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6"/>
  </p:notesMasterIdLst>
  <p:sldIdLst>
    <p:sldId id="257" r:id="rId2"/>
    <p:sldId id="258" r:id="rId3"/>
    <p:sldId id="297" r:id="rId4"/>
    <p:sldId id="517" r:id="rId5"/>
    <p:sldId id="259" r:id="rId6"/>
    <p:sldId id="260" r:id="rId7"/>
    <p:sldId id="490" r:id="rId8"/>
    <p:sldId id="487" r:id="rId9"/>
    <p:sldId id="450" r:id="rId10"/>
    <p:sldId id="488" r:id="rId11"/>
    <p:sldId id="489" r:id="rId12"/>
    <p:sldId id="491" r:id="rId13"/>
    <p:sldId id="453" r:id="rId14"/>
    <p:sldId id="449" r:id="rId15"/>
    <p:sldId id="515" r:id="rId16"/>
    <p:sldId id="516" r:id="rId17"/>
    <p:sldId id="454" r:id="rId18"/>
    <p:sldId id="518" r:id="rId19"/>
    <p:sldId id="493" r:id="rId20"/>
    <p:sldId id="494" r:id="rId21"/>
    <p:sldId id="495" r:id="rId22"/>
    <p:sldId id="492" r:id="rId23"/>
    <p:sldId id="519" r:id="rId24"/>
    <p:sldId id="511" r:id="rId25"/>
    <p:sldId id="496" r:id="rId26"/>
    <p:sldId id="271" r:id="rId27"/>
    <p:sldId id="272" r:id="rId28"/>
    <p:sldId id="468" r:id="rId29"/>
    <p:sldId id="501" r:id="rId30"/>
    <p:sldId id="498" r:id="rId31"/>
    <p:sldId id="499" r:id="rId32"/>
    <p:sldId id="500" r:id="rId33"/>
    <p:sldId id="510" r:id="rId34"/>
    <p:sldId id="512" r:id="rId35"/>
    <p:sldId id="502" r:id="rId36"/>
    <p:sldId id="273" r:id="rId37"/>
    <p:sldId id="503" r:id="rId38"/>
    <p:sldId id="504" r:id="rId39"/>
    <p:sldId id="505" r:id="rId40"/>
    <p:sldId id="506" r:id="rId41"/>
    <p:sldId id="507" r:id="rId42"/>
    <p:sldId id="521" r:id="rId43"/>
    <p:sldId id="513" r:id="rId44"/>
    <p:sldId id="5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4667"/>
  </p:normalViewPr>
  <p:slideViewPr>
    <p:cSldViewPr snapToGrid="0" snapToObjects="1">
      <p:cViewPr varScale="1">
        <p:scale>
          <a:sx n="159" d="100"/>
          <a:sy n="15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798E-AF36-064D-8854-9C8373C2C5D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BEE5E-0AF1-AB49-A430-290D85AB5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0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Exercise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A8E66-FB67-47AC-8345-61BA8D70F6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0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 to 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4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Exercise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20D4F2-33FC-44A3-9A30-B8D1AB99CE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7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8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3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4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8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4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Exercise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DA04F3-2A20-44DA-9C41-E6DDA1D45F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05527-E46D-4D24-AAFE-60D5CF1438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94-4BAB-A347-A5CC-76BEE2B32DB9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2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71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886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60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3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47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53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21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E4-8AAB-2F4B-9C45-5CBF271B5B82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9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612-1D74-8C43-A9FE-014D6873356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4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0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1EE6-2FB2-2942-92A8-25360D371EB7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D1A5-60A7-E045-9CF3-5CA6234A0487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1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1576-B0EB-1D4D-AA53-7407E8D48F5E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Oxford University Press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346BDB-4E98-C342-803C-8991C405DE46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Oxford University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9C8706-7353-0B4A-BEB5-438CF581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PHIL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  <a:p>
            <a:r>
              <a:rPr lang="en-US" dirty="0"/>
              <a:t>Natural Deduction </a:t>
            </a:r>
          </a:p>
        </p:txBody>
      </p:sp>
    </p:spTree>
    <p:extLst>
      <p:ext uri="{BB962C8B-B14F-4D97-AF65-F5344CB8AC3E}">
        <p14:creationId xmlns:p14="http://schemas.microsoft.com/office/powerpoint/2010/main" val="357167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1097280" y="1737360"/>
            <a:ext cx="9342121" cy="45110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VALID </a:t>
            </a:r>
            <a:r>
              <a:rPr lang="en-US" sz="2400" dirty="0"/>
              <a:t>				         </a:t>
            </a:r>
            <a:r>
              <a:rPr lang="en-US" sz="2400" dirty="0">
                <a:solidFill>
                  <a:srgbClr val="C00000"/>
                </a:solidFill>
              </a:rPr>
              <a:t>INVALID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it’s raining, then the streets are wet.     </a:t>
            </a:r>
            <a:r>
              <a:rPr lang="en-US" dirty="0">
                <a:solidFill>
                  <a:srgbClr val="C00000"/>
                </a:solidFill>
              </a:rPr>
              <a:t>If it’s raining, then the streets are wet.              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The streets are NOT wet. </a:t>
            </a:r>
            <a:r>
              <a:rPr lang="en-US" dirty="0">
                <a:solidFill>
                  <a:srgbClr val="0070C0"/>
                </a:solidFill>
              </a:rPr>
              <a:t>		  </a:t>
            </a:r>
            <a:r>
              <a:rPr lang="en-US" u="sng" dirty="0">
                <a:solidFill>
                  <a:srgbClr val="C00000"/>
                </a:solidFill>
              </a:rPr>
              <a:t>It’s NOT raining. </a:t>
            </a: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It’s NOT raining.			  </a:t>
            </a:r>
            <a:r>
              <a:rPr lang="en-US" dirty="0">
                <a:solidFill>
                  <a:srgbClr val="C00000"/>
                </a:solidFill>
              </a:rPr>
              <a:t>The streets are NOT wet.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8094" y="2021874"/>
            <a:ext cx="4800600" cy="1544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43739" y="1889827"/>
            <a:ext cx="2386013" cy="1652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53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5" y="2000952"/>
            <a:ext cx="216852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6694" y="2035877"/>
            <a:ext cx="434340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39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163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Hypothetical Syllogism (HS)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3006" y="1580148"/>
            <a:ext cx="10058400" cy="4981073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Applications of HS: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HS: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16038" y="2405350"/>
            <a:ext cx="1443038" cy="144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144" y="2480756"/>
            <a:ext cx="1266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517" y="3709461"/>
            <a:ext cx="556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009" y="5390426"/>
            <a:ext cx="5562600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184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2260"/>
            <a:ext cx="10058400" cy="1175100"/>
          </a:xfrm>
        </p:spPr>
        <p:txBody>
          <a:bodyPr rtlCol="0">
            <a:norm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Disjunctive Syllogism (DS)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Applications of DS: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DS: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0814" y="2756019"/>
            <a:ext cx="2586038" cy="1237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3867765"/>
            <a:ext cx="5105400" cy="121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1" y="5491117"/>
            <a:ext cx="2362200" cy="126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80" y="2870726"/>
            <a:ext cx="2416705" cy="10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937588" y="402535"/>
            <a:ext cx="10364451" cy="1265844"/>
          </a:xfrm>
        </p:spPr>
        <p:txBody>
          <a:bodyPr anchor="b">
            <a:normAutofit fontScale="90000"/>
          </a:bodyPr>
          <a:lstStyle/>
          <a:p>
            <a:br>
              <a:rPr lang="en-US" sz="3200" dirty="0"/>
            </a:br>
            <a:r>
              <a:rPr lang="en-US" sz="4400" dirty="0"/>
              <a:t>Justification: Applying the Rules of Inference    </a:t>
            </a:r>
            <a:endParaRPr lang="en-US" sz="3200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97280" y="1793877"/>
            <a:ext cx="911352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Justification: </a:t>
            </a:r>
            <a:r>
              <a:rPr lang="en-US" sz="2800" dirty="0"/>
              <a:t>Refers to the rule of inference that is applied to every validly derived step in a proof.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140" y="2820194"/>
            <a:ext cx="3786187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2590800" y="3222625"/>
            <a:ext cx="27432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300" dirty="0">
                <a:solidFill>
                  <a:srgbClr val="C00000"/>
                </a:solidFill>
                <a:latin typeface="Calibri" pitchFamily="34" charset="0"/>
              </a:rPr>
              <a:t>Lines 1–4: Premises and Conclusion</a:t>
            </a:r>
          </a:p>
        </p:txBody>
      </p:sp>
      <p:sp>
        <p:nvSpPr>
          <p:cNvPr id="6" name="Right Brace 5"/>
          <p:cNvSpPr/>
          <p:nvPr/>
        </p:nvSpPr>
        <p:spPr>
          <a:xfrm rot="10800000">
            <a:off x="5486401" y="3048001"/>
            <a:ext cx="633413" cy="130651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676400" y="4641850"/>
            <a:ext cx="403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itchFamily="34" charset="0"/>
              </a:rPr>
              <a:t>Derived from Lines 1 and 3 by DS</a:t>
            </a:r>
          </a:p>
          <a:p>
            <a:r>
              <a:rPr lang="en-US" sz="2200" dirty="0">
                <a:solidFill>
                  <a:srgbClr val="C00000"/>
                </a:solidFill>
                <a:latin typeface="Calibri" pitchFamily="34" charset="0"/>
              </a:rPr>
              <a:t>Derived from Lines 2 and 5 by MT Conclusion, derived from Lines 4 and 6 by MP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8801" y="4800600"/>
            <a:ext cx="48101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1976" y="5195888"/>
            <a:ext cx="48101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41976" y="5570538"/>
            <a:ext cx="48101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494986" y="4008494"/>
            <a:ext cx="685800" cy="609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5334000"/>
            <a:ext cx="609600" cy="515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106752" y="4618092"/>
            <a:ext cx="1388235" cy="82622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7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lang="en-US" dirty="0"/>
              <a:t>Exercise  8B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4000" dirty="0"/>
              <a:t>Example I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1. (T </a:t>
            </a:r>
            <a:r>
              <a:rPr lang="en-US" sz="2000" dirty="0">
                <a:solidFill>
                  <a:srgbClr val="0070C0"/>
                </a:solidFill>
              </a:rPr>
              <a:t> v  </a:t>
            </a:r>
            <a:r>
              <a:rPr lang="es-ES" sz="2000" dirty="0">
                <a:solidFill>
                  <a:srgbClr val="0070C0"/>
                </a:solidFill>
              </a:rPr>
              <a:t>S)  </a:t>
            </a:r>
            <a:r>
              <a:rPr lang="en-US" sz="2000" dirty="0">
                <a:solidFill>
                  <a:srgbClr val="0070C0"/>
                </a:solidFill>
                <a:sym typeface="Symbol" pitchFamily="-128" charset="2"/>
              </a:rPr>
              <a:t>  (P  </a:t>
            </a:r>
            <a:r>
              <a:rPr lang="es-ES" sz="2000" dirty="0">
                <a:solidFill>
                  <a:srgbClr val="0070C0"/>
                </a:solidFill>
              </a:rPr>
              <a:t>·  ∼ R) </a:t>
            </a:r>
            <a:endParaRPr lang="en-US" sz="2000" dirty="0">
              <a:solidFill>
                <a:srgbClr val="0070C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2. ∼ </a:t>
            </a:r>
            <a:r>
              <a:rPr lang="en-US" sz="2000" dirty="0">
                <a:solidFill>
                  <a:srgbClr val="0070C0"/>
                </a:solidFill>
                <a:sym typeface="Symbol" pitchFamily="-128" charset="2"/>
              </a:rPr>
              <a:t>(P  </a:t>
            </a:r>
            <a:r>
              <a:rPr lang="es-ES" sz="2000" dirty="0">
                <a:solidFill>
                  <a:srgbClr val="0070C0"/>
                </a:solidFill>
              </a:rPr>
              <a:t>·  ∼ R) </a:t>
            </a:r>
            <a:endParaRPr lang="en-US" sz="2000" dirty="0">
              <a:solidFill>
                <a:srgbClr val="0070C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3.  __________________        1, 2, MT</a:t>
            </a:r>
            <a:endParaRPr lang="en-US" sz="40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4000" dirty="0"/>
              <a:t>Answer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1. (T </a:t>
            </a:r>
            <a:r>
              <a:rPr lang="en-US" sz="2000" dirty="0">
                <a:solidFill>
                  <a:srgbClr val="C00000"/>
                </a:solidFill>
              </a:rPr>
              <a:t> v  </a:t>
            </a:r>
            <a:r>
              <a:rPr lang="es-ES" sz="2000" dirty="0">
                <a:solidFill>
                  <a:srgbClr val="C00000"/>
                </a:solidFill>
              </a:rPr>
              <a:t>S)  </a:t>
            </a:r>
            <a:r>
              <a:rPr lang="en-US" sz="2000" dirty="0">
                <a:solidFill>
                  <a:srgbClr val="C00000"/>
                </a:solidFill>
                <a:sym typeface="Symbol" pitchFamily="-128" charset="2"/>
              </a:rPr>
              <a:t> (P  </a:t>
            </a:r>
            <a:r>
              <a:rPr lang="es-ES" sz="2000" dirty="0">
                <a:solidFill>
                  <a:srgbClr val="C00000"/>
                </a:solidFill>
              </a:rPr>
              <a:t>·  ∼ R) </a:t>
            </a:r>
            <a:endParaRPr lang="en-US" sz="2000" dirty="0">
              <a:solidFill>
                <a:srgbClr val="C0000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2. ∼ </a:t>
            </a:r>
            <a:r>
              <a:rPr lang="en-US" sz="2000" dirty="0">
                <a:solidFill>
                  <a:srgbClr val="C00000"/>
                </a:solidFill>
                <a:sym typeface="Symbol" pitchFamily="-128" charset="2"/>
              </a:rPr>
              <a:t>(P  </a:t>
            </a:r>
            <a:r>
              <a:rPr lang="es-ES" sz="2000" dirty="0">
                <a:solidFill>
                  <a:srgbClr val="C00000"/>
                </a:solidFill>
              </a:rPr>
              <a:t>·  ∼ R) </a:t>
            </a:r>
            <a:endParaRPr lang="en-US" sz="2000" dirty="0">
              <a:solidFill>
                <a:srgbClr val="C0000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3. ∼ (T </a:t>
            </a:r>
            <a:r>
              <a:rPr lang="en-US" sz="2000" dirty="0">
                <a:solidFill>
                  <a:srgbClr val="C00000"/>
                </a:solidFill>
              </a:rPr>
              <a:t> v  </a:t>
            </a:r>
            <a:r>
              <a:rPr lang="es-ES" sz="2000" dirty="0">
                <a:solidFill>
                  <a:srgbClr val="C00000"/>
                </a:solidFill>
              </a:rPr>
              <a:t>S)                               1, 2, MT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9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Exercise  8B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4000" dirty="0"/>
              <a:t>Example II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1.  S  </a:t>
            </a:r>
            <a:r>
              <a:rPr lang="en-US" sz="2000" dirty="0">
                <a:solidFill>
                  <a:srgbClr val="0070C0"/>
                </a:solidFill>
                <a:sym typeface="Symbol" pitchFamily="-128" charset="2"/>
              </a:rPr>
              <a:t>v  </a:t>
            </a:r>
            <a:r>
              <a:rPr lang="es-ES" sz="2000" dirty="0">
                <a:solidFill>
                  <a:srgbClr val="0070C0"/>
                </a:solidFill>
              </a:rPr>
              <a:t>∼ </a:t>
            </a:r>
            <a:r>
              <a:rPr lang="en-US" sz="2000" dirty="0">
                <a:solidFill>
                  <a:srgbClr val="0070C0"/>
                </a:solidFill>
                <a:sym typeface="Symbol" pitchFamily="-128" charset="2"/>
              </a:rPr>
              <a:t>(P  </a:t>
            </a:r>
            <a:r>
              <a:rPr lang="es-ES" sz="2000" dirty="0">
                <a:solidFill>
                  <a:srgbClr val="0070C0"/>
                </a:solidFill>
              </a:rPr>
              <a:t> Q) </a:t>
            </a:r>
            <a:endParaRPr lang="en-US" sz="2000" dirty="0">
              <a:solidFill>
                <a:srgbClr val="0070C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2. ∼ S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0070C0"/>
                </a:solidFill>
              </a:rPr>
              <a:t>3.  __________________        1, 2, DS</a:t>
            </a: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4000" dirty="0"/>
              <a:t>Answer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1. . S  </a:t>
            </a:r>
            <a:r>
              <a:rPr lang="en-US" sz="2000" dirty="0">
                <a:solidFill>
                  <a:srgbClr val="C00000"/>
                </a:solidFill>
                <a:sym typeface="Symbol" pitchFamily="-128" charset="2"/>
              </a:rPr>
              <a:t>v  </a:t>
            </a:r>
            <a:r>
              <a:rPr lang="es-ES" sz="2000" dirty="0">
                <a:solidFill>
                  <a:srgbClr val="C00000"/>
                </a:solidFill>
              </a:rPr>
              <a:t>∼ </a:t>
            </a:r>
            <a:r>
              <a:rPr lang="en-US" sz="2000" dirty="0">
                <a:solidFill>
                  <a:srgbClr val="C00000"/>
                </a:solidFill>
                <a:sym typeface="Symbol" pitchFamily="-128" charset="2"/>
              </a:rPr>
              <a:t>(P  </a:t>
            </a:r>
            <a:r>
              <a:rPr lang="es-ES" sz="2000" dirty="0">
                <a:solidFill>
                  <a:srgbClr val="C00000"/>
                </a:solidFill>
              </a:rPr>
              <a:t> Q) </a:t>
            </a:r>
            <a:endParaRPr lang="en-US" sz="2000" dirty="0">
              <a:solidFill>
                <a:srgbClr val="C00000"/>
              </a:solidFill>
            </a:endParaRP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2. ∼ S</a:t>
            </a:r>
          </a:p>
          <a:p>
            <a:pPr marL="384048" lvl="2" indent="0">
              <a:spcAft>
                <a:spcPts val="0"/>
              </a:spcAft>
              <a:buNone/>
              <a:defRPr/>
            </a:pPr>
            <a:r>
              <a:rPr lang="es-ES" sz="2000" dirty="0">
                <a:solidFill>
                  <a:srgbClr val="C00000"/>
                </a:solidFill>
              </a:rPr>
              <a:t>3. ∼ </a:t>
            </a:r>
            <a:r>
              <a:rPr lang="en-US" sz="2000" dirty="0">
                <a:solidFill>
                  <a:srgbClr val="C00000"/>
                </a:solidFill>
                <a:sym typeface="Symbol" pitchFamily="-128" charset="2"/>
              </a:rPr>
              <a:t>(P  </a:t>
            </a:r>
            <a:r>
              <a:rPr lang="es-ES" sz="2000" dirty="0">
                <a:solidFill>
                  <a:srgbClr val="C00000"/>
                </a:solidFill>
              </a:rPr>
              <a:t> Q) </a:t>
            </a:r>
            <a:r>
              <a:rPr lang="en-US" sz="2000" dirty="0">
                <a:solidFill>
                  <a:srgbClr val="C00000"/>
                </a:solidFill>
              </a:rPr>
              <a:t>                             </a:t>
            </a:r>
            <a:r>
              <a:rPr lang="es-ES" sz="2000" dirty="0">
                <a:solidFill>
                  <a:srgbClr val="C00000"/>
                </a:solidFill>
              </a:rPr>
              <a:t>1, 2, DS</a:t>
            </a:r>
            <a:endParaRPr lang="en-US" sz="4000" dirty="0">
              <a:solidFill>
                <a:srgbClr val="C0000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7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Implication Rules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General strategies and specific tactics for proofs</a:t>
            </a:r>
          </a:p>
          <a:p>
            <a:pPr marL="40005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Strategy: </a:t>
            </a:r>
            <a:r>
              <a:rPr lang="en-US" sz="3200" u="sng" dirty="0"/>
              <a:t>locate </a:t>
            </a:r>
            <a:r>
              <a:rPr lang="en-US" sz="3200" b="1" u="sng" dirty="0"/>
              <a:t>conclusion</a:t>
            </a:r>
            <a:r>
              <a:rPr lang="en-US" sz="3200" u="sng" dirty="0"/>
              <a:t> ‘inside’ premises</a:t>
            </a:r>
          </a:p>
          <a:p>
            <a:pPr marL="800100" lvl="2" indent="0">
              <a:buNone/>
            </a:pPr>
            <a:r>
              <a:rPr lang="en-US" sz="2800" dirty="0"/>
              <a:t>Tactic 1: If consequent, try (MP)</a:t>
            </a:r>
          </a:p>
          <a:p>
            <a:pPr marL="800100" lvl="2" indent="0">
              <a:buNone/>
            </a:pPr>
            <a:r>
              <a:rPr lang="en-US" sz="2800" dirty="0"/>
              <a:t>Tactic 2: If antecedent, try (MT)</a:t>
            </a:r>
          </a:p>
          <a:p>
            <a:pPr marL="800100" lvl="2" indent="0">
              <a:buNone/>
            </a:pPr>
            <a:r>
              <a:rPr lang="en-US" sz="2800" dirty="0"/>
              <a:t>Tactic 3: If conditional statement, try (HS)</a:t>
            </a:r>
          </a:p>
          <a:p>
            <a:pPr marL="800100" lvl="2" indent="0">
              <a:buNone/>
            </a:pPr>
            <a:r>
              <a:rPr lang="en-US" sz="2800" dirty="0"/>
              <a:t>Tactic 4: If </a:t>
            </a:r>
            <a:r>
              <a:rPr lang="en-US" sz="2800" dirty="0" err="1"/>
              <a:t>disjunct</a:t>
            </a:r>
            <a:r>
              <a:rPr lang="en-US" sz="2800" dirty="0"/>
              <a:t>, try (DS)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Exercise  8C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037320" cy="4434841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Example (8C I #6)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1.  Q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2.  L  ⊃  ( S  ⊃  P )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3.  Q  ⊃  ( R  ⊃  S )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4.  L                                     /   R  ⊃  P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 Answer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1.  Q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2.  L  ⊃  ( S  ⊃  P )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3.  Q  ⊃  ( R  ⊃  S )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4.  L                                     /   R  ⊃  P       Tactic 3: try HS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5.  R  ⊃  S                           1, 3, MP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6.  S  ⊃  P                           2, 4, MP</a:t>
            </a:r>
          </a:p>
          <a:p>
            <a:pPr marL="400050" lvl="1" indent="0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7.  R  ⊃  P                          5, 6,  HS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15327" y="5061284"/>
            <a:ext cx="2209800" cy="8382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Rules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Simplification (</a:t>
            </a:r>
            <a:r>
              <a:rPr lang="en-US" sz="2400" dirty="0" err="1"/>
              <a:t>Simp</a:t>
            </a:r>
            <a:r>
              <a:rPr lang="en-US" sz="2400" dirty="0"/>
              <a:t>): a rule that allows you to free a conjunct of a conjunction.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Conjunction (</a:t>
            </a:r>
            <a:r>
              <a:rPr lang="en-US" sz="2400" dirty="0" err="1"/>
              <a:t>Conj</a:t>
            </a:r>
            <a:r>
              <a:rPr lang="en-US" sz="2400" dirty="0"/>
              <a:t>): a rule that allows you to create a new conjunction out of any two statements that are lines in the proof.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Addition (Add): a rule that allows you to create a new disjunction by disjunctively adding any information to an existing statement. Be careful! Add only information that is helpful to solving the proof.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Constructive Dilemma (CD): a rule that allows you to create a new disjunction from the conjunction of two conditionals and the disjunction of the antecedents of the conditionals. The disjunction created is of the consequents of the conditionals.</a:t>
            </a:r>
          </a:p>
        </p:txBody>
      </p:sp>
    </p:spTree>
    <p:extLst>
      <p:ext uri="{BB962C8B-B14F-4D97-AF65-F5344CB8AC3E}">
        <p14:creationId xmlns:p14="http://schemas.microsoft.com/office/powerpoint/2010/main" val="211981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Simplification (Simp)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21939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Applications of (</a:t>
            </a:r>
            <a:r>
              <a:rPr lang="en-US" sz="2400" dirty="0" err="1"/>
              <a:t>Simp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</a:t>
            </a:r>
            <a:r>
              <a:rPr lang="en-US" sz="2400" dirty="0" err="1"/>
              <a:t>Simp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53137" y="2774405"/>
            <a:ext cx="2286000" cy="10138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732" y="4384933"/>
            <a:ext cx="5638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094" y="5348705"/>
            <a:ext cx="31242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287" y="2906336"/>
            <a:ext cx="2151699" cy="7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E477-B39F-574D-86BF-AA11684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 New Proof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6E4-6EAB-CE48-A905-7CF3FC96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Truth tables provide a mechanical way of testing validity, but they are too unwieldy to be of use for many arguments. 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Indirect truth tables are less cumbersome, but in some cases, many possible solutions requires multiple applications of the method. 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Neither method makes explicit the chain of reasoning which justifies the conclusion.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Natural deduction has distinct advantages over truth tables in that it is a much more compact and efficient proof method and it makes explicit the chain of reasoning.</a:t>
            </a:r>
          </a:p>
        </p:txBody>
      </p:sp>
    </p:spTree>
    <p:extLst>
      <p:ext uri="{BB962C8B-B14F-4D97-AF65-F5344CB8AC3E}">
        <p14:creationId xmlns:p14="http://schemas.microsoft.com/office/powerpoint/2010/main" val="290805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Conjunction (Conj)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Valid Applications of (</a:t>
            </a:r>
            <a:r>
              <a:rPr lang="en-US" sz="2400" dirty="0" err="1"/>
              <a:t>Conj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Misapplication of (</a:t>
            </a:r>
            <a:r>
              <a:rPr lang="en-US" sz="2400" dirty="0" err="1"/>
              <a:t>Conj</a:t>
            </a:r>
            <a:r>
              <a:rPr lang="en-US" sz="2400" dirty="0"/>
              <a:t>):</a:t>
            </a:r>
          </a:p>
          <a:p>
            <a:pPr marL="0" indent="0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40579" y="2308225"/>
            <a:ext cx="1524000" cy="144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141" y="2395537"/>
            <a:ext cx="141287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9470" y="3867879"/>
            <a:ext cx="5257800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779" y="5122732"/>
            <a:ext cx="18288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97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 (Add)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961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buNone/>
            </a:pPr>
            <a:r>
              <a:rPr lang="en-US" sz="2400" dirty="0"/>
              <a:t>Valid Applications of (Add):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Misapplication of (Add):</a:t>
            </a:r>
          </a:p>
          <a:p>
            <a:pPr marL="0" indent="0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07809" y="2808898"/>
            <a:ext cx="1443038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0834" y="2889860"/>
            <a:ext cx="12969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385" y="3870935"/>
            <a:ext cx="54864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3480" y="5266991"/>
            <a:ext cx="3200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13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Constructive Dilemma (CD)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4645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CD: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CD: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8980" y="2439068"/>
            <a:ext cx="2819400" cy="144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417" y="2522956"/>
            <a:ext cx="26765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8543" y="3405815"/>
            <a:ext cx="4724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0022" y="4969043"/>
            <a:ext cx="38004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62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Implication Rules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Strategy: locate </a:t>
            </a:r>
            <a:r>
              <a:rPr lang="en-US" sz="3200" b="1" dirty="0"/>
              <a:t>conclusion</a:t>
            </a:r>
            <a:r>
              <a:rPr lang="en-US" sz="3200" dirty="0"/>
              <a:t> ‘inside’ premises</a:t>
            </a:r>
          </a:p>
          <a:p>
            <a:pPr marL="800100" lvl="2" indent="0">
              <a:buNone/>
            </a:pPr>
            <a:r>
              <a:rPr lang="en-US" sz="2800" dirty="0"/>
              <a:t>Tactic 5: If conjunct, try (</a:t>
            </a:r>
            <a:r>
              <a:rPr lang="en-US" sz="2800" dirty="0" err="1"/>
              <a:t>Simp</a:t>
            </a:r>
            <a:r>
              <a:rPr lang="en-US" sz="2800" dirty="0"/>
              <a:t>)</a:t>
            </a:r>
          </a:p>
          <a:p>
            <a:pPr marL="800100" lvl="2" indent="0">
              <a:buNone/>
            </a:pPr>
            <a:r>
              <a:rPr lang="en-US" sz="2800" dirty="0"/>
              <a:t>Tactic 6: If conjunction, try (</a:t>
            </a:r>
            <a:r>
              <a:rPr lang="en-US" sz="2800" dirty="0" err="1"/>
              <a:t>Conj</a:t>
            </a:r>
            <a:r>
              <a:rPr lang="en-US" sz="2800" dirty="0"/>
              <a:t>)</a:t>
            </a:r>
          </a:p>
          <a:p>
            <a:pPr marL="800100" lvl="2" indent="0">
              <a:buNone/>
            </a:pPr>
            <a:r>
              <a:rPr lang="en-US" sz="2800" dirty="0"/>
              <a:t>Tactic 7: If new letter, try (Add)</a:t>
            </a:r>
          </a:p>
          <a:p>
            <a:pPr marL="800100" lvl="2" indent="0">
              <a:buNone/>
            </a:pPr>
            <a:r>
              <a:rPr lang="en-US" sz="2800" dirty="0"/>
              <a:t>Tactic 8: If disjunction, try (CD)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  8D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Example</a:t>
            </a:r>
          </a:p>
          <a:p>
            <a:pPr marL="514350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0070C0"/>
                </a:solidFill>
              </a:rPr>
              <a:t>1. ( A  </a:t>
            </a:r>
            <a:r>
              <a:rPr lang="en-US" sz="2400" dirty="0">
                <a:solidFill>
                  <a:srgbClr val="0070C0"/>
                </a:solidFill>
                <a:sym typeface="Symbol" pitchFamily="-128" charset="2"/>
              </a:rPr>
              <a:t>  </a:t>
            </a:r>
            <a:r>
              <a:rPr lang="es-ES" sz="2400" dirty="0">
                <a:solidFill>
                  <a:srgbClr val="0070C0"/>
                </a:solidFill>
              </a:rPr>
              <a:t>∼ C</a:t>
            </a:r>
            <a:r>
              <a:rPr lang="en-US" sz="2400" dirty="0">
                <a:solidFill>
                  <a:srgbClr val="0070C0"/>
                </a:solidFill>
                <a:sym typeface="Symbol" pitchFamily="-128" charset="2"/>
              </a:rPr>
              <a:t>  )   v   B   </a:t>
            </a:r>
          </a:p>
          <a:p>
            <a:pPr marL="514350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0070C0"/>
                </a:solidFill>
              </a:rPr>
              <a:t>2. ∼ </a:t>
            </a:r>
            <a:r>
              <a:rPr lang="en-US" sz="2400" dirty="0">
                <a:solidFill>
                  <a:srgbClr val="0070C0"/>
                </a:solidFill>
                <a:sym typeface="Symbol" pitchFamily="-128" charset="2"/>
              </a:rPr>
              <a:t>( D  </a:t>
            </a:r>
            <a:r>
              <a:rPr lang="es-ES" sz="2400" dirty="0">
                <a:solidFill>
                  <a:srgbClr val="0070C0"/>
                </a:solidFill>
              </a:rPr>
              <a:t>·  ∼ E ) </a:t>
            </a:r>
            <a:endParaRPr lang="en-US" sz="2400" dirty="0">
              <a:solidFill>
                <a:srgbClr val="0070C0"/>
              </a:solidFill>
            </a:endParaRPr>
          </a:p>
          <a:p>
            <a:pPr marL="201168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0070C0"/>
                </a:solidFill>
              </a:rPr>
              <a:t>     3.  __________________        1, 2, </a:t>
            </a:r>
            <a:r>
              <a:rPr lang="en-US" sz="2400" dirty="0" err="1">
                <a:solidFill>
                  <a:srgbClr val="0070C0"/>
                </a:solidFill>
              </a:rPr>
              <a:t>Conj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Answer</a:t>
            </a:r>
          </a:p>
          <a:p>
            <a:pPr marL="514350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FF0000"/>
                </a:solidFill>
              </a:rPr>
              <a:t>1. ( A  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  </a:t>
            </a:r>
            <a:r>
              <a:rPr lang="es-ES" sz="2400" dirty="0">
                <a:solidFill>
                  <a:srgbClr val="FF0000"/>
                </a:solidFill>
              </a:rPr>
              <a:t>∼ C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  )   v   B   </a:t>
            </a:r>
          </a:p>
          <a:p>
            <a:pPr marL="514350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FF0000"/>
                </a:solidFill>
              </a:rPr>
              <a:t>2. ∼ 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( D  </a:t>
            </a:r>
            <a:r>
              <a:rPr lang="es-ES" sz="2400" dirty="0">
                <a:solidFill>
                  <a:srgbClr val="FF0000"/>
                </a:solidFill>
              </a:rPr>
              <a:t>·  ∼ E )</a:t>
            </a:r>
          </a:p>
          <a:p>
            <a:pPr marL="514350" lvl="1" indent="0">
              <a:spcAft>
                <a:spcPts val="0"/>
              </a:spcAft>
              <a:buNone/>
              <a:defRPr/>
            </a:pPr>
            <a:r>
              <a:rPr lang="es-ES" sz="2400" dirty="0">
                <a:solidFill>
                  <a:srgbClr val="FF0000"/>
                </a:solidFill>
              </a:rPr>
              <a:t>3. [ ( A  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  </a:t>
            </a:r>
            <a:r>
              <a:rPr lang="es-ES" sz="2400" dirty="0">
                <a:solidFill>
                  <a:srgbClr val="FF0000"/>
                </a:solidFill>
              </a:rPr>
              <a:t>∼ C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  )   v   B  ]  </a:t>
            </a:r>
            <a:r>
              <a:rPr lang="es-ES" sz="2400" dirty="0">
                <a:solidFill>
                  <a:srgbClr val="FF0000"/>
                </a:solidFill>
              </a:rPr>
              <a:t>·  ∼ </a:t>
            </a:r>
            <a:r>
              <a:rPr lang="en-US" sz="2400" dirty="0">
                <a:solidFill>
                  <a:srgbClr val="FF0000"/>
                </a:solidFill>
                <a:sym typeface="Symbol" pitchFamily="-128" charset="2"/>
              </a:rPr>
              <a:t>( D  </a:t>
            </a:r>
            <a:r>
              <a:rPr lang="es-ES" sz="2400" dirty="0">
                <a:solidFill>
                  <a:srgbClr val="FF0000"/>
                </a:solidFill>
              </a:rPr>
              <a:t>·  ∼ E ) </a:t>
            </a: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s-ES" sz="2400" dirty="0">
                <a:solidFill>
                  <a:srgbClr val="FF0000"/>
                </a:solidFill>
              </a:rPr>
              <a:t>1, 2, </a:t>
            </a:r>
            <a:r>
              <a:rPr lang="es-ES" sz="2400" dirty="0" err="1">
                <a:solidFill>
                  <a:srgbClr val="FF0000"/>
                </a:solidFill>
              </a:rPr>
              <a:t>Conj</a:t>
            </a:r>
            <a:r>
              <a:rPr lang="es-ES" sz="2400" dirty="0">
                <a:solidFill>
                  <a:srgbClr val="FF0000"/>
                </a:solidFill>
              </a:rPr>
              <a:t>  	</a:t>
            </a:r>
            <a:r>
              <a:rPr lang="es-ES" dirty="0"/>
              <a:t>						         (</a:t>
            </a:r>
            <a:r>
              <a:rPr lang="es-ES" dirty="0" err="1"/>
              <a:t>Tactic</a:t>
            </a:r>
            <a:r>
              <a:rPr lang="es-ES" dirty="0"/>
              <a:t> 6)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Exercises  8D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80878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dirty="0"/>
              <a:t>(8D III #8)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1.  P · F 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2.  ( P  ⊃  Q ) · ( R  ⊃  S )              /   Q  v  S</a:t>
            </a:r>
          </a:p>
          <a:p>
            <a:r>
              <a:rPr lang="en-US" sz="2800" b="1" dirty="0"/>
              <a:t>Answer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1.  P · F 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2.  ( P  ⊃  Q ) · ( R  ⊃  S )               /   Q  v  S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3.  P                                               1, </a:t>
            </a:r>
            <a:r>
              <a:rPr lang="en-US" i="1" dirty="0" err="1">
                <a:solidFill>
                  <a:srgbClr val="C00000"/>
                </a:solidFill>
              </a:rPr>
              <a:t>Simp</a:t>
            </a:r>
            <a:endParaRPr lang="en-US" i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4.  P  v  R                                       3, Add</a:t>
            </a:r>
          </a:p>
          <a:p>
            <a:pPr marL="914400" lvl="1" indent="-514350">
              <a:buFont typeface="Arial" charset="0"/>
              <a:buAutoNum type="arabicPeriod" startAt="5"/>
            </a:pPr>
            <a:r>
              <a:rPr lang="en-US" i="1" dirty="0">
                <a:solidFill>
                  <a:srgbClr val="C00000"/>
                </a:solidFill>
              </a:rPr>
              <a:t>Q  v  S                                  2, 4, CD   (</a:t>
            </a:r>
            <a:r>
              <a:rPr lang="en-US" b="1" dirty="0">
                <a:solidFill>
                  <a:srgbClr val="C00000"/>
                </a:solidFill>
              </a:rPr>
              <a:t>Tactic 8)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1239" y="3424239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5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788-9454-5A4B-9945-F00601E2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Replacement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632A-17AA-2B43-8FD0-4C6CCB9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While the implication rules are made up of simple, valid argument forms, the replacement rules express relationships of logical synonymy between two or more statement forms.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dirty="0">
                <a:ea typeface="+mn-ea"/>
              </a:rPr>
              <a:t>Statement forms are logically synonymous when they always (under any possible truth conditions) have the same truth value.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Because they are logically synonymous, these statement forms can be swapped in for each other at any time and at any position in a proof.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dirty="0">
                <a:ea typeface="+mn-ea"/>
              </a:rPr>
              <a:t>Thus, unlike the implication rules, which operate only on entire lines of a proof, the replacement rules can operate on entire lines </a:t>
            </a:r>
            <a:r>
              <a:rPr lang="en-US" sz="2000" b="1" dirty="0">
                <a:ea typeface="+mn-ea"/>
              </a:rPr>
              <a:t>and</a:t>
            </a:r>
            <a:r>
              <a:rPr lang="en-US" sz="2000" dirty="0">
                <a:ea typeface="+mn-ea"/>
              </a:rPr>
              <a:t> parts of lines.</a:t>
            </a:r>
          </a:p>
          <a:p>
            <a:pPr lvl="1">
              <a:spcAft>
                <a:spcPts val="0"/>
              </a:spcAft>
              <a:defRPr/>
            </a:pPr>
            <a:r>
              <a:rPr lang="en-US" sz="2000" dirty="0"/>
              <a:t>The new symbol “</a:t>
            </a:r>
            <a:r>
              <a:rPr lang="en-US" sz="2000" b="1" dirty="0"/>
              <a:t>::</a:t>
            </a:r>
            <a:r>
              <a:rPr lang="en-US" sz="2000" dirty="0"/>
              <a:t>” is used in all the replacement rules; it means “logically equivalent.”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The replacement rules are very useful in proofs where changing the form of statements is the key.</a:t>
            </a:r>
          </a:p>
        </p:txBody>
      </p:sp>
    </p:spTree>
    <p:extLst>
      <p:ext uri="{BB962C8B-B14F-4D97-AF65-F5344CB8AC3E}">
        <p14:creationId xmlns:p14="http://schemas.microsoft.com/office/powerpoint/2010/main" val="246073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FDDB-4202-FF4A-A869-F6D6707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First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9050-4A4A-E945-A40E-432F6EC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The First Five Rules of Replacement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/>
              <a:t>	9) </a:t>
            </a:r>
            <a:r>
              <a:rPr lang="en-US" altLang="en-US" sz="2200" dirty="0" err="1"/>
              <a:t>DeMorgan’s</a:t>
            </a:r>
            <a:r>
              <a:rPr lang="en-US" altLang="en-US" sz="2200" dirty="0"/>
              <a:t> Rule (DM): a rule that operates on conjunctions and disjunctions with negations: when moving a negation in or out of a parentheses, a dot switches to a wedge or vice versa.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200" dirty="0"/>
              <a:t>	10) Double Negation (DN): familiar from grammar; pairs of tilde’s can be removed or added to expressions.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200" dirty="0"/>
              <a:t>	11) Commutation (Com): familiar from mathematics; the truth value of a conjunction or disjunction is unaffected by order.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200" dirty="0"/>
              <a:t>	12) Association (</a:t>
            </a:r>
            <a:r>
              <a:rPr lang="en-US" altLang="en-US" sz="2200" dirty="0" err="1"/>
              <a:t>Assoc</a:t>
            </a:r>
            <a:r>
              <a:rPr lang="en-US" altLang="en-US" sz="2200" dirty="0"/>
              <a:t>): familiar from mathematics, the truth value of sets of conjunctions or disjunctions is not effected by grouping order (punctuation) if the operator is always the same.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200" dirty="0"/>
              <a:t>	13) Distribution (</a:t>
            </a:r>
            <a:r>
              <a:rPr lang="en-US" altLang="en-US" sz="2200" dirty="0" err="1"/>
              <a:t>Dist</a:t>
            </a:r>
            <a:r>
              <a:rPr lang="en-US" altLang="en-US" sz="2200" dirty="0"/>
              <a:t>): also familiar from math; applies to sets of conjunctions and disjunctions allowing one to move inside and outside of parentheses, changing the major operator of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1985393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Morgan (DM)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113520" cy="4388804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Conjunctions and disjunctions in the following statement forms are logically equivalent: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(DM):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(DM):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7302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5890" y="2782424"/>
            <a:ext cx="3505200" cy="1168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058" y="5069667"/>
            <a:ext cx="54498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599" y="3435416"/>
            <a:ext cx="209708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90" y="2900164"/>
            <a:ext cx="3124200" cy="9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2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Negation (DN)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Justifies the introduction or elimination of pairs of negation signs.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(DN):</a:t>
            </a:r>
          </a:p>
          <a:p>
            <a:pPr marL="85725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600" i="1" dirty="0">
                <a:solidFill>
                  <a:srgbClr val="0070C0"/>
                </a:solidFill>
              </a:rPr>
              <a:t>~ ~ C	</a:t>
            </a:r>
          </a:p>
          <a:p>
            <a:pPr marL="85725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600" i="1" dirty="0">
                <a:solidFill>
                  <a:srgbClr val="0070C0"/>
                </a:solidFill>
              </a:rPr>
              <a:t>C</a:t>
            </a:r>
            <a:endParaRPr lang="en-US" sz="2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(DN):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872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8725" y="2593050"/>
            <a:ext cx="2074863" cy="814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6049" y="2712113"/>
            <a:ext cx="17002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2465" y="4676820"/>
            <a:ext cx="3201987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514600" y="3886200"/>
            <a:ext cx="1066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Deduction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z="2800" u="sng" dirty="0"/>
              <a:t>Natural deduction</a:t>
            </a:r>
            <a:r>
              <a:rPr lang="en-US" sz="2800" b="1" dirty="0"/>
              <a:t>: </a:t>
            </a:r>
            <a:r>
              <a:rPr lang="en-US" sz="2800" dirty="0"/>
              <a:t>A proof procedure by which the conclusion of an argument is validly derived from the premises through the use of rules of inference.</a:t>
            </a:r>
            <a:endParaRPr lang="en-US" sz="1000" dirty="0"/>
          </a:p>
          <a:p>
            <a:pPr lvl="1">
              <a:spcAft>
                <a:spcPts val="0"/>
              </a:spcAft>
              <a:defRPr/>
            </a:pPr>
            <a:r>
              <a:rPr lang="en-US" sz="2800" u="sng" dirty="0"/>
              <a:t>Proof</a:t>
            </a:r>
            <a:r>
              <a:rPr lang="en-US" sz="2800" b="1" dirty="0"/>
              <a:t>:  </a:t>
            </a:r>
            <a:r>
              <a:rPr lang="en-US" sz="2800" dirty="0"/>
              <a:t>A sequence of steps in which each step is either a premise or follows from earlier steps in the sequence according to the rules of inference.</a:t>
            </a:r>
            <a:endParaRPr lang="en-US" sz="700" dirty="0"/>
          </a:p>
          <a:p>
            <a:pPr lvl="1">
              <a:spcAft>
                <a:spcPts val="0"/>
              </a:spcAft>
              <a:defRPr/>
            </a:pPr>
            <a:r>
              <a:rPr lang="en-US" sz="2800" u="sng" dirty="0"/>
              <a:t>Rules of inference</a:t>
            </a:r>
            <a:r>
              <a:rPr lang="en-US" sz="2800" b="1" dirty="0"/>
              <a:t>:  </a:t>
            </a:r>
            <a:r>
              <a:rPr lang="en-US" sz="2800" dirty="0"/>
              <a:t>Justify the steps of a proof.</a:t>
            </a:r>
          </a:p>
          <a:p>
            <a:pPr lvl="2">
              <a:spcAft>
                <a:spcPts val="0"/>
              </a:spcAft>
              <a:defRPr/>
            </a:pPr>
            <a:r>
              <a:rPr lang="en-US" sz="2000" dirty="0"/>
              <a:t>Rules of Implication</a:t>
            </a:r>
          </a:p>
          <a:p>
            <a:pPr lvl="2">
              <a:spcAft>
                <a:spcPts val="0"/>
              </a:spcAft>
              <a:defRPr/>
            </a:pPr>
            <a:r>
              <a:rPr lang="en-US" sz="2000" dirty="0"/>
              <a:t>Rules of Replacement</a:t>
            </a:r>
          </a:p>
        </p:txBody>
      </p:sp>
    </p:spTree>
    <p:extLst>
      <p:ext uri="{BB962C8B-B14F-4D97-AF65-F5344CB8AC3E}">
        <p14:creationId xmlns:p14="http://schemas.microsoft.com/office/powerpoint/2010/main" val="293145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Commutation (Com)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94998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Conjunctions and disjunctions in the following statement forms are logically equivalent: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(Com):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(Com):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2460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91185" y="2581921"/>
            <a:ext cx="3048000" cy="1168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3185" y="5045243"/>
            <a:ext cx="3048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3683795"/>
            <a:ext cx="16383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337" y="2694204"/>
            <a:ext cx="2179695" cy="9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(Assoc)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16" y="1737360"/>
            <a:ext cx="10547684" cy="4388804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Allows the use of parentheses to group the component parts of conjunctions and disjunctions in the following statement forms without changing truth value: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</a:t>
            </a:r>
            <a:r>
              <a:rPr lang="en-US" sz="2400" dirty="0" err="1"/>
              <a:t>Assoc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(</a:t>
            </a:r>
            <a:r>
              <a:rPr lang="en-US" sz="2400" dirty="0" err="1"/>
              <a:t>Assoc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817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5023" y="2965618"/>
            <a:ext cx="4267200" cy="1143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748" y="4947069"/>
            <a:ext cx="6254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684" y="3702927"/>
            <a:ext cx="22479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9" y="3033713"/>
            <a:ext cx="3657388" cy="10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Distribution (Dist)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8804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Conjunctions and disjunctions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</a:t>
            </a:r>
            <a:r>
              <a:rPr lang="en-US" sz="2400" dirty="0" err="1"/>
              <a:t>Dist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(</a:t>
            </a:r>
            <a:r>
              <a:rPr lang="en-US" sz="2400" dirty="0" err="1"/>
              <a:t>Dist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9725" y="63428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8538" y="2462214"/>
            <a:ext cx="4267200" cy="10429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864" y="3658791"/>
            <a:ext cx="27876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7127" y="4960323"/>
            <a:ext cx="67913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93" y="2518744"/>
            <a:ext cx="3868490" cy="9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9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Replacement Rules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Strategy: locate </a:t>
            </a:r>
            <a:r>
              <a:rPr lang="en-US" sz="2800" b="1" dirty="0"/>
              <a:t>conclusion</a:t>
            </a:r>
            <a:r>
              <a:rPr lang="en-US" sz="2800" dirty="0"/>
              <a:t> ‘inside’ premises </a:t>
            </a:r>
          </a:p>
          <a:p>
            <a:pPr marL="400050" lvl="1" indent="0">
              <a:buNone/>
            </a:pPr>
            <a:r>
              <a:rPr lang="en-US" sz="2400" dirty="0"/>
              <a:t>Tactic 9: Use (</a:t>
            </a:r>
            <a:r>
              <a:rPr lang="en-US" sz="2400" dirty="0" err="1"/>
              <a:t>Conj</a:t>
            </a:r>
            <a:r>
              <a:rPr lang="en-US" sz="2400" dirty="0"/>
              <a:t>) to establish basis for (DM)</a:t>
            </a:r>
          </a:p>
          <a:p>
            <a:pPr marL="400050" lvl="1" indent="0">
              <a:buNone/>
            </a:pPr>
            <a:r>
              <a:rPr lang="en-US" sz="2400" dirty="0"/>
              <a:t>Tactic 10: Use (Add) to establish basis for (DM)</a:t>
            </a:r>
          </a:p>
          <a:p>
            <a:pPr marL="400050" lvl="1" indent="0">
              <a:buNone/>
            </a:pPr>
            <a:r>
              <a:rPr lang="en-US" sz="2400" dirty="0"/>
              <a:t>Tactic 11: Use (CD) to establish basis for (DM)</a:t>
            </a:r>
          </a:p>
          <a:p>
            <a:pPr marL="400050" lvl="1" indent="0">
              <a:buNone/>
            </a:pPr>
            <a:r>
              <a:rPr lang="en-US" sz="2400" dirty="0"/>
              <a:t>Tactic 12: Use (</a:t>
            </a:r>
            <a:r>
              <a:rPr lang="en-US" sz="2400" dirty="0" err="1"/>
              <a:t>Dist</a:t>
            </a:r>
            <a:r>
              <a:rPr lang="en-US" sz="2400" dirty="0"/>
              <a:t>) to establish basis for (</a:t>
            </a:r>
            <a:r>
              <a:rPr lang="en-US" sz="2400" dirty="0" err="1"/>
              <a:t>Simp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Tactic 13: Use (</a:t>
            </a:r>
            <a:r>
              <a:rPr lang="en-US" sz="2400" dirty="0" err="1"/>
              <a:t>Dist</a:t>
            </a:r>
            <a:r>
              <a:rPr lang="en-US" sz="2400" dirty="0"/>
              <a:t>) to establish basis for (DS)</a:t>
            </a:r>
          </a:p>
          <a:p>
            <a:pPr marL="400050" lvl="1" indent="0">
              <a:buNone/>
            </a:pPr>
            <a:r>
              <a:rPr lang="en-US" sz="2400" dirty="0"/>
              <a:t>Tactic 14: Use (Com) to establish basis for (MP)</a:t>
            </a:r>
          </a:p>
          <a:p>
            <a:pPr marL="400050" lvl="1" indent="0">
              <a:buNone/>
            </a:pPr>
            <a:r>
              <a:rPr lang="en-US" sz="2400" dirty="0"/>
              <a:t>Tactic 15: Use (Com) to establish for (DS)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872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79681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  8E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b="1" dirty="0"/>
              <a:t>Example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∼  [ ( S  </a:t>
            </a:r>
            <a:r>
              <a:rPr lang="en-US" sz="2600" b="1" dirty="0">
                <a:sym typeface="Symbol" pitchFamily="-128" charset="2"/>
              </a:rPr>
              <a:t>   </a:t>
            </a:r>
            <a:r>
              <a:rPr lang="en-US" sz="2600" dirty="0"/>
              <a:t>R  </a:t>
            </a:r>
            <a:r>
              <a:rPr lang="en-US" sz="2600" dirty="0">
                <a:sym typeface="Symbol" pitchFamily="-128" charset="2"/>
              </a:rPr>
              <a:t>)   </a:t>
            </a:r>
            <a:r>
              <a:rPr lang="es-ES" sz="2600" b="1" dirty="0"/>
              <a:t>·</a:t>
            </a:r>
            <a:r>
              <a:rPr lang="en-US" sz="2600" dirty="0">
                <a:sym typeface="Symbol" pitchFamily="-128" charset="2"/>
              </a:rPr>
              <a:t>   B  ] 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__________________        1, </a:t>
            </a:r>
            <a:r>
              <a:rPr lang="en-US" sz="2600" dirty="0"/>
              <a:t>DM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endParaRPr lang="en-US" sz="2800" b="1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b="1" dirty="0"/>
              <a:t>Answer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∼  [ ( S  </a:t>
            </a:r>
            <a:r>
              <a:rPr lang="en-US" sz="2600" dirty="0">
                <a:sym typeface="Symbol" pitchFamily="-128" charset="2"/>
              </a:rPr>
              <a:t>   </a:t>
            </a:r>
            <a:r>
              <a:rPr lang="en-US" sz="2600" dirty="0"/>
              <a:t>R  </a:t>
            </a:r>
            <a:r>
              <a:rPr lang="en-US" sz="2600" dirty="0">
                <a:sym typeface="Symbol" pitchFamily="-128" charset="2"/>
              </a:rPr>
              <a:t>)   </a:t>
            </a:r>
            <a:r>
              <a:rPr lang="es-ES" sz="2600" b="1" dirty="0"/>
              <a:t>·</a:t>
            </a:r>
            <a:r>
              <a:rPr lang="en-US" sz="2600" b="1" dirty="0">
                <a:sym typeface="Symbol" pitchFamily="-128" charset="2"/>
              </a:rPr>
              <a:t>  </a:t>
            </a:r>
            <a:r>
              <a:rPr lang="en-US" sz="2600" dirty="0">
                <a:sym typeface="Symbol" pitchFamily="-128" charset="2"/>
              </a:rPr>
              <a:t> B  ] 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  </a:t>
            </a:r>
            <a:r>
              <a:rPr lang="es-ES" sz="2600" b="1" dirty="0"/>
              <a:t>∼</a:t>
            </a:r>
            <a:r>
              <a:rPr lang="es-ES" sz="2600" dirty="0"/>
              <a:t>  ( S  </a:t>
            </a:r>
            <a:r>
              <a:rPr lang="en-US" sz="2600" b="1" dirty="0">
                <a:sym typeface="Symbol" pitchFamily="-128" charset="2"/>
              </a:rPr>
              <a:t>   </a:t>
            </a:r>
            <a:r>
              <a:rPr lang="en-US" sz="2600" dirty="0"/>
              <a:t>R  </a:t>
            </a:r>
            <a:r>
              <a:rPr lang="en-US" sz="2600" dirty="0">
                <a:sym typeface="Symbol" pitchFamily="-128" charset="2"/>
              </a:rPr>
              <a:t>)    v    </a:t>
            </a:r>
            <a:r>
              <a:rPr lang="es-ES" sz="2600" b="1" dirty="0"/>
              <a:t>∼</a:t>
            </a:r>
            <a:r>
              <a:rPr lang="en-US" sz="2600" dirty="0">
                <a:sym typeface="Symbol" pitchFamily="-128" charset="2"/>
              </a:rPr>
              <a:t>  B                     </a:t>
            </a:r>
            <a:r>
              <a:rPr lang="es-ES" sz="2600" dirty="0"/>
              <a:t>      1, </a:t>
            </a:r>
            <a:r>
              <a:rPr lang="en-US" sz="2600" dirty="0"/>
              <a:t>DM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872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486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  8E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2280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Example </a:t>
            </a:r>
            <a:r>
              <a:rPr lang="en-US" sz="2800" dirty="0"/>
              <a:t>(8E III #7 )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1.  [ S  ⊃  ( L  ∙  M ) ]  ∙  [ P ⊃  ( M  ∙  Q ) ]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2.  S  v  P                                                                /   M</a:t>
            </a:r>
          </a:p>
          <a:p>
            <a:r>
              <a:rPr lang="en-US" sz="2800" b="1" dirty="0"/>
              <a:t>Answer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1.  [ S  ⊃  ( L  ∙  M ) ]  ∙  [ P ⊃  ( M  ∙  Q ) ]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2.  S  v  P                                                                /   M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3.  ( L  ∙  M )  v  ( M  ∙  Q )                                     1, 2, CD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4.  ( M  ∙  L )  v  ( M  ∙  Q )                                     3, Com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5.  M  ∙  ( L  v  Q )                                                  4, </a:t>
            </a:r>
            <a:r>
              <a:rPr lang="en-US" sz="2400" i="1" dirty="0" err="1">
                <a:solidFill>
                  <a:srgbClr val="C00000"/>
                </a:solidFill>
              </a:rPr>
              <a:t>Dist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(Tactic 12)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6.  M                                                                       5, </a:t>
            </a:r>
            <a:r>
              <a:rPr lang="en-US" sz="2400" i="1" dirty="0" err="1">
                <a:solidFill>
                  <a:srgbClr val="C00000"/>
                </a:solidFill>
              </a:rPr>
              <a:t>Simp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0100" y="635476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5386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794-7186-2B4D-B23E-F3FACF4D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Second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3373-0CF7-5640-AA5F-9F1FA955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The Remaining Five Rules of Replacement </a:t>
            </a:r>
          </a:p>
          <a:p>
            <a:pPr marL="182880" indent="-182880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	14) Transposition (Trans): swap antecedent and consequent of a conditional if negations are added (or removed) from both.</a:t>
            </a:r>
          </a:p>
          <a:p>
            <a:pPr marL="182880" indent="-182880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	15) Material Implication (Imp): a conditional is equivalent to a disjunction if the antecedent term is negated in the disjunction.</a:t>
            </a:r>
          </a:p>
          <a:p>
            <a:pPr marL="182880" indent="-182880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	16) Material Equivalence (</a:t>
            </a:r>
            <a:r>
              <a:rPr lang="en-US" dirty="0" err="1">
                <a:ea typeface="+mn-ea"/>
              </a:rPr>
              <a:t>Equiv</a:t>
            </a:r>
            <a:r>
              <a:rPr lang="en-US" dirty="0">
                <a:ea typeface="+mn-ea"/>
              </a:rPr>
              <a:t>): Our only rule for manipulating </a:t>
            </a:r>
            <a:r>
              <a:rPr lang="en-US" dirty="0" err="1">
                <a:ea typeface="+mn-ea"/>
              </a:rPr>
              <a:t>biconditionals</a:t>
            </a:r>
            <a:r>
              <a:rPr lang="en-US" dirty="0">
                <a:ea typeface="+mn-ea"/>
              </a:rPr>
              <a:t>; two forms: equivalent to the conjunction of two conditionals or equivalent to the disjunction of two conjunctions.</a:t>
            </a:r>
          </a:p>
          <a:p>
            <a:pPr marL="182880" indent="-182880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	17) Exportation (</a:t>
            </a:r>
            <a:r>
              <a:rPr lang="en-US" dirty="0" err="1">
                <a:ea typeface="+mn-ea"/>
              </a:rPr>
              <a:t>Exp</a:t>
            </a:r>
            <a:r>
              <a:rPr lang="en-US" dirty="0">
                <a:ea typeface="+mn-ea"/>
              </a:rPr>
              <a:t>): a series of conditionals is equivalent to another conditional with a conjunctive antecedent.</a:t>
            </a:r>
          </a:p>
          <a:p>
            <a:pPr marL="182880" indent="-182880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	18) Tautology (Taut): eliminates redundancy in conjunctions and disjunctions.</a:t>
            </a:r>
          </a:p>
          <a:p>
            <a:pPr marL="182880" indent="-182880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Again, make sure you familiarize yourself with all of the rules. Internalizing them is the key to using the </a:t>
            </a:r>
            <a:r>
              <a:rPr lang="en-US">
                <a:ea typeface="+mn-ea"/>
              </a:rPr>
              <a:t>method successfully.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123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Transposition (Trans)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9370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Conditional statements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(Trans):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(Trans):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5317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7097" y="2352009"/>
            <a:ext cx="3657600" cy="784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3642509"/>
            <a:ext cx="3124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3113" y="5088616"/>
            <a:ext cx="2960687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1" y="2521293"/>
            <a:ext cx="2820993" cy="4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Material Implication (Impl)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4436"/>
            <a:ext cx="10058400" cy="4295521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Conditional statements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</a:t>
            </a:r>
            <a:r>
              <a:rPr lang="en-US" sz="2400" dirty="0" err="1"/>
              <a:t>Impl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(</a:t>
            </a:r>
            <a:r>
              <a:rPr lang="en-US" sz="2400" dirty="0" err="1"/>
              <a:t>Impl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97425" y="63690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7425" y="2342060"/>
            <a:ext cx="3217863" cy="814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490" y="3655261"/>
            <a:ext cx="24844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927" y="4827624"/>
            <a:ext cx="5529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52" y="2470283"/>
            <a:ext cx="2695429" cy="6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06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 Equivalence (Equiv)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87240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 err="1"/>
              <a:t>Biconditional</a:t>
            </a:r>
            <a:r>
              <a:rPr lang="en-US" sz="2800" dirty="0"/>
              <a:t> and conditional statements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</a:t>
            </a:r>
            <a:r>
              <a:rPr lang="en-US" sz="2400" dirty="0" err="1"/>
              <a:t>Equiv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Misapplications of (</a:t>
            </a:r>
            <a:r>
              <a:rPr lang="en-US" sz="2400" dirty="0" err="1"/>
              <a:t>Equiv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4198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7763" y="2479676"/>
            <a:ext cx="3810000" cy="10144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9327" y="3602355"/>
            <a:ext cx="3352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5643" y="4944846"/>
            <a:ext cx="66414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48" y="2626434"/>
            <a:ext cx="3446230" cy="7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EF82-BAA8-954B-8D1D-909204E7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Procedure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45786F2-FE3C-F84C-8D3F-2AFE1A40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A proof in the system of natural deduction consists of a sequence of statements each written on a separate line. </a:t>
            </a:r>
          </a:p>
          <a:p>
            <a:r>
              <a:rPr lang="en-US" altLang="en-US" sz="2400" dirty="0"/>
              <a:t>Each line contains a statement that is either a premise of the argument or a valid deduction from the lines above it.</a:t>
            </a:r>
          </a:p>
          <a:p>
            <a:pPr lvl="1"/>
            <a:r>
              <a:rPr lang="en-US" altLang="en-US" sz="2000" dirty="0"/>
              <a:t>These non-premise lines are justified by the rules that make up the system.</a:t>
            </a:r>
          </a:p>
          <a:p>
            <a:pPr lvl="1"/>
            <a:r>
              <a:rPr lang="en-US" altLang="en-US" sz="2000" dirty="0"/>
              <a:t>There are two types of rules: Rules of Implication and Rules of Replacement. </a:t>
            </a:r>
          </a:p>
          <a:p>
            <a:r>
              <a:rPr lang="en-US" altLang="en-US" sz="2400" dirty="0"/>
              <a:t>The proof is complete when the conclusion is shown to be validly deducible from the premises by a sequence of steps (the non-premise lines of the proof), each one of which is an intermediate, validly deducible conclusion. </a:t>
            </a:r>
          </a:p>
        </p:txBody>
      </p:sp>
    </p:spTree>
    <p:extLst>
      <p:ext uri="{BB962C8B-B14F-4D97-AF65-F5344CB8AC3E}">
        <p14:creationId xmlns:p14="http://schemas.microsoft.com/office/powerpoint/2010/main" val="60715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Exportation (Exp)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Conditional statements  and conjunctions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</a:t>
            </a:r>
            <a:r>
              <a:rPr lang="en-US" sz="2400" dirty="0" err="1"/>
              <a:t>Exp</a:t>
            </a:r>
            <a:r>
              <a:rPr lang="en-US" sz="2400" dirty="0"/>
              <a:t>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</a:t>
            </a:r>
            <a:r>
              <a:rPr lang="en-US" sz="2400" dirty="0" err="1"/>
              <a:t>Exp</a:t>
            </a:r>
            <a:r>
              <a:rPr lang="en-US" sz="2400" dirty="0"/>
              <a:t>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6270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5825" y="2593975"/>
            <a:ext cx="3962400" cy="814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2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295" y="3717129"/>
            <a:ext cx="292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4694" y="4944658"/>
            <a:ext cx="6675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25" y="2664619"/>
            <a:ext cx="3200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20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Tautology (Taut)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8714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dirty="0"/>
              <a:t>Disjunctions and conjunctions in the following statement forms are logically equivalent: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 of (Taut):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8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(Taut):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2975" y="645318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2349682"/>
            <a:ext cx="2305050" cy="1165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748670"/>
            <a:ext cx="1600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511" y="5004135"/>
            <a:ext cx="32004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40" y="2468788"/>
            <a:ext cx="1487529" cy="9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9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Replacement Rules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Strategy: locate </a:t>
            </a:r>
            <a:r>
              <a:rPr lang="en-US" sz="2800" b="1" dirty="0"/>
              <a:t>conclusion</a:t>
            </a:r>
            <a:r>
              <a:rPr lang="en-US" sz="2800" dirty="0"/>
              <a:t> “inside” premises </a:t>
            </a:r>
          </a:p>
          <a:p>
            <a:pPr marL="400050" lvl="1" indent="0">
              <a:buNone/>
            </a:pPr>
            <a:r>
              <a:rPr lang="en-US" sz="2400" dirty="0"/>
              <a:t>Tactic 16: Use (Trans) to establish basis for (HS)</a:t>
            </a:r>
          </a:p>
          <a:p>
            <a:pPr marL="400050" lvl="1" indent="0">
              <a:buNone/>
            </a:pPr>
            <a:r>
              <a:rPr lang="en-US" sz="2400" dirty="0"/>
              <a:t>Tactic 17: Use (</a:t>
            </a:r>
            <a:r>
              <a:rPr lang="en-US" sz="2400" dirty="0" err="1"/>
              <a:t>Impl</a:t>
            </a:r>
            <a:r>
              <a:rPr lang="en-US" sz="2400" dirty="0"/>
              <a:t>) to establish basis for (</a:t>
            </a:r>
            <a:r>
              <a:rPr lang="en-US" sz="2400" dirty="0" err="1"/>
              <a:t>Dist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Tactic 18: Use (</a:t>
            </a:r>
            <a:r>
              <a:rPr lang="en-US" sz="2400" dirty="0" err="1"/>
              <a:t>Impl</a:t>
            </a:r>
            <a:r>
              <a:rPr lang="en-US" sz="2400" dirty="0"/>
              <a:t>) to establish basis for (HS)</a:t>
            </a:r>
          </a:p>
          <a:p>
            <a:pPr marL="400050" lvl="1" indent="0">
              <a:buNone/>
            </a:pPr>
            <a:r>
              <a:rPr lang="en-US" sz="2400" dirty="0"/>
              <a:t>Tactic 19: Use (</a:t>
            </a:r>
            <a:r>
              <a:rPr lang="en-US" sz="2400" dirty="0" err="1"/>
              <a:t>Exp</a:t>
            </a:r>
            <a:r>
              <a:rPr lang="en-US" sz="2400" dirty="0"/>
              <a:t>) to establish basis for (MP)</a:t>
            </a:r>
          </a:p>
          <a:p>
            <a:pPr marL="400050" lvl="1" indent="0">
              <a:buNone/>
            </a:pPr>
            <a:r>
              <a:rPr lang="en-US" sz="2400" dirty="0"/>
              <a:t>Tactic 20: Use (</a:t>
            </a:r>
            <a:r>
              <a:rPr lang="en-US" sz="2400" dirty="0" err="1"/>
              <a:t>Exp</a:t>
            </a:r>
            <a:r>
              <a:rPr lang="en-US" sz="2400" dirty="0"/>
              <a:t>) to establish basis for (MT)</a:t>
            </a:r>
          </a:p>
          <a:p>
            <a:pPr marL="400050" lvl="1" indent="0">
              <a:buNone/>
            </a:pPr>
            <a:r>
              <a:rPr lang="en-US" sz="2400" dirty="0"/>
              <a:t>Tactic 21: Use (</a:t>
            </a:r>
            <a:r>
              <a:rPr lang="en-US" sz="2400" dirty="0" err="1"/>
              <a:t>Equiv</a:t>
            </a:r>
            <a:r>
              <a:rPr lang="en-US" sz="2400" dirty="0"/>
              <a:t>) to establish basis for (</a:t>
            </a:r>
            <a:r>
              <a:rPr lang="en-US" sz="2400" dirty="0" err="1"/>
              <a:t>Simp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Tactic 22: Use (</a:t>
            </a:r>
            <a:r>
              <a:rPr lang="en-US" sz="2400" dirty="0" err="1"/>
              <a:t>Equiv</a:t>
            </a:r>
            <a:r>
              <a:rPr lang="en-US" sz="2400" dirty="0"/>
              <a:t>) to establish for (DS)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872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10815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  8F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b="1" dirty="0"/>
              <a:t>Example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( N </a:t>
            </a:r>
            <a:r>
              <a:rPr lang="en-US" sz="2600" b="1" dirty="0">
                <a:sym typeface="Symbol" pitchFamily="-128" charset="2"/>
              </a:rPr>
              <a:t>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/>
              <a:t>M </a:t>
            </a:r>
            <a:r>
              <a:rPr lang="en-US" sz="2600" dirty="0">
                <a:sym typeface="Symbol" pitchFamily="-128" charset="2"/>
              </a:rPr>
              <a:t>)   </a:t>
            </a:r>
            <a:r>
              <a:rPr lang="es-ES" sz="2600" b="1" dirty="0"/>
              <a:t>·</a:t>
            </a:r>
            <a:r>
              <a:rPr lang="en-US" sz="2600" dirty="0">
                <a:sym typeface="Symbol" pitchFamily="-128" charset="2"/>
              </a:rPr>
              <a:t>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>
                <a:sym typeface="Symbol" pitchFamily="-128" charset="2"/>
              </a:rPr>
              <a:t>Q  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__________________           1, </a:t>
            </a:r>
            <a:r>
              <a:rPr lang="en-US" sz="2600" dirty="0" err="1"/>
              <a:t>Impl</a:t>
            </a:r>
            <a:endParaRPr lang="en-US" sz="2600" dirty="0"/>
          </a:p>
          <a:p>
            <a:pPr marL="914400" lvl="2" indent="0">
              <a:spcAft>
                <a:spcPts val="0"/>
              </a:spcAft>
              <a:buNone/>
              <a:defRPr/>
            </a:pPr>
            <a:endParaRPr lang="en-US" sz="2800" b="1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800" b="1" dirty="0"/>
              <a:t>Answer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( N  </a:t>
            </a:r>
            <a:r>
              <a:rPr lang="en-US" sz="2600" b="1" dirty="0">
                <a:sym typeface="Symbol" pitchFamily="-128" charset="2"/>
              </a:rPr>
              <a:t>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/>
              <a:t>M </a:t>
            </a:r>
            <a:r>
              <a:rPr lang="en-US" sz="2600" dirty="0">
                <a:sym typeface="Symbol" pitchFamily="-128" charset="2"/>
              </a:rPr>
              <a:t>)   </a:t>
            </a:r>
            <a:r>
              <a:rPr lang="es-ES" sz="2600" b="1" dirty="0"/>
              <a:t>·</a:t>
            </a:r>
            <a:r>
              <a:rPr lang="en-US" sz="2600" dirty="0">
                <a:sym typeface="Symbol" pitchFamily="-128" charset="2"/>
              </a:rPr>
              <a:t>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>
                <a:sym typeface="Symbol" pitchFamily="-128" charset="2"/>
              </a:rPr>
              <a:t>Q  </a:t>
            </a:r>
          </a:p>
          <a:p>
            <a:pPr marL="914400" lvl="2" indent="0">
              <a:spcAft>
                <a:spcPts val="0"/>
              </a:spcAft>
              <a:buNone/>
              <a:defRPr/>
            </a:pPr>
            <a:r>
              <a:rPr lang="es-ES" sz="2600" dirty="0"/>
              <a:t>(</a:t>
            </a:r>
            <a:r>
              <a:rPr lang="es-ES" sz="2600" b="1" dirty="0"/>
              <a:t>∼</a:t>
            </a:r>
            <a:r>
              <a:rPr lang="es-ES" sz="2600" dirty="0"/>
              <a:t>  N   </a:t>
            </a:r>
            <a:r>
              <a:rPr lang="en-US" sz="2600" dirty="0">
                <a:sym typeface="Symbol" pitchFamily="-128" charset="2"/>
              </a:rPr>
              <a:t>v</a:t>
            </a:r>
            <a:r>
              <a:rPr lang="en-US" sz="2600" b="1" dirty="0">
                <a:sym typeface="Symbol" pitchFamily="-128" charset="2"/>
              </a:rPr>
              <a:t>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/>
              <a:t>M </a:t>
            </a:r>
            <a:r>
              <a:rPr lang="en-US" sz="2600" dirty="0">
                <a:sym typeface="Symbol" pitchFamily="-128" charset="2"/>
              </a:rPr>
              <a:t>)   </a:t>
            </a:r>
            <a:r>
              <a:rPr lang="es-ES" sz="2600" b="1" dirty="0"/>
              <a:t>·</a:t>
            </a:r>
            <a:r>
              <a:rPr lang="en-US" sz="2600" dirty="0">
                <a:sym typeface="Symbol" pitchFamily="-128" charset="2"/>
              </a:rPr>
              <a:t>  </a:t>
            </a:r>
            <a:r>
              <a:rPr lang="es-ES" sz="2600" b="1" dirty="0"/>
              <a:t>∼</a:t>
            </a:r>
            <a:r>
              <a:rPr lang="es-ES" sz="2600" dirty="0"/>
              <a:t>  </a:t>
            </a:r>
            <a:r>
              <a:rPr lang="en-US" sz="2600" dirty="0">
                <a:sym typeface="Symbol" pitchFamily="-128" charset="2"/>
              </a:rPr>
              <a:t>Q         </a:t>
            </a:r>
            <a:r>
              <a:rPr lang="es-ES" sz="2600" dirty="0"/>
              <a:t>1, </a:t>
            </a:r>
            <a:r>
              <a:rPr lang="en-US" sz="2600" dirty="0" err="1"/>
              <a:t>Impl</a:t>
            </a:r>
            <a:endParaRPr lang="en-US" sz="26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0" y="632777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859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Exercise  8F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1104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</a:t>
            </a:r>
            <a:r>
              <a:rPr lang="en-US" sz="2800" dirty="0"/>
              <a:t>(8F III #14)</a:t>
            </a:r>
          </a:p>
          <a:p>
            <a:pPr marL="400050" lvl="1" indent="0">
              <a:buNone/>
            </a:pPr>
            <a:r>
              <a:rPr lang="en-US" sz="2400" dirty="0"/>
              <a:t>1.  T  </a:t>
            </a:r>
            <a:r>
              <a:rPr lang="en-US" sz="2400" b="1" dirty="0"/>
              <a:t>·</a:t>
            </a:r>
            <a:r>
              <a:rPr lang="en-US" sz="2400" dirty="0"/>
              <a:t>  ( S  v  R )</a:t>
            </a:r>
          </a:p>
          <a:p>
            <a:pPr marL="400050" lvl="1" indent="0">
              <a:buNone/>
            </a:pPr>
            <a:r>
              <a:rPr lang="en-US" sz="2400" dirty="0"/>
              <a:t>2.  ~ ( T  </a:t>
            </a:r>
            <a:r>
              <a:rPr lang="en-US" sz="2400" b="1" dirty="0"/>
              <a:t>· </a:t>
            </a:r>
            <a:r>
              <a:rPr lang="en-US" sz="2400" dirty="0"/>
              <a:t> S )                  	             /  T  </a:t>
            </a:r>
            <a:r>
              <a:rPr lang="en-US" sz="2400" b="1" dirty="0"/>
              <a:t>·</a:t>
            </a:r>
            <a:r>
              <a:rPr lang="en-US" sz="2400" dirty="0"/>
              <a:t>  R</a:t>
            </a:r>
          </a:p>
          <a:p>
            <a:r>
              <a:rPr lang="en-US" sz="2800" b="1" dirty="0"/>
              <a:t>Answer</a:t>
            </a:r>
          </a:p>
          <a:p>
            <a:pPr marL="400050" lvl="1" indent="0">
              <a:buNone/>
            </a:pPr>
            <a:r>
              <a:rPr lang="en-US" sz="2600" dirty="0"/>
              <a:t>1.  T  </a:t>
            </a:r>
            <a:r>
              <a:rPr lang="en-US" sz="2600" b="1" dirty="0"/>
              <a:t>·</a:t>
            </a:r>
            <a:r>
              <a:rPr lang="en-US" sz="2600" dirty="0"/>
              <a:t>  ( S  v  R )</a:t>
            </a:r>
          </a:p>
          <a:p>
            <a:pPr marL="400050" lvl="1" indent="0">
              <a:buNone/>
            </a:pPr>
            <a:r>
              <a:rPr lang="en-US" sz="2600" dirty="0"/>
              <a:t>2.  ~ ( T  </a:t>
            </a:r>
            <a:r>
              <a:rPr lang="en-US" sz="2600" b="1" dirty="0"/>
              <a:t>· </a:t>
            </a:r>
            <a:r>
              <a:rPr lang="en-US" sz="2600" dirty="0"/>
              <a:t> S )                  	             /  T  </a:t>
            </a:r>
            <a:r>
              <a:rPr lang="en-US" sz="2600" b="1" dirty="0"/>
              <a:t>·</a:t>
            </a:r>
            <a:r>
              <a:rPr lang="en-US" sz="2600" dirty="0"/>
              <a:t>  R</a:t>
            </a:r>
          </a:p>
          <a:p>
            <a:pPr marL="400050" lvl="1" indent="0">
              <a:buNone/>
            </a:pPr>
            <a:r>
              <a:rPr lang="en-US" sz="2600" dirty="0"/>
              <a:t>3.  ( T  </a:t>
            </a:r>
            <a:r>
              <a:rPr lang="en-US" sz="2600" b="1" dirty="0"/>
              <a:t>· </a:t>
            </a:r>
            <a:r>
              <a:rPr lang="en-US" sz="2600" dirty="0"/>
              <a:t> S )  v  ( T  </a:t>
            </a:r>
            <a:r>
              <a:rPr lang="en-US" sz="2600" b="1" dirty="0"/>
              <a:t>· </a:t>
            </a:r>
            <a:r>
              <a:rPr lang="en-US" sz="2600" dirty="0"/>
              <a:t> R )    	1, </a:t>
            </a:r>
            <a:r>
              <a:rPr lang="en-US" sz="2600" dirty="0" err="1"/>
              <a:t>Dist</a:t>
            </a:r>
            <a:endParaRPr lang="en-US" sz="2600" dirty="0"/>
          </a:p>
          <a:p>
            <a:pPr marL="400050" lvl="1" indent="0">
              <a:buNone/>
            </a:pPr>
            <a:r>
              <a:rPr lang="en-US" sz="2600" dirty="0"/>
              <a:t>4.  T  </a:t>
            </a:r>
            <a:r>
              <a:rPr lang="en-US" sz="2600" b="1" dirty="0"/>
              <a:t>·</a:t>
            </a:r>
            <a:r>
              <a:rPr lang="en-US" sz="2600" dirty="0"/>
              <a:t>  R                         	            2, 3, DS </a:t>
            </a:r>
          </a:p>
          <a:p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0100" y="637381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619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98F8-9BB2-A948-93C2-F2C0E7F1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Rules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73D2-C95A-AD41-B099-BDC031E5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rules of implication are specific, valid argument forms that can be used to manipulate the information contained on individual lines of the proof.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of the rules of implication allow you to decompose more complex statements; some allow you to create new statements out of given information.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of the rules of implication are operator specific. That is, they are applicable only in the presence of specific operators.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Paying attention to what operators are present in a proof will help you identify which implication rules would be useful.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Please note that the implication rules have to be used on entire lines of a proof. You can’t use one of these rules on a part of a line/statement.</a:t>
            </a:r>
          </a:p>
        </p:txBody>
      </p:sp>
    </p:spTree>
    <p:extLst>
      <p:ext uri="{BB962C8B-B14F-4D97-AF65-F5344CB8AC3E}">
        <p14:creationId xmlns:p14="http://schemas.microsoft.com/office/powerpoint/2010/main" val="13412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D85A-2FBE-4A47-852F-2A128675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First Four Implication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824B-21A4-F34E-81A9-DBE82E81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The First Four Rules of Inference: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1) </a:t>
            </a:r>
            <a:r>
              <a:rPr lang="en-US" altLang="en-US" i="1"/>
              <a:t>Modus Ponens </a:t>
            </a:r>
            <a:r>
              <a:rPr lang="en-US" altLang="en-US"/>
              <a:t>(MP): a conditional rule that authorizes you to infer the consequent of a conditional if the conditional statement is present on one line of the proof and the antecedent is on another.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2) </a:t>
            </a:r>
            <a:r>
              <a:rPr lang="en-US" altLang="en-US" i="1"/>
              <a:t>Modus Tollens</a:t>
            </a:r>
            <a:r>
              <a:rPr lang="en-US" altLang="en-US"/>
              <a:t> (MT): a conditional rule that authorizes you to infer the negation of the antecedent of a conditional if you have the conditional statement on one line and the negation of the consequent on another.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3) Hypothetical Syllogism (HS): a conditional rule that authorizes you to create a new conditional made up of the antecedent of one conditional and the consequent of another if you have two seperate conditional statements that share a common, middle term [a&gt;b/b&gt;c//a&gt;c].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4) Disjunctive Syllogism (DS): a disjunction rule that allows you to infer the right hand disjunct of a disjunction present in the proof if you have the negation of the left hand disjunct present as another line of the proof.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Review the argument forms of these first four rules in the text.</a:t>
            </a:r>
          </a:p>
        </p:txBody>
      </p:sp>
    </p:spTree>
    <p:extLst>
      <p:ext uri="{BB962C8B-B14F-4D97-AF65-F5344CB8AC3E}">
        <p14:creationId xmlns:p14="http://schemas.microsoft.com/office/powerpoint/2010/main" val="74233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Modus Ponens</a:t>
            </a:r>
            <a:r>
              <a:rPr lang="en-US"/>
              <a:t> (MP)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1097280" y="1771014"/>
            <a:ext cx="10058400" cy="45110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Valid Applications of MP: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Misapplications of MP: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691" y="3783097"/>
            <a:ext cx="5867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660288" y="2219410"/>
            <a:ext cx="1651000" cy="15636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606" y="5120004"/>
            <a:ext cx="5486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7023" y="2257626"/>
            <a:ext cx="1497531" cy="146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7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Compare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705853" y="1825592"/>
            <a:ext cx="10529361" cy="451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VALID </a:t>
            </a:r>
            <a:r>
              <a:rPr lang="en-US" sz="2400" dirty="0"/>
              <a:t>				           </a:t>
            </a:r>
            <a:r>
              <a:rPr lang="en-US" sz="2400" dirty="0">
                <a:solidFill>
                  <a:srgbClr val="C00000"/>
                </a:solidFill>
              </a:rPr>
              <a:t>INVALID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it’s raining, then the streets are wet.       </a:t>
            </a:r>
            <a:r>
              <a:rPr lang="en-US" dirty="0">
                <a:solidFill>
                  <a:srgbClr val="C00000"/>
                </a:solidFill>
              </a:rPr>
              <a:t>If it’s raining, then the streets are wet.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It’s raining.</a:t>
            </a:r>
            <a:r>
              <a:rPr lang="en-US" dirty="0">
                <a:solidFill>
                  <a:srgbClr val="0070C0"/>
                </a:solidFill>
              </a:rPr>
              <a:t>			            	       </a:t>
            </a:r>
            <a:r>
              <a:rPr lang="en-US" u="sng" dirty="0">
                <a:solidFill>
                  <a:srgbClr val="C00000"/>
                </a:solidFill>
              </a:rPr>
              <a:t>The streets are wet.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streets are wet.		</a:t>
            </a:r>
            <a:r>
              <a:rPr lang="en-US" dirty="0">
                <a:solidFill>
                  <a:srgbClr val="C00000"/>
                </a:solidFill>
              </a:rPr>
              <a:t>                    It’s raining.</a:t>
            </a:r>
          </a:p>
        </p:txBody>
      </p:sp>
      <p:pic>
        <p:nvPicPr>
          <p:cNvPr id="2048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4920" y="2260309"/>
            <a:ext cx="22098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664117" y="2194659"/>
            <a:ext cx="4800600" cy="1652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2230" y="2290480"/>
            <a:ext cx="44958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76814" y="2232313"/>
            <a:ext cx="2386013" cy="1614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Modus Tollens</a:t>
            </a:r>
            <a:r>
              <a:rPr lang="en-US"/>
              <a:t> (MT)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2140"/>
          </a:xfrm>
        </p:spPr>
        <p:txBody>
          <a:bodyPr rtlCol="0">
            <a:normAutofit lnSpcReduction="1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Any uniform substitution instance using simple or compound statements of the argument form: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Valid Applications of MT: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Misapplication of MT: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94470" y="2275884"/>
            <a:ext cx="1752600" cy="13195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069" y="3828002"/>
            <a:ext cx="4800600" cy="12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4507" y="5498432"/>
            <a:ext cx="30480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23057" y="2338092"/>
            <a:ext cx="14954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66822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{8E9D9E46-5002-3D42-AD50-148A96DC9342}tf10001073</Template>
  <TotalTime>74</TotalTime>
  <Words>2311</Words>
  <Application>Microsoft Macintosh PowerPoint</Application>
  <PresentationFormat>Widescreen</PresentationFormat>
  <Paragraphs>376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Symbol</vt:lpstr>
      <vt:lpstr>Tw Cen MT</vt:lpstr>
      <vt:lpstr>Wingdings</vt:lpstr>
      <vt:lpstr>Droplet</vt:lpstr>
      <vt:lpstr>PHIL 201</vt:lpstr>
      <vt:lpstr>A New Proof Method</vt:lpstr>
      <vt:lpstr>Natural Deduction </vt:lpstr>
      <vt:lpstr>Procedure</vt:lpstr>
      <vt:lpstr>The Rules of Implication</vt:lpstr>
      <vt:lpstr>First Four Implication Rules</vt:lpstr>
      <vt:lpstr>Modus Ponens (MP)</vt:lpstr>
      <vt:lpstr> Compare</vt:lpstr>
      <vt:lpstr>Modus Tollens (MT)</vt:lpstr>
      <vt:lpstr>Compare</vt:lpstr>
      <vt:lpstr>   Hypothetical Syllogism (HS)   </vt:lpstr>
      <vt:lpstr> Disjunctive Syllogism (DS)</vt:lpstr>
      <vt:lpstr> Justification: Applying the Rules of Inference    </vt:lpstr>
      <vt:lpstr> Exercise  8B</vt:lpstr>
      <vt:lpstr> Exercise  8B</vt:lpstr>
      <vt:lpstr>Applying Implication Rules I</vt:lpstr>
      <vt:lpstr> Exercise  8C</vt:lpstr>
      <vt:lpstr>Implication Rules II</vt:lpstr>
      <vt:lpstr>Simplification (Simp)</vt:lpstr>
      <vt:lpstr>Conjunction (Conj)</vt:lpstr>
      <vt:lpstr>Addition (Add)</vt:lpstr>
      <vt:lpstr>Constructive Dilemma (CD)</vt:lpstr>
      <vt:lpstr>Applying Implication Rules II</vt:lpstr>
      <vt:lpstr> Exercise  8D</vt:lpstr>
      <vt:lpstr> Exercises  8D</vt:lpstr>
      <vt:lpstr>Replacement Rules</vt:lpstr>
      <vt:lpstr>First Five</vt:lpstr>
      <vt:lpstr>De Morgan (DM)</vt:lpstr>
      <vt:lpstr>Double Negation (DN)</vt:lpstr>
      <vt:lpstr>Commutation (Com)</vt:lpstr>
      <vt:lpstr>Association (Assoc)</vt:lpstr>
      <vt:lpstr> Distribution (Dist) </vt:lpstr>
      <vt:lpstr>Applying Replacement Rules I</vt:lpstr>
      <vt:lpstr> Exercise  8E</vt:lpstr>
      <vt:lpstr> Exercise  8E</vt:lpstr>
      <vt:lpstr>Second Five</vt:lpstr>
      <vt:lpstr>Transposition (Trans)</vt:lpstr>
      <vt:lpstr>Material Implication (Impl)</vt:lpstr>
      <vt:lpstr>Material Equivalence (Equiv)</vt:lpstr>
      <vt:lpstr> Exportation (Exp) </vt:lpstr>
      <vt:lpstr>Tautology (Taut)</vt:lpstr>
      <vt:lpstr>Applying Replacement Rules II</vt:lpstr>
      <vt:lpstr> Exercise  8F</vt:lpstr>
      <vt:lpstr> Exercise  8F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 201</dc:title>
  <dc:creator>Philip Maloney</dc:creator>
  <cp:lastModifiedBy>Philip Maloney</cp:lastModifiedBy>
  <cp:revision>9</cp:revision>
  <dcterms:created xsi:type="dcterms:W3CDTF">2018-04-04T14:08:45Z</dcterms:created>
  <dcterms:modified xsi:type="dcterms:W3CDTF">2019-04-09T17:38:19Z</dcterms:modified>
</cp:coreProperties>
</file>