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6432788"/>
  <p:notesSz cx="6797675" cy="9926638"/>
  <p:defaultTextStyle>
    <a:defPPr>
      <a:defRPr lang="en-US"/>
    </a:defPPr>
    <a:lvl1pPr marL="0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7174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34348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801522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68695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35870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603044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70218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37392" algn="l" defTabSz="4534348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625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8" autoAdjust="0"/>
    <p:restoredTop sz="94005" autoAdjust="0"/>
  </p:normalViewPr>
  <p:slideViewPr>
    <p:cSldViewPr>
      <p:cViewPr>
        <p:scale>
          <a:sx n="25" d="100"/>
          <a:sy n="25" d="100"/>
        </p:scale>
        <p:origin x="-1284" y="-126"/>
      </p:cViewPr>
      <p:guideLst>
        <p:guide orient="horz" pos="14625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94B3-DE0C-4669-90CA-F27E2B87D0CE}" type="datetimeFigureOut">
              <a:rPr lang="en-SG" smtClean="0"/>
              <a:pPr/>
              <a:t>2/10/2017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744538"/>
            <a:ext cx="26384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94C52-464E-4651-B5DC-2C9188A2E1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24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94C52-464E-4651-B5DC-2C9188A2E1E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375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4424264"/>
            <a:ext cx="27980640" cy="9952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1" y="26311913"/>
            <a:ext cx="23042880" cy="118661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3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01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6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3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603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37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04939" y="12564805"/>
            <a:ext cx="26437590" cy="2678269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5020" y="12564805"/>
            <a:ext cx="78781277" cy="2678269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9837369"/>
            <a:ext cx="27980640" cy="9222068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9680201"/>
            <a:ext cx="27980640" cy="10157169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7174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34348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80152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6869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3587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60304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7021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373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5020" y="73239125"/>
            <a:ext cx="52606577" cy="207152579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30238" y="73239125"/>
            <a:ext cx="52612290" cy="207152579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1859465"/>
            <a:ext cx="29626560" cy="77387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393639"/>
            <a:ext cx="14544677" cy="4331574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7174" indent="0">
              <a:buNone/>
              <a:defRPr sz="9900" b="1"/>
            </a:lvl2pPr>
            <a:lvl3pPr marL="4534348" indent="0">
              <a:buNone/>
              <a:defRPr sz="8900" b="1"/>
            </a:lvl3pPr>
            <a:lvl4pPr marL="6801522" indent="0">
              <a:buNone/>
              <a:defRPr sz="7900" b="1"/>
            </a:lvl4pPr>
            <a:lvl5pPr marL="9068695" indent="0">
              <a:buNone/>
              <a:defRPr sz="7900" b="1"/>
            </a:lvl5pPr>
            <a:lvl6pPr marL="11335870" indent="0">
              <a:buNone/>
              <a:defRPr sz="7900" b="1"/>
            </a:lvl6pPr>
            <a:lvl7pPr marL="13603044" indent="0">
              <a:buNone/>
              <a:defRPr sz="7900" b="1"/>
            </a:lvl7pPr>
            <a:lvl8pPr marL="15870218" indent="0">
              <a:buNone/>
              <a:defRPr sz="7900" b="1"/>
            </a:lvl8pPr>
            <a:lvl9pPr marL="18137392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4725213"/>
            <a:ext cx="14544677" cy="26752598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0393639"/>
            <a:ext cx="14550390" cy="4331574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7174" indent="0">
              <a:buNone/>
              <a:defRPr sz="9900" b="1"/>
            </a:lvl2pPr>
            <a:lvl3pPr marL="4534348" indent="0">
              <a:buNone/>
              <a:defRPr sz="8900" b="1"/>
            </a:lvl3pPr>
            <a:lvl4pPr marL="6801522" indent="0">
              <a:buNone/>
              <a:defRPr sz="7900" b="1"/>
            </a:lvl4pPr>
            <a:lvl5pPr marL="9068695" indent="0">
              <a:buNone/>
              <a:defRPr sz="7900" b="1"/>
            </a:lvl5pPr>
            <a:lvl6pPr marL="11335870" indent="0">
              <a:buNone/>
              <a:defRPr sz="7900" b="1"/>
            </a:lvl6pPr>
            <a:lvl7pPr marL="13603044" indent="0">
              <a:buNone/>
              <a:defRPr sz="7900" b="1"/>
            </a:lvl7pPr>
            <a:lvl8pPr marL="15870218" indent="0">
              <a:buNone/>
              <a:defRPr sz="7900" b="1"/>
            </a:lvl8pPr>
            <a:lvl9pPr marL="18137392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4725213"/>
            <a:ext cx="14550390" cy="26752598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848713"/>
            <a:ext cx="10829927" cy="7867778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848717"/>
            <a:ext cx="18402300" cy="39629098"/>
          </a:xfrm>
        </p:spPr>
        <p:txBody>
          <a:bodyPr/>
          <a:lstStyle>
            <a:lvl1pPr>
              <a:defRPr sz="159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716495"/>
            <a:ext cx="10829927" cy="31761320"/>
          </a:xfrm>
        </p:spPr>
        <p:txBody>
          <a:bodyPr/>
          <a:lstStyle>
            <a:lvl1pPr marL="0" indent="0">
              <a:buNone/>
              <a:defRPr sz="6900"/>
            </a:lvl1pPr>
            <a:lvl2pPr marL="2267174" indent="0">
              <a:buNone/>
              <a:defRPr sz="5900"/>
            </a:lvl2pPr>
            <a:lvl3pPr marL="4534348" indent="0">
              <a:buNone/>
              <a:defRPr sz="4900"/>
            </a:lvl3pPr>
            <a:lvl4pPr marL="6801522" indent="0">
              <a:buNone/>
              <a:defRPr sz="4400"/>
            </a:lvl4pPr>
            <a:lvl5pPr marL="9068695" indent="0">
              <a:buNone/>
              <a:defRPr sz="4400"/>
            </a:lvl5pPr>
            <a:lvl6pPr marL="11335870" indent="0">
              <a:buNone/>
              <a:defRPr sz="4400"/>
            </a:lvl6pPr>
            <a:lvl7pPr marL="13603044" indent="0">
              <a:buNone/>
              <a:defRPr sz="4400"/>
            </a:lvl7pPr>
            <a:lvl8pPr marL="15870218" indent="0">
              <a:buNone/>
              <a:defRPr sz="4400"/>
            </a:lvl8pPr>
            <a:lvl9pPr marL="1813739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2502952"/>
            <a:ext cx="19751040" cy="3837158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148856"/>
            <a:ext cx="19751040" cy="27859673"/>
          </a:xfrm>
        </p:spPr>
        <p:txBody>
          <a:bodyPr/>
          <a:lstStyle>
            <a:lvl1pPr marL="0" indent="0">
              <a:buNone/>
              <a:defRPr sz="15900"/>
            </a:lvl1pPr>
            <a:lvl2pPr marL="2267174" indent="0">
              <a:buNone/>
              <a:defRPr sz="13900"/>
            </a:lvl2pPr>
            <a:lvl3pPr marL="4534348" indent="0">
              <a:buNone/>
              <a:defRPr sz="11900"/>
            </a:lvl3pPr>
            <a:lvl4pPr marL="6801522" indent="0">
              <a:buNone/>
              <a:defRPr sz="9900"/>
            </a:lvl4pPr>
            <a:lvl5pPr marL="9068695" indent="0">
              <a:buNone/>
              <a:defRPr sz="9900"/>
            </a:lvl5pPr>
            <a:lvl6pPr marL="11335870" indent="0">
              <a:buNone/>
              <a:defRPr sz="9900"/>
            </a:lvl6pPr>
            <a:lvl7pPr marL="13603044" indent="0">
              <a:buNone/>
              <a:defRPr sz="9900"/>
            </a:lvl7pPr>
            <a:lvl8pPr marL="15870218" indent="0">
              <a:buNone/>
              <a:defRPr sz="9900"/>
            </a:lvl8pPr>
            <a:lvl9pPr marL="18137392" indent="0">
              <a:buNone/>
              <a:defRPr sz="9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6340109"/>
            <a:ext cx="19751040" cy="5449400"/>
          </a:xfrm>
        </p:spPr>
        <p:txBody>
          <a:bodyPr/>
          <a:lstStyle>
            <a:lvl1pPr marL="0" indent="0">
              <a:buNone/>
              <a:defRPr sz="6900"/>
            </a:lvl1pPr>
            <a:lvl2pPr marL="2267174" indent="0">
              <a:buNone/>
              <a:defRPr sz="5900"/>
            </a:lvl2pPr>
            <a:lvl3pPr marL="4534348" indent="0">
              <a:buNone/>
              <a:defRPr sz="4900"/>
            </a:lvl3pPr>
            <a:lvl4pPr marL="6801522" indent="0">
              <a:buNone/>
              <a:defRPr sz="4400"/>
            </a:lvl4pPr>
            <a:lvl5pPr marL="9068695" indent="0">
              <a:buNone/>
              <a:defRPr sz="4400"/>
            </a:lvl5pPr>
            <a:lvl6pPr marL="11335870" indent="0">
              <a:buNone/>
              <a:defRPr sz="4400"/>
            </a:lvl6pPr>
            <a:lvl7pPr marL="13603044" indent="0">
              <a:buNone/>
              <a:defRPr sz="4400"/>
            </a:lvl7pPr>
            <a:lvl8pPr marL="15870218" indent="0">
              <a:buNone/>
              <a:defRPr sz="4400"/>
            </a:lvl8pPr>
            <a:lvl9pPr marL="1813739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1" y="1859465"/>
            <a:ext cx="29626560" cy="7738798"/>
          </a:xfrm>
          <a:prstGeom prst="rect">
            <a:avLst/>
          </a:prstGeom>
        </p:spPr>
        <p:txBody>
          <a:bodyPr vert="horz" lIns="453434" tIns="226717" rIns="453434" bIns="226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10834321"/>
            <a:ext cx="29626560" cy="30643494"/>
          </a:xfrm>
          <a:prstGeom prst="rect">
            <a:avLst/>
          </a:prstGeom>
        </p:spPr>
        <p:txBody>
          <a:bodyPr vert="horz" lIns="453434" tIns="226717" rIns="453434" bIns="226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3036319"/>
            <a:ext cx="7680960" cy="2472116"/>
          </a:xfrm>
          <a:prstGeom prst="rect">
            <a:avLst/>
          </a:prstGeom>
        </p:spPr>
        <p:txBody>
          <a:bodyPr vert="horz" lIns="453434" tIns="226717" rIns="453434" bIns="22671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1BF-7FA8-4E6D-BF51-4C0D8742295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1" y="43036319"/>
            <a:ext cx="10424160" cy="2472116"/>
          </a:xfrm>
          <a:prstGeom prst="rect">
            <a:avLst/>
          </a:prstGeom>
        </p:spPr>
        <p:txBody>
          <a:bodyPr vert="horz" lIns="453434" tIns="226717" rIns="453434" bIns="22671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3036319"/>
            <a:ext cx="7680960" cy="2472116"/>
          </a:xfrm>
          <a:prstGeom prst="rect">
            <a:avLst/>
          </a:prstGeom>
        </p:spPr>
        <p:txBody>
          <a:bodyPr vert="horz" lIns="453434" tIns="226717" rIns="453434" bIns="22671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80F5-B6D2-4948-877A-1EC4EA8C9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34348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0381" indent="-1700381" algn="l" defTabSz="4534348" rtl="0" eaLnBrk="1" latinLnBrk="0" hangingPunct="1">
        <a:spcBef>
          <a:spcPct val="20000"/>
        </a:spcBef>
        <a:buFont typeface="Arial" pitchFamily="34" charset="0"/>
        <a:buChar char="•"/>
        <a:defRPr sz="15900" kern="1200">
          <a:solidFill>
            <a:schemeClr val="tx1"/>
          </a:solidFill>
          <a:latin typeface="+mn-lt"/>
          <a:ea typeface="+mn-ea"/>
          <a:cs typeface="+mn-cs"/>
        </a:defRPr>
      </a:lvl1pPr>
      <a:lvl2pPr marL="3684157" indent="-1416983" algn="l" defTabSz="4534348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67935" indent="-1133587" algn="l" defTabSz="4534348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35109" indent="-1133587" algn="l" defTabSz="4534348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02283" indent="-1133587" algn="l" defTabSz="4534348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69457" indent="-1133587" algn="l" defTabSz="453434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36631" indent="-1133587" algn="l" defTabSz="453434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003805" indent="-1133587" algn="l" defTabSz="453434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70979" indent="-1133587" algn="l" defTabSz="4534348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7174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34348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801522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68695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35870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603044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70218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7392" algn="l" defTabSz="4534348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TU-Logo---full color with transparent exclusion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365" y="89442"/>
            <a:ext cx="9082456" cy="4981038"/>
          </a:xfrm>
          <a:prstGeom prst="rect">
            <a:avLst/>
          </a:prstGeom>
        </p:spPr>
      </p:pic>
      <p:pic>
        <p:nvPicPr>
          <p:cNvPr id="5" name="Picture 4" descr="IMI-Logo transparent bkg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63173" y="1359925"/>
            <a:ext cx="8431562" cy="2440071"/>
          </a:xfrm>
          <a:prstGeom prst="rect">
            <a:avLst/>
          </a:prstGeom>
        </p:spPr>
      </p:pic>
      <p:sp>
        <p:nvSpPr>
          <p:cNvPr id="6" name="Text Box 512"/>
          <p:cNvSpPr txBox="1">
            <a:spLocks noChangeArrowheads="1"/>
          </p:cNvSpPr>
          <p:nvPr/>
        </p:nvSpPr>
        <p:spPr bwMode="auto">
          <a:xfrm>
            <a:off x="-1" y="45633962"/>
            <a:ext cx="32918400" cy="82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09" tIns="72454" rIns="144909" bIns="72454">
            <a:spAutoFit/>
          </a:bodyPr>
          <a:lstStyle>
            <a:lvl1pPr>
              <a:defRPr sz="3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4400" dirty="0">
                <a:ea typeface="宋体" pitchFamily="2" charset="-122"/>
                <a:cs typeface="Times New Roman" pitchFamily="18" charset="0"/>
              </a:rPr>
              <a:t>Contact: </a:t>
            </a:r>
            <a:r>
              <a:rPr lang="en-US" altLang="zh-CN" sz="4400" dirty="0" smtClean="0">
                <a:ea typeface="宋体" pitchFamily="2" charset="-122"/>
                <a:cs typeface="Times New Roman" pitchFamily="18" charset="0"/>
              </a:rPr>
              <a:t>DENG TENG   </a:t>
            </a:r>
            <a:r>
              <a:rPr lang="en-US" altLang="zh-CN" sz="4400" dirty="0">
                <a:ea typeface="宋体" pitchFamily="2" charset="-122"/>
                <a:cs typeface="Times New Roman" pitchFamily="18" charset="0"/>
              </a:rPr>
              <a:t>Email: </a:t>
            </a:r>
            <a:r>
              <a:rPr lang="en-US" altLang="zh-CN" sz="4400" dirty="0" smtClean="0">
                <a:ea typeface="宋体" pitchFamily="2" charset="-122"/>
                <a:cs typeface="Times New Roman" pitchFamily="18" charset="0"/>
              </a:rPr>
              <a:t>dengteng@ntu.edu.sg   </a:t>
            </a:r>
            <a:r>
              <a:rPr lang="en-US" altLang="zh-CN" sz="4400" dirty="0">
                <a:ea typeface="宋体" pitchFamily="2" charset="-122"/>
                <a:cs typeface="Times New Roman" pitchFamily="18" charset="0"/>
              </a:rPr>
              <a:t>Tel: (65) </a:t>
            </a:r>
            <a:r>
              <a:rPr lang="en-US" altLang="zh-CN" sz="4400" dirty="0" smtClean="0">
                <a:ea typeface="宋体" pitchFamily="2" charset="-122"/>
                <a:cs typeface="Times New Roman" pitchFamily="18" charset="0"/>
              </a:rPr>
              <a:t>9159-6529 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45619194"/>
            <a:ext cx="32918400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" y="4394994"/>
            <a:ext cx="3291840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1"/>
                </a:solidFill>
              </a:rPr>
              <a:t>FaceCollage</a:t>
            </a:r>
            <a:r>
              <a:rPr lang="en-US" sz="8000" b="1" dirty="0">
                <a:solidFill>
                  <a:schemeClr val="tx1"/>
                </a:solidFill>
              </a:rPr>
              <a:t>: A Rapidly Deployable System for Real-time</a:t>
            </a:r>
          </a:p>
          <a:p>
            <a:pPr algn="ctr"/>
            <a:r>
              <a:rPr lang="en-US" sz="8000" b="1" dirty="0">
                <a:solidFill>
                  <a:schemeClr val="tx1"/>
                </a:solidFill>
              </a:rPr>
              <a:t>Head Reconstruction for On-The-Go 3D </a:t>
            </a:r>
            <a:r>
              <a:rPr lang="en-US" sz="8000" b="1" dirty="0" smtClean="0">
                <a:solidFill>
                  <a:schemeClr val="tx1"/>
                </a:solidFill>
              </a:rPr>
              <a:t>Telepresence</a:t>
            </a:r>
          </a:p>
          <a:p>
            <a:pPr algn="ctr"/>
            <a:r>
              <a:rPr lang="en-US" sz="4800" dirty="0" err="1" smtClean="0"/>
              <a:t>Fuwen</a:t>
            </a:r>
            <a:r>
              <a:rPr lang="en-US" sz="4800" dirty="0" smtClean="0"/>
              <a:t> Tan</a:t>
            </a:r>
            <a:r>
              <a:rPr lang="en-US" sz="3200" b="1" dirty="0" smtClean="0"/>
              <a:t>1</a:t>
            </a:r>
            <a:r>
              <a:rPr lang="en-US" sz="4800" i="1" dirty="0" smtClean="0"/>
              <a:t>, Chi-Wing Fu</a:t>
            </a:r>
            <a:r>
              <a:rPr lang="en-US" sz="3200" b="1" dirty="0" smtClean="0">
                <a:solidFill>
                  <a:prstClr val="black"/>
                </a:solidFill>
              </a:rPr>
              <a:t>2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Teng</a:t>
            </a:r>
            <a:r>
              <a:rPr lang="en-US" sz="4800" i="1" dirty="0" smtClean="0"/>
              <a:t> Deng</a:t>
            </a:r>
            <a:r>
              <a:rPr lang="en-US" sz="3200" b="1" dirty="0" smtClean="0">
                <a:solidFill>
                  <a:prstClr val="black"/>
                </a:solidFill>
              </a:rPr>
              <a:t>3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Jianfei</a:t>
            </a:r>
            <a:r>
              <a:rPr lang="en-US" sz="4800" i="1" dirty="0" smtClean="0"/>
              <a:t> Cai</a:t>
            </a:r>
            <a:r>
              <a:rPr lang="en-US" sz="3200" b="1" dirty="0" smtClean="0">
                <a:solidFill>
                  <a:prstClr val="black"/>
                </a:solidFill>
              </a:rPr>
              <a:t>3</a:t>
            </a:r>
            <a:r>
              <a:rPr lang="en-US" sz="4800" i="1" dirty="0" smtClean="0"/>
              <a:t>, Tat-Jen Cham</a:t>
            </a:r>
            <a:r>
              <a:rPr lang="en-US" sz="3200" b="1" dirty="0" smtClean="0">
                <a:solidFill>
                  <a:prstClr val="black"/>
                </a:solidFill>
              </a:rPr>
              <a:t>3</a:t>
            </a:r>
          </a:p>
          <a:p>
            <a:pPr algn="ctr"/>
            <a:r>
              <a:rPr lang="en-US" sz="3200" dirty="0" smtClean="0"/>
              <a:t>1</a:t>
            </a:r>
            <a:r>
              <a:rPr lang="en-US" sz="4800" dirty="0" smtClean="0"/>
              <a:t>University of Virginia, </a:t>
            </a:r>
            <a:r>
              <a:rPr lang="en-US" sz="3200" dirty="0" smtClean="0"/>
              <a:t>2</a:t>
            </a:r>
            <a:r>
              <a:rPr lang="en-US" sz="4800" dirty="0" smtClean="0"/>
              <a:t>The Chinese University of Hong Kong, </a:t>
            </a:r>
            <a:r>
              <a:rPr lang="en-US" sz="3200" dirty="0" smtClean="0">
                <a:solidFill>
                  <a:prstClr val="black"/>
                </a:solidFill>
              </a:rPr>
              <a:t>3</a:t>
            </a:r>
            <a:r>
              <a:rPr lang="en-US" sz="4800" dirty="0"/>
              <a:t>Nanyang Technological University</a:t>
            </a:r>
            <a:endParaRPr lang="en-US" sz="4800" b="1" dirty="0" smtClean="0"/>
          </a:p>
        </p:txBody>
      </p:sp>
      <p:grpSp>
        <p:nvGrpSpPr>
          <p:cNvPr id="140" name="Group 139"/>
          <p:cNvGrpSpPr/>
          <p:nvPr/>
        </p:nvGrpSpPr>
        <p:grpSpPr>
          <a:xfrm>
            <a:off x="377478" y="8604262"/>
            <a:ext cx="15129222" cy="9220200"/>
            <a:chOff x="228600" y="7595394"/>
            <a:chExt cx="14914457" cy="12140008"/>
          </a:xfrm>
        </p:grpSpPr>
        <p:sp>
          <p:nvSpPr>
            <p:cNvPr id="11" name="Rounded Rectangle 10"/>
            <p:cNvSpPr/>
            <p:nvPr/>
          </p:nvSpPr>
          <p:spPr>
            <a:xfrm>
              <a:off x="530287" y="7595394"/>
              <a:ext cx="14612770" cy="11963400"/>
            </a:xfrm>
            <a:prstGeom prst="roundRect">
              <a:avLst>
                <a:gd name="adj" fmla="val 7099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3434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2709" y="9576594"/>
              <a:ext cx="13867948" cy="101588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4400" i="1" dirty="0" err="1" smtClean="0"/>
                <a:t>FaceCollage</a:t>
              </a:r>
              <a:r>
                <a:rPr lang="en-US" sz="4400" dirty="0" smtClean="0"/>
                <a:t>, </a:t>
              </a:r>
              <a:r>
                <a:rPr lang="en-US" sz="4400" dirty="0"/>
                <a:t>a </a:t>
              </a:r>
              <a:r>
                <a:rPr lang="en-US" sz="4400" b="1" dirty="0" smtClean="0"/>
                <a:t>rapidly deployable</a:t>
              </a:r>
              <a:r>
                <a:rPr lang="en-US" sz="4400" dirty="0" smtClean="0"/>
                <a:t> system </a:t>
              </a:r>
              <a:r>
                <a:rPr lang="en-US" sz="4400" dirty="0"/>
                <a:t>for </a:t>
              </a:r>
              <a:r>
                <a:rPr lang="en-US" sz="4400" b="1" dirty="0"/>
                <a:t>robust</a:t>
              </a:r>
              <a:r>
                <a:rPr lang="en-US" sz="4400" dirty="0"/>
                <a:t> and </a:t>
              </a:r>
              <a:r>
                <a:rPr lang="en-US" sz="4400" b="1" dirty="0"/>
                <a:t>real-time</a:t>
              </a:r>
              <a:r>
                <a:rPr lang="en-US" sz="4400" dirty="0"/>
                <a:t> </a:t>
              </a:r>
              <a:r>
                <a:rPr lang="en-US" sz="4400" dirty="0" smtClean="0"/>
                <a:t>3D head reconstruction, aiming to fill the demand gap between 2D basic videoconferencing software and complex 3D telepresence system.</a:t>
              </a:r>
            </a:p>
            <a:p>
              <a:endParaRPr lang="en-US" sz="4400" dirty="0"/>
            </a:p>
            <a:p>
              <a:r>
                <a:rPr lang="en-US" sz="4400" dirty="0" smtClean="0"/>
                <a:t>Key advantages: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400" i="1" dirty="0" smtClean="0"/>
                <a:t>Simple to deploy</a:t>
              </a:r>
              <a:r>
                <a:rPr lang="en-US" sz="4400" dirty="0" smtClean="0"/>
                <a:t>: two consumer-grade RGBD cameras with single PC.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400" i="1" dirty="0" smtClean="0"/>
                <a:t>Effective integration</a:t>
              </a:r>
              <a:r>
                <a:rPr lang="en-US" sz="4400" dirty="0" smtClean="0"/>
                <a:t> of two RGBD live streams.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400" i="1" dirty="0" smtClean="0"/>
                <a:t>Realistic</a:t>
              </a:r>
              <a:r>
                <a:rPr lang="en-US" sz="4400" dirty="0" smtClean="0"/>
                <a:t> 3D head reconstruction and automatic adaptation to sudden movement.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400" dirty="0" smtClean="0"/>
            </a:p>
          </p:txBody>
        </p:sp>
        <p:sp>
          <p:nvSpPr>
            <p:cNvPr id="161" name="Rectangle 9"/>
            <p:cNvSpPr>
              <a:spLocks noChangeArrowheads="1"/>
            </p:cNvSpPr>
            <p:nvPr/>
          </p:nvSpPr>
          <p:spPr bwMode="auto">
            <a:xfrm>
              <a:off x="228600" y="7900194"/>
              <a:ext cx="11922735" cy="125251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5400" b="1" dirty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Introduction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863434" y="28169393"/>
            <a:ext cx="15911966" cy="7391400"/>
            <a:chOff x="16860943" y="27864594"/>
            <a:chExt cx="14914457" cy="10661889"/>
          </a:xfrm>
        </p:grpSpPr>
        <p:sp>
          <p:nvSpPr>
            <p:cNvPr id="58" name="TextBox 57"/>
            <p:cNvSpPr txBox="1"/>
            <p:nvPr/>
          </p:nvSpPr>
          <p:spPr>
            <a:xfrm>
              <a:off x="17715169" y="29845793"/>
              <a:ext cx="13507691" cy="40400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4400" i="1" dirty="0" smtClean="0"/>
                <a:t>Representative visual results </a:t>
              </a:r>
              <a:r>
                <a:rPr lang="en-US" sz="4400" dirty="0" smtClean="0"/>
                <a:t>are shown in Figure.2</a:t>
              </a:r>
              <a:endParaRPr lang="en-US" sz="4400" i="1" dirty="0" smtClean="0"/>
            </a:p>
            <a:p>
              <a:r>
                <a:rPr lang="en-US" sz="4400" i="1" dirty="0" smtClean="0"/>
                <a:t>Time performance</a:t>
              </a:r>
              <a:r>
                <a:rPr lang="en-US" sz="4400" dirty="0" smtClean="0"/>
                <a:t>.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Online processing performance on Desktop: 39.56ms per frame, 25 FPS.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7162630" y="27864594"/>
              <a:ext cx="14612770" cy="10661889"/>
            </a:xfrm>
            <a:prstGeom prst="roundRect">
              <a:avLst>
                <a:gd name="adj" fmla="val 7099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3434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16860943" y="28277908"/>
              <a:ext cx="11922735" cy="13709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5400" b="1" dirty="0" smtClean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Performance</a:t>
              </a:r>
              <a:endParaRPr lang="en-US" sz="5400" b="1" dirty="0">
                <a:solidFill>
                  <a:srgbClr val="9F2A1C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97572"/>
              </p:ext>
            </p:extLst>
          </p:nvPr>
        </p:nvGraphicFramePr>
        <p:xfrm>
          <a:off x="17079838" y="32512794"/>
          <a:ext cx="13966670" cy="2774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3334"/>
                <a:gridCol w="2793334"/>
                <a:gridCol w="2793334"/>
                <a:gridCol w="2793334"/>
                <a:gridCol w="2793334"/>
              </a:tblGrid>
              <a:tr h="722137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One-Time</a:t>
                      </a:r>
                      <a:endParaRPr lang="en-US" sz="3200" b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Online</a:t>
                      </a:r>
                      <a:endParaRPr lang="en-US" sz="3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</a:tr>
              <a:tr h="13302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Stage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Auto-registration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Boundary tracking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Cross</a:t>
                      </a:r>
                      <a:r>
                        <a:rPr lang="en-US" sz="3200" baseline="0" dirty="0" smtClean="0"/>
                        <a:t> filtering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Alpha blending</a:t>
                      </a:r>
                      <a:endParaRPr lang="en-US" sz="3200" dirty="0"/>
                    </a:p>
                  </a:txBody>
                  <a:tcPr/>
                </a:tc>
              </a:tr>
              <a:tr h="7221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Time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13s ~ 32s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26ms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8.3ms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5.26ms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77478" y="17958595"/>
            <a:ext cx="31397922" cy="9804974"/>
            <a:chOff x="377478" y="17958595"/>
            <a:chExt cx="31397922" cy="9804974"/>
          </a:xfrm>
        </p:grpSpPr>
        <p:grpSp>
          <p:nvGrpSpPr>
            <p:cNvPr id="14" name="Group 13"/>
            <p:cNvGrpSpPr/>
            <p:nvPr/>
          </p:nvGrpSpPr>
          <p:grpSpPr>
            <a:xfrm>
              <a:off x="377478" y="17958595"/>
              <a:ext cx="31397922" cy="9804974"/>
              <a:chOff x="457200" y="19581187"/>
              <a:chExt cx="31318200" cy="9804974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883" y="21558665"/>
                <a:ext cx="27881604" cy="7318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ounded Rectangle 49"/>
              <p:cNvSpPr/>
              <p:nvPr/>
            </p:nvSpPr>
            <p:spPr>
              <a:xfrm>
                <a:off x="683509" y="19581187"/>
                <a:ext cx="31091891" cy="9804974"/>
              </a:xfrm>
              <a:prstGeom prst="roundRect">
                <a:avLst>
                  <a:gd name="adj" fmla="val 7099"/>
                </a:avLst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3434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457200" y="19846934"/>
                <a:ext cx="11922735" cy="950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003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/>
              <a:lstStyle/>
              <a:p>
                <a:pPr algn="ctr" eaLnBrk="1" hangingPunct="1">
                  <a:defRPr/>
                </a:pPr>
                <a:r>
                  <a:rPr lang="en-US" sz="5400" b="1" dirty="0" smtClean="0">
                    <a:solidFill>
                      <a:srgbClr val="9F2A1C"/>
                    </a:solidFill>
                    <a:latin typeface="Calibri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System Overview</a:t>
                </a:r>
                <a:endParaRPr lang="en-US" sz="5400" b="1" dirty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50349" y="21097745"/>
                <a:ext cx="28740591" cy="7694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/>
                  <a:t>Four</a:t>
                </a:r>
                <a:r>
                  <a:rPr lang="en-US" sz="4400" dirty="0" smtClean="0"/>
                  <a:t> computational stages: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2982600" y="27178794"/>
              <a:ext cx="6875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Figure 1. An overview of our system.</a:t>
              </a:r>
              <a:endParaRPr lang="en-US" sz="3200" b="1" i="1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10" y="28169394"/>
            <a:ext cx="15129222" cy="12353304"/>
            <a:chOff x="306810" y="28471302"/>
            <a:chExt cx="15129222" cy="12353304"/>
          </a:xfrm>
        </p:grpSpPr>
        <p:grpSp>
          <p:nvGrpSpPr>
            <p:cNvPr id="17" name="Group 16"/>
            <p:cNvGrpSpPr/>
            <p:nvPr/>
          </p:nvGrpSpPr>
          <p:grpSpPr>
            <a:xfrm>
              <a:off x="306810" y="28471302"/>
              <a:ext cx="15129222" cy="12353304"/>
              <a:chOff x="306810" y="28471302"/>
              <a:chExt cx="15129222" cy="1235330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612841" y="28471302"/>
                <a:ext cx="14823191" cy="12353304"/>
              </a:xfrm>
              <a:prstGeom prst="roundRect">
                <a:avLst>
                  <a:gd name="adj" fmla="val 7099"/>
                </a:avLst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3434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306810" y="28702794"/>
                <a:ext cx="12094420" cy="95127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003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/>
              <a:lstStyle/>
              <a:p>
                <a:pPr algn="ctr" eaLnBrk="1" hangingPunct="1">
                  <a:defRPr/>
                </a:pPr>
                <a:r>
                  <a:rPr lang="en-US" sz="5400" b="1" dirty="0" smtClean="0">
                    <a:solidFill>
                      <a:srgbClr val="9F2A1C"/>
                    </a:solidFill>
                    <a:latin typeface="Calibri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Stage 2: Auto-registration</a:t>
                </a:r>
                <a:endParaRPr lang="en-US" sz="5400" b="1" dirty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72901" y="30150594"/>
                  <a:ext cx="14067643" cy="10674012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/>
                    <a:t>The calibration of two cameras is preformed by directly registering the two partial 3D face models based on face features.</a:t>
                  </a:r>
                </a:p>
                <a:p>
                  <a:pPr marL="742950" indent="-742950">
                    <a:buFont typeface="+mj-lt"/>
                    <a:buAutoNum type="arabicPeriod"/>
                  </a:pPr>
                  <a:r>
                    <a:rPr lang="en-US" sz="4400" i="1" dirty="0" smtClean="0"/>
                    <a:t>Face Data Collection and Preprocessing</a:t>
                  </a:r>
                  <a:r>
                    <a:rPr lang="en-US" sz="4400" dirty="0" smtClean="0"/>
                    <a:t>.</a:t>
                  </a:r>
                </a:p>
                <a:p>
                  <a:pPr marL="742950" indent="-742950">
                    <a:buFont typeface="+mj-lt"/>
                    <a:buAutoNum type="arabicPeriod"/>
                  </a:pPr>
                  <a:r>
                    <a:rPr lang="en-US" sz="4400" i="1" dirty="0" smtClean="0"/>
                    <a:t>Initial Face Alignment</a:t>
                  </a:r>
                  <a:r>
                    <a:rPr lang="en-US" sz="4400" dirty="0" smtClean="0"/>
                    <a:t> through face features.</a:t>
                  </a:r>
                </a:p>
                <a:p>
                  <a:pPr marL="742950" indent="-742950">
                    <a:buFont typeface="+mj-lt"/>
                    <a:buAutoNum type="arabicPeriod"/>
                  </a:pPr>
                  <a:r>
                    <a:rPr lang="en-US" sz="4400" i="1" dirty="0" smtClean="0"/>
                    <a:t>Iterative Refinement</a:t>
                  </a:r>
                  <a:r>
                    <a:rPr lang="en-US" sz="4400" dirty="0" smtClean="0"/>
                    <a:t> though dense correspondences by minimizing the Horn-</a:t>
                  </a:r>
                  <a:r>
                    <a:rPr lang="en-US" sz="4400" dirty="0" err="1" smtClean="0"/>
                    <a:t>Schunck</a:t>
                  </a:r>
                  <a:r>
                    <a:rPr lang="en-US" sz="4400" dirty="0" smtClean="0"/>
                    <a:t> energy.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600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3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sz="36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3600" i="1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3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6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𝛻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600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4400" i="1" dirty="0" smtClean="0"/>
                </a:p>
                <a:p>
                  <a:r>
                    <a:rPr lang="en-US" sz="4400" dirty="0" smtClean="0"/>
                    <a:t>Where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/>
                        </a:rPr>
                        <m:t>Ω</m:t>
                      </m:r>
                    </m:oMath>
                  </a14:m>
                  <a:r>
                    <a:rPr lang="en-US" sz="4400" dirty="0" smtClean="0"/>
                    <a:t> is the image domain,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𝑤</m:t>
                      </m:r>
                    </m:oMath>
                  </a14:m>
                  <a:r>
                    <a:rPr lang="en-US" sz="4400" dirty="0" smtClean="0"/>
                    <a:t> is the optimal displacement field between left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𝐷</m:t>
                          </m:r>
                        </m:sup>
                      </m:sSubSup>
                    </m:oMath>
                  </a14:m>
                  <a:r>
                    <a:rPr lang="en-US" sz="4400" dirty="0" smtClean="0"/>
                    <a:t> and right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𝑅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𝐷</m:t>
                          </m:r>
                        </m:sup>
                      </m:sSubSup>
                    </m:oMath>
                  </a14:m>
                  <a:r>
                    <a:rPr lang="en-US" sz="4400" dirty="0" smtClean="0"/>
                    <a:t> at frontal direction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en-US" sz="44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𝜓</m:t>
                      </m:r>
                    </m:oMath>
                  </a14:m>
                  <a:r>
                    <a:rPr lang="en-US" sz="4400" dirty="0" smtClean="0"/>
                    <a:t> is a nonlinear mapping function, and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𝛼</m:t>
                      </m:r>
                    </m:oMath>
                  </a14:m>
                  <a:r>
                    <a:rPr lang="en-US" sz="44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𝛽</m:t>
                      </m:r>
                    </m:oMath>
                  </a14:m>
                  <a:r>
                    <a:rPr lang="en-US" sz="4400" dirty="0" smtClean="0"/>
                    <a:t> are trade off parameters.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01" y="30150594"/>
                  <a:ext cx="14067643" cy="1067401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21" t="-1142" r="-2471" b="-17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SG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06809" y="41114490"/>
            <a:ext cx="15129222" cy="3876336"/>
            <a:chOff x="306809" y="35938902"/>
            <a:chExt cx="15129222" cy="3876336"/>
          </a:xfrm>
        </p:grpSpPr>
        <p:sp>
          <p:nvSpPr>
            <p:cNvPr id="72" name="Rounded Rectangle 71"/>
            <p:cNvSpPr/>
            <p:nvPr/>
          </p:nvSpPr>
          <p:spPr>
            <a:xfrm>
              <a:off x="612840" y="35938902"/>
              <a:ext cx="14823191" cy="3876336"/>
            </a:xfrm>
            <a:prstGeom prst="roundRect">
              <a:avLst>
                <a:gd name="adj" fmla="val 7099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3434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06809" y="36170394"/>
              <a:ext cx="12094420" cy="9512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5400" b="1" dirty="0" smtClean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Stage 3: Boundary Tracking</a:t>
              </a:r>
              <a:endParaRPr lang="en-US" sz="5400" b="1" dirty="0">
                <a:solidFill>
                  <a:srgbClr val="9F2A1C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72900" y="37618194"/>
              <a:ext cx="14067643" cy="21236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An effective and efficient boundary tracking method that can locally re-align the depth and the color images through a depth-assisted active contour model.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154400" y="35636993"/>
            <a:ext cx="15821561" cy="9734163"/>
            <a:chOff x="5766498" y="28182891"/>
            <a:chExt cx="21307425" cy="13109324"/>
          </a:xfrm>
        </p:grpSpPr>
        <p:pic>
          <p:nvPicPr>
            <p:cNvPr id="76" name="Picture 7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498" y="28182891"/>
              <a:ext cx="21307425" cy="1128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5766498" y="39841489"/>
              <a:ext cx="20827302" cy="145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Figure 2. </a:t>
              </a:r>
              <a:r>
                <a:rPr lang="en-US" sz="3200" b="1" dirty="0"/>
                <a:t>Qualitative examples of the final output of our system from different viewpoints. Please refer to the </a:t>
              </a:r>
              <a:r>
                <a:rPr lang="en-US" sz="3200" b="1" dirty="0" smtClean="0"/>
                <a:t>supplementary video </a:t>
              </a:r>
              <a:r>
                <a:rPr lang="en-US" sz="3200" b="1" dirty="0"/>
                <a:t>for animated versions of these results</a:t>
              </a:r>
              <a:endParaRPr lang="en-US" sz="3200" b="1" i="1" dirty="0" smtClean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863434" y="8604262"/>
            <a:ext cx="15911966" cy="9086068"/>
            <a:chOff x="306809" y="35938902"/>
            <a:chExt cx="15911966" cy="9086068"/>
          </a:xfrm>
        </p:grpSpPr>
        <p:sp>
          <p:nvSpPr>
            <p:cNvPr id="80" name="Rounded Rectangle 79"/>
            <p:cNvSpPr/>
            <p:nvPr/>
          </p:nvSpPr>
          <p:spPr>
            <a:xfrm>
              <a:off x="612840" y="35938902"/>
              <a:ext cx="15605935" cy="9086068"/>
            </a:xfrm>
            <a:prstGeom prst="roundRect">
              <a:avLst>
                <a:gd name="adj" fmla="val 7099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3434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306809" y="36170394"/>
              <a:ext cx="12094420" cy="9512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003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lang="en-US" sz="5400" b="1" dirty="0" smtClean="0">
                  <a:solidFill>
                    <a:srgbClr val="9F2A1C"/>
                  </a:solidFill>
                  <a:latin typeface="Calibri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Stage 4: Filtering &amp; Blending</a:t>
              </a:r>
              <a:endParaRPr lang="en-US" sz="5400" b="1" dirty="0">
                <a:solidFill>
                  <a:srgbClr val="9F2A1C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272900" y="37618194"/>
                  <a:ext cx="14067643" cy="687451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742950" indent="-742950">
                    <a:buFont typeface="+mj-lt"/>
                    <a:buAutoNum type="arabicPeriod"/>
                  </a:pPr>
                  <a:r>
                    <a:rPr lang="en-US" sz="4400" dirty="0" smtClean="0"/>
                    <a:t>Geometry preprocessing for removing artifacts.</a:t>
                  </a:r>
                </a:p>
                <a:p>
                  <a:pPr marL="742950" indent="-742950">
                    <a:buFont typeface="+mj-lt"/>
                    <a:buAutoNum type="arabicPeriod"/>
                  </a:pPr>
                  <a:r>
                    <a:rPr lang="en-US" sz="4400" dirty="0" smtClean="0"/>
                    <a:t>Cross filtering for geometry consistency.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4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4400" b="0" i="1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44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4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4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4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sz="4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4400" b="0" i="1" smtClean="0">
                                <a:latin typeface="Cambria Math"/>
                              </a:rPr>
                              <m:t>)))</m:t>
                            </m:r>
                          </m:e>
                        </m:nary>
                      </m:oMath>
                    </m:oMathPara>
                  </a14:m>
                  <a:endParaRPr lang="en-US" sz="4400" dirty="0" smtClean="0"/>
                </a:p>
                <a:p>
                  <a:pPr marL="742950" indent="-742950">
                    <a:buFont typeface="+mj-lt"/>
                    <a:buAutoNum type="arabicPeriod" startAt="3"/>
                  </a:pPr>
                  <a:r>
                    <a:rPr lang="en-US" sz="4400" dirty="0" smtClean="0"/>
                    <a:t>Alpha blending for texture consistency.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sz="4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44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4400" dirty="0" smtClean="0"/>
                </a:p>
                <a:p>
                  <a:r>
                    <a:rPr lang="en-US" sz="4400" dirty="0" smtClean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4400" dirty="0" smtClean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4400" dirty="0" smtClean="0"/>
                    <a:t>.</a:t>
                  </a: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00" y="37618194"/>
                  <a:ext cx="14067643" cy="687451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21" t="-2039" r="-5592" b="-2571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C:\Users\Deng Teng\Dropbox\DT\MM2017 Poster\BeingTogether logo-transparent backgroun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0" y="-302260"/>
            <a:ext cx="5399999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576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reiser</dc:creator>
  <cp:lastModifiedBy>Deng Teng</cp:lastModifiedBy>
  <cp:revision>256</cp:revision>
  <cp:lastPrinted>2012-10-31T01:17:06Z</cp:lastPrinted>
  <dcterms:created xsi:type="dcterms:W3CDTF">2012-03-07T03:12:08Z</dcterms:created>
  <dcterms:modified xsi:type="dcterms:W3CDTF">2017-10-02T05:51:51Z</dcterms:modified>
</cp:coreProperties>
</file>