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7" r:id="rId3"/>
    <p:sldId id="261" r:id="rId4"/>
    <p:sldId id="271" r:id="rId5"/>
    <p:sldId id="267" r:id="rId6"/>
    <p:sldId id="262" r:id="rId7"/>
    <p:sldId id="263" r:id="rId8"/>
    <p:sldId id="258" r:id="rId9"/>
    <p:sldId id="270" r:id="rId10"/>
    <p:sldId id="269" r:id="rId11"/>
    <p:sldId id="25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AF583-E441-2433-34D7-978BBDA56F65}" v="1" dt="2023-04-12T01:07:08.814"/>
    <p1510:client id="{1D0316F4-E929-97E9-E2C2-C10F9DCDD0F5}" v="128" dt="2023-04-11T21:54:12.243"/>
    <p1510:client id="{237CA5AE-8A25-56F6-CBC3-5432CC33B045}" v="351" dt="2023-04-11T22:52:11.731"/>
    <p1510:client id="{5C2A0FC3-B578-EA78-758C-346F33556EB8}" v="57" dt="2023-04-12T04:41:14.284"/>
    <p1510:client id="{84CCA435-A617-880F-32A1-581B13938FA7}" v="853" dt="2023-04-12T01:05:30.826"/>
    <p1510:client id="{93AE5B0F-4B21-D079-7EBA-DE17999240A5}" v="70" dt="2023-04-11T00:56:16.489"/>
    <p1510:client id="{96F7C403-093C-0FA8-F42F-FA5A34686AAD}" v="157" dt="2023-04-12T13:15:59.586"/>
    <p1510:client id="{BFA01359-B099-1097-62AC-CD7689A27A9A}" v="1238" dt="2023-04-11T16:59:35.530"/>
    <p1510:client id="{D1B5514E-4B3D-C9AA-B9D5-B74A52B8D8B1}" v="3887" dt="2023-04-12T14:12:44.745"/>
    <p1510:client id="{DA9D052E-C9CF-080B-B2D3-D9D1989B8C7F}" v="49" dt="2023-04-12T13:12:18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8A7D53-7F79-4B68-ADF0-25E04F636D0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DB7483B-C348-43C1-959F-64C99D7CF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Ginu-George/publication/339351810_Integration_of_Artificial_Intelligence_in_Human_Resource/links/5fc83745a6fdcc697bd79a13/Integration-of-Artificial-Intelligence-in-Human-Resource.pdf" TargetMode="External"/><Relationship Id="rId2" Type="http://schemas.openxmlformats.org/officeDocument/2006/relationships/hyperlink" Target="https://arxiv.org/abs/2303.101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RA1XfGXM3gnmRSVaWr1KdKTWTpKAxlb?usp=shari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l0dbTlCyltCUJ5yyHGtyQJF8GbN9QkhM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48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50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52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0" name="Group 54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91" name="Rectangle 5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rthropod, invertebrate&#10;&#10;Description automatically generated">
            <a:extLst>
              <a:ext uri="{FF2B5EF4-FFF2-40B4-BE49-F238E27FC236}">
                <a16:creationId xmlns:a16="http://schemas.microsoft.com/office/drawing/2014/main" id="{87C8E87D-15CD-FF2F-4376-31A0657974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07"/>
          <a:stretch/>
        </p:blipFill>
        <p:spPr>
          <a:xfrm>
            <a:off x="20" y="11555"/>
            <a:ext cx="12191980" cy="6857989"/>
          </a:xfrm>
          <a:prstGeom prst="rect">
            <a:avLst/>
          </a:prstGeom>
        </p:spPr>
      </p:pic>
      <p:sp>
        <p:nvSpPr>
          <p:cNvPr id="92" name="Rectangle 6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0A93E-B631-2E4F-16C8-AE3F8DD27CE2}"/>
              </a:ext>
            </a:extLst>
          </p:cNvPr>
          <p:cNvSpPr txBox="1"/>
          <p:nvPr/>
        </p:nvSpPr>
        <p:spPr>
          <a:xfrm>
            <a:off x="590067" y="-445946"/>
            <a:ext cx="11362170" cy="3035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4400" b="1" kern="1200" cap="none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HUMAN RESOURCE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303FD-4965-DFF9-8F5C-7091D10CEEF8}"/>
              </a:ext>
            </a:extLst>
          </p:cNvPr>
          <p:cNvSpPr txBox="1"/>
          <p:nvPr/>
        </p:nvSpPr>
        <p:spPr>
          <a:xfrm>
            <a:off x="173404" y="543657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TEAM-14</a:t>
            </a:r>
          </a:p>
        </p:txBody>
      </p:sp>
    </p:spTree>
    <p:extLst>
      <p:ext uri="{BB962C8B-B14F-4D97-AF65-F5344CB8AC3E}">
        <p14:creationId xmlns:p14="http://schemas.microsoft.com/office/powerpoint/2010/main" val="188974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04C6-7C59-D119-C4DB-C9730D24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6" y="484517"/>
            <a:ext cx="7139797" cy="917851"/>
          </a:xfrm>
        </p:spPr>
        <p:txBody>
          <a:bodyPr/>
          <a:lstStyle/>
          <a:p>
            <a:r>
              <a:rPr lang="en-US" sz="4800">
                <a:solidFill>
                  <a:srgbClr val="000000"/>
                </a:solidFill>
              </a:rPr>
              <a:t>Ethical Concerns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D33DC-9669-A329-C103-F456BB109F0E}"/>
              </a:ext>
            </a:extLst>
          </p:cNvPr>
          <p:cNvSpPr txBox="1">
            <a:spLocks/>
          </p:cNvSpPr>
          <p:nvPr/>
        </p:nvSpPr>
        <p:spPr>
          <a:xfrm>
            <a:off x="839810" y="1833861"/>
            <a:ext cx="7369834" cy="425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2" charset="2"/>
              <a:buChar char="•"/>
            </a:pPr>
            <a:r>
              <a:rPr lang="en-US"/>
              <a:t>Lack of human intelligence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Cultural matches</a:t>
            </a:r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Privacy Issues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Mining data and consent, collection</a:t>
            </a:r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Training on bias data can amplify the bias when hiring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Marginalized groups</a:t>
            </a:r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Accountability – no one is directly responsible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Lack of transparency</a:t>
            </a:r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Mitigation: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Monitoring recruitment values, guidelines, anonymize data</a:t>
            </a:r>
          </a:p>
          <a:p>
            <a:pPr lvl="1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Auditing and performance checks – unbiased and transparency</a:t>
            </a:r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  <a:p>
            <a:pPr>
              <a:buClr>
                <a:srgbClr val="558BB8"/>
              </a:buClr>
              <a:buFont typeface="Arial" pitchFamily="2" charset="2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496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89ED-DDEB-BA38-4BAD-5B216373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71" y="-323448"/>
            <a:ext cx="9956228" cy="1539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600" cap="all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B741D-A896-AFFE-99A6-BBB286B9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808" y="1157128"/>
            <a:ext cx="9948672" cy="4062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itchFamily="2" charset="2"/>
              <a:buChar char="•"/>
            </a:pPr>
            <a:endParaRPr lang="en-US" sz="2200">
              <a:latin typeface="Calibri"/>
              <a:ea typeface="+mn-lt"/>
              <a:cs typeface="+mn-lt"/>
            </a:endParaRPr>
          </a:p>
          <a:p>
            <a:pPr algn="just">
              <a:buClr>
                <a:srgbClr val="558BB8"/>
              </a:buClr>
              <a:buFont typeface="Arial" pitchFamily="2" charset="2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Our neural network sequential model has demonstrated the potential to improve HR decision-making by predicting whether an employee will be hired or not based on their skills. </a:t>
            </a:r>
            <a:endParaRPr lang="en-US">
              <a:latin typeface="Calibri"/>
              <a:ea typeface="Calibri"/>
              <a:cs typeface="Calibri"/>
            </a:endParaRPr>
          </a:p>
          <a:p>
            <a:pPr algn="just">
              <a:buClr>
                <a:srgbClr val="558BB8"/>
              </a:buClr>
              <a:buFont typeface="Arial" pitchFamily="2" charset="2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Our model also has the potential to reduce the time and resources required for the hiring process, as it can quickly and accurately evaluate a large number of job applicants based on their skills.</a:t>
            </a:r>
          </a:p>
          <a:p>
            <a:pPr algn="just">
              <a:buClr>
                <a:srgbClr val="558BB8"/>
              </a:buClr>
              <a:buFont typeface="Arial" pitchFamily="2" charset="2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We believe that our findings have important implications for organizations seeking to optimize their hiring processes and improve their overall performance. </a:t>
            </a:r>
            <a:endParaRPr lang="en-US">
              <a:latin typeface="Calibri"/>
              <a:ea typeface="Calibri"/>
              <a:cs typeface="Calibri"/>
            </a:endParaRPr>
          </a:p>
          <a:p>
            <a:pPr algn="just">
              <a:buClr>
                <a:srgbClr val="558BB8"/>
              </a:buClr>
            </a:pPr>
            <a:endParaRPr lang="en-US" sz="2200">
              <a:ea typeface="+mn-lt"/>
              <a:cs typeface="+mn-lt"/>
            </a:endParaRPr>
          </a:p>
          <a:p>
            <a:pPr marL="342900" indent="-342900" algn="just">
              <a:buClr>
                <a:srgbClr val="558BB8"/>
              </a:buClr>
              <a:buFont typeface="Arial" pitchFamily="2" charset="2"/>
              <a:buChar char="•"/>
            </a:pPr>
            <a:r>
              <a:rPr lang="en-US" sz="2200">
                <a:ea typeface="+mn-lt"/>
                <a:cs typeface="+mn-lt"/>
              </a:rPr>
              <a:t>Thank you for your attention</a:t>
            </a:r>
            <a:endParaRPr lang="en-US" sz="2200"/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endParaRPr lang="en-US" sz="22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7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CB83-4228-7F43-B1CF-9BBE2214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4DC8-CB48-A838-854F-886C39B7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Eloundou, Tyna, et al. “GPTs Are </a:t>
            </a:r>
            <a:r>
              <a:rPr lang="en-US" err="1">
                <a:ea typeface="+mn-lt"/>
                <a:cs typeface="+mn-lt"/>
              </a:rPr>
              <a:t>Gpts</a:t>
            </a:r>
            <a:r>
              <a:rPr lang="en-US">
                <a:ea typeface="+mn-lt"/>
                <a:cs typeface="+mn-lt"/>
              </a:rPr>
              <a:t>: An Early Look at the Labor Market Impact Potential of Large Language Models.” </a:t>
            </a:r>
            <a:r>
              <a:rPr lang="en-US" i="1">
                <a:ea typeface="+mn-lt"/>
                <a:cs typeface="+mn-lt"/>
              </a:rPr>
              <a:t>ArXiv.org</a:t>
            </a:r>
            <a:r>
              <a:rPr lang="en-US">
                <a:ea typeface="+mn-lt"/>
                <a:cs typeface="+mn-lt"/>
              </a:rPr>
              <a:t>, 23 Mar. 2023, </a:t>
            </a:r>
            <a:r>
              <a:rPr lang="en-US">
                <a:ea typeface="+mn-lt"/>
                <a:cs typeface="+mn-lt"/>
                <a:hlinkClick r:id="rId2"/>
              </a:rPr>
              <a:t>https://arxiv.org/abs/2303.10130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George, Ginu, and Mary Rani Thomas. “Integration of Artificial Intelligence in Human Resource.” </a:t>
            </a:r>
            <a:r>
              <a:rPr lang="en-US" i="1">
                <a:ea typeface="+mn-lt"/>
                <a:cs typeface="+mn-lt"/>
              </a:rPr>
              <a:t>Integration of Artificial Intelligence in Human Resource</a:t>
            </a:r>
            <a:r>
              <a:rPr lang="en-US">
                <a:ea typeface="+mn-lt"/>
                <a:cs typeface="+mn-lt"/>
              </a:rPr>
              <a:t>, International Journal of Innovative Technology and Exploring Engineering (IJITEE), </a:t>
            </a:r>
            <a:r>
              <a:rPr lang="en-US">
                <a:ea typeface="+mn-lt"/>
                <a:cs typeface="+mn-lt"/>
                <a:hlinkClick r:id="rId3"/>
              </a:rPr>
              <a:t>https://www.researchgate.net/profile/Ginu-George/publication/339351810_Integration_of_Artificial_Intelligence_in_Human_Resource/links/5fc83745a6fdcc697bd79a13/Integration-of-Artificial-Intelligence-in-Human-Resource.pdf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274320" lvl="1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274320" lvl="1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6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7C29E-CFAD-8E90-B8C0-74C23C7D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89" y="1904393"/>
            <a:ext cx="5216348" cy="9859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Problem statement</a:t>
            </a:r>
            <a:endParaRPr lang="en-US" sz="40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Georgi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16CB-7719-BDB5-69A7-D97B876C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/>
          </a:p>
          <a:p>
            <a:endParaRPr lang="en-US" sz="2200"/>
          </a:p>
        </p:txBody>
      </p:sp>
      <p:pic>
        <p:nvPicPr>
          <p:cNvPr id="41" name="Picture 40" descr="Web of wires connecting pins">
            <a:extLst>
              <a:ext uri="{FF2B5EF4-FFF2-40B4-BE49-F238E27FC236}">
                <a16:creationId xmlns:a16="http://schemas.microsoft.com/office/drawing/2014/main" id="{6374AA22-A608-9AB2-FD16-276895C3E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0" r="31705" b="4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ED100CC-4497-992D-E566-1E3A2374CEE0}"/>
              </a:ext>
            </a:extLst>
          </p:cNvPr>
          <p:cNvSpPr txBox="1"/>
          <p:nvPr/>
        </p:nvSpPr>
        <p:spPr>
          <a:xfrm>
            <a:off x="7028685" y="301023"/>
            <a:ext cx="5117260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/>
              <a:t> AI is becoming increasingly important in the field of HR. It can help automate and streamline HR processes.</a:t>
            </a: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 goal of our topic is to develop a Neural network model using synthetic data to determine the factors that are most important in the hiring process.</a:t>
            </a: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 Identifying the skills and demographic characteristics </a:t>
            </a: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endParaRPr lang="en-US" sz="2000"/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sz="2000"/>
              <a:t>By understanding these factors HR professionals can make informed decisions.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7208-7C41-9119-840B-C9FDAE00776F}"/>
              </a:ext>
            </a:extLst>
          </p:cNvPr>
          <p:cNvSpPr txBox="1"/>
          <p:nvPr/>
        </p:nvSpPr>
        <p:spPr>
          <a:xfrm>
            <a:off x="753951" y="270993"/>
            <a:ext cx="55566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795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CCD99C-7D8E-4797-981B-A22148DE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0C743A-8661-482F-9A41-8A7025172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4477E0-CE85-4388-9987-2E6C9BFEC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10CA79-B03E-42D2-AD45-46B9BA89E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5D6C09-FCD4-49C5-90D8-D91E40182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2921E5-E3D2-4B5A-A07C-316D34C3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9D31C9A-6CF2-4BA6-BF2E-5489AEE30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AA0E6E-906F-47FF-8BB2-DDBBDF1E6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6F6E2-B0C5-4678-A3CD-F5F6F4560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80C96-99AC-7433-F1B1-8023BCDF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447" y="927801"/>
            <a:ext cx="6078608" cy="12436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CHALLENGES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1A7A-1613-5507-3CA5-C8012042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7026" y="1935381"/>
            <a:ext cx="6080030" cy="375652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800" b="1">
              <a:ea typeface="+mn-lt"/>
              <a:cs typeface="+mn-lt"/>
            </a:endParaRPr>
          </a:p>
          <a:p>
            <a:pPr algn="just"/>
            <a:r>
              <a:rPr lang="en-US" sz="2800" b="1">
                <a:ea typeface="+mn-lt"/>
                <a:cs typeface="+mn-lt"/>
              </a:rPr>
              <a:t>Bias and fairness</a:t>
            </a:r>
            <a:endParaRPr lang="en-US"/>
          </a:p>
          <a:p>
            <a:pPr algn="just"/>
            <a:endParaRPr lang="en-US" sz="2800" b="1">
              <a:ea typeface="+mn-lt"/>
              <a:cs typeface="+mn-lt"/>
            </a:endParaRPr>
          </a:p>
          <a:p>
            <a:pPr algn="just"/>
            <a:r>
              <a:rPr lang="en-US" sz="2800" b="1">
                <a:ea typeface="+mn-lt"/>
                <a:cs typeface="+mn-lt"/>
              </a:rPr>
              <a:t>Transparency and interpretability</a:t>
            </a:r>
            <a:endParaRPr lang="en-US" sz="2800"/>
          </a:p>
          <a:p>
            <a:pPr algn="just"/>
            <a:endParaRPr lang="en-US" sz="2800" b="1">
              <a:ea typeface="+mn-lt"/>
              <a:cs typeface="+mn-lt"/>
            </a:endParaRPr>
          </a:p>
          <a:p>
            <a:pPr algn="just"/>
            <a:r>
              <a:rPr lang="en-US" sz="2800" b="1">
                <a:ea typeface="+mn-lt"/>
                <a:cs typeface="+mn-lt"/>
              </a:rPr>
              <a:t>Skill shortage</a:t>
            </a:r>
            <a:endParaRPr lang="en-US" sz="2400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2253014-D02C-B161-F8B7-3D273D06D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09DD67E-B037-4D12-9AE7-614327DAA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1CE370-D4BA-4EDF-8668-0C520089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7097AE-213E-4F03-96CB-7A9BEFAA9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DD88C7-E0C4-4B3E-A2EB-2EB8A435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C326-8AB8-5941-9A84-3172376A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Papers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FF42A6-1347-3C89-F1A9-E854F8DB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itchFamily="2" charset="2"/>
              <a:buChar char="•"/>
            </a:pPr>
            <a:r>
              <a:rPr lang="en-US" sz="2800" i="1"/>
              <a:t>Integration of Artificial Intelligence in Human Resources</a:t>
            </a:r>
            <a:r>
              <a:rPr lang="en-US" sz="2800"/>
              <a:t>, </a:t>
            </a:r>
            <a:r>
              <a:rPr lang="en-US" sz="2400"/>
              <a:t>Ginu George &amp; Mary Thomas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558BB8"/>
              </a:buClr>
              <a:buNone/>
            </a:pP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558BB8"/>
              </a:buClr>
              <a:buFont typeface="Arial,Sans-Serif" pitchFamily="2" charset="2"/>
              <a:buChar char="•"/>
            </a:pPr>
            <a:r>
              <a:rPr lang="en-US" sz="2800" i="1"/>
              <a:t>Artificial Intelligence Techniques in Human Resource Management – A Conceptual Exploration</a:t>
            </a:r>
            <a:r>
              <a:rPr lang="en-US" sz="2800"/>
              <a:t>, </a:t>
            </a:r>
            <a:r>
              <a:rPr lang="en-US" sz="2400"/>
              <a:t>Stefan Strohmeier and Franca Piazza</a:t>
            </a:r>
          </a:p>
        </p:txBody>
      </p:sp>
    </p:spTree>
    <p:extLst>
      <p:ext uri="{BB962C8B-B14F-4D97-AF65-F5344CB8AC3E}">
        <p14:creationId xmlns:p14="http://schemas.microsoft.com/office/powerpoint/2010/main" val="28706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B793-D7FE-4B4F-4C8A-B67F4F75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70BB-1D03-6B47-E022-7EB0069D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en-US" sz="2400"/>
              <a:t>AI has increased efficiency in HR -&gt; reducing time spent on non-strategic administrative tasks -&gt; HR managers can focus on the human experience of employees at their company</a:t>
            </a:r>
          </a:p>
          <a:p>
            <a:pPr>
              <a:buClr>
                <a:srgbClr val="558BB8"/>
              </a:buClr>
            </a:pPr>
            <a:r>
              <a:rPr lang="en-US" sz="2400"/>
              <a:t>Optimized the candidate search, interviewing, hiring, and onboarding processes</a:t>
            </a:r>
          </a:p>
          <a:p>
            <a:pPr>
              <a:buClr>
                <a:srgbClr val="558BB8"/>
              </a:buClr>
            </a:pPr>
            <a:r>
              <a:rPr lang="en-US" sz="2400"/>
              <a:t>Leveraged employee data to personalize experience and customize recommendations</a:t>
            </a:r>
          </a:p>
          <a:p>
            <a:pPr>
              <a:buClr>
                <a:srgbClr val="558BB8"/>
              </a:buClr>
            </a:pPr>
            <a:r>
              <a:rPr lang="en-US" sz="2400"/>
              <a:t>Drastically reduced costs</a:t>
            </a:r>
          </a:p>
          <a:p>
            <a:pPr marL="0" indent="0">
              <a:buClr>
                <a:srgbClr val="558BB8"/>
              </a:buClr>
              <a:buNone/>
            </a:pPr>
            <a:endParaRPr lang="en-US"/>
          </a:p>
          <a:p>
            <a:pPr>
              <a:buClr>
                <a:srgbClr val="558BB8"/>
              </a:buClr>
            </a:pPr>
            <a:endParaRPr lang="en-US"/>
          </a:p>
          <a:p>
            <a:pPr>
              <a:buClr>
                <a:srgbClr val="558BB8"/>
              </a:buClr>
            </a:pPr>
            <a:endParaRPr lang="en-US"/>
          </a:p>
          <a:p>
            <a:pPr>
              <a:buClr>
                <a:srgbClr val="558BB8"/>
              </a:buClr>
            </a:pPr>
            <a:endParaRPr lang="en-US"/>
          </a:p>
          <a:p>
            <a:pPr>
              <a:buClr>
                <a:srgbClr val="558BB8"/>
              </a:buClr>
            </a:pPr>
            <a:endParaRPr lang="en-US"/>
          </a:p>
          <a:p>
            <a:pPr>
              <a:buClr>
                <a:srgbClr val="558BB8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277E-6725-F17F-D914-A959DA21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Specific Benefits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FD6B-6FF3-F913-8ED6-2F363DA4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7135"/>
            <a:ext cx="7673439" cy="4231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558BB8"/>
              </a:buClr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Talent acquisition &amp; Turnover</a:t>
            </a:r>
            <a:endParaRPr lang="en-US"/>
          </a:p>
          <a:p>
            <a:pPr lvl="1">
              <a:buClr>
                <a:srgbClr val="558BB8"/>
              </a:buClr>
            </a:pPr>
            <a:r>
              <a:rPr lang="en-US" sz="20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Reduced candidate search workload by up to 75% &amp; cost per hire by around 71% (George and Thomas 2019)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lvl="1">
              <a:buClr>
                <a:srgbClr val="558BB8"/>
              </a:buClr>
            </a:pPr>
            <a:r>
              <a:rPr 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Knowledge-Based Search Engines for candidate search and resume screening- groups words that constitute a 'domain' and matches positions with candidates (see figure)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>
              <a:buClr>
                <a:srgbClr val="558BB8"/>
              </a:buClr>
            </a:pPr>
            <a:r>
              <a:rPr lang="en-US" sz="20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Chatbots (NLP) 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marL="457200">
              <a:spcBef>
                <a:spcPts val="400"/>
              </a:spcBef>
              <a:spcAft>
                <a:spcPts val="200"/>
              </a:spcAft>
              <a:buClr>
                <a:srgbClr val="558BB8"/>
              </a:buClr>
            </a:pPr>
            <a:r>
              <a:rPr lang="en-US" sz="2000">
                <a:latin typeface="Calibri"/>
                <a:ea typeface="+mn-lt"/>
                <a:cs typeface="+mn-lt"/>
              </a:rPr>
              <a:t>90% of employees </a:t>
            </a:r>
            <a:r>
              <a:rPr lang="en-US">
                <a:latin typeface="Calibri"/>
                <a:ea typeface="+mn-lt"/>
                <a:cs typeface="+mn-lt"/>
              </a:rPr>
              <a:t>miss</a:t>
            </a:r>
            <a:r>
              <a:rPr lang="en-US" sz="2000">
                <a:latin typeface="Calibri"/>
                <a:ea typeface="+mn-lt"/>
                <a:cs typeface="+mn-lt"/>
              </a:rPr>
              <a:t> </a:t>
            </a:r>
            <a:r>
              <a:rPr lang="en-US">
                <a:latin typeface="Calibri"/>
                <a:ea typeface="+mn-lt"/>
                <a:cs typeface="+mn-lt"/>
              </a:rPr>
              <a:t>or forget </a:t>
            </a:r>
            <a:r>
              <a:rPr lang="en-US" sz="2000">
                <a:latin typeface="Calibri"/>
                <a:ea typeface="+mn-lt"/>
                <a:cs typeface="+mn-lt"/>
              </a:rPr>
              <a:t>information during orientation -&gt; </a:t>
            </a:r>
            <a:r>
              <a:rPr lang="en-US">
                <a:latin typeface="Calibri"/>
                <a:ea typeface="+mn-lt"/>
                <a:cs typeface="+mn-lt"/>
              </a:rPr>
              <a:t>chatbot automation allows employees to clarify company policies,</a:t>
            </a:r>
            <a:r>
              <a:rPr lang="en-US">
                <a:latin typeface="Calibri"/>
                <a:ea typeface="+mn-lt"/>
                <a:cs typeface="Calibri"/>
              </a:rPr>
              <a:t> </a:t>
            </a:r>
            <a:r>
              <a:rPr lang="en-US" sz="2000">
                <a:latin typeface="Calibri"/>
                <a:ea typeface="+mn-lt"/>
                <a:cs typeface="Calibri"/>
              </a:rPr>
              <a:t>employee benefits</a:t>
            </a:r>
            <a:r>
              <a:rPr lang="en-US">
                <a:latin typeface="Calibri"/>
                <a:ea typeface="+mn-lt"/>
                <a:cs typeface="Calibri"/>
              </a:rPr>
              <a:t>, and other company information -&gt; improving role clarity</a:t>
            </a:r>
            <a:endParaRPr lang="en-US" err="1"/>
          </a:p>
          <a:p>
            <a:pPr lvl="1">
              <a:buClr>
                <a:srgbClr val="558BB8"/>
              </a:buClr>
            </a:pPr>
            <a:r>
              <a:rPr lang="en-US" sz="2000">
                <a:latin typeface="Calibri"/>
                <a:cs typeface="Calibri"/>
              </a:rPr>
              <a:t>Neural Networks for turnover prediction - </a:t>
            </a:r>
            <a:r>
              <a:rPr lang="en-US" sz="2000">
                <a:latin typeface="Calibri"/>
                <a:ea typeface="+mn-lt"/>
                <a:cs typeface="+mn-lt"/>
              </a:rPr>
              <a:t>identify the employees that are likely to leave</a:t>
            </a:r>
            <a:r>
              <a:rPr lang="en-US" sz="2000">
                <a:latin typeface="Calibri"/>
                <a:cs typeface="Calibri"/>
              </a:rPr>
              <a:t> through classification model based on passed turnover data (</a:t>
            </a:r>
            <a:r>
              <a:rPr lang="en-US" sz="2000">
                <a:latin typeface="Calibri"/>
                <a:ea typeface="+mn-lt"/>
                <a:cs typeface="+mn-lt"/>
              </a:rPr>
              <a:t>Strohmeier and Piazza 2015)</a:t>
            </a:r>
            <a:endParaRPr lang="en-US" sz="2000">
              <a:latin typeface="Calibri"/>
              <a:cs typeface="Calibri"/>
            </a:endParaRPr>
          </a:p>
          <a:p>
            <a:pPr>
              <a:buClr>
                <a:srgbClr val="558BB8"/>
              </a:buClr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2DA6E9-367C-3806-EE89-A25C566F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597" y="797625"/>
            <a:ext cx="2445662" cy="53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2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0739-FE82-5CD8-9C86-C4E7D77F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Task Specific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D38-3217-31C4-E151-688EE845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cs typeface="Calibri"/>
              </a:rPr>
              <a:t>Learning and Development &amp; Staffing</a:t>
            </a:r>
          </a:p>
          <a:p>
            <a:pPr>
              <a:buClr>
                <a:srgbClr val="558BB8"/>
              </a:buClr>
            </a:pP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Better metrics: high volume of data can be used to predict &amp; assess performance levels -&gt; personalize the recommendation of internal career opportunities based on skills and previous project experience</a:t>
            </a:r>
            <a:endParaRPr lang="en-US">
              <a:latin typeface="Calibri"/>
              <a:cs typeface="Calibri"/>
            </a:endParaRPr>
          </a:p>
          <a:p>
            <a:pPr>
              <a:buClr>
                <a:srgbClr val="558BB8"/>
              </a:buClr>
            </a:pPr>
            <a:r>
              <a:rPr lang="en-US">
                <a:latin typeface="Calibri"/>
                <a:ea typeface="+mn-lt"/>
                <a:cs typeface="Calibri"/>
              </a:rPr>
              <a:t>Genetic algorithms assist HR managers by automating staffing - essentially optimization, projects and employees are constrained by skills and how many projects they can work -&gt; updates employee metrics</a:t>
            </a:r>
          </a:p>
          <a:p>
            <a:pPr>
              <a:buClr>
                <a:srgbClr val="558BB8"/>
              </a:buClr>
            </a:pPr>
            <a:r>
              <a:rPr lang="en-US">
                <a:latin typeface="Calibri"/>
                <a:ea typeface="+mn-lt"/>
                <a:cs typeface="+mn-lt"/>
              </a:rPr>
              <a:t>Allows HR personnel to focus on emerging HR research, stay updated on cutting edge technical resources and learning opportunities</a:t>
            </a:r>
          </a:p>
          <a:p>
            <a:pPr>
              <a:buClr>
                <a:srgbClr val="558BB8"/>
              </a:buClr>
            </a:pP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AI can be used to improve efficacy of HR strategies -&gt; continuously updating employee profiles thru feedback surveys -&gt; informs employee support approach</a:t>
            </a:r>
          </a:p>
        </p:txBody>
      </p:sp>
    </p:spTree>
    <p:extLst>
      <p:ext uri="{BB962C8B-B14F-4D97-AF65-F5344CB8AC3E}">
        <p14:creationId xmlns:p14="http://schemas.microsoft.com/office/powerpoint/2010/main" val="97318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4F2-08DE-1775-B7C8-09AEEB8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63939"/>
            <a:ext cx="9281160" cy="1352369"/>
          </a:xfrm>
        </p:spPr>
        <p:txBody>
          <a:bodyPr>
            <a:normAutofit/>
          </a:bodyPr>
          <a:lstStyle/>
          <a:p>
            <a:r>
              <a:rPr lang="en-US" sz="4000"/>
              <a:t>Technical Demo</a:t>
            </a:r>
            <a:endParaRPr lang="en-US" sz="4000">
              <a:latin typeface="Georgi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DC12-E924-8566-51C6-625701DB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3703" y="2135342"/>
            <a:ext cx="9052560" cy="4160156"/>
          </a:xfrm>
        </p:spPr>
        <p:txBody>
          <a:bodyPr>
            <a:normAutofit/>
          </a:bodyPr>
          <a:lstStyle/>
          <a:p>
            <a:pPr marL="342900" indent="-342900">
              <a:buFont typeface="Arial" pitchFamily="2" charset="2"/>
              <a:buChar char="•"/>
            </a:pPr>
            <a:r>
              <a:rPr lang="en-US"/>
              <a:t>AI Application in Resume Screening</a:t>
            </a:r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Synthetic Dataset</a:t>
            </a:r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Sequential Neural Network Model</a:t>
            </a:r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r>
              <a:rPr lang="en-US"/>
              <a:t>Real-World Data Application</a:t>
            </a:r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endParaRPr lang="en-US"/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endParaRPr lang="en-US"/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endParaRPr lang="en-US"/>
          </a:p>
          <a:p>
            <a:pPr marL="342900" indent="-342900">
              <a:buClr>
                <a:srgbClr val="558BB8"/>
              </a:buClr>
              <a:buFont typeface="Arial" pitchFamily="2" charset="2"/>
              <a:buChar char="•"/>
            </a:pPr>
            <a:r>
              <a:rPr lang="en-US" sz="140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https://colab.research.google.com/drive/1iRA1XfGXM3gnmRSVaWr1KdKTWTpKAxlb?usp=sharing</a:t>
            </a:r>
            <a:r>
              <a:rPr lang="en-US" sz="140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endParaRPr lang="en-US" sz="1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8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4A95-751E-D6EF-A1FD-0FD6AA7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40934-D27F-527D-1DD4-4D9F64AED666}"/>
              </a:ext>
            </a:extLst>
          </p:cNvPr>
          <p:cNvSpPr txBox="1"/>
          <p:nvPr/>
        </p:nvSpPr>
        <p:spPr>
          <a:xfrm>
            <a:off x="1064559" y="1904999"/>
            <a:ext cx="815561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Extracting Text From Resumes – pip install docx2txt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Extracting Fields – Skills, Education, etc.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https://colab.research.google.com/drive/1l0dbTlCyltCUJ5yyHGtyQJF8GbN9QkhM?usp=sharing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lvl="1"/>
            <a:endParaRPr lang="en-US"/>
          </a:p>
        </p:txBody>
      </p: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C72EE0-C3E3-42EB-F4E9-77A9C5A0A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91" b="472"/>
          <a:stretch/>
        </p:blipFill>
        <p:spPr>
          <a:xfrm>
            <a:off x="6169231" y="2361077"/>
            <a:ext cx="5154998" cy="2017103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F78A-D9A5-3DA5-C1A2-9AAF95778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63" b="-170"/>
          <a:stretch/>
        </p:blipFill>
        <p:spPr>
          <a:xfrm>
            <a:off x="1537855" y="2319559"/>
            <a:ext cx="4118342" cy="20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5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PowerPoint Presentation</vt:lpstr>
      <vt:lpstr>Problem statement</vt:lpstr>
      <vt:lpstr>CHALLENGES </vt:lpstr>
      <vt:lpstr>Research Papers</vt:lpstr>
      <vt:lpstr>Key Concepts</vt:lpstr>
      <vt:lpstr>Task Specific Benefits </vt:lpstr>
      <vt:lpstr>Task Specific Benefits</vt:lpstr>
      <vt:lpstr>Technical Demo</vt:lpstr>
      <vt:lpstr>Resume Data Collection</vt:lpstr>
      <vt:lpstr>Ethical Concerns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Shahid, Asmaa</dc:creator>
  <cp:revision>2</cp:revision>
  <dcterms:created xsi:type="dcterms:W3CDTF">2023-04-11T00:48:04Z</dcterms:created>
  <dcterms:modified xsi:type="dcterms:W3CDTF">2023-04-12T19:46:51Z</dcterms:modified>
</cp:coreProperties>
</file>