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91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2" r:id="rId15"/>
    <p:sldId id="283" r:id="rId16"/>
    <p:sldId id="284" r:id="rId17"/>
    <p:sldId id="287" r:id="rId18"/>
    <p:sldId id="285" r:id="rId19"/>
    <p:sldId id="286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D9F"/>
    <a:srgbClr val="F88DA1"/>
    <a:srgbClr val="FF0066"/>
    <a:srgbClr val="DC0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D10D-B12D-4D8A-AC9B-066C91539E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2C5A8-FF94-4441-A8CB-72854B5C42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hyperlink" Target="http://www.roonen.com/" TargetMode="Externa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公司图标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61400" y="0"/>
            <a:ext cx="48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075815" y="1484630"/>
            <a:ext cx="4992370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8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《蝶恋花》</a:t>
            </a:r>
            <a:endParaRPr lang="zh-CN" altLang="zh-CN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0290" y="2997200"/>
            <a:ext cx="3084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----</a:t>
            </a:r>
            <a:r>
              <a:rPr lang="zh-CN" altLang="en-US" sz="3600"/>
              <a:t>王国维</a:t>
            </a:r>
            <a:endParaRPr lang="zh-CN" altLang="en-US" sz="36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5040" y="1917065"/>
            <a:ext cx="3258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蝶恋花</a:t>
            </a:r>
            <a:endParaRPr lang="zh-CN" altLang="en-US" sz="3200" b="1"/>
          </a:p>
          <a:p>
            <a:pPr algn="ctr"/>
            <a:r>
              <a:rPr lang="zh-CN" altLang="en-US" sz="2400"/>
              <a:t>王国维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9705" y="2997200"/>
            <a:ext cx="4810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阅尽天涯离别苦，不道归来，零落花如许。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花底相看无一语，绿窗春与天俱莫。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待把相思灯下诉，一缕新欢，旧恨千千缕。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最是人间留不住，朱颜辞镜花辞树。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1905" y="859155"/>
            <a:ext cx="38823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跟她，在花底黯然相看，都无一语。绿窗下的芳春，也与天时同样地迟暮了。“无一语”，益觉悲凉。春暮，日暮，象征着情人们年华迟暮。作者以花喻人。“零落花如许”的“花”字，当即暗喻妻子。“零落”的是她的青春，她的美丽。这些年来，词人忍受了多少离别的煎熬，如今兴冲冲归来，不意却是如此境况，愧、悔、爱、怜齐集心头，真是离别苦，相见更苦。最妙的是“花底相看无一语”之句。这里的“花”无疑指庭院中的花树，花底看“花”，花面交映，真是浑然一体。大自然的“花”与人间的“花”一样，在这暮春时节，都开始走向“零落”。这其实是在暗喻零落的是他们的青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5040" y="1917065"/>
            <a:ext cx="3258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蝶恋花</a:t>
            </a:r>
            <a:endParaRPr lang="zh-CN" altLang="en-US" sz="3200" b="1"/>
          </a:p>
          <a:p>
            <a:pPr algn="ctr"/>
            <a:r>
              <a:rPr lang="zh-CN" altLang="en-US" sz="2400"/>
              <a:t>王国维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9705" y="2997200"/>
            <a:ext cx="4810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阅尽天涯离别苦，不道归来，零落花如许。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花底相看无一语，绿窗春与天俱莫。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待把相思灯下诉，一缕新欢，旧恨千千缕。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最是人间留不住，朱颜辞镜花辞树。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0335" y="692785"/>
            <a:ext cx="36029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来准备在夜阑灯下，细诉别后的相思。可是，一点点新的欢娱，又勾起了无穷的旧恨。三句更着力写迟暮的悲感。当日的别离，辜负了大好芳春，这千丝万缕的怨恨是无法消除的。在词的下片作者把时间推向了夜晚，把地点推向了闺房，“花底”变成“灯下”。夫妻款款细语，互相诉说着多年来的别情。这短暂的良宵，短暂的欢会，能抵消那么多的相思之苦吗？纵使无穷的“旧恨”从此都烟消云散，都能够化作“新欢”，但令人十分无可奈何的是，青春已经逝去，朱颜已经暗淡，正如窗外的一树花影，也正在悄悄地凋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5040" y="1916430"/>
            <a:ext cx="3258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蝶恋花</a:t>
            </a:r>
            <a:endParaRPr lang="zh-CN" altLang="en-US" sz="3200" b="1"/>
          </a:p>
          <a:p>
            <a:pPr algn="ctr"/>
            <a:r>
              <a:rPr lang="zh-CN" altLang="en-US" sz="2400"/>
              <a:t>王国维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9705" y="2997200"/>
            <a:ext cx="4810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阅尽天涯离别苦，不道归来，零落花如许。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花底相看无一语，绿窗春与天俱莫。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待把相思灯下诉，一缕新欢，旧恨千千缕。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最是人间留不住，朱颜辞镜花辞树。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820" y="681990"/>
            <a:ext cx="35845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在人世间最留不住的是：那在镜中一去不复返的青春和离树飘零的落花。“辞镜”二字新，有点铁成金之妙。两“辞”字重用亦佳。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这首词一改前人写重逢之喜，而抒重逢之苦，富有浓厚的悲剧色彩。作者以花暗喻妻子，通过写忍受离别的煎熬后回家看到的境况，表达了作者心中愧、悔、爱、怜齐集的复杂心情，抒写了作者对光阴易逝的的感叹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5930" y="278130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四、诗歌联系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7675" y="2060575"/>
            <a:ext cx="82492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en-US" altLang="zh-CN" sz="2000"/>
              <a:t> </a:t>
            </a:r>
            <a:r>
              <a:rPr lang="zh-CN" altLang="en-US" sz="2000"/>
              <a:t>在之前的创作背景介绍中我们了解到，长期奔走在外的词人回到家乡，惊觉久未见面的妻子莫氏已经容颜憔悴，感慨时光蹉跎，亦疼惜妻子体弱多病、操劳家事。看着容颜老去的妻子，敏感多情的王国维心中十分凄楚。因而，这首词一改前人写重逢之喜，而抒重逢之苦，富有浓厚的悲剧色彩。</a:t>
            </a:r>
            <a:endParaRPr lang="zh-CN" altLang="en-US" sz="2000"/>
          </a:p>
          <a:p>
            <a:r>
              <a:rPr lang="en-US" altLang="zh-CN" sz="2000"/>
              <a:t>       </a:t>
            </a:r>
            <a:r>
              <a:rPr lang="zh-CN" altLang="en-US" sz="2000"/>
              <a:t>古往今来，总是不乏对时光与爱恋的纵情歌唱，譬如《金缕衣》中的一句“花开堪折直须折，莫待无花空折枝”。莫负好时光，珍惜眼前人，以花暗喻爱人，亦可用花来比少年好时光，用折花来比莫负大好青春，既形象又优美，创造出一个意象世界。这就是艺术的表现——形象思维，因错过导致无穷悔恨，两位作者可以用但却没有用“老大徒伤悲”一类成语来表达，以花为引，“花辞树”与“空折枝”相映成趣，耐人寻味，富有极强的艺术感染力。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2644775" y="54864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诗歌联系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675 L 0 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5930" y="278130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五、名家点评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9795" y="4004945"/>
            <a:ext cx="73850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</a:t>
            </a:r>
            <a:r>
              <a:rPr lang="zh-CN" altLang="en-US" sz="2000"/>
              <a:t>近代诗评家</a:t>
            </a:r>
            <a:r>
              <a:rPr lang="zh-CN" altLang="en-US" sz="2400" b="1"/>
              <a:t>陈邦炎</a:t>
            </a:r>
            <a:r>
              <a:rPr lang="zh-CN" altLang="en-US" sz="2000"/>
              <a:t>《论静安词》中这样写道：“离别是一个悲剧，归来还是一个悲剧。静安词的悲剧色彩之特别浓厚，正表现在这些地方。他笔下的人间悲剧，不是一时、一地的，不是单一、孤立的，而是延绵相续、重重叠叠的。在静安眼中，人生的苦海，从时、空两方面看都是无边无际、没有尽头的。”</a:t>
            </a:r>
            <a:endParaRPr lang="zh-CN" altLang="en-US" sz="2000"/>
          </a:p>
        </p:txBody>
      </p:sp>
      <p:pic>
        <p:nvPicPr>
          <p:cNvPr id="3" name="图片 2" descr="MAIN201608011622000005484235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476885"/>
            <a:ext cx="4418965" cy="331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15695" y="4293235"/>
            <a:ext cx="71043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香港中文大学哲学博士</a:t>
            </a:r>
            <a:r>
              <a:rPr lang="zh-CN" altLang="en-US" sz="2400" b="1"/>
              <a:t>朱歧祥</a:t>
            </a:r>
            <a:r>
              <a:rPr lang="zh-CN" altLang="en-US" sz="2000"/>
              <a:t>《选评七》中有语：“此词言说人生最不可掌握的生命。人间的分离，无论是生命的自然终结，抑或是客观环境的阻碍，都构成永恒的苦恼。”</a:t>
            </a:r>
            <a:endParaRPr lang="zh-CN" altLang="en-US" sz="2000"/>
          </a:p>
        </p:txBody>
      </p:sp>
      <p:pic>
        <p:nvPicPr>
          <p:cNvPr id="5" name="图片 4" descr="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690" y="980440"/>
            <a:ext cx="2420620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5680" y="4076700"/>
            <a:ext cx="71526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</a:t>
            </a:r>
            <a:r>
              <a:rPr lang="zh-CN" altLang="en-US" sz="2400" b="1"/>
              <a:t>叶嘉莹</a:t>
            </a:r>
            <a:r>
              <a:rPr lang="zh-CN" altLang="en-US" sz="2000"/>
              <a:t>先生也曾这样评析过静安词：“静安先生的风格是古雅、宁静，在含蓄收敛之中隐含有深挚激切之情，是一种在静敛中也仍然闪现出来的才华和光彩。我对他的这种风格也像对他的诗词一样欣赏……”</a:t>
            </a:r>
            <a:endParaRPr lang="zh-CN" altLang="en-US" sz="2000"/>
          </a:p>
        </p:txBody>
      </p:sp>
      <p:pic>
        <p:nvPicPr>
          <p:cNvPr id="4" name="图片 3" descr="c3a558eb-9fbc-4004-bfab-6e4c5e43ac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548640"/>
            <a:ext cx="4556760" cy="306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0002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小组分工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62350" y="40449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目录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23" name="等腰三角形 14"/>
          <p:cNvSpPr/>
          <p:nvPr>
            <p:custDataLst>
              <p:tags r:id="rId1"/>
            </p:custDataLst>
          </p:nvPr>
        </p:nvSpPr>
        <p:spPr>
          <a:xfrm rot="5400000">
            <a:off x="1347380" y="1847203"/>
            <a:ext cx="349207" cy="31868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24" name="等腰三角形 15"/>
          <p:cNvSpPr/>
          <p:nvPr>
            <p:custDataLst>
              <p:tags r:id="rId2"/>
            </p:custDataLst>
          </p:nvPr>
        </p:nvSpPr>
        <p:spPr>
          <a:xfrm rot="5400000">
            <a:off x="1188552" y="1847203"/>
            <a:ext cx="349207" cy="3186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25" name="文本框 724"/>
          <p:cNvSpPr txBox="1"/>
          <p:nvPr>
            <p:custDataLst>
              <p:tags r:id="rId3"/>
            </p:custDataLst>
          </p:nvPr>
        </p:nvSpPr>
        <p:spPr>
          <a:xfrm>
            <a:off x="1734022" y="1831697"/>
            <a:ext cx="2866388" cy="1475788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诗人简介</a:t>
            </a:r>
            <a:endParaRPr lang="zh-CN" altLang="en-US" sz="36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26" name="等腰三角形 14"/>
          <p:cNvSpPr/>
          <p:nvPr>
            <p:custDataLst>
              <p:tags r:id="rId4"/>
            </p:custDataLst>
          </p:nvPr>
        </p:nvSpPr>
        <p:spPr>
          <a:xfrm rot="5400000">
            <a:off x="5029832" y="2526659"/>
            <a:ext cx="349207" cy="31868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27" name="等腰三角形 15"/>
          <p:cNvSpPr/>
          <p:nvPr>
            <p:custDataLst>
              <p:tags r:id="rId5"/>
            </p:custDataLst>
          </p:nvPr>
        </p:nvSpPr>
        <p:spPr>
          <a:xfrm rot="5400000">
            <a:off x="4871004" y="2526659"/>
            <a:ext cx="349207" cy="31868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28" name="文本框 727"/>
          <p:cNvSpPr txBox="1"/>
          <p:nvPr>
            <p:custDataLst>
              <p:tags r:id="rId6"/>
            </p:custDataLst>
          </p:nvPr>
        </p:nvSpPr>
        <p:spPr>
          <a:xfrm>
            <a:off x="5417009" y="2511154"/>
            <a:ext cx="2866388" cy="1475788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写作背景</a:t>
            </a:r>
            <a:endParaRPr lang="zh-CN" altLang="en-US" sz="36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29" name="等腰三角形 14"/>
          <p:cNvSpPr/>
          <p:nvPr>
            <p:custDataLst>
              <p:tags r:id="rId7"/>
            </p:custDataLst>
          </p:nvPr>
        </p:nvSpPr>
        <p:spPr>
          <a:xfrm rot="5400000">
            <a:off x="1347380" y="3496235"/>
            <a:ext cx="349207" cy="31868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0" name="等腰三角形 15"/>
          <p:cNvSpPr/>
          <p:nvPr>
            <p:custDataLst>
              <p:tags r:id="rId8"/>
            </p:custDataLst>
          </p:nvPr>
        </p:nvSpPr>
        <p:spPr>
          <a:xfrm rot="5400000">
            <a:off x="1188552" y="3496235"/>
            <a:ext cx="349207" cy="31868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1" name="文本框 730"/>
          <p:cNvSpPr txBox="1"/>
          <p:nvPr>
            <p:custDataLst>
              <p:tags r:id="rId9"/>
            </p:custDataLst>
          </p:nvPr>
        </p:nvSpPr>
        <p:spPr>
          <a:xfrm>
            <a:off x="1734022" y="3480729"/>
            <a:ext cx="2866388" cy="1475788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全词赏析</a:t>
            </a:r>
            <a:endParaRPr lang="zh-CN" altLang="en-US" sz="36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32" name="等腰三角形 14"/>
          <p:cNvSpPr/>
          <p:nvPr>
            <p:custDataLst>
              <p:tags r:id="rId10"/>
            </p:custDataLst>
          </p:nvPr>
        </p:nvSpPr>
        <p:spPr>
          <a:xfrm rot="5400000">
            <a:off x="5029832" y="4175692"/>
            <a:ext cx="349207" cy="31868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3" name="等腰三角形 15"/>
          <p:cNvSpPr/>
          <p:nvPr>
            <p:custDataLst>
              <p:tags r:id="rId11"/>
            </p:custDataLst>
          </p:nvPr>
        </p:nvSpPr>
        <p:spPr>
          <a:xfrm rot="5400000">
            <a:off x="4871004" y="4175692"/>
            <a:ext cx="349207" cy="31868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4" name="文本框 733"/>
          <p:cNvSpPr txBox="1"/>
          <p:nvPr>
            <p:custDataLst>
              <p:tags r:id="rId12"/>
            </p:custDataLst>
          </p:nvPr>
        </p:nvSpPr>
        <p:spPr>
          <a:xfrm>
            <a:off x="5417009" y="4160187"/>
            <a:ext cx="2866388" cy="1475788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诗歌联系</a:t>
            </a:r>
            <a:endParaRPr lang="zh-CN" altLang="en-US" sz="36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35" name="等腰三角形 14"/>
          <p:cNvSpPr/>
          <p:nvPr>
            <p:custDataLst>
              <p:tags r:id="rId13"/>
            </p:custDataLst>
          </p:nvPr>
        </p:nvSpPr>
        <p:spPr>
          <a:xfrm rot="5400000">
            <a:off x="1347380" y="5145268"/>
            <a:ext cx="349207" cy="31868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6" name="等腰三角形 15"/>
          <p:cNvSpPr/>
          <p:nvPr>
            <p:custDataLst>
              <p:tags r:id="rId14"/>
            </p:custDataLst>
          </p:nvPr>
        </p:nvSpPr>
        <p:spPr>
          <a:xfrm rot="5400000">
            <a:off x="1188552" y="5145268"/>
            <a:ext cx="349207" cy="31868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7" name="文本框 736"/>
          <p:cNvSpPr txBox="1"/>
          <p:nvPr>
            <p:custDataLst>
              <p:tags r:id="rId15"/>
            </p:custDataLst>
          </p:nvPr>
        </p:nvSpPr>
        <p:spPr>
          <a:xfrm>
            <a:off x="1734022" y="5129761"/>
            <a:ext cx="2866388" cy="1475788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名家点评</a:t>
            </a:r>
            <a:endParaRPr lang="zh-CN" altLang="en-US" sz="36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6965" y="1721485"/>
            <a:ext cx="69107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朗诵组：林然，杨瑞，陆云璐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解读组：王智毓，司雨佳，张梦凡，杨可嘉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问答组：李奕霖，张若涵，鲁泓泰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总结：袁鑫明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PPT</a:t>
            </a:r>
            <a:r>
              <a:rPr lang="zh-CN" altLang="en-US" sz="2400"/>
              <a:t>：付文轩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64414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谢谢大家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5500" y="2564765"/>
            <a:ext cx="4953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一、诗人简介</a:t>
            </a:r>
            <a:endParaRPr lang="zh-CN" altLang="en-US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52a2834349b033b5bb5ce9c208121d3d539b60017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332740"/>
            <a:ext cx="2356485" cy="3189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8580" y="332740"/>
            <a:ext cx="44138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王国维早年追求新学，接受资产阶级改良主义思想的影响，把西方哲学、美学思想与中国古典哲学、美学相融合，研究哲学与美学，形成了独特的美学思想体系，继而攻词曲戏剧，后又治史学、古文字学、考古学。郭沫若称他为新史学的开山，不止如此，他平生学无专师，自辟户牖，成就卓越，贡献突出，在教育、哲学、文学、戏曲、美学、史学、古文学等方面均有深诣和创新，为中华民族文化宝库留下了广博精深的学术遗产。代表作《曲录》《人间词话》《观堂集林》等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605" y="3789045"/>
            <a:ext cx="3602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王国维（1877年12月3日－1927年6月2日），初名国桢，字静安，亦字伯隅，初号礼堂，晚号观堂，又号永观，谥忠悫。汉族，浙江省海宁州人。是中国近、现代相交时期一位享有国际声誉的著名学者。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52a2834349b033b5bb5ce9c208121d3d539b60017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628775"/>
            <a:ext cx="2356485" cy="3189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3665" y="981075"/>
            <a:ext cx="38703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       </a:t>
            </a:r>
            <a:r>
              <a:rPr lang="zh-CN" altLang="en-US" sz="2400">
                <a:sym typeface="+mn-ea"/>
              </a:rPr>
              <a:t>王国维是中国近代最后一位重要的美学和文学思想家。他第一个试图把西方美学，文学理论融于中国传统美学和文学理论中，构成新的美学和文学理论体系。从某种意义上说，他既集中国古典美学和文学理论之大成，又开中国现代美学和文学理论之先河。被誉为“中国近三百年来学术的结束人，最近八十年来学术的开创者”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725930" y="278066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二、写作背景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4830" y="2132965"/>
            <a:ext cx="820483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</a:t>
            </a:r>
            <a:r>
              <a:rPr lang="zh-CN" altLang="en-US" sz="2000"/>
              <a:t>光绪三十一年（1905年）春天，长期奔走在外的王国维回到家乡海宁。他的夫人莫氏原就体弱多病，久别重逢，见她益显憔悴，不禁万分感伤。这首词，可能就是此时而作。</a:t>
            </a:r>
            <a:endParaRPr lang="zh-CN" altLang="en-US" sz="2000"/>
          </a:p>
          <a:p>
            <a:r>
              <a:rPr lang="en-US" altLang="zh-CN" sz="2000"/>
              <a:t>      </a:t>
            </a:r>
            <a:r>
              <a:rPr lang="zh-CN" altLang="en-US" sz="2000"/>
              <a:t>词人1896年与莫氏结婚，两年后告别妻子，先后漂泊于上海、日本、南通、苏州，结婚十年间，于莫氏聚少离多，故有“阅尽天涯离别苦”的慨叹。“苦”到深处，“恨”到极致，自是“相看无一语”、“旧恨千千缕”。词人推己及人，由眼前之恨总结出人间永恒之痛：“最是人间留不住，朱颜辞镜花辞树。”</a:t>
            </a:r>
            <a:endParaRPr lang="zh-CN" altLang="en-US" sz="2000"/>
          </a:p>
          <a:p>
            <a:r>
              <a:rPr lang="en-US" altLang="zh-CN" sz="2000"/>
              <a:t>       </a:t>
            </a:r>
            <a:r>
              <a:rPr lang="zh-CN" altLang="en-US" sz="2000"/>
              <a:t>作者以花暗喻妻子，通过写忍受离别的煎熬后回家看到的境况，表达了作者心中愧、悔、爱、怜齐集的复杂心情，抒写了作者对光阴易逝的的感叹。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3058160" y="908685"/>
            <a:ext cx="324358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写作背景</a:t>
            </a:r>
            <a:endParaRPr lang="zh-CN" altLang="en-US" sz="6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6019 L 0 0 " pathEditMode="relative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5930" y="282956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三、全词赏析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5040" y="1917065"/>
            <a:ext cx="3258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蝶恋花</a:t>
            </a:r>
            <a:endParaRPr lang="zh-CN" altLang="en-US" sz="3200" b="1"/>
          </a:p>
          <a:p>
            <a:pPr algn="ctr"/>
            <a:r>
              <a:rPr lang="zh-CN" altLang="en-US" sz="2400"/>
              <a:t>王国维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9705" y="2997200"/>
            <a:ext cx="4810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阅尽天涯离别苦，不道归来，零落花如许。</a:t>
            </a:r>
            <a:endParaRPr lang="zh-CN" altLang="en-US" sz="2000"/>
          </a:p>
          <a:p>
            <a:r>
              <a:rPr lang="zh-CN" altLang="en-US" sz="2000"/>
              <a:t>花底相看无一语，绿窗春与天俱莫。</a:t>
            </a:r>
            <a:endParaRPr lang="zh-CN" altLang="en-US" sz="2000"/>
          </a:p>
          <a:p>
            <a:r>
              <a:rPr lang="zh-CN" altLang="en-US" sz="2000"/>
              <a:t>待把相思灯下诉，一缕新欢，旧恨千千缕。</a:t>
            </a:r>
            <a:endParaRPr lang="zh-CN" altLang="en-US" sz="2000"/>
          </a:p>
          <a:p>
            <a:r>
              <a:rPr lang="zh-CN" altLang="en-US" sz="2000"/>
              <a:t>最是人间留不住，朱颜辞镜花辞树。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076190" y="1196340"/>
            <a:ext cx="37249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“阅尽天涯离别苦，不道归来，零落花如许。”三句：我早已历尽天涯离别的痛苦，想不到归来时，却看到百花如此零落的情景。开篇即直陈久别给人带来的苦楚。离别诚然是痛苦的，在词人眼里，连相逢也是苦楚的，时间无情，荡去了容颜，一分重逢之欢难抵十分久别之苦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585_4*l_h_i*1_1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5585_4*l_h_i*1_4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5585_4*l_h_i*1_4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5585_4*l_h_f*1_4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05585_4*l_h_i*1_5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05585_4*l_h_i*1_5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05585_4*l_h_f*1_5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SLIDE_ITEM_CNT" val="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585_4*l_h_i*1_1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585_4*l_h_f*1_1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585_4*l_h_i*1_2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585_4*l_h_i*1_2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4*l_h_f*1_2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585_4*l_h_i*1_3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585_4*l_h_i*1_3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585_4*l_h_f*1_3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第一PPT模板网-WWW.1PPT.COM">
  <a:themeElements>
    <a:clrScheme name="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2652</Words>
  <Application>WPS 演示</Application>
  <PresentationFormat>全屏显示(4:3)</PresentationFormat>
  <Paragraphs>108</Paragraphs>
  <Slides>21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华文细黑</vt:lpstr>
      <vt:lpstr>微软雅黑</vt:lpstr>
      <vt:lpstr>Arial Unicode MS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www.7cxk.com</Company>
  <LinksUpToDate>false</LinksUpToDate>
  <SharedDoc>false</SharedDoc>
  <HyperlinksChanged>false</HyperlinksChanged>
  <AppVersion>14.0000</AppVersion>
  <Manager>www.7cxk.com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
</dc:description>
  <dc:subject>第一PPT模板网-WWW.1PPT.COM</dc:subject>
  <cp:category>第一PPT模板网-WWW.1PPT.COM</cp:category>
  <cp:lastModifiedBy>-世态炎凉。</cp:lastModifiedBy>
  <cp:revision>36</cp:revision>
  <dcterms:created xsi:type="dcterms:W3CDTF">2014-10-23T07:38:00Z</dcterms:created>
  <dcterms:modified xsi:type="dcterms:W3CDTF">2021-12-11T13:40:42Z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006F5E2DF9D04C0FAF84E827B5A46ABF</vt:lpwstr>
  </property>
</Properties>
</file>