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1585" r:id="rId3"/>
    <p:sldId id="1756" r:id="rId4"/>
    <p:sldId id="1757" r:id="rId5"/>
    <p:sldId id="1583" r:id="rId6"/>
    <p:sldId id="1758" r:id="rId7"/>
    <p:sldId id="1207" r:id="rId8"/>
    <p:sldId id="1759" r:id="rId9"/>
    <p:sldId id="1206" r:id="rId10"/>
    <p:sldId id="959" r:id="rId11"/>
    <p:sldId id="853" r:id="rId12"/>
    <p:sldId id="846" r:id="rId13"/>
    <p:sldId id="852" r:id="rId14"/>
    <p:sldId id="847" r:id="rId15"/>
    <p:sldId id="848" r:id="rId16"/>
    <p:sldId id="849" r:id="rId17"/>
    <p:sldId id="850" r:id="rId18"/>
    <p:sldId id="851" r:id="rId19"/>
    <p:sldId id="854" r:id="rId20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09B7"/>
    <a:srgbClr val="DFD1E1"/>
    <a:srgbClr val="CBB5CF"/>
    <a:srgbClr val="49702E"/>
    <a:srgbClr val="7E0C6E"/>
    <a:srgbClr val="7F2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056" autoAdjust="0"/>
  </p:normalViewPr>
  <p:slideViewPr>
    <p:cSldViewPr snapToGrid="0">
      <p:cViewPr varScale="1">
        <p:scale>
          <a:sx n="87" d="100"/>
          <a:sy n="87" d="100"/>
        </p:scale>
        <p:origin x="117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2106BB4-2C65-4E2B-839D-4CED5A4305D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075FF09-559A-413E-B23E-0DFCD03CD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34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41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3D578E2B-A8B9-405F-B909-5B6F638F3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42D697-9AD4-4C24-ACAC-6A0F4A4BCD4E}" type="slidenum">
              <a:rPr lang="en-US" altLang="zh-CN" sz="1300" smtClean="0"/>
              <a:pPr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1C35D61-7983-4A6F-8D87-4C24D8CD8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50F48A7-728A-4636-A0D3-31264386D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69135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3D578E2B-A8B9-405F-B909-5B6F638F3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42D697-9AD4-4C24-ACAC-6A0F4A4BCD4E}" type="slidenum">
              <a:rPr lang="en-US" altLang="zh-CN" sz="1300" smtClean="0"/>
              <a:pPr>
                <a:spcBef>
                  <a:spcPct val="0"/>
                </a:spcBef>
              </a:pPr>
              <a:t>4</a:t>
            </a:fld>
            <a:endParaRPr lang="en-US" altLang="zh-CN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1C35D61-7983-4A6F-8D87-4C24D8CD8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50F48A7-728A-4636-A0D3-31264386D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51798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72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3D578E2B-A8B9-405F-B909-5B6F638F3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42D697-9AD4-4C24-ACAC-6A0F4A4BCD4E}" type="slidenum">
              <a:rPr lang="en-US" altLang="zh-CN" sz="1300" smtClean="0"/>
              <a:pPr>
                <a:spcBef>
                  <a:spcPct val="0"/>
                </a:spcBef>
              </a:pPr>
              <a:t>6</a:t>
            </a:fld>
            <a:endParaRPr lang="en-US" altLang="zh-CN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1C35D61-7983-4A6F-8D87-4C24D8CD8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50F48A7-728A-4636-A0D3-31264386D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63529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34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3D578E2B-A8B9-405F-B909-5B6F638F3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42D697-9AD4-4C24-ACAC-6A0F4A4BCD4E}" type="slidenum">
              <a:rPr lang="en-US" altLang="zh-CN" sz="1300" smtClean="0"/>
              <a:pPr>
                <a:spcBef>
                  <a:spcPct val="0"/>
                </a:spcBef>
              </a:pPr>
              <a:t>8</a:t>
            </a:fld>
            <a:endParaRPr lang="en-US" altLang="zh-CN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1C35D61-7983-4A6F-8D87-4C24D8CD8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50F48A7-728A-4636-A0D3-31264386D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16015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08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0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78581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481761" y="26197"/>
            <a:ext cx="548949" cy="520015"/>
            <a:chOff x="2603366" y="22110"/>
            <a:chExt cx="879202" cy="892290"/>
          </a:xfrm>
        </p:grpSpPr>
        <p:sp>
          <p:nvSpPr>
            <p:cNvPr id="9" name="椭圆 8"/>
            <p:cNvSpPr/>
            <p:nvPr/>
          </p:nvSpPr>
          <p:spPr>
            <a:xfrm>
              <a:off x="2603366" y="22110"/>
              <a:ext cx="879201" cy="8922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Picture 2" descr="https://gss0.bdstatic.com/94o3dSag_xI4khGkpoWK1HF6hhy/baike/c0%3Dbaike150%2C5%2C5%2C150%2C50/sign=c622cca4b5014a9095334eefc81e5277/562c11dfa9ec8a13bb1224f6fb03918fa0ecc098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2603367" y="22110"/>
              <a:ext cx="879201" cy="89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文本框 10"/>
          <p:cNvSpPr txBox="1"/>
          <p:nvPr userDrawn="1"/>
        </p:nvSpPr>
        <p:spPr>
          <a:xfrm>
            <a:off x="471949" y="1368"/>
            <a:ext cx="725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6604937"/>
            <a:ext cx="9144000" cy="253064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日期占位符 8"/>
          <p:cNvSpPr txBox="1">
            <a:spLocks/>
          </p:cNvSpPr>
          <p:nvPr userDrawn="1"/>
        </p:nvSpPr>
        <p:spPr>
          <a:xfrm>
            <a:off x="471949" y="6604936"/>
            <a:ext cx="2057400" cy="2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灯片编号占位符 10"/>
          <p:cNvSpPr txBox="1">
            <a:spLocks/>
          </p:cNvSpPr>
          <p:nvPr userDrawn="1"/>
        </p:nvSpPr>
        <p:spPr>
          <a:xfrm>
            <a:off x="7086600" y="6599473"/>
            <a:ext cx="2057400" cy="258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5C4720-E5E3-47C1-B89A-421EF3B8B01B}" type="slidenum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/>
              <a:t>‹#›</a:t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B28F47-0014-4EFB-9109-AE5A4681AFC7}"/>
              </a:ext>
            </a:extLst>
          </p:cNvPr>
          <p:cNvSpPr txBox="1">
            <a:spLocks/>
          </p:cNvSpPr>
          <p:nvPr userDrawn="1"/>
        </p:nvSpPr>
        <p:spPr>
          <a:xfrm>
            <a:off x="2464025" y="6587335"/>
            <a:ext cx="4094570" cy="258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计算机网络与信息安全研究室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1925" y="4110038"/>
            <a:ext cx="2057400" cy="6481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2019-9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8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628775"/>
            <a:ext cx="4208463" cy="4467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628775"/>
            <a:ext cx="4208462" cy="4467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67C8103-21E6-446A-9CEC-C8D3D49E4E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F7E0A-5E79-486D-BEFA-661F9440F7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2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2019-9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4720-E5E3-47C1-B89A-421EF3B8B0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E615AC-9BB3-40DC-8932-B96B1180BF08}"/>
              </a:ext>
            </a:extLst>
          </p:cNvPr>
          <p:cNvSpPr/>
          <p:nvPr userDrawn="1"/>
        </p:nvSpPr>
        <p:spPr>
          <a:xfrm>
            <a:off x="0" y="0"/>
            <a:ext cx="9144000" cy="578581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41CC01-681B-4A72-A12A-6B48AD55992E}"/>
              </a:ext>
            </a:extLst>
          </p:cNvPr>
          <p:cNvGrpSpPr/>
          <p:nvPr userDrawn="1"/>
        </p:nvGrpSpPr>
        <p:grpSpPr>
          <a:xfrm>
            <a:off x="8481761" y="26197"/>
            <a:ext cx="548949" cy="520015"/>
            <a:chOff x="2603366" y="22110"/>
            <a:chExt cx="879202" cy="89229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2DC98C9-5C6B-43CE-B4FE-0E636EFB74EB}"/>
                </a:ext>
              </a:extLst>
            </p:cNvPr>
            <p:cNvSpPr/>
            <p:nvPr/>
          </p:nvSpPr>
          <p:spPr>
            <a:xfrm>
              <a:off x="2603366" y="22110"/>
              <a:ext cx="879201" cy="8922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Picture 2" descr="https://gss0.bdstatic.com/94o3dSag_xI4khGkpoWK1HF6hhy/baike/c0%3Dbaike150%2C5%2C5%2C150%2C50/sign=c622cca4b5014a9095334eefc81e5277/562c11dfa9ec8a13bb1224f6fb03918fa0ecc098.jpg">
              <a:extLst>
                <a:ext uri="{FF2B5EF4-FFF2-40B4-BE49-F238E27FC236}">
                  <a16:creationId xmlns:a16="http://schemas.microsoft.com/office/drawing/2014/main" id="{2338FB51-A6EB-43BC-BFF8-865309829E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2603367" y="22110"/>
              <a:ext cx="879201" cy="89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9A13220-393A-4901-B964-C462684A07D4}"/>
              </a:ext>
            </a:extLst>
          </p:cNvPr>
          <p:cNvSpPr txBox="1"/>
          <p:nvPr userDrawn="1"/>
        </p:nvSpPr>
        <p:spPr>
          <a:xfrm>
            <a:off x="471949" y="1368"/>
            <a:ext cx="725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05C098-4A3F-45C8-AD5A-1B0CC9D82C44}"/>
              </a:ext>
            </a:extLst>
          </p:cNvPr>
          <p:cNvSpPr/>
          <p:nvPr userDrawn="1"/>
        </p:nvSpPr>
        <p:spPr>
          <a:xfrm>
            <a:off x="0" y="6604937"/>
            <a:ext cx="9144000" cy="253064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日期占位符 8">
            <a:extLst>
              <a:ext uri="{FF2B5EF4-FFF2-40B4-BE49-F238E27FC236}">
                <a16:creationId xmlns:a16="http://schemas.microsoft.com/office/drawing/2014/main" id="{EE61AAFC-D5F5-4AF9-8132-E49A3363102A}"/>
              </a:ext>
            </a:extLst>
          </p:cNvPr>
          <p:cNvSpPr txBox="1">
            <a:spLocks/>
          </p:cNvSpPr>
          <p:nvPr userDrawn="1"/>
        </p:nvSpPr>
        <p:spPr>
          <a:xfrm>
            <a:off x="471949" y="6604936"/>
            <a:ext cx="2057400" cy="2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灯片编号占位符 10">
            <a:extLst>
              <a:ext uri="{FF2B5EF4-FFF2-40B4-BE49-F238E27FC236}">
                <a16:creationId xmlns:a16="http://schemas.microsoft.com/office/drawing/2014/main" id="{F7ECEEA5-AD0B-4EEF-AD12-7A05EFA7AF0D}"/>
              </a:ext>
            </a:extLst>
          </p:cNvPr>
          <p:cNvSpPr txBox="1">
            <a:spLocks/>
          </p:cNvSpPr>
          <p:nvPr userDrawn="1"/>
        </p:nvSpPr>
        <p:spPr>
          <a:xfrm>
            <a:off x="7086600" y="6599473"/>
            <a:ext cx="2057400" cy="258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5C4720-E5E3-47C1-B89A-421EF3B8B01B}" type="slidenum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/>
              <a:t>‹#›</a:t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B58D73D-AE44-4628-B15C-06575F9F730D}"/>
              </a:ext>
            </a:extLst>
          </p:cNvPr>
          <p:cNvSpPr txBox="1">
            <a:spLocks/>
          </p:cNvSpPr>
          <p:nvPr userDrawn="1"/>
        </p:nvSpPr>
        <p:spPr>
          <a:xfrm>
            <a:off x="2464025" y="6587335"/>
            <a:ext cx="4094570" cy="258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计算机网络与信息安全研究室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6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 rot="10800000" flipH="1" flipV="1">
            <a:off x="1056736" y="1600201"/>
            <a:ext cx="7030527" cy="1435988"/>
          </a:xfrm>
        </p:spPr>
        <p:txBody>
          <a:bodyPr>
            <a:noAutofit/>
          </a:bodyPr>
          <a:lstStyle/>
          <a:p>
            <a:pPr>
              <a:lnSpc>
                <a:spcPts val="5760"/>
              </a:lnSpc>
              <a:spcBef>
                <a:spcPts val="600"/>
              </a:spcBef>
            </a:pPr>
            <a:r>
              <a:rPr lang="zh-CN" altLang="zh-CN" sz="48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计算机网络</a:t>
            </a:r>
            <a:br>
              <a:rPr lang="en-US" altLang="zh-CN" sz="4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复习</a:t>
            </a:r>
          </a:p>
        </p:txBody>
      </p:sp>
      <p:sp>
        <p:nvSpPr>
          <p:cNvPr id="14" name="副标题 2"/>
          <p:cNvSpPr txBox="1">
            <a:spLocks/>
          </p:cNvSpPr>
          <p:nvPr/>
        </p:nvSpPr>
        <p:spPr>
          <a:xfrm>
            <a:off x="1222858" y="5348179"/>
            <a:ext cx="6746244" cy="903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计算机网络与信息安全研究室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计算机学院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网络空间安全学院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222860" y="3763135"/>
            <a:ext cx="6709028" cy="1271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徐敬东 张建忠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xujd@nankai.edu.cn </a:t>
            </a:r>
          </a:p>
          <a:p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zhangjz@nankai.edu.cn</a:t>
            </a:r>
          </a:p>
          <a:p>
            <a:endParaRPr lang="en-US" altLang="zh-C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18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09C55F1-2076-4202-8A9C-970948040A0E}"/>
              </a:ext>
            </a:extLst>
          </p:cNvPr>
          <p:cNvSpPr txBox="1">
            <a:spLocks/>
          </p:cNvSpPr>
          <p:nvPr/>
        </p:nvSpPr>
        <p:spPr>
          <a:xfrm>
            <a:off x="431346" y="32661"/>
            <a:ext cx="7628133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 概述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7AA05F-DD57-491F-AE5D-481B65D84528}"/>
              </a:ext>
            </a:extLst>
          </p:cNvPr>
          <p:cNvSpPr txBox="1"/>
          <p:nvPr/>
        </p:nvSpPr>
        <p:spPr>
          <a:xfrm>
            <a:off x="488004" y="1091227"/>
            <a:ext cx="8068776" cy="3288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计算机网络构成及基本概念</a:t>
            </a: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Internet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发展历程</a:t>
            </a: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Internet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的核心与边缘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TCP/IP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网络体系结构</a:t>
            </a:r>
            <a:endParaRPr lang="en-US" altLang="zh-CN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服务器访问示例</a:t>
            </a:r>
            <a:endParaRPr lang="en-US" altLang="zh-CN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8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0"/>
          <p:cNvGrpSpPr>
            <a:grpSpLocks/>
          </p:cNvGrpSpPr>
          <p:nvPr/>
        </p:nvGrpSpPr>
        <p:grpSpPr bwMode="auto">
          <a:xfrm>
            <a:off x="773113" y="1273175"/>
            <a:ext cx="3554412" cy="3174117"/>
            <a:chOff x="773113" y="1273175"/>
            <a:chExt cx="3554412" cy="3173439"/>
          </a:xfrm>
        </p:grpSpPr>
        <p:sp>
          <p:nvSpPr>
            <p:cNvPr id="2175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5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0588" cy="630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400" i="1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router</a:t>
              </a:r>
            </a:p>
            <a:p>
              <a:pPr>
                <a:buNone/>
              </a:pPr>
              <a:r>
                <a:rPr lang="en-US" altLang="zh-CN" sz="1400" i="1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(runs DHCP)</a:t>
              </a:r>
            </a:p>
          </p:txBody>
        </p:sp>
        <p:grpSp>
          <p:nvGrpSpPr>
            <p:cNvPr id="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81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81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76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77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8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5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80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81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8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80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80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8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8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7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80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80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9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80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80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9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9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9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9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 dirty="0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9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80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800" i="1">
                  <a:solidFill>
                    <a:srgbClr val="FF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80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80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2176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6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6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6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177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77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77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1509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497"/>
              <a:gd name="T49" fmla="*/ 0 h 1081"/>
              <a:gd name="T50" fmla="*/ 2497 w 2497"/>
              <a:gd name="T51" fmla="*/ 1081 h 10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/>
          <a:lstStyle/>
          <a:p>
            <a:pPr>
              <a:buNone/>
            </a:pPr>
            <a:endParaRPr lang="zh-CN" altLang="en-US"/>
          </a:p>
        </p:txBody>
      </p:sp>
      <p:sp>
        <p:nvSpPr>
          <p:cNvPr id="21510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09"/>
              <a:gd name="T37" fmla="*/ 0 h 1403"/>
              <a:gd name="T38" fmla="*/ 1209 w 1209"/>
              <a:gd name="T39" fmla="*/ 1403 h 14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745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2174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4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53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HTTP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TCP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174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5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5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5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442913" y="1054100"/>
            <a:ext cx="519112" cy="333375"/>
            <a:chOff x="328" y="678"/>
            <a:chExt cx="327" cy="210"/>
          </a:xfrm>
        </p:grpSpPr>
        <p:grpSp>
          <p:nvGrpSpPr>
            <p:cNvPr id="15" name="Group 45"/>
            <p:cNvGrpSpPr>
              <a:grpSpLocks/>
            </p:cNvGrpSpPr>
            <p:nvPr/>
          </p:nvGrpSpPr>
          <p:grpSpPr bwMode="auto">
            <a:xfrm>
              <a:off x="328" y="693"/>
              <a:ext cx="327" cy="174"/>
              <a:chOff x="844" y="3337"/>
              <a:chExt cx="327" cy="174"/>
            </a:xfrm>
          </p:grpSpPr>
          <p:sp>
            <p:nvSpPr>
              <p:cNvPr id="2174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4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pitchFamily="34" charset="0"/>
                    <a:ea typeface="MS PGothic" pitchFamily="34" charset="-128"/>
                  </a:rPr>
                  <a:t>HTTP</a:t>
                </a:r>
              </a:p>
            </p:txBody>
          </p:sp>
        </p:grpSp>
        <p:sp>
          <p:nvSpPr>
            <p:cNvPr id="2174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5183188" y="3000372"/>
            <a:ext cx="344170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HTTP request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5214942" y="3643314"/>
            <a:ext cx="3787775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5214942" y="5429264"/>
            <a:ext cx="38655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IP datagram containing HTTP reply routed back to client</a:t>
            </a:r>
          </a:p>
        </p:txBody>
      </p:sp>
      <p:grpSp>
        <p:nvGrpSpPr>
          <p:cNvPr id="16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739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0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737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8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735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6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721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722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723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724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0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732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33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34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grpSp>
          <p:nvGrpSpPr>
            <p:cNvPr id="21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729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30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31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sp>
          <p:nvSpPr>
            <p:cNvPr id="21727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728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21521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21522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609736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>
                <a:solidFill>
                  <a:srgbClr val="000000"/>
                </a:solidFill>
                <a:latin typeface="Arial" pitchFamily="34" charset="0"/>
              </a:rPr>
              <a:t>64.233.169.105</a:t>
            </a:r>
          </a:p>
        </p:txBody>
      </p:sp>
      <p:sp>
        <p:nvSpPr>
          <p:cNvPr id="21523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88146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>
                <a:solidFill>
                  <a:srgbClr val="000000"/>
                </a:solidFill>
                <a:latin typeface="Arial" pitchFamily="34" charset="0"/>
              </a:rPr>
              <a:t>web server</a:t>
            </a:r>
          </a:p>
        </p:txBody>
      </p:sp>
      <p:grpSp>
        <p:nvGrpSpPr>
          <p:cNvPr id="22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719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720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23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717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718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21526" name="Line 112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4" name="Group 145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709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25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2171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1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53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HTTP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TCP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171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1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1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1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5214942" y="4500570"/>
            <a:ext cx="3787775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web server responds with 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HTTP reply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(containing web page)</a:t>
            </a:r>
          </a:p>
        </p:txBody>
      </p:sp>
      <p:grpSp>
        <p:nvGrpSpPr>
          <p:cNvPr id="26" name="Group 357"/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27" name="Group 230"/>
            <p:cNvGrpSpPr>
              <a:grpSpLocks/>
            </p:cNvGrpSpPr>
            <p:nvPr/>
          </p:nvGrpSpPr>
          <p:grpSpPr bwMode="auto">
            <a:xfrm>
              <a:off x="290" y="874"/>
              <a:ext cx="381" cy="174"/>
              <a:chOff x="740" y="3209"/>
              <a:chExt cx="381" cy="174"/>
            </a:xfrm>
          </p:grpSpPr>
          <p:grpSp>
            <p:nvGrpSpPr>
              <p:cNvPr id="28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7" cy="174"/>
                <a:chOff x="844" y="3337"/>
                <a:chExt cx="327" cy="174"/>
              </a:xfrm>
            </p:grpSpPr>
            <p:sp>
              <p:nvSpPr>
                <p:cNvPr id="2170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70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pitchFamily="34" charset="0"/>
                      <a:ea typeface="MS PGothic" pitchFamily="34" charset="-128"/>
                    </a:rPr>
                    <a:t>HTTP</a:t>
                  </a:r>
                </a:p>
              </p:txBody>
            </p:sp>
          </p:grpSp>
          <p:sp>
            <p:nvSpPr>
              <p:cNvPr id="2170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0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29" name="Group 236"/>
            <p:cNvGrpSpPr>
              <a:grpSpLocks/>
            </p:cNvGrpSpPr>
            <p:nvPr/>
          </p:nvGrpSpPr>
          <p:grpSpPr bwMode="auto">
            <a:xfrm>
              <a:off x="290" y="1022"/>
              <a:ext cx="381" cy="174"/>
              <a:chOff x="836" y="3305"/>
              <a:chExt cx="381" cy="174"/>
            </a:xfrm>
          </p:grpSpPr>
          <p:grpSp>
            <p:nvGrpSpPr>
              <p:cNvPr id="30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7" cy="174"/>
                <a:chOff x="844" y="3337"/>
                <a:chExt cx="327" cy="174"/>
              </a:xfrm>
            </p:grpSpPr>
            <p:sp>
              <p:nvSpPr>
                <p:cNvPr id="2170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70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pitchFamily="34" charset="0"/>
                      <a:ea typeface="MS PGothic" pitchFamily="34" charset="-128"/>
                    </a:rPr>
                    <a:t>HTTP</a:t>
                  </a:r>
                </a:p>
              </p:txBody>
            </p:sp>
          </p:grpSp>
          <p:grpSp>
            <p:nvGrpSpPr>
              <p:cNvPr id="31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2170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70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</p:grpSp>
        <p:grpSp>
          <p:nvGrpSpPr>
            <p:cNvPr id="708032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2169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9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708033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74"/>
              <a:chOff x="504" y="3523"/>
              <a:chExt cx="681" cy="174"/>
            </a:xfrm>
          </p:grpSpPr>
          <p:grpSp>
            <p:nvGrpSpPr>
              <p:cNvPr id="708034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4" cy="174"/>
                <a:chOff x="723" y="3453"/>
                <a:chExt cx="494" cy="174"/>
              </a:xfrm>
            </p:grpSpPr>
            <p:grpSp>
              <p:nvGrpSpPr>
                <p:cNvPr id="708035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81" cy="174"/>
                  <a:chOff x="836" y="3305"/>
                  <a:chExt cx="381" cy="174"/>
                </a:xfrm>
              </p:grpSpPr>
              <p:grpSp>
                <p:nvGrpSpPr>
                  <p:cNvPr id="708036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7" cy="174"/>
                    <a:chOff x="844" y="3337"/>
                    <a:chExt cx="327" cy="174"/>
                  </a:xfrm>
                </p:grpSpPr>
                <p:sp>
                  <p:nvSpPr>
                    <p:cNvPr id="2169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66" charset="0"/>
                        <a:ea typeface="MS PGothic" pitchFamily="34" charset="-128"/>
                      </a:endParaRPr>
                    </a:p>
                  </p:txBody>
                </p:sp>
                <p:sp>
                  <p:nvSpPr>
                    <p:cNvPr id="2169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7" cy="17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FFFF"/>
                          </a:solidFill>
                          <a:latin typeface="Arial" pitchFamily="34" charset="0"/>
                          <a:ea typeface="MS PGothic" pitchFamily="34" charset="-128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708037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2169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66" charset="0"/>
                        <a:ea typeface="MS PGothic" pitchFamily="34" charset="-128"/>
                      </a:endParaRPr>
                    </a:p>
                  </p:txBody>
                </p:sp>
                <p:sp>
                  <p:nvSpPr>
                    <p:cNvPr id="2169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66" charset="0"/>
                        <a:ea typeface="MS PGothic" pitchFamily="34" charset="-128"/>
                      </a:endParaRPr>
                    </a:p>
                  </p:txBody>
                </p:sp>
              </p:grpSp>
            </p:grpSp>
            <p:sp>
              <p:nvSpPr>
                <p:cNvPr id="2168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8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68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8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8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68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grpSp>
        <p:nvGrpSpPr>
          <p:cNvPr id="708038" name="Group 389"/>
          <p:cNvGrpSpPr>
            <a:grpSpLocks/>
          </p:cNvGrpSpPr>
          <p:nvPr/>
        </p:nvGrpSpPr>
        <p:grpSpPr bwMode="auto">
          <a:xfrm>
            <a:off x="92075" y="1890713"/>
            <a:ext cx="1081088" cy="276225"/>
            <a:chOff x="0" y="2762"/>
            <a:chExt cx="681" cy="174"/>
          </a:xfrm>
        </p:grpSpPr>
        <p:sp>
          <p:nvSpPr>
            <p:cNvPr id="2166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708039" name="Group 376"/>
            <p:cNvGrpSpPr>
              <a:grpSpLocks/>
            </p:cNvGrpSpPr>
            <p:nvPr/>
          </p:nvGrpSpPr>
          <p:grpSpPr bwMode="auto">
            <a:xfrm>
              <a:off x="119" y="2762"/>
              <a:ext cx="494" cy="174"/>
              <a:chOff x="723" y="3453"/>
              <a:chExt cx="494" cy="174"/>
            </a:xfrm>
          </p:grpSpPr>
          <p:grpSp>
            <p:nvGrpSpPr>
              <p:cNvPr id="708040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81" cy="174"/>
                <a:chOff x="836" y="3305"/>
                <a:chExt cx="381" cy="174"/>
              </a:xfrm>
            </p:grpSpPr>
            <p:grpSp>
              <p:nvGrpSpPr>
                <p:cNvPr id="708041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7" cy="174"/>
                  <a:chOff x="844" y="3337"/>
                  <a:chExt cx="327" cy="174"/>
                </a:xfrm>
              </p:grpSpPr>
              <p:sp>
                <p:nvSpPr>
                  <p:cNvPr id="2167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7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HTTP</a:t>
                    </a:r>
                  </a:p>
                </p:txBody>
              </p:sp>
            </p:grpSp>
            <p:grpSp>
              <p:nvGrpSpPr>
                <p:cNvPr id="708042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167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7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</p:grpSp>
          <p:sp>
            <p:nvSpPr>
              <p:cNvPr id="2167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7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66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66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grpSp>
        <p:nvGrpSpPr>
          <p:cNvPr id="708043" name="Group 391"/>
          <p:cNvGrpSpPr>
            <a:grpSpLocks/>
          </p:cNvGrpSpPr>
          <p:nvPr/>
        </p:nvGrpSpPr>
        <p:grpSpPr bwMode="auto">
          <a:xfrm>
            <a:off x="411163" y="4051300"/>
            <a:ext cx="1081087" cy="981075"/>
            <a:chOff x="2231" y="3555"/>
            <a:chExt cx="681" cy="618"/>
          </a:xfrm>
        </p:grpSpPr>
        <p:grpSp>
          <p:nvGrpSpPr>
            <p:cNvPr id="708044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89"/>
              <a:chOff x="152" y="970"/>
              <a:chExt cx="681" cy="489"/>
            </a:xfrm>
          </p:grpSpPr>
          <p:grpSp>
            <p:nvGrpSpPr>
              <p:cNvPr id="708045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81" cy="174"/>
                <a:chOff x="740" y="3209"/>
                <a:chExt cx="381" cy="174"/>
              </a:xfrm>
            </p:grpSpPr>
            <p:grpSp>
              <p:nvGrpSpPr>
                <p:cNvPr id="708046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7" cy="174"/>
                  <a:chOff x="844" y="3337"/>
                  <a:chExt cx="327" cy="174"/>
                </a:xfrm>
              </p:grpSpPr>
              <p:sp>
                <p:nvSpPr>
                  <p:cNvPr id="2166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6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HTTP</a:t>
                    </a:r>
                  </a:p>
                </p:txBody>
              </p:sp>
            </p:grpSp>
            <p:sp>
              <p:nvSpPr>
                <p:cNvPr id="2166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6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708047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81" cy="174"/>
                <a:chOff x="836" y="3305"/>
                <a:chExt cx="381" cy="174"/>
              </a:xfrm>
            </p:grpSpPr>
            <p:grpSp>
              <p:nvGrpSpPr>
                <p:cNvPr id="708048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7" cy="174"/>
                  <a:chOff x="844" y="3337"/>
                  <a:chExt cx="327" cy="174"/>
                </a:xfrm>
              </p:grpSpPr>
              <p:sp>
                <p:nvSpPr>
                  <p:cNvPr id="2165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5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HTTP</a:t>
                    </a:r>
                  </a:p>
                </p:txBody>
              </p:sp>
            </p:grpSp>
            <p:grpSp>
              <p:nvGrpSpPr>
                <p:cNvPr id="708049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165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5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</p:grpSp>
          <p:grpSp>
            <p:nvGrpSpPr>
              <p:cNvPr id="708050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2165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5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708051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74"/>
                <a:chOff x="504" y="3523"/>
                <a:chExt cx="681" cy="174"/>
              </a:xfrm>
            </p:grpSpPr>
            <p:grpSp>
              <p:nvGrpSpPr>
                <p:cNvPr id="708052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4" cy="174"/>
                  <a:chOff x="723" y="3453"/>
                  <a:chExt cx="494" cy="174"/>
                </a:xfrm>
              </p:grpSpPr>
              <p:grpSp>
                <p:nvGrpSpPr>
                  <p:cNvPr id="708053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81" cy="174"/>
                    <a:chOff x="836" y="3305"/>
                    <a:chExt cx="381" cy="174"/>
                  </a:xfrm>
                </p:grpSpPr>
                <p:grpSp>
                  <p:nvGrpSpPr>
                    <p:cNvPr id="708054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7" cy="174"/>
                      <a:chOff x="844" y="3337"/>
                      <a:chExt cx="327" cy="174"/>
                    </a:xfrm>
                  </p:grpSpPr>
                  <p:sp>
                    <p:nvSpPr>
                      <p:cNvPr id="2165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2165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7" cy="1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buNone/>
                        </a:pPr>
                        <a:r>
                          <a:rPr lang="en-US" altLang="zh-CN" sz="1000">
                            <a:solidFill>
                              <a:srgbClr val="FFFFFF"/>
                            </a:solidFill>
                            <a:latin typeface="Arial" pitchFamily="34" charset="0"/>
                            <a:ea typeface="MS PGothic" pitchFamily="34" charset="-128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708055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2164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2164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</p:grpSp>
              </p:grpSp>
              <p:sp>
                <p:nvSpPr>
                  <p:cNvPr id="2164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4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  <p:sp>
              <p:nvSpPr>
                <p:cNvPr id="2164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4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4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</p:grpSp>
        <p:grpSp>
          <p:nvGrpSpPr>
            <p:cNvPr id="708056" name="Group 423"/>
            <p:cNvGrpSpPr>
              <a:grpSpLocks/>
            </p:cNvGrpSpPr>
            <p:nvPr/>
          </p:nvGrpSpPr>
          <p:grpSpPr bwMode="auto">
            <a:xfrm>
              <a:off x="2517" y="3555"/>
              <a:ext cx="327" cy="174"/>
              <a:chOff x="844" y="3337"/>
              <a:chExt cx="327" cy="174"/>
            </a:xfrm>
          </p:grpSpPr>
          <p:sp>
            <p:nvSpPr>
              <p:cNvPr id="2163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3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pitchFamily="34" charset="0"/>
                    <a:ea typeface="MS PGothic" pitchFamily="34" charset="-128"/>
                  </a:rPr>
                  <a:t>HTTP</a:t>
                </a:r>
              </a:p>
            </p:txBody>
          </p:sp>
        </p:grpSp>
      </p:grpSp>
      <p:grpSp>
        <p:nvGrpSpPr>
          <p:cNvPr id="708057" name="Group 477"/>
          <p:cNvGrpSpPr>
            <a:grpSpLocks/>
          </p:cNvGrpSpPr>
          <p:nvPr/>
        </p:nvGrpSpPr>
        <p:grpSpPr bwMode="auto">
          <a:xfrm>
            <a:off x="76200" y="1119188"/>
            <a:ext cx="1081088" cy="1047750"/>
            <a:chOff x="2256" y="3531"/>
            <a:chExt cx="681" cy="660"/>
          </a:xfrm>
        </p:grpSpPr>
        <p:grpSp>
          <p:nvGrpSpPr>
            <p:cNvPr id="708058" name="Group 321"/>
            <p:cNvGrpSpPr>
              <a:grpSpLocks/>
            </p:cNvGrpSpPr>
            <p:nvPr/>
          </p:nvGrpSpPr>
          <p:grpSpPr bwMode="auto">
            <a:xfrm>
              <a:off x="2482" y="3684"/>
              <a:ext cx="381" cy="174"/>
              <a:chOff x="740" y="3209"/>
              <a:chExt cx="381" cy="174"/>
            </a:xfrm>
          </p:grpSpPr>
          <p:grpSp>
            <p:nvGrpSpPr>
              <p:cNvPr id="708059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7" cy="174"/>
                <a:chOff x="844" y="3337"/>
                <a:chExt cx="327" cy="174"/>
              </a:xfrm>
            </p:grpSpPr>
            <p:sp>
              <p:nvSpPr>
                <p:cNvPr id="2162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3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pitchFamily="34" charset="0"/>
                      <a:ea typeface="MS PGothic" pitchFamily="34" charset="-128"/>
                    </a:rPr>
                    <a:t>HTTP</a:t>
                  </a:r>
                </a:p>
              </p:txBody>
            </p:sp>
          </p:grpSp>
          <p:sp>
            <p:nvSpPr>
              <p:cNvPr id="2162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2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708060" name="Group 327"/>
            <p:cNvGrpSpPr>
              <a:grpSpLocks/>
            </p:cNvGrpSpPr>
            <p:nvPr/>
          </p:nvGrpSpPr>
          <p:grpSpPr bwMode="auto">
            <a:xfrm>
              <a:off x="2482" y="3844"/>
              <a:ext cx="381" cy="174"/>
              <a:chOff x="836" y="3305"/>
              <a:chExt cx="381" cy="174"/>
            </a:xfrm>
          </p:grpSpPr>
          <p:grpSp>
            <p:nvGrpSpPr>
              <p:cNvPr id="708061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7" cy="174"/>
                <a:chOff x="844" y="3337"/>
                <a:chExt cx="327" cy="174"/>
              </a:xfrm>
            </p:grpSpPr>
            <p:sp>
              <p:nvSpPr>
                <p:cNvPr id="2162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2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pitchFamily="34" charset="0"/>
                      <a:ea typeface="MS PGothic" pitchFamily="34" charset="-128"/>
                    </a:rPr>
                    <a:t>HTTP</a:t>
                  </a:r>
                </a:p>
              </p:txBody>
            </p:sp>
          </p:grpSp>
          <p:grpSp>
            <p:nvGrpSpPr>
              <p:cNvPr id="708063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2162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2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</p:grpSp>
        <p:grpSp>
          <p:nvGrpSpPr>
            <p:cNvPr id="708065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2161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1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708066" name="Group 360"/>
            <p:cNvGrpSpPr>
              <a:grpSpLocks/>
            </p:cNvGrpSpPr>
            <p:nvPr/>
          </p:nvGrpSpPr>
          <p:grpSpPr bwMode="auto">
            <a:xfrm>
              <a:off x="2534" y="3531"/>
              <a:ext cx="327" cy="174"/>
              <a:chOff x="844" y="3337"/>
              <a:chExt cx="327" cy="174"/>
            </a:xfrm>
          </p:grpSpPr>
          <p:sp>
            <p:nvSpPr>
              <p:cNvPr id="2161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1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 dirty="0">
                    <a:solidFill>
                      <a:srgbClr val="FFFFFF"/>
                    </a:solidFill>
                    <a:latin typeface="Arial" pitchFamily="34" charset="0"/>
                    <a:ea typeface="MS PGothic" pitchFamily="34" charset="-128"/>
                  </a:rPr>
                  <a:t>HTTP</a:t>
                </a:r>
              </a:p>
            </p:txBody>
          </p:sp>
        </p:grpSp>
        <p:grpSp>
          <p:nvGrpSpPr>
            <p:cNvPr id="708067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74"/>
              <a:chOff x="-341" y="3180"/>
              <a:chExt cx="681" cy="174"/>
            </a:xfrm>
          </p:grpSpPr>
          <p:sp>
            <p:nvSpPr>
              <p:cNvPr id="2160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708068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4" cy="174"/>
                <a:chOff x="723" y="3453"/>
                <a:chExt cx="494" cy="174"/>
              </a:xfrm>
            </p:grpSpPr>
            <p:grpSp>
              <p:nvGrpSpPr>
                <p:cNvPr id="708069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81" cy="174"/>
                  <a:chOff x="836" y="3305"/>
                  <a:chExt cx="381" cy="174"/>
                </a:xfrm>
              </p:grpSpPr>
              <p:grpSp>
                <p:nvGrpSpPr>
                  <p:cNvPr id="708070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7" cy="174"/>
                    <a:chOff x="844" y="3337"/>
                    <a:chExt cx="327" cy="174"/>
                  </a:xfrm>
                </p:grpSpPr>
                <p:sp>
                  <p:nvSpPr>
                    <p:cNvPr id="2161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66" charset="0"/>
                        <a:ea typeface="MS PGothic" pitchFamily="34" charset="-128"/>
                      </a:endParaRPr>
                    </a:p>
                  </p:txBody>
                </p:sp>
                <p:sp>
                  <p:nvSpPr>
                    <p:cNvPr id="2161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7" cy="17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FFFF"/>
                          </a:solidFill>
                          <a:latin typeface="Arial" pitchFamily="34" charset="0"/>
                          <a:ea typeface="MS PGothic" pitchFamily="34" charset="-128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708071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2161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66" charset="0"/>
                        <a:ea typeface="MS PGothic" pitchFamily="34" charset="-128"/>
                      </a:endParaRPr>
                    </a:p>
                  </p:txBody>
                </p:sp>
                <p:sp>
                  <p:nvSpPr>
                    <p:cNvPr id="2161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66" charset="0"/>
                        <a:ea typeface="MS PGothic" pitchFamily="34" charset="-128"/>
                      </a:endParaRPr>
                    </a:p>
                  </p:txBody>
                </p:sp>
              </p:grpSp>
            </p:grpSp>
            <p:sp>
              <p:nvSpPr>
                <p:cNvPr id="2160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0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60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0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708072" name="Group 462"/>
          <p:cNvGrpSpPr>
            <a:grpSpLocks/>
          </p:cNvGrpSpPr>
          <p:nvPr/>
        </p:nvGrpSpPr>
        <p:grpSpPr bwMode="auto">
          <a:xfrm>
            <a:off x="414338" y="4756150"/>
            <a:ext cx="1081087" cy="276225"/>
            <a:chOff x="-341" y="3180"/>
            <a:chExt cx="681" cy="174"/>
          </a:xfrm>
        </p:grpSpPr>
        <p:sp>
          <p:nvSpPr>
            <p:cNvPr id="2158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708073" name="Group 464"/>
            <p:cNvGrpSpPr>
              <a:grpSpLocks/>
            </p:cNvGrpSpPr>
            <p:nvPr/>
          </p:nvGrpSpPr>
          <p:grpSpPr bwMode="auto">
            <a:xfrm>
              <a:off x="-222" y="3180"/>
              <a:ext cx="494" cy="174"/>
              <a:chOff x="723" y="3453"/>
              <a:chExt cx="494" cy="174"/>
            </a:xfrm>
          </p:grpSpPr>
          <p:grpSp>
            <p:nvGrpSpPr>
              <p:cNvPr id="708074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81" cy="174"/>
                <a:chOff x="836" y="3305"/>
                <a:chExt cx="381" cy="174"/>
              </a:xfrm>
            </p:grpSpPr>
            <p:grpSp>
              <p:nvGrpSpPr>
                <p:cNvPr id="708075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7" cy="174"/>
                  <a:chOff x="844" y="3337"/>
                  <a:chExt cx="327" cy="174"/>
                </a:xfrm>
              </p:grpSpPr>
              <p:sp>
                <p:nvSpPr>
                  <p:cNvPr id="2159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59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HTTP</a:t>
                    </a:r>
                  </a:p>
                </p:txBody>
              </p:sp>
            </p:grpSp>
            <p:grpSp>
              <p:nvGrpSpPr>
                <p:cNvPr id="708076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159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59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</p:grpSp>
          <p:sp>
            <p:nvSpPr>
              <p:cNvPr id="2159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59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58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8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3357563" y="1019175"/>
            <a:ext cx="38655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web page 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finally (!!!)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displayed</a:t>
            </a:r>
          </a:p>
        </p:txBody>
      </p:sp>
      <p:grpSp>
        <p:nvGrpSpPr>
          <p:cNvPr id="708077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55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5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5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5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5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70807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158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58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55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70807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158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58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56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6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708080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157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58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56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708081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157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57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56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6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6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6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7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7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7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7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7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1800" i="1">
                <a:solidFill>
                  <a:srgbClr val="FF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7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7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grpSp>
        <p:nvGrpSpPr>
          <p:cNvPr id="708082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539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540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542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708083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50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1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2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8084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47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8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9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45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25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8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8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8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8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Freeform 406"/>
          <p:cNvSpPr>
            <a:spLocks/>
          </p:cNvSpPr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453"/>
              <a:gd name="T73" fmla="*/ 0 h 2011"/>
              <a:gd name="T74" fmla="*/ 2453 w 2453"/>
              <a:gd name="T75" fmla="*/ 2011 h 201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0" name="Freeform 3"/>
          <p:cNvSpPr>
            <a:spLocks/>
          </p:cNvSpPr>
          <p:nvPr/>
        </p:nvSpPr>
        <p:spPr bwMode="auto">
          <a:xfrm>
            <a:off x="611188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91" name="Group 4"/>
          <p:cNvGrpSpPr>
            <a:grpSpLocks/>
          </p:cNvGrpSpPr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16662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663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64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665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6666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6673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74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75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7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6670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71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72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668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69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392" name="Group 19"/>
          <p:cNvGrpSpPr>
            <a:grpSpLocks/>
          </p:cNvGrpSpPr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16648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649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50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651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6652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6659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53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6656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57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58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654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55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93" name="Text Box 34"/>
          <p:cNvSpPr txBox="1">
            <a:spLocks noChangeArrowheads="1"/>
          </p:cNvSpPr>
          <p:nvPr/>
        </p:nvSpPr>
        <p:spPr bwMode="auto">
          <a:xfrm>
            <a:off x="5364163" y="1762125"/>
            <a:ext cx="13447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</a:rPr>
              <a:t>ISP network </a:t>
            </a:r>
          </a:p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</a:rPr>
              <a:t>68.80.0.0/13</a:t>
            </a:r>
          </a:p>
        </p:txBody>
      </p:sp>
      <p:sp>
        <p:nvSpPr>
          <p:cNvPr id="16394" name="Line 36"/>
          <p:cNvSpPr>
            <a:spLocks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5" name="Line 43"/>
          <p:cNvSpPr>
            <a:spLocks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6" name="Line 44"/>
          <p:cNvSpPr>
            <a:spLocks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7" name="Line 48"/>
          <p:cNvSpPr>
            <a:spLocks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398" name="Group 49"/>
          <p:cNvGrpSpPr>
            <a:grpSpLocks/>
          </p:cNvGrpSpPr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16631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632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6633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16634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6635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36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637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grpSp>
            <p:nvGrpSpPr>
              <p:cNvPr id="16638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16645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46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47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639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16642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43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44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640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1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399" name="Line 68"/>
          <p:cNvSpPr>
            <a:spLocks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400" name="Group 69"/>
          <p:cNvGrpSpPr>
            <a:grpSpLocks/>
          </p:cNvGrpSpPr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16617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618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19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620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6621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6628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29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30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22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6625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26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27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623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24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01" name="Line 93"/>
          <p:cNvSpPr>
            <a:spLocks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2" name="Freeform 94"/>
          <p:cNvSpPr>
            <a:spLocks/>
          </p:cNvSpPr>
          <p:nvPr/>
        </p:nvSpPr>
        <p:spPr bwMode="auto">
          <a:xfrm>
            <a:off x="1089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403" name="Group 110"/>
          <p:cNvGrpSpPr>
            <a:grpSpLocks/>
          </p:cNvGrpSpPr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16603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604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05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606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6607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6614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15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16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08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6611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12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13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609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10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04" name="Line 134"/>
          <p:cNvSpPr>
            <a:spLocks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5" name="Text Box 135"/>
          <p:cNvSpPr txBox="1">
            <a:spLocks noChangeArrowheads="1"/>
          </p:cNvSpPr>
          <p:nvPr/>
        </p:nvSpPr>
        <p:spPr bwMode="auto">
          <a:xfrm>
            <a:off x="5357813" y="5018088"/>
            <a:ext cx="1822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</a:rPr>
              <a:t>Google’s</a:t>
            </a:r>
            <a:r>
              <a:rPr lang="en-US" altLang="ja-JP" sz="1600" dirty="0">
                <a:solidFill>
                  <a:srgbClr val="000000"/>
                </a:solidFill>
                <a:latin typeface="Arial" pitchFamily="34" charset="0"/>
              </a:rPr>
              <a:t> network </a:t>
            </a:r>
          </a:p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</a:rPr>
              <a:t>64.233.160.0/19 </a:t>
            </a:r>
          </a:p>
        </p:txBody>
      </p:sp>
      <p:sp>
        <p:nvSpPr>
          <p:cNvPr id="16406" name="Line 136"/>
          <p:cNvSpPr>
            <a:spLocks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7" name="Text Box 137"/>
          <p:cNvSpPr txBox="1">
            <a:spLocks noChangeArrowheads="1"/>
          </p:cNvSpPr>
          <p:nvPr/>
        </p:nvSpPr>
        <p:spPr bwMode="auto">
          <a:xfrm>
            <a:off x="1971675" y="5286375"/>
            <a:ext cx="1609736" cy="36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</a:rPr>
              <a:t>64.233.169.105</a:t>
            </a:r>
          </a:p>
        </p:txBody>
      </p:sp>
      <p:sp>
        <p:nvSpPr>
          <p:cNvPr id="16408" name="Text Box 138"/>
          <p:cNvSpPr txBox="1">
            <a:spLocks noChangeArrowheads="1"/>
          </p:cNvSpPr>
          <p:nvPr/>
        </p:nvSpPr>
        <p:spPr bwMode="auto">
          <a:xfrm>
            <a:off x="1939925" y="4992688"/>
            <a:ext cx="1188146" cy="36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</a:rPr>
              <a:t>web server</a:t>
            </a:r>
          </a:p>
        </p:txBody>
      </p:sp>
      <p:sp>
        <p:nvSpPr>
          <p:cNvPr id="16409" name="Text Box 139"/>
          <p:cNvSpPr txBox="1">
            <a:spLocks noChangeArrowheads="1"/>
          </p:cNvSpPr>
          <p:nvPr/>
        </p:nvSpPr>
        <p:spPr bwMode="auto">
          <a:xfrm>
            <a:off x="7577138" y="1384300"/>
            <a:ext cx="1244251" cy="680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</a:rPr>
              <a:t>DNS server</a:t>
            </a:r>
          </a:p>
          <a:p>
            <a:endParaRPr lang="en-US" altLang="zh-CN" sz="1600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16410" name="Group 95"/>
          <p:cNvGrpSpPr>
            <a:grpSpLocks/>
          </p:cNvGrpSpPr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16589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590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1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592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6593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6600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01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02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594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6597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8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9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595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6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411" name="Group 166"/>
          <p:cNvGrpSpPr>
            <a:grpSpLocks/>
          </p:cNvGrpSpPr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16587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8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2" name="Group 167"/>
          <p:cNvGrpSpPr>
            <a:grpSpLocks/>
          </p:cNvGrpSpPr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16585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6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3" name="Group 170"/>
          <p:cNvGrpSpPr>
            <a:grpSpLocks/>
          </p:cNvGrpSpPr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16583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4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4" name="Group 173"/>
          <p:cNvGrpSpPr>
            <a:grpSpLocks/>
          </p:cNvGrpSpPr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16581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2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5" name="Group 176"/>
          <p:cNvGrpSpPr>
            <a:grpSpLocks/>
          </p:cNvGrpSpPr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16579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0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6" name="Group 179"/>
          <p:cNvGrpSpPr>
            <a:grpSpLocks/>
          </p:cNvGrpSpPr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16577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78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7" name="Group 182"/>
          <p:cNvGrpSpPr>
            <a:grpSpLocks/>
          </p:cNvGrpSpPr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16575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76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8" name="Group 185"/>
          <p:cNvGrpSpPr>
            <a:grpSpLocks/>
          </p:cNvGrpSpPr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16573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74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9" name="Group 188"/>
          <p:cNvGrpSpPr>
            <a:grpSpLocks/>
          </p:cNvGrpSpPr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16571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72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20" name="Group 191"/>
          <p:cNvGrpSpPr>
            <a:grpSpLocks/>
          </p:cNvGrpSpPr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16569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70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21" name="Group 194"/>
          <p:cNvGrpSpPr>
            <a:grpSpLocks/>
          </p:cNvGrpSpPr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16567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68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22" name="Group 197"/>
          <p:cNvGrpSpPr>
            <a:grpSpLocks/>
          </p:cNvGrpSpPr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16565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66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23" name="Group 200"/>
          <p:cNvGrpSpPr>
            <a:grpSpLocks/>
          </p:cNvGrpSpPr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16563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64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24" name="Text Box 34"/>
          <p:cNvSpPr txBox="1">
            <a:spLocks noChangeArrowheads="1"/>
          </p:cNvSpPr>
          <p:nvPr/>
        </p:nvSpPr>
        <p:spPr bwMode="auto">
          <a:xfrm>
            <a:off x="962025" y="3128963"/>
            <a:ext cx="16097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</a:rPr>
              <a:t>school network </a:t>
            </a:r>
          </a:p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1563688" y="3940175"/>
            <a:ext cx="960519" cy="327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 dirty="0">
                <a:solidFill>
                  <a:srgbClr val="FF0000"/>
                </a:solidFill>
                <a:latin typeface="Arial" pitchFamily="34" charset="0"/>
                <a:ea typeface="MS PGothic" pitchFamily="34" charset="-128"/>
              </a:rPr>
              <a:t>web page</a:t>
            </a:r>
          </a:p>
        </p:txBody>
      </p:sp>
      <p:grpSp>
        <p:nvGrpSpPr>
          <p:cNvPr id="119973" name="Group 405"/>
          <p:cNvGrpSpPr>
            <a:grpSpLocks/>
          </p:cNvGrpSpPr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16556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16558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1"/>
                  <a:gd name="T16" fmla="*/ 0 h 772"/>
                  <a:gd name="T17" fmla="*/ 861 w 861"/>
                  <a:gd name="T18" fmla="*/ 772 h 7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6559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16561" name="Picture 393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6562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6560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6557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7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400" dirty="0">
                  <a:solidFill>
                    <a:srgbClr val="FF0000"/>
                  </a:solidFill>
                  <a:latin typeface="Arial" pitchFamily="34" charset="0"/>
                  <a:ea typeface="MS PGothic" pitchFamily="34" charset="-128"/>
                </a:rPr>
                <a:t>browser</a:t>
              </a:r>
            </a:p>
          </p:txBody>
        </p:sp>
      </p:grpSp>
      <p:grpSp>
        <p:nvGrpSpPr>
          <p:cNvPr id="16428" name="Group 356"/>
          <p:cNvGrpSpPr>
            <a:grpSpLocks/>
          </p:cNvGrpSpPr>
          <p:nvPr/>
        </p:nvGrpSpPr>
        <p:grpSpPr bwMode="auto">
          <a:xfrm>
            <a:off x="1511300" y="1898650"/>
            <a:ext cx="842963" cy="814388"/>
            <a:chOff x="313" y="1497"/>
            <a:chExt cx="1152" cy="1014"/>
          </a:xfrm>
        </p:grpSpPr>
        <p:pic>
          <p:nvPicPr>
            <p:cNvPr id="16554" name="Picture 354" descr="laptop_stylized_smal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555" name="Picture 355" descr="antenna_stylized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430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90863" y="2444750"/>
            <a:ext cx="9144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-5400000">
            <a:off x="3416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3074988" y="3208338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6433" name="Oval 407"/>
          <p:cNvSpPr>
            <a:spLocks noChangeArrowheads="1"/>
          </p:cNvSpPr>
          <p:nvPr/>
        </p:nvSpPr>
        <p:spPr bwMode="auto">
          <a:xfrm>
            <a:off x="2552700" y="3619500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sz="240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6434" name="Rectangle 410"/>
          <p:cNvSpPr>
            <a:spLocks noChangeArrowheads="1"/>
          </p:cNvSpPr>
          <p:nvPr/>
        </p:nvSpPr>
        <p:spPr bwMode="auto">
          <a:xfrm>
            <a:off x="2552700" y="3590925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40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6435" name="Oval 411"/>
          <p:cNvSpPr>
            <a:spLocks noChangeArrowheads="1"/>
          </p:cNvSpPr>
          <p:nvPr/>
        </p:nvSpPr>
        <p:spPr bwMode="auto">
          <a:xfrm>
            <a:off x="2549525" y="3421063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sz="240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16436" name="Group 1189"/>
          <p:cNvGrpSpPr>
            <a:grpSpLocks/>
          </p:cNvGrpSpPr>
          <p:nvPr/>
        </p:nvGrpSpPr>
        <p:grpSpPr bwMode="auto">
          <a:xfrm>
            <a:off x="2720975" y="3497263"/>
            <a:ext cx="481013" cy="136525"/>
            <a:chOff x="2468" y="1332"/>
            <a:chExt cx="310" cy="60"/>
          </a:xfrm>
        </p:grpSpPr>
        <p:sp>
          <p:nvSpPr>
            <p:cNvPr id="16552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0"/>
                <a:gd name="T13" fmla="*/ 0 h 60"/>
                <a:gd name="T14" fmla="*/ 310 w 310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53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60"/>
                <a:gd name="T14" fmla="*/ 282 w 28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37" name="Line 1192"/>
          <p:cNvSpPr>
            <a:spLocks noChangeShapeType="1"/>
          </p:cNvSpPr>
          <p:nvPr/>
        </p:nvSpPr>
        <p:spPr bwMode="auto">
          <a:xfrm>
            <a:off x="2552700" y="35575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38" name="Line 1193"/>
          <p:cNvSpPr>
            <a:spLocks noChangeShapeType="1"/>
          </p:cNvSpPr>
          <p:nvPr/>
        </p:nvSpPr>
        <p:spPr bwMode="auto">
          <a:xfrm>
            <a:off x="3400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-5400000">
            <a:off x="2338388" y="2365375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grpSp>
        <p:nvGrpSpPr>
          <p:cNvPr id="16440" name="Group 1185"/>
          <p:cNvGrpSpPr>
            <a:grpSpLocks/>
          </p:cNvGrpSpPr>
          <p:nvPr/>
        </p:nvGrpSpPr>
        <p:grpSpPr bwMode="auto">
          <a:xfrm>
            <a:off x="5338763" y="2667000"/>
            <a:ext cx="830262" cy="455613"/>
            <a:chOff x="4650" y="1129"/>
            <a:chExt cx="246" cy="95"/>
          </a:xfrm>
        </p:grpSpPr>
        <p:sp>
          <p:nvSpPr>
            <p:cNvPr id="1654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54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54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6547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6550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51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4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4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1" name="Group 1185"/>
          <p:cNvGrpSpPr>
            <a:grpSpLocks/>
          </p:cNvGrpSpPr>
          <p:nvPr/>
        </p:nvGrpSpPr>
        <p:grpSpPr bwMode="auto">
          <a:xfrm>
            <a:off x="6729413" y="2401888"/>
            <a:ext cx="808037" cy="425450"/>
            <a:chOff x="4650" y="1129"/>
            <a:chExt cx="246" cy="95"/>
          </a:xfrm>
        </p:grpSpPr>
        <p:sp>
          <p:nvSpPr>
            <p:cNvPr id="1653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53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53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6539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6542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43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4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4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2" name="Group 1185"/>
          <p:cNvGrpSpPr>
            <a:grpSpLocks/>
          </p:cNvGrpSpPr>
          <p:nvPr/>
        </p:nvGrpSpPr>
        <p:grpSpPr bwMode="auto">
          <a:xfrm>
            <a:off x="7343775" y="3338513"/>
            <a:ext cx="892175" cy="390525"/>
            <a:chOff x="4650" y="1129"/>
            <a:chExt cx="246" cy="95"/>
          </a:xfrm>
        </p:grpSpPr>
        <p:sp>
          <p:nvSpPr>
            <p:cNvPr id="1652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52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53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6531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6534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35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3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3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3" name="Group 1185"/>
          <p:cNvGrpSpPr>
            <a:grpSpLocks/>
          </p:cNvGrpSpPr>
          <p:nvPr/>
        </p:nvGrpSpPr>
        <p:grpSpPr bwMode="auto">
          <a:xfrm>
            <a:off x="5754688" y="4344988"/>
            <a:ext cx="808037" cy="425450"/>
            <a:chOff x="4650" y="1129"/>
            <a:chExt cx="246" cy="95"/>
          </a:xfrm>
        </p:grpSpPr>
        <p:sp>
          <p:nvSpPr>
            <p:cNvPr id="1652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52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52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6523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6526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2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4" name="Group 1185"/>
          <p:cNvGrpSpPr>
            <a:grpSpLocks/>
          </p:cNvGrpSpPr>
          <p:nvPr/>
        </p:nvGrpSpPr>
        <p:grpSpPr bwMode="auto">
          <a:xfrm>
            <a:off x="4013200" y="4710113"/>
            <a:ext cx="808038" cy="425450"/>
            <a:chOff x="4650" y="1129"/>
            <a:chExt cx="246" cy="95"/>
          </a:xfrm>
        </p:grpSpPr>
        <p:sp>
          <p:nvSpPr>
            <p:cNvPr id="1651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51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51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6515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6518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9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1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1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5" name="Group 248"/>
          <p:cNvGrpSpPr>
            <a:grpSpLocks/>
          </p:cNvGrpSpPr>
          <p:nvPr/>
        </p:nvGrpSpPr>
        <p:grpSpPr bwMode="auto">
          <a:xfrm>
            <a:off x="7218363" y="1558925"/>
            <a:ext cx="358775" cy="623888"/>
            <a:chOff x="4140" y="429"/>
            <a:chExt cx="1425" cy="2396"/>
          </a:xfrm>
        </p:grpSpPr>
        <p:sp>
          <p:nvSpPr>
            <p:cNvPr id="16480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1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82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3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4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16485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510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6511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6486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16487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508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6509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6488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89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16490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506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6507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6491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92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504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6505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6493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94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5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6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97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8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99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500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501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1800" i="1">
                <a:solidFill>
                  <a:srgbClr val="FF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502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503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grpSp>
        <p:nvGrpSpPr>
          <p:cNvPr id="16446" name="Group 248"/>
          <p:cNvGrpSpPr>
            <a:grpSpLocks/>
          </p:cNvGrpSpPr>
          <p:nvPr/>
        </p:nvGrpSpPr>
        <p:grpSpPr bwMode="auto">
          <a:xfrm>
            <a:off x="2876550" y="4454525"/>
            <a:ext cx="358775" cy="623888"/>
            <a:chOff x="4140" y="429"/>
            <a:chExt cx="1425" cy="2396"/>
          </a:xfrm>
        </p:grpSpPr>
        <p:sp>
          <p:nvSpPr>
            <p:cNvPr id="16448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9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50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1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2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16453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478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6479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6454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16455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476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6477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6456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57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16458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474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6475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6459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60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472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6473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6461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62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3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4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65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6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67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68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69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1800" i="1">
                <a:solidFill>
                  <a:srgbClr val="FF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70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71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  <p:bldP spid="6997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6"/>
          <p:cNvGrpSpPr>
            <a:grpSpLocks/>
          </p:cNvGrpSpPr>
          <p:nvPr/>
        </p:nvGrpSpPr>
        <p:grpSpPr bwMode="auto">
          <a:xfrm>
            <a:off x="773113" y="1273175"/>
            <a:ext cx="3554412" cy="3174117"/>
            <a:chOff x="773113" y="1273175"/>
            <a:chExt cx="3554412" cy="3173439"/>
          </a:xfrm>
        </p:grpSpPr>
        <p:sp>
          <p:nvSpPr>
            <p:cNvPr id="120951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20952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20953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20954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20955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881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0588" cy="630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121009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1010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120977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882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979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20980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882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2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82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2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82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2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2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0988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grpSp>
            <p:nvGrpSpPr>
              <p:cNvPr id="8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2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82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991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20992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882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994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882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2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2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2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 algn="ctr">
                  <a:buNone/>
                  <a:defRPr/>
                </a:pPr>
                <a:endParaRPr lang="zh-CN" altLang="zh-CN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882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2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1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 algn="ctr">
                  <a:buNone/>
                  <a:defRPr/>
                </a:pPr>
                <a:endParaRPr lang="zh-CN" altLang="zh-CN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82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None/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None/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None/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None/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None/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None/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5037138" y="1128713"/>
            <a:ext cx="3732212" cy="1262062"/>
          </a:xfrm>
        </p:spPr>
        <p:txBody>
          <a:bodyPr>
            <a:normAutofit lnSpcReduction="10000"/>
          </a:bodyPr>
          <a:lstStyle/>
          <a:p>
            <a:pPr>
              <a:buSzPct val="70000"/>
              <a:buFont typeface="Wingdings" charset="0"/>
              <a:buChar char="v"/>
              <a:defRPr/>
            </a:pPr>
            <a:r>
              <a:rPr lang="en-US" sz="2200" dirty="0">
                <a:latin typeface="Gill Sans MT" pitchFamily="34" charset="0"/>
                <a:ea typeface="ＭＳ Ｐゴシック" charset="0"/>
              </a:rPr>
              <a:t>connecting laptop needs to get its own IP address, </a:t>
            </a:r>
            <a:r>
              <a:rPr lang="en-US" sz="2200" dirty="0" err="1">
                <a:latin typeface="Gill Sans MT" pitchFamily="34" charset="0"/>
                <a:ea typeface="ＭＳ Ｐゴシック" charset="0"/>
              </a:rPr>
              <a:t>addr</a:t>
            </a:r>
            <a:r>
              <a:rPr lang="en-US" sz="2200" dirty="0">
                <a:latin typeface="Gill Sans MT" pitchFamily="34" charset="0"/>
                <a:ea typeface="ＭＳ Ｐゴシック" charset="0"/>
              </a:rPr>
              <a:t> of first-hop router, </a:t>
            </a:r>
            <a:r>
              <a:rPr lang="en-US" sz="2200" dirty="0" err="1">
                <a:latin typeface="Gill Sans MT" pitchFamily="34" charset="0"/>
                <a:ea typeface="ＭＳ Ｐゴシック" charset="0"/>
              </a:rPr>
              <a:t>addr</a:t>
            </a:r>
            <a:r>
              <a:rPr lang="en-US" sz="2200" dirty="0">
                <a:latin typeface="Gill Sans MT" pitchFamily="34" charset="0"/>
                <a:ea typeface="ＭＳ Ｐゴシック" charset="0"/>
              </a:rPr>
              <a:t> of DNS server: use </a:t>
            </a:r>
            <a:r>
              <a:rPr lang="en-US" sz="2200" i="1" dirty="0">
                <a:solidFill>
                  <a:srgbClr val="C00000"/>
                </a:solidFill>
                <a:latin typeface="Gill Sans MT" pitchFamily="34" charset="0"/>
                <a:ea typeface="ＭＳ Ｐゴシック" charset="0"/>
              </a:rPr>
              <a:t>DHCP</a:t>
            </a:r>
          </a:p>
        </p:txBody>
      </p:sp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830263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grpSp>
        <p:nvGrpSpPr>
          <p:cNvPr id="12" name="Group 250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120943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3" name="Group 248"/>
            <p:cNvGrpSpPr>
              <a:grpSpLocks/>
            </p:cNvGrpSpPr>
            <p:nvPr/>
          </p:nvGrpSpPr>
          <p:grpSpPr bwMode="auto">
            <a:xfrm>
              <a:off x="651" y="681"/>
              <a:ext cx="505" cy="834"/>
              <a:chOff x="569" y="2954"/>
              <a:chExt cx="505" cy="834"/>
            </a:xfrm>
          </p:grpSpPr>
          <p:sp>
            <p:nvSpPr>
              <p:cNvPr id="88177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178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81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 err="1">
                    <a:solidFill>
                      <a:srgbClr val="000000"/>
                    </a:solidFill>
                    <a:latin typeface="Arial" charset="0"/>
                  </a:rPr>
                  <a:t>Phy</a:t>
                </a:r>
                <a:endParaRPr lang="en-US" sz="1600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8179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None/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80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None/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81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None/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82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None/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4" name="Group 253"/>
          <p:cNvGrpSpPr>
            <a:grpSpLocks/>
          </p:cNvGrpSpPr>
          <p:nvPr/>
        </p:nvGrpSpPr>
        <p:grpSpPr bwMode="auto">
          <a:xfrm>
            <a:off x="520701" y="1162050"/>
            <a:ext cx="549276" cy="276225"/>
            <a:chOff x="844" y="3337"/>
            <a:chExt cx="346" cy="174"/>
          </a:xfrm>
        </p:grpSpPr>
        <p:sp>
          <p:nvSpPr>
            <p:cNvPr id="88173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88174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None/>
                <a:defRPr/>
              </a:pPr>
              <a:r>
                <a:rPr lang="en-US" sz="1000" i="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grpSp>
        <p:nvGrpSpPr>
          <p:cNvPr id="15" name="Group 299"/>
          <p:cNvGrpSpPr>
            <a:grpSpLocks/>
          </p:cNvGrpSpPr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16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88"/>
              <a:chOff x="42" y="886"/>
              <a:chExt cx="681" cy="488"/>
            </a:xfrm>
          </p:grpSpPr>
          <p:grpSp>
            <p:nvGrpSpPr>
              <p:cNvPr id="17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400" cy="174"/>
                <a:chOff x="740" y="3209"/>
                <a:chExt cx="400" cy="174"/>
              </a:xfrm>
            </p:grpSpPr>
            <p:grpSp>
              <p:nvGrpSpPr>
                <p:cNvPr id="18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6" cy="174"/>
                  <a:chOff x="844" y="3337"/>
                  <a:chExt cx="346" cy="174"/>
                </a:xfrm>
              </p:grpSpPr>
              <p:sp>
                <p:nvSpPr>
                  <p:cNvPr id="881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buNone/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170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9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400" cy="174"/>
                <a:chOff x="836" y="3305"/>
                <a:chExt cx="400" cy="174"/>
              </a:xfrm>
            </p:grpSpPr>
            <p:grpSp>
              <p:nvGrpSpPr>
                <p:cNvPr id="20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6" cy="174"/>
                  <a:chOff x="844" y="3337"/>
                  <a:chExt cx="346" cy="174"/>
                </a:xfrm>
              </p:grpSpPr>
              <p:sp>
                <p:nvSpPr>
                  <p:cNvPr id="88166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buNone/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6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2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161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3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74"/>
                <a:chOff x="504" y="3523"/>
                <a:chExt cx="681" cy="174"/>
              </a:xfrm>
            </p:grpSpPr>
            <p:grpSp>
              <p:nvGrpSpPr>
                <p:cNvPr id="24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3" cy="174"/>
                  <a:chOff x="723" y="3453"/>
                  <a:chExt cx="513" cy="174"/>
                </a:xfrm>
              </p:grpSpPr>
              <p:grpSp>
                <p:nvGrpSpPr>
                  <p:cNvPr id="25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400" cy="174"/>
                    <a:chOff x="836" y="3305"/>
                    <a:chExt cx="400" cy="174"/>
                  </a:xfrm>
                </p:grpSpPr>
                <p:grpSp>
                  <p:nvGrpSpPr>
                    <p:cNvPr id="26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6" cy="174"/>
                      <a:chOff x="844" y="3337"/>
                      <a:chExt cx="346" cy="174"/>
                    </a:xfrm>
                  </p:grpSpPr>
                  <p:sp>
                    <p:nvSpPr>
                      <p:cNvPr id="88158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9pPr>
                      </a:lstStyle>
                      <a:p>
                        <a:pPr>
                          <a:buNone/>
                          <a:defRPr/>
                        </a:pPr>
                        <a:endParaRPr lang="zh-CN" altLang="zh-CN" sz="18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6" cy="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buNone/>
                          <a:defRPr/>
                        </a:pPr>
                        <a:r>
                          <a:rPr lang="en-US" sz="1000" i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7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9pPr>
                      </a:lstStyle>
                      <a:p>
                        <a:pPr>
                          <a:buNone/>
                          <a:defRPr/>
                        </a:pPr>
                        <a:endParaRPr lang="zh-CN" altLang="zh-CN" sz="18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9pPr>
                      </a:lstStyle>
                      <a:p>
                        <a:pPr>
                          <a:buNone/>
                          <a:defRPr/>
                        </a:pPr>
                        <a:endParaRPr lang="zh-CN" altLang="zh-CN" sz="18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5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149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150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88142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28" name="Group 318"/>
          <p:cNvGrpSpPr>
            <a:grpSpLocks/>
          </p:cNvGrpSpPr>
          <p:nvPr/>
        </p:nvGrpSpPr>
        <p:grpSpPr bwMode="auto">
          <a:xfrm>
            <a:off x="650875" y="2389188"/>
            <a:ext cx="1081088" cy="276225"/>
            <a:chOff x="504" y="3523"/>
            <a:chExt cx="681" cy="174"/>
          </a:xfrm>
        </p:grpSpPr>
        <p:grpSp>
          <p:nvGrpSpPr>
            <p:cNvPr id="29" name="Group 319"/>
            <p:cNvGrpSpPr>
              <a:grpSpLocks/>
            </p:cNvGrpSpPr>
            <p:nvPr/>
          </p:nvGrpSpPr>
          <p:grpSpPr bwMode="auto">
            <a:xfrm>
              <a:off x="623" y="3523"/>
              <a:ext cx="513" cy="174"/>
              <a:chOff x="723" y="3453"/>
              <a:chExt cx="513" cy="174"/>
            </a:xfrm>
          </p:grpSpPr>
          <p:grpSp>
            <p:nvGrpSpPr>
              <p:cNvPr id="30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400" cy="174"/>
                <a:chOff x="836" y="3305"/>
                <a:chExt cx="400" cy="174"/>
              </a:xfrm>
            </p:grpSpPr>
            <p:grpSp>
              <p:nvGrpSpPr>
                <p:cNvPr id="31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6" cy="174"/>
                  <a:chOff x="844" y="3337"/>
                  <a:chExt cx="346" cy="174"/>
                </a:xfrm>
              </p:grpSpPr>
              <p:sp>
                <p:nvSpPr>
                  <p:cNvPr id="88139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buNone/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20832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134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812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8813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8813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20833" name="Group 342"/>
          <p:cNvGrpSpPr>
            <a:grpSpLocks/>
          </p:cNvGrpSpPr>
          <p:nvPr/>
        </p:nvGrpSpPr>
        <p:grpSpPr bwMode="auto">
          <a:xfrm>
            <a:off x="1477963" y="3081338"/>
            <a:ext cx="1316037" cy="1323975"/>
            <a:chOff x="931" y="1941"/>
            <a:chExt cx="829" cy="834"/>
          </a:xfrm>
        </p:grpSpPr>
        <p:sp>
          <p:nvSpPr>
            <p:cNvPr id="120888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7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20834" name="Group 335"/>
            <p:cNvGrpSpPr>
              <a:grpSpLocks/>
            </p:cNvGrpSpPr>
            <p:nvPr/>
          </p:nvGrpSpPr>
          <p:grpSpPr bwMode="auto">
            <a:xfrm>
              <a:off x="931" y="1941"/>
              <a:ext cx="505" cy="834"/>
              <a:chOff x="569" y="2954"/>
              <a:chExt cx="505" cy="834"/>
            </a:xfrm>
          </p:grpSpPr>
          <p:sp>
            <p:nvSpPr>
              <p:cNvPr id="88122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123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81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 err="1">
                    <a:solidFill>
                      <a:srgbClr val="000000"/>
                    </a:solidFill>
                    <a:latin typeface="Arial" charset="0"/>
                  </a:rPr>
                  <a:t>Phy</a:t>
                </a:r>
                <a:endParaRPr lang="en-US" sz="1600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8124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None/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5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None/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6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None/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7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None/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20835" name="Group 442"/>
          <p:cNvGrpSpPr>
            <a:grpSpLocks/>
          </p:cNvGrpSpPr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120836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88"/>
              <a:chOff x="42" y="886"/>
              <a:chExt cx="681" cy="488"/>
            </a:xfrm>
          </p:grpSpPr>
          <p:grpSp>
            <p:nvGrpSpPr>
              <p:cNvPr id="120837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400" cy="174"/>
                <a:chOff x="740" y="3209"/>
                <a:chExt cx="400" cy="174"/>
              </a:xfrm>
            </p:grpSpPr>
            <p:grpSp>
              <p:nvGrpSpPr>
                <p:cNvPr id="120838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6" cy="174"/>
                  <a:chOff x="844" y="3337"/>
                  <a:chExt cx="346" cy="174"/>
                </a:xfrm>
              </p:grpSpPr>
              <p:sp>
                <p:nvSpPr>
                  <p:cNvPr id="8811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buNone/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1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0839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400" cy="174"/>
                <a:chOff x="836" y="3305"/>
                <a:chExt cx="400" cy="174"/>
              </a:xfrm>
            </p:grpSpPr>
            <p:grpSp>
              <p:nvGrpSpPr>
                <p:cNvPr id="120840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6" cy="174"/>
                  <a:chOff x="844" y="3337"/>
                  <a:chExt cx="346" cy="174"/>
                </a:xfrm>
              </p:grpSpPr>
              <p:sp>
                <p:nvSpPr>
                  <p:cNvPr id="8811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buNone/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20841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1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20842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108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0843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74"/>
                <a:chOff x="504" y="3523"/>
                <a:chExt cx="681" cy="174"/>
              </a:xfrm>
            </p:grpSpPr>
            <p:grpSp>
              <p:nvGrpSpPr>
                <p:cNvPr id="120844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3" cy="174"/>
                  <a:chOff x="723" y="3453"/>
                  <a:chExt cx="513" cy="174"/>
                </a:xfrm>
              </p:grpSpPr>
              <p:grpSp>
                <p:nvGrpSpPr>
                  <p:cNvPr id="120845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400" cy="174"/>
                    <a:chOff x="836" y="3305"/>
                    <a:chExt cx="400" cy="174"/>
                  </a:xfrm>
                </p:grpSpPr>
                <p:grpSp>
                  <p:nvGrpSpPr>
                    <p:cNvPr id="120846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6" cy="174"/>
                      <a:chOff x="844" y="3337"/>
                      <a:chExt cx="346" cy="174"/>
                    </a:xfrm>
                  </p:grpSpPr>
                  <p:sp>
                    <p:nvSpPr>
                      <p:cNvPr id="881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9pPr>
                      </a:lstStyle>
                      <a:p>
                        <a:pPr>
                          <a:buNone/>
                          <a:defRPr/>
                        </a:pPr>
                        <a:endParaRPr lang="zh-CN" altLang="zh-CN" sz="18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6" cy="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buNone/>
                          <a:defRPr/>
                        </a:pPr>
                        <a:r>
                          <a:rPr lang="en-US" sz="1000" i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20847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9pPr>
                      </a:lstStyle>
                      <a:p>
                        <a:pPr>
                          <a:buNone/>
                          <a:defRPr/>
                        </a:pPr>
                        <a:endParaRPr lang="zh-CN" altLang="zh-CN" sz="18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9pPr>
                      </a:lstStyle>
                      <a:p>
                        <a:pPr>
                          <a:buNone/>
                          <a:defRPr/>
                        </a:pPr>
                        <a:endParaRPr lang="zh-CN" altLang="zh-CN" sz="18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0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09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097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88086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20848" name="Group 379"/>
            <p:cNvGrpSpPr>
              <a:grpSpLocks/>
            </p:cNvGrpSpPr>
            <p:nvPr/>
          </p:nvGrpSpPr>
          <p:grpSpPr bwMode="auto">
            <a:xfrm>
              <a:off x="1695" y="3227"/>
              <a:ext cx="346" cy="174"/>
              <a:chOff x="844" y="3337"/>
              <a:chExt cx="346" cy="174"/>
            </a:xfrm>
          </p:grpSpPr>
          <p:sp>
            <p:nvSpPr>
              <p:cNvPr id="88088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089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6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buNone/>
                  <a:defRPr/>
                </a:pPr>
                <a:r>
                  <a:rPr lang="en-US" sz="1000" i="0">
                    <a:solidFill>
                      <a:srgbClr val="FFFFFF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120849" name="Group 476"/>
          <p:cNvGrpSpPr>
            <a:grpSpLocks/>
          </p:cNvGrpSpPr>
          <p:nvPr/>
        </p:nvGrpSpPr>
        <p:grpSpPr bwMode="auto">
          <a:xfrm>
            <a:off x="803276" y="3178175"/>
            <a:ext cx="549276" cy="276225"/>
            <a:chOff x="844" y="3337"/>
            <a:chExt cx="346" cy="174"/>
          </a:xfrm>
        </p:grpSpPr>
        <p:sp>
          <p:nvSpPr>
            <p:cNvPr id="88083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88084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None/>
                <a:defRPr/>
              </a:pPr>
              <a:r>
                <a:rPr lang="en-US" sz="1000" i="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5037138" y="2568575"/>
            <a:ext cx="3892550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zh-CN" sz="2200" i="0">
                <a:solidFill>
                  <a:srgbClr val="000000"/>
                </a:solidFill>
                <a:latin typeface="Gill Sans MT" pitchFamily="34" charset="0"/>
              </a:rPr>
              <a:t>DHCP request </a:t>
            </a:r>
            <a:r>
              <a:rPr lang="en-US" altLang="zh-CN" sz="2200">
                <a:solidFill>
                  <a:srgbClr val="3333CC"/>
                </a:solidFill>
                <a:latin typeface="Gill Sans MT" pitchFamily="34" charset="0"/>
              </a:rPr>
              <a:t>encapsulated</a:t>
            </a:r>
            <a:r>
              <a:rPr lang="en-US" altLang="zh-CN" sz="2200" i="0">
                <a:solidFill>
                  <a:srgbClr val="3333CC"/>
                </a:solidFill>
                <a:latin typeface="Gill Sans MT" pitchFamily="34" charset="0"/>
              </a:rPr>
              <a:t> </a:t>
            </a:r>
            <a:r>
              <a:rPr lang="en-US" altLang="zh-CN" sz="2200" i="0">
                <a:solidFill>
                  <a:srgbClr val="000000"/>
                </a:solidFill>
                <a:latin typeface="Gill Sans MT" pitchFamily="34" charset="0"/>
              </a:rPr>
              <a:t>in </a:t>
            </a:r>
            <a:r>
              <a:rPr lang="en-US" altLang="zh-CN" sz="2200">
                <a:solidFill>
                  <a:srgbClr val="C00000"/>
                </a:solidFill>
                <a:latin typeface="Gill Sans MT" pitchFamily="34" charset="0"/>
              </a:rPr>
              <a:t>UDP</a:t>
            </a:r>
            <a:r>
              <a:rPr lang="en-US" altLang="zh-CN" sz="2200" i="0">
                <a:solidFill>
                  <a:srgbClr val="000000"/>
                </a:solidFill>
                <a:latin typeface="Gill Sans MT" pitchFamily="34" charset="0"/>
              </a:rPr>
              <a:t>, encapsulated in </a:t>
            </a:r>
            <a:r>
              <a:rPr lang="en-US" altLang="zh-CN" sz="2200">
                <a:solidFill>
                  <a:srgbClr val="C00000"/>
                </a:solidFill>
                <a:latin typeface="Gill Sans MT" pitchFamily="34" charset="0"/>
              </a:rPr>
              <a:t>IP</a:t>
            </a:r>
            <a:r>
              <a:rPr lang="en-US" altLang="zh-CN" sz="2200" i="0">
                <a:solidFill>
                  <a:srgbClr val="000000"/>
                </a:solidFill>
                <a:latin typeface="Gill Sans MT" pitchFamily="34" charset="0"/>
              </a:rPr>
              <a:t>, encapsulated in </a:t>
            </a:r>
            <a:r>
              <a:rPr lang="en-US" altLang="zh-CN" sz="2200">
                <a:solidFill>
                  <a:srgbClr val="C00000"/>
                </a:solidFill>
                <a:latin typeface="Gill Sans MT" pitchFamily="34" charset="0"/>
              </a:rPr>
              <a:t>802.3</a:t>
            </a:r>
            <a:r>
              <a:rPr lang="en-US" altLang="zh-CN" sz="2200" i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altLang="zh-CN" sz="2200" i="0">
                <a:solidFill>
                  <a:srgbClr val="000000"/>
                </a:solidFill>
                <a:latin typeface="Gill Sans MT" pitchFamily="34" charset="0"/>
              </a:rPr>
              <a:t>Ethernet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endParaRPr lang="en-US" altLang="zh-CN" sz="2200" i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5035550" y="3979863"/>
            <a:ext cx="39243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i="0">
                <a:solidFill>
                  <a:srgbClr val="000000"/>
                </a:solidFill>
                <a:latin typeface="Gill Sans MT" pitchFamily="34" charset="0"/>
                <a:ea typeface="ＭＳ Ｐゴシック" charset="0"/>
              </a:rPr>
              <a:t>Ethernet frame </a:t>
            </a:r>
            <a:r>
              <a:rPr lang="en-US" sz="2200">
                <a:solidFill>
                  <a:srgbClr val="000099"/>
                </a:solidFill>
                <a:latin typeface="Gill Sans MT" pitchFamily="34" charset="0"/>
                <a:ea typeface="ＭＳ Ｐゴシック" charset="0"/>
              </a:rPr>
              <a:t>broadcast</a:t>
            </a:r>
            <a:r>
              <a:rPr lang="en-US" sz="2200" i="0">
                <a:solidFill>
                  <a:srgbClr val="000000"/>
                </a:solidFill>
                <a:latin typeface="Gill Sans MT" pitchFamily="34" charset="0"/>
                <a:ea typeface="ＭＳ Ｐゴシック" charset="0"/>
              </a:rPr>
              <a:t> (dest: FFFFFFFFFFFF) on LAN, received at router running </a:t>
            </a:r>
            <a:r>
              <a:rPr lang="en-US" sz="2200">
                <a:solidFill>
                  <a:srgbClr val="C00000"/>
                </a:solidFill>
                <a:latin typeface="Gill Sans MT" pitchFamily="34" charset="0"/>
                <a:ea typeface="ＭＳ Ｐゴシック" charset="0"/>
              </a:rPr>
              <a:t>DHCP</a:t>
            </a:r>
            <a:r>
              <a:rPr lang="en-US" sz="2200" i="0">
                <a:solidFill>
                  <a:srgbClr val="C00000"/>
                </a:solidFill>
                <a:latin typeface="Gill Sans MT" pitchFamily="34" charset="0"/>
                <a:ea typeface="ＭＳ Ｐゴシック" charset="0"/>
              </a:rPr>
              <a:t> </a:t>
            </a:r>
            <a:r>
              <a:rPr lang="en-US" sz="2200" i="0">
                <a:solidFill>
                  <a:srgbClr val="000000"/>
                </a:solidFill>
                <a:latin typeface="Gill Sans MT" pitchFamily="34" charset="0"/>
                <a:ea typeface="ＭＳ Ｐゴシック" charset="0"/>
              </a:rPr>
              <a:t>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5033963" y="5316538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Ethernet </a:t>
            </a:r>
            <a:r>
              <a:rPr lang="en-US" sz="2200" dirty="0" err="1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demuxed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to IP </a:t>
            </a:r>
            <a:r>
              <a:rPr lang="en-US" sz="2200" i="0" dirty="0" err="1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demuxed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UDP </a:t>
            </a:r>
            <a:r>
              <a:rPr lang="en-US" sz="2200" i="0" dirty="0" err="1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demuxed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to DHCP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2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152"/>
          <p:cNvGrpSpPr>
            <a:grpSpLocks/>
          </p:cNvGrpSpPr>
          <p:nvPr/>
        </p:nvGrpSpPr>
        <p:grpSpPr bwMode="auto">
          <a:xfrm>
            <a:off x="773113" y="1273175"/>
            <a:ext cx="3554412" cy="3174117"/>
            <a:chOff x="773113" y="1273175"/>
            <a:chExt cx="3554412" cy="3173439"/>
          </a:xfrm>
        </p:grpSpPr>
        <p:sp>
          <p:nvSpPr>
            <p:cNvPr id="1752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752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752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752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752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752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0588" cy="630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400" i="1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router</a:t>
              </a:r>
            </a:p>
            <a:p>
              <a:pPr>
                <a:buNone/>
              </a:pPr>
              <a:r>
                <a:rPr lang="en-US" altLang="zh-CN" sz="1400" i="1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(runs DHCP)</a:t>
              </a:r>
            </a:p>
          </p:txBody>
        </p:sp>
        <p:grpSp>
          <p:nvGrpSpPr>
            <p:cNvPr id="1752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175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5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753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753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1754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5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55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5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5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755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757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758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755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755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757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757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755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55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755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757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757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756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grpSp>
            <p:nvGrpSpPr>
              <p:cNvPr id="1756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757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757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756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56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6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6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56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6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56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56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57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zh-CN" altLang="zh-CN" sz="1800" i="1">
                  <a:solidFill>
                    <a:srgbClr val="FF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57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57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1753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1753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53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3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3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754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754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754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1754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1754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</p:grpSp>
          <p:grpSp>
            <p:nvGrpSpPr>
              <p:cNvPr id="1754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754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1754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1754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17515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7516" name="Group 47"/>
            <p:cNvGrpSpPr>
              <a:grpSpLocks/>
            </p:cNvGrpSpPr>
            <p:nvPr/>
          </p:nvGrpSpPr>
          <p:grpSpPr bwMode="auto">
            <a:xfrm>
              <a:off x="651" y="681"/>
              <a:ext cx="505" cy="834"/>
              <a:chOff x="569" y="2954"/>
              <a:chExt cx="505" cy="834"/>
            </a:xfrm>
          </p:grpSpPr>
          <p:sp>
            <p:nvSpPr>
              <p:cNvPr id="1751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51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81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DHCP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751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2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2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2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17483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88"/>
              <a:chOff x="42" y="886"/>
              <a:chExt cx="681" cy="488"/>
            </a:xfrm>
          </p:grpSpPr>
          <p:grpSp>
            <p:nvGrpSpPr>
              <p:cNvPr id="17485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400" cy="174"/>
                <a:chOff x="740" y="3209"/>
                <a:chExt cx="400" cy="174"/>
              </a:xfrm>
            </p:grpSpPr>
            <p:grpSp>
              <p:nvGrpSpPr>
                <p:cNvPr id="17510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6" cy="174"/>
                  <a:chOff x="844" y="3337"/>
                  <a:chExt cx="346" cy="174"/>
                </a:xfrm>
              </p:grpSpPr>
              <p:sp>
                <p:nvSpPr>
                  <p:cNvPr id="1751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51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DHCP</a:t>
                    </a:r>
                  </a:p>
                </p:txBody>
              </p:sp>
            </p:grpSp>
            <p:sp>
              <p:nvSpPr>
                <p:cNvPr id="1751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751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17486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400" cy="174"/>
                <a:chOff x="836" y="3305"/>
                <a:chExt cx="400" cy="174"/>
              </a:xfrm>
            </p:grpSpPr>
            <p:grpSp>
              <p:nvGrpSpPr>
                <p:cNvPr id="17504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6" cy="174"/>
                  <a:chOff x="844" y="3337"/>
                  <a:chExt cx="346" cy="174"/>
                </a:xfrm>
              </p:grpSpPr>
              <p:sp>
                <p:nvSpPr>
                  <p:cNvPr id="1750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50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DHCP</a:t>
                    </a:r>
                  </a:p>
                </p:txBody>
              </p:sp>
            </p:grpSp>
            <p:grpSp>
              <p:nvGrpSpPr>
                <p:cNvPr id="17505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750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50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</p:grpSp>
          <p:grpSp>
            <p:nvGrpSpPr>
              <p:cNvPr id="17487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7502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7503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17488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74"/>
                <a:chOff x="504" y="3523"/>
                <a:chExt cx="681" cy="174"/>
              </a:xfrm>
            </p:grpSpPr>
            <p:grpSp>
              <p:nvGrpSpPr>
                <p:cNvPr id="17489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3" cy="174"/>
                  <a:chOff x="723" y="3453"/>
                  <a:chExt cx="513" cy="174"/>
                </a:xfrm>
              </p:grpSpPr>
              <p:grpSp>
                <p:nvGrpSpPr>
                  <p:cNvPr id="17493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400" cy="174"/>
                    <a:chOff x="836" y="3305"/>
                    <a:chExt cx="400" cy="174"/>
                  </a:xfrm>
                </p:grpSpPr>
                <p:grpSp>
                  <p:nvGrpSpPr>
                    <p:cNvPr id="17496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6" cy="174"/>
                      <a:chOff x="844" y="3337"/>
                      <a:chExt cx="346" cy="174"/>
                    </a:xfrm>
                  </p:grpSpPr>
                  <p:sp>
                    <p:nvSpPr>
                      <p:cNvPr id="17500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17501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6" cy="1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buNone/>
                        </a:pPr>
                        <a:r>
                          <a:rPr lang="en-US" altLang="zh-CN" sz="1000">
                            <a:solidFill>
                              <a:srgbClr val="FFFFFF"/>
                            </a:solidFill>
                            <a:latin typeface="Arial" pitchFamily="34" charset="0"/>
                            <a:ea typeface="MS PGothic" pitchFamily="34" charset="-128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7497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7498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17499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</p:grpSp>
              </p:grpSp>
              <p:sp>
                <p:nvSpPr>
                  <p:cNvPr id="1749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49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  <p:sp>
              <p:nvSpPr>
                <p:cNvPr id="17490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7491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7492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</p:grpSp>
        <p:sp>
          <p:nvSpPr>
            <p:cNvPr id="17484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grpSp>
        <p:nvGrpSpPr>
          <p:cNvPr id="27" name="Group 90"/>
          <p:cNvGrpSpPr>
            <a:grpSpLocks/>
          </p:cNvGrpSpPr>
          <p:nvPr/>
        </p:nvGrpSpPr>
        <p:grpSpPr bwMode="auto">
          <a:xfrm>
            <a:off x="449263" y="4238625"/>
            <a:ext cx="1081087" cy="276225"/>
            <a:chOff x="504" y="3523"/>
            <a:chExt cx="681" cy="174"/>
          </a:xfrm>
        </p:grpSpPr>
        <p:grpSp>
          <p:nvGrpSpPr>
            <p:cNvPr id="17470" name="Group 91"/>
            <p:cNvGrpSpPr>
              <a:grpSpLocks/>
            </p:cNvGrpSpPr>
            <p:nvPr/>
          </p:nvGrpSpPr>
          <p:grpSpPr bwMode="auto">
            <a:xfrm>
              <a:off x="623" y="3523"/>
              <a:ext cx="513" cy="174"/>
              <a:chOff x="723" y="3453"/>
              <a:chExt cx="513" cy="174"/>
            </a:xfrm>
          </p:grpSpPr>
          <p:grpSp>
            <p:nvGrpSpPr>
              <p:cNvPr id="17474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400" cy="174"/>
                <a:chOff x="836" y="3305"/>
                <a:chExt cx="400" cy="174"/>
              </a:xfrm>
            </p:grpSpPr>
            <p:grpSp>
              <p:nvGrpSpPr>
                <p:cNvPr id="17477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6" cy="174"/>
                  <a:chOff x="844" y="3337"/>
                  <a:chExt cx="346" cy="174"/>
                </a:xfrm>
              </p:grpSpPr>
              <p:sp>
                <p:nvSpPr>
                  <p:cNvPr id="1748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48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 dirty="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DHCP</a:t>
                    </a:r>
                  </a:p>
                </p:txBody>
              </p:sp>
            </p:grpSp>
            <p:grpSp>
              <p:nvGrpSpPr>
                <p:cNvPr id="17478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747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48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</p:grpSp>
          <p:sp>
            <p:nvSpPr>
              <p:cNvPr id="17475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476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7471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7472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7473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grpSp>
        <p:nvGrpSpPr>
          <p:cNvPr id="703616" name="Group 104"/>
          <p:cNvGrpSpPr>
            <a:grpSpLocks/>
          </p:cNvGrpSpPr>
          <p:nvPr/>
        </p:nvGrpSpPr>
        <p:grpSpPr bwMode="auto">
          <a:xfrm>
            <a:off x="1477963" y="3081338"/>
            <a:ext cx="1316037" cy="1323975"/>
            <a:chOff x="931" y="1941"/>
            <a:chExt cx="829" cy="834"/>
          </a:xfrm>
        </p:grpSpPr>
        <p:sp>
          <p:nvSpPr>
            <p:cNvPr id="17462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0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7463" name="Group 106"/>
            <p:cNvGrpSpPr>
              <a:grpSpLocks/>
            </p:cNvGrpSpPr>
            <p:nvPr/>
          </p:nvGrpSpPr>
          <p:grpSpPr bwMode="auto">
            <a:xfrm>
              <a:off x="931" y="1941"/>
              <a:ext cx="505" cy="834"/>
              <a:chOff x="569" y="2954"/>
              <a:chExt cx="505" cy="834"/>
            </a:xfrm>
          </p:grpSpPr>
          <p:sp>
            <p:nvSpPr>
              <p:cNvPr id="1746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465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81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DHCP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746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46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46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46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703618" name="Group 113"/>
          <p:cNvGrpSpPr>
            <a:grpSpLocks/>
          </p:cNvGrpSpPr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17427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88"/>
              <a:chOff x="42" y="886"/>
              <a:chExt cx="681" cy="488"/>
            </a:xfrm>
          </p:grpSpPr>
          <p:grpSp>
            <p:nvGrpSpPr>
              <p:cNvPr id="17432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400" cy="174"/>
                <a:chOff x="740" y="3209"/>
                <a:chExt cx="400" cy="174"/>
              </a:xfrm>
            </p:grpSpPr>
            <p:grpSp>
              <p:nvGrpSpPr>
                <p:cNvPr id="17457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6" cy="174"/>
                  <a:chOff x="844" y="3337"/>
                  <a:chExt cx="346" cy="174"/>
                </a:xfrm>
              </p:grpSpPr>
              <p:sp>
                <p:nvSpPr>
                  <p:cNvPr id="1746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46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DHCP</a:t>
                    </a:r>
                  </a:p>
                </p:txBody>
              </p:sp>
            </p:grpSp>
            <p:sp>
              <p:nvSpPr>
                <p:cNvPr id="17458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745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17433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400" cy="174"/>
                <a:chOff x="836" y="3305"/>
                <a:chExt cx="400" cy="174"/>
              </a:xfrm>
            </p:grpSpPr>
            <p:grpSp>
              <p:nvGrpSpPr>
                <p:cNvPr id="17451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6" cy="174"/>
                  <a:chOff x="844" y="3337"/>
                  <a:chExt cx="346" cy="174"/>
                </a:xfrm>
              </p:grpSpPr>
              <p:sp>
                <p:nvSpPr>
                  <p:cNvPr id="1745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45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DHCP</a:t>
                    </a:r>
                  </a:p>
                </p:txBody>
              </p:sp>
            </p:grpSp>
            <p:grpSp>
              <p:nvGrpSpPr>
                <p:cNvPr id="17452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745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45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</p:grpSp>
          <p:grpSp>
            <p:nvGrpSpPr>
              <p:cNvPr id="17434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744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7450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17435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74"/>
                <a:chOff x="504" y="3523"/>
                <a:chExt cx="681" cy="174"/>
              </a:xfrm>
            </p:grpSpPr>
            <p:grpSp>
              <p:nvGrpSpPr>
                <p:cNvPr id="17436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3" cy="174"/>
                  <a:chOff x="723" y="3453"/>
                  <a:chExt cx="513" cy="174"/>
                </a:xfrm>
              </p:grpSpPr>
              <p:grpSp>
                <p:nvGrpSpPr>
                  <p:cNvPr id="17440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400" cy="174"/>
                    <a:chOff x="836" y="3305"/>
                    <a:chExt cx="400" cy="174"/>
                  </a:xfrm>
                </p:grpSpPr>
                <p:grpSp>
                  <p:nvGrpSpPr>
                    <p:cNvPr id="17443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6" cy="174"/>
                      <a:chOff x="844" y="3337"/>
                      <a:chExt cx="346" cy="174"/>
                    </a:xfrm>
                  </p:grpSpPr>
                  <p:sp>
                    <p:nvSpPr>
                      <p:cNvPr id="1744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1744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6" cy="1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buNone/>
                        </a:pPr>
                        <a:r>
                          <a:rPr lang="en-US" altLang="zh-CN" sz="1000">
                            <a:solidFill>
                              <a:srgbClr val="FFFFFF"/>
                            </a:solidFill>
                            <a:latin typeface="Arial" pitchFamily="34" charset="0"/>
                            <a:ea typeface="MS PGothic" pitchFamily="34" charset="-128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7444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7445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17446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</p:grpSp>
              </p:grpSp>
              <p:sp>
                <p:nvSpPr>
                  <p:cNvPr id="1744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44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  <p:sp>
              <p:nvSpPr>
                <p:cNvPr id="17437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743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743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</p:grpSp>
        <p:sp>
          <p:nvSpPr>
            <p:cNvPr id="17428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 dirty="0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17429" name="Group 146"/>
            <p:cNvGrpSpPr>
              <a:grpSpLocks/>
            </p:cNvGrpSpPr>
            <p:nvPr/>
          </p:nvGrpSpPr>
          <p:grpSpPr bwMode="auto">
            <a:xfrm>
              <a:off x="1695" y="3227"/>
              <a:ext cx="346" cy="164"/>
              <a:chOff x="844" y="3337"/>
              <a:chExt cx="346" cy="164"/>
            </a:xfrm>
          </p:grpSpPr>
          <p:sp>
            <p:nvSpPr>
              <p:cNvPr id="17430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 dirty="0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431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6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 dirty="0">
                    <a:solidFill>
                      <a:srgbClr val="FFFFFF"/>
                    </a:solidFill>
                    <a:latin typeface="Arial" pitchFamily="34" charset="0"/>
                    <a:ea typeface="MS PGothic" pitchFamily="34" charset="-128"/>
                  </a:rPr>
                  <a:t>DHCP</a:t>
                </a:r>
              </a:p>
            </p:txBody>
          </p:sp>
        </p:grpSp>
      </p:grpSp>
      <p:grpSp>
        <p:nvGrpSpPr>
          <p:cNvPr id="703632" name="Group 149"/>
          <p:cNvGrpSpPr>
            <a:grpSpLocks/>
          </p:cNvGrpSpPr>
          <p:nvPr/>
        </p:nvGrpSpPr>
        <p:grpSpPr bwMode="auto">
          <a:xfrm>
            <a:off x="803276" y="3178175"/>
            <a:ext cx="549276" cy="260350"/>
            <a:chOff x="844" y="3337"/>
            <a:chExt cx="346" cy="164"/>
          </a:xfrm>
        </p:grpSpPr>
        <p:sp>
          <p:nvSpPr>
            <p:cNvPr id="17425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7426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6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000" dirty="0">
                  <a:solidFill>
                    <a:srgbClr val="FFFFFF"/>
                  </a:solidFill>
                  <a:latin typeface="Arial" pitchFamily="34" charset="0"/>
                  <a:ea typeface="MS PGothic" pitchFamily="34" charset="-128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4997450" y="2709863"/>
            <a:ext cx="3421063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encapsulation at DHCP server, frame forwarded (</a:t>
            </a:r>
            <a:r>
              <a:rPr lang="en-US" altLang="zh-CN" sz="2000" i="1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switch learning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) through LAN, </a:t>
            </a:r>
            <a:r>
              <a:rPr lang="en-US" altLang="zh-CN" sz="2000" dirty="0" err="1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demultiplexing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 at client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zh-CN" sz="18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1379538" y="5260975"/>
            <a:ext cx="596919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Client now has IP address, knows name &amp; </a:t>
            </a:r>
            <a:r>
              <a:rPr lang="en-US" altLang="zh-CN" sz="2000" dirty="0" err="1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addr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 of DNS </a:t>
            </a:r>
          </a:p>
          <a:p>
            <a:pPr algn="l">
              <a:buNone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4989513" y="4267211"/>
            <a:ext cx="3421062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DHCP client receives DHCP ACK reply</a:t>
            </a:r>
          </a:p>
        </p:txBody>
      </p:sp>
      <p:sp>
        <p:nvSpPr>
          <p:cNvPr id="176" name="Rectangle 157"/>
          <p:cNvSpPr>
            <a:spLocks noChangeArrowheads="1"/>
          </p:cNvSpPr>
          <p:nvPr/>
        </p:nvSpPr>
        <p:spPr bwMode="auto">
          <a:xfrm>
            <a:off x="5008590" y="785794"/>
            <a:ext cx="342106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latin typeface="Gill Sans MT" pitchFamily="34" charset="0"/>
              </a:rPr>
              <a:t>DHCP server formulates </a:t>
            </a:r>
            <a:r>
              <a:rPr lang="en-US" altLang="zh-CN" sz="2000" i="1" dirty="0">
                <a:solidFill>
                  <a:srgbClr val="C00000"/>
                </a:solidFill>
                <a:latin typeface="Gill Sans MT" pitchFamily="34" charset="0"/>
              </a:rPr>
              <a:t>DHCP ACK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altLang="zh-CN" sz="2000" dirty="0">
                <a:latin typeface="Gill Sans MT" pitchFamily="34" charset="0"/>
              </a:rPr>
              <a:t>containing client’</a:t>
            </a:r>
            <a:r>
              <a:rPr lang="en-US" altLang="ja-JP" sz="2000" dirty="0">
                <a:latin typeface="Gill Sans MT" pitchFamily="34" charset="0"/>
              </a:rPr>
              <a:t>s IP address, IP address of first-hop router for client, name &amp; IP address of DNS server</a:t>
            </a: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0" y="-1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0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643" grpId="0" build="p"/>
      <p:bldP spid="703644" grpId="0"/>
      <p:bldP spid="703645" grpId="0" build="p"/>
      <p:bldP spid="17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92"/>
          <p:cNvGrpSpPr>
            <a:grpSpLocks/>
          </p:cNvGrpSpPr>
          <p:nvPr/>
        </p:nvGrpSpPr>
        <p:grpSpPr bwMode="auto">
          <a:xfrm>
            <a:off x="773113" y="1273175"/>
            <a:ext cx="3554412" cy="3174117"/>
            <a:chOff x="773113" y="1273175"/>
            <a:chExt cx="3554412" cy="3173439"/>
          </a:xfrm>
        </p:grpSpPr>
        <p:sp>
          <p:nvSpPr>
            <p:cNvPr id="18498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499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500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501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502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50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0588" cy="630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400" i="1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router</a:t>
              </a:r>
            </a:p>
            <a:p>
              <a:pPr>
                <a:buNone/>
              </a:pPr>
              <a:r>
                <a:rPr lang="en-US" altLang="zh-CN" sz="1400" i="1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(runs DHCP)</a:t>
              </a:r>
            </a:p>
          </p:txBody>
        </p:sp>
        <p:grpSp>
          <p:nvGrpSpPr>
            <p:cNvPr id="18504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1855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55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850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8509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18524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52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526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527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52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8529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55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855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53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8531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55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855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53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53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8534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55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855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535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grpSp>
            <p:nvGrpSpPr>
              <p:cNvPr id="18536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54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854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53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538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539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54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541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54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54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54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54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zh-CN" altLang="zh-CN" sz="1800" i="1">
                  <a:solidFill>
                    <a:srgbClr val="FF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54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54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10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1851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51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51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51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851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8516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52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1852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1852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</p:grpSp>
          <p:grpSp>
            <p:nvGrpSpPr>
              <p:cNvPr id="18517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51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1851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1852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</p:grpSp>
        </p:grpSp>
      </p:grp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1025" y="1014413"/>
            <a:ext cx="4667250" cy="1262062"/>
          </a:xfrm>
        </p:spPr>
        <p:txBody>
          <a:bodyPr/>
          <a:lstStyle/>
          <a:p>
            <a:pPr>
              <a:buSzPct val="70000"/>
              <a:buFont typeface="Wingdings" pitchFamily="2" charset="2"/>
              <a:buChar char="v"/>
            </a:pPr>
            <a:r>
              <a:rPr lang="en-US" altLang="zh-CN" sz="2000" dirty="0">
                <a:latin typeface="Gill Sans MT" pitchFamily="34" charset="0"/>
              </a:rPr>
              <a:t>before sending </a:t>
            </a:r>
            <a:r>
              <a:rPr lang="en-US" altLang="zh-CN" sz="2000" i="1" dirty="0">
                <a:solidFill>
                  <a:srgbClr val="C00000"/>
                </a:solidFill>
                <a:latin typeface="Gill Sans MT" pitchFamily="34" charset="0"/>
              </a:rPr>
              <a:t>HTTP</a:t>
            </a:r>
            <a:r>
              <a:rPr lang="en-US" altLang="zh-CN" sz="2000" b="1" i="1" dirty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altLang="zh-CN" sz="2000" dirty="0">
                <a:latin typeface="Gill Sans MT" pitchFamily="34" charset="0"/>
              </a:rPr>
              <a:t>request, need IP address of www.google.com:  </a:t>
            </a:r>
            <a:r>
              <a:rPr lang="en-US" altLang="zh-CN" sz="2000" i="1" dirty="0">
                <a:solidFill>
                  <a:srgbClr val="C00000"/>
                </a:solidFill>
                <a:latin typeface="Gill Sans MT" pitchFamily="34" charset="0"/>
              </a:rPr>
              <a:t>DNS</a:t>
            </a:r>
          </a:p>
        </p:txBody>
      </p:sp>
      <p:sp>
        <p:nvSpPr>
          <p:cNvPr id="18439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18490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8491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1849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493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8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DNS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849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49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49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49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14" name="Group 276"/>
          <p:cNvGrpSpPr>
            <a:grpSpLocks/>
          </p:cNvGrpSpPr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18470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74"/>
              <a:chOff x="844" y="3337"/>
              <a:chExt cx="290" cy="174"/>
            </a:xfrm>
          </p:grpSpPr>
          <p:sp>
            <p:nvSpPr>
              <p:cNvPr id="18488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489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pitchFamily="34" charset="0"/>
                    <a:ea typeface="MS PGothic" pitchFamily="34" charset="-128"/>
                  </a:rPr>
                  <a:t>DNS</a:t>
                </a:r>
              </a:p>
            </p:txBody>
          </p:sp>
        </p:grpSp>
        <p:grpSp>
          <p:nvGrpSpPr>
            <p:cNvPr id="18471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74"/>
              <a:chOff x="740" y="3209"/>
              <a:chExt cx="354" cy="174"/>
            </a:xfrm>
          </p:grpSpPr>
          <p:grpSp>
            <p:nvGrpSpPr>
              <p:cNvPr id="18483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74"/>
                <a:chOff x="844" y="3337"/>
                <a:chExt cx="290" cy="174"/>
              </a:xfrm>
            </p:grpSpPr>
            <p:sp>
              <p:nvSpPr>
                <p:cNvPr id="18486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848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pitchFamily="34" charset="0"/>
                      <a:ea typeface="MS PGothic" pitchFamily="34" charset="-128"/>
                    </a:rPr>
                    <a:t>DNS</a:t>
                  </a:r>
                </a:p>
              </p:txBody>
            </p:sp>
          </p:grpSp>
          <p:sp>
            <p:nvSpPr>
              <p:cNvPr id="18484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485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18472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74"/>
              <a:chOff x="836" y="3305"/>
              <a:chExt cx="354" cy="174"/>
            </a:xfrm>
          </p:grpSpPr>
          <p:grpSp>
            <p:nvGrpSpPr>
              <p:cNvPr id="18477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74"/>
                <a:chOff x="844" y="3337"/>
                <a:chExt cx="290" cy="174"/>
              </a:xfrm>
            </p:grpSpPr>
            <p:sp>
              <p:nvSpPr>
                <p:cNvPr id="18481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848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pitchFamily="34" charset="0"/>
                      <a:ea typeface="MS PGothic" pitchFamily="34" charset="-128"/>
                    </a:rPr>
                    <a:t>DNS</a:t>
                  </a:r>
                </a:p>
              </p:txBody>
            </p:sp>
          </p:grpSp>
          <p:grpSp>
            <p:nvGrpSpPr>
              <p:cNvPr id="18478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8479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8480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</p:grpSp>
        <p:grpSp>
          <p:nvGrpSpPr>
            <p:cNvPr id="18473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847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47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8474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4387850" y="2051050"/>
            <a:ext cx="4586288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DNS query created, encapsulated in UDP, encapsulated in IP, encapsulated in Eth.  To send frame to router, need MAC address of router interface: </a:t>
            </a:r>
            <a:r>
              <a:rPr lang="en-US" altLang="zh-CN" sz="2000" i="1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ARP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altLang="zh-CN" sz="2200" b="1" i="1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4470400" y="3684588"/>
            <a:ext cx="4386263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ARP query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broadcast, received by router, which replies with 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ARP reply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4471988" y="5000625"/>
            <a:ext cx="428625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client now knows MAC address of first hop router, so can now send frame containing DNS query </a:t>
            </a:r>
          </a:p>
        </p:txBody>
      </p:sp>
      <p:grpSp>
        <p:nvGrpSpPr>
          <p:cNvPr id="22" name="Group 263"/>
          <p:cNvGrpSpPr>
            <a:grpSpLocks/>
          </p:cNvGrpSpPr>
          <p:nvPr/>
        </p:nvGrpSpPr>
        <p:grpSpPr bwMode="auto">
          <a:xfrm>
            <a:off x="92075" y="1868488"/>
            <a:ext cx="1081088" cy="260350"/>
            <a:chOff x="76" y="2296"/>
            <a:chExt cx="681" cy="164"/>
          </a:xfrm>
        </p:grpSpPr>
        <p:sp>
          <p:nvSpPr>
            <p:cNvPr id="1846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8466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8467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8468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8469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rPr>
                <a:t>ARP query</a:t>
              </a:r>
            </a:p>
          </p:txBody>
        </p:sp>
      </p:grpSp>
      <p:grpSp>
        <p:nvGrpSpPr>
          <p:cNvPr id="23" name="Group 255"/>
          <p:cNvGrpSpPr>
            <a:grpSpLocks/>
          </p:cNvGrpSpPr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18457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422"/>
                <a:gd name="T17" fmla="*/ 604 w 604"/>
                <a:gd name="T18" fmla="*/ 422 h 4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45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845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rPr>
                <a:t>Eth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1600" dirty="0" err="1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rPr>
                <a:t>Phy</a:t>
              </a:r>
              <a:endParaRPr lang="en-US" altLang="zh-CN" sz="1600" dirty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460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461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8462" name="Group 252"/>
            <p:cNvGrpSpPr>
              <a:grpSpLocks/>
            </p:cNvGrpSpPr>
            <p:nvPr/>
          </p:nvGrpSpPr>
          <p:grpSpPr bwMode="auto">
            <a:xfrm>
              <a:off x="719" y="2137"/>
              <a:ext cx="282" cy="174"/>
              <a:chOff x="161" y="1354"/>
              <a:chExt cx="282" cy="174"/>
            </a:xfrm>
          </p:grpSpPr>
          <p:sp>
            <p:nvSpPr>
              <p:cNvPr id="18463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464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ARP</a:t>
                </a:r>
              </a:p>
            </p:txBody>
          </p:sp>
        </p:grpSp>
      </p:grpSp>
      <p:grpSp>
        <p:nvGrpSpPr>
          <p:cNvPr id="25" name="Group 242"/>
          <p:cNvGrpSpPr>
            <a:grpSpLocks/>
          </p:cNvGrpSpPr>
          <p:nvPr/>
        </p:nvGrpSpPr>
        <p:grpSpPr bwMode="auto">
          <a:xfrm>
            <a:off x="1150938" y="1720850"/>
            <a:ext cx="447675" cy="276225"/>
            <a:chOff x="161" y="1354"/>
            <a:chExt cx="282" cy="174"/>
          </a:xfrm>
        </p:grpSpPr>
        <p:sp>
          <p:nvSpPr>
            <p:cNvPr id="18455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8456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rPr>
                <a:t>ARP</a:t>
              </a:r>
            </a:p>
          </p:txBody>
        </p:sp>
      </p:grpSp>
      <p:grpSp>
        <p:nvGrpSpPr>
          <p:cNvPr id="26" name="Group 270"/>
          <p:cNvGrpSpPr>
            <a:grpSpLocks/>
          </p:cNvGrpSpPr>
          <p:nvPr/>
        </p:nvGrpSpPr>
        <p:grpSpPr bwMode="auto">
          <a:xfrm>
            <a:off x="1177925" y="3187700"/>
            <a:ext cx="1081088" cy="260350"/>
            <a:chOff x="76" y="2296"/>
            <a:chExt cx="681" cy="164"/>
          </a:xfrm>
        </p:grpSpPr>
        <p:sp>
          <p:nvSpPr>
            <p:cNvPr id="18450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8451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8452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8453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8454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9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rPr>
                <a:t>ARP reply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0" y="-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30"/>
          <p:cNvGrpSpPr>
            <a:grpSpLocks/>
          </p:cNvGrpSpPr>
          <p:nvPr/>
        </p:nvGrpSpPr>
        <p:grpSpPr bwMode="auto">
          <a:xfrm>
            <a:off x="773113" y="1273175"/>
            <a:ext cx="3554412" cy="3174117"/>
            <a:chOff x="773113" y="1273175"/>
            <a:chExt cx="3554412" cy="3173439"/>
          </a:xfrm>
        </p:grpSpPr>
        <p:sp>
          <p:nvSpPr>
            <p:cNvPr id="19674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75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6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7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8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9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0588" cy="630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400" i="1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router</a:t>
              </a:r>
            </a:p>
            <a:p>
              <a:pPr>
                <a:buNone/>
              </a:pPr>
              <a:r>
                <a:rPr lang="en-US" altLang="zh-CN" sz="1400" i="1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(runs DHCP)</a:t>
              </a:r>
            </a:p>
          </p:txBody>
        </p:sp>
        <p:grpSp>
          <p:nvGrpSpPr>
            <p:cNvPr id="19680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1973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73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968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9685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19700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01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702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03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04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9705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73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973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9706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9707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972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972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9708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709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9710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9726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972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9711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712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724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9725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9713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714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15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16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717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18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719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720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721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800" i="1">
                  <a:solidFill>
                    <a:srgbClr val="FF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722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723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19686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19687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688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89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90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9691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9692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69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98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99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693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69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9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9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9461" name="Freeform 236"/>
          <p:cNvSpPr>
            <a:spLocks/>
          </p:cNvSpPr>
          <p:nvPr/>
        </p:nvSpPr>
        <p:spPr bwMode="auto">
          <a:xfrm>
            <a:off x="4751388" y="706438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2368"/>
              <a:gd name="T70" fmla="*/ 0 h 1558"/>
              <a:gd name="T71" fmla="*/ 2368 w 2368"/>
              <a:gd name="T72" fmla="*/ 1558 h 155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/>
          <a:lstStyle/>
          <a:p>
            <a:pPr>
              <a:buNone/>
            </a:pPr>
            <a:endParaRPr lang="zh-CN" altLang="en-US"/>
          </a:p>
        </p:txBody>
      </p:sp>
      <p:grpSp>
        <p:nvGrpSpPr>
          <p:cNvPr id="19462" name="Group 44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19666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9667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1966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669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8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Arial" pitchFamily="34" charset="0"/>
                    <a:ea typeface="MS PGothic" pitchFamily="34" charset="-128"/>
                  </a:rPr>
                  <a:t>DNS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Arial" pitchFamily="34" charset="0"/>
                    <a:ea typeface="MS PGothic" pitchFamily="34" charset="-128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Arial" pitchFamily="34" charset="0"/>
                    <a:ea typeface="MS PGothic" pitchFamily="34" charset="-128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Arial" pitchFamily="34" charset="0"/>
                    <a:ea typeface="MS PGothic" pitchFamily="34" charset="-128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latin typeface="Arial" pitchFamily="34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967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7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7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7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520700" y="1162050"/>
            <a:ext cx="460375" cy="276225"/>
            <a:chOff x="844" y="3337"/>
            <a:chExt cx="290" cy="174"/>
          </a:xfrm>
        </p:grpSpPr>
        <p:sp>
          <p:nvSpPr>
            <p:cNvPr id="19664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665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0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rPr>
                <a:t>DNS</a:t>
              </a:r>
            </a:p>
          </p:txBody>
        </p:sp>
      </p:grpSp>
      <p:grpSp>
        <p:nvGrpSpPr>
          <p:cNvPr id="19464" name="Group 58"/>
          <p:cNvGrpSpPr>
            <a:grpSpLocks/>
          </p:cNvGrpSpPr>
          <p:nvPr/>
        </p:nvGrpSpPr>
        <p:grpSpPr bwMode="auto">
          <a:xfrm>
            <a:off x="460375" y="1387475"/>
            <a:ext cx="561975" cy="276225"/>
            <a:chOff x="740" y="3209"/>
            <a:chExt cx="354" cy="174"/>
          </a:xfrm>
        </p:grpSpPr>
        <p:grpSp>
          <p:nvGrpSpPr>
            <p:cNvPr id="19659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74"/>
              <a:chOff x="844" y="3337"/>
              <a:chExt cx="290" cy="174"/>
            </a:xfrm>
          </p:grpSpPr>
          <p:sp>
            <p:nvSpPr>
              <p:cNvPr id="19662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663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</a:rPr>
                  <a:t>DNS</a:t>
                </a:r>
              </a:p>
            </p:txBody>
          </p:sp>
        </p:grpSp>
        <p:sp>
          <p:nvSpPr>
            <p:cNvPr id="19660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661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</p:grpSp>
      <p:grpSp>
        <p:nvGrpSpPr>
          <p:cNvPr id="19465" name="Group 64"/>
          <p:cNvGrpSpPr>
            <a:grpSpLocks/>
          </p:cNvGrpSpPr>
          <p:nvPr/>
        </p:nvGrpSpPr>
        <p:grpSpPr bwMode="auto">
          <a:xfrm>
            <a:off x="460375" y="1622425"/>
            <a:ext cx="561975" cy="276225"/>
            <a:chOff x="836" y="3305"/>
            <a:chExt cx="354" cy="174"/>
          </a:xfrm>
        </p:grpSpPr>
        <p:grpSp>
          <p:nvGrpSpPr>
            <p:cNvPr id="19653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74"/>
              <a:chOff x="844" y="3337"/>
              <a:chExt cx="290" cy="174"/>
            </a:xfrm>
          </p:grpSpPr>
          <p:sp>
            <p:nvSpPr>
              <p:cNvPr id="19657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658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</a:rPr>
                  <a:t>DNS</a:t>
                </a:r>
              </a:p>
            </p:txBody>
          </p:sp>
        </p:grpSp>
        <p:grpSp>
          <p:nvGrpSpPr>
            <p:cNvPr id="19654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1965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65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19466" name="Group 71"/>
          <p:cNvGrpSpPr>
            <a:grpSpLocks/>
          </p:cNvGrpSpPr>
          <p:nvPr/>
        </p:nvGrpSpPr>
        <p:grpSpPr bwMode="auto">
          <a:xfrm>
            <a:off x="280988" y="1654175"/>
            <a:ext cx="762000" cy="177800"/>
            <a:chOff x="627" y="3377"/>
            <a:chExt cx="480" cy="112"/>
          </a:xfrm>
        </p:grpSpPr>
        <p:sp>
          <p:nvSpPr>
            <p:cNvPr id="19651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652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</p:grpSp>
      <p:grpSp>
        <p:nvGrpSpPr>
          <p:cNvPr id="19467" name="Group 74"/>
          <p:cNvGrpSpPr>
            <a:grpSpLocks/>
          </p:cNvGrpSpPr>
          <p:nvPr/>
        </p:nvGrpSpPr>
        <p:grpSpPr bwMode="auto">
          <a:xfrm>
            <a:off x="85725" y="1885950"/>
            <a:ext cx="1081088" cy="276225"/>
            <a:chOff x="504" y="3523"/>
            <a:chExt cx="681" cy="174"/>
          </a:xfrm>
        </p:grpSpPr>
        <p:grpSp>
          <p:nvGrpSpPr>
            <p:cNvPr id="19638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74"/>
              <a:chOff x="723" y="3453"/>
              <a:chExt cx="480" cy="174"/>
            </a:xfrm>
          </p:grpSpPr>
          <p:grpSp>
            <p:nvGrpSpPr>
              <p:cNvPr id="19642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74"/>
                <a:chOff x="836" y="3305"/>
                <a:chExt cx="354" cy="174"/>
              </a:xfrm>
            </p:grpSpPr>
            <p:grpSp>
              <p:nvGrpSpPr>
                <p:cNvPr id="19645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74"/>
                  <a:chOff x="844" y="3337"/>
                  <a:chExt cx="290" cy="174"/>
                </a:xfrm>
              </p:grpSpPr>
              <p:sp>
                <p:nvSpPr>
                  <p:cNvPr id="1964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965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chemeClr val="bg1"/>
                        </a:solidFill>
                        <a:latin typeface="Arial" pitchFamily="34" charset="0"/>
                        <a:ea typeface="MS PGothic" pitchFamily="34" charset="-128"/>
                      </a:rPr>
                      <a:t>DNS</a:t>
                    </a:r>
                  </a:p>
                </p:txBody>
              </p:sp>
            </p:grpSp>
            <p:grpSp>
              <p:nvGrpSpPr>
                <p:cNvPr id="19646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964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964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</p:grpSp>
          <p:sp>
            <p:nvSpPr>
              <p:cNvPr id="19643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644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9639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640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641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</p:grpSp>
      <p:sp>
        <p:nvSpPr>
          <p:cNvPr id="19468" name="AutoShape 88"/>
          <p:cNvSpPr>
            <a:spLocks noChangeArrowheads="1"/>
          </p:cNvSpPr>
          <p:nvPr/>
        </p:nvSpPr>
        <p:spPr bwMode="auto">
          <a:xfrm>
            <a:off x="628650" y="1162050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zh-CN" sz="1800" i="1">
              <a:latin typeface="Comic Sans MS" pitchFamily="66" charset="0"/>
              <a:ea typeface="MS PGothic" pitchFamily="34" charset="-128"/>
            </a:endParaRPr>
          </a:p>
        </p:txBody>
      </p:sp>
      <p:grpSp>
        <p:nvGrpSpPr>
          <p:cNvPr id="26" name="Group 89"/>
          <p:cNvGrpSpPr>
            <a:grpSpLocks/>
          </p:cNvGrpSpPr>
          <p:nvPr/>
        </p:nvGrpSpPr>
        <p:grpSpPr bwMode="auto">
          <a:xfrm>
            <a:off x="650875" y="2389188"/>
            <a:ext cx="1081088" cy="260350"/>
            <a:chOff x="504" y="3523"/>
            <a:chExt cx="681" cy="164"/>
          </a:xfrm>
        </p:grpSpPr>
        <p:grpSp>
          <p:nvGrpSpPr>
            <p:cNvPr id="19625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64"/>
              <a:chOff x="723" y="3453"/>
              <a:chExt cx="480" cy="164"/>
            </a:xfrm>
          </p:grpSpPr>
          <p:grpSp>
            <p:nvGrpSpPr>
              <p:cNvPr id="19629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64"/>
                <a:chOff x="836" y="3305"/>
                <a:chExt cx="354" cy="164"/>
              </a:xfrm>
            </p:grpSpPr>
            <p:grpSp>
              <p:nvGrpSpPr>
                <p:cNvPr id="19632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64"/>
                  <a:chOff x="844" y="3337"/>
                  <a:chExt cx="290" cy="164"/>
                </a:xfrm>
              </p:grpSpPr>
              <p:sp>
                <p:nvSpPr>
                  <p:cNvPr id="1963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963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7" cy="1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chemeClr val="bg1"/>
                        </a:solidFill>
                        <a:latin typeface="Arial" pitchFamily="34" charset="0"/>
                        <a:ea typeface="MS PGothic" pitchFamily="34" charset="-128"/>
                      </a:rPr>
                      <a:t>DNS</a:t>
                    </a:r>
                  </a:p>
                </p:txBody>
              </p:sp>
            </p:grpSp>
            <p:grpSp>
              <p:nvGrpSpPr>
                <p:cNvPr id="19633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963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963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</p:grpSp>
          <p:sp>
            <p:nvSpPr>
              <p:cNvPr id="19630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631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962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62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62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549275" y="4479942"/>
            <a:ext cx="3892550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zh-CN" sz="2000" dirty="0">
                <a:latin typeface="Gill Sans MT" pitchFamily="34" charset="0"/>
              </a:rPr>
              <a:t>IP datagram containing DNS query forwarded via LAN switch from client to 1</a:t>
            </a:r>
            <a:r>
              <a:rPr lang="en-US" altLang="zh-CN" sz="2000" baseline="30000" dirty="0">
                <a:latin typeface="Gill Sans MT" pitchFamily="34" charset="0"/>
              </a:rPr>
              <a:t>st</a:t>
            </a:r>
            <a:r>
              <a:rPr lang="en-US" altLang="zh-CN" sz="2000" dirty="0">
                <a:latin typeface="Gill Sans MT" pitchFamily="34" charset="0"/>
              </a:rPr>
              <a:t> hop router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4659313" y="3357562"/>
            <a:ext cx="4386262" cy="156368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IP datagram forwarded from campus network into Internet, routed (tables created by </a:t>
            </a:r>
            <a:r>
              <a:rPr lang="en-US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RIP, OSPF </a:t>
            </a:r>
            <a:r>
              <a:rPr 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and/or </a:t>
            </a:r>
            <a:r>
              <a:rPr lang="en-US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BGP</a:t>
            </a:r>
            <a:r>
              <a:rPr 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4643438" y="4929198"/>
            <a:ext cx="3802063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demux</a:t>
            </a:r>
            <a:r>
              <a:rPr lang="ja-JP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ja-JP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ed</a:t>
            </a:r>
            <a:r>
              <a:rPr lang="en-US" altLang="ja-JP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to DNS server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DNS server replies to client with IP address of www.google.com </a:t>
            </a:r>
          </a:p>
        </p:txBody>
      </p:sp>
      <p:grpSp>
        <p:nvGrpSpPr>
          <p:cNvPr id="19473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19611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latin typeface="Arial" pitchFamily="34" charset="0"/>
              </a:endParaRPr>
            </a:p>
          </p:txBody>
        </p:sp>
        <p:sp>
          <p:nvSpPr>
            <p:cNvPr id="19612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613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9614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latin typeface="Arial" pitchFamily="34" charset="0"/>
              </a:endParaRPr>
            </a:p>
          </p:txBody>
        </p:sp>
        <p:grpSp>
          <p:nvGrpSpPr>
            <p:cNvPr id="19615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9622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23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24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grpSp>
          <p:nvGrpSpPr>
            <p:cNvPr id="19616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9619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20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21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sp>
          <p:nvSpPr>
            <p:cNvPr id="19617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618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19474" name="Group 19"/>
          <p:cNvGrpSpPr>
            <a:grpSpLocks/>
          </p:cNvGrpSpPr>
          <p:nvPr/>
        </p:nvGrpSpPr>
        <p:grpSpPr bwMode="auto">
          <a:xfrm>
            <a:off x="6538913" y="1787525"/>
            <a:ext cx="757237" cy="379413"/>
            <a:chOff x="2466" y="2026"/>
            <a:chExt cx="477" cy="282"/>
          </a:xfrm>
        </p:grpSpPr>
        <p:sp>
          <p:nvSpPr>
            <p:cNvPr id="19597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latin typeface="Arial" pitchFamily="34" charset="0"/>
              </a:endParaRPr>
            </a:p>
          </p:txBody>
        </p:sp>
        <p:sp>
          <p:nvSpPr>
            <p:cNvPr id="19598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99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9600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latin typeface="Arial" pitchFamily="34" charset="0"/>
              </a:endParaRPr>
            </a:p>
          </p:txBody>
        </p:sp>
        <p:grpSp>
          <p:nvGrpSpPr>
            <p:cNvPr id="19601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9608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09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10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grpSp>
          <p:nvGrpSpPr>
            <p:cNvPr id="19602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9605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06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07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sp>
          <p:nvSpPr>
            <p:cNvPr id="19603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604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19475" name="Text Box 34"/>
          <p:cNvSpPr txBox="1">
            <a:spLocks noChangeArrowheads="1"/>
          </p:cNvSpPr>
          <p:nvPr/>
        </p:nvSpPr>
        <p:spPr bwMode="auto">
          <a:xfrm>
            <a:off x="5335588" y="2511425"/>
            <a:ext cx="13447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</a:rPr>
              <a:t>ISP network </a:t>
            </a:r>
          </a:p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</a:rPr>
              <a:t>68.80.0.0/13</a:t>
            </a:r>
          </a:p>
        </p:txBody>
      </p:sp>
      <p:grpSp>
        <p:nvGrpSpPr>
          <p:cNvPr id="19476" name="Group 69"/>
          <p:cNvGrpSpPr>
            <a:grpSpLocks/>
          </p:cNvGrpSpPr>
          <p:nvPr/>
        </p:nvGrpSpPr>
        <p:grpSpPr bwMode="auto">
          <a:xfrm>
            <a:off x="7196138" y="2703513"/>
            <a:ext cx="757237" cy="379412"/>
            <a:chOff x="2466" y="2026"/>
            <a:chExt cx="477" cy="282"/>
          </a:xfrm>
        </p:grpSpPr>
        <p:sp>
          <p:nvSpPr>
            <p:cNvPr id="19583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latin typeface="Arial" pitchFamily="34" charset="0"/>
              </a:endParaRPr>
            </a:p>
          </p:txBody>
        </p:sp>
        <p:sp>
          <p:nvSpPr>
            <p:cNvPr id="19584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85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9586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latin typeface="Arial" pitchFamily="34" charset="0"/>
              </a:endParaRPr>
            </a:p>
          </p:txBody>
        </p:sp>
        <p:grpSp>
          <p:nvGrpSpPr>
            <p:cNvPr id="19587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9594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595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596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grpSp>
          <p:nvGrpSpPr>
            <p:cNvPr id="19588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9591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592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593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sp>
          <p:nvSpPr>
            <p:cNvPr id="19589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90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19477" name="Line 93"/>
          <p:cNvSpPr>
            <a:spLocks noChangeShapeType="1"/>
          </p:cNvSpPr>
          <p:nvPr/>
        </p:nvSpPr>
        <p:spPr bwMode="auto">
          <a:xfrm flipH="1">
            <a:off x="6915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9478" name="Text Box 139"/>
          <p:cNvSpPr txBox="1">
            <a:spLocks noChangeArrowheads="1"/>
          </p:cNvSpPr>
          <p:nvPr/>
        </p:nvSpPr>
        <p:spPr bwMode="auto">
          <a:xfrm>
            <a:off x="7367588" y="746125"/>
            <a:ext cx="12442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>
                <a:solidFill>
                  <a:srgbClr val="000000"/>
                </a:solidFill>
                <a:latin typeface="Arial" pitchFamily="34" charset="0"/>
              </a:rPr>
              <a:t>DNS server</a:t>
            </a:r>
          </a:p>
          <a:p>
            <a:pPr>
              <a:buNone/>
            </a:pPr>
            <a:endParaRPr lang="en-US" altLang="zh-CN" sz="160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19479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19581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2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80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19579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80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19481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19577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78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19482" name="Group 173"/>
          <p:cNvGrpSpPr>
            <a:grpSpLocks/>
          </p:cNvGrpSpPr>
          <p:nvPr/>
        </p:nvGrpSpPr>
        <p:grpSpPr bwMode="auto">
          <a:xfrm flipH="1" flipV="1">
            <a:off x="7853363" y="2590800"/>
            <a:ext cx="400050" cy="152400"/>
            <a:chOff x="3228" y="1776"/>
            <a:chExt cx="252" cy="96"/>
          </a:xfrm>
        </p:grpSpPr>
        <p:sp>
          <p:nvSpPr>
            <p:cNvPr id="19575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76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19483" name="Group 176"/>
          <p:cNvGrpSpPr>
            <a:grpSpLocks/>
          </p:cNvGrpSpPr>
          <p:nvPr/>
        </p:nvGrpSpPr>
        <p:grpSpPr bwMode="auto">
          <a:xfrm flipV="1">
            <a:off x="7029450" y="2609850"/>
            <a:ext cx="295275" cy="114300"/>
            <a:chOff x="3228" y="1776"/>
            <a:chExt cx="252" cy="96"/>
          </a:xfrm>
        </p:grpSpPr>
        <p:sp>
          <p:nvSpPr>
            <p:cNvPr id="19573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74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19484" name="Group 179"/>
          <p:cNvGrpSpPr>
            <a:grpSpLocks/>
          </p:cNvGrpSpPr>
          <p:nvPr/>
        </p:nvGrpSpPr>
        <p:grpSpPr bwMode="auto">
          <a:xfrm rot="409689" flipH="1" flipV="1">
            <a:off x="7300913" y="1952625"/>
            <a:ext cx="452437" cy="57150"/>
            <a:chOff x="3228" y="1776"/>
            <a:chExt cx="252" cy="96"/>
          </a:xfrm>
        </p:grpSpPr>
        <p:sp>
          <p:nvSpPr>
            <p:cNvPr id="19571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72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19485" name="Group 182"/>
          <p:cNvGrpSpPr>
            <a:grpSpLocks/>
          </p:cNvGrpSpPr>
          <p:nvPr/>
        </p:nvGrpSpPr>
        <p:grpSpPr bwMode="auto">
          <a:xfrm>
            <a:off x="6443663" y="2157413"/>
            <a:ext cx="295275" cy="114300"/>
            <a:chOff x="3228" y="1776"/>
            <a:chExt cx="252" cy="96"/>
          </a:xfrm>
        </p:grpSpPr>
        <p:sp>
          <p:nvSpPr>
            <p:cNvPr id="19569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70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19486" name="Group 185"/>
          <p:cNvGrpSpPr>
            <a:grpSpLocks/>
          </p:cNvGrpSpPr>
          <p:nvPr/>
        </p:nvGrpSpPr>
        <p:grpSpPr bwMode="auto">
          <a:xfrm flipH="1">
            <a:off x="7081838" y="2157413"/>
            <a:ext cx="295275" cy="114300"/>
            <a:chOff x="3228" y="1776"/>
            <a:chExt cx="252" cy="96"/>
          </a:xfrm>
        </p:grpSpPr>
        <p:sp>
          <p:nvSpPr>
            <p:cNvPr id="19567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68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91326" name="Group 187"/>
          <p:cNvGrpSpPr>
            <a:grpSpLocks/>
          </p:cNvGrpSpPr>
          <p:nvPr/>
        </p:nvGrpSpPr>
        <p:grpSpPr bwMode="auto">
          <a:xfrm>
            <a:off x="5980113" y="438150"/>
            <a:ext cx="1316037" cy="1323975"/>
            <a:chOff x="931" y="1941"/>
            <a:chExt cx="829" cy="834"/>
          </a:xfrm>
        </p:grpSpPr>
        <p:sp>
          <p:nvSpPr>
            <p:cNvPr id="19559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7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9560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34"/>
              <a:chOff x="569" y="2954"/>
              <a:chExt cx="500" cy="834"/>
            </a:xfrm>
          </p:grpSpPr>
          <p:sp>
            <p:nvSpPr>
              <p:cNvPr id="19561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562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8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Arial" pitchFamily="34" charset="0"/>
                    <a:ea typeface="MS PGothic" pitchFamily="34" charset="-128"/>
                  </a:rPr>
                  <a:t>DNS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Arial" pitchFamily="34" charset="0"/>
                    <a:ea typeface="MS PGothic" pitchFamily="34" charset="-128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Arial" pitchFamily="34" charset="0"/>
                    <a:ea typeface="MS PGothic" pitchFamily="34" charset="-128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Arial" pitchFamily="34" charset="0"/>
                    <a:ea typeface="MS PGothic" pitchFamily="34" charset="-128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latin typeface="Arial" pitchFamily="34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9563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564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565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566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91334" name="Group 196"/>
          <p:cNvGrpSpPr>
            <a:grpSpLocks/>
          </p:cNvGrpSpPr>
          <p:nvPr/>
        </p:nvGrpSpPr>
        <p:grpSpPr bwMode="auto">
          <a:xfrm>
            <a:off x="4881563" y="558800"/>
            <a:ext cx="1081087" cy="1217613"/>
            <a:chOff x="1404" y="3105"/>
            <a:chExt cx="681" cy="767"/>
          </a:xfrm>
        </p:grpSpPr>
        <p:grpSp>
          <p:nvGrpSpPr>
            <p:cNvPr id="19524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88"/>
              <a:chOff x="42" y="886"/>
              <a:chExt cx="681" cy="488"/>
            </a:xfrm>
          </p:grpSpPr>
          <p:grpSp>
            <p:nvGrpSpPr>
              <p:cNvPr id="19529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74"/>
                <a:chOff x="740" y="3209"/>
                <a:chExt cx="354" cy="174"/>
              </a:xfrm>
            </p:grpSpPr>
            <p:grpSp>
              <p:nvGrpSpPr>
                <p:cNvPr id="19554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74"/>
                  <a:chOff x="844" y="3337"/>
                  <a:chExt cx="290" cy="174"/>
                </a:xfrm>
              </p:grpSpPr>
              <p:sp>
                <p:nvSpPr>
                  <p:cNvPr id="19557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955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chemeClr val="bg1"/>
                        </a:solidFill>
                        <a:latin typeface="Arial" pitchFamily="34" charset="0"/>
                        <a:ea typeface="MS PGothic" pitchFamily="34" charset="-128"/>
                      </a:rPr>
                      <a:t>DNS</a:t>
                    </a:r>
                  </a:p>
                </p:txBody>
              </p:sp>
            </p:grpSp>
            <p:sp>
              <p:nvSpPr>
                <p:cNvPr id="1955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955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19530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74"/>
                <a:chOff x="836" y="3305"/>
                <a:chExt cx="354" cy="174"/>
              </a:xfrm>
            </p:grpSpPr>
            <p:grpSp>
              <p:nvGrpSpPr>
                <p:cNvPr id="19548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74"/>
                  <a:chOff x="844" y="3337"/>
                  <a:chExt cx="290" cy="174"/>
                </a:xfrm>
              </p:grpSpPr>
              <p:sp>
                <p:nvSpPr>
                  <p:cNvPr id="1955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955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chemeClr val="bg1"/>
                        </a:solidFill>
                        <a:latin typeface="Arial" pitchFamily="34" charset="0"/>
                        <a:ea typeface="MS PGothic" pitchFamily="34" charset="-128"/>
                      </a:rPr>
                      <a:t>DNS</a:t>
                    </a:r>
                  </a:p>
                </p:txBody>
              </p:sp>
            </p:grpSp>
            <p:grpSp>
              <p:nvGrpSpPr>
                <p:cNvPr id="19549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955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955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</p:grpSp>
          <p:grpSp>
            <p:nvGrpSpPr>
              <p:cNvPr id="19531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9546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9547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19532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74"/>
                <a:chOff x="504" y="3523"/>
                <a:chExt cx="681" cy="174"/>
              </a:xfrm>
            </p:grpSpPr>
            <p:grpSp>
              <p:nvGrpSpPr>
                <p:cNvPr id="19533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74"/>
                  <a:chOff x="723" y="3453"/>
                  <a:chExt cx="480" cy="174"/>
                </a:xfrm>
              </p:grpSpPr>
              <p:grpSp>
                <p:nvGrpSpPr>
                  <p:cNvPr id="19537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74"/>
                    <a:chOff x="836" y="3305"/>
                    <a:chExt cx="354" cy="174"/>
                  </a:xfrm>
                </p:grpSpPr>
                <p:grpSp>
                  <p:nvGrpSpPr>
                    <p:cNvPr id="19540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74"/>
                      <a:chOff x="844" y="3337"/>
                      <a:chExt cx="290" cy="174"/>
                    </a:xfrm>
                  </p:grpSpPr>
                  <p:sp>
                    <p:nvSpPr>
                      <p:cNvPr id="1954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1954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7" cy="1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buNone/>
                        </a:pPr>
                        <a:r>
                          <a:rPr lang="en-US" altLang="zh-CN" sz="1000">
                            <a:solidFill>
                              <a:schemeClr val="bg1"/>
                            </a:solidFill>
                            <a:latin typeface="Arial" pitchFamily="34" charset="0"/>
                            <a:ea typeface="MS PGothic" pitchFamily="34" charset="-128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19541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954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1954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</p:grpSp>
              </p:grpSp>
              <p:sp>
                <p:nvSpPr>
                  <p:cNvPr id="19538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9539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  <p:sp>
              <p:nvSpPr>
                <p:cNvPr id="19534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953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9536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</p:grpSp>
        <p:sp>
          <p:nvSpPr>
            <p:cNvPr id="19525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19526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74"/>
              <a:chOff x="844" y="3337"/>
              <a:chExt cx="290" cy="174"/>
            </a:xfrm>
          </p:grpSpPr>
          <p:sp>
            <p:nvSpPr>
              <p:cNvPr id="19527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528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</a:rPr>
                  <a:t>DNS</a:t>
                </a:r>
              </a:p>
            </p:txBody>
          </p:sp>
        </p:grpSp>
      </p:grpSp>
      <p:grpSp>
        <p:nvGrpSpPr>
          <p:cNvPr id="19489" name="Group 248"/>
          <p:cNvGrpSpPr>
            <a:grpSpLocks/>
          </p:cNvGrpSpPr>
          <p:nvPr/>
        </p:nvGrpSpPr>
        <p:grpSpPr bwMode="auto">
          <a:xfrm>
            <a:off x="7150100" y="963613"/>
            <a:ext cx="373063" cy="687387"/>
            <a:chOff x="4140" y="429"/>
            <a:chExt cx="1425" cy="2396"/>
          </a:xfrm>
        </p:grpSpPr>
        <p:sp>
          <p:nvSpPr>
            <p:cNvPr id="19492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493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494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495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496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19497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522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523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9498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1949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520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521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9500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501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1950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518" name="AutoShape 163"/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519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9503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9504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516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517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9505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506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07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08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509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10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511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512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513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1800" i="1">
                <a:solidFill>
                  <a:srgbClr val="FF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514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515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0" y="-157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9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31"/>
          <p:cNvGrpSpPr>
            <a:grpSpLocks/>
          </p:cNvGrpSpPr>
          <p:nvPr/>
        </p:nvGrpSpPr>
        <p:grpSpPr bwMode="auto">
          <a:xfrm>
            <a:off x="773113" y="1273175"/>
            <a:ext cx="3554412" cy="3174117"/>
            <a:chOff x="773113" y="1273175"/>
            <a:chExt cx="3554412" cy="3173439"/>
          </a:xfrm>
        </p:grpSpPr>
        <p:sp>
          <p:nvSpPr>
            <p:cNvPr id="20708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709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710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711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712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71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0588" cy="630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400" i="1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router</a:t>
              </a:r>
            </a:p>
            <a:p>
              <a:pPr>
                <a:buNone/>
              </a:pPr>
              <a:r>
                <a:rPr lang="en-US" altLang="zh-CN" sz="1400" i="1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(runs DHCP)</a:t>
              </a:r>
            </a:p>
          </p:txBody>
        </p:sp>
        <p:grpSp>
          <p:nvGrpSpPr>
            <p:cNvPr id="20714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076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76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71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20719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0734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3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736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37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3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20739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76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076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74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20741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76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076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74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74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20744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76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076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745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grpSp>
            <p:nvGrpSpPr>
              <p:cNvPr id="20746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75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075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74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748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49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5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751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5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75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75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75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zh-CN" altLang="zh-CN" sz="1800" i="1">
                  <a:solidFill>
                    <a:srgbClr val="FF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75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75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20720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2072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72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2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2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72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20726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073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2073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2073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</p:grpSp>
          <p:grpSp>
            <p:nvGrpSpPr>
              <p:cNvPr id="20727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72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2072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2073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</p:grpSp>
        </p:grpSp>
      </p:grpSp>
      <p:sp>
        <p:nvSpPr>
          <p:cNvPr id="20485" name="Freeform 293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497"/>
              <a:gd name="T49" fmla="*/ 0 h 1081"/>
              <a:gd name="T50" fmla="*/ 2497 w 2497"/>
              <a:gd name="T51" fmla="*/ 1081 h 10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/>
          <a:lstStyle/>
          <a:p>
            <a:pPr>
              <a:buNone/>
            </a:pPr>
            <a:endParaRPr lang="zh-CN" altLang="en-US"/>
          </a:p>
        </p:txBody>
      </p:sp>
      <p:sp>
        <p:nvSpPr>
          <p:cNvPr id="20486" name="Freeform 292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09"/>
              <a:gd name="T37" fmla="*/ 0 h 1403"/>
              <a:gd name="T38" fmla="*/ 1209 w 1209"/>
              <a:gd name="T39" fmla="*/ 1403 h 14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0700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20701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20702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703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53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HTTP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TCP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0704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05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06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07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14" name="Group 325"/>
          <p:cNvGrpSpPr>
            <a:grpSpLocks/>
          </p:cNvGrpSpPr>
          <p:nvPr/>
        </p:nvGrpSpPr>
        <p:grpSpPr bwMode="auto">
          <a:xfrm>
            <a:off x="442913" y="1054100"/>
            <a:ext cx="519112" cy="333375"/>
            <a:chOff x="328" y="678"/>
            <a:chExt cx="327" cy="210"/>
          </a:xfrm>
        </p:grpSpPr>
        <p:grpSp>
          <p:nvGrpSpPr>
            <p:cNvPr id="20696" name="Group 52"/>
            <p:cNvGrpSpPr>
              <a:grpSpLocks/>
            </p:cNvGrpSpPr>
            <p:nvPr/>
          </p:nvGrpSpPr>
          <p:grpSpPr bwMode="auto">
            <a:xfrm>
              <a:off x="328" y="693"/>
              <a:ext cx="327" cy="174"/>
              <a:chOff x="844" y="3337"/>
              <a:chExt cx="327" cy="174"/>
            </a:xfrm>
          </p:grpSpPr>
          <p:sp>
            <p:nvSpPr>
              <p:cNvPr id="20698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99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pitchFamily="34" charset="0"/>
                    <a:ea typeface="MS PGothic" pitchFamily="34" charset="-128"/>
                  </a:rPr>
                  <a:t>HTTP</a:t>
                </a:r>
              </a:p>
            </p:txBody>
          </p:sp>
        </p:grpSp>
        <p:sp>
          <p:nvSpPr>
            <p:cNvPr id="20697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5183188" y="2914650"/>
            <a:ext cx="344170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to send HTTP request, client first opens </a:t>
            </a:r>
            <a:r>
              <a:rPr lang="en-US" altLang="zh-CN" sz="2000" i="1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TCP socket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 to web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5186363" y="3825875"/>
            <a:ext cx="3778250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TCP 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SYN segment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(step 1 in 3-way handshake) inter-domain routed to web server</a:t>
            </a: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5189538" y="5607069"/>
            <a:ext cx="40687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TCP 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connection established!</a:t>
            </a:r>
          </a:p>
        </p:txBody>
      </p:sp>
      <p:grpSp>
        <p:nvGrpSpPr>
          <p:cNvPr id="20493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0694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5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4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0692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3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5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0690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1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6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0676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0677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678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679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0680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0687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688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689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grpSp>
          <p:nvGrpSpPr>
            <p:cNvPr id="20681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0684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685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686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sp>
          <p:nvSpPr>
            <p:cNvPr id="20682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683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20497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20498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609736" cy="36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>
                <a:solidFill>
                  <a:srgbClr val="000000"/>
                </a:solidFill>
                <a:latin typeface="Arial" pitchFamily="34" charset="0"/>
              </a:rPr>
              <a:t>64.233.169.105</a:t>
            </a:r>
          </a:p>
        </p:txBody>
      </p:sp>
      <p:sp>
        <p:nvSpPr>
          <p:cNvPr id="20499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88146" cy="36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>
                <a:solidFill>
                  <a:srgbClr val="000000"/>
                </a:solidFill>
                <a:latin typeface="Arial" pitchFamily="34" charset="0"/>
              </a:rPr>
              <a:t>web server</a:t>
            </a:r>
          </a:p>
        </p:txBody>
      </p:sp>
      <p:grpSp>
        <p:nvGrpSpPr>
          <p:cNvPr id="20500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0674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675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20501" name="Group 197"/>
          <p:cNvGrpSpPr>
            <a:grpSpLocks/>
          </p:cNvGrpSpPr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20672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673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20502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0670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671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20503" name="Line 290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" name="Group 314"/>
          <p:cNvGrpSpPr>
            <a:grpSpLocks/>
          </p:cNvGrpSpPr>
          <p:nvPr/>
        </p:nvGrpSpPr>
        <p:grpSpPr bwMode="auto">
          <a:xfrm>
            <a:off x="79375" y="1900238"/>
            <a:ext cx="1081088" cy="276225"/>
            <a:chOff x="410" y="1508"/>
            <a:chExt cx="681" cy="174"/>
          </a:xfrm>
        </p:grpSpPr>
        <p:sp>
          <p:nvSpPr>
            <p:cNvPr id="20661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662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663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664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665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20666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74"/>
              <a:chOff x="290" y="875"/>
              <a:chExt cx="354" cy="174"/>
            </a:xfrm>
          </p:grpSpPr>
          <p:sp>
            <p:nvSpPr>
              <p:cNvPr id="20667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68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69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SYN</a:t>
                </a:r>
              </a:p>
            </p:txBody>
          </p:sp>
        </p:grpSp>
      </p:grpSp>
      <p:grpSp>
        <p:nvGrpSpPr>
          <p:cNvPr id="27" name="Group 326"/>
          <p:cNvGrpSpPr>
            <a:grpSpLocks/>
          </p:cNvGrpSpPr>
          <p:nvPr/>
        </p:nvGrpSpPr>
        <p:grpSpPr bwMode="auto">
          <a:xfrm>
            <a:off x="307975" y="4241800"/>
            <a:ext cx="1081088" cy="814388"/>
            <a:chOff x="59" y="863"/>
            <a:chExt cx="681" cy="513"/>
          </a:xfrm>
        </p:grpSpPr>
        <p:grpSp>
          <p:nvGrpSpPr>
            <p:cNvPr id="20640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2065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6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41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74"/>
              <a:chOff x="290" y="875"/>
              <a:chExt cx="354" cy="174"/>
            </a:xfrm>
          </p:grpSpPr>
          <p:sp>
            <p:nvSpPr>
              <p:cNvPr id="20656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57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58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SYN</a:t>
                </a:r>
              </a:p>
            </p:txBody>
          </p:sp>
        </p:grpSp>
        <p:grpSp>
          <p:nvGrpSpPr>
            <p:cNvPr id="20642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74"/>
              <a:chOff x="290" y="875"/>
              <a:chExt cx="354" cy="174"/>
            </a:xfrm>
          </p:grpSpPr>
          <p:sp>
            <p:nvSpPr>
              <p:cNvPr id="2065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5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5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SYN</a:t>
                </a:r>
              </a:p>
            </p:txBody>
          </p:sp>
        </p:grpSp>
        <p:grpSp>
          <p:nvGrpSpPr>
            <p:cNvPr id="20643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74"/>
              <a:chOff x="410" y="1508"/>
              <a:chExt cx="681" cy="174"/>
            </a:xfrm>
          </p:grpSpPr>
          <p:sp>
            <p:nvSpPr>
              <p:cNvPr id="20644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45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46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47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48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20649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74"/>
                <a:chOff x="290" y="875"/>
                <a:chExt cx="354" cy="174"/>
              </a:xfrm>
            </p:grpSpPr>
            <p:sp>
              <p:nvSpPr>
                <p:cNvPr id="20650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0651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065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2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" pitchFamily="34" charset="0"/>
                      <a:ea typeface="MS PGothic" pitchFamily="34" charset="-128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125129" name="Group 336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0632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20633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20634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35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4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TCP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0636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637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638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639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125145" name="Group 337"/>
          <p:cNvGrpSpPr>
            <a:grpSpLocks/>
          </p:cNvGrpSpPr>
          <p:nvPr/>
        </p:nvGrpSpPr>
        <p:grpSpPr bwMode="auto">
          <a:xfrm>
            <a:off x="79375" y="1355725"/>
            <a:ext cx="1081088" cy="814388"/>
            <a:chOff x="59" y="863"/>
            <a:chExt cx="681" cy="513"/>
          </a:xfrm>
        </p:grpSpPr>
        <p:grpSp>
          <p:nvGrpSpPr>
            <p:cNvPr id="20611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20630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31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12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74"/>
              <a:chOff x="290" y="875"/>
              <a:chExt cx="354" cy="174"/>
            </a:xfrm>
          </p:grpSpPr>
          <p:sp>
            <p:nvSpPr>
              <p:cNvPr id="20627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28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29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SYN</a:t>
                </a:r>
              </a:p>
            </p:txBody>
          </p:sp>
        </p:grpSp>
        <p:grpSp>
          <p:nvGrpSpPr>
            <p:cNvPr id="20613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74"/>
              <a:chOff x="290" y="875"/>
              <a:chExt cx="354" cy="174"/>
            </a:xfrm>
          </p:grpSpPr>
          <p:sp>
            <p:nvSpPr>
              <p:cNvPr id="20624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25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26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SYN</a:t>
                </a:r>
              </a:p>
            </p:txBody>
          </p:sp>
        </p:grpSp>
        <p:grpSp>
          <p:nvGrpSpPr>
            <p:cNvPr id="20614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74"/>
              <a:chOff x="410" y="1508"/>
              <a:chExt cx="681" cy="174"/>
            </a:xfrm>
          </p:grpSpPr>
          <p:sp>
            <p:nvSpPr>
              <p:cNvPr id="20615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16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17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18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19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20620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74"/>
                <a:chOff x="290" y="875"/>
                <a:chExt cx="354" cy="174"/>
              </a:xfrm>
            </p:grpSpPr>
            <p:sp>
              <p:nvSpPr>
                <p:cNvPr id="20621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062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0623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2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" pitchFamily="34" charset="0"/>
                      <a:ea typeface="MS PGothic" pitchFamily="34" charset="-128"/>
                    </a:rPr>
                    <a:t>SYN</a:t>
                  </a:r>
                </a:p>
              </p:txBody>
            </p:sp>
          </p:grpSp>
        </p:grpSp>
      </p:grpSp>
      <p:sp>
        <p:nvSpPr>
          <p:cNvPr id="20508" name="Rectangle 359"/>
          <p:cNvSpPr>
            <a:spLocks noChangeArrowheads="1"/>
          </p:cNvSpPr>
          <p:nvPr/>
        </p:nvSpPr>
        <p:spPr bwMode="auto">
          <a:xfrm>
            <a:off x="979488" y="4452938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zh-CN" sz="100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grpSp>
        <p:nvGrpSpPr>
          <p:cNvPr id="125152" name="Group 391"/>
          <p:cNvGrpSpPr>
            <a:grpSpLocks/>
          </p:cNvGrpSpPr>
          <p:nvPr/>
        </p:nvGrpSpPr>
        <p:grpSpPr bwMode="auto">
          <a:xfrm>
            <a:off x="306388" y="4241800"/>
            <a:ext cx="1081087" cy="814388"/>
            <a:chOff x="2675" y="3676"/>
            <a:chExt cx="681" cy="513"/>
          </a:xfrm>
        </p:grpSpPr>
        <p:grpSp>
          <p:nvGrpSpPr>
            <p:cNvPr id="20591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20609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10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20592" name="Group 382"/>
            <p:cNvGrpSpPr>
              <a:grpSpLocks/>
            </p:cNvGrpSpPr>
            <p:nvPr/>
          </p:nvGrpSpPr>
          <p:grpSpPr bwMode="auto">
            <a:xfrm>
              <a:off x="2855" y="3676"/>
              <a:ext cx="448" cy="174"/>
              <a:chOff x="2717" y="3676"/>
              <a:chExt cx="448" cy="174"/>
            </a:xfrm>
          </p:grpSpPr>
          <p:sp>
            <p:nvSpPr>
              <p:cNvPr id="20606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07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08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SYNACK</a:t>
                </a:r>
              </a:p>
            </p:txBody>
          </p:sp>
        </p:grpSp>
        <p:sp>
          <p:nvSpPr>
            <p:cNvPr id="2059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9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9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9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9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20598" name="Group 383"/>
            <p:cNvGrpSpPr>
              <a:grpSpLocks/>
            </p:cNvGrpSpPr>
            <p:nvPr/>
          </p:nvGrpSpPr>
          <p:grpSpPr bwMode="auto">
            <a:xfrm>
              <a:off x="2864" y="3835"/>
              <a:ext cx="448" cy="174"/>
              <a:chOff x="2717" y="3676"/>
              <a:chExt cx="448" cy="174"/>
            </a:xfrm>
          </p:grpSpPr>
          <p:sp>
            <p:nvSpPr>
              <p:cNvPr id="20603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04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05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SYNACK</a:t>
                </a:r>
              </a:p>
            </p:txBody>
          </p:sp>
        </p:grpSp>
        <p:grpSp>
          <p:nvGrpSpPr>
            <p:cNvPr id="20599" name="Group 387"/>
            <p:cNvGrpSpPr>
              <a:grpSpLocks/>
            </p:cNvGrpSpPr>
            <p:nvPr/>
          </p:nvGrpSpPr>
          <p:grpSpPr bwMode="auto">
            <a:xfrm>
              <a:off x="2867" y="4015"/>
              <a:ext cx="448" cy="174"/>
              <a:chOff x="2717" y="3676"/>
              <a:chExt cx="448" cy="174"/>
            </a:xfrm>
          </p:grpSpPr>
          <p:sp>
            <p:nvSpPr>
              <p:cNvPr id="20600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01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02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SYNACK</a:t>
                </a:r>
              </a:p>
            </p:txBody>
          </p:sp>
        </p:grpSp>
      </p:grpSp>
      <p:grpSp>
        <p:nvGrpSpPr>
          <p:cNvPr id="125162" name="Group 423"/>
          <p:cNvGrpSpPr>
            <a:grpSpLocks/>
          </p:cNvGrpSpPr>
          <p:nvPr/>
        </p:nvGrpSpPr>
        <p:grpSpPr bwMode="auto">
          <a:xfrm>
            <a:off x="82550" y="1354138"/>
            <a:ext cx="1081088" cy="814387"/>
            <a:chOff x="2613" y="3554"/>
            <a:chExt cx="681" cy="513"/>
          </a:xfrm>
        </p:grpSpPr>
        <p:grpSp>
          <p:nvGrpSpPr>
            <p:cNvPr id="20571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20589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90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20572" name="Group 396"/>
            <p:cNvGrpSpPr>
              <a:grpSpLocks/>
            </p:cNvGrpSpPr>
            <p:nvPr/>
          </p:nvGrpSpPr>
          <p:grpSpPr bwMode="auto">
            <a:xfrm>
              <a:off x="2793" y="3554"/>
              <a:ext cx="448" cy="174"/>
              <a:chOff x="2717" y="3676"/>
              <a:chExt cx="448" cy="174"/>
            </a:xfrm>
          </p:grpSpPr>
          <p:sp>
            <p:nvSpPr>
              <p:cNvPr id="20586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87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88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SYNACK</a:t>
                </a:r>
              </a:p>
            </p:txBody>
          </p:sp>
        </p:grpSp>
        <p:sp>
          <p:nvSpPr>
            <p:cNvPr id="20573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74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75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76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77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20578" name="Group 405"/>
            <p:cNvGrpSpPr>
              <a:grpSpLocks/>
            </p:cNvGrpSpPr>
            <p:nvPr/>
          </p:nvGrpSpPr>
          <p:grpSpPr bwMode="auto">
            <a:xfrm>
              <a:off x="2802" y="3713"/>
              <a:ext cx="448" cy="174"/>
              <a:chOff x="2717" y="3676"/>
              <a:chExt cx="448" cy="174"/>
            </a:xfrm>
          </p:grpSpPr>
          <p:sp>
            <p:nvSpPr>
              <p:cNvPr id="20583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84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85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SYNACK</a:t>
                </a:r>
              </a:p>
            </p:txBody>
          </p:sp>
        </p:grpSp>
        <p:grpSp>
          <p:nvGrpSpPr>
            <p:cNvPr id="20579" name="Group 409"/>
            <p:cNvGrpSpPr>
              <a:grpSpLocks/>
            </p:cNvGrpSpPr>
            <p:nvPr/>
          </p:nvGrpSpPr>
          <p:grpSpPr bwMode="auto">
            <a:xfrm>
              <a:off x="2805" y="3893"/>
              <a:ext cx="448" cy="174"/>
              <a:chOff x="2717" y="3676"/>
              <a:chExt cx="448" cy="174"/>
            </a:xfrm>
          </p:grpSpPr>
          <p:sp>
            <p:nvSpPr>
              <p:cNvPr id="2058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8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8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SYNACK</a:t>
                </a:r>
              </a:p>
            </p:txBody>
          </p:sp>
        </p:grpSp>
      </p:grpSp>
      <p:grpSp>
        <p:nvGrpSpPr>
          <p:cNvPr id="125167" name="Group 422"/>
          <p:cNvGrpSpPr>
            <a:grpSpLocks/>
          </p:cNvGrpSpPr>
          <p:nvPr/>
        </p:nvGrpSpPr>
        <p:grpSpPr bwMode="auto">
          <a:xfrm>
            <a:off x="311150" y="4772025"/>
            <a:ext cx="1081088" cy="276225"/>
            <a:chOff x="2709" y="3989"/>
            <a:chExt cx="681" cy="174"/>
          </a:xfrm>
        </p:grpSpPr>
        <p:sp>
          <p:nvSpPr>
            <p:cNvPr id="20562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63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64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65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66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20567" name="Group 418"/>
            <p:cNvGrpSpPr>
              <a:grpSpLocks/>
            </p:cNvGrpSpPr>
            <p:nvPr/>
          </p:nvGrpSpPr>
          <p:grpSpPr bwMode="auto">
            <a:xfrm>
              <a:off x="2901" y="3989"/>
              <a:ext cx="448" cy="174"/>
              <a:chOff x="2717" y="3676"/>
              <a:chExt cx="448" cy="174"/>
            </a:xfrm>
          </p:grpSpPr>
          <p:sp>
            <p:nvSpPr>
              <p:cNvPr id="20568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69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70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5183188" y="4714884"/>
            <a:ext cx="3787775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web server responds with 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TCP SYNACK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(step 2 in 3-way handshake)</a:t>
            </a:r>
          </a:p>
        </p:txBody>
      </p:sp>
      <p:grpSp>
        <p:nvGrpSpPr>
          <p:cNvPr id="20513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054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054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55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055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055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55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055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5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5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5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14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0516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517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18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519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520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20521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546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47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0522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20523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544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45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0524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25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20526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542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43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0527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20528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0540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41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0529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30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531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532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33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534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35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36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37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1800" i="1">
                <a:solidFill>
                  <a:srgbClr val="FF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3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39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2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0" y="259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25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12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125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25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25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25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12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300"/>
          <p:cNvGrpSpPr>
            <a:grpSpLocks/>
          </p:cNvGrpSpPr>
          <p:nvPr/>
        </p:nvGrpSpPr>
        <p:grpSpPr bwMode="auto">
          <a:xfrm>
            <a:off x="773113" y="1273175"/>
            <a:ext cx="3554412" cy="3174117"/>
            <a:chOff x="773113" y="1273175"/>
            <a:chExt cx="3554412" cy="3173439"/>
          </a:xfrm>
        </p:grpSpPr>
        <p:sp>
          <p:nvSpPr>
            <p:cNvPr id="2175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5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0588" cy="630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400" i="1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router</a:t>
              </a:r>
            </a:p>
            <a:p>
              <a:pPr>
                <a:buNone/>
              </a:pPr>
              <a:r>
                <a:rPr lang="en-US" altLang="zh-CN" sz="1400" i="1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(runs DHCP)</a:t>
              </a:r>
            </a:p>
          </p:txBody>
        </p:sp>
        <p:grpSp>
          <p:nvGrpSpPr>
            <p:cNvPr id="2175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81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81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76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2176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77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8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2178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80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81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8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2178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80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80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8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8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2178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80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80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9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79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80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80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9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9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9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9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 dirty="0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9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80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800" i="1">
                  <a:solidFill>
                    <a:srgbClr val="FF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80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80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2176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2176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6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6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6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177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2177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77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7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77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1509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497"/>
              <a:gd name="T49" fmla="*/ 0 h 1081"/>
              <a:gd name="T50" fmla="*/ 2497 w 2497"/>
              <a:gd name="T51" fmla="*/ 1081 h 10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/>
          <a:lstStyle/>
          <a:p>
            <a:pPr>
              <a:buNone/>
            </a:pPr>
            <a:endParaRPr lang="zh-CN" altLang="en-US"/>
          </a:p>
        </p:txBody>
      </p:sp>
      <p:sp>
        <p:nvSpPr>
          <p:cNvPr id="21510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09"/>
              <a:gd name="T37" fmla="*/ 0 h 1403"/>
              <a:gd name="T38" fmla="*/ 1209 w 1209"/>
              <a:gd name="T39" fmla="*/ 1403 h 14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512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745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21746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2174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4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53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HTTP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TCP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174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5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5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5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442913" y="1054100"/>
            <a:ext cx="519112" cy="333375"/>
            <a:chOff x="328" y="678"/>
            <a:chExt cx="327" cy="210"/>
          </a:xfrm>
        </p:grpSpPr>
        <p:grpSp>
          <p:nvGrpSpPr>
            <p:cNvPr id="21741" name="Group 45"/>
            <p:cNvGrpSpPr>
              <a:grpSpLocks/>
            </p:cNvGrpSpPr>
            <p:nvPr/>
          </p:nvGrpSpPr>
          <p:grpSpPr bwMode="auto">
            <a:xfrm>
              <a:off x="328" y="693"/>
              <a:ext cx="327" cy="174"/>
              <a:chOff x="844" y="3337"/>
              <a:chExt cx="327" cy="174"/>
            </a:xfrm>
          </p:grpSpPr>
          <p:sp>
            <p:nvSpPr>
              <p:cNvPr id="2174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4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pitchFamily="34" charset="0"/>
                    <a:ea typeface="MS PGothic" pitchFamily="34" charset="-128"/>
                  </a:rPr>
                  <a:t>HTTP</a:t>
                </a:r>
              </a:p>
            </p:txBody>
          </p:sp>
        </p:grpSp>
        <p:sp>
          <p:nvSpPr>
            <p:cNvPr id="2174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5183188" y="3000372"/>
            <a:ext cx="344170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HTTP request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5214942" y="3643314"/>
            <a:ext cx="3787775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5214942" y="5429264"/>
            <a:ext cx="38655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IP datagram containing HTTP reply routed back to client</a:t>
            </a:r>
          </a:p>
        </p:txBody>
      </p:sp>
      <p:grpSp>
        <p:nvGrpSpPr>
          <p:cNvPr id="21517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739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0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18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737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8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19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735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6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20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721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722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723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724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1725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732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33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34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grpSp>
          <p:nvGrpSpPr>
            <p:cNvPr id="21726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729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30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31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sp>
          <p:nvSpPr>
            <p:cNvPr id="21727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728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21521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21522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609736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>
                <a:solidFill>
                  <a:srgbClr val="000000"/>
                </a:solidFill>
                <a:latin typeface="Arial" pitchFamily="34" charset="0"/>
              </a:rPr>
              <a:t>64.233.169.105</a:t>
            </a:r>
          </a:p>
        </p:txBody>
      </p:sp>
      <p:sp>
        <p:nvSpPr>
          <p:cNvPr id="21523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88146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>
                <a:solidFill>
                  <a:srgbClr val="000000"/>
                </a:solidFill>
                <a:latin typeface="Arial" pitchFamily="34" charset="0"/>
              </a:rPr>
              <a:t>web server</a:t>
            </a:r>
          </a:p>
        </p:txBody>
      </p:sp>
      <p:grpSp>
        <p:nvGrpSpPr>
          <p:cNvPr id="21524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719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720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21525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717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718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21526" name="Line 112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527" name="Group 145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709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21710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2171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1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53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HTTP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TCP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171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1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1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1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5214942" y="4500570"/>
            <a:ext cx="3787775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web server responds with 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HTTP reply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(containing web page)</a:t>
            </a:r>
          </a:p>
        </p:txBody>
      </p:sp>
      <p:grpSp>
        <p:nvGrpSpPr>
          <p:cNvPr id="26" name="Group 357"/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21678" name="Group 230"/>
            <p:cNvGrpSpPr>
              <a:grpSpLocks/>
            </p:cNvGrpSpPr>
            <p:nvPr/>
          </p:nvGrpSpPr>
          <p:grpSpPr bwMode="auto">
            <a:xfrm>
              <a:off x="290" y="874"/>
              <a:ext cx="381" cy="174"/>
              <a:chOff x="740" y="3209"/>
              <a:chExt cx="381" cy="174"/>
            </a:xfrm>
          </p:grpSpPr>
          <p:grpSp>
            <p:nvGrpSpPr>
              <p:cNvPr id="21704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7" cy="174"/>
                <a:chOff x="844" y="3337"/>
                <a:chExt cx="327" cy="174"/>
              </a:xfrm>
            </p:grpSpPr>
            <p:sp>
              <p:nvSpPr>
                <p:cNvPr id="2170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70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pitchFamily="34" charset="0"/>
                      <a:ea typeface="MS PGothic" pitchFamily="34" charset="-128"/>
                    </a:rPr>
                    <a:t>HTTP</a:t>
                  </a:r>
                </a:p>
              </p:txBody>
            </p:sp>
          </p:grpSp>
          <p:sp>
            <p:nvSpPr>
              <p:cNvPr id="2170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0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21679" name="Group 236"/>
            <p:cNvGrpSpPr>
              <a:grpSpLocks/>
            </p:cNvGrpSpPr>
            <p:nvPr/>
          </p:nvGrpSpPr>
          <p:grpSpPr bwMode="auto">
            <a:xfrm>
              <a:off x="290" y="1022"/>
              <a:ext cx="381" cy="174"/>
              <a:chOff x="836" y="3305"/>
              <a:chExt cx="381" cy="174"/>
            </a:xfrm>
          </p:grpSpPr>
          <p:grpSp>
            <p:nvGrpSpPr>
              <p:cNvPr id="21698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7" cy="174"/>
                <a:chOff x="844" y="3337"/>
                <a:chExt cx="327" cy="174"/>
              </a:xfrm>
            </p:grpSpPr>
            <p:sp>
              <p:nvSpPr>
                <p:cNvPr id="2170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70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pitchFamily="34" charset="0"/>
                      <a:ea typeface="MS PGothic" pitchFamily="34" charset="-128"/>
                    </a:rPr>
                    <a:t>HTTP</a:t>
                  </a:r>
                </a:p>
              </p:txBody>
            </p:sp>
          </p:grpSp>
          <p:grpSp>
            <p:nvGrpSpPr>
              <p:cNvPr id="21699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2170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70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</p:grpSp>
        <p:grpSp>
          <p:nvGrpSpPr>
            <p:cNvPr id="21680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2169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9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21681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74"/>
              <a:chOff x="504" y="3523"/>
              <a:chExt cx="681" cy="174"/>
            </a:xfrm>
          </p:grpSpPr>
          <p:grpSp>
            <p:nvGrpSpPr>
              <p:cNvPr id="21683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4" cy="174"/>
                <a:chOff x="723" y="3453"/>
                <a:chExt cx="494" cy="174"/>
              </a:xfrm>
            </p:grpSpPr>
            <p:grpSp>
              <p:nvGrpSpPr>
                <p:cNvPr id="21687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81" cy="174"/>
                  <a:chOff x="836" y="3305"/>
                  <a:chExt cx="381" cy="174"/>
                </a:xfrm>
              </p:grpSpPr>
              <p:grpSp>
                <p:nvGrpSpPr>
                  <p:cNvPr id="21690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7" cy="174"/>
                    <a:chOff x="844" y="3337"/>
                    <a:chExt cx="327" cy="174"/>
                  </a:xfrm>
                </p:grpSpPr>
                <p:sp>
                  <p:nvSpPr>
                    <p:cNvPr id="2169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66" charset="0"/>
                        <a:ea typeface="MS PGothic" pitchFamily="34" charset="-128"/>
                      </a:endParaRPr>
                    </a:p>
                  </p:txBody>
                </p:sp>
                <p:sp>
                  <p:nvSpPr>
                    <p:cNvPr id="2169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7" cy="17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FFFF"/>
                          </a:solidFill>
                          <a:latin typeface="Arial" pitchFamily="34" charset="0"/>
                          <a:ea typeface="MS PGothic" pitchFamily="34" charset="-128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91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2169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66" charset="0"/>
                        <a:ea typeface="MS PGothic" pitchFamily="34" charset="-128"/>
                      </a:endParaRPr>
                    </a:p>
                  </p:txBody>
                </p:sp>
                <p:sp>
                  <p:nvSpPr>
                    <p:cNvPr id="2169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66" charset="0"/>
                        <a:ea typeface="MS PGothic" pitchFamily="34" charset="-128"/>
                      </a:endParaRPr>
                    </a:p>
                  </p:txBody>
                </p:sp>
              </p:grpSp>
            </p:grpSp>
            <p:sp>
              <p:nvSpPr>
                <p:cNvPr id="2168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8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68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8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8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68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grpSp>
        <p:nvGrpSpPr>
          <p:cNvPr id="93494" name="Group 389"/>
          <p:cNvGrpSpPr>
            <a:grpSpLocks/>
          </p:cNvGrpSpPr>
          <p:nvPr/>
        </p:nvGrpSpPr>
        <p:grpSpPr bwMode="auto">
          <a:xfrm>
            <a:off x="92075" y="1890713"/>
            <a:ext cx="1081088" cy="276225"/>
            <a:chOff x="0" y="2762"/>
            <a:chExt cx="681" cy="174"/>
          </a:xfrm>
        </p:grpSpPr>
        <p:sp>
          <p:nvSpPr>
            <p:cNvPr id="2166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21666" name="Group 376"/>
            <p:cNvGrpSpPr>
              <a:grpSpLocks/>
            </p:cNvGrpSpPr>
            <p:nvPr/>
          </p:nvGrpSpPr>
          <p:grpSpPr bwMode="auto">
            <a:xfrm>
              <a:off x="119" y="2762"/>
              <a:ext cx="494" cy="174"/>
              <a:chOff x="723" y="3453"/>
              <a:chExt cx="494" cy="174"/>
            </a:xfrm>
          </p:grpSpPr>
          <p:grpSp>
            <p:nvGrpSpPr>
              <p:cNvPr id="21669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81" cy="174"/>
                <a:chOff x="836" y="3305"/>
                <a:chExt cx="381" cy="174"/>
              </a:xfrm>
            </p:grpSpPr>
            <p:grpSp>
              <p:nvGrpSpPr>
                <p:cNvPr id="21672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7" cy="174"/>
                  <a:chOff x="844" y="3337"/>
                  <a:chExt cx="327" cy="174"/>
                </a:xfrm>
              </p:grpSpPr>
              <p:sp>
                <p:nvSpPr>
                  <p:cNvPr id="2167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7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73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167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7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</p:grpSp>
          <p:sp>
            <p:nvSpPr>
              <p:cNvPr id="2167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7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66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66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grpSp>
        <p:nvGrpSpPr>
          <p:cNvPr id="93499" name="Group 391"/>
          <p:cNvGrpSpPr>
            <a:grpSpLocks/>
          </p:cNvGrpSpPr>
          <p:nvPr/>
        </p:nvGrpSpPr>
        <p:grpSpPr bwMode="auto">
          <a:xfrm>
            <a:off x="411163" y="4051300"/>
            <a:ext cx="1081087" cy="981075"/>
            <a:chOff x="2231" y="3555"/>
            <a:chExt cx="681" cy="618"/>
          </a:xfrm>
        </p:grpSpPr>
        <p:grpSp>
          <p:nvGrpSpPr>
            <p:cNvPr id="21631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89"/>
              <a:chOff x="152" y="970"/>
              <a:chExt cx="681" cy="489"/>
            </a:xfrm>
          </p:grpSpPr>
          <p:grpSp>
            <p:nvGrpSpPr>
              <p:cNvPr id="21635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81" cy="174"/>
                <a:chOff x="740" y="3209"/>
                <a:chExt cx="381" cy="174"/>
              </a:xfrm>
            </p:grpSpPr>
            <p:grpSp>
              <p:nvGrpSpPr>
                <p:cNvPr id="21660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7" cy="174"/>
                  <a:chOff x="844" y="3337"/>
                  <a:chExt cx="327" cy="174"/>
                </a:xfrm>
              </p:grpSpPr>
              <p:sp>
                <p:nvSpPr>
                  <p:cNvPr id="2166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6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HTTP</a:t>
                    </a:r>
                  </a:p>
                </p:txBody>
              </p:sp>
            </p:grpSp>
            <p:sp>
              <p:nvSpPr>
                <p:cNvPr id="2166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6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21636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81" cy="174"/>
                <a:chOff x="836" y="3305"/>
                <a:chExt cx="381" cy="174"/>
              </a:xfrm>
            </p:grpSpPr>
            <p:grpSp>
              <p:nvGrpSpPr>
                <p:cNvPr id="21654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7" cy="174"/>
                  <a:chOff x="844" y="3337"/>
                  <a:chExt cx="327" cy="174"/>
                </a:xfrm>
              </p:grpSpPr>
              <p:sp>
                <p:nvSpPr>
                  <p:cNvPr id="2165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5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55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165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5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</p:grpSp>
          <p:grpSp>
            <p:nvGrpSpPr>
              <p:cNvPr id="21637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2165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5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21638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74"/>
                <a:chOff x="504" y="3523"/>
                <a:chExt cx="681" cy="174"/>
              </a:xfrm>
            </p:grpSpPr>
            <p:grpSp>
              <p:nvGrpSpPr>
                <p:cNvPr id="21639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4" cy="174"/>
                  <a:chOff x="723" y="3453"/>
                  <a:chExt cx="494" cy="174"/>
                </a:xfrm>
              </p:grpSpPr>
              <p:grpSp>
                <p:nvGrpSpPr>
                  <p:cNvPr id="21643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81" cy="174"/>
                    <a:chOff x="836" y="3305"/>
                    <a:chExt cx="381" cy="174"/>
                  </a:xfrm>
                </p:grpSpPr>
                <p:grpSp>
                  <p:nvGrpSpPr>
                    <p:cNvPr id="21646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7" cy="174"/>
                      <a:chOff x="844" y="3337"/>
                      <a:chExt cx="327" cy="174"/>
                    </a:xfrm>
                  </p:grpSpPr>
                  <p:sp>
                    <p:nvSpPr>
                      <p:cNvPr id="2165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2165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7" cy="1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buNone/>
                        </a:pPr>
                        <a:r>
                          <a:rPr lang="en-US" altLang="zh-CN" sz="1000">
                            <a:solidFill>
                              <a:srgbClr val="FFFFFF"/>
                            </a:solidFill>
                            <a:latin typeface="Arial" pitchFamily="34" charset="0"/>
                            <a:ea typeface="MS PGothic" pitchFamily="34" charset="-128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21647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2164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2164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</p:grpSp>
              </p:grpSp>
              <p:sp>
                <p:nvSpPr>
                  <p:cNvPr id="2164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4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  <p:sp>
              <p:nvSpPr>
                <p:cNvPr id="2164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4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4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</p:grpSp>
        <p:grpSp>
          <p:nvGrpSpPr>
            <p:cNvPr id="21632" name="Group 423"/>
            <p:cNvGrpSpPr>
              <a:grpSpLocks/>
            </p:cNvGrpSpPr>
            <p:nvPr/>
          </p:nvGrpSpPr>
          <p:grpSpPr bwMode="auto">
            <a:xfrm>
              <a:off x="2517" y="3555"/>
              <a:ext cx="327" cy="174"/>
              <a:chOff x="844" y="3337"/>
              <a:chExt cx="327" cy="174"/>
            </a:xfrm>
          </p:grpSpPr>
          <p:sp>
            <p:nvSpPr>
              <p:cNvPr id="2163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3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pitchFamily="34" charset="0"/>
                    <a:ea typeface="MS PGothic" pitchFamily="34" charset="-128"/>
                  </a:rPr>
                  <a:t>HTTP</a:t>
                </a:r>
              </a:p>
            </p:txBody>
          </p:sp>
        </p:grpSp>
      </p:grpSp>
      <p:grpSp>
        <p:nvGrpSpPr>
          <p:cNvPr id="708041" name="Group 477"/>
          <p:cNvGrpSpPr>
            <a:grpSpLocks/>
          </p:cNvGrpSpPr>
          <p:nvPr/>
        </p:nvGrpSpPr>
        <p:grpSpPr bwMode="auto">
          <a:xfrm>
            <a:off x="76200" y="1119188"/>
            <a:ext cx="1081088" cy="1047750"/>
            <a:chOff x="2256" y="3531"/>
            <a:chExt cx="681" cy="660"/>
          </a:xfrm>
        </p:grpSpPr>
        <p:grpSp>
          <p:nvGrpSpPr>
            <p:cNvPr id="21598" name="Group 321"/>
            <p:cNvGrpSpPr>
              <a:grpSpLocks/>
            </p:cNvGrpSpPr>
            <p:nvPr/>
          </p:nvGrpSpPr>
          <p:grpSpPr bwMode="auto">
            <a:xfrm>
              <a:off x="2482" y="3684"/>
              <a:ext cx="381" cy="174"/>
              <a:chOff x="740" y="3209"/>
              <a:chExt cx="381" cy="174"/>
            </a:xfrm>
          </p:grpSpPr>
          <p:grpSp>
            <p:nvGrpSpPr>
              <p:cNvPr id="21626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7" cy="174"/>
                <a:chOff x="844" y="3337"/>
                <a:chExt cx="327" cy="174"/>
              </a:xfrm>
            </p:grpSpPr>
            <p:sp>
              <p:nvSpPr>
                <p:cNvPr id="2162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3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pitchFamily="34" charset="0"/>
                      <a:ea typeface="MS PGothic" pitchFamily="34" charset="-128"/>
                    </a:rPr>
                    <a:t>HTTP</a:t>
                  </a:r>
                </a:p>
              </p:txBody>
            </p:sp>
          </p:grpSp>
          <p:sp>
            <p:nvSpPr>
              <p:cNvPr id="2162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2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21599" name="Group 327"/>
            <p:cNvGrpSpPr>
              <a:grpSpLocks/>
            </p:cNvGrpSpPr>
            <p:nvPr/>
          </p:nvGrpSpPr>
          <p:grpSpPr bwMode="auto">
            <a:xfrm>
              <a:off x="2482" y="3844"/>
              <a:ext cx="381" cy="174"/>
              <a:chOff x="836" y="3305"/>
              <a:chExt cx="381" cy="174"/>
            </a:xfrm>
          </p:grpSpPr>
          <p:grpSp>
            <p:nvGrpSpPr>
              <p:cNvPr id="21620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7" cy="174"/>
                <a:chOff x="844" y="3337"/>
                <a:chExt cx="327" cy="174"/>
              </a:xfrm>
            </p:grpSpPr>
            <p:sp>
              <p:nvSpPr>
                <p:cNvPr id="2162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2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pitchFamily="34" charset="0"/>
                      <a:ea typeface="MS PGothic" pitchFamily="34" charset="-128"/>
                    </a:rPr>
                    <a:t>HTTP</a:t>
                  </a:r>
                </a:p>
              </p:txBody>
            </p:sp>
          </p:grpSp>
          <p:grpSp>
            <p:nvGrpSpPr>
              <p:cNvPr id="21621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2162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2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</p:grpSp>
        <p:grpSp>
          <p:nvGrpSpPr>
            <p:cNvPr id="21600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2161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1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21601" name="Group 360"/>
            <p:cNvGrpSpPr>
              <a:grpSpLocks/>
            </p:cNvGrpSpPr>
            <p:nvPr/>
          </p:nvGrpSpPr>
          <p:grpSpPr bwMode="auto">
            <a:xfrm>
              <a:off x="2534" y="3531"/>
              <a:ext cx="327" cy="174"/>
              <a:chOff x="844" y="3337"/>
              <a:chExt cx="327" cy="174"/>
            </a:xfrm>
          </p:grpSpPr>
          <p:sp>
            <p:nvSpPr>
              <p:cNvPr id="2161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1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 dirty="0">
                    <a:solidFill>
                      <a:srgbClr val="FFFFFF"/>
                    </a:solidFill>
                    <a:latin typeface="Arial" pitchFamily="34" charset="0"/>
                    <a:ea typeface="MS PGothic" pitchFamily="34" charset="-128"/>
                  </a:rPr>
                  <a:t>HTTP</a:t>
                </a:r>
              </a:p>
            </p:txBody>
          </p:sp>
        </p:grpSp>
        <p:grpSp>
          <p:nvGrpSpPr>
            <p:cNvPr id="21602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74"/>
              <a:chOff x="-341" y="3180"/>
              <a:chExt cx="681" cy="174"/>
            </a:xfrm>
          </p:grpSpPr>
          <p:sp>
            <p:nvSpPr>
              <p:cNvPr id="2160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21604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4" cy="174"/>
                <a:chOff x="723" y="3453"/>
                <a:chExt cx="494" cy="174"/>
              </a:xfrm>
            </p:grpSpPr>
            <p:grpSp>
              <p:nvGrpSpPr>
                <p:cNvPr id="21607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81" cy="174"/>
                  <a:chOff x="836" y="3305"/>
                  <a:chExt cx="381" cy="174"/>
                </a:xfrm>
              </p:grpSpPr>
              <p:grpSp>
                <p:nvGrpSpPr>
                  <p:cNvPr id="21610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7" cy="174"/>
                    <a:chOff x="844" y="3337"/>
                    <a:chExt cx="327" cy="174"/>
                  </a:xfrm>
                </p:grpSpPr>
                <p:sp>
                  <p:nvSpPr>
                    <p:cNvPr id="2161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66" charset="0"/>
                        <a:ea typeface="MS PGothic" pitchFamily="34" charset="-128"/>
                      </a:endParaRPr>
                    </a:p>
                  </p:txBody>
                </p:sp>
                <p:sp>
                  <p:nvSpPr>
                    <p:cNvPr id="2161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7" cy="17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FFFF"/>
                          </a:solidFill>
                          <a:latin typeface="Arial" pitchFamily="34" charset="0"/>
                          <a:ea typeface="MS PGothic" pitchFamily="34" charset="-128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11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2161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66" charset="0"/>
                        <a:ea typeface="MS PGothic" pitchFamily="34" charset="-128"/>
                      </a:endParaRPr>
                    </a:p>
                  </p:txBody>
                </p:sp>
                <p:sp>
                  <p:nvSpPr>
                    <p:cNvPr id="2161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66" charset="0"/>
                        <a:ea typeface="MS PGothic" pitchFamily="34" charset="-128"/>
                      </a:endParaRPr>
                    </a:p>
                  </p:txBody>
                </p:sp>
              </p:grpSp>
            </p:grpSp>
            <p:sp>
              <p:nvSpPr>
                <p:cNvPr id="2160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0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60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0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708054" name="Group 462"/>
          <p:cNvGrpSpPr>
            <a:grpSpLocks/>
          </p:cNvGrpSpPr>
          <p:nvPr/>
        </p:nvGrpSpPr>
        <p:grpSpPr bwMode="auto">
          <a:xfrm>
            <a:off x="414338" y="4756150"/>
            <a:ext cx="1081087" cy="276225"/>
            <a:chOff x="-341" y="3180"/>
            <a:chExt cx="681" cy="174"/>
          </a:xfrm>
        </p:grpSpPr>
        <p:sp>
          <p:nvSpPr>
            <p:cNvPr id="2158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21586" name="Group 464"/>
            <p:cNvGrpSpPr>
              <a:grpSpLocks/>
            </p:cNvGrpSpPr>
            <p:nvPr/>
          </p:nvGrpSpPr>
          <p:grpSpPr bwMode="auto">
            <a:xfrm>
              <a:off x="-222" y="3180"/>
              <a:ext cx="494" cy="174"/>
              <a:chOff x="723" y="3453"/>
              <a:chExt cx="494" cy="174"/>
            </a:xfrm>
          </p:grpSpPr>
          <p:grpSp>
            <p:nvGrpSpPr>
              <p:cNvPr id="21589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81" cy="174"/>
                <a:chOff x="836" y="3305"/>
                <a:chExt cx="381" cy="174"/>
              </a:xfrm>
            </p:grpSpPr>
            <p:grpSp>
              <p:nvGrpSpPr>
                <p:cNvPr id="21592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7" cy="174"/>
                  <a:chOff x="844" y="3337"/>
                  <a:chExt cx="327" cy="174"/>
                </a:xfrm>
              </p:grpSpPr>
              <p:sp>
                <p:nvSpPr>
                  <p:cNvPr id="2159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59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HTTP</a:t>
                    </a:r>
                  </a:p>
                </p:txBody>
              </p:sp>
            </p:grpSp>
            <p:grpSp>
              <p:nvGrpSpPr>
                <p:cNvPr id="21593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159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59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</p:grpSp>
          <p:sp>
            <p:nvSpPr>
              <p:cNvPr id="2159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59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58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8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3357563" y="1019175"/>
            <a:ext cx="38655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web page 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finally (!!!)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displayed</a:t>
            </a:r>
          </a:p>
        </p:txBody>
      </p:sp>
      <p:grpSp>
        <p:nvGrpSpPr>
          <p:cNvPr id="21536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55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5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5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5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5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2155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158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58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55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21560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158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58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56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6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21563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157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58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56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21565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157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57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56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6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6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6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7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7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7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7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7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1800" i="1">
                <a:solidFill>
                  <a:srgbClr val="FF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7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7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grpSp>
        <p:nvGrpSpPr>
          <p:cNvPr id="21537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539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540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542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1543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50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1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2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544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47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8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9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45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93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93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93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93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AutoShape 4" descr="http://img0.imgtn.bdimg.com/it/u=3643884105,25259649&amp;fm=23&amp;gp=0.jpg"/>
          <p:cNvSpPr>
            <a:spLocks noChangeAspect="1" noChangeArrowheads="1"/>
          </p:cNvSpPr>
          <p:nvPr/>
        </p:nvSpPr>
        <p:spPr bwMode="auto">
          <a:xfrm>
            <a:off x="661988" y="-2555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6" name="AutoShape 6" descr="http://img0.imgtn.bdimg.com/it/u=3643884105,25259649&amp;fm=23&amp;gp=0.jpg"/>
          <p:cNvSpPr>
            <a:spLocks noChangeAspect="1" noChangeArrowheads="1"/>
          </p:cNvSpPr>
          <p:nvPr/>
        </p:nvSpPr>
        <p:spPr bwMode="auto">
          <a:xfrm>
            <a:off x="661988" y="-2555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8" name="AutoShape 8" descr="http://img0.imgtn.bdimg.com/it/u=3643884105,25259649&amp;fm=23&amp;gp=0.jpg"/>
          <p:cNvSpPr>
            <a:spLocks noChangeAspect="1" noChangeArrowheads="1"/>
          </p:cNvSpPr>
          <p:nvPr/>
        </p:nvSpPr>
        <p:spPr bwMode="auto">
          <a:xfrm>
            <a:off x="661988" y="-2555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D6D3937-7869-463E-B285-B0114050307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56032" y="898745"/>
            <a:ext cx="8533180" cy="5447191"/>
          </a:xfrm>
        </p:spPr>
        <p:txBody>
          <a:bodyPr>
            <a:normAutofit fontScale="70000" lnSpcReduction="20000"/>
          </a:bodyPr>
          <a:lstStyle/>
          <a:p>
            <a:pPr marL="358775" indent="-358775">
              <a:lnSpc>
                <a:spcPts val="3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请将试题的作答写在答题卡的相应位置上。由于采用机器阅卷，并使用流水方式，如不在正确的位置上，机器不会正确显示你的作答。例如，你在作答第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题时，你必须将你的作答写在答题纸第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题的方框内，不要超出第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题的方框。我们在判第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题时，看不到你答题卡的其他位置上的内容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8775" indent="-358775">
              <a:lnSpc>
                <a:spcPts val="3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答题时请使用黑色的油笔或水笔，不要使用蓝色或红色的笔，更不能使用铅笔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8775" indent="-358775">
              <a:lnSpc>
                <a:spcPts val="3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答题卡不能折，特别要注意不能折角，以防答题卡扫不进电脑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8775" indent="-358775">
              <a:lnSpc>
                <a:spcPts val="3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答题卡有正反面时，请不要在禁答区域上写字。在禁答区域写字，有可能对另一面的涂卡造成影响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8775" indent="-358775">
              <a:lnSpc>
                <a:spcPts val="3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答题卡上需要在每一页上写明你的姓名和学号。另外，学号一定要涂正确，以保证机器识别。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8775" indent="-358775">
              <a:lnSpc>
                <a:spcPts val="3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考试的题目顺序不是按照难易程度排列的，请同学们在答题时注意。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5C7D26A-16E3-40F5-AE0C-9321BDDBD6DE}"/>
              </a:ext>
            </a:extLst>
          </p:cNvPr>
          <p:cNvSpPr txBox="1">
            <a:spLocks/>
          </p:cNvSpPr>
          <p:nvPr/>
        </p:nvSpPr>
        <p:spPr>
          <a:xfrm>
            <a:off x="615726" y="32661"/>
            <a:ext cx="7829837" cy="545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期末考试注意事项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24">
            <a:extLst>
              <a:ext uri="{FF2B5EF4-FFF2-40B4-BE49-F238E27FC236}">
                <a16:creationId xmlns:a16="http://schemas.microsoft.com/office/drawing/2014/main" id="{55C243C1-5E11-400D-AB4A-92084DB60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400" y="2259168"/>
            <a:ext cx="472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2FD15192-4580-4084-B73B-5E52564C4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400" y="3325968"/>
            <a:ext cx="472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27">
            <a:extLst>
              <a:ext uri="{FF2B5EF4-FFF2-40B4-BE49-F238E27FC236}">
                <a16:creationId xmlns:a16="http://schemas.microsoft.com/office/drawing/2014/main" id="{F122260E-F387-4ACE-84F1-47E06513D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400" y="38593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28">
            <a:extLst>
              <a:ext uri="{FF2B5EF4-FFF2-40B4-BE49-F238E27FC236}">
                <a16:creationId xmlns:a16="http://schemas.microsoft.com/office/drawing/2014/main" id="{68771A75-67E2-4F45-AB6C-4B0D8504C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400" y="43927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29">
            <a:extLst>
              <a:ext uri="{FF2B5EF4-FFF2-40B4-BE49-F238E27FC236}">
                <a16:creationId xmlns:a16="http://schemas.microsoft.com/office/drawing/2014/main" id="{FB788D51-F8EA-4E8A-BA37-0EF40BF6F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400" y="49261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0">
            <a:extLst>
              <a:ext uri="{FF2B5EF4-FFF2-40B4-BE49-F238E27FC236}">
                <a16:creationId xmlns:a16="http://schemas.microsoft.com/office/drawing/2014/main" id="{ECF051A1-1DE3-4E8A-93C7-B04DA1101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9000" y="38593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1">
            <a:extLst>
              <a:ext uri="{FF2B5EF4-FFF2-40B4-BE49-F238E27FC236}">
                <a16:creationId xmlns:a16="http://schemas.microsoft.com/office/drawing/2014/main" id="{7446AF07-2DD3-4D9A-A84A-BA11F57AF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9000" y="43927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2">
            <a:extLst>
              <a:ext uri="{FF2B5EF4-FFF2-40B4-BE49-F238E27FC236}">
                <a16:creationId xmlns:a16="http://schemas.microsoft.com/office/drawing/2014/main" id="{A55A50A3-9C30-4BB3-9B4C-44EDDA5E7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9000" y="49261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3">
            <a:extLst>
              <a:ext uri="{FF2B5EF4-FFF2-40B4-BE49-F238E27FC236}">
                <a16:creationId xmlns:a16="http://schemas.microsoft.com/office/drawing/2014/main" id="{3BA1E8C8-08E0-4F5E-BEE5-77FF510BD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4548" y="5542117"/>
            <a:ext cx="15446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34">
            <a:extLst>
              <a:ext uri="{FF2B5EF4-FFF2-40B4-BE49-F238E27FC236}">
                <a16:creationId xmlns:a16="http://schemas.microsoft.com/office/drawing/2014/main" id="{26DADDBE-CCCA-4476-A280-E521C868FB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5324" y="5524656"/>
            <a:ext cx="1357311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35">
            <a:extLst>
              <a:ext uri="{FF2B5EF4-FFF2-40B4-BE49-F238E27FC236}">
                <a16:creationId xmlns:a16="http://schemas.microsoft.com/office/drawing/2014/main" id="{CAE91C22-C00B-426B-B845-25D5F3145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4022" y="5524656"/>
            <a:ext cx="15668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36">
            <a:extLst>
              <a:ext uri="{FF2B5EF4-FFF2-40B4-BE49-F238E27FC236}">
                <a16:creationId xmlns:a16="http://schemas.microsoft.com/office/drawing/2014/main" id="{6B8B6ED0-7166-47E9-923C-A19B69B24F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4548" y="52309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37">
            <a:extLst>
              <a:ext uri="{FF2B5EF4-FFF2-40B4-BE49-F238E27FC236}">
                <a16:creationId xmlns:a16="http://schemas.microsoft.com/office/drawing/2014/main" id="{9047704F-9651-4B54-96E4-C4AFF82018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175" y="5219856"/>
            <a:ext cx="0" cy="3286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38">
            <a:extLst>
              <a:ext uri="{FF2B5EF4-FFF2-40B4-BE49-F238E27FC236}">
                <a16:creationId xmlns:a16="http://schemas.microsoft.com/office/drawing/2014/main" id="{5C5B62F6-259D-485B-AEF6-D6F2BE843E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5325" y="52309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39">
            <a:extLst>
              <a:ext uri="{FF2B5EF4-FFF2-40B4-BE49-F238E27FC236}">
                <a16:creationId xmlns:a16="http://schemas.microsoft.com/office/drawing/2014/main" id="{A0469947-547E-4ECE-9B97-694775A637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2638" y="521985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40">
            <a:extLst>
              <a:ext uri="{FF2B5EF4-FFF2-40B4-BE49-F238E27FC236}">
                <a16:creationId xmlns:a16="http://schemas.microsoft.com/office/drawing/2014/main" id="{D018CB61-C2B9-4E0D-9AF3-0F793EC7DA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4025" y="521985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Text Box 42">
            <a:extLst>
              <a:ext uri="{FF2B5EF4-FFF2-40B4-BE49-F238E27FC236}">
                <a16:creationId xmlns:a16="http://schemas.microsoft.com/office/drawing/2014/main" id="{1AAACF7D-1918-41B1-A100-444323476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950" y="2579843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i="1" dirty="0">
                <a:solidFill>
                  <a:srgbClr val="FF0000"/>
                </a:solidFill>
                <a:ea typeface="宋体" panose="02010600030101010101" pitchFamily="2" charset="-122"/>
              </a:rPr>
              <a:t>对等层通信，执行相关协议</a:t>
            </a:r>
            <a:endParaRPr kumimoji="0" lang="en-US" altLang="zh-CN" sz="2000" i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8" name="Text Box 46">
            <a:extLst>
              <a:ext uri="{FF2B5EF4-FFF2-40B4-BE49-F238E27FC236}">
                <a16:creationId xmlns:a16="http://schemas.microsoft.com/office/drawing/2014/main" id="{B9CC961F-EDBE-4908-BBA5-9FD8A95F8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75" y="3235480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00099"/>
                </a:solidFill>
                <a:ea typeface="宋体" panose="02010600030101010101" pitchFamily="2" charset="-122"/>
              </a:rPr>
              <a:t>路由器</a:t>
            </a:r>
            <a:endParaRPr kumimoji="0" lang="en-US" altLang="zh-CN" sz="2000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79" name="Line 64">
            <a:extLst>
              <a:ext uri="{FF2B5EF4-FFF2-40B4-BE49-F238E27FC236}">
                <a16:creationId xmlns:a16="http://schemas.microsoft.com/office/drawing/2014/main" id="{97845EDF-D4A3-471C-8E85-E3D40620F8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2350" y="2275044"/>
            <a:ext cx="360362" cy="3222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65">
            <a:extLst>
              <a:ext uri="{FF2B5EF4-FFF2-40B4-BE49-F238E27FC236}">
                <a16:creationId xmlns:a16="http://schemas.microsoft.com/office/drawing/2014/main" id="{975EFCDC-DA9F-4B0C-9A9C-0408793BF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2350" y="2917980"/>
            <a:ext cx="21590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9">
            <a:extLst>
              <a:ext uri="{FF2B5EF4-FFF2-40B4-BE49-F238E27FC236}">
                <a16:creationId xmlns:a16="http://schemas.microsoft.com/office/drawing/2014/main" id="{7E253632-1630-4C15-9175-2D951DCF7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72" y="1508280"/>
            <a:ext cx="1676400" cy="158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应用层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2" name="Rectangle 11">
            <a:extLst>
              <a:ext uri="{FF2B5EF4-FFF2-40B4-BE49-F238E27FC236}">
                <a16:creationId xmlns:a16="http://schemas.microsoft.com/office/drawing/2014/main" id="{B9AB7C34-E9F9-468C-BDED-28133F067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72" y="3097368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传输层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3" name="Rectangle 12">
            <a:extLst>
              <a:ext uri="{FF2B5EF4-FFF2-40B4-BE49-F238E27FC236}">
                <a16:creationId xmlns:a16="http://schemas.microsoft.com/office/drawing/2014/main" id="{CC32BC70-3CE8-4C5D-89B0-3CF31325D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72" y="3630768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4" name="Rectangle 13">
            <a:extLst>
              <a:ext uri="{FF2B5EF4-FFF2-40B4-BE49-F238E27FC236}">
                <a16:creationId xmlns:a16="http://schemas.microsoft.com/office/drawing/2014/main" id="{ABDD11DC-1F67-4597-A0E7-EC3BF6D50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72" y="4164168"/>
            <a:ext cx="16764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5" name="Rectangle 9">
            <a:extLst>
              <a:ext uri="{FF2B5EF4-FFF2-40B4-BE49-F238E27FC236}">
                <a16:creationId xmlns:a16="http://schemas.microsoft.com/office/drawing/2014/main" id="{461FEBDB-1478-4F86-B494-B47FBD7E5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916" y="1511455"/>
            <a:ext cx="1676400" cy="158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应用层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6" name="Rectangle 11">
            <a:extLst>
              <a:ext uri="{FF2B5EF4-FFF2-40B4-BE49-F238E27FC236}">
                <a16:creationId xmlns:a16="http://schemas.microsoft.com/office/drawing/2014/main" id="{8512DA71-C838-421A-985B-FB481AB38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916" y="3100543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传输层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7" name="Rectangle 12">
            <a:extLst>
              <a:ext uri="{FF2B5EF4-FFF2-40B4-BE49-F238E27FC236}">
                <a16:creationId xmlns:a16="http://schemas.microsoft.com/office/drawing/2014/main" id="{2950638E-F8A1-4BFD-B1F7-89380C5CF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916" y="3633943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F8380F4D-544C-4801-A4D2-65F5DCD5F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916" y="4167343"/>
            <a:ext cx="1676400" cy="106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9" name="Line 40">
            <a:extLst>
              <a:ext uri="{FF2B5EF4-FFF2-40B4-BE49-F238E27FC236}">
                <a16:creationId xmlns:a16="http://schemas.microsoft.com/office/drawing/2014/main" id="{4E7B08B2-EE21-4AE4-937F-9399FAC7A8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75" y="52309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B328B6C-346F-4276-9298-FF0B1FC0308F}"/>
              </a:ext>
            </a:extLst>
          </p:cNvPr>
          <p:cNvGrpSpPr/>
          <p:nvPr/>
        </p:nvGrpSpPr>
        <p:grpSpPr>
          <a:xfrm>
            <a:off x="4362651" y="3864925"/>
            <a:ext cx="433189" cy="1066800"/>
            <a:chOff x="4668856" y="4067970"/>
            <a:chExt cx="304800" cy="1066800"/>
          </a:xfrm>
        </p:grpSpPr>
        <p:sp>
          <p:nvSpPr>
            <p:cNvPr id="98" name="Line 30">
              <a:extLst>
                <a:ext uri="{FF2B5EF4-FFF2-40B4-BE49-F238E27FC236}">
                  <a16:creationId xmlns:a16="http://schemas.microsoft.com/office/drawing/2014/main" id="{F24332DF-8E96-461C-B133-B06E186F2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856" y="40679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31">
              <a:extLst>
                <a:ext uri="{FF2B5EF4-FFF2-40B4-BE49-F238E27FC236}">
                  <a16:creationId xmlns:a16="http://schemas.microsoft.com/office/drawing/2014/main" id="{5CBA15EF-A69A-43E7-863B-2EAD20C4A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856" y="46013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32">
              <a:extLst>
                <a:ext uri="{FF2B5EF4-FFF2-40B4-BE49-F238E27FC236}">
                  <a16:creationId xmlns:a16="http://schemas.microsoft.com/office/drawing/2014/main" id="{4DA64069-2AC1-4561-BE81-CF4478EAC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856" y="51347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" name="Rectangle 12">
            <a:extLst>
              <a:ext uri="{FF2B5EF4-FFF2-40B4-BE49-F238E27FC236}">
                <a16:creationId xmlns:a16="http://schemas.microsoft.com/office/drawing/2014/main" id="{08C48422-605C-4625-B9C9-BEE0C82B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109" y="3630768"/>
            <a:ext cx="184463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09" name="Rectangle 13">
            <a:extLst>
              <a:ext uri="{FF2B5EF4-FFF2-40B4-BE49-F238E27FC236}">
                <a16:creationId xmlns:a16="http://schemas.microsoft.com/office/drawing/2014/main" id="{BEABE54F-00BC-419F-B63C-670BEA27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110" y="4164168"/>
            <a:ext cx="928692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2" name="Rectangle 13">
            <a:extLst>
              <a:ext uri="{FF2B5EF4-FFF2-40B4-BE49-F238E27FC236}">
                <a16:creationId xmlns:a16="http://schemas.microsoft.com/office/drawing/2014/main" id="{F5D3288C-9DF5-4F63-ACF1-A2B58834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667" y="4164168"/>
            <a:ext cx="928692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3" name="Rectangle 12">
            <a:extLst>
              <a:ext uri="{FF2B5EF4-FFF2-40B4-BE49-F238E27FC236}">
                <a16:creationId xmlns:a16="http://schemas.microsoft.com/office/drawing/2014/main" id="{F85D12B4-14E9-44A3-A667-3BA771332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58" y="3633944"/>
            <a:ext cx="184463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4" name="Rectangle 13">
            <a:extLst>
              <a:ext uri="{FF2B5EF4-FFF2-40B4-BE49-F238E27FC236}">
                <a16:creationId xmlns:a16="http://schemas.microsoft.com/office/drawing/2014/main" id="{B6C9C2AB-297A-487F-9886-459BC585D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59" y="4167344"/>
            <a:ext cx="928692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5" name="Rectangle 13">
            <a:extLst>
              <a:ext uri="{FF2B5EF4-FFF2-40B4-BE49-F238E27FC236}">
                <a16:creationId xmlns:a16="http://schemas.microsoft.com/office/drawing/2014/main" id="{BF6E8B8A-134B-430E-99DA-5EC1A332D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16" y="4167344"/>
            <a:ext cx="928692" cy="106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6" name="Text Box 46">
            <a:extLst>
              <a:ext uri="{FF2B5EF4-FFF2-40B4-BE49-F238E27FC236}">
                <a16:creationId xmlns:a16="http://schemas.microsoft.com/office/drawing/2014/main" id="{C676D417-469D-4E1A-A4A9-9DCB4B5DF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390" y="3251298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00099"/>
                </a:solidFill>
                <a:ea typeface="宋体" panose="02010600030101010101" pitchFamily="2" charset="-122"/>
              </a:rPr>
              <a:t>路由器</a:t>
            </a:r>
            <a:endParaRPr kumimoji="0" lang="en-US" altLang="zh-CN" sz="2000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ABD4C7-EE7E-4D66-B459-A26BCAA8B036}"/>
              </a:ext>
            </a:extLst>
          </p:cNvPr>
          <p:cNvSpPr/>
          <p:nvPr/>
        </p:nvSpPr>
        <p:spPr bwMode="auto">
          <a:xfrm>
            <a:off x="712342" y="304340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3"/>
              </a:buBlip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6EE8F6-4D94-4921-A8D6-854FBC9E54FE}"/>
              </a:ext>
            </a:extLst>
          </p:cNvPr>
          <p:cNvSpPr/>
          <p:nvPr/>
        </p:nvSpPr>
        <p:spPr bwMode="auto">
          <a:xfrm>
            <a:off x="1457827" y="3041214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8D180C-CFAA-45C9-8990-EE19C6AAF193}"/>
              </a:ext>
            </a:extLst>
          </p:cNvPr>
          <p:cNvSpPr/>
          <p:nvPr/>
        </p:nvSpPr>
        <p:spPr bwMode="auto">
          <a:xfrm>
            <a:off x="1835671" y="3038641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97E0B0-2851-4F31-8898-A98CF6675D20}"/>
              </a:ext>
            </a:extLst>
          </p:cNvPr>
          <p:cNvSpPr/>
          <p:nvPr/>
        </p:nvSpPr>
        <p:spPr bwMode="auto">
          <a:xfrm>
            <a:off x="1087940" y="3038641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C1195E-3F40-42B5-9159-FD55E3DFA2AB}"/>
              </a:ext>
            </a:extLst>
          </p:cNvPr>
          <p:cNvSpPr/>
          <p:nvPr/>
        </p:nvSpPr>
        <p:spPr bwMode="auto">
          <a:xfrm>
            <a:off x="7101875" y="3041425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C080A1-07A3-45AF-B99E-D9DC760D5CAA}"/>
              </a:ext>
            </a:extLst>
          </p:cNvPr>
          <p:cNvSpPr/>
          <p:nvPr/>
        </p:nvSpPr>
        <p:spPr bwMode="auto">
          <a:xfrm>
            <a:off x="7847360" y="3039236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632E05-38AD-49FA-AEA2-915775910756}"/>
              </a:ext>
            </a:extLst>
          </p:cNvPr>
          <p:cNvSpPr/>
          <p:nvPr/>
        </p:nvSpPr>
        <p:spPr bwMode="auto">
          <a:xfrm>
            <a:off x="8225204" y="303666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81A769-B545-4AC4-A17C-73EAEB02F78D}"/>
              </a:ext>
            </a:extLst>
          </p:cNvPr>
          <p:cNvSpPr/>
          <p:nvPr/>
        </p:nvSpPr>
        <p:spPr bwMode="auto">
          <a:xfrm>
            <a:off x="7477473" y="303666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9E6FEC8F-EB55-4F05-882A-DB47795ADBE0}"/>
              </a:ext>
            </a:extLst>
          </p:cNvPr>
          <p:cNvSpPr txBox="1">
            <a:spLocks/>
          </p:cNvSpPr>
          <p:nvPr/>
        </p:nvSpPr>
        <p:spPr>
          <a:xfrm>
            <a:off x="615726" y="32661"/>
            <a:ext cx="7829837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TCP/IP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体系结构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5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05994" y="1116419"/>
            <a:ext cx="8344159" cy="4380613"/>
          </a:xfrm>
        </p:spPr>
        <p:txBody>
          <a:bodyPr>
            <a:normAutofit/>
          </a:bodyPr>
          <a:lstStyle/>
          <a:p>
            <a:pPr marL="446088" indent="-446088">
              <a:lnSpc>
                <a:spcPts val="30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538163" algn="l"/>
              </a:tabLst>
            </a:pP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接口层基础：物理网、接口层功能（物理层和数据链路层）</a:t>
            </a:r>
            <a:endParaRPr lang="en-US" altLang="zh-CN" sz="23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6088" indent="-446088">
              <a:lnSpc>
                <a:spcPts val="30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538163" algn="l"/>
              </a:tabLst>
            </a:pP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局域网体系结构（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IEEE 802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）与组网方法（共享、交换）</a:t>
            </a:r>
            <a:endParaRPr lang="en-US" altLang="zh-CN" sz="23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6088" indent="-446088">
              <a:lnSpc>
                <a:spcPts val="30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538163" algn="l"/>
              </a:tabLst>
            </a:pP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局域网编址（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位地址）与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ARP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</a:t>
            </a:r>
            <a:endParaRPr lang="en-US" altLang="zh-CN" sz="23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6088" indent="-446088">
              <a:lnSpc>
                <a:spcPts val="30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538163" algn="l"/>
              </a:tabLst>
            </a:pP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链路层差错控制（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CRC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校验）</a:t>
            </a:r>
            <a:endParaRPr lang="en-US" altLang="zh-CN" sz="23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6088" indent="-446088">
              <a:lnSpc>
                <a:spcPts val="30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538163" algn="l"/>
              </a:tabLst>
            </a:pP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交换式以太网（工作机制、地址学习）</a:t>
            </a:r>
            <a:endParaRPr lang="en-US" altLang="zh-CN" sz="23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6088" indent="-446088">
              <a:lnSpc>
                <a:spcPts val="30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538163" algn="l"/>
              </a:tabLst>
            </a:pPr>
            <a:r>
              <a:rPr lang="zh-CN" altLang="en-US" sz="23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虚拟局域网</a:t>
            </a:r>
            <a:endParaRPr lang="en-US" altLang="zh-CN" sz="2300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6088" indent="-446088">
              <a:lnSpc>
                <a:spcPts val="30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538163" algn="l"/>
              </a:tabLst>
            </a:pP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无线局域网（介质访问控制方法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CSMA/CA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RTS/CTS)</a:t>
            </a:r>
            <a:endParaRPr lang="en-US" altLang="zh-CN" sz="2300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83638B3-E0A3-4C54-AACF-7F2C8364FBD5}"/>
              </a:ext>
            </a:extLst>
          </p:cNvPr>
          <p:cNvSpPr txBox="1">
            <a:spLocks/>
          </p:cNvSpPr>
          <p:nvPr/>
        </p:nvSpPr>
        <p:spPr>
          <a:xfrm>
            <a:off x="615726" y="32661"/>
            <a:ext cx="7829837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第五章 接口层原理与协议</a:t>
            </a:r>
          </a:p>
        </p:txBody>
      </p:sp>
    </p:spTree>
    <p:extLst>
      <p:ext uri="{BB962C8B-B14F-4D97-AF65-F5344CB8AC3E}">
        <p14:creationId xmlns:p14="http://schemas.microsoft.com/office/powerpoint/2010/main" val="373369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24">
            <a:extLst>
              <a:ext uri="{FF2B5EF4-FFF2-40B4-BE49-F238E27FC236}">
                <a16:creationId xmlns:a16="http://schemas.microsoft.com/office/drawing/2014/main" id="{55C243C1-5E11-400D-AB4A-92084DB60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400" y="2259168"/>
            <a:ext cx="472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2FD15192-4580-4084-B73B-5E52564C4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400" y="3325968"/>
            <a:ext cx="472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27">
            <a:extLst>
              <a:ext uri="{FF2B5EF4-FFF2-40B4-BE49-F238E27FC236}">
                <a16:creationId xmlns:a16="http://schemas.microsoft.com/office/drawing/2014/main" id="{F122260E-F387-4ACE-84F1-47E06513D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400" y="38593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28">
            <a:extLst>
              <a:ext uri="{FF2B5EF4-FFF2-40B4-BE49-F238E27FC236}">
                <a16:creationId xmlns:a16="http://schemas.microsoft.com/office/drawing/2014/main" id="{68771A75-67E2-4F45-AB6C-4B0D8504C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400" y="43927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29">
            <a:extLst>
              <a:ext uri="{FF2B5EF4-FFF2-40B4-BE49-F238E27FC236}">
                <a16:creationId xmlns:a16="http://schemas.microsoft.com/office/drawing/2014/main" id="{FB788D51-F8EA-4E8A-BA37-0EF40BF6F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400" y="49261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0">
            <a:extLst>
              <a:ext uri="{FF2B5EF4-FFF2-40B4-BE49-F238E27FC236}">
                <a16:creationId xmlns:a16="http://schemas.microsoft.com/office/drawing/2014/main" id="{ECF051A1-1DE3-4E8A-93C7-B04DA1101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9000" y="38593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1">
            <a:extLst>
              <a:ext uri="{FF2B5EF4-FFF2-40B4-BE49-F238E27FC236}">
                <a16:creationId xmlns:a16="http://schemas.microsoft.com/office/drawing/2014/main" id="{7446AF07-2DD3-4D9A-A84A-BA11F57AF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9000" y="43927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2">
            <a:extLst>
              <a:ext uri="{FF2B5EF4-FFF2-40B4-BE49-F238E27FC236}">
                <a16:creationId xmlns:a16="http://schemas.microsoft.com/office/drawing/2014/main" id="{A55A50A3-9C30-4BB3-9B4C-44EDDA5E7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9000" y="49261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3">
            <a:extLst>
              <a:ext uri="{FF2B5EF4-FFF2-40B4-BE49-F238E27FC236}">
                <a16:creationId xmlns:a16="http://schemas.microsoft.com/office/drawing/2014/main" id="{3BA1E8C8-08E0-4F5E-BEE5-77FF510BD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4548" y="5542117"/>
            <a:ext cx="15446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34">
            <a:extLst>
              <a:ext uri="{FF2B5EF4-FFF2-40B4-BE49-F238E27FC236}">
                <a16:creationId xmlns:a16="http://schemas.microsoft.com/office/drawing/2014/main" id="{26DADDBE-CCCA-4476-A280-E521C868FB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5324" y="5524656"/>
            <a:ext cx="1357311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35">
            <a:extLst>
              <a:ext uri="{FF2B5EF4-FFF2-40B4-BE49-F238E27FC236}">
                <a16:creationId xmlns:a16="http://schemas.microsoft.com/office/drawing/2014/main" id="{CAE91C22-C00B-426B-B845-25D5F3145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4022" y="5524656"/>
            <a:ext cx="15668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36">
            <a:extLst>
              <a:ext uri="{FF2B5EF4-FFF2-40B4-BE49-F238E27FC236}">
                <a16:creationId xmlns:a16="http://schemas.microsoft.com/office/drawing/2014/main" id="{6B8B6ED0-7166-47E9-923C-A19B69B24F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4548" y="52309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37">
            <a:extLst>
              <a:ext uri="{FF2B5EF4-FFF2-40B4-BE49-F238E27FC236}">
                <a16:creationId xmlns:a16="http://schemas.microsoft.com/office/drawing/2014/main" id="{9047704F-9651-4B54-96E4-C4AFF82018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175" y="5219856"/>
            <a:ext cx="0" cy="3286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38">
            <a:extLst>
              <a:ext uri="{FF2B5EF4-FFF2-40B4-BE49-F238E27FC236}">
                <a16:creationId xmlns:a16="http://schemas.microsoft.com/office/drawing/2014/main" id="{5C5B62F6-259D-485B-AEF6-D6F2BE843E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5325" y="52309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39">
            <a:extLst>
              <a:ext uri="{FF2B5EF4-FFF2-40B4-BE49-F238E27FC236}">
                <a16:creationId xmlns:a16="http://schemas.microsoft.com/office/drawing/2014/main" id="{A0469947-547E-4ECE-9B97-694775A637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2638" y="521985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40">
            <a:extLst>
              <a:ext uri="{FF2B5EF4-FFF2-40B4-BE49-F238E27FC236}">
                <a16:creationId xmlns:a16="http://schemas.microsoft.com/office/drawing/2014/main" id="{D018CB61-C2B9-4E0D-9AF3-0F793EC7DA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4025" y="521985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Text Box 42">
            <a:extLst>
              <a:ext uri="{FF2B5EF4-FFF2-40B4-BE49-F238E27FC236}">
                <a16:creationId xmlns:a16="http://schemas.microsoft.com/office/drawing/2014/main" id="{1AAACF7D-1918-41B1-A100-444323476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950" y="2579843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i="1" dirty="0">
                <a:solidFill>
                  <a:srgbClr val="FF0000"/>
                </a:solidFill>
                <a:ea typeface="宋体" panose="02010600030101010101" pitchFamily="2" charset="-122"/>
              </a:rPr>
              <a:t>对等层通信，执行相关协议</a:t>
            </a:r>
            <a:endParaRPr kumimoji="0" lang="en-US" altLang="zh-CN" sz="2000" i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8" name="Text Box 46">
            <a:extLst>
              <a:ext uri="{FF2B5EF4-FFF2-40B4-BE49-F238E27FC236}">
                <a16:creationId xmlns:a16="http://schemas.microsoft.com/office/drawing/2014/main" id="{B9CC961F-EDBE-4908-BBA5-9FD8A95F8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75" y="3235480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00099"/>
                </a:solidFill>
                <a:ea typeface="宋体" panose="02010600030101010101" pitchFamily="2" charset="-122"/>
              </a:rPr>
              <a:t>路由器</a:t>
            </a:r>
            <a:endParaRPr kumimoji="0" lang="en-US" altLang="zh-CN" sz="2000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79" name="Line 64">
            <a:extLst>
              <a:ext uri="{FF2B5EF4-FFF2-40B4-BE49-F238E27FC236}">
                <a16:creationId xmlns:a16="http://schemas.microsoft.com/office/drawing/2014/main" id="{97845EDF-D4A3-471C-8E85-E3D40620F8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2350" y="2275044"/>
            <a:ext cx="360362" cy="3222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65">
            <a:extLst>
              <a:ext uri="{FF2B5EF4-FFF2-40B4-BE49-F238E27FC236}">
                <a16:creationId xmlns:a16="http://schemas.microsoft.com/office/drawing/2014/main" id="{975EFCDC-DA9F-4B0C-9A9C-0408793BF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2350" y="2917980"/>
            <a:ext cx="21590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9">
            <a:extLst>
              <a:ext uri="{FF2B5EF4-FFF2-40B4-BE49-F238E27FC236}">
                <a16:creationId xmlns:a16="http://schemas.microsoft.com/office/drawing/2014/main" id="{7E253632-1630-4C15-9175-2D951DCF7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72" y="1508280"/>
            <a:ext cx="1676400" cy="158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应用层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2" name="Rectangle 11">
            <a:extLst>
              <a:ext uri="{FF2B5EF4-FFF2-40B4-BE49-F238E27FC236}">
                <a16:creationId xmlns:a16="http://schemas.microsoft.com/office/drawing/2014/main" id="{B9AB7C34-E9F9-468C-BDED-28133F067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72" y="3097368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传输层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3" name="Rectangle 12">
            <a:extLst>
              <a:ext uri="{FF2B5EF4-FFF2-40B4-BE49-F238E27FC236}">
                <a16:creationId xmlns:a16="http://schemas.microsoft.com/office/drawing/2014/main" id="{CC32BC70-3CE8-4C5D-89B0-3CF31325D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72" y="3630768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4" name="Rectangle 13">
            <a:extLst>
              <a:ext uri="{FF2B5EF4-FFF2-40B4-BE49-F238E27FC236}">
                <a16:creationId xmlns:a16="http://schemas.microsoft.com/office/drawing/2014/main" id="{ABDD11DC-1F67-4597-A0E7-EC3BF6D50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72" y="4164168"/>
            <a:ext cx="16764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5" name="Rectangle 9">
            <a:extLst>
              <a:ext uri="{FF2B5EF4-FFF2-40B4-BE49-F238E27FC236}">
                <a16:creationId xmlns:a16="http://schemas.microsoft.com/office/drawing/2014/main" id="{461FEBDB-1478-4F86-B494-B47FBD7E5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916" y="1511455"/>
            <a:ext cx="1676400" cy="158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应用层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6" name="Rectangle 11">
            <a:extLst>
              <a:ext uri="{FF2B5EF4-FFF2-40B4-BE49-F238E27FC236}">
                <a16:creationId xmlns:a16="http://schemas.microsoft.com/office/drawing/2014/main" id="{8512DA71-C838-421A-985B-FB481AB38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916" y="3100543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传输层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7" name="Rectangle 12">
            <a:extLst>
              <a:ext uri="{FF2B5EF4-FFF2-40B4-BE49-F238E27FC236}">
                <a16:creationId xmlns:a16="http://schemas.microsoft.com/office/drawing/2014/main" id="{2950638E-F8A1-4BFD-B1F7-89380C5CF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916" y="3633943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F8380F4D-544C-4801-A4D2-65F5DCD5F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916" y="4167343"/>
            <a:ext cx="1676400" cy="106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9" name="Line 40">
            <a:extLst>
              <a:ext uri="{FF2B5EF4-FFF2-40B4-BE49-F238E27FC236}">
                <a16:creationId xmlns:a16="http://schemas.microsoft.com/office/drawing/2014/main" id="{4E7B08B2-EE21-4AE4-937F-9399FAC7A8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75" y="52309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B328B6C-346F-4276-9298-FF0B1FC0308F}"/>
              </a:ext>
            </a:extLst>
          </p:cNvPr>
          <p:cNvGrpSpPr/>
          <p:nvPr/>
        </p:nvGrpSpPr>
        <p:grpSpPr>
          <a:xfrm>
            <a:off x="4362651" y="3864925"/>
            <a:ext cx="433189" cy="1066800"/>
            <a:chOff x="4668856" y="4067970"/>
            <a:chExt cx="304800" cy="1066800"/>
          </a:xfrm>
        </p:grpSpPr>
        <p:sp>
          <p:nvSpPr>
            <p:cNvPr id="98" name="Line 30">
              <a:extLst>
                <a:ext uri="{FF2B5EF4-FFF2-40B4-BE49-F238E27FC236}">
                  <a16:creationId xmlns:a16="http://schemas.microsoft.com/office/drawing/2014/main" id="{F24332DF-8E96-461C-B133-B06E186F2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856" y="40679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31">
              <a:extLst>
                <a:ext uri="{FF2B5EF4-FFF2-40B4-BE49-F238E27FC236}">
                  <a16:creationId xmlns:a16="http://schemas.microsoft.com/office/drawing/2014/main" id="{5CBA15EF-A69A-43E7-863B-2EAD20C4A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856" y="46013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32">
              <a:extLst>
                <a:ext uri="{FF2B5EF4-FFF2-40B4-BE49-F238E27FC236}">
                  <a16:creationId xmlns:a16="http://schemas.microsoft.com/office/drawing/2014/main" id="{4DA64069-2AC1-4561-BE81-CF4478EAC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856" y="51347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" name="Rectangle 12">
            <a:extLst>
              <a:ext uri="{FF2B5EF4-FFF2-40B4-BE49-F238E27FC236}">
                <a16:creationId xmlns:a16="http://schemas.microsoft.com/office/drawing/2014/main" id="{08C48422-605C-4625-B9C9-BEE0C82B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109" y="3630768"/>
            <a:ext cx="184463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09" name="Rectangle 13">
            <a:extLst>
              <a:ext uri="{FF2B5EF4-FFF2-40B4-BE49-F238E27FC236}">
                <a16:creationId xmlns:a16="http://schemas.microsoft.com/office/drawing/2014/main" id="{BEABE54F-00BC-419F-B63C-670BEA27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110" y="4164168"/>
            <a:ext cx="928692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2" name="Rectangle 13">
            <a:extLst>
              <a:ext uri="{FF2B5EF4-FFF2-40B4-BE49-F238E27FC236}">
                <a16:creationId xmlns:a16="http://schemas.microsoft.com/office/drawing/2014/main" id="{F5D3288C-9DF5-4F63-ACF1-A2B58834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667" y="4164168"/>
            <a:ext cx="928692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3" name="Rectangle 12">
            <a:extLst>
              <a:ext uri="{FF2B5EF4-FFF2-40B4-BE49-F238E27FC236}">
                <a16:creationId xmlns:a16="http://schemas.microsoft.com/office/drawing/2014/main" id="{F85D12B4-14E9-44A3-A667-3BA771332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58" y="3633944"/>
            <a:ext cx="184463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4" name="Rectangle 13">
            <a:extLst>
              <a:ext uri="{FF2B5EF4-FFF2-40B4-BE49-F238E27FC236}">
                <a16:creationId xmlns:a16="http://schemas.microsoft.com/office/drawing/2014/main" id="{B6C9C2AB-297A-487F-9886-459BC585D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59" y="4167344"/>
            <a:ext cx="928692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5" name="Rectangle 13">
            <a:extLst>
              <a:ext uri="{FF2B5EF4-FFF2-40B4-BE49-F238E27FC236}">
                <a16:creationId xmlns:a16="http://schemas.microsoft.com/office/drawing/2014/main" id="{BF6E8B8A-134B-430E-99DA-5EC1A332D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16" y="4167344"/>
            <a:ext cx="928692" cy="106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6" name="Text Box 46">
            <a:extLst>
              <a:ext uri="{FF2B5EF4-FFF2-40B4-BE49-F238E27FC236}">
                <a16:creationId xmlns:a16="http://schemas.microsoft.com/office/drawing/2014/main" id="{C676D417-469D-4E1A-A4A9-9DCB4B5DF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390" y="3251298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00099"/>
                </a:solidFill>
                <a:ea typeface="宋体" panose="02010600030101010101" pitchFamily="2" charset="-122"/>
              </a:rPr>
              <a:t>路由器</a:t>
            </a:r>
            <a:endParaRPr kumimoji="0" lang="en-US" altLang="zh-CN" sz="2000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ABD4C7-EE7E-4D66-B459-A26BCAA8B036}"/>
              </a:ext>
            </a:extLst>
          </p:cNvPr>
          <p:cNvSpPr/>
          <p:nvPr/>
        </p:nvSpPr>
        <p:spPr bwMode="auto">
          <a:xfrm>
            <a:off x="712342" y="304340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3"/>
              </a:buBlip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6EE8F6-4D94-4921-A8D6-854FBC9E54FE}"/>
              </a:ext>
            </a:extLst>
          </p:cNvPr>
          <p:cNvSpPr/>
          <p:nvPr/>
        </p:nvSpPr>
        <p:spPr bwMode="auto">
          <a:xfrm>
            <a:off x="1457827" y="3041214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8D180C-CFAA-45C9-8990-EE19C6AAF193}"/>
              </a:ext>
            </a:extLst>
          </p:cNvPr>
          <p:cNvSpPr/>
          <p:nvPr/>
        </p:nvSpPr>
        <p:spPr bwMode="auto">
          <a:xfrm>
            <a:off x="1835671" y="3038641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97E0B0-2851-4F31-8898-A98CF6675D20}"/>
              </a:ext>
            </a:extLst>
          </p:cNvPr>
          <p:cNvSpPr/>
          <p:nvPr/>
        </p:nvSpPr>
        <p:spPr bwMode="auto">
          <a:xfrm>
            <a:off x="1087940" y="3038641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C1195E-3F40-42B5-9159-FD55E3DFA2AB}"/>
              </a:ext>
            </a:extLst>
          </p:cNvPr>
          <p:cNvSpPr/>
          <p:nvPr/>
        </p:nvSpPr>
        <p:spPr bwMode="auto">
          <a:xfrm>
            <a:off x="7101875" y="3041425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C080A1-07A3-45AF-B99E-D9DC760D5CAA}"/>
              </a:ext>
            </a:extLst>
          </p:cNvPr>
          <p:cNvSpPr/>
          <p:nvPr/>
        </p:nvSpPr>
        <p:spPr bwMode="auto">
          <a:xfrm>
            <a:off x="7847360" y="3039236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632E05-38AD-49FA-AEA2-915775910756}"/>
              </a:ext>
            </a:extLst>
          </p:cNvPr>
          <p:cNvSpPr/>
          <p:nvPr/>
        </p:nvSpPr>
        <p:spPr bwMode="auto">
          <a:xfrm>
            <a:off x="8225204" y="303666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81A769-B545-4AC4-A17C-73EAEB02F78D}"/>
              </a:ext>
            </a:extLst>
          </p:cNvPr>
          <p:cNvSpPr/>
          <p:nvPr/>
        </p:nvSpPr>
        <p:spPr bwMode="auto">
          <a:xfrm>
            <a:off x="7477473" y="303666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9E6FEC8F-EB55-4F05-882A-DB47795ADBE0}"/>
              </a:ext>
            </a:extLst>
          </p:cNvPr>
          <p:cNvSpPr txBox="1">
            <a:spLocks/>
          </p:cNvSpPr>
          <p:nvPr/>
        </p:nvSpPr>
        <p:spPr>
          <a:xfrm>
            <a:off x="615726" y="32661"/>
            <a:ext cx="7829837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TCP/IP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体系结构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F4893B4-10AF-45B3-BFDE-4580C4F23137}"/>
              </a:ext>
            </a:extLst>
          </p:cNvPr>
          <p:cNvSpPr/>
          <p:nvPr/>
        </p:nvSpPr>
        <p:spPr bwMode="auto">
          <a:xfrm>
            <a:off x="560472" y="3636514"/>
            <a:ext cx="8039101" cy="528035"/>
          </a:xfrm>
          <a:prstGeom prst="rect">
            <a:avLst/>
          </a:prstGeom>
          <a:blipFill dpi="0" rotWithShape="1">
            <a:blip r:embed="rId5">
              <a:alphaModFix amt="49000"/>
            </a:blip>
            <a:srcRect/>
            <a:tile tx="0" ty="0" sx="100000" sy="100000" flip="none" algn="tl"/>
          </a:blip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3"/>
              </a:buBlip>
              <a:tabLst/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145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09C55F1-2076-4202-8A9C-970948040A0E}"/>
              </a:ext>
            </a:extLst>
          </p:cNvPr>
          <p:cNvSpPr txBox="1">
            <a:spLocks/>
          </p:cNvSpPr>
          <p:nvPr/>
        </p:nvSpPr>
        <p:spPr>
          <a:xfrm>
            <a:off x="431346" y="32661"/>
            <a:ext cx="7628133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 网络层协议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7AA05F-DD57-491F-AE5D-481B65D84528}"/>
              </a:ext>
            </a:extLst>
          </p:cNvPr>
          <p:cNvSpPr txBox="1"/>
          <p:nvPr/>
        </p:nvSpPr>
        <p:spPr>
          <a:xfrm>
            <a:off x="606392" y="809701"/>
            <a:ext cx="5805381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网络层功能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协议（数据面）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IPv4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数据包格式和地址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IPv4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数据包转发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IPv4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地址问题及解决策略（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CIDR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IPv6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</a:t>
            </a: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ICMP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Tracert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路由算法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链路状态算法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距离向量算法</a:t>
            </a: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互联网路由协议：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RIP,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OSPF, BGP</a:t>
            </a: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软件定义网络（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SDN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CE78A4BE-2EEF-4981-98B1-32DD807F2DEB}"/>
              </a:ext>
            </a:extLst>
          </p:cNvPr>
          <p:cNvSpPr/>
          <p:nvPr/>
        </p:nvSpPr>
        <p:spPr>
          <a:xfrm>
            <a:off x="6042355" y="3588106"/>
            <a:ext cx="413309" cy="2596896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D8776C-9514-4160-8090-DB66A6596A1C}"/>
              </a:ext>
            </a:extLst>
          </p:cNvPr>
          <p:cNvSpPr txBox="1"/>
          <p:nvPr/>
        </p:nvSpPr>
        <p:spPr>
          <a:xfrm>
            <a:off x="6616598" y="4608576"/>
            <a:ext cx="1298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控制面</a:t>
            </a:r>
          </a:p>
        </p:txBody>
      </p:sp>
    </p:spTree>
    <p:extLst>
      <p:ext uri="{BB962C8B-B14F-4D97-AF65-F5344CB8AC3E}">
        <p14:creationId xmlns:p14="http://schemas.microsoft.com/office/powerpoint/2010/main" val="222805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24">
            <a:extLst>
              <a:ext uri="{FF2B5EF4-FFF2-40B4-BE49-F238E27FC236}">
                <a16:creationId xmlns:a16="http://schemas.microsoft.com/office/drawing/2014/main" id="{55C243C1-5E11-400D-AB4A-92084DB60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400" y="2259168"/>
            <a:ext cx="472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2FD15192-4580-4084-B73B-5E52564C4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400" y="3325968"/>
            <a:ext cx="472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27">
            <a:extLst>
              <a:ext uri="{FF2B5EF4-FFF2-40B4-BE49-F238E27FC236}">
                <a16:creationId xmlns:a16="http://schemas.microsoft.com/office/drawing/2014/main" id="{F122260E-F387-4ACE-84F1-47E06513D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400" y="38593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28">
            <a:extLst>
              <a:ext uri="{FF2B5EF4-FFF2-40B4-BE49-F238E27FC236}">
                <a16:creationId xmlns:a16="http://schemas.microsoft.com/office/drawing/2014/main" id="{68771A75-67E2-4F45-AB6C-4B0D8504C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400" y="43927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29">
            <a:extLst>
              <a:ext uri="{FF2B5EF4-FFF2-40B4-BE49-F238E27FC236}">
                <a16:creationId xmlns:a16="http://schemas.microsoft.com/office/drawing/2014/main" id="{FB788D51-F8EA-4E8A-BA37-0EF40BF6F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400" y="49261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0">
            <a:extLst>
              <a:ext uri="{FF2B5EF4-FFF2-40B4-BE49-F238E27FC236}">
                <a16:creationId xmlns:a16="http://schemas.microsoft.com/office/drawing/2014/main" id="{ECF051A1-1DE3-4E8A-93C7-B04DA1101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9000" y="38593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1">
            <a:extLst>
              <a:ext uri="{FF2B5EF4-FFF2-40B4-BE49-F238E27FC236}">
                <a16:creationId xmlns:a16="http://schemas.microsoft.com/office/drawing/2014/main" id="{7446AF07-2DD3-4D9A-A84A-BA11F57AF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9000" y="43927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2">
            <a:extLst>
              <a:ext uri="{FF2B5EF4-FFF2-40B4-BE49-F238E27FC236}">
                <a16:creationId xmlns:a16="http://schemas.microsoft.com/office/drawing/2014/main" id="{A55A50A3-9C30-4BB3-9B4C-44EDDA5E7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9000" y="49261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3">
            <a:extLst>
              <a:ext uri="{FF2B5EF4-FFF2-40B4-BE49-F238E27FC236}">
                <a16:creationId xmlns:a16="http://schemas.microsoft.com/office/drawing/2014/main" id="{3BA1E8C8-08E0-4F5E-BEE5-77FF510BD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4548" y="5542117"/>
            <a:ext cx="15446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34">
            <a:extLst>
              <a:ext uri="{FF2B5EF4-FFF2-40B4-BE49-F238E27FC236}">
                <a16:creationId xmlns:a16="http://schemas.microsoft.com/office/drawing/2014/main" id="{26DADDBE-CCCA-4476-A280-E521C868FB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5324" y="5524656"/>
            <a:ext cx="1357311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35">
            <a:extLst>
              <a:ext uri="{FF2B5EF4-FFF2-40B4-BE49-F238E27FC236}">
                <a16:creationId xmlns:a16="http://schemas.microsoft.com/office/drawing/2014/main" id="{CAE91C22-C00B-426B-B845-25D5F3145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4022" y="5524656"/>
            <a:ext cx="15668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36">
            <a:extLst>
              <a:ext uri="{FF2B5EF4-FFF2-40B4-BE49-F238E27FC236}">
                <a16:creationId xmlns:a16="http://schemas.microsoft.com/office/drawing/2014/main" id="{6B8B6ED0-7166-47E9-923C-A19B69B24F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4548" y="52309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37">
            <a:extLst>
              <a:ext uri="{FF2B5EF4-FFF2-40B4-BE49-F238E27FC236}">
                <a16:creationId xmlns:a16="http://schemas.microsoft.com/office/drawing/2014/main" id="{9047704F-9651-4B54-96E4-C4AFF82018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175" y="5219856"/>
            <a:ext cx="0" cy="3286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38">
            <a:extLst>
              <a:ext uri="{FF2B5EF4-FFF2-40B4-BE49-F238E27FC236}">
                <a16:creationId xmlns:a16="http://schemas.microsoft.com/office/drawing/2014/main" id="{5C5B62F6-259D-485B-AEF6-D6F2BE843E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5325" y="52309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39">
            <a:extLst>
              <a:ext uri="{FF2B5EF4-FFF2-40B4-BE49-F238E27FC236}">
                <a16:creationId xmlns:a16="http://schemas.microsoft.com/office/drawing/2014/main" id="{A0469947-547E-4ECE-9B97-694775A637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2638" y="521985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40">
            <a:extLst>
              <a:ext uri="{FF2B5EF4-FFF2-40B4-BE49-F238E27FC236}">
                <a16:creationId xmlns:a16="http://schemas.microsoft.com/office/drawing/2014/main" id="{D018CB61-C2B9-4E0D-9AF3-0F793EC7DA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4025" y="521985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Text Box 42">
            <a:extLst>
              <a:ext uri="{FF2B5EF4-FFF2-40B4-BE49-F238E27FC236}">
                <a16:creationId xmlns:a16="http://schemas.microsoft.com/office/drawing/2014/main" id="{1AAACF7D-1918-41B1-A100-444323476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950" y="2579843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i="1" dirty="0">
                <a:solidFill>
                  <a:srgbClr val="FF0000"/>
                </a:solidFill>
                <a:ea typeface="宋体" panose="02010600030101010101" pitchFamily="2" charset="-122"/>
              </a:rPr>
              <a:t>对等层通信，执行相关协议</a:t>
            </a:r>
            <a:endParaRPr kumimoji="0" lang="en-US" altLang="zh-CN" sz="2000" i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8" name="Text Box 46">
            <a:extLst>
              <a:ext uri="{FF2B5EF4-FFF2-40B4-BE49-F238E27FC236}">
                <a16:creationId xmlns:a16="http://schemas.microsoft.com/office/drawing/2014/main" id="{B9CC961F-EDBE-4908-BBA5-9FD8A95F8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75" y="3235480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00099"/>
                </a:solidFill>
                <a:ea typeface="宋体" panose="02010600030101010101" pitchFamily="2" charset="-122"/>
              </a:rPr>
              <a:t>路由器</a:t>
            </a:r>
            <a:endParaRPr kumimoji="0" lang="en-US" altLang="zh-CN" sz="2000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79" name="Line 64">
            <a:extLst>
              <a:ext uri="{FF2B5EF4-FFF2-40B4-BE49-F238E27FC236}">
                <a16:creationId xmlns:a16="http://schemas.microsoft.com/office/drawing/2014/main" id="{97845EDF-D4A3-471C-8E85-E3D40620F8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2350" y="2275044"/>
            <a:ext cx="360362" cy="3222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65">
            <a:extLst>
              <a:ext uri="{FF2B5EF4-FFF2-40B4-BE49-F238E27FC236}">
                <a16:creationId xmlns:a16="http://schemas.microsoft.com/office/drawing/2014/main" id="{975EFCDC-DA9F-4B0C-9A9C-0408793BF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2350" y="2917980"/>
            <a:ext cx="21590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9">
            <a:extLst>
              <a:ext uri="{FF2B5EF4-FFF2-40B4-BE49-F238E27FC236}">
                <a16:creationId xmlns:a16="http://schemas.microsoft.com/office/drawing/2014/main" id="{7E253632-1630-4C15-9175-2D951DCF7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72" y="1508280"/>
            <a:ext cx="1676400" cy="158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应用层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2" name="Rectangle 11">
            <a:extLst>
              <a:ext uri="{FF2B5EF4-FFF2-40B4-BE49-F238E27FC236}">
                <a16:creationId xmlns:a16="http://schemas.microsoft.com/office/drawing/2014/main" id="{B9AB7C34-E9F9-468C-BDED-28133F067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72" y="3097368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传输层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3" name="Rectangle 12">
            <a:extLst>
              <a:ext uri="{FF2B5EF4-FFF2-40B4-BE49-F238E27FC236}">
                <a16:creationId xmlns:a16="http://schemas.microsoft.com/office/drawing/2014/main" id="{CC32BC70-3CE8-4C5D-89B0-3CF31325D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72" y="3630768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4" name="Rectangle 13">
            <a:extLst>
              <a:ext uri="{FF2B5EF4-FFF2-40B4-BE49-F238E27FC236}">
                <a16:creationId xmlns:a16="http://schemas.microsoft.com/office/drawing/2014/main" id="{ABDD11DC-1F67-4597-A0E7-EC3BF6D50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72" y="4164168"/>
            <a:ext cx="16764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5" name="Rectangle 9">
            <a:extLst>
              <a:ext uri="{FF2B5EF4-FFF2-40B4-BE49-F238E27FC236}">
                <a16:creationId xmlns:a16="http://schemas.microsoft.com/office/drawing/2014/main" id="{461FEBDB-1478-4F86-B494-B47FBD7E5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916" y="1511455"/>
            <a:ext cx="1676400" cy="158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应用层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6" name="Rectangle 11">
            <a:extLst>
              <a:ext uri="{FF2B5EF4-FFF2-40B4-BE49-F238E27FC236}">
                <a16:creationId xmlns:a16="http://schemas.microsoft.com/office/drawing/2014/main" id="{8512DA71-C838-421A-985B-FB481AB38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916" y="3100543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传输层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7" name="Rectangle 12">
            <a:extLst>
              <a:ext uri="{FF2B5EF4-FFF2-40B4-BE49-F238E27FC236}">
                <a16:creationId xmlns:a16="http://schemas.microsoft.com/office/drawing/2014/main" id="{2950638E-F8A1-4BFD-B1F7-89380C5CF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916" y="3633943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F8380F4D-544C-4801-A4D2-65F5DCD5F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916" y="4167343"/>
            <a:ext cx="1676400" cy="106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9" name="Line 40">
            <a:extLst>
              <a:ext uri="{FF2B5EF4-FFF2-40B4-BE49-F238E27FC236}">
                <a16:creationId xmlns:a16="http://schemas.microsoft.com/office/drawing/2014/main" id="{4E7B08B2-EE21-4AE4-937F-9399FAC7A8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75" y="52309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B328B6C-346F-4276-9298-FF0B1FC0308F}"/>
              </a:ext>
            </a:extLst>
          </p:cNvPr>
          <p:cNvGrpSpPr/>
          <p:nvPr/>
        </p:nvGrpSpPr>
        <p:grpSpPr>
          <a:xfrm>
            <a:off x="4362651" y="3864925"/>
            <a:ext cx="433189" cy="1066800"/>
            <a:chOff x="4668856" y="4067970"/>
            <a:chExt cx="304800" cy="1066800"/>
          </a:xfrm>
        </p:grpSpPr>
        <p:sp>
          <p:nvSpPr>
            <p:cNvPr id="98" name="Line 30">
              <a:extLst>
                <a:ext uri="{FF2B5EF4-FFF2-40B4-BE49-F238E27FC236}">
                  <a16:creationId xmlns:a16="http://schemas.microsoft.com/office/drawing/2014/main" id="{F24332DF-8E96-461C-B133-B06E186F2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856" y="40679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31">
              <a:extLst>
                <a:ext uri="{FF2B5EF4-FFF2-40B4-BE49-F238E27FC236}">
                  <a16:creationId xmlns:a16="http://schemas.microsoft.com/office/drawing/2014/main" id="{5CBA15EF-A69A-43E7-863B-2EAD20C4A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856" y="46013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32">
              <a:extLst>
                <a:ext uri="{FF2B5EF4-FFF2-40B4-BE49-F238E27FC236}">
                  <a16:creationId xmlns:a16="http://schemas.microsoft.com/office/drawing/2014/main" id="{4DA64069-2AC1-4561-BE81-CF4478EAC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856" y="51347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" name="Rectangle 12">
            <a:extLst>
              <a:ext uri="{FF2B5EF4-FFF2-40B4-BE49-F238E27FC236}">
                <a16:creationId xmlns:a16="http://schemas.microsoft.com/office/drawing/2014/main" id="{08C48422-605C-4625-B9C9-BEE0C82B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109" y="3630768"/>
            <a:ext cx="184463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09" name="Rectangle 13">
            <a:extLst>
              <a:ext uri="{FF2B5EF4-FFF2-40B4-BE49-F238E27FC236}">
                <a16:creationId xmlns:a16="http://schemas.microsoft.com/office/drawing/2014/main" id="{BEABE54F-00BC-419F-B63C-670BEA27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110" y="4164168"/>
            <a:ext cx="928692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2" name="Rectangle 13">
            <a:extLst>
              <a:ext uri="{FF2B5EF4-FFF2-40B4-BE49-F238E27FC236}">
                <a16:creationId xmlns:a16="http://schemas.microsoft.com/office/drawing/2014/main" id="{F5D3288C-9DF5-4F63-ACF1-A2B58834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667" y="4164168"/>
            <a:ext cx="928692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3" name="Rectangle 12">
            <a:extLst>
              <a:ext uri="{FF2B5EF4-FFF2-40B4-BE49-F238E27FC236}">
                <a16:creationId xmlns:a16="http://schemas.microsoft.com/office/drawing/2014/main" id="{F85D12B4-14E9-44A3-A667-3BA771332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58" y="3633944"/>
            <a:ext cx="184463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4" name="Rectangle 13">
            <a:extLst>
              <a:ext uri="{FF2B5EF4-FFF2-40B4-BE49-F238E27FC236}">
                <a16:creationId xmlns:a16="http://schemas.microsoft.com/office/drawing/2014/main" id="{B6C9C2AB-297A-487F-9886-459BC585D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59" y="4167344"/>
            <a:ext cx="928692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5" name="Rectangle 13">
            <a:extLst>
              <a:ext uri="{FF2B5EF4-FFF2-40B4-BE49-F238E27FC236}">
                <a16:creationId xmlns:a16="http://schemas.microsoft.com/office/drawing/2014/main" id="{BF6E8B8A-134B-430E-99DA-5EC1A332D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16" y="4167344"/>
            <a:ext cx="928692" cy="106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6" name="Text Box 46">
            <a:extLst>
              <a:ext uri="{FF2B5EF4-FFF2-40B4-BE49-F238E27FC236}">
                <a16:creationId xmlns:a16="http://schemas.microsoft.com/office/drawing/2014/main" id="{C676D417-469D-4E1A-A4A9-9DCB4B5DF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390" y="3251298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00099"/>
                </a:solidFill>
                <a:ea typeface="宋体" panose="02010600030101010101" pitchFamily="2" charset="-122"/>
              </a:rPr>
              <a:t>路由器</a:t>
            </a:r>
            <a:endParaRPr kumimoji="0" lang="en-US" altLang="zh-CN" sz="2000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ABD4C7-EE7E-4D66-B459-A26BCAA8B036}"/>
              </a:ext>
            </a:extLst>
          </p:cNvPr>
          <p:cNvSpPr/>
          <p:nvPr/>
        </p:nvSpPr>
        <p:spPr bwMode="auto">
          <a:xfrm>
            <a:off x="712342" y="304340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3"/>
              </a:buBlip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6EE8F6-4D94-4921-A8D6-854FBC9E54FE}"/>
              </a:ext>
            </a:extLst>
          </p:cNvPr>
          <p:cNvSpPr/>
          <p:nvPr/>
        </p:nvSpPr>
        <p:spPr bwMode="auto">
          <a:xfrm>
            <a:off x="1457827" y="3041214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8D180C-CFAA-45C9-8990-EE19C6AAF193}"/>
              </a:ext>
            </a:extLst>
          </p:cNvPr>
          <p:cNvSpPr/>
          <p:nvPr/>
        </p:nvSpPr>
        <p:spPr bwMode="auto">
          <a:xfrm>
            <a:off x="1835671" y="3038641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97E0B0-2851-4F31-8898-A98CF6675D20}"/>
              </a:ext>
            </a:extLst>
          </p:cNvPr>
          <p:cNvSpPr/>
          <p:nvPr/>
        </p:nvSpPr>
        <p:spPr bwMode="auto">
          <a:xfrm>
            <a:off x="1087940" y="3038641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C1195E-3F40-42B5-9159-FD55E3DFA2AB}"/>
              </a:ext>
            </a:extLst>
          </p:cNvPr>
          <p:cNvSpPr/>
          <p:nvPr/>
        </p:nvSpPr>
        <p:spPr bwMode="auto">
          <a:xfrm>
            <a:off x="7101875" y="3041425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C080A1-07A3-45AF-B99E-D9DC760D5CAA}"/>
              </a:ext>
            </a:extLst>
          </p:cNvPr>
          <p:cNvSpPr/>
          <p:nvPr/>
        </p:nvSpPr>
        <p:spPr bwMode="auto">
          <a:xfrm>
            <a:off x="7847360" y="3039236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632E05-38AD-49FA-AEA2-915775910756}"/>
              </a:ext>
            </a:extLst>
          </p:cNvPr>
          <p:cNvSpPr/>
          <p:nvPr/>
        </p:nvSpPr>
        <p:spPr bwMode="auto">
          <a:xfrm>
            <a:off x="8225204" y="303666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81A769-B545-4AC4-A17C-73EAEB02F78D}"/>
              </a:ext>
            </a:extLst>
          </p:cNvPr>
          <p:cNvSpPr/>
          <p:nvPr/>
        </p:nvSpPr>
        <p:spPr bwMode="auto">
          <a:xfrm>
            <a:off x="7477473" y="303666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9E6FEC8F-EB55-4F05-882A-DB47795ADBE0}"/>
              </a:ext>
            </a:extLst>
          </p:cNvPr>
          <p:cNvSpPr txBox="1">
            <a:spLocks/>
          </p:cNvSpPr>
          <p:nvPr/>
        </p:nvSpPr>
        <p:spPr>
          <a:xfrm>
            <a:off x="615726" y="32661"/>
            <a:ext cx="7829837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TCP/IP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体系结构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1A788E8-C8DC-478D-B76E-AF59A66B0679}"/>
              </a:ext>
            </a:extLst>
          </p:cNvPr>
          <p:cNvSpPr/>
          <p:nvPr/>
        </p:nvSpPr>
        <p:spPr bwMode="auto">
          <a:xfrm>
            <a:off x="554911" y="3097368"/>
            <a:ext cx="1673225" cy="535589"/>
          </a:xfrm>
          <a:prstGeom prst="rect">
            <a:avLst/>
          </a:prstGeom>
          <a:blipFill dpi="0" rotWithShape="1">
            <a:blip r:embed="rId5">
              <a:alphaModFix amt="49000"/>
            </a:blip>
            <a:srcRect/>
            <a:tile tx="0" ty="0" sx="100000" sy="100000" flip="none" algn="tl"/>
          </a:blip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3"/>
              </a:buBlip>
              <a:tabLst/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A52CBE-6FC9-4C89-9559-0680832D83A9}"/>
              </a:ext>
            </a:extLst>
          </p:cNvPr>
          <p:cNvSpPr/>
          <p:nvPr/>
        </p:nvSpPr>
        <p:spPr bwMode="auto">
          <a:xfrm>
            <a:off x="6924600" y="3103116"/>
            <a:ext cx="1673225" cy="535589"/>
          </a:xfrm>
          <a:prstGeom prst="rect">
            <a:avLst/>
          </a:prstGeom>
          <a:blipFill dpi="0" rotWithShape="1">
            <a:blip r:embed="rId5">
              <a:alphaModFix amt="49000"/>
            </a:blip>
            <a:srcRect/>
            <a:tile tx="0" ty="0" sx="100000" sy="100000" flip="none" algn="tl"/>
          </a:blip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3"/>
              </a:buBlip>
              <a:tabLst/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51291A1-F7BB-49C2-BDF2-A30A8EB937A2}"/>
              </a:ext>
            </a:extLst>
          </p:cNvPr>
          <p:cNvSpPr/>
          <p:nvPr/>
        </p:nvSpPr>
        <p:spPr bwMode="auto">
          <a:xfrm>
            <a:off x="560472" y="3636514"/>
            <a:ext cx="8039101" cy="528035"/>
          </a:xfrm>
          <a:prstGeom prst="rect">
            <a:avLst/>
          </a:prstGeom>
          <a:blipFill dpi="0" rotWithShape="1">
            <a:blip r:embed="rId5">
              <a:alphaModFix amt="49000"/>
            </a:blip>
            <a:srcRect/>
            <a:tile tx="0" ty="0" sx="100000" sy="100000" flip="none" algn="tl"/>
          </a:blip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3"/>
              </a:buBlip>
              <a:tabLst/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8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09C55F1-2076-4202-8A9C-970948040A0E}"/>
              </a:ext>
            </a:extLst>
          </p:cNvPr>
          <p:cNvSpPr txBox="1">
            <a:spLocks/>
          </p:cNvSpPr>
          <p:nvPr/>
        </p:nvSpPr>
        <p:spPr>
          <a:xfrm>
            <a:off x="707366" y="32661"/>
            <a:ext cx="7703389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传输层协议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7AA05F-DD57-491F-AE5D-481B65D84528}"/>
              </a:ext>
            </a:extLst>
          </p:cNvPr>
          <p:cNvSpPr txBox="1"/>
          <p:nvPr/>
        </p:nvSpPr>
        <p:spPr>
          <a:xfrm>
            <a:off x="491662" y="945035"/>
            <a:ext cx="8013983" cy="4667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传输层需要解决的基本问题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TCP/IP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体系结构中传输层协议与服务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用户数据报协议（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可靠数据传输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传输控制协议（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）（可靠、流控、连接管理）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理解网络拥塞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拥塞控制机制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6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24">
            <a:extLst>
              <a:ext uri="{FF2B5EF4-FFF2-40B4-BE49-F238E27FC236}">
                <a16:creationId xmlns:a16="http://schemas.microsoft.com/office/drawing/2014/main" id="{55C243C1-5E11-400D-AB4A-92084DB60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400" y="2259168"/>
            <a:ext cx="472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2FD15192-4580-4084-B73B-5E52564C4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400" y="3325968"/>
            <a:ext cx="472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27">
            <a:extLst>
              <a:ext uri="{FF2B5EF4-FFF2-40B4-BE49-F238E27FC236}">
                <a16:creationId xmlns:a16="http://schemas.microsoft.com/office/drawing/2014/main" id="{F122260E-F387-4ACE-84F1-47E06513D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400" y="38593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28">
            <a:extLst>
              <a:ext uri="{FF2B5EF4-FFF2-40B4-BE49-F238E27FC236}">
                <a16:creationId xmlns:a16="http://schemas.microsoft.com/office/drawing/2014/main" id="{68771A75-67E2-4F45-AB6C-4B0D8504C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400" y="43927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29">
            <a:extLst>
              <a:ext uri="{FF2B5EF4-FFF2-40B4-BE49-F238E27FC236}">
                <a16:creationId xmlns:a16="http://schemas.microsoft.com/office/drawing/2014/main" id="{FB788D51-F8EA-4E8A-BA37-0EF40BF6F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400" y="49261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0">
            <a:extLst>
              <a:ext uri="{FF2B5EF4-FFF2-40B4-BE49-F238E27FC236}">
                <a16:creationId xmlns:a16="http://schemas.microsoft.com/office/drawing/2014/main" id="{ECF051A1-1DE3-4E8A-93C7-B04DA1101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9000" y="38593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1">
            <a:extLst>
              <a:ext uri="{FF2B5EF4-FFF2-40B4-BE49-F238E27FC236}">
                <a16:creationId xmlns:a16="http://schemas.microsoft.com/office/drawing/2014/main" id="{7446AF07-2DD3-4D9A-A84A-BA11F57AF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9000" y="43927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2">
            <a:extLst>
              <a:ext uri="{FF2B5EF4-FFF2-40B4-BE49-F238E27FC236}">
                <a16:creationId xmlns:a16="http://schemas.microsoft.com/office/drawing/2014/main" id="{A55A50A3-9C30-4BB3-9B4C-44EDDA5E7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9000" y="49261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3">
            <a:extLst>
              <a:ext uri="{FF2B5EF4-FFF2-40B4-BE49-F238E27FC236}">
                <a16:creationId xmlns:a16="http://schemas.microsoft.com/office/drawing/2014/main" id="{3BA1E8C8-08E0-4F5E-BEE5-77FF510BD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4548" y="5542117"/>
            <a:ext cx="15446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34">
            <a:extLst>
              <a:ext uri="{FF2B5EF4-FFF2-40B4-BE49-F238E27FC236}">
                <a16:creationId xmlns:a16="http://schemas.microsoft.com/office/drawing/2014/main" id="{26DADDBE-CCCA-4476-A280-E521C868FB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5324" y="5524656"/>
            <a:ext cx="1357311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35">
            <a:extLst>
              <a:ext uri="{FF2B5EF4-FFF2-40B4-BE49-F238E27FC236}">
                <a16:creationId xmlns:a16="http://schemas.microsoft.com/office/drawing/2014/main" id="{CAE91C22-C00B-426B-B845-25D5F3145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4022" y="5524656"/>
            <a:ext cx="15668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36">
            <a:extLst>
              <a:ext uri="{FF2B5EF4-FFF2-40B4-BE49-F238E27FC236}">
                <a16:creationId xmlns:a16="http://schemas.microsoft.com/office/drawing/2014/main" id="{6B8B6ED0-7166-47E9-923C-A19B69B24F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4548" y="52309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37">
            <a:extLst>
              <a:ext uri="{FF2B5EF4-FFF2-40B4-BE49-F238E27FC236}">
                <a16:creationId xmlns:a16="http://schemas.microsoft.com/office/drawing/2014/main" id="{9047704F-9651-4B54-96E4-C4AFF82018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175" y="5219856"/>
            <a:ext cx="0" cy="3286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38">
            <a:extLst>
              <a:ext uri="{FF2B5EF4-FFF2-40B4-BE49-F238E27FC236}">
                <a16:creationId xmlns:a16="http://schemas.microsoft.com/office/drawing/2014/main" id="{5C5B62F6-259D-485B-AEF6-D6F2BE843E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5325" y="52309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39">
            <a:extLst>
              <a:ext uri="{FF2B5EF4-FFF2-40B4-BE49-F238E27FC236}">
                <a16:creationId xmlns:a16="http://schemas.microsoft.com/office/drawing/2014/main" id="{A0469947-547E-4ECE-9B97-694775A637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2638" y="521985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40">
            <a:extLst>
              <a:ext uri="{FF2B5EF4-FFF2-40B4-BE49-F238E27FC236}">
                <a16:creationId xmlns:a16="http://schemas.microsoft.com/office/drawing/2014/main" id="{D018CB61-C2B9-4E0D-9AF3-0F793EC7DA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4025" y="521985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Text Box 42">
            <a:extLst>
              <a:ext uri="{FF2B5EF4-FFF2-40B4-BE49-F238E27FC236}">
                <a16:creationId xmlns:a16="http://schemas.microsoft.com/office/drawing/2014/main" id="{1AAACF7D-1918-41B1-A100-444323476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950" y="2579843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i="1" dirty="0">
                <a:solidFill>
                  <a:srgbClr val="FF0000"/>
                </a:solidFill>
                <a:ea typeface="宋体" panose="02010600030101010101" pitchFamily="2" charset="-122"/>
              </a:rPr>
              <a:t>对等层通信，执行相关协议</a:t>
            </a:r>
            <a:endParaRPr kumimoji="0" lang="en-US" altLang="zh-CN" sz="2000" i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8" name="Text Box 46">
            <a:extLst>
              <a:ext uri="{FF2B5EF4-FFF2-40B4-BE49-F238E27FC236}">
                <a16:creationId xmlns:a16="http://schemas.microsoft.com/office/drawing/2014/main" id="{B9CC961F-EDBE-4908-BBA5-9FD8A95F8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75" y="3235480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00099"/>
                </a:solidFill>
                <a:ea typeface="宋体" panose="02010600030101010101" pitchFamily="2" charset="-122"/>
              </a:rPr>
              <a:t>路由器</a:t>
            </a:r>
            <a:endParaRPr kumimoji="0" lang="en-US" altLang="zh-CN" sz="2000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79" name="Line 64">
            <a:extLst>
              <a:ext uri="{FF2B5EF4-FFF2-40B4-BE49-F238E27FC236}">
                <a16:creationId xmlns:a16="http://schemas.microsoft.com/office/drawing/2014/main" id="{97845EDF-D4A3-471C-8E85-E3D40620F8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2350" y="2275044"/>
            <a:ext cx="360362" cy="3222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65">
            <a:extLst>
              <a:ext uri="{FF2B5EF4-FFF2-40B4-BE49-F238E27FC236}">
                <a16:creationId xmlns:a16="http://schemas.microsoft.com/office/drawing/2014/main" id="{975EFCDC-DA9F-4B0C-9A9C-0408793BF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2350" y="2917980"/>
            <a:ext cx="21590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9">
            <a:extLst>
              <a:ext uri="{FF2B5EF4-FFF2-40B4-BE49-F238E27FC236}">
                <a16:creationId xmlns:a16="http://schemas.microsoft.com/office/drawing/2014/main" id="{7E253632-1630-4C15-9175-2D951DCF7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72" y="1508280"/>
            <a:ext cx="1676400" cy="158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应用层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2" name="Rectangle 11">
            <a:extLst>
              <a:ext uri="{FF2B5EF4-FFF2-40B4-BE49-F238E27FC236}">
                <a16:creationId xmlns:a16="http://schemas.microsoft.com/office/drawing/2014/main" id="{B9AB7C34-E9F9-468C-BDED-28133F067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72" y="3097368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传输层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3" name="Rectangle 12">
            <a:extLst>
              <a:ext uri="{FF2B5EF4-FFF2-40B4-BE49-F238E27FC236}">
                <a16:creationId xmlns:a16="http://schemas.microsoft.com/office/drawing/2014/main" id="{CC32BC70-3CE8-4C5D-89B0-3CF31325D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72" y="3630768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4" name="Rectangle 13">
            <a:extLst>
              <a:ext uri="{FF2B5EF4-FFF2-40B4-BE49-F238E27FC236}">
                <a16:creationId xmlns:a16="http://schemas.microsoft.com/office/drawing/2014/main" id="{ABDD11DC-1F67-4597-A0E7-EC3BF6D50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72" y="4164168"/>
            <a:ext cx="16764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5" name="Rectangle 9">
            <a:extLst>
              <a:ext uri="{FF2B5EF4-FFF2-40B4-BE49-F238E27FC236}">
                <a16:creationId xmlns:a16="http://schemas.microsoft.com/office/drawing/2014/main" id="{461FEBDB-1478-4F86-B494-B47FBD7E5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916" y="1511455"/>
            <a:ext cx="1676400" cy="158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应用层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6" name="Rectangle 11">
            <a:extLst>
              <a:ext uri="{FF2B5EF4-FFF2-40B4-BE49-F238E27FC236}">
                <a16:creationId xmlns:a16="http://schemas.microsoft.com/office/drawing/2014/main" id="{8512DA71-C838-421A-985B-FB481AB38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916" y="3100543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传输层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7" name="Rectangle 12">
            <a:extLst>
              <a:ext uri="{FF2B5EF4-FFF2-40B4-BE49-F238E27FC236}">
                <a16:creationId xmlns:a16="http://schemas.microsoft.com/office/drawing/2014/main" id="{2950638E-F8A1-4BFD-B1F7-89380C5CF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916" y="3633943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F8380F4D-544C-4801-A4D2-65F5DCD5F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916" y="4167343"/>
            <a:ext cx="1676400" cy="106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9" name="Line 40">
            <a:extLst>
              <a:ext uri="{FF2B5EF4-FFF2-40B4-BE49-F238E27FC236}">
                <a16:creationId xmlns:a16="http://schemas.microsoft.com/office/drawing/2014/main" id="{4E7B08B2-EE21-4AE4-937F-9399FAC7A8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75" y="52309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B328B6C-346F-4276-9298-FF0B1FC0308F}"/>
              </a:ext>
            </a:extLst>
          </p:cNvPr>
          <p:cNvGrpSpPr/>
          <p:nvPr/>
        </p:nvGrpSpPr>
        <p:grpSpPr>
          <a:xfrm>
            <a:off x="4362651" y="3864925"/>
            <a:ext cx="433189" cy="1066800"/>
            <a:chOff x="4668856" y="4067970"/>
            <a:chExt cx="304800" cy="1066800"/>
          </a:xfrm>
        </p:grpSpPr>
        <p:sp>
          <p:nvSpPr>
            <p:cNvPr id="98" name="Line 30">
              <a:extLst>
                <a:ext uri="{FF2B5EF4-FFF2-40B4-BE49-F238E27FC236}">
                  <a16:creationId xmlns:a16="http://schemas.microsoft.com/office/drawing/2014/main" id="{F24332DF-8E96-461C-B133-B06E186F2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856" y="40679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31">
              <a:extLst>
                <a:ext uri="{FF2B5EF4-FFF2-40B4-BE49-F238E27FC236}">
                  <a16:creationId xmlns:a16="http://schemas.microsoft.com/office/drawing/2014/main" id="{5CBA15EF-A69A-43E7-863B-2EAD20C4A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856" y="46013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32">
              <a:extLst>
                <a:ext uri="{FF2B5EF4-FFF2-40B4-BE49-F238E27FC236}">
                  <a16:creationId xmlns:a16="http://schemas.microsoft.com/office/drawing/2014/main" id="{4DA64069-2AC1-4561-BE81-CF4478EAC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856" y="51347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" name="Rectangle 12">
            <a:extLst>
              <a:ext uri="{FF2B5EF4-FFF2-40B4-BE49-F238E27FC236}">
                <a16:creationId xmlns:a16="http://schemas.microsoft.com/office/drawing/2014/main" id="{08C48422-605C-4625-B9C9-BEE0C82B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109" y="3630768"/>
            <a:ext cx="184463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09" name="Rectangle 13">
            <a:extLst>
              <a:ext uri="{FF2B5EF4-FFF2-40B4-BE49-F238E27FC236}">
                <a16:creationId xmlns:a16="http://schemas.microsoft.com/office/drawing/2014/main" id="{BEABE54F-00BC-419F-B63C-670BEA27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110" y="4164168"/>
            <a:ext cx="928692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2" name="Rectangle 13">
            <a:extLst>
              <a:ext uri="{FF2B5EF4-FFF2-40B4-BE49-F238E27FC236}">
                <a16:creationId xmlns:a16="http://schemas.microsoft.com/office/drawing/2014/main" id="{F5D3288C-9DF5-4F63-ACF1-A2B58834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667" y="4164168"/>
            <a:ext cx="928692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3" name="Rectangle 12">
            <a:extLst>
              <a:ext uri="{FF2B5EF4-FFF2-40B4-BE49-F238E27FC236}">
                <a16:creationId xmlns:a16="http://schemas.microsoft.com/office/drawing/2014/main" id="{F85D12B4-14E9-44A3-A667-3BA771332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58" y="3633944"/>
            <a:ext cx="184463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4" name="Rectangle 13">
            <a:extLst>
              <a:ext uri="{FF2B5EF4-FFF2-40B4-BE49-F238E27FC236}">
                <a16:creationId xmlns:a16="http://schemas.microsoft.com/office/drawing/2014/main" id="{B6C9C2AB-297A-487F-9886-459BC585D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59" y="4167344"/>
            <a:ext cx="928692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5" name="Rectangle 13">
            <a:extLst>
              <a:ext uri="{FF2B5EF4-FFF2-40B4-BE49-F238E27FC236}">
                <a16:creationId xmlns:a16="http://schemas.microsoft.com/office/drawing/2014/main" id="{BF6E8B8A-134B-430E-99DA-5EC1A332D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16" y="4167344"/>
            <a:ext cx="928692" cy="106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6" name="Text Box 46">
            <a:extLst>
              <a:ext uri="{FF2B5EF4-FFF2-40B4-BE49-F238E27FC236}">
                <a16:creationId xmlns:a16="http://schemas.microsoft.com/office/drawing/2014/main" id="{C676D417-469D-4E1A-A4A9-9DCB4B5DF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390" y="3251298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00099"/>
                </a:solidFill>
                <a:ea typeface="宋体" panose="02010600030101010101" pitchFamily="2" charset="-122"/>
              </a:rPr>
              <a:t>路由器</a:t>
            </a:r>
            <a:endParaRPr kumimoji="0" lang="en-US" altLang="zh-CN" sz="2000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ABD4C7-EE7E-4D66-B459-A26BCAA8B036}"/>
              </a:ext>
            </a:extLst>
          </p:cNvPr>
          <p:cNvSpPr/>
          <p:nvPr/>
        </p:nvSpPr>
        <p:spPr bwMode="auto">
          <a:xfrm>
            <a:off x="712342" y="304340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3"/>
              </a:buBlip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6EE8F6-4D94-4921-A8D6-854FBC9E54FE}"/>
              </a:ext>
            </a:extLst>
          </p:cNvPr>
          <p:cNvSpPr/>
          <p:nvPr/>
        </p:nvSpPr>
        <p:spPr bwMode="auto">
          <a:xfrm>
            <a:off x="1457827" y="3041214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8D180C-CFAA-45C9-8990-EE19C6AAF193}"/>
              </a:ext>
            </a:extLst>
          </p:cNvPr>
          <p:cNvSpPr/>
          <p:nvPr/>
        </p:nvSpPr>
        <p:spPr bwMode="auto">
          <a:xfrm>
            <a:off x="1835671" y="3038641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97E0B0-2851-4F31-8898-A98CF6675D20}"/>
              </a:ext>
            </a:extLst>
          </p:cNvPr>
          <p:cNvSpPr/>
          <p:nvPr/>
        </p:nvSpPr>
        <p:spPr bwMode="auto">
          <a:xfrm>
            <a:off x="1087940" y="3038641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C1195E-3F40-42B5-9159-FD55E3DFA2AB}"/>
              </a:ext>
            </a:extLst>
          </p:cNvPr>
          <p:cNvSpPr/>
          <p:nvPr/>
        </p:nvSpPr>
        <p:spPr bwMode="auto">
          <a:xfrm>
            <a:off x="7101875" y="3041425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C080A1-07A3-45AF-B99E-D9DC760D5CAA}"/>
              </a:ext>
            </a:extLst>
          </p:cNvPr>
          <p:cNvSpPr/>
          <p:nvPr/>
        </p:nvSpPr>
        <p:spPr bwMode="auto">
          <a:xfrm>
            <a:off x="7847360" y="3039236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632E05-38AD-49FA-AEA2-915775910756}"/>
              </a:ext>
            </a:extLst>
          </p:cNvPr>
          <p:cNvSpPr/>
          <p:nvPr/>
        </p:nvSpPr>
        <p:spPr bwMode="auto">
          <a:xfrm>
            <a:off x="8225204" y="303666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81A769-B545-4AC4-A17C-73EAEB02F78D}"/>
              </a:ext>
            </a:extLst>
          </p:cNvPr>
          <p:cNvSpPr/>
          <p:nvPr/>
        </p:nvSpPr>
        <p:spPr bwMode="auto">
          <a:xfrm>
            <a:off x="7477473" y="303666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9E6FEC8F-EB55-4F05-882A-DB47795ADBE0}"/>
              </a:ext>
            </a:extLst>
          </p:cNvPr>
          <p:cNvSpPr txBox="1">
            <a:spLocks/>
          </p:cNvSpPr>
          <p:nvPr/>
        </p:nvSpPr>
        <p:spPr>
          <a:xfrm>
            <a:off x="615726" y="32661"/>
            <a:ext cx="7829837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TCP/IP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体系结构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A52CBE-6FC9-4C89-9559-0680832D83A9}"/>
              </a:ext>
            </a:extLst>
          </p:cNvPr>
          <p:cNvSpPr/>
          <p:nvPr/>
        </p:nvSpPr>
        <p:spPr bwMode="auto">
          <a:xfrm>
            <a:off x="6924600" y="3103116"/>
            <a:ext cx="1673225" cy="535589"/>
          </a:xfrm>
          <a:prstGeom prst="rect">
            <a:avLst/>
          </a:prstGeom>
          <a:blipFill dpi="0" rotWithShape="1">
            <a:blip r:embed="rId5">
              <a:alphaModFix amt="49000"/>
            </a:blip>
            <a:srcRect/>
            <a:tile tx="0" ty="0" sx="100000" sy="100000" flip="none" algn="tl"/>
          </a:blip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3"/>
              </a:buBlip>
              <a:tabLst/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51291A1-F7BB-49C2-BDF2-A30A8EB937A2}"/>
              </a:ext>
            </a:extLst>
          </p:cNvPr>
          <p:cNvSpPr/>
          <p:nvPr/>
        </p:nvSpPr>
        <p:spPr bwMode="auto">
          <a:xfrm>
            <a:off x="560472" y="3636514"/>
            <a:ext cx="8039101" cy="528035"/>
          </a:xfrm>
          <a:prstGeom prst="rect">
            <a:avLst/>
          </a:prstGeom>
          <a:blipFill dpi="0" rotWithShape="1">
            <a:blip r:embed="rId5">
              <a:alphaModFix amt="49000"/>
            </a:blip>
            <a:srcRect/>
            <a:tile tx="0" ty="0" sx="100000" sy="100000" flip="none" algn="tl"/>
          </a:blip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3"/>
              </a:buBlip>
              <a:tabLst/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0B948FC-CDCF-40BC-9236-5BFE398BE254}"/>
              </a:ext>
            </a:extLst>
          </p:cNvPr>
          <p:cNvSpPr/>
          <p:nvPr/>
        </p:nvSpPr>
        <p:spPr bwMode="auto">
          <a:xfrm>
            <a:off x="555955" y="1506472"/>
            <a:ext cx="1695205" cy="1584545"/>
          </a:xfrm>
          <a:prstGeom prst="rect">
            <a:avLst/>
          </a:prstGeom>
          <a:blipFill dpi="0" rotWithShape="1">
            <a:blip r:embed="rId5">
              <a:alphaModFix amt="49000"/>
            </a:blip>
            <a:srcRect/>
            <a:tile tx="0" ty="0" sx="100000" sy="100000" flip="none" algn="tl"/>
          </a:blip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3"/>
              </a:buBlip>
              <a:tabLst/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184C27E-CB5B-4222-AFF6-427AAF3310F1}"/>
              </a:ext>
            </a:extLst>
          </p:cNvPr>
          <p:cNvSpPr/>
          <p:nvPr/>
        </p:nvSpPr>
        <p:spPr bwMode="auto">
          <a:xfrm>
            <a:off x="6913628" y="1508280"/>
            <a:ext cx="1673225" cy="1584545"/>
          </a:xfrm>
          <a:prstGeom prst="rect">
            <a:avLst/>
          </a:prstGeom>
          <a:blipFill dpi="0" rotWithShape="1">
            <a:blip r:embed="rId5">
              <a:alphaModFix amt="49000"/>
            </a:blip>
            <a:srcRect/>
            <a:tile tx="0" ty="0" sx="100000" sy="100000" flip="none" algn="tl"/>
          </a:blip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3"/>
              </a:buBlip>
              <a:tabLst/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B33FE88-92D0-4AC8-BDDB-80FB303ED1AB}"/>
              </a:ext>
            </a:extLst>
          </p:cNvPr>
          <p:cNvSpPr/>
          <p:nvPr/>
        </p:nvSpPr>
        <p:spPr bwMode="auto">
          <a:xfrm>
            <a:off x="553324" y="3096103"/>
            <a:ext cx="1673225" cy="535589"/>
          </a:xfrm>
          <a:prstGeom prst="rect">
            <a:avLst/>
          </a:prstGeom>
          <a:blipFill dpi="0" rotWithShape="1">
            <a:blip r:embed="rId5">
              <a:alphaModFix amt="49000"/>
            </a:blip>
            <a:srcRect/>
            <a:tile tx="0" ty="0" sx="100000" sy="100000" flip="none" algn="tl"/>
          </a:blip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3"/>
              </a:buBlip>
              <a:tabLst/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81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09C55F1-2076-4202-8A9C-970948040A0E}"/>
              </a:ext>
            </a:extLst>
          </p:cNvPr>
          <p:cNvSpPr txBox="1">
            <a:spLocks/>
          </p:cNvSpPr>
          <p:nvPr/>
        </p:nvSpPr>
        <p:spPr>
          <a:xfrm>
            <a:off x="431346" y="32661"/>
            <a:ext cx="7628133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应用层协议及网络编程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7AA05F-DD57-491F-AE5D-481B65D84528}"/>
              </a:ext>
            </a:extLst>
          </p:cNvPr>
          <p:cNvSpPr txBox="1"/>
          <p:nvPr/>
        </p:nvSpPr>
        <p:spPr>
          <a:xfrm>
            <a:off x="491662" y="935025"/>
            <a:ext cx="8068776" cy="513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应用协议与进程通信模型</a:t>
            </a:r>
          </a:p>
          <a:p>
            <a:pPr marL="457200" indent="-45720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传输层服务对应用的支持</a:t>
            </a:r>
          </a:p>
          <a:p>
            <a:pPr marL="457200" indent="-45720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电子邮件服务与协议</a:t>
            </a:r>
            <a:endParaRPr lang="en-US" altLang="zh-CN" sz="2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文件传输服务与协议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域名系统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服务与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内容分发网络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CDN</a:t>
            </a:r>
          </a:p>
          <a:p>
            <a:pPr marL="457200" indent="-45720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动态自适应流媒体协议</a:t>
            </a:r>
            <a:r>
              <a:rPr lang="en-US" altLang="zh-CN" sz="26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DASH</a:t>
            </a:r>
            <a:endParaRPr lang="en-US" altLang="zh-CN" sz="2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3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10105</TotalTime>
  <Words>1285</Words>
  <Application>Microsoft Office PowerPoint</Application>
  <PresentationFormat>全屏显示(4:3)</PresentationFormat>
  <Paragraphs>350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 Unicode MS</vt:lpstr>
      <vt:lpstr>MS PGothic</vt:lpstr>
      <vt:lpstr>MS PGothic</vt:lpstr>
      <vt:lpstr>游ゴシック</vt:lpstr>
      <vt:lpstr>等线</vt:lpstr>
      <vt:lpstr>等线 Light</vt:lpstr>
      <vt:lpstr>黑体</vt:lpstr>
      <vt:lpstr>楷体</vt:lpstr>
      <vt:lpstr>楷体_GB2312</vt:lpstr>
      <vt:lpstr>宋体</vt:lpstr>
      <vt:lpstr>Arial</vt:lpstr>
      <vt:lpstr>Calibri</vt:lpstr>
      <vt:lpstr>Calibri Light</vt:lpstr>
      <vt:lpstr>Comic Sans MS</vt:lpstr>
      <vt:lpstr>Gill Sans MT</vt:lpstr>
      <vt:lpstr>Symbol</vt:lpstr>
      <vt:lpstr>Times New Roman</vt:lpstr>
      <vt:lpstr>Wingdings</vt:lpstr>
      <vt:lpstr>Office 主题​​</vt:lpstr>
      <vt:lpstr>计算机网络 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</dc:creator>
  <cp:lastModifiedBy>Alice</cp:lastModifiedBy>
  <cp:revision>527</cp:revision>
  <cp:lastPrinted>2019-09-14T11:00:41Z</cp:lastPrinted>
  <dcterms:created xsi:type="dcterms:W3CDTF">2019-06-10T02:39:00Z</dcterms:created>
  <dcterms:modified xsi:type="dcterms:W3CDTF">2021-12-21T13:32:06Z</dcterms:modified>
</cp:coreProperties>
</file>