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02" r:id="rId5"/>
    <p:sldId id="334" r:id="rId6"/>
    <p:sldId id="326" r:id="rId7"/>
    <p:sldId id="333" r:id="rId8"/>
    <p:sldId id="315" r:id="rId9"/>
    <p:sldId id="335" r:id="rId10"/>
    <p:sldId id="327" r:id="rId11"/>
    <p:sldId id="332" r:id="rId12"/>
    <p:sldId id="316" r:id="rId13"/>
    <p:sldId id="319" r:id="rId14"/>
    <p:sldId id="321" r:id="rId15"/>
    <p:sldId id="322" r:id="rId16"/>
    <p:sldId id="323" r:id="rId17"/>
    <p:sldId id="324" r:id="rId18"/>
    <p:sldId id="328" r:id="rId19"/>
    <p:sldId id="329" r:id="rId20"/>
    <p:sldId id="336" r:id="rId21"/>
    <p:sldId id="331" r:id="rId22"/>
    <p:sldId id="337" r:id="rId23"/>
    <p:sldId id="339" r:id="rId24"/>
    <p:sldId id="341" r:id="rId25"/>
    <p:sldId id="34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vana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5C"/>
    <a:srgbClr val="3B9D3B"/>
    <a:srgbClr val="C28CBA"/>
    <a:srgbClr val="FFFFFF"/>
    <a:srgbClr val="720060"/>
    <a:srgbClr val="FF7E79"/>
    <a:srgbClr val="1630F6"/>
    <a:srgbClr val="EAEFF7"/>
    <a:srgbClr val="EBF0F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28" autoAdjust="0"/>
    <p:restoredTop sz="95110" autoAdjust="0"/>
  </p:normalViewPr>
  <p:slideViewPr>
    <p:cSldViewPr snapToGrid="0" snapToObjects="1">
      <p:cViewPr varScale="1">
        <p:scale>
          <a:sx n="67" d="100"/>
          <a:sy n="67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7T18:53:53.908" idx="1">
    <p:pos x="10" y="10"/>
    <p:text>.LTONG
当汇编代码太长的时候，会出现寻址错误。需要用这个进行操作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EFA51185-30DC-254A-9DD6-8F7A8C8C9CE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0B5B9210-A5D6-DF4A-BCF1-E487EA4C0D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5B9210-A5D6-DF4A-BCF1-E487EA4C0D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5B9210-A5D6-DF4A-BCF1-E487EA4C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38CC2-A0DA-0A42-9C3B-B99D8DFE8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F175-A356-8641-8B8C-2BC1BAE79F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3A3D3-B973-7244-9EC6-9D0618F240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6548C-ABE1-4B4C-895C-8DD5E5C11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80492-F7A2-E24D-8177-01BCF1312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4E41-E0E2-7A41-9508-905906144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2BB8-9261-4D4B-98FD-C0F0AA2E9A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BDDE-DE15-9A4E-B6F5-7D907F811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6D4EE-D3EF-4F4B-84A5-4EDA7B66AC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DD28A-AA70-C249-93DE-44022C331C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4650D-803F-3649-8BE6-A1B7A3B11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8A0D8-B9E1-5F47-ADDF-1F1E8F33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8D43A-8F0F-5D46-A343-06333ADB0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0463-E988-D144-BBEE-FC4623AD6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C01F-CEF2-EA4C-85CA-CBF3E7F4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A4DD-1280-BB47-A602-2C4DAB99FF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A7B1-2167-7F47-9127-07644A71B6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65D7B-B108-694B-A9F0-6F3476ECBD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C0D54-D0A2-8647-BDAD-39E60643A4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DE58-F619-754F-BCBC-313BF1478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3163E-B686-3245-B20A-8F7674AE5C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19B7D-6BEB-0641-9251-9FA303027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F0E8F8-0A90-2744-B08D-155929A4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B58A7E-3A13-824A-A0CA-841E650825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lab.eduxiji.net/windcome/sysyruntimelibra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05811" y="1554975"/>
            <a:ext cx="4732386" cy="168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6520"/>
              </a:lnSpc>
              <a:spcBef>
                <a:spcPts val="0"/>
              </a:spcBef>
            </a:pPr>
            <a:r>
              <a:rPr lang="en-US" altLang="zh-CN" sz="4400" b="1" dirty="0"/>
              <a:t>ARM</a:t>
            </a:r>
            <a:r>
              <a:rPr lang="zh-CN" altLang="en-US" sz="4400" b="1" dirty="0"/>
              <a:t>汇编简要介绍</a:t>
            </a:r>
            <a:endParaRPr lang="zh-CN" altLang="en-US" sz="4400" b="1" dirty="0"/>
          </a:p>
          <a:p>
            <a:pPr algn="ctr">
              <a:lnSpc>
                <a:spcPts val="6520"/>
              </a:lnSpc>
              <a:spcBef>
                <a:spcPts val="0"/>
              </a:spcBef>
            </a:pPr>
            <a:endParaRPr kumimoji="1" lang="en-US" altLang="zh-CN" sz="4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数据传送指令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54258" y="3223999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指令举例如下：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MOV	R1, #0x10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R1 = 0x10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MVN	R1, R2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zh-CN" altLang="en-US" sz="2000" dirty="0">
                <a:latin typeface="+mn-lt"/>
              </a:rPr>
              <a:t>将</a:t>
            </a:r>
            <a:r>
              <a:rPr kumimoji="1" lang="en-US" altLang="zh-CN" sz="2000" dirty="0">
                <a:latin typeface="+mn-lt"/>
              </a:rPr>
              <a:t>R2</a:t>
            </a:r>
            <a:r>
              <a:rPr kumimoji="1" lang="zh-CN" altLang="en-US" sz="2000" dirty="0">
                <a:latin typeface="+mn-lt"/>
              </a:rPr>
              <a:t>取反，结果存到</a:t>
            </a:r>
            <a:r>
              <a:rPr kumimoji="1" lang="en-US" altLang="zh-CN" sz="2000" dirty="0">
                <a:latin typeface="+mn-lt"/>
              </a:rPr>
              <a:t>R1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MOVS	R3, R1, LSL #2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   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R3 = R1 &lt;&lt; 2</a:t>
            </a:r>
            <a:r>
              <a:rPr kumimoji="1" lang="zh-CN" altLang="en-US" sz="2000" dirty="0">
                <a:latin typeface="+mn-lt"/>
              </a:rPr>
              <a:t>，并影响标志位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MOV	PC, LR	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PC = LR</a:t>
            </a:r>
            <a:r>
              <a:rPr kumimoji="1" lang="zh-CN" altLang="en-US" sz="2000" dirty="0">
                <a:latin typeface="+mn-lt"/>
              </a:rPr>
              <a:t>，子程序返回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4258" y="1355970"/>
          <a:ext cx="7807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MOV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 Rd,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数据传送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MVN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 Rd,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数据非传送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←~(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operand2)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算术运算指令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4258" y="1352454"/>
          <a:ext cx="7807569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加法运算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SUB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减法运算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←Rn-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RSB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逆向减法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operand2-Rn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ADC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带进位加法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operand2+Carrry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SBC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带进位减法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←Rn-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operand2-(NOT)Carry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RSC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带进位逆向减法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operand2-Rn-(NOT)Carry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54258" y="4843826"/>
            <a:ext cx="8458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指令举例如下：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ADD	R1,  R2,  #2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R1 = R2 + 2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RSB	R1,  R2,  R3,  ASR #2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R1 = R3 &gt;&gt; 2 - R2</a:t>
            </a:r>
            <a:endParaRPr kumimoji="1" lang="en-US" altLang="zh-CN" sz="20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逻辑运算指令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4258" y="1355970"/>
          <a:ext cx="7807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AND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按位与操作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&amp;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OR 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 Rd, Rn,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按位或操作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|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operand2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52024" y="3692923"/>
            <a:ext cx="8458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指令举例如下：</a:t>
            </a:r>
            <a:endParaRPr kumimoji="1" lang="en-US" altLang="zh-CN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ANDS    R0, R0, #0x01</a:t>
            </a:r>
            <a:r>
              <a:rPr kumimoji="1" lang="en-US" altLang="zh-CN" sz="2000" dirty="0">
                <a:latin typeface="+mn-lt"/>
              </a:rPr>
              <a:t>	               ; R0 = R0 &amp; 0x01</a:t>
            </a:r>
            <a:r>
              <a:rPr kumimoji="1" lang="zh-CN" altLang="en-US" sz="2000" dirty="0">
                <a:latin typeface="+mn-lt"/>
              </a:rPr>
              <a:t>，取出最低位数据</a:t>
            </a: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OR     R2, R1, R3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	               ; R2 = R1 |R 3</a:t>
            </a:r>
            <a:r>
              <a:rPr kumimoji="1" lang="en-US" altLang="zh-CN" sz="2000" dirty="0">
                <a:latin typeface="+mn-lt"/>
              </a:rPr>
              <a:t> </a:t>
            </a:r>
            <a:endParaRPr kumimoji="1" lang="en-US" altLang="zh-CN" sz="20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endParaRPr kumimoji="1" lang="zh-CN" altLang="en-US" sz="20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比较运算指令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4258" y="1355970"/>
          <a:ext cx="7807569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CMP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 Rd,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比较指令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Rn-operand2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CMN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 Rd, operand2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负数比较指令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V←Rn+operand2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83987" y="3692923"/>
            <a:ext cx="85262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指令举例如下：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CMP	R1,  #0x10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        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R1</a:t>
            </a:r>
            <a:r>
              <a:rPr kumimoji="1" lang="zh-CN" altLang="en-US" sz="2000" dirty="0">
                <a:latin typeface="+mn-lt"/>
              </a:rPr>
              <a:t>与</a:t>
            </a:r>
            <a:r>
              <a:rPr kumimoji="1" lang="en-US" altLang="zh-CN" sz="2000" dirty="0">
                <a:latin typeface="+mn-lt"/>
              </a:rPr>
              <a:t>0x10</a:t>
            </a:r>
            <a:r>
              <a:rPr kumimoji="1" lang="zh-CN" altLang="en-US" sz="2000" dirty="0">
                <a:latin typeface="+mn-lt"/>
              </a:rPr>
              <a:t>比较并设置标志位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    CMP	R1,  R2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        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R1</a:t>
            </a:r>
            <a:r>
              <a:rPr kumimoji="1" lang="zh-CN" altLang="en-US" sz="2000" dirty="0">
                <a:latin typeface="+mn-lt"/>
              </a:rPr>
              <a:t>与</a:t>
            </a:r>
            <a:r>
              <a:rPr kumimoji="1" lang="en-US" altLang="zh-CN" sz="2000" dirty="0">
                <a:latin typeface="+mn-lt"/>
              </a:rPr>
              <a:t>R2</a:t>
            </a:r>
            <a:r>
              <a:rPr kumimoji="1" lang="zh-CN" altLang="en-US" sz="2000" dirty="0">
                <a:latin typeface="+mn-lt"/>
              </a:rPr>
              <a:t>比较并设置标志位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    CMN	R3,  1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                        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; </a:t>
            </a:r>
            <a:r>
              <a:rPr kumimoji="1" lang="en-US" altLang="zh-CN" sz="2000" dirty="0">
                <a:latin typeface="+mn-lt"/>
              </a:rPr>
              <a:t>R3 + 1</a:t>
            </a:r>
            <a:r>
              <a:rPr kumimoji="1" lang="zh-CN" altLang="en-US" sz="2000" dirty="0">
                <a:latin typeface="+mn-lt"/>
              </a:rPr>
              <a:t>，判断</a:t>
            </a:r>
            <a:r>
              <a:rPr kumimoji="1" lang="en-US" altLang="zh-CN" sz="2000" dirty="0">
                <a:latin typeface="+mn-lt"/>
              </a:rPr>
              <a:t>Z</a:t>
            </a:r>
            <a:r>
              <a:rPr kumimoji="1" lang="zh-CN" altLang="en-US" sz="2000" dirty="0">
                <a:latin typeface="+mn-lt"/>
              </a:rPr>
              <a:t>标志位可得出</a:t>
            </a:r>
            <a:r>
              <a:rPr kumimoji="1" lang="en-US" altLang="zh-CN" sz="2000" dirty="0">
                <a:latin typeface="+mn-lt"/>
              </a:rPr>
              <a:t>R3</a:t>
            </a:r>
            <a:r>
              <a:rPr kumimoji="1" lang="zh-CN" altLang="en-US" sz="2000" dirty="0">
                <a:latin typeface="+mn-lt"/>
              </a:rPr>
              <a:t>是否为</a:t>
            </a:r>
            <a:r>
              <a:rPr kumimoji="1" lang="en-US" altLang="zh-CN" sz="2000" dirty="0">
                <a:latin typeface="+mn-lt"/>
              </a:rPr>
              <a:t>1</a:t>
            </a:r>
            <a:r>
              <a:rPr kumimoji="1" lang="zh-CN" altLang="en-US" sz="2000" dirty="0">
                <a:latin typeface="+mn-lt"/>
              </a:rPr>
              <a:t>的补码</a:t>
            </a:r>
            <a:endParaRPr kumimoji="1" lang="zh-CN" altLang="en-US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4258" y="1355970"/>
          <a:ext cx="7807569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  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 label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分支指令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BL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 label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带链接的分支指令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PC - 4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BX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 Rm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带状态切换的分支指令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，切换处理器状态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52024" y="3692923"/>
            <a:ext cx="8458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指令举例如下：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B	.L2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跳转至标号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.L2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所在地址</a:t>
            </a:r>
            <a:endParaRPr kumimoji="1" lang="en-US" altLang="zh-CN" sz="2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720060"/>
                </a:solidFill>
                <a:latin typeface="+mn-lt"/>
                <a:ea typeface="宋体" panose="02010600030101010101" pitchFamily="2" charset="-122"/>
              </a:rPr>
              <a:t>BEQ	.L3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	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根据标志位判断是否相等，相等则跳转</a:t>
            </a:r>
            <a:endParaRPr kumimoji="1" lang="en-US" altLang="zh-CN" sz="2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BL   	DELAY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kumimoji="1" lang="en-US" altLang="zh-CN" sz="2000" dirty="0">
                <a:latin typeface="+mn-lt"/>
              </a:rPr>
              <a:t>	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</a:t>
            </a:r>
            <a:r>
              <a:rPr kumimoji="1" lang="zh-CN" altLang="en-US" sz="2000" dirty="0">
                <a:latin typeface="+mn-lt"/>
              </a:rPr>
              <a:t>调用子程序</a:t>
            </a:r>
            <a:r>
              <a:rPr kumimoji="1" lang="en-US" altLang="zh-CN" sz="2000" dirty="0">
                <a:latin typeface="+mn-lt"/>
              </a:rPr>
              <a:t>DELAY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endParaRPr kumimoji="1"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BX       R0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kumimoji="1" lang="en-US" altLang="zh-CN" sz="2000" dirty="0">
                <a:latin typeface="+mn-lt"/>
              </a:rPr>
              <a:t>	               ; </a:t>
            </a:r>
            <a:r>
              <a:rPr kumimoji="1" lang="zh-CN" altLang="en-US" sz="2000" dirty="0">
                <a:latin typeface="+mn-lt"/>
              </a:rPr>
              <a:t>跳转到</a:t>
            </a:r>
            <a:r>
              <a:rPr kumimoji="1" lang="en-US" altLang="zh-CN" sz="2000" dirty="0">
                <a:latin typeface="+mn-lt"/>
              </a:rPr>
              <a:t>R0</a:t>
            </a:r>
            <a:r>
              <a:rPr kumimoji="1" lang="zh-CN" altLang="en-US" sz="2000" dirty="0">
                <a:latin typeface="+mn-lt"/>
              </a:rPr>
              <a:t>指定的地址，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			               </a:t>
            </a:r>
            <a:r>
              <a:rPr kumimoji="1" lang="en-US" altLang="zh-CN" sz="2000" dirty="0">
                <a:latin typeface="+mn-lt"/>
              </a:rPr>
              <a:t>; </a:t>
            </a:r>
            <a:r>
              <a:rPr kumimoji="1" lang="zh-CN" altLang="en-US" sz="2000" dirty="0">
                <a:latin typeface="+mn-lt"/>
              </a:rPr>
              <a:t>并根据</a:t>
            </a:r>
            <a:r>
              <a:rPr kumimoji="1" lang="en-US" altLang="zh-CN" sz="2000" dirty="0">
                <a:latin typeface="+mn-lt"/>
              </a:rPr>
              <a:t>R0</a:t>
            </a:r>
            <a:r>
              <a:rPr kumimoji="1" lang="zh-CN" altLang="en-US" sz="2000" dirty="0">
                <a:latin typeface="+mn-lt"/>
              </a:rPr>
              <a:t>的最低位来切换处理器状态</a:t>
            </a:r>
            <a:endParaRPr kumimoji="1" lang="zh-CN" altLang="en-US" sz="2000" dirty="0">
              <a:latin typeface="+mn-lt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乘法、除法指令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4258" y="1355970"/>
          <a:ext cx="780756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MUL 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Rm, Rs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乘法指令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*Rs  (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≠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MLA 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Rm, Rs, Rn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乘加指令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Rs+Rn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≠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SDIV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}{S} Rd, Rn, Rm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除法指令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/ Rn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52024" y="3684982"/>
            <a:ext cx="8458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指令举例如下：</a:t>
            </a:r>
            <a:endParaRPr kumimoji="1" lang="zh-CN" altLang="en-US" sz="2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MUL    R1,R2,R3               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R1 = R2×R3 </a:t>
            </a:r>
            <a:endParaRPr kumimoji="1" lang="zh-CN" altLang="en-US" sz="2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MLA    R1,R2,R3,R0	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R1 = R2×R3 + R0</a:t>
            </a:r>
            <a:endParaRPr kumimoji="1" lang="en-US" altLang="zh-CN" sz="2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   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SDIV    R1,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</a:rPr>
              <a:t>R2, R3                        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</a:rPr>
              <a:t>; R1 = R2 / R3</a:t>
            </a:r>
            <a:endParaRPr kumimoji="1" lang="en-US" altLang="zh-CN" sz="20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7" y="589775"/>
            <a:ext cx="578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常用伪指令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4257" y="1355970"/>
          <a:ext cx="7833251" cy="520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312"/>
                <a:gridCol w="44899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.byte(.short/.word/.long) expr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分配一段内存单元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.align {alignment}{,fill}{,max}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以某种对齐方式，填充一段内存空间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.comm symbol length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lt"/>
                        </a:rPr>
                        <a:t>设置指定标号占用内存空间大小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.size symbol length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设置指定标号占用内存空间大小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.global (.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globl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symbol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定义一个全局标号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.section expr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声明节名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.data 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.text 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rodata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分别标识数据段，未初始化数据段，代码段，常量段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.LTONG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声明数据缓冲池（一般放在无条件跳转指令之后，避免被错误执行）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LDR Rd, =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imm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加载大立即数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push {Rm, Rn..}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将对应寄存器的内容从左到右压栈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pop {Rm,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Rn..}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将堆栈中的数据弹出到寄存器中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7" y="589775"/>
            <a:ext cx="578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常用伪指令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618" y="2625969"/>
            <a:ext cx="331037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1312985"/>
            <a:ext cx="4257713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.data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.align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.align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array: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comm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.section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rodata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.align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c.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99" y="1594338"/>
            <a:ext cx="2206175" cy="10550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1998" y="2843231"/>
            <a:ext cx="2206175" cy="129317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1999" y="4978034"/>
            <a:ext cx="2206175" cy="11355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2000" y="4330624"/>
            <a:ext cx="2206175" cy="27357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常用伪指令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  NEON</a:t>
            </a:r>
            <a:r>
              <a:rPr kumimoji="1" lang="zh-CN" altLang="en-US" sz="20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指令简要介绍</a:t>
            </a:r>
            <a:endParaRPr kumimoji="1" lang="en-US" altLang="zh-CN" sz="20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SysY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运行时库链接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7" y="589775"/>
            <a:ext cx="578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05" y="1289540"/>
            <a:ext cx="34804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max: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@ start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#-4]!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sub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#12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…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B9D3B"/>
                </a:solidFill>
                <a:latin typeface="Consolas" panose="020B0609020204030204" pitchFamily="49" charset="0"/>
              </a:rPr>
              <a:t>@ return</a:t>
            </a:r>
            <a:endParaRPr lang="en-US" altLang="zh-CN" sz="14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, #-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#0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#4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main: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…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@ pass params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_bridge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_bridge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@ save return value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…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4756" y="1289540"/>
            <a:ext cx="42085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66005C"/>
                </a:solidFill>
                <a:latin typeface="Consolas" panose="020B0609020204030204" pitchFamily="49" charset="0"/>
              </a:rPr>
              <a:t>Caller</a:t>
            </a:r>
            <a:endParaRPr lang="en-US" altLang="zh-CN" sz="1600" b="1" dirty="0">
              <a:solidFill>
                <a:srgbClr val="66005C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传递参数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前四个参数通过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R0-R3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号寄存器进行传递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超出的参数通过压栈的方式进行传递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至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LR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寄存器，进行函数跳转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err="1">
                <a:solidFill>
                  <a:srgbClr val="66005C"/>
                </a:solidFill>
                <a:latin typeface="Consolas" panose="020B0609020204030204" pitchFamily="49" charset="0"/>
              </a:rPr>
              <a:t>Callee</a:t>
            </a:r>
            <a:endParaRPr lang="en-US" altLang="zh-CN" sz="1600" b="1" dirty="0">
              <a:solidFill>
                <a:srgbClr val="66005C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保存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4.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函数执行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5.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将返回值保存在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R0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寄存器中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6.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恢复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7.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通过之前保存在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LR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寄存器的内容，跳转至源程序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66005C"/>
                </a:solidFill>
                <a:latin typeface="Consolas" panose="020B0609020204030204" pitchFamily="49" charset="0"/>
              </a:rPr>
              <a:t>Caller</a:t>
            </a:r>
            <a:endParaRPr lang="en-US" altLang="zh-CN" sz="1600" b="1" dirty="0">
              <a:solidFill>
                <a:srgbClr val="66005C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8.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若通过压栈方式转递过参数，则需恢    复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寄存器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9. 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保存返回值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buSzPct val="50000"/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常用伪指令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NEON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指令简要介绍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SysY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运行时库链接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SzPct val="50000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常用伪指令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NEON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指令简要介绍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1"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SysY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运行时库链接</a:t>
            </a:r>
            <a:endParaRPr kumimoji="1"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NEON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指令简要介绍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8" y="1603636"/>
            <a:ext cx="76925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Arm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Neon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技术是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Arm cortex-A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cortex-R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系列处理器的高级单指令多数据（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SIMD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）架构扩展。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Neon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寄存器可以认为是存储相同数据类型元素的向量寄存器，它可以同时操作多个向量寄存器，并且支持多种数据类型包括浮点、整型等。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4258" y="3175672"/>
            <a:ext cx="69342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指令基本格式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005C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{&lt;mod&gt;}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&lt;op&gt;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{&lt;shape&gt;} {&lt;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cond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&gt;} {.&lt;dt&gt;} {&lt;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&gt;},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src1, src2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5C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54258" y="4277757"/>
            <a:ext cx="6934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指令举例如下：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VADD.S8 D0, D1, D2                                             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5C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5C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VMULL.S16 Q2, D8, D9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5C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076" y="3934447"/>
            <a:ext cx="4579955" cy="245895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7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常用伪指令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NEON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指令简要介绍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SysY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运行时库链接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SysY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运行时库链接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8" y="1603636"/>
            <a:ext cx="76925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运行时库提供一系列 </a:t>
            </a:r>
            <a:r>
              <a:rPr lang="en-US" altLang="zh-CN" dirty="0"/>
              <a:t>I/O </a:t>
            </a:r>
            <a:r>
              <a:rPr lang="zh-CN" altLang="en-US" dirty="0"/>
              <a:t>函数、计时函数等用于在 </a:t>
            </a: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程序中表达输 入</a:t>
            </a:r>
            <a:r>
              <a:rPr lang="en-US" altLang="zh-CN" dirty="0"/>
              <a:t>/</a:t>
            </a:r>
            <a:r>
              <a:rPr lang="zh-CN" altLang="en-US" dirty="0"/>
              <a:t>输出、计时等功能需求。这些库函数不用在 </a:t>
            </a: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程序中声明即可在 </a:t>
            </a: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的 函数中使用。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</a:rPr>
              <a:t>库文件介绍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libsysy.a</a:t>
            </a:r>
            <a:r>
              <a:rPr lang="zh-CN" altLang="en-US" dirty="0"/>
              <a:t>       </a:t>
            </a:r>
            <a:r>
              <a:rPr lang="en-US" altLang="zh-CN" dirty="0" err="1"/>
              <a:t>SysY</a:t>
            </a:r>
            <a:r>
              <a:rPr lang="zh-CN" altLang="en-US" dirty="0"/>
              <a:t>运行时库的静态库文件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libsysy.so     </a:t>
            </a:r>
            <a:r>
              <a:rPr lang="en-US" altLang="zh-CN" dirty="0" err="1"/>
              <a:t>SysY</a:t>
            </a:r>
            <a:r>
              <a:rPr lang="zh-CN" altLang="en-US" dirty="0"/>
              <a:t>运行时库的动态库文件。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sylib.h</a:t>
            </a:r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运行时库头文件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</a:rPr>
              <a:t>s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ylib.c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</a:t>
            </a:r>
            <a:r>
              <a:rPr lang="en-US" altLang="zh-CN" dirty="0" err="1"/>
              <a:t>SysY</a:t>
            </a:r>
            <a:r>
              <a:rPr lang="en-US" altLang="zh-CN" dirty="0"/>
              <a:t> </a:t>
            </a:r>
            <a:r>
              <a:rPr lang="zh-CN" altLang="en-US" dirty="0"/>
              <a:t>运行时库头文件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25713" y="4100202"/>
            <a:ext cx="769257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</a:rPr>
              <a:t>将</a:t>
            </a:r>
            <a:r>
              <a:rPr lang="en-US" altLang="zh-CN" dirty="0" err="1">
                <a:solidFill>
                  <a:prstClr val="black"/>
                </a:solidFill>
                <a:hlinkClick r:id="rId1"/>
              </a:rPr>
              <a:t>SysY</a:t>
            </a:r>
            <a:r>
              <a:rPr lang="zh-CN" altLang="en-US" dirty="0">
                <a:solidFill>
                  <a:prstClr val="black"/>
                </a:solidFill>
                <a:hlinkClick r:id="rId1"/>
              </a:rPr>
              <a:t>运行时库</a:t>
            </a:r>
            <a:r>
              <a:rPr lang="zh-CN" altLang="en-US" dirty="0">
                <a:solidFill>
                  <a:prstClr val="black"/>
                </a:solidFill>
              </a:rPr>
              <a:t>拉取至本地项目的文件夹下即可。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</a:rPr>
              <a:t>项目中对应的</a:t>
            </a:r>
            <a:r>
              <a:rPr lang="en-US" altLang="zh-CN" dirty="0">
                <a:solidFill>
                  <a:prstClr val="black"/>
                </a:solidFill>
              </a:rPr>
              <a:t>docker</a:t>
            </a:r>
            <a:r>
              <a:rPr lang="zh-CN" altLang="en-US" dirty="0">
                <a:solidFill>
                  <a:prstClr val="black"/>
                </a:solidFill>
              </a:rPr>
              <a:t>文件夹和</a:t>
            </a:r>
            <a:r>
              <a:rPr lang="en-US" altLang="zh-CN" dirty="0">
                <a:solidFill>
                  <a:prstClr val="black"/>
                </a:solidFill>
              </a:rPr>
              <a:t>source</a:t>
            </a:r>
            <a:r>
              <a:rPr lang="zh-CN" altLang="en-US" dirty="0">
                <a:solidFill>
                  <a:prstClr val="black"/>
                </a:solidFill>
              </a:rPr>
              <a:t>文件夹下的内容都是后续在</a:t>
            </a:r>
            <a:r>
              <a:rPr lang="en-US" altLang="zh-CN" dirty="0">
                <a:solidFill>
                  <a:prstClr val="black"/>
                </a:solidFill>
              </a:rPr>
              <a:t>OJ</a:t>
            </a:r>
            <a:r>
              <a:rPr lang="zh-CN" altLang="en-US" dirty="0">
                <a:solidFill>
                  <a:prstClr val="black"/>
                </a:solidFill>
              </a:rPr>
              <a:t>平台上运行测试同学们代码需要的文件，暂时不会用到。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</a:rPr>
              <a:t>链接</a:t>
            </a:r>
            <a:r>
              <a:rPr lang="en-US" altLang="zh-CN" dirty="0" err="1">
                <a:solidFill>
                  <a:prstClr val="black"/>
                </a:solidFill>
              </a:rPr>
              <a:t>SysY</a:t>
            </a:r>
            <a:r>
              <a:rPr lang="zh-CN" altLang="en-US" dirty="0">
                <a:solidFill>
                  <a:prstClr val="black"/>
                </a:solidFill>
              </a:rPr>
              <a:t>运行时库的编译命令</a:t>
            </a:r>
            <a:endParaRPr lang="en-US" altLang="zh-CN" dirty="0"/>
          </a:p>
          <a:p>
            <a:pPr lvl="1">
              <a:defRPr/>
            </a:pPr>
            <a:r>
              <a:rPr lang="zh-CN" altLang="zh-CN" dirty="0">
                <a:latin typeface="Arial Unicode MS"/>
              </a:rPr>
              <a:t>arm-linux-gnueabihf-gcc -mcpu</a:t>
            </a:r>
            <a:r>
              <a:rPr lang="zh-CN" altLang="zh-CN" dirty="0">
                <a:latin typeface="Arial" panose="020B0604020202020204" pitchFamily="34" charset="0"/>
              </a:rPr>
              <a:t>=</a:t>
            </a:r>
            <a:r>
              <a:rPr lang="zh-CN" altLang="zh-CN" dirty="0">
                <a:latin typeface="Arial Unicode MS"/>
              </a:rPr>
              <a:t>cortex-a72 </a:t>
            </a:r>
            <a:r>
              <a:rPr lang="en-US" altLang="zh-CN" dirty="0" err="1">
                <a:latin typeface="Arial Unicode MS"/>
              </a:rPr>
              <a:t>example.S</a:t>
            </a:r>
            <a:r>
              <a:rPr lang="en-US" altLang="zh-CN" dirty="0">
                <a:latin typeface="Arial Unicode MS"/>
              </a:rPr>
              <a:t> -o </a:t>
            </a:r>
            <a:r>
              <a:rPr lang="en-US" altLang="zh-CN" dirty="0" err="1">
                <a:latin typeface="Arial Unicode MS"/>
              </a:rPr>
              <a:t>example.out</a:t>
            </a:r>
            <a:r>
              <a:rPr lang="zh-CN" altLang="zh-CN" dirty="0">
                <a:latin typeface="Arial Unicode MS"/>
              </a:rPr>
              <a:t> </a:t>
            </a:r>
            <a:r>
              <a:rPr lang="zh-CN" altLang="zh-CN" dirty="0">
                <a:solidFill>
                  <a:srgbClr val="66005C"/>
                </a:solidFill>
                <a:latin typeface="Arial Unicode MS"/>
              </a:rPr>
              <a:t>sysyruntimelibrary/libsysy.a</a:t>
            </a:r>
            <a:endParaRPr lang="zh-CN" altLang="zh-CN" dirty="0">
              <a:solidFill>
                <a:srgbClr val="66005C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常用伪指令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NEON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指令简要介绍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1"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SysY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运行时库链接</a:t>
            </a:r>
            <a:endParaRPr kumimoji="1"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1"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8" y="1154210"/>
            <a:ext cx="716503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</a:rPr>
              <a:t>ARM</a:t>
            </a:r>
            <a:r>
              <a:rPr kumimoji="1" lang="zh-CN" altLang="en-US" sz="2000" dirty="0">
                <a:latin typeface="+mn-lt"/>
              </a:rPr>
              <a:t>处理器是基于精简指令集计算机</a:t>
            </a:r>
            <a:r>
              <a:rPr kumimoji="1" lang="en-US" altLang="zh-CN" sz="2000" dirty="0">
                <a:latin typeface="+mn-lt"/>
              </a:rPr>
              <a:t>(RISC)</a:t>
            </a:r>
            <a:r>
              <a:rPr kumimoji="1" lang="zh-CN" altLang="en-US" sz="2000" dirty="0">
                <a:latin typeface="+mn-lt"/>
              </a:rPr>
              <a:t>原理设计的，指令集和相关译码机制较为简单</a:t>
            </a:r>
            <a:endParaRPr kumimoji="1" lang="en-US" altLang="zh-CN" sz="20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</a:rPr>
              <a:t>ARM7TDMI(-S)</a:t>
            </a:r>
            <a:r>
              <a:rPr kumimoji="1" lang="zh-CN" altLang="en-US" sz="2000" dirty="0">
                <a:latin typeface="+mn-lt"/>
              </a:rPr>
              <a:t>具有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</a:rPr>
              <a:t>32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</a:rPr>
              <a:t>位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</a:rPr>
              <a:t>ARM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</a:rPr>
              <a:t>指令集</a:t>
            </a:r>
            <a:r>
              <a:rPr kumimoji="1" lang="zh-CN" altLang="en-US" sz="2000" dirty="0">
                <a:latin typeface="+mn-lt"/>
              </a:rPr>
              <a:t>和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</a:rPr>
              <a:t>16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</a:rPr>
              <a:t>位</a:t>
            </a:r>
            <a:r>
              <a:rPr kumimoji="1" lang="en-US" altLang="zh-CN" sz="2000" dirty="0">
                <a:solidFill>
                  <a:srgbClr val="66005C"/>
                </a:solidFill>
                <a:latin typeface="+mn-lt"/>
              </a:rPr>
              <a:t>Thumb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</a:rPr>
              <a:t>指令集</a:t>
            </a:r>
            <a:endParaRPr kumimoji="1" lang="en-US" altLang="zh-CN" sz="20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</a:rPr>
              <a:t>ARM</a:t>
            </a:r>
            <a:r>
              <a:rPr kumimoji="1" lang="zh-CN" altLang="en-US" sz="2000" dirty="0">
                <a:latin typeface="+mn-lt"/>
              </a:rPr>
              <a:t>指令集效率高，但是代码密度低</a:t>
            </a:r>
            <a:endParaRPr kumimoji="1" lang="en-US" altLang="zh-CN" sz="20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000" dirty="0">
                <a:latin typeface="+mn-lt"/>
              </a:rPr>
              <a:t>而</a:t>
            </a:r>
            <a:r>
              <a:rPr kumimoji="1" lang="en-US" altLang="zh-CN" sz="2000" dirty="0">
                <a:latin typeface="+mn-lt"/>
              </a:rPr>
              <a:t>Thumb</a:t>
            </a:r>
            <a:r>
              <a:rPr kumimoji="1" lang="zh-CN" altLang="en-US" sz="2000" dirty="0">
                <a:latin typeface="+mn-lt"/>
              </a:rPr>
              <a:t>指令集具有较高的代码密度，却仍然保持</a:t>
            </a:r>
            <a:r>
              <a:rPr kumimoji="1" lang="en-US" altLang="zh-CN" sz="2000" dirty="0">
                <a:latin typeface="+mn-lt"/>
              </a:rPr>
              <a:t>ARM</a:t>
            </a:r>
            <a:r>
              <a:rPr kumimoji="1" lang="zh-CN" altLang="en-US" sz="2000" dirty="0">
                <a:latin typeface="+mn-lt"/>
              </a:rPr>
              <a:t>的大多数性能上的优势，它是</a:t>
            </a:r>
            <a:r>
              <a:rPr kumimoji="1" lang="en-US" altLang="zh-CN" sz="2000" dirty="0">
                <a:latin typeface="+mn-lt"/>
              </a:rPr>
              <a:t>ARM</a:t>
            </a:r>
            <a:r>
              <a:rPr kumimoji="1" lang="zh-CN" altLang="en-US" sz="2000" dirty="0">
                <a:latin typeface="+mn-lt"/>
              </a:rPr>
              <a:t>指令集的子集。</a:t>
            </a:r>
            <a:endParaRPr kumimoji="1" lang="en-US" altLang="zh-CN" sz="2000" dirty="0">
              <a:latin typeface="+mn-lt"/>
            </a:endParaRPr>
          </a:p>
        </p:txBody>
      </p:sp>
      <p:pic>
        <p:nvPicPr>
          <p:cNvPr id="7" name="Picture 4" descr="手臂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72" y="3476883"/>
            <a:ext cx="2227656" cy="2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52404" y="3587313"/>
            <a:ext cx="1580027" cy="1333225"/>
          </a:xfrm>
          <a:prstGeom prst="wedgeRoundRectCallout">
            <a:avLst>
              <a:gd name="adj1" fmla="val -97964"/>
              <a:gd name="adj2" fmla="val -198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</a:rPr>
              <a:t>Thumb</a:t>
            </a:r>
            <a:r>
              <a:rPr kumimoji="1" lang="zh-CN" altLang="en-US" sz="2000" dirty="0">
                <a:latin typeface="+mn-lt"/>
              </a:rPr>
              <a:t>指令集具有灵活、小巧的特点</a:t>
            </a:r>
            <a:endParaRPr kumimoji="1" lang="zh-CN" altLang="en-US" sz="20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019907" y="4396053"/>
            <a:ext cx="2112889" cy="1654359"/>
          </a:xfrm>
          <a:prstGeom prst="wedgeRoundRectCallout">
            <a:avLst>
              <a:gd name="adj1" fmla="val 96386"/>
              <a:gd name="adj2" fmla="val 293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ARM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指令集支持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ARM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核所有的特性，具有高效、快速的特点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8" grpId="0" animBg="1" autoUpdateAnimBg="0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汇编寄存器介绍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8" y="1569146"/>
            <a:ext cx="71650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R0-R3</a:t>
            </a:r>
            <a:r>
              <a:rPr lang="zh-CN" altLang="en-US" dirty="0"/>
              <a:t> </a:t>
            </a:r>
            <a:r>
              <a:rPr lang="zh-CN" altLang="en-US" b="1" dirty="0"/>
              <a:t>传递参数传递返回值</a:t>
            </a:r>
            <a:r>
              <a:rPr lang="zh-CN" altLang="en-US" dirty="0"/>
              <a:t>。在子程序调用之间，可以将 </a:t>
            </a:r>
            <a:r>
              <a:rPr lang="en-US" altLang="zh-CN" dirty="0"/>
              <a:t>r0-r3 </a:t>
            </a:r>
            <a:r>
              <a:rPr lang="zh-CN" altLang="en-US" dirty="0"/>
              <a:t>用于任何用途。由调用函数保存。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R4-R11</a:t>
            </a:r>
            <a:r>
              <a:rPr lang="zh-CN" altLang="en-US" dirty="0"/>
              <a:t> </a:t>
            </a:r>
            <a:r>
              <a:rPr lang="zh-CN" altLang="en-US" b="1" dirty="0"/>
              <a:t>存放函数的局部变量</a:t>
            </a:r>
            <a:r>
              <a:rPr lang="zh-CN" altLang="en-US" dirty="0"/>
              <a:t>。由被调用函数保存。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R12</a:t>
            </a:r>
            <a:r>
              <a:rPr lang="zh-CN" altLang="en-US" dirty="0"/>
              <a:t> </a:t>
            </a:r>
            <a:r>
              <a:rPr lang="zh-CN" altLang="en-US" b="1" dirty="0"/>
              <a:t>内部调用暂时寄存器 </a:t>
            </a:r>
            <a:r>
              <a:rPr lang="en-US" altLang="zh-CN" b="1" dirty="0" err="1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R13</a:t>
            </a:r>
            <a:r>
              <a:rPr lang="zh-CN" altLang="en-US" dirty="0"/>
              <a:t> </a:t>
            </a:r>
            <a:r>
              <a:rPr lang="zh-CN" altLang="en-US" b="1" dirty="0"/>
              <a:t>栈指针 </a:t>
            </a:r>
            <a:r>
              <a:rPr lang="en-US" altLang="zh-CN" b="1" dirty="0" err="1"/>
              <a:t>sp</a:t>
            </a:r>
            <a:r>
              <a:rPr lang="zh-CN" altLang="en-US" dirty="0"/>
              <a:t>。不能用于任何其它用途。函数调用结束时需要恢复。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R14</a:t>
            </a:r>
            <a:r>
              <a:rPr lang="zh-CN" altLang="en-US" dirty="0"/>
              <a:t> </a:t>
            </a:r>
            <a:r>
              <a:rPr lang="zh-CN" altLang="en-US" b="1" dirty="0"/>
              <a:t>链接寄存器 </a:t>
            </a:r>
            <a:r>
              <a:rPr lang="en-US" altLang="zh-CN" b="1" dirty="0" err="1"/>
              <a:t>lr</a:t>
            </a:r>
            <a:r>
              <a:rPr lang="zh-CN" altLang="en-US" dirty="0"/>
              <a:t>。如果保存了返回地址，则可以在调用之间将其用于其它用途，程序返回时要恢复。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R15</a:t>
            </a:r>
            <a:r>
              <a:rPr lang="zh-CN" altLang="en-US" dirty="0"/>
              <a:t> </a:t>
            </a:r>
            <a:r>
              <a:rPr lang="zh-CN" altLang="en-US" b="1" dirty="0"/>
              <a:t>程序计数器 </a:t>
            </a:r>
            <a:r>
              <a:rPr lang="en-US" altLang="zh-CN" b="1" dirty="0"/>
              <a:t>pc</a:t>
            </a:r>
            <a:r>
              <a:rPr lang="zh-CN" altLang="en-US" dirty="0"/>
              <a:t>。不能用于任何其它用途。</a:t>
            </a:r>
            <a:endParaRPr lang="en-US" altLang="zh-CN" dirty="0"/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66005C"/>
                </a:solidFill>
              </a:rPr>
              <a:t>CPSR  </a:t>
            </a:r>
            <a:r>
              <a:rPr lang="zh-CN" altLang="en-US" b="1" dirty="0"/>
              <a:t>程序状态计数器。</a:t>
            </a:r>
            <a:endParaRPr lang="en-US" altLang="zh-CN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81685" y="1276070"/>
            <a:ext cx="3615177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.arch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armv7-a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arch_extension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crc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.arm</a:t>
            </a:r>
            <a:endParaRPr lang="en-US" altLang="zh-CN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@ </a:t>
            </a:r>
            <a:r>
              <a:rPr lang="zh-CN" altLang="en-US" sz="1600" dirty="0">
                <a:solidFill>
                  <a:srgbClr val="3B9D3B"/>
                </a:solidFill>
                <a:latin typeface="Consolas" panose="020B0609020204030204" pitchFamily="49" charset="0"/>
              </a:rPr>
              <a:t>数据段</a:t>
            </a:r>
            <a:endParaRPr lang="en-US" altLang="zh-CN" sz="16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@ </a:t>
            </a:r>
            <a:r>
              <a:rPr lang="zh-CN" altLang="en-US" sz="1600" dirty="0">
                <a:solidFill>
                  <a:srgbClr val="3B9D3B"/>
                </a:solidFill>
                <a:latin typeface="Consolas" panose="020B0609020204030204" pitchFamily="49" charset="0"/>
              </a:rPr>
              <a:t>全局变量及常量的声明</a:t>
            </a:r>
            <a:endParaRPr lang="en-US" altLang="zh-CN" sz="16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.data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.align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.align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572000" y="1276070"/>
            <a:ext cx="3615177" cy="57554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@ </a:t>
            </a:r>
            <a:r>
              <a:rPr lang="zh-CN" altLang="en-US" sz="1600" dirty="0">
                <a:solidFill>
                  <a:srgbClr val="3B9D3B"/>
                </a:solidFill>
                <a:latin typeface="Consolas" panose="020B0609020204030204" pitchFamily="49" charset="0"/>
              </a:rPr>
              <a:t>代码段</a:t>
            </a:r>
            <a:endParaRPr lang="en-US" altLang="zh-CN" sz="16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@ </a:t>
            </a:r>
            <a:r>
              <a:rPr lang="zh-CN" altLang="en-US" sz="1600" dirty="0">
                <a:solidFill>
                  <a:srgbClr val="3B9D3B"/>
                </a:solidFill>
                <a:latin typeface="Consolas" panose="020B0609020204030204" pitchFamily="49" charset="0"/>
              </a:rPr>
              <a:t>主函数</a:t>
            </a:r>
            <a:endParaRPr lang="en-US" altLang="zh-CN" sz="16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.global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main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, %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function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.L1: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addr_a0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addr_b0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ldr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r0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lr</a:t>
            </a: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@ </a:t>
            </a:r>
            <a:r>
              <a:rPr lang="zh-CN" altLang="en-US" sz="1600" dirty="0">
                <a:solidFill>
                  <a:srgbClr val="3B9D3B"/>
                </a:solidFill>
                <a:latin typeface="Consolas" panose="020B0609020204030204" pitchFamily="49" charset="0"/>
              </a:rPr>
              <a:t>桥接全局变量的地址</a:t>
            </a:r>
            <a:endParaRPr lang="en-US" altLang="zh-CN" sz="1600" dirty="0">
              <a:solidFill>
                <a:srgbClr val="3B9D3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addr_b0: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addr_a0: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.word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ident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"NKU-TEDA"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1492" y="436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717" y="117397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2900" y="1574800"/>
            <a:ext cx="558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架构简介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汇编的寄存器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汇编程序基本格式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基本指令集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寄存器加载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存取指令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数据处理指令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常用伪指令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汇编函数调用过程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NEON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指令简要介绍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Clr>
                <a:prstClr val="white">
                  <a:lumMod val="95000"/>
                </a:prstClr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kumimoji="1"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SysY</a:t>
            </a:r>
            <a:r>
              <a:rPr kumimoji="1"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运行时库链接</a:t>
            </a:r>
            <a:endParaRPr kumimoji="1"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指令基本格式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8" y="1662251"/>
            <a:ext cx="693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b="1" dirty="0">
                <a:solidFill>
                  <a:srgbClr val="66005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&lt;opcode&gt; </a:t>
            </a:r>
            <a:r>
              <a:rPr kumimoji="1"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{&lt;</a:t>
            </a:r>
            <a:r>
              <a:rPr kumimoji="1"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cond</a:t>
            </a:r>
            <a:r>
              <a:rPr kumimoji="1"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&gt;} {S}    </a:t>
            </a:r>
            <a:r>
              <a:rPr kumimoji="1" lang="en-US" altLang="zh-CN" sz="2000" b="1" dirty="0">
                <a:solidFill>
                  <a:srgbClr val="66005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&lt;Rd&gt; ,&lt;Rn&gt;</a:t>
            </a:r>
            <a:r>
              <a:rPr kumimoji="1"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{,&lt;operand2&gt;}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>
                <a:latin typeface="华文新魏" panose="02010800040101010101" pitchFamily="2" charset="-122"/>
              </a:rPr>
              <a:t> </a:t>
            </a:r>
            <a:endParaRPr kumimoji="1" lang="en-US" altLang="zh-CN" sz="2000" b="1" dirty="0">
              <a:latin typeface="华文新魏" panose="020108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4258" y="2673172"/>
            <a:ext cx="6934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opcode     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指令助记符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cond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执行条件    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-&gt;  EQ, NE, LE, GE, LT, GT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              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是否影响</a:t>
            </a: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CPSR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寄存器内容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Rd           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目的操作数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Rn            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源操作数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operand2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第二个操作数 </a:t>
            </a:r>
            <a:endParaRPr kumimoji="1"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         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可以为</a:t>
            </a:r>
            <a:r>
              <a:rPr kumimoji="1" lang="zh-CN" altLang="en-US" sz="2000" dirty="0">
                <a:solidFill>
                  <a:srgbClr val="66005C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常数表达式</a:t>
            </a:r>
            <a:r>
              <a:rPr kumimoji="1"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，寄存器或寄存器移位方式</a:t>
            </a:r>
            <a:endParaRPr kumimoji="1" lang="en-US" altLang="zh-CN" sz="2000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-7464425" y="495458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4258" y="589775"/>
            <a:ext cx="528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访存指令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4258" y="1355970"/>
          <a:ext cx="7807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7"/>
                <a:gridCol w="1523999"/>
                <a:gridCol w="26025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LDR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Rd, addressing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加载字数据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[addressing]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{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 Rd, addressing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</a:rPr>
                        <a:t>存储字数据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[addressing]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←Rd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4257" y="2600097"/>
            <a:ext cx="749328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1600" dirty="0">
                <a:latin typeface="+mn-lt"/>
              </a:rPr>
              <a:t>LDR/STR</a:t>
            </a:r>
            <a:r>
              <a:rPr kumimoji="1" lang="zh-CN" altLang="en-US" sz="1600" dirty="0">
                <a:latin typeface="+mn-lt"/>
              </a:rPr>
              <a:t>指令寻址非常灵活，它由两部分组成，其中一部分为一个基址寄存器，可以为任一个通用寄存器；另一部分为一个地址偏移量。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地址偏移量格式： </a:t>
            </a:r>
            <a:endParaRPr kumimoji="1" lang="zh-CN" altLang="en-US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立即数：                     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LDR  R0,  [R1,  #4]                                 </a:t>
            </a:r>
            <a:r>
              <a:rPr kumimoji="1" lang="en-US" altLang="zh-CN" sz="1600" dirty="0">
                <a:latin typeface="+mn-lt"/>
              </a:rPr>
              <a:t>; R0 = [R1 + 4]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寄存器：                     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LDR  R0,  [R1,  R2]                                 </a:t>
            </a:r>
            <a:r>
              <a:rPr kumimoji="1" lang="en-US" altLang="zh-CN" sz="1600" dirty="0">
                <a:latin typeface="+mn-lt"/>
              </a:rPr>
              <a:t>; R0 = [R1 + R2]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寄存器及移位常数：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STR   R0,  [R1,  R2,  LSL  #2]                </a:t>
            </a:r>
            <a:r>
              <a:rPr kumimoji="1" lang="en-US" altLang="zh-CN" sz="1600" dirty="0">
                <a:latin typeface="+mn-lt"/>
              </a:rPr>
              <a:t>; [R1 + R2 &lt;&lt; 2] = R0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地址计算方式：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零偏移</a:t>
            </a:r>
            <a:r>
              <a:rPr kumimoji="1" lang="en-US" altLang="zh-CN" sz="1600" dirty="0">
                <a:latin typeface="+mn-lt"/>
              </a:rPr>
              <a:t>:                        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LDR  R0,  [R1]                                         </a:t>
            </a:r>
            <a:r>
              <a:rPr kumimoji="1" lang="en-US" altLang="zh-CN" sz="1600" dirty="0">
                <a:latin typeface="+mn-lt"/>
              </a:rPr>
              <a:t>; R0 = [R1]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前索引偏移</a:t>
            </a:r>
            <a:r>
              <a:rPr kumimoji="1" lang="en-US" altLang="zh-CN" sz="1600" dirty="0">
                <a:latin typeface="+mn-lt"/>
              </a:rPr>
              <a:t>:                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LDR  R0, [R1,   #-8]!                              </a:t>
            </a:r>
            <a:r>
              <a:rPr kumimoji="1" lang="en-US" altLang="zh-CN" sz="1600" dirty="0">
                <a:latin typeface="+mn-lt"/>
              </a:rPr>
              <a:t>; R0 = [R1 - 8],  R1 = R1 - 8</a:t>
            </a:r>
            <a:endParaRPr kumimoji="1" lang="en-US" altLang="zh-CN" sz="1600" dirty="0">
              <a:latin typeface="+mn-lt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1600" dirty="0">
                <a:latin typeface="+mn-lt"/>
              </a:rPr>
              <a:t>后索引偏移</a:t>
            </a:r>
            <a:r>
              <a:rPr kumimoji="1" lang="en-US" altLang="zh-CN" sz="1600" dirty="0">
                <a:latin typeface="+mn-lt"/>
              </a:rPr>
              <a:t>:                     </a:t>
            </a:r>
            <a:r>
              <a:rPr kumimoji="1" lang="en-US" altLang="zh-CN" sz="1600" dirty="0">
                <a:solidFill>
                  <a:srgbClr val="66005C"/>
                </a:solidFill>
                <a:latin typeface="+mn-lt"/>
              </a:rPr>
              <a:t>LDR  R0, [R1],   #-8                                </a:t>
            </a:r>
            <a:r>
              <a:rPr kumimoji="1" lang="en-US" altLang="zh-CN" sz="1600" dirty="0">
                <a:latin typeface="+mn-lt"/>
              </a:rPr>
              <a:t>; R0 = [R1], R1 = R1 - 8</a:t>
            </a:r>
            <a:endParaRPr kumimoji="1" lang="en-US" altLang="zh-CN" sz="1600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ags/tag1.xml><?xml version="1.0" encoding="utf-8"?>
<p:tagLst xmlns:p="http://schemas.openxmlformats.org/presentationml/2006/main">
  <p:tag name="KSO_WM_UNIT_TABLE_BEAUTIFY" val="smartTable{d8b180df-bc8e-49bd-bca5-f3845095f595}"/>
</p:tagLst>
</file>

<file path=ppt/theme/theme1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6467</Words>
  <Application>WPS 演示</Application>
  <PresentationFormat>全屏显示(4:3)</PresentationFormat>
  <Paragraphs>552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微软雅黑</vt:lpstr>
      <vt:lpstr>Times New Roman</vt:lpstr>
      <vt:lpstr>Consolas</vt:lpstr>
      <vt:lpstr>华文新魏</vt:lpstr>
      <vt:lpstr>Arial Unicode MS</vt:lpstr>
      <vt:lpstr>Calibri</vt:lpstr>
      <vt:lpstr>Arial Unicode MS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周会总结</dc:title>
  <dc:creator>Jaycee Zhang</dc:creator>
  <cp:lastModifiedBy>-世态炎凉。</cp:lastModifiedBy>
  <cp:revision>950</cp:revision>
  <cp:lastPrinted>2017-05-11T02:50:00Z</cp:lastPrinted>
  <dcterms:created xsi:type="dcterms:W3CDTF">2016-12-13T05:37:00Z</dcterms:created>
  <dcterms:modified xsi:type="dcterms:W3CDTF">2021-09-27T10:53:55Z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B8BB41CA0E7741049FC049C76FA695B6</vt:lpwstr>
  </property>
  <property fmtid="{D5CDD505-2E9C-101B-9397-08002B2CF9AE}" pid="3" name="KSOProductBuildVer">
    <vt:lpwstr>2052-11.1.0.10938</vt:lpwstr>
  </property>
</Properties>
</file>