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437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90" r:id="rId12"/>
    <p:sldId id="491" r:id="rId13"/>
    <p:sldId id="492" r:id="rId14"/>
    <p:sldId id="447" r:id="rId15"/>
    <p:sldId id="448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DDDDDD"/>
    <a:srgbClr val="009900"/>
    <a:srgbClr val="66FF33"/>
    <a:srgbClr val="0000FF"/>
    <a:srgbClr val="800000"/>
    <a:srgbClr val="99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5B6D11E-30D9-4145-B2C0-201F01C4B4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1F67392-0F07-4B02-8C69-72F8ED0399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61BCF36-BE1F-46C1-A946-92474D0DF1E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CF17B03F-954A-481E-8631-07501DF28E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5E5E8E9-7171-4E32-B7CD-11AF63F0C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F1E2DB99-3380-43AA-8290-2D4782F6C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527950E-9E20-41D1-8E4D-F4FDB52466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0F31E9D-065D-4D13-85CA-C9FDD53D500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AFE66AC-3706-479D-B429-43AC656F6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F37A88E-5622-4E0F-B22B-75B1040F9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F159832-CF7B-42FB-8841-CC561F797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81108DC-E065-45C4-A43E-DABE8E64A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8604596-39D4-4BB3-A950-0C915B3CD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EC832D1-476D-4F8B-A7F4-7EA9BAE35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FE80CB6-321D-4A9B-8580-43C4E1A16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7D13835-CAD6-49BC-A12B-5E9876912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8330A1B-6F6F-46EF-B073-0F021AB69B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5830446-4D5E-455D-9A31-61921BEDD3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345BBD9-3550-446C-B689-08FBF5F98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1831A77-9DFD-484C-9948-C1A9A8D58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C53E50E-4A12-41B0-B556-DB60FF1F8E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68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D7E4933-C2CD-465B-BB8E-7BCD81852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846D691-2A6F-4769-88EC-072EF4ED5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A40FD14-36B4-495E-A9F7-97C5BABCC5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9EF53-95EC-4855-9AC1-882B2C65F6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0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C3A12CF-458E-49ED-A835-BC57D5894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C63BB46-7E0E-4890-9E84-AC80FDEC4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ABD22DA-DE9A-4C2E-956E-40872B02A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0E075-F63A-422A-AC1A-174118F84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4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A0DC3F-12B2-4EE7-A84F-8870E91D6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D86F934-8BD1-4A2B-BB86-AF994D9DC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BFBA2BD-01E4-41FA-A1F2-5EB1ED4923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26707-5D55-4243-8976-D1489F66D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44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EEFA21B-EC92-481E-A565-92E2902F7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FB0A45F-0818-4701-9831-9E4FCE802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34E427-9863-476D-80EA-75A04CC9E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2361-C0E3-4D6E-A418-59CE2409C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90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E81D4-F69A-4C99-ADB4-A85FB0C02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B593405-E4D9-4220-8D6C-762E816865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EB47BAC-3961-4388-9488-890733BA3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646D9-7603-45AF-A0B4-184FE8BC6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F2251ED-00DA-44B7-A656-69C2E3EF7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A6BAF4E-ECC0-48BF-9CF0-4200ECFCE3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88F16C6-B929-4437-808D-FC2017BDF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DE41E-FD45-4590-87FF-7740ADCCB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49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C8809B7-640F-4938-8505-ADC86A0EA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8B94BC2-AAB4-467D-9248-03C844D35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A201BF4-7685-4483-88E7-088FFE5D7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64EC7-C4C0-4E9B-9ACD-02D25A6A2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25E9B17-9A15-49AE-A852-F9297A35FB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9F517DB-5900-4E47-967C-DC242C8B9F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D6D15F1-71BD-43A5-9613-F8C2551261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0CACD-B917-472D-A438-068CEE492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4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15E3095-E35F-4326-8B06-46AEAE12D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1972264-AF14-4DA3-A581-A00CD654E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8B0F814-5060-4A4F-BDF0-9217F76EFE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74DFC-7AC5-4E78-A62D-44BAF1572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9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68530D5-81BD-49BB-A4D4-B41AC9AFA5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406AE2-42F8-43D3-A9A2-EFE4E0ADC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8C51152-91B0-4668-ADE5-A24407741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352D8-D788-42C5-A86A-520A6010F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C37D934-9362-4343-AAC3-921B0D621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5169AB0-1496-4B3A-B119-DF4F2E06C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D0F3851-F0DD-4CAC-B701-7EE5D1CBD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69DE5-3451-495F-95A9-CBB06E056C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3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6A0BAA-69F6-40CA-8386-5C292E3FF8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04EF41-B61E-4543-B99B-5060A5E86D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59CD01-F664-41AE-A5D9-1DE9468852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4A664E-2B22-4033-8170-AF433663E7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7C755A-A975-49B1-AEC5-2832EDE2D8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34AF60A-6516-4F00-A713-1ECFB3A15F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4675B1-2799-42B3-A762-72E8E38354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3DD1B72-9585-4382-A667-43C6ED261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E3DEE58-31B4-45A4-9AC3-304714AFF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E0090679-DCFA-4FB6-A665-C003BACCF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F55532E4-766E-4BCC-BE61-0D148AB471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EDB2A5D8-43BC-4E27-A159-E698DCA0FF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F7C54CF3-E217-4238-B391-249BCA1EC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44A7AD9-AA85-4436-BA21-274A29E5C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3.5  Lex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4572D87-FA9F-41A9-8BC7-C00281C76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/>
              <a:t>词法分析器自动生成工具</a:t>
            </a:r>
          </a:p>
        </p:txBody>
      </p:sp>
      <p:pic>
        <p:nvPicPr>
          <p:cNvPr id="17412" name="Picture 4" descr="lex3">
            <a:extLst>
              <a:ext uri="{FF2B5EF4-FFF2-40B4-BE49-F238E27FC236}">
                <a16:creationId xmlns:a16="http://schemas.microsoft.com/office/drawing/2014/main" id="{FD3D6619-E57D-4AEC-8F89-C4A0DF40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133600"/>
            <a:ext cx="52435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3387DF9-C803-41A5-A868-F33D61D3C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870E8E8-BBD0-4ABC-91C9-AFF50BA7B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main(int argc, char *argv[])</a:t>
            </a:r>
            <a:br>
              <a:rPr kumimoji="0" lang="en-US" altLang="zh-CN" sz="2000" b="1">
                <a:latin typeface="Courier New" panose="02070309020205020404" pitchFamily="49" charset="0"/>
              </a:rPr>
            </a:br>
            <a:r>
              <a:rPr kumimoji="0" lang="en-US" altLang="zh-CN" sz="2000" b="1">
                <a:latin typeface="Courier New" panose="02070309020205020404" pitchFamily="49" charset="0"/>
              </a:rPr>
              <a:t>{</a:t>
            </a:r>
            <a:br>
              <a:rPr kumimoji="0" lang="en-US" altLang="zh-CN" sz="2000" b="1">
                <a:latin typeface="Courier New" panose="02070309020205020404" pitchFamily="49" charset="0"/>
              </a:rPr>
            </a:br>
            <a:r>
              <a:rPr kumimoji="0" lang="en-US" altLang="zh-CN" sz="2000" b="1">
                <a:latin typeface="Courier New" panose="02070309020205020404" pitchFamily="49" charset="0"/>
              </a:rPr>
              <a:t>   ++argv, --argc;  /* skip over program name */</a:t>
            </a:r>
            <a:br>
              <a:rPr kumimoji="0" lang="en-US" altLang="zh-CN" sz="2000" b="1">
                <a:latin typeface="Courier New" panose="02070309020205020404" pitchFamily="49" charset="0"/>
              </a:rPr>
            </a:br>
            <a:r>
              <a:rPr kumimoji="0" lang="en-US" altLang="zh-CN" sz="2000" b="1">
                <a:latin typeface="Courier New" panose="02070309020205020404" pitchFamily="49" charset="0"/>
              </a:rPr>
              <a:t>   if ( argc &gt; 0 ) </a:t>
            </a:r>
            <a:br>
              <a:rPr kumimoji="0" lang="en-US" altLang="zh-CN" sz="2000" b="1">
                <a:latin typeface="Courier New" panose="02070309020205020404" pitchFamily="49" charset="0"/>
              </a:rPr>
            </a:br>
            <a:r>
              <a:rPr kumimoji="0" lang="en-US" altLang="zh-CN" sz="2000" b="1">
                <a:latin typeface="Courier New" panose="02070309020205020404" pitchFamily="49" charset="0"/>
              </a:rPr>
              <a:t>       yyin = fopen( argv[0], "r" );</a:t>
            </a:r>
            <a:br>
              <a:rPr kumimoji="0" lang="en-US" altLang="zh-CN" sz="2000" b="1">
                <a:latin typeface="Courier New" panose="02070309020205020404" pitchFamily="49" charset="0"/>
              </a:rPr>
            </a:br>
            <a:r>
              <a:rPr kumimoji="0" lang="en-US" altLang="zh-CN" sz="2000" b="1">
                <a:latin typeface="Courier New" panose="02070309020205020404" pitchFamily="49" charset="0"/>
              </a:rPr>
              <a:t>   else  yyin = stdin;</a:t>
            </a:r>
            <a:br>
              <a:rPr kumimoji="0" lang="en-US" altLang="zh-CN" sz="2000" b="1">
                <a:latin typeface="Courier New" panose="02070309020205020404" pitchFamily="49" charset="0"/>
              </a:rPr>
            </a:br>
            <a:r>
              <a:rPr kumimoji="0" lang="en-US" altLang="zh-CN" sz="2000" b="1">
                <a:latin typeface="Courier New" panose="02070309020205020404" pitchFamily="49" charset="0"/>
              </a:rPr>
              <a:t>   yylex();</a:t>
            </a:r>
            <a:br>
              <a:rPr kumimoji="0" lang="en-US" altLang="zh-CN" sz="2000" b="1">
                <a:latin typeface="Courier New" panose="02070309020205020404" pitchFamily="49" charset="0"/>
              </a:rPr>
            </a:br>
            <a:r>
              <a:rPr kumimoji="0" lang="en-US" altLang="zh-CN" sz="2000" b="1">
                <a:latin typeface="Courier New" panose="02070309020205020404" pitchFamily="49" charset="0"/>
              </a:rPr>
              <a:t>   printf( "# of lines = %d, # of chars = %d\n",</a:t>
            </a:r>
            <a:br>
              <a:rPr kumimoji="0" lang="en-US" altLang="zh-CN" sz="2000" b="1">
                <a:latin typeface="Courier New" panose="02070309020205020404" pitchFamily="49" charset="0"/>
              </a:rPr>
            </a:br>
            <a:r>
              <a:rPr kumimoji="0" lang="en-US" altLang="zh-CN" sz="2000" b="1">
                <a:latin typeface="Courier New" panose="02070309020205020404" pitchFamily="49" charset="0"/>
              </a:rPr>
              <a:t>            num_lines, num_chars );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F7AF8488-5249-470C-A6FC-2A7B389F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66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子程序段</a:t>
            </a: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36D2A525-89B3-41C0-816D-77C4EE5AE1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1371600"/>
            <a:ext cx="914400" cy="2286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0" name="Text Box 4">
            <a:extLst>
              <a:ext uri="{FF2B5EF4-FFF2-40B4-BE49-F238E27FC236}">
                <a16:creationId xmlns:a16="http://schemas.microsoft.com/office/drawing/2014/main" id="{1921FABE-0E29-40ED-9CB1-E21305DA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33550"/>
            <a:ext cx="14398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PG</a:t>
            </a: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默认</a:t>
            </a:r>
            <a:b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</a:b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输入文件</a:t>
            </a:r>
            <a:endParaRPr lang="en-US" altLang="zh-CN" sz="2400" b="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6631" name="Line 5">
            <a:extLst>
              <a:ext uri="{FF2B5EF4-FFF2-40B4-BE49-F238E27FC236}">
                <a16:creationId xmlns:a16="http://schemas.microsoft.com/office/drawing/2014/main" id="{74D1B92F-CB83-4B1F-8132-64AD206D8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050" y="2565400"/>
            <a:ext cx="1358900" cy="287338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2" name="Text Box 4">
            <a:extLst>
              <a:ext uri="{FF2B5EF4-FFF2-40B4-BE49-F238E27FC236}">
                <a16:creationId xmlns:a16="http://schemas.microsoft.com/office/drawing/2014/main" id="{E252BAB6-6867-437C-9E16-D8C4272D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9738"/>
            <a:ext cx="2322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语言标准输入</a:t>
            </a:r>
          </a:p>
        </p:txBody>
      </p:sp>
      <p:sp>
        <p:nvSpPr>
          <p:cNvPr id="26633" name="Line 5">
            <a:extLst>
              <a:ext uri="{FF2B5EF4-FFF2-40B4-BE49-F238E27FC236}">
                <a16:creationId xmlns:a16="http://schemas.microsoft.com/office/drawing/2014/main" id="{DCB36CAC-3C53-4EA9-9E5F-D4B41F5797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27538" y="3141663"/>
            <a:ext cx="1135062" cy="71437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944C480-0EEE-4D49-A4BC-7984B1A1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 C++</a:t>
            </a:r>
            <a:r>
              <a:rPr lang="zh-CN" altLang="en-US"/>
              <a:t>版</a:t>
            </a: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FD68F78-51A4-4AA7-AB01-B8ED6F742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%{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#include &lt;fstream&gt;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int num_lines = 0, num_chars = 0;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%}</a:t>
            </a:r>
          </a:p>
          <a:p>
            <a:pPr marL="0" indent="0" eaLnBrk="1" hangingPunct="1"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/////////////////////////////////////////////////////////////////////////////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// declarations section</a:t>
            </a:r>
          </a:p>
          <a:p>
            <a:pPr marL="0" indent="0" eaLnBrk="1" hangingPunct="1"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// lexical analyser name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%name count</a:t>
            </a:r>
          </a:p>
          <a:p>
            <a:pPr marL="0" indent="0" eaLnBrk="1" hangingPunct="1"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  <a:p>
            <a:pPr marL="0" indent="0" eaLnBrk="1" hangingPunct="1"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%%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16F48B-11A8-4A2A-A6F8-5E321245C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 C++</a:t>
            </a:r>
            <a:r>
              <a:rPr lang="zh-CN" altLang="en-US"/>
              <a:t>版（续）</a:t>
            </a:r>
            <a:endParaRPr lang="en-US" altLang="zh-C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EBCD2E5-50D6-4EF7-B8B2-2F9A48DFF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/////////////////////////////////////////////////////////////////////////////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// rules section</a:t>
            </a:r>
          </a:p>
          <a:p>
            <a:pPr marL="0" indent="0" eaLnBrk="1" hangingPunct="1"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// place your Lex rules here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\n    {++num_lines; ++num_chars;}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.     {++num_chars;}</a:t>
            </a:r>
          </a:p>
          <a:p>
            <a:pPr marL="0" indent="0" eaLnBrk="1" hangingPunct="1"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%%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E349332-EA21-445F-A1F0-39AD4298D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 C++</a:t>
            </a:r>
            <a:r>
              <a:rPr lang="zh-CN" altLang="en-US"/>
              <a:t>版（续）</a:t>
            </a:r>
            <a:endParaRPr lang="en-US" altLang="zh-C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C55513F-2F8E-44E0-A794-64C5A1738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int main(int argc, char *argv[])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{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int n = 1;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count lexer;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if (lexer.yycreate()) {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   if (argc &gt; 1)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      lexer.yyin = new std::ifstream("a.txt");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   if (!lexer.yyin-&gt;fail()) {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      n = lexer.yylex();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   }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   n = lexer.yylex();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   cout &lt;&lt; num_lines &lt;&lt; " " &lt;&lt; num_chars &lt;&lt; endl;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 }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   return n;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FD6C2CE1-A19D-4F7A-816C-3E480230D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20938"/>
            <a:ext cx="1692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变为</a:t>
            </a:r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Lexer</a:t>
            </a: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的成员</a:t>
            </a:r>
            <a:endParaRPr lang="en-US" altLang="zh-CN" sz="2400" b="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EE6F511B-1027-4A26-8371-8B42B0F3F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338" y="3252788"/>
            <a:ext cx="1597025" cy="287337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F3DFB18-673D-4BC4-B7F1-703CBA654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67CE439-2DA2-4E20-AB2A-5E6796E42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%{ #include &lt;stdio.h&gt; %}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WS	[ \t\n]*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%%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[0123456789]+	          printf("NUMBER\n");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[a-zA-Z][a-zA-Z0-9]*        printf("WORD\n");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{WS}				    /* do nothing */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</a:rPr>
              <a:t>.				    printf(“UNKNOWN\n“);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A0C753C5-CFE4-42E8-99AF-26A2F0149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语言代码</a:t>
            </a: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0AC8B22B-D4CD-4A60-BB9E-21BC72589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685800"/>
            <a:ext cx="838200" cy="7620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11E34325-EA5D-4145-B72C-E9E31E5DD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规则段</a:t>
            </a:r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A7CB2D92-B40F-4695-B603-A582F8705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143000" cy="2286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657C939E-381D-40C0-A006-7E229A766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00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定义段</a:t>
            </a:r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11056FCD-64AC-450A-88EC-A8C5A230D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905000"/>
            <a:ext cx="1524000" cy="762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0" name="动作按钮: 自定义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39CA461-31C4-44CD-A3CC-1505990D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652963"/>
            <a:ext cx="647700" cy="431800"/>
          </a:xfrm>
          <a:prstGeom prst="actionButtonBlan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返回</a:t>
            </a: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FBA2506-76C8-4484-8AD6-7F181C2E9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736FEE-2B84-49B7-A3C4-C520AADB4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%%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main(int argc, char *argv[])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{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   ++argv, --argc; </a:t>
            </a:r>
            <a:br>
              <a:rPr kumimoji="0" lang="en-US" altLang="zh-CN" sz="2400" b="1">
                <a:latin typeface="Courier New" panose="02070309020205020404" pitchFamily="49" charset="0"/>
              </a:rPr>
            </a:br>
            <a:r>
              <a:rPr kumimoji="0" lang="en-US" altLang="zh-CN" sz="2400" b="1">
                <a:latin typeface="Courier New" panose="02070309020205020404" pitchFamily="49" charset="0"/>
              </a:rPr>
              <a:t>   if ( argc &gt; 0 ) yyin = fopen( argv[0], "r" );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   else  yyin = stdin;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   yylex();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79E35FE9-6E23-41A8-8A61-E5F4DE2D8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子程序段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3166EE5D-BB3C-40EF-A806-4D67E55B85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685800"/>
            <a:ext cx="838200" cy="7620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DA4A6F5-AD6E-4CEE-93DE-2ED3989E3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</a:t>
            </a:r>
            <a:r>
              <a:rPr lang="zh-CN" altLang="en-US"/>
              <a:t>程序结构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8625B17-EA8E-43B4-896E-B69E76AE4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定义段：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%{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C</a:t>
            </a:r>
            <a:r>
              <a:rPr lang="zh-CN" altLang="en-US" sz="2000"/>
              <a:t>语言代码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%}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定义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%%</a:t>
            </a:r>
            <a:br>
              <a:rPr lang="en-US" altLang="zh-CN" sz="2000"/>
            </a:b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规则段：词法规则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%%</a:t>
            </a:r>
            <a:br>
              <a:rPr lang="en-US" altLang="zh-CN" sz="2000"/>
            </a:b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用户子程序段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1C99185-91C4-45E1-8EFE-60ECA9813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规则段形式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4D4DC22-B7B8-492C-B61E-4893342A5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CN" sz="2800"/>
              <a:t>p</a:t>
            </a:r>
            <a:r>
              <a:rPr lang="en-US" altLang="zh-CN" sz="2800" baseline="-25000"/>
              <a:t>1</a:t>
            </a:r>
            <a:r>
              <a:rPr lang="en-US" altLang="zh-CN" sz="2800"/>
              <a:t>		{ action</a:t>
            </a:r>
            <a:r>
              <a:rPr lang="en-US" altLang="zh-CN" sz="2800" baseline="-25000"/>
              <a:t>1</a:t>
            </a:r>
            <a:r>
              <a:rPr lang="en-US" altLang="zh-CN" sz="2800"/>
              <a:t> }</a:t>
            </a:r>
            <a:br>
              <a:rPr lang="en-US" altLang="zh-CN" sz="2800"/>
            </a:br>
            <a:r>
              <a:rPr lang="en-US" altLang="zh-CN" sz="2800"/>
              <a:t>p</a:t>
            </a:r>
            <a:r>
              <a:rPr lang="en-US" altLang="zh-CN" sz="2800" baseline="-25000"/>
              <a:t>2</a:t>
            </a:r>
            <a:r>
              <a:rPr lang="en-US" altLang="zh-CN" sz="2800"/>
              <a:t>		{ action</a:t>
            </a:r>
            <a:r>
              <a:rPr lang="en-US" altLang="zh-CN" sz="2800" baseline="-25000"/>
              <a:t>2</a:t>
            </a:r>
            <a:r>
              <a:rPr lang="en-US" altLang="zh-CN" sz="2800"/>
              <a:t> }</a:t>
            </a:r>
            <a:br>
              <a:rPr lang="en-US" altLang="zh-CN" sz="2800"/>
            </a:br>
            <a:r>
              <a:rPr lang="en-US" altLang="zh-CN" sz="2800"/>
              <a:t>…</a:t>
            </a:r>
            <a:br>
              <a:rPr lang="en-US" altLang="zh-CN" sz="2800"/>
            </a:br>
            <a:r>
              <a:rPr lang="en-US" altLang="zh-CN" sz="2800"/>
              <a:t>p</a:t>
            </a:r>
            <a:r>
              <a:rPr lang="en-US" altLang="zh-CN" sz="2800" baseline="-25000"/>
              <a:t>n</a:t>
            </a:r>
            <a:r>
              <a:rPr lang="en-US" altLang="zh-CN" sz="2800"/>
              <a:t>		{ action</a:t>
            </a:r>
            <a:r>
              <a:rPr lang="en-US" altLang="zh-CN" sz="2800" baseline="-25000"/>
              <a:t>n</a:t>
            </a:r>
            <a:r>
              <a:rPr lang="en-US" altLang="zh-CN" sz="2800"/>
              <a:t> }</a:t>
            </a:r>
            <a:br>
              <a:rPr lang="en-US" altLang="zh-CN" sz="2800"/>
            </a:b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：模式</a:t>
            </a:r>
            <a:r>
              <a:rPr lang="en-US" altLang="zh-CN"/>
              <a:t>——</a:t>
            </a:r>
            <a:r>
              <a:rPr lang="zh-CN" altLang="en-US"/>
              <a:t>正规式</a:t>
            </a:r>
            <a:br>
              <a:rPr lang="zh-CN" altLang="en-US"/>
            </a:br>
            <a:r>
              <a:rPr lang="en-US" altLang="zh-CN"/>
              <a:t>action</a:t>
            </a:r>
            <a:r>
              <a:rPr lang="en-US" altLang="zh-CN" baseline="-25000"/>
              <a:t>i</a:t>
            </a:r>
            <a:r>
              <a:rPr lang="zh-CN" altLang="en-US"/>
              <a:t>：动作</a:t>
            </a:r>
            <a:r>
              <a:rPr lang="en-US" altLang="zh-CN"/>
              <a:t>——C</a:t>
            </a:r>
            <a:r>
              <a:rPr lang="zh-CN" altLang="en-US"/>
              <a:t>语言程序段</a:t>
            </a:r>
            <a:r>
              <a:rPr lang="en-US" altLang="zh-CN"/>
              <a:t>——</a:t>
            </a:r>
            <a:r>
              <a:rPr lang="zh-CN" altLang="en-US"/>
              <a:t>当字符流前缀与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匹配时（识别出对应单词的词素）该做什么动作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41E24E4-9437-4547-A97D-14AE3A5EF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3.12</a:t>
            </a:r>
            <a:r>
              <a:rPr lang="zh-CN" altLang="en-US"/>
              <a:t>：超前搜索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320485-904B-4310-B78B-C33555FCB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CN"/>
              <a:t>r1/r2</a:t>
            </a:r>
            <a:r>
              <a:rPr lang="zh-CN" altLang="en-US"/>
              <a:t>：</a:t>
            </a:r>
            <a:r>
              <a:rPr lang="en-US" altLang="zh-CN"/>
              <a:t>r1</a:t>
            </a:r>
            <a:r>
              <a:rPr lang="zh-CN" altLang="en-US"/>
              <a:t>必须后接</a:t>
            </a:r>
            <a:r>
              <a:rPr lang="en-US" altLang="zh-CN"/>
              <a:t>r2</a:t>
            </a:r>
            <a:r>
              <a:rPr lang="zh-CN" altLang="en-US"/>
              <a:t>的情况下才匹配</a:t>
            </a:r>
          </a:p>
          <a:p>
            <a:pPr eaLnBrk="1" hangingPunct="1"/>
            <a:r>
              <a:rPr lang="zh-CN" altLang="en-US"/>
              <a:t>语句：</a:t>
            </a:r>
            <a:r>
              <a:rPr lang="en-US" altLang="zh-CN"/>
              <a:t>IF(I, J) = 3</a:t>
            </a:r>
            <a:br>
              <a:rPr lang="en-US" altLang="zh-CN"/>
            </a:br>
            <a:r>
              <a:rPr lang="en-US" altLang="zh-CN"/>
              <a:t>IF</a:t>
            </a:r>
            <a:r>
              <a:rPr lang="zh-CN" altLang="en-US"/>
              <a:t>是数组名还是分支语句关键字？</a:t>
            </a:r>
            <a:br>
              <a:rPr lang="zh-CN" altLang="en-US"/>
            </a:br>
            <a:r>
              <a:rPr lang="en-US" altLang="zh-CN">
                <a:solidFill>
                  <a:srgbClr val="FF3300"/>
                </a:solidFill>
              </a:rPr>
              <a:t>IF (condition) THEN </a:t>
            </a:r>
            <a:r>
              <a:rPr lang="zh-CN" altLang="en-US">
                <a:solidFill>
                  <a:srgbClr val="FF3300"/>
                </a:solidFill>
              </a:rPr>
              <a:t>语句</a:t>
            </a:r>
            <a:r>
              <a:rPr lang="en-US" altLang="zh-CN"/>
              <a:t>…</a:t>
            </a:r>
            <a:br>
              <a:rPr lang="en-US" altLang="zh-CN"/>
            </a:br>
            <a:r>
              <a:rPr lang="zh-CN" altLang="en-US"/>
              <a:t>分支语句：</a:t>
            </a:r>
            <a:r>
              <a:rPr lang="en-US" altLang="zh-CN"/>
              <a:t>IF / \( .* \) {letter}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DFB01D-C0FF-41A1-9DFD-CC5B01860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</a:t>
            </a:r>
            <a:r>
              <a:rPr lang="zh-CN" altLang="en-US"/>
              <a:t>中的整数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F32333-C934-4EA8-A38D-AE7349754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八进制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3333CC"/>
                </a:solidFill>
              </a:rPr>
              <a:t>0713</a:t>
            </a:r>
          </a:p>
          <a:p>
            <a:pPr eaLnBrk="1" hangingPunct="1"/>
            <a:r>
              <a:rPr lang="zh-CN" altLang="en-US"/>
              <a:t>十六进制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3333CC"/>
                </a:solidFill>
              </a:rPr>
              <a:t>0x7f</a:t>
            </a:r>
          </a:p>
          <a:p>
            <a:pPr eaLnBrk="1" hangingPunct="1"/>
            <a:r>
              <a:rPr lang="zh-CN" altLang="en-US"/>
              <a:t>十进制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3333CC"/>
                </a:solidFill>
              </a:rPr>
              <a:t>99</a:t>
            </a:r>
            <a:r>
              <a:rPr lang="zh-CN" altLang="en-US"/>
              <a:t>、</a:t>
            </a:r>
            <a:r>
              <a:rPr lang="en-US" altLang="zh-CN">
                <a:solidFill>
                  <a:srgbClr val="3333CC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DCE1E9A-5F72-45EB-A0AD-6850B893C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</a:t>
            </a:r>
            <a:r>
              <a:rPr lang="zh-CN" altLang="en-US"/>
              <a:t>中的字符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FE8C5D4-42D8-45BC-95A9-A5AFF2B1C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</a:rPr>
              <a:t>\n</a:t>
            </a:r>
            <a:r>
              <a:rPr lang="en-US" altLang="zh-CN" sz="2400"/>
              <a:t>——</a:t>
            </a:r>
            <a:r>
              <a:rPr lang="zh-CN" altLang="en-US" sz="2400"/>
              <a:t>换行			</a:t>
            </a:r>
            <a:r>
              <a:rPr lang="en-US" altLang="zh-CN" sz="2400">
                <a:solidFill>
                  <a:srgbClr val="3333CC"/>
                </a:solidFill>
              </a:rPr>
              <a:t>\t</a:t>
            </a:r>
            <a:r>
              <a:rPr lang="en-US" altLang="zh-CN" sz="2400"/>
              <a:t>——</a:t>
            </a:r>
            <a:r>
              <a:rPr lang="zh-CN" altLang="en-US" sz="2400"/>
              <a:t>横向制表符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</a:rPr>
              <a:t>\v</a:t>
            </a:r>
            <a:r>
              <a:rPr lang="en-US" altLang="zh-CN" sz="2400"/>
              <a:t>——</a:t>
            </a:r>
            <a:r>
              <a:rPr lang="zh-CN" altLang="en-US" sz="2400"/>
              <a:t>纵向制表符		</a:t>
            </a:r>
            <a:r>
              <a:rPr lang="en-US" altLang="zh-CN" sz="2400">
                <a:solidFill>
                  <a:srgbClr val="3333CC"/>
                </a:solidFill>
              </a:rPr>
              <a:t>\b</a:t>
            </a:r>
            <a:r>
              <a:rPr lang="en-US" altLang="zh-CN" sz="2400"/>
              <a:t>——</a:t>
            </a:r>
            <a:r>
              <a:rPr lang="zh-CN" altLang="en-US" sz="2400"/>
              <a:t>退格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</a:rPr>
              <a:t>\r</a:t>
            </a:r>
            <a:r>
              <a:rPr lang="en-US" altLang="zh-CN" sz="2400"/>
              <a:t>——</a:t>
            </a:r>
            <a:r>
              <a:rPr lang="zh-CN" altLang="en-US" sz="2400"/>
              <a:t>回车			</a:t>
            </a:r>
            <a:r>
              <a:rPr lang="en-US" altLang="zh-CN" sz="2400">
                <a:solidFill>
                  <a:srgbClr val="3333CC"/>
                </a:solidFill>
              </a:rPr>
              <a:t>\f</a:t>
            </a:r>
            <a:r>
              <a:rPr lang="en-US" altLang="zh-CN" sz="2400"/>
              <a:t>——</a:t>
            </a:r>
            <a:r>
              <a:rPr lang="zh-CN" altLang="en-US" sz="2400"/>
              <a:t>换页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</a:rPr>
              <a:t>\a</a:t>
            </a:r>
            <a:r>
              <a:rPr lang="en-US" altLang="zh-CN" sz="2400"/>
              <a:t>——</a:t>
            </a:r>
            <a:r>
              <a:rPr lang="zh-CN" altLang="en-US" sz="2400"/>
              <a:t>报警			</a:t>
            </a:r>
            <a:r>
              <a:rPr lang="en-US" altLang="zh-CN" sz="2400">
                <a:solidFill>
                  <a:srgbClr val="3333CC"/>
                </a:solidFill>
              </a:rPr>
              <a:t>\\</a:t>
            </a:r>
            <a:r>
              <a:rPr lang="en-US" altLang="zh-CN" sz="2400"/>
              <a:t>——‘\’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</a:rPr>
              <a:t>\ooo</a:t>
            </a:r>
            <a:r>
              <a:rPr lang="en-US" altLang="zh-CN" sz="2400"/>
              <a:t>——ASCII</a:t>
            </a:r>
            <a:r>
              <a:rPr lang="zh-CN" altLang="en-US" sz="2400"/>
              <a:t>码值为八进制数</a:t>
            </a:r>
            <a:r>
              <a:rPr lang="en-US" altLang="zh-CN" sz="2400"/>
              <a:t>ooo</a:t>
            </a:r>
            <a:r>
              <a:rPr lang="zh-CN" altLang="en-US" sz="2400"/>
              <a:t>的字符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</a:rPr>
              <a:t>\xhh</a:t>
            </a:r>
            <a:r>
              <a:rPr lang="en-US" altLang="zh-CN" sz="2400"/>
              <a:t>——ASCII</a:t>
            </a:r>
            <a:r>
              <a:rPr lang="zh-CN" altLang="en-US" sz="2400"/>
              <a:t>码值为十六进制数</a:t>
            </a:r>
            <a:r>
              <a:rPr lang="en-US" altLang="zh-CN" sz="2400"/>
              <a:t>hh</a:t>
            </a:r>
            <a:r>
              <a:rPr lang="zh-CN" altLang="en-US" sz="2400"/>
              <a:t>的字符</a:t>
            </a:r>
          </a:p>
          <a:p>
            <a:pPr eaLnBrk="1" hangingPunct="1"/>
            <a:r>
              <a:rPr lang="zh-CN" altLang="en-US" sz="2800"/>
              <a:t>其他特殊字符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</a:rPr>
              <a:t>(  )  +  *  ?  {  }  [  ]  .  “  |  ^  &lt;  &gt;  /  $</a:t>
            </a:r>
          </a:p>
          <a:p>
            <a:pPr eaLnBrk="1" hangingPunct="1"/>
            <a:r>
              <a:rPr lang="en-US" altLang="zh-CN" sz="2800">
                <a:solidFill>
                  <a:srgbClr val="3333CC"/>
                </a:solidFill>
              </a:rPr>
              <a:t>\</a:t>
            </a:r>
            <a:r>
              <a:rPr lang="en-US" altLang="zh-CN" sz="2800"/>
              <a:t>——</a:t>
            </a:r>
            <a:r>
              <a:rPr lang="zh-CN" altLang="en-US" sz="2800"/>
              <a:t>转义符，放在特殊字符前，使其变为普通字符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1BF75FE-7E0F-43FD-835D-1B8000639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字符集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1549326-1554-47DF-8695-B76068493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</a:rPr>
              <a:t>[abc]</a:t>
            </a:r>
            <a:r>
              <a:rPr lang="zh-CN" altLang="en-US" sz="2800"/>
              <a:t>：</a:t>
            </a:r>
            <a:r>
              <a:rPr lang="en-US" altLang="zh-CN" sz="2800"/>
              <a:t>a | b | 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</a:rPr>
              <a:t>[a-z]</a:t>
            </a:r>
            <a:r>
              <a:rPr lang="zh-CN" altLang="en-US" sz="2800"/>
              <a:t>：</a:t>
            </a:r>
            <a:r>
              <a:rPr lang="en-US" altLang="zh-CN" sz="2800"/>
              <a:t>a | b | … | 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</a:rPr>
              <a:t>[+-]</a:t>
            </a:r>
            <a:r>
              <a:rPr lang="zh-CN" altLang="en-US" sz="2800"/>
              <a:t>：</a:t>
            </a:r>
            <a:r>
              <a:rPr lang="en-US" altLang="zh-CN" sz="2800"/>
              <a:t>+ | 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</a:rPr>
              <a:t>[a-zA-Z0-9_]</a:t>
            </a:r>
            <a:r>
              <a:rPr lang="zh-CN" altLang="en-US" sz="2800"/>
              <a:t>：</a:t>
            </a:r>
            <a:r>
              <a:rPr lang="en-US" altLang="zh-CN" sz="2800"/>
              <a:t>a | …| z | A | … | Z | 0 | … | 9 | _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</a:rPr>
              <a:t>[^abc]</a:t>
            </a:r>
            <a:r>
              <a:rPr lang="zh-CN" altLang="en-US" sz="2800"/>
              <a:t>：除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、</a:t>
            </a:r>
            <a:r>
              <a:rPr lang="en-US" altLang="zh-CN" sz="2800"/>
              <a:t>c</a:t>
            </a:r>
            <a:r>
              <a:rPr lang="zh-CN" altLang="en-US" sz="2800"/>
              <a:t>之外的所有字符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</a:rPr>
              <a:t>[:alpha:]</a:t>
            </a:r>
            <a:r>
              <a:rPr lang="zh-CN" altLang="en-US" sz="2800"/>
              <a:t>：大小写字母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</a:rPr>
              <a:t>[:digit:]</a:t>
            </a:r>
            <a:r>
              <a:rPr lang="zh-CN" altLang="en-US" sz="2800"/>
              <a:t>：数字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</a:rPr>
              <a:t>[[:alpha:]_][[:alpha:]0-9_]*</a:t>
            </a:r>
            <a:r>
              <a:rPr lang="en-US" altLang="zh-CN" sz="2800"/>
              <a:t>——</a:t>
            </a:r>
            <a:r>
              <a:rPr lang="zh-CN" altLang="en-US" sz="2800"/>
              <a:t>标识符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2C44891-C7D3-490C-9524-94E4FF33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正规式构造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2B0772F-D3C1-42AB-91FF-F7A0E8EC0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|</a:t>
            </a:r>
            <a:r>
              <a:rPr lang="zh-CN" altLang="en-US"/>
              <a:t>、连接、*、</a:t>
            </a:r>
            <a:r>
              <a:rPr lang="en-US" altLang="zh-CN"/>
              <a:t>(  )</a:t>
            </a:r>
            <a:r>
              <a:rPr lang="zh-CN" altLang="en-US"/>
              <a:t>、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en-US" altLang="zh-CN"/>
              <a:t>?</a:t>
            </a:r>
            <a:r>
              <a:rPr lang="zh-CN" altLang="en-US"/>
              <a:t>、字符集</a:t>
            </a:r>
          </a:p>
          <a:p>
            <a:pPr eaLnBrk="1" hangingPunct="1"/>
            <a:r>
              <a:rPr lang="en-US" altLang="zh-CN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/>
              <a:t>——[^\n]</a:t>
            </a:r>
            <a:r>
              <a:rPr lang="zh-CN" altLang="en-US"/>
              <a:t>，匹配除回车外任意字符</a:t>
            </a:r>
          </a:p>
          <a:p>
            <a:pPr eaLnBrk="1" hangingPunct="1"/>
            <a:r>
              <a:rPr lang="zh-CN" altLang="en-US"/>
              <a:t>指定重复次数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3333CC"/>
                </a:solidFill>
              </a:rPr>
              <a:t>a{3, 5}</a:t>
            </a:r>
            <a:r>
              <a:rPr lang="en-US" altLang="zh-CN"/>
              <a:t>——{aaa, aaaa, aaaaa}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3333CC"/>
                </a:solidFill>
              </a:rPr>
              <a:t>a{3, }</a:t>
            </a:r>
            <a:r>
              <a:rPr lang="en-US" altLang="zh-CN"/>
              <a:t>——{aaa, aaaa, aaaaa, aaaaaa, …}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3333CC"/>
                </a:solidFill>
              </a:rPr>
              <a:t>a{3}</a:t>
            </a:r>
            <a:r>
              <a:rPr lang="en-US" altLang="zh-CN"/>
              <a:t>——{aaa}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8FC495A-4A32-4AE5-B399-3C122D501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E21916E-BBFD-4B37-A2FB-A594B8144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%{int num_lines = 0, num_chars = 0;%}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%%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\n    {++num_lines; ++num_chars;}</a:t>
            </a:r>
            <a:br>
              <a:rPr kumimoji="0" lang="en-US" altLang="zh-CN" sz="2400" b="1">
                <a:latin typeface="Courier New" panose="02070309020205020404" pitchFamily="49" charset="0"/>
              </a:rPr>
            </a:br>
            <a:r>
              <a:rPr kumimoji="0" lang="en-US" altLang="zh-CN" sz="2400" b="1">
                <a:latin typeface="Courier New" panose="02070309020205020404" pitchFamily="49" charset="0"/>
              </a:rPr>
              <a:t>.     {++num_chars;}</a:t>
            </a:r>
          </a:p>
          <a:p>
            <a:pPr marL="0" indent="0" eaLnBrk="1" hangingPunct="1">
              <a:buClrTx/>
              <a:buSzTx/>
              <a:buFontTx/>
              <a:buNone/>
            </a:pPr>
            <a:r>
              <a:rPr kumimoji="0" lang="en-US" altLang="zh-CN" sz="2400" b="1">
                <a:latin typeface="Courier New" panose="02070309020205020404" pitchFamily="49" charset="0"/>
              </a:rPr>
              <a:t>%%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9F3D897-DA15-404A-892E-963F78E4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语言代码</a:t>
            </a:r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47B71B91-F49A-442B-9EA3-E4F2A75053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1752600"/>
            <a:ext cx="457200" cy="2286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BF00D442-4FBC-44AB-A0F7-408CC4EB0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667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3300"/>
                </a:solidFill>
                <a:latin typeface="Tahoma" panose="020B0604030504040204" pitchFamily="34" charset="0"/>
              </a:rPr>
              <a:t>规则段</a:t>
            </a:r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1398D7DF-9251-4B3C-9EA6-E948BC80D0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2743200"/>
            <a:ext cx="457200" cy="2286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9904</TotalTime>
  <Words>868</Words>
  <Application>Microsoft Office PowerPoint</Application>
  <PresentationFormat>全屏显示(4:3)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Tahoma</vt:lpstr>
      <vt:lpstr>宋体</vt:lpstr>
      <vt:lpstr>Arial</vt:lpstr>
      <vt:lpstr>Times New Roman</vt:lpstr>
      <vt:lpstr>Wingdings</vt:lpstr>
      <vt:lpstr>黑体</vt:lpstr>
      <vt:lpstr>Symbol</vt:lpstr>
      <vt:lpstr>Math1</vt:lpstr>
      <vt:lpstr>Courier New</vt:lpstr>
      <vt:lpstr>Blends</vt:lpstr>
      <vt:lpstr>3.5  Lex</vt:lpstr>
      <vt:lpstr>Lex程序结构</vt:lpstr>
      <vt:lpstr>规则段形式</vt:lpstr>
      <vt:lpstr>例3.12：超前搜索</vt:lpstr>
      <vt:lpstr>Lex中的整数</vt:lpstr>
      <vt:lpstr>Lex中的字符</vt:lpstr>
      <vt:lpstr>字符集</vt:lpstr>
      <vt:lpstr>正规式构造</vt:lpstr>
      <vt:lpstr>例1</vt:lpstr>
      <vt:lpstr>例1</vt:lpstr>
      <vt:lpstr>例1 C++版</vt:lpstr>
      <vt:lpstr>例1 C++版（续）</vt:lpstr>
      <vt:lpstr>例1 C++版（续）</vt:lpstr>
      <vt:lpstr>例2</vt:lpstr>
      <vt:lpstr>例2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1330</cp:revision>
  <dcterms:created xsi:type="dcterms:W3CDTF">2003-06-05T11:51:39Z</dcterms:created>
  <dcterms:modified xsi:type="dcterms:W3CDTF">2020-08-29T09:07:07Z</dcterms:modified>
</cp:coreProperties>
</file>