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embeddedFont>
    <p:embeddedFont>
      <p:font typeface="DM Sans Bold" charset="0"/>
      <p:regular r:id="rId13"/>
    </p:embeddedFont>
    <p:embeddedFont>
      <p:font typeface="DM Sans Italics" panose="020B0604020202020204" charset="0"/>
      <p:regular r:id="rId14"/>
    </p:embeddedFont>
    <p:embeddedFont>
      <p:font typeface="Montserrat Light" panose="00000400000000000000" pitchFamily="2" charset="0"/>
      <p:regular r:id="rId15"/>
    </p:embeddedFont>
    <p:embeddedFont>
      <p:font typeface="Oswald" panose="00000500000000000000" pitchFamily="2" charset="0"/>
      <p:regular r:id="rId16"/>
    </p:embeddedFont>
    <p:embeddedFont>
      <p:font typeface="Oswald Bold" panose="00000800000000000000"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236347" y="3202251"/>
            <a:ext cx="9815307" cy="5440405"/>
            <a:chOff x="0" y="0"/>
            <a:chExt cx="1895495" cy="1050631"/>
          </a:xfrm>
        </p:grpSpPr>
        <p:sp>
          <p:nvSpPr>
            <p:cNvPr id="6" name="Freeform 6"/>
            <p:cNvSpPr/>
            <p:nvPr/>
          </p:nvSpPr>
          <p:spPr>
            <a:xfrm>
              <a:off x="0" y="0"/>
              <a:ext cx="1895495" cy="1050631"/>
            </a:xfrm>
            <a:custGeom>
              <a:avLst/>
              <a:gdLst/>
              <a:ahLst/>
              <a:cxnLst/>
              <a:rect l="l" t="t" r="r" b="b"/>
              <a:pathLst>
                <a:path w="1895495" h="1050631">
                  <a:moveTo>
                    <a:pt x="0" y="0"/>
                  </a:moveTo>
                  <a:lnTo>
                    <a:pt x="1895495" y="0"/>
                  </a:lnTo>
                  <a:lnTo>
                    <a:pt x="1895495" y="1050631"/>
                  </a:lnTo>
                  <a:lnTo>
                    <a:pt x="0" y="1050631"/>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7" name="TextBox 7"/>
            <p:cNvSpPr txBox="1"/>
            <p:nvPr/>
          </p:nvSpPr>
          <p:spPr>
            <a:xfrm>
              <a:off x="0" y="-19050"/>
              <a:ext cx="1895495" cy="1069681"/>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491661"/>
            <a:ext cx="9815307" cy="5279394"/>
          </a:xfrm>
          <a:prstGeom prst="rect">
            <a:avLst/>
          </a:prstGeom>
        </p:spPr>
        <p:txBody>
          <a:bodyPr lIns="0" tIns="0" rIns="0" bIns="0" rtlCol="0" anchor="t">
            <a:spAutoFit/>
          </a:bodyPr>
          <a:lstStyle/>
          <a:p>
            <a:pPr algn="ctr">
              <a:lnSpc>
                <a:spcPts val="11040"/>
              </a:lnSpc>
            </a:pPr>
            <a:r>
              <a:rPr lang="en-US" sz="8000" spc="784" dirty="0">
                <a:solidFill>
                  <a:srgbClr val="231F20"/>
                </a:solidFill>
                <a:latin typeface="Oswald"/>
                <a:ea typeface="Oswald"/>
                <a:cs typeface="Oswald"/>
                <a:sym typeface="Oswald"/>
              </a:rPr>
              <a:t>HỌ ĐÃ SỬ DỤNG DỮ LIỆU LỚN HIỆU QUẢ NHƯ NÀO</a:t>
            </a:r>
          </a:p>
          <a:p>
            <a:pPr algn="r">
              <a:lnSpc>
                <a:spcPts val="2760"/>
              </a:lnSpc>
            </a:pPr>
            <a:endParaRPr lang="en-US" sz="2000" spc="196" dirty="0">
              <a:solidFill>
                <a:srgbClr val="231F20"/>
              </a:solidFill>
              <a:latin typeface="Oswald"/>
              <a:ea typeface="Oswald"/>
              <a:cs typeface="Oswald"/>
              <a:sym typeface="Oswald"/>
            </a:endParaRPr>
          </a:p>
          <a:p>
            <a:pPr algn="r">
              <a:lnSpc>
                <a:spcPts val="2760"/>
              </a:lnSpc>
            </a:pPr>
            <a:r>
              <a:rPr lang="en-US" sz="2000" spc="196" dirty="0">
                <a:solidFill>
                  <a:srgbClr val="231F20"/>
                </a:solidFill>
                <a:latin typeface="Oswald"/>
                <a:ea typeface="Oswald"/>
                <a:cs typeface="Oswald"/>
                <a:sym typeface="Oswald"/>
              </a:rPr>
              <a:t>NHÓM 30</a:t>
            </a:r>
          </a:p>
          <a:p>
            <a:pPr algn="r">
              <a:lnSpc>
                <a:spcPts val="2760"/>
              </a:lnSpc>
            </a:pPr>
            <a:r>
              <a:rPr lang="en-US" sz="2000" spc="196" dirty="0">
                <a:solidFill>
                  <a:srgbClr val="231F20"/>
                </a:solidFill>
                <a:latin typeface="Oswald"/>
                <a:ea typeface="Oswald"/>
                <a:cs typeface="Oswald"/>
                <a:sym typeface="Oswald"/>
              </a:rPr>
              <a:t>2121050005-LƯU ĐỨC SƠN</a:t>
            </a:r>
          </a:p>
        </p:txBody>
      </p:sp>
      <p:sp>
        <p:nvSpPr>
          <p:cNvPr id="9" name="TextBox 9"/>
          <p:cNvSpPr txBox="1"/>
          <p:nvPr/>
        </p:nvSpPr>
        <p:spPr>
          <a:xfrm>
            <a:off x="4236347" y="3438109"/>
            <a:ext cx="9815307" cy="1181547"/>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ea typeface="Oswald Bold"/>
                <a:cs typeface="Oswald Bold"/>
                <a:sym typeface="Oswald Bold"/>
              </a:rPr>
              <a:t>AMAZON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561733" y="2105045"/>
            <a:ext cx="8097687" cy="3241963"/>
          </a:xfrm>
          <a:prstGeom prst="rect">
            <a:avLst/>
          </a:prstGeom>
        </p:spPr>
        <p:txBody>
          <a:bodyPr lIns="0" tIns="0" rIns="0" bIns="0" rtlCol="0" anchor="t">
            <a:spAutoFit/>
          </a:bodyPr>
          <a:lstStyle/>
          <a:p>
            <a:pPr marL="0" lvl="0" indent="0" algn="l">
              <a:lnSpc>
                <a:spcPts val="13015"/>
              </a:lnSpc>
              <a:spcBef>
                <a:spcPct val="0"/>
              </a:spcBef>
            </a:pPr>
            <a:r>
              <a:rPr lang="en-US" sz="9431" spc="924">
                <a:solidFill>
                  <a:srgbClr val="231F20"/>
                </a:solidFill>
                <a:latin typeface="Oswald Bold"/>
                <a:ea typeface="Oswald Bold"/>
                <a:cs typeface="Oswald Bold"/>
                <a:sym typeface="Oswald Bold"/>
              </a:rPr>
              <a:t>THANK'S FOR WATCHING</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5438380" y="5300587"/>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3593542" y="2616570"/>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txBody>
            <a:bodyPr/>
            <a:lstStyle/>
            <a:p>
              <a:endParaRPr lang="en-US"/>
            </a:p>
          </p:txBody>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5435529" y="895350"/>
            <a:ext cx="7416941" cy="1350644"/>
          </a:xfrm>
          <a:prstGeom prst="rect">
            <a:avLst/>
          </a:prstGeom>
        </p:spPr>
        <p:txBody>
          <a:bodyPr lIns="0" tIns="0" rIns="0" bIns="0" rtlCol="0" anchor="t">
            <a:spAutoFit/>
          </a:bodyPr>
          <a:lstStyle/>
          <a:p>
            <a:pPr algn="ctr">
              <a:lnSpc>
                <a:spcPts val="11040"/>
              </a:lnSpc>
            </a:pPr>
            <a:r>
              <a:rPr lang="en-US" sz="8000" spc="784">
                <a:solidFill>
                  <a:srgbClr val="231F20"/>
                </a:solidFill>
                <a:latin typeface="Oswald Bold"/>
                <a:ea typeface="Oswald Bold"/>
                <a:cs typeface="Oswald Bold"/>
                <a:sym typeface="Oswald Bold"/>
              </a:rPr>
              <a:t>MỤC LỤC</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3805575" y="294005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01</a:t>
            </a:r>
          </a:p>
        </p:txBody>
      </p:sp>
      <p:sp>
        <p:nvSpPr>
          <p:cNvPr id="9" name="TextBox 9"/>
          <p:cNvSpPr txBox="1"/>
          <p:nvPr/>
        </p:nvSpPr>
        <p:spPr>
          <a:xfrm>
            <a:off x="3805575" y="373717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02</a:t>
            </a:r>
          </a:p>
        </p:txBody>
      </p:sp>
      <p:sp>
        <p:nvSpPr>
          <p:cNvPr id="10" name="TextBox 10"/>
          <p:cNvSpPr txBox="1"/>
          <p:nvPr/>
        </p:nvSpPr>
        <p:spPr>
          <a:xfrm>
            <a:off x="3805575" y="461833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03</a:t>
            </a:r>
          </a:p>
        </p:txBody>
      </p:sp>
      <p:sp>
        <p:nvSpPr>
          <p:cNvPr id="11" name="TextBox 11"/>
          <p:cNvSpPr txBox="1"/>
          <p:nvPr/>
        </p:nvSpPr>
        <p:spPr>
          <a:xfrm>
            <a:off x="3805575" y="541545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04</a:t>
            </a:r>
          </a:p>
        </p:txBody>
      </p:sp>
      <p:sp>
        <p:nvSpPr>
          <p:cNvPr id="12" name="TextBox 12"/>
          <p:cNvSpPr txBox="1"/>
          <p:nvPr/>
        </p:nvSpPr>
        <p:spPr>
          <a:xfrm>
            <a:off x="3825176" y="620783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05</a:t>
            </a:r>
          </a:p>
        </p:txBody>
      </p:sp>
      <p:sp>
        <p:nvSpPr>
          <p:cNvPr id="13" name="TextBox 13"/>
          <p:cNvSpPr txBox="1"/>
          <p:nvPr/>
        </p:nvSpPr>
        <p:spPr>
          <a:xfrm>
            <a:off x="3825176" y="703879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06</a:t>
            </a:r>
          </a:p>
        </p:txBody>
      </p:sp>
      <p:sp>
        <p:nvSpPr>
          <p:cNvPr id="14" name="TextBox 14"/>
          <p:cNvSpPr txBox="1"/>
          <p:nvPr/>
        </p:nvSpPr>
        <p:spPr>
          <a:xfrm>
            <a:off x="3825176" y="788908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ea typeface="Oswald Bold"/>
                <a:cs typeface="Oswald Bold"/>
                <a:sym typeface="Oswald Bold"/>
              </a:rPr>
              <a:t>07</a:t>
            </a:r>
          </a:p>
        </p:txBody>
      </p:sp>
      <p:sp>
        <p:nvSpPr>
          <p:cNvPr id="15" name="TextBox 15"/>
          <p:cNvSpPr txBox="1"/>
          <p:nvPr/>
        </p:nvSpPr>
        <p:spPr>
          <a:xfrm>
            <a:off x="5277068" y="2988635"/>
            <a:ext cx="10651870" cy="512445"/>
          </a:xfrm>
          <a:prstGeom prst="rect">
            <a:avLst/>
          </a:prstGeom>
        </p:spPr>
        <p:txBody>
          <a:bodyPr lIns="0" tIns="0" rIns="0" bIns="0" rtlCol="0" anchor="t">
            <a:spAutoFit/>
          </a:bodyPr>
          <a:lstStyle/>
          <a:p>
            <a:pPr algn="l">
              <a:lnSpc>
                <a:spcPts val="4140"/>
              </a:lnSpc>
            </a:pPr>
            <a:r>
              <a:rPr lang="en-US" sz="3000" spc="294" dirty="0">
                <a:solidFill>
                  <a:srgbClr val="231F20"/>
                </a:solidFill>
                <a:latin typeface="DM Sans"/>
                <a:ea typeface="DM Sans"/>
                <a:cs typeface="DM Sans"/>
                <a:sym typeface="DM Sans"/>
              </a:rPr>
              <a:t>GIỚI THIỆU VỀ AMAZON VÀ BIGDATA LÀ GÌ </a:t>
            </a:r>
          </a:p>
        </p:txBody>
      </p:sp>
      <p:sp>
        <p:nvSpPr>
          <p:cNvPr id="16" name="TextBox 16"/>
          <p:cNvSpPr txBox="1"/>
          <p:nvPr/>
        </p:nvSpPr>
        <p:spPr>
          <a:xfrm>
            <a:off x="5277068" y="3843048"/>
            <a:ext cx="10306723" cy="512445"/>
          </a:xfrm>
          <a:prstGeom prst="rect">
            <a:avLst/>
          </a:prstGeom>
        </p:spPr>
        <p:txBody>
          <a:bodyPr lIns="0" tIns="0" rIns="0" bIns="0" rtlCol="0" anchor="t">
            <a:spAutoFit/>
          </a:bodyPr>
          <a:lstStyle/>
          <a:p>
            <a:pPr algn="l">
              <a:lnSpc>
                <a:spcPts val="4140"/>
              </a:lnSpc>
            </a:pPr>
            <a:r>
              <a:rPr lang="en-US" sz="3000" spc="294">
                <a:solidFill>
                  <a:srgbClr val="231F20"/>
                </a:solidFill>
                <a:latin typeface="DM Sans"/>
                <a:ea typeface="DM Sans"/>
                <a:cs typeface="DM Sans"/>
                <a:sym typeface="DM Sans"/>
              </a:rPr>
              <a:t>LÝ DO AMAZON ỨNG DỤNG BIG DATA</a:t>
            </a:r>
          </a:p>
        </p:txBody>
      </p:sp>
      <p:sp>
        <p:nvSpPr>
          <p:cNvPr id="17" name="TextBox 17"/>
          <p:cNvSpPr txBox="1"/>
          <p:nvPr/>
        </p:nvSpPr>
        <p:spPr>
          <a:xfrm>
            <a:off x="5247088" y="4710477"/>
            <a:ext cx="10847411" cy="512445"/>
          </a:xfrm>
          <a:prstGeom prst="rect">
            <a:avLst/>
          </a:prstGeom>
        </p:spPr>
        <p:txBody>
          <a:bodyPr lIns="0" tIns="0" rIns="0" bIns="0" rtlCol="0" anchor="t">
            <a:spAutoFit/>
          </a:bodyPr>
          <a:lstStyle/>
          <a:p>
            <a:pPr marL="0" lvl="0" indent="0" algn="l">
              <a:lnSpc>
                <a:spcPts val="4140"/>
              </a:lnSpc>
              <a:spcBef>
                <a:spcPct val="0"/>
              </a:spcBef>
            </a:pPr>
            <a:r>
              <a:rPr lang="en-US" sz="3000" spc="294" dirty="0">
                <a:solidFill>
                  <a:srgbClr val="231F20"/>
                </a:solidFill>
                <a:latin typeface="DM Sans"/>
                <a:ea typeface="DM Sans"/>
                <a:cs typeface="DM Sans"/>
                <a:sym typeface="DM Sans"/>
              </a:rPr>
              <a:t>CÁCH AMAZON THU THẬP VÀ PHÂN TÍCH BIG DATA</a:t>
            </a:r>
          </a:p>
        </p:txBody>
      </p:sp>
      <p:sp>
        <p:nvSpPr>
          <p:cNvPr id="18" name="TextBox 18"/>
          <p:cNvSpPr txBox="1"/>
          <p:nvPr/>
        </p:nvSpPr>
        <p:spPr>
          <a:xfrm>
            <a:off x="5277068" y="5501455"/>
            <a:ext cx="10651870" cy="512445"/>
          </a:xfrm>
          <a:prstGeom prst="rect">
            <a:avLst/>
          </a:prstGeom>
        </p:spPr>
        <p:txBody>
          <a:bodyPr lIns="0" tIns="0" rIns="0" bIns="0" rtlCol="0" anchor="t">
            <a:spAutoFit/>
          </a:bodyPr>
          <a:lstStyle/>
          <a:p>
            <a:pPr marL="0" lvl="0" indent="0" algn="l">
              <a:lnSpc>
                <a:spcPts val="4140"/>
              </a:lnSpc>
              <a:spcBef>
                <a:spcPct val="0"/>
              </a:spcBef>
            </a:pPr>
            <a:r>
              <a:rPr lang="en-US" sz="3000" spc="294">
                <a:solidFill>
                  <a:srgbClr val="231F20"/>
                </a:solidFill>
                <a:latin typeface="DM Sans"/>
                <a:ea typeface="DM Sans"/>
                <a:cs typeface="DM Sans"/>
                <a:sym typeface="DM Sans"/>
              </a:rPr>
              <a:t>ỨNG DỤNG CỤ THỂ CỦA BIG DATA TẠI AMAZON</a:t>
            </a:r>
          </a:p>
        </p:txBody>
      </p:sp>
      <p:sp>
        <p:nvSpPr>
          <p:cNvPr id="19" name="TextBox 19"/>
          <p:cNvSpPr txBox="1"/>
          <p:nvPr/>
        </p:nvSpPr>
        <p:spPr>
          <a:xfrm>
            <a:off x="5277068" y="6293831"/>
            <a:ext cx="10020476" cy="512445"/>
          </a:xfrm>
          <a:prstGeom prst="rect">
            <a:avLst/>
          </a:prstGeom>
        </p:spPr>
        <p:txBody>
          <a:bodyPr lIns="0" tIns="0" rIns="0" bIns="0" rtlCol="0" anchor="t">
            <a:spAutoFit/>
          </a:bodyPr>
          <a:lstStyle/>
          <a:p>
            <a:pPr marL="0" lvl="0" indent="0" algn="l">
              <a:lnSpc>
                <a:spcPts val="4140"/>
              </a:lnSpc>
              <a:spcBef>
                <a:spcPct val="0"/>
              </a:spcBef>
            </a:pPr>
            <a:r>
              <a:rPr lang="en-US" sz="3000" spc="294">
                <a:solidFill>
                  <a:srgbClr val="231F20"/>
                </a:solidFill>
                <a:latin typeface="DM Sans"/>
                <a:ea typeface="DM Sans"/>
                <a:cs typeface="DM Sans"/>
                <a:sym typeface="DM Sans"/>
              </a:rPr>
              <a:t>KẾT QUẢ VÀ THÀNH TỰU ĐẠT ĐƯỢC</a:t>
            </a:r>
          </a:p>
        </p:txBody>
      </p:sp>
      <p:sp>
        <p:nvSpPr>
          <p:cNvPr id="20" name="TextBox 20"/>
          <p:cNvSpPr txBox="1"/>
          <p:nvPr/>
        </p:nvSpPr>
        <p:spPr>
          <a:xfrm>
            <a:off x="5277068" y="7124795"/>
            <a:ext cx="10651870" cy="512445"/>
          </a:xfrm>
          <a:prstGeom prst="rect">
            <a:avLst/>
          </a:prstGeom>
        </p:spPr>
        <p:txBody>
          <a:bodyPr lIns="0" tIns="0" rIns="0" bIns="0" rtlCol="0" anchor="t">
            <a:spAutoFit/>
          </a:bodyPr>
          <a:lstStyle/>
          <a:p>
            <a:pPr marL="0" lvl="0" indent="0" algn="l">
              <a:lnSpc>
                <a:spcPts val="4140"/>
              </a:lnSpc>
              <a:spcBef>
                <a:spcPct val="0"/>
              </a:spcBef>
            </a:pPr>
            <a:r>
              <a:rPr lang="en-US" sz="3000" spc="294">
                <a:solidFill>
                  <a:srgbClr val="231F20"/>
                </a:solidFill>
                <a:latin typeface="DM Sans"/>
                <a:ea typeface="DM Sans"/>
                <a:cs typeface="DM Sans"/>
                <a:sym typeface="DM Sans"/>
              </a:rPr>
              <a:t>KHÓ KHĂN VÀ THÁCH THỨC</a:t>
            </a:r>
          </a:p>
        </p:txBody>
      </p:sp>
      <p:sp>
        <p:nvSpPr>
          <p:cNvPr id="21" name="TextBox 21"/>
          <p:cNvSpPr txBox="1"/>
          <p:nvPr/>
        </p:nvSpPr>
        <p:spPr>
          <a:xfrm>
            <a:off x="5277068" y="7975088"/>
            <a:ext cx="6076629" cy="512445"/>
          </a:xfrm>
          <a:prstGeom prst="rect">
            <a:avLst/>
          </a:prstGeom>
        </p:spPr>
        <p:txBody>
          <a:bodyPr lIns="0" tIns="0" rIns="0" bIns="0" rtlCol="0" anchor="t">
            <a:spAutoFit/>
          </a:bodyPr>
          <a:lstStyle/>
          <a:p>
            <a:pPr marL="0" lvl="0" indent="0" algn="l">
              <a:lnSpc>
                <a:spcPts val="4140"/>
              </a:lnSpc>
              <a:spcBef>
                <a:spcPct val="0"/>
              </a:spcBef>
            </a:pPr>
            <a:r>
              <a:rPr lang="en-US" sz="3000" spc="294">
                <a:solidFill>
                  <a:srgbClr val="231F20"/>
                </a:solidFill>
                <a:latin typeface="DM Sans"/>
                <a:ea typeface="DM Sans"/>
                <a:cs typeface="DM Sans"/>
                <a:sym typeface="DM Sans"/>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15111026" y="0"/>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txBody>
            <a:bodyPr/>
            <a:lstStyle/>
            <a:p>
              <a:endParaRPr lang="en-US"/>
            </a:p>
          </p:txBody>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288115" y="3992005"/>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txBody>
          <a:bodyPr/>
          <a:lstStyle/>
          <a:p>
            <a:endParaRPr lang="en-US"/>
          </a:p>
        </p:txBody>
      </p:sp>
      <p:sp>
        <p:nvSpPr>
          <p:cNvPr id="7" name="Freeform 7"/>
          <p:cNvSpPr/>
          <p:nvPr/>
        </p:nvSpPr>
        <p:spPr>
          <a:xfrm>
            <a:off x="12874031" y="3564425"/>
            <a:ext cx="5413969" cy="7195790"/>
          </a:xfrm>
          <a:custGeom>
            <a:avLst/>
            <a:gdLst/>
            <a:ahLst/>
            <a:cxnLst/>
            <a:rect l="l" t="t" r="r" b="b"/>
            <a:pathLst>
              <a:path w="5413969" h="7195790">
                <a:moveTo>
                  <a:pt x="0" y="0"/>
                </a:moveTo>
                <a:lnTo>
                  <a:pt x="5413969" y="0"/>
                </a:lnTo>
                <a:lnTo>
                  <a:pt x="5413969" y="7195790"/>
                </a:lnTo>
                <a:lnTo>
                  <a:pt x="0" y="7195790"/>
                </a:lnTo>
                <a:lnTo>
                  <a:pt x="0" y="0"/>
                </a:lnTo>
                <a:close/>
              </a:path>
            </a:pathLst>
          </a:custGeom>
          <a:blipFill>
            <a:blip r:embed="rId4"/>
            <a:stretch>
              <a:fillRect l="-49746" r="-49746"/>
            </a:stretch>
          </a:blipFill>
        </p:spPr>
        <p:txBody>
          <a:bodyPr/>
          <a:lstStyle/>
          <a:p>
            <a:endParaRPr lang="en-US"/>
          </a:p>
        </p:txBody>
      </p:sp>
      <p:grpSp>
        <p:nvGrpSpPr>
          <p:cNvPr id="8" name="Group 8"/>
          <p:cNvGrpSpPr/>
          <p:nvPr/>
        </p:nvGrpSpPr>
        <p:grpSpPr>
          <a:xfrm>
            <a:off x="174623" y="1852103"/>
            <a:ext cx="10538161" cy="3687590"/>
            <a:chOff x="0" y="0"/>
            <a:chExt cx="4037625" cy="1412875"/>
          </a:xfrm>
        </p:grpSpPr>
        <p:sp>
          <p:nvSpPr>
            <p:cNvPr id="9" name="Freeform 9"/>
            <p:cNvSpPr/>
            <p:nvPr/>
          </p:nvSpPr>
          <p:spPr>
            <a:xfrm>
              <a:off x="0" y="0"/>
              <a:ext cx="4037625" cy="1412875"/>
            </a:xfrm>
            <a:custGeom>
              <a:avLst/>
              <a:gdLst/>
              <a:ahLst/>
              <a:cxnLst/>
              <a:rect l="l" t="t" r="r" b="b"/>
              <a:pathLst>
                <a:path w="4037625" h="1412875">
                  <a:moveTo>
                    <a:pt x="0" y="0"/>
                  </a:moveTo>
                  <a:lnTo>
                    <a:pt x="4037625" y="0"/>
                  </a:lnTo>
                  <a:lnTo>
                    <a:pt x="4037625" y="1412875"/>
                  </a:lnTo>
                  <a:lnTo>
                    <a:pt x="0" y="1412875"/>
                  </a:lnTo>
                  <a:close/>
                </a:path>
              </a:pathLst>
            </a:custGeom>
            <a:solidFill>
              <a:srgbClr val="EFEFEF"/>
            </a:solidFill>
          </p:spPr>
          <p:txBody>
            <a:bodyPr/>
            <a:lstStyle/>
            <a:p>
              <a:endParaRPr lang="en-US"/>
            </a:p>
          </p:txBody>
        </p:sp>
        <p:sp>
          <p:nvSpPr>
            <p:cNvPr id="10" name="TextBox 10"/>
            <p:cNvSpPr txBox="1"/>
            <p:nvPr/>
          </p:nvSpPr>
          <p:spPr>
            <a:xfrm>
              <a:off x="0" y="-19050"/>
              <a:ext cx="4037625" cy="1431925"/>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1288115" y="716232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txBody>
          <a:bodyPr/>
          <a:lstStyle/>
          <a:p>
            <a:endParaRPr lang="en-US"/>
          </a:p>
        </p:txBody>
      </p:sp>
      <p:grpSp>
        <p:nvGrpSpPr>
          <p:cNvPr id="12" name="Group 12"/>
          <p:cNvGrpSpPr/>
          <p:nvPr/>
        </p:nvGrpSpPr>
        <p:grpSpPr>
          <a:xfrm>
            <a:off x="392904" y="6238415"/>
            <a:ext cx="12147685" cy="3501197"/>
            <a:chOff x="0" y="0"/>
            <a:chExt cx="4654304" cy="1341460"/>
          </a:xfrm>
        </p:grpSpPr>
        <p:sp>
          <p:nvSpPr>
            <p:cNvPr id="13" name="Freeform 13"/>
            <p:cNvSpPr/>
            <p:nvPr/>
          </p:nvSpPr>
          <p:spPr>
            <a:xfrm>
              <a:off x="0" y="0"/>
              <a:ext cx="4654304" cy="1341460"/>
            </a:xfrm>
            <a:custGeom>
              <a:avLst/>
              <a:gdLst/>
              <a:ahLst/>
              <a:cxnLst/>
              <a:rect l="l" t="t" r="r" b="b"/>
              <a:pathLst>
                <a:path w="4654304" h="1341460">
                  <a:moveTo>
                    <a:pt x="0" y="0"/>
                  </a:moveTo>
                  <a:lnTo>
                    <a:pt x="4654304" y="0"/>
                  </a:lnTo>
                  <a:lnTo>
                    <a:pt x="4654304" y="1341460"/>
                  </a:lnTo>
                  <a:lnTo>
                    <a:pt x="0" y="1341460"/>
                  </a:lnTo>
                  <a:close/>
                </a:path>
              </a:pathLst>
            </a:custGeom>
            <a:solidFill>
              <a:srgbClr val="EFEFEF"/>
            </a:solidFill>
          </p:spPr>
          <p:txBody>
            <a:bodyPr/>
            <a:lstStyle/>
            <a:p>
              <a:endParaRPr lang="en-US"/>
            </a:p>
          </p:txBody>
        </p:sp>
        <p:sp>
          <p:nvSpPr>
            <p:cNvPr id="14" name="TextBox 14"/>
            <p:cNvSpPr txBox="1"/>
            <p:nvPr/>
          </p:nvSpPr>
          <p:spPr>
            <a:xfrm>
              <a:off x="0" y="-19050"/>
              <a:ext cx="4654304" cy="136051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806372" y="294513"/>
            <a:ext cx="7416941" cy="1427989"/>
          </a:xfrm>
          <a:prstGeom prst="rect">
            <a:avLst/>
          </a:prstGeom>
        </p:spPr>
        <p:txBody>
          <a:bodyPr lIns="0" tIns="0" rIns="0" bIns="0" rtlCol="0" anchor="t">
            <a:spAutoFit/>
          </a:bodyPr>
          <a:lstStyle/>
          <a:p>
            <a:pPr algn="l">
              <a:lnSpc>
                <a:spcPts val="5795"/>
              </a:lnSpc>
            </a:pPr>
            <a:r>
              <a:rPr lang="en-US" sz="4199" spc="411">
                <a:solidFill>
                  <a:srgbClr val="231F20"/>
                </a:solidFill>
                <a:latin typeface="Oswald Bold"/>
                <a:ea typeface="Oswald Bold"/>
                <a:cs typeface="Oswald Bold"/>
                <a:sym typeface="Oswald Bold"/>
              </a:rPr>
              <a:t>1.GIỚI THIỆU VỀ AMAZON VÀ BIG DATA</a:t>
            </a:r>
          </a:p>
        </p:txBody>
      </p:sp>
      <p:sp>
        <p:nvSpPr>
          <p:cNvPr id="16" name="TextBox 16"/>
          <p:cNvSpPr txBox="1"/>
          <p:nvPr/>
        </p:nvSpPr>
        <p:spPr>
          <a:xfrm>
            <a:off x="806372" y="2014885"/>
            <a:ext cx="11734217" cy="4465879"/>
          </a:xfrm>
          <a:prstGeom prst="rect">
            <a:avLst/>
          </a:prstGeom>
        </p:spPr>
        <p:txBody>
          <a:bodyPr lIns="0" tIns="0" rIns="0" bIns="0" rtlCol="0" anchor="t">
            <a:spAutoFit/>
          </a:bodyPr>
          <a:lstStyle/>
          <a:p>
            <a:pPr algn="l">
              <a:lnSpc>
                <a:spcPts val="3531"/>
              </a:lnSpc>
            </a:pPr>
            <a:r>
              <a:rPr lang="en-US" sz="2558" spc="250">
                <a:solidFill>
                  <a:srgbClr val="231F20"/>
                </a:solidFill>
                <a:latin typeface="DM Sans"/>
                <a:ea typeface="DM Sans"/>
                <a:cs typeface="DM Sans"/>
                <a:sym typeface="DM Sans"/>
              </a:rPr>
              <a:t>Giới thiệu về Amazon</a:t>
            </a:r>
          </a:p>
          <a:p>
            <a:pPr marL="552464" lvl="1" indent="-276232" algn="l">
              <a:lnSpc>
                <a:spcPts val="3531"/>
              </a:lnSpc>
              <a:buFont typeface="Arial"/>
              <a:buChar char="•"/>
            </a:pPr>
            <a:r>
              <a:rPr lang="en-US" sz="2558" spc="250">
                <a:solidFill>
                  <a:srgbClr val="231F20"/>
                </a:solidFill>
                <a:latin typeface="DM Sans"/>
                <a:ea typeface="DM Sans"/>
                <a:cs typeface="DM Sans"/>
                <a:sym typeface="DM Sans"/>
              </a:rPr>
              <a:t>Thành lập: Amazon, được Jeff Bezos sáng lập vào năm 1994, ban đầu là một cửa hàng sách trực tuyến.</a:t>
            </a:r>
          </a:p>
          <a:p>
            <a:pPr marL="552464" lvl="1" indent="-276232" algn="l">
              <a:lnSpc>
                <a:spcPts val="3531"/>
              </a:lnSpc>
              <a:buFont typeface="Arial"/>
              <a:buChar char="•"/>
            </a:pPr>
            <a:r>
              <a:rPr lang="en-US" sz="2558" spc="250">
                <a:solidFill>
                  <a:srgbClr val="231F20"/>
                </a:solidFill>
                <a:latin typeface="DM Sans"/>
                <a:ea typeface="DM Sans"/>
                <a:cs typeface="DM Sans"/>
                <a:sym typeface="DM Sans"/>
              </a:rPr>
              <a:t>Phát triển: Amazon đã trở thành công ty thương mại điện tử lớn nhất thế giới, cung cấp từ bán lẻ đến điện toán đám mây (AWS).</a:t>
            </a:r>
          </a:p>
          <a:p>
            <a:pPr marL="552464" lvl="1" indent="-276232" algn="l">
              <a:lnSpc>
                <a:spcPts val="3531"/>
              </a:lnSpc>
              <a:buFont typeface="Arial"/>
              <a:buChar char="•"/>
            </a:pPr>
            <a:r>
              <a:rPr lang="en-US" sz="2558" spc="250">
                <a:solidFill>
                  <a:srgbClr val="231F20"/>
                </a:solidFill>
                <a:latin typeface="DM Sans"/>
                <a:ea typeface="DM Sans"/>
                <a:cs typeface="DM Sans"/>
                <a:sym typeface="DM Sans"/>
              </a:rPr>
              <a:t>Vai trò: Amazon dẫn đầu trong việc đổi mới thương mại điện tử toàn cầu, với hàng triệu sản phẩm và dịch vụ phục vụ hàng trăm triệu người dùng.</a:t>
            </a:r>
          </a:p>
          <a:p>
            <a:pPr marL="0" lvl="0" indent="0" algn="l">
              <a:lnSpc>
                <a:spcPts val="3531"/>
              </a:lnSpc>
              <a:spcBef>
                <a:spcPct val="0"/>
              </a:spcBef>
            </a:pPr>
            <a:endParaRPr lang="en-US" sz="2558" spc="250">
              <a:solidFill>
                <a:srgbClr val="231F20"/>
              </a:solidFill>
              <a:latin typeface="DM Sans"/>
              <a:ea typeface="DM Sans"/>
              <a:cs typeface="DM Sans"/>
              <a:sym typeface="DM Sans"/>
            </a:endParaRPr>
          </a:p>
        </p:txBody>
      </p:sp>
      <p:sp>
        <p:nvSpPr>
          <p:cNvPr id="17" name="TextBox 17"/>
          <p:cNvSpPr txBox="1"/>
          <p:nvPr/>
        </p:nvSpPr>
        <p:spPr>
          <a:xfrm>
            <a:off x="888295" y="6585539"/>
            <a:ext cx="11652294" cy="3057525"/>
          </a:xfrm>
          <a:prstGeom prst="rect">
            <a:avLst/>
          </a:prstGeom>
        </p:spPr>
        <p:txBody>
          <a:bodyPr lIns="0" tIns="0" rIns="0" bIns="0" rtlCol="0" anchor="t">
            <a:spAutoFit/>
          </a:bodyPr>
          <a:lstStyle/>
          <a:p>
            <a:pPr algn="l">
              <a:lnSpc>
                <a:spcPts val="3450"/>
              </a:lnSpc>
            </a:pPr>
            <a:r>
              <a:rPr lang="en-US" sz="2500" spc="245" dirty="0" err="1">
                <a:solidFill>
                  <a:srgbClr val="231F20"/>
                </a:solidFill>
                <a:latin typeface="DM Sans"/>
                <a:ea typeface="DM Sans"/>
                <a:cs typeface="DM Sans"/>
                <a:sym typeface="DM Sans"/>
              </a:rPr>
              <a:t>Khái</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niệm</a:t>
            </a:r>
            <a:r>
              <a:rPr lang="en-US" sz="2500" spc="245" dirty="0">
                <a:solidFill>
                  <a:srgbClr val="231F20"/>
                </a:solidFill>
                <a:latin typeface="DM Sans"/>
                <a:ea typeface="DM Sans"/>
                <a:cs typeface="DM Sans"/>
                <a:sym typeface="DM Sans"/>
              </a:rPr>
              <a:t> Big Data</a:t>
            </a:r>
          </a:p>
          <a:p>
            <a:pPr marL="539751" lvl="1" indent="-269876" algn="l">
              <a:lnSpc>
                <a:spcPts val="3450"/>
              </a:lnSpc>
              <a:buFont typeface="Arial"/>
              <a:buChar char="•"/>
            </a:pPr>
            <a:r>
              <a:rPr lang="en-US" sz="2500" spc="245" dirty="0" err="1">
                <a:solidFill>
                  <a:srgbClr val="231F20"/>
                </a:solidFill>
                <a:latin typeface="DM Sans"/>
                <a:ea typeface="DM Sans"/>
                <a:cs typeface="DM Sans"/>
                <a:sym typeface="DM Sans"/>
              </a:rPr>
              <a:t>Định</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nghĩa</a:t>
            </a:r>
            <a:r>
              <a:rPr lang="en-US" sz="2500" spc="245" dirty="0">
                <a:solidFill>
                  <a:srgbClr val="231F20"/>
                </a:solidFill>
                <a:latin typeface="DM Sans"/>
                <a:ea typeface="DM Sans"/>
                <a:cs typeface="DM Sans"/>
                <a:sym typeface="DM Sans"/>
              </a:rPr>
              <a:t>: Big Data </a:t>
            </a:r>
            <a:r>
              <a:rPr lang="en-US" sz="2500" spc="245" dirty="0" err="1">
                <a:solidFill>
                  <a:srgbClr val="231F20"/>
                </a:solidFill>
                <a:latin typeface="DM Sans"/>
                <a:ea typeface="DM Sans"/>
                <a:cs typeface="DM Sans"/>
                <a:sym typeface="DM Sans"/>
              </a:rPr>
              <a:t>là</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các</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tập</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dữ</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liệu</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khổng</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lồ</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và</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đa</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dạng</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đòi</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hỏi</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các</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phương</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pháp</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xử</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lý</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tiên</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tiến</a:t>
            </a:r>
            <a:r>
              <a:rPr lang="en-US" sz="2500" spc="245" dirty="0">
                <a:solidFill>
                  <a:srgbClr val="231F20"/>
                </a:solidFill>
                <a:latin typeface="DM Sans"/>
                <a:ea typeface="DM Sans"/>
                <a:cs typeface="DM Sans"/>
                <a:sym typeface="DM Sans"/>
              </a:rPr>
              <a:t>.</a:t>
            </a:r>
          </a:p>
          <a:p>
            <a:pPr marL="539751" lvl="1" indent="-269876" algn="l">
              <a:lnSpc>
                <a:spcPts val="3450"/>
              </a:lnSpc>
              <a:buFont typeface="Arial"/>
              <a:buChar char="•"/>
            </a:pPr>
            <a:r>
              <a:rPr lang="en-US" sz="2500" spc="245" dirty="0" err="1">
                <a:solidFill>
                  <a:srgbClr val="231F20"/>
                </a:solidFill>
                <a:latin typeface="DM Sans"/>
                <a:ea typeface="DM Sans"/>
                <a:cs typeface="DM Sans"/>
                <a:sym typeface="DM Sans"/>
              </a:rPr>
              <a:t>Tầm</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quan</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trọng</a:t>
            </a:r>
            <a:r>
              <a:rPr lang="en-US" sz="2500" spc="245" dirty="0">
                <a:solidFill>
                  <a:srgbClr val="231F20"/>
                </a:solidFill>
                <a:latin typeface="DM Sans"/>
                <a:ea typeface="DM Sans"/>
                <a:cs typeface="DM Sans"/>
                <a:sym typeface="DM Sans"/>
              </a:rPr>
              <a:t>: Big Data </a:t>
            </a:r>
            <a:r>
              <a:rPr lang="en-US" sz="2500" spc="245" dirty="0" err="1">
                <a:solidFill>
                  <a:srgbClr val="231F20"/>
                </a:solidFill>
                <a:latin typeface="DM Sans"/>
                <a:ea typeface="DM Sans"/>
                <a:cs typeface="DM Sans"/>
                <a:sym typeface="DM Sans"/>
              </a:rPr>
              <a:t>là</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chìa</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khóa</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giúp</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doanh</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nghiệp</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ra</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quyết</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định</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dựa</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trên</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dữ</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liệu</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cá</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nhân</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hóa</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trải</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nghiệm</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khách</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hàng</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và</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dự</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đoán</a:t>
            </a:r>
            <a:r>
              <a:rPr lang="en-US" sz="2500" spc="245" dirty="0">
                <a:solidFill>
                  <a:srgbClr val="231F20"/>
                </a:solidFill>
                <a:latin typeface="DM Sans"/>
                <a:ea typeface="DM Sans"/>
                <a:cs typeface="DM Sans"/>
                <a:sym typeface="DM Sans"/>
              </a:rPr>
              <a:t> xu </a:t>
            </a:r>
            <a:r>
              <a:rPr lang="en-US" sz="2500" spc="245" dirty="0" err="1">
                <a:solidFill>
                  <a:srgbClr val="231F20"/>
                </a:solidFill>
                <a:latin typeface="DM Sans"/>
                <a:ea typeface="DM Sans"/>
                <a:cs typeface="DM Sans"/>
                <a:sym typeface="DM Sans"/>
              </a:rPr>
              <a:t>hướng</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thị</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trường</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tạo</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lợi</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thế</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cạnh</a:t>
            </a:r>
            <a:r>
              <a:rPr lang="en-US" sz="2500" spc="245" dirty="0">
                <a:solidFill>
                  <a:srgbClr val="231F20"/>
                </a:solidFill>
                <a:latin typeface="DM Sans"/>
                <a:ea typeface="DM Sans"/>
                <a:cs typeface="DM Sans"/>
                <a:sym typeface="DM Sans"/>
              </a:rPr>
              <a:t> </a:t>
            </a:r>
            <a:r>
              <a:rPr lang="en-US" sz="2500" spc="245" dirty="0" err="1">
                <a:solidFill>
                  <a:srgbClr val="231F20"/>
                </a:solidFill>
                <a:latin typeface="DM Sans"/>
                <a:ea typeface="DM Sans"/>
                <a:cs typeface="DM Sans"/>
                <a:sym typeface="DM Sans"/>
              </a:rPr>
              <a:t>tranh</a:t>
            </a:r>
            <a:r>
              <a:rPr lang="en-US" sz="2500" spc="245" dirty="0">
                <a:solidFill>
                  <a:srgbClr val="231F20"/>
                </a:solidFill>
                <a:latin typeface="DM Sans"/>
                <a:ea typeface="DM Sans"/>
                <a:cs typeface="DM Sans"/>
                <a:sym typeface="DM Sans"/>
              </a:rPr>
              <a:t>.</a:t>
            </a:r>
          </a:p>
          <a:p>
            <a:pPr marL="0" lvl="0" indent="0" algn="l">
              <a:lnSpc>
                <a:spcPts val="3450"/>
              </a:lnSpc>
              <a:spcBef>
                <a:spcPct val="0"/>
              </a:spcBef>
            </a:pPr>
            <a:endParaRPr lang="en-US" sz="2500" spc="245" dirty="0">
              <a:solidFill>
                <a:srgbClr val="231F20"/>
              </a:solidFill>
              <a:latin typeface="DM Sans"/>
              <a:ea typeface="DM Sans"/>
              <a:cs typeface="DM Sans"/>
              <a:sym typeface="DM Sans"/>
            </a:endParaRPr>
          </a:p>
        </p:txBody>
      </p:sp>
      <p:sp>
        <p:nvSpPr>
          <p:cNvPr id="18" name="Freeform 18"/>
          <p:cNvSpPr/>
          <p:nvPr/>
        </p:nvSpPr>
        <p:spPr>
          <a:xfrm>
            <a:off x="-2919984" y="7989013"/>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10970480" y="7873509"/>
            <a:ext cx="5696815" cy="5696815"/>
          </a:xfrm>
          <a:custGeom>
            <a:avLst/>
            <a:gdLst/>
            <a:ahLst/>
            <a:cxnLst/>
            <a:rect l="l" t="t" r="r" b="b"/>
            <a:pathLst>
              <a:path w="5696815" h="5696815">
                <a:moveTo>
                  <a:pt x="0" y="0"/>
                </a:moveTo>
                <a:lnTo>
                  <a:pt x="5696815" y="0"/>
                </a:lnTo>
                <a:lnTo>
                  <a:pt x="5696815" y="5696815"/>
                </a:lnTo>
                <a:lnTo>
                  <a:pt x="0" y="569681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2987956" y="7003676"/>
            <a:ext cx="1661863" cy="1661863"/>
          </a:xfrm>
          <a:custGeom>
            <a:avLst/>
            <a:gdLst/>
            <a:ahLst/>
            <a:cxnLst/>
            <a:rect l="l" t="t" r="r" b="b"/>
            <a:pathLst>
              <a:path w="1661863" h="1661863">
                <a:moveTo>
                  <a:pt x="0" y="0"/>
                </a:moveTo>
                <a:lnTo>
                  <a:pt x="1661863" y="0"/>
                </a:lnTo>
                <a:lnTo>
                  <a:pt x="1661863" y="1661863"/>
                </a:lnTo>
                <a:lnTo>
                  <a:pt x="0" y="16618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3462261" y="7427504"/>
            <a:ext cx="713253" cy="781453"/>
          </a:xfrm>
          <a:custGeom>
            <a:avLst/>
            <a:gdLst/>
            <a:ahLst/>
            <a:cxnLst/>
            <a:rect l="l" t="t" r="r" b="b"/>
            <a:pathLst>
              <a:path w="713253" h="781453">
                <a:moveTo>
                  <a:pt x="0" y="0"/>
                </a:moveTo>
                <a:lnTo>
                  <a:pt x="713253" y="0"/>
                </a:lnTo>
                <a:lnTo>
                  <a:pt x="713253" y="781452"/>
                </a:lnTo>
                <a:lnTo>
                  <a:pt x="0" y="78145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5597437" y="8396822"/>
            <a:ext cx="1661863" cy="1661863"/>
          </a:xfrm>
          <a:custGeom>
            <a:avLst/>
            <a:gdLst/>
            <a:ahLst/>
            <a:cxnLst/>
            <a:rect l="l" t="t" r="r" b="b"/>
            <a:pathLst>
              <a:path w="1661863" h="1661863">
                <a:moveTo>
                  <a:pt x="0" y="0"/>
                </a:moveTo>
                <a:lnTo>
                  <a:pt x="1661863" y="0"/>
                </a:lnTo>
                <a:lnTo>
                  <a:pt x="1661863" y="1661863"/>
                </a:lnTo>
                <a:lnTo>
                  <a:pt x="0" y="16618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10378474" y="8396822"/>
            <a:ext cx="1661863" cy="1661863"/>
          </a:xfrm>
          <a:custGeom>
            <a:avLst/>
            <a:gdLst/>
            <a:ahLst/>
            <a:cxnLst/>
            <a:rect l="l" t="t" r="r" b="b"/>
            <a:pathLst>
              <a:path w="1661863" h="1661863">
                <a:moveTo>
                  <a:pt x="0" y="0"/>
                </a:moveTo>
                <a:lnTo>
                  <a:pt x="1661863" y="0"/>
                </a:lnTo>
                <a:lnTo>
                  <a:pt x="1661863" y="1661863"/>
                </a:lnTo>
                <a:lnTo>
                  <a:pt x="0" y="16618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0738439" y="8778195"/>
            <a:ext cx="941934" cy="899119"/>
          </a:xfrm>
          <a:custGeom>
            <a:avLst/>
            <a:gdLst/>
            <a:ahLst/>
            <a:cxnLst/>
            <a:rect l="l" t="t" r="r" b="b"/>
            <a:pathLst>
              <a:path w="941934" h="899119">
                <a:moveTo>
                  <a:pt x="0" y="0"/>
                </a:moveTo>
                <a:lnTo>
                  <a:pt x="941934" y="0"/>
                </a:lnTo>
                <a:lnTo>
                  <a:pt x="941934" y="899118"/>
                </a:lnTo>
                <a:lnTo>
                  <a:pt x="0" y="89911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9" name="Freeform 9"/>
          <p:cNvSpPr/>
          <p:nvPr/>
        </p:nvSpPr>
        <p:spPr>
          <a:xfrm>
            <a:off x="16018241" y="8811573"/>
            <a:ext cx="820255" cy="832363"/>
          </a:xfrm>
          <a:custGeom>
            <a:avLst/>
            <a:gdLst/>
            <a:ahLst/>
            <a:cxnLst/>
            <a:rect l="l" t="t" r="r" b="b"/>
            <a:pathLst>
              <a:path w="820255" h="832363">
                <a:moveTo>
                  <a:pt x="0" y="0"/>
                </a:moveTo>
                <a:lnTo>
                  <a:pt x="820255" y="0"/>
                </a:lnTo>
                <a:lnTo>
                  <a:pt x="820255" y="832362"/>
                </a:lnTo>
                <a:lnTo>
                  <a:pt x="0" y="83236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grpSp>
        <p:nvGrpSpPr>
          <p:cNvPr id="10" name="Group 10"/>
          <p:cNvGrpSpPr/>
          <p:nvPr/>
        </p:nvGrpSpPr>
        <p:grpSpPr>
          <a:xfrm>
            <a:off x="1028700" y="1217140"/>
            <a:ext cx="3474003" cy="1110083"/>
            <a:chOff x="0" y="-57150"/>
            <a:chExt cx="914964" cy="292368"/>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US"/>
            </a:p>
          </p:txBody>
        </p:sp>
        <p:sp>
          <p:nvSpPr>
            <p:cNvPr id="12" name="TextBox 12"/>
            <p:cNvSpPr txBox="1"/>
            <p:nvPr/>
          </p:nvSpPr>
          <p:spPr>
            <a:xfrm>
              <a:off x="0" y="-57150"/>
              <a:ext cx="914964" cy="292368"/>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cs typeface="DM Sans Bold"/>
                  <a:sym typeface="DM Sans Bold"/>
                </a:rPr>
                <a:t>MỤC TIÊU</a:t>
              </a:r>
            </a:p>
          </p:txBody>
        </p:sp>
      </p:grpSp>
      <p:sp>
        <p:nvSpPr>
          <p:cNvPr id="13" name="TextBox 13"/>
          <p:cNvSpPr txBox="1"/>
          <p:nvPr/>
        </p:nvSpPr>
        <p:spPr>
          <a:xfrm>
            <a:off x="2926744" y="334137"/>
            <a:ext cx="11552977" cy="694563"/>
          </a:xfrm>
          <a:prstGeom prst="rect">
            <a:avLst/>
          </a:prstGeom>
        </p:spPr>
        <p:txBody>
          <a:bodyPr lIns="0" tIns="0" rIns="0" bIns="0" rtlCol="0" anchor="t">
            <a:spAutoFit/>
          </a:bodyPr>
          <a:lstStyle/>
          <a:p>
            <a:pPr algn="ctr">
              <a:lnSpc>
                <a:spcPts val="5795"/>
              </a:lnSpc>
            </a:pPr>
            <a:r>
              <a:rPr lang="en-US" sz="4200" spc="222">
                <a:solidFill>
                  <a:srgbClr val="231F20"/>
                </a:solidFill>
                <a:latin typeface="Oswald Bold"/>
                <a:ea typeface="Oswald Bold"/>
                <a:cs typeface="Oswald Bold"/>
                <a:sym typeface="Oswald Bold"/>
              </a:rPr>
              <a:t>2.LÝ DO AMAZON ỨNG DỤNG BIG DATA</a:t>
            </a:r>
          </a:p>
        </p:txBody>
      </p:sp>
      <p:sp>
        <p:nvSpPr>
          <p:cNvPr id="14" name="TextBox 14"/>
          <p:cNvSpPr txBox="1"/>
          <p:nvPr/>
        </p:nvSpPr>
        <p:spPr>
          <a:xfrm>
            <a:off x="584198" y="2279597"/>
            <a:ext cx="8773812" cy="5680182"/>
          </a:xfrm>
          <a:prstGeom prst="rect">
            <a:avLst/>
          </a:prstGeom>
        </p:spPr>
        <p:txBody>
          <a:bodyPr lIns="0" tIns="0" rIns="0" bIns="0" rtlCol="0" anchor="t">
            <a:spAutoFit/>
          </a:bodyPr>
          <a:lstStyle/>
          <a:p>
            <a:pPr marL="538841" lvl="1" indent="-269421" algn="l">
              <a:lnSpc>
                <a:spcPts val="3494"/>
              </a:lnSpc>
              <a:buFont typeface="Arial"/>
              <a:buChar char="•"/>
            </a:pPr>
            <a:r>
              <a:rPr lang="en-US" sz="2495" spc="336">
                <a:solidFill>
                  <a:srgbClr val="231F20"/>
                </a:solidFill>
                <a:latin typeface="DM Sans"/>
                <a:ea typeface="DM Sans"/>
                <a:cs typeface="DM Sans"/>
                <a:sym typeface="DM Sans"/>
              </a:rPr>
              <a:t>Cá nhân hóa trải nghiệm: Sử dụng Big Data để hiểu rõ hơn về hành vi và sở thích của từng khách hàng, từ đó đưa ra các đề xuất sản phẩm phù hợp và nâng cao trải nghiệm người dùng.</a:t>
            </a:r>
          </a:p>
          <a:p>
            <a:pPr marL="538841" lvl="1" indent="-269421" algn="l">
              <a:lnSpc>
                <a:spcPts val="3494"/>
              </a:lnSpc>
              <a:buFont typeface="Arial"/>
              <a:buChar char="•"/>
            </a:pPr>
            <a:r>
              <a:rPr lang="en-US" sz="2495" spc="336">
                <a:solidFill>
                  <a:srgbClr val="231F20"/>
                </a:solidFill>
                <a:latin typeface="DM Sans"/>
                <a:ea typeface="DM Sans"/>
                <a:cs typeface="DM Sans"/>
                <a:sym typeface="DM Sans"/>
              </a:rPr>
              <a:t>Tối ưu hóa hoạt động kinh doanh: Big Data giúp Amazon quản lý chuỗi cung ứng, dự đoán nhu cầu thị trường, và tối ưu hóa quản lý kho hàng, đảm bảo hiệu suất hoạt động cao nhất.</a:t>
            </a:r>
          </a:p>
          <a:p>
            <a:pPr marL="538841" lvl="1" indent="-269421" algn="l">
              <a:lnSpc>
                <a:spcPts val="3494"/>
              </a:lnSpc>
              <a:buFont typeface="Arial"/>
              <a:buChar char="•"/>
            </a:pPr>
            <a:r>
              <a:rPr lang="en-US" sz="2495" spc="336">
                <a:solidFill>
                  <a:srgbClr val="231F20"/>
                </a:solidFill>
                <a:latin typeface="DM Sans"/>
                <a:ea typeface="DM Sans"/>
                <a:cs typeface="DM Sans"/>
                <a:sym typeface="DM Sans"/>
              </a:rPr>
              <a:t>Duy trì vị thế dẫn đầu: Áp dụng Big Data để liên tục cải tiến, đổi mới, và giữ vững</a:t>
            </a:r>
          </a:p>
          <a:p>
            <a:pPr marL="0" lvl="0" indent="0" algn="l">
              <a:lnSpc>
                <a:spcPts val="3494"/>
              </a:lnSpc>
            </a:pPr>
            <a:endParaRPr lang="en-US" sz="2495" spc="336">
              <a:solidFill>
                <a:srgbClr val="231F20"/>
              </a:solidFill>
              <a:latin typeface="DM Sans"/>
              <a:ea typeface="DM Sans"/>
              <a:cs typeface="DM Sans"/>
              <a:sym typeface="DM Sans"/>
            </a:endParaRPr>
          </a:p>
        </p:txBody>
      </p:sp>
      <p:grpSp>
        <p:nvGrpSpPr>
          <p:cNvPr id="15" name="Group 15"/>
          <p:cNvGrpSpPr/>
          <p:nvPr/>
        </p:nvGrpSpPr>
        <p:grpSpPr>
          <a:xfrm>
            <a:off x="9578785" y="1217140"/>
            <a:ext cx="4141912" cy="998345"/>
            <a:chOff x="0" y="-57150"/>
            <a:chExt cx="1090874" cy="262939"/>
          </a:xfrm>
        </p:grpSpPr>
        <p:sp>
          <p:nvSpPr>
            <p:cNvPr id="16" name="Freeform 16"/>
            <p:cNvSpPr/>
            <p:nvPr/>
          </p:nvSpPr>
          <p:spPr>
            <a:xfrm>
              <a:off x="0" y="0"/>
              <a:ext cx="1090874" cy="170593"/>
            </a:xfrm>
            <a:custGeom>
              <a:avLst/>
              <a:gdLst/>
              <a:ahLst/>
              <a:cxnLst/>
              <a:rect l="l" t="t" r="r" b="b"/>
              <a:pathLst>
                <a:path w="1090874" h="170593">
                  <a:moveTo>
                    <a:pt x="0" y="0"/>
                  </a:moveTo>
                  <a:lnTo>
                    <a:pt x="1090874" y="0"/>
                  </a:lnTo>
                  <a:lnTo>
                    <a:pt x="1090874" y="170593"/>
                  </a:lnTo>
                  <a:lnTo>
                    <a:pt x="0" y="170593"/>
                  </a:lnTo>
                  <a:close/>
                </a:path>
              </a:pathLst>
            </a:custGeom>
            <a:solidFill>
              <a:srgbClr val="1A1A1A"/>
            </a:solidFill>
          </p:spPr>
          <p:txBody>
            <a:bodyPr/>
            <a:lstStyle/>
            <a:p>
              <a:endParaRPr lang="en-US"/>
            </a:p>
          </p:txBody>
        </p:sp>
        <p:sp>
          <p:nvSpPr>
            <p:cNvPr id="17" name="TextBox 17"/>
            <p:cNvSpPr txBox="1"/>
            <p:nvPr/>
          </p:nvSpPr>
          <p:spPr>
            <a:xfrm>
              <a:off x="0" y="-57150"/>
              <a:ext cx="1090874" cy="262939"/>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cs typeface="DM Sans Bold"/>
                  <a:sym typeface="DM Sans Bold"/>
                </a:rPr>
                <a:t>TẦM  QUAN TRỌNG</a:t>
              </a:r>
            </a:p>
          </p:txBody>
        </p:sp>
      </p:grpSp>
      <p:sp>
        <p:nvSpPr>
          <p:cNvPr id="18" name="TextBox 18"/>
          <p:cNvSpPr txBox="1"/>
          <p:nvPr/>
        </p:nvSpPr>
        <p:spPr>
          <a:xfrm>
            <a:off x="9578785" y="2443801"/>
            <a:ext cx="7994932" cy="3932747"/>
          </a:xfrm>
          <a:prstGeom prst="rect">
            <a:avLst/>
          </a:prstGeom>
        </p:spPr>
        <p:txBody>
          <a:bodyPr lIns="0" tIns="0" rIns="0" bIns="0" rtlCol="0" anchor="t">
            <a:spAutoFit/>
          </a:bodyPr>
          <a:lstStyle/>
          <a:p>
            <a:pPr marL="549930" lvl="1" indent="-274965" algn="l">
              <a:lnSpc>
                <a:spcPts val="3515"/>
              </a:lnSpc>
              <a:buFont typeface="Arial"/>
              <a:buChar char="•"/>
            </a:pPr>
            <a:r>
              <a:rPr lang="en-US" sz="2547" spc="249">
                <a:solidFill>
                  <a:srgbClr val="231F20"/>
                </a:solidFill>
                <a:latin typeface="DM Sans"/>
                <a:ea typeface="DM Sans"/>
                <a:cs typeface="DM Sans"/>
                <a:sym typeface="DM Sans"/>
              </a:rPr>
              <a:t>Hiểu rõ khách hàng: Big Data cung cấp cái nhìn sâu sắc về khách hàng, giúp Amazon đưa ra các quyết định kinh doanh chính xác và kịp thời.</a:t>
            </a:r>
          </a:p>
          <a:p>
            <a:pPr marL="549930" lvl="1" indent="-274965" algn="l">
              <a:lnSpc>
                <a:spcPts val="3515"/>
              </a:lnSpc>
              <a:buFont typeface="Arial"/>
              <a:buChar char="•"/>
            </a:pPr>
            <a:r>
              <a:rPr lang="en-US" sz="2547" spc="249">
                <a:solidFill>
                  <a:srgbClr val="231F20"/>
                </a:solidFill>
                <a:latin typeface="DM Sans"/>
                <a:ea typeface="DM Sans"/>
                <a:cs typeface="DM Sans"/>
                <a:sym typeface="DM Sans"/>
              </a:rPr>
              <a:t>Phát hiện xu hướng: Phân tích Big Data giúp Amazon nắm bắt xu hướng thị trường và phản ứng nhanh với sự thay đổi, đảm bảo họ luôn đi trước đối thủ.</a:t>
            </a:r>
          </a:p>
          <a:p>
            <a:pPr marL="0" lvl="0" indent="0" algn="l">
              <a:lnSpc>
                <a:spcPts val="3515"/>
              </a:lnSpc>
              <a:spcBef>
                <a:spcPct val="0"/>
              </a:spcBef>
            </a:pPr>
            <a:endParaRPr lang="en-US" sz="2547" spc="249">
              <a:solidFill>
                <a:srgbClr val="231F20"/>
              </a:solidFill>
              <a:latin typeface="DM Sans"/>
              <a:ea typeface="DM Sans"/>
              <a:cs typeface="DM Sans"/>
              <a:sym typeface="DM Sans"/>
            </a:endParaRPr>
          </a:p>
        </p:txBody>
      </p:sp>
      <p:sp>
        <p:nvSpPr>
          <p:cNvPr id="19" name="Freeform 19"/>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20" name="Freeform 20"/>
          <p:cNvSpPr/>
          <p:nvPr/>
        </p:nvSpPr>
        <p:spPr>
          <a:xfrm rot="-4176364">
            <a:off x="-4073324" y="6975511"/>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a:off x="35895" y="50086"/>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txBody>
            <a:bodyPr/>
            <a:lstStyle/>
            <a:p>
              <a:endParaRPr lang="en-US"/>
            </a:p>
          </p:txBody>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86917" y="-4679310"/>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2815473" y="-3392509"/>
            <a:ext cx="6709932" cy="6885191"/>
          </a:xfrm>
          <a:custGeom>
            <a:avLst/>
            <a:gdLst/>
            <a:ahLst/>
            <a:cxnLst/>
            <a:rect l="l" t="t" r="r" b="b"/>
            <a:pathLst>
              <a:path w="6709932" h="6885191">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539492" y="3630234"/>
            <a:ext cx="4473739" cy="2443073"/>
          </a:xfrm>
          <a:custGeom>
            <a:avLst/>
            <a:gdLst/>
            <a:ahLst/>
            <a:cxnLst/>
            <a:rect l="l" t="t" r="r" b="b"/>
            <a:pathLst>
              <a:path w="4473739" h="2443073">
                <a:moveTo>
                  <a:pt x="0" y="0"/>
                </a:moveTo>
                <a:lnTo>
                  <a:pt x="4473740" y="0"/>
                </a:lnTo>
                <a:lnTo>
                  <a:pt x="4473740" y="2443072"/>
                </a:lnTo>
                <a:lnTo>
                  <a:pt x="0" y="2443072"/>
                </a:lnTo>
                <a:lnTo>
                  <a:pt x="0" y="0"/>
                </a:lnTo>
                <a:close/>
              </a:path>
            </a:pathLst>
          </a:custGeom>
          <a:blipFill>
            <a:blip r:embed="rId5"/>
            <a:stretch>
              <a:fillRect t="-3528" b="-18474"/>
            </a:stretch>
          </a:blipFill>
        </p:spPr>
        <p:txBody>
          <a:bodyPr/>
          <a:lstStyle/>
          <a:p>
            <a:endParaRPr lang="en-US"/>
          </a:p>
        </p:txBody>
      </p:sp>
      <p:grpSp>
        <p:nvGrpSpPr>
          <p:cNvPr id="9" name="Group 9"/>
          <p:cNvGrpSpPr/>
          <p:nvPr/>
        </p:nvGrpSpPr>
        <p:grpSpPr>
          <a:xfrm>
            <a:off x="539492" y="3197407"/>
            <a:ext cx="4473739" cy="636748"/>
            <a:chOff x="0" y="0"/>
            <a:chExt cx="1178269" cy="167703"/>
          </a:xfrm>
        </p:grpSpPr>
        <p:sp>
          <p:nvSpPr>
            <p:cNvPr id="10" name="Freeform 10"/>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txBody>
            <a:bodyPr/>
            <a:lstStyle/>
            <a:p>
              <a:endParaRPr lang="en-US"/>
            </a:p>
          </p:txBody>
        </p:sp>
        <p:sp>
          <p:nvSpPr>
            <p:cNvPr id="11" name="TextBox 11"/>
            <p:cNvSpPr txBox="1"/>
            <p:nvPr/>
          </p:nvSpPr>
          <p:spPr>
            <a:xfrm>
              <a:off x="0" y="-57150"/>
              <a:ext cx="1178269"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ea typeface="DM Sans Italics"/>
                  <a:cs typeface="DM Sans Italics"/>
                  <a:sym typeface="DM Sans Italics"/>
                </a:rPr>
                <a:t>THU THẬP DỮ LIỆU</a:t>
              </a:r>
            </a:p>
          </p:txBody>
        </p:sp>
      </p:grpSp>
      <p:sp>
        <p:nvSpPr>
          <p:cNvPr id="12" name="TextBox 12"/>
          <p:cNvSpPr txBox="1"/>
          <p:nvPr/>
        </p:nvSpPr>
        <p:spPr>
          <a:xfrm>
            <a:off x="3726875" y="1462333"/>
            <a:ext cx="10906040" cy="1411224"/>
          </a:xfrm>
          <a:prstGeom prst="rect">
            <a:avLst/>
          </a:prstGeom>
        </p:spPr>
        <p:txBody>
          <a:bodyPr lIns="0" tIns="0" rIns="0" bIns="0" rtlCol="0" anchor="t">
            <a:spAutoFit/>
          </a:bodyPr>
          <a:lstStyle/>
          <a:p>
            <a:pPr algn="ctr">
              <a:lnSpc>
                <a:spcPts val="5658"/>
              </a:lnSpc>
            </a:pPr>
            <a:r>
              <a:rPr lang="en-US" sz="4100" spc="401">
                <a:solidFill>
                  <a:srgbClr val="FFFFFF"/>
                </a:solidFill>
                <a:latin typeface="Oswald Bold"/>
                <a:ea typeface="Oswald Bold"/>
                <a:cs typeface="Oswald Bold"/>
                <a:sym typeface="Oswald Bold"/>
              </a:rPr>
              <a:t>3.CÁCH AMAZON THU THẬP VÀ PHÂN TÍCH BIG DATA</a:t>
            </a:r>
          </a:p>
        </p:txBody>
      </p:sp>
      <p:grpSp>
        <p:nvGrpSpPr>
          <p:cNvPr id="13" name="Group 13"/>
          <p:cNvGrpSpPr/>
          <p:nvPr/>
        </p:nvGrpSpPr>
        <p:grpSpPr>
          <a:xfrm>
            <a:off x="5243694" y="3229270"/>
            <a:ext cx="12558507" cy="3538818"/>
            <a:chOff x="0" y="0"/>
            <a:chExt cx="2157118" cy="607847"/>
          </a:xfrm>
        </p:grpSpPr>
        <p:sp>
          <p:nvSpPr>
            <p:cNvPr id="14" name="Freeform 14"/>
            <p:cNvSpPr/>
            <p:nvPr/>
          </p:nvSpPr>
          <p:spPr>
            <a:xfrm>
              <a:off x="0" y="0"/>
              <a:ext cx="2157118" cy="607847"/>
            </a:xfrm>
            <a:custGeom>
              <a:avLst/>
              <a:gdLst/>
              <a:ahLst/>
              <a:cxnLst/>
              <a:rect l="l" t="t" r="r" b="b"/>
              <a:pathLst>
                <a:path w="2157118" h="607847">
                  <a:moveTo>
                    <a:pt x="0" y="0"/>
                  </a:moveTo>
                  <a:lnTo>
                    <a:pt x="2157118" y="0"/>
                  </a:lnTo>
                  <a:lnTo>
                    <a:pt x="2157118" y="607847"/>
                  </a:lnTo>
                  <a:lnTo>
                    <a:pt x="0" y="607847"/>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15" name="TextBox 15"/>
            <p:cNvSpPr txBox="1"/>
            <p:nvPr/>
          </p:nvSpPr>
          <p:spPr>
            <a:xfrm>
              <a:off x="0" y="-19050"/>
              <a:ext cx="2157118" cy="626897"/>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5493484" y="3440147"/>
            <a:ext cx="11801711" cy="3247644"/>
          </a:xfrm>
          <a:prstGeom prst="rect">
            <a:avLst/>
          </a:prstGeom>
        </p:spPr>
        <p:txBody>
          <a:bodyPr lIns="0" tIns="0" rIns="0" bIns="0" rtlCol="0" anchor="t">
            <a:spAutoFit/>
          </a:bodyPr>
          <a:lstStyle/>
          <a:p>
            <a:pPr marL="453390" lvl="1" indent="-226695" algn="l">
              <a:lnSpc>
                <a:spcPts val="2897"/>
              </a:lnSpc>
              <a:buFont typeface="Arial"/>
              <a:buChar char="•"/>
            </a:pPr>
            <a:r>
              <a:rPr lang="en-US" sz="2100" spc="205">
                <a:solidFill>
                  <a:srgbClr val="231F20"/>
                </a:solidFill>
                <a:latin typeface="DM Sans"/>
                <a:ea typeface="DM Sans"/>
                <a:cs typeface="DM Sans"/>
                <a:sym typeface="DM Sans"/>
              </a:rPr>
              <a:t>Nguồn giao dịch: Dữ liệu từ hàng triệu giao dịch mua bán trực tuyến mỗi ngày, giúp Amazon theo dõi xu hướng mua sắm và đánh giá hiệu suất sản phẩm.</a:t>
            </a:r>
          </a:p>
          <a:p>
            <a:pPr marL="453390" lvl="1" indent="-226695" algn="l">
              <a:lnSpc>
                <a:spcPts val="2897"/>
              </a:lnSpc>
              <a:buFont typeface="Arial"/>
              <a:buChar char="•"/>
            </a:pPr>
            <a:r>
              <a:rPr lang="en-US" sz="2100" spc="205">
                <a:solidFill>
                  <a:srgbClr val="231F20"/>
                </a:solidFill>
                <a:latin typeface="DM Sans"/>
                <a:ea typeface="DM Sans"/>
                <a:cs typeface="DM Sans"/>
                <a:sym typeface="DM Sans"/>
              </a:rPr>
              <a:t>Hành vi người dùng: Theo dõi hoạt động duyệt web, lịch sử tìm kiếm, và các tương tác trên trang web để hiểu rõ sở thích và nhu cầu của khách hàng.</a:t>
            </a:r>
          </a:p>
          <a:p>
            <a:pPr marL="453390" lvl="1" indent="-226695" algn="l">
              <a:lnSpc>
                <a:spcPts val="2897"/>
              </a:lnSpc>
              <a:buFont typeface="Arial"/>
              <a:buChar char="•"/>
            </a:pPr>
            <a:r>
              <a:rPr lang="en-US" sz="2100" spc="205">
                <a:solidFill>
                  <a:srgbClr val="231F20"/>
                </a:solidFill>
                <a:latin typeface="DM Sans"/>
                <a:ea typeface="DM Sans"/>
                <a:cs typeface="DM Sans"/>
                <a:sym typeface="DM Sans"/>
              </a:rPr>
              <a:t>Phản hồi khách hàng: Thu thập đánh giá, câu hỏi, và phản hồi từ khách hàng để cải thiện dịch vụ và sản phẩm.</a:t>
            </a:r>
          </a:p>
          <a:p>
            <a:pPr marL="453390" lvl="1" indent="-226695" algn="l">
              <a:lnSpc>
                <a:spcPts val="2897"/>
              </a:lnSpc>
              <a:buFont typeface="Arial"/>
              <a:buChar char="•"/>
            </a:pPr>
            <a:r>
              <a:rPr lang="en-US" sz="2100" spc="205">
                <a:solidFill>
                  <a:srgbClr val="231F20"/>
                </a:solidFill>
                <a:latin typeface="DM Sans"/>
                <a:ea typeface="DM Sans"/>
                <a:cs typeface="DM Sans"/>
                <a:sym typeface="DM Sans"/>
              </a:rPr>
              <a:t>Dữ liệu từ đối thủ cạnh tranh: Giám sát giá cả, chiến lược, và xu hướng của các đối thủ để điều chỉnh chiến lược kinh doanh của Amazon.</a:t>
            </a:r>
          </a:p>
        </p:txBody>
      </p:sp>
      <p:sp>
        <p:nvSpPr>
          <p:cNvPr id="17" name="Freeform 17"/>
          <p:cNvSpPr/>
          <p:nvPr/>
        </p:nvSpPr>
        <p:spPr>
          <a:xfrm>
            <a:off x="11522948" y="7601394"/>
            <a:ext cx="4473739" cy="2443073"/>
          </a:xfrm>
          <a:custGeom>
            <a:avLst/>
            <a:gdLst/>
            <a:ahLst/>
            <a:cxnLst/>
            <a:rect l="l" t="t" r="r" b="b"/>
            <a:pathLst>
              <a:path w="4473739" h="2443073">
                <a:moveTo>
                  <a:pt x="0" y="0"/>
                </a:moveTo>
                <a:lnTo>
                  <a:pt x="4473739" y="0"/>
                </a:lnTo>
                <a:lnTo>
                  <a:pt x="4473739" y="2443073"/>
                </a:lnTo>
                <a:lnTo>
                  <a:pt x="0" y="2443073"/>
                </a:lnTo>
                <a:lnTo>
                  <a:pt x="0" y="0"/>
                </a:lnTo>
                <a:close/>
              </a:path>
            </a:pathLst>
          </a:custGeom>
          <a:blipFill>
            <a:blip r:embed="rId6"/>
            <a:stretch>
              <a:fillRect t="-11039" b="-11039"/>
            </a:stretch>
          </a:blipFill>
        </p:spPr>
        <p:txBody>
          <a:bodyPr/>
          <a:lstStyle/>
          <a:p>
            <a:endParaRPr lang="en-US"/>
          </a:p>
        </p:txBody>
      </p:sp>
      <p:grpSp>
        <p:nvGrpSpPr>
          <p:cNvPr id="18" name="Group 18"/>
          <p:cNvGrpSpPr/>
          <p:nvPr/>
        </p:nvGrpSpPr>
        <p:grpSpPr>
          <a:xfrm>
            <a:off x="11522948" y="7168567"/>
            <a:ext cx="4473739" cy="636748"/>
            <a:chOff x="0" y="0"/>
            <a:chExt cx="1178269" cy="167703"/>
          </a:xfrm>
        </p:grpSpPr>
        <p:sp>
          <p:nvSpPr>
            <p:cNvPr id="19" name="Freeform 19"/>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txBody>
            <a:bodyPr/>
            <a:lstStyle/>
            <a:p>
              <a:endParaRPr lang="en-US"/>
            </a:p>
          </p:txBody>
        </p:sp>
        <p:sp>
          <p:nvSpPr>
            <p:cNvPr id="20" name="TextBox 20"/>
            <p:cNvSpPr txBox="1"/>
            <p:nvPr/>
          </p:nvSpPr>
          <p:spPr>
            <a:xfrm>
              <a:off x="0" y="-57150"/>
              <a:ext cx="1178269" cy="22485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Italics"/>
                  <a:ea typeface="DM Sans Italics"/>
                  <a:cs typeface="DM Sans Italics"/>
                  <a:sym typeface="DM Sans Italics"/>
                </a:rPr>
                <a:t>PHÂN TÍCH DỮ LIỆU</a:t>
              </a:r>
            </a:p>
          </p:txBody>
        </p:sp>
      </p:grpSp>
      <p:grpSp>
        <p:nvGrpSpPr>
          <p:cNvPr id="21" name="Group 21"/>
          <p:cNvGrpSpPr/>
          <p:nvPr/>
        </p:nvGrpSpPr>
        <p:grpSpPr>
          <a:xfrm>
            <a:off x="539492" y="6861171"/>
            <a:ext cx="10519191" cy="3353387"/>
            <a:chOff x="0" y="0"/>
            <a:chExt cx="2031427" cy="647594"/>
          </a:xfrm>
        </p:grpSpPr>
        <p:sp>
          <p:nvSpPr>
            <p:cNvPr id="22" name="Freeform 22"/>
            <p:cNvSpPr/>
            <p:nvPr/>
          </p:nvSpPr>
          <p:spPr>
            <a:xfrm>
              <a:off x="0" y="0"/>
              <a:ext cx="2031427" cy="647594"/>
            </a:xfrm>
            <a:custGeom>
              <a:avLst/>
              <a:gdLst/>
              <a:ahLst/>
              <a:cxnLst/>
              <a:rect l="l" t="t" r="r" b="b"/>
              <a:pathLst>
                <a:path w="2031427" h="647594">
                  <a:moveTo>
                    <a:pt x="0" y="0"/>
                  </a:moveTo>
                  <a:lnTo>
                    <a:pt x="2031427" y="0"/>
                  </a:lnTo>
                  <a:lnTo>
                    <a:pt x="2031427" y="647594"/>
                  </a:lnTo>
                  <a:lnTo>
                    <a:pt x="0" y="647594"/>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23" name="TextBox 23"/>
            <p:cNvSpPr txBox="1"/>
            <p:nvPr/>
          </p:nvSpPr>
          <p:spPr>
            <a:xfrm>
              <a:off x="0" y="-19050"/>
              <a:ext cx="2031427" cy="666644"/>
            </a:xfrm>
            <a:prstGeom prst="rect">
              <a:avLst/>
            </a:prstGeom>
          </p:spPr>
          <p:txBody>
            <a:bodyPr lIns="50800" tIns="50800" rIns="50800" bIns="50800" rtlCol="0" anchor="ctr"/>
            <a:lstStyle/>
            <a:p>
              <a:pPr algn="ctr">
                <a:lnSpc>
                  <a:spcPts val="2859"/>
                </a:lnSpc>
              </a:pPr>
              <a:endParaRPr/>
            </a:p>
          </p:txBody>
        </p:sp>
      </p:grpSp>
      <p:sp>
        <p:nvSpPr>
          <p:cNvPr id="24" name="TextBox 24"/>
          <p:cNvSpPr txBox="1"/>
          <p:nvPr/>
        </p:nvSpPr>
        <p:spPr>
          <a:xfrm>
            <a:off x="539492" y="6869538"/>
            <a:ext cx="10519191" cy="3426333"/>
          </a:xfrm>
          <a:prstGeom prst="rect">
            <a:avLst/>
          </a:prstGeom>
        </p:spPr>
        <p:txBody>
          <a:bodyPr lIns="0" tIns="0" rIns="0" bIns="0" rtlCol="0" anchor="t">
            <a:spAutoFit/>
          </a:bodyPr>
          <a:lstStyle/>
          <a:p>
            <a:pPr marL="474981" lvl="1" indent="-237491" algn="l">
              <a:lnSpc>
                <a:spcPts val="3036"/>
              </a:lnSpc>
              <a:buFont typeface="Arial"/>
              <a:buChar char="•"/>
            </a:pPr>
            <a:r>
              <a:rPr lang="en-US" sz="2200" spc="215">
                <a:solidFill>
                  <a:srgbClr val="231F20"/>
                </a:solidFill>
                <a:latin typeface="DM Sans"/>
                <a:ea typeface="DM Sans"/>
                <a:cs typeface="DM Sans"/>
                <a:sym typeface="DM Sans"/>
              </a:rPr>
              <a:t>Học máy (Machine Learning): Sử dụng các mô hình học máy để dự đoán nhu cầu thị trường, cá nhân hóa trải nghiệm người dùng, và tối ưu hóa giá cả.</a:t>
            </a:r>
          </a:p>
          <a:p>
            <a:pPr marL="474981" lvl="1" indent="-237491" algn="l">
              <a:lnSpc>
                <a:spcPts val="3036"/>
              </a:lnSpc>
              <a:buFont typeface="Arial"/>
              <a:buChar char="•"/>
            </a:pPr>
            <a:r>
              <a:rPr lang="en-US" sz="2200" spc="215">
                <a:solidFill>
                  <a:srgbClr val="231F20"/>
                </a:solidFill>
                <a:latin typeface="DM Sans"/>
                <a:ea typeface="DM Sans"/>
                <a:cs typeface="DM Sans"/>
                <a:sym typeface="DM Sans"/>
              </a:rPr>
              <a:t>Trí tuệ nhân tạo (AI): AI hỗ trợ phân tích dữ liệu lớn, tự động hóa các quyết định và cải tiến quy trình kinh doanh.</a:t>
            </a:r>
          </a:p>
          <a:p>
            <a:pPr marL="474981" lvl="1" indent="-237491" algn="l">
              <a:lnSpc>
                <a:spcPts val="3036"/>
              </a:lnSpc>
              <a:buFont typeface="Arial"/>
              <a:buChar char="•"/>
            </a:pPr>
            <a:r>
              <a:rPr lang="en-US" sz="2200" spc="215">
                <a:solidFill>
                  <a:srgbClr val="231F20"/>
                </a:solidFill>
                <a:latin typeface="DM Sans"/>
                <a:ea typeface="DM Sans"/>
                <a:cs typeface="DM Sans"/>
                <a:sym typeface="DM Sans"/>
              </a:rPr>
              <a:t>Thuật toán phân tích: Amazon áp dụng các thuật toán tiên tiến để xử lý và phân tích dữ liệu, biến dữ liệu thô thành thông tin có giá trị cho các chiến lược kinh doanh.</a:t>
            </a:r>
          </a:p>
          <a:p>
            <a:pPr algn="l">
              <a:lnSpc>
                <a:spcPts val="3036"/>
              </a:lnSpc>
            </a:pPr>
            <a:endParaRPr lang="en-US" sz="2200" spc="215">
              <a:solidFill>
                <a:srgbClr val="231F2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158720" y="1482947"/>
            <a:ext cx="954157" cy="1449685"/>
          </a:xfrm>
          <a:custGeom>
            <a:avLst/>
            <a:gdLst/>
            <a:ahLst/>
            <a:cxnLst/>
            <a:rect l="l" t="t" r="r" b="b"/>
            <a:pathLst>
              <a:path w="954157" h="1449685">
                <a:moveTo>
                  <a:pt x="0" y="0"/>
                </a:moveTo>
                <a:lnTo>
                  <a:pt x="954157" y="0"/>
                </a:lnTo>
                <a:lnTo>
                  <a:pt x="954157" y="1449685"/>
                </a:lnTo>
                <a:lnTo>
                  <a:pt x="0" y="14496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AutoShape 4"/>
          <p:cNvSpPr/>
          <p:nvPr/>
        </p:nvSpPr>
        <p:spPr>
          <a:xfrm flipV="1">
            <a:off x="693525" y="-922267"/>
            <a:ext cx="0" cy="13112218"/>
          </a:xfrm>
          <a:prstGeom prst="line">
            <a:avLst/>
          </a:prstGeom>
          <a:ln w="28575" cap="flat">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476094" y="1990358"/>
            <a:ext cx="434862" cy="43486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6557916" y="1880098"/>
            <a:ext cx="10339434" cy="1474979"/>
          </a:xfrm>
          <a:prstGeom prst="rect">
            <a:avLst/>
          </a:prstGeom>
        </p:spPr>
        <p:txBody>
          <a:bodyPr lIns="0" tIns="0" rIns="0" bIns="0" rtlCol="0" anchor="t">
            <a:spAutoFit/>
          </a:bodyPr>
          <a:lstStyle/>
          <a:p>
            <a:pPr algn="l">
              <a:lnSpc>
                <a:spcPts val="2959"/>
              </a:lnSpc>
            </a:pPr>
            <a:r>
              <a:rPr lang="en-US" sz="2144" spc="210">
                <a:solidFill>
                  <a:srgbClr val="231F20"/>
                </a:solidFill>
                <a:latin typeface="DM Sans"/>
                <a:ea typeface="DM Sans"/>
                <a:cs typeface="DM Sans"/>
                <a:sym typeface="DM Sans"/>
              </a:rPr>
              <a:t>Đề xuất sản phẩm: Amazon sử dụng Big Data để phân tích lịch sử mua sắm, tìm kiếm và hành vi người dùng, từ đó đưa ra các đề xuất sản phẩm phù hợp với từng khách hàng, tạo trải nghiệm mua sắm tùy chỉnh.</a:t>
            </a:r>
          </a:p>
        </p:txBody>
      </p:sp>
      <p:sp>
        <p:nvSpPr>
          <p:cNvPr id="9" name="TextBox 9"/>
          <p:cNvSpPr txBox="1"/>
          <p:nvPr/>
        </p:nvSpPr>
        <p:spPr>
          <a:xfrm>
            <a:off x="1402497" y="1884460"/>
            <a:ext cx="954157" cy="540760"/>
          </a:xfrm>
          <a:prstGeom prst="rect">
            <a:avLst/>
          </a:prstGeom>
        </p:spPr>
        <p:txBody>
          <a:bodyPr lIns="0" tIns="0" rIns="0" bIns="0" rtlCol="0" anchor="t">
            <a:spAutoFit/>
          </a:bodyPr>
          <a:lstStyle/>
          <a:p>
            <a:pPr algn="ctr">
              <a:lnSpc>
                <a:spcPts val="4302"/>
              </a:lnSpc>
            </a:pPr>
            <a:r>
              <a:rPr lang="en-US" sz="3117" spc="305">
                <a:solidFill>
                  <a:srgbClr val="FFFFFF"/>
                </a:solidFill>
                <a:latin typeface="DM Sans Bold"/>
                <a:ea typeface="DM Sans Bold"/>
                <a:cs typeface="DM Sans Bold"/>
                <a:sym typeface="DM Sans Bold"/>
              </a:rPr>
              <a:t>01</a:t>
            </a:r>
          </a:p>
        </p:txBody>
      </p:sp>
      <p:sp>
        <p:nvSpPr>
          <p:cNvPr id="10" name="TextBox 10"/>
          <p:cNvSpPr txBox="1"/>
          <p:nvPr/>
        </p:nvSpPr>
        <p:spPr>
          <a:xfrm>
            <a:off x="2629934" y="1870573"/>
            <a:ext cx="3785107" cy="777205"/>
          </a:xfrm>
          <a:prstGeom prst="rect">
            <a:avLst/>
          </a:prstGeom>
        </p:spPr>
        <p:txBody>
          <a:bodyPr lIns="0" tIns="0" rIns="0" bIns="0" rtlCol="0" anchor="t">
            <a:spAutoFit/>
          </a:bodyPr>
          <a:lstStyle/>
          <a:p>
            <a:pPr algn="ctr">
              <a:lnSpc>
                <a:spcPts val="3107"/>
              </a:lnSpc>
            </a:pPr>
            <a:r>
              <a:rPr lang="en-US" sz="2251" spc="220">
                <a:solidFill>
                  <a:srgbClr val="231F20"/>
                </a:solidFill>
                <a:latin typeface="DM Sans Bold"/>
                <a:ea typeface="DM Sans Bold"/>
                <a:cs typeface="DM Sans Bold"/>
                <a:sym typeface="DM Sans Bold"/>
              </a:rPr>
              <a:t>CÁ NHÂN HÓA TRẢI NGHIỆM NGƯỜI DÙNG</a:t>
            </a:r>
          </a:p>
        </p:txBody>
      </p:sp>
      <p:sp>
        <p:nvSpPr>
          <p:cNvPr id="11" name="TextBox 11"/>
          <p:cNvSpPr txBox="1"/>
          <p:nvPr/>
        </p:nvSpPr>
        <p:spPr>
          <a:xfrm>
            <a:off x="6415041" y="7961920"/>
            <a:ext cx="10910693" cy="2386150"/>
          </a:xfrm>
          <a:prstGeom prst="rect">
            <a:avLst/>
          </a:prstGeom>
        </p:spPr>
        <p:txBody>
          <a:bodyPr lIns="0" tIns="0" rIns="0" bIns="0" rtlCol="0" anchor="t">
            <a:spAutoFit/>
          </a:bodyPr>
          <a:lstStyle/>
          <a:p>
            <a:pPr algn="l">
              <a:lnSpc>
                <a:spcPts val="3154"/>
              </a:lnSpc>
            </a:pPr>
            <a:r>
              <a:rPr lang="en-US" sz="2285" spc="223">
                <a:solidFill>
                  <a:srgbClr val="231F20"/>
                </a:solidFill>
                <a:latin typeface="DM Sans"/>
                <a:ea typeface="DM Sans"/>
                <a:cs typeface="DM Sans"/>
                <a:sym typeface="DM Sans"/>
              </a:rPr>
              <a:t>Quản lý tồn kho: Big Data giúp Amazon dự đoán nhu cầu sản phẩm, quản lý hàng tồn kho hiệu quả và giảm thiểu chi phí lưu kho.</a:t>
            </a:r>
          </a:p>
          <a:p>
            <a:pPr algn="just">
              <a:lnSpc>
                <a:spcPts val="3154"/>
              </a:lnSpc>
            </a:pPr>
            <a:r>
              <a:rPr lang="en-US" sz="2285" spc="223">
                <a:solidFill>
                  <a:srgbClr val="231F20"/>
                </a:solidFill>
                <a:latin typeface="DM Sans"/>
                <a:ea typeface="DM Sans"/>
                <a:cs typeface="DM Sans"/>
                <a:sym typeface="DM Sans"/>
              </a:rPr>
              <a:t>Tối ưu hóa phân phối: Amazon tối ưu hóa quy trình vận chuyển và giao hàng bằng cách phân tích dữ liệu về địa lý, thời gian giao hàng, và mô hình tiêu thụ.</a:t>
            </a:r>
          </a:p>
          <a:p>
            <a:pPr algn="just">
              <a:lnSpc>
                <a:spcPts val="3154"/>
              </a:lnSpc>
            </a:pPr>
            <a:endParaRPr lang="en-US" sz="2285" spc="223">
              <a:solidFill>
                <a:srgbClr val="231F20"/>
              </a:solidFill>
              <a:latin typeface="DM Sans"/>
              <a:ea typeface="DM Sans"/>
              <a:cs typeface="DM Sans"/>
              <a:sym typeface="DM Sans"/>
            </a:endParaRPr>
          </a:p>
        </p:txBody>
      </p:sp>
      <p:sp>
        <p:nvSpPr>
          <p:cNvPr id="12" name="TextBox 12"/>
          <p:cNvSpPr txBox="1"/>
          <p:nvPr/>
        </p:nvSpPr>
        <p:spPr>
          <a:xfrm>
            <a:off x="3008341" y="7871858"/>
            <a:ext cx="3155106" cy="1167730"/>
          </a:xfrm>
          <a:prstGeom prst="rect">
            <a:avLst/>
          </a:prstGeom>
        </p:spPr>
        <p:txBody>
          <a:bodyPr lIns="0" tIns="0" rIns="0" bIns="0" rtlCol="0" anchor="t">
            <a:spAutoFit/>
          </a:bodyPr>
          <a:lstStyle/>
          <a:p>
            <a:pPr algn="ctr">
              <a:lnSpc>
                <a:spcPts val="3107"/>
              </a:lnSpc>
            </a:pPr>
            <a:r>
              <a:rPr lang="en-US" sz="2251" spc="220">
                <a:solidFill>
                  <a:srgbClr val="231F20"/>
                </a:solidFill>
                <a:latin typeface="DM Sans Bold"/>
                <a:ea typeface="DM Sans Bold"/>
                <a:cs typeface="DM Sans Bold"/>
                <a:sym typeface="DM Sans Bold"/>
              </a:rPr>
              <a:t>TỐI ƯU HÓA CHUỖI CUNG ỨNG VÀ QUẢN LÝ KHO</a:t>
            </a:r>
          </a:p>
        </p:txBody>
      </p:sp>
      <p:sp>
        <p:nvSpPr>
          <p:cNvPr id="13" name="TextBox 13"/>
          <p:cNvSpPr txBox="1"/>
          <p:nvPr/>
        </p:nvSpPr>
        <p:spPr>
          <a:xfrm>
            <a:off x="6415041" y="3848182"/>
            <a:ext cx="10482309" cy="1073003"/>
          </a:xfrm>
          <a:prstGeom prst="rect">
            <a:avLst/>
          </a:prstGeom>
        </p:spPr>
        <p:txBody>
          <a:bodyPr lIns="0" tIns="0" rIns="0" bIns="0" rtlCol="0" anchor="t">
            <a:spAutoFit/>
          </a:bodyPr>
          <a:lstStyle/>
          <a:p>
            <a:pPr algn="l">
              <a:lnSpc>
                <a:spcPts val="2924"/>
              </a:lnSpc>
            </a:pPr>
            <a:r>
              <a:rPr lang="en-US" sz="2118" spc="207">
                <a:solidFill>
                  <a:srgbClr val="231F20"/>
                </a:solidFill>
                <a:latin typeface="DM Sans"/>
                <a:ea typeface="DM Sans"/>
                <a:cs typeface="DM Sans"/>
                <a:sym typeface="DM Sans"/>
              </a:rPr>
              <a:t>Điều chỉnh giá linh hoạt: Sử dụng Big Data, Amazon theo dõi thị trường và điều chỉnh giá sản phẩm theo thời gian thực, giúp tối đa hóa doanh thu và giữ vững tính cạnh tranh.</a:t>
            </a:r>
          </a:p>
        </p:txBody>
      </p:sp>
      <p:sp>
        <p:nvSpPr>
          <p:cNvPr id="14" name="TextBox 14"/>
          <p:cNvSpPr txBox="1"/>
          <p:nvPr/>
        </p:nvSpPr>
        <p:spPr>
          <a:xfrm>
            <a:off x="2849596" y="3838657"/>
            <a:ext cx="2709833" cy="777205"/>
          </a:xfrm>
          <a:prstGeom prst="rect">
            <a:avLst/>
          </a:prstGeom>
        </p:spPr>
        <p:txBody>
          <a:bodyPr lIns="0" tIns="0" rIns="0" bIns="0" rtlCol="0" anchor="t">
            <a:spAutoFit/>
          </a:bodyPr>
          <a:lstStyle/>
          <a:p>
            <a:pPr algn="ctr">
              <a:lnSpc>
                <a:spcPts val="3107"/>
              </a:lnSpc>
            </a:pPr>
            <a:r>
              <a:rPr lang="en-US" sz="2251" spc="220">
                <a:solidFill>
                  <a:srgbClr val="231F20"/>
                </a:solidFill>
                <a:latin typeface="DM Sans Bold"/>
                <a:ea typeface="DM Sans Bold"/>
                <a:cs typeface="DM Sans Bold"/>
                <a:sym typeface="DM Sans Bold"/>
              </a:rPr>
              <a:t>QUẢN LÝ GIÁ CẢ ĐỘNG</a:t>
            </a:r>
          </a:p>
        </p:txBody>
      </p:sp>
      <p:sp>
        <p:nvSpPr>
          <p:cNvPr id="15" name="TextBox 15"/>
          <p:cNvSpPr txBox="1"/>
          <p:nvPr/>
        </p:nvSpPr>
        <p:spPr>
          <a:xfrm>
            <a:off x="3008341" y="5827457"/>
            <a:ext cx="3155106" cy="777205"/>
          </a:xfrm>
          <a:prstGeom prst="rect">
            <a:avLst/>
          </a:prstGeom>
        </p:spPr>
        <p:txBody>
          <a:bodyPr lIns="0" tIns="0" rIns="0" bIns="0" rtlCol="0" anchor="t">
            <a:spAutoFit/>
          </a:bodyPr>
          <a:lstStyle/>
          <a:p>
            <a:pPr algn="ctr">
              <a:lnSpc>
                <a:spcPts val="3107"/>
              </a:lnSpc>
            </a:pPr>
            <a:r>
              <a:rPr lang="en-US" sz="2251" spc="220">
                <a:solidFill>
                  <a:srgbClr val="231F20"/>
                </a:solidFill>
                <a:latin typeface="DM Sans Bold"/>
                <a:ea typeface="DM Sans Bold"/>
                <a:cs typeface="DM Sans Bold"/>
                <a:sym typeface="DM Sans Bold"/>
              </a:rPr>
              <a:t>PHÂN TÍCH PHẢN HỒI KHÁCH HÀNG</a:t>
            </a:r>
          </a:p>
        </p:txBody>
      </p:sp>
      <p:sp>
        <p:nvSpPr>
          <p:cNvPr id="16" name="Freeform 16"/>
          <p:cNvSpPr/>
          <p:nvPr/>
        </p:nvSpPr>
        <p:spPr>
          <a:xfrm rot="-10799999">
            <a:off x="-7079640" y="-7742149"/>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TextBox 17"/>
          <p:cNvSpPr txBox="1"/>
          <p:nvPr/>
        </p:nvSpPr>
        <p:spPr>
          <a:xfrm>
            <a:off x="4963320" y="284988"/>
            <a:ext cx="8833918" cy="1411224"/>
          </a:xfrm>
          <a:prstGeom prst="rect">
            <a:avLst/>
          </a:prstGeom>
        </p:spPr>
        <p:txBody>
          <a:bodyPr lIns="0" tIns="0" rIns="0" bIns="0" rtlCol="0" anchor="t">
            <a:spAutoFit/>
          </a:bodyPr>
          <a:lstStyle/>
          <a:p>
            <a:pPr marL="0" lvl="0" indent="0" algn="ctr">
              <a:lnSpc>
                <a:spcPts val="5658"/>
              </a:lnSpc>
              <a:spcBef>
                <a:spcPct val="0"/>
              </a:spcBef>
            </a:pPr>
            <a:r>
              <a:rPr lang="en-US" sz="4100" u="none" strike="noStrike" spc="401">
                <a:solidFill>
                  <a:srgbClr val="FFFFFF"/>
                </a:solidFill>
                <a:latin typeface="Oswald Bold"/>
                <a:ea typeface="Oswald Bold"/>
                <a:cs typeface="Oswald Bold"/>
                <a:sym typeface="Oswald Bold"/>
              </a:rPr>
              <a:t>ỨNG DỤNG CỤ THỂ CỦA BIG DATA TẠI AMAZON</a:t>
            </a:r>
          </a:p>
        </p:txBody>
      </p:sp>
      <p:sp>
        <p:nvSpPr>
          <p:cNvPr id="18" name="TextBox 18"/>
          <p:cNvSpPr txBox="1"/>
          <p:nvPr/>
        </p:nvSpPr>
        <p:spPr>
          <a:xfrm>
            <a:off x="4030230" y="299875"/>
            <a:ext cx="10906040" cy="1411224"/>
          </a:xfrm>
          <a:prstGeom prst="rect">
            <a:avLst/>
          </a:prstGeom>
        </p:spPr>
        <p:txBody>
          <a:bodyPr lIns="0" tIns="0" rIns="0" bIns="0" rtlCol="0" anchor="t">
            <a:spAutoFit/>
          </a:bodyPr>
          <a:lstStyle/>
          <a:p>
            <a:pPr algn="ctr">
              <a:lnSpc>
                <a:spcPts val="5658"/>
              </a:lnSpc>
            </a:pPr>
            <a:r>
              <a:rPr lang="en-US" sz="4100" spc="401">
                <a:solidFill>
                  <a:srgbClr val="000000"/>
                </a:solidFill>
                <a:latin typeface="Oswald Bold"/>
                <a:ea typeface="Oswald Bold"/>
                <a:cs typeface="Oswald Bold"/>
                <a:sym typeface="Oswald Bold"/>
              </a:rPr>
              <a:t>4.ỨNG DỤNG CỤ THỂ CỦA BIG DATA TẠI AMAZON</a:t>
            </a:r>
          </a:p>
        </p:txBody>
      </p:sp>
      <p:sp>
        <p:nvSpPr>
          <p:cNvPr id="19" name="Freeform 19"/>
          <p:cNvSpPr/>
          <p:nvPr/>
        </p:nvSpPr>
        <p:spPr>
          <a:xfrm rot="5400000">
            <a:off x="1142850" y="3526230"/>
            <a:ext cx="954157" cy="1449685"/>
          </a:xfrm>
          <a:custGeom>
            <a:avLst/>
            <a:gdLst/>
            <a:ahLst/>
            <a:cxnLst/>
            <a:rect l="l" t="t" r="r" b="b"/>
            <a:pathLst>
              <a:path w="954157" h="1449685">
                <a:moveTo>
                  <a:pt x="0" y="0"/>
                </a:moveTo>
                <a:lnTo>
                  <a:pt x="954157" y="0"/>
                </a:lnTo>
                <a:lnTo>
                  <a:pt x="954157" y="1449685"/>
                </a:lnTo>
                <a:lnTo>
                  <a:pt x="0" y="14496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a:off x="460224" y="4033642"/>
            <a:ext cx="434862" cy="43486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22" name="TextBox 2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3" name="TextBox 23"/>
          <p:cNvSpPr txBox="1"/>
          <p:nvPr/>
        </p:nvSpPr>
        <p:spPr>
          <a:xfrm>
            <a:off x="1260209" y="3947355"/>
            <a:ext cx="954157" cy="540760"/>
          </a:xfrm>
          <a:prstGeom prst="rect">
            <a:avLst/>
          </a:prstGeom>
        </p:spPr>
        <p:txBody>
          <a:bodyPr lIns="0" tIns="0" rIns="0" bIns="0" rtlCol="0" anchor="t">
            <a:spAutoFit/>
          </a:bodyPr>
          <a:lstStyle/>
          <a:p>
            <a:pPr algn="ctr">
              <a:lnSpc>
                <a:spcPts val="4302"/>
              </a:lnSpc>
            </a:pPr>
            <a:r>
              <a:rPr lang="en-US" sz="3117" spc="305">
                <a:solidFill>
                  <a:srgbClr val="FFFFFF"/>
                </a:solidFill>
                <a:latin typeface="DM Sans Bold"/>
                <a:ea typeface="DM Sans Bold"/>
                <a:cs typeface="DM Sans Bold"/>
                <a:sym typeface="DM Sans Bold"/>
              </a:rPr>
              <a:t>02</a:t>
            </a:r>
          </a:p>
        </p:txBody>
      </p:sp>
      <p:sp>
        <p:nvSpPr>
          <p:cNvPr id="24" name="Freeform 24"/>
          <p:cNvSpPr/>
          <p:nvPr/>
        </p:nvSpPr>
        <p:spPr>
          <a:xfrm rot="5400000">
            <a:off x="1158720" y="5627318"/>
            <a:ext cx="954157" cy="1449685"/>
          </a:xfrm>
          <a:custGeom>
            <a:avLst/>
            <a:gdLst/>
            <a:ahLst/>
            <a:cxnLst/>
            <a:rect l="l" t="t" r="r" b="b"/>
            <a:pathLst>
              <a:path w="954157" h="1449685">
                <a:moveTo>
                  <a:pt x="0" y="0"/>
                </a:moveTo>
                <a:lnTo>
                  <a:pt x="954157" y="0"/>
                </a:lnTo>
                <a:lnTo>
                  <a:pt x="954157" y="1449685"/>
                </a:lnTo>
                <a:lnTo>
                  <a:pt x="0" y="14496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5" name="Group 25"/>
          <p:cNvGrpSpPr/>
          <p:nvPr/>
        </p:nvGrpSpPr>
        <p:grpSpPr>
          <a:xfrm>
            <a:off x="460224" y="6134729"/>
            <a:ext cx="434862" cy="43486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27" name="TextBox 2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8" name="TextBox 28"/>
          <p:cNvSpPr txBox="1"/>
          <p:nvPr/>
        </p:nvSpPr>
        <p:spPr>
          <a:xfrm>
            <a:off x="1354872" y="6048443"/>
            <a:ext cx="954157" cy="540760"/>
          </a:xfrm>
          <a:prstGeom prst="rect">
            <a:avLst/>
          </a:prstGeom>
        </p:spPr>
        <p:txBody>
          <a:bodyPr lIns="0" tIns="0" rIns="0" bIns="0" rtlCol="0" anchor="t">
            <a:spAutoFit/>
          </a:bodyPr>
          <a:lstStyle/>
          <a:p>
            <a:pPr algn="ctr">
              <a:lnSpc>
                <a:spcPts val="4302"/>
              </a:lnSpc>
            </a:pPr>
            <a:r>
              <a:rPr lang="en-US" sz="3117" spc="305">
                <a:solidFill>
                  <a:srgbClr val="FFFFFF"/>
                </a:solidFill>
                <a:latin typeface="DM Sans Bold"/>
                <a:ea typeface="DM Sans Bold"/>
                <a:cs typeface="DM Sans Bold"/>
                <a:sym typeface="DM Sans Bold"/>
              </a:rPr>
              <a:t>03</a:t>
            </a:r>
          </a:p>
        </p:txBody>
      </p:sp>
      <p:sp>
        <p:nvSpPr>
          <p:cNvPr id="29" name="Freeform 29"/>
          <p:cNvSpPr/>
          <p:nvPr/>
        </p:nvSpPr>
        <p:spPr>
          <a:xfrm rot="5400000">
            <a:off x="1158720" y="7972124"/>
            <a:ext cx="954157" cy="1449685"/>
          </a:xfrm>
          <a:custGeom>
            <a:avLst/>
            <a:gdLst/>
            <a:ahLst/>
            <a:cxnLst/>
            <a:rect l="l" t="t" r="r" b="b"/>
            <a:pathLst>
              <a:path w="954157" h="1449685">
                <a:moveTo>
                  <a:pt x="0" y="0"/>
                </a:moveTo>
                <a:lnTo>
                  <a:pt x="954157" y="0"/>
                </a:lnTo>
                <a:lnTo>
                  <a:pt x="954157" y="1449685"/>
                </a:lnTo>
                <a:lnTo>
                  <a:pt x="0" y="14496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0" name="Group 30"/>
          <p:cNvGrpSpPr/>
          <p:nvPr/>
        </p:nvGrpSpPr>
        <p:grpSpPr>
          <a:xfrm>
            <a:off x="476094" y="8479536"/>
            <a:ext cx="434862" cy="434862"/>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en-US"/>
            </a:p>
          </p:txBody>
        </p:sp>
        <p:sp>
          <p:nvSpPr>
            <p:cNvPr id="32" name="TextBox 3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33" name="TextBox 33"/>
          <p:cNvSpPr txBox="1"/>
          <p:nvPr/>
        </p:nvSpPr>
        <p:spPr>
          <a:xfrm>
            <a:off x="1276079" y="8393249"/>
            <a:ext cx="954157" cy="540760"/>
          </a:xfrm>
          <a:prstGeom prst="rect">
            <a:avLst/>
          </a:prstGeom>
        </p:spPr>
        <p:txBody>
          <a:bodyPr lIns="0" tIns="0" rIns="0" bIns="0" rtlCol="0" anchor="t">
            <a:spAutoFit/>
          </a:bodyPr>
          <a:lstStyle/>
          <a:p>
            <a:pPr algn="ctr">
              <a:lnSpc>
                <a:spcPts val="4302"/>
              </a:lnSpc>
            </a:pPr>
            <a:r>
              <a:rPr lang="en-US" sz="3117" spc="305">
                <a:solidFill>
                  <a:srgbClr val="FFFFFF"/>
                </a:solidFill>
                <a:latin typeface="DM Sans Bold"/>
                <a:ea typeface="DM Sans Bold"/>
                <a:cs typeface="DM Sans Bold"/>
                <a:sym typeface="DM Sans Bold"/>
              </a:rPr>
              <a:t>04</a:t>
            </a:r>
          </a:p>
        </p:txBody>
      </p:sp>
      <p:sp>
        <p:nvSpPr>
          <p:cNvPr id="34" name="TextBox 34"/>
          <p:cNvSpPr txBox="1"/>
          <p:nvPr/>
        </p:nvSpPr>
        <p:spPr>
          <a:xfrm>
            <a:off x="6415041" y="5787084"/>
            <a:ext cx="10844259" cy="1118262"/>
          </a:xfrm>
          <a:prstGeom prst="rect">
            <a:avLst/>
          </a:prstGeom>
        </p:spPr>
        <p:txBody>
          <a:bodyPr lIns="0" tIns="0" rIns="0" bIns="0" rtlCol="0" anchor="t">
            <a:spAutoFit/>
          </a:bodyPr>
          <a:lstStyle/>
          <a:p>
            <a:pPr algn="l">
              <a:lnSpc>
                <a:spcPts val="3025"/>
              </a:lnSpc>
            </a:pPr>
            <a:r>
              <a:rPr lang="en-US" sz="2192" spc="214">
                <a:solidFill>
                  <a:srgbClr val="231F20"/>
                </a:solidFill>
                <a:latin typeface="DM Sans"/>
                <a:ea typeface="DM Sans"/>
                <a:cs typeface="DM Sans"/>
                <a:sym typeface="DM Sans"/>
              </a:rPr>
              <a:t>Cải thiện sản phẩm và dịch vụ: Amazon phân tích hàng triệu đánh giá và phản hồi của khách hàng để liên tục cải thiện chất lượng sản phẩm và dịch vụ, đồng thời giải quyết các vấn đề kịp thời.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9745060" y="1356236"/>
            <a:ext cx="6833759" cy="7902064"/>
          </a:xfrm>
          <a:custGeom>
            <a:avLst/>
            <a:gdLst/>
            <a:ahLst/>
            <a:cxnLst/>
            <a:rect l="l" t="t" r="r" b="b"/>
            <a:pathLst>
              <a:path w="6833759" h="7902064">
                <a:moveTo>
                  <a:pt x="0" y="0"/>
                </a:moveTo>
                <a:lnTo>
                  <a:pt x="6833760" y="0"/>
                </a:lnTo>
                <a:lnTo>
                  <a:pt x="6833760" y="7902064"/>
                </a:lnTo>
                <a:lnTo>
                  <a:pt x="0" y="7902064"/>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560264" y="239906"/>
            <a:ext cx="7241638" cy="1116330"/>
          </a:xfrm>
          <a:prstGeom prst="rect">
            <a:avLst/>
          </a:prstGeom>
        </p:spPr>
        <p:txBody>
          <a:bodyPr lIns="0" tIns="0" rIns="0" bIns="0" rtlCol="0" anchor="t">
            <a:spAutoFit/>
          </a:bodyPr>
          <a:lstStyle/>
          <a:p>
            <a:pPr marL="0" lvl="0" indent="0" algn="l">
              <a:lnSpc>
                <a:spcPts val="4305"/>
              </a:lnSpc>
            </a:pPr>
            <a:r>
              <a:rPr lang="en-US" sz="4100" spc="401">
                <a:solidFill>
                  <a:srgbClr val="231F20"/>
                </a:solidFill>
                <a:latin typeface="Oswald Bold"/>
                <a:ea typeface="Oswald Bold"/>
                <a:cs typeface="Oswald Bold"/>
                <a:sym typeface="Oswald Bold"/>
              </a:rPr>
              <a:t>5.KẾT QUẢ VÀ THÀNH TỰU ĐẠT ĐƯỢC</a:t>
            </a:r>
          </a:p>
        </p:txBody>
      </p:sp>
      <p:sp>
        <p:nvSpPr>
          <p:cNvPr id="7" name="TextBox 7"/>
          <p:cNvSpPr txBox="1"/>
          <p:nvPr/>
        </p:nvSpPr>
        <p:spPr>
          <a:xfrm>
            <a:off x="621412" y="1318136"/>
            <a:ext cx="8198257" cy="8578529"/>
          </a:xfrm>
          <a:prstGeom prst="rect">
            <a:avLst/>
          </a:prstGeom>
        </p:spPr>
        <p:txBody>
          <a:bodyPr lIns="0" tIns="0" rIns="0" bIns="0" rtlCol="0" anchor="t">
            <a:spAutoFit/>
          </a:bodyPr>
          <a:lstStyle/>
          <a:p>
            <a:pPr algn="l">
              <a:lnSpc>
                <a:spcPts val="3086"/>
              </a:lnSpc>
            </a:pPr>
            <a:r>
              <a:rPr lang="en-US" sz="2236" spc="219">
                <a:solidFill>
                  <a:srgbClr val="231F20"/>
                </a:solidFill>
                <a:latin typeface="DM Sans"/>
                <a:ea typeface="DM Sans"/>
                <a:cs typeface="DM Sans"/>
                <a:sym typeface="DM Sans"/>
              </a:rPr>
              <a:t>Thành công của Amazon</a:t>
            </a:r>
          </a:p>
          <a:p>
            <a:pPr marL="482812" lvl="1" indent="-241406" algn="l">
              <a:lnSpc>
                <a:spcPts val="3086"/>
              </a:lnSpc>
              <a:buFont typeface="Arial"/>
              <a:buChar char="•"/>
            </a:pPr>
            <a:r>
              <a:rPr lang="en-US" sz="2236" spc="219">
                <a:solidFill>
                  <a:srgbClr val="231F20"/>
                </a:solidFill>
                <a:latin typeface="DM Sans"/>
                <a:ea typeface="DM Sans"/>
                <a:cs typeface="DM Sans"/>
                <a:sym typeface="DM Sans"/>
              </a:rPr>
              <a:t>Tăng doanh thu: Việc ứng dụng Big Data đã giúp Amazon tối ưu hóa giá cả, quản lý tồn kho, và cá nhân hóa trải nghiệm khách hàng, dẫn đến sự gia tăng đáng kể trong doanh thu và lợi nhuận.</a:t>
            </a:r>
          </a:p>
          <a:p>
            <a:pPr marL="482812" lvl="1" indent="-241406" algn="l">
              <a:lnSpc>
                <a:spcPts val="3086"/>
              </a:lnSpc>
              <a:buFont typeface="Arial"/>
              <a:buChar char="•"/>
            </a:pPr>
            <a:r>
              <a:rPr lang="en-US" sz="2236" spc="219">
                <a:solidFill>
                  <a:srgbClr val="231F20"/>
                </a:solidFill>
                <a:latin typeface="DM Sans"/>
                <a:ea typeface="DM Sans"/>
                <a:cs typeface="DM Sans"/>
                <a:sym typeface="DM Sans"/>
              </a:rPr>
              <a:t>Cải thiện trải nghiệm khách hàng: Amazon đã thành công trong việc cung cấp trải nghiệm mua sắm tùy chỉnh, đáp ứng nhu cầu cá nhân của hàng triệu khách hàng, từ đó tăng cường lòng trung thành và sự hài lòng.</a:t>
            </a:r>
          </a:p>
          <a:p>
            <a:pPr marL="482812" lvl="1" indent="-241406" algn="l">
              <a:lnSpc>
                <a:spcPts val="3086"/>
              </a:lnSpc>
              <a:buFont typeface="Arial"/>
              <a:buChar char="•"/>
            </a:pPr>
            <a:r>
              <a:rPr lang="en-US" sz="2236" spc="219">
                <a:solidFill>
                  <a:srgbClr val="231F20"/>
                </a:solidFill>
                <a:latin typeface="DM Sans"/>
                <a:ea typeface="DM Sans"/>
                <a:cs typeface="DM Sans"/>
                <a:sym typeface="DM Sans"/>
              </a:rPr>
              <a:t>Duy trì vị thế dẫn đầu: Big Data đã giúp Amazon liên tục đổi mới và duy trì vị thế là công ty thương mại điện tử lớn nhất thế giới, vượt xa các đối thủ cạnh tranh.</a:t>
            </a:r>
          </a:p>
          <a:p>
            <a:pPr algn="l">
              <a:lnSpc>
                <a:spcPts val="3086"/>
              </a:lnSpc>
            </a:pPr>
            <a:r>
              <a:rPr lang="en-US" sz="2236" spc="219">
                <a:solidFill>
                  <a:srgbClr val="231F20"/>
                </a:solidFill>
                <a:latin typeface="DM Sans"/>
                <a:ea typeface="DM Sans"/>
                <a:cs typeface="DM Sans"/>
                <a:sym typeface="DM Sans"/>
              </a:rPr>
              <a:t>Tác động đối với ngành công nghiệp</a:t>
            </a:r>
          </a:p>
          <a:p>
            <a:pPr marL="482812" lvl="1" indent="-241406" algn="l">
              <a:lnSpc>
                <a:spcPts val="3086"/>
              </a:lnSpc>
              <a:buFont typeface="Arial"/>
              <a:buChar char="•"/>
            </a:pPr>
            <a:r>
              <a:rPr lang="en-US" sz="2236" spc="219">
                <a:solidFill>
                  <a:srgbClr val="231F20"/>
                </a:solidFill>
                <a:latin typeface="DM Sans"/>
                <a:ea typeface="DM Sans"/>
                <a:cs typeface="DM Sans"/>
                <a:sym typeface="DM Sans"/>
              </a:rPr>
              <a:t>Hình mẫu cho các công ty khác: Sự thành công của Amazon trong việc sử dụng Big Data đã trở thành chuẩn mực cho các công ty khác trong ngành, thúc đẩy làn sóng ứng dụng Big Data rộng rãi trong thương mại điện tử và nhiều lĩnh vực khác.</a:t>
            </a:r>
          </a:p>
          <a:p>
            <a:pPr algn="l">
              <a:lnSpc>
                <a:spcPts val="3086"/>
              </a:lnSpc>
            </a:pPr>
            <a:endParaRPr lang="en-US" sz="2236" spc="219">
              <a:solidFill>
                <a:srgbClr val="231F2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2770706" y="-3368517"/>
            <a:ext cx="4959890" cy="49598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txBody>
            <a:bodyPr/>
            <a:lstStyle/>
            <a:p>
              <a:endParaRPr lang="en-US"/>
            </a:p>
          </p:txBody>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6639105" y="-5979128"/>
            <a:ext cx="12110389" cy="12426705"/>
          </a:xfrm>
          <a:custGeom>
            <a:avLst/>
            <a:gdLst/>
            <a:ahLst/>
            <a:cxnLst/>
            <a:rect l="l" t="t" r="r" b="b"/>
            <a:pathLst>
              <a:path w="12110389" h="12426705">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3986589">
            <a:off x="10827293" y="8263260"/>
            <a:ext cx="9894000" cy="10152425"/>
          </a:xfrm>
          <a:custGeom>
            <a:avLst/>
            <a:gdLst/>
            <a:ahLst/>
            <a:cxnLst/>
            <a:rect l="l" t="t" r="r" b="b"/>
            <a:pathLst>
              <a:path w="9894000" h="10152425">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10031777" y="331851"/>
            <a:ext cx="7942168" cy="696849"/>
          </a:xfrm>
          <a:prstGeom prst="rect">
            <a:avLst/>
          </a:prstGeom>
        </p:spPr>
        <p:txBody>
          <a:bodyPr lIns="0" tIns="0" rIns="0" bIns="0" rtlCol="0" anchor="t">
            <a:spAutoFit/>
          </a:bodyPr>
          <a:lstStyle/>
          <a:p>
            <a:pPr algn="l">
              <a:lnSpc>
                <a:spcPts val="5658"/>
              </a:lnSpc>
            </a:pPr>
            <a:r>
              <a:rPr lang="en-US" sz="4100" spc="401">
                <a:solidFill>
                  <a:srgbClr val="FFFFFF"/>
                </a:solidFill>
                <a:latin typeface="Oswald Bold"/>
                <a:ea typeface="Oswald Bold"/>
                <a:cs typeface="Oswald Bold"/>
                <a:sym typeface="Oswald Bold"/>
              </a:rPr>
              <a:t>6. KHÓ KHĂN VÀ THÁCH THỨC</a:t>
            </a:r>
          </a:p>
        </p:txBody>
      </p:sp>
      <p:sp>
        <p:nvSpPr>
          <p:cNvPr id="8" name="TextBox 8"/>
          <p:cNvSpPr txBox="1"/>
          <p:nvPr/>
        </p:nvSpPr>
        <p:spPr>
          <a:xfrm>
            <a:off x="3040478" y="1871662"/>
            <a:ext cx="14933467" cy="7261225"/>
          </a:xfrm>
          <a:prstGeom prst="rect">
            <a:avLst/>
          </a:prstGeom>
        </p:spPr>
        <p:txBody>
          <a:bodyPr lIns="0" tIns="0" rIns="0" bIns="0" rtlCol="0" anchor="t">
            <a:spAutoFit/>
          </a:bodyPr>
          <a:lstStyle/>
          <a:p>
            <a:pPr algn="l">
              <a:lnSpc>
                <a:spcPts val="3874"/>
              </a:lnSpc>
            </a:pPr>
            <a:r>
              <a:rPr lang="en-US" sz="2499" spc="337">
                <a:solidFill>
                  <a:srgbClr val="F5FFF5"/>
                </a:solidFill>
                <a:latin typeface="DM Sans"/>
                <a:ea typeface="DM Sans"/>
                <a:cs typeface="DM Sans"/>
                <a:sym typeface="DM Sans"/>
              </a:rPr>
              <a:t>Vấn đề bảo mật và quyền riêng tư</a:t>
            </a:r>
          </a:p>
          <a:p>
            <a:pPr marL="539749" lvl="1" indent="-269875" algn="l">
              <a:lnSpc>
                <a:spcPts val="3874"/>
              </a:lnSpc>
              <a:buFont typeface="Arial"/>
              <a:buChar char="•"/>
            </a:pPr>
            <a:r>
              <a:rPr lang="en-US" sz="2499" spc="337">
                <a:solidFill>
                  <a:srgbClr val="F5FFF5"/>
                </a:solidFill>
                <a:latin typeface="DM Sans"/>
                <a:ea typeface="DM Sans"/>
                <a:cs typeface="DM Sans"/>
                <a:sym typeface="DM Sans"/>
              </a:rPr>
              <a:t>Bảo vệ dữ liệu người dùng: Amazon phải đối mặt với thách thức trong việc bảo vệ dữ liệu nhạy cảm của hàng triệu khách hàng khỏi các mối đe dọa an ninh mạng và các cuộc tấn công mạng.</a:t>
            </a:r>
          </a:p>
          <a:p>
            <a:pPr marL="539749" lvl="1" indent="-269875" algn="l">
              <a:lnSpc>
                <a:spcPts val="3874"/>
              </a:lnSpc>
              <a:buFont typeface="Arial"/>
              <a:buChar char="•"/>
            </a:pPr>
            <a:r>
              <a:rPr lang="en-US" sz="2499" spc="337">
                <a:solidFill>
                  <a:srgbClr val="F5FFF5"/>
                </a:solidFill>
                <a:latin typeface="DM Sans"/>
                <a:ea typeface="DM Sans"/>
                <a:cs typeface="DM Sans"/>
                <a:sym typeface="DM Sans"/>
              </a:rPr>
              <a:t>Tuân thủ quy định: Công ty cần tuân thủ các quy định về quyền riêng tư dữ liệu, như GDPR ở Châu Âu và CCPA ở California, đảm bảo việc thu thập, lưu trữ và xử lý dữ liệu cá nhân tuân thủ các luật pháp hiện hành.</a:t>
            </a:r>
          </a:p>
          <a:p>
            <a:pPr algn="l">
              <a:lnSpc>
                <a:spcPts val="3874"/>
              </a:lnSpc>
            </a:pPr>
            <a:r>
              <a:rPr lang="en-US" sz="2499" spc="337">
                <a:solidFill>
                  <a:srgbClr val="F5FFF5"/>
                </a:solidFill>
                <a:latin typeface="DM Sans"/>
                <a:ea typeface="DM Sans"/>
                <a:cs typeface="DM Sans"/>
                <a:sym typeface="DM Sans"/>
              </a:rPr>
              <a:t>Xử lý khối lượng dữ liệu khổng lồ</a:t>
            </a:r>
          </a:p>
          <a:p>
            <a:pPr marL="539749" lvl="1" indent="-269875" algn="l">
              <a:lnSpc>
                <a:spcPts val="3874"/>
              </a:lnSpc>
              <a:buFont typeface="Arial"/>
              <a:buChar char="•"/>
            </a:pPr>
            <a:r>
              <a:rPr lang="en-US" sz="2499" spc="337">
                <a:solidFill>
                  <a:srgbClr val="F5FFF5"/>
                </a:solidFill>
                <a:latin typeface="DM Sans"/>
                <a:ea typeface="DM Sans"/>
                <a:cs typeface="DM Sans"/>
                <a:sym typeface="DM Sans"/>
              </a:rPr>
              <a:t>Khả năng mở rộng: Amazon phải xử lý và phân tích một lượng dữ liệu khổng lồ hàng ngày, đòi hỏi các hệ thống và công nghệ phải liên tục mở rộng và tối ưu hóa để xử lý dữ liệu hiệu quả.</a:t>
            </a:r>
          </a:p>
          <a:p>
            <a:pPr marL="539749" lvl="1" indent="-269875" algn="l">
              <a:lnSpc>
                <a:spcPts val="3874"/>
              </a:lnSpc>
              <a:buFont typeface="Arial"/>
              <a:buChar char="•"/>
            </a:pPr>
            <a:r>
              <a:rPr lang="en-US" sz="2499" spc="337">
                <a:solidFill>
                  <a:srgbClr val="F5FFF5"/>
                </a:solidFill>
                <a:latin typeface="DM Sans"/>
                <a:ea typeface="DM Sans"/>
                <a:cs typeface="DM Sans"/>
                <a:sym typeface="DM Sans"/>
              </a:rPr>
              <a:t>Tốc độ và độ chính xác: Xử lý dữ liệu nhanh chóng và chính xác để cung cấp thông tin kịp thời và chính xác cho các quyết định kinh doanh, đồng thời duy trì hiệu suất hệ thống cao.</a:t>
            </a:r>
          </a:p>
          <a:p>
            <a:pPr algn="l">
              <a:lnSpc>
                <a:spcPts val="3874"/>
              </a:lnSpc>
            </a:pPr>
            <a:endParaRPr lang="en-US" sz="2499" spc="337">
              <a:solidFill>
                <a:srgbClr val="F5FFF5"/>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1540438" y="4479550"/>
            <a:ext cx="4241069" cy="2351362"/>
            <a:chOff x="0" y="0"/>
            <a:chExt cx="1555545" cy="862436"/>
          </a:xfrm>
        </p:grpSpPr>
        <p:sp>
          <p:nvSpPr>
            <p:cNvPr id="5" name="Freeform 5"/>
            <p:cNvSpPr/>
            <p:nvPr/>
          </p:nvSpPr>
          <p:spPr>
            <a:xfrm>
              <a:off x="0" y="0"/>
              <a:ext cx="1555545" cy="862436"/>
            </a:xfrm>
            <a:custGeom>
              <a:avLst/>
              <a:gdLst/>
              <a:ahLst/>
              <a:cxnLst/>
              <a:rect l="l" t="t" r="r" b="b"/>
              <a:pathLst>
                <a:path w="1555545" h="862436">
                  <a:moveTo>
                    <a:pt x="56589" y="0"/>
                  </a:moveTo>
                  <a:lnTo>
                    <a:pt x="1498956" y="0"/>
                  </a:lnTo>
                  <a:cubicBezTo>
                    <a:pt x="1513964" y="0"/>
                    <a:pt x="1528358" y="5962"/>
                    <a:pt x="1538971" y="16575"/>
                  </a:cubicBezTo>
                  <a:cubicBezTo>
                    <a:pt x="1549583" y="27187"/>
                    <a:pt x="1555545" y="41581"/>
                    <a:pt x="1555545" y="56589"/>
                  </a:cubicBezTo>
                  <a:lnTo>
                    <a:pt x="1555545" y="805847"/>
                  </a:lnTo>
                  <a:cubicBezTo>
                    <a:pt x="1555545" y="837100"/>
                    <a:pt x="1530209" y="862436"/>
                    <a:pt x="1498956" y="862436"/>
                  </a:cubicBezTo>
                  <a:lnTo>
                    <a:pt x="56589" y="862436"/>
                  </a:lnTo>
                  <a:cubicBezTo>
                    <a:pt x="41581" y="862436"/>
                    <a:pt x="27187" y="856474"/>
                    <a:pt x="16575" y="845861"/>
                  </a:cubicBezTo>
                  <a:cubicBezTo>
                    <a:pt x="5962" y="835249"/>
                    <a:pt x="0" y="820855"/>
                    <a:pt x="0" y="805847"/>
                  </a:cubicBezTo>
                  <a:lnTo>
                    <a:pt x="0" y="56589"/>
                  </a:lnTo>
                  <a:cubicBezTo>
                    <a:pt x="0" y="41581"/>
                    <a:pt x="5962" y="27187"/>
                    <a:pt x="16575" y="16575"/>
                  </a:cubicBezTo>
                  <a:cubicBezTo>
                    <a:pt x="27187" y="5962"/>
                    <a:pt x="41581" y="0"/>
                    <a:pt x="56589" y="0"/>
                  </a:cubicBezTo>
                  <a:close/>
                </a:path>
              </a:pathLst>
            </a:custGeom>
            <a:solidFill>
              <a:srgbClr val="FFFFFF">
                <a:alpha val="98824"/>
              </a:srgbClr>
            </a:solidFill>
          </p:spPr>
          <p:txBody>
            <a:bodyPr/>
            <a:lstStyle/>
            <a:p>
              <a:endParaRPr lang="en-US"/>
            </a:p>
          </p:txBody>
        </p:sp>
        <p:sp>
          <p:nvSpPr>
            <p:cNvPr id="6" name="TextBox 6"/>
            <p:cNvSpPr txBox="1"/>
            <p:nvPr/>
          </p:nvSpPr>
          <p:spPr>
            <a:xfrm>
              <a:off x="0" y="-19050"/>
              <a:ext cx="1555545" cy="881486"/>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1404854" y="6997973"/>
            <a:ext cx="4019623" cy="1234914"/>
            <a:chOff x="0" y="0"/>
            <a:chExt cx="1474323" cy="452943"/>
          </a:xfrm>
        </p:grpSpPr>
        <p:sp>
          <p:nvSpPr>
            <p:cNvPr id="8" name="Freeform 8"/>
            <p:cNvSpPr/>
            <p:nvPr/>
          </p:nvSpPr>
          <p:spPr>
            <a:xfrm>
              <a:off x="0" y="0"/>
              <a:ext cx="1474323" cy="452943"/>
            </a:xfrm>
            <a:custGeom>
              <a:avLst/>
              <a:gdLst/>
              <a:ahLst/>
              <a:cxnLst/>
              <a:rect l="l" t="t" r="r" b="b"/>
              <a:pathLst>
                <a:path w="1474323" h="452943">
                  <a:moveTo>
                    <a:pt x="59707" y="0"/>
                  </a:moveTo>
                  <a:lnTo>
                    <a:pt x="1414616" y="0"/>
                  </a:lnTo>
                  <a:cubicBezTo>
                    <a:pt x="1430451" y="0"/>
                    <a:pt x="1445638" y="6291"/>
                    <a:pt x="1456835" y="17488"/>
                  </a:cubicBezTo>
                  <a:cubicBezTo>
                    <a:pt x="1468032" y="28685"/>
                    <a:pt x="1474323" y="43872"/>
                    <a:pt x="1474323" y="59707"/>
                  </a:cubicBezTo>
                  <a:lnTo>
                    <a:pt x="1474323" y="393236"/>
                  </a:lnTo>
                  <a:cubicBezTo>
                    <a:pt x="1474323" y="409072"/>
                    <a:pt x="1468032" y="424258"/>
                    <a:pt x="1456835" y="435456"/>
                  </a:cubicBezTo>
                  <a:cubicBezTo>
                    <a:pt x="1445638" y="446653"/>
                    <a:pt x="1430451" y="452943"/>
                    <a:pt x="1414616" y="452943"/>
                  </a:cubicBezTo>
                  <a:lnTo>
                    <a:pt x="59707" y="452943"/>
                  </a:lnTo>
                  <a:cubicBezTo>
                    <a:pt x="43872" y="452943"/>
                    <a:pt x="28685" y="446653"/>
                    <a:pt x="17488" y="435456"/>
                  </a:cubicBezTo>
                  <a:cubicBezTo>
                    <a:pt x="6291" y="424258"/>
                    <a:pt x="0" y="409072"/>
                    <a:pt x="0" y="393236"/>
                  </a:cubicBezTo>
                  <a:lnTo>
                    <a:pt x="0" y="59707"/>
                  </a:lnTo>
                  <a:cubicBezTo>
                    <a:pt x="0" y="43872"/>
                    <a:pt x="6291" y="28685"/>
                    <a:pt x="17488" y="17488"/>
                  </a:cubicBezTo>
                  <a:cubicBezTo>
                    <a:pt x="28685" y="6291"/>
                    <a:pt x="43872" y="0"/>
                    <a:pt x="59707" y="0"/>
                  </a:cubicBezTo>
                  <a:close/>
                </a:path>
              </a:pathLst>
            </a:custGeom>
            <a:solidFill>
              <a:srgbClr val="FFFFFF">
                <a:alpha val="98824"/>
              </a:srgbClr>
            </a:solidFill>
          </p:spPr>
          <p:txBody>
            <a:bodyPr/>
            <a:lstStyle/>
            <a:p>
              <a:endParaRPr lang="en-US"/>
            </a:p>
          </p:txBody>
        </p:sp>
        <p:sp>
          <p:nvSpPr>
            <p:cNvPr id="9" name="TextBox 9"/>
            <p:cNvSpPr txBox="1"/>
            <p:nvPr/>
          </p:nvSpPr>
          <p:spPr>
            <a:xfrm>
              <a:off x="0" y="-19050"/>
              <a:ext cx="1474323" cy="471993"/>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7585929" y="5610243"/>
            <a:ext cx="4936143" cy="2351362"/>
            <a:chOff x="0" y="0"/>
            <a:chExt cx="1810486" cy="862436"/>
          </a:xfrm>
        </p:grpSpPr>
        <p:sp>
          <p:nvSpPr>
            <p:cNvPr id="11" name="Freeform 11"/>
            <p:cNvSpPr/>
            <p:nvPr/>
          </p:nvSpPr>
          <p:spPr>
            <a:xfrm>
              <a:off x="0" y="0"/>
              <a:ext cx="1810486" cy="862436"/>
            </a:xfrm>
            <a:custGeom>
              <a:avLst/>
              <a:gdLst/>
              <a:ahLst/>
              <a:cxnLst/>
              <a:rect l="l" t="t" r="r" b="b"/>
              <a:pathLst>
                <a:path w="1810486" h="862436">
                  <a:moveTo>
                    <a:pt x="48621" y="0"/>
                  </a:moveTo>
                  <a:lnTo>
                    <a:pt x="1761865" y="0"/>
                  </a:lnTo>
                  <a:cubicBezTo>
                    <a:pt x="1788717" y="0"/>
                    <a:pt x="1810486" y="21768"/>
                    <a:pt x="1810486" y="48621"/>
                  </a:cubicBezTo>
                  <a:lnTo>
                    <a:pt x="1810486" y="813815"/>
                  </a:lnTo>
                  <a:cubicBezTo>
                    <a:pt x="1810486" y="840668"/>
                    <a:pt x="1788717" y="862436"/>
                    <a:pt x="1761865" y="862436"/>
                  </a:cubicBezTo>
                  <a:lnTo>
                    <a:pt x="48621" y="862436"/>
                  </a:lnTo>
                  <a:cubicBezTo>
                    <a:pt x="35726" y="862436"/>
                    <a:pt x="23359" y="857313"/>
                    <a:pt x="14241" y="848195"/>
                  </a:cubicBezTo>
                  <a:cubicBezTo>
                    <a:pt x="5123" y="839077"/>
                    <a:pt x="0" y="826710"/>
                    <a:pt x="0" y="813815"/>
                  </a:cubicBezTo>
                  <a:lnTo>
                    <a:pt x="0" y="48621"/>
                  </a:lnTo>
                  <a:cubicBezTo>
                    <a:pt x="0" y="21768"/>
                    <a:pt x="21768" y="0"/>
                    <a:pt x="48621" y="0"/>
                  </a:cubicBezTo>
                  <a:close/>
                </a:path>
              </a:pathLst>
            </a:custGeom>
            <a:solidFill>
              <a:srgbClr val="FFFFFF">
                <a:alpha val="98824"/>
              </a:srgbClr>
            </a:solidFill>
          </p:spPr>
          <p:txBody>
            <a:bodyPr/>
            <a:lstStyle/>
            <a:p>
              <a:endParaRPr lang="en-US"/>
            </a:p>
          </p:txBody>
        </p:sp>
        <p:sp>
          <p:nvSpPr>
            <p:cNvPr id="12" name="TextBox 12"/>
            <p:cNvSpPr txBox="1"/>
            <p:nvPr/>
          </p:nvSpPr>
          <p:spPr>
            <a:xfrm>
              <a:off x="0" y="-19050"/>
              <a:ext cx="1810486" cy="881486"/>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7842000" y="8170040"/>
            <a:ext cx="4236429" cy="1324189"/>
            <a:chOff x="0" y="0"/>
            <a:chExt cx="1553843" cy="485688"/>
          </a:xfrm>
        </p:grpSpPr>
        <p:sp>
          <p:nvSpPr>
            <p:cNvPr id="14" name="Freeform 14"/>
            <p:cNvSpPr/>
            <p:nvPr/>
          </p:nvSpPr>
          <p:spPr>
            <a:xfrm>
              <a:off x="0" y="0"/>
              <a:ext cx="1553843" cy="485688"/>
            </a:xfrm>
            <a:custGeom>
              <a:avLst/>
              <a:gdLst/>
              <a:ahLst/>
              <a:cxnLst/>
              <a:rect l="l" t="t" r="r" b="b"/>
              <a:pathLst>
                <a:path w="1553843" h="485688">
                  <a:moveTo>
                    <a:pt x="56651" y="0"/>
                  </a:moveTo>
                  <a:lnTo>
                    <a:pt x="1497192" y="0"/>
                  </a:lnTo>
                  <a:cubicBezTo>
                    <a:pt x="1512217" y="0"/>
                    <a:pt x="1526626" y="5969"/>
                    <a:pt x="1537251" y="16593"/>
                  </a:cubicBezTo>
                  <a:cubicBezTo>
                    <a:pt x="1547875" y="27217"/>
                    <a:pt x="1553843" y="41626"/>
                    <a:pt x="1553843" y="56651"/>
                  </a:cubicBezTo>
                  <a:lnTo>
                    <a:pt x="1553843" y="429037"/>
                  </a:lnTo>
                  <a:cubicBezTo>
                    <a:pt x="1553843" y="444062"/>
                    <a:pt x="1547875" y="458471"/>
                    <a:pt x="1537251" y="469095"/>
                  </a:cubicBezTo>
                  <a:cubicBezTo>
                    <a:pt x="1526626" y="479719"/>
                    <a:pt x="1512217" y="485688"/>
                    <a:pt x="1497192" y="485688"/>
                  </a:cubicBezTo>
                  <a:lnTo>
                    <a:pt x="56651" y="485688"/>
                  </a:lnTo>
                  <a:cubicBezTo>
                    <a:pt x="41626" y="485688"/>
                    <a:pt x="27217" y="479719"/>
                    <a:pt x="16593" y="469095"/>
                  </a:cubicBezTo>
                  <a:cubicBezTo>
                    <a:pt x="5969" y="458471"/>
                    <a:pt x="0" y="444062"/>
                    <a:pt x="0" y="429037"/>
                  </a:cubicBezTo>
                  <a:lnTo>
                    <a:pt x="0" y="56651"/>
                  </a:lnTo>
                  <a:cubicBezTo>
                    <a:pt x="0" y="41626"/>
                    <a:pt x="5969" y="27217"/>
                    <a:pt x="16593" y="16593"/>
                  </a:cubicBezTo>
                  <a:cubicBezTo>
                    <a:pt x="27217" y="5969"/>
                    <a:pt x="41626" y="0"/>
                    <a:pt x="56651" y="0"/>
                  </a:cubicBezTo>
                  <a:close/>
                </a:path>
              </a:pathLst>
            </a:custGeom>
            <a:solidFill>
              <a:srgbClr val="FFFFFF">
                <a:alpha val="98824"/>
              </a:srgbClr>
            </a:solidFill>
          </p:spPr>
          <p:txBody>
            <a:bodyPr/>
            <a:lstStyle/>
            <a:p>
              <a:endParaRPr lang="en-US"/>
            </a:p>
          </p:txBody>
        </p:sp>
        <p:sp>
          <p:nvSpPr>
            <p:cNvPr id="15" name="TextBox 15"/>
            <p:cNvSpPr txBox="1"/>
            <p:nvPr/>
          </p:nvSpPr>
          <p:spPr>
            <a:xfrm>
              <a:off x="0" y="-19050"/>
              <a:ext cx="1553843" cy="504738"/>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2759497" y="4091890"/>
            <a:ext cx="4607761" cy="3126682"/>
            <a:chOff x="0" y="0"/>
            <a:chExt cx="1690041" cy="1146809"/>
          </a:xfrm>
        </p:grpSpPr>
        <p:sp>
          <p:nvSpPr>
            <p:cNvPr id="17" name="Freeform 17"/>
            <p:cNvSpPr/>
            <p:nvPr/>
          </p:nvSpPr>
          <p:spPr>
            <a:xfrm>
              <a:off x="0" y="0"/>
              <a:ext cx="1690041" cy="1146809"/>
            </a:xfrm>
            <a:custGeom>
              <a:avLst/>
              <a:gdLst/>
              <a:ahLst/>
              <a:cxnLst/>
              <a:rect l="l" t="t" r="r" b="b"/>
              <a:pathLst>
                <a:path w="1690041" h="1146809">
                  <a:moveTo>
                    <a:pt x="52086" y="0"/>
                  </a:moveTo>
                  <a:lnTo>
                    <a:pt x="1637955" y="0"/>
                  </a:lnTo>
                  <a:cubicBezTo>
                    <a:pt x="1651769" y="0"/>
                    <a:pt x="1665017" y="5488"/>
                    <a:pt x="1674785" y="15256"/>
                  </a:cubicBezTo>
                  <a:cubicBezTo>
                    <a:pt x="1684553" y="25024"/>
                    <a:pt x="1690041" y="38272"/>
                    <a:pt x="1690041" y="52086"/>
                  </a:cubicBezTo>
                  <a:lnTo>
                    <a:pt x="1690041" y="1094723"/>
                  </a:lnTo>
                  <a:cubicBezTo>
                    <a:pt x="1690041" y="1108537"/>
                    <a:pt x="1684553" y="1121785"/>
                    <a:pt x="1674785" y="1131553"/>
                  </a:cubicBezTo>
                  <a:cubicBezTo>
                    <a:pt x="1665017" y="1141321"/>
                    <a:pt x="1651769" y="1146809"/>
                    <a:pt x="1637955" y="1146809"/>
                  </a:cubicBezTo>
                  <a:lnTo>
                    <a:pt x="52086" y="1146809"/>
                  </a:lnTo>
                  <a:cubicBezTo>
                    <a:pt x="38272" y="1146809"/>
                    <a:pt x="25024" y="1141321"/>
                    <a:pt x="15256" y="1131553"/>
                  </a:cubicBezTo>
                  <a:cubicBezTo>
                    <a:pt x="5488" y="1121785"/>
                    <a:pt x="0" y="1108537"/>
                    <a:pt x="0" y="1094723"/>
                  </a:cubicBezTo>
                  <a:lnTo>
                    <a:pt x="0" y="52086"/>
                  </a:lnTo>
                  <a:cubicBezTo>
                    <a:pt x="0" y="38272"/>
                    <a:pt x="5488" y="25024"/>
                    <a:pt x="15256" y="15256"/>
                  </a:cubicBezTo>
                  <a:cubicBezTo>
                    <a:pt x="25024" y="5488"/>
                    <a:pt x="38272" y="0"/>
                    <a:pt x="52086" y="0"/>
                  </a:cubicBezTo>
                  <a:close/>
                </a:path>
              </a:pathLst>
            </a:custGeom>
            <a:solidFill>
              <a:srgbClr val="FFFFFF">
                <a:alpha val="98824"/>
              </a:srgbClr>
            </a:solidFill>
          </p:spPr>
          <p:txBody>
            <a:bodyPr/>
            <a:lstStyle/>
            <a:p>
              <a:endParaRPr lang="en-US"/>
            </a:p>
          </p:txBody>
        </p:sp>
        <p:sp>
          <p:nvSpPr>
            <p:cNvPr id="18" name="TextBox 18"/>
            <p:cNvSpPr txBox="1"/>
            <p:nvPr/>
          </p:nvSpPr>
          <p:spPr>
            <a:xfrm>
              <a:off x="0" y="-19050"/>
              <a:ext cx="1690041" cy="1165859"/>
            </a:xfrm>
            <a:prstGeom prst="rect">
              <a:avLst/>
            </a:prstGeom>
          </p:spPr>
          <p:txBody>
            <a:bodyPr lIns="50800" tIns="50800" rIns="50800" bIns="50800" rtlCol="0" anchor="ctr"/>
            <a:lstStyle/>
            <a:p>
              <a:pPr algn="ctr">
                <a:lnSpc>
                  <a:spcPts val="2859"/>
                </a:lnSpc>
              </a:pPr>
              <a:endParaRPr/>
            </a:p>
          </p:txBody>
        </p:sp>
      </p:grpSp>
      <p:grpSp>
        <p:nvGrpSpPr>
          <p:cNvPr id="19" name="Group 19"/>
          <p:cNvGrpSpPr/>
          <p:nvPr/>
        </p:nvGrpSpPr>
        <p:grpSpPr>
          <a:xfrm>
            <a:off x="13523791" y="7486461"/>
            <a:ext cx="3250467" cy="1228774"/>
            <a:chOff x="0" y="0"/>
            <a:chExt cx="1192211" cy="450691"/>
          </a:xfrm>
        </p:grpSpPr>
        <p:sp>
          <p:nvSpPr>
            <p:cNvPr id="20" name="Freeform 20"/>
            <p:cNvSpPr/>
            <p:nvPr/>
          </p:nvSpPr>
          <p:spPr>
            <a:xfrm>
              <a:off x="0" y="0"/>
              <a:ext cx="1192211" cy="450691"/>
            </a:xfrm>
            <a:custGeom>
              <a:avLst/>
              <a:gdLst/>
              <a:ahLst/>
              <a:cxnLst/>
              <a:rect l="l" t="t" r="r" b="b"/>
              <a:pathLst>
                <a:path w="1192211" h="450691">
                  <a:moveTo>
                    <a:pt x="73835" y="0"/>
                  </a:moveTo>
                  <a:lnTo>
                    <a:pt x="1118375" y="0"/>
                  </a:lnTo>
                  <a:cubicBezTo>
                    <a:pt x="1159154" y="0"/>
                    <a:pt x="1192211" y="33057"/>
                    <a:pt x="1192211" y="73835"/>
                  </a:cubicBezTo>
                  <a:lnTo>
                    <a:pt x="1192211" y="376856"/>
                  </a:lnTo>
                  <a:cubicBezTo>
                    <a:pt x="1192211" y="417634"/>
                    <a:pt x="1159154" y="450691"/>
                    <a:pt x="1118375" y="450691"/>
                  </a:cubicBezTo>
                  <a:lnTo>
                    <a:pt x="73835" y="450691"/>
                  </a:lnTo>
                  <a:cubicBezTo>
                    <a:pt x="54253" y="450691"/>
                    <a:pt x="35473" y="442912"/>
                    <a:pt x="21626" y="429065"/>
                  </a:cubicBezTo>
                  <a:cubicBezTo>
                    <a:pt x="7779" y="415219"/>
                    <a:pt x="0" y="396438"/>
                    <a:pt x="0" y="376856"/>
                  </a:cubicBezTo>
                  <a:lnTo>
                    <a:pt x="0" y="73835"/>
                  </a:lnTo>
                  <a:cubicBezTo>
                    <a:pt x="0" y="54253"/>
                    <a:pt x="7779" y="35473"/>
                    <a:pt x="21626" y="21626"/>
                  </a:cubicBezTo>
                  <a:cubicBezTo>
                    <a:pt x="35473" y="7779"/>
                    <a:pt x="54253" y="0"/>
                    <a:pt x="73835" y="0"/>
                  </a:cubicBezTo>
                  <a:close/>
                </a:path>
              </a:pathLst>
            </a:custGeom>
            <a:solidFill>
              <a:srgbClr val="FFFFFF">
                <a:alpha val="98824"/>
              </a:srgbClr>
            </a:solidFill>
          </p:spPr>
          <p:txBody>
            <a:bodyPr/>
            <a:lstStyle/>
            <a:p>
              <a:endParaRPr lang="en-US"/>
            </a:p>
          </p:txBody>
        </p:sp>
        <p:sp>
          <p:nvSpPr>
            <p:cNvPr id="21" name="TextBox 21"/>
            <p:cNvSpPr txBox="1"/>
            <p:nvPr/>
          </p:nvSpPr>
          <p:spPr>
            <a:xfrm>
              <a:off x="0" y="-19050"/>
              <a:ext cx="1192211" cy="469741"/>
            </a:xfrm>
            <a:prstGeom prst="rect">
              <a:avLst/>
            </a:prstGeom>
          </p:spPr>
          <p:txBody>
            <a:bodyPr lIns="50800" tIns="50800" rIns="50800" bIns="50800" rtlCol="0" anchor="ctr"/>
            <a:lstStyle/>
            <a:p>
              <a:pPr algn="ctr">
                <a:lnSpc>
                  <a:spcPts val="2859"/>
                </a:lnSpc>
              </a:pPr>
              <a:endParaRPr/>
            </a:p>
          </p:txBody>
        </p:sp>
      </p:grpSp>
      <p:sp>
        <p:nvSpPr>
          <p:cNvPr id="22" name="Freeform 22"/>
          <p:cNvSpPr/>
          <p:nvPr/>
        </p:nvSpPr>
        <p:spPr>
          <a:xfrm rot="-1885381">
            <a:off x="12522626" y="9258395"/>
            <a:ext cx="1776375" cy="501826"/>
          </a:xfrm>
          <a:custGeom>
            <a:avLst/>
            <a:gdLst/>
            <a:ahLst/>
            <a:cxnLst/>
            <a:rect l="l" t="t" r="r" b="b"/>
            <a:pathLst>
              <a:path w="1776375" h="501826">
                <a:moveTo>
                  <a:pt x="0" y="0"/>
                </a:moveTo>
                <a:lnTo>
                  <a:pt x="1776375" y="0"/>
                </a:lnTo>
                <a:lnTo>
                  <a:pt x="1776375"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3" name="TextBox 23"/>
          <p:cNvSpPr txBox="1"/>
          <p:nvPr/>
        </p:nvSpPr>
        <p:spPr>
          <a:xfrm>
            <a:off x="-1925195" y="170386"/>
            <a:ext cx="8904094" cy="696849"/>
          </a:xfrm>
          <a:prstGeom prst="rect">
            <a:avLst/>
          </a:prstGeom>
        </p:spPr>
        <p:txBody>
          <a:bodyPr lIns="0" tIns="0" rIns="0" bIns="0" rtlCol="0" anchor="t">
            <a:spAutoFit/>
          </a:bodyPr>
          <a:lstStyle/>
          <a:p>
            <a:pPr marL="0" lvl="0" indent="0" algn="ctr">
              <a:lnSpc>
                <a:spcPts val="5658"/>
              </a:lnSpc>
              <a:spcBef>
                <a:spcPct val="0"/>
              </a:spcBef>
            </a:pPr>
            <a:r>
              <a:rPr lang="en-US" sz="4100" spc="401" dirty="0">
                <a:solidFill>
                  <a:srgbClr val="231F20"/>
                </a:solidFill>
                <a:latin typeface="Oswald Bold"/>
                <a:ea typeface="Oswald Bold"/>
                <a:cs typeface="Oswald Bold"/>
                <a:sym typeface="Oswald Bold"/>
              </a:rPr>
              <a:t>7. KẾT LUẬN</a:t>
            </a:r>
          </a:p>
        </p:txBody>
      </p:sp>
      <p:sp>
        <p:nvSpPr>
          <p:cNvPr id="24" name="TextBox 24"/>
          <p:cNvSpPr txBox="1"/>
          <p:nvPr/>
        </p:nvSpPr>
        <p:spPr>
          <a:xfrm>
            <a:off x="1540438" y="7168868"/>
            <a:ext cx="3765181" cy="931979"/>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ea typeface="Oswald"/>
                <a:cs typeface="Oswald"/>
                <a:sym typeface="Oswald"/>
              </a:rPr>
              <a:t>SỬ DỤNG DỮ LIỆU ĐỂ CÁ NHÂN HÓA</a:t>
            </a:r>
          </a:p>
        </p:txBody>
      </p:sp>
      <p:sp>
        <p:nvSpPr>
          <p:cNvPr id="25" name="TextBox 25"/>
          <p:cNvSpPr txBox="1"/>
          <p:nvPr/>
        </p:nvSpPr>
        <p:spPr>
          <a:xfrm>
            <a:off x="1753039" y="4633487"/>
            <a:ext cx="3793756" cy="2585085"/>
          </a:xfrm>
          <a:prstGeom prst="rect">
            <a:avLst/>
          </a:prstGeom>
        </p:spPr>
        <p:txBody>
          <a:bodyPr lIns="0" tIns="0" rIns="0" bIns="0" rtlCol="0" anchor="t">
            <a:spAutoFit/>
          </a:bodyPr>
          <a:lstStyle/>
          <a:p>
            <a:pPr algn="just">
              <a:lnSpc>
                <a:spcPts val="2940"/>
              </a:lnSpc>
            </a:pPr>
            <a:r>
              <a:rPr lang="en-US" sz="2100">
                <a:solidFill>
                  <a:srgbClr val="100F0D"/>
                </a:solidFill>
                <a:latin typeface="Montserrat Light"/>
                <a:ea typeface="Montserrat Light"/>
                <a:cs typeface="Montserrat Light"/>
                <a:sym typeface="Montserrat Light"/>
              </a:rPr>
              <a:t>Doanh nghiệp nên học hỏi cách Amazon sử dụng dữ liệu để cá nhân hóa trải nghiệm khách hàng và cải thiện dịch vụ.</a:t>
            </a:r>
          </a:p>
          <a:p>
            <a:pPr algn="l">
              <a:lnSpc>
                <a:spcPts val="2940"/>
              </a:lnSpc>
            </a:pPr>
            <a:endParaRPr lang="en-US" sz="2100">
              <a:solidFill>
                <a:srgbClr val="100F0D"/>
              </a:solidFill>
              <a:latin typeface="Montserrat Light"/>
              <a:ea typeface="Montserrat Light"/>
              <a:cs typeface="Montserrat Light"/>
              <a:sym typeface="Montserrat Light"/>
            </a:endParaRPr>
          </a:p>
          <a:p>
            <a:pPr algn="l">
              <a:lnSpc>
                <a:spcPts val="2940"/>
              </a:lnSpc>
            </a:pPr>
            <a:endParaRPr lang="en-US" sz="2100">
              <a:solidFill>
                <a:srgbClr val="100F0D"/>
              </a:solidFill>
              <a:latin typeface="Montserrat Light"/>
              <a:ea typeface="Montserrat Light"/>
              <a:cs typeface="Montserrat Light"/>
              <a:sym typeface="Montserrat Light"/>
            </a:endParaRPr>
          </a:p>
        </p:txBody>
      </p:sp>
      <p:sp>
        <p:nvSpPr>
          <p:cNvPr id="26" name="TextBox 26"/>
          <p:cNvSpPr txBox="1"/>
          <p:nvPr/>
        </p:nvSpPr>
        <p:spPr>
          <a:xfrm>
            <a:off x="8217832" y="8461242"/>
            <a:ext cx="3672338" cy="931979"/>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ea typeface="Oswald"/>
                <a:cs typeface="Oswald"/>
                <a:sym typeface="Oswald"/>
              </a:rPr>
              <a:t>TỐI ƯU HÓA QUY TRÌNH VÀ CHI PHÍ</a:t>
            </a:r>
          </a:p>
        </p:txBody>
      </p:sp>
      <p:sp>
        <p:nvSpPr>
          <p:cNvPr id="27" name="TextBox 27"/>
          <p:cNvSpPr txBox="1"/>
          <p:nvPr/>
        </p:nvSpPr>
        <p:spPr>
          <a:xfrm>
            <a:off x="7653934" y="6005957"/>
            <a:ext cx="4665338" cy="1842135"/>
          </a:xfrm>
          <a:prstGeom prst="rect">
            <a:avLst/>
          </a:prstGeom>
        </p:spPr>
        <p:txBody>
          <a:bodyPr lIns="0" tIns="0" rIns="0" bIns="0" rtlCol="0" anchor="t">
            <a:spAutoFit/>
          </a:bodyPr>
          <a:lstStyle/>
          <a:p>
            <a:pPr algn="ctr">
              <a:lnSpc>
                <a:spcPts val="2940"/>
              </a:lnSpc>
            </a:pPr>
            <a:r>
              <a:rPr lang="en-US" sz="2100">
                <a:solidFill>
                  <a:srgbClr val="100F0D"/>
                </a:solidFill>
                <a:latin typeface="Montserrat Light"/>
                <a:ea typeface="Montserrat Light"/>
                <a:cs typeface="Montserrat Light"/>
                <a:sym typeface="Montserrat Light"/>
              </a:rPr>
              <a:t>Áp dụng Big Data để tối ưu hóa quy trình kinh doanh, từ quản lý chuỗi cung ứng đến điều chỉnh giá cả, giúp tăng cường hiệu quả và giảm chi phí.</a:t>
            </a:r>
          </a:p>
        </p:txBody>
      </p:sp>
      <p:sp>
        <p:nvSpPr>
          <p:cNvPr id="28" name="TextBox 28"/>
          <p:cNvSpPr txBox="1"/>
          <p:nvPr/>
        </p:nvSpPr>
        <p:spPr>
          <a:xfrm>
            <a:off x="13785086" y="7680238"/>
            <a:ext cx="2556583" cy="931979"/>
          </a:xfrm>
          <a:prstGeom prst="rect">
            <a:avLst/>
          </a:prstGeom>
        </p:spPr>
        <p:txBody>
          <a:bodyPr lIns="0" tIns="0" rIns="0" bIns="0" rtlCol="0" anchor="t">
            <a:spAutoFit/>
          </a:bodyPr>
          <a:lstStyle/>
          <a:p>
            <a:pPr marL="0" lvl="0" indent="0" algn="ctr">
              <a:lnSpc>
                <a:spcPts val="3737"/>
              </a:lnSpc>
              <a:spcBef>
                <a:spcPct val="0"/>
              </a:spcBef>
            </a:pPr>
            <a:r>
              <a:rPr lang="en-US" sz="2708" spc="265">
                <a:solidFill>
                  <a:srgbClr val="231F20"/>
                </a:solidFill>
                <a:latin typeface="Oswald"/>
                <a:ea typeface="Oswald"/>
                <a:cs typeface="Oswald"/>
                <a:sym typeface="Oswald"/>
              </a:rPr>
              <a:t>ĐỔI MỚI LIÊN TỤC</a:t>
            </a:r>
          </a:p>
        </p:txBody>
      </p:sp>
      <p:sp>
        <p:nvSpPr>
          <p:cNvPr id="29" name="TextBox 29"/>
          <p:cNvSpPr txBox="1"/>
          <p:nvPr/>
        </p:nvSpPr>
        <p:spPr>
          <a:xfrm>
            <a:off x="12987148" y="4356956"/>
            <a:ext cx="4380110" cy="2585085"/>
          </a:xfrm>
          <a:prstGeom prst="rect">
            <a:avLst/>
          </a:prstGeom>
        </p:spPr>
        <p:txBody>
          <a:bodyPr lIns="0" tIns="0" rIns="0" bIns="0" rtlCol="0" anchor="t">
            <a:spAutoFit/>
          </a:bodyPr>
          <a:lstStyle/>
          <a:p>
            <a:pPr algn="ctr">
              <a:lnSpc>
                <a:spcPts val="2940"/>
              </a:lnSpc>
            </a:pPr>
            <a:r>
              <a:rPr lang="en-US" sz="2100">
                <a:solidFill>
                  <a:srgbClr val="100F0D"/>
                </a:solidFill>
                <a:latin typeface="Montserrat Light"/>
                <a:ea typeface="Montserrat Light"/>
                <a:cs typeface="Montserrat Light"/>
                <a:sym typeface="Montserrat Light"/>
              </a:rPr>
              <a:t>Big Data là công cụ quan trọng trong việc thúc đẩy đổi mới và duy trì sự cạnh tranh. Các doanh nghiệp nên đầu tư vào công nghệ phân tích dữ liệu để theo kịp xu hướng và phát triển bền vững.</a:t>
            </a:r>
          </a:p>
        </p:txBody>
      </p:sp>
      <p:sp>
        <p:nvSpPr>
          <p:cNvPr id="30" name="Freeform 30"/>
          <p:cNvSpPr/>
          <p:nvPr/>
        </p:nvSpPr>
        <p:spPr>
          <a:xfrm rot="-8970905" flipH="1">
            <a:off x="5989456" y="7476950"/>
            <a:ext cx="1776375" cy="501826"/>
          </a:xfrm>
          <a:custGeom>
            <a:avLst/>
            <a:gdLst/>
            <a:ahLst/>
            <a:cxnLst/>
            <a:rect l="l" t="t" r="r" b="b"/>
            <a:pathLst>
              <a:path w="1776375" h="501826">
                <a:moveTo>
                  <a:pt x="1776374" y="0"/>
                </a:moveTo>
                <a:lnTo>
                  <a:pt x="0" y="0"/>
                </a:lnTo>
                <a:lnTo>
                  <a:pt x="0" y="501826"/>
                </a:lnTo>
                <a:lnTo>
                  <a:pt x="1776374" y="501826"/>
                </a:lnTo>
                <a:lnTo>
                  <a:pt x="177637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31" name="TextBox 31"/>
          <p:cNvSpPr txBox="1"/>
          <p:nvPr/>
        </p:nvSpPr>
        <p:spPr>
          <a:xfrm>
            <a:off x="1028700" y="689864"/>
            <a:ext cx="13626599" cy="4553933"/>
          </a:xfrm>
          <a:prstGeom prst="rect">
            <a:avLst/>
          </a:prstGeom>
        </p:spPr>
        <p:txBody>
          <a:bodyPr lIns="0" tIns="0" rIns="0" bIns="0" rtlCol="0" anchor="t">
            <a:spAutoFit/>
          </a:bodyPr>
          <a:lstStyle/>
          <a:p>
            <a:pPr algn="l">
              <a:lnSpc>
                <a:spcPts val="3620"/>
              </a:lnSpc>
            </a:pPr>
            <a:r>
              <a:rPr lang="en-US" sz="2586">
                <a:solidFill>
                  <a:srgbClr val="100F0D"/>
                </a:solidFill>
                <a:latin typeface="Montserrat Light"/>
                <a:ea typeface="Montserrat Light"/>
                <a:cs typeface="Montserrat Light"/>
                <a:sym typeface="Montserrat Light"/>
              </a:rPr>
              <a:t>Tầm quan trọng của Big Data đối với tương lai của Amazon</a:t>
            </a:r>
          </a:p>
          <a:p>
            <a:pPr marL="558382" lvl="1" indent="-279191" algn="l">
              <a:lnSpc>
                <a:spcPts val="3620"/>
              </a:lnSpc>
              <a:buFont typeface="Arial"/>
              <a:buChar char="•"/>
            </a:pPr>
            <a:r>
              <a:rPr lang="en-US" sz="2586">
                <a:solidFill>
                  <a:srgbClr val="100F0D"/>
                </a:solidFill>
                <a:latin typeface="Montserrat Light"/>
                <a:ea typeface="Montserrat Light"/>
                <a:cs typeface="Montserrat Light"/>
                <a:sym typeface="Montserrat Light"/>
              </a:rPr>
              <a:t>Đổi mới và phát triển: Big Data là yếu tố chính giúp Amazon duy trì vị thế dẫn đầu và tiếp tục đổi mới trong ngành thương mại điện tử. Nó cho phép Amazon cá nhân hóa trải nghiệm khách hàng, tối ưu hóa hoạt động và dự đoán xu hướng thị trường.</a:t>
            </a:r>
          </a:p>
          <a:p>
            <a:pPr marL="558382" lvl="1" indent="-279191" algn="l">
              <a:lnSpc>
                <a:spcPts val="3620"/>
              </a:lnSpc>
              <a:buFont typeface="Arial"/>
              <a:buChar char="•"/>
            </a:pPr>
            <a:r>
              <a:rPr lang="en-US" sz="2586">
                <a:solidFill>
                  <a:srgbClr val="100F0D"/>
                </a:solidFill>
                <a:latin typeface="Montserrat Light"/>
                <a:ea typeface="Montserrat Light"/>
                <a:cs typeface="Montserrat Light"/>
                <a:sym typeface="Montserrat Light"/>
              </a:rPr>
              <a:t>Khả năng mở rộng: Big Data hỗ trợ Amazon mở rộng quy mô hoạt động và cải thiện quy trình kinh doanh, giúp công ty duy trì khả năng cạnh tranh và đáp ứng nhu cầu ngày càng tăng của thị trường toàn cầu.</a:t>
            </a:r>
          </a:p>
          <a:p>
            <a:pPr algn="l">
              <a:lnSpc>
                <a:spcPts val="3620"/>
              </a:lnSpc>
            </a:pPr>
            <a:endParaRPr lang="en-US" sz="2586">
              <a:solidFill>
                <a:srgbClr val="100F0D"/>
              </a:solidFill>
              <a:latin typeface="Montserrat Light"/>
              <a:ea typeface="Montserrat Light"/>
              <a:cs typeface="Montserrat Light"/>
              <a:sym typeface="Montserrat Light"/>
            </a:endParaRPr>
          </a:p>
          <a:p>
            <a:pPr algn="l">
              <a:lnSpc>
                <a:spcPts val="3620"/>
              </a:lnSpc>
            </a:pPr>
            <a:endParaRPr lang="en-US" sz="2586">
              <a:solidFill>
                <a:srgbClr val="100F0D"/>
              </a:solidFill>
              <a:latin typeface="Montserrat Light"/>
              <a:ea typeface="Montserrat Light"/>
              <a:cs typeface="Montserrat Light"/>
              <a:sym typeface="Montserrat Light"/>
            </a:endParaRPr>
          </a:p>
        </p:txBody>
      </p:sp>
      <p:sp>
        <p:nvSpPr>
          <p:cNvPr id="32" name="Freeform 32"/>
          <p:cNvSpPr/>
          <p:nvPr/>
        </p:nvSpPr>
        <p:spPr>
          <a:xfrm rot="887923">
            <a:off x="-3573950" y="833311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1607</Words>
  <Application>Microsoft Office PowerPoint</Application>
  <PresentationFormat>Custom</PresentationFormat>
  <Paragraphs>86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Oswald Bold</vt:lpstr>
      <vt:lpstr>DM Sans</vt:lpstr>
      <vt:lpstr>Arial</vt:lpstr>
      <vt:lpstr>Oswald</vt:lpstr>
      <vt:lpstr>Calibri</vt:lpstr>
      <vt:lpstr>Montserrat Light</vt:lpstr>
      <vt:lpstr>DM Sans Italics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LƯU ĐỨC SƠN</cp:lastModifiedBy>
  <cp:revision>7</cp:revision>
  <dcterms:created xsi:type="dcterms:W3CDTF">2006-08-16T00:00:00Z</dcterms:created>
  <dcterms:modified xsi:type="dcterms:W3CDTF">2024-08-24T02:18:30Z</dcterms:modified>
  <dc:identifier>DAGOsh1Z1XA</dc:identifier>
</cp:coreProperties>
</file>