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649" r:id="rId3"/>
    <p:sldId id="1706" r:id="rId4"/>
    <p:sldId id="1699" r:id="rId5"/>
    <p:sldId id="1700" r:id="rId6"/>
    <p:sldId id="1701" r:id="rId7"/>
    <p:sldId id="1702" r:id="rId8"/>
    <p:sldId id="1694" r:id="rId9"/>
    <p:sldId id="1687" r:id="rId10"/>
    <p:sldId id="1693" r:id="rId11"/>
    <p:sldId id="1692" r:id="rId12"/>
    <p:sldId id="1703" r:id="rId13"/>
    <p:sldId id="1704" r:id="rId14"/>
    <p:sldId id="1705" r:id="rId15"/>
    <p:sldId id="1648" r:id="rId1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r" initials="F" lastIdx="4" clrIdx="0"/>
  <p:cmAuthor id="1" name="t p" initials="tp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3300"/>
    <a:srgbClr val="669900"/>
    <a:srgbClr val="666633"/>
    <a:srgbClr val="00CC99"/>
    <a:srgbClr val="808000"/>
    <a:srgbClr val="99FF33"/>
    <a:srgbClr val="CC00CC"/>
    <a:srgbClr val="CC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5326" autoAdjust="0"/>
  </p:normalViewPr>
  <p:slideViewPr>
    <p:cSldViewPr showGuides="1">
      <p:cViewPr varScale="1">
        <p:scale>
          <a:sx n="87" d="100"/>
          <a:sy n="87" d="100"/>
        </p:scale>
        <p:origin x="538" y="62"/>
      </p:cViewPr>
      <p:guideLst>
        <p:guide orient="horz" pos="3797"/>
        <p:guide orient="horz" pos="4904"/>
        <p:guide orient="horz" pos="1324"/>
        <p:guide orient="horz" pos="276"/>
        <p:guide orient="horz" pos="5480"/>
        <p:guide orient="horz" pos="2613"/>
        <p:guide orient="horz" pos="3859"/>
        <p:guide orient="horz" pos="3000"/>
        <p:guide orient="horz" pos="928"/>
        <p:guide orient="horz" pos="4036"/>
        <p:guide orient="horz" pos="15"/>
        <p:guide pos="920"/>
        <p:guide pos="9596"/>
        <p:guide pos="5059"/>
        <p:guide pos="376"/>
        <p:guide pos="6769"/>
        <p:guide pos="3820"/>
      </p:guideLst>
    </p:cSldViewPr>
  </p:slideViewPr>
  <p:outlineViewPr>
    <p:cViewPr>
      <p:scale>
        <a:sx n="33" d="100"/>
        <a:sy n="33" d="100"/>
      </p:scale>
      <p:origin x="0" y="-2827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公司内移动端</a:t>
            </a:r>
            <a:r>
              <a:rPr lang="en-US" altLang="zh-CN"/>
              <a:t>UI</a:t>
            </a:r>
            <a:r>
              <a:rPr altLang="en-US"/>
              <a:t>组件使用调查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numFmt formatCode="General" sourceLinked="1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[工作簿1]Sheet1!$A$1:$A$4</c:f>
              <c:strCache>
                <c:ptCount val="4"/>
                <c:pt idx="0">
                  <c:v>weui</c:v>
                </c:pt>
                <c:pt idx="1">
                  <c:v>Mint-ui</c:v>
                </c:pt>
                <c:pt idx="2">
                  <c:v>IView</c:v>
                </c:pt>
                <c:pt idx="3">
                  <c:v>cube-ui</c:v>
                </c:pt>
              </c:strCache>
            </c:strRef>
          </c:cat>
          <c:val>
            <c:numRef>
              <c:f>[工作簿1]Sheet1!$B$1:$B$4</c:f>
              <c:numCache>
                <c:formatCode>General</c:formatCode>
                <c:ptCount val="4"/>
                <c:pt idx="0">
                  <c:v>2</c:v>
                </c:pt>
                <c:pt idx="1">
                  <c:v>7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507608034084"/>
          <c:y val="0.452095808383234"/>
          <c:w val="0.160316494217894"/>
          <c:h val="0.23173652694610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bg>
      <p:bgPr>
        <a:blipFill rotWithShape="1">
          <a:blip r:embed="rId2">
            <a:alphaModFix amt="9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24998" y="231387"/>
            <a:ext cx="525903" cy="6053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231387"/>
            <a:ext cx="253697" cy="605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101580" y="231557"/>
            <a:ext cx="2090420" cy="6051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97954" y="3121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方欣科技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24998" y="231387"/>
            <a:ext cx="525903" cy="6053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31387"/>
            <a:ext cx="253697" cy="605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0101580" y="231557"/>
            <a:ext cx="2090420" cy="6051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238634"/>
            <a:ext cx="9109012" cy="562074"/>
          </a:xfrm>
        </p:spPr>
        <p:txBody>
          <a:bodyPr wrap="none">
            <a:normAutofit lnSpcReduction="10000"/>
          </a:bodyPr>
          <a:lstStyle>
            <a:lvl1pPr algn="l">
              <a:defRPr sz="3200" b="0">
                <a:solidFill>
                  <a:srgbClr val="0070C0"/>
                </a:solidFill>
                <a:effectLst>
                  <a:outerShdw blurRad="25400" dist="127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片 13" descr="未标题-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98" y="264043"/>
            <a:ext cx="1794102" cy="53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1424" y="224644"/>
            <a:ext cx="9109012" cy="612068"/>
          </a:xfrm>
          <a:prstGeom prst="rect">
            <a:avLst/>
          </a:prstGeom>
        </p:spPr>
        <p:txBody>
          <a:bodyPr wrap="none" anchor="ctr">
            <a:normAutofit lnSpcReduction="10000"/>
          </a:bodyPr>
          <a:lstStyle/>
          <a:p>
            <a:pPr marL="0"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60748"/>
            <a:ext cx="10972800" cy="529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61348"/>
            <a:ext cx="28448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6E64-783D-463C-BA44-F5AF67B46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61348"/>
            <a:ext cx="38608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561348"/>
            <a:ext cx="28448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24998" y="231387"/>
            <a:ext cx="525903" cy="6053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231387"/>
            <a:ext cx="253697" cy="605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101580" y="231557"/>
            <a:ext cx="2090420" cy="6051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497954" y="3121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方欣科技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24998" y="231387"/>
            <a:ext cx="525903" cy="6053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231387"/>
            <a:ext cx="253697" cy="605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101580" y="231557"/>
            <a:ext cx="2090420" cy="6051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15" name="图片 13" descr="未标题-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98" y="264043"/>
            <a:ext cx="1794102" cy="53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lang="zh-CN" altLang="en-US" sz="2800" b="0" kern="1200">
          <a:solidFill>
            <a:srgbClr val="0070C0"/>
          </a:solidFill>
          <a:effectLst>
            <a:outerShdw blurRad="25400" dist="127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0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"/>
          <p:cNvSpPr>
            <a:spLocks noChangeArrowheads="1"/>
          </p:cNvSpPr>
          <p:nvPr/>
        </p:nvSpPr>
        <p:spPr bwMode="auto">
          <a:xfrm>
            <a:off x="0" y="2469010"/>
            <a:ext cx="12192000" cy="2111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移动端开发规范</a:t>
            </a:r>
            <a:endParaRPr lang="en-US" altLang="zh-CN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ctr"/>
            <a:r>
              <a:rPr lang="zh-CN" altLang="en-US" sz="1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中台研发中心</a:t>
            </a:r>
            <a:r>
              <a:rPr lang="en-US" altLang="zh-CN" sz="1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/</a:t>
            </a:r>
            <a:r>
              <a:rPr lang="zh-CN" altLang="en-US" sz="1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技术平台中心</a:t>
            </a:r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ctr"/>
            <a:r>
              <a:rPr lang="en-US" altLang="zh-CN" sz="1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2019</a:t>
            </a:r>
            <a:r>
              <a:rPr lang="zh-CN" altLang="en-US" sz="1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年</a:t>
            </a:r>
            <a:r>
              <a:rPr lang="en-US" altLang="zh-CN" sz="1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7</a:t>
            </a:r>
            <a:r>
              <a:rPr lang="zh-CN" altLang="en-US" sz="1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月</a:t>
            </a:r>
            <a:endParaRPr lang="zh-CN" altLang="en-US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报文规范（详见</a:t>
            </a:r>
            <a:r>
              <a:rPr lang="en-US" altLang="zh-CN" dirty="0"/>
              <a:t>《</a:t>
            </a:r>
            <a:r>
              <a:rPr lang="zh-CN" altLang="en-US" dirty="0"/>
              <a:t>开放</a:t>
            </a:r>
            <a:r>
              <a:rPr lang="en-US" altLang="zh-CN" dirty="0"/>
              <a:t>API</a:t>
            </a:r>
            <a:r>
              <a:rPr lang="zh-CN" altLang="en-US" dirty="0"/>
              <a:t>规范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5" y="836930"/>
            <a:ext cx="1075118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统一使用</a:t>
            </a:r>
            <a:r>
              <a:rPr lang="en-US" altLang="zh-CN" dirty="0"/>
              <a:t>JSON</a:t>
            </a:r>
            <a:r>
              <a:rPr lang="zh-CN" altLang="en-US" dirty="0"/>
              <a:t>报文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请求报文，直接封装业务参数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如：</a:t>
            </a:r>
            <a:endParaRPr lang="en-US" altLang="zh-CN" dirty="0"/>
          </a:p>
          <a:p>
            <a:r>
              <a:rPr lang="en-US" altLang="zh-CN" dirty="0"/>
              <a:t>     {</a:t>
            </a:r>
            <a:endParaRPr lang="en-US" altLang="zh-CN" dirty="0"/>
          </a:p>
          <a:p>
            <a:r>
              <a:rPr lang="en-US" altLang="zh-CN" dirty="0"/>
              <a:t>          "loginName":"18928925091", </a:t>
            </a:r>
            <a:endParaRPr lang="en-US" altLang="zh-CN" dirty="0"/>
          </a:p>
          <a:p>
            <a:r>
              <a:rPr lang="en-US" altLang="zh-CN" dirty="0"/>
              <a:t>          "password":"123456", </a:t>
            </a:r>
            <a:endParaRPr lang="en-US" altLang="zh-CN" dirty="0"/>
          </a:p>
          <a:p>
            <a:r>
              <a:rPr lang="en-US" altLang="zh-CN" dirty="0"/>
              <a:t>          "channel":"</a:t>
            </a:r>
            <a:r>
              <a:rPr lang="en-US" altLang="zh-CN" dirty="0" err="1"/>
              <a:t>cwy_pc</a:t>
            </a:r>
            <a:r>
              <a:rPr lang="en-US" altLang="zh-CN" dirty="0"/>
              <a:t>" </a:t>
            </a:r>
            <a:endParaRPr lang="en-US" altLang="zh-CN" dirty="0"/>
          </a:p>
          <a:p>
            <a:r>
              <a:rPr lang="en-US" altLang="zh-CN" dirty="0"/>
              <a:t>      } 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响应报文，包含</a:t>
            </a:r>
            <a:r>
              <a:rPr lang="en-US" altLang="zh-CN" dirty="0"/>
              <a:t>head</a:t>
            </a:r>
            <a:r>
              <a:rPr lang="zh-CN" altLang="en-US" dirty="0"/>
              <a:t>与</a:t>
            </a:r>
            <a:r>
              <a:rPr lang="en-US" altLang="zh-CN" dirty="0"/>
              <a:t>body</a:t>
            </a:r>
            <a:r>
              <a:rPr lang="zh-CN" altLang="en-US" dirty="0"/>
              <a:t>两部分，</a:t>
            </a:r>
            <a:r>
              <a:rPr lang="en-US" altLang="zh-CN" dirty="0"/>
              <a:t>head</a:t>
            </a:r>
            <a:r>
              <a:rPr lang="zh-CN" altLang="en-US" dirty="0"/>
              <a:t>包含错误代码、错误信息、请求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body</a:t>
            </a:r>
            <a:r>
              <a:rPr lang="zh-CN" altLang="en-US" dirty="0"/>
              <a:t>内为业务数据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如：</a:t>
            </a:r>
            <a:endParaRPr lang="en-US" altLang="zh-CN" dirty="0"/>
          </a:p>
          <a:p>
            <a:r>
              <a:rPr lang="en-US" altLang="zh-CN" dirty="0"/>
              <a:t>     { </a:t>
            </a:r>
            <a:endParaRPr lang="en-US" altLang="zh-CN" dirty="0"/>
          </a:p>
          <a:p>
            <a:r>
              <a:rPr lang="en-US" altLang="zh-CN" dirty="0"/>
              <a:t>        "head":{ </a:t>
            </a:r>
            <a:endParaRPr lang="en-US" altLang="zh-CN" dirty="0"/>
          </a:p>
          <a:p>
            <a:r>
              <a:rPr lang="en-US" altLang="zh-CN" dirty="0"/>
              <a:t>               "errorCode":"0", </a:t>
            </a:r>
            <a:endParaRPr lang="en-US" altLang="zh-CN" dirty="0"/>
          </a:p>
          <a:p>
            <a:r>
              <a:rPr lang="en-US" altLang="zh-CN" dirty="0"/>
              <a:t>               "</a:t>
            </a:r>
            <a:r>
              <a:rPr lang="en-US" altLang="zh-CN" dirty="0" err="1"/>
              <a:t>errorMsg</a:t>
            </a:r>
            <a:r>
              <a:rPr lang="en-US" altLang="zh-CN" dirty="0"/>
              <a:t>":"</a:t>
            </a:r>
            <a:r>
              <a:rPr lang="zh-CN" altLang="en-US" dirty="0"/>
              <a:t>登录成功</a:t>
            </a:r>
            <a:r>
              <a:rPr lang="en-US" altLang="zh-CN" dirty="0"/>
              <a:t>“, </a:t>
            </a:r>
            <a:endParaRPr lang="en-US" altLang="zh-CN" dirty="0"/>
          </a:p>
          <a:p>
            <a:r>
              <a:rPr lang="en-US" altLang="zh-CN" dirty="0"/>
              <a:t>               "requestId":"7f9d1c0c4b8e4ffd82f513cf37c5a267"</a:t>
            </a:r>
            <a:endParaRPr lang="en-US" altLang="zh-CN" dirty="0"/>
          </a:p>
          <a:p>
            <a:r>
              <a:rPr lang="en-US" altLang="zh-CN" dirty="0"/>
              <a:t>        }, </a:t>
            </a:r>
            <a:endParaRPr lang="en-US" altLang="zh-CN" dirty="0"/>
          </a:p>
          <a:p>
            <a:r>
              <a:rPr lang="en-US" altLang="zh-CN" dirty="0"/>
              <a:t>        "body":{</a:t>
            </a:r>
            <a:endParaRPr lang="en-US" altLang="zh-CN" dirty="0"/>
          </a:p>
          <a:p>
            <a:r>
              <a:rPr lang="en-US" altLang="zh-CN" dirty="0"/>
              <a:t>              "userToken":"6207b064694746138ae4511e2a6db1ex", </a:t>
            </a:r>
            <a:endParaRPr lang="en-US" altLang="zh-CN" dirty="0"/>
          </a:p>
          <a:p>
            <a:r>
              <a:rPr lang="en-US" altLang="zh-CN" dirty="0"/>
              <a:t>              "userId":75410357514246315 </a:t>
            </a:r>
            <a:endParaRPr lang="en-US" altLang="zh-CN" dirty="0"/>
          </a:p>
          <a:p>
            <a:r>
              <a:rPr lang="en-US" altLang="zh-CN" dirty="0"/>
              <a:t>         } 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>
                <a:sym typeface="+mn-ea"/>
              </a:rPr>
              <a:t>页面开发及路由配置</a:t>
            </a:r>
            <a:r>
              <a:rPr>
                <a:sym typeface="+mn-ea"/>
              </a:rPr>
              <a:t>规范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1225" y="800735"/>
            <a:ext cx="350774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详细请参考移动端框架使用文档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57555" y="1472565"/>
            <a:ext cx="10614025" cy="5292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如何配置路由：</a:t>
            </a:r>
            <a:r>
              <a:rPr lang="en-US" sz="1600" b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1. </a:t>
            </a:r>
            <a:r>
              <a:rPr lang="zh-CN" sz="1600" b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r>
              <a:rPr lang="en-US" sz="1600" b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src/router/modules</a:t>
            </a:r>
            <a:r>
              <a:rPr lang="zh-CN" sz="1600" b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下添加新页面的路由</a:t>
            </a:r>
            <a:r>
              <a:rPr lang="en-US" sz="1200" b="0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</a:rPr>
              <a:t> /**</a:t>
            </a:r>
            <a:r>
              <a:rPr lang="zh-CN" sz="1200" b="0">
                <a:solidFill>
                  <a:schemeClr val="tx1"/>
                </a:solidFill>
                <a:ea typeface="宋体" panose="02010600030101010101" pitchFamily="2" charset="-122"/>
              </a:rPr>
              <a:t>* 模块一路由信息</a:t>
            </a:r>
            <a:r>
              <a:rPr lang="en-US" sz="1200" b="0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</a:rPr>
              <a:t>*/const company = r =&gt; require.ensure([], () =&gt; 	r(require('@/pages/company/')))const module1 = r =&gt; require.ensure([], () =</a:t>
            </a:r>
            <a:r>
              <a:rPr lang="en-US" sz="2000" b="0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</a:rPr>
              <a:t>&gt; </a:t>
            </a:r>
            <a:r>
              <a:rPr lang="en-US" sz="1200" b="0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</a:rPr>
              <a:t>	r(require('@/pages/company/module1.vue'))) export default [{path: 'company', component: company, children: [{ path: 'module1', component: module1, meta: { title: </a:t>
            </a:r>
            <a:r>
              <a:rPr lang="zh-CN" sz="1200" b="0">
                <a:solidFill>
                  <a:schemeClr val="tx1"/>
                </a:solidFill>
                <a:ea typeface="宋体" panose="02010600030101010101" pitchFamily="2" charset="-122"/>
              </a:rPr>
              <a:t>'栏目一'</a:t>
            </a:r>
            <a:r>
              <a:rPr lang="en-US" sz="1200" b="0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</a:rPr>
              <a:t>, keepAlive: true, requiresAuth: true, }, desc: </a:t>
            </a:r>
            <a:r>
              <a:rPr lang="zh-CN" sz="1200" b="0">
                <a:solidFill>
                  <a:schemeClr val="tx1"/>
                </a:solidFill>
                <a:ea typeface="宋体" panose="02010600030101010101" pitchFamily="2" charset="-122"/>
              </a:rPr>
              <a:t>'栏目一'</a:t>
            </a:r>
            <a:r>
              <a:rPr lang="en-US" sz="1200" b="0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</a:rPr>
              <a:t> },]}]</a:t>
            </a:r>
            <a:r>
              <a:rPr lang="en-US" sz="1600" b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en-US" sz="1600" b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2. </a:t>
            </a:r>
            <a:r>
              <a:rPr lang="zh-CN" sz="1600" b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r>
              <a:rPr lang="en-US" sz="1600" b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src/router/index.js</a:t>
            </a:r>
            <a:r>
              <a:rPr lang="zh-CN" sz="1600" b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文件配置路由表，格式如下</a:t>
            </a:r>
            <a:r>
              <a:rPr lang="en-US" sz="1200" b="0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</a:rPr>
              <a:t>import module1 from './modules/module-1'{path: '/entry',component: entry,children: [...base,...module1,]}</a:t>
            </a:r>
            <a:endParaRPr lang="en-US" altLang="en-US" sz="1200" b="0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>
                <a:sym typeface="+mn-ea"/>
              </a:rPr>
              <a:t>统一打包构建规范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9925" y="1002030"/>
            <a:ext cx="5035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https://github.com/fx-mobile/fx-webpack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609600" y="1586865"/>
            <a:ext cx="10972800" cy="3599815"/>
          </a:xfrm>
        </p:spPr>
        <p:txBody>
          <a:bodyPr>
            <a:noAutofit/>
          </a:bodyPr>
          <a:p>
            <a:r>
              <a:rPr lang="zh-CN" altLang="en-US" sz="2400"/>
              <a:t>移动端统一打包方案、基于webpack@4封装</a:t>
            </a:r>
            <a:endParaRPr lang="zh-CN" altLang="en-US" sz="2400"/>
          </a:p>
          <a:p>
            <a:r>
              <a:rPr lang="zh-CN" altLang="en-US" sz="2400"/>
              <a:t>目标： 统一公司内部前端打包，制定配置文件标准规范。</a:t>
            </a:r>
            <a:endParaRPr lang="zh-CN" altLang="en-US" sz="2400"/>
          </a:p>
          <a:p>
            <a:r>
              <a:rPr lang="zh-CN" altLang="en-US" sz="2400"/>
              <a:t>fx-webpack不区分技术栈（不管是react、vue、angular项目，fx-webpack都是支持其打包的）、减少产品线的耦合，制定配置规则，目标是：不懂webpack的开发也能实现项目打包。</a:t>
            </a:r>
            <a:endParaRPr lang="zh-CN" altLang="en-US" sz="2400"/>
          </a:p>
          <a:p>
            <a:r>
              <a:rPr lang="zh-CN" altLang="en-US" sz="2400"/>
              <a:t>做到开发人员易使用、包大小、编译做到最优。</a:t>
            </a:r>
            <a:endParaRPr lang="zh-CN" altLang="en-US" sz="2400"/>
          </a:p>
          <a:p>
            <a:r>
              <a:rPr lang="zh-CN" altLang="en-US" sz="2400"/>
              <a:t>文档完善。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>
                <a:sym typeface="+mn-ea"/>
              </a:rPr>
              <a:t>统一工具类规范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9925" y="1002030"/>
            <a:ext cx="5035550" cy="378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https://github.com/fx-mobile/fx-</a:t>
            </a:r>
            <a:r>
              <a:rPr lang="en-US" altLang="zh-CN"/>
              <a:t>utils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609600" y="1586865"/>
            <a:ext cx="10972800" cy="3599815"/>
          </a:xfrm>
        </p:spPr>
        <p:txBody>
          <a:bodyPr>
            <a:noAutofit/>
          </a:bodyPr>
          <a:p>
            <a:r>
              <a:rPr lang="zh-CN" altLang="en-US" sz="2400"/>
              <a:t>工具辅助类库可独立发布</a:t>
            </a:r>
            <a:endParaRPr lang="zh-CN" altLang="en-US" sz="2400"/>
          </a:p>
          <a:p>
            <a:r>
              <a:rPr lang="zh-CN" altLang="en-US" sz="2400"/>
              <a:t>包含常用对日期、金额、数字、微信</a:t>
            </a:r>
            <a:r>
              <a:rPr lang="en-US" altLang="zh-CN" sz="2400"/>
              <a:t>SDK</a:t>
            </a:r>
            <a:r>
              <a:rPr lang="zh-CN" altLang="en-US" sz="2400"/>
              <a:t>、获取当前设备、加密、本地存储、验证等常用功能。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541454" y="3212976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</a:rPr>
              <a:t>报告完毕，谢谢！</a:t>
            </a:r>
            <a:endParaRPr lang="zh-CN" altLang="en-US" sz="4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>
                <a:sym typeface="+mn-ea"/>
              </a:rPr>
              <a:t>目录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21105" y="1053465"/>
            <a:ext cx="777430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indent="-514350">
              <a:buAutoNum type="arabicPeriod"/>
            </a:pPr>
            <a:r>
              <a:rPr lang="zh-CN" altLang="en-US" sz="3200"/>
              <a:t>基础规范</a:t>
            </a:r>
            <a:endParaRPr lang="zh-CN" altLang="en-US" sz="3200"/>
          </a:p>
          <a:p>
            <a:pPr marL="514350" indent="-514350">
              <a:buAutoNum type="arabicPeriod"/>
            </a:pPr>
            <a:r>
              <a:rPr lang="zh-CN" altLang="en-US" sz="3200"/>
              <a:t>技术栈规范</a:t>
            </a:r>
            <a:endParaRPr lang="zh-CN" altLang="en-US" sz="3200"/>
          </a:p>
          <a:p>
            <a:pPr marL="514350" indent="-514350">
              <a:buAutoNum type="arabicPeriod"/>
            </a:pPr>
            <a:r>
              <a:rPr lang="zh-CN" altLang="en-US" sz="3200"/>
              <a:t>目录结构规范</a:t>
            </a:r>
            <a:endParaRPr lang="zh-CN" altLang="en-US" sz="3200"/>
          </a:p>
          <a:p>
            <a:pPr marL="514350" indent="-514350">
              <a:buAutoNum type="arabicPeriod"/>
            </a:pPr>
            <a:r>
              <a:rPr lang="zh-CN" altLang="en-US" sz="3200"/>
              <a:t>组件统一规范</a:t>
            </a:r>
            <a:endParaRPr lang="zh-CN" altLang="en-US" sz="3200"/>
          </a:p>
          <a:p>
            <a:pPr marL="514350" indent="-514350">
              <a:buAutoNum type="arabicPeriod"/>
            </a:pPr>
            <a:r>
              <a:rPr lang="zh-CN" altLang="en-US" sz="3200"/>
              <a:t>页面集成规范</a:t>
            </a:r>
            <a:endParaRPr lang="zh-CN" altLang="en-US" sz="3200"/>
          </a:p>
          <a:p>
            <a:pPr marL="514350" indent="-514350">
              <a:buAutoNum type="arabicPeriod"/>
            </a:pPr>
            <a:r>
              <a:rPr lang="zh-CN" altLang="en-US" sz="3200"/>
              <a:t>单点登录集成</a:t>
            </a:r>
            <a:endParaRPr lang="zh-CN" altLang="en-US" sz="3200"/>
          </a:p>
          <a:p>
            <a:pPr marL="514350" indent="-514350">
              <a:buAutoNum type="arabicPeriod"/>
            </a:pPr>
            <a:r>
              <a:rPr lang="zh-CN" altLang="en-US" sz="3200"/>
              <a:t>API报文规范</a:t>
            </a:r>
            <a:endParaRPr lang="zh-CN" altLang="en-US" sz="3200"/>
          </a:p>
          <a:p>
            <a:pPr marL="514350" indent="-514350">
              <a:buAutoNum type="arabicPeriod"/>
            </a:pPr>
            <a:r>
              <a:rPr lang="zh-CN" altLang="en-US" sz="3200"/>
              <a:t>页面开发及路由配置规范</a:t>
            </a:r>
            <a:endParaRPr lang="zh-CN" altLang="en-US" sz="3200"/>
          </a:p>
          <a:p>
            <a:pPr marL="514350" indent="-514350">
              <a:buAutoNum type="arabicPeriod"/>
            </a:pPr>
            <a:r>
              <a:rPr lang="zh-CN" altLang="en-US" sz="3200"/>
              <a:t>统一打包构建规范</a:t>
            </a:r>
            <a:endParaRPr lang="zh-CN" altLang="en-US" sz="3200"/>
          </a:p>
          <a:p>
            <a:pPr marL="514350" indent="-514350">
              <a:buAutoNum type="arabicPeriod"/>
            </a:pPr>
            <a:r>
              <a:rPr lang="zh-CN" altLang="en-US" sz="3200"/>
              <a:t>统一工具类规范</a:t>
            </a:r>
            <a:endParaRPr lang="zh-CN" altLang="en-US" sz="32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>
                <a:sym typeface="+mn-ea"/>
              </a:rPr>
              <a:t>基础规范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1161970" y="2249481"/>
            <a:ext cx="4713496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29"/>
          <p:cNvSpPr txBox="1"/>
          <p:nvPr>
            <p:custDataLst>
              <p:tags r:id="rId2"/>
            </p:custDataLst>
          </p:nvPr>
        </p:nvSpPr>
        <p:spPr>
          <a:xfrm>
            <a:off x="1161971" y="1785622"/>
            <a:ext cx="4713494" cy="45500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语法规范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0" name="文本框 30"/>
          <p:cNvSpPr txBox="1"/>
          <p:nvPr>
            <p:custDataLst>
              <p:tags r:id="rId3"/>
            </p:custDataLst>
          </p:nvPr>
        </p:nvSpPr>
        <p:spPr>
          <a:xfrm>
            <a:off x="1161971" y="2299643"/>
            <a:ext cx="4713495" cy="7211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ES6</a:t>
            </a:r>
            <a:r>
              <a:rPr lang="zh-CN" altLang="en-US" sz="1400" spc="120"/>
              <a:t>语法、</a:t>
            </a:r>
            <a:r>
              <a:rPr lang="en-US" altLang="zh-CN" sz="1400" spc="120"/>
              <a:t>SASS</a:t>
            </a:r>
            <a:endParaRPr lang="en-US" altLang="zh-CN" sz="1400" spc="120"/>
          </a:p>
        </p:txBody>
      </p:sp>
      <p:sp>
        <p:nvSpPr>
          <p:cNvPr id="21" name="椭圆 20"/>
          <p:cNvSpPr/>
          <p:nvPr>
            <p:custDataLst>
              <p:tags r:id="rId4"/>
            </p:custDataLst>
          </p:nvPr>
        </p:nvSpPr>
        <p:spPr>
          <a:xfrm>
            <a:off x="713197" y="1958547"/>
            <a:ext cx="296953" cy="29695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32" name="直接连接符 31"/>
          <p:cNvCxnSpPr/>
          <p:nvPr>
            <p:custDataLst>
              <p:tags r:id="rId5"/>
            </p:custDataLst>
          </p:nvPr>
        </p:nvCxnSpPr>
        <p:spPr>
          <a:xfrm>
            <a:off x="1161970" y="3738409"/>
            <a:ext cx="4713496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9"/>
          <p:cNvSpPr txBox="1"/>
          <p:nvPr>
            <p:custDataLst>
              <p:tags r:id="rId6"/>
            </p:custDataLst>
          </p:nvPr>
        </p:nvSpPr>
        <p:spPr>
          <a:xfrm>
            <a:off x="1161971" y="3274550"/>
            <a:ext cx="4713494" cy="45500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开发环境规范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34" name="文本框 30"/>
          <p:cNvSpPr txBox="1"/>
          <p:nvPr>
            <p:custDataLst>
              <p:tags r:id="rId7"/>
            </p:custDataLst>
          </p:nvPr>
        </p:nvSpPr>
        <p:spPr>
          <a:xfrm>
            <a:off x="1161971" y="3788571"/>
            <a:ext cx="4713495" cy="7211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/>
              <a:t>建议</a:t>
            </a:r>
            <a:r>
              <a:rPr lang="en-US" altLang="zh-CN" sz="1400" spc="120"/>
              <a:t>Nodejs@8</a:t>
            </a:r>
            <a:r>
              <a:rPr lang="zh-CN" altLang="en-US" sz="1400" spc="120"/>
              <a:t>、</a:t>
            </a:r>
            <a:r>
              <a:rPr lang="en-US" altLang="zh-CN" sz="1400" spc="120"/>
              <a:t>n</a:t>
            </a:r>
            <a:r>
              <a:rPr lang="en-US" altLang="zh-CN" sz="1400" spc="120"/>
              <a:t>pm@5</a:t>
            </a:r>
            <a:r>
              <a:rPr lang="zh-CN" altLang="en-US" sz="1400" spc="120"/>
              <a:t>以上</a:t>
            </a:r>
            <a:endParaRPr lang="zh-CN" altLang="en-US" sz="1400" spc="120"/>
          </a:p>
        </p:txBody>
      </p:sp>
      <p:sp>
        <p:nvSpPr>
          <p:cNvPr id="35" name="椭圆 34"/>
          <p:cNvSpPr/>
          <p:nvPr>
            <p:custDataLst>
              <p:tags r:id="rId8"/>
            </p:custDataLst>
          </p:nvPr>
        </p:nvSpPr>
        <p:spPr>
          <a:xfrm>
            <a:off x="713197" y="3447475"/>
            <a:ext cx="296953" cy="29695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/>
          <p:nvPr>
            <p:custDataLst>
              <p:tags r:id="rId9"/>
            </p:custDataLst>
          </p:nvPr>
        </p:nvCxnSpPr>
        <p:spPr>
          <a:xfrm>
            <a:off x="1161970" y="5227336"/>
            <a:ext cx="4713496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29"/>
          <p:cNvSpPr txBox="1"/>
          <p:nvPr>
            <p:custDataLst>
              <p:tags r:id="rId10"/>
            </p:custDataLst>
          </p:nvPr>
        </p:nvSpPr>
        <p:spPr>
          <a:xfrm>
            <a:off x="1161971" y="4763477"/>
            <a:ext cx="4713494" cy="45500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spc="120">
                <a:latin typeface="+mj-lt"/>
                <a:ea typeface="+mj-ea"/>
                <a:cs typeface="+mj-cs"/>
              </a:rPr>
              <a:t>UED</a:t>
            </a:r>
            <a:r>
              <a:rPr lang="zh-CN" altLang="en-US" sz="2000" spc="120">
                <a:latin typeface="+mj-lt"/>
                <a:ea typeface="+mj-ea"/>
                <a:cs typeface="+mj-cs"/>
              </a:rPr>
              <a:t>规范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38" name="文本框 30"/>
          <p:cNvSpPr txBox="1"/>
          <p:nvPr>
            <p:custDataLst>
              <p:tags r:id="rId11"/>
            </p:custDataLst>
          </p:nvPr>
        </p:nvSpPr>
        <p:spPr>
          <a:xfrm>
            <a:off x="1161971" y="5277498"/>
            <a:ext cx="4713495" cy="7211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/>
              <a:t>字体、颜色、图标等等</a:t>
            </a:r>
            <a:endParaRPr lang="zh-CN" altLang="en-US" sz="1400" spc="120"/>
          </a:p>
        </p:txBody>
      </p:sp>
      <p:sp>
        <p:nvSpPr>
          <p:cNvPr id="39" name="椭圆 38"/>
          <p:cNvSpPr/>
          <p:nvPr>
            <p:custDataLst>
              <p:tags r:id="rId12"/>
            </p:custDataLst>
          </p:nvPr>
        </p:nvSpPr>
        <p:spPr>
          <a:xfrm>
            <a:off x="713197" y="4936403"/>
            <a:ext cx="296953" cy="29695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3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3105" y="1079500"/>
            <a:ext cx="58191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https://github.com/fx-mobile/fx-fed</a:t>
            </a:r>
            <a:endParaRPr lang="zh-CN" altLang="en-US"/>
          </a:p>
          <a:p>
            <a:r>
              <a:rPr lang="zh-CN" altLang="en-US">
                <a:sym typeface="+mn-ea"/>
              </a:rPr>
              <a:t>https://github.com/fx-mobile/fx-</a:t>
            </a:r>
            <a:r>
              <a:rPr lang="en-US" altLang="zh-CN">
                <a:sym typeface="+mn-ea"/>
              </a:rPr>
              <a:t>ued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>
                <a:sym typeface="+mn-ea"/>
              </a:rPr>
              <a:t>技术栈规范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498785" y="2016945"/>
            <a:ext cx="9647513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9"/>
          <p:cNvSpPr txBox="1"/>
          <p:nvPr>
            <p:custDataLst>
              <p:tags r:id="rId2"/>
            </p:custDataLst>
          </p:nvPr>
        </p:nvSpPr>
        <p:spPr>
          <a:xfrm>
            <a:off x="1498789" y="1083012"/>
            <a:ext cx="9647513" cy="93363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spc="120">
                <a:latin typeface="+mj-lt"/>
                <a:ea typeface="+mj-ea"/>
                <a:cs typeface="+mj-cs"/>
              </a:rPr>
              <a:t>fx-mobile</a:t>
            </a:r>
            <a:r>
              <a:rPr lang="zh-CN" altLang="en-US" sz="2000" spc="120">
                <a:latin typeface="+mj-lt"/>
                <a:ea typeface="+mj-ea"/>
                <a:cs typeface="+mj-cs"/>
              </a:rPr>
              <a:t>命令行工具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5" name="文本框 30"/>
          <p:cNvSpPr txBox="1"/>
          <p:nvPr>
            <p:custDataLst>
              <p:tags r:id="rId3"/>
            </p:custDataLst>
          </p:nvPr>
        </p:nvSpPr>
        <p:spPr>
          <a:xfrm>
            <a:off x="1498636" y="2119885"/>
            <a:ext cx="9647539" cy="102779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spc="120"/>
              <a:t>git clone </a:t>
            </a:r>
            <a:r>
              <a:rPr lang="zh-CN" altLang="en-US" sz="1600" spc="120">
                <a:sym typeface="+mn-ea"/>
              </a:rPr>
              <a:t>https://github.com/fx-mobile/fx-mobile.git</a:t>
            </a:r>
            <a:endParaRPr lang="zh-CN" altLang="en-US" sz="1600" spc="12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spc="120"/>
              <a:t>初始化</a:t>
            </a:r>
            <a:r>
              <a:rPr lang="zh-CN" altLang="en-US" sz="1600" spc="120">
                <a:sym typeface="+mn-ea"/>
              </a:rPr>
              <a:t>移动端项目模板、项目结构、文档等</a:t>
            </a:r>
            <a:endParaRPr lang="zh-CN" altLang="en-US" sz="1600" spc="120"/>
          </a:p>
          <a:p>
            <a:pPr>
              <a:lnSpc>
                <a:spcPct val="120000"/>
              </a:lnSpc>
            </a:pPr>
            <a:endParaRPr lang="zh-CN" altLang="en-US" sz="1600" spc="120"/>
          </a:p>
          <a:p>
            <a:pPr>
              <a:lnSpc>
                <a:spcPct val="120000"/>
              </a:lnSpc>
            </a:pPr>
            <a:endParaRPr lang="en-US" altLang="zh-CN" sz="1600" spc="120"/>
          </a:p>
        </p:txBody>
      </p:sp>
      <p:sp>
        <p:nvSpPr>
          <p:cNvPr id="26" name="椭圆 25"/>
          <p:cNvSpPr/>
          <p:nvPr>
            <p:custDataLst>
              <p:tags r:id="rId4"/>
            </p:custDataLst>
          </p:nvPr>
        </p:nvSpPr>
        <p:spPr>
          <a:xfrm>
            <a:off x="577940" y="1419972"/>
            <a:ext cx="609323" cy="6093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27" name="直接连接符 26"/>
          <p:cNvCxnSpPr/>
          <p:nvPr>
            <p:custDataLst>
              <p:tags r:id="rId5"/>
            </p:custDataLst>
          </p:nvPr>
        </p:nvCxnSpPr>
        <p:spPr>
          <a:xfrm>
            <a:off x="1498785" y="3805397"/>
            <a:ext cx="9647513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9"/>
          <p:cNvSpPr txBox="1"/>
          <p:nvPr>
            <p:custDataLst>
              <p:tags r:id="rId6"/>
            </p:custDataLst>
          </p:nvPr>
        </p:nvSpPr>
        <p:spPr>
          <a:xfrm>
            <a:off x="1498600" y="3249295"/>
            <a:ext cx="9647555" cy="7086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技术栈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9" name="文本框 30"/>
          <p:cNvSpPr txBox="1"/>
          <p:nvPr>
            <p:custDataLst>
              <p:tags r:id="rId7"/>
            </p:custDataLst>
          </p:nvPr>
        </p:nvSpPr>
        <p:spPr>
          <a:xfrm>
            <a:off x="1612265" y="4012565"/>
            <a:ext cx="9647555" cy="2628900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sz="1600" spc="120"/>
              <a:t>vue.js</a:t>
            </a:r>
            <a:r>
              <a:rPr lang="en-US" sz="1600" spc="120"/>
              <a:t>@latest</a:t>
            </a:r>
            <a:br>
              <a:rPr lang="en-US" sz="1600" spc="120"/>
            </a:br>
            <a:r>
              <a:rPr lang="en-US" sz="1600" spc="120"/>
              <a:t>vuex </a:t>
            </a:r>
            <a:r>
              <a:rPr lang="zh-CN" altLang="en-US" sz="1600" spc="120"/>
              <a:t>数据状态管理</a:t>
            </a:r>
            <a:endParaRPr lang="zh-CN" altLang="en-US" sz="1600" spc="120"/>
          </a:p>
          <a:p>
            <a:pPr>
              <a:lnSpc>
                <a:spcPct val="120000"/>
              </a:lnSpc>
            </a:pPr>
            <a:r>
              <a:rPr lang="en-US" altLang="zh-CN" sz="1600" spc="120"/>
              <a:t>fx-mui作为</a:t>
            </a:r>
            <a:r>
              <a:rPr lang="zh-CN" altLang="en-US" sz="1600" spc="120"/>
              <a:t>移动</a:t>
            </a:r>
            <a:r>
              <a:rPr lang="en-US" altLang="zh-CN" sz="1600" spc="120"/>
              <a:t>端UI</a:t>
            </a:r>
            <a:r>
              <a:rPr lang="zh-CN" altLang="en-US" sz="1600" spc="120"/>
              <a:t>组件库</a:t>
            </a:r>
            <a:endParaRPr lang="en-US" altLang="zh-CN" sz="1600" spc="120"/>
          </a:p>
          <a:p>
            <a:pPr>
              <a:lnSpc>
                <a:spcPct val="120000"/>
              </a:lnSpc>
            </a:pPr>
            <a:r>
              <a:rPr sz="1600" spc="120"/>
              <a:t>vue-router来做路由，实现单页面跳转</a:t>
            </a:r>
            <a:endParaRPr sz="1600" spc="120"/>
          </a:p>
          <a:p>
            <a:pPr>
              <a:lnSpc>
                <a:spcPct val="120000"/>
              </a:lnSpc>
            </a:pPr>
            <a:r>
              <a:rPr lang="en-US" altLang="zh-CN" sz="1600" spc="120"/>
              <a:t>a</a:t>
            </a:r>
            <a:r>
              <a:rPr lang="zh-CN" altLang="en-US" sz="1600" spc="120"/>
              <a:t>xios来请求接口，实现前后端分离</a:t>
            </a:r>
            <a:endParaRPr lang="zh-CN" altLang="en-US" sz="1600" spc="120"/>
          </a:p>
          <a:p>
            <a:pPr>
              <a:lnSpc>
                <a:spcPct val="120000"/>
              </a:lnSpc>
            </a:pPr>
            <a:r>
              <a:rPr lang="en-US" altLang="zh-CN" sz="1600" spc="120"/>
              <a:t>echarts</a:t>
            </a:r>
            <a:r>
              <a:rPr lang="zh-CN" altLang="en-US" sz="1600" spc="120"/>
              <a:t>来实现图表</a:t>
            </a:r>
            <a:r>
              <a:rPr lang="en-US" altLang="zh-CN" sz="1600" spc="120"/>
              <a:t>(</a:t>
            </a:r>
            <a:r>
              <a:rPr lang="zh-CN" altLang="en-US" sz="1600" spc="120"/>
              <a:t>按需加载</a:t>
            </a:r>
            <a:r>
              <a:rPr lang="en-US" altLang="zh-CN" sz="1600" spc="120"/>
              <a:t>)</a:t>
            </a:r>
            <a:endParaRPr lang="zh-CN" altLang="en-US" sz="1600" spc="120"/>
          </a:p>
          <a:p>
            <a:pPr>
              <a:lnSpc>
                <a:spcPct val="120000"/>
              </a:lnSpc>
            </a:pPr>
            <a:r>
              <a:rPr lang="zh-CN" altLang="en-US" sz="1600" spc="120"/>
              <a:t>sass来编写样式</a:t>
            </a:r>
            <a:endParaRPr lang="zh-CN" altLang="en-US" sz="1600" spc="120"/>
          </a:p>
          <a:p>
            <a:pPr>
              <a:lnSpc>
                <a:spcPct val="120000"/>
              </a:lnSpc>
            </a:pPr>
            <a:r>
              <a:rPr lang="zh-CN" altLang="en-US" sz="1600" spc="120"/>
              <a:t>iconfont图标库</a:t>
            </a:r>
            <a:endParaRPr lang="zh-CN" altLang="en-US" sz="1400" spc="120"/>
          </a:p>
          <a:p>
            <a:pPr>
              <a:lnSpc>
                <a:spcPct val="120000"/>
              </a:lnSpc>
            </a:pPr>
            <a:r>
              <a:rPr lang="zh-CN" altLang="en-US" sz="1400" spc="120"/>
              <a:t>flexible移动端自适应方案</a:t>
            </a:r>
            <a:endParaRPr lang="zh-CN" altLang="en-US" sz="1400" spc="120"/>
          </a:p>
        </p:txBody>
      </p:sp>
      <p:sp>
        <p:nvSpPr>
          <p:cNvPr id="30" name="椭圆 29"/>
          <p:cNvSpPr/>
          <p:nvPr>
            <p:custDataLst>
              <p:tags r:id="rId8"/>
            </p:custDataLst>
          </p:nvPr>
        </p:nvSpPr>
        <p:spPr>
          <a:xfrm>
            <a:off x="577940" y="3666894"/>
            <a:ext cx="609323" cy="6093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>
                <a:sym typeface="+mn-ea"/>
              </a:rPr>
              <a:t>目录结构规范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04715" y="963295"/>
            <a:ext cx="695833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build</a:t>
            </a:r>
            <a:r>
              <a:rPr lang="zh-CN" altLang="en-US" sz="2000"/>
              <a:t>文件夹：构建配置文件</a:t>
            </a:r>
            <a:endParaRPr lang="zh-CN" altLang="en-US" sz="2000"/>
          </a:p>
          <a:p>
            <a:r>
              <a:rPr lang="en-US" altLang="zh-CN" sz="2000"/>
              <a:t>config:</a:t>
            </a:r>
            <a:r>
              <a:rPr lang="zh-CN" altLang="en-US" sz="2000"/>
              <a:t>项目配置文件</a:t>
            </a:r>
            <a:endParaRPr lang="zh-CN" altLang="en-US" sz="2000"/>
          </a:p>
          <a:p>
            <a:r>
              <a:rPr lang="en-US" altLang="zh-CN" sz="2000"/>
              <a:t>dist:</a:t>
            </a:r>
            <a:r>
              <a:rPr lang="zh-CN" altLang="en-US" sz="2000"/>
              <a:t>打包后资源文件</a:t>
            </a:r>
            <a:endParaRPr lang="zh-CN" altLang="en-US" sz="2000"/>
          </a:p>
          <a:p>
            <a:r>
              <a:rPr lang="en-US" altLang="zh-CN" sz="2000"/>
              <a:t>src:</a:t>
            </a:r>
            <a:r>
              <a:rPr lang="zh-CN" altLang="en-US" sz="2000"/>
              <a:t>项目源码</a:t>
            </a:r>
            <a:endParaRPr lang="zh-CN" altLang="en-US" sz="2000"/>
          </a:p>
          <a:p>
            <a:r>
              <a:rPr lang="en-US" altLang="zh-CN" sz="2000"/>
              <a:t>----assets</a:t>
            </a:r>
            <a:r>
              <a:rPr lang="zh-CN" altLang="en-US" sz="2000"/>
              <a:t>（公共样式、图片等文件）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----components</a:t>
            </a:r>
            <a:r>
              <a:rPr lang="zh-CN" altLang="en-US" sz="2000">
                <a:sym typeface="+mn-ea"/>
              </a:rPr>
              <a:t>（业务组件、基于基础组件的封装）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----http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Mock </a:t>
            </a:r>
            <a:r>
              <a:rPr lang="zh-CN" altLang="en-US" sz="2000">
                <a:sym typeface="+mn-ea"/>
              </a:rPr>
              <a:t>数据服务）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----view</a:t>
            </a:r>
            <a:r>
              <a:rPr lang="zh-CN" altLang="en-US" sz="2000">
                <a:sym typeface="+mn-ea"/>
              </a:rPr>
              <a:t>（业务页面）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----routers</a:t>
            </a:r>
            <a:r>
              <a:rPr lang="zh-CN" altLang="en-US" sz="2000">
                <a:sym typeface="+mn-ea"/>
              </a:rPr>
              <a:t>（路由配置文件）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----store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vuex</a:t>
            </a:r>
            <a:r>
              <a:rPr lang="zh-CN" altLang="en-US" sz="2000">
                <a:sym typeface="+mn-ea"/>
              </a:rPr>
              <a:t>数据流状态管理）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----util</a:t>
            </a:r>
            <a:r>
              <a:rPr lang="zh-CN" altLang="en-US" sz="2000">
                <a:sym typeface="+mn-ea"/>
              </a:rPr>
              <a:t>（辅助类）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package.json</a:t>
            </a:r>
            <a:br>
              <a:rPr lang="en-US" altLang="zh-CN" sz="2000">
                <a:sym typeface="+mn-ea"/>
              </a:rPr>
            </a:br>
            <a:r>
              <a:rPr lang="en-US" altLang="zh-CN" sz="2000">
                <a:sym typeface="+mn-ea"/>
              </a:rPr>
              <a:t>test(</a:t>
            </a:r>
            <a:r>
              <a:rPr lang="zh-CN" altLang="en-US" sz="2000">
                <a:sym typeface="+mn-ea"/>
              </a:rPr>
              <a:t>单元测试代码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App.vue(</a:t>
            </a:r>
            <a:r>
              <a:rPr lang="zh-CN" altLang="en-US" sz="2000">
                <a:sym typeface="+mn-ea"/>
              </a:rPr>
              <a:t>项目入口文件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.eslint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...</a:t>
            </a:r>
            <a:endParaRPr lang="zh-CN" altLang="en-US" sz="2000">
              <a:sym typeface="+mn-ea"/>
            </a:endParaRPr>
          </a:p>
          <a:p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15" y="963295"/>
            <a:ext cx="3049270" cy="5553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>
                <a:sym typeface="+mn-ea"/>
              </a:rPr>
              <a:t>组件统一规范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>
            <p:custDataLst>
              <p:tags r:id="rId2"/>
            </p:custDataLst>
          </p:nvPr>
        </p:nvCxnSpPr>
        <p:spPr>
          <a:xfrm>
            <a:off x="1139279" y="2226030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9"/>
          <p:cNvSpPr txBox="1"/>
          <p:nvPr>
            <p:custDataLst>
              <p:tags r:id="rId3"/>
            </p:custDataLst>
          </p:nvPr>
        </p:nvSpPr>
        <p:spPr>
          <a:xfrm>
            <a:off x="1139281" y="1785957"/>
            <a:ext cx="4464000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spc="120">
                <a:latin typeface="+mj-lt"/>
                <a:ea typeface="+mj-ea"/>
                <a:cs typeface="+mj-cs"/>
              </a:rPr>
              <a:t>fx-mui</a:t>
            </a:r>
            <a:endParaRPr lang="en-US" altLang="zh-CN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5" name="文本框 30"/>
          <p:cNvSpPr txBox="1"/>
          <p:nvPr>
            <p:custDataLst>
              <p:tags r:id="rId4"/>
            </p:custDataLst>
          </p:nvPr>
        </p:nvSpPr>
        <p:spPr>
          <a:xfrm>
            <a:off x="1139281" y="2273655"/>
            <a:ext cx="4464000" cy="8972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/>
              <a:t>统一风格移动端组件库</a:t>
            </a:r>
            <a:endParaRPr lang="zh-CN" altLang="en-US" sz="1400" spc="120"/>
          </a:p>
          <a:p>
            <a:pPr>
              <a:lnSpc>
                <a:spcPct val="120000"/>
              </a:lnSpc>
            </a:pPr>
            <a:r>
              <a:rPr lang="en-US" altLang="zh-CN" sz="1400" spc="120"/>
              <a:t>(</a:t>
            </a:r>
            <a:r>
              <a:rPr lang="zh-CN" altLang="en-US" sz="1400" spc="120"/>
              <a:t>https://github.com/fx-mobile</a:t>
            </a:r>
            <a:r>
              <a:rPr lang="en-US" altLang="zh-CN" sz="1400" spc="120"/>
              <a:t>/fx-mui)</a:t>
            </a:r>
            <a:endParaRPr lang="zh-CN" altLang="en-US" sz="1400" spc="120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713195" y="194980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27" name="直接连接符 26"/>
          <p:cNvCxnSpPr/>
          <p:nvPr>
            <p:custDataLst>
              <p:tags r:id="rId6"/>
            </p:custDataLst>
          </p:nvPr>
        </p:nvCxnSpPr>
        <p:spPr>
          <a:xfrm>
            <a:off x="1139279" y="4109308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9"/>
          <p:cNvSpPr txBox="1"/>
          <p:nvPr>
            <p:custDataLst>
              <p:tags r:id="rId7"/>
            </p:custDataLst>
          </p:nvPr>
        </p:nvSpPr>
        <p:spPr>
          <a:xfrm>
            <a:off x="1139281" y="3669235"/>
            <a:ext cx="4464000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spc="120">
                <a:latin typeface="+mj-lt"/>
                <a:ea typeface="+mj-ea"/>
                <a:cs typeface="+mj-cs"/>
              </a:rPr>
              <a:t>fx-api</a:t>
            </a:r>
            <a:endParaRPr lang="en-US" altLang="zh-CN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9" name="文本框 30"/>
          <p:cNvSpPr txBox="1"/>
          <p:nvPr>
            <p:custDataLst>
              <p:tags r:id="rId8"/>
            </p:custDataLst>
          </p:nvPr>
        </p:nvSpPr>
        <p:spPr>
          <a:xfrm>
            <a:off x="1139281" y="4156933"/>
            <a:ext cx="4464000" cy="8972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/>
              <a:t>统一报文格式</a:t>
            </a:r>
            <a:endParaRPr lang="zh-CN" altLang="en-US" sz="1400" spc="120"/>
          </a:p>
          <a:p>
            <a:pPr>
              <a:lnSpc>
                <a:spcPct val="120000"/>
              </a:lnSpc>
            </a:pPr>
            <a:r>
              <a:rPr lang="en-US" altLang="zh-CN" sz="1400" spc="120"/>
              <a:t>(</a:t>
            </a:r>
            <a:r>
              <a:rPr lang="zh-CN" altLang="en-US" sz="1400" spc="120"/>
              <a:t>https://github.com/fx-mobile</a:t>
            </a:r>
            <a:r>
              <a:rPr lang="en-US" altLang="zh-CN" sz="1400" spc="120"/>
              <a:t>/fx-api</a:t>
            </a:r>
            <a:r>
              <a:rPr lang="en-US" altLang="zh-CN" sz="1400" spc="120"/>
              <a:t>)</a:t>
            </a:r>
            <a:endParaRPr lang="zh-CN" altLang="en-US" sz="1400" spc="120"/>
          </a:p>
          <a:p>
            <a:pPr>
              <a:lnSpc>
                <a:spcPct val="120000"/>
              </a:lnSpc>
            </a:pPr>
            <a:endParaRPr lang="zh-CN" altLang="en-US" sz="1400" spc="120"/>
          </a:p>
        </p:txBody>
      </p:sp>
      <p:sp>
        <p:nvSpPr>
          <p:cNvPr id="30" name="椭圆 29"/>
          <p:cNvSpPr/>
          <p:nvPr>
            <p:custDataLst>
              <p:tags r:id="rId9"/>
            </p:custDataLst>
          </p:nvPr>
        </p:nvSpPr>
        <p:spPr>
          <a:xfrm>
            <a:off x="713195" y="3833083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6672580" y="1427480"/>
          <a:ext cx="5216525" cy="424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/>
              <a:t>页面集成规范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5440" y="1412776"/>
            <a:ext cx="10729192" cy="439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集成与返回规范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集成方式：页面集成采用页面跳转的方式，不采用页面嵌入的方式。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返回方式</a:t>
            </a:r>
            <a:r>
              <a:rPr lang="zh-CN" altLang="en-US" dirty="0">
                <a:sym typeface="Wingdings" panose="05000000000000000000" pitchFamily="2" charset="2"/>
              </a:rPr>
              <a:t>：  （待补充）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参数传递规范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ym typeface="Wingdings" panose="05000000000000000000" pitchFamily="2" charset="2"/>
              </a:rPr>
              <a:t>URL</a:t>
            </a:r>
            <a:r>
              <a:rPr lang="zh-CN" altLang="en-US" dirty="0">
                <a:sym typeface="Wingdings" panose="05000000000000000000" pitchFamily="2" charset="2"/>
              </a:rPr>
              <a:t>参数：将参数放在</a:t>
            </a:r>
            <a:r>
              <a:rPr lang="en-US" altLang="zh-CN" dirty="0">
                <a:sym typeface="Wingdings" panose="05000000000000000000" pitchFamily="2" charset="2"/>
              </a:rPr>
              <a:t>URL</a:t>
            </a:r>
            <a:r>
              <a:rPr lang="zh-CN" altLang="en-US" dirty="0">
                <a:sym typeface="Wingdings" panose="05000000000000000000" pitchFamily="2" charset="2"/>
              </a:rPr>
              <a:t>后面，敏感的数据需要加密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     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/>
              <a:t> </a:t>
            </a:r>
            <a:r>
              <a:rPr lang="zh-CN" altLang="en-US" dirty="0"/>
              <a:t>如：</a:t>
            </a:r>
            <a:r>
              <a:rPr lang="en-US" altLang="zh-CN" dirty="0"/>
              <a:t>http://zsb.jchl.com/home.html?code=xxxx&amp;nsrsbh=xxxxxxx 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ym typeface="Wingdings" panose="05000000000000000000" pitchFamily="2" charset="2"/>
              </a:rPr>
              <a:t>用户授权码参数：获取用户授权码时保存到服务端，被集成方验证用户授权码时获取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    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zh-CN" altLang="en-US" dirty="0"/>
              <a:t>详见用户中心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r>
              <a:rPr lang="en-US" altLang="zh-CN" dirty="0"/>
              <a:t> /v1/</a:t>
            </a:r>
            <a:r>
              <a:rPr lang="en-US" altLang="zh-CN" dirty="0" err="1"/>
              <a:t>oauth</a:t>
            </a:r>
            <a:r>
              <a:rPr lang="en-US" altLang="zh-CN" dirty="0"/>
              <a:t>/code/</a:t>
            </a:r>
            <a:r>
              <a:rPr lang="en-US" altLang="zh-CN" dirty="0" err="1"/>
              <a:t>getByUserToken</a:t>
            </a:r>
            <a:r>
              <a:rPr lang="en-US" altLang="zh-CN" dirty="0"/>
              <a:t> 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单点登录规范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CN" altLang="en-US" dirty="0">
                <a:sym typeface="Wingdings" panose="05000000000000000000" pitchFamily="2" charset="2"/>
              </a:rPr>
              <a:t>使用当前用户的登录令牌（</a:t>
            </a:r>
            <a:r>
              <a:rPr lang="en-US" altLang="zh-CN" dirty="0">
                <a:sym typeface="Wingdings" panose="05000000000000000000" pitchFamily="2" charset="2"/>
              </a:rPr>
              <a:t>token</a:t>
            </a:r>
            <a:r>
              <a:rPr lang="zh-CN" altLang="en-US" dirty="0">
                <a:sym typeface="Wingdings" panose="05000000000000000000" pitchFamily="2" charset="2"/>
              </a:rPr>
              <a:t>）作为</a:t>
            </a:r>
            <a:r>
              <a:rPr lang="en-US" altLang="zh-CN" dirty="0">
                <a:sym typeface="Wingdings" panose="05000000000000000000" pitchFamily="2" charset="2"/>
              </a:rPr>
              <a:t>URL</a:t>
            </a:r>
            <a:r>
              <a:rPr lang="zh-CN" altLang="en-US" dirty="0">
                <a:sym typeface="Wingdings" panose="05000000000000000000" pitchFamily="2" charset="2"/>
              </a:rPr>
              <a:t>参数传递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CN" altLang="en-US" dirty="0">
                <a:sym typeface="Wingdings" panose="05000000000000000000" pitchFamily="2" charset="2"/>
              </a:rPr>
              <a:t>使用用户授权码（</a:t>
            </a:r>
            <a:r>
              <a:rPr lang="en-US" altLang="zh-CN" dirty="0">
                <a:sym typeface="Wingdings" panose="05000000000000000000" pitchFamily="2" charset="2"/>
              </a:rPr>
              <a:t>code</a:t>
            </a:r>
            <a:r>
              <a:rPr lang="zh-CN" altLang="en-US" dirty="0">
                <a:sym typeface="Wingdings" panose="05000000000000000000" pitchFamily="2" charset="2"/>
              </a:rPr>
              <a:t>）作为</a:t>
            </a:r>
            <a:r>
              <a:rPr lang="en-US" altLang="zh-CN" dirty="0">
                <a:sym typeface="Wingdings" panose="05000000000000000000" pitchFamily="2" charset="2"/>
              </a:rPr>
              <a:t>URL</a:t>
            </a:r>
            <a:r>
              <a:rPr lang="zh-CN" altLang="en-US" dirty="0">
                <a:sym typeface="Wingdings" panose="05000000000000000000" pitchFamily="2" charset="2"/>
              </a:rPr>
              <a:t>参数传递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CN" altLang="en-US" dirty="0">
                <a:sym typeface="Wingdings" panose="05000000000000000000" pitchFamily="2" charset="2"/>
              </a:rPr>
              <a:t>使用微信授权页面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631669" y="898408"/>
            <a:ext cx="2305630" cy="26746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开放平台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>
                <a:latin typeface="+mj-ea"/>
                <a:ea typeface="+mj-ea"/>
              </a:rPr>
              <a:t>单点登录集成（用户授权码</a:t>
            </a:r>
            <a:r>
              <a:rPr lang="en-US" altLang="zh-CN" dirty="0">
                <a:latin typeface="+mj-ea"/>
                <a:ea typeface="+mj-ea"/>
              </a:rPr>
              <a:t>code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2396" y="1091324"/>
            <a:ext cx="1584176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j-ea"/>
                <a:ea typeface="+mj-ea"/>
              </a:rPr>
              <a:t>认证中心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5849" y="2703504"/>
            <a:ext cx="1584176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产品</a:t>
            </a:r>
            <a:endParaRPr lang="en-US" altLang="zh-CN" dirty="0">
              <a:latin typeface="+mj-ea"/>
              <a:ea typeface="+mj-ea"/>
            </a:endParaRPr>
          </a:p>
          <a:p>
            <a:pPr algn="ctr"/>
            <a:r>
              <a:rPr lang="zh-CN" altLang="en-US" dirty="0">
                <a:latin typeface="+mj-ea"/>
                <a:ea typeface="+mj-ea"/>
              </a:rPr>
              <a:t>后端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11597" y="2703504"/>
            <a:ext cx="1584176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产品</a:t>
            </a:r>
            <a:endParaRPr lang="en-US" altLang="zh-CN" dirty="0">
              <a:latin typeface="+mj-ea"/>
              <a:ea typeface="+mj-ea"/>
            </a:endParaRPr>
          </a:p>
          <a:p>
            <a:pPr algn="ctr"/>
            <a:r>
              <a:rPr lang="zh-CN" altLang="en-US" dirty="0">
                <a:latin typeface="+mj-ea"/>
                <a:ea typeface="+mj-ea"/>
              </a:rPr>
              <a:t>后端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8" name="直接箭头连接符 7"/>
          <p:cNvCxnSpPr>
            <a:stCxn id="13" idx="0"/>
            <a:endCxn id="5" idx="2"/>
          </p:cNvCxnSpPr>
          <p:nvPr/>
        </p:nvCxnSpPr>
        <p:spPr>
          <a:xfrm flipV="1">
            <a:off x="2117937" y="3351576"/>
            <a:ext cx="0" cy="988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23"/>
          <p:cNvSpPr txBox="1"/>
          <p:nvPr/>
        </p:nvSpPr>
        <p:spPr>
          <a:xfrm>
            <a:off x="2084349" y="3673492"/>
            <a:ext cx="2427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defTabSz="914400">
              <a:defRPr sz="1200"/>
            </a:lvl1pPr>
            <a:lvl2pPr defTabSz="914400">
              <a:defRPr sz="1800"/>
            </a:lvl2pPr>
            <a:lvl3pPr defTabSz="914400">
              <a:defRPr sz="1800"/>
            </a:lvl3pPr>
            <a:lvl4pPr defTabSz="914400">
              <a:defRPr sz="1800"/>
            </a:lvl4pPr>
            <a:lvl5pPr defTabSz="914400">
              <a:defRPr sz="1800"/>
            </a:lvl5pPr>
            <a:lvl6pPr defTabSz="914400">
              <a:defRPr sz="1800"/>
            </a:lvl6pPr>
            <a:lvl7pPr defTabSz="914400">
              <a:defRPr sz="1800"/>
            </a:lvl7pPr>
            <a:lvl8pPr defTabSz="914400">
              <a:defRPr sz="1800"/>
            </a:lvl8pPr>
            <a:lvl9pPr defTabSz="914400">
              <a:defRPr sz="1800"/>
            </a:lvl9pPr>
          </a:lstStyle>
          <a:p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、嵌入页面前获取</a:t>
            </a:r>
            <a:r>
              <a:rPr lang="en-US" altLang="zh-CN" sz="1600" dirty="0">
                <a:latin typeface="+mj-ea"/>
                <a:ea typeface="+mj-ea"/>
              </a:rPr>
              <a:t>code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25849" y="4339839"/>
            <a:ext cx="1584176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产品</a:t>
            </a:r>
            <a:endParaRPr lang="en-US" altLang="zh-CN" dirty="0">
              <a:latin typeface="+mj-ea"/>
              <a:ea typeface="+mj-ea"/>
            </a:endParaRPr>
          </a:p>
          <a:p>
            <a:pPr algn="ctr"/>
            <a:r>
              <a:rPr lang="zh-CN" altLang="en-US" dirty="0">
                <a:latin typeface="+mj-ea"/>
                <a:ea typeface="+mj-ea"/>
              </a:rPr>
              <a:t>前端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6" name="文本框 44"/>
          <p:cNvSpPr txBox="1"/>
          <p:nvPr/>
        </p:nvSpPr>
        <p:spPr>
          <a:xfrm>
            <a:off x="4380209" y="4374539"/>
            <a:ext cx="2151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、跳转页面</a:t>
            </a:r>
            <a:endParaRPr lang="en-US" altLang="zh-CN" sz="1600" dirty="0">
              <a:latin typeface="+mj-ea"/>
              <a:ea typeface="+mj-ea"/>
            </a:endParaRPr>
          </a:p>
          <a:p>
            <a:pPr algn="ctr"/>
            <a:r>
              <a:rPr lang="zh-CN" altLang="en-US" sz="1600" dirty="0">
                <a:latin typeface="+mj-ea"/>
                <a:ea typeface="+mj-ea"/>
              </a:rPr>
              <a:t>（</a:t>
            </a:r>
            <a:r>
              <a:rPr lang="en-US" altLang="zh-CN" sz="1600" dirty="0">
                <a:latin typeface="+mj-ea"/>
                <a:ea typeface="+mj-ea"/>
              </a:rPr>
              <a:t>URL</a:t>
            </a:r>
            <a:r>
              <a:rPr lang="zh-CN" altLang="en-US" sz="1600" dirty="0">
                <a:latin typeface="+mj-ea"/>
                <a:ea typeface="+mj-ea"/>
              </a:rPr>
              <a:t>带</a:t>
            </a:r>
            <a:r>
              <a:rPr lang="en-US" altLang="zh-CN" sz="1600" dirty="0">
                <a:latin typeface="+mj-ea"/>
                <a:ea typeface="+mj-ea"/>
              </a:rPr>
              <a:t>code</a:t>
            </a:r>
            <a:r>
              <a:rPr lang="zh-CN" altLang="en-US" sz="1600" dirty="0">
                <a:latin typeface="+mj-ea"/>
                <a:ea typeface="+mj-ea"/>
              </a:rPr>
              <a:t>参数）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9" name="文本框 51"/>
          <p:cNvSpPr txBox="1"/>
          <p:nvPr/>
        </p:nvSpPr>
        <p:spPr>
          <a:xfrm>
            <a:off x="2084349" y="1720011"/>
            <a:ext cx="2465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、根据当前登录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用户</a:t>
            </a:r>
            <a:r>
              <a:rPr lang="en-US" altLang="zh-CN" sz="1600" dirty="0" err="1">
                <a:latin typeface="+mj-ea"/>
                <a:ea typeface="+mj-ea"/>
              </a:rPr>
              <a:t>userToken</a:t>
            </a:r>
            <a:r>
              <a:rPr lang="zh-CN" altLang="en-US" sz="1600" dirty="0">
                <a:latin typeface="+mj-ea"/>
                <a:ea typeface="+mj-ea"/>
              </a:rPr>
              <a:t>获取</a:t>
            </a:r>
            <a:r>
              <a:rPr lang="en-US" altLang="zh-CN" sz="1600" dirty="0">
                <a:latin typeface="+mj-ea"/>
                <a:ea typeface="+mj-ea"/>
              </a:rPr>
              <a:t>code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20" name="连接符: 肘形 19"/>
          <p:cNvCxnSpPr>
            <a:stCxn id="6" idx="0"/>
            <a:endCxn id="3" idx="3"/>
          </p:cNvCxnSpPr>
          <p:nvPr/>
        </p:nvCxnSpPr>
        <p:spPr>
          <a:xfrm rot="16200000" flipV="1">
            <a:off x="7446057" y="545875"/>
            <a:ext cx="1288144" cy="30271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5"/>
          <p:cNvSpPr txBox="1"/>
          <p:nvPr/>
        </p:nvSpPr>
        <p:spPr>
          <a:xfrm>
            <a:off x="9598170" y="1480336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、验证</a:t>
            </a:r>
            <a:r>
              <a:rPr lang="en-US" altLang="zh-CN" sz="1600" dirty="0">
                <a:latin typeface="+mj-ea"/>
                <a:ea typeface="+mj-ea"/>
              </a:rPr>
              <a:t>code</a:t>
            </a:r>
            <a:r>
              <a:rPr lang="zh-CN" altLang="en-US" sz="1600" dirty="0">
                <a:latin typeface="+mj-ea"/>
                <a:ea typeface="+mj-ea"/>
              </a:rPr>
              <a:t>，取得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CN" sz="1600" dirty="0" err="1">
                <a:latin typeface="+mj-ea"/>
                <a:ea typeface="+mj-ea"/>
              </a:rPr>
              <a:t>userId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 err="1">
                <a:latin typeface="+mj-ea"/>
                <a:ea typeface="+mj-ea"/>
              </a:rPr>
              <a:t>userToken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11597" y="4351237"/>
            <a:ext cx="1584176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产品</a:t>
            </a:r>
            <a:endParaRPr lang="en-US" altLang="zh-CN" dirty="0">
              <a:latin typeface="+mj-ea"/>
              <a:ea typeface="+mj-ea"/>
            </a:endParaRPr>
          </a:p>
          <a:p>
            <a:pPr algn="ctr"/>
            <a:r>
              <a:rPr lang="zh-CN" altLang="en-US" dirty="0">
                <a:latin typeface="+mj-ea"/>
                <a:ea typeface="+mj-ea"/>
              </a:rPr>
              <a:t>前端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33" name="连接符: 肘形 32"/>
          <p:cNvCxnSpPr>
            <a:stCxn id="5" idx="0"/>
            <a:endCxn id="3" idx="1"/>
          </p:cNvCxnSpPr>
          <p:nvPr/>
        </p:nvCxnSpPr>
        <p:spPr>
          <a:xfrm rot="5400000" flipH="1" flipV="1">
            <a:off x="2911094" y="622203"/>
            <a:ext cx="1288144" cy="28744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23"/>
          <p:cNvSpPr txBox="1"/>
          <p:nvPr/>
        </p:nvSpPr>
        <p:spPr>
          <a:xfrm>
            <a:off x="9598170" y="368864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defTabSz="914400">
              <a:defRPr sz="1200"/>
            </a:lvl1pPr>
            <a:lvl2pPr defTabSz="914400">
              <a:defRPr sz="1800"/>
            </a:lvl2pPr>
            <a:lvl3pPr defTabSz="914400">
              <a:defRPr sz="1800"/>
            </a:lvl3pPr>
            <a:lvl4pPr defTabSz="914400">
              <a:defRPr sz="1800"/>
            </a:lvl4pPr>
            <a:lvl5pPr defTabSz="914400">
              <a:defRPr sz="1800"/>
            </a:lvl5pPr>
            <a:lvl6pPr defTabSz="914400">
              <a:defRPr sz="1800"/>
            </a:lvl6pPr>
            <a:lvl7pPr defTabSz="914400">
              <a:defRPr sz="1800"/>
            </a:lvl7pPr>
            <a:lvl8pPr defTabSz="914400">
              <a:defRPr sz="1800"/>
            </a:lvl8pPr>
            <a:lvl9pPr defTabSz="914400">
              <a:defRPr sz="1800"/>
            </a:lvl9pPr>
          </a:lstStyle>
          <a:p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、验证</a:t>
            </a:r>
            <a:r>
              <a:rPr lang="en-US" altLang="zh-CN" sz="1600" dirty="0">
                <a:latin typeface="+mj-ea"/>
                <a:ea typeface="+mj-ea"/>
              </a:rPr>
              <a:t>code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46" name="连接符: 肘形 45"/>
          <p:cNvCxnSpPr/>
          <p:nvPr/>
        </p:nvCxnSpPr>
        <p:spPr>
          <a:xfrm rot="16200000" flipH="1">
            <a:off x="9837711" y="2469478"/>
            <a:ext cx="324036" cy="792088"/>
          </a:xfrm>
          <a:prstGeom prst="bentConnector4">
            <a:avLst>
              <a:gd name="adj1" fmla="val -135669"/>
              <a:gd name="adj2" fmla="val 12886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55"/>
          <p:cNvSpPr txBox="1"/>
          <p:nvPr/>
        </p:nvSpPr>
        <p:spPr>
          <a:xfrm>
            <a:off x="9598170" y="2254967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+mj-ea"/>
                <a:ea typeface="+mj-ea"/>
              </a:rPr>
              <a:t>7</a:t>
            </a:r>
            <a:r>
              <a:rPr lang="zh-CN" altLang="en-US" sz="1600" dirty="0">
                <a:latin typeface="+mj-ea"/>
                <a:ea typeface="+mj-ea"/>
              </a:rPr>
              <a:t>、自动处理用户登录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07368" y="5062595"/>
            <a:ext cx="11374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此处以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两个产品作为例子来说明产品单点登录集成过程：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+mj-ea"/>
                <a:ea typeface="+mj-ea"/>
              </a:rPr>
              <a:t>【1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4】A</a:t>
            </a:r>
            <a:r>
              <a:rPr lang="zh-CN" altLang="en-US" sz="1600" dirty="0">
                <a:latin typeface="+mj-ea"/>
                <a:ea typeface="+mj-ea"/>
              </a:rPr>
              <a:t>的用户通过认证中心登录生成登录令牌</a:t>
            </a:r>
            <a:r>
              <a:rPr lang="en-US" altLang="zh-CN" sz="1600" dirty="0" err="1">
                <a:latin typeface="+mj-ea"/>
                <a:ea typeface="+mj-ea"/>
              </a:rPr>
              <a:t>userToken</a:t>
            </a:r>
            <a:r>
              <a:rPr lang="zh-CN" altLang="en-US" sz="1600" dirty="0">
                <a:latin typeface="+mj-ea"/>
                <a:ea typeface="+mj-ea"/>
              </a:rPr>
              <a:t>，前端在跳转到</a:t>
            </a:r>
            <a:r>
              <a:rPr lang="en-US" altLang="zh-CN" sz="1600" dirty="0">
                <a:latin typeface="+mj-ea"/>
                <a:ea typeface="+mj-ea"/>
              </a:rPr>
              <a:t>B</a:t>
            </a:r>
            <a:r>
              <a:rPr lang="zh-CN" altLang="en-US" sz="1600" dirty="0">
                <a:latin typeface="+mj-ea"/>
                <a:ea typeface="+mj-ea"/>
              </a:rPr>
              <a:t>的页面之前，先通过后端向认证中心申请授权码</a:t>
            </a:r>
            <a:r>
              <a:rPr lang="en-US" altLang="zh-CN" sz="1600" dirty="0">
                <a:latin typeface="+mj-ea"/>
                <a:ea typeface="+mj-ea"/>
              </a:rPr>
              <a:t>code</a:t>
            </a:r>
            <a:r>
              <a:rPr lang="zh-CN" altLang="en-US" sz="1600" dirty="0">
                <a:latin typeface="+mj-ea"/>
                <a:ea typeface="+mj-ea"/>
              </a:rPr>
              <a:t>（参数：</a:t>
            </a:r>
            <a:r>
              <a:rPr lang="en-US" altLang="zh-CN" sz="1600" dirty="0" err="1">
                <a:latin typeface="+mj-ea"/>
                <a:ea typeface="+mj-ea"/>
              </a:rPr>
              <a:t>userToken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B</a:t>
            </a:r>
            <a:r>
              <a:rPr lang="zh-CN" altLang="en-US" sz="1600" dirty="0">
                <a:latin typeface="+mj-ea"/>
                <a:ea typeface="+mj-ea"/>
              </a:rPr>
              <a:t>的</a:t>
            </a:r>
            <a:r>
              <a:rPr lang="en-US" altLang="zh-CN" sz="1600" dirty="0" err="1">
                <a:latin typeface="+mj-ea"/>
                <a:ea typeface="+mj-ea"/>
              </a:rPr>
              <a:t>appId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B</a:t>
            </a:r>
            <a:r>
              <a:rPr lang="zh-CN" altLang="en-US" sz="1600" dirty="0">
                <a:latin typeface="+mj-ea"/>
                <a:ea typeface="+mj-ea"/>
              </a:rPr>
              <a:t>的</a:t>
            </a:r>
            <a:r>
              <a:rPr lang="en-US" altLang="zh-CN" sz="1600" dirty="0" err="1">
                <a:latin typeface="+mj-ea"/>
                <a:ea typeface="+mj-ea"/>
              </a:rPr>
              <a:t>url</a:t>
            </a:r>
            <a:r>
              <a:rPr lang="zh-CN" altLang="en-US" sz="1600" dirty="0">
                <a:latin typeface="+mj-ea"/>
                <a:ea typeface="+mj-ea"/>
              </a:rPr>
              <a:t>），跳转页面时在</a:t>
            </a:r>
            <a:r>
              <a:rPr lang="en-US" altLang="zh-CN" sz="1600" dirty="0">
                <a:latin typeface="+mj-ea"/>
                <a:ea typeface="+mj-ea"/>
              </a:rPr>
              <a:t>URL</a:t>
            </a:r>
            <a:r>
              <a:rPr lang="zh-CN" altLang="en-US" sz="1600" dirty="0">
                <a:latin typeface="+mj-ea"/>
                <a:ea typeface="+mj-ea"/>
              </a:rPr>
              <a:t>后面带上</a:t>
            </a:r>
            <a:r>
              <a:rPr lang="en-US" altLang="zh-CN" sz="1600" dirty="0">
                <a:latin typeface="+mj-ea"/>
                <a:ea typeface="+mj-ea"/>
              </a:rPr>
              <a:t>code</a:t>
            </a:r>
            <a:r>
              <a:rPr lang="zh-CN" altLang="en-US" sz="1600" dirty="0">
                <a:latin typeface="+mj-ea"/>
                <a:ea typeface="+mj-ea"/>
              </a:rPr>
              <a:t>参数。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+mj-ea"/>
                <a:ea typeface="+mj-ea"/>
              </a:rPr>
              <a:t>【5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7】B</a:t>
            </a:r>
            <a:r>
              <a:rPr lang="zh-CN" altLang="en-US" sz="1600" dirty="0">
                <a:latin typeface="+mj-ea"/>
                <a:ea typeface="+mj-ea"/>
              </a:rPr>
              <a:t>调认证中心的接口验证</a:t>
            </a:r>
            <a:r>
              <a:rPr lang="en-US" altLang="zh-CN" sz="1600" dirty="0">
                <a:latin typeface="+mj-ea"/>
                <a:ea typeface="+mj-ea"/>
              </a:rPr>
              <a:t>code</a:t>
            </a:r>
            <a:r>
              <a:rPr lang="zh-CN" altLang="en-US" sz="1600" dirty="0">
                <a:latin typeface="+mj-ea"/>
                <a:ea typeface="+mj-ea"/>
              </a:rPr>
              <a:t>，并取得</a:t>
            </a:r>
            <a:r>
              <a:rPr lang="en-US" altLang="zh-CN" sz="1600" dirty="0" err="1">
                <a:latin typeface="+mj-ea"/>
                <a:ea typeface="+mj-ea"/>
              </a:rPr>
              <a:t>userId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A</a:t>
            </a:r>
            <a:r>
              <a:rPr lang="zh-CN" altLang="en-US" sz="1600" dirty="0">
                <a:latin typeface="+mj-ea"/>
                <a:ea typeface="+mj-ea"/>
              </a:rPr>
              <a:t>的</a:t>
            </a:r>
            <a:r>
              <a:rPr lang="en-US" altLang="zh-CN" sz="1600" dirty="0" err="1">
                <a:latin typeface="+mj-ea"/>
                <a:ea typeface="+mj-ea"/>
              </a:rPr>
              <a:t>appId</a:t>
            </a:r>
            <a:r>
              <a:rPr lang="zh-CN" altLang="en-US" sz="1600" dirty="0">
                <a:latin typeface="+mj-ea"/>
                <a:ea typeface="+mj-ea"/>
              </a:rPr>
              <a:t>、跳转</a:t>
            </a:r>
            <a:r>
              <a:rPr lang="en-US" altLang="zh-CN" sz="1600" dirty="0" err="1">
                <a:latin typeface="+mj-ea"/>
                <a:ea typeface="+mj-ea"/>
              </a:rPr>
              <a:t>url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 err="1">
                <a:latin typeface="+mj-ea"/>
                <a:ea typeface="+mj-ea"/>
              </a:rPr>
              <a:t>userToken</a:t>
            </a:r>
            <a:r>
              <a:rPr lang="zh-CN" altLang="en-US" sz="1600" dirty="0">
                <a:latin typeface="+mj-ea"/>
                <a:ea typeface="+mj-ea"/>
              </a:rPr>
              <a:t>，</a:t>
            </a:r>
            <a:r>
              <a:rPr lang="en-US" altLang="zh-CN" sz="1600" dirty="0">
                <a:latin typeface="+mj-ea"/>
                <a:ea typeface="+mj-ea"/>
              </a:rPr>
              <a:t>B</a:t>
            </a:r>
            <a:r>
              <a:rPr lang="zh-CN" altLang="en-US" sz="1600" dirty="0">
                <a:latin typeface="+mj-ea"/>
                <a:ea typeface="+mj-ea"/>
              </a:rPr>
              <a:t>根据这些可验证来源是否合法，然后自动初始化用户登录会话。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+mj-ea"/>
                <a:ea typeface="+mj-ea"/>
              </a:rPr>
              <a:t>【8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9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10】</a:t>
            </a:r>
            <a:r>
              <a:rPr lang="zh-CN" altLang="en-US" sz="1600" dirty="0">
                <a:latin typeface="+mj-ea"/>
                <a:ea typeface="+mj-ea"/>
              </a:rPr>
              <a:t>如果</a:t>
            </a:r>
            <a:r>
              <a:rPr lang="en-US" altLang="zh-CN" sz="1600" dirty="0">
                <a:latin typeface="+mj-ea"/>
                <a:ea typeface="+mj-ea"/>
              </a:rPr>
              <a:t>B</a:t>
            </a:r>
            <a:r>
              <a:rPr lang="zh-CN" altLang="en-US" sz="1600" dirty="0">
                <a:latin typeface="+mj-ea"/>
                <a:ea typeface="+mj-ea"/>
              </a:rPr>
              <a:t>需要调用</a:t>
            </a:r>
            <a:r>
              <a:rPr lang="en-US" altLang="zh-CN" sz="1600" dirty="0">
                <a:latin typeface="+mj-ea"/>
                <a:ea typeface="+mj-ea"/>
              </a:rPr>
              <a:t>A</a:t>
            </a:r>
            <a:r>
              <a:rPr lang="zh-CN" altLang="en-US" sz="1600" dirty="0">
                <a:latin typeface="+mj-ea"/>
                <a:ea typeface="+mj-ea"/>
              </a:rPr>
              <a:t>的用户级接口，可先根据</a:t>
            </a:r>
            <a:r>
              <a:rPr lang="en-US" altLang="zh-CN" sz="1600" dirty="0" err="1">
                <a:latin typeface="+mj-ea"/>
              </a:rPr>
              <a:t>userToken</a:t>
            </a:r>
            <a:r>
              <a:rPr lang="zh-CN" altLang="en-US" sz="1600" dirty="0">
                <a:latin typeface="+mj-ea"/>
              </a:rPr>
              <a:t>获取</a:t>
            </a:r>
            <a:r>
              <a:rPr lang="en-US" altLang="zh-CN" sz="1600" dirty="0" err="1">
                <a:latin typeface="+mj-ea"/>
                <a:ea typeface="+mj-ea"/>
              </a:rPr>
              <a:t>userAccessToken</a:t>
            </a:r>
            <a:r>
              <a:rPr lang="zh-CN" altLang="en-US" sz="1600" dirty="0">
                <a:latin typeface="+mj-ea"/>
                <a:ea typeface="+mj-ea"/>
              </a:rPr>
              <a:t>。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23" name="文本框 51"/>
          <p:cNvSpPr txBox="1"/>
          <p:nvPr/>
        </p:nvSpPr>
        <p:spPr>
          <a:xfrm>
            <a:off x="661564" y="954595"/>
            <a:ext cx="430887" cy="36415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、用户统一登录，生成令牌</a:t>
            </a:r>
            <a:r>
              <a:rPr lang="en-US" altLang="zh-CN" sz="1600" dirty="0" err="1">
                <a:latin typeface="+mj-ea"/>
                <a:ea typeface="+mj-ea"/>
              </a:rPr>
              <a:t>userToken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20483" y="2703504"/>
            <a:ext cx="1728000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j-ea"/>
                <a:ea typeface="+mj-ea"/>
              </a:rPr>
              <a:t>API</a:t>
            </a:r>
            <a:r>
              <a:rPr lang="zh-CN" altLang="en-US" dirty="0">
                <a:latin typeface="+mj-ea"/>
                <a:ea typeface="+mj-ea"/>
              </a:rPr>
              <a:t>网关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14" name="连接符: 肘形 13"/>
          <p:cNvCxnSpPr>
            <a:stCxn id="13" idx="1"/>
            <a:endCxn id="3" idx="0"/>
          </p:cNvCxnSpPr>
          <p:nvPr/>
        </p:nvCxnSpPr>
        <p:spPr>
          <a:xfrm rot="10800000" flipH="1">
            <a:off x="1325848" y="1091325"/>
            <a:ext cx="4458635" cy="3572551"/>
          </a:xfrm>
          <a:prstGeom prst="bentConnector4">
            <a:avLst>
              <a:gd name="adj1" fmla="val -5127"/>
              <a:gd name="adj2" fmla="val 1038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0"/>
            <a:endCxn id="6" idx="2"/>
          </p:cNvCxnSpPr>
          <p:nvPr/>
        </p:nvCxnSpPr>
        <p:spPr>
          <a:xfrm flipV="1">
            <a:off x="9603685" y="3351576"/>
            <a:ext cx="0" cy="999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3"/>
            <a:endCxn id="22" idx="1"/>
          </p:cNvCxnSpPr>
          <p:nvPr/>
        </p:nvCxnSpPr>
        <p:spPr>
          <a:xfrm>
            <a:off x="2910025" y="4663875"/>
            <a:ext cx="5901572" cy="11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" idx="1"/>
            <a:endCxn id="25" idx="3"/>
          </p:cNvCxnSpPr>
          <p:nvPr/>
        </p:nvCxnSpPr>
        <p:spPr>
          <a:xfrm flipH="1">
            <a:off x="6648483" y="3027540"/>
            <a:ext cx="2163114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1"/>
            <a:endCxn id="5" idx="3"/>
          </p:cNvCxnSpPr>
          <p:nvPr/>
        </p:nvCxnSpPr>
        <p:spPr>
          <a:xfrm flipH="1">
            <a:off x="2910025" y="3027540"/>
            <a:ext cx="2010458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44"/>
          <p:cNvSpPr txBox="1"/>
          <p:nvPr/>
        </p:nvSpPr>
        <p:spPr>
          <a:xfrm>
            <a:off x="6788061" y="2736948"/>
            <a:ext cx="217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+mj-ea"/>
                <a:ea typeface="+mj-ea"/>
              </a:rPr>
              <a:t>9</a:t>
            </a:r>
            <a:r>
              <a:rPr lang="zh-CN" altLang="en-US" sz="1600" dirty="0">
                <a:latin typeface="+mj-ea"/>
                <a:ea typeface="+mj-ea"/>
              </a:rPr>
              <a:t>、调用接口</a:t>
            </a:r>
            <a:endParaRPr lang="en-US" altLang="zh-CN" sz="1600" dirty="0">
              <a:latin typeface="+mj-ea"/>
              <a:ea typeface="+mj-ea"/>
            </a:endParaRPr>
          </a:p>
          <a:p>
            <a:pPr algn="ctr"/>
            <a:r>
              <a:rPr lang="zh-CN" altLang="en-US" sz="1200" dirty="0">
                <a:latin typeface="+mj-ea"/>
                <a:ea typeface="+mj-ea"/>
              </a:rPr>
              <a:t>（</a:t>
            </a:r>
            <a:r>
              <a:rPr lang="en-US" altLang="zh-CN" sz="1200" dirty="0">
                <a:latin typeface="+mj-ea"/>
                <a:ea typeface="+mj-ea"/>
              </a:rPr>
              <a:t>URL</a:t>
            </a:r>
            <a:r>
              <a:rPr lang="zh-CN" altLang="en-US" sz="1200" dirty="0">
                <a:latin typeface="+mj-ea"/>
                <a:ea typeface="+mj-ea"/>
              </a:rPr>
              <a:t>带</a:t>
            </a:r>
            <a:r>
              <a:rPr lang="en-US" altLang="zh-CN" sz="1200" dirty="0" err="1">
                <a:latin typeface="+mj-ea"/>
                <a:ea typeface="+mj-ea"/>
              </a:rPr>
              <a:t>userAccessToken</a:t>
            </a:r>
            <a:r>
              <a:rPr lang="zh-CN" altLang="en-US" sz="1200" dirty="0">
                <a:latin typeface="+mj-ea"/>
                <a:ea typeface="+mj-ea"/>
              </a:rPr>
              <a:t>）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54" name="文本框 44"/>
          <p:cNvSpPr txBox="1"/>
          <p:nvPr/>
        </p:nvSpPr>
        <p:spPr>
          <a:xfrm>
            <a:off x="2788017" y="2734506"/>
            <a:ext cx="197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+mj-ea"/>
                <a:ea typeface="+mj-ea"/>
              </a:rPr>
              <a:t>10</a:t>
            </a:r>
            <a:r>
              <a:rPr lang="zh-CN" altLang="en-US" sz="1600" dirty="0">
                <a:latin typeface="+mj-ea"/>
                <a:ea typeface="+mj-ea"/>
              </a:rPr>
              <a:t>、调用接口</a:t>
            </a:r>
            <a:endParaRPr lang="en-US" altLang="zh-CN" sz="1600" dirty="0">
              <a:latin typeface="+mj-ea"/>
              <a:ea typeface="+mj-ea"/>
            </a:endParaRPr>
          </a:p>
          <a:p>
            <a:pPr algn="ctr"/>
            <a:r>
              <a:rPr lang="zh-CN" altLang="en-US" sz="1200" dirty="0">
                <a:latin typeface="+mj-ea"/>
                <a:ea typeface="+mj-ea"/>
              </a:rPr>
              <a:t>（</a:t>
            </a:r>
            <a:r>
              <a:rPr lang="en-US" altLang="zh-CN" sz="1200" dirty="0">
                <a:latin typeface="+mj-ea"/>
                <a:ea typeface="+mj-ea"/>
              </a:rPr>
              <a:t>URL</a:t>
            </a:r>
            <a:r>
              <a:rPr lang="zh-CN" altLang="en-US" sz="1200" dirty="0">
                <a:latin typeface="+mj-ea"/>
                <a:ea typeface="+mj-ea"/>
              </a:rPr>
              <a:t>带</a:t>
            </a:r>
            <a:r>
              <a:rPr lang="en-US" altLang="zh-CN" sz="1200" dirty="0" err="1">
                <a:latin typeface="+mj-ea"/>
                <a:ea typeface="+mj-ea"/>
              </a:rPr>
              <a:t>userId</a:t>
            </a:r>
            <a:r>
              <a:rPr lang="zh-CN" altLang="en-US" sz="1200" dirty="0">
                <a:latin typeface="+mj-ea"/>
                <a:ea typeface="+mj-ea"/>
              </a:rPr>
              <a:t>、</a:t>
            </a:r>
            <a:r>
              <a:rPr lang="en-US" altLang="zh-CN" sz="1200" dirty="0" err="1">
                <a:latin typeface="+mj-ea"/>
                <a:ea typeface="+mj-ea"/>
              </a:rPr>
              <a:t>appId</a:t>
            </a:r>
            <a:r>
              <a:rPr lang="zh-CN" altLang="en-US" sz="1200" dirty="0">
                <a:latin typeface="+mj-ea"/>
                <a:ea typeface="+mj-ea"/>
              </a:rPr>
              <a:t>）</a:t>
            </a:r>
            <a:endParaRPr lang="zh-CN" altLang="en-US" sz="1200" dirty="0">
              <a:latin typeface="+mj-ea"/>
              <a:ea typeface="+mj-ea"/>
            </a:endParaRPr>
          </a:p>
        </p:txBody>
      </p:sp>
      <p:cxnSp>
        <p:nvCxnSpPr>
          <p:cNvPr id="7" name="直接箭头连接符 6"/>
          <p:cNvCxnSpPr>
            <a:stCxn id="53" idx="3"/>
            <a:endCxn id="3" idx="3"/>
          </p:cNvCxnSpPr>
          <p:nvPr/>
        </p:nvCxnSpPr>
        <p:spPr>
          <a:xfrm flipH="1" flipV="1">
            <a:off x="6576572" y="1415360"/>
            <a:ext cx="2384263" cy="1583198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44"/>
          <p:cNvSpPr txBox="1"/>
          <p:nvPr/>
        </p:nvSpPr>
        <p:spPr>
          <a:xfrm rot="2100000">
            <a:off x="6845228" y="1796121"/>
            <a:ext cx="236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+mj-ea"/>
                <a:ea typeface="+mj-ea"/>
              </a:rPr>
              <a:t>8</a:t>
            </a:r>
            <a:r>
              <a:rPr lang="zh-CN" altLang="en-US" sz="1600" dirty="0">
                <a:latin typeface="+mj-ea"/>
                <a:ea typeface="+mj-ea"/>
              </a:rPr>
              <a:t>、根据</a:t>
            </a:r>
            <a:r>
              <a:rPr lang="en-US" altLang="zh-CN" sz="1600" dirty="0" err="1">
                <a:latin typeface="+mj-ea"/>
                <a:ea typeface="+mj-ea"/>
              </a:rPr>
              <a:t>userToken</a:t>
            </a:r>
            <a:endParaRPr lang="en-US" altLang="zh-CN" sz="1600" dirty="0">
              <a:latin typeface="+mj-ea"/>
              <a:ea typeface="+mj-ea"/>
            </a:endParaRPr>
          </a:p>
          <a:p>
            <a:pPr algn="ctr"/>
            <a:r>
              <a:rPr lang="zh-CN" altLang="en-US" sz="1600" dirty="0">
                <a:latin typeface="+mj-ea"/>
                <a:ea typeface="+mj-ea"/>
              </a:rPr>
              <a:t>获取</a:t>
            </a:r>
            <a:r>
              <a:rPr lang="en-US" altLang="zh-CN" sz="1600" dirty="0" err="1">
                <a:latin typeface="+mj-ea"/>
                <a:ea typeface="+mj-ea"/>
              </a:rPr>
              <a:t>userA</a:t>
            </a:r>
            <a:r>
              <a:rPr lang="en-US" altLang="zh-CN" sz="1600" dirty="0" err="1">
                <a:latin typeface="+mj-ea"/>
              </a:rPr>
              <a:t>ccessToken</a:t>
            </a:r>
            <a:endParaRPr lang="en-US" altLang="zh-CN" sz="1600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/>
              <a:t>微信授权登录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4127104" y="0"/>
            <a:ext cx="8064896" cy="694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87308_5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187308_5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custom20187308_5*m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187308_5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87308_4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87308_4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187308_4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4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187308_4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187308_4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187308_4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87308_5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187308_4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87308_4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87308_4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187308_4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4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187308_4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2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187308_4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187308_4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187308_4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"/>
  <p:tag name="KSO_WM_UNIT_NOCLEAR" val="0"/>
  <p:tag name="KSO_WM_UNIT_VALUE" val="19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11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187308_5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"/>
  <p:tag name="KSO_WM_UNIT_NOCLEAR" val="0"/>
  <p:tag name="KSO_WM_UNIT_VALUE" val="19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11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5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187308_5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187308_5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187308_5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187308_5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custom20187308_5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heme/theme1.xml><?xml version="1.0" encoding="utf-8"?>
<a:theme xmlns:a="http://schemas.openxmlformats.org/drawingml/2006/main" name="方欣科技广东平台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金财互联</Template>
  <TotalTime>0</TotalTime>
  <Words>3073</Words>
  <Application>WPS 演示</Application>
  <PresentationFormat>宽屏</PresentationFormat>
  <Paragraphs>248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黑体</vt:lpstr>
      <vt:lpstr>Arial Black</vt:lpstr>
      <vt:lpstr>Times New Roman</vt:lpstr>
      <vt:lpstr>Consolas</vt:lpstr>
      <vt:lpstr>方欣科技广东平台主题1</vt:lpstr>
      <vt:lpstr>PowerPoint 演示文稿</vt:lpstr>
      <vt:lpstr>基础规范</vt:lpstr>
      <vt:lpstr>页面集成规范</vt:lpstr>
      <vt:lpstr>基础规范</vt:lpstr>
      <vt:lpstr>技术栈规范</vt:lpstr>
      <vt:lpstr>目录结构规范</vt:lpstr>
      <vt:lpstr>页面集成规范</vt:lpstr>
      <vt:lpstr>单点登录集成（用户授权码code）</vt:lpstr>
      <vt:lpstr>微信授权登录</vt:lpstr>
      <vt:lpstr>API报文规范（详见《开放API规范》）</vt:lpstr>
      <vt:lpstr>组件统一规范</vt:lpstr>
      <vt:lpstr>页面开发及路由配置规范</vt:lpstr>
      <vt:lpstr>统一打包构建规范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foresee</dc:creator>
  <cp:lastModifiedBy>蔡晓冰</cp:lastModifiedBy>
  <cp:revision>2115</cp:revision>
  <dcterms:created xsi:type="dcterms:W3CDTF">2018-01-22T15:52:00Z</dcterms:created>
  <dcterms:modified xsi:type="dcterms:W3CDTF">2019-07-29T01:51:50Z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