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81" r:id="rId20"/>
    <p:sldId id="28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7EBB86-4B11-5642-838B-8B7DFB6E2E29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1"/>
            <p14:sldId id="272"/>
            <p14:sldId id="281"/>
            <p14:sldId id="282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595" autoAdjust="0"/>
  </p:normalViewPr>
  <p:slideViewPr>
    <p:cSldViewPr snapToGrid="0" snapToObjects="1">
      <p:cViewPr>
        <p:scale>
          <a:sx n="88" d="100"/>
          <a:sy n="88" d="100"/>
        </p:scale>
        <p:origin x="-14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2" y="7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2BB4-47B8-4B4A-89B5-62B190E4047A}" type="datetime1">
              <a:rPr kumimoji="1" lang="zh-CN" altLang="en-US" smtClean="0"/>
              <a:t>14-10-8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94FF-939A-654A-9CDB-507A635A5D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6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DA16-ECDB-D44F-9827-761CC6685123}" type="datetime1">
              <a:rPr kumimoji="1" lang="zh-CN" altLang="en-US" smtClean="0"/>
              <a:t>14-10-8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4E76-C5DD-1F47-B557-F74AB06267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27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4E76-C5DD-1F47-B557-F74AB06267A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3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6D95B05-57F2-2E48-A69F-63C93F4B7EFB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蓝色互动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9EF3FBDA-5030-FA4D-84EA-0AC4C71402FE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8CC5-5343-E848-9291-0254196D1C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8E70-ECD8-1F45-BD24-9D66837B4686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B31-B6AD-B341-9DA6-555DAF19B774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7527-912F-894B-91F8-B0DFDDC58DBC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CD3994-6A72-C746-BE8C-34A156A5234C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CDE0-6EA0-5949-886E-5A2DD01893C1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5D79-9229-8146-89AB-96CD1CCB4836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2D90-0052-4949-AFA4-092A823C15D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A02C1868-0CF6-3D4D-B318-FF66FBCA8625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544D34C-A7AF-9643-B838-F9278D8B84CB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BMFramework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程序框架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90E4-9324-1740-BCD6-48B72EF5CB0F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</a:t>
            </a:r>
            <a:r>
              <a:rPr lang="zh-CN" altLang="en-US" dirty="0"/>
              <a:t>编程模式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MVC </a:t>
            </a:r>
            <a:r>
              <a:rPr lang="zh-TW" altLang="en-US" dirty="0"/>
              <a:t>是一种使用 </a:t>
            </a:r>
            <a:r>
              <a:rPr lang="en-US" altLang="zh-TW" dirty="0"/>
              <a:t>MVC</a:t>
            </a:r>
            <a:r>
              <a:rPr lang="zh-TW" altLang="en-US" dirty="0"/>
              <a:t>（</a:t>
            </a:r>
            <a:r>
              <a:rPr lang="en-US" altLang="zh-TW" dirty="0"/>
              <a:t>Model View Controller </a:t>
            </a:r>
            <a:r>
              <a:rPr lang="zh-TW" altLang="en-US" dirty="0"/>
              <a:t>模型</a:t>
            </a:r>
            <a:r>
              <a:rPr lang="en-US" altLang="zh-TW" dirty="0"/>
              <a:t>-</a:t>
            </a:r>
            <a:r>
              <a:rPr lang="zh-TW" altLang="en-US" dirty="0"/>
              <a:t>视图</a:t>
            </a:r>
            <a:r>
              <a:rPr lang="en-US" altLang="zh-TW" dirty="0"/>
              <a:t>-</a:t>
            </a:r>
            <a:r>
              <a:rPr lang="zh-TW" altLang="en-US" dirty="0"/>
              <a:t>控制器）设计创建 </a:t>
            </a:r>
            <a:r>
              <a:rPr lang="en-US" altLang="zh-TW" dirty="0"/>
              <a:t>Web </a:t>
            </a:r>
            <a:r>
              <a:rPr lang="zh-TW" altLang="en-US" dirty="0"/>
              <a:t>应用程序的模式：</a:t>
            </a:r>
            <a:r>
              <a:rPr lang="en-US" altLang="zh-TW" dirty="0"/>
              <a:t>[1]</a:t>
            </a:r>
            <a:r>
              <a:rPr lang="zh-TW" altLang="en-US" dirty="0"/>
              <a:t> </a:t>
            </a:r>
          </a:p>
          <a:p>
            <a:pPr marL="0" indent="0">
              <a:buNone/>
            </a:pPr>
            <a:r>
              <a:rPr lang="en-US" altLang="zh-TW" dirty="0" smtClean="0"/>
              <a:t>Model</a:t>
            </a:r>
            <a:r>
              <a:rPr lang="zh-TW" altLang="en-US" dirty="0"/>
              <a:t>（模型）表示应用程序核心（比如数据库记录列表）。</a:t>
            </a:r>
          </a:p>
          <a:p>
            <a:pPr marL="0" indent="0">
              <a:buNone/>
            </a:pPr>
            <a:r>
              <a:rPr lang="en-US" altLang="zh-TW" dirty="0" smtClean="0"/>
              <a:t>View</a:t>
            </a:r>
            <a:r>
              <a:rPr lang="zh-TW" altLang="en-US" dirty="0"/>
              <a:t>（视图）显示数据（数据库记录）。</a:t>
            </a:r>
          </a:p>
          <a:p>
            <a:pPr marL="0" indent="0">
              <a:buNone/>
            </a:pPr>
            <a:r>
              <a:rPr lang="en-US" altLang="zh-TW" dirty="0" smtClean="0"/>
              <a:t>Controller</a:t>
            </a:r>
            <a:r>
              <a:rPr lang="zh-TW" altLang="en-US" dirty="0"/>
              <a:t>（控制器）处理输入（</a:t>
            </a:r>
            <a:r>
              <a:rPr lang="zh-TW" altLang="en-US" dirty="0" smtClean="0"/>
              <a:t>写入数据库记录,</a:t>
            </a:r>
            <a:r>
              <a:rPr lang="zh-CN" altLang="en-US" dirty="0" smtClean="0"/>
              <a:t>上传到服务器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框架和设计模式的区别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649406" y="929236"/>
            <a:ext cx="78794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sz="2200" dirty="0" smtClean="0">
                <a:latin typeface="+mn-ea"/>
              </a:rPr>
              <a:t>有很多程序员往往把框架模式和设计</a:t>
            </a:r>
            <a:r>
              <a:rPr lang="zh-CN" altLang="en-US" sz="2200" dirty="0">
                <a:latin typeface="+mn-ea"/>
              </a:rPr>
              <a:t>模式混淆，认为</a:t>
            </a:r>
            <a:r>
              <a:rPr lang="en-US" altLang="zh-CN" sz="2200" dirty="0">
                <a:latin typeface="+mn-ea"/>
              </a:rPr>
              <a:t>MVC</a:t>
            </a:r>
            <a:r>
              <a:rPr lang="zh-CN" altLang="en-US" sz="2200" dirty="0">
                <a:latin typeface="+mn-ea"/>
              </a:rPr>
              <a:t>是一种设计模式。实际上它们完全是不同的概念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endParaRPr kumimoji="1" lang="en-US" altLang="zh-CN" sz="2200" dirty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	</a:t>
            </a:r>
            <a:r>
              <a:rPr lang="zh-CN" altLang="en-US" sz="2200" dirty="0">
                <a:latin typeface="+mn-ea"/>
              </a:rPr>
              <a:t>框架通常是代码重用，而设计模式是设计重用，架构则介于两者之间，部分代码重用，部分设计重用，有时分析也可重用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endParaRPr kumimoji="1" lang="en-US" altLang="zh-CN" sz="2200" dirty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	</a:t>
            </a:r>
            <a:r>
              <a:rPr lang="zh-CN" altLang="en-US" sz="2400" dirty="0"/>
              <a:t>简而言之：框架是大智慧，用来对软件设计进行分工；设计模式是小技巧，对具体问题提出解决方案，以提高代码复用率，降低耦合度。</a:t>
            </a:r>
            <a:endParaRPr kumimoji="1"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0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框架和设计模式的区别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框架有哪些？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C</a:t>
            </a:r>
            <a:r>
              <a:rPr lang="en-US" altLang="zh-TW" dirty="0"/>
              <a:t>++</a:t>
            </a:r>
            <a:r>
              <a:rPr lang="zh-TW" altLang="en-US" dirty="0"/>
              <a:t>语言的</a:t>
            </a:r>
            <a:r>
              <a:rPr lang="en-US" altLang="zh-TW" dirty="0"/>
              <a:t>QT</a:t>
            </a:r>
            <a:r>
              <a:rPr lang="zh-TW" altLang="en-US" dirty="0"/>
              <a:t>、</a:t>
            </a:r>
            <a:r>
              <a:rPr lang="en-US" altLang="zh-TW" dirty="0"/>
              <a:t>MFC</a:t>
            </a:r>
            <a:r>
              <a:rPr lang="zh-TW" altLang="en-US" dirty="0"/>
              <a:t>、</a:t>
            </a:r>
            <a:r>
              <a:rPr lang="en-US" altLang="zh-TW" dirty="0" err="1"/>
              <a:t>gtk</a:t>
            </a:r>
            <a:r>
              <a:rPr lang="zh-TW" altLang="en-US" dirty="0"/>
              <a:t>，</a:t>
            </a:r>
            <a:r>
              <a:rPr lang="en-US" altLang="zh-TW" dirty="0"/>
              <a:t>Java</a:t>
            </a:r>
            <a:r>
              <a:rPr lang="zh-TW" altLang="en-US" dirty="0"/>
              <a:t>语言的</a:t>
            </a:r>
            <a:r>
              <a:rPr lang="en-US" altLang="zh-TW" dirty="0"/>
              <a:t>SSH</a:t>
            </a:r>
            <a:r>
              <a:rPr lang="zh-TW" altLang="en-US" dirty="0"/>
              <a:t> 、</a:t>
            </a:r>
            <a:r>
              <a:rPr lang="en-US" altLang="zh-TW" b="1" dirty="0"/>
              <a:t>SSI</a:t>
            </a:r>
            <a:r>
              <a:rPr lang="zh-TW" altLang="en-US" dirty="0"/>
              <a:t>，</a:t>
            </a:r>
            <a:r>
              <a:rPr lang="en-US" altLang="zh-TW" dirty="0" err="1"/>
              <a:t>php</a:t>
            </a:r>
            <a:r>
              <a:rPr lang="zh-TW" altLang="en-US" dirty="0"/>
              <a:t>语言的 </a:t>
            </a:r>
            <a:r>
              <a:rPr lang="en-US" altLang="zh-TW" dirty="0"/>
              <a:t>smarty(MVC</a:t>
            </a:r>
            <a:r>
              <a:rPr lang="zh-TW" altLang="en-US" dirty="0"/>
              <a:t>模式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python</a:t>
            </a:r>
            <a:r>
              <a:rPr lang="zh-TW" altLang="en-US" dirty="0"/>
              <a:t>语言的</a:t>
            </a:r>
            <a:r>
              <a:rPr lang="en-US" altLang="zh-TW" dirty="0" err="1"/>
              <a:t>django</a:t>
            </a:r>
            <a:r>
              <a:rPr lang="en-US" altLang="zh-TW" dirty="0"/>
              <a:t>(MTV</a:t>
            </a:r>
            <a:r>
              <a:rPr lang="zh-TW" altLang="en-US" dirty="0"/>
              <a:t>模式</a:t>
            </a:r>
            <a:r>
              <a:rPr lang="en-US" altLang="zh-TW" dirty="0"/>
              <a:t>)</a:t>
            </a:r>
            <a:r>
              <a:rPr lang="zh-TW" altLang="en-US" dirty="0"/>
              <a:t>等等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设计模式有哪些？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工厂</a:t>
            </a:r>
            <a:r>
              <a:rPr lang="zh-CN" altLang="en-US" dirty="0"/>
              <a:t>模式、适配器模式、策略模式等等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BMFramework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5D79-9229-8146-89AB-96CD1CCB4836}" type="datetime1">
              <a:rPr lang="zh-CN" altLang="en-US" smtClean="0"/>
              <a:t>14-10-8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pic>
        <p:nvPicPr>
          <p:cNvPr id="10" name="图片 9" descr="123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4" y="300317"/>
            <a:ext cx="5208345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BMCoreFramework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96509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BMCoreFramework</a:t>
            </a:r>
            <a:r>
              <a:rPr kumimoji="1" lang="zh-CN" altLang="en-US" dirty="0" smtClean="0"/>
              <a:t> 是</a:t>
            </a:r>
            <a:r>
              <a:rPr kumimoji="1" lang="en-US" altLang="zh-CN" dirty="0" err="1" smtClean="0"/>
              <a:t>BMFramework</a:t>
            </a:r>
            <a:r>
              <a:rPr kumimoji="1" lang="zh-CN" altLang="en-US" dirty="0" smtClean="0"/>
              <a:t>的核心库，主要用来定制应用骨架。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779463" y="3189095"/>
            <a:ext cx="7244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核心类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BMControl</a:t>
            </a:r>
            <a:r>
              <a:rPr kumimoji="1" lang="zh-CN" altLang="zh-CN" dirty="0" smtClean="0"/>
              <a:t> 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BMBaseAction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03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BMCoreFramework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pic>
        <p:nvPicPr>
          <p:cNvPr id="8" name="图片 7" descr="BMFrameworkMV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7" y="1047768"/>
            <a:ext cx="5880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 smtClean="0"/>
              <a:t>海信项目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7527-912F-894B-91F8-B0DFDDC58DBC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pic>
        <p:nvPicPr>
          <p:cNvPr id="6" name="图片 5" descr="stru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1007870"/>
            <a:ext cx="7088624" cy="46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BMUtilFramework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BMUtilFramework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BMFramework</a:t>
            </a:r>
            <a:r>
              <a:rPr kumimoji="1" lang="zh-CN" altLang="en-US" dirty="0" smtClean="0"/>
              <a:t>的构件库。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提供</a:t>
            </a:r>
            <a:r>
              <a:rPr lang="zh-CN" altLang="en-US" dirty="0" smtClean="0"/>
              <a:t>一组组</a:t>
            </a:r>
            <a:r>
              <a:rPr lang="zh-CN" altLang="en-US" dirty="0"/>
              <a:t>件，</a:t>
            </a:r>
            <a:r>
              <a:rPr lang="zh-CN" altLang="en-US" dirty="0" smtClean="0"/>
              <a:t>供开发者选用完成自己的系统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框架（</a:t>
            </a:r>
            <a:r>
              <a:rPr lang="en-US" altLang="zh-CN" dirty="0"/>
              <a:t>Framework</a:t>
            </a:r>
            <a:r>
              <a:rPr lang="zh-CN" altLang="en-US" dirty="0"/>
              <a:t>）是整个或部分系统的可重用设计，表现为一组抽象构件及构件实例间交互的方法</a:t>
            </a:r>
            <a:r>
              <a:rPr lang="en-US" altLang="zh-CN" dirty="0"/>
              <a:t>;</a:t>
            </a:r>
            <a:r>
              <a:rPr lang="zh-CN" altLang="en-US" dirty="0"/>
              <a:t>另一种定义认为，框架是可被应用开发者定制的应用骨架。前者是从应用方面而后者是从目的方面给出的定义</a:t>
            </a:r>
            <a:r>
              <a:rPr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框架（</a:t>
            </a:r>
            <a:r>
              <a:rPr lang="en-US" altLang="zh-CN" dirty="0" smtClean="0"/>
              <a:t>framework</a:t>
            </a:r>
            <a:r>
              <a:rPr lang="zh-CN" altLang="en-US" dirty="0"/>
              <a:t>）</a:t>
            </a:r>
            <a:r>
              <a:rPr lang="zh-CN" altLang="en-US" dirty="0" smtClean="0"/>
              <a:t>其实就是某种应</a:t>
            </a:r>
            <a:r>
              <a:rPr lang="zh-CN" altLang="en-US" dirty="0"/>
              <a:t>用的半成品，就是一组组件，供你选用完成你自己的系统。简单说就是使用别人搭好的舞台，你来做表演。而且，框架一般是成熟的，不断升级的软件。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BMUtilFramework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AFNetwork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封装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Categories</a:t>
            </a:r>
          </a:p>
          <a:p>
            <a:pPr marL="0" indent="0">
              <a:buNone/>
            </a:pPr>
            <a:r>
              <a:rPr kumimoji="1" lang="zh-CN" altLang="en-US" dirty="0" smtClean="0"/>
              <a:t>上拉下拉刷新的封装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提示框的封装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…..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BMFramework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7527-912F-894B-91F8-B0DFDDC58DBC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79463" y="2052423"/>
            <a:ext cx="7229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把</a:t>
            </a:r>
            <a:r>
              <a:rPr lang="en-US" altLang="zh-CN" sz="2400" dirty="0" smtClean="0"/>
              <a:t>App </a:t>
            </a:r>
            <a:r>
              <a:rPr lang="zh-CN" altLang="zh-CN" sz="2400" dirty="0" smtClean="0"/>
              <a:t>按功能拆解为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Model-View-Controller </a:t>
            </a:r>
            <a:r>
              <a:rPr lang="zh-CN" altLang="zh-CN" sz="2400" dirty="0"/>
              <a:t>三个</a:t>
            </a:r>
            <a:r>
              <a:rPr lang="zh-CN" altLang="zh-CN" sz="2400" dirty="0" smtClean="0"/>
              <a:t>部分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938030" y="3094384"/>
            <a:ext cx="6869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View </a:t>
            </a:r>
            <a:r>
              <a:rPr lang="zh-CN" altLang="zh-CN" sz="2400" dirty="0"/>
              <a:t>视图</a:t>
            </a:r>
          </a:p>
          <a:p>
            <a:r>
              <a:rPr lang="zh-CN" altLang="zh-CN" sz="2400" dirty="0"/>
              <a:t>视图是用户看到并与之交互的界面。可继承于</a:t>
            </a:r>
            <a:r>
              <a:rPr lang="en-US" altLang="zh-CN" sz="2400" dirty="0" err="1"/>
              <a:t>BMBaseViewController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BMBaseView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BMBaseTableViewController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BMBaseTableViewCell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继承了以上的基类可以便于框架管理，和统计。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571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2D90-0052-4949-AFA4-092A823C15D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76231" y="519491"/>
            <a:ext cx="80237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Model </a:t>
            </a:r>
            <a:r>
              <a:rPr lang="zh-CN" altLang="zh-CN" sz="2400" dirty="0"/>
              <a:t>模型</a:t>
            </a:r>
          </a:p>
          <a:p>
            <a:r>
              <a:rPr lang="zh-CN" altLang="zh-CN" sz="2400" dirty="0"/>
              <a:t>模型表示数据和规则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sz="2400" dirty="0"/>
              <a:t>3. Controller </a:t>
            </a:r>
            <a:r>
              <a:rPr lang="zh-CN" altLang="zh-CN" sz="2400" dirty="0"/>
              <a:t>控制器</a:t>
            </a:r>
          </a:p>
          <a:p>
            <a:r>
              <a:rPr lang="zh-CN" altLang="zh-CN" sz="2400" dirty="0"/>
              <a:t>控制器包括</a:t>
            </a:r>
            <a:r>
              <a:rPr lang="en-US" altLang="zh-CN" sz="2400" dirty="0" err="1"/>
              <a:t>BMControl</a:t>
            </a:r>
            <a:r>
              <a:rPr lang="en-US" altLang="zh-CN" sz="2400" dirty="0"/>
              <a:t> </a:t>
            </a:r>
            <a:r>
              <a:rPr lang="zh-CN" altLang="zh-CN" sz="2400" dirty="0"/>
              <a:t>和各个用户编写的业务逻辑</a:t>
            </a:r>
            <a:r>
              <a:rPr lang="en-US" altLang="zh-CN" sz="2400" dirty="0"/>
              <a:t>,</a:t>
            </a:r>
            <a:r>
              <a:rPr lang="zh-CN" altLang="zh-CN" sz="2400" dirty="0"/>
              <a:t>通常接受用户的输入</a:t>
            </a:r>
            <a:r>
              <a:rPr lang="en-US" altLang="zh-CN" sz="2400" dirty="0"/>
              <a:t>,</a:t>
            </a:r>
            <a:r>
              <a:rPr lang="zh-CN" altLang="zh-CN" sz="2400" dirty="0"/>
              <a:t>调用网络接口获取数据</a:t>
            </a:r>
            <a:r>
              <a:rPr lang="en-US" altLang="zh-CN" sz="2400" dirty="0"/>
              <a:t>, </a:t>
            </a:r>
            <a:r>
              <a:rPr lang="zh-CN" altLang="zh-CN" sz="2400" dirty="0"/>
              <a:t>并调用</a:t>
            </a:r>
            <a:r>
              <a:rPr lang="en-US" altLang="zh-CN" sz="2400" dirty="0"/>
              <a:t> Model </a:t>
            </a:r>
            <a:r>
              <a:rPr lang="zh-CN" altLang="zh-CN" sz="2400" dirty="0"/>
              <a:t>存储</a:t>
            </a:r>
            <a:r>
              <a:rPr lang="en-US" altLang="zh-CN" sz="2400" dirty="0"/>
              <a:t>,</a:t>
            </a:r>
            <a:r>
              <a:rPr lang="zh-CN" altLang="zh-CN" sz="2400" dirty="0"/>
              <a:t>最后通知</a:t>
            </a:r>
            <a:r>
              <a:rPr lang="en-US" altLang="zh-CN" sz="2400" dirty="0"/>
              <a:t> View </a:t>
            </a:r>
            <a:r>
              <a:rPr lang="zh-CN" altLang="zh-CN" sz="2400" dirty="0"/>
              <a:t>显示数据。这里</a:t>
            </a:r>
            <a:r>
              <a:rPr lang="en-US" altLang="zh-CN" sz="2400" dirty="0"/>
              <a:t> Controller </a:t>
            </a:r>
            <a:r>
              <a:rPr lang="zh-CN" altLang="zh-CN" sz="2400" dirty="0"/>
              <a:t>必须继承于 </a:t>
            </a:r>
            <a:r>
              <a:rPr lang="en-US" altLang="zh-CN" sz="2400" dirty="0" err="1"/>
              <a:t>BMBaseAction</a:t>
            </a:r>
            <a:r>
              <a:rPr lang="en-US" altLang="zh-CN" sz="2400" dirty="0"/>
              <a:t>,</a:t>
            </a:r>
            <a:r>
              <a:rPr lang="zh-CN" altLang="zh-CN" sz="2400" dirty="0"/>
              <a:t>更好的一次编写逻辑被多</a:t>
            </a:r>
            <a:r>
              <a:rPr lang="en-US" altLang="zh-CN" sz="2400" dirty="0"/>
              <a:t> View</a:t>
            </a:r>
            <a:r>
              <a:rPr lang="zh-CN" altLang="zh-CN" sz="2400" dirty="0"/>
              <a:t>复用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方便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框架统计。生成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等等。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Action</a:t>
            </a:r>
            <a:r>
              <a:rPr lang="zh-CN" altLang="en-US" sz="2400" dirty="0" smtClean="0"/>
              <a:t>中所有的对外接口方法的参数必须用：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NSMutableDictionary</a:t>
            </a:r>
            <a:r>
              <a:rPr lang="en-US" altLang="zh-CN" sz="2400" dirty="0"/>
              <a:t>*)</a:t>
            </a:r>
            <a:r>
              <a:rPr lang="en-US" altLang="zh-CN" sz="2400" dirty="0" err="1"/>
              <a:t>dicparam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22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如何编写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20544" y="2274838"/>
            <a:ext cx="7742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BMBaseAction.h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/**</a:t>
            </a:r>
          </a:p>
          <a:p>
            <a:r>
              <a:rPr lang="en-US" altLang="zh-CN" dirty="0"/>
              <a:t> *  </a:t>
            </a:r>
            <a:r>
              <a:rPr lang="zh-CN" altLang="en-US" dirty="0"/>
              <a:t>例子</a:t>
            </a:r>
            <a:r>
              <a:rPr lang="en-US" altLang="zh-CN" dirty="0"/>
              <a:t>Action</a:t>
            </a:r>
          </a:p>
          <a:p>
            <a:r>
              <a:rPr lang="en-US" altLang="zh-CN" dirty="0"/>
              <a:t> */</a:t>
            </a:r>
          </a:p>
          <a:p>
            <a:r>
              <a:rPr lang="en-US" altLang="zh-CN" dirty="0"/>
              <a:t>@interface </a:t>
            </a:r>
            <a:r>
              <a:rPr lang="en-US" altLang="zh-CN" dirty="0" err="1"/>
              <a:t>ExampleAction</a:t>
            </a:r>
            <a:r>
              <a:rPr lang="en-US" altLang="zh-CN" dirty="0"/>
              <a:t> : </a:t>
            </a:r>
            <a:r>
              <a:rPr lang="en-US" altLang="zh-CN" dirty="0" err="1"/>
              <a:t>BMBaseAction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4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2D90-0052-4949-AFA4-092A823C15D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096774" y="764806"/>
            <a:ext cx="69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.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文件实现的接口方法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2581" y="1559440"/>
            <a:ext cx="74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</a:t>
            </a:r>
          </a:p>
          <a:p>
            <a:r>
              <a:rPr lang="zh-CN" altLang="en-US" dirty="0"/>
              <a:t> *  根据参数获取城市天气信息</a:t>
            </a:r>
          </a:p>
          <a:p>
            <a:r>
              <a:rPr lang="zh-CN" altLang="en-US" dirty="0"/>
              <a:t> *</a:t>
            </a:r>
          </a:p>
          <a:p>
            <a:r>
              <a:rPr lang="zh-TW" altLang="en-US" dirty="0"/>
              <a:t> *  </a:t>
            </a:r>
            <a:r>
              <a:rPr lang="en-US" altLang="zh-TW" dirty="0"/>
              <a:t>@</a:t>
            </a:r>
            <a:r>
              <a:rPr lang="en-US" altLang="zh-TW" dirty="0" err="1"/>
              <a:t>param</a:t>
            </a:r>
            <a:r>
              <a:rPr lang="zh-TW" altLang="en-US" dirty="0"/>
              <a:t> </a:t>
            </a:r>
            <a:r>
              <a:rPr lang="en-US" altLang="zh-TW" dirty="0" err="1"/>
              <a:t>baseParam</a:t>
            </a:r>
            <a:r>
              <a:rPr lang="en-US" altLang="zh-TW" dirty="0"/>
              <a:t> </a:t>
            </a:r>
            <a:r>
              <a:rPr lang="zh-TW" altLang="en-US" dirty="0"/>
              <a:t>传入传出参数，所有</a:t>
            </a:r>
            <a:r>
              <a:rPr lang="en-US" altLang="zh-TW" dirty="0"/>
              <a:t>Action</a:t>
            </a:r>
            <a:r>
              <a:rPr lang="zh-TW" altLang="en-US" dirty="0"/>
              <a:t>里面的接口方法必须使用</a:t>
            </a:r>
            <a:r>
              <a:rPr lang="en-US" altLang="zh-TW" dirty="0" err="1"/>
              <a:t>BMBaseParam</a:t>
            </a:r>
            <a:endParaRPr lang="en-US" altLang="zh-TW" dirty="0"/>
          </a:p>
          <a:p>
            <a:r>
              <a:rPr lang="en-US" altLang="zh-CN" dirty="0"/>
              <a:t> */</a:t>
            </a:r>
          </a:p>
          <a:p>
            <a:r>
              <a:rPr lang="en-US" altLang="zh-CN" dirty="0"/>
              <a:t>-(void)</a:t>
            </a:r>
            <a:r>
              <a:rPr lang="en-US" altLang="zh-CN" dirty="0" err="1"/>
              <a:t>getWeather</a:t>
            </a:r>
            <a:r>
              <a:rPr lang="en-US" altLang="zh-CN" dirty="0"/>
              <a:t>:(</a:t>
            </a:r>
            <a:r>
              <a:rPr lang="en-US" altLang="zh-CN" dirty="0" err="1"/>
              <a:t>BMBaseParam</a:t>
            </a:r>
            <a:r>
              <a:rPr lang="en-US" altLang="zh-CN" dirty="0"/>
              <a:t>*)</a:t>
            </a:r>
            <a:r>
              <a:rPr lang="en-US" altLang="zh-CN" dirty="0" err="1"/>
              <a:t>baseParam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通过</a:t>
            </a:r>
            <a:r>
              <a:rPr lang="en-US" altLang="zh-CN" dirty="0" err="1"/>
              <a:t>baseParam</a:t>
            </a:r>
            <a:r>
              <a:rPr lang="zh-CN" altLang="en-US" dirty="0"/>
              <a:t>中的</a:t>
            </a:r>
            <a:r>
              <a:rPr lang="en-US" altLang="zh-CN" dirty="0"/>
              <a:t>String</a:t>
            </a:r>
            <a:r>
              <a:rPr lang="zh-CN" altLang="en-US" dirty="0"/>
              <a:t>参数获取城市代码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err="1"/>
              <a:t>strCityCode</a:t>
            </a:r>
            <a:r>
              <a:rPr lang="en-US" altLang="zh-CN" dirty="0"/>
              <a:t> = </a:t>
            </a:r>
            <a:r>
              <a:rPr lang="en-US" altLang="zh-CN" dirty="0" err="1"/>
              <a:t>baseParam.paramString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根据城市编号拼接</a:t>
            </a:r>
            <a:r>
              <a:rPr lang="en-US" altLang="zh-CN" dirty="0" err="1"/>
              <a:t>url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* </a:t>
            </a:r>
            <a:r>
              <a:rPr lang="en-US" altLang="zh-CN" dirty="0" err="1"/>
              <a:t>strurl</a:t>
            </a:r>
            <a:r>
              <a:rPr lang="en-US" altLang="zh-CN" dirty="0"/>
              <a:t>=[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stringWithFormat</a:t>
            </a:r>
            <a:r>
              <a:rPr lang="en-US" altLang="zh-CN" dirty="0"/>
              <a:t>:@"%@%@.html",</a:t>
            </a:r>
            <a:r>
              <a:rPr lang="en-US" altLang="zh-CN" dirty="0" err="1"/>
              <a:t>DEF_API_GETWEATHER,strCityCode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49405" y="347768"/>
            <a:ext cx="7980481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/</a:t>
            </a:r>
            <a:r>
              <a:rPr lang="en-US" altLang="zh-CN" dirty="0" smtClean="0"/>
              <a:t>/Get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err="1" smtClean="0"/>
              <a:t>baseParam.paramObject</a:t>
            </a:r>
            <a:r>
              <a:rPr lang="en-US" altLang="zh-CN" dirty="0" smtClean="0"/>
              <a:t> </a:t>
            </a:r>
            <a:r>
              <a:rPr lang="en-US" altLang="zh-CN" dirty="0"/>
              <a:t>= [[</a:t>
            </a:r>
            <a:r>
              <a:rPr lang="en-US" altLang="zh-CN" dirty="0" err="1"/>
              <a:t>AFAppDotNetAPIClient</a:t>
            </a:r>
            <a:r>
              <a:rPr lang="en-US" altLang="zh-CN" dirty="0"/>
              <a:t> </a:t>
            </a:r>
            <a:r>
              <a:rPr lang="en-US" altLang="zh-CN" dirty="0" err="1"/>
              <a:t>sharedClient</a:t>
            </a:r>
            <a:r>
              <a:rPr lang="en-US" altLang="zh-CN" dirty="0"/>
              <a:t>] </a:t>
            </a:r>
            <a:r>
              <a:rPr lang="en-US" altLang="zh-CN" dirty="0" err="1"/>
              <a:t>GET:strurl</a:t>
            </a:r>
            <a:r>
              <a:rPr lang="en-US" altLang="zh-CN" dirty="0"/>
              <a:t> </a:t>
            </a:r>
            <a:r>
              <a:rPr lang="en-US" altLang="zh-CN" dirty="0" err="1"/>
              <a:t>parameters:nil</a:t>
            </a:r>
            <a:r>
              <a:rPr lang="en-US" altLang="zh-CN" dirty="0"/>
              <a:t> success:^(</a:t>
            </a:r>
            <a:r>
              <a:rPr lang="en-US" altLang="zh-CN" dirty="0" err="1"/>
              <a:t>NSURLSessionDataTask</a:t>
            </a:r>
            <a:r>
              <a:rPr lang="en-US" altLang="zh-CN" dirty="0"/>
              <a:t> *task, id </a:t>
            </a:r>
            <a:r>
              <a:rPr lang="en-US" altLang="zh-CN" dirty="0" err="1"/>
              <a:t>responseObject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获取</a:t>
            </a:r>
            <a:r>
              <a:rPr lang="en-US" altLang="zh-CN" dirty="0" err="1"/>
              <a:t>json</a:t>
            </a:r>
            <a:r>
              <a:rPr lang="zh-CN" altLang="en-US" dirty="0"/>
              <a:t>数据，并解析</a:t>
            </a:r>
            <a:r>
              <a:rPr lang="en-US" altLang="zh-CN" dirty="0" err="1"/>
              <a:t>json</a:t>
            </a:r>
            <a:r>
              <a:rPr lang="zh-CN" altLang="en-US" dirty="0"/>
              <a:t>数据，然后通过</a:t>
            </a:r>
            <a:r>
              <a:rPr lang="en-US" altLang="zh-CN" dirty="0"/>
              <a:t>block</a:t>
            </a:r>
            <a:r>
              <a:rPr lang="zh-CN" altLang="en-US" dirty="0"/>
              <a:t>传入调用者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NSLog</a:t>
            </a:r>
            <a:r>
              <a:rPr lang="en-US" altLang="zh-CN" dirty="0"/>
              <a:t>(@"%@",</a:t>
            </a:r>
            <a:r>
              <a:rPr lang="en-US" altLang="zh-CN" dirty="0" err="1"/>
              <a:t>responseObject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NSError</a:t>
            </a:r>
            <a:r>
              <a:rPr lang="en-US" altLang="zh-CN" dirty="0"/>
              <a:t> *</a:t>
            </a:r>
            <a:r>
              <a:rPr lang="en-US" altLang="zh-CN" dirty="0" err="1"/>
              <a:t>eor</a:t>
            </a:r>
            <a:r>
              <a:rPr lang="en-US" altLang="zh-CN" dirty="0"/>
              <a:t>=nil;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WeatherResultModel</a:t>
            </a:r>
            <a:r>
              <a:rPr lang="en-US" altLang="zh-CN" dirty="0"/>
              <a:t> *</a:t>
            </a:r>
            <a:r>
              <a:rPr lang="en-US" altLang="zh-CN" dirty="0" err="1"/>
              <a:t>weatherresultmodel</a:t>
            </a:r>
            <a:endParaRPr lang="en-US" altLang="zh-CN" dirty="0"/>
          </a:p>
          <a:p>
            <a:r>
              <a:rPr lang="en-US" altLang="zh-CN" dirty="0"/>
              <a:t>            = [[</a:t>
            </a:r>
            <a:r>
              <a:rPr lang="en-US" altLang="zh-CN" dirty="0" err="1"/>
              <a:t>WeatherResultModel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initWithDictionary:responseObject</a:t>
            </a:r>
            <a:r>
              <a:rPr lang="en-US" altLang="zh-CN" dirty="0"/>
              <a:t> error:&amp;</a:t>
            </a:r>
            <a:r>
              <a:rPr lang="en-US" altLang="zh-CN" dirty="0" err="1"/>
              <a:t>eor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baseParam.withresultobjectblock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baseParam.withresultobjectblock</a:t>
            </a:r>
            <a:r>
              <a:rPr lang="en-US" altLang="zh-CN" dirty="0"/>
              <a:t>(0, </a:t>
            </a:r>
            <a:r>
              <a:rPr lang="en-US" altLang="zh-CN" dirty="0" err="1"/>
              <a:t>nil,weatherresultmodel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 failure:^(</a:t>
            </a:r>
            <a:r>
              <a:rPr lang="en-US" altLang="zh-CN" dirty="0" err="1"/>
              <a:t>NSURLSessionDataTask</a:t>
            </a:r>
            <a:r>
              <a:rPr lang="en-US" altLang="zh-CN" dirty="0"/>
              <a:t> *task, </a:t>
            </a:r>
            <a:r>
              <a:rPr lang="en-US" altLang="zh-CN" dirty="0" err="1"/>
              <a:t>NSError</a:t>
            </a:r>
            <a:r>
              <a:rPr lang="en-US" altLang="zh-CN" dirty="0"/>
              <a:t> *error)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baseParam.withresultobjectblock</a:t>
            </a:r>
            <a:r>
              <a:rPr lang="en-US" altLang="zh-CN" dirty="0"/>
              <a:t>) {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strError</a:t>
            </a:r>
            <a:r>
              <a:rPr lang="en-US" altLang="zh-CN" dirty="0"/>
              <a:t> = [</a:t>
            </a:r>
            <a:r>
              <a:rPr lang="en-US" altLang="zh-CN" dirty="0" err="1"/>
              <a:t>parseerror</a:t>
            </a:r>
            <a:r>
              <a:rPr lang="en-US" altLang="zh-CN" dirty="0"/>
              <a:t> error]</a:t>
            </a:r>
            <a:r>
              <a:rPr lang="en-US" altLang="zh-CN" dirty="0" smtClean="0"/>
              <a:t>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解析网络错误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baseParam.withresultobjectblock</a:t>
            </a:r>
            <a:r>
              <a:rPr lang="en-US" altLang="zh-CN" dirty="0"/>
              <a:t>(</a:t>
            </a:r>
            <a:r>
              <a:rPr lang="en-US" altLang="zh-CN" dirty="0" err="1"/>
              <a:t>error.code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strError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/>
              <a:t>nil);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}]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8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View </a:t>
            </a:r>
            <a:r>
              <a:rPr kumimoji="1" lang="zh-CN" altLang="en-US" dirty="0" smtClean="0"/>
              <a:t>如何调用</a:t>
            </a:r>
            <a:r>
              <a:rPr kumimoji="1" lang="en-US" altLang="zh-CN" dirty="0" smtClean="0"/>
              <a:t> Action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08501" y="1807728"/>
            <a:ext cx="758348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-(void)</a:t>
            </a:r>
            <a:r>
              <a:rPr lang="en-US" altLang="zh-CN" dirty="0" err="1"/>
              <a:t>loadWeather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构造传入传出参数</a:t>
            </a:r>
          </a:p>
          <a:p>
            <a:r>
              <a:rPr lang="en-US" altLang="zh-CN" dirty="0"/>
              <a:t>  </a:t>
            </a:r>
            <a:r>
              <a:rPr lang="en-US" altLang="zh-CN" dirty="0" err="1" smtClean="0"/>
              <a:t>BMBaseParam</a:t>
            </a:r>
            <a:r>
              <a:rPr lang="en-US" altLang="zh-CN" dirty="0"/>
              <a:t>* </a:t>
            </a:r>
            <a:r>
              <a:rPr lang="en-US" altLang="zh-CN" dirty="0" err="1"/>
              <a:t>baseparam</a:t>
            </a:r>
            <a:r>
              <a:rPr lang="en-US" altLang="zh-CN" dirty="0"/>
              <a:t>=[</a:t>
            </a:r>
            <a:r>
              <a:rPr lang="en-US" altLang="zh-CN" dirty="0" err="1"/>
              <a:t>BMBaseParam</a:t>
            </a:r>
            <a:r>
              <a:rPr lang="en-US" altLang="zh-CN" dirty="0"/>
              <a:t> new];</a:t>
            </a:r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baseparam.paramString</a:t>
            </a:r>
            <a:r>
              <a:rPr lang="en-US" altLang="zh-CN" dirty="0"/>
              <a:t>=</a:t>
            </a:r>
            <a:r>
              <a:rPr lang="en-US" altLang="zh-CN" dirty="0" err="1"/>
              <a:t>self.cityCodeStr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__weak </a:t>
            </a:r>
            <a:r>
              <a:rPr lang="en-US" altLang="zh-CN" dirty="0" err="1"/>
              <a:t>ExampleViewController</a:t>
            </a:r>
            <a:r>
              <a:rPr lang="en-US" altLang="zh-CN" dirty="0"/>
              <a:t> *</a:t>
            </a:r>
            <a:r>
              <a:rPr lang="en-US" altLang="zh-CN" dirty="0" err="1"/>
              <a:t>weakself</a:t>
            </a:r>
            <a:r>
              <a:rPr lang="en-US" altLang="zh-CN" dirty="0"/>
              <a:t>=self;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baseparam.withresultobjectblock</a:t>
            </a:r>
            <a:r>
              <a:rPr lang="en-US" altLang="zh-CN" dirty="0"/>
              <a:t>=^(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intError,NSString</a:t>
            </a:r>
            <a:r>
              <a:rPr lang="en-US" altLang="zh-CN" dirty="0"/>
              <a:t>* </a:t>
            </a:r>
            <a:r>
              <a:rPr lang="en-US" altLang="zh-CN" dirty="0" err="1"/>
              <a:t>strMsg,id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intError</a:t>
            </a:r>
            <a:r>
              <a:rPr lang="en-US" altLang="zh-CN" dirty="0"/>
              <a:t> == 0){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//</a:t>
            </a:r>
            <a:r>
              <a:rPr lang="zh-TW" altLang="en-US" dirty="0"/>
              <a:t>提交成功个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WeatherResultModel</a:t>
            </a:r>
            <a:r>
              <a:rPr lang="en-US" altLang="zh-CN" dirty="0"/>
              <a:t> *</a:t>
            </a:r>
            <a:r>
              <a:rPr lang="en-US" altLang="zh-CN" dirty="0" err="1"/>
              <a:t>weatherresultmodel</a:t>
            </a:r>
            <a:r>
              <a:rPr lang="en-US" altLang="zh-CN" dirty="0"/>
              <a:t> = (</a:t>
            </a:r>
            <a:r>
              <a:rPr lang="en-US" altLang="zh-CN" dirty="0" err="1"/>
              <a:t>WeatherResultModel</a:t>
            </a:r>
            <a:r>
              <a:rPr lang="en-US" altLang="zh-CN" dirty="0"/>
              <a:t>*)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weatherresultmodel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       [</a:t>
            </a:r>
            <a:r>
              <a:rPr lang="en-US" altLang="zh-CN" dirty="0" err="1"/>
              <a:t>weakself</a:t>
            </a:r>
            <a:r>
              <a:rPr lang="en-US" altLang="zh-CN" dirty="0"/>
              <a:t> </a:t>
            </a:r>
            <a:r>
              <a:rPr lang="en-US" altLang="zh-CN" dirty="0" err="1"/>
              <a:t>refreshExampleVC:weatherresultmodel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hu-HU" altLang="zh-CN" dirty="0"/>
              <a:t>        else{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获取数据失败</a:t>
            </a:r>
            <a:r>
              <a:rPr lang="en-US" altLang="zh-TW" dirty="0"/>
              <a:t>")</a:t>
            </a:r>
            <a:r>
              <a:rPr lang="en-US" altLang="zh-TW" dirty="0" smtClean="0"/>
              <a:t>;</a:t>
            </a:r>
            <a:r>
              <a:rPr lang="en-US" altLang="zh-CN" dirty="0" smtClean="0"/>
              <a:t>} </a:t>
            </a: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48387" y="644685"/>
            <a:ext cx="782173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r>
              <a:rPr lang="en-US" altLang="zh-CN" dirty="0"/>
              <a:t>* </a:t>
            </a:r>
            <a:r>
              <a:rPr lang="en-US" altLang="zh-CN" dirty="0" err="1"/>
              <a:t>dicParam</a:t>
            </a:r>
            <a:r>
              <a:rPr lang="en-US" altLang="zh-CN" dirty="0"/>
              <a:t>=[</a:t>
            </a:r>
            <a:r>
              <a:rPr lang="en-US" altLang="zh-CN" dirty="0" err="1"/>
              <a:t>NSMutableDictionary</a:t>
            </a:r>
            <a:r>
              <a:rPr lang="en-US" altLang="zh-CN" dirty="0"/>
              <a:t> </a:t>
            </a:r>
            <a:r>
              <a:rPr lang="en-US" altLang="zh-CN" dirty="0" err="1"/>
              <a:t>createParamDic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r>
              <a:rPr lang="zh-CN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根据所传的参数确定所要调用的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中的接口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[</a:t>
            </a:r>
            <a:r>
              <a:rPr lang="en-US" altLang="zh-CN" dirty="0" err="1">
                <a:solidFill>
                  <a:srgbClr val="FF0000"/>
                </a:solidFill>
              </a:rPr>
              <a:t>dicParam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setActionID:DEF_ACTIONID_EAMPLE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strcmd:DEF_CMD_GETWEATHER</a:t>
            </a:r>
            <a:r>
              <a:rPr lang="en-US" altLang="zh-CN" dirty="0">
                <a:solidFill>
                  <a:srgbClr val="FF0000"/>
                </a:solidFill>
              </a:rPr>
              <a:t>];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dicParam</a:t>
            </a:r>
            <a:r>
              <a:rPr lang="en-US" altLang="zh-CN" dirty="0"/>
              <a:t> </a:t>
            </a:r>
            <a:r>
              <a:rPr lang="en-US" altLang="zh-CN" dirty="0" err="1"/>
              <a:t>setParam:baseparam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SharedControl</a:t>
            </a:r>
            <a:r>
              <a:rPr lang="en-US" altLang="zh-CN" dirty="0"/>
              <a:t> </a:t>
            </a:r>
            <a:r>
              <a:rPr lang="en-US" altLang="zh-CN" dirty="0" err="1"/>
              <a:t>excute:dicParam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progressTest</a:t>
            </a:r>
            <a:r>
              <a:rPr lang="en-US" altLang="zh-CN" dirty="0"/>
              <a:t> = [</a:t>
            </a:r>
            <a:r>
              <a:rPr lang="en-US" altLang="zh-CN" dirty="0" err="1"/>
              <a:t>MBProgressHUD</a:t>
            </a:r>
            <a:r>
              <a:rPr lang="en-US" altLang="zh-CN" dirty="0"/>
              <a:t> </a:t>
            </a:r>
            <a:r>
              <a:rPr lang="en-US" altLang="zh-CN" dirty="0" err="1"/>
              <a:t>showHUDAddedTo:self.view</a:t>
            </a:r>
            <a:r>
              <a:rPr lang="en-US" altLang="zh-CN" dirty="0"/>
              <a:t> </a:t>
            </a:r>
            <a:r>
              <a:rPr lang="en-US" altLang="zh-CN" dirty="0" err="1"/>
              <a:t>animated:YES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progressTest.labelText</a:t>
            </a:r>
            <a:r>
              <a:rPr lang="en-US" altLang="zh-CN" dirty="0"/>
              <a:t> = @"</a:t>
            </a:r>
            <a:r>
              <a:rPr lang="zh-CN" altLang="en-US" dirty="0"/>
              <a:t>加载中</a:t>
            </a:r>
            <a:r>
              <a:rPr lang="en-US" altLang="zh-CN" dirty="0"/>
              <a:t>...";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progressTest.mode</a:t>
            </a:r>
            <a:r>
              <a:rPr lang="en-US" altLang="zh-CN" dirty="0"/>
              <a:t> = </a:t>
            </a:r>
            <a:r>
              <a:rPr lang="en-US" altLang="zh-CN" dirty="0" err="1"/>
              <a:t>MBProgressHUDModeIndeterminate</a:t>
            </a:r>
            <a:r>
              <a:rPr lang="en-US" altLang="zh-CN" dirty="0"/>
              <a:t>;//</a:t>
            </a:r>
            <a:r>
              <a:rPr lang="zh-CN" altLang="en-US" dirty="0"/>
              <a:t>可以显示不同风格的进度；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NSURLSessionTask</a:t>
            </a:r>
            <a:r>
              <a:rPr lang="en-US" altLang="zh-CN" dirty="0"/>
              <a:t>* task = (</a:t>
            </a:r>
            <a:r>
              <a:rPr lang="en-US" altLang="zh-CN" dirty="0" err="1"/>
              <a:t>NSURLSessionTask</a:t>
            </a:r>
            <a:r>
              <a:rPr lang="en-US" altLang="zh-CN" dirty="0"/>
              <a:t>*)</a:t>
            </a:r>
            <a:r>
              <a:rPr lang="en-US" altLang="zh-CN" dirty="0" err="1"/>
              <a:t>baseparam.paramObject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progressTest</a:t>
            </a:r>
            <a:r>
              <a:rPr lang="en-US" altLang="zh-CN" dirty="0"/>
              <a:t> </a:t>
            </a:r>
            <a:r>
              <a:rPr lang="en-US" altLang="zh-CN" dirty="0" err="1"/>
              <a:t>setAnimatingWithStateOfTask:task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6A64-7261-A142-A5BE-FD0A96C825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4648200"/>
            <a:ext cx="8153400" cy="609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61181" y="2597453"/>
            <a:ext cx="4983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</a:rPr>
              <a:t>谢 谢 大 家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9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因为软件系统发展到今天已经很复杂了，设计到的知识，内容，问题太多。在某些方面使用别人成熟的框架，就相当于让别人帮你完成一些基础工作，你只需要集中精力完成系统的业务逻辑设计。而且框架一般是成熟，稳健的，他可以处理系统很多细节问题，比如，事物处理，安全性，数据流控制等问题。还有框架一般都经过很多人使用，</a:t>
            </a:r>
            <a:r>
              <a:rPr lang="zh-CN" altLang="en-US" sz="2400" dirty="0"/>
              <a:t>所以结构很好，所以扩展性也很好，而且它是不断升级的，你可以直接享受别人升级代码带来的好处。</a:t>
            </a:r>
            <a:endParaRPr kumimoji="1"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软件分层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分层的优点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适</a:t>
            </a:r>
            <a:r>
              <a:rPr lang="zh-CN" altLang="en-US" dirty="0"/>
              <a:t>当的分层，将会提高软件的以下性能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、伸缩性：指应用程序是否支持更多的用户。例如数据库连接。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、可维护性：当发生需求变化，只需修改软件的某一部分，不会影响其他部分的代码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、可扩展性：在现有系统中增加新功能的难易程度。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、可重用性：程序代码没有冗余，同一个程序能满足多种需求。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zh-CN" dirty="0"/>
              <a:t> </a:t>
            </a:r>
            <a:r>
              <a:rPr lang="en-US" altLang="zh-CN" dirty="0" smtClean="0"/>
              <a:t>5</a:t>
            </a:r>
            <a:r>
              <a:rPr lang="zh-CN" altLang="en-US" dirty="0"/>
              <a:t>、可管理性：管理系统的难易程度。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可伸缩</a:t>
            </a:r>
            <a:r>
              <a:rPr lang="zh-TW" altLang="en-US" dirty="0" smtClean="0"/>
              <a:t>性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可伸缩</a:t>
            </a:r>
            <a:r>
              <a:rPr lang="zh-CN" altLang="en-US" dirty="0"/>
              <a:t>性</a:t>
            </a:r>
            <a:r>
              <a:rPr lang="en-US" altLang="zh-CN" dirty="0"/>
              <a:t>(</a:t>
            </a:r>
            <a:r>
              <a:rPr lang="zh-CN" altLang="en-US" dirty="0"/>
              <a:t>可扩展性</a:t>
            </a:r>
            <a:r>
              <a:rPr lang="en-US" altLang="zh-CN" dirty="0"/>
              <a:t>)</a:t>
            </a:r>
            <a:r>
              <a:rPr lang="zh-CN" altLang="en-US" dirty="0"/>
              <a:t>是一种对软件系统计算处理能力的设计指标，高可伸缩性代表一种弹性，在系统扩展成长过程中，软件能够保证旺盛的生命力，通过很少的改动甚至只是硬件设备的添置，就能实现整个系统处理能力的线性增长，实现高吞吐量和低延迟</a:t>
            </a:r>
            <a:r>
              <a:rPr lang="zh-CN" altLang="en-US" dirty="0" smtClean="0"/>
              <a:t>高性能。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pic>
        <p:nvPicPr>
          <p:cNvPr id="13" name="内容占位符 12" descr="u=3346096582,1489876553&amp;fm=21&amp;gp=0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83" b="-20583"/>
          <a:stretch>
            <a:fillRect/>
          </a:stretch>
        </p:blipFill>
        <p:spPr>
          <a:xfrm>
            <a:off x="4705350" y="1981200"/>
            <a:ext cx="3657600" cy="3975100"/>
          </a:xfrm>
        </p:spPr>
      </p:pic>
    </p:spTree>
    <p:extLst>
      <p:ext uri="{BB962C8B-B14F-4D97-AF65-F5344CB8AC3E}">
        <p14:creationId xmlns:p14="http://schemas.microsoft.com/office/powerpoint/2010/main" val="7433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可扩展性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可扩</a:t>
            </a:r>
            <a:r>
              <a:rPr lang="zh-CN" altLang="en-US" dirty="0"/>
              <a:t>展性是软件设计的原则之一，它以添加新功能或修改完善现有功能来考虑软件的未来成长。可扩展性是软件拓展系统的能力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lang="zh-CN" altLang="en-US" dirty="0"/>
              <a:t>可扩展性可以通过软件框架来实现：动态加载的插件、顶端有抽象接口的认真设计的类层次结构、有用的回调函数构造以及功能很有逻辑并且可塑性很强的代码结构。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CDE0-6EA0-5949-886E-5A2DD01893C1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66D-4229-1E4A-8493-5E8D7FB3A323}" type="datetime1">
              <a:rPr lang="zh-CN" altLang="en-US" smtClean="0"/>
              <a:t>14-10-8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框架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MVC</a:t>
            </a:r>
            <a:r>
              <a:rPr lang="zh-CN" altLang="en-US" dirty="0"/>
              <a:t>全名是</a:t>
            </a:r>
            <a:r>
              <a:rPr lang="en-US" altLang="zh-CN" dirty="0"/>
              <a:t>Model View Controller</a:t>
            </a:r>
            <a:r>
              <a:rPr lang="zh-CN" altLang="en-US" dirty="0"/>
              <a:t>，是模型</a:t>
            </a:r>
            <a:r>
              <a:rPr lang="en-US" altLang="zh-CN" dirty="0"/>
              <a:t>(model)</a:t>
            </a:r>
            <a:r>
              <a:rPr lang="zh-CN" altLang="en-US" dirty="0"/>
              <a:t>－视图</a:t>
            </a:r>
            <a:r>
              <a:rPr lang="en-US" altLang="zh-CN" dirty="0"/>
              <a:t>(view)</a:t>
            </a:r>
            <a:r>
              <a:rPr lang="zh-CN" altLang="en-US" dirty="0"/>
              <a:t>－控制器</a:t>
            </a:r>
            <a:r>
              <a:rPr lang="en-US" altLang="zh-CN" dirty="0"/>
              <a:t>(controller)</a:t>
            </a:r>
            <a:r>
              <a:rPr lang="zh-CN" altLang="en-US" dirty="0"/>
              <a:t>的缩写，一种软件设计典范，用一种业务逻辑、数据、界面显示分离的方法组织代码，将业务逻辑聚集到一个部件里面，在改进和个性化定制界面及用户交互的同时，不需要重新编写业务逻辑。</a:t>
            </a:r>
            <a:r>
              <a:rPr lang="en-US" altLang="zh-CN" dirty="0"/>
              <a:t>MVC</a:t>
            </a:r>
            <a:r>
              <a:rPr lang="zh-CN" altLang="en-US" dirty="0"/>
              <a:t>被独特的发展起来用于映射传统的输入、处理和输出功能在一个逻辑的图形化用户界面的结构中。</a:t>
            </a:r>
            <a:endParaRPr kumimoji="1" lang="zh-CN" altLang="en-US" dirty="0"/>
          </a:p>
        </p:txBody>
      </p:sp>
      <p:pic>
        <p:nvPicPr>
          <p:cNvPr id="9" name="内容占位符 8" descr="ac6eddc451da81cb26660e7e5066d01608243184.jpg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73" b="-31873"/>
          <a:stretch>
            <a:fillRect/>
          </a:stretch>
        </p:blipFill>
        <p:spPr/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24F-1A0A-2542-BB78-FAC182FE41CD}" type="datetime1">
              <a:rPr lang="zh-CN" altLang="en-US" smtClean="0"/>
              <a:t>14-10-8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蓝色互动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377</TotalTime>
  <Words>827</Words>
  <Application>Microsoft Macintosh PowerPoint</Application>
  <PresentationFormat>全屏显示(4:3)</PresentationFormat>
  <Paragraphs>203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像素</vt:lpstr>
      <vt:lpstr>BMFramework</vt:lpstr>
      <vt:lpstr>什么是框架</vt:lpstr>
      <vt:lpstr>为什么要用框架</vt:lpstr>
      <vt:lpstr>软件分层</vt:lpstr>
      <vt:lpstr>分层的优点</vt:lpstr>
      <vt:lpstr>可伸缩性</vt:lpstr>
      <vt:lpstr>可扩展性</vt:lpstr>
      <vt:lpstr>MVC</vt:lpstr>
      <vt:lpstr>MVC 框架</vt:lpstr>
      <vt:lpstr>MVC 编程模式</vt:lpstr>
      <vt:lpstr>框架和设计模式的区别</vt:lpstr>
      <vt:lpstr>PowerPoint 演示文稿</vt:lpstr>
      <vt:lpstr>框架和设计模式的区别</vt:lpstr>
      <vt:lpstr>BMFramework简介</vt:lpstr>
      <vt:lpstr>整体架构</vt:lpstr>
      <vt:lpstr>BMCoreFramework</vt:lpstr>
      <vt:lpstr>BMCoreFramework   MVC</vt:lpstr>
      <vt:lpstr>海信项目</vt:lpstr>
      <vt:lpstr>BMUtilFramework</vt:lpstr>
      <vt:lpstr>BMUtilFramework组件</vt:lpstr>
      <vt:lpstr>使用BMFramework</vt:lpstr>
      <vt:lpstr>PowerPoint 演示文稿</vt:lpstr>
      <vt:lpstr>如何编写Action</vt:lpstr>
      <vt:lpstr>PowerPoint 演示文稿</vt:lpstr>
      <vt:lpstr>PowerPoint 演示文稿</vt:lpstr>
      <vt:lpstr> View 如何调用 Action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BMFramework</dc:title>
  <dc:creator>xuan fengxuan</dc:creator>
  <cp:lastModifiedBy>xuan fengxuan</cp:lastModifiedBy>
  <cp:revision>82</cp:revision>
  <dcterms:created xsi:type="dcterms:W3CDTF">2014-09-07T09:12:43Z</dcterms:created>
  <dcterms:modified xsi:type="dcterms:W3CDTF">2014-10-08T07:33:52Z</dcterms:modified>
</cp:coreProperties>
</file>