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E21593F-A438-49A1-9EE6-F096A7CCE52B}"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8A5C788-508A-4BC9-8206-E097C434BA1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0D1B9370-D2E7-42F3-B366-D90F2D9EC486}"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E617244-D3ED-4DFE-B99C-0E6E6104C41F}"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39FDBD1-EDA1-42CC-A628-C45A140CA967}"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36309CB-0F79-44B0-9906-533C2F465C49}"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1543CF5-B8EC-4080-9AC6-A06BA75ABAC4}"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1435A72-1AD5-4837-A98B-EC3157FA71E7}"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F65D14F-4536-4927-8CCD-83E387C8B63B}"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31634F0-6930-4DA6-9A6A-7267E828C951}"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594594A-36AF-4D77-907F-0394F73C59FE}"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4883ED8-4CA6-493B-B5A7-AD52A991E8C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C40F4CA-03AA-4495-BB56-FE64711C7AA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E5F148B-B934-49A9-A66F-588B8276C2E8}"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FDB06A1-A2AA-4B34-8EFC-1D861DDEA2D4}"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E2C18F70-6575-43A9-B41D-54BEBDC88D15}"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DAA90D95-3D25-4945-BAA4-D678538B17C4}"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F90E635-B1F5-4196-87E0-AF8FDC186EE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E56397E-3D46-4F2A-B622-B088D3745D9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9A56EED-ABC8-4B6C-BFC1-E6BD43E9F7C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DEFC645-522D-4A8A-8A92-DDD3708AD2D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50FDD5F-D5F4-4CA1-B260-BC16BE9EBD7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975658B-FC3A-497D-BDEB-3F13FE9E79E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A51C3D9-1947-441D-89C1-46E4568761E4}"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0" name="Rectangle 8" hidden="1"/>
          <p:cNvSpPr/>
          <p:nvPr/>
        </p:nvSpPr>
        <p:spPr>
          <a:xfrm>
            <a:off x="478080" y="360"/>
            <a:ext cx="227520" cy="68569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grpSp>
        <p:nvGrpSpPr>
          <p:cNvPr id="1" name="Group 6"/>
          <p:cNvGrpSpPr/>
          <p:nvPr/>
        </p:nvGrpSpPr>
        <p:grpSpPr>
          <a:xfrm>
            <a:off x="751320" y="743400"/>
            <a:ext cx="10674360" cy="5349600"/>
            <a:chOff x="751320" y="743400"/>
            <a:chExt cx="10674360" cy="5349600"/>
          </a:xfrm>
        </p:grpSpPr>
        <p:sp>
          <p:nvSpPr>
            <p:cNvPr id="2" name="Freeform 6"/>
            <p:cNvSpPr/>
            <p:nvPr/>
          </p:nvSpPr>
          <p:spPr>
            <a:xfrm>
              <a:off x="8151840" y="1685520"/>
              <a:ext cx="3273840" cy="4407480"/>
            </a:xfrm>
            <a:custGeom>
              <a:avLst/>
              <a:gdLst/>
              <a:ah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ln>
          </p:spPr>
          <p:style>
            <a:lnRef idx="0"/>
            <a:fillRef idx="0"/>
            <a:effectRef idx="0"/>
            <a:fontRef idx="minor"/>
          </p:style>
        </p:sp>
        <p:sp>
          <p:nvSpPr>
            <p:cNvPr id="3" name="Freeform 6"/>
            <p:cNvSpPr/>
            <p:nvPr/>
          </p:nvSpPr>
          <p:spPr>
            <a:xfrm flipH="1" flipV="1">
              <a:off x="750960" y="743040"/>
              <a:ext cx="3274560" cy="4407480"/>
            </a:xfrm>
            <a:custGeom>
              <a:avLst/>
              <a:gdLst/>
              <a:ah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ln>
          </p:spPr>
          <p:style>
            <a:lnRef idx="0"/>
            <a:fillRef idx="0"/>
            <a:effectRef idx="0"/>
            <a:fontRef idx="minor"/>
          </p:style>
        </p:sp>
      </p:grpSp>
      <p:sp>
        <p:nvSpPr>
          <p:cNvPr id="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5"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6" name="PlaceHolder 3"/>
          <p:cNvSpPr>
            <a:spLocks noGrp="1"/>
          </p:cNvSpPr>
          <p:nvPr>
            <p:ph type="ftr" idx="1"/>
          </p:nvPr>
        </p:nvSpPr>
        <p:spPr>
          <a:xfrm>
            <a:off x="2584080" y="6453360"/>
            <a:ext cx="7022160" cy="4035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7" name="PlaceHolder 4"/>
          <p:cNvSpPr>
            <a:spLocks noGrp="1"/>
          </p:cNvSpPr>
          <p:nvPr>
            <p:ph type="sldNum" idx="2"/>
          </p:nvPr>
        </p:nvSpPr>
        <p:spPr>
          <a:xfrm>
            <a:off x="9830520" y="6453360"/>
            <a:ext cx="1595160" cy="40356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191b0e"/>
                </a:solidFill>
                <a:latin typeface="Franklin Gothic Book"/>
              </a:defRPr>
            </a:lvl1pPr>
          </a:lstStyle>
          <a:p>
            <a:pPr algn="r">
              <a:lnSpc>
                <a:spcPct val="100000"/>
              </a:lnSpc>
              <a:buNone/>
            </a:pPr>
            <a:fld id="{78E2D7FC-E933-4384-90AC-1E0C205C5A50}" type="slidenum">
              <a:rPr b="0" lang="en-US" sz="1200" spc="-1" strike="noStrike">
                <a:solidFill>
                  <a:srgbClr val="191b0e"/>
                </a:solidFill>
                <a:latin typeface="Franklin Gothic Book"/>
              </a:rPr>
              <a:t>&lt;number&gt;</a:t>
            </a:fld>
            <a:endParaRPr b="0" lang="en-US" sz="1200" spc="-1" strike="noStrike">
              <a:latin typeface="Times New Roman"/>
            </a:endParaRPr>
          </a:p>
        </p:txBody>
      </p:sp>
      <p:sp>
        <p:nvSpPr>
          <p:cNvPr id="8" name="PlaceHolder 5"/>
          <p:cNvSpPr>
            <a:spLocks noGrp="1"/>
          </p:cNvSpPr>
          <p:nvPr>
            <p:ph type="dt" idx="3"/>
          </p:nvPr>
        </p:nvSpPr>
        <p:spPr>
          <a:xfrm>
            <a:off x="752760" y="6453360"/>
            <a:ext cx="1607040" cy="4035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45" name="Rectangle 8"/>
          <p:cNvSpPr/>
          <p:nvPr/>
        </p:nvSpPr>
        <p:spPr>
          <a:xfrm>
            <a:off x="478080" y="360"/>
            <a:ext cx="227520" cy="68569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6" name="PlaceHolder 1"/>
          <p:cNvSpPr>
            <a:spLocks noGrp="1"/>
          </p:cNvSpPr>
          <p:nvPr>
            <p:ph type="ftr" idx="4"/>
          </p:nvPr>
        </p:nvSpPr>
        <p:spPr>
          <a:xfrm>
            <a:off x="2893680" y="6453360"/>
            <a:ext cx="6279840" cy="4035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7" name="PlaceHolder 2"/>
          <p:cNvSpPr>
            <a:spLocks noGrp="1"/>
          </p:cNvSpPr>
          <p:nvPr>
            <p:ph type="sldNum" idx="5"/>
          </p:nvPr>
        </p:nvSpPr>
        <p:spPr>
          <a:xfrm>
            <a:off x="9472680" y="6453360"/>
            <a:ext cx="1595160" cy="40356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191b0e"/>
                </a:solidFill>
                <a:latin typeface="Franklin Gothic Book"/>
              </a:defRPr>
            </a:lvl1pPr>
          </a:lstStyle>
          <a:p>
            <a:pPr algn="r">
              <a:lnSpc>
                <a:spcPct val="100000"/>
              </a:lnSpc>
              <a:buNone/>
            </a:pPr>
            <a:fld id="{3DE9C7EE-ADC4-42AF-BCA1-4CD72DC7AB70}" type="slidenum">
              <a:rPr b="0" lang="en-US" sz="1200" spc="-1" strike="noStrike">
                <a:solidFill>
                  <a:srgbClr val="191b0e"/>
                </a:solidFill>
                <a:latin typeface="Franklin Gothic Book"/>
              </a:rPr>
              <a:t>&lt;number&gt;</a:t>
            </a:fld>
            <a:endParaRPr b="0" lang="en-US" sz="1200" spc="-1" strike="noStrike">
              <a:latin typeface="Times New Roman"/>
            </a:endParaRPr>
          </a:p>
        </p:txBody>
      </p:sp>
      <p:sp>
        <p:nvSpPr>
          <p:cNvPr id="48" name="PlaceHolder 3"/>
          <p:cNvSpPr>
            <a:spLocks noGrp="1"/>
          </p:cNvSpPr>
          <p:nvPr>
            <p:ph type="dt" idx="6"/>
          </p:nvPr>
        </p:nvSpPr>
        <p:spPr>
          <a:xfrm>
            <a:off x="1390680" y="6453360"/>
            <a:ext cx="1203480" cy="4035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9"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1926000" y="1331280"/>
            <a:ext cx="8360280" cy="2097000"/>
          </a:xfrm>
          <a:prstGeom prst="rect">
            <a:avLst/>
          </a:prstGeom>
          <a:noFill/>
          <a:ln w="0">
            <a:noFill/>
          </a:ln>
        </p:spPr>
        <p:txBody>
          <a:bodyPr lIns="0" rIns="0" tIns="0" bIns="0" anchor="b">
            <a:noAutofit/>
          </a:bodyPr>
          <a:p>
            <a:pPr algn="ctr">
              <a:lnSpc>
                <a:spcPct val="89000"/>
              </a:lnSpc>
              <a:buNone/>
            </a:pPr>
            <a:r>
              <a:rPr b="0" lang="en-US" sz="7200" spc="-1" strike="noStrike" cap="all">
                <a:solidFill>
                  <a:srgbClr val="191b0e"/>
                </a:solidFill>
                <a:latin typeface="Franklin Gothic Book"/>
              </a:rPr>
              <a:t>SONGHUB</a:t>
            </a:r>
            <a:endParaRPr b="0" lang="en-US" sz="7200" spc="-1" strike="noStrike">
              <a:latin typeface="Arial"/>
            </a:endParaRPr>
          </a:p>
        </p:txBody>
      </p:sp>
      <p:sp>
        <p:nvSpPr>
          <p:cNvPr id="88" name="PlaceHolder 2"/>
          <p:cNvSpPr>
            <a:spLocks noGrp="1"/>
          </p:cNvSpPr>
          <p:nvPr>
            <p:ph type="subTitle"/>
          </p:nvPr>
        </p:nvSpPr>
        <p:spPr>
          <a:xfrm>
            <a:off x="2679840" y="3956400"/>
            <a:ext cx="7058160" cy="1273320"/>
          </a:xfrm>
          <a:prstGeom prst="rect">
            <a:avLst/>
          </a:prstGeom>
          <a:noFill/>
          <a:ln w="0">
            <a:noFill/>
          </a:ln>
        </p:spPr>
        <p:txBody>
          <a:bodyPr lIns="0" rIns="0" tIns="0" bIns="0" anchor="t">
            <a:normAutofit/>
          </a:bodyPr>
          <a:p>
            <a:pPr algn="r">
              <a:lnSpc>
                <a:spcPct val="90000"/>
              </a:lnSpc>
              <a:spcBef>
                <a:spcPts val="1001"/>
              </a:spcBef>
              <a:buNone/>
              <a:tabLst>
                <a:tab algn="l" pos="0"/>
              </a:tabLst>
            </a:pPr>
            <a:r>
              <a:rPr b="0" lang="en-US" sz="2300" spc="-1" strike="noStrike">
                <a:solidFill>
                  <a:srgbClr val="191b0e"/>
                </a:solidFill>
                <a:latin typeface="Franklin Gothic Book"/>
                <a:ea typeface="Franklin Gothic Book"/>
              </a:rPr>
              <a:t>Frederico Ferreira</a:t>
            </a:r>
            <a:endParaRPr b="0" lang="en-US" sz="2300" spc="-1" strike="noStrike">
              <a:latin typeface="Arial"/>
            </a:endParaRPr>
          </a:p>
          <a:p>
            <a:pPr algn="r">
              <a:lnSpc>
                <a:spcPct val="90000"/>
              </a:lnSpc>
              <a:spcBef>
                <a:spcPts val="1001"/>
              </a:spcBef>
              <a:buNone/>
              <a:tabLst>
                <a:tab algn="l" pos="0"/>
              </a:tabLst>
            </a:pPr>
            <a:r>
              <a:rPr b="0" lang="en-US" sz="2300" spc="-1" strike="noStrike">
                <a:solidFill>
                  <a:srgbClr val="191b0e"/>
                </a:solidFill>
                <a:latin typeface="Franklin Gothic Book"/>
                <a:ea typeface="Franklin Gothic Book"/>
              </a:rPr>
              <a:t>Gonçalo Monteiro</a:t>
            </a:r>
            <a:endParaRPr b="0" lang="en-US" sz="2300" spc="-1" strike="noStrike">
              <a:latin typeface="Arial"/>
            </a:endParaRPr>
          </a:p>
          <a:p>
            <a:pPr algn="r">
              <a:lnSpc>
                <a:spcPct val="90000"/>
              </a:lnSpc>
              <a:spcBef>
                <a:spcPts val="1001"/>
              </a:spcBef>
              <a:buNone/>
              <a:tabLst>
                <a:tab algn="l" pos="0"/>
              </a:tabLst>
            </a:pPr>
            <a:r>
              <a:rPr b="0" lang="en-US" sz="2300" spc="-1" strike="noStrike">
                <a:solidFill>
                  <a:srgbClr val="191b0e"/>
                </a:solidFill>
                <a:latin typeface="Franklin Gothic Book"/>
                <a:ea typeface="Franklin Gothic Book"/>
              </a:rPr>
              <a:t>Guilherme Almeida</a:t>
            </a:r>
            <a:endParaRPr b="0" lang="en-US" sz="2300" spc="-1" strike="noStrike">
              <a:latin typeface="Arial"/>
            </a:endParaRPr>
          </a:p>
          <a:p>
            <a:pPr algn="ctr">
              <a:lnSpc>
                <a:spcPct val="112000"/>
              </a:lnSpc>
              <a:buNone/>
              <a:tabLst>
                <a:tab algn="l" pos="0"/>
              </a:tabLst>
            </a:pPr>
            <a:endParaRPr b="0" lang="en-US" sz="23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1371600" y="685800"/>
            <a:ext cx="9600120" cy="1485000"/>
          </a:xfrm>
          <a:prstGeom prst="rect">
            <a:avLst/>
          </a:prstGeom>
          <a:noFill/>
          <a:ln w="0">
            <a:noFill/>
          </a:ln>
        </p:spPr>
        <p:txBody>
          <a:bodyPr lIns="90000" rIns="90000" tIns="45000" bIns="45000" anchor="t">
            <a:noAutofit/>
          </a:bodyPr>
          <a:p>
            <a:pPr>
              <a:lnSpc>
                <a:spcPct val="89000"/>
              </a:lnSpc>
              <a:buNone/>
            </a:pPr>
            <a:r>
              <a:rPr b="0" lang="en-US" sz="4400" spc="-1" strike="noStrike">
                <a:solidFill>
                  <a:srgbClr val="191b0e"/>
                </a:solidFill>
                <a:latin typeface="Franklin Gothic Book"/>
              </a:rPr>
              <a:t>The project</a:t>
            </a:r>
            <a:endParaRPr b="0" lang="en-US" sz="4400" spc="-1" strike="noStrike">
              <a:latin typeface="Arial"/>
            </a:endParaRPr>
          </a:p>
        </p:txBody>
      </p:sp>
      <p:sp>
        <p:nvSpPr>
          <p:cNvPr id="90" name="PlaceHolder 2"/>
          <p:cNvSpPr>
            <a:spLocks noGrp="1"/>
          </p:cNvSpPr>
          <p:nvPr>
            <p:ph/>
          </p:nvPr>
        </p:nvSpPr>
        <p:spPr>
          <a:xfrm>
            <a:off x="1371600" y="2286000"/>
            <a:ext cx="9600120" cy="3580200"/>
          </a:xfrm>
          <a:prstGeom prst="rect">
            <a:avLst/>
          </a:prstGeom>
          <a:noFill/>
          <a:ln w="0">
            <a:noFill/>
          </a:ln>
        </p:spPr>
        <p:txBody>
          <a:bodyPr lIns="90000" rIns="90000" tIns="45000" bIns="45000" anchor="t">
            <a:normAutofit/>
          </a:bodyPr>
          <a:p>
            <a:pPr marL="383400" indent="-38340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rPr>
              <a:t>In this project we aim to develop a simple music streaming platform </a:t>
            </a:r>
            <a:r>
              <a:rPr b="0" lang="en-US" sz="2000" spc="-1" strike="noStrike">
                <a:solidFill>
                  <a:srgbClr val="191b0e"/>
                </a:solidFill>
                <a:latin typeface="Franklin Gothic Book"/>
              </a:rPr>
              <a:t>using PostgreSQL and a Rest API. It will be named SongHub!</a:t>
            </a:r>
            <a:endParaRPr b="0" lang="en-US" sz="2000" spc="-1" strike="noStrike">
              <a:latin typeface="Arial"/>
            </a:endParaRPr>
          </a:p>
          <a:p>
            <a:pPr marL="383400" indent="-38340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rPr>
              <a:t>The database will store information about songs (names, albums, </a:t>
            </a:r>
            <a:r>
              <a:rPr b="0" lang="en-US" sz="2000" spc="-1" strike="noStrike">
                <a:solidFill>
                  <a:srgbClr val="191b0e"/>
                </a:solidFill>
                <a:latin typeface="Franklin Gothic Book"/>
              </a:rPr>
              <a:t>playlists, genres, release dates) and users (usernames, artistic </a:t>
            </a:r>
            <a:r>
              <a:rPr b="0" lang="en-US" sz="2000" spc="-1" strike="noStrike">
                <a:solidFill>
                  <a:srgbClr val="191b0e"/>
                </a:solidFill>
                <a:latin typeface="Franklin Gothic Book"/>
              </a:rPr>
              <a:t>names, listening activity, subscriptions).</a:t>
            </a:r>
            <a:endParaRPr b="0" lang="en-US" sz="2000" spc="-1" strike="noStrike">
              <a:latin typeface="Arial"/>
            </a:endParaRPr>
          </a:p>
          <a:p>
            <a:pPr marL="383400" indent="-38340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rPr>
              <a:t>The API will allow users to listen to music, create playlists and more, </a:t>
            </a:r>
            <a:r>
              <a:rPr b="0" lang="en-US" sz="2000" spc="-1" strike="noStrike">
                <a:solidFill>
                  <a:srgbClr val="191b0e"/>
                </a:solidFill>
                <a:latin typeface="Franklin Gothic Book"/>
              </a:rPr>
              <a:t>while giving artists a chance to publish their songs and albums. </a:t>
            </a:r>
            <a:endParaRPr b="0" lang="en-US" sz="2000" spc="-1" strike="noStrike">
              <a:latin typeface="Arial"/>
            </a:endParaRPr>
          </a:p>
          <a:p>
            <a:pPr marL="383400" indent="-38340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rPr>
              <a:t>Administrators will be able to add artists and manage subscription </a:t>
            </a:r>
            <a:r>
              <a:rPr b="0" lang="en-US" sz="2000" spc="-1" strike="noStrike">
                <a:solidFill>
                  <a:srgbClr val="191b0e"/>
                </a:solidFill>
                <a:latin typeface="Franklin Gothic Book"/>
              </a:rPr>
              <a:t>methods (prepaid cards).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1371600" y="685800"/>
            <a:ext cx="9600120" cy="1485000"/>
          </a:xfrm>
          <a:prstGeom prst="rect">
            <a:avLst/>
          </a:prstGeom>
          <a:noFill/>
          <a:ln w="0">
            <a:noFill/>
          </a:ln>
        </p:spPr>
        <p:txBody>
          <a:bodyPr lIns="90000" rIns="90000" tIns="45000" bIns="45000" anchor="t">
            <a:noAutofit/>
          </a:bodyPr>
          <a:p>
            <a:pPr>
              <a:lnSpc>
                <a:spcPct val="89000"/>
              </a:lnSpc>
              <a:buNone/>
            </a:pPr>
            <a:r>
              <a:rPr b="0" lang="en-US" sz="4400" spc="-1" strike="noStrike">
                <a:solidFill>
                  <a:srgbClr val="191b0e"/>
                </a:solidFill>
                <a:latin typeface="Franklin Gothic Book"/>
              </a:rPr>
              <a:t>About us</a:t>
            </a:r>
            <a:endParaRPr b="0" lang="en-US" sz="4400" spc="-1" strike="noStrike">
              <a:latin typeface="Arial"/>
            </a:endParaRPr>
          </a:p>
        </p:txBody>
      </p:sp>
      <p:sp>
        <p:nvSpPr>
          <p:cNvPr id="92" name="PlaceHolder 2"/>
          <p:cNvSpPr>
            <a:spLocks noGrp="1"/>
          </p:cNvSpPr>
          <p:nvPr>
            <p:ph/>
          </p:nvPr>
        </p:nvSpPr>
        <p:spPr>
          <a:xfrm>
            <a:off x="1371600" y="2286000"/>
            <a:ext cx="9600120" cy="3580200"/>
          </a:xfrm>
          <a:prstGeom prst="rect">
            <a:avLst/>
          </a:prstGeom>
          <a:noFill/>
          <a:ln w="0">
            <a:noFill/>
          </a:ln>
        </p:spPr>
        <p:txBody>
          <a:bodyPr lIns="90000" rIns="90000" tIns="45000" bIns="45000" anchor="t">
            <a:normAutofit/>
          </a:bodyPr>
          <a:p>
            <a:pPr marL="383400" indent="-38340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rPr>
              <a:t>Frederico Ferreira – fx31003@gmail.com – 2021217116(PL7)</a:t>
            </a:r>
            <a:endParaRPr b="0" lang="en-US" sz="2000" spc="-1" strike="noStrike">
              <a:latin typeface="Arial"/>
            </a:endParaRPr>
          </a:p>
          <a:p>
            <a:pPr marL="383400" indent="-38340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rPr>
              <a:t>Gonçalo Monteiro – gmgoncalo41@gmail.com – 2021217127(PL3)</a:t>
            </a:r>
            <a:endParaRPr b="0" lang="en-US" sz="2000" spc="-1" strike="noStrike">
              <a:latin typeface="Arial"/>
            </a:endParaRPr>
          </a:p>
          <a:p>
            <a:pPr marL="383400" indent="-38340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Noto Sans CJK SC"/>
              </a:rPr>
              <a:t>Guilherme Almeida – guisobreiroalmeida@gmail.com</a:t>
            </a:r>
            <a:r>
              <a:rPr b="0" lang="en-US" sz="2000" spc="-1" strike="noStrike">
                <a:solidFill>
                  <a:srgbClr val="191b0e"/>
                </a:solidFill>
                <a:latin typeface="Franklin Gothic Book"/>
                <a:ea typeface="Noto Sans CJK SC"/>
              </a:rPr>
              <a:t> - 2019224555(PL7)</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1371600" y="685800"/>
            <a:ext cx="9600120" cy="1485000"/>
          </a:xfrm>
          <a:prstGeom prst="rect">
            <a:avLst/>
          </a:prstGeom>
          <a:noFill/>
          <a:ln w="0">
            <a:noFill/>
          </a:ln>
        </p:spPr>
        <p:txBody>
          <a:bodyPr lIns="90000" rIns="90000" tIns="45000" bIns="45000" anchor="t">
            <a:noAutofit/>
          </a:bodyPr>
          <a:p>
            <a:pPr>
              <a:lnSpc>
                <a:spcPct val="89000"/>
              </a:lnSpc>
              <a:buNone/>
            </a:pPr>
            <a:r>
              <a:rPr b="0" lang="en-US" sz="4400" spc="-1" strike="noStrike">
                <a:solidFill>
                  <a:srgbClr val="191b0e"/>
                </a:solidFill>
                <a:latin typeface="Franklin Gothic Book"/>
              </a:rPr>
              <a:t>Database operations</a:t>
            </a:r>
            <a:endParaRPr b="0" lang="en-US" sz="4400" spc="-1" strike="noStrike">
              <a:latin typeface="Arial"/>
            </a:endParaRPr>
          </a:p>
        </p:txBody>
      </p:sp>
      <p:sp>
        <p:nvSpPr>
          <p:cNvPr id="94" name="PlaceHolder 2"/>
          <p:cNvSpPr>
            <a:spLocks noGrp="1"/>
          </p:cNvSpPr>
          <p:nvPr>
            <p:ph/>
          </p:nvPr>
        </p:nvSpPr>
        <p:spPr>
          <a:xfrm>
            <a:off x="1371600" y="2286000"/>
            <a:ext cx="9600120" cy="3580200"/>
          </a:xfrm>
          <a:prstGeom prst="rect">
            <a:avLst/>
          </a:prstGeom>
          <a:noFill/>
          <a:ln w="0">
            <a:noFill/>
          </a:ln>
        </p:spPr>
        <p:txBody>
          <a:bodyPr lIns="90000" rIns="90000" tIns="45000" bIns="45000" anchor="t">
            <a:normAutofit/>
          </a:bodyPr>
          <a:p>
            <a:pPr marL="383400" indent="-383400">
              <a:lnSpc>
                <a:spcPct val="94000"/>
              </a:lnSpc>
              <a:spcBef>
                <a:spcPts val="1001"/>
              </a:spcBef>
              <a:spcAft>
                <a:spcPts val="201"/>
              </a:spcAft>
              <a:buClr>
                <a:srgbClr val="191b0e"/>
              </a:buClr>
              <a:buFont typeface="Franklin Gothic Book"/>
              <a:buChar char="■"/>
            </a:pPr>
            <a:r>
              <a:rPr b="1" lang="en-US" sz="2000" spc="-1" strike="noStrike">
                <a:solidFill>
                  <a:srgbClr val="191b0e"/>
                </a:solidFill>
                <a:latin typeface="Franklin Gothic Book"/>
              </a:rPr>
              <a:t>Inserts:</a:t>
            </a:r>
            <a:r>
              <a:rPr b="0" lang="en-US" sz="2000" spc="-1" strike="noStrike">
                <a:solidFill>
                  <a:srgbClr val="191b0e"/>
                </a:solidFill>
                <a:latin typeface="Franklin Gothic Book"/>
              </a:rPr>
              <a:t> </a:t>
            </a:r>
            <a:endParaRPr b="0" lang="en-US" sz="2000" spc="-1" strike="noStrike">
              <a:latin typeface="Arial"/>
            </a:endParaRPr>
          </a:p>
          <a:p>
            <a:pPr lvl="1" marL="914400" indent="-383400">
              <a:lnSpc>
                <a:spcPct val="94000"/>
              </a:lnSpc>
              <a:spcBef>
                <a:spcPts val="499"/>
              </a:spcBef>
              <a:spcAft>
                <a:spcPts val="201"/>
              </a:spcAft>
              <a:buClr>
                <a:srgbClr val="191b0e"/>
              </a:buClr>
              <a:buFont typeface="Franklin Gothic Book"/>
              <a:buChar char="–"/>
            </a:pPr>
            <a:r>
              <a:rPr b="0" lang="en-US" sz="2000" spc="-1" strike="noStrike">
                <a:solidFill>
                  <a:srgbClr val="191b0e"/>
                </a:solidFill>
                <a:latin typeface="Franklin Gothic Book"/>
              </a:rPr>
              <a:t>Register new user (email must be unique)</a:t>
            </a:r>
            <a:endParaRPr b="0" lang="en-US" sz="2000" spc="-1" strike="noStrike">
              <a:latin typeface="Arial"/>
            </a:endParaRPr>
          </a:p>
          <a:p>
            <a:pPr lvl="1" marL="914400" indent="-383400">
              <a:lnSpc>
                <a:spcPct val="94000"/>
              </a:lnSpc>
              <a:spcBef>
                <a:spcPts val="499"/>
              </a:spcBef>
              <a:spcAft>
                <a:spcPts val="201"/>
              </a:spcAft>
              <a:buClr>
                <a:srgbClr val="191b0e"/>
              </a:buClr>
              <a:buFont typeface="Franklin Gothic Book"/>
              <a:buChar char="–"/>
            </a:pPr>
            <a:r>
              <a:rPr b="0" lang="en-US" sz="2000" spc="-1" strike="noStrike">
                <a:solidFill>
                  <a:srgbClr val="191b0e"/>
                </a:solidFill>
                <a:latin typeface="Franklin Gothic Book"/>
              </a:rPr>
              <a:t>Add a song or album</a:t>
            </a:r>
            <a:endParaRPr b="0" lang="en-US" sz="2000" spc="-1" strike="noStrike">
              <a:latin typeface="Arial"/>
            </a:endParaRPr>
          </a:p>
          <a:p>
            <a:pPr lvl="1" marL="914400" indent="-383400">
              <a:lnSpc>
                <a:spcPct val="94000"/>
              </a:lnSpc>
              <a:spcBef>
                <a:spcPts val="499"/>
              </a:spcBef>
              <a:spcAft>
                <a:spcPts val="201"/>
              </a:spcAft>
              <a:buClr>
                <a:srgbClr val="191b0e"/>
              </a:buClr>
              <a:buFont typeface="Franklin Gothic Book"/>
              <a:buChar char="–"/>
            </a:pPr>
            <a:r>
              <a:rPr b="0" lang="en-US" sz="2000" spc="-1" strike="noStrike">
                <a:solidFill>
                  <a:srgbClr val="191b0e"/>
                </a:solidFill>
                <a:latin typeface="Franklin Gothic Book"/>
              </a:rPr>
              <a:t>Create a playlist</a:t>
            </a:r>
            <a:endParaRPr b="0" lang="en-US" sz="2000" spc="-1" strike="noStrike">
              <a:latin typeface="Arial"/>
            </a:endParaRPr>
          </a:p>
          <a:p>
            <a:pPr lvl="1" marL="914400" indent="-383400">
              <a:lnSpc>
                <a:spcPct val="94000"/>
              </a:lnSpc>
              <a:spcBef>
                <a:spcPts val="499"/>
              </a:spcBef>
              <a:spcAft>
                <a:spcPts val="201"/>
              </a:spcAft>
              <a:buClr>
                <a:srgbClr val="191b0e"/>
              </a:buClr>
              <a:buFont typeface="Franklin Gothic Book"/>
              <a:buChar char="–"/>
            </a:pPr>
            <a:r>
              <a:rPr b="0" lang="en-US" sz="2000" spc="-1" strike="noStrike">
                <a:solidFill>
                  <a:srgbClr val="191b0e"/>
                </a:solidFill>
                <a:latin typeface="Franklin Gothic Book"/>
              </a:rPr>
              <a:t>Add subscription (to user subscriptions)</a:t>
            </a:r>
            <a:endParaRPr b="0" lang="en-US" sz="2000" spc="-1" strike="noStrike">
              <a:latin typeface="Arial"/>
            </a:endParaRPr>
          </a:p>
          <a:p>
            <a:pPr lvl="1" marL="914400" indent="-383400">
              <a:lnSpc>
                <a:spcPct val="94000"/>
              </a:lnSpc>
              <a:spcBef>
                <a:spcPts val="499"/>
              </a:spcBef>
              <a:spcAft>
                <a:spcPts val="201"/>
              </a:spcAft>
              <a:buClr>
                <a:srgbClr val="191b0e"/>
              </a:buClr>
              <a:buFont typeface="Franklin Gothic Book"/>
              <a:buChar char="–"/>
            </a:pPr>
            <a:r>
              <a:rPr b="0" lang="en-US" sz="2000" spc="-1" strike="noStrike">
                <a:solidFill>
                  <a:srgbClr val="191b0e"/>
                </a:solidFill>
                <a:latin typeface="Franklin Gothic Book"/>
              </a:rPr>
              <a:t>Generate prepaid cards (admin)</a:t>
            </a:r>
            <a:endParaRPr b="0" lang="en-US" sz="2000" spc="-1" strike="noStrike">
              <a:latin typeface="Arial"/>
            </a:endParaRPr>
          </a:p>
          <a:p>
            <a:pPr lvl="1" marL="914400" indent="-383400">
              <a:lnSpc>
                <a:spcPct val="94000"/>
              </a:lnSpc>
              <a:spcBef>
                <a:spcPts val="499"/>
              </a:spcBef>
              <a:spcAft>
                <a:spcPts val="201"/>
              </a:spcAft>
              <a:buClr>
                <a:srgbClr val="191b0e"/>
              </a:buClr>
              <a:buFont typeface="Franklin Gothic Book"/>
              <a:buChar char="–"/>
            </a:pPr>
            <a:r>
              <a:rPr b="0" lang="en-US" sz="2000" spc="-1" strike="noStrike">
                <a:solidFill>
                  <a:srgbClr val="191b0e"/>
                </a:solidFill>
                <a:latin typeface="Franklin Gothic Book"/>
              </a:rPr>
              <a:t>Comment on songs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1371600" y="685800"/>
            <a:ext cx="9600120" cy="1485000"/>
          </a:xfrm>
          <a:prstGeom prst="rect">
            <a:avLst/>
          </a:prstGeom>
          <a:noFill/>
          <a:ln w="0">
            <a:noFill/>
          </a:ln>
        </p:spPr>
        <p:txBody>
          <a:bodyPr lIns="90000" rIns="90000" tIns="45000" bIns="45000" anchor="t">
            <a:noAutofit/>
          </a:bodyPr>
          <a:p>
            <a:pPr>
              <a:lnSpc>
                <a:spcPct val="89000"/>
              </a:lnSpc>
              <a:buNone/>
            </a:pPr>
            <a:r>
              <a:rPr b="0" lang="en-US" sz="4400" spc="-1" strike="noStrike">
                <a:solidFill>
                  <a:srgbClr val="191b0e"/>
                </a:solidFill>
                <a:latin typeface="Franklin Gothic Book"/>
              </a:rPr>
              <a:t>Database operations</a:t>
            </a:r>
            <a:endParaRPr b="0" lang="en-US" sz="4400" spc="-1" strike="noStrike">
              <a:latin typeface="Arial"/>
            </a:endParaRPr>
          </a:p>
        </p:txBody>
      </p:sp>
      <p:sp>
        <p:nvSpPr>
          <p:cNvPr id="96" name="PlaceHolder 2"/>
          <p:cNvSpPr>
            <a:spLocks noGrp="1"/>
          </p:cNvSpPr>
          <p:nvPr>
            <p:ph/>
          </p:nvPr>
        </p:nvSpPr>
        <p:spPr>
          <a:xfrm>
            <a:off x="1371600" y="2286000"/>
            <a:ext cx="9600120" cy="3580200"/>
          </a:xfrm>
          <a:prstGeom prst="rect">
            <a:avLst/>
          </a:prstGeom>
          <a:noFill/>
          <a:ln w="0">
            <a:noFill/>
          </a:ln>
        </p:spPr>
        <p:txBody>
          <a:bodyPr lIns="90000" rIns="90000" tIns="45000" bIns="45000" anchor="t">
            <a:normAutofit/>
          </a:bodyPr>
          <a:p>
            <a:pPr marL="383400" indent="-383400">
              <a:lnSpc>
                <a:spcPct val="94000"/>
              </a:lnSpc>
              <a:spcBef>
                <a:spcPts val="1001"/>
              </a:spcBef>
              <a:spcAft>
                <a:spcPts val="201"/>
              </a:spcAft>
              <a:buClr>
                <a:srgbClr val="191b0e"/>
              </a:buClr>
              <a:buFont typeface="Franklin Gothic Book"/>
              <a:buChar char="■"/>
            </a:pPr>
            <a:r>
              <a:rPr b="1" lang="en-US" sz="2000" spc="-1" strike="noStrike">
                <a:solidFill>
                  <a:srgbClr val="191b0e"/>
                </a:solidFill>
                <a:latin typeface="Franklin Gothic Book"/>
                <a:ea typeface="Franklin Gothic Book"/>
              </a:rPr>
              <a:t>Updates:</a:t>
            </a:r>
            <a:endParaRPr b="0" lang="en-US" sz="2000" spc="-1" strike="noStrike">
              <a:latin typeface="Arial"/>
            </a:endParaRPr>
          </a:p>
          <a:p>
            <a:pPr lvl="1" marL="914400" indent="-383400">
              <a:lnSpc>
                <a:spcPct val="94000"/>
              </a:lnSpc>
              <a:spcBef>
                <a:spcPts val="499"/>
              </a:spcBef>
              <a:spcAft>
                <a:spcPts val="201"/>
              </a:spcAft>
              <a:buClr>
                <a:srgbClr val="191b0e"/>
              </a:buClr>
              <a:buFont typeface="Franklin Gothic Book"/>
              <a:buChar char="–"/>
            </a:pPr>
            <a:r>
              <a:rPr b="0" i="1" lang="en-US" sz="2000" spc="-1" strike="noStrike">
                <a:solidFill>
                  <a:srgbClr val="191b0e"/>
                </a:solidFill>
                <a:latin typeface="Franklin Gothic Book"/>
                <a:ea typeface="Franklin Gothic Book"/>
              </a:rPr>
              <a:t>Prepaid card balance</a:t>
            </a:r>
            <a:endParaRPr b="0" lang="en-US" sz="2000" spc="-1" strike="noStrike">
              <a:latin typeface="Arial"/>
            </a:endParaRPr>
          </a:p>
          <a:p>
            <a:pPr lvl="1" marL="914400" indent="-383400">
              <a:lnSpc>
                <a:spcPct val="94000"/>
              </a:lnSpc>
              <a:spcBef>
                <a:spcPts val="499"/>
              </a:spcBef>
              <a:spcAft>
                <a:spcPts val="201"/>
              </a:spcAft>
              <a:buClr>
                <a:srgbClr val="191b0e"/>
              </a:buClr>
              <a:buFont typeface="Franklin Gothic Book"/>
              <a:buChar char="–"/>
            </a:pPr>
            <a:r>
              <a:rPr b="0" i="1" lang="en-US" sz="2000" spc="-1" strike="noStrike">
                <a:solidFill>
                  <a:srgbClr val="191b0e"/>
                </a:solidFill>
                <a:latin typeface="Franklin Gothic Book"/>
                <a:ea typeface="Franklin Gothic Book"/>
              </a:rPr>
              <a:t>User premium subscription end date</a:t>
            </a:r>
            <a:endParaRPr b="0" lang="en-US" sz="2000" spc="-1" strike="noStrike">
              <a:latin typeface="Arial"/>
            </a:endParaRPr>
          </a:p>
          <a:p>
            <a:pPr lvl="1" marL="914400" indent="-383400">
              <a:lnSpc>
                <a:spcPct val="94000"/>
              </a:lnSpc>
              <a:spcBef>
                <a:spcPts val="499"/>
              </a:spcBef>
              <a:spcAft>
                <a:spcPts val="201"/>
              </a:spcAft>
              <a:buClr>
                <a:srgbClr val="191b0e"/>
              </a:buClr>
              <a:buFont typeface="Franklin Gothic Book"/>
              <a:buChar char="–"/>
            </a:pPr>
            <a:r>
              <a:rPr b="0" i="1" lang="en-US" sz="2000" spc="-1" strike="noStrike">
                <a:solidFill>
                  <a:srgbClr val="191b0e"/>
                </a:solidFill>
                <a:latin typeface="Franklin Gothic Book"/>
                <a:ea typeface="Franklin Gothic Book"/>
              </a:rPr>
              <a:t>Top 10 playlist (every time the user plays a song)</a:t>
            </a:r>
            <a:endParaRPr b="0" lang="en-US" sz="2000" spc="-1" strike="noStrike">
              <a:latin typeface="Arial"/>
            </a:endParaRPr>
          </a:p>
          <a:p>
            <a:pPr>
              <a:lnSpc>
                <a:spcPct val="94000"/>
              </a:lnSpc>
              <a:spcBef>
                <a:spcPts val="1001"/>
              </a:spcBef>
              <a:spcAft>
                <a:spcPts val="201"/>
              </a:spcAft>
              <a:buNone/>
            </a:pPr>
            <a:endParaRPr b="0" lang="en-US" sz="2000" spc="-1" strike="noStrike">
              <a:latin typeface="Arial"/>
            </a:endParaRPr>
          </a:p>
          <a:p>
            <a:pPr marL="383400" indent="-383400">
              <a:lnSpc>
                <a:spcPct val="94000"/>
              </a:lnSpc>
              <a:spcBef>
                <a:spcPts val="1001"/>
              </a:spcBef>
              <a:spcAft>
                <a:spcPts val="201"/>
              </a:spcAft>
              <a:buClr>
                <a:srgbClr val="191b0e"/>
              </a:buClr>
              <a:buFont typeface="Franklin Gothic Book"/>
              <a:buChar char="■"/>
            </a:pPr>
            <a:r>
              <a:rPr b="1" lang="en-US" sz="2000" spc="-1" strike="noStrike">
                <a:solidFill>
                  <a:srgbClr val="191b0e"/>
                </a:solidFill>
                <a:latin typeface="Franklin Gothic Book"/>
                <a:ea typeface="Franklin Gothic Book"/>
              </a:rPr>
              <a:t>Deletes:</a:t>
            </a:r>
            <a:endParaRPr b="0" lang="en-US" sz="2000" spc="-1" strike="noStrike">
              <a:latin typeface="Arial"/>
            </a:endParaRPr>
          </a:p>
          <a:p>
            <a:pPr lvl="1" marL="914400" indent="-383400">
              <a:lnSpc>
                <a:spcPct val="94000"/>
              </a:lnSpc>
              <a:spcBef>
                <a:spcPts val="499"/>
              </a:spcBef>
              <a:spcAft>
                <a:spcPts val="201"/>
              </a:spcAft>
              <a:buClr>
                <a:srgbClr val="191b0e"/>
              </a:buClr>
              <a:buFont typeface="Franklin Gothic Book"/>
              <a:buChar char="–"/>
            </a:pPr>
            <a:r>
              <a:rPr b="0" lang="en-US" sz="2000" spc="-1" strike="noStrike">
                <a:solidFill>
                  <a:srgbClr val="191b0e"/>
                </a:solidFill>
                <a:latin typeface="Franklin Gothic Book"/>
                <a:ea typeface="Franklin Gothic Book"/>
              </a:rPr>
              <a:t>No deletes will be used to create the required endpoints</a:t>
            </a:r>
            <a:endParaRPr b="0" lang="en-US" sz="2000" spc="-1" strike="noStrike">
              <a:latin typeface="Arial"/>
            </a:endParaRPr>
          </a:p>
          <a:p>
            <a:pPr>
              <a:lnSpc>
                <a:spcPct val="94000"/>
              </a:lnSpc>
              <a:spcBef>
                <a:spcPts val="1417"/>
              </a:spcBef>
              <a:buNone/>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371600" y="685800"/>
            <a:ext cx="9600120" cy="1485000"/>
          </a:xfrm>
          <a:prstGeom prst="rect">
            <a:avLst/>
          </a:prstGeom>
          <a:noFill/>
          <a:ln w="0">
            <a:noFill/>
          </a:ln>
        </p:spPr>
        <p:txBody>
          <a:bodyPr lIns="90000" rIns="90000" tIns="45000" bIns="45000" anchor="t">
            <a:noAutofit/>
          </a:bodyPr>
          <a:p>
            <a:pPr>
              <a:lnSpc>
                <a:spcPct val="89000"/>
              </a:lnSpc>
              <a:buNone/>
            </a:pPr>
            <a:r>
              <a:rPr b="0" lang="en-US" sz="4400" spc="-1" strike="noStrike">
                <a:solidFill>
                  <a:srgbClr val="191b0e"/>
                </a:solidFill>
                <a:latin typeface="Franklin Gothic Book"/>
              </a:rPr>
              <a:t>Transactions</a:t>
            </a:r>
            <a:endParaRPr b="0" lang="en-US" sz="4400" spc="-1" strike="noStrike">
              <a:latin typeface="Arial"/>
            </a:endParaRPr>
          </a:p>
        </p:txBody>
      </p:sp>
      <p:sp>
        <p:nvSpPr>
          <p:cNvPr id="98" name="PlaceHolder 2"/>
          <p:cNvSpPr>
            <a:spLocks noGrp="1"/>
          </p:cNvSpPr>
          <p:nvPr>
            <p:ph/>
          </p:nvPr>
        </p:nvSpPr>
        <p:spPr>
          <a:xfrm>
            <a:off x="1371600" y="2286000"/>
            <a:ext cx="9600120" cy="3580200"/>
          </a:xfrm>
          <a:prstGeom prst="rect">
            <a:avLst/>
          </a:prstGeom>
          <a:noFill/>
          <a:ln w="0">
            <a:noFill/>
          </a:ln>
        </p:spPr>
        <p:txBody>
          <a:bodyPr lIns="90000" rIns="90000" tIns="45000" bIns="45000" anchor="t">
            <a:normAutofit/>
          </a:bodyPr>
          <a:p>
            <a:pPr>
              <a:lnSpc>
                <a:spcPct val="94000"/>
              </a:lnSpc>
              <a:spcBef>
                <a:spcPts val="1001"/>
              </a:spcBef>
              <a:spcAft>
                <a:spcPts val="201"/>
              </a:spcAft>
              <a:buNone/>
            </a:pPr>
            <a:endParaRPr b="0" lang="en-US" sz="2000" spc="-1" strike="noStrike">
              <a:latin typeface="Arial"/>
            </a:endParaRPr>
          </a:p>
          <a:p>
            <a:pPr marL="383400" indent="-38340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Franklin Gothic Book"/>
              </a:rPr>
              <a:t>Every operation done to the database should be realized using transaction. Specially the case for the "add album" operation, which can create new songs. In case the operation fails, these songs should not be created. Other relevant use is in the case of the “subscribe to premium” endpoint, where the transactions are needed to maintain the database integrity and valid pay-card balances.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371600" y="685800"/>
            <a:ext cx="9600120" cy="1485000"/>
          </a:xfrm>
          <a:prstGeom prst="rect">
            <a:avLst/>
          </a:prstGeom>
          <a:noFill/>
          <a:ln w="0">
            <a:noFill/>
          </a:ln>
        </p:spPr>
        <p:txBody>
          <a:bodyPr lIns="90000" rIns="90000" tIns="45000" bIns="45000" anchor="t">
            <a:noAutofit/>
          </a:bodyPr>
          <a:p>
            <a:pPr>
              <a:lnSpc>
                <a:spcPct val="89000"/>
              </a:lnSpc>
              <a:buNone/>
            </a:pPr>
            <a:r>
              <a:rPr b="0" lang="en-US" sz="4400" spc="-1" strike="noStrike">
                <a:solidFill>
                  <a:srgbClr val="191b0e"/>
                </a:solidFill>
                <a:latin typeface="Franklin Gothic Book"/>
              </a:rPr>
              <a:t>Concurrency conflicts</a:t>
            </a:r>
            <a:endParaRPr b="0" lang="en-US" sz="4400" spc="-1" strike="noStrike">
              <a:latin typeface="Arial"/>
            </a:endParaRPr>
          </a:p>
        </p:txBody>
      </p:sp>
      <p:sp>
        <p:nvSpPr>
          <p:cNvPr id="100" name="PlaceHolder 2"/>
          <p:cNvSpPr>
            <a:spLocks noGrp="1"/>
          </p:cNvSpPr>
          <p:nvPr>
            <p:ph/>
          </p:nvPr>
        </p:nvSpPr>
        <p:spPr>
          <a:xfrm>
            <a:off x="1371600" y="2286000"/>
            <a:ext cx="9600120" cy="3580200"/>
          </a:xfrm>
          <a:prstGeom prst="rect">
            <a:avLst/>
          </a:prstGeom>
          <a:noFill/>
          <a:ln w="0">
            <a:noFill/>
          </a:ln>
        </p:spPr>
        <p:txBody>
          <a:bodyPr lIns="90000" rIns="90000" tIns="45000" bIns="45000" anchor="t">
            <a:normAutofit/>
          </a:bodyPr>
          <a:p>
            <a:pPr>
              <a:lnSpc>
                <a:spcPct val="94000"/>
              </a:lnSpc>
              <a:spcBef>
                <a:spcPts val="1001"/>
              </a:spcBef>
              <a:spcAft>
                <a:spcPts val="201"/>
              </a:spcAft>
              <a:buNone/>
            </a:pPr>
            <a:endParaRPr b="0" lang="en-US" sz="2000" spc="-1" strike="noStrike">
              <a:latin typeface="Arial"/>
            </a:endParaRPr>
          </a:p>
          <a:p>
            <a:pPr marL="383400" indent="-38340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Franklin Gothic Book"/>
              </a:rPr>
              <a:t>Concurrency problems appear when there are at least two operations happening at the same time and one of them is a write. This could happen, for example, when two users are performing a registration at the same time, or when two users are subscribing to premium. Other examples include: two songs or albums being created at the same time, updating playlists and inserting comments.</a:t>
            </a:r>
            <a:endParaRPr b="0" lang="en-US" sz="2000" spc="-1" strike="noStrike">
              <a:latin typeface="Arial"/>
            </a:endParaRPr>
          </a:p>
          <a:p>
            <a:pPr marL="383400" indent="-38340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Franklin Gothic Book"/>
              </a:rPr>
              <a:t>In order to solve these issues many approaches can be used being one of the use of serializable transactions and locks.</a:t>
            </a:r>
            <a:endParaRPr b="0" lang="en-US" sz="2000" spc="-1" strike="noStrike">
              <a:latin typeface="Arial"/>
            </a:endParaRPr>
          </a:p>
          <a:p>
            <a:pPr>
              <a:lnSpc>
                <a:spcPct val="94000"/>
              </a:lnSpc>
              <a:spcBef>
                <a:spcPts val="1001"/>
              </a:spcBef>
              <a:spcAft>
                <a:spcPts val="201"/>
              </a:spcAft>
              <a:buNone/>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itle 2"/>
          <p:cNvSpPr/>
          <p:nvPr/>
        </p:nvSpPr>
        <p:spPr>
          <a:xfrm>
            <a:off x="1371960" y="686160"/>
            <a:ext cx="9600120" cy="1485000"/>
          </a:xfrm>
          <a:prstGeom prst="rect">
            <a:avLst/>
          </a:prstGeom>
          <a:noFill/>
          <a:ln w="0">
            <a:noFill/>
          </a:ln>
        </p:spPr>
        <p:style>
          <a:lnRef idx="0"/>
          <a:fillRef idx="0"/>
          <a:effectRef idx="0"/>
          <a:fontRef idx="minor"/>
        </p:style>
        <p:txBody>
          <a:bodyPr lIns="90000" rIns="90000" tIns="45000" bIns="45000" anchor="t">
            <a:noAutofit/>
          </a:bodyPr>
          <a:p>
            <a:pPr>
              <a:lnSpc>
                <a:spcPct val="89000"/>
              </a:lnSpc>
              <a:buNone/>
            </a:pPr>
            <a:r>
              <a:rPr b="0" lang="en-US" sz="4400" spc="-1" strike="noStrike">
                <a:solidFill>
                  <a:srgbClr val="191b0e"/>
                </a:solidFill>
                <a:latin typeface="Franklin Gothic Book"/>
                <a:ea typeface="DejaVu Sans"/>
              </a:rPr>
              <a:t>Project planing</a:t>
            </a:r>
            <a:endParaRPr b="0" lang="en-US" sz="4400" spc="-1" strike="noStrike">
              <a:latin typeface="Arial"/>
            </a:endParaRPr>
          </a:p>
        </p:txBody>
      </p:sp>
      <p:sp>
        <p:nvSpPr>
          <p:cNvPr id="102" name="Content Placeholder 1"/>
          <p:cNvSpPr/>
          <p:nvPr/>
        </p:nvSpPr>
        <p:spPr>
          <a:xfrm>
            <a:off x="1371960" y="2286360"/>
            <a:ext cx="9600120" cy="3580200"/>
          </a:xfrm>
          <a:prstGeom prst="rect">
            <a:avLst/>
          </a:prstGeom>
          <a:noFill/>
          <a:ln w="0">
            <a:noFill/>
          </a:ln>
        </p:spPr>
        <p:style>
          <a:lnRef idx="0"/>
          <a:fillRef idx="0"/>
          <a:effectRef idx="0"/>
          <a:fontRef idx="minor"/>
        </p:style>
        <p:txBody>
          <a:bodyPr lIns="90000" rIns="90000" tIns="45000" bIns="45000" anchor="t">
            <a:normAutofit/>
          </a:bodyPr>
          <a:p>
            <a:pPr marL="383400" indent="-38340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Franklin Gothic Book"/>
              </a:rPr>
              <a:t>24 March – 9 April: Main RestAPI development;</a:t>
            </a:r>
            <a:endParaRPr b="0" lang="en-US" sz="2000" spc="-1" strike="noStrike">
              <a:latin typeface="Arial"/>
            </a:endParaRPr>
          </a:p>
          <a:p>
            <a:pPr>
              <a:lnSpc>
                <a:spcPct val="94000"/>
              </a:lnSpc>
              <a:spcBef>
                <a:spcPts val="1001"/>
              </a:spcBef>
              <a:spcAft>
                <a:spcPts val="201"/>
              </a:spcAft>
              <a:buNone/>
            </a:pPr>
            <a:r>
              <a:rPr b="0" lang="en-US" sz="2000" spc="-1" strike="noStrike">
                <a:solidFill>
                  <a:srgbClr val="191b0e"/>
                </a:solidFill>
                <a:latin typeface="Franklin Gothic Book"/>
                <a:ea typeface="Franklin Gothic Book"/>
              </a:rPr>
              <a:t>     </a:t>
            </a:r>
            <a:r>
              <a:rPr b="0" lang="en-US" sz="2000" spc="-1" strike="noStrike">
                <a:solidFill>
                  <a:srgbClr val="191b0e"/>
                </a:solidFill>
                <a:latin typeface="Franklin Gothic Book"/>
                <a:ea typeface="Franklin Gothic Book"/>
              </a:rPr>
              <a:t>9 April – 21 April: Queries development and testing;</a:t>
            </a:r>
            <a:endParaRPr b="0" lang="en-US" sz="2000" spc="-1" strike="noStrike">
              <a:latin typeface="Arial"/>
            </a:endParaRPr>
          </a:p>
          <a:p>
            <a:pPr>
              <a:lnSpc>
                <a:spcPct val="94000"/>
              </a:lnSpc>
              <a:spcBef>
                <a:spcPts val="1001"/>
              </a:spcBef>
              <a:spcAft>
                <a:spcPts val="201"/>
              </a:spcAft>
              <a:buNone/>
            </a:pPr>
            <a:r>
              <a:rPr b="0" lang="en-US" sz="2000" spc="-1" strike="noStrike">
                <a:solidFill>
                  <a:srgbClr val="191b0e"/>
                </a:solidFill>
                <a:latin typeface="Franklin Gothic Book"/>
                <a:ea typeface="Franklin Gothic Book"/>
              </a:rPr>
              <a:t>     </a:t>
            </a:r>
            <a:r>
              <a:rPr b="0" lang="en-US" sz="2000" spc="-1" strike="noStrike">
                <a:solidFill>
                  <a:srgbClr val="191b0e"/>
                </a:solidFill>
                <a:latin typeface="Franklin Gothic Book"/>
                <a:ea typeface="Franklin Gothic Book"/>
              </a:rPr>
              <a:t>21 April – 5 May: Concurrency and transaction testing;</a:t>
            </a:r>
            <a:endParaRPr b="0" lang="en-US" sz="2000" spc="-1" strike="noStrike">
              <a:latin typeface="Arial"/>
            </a:endParaRPr>
          </a:p>
          <a:p>
            <a:pPr>
              <a:lnSpc>
                <a:spcPct val="94000"/>
              </a:lnSpc>
              <a:spcBef>
                <a:spcPts val="1001"/>
              </a:spcBef>
              <a:spcAft>
                <a:spcPts val="201"/>
              </a:spcAft>
              <a:buNone/>
            </a:pPr>
            <a:r>
              <a:rPr b="0" lang="en-US" sz="2000" spc="-1" strike="noStrike">
                <a:solidFill>
                  <a:srgbClr val="191b0e"/>
                </a:solidFill>
                <a:latin typeface="Franklin Gothic Book"/>
                <a:ea typeface="Franklin Gothic Book"/>
              </a:rPr>
              <a:t>     </a:t>
            </a:r>
            <a:r>
              <a:rPr b="0" lang="en-US" sz="2000" spc="-1" strike="noStrike">
                <a:solidFill>
                  <a:srgbClr val="191b0e"/>
                </a:solidFill>
                <a:latin typeface="Franklin Gothic Book"/>
                <a:ea typeface="Franklin Gothic Book"/>
              </a:rPr>
              <a:t>5 May – 20 May: Deliverables preparation;</a:t>
            </a:r>
            <a:endParaRPr b="0" lang="en-US" sz="2000" spc="-1" strike="noStrike">
              <a:latin typeface="Arial"/>
            </a:endParaRPr>
          </a:p>
          <a:p>
            <a:pPr>
              <a:lnSpc>
                <a:spcPct val="94000"/>
              </a:lnSpc>
              <a:spcBef>
                <a:spcPts val="1001"/>
              </a:spcBef>
              <a:spcAft>
                <a:spcPts val="201"/>
              </a:spcAft>
              <a:buNone/>
            </a:pPr>
            <a:endParaRPr b="0" lang="en-US" sz="2000" spc="-1" strike="noStrike">
              <a:latin typeface="Arial"/>
            </a:endParaRPr>
          </a:p>
          <a:p>
            <a:pPr>
              <a:lnSpc>
                <a:spcPct val="94000"/>
              </a:lnSpc>
              <a:spcBef>
                <a:spcPts val="1001"/>
              </a:spcBef>
              <a:spcAft>
                <a:spcPts val="201"/>
              </a:spcAft>
              <a:buNone/>
            </a:pPr>
            <a:r>
              <a:rPr b="0" lang="en-US" sz="2000" spc="-1" strike="noStrike">
                <a:solidFill>
                  <a:srgbClr val="191b0e"/>
                </a:solidFill>
                <a:latin typeface="Franklin Gothic Book"/>
                <a:ea typeface="Franklin Gothic Book"/>
              </a:rPr>
              <a:t>The tasks will be divided between all the team members according to their strengths and weaknesses allowing a fast production of a reliable software.</a:t>
            </a:r>
            <a:endParaRPr b="0" lang="en-US" sz="2000" spc="-1" strike="noStrike">
              <a:latin typeface="Arial"/>
            </a:endParaRPr>
          </a:p>
          <a:p>
            <a:pPr>
              <a:lnSpc>
                <a:spcPct val="94000"/>
              </a:lnSpc>
              <a:spcBef>
                <a:spcPts val="1001"/>
              </a:spcBef>
              <a:spcAft>
                <a:spcPts val="201"/>
              </a:spcAft>
              <a:buNone/>
            </a:pPr>
            <a:endParaRPr b="0" lang="en-US" sz="2000" spc="-1" strike="noStrike">
              <a:latin typeface="Arial"/>
            </a:endParaRPr>
          </a:p>
          <a:p>
            <a:pPr>
              <a:lnSpc>
                <a:spcPct val="94000"/>
              </a:lnSpc>
              <a:spcBef>
                <a:spcPts val="1001"/>
              </a:spcBef>
              <a:spcAft>
                <a:spcPts val="201"/>
              </a:spcAft>
              <a:buNone/>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TF00001241</Template>
  <TotalTime>17</TotalTime>
  <Application>LibreOffice/7.3.7.2$Linux_X86_64 LibreOffice_project/30$Build-2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2023-03-24T16:42:55Z</dcterms:created>
  <dc:creator/>
  <dc:description/>
  <dc:language>en-US</dc:language>
  <cp:lastModifiedBy/>
  <dcterms:modified xsi:type="dcterms:W3CDTF">2023-03-24T22:04:09Z</dcterms:modified>
  <cp:revision>247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