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  <p:sldId id="272" r:id="rId20"/>
    <p:sldId id="275" r:id="rId21"/>
    <p:sldId id="276" r:id="rId22"/>
    <p:sldId id="277" r:id="rId23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086" y="12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E7BE9-F412-403D-B1FC-E0D62AE8B803}" type="datetimeFigureOut">
              <a:rPr lang="de-DE" smtClean="0"/>
              <a:t>2020-06-04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DD1C9-2C94-47CC-8C26-7725E5A631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4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B941-BA5E-483F-81C9-B12F8F6B5F93}" type="datetime1">
              <a:rPr lang="de-DE" smtClean="0"/>
              <a:t>2020-06-04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9391-B1A2-4E4C-A1D0-C4C37E8CE6C6}" type="datetime1">
              <a:rPr lang="de-DE" smtClean="0"/>
              <a:t>2020-06-04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7E0C-D666-45A4-AB70-13E8CE8B639D}" type="datetime1">
              <a:rPr lang="de-DE" smtClean="0"/>
              <a:t>2020-06-04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8BA5-4C03-444B-B014-8497C73D59E9}" type="datetime1">
              <a:rPr lang="de-DE" smtClean="0"/>
              <a:t>2020-06-04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F6DB-05EF-40CC-AFBC-189B4DCE4BA5}" type="datetime1">
              <a:rPr lang="de-DE" smtClean="0"/>
              <a:t>2020-06-04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70DB-8428-4A1B-93CE-621309CCDB8A}" type="datetime1">
              <a:rPr lang="de-DE" smtClean="0"/>
              <a:t>2020-06-04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E46C-B224-46D2-8E53-C17FD84E41B1}" type="datetime1">
              <a:rPr lang="de-DE" smtClean="0"/>
              <a:t>2020-06-04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12EB-235D-4BA0-9BDC-3814E19EC613}" type="datetime1">
              <a:rPr lang="de-DE" smtClean="0"/>
              <a:t>2020-06-04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24E1-0302-41DA-B5EB-42E4C15773A6}" type="datetime1">
              <a:rPr lang="de-DE" smtClean="0"/>
              <a:t>2020-06-04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DF99-2282-422E-95F5-929155714773}" type="datetime1">
              <a:rPr lang="de-DE" smtClean="0"/>
              <a:t>2020-06-04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FC8F-6F23-43DD-814F-777F36F7354F}" type="datetime1">
              <a:rPr lang="de-DE" smtClean="0"/>
              <a:t>2020-06-04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BCFDC-A828-4C1E-ABDC-D81B3791988D}" type="datetime1">
              <a:rPr lang="de-DE" smtClean="0"/>
              <a:t>2020-06-04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streetmap.org/wiki/Overpass_API/Overpass_Q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streetmap.org/wiki/Overpass_API/Overpass_QL#Recurse_down_.28.3E.29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streetmap.org/wiki/DE:Overpass_API" TargetMode="External"/><Relationship Id="rId2" Type="http://schemas.openxmlformats.org/officeDocument/2006/relationships/hyperlink" Target="http://overpass-turbo.e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openstreetmap.org/wiki/DE:Overpass_API/Language_Guid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openstreetmap.org/wiki/Overpass_API/Overpass_QL" TargetMode="External"/><Relationship Id="rId3" Type="http://schemas.openxmlformats.org/officeDocument/2006/relationships/hyperlink" Target="mailto:roland.olbricht@gmx.de).http://overpass-turbo.eu/" TargetMode="External"/><Relationship Id="rId7" Type="http://schemas.openxmlformats.org/officeDocument/2006/relationships/hyperlink" Target="http://overpass-api.de/index.html" TargetMode="External"/><Relationship Id="rId2" Type="http://schemas.openxmlformats.org/officeDocument/2006/relationships/hyperlink" Target="https://wiki.openstreetmap.org/wiki/User:Roland.olbrich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openstreetmap.org/wiki/DE:Overpass_turbo" TargetMode="External"/><Relationship Id="rId5" Type="http://schemas.openxmlformats.org/officeDocument/2006/relationships/hyperlink" Target="http://overpass-turbo.eu/" TargetMode="External"/><Relationship Id="rId10" Type="http://schemas.openxmlformats.org/officeDocument/2006/relationships/hyperlink" Target="https://wiki.openstreetmap.org/wiki/Overpass_API" TargetMode="External"/><Relationship Id="rId4" Type="http://schemas.openxmlformats.org/officeDocument/2006/relationships/hyperlink" Target="https://wiki.openstreetmap.org/wiki/User:Tyr" TargetMode="External"/><Relationship Id="rId9" Type="http://schemas.openxmlformats.org/officeDocument/2006/relationships/hyperlink" Target="https://wiki.openstreetmap.org/wiki/Overpass_API/Overpass_API_by_Exampl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verpass-turbo.e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Einführung </a:t>
            </a:r>
            <a:r>
              <a:rPr lang="de-DE" dirty="0" err="1" smtClean="0"/>
              <a:t>Overpass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Stuttgarter Stammtisch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617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Weiterentwicklung der Abfrage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7" y="1333500"/>
            <a:ext cx="8568953" cy="377163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 b="1" dirty="0" smtClean="0">
                <a:solidFill>
                  <a:srgbClr val="FF0000"/>
                </a:solidFill>
              </a:rPr>
              <a:t>[</a:t>
            </a:r>
            <a:r>
              <a:rPr lang="de-DE" sz="2400" b="1" dirty="0" err="1">
                <a:solidFill>
                  <a:srgbClr val="FF0000"/>
                </a:solidFill>
              </a:rPr>
              <a:t>out:json</a:t>
            </a:r>
            <a:r>
              <a:rPr lang="de-DE" sz="2400" b="1" dirty="0">
                <a:solidFill>
                  <a:srgbClr val="FF0000"/>
                </a:solidFill>
              </a:rPr>
              <a:t>][timeout:25];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// </a:t>
            </a:r>
            <a:r>
              <a:rPr lang="de-DE" sz="2400" dirty="0" err="1"/>
              <a:t>fetch</a:t>
            </a:r>
            <a:r>
              <a:rPr lang="de-DE" sz="2400" dirty="0"/>
              <a:t> </a:t>
            </a:r>
            <a:r>
              <a:rPr lang="de-DE" sz="2400" dirty="0" err="1"/>
              <a:t>area</a:t>
            </a:r>
            <a:r>
              <a:rPr lang="de-DE" sz="2400" dirty="0"/>
              <a:t> “Böblingen”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search</a:t>
            </a:r>
            <a:r>
              <a:rPr lang="de-DE" sz="2400" dirty="0"/>
              <a:t> in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b="1" dirty="0">
                <a:solidFill>
                  <a:srgbClr val="00B050"/>
                </a:solidFill>
              </a:rPr>
              <a:t>{{</a:t>
            </a:r>
            <a:r>
              <a:rPr lang="de-DE" sz="2400" b="1" dirty="0" err="1">
                <a:solidFill>
                  <a:srgbClr val="00B050"/>
                </a:solidFill>
              </a:rPr>
              <a:t>geocodeArea:Böblingen</a:t>
            </a:r>
            <a:r>
              <a:rPr lang="de-DE" sz="2400" b="1" dirty="0">
                <a:solidFill>
                  <a:srgbClr val="00B050"/>
                </a:solidFill>
              </a:rPr>
              <a:t>}}-&gt;.</a:t>
            </a:r>
            <a:r>
              <a:rPr lang="de-DE" sz="2400" b="1" dirty="0" err="1">
                <a:solidFill>
                  <a:srgbClr val="00B050"/>
                </a:solidFill>
              </a:rPr>
              <a:t>searchArea</a:t>
            </a:r>
            <a:r>
              <a:rPr lang="de-DE" sz="2400" b="1" dirty="0">
                <a:solidFill>
                  <a:srgbClr val="00B050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// </a:t>
            </a:r>
            <a:r>
              <a:rPr lang="de-DE" sz="2400" dirty="0" err="1"/>
              <a:t>gather</a:t>
            </a:r>
            <a:r>
              <a:rPr lang="de-DE" sz="2400" dirty="0"/>
              <a:t> </a:t>
            </a:r>
            <a:r>
              <a:rPr lang="de-DE" sz="2400" dirty="0" err="1"/>
              <a:t>results</a:t>
            </a:r>
            <a:endParaRPr lang="de-DE" sz="2400" dirty="0"/>
          </a:p>
          <a:p>
            <a:pPr marL="514350" indent="-514350">
              <a:buFont typeface="+mj-lt"/>
              <a:buAutoNum type="arabicPeriod"/>
            </a:pPr>
            <a:r>
              <a:rPr lang="de-DE" sz="2400" b="1" dirty="0">
                <a:solidFill>
                  <a:srgbClr val="0070C0"/>
                </a:solidFill>
              </a:rPr>
              <a:t>(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b="1" dirty="0" err="1" smtClean="0">
                <a:solidFill>
                  <a:srgbClr val="0070C0"/>
                </a:solidFill>
              </a:rPr>
              <a:t>nwr</a:t>
            </a:r>
            <a:r>
              <a:rPr lang="de-DE" sz="2400" b="1" dirty="0" smtClean="0">
                <a:solidFill>
                  <a:srgbClr val="0070C0"/>
                </a:solidFill>
              </a:rPr>
              <a:t>["</a:t>
            </a:r>
            <a:r>
              <a:rPr lang="de-DE" sz="2400" b="1" dirty="0" err="1">
                <a:solidFill>
                  <a:srgbClr val="0070C0"/>
                </a:solidFill>
              </a:rPr>
              <a:t>amenity</a:t>
            </a:r>
            <a:r>
              <a:rPr lang="de-DE" sz="2400" b="1" dirty="0">
                <a:solidFill>
                  <a:srgbClr val="0070C0"/>
                </a:solidFill>
              </a:rPr>
              <a:t>"="</a:t>
            </a:r>
            <a:r>
              <a:rPr lang="de-DE" sz="2400" b="1" dirty="0" err="1">
                <a:solidFill>
                  <a:srgbClr val="0070C0"/>
                </a:solidFill>
              </a:rPr>
              <a:t>restaurant</a:t>
            </a:r>
            <a:r>
              <a:rPr lang="de-DE" sz="2400" b="1" dirty="0" smtClean="0">
                <a:solidFill>
                  <a:srgbClr val="0070C0"/>
                </a:solidFill>
              </a:rPr>
              <a:t>"][</a:t>
            </a:r>
            <a:r>
              <a:rPr lang="de-DE" sz="2400" b="1" dirty="0" err="1" smtClean="0">
                <a:solidFill>
                  <a:srgbClr val="0070C0"/>
                </a:solidFill>
              </a:rPr>
              <a:t>website</a:t>
            </a:r>
            <a:r>
              <a:rPr lang="de-DE" sz="2400" b="1" dirty="0" smtClean="0">
                <a:solidFill>
                  <a:srgbClr val="0070C0"/>
                </a:solidFill>
              </a:rPr>
              <a:t>](</a:t>
            </a:r>
            <a:r>
              <a:rPr lang="de-DE" sz="2400" b="1" dirty="0" err="1" smtClean="0">
                <a:solidFill>
                  <a:srgbClr val="0070C0"/>
                </a:solidFill>
              </a:rPr>
              <a:t>area.searchArea</a:t>
            </a:r>
            <a:r>
              <a:rPr lang="de-DE" sz="2400" b="1" dirty="0">
                <a:solidFill>
                  <a:srgbClr val="0070C0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b="1" dirty="0" err="1">
                <a:solidFill>
                  <a:srgbClr val="0070C0"/>
                </a:solidFill>
              </a:rPr>
              <a:t>nwr</a:t>
            </a:r>
            <a:r>
              <a:rPr lang="de-DE" sz="2400" b="1" dirty="0">
                <a:solidFill>
                  <a:srgbClr val="0070C0"/>
                </a:solidFill>
              </a:rPr>
              <a:t>[</a:t>
            </a:r>
            <a:r>
              <a:rPr lang="de-DE" sz="2400" b="1" dirty="0" err="1">
                <a:solidFill>
                  <a:srgbClr val="0070C0"/>
                </a:solidFill>
              </a:rPr>
              <a:t>tourism</a:t>
            </a:r>
            <a:r>
              <a:rPr lang="de-DE" sz="2400" b="1" dirty="0">
                <a:solidFill>
                  <a:srgbClr val="0070C0"/>
                </a:solidFill>
              </a:rPr>
              <a:t>=</a:t>
            </a:r>
            <a:r>
              <a:rPr lang="de-DE" sz="2400" b="1" dirty="0" err="1">
                <a:solidFill>
                  <a:srgbClr val="0070C0"/>
                </a:solidFill>
              </a:rPr>
              <a:t>hotel</a:t>
            </a:r>
            <a:r>
              <a:rPr lang="de-DE" sz="2400" b="1" dirty="0">
                <a:solidFill>
                  <a:srgbClr val="0070C0"/>
                </a:solidFill>
              </a:rPr>
              <a:t>][</a:t>
            </a:r>
            <a:r>
              <a:rPr lang="de-DE" sz="2400" b="1" dirty="0" err="1">
                <a:solidFill>
                  <a:srgbClr val="0070C0"/>
                </a:solidFill>
              </a:rPr>
              <a:t>website</a:t>
            </a:r>
            <a:r>
              <a:rPr lang="de-DE" sz="2400" b="1" dirty="0">
                <a:solidFill>
                  <a:srgbClr val="0070C0"/>
                </a:solidFill>
              </a:rPr>
              <a:t>](</a:t>
            </a:r>
            <a:r>
              <a:rPr lang="de-DE" sz="2400" b="1" dirty="0" err="1">
                <a:solidFill>
                  <a:srgbClr val="0070C0"/>
                </a:solidFill>
              </a:rPr>
              <a:t>area.searchArea</a:t>
            </a:r>
            <a:r>
              <a:rPr lang="de-DE" sz="2400" b="1" dirty="0" smtClean="0">
                <a:solidFill>
                  <a:srgbClr val="0070C0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b="1" dirty="0" smtClean="0">
                <a:solidFill>
                  <a:srgbClr val="0070C0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 smtClean="0"/>
              <a:t>// </a:t>
            </a:r>
            <a:r>
              <a:rPr lang="de-DE" sz="2400" dirty="0" err="1"/>
              <a:t>print</a:t>
            </a:r>
            <a:r>
              <a:rPr lang="de-DE" sz="2400" dirty="0"/>
              <a:t> </a:t>
            </a:r>
            <a:r>
              <a:rPr lang="de-DE" sz="2400" dirty="0" err="1"/>
              <a:t>results</a:t>
            </a:r>
            <a:endParaRPr lang="de-DE" sz="2400" dirty="0"/>
          </a:p>
          <a:p>
            <a:pPr marL="514350" indent="-514350">
              <a:buFont typeface="+mj-lt"/>
              <a:buAutoNum type="arabicPeriod"/>
            </a:pPr>
            <a:r>
              <a:rPr lang="de-DE" sz="2400" b="1" dirty="0">
                <a:solidFill>
                  <a:srgbClr val="7030A0"/>
                </a:solidFill>
              </a:rPr>
              <a:t>out </a:t>
            </a:r>
            <a:r>
              <a:rPr lang="de-DE" sz="2400" b="1" dirty="0" err="1">
                <a:solidFill>
                  <a:srgbClr val="7030A0"/>
                </a:solidFill>
              </a:rPr>
              <a:t>body</a:t>
            </a:r>
            <a:r>
              <a:rPr lang="de-DE" sz="2400" b="1" dirty="0">
                <a:solidFill>
                  <a:srgbClr val="7030A0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b="1" dirty="0" smtClean="0">
                <a:solidFill>
                  <a:srgbClr val="7030A0"/>
                </a:solidFill>
              </a:rPr>
              <a:t>&gt;; out </a:t>
            </a:r>
            <a:r>
              <a:rPr lang="de-DE" sz="2400" b="1" dirty="0" err="1">
                <a:solidFill>
                  <a:srgbClr val="7030A0"/>
                </a:solidFill>
              </a:rPr>
              <a:t>skel</a:t>
            </a:r>
            <a:r>
              <a:rPr lang="de-DE" sz="2400" b="1" dirty="0">
                <a:solidFill>
                  <a:srgbClr val="7030A0"/>
                </a:solidFill>
              </a:rPr>
              <a:t> </a:t>
            </a:r>
            <a:r>
              <a:rPr lang="de-DE" sz="2400" b="1" dirty="0" err="1">
                <a:solidFill>
                  <a:srgbClr val="7030A0"/>
                </a:solidFill>
              </a:rPr>
              <a:t>qt</a:t>
            </a:r>
            <a:r>
              <a:rPr lang="de-DE" sz="2400" b="1" dirty="0">
                <a:solidFill>
                  <a:srgbClr val="7030A0"/>
                </a:solidFill>
              </a:rPr>
              <a:t>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18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</a:t>
            </a:r>
            <a:r>
              <a:rPr lang="de-DE" dirty="0" smtClean="0"/>
              <a:t>ie </a:t>
            </a:r>
            <a:r>
              <a:rPr lang="de-DE" dirty="0" err="1" smtClean="0"/>
              <a:t>Bounding</a:t>
            </a:r>
            <a:r>
              <a:rPr lang="de-DE" dirty="0" smtClean="0"/>
              <a:t> Box</a:t>
            </a:r>
            <a:endParaRPr lang="de-DE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56" y="1330304"/>
            <a:ext cx="3390900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4078248" y="1330304"/>
            <a:ext cx="48965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[</a:t>
            </a:r>
            <a:r>
              <a:rPr lang="de-DE" dirty="0" err="1"/>
              <a:t>out:json</a:t>
            </a:r>
            <a:r>
              <a:rPr lang="de-DE" dirty="0"/>
              <a:t>][timeout:25];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// </a:t>
            </a:r>
            <a:r>
              <a:rPr lang="de-DE" dirty="0" err="1"/>
              <a:t>gather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(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  //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: “</a:t>
            </a:r>
            <a:r>
              <a:rPr lang="de-DE" dirty="0" err="1"/>
              <a:t>amenity</a:t>
            </a:r>
            <a:r>
              <a:rPr lang="de-DE" dirty="0"/>
              <a:t>=</a:t>
            </a:r>
            <a:r>
              <a:rPr lang="de-DE" dirty="0" err="1"/>
              <a:t>restaurant</a:t>
            </a:r>
            <a:r>
              <a:rPr lang="de-DE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  </a:t>
            </a:r>
            <a:r>
              <a:rPr lang="de-DE" dirty="0" err="1"/>
              <a:t>node</a:t>
            </a:r>
            <a:r>
              <a:rPr lang="de-DE" dirty="0"/>
              <a:t>["</a:t>
            </a:r>
            <a:r>
              <a:rPr lang="de-DE" dirty="0" err="1"/>
              <a:t>amenity</a:t>
            </a:r>
            <a:r>
              <a:rPr lang="de-DE" dirty="0"/>
              <a:t>"="</a:t>
            </a:r>
            <a:r>
              <a:rPr lang="de-DE" dirty="0" err="1"/>
              <a:t>restaurant</a:t>
            </a:r>
            <a:r>
              <a:rPr lang="de-DE" dirty="0"/>
              <a:t>"]</a:t>
            </a:r>
            <a:r>
              <a:rPr lang="de-DE" dirty="0">
                <a:solidFill>
                  <a:srgbClr val="FF0000"/>
                </a:solidFill>
              </a:rPr>
              <a:t>({{</a:t>
            </a:r>
            <a:r>
              <a:rPr lang="de-DE" dirty="0" err="1">
                <a:solidFill>
                  <a:srgbClr val="FF0000"/>
                </a:solidFill>
              </a:rPr>
              <a:t>bbox</a:t>
            </a:r>
            <a:r>
              <a:rPr lang="de-DE" dirty="0">
                <a:solidFill>
                  <a:srgbClr val="FF0000"/>
                </a:solidFill>
              </a:rPr>
              <a:t>}});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  </a:t>
            </a:r>
            <a:r>
              <a:rPr lang="de-DE" dirty="0" err="1"/>
              <a:t>way</a:t>
            </a:r>
            <a:r>
              <a:rPr lang="de-DE" dirty="0"/>
              <a:t>["</a:t>
            </a:r>
            <a:r>
              <a:rPr lang="de-DE" dirty="0" err="1"/>
              <a:t>amenity</a:t>
            </a:r>
            <a:r>
              <a:rPr lang="de-DE" dirty="0"/>
              <a:t>"="</a:t>
            </a:r>
            <a:r>
              <a:rPr lang="de-DE" dirty="0" err="1"/>
              <a:t>restaurant</a:t>
            </a:r>
            <a:r>
              <a:rPr lang="de-DE" dirty="0"/>
              <a:t>"]({{</a:t>
            </a:r>
            <a:r>
              <a:rPr lang="de-DE" dirty="0" err="1"/>
              <a:t>bbox</a:t>
            </a:r>
            <a:r>
              <a:rPr lang="de-DE" dirty="0"/>
              <a:t>}});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  </a:t>
            </a:r>
            <a:r>
              <a:rPr lang="de-DE" dirty="0" err="1"/>
              <a:t>relation</a:t>
            </a:r>
            <a:r>
              <a:rPr lang="de-DE" dirty="0"/>
              <a:t>["</a:t>
            </a:r>
            <a:r>
              <a:rPr lang="de-DE" dirty="0" err="1"/>
              <a:t>amenity</a:t>
            </a:r>
            <a:r>
              <a:rPr lang="de-DE" dirty="0"/>
              <a:t>"="</a:t>
            </a:r>
            <a:r>
              <a:rPr lang="de-DE" dirty="0" err="1"/>
              <a:t>restaurant</a:t>
            </a:r>
            <a:r>
              <a:rPr lang="de-DE" dirty="0"/>
              <a:t>"]({{</a:t>
            </a:r>
            <a:r>
              <a:rPr lang="de-DE" dirty="0" err="1"/>
              <a:t>bbox</a:t>
            </a:r>
            <a:r>
              <a:rPr lang="de-DE" dirty="0"/>
              <a:t>}});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// </a:t>
            </a:r>
            <a:r>
              <a:rPr lang="de-DE" dirty="0" err="1"/>
              <a:t>print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out </a:t>
            </a:r>
            <a:r>
              <a:rPr lang="de-DE" dirty="0" err="1"/>
              <a:t>body</a:t>
            </a:r>
            <a:r>
              <a:rPr lang="de-DE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&gt;;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out </a:t>
            </a:r>
            <a:r>
              <a:rPr lang="de-DE" dirty="0" err="1"/>
              <a:t>skel</a:t>
            </a:r>
            <a:r>
              <a:rPr lang="de-DE" dirty="0"/>
              <a:t> </a:t>
            </a:r>
            <a:r>
              <a:rPr lang="de-DE" dirty="0" err="1"/>
              <a:t>qt</a:t>
            </a:r>
            <a:r>
              <a:rPr lang="de-DE" dirty="0"/>
              <a:t>;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3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Verknüpfungen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17307"/>
            <a:ext cx="8229600" cy="3987829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Union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>
                <a:solidFill>
                  <a:srgbClr val="0070C0"/>
                </a:solidFill>
              </a:rPr>
              <a:t>(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 err="1" smtClean="0">
                <a:solidFill>
                  <a:srgbClr val="0070C0"/>
                </a:solidFill>
              </a:rPr>
              <a:t>nwr</a:t>
            </a:r>
            <a:r>
              <a:rPr lang="de-DE" sz="2000" b="1" dirty="0" smtClean="0">
                <a:solidFill>
                  <a:srgbClr val="0070C0"/>
                </a:solidFill>
              </a:rPr>
              <a:t>[</a:t>
            </a:r>
            <a:r>
              <a:rPr lang="de-DE" sz="2000" b="1" dirty="0" err="1" smtClean="0">
                <a:solidFill>
                  <a:srgbClr val="0070C0"/>
                </a:solidFill>
              </a:rPr>
              <a:t>amenity</a:t>
            </a:r>
            <a:r>
              <a:rPr lang="de-DE" sz="2000" b="1" dirty="0" smtClean="0">
                <a:solidFill>
                  <a:srgbClr val="0070C0"/>
                </a:solidFill>
              </a:rPr>
              <a:t>=</a:t>
            </a:r>
            <a:r>
              <a:rPr lang="de-DE" sz="2000" b="1" dirty="0" err="1" smtClean="0">
                <a:solidFill>
                  <a:srgbClr val="0070C0"/>
                </a:solidFill>
              </a:rPr>
              <a:t>restaurant</a:t>
            </a:r>
            <a:r>
              <a:rPr lang="de-DE" sz="2000" b="1" dirty="0" smtClean="0">
                <a:solidFill>
                  <a:srgbClr val="0070C0"/>
                </a:solidFill>
              </a:rPr>
              <a:t>][</a:t>
            </a:r>
            <a:r>
              <a:rPr lang="de-DE" sz="2000" b="1" dirty="0" err="1">
                <a:solidFill>
                  <a:srgbClr val="0070C0"/>
                </a:solidFill>
              </a:rPr>
              <a:t>website</a:t>
            </a:r>
            <a:r>
              <a:rPr lang="de-DE" sz="2000" b="1" dirty="0">
                <a:solidFill>
                  <a:srgbClr val="0070C0"/>
                </a:solidFill>
              </a:rPr>
              <a:t>](</a:t>
            </a:r>
            <a:r>
              <a:rPr lang="de-DE" sz="2000" b="1" dirty="0" err="1">
                <a:solidFill>
                  <a:srgbClr val="0070C0"/>
                </a:solidFill>
              </a:rPr>
              <a:t>area.searchArea</a:t>
            </a:r>
            <a:r>
              <a:rPr lang="de-DE" sz="2000" b="1" dirty="0">
                <a:solidFill>
                  <a:srgbClr val="0070C0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 err="1" smtClean="0">
                <a:solidFill>
                  <a:srgbClr val="0070C0"/>
                </a:solidFill>
              </a:rPr>
              <a:t>nwr</a:t>
            </a:r>
            <a:r>
              <a:rPr lang="de-DE" sz="2000" b="1" dirty="0" smtClean="0">
                <a:solidFill>
                  <a:srgbClr val="0070C0"/>
                </a:solidFill>
              </a:rPr>
              <a:t>[</a:t>
            </a:r>
            <a:r>
              <a:rPr lang="de-DE" sz="2000" b="1" dirty="0" err="1" smtClean="0">
                <a:solidFill>
                  <a:srgbClr val="0070C0"/>
                </a:solidFill>
              </a:rPr>
              <a:t>tourism</a:t>
            </a:r>
            <a:r>
              <a:rPr lang="de-DE" sz="2000" b="1" dirty="0" smtClean="0">
                <a:solidFill>
                  <a:srgbClr val="0070C0"/>
                </a:solidFill>
              </a:rPr>
              <a:t>=</a:t>
            </a:r>
            <a:r>
              <a:rPr lang="de-DE" sz="2000" b="1" dirty="0" err="1" smtClean="0">
                <a:solidFill>
                  <a:srgbClr val="0070C0"/>
                </a:solidFill>
              </a:rPr>
              <a:t>hotel</a:t>
            </a:r>
            <a:r>
              <a:rPr lang="de-DE" sz="2000" b="1" dirty="0">
                <a:solidFill>
                  <a:srgbClr val="0070C0"/>
                </a:solidFill>
              </a:rPr>
              <a:t>][</a:t>
            </a:r>
            <a:r>
              <a:rPr lang="de-DE" sz="2000" b="1" dirty="0" err="1">
                <a:solidFill>
                  <a:srgbClr val="0070C0"/>
                </a:solidFill>
              </a:rPr>
              <a:t>website</a:t>
            </a:r>
            <a:r>
              <a:rPr lang="de-DE" sz="2000" b="1" dirty="0">
                <a:solidFill>
                  <a:srgbClr val="0070C0"/>
                </a:solidFill>
              </a:rPr>
              <a:t>](</a:t>
            </a:r>
            <a:r>
              <a:rPr lang="de-DE" sz="2000" b="1" dirty="0" err="1">
                <a:solidFill>
                  <a:srgbClr val="0070C0"/>
                </a:solidFill>
              </a:rPr>
              <a:t>area.searchArea</a:t>
            </a:r>
            <a:r>
              <a:rPr lang="de-DE" sz="2000" b="1" dirty="0">
                <a:solidFill>
                  <a:srgbClr val="0070C0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>
                <a:solidFill>
                  <a:srgbClr val="0070C0"/>
                </a:solidFill>
              </a:rPr>
              <a:t>);</a:t>
            </a:r>
          </a:p>
          <a:p>
            <a:r>
              <a:rPr lang="de-DE" dirty="0" smtClean="0"/>
              <a:t>Differenz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>
                <a:solidFill>
                  <a:srgbClr val="0070C0"/>
                </a:solidFill>
              </a:rPr>
              <a:t>(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 err="1" smtClean="0">
                <a:solidFill>
                  <a:srgbClr val="0070C0"/>
                </a:solidFill>
              </a:rPr>
              <a:t>nwr</a:t>
            </a:r>
            <a:r>
              <a:rPr lang="de-DE" sz="2000" b="1" dirty="0" smtClean="0">
                <a:solidFill>
                  <a:srgbClr val="0070C0"/>
                </a:solidFill>
              </a:rPr>
              <a:t>[</a:t>
            </a:r>
            <a:r>
              <a:rPr lang="de-DE" sz="2000" b="1" dirty="0" err="1" smtClean="0">
                <a:solidFill>
                  <a:srgbClr val="0070C0"/>
                </a:solidFill>
              </a:rPr>
              <a:t>amenity</a:t>
            </a:r>
            <a:r>
              <a:rPr lang="de-DE" sz="2000" b="1" dirty="0" smtClean="0">
                <a:solidFill>
                  <a:srgbClr val="0070C0"/>
                </a:solidFill>
              </a:rPr>
              <a:t>=</a:t>
            </a:r>
            <a:r>
              <a:rPr lang="de-DE" sz="2000" b="1" dirty="0" err="1" smtClean="0">
                <a:solidFill>
                  <a:srgbClr val="0070C0"/>
                </a:solidFill>
              </a:rPr>
              <a:t>restaurant</a:t>
            </a:r>
            <a:r>
              <a:rPr lang="de-DE" sz="2000" b="1" dirty="0" smtClean="0">
                <a:solidFill>
                  <a:srgbClr val="0070C0"/>
                </a:solidFill>
              </a:rPr>
              <a:t>](</a:t>
            </a:r>
            <a:r>
              <a:rPr lang="de-DE" sz="2000" b="1" dirty="0" err="1">
                <a:solidFill>
                  <a:srgbClr val="0070C0"/>
                </a:solidFill>
              </a:rPr>
              <a:t>area.searchArea</a:t>
            </a:r>
            <a:r>
              <a:rPr lang="de-DE" sz="2000" b="1" dirty="0">
                <a:solidFill>
                  <a:srgbClr val="0070C0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>
                <a:solidFill>
                  <a:srgbClr val="FF0000"/>
                </a:solidFill>
              </a:rPr>
              <a:t>-</a:t>
            </a:r>
            <a:r>
              <a:rPr lang="de-DE" sz="2000" b="1" dirty="0">
                <a:solidFill>
                  <a:srgbClr val="0070C0"/>
                </a:solidFill>
              </a:rPr>
              <a:t> </a:t>
            </a:r>
            <a:r>
              <a:rPr lang="de-DE" sz="2000" b="1" dirty="0" err="1" smtClean="0">
                <a:solidFill>
                  <a:srgbClr val="0070C0"/>
                </a:solidFill>
              </a:rPr>
              <a:t>nwr</a:t>
            </a:r>
            <a:r>
              <a:rPr lang="de-DE" sz="2000" b="1" dirty="0" smtClean="0">
                <a:solidFill>
                  <a:srgbClr val="0070C0"/>
                </a:solidFill>
              </a:rPr>
              <a:t>[</a:t>
            </a:r>
            <a:r>
              <a:rPr lang="de-DE" sz="2000" b="1" dirty="0" err="1">
                <a:solidFill>
                  <a:srgbClr val="0070C0"/>
                </a:solidFill>
              </a:rPr>
              <a:t>amenity</a:t>
            </a:r>
            <a:r>
              <a:rPr lang="de-DE" sz="2000" b="1" dirty="0">
                <a:solidFill>
                  <a:srgbClr val="0070C0"/>
                </a:solidFill>
              </a:rPr>
              <a:t>=</a:t>
            </a:r>
            <a:r>
              <a:rPr lang="de-DE" sz="2000" b="1" dirty="0" err="1">
                <a:solidFill>
                  <a:srgbClr val="0070C0"/>
                </a:solidFill>
              </a:rPr>
              <a:t>restaurant</a:t>
            </a:r>
            <a:r>
              <a:rPr lang="de-DE" sz="2000" b="1" dirty="0" smtClean="0">
                <a:solidFill>
                  <a:srgbClr val="0070C0"/>
                </a:solidFill>
              </a:rPr>
              <a:t>][</a:t>
            </a:r>
            <a:r>
              <a:rPr lang="de-DE" sz="2000" b="1" dirty="0" err="1" smtClean="0">
                <a:solidFill>
                  <a:srgbClr val="0070C0"/>
                </a:solidFill>
              </a:rPr>
              <a:t>website</a:t>
            </a:r>
            <a:r>
              <a:rPr lang="de-DE" sz="2000" b="1" dirty="0">
                <a:solidFill>
                  <a:srgbClr val="0070C0"/>
                </a:solidFill>
              </a:rPr>
              <a:t>](</a:t>
            </a:r>
            <a:r>
              <a:rPr lang="de-DE" sz="2000" b="1" dirty="0" err="1">
                <a:solidFill>
                  <a:srgbClr val="0070C0"/>
                </a:solidFill>
              </a:rPr>
              <a:t>area.searchArea</a:t>
            </a:r>
            <a:r>
              <a:rPr lang="de-DE" sz="2000" b="1" dirty="0">
                <a:solidFill>
                  <a:srgbClr val="0070C0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>
                <a:solidFill>
                  <a:srgbClr val="0070C0"/>
                </a:solidFill>
              </a:rPr>
              <a:t>);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03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64293"/>
          </a:xfrm>
        </p:spPr>
        <p:txBody>
          <a:bodyPr>
            <a:normAutofit fontScale="62500" lnSpcReduction="20000"/>
          </a:bodyPr>
          <a:lstStyle/>
          <a:p>
            <a:r>
              <a:rPr lang="de-DE" b="1" dirty="0" smtClean="0"/>
              <a:t>Format</a:t>
            </a:r>
          </a:p>
          <a:p>
            <a:pPr marL="457200" lvl="1" indent="0">
              <a:buNone/>
            </a:pPr>
            <a:r>
              <a:rPr lang="de-DE" b="1" dirty="0" smtClean="0">
                <a:solidFill>
                  <a:srgbClr val="FF0000"/>
                </a:solidFill>
              </a:rPr>
              <a:t>[</a:t>
            </a:r>
            <a:r>
              <a:rPr lang="de-DE" b="1" dirty="0" err="1" smtClean="0">
                <a:solidFill>
                  <a:srgbClr val="FF0000"/>
                </a:solidFill>
              </a:rPr>
              <a:t>out:json</a:t>
            </a:r>
            <a:r>
              <a:rPr lang="de-DE" b="1" dirty="0" smtClean="0">
                <a:solidFill>
                  <a:srgbClr val="FF0000"/>
                </a:solidFill>
              </a:rPr>
              <a:t>] 	</a:t>
            </a:r>
            <a:r>
              <a:rPr lang="de-DE" b="1" dirty="0" smtClean="0"/>
              <a:t>		</a:t>
            </a:r>
            <a:r>
              <a:rPr lang="de-DE" b="1" dirty="0" smtClean="0">
                <a:solidFill>
                  <a:srgbClr val="FF0000"/>
                </a:solidFill>
              </a:rPr>
              <a:t>[</a:t>
            </a:r>
            <a:r>
              <a:rPr lang="de-DE" b="1" dirty="0" err="1" smtClean="0">
                <a:solidFill>
                  <a:srgbClr val="FF0000"/>
                </a:solidFill>
              </a:rPr>
              <a:t>out:xml</a:t>
            </a:r>
            <a:r>
              <a:rPr lang="de-DE" b="1" dirty="0" smtClean="0">
                <a:solidFill>
                  <a:srgbClr val="FF0000"/>
                </a:solidFill>
              </a:rPr>
              <a:t>] </a:t>
            </a:r>
            <a:endParaRPr lang="de-DE" b="1" dirty="0" smtClean="0"/>
          </a:p>
          <a:p>
            <a:pPr marL="457200" lvl="1" indent="0">
              <a:buNone/>
            </a:pPr>
            <a:r>
              <a:rPr lang="en-US" dirty="0"/>
              <a:t>[</a:t>
            </a:r>
            <a:r>
              <a:rPr lang="en-US" b="1" dirty="0" err="1">
                <a:solidFill>
                  <a:srgbClr val="FF0000"/>
                </a:solidFill>
              </a:rPr>
              <a:t>out:csv</a:t>
            </a:r>
            <a:r>
              <a:rPr lang="en-US" dirty="0"/>
              <a:t>( fieldname_1 [,</a:t>
            </a:r>
            <a:r>
              <a:rPr lang="en-US" dirty="0" err="1"/>
              <a:t>fieldname_n</a:t>
            </a:r>
            <a:r>
              <a:rPr lang="en-US" dirty="0"/>
              <a:t> ...] [; </a:t>
            </a:r>
            <a:r>
              <a:rPr lang="en-US" dirty="0" smtClean="0"/>
              <a:t>csv-header </a:t>
            </a:r>
            <a:r>
              <a:rPr lang="en-US" dirty="0"/>
              <a:t>[; </a:t>
            </a:r>
            <a:r>
              <a:rPr lang="en-US" dirty="0" smtClean="0"/>
              <a:t>csv-separator </a:t>
            </a:r>
            <a:r>
              <a:rPr lang="en-US" dirty="0"/>
              <a:t>] ] </a:t>
            </a:r>
            <a:r>
              <a:rPr lang="en-US" dirty="0" smtClean="0"/>
              <a:t>)]</a:t>
            </a:r>
          </a:p>
          <a:p>
            <a:pPr marL="457200" lvl="1" indent="0">
              <a:buNone/>
            </a:pPr>
            <a:r>
              <a:rPr lang="en-US" dirty="0"/>
              <a:t>[</a:t>
            </a:r>
            <a:r>
              <a:rPr lang="en-US" b="1" dirty="0" err="1">
                <a:solidFill>
                  <a:srgbClr val="FF0000"/>
                </a:solidFill>
              </a:rPr>
              <a:t>out:csv</a:t>
            </a:r>
            <a:r>
              <a:rPr lang="en-US" dirty="0" smtClean="0"/>
              <a:t>(::id,::</a:t>
            </a:r>
            <a:r>
              <a:rPr lang="en-US" dirty="0" err="1" smtClean="0"/>
              <a:t>type,name,cuisine,website</a:t>
            </a:r>
            <a:r>
              <a:rPr lang="en-US" dirty="0" smtClean="0"/>
              <a:t>)]</a:t>
            </a:r>
            <a:endParaRPr lang="de-DE" b="1" dirty="0"/>
          </a:p>
          <a:p>
            <a:r>
              <a:rPr lang="de-DE" b="1" dirty="0" smtClean="0"/>
              <a:t>Daten</a:t>
            </a:r>
            <a:endParaRPr lang="de-DE" b="1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out body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</a:p>
          <a:p>
            <a:pPr marL="457200" lvl="1" indent="0">
              <a:buNone/>
              <a:tabLst>
                <a:tab pos="1252538" algn="l"/>
              </a:tabLst>
            </a:pPr>
            <a:r>
              <a:rPr lang="en-US" i="1" dirty="0"/>
              <a:t>ids</a:t>
            </a:r>
            <a:r>
              <a:rPr lang="en-US" dirty="0"/>
              <a:t>: </a:t>
            </a:r>
            <a:r>
              <a:rPr lang="en-US" dirty="0" smtClean="0"/>
              <a:t>	Print </a:t>
            </a:r>
            <a:r>
              <a:rPr lang="en-US" dirty="0"/>
              <a:t>only the ids of the elements in the </a:t>
            </a:r>
            <a:r>
              <a:rPr lang="en-US" dirty="0" smtClean="0"/>
              <a:t>set </a:t>
            </a:r>
          </a:p>
          <a:p>
            <a:pPr marL="457200" lvl="1" indent="0">
              <a:buNone/>
              <a:tabLst>
                <a:tab pos="1252538" algn="l"/>
              </a:tabLst>
            </a:pPr>
            <a:r>
              <a:rPr lang="en-US" i="1" dirty="0" err="1" smtClean="0"/>
              <a:t>skel</a:t>
            </a:r>
            <a:r>
              <a:rPr lang="en-US" dirty="0"/>
              <a:t>: </a:t>
            </a:r>
            <a:r>
              <a:rPr lang="en-US" dirty="0" smtClean="0"/>
              <a:t>	Print </a:t>
            </a:r>
            <a:r>
              <a:rPr lang="en-US" dirty="0"/>
              <a:t>the minimum information necessary for </a:t>
            </a:r>
            <a:r>
              <a:rPr lang="en-US" dirty="0" smtClean="0"/>
              <a:t>geometry </a:t>
            </a:r>
          </a:p>
          <a:p>
            <a:pPr marL="457200" lvl="1" indent="0">
              <a:buNone/>
              <a:tabLst>
                <a:tab pos="1252538" algn="l"/>
              </a:tabLst>
            </a:pPr>
            <a:r>
              <a:rPr lang="en-US" i="1" dirty="0" smtClean="0"/>
              <a:t>body</a:t>
            </a:r>
            <a:r>
              <a:rPr lang="en-US" dirty="0"/>
              <a:t>: </a:t>
            </a:r>
            <a:r>
              <a:rPr lang="en-US" dirty="0" smtClean="0"/>
              <a:t>	Print </a:t>
            </a:r>
            <a:r>
              <a:rPr lang="en-US" dirty="0"/>
              <a:t>all information necessary to use the </a:t>
            </a:r>
            <a:r>
              <a:rPr lang="en-US" dirty="0" smtClean="0"/>
              <a:t>data </a:t>
            </a:r>
          </a:p>
          <a:p>
            <a:pPr marL="457200" lvl="1" indent="0">
              <a:buNone/>
              <a:tabLst>
                <a:tab pos="1252538" algn="l"/>
              </a:tabLst>
            </a:pPr>
            <a:r>
              <a:rPr lang="en-US" i="1" dirty="0" smtClean="0"/>
              <a:t>tags</a:t>
            </a:r>
            <a:r>
              <a:rPr lang="en-US" dirty="0"/>
              <a:t>: </a:t>
            </a:r>
            <a:r>
              <a:rPr lang="en-US" dirty="0" smtClean="0"/>
              <a:t>	Print </a:t>
            </a:r>
            <a:r>
              <a:rPr lang="en-US" dirty="0"/>
              <a:t>only ids and tags for each element </a:t>
            </a:r>
            <a:endParaRPr lang="en-US" dirty="0" smtClean="0"/>
          </a:p>
          <a:p>
            <a:pPr marL="457200" lvl="1" indent="0">
              <a:buNone/>
              <a:tabLst>
                <a:tab pos="1252538" algn="l"/>
              </a:tabLst>
            </a:pPr>
            <a:r>
              <a:rPr lang="en-US" i="1" dirty="0" smtClean="0"/>
              <a:t>meta</a:t>
            </a:r>
            <a:r>
              <a:rPr lang="en-US" dirty="0"/>
              <a:t>:</a:t>
            </a:r>
            <a:r>
              <a:rPr lang="en-US" b="1" dirty="0">
                <a:solidFill>
                  <a:srgbClr val="FF0000"/>
                </a:solidFill>
              </a:rPr>
              <a:t> 	</a:t>
            </a:r>
            <a:r>
              <a:rPr lang="en-US" dirty="0" smtClean="0"/>
              <a:t>Print </a:t>
            </a:r>
            <a:r>
              <a:rPr lang="en-US" dirty="0"/>
              <a:t>everything known about the </a:t>
            </a:r>
            <a:r>
              <a:rPr lang="en-US" dirty="0" smtClean="0"/>
              <a:t>elements</a:t>
            </a:r>
          </a:p>
          <a:p>
            <a:pPr marL="457200" lvl="1" indent="0">
              <a:buNone/>
              <a:tabLst>
                <a:tab pos="1252538" algn="l"/>
              </a:tabLst>
            </a:pPr>
            <a:r>
              <a:rPr lang="en-US" sz="2900" i="1" dirty="0"/>
              <a:t>count:	</a:t>
            </a:r>
            <a:r>
              <a:rPr lang="en-US" sz="2900" dirty="0"/>
              <a:t>Print number of found elements</a:t>
            </a:r>
          </a:p>
          <a:p>
            <a:pPr marL="457200" lvl="1" indent="0">
              <a:buNone/>
              <a:tabLst>
                <a:tab pos="1252538" algn="l"/>
              </a:tabLst>
            </a:pPr>
            <a:r>
              <a:rPr lang="en-US" b="1" dirty="0" smtClean="0">
                <a:solidFill>
                  <a:srgbClr val="FF0000"/>
                </a:solidFill>
              </a:rPr>
              <a:t>					</a:t>
            </a:r>
            <a:endParaRPr lang="en-US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&gt;; out </a:t>
            </a:r>
            <a:r>
              <a:rPr lang="en-US" b="1" dirty="0" err="1">
                <a:solidFill>
                  <a:srgbClr val="FF0000"/>
                </a:solidFill>
              </a:rPr>
              <a:t>skel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qt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77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28" y="1237320"/>
            <a:ext cx="8513681" cy="394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59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68428"/>
          </a:xfrm>
        </p:spPr>
        <p:txBody>
          <a:bodyPr/>
          <a:lstStyle/>
          <a:p>
            <a:r>
              <a:rPr lang="de-DE" dirty="0" smtClean="0"/>
              <a:t>Ausgabe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057300"/>
            <a:ext cx="8124579" cy="456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323529" y="1957400"/>
            <a:ext cx="447379" cy="1800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23529" y="2317440"/>
            <a:ext cx="447379" cy="1800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54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Kommandos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45650"/>
            <a:ext cx="2808312" cy="2780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745650"/>
            <a:ext cx="3168352" cy="377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745650"/>
            <a:ext cx="28956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1057300"/>
            <a:ext cx="66960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4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Warnungen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76464"/>
          </a:xfrm>
        </p:spPr>
        <p:txBody>
          <a:bodyPr>
            <a:normAutofit/>
          </a:bodyPr>
          <a:lstStyle/>
          <a:p>
            <a:r>
              <a:rPr lang="de-DE" sz="2800" dirty="0" smtClean="0"/>
              <a:t>Syntax muss exakt eingehalten werden</a:t>
            </a:r>
          </a:p>
          <a:p>
            <a:r>
              <a:rPr lang="de-DE" sz="2800" dirty="0" smtClean="0"/>
              <a:t>Fehlermeldungen teils kryptisch</a:t>
            </a:r>
          </a:p>
          <a:p>
            <a:r>
              <a:rPr lang="de-DE" sz="2800" dirty="0" smtClean="0"/>
              <a:t>Einschließen von </a:t>
            </a:r>
            <a:r>
              <a:rPr lang="de-DE" sz="2800" dirty="0" err="1" smtClean="0"/>
              <a:t>keys</a:t>
            </a:r>
            <a:r>
              <a:rPr lang="de-DE" sz="2800" dirty="0" smtClean="0"/>
              <a:t>/</a:t>
            </a:r>
            <a:r>
              <a:rPr lang="de-DE" sz="2800" dirty="0" err="1" smtClean="0"/>
              <a:t>values</a:t>
            </a:r>
            <a:r>
              <a:rPr lang="de-DE" sz="2800" dirty="0"/>
              <a:t> in </a:t>
            </a:r>
            <a:r>
              <a:rPr lang="de-DE" sz="2800" dirty="0" smtClean="0"/>
              <a:t>" "  schadet nie</a:t>
            </a:r>
          </a:p>
          <a:p>
            <a:r>
              <a:rPr lang="de-DE" sz="2800" dirty="0" smtClean="0"/>
              <a:t>Verwendung von „</a:t>
            </a:r>
            <a:r>
              <a:rPr lang="de-DE" sz="2800" dirty="0" smtClean="0">
                <a:solidFill>
                  <a:srgbClr val="FF0000"/>
                </a:solidFill>
              </a:rPr>
              <a:t>;</a:t>
            </a:r>
            <a:r>
              <a:rPr lang="de-DE" sz="2800" dirty="0" smtClean="0"/>
              <a:t>“ teils ungewöhnlich</a:t>
            </a:r>
          </a:p>
          <a:p>
            <a:r>
              <a:rPr lang="de-DE" sz="2800" dirty="0" smtClean="0"/>
              <a:t>Vorsicht bei großen Datenmengen: Browser „stirbt“</a:t>
            </a:r>
          </a:p>
          <a:p>
            <a:r>
              <a:rPr lang="de-DE" sz="2800" dirty="0"/>
              <a:t>Bei Kartenausgabe </a:t>
            </a:r>
            <a:r>
              <a:rPr lang="de-DE" sz="2800" dirty="0" smtClean="0"/>
              <a:t>  </a:t>
            </a:r>
            <a:r>
              <a:rPr lang="de-DE" sz="2800" dirty="0" smtClean="0">
                <a:solidFill>
                  <a:srgbClr val="FF0000"/>
                </a:solidFill>
              </a:rPr>
              <a:t>&gt;; </a:t>
            </a:r>
            <a:r>
              <a:rPr lang="de-DE" sz="2800" dirty="0">
                <a:solidFill>
                  <a:srgbClr val="FF0000"/>
                </a:solidFill>
              </a:rPr>
              <a:t>out </a:t>
            </a:r>
            <a:r>
              <a:rPr lang="de-DE" sz="2800" dirty="0" err="1">
                <a:solidFill>
                  <a:srgbClr val="FF0000"/>
                </a:solidFill>
              </a:rPr>
              <a:t>skel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qt</a:t>
            </a:r>
            <a:r>
              <a:rPr lang="de-DE" sz="2800" dirty="0" smtClean="0">
                <a:solidFill>
                  <a:srgbClr val="FF0000"/>
                </a:solidFill>
              </a:rPr>
              <a:t>;   </a:t>
            </a:r>
            <a:r>
              <a:rPr lang="de-DE" sz="2800" dirty="0" smtClean="0"/>
              <a:t>nicht vergessen</a:t>
            </a:r>
          </a:p>
          <a:p>
            <a:r>
              <a:rPr lang="de-DE" sz="2800" dirty="0" smtClean="0"/>
              <a:t>Kommentare </a:t>
            </a:r>
            <a:r>
              <a:rPr lang="de-DE" sz="2800" dirty="0" smtClean="0">
                <a:solidFill>
                  <a:srgbClr val="FF0000"/>
                </a:solidFill>
              </a:rPr>
              <a:t>//</a:t>
            </a:r>
            <a:r>
              <a:rPr lang="de-DE" sz="2800" dirty="0" smtClean="0"/>
              <a:t>, </a:t>
            </a:r>
            <a:r>
              <a:rPr lang="de-DE" sz="2800" dirty="0" smtClean="0">
                <a:solidFill>
                  <a:srgbClr val="FF0000"/>
                </a:solidFill>
              </a:rPr>
              <a:t>/* */</a:t>
            </a:r>
            <a:r>
              <a:rPr lang="de-DE" sz="2800" dirty="0" smtClean="0"/>
              <a:t> machen das Leben leichter</a:t>
            </a:r>
          </a:p>
          <a:p>
            <a:r>
              <a:rPr lang="de-DE" sz="2800" dirty="0" err="1" smtClean="0"/>
              <a:t>Overpass</a:t>
            </a:r>
            <a:r>
              <a:rPr lang="de-DE" sz="2800" dirty="0" smtClean="0"/>
              <a:t> hat eigene Datenbasis: einige Min. Lag</a:t>
            </a:r>
            <a:endParaRPr lang="de-DE" sz="2800" dirty="0"/>
          </a:p>
          <a:p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646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Themen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117307"/>
            <a:ext cx="8856984" cy="4260473"/>
          </a:xfrm>
        </p:spPr>
        <p:txBody>
          <a:bodyPr>
            <a:normAutofit fontScale="85000" lnSpcReduction="20000"/>
          </a:bodyPr>
          <a:lstStyle/>
          <a:p>
            <a:r>
              <a:rPr lang="de-DE" b="1" dirty="0"/>
              <a:t>Value </a:t>
            </a:r>
            <a:r>
              <a:rPr lang="de-DE" b="1" dirty="0" err="1"/>
              <a:t>matches</a:t>
            </a:r>
            <a:r>
              <a:rPr lang="de-DE" b="1" dirty="0"/>
              <a:t> </a:t>
            </a:r>
            <a:r>
              <a:rPr lang="de-DE" b="1" dirty="0" err="1"/>
              <a:t>regular</a:t>
            </a:r>
            <a:r>
              <a:rPr lang="de-DE" b="1" dirty="0"/>
              <a:t> </a:t>
            </a:r>
            <a:r>
              <a:rPr lang="de-DE" b="1" dirty="0" err="1"/>
              <a:t>expression</a:t>
            </a:r>
            <a:r>
              <a:rPr lang="de-DE" b="1" dirty="0"/>
              <a:t> (</a:t>
            </a:r>
            <a:r>
              <a:rPr lang="de-DE" b="1" i="1" dirty="0"/>
              <a:t>~</a:t>
            </a:r>
            <a:r>
              <a:rPr lang="de-DE" b="1" dirty="0"/>
              <a:t>, </a:t>
            </a:r>
            <a:r>
              <a:rPr lang="de-DE" b="1" i="1" dirty="0" smtClean="0"/>
              <a:t>!~</a:t>
            </a:r>
            <a:r>
              <a:rPr lang="de-DE" b="1" dirty="0" smtClean="0"/>
              <a:t>)</a:t>
            </a:r>
          </a:p>
          <a:p>
            <a:r>
              <a:rPr lang="de-DE" b="1" dirty="0" smtClean="0"/>
              <a:t>Area (ähnlich </a:t>
            </a:r>
            <a:r>
              <a:rPr lang="de-DE" b="1" dirty="0" err="1" smtClean="0"/>
              <a:t>geocoding</a:t>
            </a:r>
            <a:r>
              <a:rPr lang="de-DE" b="1" dirty="0" smtClean="0"/>
              <a:t>)</a:t>
            </a:r>
          </a:p>
          <a:p>
            <a:pPr marL="457200" lvl="1" indent="0">
              <a:buNone/>
            </a:pPr>
            <a:r>
              <a:rPr lang="de-DE" sz="2000" b="1" dirty="0" smtClean="0">
                <a:solidFill>
                  <a:srgbClr val="FF0000"/>
                </a:solidFill>
              </a:rPr>
              <a:t>(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area</a:t>
            </a:r>
            <a:r>
              <a:rPr lang="de-DE" sz="2000" b="1" dirty="0" smtClean="0"/>
              <a:t>[</a:t>
            </a:r>
            <a:r>
              <a:rPr lang="de-DE" sz="2000" b="1" dirty="0" err="1" smtClean="0"/>
              <a:t>admin_level</a:t>
            </a:r>
            <a:r>
              <a:rPr lang="de-DE" sz="2000" b="1" dirty="0" smtClean="0"/>
              <a:t>=6][</a:t>
            </a:r>
            <a:r>
              <a:rPr lang="de-DE" sz="2000" b="1" dirty="0" err="1"/>
              <a:t>name</a:t>
            </a:r>
            <a:r>
              <a:rPr lang="de-DE" sz="2000" b="1" dirty="0"/>
              <a:t>="Landkreis Ludwigsburg"</a:t>
            </a:r>
            <a:r>
              <a:rPr lang="de-DE" sz="2000" b="1" dirty="0" smtClean="0"/>
              <a:t>]; </a:t>
            </a:r>
            <a:endParaRPr lang="de-DE" sz="2000" b="1" dirty="0"/>
          </a:p>
          <a:p>
            <a:pPr marL="457200" lvl="1" indent="0">
              <a:buNone/>
            </a:pPr>
            <a:r>
              <a:rPr lang="de-DE" sz="2000" b="1" dirty="0"/>
              <a:t> </a:t>
            </a:r>
            <a:r>
              <a:rPr lang="de-DE" sz="2000" b="1" dirty="0" err="1"/>
              <a:t>area</a:t>
            </a:r>
            <a:r>
              <a:rPr lang="de-DE" sz="2000" b="1" dirty="0"/>
              <a:t>[</a:t>
            </a:r>
            <a:r>
              <a:rPr lang="de-DE" sz="2000" b="1" dirty="0" err="1"/>
              <a:t>admin_level</a:t>
            </a:r>
            <a:r>
              <a:rPr lang="de-DE" sz="2000" b="1" dirty="0"/>
              <a:t>=6][</a:t>
            </a:r>
            <a:r>
              <a:rPr lang="de-DE" sz="2000" b="1" dirty="0" err="1"/>
              <a:t>name</a:t>
            </a:r>
            <a:r>
              <a:rPr lang="de-DE" sz="2000" b="1" dirty="0"/>
              <a:t>="Landkreis Böblingen"];</a:t>
            </a:r>
          </a:p>
          <a:p>
            <a:pPr marL="457200" lvl="1" indent="0">
              <a:buNone/>
            </a:pPr>
            <a:r>
              <a:rPr lang="de-DE" sz="2000" b="1" dirty="0"/>
              <a:t> </a:t>
            </a:r>
            <a:r>
              <a:rPr lang="de-DE" sz="2000" b="1" dirty="0" err="1"/>
              <a:t>area</a:t>
            </a:r>
            <a:r>
              <a:rPr lang="de-DE" sz="2000" b="1" dirty="0"/>
              <a:t>[</a:t>
            </a:r>
            <a:r>
              <a:rPr lang="de-DE" sz="2000" b="1" dirty="0" err="1"/>
              <a:t>admin_level</a:t>
            </a:r>
            <a:r>
              <a:rPr lang="de-DE" sz="2000" b="1" dirty="0"/>
              <a:t>=6][</a:t>
            </a:r>
            <a:r>
              <a:rPr lang="de-DE" sz="2000" b="1" dirty="0" err="1"/>
              <a:t>name</a:t>
            </a:r>
            <a:r>
              <a:rPr lang="de-DE" sz="2000" b="1" dirty="0"/>
              <a:t>="Landkreis Esslingen"]; </a:t>
            </a:r>
          </a:p>
          <a:p>
            <a:pPr marL="457200" lvl="1" indent="0">
              <a:buNone/>
            </a:pPr>
            <a:r>
              <a:rPr lang="de-DE" sz="2000" b="1" dirty="0"/>
              <a:t> </a:t>
            </a:r>
            <a:r>
              <a:rPr lang="de-DE" sz="2000" b="1" dirty="0" err="1"/>
              <a:t>area</a:t>
            </a:r>
            <a:r>
              <a:rPr lang="de-DE" sz="2000" b="1" dirty="0"/>
              <a:t>[</a:t>
            </a:r>
            <a:r>
              <a:rPr lang="de-DE" sz="2000" b="1" dirty="0" err="1"/>
              <a:t>admin_level</a:t>
            </a:r>
            <a:r>
              <a:rPr lang="de-DE" sz="2000" b="1" dirty="0"/>
              <a:t>=6][</a:t>
            </a:r>
            <a:r>
              <a:rPr lang="de-DE" sz="2000" b="1" dirty="0" err="1"/>
              <a:t>name</a:t>
            </a:r>
            <a:r>
              <a:rPr lang="de-DE" sz="2000" b="1" dirty="0"/>
              <a:t>="Rems-Murr-Kreis"]; </a:t>
            </a:r>
          </a:p>
          <a:p>
            <a:pPr marL="457200" lvl="1" indent="0">
              <a:buNone/>
            </a:pPr>
            <a:r>
              <a:rPr lang="de-DE" sz="2000" b="1" dirty="0"/>
              <a:t> </a:t>
            </a:r>
            <a:r>
              <a:rPr lang="de-DE" sz="2000" b="1" dirty="0" err="1" smtClean="0"/>
              <a:t>area</a:t>
            </a:r>
            <a:r>
              <a:rPr lang="de-DE" sz="2000" b="1" dirty="0" smtClean="0"/>
              <a:t>[</a:t>
            </a:r>
            <a:r>
              <a:rPr lang="de-DE" sz="2000" b="1" dirty="0" err="1" smtClean="0"/>
              <a:t>admin_level</a:t>
            </a:r>
            <a:r>
              <a:rPr lang="de-DE" sz="2000" b="1" dirty="0" smtClean="0"/>
              <a:t>=6</a:t>
            </a:r>
            <a:r>
              <a:rPr lang="de-DE" sz="2000" b="1" dirty="0"/>
              <a:t> ][</a:t>
            </a:r>
            <a:r>
              <a:rPr lang="de-DE" sz="2000" b="1" dirty="0" err="1"/>
              <a:t>name</a:t>
            </a:r>
            <a:r>
              <a:rPr lang="de-DE" sz="2000" b="1" dirty="0"/>
              <a:t>="</a:t>
            </a:r>
            <a:r>
              <a:rPr lang="de-DE" sz="2000" b="1" dirty="0" smtClean="0"/>
              <a:t>Stuttgart"]; </a:t>
            </a:r>
            <a:r>
              <a:rPr lang="de-DE" sz="2000" b="1" dirty="0" smtClean="0">
                <a:solidFill>
                  <a:srgbClr val="FF0000"/>
                </a:solidFill>
              </a:rPr>
              <a:t>)</a:t>
            </a:r>
            <a:r>
              <a:rPr lang="de-DE" sz="2000" b="1" dirty="0" smtClean="0"/>
              <a:t> -&gt;.</a:t>
            </a:r>
            <a:r>
              <a:rPr lang="de-DE" sz="2000" b="1" dirty="0" err="1"/>
              <a:t>sarea</a:t>
            </a:r>
            <a:r>
              <a:rPr lang="de-DE" sz="2000" b="1" dirty="0" smtClean="0"/>
              <a:t>;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e-DE" sz="3200" b="1"/>
              <a:t>Verwendung von Variablen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e-DE" sz="3200" b="1" smtClean="0"/>
              <a:t>Einbindung </a:t>
            </a:r>
            <a:r>
              <a:rPr lang="de-DE" sz="3200" b="1" dirty="0"/>
              <a:t>in Tools</a:t>
            </a:r>
            <a:r>
              <a:rPr lang="de-DE" sz="3200" b="1" dirty="0" smtClean="0"/>
              <a:t>: JOSM, UMAP (Heiko 2019)</a:t>
            </a:r>
          </a:p>
          <a:p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Zeitabfragen (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newer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diff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de-DE" b="1" dirty="0" err="1" smtClean="0">
                <a:solidFill>
                  <a:schemeClr val="bg1">
                    <a:lumMod val="65000"/>
                  </a:schemeClr>
                </a:solidFill>
              </a:rPr>
              <a:t>Evaluators</a:t>
            </a:r>
            <a:endParaRPr lang="de-DE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b="1" dirty="0" smtClean="0">
                <a:solidFill>
                  <a:schemeClr val="bg1">
                    <a:lumMod val="85000"/>
                  </a:schemeClr>
                </a:solidFill>
              </a:rPr>
              <a:t>CSS</a:t>
            </a:r>
            <a:endParaRPr lang="de-DE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regular</a:t>
            </a:r>
            <a:r>
              <a:rPr lang="de-DE" b="1" dirty="0"/>
              <a:t> </a:t>
            </a:r>
            <a:r>
              <a:rPr lang="de-DE" b="1" dirty="0" err="1" smtClean="0"/>
              <a:t>expression</a:t>
            </a:r>
            <a:r>
              <a:rPr lang="de-DE" b="1" dirty="0" smtClean="0"/>
              <a:t> / Variablen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33500"/>
            <a:ext cx="8435280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[timeout:180];</a:t>
            </a:r>
          </a:p>
          <a:p>
            <a:pPr marL="0" indent="0">
              <a:buNone/>
            </a:pPr>
            <a:r>
              <a:rPr lang="de-DE" dirty="0" err="1" smtClean="0"/>
              <a:t>nwr</a:t>
            </a:r>
            <a:r>
              <a:rPr lang="de-DE" dirty="0"/>
              <a:t>[</a:t>
            </a:r>
            <a:r>
              <a:rPr lang="de-DE" dirty="0">
                <a:solidFill>
                  <a:srgbClr val="00B050"/>
                </a:solidFill>
              </a:rPr>
              <a:t>~</a:t>
            </a:r>
            <a:r>
              <a:rPr lang="de-DE" dirty="0"/>
              <a:t>"^.*</a:t>
            </a:r>
            <a:r>
              <a:rPr lang="de-DE" dirty="0">
                <a:solidFill>
                  <a:srgbClr val="FF0000"/>
                </a:solidFill>
              </a:rPr>
              <a:t>:covid19</a:t>
            </a:r>
            <a:r>
              <a:rPr lang="de-DE" dirty="0"/>
              <a:t>$"</a:t>
            </a:r>
            <a:r>
              <a:rPr lang="de-DE" dirty="0">
                <a:solidFill>
                  <a:srgbClr val="00B050"/>
                </a:solidFill>
              </a:rPr>
              <a:t>~</a:t>
            </a:r>
            <a:r>
              <a:rPr lang="de-DE" dirty="0"/>
              <a:t>"</a:t>
            </a:r>
            <a:r>
              <a:rPr lang="de-DE" dirty="0">
                <a:solidFill>
                  <a:srgbClr val="FF0000"/>
                </a:solidFill>
              </a:rPr>
              <a:t>.</a:t>
            </a:r>
            <a:r>
              <a:rPr lang="de-DE" dirty="0"/>
              <a:t>"]({{</a:t>
            </a:r>
            <a:r>
              <a:rPr lang="de-DE" dirty="0" err="1"/>
              <a:t>bbox</a:t>
            </a:r>
            <a:r>
              <a:rPr lang="de-DE" dirty="0"/>
              <a:t>}});</a:t>
            </a:r>
          </a:p>
          <a:p>
            <a:pPr marL="0" indent="0">
              <a:buNone/>
            </a:pPr>
            <a:r>
              <a:rPr lang="de-DE" dirty="0" smtClean="0"/>
              <a:t>out </a:t>
            </a:r>
            <a:r>
              <a:rPr lang="de-DE" dirty="0" err="1"/>
              <a:t>meta</a:t>
            </a:r>
            <a:r>
              <a:rPr lang="de-DE" dirty="0" smtClean="0"/>
              <a:t>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{{LK="Landkreis Esslingen"}}</a:t>
            </a:r>
          </a:p>
          <a:p>
            <a:pPr marL="0" indent="0">
              <a:buNone/>
            </a:pPr>
            <a:r>
              <a:rPr lang="de-DE" dirty="0" err="1" smtClean="0"/>
              <a:t>area</a:t>
            </a:r>
            <a:r>
              <a:rPr lang="de-DE" dirty="0" smtClean="0"/>
              <a:t>[</a:t>
            </a:r>
            <a:r>
              <a:rPr lang="de-DE" dirty="0" err="1" smtClean="0"/>
              <a:t>admin_level</a:t>
            </a:r>
            <a:r>
              <a:rPr lang="de-DE" dirty="0" smtClean="0"/>
              <a:t>=6</a:t>
            </a:r>
            <a:r>
              <a:rPr lang="de-DE" dirty="0"/>
              <a:t>][</a:t>
            </a:r>
            <a:r>
              <a:rPr lang="de-DE" dirty="0" err="1"/>
              <a:t>name</a:t>
            </a:r>
            <a:r>
              <a:rPr lang="de-DE" dirty="0"/>
              <a:t>={{LK}}]-&gt;.</a:t>
            </a:r>
            <a:r>
              <a:rPr lang="de-DE" dirty="0" err="1"/>
              <a:t>searchArea</a:t>
            </a:r>
            <a:r>
              <a:rPr lang="de-DE" dirty="0"/>
              <a:t>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70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828435"/>
          </a:xfrm>
        </p:spPr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97294"/>
            <a:ext cx="8229600" cy="4668518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Was ist </a:t>
            </a:r>
            <a:r>
              <a:rPr lang="de-DE" dirty="0" err="1" smtClean="0"/>
              <a:t>Overpass</a:t>
            </a:r>
            <a:r>
              <a:rPr lang="de-DE" dirty="0" smtClean="0"/>
              <a:t>?</a:t>
            </a:r>
          </a:p>
          <a:p>
            <a:r>
              <a:rPr lang="de-DE" dirty="0" smtClean="0"/>
              <a:t>wichtige Links</a:t>
            </a:r>
          </a:p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endParaRPr lang="de-DE" dirty="0" smtClean="0"/>
          </a:p>
          <a:p>
            <a:r>
              <a:rPr lang="de-DE" dirty="0" err="1" smtClean="0"/>
              <a:t>Wizzard</a:t>
            </a:r>
            <a:endParaRPr lang="de-DE" dirty="0" smtClean="0"/>
          </a:p>
          <a:p>
            <a:r>
              <a:rPr lang="de-DE" dirty="0" smtClean="0"/>
              <a:t>erste Abfrage</a:t>
            </a:r>
          </a:p>
          <a:p>
            <a:r>
              <a:rPr lang="de-DE" dirty="0"/>
              <a:t>Weiterentwicklung der </a:t>
            </a:r>
            <a:r>
              <a:rPr lang="de-DE" dirty="0" smtClean="0"/>
              <a:t>Abfrage</a:t>
            </a:r>
          </a:p>
          <a:p>
            <a:r>
              <a:rPr lang="de-DE" dirty="0" smtClean="0"/>
              <a:t>die </a:t>
            </a:r>
            <a:r>
              <a:rPr lang="de-DE" dirty="0" err="1"/>
              <a:t>Bounding</a:t>
            </a:r>
            <a:r>
              <a:rPr lang="de-DE" dirty="0"/>
              <a:t> </a:t>
            </a:r>
            <a:r>
              <a:rPr lang="de-DE" dirty="0" smtClean="0"/>
              <a:t>Box</a:t>
            </a:r>
          </a:p>
          <a:p>
            <a:r>
              <a:rPr lang="de-DE" dirty="0" smtClean="0"/>
              <a:t>Verknüpfungen</a:t>
            </a:r>
          </a:p>
          <a:p>
            <a:r>
              <a:rPr lang="de-DE" dirty="0" smtClean="0"/>
              <a:t>Ausgabe</a:t>
            </a:r>
          </a:p>
          <a:p>
            <a:r>
              <a:rPr lang="de-DE" dirty="0" smtClean="0"/>
              <a:t>Kommandos</a:t>
            </a:r>
          </a:p>
          <a:p>
            <a:r>
              <a:rPr lang="de-DE" dirty="0" smtClean="0"/>
              <a:t>Warnungen</a:t>
            </a:r>
          </a:p>
          <a:p>
            <a:r>
              <a:rPr lang="de-DE" dirty="0" smtClean="0"/>
              <a:t>Weitere </a:t>
            </a:r>
            <a:r>
              <a:rPr lang="de-DE" dirty="0"/>
              <a:t>Themen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9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684419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Nachtrag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7299"/>
            <a:ext cx="8229600" cy="4239659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nwr</a:t>
            </a:r>
            <a:r>
              <a:rPr lang="de-DE" dirty="0"/>
              <a:t>[</a:t>
            </a:r>
            <a:r>
              <a:rPr lang="de-DE" dirty="0">
                <a:solidFill>
                  <a:srgbClr val="00B050"/>
                </a:solidFill>
              </a:rPr>
              <a:t>~</a:t>
            </a:r>
            <a:r>
              <a:rPr lang="de-DE" dirty="0"/>
              <a:t>"^.*</a:t>
            </a:r>
            <a:r>
              <a:rPr lang="de-DE" dirty="0">
                <a:solidFill>
                  <a:srgbClr val="FF0000"/>
                </a:solidFill>
              </a:rPr>
              <a:t>:covid19</a:t>
            </a:r>
            <a:r>
              <a:rPr lang="de-DE" dirty="0"/>
              <a:t>$"</a:t>
            </a:r>
            <a:r>
              <a:rPr lang="de-DE" dirty="0">
                <a:solidFill>
                  <a:srgbClr val="00B050"/>
                </a:solidFill>
              </a:rPr>
              <a:t>~</a:t>
            </a:r>
            <a:r>
              <a:rPr lang="de-DE" dirty="0"/>
              <a:t>"</a:t>
            </a:r>
            <a:r>
              <a:rPr lang="de-DE" dirty="0">
                <a:solidFill>
                  <a:srgbClr val="FF0000"/>
                </a:solidFill>
              </a:rPr>
              <a:t>.</a:t>
            </a:r>
            <a:r>
              <a:rPr lang="de-DE" dirty="0"/>
              <a:t>"]({{</a:t>
            </a:r>
            <a:r>
              <a:rPr lang="de-DE" dirty="0" err="1"/>
              <a:t>bbox</a:t>
            </a:r>
            <a:r>
              <a:rPr lang="de-DE" dirty="0"/>
              <a:t>}});</a:t>
            </a:r>
          </a:p>
          <a:p>
            <a:pPr marL="0" indent="0">
              <a:buNone/>
            </a:pPr>
            <a:r>
              <a:rPr lang="de-DE" sz="2000" dirty="0" smtClean="0"/>
              <a:t>Die Frage war, ob es </a:t>
            </a:r>
            <a:r>
              <a:rPr lang="de-DE" sz="2000" dirty="0" smtClean="0">
                <a:solidFill>
                  <a:srgbClr val="00B050"/>
                </a:solidFill>
              </a:rPr>
              <a:t>~</a:t>
            </a:r>
            <a:r>
              <a:rPr lang="de-DE" sz="2000" dirty="0" smtClean="0"/>
              <a:t>"</a:t>
            </a:r>
            <a:r>
              <a:rPr lang="de-DE" sz="2000" dirty="0" smtClean="0">
                <a:solidFill>
                  <a:srgbClr val="FF0000"/>
                </a:solidFill>
              </a:rPr>
              <a:t>.</a:t>
            </a:r>
            <a:r>
              <a:rPr lang="de-DE" sz="2000" dirty="0" smtClean="0"/>
              <a:t>" oder </a:t>
            </a:r>
            <a:r>
              <a:rPr lang="de-DE" sz="2000" dirty="0" smtClean="0">
                <a:solidFill>
                  <a:srgbClr val="00B050"/>
                </a:solidFill>
              </a:rPr>
              <a:t>~</a:t>
            </a:r>
            <a:r>
              <a:rPr lang="de-DE" sz="2000" dirty="0" smtClean="0"/>
              <a:t>"</a:t>
            </a:r>
            <a:r>
              <a:rPr lang="de-DE" sz="2000" dirty="0" smtClean="0">
                <a:solidFill>
                  <a:srgbClr val="FF0000"/>
                </a:solidFill>
              </a:rPr>
              <a:t>.*</a:t>
            </a:r>
            <a:r>
              <a:rPr lang="de-DE" sz="2000" dirty="0" smtClean="0"/>
              <a:t>" heißen muss.</a:t>
            </a:r>
          </a:p>
          <a:p>
            <a:pPr marL="0" indent="0">
              <a:buNone/>
            </a:pPr>
            <a:r>
              <a:rPr lang="de-DE" sz="2000" dirty="0"/>
              <a:t>Lt. </a:t>
            </a:r>
            <a:r>
              <a:rPr lang="de-DE" sz="2000" dirty="0">
                <a:hlinkClick r:id="rId2"/>
              </a:rPr>
              <a:t>https://</a:t>
            </a:r>
            <a:r>
              <a:rPr lang="de-DE" sz="2000" dirty="0" smtClean="0">
                <a:hlinkClick r:id="rId2"/>
              </a:rPr>
              <a:t>wiki.openstreetmap.org/wiki/Overpass_API/Overpass_QL</a:t>
            </a:r>
            <a:r>
              <a:rPr lang="de-DE" sz="2000" dirty="0" smtClean="0"/>
              <a:t> ist beides möglich.</a:t>
            </a:r>
          </a:p>
          <a:p>
            <a:pPr marL="0" indent="0">
              <a:buNone/>
            </a:pPr>
            <a:r>
              <a:rPr lang="de-DE" sz="2000" dirty="0" smtClean="0"/>
              <a:t>Das macht auch Sinn, wenn man den Operator </a:t>
            </a:r>
            <a:r>
              <a:rPr lang="de-DE" sz="2000" dirty="0" smtClean="0">
                <a:solidFill>
                  <a:srgbClr val="00B050"/>
                </a:solidFill>
              </a:rPr>
              <a:t>~ </a:t>
            </a:r>
            <a:r>
              <a:rPr lang="de-DE" sz="2000" dirty="0"/>
              <a:t>als „enthält</a:t>
            </a:r>
            <a:r>
              <a:rPr lang="de-DE" sz="2000" dirty="0" smtClean="0"/>
              <a:t>“ deutet.</a:t>
            </a:r>
          </a:p>
          <a:p>
            <a:pPr marL="0" indent="0">
              <a:buNone/>
            </a:pPr>
            <a:r>
              <a:rPr lang="de-DE" sz="2000" dirty="0" smtClean="0"/>
              <a:t>Es werden sowohl </a:t>
            </a:r>
            <a:r>
              <a:rPr lang="de-DE" sz="2000" dirty="0" err="1" smtClean="0"/>
              <a:t>keys</a:t>
            </a:r>
            <a:r>
              <a:rPr lang="de-DE" sz="2000" dirty="0" smtClean="0"/>
              <a:t> mit mindestens einem beliebigen Zeichen ("</a:t>
            </a:r>
            <a:r>
              <a:rPr lang="de-DE" sz="2000" dirty="0" smtClean="0">
                <a:solidFill>
                  <a:srgbClr val="FF0000"/>
                </a:solidFill>
              </a:rPr>
              <a:t>.</a:t>
            </a:r>
            <a:r>
              <a:rPr lang="de-DE" sz="2000" dirty="0" smtClean="0"/>
              <a:t>") oder einer beliebigen Zeichenkette ("</a:t>
            </a:r>
            <a:r>
              <a:rPr lang="de-DE" sz="2000" dirty="0" smtClean="0">
                <a:solidFill>
                  <a:srgbClr val="FF0000"/>
                </a:solidFill>
              </a:rPr>
              <a:t>.*</a:t>
            </a:r>
            <a:r>
              <a:rPr lang="de-DE" sz="2000" dirty="0" smtClean="0"/>
              <a:t>") mit mindestens einem Zeichen gefunden.</a:t>
            </a:r>
          </a:p>
          <a:p>
            <a:pPr marL="0" indent="0">
              <a:buNone/>
            </a:pPr>
            <a:r>
              <a:rPr lang="de-DE" sz="2000" dirty="0" smtClean="0"/>
              <a:t>Beides ist in diesem Fall identisch.</a:t>
            </a:r>
            <a:endParaRPr lang="de-DE" sz="20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880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Nachtrag: &gt; oder &gt;&gt;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1365"/>
            <a:ext cx="8229600" cy="426842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 err="1"/>
              <a:t>Recurse</a:t>
            </a:r>
            <a:r>
              <a:rPr lang="en-US" sz="1800" b="1" dirty="0"/>
              <a:t> down (</a:t>
            </a:r>
            <a:r>
              <a:rPr lang="en-US" sz="1800" b="1" i="1" dirty="0"/>
              <a:t>&gt;</a:t>
            </a:r>
            <a:r>
              <a:rPr lang="en-US" sz="1800" b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The </a:t>
            </a:r>
            <a:r>
              <a:rPr lang="en-US" sz="1800" i="1" dirty="0" err="1"/>
              <a:t>recurse</a:t>
            </a:r>
            <a:r>
              <a:rPr lang="en-US" sz="1800" i="1" dirty="0"/>
              <a:t> down</a:t>
            </a:r>
            <a:r>
              <a:rPr lang="en-US" sz="1800" dirty="0"/>
              <a:t> standalone query is written as a single greater than.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It takes an input set. It produces a result set. Its result set is composed of: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all </a:t>
            </a:r>
            <a:r>
              <a:rPr lang="en-US" sz="1800" b="1" dirty="0"/>
              <a:t>nodes</a:t>
            </a:r>
            <a:r>
              <a:rPr lang="en-US" sz="1800" dirty="0"/>
              <a:t> that are part of a </a:t>
            </a:r>
            <a:r>
              <a:rPr lang="en-US" sz="1800" b="1" dirty="0"/>
              <a:t>way</a:t>
            </a:r>
            <a:r>
              <a:rPr lang="en-US" sz="1800" dirty="0"/>
              <a:t> which appears in the </a:t>
            </a:r>
            <a:r>
              <a:rPr lang="en-US" sz="1800" b="1" dirty="0"/>
              <a:t>input</a:t>
            </a:r>
            <a:r>
              <a:rPr lang="en-US" sz="1800" dirty="0"/>
              <a:t> set; plus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all </a:t>
            </a:r>
            <a:r>
              <a:rPr lang="en-US" sz="1800" b="1" dirty="0"/>
              <a:t>nodes and ways</a:t>
            </a:r>
            <a:r>
              <a:rPr lang="en-US" sz="1800" dirty="0"/>
              <a:t> that are members of a </a:t>
            </a:r>
            <a:r>
              <a:rPr lang="en-US" sz="1800" b="1" dirty="0"/>
              <a:t>relation</a:t>
            </a:r>
            <a:r>
              <a:rPr lang="en-US" sz="1800" dirty="0"/>
              <a:t> which appears in the </a:t>
            </a:r>
            <a:r>
              <a:rPr lang="en-US" sz="1800" b="1" dirty="0"/>
              <a:t>input</a:t>
            </a:r>
            <a:r>
              <a:rPr lang="en-US" sz="1800" dirty="0"/>
              <a:t> set; plus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all </a:t>
            </a:r>
            <a:r>
              <a:rPr lang="en-US" sz="1800" b="1" dirty="0"/>
              <a:t>nodes</a:t>
            </a:r>
            <a:r>
              <a:rPr lang="en-US" sz="1800" dirty="0"/>
              <a:t> that are part of a </a:t>
            </a:r>
            <a:r>
              <a:rPr lang="en-US" sz="1800" b="1" dirty="0"/>
              <a:t>way</a:t>
            </a:r>
            <a:r>
              <a:rPr lang="en-US" sz="1800" dirty="0"/>
              <a:t> which appears in the </a:t>
            </a:r>
            <a:r>
              <a:rPr lang="en-US" sz="1800" b="1" dirty="0"/>
              <a:t>result</a:t>
            </a:r>
            <a:r>
              <a:rPr lang="en-US" sz="1800" dirty="0"/>
              <a:t> </a:t>
            </a:r>
            <a:r>
              <a:rPr lang="en-US" sz="1800" dirty="0" smtClean="0"/>
              <a:t>set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/>
              <a:t>Recurse</a:t>
            </a:r>
            <a:r>
              <a:rPr lang="en-US" sz="1800" b="1" dirty="0"/>
              <a:t> down relations (</a:t>
            </a:r>
            <a:r>
              <a:rPr lang="en-US" sz="1800" b="1" i="1" dirty="0"/>
              <a:t>&gt;&gt;</a:t>
            </a:r>
            <a:r>
              <a:rPr lang="en-US" sz="1800" b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The </a:t>
            </a:r>
            <a:r>
              <a:rPr lang="en-US" sz="1800" i="1" dirty="0" err="1"/>
              <a:t>recurse</a:t>
            </a:r>
            <a:r>
              <a:rPr lang="en-US" sz="1800" i="1" dirty="0"/>
              <a:t> down relations</a:t>
            </a:r>
            <a:r>
              <a:rPr lang="en-US" sz="1800" dirty="0"/>
              <a:t> statement has a similar syntax to the </a:t>
            </a:r>
            <a:r>
              <a:rPr lang="en-US" sz="1800" dirty="0" err="1"/>
              <a:t>recurse</a:t>
            </a:r>
            <a:r>
              <a:rPr lang="en-US" sz="1800" dirty="0"/>
              <a:t> down statement, but it is written as a double greater than.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In particular, you can change the input and/or result set with the same notation as for the </a:t>
            </a:r>
            <a:r>
              <a:rPr lang="en-US" sz="1800" dirty="0" err="1"/>
              <a:t>recurse</a:t>
            </a:r>
            <a:r>
              <a:rPr lang="en-US" sz="1800" dirty="0"/>
              <a:t>-down standalone query.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It continues to follow the membership links </a:t>
            </a:r>
            <a:r>
              <a:rPr lang="en-US" sz="1800" dirty="0" err="1"/>
              <a:t>inlcuding</a:t>
            </a:r>
            <a:r>
              <a:rPr lang="en-US" sz="1800" dirty="0"/>
              <a:t> </a:t>
            </a:r>
            <a:r>
              <a:rPr lang="en-US" sz="1800" dirty="0" err="1"/>
              <a:t>nds</a:t>
            </a:r>
            <a:r>
              <a:rPr lang="en-US" sz="1800" dirty="0"/>
              <a:t> in ways until for every object in its input or result set all the members of that object are in the result set as well.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Precisely, the </a:t>
            </a:r>
            <a:r>
              <a:rPr lang="en-US" sz="1800" i="1" dirty="0" err="1"/>
              <a:t>recurse</a:t>
            </a:r>
            <a:r>
              <a:rPr lang="en-US" sz="1800" i="1" dirty="0"/>
              <a:t> down relations</a:t>
            </a:r>
            <a:r>
              <a:rPr lang="en-US" sz="1800" dirty="0"/>
              <a:t> statement returns the transitive and reflexive closure of membership. 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From </a:t>
            </a:r>
            <a:r>
              <a:rPr lang="en-US" sz="1500" dirty="0">
                <a:hlinkClick r:id="rId2"/>
              </a:rPr>
              <a:t>https://wiki.openstreetmap.org/wiki/Overpass_API/Overpass_QL#Recurse_down</a:t>
            </a:r>
            <a:r>
              <a:rPr lang="en-US" sz="1500">
                <a:hlinkClick r:id="rId2"/>
              </a:rPr>
              <a:t>_.</a:t>
            </a:r>
            <a:r>
              <a:rPr lang="en-US" sz="1500" smtClean="0">
                <a:hlinkClick r:id="rId2"/>
              </a:rPr>
              <a:t>28.3E.29</a:t>
            </a:r>
            <a:r>
              <a:rPr lang="en-US" sz="1500" smtClean="0"/>
              <a:t> </a:t>
            </a:r>
            <a:endParaRPr lang="en-US" sz="15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12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Nachtrag: &gt; oder &gt;&gt;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1365"/>
            <a:ext cx="8229600" cy="411559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relation[name="</a:t>
            </a:r>
            <a:r>
              <a:rPr lang="en-US" sz="2000" dirty="0" err="1"/>
              <a:t>Martinusweg</a:t>
            </a:r>
            <a:r>
              <a:rPr lang="en-US" sz="2000" dirty="0"/>
              <a:t> </a:t>
            </a:r>
            <a:r>
              <a:rPr lang="en-US" sz="2000" dirty="0" err="1"/>
              <a:t>Hauptweg</a:t>
            </a:r>
            <a:r>
              <a:rPr lang="en-US" sz="2000" dirty="0" smtClean="0"/>
              <a:t>"][type=</a:t>
            </a:r>
            <a:r>
              <a:rPr lang="en-US" sz="2000" dirty="0" err="1" smtClean="0">
                <a:solidFill>
                  <a:srgbClr val="FF0000"/>
                </a:solidFill>
              </a:rPr>
              <a:t>superroute</a:t>
            </a:r>
            <a:r>
              <a:rPr lang="en-US" sz="2000" dirty="0" smtClean="0"/>
              <a:t>];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out </a:t>
            </a:r>
            <a:r>
              <a:rPr lang="en-US" sz="2000" dirty="0"/>
              <a:t>meta;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&gt;&gt;; </a:t>
            </a:r>
            <a:r>
              <a:rPr lang="en-US" sz="2000" dirty="0" smtClean="0"/>
              <a:t>out </a:t>
            </a:r>
            <a:r>
              <a:rPr lang="en-US" sz="2000" dirty="0" err="1"/>
              <a:t>skel</a:t>
            </a:r>
            <a:r>
              <a:rPr lang="en-US" sz="2000" dirty="0"/>
              <a:t> </a:t>
            </a:r>
            <a:r>
              <a:rPr lang="en-US" sz="2000" dirty="0" err="1"/>
              <a:t>qt</a:t>
            </a:r>
            <a:r>
              <a:rPr lang="en-US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// die </a:t>
            </a:r>
            <a:r>
              <a:rPr lang="en-US" sz="1800" dirty="0" err="1" smtClean="0"/>
              <a:t>gefundenen</a:t>
            </a:r>
            <a:r>
              <a:rPr lang="en-US" sz="1800" dirty="0" smtClean="0"/>
              <a:t> Relation </a:t>
            </a:r>
            <a:r>
              <a:rPr lang="en-US" sz="1800" dirty="0" err="1" smtClean="0"/>
              <a:t>ist</a:t>
            </a:r>
            <a:r>
              <a:rPr lang="en-US" sz="1800" dirty="0" smtClean="0"/>
              <a:t> </a:t>
            </a:r>
            <a:r>
              <a:rPr lang="en-US" sz="1800" dirty="0" err="1" smtClean="0"/>
              <a:t>eine</a:t>
            </a:r>
            <a:r>
              <a:rPr lang="en-US" sz="1800" dirty="0" smtClean="0"/>
              <a:t> </a:t>
            </a:r>
            <a:r>
              <a:rPr lang="en-US" sz="1800" dirty="0" err="1" smtClean="0"/>
              <a:t>Superrelation</a:t>
            </a:r>
            <a:r>
              <a:rPr lang="en-US" sz="1800" dirty="0" smtClean="0"/>
              <a:t> </a:t>
            </a:r>
            <a:r>
              <a:rPr lang="en-US" sz="1800" dirty="0" err="1" smtClean="0"/>
              <a:t>mit</a:t>
            </a:r>
            <a:r>
              <a:rPr lang="en-US" sz="1800" dirty="0" smtClean="0"/>
              <a:t> </a:t>
            </a:r>
            <a:r>
              <a:rPr lang="en-US" sz="1800" dirty="0" err="1" smtClean="0"/>
              <a:t>Relationen</a:t>
            </a:r>
            <a:r>
              <a:rPr lang="en-US" sz="1800" dirty="0" smtClean="0"/>
              <a:t> </a:t>
            </a:r>
            <a:r>
              <a:rPr lang="en-US" sz="1800" dirty="0" err="1" smtClean="0"/>
              <a:t>als</a:t>
            </a:r>
            <a:r>
              <a:rPr lang="en-US" sz="1800" dirty="0" smtClean="0"/>
              <a:t> Members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// </a:t>
            </a:r>
            <a:r>
              <a:rPr lang="en-US" sz="1800" dirty="0" err="1" smtClean="0"/>
              <a:t>daher</a:t>
            </a:r>
            <a:r>
              <a:rPr lang="en-US" sz="1800" dirty="0" smtClean="0"/>
              <a:t> </a:t>
            </a:r>
            <a:r>
              <a:rPr lang="en-US" sz="1800" dirty="0" err="1" smtClean="0"/>
              <a:t>ist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&gt;&gt;; </a:t>
            </a:r>
            <a:r>
              <a:rPr lang="en-US" sz="1800" dirty="0" err="1" smtClean="0"/>
              <a:t>notwendig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de-DE" sz="2000" dirty="0" err="1" smtClean="0"/>
              <a:t>relation</a:t>
            </a:r>
            <a:r>
              <a:rPr lang="de-DE" sz="2000" dirty="0" smtClean="0"/>
              <a:t>[</a:t>
            </a:r>
            <a:r>
              <a:rPr lang="de-DE" sz="2000" dirty="0" err="1" smtClean="0"/>
              <a:t>name</a:t>
            </a:r>
            <a:r>
              <a:rPr lang="de-DE" sz="2000" dirty="0" smtClean="0"/>
              <a:t>="</a:t>
            </a:r>
            <a:r>
              <a:rPr lang="de-DE" sz="2000" dirty="0" err="1"/>
              <a:t>Martinusweg</a:t>
            </a:r>
            <a:r>
              <a:rPr lang="de-DE" sz="2000" dirty="0"/>
              <a:t> HW-35-11 Herrenberg - Böblingen</a:t>
            </a:r>
            <a:r>
              <a:rPr lang="de-DE" sz="2000" dirty="0" smtClean="0"/>
              <a:t>"][type=</a:t>
            </a:r>
            <a:r>
              <a:rPr lang="de-DE" sz="2000" dirty="0" smtClean="0">
                <a:solidFill>
                  <a:srgbClr val="FF0000"/>
                </a:solidFill>
              </a:rPr>
              <a:t>route</a:t>
            </a:r>
            <a:r>
              <a:rPr lang="de-DE" sz="2000" dirty="0" smtClean="0"/>
              <a:t>];</a:t>
            </a:r>
            <a:endParaRPr lang="de-DE" sz="2000" dirty="0"/>
          </a:p>
          <a:p>
            <a:pPr marL="0" indent="0">
              <a:spcBef>
                <a:spcPts val="0"/>
              </a:spcBef>
              <a:buNone/>
            </a:pPr>
            <a:r>
              <a:rPr lang="de-DE" sz="2000" dirty="0"/>
              <a:t>out </a:t>
            </a:r>
            <a:r>
              <a:rPr lang="de-DE" sz="2000" dirty="0" err="1"/>
              <a:t>meta</a:t>
            </a:r>
            <a:r>
              <a:rPr lang="de-DE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2000" dirty="0">
                <a:solidFill>
                  <a:srgbClr val="FF0000"/>
                </a:solidFill>
              </a:rPr>
              <a:t>&gt;</a:t>
            </a:r>
            <a:r>
              <a:rPr lang="de-DE" sz="2000" dirty="0"/>
              <a:t>; out </a:t>
            </a:r>
            <a:r>
              <a:rPr lang="de-DE" sz="2000" dirty="0" err="1"/>
              <a:t>skel</a:t>
            </a:r>
            <a:r>
              <a:rPr lang="de-DE" sz="2000" dirty="0"/>
              <a:t> </a:t>
            </a:r>
            <a:r>
              <a:rPr lang="de-DE" sz="2000" dirty="0" err="1"/>
              <a:t>qt</a:t>
            </a:r>
            <a:r>
              <a:rPr lang="de-DE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// die </a:t>
            </a:r>
            <a:r>
              <a:rPr lang="en-US" sz="1800" dirty="0" err="1"/>
              <a:t>gefundenen</a:t>
            </a:r>
            <a:r>
              <a:rPr lang="en-US" sz="1800" dirty="0"/>
              <a:t> Relation </a:t>
            </a:r>
            <a:r>
              <a:rPr lang="en-US" sz="1800" dirty="0" err="1"/>
              <a:t>ist</a:t>
            </a:r>
            <a:r>
              <a:rPr lang="en-US" sz="1800" dirty="0"/>
              <a:t> </a:t>
            </a:r>
            <a:r>
              <a:rPr lang="en-US" sz="1800" dirty="0" err="1"/>
              <a:t>eine</a:t>
            </a:r>
            <a:r>
              <a:rPr lang="en-US" sz="1800" dirty="0"/>
              <a:t> </a:t>
            </a:r>
            <a:r>
              <a:rPr lang="en-US" sz="1800" dirty="0" err="1" smtClean="0"/>
              <a:t>einfache</a:t>
            </a:r>
            <a:r>
              <a:rPr lang="en-US" sz="1800" dirty="0" smtClean="0"/>
              <a:t> Relation </a:t>
            </a:r>
            <a:r>
              <a:rPr lang="en-US" sz="1800" dirty="0" err="1" smtClean="0"/>
              <a:t>mit</a:t>
            </a:r>
            <a:r>
              <a:rPr lang="en-US" sz="1800" dirty="0" smtClean="0"/>
              <a:t> nodes und ways </a:t>
            </a:r>
            <a:r>
              <a:rPr lang="en-US" sz="1800" dirty="0" err="1" smtClean="0"/>
              <a:t>als</a:t>
            </a:r>
            <a:r>
              <a:rPr lang="en-US" sz="1800" dirty="0" smtClean="0"/>
              <a:t> Members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// </a:t>
            </a:r>
            <a:r>
              <a:rPr lang="en-US" sz="1800" dirty="0" err="1"/>
              <a:t>daher</a:t>
            </a:r>
            <a:r>
              <a:rPr lang="en-US" sz="1800" dirty="0"/>
              <a:t> </a:t>
            </a:r>
            <a:r>
              <a:rPr lang="en-US" sz="1800" dirty="0" err="1"/>
              <a:t>ist</a:t>
            </a:r>
            <a:r>
              <a:rPr lang="en-US" sz="1800" dirty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&gt;; </a:t>
            </a:r>
            <a:r>
              <a:rPr lang="en-US" sz="1800" dirty="0" err="1" smtClean="0"/>
              <a:t>ausreichend</a:t>
            </a:r>
            <a:r>
              <a:rPr lang="en-US" sz="1800" dirty="0" smtClean="0"/>
              <a:t>, </a:t>
            </a:r>
            <a:r>
              <a:rPr lang="en-US" sz="1800" dirty="0">
                <a:solidFill>
                  <a:srgbClr val="FF0000"/>
                </a:solidFill>
              </a:rPr>
              <a:t>&gt;&gt;; 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/>
              <a:t>tuts </a:t>
            </a:r>
            <a:r>
              <a:rPr lang="en-US" sz="1800" dirty="0" err="1"/>
              <a:t>aber</a:t>
            </a:r>
            <a:r>
              <a:rPr lang="en-US" sz="1800" dirty="0"/>
              <a:t> </a:t>
            </a:r>
            <a:r>
              <a:rPr lang="en-US" sz="1800" dirty="0" err="1"/>
              <a:t>auch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35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Overpass</a:t>
            </a:r>
            <a:r>
              <a:rPr lang="de-DE" dirty="0" smtClean="0"/>
              <a:t> 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>
                <a:solidFill>
                  <a:srgbClr val="FF0000"/>
                </a:solidFill>
              </a:rPr>
              <a:t>Overpass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turbo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/>
              <a:t>ist ein webbasierendes Datensammelwerkzeug für OpenStreetMap. Die Webadresse ist </a:t>
            </a:r>
            <a:r>
              <a:rPr lang="de-DE" dirty="0">
                <a:hlinkClick r:id="rId2"/>
              </a:rPr>
              <a:t>http://overpass-turbo.eu</a:t>
            </a:r>
            <a:r>
              <a:rPr lang="de-DE" dirty="0"/>
              <a:t>. </a:t>
            </a:r>
          </a:p>
          <a:p>
            <a:r>
              <a:rPr lang="de-DE" dirty="0"/>
              <a:t>Es läuft mit jeder </a:t>
            </a:r>
            <a:r>
              <a:rPr lang="de-DE" dirty="0" err="1">
                <a:solidFill>
                  <a:srgbClr val="FF0000"/>
                </a:solidFill>
                <a:hlinkClick r:id="rId3" tooltip="DE:Overpass API"/>
              </a:rPr>
              <a:t>Overpass</a:t>
            </a:r>
            <a:r>
              <a:rPr lang="de-DE" dirty="0">
                <a:solidFill>
                  <a:srgbClr val="FF0000"/>
                </a:solidFill>
                <a:hlinkClick r:id="rId3" tooltip="DE:Overpass API"/>
              </a:rPr>
              <a:t>-API</a:t>
            </a:r>
            <a:r>
              <a:rPr lang="de-DE" dirty="0">
                <a:solidFill>
                  <a:srgbClr val="FF0000"/>
                </a:solidFill>
              </a:rPr>
              <a:t>-</a:t>
            </a:r>
            <a:r>
              <a:rPr lang="de-DE" dirty="0">
                <a:solidFill>
                  <a:srgbClr val="FF0000"/>
                </a:solidFill>
                <a:hlinkClick r:id="rId4" tooltip="DE:Overpass API/Language Guide"/>
              </a:rPr>
              <a:t>Abfrage</a:t>
            </a:r>
            <a:r>
              <a:rPr lang="de-DE" dirty="0"/>
              <a:t> und zeigt die Resultate in einer interaktiven Karte.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2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wichtige 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181365"/>
            <a:ext cx="8856984" cy="3923771"/>
          </a:xfrm>
        </p:spPr>
        <p:txBody>
          <a:bodyPr>
            <a:normAutofit fontScale="92500" lnSpcReduction="10000"/>
          </a:bodyPr>
          <a:lstStyle/>
          <a:p>
            <a:pPr marL="182563" indent="-182563">
              <a:tabLst>
                <a:tab pos="7351713" algn="l"/>
              </a:tabLst>
            </a:pPr>
            <a:r>
              <a:rPr lang="en-US" sz="2000" dirty="0" smtClean="0"/>
              <a:t>Main </a:t>
            </a:r>
            <a:r>
              <a:rPr lang="en-US" sz="2000" dirty="0" err="1" smtClean="0"/>
              <a:t>developpers</a:t>
            </a:r>
            <a:r>
              <a:rPr lang="en-US" sz="2000" dirty="0" smtClean="0"/>
              <a:t>: </a:t>
            </a:r>
          </a:p>
          <a:p>
            <a:pPr marL="582613" lvl="1" indent="-182563">
              <a:tabLst>
                <a:tab pos="7351713" algn="l"/>
              </a:tabLst>
            </a:pPr>
            <a:r>
              <a:rPr lang="en-US" sz="1600" dirty="0" smtClean="0">
                <a:hlinkClick r:id="rId2" tooltip="User:Roland.olbricht"/>
              </a:rPr>
              <a:t>Turbo: </a:t>
            </a:r>
            <a:r>
              <a:rPr lang="en-US" sz="1600" dirty="0">
                <a:solidFill>
                  <a:srgbClr val="FF0000"/>
                </a:solidFill>
              </a:rPr>
              <a:t>Martin </a:t>
            </a:r>
            <a:r>
              <a:rPr lang="en-US" sz="1600" dirty="0" err="1">
                <a:solidFill>
                  <a:srgbClr val="FF0000"/>
                </a:solidFill>
              </a:rPr>
              <a:t>Raifer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(mail: </a:t>
            </a:r>
            <a:r>
              <a:rPr lang="en-US" sz="1600" dirty="0" err="1" smtClean="0">
                <a:hlinkClick r:id="rId3"/>
              </a:rPr>
              <a:t>martin@raifer.tech</a:t>
            </a:r>
            <a:r>
              <a:rPr lang="en-US" sz="1600" dirty="0"/>
              <a:t> </a:t>
            </a:r>
            <a:r>
              <a:rPr lang="en-US" sz="1600" dirty="0" smtClean="0"/>
              <a:t>)</a:t>
            </a:r>
            <a:endParaRPr lang="en-US" sz="1600" dirty="0">
              <a:hlinkClick r:id="rId3"/>
            </a:endParaRPr>
          </a:p>
          <a:p>
            <a:pPr marL="400050" lvl="1" indent="0">
              <a:buNone/>
              <a:tabLst>
                <a:tab pos="1073150" algn="l"/>
              </a:tabLst>
            </a:pPr>
            <a:r>
              <a:rPr lang="en-US" sz="1600" dirty="0" smtClean="0"/>
              <a:t>	</a:t>
            </a:r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wiki.openstreetmap.org/wiki/User:Tyr</a:t>
            </a:r>
            <a:r>
              <a:rPr lang="en-US" sz="1600" dirty="0"/>
              <a:t> </a:t>
            </a:r>
            <a:r>
              <a:rPr lang="en-US" sz="1600" dirty="0" smtClean="0"/>
              <a:t>)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>
              <a:hlinkClick r:id="rId3"/>
            </a:endParaRPr>
          </a:p>
          <a:p>
            <a:pPr marL="582613" lvl="1" indent="-182563">
              <a:tabLst>
                <a:tab pos="7351713" algn="l"/>
              </a:tabLst>
            </a:pPr>
            <a:r>
              <a:rPr lang="en-US" sz="1600" dirty="0" smtClean="0">
                <a:hlinkClick r:id="rId2" tooltip="User:Roland.olbricht"/>
              </a:rPr>
              <a:t>API: </a:t>
            </a:r>
            <a:r>
              <a:rPr lang="en-US" sz="1600" dirty="0" smtClean="0">
                <a:solidFill>
                  <a:srgbClr val="FF0000"/>
                </a:solidFill>
              </a:rPr>
              <a:t>Roland </a:t>
            </a:r>
            <a:r>
              <a:rPr lang="en-US" sz="1600" dirty="0" err="1" smtClean="0">
                <a:solidFill>
                  <a:srgbClr val="FF0000"/>
                </a:solidFill>
              </a:rPr>
              <a:t>Olbricht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dirty="0"/>
              <a:t>mail: </a:t>
            </a:r>
            <a:r>
              <a:rPr lang="en-US" sz="1600" dirty="0" smtClean="0">
                <a:hlinkClick r:id="rId3"/>
              </a:rPr>
              <a:t>roland.olbricht@gmx.de</a:t>
            </a:r>
          </a:p>
          <a:p>
            <a:pPr marL="1073150" lvl="1" indent="0">
              <a:buNone/>
              <a:tabLst>
                <a:tab pos="1073150" algn="l"/>
                <a:tab pos="7351713" algn="l"/>
              </a:tabLst>
            </a:pP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://wiki.openstreetmap.org/wiki/User:Roland.olbricht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>
              <a:hlinkClick r:id="rId3"/>
            </a:endParaRPr>
          </a:p>
          <a:p>
            <a:pPr marL="182563" indent="-182563">
              <a:tabLst>
                <a:tab pos="7351713" algn="l"/>
              </a:tabLst>
            </a:pPr>
            <a:r>
              <a:rPr lang="de-DE" sz="2000" dirty="0" smtClean="0">
                <a:hlinkClick r:id="rId5"/>
              </a:rPr>
              <a:t>http</a:t>
            </a:r>
            <a:r>
              <a:rPr lang="de-DE" sz="2000" dirty="0">
                <a:hlinkClick r:id="rId5"/>
              </a:rPr>
              <a:t>://overpass-turbo.eu</a:t>
            </a:r>
            <a:r>
              <a:rPr lang="de-DE" sz="2000" dirty="0" smtClean="0">
                <a:hlinkClick r:id="rId5"/>
              </a:rPr>
              <a:t>/</a:t>
            </a:r>
            <a:r>
              <a:rPr lang="de-DE" sz="2000" dirty="0" smtClean="0"/>
              <a:t> 	„GUI“</a:t>
            </a:r>
          </a:p>
          <a:p>
            <a:pPr marL="182563" indent="-182563">
              <a:tabLst>
                <a:tab pos="7351713" algn="l"/>
              </a:tabLst>
            </a:pPr>
            <a:r>
              <a:rPr lang="de-DE" sz="2000" dirty="0">
                <a:hlinkClick r:id="rId6"/>
              </a:rPr>
              <a:t>https://</a:t>
            </a:r>
            <a:r>
              <a:rPr lang="de-DE" sz="2000" dirty="0" smtClean="0">
                <a:hlinkClick r:id="rId6"/>
              </a:rPr>
              <a:t>wiki.openstreetmap.org/wiki/DE:Overpass_turbo</a:t>
            </a:r>
            <a:r>
              <a:rPr lang="de-DE" sz="2000" dirty="0" smtClean="0"/>
              <a:t> 	Wiki</a:t>
            </a:r>
          </a:p>
          <a:p>
            <a:pPr marL="182563" indent="-182563">
              <a:tabLst>
                <a:tab pos="7351713" algn="l"/>
              </a:tabLst>
            </a:pPr>
            <a:r>
              <a:rPr lang="de-DE" sz="2000" dirty="0">
                <a:hlinkClick r:id="rId7"/>
              </a:rPr>
              <a:t>http://</a:t>
            </a:r>
            <a:r>
              <a:rPr lang="de-DE" sz="2000" dirty="0" smtClean="0">
                <a:hlinkClick r:id="rId7"/>
              </a:rPr>
              <a:t>overpass-api.de/index.html </a:t>
            </a:r>
            <a:r>
              <a:rPr lang="de-DE" sz="2000" dirty="0" smtClean="0"/>
              <a:t>	Doku</a:t>
            </a:r>
          </a:p>
          <a:p>
            <a:pPr marL="182563" indent="-182563">
              <a:tabLst>
                <a:tab pos="7351713" algn="l"/>
              </a:tabLst>
            </a:pPr>
            <a:r>
              <a:rPr lang="de-DE" sz="2000" dirty="0">
                <a:hlinkClick r:id="rId8"/>
              </a:rPr>
              <a:t>https://</a:t>
            </a:r>
            <a:r>
              <a:rPr lang="de-DE" sz="2000" dirty="0" smtClean="0">
                <a:hlinkClick r:id="rId8"/>
              </a:rPr>
              <a:t>wiki.openstreetmap.org/wiki/Overpass_API/Overpass_QL</a:t>
            </a:r>
            <a:r>
              <a:rPr lang="de-DE" sz="2000" dirty="0" smtClean="0"/>
              <a:t>	Query Lang</a:t>
            </a:r>
          </a:p>
          <a:p>
            <a:pPr marL="182563" indent="-182563">
              <a:tabLst>
                <a:tab pos="7351713" algn="l"/>
              </a:tabLst>
            </a:pPr>
            <a:r>
              <a:rPr lang="de-DE" sz="2000" dirty="0">
                <a:hlinkClick r:id="rId9"/>
              </a:rPr>
              <a:t>https://</a:t>
            </a:r>
            <a:r>
              <a:rPr lang="de-DE" sz="2000" dirty="0" smtClean="0">
                <a:hlinkClick r:id="rId9"/>
              </a:rPr>
              <a:t>wiki.openstreetmap.org/wiki/Overpass_API/Overpass_API_by_Example</a:t>
            </a:r>
            <a:r>
              <a:rPr lang="de-DE" sz="2000" dirty="0" smtClean="0"/>
              <a:t> </a:t>
            </a:r>
          </a:p>
          <a:p>
            <a:pPr marL="182563" indent="-182563">
              <a:tabLst>
                <a:tab pos="7351713" algn="l"/>
              </a:tabLst>
            </a:pPr>
            <a:r>
              <a:rPr lang="de-DE" sz="2000" dirty="0">
                <a:hlinkClick r:id="rId10"/>
              </a:rPr>
              <a:t>https://</a:t>
            </a:r>
            <a:r>
              <a:rPr lang="de-DE" sz="2000" dirty="0" smtClean="0">
                <a:hlinkClick r:id="rId10"/>
              </a:rPr>
              <a:t>wiki.openstreetmap.org/wiki/Overpass_API</a:t>
            </a:r>
            <a:r>
              <a:rPr lang="de-DE" sz="2000" dirty="0" smtClean="0"/>
              <a:t> 	API </a:t>
            </a:r>
            <a:r>
              <a:rPr lang="de-DE" sz="2000" dirty="0" err="1" smtClean="0"/>
              <a:t>Dok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2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6923112" cy="952500"/>
          </a:xfrm>
        </p:spPr>
        <p:txBody>
          <a:bodyPr/>
          <a:lstStyle/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184529"/>
            <a:ext cx="8442624" cy="444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156176" y="749523"/>
            <a:ext cx="298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http://overpass-turbo.eu/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28575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Karte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11560" y="237744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Kommandos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971600" y="90341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Befehle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763688" y="1184528"/>
            <a:ext cx="432048" cy="232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27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Wizzard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1921" y="1333500"/>
            <a:ext cx="5112568" cy="3771636"/>
          </a:xfrm>
        </p:spPr>
        <p:txBody>
          <a:bodyPr>
            <a:normAutofit fontScale="3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/*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This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the </a:t>
            </a:r>
            <a:r>
              <a:rPr lang="de-DE" dirty="0" err="1"/>
              <a:t>overpass</a:t>
            </a:r>
            <a:r>
              <a:rPr lang="de-DE" dirty="0"/>
              <a:t>-turbo </a:t>
            </a:r>
            <a:r>
              <a:rPr lang="de-DE" dirty="0" err="1"/>
              <a:t>wizard</a:t>
            </a:r>
            <a:r>
              <a:rPr lang="de-DE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The original </a:t>
            </a:r>
            <a:r>
              <a:rPr lang="de-DE" dirty="0" err="1"/>
              <a:t>search</a:t>
            </a:r>
            <a:r>
              <a:rPr lang="de-DE" dirty="0"/>
              <a:t> was: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“</a:t>
            </a:r>
            <a:r>
              <a:rPr lang="de-DE" dirty="0" err="1"/>
              <a:t>amenity</a:t>
            </a:r>
            <a:r>
              <a:rPr lang="de-DE" dirty="0"/>
              <a:t>=</a:t>
            </a:r>
            <a:r>
              <a:rPr lang="de-DE" dirty="0" err="1"/>
              <a:t>restaurant</a:t>
            </a:r>
            <a:r>
              <a:rPr lang="de-DE" dirty="0"/>
              <a:t> in Böblingen”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*/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>
                <a:solidFill>
                  <a:srgbClr val="FF0000"/>
                </a:solidFill>
              </a:rPr>
              <a:t>[</a:t>
            </a:r>
            <a:r>
              <a:rPr lang="de-DE" b="1" dirty="0" err="1">
                <a:solidFill>
                  <a:srgbClr val="FF0000"/>
                </a:solidFill>
              </a:rPr>
              <a:t>out:json</a:t>
            </a:r>
            <a:r>
              <a:rPr lang="de-DE" b="1" dirty="0">
                <a:solidFill>
                  <a:srgbClr val="FF0000"/>
                </a:solidFill>
              </a:rPr>
              <a:t>][timeout:25];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//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“Böblingen”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in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>
                <a:solidFill>
                  <a:srgbClr val="00B050"/>
                </a:solidFill>
              </a:rPr>
              <a:t>{{</a:t>
            </a:r>
            <a:r>
              <a:rPr lang="de-DE" b="1" dirty="0" err="1">
                <a:solidFill>
                  <a:srgbClr val="00B050"/>
                </a:solidFill>
              </a:rPr>
              <a:t>geocodeArea:Böblingen</a:t>
            </a:r>
            <a:r>
              <a:rPr lang="de-DE" b="1" dirty="0">
                <a:solidFill>
                  <a:srgbClr val="00B050"/>
                </a:solidFill>
              </a:rPr>
              <a:t>}}-&gt;.</a:t>
            </a:r>
            <a:r>
              <a:rPr lang="de-DE" b="1" dirty="0" err="1">
                <a:solidFill>
                  <a:srgbClr val="00B050"/>
                </a:solidFill>
              </a:rPr>
              <a:t>searchArea</a:t>
            </a:r>
            <a:r>
              <a:rPr lang="de-DE" b="1" dirty="0">
                <a:solidFill>
                  <a:srgbClr val="00B050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// </a:t>
            </a:r>
            <a:r>
              <a:rPr lang="de-DE" dirty="0" err="1"/>
              <a:t>gather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b="1" dirty="0">
                <a:solidFill>
                  <a:srgbClr val="0070C0"/>
                </a:solidFill>
              </a:rPr>
              <a:t>(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>
                <a:solidFill>
                  <a:srgbClr val="0070C0"/>
                </a:solidFill>
              </a:rPr>
              <a:t>  // </a:t>
            </a:r>
            <a:r>
              <a:rPr lang="de-DE" b="1" dirty="0" err="1">
                <a:solidFill>
                  <a:srgbClr val="0070C0"/>
                </a:solidFill>
              </a:rPr>
              <a:t>query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part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for</a:t>
            </a:r>
            <a:r>
              <a:rPr lang="de-DE" b="1" dirty="0">
                <a:solidFill>
                  <a:srgbClr val="0070C0"/>
                </a:solidFill>
              </a:rPr>
              <a:t>: “</a:t>
            </a:r>
            <a:r>
              <a:rPr lang="de-DE" b="1" dirty="0" err="1">
                <a:solidFill>
                  <a:srgbClr val="0070C0"/>
                </a:solidFill>
              </a:rPr>
              <a:t>amenity</a:t>
            </a:r>
            <a:r>
              <a:rPr lang="de-DE" b="1" dirty="0">
                <a:solidFill>
                  <a:srgbClr val="0070C0"/>
                </a:solidFill>
              </a:rPr>
              <a:t>=</a:t>
            </a:r>
            <a:r>
              <a:rPr lang="de-DE" b="1" dirty="0" err="1">
                <a:solidFill>
                  <a:srgbClr val="0070C0"/>
                </a:solidFill>
              </a:rPr>
              <a:t>restaurant</a:t>
            </a:r>
            <a:r>
              <a:rPr lang="de-DE" b="1" dirty="0">
                <a:solidFill>
                  <a:srgbClr val="0070C0"/>
                </a:solidFill>
              </a:rPr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>
                <a:solidFill>
                  <a:srgbClr val="0070C0"/>
                </a:solidFill>
              </a:rPr>
              <a:t>  </a:t>
            </a:r>
            <a:r>
              <a:rPr lang="de-DE" b="1" dirty="0" err="1">
                <a:solidFill>
                  <a:srgbClr val="0070C0"/>
                </a:solidFill>
              </a:rPr>
              <a:t>node</a:t>
            </a:r>
            <a:r>
              <a:rPr lang="de-DE" b="1" dirty="0">
                <a:solidFill>
                  <a:srgbClr val="0070C0"/>
                </a:solidFill>
              </a:rPr>
              <a:t>["</a:t>
            </a:r>
            <a:r>
              <a:rPr lang="de-DE" b="1" dirty="0" err="1">
                <a:solidFill>
                  <a:srgbClr val="0070C0"/>
                </a:solidFill>
              </a:rPr>
              <a:t>amenity</a:t>
            </a:r>
            <a:r>
              <a:rPr lang="de-DE" b="1" dirty="0">
                <a:solidFill>
                  <a:srgbClr val="0070C0"/>
                </a:solidFill>
              </a:rPr>
              <a:t>"="</a:t>
            </a:r>
            <a:r>
              <a:rPr lang="de-DE" b="1" dirty="0" err="1">
                <a:solidFill>
                  <a:srgbClr val="0070C0"/>
                </a:solidFill>
              </a:rPr>
              <a:t>restaurant</a:t>
            </a:r>
            <a:r>
              <a:rPr lang="de-DE" b="1" dirty="0">
                <a:solidFill>
                  <a:srgbClr val="0070C0"/>
                </a:solidFill>
              </a:rPr>
              <a:t>"](</a:t>
            </a:r>
            <a:r>
              <a:rPr lang="de-DE" b="1" dirty="0" err="1">
                <a:solidFill>
                  <a:srgbClr val="0070C0"/>
                </a:solidFill>
              </a:rPr>
              <a:t>area.searchArea</a:t>
            </a:r>
            <a:r>
              <a:rPr lang="de-DE" b="1" dirty="0">
                <a:solidFill>
                  <a:srgbClr val="0070C0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>
                <a:solidFill>
                  <a:srgbClr val="0070C0"/>
                </a:solidFill>
              </a:rPr>
              <a:t>  </a:t>
            </a:r>
            <a:r>
              <a:rPr lang="de-DE" b="1" dirty="0" err="1">
                <a:solidFill>
                  <a:srgbClr val="0070C0"/>
                </a:solidFill>
              </a:rPr>
              <a:t>way</a:t>
            </a:r>
            <a:r>
              <a:rPr lang="de-DE" b="1" dirty="0">
                <a:solidFill>
                  <a:srgbClr val="0070C0"/>
                </a:solidFill>
              </a:rPr>
              <a:t>["</a:t>
            </a:r>
            <a:r>
              <a:rPr lang="de-DE" b="1" dirty="0" err="1">
                <a:solidFill>
                  <a:srgbClr val="0070C0"/>
                </a:solidFill>
              </a:rPr>
              <a:t>amenity</a:t>
            </a:r>
            <a:r>
              <a:rPr lang="de-DE" b="1" dirty="0">
                <a:solidFill>
                  <a:srgbClr val="0070C0"/>
                </a:solidFill>
              </a:rPr>
              <a:t>"="</a:t>
            </a:r>
            <a:r>
              <a:rPr lang="de-DE" b="1" dirty="0" err="1">
                <a:solidFill>
                  <a:srgbClr val="0070C0"/>
                </a:solidFill>
              </a:rPr>
              <a:t>restaurant</a:t>
            </a:r>
            <a:r>
              <a:rPr lang="de-DE" b="1" dirty="0">
                <a:solidFill>
                  <a:srgbClr val="0070C0"/>
                </a:solidFill>
              </a:rPr>
              <a:t>"](</a:t>
            </a:r>
            <a:r>
              <a:rPr lang="de-DE" b="1" dirty="0" err="1">
                <a:solidFill>
                  <a:srgbClr val="0070C0"/>
                </a:solidFill>
              </a:rPr>
              <a:t>area.searchArea</a:t>
            </a:r>
            <a:r>
              <a:rPr lang="de-DE" b="1" dirty="0">
                <a:solidFill>
                  <a:srgbClr val="0070C0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>
                <a:solidFill>
                  <a:srgbClr val="0070C0"/>
                </a:solidFill>
              </a:rPr>
              <a:t>  </a:t>
            </a:r>
            <a:r>
              <a:rPr lang="de-DE" b="1" dirty="0" err="1">
                <a:solidFill>
                  <a:srgbClr val="0070C0"/>
                </a:solidFill>
              </a:rPr>
              <a:t>relation</a:t>
            </a:r>
            <a:r>
              <a:rPr lang="de-DE" b="1" dirty="0">
                <a:solidFill>
                  <a:srgbClr val="0070C0"/>
                </a:solidFill>
              </a:rPr>
              <a:t>["</a:t>
            </a:r>
            <a:r>
              <a:rPr lang="de-DE" b="1" dirty="0" err="1">
                <a:solidFill>
                  <a:srgbClr val="0070C0"/>
                </a:solidFill>
              </a:rPr>
              <a:t>amenity</a:t>
            </a:r>
            <a:r>
              <a:rPr lang="de-DE" b="1" dirty="0">
                <a:solidFill>
                  <a:srgbClr val="0070C0"/>
                </a:solidFill>
              </a:rPr>
              <a:t>"="</a:t>
            </a:r>
            <a:r>
              <a:rPr lang="de-DE" b="1" dirty="0" err="1">
                <a:solidFill>
                  <a:srgbClr val="0070C0"/>
                </a:solidFill>
              </a:rPr>
              <a:t>restaurant</a:t>
            </a:r>
            <a:r>
              <a:rPr lang="de-DE" b="1" dirty="0">
                <a:solidFill>
                  <a:srgbClr val="0070C0"/>
                </a:solidFill>
              </a:rPr>
              <a:t>"](</a:t>
            </a:r>
            <a:r>
              <a:rPr lang="de-DE" b="1" dirty="0" err="1">
                <a:solidFill>
                  <a:srgbClr val="0070C0"/>
                </a:solidFill>
              </a:rPr>
              <a:t>area.searchArea</a:t>
            </a:r>
            <a:r>
              <a:rPr lang="de-DE" b="1" dirty="0">
                <a:solidFill>
                  <a:srgbClr val="0070C0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>
                <a:solidFill>
                  <a:srgbClr val="0070C0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// </a:t>
            </a:r>
            <a:r>
              <a:rPr lang="de-DE" dirty="0" err="1"/>
              <a:t>print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b="1" dirty="0">
                <a:solidFill>
                  <a:srgbClr val="7030A0"/>
                </a:solidFill>
              </a:rPr>
              <a:t>out </a:t>
            </a:r>
            <a:r>
              <a:rPr lang="de-DE" b="1" dirty="0" err="1">
                <a:solidFill>
                  <a:srgbClr val="7030A0"/>
                </a:solidFill>
              </a:rPr>
              <a:t>body</a:t>
            </a:r>
            <a:r>
              <a:rPr lang="de-DE" b="1" dirty="0">
                <a:solidFill>
                  <a:srgbClr val="7030A0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>
                <a:solidFill>
                  <a:srgbClr val="7030A0"/>
                </a:solidFill>
              </a:rPr>
              <a:t>&gt;;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>
                <a:solidFill>
                  <a:srgbClr val="7030A0"/>
                </a:solidFill>
              </a:rPr>
              <a:t>out </a:t>
            </a:r>
            <a:r>
              <a:rPr lang="de-DE" b="1" dirty="0" err="1">
                <a:solidFill>
                  <a:srgbClr val="7030A0"/>
                </a:solidFill>
              </a:rPr>
              <a:t>skel</a:t>
            </a:r>
            <a:r>
              <a:rPr lang="de-DE" b="1" dirty="0">
                <a:solidFill>
                  <a:srgbClr val="7030A0"/>
                </a:solidFill>
              </a:rPr>
              <a:t> </a:t>
            </a:r>
            <a:r>
              <a:rPr lang="de-DE" b="1" dirty="0" err="1">
                <a:solidFill>
                  <a:srgbClr val="7030A0"/>
                </a:solidFill>
              </a:rPr>
              <a:t>qt</a:t>
            </a:r>
            <a:r>
              <a:rPr lang="de-DE" b="1" dirty="0">
                <a:solidFill>
                  <a:srgbClr val="7030A0"/>
                </a:solidFill>
              </a:rPr>
              <a:t>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496414"/>
            <a:ext cx="3438525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26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5984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erste Abfrage</a:t>
            </a:r>
            <a:endParaRPr lang="de-D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6133"/>
            <a:ext cx="7920880" cy="4569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6732240" y="5257767"/>
            <a:ext cx="2016224" cy="4200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7452320" y="986133"/>
            <a:ext cx="1182790" cy="4200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2574088" y="1511192"/>
            <a:ext cx="360040" cy="210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58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828435"/>
          </a:xfrm>
        </p:spPr>
        <p:txBody>
          <a:bodyPr/>
          <a:lstStyle/>
          <a:p>
            <a:r>
              <a:rPr lang="de-DE" dirty="0" smtClean="0"/>
              <a:t>erste </a:t>
            </a:r>
            <a:r>
              <a:rPr lang="de-DE" dirty="0"/>
              <a:t>Abfrage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77313"/>
            <a:ext cx="846003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7812360" y="1117307"/>
            <a:ext cx="1182790" cy="4200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72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Weiterentwicklung der Abfrage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7" y="1333500"/>
            <a:ext cx="8568953" cy="377163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 b="1" dirty="0" smtClean="0">
                <a:solidFill>
                  <a:srgbClr val="FF0000"/>
                </a:solidFill>
              </a:rPr>
              <a:t>[</a:t>
            </a:r>
            <a:r>
              <a:rPr lang="de-DE" sz="2400" b="1" dirty="0" err="1">
                <a:solidFill>
                  <a:srgbClr val="FF0000"/>
                </a:solidFill>
              </a:rPr>
              <a:t>out:json</a:t>
            </a:r>
            <a:r>
              <a:rPr lang="de-DE" sz="2400" b="1" dirty="0">
                <a:solidFill>
                  <a:srgbClr val="FF0000"/>
                </a:solidFill>
              </a:rPr>
              <a:t>][timeout:25];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// </a:t>
            </a:r>
            <a:r>
              <a:rPr lang="de-DE" sz="2400" dirty="0" err="1"/>
              <a:t>fetch</a:t>
            </a:r>
            <a:r>
              <a:rPr lang="de-DE" sz="2400" dirty="0"/>
              <a:t> </a:t>
            </a:r>
            <a:r>
              <a:rPr lang="de-DE" sz="2400" dirty="0" err="1"/>
              <a:t>area</a:t>
            </a:r>
            <a:r>
              <a:rPr lang="de-DE" sz="2400" dirty="0"/>
              <a:t> “Böblingen”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search</a:t>
            </a:r>
            <a:r>
              <a:rPr lang="de-DE" sz="2400" dirty="0"/>
              <a:t> in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b="1" dirty="0">
                <a:solidFill>
                  <a:srgbClr val="00B050"/>
                </a:solidFill>
              </a:rPr>
              <a:t>{{</a:t>
            </a:r>
            <a:r>
              <a:rPr lang="de-DE" sz="2400" b="1" dirty="0" err="1">
                <a:solidFill>
                  <a:srgbClr val="00B050"/>
                </a:solidFill>
              </a:rPr>
              <a:t>geocodeArea:Böblingen</a:t>
            </a:r>
            <a:r>
              <a:rPr lang="de-DE" sz="2400" b="1" dirty="0">
                <a:solidFill>
                  <a:srgbClr val="00B050"/>
                </a:solidFill>
              </a:rPr>
              <a:t>}}-&gt;.</a:t>
            </a:r>
            <a:r>
              <a:rPr lang="de-DE" sz="2400" b="1" dirty="0" err="1">
                <a:solidFill>
                  <a:srgbClr val="00B050"/>
                </a:solidFill>
              </a:rPr>
              <a:t>searchArea</a:t>
            </a:r>
            <a:r>
              <a:rPr lang="de-DE" sz="2400" b="1" dirty="0">
                <a:solidFill>
                  <a:srgbClr val="00B050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// </a:t>
            </a:r>
            <a:r>
              <a:rPr lang="de-DE" sz="2400" dirty="0" err="1"/>
              <a:t>gather</a:t>
            </a:r>
            <a:r>
              <a:rPr lang="de-DE" sz="2400" dirty="0"/>
              <a:t> </a:t>
            </a:r>
            <a:r>
              <a:rPr lang="de-DE" sz="2400" dirty="0" err="1"/>
              <a:t>results</a:t>
            </a:r>
            <a:endParaRPr lang="de-DE" sz="2400" dirty="0"/>
          </a:p>
          <a:p>
            <a:pPr marL="514350" indent="-514350">
              <a:buFont typeface="+mj-lt"/>
              <a:buAutoNum type="arabicPeriod"/>
            </a:pPr>
            <a:r>
              <a:rPr lang="de-DE" sz="2400" b="1" dirty="0">
                <a:solidFill>
                  <a:srgbClr val="0070C0"/>
                </a:solidFill>
              </a:rPr>
              <a:t>(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b="1" dirty="0" err="1" smtClean="0">
                <a:solidFill>
                  <a:srgbClr val="0070C0"/>
                </a:solidFill>
              </a:rPr>
              <a:t>nwr</a:t>
            </a:r>
            <a:r>
              <a:rPr lang="de-DE" sz="2400" b="1" dirty="0" smtClean="0">
                <a:solidFill>
                  <a:srgbClr val="0070C0"/>
                </a:solidFill>
              </a:rPr>
              <a:t>["</a:t>
            </a:r>
            <a:r>
              <a:rPr lang="de-DE" sz="2400" b="1" dirty="0" err="1">
                <a:solidFill>
                  <a:srgbClr val="0070C0"/>
                </a:solidFill>
              </a:rPr>
              <a:t>amenity</a:t>
            </a:r>
            <a:r>
              <a:rPr lang="de-DE" sz="2400" b="1" dirty="0">
                <a:solidFill>
                  <a:srgbClr val="0070C0"/>
                </a:solidFill>
              </a:rPr>
              <a:t>"="</a:t>
            </a:r>
            <a:r>
              <a:rPr lang="de-DE" sz="2400" b="1" dirty="0" err="1">
                <a:solidFill>
                  <a:srgbClr val="0070C0"/>
                </a:solidFill>
              </a:rPr>
              <a:t>restaurant</a:t>
            </a:r>
            <a:r>
              <a:rPr lang="de-DE" sz="2400" b="1" dirty="0" smtClean="0">
                <a:solidFill>
                  <a:srgbClr val="0070C0"/>
                </a:solidFill>
              </a:rPr>
              <a:t>"][</a:t>
            </a:r>
            <a:r>
              <a:rPr lang="de-DE" sz="2400" b="1" dirty="0" err="1" smtClean="0">
                <a:solidFill>
                  <a:srgbClr val="0070C0"/>
                </a:solidFill>
              </a:rPr>
              <a:t>website</a:t>
            </a:r>
            <a:r>
              <a:rPr lang="de-DE" sz="2400" b="1" dirty="0" smtClean="0">
                <a:solidFill>
                  <a:srgbClr val="0070C0"/>
                </a:solidFill>
              </a:rPr>
              <a:t>](</a:t>
            </a:r>
            <a:r>
              <a:rPr lang="de-DE" sz="2400" b="1" dirty="0" err="1" smtClean="0">
                <a:solidFill>
                  <a:srgbClr val="0070C0"/>
                </a:solidFill>
              </a:rPr>
              <a:t>area.searchArea</a:t>
            </a:r>
            <a:r>
              <a:rPr lang="de-DE" sz="2400" b="1" dirty="0">
                <a:solidFill>
                  <a:srgbClr val="0070C0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b="1" dirty="0" smtClean="0">
                <a:solidFill>
                  <a:srgbClr val="0070C0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 smtClean="0"/>
              <a:t>// </a:t>
            </a:r>
            <a:r>
              <a:rPr lang="de-DE" sz="2400" dirty="0" err="1"/>
              <a:t>print</a:t>
            </a:r>
            <a:r>
              <a:rPr lang="de-DE" sz="2400" dirty="0"/>
              <a:t> </a:t>
            </a:r>
            <a:r>
              <a:rPr lang="de-DE" sz="2400" dirty="0" err="1"/>
              <a:t>results</a:t>
            </a:r>
            <a:endParaRPr lang="de-DE" sz="2400" dirty="0"/>
          </a:p>
          <a:p>
            <a:pPr marL="514350" indent="-514350">
              <a:buFont typeface="+mj-lt"/>
              <a:buAutoNum type="arabicPeriod"/>
            </a:pPr>
            <a:r>
              <a:rPr lang="de-DE" sz="2400" b="1" dirty="0">
                <a:solidFill>
                  <a:srgbClr val="7030A0"/>
                </a:solidFill>
              </a:rPr>
              <a:t>out </a:t>
            </a:r>
            <a:r>
              <a:rPr lang="de-DE" sz="2400" b="1" dirty="0" err="1">
                <a:solidFill>
                  <a:srgbClr val="7030A0"/>
                </a:solidFill>
              </a:rPr>
              <a:t>body</a:t>
            </a:r>
            <a:r>
              <a:rPr lang="de-DE" sz="2400" b="1" dirty="0">
                <a:solidFill>
                  <a:srgbClr val="7030A0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b="1" dirty="0" smtClean="0">
                <a:solidFill>
                  <a:srgbClr val="7030A0"/>
                </a:solidFill>
              </a:rPr>
              <a:t>&gt;; out </a:t>
            </a:r>
            <a:r>
              <a:rPr lang="de-DE" sz="2400" b="1" dirty="0" err="1">
                <a:solidFill>
                  <a:srgbClr val="7030A0"/>
                </a:solidFill>
              </a:rPr>
              <a:t>skel</a:t>
            </a:r>
            <a:r>
              <a:rPr lang="de-DE" sz="2400" b="1" dirty="0">
                <a:solidFill>
                  <a:srgbClr val="7030A0"/>
                </a:solidFill>
              </a:rPr>
              <a:t> </a:t>
            </a:r>
            <a:r>
              <a:rPr lang="de-DE" sz="2400" b="1" dirty="0" err="1">
                <a:solidFill>
                  <a:srgbClr val="7030A0"/>
                </a:solidFill>
              </a:rPr>
              <a:t>qt</a:t>
            </a:r>
            <a:r>
              <a:rPr lang="de-DE" sz="2400" b="1" dirty="0">
                <a:solidFill>
                  <a:srgbClr val="7030A0"/>
                </a:solidFill>
              </a:rPr>
              <a:t>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29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1069</Words>
  <Application>Microsoft Office PowerPoint</Application>
  <PresentationFormat>Bildschirmpräsentation (16:10)</PresentationFormat>
  <Paragraphs>206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5" baseType="lpstr">
      <vt:lpstr>Arial</vt:lpstr>
      <vt:lpstr>Calibri</vt:lpstr>
      <vt:lpstr>Larissa-Design</vt:lpstr>
      <vt:lpstr>Einführung Overpass</vt:lpstr>
      <vt:lpstr>Übersicht</vt:lpstr>
      <vt:lpstr>Was ist Overpass ?</vt:lpstr>
      <vt:lpstr>wichtige Links</vt:lpstr>
      <vt:lpstr>getting started</vt:lpstr>
      <vt:lpstr>Wizzard</vt:lpstr>
      <vt:lpstr>erste Abfrage</vt:lpstr>
      <vt:lpstr>erste Abfrage</vt:lpstr>
      <vt:lpstr>Weiterentwicklung der Abfrage</vt:lpstr>
      <vt:lpstr>Weiterentwicklung der Abfrage</vt:lpstr>
      <vt:lpstr>die Bounding Box</vt:lpstr>
      <vt:lpstr>Verknüpfungen</vt:lpstr>
      <vt:lpstr>Ausgabe</vt:lpstr>
      <vt:lpstr>Ausgabe</vt:lpstr>
      <vt:lpstr>Ausgabe</vt:lpstr>
      <vt:lpstr>Kommandos</vt:lpstr>
      <vt:lpstr>Warnungen</vt:lpstr>
      <vt:lpstr>weitere Themen</vt:lpstr>
      <vt:lpstr>regular expression / Variablen</vt:lpstr>
      <vt:lpstr>Nachtrag</vt:lpstr>
      <vt:lpstr>Nachtrag: &gt; oder &gt;&gt;</vt:lpstr>
      <vt:lpstr>Nachtrag: &gt; oder &gt;&gt;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overpass</dc:title>
  <dc:creator>Harald</dc:creator>
  <cp:lastModifiedBy>Harald</cp:lastModifiedBy>
  <cp:revision>31</cp:revision>
  <dcterms:created xsi:type="dcterms:W3CDTF">2020-05-08T01:18:46Z</dcterms:created>
  <dcterms:modified xsi:type="dcterms:W3CDTF">2020-06-04T07:59:05Z</dcterms:modified>
</cp:coreProperties>
</file>