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8" r:id="rId2"/>
    <p:sldId id="259" r:id="rId3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069"/>
    <a:srgbClr val="60BC9D"/>
    <a:srgbClr val="144245"/>
    <a:srgbClr val="296F79"/>
    <a:srgbClr val="16464A"/>
    <a:srgbClr val="1C575C"/>
    <a:srgbClr val="5BB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1" autoAdjust="0"/>
    <p:restoredTop sz="94660"/>
  </p:normalViewPr>
  <p:slideViewPr>
    <p:cSldViewPr snapToGrid="0" showGuides="1">
      <p:cViewPr varScale="1">
        <p:scale>
          <a:sx n="20" d="100"/>
          <a:sy n="20" d="100"/>
        </p:scale>
        <p:origin x="2348" y="164"/>
      </p:cViewPr>
      <p:guideLst>
        <p:guide orient="horz" pos="1372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5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5FB77B-2087-43E6-9519-31BE0F02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A17F3-C30A-4D81-97D9-5FFC68269A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8EDA-6FB1-4074-8FED-C1A86E63E25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98B4E-3F25-4636-9608-B7B5BBA64B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22A23-4A94-4A2F-976A-B1EC50C6CC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A5B2-DDDE-48EE-B8B8-895A301E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4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T-CE Po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25A-6CB5-4672-B51C-ED489C882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3951514"/>
            <a:ext cx="28183115" cy="3233057"/>
          </a:xfrm>
          <a:prstGeom prst="rect">
            <a:avLst/>
          </a:prstGeom>
        </p:spPr>
        <p:txBody>
          <a:bodyPr anchor="ctr"/>
          <a:lstStyle>
            <a:lvl1pPr>
              <a:defRPr sz="9600">
                <a:solidFill>
                  <a:srgbClr val="144245"/>
                </a:solidFill>
              </a:defRPr>
            </a:lvl1pPr>
          </a:lstStyle>
          <a:p>
            <a:r>
              <a:rPr lang="en-US" dirty="0"/>
              <a:t>THESIS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0225-ADC4-4E59-B82F-92B29F0D57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0603" y="9046030"/>
            <a:ext cx="7283450" cy="17680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email@uit.edu.vn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7B1F7FF-8CAD-4DAA-A39C-B8798BE08B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52161" y="9039680"/>
            <a:ext cx="7283450" cy="17680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email@gm.uit.edu.vn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3D5369-311D-40A2-BB92-6664C5A4C9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773719" y="9039680"/>
            <a:ext cx="7283450" cy="17680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email@gm.uit.edu.vn</a:t>
            </a:r>
          </a:p>
        </p:txBody>
      </p:sp>
    </p:spTree>
    <p:extLst>
      <p:ext uri="{BB962C8B-B14F-4D97-AF65-F5344CB8AC3E}">
        <p14:creationId xmlns:p14="http://schemas.microsoft.com/office/powerpoint/2010/main" val="26941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0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  <a:prstGeom prst="rect">
            <a:avLst/>
          </a:prstGeo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1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  <a:prstGeom prst="rect">
            <a:avLst/>
          </a:prstGeo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  <a:prstGeom prst="rect">
            <a:avLst/>
          </a:prstGeo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  <a:prstGeom prst="rect">
            <a:avLst/>
          </a:prstGeo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34228087-6962-4E38-93E2-3710B5C963E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/>
          <a:lstStyle/>
          <a:p>
            <a:fld id="{7AC9ECB3-1439-48D9-A225-04B89BAB6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932C05-D3DC-4918-B344-FF1F4B414234}"/>
              </a:ext>
            </a:extLst>
          </p:cNvPr>
          <p:cNvSpPr/>
          <p:nvPr userDrawn="1"/>
        </p:nvSpPr>
        <p:spPr>
          <a:xfrm>
            <a:off x="12470865" y="1"/>
            <a:ext cx="20447534" cy="3456984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BAC29-CAE4-4740-B5D6-7AD607AE7499}"/>
              </a:ext>
            </a:extLst>
          </p:cNvPr>
          <p:cNvSpPr txBox="1"/>
          <p:nvPr userDrawn="1"/>
        </p:nvSpPr>
        <p:spPr>
          <a:xfrm>
            <a:off x="13516226" y="297332"/>
            <a:ext cx="184551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 NATIONAL UNIVERSITY HCMC</a:t>
            </a:r>
          </a:p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INFORMATION TECHNOLOGY</a:t>
            </a:r>
          </a:p>
          <a:p>
            <a:r>
              <a:rPr lang="en-US" sz="7200" b="1" dirty="0">
                <a:solidFill>
                  <a:srgbClr val="60B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ENGINEERING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848C9134-974D-4B0A-9C65-5FAFB93180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-627" r="17140" b="14424"/>
          <a:stretch/>
        </p:blipFill>
        <p:spPr>
          <a:xfrm>
            <a:off x="6638279" y="279796"/>
            <a:ext cx="2857484" cy="2877058"/>
          </a:xfrm>
          <a:prstGeom prst="rect">
            <a:avLst/>
          </a:prstGeom>
        </p:spPr>
      </p:pic>
      <p:pic>
        <p:nvPicPr>
          <p:cNvPr id="10" name="Picture 9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251414F8-1801-48C4-821E-77213E6030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09" y="418319"/>
            <a:ext cx="3170320" cy="2626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547FA4-78FB-4902-9294-CEC8165335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33205" y="0"/>
            <a:ext cx="1" cy="3456984"/>
          </a:xfrm>
          <a:prstGeom prst="line">
            <a:avLst/>
          </a:prstGeom>
          <a:ln w="317500">
            <a:solidFill>
              <a:srgbClr val="1442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CDC96B-AA61-4C80-B87F-0903FF8CDBD1}"/>
              </a:ext>
            </a:extLst>
          </p:cNvPr>
          <p:cNvSpPr txBox="1"/>
          <p:nvPr userDrawn="1"/>
        </p:nvSpPr>
        <p:spPr>
          <a:xfrm>
            <a:off x="3580310" y="3387863"/>
            <a:ext cx="1782841" cy="1648870"/>
          </a:xfrm>
          <a:custGeom>
            <a:avLst/>
            <a:gdLst/>
            <a:ahLst/>
            <a:cxnLst/>
            <a:rect l="l" t="t" r="r" b="b"/>
            <a:pathLst>
              <a:path w="3309329" h="3060650">
                <a:moveTo>
                  <a:pt x="3028769" y="0"/>
                </a:moveTo>
                <a:lnTo>
                  <a:pt x="3309329" y="446344"/>
                </a:lnTo>
                <a:cubicBezTo>
                  <a:pt x="3075529" y="544116"/>
                  <a:pt x="2903368" y="689708"/>
                  <a:pt x="2792844" y="883124"/>
                </a:cubicBezTo>
                <a:cubicBezTo>
                  <a:pt x="2682320" y="1076542"/>
                  <a:pt x="2620682" y="1358162"/>
                  <a:pt x="2607930" y="1727992"/>
                </a:cubicBezTo>
                <a:lnTo>
                  <a:pt x="3207307" y="1727992"/>
                </a:lnTo>
                <a:lnTo>
                  <a:pt x="3207307" y="3060650"/>
                </a:lnTo>
                <a:lnTo>
                  <a:pt x="1976670" y="3060650"/>
                </a:lnTo>
                <a:lnTo>
                  <a:pt x="1976670" y="2008552"/>
                </a:lnTo>
                <a:cubicBezTo>
                  <a:pt x="1976670" y="1438930"/>
                  <a:pt x="2044685" y="1026594"/>
                  <a:pt x="2180714" y="771538"/>
                </a:cubicBezTo>
                <a:cubicBezTo>
                  <a:pt x="2359252" y="431466"/>
                  <a:pt x="2641937" y="174286"/>
                  <a:pt x="3028769" y="0"/>
                </a:cubicBezTo>
                <a:close/>
                <a:moveTo>
                  <a:pt x="1052099" y="0"/>
                </a:moveTo>
                <a:lnTo>
                  <a:pt x="1332659" y="446344"/>
                </a:lnTo>
                <a:cubicBezTo>
                  <a:pt x="1098859" y="544116"/>
                  <a:pt x="926698" y="689708"/>
                  <a:pt x="816174" y="883124"/>
                </a:cubicBezTo>
                <a:cubicBezTo>
                  <a:pt x="705651" y="1076542"/>
                  <a:pt x="644012" y="1358162"/>
                  <a:pt x="631260" y="1727992"/>
                </a:cubicBezTo>
                <a:lnTo>
                  <a:pt x="1230637" y="1727992"/>
                </a:lnTo>
                <a:lnTo>
                  <a:pt x="1230637" y="3060650"/>
                </a:lnTo>
                <a:lnTo>
                  <a:pt x="0" y="3060650"/>
                </a:lnTo>
                <a:lnTo>
                  <a:pt x="0" y="2008552"/>
                </a:lnTo>
                <a:cubicBezTo>
                  <a:pt x="0" y="1438930"/>
                  <a:pt x="68015" y="1026594"/>
                  <a:pt x="204044" y="771538"/>
                </a:cubicBezTo>
                <a:cubicBezTo>
                  <a:pt x="382582" y="431466"/>
                  <a:pt x="665267" y="174286"/>
                  <a:pt x="1052099" y="0"/>
                </a:cubicBezTo>
                <a:close/>
              </a:path>
            </a:pathLst>
          </a:custGeom>
          <a:solidFill>
            <a:srgbClr val="14424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4B427-463C-4EC4-BCC6-DF0BB4E9EE6B}"/>
              </a:ext>
            </a:extLst>
          </p:cNvPr>
          <p:cNvSpPr/>
          <p:nvPr userDrawn="1"/>
        </p:nvSpPr>
        <p:spPr>
          <a:xfrm>
            <a:off x="0" y="7764318"/>
            <a:ext cx="10972267" cy="3046988"/>
          </a:xfrm>
          <a:prstGeom prst="rect">
            <a:avLst/>
          </a:prstGeom>
          <a:solidFill>
            <a:srgbClr val="1646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06513"/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1A579A-291B-4922-86F7-B8DAAEBC87BF}"/>
              </a:ext>
            </a:extLst>
          </p:cNvPr>
          <p:cNvSpPr/>
          <p:nvPr userDrawn="1"/>
        </p:nvSpPr>
        <p:spPr>
          <a:xfrm>
            <a:off x="10972267" y="7764318"/>
            <a:ext cx="21946132" cy="3046988"/>
          </a:xfrm>
          <a:prstGeom prst="rect">
            <a:avLst/>
          </a:prstGeom>
          <a:solidFill>
            <a:srgbClr val="2460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247E5-E14B-4B85-85E3-3E942A3FD925}"/>
              </a:ext>
            </a:extLst>
          </p:cNvPr>
          <p:cNvSpPr/>
          <p:nvPr userDrawn="1"/>
        </p:nvSpPr>
        <p:spPr>
          <a:xfrm>
            <a:off x="1763484" y="8059888"/>
            <a:ext cx="532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7838"/>
            <a:r>
              <a:rPr lang="en-US" sz="5400" b="1" dirty="0">
                <a:solidFill>
                  <a:srgbClr val="60BC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D77D4-E104-4310-8094-DD80CE3BF2CE}"/>
              </a:ext>
            </a:extLst>
          </p:cNvPr>
          <p:cNvSpPr/>
          <p:nvPr userDrawn="1"/>
        </p:nvSpPr>
        <p:spPr>
          <a:xfrm>
            <a:off x="12744249" y="8059888"/>
            <a:ext cx="532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77838"/>
            <a:r>
              <a:rPr lang="en-US" sz="5400" b="1" dirty="0">
                <a:solidFill>
                  <a:srgbClr val="60BC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STUDENT(s)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00D94C-F590-4C89-BD2B-BCA84ABF7EB9}"/>
              </a:ext>
            </a:extLst>
          </p:cNvPr>
          <p:cNvSpPr/>
          <p:nvPr userDrawn="1"/>
        </p:nvSpPr>
        <p:spPr>
          <a:xfrm>
            <a:off x="0" y="43175229"/>
            <a:ext cx="32918400" cy="765987"/>
          </a:xfrm>
          <a:prstGeom prst="rect">
            <a:avLst/>
          </a:prstGeom>
          <a:solidFill>
            <a:srgbClr val="1442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2019 UIT-CE.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553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3291840" rtl="0" eaLnBrk="1" latinLnBrk="0" hangingPunct="1">
        <a:lnSpc>
          <a:spcPct val="90000"/>
        </a:lnSpc>
        <a:spcBef>
          <a:spcPct val="0"/>
        </a:spcBef>
        <a:buNone/>
        <a:defRPr sz="9600" b="1" kern="1200">
          <a:solidFill>
            <a:srgbClr val="144245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4800" kern="1200" dirty="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1CC-C1AF-40F0-9D73-9EC79011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6BDB-1013-488E-810B-0BE9E62D2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D2A8-A21F-4474-8378-6EAA13D79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744C-7FBB-4069-BDCE-B9E601628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125135-8A20-4935-832D-EA69A5D45C01}"/>
              </a:ext>
            </a:extLst>
          </p:cNvPr>
          <p:cNvSpPr txBox="1"/>
          <p:nvPr/>
        </p:nvSpPr>
        <p:spPr>
          <a:xfrm>
            <a:off x="914400" y="13559837"/>
            <a:ext cx="31453344" cy="444369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 defTabSz="452438"/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choose this project? What is your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 have you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 is your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algn="just" defTabSz="452438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1 to 3 sentences to answer each question. The purpose of this section is to give reader a quick look about your thesis and make first impression that make people want to read more.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Size of this poster is 36 inch x 48 inch. If you want to print this, go to File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Export  Create PDF/XPS Document. Then print the pdf file.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can move texts and blocks based on your length of each section.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can change the font size (all section must have the same font size) to fit your content.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BE5A54-8242-403D-A041-D76629696AA6}"/>
              </a:ext>
            </a:extLst>
          </p:cNvPr>
          <p:cNvSpPr txBox="1"/>
          <p:nvPr/>
        </p:nvSpPr>
        <p:spPr>
          <a:xfrm>
            <a:off x="872962" y="20415143"/>
            <a:ext cx="14737152" cy="7597042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purpose when you choose this project: what problem do you solve, what are limitations of current methods, what is your proposed method.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detail target: project limitations with measurable indicators.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Images) to make your poster easy to understand and more attractive.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044784-BBB2-469A-8F1C-345F64D8E7B1}"/>
              </a:ext>
            </a:extLst>
          </p:cNvPr>
          <p:cNvGrpSpPr/>
          <p:nvPr/>
        </p:nvGrpSpPr>
        <p:grpSpPr>
          <a:xfrm>
            <a:off x="13721786" y="11683490"/>
            <a:ext cx="5442170" cy="1292851"/>
            <a:chOff x="14833600" y="12972456"/>
            <a:chExt cx="5442170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C187C6-CCB3-4B0E-999A-090B5A5B5890}"/>
                </a:ext>
              </a:extLst>
            </p:cNvPr>
            <p:cNvSpPr txBox="1"/>
            <p:nvPr/>
          </p:nvSpPr>
          <p:spPr>
            <a:xfrm>
              <a:off x="15182630" y="12972456"/>
              <a:ext cx="5093140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ABSTRACT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BBAFDF-A277-4782-BE08-EA6EA8519EED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1D2BE8-02D5-4E49-AE06-801033BA09B4}"/>
              </a:ext>
            </a:extLst>
          </p:cNvPr>
          <p:cNvGrpSpPr/>
          <p:nvPr/>
        </p:nvGrpSpPr>
        <p:grpSpPr>
          <a:xfrm>
            <a:off x="523933" y="18720097"/>
            <a:ext cx="6921896" cy="1292851"/>
            <a:chOff x="14833600" y="12972456"/>
            <a:chExt cx="6921896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BC1B0C-00A7-4455-8C6F-600C3294C18B}"/>
                </a:ext>
              </a:extLst>
            </p:cNvPr>
            <p:cNvSpPr txBox="1"/>
            <p:nvPr/>
          </p:nvSpPr>
          <p:spPr>
            <a:xfrm>
              <a:off x="15182630" y="12972456"/>
              <a:ext cx="6572866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7C5249-1034-4863-B9FF-647F1DDC4D2E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6229F89-977A-4318-9202-935155D117CD}"/>
              </a:ext>
            </a:extLst>
          </p:cNvPr>
          <p:cNvGrpSpPr/>
          <p:nvPr/>
        </p:nvGrpSpPr>
        <p:grpSpPr>
          <a:xfrm>
            <a:off x="523933" y="28828207"/>
            <a:ext cx="8035856" cy="1292851"/>
            <a:chOff x="14833600" y="12972456"/>
            <a:chExt cx="8035856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A835BC-6DB0-4BCB-954F-610C07D99E5D}"/>
                </a:ext>
              </a:extLst>
            </p:cNvPr>
            <p:cNvSpPr txBox="1"/>
            <p:nvPr/>
          </p:nvSpPr>
          <p:spPr>
            <a:xfrm>
              <a:off x="15182629" y="12972456"/>
              <a:ext cx="7686827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PROPOSED METHOD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E15FD1-1DBF-48E9-A263-EC51FF095498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869DA67-F101-466E-9CD0-663C3550F70C}"/>
              </a:ext>
            </a:extLst>
          </p:cNvPr>
          <p:cNvSpPr txBox="1"/>
          <p:nvPr/>
        </p:nvSpPr>
        <p:spPr>
          <a:xfrm>
            <a:off x="872960" y="30562279"/>
            <a:ext cx="14737152" cy="1176137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proposed method: system flowchart, algorithm, core formula, etc.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you have done.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Images) to make your poster easy to understand and more attractive.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925F35-E3BB-4644-8DE3-E175BA076663}"/>
              </a:ext>
            </a:extLst>
          </p:cNvPr>
          <p:cNvSpPr txBox="1"/>
          <p:nvPr/>
        </p:nvSpPr>
        <p:spPr>
          <a:xfrm>
            <a:off x="17657317" y="20415143"/>
            <a:ext cx="14737152" cy="952311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and explain the result that you have achieved: prototype images, measurement results, comparison tables, etc.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the targets that you have written in Introduction section.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Images, Tables) to make your poster easy to understand and more attractive.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56C9B6-F9DD-4F4B-9322-F84DB900D840}"/>
              </a:ext>
            </a:extLst>
          </p:cNvPr>
          <p:cNvGrpSpPr/>
          <p:nvPr/>
        </p:nvGrpSpPr>
        <p:grpSpPr>
          <a:xfrm>
            <a:off x="17308288" y="18720097"/>
            <a:ext cx="3976905" cy="1292851"/>
            <a:chOff x="14833600" y="12972456"/>
            <a:chExt cx="3976905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D5CF2B-BDA9-4367-9338-BBD0D6B871D2}"/>
                </a:ext>
              </a:extLst>
            </p:cNvPr>
            <p:cNvSpPr txBox="1"/>
            <p:nvPr/>
          </p:nvSpPr>
          <p:spPr>
            <a:xfrm>
              <a:off x="15182630" y="12972456"/>
              <a:ext cx="3627875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RESULT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3FC7AB-404D-4094-AEFE-BA400C12E4C0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5BD79D-834E-4C91-83A0-6256DC6BC664}"/>
              </a:ext>
            </a:extLst>
          </p:cNvPr>
          <p:cNvGrpSpPr/>
          <p:nvPr/>
        </p:nvGrpSpPr>
        <p:grpSpPr>
          <a:xfrm>
            <a:off x="17308288" y="30767225"/>
            <a:ext cx="5254900" cy="1292851"/>
            <a:chOff x="14833600" y="12972456"/>
            <a:chExt cx="5254900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FAC499-F9A9-4F7F-8864-31492FA51A49}"/>
                </a:ext>
              </a:extLst>
            </p:cNvPr>
            <p:cNvSpPr txBox="1"/>
            <p:nvPr/>
          </p:nvSpPr>
          <p:spPr>
            <a:xfrm>
              <a:off x="15182630" y="12972456"/>
              <a:ext cx="4905870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CONCLUSION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51052BF-056E-4B1E-8D96-0E35FFACD228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15FEA17-ADB7-40EB-A3FC-4AFDF95CFA11}"/>
              </a:ext>
            </a:extLst>
          </p:cNvPr>
          <p:cNvSpPr txBox="1"/>
          <p:nvPr/>
        </p:nvSpPr>
        <p:spPr>
          <a:xfrm>
            <a:off x="17657317" y="32591829"/>
            <a:ext cx="14710430" cy="973182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your proposed method work? Is it efficient when compare to other methods? What are the advantages and disadvantages of your method?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work?</a:t>
            </a:r>
          </a:p>
        </p:txBody>
      </p:sp>
    </p:spTree>
    <p:extLst>
      <p:ext uri="{BB962C8B-B14F-4D97-AF65-F5344CB8AC3E}">
        <p14:creationId xmlns:p14="http://schemas.microsoft.com/office/powerpoint/2010/main" val="19634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31CC-C1AF-40F0-9D73-9EC79011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 OF AES</a:t>
            </a:r>
            <a:br>
              <a:rPr lang="en-US" dirty="0"/>
            </a:br>
            <a:r>
              <a:rPr lang="en-US" dirty="0"/>
              <a:t>WITH S-BOX USING COMPOSITE FIELD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96BDB-1013-488E-810B-0BE9E62D2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PhD. Lam Duc </a:t>
            </a:r>
            <a:r>
              <a:rPr lang="en-US" dirty="0" err="1"/>
              <a:t>Khai</a:t>
            </a:r>
            <a:endParaRPr lang="en-US" dirty="0"/>
          </a:p>
          <a:p>
            <a:r>
              <a:rPr lang="en-US" dirty="0"/>
              <a:t>khaild@uit.edu.vn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D2A8-A21F-4474-8378-6EAA13D79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Quang </a:t>
            </a:r>
            <a:r>
              <a:rPr lang="en-US" dirty="0" err="1"/>
              <a:t>Huy</a:t>
            </a:r>
            <a:endParaRPr lang="en-US" dirty="0"/>
          </a:p>
          <a:p>
            <a:r>
              <a:rPr lang="en-US" dirty="0"/>
              <a:t>14520360@gm.uit.edu.vn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744C-7FBB-4069-BDCE-B9E601628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Nguyen Minh Duc</a:t>
            </a:r>
          </a:p>
          <a:p>
            <a:r>
              <a:rPr lang="en-US" dirty="0"/>
              <a:t>14521198@gm.uit.edu.vn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75744-E1A4-40BF-9E55-E69026D0D288}"/>
              </a:ext>
            </a:extLst>
          </p:cNvPr>
          <p:cNvSpPr txBox="1"/>
          <p:nvPr/>
        </p:nvSpPr>
        <p:spPr>
          <a:xfrm>
            <a:off x="914400" y="13559837"/>
            <a:ext cx="31453344" cy="444369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 defTabSz="452438"/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choose this project? What is your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 have you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What is your </a:t>
            </a:r>
            <a:r>
              <a:rPr lang="en-US" sz="4000" b="1" dirty="0">
                <a:solidFill>
                  <a:srgbClr val="296F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algn="just" defTabSz="452438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1 to 3 sentences to answer each question. The purpose of this section is to give reader a quick look about your thesis and make first impression that make people want to read more.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Size of this poster is 36 inch x 48 inch. If you want to print this, go to File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Export  Create PDF/XPS Document. Then print the pdf file.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can move texts and blocks based on your length of each section.</a:t>
            </a:r>
          </a:p>
          <a:p>
            <a:pPr marL="457200" algn="just" defTabSz="452438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You can change the font size (all section must have the same font size) to fit your content.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713925-CC1E-4F2D-BC5F-C448EA08CF9D}"/>
              </a:ext>
            </a:extLst>
          </p:cNvPr>
          <p:cNvSpPr txBox="1"/>
          <p:nvPr/>
        </p:nvSpPr>
        <p:spPr>
          <a:xfrm>
            <a:off x="872962" y="20415143"/>
            <a:ext cx="14737152" cy="7597042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purpose when you choose this project: what problem do you solve, what are limitations of current methods, what is your proposed method.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detail target: project limitations with measurable indicators.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Images) to make your poster easy to understand and more attractive.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CBE4A3-EDB1-4A56-BDEB-63CF4CA3EE24}"/>
              </a:ext>
            </a:extLst>
          </p:cNvPr>
          <p:cNvGrpSpPr/>
          <p:nvPr/>
        </p:nvGrpSpPr>
        <p:grpSpPr>
          <a:xfrm>
            <a:off x="13721786" y="11683490"/>
            <a:ext cx="5442170" cy="1292851"/>
            <a:chOff x="14833600" y="12972456"/>
            <a:chExt cx="5442170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717F0-C0D2-40CF-926D-081C8BA76694}"/>
                </a:ext>
              </a:extLst>
            </p:cNvPr>
            <p:cNvSpPr txBox="1"/>
            <p:nvPr/>
          </p:nvSpPr>
          <p:spPr>
            <a:xfrm>
              <a:off x="15182630" y="12972456"/>
              <a:ext cx="5093140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ABSTRACT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BAD60D-F644-4E2A-9E43-354D876445AE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44FCEC-0963-4DAC-B85A-F7869DD00A4F}"/>
              </a:ext>
            </a:extLst>
          </p:cNvPr>
          <p:cNvGrpSpPr/>
          <p:nvPr/>
        </p:nvGrpSpPr>
        <p:grpSpPr>
          <a:xfrm>
            <a:off x="523933" y="18720097"/>
            <a:ext cx="6921896" cy="1292851"/>
            <a:chOff x="14833600" y="12972456"/>
            <a:chExt cx="6921896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EE395C-0DBA-4BE5-B1A6-F480D2C74893}"/>
                </a:ext>
              </a:extLst>
            </p:cNvPr>
            <p:cNvSpPr txBox="1"/>
            <p:nvPr/>
          </p:nvSpPr>
          <p:spPr>
            <a:xfrm>
              <a:off x="15182630" y="12972456"/>
              <a:ext cx="6572866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INTRODUCTION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8E05B9-67CF-466A-BEA6-4369CB8962E4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EE12CA-ED88-458F-B42F-8648E0257BBF}"/>
              </a:ext>
            </a:extLst>
          </p:cNvPr>
          <p:cNvGrpSpPr/>
          <p:nvPr/>
        </p:nvGrpSpPr>
        <p:grpSpPr>
          <a:xfrm>
            <a:off x="523933" y="28828207"/>
            <a:ext cx="8035856" cy="1292851"/>
            <a:chOff x="14833600" y="12972456"/>
            <a:chExt cx="8035856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E7514D-2106-4A63-A534-FCD0710C5779}"/>
                </a:ext>
              </a:extLst>
            </p:cNvPr>
            <p:cNvSpPr txBox="1"/>
            <p:nvPr/>
          </p:nvSpPr>
          <p:spPr>
            <a:xfrm>
              <a:off x="15182629" y="12972456"/>
              <a:ext cx="7686827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PROPOSED METHOD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DF01CC-FAD9-4844-9794-472A4A41B1A7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5EDB37C-9471-458D-93BF-FAC1A7214FA9}"/>
              </a:ext>
            </a:extLst>
          </p:cNvPr>
          <p:cNvSpPr txBox="1"/>
          <p:nvPr/>
        </p:nvSpPr>
        <p:spPr>
          <a:xfrm>
            <a:off x="872960" y="30562279"/>
            <a:ext cx="14737152" cy="1176137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your proposed method: system flowchart, algorithm, core formula, etc.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you have done.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Images) to make your poster easy to understand and more attractive.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5E7DBD-22CC-4CA4-A7C7-D4D6262189BE}"/>
              </a:ext>
            </a:extLst>
          </p:cNvPr>
          <p:cNvSpPr txBox="1"/>
          <p:nvPr/>
        </p:nvSpPr>
        <p:spPr>
          <a:xfrm>
            <a:off x="17657317" y="20415143"/>
            <a:ext cx="14737152" cy="952311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and explain the result that you have achieved: prototype images, measurement results, comparison tables, etc.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the targets that you have written in Introduction section.</a:t>
            </a:r>
          </a:p>
          <a:p>
            <a:pPr marL="457200" algn="just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graphics (Icons, SmartArt, Flowchart, Images, Tables) to make your poster easy to understand and more attractive.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AF1CF7-FA11-45E4-9C60-C628FF5524ED}"/>
              </a:ext>
            </a:extLst>
          </p:cNvPr>
          <p:cNvGrpSpPr/>
          <p:nvPr/>
        </p:nvGrpSpPr>
        <p:grpSpPr>
          <a:xfrm>
            <a:off x="17308288" y="18720097"/>
            <a:ext cx="3976905" cy="1292851"/>
            <a:chOff x="14833600" y="12972456"/>
            <a:chExt cx="3976905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911BB0-87C0-48A1-A2F1-C7155E8FAB2D}"/>
                </a:ext>
              </a:extLst>
            </p:cNvPr>
            <p:cNvSpPr txBox="1"/>
            <p:nvPr/>
          </p:nvSpPr>
          <p:spPr>
            <a:xfrm>
              <a:off x="15182630" y="12972456"/>
              <a:ext cx="3627875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RESULT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A9B63B-9806-439B-939A-4956B898CA12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3FFE2A-0B10-4D1C-BDDF-B216CEF152C5}"/>
              </a:ext>
            </a:extLst>
          </p:cNvPr>
          <p:cNvGrpSpPr/>
          <p:nvPr/>
        </p:nvGrpSpPr>
        <p:grpSpPr>
          <a:xfrm>
            <a:off x="17308288" y="30767225"/>
            <a:ext cx="5254900" cy="1292851"/>
            <a:chOff x="14833600" y="12972456"/>
            <a:chExt cx="5254900" cy="12928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D7922B-3167-4C61-83ED-2053F3D631E5}"/>
                </a:ext>
              </a:extLst>
            </p:cNvPr>
            <p:cNvSpPr txBox="1"/>
            <p:nvPr/>
          </p:nvSpPr>
          <p:spPr>
            <a:xfrm>
              <a:off x="15182630" y="12972456"/>
              <a:ext cx="4905870" cy="1291170"/>
            </a:xfrm>
            <a:prstGeom prst="rect">
              <a:avLst/>
            </a:prstGeom>
            <a:solidFill>
              <a:srgbClr val="144245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CONCLUSION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796D26-1973-4FF9-8430-3990CD431CA4}"/>
                </a:ext>
              </a:extLst>
            </p:cNvPr>
            <p:cNvCxnSpPr/>
            <p:nvPr/>
          </p:nvCxnSpPr>
          <p:spPr>
            <a:xfrm>
              <a:off x="14833600" y="12976003"/>
              <a:ext cx="0" cy="1289304"/>
            </a:xfrm>
            <a:prstGeom prst="line">
              <a:avLst/>
            </a:prstGeom>
            <a:ln w="101600">
              <a:solidFill>
                <a:srgbClr val="1442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7CE1811-C0B7-4E3B-A617-9646DC8C92C1}"/>
              </a:ext>
            </a:extLst>
          </p:cNvPr>
          <p:cNvSpPr txBox="1"/>
          <p:nvPr/>
        </p:nvSpPr>
        <p:spPr>
          <a:xfrm>
            <a:off x="17657317" y="32591829"/>
            <a:ext cx="14710430" cy="9731828"/>
          </a:xfrm>
          <a:prstGeom prst="rect">
            <a:avLst/>
          </a:prstGeom>
          <a:noFill/>
          <a:ln w="50800" cap="rnd">
            <a:solidFill>
              <a:srgbClr val="60BC9D"/>
            </a:solidFill>
            <a:prstDash val="dash"/>
          </a:ln>
          <a:effectLst/>
        </p:spPr>
        <p:txBody>
          <a:bodyPr wrap="square" rtlCol="0">
            <a:noAutofit/>
          </a:bodyPr>
          <a:lstStyle/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your proposed method work? Is it efficient when compare to other methods? What are the advantages and disadvantages of your method?</a:t>
            </a:r>
          </a:p>
          <a:p>
            <a:pPr marL="457200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work?</a:t>
            </a:r>
          </a:p>
        </p:txBody>
      </p:sp>
    </p:spTree>
    <p:extLst>
      <p:ext uri="{BB962C8B-B14F-4D97-AF65-F5344CB8AC3E}">
        <p14:creationId xmlns:p14="http://schemas.microsoft.com/office/powerpoint/2010/main" val="233690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714</Words>
  <Application>Microsoft Office PowerPoint</Application>
  <PresentationFormat>Custom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HARDWARE IMPLEMENTATION OF AES WITH S-BOX USING COMPOSITE FIELD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Tran Hoang</dc:creator>
  <cp:lastModifiedBy>Loc Tran Hoang</cp:lastModifiedBy>
  <cp:revision>51</cp:revision>
  <dcterms:created xsi:type="dcterms:W3CDTF">2020-01-16T08:08:55Z</dcterms:created>
  <dcterms:modified xsi:type="dcterms:W3CDTF">2020-01-16T18:21:14Z</dcterms:modified>
</cp:coreProperties>
</file>