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4"/>
  </p:handoutMasterIdLst>
  <p:sldIdLst>
    <p:sldId id="258" r:id="rId2"/>
    <p:sldId id="259" r:id="rId3"/>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728" userDrawn="1">
          <p15:clr>
            <a:srgbClr val="A4A3A4"/>
          </p15:clr>
        </p15:guide>
        <p15:guide id="2" pos="10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6069"/>
    <a:srgbClr val="60BC9D"/>
    <a:srgbClr val="144245"/>
    <a:srgbClr val="296F79"/>
    <a:srgbClr val="16464A"/>
    <a:srgbClr val="1C575C"/>
    <a:srgbClr val="5BB2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51" autoAdjust="0"/>
    <p:restoredTop sz="94660"/>
  </p:normalViewPr>
  <p:slideViewPr>
    <p:cSldViewPr snapToGrid="0" showGuides="1">
      <p:cViewPr>
        <p:scale>
          <a:sx n="33" d="100"/>
          <a:sy n="33" d="100"/>
        </p:scale>
        <p:origin x="1866" y="-3876"/>
      </p:cViewPr>
      <p:guideLst>
        <p:guide orient="horz" pos="13728"/>
        <p:guide pos="10368"/>
      </p:guideLst>
    </p:cSldViewPr>
  </p:slideViewPr>
  <p:notesTextViewPr>
    <p:cViewPr>
      <p:scale>
        <a:sx n="1" d="1"/>
        <a:sy n="1" d="1"/>
      </p:scale>
      <p:origin x="0" y="0"/>
    </p:cViewPr>
  </p:notesTextViewPr>
  <p:notesViewPr>
    <p:cSldViewPr snapToGrid="0" showGuides="1">
      <p:cViewPr varScale="1">
        <p:scale>
          <a:sx n="97" d="100"/>
          <a:sy n="97" d="100"/>
        </p:scale>
        <p:origin x="355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5FB77B-2087-43E6-9519-31BE0F0230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4EA17F3-C30A-4D81-97D9-5FFC68269A1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638EDA-6FB1-4074-8FED-C1A86E63E258}" type="datetimeFigureOut">
              <a:rPr lang="en-US" smtClean="0"/>
              <a:t>2/9/2020</a:t>
            </a:fld>
            <a:endParaRPr lang="en-US"/>
          </a:p>
        </p:txBody>
      </p:sp>
      <p:sp>
        <p:nvSpPr>
          <p:cNvPr id="4" name="Footer Placeholder 3">
            <a:extLst>
              <a:ext uri="{FF2B5EF4-FFF2-40B4-BE49-F238E27FC236}">
                <a16:creationId xmlns:a16="http://schemas.microsoft.com/office/drawing/2014/main" id="{51698B4E-3F25-4636-9608-B7B5BBA64B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4A22A23-4A94-4A2F-976A-B1EC50C6CCC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6DA5B2-DDDE-48EE-B8B8-895A301E08E4}" type="slidenum">
              <a:rPr lang="en-US" smtClean="0"/>
              <a:t>‹#›</a:t>
            </a:fld>
            <a:endParaRPr lang="en-US"/>
          </a:p>
        </p:txBody>
      </p:sp>
    </p:spTree>
    <p:extLst>
      <p:ext uri="{BB962C8B-B14F-4D97-AF65-F5344CB8AC3E}">
        <p14:creationId xmlns:p14="http://schemas.microsoft.com/office/powerpoint/2010/main" val="186306430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IT-CE Poster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E225A-6CB5-4672-B51C-ED489C882DF1}"/>
              </a:ext>
            </a:extLst>
          </p:cNvPr>
          <p:cNvSpPr>
            <a:spLocks noGrp="1"/>
          </p:cNvSpPr>
          <p:nvPr>
            <p:ph type="title" hasCustomPrompt="1"/>
          </p:nvPr>
        </p:nvSpPr>
        <p:spPr>
          <a:xfrm>
            <a:off x="3657599" y="3951514"/>
            <a:ext cx="28183115" cy="3233057"/>
          </a:xfrm>
          <a:prstGeom prst="rect">
            <a:avLst/>
          </a:prstGeom>
        </p:spPr>
        <p:txBody>
          <a:bodyPr anchor="ctr"/>
          <a:lstStyle>
            <a:lvl1pPr>
              <a:defRPr sz="9600">
                <a:solidFill>
                  <a:srgbClr val="144245"/>
                </a:solidFill>
              </a:defRPr>
            </a:lvl1pPr>
          </a:lstStyle>
          <a:p>
            <a:r>
              <a:rPr lang="en-US" dirty="0"/>
              <a:t>THESIS NAME</a:t>
            </a:r>
          </a:p>
        </p:txBody>
      </p:sp>
      <p:sp>
        <p:nvSpPr>
          <p:cNvPr id="4" name="Text Placeholder 3">
            <a:extLst>
              <a:ext uri="{FF2B5EF4-FFF2-40B4-BE49-F238E27FC236}">
                <a16:creationId xmlns:a16="http://schemas.microsoft.com/office/drawing/2014/main" id="{F6540225-ADC4-4E59-B82F-92B29F0D571F}"/>
              </a:ext>
            </a:extLst>
          </p:cNvPr>
          <p:cNvSpPr>
            <a:spLocks noGrp="1"/>
          </p:cNvSpPr>
          <p:nvPr>
            <p:ph type="body" sz="quarter" idx="10" hasCustomPrompt="1"/>
          </p:nvPr>
        </p:nvSpPr>
        <p:spPr>
          <a:xfrm>
            <a:off x="1730603" y="9046030"/>
            <a:ext cx="7283450" cy="1768020"/>
          </a:xfrm>
          <a:prstGeom prst="rect">
            <a:avLst/>
          </a:prstGeom>
        </p:spPr>
        <p:txBody>
          <a:bodyPr/>
          <a:lstStyle>
            <a:lvl1pPr>
              <a:defRPr/>
            </a:lvl1pPr>
          </a:lstStyle>
          <a:p>
            <a:pPr lvl="0"/>
            <a:r>
              <a:rPr lang="en-US" dirty="0"/>
              <a:t>Name</a:t>
            </a:r>
            <a:br>
              <a:rPr lang="en-US" dirty="0"/>
            </a:br>
            <a:r>
              <a:rPr lang="en-US" dirty="0"/>
              <a:t>email@uit.edu.vn</a:t>
            </a:r>
          </a:p>
        </p:txBody>
      </p:sp>
      <p:sp>
        <p:nvSpPr>
          <p:cNvPr id="5" name="Text Placeholder 3">
            <a:extLst>
              <a:ext uri="{FF2B5EF4-FFF2-40B4-BE49-F238E27FC236}">
                <a16:creationId xmlns:a16="http://schemas.microsoft.com/office/drawing/2014/main" id="{27B1F7FF-8CAD-4DAA-A39C-B8798BE08B4E}"/>
              </a:ext>
            </a:extLst>
          </p:cNvPr>
          <p:cNvSpPr>
            <a:spLocks noGrp="1"/>
          </p:cNvSpPr>
          <p:nvPr>
            <p:ph type="body" sz="quarter" idx="11" hasCustomPrompt="1"/>
          </p:nvPr>
        </p:nvSpPr>
        <p:spPr>
          <a:xfrm>
            <a:off x="12752161" y="9039680"/>
            <a:ext cx="7283450" cy="1768020"/>
          </a:xfrm>
          <a:prstGeom prst="rect">
            <a:avLst/>
          </a:prstGeom>
        </p:spPr>
        <p:txBody>
          <a:bodyPr/>
          <a:lstStyle>
            <a:lvl1pPr>
              <a:defRPr/>
            </a:lvl1pPr>
          </a:lstStyle>
          <a:p>
            <a:pPr lvl="0"/>
            <a:r>
              <a:rPr lang="en-US" dirty="0"/>
              <a:t>Name</a:t>
            </a:r>
            <a:br>
              <a:rPr lang="en-US" dirty="0"/>
            </a:br>
            <a:r>
              <a:rPr lang="en-US" dirty="0"/>
              <a:t>email@gm.uit.edu.vn</a:t>
            </a:r>
          </a:p>
        </p:txBody>
      </p:sp>
      <p:sp>
        <p:nvSpPr>
          <p:cNvPr id="6" name="Text Placeholder 3">
            <a:extLst>
              <a:ext uri="{FF2B5EF4-FFF2-40B4-BE49-F238E27FC236}">
                <a16:creationId xmlns:a16="http://schemas.microsoft.com/office/drawing/2014/main" id="{153D5369-311D-40A2-BB92-6664C5A4C9D8}"/>
              </a:ext>
            </a:extLst>
          </p:cNvPr>
          <p:cNvSpPr>
            <a:spLocks noGrp="1"/>
          </p:cNvSpPr>
          <p:nvPr>
            <p:ph type="body" sz="quarter" idx="12" hasCustomPrompt="1"/>
          </p:nvPr>
        </p:nvSpPr>
        <p:spPr>
          <a:xfrm>
            <a:off x="23773719" y="9039680"/>
            <a:ext cx="7283450" cy="1768020"/>
          </a:xfrm>
          <a:prstGeom prst="rect">
            <a:avLst/>
          </a:prstGeom>
        </p:spPr>
        <p:txBody>
          <a:bodyPr/>
          <a:lstStyle>
            <a:lvl1pPr>
              <a:defRPr/>
            </a:lvl1pPr>
          </a:lstStyle>
          <a:p>
            <a:pPr lvl="0"/>
            <a:r>
              <a:rPr lang="en-US" dirty="0"/>
              <a:t>Name</a:t>
            </a:r>
            <a:br>
              <a:rPr lang="en-US" dirty="0"/>
            </a:br>
            <a:r>
              <a:rPr lang="en-US" dirty="0"/>
              <a:t>email@gm.uit.edu.vn</a:t>
            </a:r>
          </a:p>
        </p:txBody>
      </p:sp>
    </p:spTree>
    <p:extLst>
      <p:ext uri="{BB962C8B-B14F-4D97-AF65-F5344CB8AC3E}">
        <p14:creationId xmlns:p14="http://schemas.microsoft.com/office/powerpoint/2010/main" val="26941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a:prstGeom prst="rect">
            <a:avLst/>
          </a:prstGeo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a:prstGeom prst="rect">
            <a:avLst/>
          </a:prstGeo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3167360"/>
            <a:ext cx="10617041" cy="24394163"/>
          </a:xfrm>
          <a:prstGeom prst="rect">
            <a:avLst/>
          </a:prstGeo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a:xfrm>
            <a:off x="2263140" y="40680650"/>
            <a:ext cx="7406640" cy="2336800"/>
          </a:xfrm>
          <a:prstGeom prst="rect">
            <a:avLst/>
          </a:prstGeom>
        </p:spPr>
        <p:txBody>
          <a:bodyPr/>
          <a:lstStyle/>
          <a:p>
            <a:fld id="{34228087-6962-4E38-93E2-3710B5C963E8}" type="datetimeFigureOut">
              <a:rPr lang="en-US" smtClean="0"/>
              <a:t>2/9/2020</a:t>
            </a:fld>
            <a:endParaRPr lang="en-US"/>
          </a:p>
        </p:txBody>
      </p:sp>
      <p:sp>
        <p:nvSpPr>
          <p:cNvPr id="6" name="Footer Placeholder 5"/>
          <p:cNvSpPr>
            <a:spLocks noGrp="1"/>
          </p:cNvSpPr>
          <p:nvPr>
            <p:ph type="ftr" sz="quarter" idx="11"/>
          </p:nvPr>
        </p:nvSpPr>
        <p:spPr>
          <a:xfrm>
            <a:off x="10904220" y="40680650"/>
            <a:ext cx="11109960" cy="2336800"/>
          </a:xfrm>
          <a:prstGeom prst="rect">
            <a:avLst/>
          </a:prstGeom>
        </p:spPr>
        <p:txBody>
          <a:bodyPr/>
          <a:lstStyle/>
          <a:p>
            <a:endParaRPr lang="en-US"/>
          </a:p>
        </p:txBody>
      </p:sp>
      <p:sp>
        <p:nvSpPr>
          <p:cNvPr id="7" name="Slide Number Placeholder 6"/>
          <p:cNvSpPr>
            <a:spLocks noGrp="1"/>
          </p:cNvSpPr>
          <p:nvPr>
            <p:ph type="sldNum" sz="quarter" idx="12"/>
          </p:nvPr>
        </p:nvSpPr>
        <p:spPr>
          <a:xfrm>
            <a:off x="23248620" y="40680650"/>
            <a:ext cx="7406640" cy="2336800"/>
          </a:xfrm>
          <a:prstGeom prst="rect">
            <a:avLst/>
          </a:prstGeom>
        </p:spPr>
        <p:txBody>
          <a:bodyPr/>
          <a:lstStyle/>
          <a:p>
            <a:fld id="{7AC9ECB3-1439-48D9-A225-04B89BAB626E}" type="slidenum">
              <a:rPr lang="en-US" smtClean="0"/>
              <a:t>‹#›</a:t>
            </a:fld>
            <a:endParaRPr lang="en-US"/>
          </a:p>
        </p:txBody>
      </p:sp>
    </p:spTree>
    <p:extLst>
      <p:ext uri="{BB962C8B-B14F-4D97-AF65-F5344CB8AC3E}">
        <p14:creationId xmlns:p14="http://schemas.microsoft.com/office/powerpoint/2010/main" val="3296761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263140" y="2336810"/>
            <a:ext cx="28392120" cy="8483603"/>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2263140" y="11684000"/>
            <a:ext cx="28392120" cy="278485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263140" y="40680650"/>
            <a:ext cx="7406640" cy="2336800"/>
          </a:xfrm>
          <a:prstGeom prst="rect">
            <a:avLst/>
          </a:prstGeom>
        </p:spPr>
        <p:txBody>
          <a:bodyPr/>
          <a:lstStyle/>
          <a:p>
            <a:fld id="{34228087-6962-4E38-93E2-3710B5C963E8}" type="datetimeFigureOut">
              <a:rPr lang="en-US" smtClean="0"/>
              <a:t>2/9/2020</a:t>
            </a:fld>
            <a:endParaRPr lang="en-US"/>
          </a:p>
        </p:txBody>
      </p:sp>
      <p:sp>
        <p:nvSpPr>
          <p:cNvPr id="5" name="Footer Placeholder 4"/>
          <p:cNvSpPr>
            <a:spLocks noGrp="1"/>
          </p:cNvSpPr>
          <p:nvPr>
            <p:ph type="ftr" sz="quarter" idx="11"/>
          </p:nvPr>
        </p:nvSpPr>
        <p:spPr>
          <a:xfrm>
            <a:off x="10904220" y="40680650"/>
            <a:ext cx="11109960" cy="2336800"/>
          </a:xfrm>
          <a:prstGeom prst="rect">
            <a:avLst/>
          </a:prstGeom>
        </p:spPr>
        <p:txBody>
          <a:bodyPr/>
          <a:lstStyle/>
          <a:p>
            <a:endParaRPr lang="en-US"/>
          </a:p>
        </p:txBody>
      </p:sp>
      <p:sp>
        <p:nvSpPr>
          <p:cNvPr id="6" name="Slide Number Placeholder 5"/>
          <p:cNvSpPr>
            <a:spLocks noGrp="1"/>
          </p:cNvSpPr>
          <p:nvPr>
            <p:ph type="sldNum" sz="quarter" idx="12"/>
          </p:nvPr>
        </p:nvSpPr>
        <p:spPr>
          <a:xfrm>
            <a:off x="23248620" y="40680650"/>
            <a:ext cx="7406640" cy="2336800"/>
          </a:xfrm>
          <a:prstGeom prst="rect">
            <a:avLst/>
          </a:prstGeom>
        </p:spPr>
        <p:txBody>
          <a:bodyPr/>
          <a:lstStyle/>
          <a:p>
            <a:fld id="{7AC9ECB3-1439-48D9-A225-04B89BAB626E}" type="slidenum">
              <a:rPr lang="en-US" smtClean="0"/>
              <a:t>‹#›</a:t>
            </a:fld>
            <a:endParaRPr lang="en-US"/>
          </a:p>
        </p:txBody>
      </p:sp>
    </p:spTree>
    <p:extLst>
      <p:ext uri="{BB962C8B-B14F-4D97-AF65-F5344CB8AC3E}">
        <p14:creationId xmlns:p14="http://schemas.microsoft.com/office/powerpoint/2010/main" val="480588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263140" y="40680650"/>
            <a:ext cx="7406640" cy="2336800"/>
          </a:xfrm>
          <a:prstGeom prst="rect">
            <a:avLst/>
          </a:prstGeom>
        </p:spPr>
        <p:txBody>
          <a:bodyPr/>
          <a:lstStyle/>
          <a:p>
            <a:fld id="{34228087-6962-4E38-93E2-3710B5C963E8}" type="datetimeFigureOut">
              <a:rPr lang="en-US" smtClean="0"/>
              <a:t>2/9/2020</a:t>
            </a:fld>
            <a:endParaRPr lang="en-US"/>
          </a:p>
        </p:txBody>
      </p:sp>
      <p:sp>
        <p:nvSpPr>
          <p:cNvPr id="5" name="Footer Placeholder 4"/>
          <p:cNvSpPr>
            <a:spLocks noGrp="1"/>
          </p:cNvSpPr>
          <p:nvPr>
            <p:ph type="ftr" sz="quarter" idx="11"/>
          </p:nvPr>
        </p:nvSpPr>
        <p:spPr>
          <a:xfrm>
            <a:off x="10904220" y="40680650"/>
            <a:ext cx="11109960" cy="2336800"/>
          </a:xfrm>
          <a:prstGeom prst="rect">
            <a:avLst/>
          </a:prstGeom>
        </p:spPr>
        <p:txBody>
          <a:bodyPr/>
          <a:lstStyle/>
          <a:p>
            <a:endParaRPr lang="en-US"/>
          </a:p>
        </p:txBody>
      </p:sp>
      <p:sp>
        <p:nvSpPr>
          <p:cNvPr id="6" name="Slide Number Placeholder 5"/>
          <p:cNvSpPr>
            <a:spLocks noGrp="1"/>
          </p:cNvSpPr>
          <p:nvPr>
            <p:ph type="sldNum" sz="quarter" idx="12"/>
          </p:nvPr>
        </p:nvSpPr>
        <p:spPr>
          <a:xfrm>
            <a:off x="23248620" y="40680650"/>
            <a:ext cx="7406640" cy="2336800"/>
          </a:xfrm>
          <a:prstGeom prst="rect">
            <a:avLst/>
          </a:prstGeom>
        </p:spPr>
        <p:txBody>
          <a:bodyPr/>
          <a:lstStyle/>
          <a:p>
            <a:fld id="{7AC9ECB3-1439-48D9-A225-04B89BAB626E}" type="slidenum">
              <a:rPr lang="en-US" smtClean="0"/>
              <a:t>‹#›</a:t>
            </a:fld>
            <a:endParaRPr lang="en-US"/>
          </a:p>
        </p:txBody>
      </p:sp>
    </p:spTree>
    <p:extLst>
      <p:ext uri="{BB962C8B-B14F-4D97-AF65-F5344CB8AC3E}">
        <p14:creationId xmlns:p14="http://schemas.microsoft.com/office/powerpoint/2010/main" val="1805509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a:prstGeom prst="rect">
            <a:avLst/>
          </a:prstGeo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3053043"/>
            <a:ext cx="24688800" cy="10596877"/>
          </a:xfrm>
          <a:prstGeom prst="rect">
            <a:avLst/>
          </a:prstGeo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a:xfrm>
            <a:off x="2263140" y="40680650"/>
            <a:ext cx="7406640" cy="2336800"/>
          </a:xfrm>
          <a:prstGeom prst="rect">
            <a:avLst/>
          </a:prstGeom>
        </p:spPr>
        <p:txBody>
          <a:bodyPr/>
          <a:lstStyle/>
          <a:p>
            <a:fld id="{34228087-6962-4E38-93E2-3710B5C963E8}" type="datetimeFigureOut">
              <a:rPr lang="en-US" smtClean="0"/>
              <a:t>2/9/2020</a:t>
            </a:fld>
            <a:endParaRPr lang="en-US"/>
          </a:p>
        </p:txBody>
      </p:sp>
      <p:sp>
        <p:nvSpPr>
          <p:cNvPr id="5" name="Footer Placeholder 4"/>
          <p:cNvSpPr>
            <a:spLocks noGrp="1"/>
          </p:cNvSpPr>
          <p:nvPr>
            <p:ph type="ftr" sz="quarter" idx="11"/>
          </p:nvPr>
        </p:nvSpPr>
        <p:spPr>
          <a:xfrm>
            <a:off x="10904220" y="40680650"/>
            <a:ext cx="11109960" cy="2336800"/>
          </a:xfrm>
          <a:prstGeom prst="rect">
            <a:avLst/>
          </a:prstGeom>
        </p:spPr>
        <p:txBody>
          <a:bodyPr/>
          <a:lstStyle/>
          <a:p>
            <a:endParaRPr lang="en-US"/>
          </a:p>
        </p:txBody>
      </p:sp>
      <p:sp>
        <p:nvSpPr>
          <p:cNvPr id="6" name="Slide Number Placeholder 5"/>
          <p:cNvSpPr>
            <a:spLocks noGrp="1"/>
          </p:cNvSpPr>
          <p:nvPr>
            <p:ph type="sldNum" sz="quarter" idx="12"/>
          </p:nvPr>
        </p:nvSpPr>
        <p:spPr>
          <a:xfrm>
            <a:off x="23248620" y="40680650"/>
            <a:ext cx="7406640" cy="2336800"/>
          </a:xfrm>
          <a:prstGeom prst="rect">
            <a:avLst/>
          </a:prstGeom>
        </p:spPr>
        <p:txBody>
          <a:bodyPr/>
          <a:lstStyle/>
          <a:p>
            <a:fld id="{7AC9ECB3-1439-48D9-A225-04B89BAB626E}" type="slidenum">
              <a:rPr lang="en-US" smtClean="0"/>
              <a:t>‹#›</a:t>
            </a:fld>
            <a:endParaRPr lang="en-US"/>
          </a:p>
        </p:txBody>
      </p:sp>
    </p:spTree>
    <p:extLst>
      <p:ext uri="{BB962C8B-B14F-4D97-AF65-F5344CB8AC3E}">
        <p14:creationId xmlns:p14="http://schemas.microsoft.com/office/powerpoint/2010/main" val="36800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63140" y="2336810"/>
            <a:ext cx="28392120" cy="848360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2263140" y="11684000"/>
            <a:ext cx="28392120" cy="27848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263140" y="40680650"/>
            <a:ext cx="7406640" cy="2336800"/>
          </a:xfrm>
          <a:prstGeom prst="rect">
            <a:avLst/>
          </a:prstGeom>
        </p:spPr>
        <p:txBody>
          <a:bodyPr/>
          <a:lstStyle/>
          <a:p>
            <a:fld id="{34228087-6962-4E38-93E2-3710B5C963E8}" type="datetimeFigureOut">
              <a:rPr lang="en-US" smtClean="0"/>
              <a:t>2/9/2020</a:t>
            </a:fld>
            <a:endParaRPr lang="en-US"/>
          </a:p>
        </p:txBody>
      </p:sp>
      <p:sp>
        <p:nvSpPr>
          <p:cNvPr id="5" name="Footer Placeholder 4"/>
          <p:cNvSpPr>
            <a:spLocks noGrp="1"/>
          </p:cNvSpPr>
          <p:nvPr>
            <p:ph type="ftr" sz="quarter" idx="11"/>
          </p:nvPr>
        </p:nvSpPr>
        <p:spPr>
          <a:xfrm>
            <a:off x="10904220" y="40680650"/>
            <a:ext cx="11109960" cy="2336800"/>
          </a:xfrm>
          <a:prstGeom prst="rect">
            <a:avLst/>
          </a:prstGeom>
        </p:spPr>
        <p:txBody>
          <a:bodyPr/>
          <a:lstStyle/>
          <a:p>
            <a:endParaRPr lang="en-US"/>
          </a:p>
        </p:txBody>
      </p:sp>
      <p:sp>
        <p:nvSpPr>
          <p:cNvPr id="6" name="Slide Number Placeholder 5"/>
          <p:cNvSpPr>
            <a:spLocks noGrp="1"/>
          </p:cNvSpPr>
          <p:nvPr>
            <p:ph type="sldNum" sz="quarter" idx="12"/>
          </p:nvPr>
        </p:nvSpPr>
        <p:spPr>
          <a:xfrm>
            <a:off x="23248620" y="40680650"/>
            <a:ext cx="7406640" cy="2336800"/>
          </a:xfrm>
          <a:prstGeom prst="rect">
            <a:avLst/>
          </a:prstGeom>
        </p:spPr>
        <p:txBody>
          <a:bodyPr/>
          <a:lstStyle/>
          <a:p>
            <a:fld id="{7AC9ECB3-1439-48D9-A225-04B89BAB626E}" type="slidenum">
              <a:rPr lang="en-US" smtClean="0"/>
              <a:t>‹#›</a:t>
            </a:fld>
            <a:endParaRPr lang="en-US"/>
          </a:p>
        </p:txBody>
      </p:sp>
    </p:spTree>
    <p:extLst>
      <p:ext uri="{BB962C8B-B14F-4D97-AF65-F5344CB8AC3E}">
        <p14:creationId xmlns:p14="http://schemas.microsoft.com/office/powerpoint/2010/main" val="1200319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a:prstGeom prst="rect">
            <a:avLst/>
          </a:prstGeo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9372573"/>
            <a:ext cx="28392120" cy="9601197"/>
          </a:xfrm>
          <a:prstGeom prst="rect">
            <a:avLst/>
          </a:prstGeo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263140" y="40680650"/>
            <a:ext cx="7406640" cy="2336800"/>
          </a:xfrm>
          <a:prstGeom prst="rect">
            <a:avLst/>
          </a:prstGeom>
        </p:spPr>
        <p:txBody>
          <a:bodyPr/>
          <a:lstStyle/>
          <a:p>
            <a:fld id="{34228087-6962-4E38-93E2-3710B5C963E8}" type="datetimeFigureOut">
              <a:rPr lang="en-US" smtClean="0"/>
              <a:t>2/9/2020</a:t>
            </a:fld>
            <a:endParaRPr lang="en-US"/>
          </a:p>
        </p:txBody>
      </p:sp>
      <p:sp>
        <p:nvSpPr>
          <p:cNvPr id="5" name="Footer Placeholder 4"/>
          <p:cNvSpPr>
            <a:spLocks noGrp="1"/>
          </p:cNvSpPr>
          <p:nvPr>
            <p:ph type="ftr" sz="quarter" idx="11"/>
          </p:nvPr>
        </p:nvSpPr>
        <p:spPr>
          <a:xfrm>
            <a:off x="10904220" y="40680650"/>
            <a:ext cx="11109960" cy="2336800"/>
          </a:xfrm>
          <a:prstGeom prst="rect">
            <a:avLst/>
          </a:prstGeom>
        </p:spPr>
        <p:txBody>
          <a:bodyPr/>
          <a:lstStyle/>
          <a:p>
            <a:endParaRPr lang="en-US"/>
          </a:p>
        </p:txBody>
      </p:sp>
      <p:sp>
        <p:nvSpPr>
          <p:cNvPr id="6" name="Slide Number Placeholder 5"/>
          <p:cNvSpPr>
            <a:spLocks noGrp="1"/>
          </p:cNvSpPr>
          <p:nvPr>
            <p:ph type="sldNum" sz="quarter" idx="12"/>
          </p:nvPr>
        </p:nvSpPr>
        <p:spPr>
          <a:xfrm>
            <a:off x="23248620" y="40680650"/>
            <a:ext cx="7406640" cy="2336800"/>
          </a:xfrm>
          <a:prstGeom prst="rect">
            <a:avLst/>
          </a:prstGeom>
        </p:spPr>
        <p:txBody>
          <a:bodyPr/>
          <a:lstStyle/>
          <a:p>
            <a:fld id="{7AC9ECB3-1439-48D9-A225-04B89BAB626E}" type="slidenum">
              <a:rPr lang="en-US" smtClean="0"/>
              <a:t>‹#›</a:t>
            </a:fld>
            <a:endParaRPr lang="en-US"/>
          </a:p>
        </p:txBody>
      </p:sp>
    </p:spTree>
    <p:extLst>
      <p:ext uri="{BB962C8B-B14F-4D97-AF65-F5344CB8AC3E}">
        <p14:creationId xmlns:p14="http://schemas.microsoft.com/office/powerpoint/2010/main" val="1159115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63140" y="2336810"/>
            <a:ext cx="28392120" cy="8483603"/>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0"/>
            <a:ext cx="13990320" cy="27848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0"/>
            <a:ext cx="13990320" cy="27848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2263140" y="40680650"/>
            <a:ext cx="7406640" cy="2336800"/>
          </a:xfrm>
          <a:prstGeom prst="rect">
            <a:avLst/>
          </a:prstGeom>
        </p:spPr>
        <p:txBody>
          <a:bodyPr/>
          <a:lstStyle/>
          <a:p>
            <a:fld id="{34228087-6962-4E38-93E2-3710B5C963E8}" type="datetimeFigureOut">
              <a:rPr lang="en-US" smtClean="0"/>
              <a:t>2/9/2020</a:t>
            </a:fld>
            <a:endParaRPr lang="en-US"/>
          </a:p>
        </p:txBody>
      </p:sp>
      <p:sp>
        <p:nvSpPr>
          <p:cNvPr id="6" name="Footer Placeholder 5"/>
          <p:cNvSpPr>
            <a:spLocks noGrp="1"/>
          </p:cNvSpPr>
          <p:nvPr>
            <p:ph type="ftr" sz="quarter" idx="11"/>
          </p:nvPr>
        </p:nvSpPr>
        <p:spPr>
          <a:xfrm>
            <a:off x="10904220" y="40680650"/>
            <a:ext cx="11109960" cy="2336800"/>
          </a:xfrm>
          <a:prstGeom prst="rect">
            <a:avLst/>
          </a:prstGeom>
        </p:spPr>
        <p:txBody>
          <a:bodyPr/>
          <a:lstStyle/>
          <a:p>
            <a:endParaRPr lang="en-US"/>
          </a:p>
        </p:txBody>
      </p:sp>
      <p:sp>
        <p:nvSpPr>
          <p:cNvPr id="7" name="Slide Number Placeholder 6"/>
          <p:cNvSpPr>
            <a:spLocks noGrp="1"/>
          </p:cNvSpPr>
          <p:nvPr>
            <p:ph type="sldNum" sz="quarter" idx="12"/>
          </p:nvPr>
        </p:nvSpPr>
        <p:spPr>
          <a:xfrm>
            <a:off x="23248620" y="40680650"/>
            <a:ext cx="7406640" cy="2336800"/>
          </a:xfrm>
          <a:prstGeom prst="rect">
            <a:avLst/>
          </a:prstGeom>
        </p:spPr>
        <p:txBody>
          <a:bodyPr/>
          <a:lstStyle/>
          <a:p>
            <a:fld id="{7AC9ECB3-1439-48D9-A225-04B89BAB626E}" type="slidenum">
              <a:rPr lang="en-US" smtClean="0"/>
              <a:t>‹#›</a:t>
            </a:fld>
            <a:endParaRPr lang="en-US"/>
          </a:p>
        </p:txBody>
      </p:sp>
    </p:spTree>
    <p:extLst>
      <p:ext uri="{BB962C8B-B14F-4D97-AF65-F5344CB8AC3E}">
        <p14:creationId xmlns:p14="http://schemas.microsoft.com/office/powerpoint/2010/main" val="2560607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759443"/>
            <a:ext cx="13926024" cy="5273037"/>
          </a:xfrm>
          <a:prstGeom prst="rect">
            <a:avLst/>
          </a:prstGeo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6032480"/>
            <a:ext cx="13926024" cy="235813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759443"/>
            <a:ext cx="13994608" cy="5273037"/>
          </a:xfrm>
          <a:prstGeom prst="rect">
            <a:avLst/>
          </a:prstGeo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6032480"/>
            <a:ext cx="13994608" cy="235813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2263140" y="40680650"/>
            <a:ext cx="7406640" cy="2336800"/>
          </a:xfrm>
          <a:prstGeom prst="rect">
            <a:avLst/>
          </a:prstGeom>
        </p:spPr>
        <p:txBody>
          <a:bodyPr/>
          <a:lstStyle/>
          <a:p>
            <a:fld id="{34228087-6962-4E38-93E2-3710B5C963E8}" type="datetimeFigureOut">
              <a:rPr lang="en-US" smtClean="0"/>
              <a:t>2/9/2020</a:t>
            </a:fld>
            <a:endParaRPr lang="en-US"/>
          </a:p>
        </p:txBody>
      </p:sp>
      <p:sp>
        <p:nvSpPr>
          <p:cNvPr id="8" name="Footer Placeholder 7"/>
          <p:cNvSpPr>
            <a:spLocks noGrp="1"/>
          </p:cNvSpPr>
          <p:nvPr>
            <p:ph type="ftr" sz="quarter" idx="11"/>
          </p:nvPr>
        </p:nvSpPr>
        <p:spPr>
          <a:xfrm>
            <a:off x="10904220" y="40680650"/>
            <a:ext cx="11109960" cy="2336800"/>
          </a:xfrm>
          <a:prstGeom prst="rect">
            <a:avLst/>
          </a:prstGeom>
        </p:spPr>
        <p:txBody>
          <a:bodyPr/>
          <a:lstStyle/>
          <a:p>
            <a:endParaRPr lang="en-US"/>
          </a:p>
        </p:txBody>
      </p:sp>
      <p:sp>
        <p:nvSpPr>
          <p:cNvPr id="9" name="Slide Number Placeholder 8"/>
          <p:cNvSpPr>
            <a:spLocks noGrp="1"/>
          </p:cNvSpPr>
          <p:nvPr>
            <p:ph type="sldNum" sz="quarter" idx="12"/>
          </p:nvPr>
        </p:nvSpPr>
        <p:spPr>
          <a:xfrm>
            <a:off x="23248620" y="40680650"/>
            <a:ext cx="7406640" cy="2336800"/>
          </a:xfrm>
          <a:prstGeom prst="rect">
            <a:avLst/>
          </a:prstGeom>
        </p:spPr>
        <p:txBody>
          <a:bodyPr/>
          <a:lstStyle/>
          <a:p>
            <a:fld id="{7AC9ECB3-1439-48D9-A225-04B89BAB626E}" type="slidenum">
              <a:rPr lang="en-US" smtClean="0"/>
              <a:t>‹#›</a:t>
            </a:fld>
            <a:endParaRPr lang="en-US"/>
          </a:p>
        </p:txBody>
      </p:sp>
    </p:spTree>
    <p:extLst>
      <p:ext uri="{BB962C8B-B14F-4D97-AF65-F5344CB8AC3E}">
        <p14:creationId xmlns:p14="http://schemas.microsoft.com/office/powerpoint/2010/main" val="41569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63140" y="2336810"/>
            <a:ext cx="28392120" cy="8483603"/>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2263140" y="40680650"/>
            <a:ext cx="7406640" cy="2336800"/>
          </a:xfrm>
          <a:prstGeom prst="rect">
            <a:avLst/>
          </a:prstGeom>
        </p:spPr>
        <p:txBody>
          <a:bodyPr/>
          <a:lstStyle/>
          <a:p>
            <a:fld id="{34228087-6962-4E38-93E2-3710B5C963E8}" type="datetimeFigureOut">
              <a:rPr lang="en-US" smtClean="0"/>
              <a:t>2/9/2020</a:t>
            </a:fld>
            <a:endParaRPr lang="en-US"/>
          </a:p>
        </p:txBody>
      </p:sp>
      <p:sp>
        <p:nvSpPr>
          <p:cNvPr id="4" name="Footer Placeholder 3"/>
          <p:cNvSpPr>
            <a:spLocks noGrp="1"/>
          </p:cNvSpPr>
          <p:nvPr>
            <p:ph type="ftr" sz="quarter" idx="11"/>
          </p:nvPr>
        </p:nvSpPr>
        <p:spPr>
          <a:xfrm>
            <a:off x="10904220" y="40680650"/>
            <a:ext cx="11109960" cy="2336800"/>
          </a:xfrm>
          <a:prstGeom prst="rect">
            <a:avLst/>
          </a:prstGeom>
        </p:spPr>
        <p:txBody>
          <a:bodyPr/>
          <a:lstStyle/>
          <a:p>
            <a:endParaRPr lang="en-US"/>
          </a:p>
        </p:txBody>
      </p:sp>
      <p:sp>
        <p:nvSpPr>
          <p:cNvPr id="5" name="Slide Number Placeholder 4"/>
          <p:cNvSpPr>
            <a:spLocks noGrp="1"/>
          </p:cNvSpPr>
          <p:nvPr>
            <p:ph type="sldNum" sz="quarter" idx="12"/>
          </p:nvPr>
        </p:nvSpPr>
        <p:spPr>
          <a:xfrm>
            <a:off x="23248620" y="40680650"/>
            <a:ext cx="7406640" cy="2336800"/>
          </a:xfrm>
          <a:prstGeom prst="rect">
            <a:avLst/>
          </a:prstGeom>
        </p:spPr>
        <p:txBody>
          <a:bodyPr/>
          <a:lstStyle/>
          <a:p>
            <a:fld id="{7AC9ECB3-1439-48D9-A225-04B89BAB626E}" type="slidenum">
              <a:rPr lang="en-US" smtClean="0"/>
              <a:t>‹#›</a:t>
            </a:fld>
            <a:endParaRPr lang="en-US"/>
          </a:p>
        </p:txBody>
      </p:sp>
    </p:spTree>
    <p:extLst>
      <p:ext uri="{BB962C8B-B14F-4D97-AF65-F5344CB8AC3E}">
        <p14:creationId xmlns:p14="http://schemas.microsoft.com/office/powerpoint/2010/main" val="2654059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263140" y="40680650"/>
            <a:ext cx="7406640" cy="2336800"/>
          </a:xfrm>
          <a:prstGeom prst="rect">
            <a:avLst/>
          </a:prstGeom>
        </p:spPr>
        <p:txBody>
          <a:bodyPr/>
          <a:lstStyle/>
          <a:p>
            <a:fld id="{34228087-6962-4E38-93E2-3710B5C963E8}" type="datetimeFigureOut">
              <a:rPr lang="en-US" smtClean="0"/>
              <a:t>2/9/2020</a:t>
            </a:fld>
            <a:endParaRPr lang="en-US"/>
          </a:p>
        </p:txBody>
      </p:sp>
      <p:sp>
        <p:nvSpPr>
          <p:cNvPr id="3" name="Footer Placeholder 2"/>
          <p:cNvSpPr>
            <a:spLocks noGrp="1"/>
          </p:cNvSpPr>
          <p:nvPr>
            <p:ph type="ftr" sz="quarter" idx="11"/>
          </p:nvPr>
        </p:nvSpPr>
        <p:spPr>
          <a:xfrm>
            <a:off x="10904220" y="40680650"/>
            <a:ext cx="11109960" cy="2336800"/>
          </a:xfrm>
          <a:prstGeom prst="rect">
            <a:avLst/>
          </a:prstGeom>
        </p:spPr>
        <p:txBody>
          <a:bodyPr/>
          <a:lstStyle/>
          <a:p>
            <a:endParaRPr lang="en-US"/>
          </a:p>
        </p:txBody>
      </p:sp>
      <p:sp>
        <p:nvSpPr>
          <p:cNvPr id="4" name="Slide Number Placeholder 3"/>
          <p:cNvSpPr>
            <a:spLocks noGrp="1"/>
          </p:cNvSpPr>
          <p:nvPr>
            <p:ph type="sldNum" sz="quarter" idx="12"/>
          </p:nvPr>
        </p:nvSpPr>
        <p:spPr>
          <a:xfrm>
            <a:off x="23248620" y="40680650"/>
            <a:ext cx="7406640" cy="2336800"/>
          </a:xfrm>
          <a:prstGeom prst="rect">
            <a:avLst/>
          </a:prstGeom>
        </p:spPr>
        <p:txBody>
          <a:bodyPr/>
          <a:lstStyle/>
          <a:p>
            <a:fld id="{7AC9ECB3-1439-48D9-A225-04B89BAB626E}" type="slidenum">
              <a:rPr lang="en-US" smtClean="0"/>
              <a:t>‹#›</a:t>
            </a:fld>
            <a:endParaRPr lang="en-US"/>
          </a:p>
        </p:txBody>
      </p:sp>
    </p:spTree>
    <p:extLst>
      <p:ext uri="{BB962C8B-B14F-4D97-AF65-F5344CB8AC3E}">
        <p14:creationId xmlns:p14="http://schemas.microsoft.com/office/powerpoint/2010/main" val="2083140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a:prstGeom prst="rect">
            <a:avLst/>
          </a:prstGeo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30"/>
            <a:ext cx="16664940" cy="31191200"/>
          </a:xfrm>
          <a:prstGeom prst="rect">
            <a:avLst/>
          </a:prstGeo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3167360"/>
            <a:ext cx="10617041" cy="24394163"/>
          </a:xfrm>
          <a:prstGeom prst="rect">
            <a:avLst/>
          </a:prstGeo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a:xfrm>
            <a:off x="2263140" y="40680650"/>
            <a:ext cx="7406640" cy="2336800"/>
          </a:xfrm>
          <a:prstGeom prst="rect">
            <a:avLst/>
          </a:prstGeom>
        </p:spPr>
        <p:txBody>
          <a:bodyPr/>
          <a:lstStyle/>
          <a:p>
            <a:fld id="{34228087-6962-4E38-93E2-3710B5C963E8}" type="datetimeFigureOut">
              <a:rPr lang="en-US" smtClean="0"/>
              <a:t>2/9/2020</a:t>
            </a:fld>
            <a:endParaRPr lang="en-US"/>
          </a:p>
        </p:txBody>
      </p:sp>
      <p:sp>
        <p:nvSpPr>
          <p:cNvPr id="6" name="Footer Placeholder 5"/>
          <p:cNvSpPr>
            <a:spLocks noGrp="1"/>
          </p:cNvSpPr>
          <p:nvPr>
            <p:ph type="ftr" sz="quarter" idx="11"/>
          </p:nvPr>
        </p:nvSpPr>
        <p:spPr>
          <a:xfrm>
            <a:off x="10904220" y="40680650"/>
            <a:ext cx="11109960" cy="2336800"/>
          </a:xfrm>
          <a:prstGeom prst="rect">
            <a:avLst/>
          </a:prstGeom>
        </p:spPr>
        <p:txBody>
          <a:bodyPr/>
          <a:lstStyle/>
          <a:p>
            <a:endParaRPr lang="en-US"/>
          </a:p>
        </p:txBody>
      </p:sp>
      <p:sp>
        <p:nvSpPr>
          <p:cNvPr id="7" name="Slide Number Placeholder 6"/>
          <p:cNvSpPr>
            <a:spLocks noGrp="1"/>
          </p:cNvSpPr>
          <p:nvPr>
            <p:ph type="sldNum" sz="quarter" idx="12"/>
          </p:nvPr>
        </p:nvSpPr>
        <p:spPr>
          <a:xfrm>
            <a:off x="23248620" y="40680650"/>
            <a:ext cx="7406640" cy="2336800"/>
          </a:xfrm>
          <a:prstGeom prst="rect">
            <a:avLst/>
          </a:prstGeom>
        </p:spPr>
        <p:txBody>
          <a:bodyPr/>
          <a:lstStyle/>
          <a:p>
            <a:fld id="{7AC9ECB3-1439-48D9-A225-04B89BAB626E}" type="slidenum">
              <a:rPr lang="en-US" smtClean="0"/>
              <a:t>‹#›</a:t>
            </a:fld>
            <a:endParaRPr lang="en-US"/>
          </a:p>
        </p:txBody>
      </p:sp>
    </p:spTree>
    <p:extLst>
      <p:ext uri="{BB962C8B-B14F-4D97-AF65-F5344CB8AC3E}">
        <p14:creationId xmlns:p14="http://schemas.microsoft.com/office/powerpoint/2010/main" val="2745053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E932C05-D3DC-4918-B344-FF1F4B414234}"/>
              </a:ext>
            </a:extLst>
          </p:cNvPr>
          <p:cNvSpPr/>
          <p:nvPr userDrawn="1"/>
        </p:nvSpPr>
        <p:spPr>
          <a:xfrm>
            <a:off x="12470865" y="1"/>
            <a:ext cx="20447534" cy="3456984"/>
          </a:xfrm>
          <a:prstGeom prst="rect">
            <a:avLst/>
          </a:prstGeom>
          <a:solidFill>
            <a:srgbClr val="144245"/>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673BAC29-CAE4-4740-B5D6-7AD607AE7499}"/>
              </a:ext>
            </a:extLst>
          </p:cNvPr>
          <p:cNvSpPr txBox="1"/>
          <p:nvPr userDrawn="1"/>
        </p:nvSpPr>
        <p:spPr>
          <a:xfrm>
            <a:off x="13516226" y="297332"/>
            <a:ext cx="18455117" cy="2862322"/>
          </a:xfrm>
          <a:prstGeom prst="rect">
            <a:avLst/>
          </a:prstGeom>
          <a:noFill/>
        </p:spPr>
        <p:txBody>
          <a:bodyPr wrap="none" rtlCol="0">
            <a:spAutoFit/>
          </a:bodyPr>
          <a:lstStyle/>
          <a:p>
            <a:r>
              <a:rPr lang="en-US" sz="5400" dirty="0">
                <a:solidFill>
                  <a:schemeClr val="bg1"/>
                </a:solidFill>
                <a:latin typeface="Arial" panose="020B0604020202020204" pitchFamily="34" charset="0"/>
                <a:cs typeface="Arial" panose="020B0604020202020204" pitchFamily="34" charset="0"/>
              </a:rPr>
              <a:t>VIETNAM NATIONAL UNIVERSITY HCMC</a:t>
            </a:r>
          </a:p>
          <a:p>
            <a:r>
              <a:rPr lang="en-US" sz="5400" dirty="0">
                <a:solidFill>
                  <a:schemeClr val="bg1"/>
                </a:solidFill>
                <a:latin typeface="Arial" panose="020B0604020202020204" pitchFamily="34" charset="0"/>
                <a:cs typeface="Arial" panose="020B0604020202020204" pitchFamily="34" charset="0"/>
              </a:rPr>
              <a:t>UNIVERSITY OF INFORMATION TECHNOLOGY</a:t>
            </a:r>
          </a:p>
          <a:p>
            <a:r>
              <a:rPr lang="en-US" sz="7200" b="1" dirty="0">
                <a:solidFill>
                  <a:srgbClr val="60BC9D"/>
                </a:solidFill>
                <a:latin typeface="Times New Roman" panose="02020603050405020304" pitchFamily="18" charset="0"/>
                <a:cs typeface="Times New Roman" panose="02020603050405020304" pitchFamily="18" charset="0"/>
              </a:rPr>
              <a:t>FACULTY OF COMPUTER ENGINEERING</a:t>
            </a:r>
          </a:p>
        </p:txBody>
      </p:sp>
      <p:pic>
        <p:nvPicPr>
          <p:cNvPr id="9" name="Picture 8" descr="A picture containing food&#10;&#10;Description automatically generated">
            <a:extLst>
              <a:ext uri="{FF2B5EF4-FFF2-40B4-BE49-F238E27FC236}">
                <a16:creationId xmlns:a16="http://schemas.microsoft.com/office/drawing/2014/main" id="{848C9134-974D-4B0A-9C65-5FAFB931801D}"/>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l="17139" t="-627" r="17140" b="14424"/>
          <a:stretch/>
        </p:blipFill>
        <p:spPr>
          <a:xfrm>
            <a:off x="6638279" y="279796"/>
            <a:ext cx="2857484" cy="2877058"/>
          </a:xfrm>
          <a:prstGeom prst="rect">
            <a:avLst/>
          </a:prstGeom>
        </p:spPr>
      </p:pic>
      <p:pic>
        <p:nvPicPr>
          <p:cNvPr id="10" name="Picture 9" descr="A picture containing graphics, drawing&#10;&#10;Description automatically generated">
            <a:extLst>
              <a:ext uri="{FF2B5EF4-FFF2-40B4-BE49-F238E27FC236}">
                <a16:creationId xmlns:a16="http://schemas.microsoft.com/office/drawing/2014/main" id="{251414F8-1801-48C4-821E-77213E603050}"/>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2036609" y="418319"/>
            <a:ext cx="3170320" cy="2626300"/>
          </a:xfrm>
          <a:prstGeom prst="rect">
            <a:avLst/>
          </a:prstGeom>
        </p:spPr>
      </p:pic>
      <p:cxnSp>
        <p:nvCxnSpPr>
          <p:cNvPr id="11" name="Straight Connector 10">
            <a:extLst>
              <a:ext uri="{FF2B5EF4-FFF2-40B4-BE49-F238E27FC236}">
                <a16:creationId xmlns:a16="http://schemas.microsoft.com/office/drawing/2014/main" id="{65547FA4-78FB-4902-9294-CEC8165335BB}"/>
              </a:ext>
            </a:extLst>
          </p:cNvPr>
          <p:cNvCxnSpPr>
            <a:cxnSpLocks/>
          </p:cNvCxnSpPr>
          <p:nvPr userDrawn="1"/>
        </p:nvCxnSpPr>
        <p:spPr>
          <a:xfrm flipH="1">
            <a:off x="11733205" y="0"/>
            <a:ext cx="1" cy="3456984"/>
          </a:xfrm>
          <a:prstGeom prst="line">
            <a:avLst/>
          </a:prstGeom>
          <a:ln w="317500">
            <a:solidFill>
              <a:srgbClr val="144245"/>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3CDC96B-AA61-4C80-B87F-0903FF8CDBD1}"/>
              </a:ext>
            </a:extLst>
          </p:cNvPr>
          <p:cNvSpPr txBox="1"/>
          <p:nvPr userDrawn="1"/>
        </p:nvSpPr>
        <p:spPr>
          <a:xfrm>
            <a:off x="3580310" y="3387863"/>
            <a:ext cx="1782841" cy="1648870"/>
          </a:xfrm>
          <a:custGeom>
            <a:avLst/>
            <a:gdLst/>
            <a:ahLst/>
            <a:cxnLst/>
            <a:rect l="l" t="t" r="r" b="b"/>
            <a:pathLst>
              <a:path w="3309329" h="3060650">
                <a:moveTo>
                  <a:pt x="3028769" y="0"/>
                </a:moveTo>
                <a:lnTo>
                  <a:pt x="3309329" y="446344"/>
                </a:lnTo>
                <a:cubicBezTo>
                  <a:pt x="3075529" y="544116"/>
                  <a:pt x="2903368" y="689708"/>
                  <a:pt x="2792844" y="883124"/>
                </a:cubicBezTo>
                <a:cubicBezTo>
                  <a:pt x="2682320" y="1076542"/>
                  <a:pt x="2620682" y="1358162"/>
                  <a:pt x="2607930" y="1727992"/>
                </a:cubicBezTo>
                <a:lnTo>
                  <a:pt x="3207307" y="1727992"/>
                </a:lnTo>
                <a:lnTo>
                  <a:pt x="3207307" y="3060650"/>
                </a:lnTo>
                <a:lnTo>
                  <a:pt x="1976670" y="3060650"/>
                </a:lnTo>
                <a:lnTo>
                  <a:pt x="1976670" y="2008552"/>
                </a:lnTo>
                <a:cubicBezTo>
                  <a:pt x="1976670" y="1438930"/>
                  <a:pt x="2044685" y="1026594"/>
                  <a:pt x="2180714" y="771538"/>
                </a:cubicBezTo>
                <a:cubicBezTo>
                  <a:pt x="2359252" y="431466"/>
                  <a:pt x="2641937" y="174286"/>
                  <a:pt x="3028769" y="0"/>
                </a:cubicBezTo>
                <a:close/>
                <a:moveTo>
                  <a:pt x="1052099" y="0"/>
                </a:moveTo>
                <a:lnTo>
                  <a:pt x="1332659" y="446344"/>
                </a:lnTo>
                <a:cubicBezTo>
                  <a:pt x="1098859" y="544116"/>
                  <a:pt x="926698" y="689708"/>
                  <a:pt x="816174" y="883124"/>
                </a:cubicBezTo>
                <a:cubicBezTo>
                  <a:pt x="705651" y="1076542"/>
                  <a:pt x="644012" y="1358162"/>
                  <a:pt x="631260" y="1727992"/>
                </a:cubicBezTo>
                <a:lnTo>
                  <a:pt x="1230637" y="1727992"/>
                </a:lnTo>
                <a:lnTo>
                  <a:pt x="1230637" y="3060650"/>
                </a:lnTo>
                <a:lnTo>
                  <a:pt x="0" y="3060650"/>
                </a:lnTo>
                <a:lnTo>
                  <a:pt x="0" y="2008552"/>
                </a:lnTo>
                <a:cubicBezTo>
                  <a:pt x="0" y="1438930"/>
                  <a:pt x="68015" y="1026594"/>
                  <a:pt x="204044" y="771538"/>
                </a:cubicBezTo>
                <a:cubicBezTo>
                  <a:pt x="382582" y="431466"/>
                  <a:pt x="665267" y="174286"/>
                  <a:pt x="1052099" y="0"/>
                </a:cubicBezTo>
                <a:close/>
              </a:path>
            </a:pathLst>
          </a:custGeom>
          <a:solidFill>
            <a:srgbClr val="14424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102800"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7474B427-463C-4EC4-BCC6-DF0BB4E9EE6B}"/>
              </a:ext>
            </a:extLst>
          </p:cNvPr>
          <p:cNvSpPr/>
          <p:nvPr userDrawn="1"/>
        </p:nvSpPr>
        <p:spPr>
          <a:xfrm>
            <a:off x="0" y="7764318"/>
            <a:ext cx="10972267" cy="3046988"/>
          </a:xfrm>
          <a:prstGeom prst="rect">
            <a:avLst/>
          </a:prstGeom>
          <a:solidFill>
            <a:srgbClr val="1646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06513"/>
            <a:endParaRPr lang="en-US" sz="5400"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691A579A-291B-4922-86F7-B8DAAEBC87BF}"/>
              </a:ext>
            </a:extLst>
          </p:cNvPr>
          <p:cNvSpPr/>
          <p:nvPr userDrawn="1"/>
        </p:nvSpPr>
        <p:spPr>
          <a:xfrm>
            <a:off x="10972267" y="7764318"/>
            <a:ext cx="21946132" cy="3046988"/>
          </a:xfrm>
          <a:prstGeom prst="rect">
            <a:avLst/>
          </a:prstGeom>
          <a:solidFill>
            <a:srgbClr val="2460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800" b="1"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48E247E5-E14B-4B85-85E3-3E942A3FD925}"/>
              </a:ext>
            </a:extLst>
          </p:cNvPr>
          <p:cNvSpPr/>
          <p:nvPr userDrawn="1"/>
        </p:nvSpPr>
        <p:spPr>
          <a:xfrm>
            <a:off x="1763484" y="8059888"/>
            <a:ext cx="5323115" cy="923330"/>
          </a:xfrm>
          <a:prstGeom prst="rect">
            <a:avLst/>
          </a:prstGeom>
        </p:spPr>
        <p:txBody>
          <a:bodyPr wrap="square">
            <a:spAutoFit/>
          </a:bodyPr>
          <a:lstStyle/>
          <a:p>
            <a:pPr defTabSz="477838"/>
            <a:r>
              <a:rPr lang="en-US" sz="5400" b="1" dirty="0">
                <a:solidFill>
                  <a:srgbClr val="60BC9D"/>
                </a:solidFill>
                <a:latin typeface="Arial" panose="020B0604020202020204" pitchFamily="34" charset="0"/>
                <a:cs typeface="Arial" panose="020B0604020202020204" pitchFamily="34" charset="0"/>
              </a:rPr>
              <a:t>INSTRUCTOR</a:t>
            </a:r>
          </a:p>
        </p:txBody>
      </p:sp>
      <p:sp>
        <p:nvSpPr>
          <p:cNvPr id="18" name="Rectangle 17">
            <a:extLst>
              <a:ext uri="{FF2B5EF4-FFF2-40B4-BE49-F238E27FC236}">
                <a16:creationId xmlns:a16="http://schemas.microsoft.com/office/drawing/2014/main" id="{2F9D77D4-E104-4310-8094-DD80CE3BF2CE}"/>
              </a:ext>
            </a:extLst>
          </p:cNvPr>
          <p:cNvSpPr/>
          <p:nvPr userDrawn="1"/>
        </p:nvSpPr>
        <p:spPr>
          <a:xfrm>
            <a:off x="12744249" y="8059888"/>
            <a:ext cx="5323115" cy="923330"/>
          </a:xfrm>
          <a:prstGeom prst="rect">
            <a:avLst/>
          </a:prstGeom>
        </p:spPr>
        <p:txBody>
          <a:bodyPr wrap="square">
            <a:spAutoFit/>
          </a:bodyPr>
          <a:lstStyle/>
          <a:p>
            <a:pPr defTabSz="477838"/>
            <a:r>
              <a:rPr lang="en-US" sz="5400" b="1" dirty="0">
                <a:solidFill>
                  <a:srgbClr val="60BC9D"/>
                </a:solidFill>
                <a:latin typeface="Arial" panose="020B0604020202020204" pitchFamily="34" charset="0"/>
                <a:cs typeface="Arial" panose="020B0604020202020204" pitchFamily="34" charset="0"/>
              </a:rPr>
              <a:t>STUDENT(s)</a:t>
            </a:r>
          </a:p>
        </p:txBody>
      </p:sp>
      <p:sp>
        <p:nvSpPr>
          <p:cNvPr id="40" name="Rectangle 39">
            <a:extLst>
              <a:ext uri="{FF2B5EF4-FFF2-40B4-BE49-F238E27FC236}">
                <a16:creationId xmlns:a16="http://schemas.microsoft.com/office/drawing/2014/main" id="{D600D94C-F590-4C89-BD2B-BCA84ABF7EB9}"/>
              </a:ext>
            </a:extLst>
          </p:cNvPr>
          <p:cNvSpPr/>
          <p:nvPr userDrawn="1"/>
        </p:nvSpPr>
        <p:spPr>
          <a:xfrm>
            <a:off x="0" y="43175229"/>
            <a:ext cx="32918400" cy="765987"/>
          </a:xfrm>
          <a:prstGeom prst="rect">
            <a:avLst/>
          </a:prstGeom>
          <a:solidFill>
            <a:srgbClr val="1442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Copyrights 2019 UIT-CE. All Rights Reserved.</a:t>
            </a:r>
          </a:p>
        </p:txBody>
      </p:sp>
    </p:spTree>
    <p:extLst>
      <p:ext uri="{BB962C8B-B14F-4D97-AF65-F5344CB8AC3E}">
        <p14:creationId xmlns:p14="http://schemas.microsoft.com/office/powerpoint/2010/main" val="2365538487"/>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ctr" defTabSz="3291840" rtl="0" eaLnBrk="1" latinLnBrk="0" hangingPunct="1">
        <a:lnSpc>
          <a:spcPct val="90000"/>
        </a:lnSpc>
        <a:spcBef>
          <a:spcPct val="0"/>
        </a:spcBef>
        <a:buNone/>
        <a:defRPr sz="9600" b="1" kern="1200">
          <a:solidFill>
            <a:srgbClr val="144245"/>
          </a:solidFill>
          <a:latin typeface="Times New Roman" panose="02020603050405020304" pitchFamily="18" charset="0"/>
          <a:ea typeface="+mj-ea"/>
          <a:cs typeface="Times New Roman" panose="02020603050405020304" pitchFamily="18" charset="0"/>
        </a:defRPr>
      </a:lvl1pPr>
    </p:titleStyle>
    <p:bodyStyle>
      <a:lvl1pPr marL="0" indent="0" algn="l" defTabSz="457200" rtl="0" eaLnBrk="1" latinLnBrk="0" hangingPunct="1">
        <a:lnSpc>
          <a:spcPct val="100000"/>
        </a:lnSpc>
        <a:spcBef>
          <a:spcPts val="0"/>
        </a:spcBef>
        <a:buFont typeface="Arial" panose="020B0604020202020204" pitchFamily="34" charset="0"/>
        <a:buNone/>
        <a:defRPr lang="en-US" sz="4800" kern="1200" dirty="0">
          <a:solidFill>
            <a:schemeClr val="bg1"/>
          </a:solidFill>
          <a:latin typeface="Times New Roman" panose="02020603050405020304" pitchFamily="18" charset="0"/>
          <a:ea typeface="+mn-ea"/>
          <a:cs typeface="Times New Roman" panose="02020603050405020304" pitchFamily="18" charset="0"/>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C31CC-C1AF-40F0-9D73-9EC790114DC6}"/>
              </a:ext>
            </a:extLst>
          </p:cNvPr>
          <p:cNvSpPr>
            <a:spLocks noGrp="1"/>
          </p:cNvSpPr>
          <p:nvPr>
            <p:ph type="title"/>
          </p:nvPr>
        </p:nvSpPr>
        <p:spPr/>
        <p:txBody>
          <a:bodyPr/>
          <a:lstStyle/>
          <a:p>
            <a:r>
              <a:rPr lang="en-US" dirty="0"/>
              <a:t>Research and Implement Control Program for Autonomous Car with Deep Learning</a:t>
            </a:r>
          </a:p>
        </p:txBody>
      </p:sp>
      <p:sp>
        <p:nvSpPr>
          <p:cNvPr id="3" name="Text Placeholder 2">
            <a:extLst>
              <a:ext uri="{FF2B5EF4-FFF2-40B4-BE49-F238E27FC236}">
                <a16:creationId xmlns:a16="http://schemas.microsoft.com/office/drawing/2014/main" id="{A9696BDB-1013-488E-810B-0BE9E62D2972}"/>
              </a:ext>
            </a:extLst>
          </p:cNvPr>
          <p:cNvSpPr>
            <a:spLocks noGrp="1"/>
          </p:cNvSpPr>
          <p:nvPr>
            <p:ph type="body" sz="quarter" idx="10"/>
          </p:nvPr>
        </p:nvSpPr>
        <p:spPr/>
        <p:txBody>
          <a:bodyPr/>
          <a:lstStyle/>
          <a:p>
            <a:r>
              <a:rPr lang="en-US" dirty="0" err="1"/>
              <a:t>M.S.Pham</a:t>
            </a:r>
            <a:r>
              <a:rPr lang="en-US" dirty="0"/>
              <a:t> Minh Quan</a:t>
            </a:r>
          </a:p>
          <a:p>
            <a:r>
              <a:rPr lang="en-US" dirty="0"/>
              <a:t>quanpm@uit.edu.vn</a:t>
            </a:r>
          </a:p>
        </p:txBody>
      </p:sp>
      <p:sp>
        <p:nvSpPr>
          <p:cNvPr id="4" name="Text Placeholder 3">
            <a:extLst>
              <a:ext uri="{FF2B5EF4-FFF2-40B4-BE49-F238E27FC236}">
                <a16:creationId xmlns:a16="http://schemas.microsoft.com/office/drawing/2014/main" id="{C51ED2A8-A21F-4474-8378-6EAA13D79B4F}"/>
              </a:ext>
            </a:extLst>
          </p:cNvPr>
          <p:cNvSpPr>
            <a:spLocks noGrp="1"/>
          </p:cNvSpPr>
          <p:nvPr>
            <p:ph type="body" sz="quarter" idx="11"/>
          </p:nvPr>
        </p:nvSpPr>
        <p:spPr/>
        <p:txBody>
          <a:bodyPr/>
          <a:lstStyle/>
          <a:p>
            <a:r>
              <a:rPr lang="en-US" dirty="0"/>
              <a:t>Bui Anh Khoa</a:t>
            </a:r>
          </a:p>
          <a:p>
            <a:r>
              <a:rPr lang="en-US" dirty="0"/>
              <a:t>15520364@gm.uit.edu.vn</a:t>
            </a:r>
          </a:p>
        </p:txBody>
      </p:sp>
      <p:sp>
        <p:nvSpPr>
          <p:cNvPr id="45" name="TextBox 44">
            <a:extLst>
              <a:ext uri="{FF2B5EF4-FFF2-40B4-BE49-F238E27FC236}">
                <a16:creationId xmlns:a16="http://schemas.microsoft.com/office/drawing/2014/main" id="{58125135-8A20-4935-832D-EA69A5D45C01}"/>
              </a:ext>
            </a:extLst>
          </p:cNvPr>
          <p:cNvSpPr txBox="1"/>
          <p:nvPr/>
        </p:nvSpPr>
        <p:spPr>
          <a:xfrm>
            <a:off x="914400" y="13559837"/>
            <a:ext cx="31453344" cy="4443698"/>
          </a:xfrm>
          <a:prstGeom prst="rect">
            <a:avLst/>
          </a:prstGeom>
          <a:noFill/>
          <a:ln w="50800" cap="rnd">
            <a:solidFill>
              <a:srgbClr val="60BC9D"/>
            </a:solidFill>
            <a:prstDash val="dash"/>
          </a:ln>
          <a:effectLst/>
        </p:spPr>
        <p:txBody>
          <a:bodyPr wrap="square" rtlCol="0">
            <a:noAutofit/>
          </a:bodyPr>
          <a:lstStyle/>
          <a:p>
            <a:pPr marL="457200" algn="just" defTabSz="452438"/>
            <a:r>
              <a:rPr lang="en-US" sz="4000" dirty="0">
                <a:latin typeface="Times New Roman" panose="02020603050405020304" pitchFamily="18" charset="0"/>
                <a:cs typeface="Times New Roman" panose="02020603050405020304" pitchFamily="18" charset="0"/>
              </a:rPr>
              <a:t>In era of industrialization, automation is one of the most important factor in 4.0 technology. And Automatic vehicle has a significant role. In this project, our target is to build a simulated Radio Controlled car with 3D camera implemented on it. Besides, we use Deep Learning to create a neural network for detecting and recognizing road line, traffic sign. In addition to accelerate processing progress, we add multi-threading programing as a separated module. We finished the simulation of car with Unity 3D application, which is researched and built based on C# programing language, and deployed this system to Nvidia Jetson TX2 board. As the result, we successfully operate the system with high durability on Radio Controlled Car. Further more, Unity application can be reused in many projects in the future.</a:t>
            </a:r>
          </a:p>
        </p:txBody>
      </p:sp>
      <p:sp>
        <p:nvSpPr>
          <p:cNvPr id="46" name="TextBox 45">
            <a:extLst>
              <a:ext uri="{FF2B5EF4-FFF2-40B4-BE49-F238E27FC236}">
                <a16:creationId xmlns:a16="http://schemas.microsoft.com/office/drawing/2014/main" id="{A7BE5A54-8242-403D-A041-D76629696AA6}"/>
              </a:ext>
            </a:extLst>
          </p:cNvPr>
          <p:cNvSpPr txBox="1"/>
          <p:nvPr/>
        </p:nvSpPr>
        <p:spPr>
          <a:xfrm>
            <a:off x="872962" y="20415143"/>
            <a:ext cx="14737152" cy="7597042"/>
          </a:xfrm>
          <a:prstGeom prst="rect">
            <a:avLst/>
          </a:prstGeom>
          <a:noFill/>
          <a:ln w="50800" cap="rnd">
            <a:solidFill>
              <a:srgbClr val="60BC9D"/>
            </a:solidFill>
            <a:prstDash val="dash"/>
          </a:ln>
          <a:effectLst/>
        </p:spPr>
        <p:txBody>
          <a:bodyPr wrap="square" rtlCol="0">
            <a:noAutofit/>
          </a:bodyPr>
          <a:lstStyle/>
          <a:p>
            <a:pPr marL="457200" algn="just"/>
            <a:r>
              <a:rPr lang="en-US" sz="4000" dirty="0">
                <a:latin typeface="Times New Roman" panose="02020603050405020304" pitchFamily="18" charset="0"/>
                <a:cs typeface="Times New Roman" panose="02020603050405020304" pitchFamily="18" charset="0"/>
              </a:rPr>
              <a:t>There are many ways to solve the problem “how to detect road line and traffic sign”. We research 3 ways:</a:t>
            </a:r>
          </a:p>
        </p:txBody>
      </p:sp>
      <p:grpSp>
        <p:nvGrpSpPr>
          <p:cNvPr id="47" name="Group 46">
            <a:extLst>
              <a:ext uri="{FF2B5EF4-FFF2-40B4-BE49-F238E27FC236}">
                <a16:creationId xmlns:a16="http://schemas.microsoft.com/office/drawing/2014/main" id="{7C044784-BBB2-469A-8F1C-345F64D8E7B1}"/>
              </a:ext>
            </a:extLst>
          </p:cNvPr>
          <p:cNvGrpSpPr/>
          <p:nvPr/>
        </p:nvGrpSpPr>
        <p:grpSpPr>
          <a:xfrm>
            <a:off x="13721786" y="11683490"/>
            <a:ext cx="5442170" cy="1292851"/>
            <a:chOff x="14833600" y="12972456"/>
            <a:chExt cx="5442170" cy="1292851"/>
          </a:xfrm>
          <a:effectLst>
            <a:outerShdw blurRad="50800" dist="38100" dir="2700000" algn="tl" rotWithShape="0">
              <a:prstClr val="black">
                <a:alpha val="40000"/>
              </a:prstClr>
            </a:outerShdw>
          </a:effectLst>
        </p:grpSpPr>
        <p:sp>
          <p:nvSpPr>
            <p:cNvPr id="48" name="TextBox 47">
              <a:extLst>
                <a:ext uri="{FF2B5EF4-FFF2-40B4-BE49-F238E27FC236}">
                  <a16:creationId xmlns:a16="http://schemas.microsoft.com/office/drawing/2014/main" id="{1AC187C6-CCB3-4B0E-999A-090B5A5B5890}"/>
                </a:ext>
              </a:extLst>
            </p:cNvPr>
            <p:cNvSpPr txBox="1"/>
            <p:nvPr/>
          </p:nvSpPr>
          <p:spPr>
            <a:xfrm>
              <a:off x="15182630" y="12972456"/>
              <a:ext cx="5093140" cy="1291170"/>
            </a:xfrm>
            <a:prstGeom prst="rect">
              <a:avLst/>
            </a:prstGeom>
            <a:solidFill>
              <a:srgbClr val="144245"/>
            </a:solidFill>
          </p:spPr>
          <p:txBody>
            <a:bodyPr wrap="square" rtlCol="0" anchor="ctr">
              <a:noAutofit/>
            </a:bodyPr>
            <a:lstStyle/>
            <a:p>
              <a:pPr algn="ctr"/>
              <a:r>
                <a:rPr lang="en-US" sz="6000" b="1" dirty="0">
                  <a:solidFill>
                    <a:schemeClr val="bg1"/>
                  </a:solidFill>
                </a:rPr>
                <a:t>ABSTRACT</a:t>
              </a:r>
            </a:p>
          </p:txBody>
        </p:sp>
        <p:cxnSp>
          <p:nvCxnSpPr>
            <p:cNvPr id="49" name="Straight Connector 48">
              <a:extLst>
                <a:ext uri="{FF2B5EF4-FFF2-40B4-BE49-F238E27FC236}">
                  <a16:creationId xmlns:a16="http://schemas.microsoft.com/office/drawing/2014/main" id="{7CBBAFDF-A277-4782-BE08-EA6EA8519EED}"/>
                </a:ext>
              </a:extLst>
            </p:cNvPr>
            <p:cNvCxnSpPr/>
            <p:nvPr/>
          </p:nvCxnSpPr>
          <p:spPr>
            <a:xfrm>
              <a:off x="14833600" y="12976003"/>
              <a:ext cx="0" cy="1289304"/>
            </a:xfrm>
            <a:prstGeom prst="line">
              <a:avLst/>
            </a:prstGeom>
            <a:ln w="101600">
              <a:solidFill>
                <a:srgbClr val="144245"/>
              </a:solidFill>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D91D2BE8-02D5-4E49-AE06-801033BA09B4}"/>
              </a:ext>
            </a:extLst>
          </p:cNvPr>
          <p:cNvGrpSpPr/>
          <p:nvPr/>
        </p:nvGrpSpPr>
        <p:grpSpPr>
          <a:xfrm>
            <a:off x="523933" y="18720097"/>
            <a:ext cx="6921896" cy="1292851"/>
            <a:chOff x="14833600" y="12972456"/>
            <a:chExt cx="6921896" cy="1292851"/>
          </a:xfrm>
          <a:effectLst>
            <a:outerShdw blurRad="50800" dist="38100" dir="2700000" algn="tl" rotWithShape="0">
              <a:prstClr val="black">
                <a:alpha val="40000"/>
              </a:prstClr>
            </a:outerShdw>
          </a:effectLst>
        </p:grpSpPr>
        <p:sp>
          <p:nvSpPr>
            <p:cNvPr id="51" name="TextBox 50">
              <a:extLst>
                <a:ext uri="{FF2B5EF4-FFF2-40B4-BE49-F238E27FC236}">
                  <a16:creationId xmlns:a16="http://schemas.microsoft.com/office/drawing/2014/main" id="{A3BC1B0C-00A7-4455-8C6F-600C3294C18B}"/>
                </a:ext>
              </a:extLst>
            </p:cNvPr>
            <p:cNvSpPr txBox="1"/>
            <p:nvPr/>
          </p:nvSpPr>
          <p:spPr>
            <a:xfrm>
              <a:off x="15182630" y="12972456"/>
              <a:ext cx="6572866" cy="1291170"/>
            </a:xfrm>
            <a:prstGeom prst="rect">
              <a:avLst/>
            </a:prstGeom>
            <a:solidFill>
              <a:srgbClr val="144245"/>
            </a:solidFill>
          </p:spPr>
          <p:txBody>
            <a:bodyPr wrap="square" rtlCol="0" anchor="ctr">
              <a:noAutofit/>
            </a:bodyPr>
            <a:lstStyle/>
            <a:p>
              <a:pPr algn="ctr"/>
              <a:r>
                <a:rPr lang="en-US" sz="6000" b="1" dirty="0">
                  <a:solidFill>
                    <a:schemeClr val="bg1"/>
                  </a:solidFill>
                </a:rPr>
                <a:t>INTRODUCTION</a:t>
              </a:r>
            </a:p>
          </p:txBody>
        </p:sp>
        <p:cxnSp>
          <p:nvCxnSpPr>
            <p:cNvPr id="52" name="Straight Connector 51">
              <a:extLst>
                <a:ext uri="{FF2B5EF4-FFF2-40B4-BE49-F238E27FC236}">
                  <a16:creationId xmlns:a16="http://schemas.microsoft.com/office/drawing/2014/main" id="{A67C5249-1034-4863-B9FF-647F1DDC4D2E}"/>
                </a:ext>
              </a:extLst>
            </p:cNvPr>
            <p:cNvCxnSpPr/>
            <p:nvPr/>
          </p:nvCxnSpPr>
          <p:spPr>
            <a:xfrm>
              <a:off x="14833600" y="12976003"/>
              <a:ext cx="0" cy="1289304"/>
            </a:xfrm>
            <a:prstGeom prst="line">
              <a:avLst/>
            </a:prstGeom>
            <a:ln w="101600">
              <a:solidFill>
                <a:srgbClr val="144245"/>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D6229F89-977A-4318-9202-935155D117CD}"/>
              </a:ext>
            </a:extLst>
          </p:cNvPr>
          <p:cNvGrpSpPr/>
          <p:nvPr/>
        </p:nvGrpSpPr>
        <p:grpSpPr>
          <a:xfrm>
            <a:off x="523933" y="28828207"/>
            <a:ext cx="8035856" cy="1292851"/>
            <a:chOff x="14833600" y="12972456"/>
            <a:chExt cx="8035856" cy="1292851"/>
          </a:xfrm>
          <a:effectLst>
            <a:outerShdw blurRad="50800" dist="38100" dir="2700000" algn="tl" rotWithShape="0">
              <a:prstClr val="black">
                <a:alpha val="40000"/>
              </a:prstClr>
            </a:outerShdw>
          </a:effectLst>
        </p:grpSpPr>
        <p:sp>
          <p:nvSpPr>
            <p:cNvPr id="54" name="TextBox 53">
              <a:extLst>
                <a:ext uri="{FF2B5EF4-FFF2-40B4-BE49-F238E27FC236}">
                  <a16:creationId xmlns:a16="http://schemas.microsoft.com/office/drawing/2014/main" id="{A9A835BC-6DB0-4BCB-954F-610C07D99E5D}"/>
                </a:ext>
              </a:extLst>
            </p:cNvPr>
            <p:cNvSpPr txBox="1"/>
            <p:nvPr/>
          </p:nvSpPr>
          <p:spPr>
            <a:xfrm>
              <a:off x="15182629" y="12972456"/>
              <a:ext cx="7686827" cy="1291170"/>
            </a:xfrm>
            <a:prstGeom prst="rect">
              <a:avLst/>
            </a:prstGeom>
            <a:solidFill>
              <a:srgbClr val="144245"/>
            </a:solidFill>
          </p:spPr>
          <p:txBody>
            <a:bodyPr wrap="square" rtlCol="0" anchor="ctr">
              <a:noAutofit/>
            </a:bodyPr>
            <a:lstStyle/>
            <a:p>
              <a:pPr algn="ctr"/>
              <a:r>
                <a:rPr lang="en-US" sz="6000" b="1" dirty="0">
                  <a:solidFill>
                    <a:schemeClr val="bg1"/>
                  </a:solidFill>
                </a:rPr>
                <a:t>PROPOSED METHOD</a:t>
              </a:r>
            </a:p>
          </p:txBody>
        </p:sp>
        <p:cxnSp>
          <p:nvCxnSpPr>
            <p:cNvPr id="55" name="Straight Connector 54">
              <a:extLst>
                <a:ext uri="{FF2B5EF4-FFF2-40B4-BE49-F238E27FC236}">
                  <a16:creationId xmlns:a16="http://schemas.microsoft.com/office/drawing/2014/main" id="{2AE15FD1-1DBF-48E9-A263-EC51FF095498}"/>
                </a:ext>
              </a:extLst>
            </p:cNvPr>
            <p:cNvCxnSpPr/>
            <p:nvPr/>
          </p:nvCxnSpPr>
          <p:spPr>
            <a:xfrm>
              <a:off x="14833600" y="12976003"/>
              <a:ext cx="0" cy="1289304"/>
            </a:xfrm>
            <a:prstGeom prst="line">
              <a:avLst/>
            </a:prstGeom>
            <a:ln w="101600">
              <a:solidFill>
                <a:srgbClr val="144245"/>
              </a:solidFill>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3869DA67-F101-466E-9CD0-663C3550F70C}"/>
              </a:ext>
            </a:extLst>
          </p:cNvPr>
          <p:cNvSpPr txBox="1"/>
          <p:nvPr/>
        </p:nvSpPr>
        <p:spPr>
          <a:xfrm>
            <a:off x="872960" y="30562279"/>
            <a:ext cx="14737152" cy="11761378"/>
          </a:xfrm>
          <a:prstGeom prst="rect">
            <a:avLst/>
          </a:prstGeom>
          <a:noFill/>
          <a:ln w="50800" cap="rnd">
            <a:solidFill>
              <a:srgbClr val="60BC9D"/>
            </a:solidFill>
            <a:prstDash val="dash"/>
          </a:ln>
          <a:effectLst/>
        </p:spPr>
        <p:txBody>
          <a:bodyPr wrap="square" rtlCol="0">
            <a:noAutofit/>
          </a:bodyPr>
          <a:lstStyle/>
          <a:p>
            <a:pPr marL="457200" algn="just"/>
            <a:endParaRPr lang="en-US" sz="4000" i="1" dirty="0">
              <a:latin typeface="Times New Roman" panose="02020603050405020304" pitchFamily="18" charset="0"/>
              <a:cs typeface="Times New Roman" panose="02020603050405020304" pitchFamily="18" charset="0"/>
            </a:endParaRPr>
          </a:p>
        </p:txBody>
      </p:sp>
      <p:sp>
        <p:nvSpPr>
          <p:cNvPr id="57" name="TextBox 56">
            <a:extLst>
              <a:ext uri="{FF2B5EF4-FFF2-40B4-BE49-F238E27FC236}">
                <a16:creationId xmlns:a16="http://schemas.microsoft.com/office/drawing/2014/main" id="{36925F35-E3BB-4644-8DE3-E175BA076663}"/>
              </a:ext>
            </a:extLst>
          </p:cNvPr>
          <p:cNvSpPr txBox="1"/>
          <p:nvPr/>
        </p:nvSpPr>
        <p:spPr>
          <a:xfrm>
            <a:off x="17657317" y="20415143"/>
            <a:ext cx="14737152" cy="9523118"/>
          </a:xfrm>
          <a:prstGeom prst="rect">
            <a:avLst/>
          </a:prstGeom>
          <a:noFill/>
          <a:ln w="50800" cap="rnd">
            <a:solidFill>
              <a:srgbClr val="60BC9D"/>
            </a:solidFill>
            <a:prstDash val="dash"/>
          </a:ln>
          <a:effectLst/>
        </p:spPr>
        <p:txBody>
          <a:bodyPr wrap="square" rtlCol="0">
            <a:noAutofit/>
          </a:bodyPr>
          <a:lstStyle/>
          <a:p>
            <a:pPr marL="457200" algn="just"/>
            <a:endParaRPr lang="en-US" sz="4000" i="1" dirty="0">
              <a:latin typeface="Times New Roman" panose="02020603050405020304" pitchFamily="18" charset="0"/>
              <a:cs typeface="Times New Roman" panose="02020603050405020304" pitchFamily="18" charset="0"/>
            </a:endParaRPr>
          </a:p>
        </p:txBody>
      </p:sp>
      <p:grpSp>
        <p:nvGrpSpPr>
          <p:cNvPr id="58" name="Group 57">
            <a:extLst>
              <a:ext uri="{FF2B5EF4-FFF2-40B4-BE49-F238E27FC236}">
                <a16:creationId xmlns:a16="http://schemas.microsoft.com/office/drawing/2014/main" id="{4756C9B6-F9DD-4F4B-9322-F84DB900D840}"/>
              </a:ext>
            </a:extLst>
          </p:cNvPr>
          <p:cNvGrpSpPr/>
          <p:nvPr/>
        </p:nvGrpSpPr>
        <p:grpSpPr>
          <a:xfrm>
            <a:off x="17308288" y="18720097"/>
            <a:ext cx="3976905" cy="1292851"/>
            <a:chOff x="14833600" y="12972456"/>
            <a:chExt cx="3976905" cy="1292851"/>
          </a:xfrm>
          <a:effectLst>
            <a:outerShdw blurRad="50800" dist="38100" dir="2700000" algn="tl" rotWithShape="0">
              <a:prstClr val="black">
                <a:alpha val="40000"/>
              </a:prstClr>
            </a:outerShdw>
          </a:effectLst>
        </p:grpSpPr>
        <p:sp>
          <p:nvSpPr>
            <p:cNvPr id="59" name="TextBox 58">
              <a:extLst>
                <a:ext uri="{FF2B5EF4-FFF2-40B4-BE49-F238E27FC236}">
                  <a16:creationId xmlns:a16="http://schemas.microsoft.com/office/drawing/2014/main" id="{3CD5CF2B-BDA9-4367-9338-BBD0D6B871D2}"/>
                </a:ext>
              </a:extLst>
            </p:cNvPr>
            <p:cNvSpPr txBox="1"/>
            <p:nvPr/>
          </p:nvSpPr>
          <p:spPr>
            <a:xfrm>
              <a:off x="15182630" y="12972456"/>
              <a:ext cx="3627875" cy="1291170"/>
            </a:xfrm>
            <a:prstGeom prst="rect">
              <a:avLst/>
            </a:prstGeom>
            <a:solidFill>
              <a:srgbClr val="144245"/>
            </a:solidFill>
          </p:spPr>
          <p:txBody>
            <a:bodyPr wrap="square" rtlCol="0" anchor="ctr">
              <a:noAutofit/>
            </a:bodyPr>
            <a:lstStyle/>
            <a:p>
              <a:pPr algn="ctr"/>
              <a:r>
                <a:rPr lang="en-US" sz="6000" b="1" dirty="0">
                  <a:solidFill>
                    <a:schemeClr val="bg1"/>
                  </a:solidFill>
                </a:rPr>
                <a:t>RESULT</a:t>
              </a:r>
            </a:p>
          </p:txBody>
        </p:sp>
        <p:cxnSp>
          <p:nvCxnSpPr>
            <p:cNvPr id="60" name="Straight Connector 59">
              <a:extLst>
                <a:ext uri="{FF2B5EF4-FFF2-40B4-BE49-F238E27FC236}">
                  <a16:creationId xmlns:a16="http://schemas.microsoft.com/office/drawing/2014/main" id="{A73FC7AB-404D-4094-AEFE-BA400C12E4C0}"/>
                </a:ext>
              </a:extLst>
            </p:cNvPr>
            <p:cNvCxnSpPr/>
            <p:nvPr/>
          </p:nvCxnSpPr>
          <p:spPr>
            <a:xfrm>
              <a:off x="14833600" y="12976003"/>
              <a:ext cx="0" cy="1289304"/>
            </a:xfrm>
            <a:prstGeom prst="line">
              <a:avLst/>
            </a:prstGeom>
            <a:ln w="101600">
              <a:solidFill>
                <a:srgbClr val="144245"/>
              </a:solidFill>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BE5BD79D-834E-4C91-83A0-6256DC6BC664}"/>
              </a:ext>
            </a:extLst>
          </p:cNvPr>
          <p:cNvGrpSpPr/>
          <p:nvPr/>
        </p:nvGrpSpPr>
        <p:grpSpPr>
          <a:xfrm>
            <a:off x="17308288" y="30767225"/>
            <a:ext cx="5254900" cy="1292851"/>
            <a:chOff x="14833600" y="12972456"/>
            <a:chExt cx="5254900" cy="1292851"/>
          </a:xfrm>
          <a:effectLst>
            <a:outerShdw blurRad="50800" dist="38100" dir="2700000" algn="tl" rotWithShape="0">
              <a:prstClr val="black">
                <a:alpha val="40000"/>
              </a:prstClr>
            </a:outerShdw>
          </a:effectLst>
        </p:grpSpPr>
        <p:sp>
          <p:nvSpPr>
            <p:cNvPr id="62" name="TextBox 61">
              <a:extLst>
                <a:ext uri="{FF2B5EF4-FFF2-40B4-BE49-F238E27FC236}">
                  <a16:creationId xmlns:a16="http://schemas.microsoft.com/office/drawing/2014/main" id="{D9FAC499-F9A9-4F7F-8864-31492FA51A49}"/>
                </a:ext>
              </a:extLst>
            </p:cNvPr>
            <p:cNvSpPr txBox="1"/>
            <p:nvPr/>
          </p:nvSpPr>
          <p:spPr>
            <a:xfrm>
              <a:off x="15182630" y="12972456"/>
              <a:ext cx="4905870" cy="1291170"/>
            </a:xfrm>
            <a:prstGeom prst="rect">
              <a:avLst/>
            </a:prstGeom>
            <a:solidFill>
              <a:srgbClr val="144245"/>
            </a:solidFill>
          </p:spPr>
          <p:txBody>
            <a:bodyPr wrap="square" rtlCol="0" anchor="ctr">
              <a:noAutofit/>
            </a:bodyPr>
            <a:lstStyle/>
            <a:p>
              <a:pPr algn="ctr"/>
              <a:r>
                <a:rPr lang="en-US" sz="6000" b="1" dirty="0">
                  <a:solidFill>
                    <a:schemeClr val="bg1"/>
                  </a:solidFill>
                </a:rPr>
                <a:t>CONCLUSION</a:t>
              </a:r>
            </a:p>
          </p:txBody>
        </p:sp>
        <p:cxnSp>
          <p:nvCxnSpPr>
            <p:cNvPr id="63" name="Straight Connector 62">
              <a:extLst>
                <a:ext uri="{FF2B5EF4-FFF2-40B4-BE49-F238E27FC236}">
                  <a16:creationId xmlns:a16="http://schemas.microsoft.com/office/drawing/2014/main" id="{651052BF-056E-4B1E-8D96-0E35FFACD228}"/>
                </a:ext>
              </a:extLst>
            </p:cNvPr>
            <p:cNvCxnSpPr/>
            <p:nvPr/>
          </p:nvCxnSpPr>
          <p:spPr>
            <a:xfrm>
              <a:off x="14833600" y="12976003"/>
              <a:ext cx="0" cy="1289304"/>
            </a:xfrm>
            <a:prstGeom prst="line">
              <a:avLst/>
            </a:prstGeom>
            <a:ln w="101600">
              <a:solidFill>
                <a:srgbClr val="144245"/>
              </a:solidFill>
            </a:ln>
          </p:spPr>
          <p:style>
            <a:lnRef idx="1">
              <a:schemeClr val="accent1"/>
            </a:lnRef>
            <a:fillRef idx="0">
              <a:schemeClr val="accent1"/>
            </a:fillRef>
            <a:effectRef idx="0">
              <a:schemeClr val="accent1"/>
            </a:effectRef>
            <a:fontRef idx="minor">
              <a:schemeClr val="tx1"/>
            </a:fontRef>
          </p:style>
        </p:cxnSp>
      </p:grpSp>
      <p:sp>
        <p:nvSpPr>
          <p:cNvPr id="64" name="TextBox 63">
            <a:extLst>
              <a:ext uri="{FF2B5EF4-FFF2-40B4-BE49-F238E27FC236}">
                <a16:creationId xmlns:a16="http://schemas.microsoft.com/office/drawing/2014/main" id="{B15FEA17-ADB7-40EB-A3FC-4AFDF95CFA11}"/>
              </a:ext>
            </a:extLst>
          </p:cNvPr>
          <p:cNvSpPr txBox="1"/>
          <p:nvPr/>
        </p:nvSpPr>
        <p:spPr>
          <a:xfrm>
            <a:off x="17657317" y="32591829"/>
            <a:ext cx="14710430" cy="9731828"/>
          </a:xfrm>
          <a:prstGeom prst="rect">
            <a:avLst/>
          </a:prstGeom>
          <a:noFill/>
          <a:ln w="50800" cap="rnd">
            <a:solidFill>
              <a:srgbClr val="60BC9D"/>
            </a:solidFill>
            <a:prstDash val="dash"/>
          </a:ln>
          <a:effectLst/>
        </p:spPr>
        <p:txBody>
          <a:bodyPr wrap="square" rtlCol="0">
            <a:noAutofit/>
          </a:bodyPr>
          <a:lstStyle/>
          <a:p>
            <a:pPr marL="457200" algn="just"/>
            <a:endParaRPr lang="en-US" sz="4000" dirty="0">
              <a:latin typeface="Times New Roman" panose="02020603050405020304" pitchFamily="18" charset="0"/>
              <a:cs typeface="Times New Roman" panose="02020603050405020304" pitchFamily="18" charset="0"/>
            </a:endParaRPr>
          </a:p>
        </p:txBody>
      </p:sp>
      <p:pic>
        <p:nvPicPr>
          <p:cNvPr id="9" name="Graphic 8">
            <a:extLst>
              <a:ext uri="{FF2B5EF4-FFF2-40B4-BE49-F238E27FC236}">
                <a16:creationId xmlns:a16="http://schemas.microsoft.com/office/drawing/2014/main" id="{95C87C48-1F36-4ECC-A70A-7AD52DA3AF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51600" y="23060311"/>
            <a:ext cx="1800939" cy="2217406"/>
          </a:xfrm>
          <a:prstGeom prst="rect">
            <a:avLst/>
          </a:prstGeom>
        </p:spPr>
      </p:pic>
      <p:sp>
        <p:nvSpPr>
          <p:cNvPr id="10" name="TextBox 9">
            <a:extLst>
              <a:ext uri="{FF2B5EF4-FFF2-40B4-BE49-F238E27FC236}">
                <a16:creationId xmlns:a16="http://schemas.microsoft.com/office/drawing/2014/main" id="{BD514026-F1E3-483F-AAB6-14EBFAC2178A}"/>
              </a:ext>
            </a:extLst>
          </p:cNvPr>
          <p:cNvSpPr txBox="1"/>
          <p:nvPr/>
        </p:nvSpPr>
        <p:spPr>
          <a:xfrm>
            <a:off x="1415844" y="21628787"/>
            <a:ext cx="2536723"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OpenCV</a:t>
            </a:r>
          </a:p>
        </p:txBody>
      </p:sp>
      <p:sp>
        <p:nvSpPr>
          <p:cNvPr id="31" name="TextBox 30">
            <a:extLst>
              <a:ext uri="{FF2B5EF4-FFF2-40B4-BE49-F238E27FC236}">
                <a16:creationId xmlns:a16="http://schemas.microsoft.com/office/drawing/2014/main" id="{7082A5A8-4812-456C-A8FE-400DF25722DA}"/>
              </a:ext>
            </a:extLst>
          </p:cNvPr>
          <p:cNvSpPr txBox="1"/>
          <p:nvPr/>
        </p:nvSpPr>
        <p:spPr>
          <a:xfrm>
            <a:off x="4495449" y="21656702"/>
            <a:ext cx="6653629" cy="132343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Convolutional Neural Network</a:t>
            </a:r>
          </a:p>
          <a:p>
            <a:pPr algn="ctr"/>
            <a:r>
              <a:rPr lang="en-US" sz="4000" dirty="0">
                <a:latin typeface="Times New Roman" panose="02020603050405020304" pitchFamily="18" charset="0"/>
                <a:cs typeface="Times New Roman" panose="02020603050405020304" pitchFamily="18" charset="0"/>
              </a:rPr>
              <a:t>(CNN)</a:t>
            </a:r>
          </a:p>
        </p:txBody>
      </p:sp>
      <p:sp>
        <p:nvSpPr>
          <p:cNvPr id="32" name="TextBox 31">
            <a:extLst>
              <a:ext uri="{FF2B5EF4-FFF2-40B4-BE49-F238E27FC236}">
                <a16:creationId xmlns:a16="http://schemas.microsoft.com/office/drawing/2014/main" id="{90B0AE5C-295E-4E91-9322-0C31FC7E77C1}"/>
              </a:ext>
            </a:extLst>
          </p:cNvPr>
          <p:cNvSpPr txBox="1"/>
          <p:nvPr/>
        </p:nvSpPr>
        <p:spPr>
          <a:xfrm>
            <a:off x="12111234" y="21766174"/>
            <a:ext cx="2536723"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YOLO v3</a:t>
            </a:r>
          </a:p>
        </p:txBody>
      </p:sp>
      <p:pic>
        <p:nvPicPr>
          <p:cNvPr id="1032" name="Picture 8" descr="Image result for convolutional neural network logo">
            <a:extLst>
              <a:ext uri="{FF2B5EF4-FFF2-40B4-BE49-F238E27FC236}">
                <a16:creationId xmlns:a16="http://schemas.microsoft.com/office/drawing/2014/main" id="{4464A9E9-A0C0-434E-B500-B121EE2E61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5675" y="23089589"/>
            <a:ext cx="4973175" cy="244064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yolo network logo">
            <a:extLst>
              <a:ext uri="{FF2B5EF4-FFF2-40B4-BE49-F238E27FC236}">
                <a16:creationId xmlns:a16="http://schemas.microsoft.com/office/drawing/2014/main" id="{01AFFB96-9639-4776-A263-C25C1FA42E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28122" y="23201592"/>
            <a:ext cx="4683697" cy="19348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2A80E2C-0BF4-4BEF-94AE-89525D0638FA}"/>
              </a:ext>
            </a:extLst>
          </p:cNvPr>
          <p:cNvSpPr txBox="1"/>
          <p:nvPr/>
        </p:nvSpPr>
        <p:spPr>
          <a:xfrm>
            <a:off x="1383106" y="25484763"/>
            <a:ext cx="13839239" cy="132343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In order to accelerate real time processing progress: We use</a:t>
            </a:r>
          </a:p>
          <a:p>
            <a:r>
              <a:rPr lang="en-US" sz="4000" dirty="0">
                <a:latin typeface="Times New Roman" panose="02020603050405020304" pitchFamily="18" charset="0"/>
                <a:cs typeface="Times New Roman" panose="02020603050405020304" pitchFamily="18" charset="0"/>
              </a:rPr>
              <a:t>- Multithreading Programming</a:t>
            </a:r>
          </a:p>
        </p:txBody>
      </p:sp>
      <p:pic>
        <p:nvPicPr>
          <p:cNvPr id="1036" name="Picture 12" descr="Image result for multithreading">
            <a:extLst>
              <a:ext uri="{FF2B5EF4-FFF2-40B4-BE49-F238E27FC236}">
                <a16:creationId xmlns:a16="http://schemas.microsoft.com/office/drawing/2014/main" id="{D074E463-3106-4620-A3EB-42303E5F86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59789" y="26195477"/>
            <a:ext cx="2778185" cy="156272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7F4837F8-D3EB-4850-B4F5-32D89DF47A40}"/>
              </a:ext>
            </a:extLst>
          </p:cNvPr>
          <p:cNvSpPr txBox="1"/>
          <p:nvPr/>
        </p:nvSpPr>
        <p:spPr>
          <a:xfrm>
            <a:off x="2171555" y="30767225"/>
            <a:ext cx="6076700" cy="707886"/>
          </a:xfrm>
          <a:prstGeom prst="rect">
            <a:avLst/>
          </a:prstGeom>
          <a:noFill/>
        </p:spPr>
        <p:txBody>
          <a:bodyPr wrap="square" rtlCol="0">
            <a:spAutoFit/>
          </a:bodyPr>
          <a:lstStyle/>
          <a:p>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OpenCV + CNN Algorithm</a:t>
            </a:r>
            <a:r>
              <a:rPr lang="en-US" sz="4000" dirty="0">
                <a:latin typeface="Times New Roman" panose="02020603050405020304" pitchFamily="18" charset="0"/>
                <a:cs typeface="Times New Roman" panose="02020603050405020304" pitchFamily="18" charset="0"/>
              </a:rPr>
              <a:t> </a:t>
            </a:r>
          </a:p>
        </p:txBody>
      </p:sp>
      <p:pic>
        <p:nvPicPr>
          <p:cNvPr id="14" name="Picture 13" descr="A screenshot of a cell phone&#10;&#10;Description automatically generated">
            <a:extLst>
              <a:ext uri="{FF2B5EF4-FFF2-40B4-BE49-F238E27FC236}">
                <a16:creationId xmlns:a16="http://schemas.microsoft.com/office/drawing/2014/main" id="{0A7B2DBB-5AAC-4E17-860F-26583F877AB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5731" y="31716034"/>
            <a:ext cx="5724208" cy="3219866"/>
          </a:xfrm>
          <a:prstGeom prst="rect">
            <a:avLst/>
          </a:prstGeom>
        </p:spPr>
      </p:pic>
      <p:sp>
        <p:nvSpPr>
          <p:cNvPr id="41" name="TextBox 40">
            <a:extLst>
              <a:ext uri="{FF2B5EF4-FFF2-40B4-BE49-F238E27FC236}">
                <a16:creationId xmlns:a16="http://schemas.microsoft.com/office/drawing/2014/main" id="{B7E6F524-EFEB-4150-990E-E6C608694D41}"/>
              </a:ext>
            </a:extLst>
          </p:cNvPr>
          <p:cNvSpPr txBox="1"/>
          <p:nvPr/>
        </p:nvSpPr>
        <p:spPr>
          <a:xfrm>
            <a:off x="8597283" y="30850910"/>
            <a:ext cx="6202083" cy="707886"/>
          </a:xfrm>
          <a:prstGeom prst="rect">
            <a:avLst/>
          </a:prstGeom>
          <a:noFill/>
        </p:spPr>
        <p:txBody>
          <a:bodyPr wrap="square" rtlCol="0">
            <a:spAutoFit/>
          </a:bodyPr>
          <a:lstStyle/>
          <a:p>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CNN (detect road) Algorithm</a:t>
            </a:r>
          </a:p>
        </p:txBody>
      </p:sp>
      <p:pic>
        <p:nvPicPr>
          <p:cNvPr id="16" name="Picture 15" descr="A screenshot of a cell phone&#10;&#10;Description automatically generated">
            <a:extLst>
              <a:ext uri="{FF2B5EF4-FFF2-40B4-BE49-F238E27FC236}">
                <a16:creationId xmlns:a16="http://schemas.microsoft.com/office/drawing/2014/main" id="{4BF7FDB0-7B4F-48AB-BFC2-DA7D7FA34C6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50552" y="31806765"/>
            <a:ext cx="5401609" cy="3038405"/>
          </a:xfrm>
          <a:prstGeom prst="rect">
            <a:avLst/>
          </a:prstGeom>
        </p:spPr>
      </p:pic>
      <p:pic>
        <p:nvPicPr>
          <p:cNvPr id="18" name="Picture 17" descr="A screenshot of a cell phone&#10;&#10;Description automatically generated">
            <a:extLst>
              <a:ext uri="{FF2B5EF4-FFF2-40B4-BE49-F238E27FC236}">
                <a16:creationId xmlns:a16="http://schemas.microsoft.com/office/drawing/2014/main" id="{54CA6E60-D980-45B5-9DC0-3EF93189CA7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29869" y="37457682"/>
            <a:ext cx="8236772" cy="4633184"/>
          </a:xfrm>
          <a:prstGeom prst="rect">
            <a:avLst/>
          </a:prstGeom>
        </p:spPr>
      </p:pic>
      <p:sp>
        <p:nvSpPr>
          <p:cNvPr id="65" name="TextBox 64">
            <a:extLst>
              <a:ext uri="{FF2B5EF4-FFF2-40B4-BE49-F238E27FC236}">
                <a16:creationId xmlns:a16="http://schemas.microsoft.com/office/drawing/2014/main" id="{A1343EB0-C60E-44EB-B741-2B57BE650E10}"/>
              </a:ext>
            </a:extLst>
          </p:cNvPr>
          <p:cNvSpPr txBox="1"/>
          <p:nvPr/>
        </p:nvSpPr>
        <p:spPr>
          <a:xfrm>
            <a:off x="2116288" y="34934728"/>
            <a:ext cx="7322680"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YOLO v3: use full YOLO model</a:t>
            </a:r>
          </a:p>
        </p:txBody>
      </p:sp>
      <p:cxnSp>
        <p:nvCxnSpPr>
          <p:cNvPr id="20" name="Straight Connector 19">
            <a:extLst>
              <a:ext uri="{FF2B5EF4-FFF2-40B4-BE49-F238E27FC236}">
                <a16:creationId xmlns:a16="http://schemas.microsoft.com/office/drawing/2014/main" id="{62E7A410-1890-406F-AA63-A2A41D6A0527}"/>
              </a:ext>
            </a:extLst>
          </p:cNvPr>
          <p:cNvCxnSpPr>
            <a:stCxn id="56" idx="1"/>
          </p:cNvCxnSpPr>
          <p:nvPr/>
        </p:nvCxnSpPr>
        <p:spPr>
          <a:xfrm>
            <a:off x="872960" y="36442968"/>
            <a:ext cx="14737152" cy="74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FFEEAAE-5315-4F58-B27A-F575DA022FDE}"/>
              </a:ext>
            </a:extLst>
          </p:cNvPr>
          <p:cNvCxnSpPr/>
          <p:nvPr/>
        </p:nvCxnSpPr>
        <p:spPr>
          <a:xfrm>
            <a:off x="872960" y="25484763"/>
            <a:ext cx="14737152" cy="0"/>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C463B380-616E-400F-A228-C4B7BFDEB78E}"/>
              </a:ext>
            </a:extLst>
          </p:cNvPr>
          <p:cNvSpPr txBox="1"/>
          <p:nvPr/>
        </p:nvSpPr>
        <p:spPr>
          <a:xfrm>
            <a:off x="3942338" y="36517006"/>
            <a:ext cx="8611834" cy="707886"/>
          </a:xfrm>
          <a:prstGeom prst="rect">
            <a:avLst/>
          </a:prstGeom>
          <a:noFill/>
        </p:spPr>
        <p:txBody>
          <a:bodyPr wrap="square" rtlCol="0">
            <a:spAutoFit/>
          </a:bodyPr>
          <a:lstStyle/>
          <a:p>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Multithreading Programming Algorithm</a:t>
            </a:r>
          </a:p>
        </p:txBody>
      </p:sp>
      <p:sp>
        <p:nvSpPr>
          <p:cNvPr id="23" name="TextBox 22">
            <a:extLst>
              <a:ext uri="{FF2B5EF4-FFF2-40B4-BE49-F238E27FC236}">
                <a16:creationId xmlns:a16="http://schemas.microsoft.com/office/drawing/2014/main" id="{0064E9F2-B53E-4F60-916F-A222BF91C7D8}"/>
              </a:ext>
            </a:extLst>
          </p:cNvPr>
          <p:cNvSpPr txBox="1"/>
          <p:nvPr/>
        </p:nvSpPr>
        <p:spPr>
          <a:xfrm>
            <a:off x="23706766" y="20529990"/>
            <a:ext cx="2679305"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Accuracy</a:t>
            </a:r>
          </a:p>
        </p:txBody>
      </p:sp>
      <p:sp>
        <p:nvSpPr>
          <p:cNvPr id="68" name="TextBox 67">
            <a:extLst>
              <a:ext uri="{FF2B5EF4-FFF2-40B4-BE49-F238E27FC236}">
                <a16:creationId xmlns:a16="http://schemas.microsoft.com/office/drawing/2014/main" id="{93E386B5-3197-4DA6-A80A-8144A3AEA8A8}"/>
              </a:ext>
            </a:extLst>
          </p:cNvPr>
          <p:cNvSpPr txBox="1"/>
          <p:nvPr/>
        </p:nvSpPr>
        <p:spPr>
          <a:xfrm>
            <a:off x="18238612" y="21123029"/>
            <a:ext cx="4886859" cy="2554545"/>
          </a:xfrm>
          <a:prstGeom prst="rect">
            <a:avLst/>
          </a:prstGeom>
          <a:noFill/>
        </p:spPr>
        <p:txBody>
          <a:bodyPr wrap="square" rtlCol="0">
            <a:spAutoFit/>
          </a:bodyPr>
          <a:lstStyle/>
          <a:p>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OpenCV + CNN</a:t>
            </a:r>
          </a:p>
          <a:p>
            <a:pPr marL="571500" indent="-571500">
              <a:buFontTx/>
              <a:buChar char="-"/>
            </a:pPr>
            <a:r>
              <a:rPr lang="en-US" sz="4000" dirty="0">
                <a:latin typeface="Times New Roman" panose="02020603050405020304" pitchFamily="18" charset="0"/>
                <a:cs typeface="Times New Roman" panose="02020603050405020304" pitchFamily="18" charset="0"/>
              </a:rPr>
              <a:t>Accuracy: 97%</a:t>
            </a:r>
          </a:p>
          <a:p>
            <a:pPr marL="571500" indent="-571500">
              <a:buFontTx/>
              <a:buChar char="-"/>
            </a:pPr>
            <a:r>
              <a:rPr lang="en-US" sz="4000" dirty="0">
                <a:latin typeface="Times New Roman" panose="02020603050405020304" pitchFamily="18" charset="0"/>
                <a:cs typeface="Times New Roman" panose="02020603050405020304" pitchFamily="18" charset="0"/>
              </a:rPr>
              <a:t>Train samples: 1000</a:t>
            </a:r>
          </a:p>
          <a:p>
            <a:pPr marL="571500" indent="-571500">
              <a:buFontTx/>
              <a:buChar char="-"/>
            </a:pPr>
            <a:r>
              <a:rPr lang="en-US" sz="4000" dirty="0">
                <a:latin typeface="Times New Roman" panose="02020603050405020304" pitchFamily="18" charset="0"/>
                <a:cs typeface="Times New Roman" panose="02020603050405020304" pitchFamily="18" charset="0"/>
              </a:rPr>
              <a:t>Test samples: 300</a:t>
            </a:r>
          </a:p>
        </p:txBody>
      </p:sp>
      <p:sp>
        <p:nvSpPr>
          <p:cNvPr id="69" name="TextBox 68">
            <a:extLst>
              <a:ext uri="{FF2B5EF4-FFF2-40B4-BE49-F238E27FC236}">
                <a16:creationId xmlns:a16="http://schemas.microsoft.com/office/drawing/2014/main" id="{470B379D-4830-4EC2-B89B-C14184A6ED47}"/>
              </a:ext>
            </a:extLst>
          </p:cNvPr>
          <p:cNvSpPr txBox="1"/>
          <p:nvPr/>
        </p:nvSpPr>
        <p:spPr>
          <a:xfrm>
            <a:off x="26526798" y="21196787"/>
            <a:ext cx="4886859" cy="2554545"/>
          </a:xfrm>
          <a:prstGeom prst="rect">
            <a:avLst/>
          </a:prstGeom>
          <a:noFill/>
        </p:spPr>
        <p:txBody>
          <a:bodyPr wrap="square" rtlCol="0">
            <a:spAutoFit/>
          </a:bodyPr>
          <a:lstStyle/>
          <a:p>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YOLO v3</a:t>
            </a:r>
          </a:p>
          <a:p>
            <a:pPr marL="571500" indent="-571500">
              <a:buFontTx/>
              <a:buChar char="-"/>
            </a:pPr>
            <a:r>
              <a:rPr lang="en-US" sz="4000" dirty="0">
                <a:latin typeface="Times New Roman" panose="02020603050405020304" pitchFamily="18" charset="0"/>
                <a:cs typeface="Times New Roman" panose="02020603050405020304" pitchFamily="18" charset="0"/>
              </a:rPr>
              <a:t>Accuracy: 97%</a:t>
            </a:r>
          </a:p>
          <a:p>
            <a:pPr marL="571500" indent="-571500">
              <a:buFontTx/>
              <a:buChar char="-"/>
            </a:pPr>
            <a:r>
              <a:rPr lang="en-US" sz="4000" dirty="0">
                <a:latin typeface="Times New Roman" panose="02020603050405020304" pitchFamily="18" charset="0"/>
                <a:cs typeface="Times New Roman" panose="02020603050405020304" pitchFamily="18" charset="0"/>
              </a:rPr>
              <a:t>Train samples: 250</a:t>
            </a:r>
          </a:p>
          <a:p>
            <a:pPr marL="571500" indent="-571500">
              <a:buFontTx/>
              <a:buChar char="-"/>
            </a:pPr>
            <a:r>
              <a:rPr lang="en-US" sz="4000" dirty="0">
                <a:latin typeface="Times New Roman" panose="02020603050405020304" pitchFamily="18" charset="0"/>
                <a:cs typeface="Times New Roman" panose="02020603050405020304" pitchFamily="18" charset="0"/>
              </a:rPr>
              <a:t>Test samples: 80</a:t>
            </a:r>
          </a:p>
        </p:txBody>
      </p:sp>
      <p:sp>
        <p:nvSpPr>
          <p:cNvPr id="70" name="TextBox 69">
            <a:extLst>
              <a:ext uri="{FF2B5EF4-FFF2-40B4-BE49-F238E27FC236}">
                <a16:creationId xmlns:a16="http://schemas.microsoft.com/office/drawing/2014/main" id="{B9848F24-B9A1-402E-A605-0A25F90C20DB}"/>
              </a:ext>
            </a:extLst>
          </p:cNvPr>
          <p:cNvSpPr txBox="1"/>
          <p:nvPr/>
        </p:nvSpPr>
        <p:spPr>
          <a:xfrm>
            <a:off x="23686240" y="23928964"/>
            <a:ext cx="2679305"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Speed</a:t>
            </a:r>
          </a:p>
        </p:txBody>
      </p:sp>
      <p:sp>
        <p:nvSpPr>
          <p:cNvPr id="71" name="TextBox 70">
            <a:extLst>
              <a:ext uri="{FF2B5EF4-FFF2-40B4-BE49-F238E27FC236}">
                <a16:creationId xmlns:a16="http://schemas.microsoft.com/office/drawing/2014/main" id="{FFA97398-6978-4370-8E2D-449854EA98B9}"/>
              </a:ext>
            </a:extLst>
          </p:cNvPr>
          <p:cNvSpPr txBox="1"/>
          <p:nvPr/>
        </p:nvSpPr>
        <p:spPr>
          <a:xfrm>
            <a:off x="18238612" y="24755474"/>
            <a:ext cx="4886859" cy="707886"/>
          </a:xfrm>
          <a:prstGeom prst="rect">
            <a:avLst/>
          </a:prstGeom>
          <a:noFill/>
        </p:spPr>
        <p:txBody>
          <a:bodyPr wrap="square" rtlCol="0">
            <a:spAutoFit/>
          </a:bodyPr>
          <a:lstStyle/>
          <a:p>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Non-Multithreading</a:t>
            </a:r>
          </a:p>
        </p:txBody>
      </p:sp>
      <p:sp>
        <p:nvSpPr>
          <p:cNvPr id="72" name="TextBox 71">
            <a:extLst>
              <a:ext uri="{FF2B5EF4-FFF2-40B4-BE49-F238E27FC236}">
                <a16:creationId xmlns:a16="http://schemas.microsoft.com/office/drawing/2014/main" id="{39FD5274-62AD-42D8-B573-DADC19786C75}"/>
              </a:ext>
            </a:extLst>
          </p:cNvPr>
          <p:cNvSpPr txBox="1"/>
          <p:nvPr/>
        </p:nvSpPr>
        <p:spPr>
          <a:xfrm>
            <a:off x="26679941" y="24923774"/>
            <a:ext cx="4886859" cy="707886"/>
          </a:xfrm>
          <a:prstGeom prst="rect">
            <a:avLst/>
          </a:prstGeom>
          <a:noFill/>
        </p:spPr>
        <p:txBody>
          <a:bodyPr wrap="square" rtlCol="0">
            <a:spAutoFit/>
          </a:bodyPr>
          <a:lstStyle/>
          <a:p>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Multithreading</a:t>
            </a:r>
          </a:p>
        </p:txBody>
      </p:sp>
      <p:pic>
        <p:nvPicPr>
          <p:cNvPr id="25" name="Picture 24" descr="A screenshot of a social media post&#10;&#10;Description automatically generated">
            <a:extLst>
              <a:ext uri="{FF2B5EF4-FFF2-40B4-BE49-F238E27FC236}">
                <a16:creationId xmlns:a16="http://schemas.microsoft.com/office/drawing/2014/main" id="{1418EB9C-73E7-4436-BE47-EB78ACEC872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197637" y="25484763"/>
            <a:ext cx="4877223" cy="3657917"/>
          </a:xfrm>
          <a:prstGeom prst="rect">
            <a:avLst/>
          </a:prstGeom>
        </p:spPr>
      </p:pic>
      <p:pic>
        <p:nvPicPr>
          <p:cNvPr id="27" name="Picture 26" descr="A screenshot of a cell phone&#10;&#10;Description automatically generated">
            <a:extLst>
              <a:ext uri="{FF2B5EF4-FFF2-40B4-BE49-F238E27FC236}">
                <a16:creationId xmlns:a16="http://schemas.microsoft.com/office/drawing/2014/main" id="{3CD13E97-D3F1-45A5-872C-18BE59F6E36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144204" y="25631660"/>
            <a:ext cx="4654305" cy="3383287"/>
          </a:xfrm>
          <a:prstGeom prst="rect">
            <a:avLst/>
          </a:prstGeom>
        </p:spPr>
      </p:pic>
      <p:cxnSp>
        <p:nvCxnSpPr>
          <p:cNvPr id="29" name="Straight Connector 28">
            <a:extLst>
              <a:ext uri="{FF2B5EF4-FFF2-40B4-BE49-F238E27FC236}">
                <a16:creationId xmlns:a16="http://schemas.microsoft.com/office/drawing/2014/main" id="{91BB0FA3-7FE6-4EA3-A7FC-6B6D5C7355C9}"/>
              </a:ext>
            </a:extLst>
          </p:cNvPr>
          <p:cNvCxnSpPr/>
          <p:nvPr/>
        </p:nvCxnSpPr>
        <p:spPr>
          <a:xfrm>
            <a:off x="17657317" y="23751332"/>
            <a:ext cx="14737152"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4146C49-1EAD-46C3-B730-A6836BB5CE9E}"/>
              </a:ext>
            </a:extLst>
          </p:cNvPr>
          <p:cNvSpPr txBox="1"/>
          <p:nvPr/>
        </p:nvSpPr>
        <p:spPr>
          <a:xfrm>
            <a:off x="20035611" y="29021462"/>
            <a:ext cx="12388645"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The lowest FPS is when processing traffic sign</a:t>
            </a:r>
          </a:p>
        </p:txBody>
      </p:sp>
      <p:sp>
        <p:nvSpPr>
          <p:cNvPr id="73" name="TextBox 72">
            <a:extLst>
              <a:ext uri="{FF2B5EF4-FFF2-40B4-BE49-F238E27FC236}">
                <a16:creationId xmlns:a16="http://schemas.microsoft.com/office/drawing/2014/main" id="{92E74FCC-F64F-4D55-8BAB-41A585029270}"/>
              </a:ext>
            </a:extLst>
          </p:cNvPr>
          <p:cNvSpPr txBox="1"/>
          <p:nvPr/>
        </p:nvSpPr>
        <p:spPr>
          <a:xfrm>
            <a:off x="23584497" y="32773799"/>
            <a:ext cx="4886859" cy="707886"/>
          </a:xfrm>
          <a:prstGeom prst="rect">
            <a:avLst/>
          </a:prstGeom>
          <a:noFill/>
        </p:spPr>
        <p:txBody>
          <a:bodyPr wrap="square" rtlCol="0">
            <a:spAutoFit/>
          </a:bodyPr>
          <a:lstStyle/>
          <a:p>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Strong point</a:t>
            </a:r>
          </a:p>
        </p:txBody>
      </p:sp>
      <p:sp>
        <p:nvSpPr>
          <p:cNvPr id="33" name="TextBox 32">
            <a:extLst>
              <a:ext uri="{FF2B5EF4-FFF2-40B4-BE49-F238E27FC236}">
                <a16:creationId xmlns:a16="http://schemas.microsoft.com/office/drawing/2014/main" id="{857234BF-D83D-487D-8598-39B6928F381D}"/>
              </a:ext>
            </a:extLst>
          </p:cNvPr>
          <p:cNvSpPr txBox="1"/>
          <p:nvPr/>
        </p:nvSpPr>
        <p:spPr>
          <a:xfrm>
            <a:off x="17963535" y="33527292"/>
            <a:ext cx="14081905" cy="3170099"/>
          </a:xfrm>
          <a:prstGeom prst="rect">
            <a:avLst/>
          </a:prstGeom>
          <a:noFill/>
        </p:spPr>
        <p:txBody>
          <a:bodyPr wrap="square" rtlCol="0">
            <a:spAutoFit/>
          </a:bodyPr>
          <a:lstStyle/>
          <a:p>
            <a:pPr marL="571500" indent="-571500">
              <a:buFontTx/>
              <a:buChar char="-"/>
            </a:pPr>
            <a:r>
              <a:rPr lang="en-US" sz="4000" dirty="0">
                <a:latin typeface="Times New Roman" panose="02020603050405020304" pitchFamily="18" charset="0"/>
                <a:cs typeface="Times New Roman" panose="02020603050405020304" pitchFamily="18" charset="0"/>
              </a:rPr>
              <a:t>Durability of Radio Controlled Car’s Control Program</a:t>
            </a:r>
          </a:p>
          <a:p>
            <a:pPr marL="571500" indent="-571500">
              <a:buFontTx/>
              <a:buChar char="-"/>
            </a:pPr>
            <a:r>
              <a:rPr lang="en-US" sz="4000" dirty="0">
                <a:latin typeface="Times New Roman" panose="02020603050405020304" pitchFamily="18" charset="0"/>
                <a:cs typeface="Times New Roman" panose="02020603050405020304" pitchFamily="18" charset="0"/>
              </a:rPr>
              <a:t>Realtime processing: program could reach 30fps</a:t>
            </a:r>
          </a:p>
          <a:p>
            <a:pPr marL="571500" indent="-571500">
              <a:buFontTx/>
              <a:buChar char="-"/>
            </a:pPr>
            <a:r>
              <a:rPr lang="en-US" sz="4000" dirty="0">
                <a:latin typeface="Times New Roman" panose="02020603050405020304" pitchFamily="18" charset="0"/>
                <a:cs typeface="Times New Roman" panose="02020603050405020304" pitchFamily="18" charset="0"/>
              </a:rPr>
              <a:t>High Accuracy of detecting and recognizing road lane and traffic sign</a:t>
            </a:r>
          </a:p>
          <a:p>
            <a:pPr marL="571500" indent="-571500">
              <a:buFontTx/>
              <a:buChar char="-"/>
            </a:pPr>
            <a:r>
              <a:rPr lang="en-US" sz="4000" dirty="0">
                <a:latin typeface="Times New Roman" panose="02020603050405020304" pitchFamily="18" charset="0"/>
                <a:cs typeface="Times New Roman" panose="02020603050405020304" pitchFamily="18" charset="0"/>
              </a:rPr>
              <a:t>Low price (~30 million VNĐ)</a:t>
            </a:r>
          </a:p>
        </p:txBody>
      </p:sp>
      <p:sp>
        <p:nvSpPr>
          <p:cNvPr id="74" name="TextBox 73">
            <a:extLst>
              <a:ext uri="{FF2B5EF4-FFF2-40B4-BE49-F238E27FC236}">
                <a16:creationId xmlns:a16="http://schemas.microsoft.com/office/drawing/2014/main" id="{14683D19-A43E-47E6-880B-159F2FB6DCBF}"/>
              </a:ext>
            </a:extLst>
          </p:cNvPr>
          <p:cNvSpPr txBox="1"/>
          <p:nvPr/>
        </p:nvSpPr>
        <p:spPr>
          <a:xfrm>
            <a:off x="23125471" y="36959146"/>
            <a:ext cx="4886859" cy="707886"/>
          </a:xfrm>
          <a:prstGeom prst="rect">
            <a:avLst/>
          </a:prstGeom>
          <a:noFill/>
        </p:spPr>
        <p:txBody>
          <a:bodyPr wrap="square" rtlCol="0">
            <a:spAutoFit/>
          </a:bodyPr>
          <a:lstStyle/>
          <a:p>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Weak point</a:t>
            </a:r>
          </a:p>
        </p:txBody>
      </p:sp>
      <p:sp>
        <p:nvSpPr>
          <p:cNvPr id="75" name="TextBox 74">
            <a:extLst>
              <a:ext uri="{FF2B5EF4-FFF2-40B4-BE49-F238E27FC236}">
                <a16:creationId xmlns:a16="http://schemas.microsoft.com/office/drawing/2014/main" id="{7A31A7E9-C60F-4C86-B5ED-3928B770FEA6}"/>
              </a:ext>
            </a:extLst>
          </p:cNvPr>
          <p:cNvSpPr txBox="1"/>
          <p:nvPr/>
        </p:nvSpPr>
        <p:spPr>
          <a:xfrm>
            <a:off x="17963535" y="37925474"/>
            <a:ext cx="14081905" cy="3170099"/>
          </a:xfrm>
          <a:prstGeom prst="rect">
            <a:avLst/>
          </a:prstGeom>
          <a:noFill/>
        </p:spPr>
        <p:txBody>
          <a:bodyPr wrap="square" rtlCol="0">
            <a:spAutoFit/>
          </a:bodyPr>
          <a:lstStyle/>
          <a:p>
            <a:pPr marL="571500" indent="-571500">
              <a:buFontTx/>
              <a:buChar char="-"/>
            </a:pPr>
            <a:r>
              <a:rPr lang="en-US" sz="4000" dirty="0">
                <a:latin typeface="Times New Roman" panose="02020603050405020304" pitchFamily="18" charset="0"/>
                <a:cs typeface="Times New Roman" panose="02020603050405020304" pitchFamily="18" charset="0"/>
              </a:rPr>
              <a:t>Yolo v3 processing speed is slow</a:t>
            </a:r>
          </a:p>
          <a:p>
            <a:pPr marL="571500" indent="-571500">
              <a:buFontTx/>
              <a:buChar char="-"/>
            </a:pPr>
            <a:r>
              <a:rPr lang="en-US" sz="4000" dirty="0">
                <a:latin typeface="Times New Roman" panose="02020603050405020304" pitchFamily="18" charset="0"/>
                <a:cs typeface="Times New Roman" panose="02020603050405020304" pitchFamily="18" charset="0"/>
              </a:rPr>
              <a:t>Uncertainly worked with outdoor environment</a:t>
            </a:r>
          </a:p>
          <a:p>
            <a:pPr marL="571500" indent="-571500">
              <a:buFontTx/>
              <a:buChar char="-"/>
            </a:pPr>
            <a:r>
              <a:rPr lang="en-US" sz="4000" dirty="0">
                <a:latin typeface="Times New Roman" panose="02020603050405020304" pitchFamily="18" charset="0"/>
                <a:cs typeface="Times New Roman" panose="02020603050405020304" pitchFamily="18" charset="0"/>
              </a:rPr>
              <a:t>The dataset has small amount of samples</a:t>
            </a:r>
          </a:p>
          <a:p>
            <a:pPr marL="571500" indent="-571500">
              <a:buFontTx/>
              <a:buChar char="-"/>
            </a:pPr>
            <a:r>
              <a:rPr lang="en-US" sz="4000" dirty="0">
                <a:latin typeface="Times New Roman" panose="02020603050405020304" pitchFamily="18" charset="0"/>
                <a:cs typeface="Times New Roman" panose="02020603050405020304" pitchFamily="18" charset="0"/>
              </a:rPr>
              <a:t>Algorithm is still restricted in some functions compared to other algorithm in the world</a:t>
            </a:r>
          </a:p>
        </p:txBody>
      </p:sp>
    </p:spTree>
    <p:extLst>
      <p:ext uri="{BB962C8B-B14F-4D97-AF65-F5344CB8AC3E}">
        <p14:creationId xmlns:p14="http://schemas.microsoft.com/office/powerpoint/2010/main" val="1963471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C31CC-C1AF-40F0-9D73-9EC790114DC6}"/>
              </a:ext>
            </a:extLst>
          </p:cNvPr>
          <p:cNvSpPr>
            <a:spLocks noGrp="1"/>
          </p:cNvSpPr>
          <p:nvPr>
            <p:ph type="title"/>
          </p:nvPr>
        </p:nvSpPr>
        <p:spPr/>
        <p:txBody>
          <a:bodyPr/>
          <a:lstStyle/>
          <a:p>
            <a:r>
              <a:rPr lang="en-US" dirty="0"/>
              <a:t>HARDWARE IMPLEMENTATION OF AES</a:t>
            </a:r>
            <a:br>
              <a:rPr lang="en-US" dirty="0"/>
            </a:br>
            <a:r>
              <a:rPr lang="en-US" dirty="0"/>
              <a:t>WITH S-BOX USING COMPOSITE FIELD</a:t>
            </a:r>
          </a:p>
        </p:txBody>
      </p:sp>
      <p:sp>
        <p:nvSpPr>
          <p:cNvPr id="3" name="Text Placeholder 2">
            <a:extLst>
              <a:ext uri="{FF2B5EF4-FFF2-40B4-BE49-F238E27FC236}">
                <a16:creationId xmlns:a16="http://schemas.microsoft.com/office/drawing/2014/main" id="{A9696BDB-1013-488E-810B-0BE9E62D2972}"/>
              </a:ext>
            </a:extLst>
          </p:cNvPr>
          <p:cNvSpPr>
            <a:spLocks noGrp="1"/>
          </p:cNvSpPr>
          <p:nvPr>
            <p:ph type="body" sz="quarter" idx="10"/>
          </p:nvPr>
        </p:nvSpPr>
        <p:spPr/>
        <p:txBody>
          <a:bodyPr/>
          <a:lstStyle/>
          <a:p>
            <a:r>
              <a:rPr lang="en-US" dirty="0"/>
              <a:t>PhD. Lam Duc </a:t>
            </a:r>
            <a:r>
              <a:rPr lang="en-US" dirty="0" err="1"/>
              <a:t>Khai</a:t>
            </a:r>
            <a:endParaRPr lang="en-US" dirty="0"/>
          </a:p>
          <a:p>
            <a:r>
              <a:rPr lang="en-US" dirty="0"/>
              <a:t>khaild@uit.edu.vn</a:t>
            </a:r>
          </a:p>
        </p:txBody>
      </p:sp>
      <p:sp>
        <p:nvSpPr>
          <p:cNvPr id="4" name="Text Placeholder 3">
            <a:extLst>
              <a:ext uri="{FF2B5EF4-FFF2-40B4-BE49-F238E27FC236}">
                <a16:creationId xmlns:a16="http://schemas.microsoft.com/office/drawing/2014/main" id="{C51ED2A8-A21F-4474-8378-6EAA13D79B4F}"/>
              </a:ext>
            </a:extLst>
          </p:cNvPr>
          <p:cNvSpPr>
            <a:spLocks noGrp="1"/>
          </p:cNvSpPr>
          <p:nvPr>
            <p:ph type="body" sz="quarter" idx="11"/>
          </p:nvPr>
        </p:nvSpPr>
        <p:spPr/>
        <p:txBody>
          <a:bodyPr/>
          <a:lstStyle/>
          <a:p>
            <a:r>
              <a:rPr lang="en-US" dirty="0"/>
              <a:t>Do Quang </a:t>
            </a:r>
            <a:r>
              <a:rPr lang="en-US" dirty="0" err="1"/>
              <a:t>Huy</a:t>
            </a:r>
            <a:endParaRPr lang="en-US" dirty="0"/>
          </a:p>
          <a:p>
            <a:r>
              <a:rPr lang="en-US" dirty="0"/>
              <a:t>14520360@gm.uit.edu.vn</a:t>
            </a:r>
          </a:p>
        </p:txBody>
      </p:sp>
      <p:sp>
        <p:nvSpPr>
          <p:cNvPr id="5" name="Text Placeholder 4">
            <a:extLst>
              <a:ext uri="{FF2B5EF4-FFF2-40B4-BE49-F238E27FC236}">
                <a16:creationId xmlns:a16="http://schemas.microsoft.com/office/drawing/2014/main" id="{289E744C-7FBB-4069-BDCE-B9E601628981}"/>
              </a:ext>
            </a:extLst>
          </p:cNvPr>
          <p:cNvSpPr>
            <a:spLocks noGrp="1"/>
          </p:cNvSpPr>
          <p:nvPr>
            <p:ph type="body" sz="quarter" idx="12"/>
          </p:nvPr>
        </p:nvSpPr>
        <p:spPr/>
        <p:txBody>
          <a:bodyPr/>
          <a:lstStyle/>
          <a:p>
            <a:r>
              <a:rPr lang="en-US" dirty="0"/>
              <a:t>Nguyen Minh Duc</a:t>
            </a:r>
          </a:p>
          <a:p>
            <a:r>
              <a:rPr lang="en-US" dirty="0"/>
              <a:t>14521198@gm.uit.edu.vn</a:t>
            </a:r>
          </a:p>
        </p:txBody>
      </p:sp>
      <p:sp>
        <p:nvSpPr>
          <p:cNvPr id="25" name="TextBox 24">
            <a:extLst>
              <a:ext uri="{FF2B5EF4-FFF2-40B4-BE49-F238E27FC236}">
                <a16:creationId xmlns:a16="http://schemas.microsoft.com/office/drawing/2014/main" id="{BA375744-E1A4-40BF-9E55-E69026D0D288}"/>
              </a:ext>
            </a:extLst>
          </p:cNvPr>
          <p:cNvSpPr txBox="1"/>
          <p:nvPr/>
        </p:nvSpPr>
        <p:spPr>
          <a:xfrm>
            <a:off x="914400" y="13559837"/>
            <a:ext cx="31453344" cy="4443698"/>
          </a:xfrm>
          <a:prstGeom prst="rect">
            <a:avLst/>
          </a:prstGeom>
          <a:noFill/>
          <a:ln w="50800" cap="rnd">
            <a:solidFill>
              <a:srgbClr val="60BC9D"/>
            </a:solidFill>
            <a:prstDash val="dash"/>
          </a:ln>
          <a:effectLst/>
        </p:spPr>
        <p:txBody>
          <a:bodyPr wrap="square" rtlCol="0">
            <a:noAutofit/>
          </a:bodyPr>
          <a:lstStyle/>
          <a:p>
            <a:pPr marL="457200" algn="just" defTabSz="452438"/>
            <a:r>
              <a:rPr lang="en-US" sz="4000" b="1" dirty="0">
                <a:solidFill>
                  <a:srgbClr val="296F79"/>
                </a:solidFill>
                <a:latin typeface="Times New Roman" panose="02020603050405020304" pitchFamily="18" charset="0"/>
                <a:cs typeface="Times New Roman" panose="02020603050405020304" pitchFamily="18" charset="0"/>
              </a:rPr>
              <a:t>Summarize</a:t>
            </a:r>
            <a:r>
              <a:rPr lang="en-US" sz="4000" dirty="0">
                <a:latin typeface="Times New Roman" panose="02020603050405020304" pitchFamily="18" charset="0"/>
                <a:cs typeface="Times New Roman" panose="02020603050405020304" pitchFamily="18" charset="0"/>
              </a:rPr>
              <a:t>: </a:t>
            </a:r>
            <a:r>
              <a:rPr lang="en-US" sz="4000" b="1" dirty="0">
                <a:solidFill>
                  <a:srgbClr val="296F79"/>
                </a:solidFill>
                <a:latin typeface="Times New Roman" panose="02020603050405020304" pitchFamily="18" charset="0"/>
                <a:cs typeface="Times New Roman" panose="02020603050405020304" pitchFamily="18" charset="0"/>
              </a:rPr>
              <a:t>Why</a:t>
            </a:r>
            <a:r>
              <a:rPr lang="en-US" sz="4000" dirty="0">
                <a:latin typeface="Times New Roman" panose="02020603050405020304" pitchFamily="18" charset="0"/>
                <a:cs typeface="Times New Roman" panose="02020603050405020304" pitchFamily="18" charset="0"/>
              </a:rPr>
              <a:t> you choose this project? What is your </a:t>
            </a:r>
            <a:r>
              <a:rPr lang="en-US" sz="4000" b="1" dirty="0">
                <a:solidFill>
                  <a:srgbClr val="296F79"/>
                </a:solidFill>
                <a:latin typeface="Times New Roman" panose="02020603050405020304" pitchFamily="18" charset="0"/>
                <a:cs typeface="Times New Roman" panose="02020603050405020304" pitchFamily="18" charset="0"/>
              </a:rPr>
              <a:t>target</a:t>
            </a:r>
            <a:r>
              <a:rPr lang="en-US" sz="4000" dirty="0">
                <a:latin typeface="Times New Roman" panose="02020603050405020304" pitchFamily="18" charset="0"/>
                <a:cs typeface="Times New Roman" panose="02020603050405020304" pitchFamily="18" charset="0"/>
              </a:rPr>
              <a:t>? What have you </a:t>
            </a:r>
            <a:r>
              <a:rPr lang="en-US" sz="4000" b="1" dirty="0">
                <a:solidFill>
                  <a:srgbClr val="296F79"/>
                </a:solidFill>
                <a:latin typeface="Times New Roman" panose="02020603050405020304" pitchFamily="18" charset="0"/>
                <a:cs typeface="Times New Roman" panose="02020603050405020304" pitchFamily="18" charset="0"/>
              </a:rPr>
              <a:t>done</a:t>
            </a:r>
            <a:r>
              <a:rPr lang="en-US" sz="4000" dirty="0">
                <a:latin typeface="Times New Roman" panose="02020603050405020304" pitchFamily="18" charset="0"/>
                <a:cs typeface="Times New Roman" panose="02020603050405020304" pitchFamily="18" charset="0"/>
              </a:rPr>
              <a:t>? What is your </a:t>
            </a:r>
            <a:r>
              <a:rPr lang="en-US" sz="4000" b="1" dirty="0">
                <a:solidFill>
                  <a:srgbClr val="296F79"/>
                </a:solidFill>
                <a:latin typeface="Times New Roman" panose="02020603050405020304" pitchFamily="18" charset="0"/>
                <a:cs typeface="Times New Roman" panose="02020603050405020304" pitchFamily="18" charset="0"/>
              </a:rPr>
              <a:t>result</a:t>
            </a:r>
            <a:r>
              <a:rPr lang="en-US" sz="4000" dirty="0">
                <a:latin typeface="Times New Roman" panose="02020603050405020304" pitchFamily="18" charset="0"/>
                <a:cs typeface="Times New Roman" panose="02020603050405020304" pitchFamily="18" charset="0"/>
              </a:rPr>
              <a:t>?</a:t>
            </a:r>
          </a:p>
          <a:p>
            <a:pPr marL="457200" algn="just" defTabSz="452438"/>
            <a:r>
              <a:rPr lang="en-US" sz="4000" i="1" dirty="0">
                <a:latin typeface="Times New Roman" panose="02020603050405020304" pitchFamily="18" charset="0"/>
                <a:cs typeface="Times New Roman" panose="02020603050405020304" pitchFamily="18" charset="0"/>
              </a:rPr>
              <a:t>Use 1 to 3 sentences to answer each question. The purpose of this section is to give reader a quick look about your thesis and make first impression that make people want to read more.</a:t>
            </a:r>
          </a:p>
          <a:p>
            <a:pPr marL="457200" algn="just" defTabSz="452438"/>
            <a:r>
              <a:rPr lang="en-US" sz="4000" dirty="0">
                <a:latin typeface="Times New Roman" panose="02020603050405020304" pitchFamily="18" charset="0"/>
                <a:cs typeface="Times New Roman" panose="02020603050405020304" pitchFamily="18" charset="0"/>
              </a:rPr>
              <a:t>NOTE: Size of this poster is 36 inch x 48 inch. If you want to print this, go to File </a:t>
            </a:r>
            <a:r>
              <a:rPr lang="en-US" sz="4000" dirty="0">
                <a:latin typeface="Times New Roman" panose="02020603050405020304" pitchFamily="18" charset="0"/>
                <a:cs typeface="Times New Roman" panose="02020603050405020304" pitchFamily="18" charset="0"/>
                <a:sym typeface="Wingdings" panose="05000000000000000000" pitchFamily="2" charset="2"/>
              </a:rPr>
              <a:t> Export  Create PDF/XPS Document. Then print the pdf file.</a:t>
            </a:r>
          </a:p>
          <a:p>
            <a:pPr marL="457200" algn="just" defTabSz="452438"/>
            <a:r>
              <a:rPr lang="en-US" sz="4000" dirty="0">
                <a:latin typeface="Times New Roman" panose="02020603050405020304" pitchFamily="18" charset="0"/>
                <a:cs typeface="Times New Roman" panose="02020603050405020304" pitchFamily="18" charset="0"/>
                <a:sym typeface="Wingdings" panose="05000000000000000000" pitchFamily="2" charset="2"/>
              </a:rPr>
              <a:t>You can move texts and blocks based on your length of each section.</a:t>
            </a:r>
          </a:p>
          <a:p>
            <a:pPr marL="457200" algn="just" defTabSz="452438"/>
            <a:r>
              <a:rPr lang="en-US" sz="4000" dirty="0">
                <a:latin typeface="Times New Roman" panose="02020603050405020304" pitchFamily="18" charset="0"/>
                <a:cs typeface="Times New Roman" panose="02020603050405020304" pitchFamily="18" charset="0"/>
                <a:sym typeface="Wingdings" panose="05000000000000000000" pitchFamily="2" charset="2"/>
              </a:rPr>
              <a:t>You can change the font size (all section must have the same font size) to fit your content.</a:t>
            </a:r>
            <a:endParaRPr lang="en-US" sz="40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52713925-CC1E-4F2D-BC5F-C448EA08CF9D}"/>
              </a:ext>
            </a:extLst>
          </p:cNvPr>
          <p:cNvSpPr txBox="1"/>
          <p:nvPr/>
        </p:nvSpPr>
        <p:spPr>
          <a:xfrm>
            <a:off x="872962" y="20415143"/>
            <a:ext cx="14737152" cy="7597042"/>
          </a:xfrm>
          <a:prstGeom prst="rect">
            <a:avLst/>
          </a:prstGeom>
          <a:noFill/>
          <a:ln w="50800" cap="rnd">
            <a:solidFill>
              <a:srgbClr val="60BC9D"/>
            </a:solidFill>
            <a:prstDash val="dash"/>
          </a:ln>
          <a:effectLst/>
        </p:spPr>
        <p:txBody>
          <a:bodyPr wrap="square" rtlCol="0">
            <a:noAutofit/>
          </a:bodyPr>
          <a:lstStyle/>
          <a:p>
            <a:pPr marL="457200" algn="just"/>
            <a:r>
              <a:rPr lang="en-US" sz="4000" dirty="0">
                <a:latin typeface="Times New Roman" panose="02020603050405020304" pitchFamily="18" charset="0"/>
                <a:cs typeface="Times New Roman" panose="02020603050405020304" pitchFamily="18" charset="0"/>
              </a:rPr>
              <a:t>Show your purpose when you choose this project: what problem do you solve, what are limitations of current methods, what is your proposed method.</a:t>
            </a:r>
          </a:p>
          <a:p>
            <a:pPr marL="457200" algn="just"/>
            <a:r>
              <a:rPr lang="en-US" sz="4000" dirty="0">
                <a:latin typeface="Times New Roman" panose="02020603050405020304" pitchFamily="18" charset="0"/>
                <a:cs typeface="Times New Roman" panose="02020603050405020304" pitchFamily="18" charset="0"/>
              </a:rPr>
              <a:t>Show your detail target: project limitations with measurable indicators.</a:t>
            </a:r>
          </a:p>
          <a:p>
            <a:pPr marL="457200" algn="just"/>
            <a:r>
              <a:rPr lang="en-US" sz="4000" i="1" dirty="0">
                <a:latin typeface="Times New Roman" panose="02020603050405020304" pitchFamily="18" charset="0"/>
                <a:cs typeface="Times New Roman" panose="02020603050405020304" pitchFamily="18" charset="0"/>
              </a:rPr>
              <a:t>Try to use graphics (Icons, SmartArt, Flowchart, Images) to make your poster easy to understand and more attractive.</a:t>
            </a:r>
          </a:p>
        </p:txBody>
      </p:sp>
      <p:grpSp>
        <p:nvGrpSpPr>
          <p:cNvPr id="27" name="Group 26">
            <a:extLst>
              <a:ext uri="{FF2B5EF4-FFF2-40B4-BE49-F238E27FC236}">
                <a16:creationId xmlns:a16="http://schemas.microsoft.com/office/drawing/2014/main" id="{1FCBE4A3-EDB1-4A56-BDEB-63CF4CA3EE24}"/>
              </a:ext>
            </a:extLst>
          </p:cNvPr>
          <p:cNvGrpSpPr/>
          <p:nvPr/>
        </p:nvGrpSpPr>
        <p:grpSpPr>
          <a:xfrm>
            <a:off x="13721786" y="11683490"/>
            <a:ext cx="5442170" cy="1292851"/>
            <a:chOff x="14833600" y="12972456"/>
            <a:chExt cx="5442170" cy="1292851"/>
          </a:xfrm>
          <a:effectLst>
            <a:outerShdw blurRad="50800" dist="38100" dir="2700000" algn="tl" rotWithShape="0">
              <a:prstClr val="black">
                <a:alpha val="40000"/>
              </a:prstClr>
            </a:outerShdw>
          </a:effectLst>
        </p:grpSpPr>
        <p:sp>
          <p:nvSpPr>
            <p:cNvPr id="28" name="TextBox 27">
              <a:extLst>
                <a:ext uri="{FF2B5EF4-FFF2-40B4-BE49-F238E27FC236}">
                  <a16:creationId xmlns:a16="http://schemas.microsoft.com/office/drawing/2014/main" id="{540717F0-C0D2-40CF-926D-081C8BA76694}"/>
                </a:ext>
              </a:extLst>
            </p:cNvPr>
            <p:cNvSpPr txBox="1"/>
            <p:nvPr/>
          </p:nvSpPr>
          <p:spPr>
            <a:xfrm>
              <a:off x="15182630" y="12972456"/>
              <a:ext cx="5093140" cy="1291170"/>
            </a:xfrm>
            <a:prstGeom prst="rect">
              <a:avLst/>
            </a:prstGeom>
            <a:solidFill>
              <a:srgbClr val="144245"/>
            </a:solidFill>
          </p:spPr>
          <p:txBody>
            <a:bodyPr wrap="square" rtlCol="0" anchor="ctr">
              <a:noAutofit/>
            </a:bodyPr>
            <a:lstStyle/>
            <a:p>
              <a:pPr algn="ctr"/>
              <a:r>
                <a:rPr lang="en-US" sz="6000" b="1" dirty="0">
                  <a:solidFill>
                    <a:schemeClr val="bg1"/>
                  </a:solidFill>
                </a:rPr>
                <a:t>ABSTRACT</a:t>
              </a:r>
            </a:p>
          </p:txBody>
        </p:sp>
        <p:cxnSp>
          <p:nvCxnSpPr>
            <p:cNvPr id="29" name="Straight Connector 28">
              <a:extLst>
                <a:ext uri="{FF2B5EF4-FFF2-40B4-BE49-F238E27FC236}">
                  <a16:creationId xmlns:a16="http://schemas.microsoft.com/office/drawing/2014/main" id="{0FBAD60D-F644-4E2A-9E43-354D876445AE}"/>
                </a:ext>
              </a:extLst>
            </p:cNvPr>
            <p:cNvCxnSpPr/>
            <p:nvPr/>
          </p:nvCxnSpPr>
          <p:spPr>
            <a:xfrm>
              <a:off x="14833600" y="12976003"/>
              <a:ext cx="0" cy="1289304"/>
            </a:xfrm>
            <a:prstGeom prst="line">
              <a:avLst/>
            </a:prstGeom>
            <a:ln w="101600">
              <a:solidFill>
                <a:srgbClr val="144245"/>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BB44FCEC-0963-4DAC-B85A-F7869DD00A4F}"/>
              </a:ext>
            </a:extLst>
          </p:cNvPr>
          <p:cNvGrpSpPr/>
          <p:nvPr/>
        </p:nvGrpSpPr>
        <p:grpSpPr>
          <a:xfrm>
            <a:off x="523933" y="18720097"/>
            <a:ext cx="6921896" cy="1292851"/>
            <a:chOff x="14833600" y="12972456"/>
            <a:chExt cx="6921896" cy="1292851"/>
          </a:xfrm>
          <a:effectLst>
            <a:outerShdw blurRad="50800" dist="38100" dir="2700000" algn="tl" rotWithShape="0">
              <a:prstClr val="black">
                <a:alpha val="40000"/>
              </a:prstClr>
            </a:outerShdw>
          </a:effectLst>
        </p:grpSpPr>
        <p:sp>
          <p:nvSpPr>
            <p:cNvPr id="31" name="TextBox 30">
              <a:extLst>
                <a:ext uri="{FF2B5EF4-FFF2-40B4-BE49-F238E27FC236}">
                  <a16:creationId xmlns:a16="http://schemas.microsoft.com/office/drawing/2014/main" id="{9EEE395C-0DBA-4BE5-B1A6-F480D2C74893}"/>
                </a:ext>
              </a:extLst>
            </p:cNvPr>
            <p:cNvSpPr txBox="1"/>
            <p:nvPr/>
          </p:nvSpPr>
          <p:spPr>
            <a:xfrm>
              <a:off x="15182630" y="12972456"/>
              <a:ext cx="6572866" cy="1291170"/>
            </a:xfrm>
            <a:prstGeom prst="rect">
              <a:avLst/>
            </a:prstGeom>
            <a:solidFill>
              <a:srgbClr val="144245"/>
            </a:solidFill>
          </p:spPr>
          <p:txBody>
            <a:bodyPr wrap="square" rtlCol="0" anchor="ctr">
              <a:noAutofit/>
            </a:bodyPr>
            <a:lstStyle/>
            <a:p>
              <a:pPr algn="ctr"/>
              <a:r>
                <a:rPr lang="en-US" sz="6000" b="1" dirty="0">
                  <a:solidFill>
                    <a:schemeClr val="bg1"/>
                  </a:solidFill>
                </a:rPr>
                <a:t>INTRODUCTION</a:t>
              </a:r>
            </a:p>
          </p:txBody>
        </p:sp>
        <p:cxnSp>
          <p:nvCxnSpPr>
            <p:cNvPr id="32" name="Straight Connector 31">
              <a:extLst>
                <a:ext uri="{FF2B5EF4-FFF2-40B4-BE49-F238E27FC236}">
                  <a16:creationId xmlns:a16="http://schemas.microsoft.com/office/drawing/2014/main" id="{4E8E05B9-67CF-466A-BEA6-4369CB8962E4}"/>
                </a:ext>
              </a:extLst>
            </p:cNvPr>
            <p:cNvCxnSpPr/>
            <p:nvPr/>
          </p:nvCxnSpPr>
          <p:spPr>
            <a:xfrm>
              <a:off x="14833600" y="12976003"/>
              <a:ext cx="0" cy="1289304"/>
            </a:xfrm>
            <a:prstGeom prst="line">
              <a:avLst/>
            </a:prstGeom>
            <a:ln w="101600">
              <a:solidFill>
                <a:srgbClr val="144245"/>
              </a:solidFill>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E0EE12CA-ED88-458F-B42F-8648E0257BBF}"/>
              </a:ext>
            </a:extLst>
          </p:cNvPr>
          <p:cNvGrpSpPr/>
          <p:nvPr/>
        </p:nvGrpSpPr>
        <p:grpSpPr>
          <a:xfrm>
            <a:off x="523933" y="28828207"/>
            <a:ext cx="8035856" cy="1292851"/>
            <a:chOff x="14833600" y="12972456"/>
            <a:chExt cx="8035856" cy="1292851"/>
          </a:xfrm>
          <a:effectLst>
            <a:outerShdw blurRad="50800" dist="38100" dir="2700000" algn="tl" rotWithShape="0">
              <a:prstClr val="black">
                <a:alpha val="40000"/>
              </a:prstClr>
            </a:outerShdw>
          </a:effectLst>
        </p:grpSpPr>
        <p:sp>
          <p:nvSpPr>
            <p:cNvPr id="34" name="TextBox 33">
              <a:extLst>
                <a:ext uri="{FF2B5EF4-FFF2-40B4-BE49-F238E27FC236}">
                  <a16:creationId xmlns:a16="http://schemas.microsoft.com/office/drawing/2014/main" id="{90E7514D-2106-4A63-A534-FCD0710C5779}"/>
                </a:ext>
              </a:extLst>
            </p:cNvPr>
            <p:cNvSpPr txBox="1"/>
            <p:nvPr/>
          </p:nvSpPr>
          <p:spPr>
            <a:xfrm>
              <a:off x="15182629" y="12972456"/>
              <a:ext cx="7686827" cy="1291170"/>
            </a:xfrm>
            <a:prstGeom prst="rect">
              <a:avLst/>
            </a:prstGeom>
            <a:solidFill>
              <a:srgbClr val="144245"/>
            </a:solidFill>
          </p:spPr>
          <p:txBody>
            <a:bodyPr wrap="square" rtlCol="0" anchor="ctr">
              <a:noAutofit/>
            </a:bodyPr>
            <a:lstStyle/>
            <a:p>
              <a:pPr algn="ctr"/>
              <a:r>
                <a:rPr lang="en-US" sz="6000" b="1" dirty="0">
                  <a:solidFill>
                    <a:schemeClr val="bg1"/>
                  </a:solidFill>
                </a:rPr>
                <a:t>PROPOSED METHOD</a:t>
              </a:r>
            </a:p>
          </p:txBody>
        </p:sp>
        <p:cxnSp>
          <p:nvCxnSpPr>
            <p:cNvPr id="35" name="Straight Connector 34">
              <a:extLst>
                <a:ext uri="{FF2B5EF4-FFF2-40B4-BE49-F238E27FC236}">
                  <a16:creationId xmlns:a16="http://schemas.microsoft.com/office/drawing/2014/main" id="{67DF01CC-FAD9-4844-9794-472A4A41B1A7}"/>
                </a:ext>
              </a:extLst>
            </p:cNvPr>
            <p:cNvCxnSpPr/>
            <p:nvPr/>
          </p:nvCxnSpPr>
          <p:spPr>
            <a:xfrm>
              <a:off x="14833600" y="12976003"/>
              <a:ext cx="0" cy="1289304"/>
            </a:xfrm>
            <a:prstGeom prst="line">
              <a:avLst/>
            </a:prstGeom>
            <a:ln w="101600">
              <a:solidFill>
                <a:srgbClr val="144245"/>
              </a:solidFill>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E5EDB37C-9471-458D-93BF-FAC1A7214FA9}"/>
              </a:ext>
            </a:extLst>
          </p:cNvPr>
          <p:cNvSpPr txBox="1"/>
          <p:nvPr/>
        </p:nvSpPr>
        <p:spPr>
          <a:xfrm>
            <a:off x="872960" y="30562279"/>
            <a:ext cx="14737152" cy="11761378"/>
          </a:xfrm>
          <a:prstGeom prst="rect">
            <a:avLst/>
          </a:prstGeom>
          <a:noFill/>
          <a:ln w="50800" cap="rnd">
            <a:solidFill>
              <a:srgbClr val="60BC9D"/>
            </a:solidFill>
            <a:prstDash val="dash"/>
          </a:ln>
          <a:effectLst/>
        </p:spPr>
        <p:txBody>
          <a:bodyPr wrap="square" rtlCol="0">
            <a:noAutofit/>
          </a:bodyPr>
          <a:lstStyle/>
          <a:p>
            <a:pPr marL="457200" algn="just"/>
            <a:r>
              <a:rPr lang="en-US" sz="4000" dirty="0">
                <a:latin typeface="Times New Roman" panose="02020603050405020304" pitchFamily="18" charset="0"/>
                <a:cs typeface="Times New Roman" panose="02020603050405020304" pitchFamily="18" charset="0"/>
              </a:rPr>
              <a:t>Show your proposed method: system flowchart, algorithm, core formula, etc.</a:t>
            </a:r>
          </a:p>
          <a:p>
            <a:pPr marL="457200" algn="just"/>
            <a:r>
              <a:rPr lang="en-US" sz="4000" dirty="0">
                <a:latin typeface="Times New Roman" panose="02020603050405020304" pitchFamily="18" charset="0"/>
                <a:cs typeface="Times New Roman" panose="02020603050405020304" pitchFamily="18" charset="0"/>
              </a:rPr>
              <a:t>Explain what you have done.</a:t>
            </a:r>
          </a:p>
          <a:p>
            <a:pPr marL="457200" algn="just"/>
            <a:r>
              <a:rPr lang="en-US" sz="4000" i="1" dirty="0">
                <a:latin typeface="Times New Roman" panose="02020603050405020304" pitchFamily="18" charset="0"/>
                <a:cs typeface="Times New Roman" panose="02020603050405020304" pitchFamily="18" charset="0"/>
              </a:rPr>
              <a:t>Try to use graphics (Icons, SmartArt, Flowchart, Images) to make your poster easy to understand and more attractive.</a:t>
            </a:r>
          </a:p>
        </p:txBody>
      </p:sp>
      <p:sp>
        <p:nvSpPr>
          <p:cNvPr id="37" name="TextBox 36">
            <a:extLst>
              <a:ext uri="{FF2B5EF4-FFF2-40B4-BE49-F238E27FC236}">
                <a16:creationId xmlns:a16="http://schemas.microsoft.com/office/drawing/2014/main" id="{8C5E7DBD-22CC-4CA4-A7C7-D4D6262189BE}"/>
              </a:ext>
            </a:extLst>
          </p:cNvPr>
          <p:cNvSpPr txBox="1"/>
          <p:nvPr/>
        </p:nvSpPr>
        <p:spPr>
          <a:xfrm>
            <a:off x="17657317" y="20415143"/>
            <a:ext cx="14737152" cy="9523118"/>
          </a:xfrm>
          <a:prstGeom prst="rect">
            <a:avLst/>
          </a:prstGeom>
          <a:noFill/>
          <a:ln w="50800" cap="rnd">
            <a:solidFill>
              <a:srgbClr val="60BC9D"/>
            </a:solidFill>
            <a:prstDash val="dash"/>
          </a:ln>
          <a:effectLst/>
        </p:spPr>
        <p:txBody>
          <a:bodyPr wrap="square" rtlCol="0">
            <a:noAutofit/>
          </a:bodyPr>
          <a:lstStyle/>
          <a:p>
            <a:pPr marL="457200" algn="just"/>
            <a:r>
              <a:rPr lang="en-US" sz="4000" dirty="0">
                <a:latin typeface="Times New Roman" panose="02020603050405020304" pitchFamily="18" charset="0"/>
                <a:cs typeface="Times New Roman" panose="02020603050405020304" pitchFamily="18" charset="0"/>
              </a:rPr>
              <a:t>Show and explain the result that you have achieved: prototype images, measurement results, comparison tables, etc.</a:t>
            </a:r>
          </a:p>
          <a:p>
            <a:pPr marL="457200" algn="just"/>
            <a:r>
              <a:rPr lang="en-US" sz="4000" dirty="0">
                <a:latin typeface="Times New Roman" panose="02020603050405020304" pitchFamily="18" charset="0"/>
                <a:cs typeface="Times New Roman" panose="02020603050405020304" pitchFamily="18" charset="0"/>
              </a:rPr>
              <a:t>Compare to the targets that you have written in Introduction section.</a:t>
            </a:r>
          </a:p>
          <a:p>
            <a:pPr marL="457200" algn="just"/>
            <a:r>
              <a:rPr lang="en-US" sz="4000" i="1" dirty="0">
                <a:latin typeface="Times New Roman" panose="02020603050405020304" pitchFamily="18" charset="0"/>
                <a:cs typeface="Times New Roman" panose="02020603050405020304" pitchFamily="18" charset="0"/>
              </a:rPr>
              <a:t>Try to use graphics (Icons, SmartArt, Flowchart, Images, Tables) to make your poster easy to understand and more attractive.</a:t>
            </a:r>
          </a:p>
        </p:txBody>
      </p:sp>
      <p:grpSp>
        <p:nvGrpSpPr>
          <p:cNvPr id="38" name="Group 37">
            <a:extLst>
              <a:ext uri="{FF2B5EF4-FFF2-40B4-BE49-F238E27FC236}">
                <a16:creationId xmlns:a16="http://schemas.microsoft.com/office/drawing/2014/main" id="{72AF1CF7-FA11-45E4-9C60-C628FF5524ED}"/>
              </a:ext>
            </a:extLst>
          </p:cNvPr>
          <p:cNvGrpSpPr/>
          <p:nvPr/>
        </p:nvGrpSpPr>
        <p:grpSpPr>
          <a:xfrm>
            <a:off x="17308288" y="18720097"/>
            <a:ext cx="3976905" cy="1292851"/>
            <a:chOff x="14833600" y="12972456"/>
            <a:chExt cx="3976905" cy="1292851"/>
          </a:xfrm>
          <a:effectLst>
            <a:outerShdw blurRad="50800" dist="38100" dir="2700000" algn="tl" rotWithShape="0">
              <a:prstClr val="black">
                <a:alpha val="40000"/>
              </a:prstClr>
            </a:outerShdw>
          </a:effectLst>
        </p:grpSpPr>
        <p:sp>
          <p:nvSpPr>
            <p:cNvPr id="39" name="TextBox 38">
              <a:extLst>
                <a:ext uri="{FF2B5EF4-FFF2-40B4-BE49-F238E27FC236}">
                  <a16:creationId xmlns:a16="http://schemas.microsoft.com/office/drawing/2014/main" id="{D5911BB0-87C0-48A1-A2F1-C7155E8FAB2D}"/>
                </a:ext>
              </a:extLst>
            </p:cNvPr>
            <p:cNvSpPr txBox="1"/>
            <p:nvPr/>
          </p:nvSpPr>
          <p:spPr>
            <a:xfrm>
              <a:off x="15182630" y="12972456"/>
              <a:ext cx="3627875" cy="1291170"/>
            </a:xfrm>
            <a:prstGeom prst="rect">
              <a:avLst/>
            </a:prstGeom>
            <a:solidFill>
              <a:srgbClr val="144245"/>
            </a:solidFill>
          </p:spPr>
          <p:txBody>
            <a:bodyPr wrap="square" rtlCol="0" anchor="ctr">
              <a:noAutofit/>
            </a:bodyPr>
            <a:lstStyle/>
            <a:p>
              <a:pPr algn="ctr"/>
              <a:r>
                <a:rPr lang="en-US" sz="6000" b="1" dirty="0">
                  <a:solidFill>
                    <a:schemeClr val="bg1"/>
                  </a:solidFill>
                </a:rPr>
                <a:t>RESULT</a:t>
              </a:r>
            </a:p>
          </p:txBody>
        </p:sp>
        <p:cxnSp>
          <p:nvCxnSpPr>
            <p:cNvPr id="40" name="Straight Connector 39">
              <a:extLst>
                <a:ext uri="{FF2B5EF4-FFF2-40B4-BE49-F238E27FC236}">
                  <a16:creationId xmlns:a16="http://schemas.microsoft.com/office/drawing/2014/main" id="{F5A9B63B-9806-439B-939A-4956B898CA12}"/>
                </a:ext>
              </a:extLst>
            </p:cNvPr>
            <p:cNvCxnSpPr/>
            <p:nvPr/>
          </p:nvCxnSpPr>
          <p:spPr>
            <a:xfrm>
              <a:off x="14833600" y="12976003"/>
              <a:ext cx="0" cy="1289304"/>
            </a:xfrm>
            <a:prstGeom prst="line">
              <a:avLst/>
            </a:prstGeom>
            <a:ln w="101600">
              <a:solidFill>
                <a:srgbClr val="144245"/>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573FFE2A-0B10-4D1C-BDDF-B216CEF152C5}"/>
              </a:ext>
            </a:extLst>
          </p:cNvPr>
          <p:cNvGrpSpPr/>
          <p:nvPr/>
        </p:nvGrpSpPr>
        <p:grpSpPr>
          <a:xfrm>
            <a:off x="17308288" y="30767225"/>
            <a:ext cx="5254900" cy="1292851"/>
            <a:chOff x="14833600" y="12972456"/>
            <a:chExt cx="5254900" cy="1292851"/>
          </a:xfrm>
          <a:effectLst>
            <a:outerShdw blurRad="50800" dist="38100" dir="2700000" algn="tl" rotWithShape="0">
              <a:prstClr val="black">
                <a:alpha val="40000"/>
              </a:prstClr>
            </a:outerShdw>
          </a:effectLst>
        </p:grpSpPr>
        <p:sp>
          <p:nvSpPr>
            <p:cNvPr id="42" name="TextBox 41">
              <a:extLst>
                <a:ext uri="{FF2B5EF4-FFF2-40B4-BE49-F238E27FC236}">
                  <a16:creationId xmlns:a16="http://schemas.microsoft.com/office/drawing/2014/main" id="{C8D7922B-3167-4C61-83ED-2053F3D631E5}"/>
                </a:ext>
              </a:extLst>
            </p:cNvPr>
            <p:cNvSpPr txBox="1"/>
            <p:nvPr/>
          </p:nvSpPr>
          <p:spPr>
            <a:xfrm>
              <a:off x="15182630" y="12972456"/>
              <a:ext cx="4905870" cy="1291170"/>
            </a:xfrm>
            <a:prstGeom prst="rect">
              <a:avLst/>
            </a:prstGeom>
            <a:solidFill>
              <a:srgbClr val="144245"/>
            </a:solidFill>
          </p:spPr>
          <p:txBody>
            <a:bodyPr wrap="square" rtlCol="0" anchor="ctr">
              <a:noAutofit/>
            </a:bodyPr>
            <a:lstStyle/>
            <a:p>
              <a:pPr algn="ctr"/>
              <a:r>
                <a:rPr lang="en-US" sz="6000" b="1" dirty="0">
                  <a:solidFill>
                    <a:schemeClr val="bg1"/>
                  </a:solidFill>
                </a:rPr>
                <a:t>CONCLUSION</a:t>
              </a:r>
            </a:p>
          </p:txBody>
        </p:sp>
        <p:cxnSp>
          <p:nvCxnSpPr>
            <p:cNvPr id="43" name="Straight Connector 42">
              <a:extLst>
                <a:ext uri="{FF2B5EF4-FFF2-40B4-BE49-F238E27FC236}">
                  <a16:creationId xmlns:a16="http://schemas.microsoft.com/office/drawing/2014/main" id="{98796D26-1973-4FF9-8430-3990CD431CA4}"/>
                </a:ext>
              </a:extLst>
            </p:cNvPr>
            <p:cNvCxnSpPr/>
            <p:nvPr/>
          </p:nvCxnSpPr>
          <p:spPr>
            <a:xfrm>
              <a:off x="14833600" y="12976003"/>
              <a:ext cx="0" cy="1289304"/>
            </a:xfrm>
            <a:prstGeom prst="line">
              <a:avLst/>
            </a:prstGeom>
            <a:ln w="101600">
              <a:solidFill>
                <a:srgbClr val="144245"/>
              </a:solidFill>
            </a:ln>
          </p:spPr>
          <p:style>
            <a:lnRef idx="1">
              <a:schemeClr val="accent1"/>
            </a:lnRef>
            <a:fillRef idx="0">
              <a:schemeClr val="accent1"/>
            </a:fillRef>
            <a:effectRef idx="0">
              <a:schemeClr val="accent1"/>
            </a:effectRef>
            <a:fontRef idx="minor">
              <a:schemeClr val="tx1"/>
            </a:fontRef>
          </p:style>
        </p:cxnSp>
      </p:grpSp>
      <p:sp>
        <p:nvSpPr>
          <p:cNvPr id="44" name="TextBox 43">
            <a:extLst>
              <a:ext uri="{FF2B5EF4-FFF2-40B4-BE49-F238E27FC236}">
                <a16:creationId xmlns:a16="http://schemas.microsoft.com/office/drawing/2014/main" id="{17CE1811-C0B7-4E3B-A617-9646DC8C92C1}"/>
              </a:ext>
            </a:extLst>
          </p:cNvPr>
          <p:cNvSpPr txBox="1"/>
          <p:nvPr/>
        </p:nvSpPr>
        <p:spPr>
          <a:xfrm>
            <a:off x="17657317" y="32591829"/>
            <a:ext cx="14710430" cy="9731828"/>
          </a:xfrm>
          <a:prstGeom prst="rect">
            <a:avLst/>
          </a:prstGeom>
          <a:noFill/>
          <a:ln w="50800" cap="rnd">
            <a:solidFill>
              <a:srgbClr val="60BC9D"/>
            </a:solidFill>
            <a:prstDash val="dash"/>
          </a:ln>
          <a:effectLst/>
        </p:spPr>
        <p:txBody>
          <a:bodyPr wrap="square" rtlCol="0">
            <a:noAutofit/>
          </a:bodyPr>
          <a:lstStyle/>
          <a:p>
            <a:pPr marL="457200" algn="just"/>
            <a:r>
              <a:rPr lang="en-US" sz="4000" dirty="0">
                <a:latin typeface="Times New Roman" panose="02020603050405020304" pitchFamily="18" charset="0"/>
                <a:cs typeface="Times New Roman" panose="02020603050405020304" pitchFamily="18" charset="0"/>
              </a:rPr>
              <a:t>Do your proposed method work? Is it efficient when compare to other methods? What are the advantages and disadvantages of your method?</a:t>
            </a:r>
          </a:p>
          <a:p>
            <a:pPr marL="457200" algn="just"/>
            <a:r>
              <a:rPr lang="en-US" sz="4000" dirty="0">
                <a:latin typeface="Times New Roman" panose="02020603050405020304" pitchFamily="18" charset="0"/>
                <a:cs typeface="Times New Roman" panose="02020603050405020304" pitchFamily="18" charset="0"/>
              </a:rPr>
              <a:t>Future work?</a:t>
            </a:r>
          </a:p>
        </p:txBody>
      </p:sp>
    </p:spTree>
    <p:extLst>
      <p:ext uri="{BB962C8B-B14F-4D97-AF65-F5344CB8AC3E}">
        <p14:creationId xmlns:p14="http://schemas.microsoft.com/office/powerpoint/2010/main" val="23369087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310</TotalTime>
  <Words>740</Words>
  <Application>Microsoft Office PowerPoint</Application>
  <PresentationFormat>Custom</PresentationFormat>
  <Paragraphs>73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Times New Roman</vt:lpstr>
      <vt:lpstr>Office Theme</vt:lpstr>
      <vt:lpstr>Research and Implement Control Program for Autonomous Car with Deep Learning</vt:lpstr>
      <vt:lpstr>HARDWARE IMPLEMENTATION OF AES WITH S-BOX USING COMPOSITE FIELD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Tran Hoang</dc:creator>
  <cp:lastModifiedBy>Anh Khoa Bui</cp:lastModifiedBy>
  <cp:revision>113</cp:revision>
  <dcterms:created xsi:type="dcterms:W3CDTF">2020-01-16T08:08:55Z</dcterms:created>
  <dcterms:modified xsi:type="dcterms:W3CDTF">2020-02-09T14:47:09Z</dcterms:modified>
</cp:coreProperties>
</file>