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5" r:id="rId10"/>
    <p:sldId id="263" r:id="rId11"/>
    <p:sldId id="264" r:id="rId12"/>
    <p:sldId id="266" r:id="rId13"/>
    <p:sldId id="268" r:id="rId14"/>
    <p:sldId id="270" r:id="rId15"/>
    <p:sldId id="26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8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E5B73-C258-4526-A129-87DE69572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5433" y="1964267"/>
            <a:ext cx="9434692" cy="2421464"/>
          </a:xfrm>
        </p:spPr>
        <p:txBody>
          <a:bodyPr/>
          <a:lstStyle/>
          <a:p>
            <a:r>
              <a:rPr lang="es-EC" dirty="0"/>
              <a:t>Proyecto Integrador</a:t>
            </a:r>
            <a:br>
              <a:rPr lang="es-EC" dirty="0"/>
            </a:br>
            <a:r>
              <a:rPr lang="es-EC" dirty="0"/>
              <a:t>Modelado de Movie_dataset.csv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9CBE0-E3C4-436E-8CB0-1C3977C88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Por: Francisco González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181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5318758-B625-4003-BA91-27D544AF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DDL – Tablas de las RELACIONES MUCHOS A MUCHOS</a:t>
            </a:r>
            <a:endParaRPr lang="es-419" dirty="0"/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95386BEA-D3D9-4B64-9F7D-BE62327A1D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9288" y="2141538"/>
            <a:ext cx="3828886" cy="3649662"/>
          </a:xfrm>
          <a:prstGeom prst="rect">
            <a:avLst/>
          </a:prstGeom>
        </p:spPr>
      </p:pic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F1AD7A4B-96BD-452B-920B-3F314D03AC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5257" y="2141538"/>
            <a:ext cx="3568074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5318758-B625-4003-BA91-27D544AF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DDL – Tablas de las relaciones m:n de los campos multivaluados</a:t>
            </a:r>
            <a:endParaRPr lang="es-419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995EEA-0862-4505-A8E3-A99F3B58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2" y="2065867"/>
            <a:ext cx="4051085" cy="216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4ECB8E2-EEFA-4F75-BA17-220F36A20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903" y="2065867"/>
            <a:ext cx="4424940" cy="2160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3A059E1-729A-4E90-B18A-12D336030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319" y="4469727"/>
            <a:ext cx="439838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6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F9DFF-0800-4980-8BC1-EF1E64A5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43" y="1928946"/>
            <a:ext cx="3633746" cy="3000108"/>
          </a:xfrm>
        </p:spPr>
        <p:txBody>
          <a:bodyPr>
            <a:normAutofit fontScale="90000"/>
          </a:bodyPr>
          <a:lstStyle/>
          <a:p>
            <a:pPr algn="ctr"/>
            <a:r>
              <a:rPr lang="es-EC" sz="5400" dirty="0"/>
              <a:t>Modelo </a:t>
            </a:r>
            <a:br>
              <a:rPr lang="es-EC" sz="5400" dirty="0"/>
            </a:br>
            <a:r>
              <a:rPr lang="es-EC" sz="5400" dirty="0"/>
              <a:t>Relacional de </a:t>
            </a:r>
            <a:r>
              <a:rPr lang="es-EC" sz="5400" dirty="0" err="1"/>
              <a:t>Mysql</a:t>
            </a:r>
            <a:r>
              <a:rPr lang="es-EC" sz="5400" dirty="0"/>
              <a:t> </a:t>
            </a:r>
            <a:r>
              <a:rPr lang="es-EC" sz="5400" dirty="0" err="1"/>
              <a:t>workbench</a:t>
            </a:r>
            <a:endParaRPr lang="es-419" sz="54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67A814F-93FD-4B36-ACBC-FFBC84ECE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648200" y="991391"/>
            <a:ext cx="6169025" cy="44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0377A-A89E-47D6-B2A6-C891DA95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70" y="34205"/>
            <a:ext cx="10131425" cy="1456267"/>
          </a:xfrm>
        </p:spPr>
        <p:txBody>
          <a:bodyPr/>
          <a:lstStyle/>
          <a:p>
            <a:r>
              <a:rPr lang="es-EC" dirty="0"/>
              <a:t>Población de las tablas Relacionales</a:t>
            </a:r>
            <a:endParaRPr lang="es-419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7ED3CFB-3734-4639-BFCF-0AD224F85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70"/>
          <a:stretch/>
        </p:blipFill>
        <p:spPr>
          <a:xfrm>
            <a:off x="9264342" y="5106150"/>
            <a:ext cx="2905125" cy="6000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DA0F48A-EA60-456F-9416-E747489DB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170"/>
          <a:stretch/>
        </p:blipFill>
        <p:spPr>
          <a:xfrm>
            <a:off x="9264339" y="4479415"/>
            <a:ext cx="2905125" cy="5810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BFE543C-4285-47B0-BBB3-EDC818F2AB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364"/>
          <a:stretch/>
        </p:blipFill>
        <p:spPr>
          <a:xfrm>
            <a:off x="6683064" y="5751934"/>
            <a:ext cx="5580000" cy="4954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11202F4-9132-42BB-93FF-3C6A97C6C6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310"/>
          <a:stretch/>
        </p:blipFill>
        <p:spPr>
          <a:xfrm>
            <a:off x="9264338" y="2039652"/>
            <a:ext cx="2905125" cy="55529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9E1DFA9-626F-44AF-B0E0-998A6641CD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3574"/>
          <a:stretch/>
        </p:blipFill>
        <p:spPr>
          <a:xfrm>
            <a:off x="9264338" y="2637178"/>
            <a:ext cx="2905125" cy="56012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10BC1A8-E8AC-42D3-A7A3-F9DB90666EC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3574"/>
          <a:stretch/>
        </p:blipFill>
        <p:spPr>
          <a:xfrm>
            <a:off x="9264339" y="3239538"/>
            <a:ext cx="2905125" cy="560128"/>
          </a:xfrm>
          <a:prstGeom prst="rect">
            <a:avLst/>
          </a:prstGeom>
        </p:spPr>
      </p:pic>
      <p:pic>
        <p:nvPicPr>
          <p:cNvPr id="24" name="Marcador de contenido 6">
            <a:extLst>
              <a:ext uri="{FF2B5EF4-FFF2-40B4-BE49-F238E27FC236}">
                <a16:creationId xmlns:a16="http://schemas.microsoft.com/office/drawing/2014/main" id="{B25486AF-671F-4ABB-BC0B-744E7E9C84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/>
          <a:srcRect b="24719"/>
          <a:stretch/>
        </p:blipFill>
        <p:spPr>
          <a:xfrm>
            <a:off x="9264340" y="3841898"/>
            <a:ext cx="2905125" cy="587977"/>
          </a:xfrm>
          <a:prstGeom prst="rect">
            <a:avLst/>
          </a:prstGeom>
        </p:spPr>
      </p:pic>
      <p:sp>
        <p:nvSpPr>
          <p:cNvPr id="11" name="Marcador de contenido 7">
            <a:extLst>
              <a:ext uri="{FF2B5EF4-FFF2-40B4-BE49-F238E27FC236}">
                <a16:creationId xmlns:a16="http://schemas.microsoft.com/office/drawing/2014/main" id="{01282950-7BCF-4F48-A1D5-4E1C31EB3B0C}"/>
              </a:ext>
            </a:extLst>
          </p:cNvPr>
          <p:cNvSpPr txBox="1">
            <a:spLocks/>
          </p:cNvSpPr>
          <p:nvPr/>
        </p:nvSpPr>
        <p:spPr>
          <a:xfrm>
            <a:off x="181554" y="1353312"/>
            <a:ext cx="9450173" cy="5504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C" sz="1400" dirty="0">
                <a:solidFill>
                  <a:srgbClr val="0070C0"/>
                </a:solidFill>
              </a:rPr>
              <a:t>DROP PROCEDURE IF EXISTS </a:t>
            </a:r>
            <a:r>
              <a:rPr lang="es-EC" sz="1400" dirty="0"/>
              <a:t>Json2Relational_tabla;</a:t>
            </a:r>
            <a:br>
              <a:rPr lang="es-EC" sz="1400" dirty="0"/>
            </a:br>
            <a:r>
              <a:rPr lang="es-EC" sz="1400" dirty="0"/>
              <a:t>DELIMITER //</a:t>
            </a:r>
            <a:br>
              <a:rPr lang="es-EC" sz="1400" dirty="0"/>
            </a:br>
            <a:r>
              <a:rPr lang="es-EC" sz="1400" dirty="0">
                <a:solidFill>
                  <a:srgbClr val="0070C0"/>
                </a:solidFill>
              </a:rPr>
              <a:t>CREATE PROCEDURE </a:t>
            </a:r>
            <a:r>
              <a:rPr lang="es-EC" sz="1400" dirty="0"/>
              <a:t>Json2Relational_tabla()</a:t>
            </a:r>
            <a:br>
              <a:rPr lang="es-EC" sz="1400" dirty="0"/>
            </a:br>
            <a:r>
              <a:rPr lang="es-EC" sz="1400" dirty="0">
                <a:solidFill>
                  <a:srgbClr val="0070C0"/>
                </a:solidFill>
              </a:rPr>
              <a:t>BEGIN</a:t>
            </a:r>
            <a:r>
              <a:rPr lang="es-EC" sz="1400" dirty="0"/>
              <a:t>	</a:t>
            </a:r>
            <a:br>
              <a:rPr lang="es-EC" sz="1400" dirty="0"/>
            </a:br>
            <a:r>
              <a:rPr lang="es-EC" sz="1400" dirty="0"/>
              <a:t>		</a:t>
            </a:r>
            <a:r>
              <a:rPr lang="es-EC" sz="1400" dirty="0">
                <a:solidFill>
                  <a:srgbClr val="0070C0"/>
                </a:solidFill>
              </a:rPr>
              <a:t>DECLARE</a:t>
            </a:r>
            <a:r>
              <a:rPr lang="es-EC" sz="1400" dirty="0"/>
              <a:t> i </a:t>
            </a:r>
            <a:r>
              <a:rPr lang="es-EC" sz="1400" dirty="0">
                <a:solidFill>
                  <a:srgbClr val="0070C0"/>
                </a:solidFill>
              </a:rPr>
              <a:t>INT DEFAULT </a:t>
            </a:r>
            <a:r>
              <a:rPr lang="es-EC" sz="1400" dirty="0"/>
              <a:t>0;</a:t>
            </a:r>
            <a:br>
              <a:rPr lang="es-EC" sz="1400" dirty="0"/>
            </a:br>
            <a:r>
              <a:rPr lang="es-EC" sz="1400" dirty="0"/>
              <a:t>		</a:t>
            </a:r>
            <a:r>
              <a:rPr lang="es-EC" sz="1400" dirty="0">
                <a:solidFill>
                  <a:srgbClr val="0070C0"/>
                </a:solidFill>
              </a:rPr>
              <a:t>CREATE TABLE </a:t>
            </a:r>
            <a:r>
              <a:rPr lang="es-EC" sz="1400" dirty="0" err="1"/>
              <a:t>tmp_tabla</a:t>
            </a:r>
            <a:r>
              <a:rPr lang="es-EC" sz="1400" dirty="0"/>
              <a:t>(</a:t>
            </a:r>
            <a:r>
              <a:rPr lang="es-EC" sz="1400" dirty="0" err="1"/>
              <a:t>IdMovie</a:t>
            </a:r>
            <a:r>
              <a:rPr lang="es-EC" sz="1400" dirty="0"/>
              <a:t> </a:t>
            </a:r>
            <a:r>
              <a:rPr lang="es-EC" sz="1400" dirty="0">
                <a:solidFill>
                  <a:srgbClr val="0070C0"/>
                </a:solidFill>
              </a:rPr>
              <a:t>INT</a:t>
            </a:r>
            <a:r>
              <a:rPr lang="es-EC" sz="1400" dirty="0"/>
              <a:t>, `Atributo2` </a:t>
            </a:r>
            <a:r>
              <a:rPr lang="es-EC" sz="1400" dirty="0">
                <a:solidFill>
                  <a:srgbClr val="0070C0"/>
                </a:solidFill>
              </a:rPr>
              <a:t>VARCHAR</a:t>
            </a:r>
            <a:r>
              <a:rPr lang="es-EC" sz="1400" dirty="0"/>
              <a:t>(?), `Atributo3` </a:t>
            </a:r>
            <a:r>
              <a:rPr lang="es-EC" sz="1400" dirty="0">
                <a:solidFill>
                  <a:srgbClr val="0070C0"/>
                </a:solidFill>
              </a:rPr>
              <a:t>VARCHAR</a:t>
            </a:r>
            <a:r>
              <a:rPr lang="es-EC" sz="1400" dirty="0"/>
              <a:t>(?));</a:t>
            </a:r>
            <a:br>
              <a:rPr lang="es-EC" sz="1400" dirty="0"/>
            </a:br>
            <a:r>
              <a:rPr lang="es-EC" sz="1400" dirty="0"/>
              <a:t>		</a:t>
            </a:r>
            <a:r>
              <a:rPr lang="es-EC" sz="1400" dirty="0">
                <a:solidFill>
                  <a:srgbClr val="0070C0"/>
                </a:solidFill>
              </a:rPr>
              <a:t>WHILE</a:t>
            </a:r>
            <a:r>
              <a:rPr lang="es-EC" sz="1400" dirty="0"/>
              <a:t> i &lt;= ? </a:t>
            </a:r>
            <a:r>
              <a:rPr lang="es-EC" sz="1400" dirty="0">
                <a:solidFill>
                  <a:srgbClr val="0070C0"/>
                </a:solidFill>
              </a:rPr>
              <a:t>DO</a:t>
            </a:r>
            <a:r>
              <a:rPr lang="es-EC" sz="1400" dirty="0"/>
              <a:t> </a:t>
            </a:r>
          </a:p>
          <a:p>
            <a:pPr marL="457200" lvl="1" indent="0">
              <a:buNone/>
            </a:pPr>
            <a:r>
              <a:rPr lang="es-EC" sz="1400" dirty="0"/>
              <a:t>	</a:t>
            </a:r>
            <a:r>
              <a:rPr lang="es-EC" sz="1400" dirty="0">
                <a:solidFill>
                  <a:srgbClr val="0070C0"/>
                </a:solidFill>
              </a:rPr>
              <a:t>INSERT INTO </a:t>
            </a:r>
            <a:r>
              <a:rPr lang="es-EC" sz="1400" dirty="0" err="1"/>
              <a:t>tmp_tabla</a:t>
            </a:r>
            <a:r>
              <a:rPr lang="es-EC" sz="1400" dirty="0"/>
              <a:t>	</a:t>
            </a:r>
            <a:br>
              <a:rPr lang="es-EC" sz="1400" dirty="0"/>
            </a:br>
            <a:r>
              <a:rPr lang="es-EC" sz="1400" dirty="0"/>
              <a:t>	</a:t>
            </a:r>
            <a:r>
              <a:rPr lang="es-EC" sz="1400" dirty="0">
                <a:solidFill>
                  <a:srgbClr val="0070C0"/>
                </a:solidFill>
              </a:rPr>
              <a:t>SELECT</a:t>
            </a:r>
            <a:r>
              <a:rPr lang="es-EC" sz="1400" dirty="0"/>
              <a:t> id </a:t>
            </a:r>
            <a:r>
              <a:rPr lang="es-EC" sz="1400" dirty="0">
                <a:solidFill>
                  <a:srgbClr val="0070C0"/>
                </a:solidFill>
              </a:rPr>
              <a:t>AS</a:t>
            </a:r>
            <a:r>
              <a:rPr lang="es-EC" sz="1400" dirty="0"/>
              <a:t> </a:t>
            </a:r>
            <a:r>
              <a:rPr lang="es-EC" sz="1400" dirty="0" err="1"/>
              <a:t>idMovie</a:t>
            </a:r>
            <a:r>
              <a:rPr lang="es-EC" sz="1400" dirty="0"/>
              <a:t>,</a:t>
            </a:r>
            <a:br>
              <a:rPr lang="es-EC" sz="1400" dirty="0"/>
            </a:br>
            <a:r>
              <a:rPr lang="es-EC" sz="1400" dirty="0"/>
              <a:t>		</a:t>
            </a:r>
            <a:r>
              <a:rPr lang="es-EC" sz="1400" dirty="0">
                <a:solidFill>
                  <a:schemeClr val="accent5">
                    <a:lumMod val="75000"/>
                  </a:schemeClr>
                </a:solidFill>
              </a:rPr>
              <a:t>md5</a:t>
            </a:r>
            <a:r>
              <a:rPr lang="es-EC" sz="1400" dirty="0"/>
              <a:t>(JSON_EXTRACT(</a:t>
            </a:r>
            <a:r>
              <a:rPr lang="es-EC" sz="1400" dirty="0">
                <a:solidFill>
                  <a:schemeClr val="accent5">
                    <a:lumMod val="75000"/>
                  </a:schemeClr>
                </a:solidFill>
              </a:rPr>
              <a:t>CONCAT</a:t>
            </a:r>
            <a:r>
              <a:rPr lang="es-EC" sz="1400" dirty="0"/>
              <a:t>(</a:t>
            </a:r>
            <a:r>
              <a:rPr lang="es-EC" sz="1400" dirty="0">
                <a:solidFill>
                  <a:srgbClr val="FFC000"/>
                </a:solidFill>
              </a:rPr>
              <a:t>'["'</a:t>
            </a:r>
            <a:r>
              <a:rPr lang="es-EC" sz="1400" dirty="0"/>
              <a:t>, </a:t>
            </a:r>
            <a:r>
              <a:rPr lang="es-EC" sz="1400" dirty="0">
                <a:solidFill>
                  <a:srgbClr val="0070C0"/>
                </a:solidFill>
              </a:rPr>
              <a:t>REPLACE</a:t>
            </a:r>
            <a:r>
              <a:rPr lang="es-EC" sz="1400" dirty="0"/>
              <a:t>(`</a:t>
            </a:r>
            <a:r>
              <a:rPr lang="es-EC" sz="1400" dirty="0" err="1"/>
              <a:t>atributo_multivaluado</a:t>
            </a:r>
            <a:r>
              <a:rPr lang="es-EC" sz="1400" dirty="0"/>
              <a:t>`,, </a:t>
            </a:r>
            <a:r>
              <a:rPr lang="es-EC" sz="1400" dirty="0">
                <a:solidFill>
                  <a:srgbClr val="FFC000"/>
                </a:solidFill>
              </a:rPr>
              <a:t>' '</a:t>
            </a:r>
            <a:r>
              <a:rPr lang="es-EC" sz="1400" dirty="0"/>
              <a:t>, </a:t>
            </a:r>
            <a:r>
              <a:rPr lang="es-EC" sz="1400" dirty="0">
                <a:solidFill>
                  <a:srgbClr val="FFC000"/>
                </a:solidFill>
              </a:rPr>
              <a:t>'","'</a:t>
            </a:r>
            <a:r>
              <a:rPr lang="es-EC" sz="1400" dirty="0"/>
              <a:t>), </a:t>
            </a:r>
            <a:r>
              <a:rPr lang="es-EC" sz="1400" dirty="0">
                <a:solidFill>
                  <a:srgbClr val="FFC000"/>
                </a:solidFill>
              </a:rPr>
              <a:t>'"]’</a:t>
            </a:r>
            <a:r>
              <a:rPr lang="es-EC" sz="1400" dirty="0"/>
              <a:t>), </a:t>
            </a:r>
            <a:br>
              <a:rPr lang="es-EC" sz="1400" dirty="0"/>
            </a:br>
            <a:r>
              <a:rPr lang="es-EC" sz="1400" dirty="0"/>
              <a:t>			</a:t>
            </a:r>
            <a:r>
              <a:rPr lang="es-EC" sz="1400" dirty="0">
                <a:solidFill>
                  <a:schemeClr val="accent5">
                    <a:lumMod val="75000"/>
                  </a:schemeClr>
                </a:solidFill>
              </a:rPr>
              <a:t>CONCAT</a:t>
            </a:r>
            <a:r>
              <a:rPr lang="es-EC" sz="1400" dirty="0"/>
              <a:t>(</a:t>
            </a:r>
            <a:r>
              <a:rPr lang="es-EC" sz="1400" dirty="0">
                <a:solidFill>
                  <a:srgbClr val="FFC000"/>
                </a:solidFill>
              </a:rPr>
              <a:t>"$["</a:t>
            </a:r>
            <a:r>
              <a:rPr lang="es-EC" sz="1400" dirty="0"/>
              <a:t>,i,</a:t>
            </a:r>
            <a:r>
              <a:rPr lang="es-EC" sz="1400" dirty="0">
                <a:solidFill>
                  <a:srgbClr val="FFC000"/>
                </a:solidFill>
              </a:rPr>
              <a:t>"]"</a:t>
            </a:r>
            <a:r>
              <a:rPr lang="es-EC" sz="1400" dirty="0"/>
              <a:t>))) </a:t>
            </a:r>
            <a:r>
              <a:rPr lang="es-EC" sz="1400" dirty="0">
                <a:solidFill>
                  <a:srgbClr val="0070C0"/>
                </a:solidFill>
              </a:rPr>
              <a:t>AS</a:t>
            </a:r>
            <a:r>
              <a:rPr lang="es-EC" sz="1400" dirty="0"/>
              <a:t> `Atributo2`,</a:t>
            </a:r>
            <a:br>
              <a:rPr lang="es-EC" sz="1400" dirty="0"/>
            </a:br>
            <a:r>
              <a:rPr lang="es-EC" sz="1400" dirty="0"/>
              <a:t>		JSON_EXTRACT(</a:t>
            </a:r>
            <a:r>
              <a:rPr lang="es-EC" sz="1400" dirty="0">
                <a:solidFill>
                  <a:schemeClr val="accent5">
                    <a:lumMod val="75000"/>
                  </a:schemeClr>
                </a:solidFill>
              </a:rPr>
              <a:t>CONCAT</a:t>
            </a:r>
            <a:r>
              <a:rPr lang="es-EC" sz="1400" dirty="0"/>
              <a:t>(</a:t>
            </a:r>
            <a:r>
              <a:rPr lang="es-EC" sz="1400" dirty="0">
                <a:solidFill>
                  <a:srgbClr val="FFC000"/>
                </a:solidFill>
              </a:rPr>
              <a:t>'["'</a:t>
            </a:r>
            <a:r>
              <a:rPr lang="es-EC" sz="1400" dirty="0"/>
              <a:t>, </a:t>
            </a:r>
            <a:r>
              <a:rPr lang="es-EC" sz="1400" dirty="0">
                <a:solidFill>
                  <a:srgbClr val="0070C0"/>
                </a:solidFill>
              </a:rPr>
              <a:t>REPLACE</a:t>
            </a:r>
            <a:r>
              <a:rPr lang="es-EC" sz="1400" dirty="0"/>
              <a:t>(`</a:t>
            </a:r>
            <a:r>
              <a:rPr lang="es-EC" sz="1400" dirty="0" err="1"/>
              <a:t>atributo_multivaluado</a:t>
            </a:r>
            <a:r>
              <a:rPr lang="es-EC" sz="1400" dirty="0"/>
              <a:t>`,, </a:t>
            </a:r>
            <a:r>
              <a:rPr lang="es-EC" sz="1400" dirty="0">
                <a:solidFill>
                  <a:srgbClr val="FFC000"/>
                </a:solidFill>
              </a:rPr>
              <a:t>' '</a:t>
            </a:r>
            <a:r>
              <a:rPr lang="es-EC" sz="1400" dirty="0"/>
              <a:t>, </a:t>
            </a:r>
            <a:r>
              <a:rPr lang="es-EC" sz="1400" dirty="0">
                <a:solidFill>
                  <a:srgbClr val="FFC000"/>
                </a:solidFill>
              </a:rPr>
              <a:t>'","'</a:t>
            </a:r>
            <a:r>
              <a:rPr lang="es-EC" sz="1400" dirty="0"/>
              <a:t>), </a:t>
            </a:r>
            <a:r>
              <a:rPr lang="es-EC" sz="1400" dirty="0">
                <a:solidFill>
                  <a:srgbClr val="FFC000"/>
                </a:solidFill>
              </a:rPr>
              <a:t>'"]’</a:t>
            </a:r>
            <a:r>
              <a:rPr lang="es-EC" sz="1400" dirty="0"/>
              <a:t>), </a:t>
            </a:r>
            <a:br>
              <a:rPr lang="es-EC" sz="1400" dirty="0"/>
            </a:br>
            <a:r>
              <a:rPr lang="es-EC" sz="1400" dirty="0"/>
              <a:t>			</a:t>
            </a:r>
            <a:r>
              <a:rPr lang="es-EC" sz="1400" dirty="0">
                <a:solidFill>
                  <a:schemeClr val="accent5">
                    <a:lumMod val="75000"/>
                  </a:schemeClr>
                </a:solidFill>
              </a:rPr>
              <a:t>CONCAT</a:t>
            </a:r>
            <a:r>
              <a:rPr lang="es-EC" sz="1400" dirty="0"/>
              <a:t>(</a:t>
            </a:r>
            <a:r>
              <a:rPr lang="es-EC" sz="1400" dirty="0">
                <a:solidFill>
                  <a:srgbClr val="FFC000"/>
                </a:solidFill>
              </a:rPr>
              <a:t>"$["</a:t>
            </a:r>
            <a:r>
              <a:rPr lang="es-EC" sz="1400" dirty="0"/>
              <a:t>,i,</a:t>
            </a:r>
            <a:r>
              <a:rPr lang="es-EC" sz="1400" dirty="0">
                <a:solidFill>
                  <a:srgbClr val="FFC000"/>
                </a:solidFill>
              </a:rPr>
              <a:t>"]"</a:t>
            </a:r>
            <a:r>
              <a:rPr lang="es-EC" sz="1400" dirty="0"/>
              <a:t>)) </a:t>
            </a:r>
            <a:r>
              <a:rPr lang="es-EC" sz="1400" dirty="0">
                <a:solidFill>
                  <a:srgbClr val="0070C0"/>
                </a:solidFill>
              </a:rPr>
              <a:t>AS</a:t>
            </a:r>
            <a:r>
              <a:rPr lang="es-EC" sz="1400" dirty="0"/>
              <a:t> `Atributo3`</a:t>
            </a:r>
            <a:br>
              <a:rPr lang="es-EC" sz="1400" dirty="0"/>
            </a:br>
            <a:r>
              <a:rPr lang="es-EC" sz="1400" dirty="0"/>
              <a:t>	</a:t>
            </a:r>
            <a:r>
              <a:rPr lang="es-EC" sz="1400" dirty="0">
                <a:solidFill>
                  <a:srgbClr val="0070C0"/>
                </a:solidFill>
              </a:rPr>
              <a:t>FROM</a:t>
            </a:r>
            <a:r>
              <a:rPr lang="es-EC" sz="1400" dirty="0"/>
              <a:t> </a:t>
            </a:r>
            <a:r>
              <a:rPr lang="es-EC" sz="1400" dirty="0" err="1"/>
              <a:t>movie_dataset_cleaned</a:t>
            </a:r>
            <a:br>
              <a:rPr lang="es-EC" sz="1400" dirty="0"/>
            </a:br>
            <a:r>
              <a:rPr lang="es-EC" sz="1400" dirty="0"/>
              <a:t>	</a:t>
            </a:r>
            <a:r>
              <a:rPr lang="es-EC" sz="1400" dirty="0">
                <a:solidFill>
                  <a:srgbClr val="0070C0"/>
                </a:solidFill>
              </a:rPr>
              <a:t>WHERE</a:t>
            </a:r>
            <a:r>
              <a:rPr lang="es-EC" sz="1400" dirty="0"/>
              <a:t> id </a:t>
            </a:r>
            <a:r>
              <a:rPr lang="es-EC" sz="1400" dirty="0">
                <a:solidFill>
                  <a:srgbClr val="0070C0"/>
                </a:solidFill>
              </a:rPr>
              <a:t>IN</a:t>
            </a:r>
            <a:r>
              <a:rPr lang="es-EC" sz="1400" dirty="0"/>
              <a:t> (</a:t>
            </a:r>
            <a:r>
              <a:rPr lang="es-EC" sz="1400" dirty="0">
                <a:solidFill>
                  <a:srgbClr val="0070C0"/>
                </a:solidFill>
              </a:rPr>
              <a:t>SELECT</a:t>
            </a:r>
            <a:r>
              <a:rPr lang="es-EC" sz="1400" dirty="0"/>
              <a:t> id </a:t>
            </a:r>
            <a:r>
              <a:rPr lang="es-EC" sz="1400" dirty="0">
                <a:solidFill>
                  <a:srgbClr val="0070C0"/>
                </a:solidFill>
              </a:rPr>
              <a:t>FROM</a:t>
            </a:r>
            <a:r>
              <a:rPr lang="es-EC" sz="1400" dirty="0"/>
              <a:t> </a:t>
            </a:r>
            <a:r>
              <a:rPr lang="es-EC" sz="1400" dirty="0" err="1"/>
              <a:t>movie_dataset_formatted</a:t>
            </a:r>
            <a:r>
              <a:rPr lang="es-EC" sz="1400" dirty="0"/>
              <a:t> </a:t>
            </a:r>
            <a:br>
              <a:rPr lang="es-EC" sz="1400" dirty="0"/>
            </a:br>
            <a:r>
              <a:rPr lang="es-EC" sz="1400" dirty="0"/>
              <a:t>			</a:t>
            </a:r>
            <a:r>
              <a:rPr lang="es-EC" sz="1400" dirty="0">
                <a:solidFill>
                  <a:srgbClr val="0070C0"/>
                </a:solidFill>
              </a:rPr>
              <a:t>WHERE</a:t>
            </a:r>
            <a:r>
              <a:rPr lang="es-EC" sz="1400" dirty="0"/>
              <a:t> i &lt;= JSON_LENGTH(</a:t>
            </a:r>
            <a:r>
              <a:rPr lang="es-EC" sz="1400" dirty="0">
                <a:solidFill>
                  <a:schemeClr val="accent5">
                    <a:lumMod val="75000"/>
                  </a:schemeClr>
                </a:solidFill>
              </a:rPr>
              <a:t>CONCAT</a:t>
            </a:r>
            <a:r>
              <a:rPr lang="es-EC" sz="1400" dirty="0"/>
              <a:t>(</a:t>
            </a:r>
            <a:r>
              <a:rPr lang="es-EC" sz="1400" dirty="0">
                <a:solidFill>
                  <a:srgbClr val="FFC000"/>
                </a:solidFill>
              </a:rPr>
              <a:t>'["'</a:t>
            </a:r>
            <a:r>
              <a:rPr lang="es-EC" sz="1400" dirty="0"/>
              <a:t>, </a:t>
            </a:r>
            <a:r>
              <a:rPr lang="es-EC" sz="1400" dirty="0">
                <a:solidFill>
                  <a:srgbClr val="0070C0"/>
                </a:solidFill>
              </a:rPr>
              <a:t>REPLACE</a:t>
            </a:r>
            <a:r>
              <a:rPr lang="es-EC" sz="1400" dirty="0"/>
              <a:t>(`</a:t>
            </a:r>
            <a:r>
              <a:rPr lang="es-EC" sz="1400" dirty="0" err="1"/>
              <a:t>atributo_multivaluado</a:t>
            </a:r>
            <a:r>
              <a:rPr lang="es-EC" sz="1400" dirty="0"/>
              <a:t>`,, </a:t>
            </a:r>
            <a:r>
              <a:rPr lang="es-EC" sz="1400" dirty="0">
                <a:solidFill>
                  <a:srgbClr val="FFC000"/>
                </a:solidFill>
              </a:rPr>
              <a:t>' '</a:t>
            </a:r>
            <a:r>
              <a:rPr lang="es-EC" sz="1400" dirty="0"/>
              <a:t>, </a:t>
            </a:r>
            <a:r>
              <a:rPr lang="es-EC" sz="1400" dirty="0">
                <a:solidFill>
                  <a:srgbClr val="FFC000"/>
                </a:solidFill>
              </a:rPr>
              <a:t>'","'</a:t>
            </a:r>
            <a:r>
              <a:rPr lang="es-EC" sz="1400" dirty="0"/>
              <a:t>), </a:t>
            </a:r>
            <a:r>
              <a:rPr lang="es-EC" sz="1400" dirty="0">
                <a:solidFill>
                  <a:srgbClr val="FFC000"/>
                </a:solidFill>
              </a:rPr>
              <a:t>'"]’</a:t>
            </a:r>
            <a:r>
              <a:rPr lang="es-EC" sz="1400" dirty="0"/>
              <a:t>), ));</a:t>
            </a:r>
            <a:br>
              <a:rPr lang="es-EC" sz="1400" dirty="0"/>
            </a:br>
            <a:br>
              <a:rPr lang="es-EC" sz="1400" dirty="0"/>
            </a:br>
            <a:r>
              <a:rPr lang="es-EC" sz="1400" dirty="0"/>
              <a:t>	</a:t>
            </a:r>
            <a:r>
              <a:rPr lang="es-EC" sz="1400" dirty="0">
                <a:solidFill>
                  <a:srgbClr val="0070C0"/>
                </a:solidFill>
              </a:rPr>
              <a:t>SET</a:t>
            </a:r>
            <a:r>
              <a:rPr lang="es-EC" sz="1400" dirty="0"/>
              <a:t> i=i+1;</a:t>
            </a:r>
            <a:br>
              <a:rPr lang="es-EC" sz="1400" dirty="0"/>
            </a:br>
            <a:r>
              <a:rPr lang="es-EC" sz="1400" dirty="0"/>
              <a:t>	</a:t>
            </a:r>
            <a:r>
              <a:rPr lang="es-EC" sz="1400" dirty="0">
                <a:solidFill>
                  <a:srgbClr val="0070C0"/>
                </a:solidFill>
              </a:rPr>
              <a:t>END WHILE</a:t>
            </a:r>
            <a:r>
              <a:rPr lang="es-EC" sz="1400" dirty="0"/>
              <a:t>;</a:t>
            </a:r>
            <a:br>
              <a:rPr lang="es-EC" sz="1400" dirty="0"/>
            </a:br>
            <a:br>
              <a:rPr lang="es-EC" sz="1400" dirty="0"/>
            </a:br>
            <a:r>
              <a:rPr lang="es-EC" sz="1400" dirty="0"/>
              <a:t>	</a:t>
            </a:r>
            <a:r>
              <a:rPr lang="es-EC" sz="1400" dirty="0">
                <a:solidFill>
                  <a:srgbClr val="0070C0"/>
                </a:solidFill>
              </a:rPr>
              <a:t>DELETE FROM </a:t>
            </a:r>
            <a:r>
              <a:rPr lang="es-EC" sz="1400" dirty="0" err="1"/>
              <a:t>tmp_table</a:t>
            </a:r>
            <a:br>
              <a:rPr lang="es-EC" sz="1400" dirty="0"/>
            </a:br>
            <a:r>
              <a:rPr lang="es-EC" sz="1400" dirty="0"/>
              <a:t>	</a:t>
            </a:r>
            <a:r>
              <a:rPr lang="es-EC" sz="1400" dirty="0">
                <a:solidFill>
                  <a:srgbClr val="0070C0"/>
                </a:solidFill>
              </a:rPr>
              <a:t>WHERE</a:t>
            </a:r>
            <a:r>
              <a:rPr lang="es-EC" sz="1400" dirty="0"/>
              <a:t> id </a:t>
            </a:r>
            <a:r>
              <a:rPr lang="es-EC" sz="1400" dirty="0">
                <a:solidFill>
                  <a:srgbClr val="0070C0"/>
                </a:solidFill>
              </a:rPr>
              <a:t>IS NULL</a:t>
            </a:r>
            <a:r>
              <a:rPr lang="es-EC" sz="1400" dirty="0"/>
              <a:t>;</a:t>
            </a:r>
            <a:br>
              <a:rPr lang="es-EC" sz="1400" dirty="0"/>
            </a:br>
            <a:r>
              <a:rPr lang="es-EC" sz="1400" dirty="0">
                <a:solidFill>
                  <a:srgbClr val="0070C0"/>
                </a:solidFill>
              </a:rPr>
              <a:t>END</a:t>
            </a:r>
            <a:r>
              <a:rPr lang="es-EC" sz="1400" dirty="0"/>
              <a:t> //</a:t>
            </a:r>
            <a:br>
              <a:rPr lang="es-EC" sz="1400" dirty="0"/>
            </a:br>
            <a:r>
              <a:rPr lang="es-EC" sz="1400" dirty="0"/>
              <a:t>DELIMITER ;</a:t>
            </a:r>
            <a:endParaRPr lang="es-419" sz="1400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3A8FEB5-5D2C-4099-A098-EE7A0DD12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555" y="1151775"/>
            <a:ext cx="9450173" cy="5706225"/>
          </a:xfrm>
        </p:spPr>
        <p:txBody>
          <a:bodyPr>
            <a:noAutofit/>
          </a:bodyPr>
          <a:lstStyle/>
          <a:p>
            <a:r>
              <a:rPr lang="es-EC" sz="1300" dirty="0">
                <a:solidFill>
                  <a:srgbClr val="0070C0"/>
                </a:solidFill>
              </a:rPr>
              <a:t>DROP PROCEDURE IF EXISTS </a:t>
            </a:r>
            <a:r>
              <a:rPr lang="es-EC" sz="1300" dirty="0"/>
              <a:t>Json2Relational_tabla;</a:t>
            </a:r>
            <a:br>
              <a:rPr lang="es-EC" sz="1300" dirty="0"/>
            </a:br>
            <a:r>
              <a:rPr lang="es-EC" sz="1300" dirty="0"/>
              <a:t>DELIMITER //</a:t>
            </a:r>
            <a:br>
              <a:rPr lang="es-EC" sz="1300" dirty="0"/>
            </a:br>
            <a:r>
              <a:rPr lang="es-EC" sz="1300" dirty="0">
                <a:solidFill>
                  <a:srgbClr val="0070C0"/>
                </a:solidFill>
              </a:rPr>
              <a:t>CREATE PROCEDURE </a:t>
            </a:r>
            <a:r>
              <a:rPr lang="es-EC" sz="1300" dirty="0"/>
              <a:t>Json2Relational_tabla()</a:t>
            </a:r>
            <a:br>
              <a:rPr lang="es-EC" sz="1300" dirty="0"/>
            </a:br>
            <a:r>
              <a:rPr lang="es-EC" sz="1300" dirty="0">
                <a:solidFill>
                  <a:srgbClr val="0070C0"/>
                </a:solidFill>
              </a:rPr>
              <a:t>BEGIN</a:t>
            </a:r>
            <a:r>
              <a:rPr lang="es-EC" sz="1300" dirty="0"/>
              <a:t>	</a:t>
            </a:r>
            <a:br>
              <a:rPr lang="es-EC" sz="1300" dirty="0"/>
            </a:br>
            <a:r>
              <a:rPr lang="es-EC" sz="1300" dirty="0"/>
              <a:t>		</a:t>
            </a:r>
            <a:r>
              <a:rPr lang="es-EC" sz="1300" dirty="0">
                <a:solidFill>
                  <a:srgbClr val="0070C0"/>
                </a:solidFill>
              </a:rPr>
              <a:t>DECLARE</a:t>
            </a:r>
            <a:r>
              <a:rPr lang="es-EC" sz="1300" dirty="0"/>
              <a:t> i </a:t>
            </a:r>
            <a:r>
              <a:rPr lang="es-EC" sz="1300" dirty="0">
                <a:solidFill>
                  <a:srgbClr val="0070C0"/>
                </a:solidFill>
              </a:rPr>
              <a:t>INT DEFAULT </a:t>
            </a:r>
            <a:r>
              <a:rPr lang="es-EC" sz="1300" dirty="0"/>
              <a:t>0;</a:t>
            </a:r>
            <a:br>
              <a:rPr lang="es-EC" sz="1300" dirty="0"/>
            </a:br>
            <a:r>
              <a:rPr lang="es-EC" sz="1300" dirty="0"/>
              <a:t>		</a:t>
            </a:r>
            <a:r>
              <a:rPr lang="es-EC" sz="1300" dirty="0">
                <a:solidFill>
                  <a:srgbClr val="0070C0"/>
                </a:solidFill>
              </a:rPr>
              <a:t>CREATE TABLE </a:t>
            </a:r>
            <a:r>
              <a:rPr lang="es-EC" sz="1300" dirty="0" err="1"/>
              <a:t>tmp_tabla</a:t>
            </a:r>
            <a:r>
              <a:rPr lang="es-EC" sz="1300" dirty="0"/>
              <a:t>(</a:t>
            </a:r>
            <a:r>
              <a:rPr lang="es-EC" sz="1300" dirty="0" err="1"/>
              <a:t>IdMovie</a:t>
            </a:r>
            <a:r>
              <a:rPr lang="es-EC" sz="1300" dirty="0"/>
              <a:t> </a:t>
            </a:r>
            <a:r>
              <a:rPr lang="es-EC" sz="1300" dirty="0">
                <a:solidFill>
                  <a:srgbClr val="0070C0"/>
                </a:solidFill>
              </a:rPr>
              <a:t>INT</a:t>
            </a:r>
            <a:r>
              <a:rPr lang="es-EC" sz="1300" dirty="0"/>
              <a:t>, `Atributo2` </a:t>
            </a:r>
            <a:r>
              <a:rPr lang="es-EC" sz="1300" dirty="0">
                <a:solidFill>
                  <a:srgbClr val="0070C0"/>
                </a:solidFill>
              </a:rPr>
              <a:t>DOMIIO</a:t>
            </a:r>
            <a:r>
              <a:rPr lang="es-EC" sz="1300" dirty="0"/>
              <a:t>, `Atributo3` </a:t>
            </a:r>
            <a:r>
              <a:rPr lang="es-EC" sz="1300" dirty="0">
                <a:solidFill>
                  <a:srgbClr val="0070C0"/>
                </a:solidFill>
              </a:rPr>
              <a:t>DOMIIO</a:t>
            </a:r>
            <a:r>
              <a:rPr lang="es-EC" sz="1300" dirty="0"/>
              <a:t>, ... , `</a:t>
            </a:r>
            <a:r>
              <a:rPr lang="es-EC" sz="1300" dirty="0" err="1"/>
              <a:t>AtributoN</a:t>
            </a:r>
            <a:r>
              <a:rPr lang="es-EC" sz="1300" dirty="0"/>
              <a:t>` </a:t>
            </a:r>
            <a:r>
              <a:rPr lang="es-EC" sz="1300" dirty="0">
                <a:solidFill>
                  <a:srgbClr val="0070C0"/>
                </a:solidFill>
              </a:rPr>
              <a:t>DOMIIO</a:t>
            </a:r>
            <a:r>
              <a:rPr lang="es-EC" sz="1300" dirty="0"/>
              <a:t>);</a:t>
            </a:r>
            <a:br>
              <a:rPr lang="es-EC" sz="1300" dirty="0"/>
            </a:br>
            <a:r>
              <a:rPr lang="es-EC" sz="1300" dirty="0"/>
              <a:t>		</a:t>
            </a:r>
            <a:r>
              <a:rPr lang="es-EC" sz="1300" dirty="0">
                <a:solidFill>
                  <a:srgbClr val="0070C0"/>
                </a:solidFill>
              </a:rPr>
              <a:t>WHILE</a:t>
            </a:r>
            <a:r>
              <a:rPr lang="es-EC" sz="1300" dirty="0"/>
              <a:t> i &lt;= ? </a:t>
            </a:r>
            <a:r>
              <a:rPr lang="es-EC" sz="1300" dirty="0">
                <a:solidFill>
                  <a:srgbClr val="0070C0"/>
                </a:solidFill>
              </a:rPr>
              <a:t>DO</a:t>
            </a:r>
            <a:r>
              <a:rPr lang="es-EC" sz="1300" dirty="0"/>
              <a:t> </a:t>
            </a:r>
          </a:p>
          <a:p>
            <a:pPr marL="457200" lvl="1" indent="0">
              <a:buNone/>
            </a:pPr>
            <a:r>
              <a:rPr lang="es-EC" sz="1300" dirty="0"/>
              <a:t>	</a:t>
            </a:r>
            <a:r>
              <a:rPr lang="es-EC" sz="1300" dirty="0">
                <a:solidFill>
                  <a:srgbClr val="0070C0"/>
                </a:solidFill>
              </a:rPr>
              <a:t>INSERT INTO </a:t>
            </a:r>
            <a:r>
              <a:rPr lang="es-EC" sz="1300" dirty="0" err="1"/>
              <a:t>tmp_tabla</a:t>
            </a:r>
            <a:r>
              <a:rPr lang="es-EC" sz="1300" dirty="0"/>
              <a:t>	</a:t>
            </a:r>
            <a:br>
              <a:rPr lang="es-EC" sz="1300" dirty="0"/>
            </a:br>
            <a:r>
              <a:rPr lang="es-EC" sz="1300" dirty="0"/>
              <a:t>	</a:t>
            </a:r>
            <a:r>
              <a:rPr lang="es-EC" sz="1300" dirty="0">
                <a:solidFill>
                  <a:srgbClr val="0070C0"/>
                </a:solidFill>
              </a:rPr>
              <a:t>SELECT</a:t>
            </a:r>
            <a:r>
              <a:rPr lang="es-EC" sz="1300" dirty="0"/>
              <a:t> id </a:t>
            </a:r>
            <a:r>
              <a:rPr lang="es-EC" sz="1300" dirty="0">
                <a:solidFill>
                  <a:srgbClr val="0070C0"/>
                </a:solidFill>
              </a:rPr>
              <a:t>AS</a:t>
            </a:r>
            <a:r>
              <a:rPr lang="es-EC" sz="1300" dirty="0"/>
              <a:t> </a:t>
            </a:r>
            <a:r>
              <a:rPr lang="es-EC" sz="1300" dirty="0" err="1"/>
              <a:t>idMovie</a:t>
            </a:r>
            <a:r>
              <a:rPr lang="es-EC" sz="1300" dirty="0"/>
              <a:t>,</a:t>
            </a:r>
            <a:br>
              <a:rPr lang="es-EC" sz="1300" dirty="0"/>
            </a:br>
            <a:r>
              <a:rPr lang="es-EC" sz="1300" dirty="0"/>
              <a:t>		JSON_EXTRACT(`</a:t>
            </a:r>
            <a:r>
              <a:rPr lang="es-EC" sz="1300" dirty="0" err="1"/>
              <a:t>atributo_multivaluado</a:t>
            </a:r>
            <a:r>
              <a:rPr lang="es-EC" sz="1300" dirty="0"/>
              <a:t>`, </a:t>
            </a:r>
            <a:r>
              <a:rPr lang="es-EC" sz="1300" dirty="0">
                <a:solidFill>
                  <a:schemeClr val="accent5">
                    <a:lumMod val="75000"/>
                  </a:schemeClr>
                </a:solidFill>
              </a:rPr>
              <a:t>CONCAT</a:t>
            </a:r>
            <a:r>
              <a:rPr lang="es-EC" sz="1300" dirty="0"/>
              <a:t>(</a:t>
            </a:r>
            <a:r>
              <a:rPr lang="es-EC" sz="1300" dirty="0">
                <a:solidFill>
                  <a:srgbClr val="FFC000"/>
                </a:solidFill>
              </a:rPr>
              <a:t>"$["</a:t>
            </a:r>
            <a:r>
              <a:rPr lang="es-EC" sz="1300" dirty="0"/>
              <a:t>,i,</a:t>
            </a:r>
            <a:r>
              <a:rPr lang="es-EC" sz="1300" dirty="0">
                <a:solidFill>
                  <a:srgbClr val="FFC000"/>
                </a:solidFill>
              </a:rPr>
              <a:t>"].</a:t>
            </a:r>
            <a:r>
              <a:rPr lang="es-EC" sz="1300" dirty="0"/>
              <a:t> </a:t>
            </a:r>
            <a:r>
              <a:rPr lang="es-EC" sz="1300" dirty="0">
                <a:solidFill>
                  <a:srgbClr val="FFC000"/>
                </a:solidFill>
              </a:rPr>
              <a:t>`</a:t>
            </a:r>
            <a:r>
              <a:rPr lang="es-EC" sz="1300" dirty="0" err="1">
                <a:solidFill>
                  <a:srgbClr val="FFC000"/>
                </a:solidFill>
              </a:rPr>
              <a:t>Atri_Int</a:t>
            </a:r>
            <a:r>
              <a:rPr lang="es-EC" sz="1300" dirty="0">
                <a:solidFill>
                  <a:srgbClr val="FFC000"/>
                </a:solidFill>
              </a:rPr>
              <a:t>` "</a:t>
            </a:r>
            <a:r>
              <a:rPr lang="es-EC" sz="1300" dirty="0"/>
              <a:t>)) </a:t>
            </a:r>
            <a:r>
              <a:rPr lang="es-EC" sz="1300" dirty="0">
                <a:solidFill>
                  <a:srgbClr val="0070C0"/>
                </a:solidFill>
              </a:rPr>
              <a:t>AS</a:t>
            </a:r>
            <a:r>
              <a:rPr lang="es-EC" sz="1300" dirty="0"/>
              <a:t> `Atributo2`,</a:t>
            </a:r>
            <a:br>
              <a:rPr lang="es-EC" sz="1300" dirty="0"/>
            </a:br>
            <a:r>
              <a:rPr lang="es-EC" sz="1300" dirty="0"/>
              <a:t>		</a:t>
            </a:r>
            <a:r>
              <a:rPr lang="es-EC" sz="1300" dirty="0">
                <a:solidFill>
                  <a:srgbClr val="0070C0"/>
                </a:solidFill>
              </a:rPr>
              <a:t>REPLACE</a:t>
            </a:r>
            <a:r>
              <a:rPr lang="es-EC" sz="1300" dirty="0"/>
              <a:t>(JSON_EXTRACT(`</a:t>
            </a:r>
            <a:r>
              <a:rPr lang="es-EC" sz="1300" dirty="0" err="1"/>
              <a:t>atributo_multivaluado</a:t>
            </a:r>
            <a:r>
              <a:rPr lang="es-EC" sz="1300" dirty="0"/>
              <a:t>`, </a:t>
            </a:r>
            <a:r>
              <a:rPr lang="es-EC" sz="1300" dirty="0">
                <a:solidFill>
                  <a:schemeClr val="accent5">
                    <a:lumMod val="75000"/>
                  </a:schemeClr>
                </a:solidFill>
              </a:rPr>
              <a:t>CONCAT</a:t>
            </a:r>
            <a:r>
              <a:rPr lang="es-EC" sz="1300" dirty="0"/>
              <a:t>(</a:t>
            </a:r>
            <a:r>
              <a:rPr lang="es-EC" sz="1300" dirty="0">
                <a:solidFill>
                  <a:srgbClr val="FFC000"/>
                </a:solidFill>
              </a:rPr>
              <a:t>"$["</a:t>
            </a:r>
            <a:r>
              <a:rPr lang="es-EC" sz="1300" dirty="0"/>
              <a:t>,i,</a:t>
            </a:r>
            <a:r>
              <a:rPr lang="es-EC" sz="1300" dirty="0">
                <a:solidFill>
                  <a:srgbClr val="FFC000"/>
                </a:solidFill>
              </a:rPr>
              <a:t>"].</a:t>
            </a:r>
            <a:r>
              <a:rPr lang="es-EC" sz="1300" dirty="0"/>
              <a:t> </a:t>
            </a:r>
            <a:r>
              <a:rPr lang="es-EC" sz="1300" dirty="0">
                <a:solidFill>
                  <a:srgbClr val="FFC000"/>
                </a:solidFill>
              </a:rPr>
              <a:t>`</a:t>
            </a:r>
            <a:r>
              <a:rPr lang="es-EC" sz="1300" dirty="0" err="1">
                <a:solidFill>
                  <a:srgbClr val="FFC000"/>
                </a:solidFill>
              </a:rPr>
              <a:t>Atri_Varchar</a:t>
            </a:r>
            <a:r>
              <a:rPr lang="es-EC" sz="1300" dirty="0">
                <a:solidFill>
                  <a:srgbClr val="FFC000"/>
                </a:solidFill>
              </a:rPr>
              <a:t>` "</a:t>
            </a:r>
            <a:r>
              <a:rPr lang="es-EC" sz="1300" dirty="0"/>
              <a:t>)), </a:t>
            </a:r>
            <a:r>
              <a:rPr lang="es-EC" sz="1300" dirty="0">
                <a:solidFill>
                  <a:srgbClr val="FFC000"/>
                </a:solidFill>
              </a:rPr>
              <a:t>""""</a:t>
            </a:r>
            <a:r>
              <a:rPr lang="es-EC" sz="1300" dirty="0"/>
              <a:t>, </a:t>
            </a:r>
            <a:r>
              <a:rPr lang="es-EC" sz="1300" dirty="0">
                <a:solidFill>
                  <a:srgbClr val="FFC000"/>
                </a:solidFill>
              </a:rPr>
              <a:t>""</a:t>
            </a:r>
            <a:r>
              <a:rPr lang="es-EC" sz="1300" dirty="0"/>
              <a:t>) </a:t>
            </a:r>
            <a:r>
              <a:rPr lang="es-EC" sz="1300" dirty="0">
                <a:solidFill>
                  <a:srgbClr val="0070C0"/>
                </a:solidFill>
              </a:rPr>
              <a:t>AS</a:t>
            </a:r>
            <a:r>
              <a:rPr lang="es-EC" sz="1300" dirty="0"/>
              <a:t> `Atributo3`</a:t>
            </a:r>
            <a:br>
              <a:rPr lang="es-EC" sz="1300" dirty="0"/>
            </a:br>
            <a:r>
              <a:rPr lang="es-EC" sz="1300" dirty="0"/>
              <a:t>	</a:t>
            </a:r>
            <a:r>
              <a:rPr lang="es-EC" sz="1300" dirty="0">
                <a:solidFill>
                  <a:srgbClr val="0070C0"/>
                </a:solidFill>
              </a:rPr>
              <a:t>FROM</a:t>
            </a:r>
            <a:r>
              <a:rPr lang="es-EC" sz="1300" dirty="0"/>
              <a:t> </a:t>
            </a:r>
            <a:r>
              <a:rPr lang="es-EC" sz="1300" dirty="0" err="1"/>
              <a:t>movie_dataset_cleaned</a:t>
            </a:r>
            <a:br>
              <a:rPr lang="es-EC" sz="1300" dirty="0"/>
            </a:br>
            <a:r>
              <a:rPr lang="es-EC" sz="1300" dirty="0"/>
              <a:t>	</a:t>
            </a:r>
            <a:r>
              <a:rPr lang="es-EC" sz="1300" dirty="0">
                <a:solidFill>
                  <a:srgbClr val="0070C0"/>
                </a:solidFill>
              </a:rPr>
              <a:t>WHERE</a:t>
            </a:r>
            <a:r>
              <a:rPr lang="es-EC" sz="1300" dirty="0"/>
              <a:t> id </a:t>
            </a:r>
            <a:r>
              <a:rPr lang="es-EC" sz="1300" dirty="0">
                <a:solidFill>
                  <a:srgbClr val="0070C0"/>
                </a:solidFill>
              </a:rPr>
              <a:t>IN</a:t>
            </a:r>
            <a:r>
              <a:rPr lang="es-EC" sz="1300" dirty="0"/>
              <a:t> (</a:t>
            </a:r>
            <a:r>
              <a:rPr lang="es-EC" sz="1300" dirty="0">
                <a:solidFill>
                  <a:srgbClr val="0070C0"/>
                </a:solidFill>
              </a:rPr>
              <a:t>SELECT</a:t>
            </a:r>
            <a:r>
              <a:rPr lang="es-EC" sz="1300" dirty="0"/>
              <a:t> id </a:t>
            </a:r>
            <a:r>
              <a:rPr lang="es-EC" sz="1300" dirty="0">
                <a:solidFill>
                  <a:srgbClr val="0070C0"/>
                </a:solidFill>
              </a:rPr>
              <a:t>FROM</a:t>
            </a:r>
            <a:r>
              <a:rPr lang="es-EC" sz="1300" dirty="0"/>
              <a:t> </a:t>
            </a:r>
            <a:r>
              <a:rPr lang="es-EC" sz="1300" dirty="0" err="1"/>
              <a:t>movie_dataset_cleaned</a:t>
            </a:r>
            <a:r>
              <a:rPr lang="es-EC" sz="1300" dirty="0"/>
              <a:t> </a:t>
            </a:r>
            <a:r>
              <a:rPr lang="es-EC" sz="1300" dirty="0">
                <a:solidFill>
                  <a:srgbClr val="0070C0"/>
                </a:solidFill>
              </a:rPr>
              <a:t>WHERE</a:t>
            </a:r>
            <a:r>
              <a:rPr lang="es-EC" sz="1300" dirty="0"/>
              <a:t> i &lt;= JSON_LENGTH(`</a:t>
            </a:r>
            <a:r>
              <a:rPr lang="es-EC" sz="1300" dirty="0" err="1"/>
              <a:t>atributo_multivaluado</a:t>
            </a:r>
            <a:r>
              <a:rPr lang="es-EC" sz="1300" dirty="0"/>
              <a:t>`));</a:t>
            </a:r>
            <a:br>
              <a:rPr lang="es-EC" sz="1300" dirty="0"/>
            </a:br>
            <a:br>
              <a:rPr lang="es-EC" sz="1300" dirty="0"/>
            </a:br>
            <a:r>
              <a:rPr lang="es-EC" sz="1300" dirty="0"/>
              <a:t>	</a:t>
            </a:r>
            <a:r>
              <a:rPr lang="es-EC" sz="1300" dirty="0">
                <a:solidFill>
                  <a:srgbClr val="0070C0"/>
                </a:solidFill>
              </a:rPr>
              <a:t>SET</a:t>
            </a:r>
            <a:r>
              <a:rPr lang="es-EC" sz="1300" dirty="0"/>
              <a:t> i=i+1;</a:t>
            </a:r>
            <a:br>
              <a:rPr lang="es-EC" sz="1300" dirty="0"/>
            </a:br>
            <a:r>
              <a:rPr lang="es-EC" sz="1300" dirty="0"/>
              <a:t>	</a:t>
            </a:r>
            <a:r>
              <a:rPr lang="es-EC" sz="1300" dirty="0">
                <a:solidFill>
                  <a:srgbClr val="0070C0"/>
                </a:solidFill>
              </a:rPr>
              <a:t>END WHILE</a:t>
            </a:r>
            <a:r>
              <a:rPr lang="es-EC" sz="1300" dirty="0"/>
              <a:t>;</a:t>
            </a:r>
            <a:br>
              <a:rPr lang="es-EC" sz="1300" dirty="0"/>
            </a:br>
            <a:br>
              <a:rPr lang="es-EC" sz="1300" dirty="0"/>
            </a:br>
            <a:r>
              <a:rPr lang="es-EC" sz="1300" dirty="0"/>
              <a:t>	</a:t>
            </a:r>
            <a:r>
              <a:rPr lang="es-EC" sz="1300" dirty="0">
                <a:solidFill>
                  <a:srgbClr val="0070C0"/>
                </a:solidFill>
              </a:rPr>
              <a:t>DELETE FROM </a:t>
            </a:r>
            <a:r>
              <a:rPr lang="es-EC" sz="1300" dirty="0" err="1"/>
              <a:t>tmp_table</a:t>
            </a:r>
            <a:br>
              <a:rPr lang="es-EC" sz="1300" dirty="0"/>
            </a:br>
            <a:r>
              <a:rPr lang="es-EC" sz="1300" dirty="0"/>
              <a:t>	</a:t>
            </a:r>
            <a:r>
              <a:rPr lang="es-EC" sz="1300" dirty="0">
                <a:solidFill>
                  <a:srgbClr val="0070C0"/>
                </a:solidFill>
              </a:rPr>
              <a:t>WHERE</a:t>
            </a:r>
            <a:r>
              <a:rPr lang="es-EC" sz="1300" dirty="0"/>
              <a:t> id </a:t>
            </a:r>
            <a:r>
              <a:rPr lang="es-EC" sz="1300" dirty="0">
                <a:solidFill>
                  <a:srgbClr val="0070C0"/>
                </a:solidFill>
              </a:rPr>
              <a:t>IS NULL</a:t>
            </a:r>
            <a:r>
              <a:rPr lang="es-EC" sz="1300" dirty="0"/>
              <a:t>;</a:t>
            </a:r>
            <a:br>
              <a:rPr lang="es-EC" sz="1300" dirty="0"/>
            </a:br>
            <a:r>
              <a:rPr lang="es-EC" sz="1300" dirty="0">
                <a:solidFill>
                  <a:srgbClr val="0070C0"/>
                </a:solidFill>
              </a:rPr>
              <a:t>END</a:t>
            </a:r>
            <a:r>
              <a:rPr lang="es-EC" sz="1300" dirty="0"/>
              <a:t> //</a:t>
            </a:r>
            <a:br>
              <a:rPr lang="es-EC" sz="1300" dirty="0"/>
            </a:br>
            <a:r>
              <a:rPr lang="es-EC" sz="1300" dirty="0"/>
              <a:t>DELIMITER ;</a:t>
            </a:r>
            <a:endParaRPr lang="es-419" sz="1300" dirty="0"/>
          </a:p>
        </p:txBody>
      </p:sp>
    </p:spTree>
    <p:extLst>
      <p:ext uri="{BB962C8B-B14F-4D97-AF65-F5344CB8AC3E}">
        <p14:creationId xmlns:p14="http://schemas.microsoft.com/office/powerpoint/2010/main" val="33539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0377A-A89E-47D6-B2A6-C891DA95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Población de las tablas Finales y de relación</a:t>
            </a:r>
            <a:endParaRPr lang="es-419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3A8FEB5-5D2C-4099-A098-EE7A0DD12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2498" y="2194983"/>
            <a:ext cx="5237920" cy="1456267"/>
          </a:xfrm>
        </p:spPr>
        <p:txBody>
          <a:bodyPr>
            <a:normAutofit/>
          </a:bodyPr>
          <a:lstStyle/>
          <a:p>
            <a:r>
              <a:rPr lang="es-EC" sz="1500" dirty="0">
                <a:solidFill>
                  <a:srgbClr val="0070C0"/>
                </a:solidFill>
              </a:rPr>
              <a:t>INSERT INTO </a:t>
            </a:r>
            <a:r>
              <a:rPr lang="es-EC" sz="1500" dirty="0"/>
              <a:t>`tabla final`</a:t>
            </a:r>
            <a:br>
              <a:rPr lang="es-419" sz="1500" dirty="0"/>
            </a:br>
            <a:r>
              <a:rPr lang="es-419" sz="1500" dirty="0">
                <a:solidFill>
                  <a:srgbClr val="0070C0"/>
                </a:solidFill>
              </a:rPr>
              <a:t>SELECT  DISTINCT </a:t>
            </a:r>
            <a:r>
              <a:rPr lang="es-419" sz="1500" dirty="0"/>
              <a:t>`Atributo2`, `Atributo3`, … `</a:t>
            </a:r>
            <a:r>
              <a:rPr lang="es-419" sz="1500" dirty="0" err="1"/>
              <a:t>AtributoN</a:t>
            </a:r>
            <a:r>
              <a:rPr lang="es-419" sz="1500" dirty="0"/>
              <a:t>`</a:t>
            </a:r>
            <a:br>
              <a:rPr lang="es-EC" sz="1500" dirty="0"/>
            </a:br>
            <a:r>
              <a:rPr lang="es-EC" sz="1500" dirty="0">
                <a:solidFill>
                  <a:srgbClr val="0070C0"/>
                </a:solidFill>
              </a:rPr>
              <a:t>FROM</a:t>
            </a:r>
            <a:r>
              <a:rPr lang="es-EC" sz="1500" dirty="0"/>
              <a:t> `</a:t>
            </a:r>
            <a:r>
              <a:rPr lang="es-EC" sz="1500" dirty="0" err="1"/>
              <a:t>tmp_tabla</a:t>
            </a:r>
            <a:r>
              <a:rPr lang="es-EC" sz="1500" dirty="0"/>
              <a:t>`;</a:t>
            </a:r>
            <a:endParaRPr lang="es-419" sz="1500" dirty="0"/>
          </a:p>
        </p:txBody>
      </p:sp>
      <p:pic>
        <p:nvPicPr>
          <p:cNvPr id="13" name="Marcador de contenido 6">
            <a:extLst>
              <a:ext uri="{FF2B5EF4-FFF2-40B4-BE49-F238E27FC236}">
                <a16:creationId xmlns:a16="http://schemas.microsoft.com/office/drawing/2014/main" id="{454F8A4F-ED52-4B24-897A-B9969754E3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6405" y="2142067"/>
            <a:ext cx="2905125" cy="781050"/>
          </a:xfr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8A79685-0CBB-4A69-A44C-86B48D8C9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377" y="2142067"/>
            <a:ext cx="2905125" cy="7810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7B32A82-0E5D-4DF4-AAC7-E52890707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815" y="2989098"/>
            <a:ext cx="2905125" cy="781050"/>
          </a:xfrm>
          <a:prstGeom prst="rect">
            <a:avLst/>
          </a:prstGeom>
        </p:spPr>
      </p:pic>
      <p:sp>
        <p:nvSpPr>
          <p:cNvPr id="25" name="Marcador de contenido 7">
            <a:extLst>
              <a:ext uri="{FF2B5EF4-FFF2-40B4-BE49-F238E27FC236}">
                <a16:creationId xmlns:a16="http://schemas.microsoft.com/office/drawing/2014/main" id="{26623936-627D-48B7-8B57-C92C0A3F7911}"/>
              </a:ext>
            </a:extLst>
          </p:cNvPr>
          <p:cNvSpPr txBox="1">
            <a:spLocks/>
          </p:cNvSpPr>
          <p:nvPr/>
        </p:nvSpPr>
        <p:spPr>
          <a:xfrm>
            <a:off x="662498" y="3578846"/>
            <a:ext cx="5237920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C" sz="1500" dirty="0">
                <a:solidFill>
                  <a:srgbClr val="0070C0"/>
                </a:solidFill>
              </a:rPr>
              <a:t>INSERT INTO </a:t>
            </a:r>
            <a:r>
              <a:rPr lang="es-EC" sz="1500" dirty="0"/>
              <a:t>director</a:t>
            </a:r>
            <a:br>
              <a:rPr lang="es-419" sz="1500" dirty="0"/>
            </a:br>
            <a:r>
              <a:rPr lang="es-419" sz="1500" dirty="0">
                <a:solidFill>
                  <a:srgbClr val="0070C0"/>
                </a:solidFill>
              </a:rPr>
              <a:t>SELECT  DISTINCT </a:t>
            </a:r>
            <a:r>
              <a:rPr lang="es-419" sz="1500" dirty="0" err="1"/>
              <a:t>IdCrew</a:t>
            </a:r>
            <a:br>
              <a:rPr lang="es-EC" sz="1500" dirty="0"/>
            </a:br>
            <a:r>
              <a:rPr lang="es-EC" sz="1500" dirty="0">
                <a:solidFill>
                  <a:srgbClr val="0070C0"/>
                </a:solidFill>
              </a:rPr>
              <a:t>FROM</a:t>
            </a:r>
            <a:r>
              <a:rPr lang="es-EC" sz="1500" dirty="0"/>
              <a:t> </a:t>
            </a:r>
            <a:r>
              <a:rPr lang="es-EC" sz="1500" dirty="0" err="1"/>
              <a:t>tmp_crew</a:t>
            </a:r>
            <a:br>
              <a:rPr lang="es-EC" sz="1500" dirty="0"/>
            </a:br>
            <a:r>
              <a:rPr lang="es-EC" sz="1500" dirty="0">
                <a:solidFill>
                  <a:srgbClr val="0070C0"/>
                </a:solidFill>
              </a:rPr>
              <a:t>WHERE</a:t>
            </a:r>
            <a:r>
              <a:rPr lang="es-EC" sz="1500" dirty="0"/>
              <a:t> </a:t>
            </a:r>
            <a:r>
              <a:rPr lang="en-US" sz="1500" dirty="0"/>
              <a:t>department = </a:t>
            </a:r>
            <a:r>
              <a:rPr lang="en-US" sz="1500" dirty="0">
                <a:solidFill>
                  <a:srgbClr val="FFC000"/>
                </a:solidFill>
              </a:rPr>
              <a:t>"Directing"</a:t>
            </a:r>
            <a:r>
              <a:rPr lang="en-US" sz="1500" dirty="0"/>
              <a:t> </a:t>
            </a:r>
            <a:br>
              <a:rPr lang="en-US" sz="1500" dirty="0"/>
            </a:br>
            <a:r>
              <a:rPr lang="en-US" sz="1500" dirty="0"/>
              <a:t>	</a:t>
            </a:r>
            <a:r>
              <a:rPr lang="en-US" sz="1500" dirty="0">
                <a:solidFill>
                  <a:srgbClr val="0070C0"/>
                </a:solidFill>
              </a:rPr>
              <a:t>AND</a:t>
            </a:r>
            <a:r>
              <a:rPr lang="en-US" sz="1500" dirty="0"/>
              <a:t> job = </a:t>
            </a:r>
            <a:r>
              <a:rPr lang="en-US" sz="1500" dirty="0">
                <a:solidFill>
                  <a:srgbClr val="FFC000"/>
                </a:solidFill>
              </a:rPr>
              <a:t>"Director"</a:t>
            </a:r>
            <a:r>
              <a:rPr lang="es-EC" sz="1500" dirty="0"/>
              <a:t>;</a:t>
            </a:r>
            <a:endParaRPr lang="es-419" sz="15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FF9E296-2FBD-4069-A471-2B151ED22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632" y="3855180"/>
            <a:ext cx="6272047" cy="9036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94F1922-0D44-44B7-8EAB-475CCA096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6405" y="4847702"/>
            <a:ext cx="2905125" cy="72407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14F955F-3065-41FF-BA17-432A7E915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6629" y="4851447"/>
            <a:ext cx="2902873" cy="73233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195B987-C780-4C73-92AA-A53D9DFC38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1815" y="5673733"/>
            <a:ext cx="2926563" cy="73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3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0377A-A89E-47D6-B2A6-C891DA95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Población de las tabla </a:t>
            </a:r>
            <a:r>
              <a:rPr lang="es-EC" dirty="0" err="1"/>
              <a:t>Movie</a:t>
            </a:r>
            <a:endParaRPr lang="es-419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3A8FEB5-5D2C-4099-A098-EE7A0DD12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651338"/>
            <a:ext cx="8631935" cy="4597062"/>
          </a:xfrm>
        </p:spPr>
        <p:txBody>
          <a:bodyPr>
            <a:normAutofit/>
          </a:bodyPr>
          <a:lstStyle/>
          <a:p>
            <a:r>
              <a:rPr lang="es-EC" sz="1600" dirty="0">
                <a:solidFill>
                  <a:srgbClr val="0070C0"/>
                </a:solidFill>
              </a:rPr>
              <a:t>INSERT INTO </a:t>
            </a:r>
            <a:r>
              <a:rPr lang="es-EC" sz="1600" dirty="0" err="1"/>
              <a:t>movie</a:t>
            </a:r>
            <a:br>
              <a:rPr lang="es-EC" sz="1600" dirty="0"/>
            </a:br>
            <a:r>
              <a:rPr lang="es-EC" sz="1600" dirty="0">
                <a:solidFill>
                  <a:srgbClr val="0070C0"/>
                </a:solidFill>
              </a:rPr>
              <a:t>SELECT</a:t>
            </a:r>
            <a:r>
              <a:rPr lang="es-EC" sz="1600" dirty="0"/>
              <a:t> * </a:t>
            </a:r>
            <a:r>
              <a:rPr lang="es-EC" sz="1600" dirty="0">
                <a:solidFill>
                  <a:srgbClr val="0070C0"/>
                </a:solidFill>
              </a:rPr>
              <a:t>FROM</a:t>
            </a:r>
            <a:r>
              <a:rPr lang="es-EC" sz="1600" dirty="0"/>
              <a:t> (</a:t>
            </a:r>
            <a:br>
              <a:rPr lang="es-EC" sz="1600" dirty="0"/>
            </a:br>
            <a:r>
              <a:rPr lang="es-EC" sz="1600" dirty="0"/>
              <a:t>	</a:t>
            </a:r>
            <a:r>
              <a:rPr lang="es-EC" sz="1600" dirty="0">
                <a:solidFill>
                  <a:srgbClr val="0070C0"/>
                </a:solidFill>
              </a:rPr>
              <a:t>SELECT</a:t>
            </a:r>
            <a:r>
              <a:rPr lang="es-EC" sz="1600" dirty="0"/>
              <a:t> </a:t>
            </a:r>
            <a:r>
              <a:rPr lang="es-EC" sz="1600" dirty="0">
                <a:solidFill>
                  <a:srgbClr val="0070C0"/>
                </a:solidFill>
              </a:rPr>
              <a:t>DISTINCT</a:t>
            </a:r>
            <a:r>
              <a:rPr lang="es-EC" sz="1600" dirty="0"/>
              <a:t> id, </a:t>
            </a:r>
            <a:r>
              <a:rPr lang="es-EC" sz="1600" dirty="0">
                <a:solidFill>
                  <a:schemeClr val="accent5">
                    <a:lumMod val="75000"/>
                  </a:schemeClr>
                </a:solidFill>
              </a:rPr>
              <a:t>`</a:t>
            </a:r>
            <a:r>
              <a:rPr lang="es-EC" sz="1600" dirty="0" err="1">
                <a:solidFill>
                  <a:schemeClr val="accent5">
                    <a:lumMod val="75000"/>
                  </a:schemeClr>
                </a:solidFill>
              </a:rPr>
              <a:t>index</a:t>
            </a:r>
            <a:r>
              <a:rPr lang="es-EC" sz="1600" dirty="0">
                <a:solidFill>
                  <a:schemeClr val="accent5">
                    <a:lumMod val="75000"/>
                  </a:schemeClr>
                </a:solidFill>
              </a:rPr>
              <a:t>`</a:t>
            </a:r>
            <a:r>
              <a:rPr lang="es-EC" sz="1600" dirty="0"/>
              <a:t>, </a:t>
            </a:r>
            <a:r>
              <a:rPr lang="es-EC" sz="1600" dirty="0" err="1"/>
              <a:t>budget</a:t>
            </a:r>
            <a:r>
              <a:rPr lang="es-EC" sz="1600" dirty="0"/>
              <a:t>,</a:t>
            </a:r>
            <a:br>
              <a:rPr lang="es-EC" sz="1600" dirty="0"/>
            </a:br>
            <a:r>
              <a:rPr lang="es-EC" sz="1600" dirty="0"/>
              <a:t>		</a:t>
            </a:r>
            <a:r>
              <a:rPr lang="es-EC" sz="1600" dirty="0">
                <a:solidFill>
                  <a:srgbClr val="0070C0"/>
                </a:solidFill>
              </a:rPr>
              <a:t>IF</a:t>
            </a:r>
            <a:r>
              <a:rPr lang="es-EC" sz="1600" dirty="0"/>
              <a:t>(</a:t>
            </a:r>
            <a:r>
              <a:rPr lang="es-EC" sz="1600" dirty="0" err="1"/>
              <a:t>homepage</a:t>
            </a:r>
            <a:r>
              <a:rPr lang="es-EC" sz="1600" dirty="0"/>
              <a:t> != </a:t>
            </a:r>
            <a:r>
              <a:rPr lang="es-EC" sz="1600" dirty="0">
                <a:solidFill>
                  <a:srgbClr val="FFC000"/>
                </a:solidFill>
              </a:rPr>
              <a:t>""</a:t>
            </a:r>
            <a:r>
              <a:rPr lang="es-EC" sz="1600" dirty="0"/>
              <a:t>, </a:t>
            </a:r>
            <a:r>
              <a:rPr lang="es-EC" sz="1600" dirty="0" err="1"/>
              <a:t>homepage</a:t>
            </a:r>
            <a:r>
              <a:rPr lang="es-EC" sz="1600" dirty="0"/>
              <a:t>, </a:t>
            </a:r>
            <a:r>
              <a:rPr lang="es-EC" sz="1600" dirty="0">
                <a:solidFill>
                  <a:srgbClr val="0070C0"/>
                </a:solidFill>
              </a:rPr>
              <a:t>NULL</a:t>
            </a:r>
            <a:r>
              <a:rPr lang="es-EC" sz="1600" dirty="0"/>
              <a:t>), </a:t>
            </a:r>
            <a:br>
              <a:rPr lang="es-EC" sz="1600" dirty="0"/>
            </a:br>
            <a:r>
              <a:rPr lang="es-EC" sz="1600" dirty="0"/>
              <a:t>		</a:t>
            </a:r>
            <a:r>
              <a:rPr lang="es-EC" sz="1600" dirty="0" err="1"/>
              <a:t>original_language</a:t>
            </a:r>
            <a:r>
              <a:rPr lang="es-EC" sz="1600" dirty="0"/>
              <a:t>, </a:t>
            </a:r>
            <a:r>
              <a:rPr lang="es-EC" sz="1600" dirty="0" err="1"/>
              <a:t>original_title</a:t>
            </a:r>
            <a:r>
              <a:rPr lang="es-EC" sz="1600" dirty="0"/>
              <a:t>, </a:t>
            </a:r>
            <a:br>
              <a:rPr lang="es-EC" sz="1600" dirty="0"/>
            </a:br>
            <a:r>
              <a:rPr lang="es-EC" sz="1600" dirty="0"/>
              <a:t>		</a:t>
            </a:r>
            <a:r>
              <a:rPr lang="es-EC" sz="1600" dirty="0">
                <a:solidFill>
                  <a:srgbClr val="0070C0"/>
                </a:solidFill>
              </a:rPr>
              <a:t>IF</a:t>
            </a:r>
            <a:r>
              <a:rPr lang="es-EC" sz="1600" dirty="0"/>
              <a:t>(</a:t>
            </a:r>
            <a:r>
              <a:rPr lang="es-EC" sz="1600" dirty="0" err="1"/>
              <a:t>overview</a:t>
            </a:r>
            <a:r>
              <a:rPr lang="es-EC" sz="1600" dirty="0"/>
              <a:t> != </a:t>
            </a:r>
            <a:r>
              <a:rPr lang="es-EC" sz="1600" dirty="0">
                <a:solidFill>
                  <a:srgbClr val="FFC000"/>
                </a:solidFill>
              </a:rPr>
              <a:t>""</a:t>
            </a:r>
            <a:r>
              <a:rPr lang="es-EC" sz="1600" dirty="0"/>
              <a:t>, </a:t>
            </a:r>
            <a:r>
              <a:rPr lang="es-EC" sz="1600" dirty="0" err="1"/>
              <a:t>overview</a:t>
            </a:r>
            <a:r>
              <a:rPr lang="es-EC" sz="1600" dirty="0"/>
              <a:t>, </a:t>
            </a:r>
            <a:r>
              <a:rPr lang="es-EC" sz="1600" dirty="0">
                <a:solidFill>
                  <a:srgbClr val="0070C0"/>
                </a:solidFill>
              </a:rPr>
              <a:t>NULL</a:t>
            </a:r>
            <a:r>
              <a:rPr lang="es-EC" sz="1600" dirty="0"/>
              <a:t>),</a:t>
            </a:r>
            <a:br>
              <a:rPr lang="es-EC" sz="1600" dirty="0"/>
            </a:br>
            <a:r>
              <a:rPr lang="es-EC" sz="1600" dirty="0"/>
              <a:t>		</a:t>
            </a:r>
            <a:r>
              <a:rPr lang="es-EC" sz="1600" dirty="0" err="1"/>
              <a:t>popularity</a:t>
            </a:r>
            <a:r>
              <a:rPr lang="es-EC" sz="1600" dirty="0"/>
              <a:t>,	</a:t>
            </a:r>
            <a:r>
              <a:rPr lang="es-EC" sz="1600" dirty="0">
                <a:solidFill>
                  <a:srgbClr val="0070C0"/>
                </a:solidFill>
              </a:rPr>
              <a:t>IF</a:t>
            </a:r>
            <a:r>
              <a:rPr lang="es-EC" sz="1600" dirty="0"/>
              <a:t>(</a:t>
            </a:r>
            <a:r>
              <a:rPr lang="es-EC" sz="1600" dirty="0" err="1"/>
              <a:t>release_date</a:t>
            </a:r>
            <a:r>
              <a:rPr lang="es-EC" sz="1600" dirty="0"/>
              <a:t> != </a:t>
            </a:r>
            <a:r>
              <a:rPr lang="es-EC" sz="1600" dirty="0">
                <a:solidFill>
                  <a:srgbClr val="FFC000"/>
                </a:solidFill>
              </a:rPr>
              <a:t>""</a:t>
            </a:r>
            <a:r>
              <a:rPr lang="es-EC" sz="1600" dirty="0"/>
              <a:t>, </a:t>
            </a:r>
            <a:r>
              <a:rPr lang="es-EC" sz="1600" dirty="0" err="1"/>
              <a:t>release_date</a:t>
            </a:r>
            <a:r>
              <a:rPr lang="es-EC" sz="1600" dirty="0"/>
              <a:t>, </a:t>
            </a:r>
            <a:r>
              <a:rPr lang="es-EC" sz="1600" dirty="0">
                <a:solidFill>
                  <a:srgbClr val="0070C0"/>
                </a:solidFill>
              </a:rPr>
              <a:t>NULL</a:t>
            </a:r>
            <a:r>
              <a:rPr lang="es-EC" sz="1600" dirty="0"/>
              <a:t>),</a:t>
            </a:r>
            <a:br>
              <a:rPr lang="es-EC" sz="1600" dirty="0"/>
            </a:br>
            <a:r>
              <a:rPr lang="es-EC" sz="1600" dirty="0"/>
              <a:t>		</a:t>
            </a:r>
            <a:r>
              <a:rPr lang="es-EC" sz="1600" dirty="0" err="1"/>
              <a:t>revenue</a:t>
            </a:r>
            <a:r>
              <a:rPr lang="es-EC" sz="1600" dirty="0"/>
              <a:t>, </a:t>
            </a:r>
            <a:r>
              <a:rPr lang="es-EC" sz="1600" dirty="0" err="1"/>
              <a:t>runtime</a:t>
            </a:r>
            <a:r>
              <a:rPr lang="es-EC" sz="1600" dirty="0"/>
              <a:t>, </a:t>
            </a:r>
            <a:r>
              <a:rPr lang="es-EC" sz="1600" dirty="0">
                <a:solidFill>
                  <a:schemeClr val="accent5">
                    <a:lumMod val="75000"/>
                  </a:schemeClr>
                </a:solidFill>
              </a:rPr>
              <a:t>`status`</a:t>
            </a:r>
            <a:r>
              <a:rPr lang="es-EC" sz="1600" dirty="0"/>
              <a:t>, 	</a:t>
            </a:r>
            <a:br>
              <a:rPr lang="es-EC" sz="1600" dirty="0"/>
            </a:br>
            <a:r>
              <a:rPr lang="es-EC" sz="1600" dirty="0"/>
              <a:t>		</a:t>
            </a:r>
            <a:r>
              <a:rPr lang="es-EC" sz="1600" dirty="0">
                <a:solidFill>
                  <a:srgbClr val="0070C0"/>
                </a:solidFill>
              </a:rPr>
              <a:t>IF</a:t>
            </a:r>
            <a:r>
              <a:rPr lang="es-EC" sz="1600" dirty="0"/>
              <a:t>(</a:t>
            </a:r>
            <a:r>
              <a:rPr lang="es-EC" sz="1600" dirty="0" err="1"/>
              <a:t>tagline</a:t>
            </a:r>
            <a:r>
              <a:rPr lang="es-EC" sz="1600" dirty="0"/>
              <a:t> != </a:t>
            </a:r>
            <a:r>
              <a:rPr lang="es-EC" sz="1600" dirty="0">
                <a:solidFill>
                  <a:srgbClr val="FFC000"/>
                </a:solidFill>
              </a:rPr>
              <a:t>""</a:t>
            </a:r>
            <a:r>
              <a:rPr lang="es-EC" sz="1600" dirty="0"/>
              <a:t>, </a:t>
            </a:r>
            <a:r>
              <a:rPr lang="es-EC" sz="1600" dirty="0" err="1"/>
              <a:t>tagline</a:t>
            </a:r>
            <a:r>
              <a:rPr lang="es-EC" sz="1600" dirty="0"/>
              <a:t>, </a:t>
            </a:r>
            <a:r>
              <a:rPr lang="es-EC" sz="1600" dirty="0">
                <a:solidFill>
                  <a:srgbClr val="0070C0"/>
                </a:solidFill>
              </a:rPr>
              <a:t>NULL</a:t>
            </a:r>
            <a:r>
              <a:rPr lang="es-EC" sz="1600" dirty="0"/>
              <a:t>),</a:t>
            </a:r>
            <a:br>
              <a:rPr lang="es-EC" sz="1600" dirty="0"/>
            </a:br>
            <a:r>
              <a:rPr lang="es-EC" sz="1600" dirty="0"/>
              <a:t>		</a:t>
            </a:r>
            <a:r>
              <a:rPr lang="es-EC" sz="1600" dirty="0" err="1"/>
              <a:t>title</a:t>
            </a:r>
            <a:r>
              <a:rPr lang="es-EC" sz="1600" dirty="0"/>
              <a:t>, </a:t>
            </a:r>
            <a:r>
              <a:rPr lang="es-EC" sz="1600" dirty="0" err="1"/>
              <a:t>vote_average</a:t>
            </a:r>
            <a:r>
              <a:rPr lang="es-EC" sz="1600" dirty="0"/>
              <a:t>, </a:t>
            </a:r>
            <a:r>
              <a:rPr lang="es-EC" sz="1600" dirty="0" err="1"/>
              <a:t>vote_count</a:t>
            </a:r>
            <a:r>
              <a:rPr lang="es-EC" sz="1600" dirty="0"/>
              <a:t>, </a:t>
            </a:r>
            <a:br>
              <a:rPr lang="es-EC" sz="1600" dirty="0"/>
            </a:br>
            <a:r>
              <a:rPr lang="es-EC" sz="1600" dirty="0"/>
              <a:t>		</a:t>
            </a:r>
            <a:r>
              <a:rPr lang="es-EC" sz="1600" dirty="0">
                <a:solidFill>
                  <a:srgbClr val="0070C0"/>
                </a:solidFill>
              </a:rPr>
              <a:t>IF</a:t>
            </a:r>
            <a:r>
              <a:rPr lang="es-EC" sz="1600" dirty="0"/>
              <a:t>(director != </a:t>
            </a:r>
            <a:r>
              <a:rPr lang="es-EC" sz="1600" dirty="0">
                <a:solidFill>
                  <a:srgbClr val="FFC000"/>
                </a:solidFill>
              </a:rPr>
              <a:t>""</a:t>
            </a:r>
            <a:r>
              <a:rPr lang="es-EC" sz="1600" dirty="0"/>
              <a:t>, </a:t>
            </a:r>
            <a:r>
              <a:rPr lang="es-EC" sz="1600" dirty="0" err="1"/>
              <a:t>tc.idCrew</a:t>
            </a:r>
            <a:r>
              <a:rPr lang="es-EC" sz="1600" dirty="0"/>
              <a:t>, </a:t>
            </a:r>
            <a:r>
              <a:rPr lang="es-EC" sz="1600" dirty="0">
                <a:solidFill>
                  <a:srgbClr val="0070C0"/>
                </a:solidFill>
              </a:rPr>
              <a:t>NULL</a:t>
            </a:r>
            <a:r>
              <a:rPr lang="es-EC" sz="1600" dirty="0"/>
              <a:t>) </a:t>
            </a:r>
            <a:r>
              <a:rPr lang="es-EC" sz="1600" dirty="0" err="1"/>
              <a:t>idDirector</a:t>
            </a:r>
            <a:br>
              <a:rPr lang="es-EC" sz="1600" dirty="0"/>
            </a:br>
            <a:r>
              <a:rPr lang="es-EC" sz="1600" dirty="0"/>
              <a:t>	</a:t>
            </a:r>
            <a:r>
              <a:rPr lang="es-EC" sz="1600" dirty="0">
                <a:solidFill>
                  <a:srgbClr val="0070C0"/>
                </a:solidFill>
              </a:rPr>
              <a:t>FROM</a:t>
            </a:r>
            <a:r>
              <a:rPr lang="es-EC" sz="1600" dirty="0"/>
              <a:t> </a:t>
            </a:r>
            <a:r>
              <a:rPr lang="es-EC" sz="1600" dirty="0" err="1"/>
              <a:t>movie_dataset_cleaned</a:t>
            </a:r>
            <a:r>
              <a:rPr lang="es-EC" sz="1600" dirty="0"/>
              <a:t> m</a:t>
            </a:r>
            <a:br>
              <a:rPr lang="es-EC" sz="1600" dirty="0"/>
            </a:br>
            <a:r>
              <a:rPr lang="es-EC" sz="1600" dirty="0"/>
              <a:t>	</a:t>
            </a:r>
            <a:r>
              <a:rPr lang="es-EC" sz="1600" dirty="0">
                <a:solidFill>
                  <a:srgbClr val="0070C0"/>
                </a:solidFill>
              </a:rPr>
              <a:t>LEFT JOIN </a:t>
            </a:r>
            <a:r>
              <a:rPr lang="es-EC" sz="1600" dirty="0" err="1"/>
              <a:t>tmp_crew</a:t>
            </a:r>
            <a:r>
              <a:rPr lang="es-EC" sz="1600" dirty="0"/>
              <a:t> t </a:t>
            </a:r>
            <a:r>
              <a:rPr lang="es-EC" sz="1600" dirty="0">
                <a:solidFill>
                  <a:srgbClr val="0070C0"/>
                </a:solidFill>
              </a:rPr>
              <a:t>ON</a:t>
            </a:r>
            <a:r>
              <a:rPr lang="es-EC" sz="1600" dirty="0"/>
              <a:t> (</a:t>
            </a:r>
            <a:r>
              <a:rPr lang="es-EC" sz="1600" dirty="0" err="1"/>
              <a:t>m.director</a:t>
            </a:r>
            <a:r>
              <a:rPr lang="es-EC" sz="1600" dirty="0"/>
              <a:t> = t.name)</a:t>
            </a:r>
            <a:br>
              <a:rPr lang="es-EC" sz="1600" dirty="0"/>
            </a:br>
            <a:r>
              <a:rPr lang="es-EC" sz="1600" dirty="0"/>
              <a:t>	</a:t>
            </a:r>
            <a:r>
              <a:rPr lang="es-EC" sz="1600" dirty="0">
                <a:solidFill>
                  <a:srgbClr val="0070C0"/>
                </a:solidFill>
              </a:rPr>
              <a:t>WHERE</a:t>
            </a:r>
            <a:r>
              <a:rPr lang="es-EC" sz="1600" dirty="0"/>
              <a:t> </a:t>
            </a:r>
            <a:r>
              <a:rPr lang="es-EC" sz="1600" dirty="0" err="1"/>
              <a:t>tc.job</a:t>
            </a:r>
            <a:r>
              <a:rPr lang="es-EC" sz="1600" dirty="0"/>
              <a:t> = </a:t>
            </a:r>
            <a:r>
              <a:rPr lang="es-EC" sz="1600" dirty="0">
                <a:solidFill>
                  <a:srgbClr val="FFC000"/>
                </a:solidFill>
              </a:rPr>
              <a:t>"Director“</a:t>
            </a:r>
            <a:br>
              <a:rPr lang="es-EC" sz="1600" dirty="0"/>
            </a:br>
            <a:r>
              <a:rPr lang="es-EC" sz="1600" dirty="0"/>
              <a:t>) t</a:t>
            </a:r>
            <a:br>
              <a:rPr lang="es-EC" sz="1600" dirty="0"/>
            </a:br>
            <a:r>
              <a:rPr lang="es-EC" sz="1600" dirty="0">
                <a:solidFill>
                  <a:srgbClr val="0070C0"/>
                </a:solidFill>
              </a:rPr>
              <a:t>WHERE</a:t>
            </a:r>
            <a:r>
              <a:rPr lang="es-EC" sz="1600" dirty="0"/>
              <a:t> </a:t>
            </a:r>
            <a:r>
              <a:rPr lang="es-EC" sz="1600" dirty="0" err="1"/>
              <a:t>idDirector</a:t>
            </a:r>
            <a:r>
              <a:rPr lang="es-EC" sz="1600" dirty="0"/>
              <a:t> </a:t>
            </a:r>
            <a:r>
              <a:rPr lang="es-EC" sz="1600" dirty="0">
                <a:solidFill>
                  <a:srgbClr val="0070C0"/>
                </a:solidFill>
              </a:rPr>
              <a:t>NOT IN </a:t>
            </a:r>
            <a:r>
              <a:rPr lang="es-EC" sz="1600" dirty="0"/>
              <a:t>(1009253, 930212) </a:t>
            </a:r>
            <a:r>
              <a:rPr lang="es-EC" sz="1600" dirty="0">
                <a:solidFill>
                  <a:srgbClr val="0070C0"/>
                </a:solidFill>
              </a:rPr>
              <a:t>OR</a:t>
            </a:r>
            <a:r>
              <a:rPr lang="es-EC" sz="1600" dirty="0"/>
              <a:t> </a:t>
            </a:r>
            <a:r>
              <a:rPr lang="es-EC" sz="1600" dirty="0" err="1"/>
              <a:t>idDirector</a:t>
            </a:r>
            <a:r>
              <a:rPr lang="es-EC" sz="1600" dirty="0"/>
              <a:t> </a:t>
            </a:r>
            <a:r>
              <a:rPr lang="es-EC" sz="1600" dirty="0">
                <a:solidFill>
                  <a:srgbClr val="0070C0"/>
                </a:solidFill>
              </a:rPr>
              <a:t>IS NULL </a:t>
            </a:r>
            <a:r>
              <a:rPr lang="es-EC" sz="1600" dirty="0"/>
              <a:t>;</a:t>
            </a:r>
            <a:endParaRPr lang="es-419" sz="1600" dirty="0"/>
          </a:p>
        </p:txBody>
      </p:sp>
      <p:pic>
        <p:nvPicPr>
          <p:cNvPr id="12" name="Marcador de contenido 14">
            <a:extLst>
              <a:ext uri="{FF2B5EF4-FFF2-40B4-BE49-F238E27FC236}">
                <a16:creationId xmlns:a16="http://schemas.microsoft.com/office/drawing/2014/main" id="{2CFC51FC-EB57-4106-9D8A-6CE9CF95BA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60974" y="1632456"/>
            <a:ext cx="1919129" cy="46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7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A77AC-46A0-4C0E-BD44-D095D22C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s-EC" sz="8800" dirty="0"/>
              <a:t>¡GRACIAS! ☺</a:t>
            </a:r>
            <a:endParaRPr lang="es-419" sz="8800" dirty="0"/>
          </a:p>
        </p:txBody>
      </p:sp>
    </p:spTree>
    <p:extLst>
      <p:ext uri="{BB962C8B-B14F-4D97-AF65-F5344CB8AC3E}">
        <p14:creationId xmlns:p14="http://schemas.microsoft.com/office/powerpoint/2010/main" val="311802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3B4EE-3593-4D90-BA8F-78F9EC26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Normalización y Dependencias Funcionales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C763A86-309B-4423-9D0E-5820C6F68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93" y="2064808"/>
            <a:ext cx="1204489" cy="395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Imagen 280">
            <a:extLst>
              <a:ext uri="{FF2B5EF4-FFF2-40B4-BE49-F238E27FC236}">
                <a16:creationId xmlns:a16="http://schemas.microsoft.com/office/drawing/2014/main" id="{5152776F-C2AB-4360-AAD1-B40B05D588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-19" r="650" b="19"/>
          <a:stretch/>
        </p:blipFill>
        <p:spPr>
          <a:xfrm>
            <a:off x="6115050" y="2064068"/>
            <a:ext cx="2895149" cy="39624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364E6B3-A1D4-4FC3-9ADA-8D495A3B6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5" y="2064809"/>
            <a:ext cx="1190292" cy="39598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B5565A-2E62-481E-BA1C-2CE3D8A62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491" y="2064808"/>
            <a:ext cx="1190292" cy="395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5DB45-C3E2-4889-951E-03D30FD1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Primera forma normal</a:t>
            </a:r>
            <a:endParaRPr lang="es-419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AD077EE-4ECA-4292-A454-D144829C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622" y="2065867"/>
            <a:ext cx="2209165" cy="40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0A8959E-FBC4-4000-AD52-167C3182E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622" y="2601683"/>
            <a:ext cx="2209165" cy="40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CEA4CAF-F697-4083-BD86-E4277B789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623" y="3146899"/>
            <a:ext cx="2209165" cy="40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173AAEE-0451-4C2A-B4F5-18860B935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454" y="3677635"/>
            <a:ext cx="5905500" cy="409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BB6D27C-3205-42E9-B2AC-AF205B0AA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429" y="4222851"/>
            <a:ext cx="2495550" cy="4095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CF926A-DD27-4714-9B54-CD304BA51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429" y="4770055"/>
            <a:ext cx="2495550" cy="4191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D0E0595-875D-4FFA-8453-7F1E34D338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9429" y="5326784"/>
            <a:ext cx="2495550" cy="409575"/>
          </a:xfrm>
          <a:prstGeom prst="rect">
            <a:avLst/>
          </a:prstGeom>
        </p:spPr>
      </p:pic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A1342028-81B1-4E5D-912D-815548FEA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2014474" y="2129822"/>
            <a:ext cx="14573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A9749-90D0-4B6F-B33B-5295CA7C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Segunda y Tercera forma normal</a:t>
            </a:r>
            <a:endParaRPr lang="es-419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8C7931E-5868-45A5-BE6D-F937AE53D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2905125" cy="781050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552381E-0D57-4D0C-9771-9837E814D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326" y="2065867"/>
            <a:ext cx="3000375" cy="7810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FE0A06D-6D6F-4A99-AEC1-E1096216C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01" y="2065867"/>
            <a:ext cx="2905125" cy="781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69FD854-9121-4D9B-B480-23DD649BF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976" y="2977200"/>
            <a:ext cx="6272047" cy="903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3AD6A3D-E9F1-4F3D-890F-2E804BB72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009095"/>
            <a:ext cx="2905125" cy="7240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DFFC107-3DA2-4231-BEE1-A5C3BE71E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390" y="4011083"/>
            <a:ext cx="2862245" cy="72208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D31C9FD-440C-464C-85CF-0D89D2F61F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2101" y="4009096"/>
            <a:ext cx="2862246" cy="7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3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F9DFF-0800-4980-8BC1-EF1E64A5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2569780"/>
            <a:ext cx="5738191" cy="1718439"/>
          </a:xfrm>
        </p:spPr>
        <p:txBody>
          <a:bodyPr>
            <a:normAutofit fontScale="90000"/>
          </a:bodyPr>
          <a:lstStyle/>
          <a:p>
            <a:pPr algn="ctr"/>
            <a:r>
              <a:rPr lang="es-EC" sz="5400" dirty="0"/>
              <a:t>Modelo </a:t>
            </a:r>
            <a:br>
              <a:rPr lang="es-EC" sz="5400" dirty="0"/>
            </a:br>
            <a:r>
              <a:rPr lang="es-EC" sz="5400" dirty="0"/>
              <a:t>Entidad-RELACIÓN</a:t>
            </a:r>
            <a:endParaRPr lang="es-419" sz="5400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CB973DDC-3A31-40AE-ADC1-13B11CE16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/>
          <a:stretch/>
        </p:blipFill>
        <p:spPr>
          <a:xfrm>
            <a:off x="6726804" y="335043"/>
            <a:ext cx="2655736" cy="61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F9DFF-0800-4980-8BC1-EF1E64A5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19" y="2569779"/>
            <a:ext cx="3347499" cy="1718439"/>
          </a:xfrm>
        </p:spPr>
        <p:txBody>
          <a:bodyPr>
            <a:normAutofit fontScale="90000"/>
          </a:bodyPr>
          <a:lstStyle/>
          <a:p>
            <a:pPr algn="ctr"/>
            <a:r>
              <a:rPr lang="es-EC" sz="5400" dirty="0"/>
              <a:t>Modelo </a:t>
            </a:r>
            <a:br>
              <a:rPr lang="es-EC" sz="5400" dirty="0"/>
            </a:br>
            <a:r>
              <a:rPr lang="es-EC" sz="5400" dirty="0"/>
              <a:t>Relacional</a:t>
            </a:r>
            <a:endParaRPr lang="es-419" sz="5400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DAC1E3F-5DA0-4529-95B6-FE87E93FC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4" t="12177" r="538"/>
          <a:stretch/>
        </p:blipFill>
        <p:spPr>
          <a:xfrm>
            <a:off x="3912042" y="1784926"/>
            <a:ext cx="7863839" cy="328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3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5318758-B625-4003-BA91-27D544AF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DDL – Tablas Fuertes de campos multivaluados y compuestos</a:t>
            </a:r>
            <a:endParaRPr lang="es-419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70EA7BF-DA13-4F94-AC93-AB3B9B976C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21440" y="2184945"/>
            <a:ext cx="2924583" cy="3562847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110E76EB-228B-46C7-BE83-97DBA536D5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247496"/>
            <a:ext cx="4995862" cy="343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1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5318758-B625-4003-BA91-27D544AF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DDL – Tablas Fuertes de campos multivaluados</a:t>
            </a:r>
            <a:endParaRPr lang="es-41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93BF08-A184-42BF-ACB8-ED6197017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0"/>
          <a:stretch/>
        </p:blipFill>
        <p:spPr>
          <a:xfrm>
            <a:off x="685801" y="2065867"/>
            <a:ext cx="3381634" cy="157184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ED75E31-6C0F-4DF4-BBDC-6994D7157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"/>
          <a:stretch/>
        </p:blipFill>
        <p:spPr>
          <a:xfrm>
            <a:off x="7416326" y="2065867"/>
            <a:ext cx="3400900" cy="157184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C6C8559-CA6E-48F2-BBB8-76EB31D91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879" y="4234914"/>
            <a:ext cx="3353268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2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5318758-B625-4003-BA91-27D544AF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DDL – Tablas Débiles</a:t>
            </a:r>
            <a:endParaRPr lang="es-419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0CDFA31-B99A-4D78-B537-B602855582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8241" y="2141538"/>
            <a:ext cx="3490981" cy="3649662"/>
          </a:xfrm>
          <a:prstGeom prst="rect">
            <a:avLst/>
          </a:prstGeom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C157287E-7D97-4046-9E49-7CC022AF72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2155" y="2141538"/>
            <a:ext cx="3894277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29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{61CDC9E7-A7BD-47B9-BE2F-9A43E4A1252E}tf03457452</Template>
  <TotalTime>1311</TotalTime>
  <Words>759</Words>
  <Application>Microsoft Office PowerPoint</Application>
  <PresentationFormat>Panorámica</PresentationFormat>
  <Paragraphs>24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Proyecto Integrador Modelado de Movie_dataset.csv</vt:lpstr>
      <vt:lpstr>Normalización y Dependencias Funcionales</vt:lpstr>
      <vt:lpstr>Primera forma normal</vt:lpstr>
      <vt:lpstr>Segunda y Tercera forma normal</vt:lpstr>
      <vt:lpstr>Modelo  Entidad-RELACIÓN</vt:lpstr>
      <vt:lpstr>Modelo  Relacional</vt:lpstr>
      <vt:lpstr>DDL – Tablas Fuertes de campos multivaluados y compuestos</vt:lpstr>
      <vt:lpstr>DDL – Tablas Fuertes de campos multivaluados</vt:lpstr>
      <vt:lpstr>DDL – Tablas Débiles</vt:lpstr>
      <vt:lpstr>DDL – Tablas de las RELACIONES MUCHOS A MUCHOS</vt:lpstr>
      <vt:lpstr>DDL – Tablas de las relaciones m:n de los campos multivaluados</vt:lpstr>
      <vt:lpstr>Modelo  Relacional de Mysql workbench</vt:lpstr>
      <vt:lpstr>Población de las tablas Relacionales</vt:lpstr>
      <vt:lpstr>Población de las tablas Finales y de relación</vt:lpstr>
      <vt:lpstr>Población de las tabla Movie</vt:lpstr>
      <vt:lpstr>¡GRACIAS! 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Integrador Modelado de Movie_dataset.csv</dc:title>
  <dc:creator>Francisco González</dc:creator>
  <cp:lastModifiedBy>Francisco González</cp:lastModifiedBy>
  <cp:revision>12</cp:revision>
  <dcterms:created xsi:type="dcterms:W3CDTF">2022-02-02T09:27:11Z</dcterms:created>
  <dcterms:modified xsi:type="dcterms:W3CDTF">2022-02-11T00:08:21Z</dcterms:modified>
</cp:coreProperties>
</file>