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33" r:id="rId2"/>
    <p:sldId id="334" r:id="rId3"/>
    <p:sldId id="365" r:id="rId4"/>
    <p:sldId id="366" r:id="rId5"/>
    <p:sldId id="369" r:id="rId6"/>
    <p:sldId id="367" r:id="rId7"/>
    <p:sldId id="368" r:id="rId8"/>
    <p:sldId id="370" r:id="rId9"/>
    <p:sldId id="371" r:id="rId10"/>
    <p:sldId id="356" r:id="rId11"/>
    <p:sldId id="357" r:id="rId12"/>
    <p:sldId id="358" r:id="rId13"/>
    <p:sldId id="359" r:id="rId14"/>
    <p:sldId id="360" r:id="rId15"/>
    <p:sldId id="361" r:id="rId16"/>
    <p:sldId id="347" r:id="rId17"/>
    <p:sldId id="348" r:id="rId18"/>
    <p:sldId id="350" r:id="rId19"/>
    <p:sldId id="351" r:id="rId20"/>
    <p:sldId id="352" r:id="rId21"/>
    <p:sldId id="353" r:id="rId22"/>
    <p:sldId id="354" r:id="rId23"/>
    <p:sldId id="355" r:id="rId24"/>
    <p:sldId id="362" r:id="rId25"/>
    <p:sldId id="36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5" autoAdjust="0"/>
    <p:restoredTop sz="94660"/>
  </p:normalViewPr>
  <p:slideViewPr>
    <p:cSldViewPr snapToGrid="0">
      <p:cViewPr varScale="1">
        <p:scale>
          <a:sx n="126" d="100"/>
          <a:sy n="126" d="100"/>
        </p:scale>
        <p:origin x="304" y="18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90913EA-68F2-47E1-8CF8-69288B70DF8C}" type="slidenum">
              <a:rPr lang="en-US" altLang="en-US"/>
              <a:pPr>
                <a:defRPr/>
              </a:pPr>
              <a:t>‹#›</a:t>
            </a:fld>
            <a:endParaRPr lang="en-US" altLang="en-US"/>
          </a:p>
        </p:txBody>
      </p:sp>
    </p:spTree>
    <p:extLst>
      <p:ext uri="{BB962C8B-B14F-4D97-AF65-F5344CB8AC3E}">
        <p14:creationId xmlns:p14="http://schemas.microsoft.com/office/powerpoint/2010/main" val="2023305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C6A75B5-7E1B-41D0-906A-73E731B5BCBD}" type="slidenum">
              <a:rPr lang="en-US" altLang="en-US"/>
              <a:pPr>
                <a:defRPr/>
              </a:pPr>
              <a:t>‹#›</a:t>
            </a:fld>
            <a:endParaRPr lang="en-US" altLang="en-US"/>
          </a:p>
        </p:txBody>
      </p:sp>
    </p:spTree>
    <p:extLst>
      <p:ext uri="{BB962C8B-B14F-4D97-AF65-F5344CB8AC3E}">
        <p14:creationId xmlns:p14="http://schemas.microsoft.com/office/powerpoint/2010/main" val="2427005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46C343D-3B84-436A-8CAE-CCB237E8B278}" type="slidenum">
              <a:rPr lang="en-US" altLang="en-US"/>
              <a:pPr>
                <a:defRPr/>
              </a:pPr>
              <a:t>‹#›</a:t>
            </a:fld>
            <a:endParaRPr lang="en-US" altLang="en-US"/>
          </a:p>
        </p:txBody>
      </p:sp>
    </p:spTree>
    <p:extLst>
      <p:ext uri="{BB962C8B-B14F-4D97-AF65-F5344CB8AC3E}">
        <p14:creationId xmlns:p14="http://schemas.microsoft.com/office/powerpoint/2010/main" val="3882871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46CCA0E-7A2E-43B7-9979-AE409D3F5EC6}" type="slidenum">
              <a:rPr lang="en-US" altLang="en-US"/>
              <a:pPr>
                <a:defRPr/>
              </a:pPr>
              <a:t>‹#›</a:t>
            </a:fld>
            <a:endParaRPr lang="en-US" altLang="en-US"/>
          </a:p>
        </p:txBody>
      </p:sp>
    </p:spTree>
    <p:extLst>
      <p:ext uri="{BB962C8B-B14F-4D97-AF65-F5344CB8AC3E}">
        <p14:creationId xmlns:p14="http://schemas.microsoft.com/office/powerpoint/2010/main" val="2728856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897D5F8-5387-47AD-98F1-421484E15D73}" type="slidenum">
              <a:rPr lang="en-US" altLang="en-US"/>
              <a:pPr>
                <a:defRPr/>
              </a:pPr>
              <a:t>‹#›</a:t>
            </a:fld>
            <a:endParaRPr lang="en-US" altLang="en-US"/>
          </a:p>
        </p:txBody>
      </p:sp>
    </p:spTree>
    <p:extLst>
      <p:ext uri="{BB962C8B-B14F-4D97-AF65-F5344CB8AC3E}">
        <p14:creationId xmlns:p14="http://schemas.microsoft.com/office/powerpoint/2010/main" val="317455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BF9D8B-D70C-4ED4-B6A3-3F37BF4AA73E}" type="slidenum">
              <a:rPr lang="en-US" altLang="en-US"/>
              <a:pPr>
                <a:defRPr/>
              </a:pPr>
              <a:t>‹#›</a:t>
            </a:fld>
            <a:endParaRPr lang="en-US" altLang="en-US"/>
          </a:p>
        </p:txBody>
      </p:sp>
    </p:spTree>
    <p:extLst>
      <p:ext uri="{BB962C8B-B14F-4D97-AF65-F5344CB8AC3E}">
        <p14:creationId xmlns:p14="http://schemas.microsoft.com/office/powerpoint/2010/main" val="1726156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12F63FF-5C40-4065-A84F-57D213FA9410}" type="slidenum">
              <a:rPr lang="en-US" altLang="en-US"/>
              <a:pPr>
                <a:defRPr/>
              </a:pPr>
              <a:t>‹#›</a:t>
            </a:fld>
            <a:endParaRPr lang="en-US" altLang="en-US"/>
          </a:p>
        </p:txBody>
      </p:sp>
    </p:spTree>
    <p:extLst>
      <p:ext uri="{BB962C8B-B14F-4D97-AF65-F5344CB8AC3E}">
        <p14:creationId xmlns:p14="http://schemas.microsoft.com/office/powerpoint/2010/main" val="385350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1172E00-C552-4F73-9823-1B81D1AB16CB}" type="slidenum">
              <a:rPr lang="en-US" altLang="en-US"/>
              <a:pPr>
                <a:defRPr/>
              </a:pPr>
              <a:t>‹#›</a:t>
            </a:fld>
            <a:endParaRPr lang="en-US" altLang="en-US"/>
          </a:p>
        </p:txBody>
      </p:sp>
      <p:pic>
        <p:nvPicPr>
          <p:cNvPr id="6" name="Picture 5" descr="VU Lockups"/>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7328" r="71223"/>
          <a:stretch/>
        </p:blipFill>
        <p:spPr bwMode="auto">
          <a:xfrm>
            <a:off x="11049000" y="76200"/>
            <a:ext cx="1143000" cy="846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377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2F4F151-A96D-4D36-9023-762FF7AAB8C9}" type="slidenum">
              <a:rPr lang="en-US" altLang="en-US"/>
              <a:pPr>
                <a:defRPr/>
              </a:pPr>
              <a:t>‹#›</a:t>
            </a:fld>
            <a:endParaRPr lang="en-US" altLang="en-US"/>
          </a:p>
        </p:txBody>
      </p:sp>
    </p:spTree>
    <p:extLst>
      <p:ext uri="{BB962C8B-B14F-4D97-AF65-F5344CB8AC3E}">
        <p14:creationId xmlns:p14="http://schemas.microsoft.com/office/powerpoint/2010/main" val="4195585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04D9A2-D505-44EC-A4B8-A66BBA37BEA8}" type="slidenum">
              <a:rPr lang="en-US" altLang="en-US"/>
              <a:pPr>
                <a:defRPr/>
              </a:pPr>
              <a:t>‹#›</a:t>
            </a:fld>
            <a:endParaRPr lang="en-US" altLang="en-US"/>
          </a:p>
        </p:txBody>
      </p:sp>
    </p:spTree>
    <p:extLst>
      <p:ext uri="{BB962C8B-B14F-4D97-AF65-F5344CB8AC3E}">
        <p14:creationId xmlns:p14="http://schemas.microsoft.com/office/powerpoint/2010/main" val="2136456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4EA3EAC-8F50-4172-A50A-F854E58D53EB}" type="slidenum">
              <a:rPr lang="en-US" altLang="en-US"/>
              <a:pPr>
                <a:defRPr/>
              </a:pPr>
              <a:t>‹#›</a:t>
            </a:fld>
            <a:endParaRPr lang="en-US" altLang="en-US"/>
          </a:p>
        </p:txBody>
      </p:sp>
    </p:spTree>
    <p:extLst>
      <p:ext uri="{BB962C8B-B14F-4D97-AF65-F5344CB8AC3E}">
        <p14:creationId xmlns:p14="http://schemas.microsoft.com/office/powerpoint/2010/main" val="4255962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ea typeface="ＭＳ Ｐゴシック" charset="-128"/>
                <a:cs typeface="ＭＳ Ｐゴシック" charset="-128"/>
              </a:defRPr>
            </a:lvl1pPr>
          </a:lstStyle>
          <a:p>
            <a:pPr>
              <a:defRPr/>
            </a:pPr>
            <a:endParaRPr lang="en-US"/>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ea typeface="ＭＳ Ｐゴシック" charset="-128"/>
                <a:cs typeface="ＭＳ Ｐゴシック" charset="-128"/>
              </a:defRPr>
            </a:lvl1pPr>
          </a:lstStyle>
          <a:p>
            <a:pPr>
              <a:defRPr/>
            </a:pPr>
            <a:endParaRPr lang="en-US"/>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F6C7AE57-4564-418E-93CB-AA071486ADDA}" type="slidenum">
              <a:rPr lang="en-US" altLang="en-US"/>
              <a:pPr>
                <a:defRPr/>
              </a:pPr>
              <a:t>‹#›</a:t>
            </a:fld>
            <a:endParaRPr lang="en-US" altLang="en-US"/>
          </a:p>
        </p:txBody>
      </p:sp>
    </p:spTree>
    <p:extLst>
      <p:ext uri="{BB962C8B-B14F-4D97-AF65-F5344CB8AC3E}">
        <p14:creationId xmlns:p14="http://schemas.microsoft.com/office/powerpoint/2010/main" val="36825932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128"/>
        </a:defRPr>
      </a:lvl5pPr>
      <a:lvl6pPr marL="457200" algn="ctr" rtl="0" fontAlgn="base">
        <a:spcBef>
          <a:spcPct val="0"/>
        </a:spcBef>
        <a:spcAft>
          <a:spcPct val="0"/>
        </a:spcAft>
        <a:defRPr sz="4400">
          <a:solidFill>
            <a:schemeClr val="tx2"/>
          </a:solidFill>
          <a:latin typeface="Arial" charset="0"/>
          <a:ea typeface="ＭＳ Ｐゴシック" charset="-128"/>
          <a:cs typeface="ＭＳ Ｐゴシック" charset="-128"/>
        </a:defRPr>
      </a:lvl6pPr>
      <a:lvl7pPr marL="914400" algn="ctr" rtl="0" fontAlgn="base">
        <a:spcBef>
          <a:spcPct val="0"/>
        </a:spcBef>
        <a:spcAft>
          <a:spcPct val="0"/>
        </a:spcAft>
        <a:defRPr sz="4400">
          <a:solidFill>
            <a:schemeClr val="tx2"/>
          </a:solidFill>
          <a:latin typeface="Arial" charset="0"/>
          <a:ea typeface="ＭＳ Ｐゴシック" charset="-128"/>
          <a:cs typeface="ＭＳ Ｐゴシック" charset="-128"/>
        </a:defRPr>
      </a:lvl7pPr>
      <a:lvl8pPr marL="1371600" algn="ctr" rtl="0" fontAlgn="base">
        <a:spcBef>
          <a:spcPct val="0"/>
        </a:spcBef>
        <a:spcAft>
          <a:spcPct val="0"/>
        </a:spcAft>
        <a:defRPr sz="4400">
          <a:solidFill>
            <a:schemeClr val="tx2"/>
          </a:solidFill>
          <a:latin typeface="Arial" charset="0"/>
          <a:ea typeface="ＭＳ Ｐゴシック" charset="-128"/>
          <a:cs typeface="ＭＳ Ｐゴシック" charset="-128"/>
        </a:defRPr>
      </a:lvl8pPr>
      <a:lvl9pPr marL="1828800" algn="ctr" rtl="0" fontAlgn="base">
        <a:spcBef>
          <a:spcPct val="0"/>
        </a:spcBef>
        <a:spcAft>
          <a:spcPct val="0"/>
        </a:spcAft>
        <a:defRPr sz="4400">
          <a:solidFill>
            <a:schemeClr val="tx2"/>
          </a:solidFill>
          <a:latin typeface="Arial" charset="0"/>
          <a:ea typeface="ＭＳ Ｐゴシック" charset="-128"/>
          <a:cs typeface="ＭＳ Ｐゴシック"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ヒラギノ角ゴ Pro W3" charset="-128"/>
          <a:cs typeface="ヒラギノ角ゴ Pro W3" charset="-128"/>
        </a:defRPr>
      </a:lvl3pPr>
      <a:lvl4pPr marL="1600200" indent="-228600" algn="l" rtl="0" eaLnBrk="0" fontAlgn="base" hangingPunct="0">
        <a:spcBef>
          <a:spcPct val="20000"/>
        </a:spcBef>
        <a:spcAft>
          <a:spcPct val="0"/>
        </a:spcAft>
        <a:buChar char="–"/>
        <a:defRPr sz="2000">
          <a:solidFill>
            <a:schemeClr val="tx1"/>
          </a:solidFill>
          <a:latin typeface="+mn-lt"/>
          <a:ea typeface="ヒラギノ角ゴ Pro W3" charset="-128"/>
          <a:cs typeface="ヒラギノ角ゴ Pro W3" charset="0"/>
        </a:defRPr>
      </a:lvl4pPr>
      <a:lvl5pPr marL="2057400" indent="-228600" algn="l" rtl="0" eaLnBrk="0" fontAlgn="base" hangingPunct="0">
        <a:spcBef>
          <a:spcPct val="20000"/>
        </a:spcBef>
        <a:spcAft>
          <a:spcPct val="0"/>
        </a:spcAft>
        <a:buChar char="»"/>
        <a:defRPr sz="2000">
          <a:solidFill>
            <a:schemeClr val="tx1"/>
          </a:solidFill>
          <a:latin typeface="+mn-lt"/>
          <a:ea typeface="ヒラギノ角ゴ Pro W3" charset="-128"/>
          <a:cs typeface="ヒラギノ角ゴ Pro W3"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32F8264-3953-FEB2-DFA8-4F8312B1DA78}"/>
              </a:ext>
            </a:extLst>
          </p:cNvPr>
          <p:cNvSpPr/>
          <p:nvPr/>
        </p:nvSpPr>
        <p:spPr>
          <a:xfrm>
            <a:off x="1064240" y="203050"/>
            <a:ext cx="10063524" cy="1107996"/>
          </a:xfrm>
          <a:prstGeom prst="rect">
            <a:avLst/>
          </a:prstGeom>
          <a:noFill/>
        </p:spPr>
        <p:txBody>
          <a:bodyPr wrap="none" lIns="91440" tIns="45720" rIns="91440" bIns="4572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6600" dirty="0">
                <a:ln w="0"/>
              </a:rPr>
              <a:t>CS 5283 Computer Networks</a:t>
            </a:r>
            <a:endParaRPr lang="zh-CN" altLang="en-US" sz="6600" b="0" cap="none" spc="0" dirty="0">
              <a:ln w="0"/>
              <a:solidFill>
                <a:schemeClr val="tx1"/>
              </a:solidFill>
            </a:endParaRPr>
          </a:p>
        </p:txBody>
      </p:sp>
      <p:sp>
        <p:nvSpPr>
          <p:cNvPr id="3" name="矩形 2">
            <a:extLst>
              <a:ext uri="{FF2B5EF4-FFF2-40B4-BE49-F238E27FC236}">
                <a16:creationId xmlns:a16="http://schemas.microsoft.com/office/drawing/2014/main" id="{A3314554-AFC2-8915-6288-EFAA5146ED84}"/>
              </a:ext>
            </a:extLst>
          </p:cNvPr>
          <p:cNvSpPr/>
          <p:nvPr/>
        </p:nvSpPr>
        <p:spPr>
          <a:xfrm>
            <a:off x="851333" y="2199424"/>
            <a:ext cx="10489345" cy="830997"/>
          </a:xfrm>
          <a:prstGeom prst="rect">
            <a:avLst/>
          </a:prstGeom>
          <a:noFill/>
        </p:spPr>
        <p:txBody>
          <a:bodyPr wrap="none" lIns="91440" tIns="45720" rIns="91440" bIns="4572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800" dirty="0">
                <a:ln w="0"/>
                <a:solidFill>
                  <a:srgbClr val="0070C0"/>
                </a:solidFill>
              </a:rPr>
              <a:t>Finding the shortest path with</a:t>
            </a:r>
            <a:r>
              <a:rPr lang="en-US" altLang="zh-CN" sz="4800" b="0" cap="none" spc="0" dirty="0">
                <a:ln w="0"/>
                <a:solidFill>
                  <a:srgbClr val="0070C0"/>
                </a:solidFill>
              </a:rPr>
              <a:t> SDN RYU </a:t>
            </a:r>
          </a:p>
        </p:txBody>
      </p:sp>
      <p:sp>
        <p:nvSpPr>
          <p:cNvPr id="4" name="矩形 3">
            <a:extLst>
              <a:ext uri="{FF2B5EF4-FFF2-40B4-BE49-F238E27FC236}">
                <a16:creationId xmlns:a16="http://schemas.microsoft.com/office/drawing/2014/main" id="{9818AFD7-B2F5-1FC7-DCD0-57E91CE0468D}"/>
              </a:ext>
            </a:extLst>
          </p:cNvPr>
          <p:cNvSpPr/>
          <p:nvPr/>
        </p:nvSpPr>
        <p:spPr>
          <a:xfrm>
            <a:off x="2970484" y="4346625"/>
            <a:ext cx="6024777" cy="2308324"/>
          </a:xfrm>
          <a:prstGeom prst="rect">
            <a:avLst/>
          </a:prstGeom>
          <a:noFill/>
        </p:spPr>
        <p:txBody>
          <a:bodyPr wrap="square" lIns="91440" tIns="45720" rIns="91440" bIns="4572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ln w="0"/>
              </a:rPr>
              <a:t>Manda Li</a:t>
            </a:r>
          </a:p>
          <a:p>
            <a:pPr algn="ctr"/>
            <a:r>
              <a:rPr lang="en-US" altLang="zh-CN" sz="3600" b="0" cap="none" spc="0" dirty="0" err="1">
                <a:ln w="0"/>
                <a:solidFill>
                  <a:schemeClr val="tx1"/>
                </a:solidFill>
              </a:rPr>
              <a:t>Tianfang</a:t>
            </a:r>
            <a:r>
              <a:rPr lang="en-US" altLang="zh-CN" sz="3600" b="0" cap="none" spc="0" dirty="0">
                <a:ln w="0"/>
                <a:solidFill>
                  <a:schemeClr val="tx1"/>
                </a:solidFill>
              </a:rPr>
              <a:t> Liu</a:t>
            </a:r>
          </a:p>
          <a:p>
            <a:pPr algn="ctr"/>
            <a:r>
              <a:rPr lang="en-US" altLang="zh-CN" sz="3600" dirty="0" err="1">
                <a:ln w="0"/>
              </a:rPr>
              <a:t>Xihan</a:t>
            </a:r>
            <a:r>
              <a:rPr lang="en-US" altLang="zh-CN" sz="3600" dirty="0">
                <a:ln w="0"/>
              </a:rPr>
              <a:t> Fu</a:t>
            </a:r>
          </a:p>
          <a:p>
            <a:pPr algn="ctr"/>
            <a:r>
              <a:rPr lang="en-US" altLang="zh-CN" sz="3600" b="0" cap="none" spc="0" dirty="0">
                <a:ln w="0"/>
                <a:solidFill>
                  <a:schemeClr val="tx1"/>
                </a:solidFill>
              </a:rPr>
              <a:t>(in alphabetical order)</a:t>
            </a:r>
            <a:endParaRPr lang="zh-CN" altLang="en-US" sz="3600" b="0" cap="none" spc="0" dirty="0">
              <a:ln w="0"/>
              <a:solidFill>
                <a:schemeClr val="tx1"/>
              </a:solidFill>
            </a:endParaRPr>
          </a:p>
        </p:txBody>
      </p:sp>
    </p:spTree>
    <p:extLst>
      <p:ext uri="{BB962C8B-B14F-4D97-AF65-F5344CB8AC3E}">
        <p14:creationId xmlns:p14="http://schemas.microsoft.com/office/powerpoint/2010/main" val="2323496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0F5D199-1384-61FB-F579-CA50B9753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847" y="1542022"/>
            <a:ext cx="8207451" cy="1958510"/>
          </a:xfrm>
          <a:prstGeom prst="rect">
            <a:avLst/>
          </a:prstGeom>
        </p:spPr>
      </p:pic>
      <p:pic>
        <p:nvPicPr>
          <p:cNvPr id="8" name="图片 7">
            <a:extLst>
              <a:ext uri="{FF2B5EF4-FFF2-40B4-BE49-F238E27FC236}">
                <a16:creationId xmlns:a16="http://schemas.microsoft.com/office/drawing/2014/main" id="{1CC5AC45-5808-0791-D7DA-DCC9D69985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1913" y="1124772"/>
            <a:ext cx="2644369" cy="5143946"/>
          </a:xfrm>
          <a:prstGeom prst="rect">
            <a:avLst/>
          </a:prstGeom>
        </p:spPr>
      </p:pic>
      <p:pic>
        <p:nvPicPr>
          <p:cNvPr id="10" name="图片 9">
            <a:extLst>
              <a:ext uri="{FF2B5EF4-FFF2-40B4-BE49-F238E27FC236}">
                <a16:creationId xmlns:a16="http://schemas.microsoft.com/office/drawing/2014/main" id="{0B1F5647-F268-CD33-D3C6-273856639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847" y="4048217"/>
            <a:ext cx="7270642" cy="2265735"/>
          </a:xfrm>
          <a:prstGeom prst="rect">
            <a:avLst/>
          </a:prstGeom>
        </p:spPr>
      </p:pic>
      <p:sp>
        <p:nvSpPr>
          <p:cNvPr id="11" name="文本框 10">
            <a:extLst>
              <a:ext uri="{FF2B5EF4-FFF2-40B4-BE49-F238E27FC236}">
                <a16:creationId xmlns:a16="http://schemas.microsoft.com/office/drawing/2014/main" id="{2FD91B2D-3599-1CCF-DCB0-E2843A71BDD3}"/>
              </a:ext>
            </a:extLst>
          </p:cNvPr>
          <p:cNvSpPr txBox="1"/>
          <p:nvPr/>
        </p:nvSpPr>
        <p:spPr>
          <a:xfrm>
            <a:off x="3116060" y="0"/>
            <a:ext cx="7297446" cy="707886"/>
          </a:xfrm>
          <a:prstGeom prst="rect">
            <a:avLst/>
          </a:prstGeom>
          <a:noFill/>
        </p:spPr>
        <p:txBody>
          <a:bodyPr wrap="square" rtlCol="0">
            <a:spAutoFit/>
          </a:bodyPr>
          <a:lstStyle/>
          <a:p>
            <a:r>
              <a:rPr lang="en-US" altLang="zh-CN" sz="4000" dirty="0"/>
              <a:t>Creating the Topology</a:t>
            </a:r>
            <a:endParaRPr lang="zh-CN" altLang="en-US" sz="4000" dirty="0"/>
          </a:p>
        </p:txBody>
      </p:sp>
    </p:spTree>
    <p:extLst>
      <p:ext uri="{BB962C8B-B14F-4D97-AF65-F5344CB8AC3E}">
        <p14:creationId xmlns:p14="http://schemas.microsoft.com/office/powerpoint/2010/main" val="2699431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986A95A-FAD6-BF8C-FF7E-A68B369DD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818" y="1571349"/>
            <a:ext cx="11197790" cy="5209407"/>
          </a:xfrm>
          <a:prstGeom prst="rect">
            <a:avLst/>
          </a:prstGeom>
        </p:spPr>
      </p:pic>
      <p:sp>
        <p:nvSpPr>
          <p:cNvPr id="5" name="文本框 4">
            <a:extLst>
              <a:ext uri="{FF2B5EF4-FFF2-40B4-BE49-F238E27FC236}">
                <a16:creationId xmlns:a16="http://schemas.microsoft.com/office/drawing/2014/main" id="{366055A8-9333-8E20-5665-75308ECBE455}"/>
              </a:ext>
            </a:extLst>
          </p:cNvPr>
          <p:cNvSpPr txBox="1"/>
          <p:nvPr/>
        </p:nvSpPr>
        <p:spPr>
          <a:xfrm>
            <a:off x="683582" y="807868"/>
            <a:ext cx="9614516" cy="523220"/>
          </a:xfrm>
          <a:prstGeom prst="rect">
            <a:avLst/>
          </a:prstGeom>
          <a:noFill/>
        </p:spPr>
        <p:txBody>
          <a:bodyPr wrap="square" rtlCol="0">
            <a:spAutoFit/>
          </a:bodyPr>
          <a:lstStyle/>
          <a:p>
            <a:r>
              <a:rPr lang="en-US" altLang="zh-CN" sz="2400" dirty="0"/>
              <a:t>defining event handler </a:t>
            </a:r>
            <a:r>
              <a:rPr lang="en-US" altLang="zh-CN" sz="2800" dirty="0"/>
              <a:t>for</a:t>
            </a:r>
            <a:r>
              <a:rPr lang="en-US" altLang="zh-CN" sz="2400" dirty="0"/>
              <a:t> setup and configuring of switches</a:t>
            </a:r>
            <a:endParaRPr lang="zh-CN" altLang="en-US" sz="2400" dirty="0"/>
          </a:p>
        </p:txBody>
      </p:sp>
    </p:spTree>
    <p:extLst>
      <p:ext uri="{BB962C8B-B14F-4D97-AF65-F5344CB8AC3E}">
        <p14:creationId xmlns:p14="http://schemas.microsoft.com/office/powerpoint/2010/main" val="3879971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7CAD24F-D412-7528-7655-1FDB8688B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502" y="570270"/>
            <a:ext cx="10524132" cy="3604572"/>
          </a:xfrm>
          <a:prstGeom prst="rect">
            <a:avLst/>
          </a:prstGeom>
        </p:spPr>
      </p:pic>
    </p:spTree>
    <p:extLst>
      <p:ext uri="{BB962C8B-B14F-4D97-AF65-F5344CB8AC3E}">
        <p14:creationId xmlns:p14="http://schemas.microsoft.com/office/powerpoint/2010/main" val="2023430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CD478DE-1686-9A06-B825-C22DB85F9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533" y="1161067"/>
            <a:ext cx="10463167" cy="5601185"/>
          </a:xfrm>
          <a:prstGeom prst="rect">
            <a:avLst/>
          </a:prstGeom>
        </p:spPr>
      </p:pic>
      <p:sp>
        <p:nvSpPr>
          <p:cNvPr id="5" name="文本框 4">
            <a:extLst>
              <a:ext uri="{FF2B5EF4-FFF2-40B4-BE49-F238E27FC236}">
                <a16:creationId xmlns:a16="http://schemas.microsoft.com/office/drawing/2014/main" id="{B0BFB2D5-F778-033A-06E1-ADC79E42733D}"/>
              </a:ext>
            </a:extLst>
          </p:cNvPr>
          <p:cNvSpPr txBox="1"/>
          <p:nvPr/>
        </p:nvSpPr>
        <p:spPr>
          <a:xfrm>
            <a:off x="692458" y="381740"/>
            <a:ext cx="7714695" cy="461665"/>
          </a:xfrm>
          <a:prstGeom prst="rect">
            <a:avLst/>
          </a:prstGeom>
          <a:noFill/>
        </p:spPr>
        <p:txBody>
          <a:bodyPr wrap="square" rtlCol="0">
            <a:spAutoFit/>
          </a:bodyPr>
          <a:lstStyle/>
          <a:p>
            <a:r>
              <a:rPr lang="en-US" altLang="zh-CN" sz="2400" dirty="0"/>
              <a:t>Handling incoming packets </a:t>
            </a:r>
            <a:endParaRPr lang="zh-CN" altLang="en-US" sz="2400" dirty="0"/>
          </a:p>
        </p:txBody>
      </p:sp>
    </p:spTree>
    <p:extLst>
      <p:ext uri="{BB962C8B-B14F-4D97-AF65-F5344CB8AC3E}">
        <p14:creationId xmlns:p14="http://schemas.microsoft.com/office/powerpoint/2010/main" val="1876370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B44D218-9DEB-D7F2-1FE7-E61D103DB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697" y="2059620"/>
            <a:ext cx="12542684" cy="2879095"/>
          </a:xfrm>
          <a:prstGeom prst="rect">
            <a:avLst/>
          </a:prstGeom>
        </p:spPr>
      </p:pic>
      <p:sp>
        <p:nvSpPr>
          <p:cNvPr id="5" name="文本框 4">
            <a:extLst>
              <a:ext uri="{FF2B5EF4-FFF2-40B4-BE49-F238E27FC236}">
                <a16:creationId xmlns:a16="http://schemas.microsoft.com/office/drawing/2014/main" id="{836FE88D-3493-8EC2-2B7C-71FE403DB09E}"/>
              </a:ext>
            </a:extLst>
          </p:cNvPr>
          <p:cNvSpPr txBox="1"/>
          <p:nvPr/>
        </p:nvSpPr>
        <p:spPr>
          <a:xfrm>
            <a:off x="577048" y="1084841"/>
            <a:ext cx="7022237" cy="461665"/>
          </a:xfrm>
          <a:prstGeom prst="rect">
            <a:avLst/>
          </a:prstGeom>
          <a:noFill/>
        </p:spPr>
        <p:txBody>
          <a:bodyPr wrap="square" rtlCol="0">
            <a:spAutoFit/>
          </a:bodyPr>
          <a:lstStyle/>
          <a:p>
            <a:r>
              <a:rPr lang="en-US" altLang="zh-CN" sz="2400" dirty="0"/>
              <a:t>If a switch joins or leaves the network</a:t>
            </a:r>
            <a:endParaRPr lang="zh-CN" altLang="en-US" sz="2400" dirty="0"/>
          </a:p>
        </p:txBody>
      </p:sp>
    </p:spTree>
    <p:extLst>
      <p:ext uri="{BB962C8B-B14F-4D97-AF65-F5344CB8AC3E}">
        <p14:creationId xmlns:p14="http://schemas.microsoft.com/office/powerpoint/2010/main" val="4077307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5621DCA-3574-3251-D7AA-48BA0509E767}"/>
              </a:ext>
            </a:extLst>
          </p:cNvPr>
          <p:cNvSpPr txBox="1"/>
          <p:nvPr/>
        </p:nvSpPr>
        <p:spPr>
          <a:xfrm>
            <a:off x="435006" y="166482"/>
            <a:ext cx="9419207" cy="830997"/>
          </a:xfrm>
          <a:prstGeom prst="rect">
            <a:avLst/>
          </a:prstGeom>
          <a:noFill/>
        </p:spPr>
        <p:txBody>
          <a:bodyPr wrap="square" rtlCol="0">
            <a:spAutoFit/>
          </a:bodyPr>
          <a:lstStyle/>
          <a:p>
            <a:r>
              <a:rPr lang="en-US" altLang="zh-CN" sz="2400" dirty="0"/>
              <a:t>Obtaining topology information from switches and links and using it as the basis for Kruskal algorithm</a:t>
            </a:r>
            <a:endParaRPr lang="zh-CN" altLang="en-US" sz="2400" dirty="0"/>
          </a:p>
        </p:txBody>
      </p:sp>
      <p:pic>
        <p:nvPicPr>
          <p:cNvPr id="3" name="图片 2">
            <a:extLst>
              <a:ext uri="{FF2B5EF4-FFF2-40B4-BE49-F238E27FC236}">
                <a16:creationId xmlns:a16="http://schemas.microsoft.com/office/drawing/2014/main" id="{53215321-BF20-8D7C-E519-8F4E69BFC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96" y="1180730"/>
            <a:ext cx="8662815" cy="5193694"/>
          </a:xfrm>
          <a:prstGeom prst="rect">
            <a:avLst/>
          </a:prstGeom>
        </p:spPr>
      </p:pic>
    </p:spTree>
    <p:extLst>
      <p:ext uri="{BB962C8B-B14F-4D97-AF65-F5344CB8AC3E}">
        <p14:creationId xmlns:p14="http://schemas.microsoft.com/office/powerpoint/2010/main" val="2234841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3600430-B0DB-3F88-D483-9EF18F9AED49}"/>
              </a:ext>
            </a:extLst>
          </p:cNvPr>
          <p:cNvSpPr txBox="1"/>
          <p:nvPr/>
        </p:nvSpPr>
        <p:spPr>
          <a:xfrm>
            <a:off x="719092" y="2184283"/>
            <a:ext cx="4696287" cy="2677656"/>
          </a:xfrm>
          <a:prstGeom prst="rect">
            <a:avLst/>
          </a:prstGeom>
          <a:noFill/>
        </p:spPr>
        <p:txBody>
          <a:bodyPr wrap="square" rtlCol="0">
            <a:spAutoFit/>
          </a:bodyPr>
          <a:lstStyle/>
          <a:p>
            <a:r>
              <a:rPr lang="en-US" altLang="zh-CN" sz="2400" dirty="0"/>
              <a:t>Given a graph G = (V.E) we want to find a Minimum Spanning Tree in the graph (it may not be unique). A minimum spanning tree is a subset of the edges which connect all vertices in the graph with the minimal total edge cost. </a:t>
            </a:r>
            <a:endParaRPr lang="zh-CN" altLang="en-US" sz="2400" dirty="0"/>
          </a:p>
        </p:txBody>
      </p:sp>
      <p:pic>
        <p:nvPicPr>
          <p:cNvPr id="4" name="图片 3">
            <a:extLst>
              <a:ext uri="{FF2B5EF4-FFF2-40B4-BE49-F238E27FC236}">
                <a16:creationId xmlns:a16="http://schemas.microsoft.com/office/drawing/2014/main" id="{79F2487D-9C6C-5739-C79F-A50ECFA773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7938" y="1871573"/>
            <a:ext cx="6030586" cy="3114854"/>
          </a:xfrm>
          <a:prstGeom prst="rect">
            <a:avLst/>
          </a:prstGeom>
        </p:spPr>
      </p:pic>
      <p:sp>
        <p:nvSpPr>
          <p:cNvPr id="3" name="文本框 2">
            <a:extLst>
              <a:ext uri="{FF2B5EF4-FFF2-40B4-BE49-F238E27FC236}">
                <a16:creationId xmlns:a16="http://schemas.microsoft.com/office/drawing/2014/main" id="{2D5A69CC-E423-8AD2-4017-048085D00AAB}"/>
              </a:ext>
            </a:extLst>
          </p:cNvPr>
          <p:cNvSpPr txBox="1"/>
          <p:nvPr/>
        </p:nvSpPr>
        <p:spPr>
          <a:xfrm>
            <a:off x="3409023" y="0"/>
            <a:ext cx="7297446" cy="707886"/>
          </a:xfrm>
          <a:prstGeom prst="rect">
            <a:avLst/>
          </a:prstGeom>
          <a:noFill/>
        </p:spPr>
        <p:txBody>
          <a:bodyPr wrap="square" rtlCol="0">
            <a:spAutoFit/>
          </a:bodyPr>
          <a:lstStyle/>
          <a:p>
            <a:r>
              <a:rPr lang="en-US" altLang="zh-CN" sz="4000" dirty="0"/>
              <a:t>Kruskal </a:t>
            </a:r>
            <a:r>
              <a:rPr lang="en-US" altLang="zh-CN" sz="4000" dirty="0" err="1"/>
              <a:t>Alogorithm</a:t>
            </a:r>
            <a:endParaRPr lang="zh-CN" altLang="en-US" sz="4000" dirty="0"/>
          </a:p>
        </p:txBody>
      </p:sp>
    </p:spTree>
    <p:extLst>
      <p:ext uri="{BB962C8B-B14F-4D97-AF65-F5344CB8AC3E}">
        <p14:creationId xmlns:p14="http://schemas.microsoft.com/office/powerpoint/2010/main" val="3160284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2DBE111-111B-05D9-B243-9559C8C9F46A}"/>
              </a:ext>
            </a:extLst>
          </p:cNvPr>
          <p:cNvSpPr txBox="1"/>
          <p:nvPr/>
        </p:nvSpPr>
        <p:spPr>
          <a:xfrm>
            <a:off x="284085" y="1166842"/>
            <a:ext cx="4962617" cy="4524315"/>
          </a:xfrm>
          <a:prstGeom prst="rect">
            <a:avLst/>
          </a:prstGeom>
          <a:noFill/>
        </p:spPr>
        <p:txBody>
          <a:bodyPr wrap="square" rtlCol="0">
            <a:spAutoFit/>
          </a:bodyPr>
          <a:lstStyle/>
          <a:p>
            <a:pPr marL="285750" indent="-285750">
              <a:buFont typeface="Wingdings" panose="05000000000000000000" pitchFamily="2" charset="2"/>
              <a:buChar char="u"/>
            </a:pPr>
            <a:r>
              <a:rPr lang="en-US" altLang="zh-CN" sz="2400" dirty="0"/>
              <a:t>Sort edges by ascending edge weight. </a:t>
            </a:r>
          </a:p>
          <a:p>
            <a:pPr marL="285750" indent="-285750">
              <a:buFont typeface="Wingdings" panose="05000000000000000000" pitchFamily="2" charset="2"/>
              <a:buChar char="u"/>
            </a:pPr>
            <a:r>
              <a:rPr lang="en-US" altLang="zh-CN" sz="2400" dirty="0"/>
              <a:t> Walk through the sorted edges and look at the two nodes the edge belongs to, if the nodes are already unified we don't include this edge, otherwise we include it and unify the nodes. </a:t>
            </a:r>
          </a:p>
          <a:p>
            <a:pPr marL="285750" indent="-285750">
              <a:buFont typeface="Wingdings" panose="05000000000000000000" pitchFamily="2" charset="2"/>
              <a:buChar char="u"/>
            </a:pPr>
            <a:r>
              <a:rPr lang="en-US" altLang="zh-CN" sz="2400" dirty="0"/>
              <a:t>The algorithm terminates when every edge has been processed or all the vertices have been unified. </a:t>
            </a:r>
          </a:p>
          <a:p>
            <a:pPr marL="285750" indent="-285750">
              <a:buFont typeface="Wingdings" panose="05000000000000000000" pitchFamily="2" charset="2"/>
              <a:buChar char="u"/>
            </a:pPr>
            <a:endParaRPr lang="en-US" altLang="zh-CN" sz="2400" dirty="0"/>
          </a:p>
        </p:txBody>
      </p:sp>
      <p:pic>
        <p:nvPicPr>
          <p:cNvPr id="4" name="图片 3">
            <a:extLst>
              <a:ext uri="{FF2B5EF4-FFF2-40B4-BE49-F238E27FC236}">
                <a16:creationId xmlns:a16="http://schemas.microsoft.com/office/drawing/2014/main" id="{497A21FA-415E-5FA1-048E-1666C30C0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451" y="1095821"/>
            <a:ext cx="6896549" cy="3562132"/>
          </a:xfrm>
          <a:prstGeom prst="rect">
            <a:avLst/>
          </a:prstGeom>
        </p:spPr>
      </p:pic>
      <p:sp>
        <p:nvSpPr>
          <p:cNvPr id="2" name="文本框 1">
            <a:extLst>
              <a:ext uri="{FF2B5EF4-FFF2-40B4-BE49-F238E27FC236}">
                <a16:creationId xmlns:a16="http://schemas.microsoft.com/office/drawing/2014/main" id="{5559E40F-838A-1F03-49C5-B522BA3BCE06}"/>
              </a:ext>
            </a:extLst>
          </p:cNvPr>
          <p:cNvSpPr txBox="1"/>
          <p:nvPr/>
        </p:nvSpPr>
        <p:spPr>
          <a:xfrm>
            <a:off x="3409023" y="0"/>
            <a:ext cx="7297446" cy="707886"/>
          </a:xfrm>
          <a:prstGeom prst="rect">
            <a:avLst/>
          </a:prstGeom>
          <a:noFill/>
        </p:spPr>
        <p:txBody>
          <a:bodyPr wrap="square" rtlCol="0">
            <a:spAutoFit/>
          </a:bodyPr>
          <a:lstStyle/>
          <a:p>
            <a:r>
              <a:rPr lang="en-US" altLang="zh-CN" sz="4000" dirty="0"/>
              <a:t>Kruskal </a:t>
            </a:r>
            <a:r>
              <a:rPr lang="en-US" altLang="zh-CN" sz="4000" dirty="0" err="1"/>
              <a:t>Alogorithm</a:t>
            </a:r>
            <a:endParaRPr lang="zh-CN" altLang="en-US" sz="4000" dirty="0"/>
          </a:p>
        </p:txBody>
      </p:sp>
    </p:spTree>
    <p:extLst>
      <p:ext uri="{BB962C8B-B14F-4D97-AF65-F5344CB8AC3E}">
        <p14:creationId xmlns:p14="http://schemas.microsoft.com/office/powerpoint/2010/main" val="3048103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4106C60-A912-B9D4-F2F4-0AF3977F4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4952" y="1130155"/>
            <a:ext cx="8037115" cy="4597690"/>
          </a:xfrm>
          <a:prstGeom prst="rect">
            <a:avLst/>
          </a:prstGeom>
        </p:spPr>
      </p:pic>
      <p:sp>
        <p:nvSpPr>
          <p:cNvPr id="4" name="文本框 3">
            <a:extLst>
              <a:ext uri="{FF2B5EF4-FFF2-40B4-BE49-F238E27FC236}">
                <a16:creationId xmlns:a16="http://schemas.microsoft.com/office/drawing/2014/main" id="{90F1E206-D930-7AB5-5170-B267C6DCC8E3}"/>
              </a:ext>
            </a:extLst>
          </p:cNvPr>
          <p:cNvSpPr txBox="1"/>
          <p:nvPr/>
        </p:nvSpPr>
        <p:spPr>
          <a:xfrm>
            <a:off x="-230820" y="1130155"/>
            <a:ext cx="4225772" cy="5262979"/>
          </a:xfrm>
          <a:prstGeom prst="rect">
            <a:avLst/>
          </a:prstGeom>
          <a:noFill/>
        </p:spPr>
        <p:txBody>
          <a:bodyPr wrap="square" rtlCol="0">
            <a:spAutoFit/>
          </a:bodyPr>
          <a:lstStyle/>
          <a:p>
            <a:pPr marL="285750" indent="-285750">
              <a:buFont typeface="Wingdings" panose="05000000000000000000" pitchFamily="2" charset="2"/>
              <a:buChar char="u"/>
            </a:pPr>
            <a:r>
              <a:rPr lang="en-US" altLang="zh-CN" sz="2400" dirty="0"/>
              <a:t>Sort edges by ascending edge weight. </a:t>
            </a:r>
          </a:p>
          <a:p>
            <a:pPr marL="285750" indent="-285750">
              <a:buFont typeface="Wingdings" panose="05000000000000000000" pitchFamily="2" charset="2"/>
              <a:buChar char="u"/>
            </a:pPr>
            <a:r>
              <a:rPr lang="en-US" altLang="zh-CN" sz="2400" dirty="0"/>
              <a:t> Walk through the sorted edges and look at the two nodes the edge belongs to, if the nodes are already unified we don't include this edge, otherwise we include it and unify the nodes. </a:t>
            </a:r>
          </a:p>
          <a:p>
            <a:pPr marL="285750" indent="-285750">
              <a:buFont typeface="Wingdings" panose="05000000000000000000" pitchFamily="2" charset="2"/>
              <a:buChar char="u"/>
            </a:pPr>
            <a:r>
              <a:rPr lang="en-US" altLang="zh-CN" sz="2400" dirty="0"/>
              <a:t>The algorithm terminates when every edge has been processed or all the vertices have been unified. </a:t>
            </a:r>
          </a:p>
          <a:p>
            <a:pPr marL="285750" indent="-285750">
              <a:buFont typeface="Wingdings" panose="05000000000000000000" pitchFamily="2" charset="2"/>
              <a:buChar char="u"/>
            </a:pPr>
            <a:endParaRPr lang="en-US" altLang="zh-CN" sz="2400" dirty="0"/>
          </a:p>
        </p:txBody>
      </p:sp>
      <p:sp>
        <p:nvSpPr>
          <p:cNvPr id="2" name="文本框 1">
            <a:extLst>
              <a:ext uri="{FF2B5EF4-FFF2-40B4-BE49-F238E27FC236}">
                <a16:creationId xmlns:a16="http://schemas.microsoft.com/office/drawing/2014/main" id="{2135E3F8-46F6-E154-2868-021D3404FBFD}"/>
              </a:ext>
            </a:extLst>
          </p:cNvPr>
          <p:cNvSpPr txBox="1"/>
          <p:nvPr/>
        </p:nvSpPr>
        <p:spPr>
          <a:xfrm>
            <a:off x="3409023" y="0"/>
            <a:ext cx="7297446" cy="707886"/>
          </a:xfrm>
          <a:prstGeom prst="rect">
            <a:avLst/>
          </a:prstGeom>
          <a:noFill/>
        </p:spPr>
        <p:txBody>
          <a:bodyPr wrap="square" rtlCol="0">
            <a:spAutoFit/>
          </a:bodyPr>
          <a:lstStyle/>
          <a:p>
            <a:r>
              <a:rPr lang="en-US" altLang="zh-CN" sz="4000" dirty="0"/>
              <a:t>Kruskal </a:t>
            </a:r>
            <a:r>
              <a:rPr lang="en-US" altLang="zh-CN" sz="4000" dirty="0" err="1"/>
              <a:t>Alogorithm</a:t>
            </a:r>
            <a:endParaRPr lang="zh-CN" altLang="en-US" sz="4000" dirty="0"/>
          </a:p>
        </p:txBody>
      </p:sp>
    </p:spTree>
    <p:extLst>
      <p:ext uri="{BB962C8B-B14F-4D97-AF65-F5344CB8AC3E}">
        <p14:creationId xmlns:p14="http://schemas.microsoft.com/office/powerpoint/2010/main" val="1612963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535775-76E4-8B71-7BC2-30513E90D020}"/>
              </a:ext>
            </a:extLst>
          </p:cNvPr>
          <p:cNvSpPr txBox="1"/>
          <p:nvPr/>
        </p:nvSpPr>
        <p:spPr>
          <a:xfrm>
            <a:off x="-257452" y="1044058"/>
            <a:ext cx="4225772" cy="5262979"/>
          </a:xfrm>
          <a:prstGeom prst="rect">
            <a:avLst/>
          </a:prstGeom>
          <a:noFill/>
        </p:spPr>
        <p:txBody>
          <a:bodyPr wrap="square" rtlCol="0">
            <a:spAutoFit/>
          </a:bodyPr>
          <a:lstStyle/>
          <a:p>
            <a:pPr marL="285750" indent="-285750">
              <a:buFont typeface="Wingdings" panose="05000000000000000000" pitchFamily="2" charset="2"/>
              <a:buChar char="u"/>
            </a:pPr>
            <a:r>
              <a:rPr lang="en-US" altLang="zh-CN" sz="2400" dirty="0"/>
              <a:t>Sort edges by ascending edge weight. </a:t>
            </a:r>
          </a:p>
          <a:p>
            <a:pPr marL="285750" indent="-285750">
              <a:buFont typeface="Wingdings" panose="05000000000000000000" pitchFamily="2" charset="2"/>
              <a:buChar char="u"/>
            </a:pPr>
            <a:r>
              <a:rPr lang="en-US" altLang="zh-CN" sz="2400" dirty="0"/>
              <a:t> Walk through the sorted edges and look at the two nodes the edge belongs to, if the nodes are already unified we don't include this edge, otherwise we include it and unify the nodes. </a:t>
            </a:r>
          </a:p>
          <a:p>
            <a:pPr marL="285750" indent="-285750">
              <a:buFont typeface="Wingdings" panose="05000000000000000000" pitchFamily="2" charset="2"/>
              <a:buChar char="u"/>
            </a:pPr>
            <a:r>
              <a:rPr lang="en-US" altLang="zh-CN" sz="2400" dirty="0"/>
              <a:t>The algorithm terminates when every edge has been processed or all the vertices have been unified. </a:t>
            </a:r>
          </a:p>
          <a:p>
            <a:pPr marL="285750" indent="-285750">
              <a:buFont typeface="Wingdings" panose="05000000000000000000" pitchFamily="2" charset="2"/>
              <a:buChar char="u"/>
            </a:pPr>
            <a:endParaRPr lang="en-US" altLang="zh-CN" sz="2400" dirty="0"/>
          </a:p>
        </p:txBody>
      </p:sp>
      <p:pic>
        <p:nvPicPr>
          <p:cNvPr id="4" name="图片 3">
            <a:extLst>
              <a:ext uri="{FF2B5EF4-FFF2-40B4-BE49-F238E27FC236}">
                <a16:creationId xmlns:a16="http://schemas.microsoft.com/office/drawing/2014/main" id="{BF81BB06-A018-EA77-BCD1-AEF61911DD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7758" y="1044058"/>
            <a:ext cx="8354242" cy="4769883"/>
          </a:xfrm>
          <a:prstGeom prst="rect">
            <a:avLst/>
          </a:prstGeom>
        </p:spPr>
      </p:pic>
      <p:sp>
        <p:nvSpPr>
          <p:cNvPr id="3" name="文本框 2">
            <a:extLst>
              <a:ext uri="{FF2B5EF4-FFF2-40B4-BE49-F238E27FC236}">
                <a16:creationId xmlns:a16="http://schemas.microsoft.com/office/drawing/2014/main" id="{1F47A574-C08A-0726-88EF-C1C8F65447C0}"/>
              </a:ext>
            </a:extLst>
          </p:cNvPr>
          <p:cNvSpPr txBox="1"/>
          <p:nvPr/>
        </p:nvSpPr>
        <p:spPr>
          <a:xfrm>
            <a:off x="3409023" y="0"/>
            <a:ext cx="7297446" cy="707886"/>
          </a:xfrm>
          <a:prstGeom prst="rect">
            <a:avLst/>
          </a:prstGeom>
          <a:noFill/>
        </p:spPr>
        <p:txBody>
          <a:bodyPr wrap="square" rtlCol="0">
            <a:spAutoFit/>
          </a:bodyPr>
          <a:lstStyle/>
          <a:p>
            <a:r>
              <a:rPr lang="en-US" altLang="zh-CN" sz="4000" dirty="0"/>
              <a:t>Kruskal </a:t>
            </a:r>
            <a:r>
              <a:rPr lang="en-US" altLang="zh-CN" sz="4000" dirty="0" err="1"/>
              <a:t>Alogorithm</a:t>
            </a:r>
            <a:endParaRPr lang="zh-CN" altLang="en-US" sz="4000" dirty="0"/>
          </a:p>
        </p:txBody>
      </p:sp>
    </p:spTree>
    <p:extLst>
      <p:ext uri="{BB962C8B-B14F-4D97-AF65-F5344CB8AC3E}">
        <p14:creationId xmlns:p14="http://schemas.microsoft.com/office/powerpoint/2010/main" val="31826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DAD668E-93A5-342F-B510-1A5BAAD73D40}"/>
              </a:ext>
            </a:extLst>
          </p:cNvPr>
          <p:cNvSpPr txBox="1"/>
          <p:nvPr/>
        </p:nvSpPr>
        <p:spPr>
          <a:xfrm>
            <a:off x="997750" y="382766"/>
            <a:ext cx="5406501" cy="707886"/>
          </a:xfrm>
          <a:prstGeom prst="rect">
            <a:avLst/>
          </a:prstGeom>
          <a:noFill/>
        </p:spPr>
        <p:txBody>
          <a:bodyPr wrap="square" rtlCol="0">
            <a:spAutoFit/>
          </a:bodyPr>
          <a:lstStyle/>
          <a:p>
            <a:r>
              <a:rPr lang="en-US" altLang="zh-CN" sz="4000" dirty="0"/>
              <a:t>Overview</a:t>
            </a:r>
            <a:endParaRPr lang="zh-CN" altLang="en-US" sz="4000" dirty="0"/>
          </a:p>
        </p:txBody>
      </p:sp>
      <p:pic>
        <p:nvPicPr>
          <p:cNvPr id="2" name="Picture 1">
            <a:extLst>
              <a:ext uri="{FF2B5EF4-FFF2-40B4-BE49-F238E27FC236}">
                <a16:creationId xmlns:a16="http://schemas.microsoft.com/office/drawing/2014/main" id="{1BACFC8A-B2E5-2629-998A-26AE2B3897C0}"/>
              </a:ext>
            </a:extLst>
          </p:cNvPr>
          <p:cNvPicPr>
            <a:picLocks noChangeAspect="1"/>
          </p:cNvPicPr>
          <p:nvPr/>
        </p:nvPicPr>
        <p:blipFill>
          <a:blip r:embed="rId2"/>
          <a:stretch>
            <a:fillRect/>
          </a:stretch>
        </p:blipFill>
        <p:spPr>
          <a:xfrm>
            <a:off x="1856817" y="1402080"/>
            <a:ext cx="7290244" cy="4388400"/>
          </a:xfrm>
          <a:prstGeom prst="rect">
            <a:avLst/>
          </a:prstGeom>
        </p:spPr>
      </p:pic>
      <p:cxnSp>
        <p:nvCxnSpPr>
          <p:cNvPr id="7" name="Straight Connector 6">
            <a:extLst>
              <a:ext uri="{FF2B5EF4-FFF2-40B4-BE49-F238E27FC236}">
                <a16:creationId xmlns:a16="http://schemas.microsoft.com/office/drawing/2014/main" id="{04EBDCAE-6B3F-1CCD-233A-D4B1AEA095CE}"/>
              </a:ext>
            </a:extLst>
          </p:cNvPr>
          <p:cNvCxnSpPr>
            <a:cxnSpLocks/>
          </p:cNvCxnSpPr>
          <p:nvPr/>
        </p:nvCxnSpPr>
        <p:spPr bwMode="auto">
          <a:xfrm flipH="1">
            <a:off x="5374640" y="2712720"/>
            <a:ext cx="1239520" cy="95504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14A0C751-006B-1CC2-C6E7-FE4B19817D98}"/>
              </a:ext>
            </a:extLst>
          </p:cNvPr>
          <p:cNvSpPr/>
          <p:nvPr/>
        </p:nvSpPr>
        <p:spPr bwMode="auto">
          <a:xfrm>
            <a:off x="4978400" y="4846320"/>
            <a:ext cx="6096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N" sz="1400" b="0" i="0" u="none" strike="noStrike" cap="none" normalizeH="0" baseline="0" dirty="0">
                <a:ln>
                  <a:noFill/>
                </a:ln>
                <a:solidFill>
                  <a:schemeClr val="tx1"/>
                </a:solidFill>
                <a:effectLst/>
                <a:latin typeface="Arial" charset="0"/>
                <a:ea typeface="ＭＳ Ｐゴシック" charset="-128"/>
                <a:cs typeface="ＭＳ Ｐゴシック" charset="-128"/>
              </a:rPr>
              <a:t>R6</a:t>
            </a:r>
          </a:p>
        </p:txBody>
      </p:sp>
      <p:cxnSp>
        <p:nvCxnSpPr>
          <p:cNvPr id="11" name="Straight Connector 10">
            <a:extLst>
              <a:ext uri="{FF2B5EF4-FFF2-40B4-BE49-F238E27FC236}">
                <a16:creationId xmlns:a16="http://schemas.microsoft.com/office/drawing/2014/main" id="{DDE766AF-636D-0193-88CF-8057860D728C}"/>
              </a:ext>
            </a:extLst>
          </p:cNvPr>
          <p:cNvCxnSpPr>
            <a:cxnSpLocks/>
          </p:cNvCxnSpPr>
          <p:nvPr/>
        </p:nvCxnSpPr>
        <p:spPr bwMode="auto">
          <a:xfrm flipV="1">
            <a:off x="5283200" y="4038600"/>
            <a:ext cx="0" cy="80772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CD920FD2-A3AF-A64A-4E1B-05929448F499}"/>
              </a:ext>
            </a:extLst>
          </p:cNvPr>
          <p:cNvSpPr/>
          <p:nvPr/>
        </p:nvSpPr>
        <p:spPr bwMode="auto">
          <a:xfrm>
            <a:off x="6502400" y="3525520"/>
            <a:ext cx="6096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N" sz="1400" b="0" i="0" u="none" strike="noStrike" cap="none" normalizeH="0" baseline="0" dirty="0">
                <a:ln>
                  <a:noFill/>
                </a:ln>
                <a:solidFill>
                  <a:schemeClr val="tx1"/>
                </a:solidFill>
                <a:effectLst/>
                <a:latin typeface="Arial" charset="0"/>
                <a:ea typeface="ＭＳ Ｐゴシック" charset="-128"/>
                <a:cs typeface="ＭＳ Ｐゴシック" charset="-128"/>
              </a:rPr>
              <a:t>R7</a:t>
            </a:r>
          </a:p>
        </p:txBody>
      </p:sp>
      <p:cxnSp>
        <p:nvCxnSpPr>
          <p:cNvPr id="19" name="Straight Connector 18">
            <a:extLst>
              <a:ext uri="{FF2B5EF4-FFF2-40B4-BE49-F238E27FC236}">
                <a16:creationId xmlns:a16="http://schemas.microsoft.com/office/drawing/2014/main" id="{831612C4-5696-C2EA-015F-F7D31CE014CC}"/>
              </a:ext>
            </a:extLst>
          </p:cNvPr>
          <p:cNvCxnSpPr>
            <a:cxnSpLocks/>
          </p:cNvCxnSpPr>
          <p:nvPr/>
        </p:nvCxnSpPr>
        <p:spPr bwMode="auto">
          <a:xfrm flipV="1">
            <a:off x="6807200" y="2717800"/>
            <a:ext cx="0" cy="80772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14873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BD6E900-9C05-ECD8-8975-92B261852545}"/>
              </a:ext>
            </a:extLst>
          </p:cNvPr>
          <p:cNvSpPr txBox="1"/>
          <p:nvPr/>
        </p:nvSpPr>
        <p:spPr>
          <a:xfrm>
            <a:off x="-230820" y="1083076"/>
            <a:ext cx="4225772" cy="5262979"/>
          </a:xfrm>
          <a:prstGeom prst="rect">
            <a:avLst/>
          </a:prstGeom>
          <a:noFill/>
        </p:spPr>
        <p:txBody>
          <a:bodyPr wrap="square" rtlCol="0">
            <a:spAutoFit/>
          </a:bodyPr>
          <a:lstStyle/>
          <a:p>
            <a:pPr marL="285750" indent="-285750">
              <a:buFont typeface="Wingdings" panose="05000000000000000000" pitchFamily="2" charset="2"/>
              <a:buChar char="u"/>
            </a:pPr>
            <a:r>
              <a:rPr lang="en-US" altLang="zh-CN" sz="2400" dirty="0"/>
              <a:t>Sort edges by ascending edge weight. </a:t>
            </a:r>
          </a:p>
          <a:p>
            <a:pPr marL="285750" indent="-285750">
              <a:buFont typeface="Wingdings" panose="05000000000000000000" pitchFamily="2" charset="2"/>
              <a:buChar char="u"/>
            </a:pPr>
            <a:r>
              <a:rPr lang="en-US" altLang="zh-CN" sz="2400" dirty="0"/>
              <a:t> Walk through the sorted edges and look at the two nodes the edge belongs to, if the nodes are already unified we don't include this edge, otherwise we include it and unify the nodes. </a:t>
            </a:r>
          </a:p>
          <a:p>
            <a:pPr marL="285750" indent="-285750">
              <a:buFont typeface="Wingdings" panose="05000000000000000000" pitchFamily="2" charset="2"/>
              <a:buChar char="u"/>
            </a:pPr>
            <a:r>
              <a:rPr lang="en-US" altLang="zh-CN" sz="2400" dirty="0"/>
              <a:t>The algorithm terminates when every edge has been processed or all the vertices have been unified. </a:t>
            </a:r>
          </a:p>
          <a:p>
            <a:pPr marL="285750" indent="-285750">
              <a:buFont typeface="Wingdings" panose="05000000000000000000" pitchFamily="2" charset="2"/>
              <a:buChar char="u"/>
            </a:pPr>
            <a:endParaRPr lang="en-US" altLang="zh-CN" sz="2400" dirty="0"/>
          </a:p>
        </p:txBody>
      </p:sp>
      <p:pic>
        <p:nvPicPr>
          <p:cNvPr id="4" name="图片 3">
            <a:extLst>
              <a:ext uri="{FF2B5EF4-FFF2-40B4-BE49-F238E27FC236}">
                <a16:creationId xmlns:a16="http://schemas.microsoft.com/office/drawing/2014/main" id="{EDAD704D-77C8-B049-6FF1-DE84C4EBC6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4952" y="1187378"/>
            <a:ext cx="8029561" cy="4483244"/>
          </a:xfrm>
          <a:prstGeom prst="rect">
            <a:avLst/>
          </a:prstGeom>
        </p:spPr>
      </p:pic>
      <p:sp>
        <p:nvSpPr>
          <p:cNvPr id="3" name="文本框 2">
            <a:extLst>
              <a:ext uri="{FF2B5EF4-FFF2-40B4-BE49-F238E27FC236}">
                <a16:creationId xmlns:a16="http://schemas.microsoft.com/office/drawing/2014/main" id="{025F8101-51D2-360B-63A5-590159E0766B}"/>
              </a:ext>
            </a:extLst>
          </p:cNvPr>
          <p:cNvSpPr txBox="1"/>
          <p:nvPr/>
        </p:nvSpPr>
        <p:spPr>
          <a:xfrm>
            <a:off x="3409023" y="0"/>
            <a:ext cx="7297446" cy="707886"/>
          </a:xfrm>
          <a:prstGeom prst="rect">
            <a:avLst/>
          </a:prstGeom>
          <a:noFill/>
        </p:spPr>
        <p:txBody>
          <a:bodyPr wrap="square" rtlCol="0">
            <a:spAutoFit/>
          </a:bodyPr>
          <a:lstStyle/>
          <a:p>
            <a:r>
              <a:rPr lang="en-US" altLang="zh-CN" sz="4000" dirty="0"/>
              <a:t>Kruskal </a:t>
            </a:r>
            <a:r>
              <a:rPr lang="en-US" altLang="zh-CN" sz="4000" dirty="0" err="1"/>
              <a:t>Alogorithm</a:t>
            </a:r>
            <a:endParaRPr lang="zh-CN" altLang="en-US" sz="4000" dirty="0"/>
          </a:p>
        </p:txBody>
      </p:sp>
    </p:spTree>
    <p:extLst>
      <p:ext uri="{BB962C8B-B14F-4D97-AF65-F5344CB8AC3E}">
        <p14:creationId xmlns:p14="http://schemas.microsoft.com/office/powerpoint/2010/main" val="1790637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BF7BB1C-BA0F-020E-0A1C-E64197CCE3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844" y="1086608"/>
            <a:ext cx="7302370" cy="4263856"/>
          </a:xfrm>
          <a:prstGeom prst="rect">
            <a:avLst/>
          </a:prstGeom>
        </p:spPr>
      </p:pic>
      <p:pic>
        <p:nvPicPr>
          <p:cNvPr id="5" name="图片 4">
            <a:extLst>
              <a:ext uri="{FF2B5EF4-FFF2-40B4-BE49-F238E27FC236}">
                <a16:creationId xmlns:a16="http://schemas.microsoft.com/office/drawing/2014/main" id="{B2475C53-8B77-C536-D471-1B304E3DF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584" y="1086608"/>
            <a:ext cx="5730621" cy="4263855"/>
          </a:xfrm>
          <a:prstGeom prst="rect">
            <a:avLst/>
          </a:prstGeom>
        </p:spPr>
      </p:pic>
      <p:sp>
        <p:nvSpPr>
          <p:cNvPr id="2" name="文本框 1">
            <a:extLst>
              <a:ext uri="{FF2B5EF4-FFF2-40B4-BE49-F238E27FC236}">
                <a16:creationId xmlns:a16="http://schemas.microsoft.com/office/drawing/2014/main" id="{9BF80BFF-D9D4-73AC-0896-5F131C44994F}"/>
              </a:ext>
            </a:extLst>
          </p:cNvPr>
          <p:cNvSpPr txBox="1"/>
          <p:nvPr/>
        </p:nvSpPr>
        <p:spPr>
          <a:xfrm>
            <a:off x="3409023" y="0"/>
            <a:ext cx="7297446" cy="707886"/>
          </a:xfrm>
          <a:prstGeom prst="rect">
            <a:avLst/>
          </a:prstGeom>
          <a:noFill/>
        </p:spPr>
        <p:txBody>
          <a:bodyPr wrap="square" rtlCol="0">
            <a:spAutoFit/>
          </a:bodyPr>
          <a:lstStyle/>
          <a:p>
            <a:r>
              <a:rPr lang="en-US" altLang="zh-CN" sz="4000" dirty="0"/>
              <a:t>Kruskal </a:t>
            </a:r>
            <a:r>
              <a:rPr lang="en-US" altLang="zh-CN" sz="4000" dirty="0" err="1"/>
              <a:t>Alogorithm</a:t>
            </a:r>
            <a:endParaRPr lang="zh-CN" altLang="en-US" sz="4000" dirty="0"/>
          </a:p>
        </p:txBody>
      </p:sp>
    </p:spTree>
    <p:extLst>
      <p:ext uri="{BB962C8B-B14F-4D97-AF65-F5344CB8AC3E}">
        <p14:creationId xmlns:p14="http://schemas.microsoft.com/office/powerpoint/2010/main" val="755848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E96EE25-DD95-D2AA-9903-AED9E69ADA09}"/>
              </a:ext>
            </a:extLst>
          </p:cNvPr>
          <p:cNvSpPr txBox="1"/>
          <p:nvPr/>
        </p:nvSpPr>
        <p:spPr>
          <a:xfrm>
            <a:off x="654852" y="1073707"/>
            <a:ext cx="3275860" cy="1569660"/>
          </a:xfrm>
          <a:prstGeom prst="rect">
            <a:avLst/>
          </a:prstGeom>
          <a:noFill/>
        </p:spPr>
        <p:txBody>
          <a:bodyPr wrap="square" rtlCol="0">
            <a:spAutoFit/>
          </a:bodyPr>
          <a:lstStyle/>
          <a:p>
            <a:r>
              <a:rPr lang="en-US" altLang="zh-CN" sz="2400" dirty="0"/>
              <a:t>Counting the number of nodes</a:t>
            </a:r>
          </a:p>
          <a:p>
            <a:r>
              <a:rPr lang="en-US" altLang="zh-CN" sz="2400" dirty="0"/>
              <a:t>Counting the number of edges</a:t>
            </a:r>
            <a:endParaRPr lang="zh-CN" altLang="en-US" sz="2400" dirty="0"/>
          </a:p>
        </p:txBody>
      </p:sp>
      <p:sp>
        <p:nvSpPr>
          <p:cNvPr id="3" name="文本框 2">
            <a:extLst>
              <a:ext uri="{FF2B5EF4-FFF2-40B4-BE49-F238E27FC236}">
                <a16:creationId xmlns:a16="http://schemas.microsoft.com/office/drawing/2014/main" id="{C1268CEB-0FB5-EABA-C35E-BFD7A02B074D}"/>
              </a:ext>
            </a:extLst>
          </p:cNvPr>
          <p:cNvSpPr txBox="1"/>
          <p:nvPr/>
        </p:nvSpPr>
        <p:spPr>
          <a:xfrm>
            <a:off x="790113" y="4020600"/>
            <a:ext cx="2734322" cy="461665"/>
          </a:xfrm>
          <a:prstGeom prst="rect">
            <a:avLst/>
          </a:prstGeom>
          <a:noFill/>
        </p:spPr>
        <p:txBody>
          <a:bodyPr wrap="square" rtlCol="0">
            <a:spAutoFit/>
          </a:bodyPr>
          <a:lstStyle/>
          <a:p>
            <a:r>
              <a:rPr lang="en-US" altLang="zh-CN" sz="2400" dirty="0"/>
              <a:t>initializing</a:t>
            </a:r>
            <a:endParaRPr lang="zh-CN" altLang="en-US" sz="2400" dirty="0"/>
          </a:p>
        </p:txBody>
      </p:sp>
      <p:sp>
        <p:nvSpPr>
          <p:cNvPr id="5" name="文本框 4">
            <a:extLst>
              <a:ext uri="{FF2B5EF4-FFF2-40B4-BE49-F238E27FC236}">
                <a16:creationId xmlns:a16="http://schemas.microsoft.com/office/drawing/2014/main" id="{F84108F4-9AC7-64D4-86DF-A5383AFFE02A}"/>
              </a:ext>
            </a:extLst>
          </p:cNvPr>
          <p:cNvSpPr txBox="1"/>
          <p:nvPr/>
        </p:nvSpPr>
        <p:spPr>
          <a:xfrm>
            <a:off x="3409023" y="0"/>
            <a:ext cx="7297446" cy="707886"/>
          </a:xfrm>
          <a:prstGeom prst="rect">
            <a:avLst/>
          </a:prstGeom>
          <a:noFill/>
        </p:spPr>
        <p:txBody>
          <a:bodyPr wrap="square" rtlCol="0">
            <a:spAutoFit/>
          </a:bodyPr>
          <a:lstStyle/>
          <a:p>
            <a:r>
              <a:rPr lang="en-US" altLang="zh-CN" sz="4000" dirty="0"/>
              <a:t>Kruskal </a:t>
            </a:r>
            <a:r>
              <a:rPr lang="en-US" altLang="zh-CN" sz="4000" dirty="0" err="1"/>
              <a:t>Alogorithm</a:t>
            </a:r>
            <a:endParaRPr lang="zh-CN" altLang="en-US" sz="4000" dirty="0"/>
          </a:p>
        </p:txBody>
      </p:sp>
      <p:pic>
        <p:nvPicPr>
          <p:cNvPr id="8" name="图片 7">
            <a:extLst>
              <a:ext uri="{FF2B5EF4-FFF2-40B4-BE49-F238E27FC236}">
                <a16:creationId xmlns:a16="http://schemas.microsoft.com/office/drawing/2014/main" id="{656B7D88-4086-B7E3-E153-AFE4CFC260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148" y="922511"/>
            <a:ext cx="6744284" cy="2331922"/>
          </a:xfrm>
          <a:prstGeom prst="rect">
            <a:avLst/>
          </a:prstGeom>
        </p:spPr>
      </p:pic>
      <p:pic>
        <p:nvPicPr>
          <p:cNvPr id="10" name="图片 9">
            <a:extLst>
              <a:ext uri="{FF2B5EF4-FFF2-40B4-BE49-F238E27FC236}">
                <a16:creationId xmlns:a16="http://schemas.microsoft.com/office/drawing/2014/main" id="{7A6BDCEB-A382-CC5C-1D18-4B1E0549DF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148" y="3960261"/>
            <a:ext cx="7216765" cy="2065199"/>
          </a:xfrm>
          <a:prstGeom prst="rect">
            <a:avLst/>
          </a:prstGeom>
        </p:spPr>
      </p:pic>
    </p:spTree>
    <p:extLst>
      <p:ext uri="{BB962C8B-B14F-4D97-AF65-F5344CB8AC3E}">
        <p14:creationId xmlns:p14="http://schemas.microsoft.com/office/powerpoint/2010/main" val="3236097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5DB8972-6DDF-6E01-743E-A49335CCD231}"/>
              </a:ext>
            </a:extLst>
          </p:cNvPr>
          <p:cNvSpPr txBox="1"/>
          <p:nvPr/>
        </p:nvSpPr>
        <p:spPr>
          <a:xfrm>
            <a:off x="435006" y="932156"/>
            <a:ext cx="4225772" cy="5262979"/>
          </a:xfrm>
          <a:prstGeom prst="rect">
            <a:avLst/>
          </a:prstGeom>
          <a:noFill/>
        </p:spPr>
        <p:txBody>
          <a:bodyPr wrap="square" rtlCol="0">
            <a:spAutoFit/>
          </a:bodyPr>
          <a:lstStyle/>
          <a:p>
            <a:pPr marL="285750" indent="-285750">
              <a:buFont typeface="Wingdings" panose="05000000000000000000" pitchFamily="2" charset="2"/>
              <a:buChar char="u"/>
            </a:pPr>
            <a:r>
              <a:rPr lang="en-US" altLang="zh-CN" sz="2400" dirty="0"/>
              <a:t>Sort edges by ascending edge weight. </a:t>
            </a:r>
          </a:p>
          <a:p>
            <a:pPr marL="285750" indent="-285750">
              <a:buFont typeface="Wingdings" panose="05000000000000000000" pitchFamily="2" charset="2"/>
              <a:buChar char="u"/>
            </a:pPr>
            <a:r>
              <a:rPr lang="en-US" altLang="zh-CN" sz="2400" dirty="0"/>
              <a:t> Walk through the sorted edges and look at the two nodes the edge belongs to, if the nodes are already unified we don't include this edge, otherwise we include it and unify the nodes. </a:t>
            </a:r>
          </a:p>
          <a:p>
            <a:pPr marL="285750" indent="-285750">
              <a:buFont typeface="Wingdings" panose="05000000000000000000" pitchFamily="2" charset="2"/>
              <a:buChar char="u"/>
            </a:pPr>
            <a:r>
              <a:rPr lang="en-US" altLang="zh-CN" sz="2400" dirty="0"/>
              <a:t>The algorithm terminates when every edge has been processed or all the vertices have been unified. </a:t>
            </a:r>
          </a:p>
          <a:p>
            <a:pPr marL="285750" indent="-285750">
              <a:buFont typeface="Wingdings" panose="05000000000000000000" pitchFamily="2" charset="2"/>
              <a:buChar char="u"/>
            </a:pPr>
            <a:endParaRPr lang="en-US" altLang="zh-CN" sz="2400" dirty="0"/>
          </a:p>
        </p:txBody>
      </p:sp>
      <p:sp>
        <p:nvSpPr>
          <p:cNvPr id="2" name="文本框 1">
            <a:extLst>
              <a:ext uri="{FF2B5EF4-FFF2-40B4-BE49-F238E27FC236}">
                <a16:creationId xmlns:a16="http://schemas.microsoft.com/office/drawing/2014/main" id="{30FB0A32-7510-9D14-2073-A178DC3D89A0}"/>
              </a:ext>
            </a:extLst>
          </p:cNvPr>
          <p:cNvSpPr txBox="1"/>
          <p:nvPr/>
        </p:nvSpPr>
        <p:spPr>
          <a:xfrm>
            <a:off x="3409023" y="0"/>
            <a:ext cx="7297446" cy="707886"/>
          </a:xfrm>
          <a:prstGeom prst="rect">
            <a:avLst/>
          </a:prstGeom>
          <a:noFill/>
        </p:spPr>
        <p:txBody>
          <a:bodyPr wrap="square" rtlCol="0">
            <a:spAutoFit/>
          </a:bodyPr>
          <a:lstStyle/>
          <a:p>
            <a:r>
              <a:rPr lang="en-US" altLang="zh-CN" sz="4000" dirty="0"/>
              <a:t>Kruskal </a:t>
            </a:r>
            <a:r>
              <a:rPr lang="en-US" altLang="zh-CN" sz="4000" dirty="0" err="1"/>
              <a:t>Alogorithm</a:t>
            </a:r>
            <a:endParaRPr lang="zh-CN" altLang="en-US" sz="4000" dirty="0"/>
          </a:p>
        </p:txBody>
      </p:sp>
      <p:pic>
        <p:nvPicPr>
          <p:cNvPr id="11" name="图片 10">
            <a:extLst>
              <a:ext uri="{FF2B5EF4-FFF2-40B4-BE49-F238E27FC236}">
                <a16:creationId xmlns:a16="http://schemas.microsoft.com/office/drawing/2014/main" id="{C892423C-172A-3D35-1293-3B155DA99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2912" y="1225118"/>
            <a:ext cx="7877372" cy="3667206"/>
          </a:xfrm>
          <a:prstGeom prst="rect">
            <a:avLst/>
          </a:prstGeom>
        </p:spPr>
      </p:pic>
    </p:spTree>
    <p:extLst>
      <p:ext uri="{BB962C8B-B14F-4D97-AF65-F5344CB8AC3E}">
        <p14:creationId xmlns:p14="http://schemas.microsoft.com/office/powerpoint/2010/main" val="1972774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C75B900-6002-DFE8-9EAB-EBA658965498}"/>
              </a:ext>
            </a:extLst>
          </p:cNvPr>
          <p:cNvSpPr txBox="1"/>
          <p:nvPr/>
        </p:nvSpPr>
        <p:spPr>
          <a:xfrm>
            <a:off x="1242872" y="0"/>
            <a:ext cx="9312678" cy="707886"/>
          </a:xfrm>
          <a:prstGeom prst="rect">
            <a:avLst/>
          </a:prstGeom>
          <a:noFill/>
        </p:spPr>
        <p:txBody>
          <a:bodyPr wrap="square" rtlCol="0">
            <a:spAutoFit/>
          </a:bodyPr>
          <a:lstStyle/>
          <a:p>
            <a:r>
              <a:rPr lang="en-US" altLang="zh-CN" sz="4000" dirty="0"/>
              <a:t>Plotting the graph with module </a:t>
            </a:r>
            <a:r>
              <a:rPr lang="en-US" altLang="zh-CN" sz="4000" dirty="0" err="1"/>
              <a:t>Networkx</a:t>
            </a:r>
            <a:endParaRPr lang="zh-CN" altLang="en-US" sz="4000" dirty="0"/>
          </a:p>
        </p:txBody>
      </p:sp>
      <p:pic>
        <p:nvPicPr>
          <p:cNvPr id="7" name="图片 6">
            <a:extLst>
              <a:ext uri="{FF2B5EF4-FFF2-40B4-BE49-F238E27FC236}">
                <a16:creationId xmlns:a16="http://schemas.microsoft.com/office/drawing/2014/main" id="{6884C913-2E9F-581A-0269-04D6CED72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415" y="965339"/>
            <a:ext cx="11455347" cy="4370140"/>
          </a:xfrm>
          <a:prstGeom prst="rect">
            <a:avLst/>
          </a:prstGeom>
        </p:spPr>
      </p:pic>
    </p:spTree>
    <p:extLst>
      <p:ext uri="{BB962C8B-B14F-4D97-AF65-F5344CB8AC3E}">
        <p14:creationId xmlns:p14="http://schemas.microsoft.com/office/powerpoint/2010/main" val="2301441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DF6B03A-B65D-715B-9651-ADEE03C124AA}"/>
              </a:ext>
            </a:extLst>
          </p:cNvPr>
          <p:cNvSpPr txBox="1"/>
          <p:nvPr/>
        </p:nvSpPr>
        <p:spPr>
          <a:xfrm>
            <a:off x="1242872" y="0"/>
            <a:ext cx="9312678" cy="707886"/>
          </a:xfrm>
          <a:prstGeom prst="rect">
            <a:avLst/>
          </a:prstGeom>
          <a:noFill/>
        </p:spPr>
        <p:txBody>
          <a:bodyPr wrap="square" rtlCol="0">
            <a:spAutoFit/>
          </a:bodyPr>
          <a:lstStyle/>
          <a:p>
            <a:r>
              <a:rPr lang="en-US" altLang="zh-CN" sz="4000" dirty="0"/>
              <a:t>Plotting the graph with module </a:t>
            </a:r>
            <a:r>
              <a:rPr lang="en-US" altLang="zh-CN" sz="4000" dirty="0" err="1"/>
              <a:t>Networkx</a:t>
            </a:r>
            <a:endParaRPr lang="zh-CN" altLang="en-US" sz="4000" dirty="0"/>
          </a:p>
        </p:txBody>
      </p:sp>
      <p:pic>
        <p:nvPicPr>
          <p:cNvPr id="5" name="图片 4">
            <a:extLst>
              <a:ext uri="{FF2B5EF4-FFF2-40B4-BE49-F238E27FC236}">
                <a16:creationId xmlns:a16="http://schemas.microsoft.com/office/drawing/2014/main" id="{8883B519-54AB-233F-9117-93C257868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622" y="1731146"/>
            <a:ext cx="9780923" cy="3238445"/>
          </a:xfrm>
          <a:prstGeom prst="rect">
            <a:avLst/>
          </a:prstGeom>
        </p:spPr>
      </p:pic>
    </p:spTree>
    <p:extLst>
      <p:ext uri="{BB962C8B-B14F-4D97-AF65-F5344CB8AC3E}">
        <p14:creationId xmlns:p14="http://schemas.microsoft.com/office/powerpoint/2010/main" val="1181549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DAD668E-93A5-342F-B510-1A5BAAD73D40}"/>
              </a:ext>
            </a:extLst>
          </p:cNvPr>
          <p:cNvSpPr txBox="1"/>
          <p:nvPr/>
        </p:nvSpPr>
        <p:spPr>
          <a:xfrm>
            <a:off x="997750" y="382766"/>
            <a:ext cx="5406501" cy="707886"/>
          </a:xfrm>
          <a:prstGeom prst="rect">
            <a:avLst/>
          </a:prstGeom>
          <a:noFill/>
        </p:spPr>
        <p:txBody>
          <a:bodyPr wrap="square" rtlCol="0">
            <a:spAutoFit/>
          </a:bodyPr>
          <a:lstStyle/>
          <a:p>
            <a:r>
              <a:rPr lang="en-US" altLang="zh-CN" sz="4000" dirty="0"/>
              <a:t>Overview</a:t>
            </a:r>
            <a:endParaRPr lang="zh-CN" altLang="en-US" sz="4000" dirty="0"/>
          </a:p>
        </p:txBody>
      </p:sp>
      <p:pic>
        <p:nvPicPr>
          <p:cNvPr id="2" name="Picture 1">
            <a:extLst>
              <a:ext uri="{FF2B5EF4-FFF2-40B4-BE49-F238E27FC236}">
                <a16:creationId xmlns:a16="http://schemas.microsoft.com/office/drawing/2014/main" id="{1BACFC8A-B2E5-2629-998A-26AE2B3897C0}"/>
              </a:ext>
            </a:extLst>
          </p:cNvPr>
          <p:cNvPicPr>
            <a:picLocks noChangeAspect="1"/>
          </p:cNvPicPr>
          <p:nvPr/>
        </p:nvPicPr>
        <p:blipFill>
          <a:blip r:embed="rId2"/>
          <a:stretch>
            <a:fillRect/>
          </a:stretch>
        </p:blipFill>
        <p:spPr>
          <a:xfrm>
            <a:off x="1856817" y="1351281"/>
            <a:ext cx="7290244" cy="4388400"/>
          </a:xfrm>
          <a:prstGeom prst="rect">
            <a:avLst/>
          </a:prstGeom>
        </p:spPr>
      </p:pic>
      <p:sp>
        <p:nvSpPr>
          <p:cNvPr id="4" name="Oval 3">
            <a:extLst>
              <a:ext uri="{FF2B5EF4-FFF2-40B4-BE49-F238E27FC236}">
                <a16:creationId xmlns:a16="http://schemas.microsoft.com/office/drawing/2014/main" id="{7E1F7F4D-7EDA-D75B-9E8F-3439CD823C3E}"/>
              </a:ext>
            </a:extLst>
          </p:cNvPr>
          <p:cNvSpPr/>
          <p:nvPr/>
        </p:nvSpPr>
        <p:spPr bwMode="auto">
          <a:xfrm>
            <a:off x="2286000" y="3098800"/>
            <a:ext cx="335280" cy="330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5" name="Oval 4">
            <a:extLst>
              <a:ext uri="{FF2B5EF4-FFF2-40B4-BE49-F238E27FC236}">
                <a16:creationId xmlns:a16="http://schemas.microsoft.com/office/drawing/2014/main" id="{026593CB-70E1-BF4B-AA0E-46B8C2A1BE85}"/>
              </a:ext>
            </a:extLst>
          </p:cNvPr>
          <p:cNvSpPr/>
          <p:nvPr/>
        </p:nvSpPr>
        <p:spPr bwMode="auto">
          <a:xfrm>
            <a:off x="3441920" y="2143760"/>
            <a:ext cx="335280" cy="3302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dirty="0">
              <a:ln>
                <a:noFill/>
              </a:ln>
              <a:solidFill>
                <a:schemeClr val="tx1"/>
              </a:solidFill>
              <a:effectLst/>
              <a:highlight>
                <a:srgbClr val="FFFF00"/>
              </a:highlight>
              <a:latin typeface="Arial" charset="0"/>
              <a:ea typeface="ＭＳ Ｐゴシック" charset="-128"/>
              <a:cs typeface="ＭＳ Ｐゴシック" charset="-128"/>
            </a:endParaRPr>
          </a:p>
        </p:txBody>
      </p:sp>
      <p:sp>
        <p:nvSpPr>
          <p:cNvPr id="10" name="Oval 9">
            <a:extLst>
              <a:ext uri="{FF2B5EF4-FFF2-40B4-BE49-F238E27FC236}">
                <a16:creationId xmlns:a16="http://schemas.microsoft.com/office/drawing/2014/main" id="{4491903F-DE82-BC70-FD32-9707563D8791}"/>
              </a:ext>
            </a:extLst>
          </p:cNvPr>
          <p:cNvSpPr/>
          <p:nvPr/>
        </p:nvSpPr>
        <p:spPr bwMode="auto">
          <a:xfrm>
            <a:off x="4336442" y="3429000"/>
            <a:ext cx="335280" cy="3302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dirty="0">
              <a:ln>
                <a:noFill/>
              </a:ln>
              <a:solidFill>
                <a:schemeClr val="tx1"/>
              </a:solidFill>
              <a:effectLst/>
              <a:highlight>
                <a:srgbClr val="FFFF00"/>
              </a:highlight>
              <a:latin typeface="Arial" charset="0"/>
              <a:ea typeface="ＭＳ Ｐゴシック" charset="-128"/>
              <a:cs typeface="ＭＳ Ｐゴシック" charset="-128"/>
            </a:endParaRPr>
          </a:p>
        </p:txBody>
      </p:sp>
      <p:sp>
        <p:nvSpPr>
          <p:cNvPr id="11" name="Oval 10">
            <a:extLst>
              <a:ext uri="{FF2B5EF4-FFF2-40B4-BE49-F238E27FC236}">
                <a16:creationId xmlns:a16="http://schemas.microsoft.com/office/drawing/2014/main" id="{B3A0D831-1AC3-51B5-2D7A-D99BC9335156}"/>
              </a:ext>
            </a:extLst>
          </p:cNvPr>
          <p:cNvSpPr/>
          <p:nvPr/>
        </p:nvSpPr>
        <p:spPr bwMode="auto">
          <a:xfrm>
            <a:off x="3106640" y="5032733"/>
            <a:ext cx="335280" cy="3302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dirty="0">
              <a:ln>
                <a:noFill/>
              </a:ln>
              <a:solidFill>
                <a:schemeClr val="tx1"/>
              </a:solidFill>
              <a:effectLst/>
              <a:highlight>
                <a:srgbClr val="FFFF00"/>
              </a:highlight>
              <a:latin typeface="Arial" charset="0"/>
              <a:ea typeface="ＭＳ Ｐゴシック" charset="-128"/>
              <a:cs typeface="ＭＳ Ｐゴシック" charset="-128"/>
            </a:endParaRPr>
          </a:p>
        </p:txBody>
      </p:sp>
      <p:cxnSp>
        <p:nvCxnSpPr>
          <p:cNvPr id="12" name="Straight Connector 11">
            <a:extLst>
              <a:ext uri="{FF2B5EF4-FFF2-40B4-BE49-F238E27FC236}">
                <a16:creationId xmlns:a16="http://schemas.microsoft.com/office/drawing/2014/main" id="{CB3FEB09-E825-C13C-B20F-CAA0823C6F5B}"/>
              </a:ext>
            </a:extLst>
          </p:cNvPr>
          <p:cNvCxnSpPr>
            <a:cxnSpLocks/>
          </p:cNvCxnSpPr>
          <p:nvPr/>
        </p:nvCxnSpPr>
        <p:spPr bwMode="auto">
          <a:xfrm flipH="1">
            <a:off x="5374640" y="2712720"/>
            <a:ext cx="1239520" cy="95504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4168AD3A-126A-1B74-54C0-83DD35E404DF}"/>
              </a:ext>
            </a:extLst>
          </p:cNvPr>
          <p:cNvSpPr/>
          <p:nvPr/>
        </p:nvSpPr>
        <p:spPr bwMode="auto">
          <a:xfrm>
            <a:off x="4978400" y="4846320"/>
            <a:ext cx="6096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N" sz="1400" b="0" i="0" u="none" strike="noStrike" cap="none" normalizeH="0" baseline="0" dirty="0">
                <a:ln>
                  <a:noFill/>
                </a:ln>
                <a:solidFill>
                  <a:schemeClr val="tx1"/>
                </a:solidFill>
                <a:effectLst/>
                <a:latin typeface="Arial" charset="0"/>
                <a:ea typeface="ＭＳ Ｐゴシック" charset="-128"/>
                <a:cs typeface="ＭＳ Ｐゴシック" charset="-128"/>
              </a:rPr>
              <a:t>R6</a:t>
            </a:r>
          </a:p>
        </p:txBody>
      </p:sp>
      <p:cxnSp>
        <p:nvCxnSpPr>
          <p:cNvPr id="14" name="Straight Connector 13">
            <a:extLst>
              <a:ext uri="{FF2B5EF4-FFF2-40B4-BE49-F238E27FC236}">
                <a16:creationId xmlns:a16="http://schemas.microsoft.com/office/drawing/2014/main" id="{62DF9B59-656A-16C8-9A43-B64A73B4DA0D}"/>
              </a:ext>
            </a:extLst>
          </p:cNvPr>
          <p:cNvCxnSpPr>
            <a:cxnSpLocks/>
          </p:cNvCxnSpPr>
          <p:nvPr/>
        </p:nvCxnSpPr>
        <p:spPr bwMode="auto">
          <a:xfrm flipV="1">
            <a:off x="5283200" y="4038600"/>
            <a:ext cx="0" cy="80772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5" name="Oval 14">
            <a:extLst>
              <a:ext uri="{FF2B5EF4-FFF2-40B4-BE49-F238E27FC236}">
                <a16:creationId xmlns:a16="http://schemas.microsoft.com/office/drawing/2014/main" id="{A375B0BD-0598-28FF-2B1B-6918CEA88412}"/>
              </a:ext>
            </a:extLst>
          </p:cNvPr>
          <p:cNvSpPr/>
          <p:nvPr/>
        </p:nvSpPr>
        <p:spPr bwMode="auto">
          <a:xfrm>
            <a:off x="6592547" y="3478253"/>
            <a:ext cx="6096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N" sz="1400" b="0" i="0" u="none" strike="noStrike" cap="none" normalizeH="0" baseline="0" dirty="0">
                <a:ln>
                  <a:noFill/>
                </a:ln>
                <a:solidFill>
                  <a:schemeClr val="tx1"/>
                </a:solidFill>
                <a:effectLst/>
                <a:latin typeface="Arial" charset="0"/>
                <a:ea typeface="ＭＳ Ｐゴシック" charset="-128"/>
                <a:cs typeface="ＭＳ Ｐゴシック" charset="-128"/>
              </a:rPr>
              <a:t>R7</a:t>
            </a:r>
          </a:p>
        </p:txBody>
      </p:sp>
      <p:cxnSp>
        <p:nvCxnSpPr>
          <p:cNvPr id="16" name="Straight Connector 15">
            <a:extLst>
              <a:ext uri="{FF2B5EF4-FFF2-40B4-BE49-F238E27FC236}">
                <a16:creationId xmlns:a16="http://schemas.microsoft.com/office/drawing/2014/main" id="{2B5566C0-CA6B-C8AA-63BC-304C167C56A6}"/>
              </a:ext>
            </a:extLst>
          </p:cNvPr>
          <p:cNvCxnSpPr>
            <a:cxnSpLocks/>
          </p:cNvCxnSpPr>
          <p:nvPr/>
        </p:nvCxnSpPr>
        <p:spPr bwMode="auto">
          <a:xfrm flipV="1">
            <a:off x="6897347" y="2670533"/>
            <a:ext cx="0" cy="80772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5349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DAD668E-93A5-342F-B510-1A5BAAD73D40}"/>
              </a:ext>
            </a:extLst>
          </p:cNvPr>
          <p:cNvSpPr txBox="1"/>
          <p:nvPr/>
        </p:nvSpPr>
        <p:spPr>
          <a:xfrm>
            <a:off x="997750" y="382766"/>
            <a:ext cx="5406501" cy="707886"/>
          </a:xfrm>
          <a:prstGeom prst="rect">
            <a:avLst/>
          </a:prstGeom>
          <a:noFill/>
        </p:spPr>
        <p:txBody>
          <a:bodyPr wrap="square" rtlCol="0">
            <a:spAutoFit/>
          </a:bodyPr>
          <a:lstStyle/>
          <a:p>
            <a:r>
              <a:rPr lang="en-US" altLang="zh-CN" sz="4000" dirty="0"/>
              <a:t>Overview</a:t>
            </a:r>
            <a:endParaRPr lang="zh-CN" altLang="en-US" sz="4000" dirty="0"/>
          </a:p>
        </p:txBody>
      </p:sp>
      <p:pic>
        <p:nvPicPr>
          <p:cNvPr id="2" name="Picture 1">
            <a:extLst>
              <a:ext uri="{FF2B5EF4-FFF2-40B4-BE49-F238E27FC236}">
                <a16:creationId xmlns:a16="http://schemas.microsoft.com/office/drawing/2014/main" id="{1BACFC8A-B2E5-2629-998A-26AE2B3897C0}"/>
              </a:ext>
            </a:extLst>
          </p:cNvPr>
          <p:cNvPicPr>
            <a:picLocks noChangeAspect="1"/>
          </p:cNvPicPr>
          <p:nvPr/>
        </p:nvPicPr>
        <p:blipFill>
          <a:blip r:embed="rId2"/>
          <a:stretch>
            <a:fillRect/>
          </a:stretch>
        </p:blipFill>
        <p:spPr>
          <a:xfrm>
            <a:off x="1856817" y="1351281"/>
            <a:ext cx="7290244" cy="4388400"/>
          </a:xfrm>
          <a:prstGeom prst="rect">
            <a:avLst/>
          </a:prstGeom>
        </p:spPr>
      </p:pic>
      <p:sp>
        <p:nvSpPr>
          <p:cNvPr id="4" name="Oval 3">
            <a:extLst>
              <a:ext uri="{FF2B5EF4-FFF2-40B4-BE49-F238E27FC236}">
                <a16:creationId xmlns:a16="http://schemas.microsoft.com/office/drawing/2014/main" id="{7E1F7F4D-7EDA-D75B-9E8F-3439CD823C3E}"/>
              </a:ext>
            </a:extLst>
          </p:cNvPr>
          <p:cNvSpPr/>
          <p:nvPr/>
        </p:nvSpPr>
        <p:spPr bwMode="auto">
          <a:xfrm>
            <a:off x="2286000" y="3098800"/>
            <a:ext cx="335280" cy="330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5" name="Oval 4">
            <a:extLst>
              <a:ext uri="{FF2B5EF4-FFF2-40B4-BE49-F238E27FC236}">
                <a16:creationId xmlns:a16="http://schemas.microsoft.com/office/drawing/2014/main" id="{026593CB-70E1-BF4B-AA0E-46B8C2A1BE85}"/>
              </a:ext>
            </a:extLst>
          </p:cNvPr>
          <p:cNvSpPr/>
          <p:nvPr/>
        </p:nvSpPr>
        <p:spPr bwMode="auto">
          <a:xfrm>
            <a:off x="3441920" y="2143760"/>
            <a:ext cx="335280" cy="3302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dirty="0">
              <a:ln>
                <a:noFill/>
              </a:ln>
              <a:solidFill>
                <a:schemeClr val="tx1"/>
              </a:solidFill>
              <a:effectLst/>
              <a:highlight>
                <a:srgbClr val="FFFF00"/>
              </a:highlight>
              <a:latin typeface="Arial" charset="0"/>
              <a:ea typeface="ＭＳ Ｐゴシック" charset="-128"/>
              <a:cs typeface="ＭＳ Ｐゴシック" charset="-128"/>
            </a:endParaRPr>
          </a:p>
        </p:txBody>
      </p:sp>
      <p:sp>
        <p:nvSpPr>
          <p:cNvPr id="10" name="Oval 9">
            <a:extLst>
              <a:ext uri="{FF2B5EF4-FFF2-40B4-BE49-F238E27FC236}">
                <a16:creationId xmlns:a16="http://schemas.microsoft.com/office/drawing/2014/main" id="{4491903F-DE82-BC70-FD32-9707563D8791}"/>
              </a:ext>
            </a:extLst>
          </p:cNvPr>
          <p:cNvSpPr/>
          <p:nvPr/>
        </p:nvSpPr>
        <p:spPr bwMode="auto">
          <a:xfrm>
            <a:off x="4336442" y="3429000"/>
            <a:ext cx="335280" cy="3302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dirty="0">
              <a:ln>
                <a:noFill/>
              </a:ln>
              <a:solidFill>
                <a:schemeClr val="tx1"/>
              </a:solidFill>
              <a:effectLst/>
              <a:highlight>
                <a:srgbClr val="FFFF00"/>
              </a:highlight>
              <a:latin typeface="Arial" charset="0"/>
              <a:ea typeface="ＭＳ Ｐゴシック" charset="-128"/>
              <a:cs typeface="ＭＳ Ｐゴシック" charset="-128"/>
            </a:endParaRPr>
          </a:p>
        </p:txBody>
      </p:sp>
      <p:sp>
        <p:nvSpPr>
          <p:cNvPr id="11" name="Oval 10">
            <a:extLst>
              <a:ext uri="{FF2B5EF4-FFF2-40B4-BE49-F238E27FC236}">
                <a16:creationId xmlns:a16="http://schemas.microsoft.com/office/drawing/2014/main" id="{B3A0D831-1AC3-51B5-2D7A-D99BC9335156}"/>
              </a:ext>
            </a:extLst>
          </p:cNvPr>
          <p:cNvSpPr/>
          <p:nvPr/>
        </p:nvSpPr>
        <p:spPr bwMode="auto">
          <a:xfrm>
            <a:off x="3106640" y="5032733"/>
            <a:ext cx="335280" cy="3302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dirty="0">
              <a:ln>
                <a:noFill/>
              </a:ln>
              <a:solidFill>
                <a:schemeClr val="tx1"/>
              </a:solidFill>
              <a:effectLst/>
              <a:highlight>
                <a:srgbClr val="FFFF00"/>
              </a:highlight>
              <a:latin typeface="Arial" charset="0"/>
              <a:ea typeface="ＭＳ Ｐゴシック" charset="-128"/>
              <a:cs typeface="ＭＳ Ｐゴシック" charset="-128"/>
            </a:endParaRPr>
          </a:p>
        </p:txBody>
      </p:sp>
      <p:cxnSp>
        <p:nvCxnSpPr>
          <p:cNvPr id="12" name="Straight Connector 11">
            <a:extLst>
              <a:ext uri="{FF2B5EF4-FFF2-40B4-BE49-F238E27FC236}">
                <a16:creationId xmlns:a16="http://schemas.microsoft.com/office/drawing/2014/main" id="{CB3FEB09-E825-C13C-B20F-CAA0823C6F5B}"/>
              </a:ext>
            </a:extLst>
          </p:cNvPr>
          <p:cNvCxnSpPr>
            <a:cxnSpLocks/>
          </p:cNvCxnSpPr>
          <p:nvPr/>
        </p:nvCxnSpPr>
        <p:spPr bwMode="auto">
          <a:xfrm flipH="1">
            <a:off x="5374640" y="2712720"/>
            <a:ext cx="1239520" cy="95504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43793AB6-0A4C-C961-733C-79E827E56D11}"/>
              </a:ext>
            </a:extLst>
          </p:cNvPr>
          <p:cNvSpPr/>
          <p:nvPr/>
        </p:nvSpPr>
        <p:spPr bwMode="auto">
          <a:xfrm>
            <a:off x="6112216" y="3479441"/>
            <a:ext cx="335280" cy="330200"/>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dirty="0">
              <a:ln>
                <a:noFill/>
              </a:ln>
              <a:solidFill>
                <a:schemeClr val="tx1"/>
              </a:solidFill>
              <a:effectLst/>
              <a:highlight>
                <a:srgbClr val="FFFF00"/>
              </a:highlight>
              <a:latin typeface="Arial" charset="0"/>
              <a:ea typeface="ＭＳ Ｐゴシック" charset="-128"/>
              <a:cs typeface="ＭＳ Ｐゴシック" charset="-128"/>
            </a:endParaRPr>
          </a:p>
        </p:txBody>
      </p:sp>
      <p:sp>
        <p:nvSpPr>
          <p:cNvPr id="8" name="Oval 7">
            <a:extLst>
              <a:ext uri="{FF2B5EF4-FFF2-40B4-BE49-F238E27FC236}">
                <a16:creationId xmlns:a16="http://schemas.microsoft.com/office/drawing/2014/main" id="{7B08BEDB-0271-3790-149E-B97052B0D906}"/>
              </a:ext>
            </a:extLst>
          </p:cNvPr>
          <p:cNvSpPr/>
          <p:nvPr/>
        </p:nvSpPr>
        <p:spPr bwMode="auto">
          <a:xfrm>
            <a:off x="4876800" y="4897119"/>
            <a:ext cx="6096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N" sz="1400" b="0" i="0" u="none" strike="noStrike" cap="none" normalizeH="0" baseline="0" dirty="0">
                <a:ln>
                  <a:noFill/>
                </a:ln>
                <a:solidFill>
                  <a:schemeClr val="tx1"/>
                </a:solidFill>
                <a:effectLst/>
                <a:latin typeface="Arial" charset="0"/>
                <a:ea typeface="ＭＳ Ｐゴシック" charset="-128"/>
                <a:cs typeface="ＭＳ Ｐゴシック" charset="-128"/>
              </a:rPr>
              <a:t>R6</a:t>
            </a:r>
          </a:p>
        </p:txBody>
      </p:sp>
      <p:cxnSp>
        <p:nvCxnSpPr>
          <p:cNvPr id="9" name="Straight Connector 8">
            <a:extLst>
              <a:ext uri="{FF2B5EF4-FFF2-40B4-BE49-F238E27FC236}">
                <a16:creationId xmlns:a16="http://schemas.microsoft.com/office/drawing/2014/main" id="{D19B52E2-12D2-B33A-0496-534CA5A36830}"/>
              </a:ext>
            </a:extLst>
          </p:cNvPr>
          <p:cNvCxnSpPr>
            <a:cxnSpLocks/>
          </p:cNvCxnSpPr>
          <p:nvPr/>
        </p:nvCxnSpPr>
        <p:spPr bwMode="auto">
          <a:xfrm flipV="1">
            <a:off x="5181600" y="4089399"/>
            <a:ext cx="0" cy="80772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CA9D2C6F-C598-4AA0-E39C-85D133A2A631}"/>
              </a:ext>
            </a:extLst>
          </p:cNvPr>
          <p:cNvSpPr/>
          <p:nvPr/>
        </p:nvSpPr>
        <p:spPr bwMode="auto">
          <a:xfrm>
            <a:off x="6554731" y="3504841"/>
            <a:ext cx="6096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N" sz="1400" b="0" i="0" u="none" strike="noStrike" cap="none" normalizeH="0" baseline="0" dirty="0">
                <a:ln>
                  <a:noFill/>
                </a:ln>
                <a:solidFill>
                  <a:schemeClr val="tx1"/>
                </a:solidFill>
                <a:effectLst/>
                <a:latin typeface="Arial" charset="0"/>
                <a:ea typeface="ＭＳ Ｐゴシック" charset="-128"/>
                <a:cs typeface="ＭＳ Ｐゴシック" charset="-128"/>
              </a:rPr>
              <a:t>R7</a:t>
            </a:r>
          </a:p>
        </p:txBody>
      </p:sp>
      <p:cxnSp>
        <p:nvCxnSpPr>
          <p:cNvPr id="14" name="Straight Connector 13">
            <a:extLst>
              <a:ext uri="{FF2B5EF4-FFF2-40B4-BE49-F238E27FC236}">
                <a16:creationId xmlns:a16="http://schemas.microsoft.com/office/drawing/2014/main" id="{5821CC2D-7309-D946-4CA3-7863D0036666}"/>
              </a:ext>
            </a:extLst>
          </p:cNvPr>
          <p:cNvCxnSpPr>
            <a:cxnSpLocks/>
          </p:cNvCxnSpPr>
          <p:nvPr/>
        </p:nvCxnSpPr>
        <p:spPr bwMode="auto">
          <a:xfrm flipV="1">
            <a:off x="6859531" y="2697121"/>
            <a:ext cx="0" cy="80772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5" name="Oval 14">
            <a:extLst>
              <a:ext uri="{FF2B5EF4-FFF2-40B4-BE49-F238E27FC236}">
                <a16:creationId xmlns:a16="http://schemas.microsoft.com/office/drawing/2014/main" id="{0A6C1F96-05E4-7729-92AE-6DE2669B865D}"/>
              </a:ext>
            </a:extLst>
          </p:cNvPr>
          <p:cNvSpPr/>
          <p:nvPr/>
        </p:nvSpPr>
        <p:spPr bwMode="auto">
          <a:xfrm>
            <a:off x="4665356" y="4823459"/>
            <a:ext cx="335280" cy="330200"/>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dirty="0">
              <a:ln>
                <a:noFill/>
              </a:ln>
              <a:solidFill>
                <a:schemeClr val="tx1"/>
              </a:solidFill>
              <a:effectLst/>
              <a:highlight>
                <a:srgbClr val="FFFF00"/>
              </a:highlight>
              <a:latin typeface="Arial" charset="0"/>
              <a:ea typeface="ＭＳ Ｐゴシック" charset="-128"/>
              <a:cs typeface="ＭＳ Ｐゴシック" charset="-128"/>
            </a:endParaRPr>
          </a:p>
        </p:txBody>
      </p:sp>
      <p:sp>
        <p:nvSpPr>
          <p:cNvPr id="17" name="Oval 16">
            <a:extLst>
              <a:ext uri="{FF2B5EF4-FFF2-40B4-BE49-F238E27FC236}">
                <a16:creationId xmlns:a16="http://schemas.microsoft.com/office/drawing/2014/main" id="{7CC6DE83-2857-F15E-8BD9-FBCC7E9669EE}"/>
              </a:ext>
            </a:extLst>
          </p:cNvPr>
          <p:cNvSpPr/>
          <p:nvPr/>
        </p:nvSpPr>
        <p:spPr bwMode="auto">
          <a:xfrm>
            <a:off x="6278880" y="2072461"/>
            <a:ext cx="335280" cy="330200"/>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dirty="0">
              <a:ln>
                <a:noFill/>
              </a:ln>
              <a:solidFill>
                <a:schemeClr val="tx1"/>
              </a:solidFill>
              <a:effectLst/>
              <a:highlight>
                <a:srgbClr val="FFFF00"/>
              </a:highlight>
              <a:latin typeface="Arial" charset="0"/>
              <a:ea typeface="ＭＳ Ｐゴシック" charset="-128"/>
              <a:cs typeface="ＭＳ Ｐゴシック" charset="-128"/>
            </a:endParaRPr>
          </a:p>
        </p:txBody>
      </p:sp>
      <p:sp>
        <p:nvSpPr>
          <p:cNvPr id="18" name="Oval 17">
            <a:extLst>
              <a:ext uri="{FF2B5EF4-FFF2-40B4-BE49-F238E27FC236}">
                <a16:creationId xmlns:a16="http://schemas.microsoft.com/office/drawing/2014/main" id="{2456234C-AF26-D189-22C5-E67B9E474191}"/>
              </a:ext>
            </a:extLst>
          </p:cNvPr>
          <p:cNvSpPr/>
          <p:nvPr/>
        </p:nvSpPr>
        <p:spPr bwMode="auto">
          <a:xfrm>
            <a:off x="3928166" y="3429000"/>
            <a:ext cx="335280" cy="330200"/>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dirty="0">
              <a:ln>
                <a:noFill/>
              </a:ln>
              <a:solidFill>
                <a:schemeClr val="tx1"/>
              </a:solidFill>
              <a:effectLst/>
              <a:highlight>
                <a:srgbClr val="FFFF00"/>
              </a:highlight>
              <a:latin typeface="Arial" charset="0"/>
              <a:ea typeface="ＭＳ Ｐゴシック" charset="-128"/>
              <a:cs typeface="ＭＳ Ｐゴシック" charset="-128"/>
            </a:endParaRPr>
          </a:p>
        </p:txBody>
      </p:sp>
      <p:sp>
        <p:nvSpPr>
          <p:cNvPr id="19" name="TextBox 18">
            <a:extLst>
              <a:ext uri="{FF2B5EF4-FFF2-40B4-BE49-F238E27FC236}">
                <a16:creationId xmlns:a16="http://schemas.microsoft.com/office/drawing/2014/main" id="{9D38CC25-804F-1260-2C81-9AA4CE2727C2}"/>
              </a:ext>
            </a:extLst>
          </p:cNvPr>
          <p:cNvSpPr txBox="1"/>
          <p:nvPr/>
        </p:nvSpPr>
        <p:spPr>
          <a:xfrm>
            <a:off x="9328025" y="4262426"/>
            <a:ext cx="2698385" cy="461665"/>
          </a:xfrm>
          <a:prstGeom prst="rect">
            <a:avLst/>
          </a:prstGeom>
          <a:noFill/>
        </p:spPr>
        <p:txBody>
          <a:bodyPr wrap="square" rtlCol="0">
            <a:spAutoFit/>
          </a:bodyPr>
          <a:lstStyle/>
          <a:p>
            <a:r>
              <a:rPr lang="en-CN" sz="2400" dirty="0"/>
              <a:t>ARP Storm</a:t>
            </a:r>
          </a:p>
        </p:txBody>
      </p:sp>
      <p:sp>
        <p:nvSpPr>
          <p:cNvPr id="21" name="Oval 20">
            <a:extLst>
              <a:ext uri="{FF2B5EF4-FFF2-40B4-BE49-F238E27FC236}">
                <a16:creationId xmlns:a16="http://schemas.microsoft.com/office/drawing/2014/main" id="{207F2A60-CAD5-5E8C-BFE0-8D914FB64DDA}"/>
              </a:ext>
            </a:extLst>
          </p:cNvPr>
          <p:cNvSpPr/>
          <p:nvPr/>
        </p:nvSpPr>
        <p:spPr bwMode="auto">
          <a:xfrm>
            <a:off x="3106640" y="3263900"/>
            <a:ext cx="2591204" cy="2639060"/>
          </a:xfrm>
          <a:prstGeom prst="ellipse">
            <a:avLst/>
          </a:prstGeom>
          <a:noFill/>
          <a:ln w="825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212273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副标题 2">
            <a:extLst>
              <a:ext uri="{FF2B5EF4-FFF2-40B4-BE49-F238E27FC236}">
                <a16:creationId xmlns:a16="http://schemas.microsoft.com/office/drawing/2014/main" id="{866710E9-C7B2-AA20-996E-C58922C969B5}"/>
              </a:ext>
            </a:extLst>
          </p:cNvPr>
          <p:cNvSpPr txBox="1">
            <a:spLocks/>
          </p:cNvSpPr>
          <p:nvPr/>
        </p:nvSpPr>
        <p:spPr bwMode="auto">
          <a:xfrm>
            <a:off x="675372" y="1940560"/>
            <a:ext cx="5080000" cy="4114800"/>
          </a:xfrm>
          <a:prstGeom prst="rect">
            <a:avLst/>
          </a:prstGeom>
          <a:noFill/>
          <a:ln>
            <a:noFill/>
          </a:ln>
        </p:spPr>
        <p:txBody>
          <a:bodyPr vert="horz" wrap="square" lIns="91440" tIns="45720" rIns="91440" bIns="45720" numCol="1" anchor="t" anchorCtr="0" compatLnSpc="1">
            <a:prstTxWarp prst="textNoShape">
              <a:avLst/>
            </a:prstTxWarp>
            <a:normAutofit fontScale="70000" lnSpcReduction="20000"/>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ヒラギノ角ゴ Pro W3" charset="-128"/>
                <a:cs typeface="ヒラギノ角ゴ Pro W3" charset="-128"/>
              </a:defRPr>
            </a:lvl3pPr>
            <a:lvl4pPr marL="1600200" indent="-228600" algn="l" rtl="0" eaLnBrk="0" fontAlgn="base" hangingPunct="0">
              <a:spcBef>
                <a:spcPct val="20000"/>
              </a:spcBef>
              <a:spcAft>
                <a:spcPct val="0"/>
              </a:spcAft>
              <a:buChar char="–"/>
              <a:defRPr sz="2000">
                <a:solidFill>
                  <a:schemeClr val="tx1"/>
                </a:solidFill>
                <a:latin typeface="+mn-lt"/>
                <a:ea typeface="ヒラギノ角ゴ Pro W3" charset="-128"/>
                <a:cs typeface="ヒラギノ角ゴ Pro W3" charset="0"/>
              </a:defRPr>
            </a:lvl4pPr>
            <a:lvl5pPr marL="2057400" indent="-228600" algn="l" rtl="0" eaLnBrk="0" fontAlgn="base" hangingPunct="0">
              <a:spcBef>
                <a:spcPct val="20000"/>
              </a:spcBef>
              <a:spcAft>
                <a:spcPct val="0"/>
              </a:spcAft>
              <a:buChar char="»"/>
              <a:defRPr sz="2000">
                <a:solidFill>
                  <a:schemeClr val="tx1"/>
                </a:solidFill>
                <a:latin typeface="+mn-lt"/>
                <a:ea typeface="ヒラギノ角ゴ Pro W3" charset="-128"/>
                <a:cs typeface="ヒラギノ角ゴ Pro W3"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en-US" altLang="zh-CN" sz="2800" kern="0" dirty="0"/>
              <a:t>STP</a:t>
            </a:r>
            <a:r>
              <a:rPr lang="zh-CN" altLang="en-US" sz="2800" kern="0" dirty="0"/>
              <a:t>：</a:t>
            </a:r>
            <a:r>
              <a:rPr lang="en-US" altLang="zh-CN" sz="2800" kern="0" dirty="0"/>
              <a:t>The Spanning Tree Protocol (STP),is a loop-prevention protocol that allows switches to communicate with each other in order to discover physical loops in a network. If a loop is found, the STP specifies an algorithm that switches can use to create a loop-free logical topology. This algorithm creates a tree structure of loop-free leaves and branches that spans across the Layer 2 topology.</a:t>
            </a:r>
          </a:p>
          <a:p>
            <a:pPr marL="0" indent="0">
              <a:buNone/>
            </a:pPr>
            <a:endParaRPr lang="en-US" altLang="zh-CN" sz="2800" kern="0" dirty="0"/>
          </a:p>
          <a:p>
            <a:pPr marL="0" indent="0">
              <a:buNone/>
            </a:pPr>
            <a:r>
              <a:rPr lang="en-US" altLang="zh-CN" sz="2800" kern="0" dirty="0"/>
              <a:t>Loops occur most often as a result of multiple connections between switches, which provides redundancy, as shown below in the figure.</a:t>
            </a:r>
          </a:p>
          <a:p>
            <a:pPr marL="0" indent="0">
              <a:buNone/>
            </a:pPr>
            <a:endParaRPr lang="en-US" altLang="zh-CN" sz="2800" kern="0" dirty="0"/>
          </a:p>
        </p:txBody>
      </p:sp>
      <p:pic>
        <p:nvPicPr>
          <p:cNvPr id="2" name="Picture 1" descr="Diagram, text&#10;&#10;Description automatically generated">
            <a:extLst>
              <a:ext uri="{FF2B5EF4-FFF2-40B4-BE49-F238E27FC236}">
                <a16:creationId xmlns:a16="http://schemas.microsoft.com/office/drawing/2014/main" id="{F7EC243C-554E-03EF-B77E-89E58C20C68C}"/>
              </a:ext>
            </a:extLst>
          </p:cNvPr>
          <p:cNvPicPr>
            <a:picLocks noChangeAspect="1"/>
          </p:cNvPicPr>
          <p:nvPr/>
        </p:nvPicPr>
        <p:blipFill>
          <a:blip r:embed="rId2"/>
          <a:stretch>
            <a:fillRect/>
          </a:stretch>
        </p:blipFill>
        <p:spPr>
          <a:xfrm>
            <a:off x="5755372" y="2014222"/>
            <a:ext cx="6507748" cy="3091179"/>
          </a:xfrm>
          <a:prstGeom prst="rect">
            <a:avLst/>
          </a:prstGeom>
          <a:noFill/>
        </p:spPr>
      </p:pic>
      <p:sp>
        <p:nvSpPr>
          <p:cNvPr id="4" name="文本框 2">
            <a:extLst>
              <a:ext uri="{FF2B5EF4-FFF2-40B4-BE49-F238E27FC236}">
                <a16:creationId xmlns:a16="http://schemas.microsoft.com/office/drawing/2014/main" id="{1DD7F822-1A32-3857-A053-39A4B0DDE793}"/>
              </a:ext>
            </a:extLst>
          </p:cNvPr>
          <p:cNvSpPr txBox="1"/>
          <p:nvPr/>
        </p:nvSpPr>
        <p:spPr>
          <a:xfrm>
            <a:off x="675372" y="448697"/>
            <a:ext cx="5406501" cy="707886"/>
          </a:xfrm>
          <a:prstGeom prst="rect">
            <a:avLst/>
          </a:prstGeom>
          <a:noFill/>
        </p:spPr>
        <p:txBody>
          <a:bodyPr wrap="square" rtlCol="0">
            <a:spAutoFit/>
          </a:bodyPr>
          <a:lstStyle/>
          <a:p>
            <a:r>
              <a:rPr lang="en-US" altLang="zh-CN" sz="4000" dirty="0"/>
              <a:t>Solution1.</a:t>
            </a:r>
            <a:r>
              <a:rPr lang="zh-CN" altLang="en-US" sz="4000" dirty="0"/>
              <a:t> </a:t>
            </a:r>
            <a:r>
              <a:rPr lang="en-US" altLang="zh-CN" sz="4000" dirty="0"/>
              <a:t>STP </a:t>
            </a:r>
            <a:r>
              <a:rPr lang="en-US" altLang="zh-CN" sz="4000" kern="0" dirty="0"/>
              <a:t>Protocol</a:t>
            </a:r>
            <a:r>
              <a:rPr lang="en-US" altLang="zh-CN" sz="4000" dirty="0"/>
              <a:t>  </a:t>
            </a:r>
            <a:endParaRPr lang="zh-CN" altLang="en-US" sz="4000" dirty="0"/>
          </a:p>
        </p:txBody>
      </p:sp>
    </p:spTree>
    <p:extLst>
      <p:ext uri="{BB962C8B-B14F-4D97-AF65-F5344CB8AC3E}">
        <p14:creationId xmlns:p14="http://schemas.microsoft.com/office/powerpoint/2010/main" val="3274529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DAD668E-93A5-342F-B510-1A5BAAD73D40}"/>
              </a:ext>
            </a:extLst>
          </p:cNvPr>
          <p:cNvSpPr txBox="1"/>
          <p:nvPr/>
        </p:nvSpPr>
        <p:spPr>
          <a:xfrm>
            <a:off x="997750" y="453886"/>
            <a:ext cx="5406501" cy="707886"/>
          </a:xfrm>
          <a:prstGeom prst="rect">
            <a:avLst/>
          </a:prstGeom>
          <a:noFill/>
        </p:spPr>
        <p:txBody>
          <a:bodyPr wrap="square" rtlCol="0">
            <a:spAutoFit/>
          </a:bodyPr>
          <a:lstStyle/>
          <a:p>
            <a:r>
              <a:rPr lang="en-US" altLang="zh-CN" sz="4000" dirty="0"/>
              <a:t>Solution2. Controller </a:t>
            </a:r>
            <a:endParaRPr lang="zh-CN" altLang="en-US" sz="4000" dirty="0"/>
          </a:p>
        </p:txBody>
      </p:sp>
      <p:sp>
        <p:nvSpPr>
          <p:cNvPr id="16" name="副标题 2">
            <a:extLst>
              <a:ext uri="{FF2B5EF4-FFF2-40B4-BE49-F238E27FC236}">
                <a16:creationId xmlns:a16="http://schemas.microsoft.com/office/drawing/2014/main" id="{866710E9-C7B2-AA20-996E-C58922C969B5}"/>
              </a:ext>
            </a:extLst>
          </p:cNvPr>
          <p:cNvSpPr txBox="1">
            <a:spLocks/>
          </p:cNvSpPr>
          <p:nvPr/>
        </p:nvSpPr>
        <p:spPr>
          <a:xfrm>
            <a:off x="1180630" y="1846704"/>
            <a:ext cx="9426410" cy="348729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ヒラギノ角ゴ Pro W3" charset="-128"/>
                <a:cs typeface="ヒラギノ角ゴ Pro W3" charset="-128"/>
              </a:defRPr>
            </a:lvl3pPr>
            <a:lvl4pPr marL="1600200" indent="-228600" algn="l" rtl="0" eaLnBrk="0" fontAlgn="base" hangingPunct="0">
              <a:spcBef>
                <a:spcPct val="20000"/>
              </a:spcBef>
              <a:spcAft>
                <a:spcPct val="0"/>
              </a:spcAft>
              <a:buChar char="–"/>
              <a:defRPr sz="2000">
                <a:solidFill>
                  <a:schemeClr val="tx1"/>
                </a:solidFill>
                <a:latin typeface="+mn-lt"/>
                <a:ea typeface="ヒラギノ角ゴ Pro W3" charset="-128"/>
                <a:cs typeface="ヒラギノ角ゴ Pro W3" charset="0"/>
              </a:defRPr>
            </a:lvl4pPr>
            <a:lvl5pPr marL="2057400" indent="-228600" algn="l" rtl="0" eaLnBrk="0" fontAlgn="base" hangingPunct="0">
              <a:spcBef>
                <a:spcPct val="20000"/>
              </a:spcBef>
              <a:spcAft>
                <a:spcPct val="0"/>
              </a:spcAft>
              <a:buChar char="»"/>
              <a:defRPr sz="2000">
                <a:solidFill>
                  <a:schemeClr val="tx1"/>
                </a:solidFill>
                <a:latin typeface="+mn-lt"/>
                <a:ea typeface="ヒラギノ角ゴ Pro W3" charset="-128"/>
                <a:cs typeface="ヒラギノ角ゴ Pro W3"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en-US" altLang="zh-CN" sz="2400" kern="0" dirty="0"/>
              <a:t>Use (</a:t>
            </a:r>
            <a:r>
              <a:rPr lang="en-US" altLang="zh-CN" sz="2400" kern="0" dirty="0" err="1"/>
              <a:t>dpid</a:t>
            </a:r>
            <a:r>
              <a:rPr lang="en-US" altLang="zh-CN" sz="2400" kern="0" dirty="0"/>
              <a:t>, mac, </a:t>
            </a:r>
            <a:r>
              <a:rPr lang="en-US" altLang="zh-CN" sz="2400" kern="0" dirty="0" err="1"/>
              <a:t>dstination</a:t>
            </a:r>
            <a:r>
              <a:rPr lang="en-US" altLang="zh-CN" sz="2400" kern="0" dirty="0"/>
              <a:t> </a:t>
            </a:r>
            <a:r>
              <a:rPr lang="en-US" altLang="zh-CN" sz="2400" kern="0" dirty="0" err="1"/>
              <a:t>ip</a:t>
            </a:r>
            <a:r>
              <a:rPr lang="en-US" altLang="zh-CN" sz="2400" kern="0" dirty="0"/>
              <a:t>) as the key value to record the corresponding port. Each switch will record it when it receives the broadcast Arp Request for the first time. The next time it receives the Arp Request with the same key value but different port, it will directly discard the packet. Thereby, it could avoid flooding .</a:t>
            </a:r>
          </a:p>
        </p:txBody>
      </p:sp>
    </p:spTree>
    <p:extLst>
      <p:ext uri="{BB962C8B-B14F-4D97-AF65-F5344CB8AC3E}">
        <p14:creationId xmlns:p14="http://schemas.microsoft.com/office/powerpoint/2010/main" val="2737835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1C3477-72EA-E59D-4395-CC039D458EC3}"/>
              </a:ext>
            </a:extLst>
          </p:cNvPr>
          <p:cNvPicPr>
            <a:picLocks noChangeAspect="1"/>
          </p:cNvPicPr>
          <p:nvPr/>
        </p:nvPicPr>
        <p:blipFill>
          <a:blip r:embed="rId2"/>
          <a:stretch>
            <a:fillRect/>
          </a:stretch>
        </p:blipFill>
        <p:spPr>
          <a:xfrm>
            <a:off x="4419600" y="1603494"/>
            <a:ext cx="7772400" cy="3651012"/>
          </a:xfrm>
          <a:prstGeom prst="rect">
            <a:avLst/>
          </a:prstGeom>
        </p:spPr>
      </p:pic>
      <p:sp>
        <p:nvSpPr>
          <p:cNvPr id="4" name="文本框 2">
            <a:extLst>
              <a:ext uri="{FF2B5EF4-FFF2-40B4-BE49-F238E27FC236}">
                <a16:creationId xmlns:a16="http://schemas.microsoft.com/office/drawing/2014/main" id="{C227FE83-7659-5393-5399-F16429433CB1}"/>
              </a:ext>
            </a:extLst>
          </p:cNvPr>
          <p:cNvSpPr txBox="1"/>
          <p:nvPr/>
        </p:nvSpPr>
        <p:spPr>
          <a:xfrm>
            <a:off x="997750" y="453886"/>
            <a:ext cx="5406501" cy="707886"/>
          </a:xfrm>
          <a:prstGeom prst="rect">
            <a:avLst/>
          </a:prstGeom>
          <a:noFill/>
        </p:spPr>
        <p:txBody>
          <a:bodyPr wrap="square" rtlCol="0">
            <a:spAutoFit/>
          </a:bodyPr>
          <a:lstStyle/>
          <a:p>
            <a:r>
              <a:rPr lang="en-US" altLang="zh-CN" sz="4000" dirty="0"/>
              <a:t>Solution2. Controller </a:t>
            </a:r>
            <a:endParaRPr lang="zh-CN" altLang="en-US" sz="4000" dirty="0"/>
          </a:p>
        </p:txBody>
      </p:sp>
      <p:sp>
        <p:nvSpPr>
          <p:cNvPr id="5" name="副标题 2">
            <a:extLst>
              <a:ext uri="{FF2B5EF4-FFF2-40B4-BE49-F238E27FC236}">
                <a16:creationId xmlns:a16="http://schemas.microsoft.com/office/drawing/2014/main" id="{DEF63305-81AD-8245-00EB-79513DC73DFD}"/>
              </a:ext>
            </a:extLst>
          </p:cNvPr>
          <p:cNvSpPr txBox="1">
            <a:spLocks/>
          </p:cNvSpPr>
          <p:nvPr/>
        </p:nvSpPr>
        <p:spPr bwMode="auto">
          <a:xfrm>
            <a:off x="685532" y="1603494"/>
            <a:ext cx="3297188" cy="4145280"/>
          </a:xfrm>
          <a:prstGeom prst="rect">
            <a:avLst/>
          </a:prstGeom>
          <a:noFill/>
          <a:ln>
            <a:noFill/>
          </a:ln>
        </p:spPr>
        <p:txBody>
          <a:bodyPr vert="horz" wrap="square" lIns="91440" tIns="45720" rIns="91440" bIns="45720" numCol="1" anchor="t" anchorCtr="0" compatLnSpc="1">
            <a:prstTxWarp prst="textNoShape">
              <a:avLst/>
            </a:prstTxWarp>
            <a:normAutofit fontScale="77500" lnSpcReduction="20000"/>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ヒラギノ角ゴ Pro W3" charset="-128"/>
                <a:cs typeface="ヒラギノ角ゴ Pro W3" charset="-128"/>
              </a:defRPr>
            </a:lvl3pPr>
            <a:lvl4pPr marL="1600200" indent="-228600" algn="l" rtl="0" eaLnBrk="0" fontAlgn="base" hangingPunct="0">
              <a:spcBef>
                <a:spcPct val="20000"/>
              </a:spcBef>
              <a:spcAft>
                <a:spcPct val="0"/>
              </a:spcAft>
              <a:buChar char="–"/>
              <a:defRPr sz="2000">
                <a:solidFill>
                  <a:schemeClr val="tx1"/>
                </a:solidFill>
                <a:latin typeface="+mn-lt"/>
                <a:ea typeface="ヒラギノ角ゴ Pro W3" charset="-128"/>
                <a:cs typeface="ヒラギノ角ゴ Pro W3" charset="0"/>
              </a:defRPr>
            </a:lvl4pPr>
            <a:lvl5pPr marL="2057400" indent="-228600" algn="l" rtl="0" eaLnBrk="0" fontAlgn="base" hangingPunct="0">
              <a:spcBef>
                <a:spcPct val="20000"/>
              </a:spcBef>
              <a:spcAft>
                <a:spcPct val="0"/>
              </a:spcAft>
              <a:buChar char="»"/>
              <a:defRPr sz="2000">
                <a:solidFill>
                  <a:schemeClr val="tx1"/>
                </a:solidFill>
                <a:latin typeface="+mn-lt"/>
                <a:ea typeface="ヒラギノ角ゴ Pro W3" charset="-128"/>
                <a:cs typeface="ヒラギノ角ゴ Pro W3"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en-US" altLang="zh-CN" sz="2800" kern="0" dirty="0"/>
              <a:t>Initialize </a:t>
            </a:r>
            <a:r>
              <a:rPr lang="en-US" altLang="zh-CN" sz="2800" kern="0" dirty="0" err="1"/>
              <a:t>ip_to_mac</a:t>
            </a:r>
            <a:r>
              <a:rPr lang="en-US" altLang="zh-CN" sz="2800" kern="0" dirty="0"/>
              <a:t>, </a:t>
            </a:r>
            <a:r>
              <a:rPr lang="en-US" altLang="zh-CN" sz="2800" kern="0" dirty="0" err="1"/>
              <a:t>mac_to_dpid</a:t>
            </a:r>
            <a:r>
              <a:rPr lang="en-US" altLang="zh-CN" sz="2800" kern="0" dirty="0"/>
              <a:t>  which are used to store data. </a:t>
            </a:r>
            <a:r>
              <a:rPr lang="en-US" altLang="zh-CN" sz="2800" kern="0" dirty="0" err="1"/>
              <a:t>ip_to_mac</a:t>
            </a:r>
            <a:r>
              <a:rPr lang="en-US" altLang="zh-CN" sz="2800" kern="0" dirty="0"/>
              <a:t> is used to store the mac address corresponding to each </a:t>
            </a:r>
            <a:r>
              <a:rPr lang="en-US" altLang="zh-CN" sz="2800" kern="0" dirty="0" err="1"/>
              <a:t>ip</a:t>
            </a:r>
            <a:r>
              <a:rPr lang="en-US" altLang="zh-CN" sz="2800" kern="0" dirty="0"/>
              <a:t>, and </a:t>
            </a:r>
            <a:r>
              <a:rPr lang="en-US" altLang="zh-CN" sz="2800" kern="0" dirty="0" err="1"/>
              <a:t>mac_to_dpid</a:t>
            </a:r>
            <a:r>
              <a:rPr lang="en-US" altLang="zh-CN" sz="2800" kern="0" dirty="0"/>
              <a:t> uses the mac address of each host as the key value to store the the </a:t>
            </a:r>
            <a:r>
              <a:rPr lang="en-US" altLang="zh-CN" sz="2800" kern="0" dirty="0" err="1"/>
              <a:t>dpid</a:t>
            </a:r>
            <a:r>
              <a:rPr lang="en-US" altLang="zh-CN" sz="2800" kern="0" dirty="0"/>
              <a:t> of the switch</a:t>
            </a:r>
            <a:r>
              <a:rPr lang="zh-CN" altLang="en-US" sz="2800" kern="0" dirty="0"/>
              <a:t> </a:t>
            </a:r>
            <a:r>
              <a:rPr lang="en-US" altLang="zh-CN" sz="2800" kern="0" dirty="0"/>
              <a:t>which is connected to the switch port, and the port of the host, the value is (</a:t>
            </a:r>
            <a:r>
              <a:rPr lang="en-US" altLang="zh-CN" sz="2800" kern="0" dirty="0" err="1"/>
              <a:t>dpid,port</a:t>
            </a:r>
            <a:r>
              <a:rPr lang="en-US" altLang="zh-CN" sz="2800" kern="0" dirty="0"/>
              <a:t>).</a:t>
            </a:r>
          </a:p>
          <a:p>
            <a:pPr marL="0" indent="0">
              <a:buNone/>
            </a:pPr>
            <a:endParaRPr lang="en-US" altLang="zh-CN" sz="2800" kern="0" dirty="0"/>
          </a:p>
        </p:txBody>
      </p:sp>
    </p:spTree>
    <p:extLst>
      <p:ext uri="{BB962C8B-B14F-4D97-AF65-F5344CB8AC3E}">
        <p14:creationId xmlns:p14="http://schemas.microsoft.com/office/powerpoint/2010/main" val="1408080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a:extLst>
              <a:ext uri="{FF2B5EF4-FFF2-40B4-BE49-F238E27FC236}">
                <a16:creationId xmlns:a16="http://schemas.microsoft.com/office/drawing/2014/main" id="{C227FE83-7659-5393-5399-F16429433CB1}"/>
              </a:ext>
            </a:extLst>
          </p:cNvPr>
          <p:cNvSpPr txBox="1"/>
          <p:nvPr/>
        </p:nvSpPr>
        <p:spPr>
          <a:xfrm>
            <a:off x="997750" y="453886"/>
            <a:ext cx="5406501" cy="707886"/>
          </a:xfrm>
          <a:prstGeom prst="rect">
            <a:avLst/>
          </a:prstGeom>
          <a:noFill/>
        </p:spPr>
        <p:txBody>
          <a:bodyPr wrap="square" rtlCol="0">
            <a:spAutoFit/>
          </a:bodyPr>
          <a:lstStyle/>
          <a:p>
            <a:r>
              <a:rPr lang="en-US" altLang="zh-CN" sz="4000" dirty="0"/>
              <a:t>Solution2. Controller </a:t>
            </a:r>
            <a:endParaRPr lang="zh-CN" altLang="en-US" sz="4000" dirty="0"/>
          </a:p>
        </p:txBody>
      </p:sp>
      <p:sp>
        <p:nvSpPr>
          <p:cNvPr id="5" name="副标题 2">
            <a:extLst>
              <a:ext uri="{FF2B5EF4-FFF2-40B4-BE49-F238E27FC236}">
                <a16:creationId xmlns:a16="http://schemas.microsoft.com/office/drawing/2014/main" id="{DEF63305-81AD-8245-00EB-79513DC73DFD}"/>
              </a:ext>
            </a:extLst>
          </p:cNvPr>
          <p:cNvSpPr txBox="1">
            <a:spLocks/>
          </p:cNvSpPr>
          <p:nvPr/>
        </p:nvSpPr>
        <p:spPr bwMode="auto">
          <a:xfrm>
            <a:off x="685532" y="1603494"/>
            <a:ext cx="3297188" cy="4145280"/>
          </a:xfrm>
          <a:prstGeom prst="rect">
            <a:avLst/>
          </a:prstGeom>
          <a:noFill/>
          <a:ln>
            <a:noFill/>
          </a:ln>
        </p:spPr>
        <p:txBody>
          <a:bodyPr vert="horz" wrap="square" lIns="91440" tIns="45720" rIns="91440" bIns="45720" numCol="1" anchor="t" anchorCtr="0" compatLnSpc="1">
            <a:prstTxWarp prst="textNoShape">
              <a:avLst/>
            </a:prstTxWarp>
            <a:normAutofit fontScale="55000" lnSpcReduction="20000"/>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ヒラギノ角ゴ Pro W3" charset="-128"/>
                <a:cs typeface="ヒラギノ角ゴ Pro W3" charset="-128"/>
              </a:defRPr>
            </a:lvl3pPr>
            <a:lvl4pPr marL="1600200" indent="-228600" algn="l" rtl="0" eaLnBrk="0" fontAlgn="base" hangingPunct="0">
              <a:spcBef>
                <a:spcPct val="20000"/>
              </a:spcBef>
              <a:spcAft>
                <a:spcPct val="0"/>
              </a:spcAft>
              <a:buChar char="–"/>
              <a:defRPr sz="2000">
                <a:solidFill>
                  <a:schemeClr val="tx1"/>
                </a:solidFill>
                <a:latin typeface="+mn-lt"/>
                <a:ea typeface="ヒラギノ角ゴ Pro W3" charset="-128"/>
                <a:cs typeface="ヒラギノ角ゴ Pro W3" charset="0"/>
              </a:defRPr>
            </a:lvl4pPr>
            <a:lvl5pPr marL="2057400" indent="-228600" algn="l" rtl="0" eaLnBrk="0" fontAlgn="base" hangingPunct="0">
              <a:spcBef>
                <a:spcPct val="20000"/>
              </a:spcBef>
              <a:spcAft>
                <a:spcPct val="0"/>
              </a:spcAft>
              <a:buChar char="»"/>
              <a:defRPr sz="2000">
                <a:solidFill>
                  <a:schemeClr val="tx1"/>
                </a:solidFill>
                <a:latin typeface="+mn-lt"/>
                <a:ea typeface="ヒラギノ角ゴ Pro W3" charset="-128"/>
                <a:cs typeface="ヒラギノ角ゴ Pro W3"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en-US" altLang="zh-CN" sz="2900" kern="0" dirty="0"/>
              <a:t>If it does not exist, we can only choose to flood the ARP. At the same time, in order to deal with ARP flooding when the destination address is not in the network, we should create a </a:t>
            </a:r>
            <a:r>
              <a:rPr lang="en-US" altLang="zh-CN" sz="2900" kern="0" dirty="0" err="1"/>
              <a:t>check_ip_dpid</a:t>
            </a:r>
            <a:r>
              <a:rPr lang="en-US" altLang="zh-CN" sz="2900" kern="0" dirty="0"/>
              <a:t> dictionary, with </a:t>
            </a:r>
            <a:r>
              <a:rPr lang="en-US" altLang="zh-CN" sz="2900" kern="0" dirty="0" err="1"/>
              <a:t>ip</a:t>
            </a:r>
            <a:r>
              <a:rPr lang="en-US" altLang="zh-CN" sz="2900" kern="0" dirty="0"/>
              <a:t> as the key and a list of </a:t>
            </a:r>
            <a:r>
              <a:rPr lang="en-US" altLang="zh-CN" sz="2900" kern="0" dirty="0" err="1"/>
              <a:t>dpids</a:t>
            </a:r>
            <a:r>
              <a:rPr lang="en-US" altLang="zh-CN" sz="2900" kern="0" dirty="0"/>
              <a:t> as the value. Whenever the switch must flood send an ARP packet, use the requested </a:t>
            </a:r>
            <a:r>
              <a:rPr lang="en-US" altLang="zh-CN" sz="2900" kern="0" dirty="0" err="1"/>
              <a:t>ip</a:t>
            </a:r>
            <a:r>
              <a:rPr lang="en-US" altLang="zh-CN" sz="2900" kern="0" dirty="0"/>
              <a:t> as the key to find out whether the current </a:t>
            </a:r>
            <a:r>
              <a:rPr lang="en-US" altLang="zh-CN" sz="2900" kern="0" dirty="0" err="1"/>
              <a:t>dpid</a:t>
            </a:r>
            <a:r>
              <a:rPr lang="en-US" altLang="zh-CN" sz="2900" kern="0" dirty="0"/>
              <a:t> exists in the dictionary. If it exists, it means that the switch has forwarded the ARP requesting the </a:t>
            </a:r>
            <a:r>
              <a:rPr lang="en-US" altLang="zh-CN" sz="2900" kern="0" dirty="0" err="1"/>
              <a:t>ip</a:t>
            </a:r>
            <a:r>
              <a:rPr lang="en-US" altLang="zh-CN" sz="2900" kern="0" dirty="0"/>
              <a:t> before, and it will not be processed this time. If If it does not exist, it will be flooded and forwarded after being recorded in the dictionary</a:t>
            </a:r>
            <a:r>
              <a:rPr lang="en-US" altLang="zh-CN" sz="2800" kern="0" dirty="0"/>
              <a:t>.</a:t>
            </a:r>
          </a:p>
        </p:txBody>
      </p:sp>
      <p:pic>
        <p:nvPicPr>
          <p:cNvPr id="2" name="Picture 1">
            <a:extLst>
              <a:ext uri="{FF2B5EF4-FFF2-40B4-BE49-F238E27FC236}">
                <a16:creationId xmlns:a16="http://schemas.microsoft.com/office/drawing/2014/main" id="{BE09A415-7BCB-F8F7-7A4D-91FABB28CD4C}"/>
              </a:ext>
            </a:extLst>
          </p:cNvPr>
          <p:cNvPicPr>
            <a:picLocks noChangeAspect="1"/>
          </p:cNvPicPr>
          <p:nvPr/>
        </p:nvPicPr>
        <p:blipFill>
          <a:blip r:embed="rId2"/>
          <a:stretch>
            <a:fillRect/>
          </a:stretch>
        </p:blipFill>
        <p:spPr>
          <a:xfrm>
            <a:off x="4084320" y="1513316"/>
            <a:ext cx="7772400" cy="4056150"/>
          </a:xfrm>
          <a:prstGeom prst="rect">
            <a:avLst/>
          </a:prstGeom>
        </p:spPr>
      </p:pic>
    </p:spTree>
    <p:extLst>
      <p:ext uri="{BB962C8B-B14F-4D97-AF65-F5344CB8AC3E}">
        <p14:creationId xmlns:p14="http://schemas.microsoft.com/office/powerpoint/2010/main" val="258722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a:extLst>
              <a:ext uri="{FF2B5EF4-FFF2-40B4-BE49-F238E27FC236}">
                <a16:creationId xmlns:a16="http://schemas.microsoft.com/office/drawing/2014/main" id="{C227FE83-7659-5393-5399-F16429433CB1}"/>
              </a:ext>
            </a:extLst>
          </p:cNvPr>
          <p:cNvSpPr txBox="1"/>
          <p:nvPr/>
        </p:nvSpPr>
        <p:spPr>
          <a:xfrm>
            <a:off x="997750" y="453886"/>
            <a:ext cx="5406501" cy="707886"/>
          </a:xfrm>
          <a:prstGeom prst="rect">
            <a:avLst/>
          </a:prstGeom>
          <a:noFill/>
        </p:spPr>
        <p:txBody>
          <a:bodyPr wrap="square" rtlCol="0">
            <a:spAutoFit/>
          </a:bodyPr>
          <a:lstStyle/>
          <a:p>
            <a:r>
              <a:rPr lang="en-US" altLang="zh-CN" sz="4000" dirty="0"/>
              <a:t>Solution2. Controller </a:t>
            </a:r>
            <a:endParaRPr lang="zh-CN" altLang="en-US" sz="4000" dirty="0"/>
          </a:p>
        </p:txBody>
      </p:sp>
      <p:sp>
        <p:nvSpPr>
          <p:cNvPr id="5" name="副标题 2">
            <a:extLst>
              <a:ext uri="{FF2B5EF4-FFF2-40B4-BE49-F238E27FC236}">
                <a16:creationId xmlns:a16="http://schemas.microsoft.com/office/drawing/2014/main" id="{DEF63305-81AD-8245-00EB-79513DC73DFD}"/>
              </a:ext>
            </a:extLst>
          </p:cNvPr>
          <p:cNvSpPr txBox="1">
            <a:spLocks/>
          </p:cNvSpPr>
          <p:nvPr/>
        </p:nvSpPr>
        <p:spPr bwMode="auto">
          <a:xfrm>
            <a:off x="685532" y="1603494"/>
            <a:ext cx="3297188" cy="4145280"/>
          </a:xfrm>
          <a:prstGeom prst="rect">
            <a:avLst/>
          </a:prstGeom>
          <a:noFill/>
          <a:ln>
            <a:noFill/>
          </a:ln>
        </p:spPr>
        <p:txBody>
          <a:bodyPr vert="horz" wrap="square" lIns="91440" tIns="45720" rIns="91440" bIns="45720" numCol="1" anchor="t" anchorCtr="0" compatLnSpc="1">
            <a:prstTxWarp prst="textNoShape">
              <a:avLst/>
            </a:prstTxWarp>
            <a:normAutofit fontScale="70000" lnSpcReduction="20000"/>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ヒラギノ角ゴ Pro W3" charset="-128"/>
                <a:cs typeface="ヒラギノ角ゴ Pro W3" charset="-128"/>
              </a:defRPr>
            </a:lvl3pPr>
            <a:lvl4pPr marL="1600200" indent="-228600" algn="l" rtl="0" eaLnBrk="0" fontAlgn="base" hangingPunct="0">
              <a:spcBef>
                <a:spcPct val="20000"/>
              </a:spcBef>
              <a:spcAft>
                <a:spcPct val="0"/>
              </a:spcAft>
              <a:buChar char="–"/>
              <a:defRPr sz="2000">
                <a:solidFill>
                  <a:schemeClr val="tx1"/>
                </a:solidFill>
                <a:latin typeface="+mn-lt"/>
                <a:ea typeface="ヒラギノ角ゴ Pro W3" charset="-128"/>
                <a:cs typeface="ヒラギノ角ゴ Pro W3" charset="0"/>
              </a:defRPr>
            </a:lvl4pPr>
            <a:lvl5pPr marL="2057400" indent="-228600" algn="l" rtl="0" eaLnBrk="0" fontAlgn="base" hangingPunct="0">
              <a:spcBef>
                <a:spcPct val="20000"/>
              </a:spcBef>
              <a:spcAft>
                <a:spcPct val="0"/>
              </a:spcAft>
              <a:buChar char="»"/>
              <a:defRPr sz="2000">
                <a:solidFill>
                  <a:schemeClr val="tx1"/>
                </a:solidFill>
                <a:latin typeface="+mn-lt"/>
                <a:ea typeface="ヒラギノ角ゴ Pro W3" charset="-128"/>
                <a:cs typeface="ヒラギノ角ゴ Pro W3"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en-US" altLang="zh-CN" sz="2900" kern="0" dirty="0"/>
              <a:t>When the switch receives the ARP reply message, we also check the </a:t>
            </a:r>
            <a:r>
              <a:rPr lang="en-US" altLang="zh-CN" sz="2900" kern="0" dirty="0" err="1"/>
              <a:t>ip</a:t>
            </a:r>
            <a:r>
              <a:rPr lang="en-US" altLang="zh-CN" sz="2900" kern="0" dirty="0"/>
              <a:t> that sent the reply message and record the relevant data. At the same time, directly search for data from </a:t>
            </a:r>
            <a:r>
              <a:rPr lang="en-US" altLang="zh-CN" sz="2900" kern="0" dirty="0" err="1"/>
              <a:t>ip_to_mac</a:t>
            </a:r>
            <a:r>
              <a:rPr lang="en-US" altLang="zh-CN" sz="2900" kern="0" dirty="0"/>
              <a:t> and </a:t>
            </a:r>
            <a:r>
              <a:rPr lang="en-US" altLang="zh-CN" sz="2900" kern="0" dirty="0" err="1"/>
              <a:t>mac_to_dpid</a:t>
            </a:r>
            <a:r>
              <a:rPr lang="en-US" altLang="zh-CN" sz="2900" kern="0" dirty="0"/>
              <a:t>, and direct the switch from the controller to the destination host of the reply message to send a reply message directly to the destination host, eliminating the intermediate reply message transmission process</a:t>
            </a:r>
            <a:endParaRPr lang="en-US" altLang="zh-CN" sz="2800" kern="0" dirty="0"/>
          </a:p>
        </p:txBody>
      </p:sp>
      <p:pic>
        <p:nvPicPr>
          <p:cNvPr id="3" name="Picture 2">
            <a:extLst>
              <a:ext uri="{FF2B5EF4-FFF2-40B4-BE49-F238E27FC236}">
                <a16:creationId xmlns:a16="http://schemas.microsoft.com/office/drawing/2014/main" id="{B362E7A6-B8FB-2978-BB03-F2BEFC301C02}"/>
              </a:ext>
            </a:extLst>
          </p:cNvPr>
          <p:cNvPicPr>
            <a:picLocks noChangeAspect="1"/>
          </p:cNvPicPr>
          <p:nvPr/>
        </p:nvPicPr>
        <p:blipFill>
          <a:blip r:embed="rId2"/>
          <a:stretch>
            <a:fillRect/>
          </a:stretch>
        </p:blipFill>
        <p:spPr>
          <a:xfrm>
            <a:off x="4160079" y="1856151"/>
            <a:ext cx="7772400" cy="3145698"/>
          </a:xfrm>
          <a:prstGeom prst="rect">
            <a:avLst/>
          </a:prstGeom>
        </p:spPr>
      </p:pic>
    </p:spTree>
    <p:extLst>
      <p:ext uri="{BB962C8B-B14F-4D97-AF65-F5344CB8AC3E}">
        <p14:creationId xmlns:p14="http://schemas.microsoft.com/office/powerpoint/2010/main" val="1180172156"/>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7585</TotalTime>
  <Words>953</Words>
  <Application>Microsoft Macintosh PowerPoint</Application>
  <PresentationFormat>Widescreen</PresentationFormat>
  <Paragraphs>62</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vt:lpstr>
      <vt:lpstr>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Fleetwood, Daniel M.</dc:creator>
  <cp:lastModifiedBy>Fu, Xihan</cp:lastModifiedBy>
  <cp:revision>261</cp:revision>
  <dcterms:created xsi:type="dcterms:W3CDTF">2021-02-04T20:26:46Z</dcterms:created>
  <dcterms:modified xsi:type="dcterms:W3CDTF">2022-12-08T16:12:34Z</dcterms:modified>
</cp:coreProperties>
</file>