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6"/>
  </p:notesMasterIdLst>
  <p:sldIdLst>
    <p:sldId id="256" r:id="rId2"/>
    <p:sldId id="261" r:id="rId3"/>
    <p:sldId id="257" r:id="rId4"/>
    <p:sldId id="308" r:id="rId5"/>
    <p:sldId id="260" r:id="rId6"/>
    <p:sldId id="309" r:id="rId7"/>
    <p:sldId id="270" r:id="rId8"/>
    <p:sldId id="310" r:id="rId9"/>
    <p:sldId id="311" r:id="rId10"/>
    <p:sldId id="313" r:id="rId11"/>
    <p:sldId id="312" r:id="rId12"/>
    <p:sldId id="280" r:id="rId13"/>
    <p:sldId id="314" r:id="rId14"/>
    <p:sldId id="315" r:id="rId15"/>
    <p:sldId id="316" r:id="rId16"/>
    <p:sldId id="317" r:id="rId17"/>
    <p:sldId id="318" r:id="rId18"/>
    <p:sldId id="319" r:id="rId19"/>
    <p:sldId id="320" r:id="rId20"/>
    <p:sldId id="322" r:id="rId21"/>
    <p:sldId id="321" r:id="rId22"/>
    <p:sldId id="324" r:id="rId23"/>
    <p:sldId id="323" r:id="rId24"/>
    <p:sldId id="258" r:id="rId25"/>
  </p:sldIdLst>
  <p:sldSz cx="9144000" cy="5143500" type="screen16x9"/>
  <p:notesSz cx="6858000" cy="9144000"/>
  <p:embeddedFontLst>
    <p:embeddedFont>
      <p:font typeface="Fira Sans Extra Condensed Medium" panose="020B0604020202020204" charset="0"/>
      <p:regular r:id="rId27"/>
      <p:bold r:id="rId28"/>
      <p:italic r:id="rId29"/>
      <p:boldItalic r:id="rId30"/>
    </p:embeddedFont>
    <p:embeddedFont>
      <p:font typeface="Righteous" panose="020B0604020202020204" charset="0"/>
      <p:regular r:id="rId31"/>
    </p:embeddedFont>
    <p:embeddedFont>
      <p:font typeface="Varela Round" panose="020B0604020202020204" charset="-79"/>
      <p:regular r:id="rId32"/>
    </p:embeddedFont>
    <p:embeddedFont>
      <p:font typeface="Work Sans Regular"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CC9E17-E89D-4915-99B0-9DC3A950EBFC}">
  <a:tblStyle styleId="{CBCC9E17-E89D-4915-99B0-9DC3A950EBF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215A28-8067-4B36-8E80-DABA3CF149C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58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3012df1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3012df1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07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334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348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582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428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838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61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60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90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3012df1a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3012df1a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41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852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63012df1a5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63012df1a5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748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648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3012df1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3012df1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103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3012df1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3012df1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70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3012df1a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63012df1a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166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0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1902" y="2100325"/>
            <a:ext cx="5100000" cy="188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a:off x="707781" y="3528899"/>
            <a:ext cx="20874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3502200" y="1165800"/>
            <a:ext cx="4308300" cy="14343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13" name="Google Shape;13;p3"/>
          <p:cNvSpPr txBox="1">
            <a:spLocks noGrp="1"/>
          </p:cNvSpPr>
          <p:nvPr>
            <p:ph type="subTitle" idx="1"/>
          </p:nvPr>
        </p:nvSpPr>
        <p:spPr>
          <a:xfrm flipH="1">
            <a:off x="4305300" y="2629650"/>
            <a:ext cx="35052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flipH="1">
            <a:off x="3989675" y="3032150"/>
            <a:ext cx="3069600" cy="467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1800">
                <a:latin typeface="Work Sans Regular"/>
                <a:ea typeface="Work Sans Regular"/>
                <a:cs typeface="Work Sans Regular"/>
                <a:sym typeface="Work Sans Regular"/>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30" name="Google Shape;30;p5"/>
          <p:cNvSpPr txBox="1">
            <a:spLocks noGrp="1"/>
          </p:cNvSpPr>
          <p:nvPr>
            <p:ph type="subTitle" idx="1"/>
          </p:nvPr>
        </p:nvSpPr>
        <p:spPr>
          <a:xfrm flipH="1">
            <a:off x="3989675" y="1700925"/>
            <a:ext cx="3382800" cy="13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a:latin typeface="Varela Round"/>
                <a:ea typeface="Varela Round"/>
                <a:cs typeface="Varela Round"/>
                <a:sym typeface="Varela Round"/>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1">
  <p:cSld name="CUSTOM_1">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617619" y="2317250"/>
            <a:ext cx="2470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3" name="Google Shape;33;p6"/>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 name="Google Shape;34;p6"/>
          <p:cNvSpPr txBox="1">
            <a:spLocks noGrp="1"/>
          </p:cNvSpPr>
          <p:nvPr>
            <p:ph type="title" idx="2" hasCustomPrompt="1"/>
          </p:nvPr>
        </p:nvSpPr>
        <p:spPr>
          <a:xfrm>
            <a:off x="617619" y="1714374"/>
            <a:ext cx="839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2739150" y="1457550"/>
            <a:ext cx="4592100" cy="2365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04800" rtl="0">
              <a:spcBef>
                <a:spcPts val="1600"/>
              </a:spcBef>
              <a:spcAft>
                <a:spcPts val="0"/>
              </a:spcAft>
              <a:buSzPts val="1200"/>
              <a:buFont typeface="Nunito Light"/>
              <a:buChar char="○"/>
              <a:defRPr/>
            </a:lvl5pPr>
            <a:lvl6pPr marL="2743200" lvl="5" indent="-304800" rtl="0">
              <a:spcBef>
                <a:spcPts val="1600"/>
              </a:spcBef>
              <a:spcAft>
                <a:spcPts val="0"/>
              </a:spcAft>
              <a:buSzPts val="12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04800" rtl="0">
              <a:spcBef>
                <a:spcPts val="1600"/>
              </a:spcBef>
              <a:spcAft>
                <a:spcPts val="1600"/>
              </a:spcAft>
              <a:buSzPts val="1200"/>
              <a:buFont typeface="Nunito Light"/>
              <a:buChar char="■"/>
              <a:defRPr/>
            </a:lvl9pPr>
          </a:lstStyle>
          <a:p>
            <a:endParaRPr/>
          </a:p>
        </p:txBody>
      </p:sp>
      <p:sp>
        <p:nvSpPr>
          <p:cNvPr id="37" name="Google Shape;37;p7"/>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2">
  <p:cSld name="CUSTOM_11">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5735301" y="2311315"/>
            <a:ext cx="279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64" name="Google Shape;64;p14"/>
          <p:cNvSpPr txBox="1">
            <a:spLocks noGrp="1"/>
          </p:cNvSpPr>
          <p:nvPr>
            <p:ph type="subTitle" idx="1"/>
          </p:nvPr>
        </p:nvSpPr>
        <p:spPr>
          <a:xfrm>
            <a:off x="5985524" y="2780870"/>
            <a:ext cx="25416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5" name="Google Shape;65;p14"/>
          <p:cNvSpPr txBox="1">
            <a:spLocks noGrp="1"/>
          </p:cNvSpPr>
          <p:nvPr>
            <p:ph type="title" idx="2" hasCustomPrompt="1"/>
          </p:nvPr>
        </p:nvSpPr>
        <p:spPr>
          <a:xfrm>
            <a:off x="6773458" y="1717600"/>
            <a:ext cx="17538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3">
  <p:cSld name="CUSTOM_12">
    <p:spTree>
      <p:nvGrpSpPr>
        <p:cNvPr id="1" name="Shape 111"/>
        <p:cNvGrpSpPr/>
        <p:nvPr/>
      </p:nvGrpSpPr>
      <p:grpSpPr>
        <a:xfrm>
          <a:off x="0" y="0"/>
          <a:ext cx="0" cy="0"/>
          <a:chOff x="0" y="0"/>
          <a:chExt cx="0" cy="0"/>
        </a:xfrm>
      </p:grpSpPr>
      <p:sp>
        <p:nvSpPr>
          <p:cNvPr id="112" name="Google Shape;112;p21"/>
          <p:cNvSpPr txBox="1">
            <a:spLocks noGrp="1"/>
          </p:cNvSpPr>
          <p:nvPr>
            <p:ph type="ctrTitle"/>
          </p:nvPr>
        </p:nvSpPr>
        <p:spPr>
          <a:xfrm>
            <a:off x="2021610" y="4205550"/>
            <a:ext cx="2845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13" name="Google Shape;113;p21"/>
          <p:cNvSpPr txBox="1">
            <a:spLocks noGrp="1"/>
          </p:cNvSpPr>
          <p:nvPr>
            <p:ph type="subTitle" idx="1"/>
          </p:nvPr>
        </p:nvSpPr>
        <p:spPr>
          <a:xfrm>
            <a:off x="4395528" y="4118203"/>
            <a:ext cx="2737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4" name="Google Shape;114;p21"/>
          <p:cNvSpPr txBox="1">
            <a:spLocks noGrp="1"/>
          </p:cNvSpPr>
          <p:nvPr>
            <p:ph type="title" idx="2" hasCustomPrompt="1"/>
          </p:nvPr>
        </p:nvSpPr>
        <p:spPr>
          <a:xfrm>
            <a:off x="2021623" y="3607453"/>
            <a:ext cx="17538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1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45750" y="355650"/>
            <a:ext cx="6275400" cy="5727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2pPr>
            <a:lvl3pPr lvl="2"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3pPr>
            <a:lvl4pPr lvl="3"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4pPr>
            <a:lvl5pPr lvl="4"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5pPr>
            <a:lvl6pPr lvl="5"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6pPr>
            <a:lvl7pPr lvl="6"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7pPr>
            <a:lvl8pPr lvl="7"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8pPr>
            <a:lvl9pPr lvl="8"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Work Sans Regular"/>
              <a:buChar char="●"/>
              <a:defRPr sz="1200">
                <a:solidFill>
                  <a:schemeClr val="accent1"/>
                </a:solidFill>
                <a:latin typeface="Work Sans Regular"/>
                <a:ea typeface="Work Sans Regular"/>
                <a:cs typeface="Work Sans Regular"/>
                <a:sym typeface="Work Sans Regular"/>
              </a:defRPr>
            </a:lvl1pPr>
            <a:lvl2pPr marL="914400" lvl="1" indent="-304800">
              <a:lnSpc>
                <a:spcPct val="115000"/>
              </a:lnSpc>
              <a:spcBef>
                <a:spcPts val="1600"/>
              </a:spcBef>
              <a:spcAft>
                <a:spcPts val="0"/>
              </a:spcAft>
              <a:buClr>
                <a:schemeClr val="accent1"/>
              </a:buClr>
              <a:buSzPts val="1200"/>
              <a:buFont typeface="Work Sans Regular"/>
              <a:buChar char="○"/>
              <a:defRPr sz="1200">
                <a:solidFill>
                  <a:schemeClr val="accent1"/>
                </a:solidFill>
                <a:latin typeface="Work Sans Regular"/>
                <a:ea typeface="Work Sans Regular"/>
                <a:cs typeface="Work Sans Regular"/>
                <a:sym typeface="Work Sans Regular"/>
              </a:defRPr>
            </a:lvl2pPr>
            <a:lvl3pPr marL="1371600" lvl="2" indent="-304800">
              <a:lnSpc>
                <a:spcPct val="115000"/>
              </a:lnSpc>
              <a:spcBef>
                <a:spcPts val="1600"/>
              </a:spcBef>
              <a:spcAft>
                <a:spcPts val="0"/>
              </a:spcAft>
              <a:buClr>
                <a:schemeClr val="accent1"/>
              </a:buClr>
              <a:buSzPts val="1200"/>
              <a:buFont typeface="Work Sans Regular"/>
              <a:buChar char="■"/>
              <a:defRPr sz="1200">
                <a:solidFill>
                  <a:schemeClr val="accent1"/>
                </a:solidFill>
                <a:latin typeface="Work Sans Regular"/>
                <a:ea typeface="Work Sans Regular"/>
                <a:cs typeface="Work Sans Regular"/>
                <a:sym typeface="Work Sans Regular"/>
              </a:defRPr>
            </a:lvl3pPr>
            <a:lvl4pPr marL="1828800" lvl="3" indent="-304800">
              <a:lnSpc>
                <a:spcPct val="115000"/>
              </a:lnSpc>
              <a:spcBef>
                <a:spcPts val="1600"/>
              </a:spcBef>
              <a:spcAft>
                <a:spcPts val="0"/>
              </a:spcAft>
              <a:buClr>
                <a:schemeClr val="accent1"/>
              </a:buClr>
              <a:buSzPts val="1200"/>
              <a:buFont typeface="Work Sans Regular"/>
              <a:buChar char="●"/>
              <a:defRPr sz="1200">
                <a:solidFill>
                  <a:schemeClr val="accent1"/>
                </a:solidFill>
                <a:latin typeface="Work Sans Regular"/>
                <a:ea typeface="Work Sans Regular"/>
                <a:cs typeface="Work Sans Regular"/>
                <a:sym typeface="Work Sans Regular"/>
              </a:defRPr>
            </a:lvl4pPr>
            <a:lvl5pPr marL="2286000" lvl="4" indent="-304800">
              <a:lnSpc>
                <a:spcPct val="115000"/>
              </a:lnSpc>
              <a:spcBef>
                <a:spcPts val="1600"/>
              </a:spcBef>
              <a:spcAft>
                <a:spcPts val="0"/>
              </a:spcAft>
              <a:buClr>
                <a:schemeClr val="accent1"/>
              </a:buClr>
              <a:buSzPts val="1200"/>
              <a:buFont typeface="Work Sans Regular"/>
              <a:buChar char="○"/>
              <a:defRPr sz="1200">
                <a:solidFill>
                  <a:schemeClr val="accent1"/>
                </a:solidFill>
                <a:latin typeface="Work Sans Regular"/>
                <a:ea typeface="Work Sans Regular"/>
                <a:cs typeface="Work Sans Regular"/>
                <a:sym typeface="Work Sans Regular"/>
              </a:defRPr>
            </a:lvl5pPr>
            <a:lvl6pPr marL="2743200" lvl="5" indent="-304800">
              <a:lnSpc>
                <a:spcPct val="115000"/>
              </a:lnSpc>
              <a:spcBef>
                <a:spcPts val="1600"/>
              </a:spcBef>
              <a:spcAft>
                <a:spcPts val="0"/>
              </a:spcAft>
              <a:buClr>
                <a:schemeClr val="accent1"/>
              </a:buClr>
              <a:buSzPts val="1200"/>
              <a:buFont typeface="Work Sans Regular"/>
              <a:buChar char="■"/>
              <a:defRPr sz="1200">
                <a:solidFill>
                  <a:schemeClr val="accent1"/>
                </a:solidFill>
                <a:latin typeface="Work Sans Regular"/>
                <a:ea typeface="Work Sans Regular"/>
                <a:cs typeface="Work Sans Regular"/>
                <a:sym typeface="Work Sans Regular"/>
              </a:defRPr>
            </a:lvl6pPr>
            <a:lvl7pPr marL="3200400" lvl="6" indent="-304800">
              <a:lnSpc>
                <a:spcPct val="115000"/>
              </a:lnSpc>
              <a:spcBef>
                <a:spcPts val="1600"/>
              </a:spcBef>
              <a:spcAft>
                <a:spcPts val="0"/>
              </a:spcAft>
              <a:buClr>
                <a:schemeClr val="accent1"/>
              </a:buClr>
              <a:buSzPts val="1200"/>
              <a:buFont typeface="Work Sans Regular"/>
              <a:buChar char="●"/>
              <a:defRPr sz="1200">
                <a:solidFill>
                  <a:schemeClr val="accent1"/>
                </a:solidFill>
                <a:latin typeface="Work Sans Regular"/>
                <a:ea typeface="Work Sans Regular"/>
                <a:cs typeface="Work Sans Regular"/>
                <a:sym typeface="Work Sans Regular"/>
              </a:defRPr>
            </a:lvl7pPr>
            <a:lvl8pPr marL="3657600" lvl="7" indent="-304800">
              <a:lnSpc>
                <a:spcPct val="115000"/>
              </a:lnSpc>
              <a:spcBef>
                <a:spcPts val="1600"/>
              </a:spcBef>
              <a:spcAft>
                <a:spcPts val="0"/>
              </a:spcAft>
              <a:buClr>
                <a:schemeClr val="accent1"/>
              </a:buClr>
              <a:buSzPts val="1200"/>
              <a:buFont typeface="Work Sans Regular"/>
              <a:buChar char="○"/>
              <a:defRPr sz="1200">
                <a:solidFill>
                  <a:schemeClr val="accent1"/>
                </a:solidFill>
                <a:latin typeface="Work Sans Regular"/>
                <a:ea typeface="Work Sans Regular"/>
                <a:cs typeface="Work Sans Regular"/>
                <a:sym typeface="Work Sans Regular"/>
              </a:defRPr>
            </a:lvl8pPr>
            <a:lvl9pPr marL="4114800" lvl="8" indent="-304800">
              <a:lnSpc>
                <a:spcPct val="115000"/>
              </a:lnSpc>
              <a:spcBef>
                <a:spcPts val="1600"/>
              </a:spcBef>
              <a:spcAft>
                <a:spcPts val="1600"/>
              </a:spcAft>
              <a:buClr>
                <a:schemeClr val="accent1"/>
              </a:buClr>
              <a:buSzPts val="1200"/>
              <a:buFont typeface="Work Sans Regular"/>
              <a:buChar char="■"/>
              <a:defRPr sz="1200">
                <a:solidFill>
                  <a:schemeClr val="accent1"/>
                </a:solidFill>
                <a:latin typeface="Work Sans Regular"/>
                <a:ea typeface="Work Sans Regular"/>
                <a:cs typeface="Work Sans Regular"/>
                <a:sym typeface="Work Sans Regul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60" r:id="rId6"/>
    <p:sldLayoutId id="2147483667"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2"/>
          <p:cNvPicPr preferRelativeResize="0"/>
          <p:nvPr/>
        </p:nvPicPr>
        <p:blipFill rotWithShape="1">
          <a:blip r:embed="rId3">
            <a:alphaModFix/>
          </a:blip>
          <a:srcRect l="89" r="89"/>
          <a:stretch/>
        </p:blipFill>
        <p:spPr>
          <a:xfrm>
            <a:off x="1040799" y="318675"/>
            <a:ext cx="5140876" cy="5770858"/>
          </a:xfrm>
          <a:prstGeom prst="rect">
            <a:avLst/>
          </a:prstGeom>
          <a:noFill/>
          <a:ln>
            <a:noFill/>
          </a:ln>
        </p:spPr>
      </p:pic>
      <p:sp>
        <p:nvSpPr>
          <p:cNvPr id="154" name="Google Shape;154;p32"/>
          <p:cNvSpPr txBox="1">
            <a:spLocks noGrp="1"/>
          </p:cNvSpPr>
          <p:nvPr>
            <p:ph type="ctrTitle"/>
          </p:nvPr>
        </p:nvSpPr>
        <p:spPr>
          <a:xfrm>
            <a:off x="1730150" y="1969575"/>
            <a:ext cx="5100000"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solidFill>
                  <a:schemeClr val="lt1"/>
                </a:solidFill>
              </a:rPr>
              <a:t>APPLE </a:t>
            </a:r>
            <a:br>
              <a:rPr lang="en-US" sz="6000" dirty="0">
                <a:solidFill>
                  <a:schemeClr val="lt1"/>
                </a:solidFill>
              </a:rPr>
            </a:br>
            <a:r>
              <a:rPr lang="en-US" sz="6000" dirty="0">
                <a:solidFill>
                  <a:schemeClr val="lt1"/>
                </a:solidFill>
              </a:rPr>
              <a:t>WEBSITE</a:t>
            </a:r>
            <a:endParaRPr sz="6000" dirty="0">
              <a:solidFill>
                <a:schemeClr val="lt1"/>
              </a:solidFill>
            </a:endParaRPr>
          </a:p>
        </p:txBody>
      </p:sp>
      <p:sp>
        <p:nvSpPr>
          <p:cNvPr id="155" name="Google Shape;155;p32"/>
          <p:cNvSpPr txBox="1">
            <a:spLocks noGrp="1"/>
          </p:cNvSpPr>
          <p:nvPr>
            <p:ph type="subTitle" idx="1"/>
          </p:nvPr>
        </p:nvSpPr>
        <p:spPr>
          <a:xfrm>
            <a:off x="6003235" y="3034825"/>
            <a:ext cx="2822725" cy="2043212"/>
          </a:xfrm>
          <a:prstGeom prst="rect">
            <a:avLst/>
          </a:prstGeom>
        </p:spPr>
        <p:txBody>
          <a:bodyPr spcFirstLastPara="1" wrap="square" lIns="91425" tIns="91425" rIns="91425" bIns="91425" anchor="ctr" anchorCtr="0">
            <a:noAutofit/>
          </a:bodyPr>
          <a:lstStyle/>
          <a:p>
            <a:pPr marL="0" lvl="0" indent="0" algn="r"/>
            <a:r>
              <a:rPr lang="en-MY" sz="1100" dirty="0">
                <a:solidFill>
                  <a:srgbClr val="3AFCF2"/>
                </a:solidFill>
              </a:rPr>
              <a:t>MUHAMMAD FAIZ BIN ABDUL AZIZ	(2017510865)</a:t>
            </a:r>
          </a:p>
          <a:p>
            <a:pPr marL="0" lvl="0" indent="0" algn="r"/>
            <a:endParaRPr lang="en-MY" sz="1100" dirty="0">
              <a:solidFill>
                <a:srgbClr val="3AFCF2"/>
              </a:solidFill>
            </a:endParaRPr>
          </a:p>
          <a:p>
            <a:pPr marL="0" lvl="0" indent="0" algn="r"/>
            <a:r>
              <a:rPr lang="en-MY" sz="1100" dirty="0">
                <a:solidFill>
                  <a:srgbClr val="3AFCF2"/>
                </a:solidFill>
              </a:rPr>
              <a:t>SHAH ZAM ALIF BIN SHAH RIZAL	(2017916069)</a:t>
            </a:r>
          </a:p>
          <a:p>
            <a:pPr marL="0" lvl="0" indent="0" algn="r"/>
            <a:endParaRPr lang="en-MY" sz="1100" dirty="0">
              <a:solidFill>
                <a:srgbClr val="3AFCF2"/>
              </a:solidFill>
            </a:endParaRPr>
          </a:p>
          <a:p>
            <a:pPr marL="0" lvl="0" indent="0" algn="r"/>
            <a:r>
              <a:rPr lang="en-MY" sz="1100" dirty="0">
                <a:solidFill>
                  <a:srgbClr val="3AFCF2"/>
                </a:solidFill>
              </a:rPr>
              <a:t>MUHAMMAD FAIZ BIN KHAIRUL AZMAN	(2017167571)</a:t>
            </a:r>
          </a:p>
          <a:p>
            <a:pPr marL="0" lvl="0" indent="0" algn="r"/>
            <a:endParaRPr lang="en-MY" sz="1100" dirty="0">
              <a:solidFill>
                <a:srgbClr val="3AFCF2"/>
              </a:solidFill>
            </a:endParaRPr>
          </a:p>
          <a:p>
            <a:pPr marL="0" lvl="0" indent="0" algn="r"/>
            <a:r>
              <a:rPr lang="en-MY" sz="1100" dirty="0">
                <a:solidFill>
                  <a:srgbClr val="3AFCF2"/>
                </a:solidFill>
              </a:rPr>
              <a:t>AHMAD FITRI BIN ZULKIFLE		(2017512921)</a:t>
            </a:r>
          </a:p>
          <a:p>
            <a:pPr marL="0" lvl="0" indent="0" algn="r" rtl="0">
              <a:spcBef>
                <a:spcPts val="0"/>
              </a:spcBef>
              <a:spcAft>
                <a:spcPts val="0"/>
              </a:spcAft>
              <a:buNone/>
            </a:pPr>
            <a:endParaRPr dirty="0">
              <a:solidFill>
                <a:srgbClr val="3AFCF2"/>
              </a:solidFill>
            </a:endParaRPr>
          </a:p>
        </p:txBody>
      </p:sp>
      <p:pic>
        <p:nvPicPr>
          <p:cNvPr id="156" name="Google Shape;156;p32"/>
          <p:cNvPicPr preferRelativeResize="0"/>
          <p:nvPr/>
        </p:nvPicPr>
        <p:blipFill>
          <a:blip r:embed="rId4">
            <a:alphaModFix/>
          </a:blip>
          <a:stretch>
            <a:fillRect/>
          </a:stretch>
        </p:blipFill>
        <p:spPr>
          <a:xfrm>
            <a:off x="6843050" y="-239330"/>
            <a:ext cx="855107" cy="853725"/>
          </a:xfrm>
          <a:prstGeom prst="rect">
            <a:avLst/>
          </a:prstGeom>
          <a:noFill/>
          <a:ln>
            <a:noFill/>
          </a:ln>
        </p:spPr>
      </p:pic>
      <p:pic>
        <p:nvPicPr>
          <p:cNvPr id="157" name="Google Shape;157;p32"/>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158" name="Google Shape;158;p32"/>
          <p:cNvPicPr preferRelativeResize="0"/>
          <p:nvPr/>
        </p:nvPicPr>
        <p:blipFill>
          <a:blip r:embed="rId6">
            <a:alphaModFix/>
          </a:blip>
          <a:stretch>
            <a:fillRect/>
          </a:stretch>
        </p:blipFill>
        <p:spPr>
          <a:xfrm rot="5157902">
            <a:off x="209175" y="540000"/>
            <a:ext cx="663801" cy="527550"/>
          </a:xfrm>
          <a:prstGeom prst="rect">
            <a:avLst/>
          </a:prstGeom>
          <a:noFill/>
          <a:ln>
            <a:noFill/>
          </a:ln>
        </p:spPr>
      </p:pic>
      <p:pic>
        <p:nvPicPr>
          <p:cNvPr id="159" name="Google Shape;159;p32"/>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160" name="Google Shape;160;p32"/>
          <p:cNvPicPr preferRelativeResize="0"/>
          <p:nvPr/>
        </p:nvPicPr>
        <p:blipFill>
          <a:blip r:embed="rId7">
            <a:alphaModFix/>
          </a:blip>
          <a:stretch>
            <a:fillRect/>
          </a:stretch>
        </p:blipFill>
        <p:spPr>
          <a:xfrm rot="2250125">
            <a:off x="432232" y="4635923"/>
            <a:ext cx="885661" cy="884228"/>
          </a:xfrm>
          <a:prstGeom prst="rect">
            <a:avLst/>
          </a:prstGeom>
          <a:noFill/>
          <a:ln>
            <a:noFill/>
          </a:ln>
        </p:spPr>
      </p:pic>
      <p:pic>
        <p:nvPicPr>
          <p:cNvPr id="161" name="Google Shape;161;p32"/>
          <p:cNvPicPr preferRelativeResize="0"/>
          <p:nvPr/>
        </p:nvPicPr>
        <p:blipFill>
          <a:blip r:embed="rId5">
            <a:alphaModFix/>
          </a:blip>
          <a:stretch>
            <a:fillRect/>
          </a:stretch>
        </p:blipFill>
        <p:spPr>
          <a:xfrm>
            <a:off x="-750725" y="2423500"/>
            <a:ext cx="1240924" cy="296500"/>
          </a:xfrm>
          <a:prstGeom prst="rect">
            <a:avLst/>
          </a:prstGeom>
          <a:noFill/>
          <a:ln>
            <a:noFill/>
          </a:ln>
        </p:spPr>
      </p:pic>
      <p:pic>
        <p:nvPicPr>
          <p:cNvPr id="162" name="Google Shape;162;p32"/>
          <p:cNvPicPr preferRelativeResize="0"/>
          <p:nvPr/>
        </p:nvPicPr>
        <p:blipFill>
          <a:blip r:embed="rId6">
            <a:alphaModFix/>
          </a:blip>
          <a:stretch>
            <a:fillRect/>
          </a:stretch>
        </p:blipFill>
        <p:spPr>
          <a:xfrm rot="-1433670">
            <a:off x="8676850" y="3478724"/>
            <a:ext cx="663801" cy="527550"/>
          </a:xfrm>
          <a:prstGeom prst="rect">
            <a:avLst/>
          </a:prstGeom>
          <a:noFill/>
          <a:ln>
            <a:noFill/>
          </a:ln>
        </p:spPr>
      </p:pic>
      <p:pic>
        <p:nvPicPr>
          <p:cNvPr id="163" name="Google Shape;163;p32"/>
          <p:cNvPicPr preferRelativeResize="0"/>
          <p:nvPr/>
        </p:nvPicPr>
        <p:blipFill>
          <a:blip r:embed="rId8">
            <a:alphaModFix/>
          </a:blip>
          <a:stretch>
            <a:fillRect/>
          </a:stretch>
        </p:blipFill>
        <p:spPr>
          <a:xfrm>
            <a:off x="6918522" y="1794150"/>
            <a:ext cx="1326459" cy="124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ctrTitle"/>
          </p:nvPr>
        </p:nvSpPr>
        <p:spPr>
          <a:xfrm flipH="1">
            <a:off x="4039977" y="829144"/>
            <a:ext cx="3069600" cy="467100"/>
          </a:xfrm>
          <a:prstGeom prst="rect">
            <a:avLst/>
          </a:prstGeom>
        </p:spPr>
        <p:txBody>
          <a:bodyPr spcFirstLastPara="1" wrap="square" lIns="91425" tIns="91425" rIns="91425" bIns="91425" anchor="t" anchorCtr="0">
            <a:noAutofit/>
          </a:bodyPr>
          <a:lstStyle/>
          <a:p>
            <a:pPr lvl="0"/>
            <a:r>
              <a:rPr lang="en-US" dirty="0"/>
              <a:t>People can buy apple product at their website such as:</a:t>
            </a:r>
            <a:endParaRPr dirty="0"/>
          </a:p>
        </p:txBody>
      </p:sp>
      <p:sp>
        <p:nvSpPr>
          <p:cNvPr id="207" name="Google Shape;207;p36"/>
          <p:cNvSpPr txBox="1">
            <a:spLocks noGrp="1"/>
          </p:cNvSpPr>
          <p:nvPr>
            <p:ph type="subTitle" idx="1"/>
          </p:nvPr>
        </p:nvSpPr>
        <p:spPr>
          <a:xfrm flipH="1">
            <a:off x="4039977" y="1830610"/>
            <a:ext cx="3382800" cy="2316080"/>
          </a:xfrm>
          <a:prstGeom prst="rect">
            <a:avLst/>
          </a:prstGeom>
        </p:spPr>
        <p:txBody>
          <a:bodyPr spcFirstLastPara="1" wrap="square" lIns="91425" tIns="91425" rIns="91425" bIns="91425" anchor="b" anchorCtr="0">
            <a:noAutofit/>
          </a:bodyPr>
          <a:lstStyle/>
          <a:p>
            <a:pPr marL="0" lvl="0" indent="0"/>
            <a:r>
              <a:rPr lang="en-US" sz="1400" dirty="0"/>
              <a:t>• Mac</a:t>
            </a:r>
          </a:p>
          <a:p>
            <a:pPr marL="0" lvl="0" indent="0"/>
            <a:r>
              <a:rPr lang="en-US" sz="1400" dirty="0"/>
              <a:t>• iPad</a:t>
            </a:r>
          </a:p>
          <a:p>
            <a:pPr marL="0" lvl="0" indent="0"/>
            <a:r>
              <a:rPr lang="en-US" sz="1400" dirty="0"/>
              <a:t>• iPhone</a:t>
            </a:r>
          </a:p>
          <a:p>
            <a:pPr marL="0" lvl="0" indent="0"/>
            <a:r>
              <a:rPr lang="en-US" sz="1400" dirty="0"/>
              <a:t>• Watch</a:t>
            </a:r>
          </a:p>
          <a:p>
            <a:pPr marL="0" lvl="0" indent="0"/>
            <a:r>
              <a:rPr lang="en-US" sz="1400" dirty="0"/>
              <a:t>• TV</a:t>
            </a:r>
          </a:p>
          <a:p>
            <a:pPr marL="0" lvl="0" indent="0"/>
            <a:r>
              <a:rPr lang="en-US" sz="1400" dirty="0"/>
              <a:t>• Music</a:t>
            </a:r>
          </a:p>
          <a:p>
            <a:pPr marL="0" lvl="0" indent="0"/>
            <a:r>
              <a:rPr lang="en-US" sz="1400" dirty="0"/>
              <a:t>• </a:t>
            </a:r>
            <a:r>
              <a:rPr lang="en-US" sz="1400" dirty="0" err="1"/>
              <a:t>AirPods</a:t>
            </a:r>
            <a:endParaRPr lang="en-US" sz="1400" dirty="0"/>
          </a:p>
          <a:p>
            <a:pPr marL="0" lvl="0" indent="0"/>
            <a:r>
              <a:rPr lang="en-US" sz="1400" dirty="0"/>
              <a:t>• iPod touch</a:t>
            </a:r>
          </a:p>
          <a:p>
            <a:pPr marL="0" lvl="0" indent="0"/>
            <a:r>
              <a:rPr lang="en-US" sz="1400" dirty="0"/>
              <a:t>• Accessories</a:t>
            </a:r>
          </a:p>
          <a:p>
            <a:pPr marL="0" lvl="0" indent="0" algn="l" rtl="0">
              <a:spcBef>
                <a:spcPts val="0"/>
              </a:spcBef>
              <a:spcAft>
                <a:spcPts val="0"/>
              </a:spcAft>
              <a:buNone/>
            </a:pPr>
            <a:endParaRPr dirty="0"/>
          </a:p>
        </p:txBody>
      </p:sp>
      <p:pic>
        <p:nvPicPr>
          <p:cNvPr id="208" name="Google Shape;208;p36"/>
          <p:cNvPicPr preferRelativeResize="0"/>
          <p:nvPr/>
        </p:nvPicPr>
        <p:blipFill>
          <a:blip r:embed="rId3">
            <a:alphaModFix/>
          </a:blip>
          <a:stretch>
            <a:fillRect/>
          </a:stretch>
        </p:blipFill>
        <p:spPr>
          <a:xfrm rot="10800000">
            <a:off x="909200" y="833163"/>
            <a:ext cx="2660025" cy="3477174"/>
          </a:xfrm>
          <a:prstGeom prst="rect">
            <a:avLst/>
          </a:prstGeom>
          <a:noFill/>
          <a:ln>
            <a:noFill/>
          </a:ln>
        </p:spPr>
      </p:pic>
      <p:pic>
        <p:nvPicPr>
          <p:cNvPr id="209" name="Google Shape;209;p36"/>
          <p:cNvPicPr preferRelativeResize="0"/>
          <p:nvPr/>
        </p:nvPicPr>
        <p:blipFill>
          <a:blip r:embed="rId4">
            <a:alphaModFix/>
          </a:blip>
          <a:stretch>
            <a:fillRect/>
          </a:stretch>
        </p:blipFill>
        <p:spPr>
          <a:xfrm rot="-4441753">
            <a:off x="5219850" y="-274525"/>
            <a:ext cx="663801" cy="527550"/>
          </a:xfrm>
          <a:prstGeom prst="rect">
            <a:avLst/>
          </a:prstGeom>
          <a:noFill/>
          <a:ln>
            <a:noFill/>
          </a:ln>
        </p:spPr>
      </p:pic>
      <p:pic>
        <p:nvPicPr>
          <p:cNvPr id="210" name="Google Shape;210;p36"/>
          <p:cNvPicPr preferRelativeResize="0"/>
          <p:nvPr/>
        </p:nvPicPr>
        <p:blipFill>
          <a:blip r:embed="rId5">
            <a:alphaModFix/>
          </a:blip>
          <a:stretch>
            <a:fillRect/>
          </a:stretch>
        </p:blipFill>
        <p:spPr>
          <a:xfrm rot="2250125">
            <a:off x="6240395" y="4488548"/>
            <a:ext cx="885661" cy="884228"/>
          </a:xfrm>
          <a:prstGeom prst="rect">
            <a:avLst/>
          </a:prstGeom>
          <a:noFill/>
          <a:ln>
            <a:noFill/>
          </a:ln>
        </p:spPr>
      </p:pic>
      <p:pic>
        <p:nvPicPr>
          <p:cNvPr id="211" name="Google Shape;211;p36"/>
          <p:cNvPicPr preferRelativeResize="0"/>
          <p:nvPr/>
        </p:nvPicPr>
        <p:blipFill>
          <a:blip r:embed="rId6">
            <a:alphaModFix/>
          </a:blip>
          <a:stretch>
            <a:fillRect/>
          </a:stretch>
        </p:blipFill>
        <p:spPr>
          <a:xfrm rot="8487265">
            <a:off x="8666629" y="794325"/>
            <a:ext cx="893400" cy="705050"/>
          </a:xfrm>
          <a:prstGeom prst="rect">
            <a:avLst/>
          </a:prstGeom>
          <a:noFill/>
          <a:ln>
            <a:noFill/>
          </a:ln>
        </p:spPr>
      </p:pic>
      <p:pic>
        <p:nvPicPr>
          <p:cNvPr id="212" name="Google Shape;212;p36"/>
          <p:cNvPicPr preferRelativeResize="0"/>
          <p:nvPr/>
        </p:nvPicPr>
        <p:blipFill>
          <a:blip r:embed="rId7">
            <a:alphaModFix/>
          </a:blip>
          <a:stretch>
            <a:fillRect/>
          </a:stretch>
        </p:blipFill>
        <p:spPr>
          <a:xfrm rot="919429">
            <a:off x="7568900" y="2838832"/>
            <a:ext cx="855107" cy="853726"/>
          </a:xfrm>
          <a:prstGeom prst="rect">
            <a:avLst/>
          </a:prstGeom>
          <a:noFill/>
          <a:ln>
            <a:noFill/>
          </a:ln>
        </p:spPr>
      </p:pic>
    </p:spTree>
    <p:extLst>
      <p:ext uri="{BB962C8B-B14F-4D97-AF65-F5344CB8AC3E}">
        <p14:creationId xmlns:p14="http://schemas.microsoft.com/office/powerpoint/2010/main" val="398052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528833" y="348084"/>
            <a:ext cx="6217064" cy="3998629"/>
          </a:xfrm>
          <a:prstGeom prst="rect">
            <a:avLst/>
          </a:prstGeom>
        </p:spPr>
        <p:txBody>
          <a:bodyPr spcFirstLastPara="1" wrap="square" lIns="91425" tIns="91425" rIns="91425" bIns="91425" anchor="b" anchorCtr="0">
            <a:noAutofit/>
          </a:bodyPr>
          <a:lstStyle/>
          <a:p>
            <a:pPr marL="171450" lvl="0" indent="-171450" algn="just">
              <a:buClr>
                <a:schemeClr val="bg1"/>
              </a:buClr>
              <a:buSzPts val="1100"/>
              <a:buFont typeface="Wingdings" panose="05000000000000000000" pitchFamily="2" charset="2"/>
              <a:buChar char="Ø"/>
            </a:pPr>
            <a:r>
              <a:rPr lang="en-US" sz="1200" dirty="0"/>
              <a:t>Apple start selling their product on website is on 1995, Apple was an incredibly healthy business with impress figures to boast. They shipped 1.3 million Macintoshes and generated $3.1 billion revenue from the quarter in 1995. Unit sales of Macintosh software increased by 26.9% for the first ten months of 1995. Apple had impressive market share figures amongst US K-12 institutions and the creative professional market, including graphic and Web designers.</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Apple website decided to sell their product online now for user to make it easier for other people to buy them, they also make them delivery charge for free. More, shopping on apple website lets you take advantage of exclusive features such as iPad engraving, Mac customization, and Certified Refurbished Products. Online sale websites reduce any geographical restrictions user would normally face with an office-based business. People can be anywhere around the world and still successfully oversee apple product. </a:t>
            </a:r>
            <a:endParaRPr lang="en-MY" sz="1200" dirty="0"/>
          </a:p>
          <a:p>
            <a:pPr marL="0" lvl="0" indent="0" algn="just">
              <a:buClr>
                <a:schemeClr val="bg1"/>
              </a:buClr>
              <a:buSzPts val="1100"/>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2.0 NATURE BUSINESS OF THE WEBSITE</a:t>
            </a:r>
            <a:endParaRPr dirty="0"/>
          </a:p>
        </p:txBody>
      </p:sp>
    </p:spTree>
    <p:extLst>
      <p:ext uri="{BB962C8B-B14F-4D97-AF65-F5344CB8AC3E}">
        <p14:creationId xmlns:p14="http://schemas.microsoft.com/office/powerpoint/2010/main" val="387199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8" name="Google Shape;758;p56"/>
          <p:cNvSpPr txBox="1">
            <a:spLocks noGrp="1"/>
          </p:cNvSpPr>
          <p:nvPr>
            <p:ph type="subTitle" idx="1"/>
          </p:nvPr>
        </p:nvSpPr>
        <p:spPr>
          <a:xfrm>
            <a:off x="3392950" y="3940584"/>
            <a:ext cx="2737800" cy="577800"/>
          </a:xfrm>
          <a:prstGeom prst="rect">
            <a:avLst/>
          </a:prstGeom>
        </p:spPr>
        <p:txBody>
          <a:bodyPr spcFirstLastPara="1" wrap="square" lIns="91425" tIns="91425" rIns="91425" bIns="91425" anchor="t" anchorCtr="0">
            <a:noAutofit/>
          </a:bodyPr>
          <a:lstStyle/>
          <a:p>
            <a:pPr marL="0" lvl="0" indent="0"/>
            <a:r>
              <a:rPr lang="en-US" dirty="0"/>
              <a:t>UX/UI OF THE WEBSITE</a:t>
            </a:r>
            <a:endParaRPr dirty="0"/>
          </a:p>
        </p:txBody>
      </p:sp>
      <p:pic>
        <p:nvPicPr>
          <p:cNvPr id="760" name="Google Shape;760;p56"/>
          <p:cNvPicPr preferRelativeResize="0"/>
          <p:nvPr/>
        </p:nvPicPr>
        <p:blipFill rotWithShape="1">
          <a:blip r:embed="rId3">
            <a:alphaModFix/>
          </a:blip>
          <a:srcRect t="7911" b="7920"/>
          <a:stretch/>
        </p:blipFill>
        <p:spPr>
          <a:xfrm>
            <a:off x="1494150" y="-596000"/>
            <a:ext cx="3797600" cy="3827050"/>
          </a:xfrm>
          <a:prstGeom prst="rect">
            <a:avLst/>
          </a:prstGeom>
          <a:noFill/>
          <a:ln>
            <a:noFill/>
          </a:ln>
        </p:spPr>
      </p:pic>
      <p:pic>
        <p:nvPicPr>
          <p:cNvPr id="761" name="Google Shape;761;p56"/>
          <p:cNvPicPr preferRelativeResize="0"/>
          <p:nvPr/>
        </p:nvPicPr>
        <p:blipFill rotWithShape="1">
          <a:blip r:embed="rId4">
            <a:alphaModFix/>
          </a:blip>
          <a:srcRect t="6747" b="6747"/>
          <a:stretch/>
        </p:blipFill>
        <p:spPr>
          <a:xfrm>
            <a:off x="4094000" y="-625975"/>
            <a:ext cx="3588675" cy="389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463468" y="1438689"/>
            <a:ext cx="6217064" cy="2266122"/>
          </a:xfrm>
          <a:prstGeom prst="rect">
            <a:avLst/>
          </a:prstGeom>
        </p:spPr>
        <p:txBody>
          <a:bodyPr spcFirstLastPara="1" wrap="square" lIns="91425" tIns="91425" rIns="91425" bIns="91425" anchor="b" anchorCtr="0">
            <a:noAutofit/>
          </a:bodyPr>
          <a:lstStyle/>
          <a:p>
            <a:pPr marL="171450" lvl="0" indent="-171450" algn="just">
              <a:buClr>
                <a:schemeClr val="bg1"/>
              </a:buClr>
              <a:buSzPts val="1100"/>
              <a:buFont typeface="Wingdings" panose="05000000000000000000" pitchFamily="2" charset="2"/>
              <a:buChar char="Ø"/>
            </a:pPr>
            <a:r>
              <a:rPr lang="en-US" sz="1200" dirty="0"/>
              <a:t>The user interface is the point of human-computer interaction and communication in a device. This can include display screens, keyboards, a mouse and the appearance of a desktop. It is also the way through which a user interacts with an application or a website. </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UX is the process of manipulating user behavior through usability, usefulness, and desirability provided in the interaction with a product User experience design encompasses traditional human computer interaction design and extends it by addressing all aspects of a product or service as perceived by users.</a:t>
            </a:r>
          </a:p>
          <a:p>
            <a:pPr marL="0" lvl="0" indent="0" algn="just">
              <a:buClr>
                <a:schemeClr val="bg1"/>
              </a:buClr>
              <a:buSzPts val="1100"/>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3.0 UX/UI OF THE WEBSITE</a:t>
            </a:r>
            <a:endParaRPr dirty="0"/>
          </a:p>
        </p:txBody>
      </p:sp>
    </p:spTree>
    <p:extLst>
      <p:ext uri="{BB962C8B-B14F-4D97-AF65-F5344CB8AC3E}">
        <p14:creationId xmlns:p14="http://schemas.microsoft.com/office/powerpoint/2010/main" val="353217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463468" y="1249431"/>
            <a:ext cx="6217064" cy="2644637"/>
          </a:xfrm>
          <a:prstGeom prst="rect">
            <a:avLst/>
          </a:prstGeom>
        </p:spPr>
        <p:txBody>
          <a:bodyPr spcFirstLastPara="1" wrap="square" lIns="91425" tIns="91425" rIns="91425" bIns="91425" anchor="b" anchorCtr="0">
            <a:noAutofit/>
          </a:bodyPr>
          <a:lstStyle/>
          <a:p>
            <a:pPr marL="171450" lvl="0" indent="-171450" algn="just">
              <a:buClr>
                <a:schemeClr val="bg1"/>
              </a:buClr>
              <a:buSzPts val="1100"/>
              <a:buFont typeface="Wingdings" panose="05000000000000000000" pitchFamily="2" charset="2"/>
              <a:buChar char="Ø"/>
            </a:pPr>
            <a:r>
              <a:rPr lang="en-US" sz="1200" dirty="0"/>
              <a:t>Apple has utilized a straightforward yet noteworthy structure for their client to jump into their sites. It can be seen by its Client Experience Plan which have a decent item ease of use. It is material to the Apple site in scarcely any angles which is the principle goal of the sites are obviously expressed in it. </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technologies is an important thing that many people use in their daily life. So to attract the citizens people It’s easy for website viewers to feel overwhelmed when there is too much happening on a website. Flashy design techniques like pop-ups, slideshows, and an animated intro screen can distract from the real crux of the site and can drive users away before they even start searching for what they want. </a:t>
            </a:r>
          </a:p>
          <a:p>
            <a:pPr marL="0" lvl="0" indent="0" algn="just">
              <a:buClr>
                <a:schemeClr val="bg1"/>
              </a:buClr>
              <a:buSzPts val="1100"/>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3.0 UX/UI OF THE WEBSITE</a:t>
            </a:r>
            <a:endParaRPr dirty="0"/>
          </a:p>
        </p:txBody>
      </p:sp>
    </p:spTree>
    <p:extLst>
      <p:ext uri="{BB962C8B-B14F-4D97-AF65-F5344CB8AC3E}">
        <p14:creationId xmlns:p14="http://schemas.microsoft.com/office/powerpoint/2010/main" val="1094832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463468" y="1164742"/>
            <a:ext cx="6217064" cy="2814016"/>
          </a:xfrm>
          <a:prstGeom prst="rect">
            <a:avLst/>
          </a:prstGeom>
        </p:spPr>
        <p:txBody>
          <a:bodyPr spcFirstLastPara="1" wrap="square" lIns="91425" tIns="91425" rIns="91425" bIns="91425" anchor="b" anchorCtr="0">
            <a:noAutofit/>
          </a:bodyPr>
          <a:lstStyle/>
          <a:p>
            <a:pPr marL="171450" lvl="0" indent="-171450" algn="just">
              <a:buClr>
                <a:schemeClr val="bg1"/>
              </a:buClr>
              <a:buSzPts val="1100"/>
              <a:buFont typeface="Wingdings" panose="05000000000000000000" pitchFamily="2" charset="2"/>
              <a:buChar char="Ø"/>
            </a:pPr>
            <a:r>
              <a:rPr lang="en-US" sz="1200" dirty="0"/>
              <a:t>Apple has played a hugely influential role in the way that products, applications, and websites are designed But Apple is more on technology thing so their website maker is have more experience on build a website. According to their website all of the features is very nice and very smooth. It is because all of the content and the interface is build by their expert team. </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It also have some sentence like “less is more especially on the homepage” this is because Apple is not using to much color or effect in their website but it will make someone will be attracted to always open the website Along these lines, by having this float impact that is give center on explicit substance may assist clients with having a superior comprehension towards the substance and come as the most fascinating pieces of the sites</a:t>
            </a:r>
          </a:p>
          <a:p>
            <a:pPr marL="0" lvl="0" indent="0" algn="just">
              <a:buClr>
                <a:schemeClr val="bg1"/>
              </a:buClr>
              <a:buSzPts val="1100"/>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3.0 UX/UI OF THE WEBSITE</a:t>
            </a:r>
            <a:endParaRPr dirty="0"/>
          </a:p>
        </p:txBody>
      </p:sp>
    </p:spTree>
    <p:extLst>
      <p:ext uri="{BB962C8B-B14F-4D97-AF65-F5344CB8AC3E}">
        <p14:creationId xmlns:p14="http://schemas.microsoft.com/office/powerpoint/2010/main" val="1664748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463468" y="1284011"/>
            <a:ext cx="6217064" cy="2814016"/>
          </a:xfrm>
          <a:prstGeom prst="rect">
            <a:avLst/>
          </a:prstGeom>
        </p:spPr>
        <p:txBody>
          <a:bodyPr spcFirstLastPara="1" wrap="square" lIns="91425" tIns="91425" rIns="91425" bIns="91425" anchor="b" anchorCtr="0">
            <a:noAutofit/>
          </a:bodyPr>
          <a:lstStyle/>
          <a:p>
            <a:pPr marL="171450" lvl="0" indent="-171450" algn="just">
              <a:buClr>
                <a:schemeClr val="bg1"/>
              </a:buClr>
              <a:buSzPts val="1100"/>
              <a:buFont typeface="Wingdings" panose="05000000000000000000" pitchFamily="2" charset="2"/>
              <a:buChar char="Ø"/>
            </a:pPr>
            <a:r>
              <a:rPr lang="en-US" sz="1200" dirty="0"/>
              <a:t>If the user is using the website and then have a crash or the website is can’t open, they can contact the Apple support teams by calling the number </a:t>
            </a:r>
            <a:r>
              <a:rPr lang="en-US" sz="1200" dirty="0" err="1"/>
              <a:t>given.the</a:t>
            </a:r>
            <a:r>
              <a:rPr lang="en-US" sz="1200" dirty="0"/>
              <a:t> user don’t need to worry to open the website because the problem or bug is rarely happen and Apple will always caring for their customers and will make their user comfortable with the website and style.</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Technology also change from time to time from old to the newest thing. So same as the website, it must improve from time to time to be a better and good website. It is because the trend of browsing the internet always change very fast. As we probably am aware, client experience is increasingly about usefulness, appearance consistency since clients love it due to diminishes of learning and kills disarray and UI is expected to include the inclination and association between the client and site itself.</a:t>
            </a:r>
          </a:p>
          <a:p>
            <a:pPr marL="0" lvl="0" indent="0" algn="just">
              <a:buClr>
                <a:schemeClr val="bg1"/>
              </a:buClr>
              <a:buSzPts val="1100"/>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2.0 NATURE BUSINESS OF THE WEBSITE</a:t>
            </a:r>
            <a:endParaRPr dirty="0"/>
          </a:p>
        </p:txBody>
      </p:sp>
    </p:spTree>
    <p:extLst>
      <p:ext uri="{BB962C8B-B14F-4D97-AF65-F5344CB8AC3E}">
        <p14:creationId xmlns:p14="http://schemas.microsoft.com/office/powerpoint/2010/main" val="97045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37"/>
          <p:cNvSpPr txBox="1">
            <a:spLocks noGrp="1"/>
          </p:cNvSpPr>
          <p:nvPr>
            <p:ph type="subTitle" idx="1"/>
          </p:nvPr>
        </p:nvSpPr>
        <p:spPr>
          <a:xfrm>
            <a:off x="624245" y="2282850"/>
            <a:ext cx="2559900" cy="577800"/>
          </a:xfrm>
          <a:prstGeom prst="rect">
            <a:avLst/>
          </a:prstGeom>
        </p:spPr>
        <p:txBody>
          <a:bodyPr spcFirstLastPara="1" wrap="square" lIns="91425" tIns="91425" rIns="91425" bIns="91425" anchor="t" anchorCtr="0">
            <a:noAutofit/>
          </a:bodyPr>
          <a:lstStyle/>
          <a:p>
            <a:pPr marL="0" lvl="0" indent="0"/>
            <a:r>
              <a:rPr lang="en-MY" dirty="0"/>
              <a:t>COLOR SCHEME USE</a:t>
            </a:r>
            <a:endParaRPr dirty="0"/>
          </a:p>
        </p:txBody>
      </p:sp>
      <p:pic>
        <p:nvPicPr>
          <p:cNvPr id="220" name="Google Shape;220;p37"/>
          <p:cNvPicPr preferRelativeResize="0"/>
          <p:nvPr/>
        </p:nvPicPr>
        <p:blipFill rotWithShape="1">
          <a:blip r:embed="rId3">
            <a:alphaModFix/>
          </a:blip>
          <a:srcRect t="7911" b="7920"/>
          <a:stretch/>
        </p:blipFill>
        <p:spPr>
          <a:xfrm>
            <a:off x="4040450" y="615275"/>
            <a:ext cx="3797600" cy="3827050"/>
          </a:xfrm>
          <a:prstGeom prst="rect">
            <a:avLst/>
          </a:prstGeom>
          <a:noFill/>
          <a:ln>
            <a:noFill/>
          </a:ln>
        </p:spPr>
      </p:pic>
      <p:pic>
        <p:nvPicPr>
          <p:cNvPr id="2" name="Picture 1">
            <a:extLst>
              <a:ext uri="{FF2B5EF4-FFF2-40B4-BE49-F238E27FC236}">
                <a16:creationId xmlns:a16="http://schemas.microsoft.com/office/drawing/2014/main" id="{13848C23-01DC-4000-A95B-A1F5F60FBA54}"/>
              </a:ext>
            </a:extLst>
          </p:cNvPr>
          <p:cNvPicPr>
            <a:picLocks noChangeAspect="1"/>
          </p:cNvPicPr>
          <p:nvPr/>
        </p:nvPicPr>
        <p:blipFill>
          <a:blip r:embed="rId4"/>
          <a:stretch>
            <a:fillRect/>
          </a:stretch>
        </p:blipFill>
        <p:spPr>
          <a:xfrm>
            <a:off x="6566452" y="249559"/>
            <a:ext cx="3730487" cy="4507971"/>
          </a:xfrm>
          <a:prstGeom prst="rect">
            <a:avLst/>
          </a:prstGeom>
        </p:spPr>
      </p:pic>
    </p:spTree>
    <p:extLst>
      <p:ext uri="{BB962C8B-B14F-4D97-AF65-F5344CB8AC3E}">
        <p14:creationId xmlns:p14="http://schemas.microsoft.com/office/powerpoint/2010/main" val="448002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463468" y="1589234"/>
            <a:ext cx="6217064" cy="2814016"/>
          </a:xfrm>
          <a:prstGeom prst="rect">
            <a:avLst/>
          </a:prstGeom>
        </p:spPr>
        <p:txBody>
          <a:bodyPr spcFirstLastPara="1" wrap="square" lIns="91425" tIns="91425" rIns="91425" bIns="91425" anchor="b" anchorCtr="0">
            <a:noAutofit/>
          </a:bodyPr>
          <a:lstStyle/>
          <a:p>
            <a:pPr marL="171450" lvl="0" indent="-171450" algn="just">
              <a:buClr>
                <a:schemeClr val="bg1"/>
              </a:buClr>
              <a:buSzPts val="1100"/>
              <a:buFont typeface="Wingdings" panose="05000000000000000000" pitchFamily="2" charset="2"/>
              <a:buChar char="Ø"/>
            </a:pPr>
            <a:r>
              <a:rPr lang="en-US" sz="1200" dirty="0"/>
              <a:t>Generally, color scheme is a color that consists of a combination of colors used in a range of design. The color scheme that using by the Apple for their website are smoky black, jet and light periwinkle.</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Ensure the readers comfortable when they read the website because all that color are not too bright and suit for the website</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The reason why Apple use all that colors because smoky black, jet and light periwinkle are the signature color of the Apple company and according to the research, the late founder of Apple which is Steve Jobs love kind of dark color so no wonder the website of Apple is based on dark color. </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The reasons Apple choose that kind of color for their website, it is because for example black color, it looks so classy and exclusive so it suits for the product that Apple produce</a:t>
            </a:r>
          </a:p>
          <a:p>
            <a:pPr marL="0" lvl="0" indent="0" algn="just">
              <a:buClr>
                <a:schemeClr val="bg1"/>
              </a:buClr>
              <a:buSzPts val="1100"/>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4.0 COLOR SCHEME USE</a:t>
            </a:r>
            <a:endParaRPr dirty="0"/>
          </a:p>
        </p:txBody>
      </p:sp>
    </p:spTree>
    <p:extLst>
      <p:ext uri="{BB962C8B-B14F-4D97-AF65-F5344CB8AC3E}">
        <p14:creationId xmlns:p14="http://schemas.microsoft.com/office/powerpoint/2010/main" val="298489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463468" y="1164742"/>
            <a:ext cx="6217064" cy="2814016"/>
          </a:xfrm>
          <a:prstGeom prst="rect">
            <a:avLst/>
          </a:prstGeom>
        </p:spPr>
        <p:txBody>
          <a:bodyPr spcFirstLastPara="1" wrap="square" lIns="91425" tIns="91425" rIns="91425" bIns="91425" anchor="b" anchorCtr="0">
            <a:noAutofit/>
          </a:bodyPr>
          <a:lstStyle/>
          <a:p>
            <a:pPr marL="171450" lvl="0" indent="-171450" algn="just">
              <a:buClr>
                <a:schemeClr val="bg1"/>
              </a:buClr>
              <a:buSzPts val="1100"/>
              <a:buFont typeface="Wingdings" panose="05000000000000000000" pitchFamily="2" charset="2"/>
              <a:buChar char="Ø"/>
            </a:pPr>
            <a:r>
              <a:rPr lang="en-US" sz="1200" dirty="0"/>
              <a:t>Apple used the smoky black color on their website for example on the header, navigation bar and side bar, it is because on that parts it contains an important information for the customer.</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Apple starts using the smoky black color around 2007 for their website and before that they used white and silver color.</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Apple use black and white as their colors for the font because to make easier for the customer read their wording clearly and understandably.</a:t>
            </a:r>
          </a:p>
          <a:p>
            <a:pPr marL="0" lvl="0" indent="0" algn="just">
              <a:buClr>
                <a:schemeClr val="bg1"/>
              </a:buClr>
              <a:buSzPts val="1100"/>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4.0 COLOR SCHEME USE</a:t>
            </a:r>
            <a:endParaRPr dirty="0"/>
          </a:p>
        </p:txBody>
      </p:sp>
    </p:spTree>
    <p:extLst>
      <p:ext uri="{BB962C8B-B14F-4D97-AF65-F5344CB8AC3E}">
        <p14:creationId xmlns:p14="http://schemas.microsoft.com/office/powerpoint/2010/main" val="133932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37"/>
          <p:cNvSpPr txBox="1">
            <a:spLocks noGrp="1"/>
          </p:cNvSpPr>
          <p:nvPr>
            <p:ph type="subTitle" idx="1"/>
          </p:nvPr>
        </p:nvSpPr>
        <p:spPr>
          <a:xfrm>
            <a:off x="617619" y="2234563"/>
            <a:ext cx="2559900" cy="577800"/>
          </a:xfrm>
          <a:prstGeom prst="rect">
            <a:avLst/>
          </a:prstGeom>
        </p:spPr>
        <p:txBody>
          <a:bodyPr spcFirstLastPara="1" wrap="square" lIns="91425" tIns="91425" rIns="91425" bIns="91425" anchor="t" anchorCtr="0">
            <a:noAutofit/>
          </a:bodyPr>
          <a:lstStyle/>
          <a:p>
            <a:pPr marL="0" lvl="0" indent="0"/>
            <a:r>
              <a:rPr lang="en-US" dirty="0"/>
              <a:t>BACKGROUND OF THE WEBSITE</a:t>
            </a:r>
            <a:endParaRPr dirty="0"/>
          </a:p>
        </p:txBody>
      </p:sp>
      <p:pic>
        <p:nvPicPr>
          <p:cNvPr id="220" name="Google Shape;220;p37"/>
          <p:cNvPicPr preferRelativeResize="0"/>
          <p:nvPr/>
        </p:nvPicPr>
        <p:blipFill rotWithShape="1">
          <a:blip r:embed="rId3">
            <a:alphaModFix/>
          </a:blip>
          <a:srcRect t="7911" b="7920"/>
          <a:stretch/>
        </p:blipFill>
        <p:spPr>
          <a:xfrm>
            <a:off x="4040450" y="615275"/>
            <a:ext cx="3797600" cy="3827050"/>
          </a:xfrm>
          <a:prstGeom prst="rect">
            <a:avLst/>
          </a:prstGeom>
          <a:noFill/>
          <a:ln>
            <a:noFill/>
          </a:ln>
        </p:spPr>
      </p:pic>
      <p:pic>
        <p:nvPicPr>
          <p:cNvPr id="221" name="Google Shape;221;p37"/>
          <p:cNvPicPr preferRelativeResize="0"/>
          <p:nvPr/>
        </p:nvPicPr>
        <p:blipFill rotWithShape="1">
          <a:blip r:embed="rId4">
            <a:alphaModFix/>
          </a:blip>
          <a:srcRect t="4661" b="4643"/>
          <a:stretch/>
        </p:blipFill>
        <p:spPr>
          <a:xfrm>
            <a:off x="6620025" y="399025"/>
            <a:ext cx="3342575" cy="42488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46"/>
          <p:cNvSpPr txBox="1">
            <a:spLocks noGrp="1"/>
          </p:cNvSpPr>
          <p:nvPr>
            <p:ph type="subTitle" idx="1"/>
          </p:nvPr>
        </p:nvSpPr>
        <p:spPr>
          <a:xfrm>
            <a:off x="6033425" y="2282850"/>
            <a:ext cx="2541600" cy="577800"/>
          </a:xfrm>
          <a:prstGeom prst="rect">
            <a:avLst/>
          </a:prstGeom>
        </p:spPr>
        <p:txBody>
          <a:bodyPr spcFirstLastPara="1" wrap="square" lIns="91425" tIns="91425" rIns="91425" bIns="91425" anchor="t" anchorCtr="0">
            <a:noAutofit/>
          </a:bodyPr>
          <a:lstStyle/>
          <a:p>
            <a:pPr marL="0" lvl="0" indent="0"/>
            <a:r>
              <a:rPr lang="en-US" dirty="0"/>
              <a:t>NAVIGATION OF THE WEBSITE</a:t>
            </a:r>
            <a:endParaRPr dirty="0"/>
          </a:p>
        </p:txBody>
      </p:sp>
      <p:pic>
        <p:nvPicPr>
          <p:cNvPr id="364" name="Google Shape;364;p46"/>
          <p:cNvPicPr preferRelativeResize="0"/>
          <p:nvPr/>
        </p:nvPicPr>
        <p:blipFill rotWithShape="1">
          <a:blip r:embed="rId3">
            <a:alphaModFix/>
          </a:blip>
          <a:srcRect t="7911" b="7920"/>
          <a:stretch/>
        </p:blipFill>
        <p:spPr>
          <a:xfrm>
            <a:off x="-1479550" y="615275"/>
            <a:ext cx="3797600" cy="3827050"/>
          </a:xfrm>
          <a:prstGeom prst="rect">
            <a:avLst/>
          </a:prstGeom>
          <a:noFill/>
          <a:ln>
            <a:noFill/>
          </a:ln>
        </p:spPr>
      </p:pic>
      <p:pic>
        <p:nvPicPr>
          <p:cNvPr id="2" name="Picture 1">
            <a:extLst>
              <a:ext uri="{FF2B5EF4-FFF2-40B4-BE49-F238E27FC236}">
                <a16:creationId xmlns:a16="http://schemas.microsoft.com/office/drawing/2014/main" id="{464D2853-C2A9-4006-98BD-B8BB5C78D20C}"/>
              </a:ext>
            </a:extLst>
          </p:cNvPr>
          <p:cNvPicPr>
            <a:picLocks noChangeAspect="1"/>
          </p:cNvPicPr>
          <p:nvPr/>
        </p:nvPicPr>
        <p:blipFill>
          <a:blip r:embed="rId4"/>
          <a:stretch>
            <a:fillRect/>
          </a:stretch>
        </p:blipFill>
        <p:spPr>
          <a:xfrm>
            <a:off x="1269242" y="280926"/>
            <a:ext cx="3459708" cy="4591326"/>
          </a:xfrm>
          <a:prstGeom prst="rect">
            <a:avLst/>
          </a:prstGeom>
        </p:spPr>
      </p:pic>
    </p:spTree>
    <p:extLst>
      <p:ext uri="{BB962C8B-B14F-4D97-AF65-F5344CB8AC3E}">
        <p14:creationId xmlns:p14="http://schemas.microsoft.com/office/powerpoint/2010/main" val="846564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463468" y="1514171"/>
            <a:ext cx="6217064" cy="2814016"/>
          </a:xfrm>
          <a:prstGeom prst="rect">
            <a:avLst/>
          </a:prstGeom>
        </p:spPr>
        <p:txBody>
          <a:bodyPr spcFirstLastPara="1" wrap="square" lIns="91425" tIns="91425" rIns="91425" bIns="91425" anchor="b" anchorCtr="0">
            <a:noAutofit/>
          </a:bodyPr>
          <a:lstStyle/>
          <a:p>
            <a:pPr marL="171450" lvl="0" indent="-171450" algn="just">
              <a:buClr>
                <a:schemeClr val="bg1"/>
              </a:buClr>
              <a:buSzPts val="1100"/>
              <a:buFont typeface="Wingdings" panose="05000000000000000000" pitchFamily="2" charset="2"/>
              <a:buChar char="Ø"/>
            </a:pPr>
            <a:r>
              <a:rPr lang="en-US" sz="1200" dirty="0"/>
              <a:t>Navigation of the websites are the important part in website. A navigation bar is an element of the user interface inside a website that contains links to certain parts of the website so having a easy to use navigation are also important to the people as a visitors who want visit our website.</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Navigation of the Apple website placed at the top of the web page. It is make the visitors can easily choose what page and content that they wanted.</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Navigation bar of this website are contains a Apple logo which is a home page, a search icon to make visitors easily search what they want and also a shop bag icon to make visitors make a purchase of the Apple products. Next, the navigation bar also contains a list of the Apple products such as Mac, iPad, iPhone, Apple watch, Apple music and Apple TV. Not only that it is also have a support page for visitors to make sure they know anything topic about Apple products.</a:t>
            </a:r>
          </a:p>
          <a:p>
            <a:pPr marL="0" lvl="0" indent="0" algn="just">
              <a:buClr>
                <a:schemeClr val="bg1"/>
              </a:buClr>
              <a:buSzPts val="1100"/>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5.0 NAVIGATION OF THE WEBSITE</a:t>
            </a:r>
            <a:endParaRPr dirty="0"/>
          </a:p>
        </p:txBody>
      </p:sp>
    </p:spTree>
    <p:extLst>
      <p:ext uri="{BB962C8B-B14F-4D97-AF65-F5344CB8AC3E}">
        <p14:creationId xmlns:p14="http://schemas.microsoft.com/office/powerpoint/2010/main" val="4022874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8" name="Google Shape;758;p56"/>
          <p:cNvSpPr txBox="1">
            <a:spLocks noGrp="1"/>
          </p:cNvSpPr>
          <p:nvPr>
            <p:ph type="subTitle" idx="1"/>
          </p:nvPr>
        </p:nvSpPr>
        <p:spPr>
          <a:xfrm>
            <a:off x="3392950" y="3856730"/>
            <a:ext cx="2979039" cy="577800"/>
          </a:xfrm>
          <a:prstGeom prst="rect">
            <a:avLst/>
          </a:prstGeom>
        </p:spPr>
        <p:txBody>
          <a:bodyPr spcFirstLastPara="1" wrap="square" lIns="91425" tIns="91425" rIns="91425" bIns="91425" anchor="t" anchorCtr="0">
            <a:noAutofit/>
          </a:bodyPr>
          <a:lstStyle/>
          <a:p>
            <a:pPr marL="0" lvl="0" indent="0"/>
            <a:r>
              <a:rPr lang="en-US" dirty="0"/>
              <a:t> CONTENT OF THE WEBSITE</a:t>
            </a:r>
            <a:endParaRPr dirty="0"/>
          </a:p>
        </p:txBody>
      </p:sp>
      <p:pic>
        <p:nvPicPr>
          <p:cNvPr id="760" name="Google Shape;760;p56"/>
          <p:cNvPicPr preferRelativeResize="0"/>
          <p:nvPr/>
        </p:nvPicPr>
        <p:blipFill rotWithShape="1">
          <a:blip r:embed="rId3">
            <a:alphaModFix/>
          </a:blip>
          <a:srcRect t="7911" b="7920"/>
          <a:stretch/>
        </p:blipFill>
        <p:spPr>
          <a:xfrm>
            <a:off x="1494150" y="-596000"/>
            <a:ext cx="3797600" cy="3827050"/>
          </a:xfrm>
          <a:prstGeom prst="rect">
            <a:avLst/>
          </a:prstGeom>
          <a:noFill/>
          <a:ln>
            <a:noFill/>
          </a:ln>
        </p:spPr>
      </p:pic>
      <p:pic>
        <p:nvPicPr>
          <p:cNvPr id="2" name="Picture 1">
            <a:extLst>
              <a:ext uri="{FF2B5EF4-FFF2-40B4-BE49-F238E27FC236}">
                <a16:creationId xmlns:a16="http://schemas.microsoft.com/office/drawing/2014/main" id="{17F3551D-A5CD-4A89-9925-0D61D911DFA7}"/>
              </a:ext>
            </a:extLst>
          </p:cNvPr>
          <p:cNvPicPr>
            <a:picLocks noChangeAspect="1"/>
          </p:cNvPicPr>
          <p:nvPr/>
        </p:nvPicPr>
        <p:blipFill>
          <a:blip r:embed="rId4"/>
          <a:stretch>
            <a:fillRect/>
          </a:stretch>
        </p:blipFill>
        <p:spPr>
          <a:xfrm>
            <a:off x="4156906" y="-881268"/>
            <a:ext cx="3900416" cy="4452730"/>
          </a:xfrm>
          <a:prstGeom prst="rect">
            <a:avLst/>
          </a:prstGeom>
        </p:spPr>
      </p:pic>
    </p:spTree>
    <p:extLst>
      <p:ext uri="{BB962C8B-B14F-4D97-AF65-F5344CB8AC3E}">
        <p14:creationId xmlns:p14="http://schemas.microsoft.com/office/powerpoint/2010/main" val="274237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463468" y="1164742"/>
            <a:ext cx="6217064" cy="2814016"/>
          </a:xfrm>
          <a:prstGeom prst="rect">
            <a:avLst/>
          </a:prstGeom>
        </p:spPr>
        <p:txBody>
          <a:bodyPr spcFirstLastPara="1" wrap="square" lIns="91425" tIns="91425" rIns="91425" bIns="91425" anchor="b" anchorCtr="0">
            <a:noAutofit/>
          </a:bodyPr>
          <a:lstStyle/>
          <a:p>
            <a:pPr marL="171450" lvl="0" indent="-171450" algn="just">
              <a:buClr>
                <a:schemeClr val="bg1"/>
              </a:buClr>
              <a:buSzPts val="1100"/>
              <a:buFont typeface="Wingdings" panose="05000000000000000000" pitchFamily="2" charset="2"/>
              <a:buChar char="Ø"/>
            </a:pPr>
            <a:r>
              <a:rPr lang="en-US" sz="1200" dirty="0"/>
              <a:t>A good content of the websites make people more interest into our website. So that the content should be related with the topic of the websites. Next, the Apple websites are contains many content about the Apple products such as :</a:t>
            </a:r>
          </a:p>
          <a:p>
            <a:pPr marL="0" lvl="0" indent="0" algn="just">
              <a:buClr>
                <a:schemeClr val="bg1"/>
              </a:buClr>
              <a:buSzPts val="1100"/>
              <a:buNone/>
            </a:pPr>
            <a:r>
              <a:rPr lang="en-US" sz="1200" dirty="0"/>
              <a:t> </a:t>
            </a:r>
          </a:p>
          <a:p>
            <a:pPr marL="171450" lvl="0" indent="-171450" algn="just">
              <a:buClr>
                <a:schemeClr val="bg1"/>
              </a:buClr>
              <a:buSzPts val="1100"/>
              <a:buFont typeface="Wingdings" panose="05000000000000000000" pitchFamily="2" charset="2"/>
              <a:buChar char="Ø"/>
            </a:pPr>
            <a:r>
              <a:rPr lang="en-US" sz="1200" dirty="0"/>
              <a:t>Shop and learn</a:t>
            </a:r>
          </a:p>
          <a:p>
            <a:pPr marL="171450" lvl="0" indent="-171450" algn="just">
              <a:buClr>
                <a:schemeClr val="bg1"/>
              </a:buClr>
              <a:buSzPts val="1100"/>
              <a:buFont typeface="Wingdings" panose="05000000000000000000" pitchFamily="2" charset="2"/>
              <a:buChar char="Ø"/>
            </a:pPr>
            <a:r>
              <a:rPr lang="en-US" sz="1200" dirty="0"/>
              <a:t>Services</a:t>
            </a:r>
          </a:p>
          <a:p>
            <a:pPr marL="171450" lvl="0" indent="-171450" algn="just">
              <a:buClr>
                <a:schemeClr val="bg1"/>
              </a:buClr>
              <a:buSzPts val="1100"/>
              <a:buFont typeface="Wingdings" panose="05000000000000000000" pitchFamily="2" charset="2"/>
              <a:buChar char="Ø"/>
            </a:pPr>
            <a:r>
              <a:rPr lang="en-US" sz="1200" dirty="0"/>
              <a:t>Account</a:t>
            </a:r>
          </a:p>
          <a:p>
            <a:pPr marL="171450" lvl="0" indent="-171450" algn="just">
              <a:buClr>
                <a:schemeClr val="bg1"/>
              </a:buClr>
              <a:buSzPts val="1100"/>
              <a:buFont typeface="Wingdings" panose="05000000000000000000" pitchFamily="2" charset="2"/>
              <a:buChar char="Ø"/>
            </a:pPr>
            <a:r>
              <a:rPr lang="en-US" sz="1200" dirty="0"/>
              <a:t>Apple Store</a:t>
            </a:r>
          </a:p>
          <a:p>
            <a:pPr marL="171450" lvl="0" indent="-171450" algn="just">
              <a:buClr>
                <a:schemeClr val="bg1"/>
              </a:buClr>
              <a:buSzPts val="1100"/>
              <a:buFont typeface="Wingdings" panose="05000000000000000000" pitchFamily="2" charset="2"/>
              <a:buChar char="Ø"/>
            </a:pPr>
            <a:r>
              <a:rPr lang="en-US" sz="1200" dirty="0"/>
              <a:t>Apple Values </a:t>
            </a:r>
          </a:p>
          <a:p>
            <a:pPr marL="171450" lvl="0" indent="-171450" algn="just">
              <a:buClr>
                <a:schemeClr val="bg1"/>
              </a:buClr>
              <a:buSzPts val="1100"/>
              <a:buFont typeface="Wingdings" panose="05000000000000000000" pitchFamily="2" charset="2"/>
              <a:buChar char="Ø"/>
            </a:pPr>
            <a:r>
              <a:rPr lang="en-US" sz="1200" dirty="0"/>
              <a:t>About Apple</a:t>
            </a:r>
          </a:p>
          <a:p>
            <a:pPr marL="0" lvl="0" indent="0" algn="just">
              <a:buClr>
                <a:schemeClr val="bg1"/>
              </a:buClr>
              <a:buSzPts val="1100"/>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6.0 CONTENT OF THE WEBSITE</a:t>
            </a:r>
            <a:endParaRPr dirty="0"/>
          </a:p>
        </p:txBody>
      </p:sp>
    </p:spTree>
    <p:extLst>
      <p:ext uri="{BB962C8B-B14F-4D97-AF65-F5344CB8AC3E}">
        <p14:creationId xmlns:p14="http://schemas.microsoft.com/office/powerpoint/2010/main" val="782423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4"/>
          <p:cNvPicPr preferRelativeResize="0"/>
          <p:nvPr/>
        </p:nvPicPr>
        <p:blipFill>
          <a:blip r:embed="rId3">
            <a:alphaModFix/>
          </a:blip>
          <a:stretch>
            <a:fillRect/>
          </a:stretch>
        </p:blipFill>
        <p:spPr>
          <a:xfrm>
            <a:off x="3165501" y="733425"/>
            <a:ext cx="5064099" cy="3581399"/>
          </a:xfrm>
          <a:prstGeom prst="rect">
            <a:avLst/>
          </a:prstGeom>
          <a:noFill/>
          <a:ln>
            <a:noFill/>
          </a:ln>
        </p:spPr>
      </p:pic>
      <p:sp>
        <p:nvSpPr>
          <p:cNvPr id="175" name="Google Shape;175;p34"/>
          <p:cNvSpPr txBox="1">
            <a:spLocks noGrp="1"/>
          </p:cNvSpPr>
          <p:nvPr>
            <p:ph type="ctrTitle"/>
          </p:nvPr>
        </p:nvSpPr>
        <p:spPr>
          <a:xfrm flipH="1">
            <a:off x="3502200" y="1165799"/>
            <a:ext cx="4308300" cy="227976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MY" dirty="0"/>
              <a:t>THANK YOU</a:t>
            </a:r>
            <a:r>
              <a:rPr lang="en" dirty="0"/>
              <a:t>!</a:t>
            </a:r>
            <a:endParaRPr dirty="0"/>
          </a:p>
        </p:txBody>
      </p:sp>
      <p:pic>
        <p:nvPicPr>
          <p:cNvPr id="177" name="Google Shape;177;p34"/>
          <p:cNvPicPr preferRelativeResize="0"/>
          <p:nvPr/>
        </p:nvPicPr>
        <p:blipFill>
          <a:blip r:embed="rId4">
            <a:alphaModFix/>
          </a:blip>
          <a:stretch>
            <a:fillRect/>
          </a:stretch>
        </p:blipFill>
        <p:spPr>
          <a:xfrm rot="898296">
            <a:off x="611651" y="2303109"/>
            <a:ext cx="2594000" cy="2672439"/>
          </a:xfrm>
          <a:prstGeom prst="rect">
            <a:avLst/>
          </a:prstGeom>
          <a:noFill/>
          <a:ln>
            <a:noFill/>
          </a:ln>
        </p:spPr>
      </p:pic>
      <p:pic>
        <p:nvPicPr>
          <p:cNvPr id="178" name="Google Shape;178;p34"/>
          <p:cNvPicPr preferRelativeResize="0"/>
          <p:nvPr/>
        </p:nvPicPr>
        <p:blipFill>
          <a:blip r:embed="rId5">
            <a:alphaModFix/>
          </a:blip>
          <a:stretch>
            <a:fillRect/>
          </a:stretch>
        </p:blipFill>
        <p:spPr>
          <a:xfrm rot="-4441753">
            <a:off x="43175" y="667900"/>
            <a:ext cx="663801" cy="527550"/>
          </a:xfrm>
          <a:prstGeom prst="rect">
            <a:avLst/>
          </a:prstGeom>
          <a:noFill/>
          <a:ln>
            <a:noFill/>
          </a:ln>
        </p:spPr>
      </p:pic>
      <p:pic>
        <p:nvPicPr>
          <p:cNvPr id="179" name="Google Shape;179;p34"/>
          <p:cNvPicPr preferRelativeResize="0"/>
          <p:nvPr/>
        </p:nvPicPr>
        <p:blipFill>
          <a:blip r:embed="rId6">
            <a:alphaModFix/>
          </a:blip>
          <a:stretch>
            <a:fillRect/>
          </a:stretch>
        </p:blipFill>
        <p:spPr>
          <a:xfrm rot="2250125">
            <a:off x="-343280" y="2640748"/>
            <a:ext cx="885661" cy="884228"/>
          </a:xfrm>
          <a:prstGeom prst="rect">
            <a:avLst/>
          </a:prstGeom>
          <a:noFill/>
          <a:ln>
            <a:noFill/>
          </a:ln>
        </p:spPr>
      </p:pic>
      <p:pic>
        <p:nvPicPr>
          <p:cNvPr id="180" name="Google Shape;180;p34"/>
          <p:cNvPicPr preferRelativeResize="0"/>
          <p:nvPr/>
        </p:nvPicPr>
        <p:blipFill>
          <a:blip r:embed="rId7">
            <a:alphaModFix/>
          </a:blip>
          <a:stretch>
            <a:fillRect/>
          </a:stretch>
        </p:blipFill>
        <p:spPr>
          <a:xfrm rot="8487265">
            <a:off x="928179" y="1830450"/>
            <a:ext cx="893400" cy="705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749287" y="692641"/>
            <a:ext cx="5645426" cy="4089000"/>
          </a:xfrm>
          <a:prstGeom prst="rect">
            <a:avLst/>
          </a:prstGeom>
        </p:spPr>
        <p:txBody>
          <a:bodyPr spcFirstLastPara="1" wrap="square" lIns="91425" tIns="91425" rIns="91425" bIns="91425" anchor="b" anchorCtr="0">
            <a:noAutofit/>
          </a:bodyPr>
          <a:lstStyle/>
          <a:p>
            <a:pPr marL="171450" indent="-171450" algn="just">
              <a:buClr>
                <a:schemeClr val="bg1"/>
              </a:buClr>
              <a:buSzPts val="1100"/>
              <a:buFont typeface="Wingdings" panose="05000000000000000000" pitchFamily="2" charset="2"/>
              <a:buChar char="Ø"/>
            </a:pPr>
            <a:r>
              <a:rPr lang="en-US" sz="1200" dirty="0"/>
              <a:t>Apple.com is a convenient place to purchase Apple products and accessories from Apple and other manufacturers. The homepage is welcoming, modern, simple and clean, allowing the brand to really show its products off and make them the primary focus. </a:t>
            </a:r>
          </a:p>
          <a:p>
            <a:pPr marL="171450" indent="-171450" algn="just">
              <a:buClr>
                <a:schemeClr val="dk1"/>
              </a:buClr>
              <a:buSzPts val="1100"/>
            </a:pPr>
            <a:endParaRPr lang="en-US" sz="1200" dirty="0"/>
          </a:p>
          <a:p>
            <a:pPr marL="171450" indent="-171450" algn="just">
              <a:buClr>
                <a:schemeClr val="bg1"/>
              </a:buClr>
              <a:buSzPts val="1100"/>
              <a:buFont typeface="Wingdings" panose="05000000000000000000" pitchFamily="2" charset="2"/>
              <a:buChar char="Ø"/>
            </a:pPr>
            <a:r>
              <a:rPr lang="en-US" sz="1200" dirty="0"/>
              <a:t>The whole site’s design definitely has a modern and professional feel to it, their website’s design meets the modern-day standards</a:t>
            </a:r>
          </a:p>
          <a:p>
            <a:pPr marL="171450" indent="-171450" algn="just">
              <a:buClr>
                <a:schemeClr val="dk1"/>
              </a:buClr>
              <a:buSzPts val="1100"/>
            </a:pPr>
            <a:endParaRPr lang="en-US" sz="1200" dirty="0"/>
          </a:p>
          <a:p>
            <a:pPr marL="0" lvl="0" indent="0" algn="just">
              <a:buClr>
                <a:schemeClr val="dk1"/>
              </a:buClr>
              <a:buSzPts val="1100"/>
              <a:buNone/>
            </a:pPr>
            <a:r>
              <a:rPr lang="en-US" sz="1200" dirty="0"/>
              <a:t>WHO </a:t>
            </a:r>
            <a:r>
              <a:rPr lang="en-US" sz="1200" dirty="0">
                <a:solidFill>
                  <a:srgbClr val="FFC000"/>
                </a:solidFill>
              </a:rPr>
              <a:t>DESIGNED</a:t>
            </a:r>
            <a:r>
              <a:rPr lang="en-US" sz="1200" dirty="0"/>
              <a:t> APPLE WEBSITE ?</a:t>
            </a:r>
          </a:p>
          <a:p>
            <a:pPr marL="0" lvl="0" indent="0" algn="just">
              <a:buClr>
                <a:schemeClr val="dk1"/>
              </a:buClr>
              <a:buSzPts val="1100"/>
              <a:buNone/>
            </a:pPr>
            <a:endParaRPr lang="en-US" sz="1200" dirty="0"/>
          </a:p>
          <a:p>
            <a:pPr marL="171450" indent="-171450" algn="just">
              <a:buClr>
                <a:schemeClr val="bg1"/>
              </a:buClr>
              <a:buSzPts val="1100"/>
              <a:buFont typeface="Wingdings" panose="05000000000000000000" pitchFamily="2" charset="2"/>
              <a:buChar char="Ø"/>
            </a:pPr>
            <a:r>
              <a:rPr lang="en-US" sz="1200" dirty="0"/>
              <a:t>Jason Wilson is a product designer with over twenty years experiences designing software that is both intuitive and beautiful. Jason Wilson has designed many of Apple's websites. He is good at digital product design, user experience design, user interface design, graphic design, branding, design direction, creative direction and photography. </a:t>
            </a:r>
          </a:p>
          <a:p>
            <a:pPr marL="171450" indent="-171450" algn="just">
              <a:buClr>
                <a:schemeClr val="dk1"/>
              </a:buClr>
              <a:buSzPts val="1100"/>
            </a:pPr>
            <a:endParaRPr lang="en-US" sz="1200" dirty="0"/>
          </a:p>
          <a:p>
            <a:pPr marL="171450" indent="-171450" algn="just">
              <a:buClr>
                <a:schemeClr val="bg1"/>
              </a:buClr>
              <a:buSzPts val="1100"/>
              <a:buFont typeface="Wingdings" panose="05000000000000000000" pitchFamily="2" charset="2"/>
              <a:buChar char="Ø"/>
            </a:pPr>
            <a:r>
              <a:rPr lang="en-US" sz="1200" dirty="0"/>
              <a:t>He design many other website like Adidas, Adobe, Apple, Audi, BlackBerry, Clorox, </a:t>
            </a:r>
            <a:r>
              <a:rPr lang="en-US" sz="1200" dirty="0" err="1"/>
              <a:t>Dashlane</a:t>
            </a:r>
            <a:r>
              <a:rPr lang="en-US" sz="1200" dirty="0"/>
              <a:t>, EA, eBay, Facebook, Google, Hard Rock, HP, Intel, John Hancock, </a:t>
            </a:r>
            <a:r>
              <a:rPr lang="en-US" sz="1200" dirty="0" err="1"/>
              <a:t>Lytro</a:t>
            </a:r>
            <a:r>
              <a:rPr lang="en-US" sz="1200" dirty="0"/>
              <a:t>, Michelin, Microsoft, Nike and many more.</a:t>
            </a:r>
          </a:p>
          <a:p>
            <a:pPr marL="0" lvl="0" indent="0" algn="just" rtl="0">
              <a:spcBef>
                <a:spcPts val="0"/>
              </a:spcBef>
              <a:spcAft>
                <a:spcPts val="0"/>
              </a:spcAft>
              <a:buClr>
                <a:schemeClr val="dk1"/>
              </a:buClr>
              <a:buSzPts val="1100"/>
              <a:buFont typeface="Arial"/>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1.0 BACKGROUND OF THE WEBSITE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497495" y="665200"/>
            <a:ext cx="6149009" cy="3998629"/>
          </a:xfrm>
          <a:prstGeom prst="rect">
            <a:avLst/>
          </a:prstGeom>
        </p:spPr>
        <p:txBody>
          <a:bodyPr spcFirstLastPara="1" wrap="square" lIns="91425" tIns="91425" rIns="91425" bIns="91425" anchor="b" anchorCtr="0">
            <a:noAutofit/>
          </a:bodyPr>
          <a:lstStyle/>
          <a:p>
            <a:pPr marL="0" lvl="0" indent="0" algn="just">
              <a:buClr>
                <a:schemeClr val="dk1"/>
              </a:buClr>
              <a:buSzPts val="1100"/>
              <a:buNone/>
            </a:pPr>
            <a:r>
              <a:rPr lang="en-US" sz="1200" dirty="0"/>
              <a:t>Apple website is available for many countries such as:</a:t>
            </a:r>
          </a:p>
          <a:p>
            <a:pPr marL="171450" indent="-171450" algn="just">
              <a:buClr>
                <a:schemeClr val="bg1"/>
              </a:buClr>
              <a:buSzPts val="1100"/>
              <a:buFont typeface="Arial" panose="020B0604020202020204" pitchFamily="34" charset="0"/>
              <a:buChar char="•"/>
            </a:pPr>
            <a:r>
              <a:rPr lang="en-US" sz="1200" dirty="0"/>
              <a:t>Africa, Middle East, and India</a:t>
            </a:r>
          </a:p>
          <a:p>
            <a:pPr marL="171450" indent="-171450" algn="just">
              <a:buClr>
                <a:schemeClr val="bg1"/>
              </a:buClr>
              <a:buSzPts val="1100"/>
              <a:buFont typeface="Arial" panose="020B0604020202020204" pitchFamily="34" charset="0"/>
              <a:buChar char="•"/>
            </a:pPr>
            <a:r>
              <a:rPr lang="en-US" sz="1200" dirty="0"/>
              <a:t>Asia Pacific </a:t>
            </a:r>
          </a:p>
          <a:p>
            <a:pPr marL="171450" indent="-171450" algn="just">
              <a:buClr>
                <a:schemeClr val="bg1"/>
              </a:buClr>
              <a:buSzPts val="1100"/>
              <a:buFont typeface="Arial" panose="020B0604020202020204" pitchFamily="34" charset="0"/>
              <a:buChar char="•"/>
            </a:pPr>
            <a:r>
              <a:rPr lang="en-US" sz="1200" dirty="0"/>
              <a:t>Europe</a:t>
            </a:r>
          </a:p>
          <a:p>
            <a:pPr marL="171450" indent="-171450" algn="just">
              <a:buClr>
                <a:schemeClr val="bg1"/>
              </a:buClr>
              <a:buSzPts val="1100"/>
              <a:buFont typeface="Arial" panose="020B0604020202020204" pitchFamily="34" charset="0"/>
              <a:buChar char="•"/>
            </a:pPr>
            <a:r>
              <a:rPr lang="en-US" sz="1200" dirty="0"/>
              <a:t>Latin America and the Caribbean</a:t>
            </a:r>
          </a:p>
          <a:p>
            <a:pPr marL="171450" indent="-171450" algn="just">
              <a:buClr>
                <a:schemeClr val="bg1"/>
              </a:buClr>
              <a:buSzPts val="1100"/>
              <a:buFont typeface="Arial" panose="020B0604020202020204" pitchFamily="34" charset="0"/>
              <a:buChar char="•"/>
            </a:pPr>
            <a:r>
              <a:rPr lang="en-US" sz="1200" dirty="0"/>
              <a:t>The United States, Canada, and Puerto Rico</a:t>
            </a:r>
          </a:p>
          <a:p>
            <a:pPr marL="0" lvl="0" indent="0" algn="just">
              <a:buClr>
                <a:schemeClr val="dk1"/>
              </a:buClr>
              <a:buSzPts val="1100"/>
              <a:buNone/>
            </a:pPr>
            <a:endParaRPr lang="en-US" sz="1200" dirty="0"/>
          </a:p>
          <a:p>
            <a:pPr marL="0" lvl="0" indent="0" algn="just">
              <a:buClr>
                <a:schemeClr val="dk1"/>
              </a:buClr>
              <a:buSzPts val="1100"/>
              <a:buNone/>
            </a:pPr>
            <a:r>
              <a:rPr lang="en-US" sz="1200" dirty="0">
                <a:solidFill>
                  <a:srgbClr val="FFC000"/>
                </a:solidFill>
              </a:rPr>
              <a:t>WHEN</a:t>
            </a:r>
            <a:r>
              <a:rPr lang="en-US" sz="1200" dirty="0"/>
              <a:t> APPLE WEBSITE IS CREATED?</a:t>
            </a:r>
          </a:p>
          <a:p>
            <a:pPr marL="171450" lvl="0" indent="-171450" algn="just">
              <a:buClr>
                <a:schemeClr val="bg1"/>
              </a:buClr>
              <a:buSzPts val="1100"/>
              <a:buFont typeface="Wingdings" panose="05000000000000000000" pitchFamily="2" charset="2"/>
              <a:buChar char="Ø"/>
            </a:pPr>
            <a:r>
              <a:rPr lang="en-US" sz="1200" dirty="0"/>
              <a:t>Apple company registered the domain in 1987, the site at that time looked like a newsletter. At that time, apple website does not look minimal at all, Then the company slowly transformed its own homepage, by 1998, Apple simplified its homepage hugely. </a:t>
            </a:r>
          </a:p>
          <a:p>
            <a:pPr marL="171450" lvl="0" indent="-171450" algn="just">
              <a:buClr>
                <a:schemeClr val="bg1"/>
              </a:buClr>
              <a:buSzPts val="1100"/>
              <a:buFont typeface="Wingdings" panose="05000000000000000000" pitchFamily="2" charset="2"/>
              <a:buChar char="Ø"/>
            </a:pPr>
            <a:endParaRPr lang="en-US" sz="1200" dirty="0"/>
          </a:p>
          <a:p>
            <a:pPr marL="171450" indent="-171450" algn="just">
              <a:buClr>
                <a:schemeClr val="bg1"/>
              </a:buClr>
              <a:buSzPts val="1100"/>
              <a:buFont typeface="Wingdings" panose="05000000000000000000" pitchFamily="2" charset="2"/>
              <a:buChar char="Ø"/>
            </a:pPr>
            <a:r>
              <a:rPr lang="en-US" sz="1200" dirty="0"/>
              <a:t>As time goes by, apple keep their website up to dated and continued the design trend of featuring hot product front-and-center, sometimes even more dramatically. Now apple website supported dark mode, their navigation also in dark and simplified their search bar. This is the way they can promoted their product and also show people that they have the most on their website.</a:t>
            </a:r>
          </a:p>
          <a:p>
            <a:pPr marL="0" lvl="0" indent="0" algn="l" rtl="0">
              <a:spcBef>
                <a:spcPts val="0"/>
              </a:spcBef>
              <a:spcAft>
                <a:spcPts val="0"/>
              </a:spcAft>
              <a:buClr>
                <a:schemeClr val="dk1"/>
              </a:buClr>
              <a:buSzPts val="1100"/>
              <a:buFont typeface="Arial"/>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1.0 BACKGROUND OF THE WEBSITE</a:t>
            </a:r>
            <a:endParaRPr dirty="0"/>
          </a:p>
        </p:txBody>
      </p:sp>
    </p:spTree>
    <p:extLst>
      <p:ext uri="{BB962C8B-B14F-4D97-AF65-F5344CB8AC3E}">
        <p14:creationId xmlns:p14="http://schemas.microsoft.com/office/powerpoint/2010/main" val="95022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ctrTitle"/>
          </p:nvPr>
        </p:nvSpPr>
        <p:spPr>
          <a:xfrm flipH="1">
            <a:off x="4039977" y="829144"/>
            <a:ext cx="3069600" cy="467100"/>
          </a:xfrm>
          <a:prstGeom prst="rect">
            <a:avLst/>
          </a:prstGeom>
        </p:spPr>
        <p:txBody>
          <a:bodyPr spcFirstLastPara="1" wrap="square" lIns="91425" tIns="91425" rIns="91425" bIns="91425" anchor="t" anchorCtr="0">
            <a:noAutofit/>
          </a:bodyPr>
          <a:lstStyle/>
          <a:p>
            <a:pPr lvl="0"/>
            <a:r>
              <a:rPr lang="en-US" dirty="0"/>
              <a:t>THE MAIN PURPOSE OF THEIR WEBSITE?</a:t>
            </a:r>
            <a:endParaRPr dirty="0"/>
          </a:p>
        </p:txBody>
      </p:sp>
      <p:sp>
        <p:nvSpPr>
          <p:cNvPr id="207" name="Google Shape;207;p36"/>
          <p:cNvSpPr txBox="1">
            <a:spLocks noGrp="1"/>
          </p:cNvSpPr>
          <p:nvPr>
            <p:ph type="subTitle" idx="1"/>
          </p:nvPr>
        </p:nvSpPr>
        <p:spPr>
          <a:xfrm flipH="1">
            <a:off x="4039977" y="2729451"/>
            <a:ext cx="3382800" cy="1331100"/>
          </a:xfrm>
          <a:prstGeom prst="rect">
            <a:avLst/>
          </a:prstGeom>
        </p:spPr>
        <p:txBody>
          <a:bodyPr spcFirstLastPara="1" wrap="square" lIns="91425" tIns="91425" rIns="91425" bIns="91425" anchor="b" anchorCtr="0">
            <a:noAutofit/>
          </a:bodyPr>
          <a:lstStyle/>
          <a:p>
            <a:pPr marL="0" lvl="0" indent="0"/>
            <a:r>
              <a:rPr lang="en-US" sz="1400" dirty="0"/>
              <a:t>Get Support for:</a:t>
            </a:r>
          </a:p>
          <a:p>
            <a:pPr marL="0" lvl="0" indent="0"/>
            <a:r>
              <a:rPr lang="en-US" sz="1400" dirty="0"/>
              <a:t>•iPhone</a:t>
            </a:r>
          </a:p>
          <a:p>
            <a:pPr marL="0" lvl="0" indent="0"/>
            <a:r>
              <a:rPr lang="en-US" sz="1400" dirty="0"/>
              <a:t>•iPad</a:t>
            </a:r>
          </a:p>
          <a:p>
            <a:pPr marL="0" lvl="0" indent="0"/>
            <a:r>
              <a:rPr lang="en-US" sz="1400" dirty="0"/>
              <a:t>•Watch</a:t>
            </a:r>
          </a:p>
          <a:p>
            <a:pPr marL="0" lvl="0" indent="0"/>
            <a:r>
              <a:rPr lang="en-US" sz="1400" dirty="0"/>
              <a:t>•Mac</a:t>
            </a:r>
          </a:p>
          <a:p>
            <a:pPr marL="0" lvl="0" indent="0"/>
            <a:r>
              <a:rPr lang="en-US" sz="1400" dirty="0"/>
              <a:t>•Music</a:t>
            </a:r>
          </a:p>
          <a:p>
            <a:pPr marL="0" lvl="0" indent="0"/>
            <a:r>
              <a:rPr lang="en-US" sz="1400" dirty="0"/>
              <a:t>•Apple ID</a:t>
            </a:r>
          </a:p>
          <a:p>
            <a:pPr marL="0" lvl="0" indent="0"/>
            <a:r>
              <a:rPr lang="en-US" sz="1400" dirty="0"/>
              <a:t>•Apps</a:t>
            </a:r>
          </a:p>
          <a:p>
            <a:pPr marL="0" lvl="0" indent="0"/>
            <a:r>
              <a:rPr lang="en-US" sz="1400" dirty="0"/>
              <a:t>•Support Site Map</a:t>
            </a:r>
          </a:p>
          <a:p>
            <a:pPr marL="0" lvl="0" indent="0" algn="l" rtl="0">
              <a:spcBef>
                <a:spcPts val="0"/>
              </a:spcBef>
              <a:spcAft>
                <a:spcPts val="0"/>
              </a:spcAft>
              <a:buNone/>
            </a:pPr>
            <a:endParaRPr dirty="0"/>
          </a:p>
        </p:txBody>
      </p:sp>
      <p:pic>
        <p:nvPicPr>
          <p:cNvPr id="208" name="Google Shape;208;p36"/>
          <p:cNvPicPr preferRelativeResize="0"/>
          <p:nvPr/>
        </p:nvPicPr>
        <p:blipFill>
          <a:blip r:embed="rId3">
            <a:alphaModFix/>
          </a:blip>
          <a:stretch>
            <a:fillRect/>
          </a:stretch>
        </p:blipFill>
        <p:spPr>
          <a:xfrm rot="10800000">
            <a:off x="909200" y="833163"/>
            <a:ext cx="2660025" cy="3477174"/>
          </a:xfrm>
          <a:prstGeom prst="rect">
            <a:avLst/>
          </a:prstGeom>
          <a:noFill/>
          <a:ln>
            <a:noFill/>
          </a:ln>
        </p:spPr>
      </p:pic>
      <p:pic>
        <p:nvPicPr>
          <p:cNvPr id="209" name="Google Shape;209;p36"/>
          <p:cNvPicPr preferRelativeResize="0"/>
          <p:nvPr/>
        </p:nvPicPr>
        <p:blipFill>
          <a:blip r:embed="rId4">
            <a:alphaModFix/>
          </a:blip>
          <a:stretch>
            <a:fillRect/>
          </a:stretch>
        </p:blipFill>
        <p:spPr>
          <a:xfrm rot="-4441753">
            <a:off x="5219850" y="-274525"/>
            <a:ext cx="663801" cy="527550"/>
          </a:xfrm>
          <a:prstGeom prst="rect">
            <a:avLst/>
          </a:prstGeom>
          <a:noFill/>
          <a:ln>
            <a:noFill/>
          </a:ln>
        </p:spPr>
      </p:pic>
      <p:pic>
        <p:nvPicPr>
          <p:cNvPr id="210" name="Google Shape;210;p36"/>
          <p:cNvPicPr preferRelativeResize="0"/>
          <p:nvPr/>
        </p:nvPicPr>
        <p:blipFill>
          <a:blip r:embed="rId5">
            <a:alphaModFix/>
          </a:blip>
          <a:stretch>
            <a:fillRect/>
          </a:stretch>
        </p:blipFill>
        <p:spPr>
          <a:xfrm rot="2250125">
            <a:off x="6240395" y="4488548"/>
            <a:ext cx="885661" cy="884228"/>
          </a:xfrm>
          <a:prstGeom prst="rect">
            <a:avLst/>
          </a:prstGeom>
          <a:noFill/>
          <a:ln>
            <a:noFill/>
          </a:ln>
        </p:spPr>
      </p:pic>
      <p:pic>
        <p:nvPicPr>
          <p:cNvPr id="211" name="Google Shape;211;p36"/>
          <p:cNvPicPr preferRelativeResize="0"/>
          <p:nvPr/>
        </p:nvPicPr>
        <p:blipFill>
          <a:blip r:embed="rId6">
            <a:alphaModFix/>
          </a:blip>
          <a:stretch>
            <a:fillRect/>
          </a:stretch>
        </p:blipFill>
        <p:spPr>
          <a:xfrm rot="8487265">
            <a:off x="8666629" y="794325"/>
            <a:ext cx="893400" cy="705050"/>
          </a:xfrm>
          <a:prstGeom prst="rect">
            <a:avLst/>
          </a:prstGeom>
          <a:noFill/>
          <a:ln>
            <a:noFill/>
          </a:ln>
        </p:spPr>
      </p:pic>
      <p:pic>
        <p:nvPicPr>
          <p:cNvPr id="212" name="Google Shape;212;p36"/>
          <p:cNvPicPr preferRelativeResize="0"/>
          <p:nvPr/>
        </p:nvPicPr>
        <p:blipFill>
          <a:blip r:embed="rId7">
            <a:alphaModFix/>
          </a:blip>
          <a:stretch>
            <a:fillRect/>
          </a:stretch>
        </p:blipFill>
        <p:spPr>
          <a:xfrm rot="919429">
            <a:off x="7568900" y="2838832"/>
            <a:ext cx="855107" cy="853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421296" y="1573909"/>
            <a:ext cx="6301408" cy="3369151"/>
          </a:xfrm>
          <a:prstGeom prst="rect">
            <a:avLst/>
          </a:prstGeom>
        </p:spPr>
        <p:txBody>
          <a:bodyPr spcFirstLastPara="1" wrap="square" lIns="91425" tIns="91425" rIns="91425" bIns="91425" anchor="b" anchorCtr="0">
            <a:noAutofit/>
          </a:bodyPr>
          <a:lstStyle/>
          <a:p>
            <a:pPr marL="171450" lvl="0" indent="-171450" algn="just">
              <a:buClr>
                <a:schemeClr val="bg1"/>
              </a:buClr>
              <a:buFont typeface="Wingdings" panose="05000000000000000000" pitchFamily="2" charset="2"/>
              <a:buChar char="Ø"/>
            </a:pPr>
            <a:r>
              <a:rPr lang="en-US" sz="1200" dirty="0"/>
              <a:t> Customers can ask question about things that they bought from apple, they can learn or discover new ways to enjoy their devices with their how-to and help videos.  Get quick tips and the help all in one place. They also provided service and support from apple experts and also provided a repair services if the customers apple product needs repairs or fix.</a:t>
            </a:r>
          </a:p>
          <a:p>
            <a:pPr marL="171450" lvl="0" indent="-171450" algn="just">
              <a:buFont typeface="Wingdings" panose="05000000000000000000" pitchFamily="2" charset="2"/>
              <a:buChar char="Ø"/>
            </a:pPr>
            <a:endParaRPr lang="en-US" sz="1200" dirty="0">
              <a:solidFill>
                <a:srgbClr val="FFFFFF"/>
              </a:solidFill>
            </a:endParaRPr>
          </a:p>
          <a:p>
            <a:pPr marL="171450" lvl="0" indent="-171450" algn="just">
              <a:buClr>
                <a:schemeClr val="bg1"/>
              </a:buClr>
              <a:buFont typeface="Wingdings" panose="05000000000000000000" pitchFamily="2" charset="2"/>
              <a:buChar char="Ø"/>
            </a:pPr>
            <a:r>
              <a:rPr lang="en-US" sz="1200" dirty="0"/>
              <a:t> The biggest feature of Apple's influential web design is its minimalism. Apple keeps it simple by using large areas of white space and big margins to focus on single areas of content. Apple's homepage normally features a large product shot with single tagline and some other pages linked under the fold. For example, at the time of writing, Apple features a large image of Apple's second-generation iPad with a large title and sub headline. How they influenced customers to visit their website:</a:t>
            </a:r>
          </a:p>
          <a:p>
            <a:pPr marL="171450" lvl="0" indent="-171450" algn="just">
              <a:buFont typeface="Wingdings" panose="05000000000000000000" pitchFamily="2" charset="2"/>
              <a:buChar char="Ø"/>
            </a:pPr>
            <a:endParaRPr lang="en-US" sz="1200" dirty="0"/>
          </a:p>
          <a:p>
            <a:pPr marL="0" lvl="0" indent="0" algn="just">
              <a:buClr>
                <a:schemeClr val="bg1"/>
              </a:buClr>
            </a:pPr>
            <a:r>
              <a:rPr lang="en-US" sz="1200" dirty="0"/>
              <a:t> Organized Information</a:t>
            </a:r>
          </a:p>
          <a:p>
            <a:pPr marL="0" lvl="0" indent="0" algn="just">
              <a:buClr>
                <a:schemeClr val="bg1"/>
              </a:buClr>
            </a:pPr>
            <a:r>
              <a:rPr lang="en-US" sz="1200" dirty="0"/>
              <a:t> Consistent Brand</a:t>
            </a:r>
          </a:p>
          <a:p>
            <a:pPr marL="0" lvl="0" indent="0" algn="just">
              <a:buClr>
                <a:schemeClr val="bg1"/>
              </a:buClr>
            </a:pPr>
            <a:r>
              <a:rPr lang="en-US" sz="1200" dirty="0"/>
              <a:t> Product Shots</a:t>
            </a:r>
          </a:p>
          <a:p>
            <a:pPr marL="0" lvl="0" indent="0" algn="just">
              <a:buClr>
                <a:schemeClr val="bg1"/>
              </a:buClr>
            </a:pPr>
            <a:r>
              <a:rPr lang="en-US" sz="1200" dirty="0"/>
              <a:t> Animation and Interactivity from New Web Standards</a:t>
            </a:r>
          </a:p>
          <a:p>
            <a:pPr marL="0" lvl="0" indent="0" algn="just">
              <a:buClr>
                <a:schemeClr val="bg1"/>
              </a:buClr>
            </a:pPr>
            <a:r>
              <a:rPr lang="en-US" sz="1200" dirty="0"/>
              <a:t> Icons</a:t>
            </a:r>
          </a:p>
          <a:p>
            <a:pPr marL="0" lvl="0" indent="0" algn="just">
              <a:buClr>
                <a:schemeClr val="bg1"/>
              </a:buClr>
            </a:pPr>
            <a:r>
              <a:rPr lang="en-US" sz="1200" dirty="0"/>
              <a:t> Interface Influence</a:t>
            </a:r>
          </a:p>
          <a:p>
            <a:pPr marL="0" lvl="0" indent="0" algn="l" rtl="0">
              <a:spcBef>
                <a:spcPts val="0"/>
              </a:spcBef>
              <a:spcAft>
                <a:spcPts val="0"/>
              </a:spcAft>
              <a:buClr>
                <a:schemeClr val="dk1"/>
              </a:buClr>
              <a:buSzPts val="1100"/>
              <a:buFont typeface="Arial"/>
              <a:buNone/>
            </a:pP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1.0 BACKGROUND OF THE WEBSITE</a:t>
            </a:r>
            <a:endParaRPr dirty="0"/>
          </a:p>
        </p:txBody>
      </p:sp>
    </p:spTree>
    <p:extLst>
      <p:ext uri="{BB962C8B-B14F-4D97-AF65-F5344CB8AC3E}">
        <p14:creationId xmlns:p14="http://schemas.microsoft.com/office/powerpoint/2010/main" val="207030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46"/>
          <p:cNvSpPr txBox="1">
            <a:spLocks noGrp="1"/>
          </p:cNvSpPr>
          <p:nvPr>
            <p:ph type="subTitle" idx="1"/>
          </p:nvPr>
        </p:nvSpPr>
        <p:spPr>
          <a:xfrm>
            <a:off x="6033425" y="2282850"/>
            <a:ext cx="2541600" cy="577800"/>
          </a:xfrm>
          <a:prstGeom prst="rect">
            <a:avLst/>
          </a:prstGeom>
        </p:spPr>
        <p:txBody>
          <a:bodyPr spcFirstLastPara="1" wrap="square" lIns="91425" tIns="91425" rIns="91425" bIns="91425" anchor="t" anchorCtr="0">
            <a:noAutofit/>
          </a:bodyPr>
          <a:lstStyle/>
          <a:p>
            <a:pPr marL="0" lvl="0" indent="0"/>
            <a:r>
              <a:rPr lang="en-US" dirty="0"/>
              <a:t>NATURE BUSINESS OF THE WEBSITE</a:t>
            </a:r>
            <a:endParaRPr dirty="0"/>
          </a:p>
        </p:txBody>
      </p:sp>
      <p:pic>
        <p:nvPicPr>
          <p:cNvPr id="364" name="Google Shape;364;p46"/>
          <p:cNvPicPr preferRelativeResize="0"/>
          <p:nvPr/>
        </p:nvPicPr>
        <p:blipFill rotWithShape="1">
          <a:blip r:embed="rId3">
            <a:alphaModFix/>
          </a:blip>
          <a:srcRect t="7911" b="7920"/>
          <a:stretch/>
        </p:blipFill>
        <p:spPr>
          <a:xfrm>
            <a:off x="-1479550" y="615275"/>
            <a:ext cx="3797600" cy="3827050"/>
          </a:xfrm>
          <a:prstGeom prst="rect">
            <a:avLst/>
          </a:prstGeom>
          <a:noFill/>
          <a:ln>
            <a:noFill/>
          </a:ln>
        </p:spPr>
      </p:pic>
      <p:pic>
        <p:nvPicPr>
          <p:cNvPr id="365" name="Google Shape;365;p46"/>
          <p:cNvPicPr preferRelativeResize="0"/>
          <p:nvPr/>
        </p:nvPicPr>
        <p:blipFill rotWithShape="1">
          <a:blip r:embed="rId4">
            <a:alphaModFix/>
          </a:blip>
          <a:srcRect t="6822" b="6822"/>
          <a:stretch/>
        </p:blipFill>
        <p:spPr>
          <a:xfrm>
            <a:off x="1100025" y="710275"/>
            <a:ext cx="3342575" cy="362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509851" y="467354"/>
            <a:ext cx="6124298" cy="3998629"/>
          </a:xfrm>
          <a:prstGeom prst="rect">
            <a:avLst/>
          </a:prstGeom>
        </p:spPr>
        <p:txBody>
          <a:bodyPr spcFirstLastPara="1" wrap="square" lIns="91425" tIns="91425" rIns="91425" bIns="91425" anchor="b" anchorCtr="0">
            <a:noAutofit/>
          </a:bodyPr>
          <a:lstStyle/>
          <a:p>
            <a:pPr marL="171450" lvl="0" indent="-171450" algn="just">
              <a:buClr>
                <a:schemeClr val="bg1"/>
              </a:buClr>
              <a:buSzPts val="1100"/>
              <a:buFont typeface="Wingdings" panose="05000000000000000000" pitchFamily="2" charset="2"/>
              <a:buChar char="Ø"/>
            </a:pPr>
            <a:r>
              <a:rPr lang="en-US" sz="1200" dirty="0"/>
              <a:t>Apple Inc. is an American manufacturer of personal computers, computer peripherals, and computer software. It was the first successful personal computer company and the popularizer of the graphical user interface. Their headquarters are located in Cupertino, California.</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The company's hardware products include the iPhone smartphone, the iPad tablet computer, the Mac personal computer, the iPod portable media player, the Apple Watch smartwatch, the Apple TV digital media player, the </a:t>
            </a:r>
            <a:r>
              <a:rPr lang="en-US" sz="1200" dirty="0" err="1"/>
              <a:t>AirPods</a:t>
            </a:r>
            <a:r>
              <a:rPr lang="en-US" sz="1200" dirty="0"/>
              <a:t> wireless earbuds and the </a:t>
            </a:r>
            <a:r>
              <a:rPr lang="en-US" sz="1200" dirty="0" err="1"/>
              <a:t>HomePod</a:t>
            </a:r>
            <a:r>
              <a:rPr lang="en-US" sz="1200" dirty="0"/>
              <a:t> smart speaker. Apple's software includes macOS, iOS, </a:t>
            </a:r>
            <a:r>
              <a:rPr lang="en-US" sz="1200" dirty="0" err="1"/>
              <a:t>iPadOS</a:t>
            </a:r>
            <a:r>
              <a:rPr lang="en-US" sz="1200" dirty="0"/>
              <a:t>, </a:t>
            </a:r>
            <a:r>
              <a:rPr lang="en-US" sz="1200" dirty="0" err="1"/>
              <a:t>watchOS</a:t>
            </a:r>
            <a:r>
              <a:rPr lang="en-US" sz="1200" dirty="0"/>
              <a:t>, and </a:t>
            </a:r>
            <a:r>
              <a:rPr lang="en-US" sz="1200" dirty="0" err="1"/>
              <a:t>tvOS</a:t>
            </a:r>
            <a:r>
              <a:rPr lang="en-US" sz="1200" dirty="0"/>
              <a:t> operating systems, and </a:t>
            </a:r>
            <a:r>
              <a:rPr lang="en-US" sz="1200" dirty="0" err="1"/>
              <a:t>manymore</a:t>
            </a:r>
            <a:r>
              <a:rPr lang="en-US" sz="1200" dirty="0"/>
              <a:t>.</a:t>
            </a:r>
          </a:p>
          <a:p>
            <a:pPr marL="0" lvl="0" indent="0" algn="just">
              <a:buClr>
                <a:schemeClr val="dk1"/>
              </a:buClr>
              <a:buSzPts val="1100"/>
              <a:buNone/>
            </a:pPr>
            <a:endParaRPr lang="en-MY" sz="1200" dirty="0"/>
          </a:p>
          <a:p>
            <a:pPr marL="0" lvl="0" indent="0" algn="just">
              <a:buClr>
                <a:schemeClr val="bg1"/>
              </a:buClr>
              <a:buSzPts val="1100"/>
              <a:buNone/>
            </a:pPr>
            <a:r>
              <a:rPr lang="en-US" sz="1200" dirty="0"/>
              <a:t>Apple website do sell their product not only to individuals, they also sell their product for:</a:t>
            </a:r>
          </a:p>
          <a:p>
            <a:pPr marL="171450" lvl="0" indent="-171450" algn="just">
              <a:buClr>
                <a:schemeClr val="bg1"/>
              </a:buClr>
              <a:buSzPts val="1100"/>
              <a:buFont typeface="Arial" panose="020B0604020202020204" pitchFamily="34" charset="0"/>
              <a:buChar char="•"/>
            </a:pPr>
            <a:r>
              <a:rPr lang="en-US" sz="1200" dirty="0"/>
              <a:t>business purpose</a:t>
            </a:r>
          </a:p>
          <a:p>
            <a:pPr marL="171450" indent="-171450" algn="just">
              <a:buClr>
                <a:schemeClr val="bg1"/>
              </a:buClr>
              <a:buSzPts val="1100"/>
              <a:buFont typeface="Arial" panose="020B0604020202020204" pitchFamily="34" charset="0"/>
              <a:buChar char="•"/>
            </a:pPr>
            <a:r>
              <a:rPr lang="en-MY" sz="1200" dirty="0"/>
              <a:t>Education</a:t>
            </a:r>
          </a:p>
          <a:p>
            <a:pPr marL="171450" lvl="0" indent="-171450" algn="just">
              <a:buClr>
                <a:schemeClr val="bg1"/>
              </a:buClr>
              <a:buSzPts val="1100"/>
              <a:buFont typeface="Arial" panose="020B0604020202020204" pitchFamily="34" charset="0"/>
              <a:buChar char="•"/>
            </a:pPr>
            <a:r>
              <a:rPr lang="en-MY" sz="1200" dirty="0"/>
              <a:t>healthcare</a:t>
            </a: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2.0 NATURE BUSINESS OF THE WEBSITE</a:t>
            </a:r>
            <a:endParaRPr dirty="0"/>
          </a:p>
        </p:txBody>
      </p:sp>
    </p:spTree>
    <p:extLst>
      <p:ext uri="{BB962C8B-B14F-4D97-AF65-F5344CB8AC3E}">
        <p14:creationId xmlns:p14="http://schemas.microsoft.com/office/powerpoint/2010/main" val="394069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1528833" y="348084"/>
            <a:ext cx="6064664" cy="3998629"/>
          </a:xfrm>
          <a:prstGeom prst="rect">
            <a:avLst/>
          </a:prstGeom>
        </p:spPr>
        <p:txBody>
          <a:bodyPr spcFirstLastPara="1" wrap="square" lIns="91425" tIns="91425" rIns="91425" bIns="91425" anchor="b" anchorCtr="0">
            <a:noAutofit/>
          </a:bodyPr>
          <a:lstStyle/>
          <a:p>
            <a:pPr marL="171450" lvl="0" indent="-171450" algn="just">
              <a:buClr>
                <a:schemeClr val="bg1"/>
              </a:buClr>
              <a:buSzPts val="1100"/>
              <a:buFont typeface="Wingdings" panose="05000000000000000000" pitchFamily="2" charset="2"/>
              <a:buChar char="Ø"/>
            </a:pPr>
            <a:r>
              <a:rPr lang="en-US" sz="1200" dirty="0"/>
              <a:t>Apple Inc. is an American manufacturer of personal computers, computer peripherals, and computer software. It was the first successful personal computer company and the popularizer of the graphical user interface. Their headquarters are located in Cupertino, California.</a:t>
            </a:r>
          </a:p>
          <a:p>
            <a:pPr marL="171450" lvl="0" indent="-171450" algn="just">
              <a:buClr>
                <a:schemeClr val="bg1"/>
              </a:buClr>
              <a:buSzPts val="1100"/>
              <a:buFont typeface="Wingdings" panose="05000000000000000000" pitchFamily="2" charset="2"/>
              <a:buChar char="Ø"/>
            </a:pPr>
            <a:endParaRPr lang="en-US" sz="1200" dirty="0"/>
          </a:p>
          <a:p>
            <a:pPr marL="171450" lvl="0" indent="-171450" algn="just">
              <a:buClr>
                <a:schemeClr val="bg1"/>
              </a:buClr>
              <a:buSzPts val="1100"/>
              <a:buFont typeface="Wingdings" panose="05000000000000000000" pitchFamily="2" charset="2"/>
              <a:buChar char="Ø"/>
            </a:pPr>
            <a:r>
              <a:rPr lang="en-US" sz="1200" dirty="0"/>
              <a:t>The company's hardware products include the iPhone smartphone, the iPad tablet computer, the Mac personal computer, the iPod portable media player, the Apple Watch smartwatch, the Apple TV digital media player, the </a:t>
            </a:r>
            <a:r>
              <a:rPr lang="en-US" sz="1200" dirty="0" err="1"/>
              <a:t>AirPods</a:t>
            </a:r>
            <a:r>
              <a:rPr lang="en-US" sz="1200" dirty="0"/>
              <a:t> wireless earbuds and the </a:t>
            </a:r>
            <a:r>
              <a:rPr lang="en-US" sz="1200" dirty="0" err="1"/>
              <a:t>HomePod</a:t>
            </a:r>
            <a:r>
              <a:rPr lang="en-US" sz="1200" dirty="0"/>
              <a:t> smart speaker. Apple's software includes macOS, iOS, </a:t>
            </a:r>
            <a:r>
              <a:rPr lang="en-US" sz="1200" dirty="0" err="1"/>
              <a:t>iPadOS</a:t>
            </a:r>
            <a:r>
              <a:rPr lang="en-US" sz="1200" dirty="0"/>
              <a:t>, </a:t>
            </a:r>
            <a:r>
              <a:rPr lang="en-US" sz="1200" dirty="0" err="1"/>
              <a:t>watchOS</a:t>
            </a:r>
            <a:r>
              <a:rPr lang="en-US" sz="1200" dirty="0"/>
              <a:t>, and </a:t>
            </a:r>
            <a:r>
              <a:rPr lang="en-US" sz="1200" dirty="0" err="1"/>
              <a:t>tvOS</a:t>
            </a:r>
            <a:r>
              <a:rPr lang="en-US" sz="1200" dirty="0"/>
              <a:t> operating systems, and </a:t>
            </a:r>
            <a:r>
              <a:rPr lang="en-US" sz="1200" dirty="0" err="1"/>
              <a:t>manymore</a:t>
            </a:r>
            <a:r>
              <a:rPr lang="en-US" sz="1200" dirty="0"/>
              <a:t>.</a:t>
            </a:r>
          </a:p>
          <a:p>
            <a:pPr marL="0" lvl="0" indent="0" algn="just">
              <a:buClr>
                <a:schemeClr val="dk1"/>
              </a:buClr>
              <a:buSzPts val="1100"/>
              <a:buNone/>
            </a:pPr>
            <a:endParaRPr lang="en-MY" sz="1200" dirty="0"/>
          </a:p>
          <a:p>
            <a:pPr marL="0" lvl="0" indent="0" algn="just">
              <a:buClr>
                <a:schemeClr val="bg1"/>
              </a:buClr>
              <a:buSzPts val="1100"/>
              <a:buNone/>
            </a:pPr>
            <a:r>
              <a:rPr lang="en-US" sz="1200" dirty="0"/>
              <a:t>Apple website do sell their product not only to individuals, they also sell their product for:</a:t>
            </a:r>
          </a:p>
          <a:p>
            <a:pPr marL="171450" lvl="0" indent="-171450" algn="just">
              <a:buClr>
                <a:schemeClr val="bg1"/>
              </a:buClr>
              <a:buSzPts val="1100"/>
              <a:buFont typeface="Arial" panose="020B0604020202020204" pitchFamily="34" charset="0"/>
              <a:buChar char="•"/>
            </a:pPr>
            <a:r>
              <a:rPr lang="en-US" sz="1200" dirty="0"/>
              <a:t>business purpose</a:t>
            </a:r>
          </a:p>
          <a:p>
            <a:pPr marL="171450" indent="-171450" algn="just">
              <a:buClr>
                <a:schemeClr val="bg1"/>
              </a:buClr>
              <a:buSzPts val="1100"/>
              <a:buFont typeface="Arial" panose="020B0604020202020204" pitchFamily="34" charset="0"/>
              <a:buChar char="•"/>
            </a:pPr>
            <a:r>
              <a:rPr lang="en-MY" sz="1200" dirty="0"/>
              <a:t>Education</a:t>
            </a:r>
          </a:p>
          <a:p>
            <a:pPr marL="171450" lvl="0" indent="-171450" algn="just">
              <a:buClr>
                <a:schemeClr val="bg1"/>
              </a:buClr>
              <a:buSzPts val="1100"/>
              <a:buFont typeface="Arial" panose="020B0604020202020204" pitchFamily="34" charset="0"/>
              <a:buChar char="•"/>
            </a:pPr>
            <a:r>
              <a:rPr lang="en-MY" sz="1200" dirty="0"/>
              <a:t>healthcare</a:t>
            </a:r>
            <a:endParaRPr sz="1200" dirty="0">
              <a:solidFill>
                <a:schemeClr val="accent1"/>
              </a:solidFill>
              <a:latin typeface="Work Sans Regular"/>
              <a:ea typeface="Work Sans Regular"/>
              <a:cs typeface="Work Sans Regular"/>
              <a:sym typeface="Work Sans Regular"/>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lvl="0"/>
            <a:r>
              <a:rPr lang="en-US" dirty="0"/>
              <a:t>2.0 NATURE BUSINESS OF THE WEBSITE</a:t>
            </a:r>
            <a:endParaRPr dirty="0"/>
          </a:p>
        </p:txBody>
      </p:sp>
    </p:spTree>
    <p:extLst>
      <p:ext uri="{BB962C8B-B14F-4D97-AF65-F5344CB8AC3E}">
        <p14:creationId xmlns:p14="http://schemas.microsoft.com/office/powerpoint/2010/main" val="1176103824"/>
      </p:ext>
    </p:extLst>
  </p:cSld>
  <p:clrMapOvr>
    <a:masterClrMapping/>
  </p:clrMapOvr>
</p:sld>
</file>

<file path=ppt/theme/theme1.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2175</Words>
  <Application>Microsoft Office PowerPoint</Application>
  <PresentationFormat>On-screen Show (16:9)</PresentationFormat>
  <Paragraphs>135</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Nunito Light</vt:lpstr>
      <vt:lpstr>Wingdings</vt:lpstr>
      <vt:lpstr>Work Sans Regular</vt:lpstr>
      <vt:lpstr>Arial</vt:lpstr>
      <vt:lpstr>Fira Sans Extra Condensed Medium</vt:lpstr>
      <vt:lpstr>Varela Round</vt:lpstr>
      <vt:lpstr>Righteous</vt:lpstr>
      <vt:lpstr>Neon Cyber Monday by Slidesgo</vt:lpstr>
      <vt:lpstr>APPLE  WEBSITE</vt:lpstr>
      <vt:lpstr>PowerPoint Presentation</vt:lpstr>
      <vt:lpstr>1.0 BACKGROUND OF THE WEBSITE</vt:lpstr>
      <vt:lpstr>1.0 BACKGROUND OF THE WEBSITE</vt:lpstr>
      <vt:lpstr>THE MAIN PURPOSE OF THEIR WEBSITE?</vt:lpstr>
      <vt:lpstr>1.0 BACKGROUND OF THE WEBSITE</vt:lpstr>
      <vt:lpstr>PowerPoint Presentation</vt:lpstr>
      <vt:lpstr>2.0 NATURE BUSINESS OF THE WEBSITE</vt:lpstr>
      <vt:lpstr>2.0 NATURE BUSINESS OF THE WEBSITE</vt:lpstr>
      <vt:lpstr>People can buy apple product at their website such as:</vt:lpstr>
      <vt:lpstr>2.0 NATURE BUSINESS OF THE WEBSITE</vt:lpstr>
      <vt:lpstr>PowerPoint Presentation</vt:lpstr>
      <vt:lpstr>3.0 UX/UI OF THE WEBSITE</vt:lpstr>
      <vt:lpstr>3.0 UX/UI OF THE WEBSITE</vt:lpstr>
      <vt:lpstr>3.0 UX/UI OF THE WEBSITE</vt:lpstr>
      <vt:lpstr>2.0 NATURE BUSINESS OF THE WEBSITE</vt:lpstr>
      <vt:lpstr>PowerPoint Presentation</vt:lpstr>
      <vt:lpstr>4.0 COLOR SCHEME USE</vt:lpstr>
      <vt:lpstr>4.0 COLOR SCHEME USE</vt:lpstr>
      <vt:lpstr>PowerPoint Presentation</vt:lpstr>
      <vt:lpstr>5.0 NAVIGATION OF THE WEBSITE</vt:lpstr>
      <vt:lpstr>PowerPoint Presentation</vt:lpstr>
      <vt:lpstr>6.0 CONTENT OF THE WEBSITE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WEBSITE</dc:title>
  <dc:creator>xxiizz 007</dc:creator>
  <cp:lastModifiedBy>xxiizz 007</cp:lastModifiedBy>
  <cp:revision>8</cp:revision>
  <dcterms:modified xsi:type="dcterms:W3CDTF">2020-06-11T12:55:25Z</dcterms:modified>
</cp:coreProperties>
</file>