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0" r:id="rId7"/>
    <p:sldId id="259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Client</c:v>
                </c:pt>
              </c:strCache>
            </c:strRef>
          </c:tx>
          <c:invertIfNegative val="0"/>
          <c:cat>
            <c:strRef>
              <c:f>Feuil1!$A$2:$A$5</c:f>
              <c:strCache>
                <c:ptCount val="4"/>
                <c:pt idx="0">
                  <c:v>1C/1RM (loc.)</c:v>
                </c:pt>
                <c:pt idx="1">
                  <c:v>1C/4RM (loc.)</c:v>
                </c:pt>
                <c:pt idx="2">
                  <c:v>1C/1RM (LAN)</c:v>
                </c:pt>
                <c:pt idx="3">
                  <c:v>1C/4RM (LAN)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60.18</c:v>
                </c:pt>
                <c:pt idx="1">
                  <c:v>95.96</c:v>
                </c:pt>
                <c:pt idx="2">
                  <c:v>358.92</c:v>
                </c:pt>
                <c:pt idx="3">
                  <c:v>206.68</c:v>
                </c:pt>
              </c:numCache>
            </c:numRef>
          </c:val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MW</c:v>
                </c:pt>
              </c:strCache>
            </c:strRef>
          </c:tx>
          <c:invertIfNegative val="0"/>
          <c:cat>
            <c:strRef>
              <c:f>Feuil1!$A$2:$A$5</c:f>
              <c:strCache>
                <c:ptCount val="4"/>
                <c:pt idx="0">
                  <c:v>1C/1RM (loc.)</c:v>
                </c:pt>
                <c:pt idx="1">
                  <c:v>1C/4RM (loc.)</c:v>
                </c:pt>
                <c:pt idx="2">
                  <c:v>1C/1RM (LAN)</c:v>
                </c:pt>
                <c:pt idx="3">
                  <c:v>1C/4RM (LAN)</c:v>
                </c:pt>
              </c:strCache>
            </c:strRef>
          </c:cat>
          <c:val>
            <c:numRef>
              <c:f>Feuil1!$C$2:$C$5</c:f>
              <c:numCache>
                <c:formatCode>General</c:formatCode>
                <c:ptCount val="4"/>
                <c:pt idx="0">
                  <c:v>51.88</c:v>
                </c:pt>
                <c:pt idx="1">
                  <c:v>83.57</c:v>
                </c:pt>
                <c:pt idx="2">
                  <c:v>289.97000000000003</c:v>
                </c:pt>
                <c:pt idx="3">
                  <c:v>175.87</c:v>
                </c:pt>
              </c:numCache>
            </c:numRef>
          </c:val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RM</c:v>
                </c:pt>
              </c:strCache>
            </c:strRef>
          </c:tx>
          <c:invertIfNegative val="0"/>
          <c:cat>
            <c:strRef>
              <c:f>Feuil1!$A$2:$A$5</c:f>
              <c:strCache>
                <c:ptCount val="4"/>
                <c:pt idx="0">
                  <c:v>1C/1RM (loc.)</c:v>
                </c:pt>
                <c:pt idx="1">
                  <c:v>1C/4RM (loc.)</c:v>
                </c:pt>
                <c:pt idx="2">
                  <c:v>1C/1RM (LAN)</c:v>
                </c:pt>
                <c:pt idx="3">
                  <c:v>1C/4RM (LAN)</c:v>
                </c:pt>
              </c:strCache>
            </c:strRef>
          </c:cat>
          <c:val>
            <c:numRef>
              <c:f>Feuil1!$D$2:$D$5</c:f>
              <c:numCache>
                <c:formatCode>General</c:formatCode>
                <c:ptCount val="4"/>
                <c:pt idx="0">
                  <c:v>14.46</c:v>
                </c:pt>
                <c:pt idx="1">
                  <c:v>28.53</c:v>
                </c:pt>
                <c:pt idx="2">
                  <c:v>141.47999999999999</c:v>
                </c:pt>
                <c:pt idx="3">
                  <c:v>83.48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754752"/>
        <c:axId val="35756288"/>
      </c:barChart>
      <c:catAx>
        <c:axId val="35754752"/>
        <c:scaling>
          <c:orientation val="minMax"/>
        </c:scaling>
        <c:delete val="0"/>
        <c:axPos val="b"/>
        <c:majorTickMark val="out"/>
        <c:minorTickMark val="none"/>
        <c:tickLblPos val="nextTo"/>
        <c:crossAx val="35756288"/>
        <c:crosses val="autoZero"/>
        <c:auto val="1"/>
        <c:lblAlgn val="ctr"/>
        <c:lblOffset val="100"/>
        <c:noMultiLvlLbl val="0"/>
      </c:catAx>
      <c:valAx>
        <c:axId val="35756288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fr-CA" dirty="0" smtClean="0"/>
                  <a:t>Time</a:t>
                </a:r>
              </a:p>
              <a:p>
                <a:pPr>
                  <a:defRPr/>
                </a:pPr>
                <a:r>
                  <a:rPr lang="fr-CA" dirty="0" smtClean="0"/>
                  <a:t>(ms)</a:t>
                </a:r>
              </a:p>
              <a:p>
                <a:pPr>
                  <a:defRPr/>
                </a:pPr>
                <a:endParaRPr lang="fr-CA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575475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Client</c:v>
                </c:pt>
              </c:strCache>
            </c:strRef>
          </c:tx>
          <c:cat>
            <c:strRef>
              <c:f>Feuil1!$A$2:$A$4</c:f>
              <c:strCache>
                <c:ptCount val="3"/>
                <c:pt idx="0">
                  <c:v>2x5</c:v>
                </c:pt>
                <c:pt idx="1">
                  <c:v>3x3</c:v>
                </c:pt>
                <c:pt idx="2">
                  <c:v>5x2</c:v>
                </c:pt>
              </c:strCache>
            </c:strRef>
          </c:cat>
          <c:val>
            <c:numRef>
              <c:f>Feuil1!$B$2:$B$4</c:f>
              <c:numCache>
                <c:formatCode>General</c:formatCode>
                <c:ptCount val="3"/>
                <c:pt idx="0">
                  <c:v>61.96</c:v>
                </c:pt>
                <c:pt idx="1">
                  <c:v>134.30000000000001</c:v>
                </c:pt>
                <c:pt idx="2">
                  <c:v>179.65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MW</c:v>
                </c:pt>
              </c:strCache>
            </c:strRef>
          </c:tx>
          <c:cat>
            <c:strRef>
              <c:f>Feuil1!$A$2:$A$4</c:f>
              <c:strCache>
                <c:ptCount val="3"/>
                <c:pt idx="0">
                  <c:v>2x5</c:v>
                </c:pt>
                <c:pt idx="1">
                  <c:v>3x3</c:v>
                </c:pt>
                <c:pt idx="2">
                  <c:v>5x2</c:v>
                </c:pt>
              </c:strCache>
            </c:strRef>
          </c:cat>
          <c:val>
            <c:numRef>
              <c:f>Feuil1!$C$2:$C$4</c:f>
              <c:numCache>
                <c:formatCode>General</c:formatCode>
                <c:ptCount val="3"/>
                <c:pt idx="0">
                  <c:v>48.73</c:v>
                </c:pt>
                <c:pt idx="1">
                  <c:v>119.27</c:v>
                </c:pt>
                <c:pt idx="2">
                  <c:v>159.18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RM</c:v>
                </c:pt>
              </c:strCache>
            </c:strRef>
          </c:tx>
          <c:cat>
            <c:strRef>
              <c:f>Feuil1!$A$2:$A$4</c:f>
              <c:strCache>
                <c:ptCount val="3"/>
                <c:pt idx="0">
                  <c:v>2x5</c:v>
                </c:pt>
                <c:pt idx="1">
                  <c:v>3x3</c:v>
                </c:pt>
                <c:pt idx="2">
                  <c:v>5x2</c:v>
                </c:pt>
              </c:strCache>
            </c:strRef>
          </c:cat>
          <c:val>
            <c:numRef>
              <c:f>Feuil1!$D$2:$D$4</c:f>
              <c:numCache>
                <c:formatCode>General</c:formatCode>
                <c:ptCount val="3"/>
                <c:pt idx="0">
                  <c:v>12.02</c:v>
                </c:pt>
                <c:pt idx="1">
                  <c:v>15.06</c:v>
                </c:pt>
                <c:pt idx="2">
                  <c:v>15.37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6674688"/>
        <c:axId val="46901504"/>
      </c:lineChart>
      <c:catAx>
        <c:axId val="4667468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CA" dirty="0" smtClean="0"/>
                  <a:t>#Clients X #</a:t>
                </a:r>
                <a:r>
                  <a:rPr lang="fr-CA" dirty="0" err="1" smtClean="0"/>
                  <a:t>Txn</a:t>
                </a:r>
                <a:r>
                  <a:rPr lang="fr-CA" dirty="0" smtClean="0"/>
                  <a:t>/s</a:t>
                </a:r>
                <a:endParaRPr lang="fr-CA" dirty="0"/>
              </a:p>
            </c:rich>
          </c:tx>
          <c:layout/>
          <c:overlay val="0"/>
        </c:title>
        <c:majorTickMark val="out"/>
        <c:minorTickMark val="none"/>
        <c:tickLblPos val="nextTo"/>
        <c:crossAx val="46901504"/>
        <c:crosses val="autoZero"/>
        <c:auto val="1"/>
        <c:lblAlgn val="ctr"/>
        <c:lblOffset val="100"/>
        <c:noMultiLvlLbl val="0"/>
      </c:catAx>
      <c:valAx>
        <c:axId val="46901504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fr-CA" dirty="0" err="1" smtClean="0"/>
                  <a:t>Response</a:t>
                </a:r>
                <a:r>
                  <a:rPr lang="fr-CA" dirty="0" smtClean="0"/>
                  <a:t> time (ms)</a:t>
                </a:r>
                <a:endParaRPr lang="fr-CA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667468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03/12/2015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03/12/2015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03/12/2015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03/12/2015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03/12/2015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03/12/2015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03/12/2015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03/12/2015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03/12/2015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03/12/2015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03/12/2015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03/12/2015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 smtClean="0"/>
              <a:t>COMP </a:t>
            </a:r>
            <a:r>
              <a:rPr lang="fr-CA" dirty="0" smtClean="0"/>
              <a:t>512 – Project final </a:t>
            </a:r>
            <a:r>
              <a:rPr lang="fr-CA" dirty="0" err="1" smtClean="0"/>
              <a:t>delivery</a:t>
            </a:r>
            <a:endParaRPr lang="fr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 smtClean="0"/>
              <a:t>F. Lafrance, F.-X. Lemire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379850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Testing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 smtClean="0"/>
              <a:t>Automated</a:t>
            </a:r>
            <a:r>
              <a:rPr lang="fr-CA" dirty="0" smtClean="0"/>
              <a:t> client: </a:t>
            </a:r>
            <a:r>
              <a:rPr lang="fr-CA" dirty="0" err="1" smtClean="0"/>
              <a:t>runs</a:t>
            </a:r>
            <a:r>
              <a:rPr lang="fr-CA" dirty="0" smtClean="0"/>
              <a:t> transactions </a:t>
            </a:r>
            <a:r>
              <a:rPr lang="fr-CA" dirty="0" err="1" smtClean="0"/>
              <a:t>from</a:t>
            </a:r>
            <a:r>
              <a:rPr lang="fr-CA" dirty="0" smtClean="0"/>
              <a:t> a </a:t>
            </a:r>
            <a:r>
              <a:rPr lang="fr-CA" dirty="0" err="1" smtClean="0"/>
              <a:t>specified</a:t>
            </a:r>
            <a:r>
              <a:rPr lang="fr-CA" dirty="0" smtClean="0"/>
              <a:t> file </a:t>
            </a:r>
            <a:r>
              <a:rPr lang="fr-CA" dirty="0" err="1" smtClean="0"/>
              <a:t>with</a:t>
            </a:r>
            <a:r>
              <a:rPr lang="fr-CA" dirty="0" smtClean="0"/>
              <a:t> </a:t>
            </a:r>
            <a:r>
              <a:rPr lang="fr-CA" dirty="0" err="1" smtClean="0"/>
              <a:t>given</a:t>
            </a:r>
            <a:r>
              <a:rPr lang="fr-CA" dirty="0" smtClean="0"/>
              <a:t> rate, </a:t>
            </a:r>
            <a:r>
              <a:rPr lang="fr-CA" dirty="0" err="1" smtClean="0"/>
              <a:t>method</a:t>
            </a:r>
            <a:r>
              <a:rPr lang="fr-CA" dirty="0" smtClean="0"/>
              <a:t>, </a:t>
            </a:r>
            <a:r>
              <a:rPr lang="fr-CA" dirty="0" err="1" smtClean="0"/>
              <a:t>amount</a:t>
            </a:r>
            <a:endParaRPr lang="fr-CA" dirty="0" smtClean="0"/>
          </a:p>
          <a:p>
            <a:r>
              <a:rPr lang="fr-CA" dirty="0" smtClean="0"/>
              <a:t>Performance scenarios:</a:t>
            </a:r>
          </a:p>
          <a:p>
            <a:pPr lvl="1"/>
            <a:r>
              <a:rPr lang="fr-CA" dirty="0" smtClean="0"/>
              <a:t>One client, one RM</a:t>
            </a:r>
          </a:p>
          <a:p>
            <a:pPr lvl="1"/>
            <a:r>
              <a:rPr lang="fr-CA" dirty="0" smtClean="0"/>
              <a:t>One client, multiple </a:t>
            </a:r>
            <a:r>
              <a:rPr lang="fr-CA" dirty="0" err="1" smtClean="0"/>
              <a:t>RMs</a:t>
            </a:r>
            <a:endParaRPr lang="fr-CA" dirty="0" smtClean="0"/>
          </a:p>
          <a:p>
            <a:pPr lvl="1"/>
            <a:r>
              <a:rPr lang="fr-CA" dirty="0" smtClean="0"/>
              <a:t>Multiple clients</a:t>
            </a:r>
          </a:p>
          <a:p>
            <a:pPr lvl="1"/>
            <a:r>
              <a:rPr lang="fr-CA" dirty="0" smtClean="0"/>
              <a:t>Local, over LAN</a:t>
            </a:r>
          </a:p>
        </p:txBody>
      </p:sp>
      <p:sp>
        <p:nvSpPr>
          <p:cNvPr id="4" name="Rectangle 3"/>
          <p:cNvSpPr/>
          <p:nvPr/>
        </p:nvSpPr>
        <p:spPr>
          <a:xfrm>
            <a:off x="6300192" y="2996952"/>
            <a:ext cx="25020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%1,start</a:t>
            </a:r>
            <a:endParaRPr lang="fr-CA" dirty="0"/>
          </a:p>
          <a:p>
            <a:r>
              <a:rPr lang="en-CA" dirty="0"/>
              <a:t>%2,queryflight,%1,767</a:t>
            </a:r>
            <a:endParaRPr lang="fr-CA" dirty="0"/>
          </a:p>
          <a:p>
            <a:r>
              <a:rPr lang="en-CA" dirty="0"/>
              <a:t>abort,%1,%2,==,0</a:t>
            </a:r>
            <a:endParaRPr lang="fr-CA" dirty="0"/>
          </a:p>
          <a:p>
            <a:r>
              <a:rPr lang="en-CA" dirty="0"/>
              <a:t>reserveflight,%1,1,767</a:t>
            </a:r>
            <a:endParaRPr lang="fr-CA" dirty="0"/>
          </a:p>
          <a:p>
            <a:r>
              <a:rPr lang="en-CA" dirty="0"/>
              <a:t>commit,%1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261577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Performance figures: one client</a:t>
            </a:r>
            <a:endParaRPr lang="fr-CA" dirty="0"/>
          </a:p>
        </p:txBody>
      </p:sp>
      <p:graphicFrame>
        <p:nvGraphicFramePr>
          <p:cNvPr id="5" name="Graphique 4"/>
          <p:cNvGraphicFramePr/>
          <p:nvPr>
            <p:extLst>
              <p:ext uri="{D42A27DB-BD31-4B8C-83A1-F6EECF244321}">
                <p14:modId xmlns:p14="http://schemas.microsoft.com/office/powerpoint/2010/main" val="2237364552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2339752" y="5589240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Time per transaction (6 </a:t>
            </a:r>
            <a:r>
              <a:rPr lang="fr-CA" dirty="0" err="1" smtClean="0"/>
              <a:t>ops</a:t>
            </a:r>
            <a:r>
              <a:rPr lang="fr-CA" dirty="0" smtClean="0"/>
              <a:t>/</a:t>
            </a:r>
            <a:r>
              <a:rPr lang="fr-CA" dirty="0" err="1" smtClean="0"/>
              <a:t>txn</a:t>
            </a:r>
            <a:r>
              <a:rPr lang="fr-CA" dirty="0" smtClean="0"/>
              <a:t>) for </a:t>
            </a:r>
            <a:r>
              <a:rPr lang="fr-CA" dirty="0" err="1" smtClean="0"/>
              <a:t>various</a:t>
            </a:r>
            <a:r>
              <a:rPr lang="fr-CA" dirty="0" smtClean="0"/>
              <a:t> scenarios over 1000 transactions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80709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 smtClean="0"/>
              <a:t>Performance figures: multiple clients</a:t>
            </a:r>
            <a:endParaRPr lang="fr-CA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345857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72257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General architecture</a:t>
            </a:r>
            <a:endParaRPr lang="fr-CA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A"/>
          </a:p>
        </p:txBody>
      </p:sp>
      <p:graphicFrame>
        <p:nvGraphicFramePr>
          <p:cNvPr id="5" name="Obje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5803457"/>
              </p:ext>
            </p:extLst>
          </p:nvPr>
        </p:nvGraphicFramePr>
        <p:xfrm>
          <a:off x="1331640" y="1916832"/>
          <a:ext cx="6678437" cy="3456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Visio" r:id="rId3" imgW="4340379" imgH="2245847" progId="Visio.Drawing.11">
                  <p:embed/>
                </p:oleObj>
              </mc:Choice>
              <mc:Fallback>
                <p:oleObj name="Visio" r:id="rId3" imgW="4340379" imgH="2245847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1916832"/>
                        <a:ext cx="6678437" cy="34563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4434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Customer management</a:t>
            </a:r>
            <a:endParaRPr lang="fr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06" y="1627374"/>
            <a:ext cx="7960134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480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Transaction manager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Instance variable at the RM</a:t>
            </a:r>
          </a:p>
          <a:p>
            <a:r>
              <a:rPr lang="fr-CA" dirty="0" err="1" smtClean="0"/>
              <a:t>Allocates</a:t>
            </a:r>
            <a:r>
              <a:rPr lang="fr-CA" dirty="0" smtClean="0"/>
              <a:t> new transaction </a:t>
            </a:r>
            <a:r>
              <a:rPr lang="fr-CA" dirty="0" err="1" smtClean="0"/>
              <a:t>IDs</a:t>
            </a:r>
            <a:endParaRPr lang="fr-CA" dirty="0" smtClean="0"/>
          </a:p>
          <a:p>
            <a:r>
              <a:rPr lang="fr-CA" dirty="0" smtClean="0"/>
              <a:t>Manages:</a:t>
            </a:r>
          </a:p>
          <a:p>
            <a:pPr lvl="1"/>
            <a:r>
              <a:rPr lang="fr-CA" dirty="0" smtClean="0"/>
              <a:t>Transaction </a:t>
            </a:r>
            <a:r>
              <a:rPr lang="fr-CA" dirty="0" err="1" smtClean="0"/>
              <a:t>results</a:t>
            </a:r>
            <a:endParaRPr lang="fr-CA" dirty="0" smtClean="0"/>
          </a:p>
          <a:p>
            <a:pPr lvl="1"/>
            <a:r>
              <a:rPr lang="fr-CA" dirty="0" smtClean="0"/>
              <a:t>Participants</a:t>
            </a:r>
          </a:p>
          <a:p>
            <a:pPr lvl="1"/>
            <a:r>
              <a:rPr lang="fr-CA" dirty="0" smtClean="0"/>
              <a:t>Times-to-live</a:t>
            </a:r>
          </a:p>
          <a:p>
            <a:pPr lvl="1"/>
            <a:r>
              <a:rPr lang="fr-CA" dirty="0" err="1" smtClean="0"/>
              <a:t>Heartbeats</a:t>
            </a:r>
            <a:r>
              <a:rPr lang="fr-CA" dirty="0" smtClean="0"/>
              <a:t> (</a:t>
            </a:r>
            <a:r>
              <a:rPr lang="fr-CA" dirty="0" err="1" smtClean="0"/>
              <a:t>with</a:t>
            </a:r>
            <a:r>
              <a:rPr lang="fr-CA" dirty="0" smtClean="0"/>
              <a:t> the </a:t>
            </a:r>
            <a:r>
              <a:rPr lang="fr-CA" dirty="0" err="1" smtClean="0"/>
              <a:t>handler</a:t>
            </a:r>
            <a:r>
              <a:rPr lang="fr-CA" dirty="0" smtClean="0"/>
              <a:t>)</a:t>
            </a:r>
          </a:p>
          <a:p>
            <a:endParaRPr lang="fr-CA" dirty="0"/>
          </a:p>
          <a:p>
            <a:pPr lvl="1"/>
            <a:endParaRPr lang="fr-CA" dirty="0" smtClean="0"/>
          </a:p>
          <a:p>
            <a:pPr lvl="1"/>
            <a:endParaRPr lang="fr-CA" dirty="0"/>
          </a:p>
          <a:p>
            <a:pPr lvl="1"/>
            <a:endParaRPr lang="fr-CA" dirty="0" smtClean="0"/>
          </a:p>
          <a:p>
            <a:pPr lvl="1"/>
            <a:endParaRPr lang="fr-CA" dirty="0" smtClean="0"/>
          </a:p>
          <a:p>
            <a:pPr lvl="1"/>
            <a:endParaRPr lang="fr-CA" dirty="0" smtClean="0"/>
          </a:p>
          <a:p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298878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Lock manager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Instance variable at the RM</a:t>
            </a:r>
          </a:p>
          <a:p>
            <a:r>
              <a:rPr lang="fr-CA" dirty="0" err="1" smtClean="0"/>
              <a:t>Locking</a:t>
            </a:r>
            <a:r>
              <a:rPr lang="fr-CA" dirty="0" smtClean="0"/>
              <a:t> </a:t>
            </a:r>
            <a:r>
              <a:rPr lang="fr-CA" dirty="0" err="1" smtClean="0"/>
              <a:t>algorithm</a:t>
            </a:r>
            <a:r>
              <a:rPr lang="fr-CA" dirty="0" smtClean="0"/>
              <a:t>: 2PL</a:t>
            </a:r>
          </a:p>
          <a:p>
            <a:r>
              <a:rPr lang="fr-CA" dirty="0" smtClean="0"/>
              <a:t>Lock conversion:</a:t>
            </a:r>
          </a:p>
          <a:p>
            <a:pPr lvl="1"/>
            <a:r>
              <a:rPr lang="fr-CA" dirty="0" smtClean="0"/>
              <a:t>Normal case</a:t>
            </a:r>
          </a:p>
          <a:p>
            <a:pPr lvl="1"/>
            <a:r>
              <a:rPr lang="fr-CA" dirty="0" err="1" smtClean="0"/>
              <a:t>When</a:t>
            </a:r>
            <a:r>
              <a:rPr lang="fr-CA" dirty="0" smtClean="0"/>
              <a:t> </a:t>
            </a:r>
            <a:r>
              <a:rPr lang="fr-CA" dirty="0" err="1" smtClean="0"/>
              <a:t>another</a:t>
            </a:r>
            <a:r>
              <a:rPr lang="fr-CA" dirty="0" smtClean="0"/>
              <a:t> transaction holding an S-lock ends:</a:t>
            </a:r>
            <a:endParaRPr lang="fr-CA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69389"/>
              </p:ext>
            </p:extLst>
          </p:nvPr>
        </p:nvGraphicFramePr>
        <p:xfrm>
          <a:off x="3347864" y="4509120"/>
          <a:ext cx="2664296" cy="18333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5407"/>
                <a:gridCol w="1248889"/>
              </a:tblGrid>
              <a:tr h="149735">
                <a:tc>
                  <a:txBody>
                    <a:bodyPr/>
                    <a:lstStyle/>
                    <a:p>
                      <a:r>
                        <a:rPr lang="fr-CA" dirty="0" smtClean="0"/>
                        <a:t>T1: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T2:</a:t>
                      </a:r>
                      <a:endParaRPr lang="fr-CA" dirty="0"/>
                    </a:p>
                  </a:txBody>
                  <a:tcPr/>
                </a:tc>
              </a:tr>
              <a:tr h="366896">
                <a:tc>
                  <a:txBody>
                    <a:bodyPr/>
                    <a:lstStyle/>
                    <a:p>
                      <a:r>
                        <a:rPr lang="fr-CA" dirty="0" smtClean="0"/>
                        <a:t>R(x)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R(x)</a:t>
                      </a:r>
                      <a:endParaRPr lang="fr-CA" dirty="0"/>
                    </a:p>
                  </a:txBody>
                  <a:tcPr/>
                </a:tc>
              </a:tr>
              <a:tr h="366896">
                <a:tc>
                  <a:txBody>
                    <a:bodyPr/>
                    <a:lstStyle/>
                    <a:p>
                      <a:r>
                        <a:rPr lang="fr-CA" dirty="0" smtClean="0"/>
                        <a:t>W(x) </a:t>
                      </a:r>
                      <a:r>
                        <a:rPr lang="fr-CA" sz="1600" i="1" dirty="0" smtClean="0"/>
                        <a:t>(blocks)</a:t>
                      </a:r>
                      <a:endParaRPr lang="fr-CA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…</a:t>
                      </a:r>
                      <a:endParaRPr lang="fr-CA" dirty="0"/>
                    </a:p>
                  </a:txBody>
                  <a:tcPr/>
                </a:tc>
              </a:tr>
              <a:tr h="366896">
                <a:tc>
                  <a:txBody>
                    <a:bodyPr/>
                    <a:lstStyle/>
                    <a:p>
                      <a:r>
                        <a:rPr lang="fr-CA" dirty="0" smtClean="0"/>
                        <a:t>…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…</a:t>
                      </a:r>
                      <a:endParaRPr lang="fr-CA" dirty="0"/>
                    </a:p>
                  </a:txBody>
                  <a:tcPr/>
                </a:tc>
              </a:tr>
              <a:tr h="366896">
                <a:tc>
                  <a:txBody>
                    <a:bodyPr/>
                    <a:lstStyle/>
                    <a:p>
                      <a:r>
                        <a:rPr lang="fr-CA" sz="1600" i="1" dirty="0" smtClean="0"/>
                        <a:t>(</a:t>
                      </a:r>
                      <a:r>
                        <a:rPr lang="fr-CA" sz="1600" i="1" dirty="0" err="1" smtClean="0"/>
                        <a:t>unblocks</a:t>
                      </a:r>
                      <a:r>
                        <a:rPr lang="fr-CA" sz="1600" i="1" dirty="0" smtClean="0"/>
                        <a:t>)</a:t>
                      </a:r>
                      <a:endParaRPr lang="fr-CA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C</a:t>
                      </a:r>
                      <a:endParaRPr lang="fr-C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9392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RMs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 smtClean="0"/>
              <a:t>Pessimistic</a:t>
            </a:r>
            <a:r>
              <a:rPr lang="fr-CA" dirty="0" smtClean="0"/>
              <a:t> data management</a:t>
            </a:r>
          </a:p>
          <a:p>
            <a:pPr lvl="1"/>
            <a:r>
              <a:rPr lang="fr-CA" dirty="0" smtClean="0"/>
              <a:t>Queue of </a:t>
            </a:r>
            <a:r>
              <a:rPr lang="fr-CA" dirty="0" err="1" smtClean="0"/>
              <a:t>pending</a:t>
            </a:r>
            <a:r>
              <a:rPr lang="fr-CA" dirty="0" smtClean="0"/>
              <a:t> </a:t>
            </a:r>
            <a:r>
              <a:rPr lang="fr-CA" dirty="0" err="1" smtClean="0"/>
              <a:t>operations</a:t>
            </a:r>
            <a:r>
              <a:rPr lang="fr-CA" dirty="0" smtClean="0"/>
              <a:t> per transaction</a:t>
            </a:r>
          </a:p>
          <a:p>
            <a:pPr lvl="1"/>
            <a:r>
              <a:rPr lang="fr-CA" dirty="0" smtClean="0"/>
              <a:t>Write to master table </a:t>
            </a:r>
            <a:r>
              <a:rPr lang="fr-CA" dirty="0" err="1" smtClean="0"/>
              <a:t>only</a:t>
            </a:r>
            <a:r>
              <a:rPr lang="fr-CA" dirty="0" smtClean="0"/>
              <a:t> </a:t>
            </a:r>
            <a:r>
              <a:rPr lang="fr-CA" dirty="0" err="1" smtClean="0"/>
              <a:t>when</a:t>
            </a:r>
            <a:r>
              <a:rPr lang="fr-CA" dirty="0" smtClean="0"/>
              <a:t> </a:t>
            </a:r>
            <a:r>
              <a:rPr lang="fr-CA" dirty="0" err="1" smtClean="0"/>
              <a:t>committing</a:t>
            </a:r>
            <a:endParaRPr lang="fr-CA" dirty="0" smtClean="0"/>
          </a:p>
          <a:p>
            <a:r>
              <a:rPr lang="fr-CA" dirty="0" smtClean="0"/>
              <a:t>Timeout </a:t>
            </a:r>
            <a:r>
              <a:rPr lang="fr-CA" dirty="0" err="1" smtClean="0"/>
              <a:t>mechanism</a:t>
            </a:r>
            <a:endParaRPr lang="fr-CA" dirty="0" smtClean="0"/>
          </a:p>
          <a:p>
            <a:pPr marL="0" indent="0">
              <a:buNone/>
            </a:pPr>
            <a:endParaRPr lang="fr-CA" dirty="0" smtClean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256604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Handlers</a:t>
            </a:r>
            <a:endParaRPr lang="fr-CA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412776"/>
            <a:ext cx="5954066" cy="4147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1932409" y="5805473"/>
            <a:ext cx="5616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dirty="0" smtClean="0"/>
              <a:t>(RM has no transaction validation </a:t>
            </a:r>
            <a:r>
              <a:rPr lang="fr-CA" sz="2400" dirty="0" err="1" smtClean="0"/>
              <a:t>handler</a:t>
            </a:r>
            <a:r>
              <a:rPr lang="fr-CA" sz="2400" dirty="0" smtClean="0"/>
              <a:t>)</a:t>
            </a:r>
            <a:endParaRPr lang="fr-CA" sz="2400" dirty="0"/>
          </a:p>
        </p:txBody>
      </p:sp>
    </p:spTree>
    <p:extLst>
      <p:ext uri="{BB962C8B-B14F-4D97-AF65-F5344CB8AC3E}">
        <p14:creationId xmlns:p14="http://schemas.microsoft.com/office/powerpoint/2010/main" val="264362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2PC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MW </a:t>
            </a:r>
            <a:r>
              <a:rPr lang="fr-CA" dirty="0" err="1" smtClean="0"/>
              <a:t>asks</a:t>
            </a:r>
            <a:r>
              <a:rPr lang="fr-CA" dirty="0" smtClean="0"/>
              <a:t> </a:t>
            </a:r>
            <a:r>
              <a:rPr lang="fr-CA" dirty="0" err="1" smtClean="0"/>
              <a:t>RMs</a:t>
            </a:r>
            <a:r>
              <a:rPr lang="fr-CA" dirty="0" smtClean="0"/>
              <a:t> to </a:t>
            </a:r>
            <a:r>
              <a:rPr lang="fr-CA" dirty="0" err="1" smtClean="0"/>
              <a:t>prepare</a:t>
            </a:r>
            <a:endParaRPr lang="fr-CA" dirty="0" smtClean="0"/>
          </a:p>
          <a:p>
            <a:r>
              <a:rPr lang="fr-CA" dirty="0" err="1" smtClean="0"/>
              <a:t>Pending</a:t>
            </a:r>
            <a:r>
              <a:rPr lang="fr-CA" dirty="0" smtClean="0"/>
              <a:t> </a:t>
            </a:r>
            <a:r>
              <a:rPr lang="fr-CA" dirty="0" err="1" smtClean="0"/>
              <a:t>operations</a:t>
            </a:r>
            <a:r>
              <a:rPr lang="fr-CA" dirty="0" smtClean="0"/>
              <a:t> are </a:t>
            </a:r>
            <a:r>
              <a:rPr lang="fr-CA" dirty="0" err="1" smtClean="0"/>
              <a:t>written</a:t>
            </a:r>
            <a:r>
              <a:rPr lang="fr-CA" dirty="0" smtClean="0"/>
              <a:t> to a </a:t>
            </a:r>
            <a:r>
              <a:rPr lang="fr-CA" dirty="0" err="1" smtClean="0"/>
              <a:t>temp</a:t>
            </a:r>
            <a:r>
              <a:rPr lang="fr-CA" dirty="0" smtClean="0"/>
              <a:t> file</a:t>
            </a:r>
          </a:p>
          <a:p>
            <a:r>
              <a:rPr lang="fr-CA" dirty="0" smtClean="0"/>
              <a:t>If all vote </a:t>
            </a:r>
            <a:r>
              <a:rPr lang="fr-CA" dirty="0" err="1" smtClean="0"/>
              <a:t>yes</a:t>
            </a:r>
            <a:r>
              <a:rPr lang="fr-CA" dirty="0" smtClean="0"/>
              <a:t>, MW </a:t>
            </a:r>
            <a:r>
              <a:rPr lang="fr-CA" dirty="0" err="1" smtClean="0"/>
              <a:t>confirms</a:t>
            </a:r>
            <a:r>
              <a:rPr lang="fr-CA" dirty="0" smtClean="0"/>
              <a:t> the commit</a:t>
            </a:r>
          </a:p>
          <a:p>
            <a:r>
              <a:rPr lang="fr-CA" dirty="0" smtClean="0"/>
              <a:t>Operations are </a:t>
            </a:r>
            <a:r>
              <a:rPr lang="fr-CA" dirty="0" err="1" smtClean="0"/>
              <a:t>written</a:t>
            </a:r>
            <a:r>
              <a:rPr lang="fr-CA" dirty="0" smtClean="0"/>
              <a:t> to the master table, </a:t>
            </a:r>
            <a:r>
              <a:rPr lang="fr-CA" dirty="0" err="1" smtClean="0"/>
              <a:t>which</a:t>
            </a:r>
            <a:r>
              <a:rPr lang="fr-CA" dirty="0" smtClean="0"/>
              <a:t> </a:t>
            </a:r>
            <a:r>
              <a:rPr lang="fr-CA" dirty="0" err="1" smtClean="0"/>
              <a:t>is</a:t>
            </a:r>
            <a:r>
              <a:rPr lang="fr-CA" dirty="0" smtClean="0"/>
              <a:t> </a:t>
            </a:r>
            <a:r>
              <a:rPr lang="fr-CA" dirty="0" err="1" smtClean="0"/>
              <a:t>saved</a:t>
            </a:r>
            <a:r>
              <a:rPr lang="fr-CA" dirty="0" smtClean="0"/>
              <a:t>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785847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Recovery</a:t>
            </a:r>
            <a:endParaRPr lang="fr-C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348880"/>
            <a:ext cx="8629650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467544" y="1426243"/>
            <a:ext cx="17508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000" dirty="0" smtClean="0"/>
              <a:t>Cases </a:t>
            </a:r>
            <a:r>
              <a:rPr lang="fr-CA" sz="2000" dirty="0" err="1" smtClean="0"/>
              <a:t>handled</a:t>
            </a:r>
            <a:r>
              <a:rPr lang="fr-CA" sz="2000" dirty="0" smtClean="0"/>
              <a:t>:</a:t>
            </a:r>
            <a:endParaRPr lang="fr-CA" sz="2000" dirty="0"/>
          </a:p>
        </p:txBody>
      </p:sp>
    </p:spTree>
    <p:extLst>
      <p:ext uri="{BB962C8B-B14F-4D97-AF65-F5344CB8AC3E}">
        <p14:creationId xmlns:p14="http://schemas.microsoft.com/office/powerpoint/2010/main" val="6877338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245</Words>
  <Application>Microsoft Office PowerPoint</Application>
  <PresentationFormat>Affichage à l'écran (4:3)</PresentationFormat>
  <Paragraphs>67</Paragraphs>
  <Slides>12</Slides>
  <Notes>0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4" baseType="lpstr">
      <vt:lpstr>Thème Office</vt:lpstr>
      <vt:lpstr>Visio</vt:lpstr>
      <vt:lpstr>COMP 512 – Project final delivery</vt:lpstr>
      <vt:lpstr>General architecture</vt:lpstr>
      <vt:lpstr>Customer management</vt:lpstr>
      <vt:lpstr>Transaction manager</vt:lpstr>
      <vt:lpstr>Lock manager</vt:lpstr>
      <vt:lpstr>RMs</vt:lpstr>
      <vt:lpstr>Handlers</vt:lpstr>
      <vt:lpstr>2PC</vt:lpstr>
      <vt:lpstr>Recovery</vt:lpstr>
      <vt:lpstr>Testing</vt:lpstr>
      <vt:lpstr>Performance figures: one client</vt:lpstr>
      <vt:lpstr>Performance figures: multiple clients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512</dc:title>
  <dc:creator>lafrancef</dc:creator>
  <cp:lastModifiedBy>Frédéric Lafrance</cp:lastModifiedBy>
  <cp:revision>34</cp:revision>
  <dcterms:created xsi:type="dcterms:W3CDTF">2015-12-03T01:09:07Z</dcterms:created>
  <dcterms:modified xsi:type="dcterms:W3CDTF">2015-12-04T02:53:09Z</dcterms:modified>
</cp:coreProperties>
</file>