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Client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60.18</c:v>
                </c:pt>
                <c:pt idx="1">
                  <c:v>95.96</c:v>
                </c:pt>
                <c:pt idx="2">
                  <c:v>358.92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MW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51.88</c:v>
                </c:pt>
                <c:pt idx="1">
                  <c:v>83.57</c:v>
                </c:pt>
                <c:pt idx="2">
                  <c:v>289.97000000000003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RM</c:v>
                </c:pt>
              </c:strCache>
            </c:strRef>
          </c:tx>
          <c:invertIfNegative val="0"/>
          <c:cat>
            <c:strRef>
              <c:f>Feuil1!$A$2:$A$5</c:f>
              <c:strCache>
                <c:ptCount val="4"/>
                <c:pt idx="0">
                  <c:v>1C/1RM (loc.)</c:v>
                </c:pt>
                <c:pt idx="1">
                  <c:v>1C/4RM (loc.)</c:v>
                </c:pt>
                <c:pt idx="2">
                  <c:v>1C/1RM (LAN)</c:v>
                </c:pt>
                <c:pt idx="3">
                  <c:v>1C/4RM (LAN)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14.46</c:v>
                </c:pt>
                <c:pt idx="1">
                  <c:v>28.53</c:v>
                </c:pt>
                <c:pt idx="2">
                  <c:v>141.47999999999999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011776"/>
        <c:axId val="32013312"/>
      </c:barChart>
      <c:catAx>
        <c:axId val="32011776"/>
        <c:scaling>
          <c:orientation val="minMax"/>
        </c:scaling>
        <c:delete val="0"/>
        <c:axPos val="b"/>
        <c:majorTickMark val="out"/>
        <c:minorTickMark val="none"/>
        <c:tickLblPos val="nextTo"/>
        <c:crossAx val="32013312"/>
        <c:crosses val="autoZero"/>
        <c:auto val="1"/>
        <c:lblAlgn val="ctr"/>
        <c:lblOffset val="100"/>
        <c:noMultiLvlLbl val="0"/>
      </c:catAx>
      <c:valAx>
        <c:axId val="320133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CA" dirty="0" smtClean="0"/>
                  <a:t>Time</a:t>
                </a:r>
              </a:p>
              <a:p>
                <a:pPr>
                  <a:defRPr/>
                </a:pPr>
                <a:r>
                  <a:rPr lang="fr-CA" dirty="0" smtClean="0"/>
                  <a:t>(ms)</a:t>
                </a:r>
              </a:p>
              <a:p>
                <a:pPr>
                  <a:defRPr/>
                </a:pPr>
                <a:endParaRPr lang="fr-CA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011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COMP 512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F. Lafrance, F.-X. Lemire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7985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Testing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Automated</a:t>
            </a:r>
            <a:r>
              <a:rPr lang="fr-CA" dirty="0" smtClean="0"/>
              <a:t> client: </a:t>
            </a:r>
            <a:r>
              <a:rPr lang="fr-CA" dirty="0" err="1" smtClean="0"/>
              <a:t>runs</a:t>
            </a:r>
            <a:r>
              <a:rPr lang="fr-CA" dirty="0" smtClean="0"/>
              <a:t> transactions </a:t>
            </a:r>
            <a:r>
              <a:rPr lang="fr-CA" dirty="0" err="1" smtClean="0"/>
              <a:t>from</a:t>
            </a:r>
            <a:r>
              <a:rPr lang="fr-CA" dirty="0" smtClean="0"/>
              <a:t> a </a:t>
            </a:r>
            <a:r>
              <a:rPr lang="fr-CA" dirty="0" err="1" smtClean="0"/>
              <a:t>specified</a:t>
            </a:r>
            <a:r>
              <a:rPr lang="fr-CA" dirty="0" smtClean="0"/>
              <a:t> file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given</a:t>
            </a:r>
            <a:r>
              <a:rPr lang="fr-CA" dirty="0" smtClean="0"/>
              <a:t> rate, </a:t>
            </a:r>
            <a:r>
              <a:rPr lang="fr-CA" dirty="0" err="1" smtClean="0"/>
              <a:t>method</a:t>
            </a:r>
            <a:r>
              <a:rPr lang="fr-CA" dirty="0" smtClean="0"/>
              <a:t>, </a:t>
            </a:r>
            <a:r>
              <a:rPr lang="fr-CA" dirty="0" err="1" smtClean="0"/>
              <a:t>amount</a:t>
            </a:r>
            <a:endParaRPr lang="fr-CA" dirty="0" smtClean="0"/>
          </a:p>
          <a:p>
            <a:r>
              <a:rPr lang="fr-CA" dirty="0" smtClean="0"/>
              <a:t>Performance scenarios:</a:t>
            </a:r>
          </a:p>
          <a:p>
            <a:pPr lvl="1"/>
            <a:r>
              <a:rPr lang="fr-CA" dirty="0" smtClean="0"/>
              <a:t>One client, one RM</a:t>
            </a:r>
          </a:p>
          <a:p>
            <a:pPr lvl="1"/>
            <a:r>
              <a:rPr lang="fr-CA" dirty="0" smtClean="0"/>
              <a:t>One client, multiple </a:t>
            </a:r>
            <a:r>
              <a:rPr lang="fr-CA" dirty="0" err="1" smtClean="0"/>
              <a:t>RMs</a:t>
            </a:r>
            <a:endParaRPr lang="fr-CA" dirty="0" smtClean="0"/>
          </a:p>
          <a:p>
            <a:pPr lvl="1"/>
            <a:r>
              <a:rPr lang="fr-CA" dirty="0" smtClean="0"/>
              <a:t>Multiple clients</a:t>
            </a:r>
          </a:p>
          <a:p>
            <a:pPr lvl="1"/>
            <a:r>
              <a:rPr lang="fr-CA" dirty="0" smtClean="0"/>
              <a:t>Local, over LAN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0192" y="2996952"/>
            <a:ext cx="2502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%1,start</a:t>
            </a:r>
            <a:endParaRPr lang="fr-CA" dirty="0"/>
          </a:p>
          <a:p>
            <a:r>
              <a:rPr lang="en-CA" dirty="0"/>
              <a:t>%2,queryflight,%1,767</a:t>
            </a:r>
            <a:endParaRPr lang="fr-CA" dirty="0"/>
          </a:p>
          <a:p>
            <a:r>
              <a:rPr lang="en-CA" dirty="0"/>
              <a:t>abort,%1,%2,==,0</a:t>
            </a:r>
            <a:endParaRPr lang="fr-CA" dirty="0"/>
          </a:p>
          <a:p>
            <a:r>
              <a:rPr lang="en-CA" dirty="0"/>
              <a:t>reserveflight,%1,1,767</a:t>
            </a:r>
            <a:endParaRPr lang="fr-CA" dirty="0"/>
          </a:p>
          <a:p>
            <a:r>
              <a:rPr lang="en-CA" dirty="0"/>
              <a:t>commit,%1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6157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Performance figures: one client</a:t>
            </a:r>
            <a:endParaRPr lang="fr-CA" dirty="0"/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0638790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339752" y="558924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Time per transaction (6 </a:t>
            </a:r>
            <a:r>
              <a:rPr lang="fr-CA" dirty="0" err="1" smtClean="0"/>
              <a:t>ops</a:t>
            </a:r>
            <a:r>
              <a:rPr lang="fr-CA" dirty="0" smtClean="0"/>
              <a:t>/</a:t>
            </a:r>
            <a:r>
              <a:rPr lang="fr-CA" dirty="0" err="1" smtClean="0"/>
              <a:t>txn</a:t>
            </a:r>
            <a:r>
              <a:rPr lang="fr-CA" dirty="0" smtClean="0"/>
              <a:t>) for </a:t>
            </a:r>
            <a:r>
              <a:rPr lang="fr-CA" dirty="0" err="1" smtClean="0"/>
              <a:t>various</a:t>
            </a:r>
            <a:r>
              <a:rPr lang="fr-CA" dirty="0" smtClean="0"/>
              <a:t> scenarios over 1000 transactions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070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Performance figures: multiple clients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7225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General architecture</a:t>
            </a:r>
            <a:endParaRPr lang="fr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03457"/>
              </p:ext>
            </p:extLst>
          </p:nvPr>
        </p:nvGraphicFramePr>
        <p:xfrm>
          <a:off x="1331640" y="1916832"/>
          <a:ext cx="6678437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4340379" imgH="2245847" progId="Visio.Drawing.11">
                  <p:embed/>
                </p:oleObj>
              </mc:Choice>
              <mc:Fallback>
                <p:oleObj name="Visio" r:id="rId3" imgW="4340379" imgH="22458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6678437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43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Customer management</a:t>
            </a:r>
            <a:endParaRPr lang="fr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6" y="1627374"/>
            <a:ext cx="796013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Transaction manager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Instance variable at the RM</a:t>
            </a:r>
          </a:p>
          <a:p>
            <a:r>
              <a:rPr lang="fr-CA" dirty="0" err="1" smtClean="0"/>
              <a:t>Allocates</a:t>
            </a:r>
            <a:r>
              <a:rPr lang="fr-CA" dirty="0" smtClean="0"/>
              <a:t> new transaction </a:t>
            </a:r>
            <a:r>
              <a:rPr lang="fr-CA" dirty="0" err="1" smtClean="0"/>
              <a:t>IDs</a:t>
            </a:r>
            <a:endParaRPr lang="fr-CA" dirty="0" smtClean="0"/>
          </a:p>
          <a:p>
            <a:r>
              <a:rPr lang="fr-CA" dirty="0" smtClean="0"/>
              <a:t>Manages:</a:t>
            </a:r>
          </a:p>
          <a:p>
            <a:pPr lvl="1"/>
            <a:r>
              <a:rPr lang="fr-CA" dirty="0" smtClean="0"/>
              <a:t>Transaction </a:t>
            </a:r>
            <a:r>
              <a:rPr lang="fr-CA" dirty="0" err="1" smtClean="0"/>
              <a:t>results</a:t>
            </a:r>
            <a:endParaRPr lang="fr-CA" dirty="0" smtClean="0"/>
          </a:p>
          <a:p>
            <a:pPr lvl="1"/>
            <a:r>
              <a:rPr lang="fr-CA" dirty="0" smtClean="0"/>
              <a:t>Participants</a:t>
            </a:r>
          </a:p>
          <a:p>
            <a:pPr lvl="1"/>
            <a:r>
              <a:rPr lang="fr-CA" dirty="0" smtClean="0"/>
              <a:t>Times-to-live</a:t>
            </a:r>
          </a:p>
          <a:p>
            <a:pPr lvl="1"/>
            <a:r>
              <a:rPr lang="fr-CA" dirty="0" err="1" smtClean="0"/>
              <a:t>Heartbeats</a:t>
            </a:r>
            <a:r>
              <a:rPr lang="fr-CA" dirty="0" smtClean="0"/>
              <a:t> (</a:t>
            </a:r>
            <a:r>
              <a:rPr lang="fr-CA" dirty="0" err="1" smtClean="0"/>
              <a:t>with</a:t>
            </a:r>
            <a:r>
              <a:rPr lang="fr-CA" dirty="0" smtClean="0"/>
              <a:t> the </a:t>
            </a:r>
            <a:r>
              <a:rPr lang="fr-CA" dirty="0" err="1" smtClean="0"/>
              <a:t>handler</a:t>
            </a:r>
            <a:r>
              <a:rPr lang="fr-CA" dirty="0" smtClean="0"/>
              <a:t>)</a:t>
            </a:r>
          </a:p>
          <a:p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/>
          </a:p>
          <a:p>
            <a:pPr lvl="1"/>
            <a:endParaRPr lang="fr-CA" dirty="0" smtClean="0"/>
          </a:p>
          <a:p>
            <a:pPr lvl="1"/>
            <a:endParaRPr lang="fr-CA" dirty="0" smtClean="0"/>
          </a:p>
          <a:p>
            <a:pPr lvl="1"/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988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Lock manager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Instance variable at the RM</a:t>
            </a:r>
          </a:p>
          <a:p>
            <a:r>
              <a:rPr lang="fr-CA" dirty="0" err="1" smtClean="0"/>
              <a:t>Locking</a:t>
            </a:r>
            <a:r>
              <a:rPr lang="fr-CA" dirty="0" smtClean="0"/>
              <a:t> </a:t>
            </a:r>
            <a:r>
              <a:rPr lang="fr-CA" dirty="0" err="1" smtClean="0"/>
              <a:t>algorithm</a:t>
            </a:r>
            <a:r>
              <a:rPr lang="fr-CA" dirty="0" smtClean="0"/>
              <a:t>: 2PL</a:t>
            </a:r>
          </a:p>
          <a:p>
            <a:r>
              <a:rPr lang="fr-CA" dirty="0" smtClean="0"/>
              <a:t>Lock conversion:</a:t>
            </a:r>
          </a:p>
          <a:p>
            <a:pPr lvl="1"/>
            <a:r>
              <a:rPr lang="fr-CA" dirty="0" smtClean="0"/>
              <a:t>Normal case</a:t>
            </a:r>
          </a:p>
          <a:p>
            <a:pPr lvl="1"/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another</a:t>
            </a:r>
            <a:r>
              <a:rPr lang="fr-CA" dirty="0" smtClean="0"/>
              <a:t> transaction holding an S-lock ends:</a:t>
            </a:r>
            <a:endParaRPr lang="fr-CA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9389"/>
              </p:ext>
            </p:extLst>
          </p:nvPr>
        </p:nvGraphicFramePr>
        <p:xfrm>
          <a:off x="3347864" y="4509120"/>
          <a:ext cx="2664296" cy="183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407"/>
                <a:gridCol w="1248889"/>
              </a:tblGrid>
              <a:tr h="149735">
                <a:tc>
                  <a:txBody>
                    <a:bodyPr/>
                    <a:lstStyle/>
                    <a:p>
                      <a:r>
                        <a:rPr lang="fr-CA" dirty="0" smtClean="0"/>
                        <a:t>T1: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T2: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R(x)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R(x)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W(x) </a:t>
                      </a:r>
                      <a:r>
                        <a:rPr lang="fr-CA" sz="1600" i="1" dirty="0" smtClean="0"/>
                        <a:t>(blocks)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…</a:t>
                      </a:r>
                      <a:endParaRPr lang="fr-CA" dirty="0"/>
                    </a:p>
                  </a:txBody>
                  <a:tcPr/>
                </a:tc>
              </a:tr>
              <a:tr h="366896">
                <a:tc>
                  <a:txBody>
                    <a:bodyPr/>
                    <a:lstStyle/>
                    <a:p>
                      <a:r>
                        <a:rPr lang="fr-CA" sz="1600" i="1" dirty="0" smtClean="0"/>
                        <a:t>(</a:t>
                      </a:r>
                      <a:r>
                        <a:rPr lang="fr-CA" sz="1600" i="1" dirty="0" err="1" smtClean="0"/>
                        <a:t>unblocks</a:t>
                      </a:r>
                      <a:r>
                        <a:rPr lang="fr-CA" sz="1600" i="1" dirty="0" smtClean="0"/>
                        <a:t>)</a:t>
                      </a:r>
                      <a:endParaRPr lang="fr-CA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C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9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RMs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Pessimistic</a:t>
            </a:r>
            <a:r>
              <a:rPr lang="fr-CA" dirty="0" smtClean="0"/>
              <a:t> data management</a:t>
            </a:r>
          </a:p>
          <a:p>
            <a:pPr lvl="1"/>
            <a:r>
              <a:rPr lang="fr-CA" dirty="0" smtClean="0"/>
              <a:t>Queue of </a:t>
            </a:r>
            <a:r>
              <a:rPr lang="fr-CA" dirty="0" err="1" smtClean="0"/>
              <a:t>pending</a:t>
            </a:r>
            <a:r>
              <a:rPr lang="fr-CA" dirty="0" smtClean="0"/>
              <a:t> </a:t>
            </a:r>
            <a:r>
              <a:rPr lang="fr-CA" dirty="0" err="1" smtClean="0"/>
              <a:t>operations</a:t>
            </a:r>
            <a:r>
              <a:rPr lang="fr-CA" dirty="0" smtClean="0"/>
              <a:t> per transaction</a:t>
            </a:r>
          </a:p>
          <a:p>
            <a:pPr lvl="1"/>
            <a:r>
              <a:rPr lang="fr-CA" dirty="0" smtClean="0"/>
              <a:t>Write to master table </a:t>
            </a:r>
            <a:r>
              <a:rPr lang="fr-CA" dirty="0" err="1" smtClean="0"/>
              <a:t>only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committing</a:t>
            </a:r>
            <a:endParaRPr lang="fr-CA" dirty="0" smtClean="0"/>
          </a:p>
          <a:p>
            <a:r>
              <a:rPr lang="fr-CA" dirty="0" smtClean="0"/>
              <a:t>Timeout </a:t>
            </a:r>
            <a:r>
              <a:rPr lang="fr-CA" dirty="0" err="1" smtClean="0"/>
              <a:t>mechanism</a:t>
            </a: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660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Handlers</a:t>
            </a:r>
            <a:endParaRPr lang="fr-CA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954066" cy="414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932409" y="580547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smtClean="0"/>
              <a:t>(RM has no transaction validation </a:t>
            </a:r>
            <a:r>
              <a:rPr lang="fr-CA" sz="2400" dirty="0" err="1" smtClean="0"/>
              <a:t>handler</a:t>
            </a:r>
            <a:r>
              <a:rPr lang="fr-CA" sz="2400" dirty="0" smtClean="0"/>
              <a:t>)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6436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2PC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MW </a:t>
            </a:r>
            <a:r>
              <a:rPr lang="fr-CA" dirty="0" err="1" smtClean="0"/>
              <a:t>asks</a:t>
            </a:r>
            <a:r>
              <a:rPr lang="fr-CA" dirty="0" smtClean="0"/>
              <a:t> </a:t>
            </a:r>
            <a:r>
              <a:rPr lang="fr-CA" dirty="0" err="1" smtClean="0"/>
              <a:t>RMs</a:t>
            </a:r>
            <a:r>
              <a:rPr lang="fr-CA" dirty="0" smtClean="0"/>
              <a:t> to </a:t>
            </a:r>
            <a:r>
              <a:rPr lang="fr-CA" dirty="0" err="1" smtClean="0"/>
              <a:t>prepare</a:t>
            </a:r>
            <a:endParaRPr lang="fr-CA" dirty="0" smtClean="0"/>
          </a:p>
          <a:p>
            <a:r>
              <a:rPr lang="fr-CA" dirty="0" err="1" smtClean="0"/>
              <a:t>Pending</a:t>
            </a:r>
            <a:r>
              <a:rPr lang="fr-CA" dirty="0" smtClean="0"/>
              <a:t> </a:t>
            </a:r>
            <a:r>
              <a:rPr lang="fr-CA" dirty="0" err="1" smtClean="0"/>
              <a:t>operations</a:t>
            </a:r>
            <a:r>
              <a:rPr lang="fr-CA" dirty="0" smtClean="0"/>
              <a:t> are </a:t>
            </a:r>
            <a:r>
              <a:rPr lang="fr-CA" dirty="0" err="1" smtClean="0"/>
              <a:t>written</a:t>
            </a:r>
            <a:r>
              <a:rPr lang="fr-CA" dirty="0" smtClean="0"/>
              <a:t> to a </a:t>
            </a:r>
            <a:r>
              <a:rPr lang="fr-CA" dirty="0" err="1" smtClean="0"/>
              <a:t>temp</a:t>
            </a:r>
            <a:r>
              <a:rPr lang="fr-CA" dirty="0" smtClean="0"/>
              <a:t> file</a:t>
            </a:r>
          </a:p>
          <a:p>
            <a:r>
              <a:rPr lang="fr-CA" dirty="0" smtClean="0"/>
              <a:t>If all vote </a:t>
            </a:r>
            <a:r>
              <a:rPr lang="fr-CA" dirty="0" err="1" smtClean="0"/>
              <a:t>yes</a:t>
            </a:r>
            <a:r>
              <a:rPr lang="fr-CA" dirty="0" smtClean="0"/>
              <a:t>, MW </a:t>
            </a:r>
            <a:r>
              <a:rPr lang="fr-CA" dirty="0" err="1" smtClean="0"/>
              <a:t>confirms</a:t>
            </a:r>
            <a:r>
              <a:rPr lang="fr-CA" dirty="0" smtClean="0"/>
              <a:t> the commit</a:t>
            </a:r>
          </a:p>
          <a:p>
            <a:r>
              <a:rPr lang="fr-CA" dirty="0" smtClean="0"/>
              <a:t>Operations are </a:t>
            </a:r>
            <a:r>
              <a:rPr lang="fr-CA" dirty="0" err="1" smtClean="0"/>
              <a:t>written</a:t>
            </a:r>
            <a:r>
              <a:rPr lang="fr-CA" dirty="0" smtClean="0"/>
              <a:t> to the master table,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saved</a:t>
            </a:r>
            <a:r>
              <a:rPr lang="fr-CA" dirty="0" smtClean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58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Recovery</a:t>
            </a:r>
            <a:endParaRPr lang="fr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6296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7544" y="1426243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 smtClean="0"/>
              <a:t>Cases </a:t>
            </a:r>
            <a:r>
              <a:rPr lang="fr-CA" sz="2000" dirty="0" err="1" smtClean="0"/>
              <a:t>handled</a:t>
            </a:r>
            <a:r>
              <a:rPr lang="fr-CA" sz="2000" dirty="0" smtClean="0"/>
              <a:t>: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68773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231</Words>
  <Application>Microsoft Office PowerPoint</Application>
  <PresentationFormat>Affichage à l'écran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Thème Office</vt:lpstr>
      <vt:lpstr>Visio</vt:lpstr>
      <vt:lpstr>COMP 512</vt:lpstr>
      <vt:lpstr>General architecture</vt:lpstr>
      <vt:lpstr>Customer management</vt:lpstr>
      <vt:lpstr>Transaction manager</vt:lpstr>
      <vt:lpstr>Lock manager</vt:lpstr>
      <vt:lpstr>RMs</vt:lpstr>
      <vt:lpstr>Handlers</vt:lpstr>
      <vt:lpstr>2PC</vt:lpstr>
      <vt:lpstr>Recovery</vt:lpstr>
      <vt:lpstr>Testing</vt:lpstr>
      <vt:lpstr>Performance figures: one client</vt:lpstr>
      <vt:lpstr>Performance figures: multiple clients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512</dc:title>
  <dc:creator>lafrancef</dc:creator>
  <cp:lastModifiedBy>Frédéric Lafrance</cp:lastModifiedBy>
  <cp:revision>31</cp:revision>
  <dcterms:created xsi:type="dcterms:W3CDTF">2015-12-03T01:09:07Z</dcterms:created>
  <dcterms:modified xsi:type="dcterms:W3CDTF">2015-12-03T17:25:47Z</dcterms:modified>
</cp:coreProperties>
</file>