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74" r:id="rId4"/>
    <p:sldId id="273" r:id="rId5"/>
    <p:sldId id="265" r:id="rId6"/>
    <p:sldId id="266" r:id="rId7"/>
    <p:sldId id="267" r:id="rId8"/>
    <p:sldId id="268" r:id="rId9"/>
    <p:sldId id="269" r:id="rId10"/>
    <p:sldId id="270" r:id="rId11"/>
    <p:sldId id="258" r:id="rId12"/>
    <p:sldId id="259" r:id="rId13"/>
    <p:sldId id="260" r:id="rId14"/>
    <p:sldId id="261" r:id="rId15"/>
    <p:sldId id="262" r:id="rId16"/>
    <p:sldId id="263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091"/>
    <p:restoredTop sz="94643"/>
  </p:normalViewPr>
  <p:slideViewPr>
    <p:cSldViewPr snapToGrid="0" snapToObjects="1">
      <p:cViewPr>
        <p:scale>
          <a:sx n="60" d="100"/>
          <a:sy n="60" d="100"/>
        </p:scale>
        <p:origin x="76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image" Target="../media/image8.png"/><Relationship Id="rId2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628C9-C061-C94F-911D-2833CBEA3908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09958-F85D-024F-AB3D-D184D9F1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6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4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9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8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emf"/><Relationship Id="rId3" Type="http://schemas.openxmlformats.org/officeDocument/2006/relationships/image" Target="../media/image4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emf"/><Relationship Id="rId3" Type="http://schemas.openxmlformats.org/officeDocument/2006/relationships/image" Target="../media/image4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7" t="5797" r="4927" b="1836"/>
            <a:stretch/>
          </p:blipFill>
          <p:spPr>
            <a:xfrm>
              <a:off x="4197934" y="3899998"/>
              <a:ext cx="2719248" cy="210323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371726" y="5672138"/>
              <a:ext cx="501877" cy="742950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2622665" y="4130952"/>
              <a:ext cx="1467615" cy="1541186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118537" y="1595718"/>
              <a:ext cx="0" cy="4530137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607593" y="1595718"/>
              <a:ext cx="6025963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607593" y="1486921"/>
              <a:ext cx="6084094" cy="24543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266890" y="4374777"/>
              <a:ext cx="0" cy="1399196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870282" y="4664765"/>
              <a:ext cx="0" cy="1144715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282410" y="1075805"/>
              <a:ext cx="17363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max. Revenue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98347" y="2665420"/>
              <a:ext cx="215965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max. System Size with pos. Profit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87256" y="4130951"/>
              <a:ext cx="139961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max. Profit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35" name="Straight Arrow Connector 34"/>
            <p:cNvCxnSpPr>
              <a:stCxn id="33" idx="2"/>
            </p:cNvCxnSpPr>
            <p:nvPr/>
          </p:nvCxnSpPr>
          <p:spPr>
            <a:xfrm>
              <a:off x="5778174" y="3311751"/>
              <a:ext cx="488716" cy="106302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940985" y="5235387"/>
              <a:ext cx="125694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max. marginal Revenue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4458470" y="4510766"/>
              <a:ext cx="1428401" cy="1263207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972268" y="5486400"/>
              <a:ext cx="514988" cy="18573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175955" y="4499210"/>
              <a:ext cx="602219" cy="107995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97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NSW EV2G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799" r="6968" b="4216"/>
          <a:stretch/>
        </p:blipFill>
        <p:spPr>
          <a:xfrm>
            <a:off x="4795024" y="365125"/>
            <a:ext cx="5374888" cy="565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8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8182" b="2483"/>
          <a:stretch/>
        </p:blipFill>
        <p:spPr>
          <a:xfrm>
            <a:off x="-105021" y="17182"/>
            <a:ext cx="4842121" cy="6687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743" r="11084" b="2788"/>
          <a:stretch/>
        </p:blipFill>
        <p:spPr>
          <a:xfrm>
            <a:off x="6261100" y="38100"/>
            <a:ext cx="4890994" cy="6666753"/>
          </a:xfrm>
          <a:prstGeom prst="rect">
            <a:avLst/>
          </a:prstGeom>
        </p:spPr>
      </p:pic>
      <p:pic>
        <p:nvPicPr>
          <p:cNvPr id="4104" name="Chart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89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Chart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8542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Chart 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6068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Chart 6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594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TextBox 7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8100"/>
            <a:ext cx="3911600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TextBox 8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778000"/>
            <a:ext cx="3949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TextBox 9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543300"/>
            <a:ext cx="3949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TextBox 10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5270500"/>
            <a:ext cx="3937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7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7360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214" r="16078" b="3790"/>
          <a:stretch/>
        </p:blipFill>
        <p:spPr>
          <a:xfrm>
            <a:off x="5273605" y="1"/>
            <a:ext cx="4802724" cy="65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1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687" r="16078" b="2483"/>
          <a:stretch/>
        </p:blipFill>
        <p:spPr>
          <a:xfrm>
            <a:off x="3245224" y="0"/>
            <a:ext cx="4894730" cy="6687671"/>
          </a:xfrm>
          <a:prstGeom prst="rect">
            <a:avLst/>
          </a:prstGeom>
        </p:spPr>
      </p:pic>
      <p:pic>
        <p:nvPicPr>
          <p:cNvPr id="6152" name="Chart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889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TextBox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8100"/>
            <a:ext cx="3911600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Chart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8542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Chart 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6068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Chart 6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594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TextBox 8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778000"/>
            <a:ext cx="3949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TextBox 9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543300"/>
            <a:ext cx="3949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TextBox 10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5270500"/>
            <a:ext cx="3937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950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083" t="2966" r="11251" b="3699"/>
          <a:stretch/>
        </p:blipFill>
        <p:spPr>
          <a:xfrm>
            <a:off x="431146" y="627250"/>
            <a:ext cx="5271247" cy="57015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375" t="162" r="15379" b="3307"/>
          <a:stretch/>
        </p:blipFill>
        <p:spPr>
          <a:xfrm>
            <a:off x="6086475" y="627250"/>
            <a:ext cx="5243513" cy="570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9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289" t="2379" r="14232" b="3112"/>
          <a:stretch/>
        </p:blipFill>
        <p:spPr>
          <a:xfrm>
            <a:off x="837358" y="505666"/>
            <a:ext cx="5325035" cy="57732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2284" r="8037" b="4288"/>
          <a:stretch/>
        </p:blipFill>
        <p:spPr>
          <a:xfrm>
            <a:off x="6529387" y="505666"/>
            <a:ext cx="5272088" cy="565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00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501" t="-81" r="8253" b="3306"/>
          <a:stretch/>
        </p:blipFill>
        <p:spPr>
          <a:xfrm>
            <a:off x="3614738" y="471488"/>
            <a:ext cx="524351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3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905929" y="0"/>
            <a:ext cx="5400000" cy="6086089"/>
            <a:chOff x="1858536" y="526588"/>
            <a:chExt cx="5400000" cy="608608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536" y="526588"/>
              <a:ext cx="5400000" cy="244928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7"/>
            <a:stretch/>
          </p:blipFill>
          <p:spPr>
            <a:xfrm>
              <a:off x="1858536" y="2698599"/>
              <a:ext cx="5400000" cy="3914078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5061097" y="-668331"/>
            <a:ext cx="5402561" cy="6218706"/>
            <a:chOff x="5061097" y="-668331"/>
            <a:chExt cx="5402561" cy="621870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1097" y="-668331"/>
              <a:ext cx="5402561" cy="24408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485860" y="5273376"/>
              <a:ext cx="28707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Helvetica Neue" charset="0"/>
                  <a:ea typeface="Helvetica Neue" charset="0"/>
                  <a:cs typeface="Helvetica Neue" charset="0"/>
                </a:rPr>
                <a:t>Change of renewable capacity</a:t>
              </a:r>
              <a:endParaRPr lang="en-US" sz="12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41"/>
            <a:stretch/>
          </p:blipFill>
          <p:spPr>
            <a:xfrm>
              <a:off x="5063658" y="1483302"/>
              <a:ext cx="5400000" cy="3874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365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8418" y="343052"/>
            <a:ext cx="5400000" cy="5923155"/>
            <a:chOff x="3085171" y="555703"/>
            <a:chExt cx="5400000" cy="59231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171" y="555703"/>
              <a:ext cx="5400000" cy="255535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6"/>
            <a:stretch/>
          </p:blipFill>
          <p:spPr>
            <a:xfrm>
              <a:off x="3085171" y="2564780"/>
              <a:ext cx="5400000" cy="3914078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792000" y="376776"/>
            <a:ext cx="5400000" cy="6027930"/>
            <a:chOff x="6792000" y="376776"/>
            <a:chExt cx="5400000" cy="60279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000" y="376776"/>
              <a:ext cx="5400000" cy="234321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3"/>
            <a:stretch/>
          </p:blipFill>
          <p:spPr>
            <a:xfrm>
              <a:off x="6792000" y="2364198"/>
              <a:ext cx="5400000" cy="384741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056604" y="6127707"/>
              <a:ext cx="28707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Helvetica Neue" charset="0"/>
                  <a:ea typeface="Helvetica Neue" charset="0"/>
                  <a:cs typeface="Helvetica Neue" charset="0"/>
                </a:rPr>
                <a:t>Change of renewable capacity</a:t>
              </a:r>
              <a:endParaRPr lang="en-US" sz="12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423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99068" y="2074332"/>
            <a:ext cx="8822266" cy="4411133"/>
            <a:chOff x="999068" y="2074332"/>
            <a:chExt cx="8822266" cy="441113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9068" y="2074332"/>
              <a:ext cx="8822266" cy="441113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 rot="19694489">
              <a:off x="7052776" y="2712028"/>
              <a:ext cx="1112353" cy="101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9694489">
              <a:off x="7052776" y="2898296"/>
              <a:ext cx="1112353" cy="101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32132" y="2074333"/>
              <a:ext cx="643467" cy="262467"/>
            </a:xfrm>
            <a:prstGeom prst="rect">
              <a:avLst/>
            </a:prstGeom>
            <a:pattFill prst="pct5">
              <a:fgClr>
                <a:srgbClr val="00B0F0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17</a:t>
              </a:r>
              <a:endParaRPr lang="en-US" sz="1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20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07166" y="902365"/>
            <a:ext cx="5400000" cy="5307738"/>
            <a:chOff x="1007166" y="902365"/>
            <a:chExt cx="5400000" cy="53077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66" y="902365"/>
              <a:ext cx="5400000" cy="17357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30"/>
            <a:stretch/>
          </p:blipFill>
          <p:spPr>
            <a:xfrm>
              <a:off x="1007166" y="2315182"/>
              <a:ext cx="5400000" cy="3894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633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697335"/>
              </p:ext>
            </p:extLst>
          </p:nvPr>
        </p:nvGraphicFramePr>
        <p:xfrm>
          <a:off x="0" y="5705992"/>
          <a:ext cx="112705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19"/>
                <a:gridCol w="1371156"/>
                <a:gridCol w="1423292"/>
                <a:gridCol w="1388995"/>
                <a:gridCol w="1474735"/>
                <a:gridCol w="1372539"/>
                <a:gridCol w="1372539"/>
                <a:gridCol w="137253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ID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BE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PCR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SCR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DA+ID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DA+ID+SCR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Profitability ratio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-95.0%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-93.4%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B05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7.0%</a:t>
                      </a:r>
                      <a:endParaRPr lang="en-US" sz="1400" b="0" dirty="0">
                        <a:solidFill>
                          <a:srgbClr val="00B05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-39.8%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-95.5%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-95.3%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-76.1%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75437"/>
            <a:ext cx="115697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984250"/>
            <a:ext cx="9918700" cy="48895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949857"/>
              </p:ext>
            </p:extLst>
          </p:nvPr>
        </p:nvGraphicFramePr>
        <p:xfrm>
          <a:off x="808074" y="5642197"/>
          <a:ext cx="98472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19"/>
                <a:gridCol w="1371156"/>
                <a:gridCol w="1388995"/>
                <a:gridCol w="1474735"/>
                <a:gridCol w="1372539"/>
                <a:gridCol w="1372539"/>
                <a:gridCol w="137253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RegD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RegA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DA+RT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DA+RT+RegD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DA+RT+RegA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Profitability ratio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-94.0%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B05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4.0%</a:t>
                      </a:r>
                      <a:endParaRPr lang="en-US" sz="1400" b="0" dirty="0">
                        <a:solidFill>
                          <a:srgbClr val="00B05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-52.3%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-87.5%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B05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7.1%</a:t>
                      </a:r>
                      <a:endParaRPr lang="en-US" sz="1400" b="0" dirty="0">
                        <a:solidFill>
                          <a:srgbClr val="00B05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-29.0%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089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43407"/>
              </p:ext>
            </p:extLst>
          </p:nvPr>
        </p:nvGraphicFramePr>
        <p:xfrm>
          <a:off x="2849525" y="4710224"/>
          <a:ext cx="546868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089"/>
                <a:gridCol w="3937591"/>
              </a:tblGrid>
              <a:tr h="239232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RT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23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Profitability ratio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-70.6%</a:t>
                      </a:r>
                      <a:endParaRPr lang="en-US" sz="12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30" y="1937784"/>
            <a:ext cx="4965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02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919" r="7650" b="2743"/>
          <a:stretch/>
        </p:blipFill>
        <p:spPr>
          <a:xfrm>
            <a:off x="967563" y="467833"/>
            <a:ext cx="5348177" cy="576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5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505" t="2918" r="7148" b="2396"/>
          <a:stretch/>
        </p:blipFill>
        <p:spPr>
          <a:xfrm>
            <a:off x="3615070" y="552892"/>
            <a:ext cx="5316279" cy="578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54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183" t="3266" r="8113" b="3440"/>
          <a:stretch/>
        </p:blipFill>
        <p:spPr>
          <a:xfrm>
            <a:off x="3593805" y="574158"/>
            <a:ext cx="5273748" cy="569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9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676" t="6420" r="8815" b="5943"/>
          <a:stretch/>
        </p:blipFill>
        <p:spPr>
          <a:xfrm>
            <a:off x="3746089" y="1155700"/>
            <a:ext cx="5702449" cy="37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9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984250"/>
            <a:ext cx="8267700" cy="48895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17074"/>
              </p:ext>
            </p:extLst>
          </p:nvPr>
        </p:nvGraphicFramePr>
        <p:xfrm>
          <a:off x="1636901" y="5721351"/>
          <a:ext cx="84186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00"/>
                <a:gridCol w="1353984"/>
                <a:gridCol w="1405467"/>
                <a:gridCol w="1371600"/>
                <a:gridCol w="1456267"/>
                <a:gridCol w="135535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ID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BE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PCR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SCR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Profitability ratio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-95.0%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-93.4%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B05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7%</a:t>
                      </a:r>
                      <a:endParaRPr lang="en-US" sz="1400" b="0" dirty="0">
                        <a:solidFill>
                          <a:srgbClr val="00B05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-39.8%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-95.5%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8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Stacking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800"/>
          <a:stretch/>
        </p:blipFill>
        <p:spPr>
          <a:xfrm>
            <a:off x="3400424" y="1027906"/>
            <a:ext cx="7958279" cy="48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2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PJM 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65" b="2868"/>
          <a:stretch/>
        </p:blipFill>
        <p:spPr>
          <a:xfrm>
            <a:off x="838200" y="1482725"/>
            <a:ext cx="9555162" cy="4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6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NSW 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973" b="3817"/>
          <a:stretch/>
        </p:blipFill>
        <p:spPr>
          <a:xfrm>
            <a:off x="838200" y="1452601"/>
            <a:ext cx="4371123" cy="4702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50" y="2022553"/>
            <a:ext cx="4965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9730"/>
            <a:ext cx="10515600" cy="1325563"/>
          </a:xfrm>
        </p:spPr>
        <p:txBody>
          <a:bodyPr/>
          <a:lstStyle/>
          <a:p>
            <a:r>
              <a:rPr lang="en-US" dirty="0" smtClean="0"/>
              <a:t>DE EV2G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263" r="8050" b="1950"/>
          <a:stretch/>
        </p:blipFill>
        <p:spPr>
          <a:xfrm>
            <a:off x="4183567" y="409730"/>
            <a:ext cx="5272668" cy="57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PJM EV2G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474" r="7305" b="3454"/>
          <a:stretch/>
        </p:blipFill>
        <p:spPr>
          <a:xfrm>
            <a:off x="441170" y="661987"/>
            <a:ext cx="5307982" cy="5701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474" r="7979" b="3454"/>
          <a:stretch/>
        </p:blipFill>
        <p:spPr>
          <a:xfrm>
            <a:off x="6146182" y="661987"/>
            <a:ext cx="5263377" cy="57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9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15082</TotalTime>
  <Words>119</Words>
  <Application>Microsoft Macintosh PowerPoint</Application>
  <PresentationFormat>Widescreen</PresentationFormat>
  <Paragraphs>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Helvetica</vt:lpstr>
      <vt:lpstr>Helvetica Neue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DE Stacking</vt:lpstr>
      <vt:lpstr>PJM ESS</vt:lpstr>
      <vt:lpstr>NSW ESS</vt:lpstr>
      <vt:lpstr>DE EV2G</vt:lpstr>
      <vt:lpstr>PJM EV2G</vt:lpstr>
      <vt:lpstr>NSW EV2G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gLKMPh0lFs@student.ethz.ch</dc:creator>
  <cp:lastModifiedBy>gLKMPh0lFs@student.ethz.ch</cp:lastModifiedBy>
  <cp:revision>60</cp:revision>
  <dcterms:created xsi:type="dcterms:W3CDTF">2018-03-07T15:52:08Z</dcterms:created>
  <dcterms:modified xsi:type="dcterms:W3CDTF">2018-04-12T21:24:38Z</dcterms:modified>
</cp:coreProperties>
</file>