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180006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307"/>
    <p:restoredTop sz="94643"/>
  </p:normalViewPr>
  <p:slideViewPr>
    <p:cSldViewPr snapToGrid="0" snapToObjects="1">
      <p:cViewPr>
        <p:scale>
          <a:sx n="55" d="100"/>
          <a:sy n="55" d="100"/>
        </p:scale>
        <p:origin x="528"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D8B24-B522-254E-881E-9C7D322A71C6}" type="datetimeFigureOut">
              <a:rPr lang="en-US" smtClean="0"/>
              <a:t>4/3/18</a:t>
            </a:fld>
            <a:endParaRPr lang="en-US"/>
          </a:p>
        </p:txBody>
      </p:sp>
      <p:sp>
        <p:nvSpPr>
          <p:cNvPr id="4" name="Slide Image Placeholder 3"/>
          <p:cNvSpPr>
            <a:spLocks noGrp="1" noRot="1" noChangeAspect="1"/>
          </p:cNvSpPr>
          <p:nvPr>
            <p:ph type="sldImg" idx="2"/>
          </p:nvPr>
        </p:nvSpPr>
        <p:spPr>
          <a:xfrm>
            <a:off x="2384425" y="1143000"/>
            <a:ext cx="208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D750A-F0C6-0248-94CB-5E11AFBD1F0F}" type="slidenum">
              <a:rPr lang="en-US" smtClean="0"/>
              <a:t>‹#›</a:t>
            </a:fld>
            <a:endParaRPr lang="en-US"/>
          </a:p>
        </p:txBody>
      </p:sp>
    </p:spTree>
    <p:extLst>
      <p:ext uri="{BB962C8B-B14F-4D97-AF65-F5344CB8AC3E}">
        <p14:creationId xmlns:p14="http://schemas.microsoft.com/office/powerpoint/2010/main" val="679220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tif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tif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45943"/>
            <a:ext cx="10363200" cy="6266897"/>
          </a:xfrm>
        </p:spPr>
        <p:txBody>
          <a:bodyPr anchor="b"/>
          <a:lstStyle>
            <a:lvl1pPr algn="ct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524000" y="9454516"/>
            <a:ext cx="9144000" cy="4345992"/>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FDC343-7D50-F045-9F8D-E69C350376AD}"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FDC343-7D50-F045-9F8D-E69C350376AD}"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958369"/>
            <a:ext cx="2628900" cy="1525473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958369"/>
            <a:ext cx="7734300" cy="152547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FDC343-7D50-F045-9F8D-E69C350376AD}"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2" name="Rectangle 11"/>
          <p:cNvSpPr/>
          <p:nvPr userDrawn="1"/>
        </p:nvSpPr>
        <p:spPr>
          <a:xfrm>
            <a:off x="0" y="16213154"/>
            <a:ext cx="12186740" cy="18021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80351" y="254973"/>
            <a:ext cx="7669991" cy="1946103"/>
          </a:xfrm>
          <a:solidFill>
            <a:schemeClr val="bg1">
              <a:lumMod val="95000"/>
            </a:schemeClr>
          </a:solidFill>
        </p:spPr>
        <p:txBody>
          <a:bodyPr>
            <a:normAutofit/>
          </a:bodyPr>
          <a:lstStyle>
            <a:lvl1pPr>
              <a:defRPr sz="2600" b="1">
                <a:latin typeface="Helvetica Neue" charset="0"/>
                <a:ea typeface="Helvetica Neue" charset="0"/>
                <a:cs typeface="Helvetica Neue" charset="0"/>
              </a:defRPr>
            </a:lvl1pPr>
          </a:lstStyle>
          <a:p>
            <a:r>
              <a:rPr lang="en-US" smtClean="0"/>
              <a:t>Click to edit Master title style</a:t>
            </a:r>
            <a:endParaRPr lang="en-US"/>
          </a:p>
        </p:txBody>
      </p:sp>
      <p:sp>
        <p:nvSpPr>
          <p:cNvPr id="3" name="Content Placeholder 2"/>
          <p:cNvSpPr>
            <a:spLocks noGrp="1"/>
          </p:cNvSpPr>
          <p:nvPr>
            <p:ph idx="1"/>
          </p:nvPr>
        </p:nvSpPr>
        <p:spPr>
          <a:xfrm>
            <a:off x="280351" y="2456051"/>
            <a:ext cx="11717208" cy="13502125"/>
          </a:xfrm>
          <a:ln>
            <a:solidFill>
              <a:schemeClr val="bg2"/>
            </a:solidFill>
          </a:ln>
        </p:spPr>
        <p:txBody>
          <a:bodyPr>
            <a:normAutofit/>
          </a:bodyPr>
          <a:lstStyle>
            <a:lvl1pPr marL="228600" indent="-228600">
              <a:lnSpc>
                <a:spcPct val="150000"/>
              </a:lnSpc>
              <a:spcBef>
                <a:spcPts val="0"/>
              </a:spcBef>
              <a:spcAft>
                <a:spcPts val="0"/>
              </a:spcAft>
              <a:buFont typeface="Wingdings" charset="2"/>
              <a:buChar char="§"/>
              <a:defRPr sz="2400">
                <a:latin typeface="Helvetica Neue" charset="0"/>
                <a:ea typeface="Helvetica Neue" charset="0"/>
                <a:cs typeface="Helvetica Neue" charset="0"/>
              </a:defRPr>
            </a:lvl1pPr>
            <a:lvl2pPr marL="685800" indent="-228600">
              <a:lnSpc>
                <a:spcPct val="150000"/>
              </a:lnSpc>
              <a:spcBef>
                <a:spcPts val="0"/>
              </a:spcBef>
              <a:spcAft>
                <a:spcPts val="0"/>
              </a:spcAft>
              <a:buFont typeface="Wingdings" charset="2"/>
              <a:buChar char="§"/>
              <a:defRPr sz="2000">
                <a:latin typeface="Helvetica Neue" charset="0"/>
                <a:ea typeface="Helvetica Neue" charset="0"/>
                <a:cs typeface="Helvetica Neue" charset="0"/>
              </a:defRPr>
            </a:lvl2pPr>
            <a:lvl3pPr marL="1143000" indent="-228600">
              <a:lnSpc>
                <a:spcPct val="150000"/>
              </a:lnSpc>
              <a:spcBef>
                <a:spcPts val="0"/>
              </a:spcBef>
              <a:spcAft>
                <a:spcPts val="0"/>
              </a:spcAft>
              <a:buFont typeface="Wingdings" charset="2"/>
              <a:buChar char="§"/>
              <a:defRPr sz="1800">
                <a:latin typeface="Helvetica Neue" charset="0"/>
                <a:ea typeface="Helvetica Neue" charset="0"/>
                <a:cs typeface="Helvetica Neue" charset="0"/>
              </a:defRPr>
            </a:lvl3pPr>
            <a:lvl4pPr marL="16002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4pPr>
            <a:lvl5pPr marL="20574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7937" t="15812" r="8722" b="12961"/>
          <a:stretch/>
        </p:blipFill>
        <p:spPr>
          <a:xfrm>
            <a:off x="8139524" y="254979"/>
            <a:ext cx="1986455" cy="1737993"/>
          </a:xfrm>
          <a:prstGeom prst="rect">
            <a:avLst/>
          </a:prstGeom>
        </p:spPr>
      </p:pic>
      <p:pic>
        <p:nvPicPr>
          <p:cNvPr id="8" name="Picture 7"/>
          <p:cNvPicPr>
            <a:picLocks noChangeAspect="1"/>
          </p:cNvPicPr>
          <p:nvPr userDrawn="1"/>
        </p:nvPicPr>
        <p:blipFill>
          <a:blip r:embed="rId3"/>
          <a:stretch>
            <a:fillRect/>
          </a:stretch>
        </p:blipFill>
        <p:spPr>
          <a:xfrm>
            <a:off x="10125978" y="254973"/>
            <a:ext cx="2060762" cy="1946103"/>
          </a:xfrm>
          <a:prstGeom prst="rect">
            <a:avLst/>
          </a:prstGeom>
        </p:spPr>
      </p:pic>
      <p:sp>
        <p:nvSpPr>
          <p:cNvPr id="10" name="TextBox 9"/>
          <p:cNvSpPr txBox="1"/>
          <p:nvPr userDrawn="1"/>
        </p:nvSpPr>
        <p:spPr>
          <a:xfrm>
            <a:off x="9774616" y="16052116"/>
            <a:ext cx="2412125" cy="738664"/>
          </a:xfrm>
          <a:prstGeom prst="rect">
            <a:avLst/>
          </a:prstGeom>
          <a:noFill/>
        </p:spPr>
        <p:txBody>
          <a:bodyPr wrap="square" rtlCol="0">
            <a:spAutoFit/>
          </a:bodyPr>
          <a:lstStyle/>
          <a:p>
            <a:fld id="{FF5F0180-8E57-4E4B-9314-97770A87F8E5}" type="slidenum">
              <a:rPr lang="en-US" sz="1400" b="1" smtClean="0">
                <a:latin typeface="Helvetica Neue" charset="0"/>
                <a:ea typeface="Helvetica Neue" charset="0"/>
                <a:cs typeface="Helvetica Neue" charset="0"/>
              </a:rPr>
              <a:t>‹#›</a:t>
            </a:fld>
            <a:endParaRPr lang="en-US" sz="1400" b="1" dirty="0" smtClean="0">
              <a:latin typeface="Helvetica Neue" charset="0"/>
              <a:ea typeface="Helvetica Neue" charset="0"/>
              <a:cs typeface="Helvetica Neue" charset="0"/>
            </a:endParaRPr>
          </a:p>
          <a:p>
            <a:r>
              <a:rPr lang="en-US" sz="1400" dirty="0" smtClean="0">
                <a:latin typeface="Helvetica Neue" charset="0"/>
                <a:ea typeface="Helvetica Neue" charset="0"/>
                <a:cs typeface="Helvetica Neue" charset="0"/>
              </a:rPr>
              <a:t>Master Thesis</a:t>
            </a:r>
          </a:p>
          <a:p>
            <a:fld id="{D10B3F9D-73E9-5E42-B0C7-919CA652F4BE}" type="datetime3">
              <a:rPr lang="en-US" sz="1400" smtClean="0">
                <a:latin typeface="Helvetica Neue" charset="0"/>
                <a:ea typeface="Helvetica Neue" charset="0"/>
                <a:cs typeface="Helvetica Neue" charset="0"/>
              </a:rPr>
              <a:t>3 April 2018</a:t>
            </a:fld>
            <a:endParaRPr lang="en-US" sz="1400" dirty="0" smtClean="0">
              <a:latin typeface="Helvetica Neue" charset="0"/>
              <a:ea typeface="Helvetica Neue" charset="0"/>
              <a:cs typeface="Helvetica Neue" charset="0"/>
            </a:endParaRPr>
          </a:p>
        </p:txBody>
      </p:sp>
      <p:sp>
        <p:nvSpPr>
          <p:cNvPr id="14" name="Text Placeholder 13"/>
          <p:cNvSpPr>
            <a:spLocks noGrp="1"/>
          </p:cNvSpPr>
          <p:nvPr>
            <p:ph type="body" sz="quarter" idx="10"/>
          </p:nvPr>
        </p:nvSpPr>
        <p:spPr>
          <a:xfrm>
            <a:off x="280352" y="16285978"/>
            <a:ext cx="9494263" cy="1533390"/>
          </a:xfrm>
        </p:spPr>
        <p:txBody>
          <a:bodyPr>
            <a:noAutofit/>
          </a:bodyPr>
          <a:lstStyle>
            <a:lvl1pPr>
              <a:spcBef>
                <a:spcPts val="0"/>
              </a:spcBef>
              <a:defRPr sz="1200">
                <a:latin typeface="Helvetica" charset="0"/>
                <a:ea typeface="Helvetica" charset="0"/>
                <a:cs typeface="Helvetica" charset="0"/>
              </a:defRPr>
            </a:lvl1pPr>
            <a:lvl2pPr>
              <a:defRPr sz="1200">
                <a:latin typeface="Helvetica" charset="0"/>
                <a:ea typeface="Helvetica" charset="0"/>
                <a:cs typeface="Helvetica" charset="0"/>
              </a:defRPr>
            </a:lvl2pPr>
            <a:lvl3pPr>
              <a:defRPr sz="1100">
                <a:latin typeface="Helvetica" charset="0"/>
                <a:ea typeface="Helvetica" charset="0"/>
                <a:cs typeface="Helvetica" charset="0"/>
              </a:defRPr>
            </a:lvl3pPr>
            <a:lvl4pPr>
              <a:defRPr sz="1050">
                <a:latin typeface="Helvetica" charset="0"/>
                <a:ea typeface="Helvetica" charset="0"/>
                <a:cs typeface="Helvetica" charset="0"/>
              </a:defRPr>
            </a:lvl4pPr>
            <a:lvl5pPr>
              <a:defRPr sz="1050">
                <a:latin typeface="Helvetica" charset="0"/>
                <a:ea typeface="Helvetica" charset="0"/>
                <a:cs typeface="Helvetica"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13557243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2" name="Rectangle 11"/>
          <p:cNvSpPr/>
          <p:nvPr userDrawn="1"/>
        </p:nvSpPr>
        <p:spPr>
          <a:xfrm>
            <a:off x="0" y="16213154"/>
            <a:ext cx="12186740" cy="18021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80351" y="254973"/>
            <a:ext cx="7669991" cy="1946103"/>
          </a:xfrm>
          <a:solidFill>
            <a:schemeClr val="bg1">
              <a:lumMod val="95000"/>
            </a:schemeClr>
          </a:solidFill>
        </p:spPr>
        <p:txBody>
          <a:bodyPr>
            <a:normAutofit/>
          </a:bodyPr>
          <a:lstStyle>
            <a:lvl1pPr>
              <a:defRPr sz="2600" b="1">
                <a:latin typeface="Helvetica Neue" charset="0"/>
                <a:ea typeface="Helvetica Neue" charset="0"/>
                <a:cs typeface="Helvetica Neue" charset="0"/>
              </a:defRPr>
            </a:lvl1pPr>
          </a:lstStyle>
          <a:p>
            <a:r>
              <a:rPr lang="en-US" smtClean="0"/>
              <a:t>Click to edit Master title style</a:t>
            </a:r>
            <a:endParaRPr lang="en-US"/>
          </a:p>
        </p:txBody>
      </p:sp>
      <p:sp>
        <p:nvSpPr>
          <p:cNvPr id="3" name="Content Placeholder 2"/>
          <p:cNvSpPr>
            <a:spLocks noGrp="1"/>
          </p:cNvSpPr>
          <p:nvPr>
            <p:ph idx="1"/>
          </p:nvPr>
        </p:nvSpPr>
        <p:spPr>
          <a:xfrm>
            <a:off x="280351" y="2456051"/>
            <a:ext cx="11717208" cy="13502125"/>
          </a:xfrm>
          <a:ln>
            <a:solidFill>
              <a:schemeClr val="bg2"/>
            </a:solidFill>
          </a:ln>
        </p:spPr>
        <p:txBody>
          <a:bodyPr>
            <a:normAutofit/>
          </a:bodyPr>
          <a:lstStyle>
            <a:lvl1pPr marL="228600" indent="-228600">
              <a:lnSpc>
                <a:spcPct val="150000"/>
              </a:lnSpc>
              <a:spcBef>
                <a:spcPts val="0"/>
              </a:spcBef>
              <a:spcAft>
                <a:spcPts val="0"/>
              </a:spcAft>
              <a:buFont typeface="Wingdings" charset="2"/>
              <a:buChar char="§"/>
              <a:defRPr sz="2400">
                <a:latin typeface="Helvetica Neue" charset="0"/>
                <a:ea typeface="Helvetica Neue" charset="0"/>
                <a:cs typeface="Helvetica Neue" charset="0"/>
              </a:defRPr>
            </a:lvl1pPr>
            <a:lvl2pPr marL="685800" indent="-228600">
              <a:lnSpc>
                <a:spcPct val="150000"/>
              </a:lnSpc>
              <a:spcBef>
                <a:spcPts val="0"/>
              </a:spcBef>
              <a:spcAft>
                <a:spcPts val="0"/>
              </a:spcAft>
              <a:buFont typeface="Wingdings" charset="2"/>
              <a:buChar char="§"/>
              <a:defRPr sz="2000">
                <a:latin typeface="Helvetica Neue" charset="0"/>
                <a:ea typeface="Helvetica Neue" charset="0"/>
                <a:cs typeface="Helvetica Neue" charset="0"/>
              </a:defRPr>
            </a:lvl2pPr>
            <a:lvl3pPr marL="1143000" indent="-228600">
              <a:lnSpc>
                <a:spcPct val="150000"/>
              </a:lnSpc>
              <a:spcBef>
                <a:spcPts val="0"/>
              </a:spcBef>
              <a:spcAft>
                <a:spcPts val="0"/>
              </a:spcAft>
              <a:buFont typeface="Wingdings" charset="2"/>
              <a:buChar char="§"/>
              <a:defRPr sz="1800">
                <a:latin typeface="Helvetica Neue" charset="0"/>
                <a:ea typeface="Helvetica Neue" charset="0"/>
                <a:cs typeface="Helvetica Neue" charset="0"/>
              </a:defRPr>
            </a:lvl3pPr>
            <a:lvl4pPr marL="16002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4pPr>
            <a:lvl5pPr marL="20574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7937" t="15812" r="8722" b="12961"/>
          <a:stretch/>
        </p:blipFill>
        <p:spPr>
          <a:xfrm>
            <a:off x="8139524" y="254979"/>
            <a:ext cx="1986455" cy="1737993"/>
          </a:xfrm>
          <a:prstGeom prst="rect">
            <a:avLst/>
          </a:prstGeom>
        </p:spPr>
      </p:pic>
      <p:pic>
        <p:nvPicPr>
          <p:cNvPr id="8" name="Picture 7"/>
          <p:cNvPicPr>
            <a:picLocks noChangeAspect="1"/>
          </p:cNvPicPr>
          <p:nvPr userDrawn="1"/>
        </p:nvPicPr>
        <p:blipFill>
          <a:blip r:embed="rId3"/>
          <a:stretch>
            <a:fillRect/>
          </a:stretch>
        </p:blipFill>
        <p:spPr>
          <a:xfrm>
            <a:off x="10125978" y="254973"/>
            <a:ext cx="2060762" cy="1946103"/>
          </a:xfrm>
          <a:prstGeom prst="rect">
            <a:avLst/>
          </a:prstGeom>
        </p:spPr>
      </p:pic>
      <p:sp>
        <p:nvSpPr>
          <p:cNvPr id="10" name="TextBox 9"/>
          <p:cNvSpPr txBox="1"/>
          <p:nvPr userDrawn="1"/>
        </p:nvSpPr>
        <p:spPr>
          <a:xfrm>
            <a:off x="9774616" y="16052116"/>
            <a:ext cx="2412125" cy="738664"/>
          </a:xfrm>
          <a:prstGeom prst="rect">
            <a:avLst/>
          </a:prstGeom>
          <a:noFill/>
        </p:spPr>
        <p:txBody>
          <a:bodyPr wrap="square" rtlCol="0">
            <a:spAutoFit/>
          </a:bodyPr>
          <a:lstStyle/>
          <a:p>
            <a:fld id="{FF5F0180-8E57-4E4B-9314-97770A87F8E5}" type="slidenum">
              <a:rPr lang="en-US" sz="1400" b="1" smtClean="0">
                <a:latin typeface="Helvetica Neue" charset="0"/>
                <a:ea typeface="Helvetica Neue" charset="0"/>
                <a:cs typeface="Helvetica Neue" charset="0"/>
              </a:rPr>
              <a:t>‹#›</a:t>
            </a:fld>
            <a:endParaRPr lang="en-US" sz="1400" b="1" dirty="0" smtClean="0">
              <a:latin typeface="Helvetica Neue" charset="0"/>
              <a:ea typeface="Helvetica Neue" charset="0"/>
              <a:cs typeface="Helvetica Neue" charset="0"/>
            </a:endParaRPr>
          </a:p>
          <a:p>
            <a:r>
              <a:rPr lang="en-US" sz="1400" dirty="0" smtClean="0">
                <a:latin typeface="Helvetica Neue" charset="0"/>
                <a:ea typeface="Helvetica Neue" charset="0"/>
                <a:cs typeface="Helvetica Neue" charset="0"/>
              </a:rPr>
              <a:t>Master Thesis</a:t>
            </a:r>
          </a:p>
          <a:p>
            <a:fld id="{D10B3F9D-73E9-5E42-B0C7-919CA652F4BE}" type="datetime3">
              <a:rPr lang="en-US" sz="1400" smtClean="0">
                <a:latin typeface="Helvetica Neue" charset="0"/>
                <a:ea typeface="Helvetica Neue" charset="0"/>
                <a:cs typeface="Helvetica Neue" charset="0"/>
              </a:rPr>
              <a:t>3 April 2018</a:t>
            </a:fld>
            <a:endParaRPr lang="en-US" sz="1400" dirty="0" smtClean="0">
              <a:latin typeface="Helvetica Neue" charset="0"/>
              <a:ea typeface="Helvetica Neue" charset="0"/>
              <a:cs typeface="Helvetica Neue" charset="0"/>
            </a:endParaRPr>
          </a:p>
        </p:txBody>
      </p:sp>
      <p:sp>
        <p:nvSpPr>
          <p:cNvPr id="14" name="Text Placeholder 13"/>
          <p:cNvSpPr>
            <a:spLocks noGrp="1"/>
          </p:cNvSpPr>
          <p:nvPr>
            <p:ph type="body" sz="quarter" idx="10"/>
          </p:nvPr>
        </p:nvSpPr>
        <p:spPr>
          <a:xfrm>
            <a:off x="280352" y="16285978"/>
            <a:ext cx="9494263" cy="1533390"/>
          </a:xfrm>
        </p:spPr>
        <p:txBody>
          <a:bodyPr>
            <a:noAutofit/>
          </a:bodyPr>
          <a:lstStyle>
            <a:lvl1pPr>
              <a:spcBef>
                <a:spcPts val="0"/>
              </a:spcBef>
              <a:defRPr sz="1200">
                <a:latin typeface="Helvetica" charset="0"/>
                <a:ea typeface="Helvetica" charset="0"/>
                <a:cs typeface="Helvetica" charset="0"/>
              </a:defRPr>
            </a:lvl1pPr>
            <a:lvl2pPr>
              <a:defRPr sz="1200">
                <a:latin typeface="Helvetica" charset="0"/>
                <a:ea typeface="Helvetica" charset="0"/>
                <a:cs typeface="Helvetica" charset="0"/>
              </a:defRPr>
            </a:lvl2pPr>
            <a:lvl3pPr>
              <a:defRPr sz="1100">
                <a:latin typeface="Helvetica" charset="0"/>
                <a:ea typeface="Helvetica" charset="0"/>
                <a:cs typeface="Helvetica" charset="0"/>
              </a:defRPr>
            </a:lvl3pPr>
            <a:lvl4pPr>
              <a:defRPr sz="1050">
                <a:latin typeface="Helvetica" charset="0"/>
                <a:ea typeface="Helvetica" charset="0"/>
                <a:cs typeface="Helvetica" charset="0"/>
              </a:defRPr>
            </a:lvl4pPr>
            <a:lvl5pPr>
              <a:defRPr sz="1050">
                <a:latin typeface="Helvetica" charset="0"/>
                <a:ea typeface="Helvetica" charset="0"/>
                <a:cs typeface="Helvetica"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8575885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2" name="Rectangle 11"/>
          <p:cNvSpPr/>
          <p:nvPr userDrawn="1"/>
        </p:nvSpPr>
        <p:spPr>
          <a:xfrm>
            <a:off x="0" y="16213154"/>
            <a:ext cx="12186740" cy="18021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280351" y="254973"/>
            <a:ext cx="7669991" cy="1946103"/>
          </a:xfrm>
          <a:solidFill>
            <a:schemeClr val="bg1">
              <a:lumMod val="95000"/>
            </a:schemeClr>
          </a:solidFill>
        </p:spPr>
        <p:txBody>
          <a:bodyPr>
            <a:normAutofit/>
          </a:bodyPr>
          <a:lstStyle>
            <a:lvl1pPr>
              <a:defRPr sz="2600" b="1">
                <a:latin typeface="Helvetica Neue" charset="0"/>
                <a:ea typeface="Helvetica Neue" charset="0"/>
                <a:cs typeface="Helvetica Neue" charset="0"/>
              </a:defRPr>
            </a:lvl1pPr>
          </a:lstStyle>
          <a:p>
            <a:r>
              <a:rPr lang="en-US" smtClean="0"/>
              <a:t>Click to edit Master title style</a:t>
            </a:r>
            <a:endParaRPr lang="en-US"/>
          </a:p>
        </p:txBody>
      </p:sp>
      <p:sp>
        <p:nvSpPr>
          <p:cNvPr id="3" name="Content Placeholder 2"/>
          <p:cNvSpPr>
            <a:spLocks noGrp="1"/>
          </p:cNvSpPr>
          <p:nvPr>
            <p:ph idx="1"/>
          </p:nvPr>
        </p:nvSpPr>
        <p:spPr>
          <a:xfrm>
            <a:off x="280351" y="2456051"/>
            <a:ext cx="11717208" cy="13502125"/>
          </a:xfrm>
          <a:ln>
            <a:solidFill>
              <a:schemeClr val="bg2"/>
            </a:solidFill>
          </a:ln>
        </p:spPr>
        <p:txBody>
          <a:bodyPr>
            <a:normAutofit/>
          </a:bodyPr>
          <a:lstStyle>
            <a:lvl1pPr marL="228600" indent="-228600">
              <a:lnSpc>
                <a:spcPct val="150000"/>
              </a:lnSpc>
              <a:spcBef>
                <a:spcPts val="0"/>
              </a:spcBef>
              <a:spcAft>
                <a:spcPts val="0"/>
              </a:spcAft>
              <a:buFont typeface="Wingdings" charset="2"/>
              <a:buChar char="§"/>
              <a:defRPr sz="2400">
                <a:latin typeface="Helvetica Neue" charset="0"/>
                <a:ea typeface="Helvetica Neue" charset="0"/>
                <a:cs typeface="Helvetica Neue" charset="0"/>
              </a:defRPr>
            </a:lvl1pPr>
            <a:lvl2pPr marL="685800" indent="-228600">
              <a:lnSpc>
                <a:spcPct val="150000"/>
              </a:lnSpc>
              <a:spcBef>
                <a:spcPts val="0"/>
              </a:spcBef>
              <a:spcAft>
                <a:spcPts val="0"/>
              </a:spcAft>
              <a:buFont typeface="Wingdings" charset="2"/>
              <a:buChar char="§"/>
              <a:defRPr sz="2000">
                <a:latin typeface="Helvetica Neue" charset="0"/>
                <a:ea typeface="Helvetica Neue" charset="0"/>
                <a:cs typeface="Helvetica Neue" charset="0"/>
              </a:defRPr>
            </a:lvl2pPr>
            <a:lvl3pPr marL="1143000" indent="-228600">
              <a:lnSpc>
                <a:spcPct val="150000"/>
              </a:lnSpc>
              <a:spcBef>
                <a:spcPts val="0"/>
              </a:spcBef>
              <a:spcAft>
                <a:spcPts val="0"/>
              </a:spcAft>
              <a:buFont typeface="Wingdings" charset="2"/>
              <a:buChar char="§"/>
              <a:defRPr sz="1800">
                <a:latin typeface="Helvetica Neue" charset="0"/>
                <a:ea typeface="Helvetica Neue" charset="0"/>
                <a:cs typeface="Helvetica Neue" charset="0"/>
              </a:defRPr>
            </a:lvl3pPr>
            <a:lvl4pPr marL="16002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4pPr>
            <a:lvl5pPr marL="2057400" indent="-228600">
              <a:lnSpc>
                <a:spcPct val="150000"/>
              </a:lnSpc>
              <a:spcBef>
                <a:spcPts val="0"/>
              </a:spcBef>
              <a:spcAft>
                <a:spcPts val="0"/>
              </a:spcAft>
              <a:buFont typeface="Wingdings" charset="2"/>
              <a:buChar char="§"/>
              <a:defRPr sz="1600">
                <a:latin typeface="Helvetica Neue" charset="0"/>
                <a:ea typeface="Helvetica Neue" charset="0"/>
                <a:cs typeface="Helvetica Neue"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7937" t="15812" r="8722" b="12961"/>
          <a:stretch/>
        </p:blipFill>
        <p:spPr>
          <a:xfrm>
            <a:off x="8139524" y="254979"/>
            <a:ext cx="1986455" cy="1737993"/>
          </a:xfrm>
          <a:prstGeom prst="rect">
            <a:avLst/>
          </a:prstGeom>
        </p:spPr>
      </p:pic>
      <p:pic>
        <p:nvPicPr>
          <p:cNvPr id="8" name="Picture 7"/>
          <p:cNvPicPr>
            <a:picLocks noChangeAspect="1"/>
          </p:cNvPicPr>
          <p:nvPr userDrawn="1"/>
        </p:nvPicPr>
        <p:blipFill>
          <a:blip r:embed="rId3"/>
          <a:stretch>
            <a:fillRect/>
          </a:stretch>
        </p:blipFill>
        <p:spPr>
          <a:xfrm>
            <a:off x="10125978" y="254973"/>
            <a:ext cx="2060762" cy="1946103"/>
          </a:xfrm>
          <a:prstGeom prst="rect">
            <a:avLst/>
          </a:prstGeom>
        </p:spPr>
      </p:pic>
      <p:sp>
        <p:nvSpPr>
          <p:cNvPr id="10" name="TextBox 9"/>
          <p:cNvSpPr txBox="1"/>
          <p:nvPr userDrawn="1"/>
        </p:nvSpPr>
        <p:spPr>
          <a:xfrm>
            <a:off x="9774616" y="16052116"/>
            <a:ext cx="2412125" cy="738664"/>
          </a:xfrm>
          <a:prstGeom prst="rect">
            <a:avLst/>
          </a:prstGeom>
          <a:noFill/>
        </p:spPr>
        <p:txBody>
          <a:bodyPr wrap="square" rtlCol="0">
            <a:spAutoFit/>
          </a:bodyPr>
          <a:lstStyle/>
          <a:p>
            <a:fld id="{FF5F0180-8E57-4E4B-9314-97770A87F8E5}" type="slidenum">
              <a:rPr lang="en-US" sz="1400" b="1" smtClean="0">
                <a:latin typeface="Helvetica Neue" charset="0"/>
                <a:ea typeface="Helvetica Neue" charset="0"/>
                <a:cs typeface="Helvetica Neue" charset="0"/>
              </a:rPr>
              <a:t>‹#›</a:t>
            </a:fld>
            <a:endParaRPr lang="en-US" sz="1400" b="1" dirty="0" smtClean="0">
              <a:latin typeface="Helvetica Neue" charset="0"/>
              <a:ea typeface="Helvetica Neue" charset="0"/>
              <a:cs typeface="Helvetica Neue" charset="0"/>
            </a:endParaRPr>
          </a:p>
          <a:p>
            <a:r>
              <a:rPr lang="en-US" sz="1400" dirty="0" smtClean="0">
                <a:latin typeface="Helvetica Neue" charset="0"/>
                <a:ea typeface="Helvetica Neue" charset="0"/>
                <a:cs typeface="Helvetica Neue" charset="0"/>
              </a:rPr>
              <a:t>Master Thesis</a:t>
            </a:r>
          </a:p>
          <a:p>
            <a:fld id="{D10B3F9D-73E9-5E42-B0C7-919CA652F4BE}" type="datetime3">
              <a:rPr lang="en-US" sz="1400" smtClean="0">
                <a:latin typeface="Helvetica Neue" charset="0"/>
                <a:ea typeface="Helvetica Neue" charset="0"/>
                <a:cs typeface="Helvetica Neue" charset="0"/>
              </a:rPr>
              <a:t>3 April 2018</a:t>
            </a:fld>
            <a:endParaRPr lang="en-US" sz="1400" dirty="0" smtClean="0">
              <a:latin typeface="Helvetica Neue" charset="0"/>
              <a:ea typeface="Helvetica Neue" charset="0"/>
              <a:cs typeface="Helvetica Neue" charset="0"/>
            </a:endParaRPr>
          </a:p>
        </p:txBody>
      </p:sp>
      <p:sp>
        <p:nvSpPr>
          <p:cNvPr id="14" name="Text Placeholder 13"/>
          <p:cNvSpPr>
            <a:spLocks noGrp="1"/>
          </p:cNvSpPr>
          <p:nvPr>
            <p:ph type="body" sz="quarter" idx="10"/>
          </p:nvPr>
        </p:nvSpPr>
        <p:spPr>
          <a:xfrm>
            <a:off x="280352" y="16285978"/>
            <a:ext cx="9494263" cy="1533390"/>
          </a:xfrm>
        </p:spPr>
        <p:txBody>
          <a:bodyPr>
            <a:noAutofit/>
          </a:bodyPr>
          <a:lstStyle>
            <a:lvl1pPr>
              <a:spcBef>
                <a:spcPts val="0"/>
              </a:spcBef>
              <a:defRPr sz="1200">
                <a:latin typeface="Helvetica" charset="0"/>
                <a:ea typeface="Helvetica" charset="0"/>
                <a:cs typeface="Helvetica" charset="0"/>
              </a:defRPr>
            </a:lvl1pPr>
            <a:lvl2pPr>
              <a:defRPr sz="1200">
                <a:latin typeface="Helvetica" charset="0"/>
                <a:ea typeface="Helvetica" charset="0"/>
                <a:cs typeface="Helvetica" charset="0"/>
              </a:defRPr>
            </a:lvl2pPr>
            <a:lvl3pPr>
              <a:defRPr sz="1100">
                <a:latin typeface="Helvetica" charset="0"/>
                <a:ea typeface="Helvetica" charset="0"/>
                <a:cs typeface="Helvetica" charset="0"/>
              </a:defRPr>
            </a:lvl3pPr>
            <a:lvl4pPr>
              <a:defRPr sz="1050">
                <a:latin typeface="Helvetica" charset="0"/>
                <a:ea typeface="Helvetica" charset="0"/>
                <a:cs typeface="Helvetica" charset="0"/>
              </a:defRPr>
            </a:lvl4pPr>
            <a:lvl5pPr>
              <a:defRPr sz="1050">
                <a:latin typeface="Helvetica" charset="0"/>
                <a:ea typeface="Helvetica" charset="0"/>
                <a:cs typeface="Helvetica"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17280384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FDC343-7D50-F045-9F8D-E69C350376AD}"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487671"/>
            <a:ext cx="10515600" cy="7487774"/>
          </a:xfrm>
        </p:spPr>
        <p:txBody>
          <a:bodyPr anchor="b"/>
          <a:lstStyle>
            <a:lvl1pPr>
              <a:defRPr sz="8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12046282"/>
            <a:ext cx="10515600" cy="3937644"/>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FDC343-7D50-F045-9F8D-E69C350376AD}" type="datetimeFigureOut">
              <a:rPr lang="en-US" smtClean="0"/>
              <a:t>4/3/18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4791843"/>
            <a:ext cx="5181600" cy="11421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4791843"/>
            <a:ext cx="5181600" cy="11421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FDC343-7D50-F045-9F8D-E69C350376AD}" type="datetimeFigureOut">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58373"/>
            <a:ext cx="10515600" cy="34792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4412664"/>
            <a:ext cx="5157787" cy="216257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839789" y="6575242"/>
            <a:ext cx="5157787" cy="96711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4412664"/>
            <a:ext cx="5183188" cy="216257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72201" y="6575242"/>
            <a:ext cx="5183188" cy="96711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FDC343-7D50-F045-9F8D-E69C350376AD}" type="datetimeFigureOut">
              <a:rPr lang="en-US" smtClean="0"/>
              <a:t>4/3/18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FDC343-7D50-F045-9F8D-E69C350376AD}" type="datetimeFigureOut">
              <a:rPr lang="en-US" smtClean="0"/>
              <a:t>4/3/18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DC343-7D50-F045-9F8D-E69C350376AD}" type="datetimeFigureOut">
              <a:rPr lang="en-US" smtClean="0"/>
              <a:t>4/3/18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00044"/>
            <a:ext cx="3932237" cy="4200155"/>
          </a:xfrm>
        </p:spPr>
        <p:txBody>
          <a:bodyPr anchor="b"/>
          <a:lstStyle>
            <a:lvl1pPr>
              <a:defRPr sz="4267"/>
            </a:lvl1pPr>
          </a:lstStyle>
          <a:p>
            <a:r>
              <a:rPr lang="en-US" smtClean="0"/>
              <a:t>Click to edit Master title style</a:t>
            </a:r>
            <a:endParaRPr lang="en-US" dirty="0"/>
          </a:p>
        </p:txBody>
      </p:sp>
      <p:sp>
        <p:nvSpPr>
          <p:cNvPr id="3" name="Content Placeholder 2"/>
          <p:cNvSpPr>
            <a:spLocks noGrp="1"/>
          </p:cNvSpPr>
          <p:nvPr>
            <p:ph idx="1"/>
          </p:nvPr>
        </p:nvSpPr>
        <p:spPr>
          <a:xfrm>
            <a:off x="5183188" y="2591766"/>
            <a:ext cx="6172200" cy="12792138"/>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5400199"/>
            <a:ext cx="3932237" cy="10004536"/>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FDC343-7D50-F045-9F8D-E69C350376AD}" type="datetimeFigureOut">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200044"/>
            <a:ext cx="3932237" cy="4200155"/>
          </a:xfrm>
        </p:spPr>
        <p:txBody>
          <a:bodyPr anchor="b"/>
          <a:lstStyle>
            <a:lvl1pPr>
              <a:defRPr sz="42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2591766"/>
            <a:ext cx="6172200" cy="12792138"/>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400199"/>
            <a:ext cx="3932237" cy="10004536"/>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FDC343-7D50-F045-9F8D-E69C350376AD}" type="datetimeFigureOut">
              <a:rPr lang="en-US" smtClean="0"/>
              <a:t>4/3/18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AEB1F-B3CC-B84A-B7B7-C81B01D2103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58373"/>
            <a:ext cx="10515600" cy="347929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4791843"/>
            <a:ext cx="10515600" cy="1142125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16683952"/>
            <a:ext cx="2743200" cy="958369"/>
          </a:xfrm>
          <a:prstGeom prst="rect">
            <a:avLst/>
          </a:prstGeom>
        </p:spPr>
        <p:txBody>
          <a:bodyPr vert="horz" lIns="91440" tIns="45720" rIns="91440" bIns="45720" rtlCol="0" anchor="ctr"/>
          <a:lstStyle>
            <a:lvl1pPr algn="l">
              <a:defRPr sz="1600">
                <a:solidFill>
                  <a:schemeClr val="tx1">
                    <a:tint val="75000"/>
                  </a:schemeClr>
                </a:solidFill>
              </a:defRPr>
            </a:lvl1pPr>
          </a:lstStyle>
          <a:p>
            <a:fld id="{36FDC343-7D50-F045-9F8D-E69C350376AD}" type="datetimeFigureOut">
              <a:rPr lang="en-US" smtClean="0"/>
              <a:t>4/3/18</a:t>
            </a:fld>
            <a:endParaRPr lang="en-US"/>
          </a:p>
        </p:txBody>
      </p:sp>
      <p:sp>
        <p:nvSpPr>
          <p:cNvPr id="5" name="Footer Placeholder 4"/>
          <p:cNvSpPr>
            <a:spLocks noGrp="1"/>
          </p:cNvSpPr>
          <p:nvPr>
            <p:ph type="ftr" sz="quarter" idx="3"/>
          </p:nvPr>
        </p:nvSpPr>
        <p:spPr>
          <a:xfrm>
            <a:off x="4038600" y="16683952"/>
            <a:ext cx="4114800" cy="958369"/>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16683952"/>
            <a:ext cx="2743200" cy="958369"/>
          </a:xfrm>
          <a:prstGeom prst="rect">
            <a:avLst/>
          </a:prstGeom>
        </p:spPr>
        <p:txBody>
          <a:bodyPr vert="horz" lIns="91440" tIns="45720" rIns="91440" bIns="45720" rtlCol="0" anchor="ctr"/>
          <a:lstStyle>
            <a:lvl1pPr algn="r">
              <a:defRPr sz="1600">
                <a:solidFill>
                  <a:schemeClr val="tx1">
                    <a:tint val="75000"/>
                  </a:schemeClr>
                </a:solidFill>
              </a:defRPr>
            </a:lvl1pPr>
          </a:lstStyle>
          <a:p>
            <a:fld id="{3CAAEB1F-B3CC-B84A-B7B7-C81B01D21036}" type="slidenum">
              <a:rPr lang="en-US" smtClean="0"/>
              <a:t>‹#›</a:t>
            </a:fld>
            <a:endParaRPr lang="en-US"/>
          </a:p>
        </p:txBody>
      </p:sp>
    </p:spTree>
    <p:extLst>
      <p:ext uri="{BB962C8B-B14F-4D97-AF65-F5344CB8AC3E}">
        <p14:creationId xmlns:p14="http://schemas.microsoft.com/office/powerpoint/2010/main" val="94943530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737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en-US" dirty="0"/>
          </a:p>
        </p:txBody>
      </p:sp>
      <p:sp>
        <p:nvSpPr>
          <p:cNvPr id="3" name="Content Placeholder 2"/>
          <p:cNvSpPr>
            <a:spLocks noGrp="1"/>
          </p:cNvSpPr>
          <p:nvPr>
            <p:ph idx="1"/>
          </p:nvPr>
        </p:nvSpPr>
        <p:spPr>
          <a:xfrm>
            <a:off x="280351" y="6507052"/>
            <a:ext cx="3183286" cy="5144120"/>
          </a:xfrm>
        </p:spPr>
        <p:txBody>
          <a:bodyPr>
            <a:normAutofit fontScale="47500" lnSpcReduction="20000"/>
          </a:bodyPr>
          <a:lstStyle/>
          <a:p>
            <a:r>
              <a:rPr lang="en-US" dirty="0" smtClean="0"/>
              <a:t>In US and Australia, the </a:t>
            </a:r>
            <a:r>
              <a:rPr lang="en-US" b="1" dirty="0" smtClean="0"/>
              <a:t>system operator </a:t>
            </a:r>
            <a:r>
              <a:rPr lang="en-US" dirty="0" smtClean="0"/>
              <a:t>is also the </a:t>
            </a:r>
            <a:r>
              <a:rPr lang="en-US" b="1" dirty="0" smtClean="0"/>
              <a:t>market operator</a:t>
            </a:r>
            <a:r>
              <a:rPr lang="en-US" dirty="0" smtClean="0"/>
              <a:t>, while they are separate in Europe</a:t>
            </a:r>
          </a:p>
          <a:p>
            <a:r>
              <a:rPr lang="en-US" dirty="0" smtClean="0"/>
              <a:t>With the first mode, the ISOs or AEMO (Australian Energy Market Operator) require the market participants to provide more information such than price &amp; volume and run more sophisticated optimization for market clearing to obtain the minimum system cost</a:t>
            </a:r>
          </a:p>
          <a:p>
            <a:r>
              <a:rPr lang="en-US" dirty="0" smtClean="0"/>
              <a:t>As a consequence, the ISOs (and AEMO) have larger impacts on the markets, compared to the TSOs in Europe. The profitability of flexibility management systems could be very sensitive to the business rules and market designs</a:t>
            </a:r>
          </a:p>
          <a:p>
            <a:r>
              <a:rPr lang="en-US" dirty="0" smtClean="0"/>
              <a:t>In addition, bilateral transactions are also monitored in ISO/AEMO market while it is not included in the exchange volumes in Europe power markets</a:t>
            </a:r>
          </a:p>
        </p:txBody>
      </p:sp>
      <p:sp>
        <p:nvSpPr>
          <p:cNvPr id="4" name="Text Placeholder 3"/>
          <p:cNvSpPr>
            <a:spLocks noGrp="1"/>
          </p:cNvSpPr>
          <p:nvPr>
            <p:ph type="body" sz="quarter" idx="10"/>
          </p:nvPr>
        </p:nvSpPr>
        <p:spPr/>
        <p:txBody>
          <a:bodyPr/>
          <a:lstStyle/>
          <a:p>
            <a:endParaRPr lang="en-US"/>
          </a:p>
        </p:txBody>
      </p:sp>
      <p:grpSp>
        <p:nvGrpSpPr>
          <p:cNvPr id="31" name="Group 30"/>
          <p:cNvGrpSpPr/>
          <p:nvPr/>
        </p:nvGrpSpPr>
        <p:grpSpPr>
          <a:xfrm>
            <a:off x="4264375" y="6189318"/>
            <a:ext cx="6791553" cy="3757033"/>
            <a:chOff x="4486047" y="1435404"/>
            <a:chExt cx="6791553" cy="3757033"/>
          </a:xfrm>
        </p:grpSpPr>
        <p:sp>
          <p:nvSpPr>
            <p:cNvPr id="6" name="Rectangle 5"/>
            <p:cNvSpPr/>
            <p:nvPr/>
          </p:nvSpPr>
          <p:spPr>
            <a:xfrm>
              <a:off x="4702716" y="2210686"/>
              <a:ext cx="1038444" cy="10384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Helvetica Neue" charset="0"/>
                  <a:ea typeface="Helvetica Neue" charset="0"/>
                  <a:cs typeface="Helvetica Neue" charset="0"/>
                </a:rPr>
                <a:t>SC</a:t>
              </a:r>
            </a:p>
          </p:txBody>
        </p:sp>
        <p:sp>
          <p:nvSpPr>
            <p:cNvPr id="7" name="Rectangle 6"/>
            <p:cNvSpPr/>
            <p:nvPr/>
          </p:nvSpPr>
          <p:spPr>
            <a:xfrm>
              <a:off x="5741160" y="2210686"/>
              <a:ext cx="1038444" cy="10384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Helvetica Neue" charset="0"/>
                  <a:ea typeface="Helvetica Neue" charset="0"/>
                  <a:cs typeface="Helvetica Neue" charset="0"/>
                </a:rPr>
                <a:t>PM</a:t>
              </a:r>
            </a:p>
          </p:txBody>
        </p:sp>
        <p:sp>
          <p:nvSpPr>
            <p:cNvPr id="8" name="Rectangle 7"/>
            <p:cNvSpPr/>
            <p:nvPr/>
          </p:nvSpPr>
          <p:spPr>
            <a:xfrm>
              <a:off x="4702716" y="3249130"/>
              <a:ext cx="1038444" cy="10384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Helvetica Neue" charset="0"/>
                  <a:ea typeface="Helvetica Neue" charset="0"/>
                  <a:cs typeface="Helvetica Neue" charset="0"/>
                </a:rPr>
                <a:t>AS</a:t>
              </a:r>
            </a:p>
          </p:txBody>
        </p:sp>
        <p:sp>
          <p:nvSpPr>
            <p:cNvPr id="9" name="Rectangle 8"/>
            <p:cNvSpPr/>
            <p:nvPr/>
          </p:nvSpPr>
          <p:spPr>
            <a:xfrm>
              <a:off x="5741160" y="3249130"/>
              <a:ext cx="1038444" cy="10384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Helvetica Neue" charset="0"/>
                  <a:ea typeface="Helvetica Neue" charset="0"/>
                  <a:cs typeface="Helvetica Neue" charset="0"/>
                </a:rPr>
                <a:t>TO</a:t>
              </a:r>
            </a:p>
          </p:txBody>
        </p:sp>
        <p:sp>
          <p:nvSpPr>
            <p:cNvPr id="5" name="Rectangle 4"/>
            <p:cNvSpPr/>
            <p:nvPr/>
          </p:nvSpPr>
          <p:spPr>
            <a:xfrm rot="2700000">
              <a:off x="5374014" y="2881986"/>
              <a:ext cx="734290" cy="7342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5471693" y="3079852"/>
              <a:ext cx="538930" cy="338554"/>
            </a:xfrm>
            <a:prstGeom prst="rect">
              <a:avLst/>
            </a:prstGeom>
            <a:noFill/>
          </p:spPr>
          <p:txBody>
            <a:bodyPr wrap="none" rtlCol="0">
              <a:spAutoFit/>
            </a:bodyPr>
            <a:lstStyle/>
            <a:p>
              <a:r>
                <a:rPr lang="en-US" sz="1600" b="1">
                  <a:solidFill>
                    <a:schemeClr val="bg1"/>
                  </a:solidFill>
                  <a:latin typeface="Helvetica Neue" charset="0"/>
                  <a:ea typeface="Helvetica Neue" charset="0"/>
                  <a:cs typeface="Helvetica Neue" charset="0"/>
                </a:rPr>
                <a:t>ISO</a:t>
              </a:r>
              <a:endParaRPr lang="en-US" sz="1600" b="1" dirty="0">
                <a:solidFill>
                  <a:schemeClr val="bg1"/>
                </a:solidFill>
                <a:latin typeface="Helvetica Neue" charset="0"/>
                <a:ea typeface="Helvetica Neue" charset="0"/>
                <a:cs typeface="Helvetica Neue" charset="0"/>
              </a:endParaRPr>
            </a:p>
          </p:txBody>
        </p:sp>
        <p:sp>
          <p:nvSpPr>
            <p:cNvPr id="11" name="Rectangle 10"/>
            <p:cNvSpPr/>
            <p:nvPr/>
          </p:nvSpPr>
          <p:spPr>
            <a:xfrm>
              <a:off x="7340741" y="2210685"/>
              <a:ext cx="1038444" cy="10384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Helvetica Neue" charset="0"/>
                  <a:ea typeface="Helvetica Neue" charset="0"/>
                  <a:cs typeface="Helvetica Neue" charset="0"/>
                </a:rPr>
                <a:t>SC</a:t>
              </a:r>
            </a:p>
          </p:txBody>
        </p:sp>
        <p:sp>
          <p:nvSpPr>
            <p:cNvPr id="12" name="Rectangle 11"/>
            <p:cNvSpPr/>
            <p:nvPr/>
          </p:nvSpPr>
          <p:spPr>
            <a:xfrm>
              <a:off x="9116103" y="2098895"/>
              <a:ext cx="2005439" cy="10384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Helvetica Neue" charset="0"/>
                  <a:ea typeface="Helvetica Neue" charset="0"/>
                  <a:cs typeface="Helvetica Neue" charset="0"/>
                </a:rPr>
                <a:t>PM / Bilateral transactions</a:t>
              </a:r>
            </a:p>
          </p:txBody>
        </p:sp>
        <p:sp>
          <p:nvSpPr>
            <p:cNvPr id="13" name="Rectangle 12"/>
            <p:cNvSpPr/>
            <p:nvPr/>
          </p:nvSpPr>
          <p:spPr>
            <a:xfrm>
              <a:off x="7340741" y="3249129"/>
              <a:ext cx="1038444" cy="103844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Helvetica Neue" charset="0"/>
                  <a:ea typeface="Helvetica Neue" charset="0"/>
                  <a:cs typeface="Helvetica Neue" charset="0"/>
                </a:rPr>
                <a:t>AS</a:t>
              </a:r>
            </a:p>
          </p:txBody>
        </p:sp>
        <p:sp>
          <p:nvSpPr>
            <p:cNvPr id="14" name="Rectangle 13"/>
            <p:cNvSpPr/>
            <p:nvPr/>
          </p:nvSpPr>
          <p:spPr>
            <a:xfrm>
              <a:off x="8379185" y="3249129"/>
              <a:ext cx="1038444" cy="10384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Helvetica Neue" charset="0"/>
                  <a:ea typeface="Helvetica Neue" charset="0"/>
                  <a:cs typeface="Helvetica Neue" charset="0"/>
                </a:rPr>
                <a:t>TO</a:t>
              </a:r>
            </a:p>
          </p:txBody>
        </p:sp>
        <p:sp>
          <p:nvSpPr>
            <p:cNvPr id="15" name="Rectangle 14"/>
            <p:cNvSpPr/>
            <p:nvPr/>
          </p:nvSpPr>
          <p:spPr>
            <a:xfrm rot="2700000">
              <a:off x="8012039" y="2881985"/>
              <a:ext cx="734290" cy="7342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8077659" y="3079852"/>
              <a:ext cx="603050" cy="338554"/>
            </a:xfrm>
            <a:prstGeom prst="rect">
              <a:avLst/>
            </a:prstGeom>
            <a:noFill/>
          </p:spPr>
          <p:txBody>
            <a:bodyPr wrap="none" rtlCol="0">
              <a:spAutoFit/>
            </a:bodyPr>
            <a:lstStyle/>
            <a:p>
              <a:r>
                <a:rPr lang="en-US" sz="1600" b="1">
                  <a:solidFill>
                    <a:schemeClr val="bg1"/>
                  </a:solidFill>
                  <a:latin typeface="Helvetica Neue" charset="0"/>
                  <a:ea typeface="Helvetica Neue" charset="0"/>
                  <a:cs typeface="Helvetica Neue" charset="0"/>
                </a:rPr>
                <a:t>TSO</a:t>
              </a:r>
              <a:endParaRPr lang="en-US" sz="1600" b="1" dirty="0">
                <a:solidFill>
                  <a:schemeClr val="bg1"/>
                </a:solidFill>
                <a:latin typeface="Helvetica Neue" charset="0"/>
                <a:ea typeface="Helvetica Neue" charset="0"/>
                <a:cs typeface="Helvetica Neue" charset="0"/>
              </a:endParaRPr>
            </a:p>
          </p:txBody>
        </p:sp>
        <p:sp>
          <p:nvSpPr>
            <p:cNvPr id="23" name="Content Placeholder 2"/>
            <p:cNvSpPr txBox="1">
              <a:spLocks/>
            </p:cNvSpPr>
            <p:nvPr/>
          </p:nvSpPr>
          <p:spPr>
            <a:xfrm>
              <a:off x="4486047" y="4586051"/>
              <a:ext cx="6791553" cy="606386"/>
            </a:xfrm>
            <a:prstGeom prst="rect">
              <a:avLst/>
            </a:prstGeom>
            <a:ln w="6350">
              <a:solidFill>
                <a:schemeClr val="accent6"/>
              </a:solidFill>
            </a:ln>
          </p:spPr>
          <p:txBody>
            <a:bodyPr vert="horz" lIns="91440" tIns="45720" rIns="91440" bIns="45720" numCol="2" rtlCol="0">
              <a:noAutofit/>
            </a:bodyPr>
            <a:lstStyle>
              <a:lvl1pPr marL="228600" indent="-228600" algn="l" defTabSz="914400" rtl="0" eaLnBrk="1" latinLnBrk="0" hangingPunct="1">
                <a:lnSpc>
                  <a:spcPct val="150000"/>
                </a:lnSpc>
                <a:spcBef>
                  <a:spcPts val="0"/>
                </a:spcBef>
                <a:spcAft>
                  <a:spcPts val="0"/>
                </a:spcAft>
                <a:buFont typeface="Wingdings" charset="2"/>
                <a:buChar char="§"/>
                <a:defRPr sz="24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150000"/>
                </a:lnSpc>
                <a:spcBef>
                  <a:spcPts val="0"/>
                </a:spcBef>
                <a:spcAft>
                  <a:spcPts val="0"/>
                </a:spcAft>
                <a:buFont typeface="Wingdings" charset="2"/>
                <a:buChar char="§"/>
                <a:defRPr sz="20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150000"/>
                </a:lnSpc>
                <a:spcBef>
                  <a:spcPts val="0"/>
                </a:spcBef>
                <a:spcAft>
                  <a:spcPts val="0"/>
                </a:spcAft>
                <a:buFont typeface="Wingdings" charset="2"/>
                <a:buChar char="§"/>
                <a:defRPr sz="18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200" dirty="0"/>
                <a:t>SC: Scheduling Coordinator</a:t>
              </a:r>
            </a:p>
            <a:p>
              <a:r>
                <a:rPr lang="en-US" sz="1200" dirty="0"/>
                <a:t>PM: Power Market</a:t>
              </a:r>
            </a:p>
            <a:p>
              <a:r>
                <a:rPr lang="en-US" sz="1200" dirty="0"/>
                <a:t>AS: Ancillary Service coordinator</a:t>
              </a:r>
            </a:p>
            <a:p>
              <a:r>
                <a:rPr lang="en-US" sz="1200" dirty="0"/>
                <a:t>TO: Transmission Owner</a:t>
              </a:r>
            </a:p>
          </p:txBody>
        </p:sp>
        <p:cxnSp>
          <p:nvCxnSpPr>
            <p:cNvPr id="25" name="Straight Arrow Connector 24"/>
            <p:cNvCxnSpPr>
              <a:stCxn id="12" idx="1"/>
              <a:endCxn id="11" idx="3"/>
            </p:cNvCxnSpPr>
            <p:nvPr/>
          </p:nvCxnSpPr>
          <p:spPr>
            <a:xfrm flipH="1">
              <a:off x="8379185" y="2618117"/>
              <a:ext cx="736918" cy="11179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66339" y="1505746"/>
              <a:ext cx="2313709" cy="406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6"/>
                  </a:solidFill>
                  <a:latin typeface="Helvetica Neue" charset="0"/>
                  <a:ea typeface="Helvetica Neue" charset="0"/>
                  <a:cs typeface="Helvetica Neue" charset="0"/>
                </a:rPr>
                <a:t>Power Pool</a:t>
              </a:r>
              <a:endParaRPr lang="en-US" b="1" dirty="0">
                <a:solidFill>
                  <a:schemeClr val="accent6"/>
                </a:solidFill>
                <a:latin typeface="Helvetica Neue" charset="0"/>
                <a:ea typeface="Helvetica Neue" charset="0"/>
                <a:cs typeface="Helvetica Neue" charset="0"/>
              </a:endParaRPr>
            </a:p>
          </p:txBody>
        </p:sp>
        <p:sp>
          <p:nvSpPr>
            <p:cNvPr id="27" name="Rectangle 26"/>
            <p:cNvSpPr/>
            <p:nvPr/>
          </p:nvSpPr>
          <p:spPr>
            <a:xfrm>
              <a:off x="8110956" y="1518528"/>
              <a:ext cx="2313709" cy="406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latin typeface="Helvetica Neue" charset="0"/>
                  <a:ea typeface="Helvetica Neue" charset="0"/>
                  <a:cs typeface="Helvetica Neue" charset="0"/>
                </a:rPr>
                <a:t>Power Exchange</a:t>
              </a:r>
            </a:p>
          </p:txBody>
        </p:sp>
        <p:sp>
          <p:nvSpPr>
            <p:cNvPr id="29" name="Content Placeholder 2"/>
            <p:cNvSpPr txBox="1">
              <a:spLocks/>
            </p:cNvSpPr>
            <p:nvPr/>
          </p:nvSpPr>
          <p:spPr>
            <a:xfrm>
              <a:off x="4486048" y="1435404"/>
              <a:ext cx="2553170" cy="3025759"/>
            </a:xfrm>
            <a:prstGeom prst="rect">
              <a:avLst/>
            </a:prstGeom>
            <a:ln w="6350">
              <a:solidFill>
                <a:schemeClr val="accent6"/>
              </a:solidFill>
            </a:ln>
          </p:spPr>
          <p:txBody>
            <a:bodyPr vert="horz" lIns="91440" tIns="45720" rIns="91440" bIns="45720" numCol="2" rtlCol="0">
              <a:noAutofit/>
            </a:bodyPr>
            <a:lstStyle>
              <a:lvl1pPr marL="228600" indent="-228600" algn="l" defTabSz="914400" rtl="0" eaLnBrk="1" latinLnBrk="0" hangingPunct="1">
                <a:lnSpc>
                  <a:spcPct val="150000"/>
                </a:lnSpc>
                <a:spcBef>
                  <a:spcPts val="0"/>
                </a:spcBef>
                <a:spcAft>
                  <a:spcPts val="0"/>
                </a:spcAft>
                <a:buFont typeface="Wingdings" charset="2"/>
                <a:buChar char="§"/>
                <a:defRPr sz="24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150000"/>
                </a:lnSpc>
                <a:spcBef>
                  <a:spcPts val="0"/>
                </a:spcBef>
                <a:spcAft>
                  <a:spcPts val="0"/>
                </a:spcAft>
                <a:buFont typeface="Wingdings" charset="2"/>
                <a:buChar char="§"/>
                <a:defRPr sz="20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150000"/>
                </a:lnSpc>
                <a:spcBef>
                  <a:spcPts val="0"/>
                </a:spcBef>
                <a:spcAft>
                  <a:spcPts val="0"/>
                </a:spcAft>
                <a:buFont typeface="Wingdings" charset="2"/>
                <a:buChar char="§"/>
                <a:defRPr sz="18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200" dirty="0"/>
            </a:p>
          </p:txBody>
        </p:sp>
        <p:sp>
          <p:nvSpPr>
            <p:cNvPr id="30" name="Content Placeholder 2"/>
            <p:cNvSpPr txBox="1">
              <a:spLocks/>
            </p:cNvSpPr>
            <p:nvPr/>
          </p:nvSpPr>
          <p:spPr>
            <a:xfrm>
              <a:off x="7149515" y="1435404"/>
              <a:ext cx="4128085" cy="3025759"/>
            </a:xfrm>
            <a:prstGeom prst="rect">
              <a:avLst/>
            </a:prstGeom>
            <a:ln w="6350">
              <a:solidFill>
                <a:schemeClr val="accent6"/>
              </a:solidFill>
            </a:ln>
          </p:spPr>
          <p:txBody>
            <a:bodyPr vert="horz" lIns="91440" tIns="45720" rIns="91440" bIns="45720" numCol="2" rtlCol="0">
              <a:noAutofit/>
            </a:bodyPr>
            <a:lstStyle>
              <a:lvl1pPr marL="228600" indent="-228600" algn="l" defTabSz="914400" rtl="0" eaLnBrk="1" latinLnBrk="0" hangingPunct="1">
                <a:lnSpc>
                  <a:spcPct val="150000"/>
                </a:lnSpc>
                <a:spcBef>
                  <a:spcPts val="0"/>
                </a:spcBef>
                <a:spcAft>
                  <a:spcPts val="0"/>
                </a:spcAft>
                <a:buFont typeface="Wingdings" charset="2"/>
                <a:buChar char="§"/>
                <a:defRPr sz="2400" kern="1200">
                  <a:solidFill>
                    <a:schemeClr val="tx1"/>
                  </a:solidFill>
                  <a:latin typeface="Helvetica Neue" charset="0"/>
                  <a:ea typeface="Helvetica Neue" charset="0"/>
                  <a:cs typeface="Helvetica Neue" charset="0"/>
                </a:defRPr>
              </a:lvl1pPr>
              <a:lvl2pPr marL="685800" indent="-228600" algn="l" defTabSz="914400" rtl="0" eaLnBrk="1" latinLnBrk="0" hangingPunct="1">
                <a:lnSpc>
                  <a:spcPct val="150000"/>
                </a:lnSpc>
                <a:spcBef>
                  <a:spcPts val="0"/>
                </a:spcBef>
                <a:spcAft>
                  <a:spcPts val="0"/>
                </a:spcAft>
                <a:buFont typeface="Wingdings" charset="2"/>
                <a:buChar char="§"/>
                <a:defRPr sz="2000" kern="1200">
                  <a:solidFill>
                    <a:schemeClr val="tx1"/>
                  </a:solidFill>
                  <a:latin typeface="Helvetica Neue" charset="0"/>
                  <a:ea typeface="Helvetica Neue" charset="0"/>
                  <a:cs typeface="Helvetica Neue" charset="0"/>
                </a:defRPr>
              </a:lvl2pPr>
              <a:lvl3pPr marL="1143000" indent="-228600" algn="l" defTabSz="914400" rtl="0" eaLnBrk="1" latinLnBrk="0" hangingPunct="1">
                <a:lnSpc>
                  <a:spcPct val="150000"/>
                </a:lnSpc>
                <a:spcBef>
                  <a:spcPts val="0"/>
                </a:spcBef>
                <a:spcAft>
                  <a:spcPts val="0"/>
                </a:spcAft>
                <a:buFont typeface="Wingdings" charset="2"/>
                <a:buChar char="§"/>
                <a:defRPr sz="1800" kern="1200">
                  <a:solidFill>
                    <a:schemeClr val="tx1"/>
                  </a:solidFill>
                  <a:latin typeface="Helvetica Neue" charset="0"/>
                  <a:ea typeface="Helvetica Neue" charset="0"/>
                  <a:cs typeface="Helvetica Neue" charset="0"/>
                </a:defRPr>
              </a:lvl3pPr>
              <a:lvl4pPr marL="16002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4pPr>
              <a:lvl5pPr marL="2057400" indent="-228600" algn="l" defTabSz="914400" rtl="0" eaLnBrk="1" latinLnBrk="0" hangingPunct="1">
                <a:lnSpc>
                  <a:spcPct val="150000"/>
                </a:lnSpc>
                <a:spcBef>
                  <a:spcPts val="0"/>
                </a:spcBef>
                <a:spcAft>
                  <a:spcPts val="0"/>
                </a:spcAft>
                <a:buFont typeface="Wingdings" charset="2"/>
                <a:buChar char="§"/>
                <a:defRPr sz="1600" kern="1200">
                  <a:solidFill>
                    <a:schemeClr val="tx1"/>
                  </a:solidFill>
                  <a:latin typeface="Helvetica Neue" charset="0"/>
                  <a:ea typeface="Helvetica Neue" charset="0"/>
                  <a:cs typeface="Helvetica Neue"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200" dirty="0"/>
            </a:p>
          </p:txBody>
        </p:sp>
      </p:grpSp>
    </p:spTree>
    <p:extLst>
      <p:ext uri="{BB962C8B-B14F-4D97-AF65-F5344CB8AC3E}">
        <p14:creationId xmlns:p14="http://schemas.microsoft.com/office/powerpoint/2010/main" val="40625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grpSp>
        <p:nvGrpSpPr>
          <p:cNvPr id="36" name="Group 35"/>
          <p:cNvGrpSpPr/>
          <p:nvPr/>
        </p:nvGrpSpPr>
        <p:grpSpPr>
          <a:xfrm>
            <a:off x="280351" y="7323871"/>
            <a:ext cx="6757758" cy="2654742"/>
            <a:chOff x="287239" y="1724831"/>
            <a:chExt cx="6757758" cy="2654742"/>
          </a:xfrm>
        </p:grpSpPr>
        <p:cxnSp>
          <p:nvCxnSpPr>
            <p:cNvPr id="6" name="Straight Connector 5"/>
            <p:cNvCxnSpPr/>
            <p:nvPr/>
          </p:nvCxnSpPr>
          <p:spPr>
            <a:xfrm>
              <a:off x="1191491" y="2294943"/>
              <a:ext cx="5853506" cy="0"/>
            </a:xfrm>
            <a:prstGeom prst="line">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34134" y="3709919"/>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Day-ahead market</a:t>
              </a:r>
            </a:p>
          </p:txBody>
        </p:sp>
        <p:sp>
          <p:nvSpPr>
            <p:cNvPr id="10" name="Rectangle 9"/>
            <p:cNvSpPr/>
            <p:nvPr/>
          </p:nvSpPr>
          <p:spPr>
            <a:xfrm>
              <a:off x="2334134" y="2459794"/>
              <a:ext cx="1781212" cy="109591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Day-ahead market</a:t>
              </a:r>
            </a:p>
          </p:txBody>
        </p:sp>
        <p:sp>
          <p:nvSpPr>
            <p:cNvPr id="11" name="Rectangle 10"/>
            <p:cNvSpPr/>
            <p:nvPr/>
          </p:nvSpPr>
          <p:spPr>
            <a:xfrm>
              <a:off x="4277341" y="3707376"/>
              <a:ext cx="2054731"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Real-time market</a:t>
              </a:r>
            </a:p>
          </p:txBody>
        </p:sp>
        <p:sp>
          <p:nvSpPr>
            <p:cNvPr id="12" name="Rectangle 11"/>
            <p:cNvSpPr/>
            <p:nvPr/>
          </p:nvSpPr>
          <p:spPr>
            <a:xfrm>
              <a:off x="4277341" y="2459794"/>
              <a:ext cx="2054731"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Intra-day market</a:t>
              </a:r>
            </a:p>
          </p:txBody>
        </p:sp>
        <p:sp>
          <p:nvSpPr>
            <p:cNvPr id="13" name="Rectangle 12"/>
            <p:cNvSpPr/>
            <p:nvPr/>
          </p:nvSpPr>
          <p:spPr>
            <a:xfrm>
              <a:off x="4277341" y="3036484"/>
              <a:ext cx="2054731"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Balancing energy market</a:t>
              </a:r>
            </a:p>
          </p:txBody>
        </p:sp>
        <p:cxnSp>
          <p:nvCxnSpPr>
            <p:cNvPr id="15" name="Straight Connector 14"/>
            <p:cNvCxnSpPr/>
            <p:nvPr/>
          </p:nvCxnSpPr>
          <p:spPr>
            <a:xfrm flipV="1">
              <a:off x="4170766" y="1934725"/>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392257" y="1919466"/>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254146" y="1724831"/>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Operating day (D)</a:t>
              </a:r>
            </a:p>
          </p:txBody>
        </p:sp>
        <p:sp>
          <p:nvSpPr>
            <p:cNvPr id="24" name="Rectangle 23"/>
            <p:cNvSpPr/>
            <p:nvPr/>
          </p:nvSpPr>
          <p:spPr>
            <a:xfrm>
              <a:off x="2060615" y="1729831"/>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Day-ahead (D -1)</a:t>
              </a:r>
            </a:p>
          </p:txBody>
        </p:sp>
        <p:cxnSp>
          <p:nvCxnSpPr>
            <p:cNvPr id="26" name="Straight Connector 25"/>
            <p:cNvCxnSpPr/>
            <p:nvPr/>
          </p:nvCxnSpPr>
          <p:spPr>
            <a:xfrm>
              <a:off x="1191491" y="3641198"/>
              <a:ext cx="5839652"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rot="19800000">
              <a:off x="287239" y="3860351"/>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Power pool</a:t>
              </a:r>
            </a:p>
          </p:txBody>
        </p:sp>
        <p:sp>
          <p:nvSpPr>
            <p:cNvPr id="30" name="Rectangle 29"/>
            <p:cNvSpPr/>
            <p:nvPr/>
          </p:nvSpPr>
          <p:spPr>
            <a:xfrm rot="19800000">
              <a:off x="316168" y="2849915"/>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Helvetica Neue" charset="0"/>
                  <a:ea typeface="Helvetica Neue" charset="0"/>
                  <a:cs typeface="Helvetica Neue" charset="0"/>
                </a:rPr>
                <a:t>Power exchange</a:t>
              </a:r>
              <a:endParaRPr lang="en-US" sz="1600" dirty="0">
                <a:solidFill>
                  <a:sysClr val="windowText" lastClr="000000"/>
                </a:solidFill>
                <a:latin typeface="Helvetica Neue" charset="0"/>
                <a:ea typeface="Helvetica Neue" charset="0"/>
                <a:cs typeface="Helvetica Neue" charset="0"/>
              </a:endParaRPr>
            </a:p>
          </p:txBody>
        </p:sp>
      </p:grpSp>
    </p:spTree>
    <p:extLst>
      <p:ext uri="{BB962C8B-B14F-4D97-AF65-F5344CB8AC3E}">
        <p14:creationId xmlns:p14="http://schemas.microsoft.com/office/powerpoint/2010/main" val="15506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cxnSp>
        <p:nvCxnSpPr>
          <p:cNvPr id="6" name="Straight Connector 5"/>
          <p:cNvCxnSpPr/>
          <p:nvPr/>
        </p:nvCxnSpPr>
        <p:spPr>
          <a:xfrm>
            <a:off x="2396838" y="7205114"/>
            <a:ext cx="7938655" cy="0"/>
          </a:xfrm>
          <a:prstGeom prst="line">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010733" y="8135976"/>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Capacity</a:t>
            </a:r>
          </a:p>
        </p:txBody>
      </p:sp>
      <p:sp>
        <p:nvSpPr>
          <p:cNvPr id="10" name="Rectangle 9"/>
          <p:cNvSpPr/>
          <p:nvPr/>
        </p:nvSpPr>
        <p:spPr>
          <a:xfrm>
            <a:off x="2396837" y="7369965"/>
            <a:ext cx="5009004"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Procuring capacity</a:t>
            </a:r>
          </a:p>
        </p:txBody>
      </p:sp>
      <p:sp>
        <p:nvSpPr>
          <p:cNvPr id="11" name="Rectangle 10"/>
          <p:cNvSpPr/>
          <p:nvPr/>
        </p:nvSpPr>
        <p:spPr>
          <a:xfrm>
            <a:off x="7567837" y="8135976"/>
            <a:ext cx="2054731"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Energy</a:t>
            </a:r>
          </a:p>
        </p:txBody>
      </p:sp>
      <p:sp>
        <p:nvSpPr>
          <p:cNvPr id="12" name="Rectangle 11"/>
          <p:cNvSpPr/>
          <p:nvPr/>
        </p:nvSpPr>
        <p:spPr>
          <a:xfrm>
            <a:off x="7567837" y="7369965"/>
            <a:ext cx="2054731"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Delivering balancing energy</a:t>
            </a:r>
          </a:p>
        </p:txBody>
      </p:sp>
      <p:cxnSp>
        <p:nvCxnSpPr>
          <p:cNvPr id="15" name="Straight Connector 14"/>
          <p:cNvCxnSpPr/>
          <p:nvPr/>
        </p:nvCxnSpPr>
        <p:spPr>
          <a:xfrm flipV="1">
            <a:off x="7461261" y="6844897"/>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9682752" y="6829638"/>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544642" y="6635002"/>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Operating day</a:t>
            </a:r>
          </a:p>
        </p:txBody>
      </p:sp>
      <p:sp>
        <p:nvSpPr>
          <p:cNvPr id="24" name="Rectangle 23"/>
          <p:cNvSpPr/>
          <p:nvPr/>
        </p:nvSpPr>
        <p:spPr>
          <a:xfrm>
            <a:off x="5351111" y="6640002"/>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Day-ahead</a:t>
            </a:r>
          </a:p>
        </p:txBody>
      </p:sp>
      <p:cxnSp>
        <p:nvCxnSpPr>
          <p:cNvPr id="19" name="Straight Connector 18"/>
          <p:cNvCxnSpPr/>
          <p:nvPr/>
        </p:nvCxnSpPr>
        <p:spPr>
          <a:xfrm flipV="1">
            <a:off x="5426902" y="6844897"/>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459926" y="6640002"/>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Week-ahead</a:t>
            </a:r>
          </a:p>
        </p:txBody>
      </p:sp>
      <p:cxnSp>
        <p:nvCxnSpPr>
          <p:cNvPr id="22" name="Straight Connector 21"/>
          <p:cNvCxnSpPr/>
          <p:nvPr/>
        </p:nvCxnSpPr>
        <p:spPr>
          <a:xfrm flipV="1">
            <a:off x="3581488" y="6844897"/>
            <a:ext cx="0" cy="360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568741" y="6655260"/>
            <a:ext cx="2054731"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Long-term</a:t>
            </a:r>
          </a:p>
        </p:txBody>
      </p:sp>
      <p:cxnSp>
        <p:nvCxnSpPr>
          <p:cNvPr id="8" name="Straight Arrow Connector 7"/>
          <p:cNvCxnSpPr>
            <a:stCxn id="10" idx="2"/>
            <a:endCxn id="7" idx="0"/>
          </p:cNvCxnSpPr>
          <p:nvPr/>
        </p:nvCxnSpPr>
        <p:spPr>
          <a:xfrm>
            <a:off x="4901339" y="7889188"/>
            <a:ext cx="0" cy="24678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1" idx="1"/>
          </p:cNvCxnSpPr>
          <p:nvPr/>
        </p:nvCxnSpPr>
        <p:spPr>
          <a:xfrm>
            <a:off x="5791946" y="8395587"/>
            <a:ext cx="1775891" cy="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0"/>
            <a:endCxn id="12" idx="2"/>
          </p:cNvCxnSpPr>
          <p:nvPr/>
        </p:nvCxnSpPr>
        <p:spPr>
          <a:xfrm flipV="1">
            <a:off x="8595202" y="7889188"/>
            <a:ext cx="0" cy="24678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9078" y="8763495"/>
            <a:ext cx="11543063" cy="3331757"/>
            <a:chOff x="49078" y="8763495"/>
            <a:chExt cx="11543063" cy="3331757"/>
          </a:xfrm>
        </p:grpSpPr>
        <p:sp>
          <p:nvSpPr>
            <p:cNvPr id="38" name="Rectangle 37"/>
            <p:cNvSpPr/>
            <p:nvPr/>
          </p:nvSpPr>
          <p:spPr>
            <a:xfrm>
              <a:off x="2233239" y="9724403"/>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System Operator</a:t>
              </a:r>
            </a:p>
          </p:txBody>
        </p:sp>
        <p:sp>
          <p:nvSpPr>
            <p:cNvPr id="39" name="Rectangle 38"/>
            <p:cNvSpPr/>
            <p:nvPr/>
          </p:nvSpPr>
          <p:spPr>
            <a:xfrm>
              <a:off x="944850" y="11483990"/>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Ancillary Service provider</a:t>
              </a:r>
            </a:p>
          </p:txBody>
        </p:sp>
        <p:sp>
          <p:nvSpPr>
            <p:cNvPr id="40" name="Rectangle 39"/>
            <p:cNvSpPr/>
            <p:nvPr/>
          </p:nvSpPr>
          <p:spPr>
            <a:xfrm>
              <a:off x="3397364" y="11483990"/>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Electricity Market </a:t>
              </a:r>
              <a:r>
                <a:rPr lang="en-US" sz="1600" dirty="0" smtClean="0">
                  <a:solidFill>
                    <a:schemeClr val="bg1"/>
                  </a:solidFill>
                  <a:latin typeface="Helvetica Neue" charset="0"/>
                  <a:ea typeface="Helvetica Neue" charset="0"/>
                  <a:cs typeface="Helvetica Neue" charset="0"/>
                </a:rPr>
                <a:t>participant</a:t>
              </a:r>
              <a:endParaRPr lang="en-US" sz="1600" dirty="0">
                <a:solidFill>
                  <a:schemeClr val="bg1"/>
                </a:solidFill>
                <a:latin typeface="Helvetica Neue" charset="0"/>
                <a:ea typeface="Helvetica Neue" charset="0"/>
                <a:cs typeface="Helvetica Neue" charset="0"/>
              </a:endParaRPr>
            </a:p>
          </p:txBody>
        </p:sp>
        <p:cxnSp>
          <p:nvCxnSpPr>
            <p:cNvPr id="41" name="Straight Arrow Connector 40"/>
            <p:cNvCxnSpPr/>
            <p:nvPr/>
          </p:nvCxnSpPr>
          <p:spPr>
            <a:xfrm flipH="1">
              <a:off x="1889238" y="10436908"/>
              <a:ext cx="688001" cy="91733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1649668" y="10411494"/>
              <a:ext cx="679085" cy="90544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3570478" y="10399606"/>
              <a:ext cx="688001" cy="91733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3872496" y="10374192"/>
              <a:ext cx="683542" cy="942748"/>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9078" y="10346158"/>
              <a:ext cx="2676984"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latin typeface="Helvetica Neue" charset="0"/>
                  <a:ea typeface="Helvetica Neue" charset="0"/>
                  <a:cs typeface="Helvetica Neue" charset="0"/>
                </a:rPr>
                <a:t>Service</a:t>
              </a:r>
            </a:p>
            <a:p>
              <a:pPr algn="ctr"/>
              <a:r>
                <a:rPr lang="en-US" sz="1400" b="1" dirty="0">
                  <a:solidFill>
                    <a:schemeClr val="accent1"/>
                  </a:solidFill>
                  <a:latin typeface="Helvetica Neue" charset="0"/>
                  <a:ea typeface="Helvetica Neue" charset="0"/>
                  <a:cs typeface="Helvetica Neue" charset="0"/>
                </a:rPr>
                <a:t>Provision</a:t>
              </a:r>
            </a:p>
          </p:txBody>
        </p:sp>
        <p:sp>
          <p:nvSpPr>
            <p:cNvPr id="58" name="Rectangle 57"/>
            <p:cNvSpPr/>
            <p:nvPr/>
          </p:nvSpPr>
          <p:spPr>
            <a:xfrm>
              <a:off x="1798566" y="10954267"/>
              <a:ext cx="1399690"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accent2"/>
                  </a:solidFill>
                  <a:latin typeface="Helvetica Neue" charset="0"/>
                  <a:ea typeface="Helvetica Neue" charset="0"/>
                  <a:cs typeface="Helvetica Neue" charset="0"/>
                </a:rPr>
                <a:t>Payment</a:t>
              </a:r>
              <a:endParaRPr lang="en-US" sz="1400" b="1" dirty="0">
                <a:solidFill>
                  <a:schemeClr val="accent2"/>
                </a:solidFill>
                <a:latin typeface="Helvetica Neue" charset="0"/>
                <a:ea typeface="Helvetica Neue" charset="0"/>
                <a:cs typeface="Helvetica Neue" charset="0"/>
              </a:endParaRPr>
            </a:p>
          </p:txBody>
        </p:sp>
        <p:sp>
          <p:nvSpPr>
            <p:cNvPr id="59" name="Rectangle 58"/>
            <p:cNvSpPr/>
            <p:nvPr/>
          </p:nvSpPr>
          <p:spPr>
            <a:xfrm>
              <a:off x="3377019" y="10425531"/>
              <a:ext cx="2676984"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2"/>
                </a:solidFill>
                <a:latin typeface="Helvetica Neue" charset="0"/>
                <a:ea typeface="Helvetica Neue" charset="0"/>
                <a:cs typeface="Helvetica Neue" charset="0"/>
              </a:endParaRPr>
            </a:p>
            <a:p>
              <a:pPr algn="ctr"/>
              <a:r>
                <a:rPr lang="en-US" sz="1400" b="1" dirty="0">
                  <a:solidFill>
                    <a:schemeClr val="tx2"/>
                  </a:solidFill>
                  <a:latin typeface="Helvetica Neue" charset="0"/>
                  <a:ea typeface="Helvetica Neue" charset="0"/>
                  <a:cs typeface="Helvetica Neue" charset="0"/>
                </a:rPr>
                <a:t>Obligation</a:t>
              </a:r>
            </a:p>
          </p:txBody>
        </p:sp>
        <p:sp>
          <p:nvSpPr>
            <p:cNvPr id="60" name="Rectangle 59"/>
            <p:cNvSpPr/>
            <p:nvPr/>
          </p:nvSpPr>
          <p:spPr>
            <a:xfrm>
              <a:off x="8617862" y="11052908"/>
              <a:ext cx="1399690"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accent2"/>
                  </a:solidFill>
                  <a:latin typeface="Helvetica Neue" charset="0"/>
                  <a:ea typeface="Helvetica Neue" charset="0"/>
                  <a:cs typeface="Helvetica Neue" charset="0"/>
                </a:rPr>
                <a:t>Payment</a:t>
              </a:r>
              <a:endParaRPr lang="en-US" sz="1400" b="1" dirty="0">
                <a:solidFill>
                  <a:schemeClr val="accent2"/>
                </a:solidFill>
                <a:latin typeface="Helvetica Neue" charset="0"/>
                <a:ea typeface="Helvetica Neue" charset="0"/>
                <a:cs typeface="Helvetica Neue" charset="0"/>
              </a:endParaRPr>
            </a:p>
          </p:txBody>
        </p:sp>
        <p:sp>
          <p:nvSpPr>
            <p:cNvPr id="61" name="Rectangle 60"/>
            <p:cNvSpPr/>
            <p:nvPr/>
          </p:nvSpPr>
          <p:spPr>
            <a:xfrm>
              <a:off x="7640265" y="9350538"/>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System Operator</a:t>
              </a:r>
            </a:p>
          </p:txBody>
        </p:sp>
        <p:sp>
          <p:nvSpPr>
            <p:cNvPr id="62" name="Rectangle 61"/>
            <p:cNvSpPr/>
            <p:nvPr/>
          </p:nvSpPr>
          <p:spPr>
            <a:xfrm>
              <a:off x="7755029" y="11576030"/>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Ancillary Service provider</a:t>
              </a:r>
            </a:p>
          </p:txBody>
        </p:sp>
        <p:sp>
          <p:nvSpPr>
            <p:cNvPr id="63" name="Rectangle 62"/>
            <p:cNvSpPr/>
            <p:nvPr/>
          </p:nvSpPr>
          <p:spPr>
            <a:xfrm>
              <a:off x="9340420" y="10582460"/>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Electricity Market </a:t>
              </a:r>
              <a:r>
                <a:rPr lang="en-US" sz="1600" dirty="0" smtClean="0">
                  <a:solidFill>
                    <a:schemeClr val="bg1"/>
                  </a:solidFill>
                  <a:latin typeface="Helvetica Neue" charset="0"/>
                  <a:ea typeface="Helvetica Neue" charset="0"/>
                  <a:cs typeface="Helvetica Neue" charset="0"/>
                </a:rPr>
                <a:t>participant</a:t>
              </a:r>
              <a:endParaRPr lang="en-US" sz="1600" dirty="0">
                <a:solidFill>
                  <a:schemeClr val="bg1"/>
                </a:solidFill>
                <a:latin typeface="Helvetica Neue" charset="0"/>
                <a:ea typeface="Helvetica Neue" charset="0"/>
                <a:cs typeface="Helvetica Neue" charset="0"/>
              </a:endParaRPr>
            </a:p>
          </p:txBody>
        </p:sp>
        <p:cxnSp>
          <p:nvCxnSpPr>
            <p:cNvPr id="65" name="Straight Arrow Connector 64"/>
            <p:cNvCxnSpPr/>
            <p:nvPr/>
          </p:nvCxnSpPr>
          <p:spPr>
            <a:xfrm flipH="1">
              <a:off x="7052237" y="9974351"/>
              <a:ext cx="900000" cy="540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9279522" y="10000327"/>
              <a:ext cx="900000" cy="540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915157" y="9882133"/>
              <a:ext cx="2676984"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2"/>
                </a:solidFill>
                <a:latin typeface="Helvetica Neue" charset="0"/>
                <a:ea typeface="Helvetica Neue" charset="0"/>
                <a:cs typeface="Helvetica Neue" charset="0"/>
              </a:endParaRPr>
            </a:p>
            <a:p>
              <a:pPr algn="ctr"/>
              <a:r>
                <a:rPr lang="en-US" sz="1400" b="1" dirty="0">
                  <a:solidFill>
                    <a:schemeClr val="tx2"/>
                  </a:solidFill>
                  <a:latin typeface="Helvetica Neue" charset="0"/>
                  <a:ea typeface="Helvetica Neue" charset="0"/>
                  <a:cs typeface="Helvetica Neue" charset="0"/>
                </a:rPr>
                <a:t>Obligation</a:t>
              </a:r>
            </a:p>
          </p:txBody>
        </p:sp>
        <p:sp>
          <p:nvSpPr>
            <p:cNvPr id="72" name="Rectangle 71"/>
            <p:cNvSpPr/>
            <p:nvPr/>
          </p:nvSpPr>
          <p:spPr>
            <a:xfrm>
              <a:off x="5587216" y="9869267"/>
              <a:ext cx="2676984"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2"/>
                </a:solidFill>
                <a:latin typeface="Helvetica Neue" charset="0"/>
                <a:ea typeface="Helvetica Neue" charset="0"/>
                <a:cs typeface="Helvetica Neue" charset="0"/>
              </a:endParaRPr>
            </a:p>
            <a:p>
              <a:pPr algn="ctr"/>
              <a:r>
                <a:rPr lang="en-US" sz="1400" b="1" dirty="0">
                  <a:solidFill>
                    <a:schemeClr val="tx2"/>
                  </a:solidFill>
                  <a:latin typeface="Helvetica Neue" charset="0"/>
                  <a:ea typeface="Helvetica Neue" charset="0"/>
                  <a:cs typeface="Helvetica Neue" charset="0"/>
                </a:rPr>
                <a:t>Obligation</a:t>
              </a:r>
            </a:p>
          </p:txBody>
        </p:sp>
        <p:sp>
          <p:nvSpPr>
            <p:cNvPr id="75" name="Rectangle 74"/>
            <p:cNvSpPr/>
            <p:nvPr/>
          </p:nvSpPr>
          <p:spPr>
            <a:xfrm>
              <a:off x="6053643" y="10582460"/>
              <a:ext cx="1781212" cy="5192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Helvetica Neue" charset="0"/>
                  <a:ea typeface="Helvetica Neue" charset="0"/>
                  <a:cs typeface="Helvetica Neue" charset="0"/>
                </a:rPr>
                <a:t>Electricity Market </a:t>
              </a:r>
              <a:r>
                <a:rPr lang="en-US" sz="1600" dirty="0" smtClean="0">
                  <a:solidFill>
                    <a:schemeClr val="bg1"/>
                  </a:solidFill>
                  <a:latin typeface="Helvetica Neue" charset="0"/>
                  <a:ea typeface="Helvetica Neue" charset="0"/>
                  <a:cs typeface="Helvetica Neue" charset="0"/>
                </a:rPr>
                <a:t>participant</a:t>
              </a:r>
              <a:endParaRPr lang="en-US" sz="1600" dirty="0">
                <a:solidFill>
                  <a:schemeClr val="bg1"/>
                </a:solidFill>
                <a:latin typeface="Helvetica Neue" charset="0"/>
                <a:ea typeface="Helvetica Neue" charset="0"/>
                <a:cs typeface="Helvetica Neue" charset="0"/>
              </a:endParaRPr>
            </a:p>
          </p:txBody>
        </p:sp>
        <p:cxnSp>
          <p:nvCxnSpPr>
            <p:cNvPr id="77" name="Straight Arrow Connector 76"/>
            <p:cNvCxnSpPr/>
            <p:nvPr/>
          </p:nvCxnSpPr>
          <p:spPr>
            <a:xfrm flipH="1">
              <a:off x="7834856" y="10805559"/>
              <a:ext cx="429344" cy="0"/>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7834856" y="10970051"/>
              <a:ext cx="439870"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8297437" y="10593657"/>
              <a:ext cx="580400" cy="5804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3" name="Straight Arrow Connector 82"/>
            <p:cNvCxnSpPr/>
            <p:nvPr/>
          </p:nvCxnSpPr>
          <p:spPr>
            <a:xfrm flipV="1">
              <a:off x="8473356" y="11174057"/>
              <a:ext cx="0" cy="32400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8710657" y="11183319"/>
              <a:ext cx="0" cy="3240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8900550" y="10805559"/>
              <a:ext cx="429344" cy="0"/>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a:off x="8900550" y="10970051"/>
              <a:ext cx="439870"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7300723" y="10098760"/>
              <a:ext cx="2676984"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latin typeface="Helvetica Neue" charset="0"/>
                  <a:ea typeface="Helvetica Neue" charset="0"/>
                  <a:cs typeface="Helvetica Neue" charset="0"/>
                </a:rPr>
                <a:t>Service</a:t>
              </a:r>
            </a:p>
            <a:p>
              <a:pPr algn="ctr"/>
              <a:r>
                <a:rPr lang="en-US" sz="1400" b="1" dirty="0">
                  <a:solidFill>
                    <a:schemeClr val="accent1"/>
                  </a:solidFill>
                  <a:latin typeface="Helvetica Neue" charset="0"/>
                  <a:ea typeface="Helvetica Neue" charset="0"/>
                  <a:cs typeface="Helvetica Neue" charset="0"/>
                </a:rPr>
                <a:t>Provision and procurement</a:t>
              </a:r>
            </a:p>
          </p:txBody>
        </p:sp>
        <p:sp>
          <p:nvSpPr>
            <p:cNvPr id="92" name="Rectangle 91"/>
            <p:cNvSpPr/>
            <p:nvPr/>
          </p:nvSpPr>
          <p:spPr>
            <a:xfrm>
              <a:off x="3015324" y="10953773"/>
              <a:ext cx="1399690" cy="44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latin typeface="Helvetica Neue" charset="0"/>
                  <a:ea typeface="Helvetica Neue" charset="0"/>
                  <a:cs typeface="Helvetica Neue" charset="0"/>
                </a:rPr>
                <a:t>Charge</a:t>
              </a:r>
            </a:p>
          </p:txBody>
        </p:sp>
        <p:sp>
          <p:nvSpPr>
            <p:cNvPr id="93" name="Rectangle 92"/>
            <p:cNvSpPr/>
            <p:nvPr/>
          </p:nvSpPr>
          <p:spPr>
            <a:xfrm>
              <a:off x="1743774" y="8763495"/>
              <a:ext cx="2908964"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ysClr val="windowText" lastClr="000000"/>
                  </a:solidFill>
                  <a:latin typeface="Helvetica Neue" charset="0"/>
                  <a:ea typeface="Helvetica Neue" charset="0"/>
                  <a:cs typeface="Helvetica Neue" charset="0"/>
                </a:rPr>
                <a:t>Centralized procurement</a:t>
              </a:r>
              <a:endParaRPr lang="en-US" sz="1600" b="1" dirty="0">
                <a:solidFill>
                  <a:sysClr val="windowText" lastClr="000000"/>
                </a:solidFill>
                <a:latin typeface="Helvetica Neue" charset="0"/>
                <a:ea typeface="Helvetica Neue" charset="0"/>
                <a:cs typeface="Helvetica Neue" charset="0"/>
              </a:endParaRPr>
            </a:p>
          </p:txBody>
        </p:sp>
        <p:sp>
          <p:nvSpPr>
            <p:cNvPr id="94" name="Rectangle 93"/>
            <p:cNvSpPr/>
            <p:nvPr/>
          </p:nvSpPr>
          <p:spPr>
            <a:xfrm>
              <a:off x="7140720" y="8806795"/>
              <a:ext cx="2908964"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ysClr val="windowText" lastClr="000000"/>
                  </a:solidFill>
                  <a:latin typeface="Helvetica Neue" charset="0"/>
                  <a:ea typeface="Helvetica Neue" charset="0"/>
                  <a:cs typeface="Helvetica Neue" charset="0"/>
                </a:rPr>
                <a:t>Decentralized procurement</a:t>
              </a:r>
            </a:p>
          </p:txBody>
        </p:sp>
        <p:sp>
          <p:nvSpPr>
            <p:cNvPr id="50" name="Rectangle 49"/>
            <p:cNvSpPr/>
            <p:nvPr/>
          </p:nvSpPr>
          <p:spPr>
            <a:xfrm>
              <a:off x="5456104" y="11282872"/>
              <a:ext cx="2154123" cy="72034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solidFill>
                    <a:schemeClr val="tx1"/>
                  </a:solidFill>
                  <a:latin typeface="Helvetica Neue" charset="0"/>
                  <a:ea typeface="Helvetica Neue" charset="0"/>
                  <a:cs typeface="Helvetica Neue" charset="0"/>
                </a:rPr>
                <a:t>Bilateral agreement and/ or market organized by system operator</a:t>
              </a:r>
              <a:endParaRPr lang="en-US" sz="1400" i="1" dirty="0">
                <a:solidFill>
                  <a:schemeClr val="tx1"/>
                </a:solidFill>
                <a:latin typeface="Helvetica Neue" charset="0"/>
                <a:ea typeface="Helvetica Neue" charset="0"/>
                <a:cs typeface="Helvetica Neue" charset="0"/>
              </a:endParaRPr>
            </a:p>
          </p:txBody>
        </p:sp>
        <p:cxnSp>
          <p:nvCxnSpPr>
            <p:cNvPr id="4" name="Straight Connector 3"/>
            <p:cNvCxnSpPr>
              <a:endCxn id="82" idx="3"/>
            </p:cNvCxnSpPr>
            <p:nvPr/>
          </p:nvCxnSpPr>
          <p:spPr>
            <a:xfrm flipV="1">
              <a:off x="7567837" y="11089059"/>
              <a:ext cx="814598" cy="265183"/>
            </a:xfrm>
            <a:prstGeom prst="line">
              <a:avLst/>
            </a:prstGeom>
            <a:ln>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459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7483" y="5342480"/>
            <a:ext cx="5295709" cy="6858000"/>
          </a:xfrm>
          <a:prstGeom prst="rect">
            <a:avLst/>
          </a:prstGeom>
        </p:spPr>
      </p:pic>
    </p:spTree>
    <p:extLst>
      <p:ext uri="{BB962C8B-B14F-4D97-AF65-F5344CB8AC3E}">
        <p14:creationId xmlns:p14="http://schemas.microsoft.com/office/powerpoint/2010/main" val="43226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sp>
        <p:nvSpPr>
          <p:cNvPr id="6" name="Rectangle 5"/>
          <p:cNvSpPr/>
          <p:nvPr/>
        </p:nvSpPr>
        <p:spPr>
          <a:xfrm>
            <a:off x="270885" y="8223058"/>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Energy market</a:t>
            </a:r>
          </a:p>
        </p:txBody>
      </p:sp>
      <p:sp>
        <p:nvSpPr>
          <p:cNvPr id="7" name="Diamond 6"/>
          <p:cNvSpPr/>
          <p:nvPr/>
        </p:nvSpPr>
        <p:spPr>
          <a:xfrm>
            <a:off x="2600991" y="8298695"/>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3186652" y="8223058"/>
            <a:ext cx="1847804"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Helvetica Neue" charset="0"/>
                <a:ea typeface="Helvetica Neue" charset="0"/>
                <a:cs typeface="Helvetica Neue" charset="0"/>
              </a:rPr>
              <a:t>Power pool or Power Exchange</a:t>
            </a:r>
          </a:p>
        </p:txBody>
      </p:sp>
      <p:sp>
        <p:nvSpPr>
          <p:cNvPr id="9" name="Rectangle 8"/>
          <p:cNvSpPr/>
          <p:nvPr/>
        </p:nvSpPr>
        <p:spPr>
          <a:xfrm>
            <a:off x="3628363" y="7490944"/>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Power pool</a:t>
            </a:r>
          </a:p>
        </p:txBody>
      </p:sp>
      <p:sp>
        <p:nvSpPr>
          <p:cNvPr id="10" name="Diamond 9"/>
          <p:cNvSpPr/>
          <p:nvPr/>
        </p:nvSpPr>
        <p:spPr>
          <a:xfrm>
            <a:off x="5961286" y="7569123"/>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p:cNvSpPr/>
          <p:nvPr/>
        </p:nvSpPr>
        <p:spPr>
          <a:xfrm>
            <a:off x="6509477" y="7490944"/>
            <a:ext cx="1847804"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latin typeface="Helvetica Neue" charset="0"/>
                <a:ea typeface="Helvetica Neue" charset="0"/>
                <a:cs typeface="Helvetica Neue" charset="0"/>
              </a:rPr>
              <a:t>Is accessible?</a:t>
            </a:r>
            <a:endParaRPr lang="en-US" sz="1400" dirty="0">
              <a:solidFill>
                <a:sysClr val="windowText" lastClr="000000"/>
              </a:solidFill>
              <a:latin typeface="Helvetica Neue" charset="0"/>
              <a:ea typeface="Helvetica Neue" charset="0"/>
              <a:cs typeface="Helvetica Neue" charset="0"/>
            </a:endParaRPr>
          </a:p>
        </p:txBody>
      </p:sp>
      <p:sp>
        <p:nvSpPr>
          <p:cNvPr id="12" name="Rectangle 11"/>
          <p:cNvSpPr/>
          <p:nvPr/>
        </p:nvSpPr>
        <p:spPr>
          <a:xfrm>
            <a:off x="3628363" y="8955172"/>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Power exchange</a:t>
            </a:r>
          </a:p>
        </p:txBody>
      </p:sp>
      <p:cxnSp>
        <p:nvCxnSpPr>
          <p:cNvPr id="13" name="Straight Arrow Connector 12"/>
          <p:cNvCxnSpPr>
            <a:stCxn id="6" idx="3"/>
            <a:endCxn id="7" idx="1"/>
          </p:cNvCxnSpPr>
          <p:nvPr/>
        </p:nvCxnSpPr>
        <p:spPr>
          <a:xfrm flipV="1">
            <a:off x="2052097" y="8480127"/>
            <a:ext cx="548894" cy="254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19805" y="7733365"/>
            <a:ext cx="67857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919805" y="9214783"/>
            <a:ext cx="70855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30121" y="7733365"/>
            <a:ext cx="0" cy="1481418"/>
          </a:xfrm>
          <a:prstGeom prst="straightConnector1">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400023" y="7731416"/>
            <a:ext cx="548894" cy="254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267731" y="6984654"/>
            <a:ext cx="67857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37" idx="1"/>
          </p:cNvCxnSpPr>
          <p:nvPr/>
        </p:nvCxnSpPr>
        <p:spPr>
          <a:xfrm>
            <a:off x="6267732" y="8466072"/>
            <a:ext cx="69824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278047" y="6984655"/>
            <a:ext cx="0" cy="2230129"/>
          </a:xfrm>
          <a:prstGeom prst="straightConnector1">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439555" y="7108464"/>
            <a:ext cx="923902"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latin typeface="Helvetica Neue" charset="0"/>
                <a:ea typeface="Helvetica Neue" charset="0"/>
                <a:cs typeface="Helvetica Neue" charset="0"/>
              </a:rPr>
              <a:t>No</a:t>
            </a:r>
            <a:endParaRPr lang="en-US" sz="1400" dirty="0">
              <a:solidFill>
                <a:sysClr val="windowText" lastClr="000000"/>
              </a:solidFill>
              <a:latin typeface="Helvetica Neue" charset="0"/>
              <a:ea typeface="Helvetica Neue" charset="0"/>
              <a:cs typeface="Helvetica Neue" charset="0"/>
            </a:endParaRPr>
          </a:p>
        </p:txBody>
      </p:sp>
      <p:sp>
        <p:nvSpPr>
          <p:cNvPr id="28" name="Rectangle 27"/>
          <p:cNvSpPr/>
          <p:nvPr/>
        </p:nvSpPr>
        <p:spPr>
          <a:xfrm>
            <a:off x="5439555" y="8010166"/>
            <a:ext cx="923902"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Helvetica Neue" charset="0"/>
                <a:ea typeface="Helvetica Neue" charset="0"/>
                <a:cs typeface="Helvetica Neue" charset="0"/>
              </a:rPr>
              <a:t>Yes</a:t>
            </a:r>
          </a:p>
        </p:txBody>
      </p:sp>
      <p:sp>
        <p:nvSpPr>
          <p:cNvPr id="29" name="Rectangle 28"/>
          <p:cNvSpPr/>
          <p:nvPr/>
        </p:nvSpPr>
        <p:spPr>
          <a:xfrm>
            <a:off x="6976289" y="6633361"/>
            <a:ext cx="3055332" cy="7025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Indirect participation (in complement with existing load)</a:t>
            </a:r>
          </a:p>
        </p:txBody>
      </p:sp>
      <p:cxnSp>
        <p:nvCxnSpPr>
          <p:cNvPr id="31" name="Straight Arrow Connector 30"/>
          <p:cNvCxnSpPr/>
          <p:nvPr/>
        </p:nvCxnSpPr>
        <p:spPr>
          <a:xfrm>
            <a:off x="5400023" y="9188443"/>
            <a:ext cx="86770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965972" y="8213937"/>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Helvetica Neue" charset="0"/>
                <a:ea typeface="Helvetica Neue" charset="0"/>
                <a:cs typeface="Helvetica Neue" charset="0"/>
              </a:rPr>
              <a:t>Marketplaces</a:t>
            </a:r>
            <a:endParaRPr lang="en-US" sz="1600" dirty="0">
              <a:solidFill>
                <a:sysClr val="windowText" lastClr="000000"/>
              </a:solidFill>
              <a:latin typeface="Helvetica Neue" charset="0"/>
              <a:ea typeface="Helvetica Neue" charset="0"/>
              <a:cs typeface="Helvetica Neue" charset="0"/>
            </a:endParaRPr>
          </a:p>
        </p:txBody>
      </p:sp>
      <p:sp>
        <p:nvSpPr>
          <p:cNvPr id="38" name="Rectangle 37"/>
          <p:cNvSpPr/>
          <p:nvPr/>
        </p:nvSpPr>
        <p:spPr>
          <a:xfrm>
            <a:off x="6976288" y="8731329"/>
            <a:ext cx="1781212" cy="519222"/>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Day-ahead</a:t>
            </a:r>
          </a:p>
        </p:txBody>
      </p:sp>
      <p:sp>
        <p:nvSpPr>
          <p:cNvPr id="40" name="Rectangle 39"/>
          <p:cNvSpPr/>
          <p:nvPr/>
        </p:nvSpPr>
        <p:spPr>
          <a:xfrm>
            <a:off x="6976288" y="9248721"/>
            <a:ext cx="1781212" cy="519222"/>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Intra-day</a:t>
            </a:r>
          </a:p>
        </p:txBody>
      </p:sp>
      <p:sp>
        <p:nvSpPr>
          <p:cNvPr id="41" name="Rectangle 40"/>
          <p:cNvSpPr/>
          <p:nvPr/>
        </p:nvSpPr>
        <p:spPr>
          <a:xfrm>
            <a:off x="6976288" y="9766113"/>
            <a:ext cx="1781212" cy="519222"/>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Real-time</a:t>
            </a:r>
          </a:p>
        </p:txBody>
      </p:sp>
      <p:cxnSp>
        <p:nvCxnSpPr>
          <p:cNvPr id="42" name="Straight Arrow Connector 41"/>
          <p:cNvCxnSpPr/>
          <p:nvPr/>
        </p:nvCxnSpPr>
        <p:spPr>
          <a:xfrm flipV="1">
            <a:off x="8295488" y="7316283"/>
            <a:ext cx="0" cy="897654"/>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Hexagon 46"/>
          <p:cNvSpPr/>
          <p:nvPr/>
        </p:nvSpPr>
        <p:spPr>
          <a:xfrm rot="16200000">
            <a:off x="8597112" y="9174724"/>
            <a:ext cx="2057722" cy="553432"/>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bg1"/>
                </a:solidFill>
                <a:latin typeface="Helvetica Neue" charset="0"/>
                <a:ea typeface="Helvetica Neue" charset="0"/>
                <a:cs typeface="Helvetica Neue" charset="0"/>
              </a:rPr>
              <a:t>Pricing schemes</a:t>
            </a:r>
            <a:endParaRPr lang="en-US" dirty="0">
              <a:solidFill>
                <a:schemeClr val="bg1"/>
              </a:solidFill>
              <a:latin typeface="Helvetica Neue" charset="0"/>
              <a:ea typeface="Helvetica Neue" charset="0"/>
              <a:cs typeface="Helvetica Neue" charset="0"/>
            </a:endParaRPr>
          </a:p>
        </p:txBody>
      </p:sp>
      <p:cxnSp>
        <p:nvCxnSpPr>
          <p:cNvPr id="49" name="Straight Arrow Connector 48"/>
          <p:cNvCxnSpPr>
            <a:stCxn id="38" idx="3"/>
          </p:cNvCxnSpPr>
          <p:nvPr/>
        </p:nvCxnSpPr>
        <p:spPr>
          <a:xfrm>
            <a:off x="8757501" y="8990940"/>
            <a:ext cx="591757"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757501" y="9508332"/>
            <a:ext cx="591757"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757501" y="10025724"/>
            <a:ext cx="591757"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888962" y="9508332"/>
            <a:ext cx="591757"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03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grpSp>
        <p:nvGrpSpPr>
          <p:cNvPr id="85" name="Group 84"/>
          <p:cNvGrpSpPr/>
          <p:nvPr/>
        </p:nvGrpSpPr>
        <p:grpSpPr>
          <a:xfrm>
            <a:off x="1164388" y="3832350"/>
            <a:ext cx="8161423" cy="6366728"/>
            <a:chOff x="1187835" y="2402134"/>
            <a:chExt cx="8161423" cy="6366728"/>
          </a:xfrm>
        </p:grpSpPr>
        <p:sp>
          <p:nvSpPr>
            <p:cNvPr id="5" name="Rectangle 4"/>
            <p:cNvSpPr/>
            <p:nvPr/>
          </p:nvSpPr>
          <p:spPr>
            <a:xfrm>
              <a:off x="4762772" y="3190237"/>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Energy market</a:t>
              </a:r>
            </a:p>
          </p:txBody>
        </p:sp>
        <p:sp>
          <p:nvSpPr>
            <p:cNvPr id="8" name="Rectangle 7"/>
            <p:cNvSpPr/>
            <p:nvPr/>
          </p:nvSpPr>
          <p:spPr>
            <a:xfrm>
              <a:off x="2978470" y="4713486"/>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Power pool</a:t>
              </a:r>
            </a:p>
          </p:txBody>
        </p:sp>
        <p:sp>
          <p:nvSpPr>
            <p:cNvPr id="9" name="Diamond 8"/>
            <p:cNvSpPr/>
            <p:nvPr/>
          </p:nvSpPr>
          <p:spPr>
            <a:xfrm>
              <a:off x="3550262" y="5414863"/>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p:cNvSpPr/>
            <p:nvPr/>
          </p:nvSpPr>
          <p:spPr>
            <a:xfrm>
              <a:off x="2945174" y="5690809"/>
              <a:ext cx="1847804"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latin typeface="Helvetica Neue" charset="0"/>
                  <a:ea typeface="Helvetica Neue" charset="0"/>
                  <a:cs typeface="Helvetica Neue" charset="0"/>
                </a:rPr>
                <a:t>Is accessible?</a:t>
              </a:r>
              <a:endParaRPr lang="en-US" sz="1400" dirty="0">
                <a:solidFill>
                  <a:sysClr val="windowText" lastClr="000000"/>
                </a:solidFill>
                <a:latin typeface="Helvetica Neue" charset="0"/>
                <a:ea typeface="Helvetica Neue" charset="0"/>
                <a:cs typeface="Helvetica Neue" charset="0"/>
              </a:endParaRPr>
            </a:p>
          </p:txBody>
        </p:sp>
        <p:sp>
          <p:nvSpPr>
            <p:cNvPr id="11" name="Rectangle 10"/>
            <p:cNvSpPr/>
            <p:nvPr/>
          </p:nvSpPr>
          <p:spPr>
            <a:xfrm>
              <a:off x="6497820" y="4731027"/>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Power exchange</a:t>
              </a:r>
            </a:p>
          </p:txBody>
        </p:sp>
        <p:cxnSp>
          <p:nvCxnSpPr>
            <p:cNvPr id="12" name="Straight Arrow Connector 11"/>
            <p:cNvCxnSpPr>
              <a:stCxn id="8" idx="2"/>
              <a:endCxn id="9" idx="0"/>
            </p:cNvCxnSpPr>
            <p:nvPr/>
          </p:nvCxnSpPr>
          <p:spPr>
            <a:xfrm>
              <a:off x="3869076" y="5232708"/>
              <a:ext cx="0" cy="18215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187835" y="6188059"/>
              <a:ext cx="3055332" cy="7025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Indirect participation (in complement with existing load)</a:t>
              </a:r>
            </a:p>
          </p:txBody>
        </p:sp>
        <p:sp>
          <p:nvSpPr>
            <p:cNvPr id="24" name="Rectangle 23"/>
            <p:cNvSpPr/>
            <p:nvPr/>
          </p:nvSpPr>
          <p:spPr>
            <a:xfrm>
              <a:off x="5746634" y="6188059"/>
              <a:ext cx="3564000"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latin typeface="Helvetica Neue" charset="0"/>
                  <a:ea typeface="Helvetica Neue" charset="0"/>
                  <a:cs typeface="Helvetica Neue" charset="0"/>
                </a:rPr>
                <a:t>Marketplaces</a:t>
              </a:r>
              <a:endParaRPr lang="en-US" sz="1600" dirty="0">
                <a:solidFill>
                  <a:sysClr val="windowText" lastClr="000000"/>
                </a:solidFill>
                <a:latin typeface="Helvetica Neue" charset="0"/>
                <a:ea typeface="Helvetica Neue" charset="0"/>
                <a:cs typeface="Helvetica Neue" charset="0"/>
              </a:endParaRPr>
            </a:p>
          </p:txBody>
        </p:sp>
        <p:sp>
          <p:nvSpPr>
            <p:cNvPr id="25" name="Rectangle 24"/>
            <p:cNvSpPr/>
            <p:nvPr/>
          </p:nvSpPr>
          <p:spPr>
            <a:xfrm>
              <a:off x="5746634" y="6704588"/>
              <a:ext cx="1188000" cy="519222"/>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Day-ahead</a:t>
              </a:r>
            </a:p>
          </p:txBody>
        </p:sp>
        <p:sp>
          <p:nvSpPr>
            <p:cNvPr id="26" name="Rectangle 25"/>
            <p:cNvSpPr/>
            <p:nvPr/>
          </p:nvSpPr>
          <p:spPr>
            <a:xfrm>
              <a:off x="6934634" y="6704588"/>
              <a:ext cx="1188000" cy="519222"/>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Intra-day</a:t>
              </a:r>
            </a:p>
          </p:txBody>
        </p:sp>
        <p:sp>
          <p:nvSpPr>
            <p:cNvPr id="27" name="Rectangle 26"/>
            <p:cNvSpPr/>
            <p:nvPr/>
          </p:nvSpPr>
          <p:spPr>
            <a:xfrm>
              <a:off x="8122634" y="6704588"/>
              <a:ext cx="1188000" cy="519222"/>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Real-time</a:t>
              </a:r>
            </a:p>
          </p:txBody>
        </p:sp>
        <p:cxnSp>
          <p:nvCxnSpPr>
            <p:cNvPr id="28" name="Straight Arrow Connector 27"/>
            <p:cNvCxnSpPr>
              <a:stCxn id="35" idx="0"/>
              <a:endCxn id="5" idx="2"/>
            </p:cNvCxnSpPr>
            <p:nvPr/>
          </p:nvCxnSpPr>
          <p:spPr>
            <a:xfrm flipV="1">
              <a:off x="5653378" y="3709459"/>
              <a:ext cx="0" cy="277463"/>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9" name="Hexagon 28"/>
            <p:cNvSpPr/>
            <p:nvPr/>
          </p:nvSpPr>
          <p:spPr>
            <a:xfrm>
              <a:off x="5749258" y="7470339"/>
              <a:ext cx="3600000" cy="540000"/>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bg1"/>
                  </a:solidFill>
                  <a:latin typeface="Helvetica Neue" charset="0"/>
                  <a:ea typeface="Helvetica Neue" charset="0"/>
                  <a:cs typeface="Helvetica Neue" charset="0"/>
                </a:rPr>
                <a:t>Pricing schemes</a:t>
              </a:r>
              <a:endParaRPr lang="en-US" dirty="0">
                <a:solidFill>
                  <a:schemeClr val="bg1"/>
                </a:solidFill>
                <a:latin typeface="Helvetica Neue" charset="0"/>
                <a:ea typeface="Helvetica Neue" charset="0"/>
                <a:cs typeface="Helvetica Neue" charset="0"/>
              </a:endParaRPr>
            </a:p>
          </p:txBody>
        </p:sp>
        <p:sp>
          <p:nvSpPr>
            <p:cNvPr id="35" name="Diamond 34"/>
            <p:cNvSpPr/>
            <p:nvPr/>
          </p:nvSpPr>
          <p:spPr>
            <a:xfrm>
              <a:off x="5334564" y="3986922"/>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Rectangle 37"/>
            <p:cNvSpPr/>
            <p:nvPr/>
          </p:nvSpPr>
          <p:spPr>
            <a:xfrm>
              <a:off x="4716608" y="4312439"/>
              <a:ext cx="1847804"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Helvetica Neue" charset="0"/>
                  <a:ea typeface="Helvetica Neue" charset="0"/>
                  <a:cs typeface="Helvetica Neue" charset="0"/>
                </a:rPr>
                <a:t>Power pool or Power Exchange</a:t>
              </a:r>
            </a:p>
          </p:txBody>
        </p:sp>
        <p:cxnSp>
          <p:nvCxnSpPr>
            <p:cNvPr id="39" name="Straight Arrow Connector 38"/>
            <p:cNvCxnSpPr/>
            <p:nvPr/>
          </p:nvCxnSpPr>
          <p:spPr>
            <a:xfrm flipH="1">
              <a:off x="3869076" y="4160261"/>
              <a:ext cx="3658770" cy="0"/>
            </a:xfrm>
            <a:prstGeom prst="straightConnector1">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869076" y="4160261"/>
              <a:ext cx="0" cy="544734"/>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7530522" y="4160261"/>
              <a:ext cx="0" cy="544734"/>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2390336" y="5596295"/>
              <a:ext cx="5137510" cy="0"/>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2386992" y="5609616"/>
              <a:ext cx="0" cy="544734"/>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7527846" y="5229917"/>
              <a:ext cx="0" cy="936000"/>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596606" y="5210736"/>
              <a:ext cx="993380"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No</a:t>
              </a:r>
              <a:endParaRPr lang="en-US" sz="1400" dirty="0">
                <a:solidFill>
                  <a:sysClr val="windowText" lastClr="000000"/>
                </a:solidFill>
                <a:latin typeface="Helvetica Neue" charset="0"/>
                <a:ea typeface="Helvetica Neue" charset="0"/>
                <a:cs typeface="Helvetica Neue" charset="0"/>
              </a:endParaRPr>
            </a:p>
          </p:txBody>
        </p:sp>
        <p:sp>
          <p:nvSpPr>
            <p:cNvPr id="62" name="Rectangle 61"/>
            <p:cNvSpPr/>
            <p:nvPr/>
          </p:nvSpPr>
          <p:spPr>
            <a:xfrm>
              <a:off x="4004233" y="5219624"/>
              <a:ext cx="1011503" cy="510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ysClr val="windowText" lastClr="000000"/>
                  </a:solidFill>
                  <a:latin typeface="Helvetica Neue" charset="0"/>
                  <a:ea typeface="Helvetica Neue" charset="0"/>
                  <a:cs typeface="Helvetica Neue" charset="0"/>
                </a:rPr>
                <a:t>Yes</a:t>
              </a:r>
              <a:endParaRPr lang="en-US" sz="1400" dirty="0">
                <a:solidFill>
                  <a:sysClr val="windowText" lastClr="000000"/>
                </a:solidFill>
                <a:latin typeface="Helvetica Neue" charset="0"/>
                <a:ea typeface="Helvetica Neue" charset="0"/>
                <a:cs typeface="Helvetica Neue" charset="0"/>
              </a:endParaRPr>
            </a:p>
          </p:txBody>
        </p:sp>
        <p:sp>
          <p:nvSpPr>
            <p:cNvPr id="63" name="Parallelogram 62"/>
            <p:cNvSpPr/>
            <p:nvPr/>
          </p:nvSpPr>
          <p:spPr>
            <a:xfrm>
              <a:off x="4339378" y="2402134"/>
              <a:ext cx="2628000" cy="519222"/>
            </a:xfrm>
            <a:prstGeom prst="parallelogram">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Helvetica Neue" charset="0"/>
                  <a:ea typeface="Helvetica Neue" charset="0"/>
                  <a:cs typeface="Helvetica Neue" charset="0"/>
                </a:rPr>
                <a:t>Given Market </a:t>
              </a:r>
              <a:r>
                <a:rPr lang="en-US" b="1" dirty="0" smtClean="0">
                  <a:solidFill>
                    <a:schemeClr val="bg1"/>
                  </a:solidFill>
                  <a:latin typeface="Helvetica Neue" charset="0"/>
                  <a:ea typeface="Helvetica Neue" charset="0"/>
                  <a:cs typeface="Helvetica Neue" charset="0"/>
                </a:rPr>
                <a:t>&amp; Technology</a:t>
              </a:r>
              <a:endParaRPr lang="en-US" b="1" dirty="0">
                <a:solidFill>
                  <a:schemeClr val="bg1"/>
                </a:solidFill>
                <a:latin typeface="Helvetica Neue" charset="0"/>
                <a:ea typeface="Helvetica Neue" charset="0"/>
                <a:cs typeface="Helvetica Neue" charset="0"/>
              </a:endParaRPr>
            </a:p>
          </p:txBody>
        </p:sp>
        <p:sp>
          <p:nvSpPr>
            <p:cNvPr id="64" name="Parallelogram 63"/>
            <p:cNvSpPr/>
            <p:nvPr/>
          </p:nvSpPr>
          <p:spPr>
            <a:xfrm>
              <a:off x="5746634" y="8230672"/>
              <a:ext cx="3602624" cy="538190"/>
            </a:xfrm>
            <a:prstGeom prst="parallelogram">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Helvetica Neue" charset="0"/>
                  <a:ea typeface="Helvetica Neue" charset="0"/>
                  <a:cs typeface="Helvetica Neue" charset="0"/>
                </a:rPr>
                <a:t>Conclusions of q</a:t>
              </a:r>
              <a:r>
                <a:rPr lang="en-US" b="1" dirty="0" smtClean="0">
                  <a:solidFill>
                    <a:schemeClr val="bg1"/>
                  </a:solidFill>
                  <a:latin typeface="Helvetica Neue" charset="0"/>
                  <a:ea typeface="Helvetica Neue" charset="0"/>
                  <a:cs typeface="Helvetica Neue" charset="0"/>
                </a:rPr>
                <a:t>ualitative assessment</a:t>
              </a:r>
              <a:endParaRPr lang="en-US" b="1" dirty="0">
                <a:solidFill>
                  <a:schemeClr val="bg1"/>
                </a:solidFill>
                <a:latin typeface="Helvetica Neue" charset="0"/>
                <a:ea typeface="Helvetica Neue" charset="0"/>
                <a:cs typeface="Helvetica Neue" charset="0"/>
              </a:endParaRPr>
            </a:p>
          </p:txBody>
        </p:sp>
        <p:cxnSp>
          <p:nvCxnSpPr>
            <p:cNvPr id="67" name="Straight Arrow Connector 66"/>
            <p:cNvCxnSpPr/>
            <p:nvPr/>
          </p:nvCxnSpPr>
          <p:spPr>
            <a:xfrm flipV="1">
              <a:off x="6345036" y="7191213"/>
              <a:ext cx="0" cy="277463"/>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7552512" y="7191213"/>
              <a:ext cx="0" cy="277463"/>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666203" y="7191213"/>
              <a:ext cx="0" cy="277463"/>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 idx="0"/>
              <a:endCxn id="63" idx="4"/>
            </p:cNvCxnSpPr>
            <p:nvPr/>
          </p:nvCxnSpPr>
          <p:spPr>
            <a:xfrm flipV="1">
              <a:off x="5653378" y="2921356"/>
              <a:ext cx="0" cy="268881"/>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7564236" y="7953209"/>
              <a:ext cx="0" cy="277463"/>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p:nvPr/>
        </p:nvCxnSpPr>
        <p:spPr>
          <a:xfrm flipH="1">
            <a:off x="4219720" y="7929188"/>
            <a:ext cx="1503467" cy="0"/>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19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0"/>
          </p:nvPr>
        </p:nvSpPr>
        <p:spPr/>
        <p:txBody>
          <a:bodyPr/>
          <a:lstStyle/>
          <a:p>
            <a:endParaRPr lang="en-US"/>
          </a:p>
        </p:txBody>
      </p:sp>
      <p:grpSp>
        <p:nvGrpSpPr>
          <p:cNvPr id="54" name="Group 53"/>
          <p:cNvGrpSpPr/>
          <p:nvPr/>
        </p:nvGrpSpPr>
        <p:grpSpPr>
          <a:xfrm>
            <a:off x="1141339" y="3128965"/>
            <a:ext cx="10717628" cy="6800791"/>
            <a:chOff x="1141339" y="3128965"/>
            <a:chExt cx="10717628" cy="6800791"/>
          </a:xfrm>
        </p:grpSpPr>
        <p:sp>
          <p:nvSpPr>
            <p:cNvPr id="5" name="Rectangle 4"/>
            <p:cNvSpPr/>
            <p:nvPr/>
          </p:nvSpPr>
          <p:spPr>
            <a:xfrm>
              <a:off x="5230332" y="3917068"/>
              <a:ext cx="2628000" cy="540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ysClr val="windowText" lastClr="000000"/>
                  </a:solidFill>
                  <a:latin typeface="Helvetica Neue" charset="0"/>
                  <a:ea typeface="Helvetica Neue" charset="0"/>
                  <a:cs typeface="Helvetica Neue" charset="0"/>
                </a:rPr>
                <a:t>Frequency </a:t>
              </a:r>
              <a:r>
                <a:rPr lang="en-US" sz="1600" dirty="0" smtClean="0">
                  <a:solidFill>
                    <a:sysClr val="windowText" lastClr="000000"/>
                  </a:solidFill>
                  <a:latin typeface="Helvetica Neue" charset="0"/>
                  <a:ea typeface="Helvetica Neue" charset="0"/>
                  <a:cs typeface="Helvetica Neue" charset="0"/>
                </a:rPr>
                <a:t>control </a:t>
              </a:r>
              <a:r>
                <a:rPr lang="en-US" sz="1600" smtClean="0">
                  <a:solidFill>
                    <a:sysClr val="windowText" lastClr="000000"/>
                  </a:solidFill>
                  <a:latin typeface="Helvetica Neue" charset="0"/>
                  <a:ea typeface="Helvetica Neue" charset="0"/>
                  <a:cs typeface="Helvetica Neue" charset="0"/>
                </a:rPr>
                <a:t>ancillary service market</a:t>
              </a:r>
              <a:endParaRPr lang="en-US" sz="1600" dirty="0">
                <a:solidFill>
                  <a:sysClr val="windowText" lastClr="000000"/>
                </a:solidFill>
                <a:latin typeface="Helvetica Neue" charset="0"/>
                <a:ea typeface="Helvetica Neue" charset="0"/>
                <a:cs typeface="Helvetica Neue" charset="0"/>
              </a:endParaRPr>
            </a:p>
          </p:txBody>
        </p:sp>
        <p:sp>
          <p:nvSpPr>
            <p:cNvPr id="8" name="Rectangle 7"/>
            <p:cNvSpPr/>
            <p:nvPr/>
          </p:nvSpPr>
          <p:spPr>
            <a:xfrm>
              <a:off x="3449120" y="7768497"/>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Centralized</a:t>
              </a:r>
              <a:endParaRPr lang="en-US" sz="1600" dirty="0">
                <a:solidFill>
                  <a:sysClr val="windowText" lastClr="000000"/>
                </a:solidFill>
                <a:latin typeface="Helvetica Neue" charset="0"/>
                <a:ea typeface="Helvetica Neue" charset="0"/>
                <a:cs typeface="Helvetica Neue" charset="0"/>
              </a:endParaRPr>
            </a:p>
          </p:txBody>
        </p:sp>
        <p:sp>
          <p:nvSpPr>
            <p:cNvPr id="11" name="Rectangle 10"/>
            <p:cNvSpPr/>
            <p:nvPr/>
          </p:nvSpPr>
          <p:spPr>
            <a:xfrm>
              <a:off x="7858332" y="7786038"/>
              <a:ext cx="1781212"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Decentralized</a:t>
              </a:r>
              <a:endParaRPr lang="en-US" sz="1600" dirty="0">
                <a:solidFill>
                  <a:sysClr val="windowText" lastClr="000000"/>
                </a:solidFill>
                <a:latin typeface="Helvetica Neue" charset="0"/>
                <a:ea typeface="Helvetica Neue" charset="0"/>
                <a:cs typeface="Helvetica Neue" charset="0"/>
              </a:endParaRPr>
            </a:p>
          </p:txBody>
        </p:sp>
        <p:sp>
          <p:nvSpPr>
            <p:cNvPr id="24" name="Rectangle 23"/>
            <p:cNvSpPr/>
            <p:nvPr/>
          </p:nvSpPr>
          <p:spPr>
            <a:xfrm>
              <a:off x="4714947" y="4664338"/>
              <a:ext cx="3564000"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Helvetica Neue" charset="0"/>
                  <a:ea typeface="Helvetica Neue" charset="0"/>
                  <a:cs typeface="Helvetica Neue" charset="0"/>
                </a:rPr>
                <a:t>Marketplaces</a:t>
              </a:r>
            </a:p>
          </p:txBody>
        </p:sp>
        <p:sp>
          <p:nvSpPr>
            <p:cNvPr id="25" name="Rectangle 24"/>
            <p:cNvSpPr/>
            <p:nvPr/>
          </p:nvSpPr>
          <p:spPr>
            <a:xfrm>
              <a:off x="4714947" y="5180867"/>
              <a:ext cx="900000" cy="519222"/>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PCR</a:t>
              </a:r>
              <a:endParaRPr lang="en-US" sz="1600" dirty="0">
                <a:solidFill>
                  <a:sysClr val="windowText" lastClr="000000"/>
                </a:solidFill>
                <a:latin typeface="Helvetica Neue" charset="0"/>
                <a:ea typeface="Helvetica Neue" charset="0"/>
                <a:cs typeface="Helvetica Neue" charset="0"/>
              </a:endParaRPr>
            </a:p>
          </p:txBody>
        </p:sp>
        <p:sp>
          <p:nvSpPr>
            <p:cNvPr id="26" name="Rectangle 25"/>
            <p:cNvSpPr/>
            <p:nvPr/>
          </p:nvSpPr>
          <p:spPr>
            <a:xfrm>
              <a:off x="5620825" y="5180867"/>
              <a:ext cx="900000" cy="519222"/>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FCR</a:t>
              </a:r>
              <a:endParaRPr lang="en-US" sz="1600" dirty="0">
                <a:solidFill>
                  <a:sysClr val="windowText" lastClr="000000"/>
                </a:solidFill>
                <a:latin typeface="Helvetica Neue" charset="0"/>
                <a:ea typeface="Helvetica Neue" charset="0"/>
                <a:cs typeface="Helvetica Neue" charset="0"/>
              </a:endParaRPr>
            </a:p>
          </p:txBody>
        </p:sp>
        <p:sp>
          <p:nvSpPr>
            <p:cNvPr id="27" name="Rectangle 26"/>
            <p:cNvSpPr/>
            <p:nvPr/>
          </p:nvSpPr>
          <p:spPr>
            <a:xfrm>
              <a:off x="6520825" y="5183560"/>
              <a:ext cx="1758122" cy="516529"/>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Various terminologies</a:t>
              </a:r>
              <a:endParaRPr lang="en-US" sz="1600" dirty="0">
                <a:solidFill>
                  <a:sysClr val="windowText" lastClr="000000"/>
                </a:solidFill>
                <a:latin typeface="Helvetica Neue" charset="0"/>
                <a:ea typeface="Helvetica Neue" charset="0"/>
                <a:cs typeface="Helvetica Neue" charset="0"/>
              </a:endParaRPr>
            </a:p>
          </p:txBody>
        </p:sp>
        <p:sp>
          <p:nvSpPr>
            <p:cNvPr id="35" name="Diamond 34"/>
            <p:cNvSpPr/>
            <p:nvPr/>
          </p:nvSpPr>
          <p:spPr>
            <a:xfrm>
              <a:off x="6202011" y="6446205"/>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Rectangle 37"/>
            <p:cNvSpPr/>
            <p:nvPr/>
          </p:nvSpPr>
          <p:spPr>
            <a:xfrm>
              <a:off x="6633032" y="6286062"/>
              <a:ext cx="1847804" cy="519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Accessible (qualification)?</a:t>
              </a:r>
              <a:endParaRPr lang="en-US" sz="1400" dirty="0">
                <a:solidFill>
                  <a:sysClr val="windowText" lastClr="000000"/>
                </a:solidFill>
                <a:latin typeface="Helvetica Neue" charset="0"/>
                <a:ea typeface="Helvetica Neue" charset="0"/>
                <a:cs typeface="Helvetica Neue" charset="0"/>
              </a:endParaRPr>
            </a:p>
          </p:txBody>
        </p:sp>
        <p:cxnSp>
          <p:nvCxnSpPr>
            <p:cNvPr id="39" name="Straight Arrow Connector 38"/>
            <p:cNvCxnSpPr/>
            <p:nvPr/>
          </p:nvCxnSpPr>
          <p:spPr>
            <a:xfrm flipH="1">
              <a:off x="4339726" y="7227969"/>
              <a:ext cx="4409213" cy="0"/>
            </a:xfrm>
            <a:prstGeom prst="straightConnector1">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4339726" y="7215272"/>
              <a:ext cx="0" cy="544734"/>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8736457" y="7241304"/>
              <a:ext cx="0" cy="544734"/>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1" idx="2"/>
            </p:cNvCxnSpPr>
            <p:nvPr/>
          </p:nvCxnSpPr>
          <p:spPr>
            <a:xfrm flipV="1">
              <a:off x="8748938" y="8305260"/>
              <a:ext cx="0" cy="178997"/>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Parallelogram 62"/>
            <p:cNvSpPr/>
            <p:nvPr/>
          </p:nvSpPr>
          <p:spPr>
            <a:xfrm>
              <a:off x="5230332" y="3128965"/>
              <a:ext cx="2628000" cy="519222"/>
            </a:xfrm>
            <a:prstGeom prst="parallelogram">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Helvetica Neue" charset="0"/>
                  <a:ea typeface="Helvetica Neue" charset="0"/>
                  <a:cs typeface="Helvetica Neue" charset="0"/>
                </a:rPr>
                <a:t>Given Market </a:t>
              </a:r>
              <a:r>
                <a:rPr lang="en-US" b="1" dirty="0" smtClean="0">
                  <a:solidFill>
                    <a:schemeClr val="bg1"/>
                  </a:solidFill>
                  <a:latin typeface="Helvetica Neue" charset="0"/>
                  <a:ea typeface="Helvetica Neue" charset="0"/>
                  <a:cs typeface="Helvetica Neue" charset="0"/>
                </a:rPr>
                <a:t>&amp; Technology</a:t>
              </a:r>
              <a:endParaRPr lang="en-US" b="1" dirty="0">
                <a:solidFill>
                  <a:schemeClr val="bg1"/>
                </a:solidFill>
                <a:latin typeface="Helvetica Neue" charset="0"/>
                <a:ea typeface="Helvetica Neue" charset="0"/>
                <a:cs typeface="Helvetica Neue" charset="0"/>
              </a:endParaRPr>
            </a:p>
          </p:txBody>
        </p:sp>
        <p:sp>
          <p:nvSpPr>
            <p:cNvPr id="64" name="Parallelogram 63"/>
            <p:cNvSpPr/>
            <p:nvPr/>
          </p:nvSpPr>
          <p:spPr>
            <a:xfrm>
              <a:off x="4720825" y="9410534"/>
              <a:ext cx="3600000" cy="519222"/>
            </a:xfrm>
            <a:prstGeom prst="parallelogram">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latin typeface="Helvetica Neue" charset="0"/>
                  <a:ea typeface="Helvetica Neue" charset="0"/>
                  <a:cs typeface="Helvetica Neue" charset="0"/>
                </a:rPr>
                <a:t>Conclusions of qualitative assessment</a:t>
              </a:r>
              <a:endParaRPr lang="en-US" b="1" dirty="0">
                <a:solidFill>
                  <a:schemeClr val="bg1"/>
                </a:solidFill>
                <a:latin typeface="Helvetica Neue" charset="0"/>
                <a:ea typeface="Helvetica Neue" charset="0"/>
                <a:cs typeface="Helvetica Neue" charset="0"/>
              </a:endParaRPr>
            </a:p>
          </p:txBody>
        </p:sp>
        <p:cxnSp>
          <p:nvCxnSpPr>
            <p:cNvPr id="68" name="Straight Arrow Connector 67"/>
            <p:cNvCxnSpPr/>
            <p:nvPr/>
          </p:nvCxnSpPr>
          <p:spPr>
            <a:xfrm flipV="1">
              <a:off x="6520825" y="6159860"/>
              <a:ext cx="0" cy="277463"/>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 idx="0"/>
              <a:endCxn id="63" idx="4"/>
            </p:cNvCxnSpPr>
            <p:nvPr/>
          </p:nvCxnSpPr>
          <p:spPr>
            <a:xfrm flipV="1">
              <a:off x="6544332" y="3648187"/>
              <a:ext cx="0" cy="268881"/>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714947" y="5708110"/>
              <a:ext cx="3564000" cy="467777"/>
            </a:xfrm>
            <a:prstGeom prst="rect">
              <a:avLst/>
            </a:prstGeom>
            <a:no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Up / Down</a:t>
              </a:r>
              <a:endParaRPr lang="en-US" sz="1600" dirty="0">
                <a:solidFill>
                  <a:sysClr val="windowText" lastClr="000000"/>
                </a:solidFill>
                <a:latin typeface="Helvetica Neue" charset="0"/>
                <a:ea typeface="Helvetica Neue" charset="0"/>
                <a:cs typeface="Helvetica Neue" charset="0"/>
              </a:endParaRPr>
            </a:p>
          </p:txBody>
        </p:sp>
        <p:cxnSp>
          <p:nvCxnSpPr>
            <p:cNvPr id="37" name="Straight Arrow Connector 36"/>
            <p:cNvCxnSpPr/>
            <p:nvPr/>
          </p:nvCxnSpPr>
          <p:spPr>
            <a:xfrm flipV="1">
              <a:off x="6520825" y="6805284"/>
              <a:ext cx="0" cy="244736"/>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556056" y="4410183"/>
              <a:ext cx="0" cy="268881"/>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603631" y="6647219"/>
              <a:ext cx="1060724" cy="42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ysClr val="windowText" lastClr="000000"/>
                  </a:solidFill>
                  <a:latin typeface="Helvetica Neue" charset="0"/>
                  <a:ea typeface="Helvetica Neue" charset="0"/>
                  <a:cs typeface="Helvetica Neue" charset="0"/>
                </a:rPr>
                <a:t>Yes</a:t>
              </a:r>
              <a:endParaRPr lang="en-US" sz="1400" dirty="0">
                <a:solidFill>
                  <a:sysClr val="windowText" lastClr="000000"/>
                </a:solidFill>
                <a:latin typeface="Helvetica Neue" charset="0"/>
                <a:ea typeface="Helvetica Neue" charset="0"/>
                <a:cs typeface="Helvetica Neue" charset="0"/>
              </a:endParaRPr>
            </a:p>
          </p:txBody>
        </p:sp>
        <p:sp>
          <p:nvSpPr>
            <p:cNvPr id="42" name="Diamond 41"/>
            <p:cNvSpPr/>
            <p:nvPr/>
          </p:nvSpPr>
          <p:spPr>
            <a:xfrm>
              <a:off x="6202011" y="7046537"/>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Rectangle 45"/>
            <p:cNvSpPr/>
            <p:nvPr/>
          </p:nvSpPr>
          <p:spPr>
            <a:xfrm>
              <a:off x="5278228" y="7463029"/>
              <a:ext cx="2651729" cy="6192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Centralized </a:t>
              </a:r>
              <a:r>
                <a:rPr lang="en-US" sz="1400" smtClean="0">
                  <a:solidFill>
                    <a:sysClr val="windowText" lastClr="000000"/>
                  </a:solidFill>
                  <a:latin typeface="Helvetica Neue" charset="0"/>
                  <a:ea typeface="Helvetica Neue" charset="0"/>
                  <a:cs typeface="Helvetica Neue" charset="0"/>
                </a:rPr>
                <a:t>or decentralized procurement?</a:t>
              </a:r>
              <a:endParaRPr lang="en-US" sz="1400" dirty="0">
                <a:solidFill>
                  <a:sysClr val="windowText" lastClr="000000"/>
                </a:solidFill>
                <a:latin typeface="Helvetica Neue" charset="0"/>
                <a:ea typeface="Helvetica Neue" charset="0"/>
                <a:cs typeface="Helvetica Neue" charset="0"/>
              </a:endParaRPr>
            </a:p>
          </p:txBody>
        </p:sp>
        <p:cxnSp>
          <p:nvCxnSpPr>
            <p:cNvPr id="51" name="Straight Arrow Connector 50"/>
            <p:cNvCxnSpPr/>
            <p:nvPr/>
          </p:nvCxnSpPr>
          <p:spPr>
            <a:xfrm flipV="1">
              <a:off x="4352807" y="8270092"/>
              <a:ext cx="0" cy="178997"/>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6527188" y="8842646"/>
              <a:ext cx="0" cy="550577"/>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5" idx="3"/>
              <a:endCxn id="66" idx="1"/>
            </p:cNvCxnSpPr>
            <p:nvPr/>
          </p:nvCxnSpPr>
          <p:spPr>
            <a:xfrm>
              <a:off x="6181339" y="8842645"/>
              <a:ext cx="637628" cy="0"/>
            </a:xfrm>
            <a:prstGeom prst="straightConnector1">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141339" y="8482645"/>
              <a:ext cx="5040000" cy="720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Helvetica Neue" charset="0"/>
                  <a:ea typeface="Helvetica Neue" charset="0"/>
                  <a:cs typeface="Helvetica Neue" charset="0"/>
                </a:rPr>
                <a:t>Flexibility provision to system operator and market player with obligation (two asymmetric </a:t>
              </a:r>
              <a:r>
                <a:rPr lang="en-US" sz="1600" dirty="0" smtClean="0">
                  <a:solidFill>
                    <a:schemeClr val="tx1"/>
                  </a:solidFill>
                  <a:latin typeface="Helvetica Neue" charset="0"/>
                  <a:ea typeface="Helvetica Neue" charset="0"/>
                  <a:cs typeface="Helvetica Neue" charset="0"/>
                </a:rPr>
                <a:t>streams</a:t>
              </a:r>
              <a:r>
                <a:rPr lang="en-US" sz="1600" dirty="0" smtClean="0">
                  <a:solidFill>
                    <a:schemeClr val="tx1"/>
                  </a:solidFill>
                  <a:latin typeface="Helvetica Neue" charset="0"/>
                  <a:ea typeface="Helvetica Neue" charset="0"/>
                  <a:cs typeface="Helvetica Neue" charset="0"/>
                </a:rPr>
                <a:t>)</a:t>
              </a:r>
              <a:endParaRPr lang="en-US" sz="1600" dirty="0">
                <a:solidFill>
                  <a:schemeClr val="tx1"/>
                </a:solidFill>
                <a:latin typeface="Helvetica Neue" charset="0"/>
                <a:ea typeface="Helvetica Neue" charset="0"/>
                <a:cs typeface="Helvetica Neue" charset="0"/>
              </a:endParaRPr>
            </a:p>
          </p:txBody>
        </p:sp>
        <p:sp>
          <p:nvSpPr>
            <p:cNvPr id="66" name="Rectangle 65"/>
            <p:cNvSpPr/>
            <p:nvPr/>
          </p:nvSpPr>
          <p:spPr>
            <a:xfrm>
              <a:off x="6818967" y="8482645"/>
              <a:ext cx="5040000" cy="720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Helvetica Neue" charset="0"/>
                  <a:ea typeface="Helvetica Neue" charset="0"/>
                  <a:cs typeface="Helvetica Neue" charset="0"/>
                </a:rPr>
                <a:t>Flexibility provision to market players with obligation (one symmetric </a:t>
              </a:r>
              <a:r>
                <a:rPr lang="en-US" sz="1600" dirty="0" smtClean="0">
                  <a:solidFill>
                    <a:schemeClr val="tx1"/>
                  </a:solidFill>
                  <a:latin typeface="Helvetica Neue" charset="0"/>
                  <a:ea typeface="Helvetica Neue" charset="0"/>
                  <a:cs typeface="Helvetica Neue" charset="0"/>
                </a:rPr>
                <a:t>stream</a:t>
              </a:r>
              <a:r>
                <a:rPr lang="en-US" sz="1600" dirty="0" smtClean="0">
                  <a:solidFill>
                    <a:schemeClr val="tx1"/>
                  </a:solidFill>
                  <a:latin typeface="Helvetica Neue" charset="0"/>
                  <a:ea typeface="Helvetica Neue" charset="0"/>
                  <a:cs typeface="Helvetica Neue" charset="0"/>
                </a:rPr>
                <a:t>)</a:t>
              </a:r>
            </a:p>
          </p:txBody>
        </p:sp>
      </p:grpSp>
    </p:spTree>
    <p:extLst>
      <p:ext uri="{BB962C8B-B14F-4D97-AF65-F5344CB8AC3E}">
        <p14:creationId xmlns:p14="http://schemas.microsoft.com/office/powerpoint/2010/main" val="177641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351" y="747342"/>
            <a:ext cx="7669991" cy="1946103"/>
          </a:xfrm>
        </p:spPr>
        <p:txBody>
          <a:bodyPr/>
          <a:lstStyle/>
          <a:p>
            <a:endParaRPr lang="en-US"/>
          </a:p>
        </p:txBody>
      </p:sp>
      <p:sp>
        <p:nvSpPr>
          <p:cNvPr id="4" name="Text Placeholder 3"/>
          <p:cNvSpPr>
            <a:spLocks noGrp="1"/>
          </p:cNvSpPr>
          <p:nvPr>
            <p:ph type="body" sz="quarter" idx="10"/>
          </p:nvPr>
        </p:nvSpPr>
        <p:spPr/>
        <p:txBody>
          <a:bodyPr/>
          <a:lstStyle/>
          <a:p>
            <a:endParaRPr lang="en-US"/>
          </a:p>
        </p:txBody>
      </p:sp>
      <p:grpSp>
        <p:nvGrpSpPr>
          <p:cNvPr id="43" name="Group 42"/>
          <p:cNvGrpSpPr/>
          <p:nvPr/>
        </p:nvGrpSpPr>
        <p:grpSpPr>
          <a:xfrm>
            <a:off x="3250332" y="3128965"/>
            <a:ext cx="8408802" cy="5040962"/>
            <a:chOff x="3250332" y="3128965"/>
            <a:chExt cx="8408802" cy="5040962"/>
          </a:xfrm>
        </p:grpSpPr>
        <p:sp>
          <p:nvSpPr>
            <p:cNvPr id="5" name="Parallelogram 4"/>
            <p:cNvSpPr/>
            <p:nvPr/>
          </p:nvSpPr>
          <p:spPr>
            <a:xfrm>
              <a:off x="5230332" y="3128965"/>
              <a:ext cx="2628000" cy="519222"/>
            </a:xfrm>
            <a:prstGeom prst="parallelogram">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Helvetica Neue" charset="0"/>
                  <a:ea typeface="Helvetica Neue" charset="0"/>
                  <a:cs typeface="Helvetica Neue" charset="0"/>
                </a:rPr>
                <a:t>Given Market </a:t>
              </a:r>
              <a:r>
                <a:rPr lang="en-US" b="1" dirty="0" smtClean="0">
                  <a:solidFill>
                    <a:schemeClr val="bg1"/>
                  </a:solidFill>
                  <a:latin typeface="Helvetica Neue" charset="0"/>
                  <a:ea typeface="Helvetica Neue" charset="0"/>
                  <a:cs typeface="Helvetica Neue" charset="0"/>
                </a:rPr>
                <a:t>&amp; Technology</a:t>
              </a:r>
              <a:endParaRPr lang="en-US" b="1" dirty="0">
                <a:solidFill>
                  <a:schemeClr val="bg1"/>
                </a:solidFill>
                <a:latin typeface="Helvetica Neue" charset="0"/>
                <a:ea typeface="Helvetica Neue" charset="0"/>
                <a:cs typeface="Helvetica Neue" charset="0"/>
              </a:endParaRPr>
            </a:p>
          </p:txBody>
        </p:sp>
        <p:cxnSp>
          <p:nvCxnSpPr>
            <p:cNvPr id="6" name="Straight Arrow Connector 5"/>
            <p:cNvCxnSpPr/>
            <p:nvPr/>
          </p:nvCxnSpPr>
          <p:spPr>
            <a:xfrm flipV="1">
              <a:off x="6472929" y="3678332"/>
              <a:ext cx="0" cy="244736"/>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 name="Diamond 6"/>
            <p:cNvSpPr/>
            <p:nvPr/>
          </p:nvSpPr>
          <p:spPr>
            <a:xfrm>
              <a:off x="6154115" y="3919585"/>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5230332" y="4282449"/>
              <a:ext cx="2651729" cy="6192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Is there a capacity market?</a:t>
              </a:r>
              <a:endParaRPr lang="en-US" sz="1400" dirty="0">
                <a:solidFill>
                  <a:sysClr val="windowText" lastClr="000000"/>
                </a:solidFill>
                <a:latin typeface="Helvetica Neue" charset="0"/>
                <a:ea typeface="Helvetica Neue" charset="0"/>
                <a:cs typeface="Helvetica Neue" charset="0"/>
              </a:endParaRPr>
            </a:p>
          </p:txBody>
        </p:sp>
        <p:cxnSp>
          <p:nvCxnSpPr>
            <p:cNvPr id="9" name="Straight Arrow Connector 8"/>
            <p:cNvCxnSpPr/>
            <p:nvPr/>
          </p:nvCxnSpPr>
          <p:spPr>
            <a:xfrm flipH="1">
              <a:off x="4268322" y="4109631"/>
              <a:ext cx="4409213" cy="0"/>
            </a:xfrm>
            <a:prstGeom prst="straightConnector1">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064369" y="3648187"/>
              <a:ext cx="1089746" cy="461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Yes</a:t>
              </a:r>
              <a:endParaRPr lang="en-US" sz="1400" dirty="0">
                <a:solidFill>
                  <a:sysClr val="windowText" lastClr="000000"/>
                </a:solidFill>
                <a:latin typeface="Helvetica Neue" charset="0"/>
                <a:ea typeface="Helvetica Neue" charset="0"/>
                <a:cs typeface="Helvetica Neue" charset="0"/>
              </a:endParaRPr>
            </a:p>
          </p:txBody>
        </p:sp>
        <p:sp>
          <p:nvSpPr>
            <p:cNvPr id="11" name="Rectangle 10"/>
            <p:cNvSpPr/>
            <p:nvPr/>
          </p:nvSpPr>
          <p:spPr>
            <a:xfrm>
              <a:off x="6860596" y="3663435"/>
              <a:ext cx="1089746" cy="461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No</a:t>
              </a:r>
              <a:endParaRPr lang="en-US" sz="1400" dirty="0">
                <a:solidFill>
                  <a:sysClr val="windowText" lastClr="000000"/>
                </a:solidFill>
                <a:latin typeface="Helvetica Neue" charset="0"/>
                <a:ea typeface="Helvetica Neue" charset="0"/>
                <a:cs typeface="Helvetica Neue" charset="0"/>
              </a:endParaRPr>
            </a:p>
          </p:txBody>
        </p:sp>
        <p:sp>
          <p:nvSpPr>
            <p:cNvPr id="12" name="Rectangle 11"/>
            <p:cNvSpPr/>
            <p:nvPr/>
          </p:nvSpPr>
          <p:spPr>
            <a:xfrm>
              <a:off x="3250332" y="4387167"/>
              <a:ext cx="1980000"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ysClr val="windowText" lastClr="000000"/>
                  </a:solidFill>
                  <a:latin typeface="Helvetica Neue" charset="0"/>
                  <a:ea typeface="Helvetica Neue" charset="0"/>
                  <a:cs typeface="Helvetica Neue" charset="0"/>
                </a:rPr>
                <a:t>Capacity market</a:t>
              </a:r>
              <a:endParaRPr lang="en-US" sz="1600" dirty="0">
                <a:solidFill>
                  <a:sysClr val="windowText" lastClr="000000"/>
                </a:solidFill>
                <a:latin typeface="Helvetica Neue" charset="0"/>
                <a:ea typeface="Helvetica Neue" charset="0"/>
                <a:cs typeface="Helvetica Neue" charset="0"/>
              </a:endParaRPr>
            </a:p>
          </p:txBody>
        </p:sp>
        <p:sp>
          <p:nvSpPr>
            <p:cNvPr id="13" name="Rectangle 12"/>
            <p:cNvSpPr/>
            <p:nvPr/>
          </p:nvSpPr>
          <p:spPr>
            <a:xfrm>
              <a:off x="7858332" y="4387167"/>
              <a:ext cx="1980000" cy="51922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ysClr val="windowText" lastClr="000000"/>
                  </a:solidFill>
                  <a:latin typeface="Helvetica Neue" charset="0"/>
                  <a:ea typeface="Helvetica Neue" charset="0"/>
                  <a:cs typeface="Helvetica Neue" charset="0"/>
                </a:rPr>
                <a:t>Energy-only </a:t>
              </a:r>
              <a:r>
                <a:rPr lang="en-US" sz="1600" dirty="0" smtClean="0">
                  <a:solidFill>
                    <a:sysClr val="windowText" lastClr="000000"/>
                  </a:solidFill>
                  <a:latin typeface="Helvetica Neue" charset="0"/>
                  <a:ea typeface="Helvetica Neue" charset="0"/>
                  <a:cs typeface="Helvetica Neue" charset="0"/>
                </a:rPr>
                <a:t>market</a:t>
              </a:r>
              <a:endParaRPr lang="en-US" sz="1600" dirty="0">
                <a:solidFill>
                  <a:sysClr val="windowText" lastClr="000000"/>
                </a:solidFill>
                <a:latin typeface="Helvetica Neue" charset="0"/>
                <a:ea typeface="Helvetica Neue" charset="0"/>
                <a:cs typeface="Helvetica Neue" charset="0"/>
              </a:endParaRPr>
            </a:p>
          </p:txBody>
        </p:sp>
        <p:cxnSp>
          <p:nvCxnSpPr>
            <p:cNvPr id="14" name="Straight Arrow Connector 13"/>
            <p:cNvCxnSpPr/>
            <p:nvPr/>
          </p:nvCxnSpPr>
          <p:spPr>
            <a:xfrm flipV="1">
              <a:off x="4280804" y="4098847"/>
              <a:ext cx="0" cy="216000"/>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677535" y="4124879"/>
              <a:ext cx="0" cy="216000"/>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8644157" y="4871326"/>
              <a:ext cx="0" cy="244736"/>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8325343" y="5116062"/>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p:cNvSpPr/>
            <p:nvPr/>
          </p:nvSpPr>
          <p:spPr>
            <a:xfrm>
              <a:off x="9007405" y="5034745"/>
              <a:ext cx="2651729" cy="6192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Other capacity remuneration mechanism?</a:t>
              </a:r>
              <a:endParaRPr lang="en-US" sz="1400" dirty="0">
                <a:solidFill>
                  <a:sysClr val="windowText" lastClr="000000"/>
                </a:solidFill>
                <a:latin typeface="Helvetica Neue" charset="0"/>
                <a:ea typeface="Helvetica Neue" charset="0"/>
                <a:cs typeface="Helvetica Neue" charset="0"/>
              </a:endParaRPr>
            </a:p>
          </p:txBody>
        </p:sp>
        <p:sp>
          <p:nvSpPr>
            <p:cNvPr id="19" name="Rectangle 18"/>
            <p:cNvSpPr/>
            <p:nvPr/>
          </p:nvSpPr>
          <p:spPr>
            <a:xfrm>
              <a:off x="7858331" y="5344386"/>
              <a:ext cx="785825" cy="538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Yes</a:t>
              </a:r>
              <a:endParaRPr lang="en-US" sz="1400" dirty="0">
                <a:solidFill>
                  <a:sysClr val="windowText" lastClr="000000"/>
                </a:solidFill>
                <a:latin typeface="Helvetica Neue" charset="0"/>
                <a:ea typeface="Helvetica Neue" charset="0"/>
                <a:cs typeface="Helvetica Neue" charset="0"/>
              </a:endParaRPr>
            </a:p>
          </p:txBody>
        </p:sp>
        <p:cxnSp>
          <p:nvCxnSpPr>
            <p:cNvPr id="20" name="Straight Arrow Connector 19"/>
            <p:cNvCxnSpPr/>
            <p:nvPr/>
          </p:nvCxnSpPr>
          <p:spPr>
            <a:xfrm flipV="1">
              <a:off x="8620711" y="5414724"/>
              <a:ext cx="0" cy="468000"/>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213027" y="5882351"/>
              <a:ext cx="2815368" cy="720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Helvetica Neue" charset="0"/>
                  <a:ea typeface="Helvetica Neue" charset="0"/>
                  <a:cs typeface="Helvetica Neue" charset="0"/>
                </a:rPr>
                <a:t>Strategic reserve </a:t>
              </a:r>
              <a:r>
                <a:rPr lang="en-US" sz="1600" smtClean="0">
                  <a:solidFill>
                    <a:schemeClr val="tx1"/>
                  </a:solidFill>
                  <a:latin typeface="Helvetica Neue" charset="0"/>
                  <a:ea typeface="Helvetica Neue" charset="0"/>
                  <a:cs typeface="Helvetica Neue" charset="0"/>
                </a:rPr>
                <a:t>or emergency product</a:t>
              </a:r>
              <a:endParaRPr lang="en-US" sz="1600" dirty="0" smtClean="0">
                <a:solidFill>
                  <a:schemeClr val="tx1"/>
                </a:solidFill>
                <a:latin typeface="Helvetica Neue" charset="0"/>
                <a:ea typeface="Helvetica Neue" charset="0"/>
                <a:cs typeface="Helvetica Neue" charset="0"/>
              </a:endParaRPr>
            </a:p>
          </p:txBody>
        </p:sp>
        <p:sp>
          <p:nvSpPr>
            <p:cNvPr id="26" name="Diamond 25"/>
            <p:cNvSpPr/>
            <p:nvPr/>
          </p:nvSpPr>
          <p:spPr>
            <a:xfrm>
              <a:off x="6154115" y="6805522"/>
              <a:ext cx="637628" cy="362864"/>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7" name="Straight Arrow Connector 26"/>
            <p:cNvCxnSpPr/>
            <p:nvPr/>
          </p:nvCxnSpPr>
          <p:spPr>
            <a:xfrm flipH="1">
              <a:off x="4211498" y="6986954"/>
              <a:ext cx="4409213" cy="0"/>
            </a:xfrm>
            <a:prstGeom prst="straightConnector1">
              <a:avLst/>
            </a:prstGeom>
            <a:ln>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2" idx="2"/>
            </p:cNvCxnSpPr>
            <p:nvPr/>
          </p:nvCxnSpPr>
          <p:spPr>
            <a:xfrm flipV="1">
              <a:off x="4240332" y="4906389"/>
              <a:ext cx="0" cy="2080565"/>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1" idx="2"/>
            </p:cNvCxnSpPr>
            <p:nvPr/>
          </p:nvCxnSpPr>
          <p:spPr>
            <a:xfrm flipV="1">
              <a:off x="8620711" y="6602351"/>
              <a:ext cx="0" cy="384603"/>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230332" y="6214354"/>
              <a:ext cx="2651729" cy="6192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ysClr val="windowText" lastClr="000000"/>
                  </a:solidFill>
                  <a:latin typeface="Helvetica Neue" charset="0"/>
                  <a:ea typeface="Helvetica Neue" charset="0"/>
                  <a:cs typeface="Helvetica Neue" charset="0"/>
                </a:rPr>
                <a:t>Is accessible?</a:t>
              </a:r>
              <a:endParaRPr lang="en-US" sz="1400" dirty="0">
                <a:solidFill>
                  <a:sysClr val="windowText" lastClr="000000"/>
                </a:solidFill>
                <a:latin typeface="Helvetica Neue" charset="0"/>
                <a:ea typeface="Helvetica Neue" charset="0"/>
                <a:cs typeface="Helvetica Neue" charset="0"/>
              </a:endParaRPr>
            </a:p>
          </p:txBody>
        </p:sp>
        <p:sp>
          <p:nvSpPr>
            <p:cNvPr id="40" name="Rectangle 39"/>
            <p:cNvSpPr/>
            <p:nvPr/>
          </p:nvSpPr>
          <p:spPr>
            <a:xfrm>
              <a:off x="5687103" y="7026267"/>
              <a:ext cx="785825" cy="538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ysClr val="windowText" lastClr="000000"/>
                  </a:solidFill>
                  <a:latin typeface="Helvetica Neue" charset="0"/>
                  <a:ea typeface="Helvetica Neue" charset="0"/>
                  <a:cs typeface="Helvetica Neue" charset="0"/>
                </a:rPr>
                <a:t>Yes</a:t>
              </a:r>
              <a:endParaRPr lang="en-US" sz="1400" dirty="0">
                <a:solidFill>
                  <a:sysClr val="windowText" lastClr="000000"/>
                </a:solidFill>
                <a:latin typeface="Helvetica Neue" charset="0"/>
                <a:ea typeface="Helvetica Neue" charset="0"/>
                <a:cs typeface="Helvetica Neue" charset="0"/>
              </a:endParaRPr>
            </a:p>
          </p:txBody>
        </p:sp>
        <p:cxnSp>
          <p:nvCxnSpPr>
            <p:cNvPr id="41" name="Straight Arrow Connector 40"/>
            <p:cNvCxnSpPr/>
            <p:nvPr/>
          </p:nvCxnSpPr>
          <p:spPr>
            <a:xfrm flipV="1">
              <a:off x="6472928" y="7168386"/>
              <a:ext cx="0" cy="468000"/>
            </a:xfrm>
            <a:prstGeom prst="straightConnector1">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2" name="Parallelogram 41"/>
            <p:cNvSpPr/>
            <p:nvPr/>
          </p:nvSpPr>
          <p:spPr>
            <a:xfrm>
              <a:off x="4672928" y="7650705"/>
              <a:ext cx="3600000" cy="519222"/>
            </a:xfrm>
            <a:prstGeom prst="parallelogram">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latin typeface="Helvetica Neue" charset="0"/>
                  <a:ea typeface="Helvetica Neue" charset="0"/>
                  <a:cs typeface="Helvetica Neue" charset="0"/>
                </a:rPr>
                <a:t>Conclusions of qualitative assessment</a:t>
              </a:r>
              <a:endParaRPr lang="en-US" b="1" dirty="0">
                <a:solidFill>
                  <a:schemeClr val="bg1"/>
                </a:solidFill>
                <a:latin typeface="Helvetica Neue" charset="0"/>
                <a:ea typeface="Helvetica Neue" charset="0"/>
                <a:cs typeface="Helvetica Neue" charset="0"/>
              </a:endParaRPr>
            </a:p>
          </p:txBody>
        </p:sp>
      </p:grpSp>
    </p:spTree>
    <p:extLst>
      <p:ext uri="{BB962C8B-B14F-4D97-AF65-F5344CB8AC3E}">
        <p14:creationId xmlns:p14="http://schemas.microsoft.com/office/powerpoint/2010/main" val="12039644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672</TotalTime>
  <Words>410</Words>
  <Application>Microsoft Macintosh PowerPoint</Application>
  <PresentationFormat>Custom</PresentationFormat>
  <Paragraphs>116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Calibri Light</vt:lpstr>
      <vt:lpstr>Helvetica</vt:lpstr>
      <vt:lpstr>Helvetica Neue</vt:lpstr>
      <vt:lpstr>Wingdings</vt:lpstr>
      <vt:lpstr>Arial</vt:lpstr>
      <vt:lpstr>Office Theme</vt:lpstr>
      <vt:lpstr>PowerPoint Presentation</vt:lpstr>
      <vt:lpstr>General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gLKMPh0lFs@student.ethz.ch</dc:creator>
  <cp:lastModifiedBy>gLKMPh0lFs@student.ethz.ch</cp:lastModifiedBy>
  <cp:revision>18</cp:revision>
  <dcterms:created xsi:type="dcterms:W3CDTF">2018-04-01T13:56:50Z</dcterms:created>
  <dcterms:modified xsi:type="dcterms:W3CDTF">2018-04-03T14:37:41Z</dcterms:modified>
</cp:coreProperties>
</file>