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AB03-C297-AE47-ABC4-95CFDF1D63A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7D7A9-AEBD-C446-8196-9BD2A2358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9E6C-29FE-C543-87E5-97DA2474F389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90E4-B1BD-BC44-84B1-CFC7263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xleos@gmail.com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xleos@gmail.com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2676" y="929391"/>
            <a:ext cx="7285220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92676" y="929391"/>
            <a:ext cx="7285220" cy="6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04322" y="929390"/>
            <a:ext cx="2173574" cy="689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2676" y="1618937"/>
            <a:ext cx="1783830" cy="428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92676" y="5906126"/>
            <a:ext cx="7285220" cy="320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48752" y="239843"/>
            <a:ext cx="419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标题区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写</a:t>
            </a:r>
            <a:r>
              <a:rPr lang="en-US" altLang="zh-CN" dirty="0" smtClean="0">
                <a:solidFill>
                  <a:srgbClr val="0070C0"/>
                </a:solidFill>
              </a:rPr>
              <a:t>”Flexibility Management”</a:t>
            </a:r>
            <a:r>
              <a:rPr lang="zh-CN" altLang="en-US" dirty="0" smtClean="0">
                <a:solidFill>
                  <a:srgbClr val="0070C0"/>
                </a:solidFill>
              </a:rPr>
              <a:t>即可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6585" y="375392"/>
            <a:ext cx="432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Logo</a:t>
            </a:r>
            <a:r>
              <a:rPr lang="zh-CN" altLang="en-US" b="1" dirty="0" smtClean="0"/>
              <a:t>区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预留 长：高 ＝ </a:t>
            </a:r>
            <a:r>
              <a:rPr lang="en-US" altLang="zh-CN" dirty="0" smtClean="0">
                <a:solidFill>
                  <a:srgbClr val="0070C0"/>
                </a:solidFill>
              </a:rPr>
              <a:t>6:4 </a:t>
            </a:r>
            <a:r>
              <a:rPr lang="zh-CN" altLang="en-US" dirty="0" smtClean="0">
                <a:solidFill>
                  <a:srgbClr val="0070C0"/>
                </a:solidFill>
              </a:rPr>
              <a:t>或</a:t>
            </a:r>
            <a:r>
              <a:rPr lang="en-US" altLang="zh-CN" dirty="0" smtClean="0">
                <a:solidFill>
                  <a:srgbClr val="0070C0"/>
                </a:solidFill>
              </a:rPr>
              <a:t>10:2</a:t>
            </a:r>
            <a:r>
              <a:rPr lang="zh-CN" altLang="en-US" dirty="0" smtClean="0">
                <a:solidFill>
                  <a:srgbClr val="0070C0"/>
                </a:solidFill>
              </a:rPr>
              <a:t>的空间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76703" y="744724"/>
            <a:ext cx="494675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666060" y="744724"/>
            <a:ext cx="494675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77765" y="20867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主内容展示区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383090" y="2246878"/>
            <a:ext cx="494675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599" y="1645625"/>
            <a:ext cx="661314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4644" y="1089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导航栏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029292" y="4938356"/>
            <a:ext cx="167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页底</a:t>
            </a:r>
            <a:r>
              <a:rPr lang="zh-CN" altLang="en-US" dirty="0" smtClean="0">
                <a:solidFill>
                  <a:srgbClr val="0070C0"/>
                </a:solidFill>
              </a:rPr>
              <a:t>，写上</a:t>
            </a:r>
            <a:r>
              <a:rPr lang="en-US" altLang="zh-CN" dirty="0" smtClean="0">
                <a:solidFill>
                  <a:srgbClr val="0070C0"/>
                </a:solidFill>
              </a:rPr>
              <a:t>©xxx</a:t>
            </a:r>
            <a:r>
              <a:rPr lang="zh-CN" altLang="en-US" dirty="0" smtClean="0">
                <a:solidFill>
                  <a:srgbClr val="0070C0"/>
                </a:solidFill>
              </a:rPr>
              <a:t> 以及</a:t>
            </a:r>
            <a:r>
              <a:rPr lang="en-US" altLang="zh-CN" dirty="0" smtClean="0">
                <a:solidFill>
                  <a:srgbClr val="0070C0"/>
                </a:solidFill>
              </a:rPr>
              <a:t> ”Disclaimer”</a:t>
            </a:r>
            <a:r>
              <a:rPr lang="zh-CN" altLang="en-US" dirty="0" smtClean="0">
                <a:solidFill>
                  <a:srgbClr val="0070C0"/>
                </a:solidFill>
              </a:rPr>
              <a:t>链接即可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383090" y="5774033"/>
            <a:ext cx="553884" cy="29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519" y="1508214"/>
            <a:ext cx="1933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一级目录：</a:t>
            </a:r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Documentation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3519" y="3014887"/>
            <a:ext cx="1933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其中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Home, Documentation, Contact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点击打开新网页，所链接网页内容区留空即可。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点击</a:t>
            </a:r>
            <a:r>
              <a:rPr lang="en-US" altLang="zh-CN" sz="1600" dirty="0" smtClean="0">
                <a:solidFill>
                  <a:srgbClr val="0070C0"/>
                </a:solidFill>
              </a:rPr>
              <a:t>Cases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打开二级目录（显示覆盖一级目录）。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3519" y="5538520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二级目录：</a:t>
            </a:r>
            <a:endParaRPr lang="en-US" altLang="zh-CN" b="1" dirty="0" smtClean="0"/>
          </a:p>
          <a:p>
            <a:r>
              <a:rPr lang="en-US" altLang="zh-CN" dirty="0" smtClean="0"/>
              <a:t>(&lt;&lt;Return)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Case Selection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Case Results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937" y="122021"/>
            <a:ext cx="207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主页，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编号</a:t>
            </a:r>
            <a:r>
              <a:rPr lang="en-US" altLang="zh-CN" b="1" dirty="0" smtClean="0"/>
              <a:t>: A)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64256" y="6226341"/>
            <a:ext cx="19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进入</a:t>
            </a:r>
            <a:r>
              <a:rPr lang="zh-CN" altLang="en-US" sz="1600" dirty="0" smtClean="0"/>
              <a:t>网页</a:t>
            </a:r>
            <a:r>
              <a:rPr lang="en-US" altLang="zh-CN" sz="1600" dirty="0" smtClean="0"/>
              <a:t>B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8285" y="6519446"/>
            <a:ext cx="193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进入</a:t>
            </a:r>
            <a:r>
              <a:rPr lang="zh-CN" altLang="en-US" sz="1600" dirty="0" smtClean="0"/>
              <a:t>网页</a:t>
            </a:r>
            <a:r>
              <a:rPr lang="en-US" altLang="zh-CN" sz="1600" dirty="0" smtClean="0"/>
              <a:t>F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33598" y="6300176"/>
            <a:ext cx="370881" cy="5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93375" y="6606994"/>
            <a:ext cx="370881" cy="5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2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449" y="231445"/>
            <a:ext cx="436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b="1" dirty="0" smtClean="0"/>
              <a:t>Subscribe</a:t>
            </a:r>
            <a:r>
              <a:rPr lang="zh-CN" altLang="en-US" dirty="0" smtClean="0"/>
              <a:t>按键，进入</a:t>
            </a:r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E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3442" y="1154243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61002" y="1709106"/>
            <a:ext cx="478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Subscribe for update:</a:t>
            </a:r>
          </a:p>
          <a:p>
            <a:r>
              <a:rPr lang="en-US" dirty="0" smtClean="0"/>
              <a:t>This case has ben requested by other user. If you also want to receive updates for this case, please leave your email here.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9932" y="35343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输入框</a:t>
            </a:r>
            <a:r>
              <a:rPr lang="zh-CN" altLang="en-US" smtClean="0"/>
              <a:t>：</a:t>
            </a:r>
            <a:r>
              <a:rPr lang="zh-CN" altLang="en-US" smtClean="0">
                <a:solidFill>
                  <a:srgbClr val="0070C0"/>
                </a:solidFill>
              </a:rPr>
              <a:t>输入邮箱地址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7942" y="4276074"/>
            <a:ext cx="1309893" cy="208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8994" y="427516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2096" y="4228713"/>
            <a:ext cx="1038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Subscribe me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81863" y="422871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Cancel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29812" y="119393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&lt;&lt;Back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6183" y="698397"/>
            <a:ext cx="196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返回网页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>
            <a:off x="1223442" y="1083364"/>
            <a:ext cx="432930" cy="11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46128" y="3619299"/>
            <a:ext cx="4469661" cy="31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09576" y="4433593"/>
            <a:ext cx="5853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点击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将将</a:t>
            </a:r>
            <a:r>
              <a:rPr lang="zh-CN" altLang="en-US" dirty="0" smtClean="0"/>
              <a:t>网页</a:t>
            </a:r>
            <a:r>
              <a:rPr lang="en-US" altLang="zh-CN" dirty="0" smtClean="0"/>
              <a:t>B </a:t>
            </a:r>
            <a:r>
              <a:rPr lang="zh-CN" altLang="en-US" dirty="0" smtClean="0">
                <a:solidFill>
                  <a:srgbClr val="0070C0"/>
                </a:solidFill>
              </a:rPr>
              <a:t>对应选项的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  <a:r>
              <a:rPr lang="en-US" altLang="zh-CN" dirty="0" smtClean="0"/>
              <a:t>Case Name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  <a:r>
              <a:rPr lang="zh-CN" altLang="en-US" dirty="0" smtClean="0">
                <a:solidFill>
                  <a:srgbClr val="0070C0"/>
                </a:solidFill>
              </a:rPr>
              <a:t>和本页输入的邮箱地址和网页发送到管理员邮箱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hlinkClick r:id="rId2"/>
              </a:rPr>
              <a:t>fxleos@gmail.com)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同时跳出对话框</a:t>
            </a:r>
            <a:r>
              <a:rPr lang="en-US" altLang="zh-CN" dirty="0" smtClean="0">
                <a:solidFill>
                  <a:srgbClr val="0070C0"/>
                </a:solidFill>
              </a:rPr>
              <a:t> “You have subscribed for this case! (Ok)”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确认后回到</a:t>
            </a:r>
            <a:r>
              <a:rPr lang="zh-CN" altLang="en-US" dirty="0" smtClean="0"/>
              <a:t>网页</a:t>
            </a:r>
            <a:r>
              <a:rPr lang="en-US" altLang="zh-CN" dirty="0" smtClean="0"/>
              <a:t>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641855" y="4496512"/>
            <a:ext cx="2163906" cy="6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980762" y="1098107"/>
            <a:ext cx="2901101" cy="326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24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449" y="23144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B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3442" y="1154243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3129" y="1978704"/>
            <a:ext cx="4397868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5809" y="1978704"/>
            <a:ext cx="1914121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128" y="2517179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128" y="4142444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06632" y="1978704"/>
            <a:ext cx="394366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 flipV="1">
            <a:off x="5706632" y="1978704"/>
            <a:ext cx="394365" cy="3084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3128" y="1320360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下拉选框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Case Name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85809" y="1319533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Status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1973" y="2763615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Description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46649" y="509070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功能键区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70C0"/>
                </a:solidFill>
              </a:rPr>
              <a:t>各按键功能见后几页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7943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66376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8994" y="427516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87943" y="4708279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2096" y="4228713"/>
            <a:ext cx="59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Create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9591" y="4247337"/>
            <a:ext cx="8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View/Edit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81863" y="4228713"/>
            <a:ext cx="79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Duplicate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51973" y="4667860"/>
            <a:ext cx="70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Request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967090" y="469598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31120" y="4655562"/>
            <a:ext cx="80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Subscribe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907408" y="469507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37773" y="466786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Show Results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33599" y="1645625"/>
            <a:ext cx="661314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98416" y="1705212"/>
            <a:ext cx="436715" cy="4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422098" y="2158774"/>
            <a:ext cx="4794903" cy="249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83026" y="1770202"/>
            <a:ext cx="288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点击进入网页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F</a:t>
            </a:r>
            <a:r>
              <a:rPr lang="zh-CN" altLang="en-US" sz="1600" dirty="0" smtClean="0">
                <a:solidFill>
                  <a:srgbClr val="0070C0"/>
                </a:solidFill>
              </a:rPr>
              <a:t>（下页）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（效果同导航栏中的</a:t>
            </a:r>
            <a:r>
              <a:rPr lang="en-US" altLang="zh-CN" sz="1600" dirty="0" smtClean="0">
                <a:solidFill>
                  <a:srgbClr val="0070C0"/>
                </a:solidFill>
              </a:rPr>
              <a:t>”</a:t>
            </a:r>
            <a:r>
              <a:rPr lang="en-US" altLang="zh-CN" sz="1600" dirty="0" smtClean="0"/>
              <a:t>Case Results</a:t>
            </a:r>
            <a:r>
              <a:rPr lang="en-US" altLang="zh-CN" sz="1600" dirty="0" smtClean="0">
                <a:solidFill>
                  <a:srgbClr val="0070C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2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49" y="23144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F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798" y="1244183"/>
            <a:ext cx="1783830" cy="428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798" y="1371254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二级目录：</a:t>
            </a:r>
            <a:endParaRPr lang="en-US" altLang="zh-CN" b="1" dirty="0" smtClean="0"/>
          </a:p>
          <a:p>
            <a:r>
              <a:rPr lang="en-US" altLang="zh-CN" dirty="0" smtClean="0"/>
              <a:t>(&lt;&lt;Return)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Case Selection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Case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7234" y="2480444"/>
            <a:ext cx="1618557" cy="229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1388" y="2433083"/>
            <a:ext cx="1564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Show selected results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121388" y="3018445"/>
            <a:ext cx="720928" cy="369332"/>
            <a:chOff x="1140568" y="3690892"/>
            <a:chExt cx="720928" cy="369332"/>
          </a:xfrm>
        </p:grpSpPr>
        <p:sp>
          <p:nvSpPr>
            <p:cNvPr id="7" name="Rectangle 6"/>
            <p:cNvSpPr/>
            <p:nvPr/>
          </p:nvSpPr>
          <p:spPr>
            <a:xfrm>
              <a:off x="1140568" y="3741214"/>
              <a:ext cx="170242" cy="183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8672" y="369089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xxx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21388" y="3953711"/>
            <a:ext cx="720928" cy="369332"/>
            <a:chOff x="1140568" y="3690892"/>
            <a:chExt cx="720928" cy="369332"/>
          </a:xfrm>
        </p:grpSpPr>
        <p:sp>
          <p:nvSpPr>
            <p:cNvPr id="11" name="Rectangle 10"/>
            <p:cNvSpPr/>
            <p:nvPr/>
          </p:nvSpPr>
          <p:spPr>
            <a:xfrm>
              <a:off x="1140568" y="3741214"/>
              <a:ext cx="170242" cy="183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8672" y="369089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xxx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21388" y="3460917"/>
            <a:ext cx="720928" cy="369332"/>
            <a:chOff x="1140568" y="3690892"/>
            <a:chExt cx="720928" cy="369332"/>
          </a:xfrm>
        </p:grpSpPr>
        <p:sp>
          <p:nvSpPr>
            <p:cNvPr id="14" name="Rectangle 13"/>
            <p:cNvSpPr/>
            <p:nvPr/>
          </p:nvSpPr>
          <p:spPr>
            <a:xfrm>
              <a:off x="1140568" y="3741214"/>
              <a:ext cx="170242" cy="183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8672" y="369089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xxx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15448" y="4496827"/>
            <a:ext cx="720928" cy="369332"/>
            <a:chOff x="1140568" y="3690892"/>
            <a:chExt cx="720928" cy="369332"/>
          </a:xfrm>
        </p:grpSpPr>
        <p:sp>
          <p:nvSpPr>
            <p:cNvPr id="17" name="Rectangle 16"/>
            <p:cNvSpPr/>
            <p:nvPr/>
          </p:nvSpPr>
          <p:spPr>
            <a:xfrm>
              <a:off x="1140568" y="3741214"/>
              <a:ext cx="170242" cy="183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8672" y="369089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xxx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944512" y="2337466"/>
            <a:ext cx="2317037" cy="45205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15449" y="4982894"/>
            <a:ext cx="1996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选项区</a:t>
            </a:r>
            <a:r>
              <a:rPr lang="zh-CN" altLang="en-US" dirty="0" smtClean="0"/>
              <a:t>：网页</a:t>
            </a:r>
            <a:r>
              <a:rPr lang="en-US" altLang="zh-CN" dirty="0" smtClean="0"/>
              <a:t>B</a:t>
            </a:r>
            <a:r>
              <a:rPr lang="zh-CN" altLang="en-US" dirty="0" smtClean="0">
                <a:solidFill>
                  <a:srgbClr val="0070C0"/>
                </a:solidFill>
              </a:rPr>
              <a:t>下拉选项对应文件中图片的文件名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（若可则将选项区置入导航栏， 否则放入内容栏）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655812" y="2413100"/>
            <a:ext cx="1025461" cy="2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08441" y="2074546"/>
            <a:ext cx="375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点击将对应的图片显示在</a:t>
            </a:r>
            <a:r>
              <a:rPr lang="zh-CN" altLang="en-US" sz="1600" b="1" dirty="0" smtClean="0"/>
              <a:t>内容区</a:t>
            </a:r>
            <a:endParaRPr lang="en-US" altLang="zh-CN" sz="1600" b="1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596868" y="3325904"/>
            <a:ext cx="1368679" cy="172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02585" y="2648924"/>
            <a:ext cx="1195036" cy="240578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449" y="231445"/>
            <a:ext cx="612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”Case Selection”</a:t>
            </a:r>
            <a:r>
              <a:rPr lang="zh-CN" altLang="en-US" dirty="0" smtClean="0"/>
              <a:t>打开新</a:t>
            </a:r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B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，内容区如下：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3442" y="1154243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3129" y="1978704"/>
            <a:ext cx="4397868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5809" y="1978704"/>
            <a:ext cx="1914121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128" y="2782452"/>
            <a:ext cx="6596801" cy="1129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128" y="4142444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06632" y="1978704"/>
            <a:ext cx="394366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 flipV="1">
            <a:off x="5706632" y="1978704"/>
            <a:ext cx="394365" cy="3084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3128" y="1177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下拉</a:t>
            </a:r>
            <a:r>
              <a:rPr lang="zh-CN" altLang="en-US" b="1" dirty="0" smtClean="0"/>
              <a:t>选框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85809" y="13195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</a:t>
            </a:r>
            <a:r>
              <a:rPr lang="zh-CN" altLang="en-US" b="1" dirty="0" smtClean="0"/>
              <a:t>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1973" y="29781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</a:t>
            </a:r>
            <a:r>
              <a:rPr lang="zh-CN" altLang="en-US" b="1" dirty="0" smtClean="0"/>
              <a:t>栏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46649" y="509070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功能键区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70C0"/>
                </a:solidFill>
              </a:rPr>
              <a:t>各按键功能见后几页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7943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66376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8994" y="427516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87943" y="4708279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267544" y="562825"/>
            <a:ext cx="2623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下拉菜单里每一项对应外部的一个文件夹和一个文本文件。</a:t>
            </a:r>
            <a:r>
              <a:rPr lang="en-US" dirty="0" smtClean="0">
                <a:solidFill>
                  <a:srgbClr val="0070C0"/>
                </a:solidFill>
              </a:rPr>
              <a:t>Status, Des</a:t>
            </a:r>
            <a:r>
              <a:rPr lang="en-US" altLang="zh-CN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ri</a:t>
            </a:r>
            <a:r>
              <a:rPr lang="en-US" altLang="zh-CN" dirty="0" smtClean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rgbClr val="0070C0"/>
                </a:solidFill>
              </a:rPr>
              <a:t>tion</a:t>
            </a:r>
            <a:r>
              <a:rPr lang="zh-CN" altLang="en-US" dirty="0" smtClean="0">
                <a:solidFill>
                  <a:srgbClr val="0070C0"/>
                </a:solidFill>
              </a:rPr>
              <a:t> 均为对应文本文件里存储的相关内容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2096" y="4228713"/>
            <a:ext cx="59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Create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9591" y="4247337"/>
            <a:ext cx="8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View/Edit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81863" y="4228713"/>
            <a:ext cx="79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Duplicate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51973" y="4667860"/>
            <a:ext cx="70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Request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967090" y="469598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31120" y="4655562"/>
            <a:ext cx="80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Subscribe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907408" y="469507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37773" y="466786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Show Results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33599" y="1645625"/>
            <a:ext cx="661314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98416" y="1705212"/>
            <a:ext cx="436715" cy="4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36716" y="1000602"/>
            <a:ext cx="4527202" cy="30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406414" y="1319533"/>
            <a:ext cx="829778" cy="49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049718" y="1854955"/>
            <a:ext cx="1186474" cy="100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541177" y="3059451"/>
            <a:ext cx="6545613" cy="118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14516" y="2686623"/>
            <a:ext cx="28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点击进入，网页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C</a:t>
            </a:r>
            <a:r>
              <a:rPr lang="zh-CN" altLang="en-US" sz="1600" dirty="0" smtClean="0">
                <a:solidFill>
                  <a:srgbClr val="0070C0"/>
                </a:solidFill>
              </a:rPr>
              <a:t>，具体见下几页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8980" y="157306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Case Name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15472" y="16117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4489" y="2424900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Description: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49" y="231445"/>
            <a:ext cx="584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Create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按钮打开新</a:t>
            </a:r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C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，内容区如下：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76561" y="1250885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6561" y="125088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&lt;&lt;Back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51" y="1045826"/>
            <a:ext cx="1963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点击跳出对话框：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“Are you sure to leave the page without saving? (Yes/No)”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Yes</a:t>
            </a:r>
            <a:r>
              <a:rPr lang="en-US" altLang="zh-CN" dirty="0">
                <a:solidFill>
                  <a:srgbClr val="0070C0"/>
                </a:solidFill>
              </a:rPr>
              <a:t>: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返回网页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No: </a:t>
            </a:r>
            <a:r>
              <a:rPr lang="zh-CN" altLang="en-US" dirty="0" smtClean="0">
                <a:solidFill>
                  <a:srgbClr val="0070C0"/>
                </a:solidFill>
              </a:rPr>
              <a:t>留在本页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014097" y="1100509"/>
            <a:ext cx="62464" cy="33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83564" y="1785316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5350" y="1770593"/>
            <a:ext cx="8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General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584404" y="2062315"/>
            <a:ext cx="6259794" cy="3484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83871" y="1785316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65657" y="1770593"/>
            <a:ext cx="786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Market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784178" y="1785316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30816" y="1785316"/>
            <a:ext cx="1123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Technology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845557" y="5732220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99710" y="5684860"/>
            <a:ext cx="47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Save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806487" y="573397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60640" y="568661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Cancel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54393" y="554610"/>
            <a:ext cx="462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三个标签卡，对应三个标签页框，其中</a:t>
            </a:r>
            <a:r>
              <a:rPr lang="en-US" altLang="zh-CN" dirty="0" smtClean="0">
                <a:solidFill>
                  <a:srgbClr val="0070C0"/>
                </a:solidFill>
              </a:rPr>
              <a:t>Market, Technology</a:t>
            </a:r>
            <a:r>
              <a:rPr lang="zh-CN" altLang="en-US" dirty="0" smtClean="0">
                <a:solidFill>
                  <a:srgbClr val="0070C0"/>
                </a:solidFill>
              </a:rPr>
              <a:t> 对应的标签框见下两页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806487" y="877776"/>
            <a:ext cx="2147906" cy="86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097153" y="1168647"/>
            <a:ext cx="417792" cy="109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4628" y="221827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Case Name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48315" y="3399040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Description: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29680" y="2628855"/>
            <a:ext cx="4370530" cy="331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29680" y="3908622"/>
            <a:ext cx="4370530" cy="1382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269" y="3216917"/>
            <a:ext cx="19634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点击创建文本文件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文件标题为</a:t>
            </a:r>
            <a:r>
              <a:rPr lang="en-US" altLang="zh-CN" sz="1600" dirty="0" smtClean="0">
                <a:solidFill>
                  <a:srgbClr val="0070C0"/>
                </a:solidFill>
              </a:rPr>
              <a:t>”Case Name”</a:t>
            </a:r>
            <a:r>
              <a:rPr lang="zh-CN" altLang="en-US" sz="1600" dirty="0" smtClean="0">
                <a:solidFill>
                  <a:srgbClr val="0070C0"/>
                </a:solidFill>
              </a:rPr>
              <a:t>输入框中内容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并将三个标签页中内容格式化存入文件中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文件中写入</a:t>
            </a:r>
            <a:r>
              <a:rPr lang="en-US" altLang="zh-CN" sz="1600" dirty="0" smtClean="0">
                <a:solidFill>
                  <a:srgbClr val="0070C0"/>
                </a:solidFill>
              </a:rPr>
              <a:t>#Status: Open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然后返回网页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B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（三个标签页中内容未填写完整时，本按键为</a:t>
            </a:r>
            <a:r>
              <a:rPr lang="en-US" altLang="zh-CN" sz="1600" dirty="0" smtClean="0">
                <a:solidFill>
                  <a:srgbClr val="0070C0"/>
                </a:solidFill>
              </a:rPr>
              <a:t>Inactive</a:t>
            </a:r>
            <a:r>
              <a:rPr lang="zh-CN" altLang="en-US" sz="1600" dirty="0" smtClean="0">
                <a:solidFill>
                  <a:srgbClr val="0070C0"/>
                </a:solidFill>
              </a:rPr>
              <a:t>状况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93539" y="4357846"/>
            <a:ext cx="971811" cy="1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0817" y="4141481"/>
            <a:ext cx="35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（限定</a:t>
            </a:r>
            <a:r>
              <a:rPr lang="en-US" altLang="zh-CN" dirty="0" smtClean="0">
                <a:solidFill>
                  <a:srgbClr val="0070C0"/>
                </a:solidFill>
              </a:rPr>
              <a:t>150 words</a:t>
            </a:r>
            <a:r>
              <a:rPr lang="zh-CN" altLang="en-US" dirty="0" smtClean="0">
                <a:solidFill>
                  <a:srgbClr val="0070C0"/>
                </a:solidFill>
              </a:rPr>
              <a:t>，不允许回车）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399791" y="5953569"/>
            <a:ext cx="573345" cy="32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33699" y="6356238"/>
            <a:ext cx="338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效果同点击</a:t>
            </a:r>
            <a:r>
              <a:rPr lang="en-US" altLang="zh-CN" dirty="0" smtClean="0">
                <a:solidFill>
                  <a:srgbClr val="0070C0"/>
                </a:solidFill>
              </a:rPr>
              <a:t>”&lt;&lt;Back”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7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49" y="231445"/>
            <a:ext cx="29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C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Tab: Market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449" y="1205914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7449" y="120591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&lt;&lt;Back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4452" y="1740345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6238" y="1725622"/>
            <a:ext cx="83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General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95292" y="2017344"/>
            <a:ext cx="6259794" cy="3484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94759" y="1740345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6545" y="1725622"/>
            <a:ext cx="80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Market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2995066" y="1740345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1704" y="1740345"/>
            <a:ext cx="1123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Technology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56445" y="5687249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0598" y="5639889"/>
            <a:ext cx="47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Save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2017375" y="5689000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71528" y="564164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Cancel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976238" y="2545824"/>
            <a:ext cx="4397868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79741" y="2545824"/>
            <a:ext cx="394366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/>
          <p:cNvSpPr/>
          <p:nvPr/>
        </p:nvSpPr>
        <p:spPr>
          <a:xfrm flipV="1">
            <a:off x="4979741" y="2545824"/>
            <a:ext cx="394365" cy="3084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38852" y="2127696"/>
            <a:ext cx="19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Geography: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88190" y="1288464"/>
            <a:ext cx="346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下拉菜单，选项为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  <a:r>
              <a:rPr lang="en-US" altLang="zh-CN" dirty="0" smtClean="0"/>
              <a:t>PJM</a:t>
            </a:r>
            <a:r>
              <a:rPr lang="en-US" altLang="zh-CN" dirty="0" smtClean="0">
                <a:solidFill>
                  <a:srgbClr val="0070C0"/>
                </a:solidFill>
              </a:rPr>
              <a:t>”, “</a:t>
            </a:r>
            <a:r>
              <a:rPr lang="en-US" altLang="zh-CN" dirty="0" smtClean="0"/>
              <a:t>Germany</a:t>
            </a:r>
            <a:r>
              <a:rPr lang="en-US" altLang="zh-CN" dirty="0" smtClean="0">
                <a:solidFill>
                  <a:srgbClr val="0070C0"/>
                </a:solidFill>
              </a:rPr>
              <a:t>”, “</a:t>
            </a:r>
            <a:r>
              <a:rPr lang="en-US" altLang="zh-CN" dirty="0" smtClean="0"/>
              <a:t>New South Wales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197745" y="1725622"/>
            <a:ext cx="1596422" cy="92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66128" y="3291801"/>
            <a:ext cx="5299761" cy="181984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40568" y="3741214"/>
            <a:ext cx="170242" cy="18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8672" y="369089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xxx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38330" y="3741214"/>
            <a:ext cx="170242" cy="18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276434" y="369089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xxx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56445" y="4741898"/>
            <a:ext cx="490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勾选框☑️，选项根据下拉菜单的选择显示不同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47474" y="112001"/>
            <a:ext cx="395770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PJM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Arbitrage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Day-Ahead Energy Market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Balancing (Coupled with Real-Time Energy Market)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Regulation Dynamic (</a:t>
            </a:r>
            <a:r>
              <a:rPr lang="en-US" altLang="zh-CN" sz="1600" dirty="0" err="1" smtClean="0"/>
              <a:t>RegD</a:t>
            </a:r>
            <a:r>
              <a:rPr lang="en-US" altLang="zh-CN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Regulation Traditional (</a:t>
            </a:r>
            <a:r>
              <a:rPr lang="en-US" altLang="zh-CN" sz="1600" dirty="0" err="1" smtClean="0"/>
              <a:t>RegA</a:t>
            </a:r>
            <a:r>
              <a:rPr lang="en-US" altLang="zh-CN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Synchronous Reserve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Non-synchronous Reserve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Supplementary Reserve</a:t>
            </a:r>
          </a:p>
          <a:p>
            <a:r>
              <a:rPr lang="en-US" sz="1600" dirty="0" smtClean="0"/>
              <a:t>Germany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Arbitrage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</a:t>
            </a:r>
            <a:r>
              <a:rPr lang="en-US" altLang="zh-CN" sz="1600" dirty="0" smtClean="0"/>
              <a:t>Day-Ahead Energy Market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</a:t>
            </a:r>
            <a:r>
              <a:rPr lang="en-US" altLang="zh-CN" sz="1600" dirty="0" smtClean="0"/>
              <a:t>Intra-Day Energy Market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Balancing 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Balancing Energy Market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Primary Control Reserve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Secondary Control Reserve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Tertiary Control Reserve</a:t>
            </a:r>
          </a:p>
          <a:p>
            <a:r>
              <a:rPr lang="en-US" sz="1600" dirty="0" smtClean="0"/>
              <a:t>New South Wales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Arbitrage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</a:t>
            </a:r>
            <a:r>
              <a:rPr lang="en-US" altLang="zh-CN" sz="1600" dirty="0" smtClean="0"/>
              <a:t>Real-Time Energy Market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Balancing (Coupled with Real-Time Energy Market)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err="1" smtClean="0"/>
              <a:t>LowerREG</a:t>
            </a:r>
            <a:endParaRPr lang="en-US" altLang="zh-CN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Lower6S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Lower60S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Lower5MIN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err="1" smtClean="0"/>
              <a:t>RaiseREG</a:t>
            </a:r>
            <a:endParaRPr lang="en-US" altLang="zh-CN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Raise6S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Raise60S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600" dirty="0" smtClean="0"/>
              <a:t>☑️ </a:t>
            </a:r>
            <a:r>
              <a:rPr lang="en-US" altLang="zh-CN" sz="1600" dirty="0" smtClean="0"/>
              <a:t>Raise5MIN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0598" y="3357003"/>
            <a:ext cx="251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Arbitrage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40568" y="4036152"/>
            <a:ext cx="251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140568" y="4485565"/>
            <a:ext cx="170242" cy="18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78672" y="44352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xxx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038330" y="4485565"/>
            <a:ext cx="170242" cy="18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76434" y="44352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xxx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824662" y="2539932"/>
            <a:ext cx="2385493" cy="235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9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449" y="1205914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7449" y="120591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&lt;&lt;Back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4452" y="1740345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6238" y="1725622"/>
            <a:ext cx="83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General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95292" y="2017344"/>
            <a:ext cx="6259794" cy="3484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94759" y="1740345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6545" y="1725622"/>
            <a:ext cx="80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Market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995066" y="1740345"/>
            <a:ext cx="1101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1704" y="174034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Technology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1056445" y="5687249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0598" y="5639889"/>
            <a:ext cx="47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Save</a:t>
            </a:r>
            <a:endParaRPr 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2017375" y="5689000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71528" y="564164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Cancel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976238" y="2545824"/>
            <a:ext cx="4397868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79741" y="2545824"/>
            <a:ext cx="394366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/>
          <p:cNvSpPr/>
          <p:nvPr/>
        </p:nvSpPr>
        <p:spPr>
          <a:xfrm flipV="1">
            <a:off x="4979741" y="2545824"/>
            <a:ext cx="394365" cy="3084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38852" y="2127696"/>
            <a:ext cx="20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of technology: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8664" y="1228903"/>
            <a:ext cx="396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下拉菜单，选项为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  <a:r>
              <a:rPr lang="en-US" altLang="zh-CN" dirty="0" smtClean="0"/>
              <a:t>Energy Storage System</a:t>
            </a:r>
            <a:r>
              <a:rPr lang="en-US" altLang="zh-CN" dirty="0" smtClean="0">
                <a:solidFill>
                  <a:srgbClr val="0070C0"/>
                </a:solidFill>
              </a:rPr>
              <a:t>”, “</a:t>
            </a:r>
            <a:r>
              <a:rPr lang="en-US" altLang="zh-CN" dirty="0" smtClean="0"/>
              <a:t>Electric Vehicle to Grid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197745" y="1725622"/>
            <a:ext cx="1596422" cy="92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66128" y="3291801"/>
            <a:ext cx="5299761" cy="181984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56445" y="4741898"/>
            <a:ext cx="490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输入框，选项根据下拉菜单的选择显示不同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824662" y="2539932"/>
            <a:ext cx="2385493" cy="235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7449" y="231445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C</a:t>
            </a:r>
            <a:r>
              <a:rPr lang="zh-CN" altLang="en-US" b="1" dirty="0" smtClean="0"/>
              <a:t>）</a:t>
            </a:r>
            <a:r>
              <a:rPr lang="en-US" altLang="zh-CN" dirty="0" smtClean="0"/>
              <a:t>Tab: Technology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16045" y="3426432"/>
            <a:ext cx="930960" cy="279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33221" y="336000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xxx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427704" y="3426432"/>
            <a:ext cx="930960" cy="279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44880" y="336000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xxx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16045" y="3940003"/>
            <a:ext cx="930960" cy="279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33221" y="38735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xxx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147474" y="112001"/>
            <a:ext cx="39577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所有数据皆为浮点数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 smtClean="0"/>
              <a:t>Energy Storage System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Energy to Power Ratio (kWh/kW):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Storage Efficiency (%):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Charging Efficiency (%):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Discharging Efficiency (%):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Investment Energy Cost ($/kWh):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Investment Power Cost ($/kW):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Replacement Energy Cost ($/kWh):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Replacement Power Cost ($/kW):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Nominate Life Time (years):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Operating Life Time (cycles):</a:t>
            </a:r>
          </a:p>
          <a:p>
            <a:r>
              <a:rPr lang="en-US" altLang="zh-CN" sz="1600" dirty="0" smtClean="0"/>
              <a:t>Electric Vehicle to Grid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</a:rPr>
              <a:t>包括</a:t>
            </a:r>
            <a:r>
              <a:rPr lang="en-US" altLang="zh-CN" sz="1600" dirty="0" smtClean="0"/>
              <a:t>Energy Storage System</a:t>
            </a:r>
            <a:r>
              <a:rPr lang="zh-CN" altLang="en-US" sz="1600" dirty="0" smtClean="0">
                <a:solidFill>
                  <a:srgbClr val="0070C0"/>
                </a:solidFill>
              </a:rPr>
              <a:t>所有，再加以下几项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Battery Capacity per EV (kW):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Entering </a:t>
            </a:r>
            <a:r>
              <a:rPr lang="en-US" altLang="zh-CN" sz="1600" dirty="0" err="1" smtClean="0"/>
              <a:t>SoC</a:t>
            </a:r>
            <a:r>
              <a:rPr lang="en-US" altLang="zh-CN" sz="16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Leaving </a:t>
            </a:r>
            <a:r>
              <a:rPr lang="en-US" altLang="zh-CN" sz="1600" dirty="0" err="1" smtClean="0"/>
              <a:t>SoC</a:t>
            </a:r>
            <a:r>
              <a:rPr lang="en-US" altLang="zh-CN" sz="1600" dirty="0" smtClean="0"/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/>
              <a:t>Investment Technology Cost per EV ($):</a:t>
            </a:r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6619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449" y="23144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B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3442" y="1154243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3129" y="1978704"/>
            <a:ext cx="4397868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5809" y="1978704"/>
            <a:ext cx="1914121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128" y="2517179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128" y="4142444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06632" y="1978704"/>
            <a:ext cx="394366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 flipV="1">
            <a:off x="5706632" y="1978704"/>
            <a:ext cx="394365" cy="3084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3128" y="1320360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下拉选框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Case Name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85809" y="1319533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Status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1973" y="2763615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Description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46649" y="509070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功能键区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70C0"/>
                </a:solidFill>
              </a:rPr>
              <a:t>各按键功能见后几页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7943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66376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8994" y="427516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87943" y="4708279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2096" y="4228713"/>
            <a:ext cx="59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Create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9591" y="4247337"/>
            <a:ext cx="8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View/Edit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81863" y="4228713"/>
            <a:ext cx="79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Duplicate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51973" y="4667860"/>
            <a:ext cx="70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Request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967090" y="469598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31120" y="4655562"/>
            <a:ext cx="80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Subscribe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907408" y="469507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37773" y="466786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Show Results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33599" y="1645625"/>
            <a:ext cx="661314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98416" y="1705212"/>
            <a:ext cx="436715" cy="4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44384" y="1748692"/>
            <a:ext cx="5820137" cy="255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217001" y="974361"/>
            <a:ext cx="2888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点击进入，网页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C</a:t>
            </a:r>
            <a:r>
              <a:rPr lang="zh-CN" altLang="en-US" sz="1600" dirty="0" smtClean="0">
                <a:solidFill>
                  <a:srgbClr val="0070C0"/>
                </a:solidFill>
              </a:rPr>
              <a:t>，从下拉选框对应的文件中读取数据，若用户在网页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C</a:t>
            </a:r>
            <a:r>
              <a:rPr lang="zh-CN" altLang="en-US" sz="1600" dirty="0" smtClean="0">
                <a:solidFill>
                  <a:srgbClr val="0070C0"/>
                </a:solidFill>
              </a:rPr>
              <a:t>中修改并点</a:t>
            </a:r>
            <a:r>
              <a:rPr lang="en-US" altLang="zh-CN" sz="1600" dirty="0" smtClean="0">
                <a:solidFill>
                  <a:srgbClr val="0070C0"/>
                </a:solidFill>
              </a:rPr>
              <a:t>”Save”</a:t>
            </a:r>
            <a:r>
              <a:rPr lang="zh-CN" altLang="en-US" sz="1600" dirty="0" smtClean="0">
                <a:solidFill>
                  <a:srgbClr val="0070C0"/>
                </a:solidFill>
              </a:rPr>
              <a:t>，则将信息信息覆盖到对应文件中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61258" y="2763615"/>
            <a:ext cx="4530281" cy="15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17001" y="2362973"/>
            <a:ext cx="2888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点击进入，网页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C</a:t>
            </a:r>
            <a:r>
              <a:rPr lang="zh-CN" altLang="en-US" sz="1600" dirty="0" smtClean="0">
                <a:solidFill>
                  <a:srgbClr val="0070C0"/>
                </a:solidFill>
              </a:rPr>
              <a:t>，从下拉选框对应的文件中读取数据，若用户在网页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C</a:t>
            </a:r>
            <a:r>
              <a:rPr lang="zh-CN" altLang="en-US" sz="1600" dirty="0" smtClean="0">
                <a:solidFill>
                  <a:srgbClr val="0070C0"/>
                </a:solidFill>
              </a:rPr>
              <a:t>中修改并点</a:t>
            </a:r>
            <a:r>
              <a:rPr lang="en-US" altLang="zh-CN" sz="1600" dirty="0" smtClean="0">
                <a:solidFill>
                  <a:srgbClr val="0070C0"/>
                </a:solidFill>
              </a:rPr>
              <a:t>”Save”</a:t>
            </a:r>
            <a:r>
              <a:rPr lang="zh-CN" altLang="en-US" sz="1600" dirty="0" smtClean="0">
                <a:solidFill>
                  <a:srgbClr val="0070C0"/>
                </a:solidFill>
              </a:rPr>
              <a:t>，则将信息信息存储到新文件中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9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449" y="23144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B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3442" y="1154243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3129" y="1978704"/>
            <a:ext cx="4397868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5809" y="1978704"/>
            <a:ext cx="1914121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128" y="2517179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128" y="4142444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06632" y="1978704"/>
            <a:ext cx="394366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 flipV="1">
            <a:off x="5706632" y="1978704"/>
            <a:ext cx="394365" cy="3084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3128" y="1320360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下拉选框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Case Name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85809" y="1319533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Status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1973" y="2763615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Description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46649" y="509070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功能键区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70C0"/>
                </a:solidFill>
              </a:rPr>
              <a:t>各按键功能见后几页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7943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66376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8994" y="427516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87943" y="4708279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2096" y="4228713"/>
            <a:ext cx="59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Create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9591" y="4247337"/>
            <a:ext cx="8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View/Edit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81863" y="4228713"/>
            <a:ext cx="79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Duplicate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51973" y="4667860"/>
            <a:ext cx="70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Request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967090" y="469598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31120" y="4655562"/>
            <a:ext cx="80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Subscribe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907408" y="469507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37773" y="466786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Show Results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33599" y="1645625"/>
            <a:ext cx="661314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98416" y="1705212"/>
            <a:ext cx="436715" cy="4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689553" y="2158773"/>
            <a:ext cx="6527448" cy="254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83026" y="1770202"/>
            <a:ext cx="28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当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>
                <a:solidFill>
                  <a:srgbClr val="0070C0"/>
                </a:solidFill>
              </a:rPr>
              <a:t>对应为</a:t>
            </a:r>
            <a:r>
              <a:rPr lang="en-US" altLang="zh-CN" sz="1600" dirty="0" smtClean="0">
                <a:solidFill>
                  <a:srgbClr val="0070C0"/>
                </a:solidFill>
              </a:rPr>
              <a:t>”</a:t>
            </a:r>
            <a:r>
              <a:rPr lang="en-US" altLang="zh-CN" sz="1600" dirty="0" smtClean="0"/>
              <a:t>Open</a:t>
            </a:r>
            <a:r>
              <a:rPr lang="en-US" altLang="zh-CN" sz="1600" dirty="0" smtClean="0">
                <a:solidFill>
                  <a:srgbClr val="0070C0"/>
                </a:solidFill>
              </a:rPr>
              <a:t>”</a:t>
            </a:r>
            <a:r>
              <a:rPr lang="zh-CN" altLang="en-US" sz="1600" dirty="0" smtClean="0">
                <a:solidFill>
                  <a:srgbClr val="0070C0"/>
                </a:solidFill>
              </a:rPr>
              <a:t>时激活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点击进入网页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D</a:t>
            </a:r>
            <a:r>
              <a:rPr lang="zh-CN" altLang="en-US" sz="1600" dirty="0" smtClean="0">
                <a:solidFill>
                  <a:srgbClr val="0070C0"/>
                </a:solidFill>
              </a:rPr>
              <a:t> （下页）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8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449" y="231445"/>
            <a:ext cx="425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b="1" dirty="0" smtClean="0"/>
              <a:t>Request </a:t>
            </a:r>
            <a:r>
              <a:rPr lang="zh-CN" altLang="en-US" dirty="0" smtClean="0"/>
              <a:t>按键，进入</a:t>
            </a:r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D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3442" y="1154243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61002" y="1709106"/>
            <a:ext cx="4787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Make a request:</a:t>
            </a:r>
          </a:p>
          <a:p>
            <a:r>
              <a:rPr lang="en-US" dirty="0" smtClean="0"/>
              <a:t>You can send a request to the administrator to ask for results of this case.</a:t>
            </a:r>
          </a:p>
          <a:p>
            <a:r>
              <a:rPr lang="en-US" dirty="0" smtClean="0"/>
              <a:t>Please leave your email so that the administrator can contact you when the results of the case are ready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9932" y="35343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输入框</a:t>
            </a:r>
            <a:r>
              <a:rPr lang="zh-CN" altLang="en-US" smtClean="0"/>
              <a:t>：</a:t>
            </a:r>
            <a:r>
              <a:rPr lang="zh-CN" altLang="en-US" smtClean="0">
                <a:solidFill>
                  <a:srgbClr val="0070C0"/>
                </a:solidFill>
              </a:rPr>
              <a:t>输入邮箱地址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7942" y="4276074"/>
            <a:ext cx="1309893" cy="208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8994" y="427516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2096" y="4228713"/>
            <a:ext cx="105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Send request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81863" y="422871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Cancel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29812" y="119393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&lt;&lt;Back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6183" y="698397"/>
            <a:ext cx="196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返回网页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>
            <a:off x="1223442" y="1083364"/>
            <a:ext cx="432930" cy="11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46128" y="3619299"/>
            <a:ext cx="4469661" cy="31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09576" y="4433593"/>
            <a:ext cx="5853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点击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zh-CN" altLang="en-US" dirty="0" smtClean="0"/>
              <a:t>网页</a:t>
            </a:r>
            <a:r>
              <a:rPr lang="en-US" altLang="zh-CN" dirty="0" smtClean="0"/>
              <a:t>B </a:t>
            </a:r>
            <a:r>
              <a:rPr lang="zh-CN" altLang="en-US" dirty="0" smtClean="0">
                <a:solidFill>
                  <a:srgbClr val="0070C0"/>
                </a:solidFill>
              </a:rPr>
              <a:t>对应选项的数据文件中</a:t>
            </a:r>
            <a:r>
              <a:rPr lang="en-US" altLang="zh-CN" dirty="0" smtClean="0"/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由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  <a:r>
              <a:rPr lang="en-US" altLang="zh-CN" dirty="0" smtClean="0"/>
              <a:t>Open</a:t>
            </a:r>
            <a:r>
              <a:rPr lang="en-US" altLang="zh-CN" dirty="0" smtClean="0">
                <a:solidFill>
                  <a:srgbClr val="0070C0"/>
                </a:solidFill>
              </a:rPr>
              <a:t>” </a:t>
            </a:r>
            <a:r>
              <a:rPr lang="zh-CN" altLang="en-US" dirty="0" smtClean="0">
                <a:solidFill>
                  <a:srgbClr val="0070C0"/>
                </a:solidFill>
              </a:rPr>
              <a:t>改为</a:t>
            </a:r>
            <a:r>
              <a:rPr lang="en-US" altLang="zh-CN" dirty="0" smtClean="0">
                <a:solidFill>
                  <a:srgbClr val="0070C0"/>
                </a:solidFill>
              </a:rPr>
              <a:t>“</a:t>
            </a:r>
            <a:r>
              <a:rPr lang="en-US" altLang="zh-CN" dirty="0" smtClean="0"/>
              <a:t>Requested</a:t>
            </a:r>
            <a:r>
              <a:rPr lang="en-US" altLang="zh-CN" dirty="0" smtClean="0">
                <a:solidFill>
                  <a:srgbClr val="0070C0"/>
                </a:solidFill>
              </a:rPr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将数据文件及本页输入的邮箱地址发送到管理员邮箱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hlinkClick r:id="rId2"/>
              </a:rPr>
              <a:t>fxleos@gmail.com)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同时跳出对话框</a:t>
            </a:r>
            <a:r>
              <a:rPr lang="en-US" altLang="zh-CN" dirty="0" smtClean="0">
                <a:solidFill>
                  <a:srgbClr val="0070C0"/>
                </a:solidFill>
              </a:rPr>
              <a:t> “Request has been sent! (Ok)”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确认后回到</a:t>
            </a:r>
            <a:r>
              <a:rPr lang="zh-CN" altLang="en-US" dirty="0" smtClean="0"/>
              <a:t>网页</a:t>
            </a:r>
            <a:r>
              <a:rPr lang="en-US" altLang="zh-CN" dirty="0" smtClean="0"/>
              <a:t>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641855" y="4496512"/>
            <a:ext cx="2163906" cy="6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980762" y="1098107"/>
            <a:ext cx="2901101" cy="326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2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449" y="23144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网页（编号</a:t>
            </a:r>
            <a:r>
              <a:rPr lang="en-US" altLang="zh-CN" b="1" dirty="0" smtClean="0"/>
              <a:t>: B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3442" y="1154243"/>
            <a:ext cx="7755665" cy="4976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3129" y="1978704"/>
            <a:ext cx="4397868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5809" y="1978704"/>
            <a:ext cx="1914121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3128" y="2517179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3128" y="4142444"/>
            <a:ext cx="6596801" cy="139525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06632" y="1978704"/>
            <a:ext cx="394366" cy="329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 flipV="1">
            <a:off x="5706632" y="1978704"/>
            <a:ext cx="394365" cy="30846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3128" y="1320360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下拉选框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Case Name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85809" y="1319533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Status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1973" y="2763615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信息栏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Description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46649" y="509070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功能键区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70C0"/>
                </a:solidFill>
              </a:rPr>
              <a:t>各按键功能见后几页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7943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66376" y="427607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8994" y="4275163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87943" y="4708279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42096" y="4228713"/>
            <a:ext cx="59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Create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9591" y="4247337"/>
            <a:ext cx="8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View/Edit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81863" y="4228713"/>
            <a:ext cx="79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Duplicate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51973" y="4667860"/>
            <a:ext cx="70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Request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967090" y="469598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31120" y="4655562"/>
            <a:ext cx="80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Subscribe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907408" y="4695071"/>
            <a:ext cx="785238" cy="22134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37773" y="4667860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Show Results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33599" y="1645625"/>
            <a:ext cx="661314" cy="52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98416" y="1705212"/>
            <a:ext cx="436715" cy="4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7698" y="2158773"/>
            <a:ext cx="5709303" cy="249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83026" y="1770202"/>
            <a:ext cx="288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当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>
                <a:solidFill>
                  <a:srgbClr val="0070C0"/>
                </a:solidFill>
              </a:rPr>
              <a:t>对应为</a:t>
            </a:r>
            <a:r>
              <a:rPr lang="en-US" altLang="zh-CN" sz="1600" dirty="0" smtClean="0">
                <a:solidFill>
                  <a:srgbClr val="0070C0"/>
                </a:solidFill>
              </a:rPr>
              <a:t>”</a:t>
            </a:r>
            <a:r>
              <a:rPr lang="en-US" altLang="zh-CN" sz="1600" dirty="0" smtClean="0"/>
              <a:t>Requested</a:t>
            </a:r>
            <a:r>
              <a:rPr lang="en-US" altLang="zh-CN" sz="1600" dirty="0" smtClean="0">
                <a:solidFill>
                  <a:srgbClr val="0070C0"/>
                </a:solidFill>
              </a:rPr>
              <a:t>”</a:t>
            </a:r>
            <a:r>
              <a:rPr lang="zh-CN" altLang="en-US" sz="1600" dirty="0" smtClean="0">
                <a:solidFill>
                  <a:srgbClr val="0070C0"/>
                </a:solidFill>
              </a:rPr>
              <a:t>时激活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点击进入网页</a:t>
            </a:r>
            <a:r>
              <a:rPr lang="en-US" altLang="zh-CN" sz="1600" dirty="0" smtClean="0">
                <a:solidFill>
                  <a:srgbClr val="0070C0"/>
                </a:solidFill>
              </a:rPr>
              <a:t>E</a:t>
            </a:r>
            <a:r>
              <a:rPr lang="zh-CN" altLang="en-US" sz="1600" dirty="0" smtClean="0">
                <a:solidFill>
                  <a:srgbClr val="0070C0"/>
                </a:solidFill>
              </a:rPr>
              <a:t>（下页）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4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1212</Words>
  <Application>Microsoft Macintosh PowerPoint</Application>
  <PresentationFormat>Widescreen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23</cp:revision>
  <dcterms:created xsi:type="dcterms:W3CDTF">2018-02-12T06:43:23Z</dcterms:created>
  <dcterms:modified xsi:type="dcterms:W3CDTF">2018-02-12T09:45:45Z</dcterms:modified>
</cp:coreProperties>
</file>