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94643"/>
  </p:normalViewPr>
  <p:slideViewPr>
    <p:cSldViewPr snapToGrid="0" snapToObjects="1">
      <p:cViewPr varScale="1">
        <p:scale>
          <a:sx n="86" d="100"/>
          <a:sy n="86" d="100"/>
        </p:scale>
        <p:origin x="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31928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9470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134525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2" name="Rectangle 11"/>
          <p:cNvSpPr/>
          <p:nvPr userDrawn="1"/>
        </p:nvSpPr>
        <p:spPr>
          <a:xfrm>
            <a:off x="0" y="6176984"/>
            <a:ext cx="12186740" cy="686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351" y="97141"/>
            <a:ext cx="7669991" cy="741438"/>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935721"/>
            <a:ext cx="11717208" cy="5144120"/>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3" y="97143"/>
            <a:ext cx="1986455" cy="662151"/>
          </a:xfrm>
          <a:prstGeom prst="rect">
            <a:avLst/>
          </a:prstGeom>
        </p:spPr>
      </p:pic>
      <p:pic>
        <p:nvPicPr>
          <p:cNvPr id="8" name="Picture 7"/>
          <p:cNvPicPr>
            <a:picLocks noChangeAspect="1"/>
          </p:cNvPicPr>
          <p:nvPr userDrawn="1"/>
        </p:nvPicPr>
        <p:blipFill>
          <a:blip r:embed="rId3"/>
          <a:stretch>
            <a:fillRect/>
          </a:stretch>
        </p:blipFill>
        <p:spPr>
          <a:xfrm>
            <a:off x="10125978" y="97141"/>
            <a:ext cx="2060762" cy="741438"/>
          </a:xfrm>
          <a:prstGeom prst="rect">
            <a:avLst/>
          </a:prstGeom>
        </p:spPr>
      </p:pic>
      <p:sp>
        <p:nvSpPr>
          <p:cNvPr id="10" name="TextBox 9"/>
          <p:cNvSpPr txBox="1"/>
          <p:nvPr userDrawn="1"/>
        </p:nvSpPr>
        <p:spPr>
          <a:xfrm>
            <a:off x="9774615" y="6115631"/>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1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1" y="6204729"/>
            <a:ext cx="9494263" cy="58420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2410849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2" name="Rectangle 11"/>
          <p:cNvSpPr/>
          <p:nvPr userDrawn="1"/>
        </p:nvSpPr>
        <p:spPr>
          <a:xfrm>
            <a:off x="0" y="6176984"/>
            <a:ext cx="12186740" cy="686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351" y="97141"/>
            <a:ext cx="7669991" cy="741438"/>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935721"/>
            <a:ext cx="11717208" cy="5144120"/>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3" y="97143"/>
            <a:ext cx="1986455" cy="662151"/>
          </a:xfrm>
          <a:prstGeom prst="rect">
            <a:avLst/>
          </a:prstGeom>
        </p:spPr>
      </p:pic>
      <p:pic>
        <p:nvPicPr>
          <p:cNvPr id="8" name="Picture 7"/>
          <p:cNvPicPr>
            <a:picLocks noChangeAspect="1"/>
          </p:cNvPicPr>
          <p:nvPr userDrawn="1"/>
        </p:nvPicPr>
        <p:blipFill>
          <a:blip r:embed="rId3"/>
          <a:stretch>
            <a:fillRect/>
          </a:stretch>
        </p:blipFill>
        <p:spPr>
          <a:xfrm>
            <a:off x="10125978" y="97141"/>
            <a:ext cx="2060762" cy="741438"/>
          </a:xfrm>
          <a:prstGeom prst="rect">
            <a:avLst/>
          </a:prstGeom>
        </p:spPr>
      </p:pic>
      <p:sp>
        <p:nvSpPr>
          <p:cNvPr id="10" name="TextBox 9"/>
          <p:cNvSpPr txBox="1"/>
          <p:nvPr userDrawn="1"/>
        </p:nvSpPr>
        <p:spPr>
          <a:xfrm>
            <a:off x="9774615" y="6115631"/>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1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1" y="6204729"/>
            <a:ext cx="9494263" cy="58420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1513732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Rectangle 11"/>
          <p:cNvSpPr/>
          <p:nvPr userDrawn="1"/>
        </p:nvSpPr>
        <p:spPr>
          <a:xfrm>
            <a:off x="0" y="6176984"/>
            <a:ext cx="12186740" cy="686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0351" y="97141"/>
            <a:ext cx="7669991" cy="741438"/>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935721"/>
            <a:ext cx="11717208" cy="5144120"/>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3" y="97143"/>
            <a:ext cx="1986455" cy="662151"/>
          </a:xfrm>
          <a:prstGeom prst="rect">
            <a:avLst/>
          </a:prstGeom>
        </p:spPr>
      </p:pic>
      <p:pic>
        <p:nvPicPr>
          <p:cNvPr id="8" name="Picture 7"/>
          <p:cNvPicPr>
            <a:picLocks noChangeAspect="1"/>
          </p:cNvPicPr>
          <p:nvPr userDrawn="1"/>
        </p:nvPicPr>
        <p:blipFill>
          <a:blip r:embed="rId3"/>
          <a:stretch>
            <a:fillRect/>
          </a:stretch>
        </p:blipFill>
        <p:spPr>
          <a:xfrm>
            <a:off x="10125978" y="97141"/>
            <a:ext cx="2060762" cy="741438"/>
          </a:xfrm>
          <a:prstGeom prst="rect">
            <a:avLst/>
          </a:prstGeom>
        </p:spPr>
      </p:pic>
      <p:sp>
        <p:nvSpPr>
          <p:cNvPr id="10" name="TextBox 9"/>
          <p:cNvSpPr txBox="1"/>
          <p:nvPr userDrawn="1"/>
        </p:nvSpPr>
        <p:spPr>
          <a:xfrm>
            <a:off x="9774615" y="6115631"/>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1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1" y="6204729"/>
            <a:ext cx="9494263" cy="58420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3576580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18254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FDC343-7D50-F045-9F8D-E69C350376AD}"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195356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FDC343-7D50-F045-9F8D-E69C350376AD}"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74369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FDC343-7D50-F045-9F8D-E69C350376AD}" type="datetimeFigureOut">
              <a:rPr lang="en-US" smtClean="0"/>
              <a:t>4/1/18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93374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FDC343-7D50-F045-9F8D-E69C350376AD}" type="datetimeFigureOut">
              <a:rPr lang="en-US" smtClean="0"/>
              <a:t>4/1/18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179681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DC343-7D50-F045-9F8D-E69C350376AD}" type="datetimeFigureOut">
              <a:rPr lang="en-US" smtClean="0"/>
              <a:t>4/1/18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123772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DC343-7D50-F045-9F8D-E69C350376AD}"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185158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DC343-7D50-F045-9F8D-E69C350376AD}"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extLst>
      <p:ext uri="{BB962C8B-B14F-4D97-AF65-F5344CB8AC3E}">
        <p14:creationId xmlns:p14="http://schemas.microsoft.com/office/powerpoint/2010/main" val="4324407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DC343-7D50-F045-9F8D-E69C350376AD}" type="datetimeFigureOut">
              <a:rPr lang="en-US" smtClean="0"/>
              <a:t>4/1/18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AEB1F-B3CC-B84A-B7B7-C81B01D21036}" type="slidenum">
              <a:rPr lang="en-US" smtClean="0"/>
              <a:t>‹#›</a:t>
            </a:fld>
            <a:endParaRPr lang="en-US"/>
          </a:p>
        </p:txBody>
      </p:sp>
    </p:spTree>
    <p:extLst>
      <p:ext uri="{BB962C8B-B14F-4D97-AF65-F5344CB8AC3E}">
        <p14:creationId xmlns:p14="http://schemas.microsoft.com/office/powerpoint/2010/main" val="196031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37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a:xfrm>
            <a:off x="280351" y="935721"/>
            <a:ext cx="3183286" cy="5144120"/>
          </a:xfrm>
        </p:spPr>
        <p:txBody>
          <a:bodyPr>
            <a:normAutofit fontScale="47500" lnSpcReduction="20000"/>
          </a:bodyPr>
          <a:lstStyle/>
          <a:p>
            <a:r>
              <a:rPr lang="en-US" dirty="0" smtClean="0"/>
              <a:t>In US and Australia, the </a:t>
            </a:r>
            <a:r>
              <a:rPr lang="en-US" b="1" dirty="0" smtClean="0"/>
              <a:t>system operator </a:t>
            </a:r>
            <a:r>
              <a:rPr lang="en-US" dirty="0" smtClean="0"/>
              <a:t>is also the </a:t>
            </a:r>
            <a:r>
              <a:rPr lang="en-US" b="1" dirty="0" smtClean="0"/>
              <a:t>market operator</a:t>
            </a:r>
            <a:r>
              <a:rPr lang="en-US" dirty="0" smtClean="0"/>
              <a:t>, while they are separate in Europe</a:t>
            </a:r>
          </a:p>
          <a:p>
            <a:r>
              <a:rPr lang="en-US" dirty="0" smtClean="0"/>
              <a:t>With the first mode, the ISOs or AEMO (Australian Energy Market Operator) require the market participants to provide more information such than price &amp; volume and run more sophisticated optimization for market clearing to obtain the minimum system cost</a:t>
            </a:r>
          </a:p>
          <a:p>
            <a:r>
              <a:rPr lang="en-US" dirty="0" smtClean="0"/>
              <a:t>As a consequence, the ISOs (and AEMO) have larger impacts on the markets, compared to the TSOs in Europe. The profitability of flexibility management systems could be very sensitive to the business rules and market designs</a:t>
            </a:r>
          </a:p>
          <a:p>
            <a:r>
              <a:rPr lang="en-US" dirty="0" smtClean="0"/>
              <a:t>In addition, bilateral transactions are also monitored in ISO/AEMO market while it is not included in the exchange volumes in Europe power markets</a:t>
            </a:r>
          </a:p>
        </p:txBody>
      </p:sp>
      <p:sp>
        <p:nvSpPr>
          <p:cNvPr id="4" name="Text Placeholder 3"/>
          <p:cNvSpPr>
            <a:spLocks noGrp="1"/>
          </p:cNvSpPr>
          <p:nvPr>
            <p:ph type="body" sz="quarter" idx="10"/>
          </p:nvPr>
        </p:nvSpPr>
        <p:spPr/>
        <p:txBody>
          <a:bodyPr/>
          <a:lstStyle/>
          <a:p>
            <a:endParaRPr lang="en-US"/>
          </a:p>
        </p:txBody>
      </p:sp>
      <p:grpSp>
        <p:nvGrpSpPr>
          <p:cNvPr id="31" name="Group 30"/>
          <p:cNvGrpSpPr/>
          <p:nvPr/>
        </p:nvGrpSpPr>
        <p:grpSpPr>
          <a:xfrm>
            <a:off x="4264374" y="617986"/>
            <a:ext cx="6791553" cy="3757033"/>
            <a:chOff x="4486047" y="1435404"/>
            <a:chExt cx="6791553" cy="3757033"/>
          </a:xfrm>
        </p:grpSpPr>
        <p:sp>
          <p:nvSpPr>
            <p:cNvPr id="6" name="Rectangle 5"/>
            <p:cNvSpPr/>
            <p:nvPr/>
          </p:nvSpPr>
          <p:spPr>
            <a:xfrm>
              <a:off x="4702716" y="2210686"/>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latin typeface="Helvetica Neue" charset="0"/>
                  <a:ea typeface="Helvetica Neue" charset="0"/>
                  <a:cs typeface="Helvetica Neue" charset="0"/>
                </a:rPr>
                <a:t>SC</a:t>
              </a:r>
              <a:endParaRPr lang="en-US">
                <a:solidFill>
                  <a:sysClr val="windowText" lastClr="000000"/>
                </a:solidFill>
                <a:latin typeface="Helvetica Neue" charset="0"/>
                <a:ea typeface="Helvetica Neue" charset="0"/>
                <a:cs typeface="Helvetica Neue" charset="0"/>
              </a:endParaRPr>
            </a:p>
          </p:txBody>
        </p:sp>
        <p:sp>
          <p:nvSpPr>
            <p:cNvPr id="7" name="Rectangle 6"/>
            <p:cNvSpPr/>
            <p:nvPr/>
          </p:nvSpPr>
          <p:spPr>
            <a:xfrm>
              <a:off x="5741160" y="2210686"/>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Helvetica Neue" charset="0"/>
                  <a:ea typeface="Helvetica Neue" charset="0"/>
                  <a:cs typeface="Helvetica Neue" charset="0"/>
                </a:rPr>
                <a:t>PM</a:t>
              </a:r>
              <a:endParaRPr lang="en-US" dirty="0">
                <a:solidFill>
                  <a:sysClr val="windowText" lastClr="000000"/>
                </a:solidFill>
                <a:latin typeface="Helvetica Neue" charset="0"/>
                <a:ea typeface="Helvetica Neue" charset="0"/>
                <a:cs typeface="Helvetica Neue" charset="0"/>
              </a:endParaRPr>
            </a:p>
          </p:txBody>
        </p:sp>
        <p:sp>
          <p:nvSpPr>
            <p:cNvPr id="8" name="Rectangle 7"/>
            <p:cNvSpPr/>
            <p:nvPr/>
          </p:nvSpPr>
          <p:spPr>
            <a:xfrm>
              <a:off x="4702716" y="3249130"/>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latin typeface="Helvetica Neue" charset="0"/>
                  <a:ea typeface="Helvetica Neue" charset="0"/>
                  <a:cs typeface="Helvetica Neue" charset="0"/>
                </a:rPr>
                <a:t>AS</a:t>
              </a:r>
              <a:endParaRPr lang="en-US">
                <a:solidFill>
                  <a:sysClr val="windowText" lastClr="000000"/>
                </a:solidFill>
                <a:latin typeface="Helvetica Neue" charset="0"/>
                <a:ea typeface="Helvetica Neue" charset="0"/>
                <a:cs typeface="Helvetica Neue" charset="0"/>
              </a:endParaRPr>
            </a:p>
          </p:txBody>
        </p:sp>
        <p:sp>
          <p:nvSpPr>
            <p:cNvPr id="9" name="Rectangle 8"/>
            <p:cNvSpPr/>
            <p:nvPr/>
          </p:nvSpPr>
          <p:spPr>
            <a:xfrm>
              <a:off x="5741160" y="3249130"/>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Helvetica Neue" charset="0"/>
                  <a:ea typeface="Helvetica Neue" charset="0"/>
                  <a:cs typeface="Helvetica Neue" charset="0"/>
                </a:rPr>
                <a:t>TO</a:t>
              </a:r>
              <a:endParaRPr lang="en-US" dirty="0">
                <a:solidFill>
                  <a:sysClr val="windowText" lastClr="000000"/>
                </a:solidFill>
                <a:latin typeface="Helvetica Neue" charset="0"/>
                <a:ea typeface="Helvetica Neue" charset="0"/>
                <a:cs typeface="Helvetica Neue" charset="0"/>
              </a:endParaRPr>
            </a:p>
          </p:txBody>
        </p:sp>
        <p:sp>
          <p:nvSpPr>
            <p:cNvPr id="5" name="Rectangle 4"/>
            <p:cNvSpPr/>
            <p:nvPr/>
          </p:nvSpPr>
          <p:spPr>
            <a:xfrm rot="2700000">
              <a:off x="5374014" y="2881986"/>
              <a:ext cx="734290" cy="7342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471693" y="3079852"/>
              <a:ext cx="538930" cy="338554"/>
            </a:xfrm>
            <a:prstGeom prst="rect">
              <a:avLst/>
            </a:prstGeom>
            <a:noFill/>
          </p:spPr>
          <p:txBody>
            <a:bodyPr wrap="none" rtlCol="0">
              <a:spAutoFit/>
            </a:bodyPr>
            <a:lstStyle/>
            <a:p>
              <a:r>
                <a:rPr lang="en-US" sz="1600" b="1" smtClean="0">
                  <a:solidFill>
                    <a:schemeClr val="bg1"/>
                  </a:solidFill>
                  <a:latin typeface="Helvetica Neue" charset="0"/>
                  <a:ea typeface="Helvetica Neue" charset="0"/>
                  <a:cs typeface="Helvetica Neue" charset="0"/>
                </a:rPr>
                <a:t>ISO</a:t>
              </a:r>
              <a:endParaRPr lang="en-US" sz="1600" b="1" dirty="0">
                <a:solidFill>
                  <a:schemeClr val="bg1"/>
                </a:solidFill>
                <a:latin typeface="Helvetica Neue" charset="0"/>
                <a:ea typeface="Helvetica Neue" charset="0"/>
                <a:cs typeface="Helvetica Neue" charset="0"/>
              </a:endParaRPr>
            </a:p>
          </p:txBody>
        </p:sp>
        <p:sp>
          <p:nvSpPr>
            <p:cNvPr id="11" name="Rectangle 10"/>
            <p:cNvSpPr/>
            <p:nvPr/>
          </p:nvSpPr>
          <p:spPr>
            <a:xfrm>
              <a:off x="7340741" y="2210685"/>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latin typeface="Helvetica Neue" charset="0"/>
                  <a:ea typeface="Helvetica Neue" charset="0"/>
                  <a:cs typeface="Helvetica Neue" charset="0"/>
                </a:rPr>
                <a:t>SC</a:t>
              </a:r>
              <a:endParaRPr lang="en-US">
                <a:solidFill>
                  <a:sysClr val="windowText" lastClr="000000"/>
                </a:solidFill>
                <a:latin typeface="Helvetica Neue" charset="0"/>
                <a:ea typeface="Helvetica Neue" charset="0"/>
                <a:cs typeface="Helvetica Neue" charset="0"/>
              </a:endParaRPr>
            </a:p>
          </p:txBody>
        </p:sp>
        <p:sp>
          <p:nvSpPr>
            <p:cNvPr id="12" name="Rectangle 11"/>
            <p:cNvSpPr/>
            <p:nvPr/>
          </p:nvSpPr>
          <p:spPr>
            <a:xfrm>
              <a:off x="9116103" y="2098895"/>
              <a:ext cx="2005439"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Helvetica Neue" charset="0"/>
                  <a:ea typeface="Helvetica Neue" charset="0"/>
                  <a:cs typeface="Helvetica Neue" charset="0"/>
                </a:rPr>
                <a:t>PM </a:t>
              </a:r>
              <a:r>
                <a:rPr lang="en-US" dirty="0" smtClean="0">
                  <a:solidFill>
                    <a:sysClr val="windowText" lastClr="000000"/>
                  </a:solidFill>
                  <a:latin typeface="Helvetica Neue" charset="0"/>
                  <a:ea typeface="Helvetica Neue" charset="0"/>
                  <a:cs typeface="Helvetica Neue" charset="0"/>
                </a:rPr>
                <a:t>/ Bilateral transactions</a:t>
              </a:r>
              <a:endParaRPr lang="en-US" dirty="0">
                <a:solidFill>
                  <a:sysClr val="windowText" lastClr="000000"/>
                </a:solidFill>
                <a:latin typeface="Helvetica Neue" charset="0"/>
                <a:ea typeface="Helvetica Neue" charset="0"/>
                <a:cs typeface="Helvetica Neue" charset="0"/>
              </a:endParaRPr>
            </a:p>
          </p:txBody>
        </p:sp>
        <p:sp>
          <p:nvSpPr>
            <p:cNvPr id="13" name="Rectangle 12"/>
            <p:cNvSpPr/>
            <p:nvPr/>
          </p:nvSpPr>
          <p:spPr>
            <a:xfrm>
              <a:off x="7340741" y="3249129"/>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latin typeface="Helvetica Neue" charset="0"/>
                  <a:ea typeface="Helvetica Neue" charset="0"/>
                  <a:cs typeface="Helvetica Neue" charset="0"/>
                </a:rPr>
                <a:t>AS</a:t>
              </a:r>
              <a:endParaRPr lang="en-US">
                <a:solidFill>
                  <a:sysClr val="windowText" lastClr="000000"/>
                </a:solidFill>
                <a:latin typeface="Helvetica Neue" charset="0"/>
                <a:ea typeface="Helvetica Neue" charset="0"/>
                <a:cs typeface="Helvetica Neue" charset="0"/>
              </a:endParaRPr>
            </a:p>
          </p:txBody>
        </p:sp>
        <p:sp>
          <p:nvSpPr>
            <p:cNvPr id="14" name="Rectangle 13"/>
            <p:cNvSpPr/>
            <p:nvPr/>
          </p:nvSpPr>
          <p:spPr>
            <a:xfrm>
              <a:off x="8379185" y="3249129"/>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Helvetica Neue" charset="0"/>
                  <a:ea typeface="Helvetica Neue" charset="0"/>
                  <a:cs typeface="Helvetica Neue" charset="0"/>
                </a:rPr>
                <a:t>TO</a:t>
              </a:r>
              <a:endParaRPr lang="en-US" dirty="0">
                <a:solidFill>
                  <a:sysClr val="windowText" lastClr="000000"/>
                </a:solidFill>
                <a:latin typeface="Helvetica Neue" charset="0"/>
                <a:ea typeface="Helvetica Neue" charset="0"/>
                <a:cs typeface="Helvetica Neue" charset="0"/>
              </a:endParaRPr>
            </a:p>
          </p:txBody>
        </p:sp>
        <p:sp>
          <p:nvSpPr>
            <p:cNvPr id="15" name="Rectangle 14"/>
            <p:cNvSpPr/>
            <p:nvPr/>
          </p:nvSpPr>
          <p:spPr>
            <a:xfrm rot="2700000">
              <a:off x="8012039" y="2881985"/>
              <a:ext cx="734290" cy="7342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077659" y="3079852"/>
              <a:ext cx="603050" cy="338554"/>
            </a:xfrm>
            <a:prstGeom prst="rect">
              <a:avLst/>
            </a:prstGeom>
            <a:noFill/>
          </p:spPr>
          <p:txBody>
            <a:bodyPr wrap="none" rtlCol="0">
              <a:spAutoFit/>
            </a:bodyPr>
            <a:lstStyle/>
            <a:p>
              <a:r>
                <a:rPr lang="en-US" sz="1600" b="1" smtClean="0">
                  <a:solidFill>
                    <a:schemeClr val="bg1"/>
                  </a:solidFill>
                  <a:latin typeface="Helvetica Neue" charset="0"/>
                  <a:ea typeface="Helvetica Neue" charset="0"/>
                  <a:cs typeface="Helvetica Neue" charset="0"/>
                </a:rPr>
                <a:t>TSO</a:t>
              </a:r>
              <a:endParaRPr lang="en-US" sz="1600" b="1" dirty="0" smtClean="0">
                <a:solidFill>
                  <a:schemeClr val="bg1"/>
                </a:solidFill>
                <a:latin typeface="Helvetica Neue" charset="0"/>
                <a:ea typeface="Helvetica Neue" charset="0"/>
                <a:cs typeface="Helvetica Neue" charset="0"/>
              </a:endParaRPr>
            </a:p>
          </p:txBody>
        </p:sp>
        <p:sp>
          <p:nvSpPr>
            <p:cNvPr id="23" name="Content Placeholder 2"/>
            <p:cNvSpPr txBox="1">
              <a:spLocks/>
            </p:cNvSpPr>
            <p:nvPr/>
          </p:nvSpPr>
          <p:spPr>
            <a:xfrm>
              <a:off x="4486047" y="4586051"/>
              <a:ext cx="6791553" cy="606386"/>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200" dirty="0" smtClean="0"/>
                <a:t>SC: Scheduling Coordinator</a:t>
              </a:r>
            </a:p>
            <a:p>
              <a:r>
                <a:rPr lang="en-US" sz="1200" dirty="0" smtClean="0"/>
                <a:t>PM</a:t>
              </a:r>
              <a:r>
                <a:rPr lang="en-US" sz="1200" dirty="0" smtClean="0"/>
                <a:t>: </a:t>
              </a:r>
              <a:r>
                <a:rPr lang="en-US" sz="1200" dirty="0" smtClean="0"/>
                <a:t>Power </a:t>
              </a:r>
              <a:r>
                <a:rPr lang="en-US" sz="1200" dirty="0" smtClean="0"/>
                <a:t>Market</a:t>
              </a:r>
              <a:endParaRPr lang="en-US" sz="1200" dirty="0" smtClean="0"/>
            </a:p>
            <a:p>
              <a:r>
                <a:rPr lang="en-US" sz="1200" dirty="0" smtClean="0"/>
                <a:t>AS: Ancillary Service coordinator</a:t>
              </a:r>
            </a:p>
            <a:p>
              <a:r>
                <a:rPr lang="en-US" sz="1200" dirty="0" smtClean="0"/>
                <a:t>TO: Transmission Owner</a:t>
              </a:r>
            </a:p>
          </p:txBody>
        </p:sp>
        <p:cxnSp>
          <p:nvCxnSpPr>
            <p:cNvPr id="25" name="Straight Arrow Connector 24"/>
            <p:cNvCxnSpPr>
              <a:stCxn id="12" idx="1"/>
              <a:endCxn id="11" idx="3"/>
            </p:cNvCxnSpPr>
            <p:nvPr/>
          </p:nvCxnSpPr>
          <p:spPr>
            <a:xfrm flipH="1">
              <a:off x="8379185" y="2618117"/>
              <a:ext cx="736918" cy="11179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66339" y="1505746"/>
              <a:ext cx="2313709" cy="406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6"/>
                  </a:solidFill>
                  <a:latin typeface="Helvetica Neue" charset="0"/>
                  <a:ea typeface="Helvetica Neue" charset="0"/>
                  <a:cs typeface="Helvetica Neue" charset="0"/>
                </a:rPr>
                <a:t>Power Pool</a:t>
              </a:r>
              <a:endParaRPr lang="en-US" b="1" dirty="0">
                <a:solidFill>
                  <a:schemeClr val="accent6"/>
                </a:solidFill>
                <a:latin typeface="Helvetica Neue" charset="0"/>
                <a:ea typeface="Helvetica Neue" charset="0"/>
                <a:cs typeface="Helvetica Neue" charset="0"/>
              </a:endParaRPr>
            </a:p>
          </p:txBody>
        </p:sp>
        <p:sp>
          <p:nvSpPr>
            <p:cNvPr id="27" name="Rectangle 26"/>
            <p:cNvSpPr/>
            <p:nvPr/>
          </p:nvSpPr>
          <p:spPr>
            <a:xfrm>
              <a:off x="8110956" y="1518528"/>
              <a:ext cx="2313709" cy="406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solidFill>
                  <a:latin typeface="Helvetica Neue" charset="0"/>
                  <a:ea typeface="Helvetica Neue" charset="0"/>
                  <a:cs typeface="Helvetica Neue" charset="0"/>
                </a:rPr>
                <a:t>Power Exchange</a:t>
              </a:r>
              <a:endParaRPr lang="en-US" b="1" dirty="0">
                <a:solidFill>
                  <a:schemeClr val="accent6"/>
                </a:solidFill>
                <a:latin typeface="Helvetica Neue" charset="0"/>
                <a:ea typeface="Helvetica Neue" charset="0"/>
                <a:cs typeface="Helvetica Neue" charset="0"/>
              </a:endParaRPr>
            </a:p>
          </p:txBody>
        </p:sp>
        <p:sp>
          <p:nvSpPr>
            <p:cNvPr id="29" name="Content Placeholder 2"/>
            <p:cNvSpPr txBox="1">
              <a:spLocks/>
            </p:cNvSpPr>
            <p:nvPr/>
          </p:nvSpPr>
          <p:spPr>
            <a:xfrm>
              <a:off x="4486048" y="1435404"/>
              <a:ext cx="2553170" cy="3025759"/>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smtClean="0"/>
            </a:p>
          </p:txBody>
        </p:sp>
        <p:sp>
          <p:nvSpPr>
            <p:cNvPr id="30" name="Content Placeholder 2"/>
            <p:cNvSpPr txBox="1">
              <a:spLocks/>
            </p:cNvSpPr>
            <p:nvPr/>
          </p:nvSpPr>
          <p:spPr>
            <a:xfrm>
              <a:off x="7149515" y="1435404"/>
              <a:ext cx="4128085" cy="3025759"/>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smtClean="0"/>
            </a:p>
          </p:txBody>
        </p:sp>
      </p:grpSp>
    </p:spTree>
    <p:extLst>
      <p:ext uri="{BB962C8B-B14F-4D97-AF65-F5344CB8AC3E}">
        <p14:creationId xmlns:p14="http://schemas.microsoft.com/office/powerpoint/2010/main" val="4062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36" name="Group 35"/>
          <p:cNvGrpSpPr/>
          <p:nvPr/>
        </p:nvGrpSpPr>
        <p:grpSpPr>
          <a:xfrm>
            <a:off x="280351" y="1752540"/>
            <a:ext cx="6757758" cy="2654742"/>
            <a:chOff x="287239" y="1724831"/>
            <a:chExt cx="6757758" cy="2654742"/>
          </a:xfrm>
        </p:grpSpPr>
        <p:cxnSp>
          <p:nvCxnSpPr>
            <p:cNvPr id="6" name="Straight Connector 5"/>
            <p:cNvCxnSpPr/>
            <p:nvPr/>
          </p:nvCxnSpPr>
          <p:spPr>
            <a:xfrm>
              <a:off x="1191491" y="2294943"/>
              <a:ext cx="5853506"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34134" y="3709919"/>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Day-ahead market</a:t>
              </a:r>
              <a:endParaRPr lang="en-US" sz="1600" dirty="0">
                <a:solidFill>
                  <a:sysClr val="windowText" lastClr="000000"/>
                </a:solidFill>
                <a:latin typeface="Helvetica Neue" charset="0"/>
                <a:ea typeface="Helvetica Neue" charset="0"/>
                <a:cs typeface="Helvetica Neue" charset="0"/>
              </a:endParaRPr>
            </a:p>
          </p:txBody>
        </p:sp>
        <p:sp>
          <p:nvSpPr>
            <p:cNvPr id="10" name="Rectangle 9"/>
            <p:cNvSpPr/>
            <p:nvPr/>
          </p:nvSpPr>
          <p:spPr>
            <a:xfrm>
              <a:off x="2334134" y="2459794"/>
              <a:ext cx="1781212" cy="10959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Day-ahead market</a:t>
              </a:r>
              <a:endParaRPr lang="en-US" sz="16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4277341" y="3707376"/>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Real-time market</a:t>
              </a:r>
              <a:endParaRPr lang="en-US" sz="1600" dirty="0">
                <a:solidFill>
                  <a:sysClr val="windowText" lastClr="000000"/>
                </a:solidFill>
                <a:latin typeface="Helvetica Neue" charset="0"/>
                <a:ea typeface="Helvetica Neue" charset="0"/>
                <a:cs typeface="Helvetica Neue" charset="0"/>
              </a:endParaRPr>
            </a:p>
          </p:txBody>
        </p:sp>
        <p:sp>
          <p:nvSpPr>
            <p:cNvPr id="12" name="Rectangle 11"/>
            <p:cNvSpPr/>
            <p:nvPr/>
          </p:nvSpPr>
          <p:spPr>
            <a:xfrm>
              <a:off x="4277341" y="245979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Intra-day market</a:t>
              </a:r>
              <a:endParaRPr lang="en-US" sz="1600" dirty="0">
                <a:solidFill>
                  <a:sysClr val="windowText" lastClr="000000"/>
                </a:solidFill>
                <a:latin typeface="Helvetica Neue" charset="0"/>
                <a:ea typeface="Helvetica Neue" charset="0"/>
                <a:cs typeface="Helvetica Neue" charset="0"/>
              </a:endParaRPr>
            </a:p>
          </p:txBody>
        </p:sp>
        <p:sp>
          <p:nvSpPr>
            <p:cNvPr id="13" name="Rectangle 12"/>
            <p:cNvSpPr/>
            <p:nvPr/>
          </p:nvSpPr>
          <p:spPr>
            <a:xfrm>
              <a:off x="4277341" y="303648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Balancing energy market</a:t>
              </a:r>
              <a:endParaRPr lang="en-US" sz="1600" dirty="0">
                <a:solidFill>
                  <a:sysClr val="windowText" lastClr="000000"/>
                </a:solidFill>
                <a:latin typeface="Helvetica Neue" charset="0"/>
                <a:ea typeface="Helvetica Neue" charset="0"/>
                <a:cs typeface="Helvetica Neue" charset="0"/>
              </a:endParaRPr>
            </a:p>
          </p:txBody>
        </p:sp>
        <p:cxnSp>
          <p:nvCxnSpPr>
            <p:cNvPr id="15" name="Straight Connector 14"/>
            <p:cNvCxnSpPr/>
            <p:nvPr/>
          </p:nvCxnSpPr>
          <p:spPr>
            <a:xfrm flipV="1">
              <a:off x="4170766" y="1934725"/>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92257" y="1919466"/>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54146" y="172483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Operating day (D)</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2060615" y="172983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Day-ahead (D -1)</a:t>
              </a:r>
              <a:endParaRPr lang="en-US" sz="1600" dirty="0">
                <a:solidFill>
                  <a:sysClr val="windowText" lastClr="000000"/>
                </a:solidFill>
                <a:latin typeface="Helvetica Neue" charset="0"/>
                <a:ea typeface="Helvetica Neue" charset="0"/>
                <a:cs typeface="Helvetica Neue" charset="0"/>
              </a:endParaRPr>
            </a:p>
          </p:txBody>
        </p:sp>
        <p:cxnSp>
          <p:nvCxnSpPr>
            <p:cNvPr id="26" name="Straight Connector 25"/>
            <p:cNvCxnSpPr/>
            <p:nvPr/>
          </p:nvCxnSpPr>
          <p:spPr>
            <a:xfrm>
              <a:off x="1191491" y="3641198"/>
              <a:ext cx="5839652"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9800000">
              <a:off x="287239" y="386035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Power pool</a:t>
              </a:r>
              <a:endParaRPr lang="en-US" sz="1600" dirty="0">
                <a:solidFill>
                  <a:sysClr val="windowText" lastClr="000000"/>
                </a:solidFill>
                <a:latin typeface="Helvetica Neue" charset="0"/>
                <a:ea typeface="Helvetica Neue" charset="0"/>
                <a:cs typeface="Helvetica Neue" charset="0"/>
              </a:endParaRPr>
            </a:p>
          </p:txBody>
        </p:sp>
        <p:sp>
          <p:nvSpPr>
            <p:cNvPr id="30" name="Rectangle 29"/>
            <p:cNvSpPr/>
            <p:nvPr/>
          </p:nvSpPr>
          <p:spPr>
            <a:xfrm rot="19800000">
              <a:off x="316168" y="2849915"/>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Helvetica Neue" charset="0"/>
                  <a:ea typeface="Helvetica Neue" charset="0"/>
                  <a:cs typeface="Helvetica Neue" charset="0"/>
                </a:rPr>
                <a:t>Power exchange</a:t>
              </a:r>
              <a:endParaRPr lang="en-US" sz="1600" dirty="0">
                <a:solidFill>
                  <a:sysClr val="windowText" lastClr="000000"/>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5506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6" name="Straight Connector 5"/>
          <p:cNvCxnSpPr/>
          <p:nvPr/>
        </p:nvCxnSpPr>
        <p:spPr>
          <a:xfrm>
            <a:off x="2396837" y="1633783"/>
            <a:ext cx="7938655"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10733" y="2564645"/>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Capacity</a:t>
            </a:r>
            <a:endParaRPr lang="en-US" sz="1600" dirty="0">
              <a:solidFill>
                <a:schemeClr val="bg1"/>
              </a:solidFill>
              <a:latin typeface="Helvetica Neue" charset="0"/>
              <a:ea typeface="Helvetica Neue" charset="0"/>
              <a:cs typeface="Helvetica Neue" charset="0"/>
            </a:endParaRPr>
          </a:p>
        </p:txBody>
      </p:sp>
      <p:sp>
        <p:nvSpPr>
          <p:cNvPr id="10" name="Rectangle 9"/>
          <p:cNvSpPr/>
          <p:nvPr/>
        </p:nvSpPr>
        <p:spPr>
          <a:xfrm>
            <a:off x="2396837" y="1798634"/>
            <a:ext cx="5009004"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Procuring capacity</a:t>
            </a:r>
            <a:endParaRPr lang="en-US" sz="16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7567836" y="2564645"/>
            <a:ext cx="2054731"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Energy</a:t>
            </a:r>
            <a:endParaRPr lang="en-US" sz="1600" dirty="0">
              <a:solidFill>
                <a:schemeClr val="bg1"/>
              </a:solidFill>
              <a:latin typeface="Helvetica Neue" charset="0"/>
              <a:ea typeface="Helvetica Neue" charset="0"/>
              <a:cs typeface="Helvetica Neue" charset="0"/>
            </a:endParaRPr>
          </a:p>
        </p:txBody>
      </p:sp>
      <p:sp>
        <p:nvSpPr>
          <p:cNvPr id="12" name="Rectangle 11"/>
          <p:cNvSpPr/>
          <p:nvPr/>
        </p:nvSpPr>
        <p:spPr>
          <a:xfrm>
            <a:off x="7567836" y="179863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Delivering balancing energy</a:t>
            </a:r>
            <a:endParaRPr lang="en-US" sz="1600" dirty="0">
              <a:solidFill>
                <a:sysClr val="windowText" lastClr="000000"/>
              </a:solidFill>
              <a:latin typeface="Helvetica Neue" charset="0"/>
              <a:ea typeface="Helvetica Neue" charset="0"/>
              <a:cs typeface="Helvetica Neue" charset="0"/>
            </a:endParaRPr>
          </a:p>
        </p:txBody>
      </p:sp>
      <p:cxnSp>
        <p:nvCxnSpPr>
          <p:cNvPr id="15" name="Straight Connector 14"/>
          <p:cNvCxnSpPr/>
          <p:nvPr/>
        </p:nvCxnSpPr>
        <p:spPr>
          <a:xfrm flipV="1">
            <a:off x="7461261" y="1273565"/>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682752" y="1258306"/>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544641" y="106367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Operating day</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5351110" y="106867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Day-ahead</a:t>
            </a:r>
            <a:endParaRPr lang="en-US" sz="1600" dirty="0">
              <a:solidFill>
                <a:sysClr val="windowText" lastClr="000000"/>
              </a:solidFill>
              <a:latin typeface="Helvetica Neue" charset="0"/>
              <a:ea typeface="Helvetica Neue" charset="0"/>
              <a:cs typeface="Helvetica Neue" charset="0"/>
            </a:endParaRPr>
          </a:p>
        </p:txBody>
      </p:sp>
      <p:cxnSp>
        <p:nvCxnSpPr>
          <p:cNvPr id="19" name="Straight Connector 18"/>
          <p:cNvCxnSpPr/>
          <p:nvPr/>
        </p:nvCxnSpPr>
        <p:spPr>
          <a:xfrm flipV="1">
            <a:off x="5426902" y="1273565"/>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59925" y="106867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Week-ahead</a:t>
            </a:r>
            <a:endParaRPr lang="en-US" sz="1600" dirty="0">
              <a:solidFill>
                <a:sysClr val="windowText" lastClr="000000"/>
              </a:solidFill>
              <a:latin typeface="Helvetica Neue" charset="0"/>
              <a:ea typeface="Helvetica Neue" charset="0"/>
              <a:cs typeface="Helvetica Neue" charset="0"/>
            </a:endParaRPr>
          </a:p>
        </p:txBody>
      </p:sp>
      <p:cxnSp>
        <p:nvCxnSpPr>
          <p:cNvPr id="22" name="Straight Connector 21"/>
          <p:cNvCxnSpPr/>
          <p:nvPr/>
        </p:nvCxnSpPr>
        <p:spPr>
          <a:xfrm flipV="1">
            <a:off x="3581488" y="1273565"/>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568740" y="1083929"/>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Long-term</a:t>
            </a:r>
            <a:endParaRPr lang="en-US" sz="1600" dirty="0">
              <a:solidFill>
                <a:sysClr val="windowText" lastClr="000000"/>
              </a:solidFill>
              <a:latin typeface="Helvetica Neue" charset="0"/>
              <a:ea typeface="Helvetica Neue" charset="0"/>
              <a:cs typeface="Helvetica Neue" charset="0"/>
            </a:endParaRPr>
          </a:p>
        </p:txBody>
      </p:sp>
      <p:cxnSp>
        <p:nvCxnSpPr>
          <p:cNvPr id="8" name="Straight Arrow Connector 7"/>
          <p:cNvCxnSpPr>
            <a:stCxn id="10" idx="2"/>
            <a:endCxn id="7" idx="0"/>
          </p:cNvCxnSpPr>
          <p:nvPr/>
        </p:nvCxnSpPr>
        <p:spPr>
          <a:xfrm>
            <a:off x="4901339" y="2317856"/>
            <a:ext cx="0" cy="2467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1" idx="1"/>
          </p:cNvCxnSpPr>
          <p:nvPr/>
        </p:nvCxnSpPr>
        <p:spPr>
          <a:xfrm>
            <a:off x="5791945" y="2824256"/>
            <a:ext cx="1775891"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0"/>
            <a:endCxn id="12" idx="2"/>
          </p:cNvCxnSpPr>
          <p:nvPr/>
        </p:nvCxnSpPr>
        <p:spPr>
          <a:xfrm flipV="1">
            <a:off x="8595202" y="2317856"/>
            <a:ext cx="0" cy="2467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9077" y="3192163"/>
            <a:ext cx="11338677" cy="3331757"/>
            <a:chOff x="-615421" y="3192163"/>
            <a:chExt cx="11338677" cy="3331757"/>
          </a:xfrm>
        </p:grpSpPr>
        <p:sp>
          <p:nvSpPr>
            <p:cNvPr id="38" name="Rectangle 37"/>
            <p:cNvSpPr/>
            <p:nvPr/>
          </p:nvSpPr>
          <p:spPr>
            <a:xfrm>
              <a:off x="1568740" y="4153071"/>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System Operator</a:t>
              </a:r>
              <a:endParaRPr lang="en-US" sz="1600" dirty="0">
                <a:solidFill>
                  <a:schemeClr val="bg1"/>
                </a:solidFill>
                <a:latin typeface="Helvetica Neue" charset="0"/>
                <a:ea typeface="Helvetica Neue" charset="0"/>
                <a:cs typeface="Helvetica Neue" charset="0"/>
              </a:endParaRPr>
            </a:p>
          </p:txBody>
        </p:sp>
        <p:sp>
          <p:nvSpPr>
            <p:cNvPr id="39" name="Rectangle 38"/>
            <p:cNvSpPr/>
            <p:nvPr/>
          </p:nvSpPr>
          <p:spPr>
            <a:xfrm>
              <a:off x="280351" y="591265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Ancillary Service provider</a:t>
              </a:r>
              <a:endParaRPr lang="en-US" sz="1600" dirty="0">
                <a:solidFill>
                  <a:schemeClr val="bg1"/>
                </a:solidFill>
                <a:latin typeface="Helvetica Neue" charset="0"/>
                <a:ea typeface="Helvetica Neue" charset="0"/>
                <a:cs typeface="Helvetica Neue" charset="0"/>
              </a:endParaRPr>
            </a:p>
          </p:txBody>
        </p:sp>
        <p:sp>
          <p:nvSpPr>
            <p:cNvPr id="40" name="Rectangle 39"/>
            <p:cNvSpPr/>
            <p:nvPr/>
          </p:nvSpPr>
          <p:spPr>
            <a:xfrm>
              <a:off x="2732865" y="591265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Electricity Market participate</a:t>
              </a:r>
              <a:endParaRPr lang="en-US" sz="1600" dirty="0">
                <a:solidFill>
                  <a:schemeClr val="bg1"/>
                </a:solidFill>
                <a:latin typeface="Helvetica Neue" charset="0"/>
                <a:ea typeface="Helvetica Neue" charset="0"/>
                <a:cs typeface="Helvetica Neue" charset="0"/>
              </a:endParaRPr>
            </a:p>
          </p:txBody>
        </p:sp>
        <p:cxnSp>
          <p:nvCxnSpPr>
            <p:cNvPr id="41" name="Straight Arrow Connector 40"/>
            <p:cNvCxnSpPr/>
            <p:nvPr/>
          </p:nvCxnSpPr>
          <p:spPr>
            <a:xfrm flipH="1">
              <a:off x="1224739" y="4865576"/>
              <a:ext cx="688001" cy="9173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985169" y="4840162"/>
              <a:ext cx="679085" cy="9054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905979" y="4828274"/>
              <a:ext cx="688001" cy="9173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207997" y="4802860"/>
              <a:ext cx="683542" cy="942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15421" y="4774826"/>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1"/>
                  </a:solidFill>
                  <a:latin typeface="Helvetica Neue" charset="0"/>
                  <a:ea typeface="Helvetica Neue" charset="0"/>
                  <a:cs typeface="Helvetica Neue" charset="0"/>
                </a:rPr>
                <a:t>Service</a:t>
              </a:r>
            </a:p>
            <a:p>
              <a:pPr algn="ctr"/>
              <a:r>
                <a:rPr lang="en-US" sz="1400" b="1" dirty="0" smtClean="0">
                  <a:solidFill>
                    <a:schemeClr val="accent1"/>
                  </a:solidFill>
                  <a:latin typeface="Helvetica Neue" charset="0"/>
                  <a:ea typeface="Helvetica Neue" charset="0"/>
                  <a:cs typeface="Helvetica Neue" charset="0"/>
                </a:rPr>
                <a:t>Provision</a:t>
              </a:r>
              <a:endParaRPr lang="en-US" sz="1400" b="1" dirty="0">
                <a:solidFill>
                  <a:schemeClr val="accent1"/>
                </a:solidFill>
                <a:latin typeface="Helvetica Neue" charset="0"/>
                <a:ea typeface="Helvetica Neue" charset="0"/>
                <a:cs typeface="Helvetica Neue" charset="0"/>
              </a:endParaRPr>
            </a:p>
          </p:txBody>
        </p:sp>
        <p:sp>
          <p:nvSpPr>
            <p:cNvPr id="58" name="Rectangle 57"/>
            <p:cNvSpPr/>
            <p:nvPr/>
          </p:nvSpPr>
          <p:spPr>
            <a:xfrm>
              <a:off x="1134067" y="5382935"/>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accent2"/>
                  </a:solidFill>
                  <a:latin typeface="Helvetica Neue" charset="0"/>
                  <a:ea typeface="Helvetica Neue" charset="0"/>
                  <a:cs typeface="Helvetica Neue" charset="0"/>
                </a:rPr>
                <a:t>Payment</a:t>
              </a:r>
              <a:endParaRPr lang="en-US" sz="1400" b="1" dirty="0">
                <a:solidFill>
                  <a:schemeClr val="accent2"/>
                </a:solidFill>
                <a:latin typeface="Helvetica Neue" charset="0"/>
                <a:ea typeface="Helvetica Neue" charset="0"/>
                <a:cs typeface="Helvetica Neue" charset="0"/>
              </a:endParaRPr>
            </a:p>
          </p:txBody>
        </p:sp>
        <p:sp>
          <p:nvSpPr>
            <p:cNvPr id="59" name="Rectangle 58"/>
            <p:cNvSpPr/>
            <p:nvPr/>
          </p:nvSpPr>
          <p:spPr>
            <a:xfrm>
              <a:off x="2712520" y="4854199"/>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2"/>
                </a:solidFill>
                <a:latin typeface="Helvetica Neue" charset="0"/>
                <a:ea typeface="Helvetica Neue" charset="0"/>
                <a:cs typeface="Helvetica Neue" charset="0"/>
              </a:endParaRPr>
            </a:p>
            <a:p>
              <a:pPr algn="ctr"/>
              <a:r>
                <a:rPr lang="en-US" sz="1400" b="1" dirty="0" smtClean="0">
                  <a:solidFill>
                    <a:schemeClr val="tx2"/>
                  </a:solidFill>
                  <a:latin typeface="Helvetica Neue" charset="0"/>
                  <a:ea typeface="Helvetica Neue" charset="0"/>
                  <a:cs typeface="Helvetica Neue" charset="0"/>
                </a:rPr>
                <a:t>Obligation</a:t>
              </a:r>
              <a:endParaRPr lang="en-US" sz="1400" b="1" dirty="0">
                <a:solidFill>
                  <a:schemeClr val="tx2"/>
                </a:solidFill>
                <a:latin typeface="Helvetica Neue" charset="0"/>
                <a:ea typeface="Helvetica Neue" charset="0"/>
                <a:cs typeface="Helvetica Neue" charset="0"/>
              </a:endParaRPr>
            </a:p>
          </p:txBody>
        </p:sp>
        <p:sp>
          <p:nvSpPr>
            <p:cNvPr id="60" name="Rectangle 59"/>
            <p:cNvSpPr/>
            <p:nvPr/>
          </p:nvSpPr>
          <p:spPr>
            <a:xfrm>
              <a:off x="7748977" y="5481576"/>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accent2"/>
                  </a:solidFill>
                  <a:latin typeface="Helvetica Neue" charset="0"/>
                  <a:ea typeface="Helvetica Neue" charset="0"/>
                  <a:cs typeface="Helvetica Neue" charset="0"/>
                </a:rPr>
                <a:t>Payment</a:t>
              </a:r>
              <a:endParaRPr lang="en-US" sz="1400" b="1" dirty="0">
                <a:solidFill>
                  <a:schemeClr val="accent2"/>
                </a:solidFill>
                <a:latin typeface="Helvetica Neue" charset="0"/>
                <a:ea typeface="Helvetica Neue" charset="0"/>
                <a:cs typeface="Helvetica Neue" charset="0"/>
              </a:endParaRPr>
            </a:p>
          </p:txBody>
        </p:sp>
        <p:sp>
          <p:nvSpPr>
            <p:cNvPr id="61" name="Rectangle 60"/>
            <p:cNvSpPr/>
            <p:nvPr/>
          </p:nvSpPr>
          <p:spPr>
            <a:xfrm>
              <a:off x="6771380" y="3779206"/>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System Operator</a:t>
              </a:r>
              <a:endParaRPr lang="en-US" sz="1600" dirty="0">
                <a:solidFill>
                  <a:schemeClr val="bg1"/>
                </a:solidFill>
                <a:latin typeface="Helvetica Neue" charset="0"/>
                <a:ea typeface="Helvetica Neue" charset="0"/>
                <a:cs typeface="Helvetica Neue" charset="0"/>
              </a:endParaRPr>
            </a:p>
          </p:txBody>
        </p:sp>
        <p:sp>
          <p:nvSpPr>
            <p:cNvPr id="62" name="Rectangle 61"/>
            <p:cNvSpPr/>
            <p:nvPr/>
          </p:nvSpPr>
          <p:spPr>
            <a:xfrm>
              <a:off x="6886144" y="600469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Helvetica Neue" charset="0"/>
                  <a:ea typeface="Helvetica Neue" charset="0"/>
                  <a:cs typeface="Helvetica Neue" charset="0"/>
                </a:rPr>
                <a:t>Ancillary Service provider</a:t>
              </a:r>
              <a:endParaRPr lang="en-US" sz="1600" dirty="0">
                <a:solidFill>
                  <a:schemeClr val="bg1"/>
                </a:solidFill>
                <a:latin typeface="Helvetica Neue" charset="0"/>
                <a:ea typeface="Helvetica Neue" charset="0"/>
                <a:cs typeface="Helvetica Neue" charset="0"/>
              </a:endParaRPr>
            </a:p>
          </p:txBody>
        </p:sp>
        <p:sp>
          <p:nvSpPr>
            <p:cNvPr id="63" name="Rectangle 62"/>
            <p:cNvSpPr/>
            <p:nvPr/>
          </p:nvSpPr>
          <p:spPr>
            <a:xfrm>
              <a:off x="8471535" y="501112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participate</a:t>
              </a:r>
              <a:endParaRPr lang="en-US" sz="1600" dirty="0">
                <a:solidFill>
                  <a:schemeClr val="bg1"/>
                </a:solidFill>
                <a:latin typeface="Helvetica Neue" charset="0"/>
                <a:ea typeface="Helvetica Neue" charset="0"/>
                <a:cs typeface="Helvetica Neue" charset="0"/>
              </a:endParaRPr>
            </a:p>
          </p:txBody>
        </p:sp>
        <p:cxnSp>
          <p:nvCxnSpPr>
            <p:cNvPr id="65" name="Straight Arrow Connector 64"/>
            <p:cNvCxnSpPr/>
            <p:nvPr/>
          </p:nvCxnSpPr>
          <p:spPr>
            <a:xfrm flipH="1">
              <a:off x="6183352" y="4403019"/>
              <a:ext cx="900000" cy="540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410637" y="4428995"/>
              <a:ext cx="900000" cy="540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046272" y="4310801"/>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2"/>
                </a:solidFill>
                <a:latin typeface="Helvetica Neue" charset="0"/>
                <a:ea typeface="Helvetica Neue" charset="0"/>
                <a:cs typeface="Helvetica Neue" charset="0"/>
              </a:endParaRPr>
            </a:p>
            <a:p>
              <a:pPr algn="ctr"/>
              <a:r>
                <a:rPr lang="en-US" sz="1400" b="1" dirty="0" smtClean="0">
                  <a:solidFill>
                    <a:schemeClr val="tx2"/>
                  </a:solidFill>
                  <a:latin typeface="Helvetica Neue" charset="0"/>
                  <a:ea typeface="Helvetica Neue" charset="0"/>
                  <a:cs typeface="Helvetica Neue" charset="0"/>
                </a:rPr>
                <a:t>Obligation</a:t>
              </a:r>
              <a:endParaRPr lang="en-US" sz="1400" b="1" dirty="0">
                <a:solidFill>
                  <a:schemeClr val="tx2"/>
                </a:solidFill>
                <a:latin typeface="Helvetica Neue" charset="0"/>
                <a:ea typeface="Helvetica Neue" charset="0"/>
                <a:cs typeface="Helvetica Neue" charset="0"/>
              </a:endParaRPr>
            </a:p>
          </p:txBody>
        </p:sp>
        <p:sp>
          <p:nvSpPr>
            <p:cNvPr id="72" name="Rectangle 71"/>
            <p:cNvSpPr/>
            <p:nvPr/>
          </p:nvSpPr>
          <p:spPr>
            <a:xfrm>
              <a:off x="4718331" y="4297935"/>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2"/>
                </a:solidFill>
                <a:latin typeface="Helvetica Neue" charset="0"/>
                <a:ea typeface="Helvetica Neue" charset="0"/>
                <a:cs typeface="Helvetica Neue" charset="0"/>
              </a:endParaRPr>
            </a:p>
            <a:p>
              <a:pPr algn="ctr"/>
              <a:r>
                <a:rPr lang="en-US" sz="1400" b="1" dirty="0" smtClean="0">
                  <a:solidFill>
                    <a:schemeClr val="tx2"/>
                  </a:solidFill>
                  <a:latin typeface="Helvetica Neue" charset="0"/>
                  <a:ea typeface="Helvetica Neue" charset="0"/>
                  <a:cs typeface="Helvetica Neue" charset="0"/>
                </a:rPr>
                <a:t>Obligation</a:t>
              </a:r>
              <a:endParaRPr lang="en-US" sz="1400" b="1" dirty="0">
                <a:solidFill>
                  <a:schemeClr val="tx2"/>
                </a:solidFill>
                <a:latin typeface="Helvetica Neue" charset="0"/>
                <a:ea typeface="Helvetica Neue" charset="0"/>
                <a:cs typeface="Helvetica Neue" charset="0"/>
              </a:endParaRPr>
            </a:p>
          </p:txBody>
        </p:sp>
        <p:sp>
          <p:nvSpPr>
            <p:cNvPr id="75" name="Rectangle 74"/>
            <p:cNvSpPr/>
            <p:nvPr/>
          </p:nvSpPr>
          <p:spPr>
            <a:xfrm>
              <a:off x="5184758" y="501112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participate</a:t>
              </a:r>
              <a:endParaRPr lang="en-US" sz="1600" dirty="0">
                <a:solidFill>
                  <a:schemeClr val="bg1"/>
                </a:solidFill>
                <a:latin typeface="Helvetica Neue" charset="0"/>
                <a:ea typeface="Helvetica Neue" charset="0"/>
                <a:cs typeface="Helvetica Neue" charset="0"/>
              </a:endParaRPr>
            </a:p>
          </p:txBody>
        </p:sp>
        <p:cxnSp>
          <p:nvCxnSpPr>
            <p:cNvPr id="77" name="Straight Arrow Connector 76"/>
            <p:cNvCxnSpPr/>
            <p:nvPr/>
          </p:nvCxnSpPr>
          <p:spPr>
            <a:xfrm flipH="1">
              <a:off x="6965971" y="5234227"/>
              <a:ext cx="429344"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6965971" y="5398719"/>
              <a:ext cx="43987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428552" y="5022325"/>
              <a:ext cx="580400" cy="5804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p:nvPr/>
          </p:nvCxnSpPr>
          <p:spPr>
            <a:xfrm flipV="1">
              <a:off x="7604471" y="5602725"/>
              <a:ext cx="0" cy="3240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841772" y="5611987"/>
              <a:ext cx="0" cy="324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8031665" y="5234227"/>
              <a:ext cx="429344"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8031665" y="5398719"/>
              <a:ext cx="43987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431838" y="4527428"/>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1"/>
                  </a:solidFill>
                  <a:latin typeface="Helvetica Neue" charset="0"/>
                  <a:ea typeface="Helvetica Neue" charset="0"/>
                  <a:cs typeface="Helvetica Neue" charset="0"/>
                </a:rPr>
                <a:t>Service</a:t>
              </a:r>
            </a:p>
            <a:p>
              <a:pPr algn="ctr"/>
              <a:r>
                <a:rPr lang="en-US" sz="1400" b="1" dirty="0" smtClean="0">
                  <a:solidFill>
                    <a:schemeClr val="accent1"/>
                  </a:solidFill>
                  <a:latin typeface="Helvetica Neue" charset="0"/>
                  <a:ea typeface="Helvetica Neue" charset="0"/>
                  <a:cs typeface="Helvetica Neue" charset="0"/>
                </a:rPr>
                <a:t>Provision and procurement</a:t>
              </a:r>
              <a:endParaRPr lang="en-US" sz="1400" b="1" dirty="0">
                <a:solidFill>
                  <a:schemeClr val="accent1"/>
                </a:solidFill>
                <a:latin typeface="Helvetica Neue" charset="0"/>
                <a:ea typeface="Helvetica Neue" charset="0"/>
                <a:cs typeface="Helvetica Neue" charset="0"/>
              </a:endParaRPr>
            </a:p>
          </p:txBody>
        </p:sp>
        <p:sp>
          <p:nvSpPr>
            <p:cNvPr id="92" name="Rectangle 91"/>
            <p:cNvSpPr/>
            <p:nvPr/>
          </p:nvSpPr>
          <p:spPr>
            <a:xfrm>
              <a:off x="2350825" y="5382441"/>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2"/>
                  </a:solidFill>
                  <a:latin typeface="Helvetica Neue" charset="0"/>
                  <a:ea typeface="Helvetica Neue" charset="0"/>
                  <a:cs typeface="Helvetica Neue" charset="0"/>
                </a:rPr>
                <a:t>Charge</a:t>
              </a:r>
              <a:endParaRPr lang="en-US" sz="1400" b="1" dirty="0">
                <a:solidFill>
                  <a:schemeClr val="accent2"/>
                </a:solidFill>
                <a:latin typeface="Helvetica Neue" charset="0"/>
                <a:ea typeface="Helvetica Neue" charset="0"/>
                <a:cs typeface="Helvetica Neue" charset="0"/>
              </a:endParaRPr>
            </a:p>
          </p:txBody>
        </p:sp>
        <p:sp>
          <p:nvSpPr>
            <p:cNvPr id="93" name="Rectangle 92"/>
            <p:cNvSpPr/>
            <p:nvPr/>
          </p:nvSpPr>
          <p:spPr>
            <a:xfrm>
              <a:off x="1079275" y="3192163"/>
              <a:ext cx="290896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ysClr val="windowText" lastClr="000000"/>
                  </a:solidFill>
                  <a:latin typeface="Helvetica Neue" charset="0"/>
                  <a:ea typeface="Helvetica Neue" charset="0"/>
                  <a:cs typeface="Helvetica Neue" charset="0"/>
                </a:rPr>
                <a:t>Centralized procurement</a:t>
              </a:r>
              <a:endParaRPr lang="en-US" sz="1600" b="1" dirty="0">
                <a:solidFill>
                  <a:sysClr val="windowText" lastClr="000000"/>
                </a:solidFill>
                <a:latin typeface="Helvetica Neue" charset="0"/>
                <a:ea typeface="Helvetica Neue" charset="0"/>
                <a:cs typeface="Helvetica Neue" charset="0"/>
              </a:endParaRPr>
            </a:p>
          </p:txBody>
        </p:sp>
        <p:sp>
          <p:nvSpPr>
            <p:cNvPr id="94" name="Rectangle 93"/>
            <p:cNvSpPr/>
            <p:nvPr/>
          </p:nvSpPr>
          <p:spPr>
            <a:xfrm>
              <a:off x="6207504" y="3235463"/>
              <a:ext cx="290896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ysClr val="windowText" lastClr="000000"/>
                  </a:solidFill>
                  <a:latin typeface="Helvetica Neue" charset="0"/>
                  <a:ea typeface="Helvetica Neue" charset="0"/>
                  <a:cs typeface="Helvetica Neue" charset="0"/>
                </a:rPr>
                <a:t>Decentralized procurement</a:t>
              </a:r>
              <a:endParaRPr lang="en-US" sz="1600" b="1" dirty="0">
                <a:solidFill>
                  <a:sysClr val="windowText" lastClr="000000"/>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144592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Words>
  <Application>Microsoft Macintosh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Calibri Light</vt:lpstr>
      <vt:lpstr>Helvetica</vt:lpstr>
      <vt:lpstr>Helvetica Neue</vt:lpstr>
      <vt:lpstr>Wingdings</vt:lpstr>
      <vt:lpstr>Arial</vt:lpstr>
      <vt:lpstr>Office Theme</vt:lpstr>
      <vt:lpstr>PowerPoint Presentation</vt:lpstr>
      <vt:lpstr>General</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gLKMPh0lFs@student.ethz.ch</dc:creator>
  <cp:lastModifiedBy>gLKMPh0lFs@student.ethz.ch</cp:lastModifiedBy>
  <cp:revision>1</cp:revision>
  <dcterms:created xsi:type="dcterms:W3CDTF">2018-04-01T13:56:50Z</dcterms:created>
  <dcterms:modified xsi:type="dcterms:W3CDTF">2018-04-01T13:57:07Z</dcterms:modified>
</cp:coreProperties>
</file>