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6846-8441-4D75-9915-A9504628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CF5A-1071-423A-A574-8FE5A33F2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0B57-9154-44E6-B1C0-877891E9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82D4-28C2-47E2-B18E-7931B06D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CE0F-C073-40E6-9651-29104637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72E9-FB9D-4355-840C-6012FA69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0F49C-657C-454D-8989-64D2B162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5C54-B014-48CC-98FE-FFEADCCB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3C37-60D0-4555-96FA-28A2C609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7B31-BB2B-4958-B4A0-4C6FEEA2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51767-8962-441B-88A2-EF011710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28B3C-080A-43D1-8A1D-95661228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30CD-A820-48BB-956C-1E6BC31E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0F70-E0AE-45A2-9350-B78D0E78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6449-DEFD-4A0D-8873-93DECFBE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097A-7949-4FBB-898A-8B0913A4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B307-4A94-4046-A2F3-3242AC74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39FB-235F-4839-8DC9-5C24AB99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A0881-C3C9-4D28-B693-A0983058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9470-33DE-4ADC-9109-91F9920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B90C-9EC5-45F6-9ACD-4E4D7D76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D9EC8-152C-4555-8315-A4B78C23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DCBA-7D9D-4B4B-83B7-30CD25D8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6B86-ADCC-461C-96E1-97829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688F-4C02-4B4E-9174-F2FD024B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37E0-731D-489E-9A35-37175284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6D83-8219-4FF9-BD42-F115BD2E9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C06B-0B5A-40A5-8F94-5514CD25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6F8CD-10D9-47A0-945C-DBFDF99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D8DFB-998D-469E-AE71-E631397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5E688-BA0B-4AA5-95E3-452062ED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8A9-28AD-4D0A-8EBE-0967F602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79B4-9483-49BB-B281-213CD74F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98222-D24F-498A-8C5C-E9F5079F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EF7D0-2D4A-46D2-A25D-08354466E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305C-1ED8-46F9-884D-4ECA22D3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BDA08-5E24-4B12-B454-BD1BD67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D8BCD-6068-4A1E-989B-7B225760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A55B7-0F8A-47D2-82B0-1C73A411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2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9414-6DF9-446C-8EFB-81A2EDF1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0A69F-92CA-4204-A5DE-B2FB3A2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752F2-64BF-4BF7-A843-CDAAA77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2712F-0416-400D-924C-1E4F5AD6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0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88D86-111D-4D79-9411-6317E72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8114F-3E45-498F-B10B-518EADB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C9DF-FDBE-4E18-BAC6-92F15C5D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6DEE-3422-47D3-9E99-35E004FD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958C-4234-4030-AD4D-A8EFBDB2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3EDA7-B104-4625-820C-06C31FE3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831C5-9748-4EB9-867B-58680BBD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CE8E-5718-4F5D-842B-4B616C24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78C19-21D2-4068-A5D0-2F0B069E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1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5CBF-0B25-48F7-A651-B8386692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EB493-7C9A-4DEA-81F1-952996783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87E8-F4F6-4F31-8B12-9D7B56E2A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CA36-8FA6-4EF6-B152-99BCB73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575CD-F79C-4DFA-B7CE-46D5D6C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4E41-CCD8-4D06-A31D-D1756F7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91EC-EC48-4C55-85CA-5B332E56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95DF-ABD8-485A-A8B7-9635E6CC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D5AF-C760-4776-A9B9-8697E68B1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8AEA-55D0-4ED1-BDC2-CF83EB92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A21BC-AFD9-4C09-9CF2-782C70DD2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Right 27">
            <a:extLst>
              <a:ext uri="{FF2B5EF4-FFF2-40B4-BE49-F238E27FC236}">
                <a16:creationId xmlns:a16="http://schemas.microsoft.com/office/drawing/2014/main" id="{CF3F8D32-4206-4BDE-B581-71AE064F8F87}"/>
              </a:ext>
            </a:extLst>
          </p:cNvPr>
          <p:cNvSpPr/>
          <p:nvPr/>
        </p:nvSpPr>
        <p:spPr>
          <a:xfrm rot="20700000">
            <a:off x="7393160" y="3839261"/>
            <a:ext cx="1252140" cy="43139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r>
              <a:rPr lang="en-US" sz="1400" dirty="0"/>
              <a:t>-copy-id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61185E52-0282-4793-879A-CC239DDF728E}"/>
              </a:ext>
            </a:extLst>
          </p:cNvPr>
          <p:cNvSpPr/>
          <p:nvPr/>
        </p:nvSpPr>
        <p:spPr>
          <a:xfrm flipH="1">
            <a:off x="3792424" y="0"/>
            <a:ext cx="7272599" cy="3379087"/>
          </a:xfrm>
          <a:prstGeom prst="flowChartDelay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07E18-3DF7-4511-A6CB-B57EB4BE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35" y="1263871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30528-0095-4CD9-9D5D-8680DC8EDA65}"/>
              </a:ext>
            </a:extLst>
          </p:cNvPr>
          <p:cNvSpPr txBox="1"/>
          <p:nvPr/>
        </p:nvSpPr>
        <p:spPr>
          <a:xfrm>
            <a:off x="7431584" y="577725"/>
            <a:ext cx="177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CS servers</a:t>
            </a:r>
          </a:p>
          <a:p>
            <a:pPr algn="ctr"/>
            <a:r>
              <a:rPr lang="en-US" sz="1400" dirty="0"/>
              <a:t>(labsrv06, granger1…)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D03B8-9C63-4BAF-94E4-EB4EC78D85F2}"/>
              </a:ext>
            </a:extLst>
          </p:cNvPr>
          <p:cNvGrpSpPr/>
          <p:nvPr/>
        </p:nvGrpSpPr>
        <p:grpSpPr>
          <a:xfrm>
            <a:off x="265493" y="434410"/>
            <a:ext cx="1783760" cy="1968231"/>
            <a:chOff x="832435" y="2014387"/>
            <a:chExt cx="2671416" cy="2947687"/>
          </a:xfrm>
        </p:grpSpPr>
        <p:pic>
          <p:nvPicPr>
            <p:cNvPr id="1028" name="Picture 4" descr="Laptop Icon | Download Pretty Office Part 10 icons | IconsPedia">
              <a:extLst>
                <a:ext uri="{FF2B5EF4-FFF2-40B4-BE49-F238E27FC236}">
                  <a16:creationId xmlns:a16="http://schemas.microsoft.com/office/drawing/2014/main" id="{CF98CDBD-D8DF-4970-BD5C-94949E38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35" y="2014387"/>
              <a:ext cx="2671416" cy="2671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E2B29-4735-421F-BCB9-C527F947F726}"/>
                </a:ext>
              </a:extLst>
            </p:cNvPr>
            <p:cNvSpPr txBox="1"/>
            <p:nvPr/>
          </p:nvSpPr>
          <p:spPr>
            <a:xfrm>
              <a:off x="1032892" y="4501137"/>
              <a:ext cx="2328497" cy="46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Your local machine</a:t>
              </a:r>
            </a:p>
          </p:txBody>
        </p:sp>
        <p:pic>
          <p:nvPicPr>
            <p:cNvPr id="1030" name="Picture 6" descr="Intel VTune Amplifier">
              <a:extLst>
                <a:ext uri="{FF2B5EF4-FFF2-40B4-BE49-F238E27FC236}">
                  <a16:creationId xmlns:a16="http://schemas.microsoft.com/office/drawing/2014/main" id="{574852F0-6E3A-4C4B-A4F4-E7BB48C5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978" y="2651405"/>
              <a:ext cx="959614" cy="64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BF93A0-BE8C-4558-ABAB-088FB617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98" y="1600043"/>
            <a:ext cx="531904" cy="53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B72C3E9-85E6-4CA7-A422-7AFC5B84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72" y="1339635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68ACE6-6A31-4C35-897B-DCC2F01F9732}"/>
              </a:ext>
            </a:extLst>
          </p:cNvPr>
          <p:cNvSpPr/>
          <p:nvPr/>
        </p:nvSpPr>
        <p:spPr>
          <a:xfrm>
            <a:off x="2081748" y="1548011"/>
            <a:ext cx="913726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539B0-17EF-4224-8DB4-04686653A754}"/>
              </a:ext>
            </a:extLst>
          </p:cNvPr>
          <p:cNvSpPr txBox="1"/>
          <p:nvPr/>
        </p:nvSpPr>
        <p:spPr>
          <a:xfrm>
            <a:off x="1954128" y="1310862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95334-AA74-4B7C-B517-1F45D4FC927A}"/>
              </a:ext>
            </a:extLst>
          </p:cNvPr>
          <p:cNvSpPr txBox="1"/>
          <p:nvPr/>
        </p:nvSpPr>
        <p:spPr>
          <a:xfrm>
            <a:off x="2980151" y="1086706"/>
            <a:ext cx="170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portal.cs.virginia.edu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CCF156F0-AB31-4C8F-A79F-DA4DB8869AC8}"/>
              </a:ext>
            </a:extLst>
          </p:cNvPr>
          <p:cNvSpPr/>
          <p:nvPr/>
        </p:nvSpPr>
        <p:spPr>
          <a:xfrm rot="20700000">
            <a:off x="5809296" y="1561069"/>
            <a:ext cx="1420150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77C592-041F-4086-B4F1-1B4F9303EE00}"/>
              </a:ext>
            </a:extLst>
          </p:cNvPr>
          <p:cNvSpPr txBox="1"/>
          <p:nvPr/>
        </p:nvSpPr>
        <p:spPr>
          <a:xfrm>
            <a:off x="6054964" y="209430"/>
            <a:ext cx="178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UVA campus 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EAED92-ED35-4786-801D-DD7A58C39078}"/>
              </a:ext>
            </a:extLst>
          </p:cNvPr>
          <p:cNvSpPr txBox="1"/>
          <p:nvPr/>
        </p:nvSpPr>
        <p:spPr>
          <a:xfrm>
            <a:off x="5130550" y="1084268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37A5D-BC2A-4906-B785-01B01A6D5FF3}"/>
              </a:ext>
            </a:extLst>
          </p:cNvPr>
          <p:cNvSpPr txBox="1"/>
          <p:nvPr/>
        </p:nvSpPr>
        <p:spPr>
          <a:xfrm>
            <a:off x="0" y="3082692"/>
            <a:ext cx="44862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(Linux or WSL) or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C:\Users\%USERNAME%\.ssh\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(Windows)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id_rsa.pub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your local machine. can share with others (e.g. the server)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private key (the secret) of your local machine. do not share with others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config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configuration. contains the shortcuts for known hosts, etc.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73528-B641-415A-B50F-4B5AA2C1FDEB}"/>
              </a:ext>
            </a:extLst>
          </p:cNvPr>
          <p:cNvSpPr txBox="1"/>
          <p:nvPr/>
        </p:nvSpPr>
        <p:spPr>
          <a:xfrm>
            <a:off x="4536335" y="3232250"/>
            <a:ext cx="3575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(permission: 700)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(permission:600)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 list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the portal accepts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id_rsa.pub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your account on portal. can differ from your local machine’s id_rsa.pub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(permission:600)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private key. the secret of your account on portal. can differ from your local machine’s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B01832-4067-46B0-A223-2871252C3716}"/>
              </a:ext>
            </a:extLst>
          </p:cNvPr>
          <p:cNvSpPr txBox="1"/>
          <p:nvPr/>
        </p:nvSpPr>
        <p:spPr>
          <a:xfrm>
            <a:off x="8392515" y="3370749"/>
            <a:ext cx="357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(permission: 600)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 list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the server accepts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49C7016-2E91-4CE0-B6DE-A54343AC074A}"/>
              </a:ext>
            </a:extLst>
          </p:cNvPr>
          <p:cNvSpPr/>
          <p:nvPr/>
        </p:nvSpPr>
        <p:spPr>
          <a:xfrm>
            <a:off x="3330652" y="3350241"/>
            <a:ext cx="1275185" cy="43139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r>
              <a:rPr lang="en-US" sz="1400" dirty="0"/>
              <a:t>-copy-id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EE2BCAB-F0BB-4530-8ACF-345B61F9861A}"/>
              </a:ext>
            </a:extLst>
          </p:cNvPr>
          <p:cNvSpPr/>
          <p:nvPr/>
        </p:nvSpPr>
        <p:spPr>
          <a:xfrm rot="2440225">
            <a:off x="2462280" y="3771665"/>
            <a:ext cx="689843" cy="86358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9FED5B-08B6-4721-9E6B-914D3B72CDF7}"/>
              </a:ext>
            </a:extLst>
          </p:cNvPr>
          <p:cNvSpPr txBox="1"/>
          <p:nvPr/>
        </p:nvSpPr>
        <p:spPr>
          <a:xfrm>
            <a:off x="3135141" y="3878580"/>
            <a:ext cx="118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 pair from “</a:t>
            </a:r>
            <a:r>
              <a:rPr lang="en-US" sz="1400" b="1" dirty="0" err="1"/>
              <a:t>ssh</a:t>
            </a:r>
            <a:r>
              <a:rPr lang="en-US" sz="1400" b="1" dirty="0"/>
              <a:t>-keygen”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FEFAA50-7B10-4FDA-AE74-D878C8B669BC}"/>
              </a:ext>
            </a:extLst>
          </p:cNvPr>
          <p:cNvSpPr/>
          <p:nvPr/>
        </p:nvSpPr>
        <p:spPr>
          <a:xfrm rot="2440225">
            <a:off x="6717463" y="4617497"/>
            <a:ext cx="689843" cy="86358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9D660A-38A2-467B-8CE8-0F3B445BB97B}"/>
              </a:ext>
            </a:extLst>
          </p:cNvPr>
          <p:cNvSpPr txBox="1"/>
          <p:nvPr/>
        </p:nvSpPr>
        <p:spPr>
          <a:xfrm>
            <a:off x="7492533" y="4719219"/>
            <a:ext cx="118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 pair from “</a:t>
            </a:r>
            <a:r>
              <a:rPr lang="en-US" sz="1400" b="1" dirty="0" err="1"/>
              <a:t>ssh</a:t>
            </a:r>
            <a:r>
              <a:rPr lang="en-US" sz="1400" b="1" dirty="0"/>
              <a:t>-keygen”</a:t>
            </a:r>
          </a:p>
        </p:txBody>
      </p:sp>
    </p:spTree>
    <p:extLst>
      <p:ext uri="{BB962C8B-B14F-4D97-AF65-F5344CB8AC3E}">
        <p14:creationId xmlns:p14="http://schemas.microsoft.com/office/powerpoint/2010/main" val="102603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61185E52-0282-4793-879A-CC239DDF728E}"/>
              </a:ext>
            </a:extLst>
          </p:cNvPr>
          <p:cNvSpPr/>
          <p:nvPr/>
        </p:nvSpPr>
        <p:spPr>
          <a:xfrm flipH="1">
            <a:off x="3363122" y="177309"/>
            <a:ext cx="4973837" cy="5009574"/>
          </a:xfrm>
          <a:prstGeom prst="flowChartDelay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07E18-3DF7-4511-A6CB-B57EB4BE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337" y="67504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30528-0095-4CD9-9D5D-8680DC8EDA65}"/>
              </a:ext>
            </a:extLst>
          </p:cNvPr>
          <p:cNvSpPr txBox="1"/>
          <p:nvPr/>
        </p:nvSpPr>
        <p:spPr>
          <a:xfrm>
            <a:off x="5684952" y="3942181"/>
            <a:ext cx="177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CS servers</a:t>
            </a:r>
          </a:p>
          <a:p>
            <a:pPr algn="ctr"/>
            <a:r>
              <a:rPr lang="en-US" sz="1400" dirty="0"/>
              <a:t>(labsrv06, granger1…)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D03B8-9C63-4BAF-94E4-EB4EC78D85F2}"/>
              </a:ext>
            </a:extLst>
          </p:cNvPr>
          <p:cNvGrpSpPr/>
          <p:nvPr/>
        </p:nvGrpSpPr>
        <p:grpSpPr>
          <a:xfrm>
            <a:off x="184735" y="1336977"/>
            <a:ext cx="1783760" cy="1968231"/>
            <a:chOff x="832435" y="2014387"/>
            <a:chExt cx="2671416" cy="2947687"/>
          </a:xfrm>
        </p:grpSpPr>
        <p:pic>
          <p:nvPicPr>
            <p:cNvPr id="1028" name="Picture 4" descr="Laptop Icon | Download Pretty Office Part 10 icons | IconsPedia">
              <a:extLst>
                <a:ext uri="{FF2B5EF4-FFF2-40B4-BE49-F238E27FC236}">
                  <a16:creationId xmlns:a16="http://schemas.microsoft.com/office/drawing/2014/main" id="{CF98CDBD-D8DF-4970-BD5C-94949E38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35" y="2014387"/>
              <a:ext cx="2671416" cy="2671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E2B29-4735-421F-BCB9-C527F947F726}"/>
                </a:ext>
              </a:extLst>
            </p:cNvPr>
            <p:cNvSpPr txBox="1"/>
            <p:nvPr/>
          </p:nvSpPr>
          <p:spPr>
            <a:xfrm>
              <a:off x="1032892" y="4501137"/>
              <a:ext cx="2328497" cy="46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Your local machine</a:t>
              </a:r>
            </a:p>
          </p:txBody>
        </p:sp>
        <p:pic>
          <p:nvPicPr>
            <p:cNvPr id="1030" name="Picture 6" descr="Intel VTune Amplifier">
              <a:extLst>
                <a:ext uri="{FF2B5EF4-FFF2-40B4-BE49-F238E27FC236}">
                  <a16:creationId xmlns:a16="http://schemas.microsoft.com/office/drawing/2014/main" id="{574852F0-6E3A-4C4B-A4F4-E7BB48C5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978" y="2651405"/>
              <a:ext cx="959614" cy="64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BF93A0-BE8C-4558-ABAB-088FB617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8" y="1877041"/>
            <a:ext cx="531904" cy="53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B72C3E9-85E6-4CA7-A422-7AFC5B84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79" y="1566422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68ACE6-6A31-4C35-897B-DCC2F01F9732}"/>
              </a:ext>
            </a:extLst>
          </p:cNvPr>
          <p:cNvSpPr/>
          <p:nvPr/>
        </p:nvSpPr>
        <p:spPr>
          <a:xfrm>
            <a:off x="1938692" y="2294990"/>
            <a:ext cx="913726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539B0-17EF-4224-8DB4-04686653A754}"/>
              </a:ext>
            </a:extLst>
          </p:cNvPr>
          <p:cNvSpPr txBox="1"/>
          <p:nvPr/>
        </p:nvSpPr>
        <p:spPr>
          <a:xfrm>
            <a:off x="1811072" y="2057841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95334-AA74-4B7C-B517-1F45D4FC927A}"/>
              </a:ext>
            </a:extLst>
          </p:cNvPr>
          <p:cNvSpPr txBox="1"/>
          <p:nvPr/>
        </p:nvSpPr>
        <p:spPr>
          <a:xfrm>
            <a:off x="3646937" y="2859126"/>
            <a:ext cx="170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portal.cs.virginia.edu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9691B187-AE9C-40A4-BE21-E4512AB9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94" y="241541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CCF156F0-AB31-4C8F-A79F-DA4DB8869AC8}"/>
              </a:ext>
            </a:extLst>
          </p:cNvPr>
          <p:cNvSpPr/>
          <p:nvPr/>
        </p:nvSpPr>
        <p:spPr>
          <a:xfrm rot="20700000">
            <a:off x="4281586" y="1779806"/>
            <a:ext cx="1420150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77C592-041F-4086-B4F1-1B4F9303EE00}"/>
              </a:ext>
            </a:extLst>
          </p:cNvPr>
          <p:cNvSpPr txBox="1"/>
          <p:nvPr/>
        </p:nvSpPr>
        <p:spPr>
          <a:xfrm>
            <a:off x="4501434" y="4620995"/>
            <a:ext cx="178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UVA campus 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EAED92-ED35-4786-801D-DD7A58C39078}"/>
              </a:ext>
            </a:extLst>
          </p:cNvPr>
          <p:cNvSpPr txBox="1"/>
          <p:nvPr/>
        </p:nvSpPr>
        <p:spPr>
          <a:xfrm>
            <a:off x="4225907" y="1484896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111485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ket 8">
            <a:extLst>
              <a:ext uri="{FF2B5EF4-FFF2-40B4-BE49-F238E27FC236}">
                <a16:creationId xmlns:a16="http://schemas.microsoft.com/office/drawing/2014/main" id="{ADFAD3AE-26EA-40E6-9B23-85B88DC26425}"/>
              </a:ext>
            </a:extLst>
          </p:cNvPr>
          <p:cNvSpPr/>
          <p:nvPr/>
        </p:nvSpPr>
        <p:spPr>
          <a:xfrm>
            <a:off x="3488583" y="307496"/>
            <a:ext cx="3915629" cy="4950723"/>
          </a:xfrm>
          <a:custGeom>
            <a:avLst/>
            <a:gdLst>
              <a:gd name="connsiteX0" fmla="*/ 3915629 w 3915629"/>
              <a:gd name="connsiteY0" fmla="*/ 4950723 h 4950723"/>
              <a:gd name="connsiteX1" fmla="*/ 0 w 3915629"/>
              <a:gd name="connsiteY1" fmla="*/ 4009445 h 4950723"/>
              <a:gd name="connsiteX2" fmla="*/ 0 w 3915629"/>
              <a:gd name="connsiteY2" fmla="*/ 3590129 h 4950723"/>
              <a:gd name="connsiteX3" fmla="*/ 0 w 3915629"/>
              <a:gd name="connsiteY3" fmla="*/ 3078768 h 4950723"/>
              <a:gd name="connsiteX4" fmla="*/ 0 w 3915629"/>
              <a:gd name="connsiteY4" fmla="*/ 2659452 h 4950723"/>
              <a:gd name="connsiteX5" fmla="*/ 0 w 3915629"/>
              <a:gd name="connsiteY5" fmla="*/ 2117409 h 4950723"/>
              <a:gd name="connsiteX6" fmla="*/ 0 w 3915629"/>
              <a:gd name="connsiteY6" fmla="*/ 1575366 h 4950723"/>
              <a:gd name="connsiteX7" fmla="*/ 0 w 3915629"/>
              <a:gd name="connsiteY7" fmla="*/ 941278 h 4950723"/>
              <a:gd name="connsiteX8" fmla="*/ 3915629 w 3915629"/>
              <a:gd name="connsiteY8" fmla="*/ 0 h 4950723"/>
              <a:gd name="connsiteX9" fmla="*/ 3915629 w 3915629"/>
              <a:gd name="connsiteY9" fmla="*/ 401559 h 4950723"/>
              <a:gd name="connsiteX10" fmla="*/ 3915629 w 3915629"/>
              <a:gd name="connsiteY10" fmla="*/ 803117 h 4950723"/>
              <a:gd name="connsiteX11" fmla="*/ 3915629 w 3915629"/>
              <a:gd name="connsiteY11" fmla="*/ 1452212 h 4950723"/>
              <a:gd name="connsiteX12" fmla="*/ 3915629 w 3915629"/>
              <a:gd name="connsiteY12" fmla="*/ 1952785 h 4950723"/>
              <a:gd name="connsiteX13" fmla="*/ 3915629 w 3915629"/>
              <a:gd name="connsiteY13" fmla="*/ 2453358 h 4950723"/>
              <a:gd name="connsiteX14" fmla="*/ 3915629 w 3915629"/>
              <a:gd name="connsiteY14" fmla="*/ 3052946 h 4950723"/>
              <a:gd name="connsiteX15" fmla="*/ 3915629 w 3915629"/>
              <a:gd name="connsiteY15" fmla="*/ 3553519 h 4950723"/>
              <a:gd name="connsiteX16" fmla="*/ 3915629 w 3915629"/>
              <a:gd name="connsiteY16" fmla="*/ 4004585 h 4950723"/>
              <a:gd name="connsiteX17" fmla="*/ 3915629 w 3915629"/>
              <a:gd name="connsiteY17" fmla="*/ 4406143 h 4950723"/>
              <a:gd name="connsiteX18" fmla="*/ 3915629 w 3915629"/>
              <a:gd name="connsiteY18" fmla="*/ 4950723 h 4950723"/>
              <a:gd name="connsiteX0" fmla="*/ 3915629 w 3915629"/>
              <a:gd name="connsiteY0" fmla="*/ 4950723 h 4950723"/>
              <a:gd name="connsiteX1" fmla="*/ 0 w 3915629"/>
              <a:gd name="connsiteY1" fmla="*/ 4009445 h 4950723"/>
              <a:gd name="connsiteX2" fmla="*/ 0 w 3915629"/>
              <a:gd name="connsiteY2" fmla="*/ 3436720 h 4950723"/>
              <a:gd name="connsiteX3" fmla="*/ 0 w 3915629"/>
              <a:gd name="connsiteY3" fmla="*/ 2863996 h 4950723"/>
              <a:gd name="connsiteX4" fmla="*/ 0 w 3915629"/>
              <a:gd name="connsiteY4" fmla="*/ 2444680 h 4950723"/>
              <a:gd name="connsiteX5" fmla="*/ 0 w 3915629"/>
              <a:gd name="connsiteY5" fmla="*/ 1902637 h 4950723"/>
              <a:gd name="connsiteX6" fmla="*/ 0 w 3915629"/>
              <a:gd name="connsiteY6" fmla="*/ 1391276 h 4950723"/>
              <a:gd name="connsiteX7" fmla="*/ 0 w 3915629"/>
              <a:gd name="connsiteY7" fmla="*/ 941278 h 4950723"/>
              <a:gd name="connsiteX8" fmla="*/ 3915629 w 3915629"/>
              <a:gd name="connsiteY8" fmla="*/ 0 h 495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5629" h="4950723" stroke="0" extrusionOk="0">
                <a:moveTo>
                  <a:pt x="3915629" y="4950723"/>
                </a:moveTo>
                <a:cubicBezTo>
                  <a:pt x="1819426" y="4931567"/>
                  <a:pt x="24593" y="4415348"/>
                  <a:pt x="0" y="4009445"/>
                </a:cubicBezTo>
                <a:cubicBezTo>
                  <a:pt x="-8420" y="3832432"/>
                  <a:pt x="43225" y="3728346"/>
                  <a:pt x="0" y="3590129"/>
                </a:cubicBezTo>
                <a:cubicBezTo>
                  <a:pt x="-43225" y="3451912"/>
                  <a:pt x="44835" y="3330124"/>
                  <a:pt x="0" y="3078768"/>
                </a:cubicBezTo>
                <a:cubicBezTo>
                  <a:pt x="-44835" y="2827412"/>
                  <a:pt x="14515" y="2777099"/>
                  <a:pt x="0" y="2659452"/>
                </a:cubicBezTo>
                <a:cubicBezTo>
                  <a:pt x="-14515" y="2541805"/>
                  <a:pt x="22846" y="2248348"/>
                  <a:pt x="0" y="2117409"/>
                </a:cubicBezTo>
                <a:cubicBezTo>
                  <a:pt x="-22846" y="1986470"/>
                  <a:pt x="35831" y="1691159"/>
                  <a:pt x="0" y="1575366"/>
                </a:cubicBezTo>
                <a:cubicBezTo>
                  <a:pt x="-35831" y="1459573"/>
                  <a:pt x="35913" y="1243431"/>
                  <a:pt x="0" y="941278"/>
                </a:cubicBezTo>
                <a:cubicBezTo>
                  <a:pt x="248763" y="570756"/>
                  <a:pt x="1666016" y="48957"/>
                  <a:pt x="3915629" y="0"/>
                </a:cubicBezTo>
                <a:cubicBezTo>
                  <a:pt x="3937811" y="175546"/>
                  <a:pt x="3888017" y="251024"/>
                  <a:pt x="3915629" y="401559"/>
                </a:cubicBezTo>
                <a:cubicBezTo>
                  <a:pt x="3943241" y="552094"/>
                  <a:pt x="3900436" y="696741"/>
                  <a:pt x="3915629" y="803117"/>
                </a:cubicBezTo>
                <a:cubicBezTo>
                  <a:pt x="3930822" y="909493"/>
                  <a:pt x="3846683" y="1314857"/>
                  <a:pt x="3915629" y="1452212"/>
                </a:cubicBezTo>
                <a:cubicBezTo>
                  <a:pt x="3984575" y="1589568"/>
                  <a:pt x="3911824" y="1838105"/>
                  <a:pt x="3915629" y="1952785"/>
                </a:cubicBezTo>
                <a:cubicBezTo>
                  <a:pt x="3919434" y="2067465"/>
                  <a:pt x="3866113" y="2325647"/>
                  <a:pt x="3915629" y="2453358"/>
                </a:cubicBezTo>
                <a:cubicBezTo>
                  <a:pt x="3965145" y="2581069"/>
                  <a:pt x="3900582" y="2824381"/>
                  <a:pt x="3915629" y="3052946"/>
                </a:cubicBezTo>
                <a:cubicBezTo>
                  <a:pt x="3930676" y="3281511"/>
                  <a:pt x="3882842" y="3304033"/>
                  <a:pt x="3915629" y="3553519"/>
                </a:cubicBezTo>
                <a:cubicBezTo>
                  <a:pt x="3948416" y="3803005"/>
                  <a:pt x="3897966" y="3810765"/>
                  <a:pt x="3915629" y="4004585"/>
                </a:cubicBezTo>
                <a:cubicBezTo>
                  <a:pt x="3933292" y="4198405"/>
                  <a:pt x="3868761" y="4220670"/>
                  <a:pt x="3915629" y="4406143"/>
                </a:cubicBezTo>
                <a:cubicBezTo>
                  <a:pt x="3962497" y="4591616"/>
                  <a:pt x="3884287" y="4741578"/>
                  <a:pt x="3915629" y="4950723"/>
                </a:cubicBezTo>
                <a:close/>
              </a:path>
              <a:path w="3915629" h="4950723" fill="none" extrusionOk="0">
                <a:moveTo>
                  <a:pt x="3915629" y="4950723"/>
                </a:moveTo>
                <a:cubicBezTo>
                  <a:pt x="1704547" y="4916149"/>
                  <a:pt x="-63147" y="4669402"/>
                  <a:pt x="0" y="4009445"/>
                </a:cubicBezTo>
                <a:cubicBezTo>
                  <a:pt x="-56776" y="3754467"/>
                  <a:pt x="31530" y="3713963"/>
                  <a:pt x="0" y="3436720"/>
                </a:cubicBezTo>
                <a:cubicBezTo>
                  <a:pt x="-31530" y="3159477"/>
                  <a:pt x="6095" y="3139948"/>
                  <a:pt x="0" y="2863996"/>
                </a:cubicBezTo>
                <a:cubicBezTo>
                  <a:pt x="-6095" y="2588044"/>
                  <a:pt x="23572" y="2558964"/>
                  <a:pt x="0" y="2444680"/>
                </a:cubicBezTo>
                <a:cubicBezTo>
                  <a:pt x="-23572" y="2330396"/>
                  <a:pt x="22964" y="2072730"/>
                  <a:pt x="0" y="1902637"/>
                </a:cubicBezTo>
                <a:cubicBezTo>
                  <a:pt x="-22964" y="1732544"/>
                  <a:pt x="49013" y="1542364"/>
                  <a:pt x="0" y="1391276"/>
                </a:cubicBezTo>
                <a:cubicBezTo>
                  <a:pt x="-49013" y="1240188"/>
                  <a:pt x="16016" y="1110659"/>
                  <a:pt x="0" y="941278"/>
                </a:cubicBezTo>
                <a:cubicBezTo>
                  <a:pt x="431704" y="224517"/>
                  <a:pt x="1391877" y="171867"/>
                  <a:pt x="3915629" y="0"/>
                </a:cubicBezTo>
              </a:path>
              <a:path w="3915629" h="4950723" fill="none" stroke="0" extrusionOk="0">
                <a:moveTo>
                  <a:pt x="3915629" y="4950723"/>
                </a:moveTo>
                <a:cubicBezTo>
                  <a:pt x="1808269" y="4971883"/>
                  <a:pt x="38242" y="4497920"/>
                  <a:pt x="0" y="4009445"/>
                </a:cubicBezTo>
                <a:cubicBezTo>
                  <a:pt x="-33593" y="3807315"/>
                  <a:pt x="34856" y="3731630"/>
                  <a:pt x="0" y="3559447"/>
                </a:cubicBezTo>
                <a:cubicBezTo>
                  <a:pt x="-34856" y="3387264"/>
                  <a:pt x="54494" y="3154921"/>
                  <a:pt x="0" y="3017404"/>
                </a:cubicBezTo>
                <a:cubicBezTo>
                  <a:pt x="-54494" y="2879887"/>
                  <a:pt x="58946" y="2610885"/>
                  <a:pt x="0" y="2444680"/>
                </a:cubicBezTo>
                <a:cubicBezTo>
                  <a:pt x="-58946" y="2278475"/>
                  <a:pt x="17199" y="2110290"/>
                  <a:pt x="0" y="1964000"/>
                </a:cubicBezTo>
                <a:cubicBezTo>
                  <a:pt x="-17199" y="1817710"/>
                  <a:pt x="5717" y="1638428"/>
                  <a:pt x="0" y="1483321"/>
                </a:cubicBezTo>
                <a:cubicBezTo>
                  <a:pt x="-5717" y="1328214"/>
                  <a:pt x="9282" y="1181862"/>
                  <a:pt x="0" y="941278"/>
                </a:cubicBezTo>
                <a:cubicBezTo>
                  <a:pt x="-17903" y="339500"/>
                  <a:pt x="1887285" y="82302"/>
                  <a:pt x="3915629" y="0"/>
                </a:cubicBezTo>
              </a:path>
            </a:pathLst>
          </a:custGeom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72284541">
                  <a:prstGeom prst="leftBracket">
                    <a:avLst>
                      <a:gd name="adj" fmla="val 2403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07E18-3DF7-4511-A6CB-B57EB4BE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337" y="67504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30528-0095-4CD9-9D5D-8680DC8EDA65}"/>
              </a:ext>
            </a:extLst>
          </p:cNvPr>
          <p:cNvSpPr txBox="1"/>
          <p:nvPr/>
        </p:nvSpPr>
        <p:spPr>
          <a:xfrm>
            <a:off x="5684952" y="3942181"/>
            <a:ext cx="177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CS servers</a:t>
            </a:r>
          </a:p>
          <a:p>
            <a:pPr algn="ctr"/>
            <a:r>
              <a:rPr lang="en-US" sz="1400" dirty="0"/>
              <a:t>(labsrv06, granger1…)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D03B8-9C63-4BAF-94E4-EB4EC78D85F2}"/>
              </a:ext>
            </a:extLst>
          </p:cNvPr>
          <p:cNvGrpSpPr/>
          <p:nvPr/>
        </p:nvGrpSpPr>
        <p:grpSpPr>
          <a:xfrm>
            <a:off x="184735" y="1336977"/>
            <a:ext cx="1783760" cy="1968231"/>
            <a:chOff x="832435" y="2014387"/>
            <a:chExt cx="2671416" cy="2947687"/>
          </a:xfrm>
        </p:grpSpPr>
        <p:pic>
          <p:nvPicPr>
            <p:cNvPr id="1028" name="Picture 4" descr="Laptop Icon | Download Pretty Office Part 10 icons | IconsPedia">
              <a:extLst>
                <a:ext uri="{FF2B5EF4-FFF2-40B4-BE49-F238E27FC236}">
                  <a16:creationId xmlns:a16="http://schemas.microsoft.com/office/drawing/2014/main" id="{CF98CDBD-D8DF-4970-BD5C-94949E38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35" y="2014387"/>
              <a:ext cx="2671416" cy="2671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E2B29-4735-421F-BCB9-C527F947F726}"/>
                </a:ext>
              </a:extLst>
            </p:cNvPr>
            <p:cNvSpPr txBox="1"/>
            <p:nvPr/>
          </p:nvSpPr>
          <p:spPr>
            <a:xfrm>
              <a:off x="1032892" y="4501137"/>
              <a:ext cx="2328497" cy="46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Your local machine</a:t>
              </a:r>
            </a:p>
          </p:txBody>
        </p:sp>
        <p:pic>
          <p:nvPicPr>
            <p:cNvPr id="1030" name="Picture 6" descr="Intel VTune Amplifier">
              <a:extLst>
                <a:ext uri="{FF2B5EF4-FFF2-40B4-BE49-F238E27FC236}">
                  <a16:creationId xmlns:a16="http://schemas.microsoft.com/office/drawing/2014/main" id="{574852F0-6E3A-4C4B-A4F4-E7BB48C5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978" y="2651405"/>
              <a:ext cx="959614" cy="64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BF93A0-BE8C-4558-ABAB-088FB617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8" y="1877041"/>
            <a:ext cx="531904" cy="53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B72C3E9-85E6-4CA7-A422-7AFC5B84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79" y="1566422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68ACE6-6A31-4C35-897B-DCC2F01F9732}"/>
              </a:ext>
            </a:extLst>
          </p:cNvPr>
          <p:cNvSpPr/>
          <p:nvPr/>
        </p:nvSpPr>
        <p:spPr>
          <a:xfrm>
            <a:off x="1938692" y="2294990"/>
            <a:ext cx="913726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539B0-17EF-4224-8DB4-04686653A754}"/>
              </a:ext>
            </a:extLst>
          </p:cNvPr>
          <p:cNvSpPr txBox="1"/>
          <p:nvPr/>
        </p:nvSpPr>
        <p:spPr>
          <a:xfrm>
            <a:off x="1811072" y="2057841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95334-AA74-4B7C-B517-1F45D4FC927A}"/>
              </a:ext>
            </a:extLst>
          </p:cNvPr>
          <p:cNvSpPr txBox="1"/>
          <p:nvPr/>
        </p:nvSpPr>
        <p:spPr>
          <a:xfrm>
            <a:off x="3646937" y="2859126"/>
            <a:ext cx="170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portal.cs.virginia.edu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9691B187-AE9C-40A4-BE21-E4512AB9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94" y="241541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CCF156F0-AB31-4C8F-A79F-DA4DB8869AC8}"/>
              </a:ext>
            </a:extLst>
          </p:cNvPr>
          <p:cNvSpPr/>
          <p:nvPr/>
        </p:nvSpPr>
        <p:spPr>
          <a:xfrm rot="20700000">
            <a:off x="4281586" y="1779806"/>
            <a:ext cx="1420150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77C592-041F-4086-B4F1-1B4F9303EE00}"/>
              </a:ext>
            </a:extLst>
          </p:cNvPr>
          <p:cNvSpPr txBox="1"/>
          <p:nvPr/>
        </p:nvSpPr>
        <p:spPr>
          <a:xfrm>
            <a:off x="4501434" y="4620995"/>
            <a:ext cx="178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UVA campus 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EAED92-ED35-4786-801D-DD7A58C39078}"/>
              </a:ext>
            </a:extLst>
          </p:cNvPr>
          <p:cNvSpPr txBox="1"/>
          <p:nvPr/>
        </p:nvSpPr>
        <p:spPr>
          <a:xfrm>
            <a:off x="4225907" y="1484896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377447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Felix (xl6yq)</dc:creator>
  <cp:lastModifiedBy>Lin, Felix (xl6yq)</cp:lastModifiedBy>
  <cp:revision>7</cp:revision>
  <dcterms:created xsi:type="dcterms:W3CDTF">2021-01-24T21:38:29Z</dcterms:created>
  <dcterms:modified xsi:type="dcterms:W3CDTF">2021-02-07T23:25:42Z</dcterms:modified>
</cp:coreProperties>
</file>