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45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F1D7-8F96-4303-883A-2410DA4E3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1122363"/>
            <a:ext cx="7654290" cy="2387600"/>
          </a:xfrm>
          <a:solidFill>
            <a:schemeClr val="bg1"/>
          </a:solidFill>
        </p:spPr>
        <p:txBody>
          <a:bodyPr anchor="b">
            <a:normAutofit/>
          </a:bodyPr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024B0-1AEC-4222-B677-93CB8AD9C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65429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E568A-DECB-4209-9ACF-4BBF45CD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96694-EDFB-4224-BDB7-ED9811BA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775DA-F984-4610-B503-477503B9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2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E2E03-43BB-4346-8303-37CEE94D3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A60C7-A490-49F7-98F6-5090C2585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2011E-02D9-46FF-8861-4114455C8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7E94D-CD7C-421F-BA61-D2A76450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3B60D-956A-4E52-84B3-AF2F885D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0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AB2EE-AABD-465E-B519-5E305DCF9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7F416-D30B-4339-94D7-96D12A772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3EBE6-BE09-4DCC-9716-F224F59CB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2456C-7728-4876-A39C-281B0592A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B1455-D7A4-47B2-8BDB-1CEBDC36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67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0" y="1"/>
            <a:ext cx="9144000" cy="6172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0" y="739140"/>
            <a:ext cx="4311600" cy="535269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739140"/>
            <a:ext cx="4311600" cy="535269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5670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0" y="2567"/>
            <a:ext cx="9144000" cy="60703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0" y="609600"/>
            <a:ext cx="9144000" cy="548223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457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87B73-CB34-4879-82F9-1FA50442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nconsolata" panose="00000509000000000000" pitchFamily="49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59791-7CC8-4EF6-9FFA-A2EB4F8AB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Inconsolata" panose="00000509000000000000" pitchFamily="49" charset="0"/>
              </a:defRPr>
            </a:lvl1pPr>
            <a:lvl2pPr>
              <a:defRPr>
                <a:latin typeface="Inconsolata" panose="00000509000000000000" pitchFamily="49" charset="0"/>
              </a:defRPr>
            </a:lvl2pPr>
            <a:lvl3pPr>
              <a:defRPr>
                <a:latin typeface="Inconsolata" panose="00000509000000000000" pitchFamily="49" charset="0"/>
              </a:defRPr>
            </a:lvl3pPr>
            <a:lvl4pPr>
              <a:defRPr>
                <a:latin typeface="Inconsolata" panose="00000509000000000000" pitchFamily="49" charset="0"/>
              </a:defRPr>
            </a:lvl4pPr>
            <a:lvl5pPr>
              <a:defRPr>
                <a:latin typeface="Inconsolata" panose="00000509000000000000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B9746-7AD1-4159-B5AC-44CE8702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DF42F-9BD4-412A-B1D4-E9115AA6F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E60AF-58A5-419C-9C9A-975707FF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4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64F7-72E7-437B-A450-E34C7687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noFill/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accent1">
                    <a:lumMod val="50000"/>
                  </a:schemeClr>
                </a:solidFill>
                <a:latin typeface="Inconsolata" panose="00000509000000000000" pitchFamily="49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02C6E-015E-4314-AD60-D77CC054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9CA46-F6E7-4D93-997E-6E65FD3B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2CD44-9B33-4F78-B613-F476A006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45C8F-549B-4396-9AC9-AB1069FF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9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D72C-E081-4CDE-AEA8-0D726A6FD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4C2E7-AC80-49CF-9990-EC934A6FF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4A2F8-FA8F-4E9F-B5D9-BCA961E83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656A3-80A2-46D9-9E63-5D10D365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23D0E-2D2B-40D5-9487-17C1C804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166A9-FC46-4753-B3A4-C9A0790D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4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7B0F-F679-42D6-9EF0-4791BDAA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02A50-BD14-431C-9192-905B0F358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78635-7F75-4CE2-9F0C-2259B76FB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79691-FD95-49EB-94FD-20B80AF7C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D4D377-04DF-410D-8F07-070F14C36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3C255-794D-450F-B3D9-CB343A5E8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53494-40F7-4750-AA32-4B440730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6789CC-E94F-4D08-A5C8-2756A285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2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70E65-9E77-4A0C-8222-0B5DBA8F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F2D86-A3E3-4354-B1D2-D61C8A37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2EAA0-B8BC-4339-8234-0DDC5A05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1CCDB-2B4D-49E6-85D1-9E9D393A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8940EC-6EE2-4A48-9F53-A33770D1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6AB03-7A1A-4A8C-A628-5333C6F20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ED156-D908-4372-9FED-64B63B8A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3BF9-5567-4DCD-BDF8-1852A2A4D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F235A-EA7C-4136-B5B5-C62620F85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4C5D2-6D5C-4653-8E24-7EBB956E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B0F6D-47F0-4426-BA88-AE64F303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15F89-944A-4F6A-A1D2-3691177E5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AC225-949F-4484-993B-2C2EB6D5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9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BF54-07A9-45C0-8ED4-365301C5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785123-F89E-44BE-9263-5DA5B5541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26E8C-A115-444A-A9A3-50D36C1C3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2D719-6496-4D80-BFC0-521AF02BB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3BBFF-DC95-40ED-BF7C-9473AE0BC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C8C6C-95A0-4FF9-B40B-07CFBB49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9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C8D85-8F20-4BD0-8923-9F4A05558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626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8DD94-2FCE-4D73-B4EE-C131170F3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56260"/>
            <a:ext cx="9144000" cy="6042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C25A8-6FCF-4454-8525-7856E62DE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598284"/>
            <a:ext cx="2057400" cy="2597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343BF-7104-41BB-9DE2-F81E2A7FAF60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E1160-254B-49E9-B16B-E15C0119C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598284"/>
            <a:ext cx="3086100" cy="2597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12332-2430-4753-AEB5-73CC3D2A7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598284"/>
            <a:ext cx="2057400" cy="2597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F1C82-D5EC-4828-B099-22584AB675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10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Inconsolata" panose="00000509000000000000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Inconsolata" panose="00000509000000000000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Inconsolata" panose="00000509000000000000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Inconsolata" panose="00000509000000000000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consolata" panose="00000509000000000000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consolata" panose="00000509000000000000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E9C2137-BEAA-402F-9A70-A1D8074D4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05" y="1757129"/>
            <a:ext cx="6906589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67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D0FF980-A055-4505-8200-436C28F25037}"/>
              </a:ext>
            </a:extLst>
          </p:cNvPr>
          <p:cNvSpPr/>
          <p:nvPr/>
        </p:nvSpPr>
        <p:spPr>
          <a:xfrm>
            <a:off x="1684025" y="442286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entry.S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067CA3-0BDD-4A4E-8110-5444C7F56F62}"/>
              </a:ext>
            </a:extLst>
          </p:cNvPr>
          <p:cNvSpPr/>
          <p:nvPr/>
        </p:nvSpPr>
        <p:spPr>
          <a:xfrm>
            <a:off x="743150" y="883429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Vector table for EL1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D00E0-8535-4AEF-948D-DF613E4FB956}"/>
              </a:ext>
            </a:extLst>
          </p:cNvPr>
          <p:cNvSpPr txBox="1"/>
          <p:nvPr/>
        </p:nvSpPr>
        <p:spPr>
          <a:xfrm>
            <a:off x="3961965" y="1957093"/>
            <a:ext cx="19730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.macro</a:t>
            </a:r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ventry</a:t>
            </a:r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label</a:t>
            </a:r>
            <a:endParaRPr lang="en-US" sz="1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.align</a:t>
            </a:r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7</a:t>
            </a:r>
            <a:endParaRPr lang="en-US" sz="1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\</a:t>
            </a:r>
            <a:r>
              <a:rPr lang="en-US" sz="10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label</a:t>
            </a:r>
            <a:endParaRPr lang="en-US" sz="1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endm</a:t>
            </a:r>
            <a:endParaRPr lang="en-US" sz="1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C8837E-E46E-4C8C-AA97-680910D19D7B}"/>
              </a:ext>
            </a:extLst>
          </p:cNvPr>
          <p:cNvSpPr txBox="1"/>
          <p:nvPr/>
        </p:nvSpPr>
        <p:spPr>
          <a:xfrm>
            <a:off x="313566" y="1252761"/>
            <a:ext cx="3823298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/*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 * Exception vectors.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 */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.align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11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globl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vectors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vectors:</a:t>
            </a:r>
          </a:p>
          <a:p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ventry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sync_invalid_el1t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Synchronous EL1t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ventry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irq_invalid_el1t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IRQ EL1t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ventry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fiq_invalid_el1t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FIQ EL1t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ventry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error_invalid_el1t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Error EL1t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ventry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sync_invalid_el1h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Synchronous EL1h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ventry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el1_irq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     </a:t>
            </a:r>
            <a:r>
              <a:rPr 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IRQ EL1h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ventry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fiq_invalid_el1h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FIQ EL1h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ventry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error_invalid_el1h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Error EL1h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ventry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sync_invalid_el0_64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Synchronous 64-bit EL0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ventry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irq_invalid_el0_64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IRQ 64-bit EL0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ventry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fiq_invalid_el0_64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FIQ 64-bit EL0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ventry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error_invalid_el0_64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Error 64-bit EL0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ventry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sync_invalid_el0_32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Synchronous 32-bit EL0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ventry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irq_invalid_el0_32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IRQ 32-bit EL0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ventry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fiq_invalid_el0_32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FIQ 32-bit EL0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ventry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error_invalid_el0_32</a:t>
            </a:r>
            <a:r>
              <a:rPr lang="en-US" sz="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Error 32-bit EL0</a:t>
            </a:r>
            <a:endParaRPr lang="en-US" sz="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D29100-A76A-4F42-914B-9BC84AD519B9}"/>
              </a:ext>
            </a:extLst>
          </p:cNvPr>
          <p:cNvCxnSpPr>
            <a:cxnSpLocks/>
          </p:cNvCxnSpPr>
          <p:nvPr/>
        </p:nvCxnSpPr>
        <p:spPr>
          <a:xfrm flipH="1">
            <a:off x="2111684" y="1705891"/>
            <a:ext cx="3737378" cy="369945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54111977-5CE8-4B77-8BE5-B41D91AE1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274" y="1252761"/>
            <a:ext cx="2434407" cy="5358453"/>
          </a:xfrm>
          <a:prstGeom prst="rect">
            <a:avLst/>
          </a:prstGeom>
        </p:spPr>
      </p:pic>
      <p:sp>
        <p:nvSpPr>
          <p:cNvPr id="17" name="Left Brace 16">
            <a:extLst>
              <a:ext uri="{FF2B5EF4-FFF2-40B4-BE49-F238E27FC236}">
                <a16:creationId xmlns:a16="http://schemas.microsoft.com/office/drawing/2014/main" id="{42F4964C-9289-4B43-A6FD-B37413FB6048}"/>
              </a:ext>
            </a:extLst>
          </p:cNvPr>
          <p:cNvSpPr/>
          <p:nvPr/>
        </p:nvSpPr>
        <p:spPr>
          <a:xfrm>
            <a:off x="6204535" y="1252761"/>
            <a:ext cx="179739" cy="2615052"/>
          </a:xfrm>
          <a:prstGeom prst="leftBrace">
            <a:avLst>
              <a:gd name="adj1" fmla="val 8333"/>
              <a:gd name="adj2" fmla="val 15737"/>
            </a:avLst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D98F3A08-434B-4FEE-9783-7886D2A45E0C}"/>
              </a:ext>
            </a:extLst>
          </p:cNvPr>
          <p:cNvSpPr/>
          <p:nvPr/>
        </p:nvSpPr>
        <p:spPr>
          <a:xfrm>
            <a:off x="6204534" y="3996162"/>
            <a:ext cx="179739" cy="2615052"/>
          </a:xfrm>
          <a:prstGeom prst="leftBrace">
            <a:avLst>
              <a:gd name="adj1" fmla="val 8333"/>
              <a:gd name="adj2" fmla="val 15737"/>
            </a:avLst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13EF060-1167-4A21-BDD3-9142B140EEE5}"/>
              </a:ext>
            </a:extLst>
          </p:cNvPr>
          <p:cNvSpPr/>
          <p:nvPr/>
        </p:nvSpPr>
        <p:spPr>
          <a:xfrm>
            <a:off x="313566" y="2757032"/>
            <a:ext cx="1730611" cy="135012"/>
          </a:xfrm>
          <a:prstGeom prst="ellipse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535209-406C-4DC8-8000-29CBC5E3A8E3}"/>
              </a:ext>
            </a:extLst>
          </p:cNvPr>
          <p:cNvCxnSpPr>
            <a:cxnSpLocks/>
          </p:cNvCxnSpPr>
          <p:nvPr/>
        </p:nvCxnSpPr>
        <p:spPr>
          <a:xfrm flipH="1" flipV="1">
            <a:off x="2090051" y="2235394"/>
            <a:ext cx="3844931" cy="2187466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DEE42C0-A145-451B-A9B0-F6880ACE8B3F}"/>
              </a:ext>
            </a:extLst>
          </p:cNvPr>
          <p:cNvSpPr txBox="1"/>
          <p:nvPr/>
        </p:nvSpPr>
        <p:spPr>
          <a:xfrm>
            <a:off x="4174764" y="295836"/>
            <a:ext cx="47829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vbar_el1 = &amp;vectors</a:t>
            </a:r>
          </a:p>
          <a:p>
            <a:r>
              <a:rPr lang="en-US" sz="1600" dirty="0"/>
              <a:t>(Vector Base Address Register for EL1)</a:t>
            </a:r>
          </a:p>
        </p:txBody>
      </p:sp>
      <p:sp>
        <p:nvSpPr>
          <p:cNvPr id="28" name="Arrow: Bent-Up 27">
            <a:extLst>
              <a:ext uri="{FF2B5EF4-FFF2-40B4-BE49-F238E27FC236}">
                <a16:creationId xmlns:a16="http://schemas.microsoft.com/office/drawing/2014/main" id="{4686ECC6-4A57-4B60-A481-C5E870EF7EAD}"/>
              </a:ext>
            </a:extLst>
          </p:cNvPr>
          <p:cNvSpPr/>
          <p:nvPr/>
        </p:nvSpPr>
        <p:spPr>
          <a:xfrm rot="16200000" flipH="1" flipV="1">
            <a:off x="5800462" y="971331"/>
            <a:ext cx="427659" cy="36933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9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2D91FE27-D7F0-4782-8EB5-407716939781}"/>
              </a:ext>
            </a:extLst>
          </p:cNvPr>
          <p:cNvSpPr/>
          <p:nvPr/>
        </p:nvSpPr>
        <p:spPr>
          <a:xfrm rot="10800000">
            <a:off x="966555" y="1647825"/>
            <a:ext cx="1733550" cy="2453226"/>
          </a:xfrm>
          <a:prstGeom prst="flowChartDocumen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6B610-7228-4E1A-8245-951D7FB688E5}"/>
              </a:ext>
            </a:extLst>
          </p:cNvPr>
          <p:cNvSpPr txBox="1"/>
          <p:nvPr/>
        </p:nvSpPr>
        <p:spPr>
          <a:xfrm>
            <a:off x="1033230" y="2277239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0x0040:0000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8406B0-439F-4A57-8B15-86C0C7E0713E}"/>
              </a:ext>
            </a:extLst>
          </p:cNvPr>
          <p:cNvSpPr/>
          <p:nvPr/>
        </p:nvSpPr>
        <p:spPr>
          <a:xfrm>
            <a:off x="966555" y="3784468"/>
            <a:ext cx="1733550" cy="330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 </a:t>
            </a:r>
            <a:r>
              <a:rPr lang="en-US" dirty="0" err="1"/>
              <a:t>img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E96C8D-8EB6-4DCB-99CF-67488444B530}"/>
              </a:ext>
            </a:extLst>
          </p:cNvPr>
          <p:cNvSpPr txBox="1"/>
          <p:nvPr/>
        </p:nvSpPr>
        <p:spPr>
          <a:xfrm>
            <a:off x="1033230" y="2071666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LOW_MEMORY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ECED50-CB06-4F6D-88BA-B7AE337F193C}"/>
              </a:ext>
            </a:extLst>
          </p:cNvPr>
          <p:cNvSpPr/>
          <p:nvPr/>
        </p:nvSpPr>
        <p:spPr>
          <a:xfrm>
            <a:off x="966555" y="3568738"/>
            <a:ext cx="1733550" cy="217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bss</a:t>
            </a:r>
            <a:endParaRPr lang="en-US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9969D1F-E1F9-40F5-8B0D-36ED001E678D}"/>
              </a:ext>
            </a:extLst>
          </p:cNvPr>
          <p:cNvSpPr/>
          <p:nvPr/>
        </p:nvSpPr>
        <p:spPr>
          <a:xfrm>
            <a:off x="1629025" y="3096988"/>
            <a:ext cx="358666" cy="1654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E0EBC6-545F-4094-8526-54024E2506B2}"/>
              </a:ext>
            </a:extLst>
          </p:cNvPr>
          <p:cNvSpPr txBox="1"/>
          <p:nvPr/>
        </p:nvSpPr>
        <p:spPr>
          <a:xfrm>
            <a:off x="774530" y="4175040"/>
            <a:ext cx="207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kernel boots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AA1783-97C3-4ADB-8726-0832E1F48B5E}"/>
              </a:ext>
            </a:extLst>
          </p:cNvPr>
          <p:cNvSpPr txBox="1"/>
          <p:nvPr/>
        </p:nvSpPr>
        <p:spPr>
          <a:xfrm>
            <a:off x="567224" y="4692351"/>
            <a:ext cx="457200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kernel_main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uart_init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init_printf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putc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kernel boots...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\n");</a:t>
            </a:r>
            <a:b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...</a:t>
            </a:r>
            <a:b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5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uart_send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uart_recv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());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5C7AACB5-244B-4D0A-80F8-FBF078DA836F}"/>
              </a:ext>
            </a:extLst>
          </p:cNvPr>
          <p:cNvSpPr/>
          <p:nvPr/>
        </p:nvSpPr>
        <p:spPr>
          <a:xfrm rot="10800000">
            <a:off x="3515211" y="1591846"/>
            <a:ext cx="1733550" cy="2453226"/>
          </a:xfrm>
          <a:prstGeom prst="flowChartDocumen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9CB30A-7521-4A78-A15C-968E2D462407}"/>
              </a:ext>
            </a:extLst>
          </p:cNvPr>
          <p:cNvSpPr txBox="1"/>
          <p:nvPr/>
        </p:nvSpPr>
        <p:spPr>
          <a:xfrm>
            <a:off x="3539024" y="2194785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0x0040:0000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BF758E-223A-430F-861D-38861FA7065C}"/>
              </a:ext>
            </a:extLst>
          </p:cNvPr>
          <p:cNvSpPr/>
          <p:nvPr/>
        </p:nvSpPr>
        <p:spPr>
          <a:xfrm>
            <a:off x="3515211" y="3728489"/>
            <a:ext cx="1733550" cy="330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 </a:t>
            </a:r>
            <a:r>
              <a:rPr lang="en-US" dirty="0" err="1"/>
              <a:t>img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3B2E12-1425-4024-AED4-C91A7AC06D64}"/>
              </a:ext>
            </a:extLst>
          </p:cNvPr>
          <p:cNvSpPr txBox="1"/>
          <p:nvPr/>
        </p:nvSpPr>
        <p:spPr>
          <a:xfrm>
            <a:off x="3539024" y="1989212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LOW_MEMORY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233787-C212-47BC-A364-9388C4D07829}"/>
              </a:ext>
            </a:extLst>
          </p:cNvPr>
          <p:cNvSpPr/>
          <p:nvPr/>
        </p:nvSpPr>
        <p:spPr>
          <a:xfrm>
            <a:off x="3515211" y="3512759"/>
            <a:ext cx="1733550" cy="217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bss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20E766-B736-46B5-A381-B32F1DFE235D}"/>
              </a:ext>
            </a:extLst>
          </p:cNvPr>
          <p:cNvSpPr txBox="1"/>
          <p:nvPr/>
        </p:nvSpPr>
        <p:spPr>
          <a:xfrm>
            <a:off x="3361733" y="4167449"/>
            <a:ext cx="206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irq strikes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CD9127-F9C5-47E8-BEF4-147B1927364B}"/>
              </a:ext>
            </a:extLst>
          </p:cNvPr>
          <p:cNvSpPr txBox="1"/>
          <p:nvPr/>
        </p:nvSpPr>
        <p:spPr>
          <a:xfrm>
            <a:off x="128104" y="2899532"/>
            <a:ext cx="1005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stack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923C9C-F20A-4927-9774-3254E80E11F5}"/>
              </a:ext>
            </a:extLst>
          </p:cNvPr>
          <p:cNvSpPr txBox="1"/>
          <p:nvPr/>
        </p:nvSpPr>
        <p:spPr>
          <a:xfrm>
            <a:off x="3338028" y="4682665"/>
            <a:ext cx="23245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el1_irq:</a:t>
            </a:r>
          </a:p>
          <a:p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kernel_entry</a:t>
            </a:r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bl</a:t>
            </a:r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handle_irq</a:t>
            </a:r>
            <a:endParaRPr lang="en-US" sz="1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kernel_exit</a:t>
            </a:r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052CBF8F-20F5-4E15-9EC5-20C6B0785181}"/>
              </a:ext>
            </a:extLst>
          </p:cNvPr>
          <p:cNvSpPr/>
          <p:nvPr/>
        </p:nvSpPr>
        <p:spPr>
          <a:xfrm>
            <a:off x="3187550" y="4939512"/>
            <a:ext cx="261705" cy="315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Table 39">
            <a:extLst>
              <a:ext uri="{FF2B5EF4-FFF2-40B4-BE49-F238E27FC236}">
                <a16:creationId xmlns:a16="http://schemas.microsoft.com/office/drawing/2014/main" id="{E1EA7C52-263C-477D-B97D-1E74E3863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386331"/>
              </p:ext>
            </p:extLst>
          </p:nvPr>
        </p:nvGraphicFramePr>
        <p:xfrm>
          <a:off x="976079" y="2513627"/>
          <a:ext cx="172402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24025">
                  <a:extLst>
                    <a:ext uri="{9D8B030D-6E8A-4147-A177-3AD203B41FA5}">
                      <a16:colId xmlns:a16="http://schemas.microsoft.com/office/drawing/2014/main" val="3891202381"/>
                    </a:ext>
                  </a:extLst>
                </a:gridCol>
              </a:tblGrid>
              <a:tr h="179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kernel_main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833296"/>
                  </a:ext>
                </a:extLst>
              </a:tr>
              <a:tr h="179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uart_recv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822626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F1BAC679-EACC-4DB2-8521-1C2A246C7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017320"/>
              </p:ext>
            </p:extLst>
          </p:nvPr>
        </p:nvGraphicFramePr>
        <p:xfrm>
          <a:off x="3538556" y="2503441"/>
          <a:ext cx="1710206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10206">
                  <a:extLst>
                    <a:ext uri="{9D8B030D-6E8A-4147-A177-3AD203B41FA5}">
                      <a16:colId xmlns:a16="http://schemas.microsoft.com/office/drawing/2014/main" val="3891202381"/>
                    </a:ext>
                  </a:extLst>
                </a:gridCol>
              </a:tblGrid>
              <a:tr h="179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kernel_main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833296"/>
                  </a:ext>
                </a:extLst>
              </a:tr>
              <a:tr h="179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uart_recv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822626"/>
                  </a:ext>
                </a:extLst>
              </a:tr>
              <a:tr h="179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(saved regs)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432830"/>
                  </a:ext>
                </a:extLst>
              </a:tr>
              <a:tr h="179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el1_irq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427602"/>
                  </a:ext>
                </a:extLst>
              </a:tr>
            </a:tbl>
          </a:graphicData>
        </a:graphic>
      </p:graphicFrame>
      <p:sp>
        <p:nvSpPr>
          <p:cNvPr id="27" name="Arrow: Down 26">
            <a:extLst>
              <a:ext uri="{FF2B5EF4-FFF2-40B4-BE49-F238E27FC236}">
                <a16:creationId xmlns:a16="http://schemas.microsoft.com/office/drawing/2014/main" id="{EA094911-D7E0-4B45-A4B5-401312FC2BAC}"/>
              </a:ext>
            </a:extLst>
          </p:cNvPr>
          <p:cNvSpPr/>
          <p:nvPr/>
        </p:nvSpPr>
        <p:spPr>
          <a:xfrm>
            <a:off x="4210534" y="3298455"/>
            <a:ext cx="342900" cy="1654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lowchart: Document 40">
            <a:extLst>
              <a:ext uri="{FF2B5EF4-FFF2-40B4-BE49-F238E27FC236}">
                <a16:creationId xmlns:a16="http://schemas.microsoft.com/office/drawing/2014/main" id="{EA75A2C4-5CAE-4D3E-8DD8-7A1EE4FEE0D6}"/>
              </a:ext>
            </a:extLst>
          </p:cNvPr>
          <p:cNvSpPr/>
          <p:nvPr/>
        </p:nvSpPr>
        <p:spPr>
          <a:xfrm rot="10800000">
            <a:off x="6092674" y="1517857"/>
            <a:ext cx="1733550" cy="2453226"/>
          </a:xfrm>
          <a:prstGeom prst="flowChartDocumen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BE7CC2-F872-4E2C-B2EE-CF73039A11DA}"/>
              </a:ext>
            </a:extLst>
          </p:cNvPr>
          <p:cNvSpPr txBox="1"/>
          <p:nvPr/>
        </p:nvSpPr>
        <p:spPr>
          <a:xfrm>
            <a:off x="6159349" y="2225833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0x0040:0000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7804F4-BA50-40D4-B9BF-F5741FB3E7F2}"/>
              </a:ext>
            </a:extLst>
          </p:cNvPr>
          <p:cNvSpPr/>
          <p:nvPr/>
        </p:nvSpPr>
        <p:spPr>
          <a:xfrm>
            <a:off x="6092674" y="3654500"/>
            <a:ext cx="1733550" cy="330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 </a:t>
            </a:r>
            <a:r>
              <a:rPr lang="en-US" dirty="0" err="1"/>
              <a:t>img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A6418F-807E-4CAF-AD82-938E11F33E7F}"/>
              </a:ext>
            </a:extLst>
          </p:cNvPr>
          <p:cNvSpPr txBox="1"/>
          <p:nvPr/>
        </p:nvSpPr>
        <p:spPr>
          <a:xfrm>
            <a:off x="6159349" y="202026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LOW_MEMORY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C27521-61FF-4B99-B506-C7A5F427F2B0}"/>
              </a:ext>
            </a:extLst>
          </p:cNvPr>
          <p:cNvSpPr/>
          <p:nvPr/>
        </p:nvSpPr>
        <p:spPr>
          <a:xfrm>
            <a:off x="6092674" y="3438770"/>
            <a:ext cx="1733550" cy="217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bss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EC15BF-C9A2-45C7-94E2-C27E512C48D0}"/>
              </a:ext>
            </a:extLst>
          </p:cNvPr>
          <p:cNvSpPr txBox="1"/>
          <p:nvPr/>
        </p:nvSpPr>
        <p:spPr>
          <a:xfrm>
            <a:off x="5813091" y="4165227"/>
            <a:ext cx="3028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3. having handled irq, about to return from exception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0B4533A8-662A-4CCD-A81D-396DA3A73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617895"/>
              </p:ext>
            </p:extLst>
          </p:nvPr>
        </p:nvGraphicFramePr>
        <p:xfrm>
          <a:off x="6116019" y="2474127"/>
          <a:ext cx="1710206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10206">
                  <a:extLst>
                    <a:ext uri="{9D8B030D-6E8A-4147-A177-3AD203B41FA5}">
                      <a16:colId xmlns:a16="http://schemas.microsoft.com/office/drawing/2014/main" val="3891202381"/>
                    </a:ext>
                  </a:extLst>
                </a:gridCol>
              </a:tblGrid>
              <a:tr h="179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kernel_main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833296"/>
                  </a:ext>
                </a:extLst>
              </a:tr>
              <a:tr h="179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uart_recv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822626"/>
                  </a:ext>
                </a:extLst>
              </a:tr>
            </a:tbl>
          </a:graphicData>
        </a:graphic>
      </p:graphicFrame>
      <p:sp>
        <p:nvSpPr>
          <p:cNvPr id="48" name="Arrow: Down 47">
            <a:extLst>
              <a:ext uri="{FF2B5EF4-FFF2-40B4-BE49-F238E27FC236}">
                <a16:creationId xmlns:a16="http://schemas.microsoft.com/office/drawing/2014/main" id="{5E234481-757E-4094-83CD-A4D8E3B48BC6}"/>
              </a:ext>
            </a:extLst>
          </p:cNvPr>
          <p:cNvSpPr/>
          <p:nvPr/>
        </p:nvSpPr>
        <p:spPr>
          <a:xfrm>
            <a:off x="6787999" y="2938804"/>
            <a:ext cx="342900" cy="1654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AEE31AA-C7DF-4DA0-9EE5-5535C85098F1}"/>
              </a:ext>
            </a:extLst>
          </p:cNvPr>
          <p:cNvSpPr txBox="1"/>
          <p:nvPr/>
        </p:nvSpPr>
        <p:spPr>
          <a:xfrm>
            <a:off x="5662613" y="4939512"/>
            <a:ext cx="457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.macro</a:t>
            </a:r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kernel_exit</a:t>
            </a:r>
            <a:endParaRPr lang="en-US" sz="1000" b="0" dirty="0">
              <a:solidFill>
                <a:srgbClr val="7A3E9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7A3E9D"/>
                </a:solidFill>
                <a:latin typeface="Consolas" panose="020B0609020204030204" pitchFamily="49" charset="0"/>
              </a:rPr>
              <a:t>    ...</a:t>
            </a:r>
            <a:endParaRPr lang="en-US" sz="1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eret</a:t>
            </a:r>
            <a:endParaRPr lang="en-US" sz="1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endm</a:t>
            </a:r>
            <a:endParaRPr lang="en-US" sz="1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8A82ECF5-FBF6-4285-8458-BA96D4043831}"/>
              </a:ext>
            </a:extLst>
          </p:cNvPr>
          <p:cNvSpPr/>
          <p:nvPr/>
        </p:nvSpPr>
        <p:spPr>
          <a:xfrm>
            <a:off x="5682238" y="5378741"/>
            <a:ext cx="261705" cy="315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A6DCE4FE-40F3-44EF-B599-4EF030FD6C9A}"/>
              </a:ext>
            </a:extLst>
          </p:cNvPr>
          <p:cNvSpPr/>
          <p:nvPr/>
        </p:nvSpPr>
        <p:spPr>
          <a:xfrm>
            <a:off x="369084" y="5801286"/>
            <a:ext cx="261705" cy="315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653598A9-9FCD-47A5-B612-612F94DCA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304414"/>
              </p:ext>
            </p:extLst>
          </p:nvPr>
        </p:nvGraphicFramePr>
        <p:xfrm>
          <a:off x="5139224" y="754665"/>
          <a:ext cx="1115994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5994">
                  <a:extLst>
                    <a:ext uri="{9D8B030D-6E8A-4147-A177-3AD203B41FA5}">
                      <a16:colId xmlns:a16="http://schemas.microsoft.com/office/drawing/2014/main" val="3891202381"/>
                    </a:ext>
                  </a:extLst>
                </a:gridCol>
              </a:tblGrid>
              <a:tr h="179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x30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833296"/>
                  </a:ext>
                </a:extLst>
              </a:tr>
              <a:tr h="179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x29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822626"/>
                  </a:ext>
                </a:extLst>
              </a:tr>
              <a:tr h="179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432830"/>
                  </a:ext>
                </a:extLst>
              </a:tr>
              <a:tr h="179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x0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427602"/>
                  </a:ext>
                </a:extLst>
              </a:tr>
            </a:tbl>
          </a:graphicData>
        </a:graphic>
      </p:graphicFrame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776FF59-03AB-4127-BEDA-CC9CD7008174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5248761" y="1669065"/>
            <a:ext cx="448460" cy="1419894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1BCC920-CE6E-411F-8EF6-A5AA9ACD8084}"/>
              </a:ext>
            </a:extLst>
          </p:cNvPr>
          <p:cNvSpPr txBox="1"/>
          <p:nvPr/>
        </p:nvSpPr>
        <p:spPr>
          <a:xfrm>
            <a:off x="5094962" y="478147"/>
            <a:ext cx="14066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(saved regs)</a:t>
            </a:r>
          </a:p>
        </p:txBody>
      </p:sp>
    </p:spTree>
    <p:extLst>
      <p:ext uri="{BB962C8B-B14F-4D97-AF65-F5344CB8AC3E}">
        <p14:creationId xmlns:p14="http://schemas.microsoft.com/office/powerpoint/2010/main" val="4182217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97B33DB-4BE7-4FBF-A0CD-AE630F6CA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971550"/>
            <a:ext cx="84201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9639"/>
      </p:ext>
    </p:extLst>
  </p:cSld>
  <p:clrMapOvr>
    <a:masterClrMapping/>
  </p:clrMapOvr>
</p:sld>
</file>

<file path=ppt/theme/theme1.xml><?xml version="1.0" encoding="utf-8"?>
<a:theme xmlns:a="http://schemas.openxmlformats.org/drawingml/2006/main" name="teach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7150">
          <a:solidFill>
            <a:schemeClr val="accent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aching" id="{879CEF14-3A69-45D6-A82F-DEAB0C1F0E65}" vid="{5AAC3FB8-3940-4D7D-8A9B-F126D3EDD5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74</TotalTime>
  <Words>481</Words>
  <Application>Microsoft Office PowerPoint</Application>
  <PresentationFormat>On-screen Show (4:3)</PresentationFormat>
  <Paragraphs>75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Consolas</vt:lpstr>
      <vt:lpstr>Courier New</vt:lpstr>
      <vt:lpstr>Inconsolata</vt:lpstr>
      <vt:lpstr>Wingdings</vt:lpstr>
      <vt:lpstr>teaching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Lin</dc:creator>
  <cp:lastModifiedBy>Lin, Felix (xl6yq)</cp:lastModifiedBy>
  <cp:revision>25</cp:revision>
  <dcterms:created xsi:type="dcterms:W3CDTF">2020-06-20T17:32:38Z</dcterms:created>
  <dcterms:modified xsi:type="dcterms:W3CDTF">2021-02-11T19:54:25Z</dcterms:modified>
</cp:coreProperties>
</file>