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81" r:id="rId5"/>
    <p:sldId id="274" r:id="rId6"/>
    <p:sldId id="275" r:id="rId7"/>
    <p:sldId id="282" r:id="rId8"/>
    <p:sldId id="283" r:id="rId9"/>
    <p:sldId id="277" r:id="rId10"/>
    <p:sldId id="276" r:id="rId11"/>
    <p:sldId id="284" r:id="rId12"/>
    <p:sldId id="278" r:id="rId13"/>
    <p:sldId id="279" r:id="rId14"/>
    <p:sldId id="285" r:id="rId15"/>
    <p:sldId id="286" r:id="rId16"/>
    <p:sldId id="271" r:id="rId17"/>
    <p:sldId id="280" r:id="rId18"/>
    <p:sldId id="273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FF7F-7E6A-4A57-87E4-DAED034639F2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48007-269D-4328-80CA-8394BB7542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1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88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84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775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092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751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66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161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365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714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606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BD6A-BD2D-45DE-AD1E-D7B63C6B3817}" type="datetime1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kullsecurity.org/2012/everything-you-need-to-know-about-hash-length-extension-attac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kullsecurity.org/2012/everything-you-need-to-know-about-hash-length-extension-atta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gox86/hash_exten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58.132.255.16:25005/comp444/demo.php?d=dataattacking&amp;h=6f5a7284246a7693c5f37f19f26609af84f56431" TargetMode="External"/><Relationship Id="rId2" Type="http://schemas.openxmlformats.org/officeDocument/2006/relationships/hyperlink" Target="http://158.132.255.16:25005/comp444/demo.php?d=data&amp;h=6f5a7284246a7693c5f37f19f26609af84f564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8.132.255.16:25005/comp444/demo.php?d=data%80%00%00%00%00%00%00%00%00%00%00%00%00%00%00%00%00%00%00%00%00%00%00%00%00%00%00%00%00%00%00%00%00%00%00%00%00%00%00%00%00%00%00%00%00%00%00%00%00%00%00%60attacking&amp;h=a2feef179114b40605307e0ca260a3e72a56017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sh-based_message_authentication_code" TargetMode="External"/><Relationship Id="rId2" Type="http://schemas.openxmlformats.org/officeDocument/2006/relationships/hyperlink" Target="http://www.freeformatter.com/hmac-generat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58.132.255.16:25005/comp444/assignment.php?d=data&amp;h=46071a0ad0dc4c51e83d05410ff80b80f3ee6cc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yptographic_hash_function" TargetMode="External"/><Relationship Id="rId2" Type="http://schemas.openxmlformats.org/officeDocument/2006/relationships/hyperlink" Target="http://www.xorbin.com/tools/sha1-hash-calc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authentication_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ngth_extension_at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ngth_extension_att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Length_extension_atta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Lab </a:t>
            </a:r>
            <a:r>
              <a:rPr lang="en-US" altLang="zh-CN" dirty="0" smtClean="0"/>
              <a:t>1: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Length Extension Attack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Public Padding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886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padded data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follows a public pattern:</a:t>
            </a:r>
          </a:p>
          <a:p>
            <a:pPr lvl="1"/>
            <a:r>
              <a:rPr lang="en-US" altLang="zh-CN" dirty="0" smtClean="0"/>
              <a:t>Given block size </a:t>
            </a:r>
            <a:r>
              <a:rPr lang="en-US" altLang="zh-CN" i="1" dirty="0" smtClean="0"/>
              <a:t>b = 512 bits</a:t>
            </a:r>
          </a:p>
          <a:p>
            <a:pPr lvl="1"/>
            <a:r>
              <a:rPr lang="en-US" altLang="zh-CN" dirty="0" smtClean="0"/>
              <a:t>The first bit of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is ‘1,’  then followed by many successive 0 bits until 64 bits left for the padding length of </a:t>
            </a:r>
            <a:r>
              <a:rPr lang="en-US" altLang="zh-CN" i="1" dirty="0" smtClean="0"/>
              <a:t>s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m.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References: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://blog.skullsecurity.org/2012/everything-you-need-to-know-about-hash-length-extension-attacks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Padding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88632"/>
          </a:xfrm>
        </p:spPr>
        <p:txBody>
          <a:bodyPr>
            <a:normAutofit lnSpcReduction="10000"/>
          </a:bodyPr>
          <a:lstStyle/>
          <a:p>
            <a:pPr marL="342900" lvl="2" indent="-342900"/>
            <a:r>
              <a:rPr lang="en-US" altLang="zh-CN" sz="3200" dirty="0"/>
              <a:t>Given a length of </a:t>
            </a:r>
            <a:r>
              <a:rPr lang="en-US" altLang="zh-CN" sz="3200" i="1" dirty="0"/>
              <a:t>(</a:t>
            </a:r>
            <a:r>
              <a:rPr lang="en-US" altLang="zh-CN" sz="3200" i="1" dirty="0" smtClean="0"/>
              <a:t>s</a:t>
            </a:r>
            <a:r>
              <a:rPr lang="en-US" altLang="zh-CN" sz="2200" i="1" dirty="0" smtClean="0"/>
              <a:t>||</a:t>
            </a:r>
            <a:r>
              <a:rPr lang="en-US" altLang="zh-CN" sz="3200" i="1" dirty="0" smtClean="0"/>
              <a:t>m</a:t>
            </a:r>
            <a:r>
              <a:rPr lang="en-US" altLang="zh-CN" sz="3200" i="1" dirty="0"/>
              <a:t>) </a:t>
            </a:r>
            <a:r>
              <a:rPr lang="en-US" altLang="zh-CN" sz="3200" dirty="0">
                <a:solidFill>
                  <a:srgbClr val="C00000"/>
                </a:solidFill>
              </a:rPr>
              <a:t>80</a:t>
            </a:r>
            <a:r>
              <a:rPr lang="en-US" altLang="zh-CN" sz="3200" dirty="0"/>
              <a:t> bits (10 bytes). </a:t>
            </a:r>
          </a:p>
          <a:p>
            <a:pPr marL="342900" lvl="2" indent="-342900"/>
            <a:r>
              <a:rPr lang="en-US" altLang="zh-CN" sz="3200" dirty="0" smtClean="0"/>
              <a:t>Pad </a:t>
            </a:r>
            <a:r>
              <a:rPr lang="en-US" altLang="zh-CN" sz="3200" dirty="0"/>
              <a:t>(512-80</a:t>
            </a:r>
            <a:r>
              <a:rPr lang="en-US" altLang="zh-CN" sz="3200" dirty="0" smtClean="0"/>
              <a:t>) = </a:t>
            </a:r>
            <a:r>
              <a:rPr lang="en-US" altLang="zh-CN" sz="3200" dirty="0" smtClean="0">
                <a:solidFill>
                  <a:srgbClr val="C00000"/>
                </a:solidFill>
              </a:rPr>
              <a:t>432 </a:t>
            </a:r>
            <a:r>
              <a:rPr lang="en-US" altLang="zh-CN" sz="3200" dirty="0" smtClean="0"/>
              <a:t>bits </a:t>
            </a:r>
            <a:r>
              <a:rPr lang="en-US" altLang="zh-CN" sz="3200" dirty="0"/>
              <a:t>in </a:t>
            </a:r>
            <a:r>
              <a:rPr lang="en-US" altLang="zh-CN" sz="3200" dirty="0" smtClean="0"/>
              <a:t>total</a:t>
            </a:r>
            <a:endParaRPr lang="en-US" altLang="zh-CN" sz="3200" dirty="0"/>
          </a:p>
          <a:p>
            <a:pPr marL="342900" lvl="2" indent="-342900"/>
            <a:r>
              <a:rPr lang="en-US" altLang="zh-CN" sz="3200" dirty="0" smtClean="0"/>
              <a:t>First </a:t>
            </a:r>
            <a:r>
              <a:rPr lang="en-US" altLang="zh-CN" sz="3200" dirty="0"/>
              <a:t>pad format-fixed (512-80 -64</a:t>
            </a:r>
            <a:r>
              <a:rPr lang="en-US" altLang="zh-CN" sz="3200" dirty="0" smtClean="0"/>
              <a:t>) = </a:t>
            </a:r>
            <a:r>
              <a:rPr lang="en-US" altLang="zh-CN" sz="3200" dirty="0" smtClean="0">
                <a:solidFill>
                  <a:srgbClr val="C00000"/>
                </a:solidFill>
              </a:rPr>
              <a:t>368 </a:t>
            </a:r>
            <a:r>
              <a:rPr lang="en-US" altLang="zh-CN" sz="3200" dirty="0" smtClean="0"/>
              <a:t>bits</a:t>
            </a:r>
            <a:r>
              <a:rPr lang="en-US" altLang="zh-CN" sz="3200" dirty="0"/>
              <a:t>. The 368 bits of padding is (10000000….000), 1 </a:t>
            </a:r>
            <a:r>
              <a:rPr lang="en-US" altLang="zh-CN" sz="3200" dirty="0" smtClean="0"/>
              <a:t>‘1’ </a:t>
            </a:r>
            <a:r>
              <a:rPr lang="en-US" altLang="zh-CN" sz="3200" dirty="0"/>
              <a:t>and 367 </a:t>
            </a:r>
            <a:r>
              <a:rPr lang="en-US" altLang="zh-CN" sz="3200" dirty="0" smtClean="0"/>
              <a:t>‘0’</a:t>
            </a:r>
            <a:endParaRPr lang="en-US" altLang="zh-CN" sz="3200" dirty="0"/>
          </a:p>
          <a:p>
            <a:pPr marL="342900" lvl="2" indent="-342900"/>
            <a:r>
              <a:rPr lang="en-US" altLang="zh-CN" sz="3200" dirty="0" smtClean="0"/>
              <a:t>The </a:t>
            </a:r>
            <a:r>
              <a:rPr lang="en-US" altLang="zh-CN" sz="3200" dirty="0"/>
              <a:t>last </a:t>
            </a:r>
            <a:r>
              <a:rPr lang="en-US" altLang="zh-CN" sz="3200" dirty="0" smtClean="0">
                <a:solidFill>
                  <a:srgbClr val="C00000"/>
                </a:solidFill>
              </a:rPr>
              <a:t>64 </a:t>
            </a:r>
            <a:r>
              <a:rPr lang="en-US" altLang="zh-CN" sz="3200" dirty="0" smtClean="0"/>
              <a:t>bits </a:t>
            </a:r>
            <a:r>
              <a:rPr lang="en-US" altLang="zh-CN" sz="3200" dirty="0"/>
              <a:t>for padding the length of </a:t>
            </a:r>
            <a:r>
              <a:rPr lang="en-US" altLang="zh-CN" sz="3200" i="1" dirty="0" smtClean="0"/>
              <a:t>s</a:t>
            </a:r>
            <a:r>
              <a:rPr lang="en-US" altLang="zh-CN" sz="2200" i="1" dirty="0"/>
              <a:t>||</a:t>
            </a:r>
            <a:r>
              <a:rPr lang="en-US" altLang="zh-CN" sz="3200" i="1" dirty="0" smtClean="0"/>
              <a:t>m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pPr marL="342900" lvl="2" indent="-342900"/>
            <a:r>
              <a:rPr lang="en-US" altLang="zh-CN" sz="3200" dirty="0" smtClean="0"/>
              <a:t>Attackers should guess </a:t>
            </a:r>
            <a:r>
              <a:rPr lang="en-US" altLang="zh-CN" sz="3200" dirty="0"/>
              <a:t>length of </a:t>
            </a:r>
            <a:r>
              <a:rPr lang="en-US" altLang="zh-CN" sz="3200" i="1" dirty="0" smtClean="0"/>
              <a:t>s</a:t>
            </a:r>
            <a:r>
              <a:rPr lang="en-US" altLang="zh-CN" sz="2200" i="1" dirty="0"/>
              <a:t>||</a:t>
            </a:r>
            <a:r>
              <a:rPr lang="en-US" altLang="zh-CN" sz="3200" i="1" dirty="0" smtClean="0"/>
              <a:t>m.</a:t>
            </a:r>
            <a:endParaRPr lang="en-US" altLang="zh-CN" sz="3200" dirty="0" smtClean="0"/>
          </a:p>
          <a:p>
            <a:pPr marL="800100" lvl="3" indent="-342900"/>
            <a:r>
              <a:rPr lang="en-US" altLang="zh-CN" sz="2800" dirty="0" smtClean="0">
                <a:solidFill>
                  <a:srgbClr val="C00000"/>
                </a:solidFill>
              </a:rPr>
              <a:t>Length </a:t>
            </a:r>
            <a:r>
              <a:rPr lang="en-US" altLang="zh-CN" sz="2800" dirty="0">
                <a:solidFill>
                  <a:srgbClr val="C00000"/>
                </a:solidFill>
              </a:rPr>
              <a:t>extension </a:t>
            </a:r>
            <a:r>
              <a:rPr lang="en-US" altLang="zh-CN" sz="2800" dirty="0" smtClean="0">
                <a:solidFill>
                  <a:srgbClr val="C00000"/>
                </a:solidFill>
              </a:rPr>
              <a:t>attack!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References: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://blog.skullsecurity.org/2012/everything-you-need-to-know-about-hash-length-extension-attacks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 Length Extension Attack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Assuming the secret is “password”, the original data is “data”, then the SHA-1 signature is </a:t>
            </a:r>
            <a:r>
              <a:rPr lang="en-US" altLang="zh-CN" dirty="0">
                <a:solidFill>
                  <a:srgbClr val="C00000"/>
                </a:solidFill>
              </a:rPr>
              <a:t>6f5a7284246a7693c5f37f19f26609af84f56431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Attackers attempt to append “attacking” to the original data.</a:t>
            </a:r>
          </a:p>
          <a:p>
            <a:r>
              <a:rPr lang="en-US" altLang="zh-CN" dirty="0" smtClean="0"/>
              <a:t>The new data is </a:t>
            </a:r>
            <a:r>
              <a:rPr lang="en-US" altLang="zh-CN" dirty="0" smtClean="0">
                <a:solidFill>
                  <a:srgbClr val="C00000"/>
                </a:solidFill>
              </a:rPr>
              <a:t>(you see %60 as the length of </a:t>
            </a:r>
            <a:r>
              <a:rPr lang="en-US" altLang="zh-CN" i="1" dirty="0" smtClean="0">
                <a:solidFill>
                  <a:srgbClr val="C00000"/>
                </a:solidFill>
              </a:rPr>
              <a:t>(s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m) </a:t>
            </a:r>
            <a:r>
              <a:rPr lang="en-US" altLang="zh-CN" dirty="0" smtClean="0">
                <a:solidFill>
                  <a:srgbClr val="C00000"/>
                </a:solidFill>
              </a:rPr>
              <a:t>= 12bytes = 96 (0x60</a:t>
            </a:r>
            <a:r>
              <a:rPr lang="en-US" altLang="zh-CN" dirty="0">
                <a:solidFill>
                  <a:srgbClr val="C00000"/>
                </a:solidFill>
              </a:rPr>
              <a:t>) bits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data%80%00%00%00%00%00%00%00%00%00%00%00%00%00%00%00%00%00%00%00%00%00%00%00%00%00%00%00%00%00%00%00%00%00%00%00%00%00%00%00%00%00%00%00%00%00%00%00%00%00%00%60attacking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The new signature is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a2feef179114b40605307e0ca260a3e72a56017c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9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hash_extender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github.com/iagox86/hash_extender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Command line usage: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 smtClean="0"/>
              <a:t>git</a:t>
            </a:r>
            <a:r>
              <a:rPr lang="en-US" altLang="zh-CN" dirty="0"/>
              <a:t> g++ </a:t>
            </a:r>
            <a:r>
              <a:rPr lang="en-US" altLang="zh-CN" dirty="0" err="1" smtClean="0"/>
              <a:t>libssl-dev</a:t>
            </a:r>
            <a:endParaRPr lang="en-US" altLang="zh-CN" dirty="0" smtClean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github.com/iagox86/hash_extender</a:t>
            </a:r>
            <a:endParaRPr lang="en-US" altLang="zh-CN" dirty="0" smtClean="0"/>
          </a:p>
          <a:p>
            <a:pPr lvl="2"/>
            <a:r>
              <a:rPr lang="en-US" altLang="zh-CN" dirty="0"/>
              <a:t>cd </a:t>
            </a:r>
            <a:r>
              <a:rPr lang="en-US" altLang="zh-CN" dirty="0" err="1"/>
              <a:t>hash_extender</a:t>
            </a:r>
            <a:r>
              <a:rPr lang="en-US" altLang="zh-CN" dirty="0" smtClean="0"/>
              <a:t>/</a:t>
            </a:r>
          </a:p>
          <a:p>
            <a:pPr lvl="2"/>
            <a:r>
              <a:rPr lang="en-US" altLang="zh-CN" dirty="0" smtClean="0"/>
              <a:t>make</a:t>
            </a:r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hash_extender</a:t>
            </a:r>
            <a:r>
              <a:rPr lang="en-US" altLang="zh-CN" dirty="0" smtClean="0"/>
              <a:t> –h</a:t>
            </a:r>
          </a:p>
          <a:p>
            <a:pPr lvl="2"/>
            <a:r>
              <a:rPr lang="en-US" altLang="zh-CN" dirty="0"/>
              <a:t>./</a:t>
            </a:r>
            <a:r>
              <a:rPr lang="en-US" altLang="zh-CN" dirty="0" err="1"/>
              <a:t>hash_extender</a:t>
            </a:r>
            <a:r>
              <a:rPr lang="en-US" altLang="zh-CN" dirty="0"/>
              <a:t> -d data -a attacking -l </a:t>
            </a:r>
            <a:r>
              <a:rPr lang="en-US" altLang="zh-CN" dirty="0" smtClean="0"/>
              <a:t>8 </a:t>
            </a:r>
            <a:r>
              <a:rPr lang="en-US" altLang="zh-CN" dirty="0"/>
              <a:t>-s 6f5a7284246a7693c5f37f19f26609af84f56431 -f sha1 --</a:t>
            </a:r>
            <a:r>
              <a:rPr lang="en-US" altLang="zh-CN" dirty="0" smtClean="0"/>
              <a:t>out-data-format=html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Page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158.132.255.16:25005/comp444/demo.php?d=data&amp;h=6f5a7284246a7693c5f37f19f26609af84f56431</a:t>
            </a:r>
            <a:endParaRPr lang="en-US" altLang="zh-CN" sz="2000" dirty="0" smtClean="0"/>
          </a:p>
          <a:p>
            <a:r>
              <a:rPr lang="en-US" altLang="zh-CN" sz="2000" dirty="0" smtClean="0"/>
              <a:t>Attacker knows the hash function is SHA-1() and the length of secret is 8. They try to append new data “attacking” to the end of the original data:</a:t>
            </a:r>
          </a:p>
          <a:p>
            <a:pPr lvl="1"/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158.132.255.16:25005/comp444/demo.php?d=dataattacking&amp;h=6f5a7284246a7693c5f37f19f26609af84f56431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See what happens?</a:t>
            </a:r>
            <a:endParaRPr lang="en-US" altLang="zh-CN" sz="1200" dirty="0"/>
          </a:p>
          <a:p>
            <a:pPr lvl="1"/>
            <a:r>
              <a:rPr lang="en-US" altLang="zh-CN" sz="1600" dirty="0" smtClean="0"/>
              <a:t>./</a:t>
            </a:r>
            <a:r>
              <a:rPr lang="en-US" altLang="zh-CN" sz="1600" dirty="0" err="1"/>
              <a:t>hash_extender</a:t>
            </a:r>
            <a:r>
              <a:rPr lang="en-US" altLang="zh-CN" sz="1600" dirty="0"/>
              <a:t> -d data -a attacking -l 8 -s 6f5a7284246a7693c5f37f19f26609af84f56431 -f sha1 --out-data-format=html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	Type</a:t>
            </a:r>
            <a:r>
              <a:rPr lang="en-US" altLang="zh-CN" sz="1600" dirty="0"/>
              <a:t>: sha1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	Secret </a:t>
            </a:r>
            <a:r>
              <a:rPr lang="en-US" altLang="zh-CN" sz="1600" dirty="0"/>
              <a:t>length: 8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	New </a:t>
            </a:r>
            <a:r>
              <a:rPr lang="en-US" altLang="zh-CN" sz="1600" dirty="0"/>
              <a:t>signature: a2feef179114b40605307e0ca260a3e72a56017c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	New </a:t>
            </a:r>
            <a:r>
              <a:rPr lang="en-US" altLang="zh-CN" sz="1600" dirty="0"/>
              <a:t>string: </a:t>
            </a:r>
            <a:r>
              <a:rPr lang="en-US" altLang="zh-CN" sz="1600" dirty="0" smtClean="0"/>
              <a:t>	data%80%00%00%00%00%00%00%00%00%00%00%00%00%00%00%00%00%00%00	%00%00%00%00%00%00%00%00%00%00%00%00%00%00%00%00%00%00%00%00	%00%00%00%00%00%00%00%00%00%00%00%00%60attacking</a:t>
            </a:r>
          </a:p>
          <a:p>
            <a:pPr lvl="1"/>
            <a:r>
              <a:rPr lang="en-US" altLang="zh-CN" sz="1600" dirty="0" smtClean="0">
                <a:hlinkClick r:id="rId4"/>
              </a:rPr>
              <a:t>http://158.132.255.16:25005/comp444/demo.php?d=data%80%00%00%00%00%00%00%00%00%00%00%00%00%00%00%00%00%00%00%00%00%00%00%00%00%00%00%00%00%00%00%00%00%00%00%00%00%00%00%00%00%00%00%00%00%00%00%00%00%00%00%60attacking&amp;h=a2feef179114b40605307e0ca260a3e72a56017c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See what happens?</a:t>
            </a:r>
            <a:endParaRPr lang="en-US" altLang="zh-CN" sz="12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Preventing Length Extension Attack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Possible Solutions</a:t>
            </a:r>
          </a:p>
          <a:p>
            <a:pPr lvl="1"/>
            <a:r>
              <a:rPr lang="en-US" altLang="zh-CN" dirty="0" smtClean="0"/>
              <a:t>MAC: </a:t>
            </a:r>
            <a:r>
              <a:rPr lang="en-US" altLang="zh-CN" i="1" dirty="0" smtClean="0"/>
              <a:t>h(s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m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s)</a:t>
            </a:r>
          </a:p>
          <a:p>
            <a:pPr lvl="1"/>
            <a:r>
              <a:rPr lang="en-US" altLang="zh-CN" dirty="0" smtClean="0"/>
              <a:t>HMAC: h</a:t>
            </a:r>
            <a:r>
              <a:rPr lang="en-US" altLang="zh-CN" i="1" dirty="0" smtClean="0"/>
              <a:t>(s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h(s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m))</a:t>
            </a:r>
          </a:p>
          <a:p>
            <a:pPr lvl="1"/>
            <a:r>
              <a:rPr lang="en-US" altLang="zh-CN" dirty="0"/>
              <a:t>Try HMAC at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www.freeformatter.com/hmac-generator.html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Whether the length extension attack is defeated?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http://en.wikipedia.org/wiki/Hash-based_message_authentication_code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9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Given a secret “password”, a SHA-1 </a:t>
            </a:r>
            <a:r>
              <a:rPr lang="en-US" altLang="zh-CN" dirty="0"/>
              <a:t>hash </a:t>
            </a:r>
            <a:r>
              <a:rPr lang="en-US" altLang="zh-CN" dirty="0" smtClean="0"/>
              <a:t>6d5f807e23db210bc254a28be2d6759a0f5f5d77 and an original data “</a:t>
            </a:r>
            <a:r>
              <a:rPr lang="en-US" altLang="zh-CN" dirty="0" err="1" smtClean="0"/>
              <a:t>polyu</a:t>
            </a:r>
            <a:r>
              <a:rPr lang="en-US" altLang="zh-CN" dirty="0" smtClean="0"/>
              <a:t>”, please append a new message “computing” to the end of original data, and let me know the result of appended data and the new digest. (10 marks)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 smtClean="0"/>
              <a:t>Please use out-data-format=html for your answer.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Given </a:t>
            </a:r>
            <a:r>
              <a:rPr lang="en-US" altLang="zh-CN" dirty="0"/>
              <a:t>a vulnerable </a:t>
            </a:r>
            <a:r>
              <a:rPr lang="en-US" altLang="zh-CN" dirty="0" smtClean="0"/>
              <a:t>web page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158.132.255.16:25005/comp444/assignment.php?d=data&amp;h=46071a0ad0dc4c51e83d05410ff80b80f3ee6cc1</a:t>
            </a:r>
            <a:r>
              <a:rPr lang="en-US" altLang="zh-CN" dirty="0" smtClean="0"/>
              <a:t>, please append a new message “attacking” to the end of parameter d and make web server accepts your data (you should see the message ”</a:t>
            </a:r>
            <a:r>
              <a:rPr lang="en-US" altLang="zh-CN" b="1" dirty="0"/>
              <a:t> Your hash is correct. Great</a:t>
            </a:r>
            <a:r>
              <a:rPr lang="en-US" altLang="zh-CN" b="1" dirty="0" smtClean="0"/>
              <a:t>!</a:t>
            </a:r>
            <a:r>
              <a:rPr lang="en-US" altLang="zh-CN" dirty="0" smtClean="0"/>
              <a:t>” in your browser). Answer the following questions: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 smtClean="0"/>
              <a:t>Hong long of the secret used by the vulnerable page?  (5 marks)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 smtClean="0"/>
              <a:t>What is the new digest when you successfully append “attacking”? (5 marks)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Given a block size of 512bits, is it possible that the size of padding content larger than 512 bits? If no, please elaborate your reason. If yes, please give examples. (10 marks)</a:t>
            </a:r>
          </a:p>
          <a:p>
            <a:pPr marL="914400" lvl="1" indent="-400050">
              <a:buFont typeface="Arial" panose="020B0604020202020204" pitchFamily="34" charset="0"/>
              <a:buChar char="•"/>
            </a:pPr>
            <a:r>
              <a:rPr lang="en-US" altLang="zh-CN" dirty="0" smtClean="0"/>
              <a:t>Hint: each padding must have 64-bits padding length and at least one bit.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 smtClean="0"/>
              <a:t>Test whether other well-known hash </a:t>
            </a:r>
            <a:r>
              <a:rPr lang="en-US" altLang="zh-CN" dirty="0"/>
              <a:t>functions 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en.wikipedia.org/wiki/Cryptographic_hash_function</a:t>
            </a:r>
            <a:r>
              <a:rPr lang="en-US" altLang="zh-CN" dirty="0" smtClean="0"/>
              <a:t>, except for SHA-1 and MD5) suffer from the length extension attacks (1 mark each).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Include the output of each successful attack.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questions will be submitted with other workshop questions at the end of </a:t>
            </a:r>
            <a:r>
              <a:rPr lang="en-US" altLang="zh-CN" smtClean="0"/>
              <a:t>the term.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Understand one-way hash function and data signature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Understand how to use length extension attack to append data to a signed message </a:t>
            </a:r>
          </a:p>
          <a:p>
            <a:endParaRPr lang="en-US" altLang="zh-CN" dirty="0"/>
          </a:p>
          <a:p>
            <a:r>
              <a:rPr lang="en-US" altLang="zh-CN" dirty="0" smtClean="0"/>
              <a:t>Obtain hands-on experience for </a:t>
            </a:r>
            <a:r>
              <a:rPr lang="en-US" altLang="zh-CN" dirty="0"/>
              <a:t>length extension attack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One-way Hash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en-US" altLang="zh-CN" dirty="0"/>
              <a:t> </a:t>
            </a:r>
            <a:r>
              <a:rPr lang="en-US" altLang="zh-CN" u="sng" dirty="0"/>
              <a:t>function</a:t>
            </a:r>
            <a:r>
              <a:rPr lang="en-US" altLang="zh-CN" dirty="0"/>
              <a:t> that is </a:t>
            </a:r>
            <a:r>
              <a:rPr lang="en-US" altLang="zh-CN" dirty="0">
                <a:solidFill>
                  <a:srgbClr val="C00000"/>
                </a:solidFill>
              </a:rPr>
              <a:t>easy</a:t>
            </a:r>
            <a:r>
              <a:rPr lang="en-US" altLang="zh-CN" dirty="0"/>
              <a:t> to compute on every input, but </a:t>
            </a:r>
            <a:r>
              <a:rPr lang="en-US" altLang="zh-CN" dirty="0">
                <a:solidFill>
                  <a:srgbClr val="C00000"/>
                </a:solidFill>
              </a:rPr>
              <a:t>hard</a:t>
            </a:r>
            <a:r>
              <a:rPr lang="en-US" altLang="zh-CN" dirty="0"/>
              <a:t> to </a:t>
            </a:r>
            <a:r>
              <a:rPr lang="en-US" altLang="zh-CN" u="sng" dirty="0"/>
              <a:t>invert</a:t>
            </a:r>
            <a:r>
              <a:rPr lang="en-US" altLang="zh-CN" dirty="0"/>
              <a:t> given </a:t>
            </a:r>
            <a:r>
              <a:rPr lang="en-US" altLang="zh-CN" dirty="0" smtClean="0"/>
              <a:t>random inputs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i="1" dirty="0" smtClean="0">
                <a:solidFill>
                  <a:srgbClr val="C00000"/>
                </a:solidFill>
              </a:rPr>
              <a:t>h() </a:t>
            </a:r>
            <a:r>
              <a:rPr lang="en-US" altLang="zh-CN" dirty="0"/>
              <a:t>be a one-way function</a:t>
            </a:r>
          </a:p>
          <a:p>
            <a:pPr lvl="2"/>
            <a:r>
              <a:rPr lang="en-US" altLang="zh-CN" dirty="0"/>
              <a:t>Assuming </a:t>
            </a:r>
            <a:r>
              <a:rPr lang="en-US" altLang="zh-CN" i="1" dirty="0" smtClean="0"/>
              <a:t>h(a</a:t>
            </a:r>
            <a:r>
              <a:rPr lang="en-US" altLang="zh-CN" i="1" dirty="0"/>
              <a:t>)=b</a:t>
            </a:r>
          </a:p>
          <a:p>
            <a:pPr lvl="2"/>
            <a:r>
              <a:rPr lang="en-US" altLang="zh-CN" dirty="0"/>
              <a:t>Given </a:t>
            </a:r>
            <a:r>
              <a:rPr lang="en-US" altLang="zh-CN" i="1" dirty="0"/>
              <a:t>a</a:t>
            </a:r>
            <a:r>
              <a:rPr lang="en-US" altLang="zh-CN" dirty="0"/>
              <a:t>, it is easy to compute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Given </a:t>
            </a:r>
            <a:r>
              <a:rPr lang="en-US" altLang="zh-CN" i="1" dirty="0"/>
              <a:t>b</a:t>
            </a:r>
            <a:r>
              <a:rPr lang="en-US" altLang="zh-CN" dirty="0"/>
              <a:t>, it is hard to compute </a:t>
            </a:r>
            <a:r>
              <a:rPr lang="en-US" altLang="zh-CN" i="1" dirty="0"/>
              <a:t>a</a:t>
            </a:r>
          </a:p>
          <a:p>
            <a:pPr lvl="1"/>
            <a:r>
              <a:rPr lang="en-US" altLang="zh-CN" dirty="0" smtClean="0"/>
              <a:t>MD5, SHA-1, SHA-256 etc.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SHA-1 </a:t>
            </a:r>
            <a:r>
              <a:rPr lang="en-US" altLang="zh-CN" dirty="0" smtClean="0"/>
              <a:t>calculator at </a:t>
            </a:r>
            <a:r>
              <a:rPr lang="en-US" altLang="zh-CN" dirty="0">
                <a:hlinkClick r:id="rId2"/>
              </a:rPr>
              <a:t>http://www.xorbin.com/tools/sha1-hash-calculator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References: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http://en.wikipedia.org/wiki/Cryptographic_hash_function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Message Authentication Code (MAC)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MAC is used </a:t>
            </a:r>
            <a:r>
              <a:rPr lang="en-US" altLang="zh-CN" dirty="0"/>
              <a:t>to </a:t>
            </a:r>
            <a:r>
              <a:rPr lang="en-US" altLang="zh-CN" dirty="0" smtClean="0"/>
              <a:t>verify the</a:t>
            </a:r>
            <a:r>
              <a:rPr lang="en-US" altLang="zh-CN" dirty="0"/>
              <a:t> </a:t>
            </a:r>
            <a:r>
              <a:rPr lang="en-US" altLang="zh-CN" i="1" dirty="0">
                <a:solidFill>
                  <a:srgbClr val="C00000"/>
                </a:solidFill>
              </a:rPr>
              <a:t>data </a:t>
            </a:r>
            <a:r>
              <a:rPr lang="en-US" altLang="zh-CN" i="1" dirty="0" smtClean="0">
                <a:solidFill>
                  <a:srgbClr val="C00000"/>
                </a:solidFill>
              </a:rPr>
              <a:t>integrity</a:t>
            </a:r>
            <a:r>
              <a:rPr lang="en-US" altLang="zh-CN" dirty="0"/>
              <a:t> of </a:t>
            </a:r>
            <a:r>
              <a:rPr lang="en-US" altLang="zh-CN" dirty="0" smtClean="0"/>
              <a:t>a message</a:t>
            </a:r>
          </a:p>
          <a:p>
            <a:pPr lvl="1"/>
            <a:r>
              <a:rPr lang="en-US" altLang="zh-CN" dirty="0" smtClean="0"/>
              <a:t>Using a </a:t>
            </a:r>
            <a:r>
              <a:rPr lang="en-US" altLang="zh-CN" dirty="0"/>
              <a:t>one-way function to calculate a hash </a:t>
            </a:r>
            <a:r>
              <a:rPr lang="en-US" altLang="zh-CN" dirty="0" smtClean="0"/>
              <a:t>value of a secret concatenated by a given message</a:t>
            </a:r>
          </a:p>
          <a:p>
            <a:pPr lvl="1"/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/>
              <a:t> be a message and </a:t>
            </a:r>
            <a:r>
              <a:rPr lang="en-US" altLang="zh-CN" i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 be a secret.</a:t>
            </a:r>
            <a:r>
              <a:rPr lang="en-US" altLang="zh-CN" dirty="0"/>
              <a:t> </a:t>
            </a:r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C00000"/>
                </a:solidFill>
              </a:rPr>
              <a:t>s</a:t>
            </a:r>
            <a:r>
              <a:rPr lang="en-US" altLang="zh-CN" sz="2000" i="1" dirty="0">
                <a:solidFill>
                  <a:srgbClr val="C00000"/>
                </a:solidFill>
              </a:rPr>
              <a:t>||</a:t>
            </a:r>
            <a:r>
              <a:rPr lang="en-US" altLang="zh-CN" i="1" dirty="0">
                <a:solidFill>
                  <a:srgbClr val="C00000"/>
                </a:solidFill>
              </a:rPr>
              <a:t>m </a:t>
            </a:r>
            <a:r>
              <a:rPr lang="en-US" altLang="zh-CN" dirty="0" smtClean="0"/>
              <a:t>be</a:t>
            </a:r>
            <a:r>
              <a:rPr lang="en-US" altLang="zh-CN" i="1" dirty="0" smtClean="0"/>
              <a:t> s </a:t>
            </a:r>
            <a:r>
              <a:rPr lang="en-US" altLang="zh-CN" dirty="0" smtClean="0"/>
              <a:t>concatenated by </a:t>
            </a:r>
            <a:r>
              <a:rPr lang="en-US" altLang="zh-CN" i="1" dirty="0" smtClean="0"/>
              <a:t>m</a:t>
            </a:r>
          </a:p>
          <a:p>
            <a:pPr lvl="1"/>
            <a:r>
              <a:rPr lang="en-US" altLang="zh-CN" dirty="0" smtClean="0"/>
              <a:t>Secret </a:t>
            </a:r>
            <a:r>
              <a:rPr lang="en-US" altLang="zh-CN" i="1" dirty="0" smtClean="0">
                <a:solidFill>
                  <a:srgbClr val="C00000"/>
                </a:solidFill>
              </a:rPr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used for authentication</a:t>
            </a:r>
          </a:p>
          <a:p>
            <a:pPr lvl="1"/>
            <a:r>
              <a:rPr lang="en-US" altLang="zh-CN" dirty="0" smtClean="0"/>
              <a:t>Data digest </a:t>
            </a:r>
            <a:r>
              <a:rPr lang="en-US" altLang="zh-CN" i="1" dirty="0" smtClean="0">
                <a:solidFill>
                  <a:srgbClr val="C00000"/>
                </a:solidFill>
              </a:rPr>
              <a:t>h(s</a:t>
            </a:r>
            <a:r>
              <a:rPr lang="en-US" altLang="zh-CN" sz="22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m) </a:t>
            </a:r>
            <a:r>
              <a:rPr lang="en-US" altLang="zh-CN" dirty="0" smtClean="0"/>
              <a:t>is used </a:t>
            </a:r>
            <a:r>
              <a:rPr lang="en-US" altLang="zh-CN" dirty="0"/>
              <a:t>by the receiver to </a:t>
            </a:r>
            <a:r>
              <a:rPr lang="en-US" altLang="zh-CN" dirty="0" smtClean="0"/>
              <a:t>verify whether message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 smtClean="0"/>
              <a:t>is modified by attackers in </a:t>
            </a:r>
            <a:r>
              <a:rPr lang="en-US" altLang="zh-CN" dirty="0"/>
              <a:t>transit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2"/>
            <a:r>
              <a:rPr lang="en-US" altLang="zh-CN" dirty="0" smtClean="0"/>
              <a:t>Why?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References: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http://en.wikipedia.org/wiki/Message_authentication_code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Length Extension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886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type of attack </a:t>
            </a:r>
            <a:r>
              <a:rPr lang="en-US" altLang="zh-CN" dirty="0" smtClean="0"/>
              <a:t>against </a:t>
            </a:r>
            <a:r>
              <a:rPr lang="en-US" altLang="zh-CN" dirty="0" smtClean="0">
                <a:solidFill>
                  <a:srgbClr val="C00000"/>
                </a:solidFill>
              </a:rPr>
              <a:t>hash functions</a:t>
            </a:r>
            <a:r>
              <a:rPr lang="en-US" altLang="zh-CN" dirty="0"/>
              <a:t> which </a:t>
            </a:r>
            <a:r>
              <a:rPr lang="en-US" altLang="zh-CN" dirty="0" smtClean="0"/>
              <a:t>allow inclusion </a:t>
            </a:r>
            <a:r>
              <a:rPr lang="en-US" altLang="zh-CN" dirty="0"/>
              <a:t>of extra </a:t>
            </a:r>
            <a:r>
              <a:rPr lang="en-US" altLang="zh-CN" dirty="0" smtClean="0"/>
              <a:t>data without the knowledge of </a:t>
            </a:r>
            <a:r>
              <a:rPr lang="en-US" altLang="zh-CN" dirty="0" smtClean="0">
                <a:solidFill>
                  <a:srgbClr val="C00000"/>
                </a:solidFill>
              </a:rPr>
              <a:t>secret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Attack details</a:t>
            </a:r>
          </a:p>
          <a:p>
            <a:pPr lvl="1"/>
            <a:r>
              <a:rPr lang="en-US" altLang="zh-CN" dirty="0" smtClean="0"/>
              <a:t>Knowledge: </a:t>
            </a:r>
            <a:r>
              <a:rPr lang="en-US" altLang="zh-CN" i="1" dirty="0" smtClean="0"/>
              <a:t>h(s</a:t>
            </a:r>
            <a:r>
              <a:rPr lang="en-US" altLang="zh-CN" sz="2200" i="1" dirty="0" smtClean="0"/>
              <a:t>||</a:t>
            </a:r>
            <a:r>
              <a:rPr lang="en-US" altLang="zh-CN" i="1" dirty="0" smtClean="0"/>
              <a:t>m)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/>
              <a:t>Target: Appends </a:t>
            </a:r>
            <a:r>
              <a:rPr lang="en-US" altLang="zh-CN" i="1" dirty="0" smtClean="0">
                <a:solidFill>
                  <a:srgbClr val="C00000"/>
                </a:solidFill>
              </a:rPr>
              <a:t>m’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and computes correct </a:t>
            </a:r>
            <a:r>
              <a:rPr lang="en-US" altLang="zh-CN" i="1" dirty="0" smtClean="0"/>
              <a:t>h(s</a:t>
            </a:r>
            <a:r>
              <a:rPr lang="en-US" altLang="zh-CN" sz="2200" i="1" dirty="0" smtClean="0"/>
              <a:t>||</a:t>
            </a:r>
            <a:r>
              <a:rPr lang="en-US" altLang="zh-CN" i="1" dirty="0" smtClean="0"/>
              <a:t>m</a:t>
            </a:r>
            <a:r>
              <a:rPr lang="en-US" altLang="zh-CN" sz="2200" i="1" dirty="0" smtClean="0"/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m’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Exploit: </a:t>
            </a:r>
            <a:r>
              <a:rPr lang="en-US" altLang="zh-CN" dirty="0" smtClean="0"/>
              <a:t>A vulnerability in </a:t>
            </a:r>
            <a:r>
              <a:rPr lang="en-US" altLang="zh-CN" dirty="0" err="1"/>
              <a:t>Merkle</a:t>
            </a:r>
            <a:r>
              <a:rPr lang="en-US" altLang="zh-CN" dirty="0"/>
              <a:t>–</a:t>
            </a:r>
            <a:r>
              <a:rPr lang="en-US" altLang="zh-CN" dirty="0" err="1"/>
              <a:t>Damgård</a:t>
            </a:r>
            <a:r>
              <a:rPr lang="en-US" altLang="zh-CN" dirty="0"/>
              <a:t> </a:t>
            </a:r>
            <a:r>
              <a:rPr lang="en-US" altLang="zh-CN" dirty="0" smtClean="0"/>
              <a:t>construction, which literately calls hash functions on a message block basis.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References: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http://en.wikipedia.org/wiki/Length_extension_attack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4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/>
              <a:t>Merkle</a:t>
            </a:r>
            <a:r>
              <a:rPr lang="en-US" altLang="zh-CN" dirty="0"/>
              <a:t>–</a:t>
            </a:r>
            <a:r>
              <a:rPr lang="en-US" altLang="zh-CN" dirty="0" err="1"/>
              <a:t>Damgård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84576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Damgård</a:t>
            </a:r>
            <a:r>
              <a:rPr lang="en-US" altLang="zh-CN" dirty="0" smtClean="0"/>
              <a:t> construction breaks original data </a:t>
            </a:r>
            <a:r>
              <a:rPr lang="en-US" altLang="zh-CN" i="1" dirty="0" smtClean="0"/>
              <a:t>(s</a:t>
            </a:r>
            <a:r>
              <a:rPr lang="en-US" altLang="zh-CN" sz="2200" i="1" dirty="0" smtClean="0"/>
              <a:t>||</a:t>
            </a:r>
            <a:r>
              <a:rPr lang="en-US" altLang="zh-CN" i="1" dirty="0" smtClean="0"/>
              <a:t>m) </a:t>
            </a:r>
            <a:r>
              <a:rPr lang="en-US" altLang="zh-CN" dirty="0" smtClean="0"/>
              <a:t>into message blocks.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Let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be the size of a message block.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C00000"/>
                </a:solidFill>
              </a:rPr>
              <a:t>(s</a:t>
            </a:r>
            <a:r>
              <a:rPr lang="en-US" altLang="zh-CN" sz="22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m)%b! = 0</a:t>
            </a:r>
            <a:r>
              <a:rPr lang="en-US" altLang="zh-CN" dirty="0" smtClean="0"/>
              <a:t>, an additional content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should be padded to </a:t>
            </a:r>
            <a:r>
              <a:rPr lang="en-US" altLang="zh-CN" i="1" dirty="0"/>
              <a:t>s</a:t>
            </a:r>
            <a:r>
              <a:rPr lang="en-US" altLang="zh-CN" sz="2000" i="1" dirty="0"/>
              <a:t>||</a:t>
            </a:r>
            <a:r>
              <a:rPr lang="en-US" altLang="zh-CN" i="1" dirty="0"/>
              <a:t>m </a:t>
            </a:r>
            <a:r>
              <a:rPr lang="en-US" altLang="zh-CN" dirty="0" smtClean="0"/>
              <a:t>to ensure </a:t>
            </a:r>
            <a:r>
              <a:rPr lang="en-US" altLang="zh-CN" i="1" dirty="0" smtClean="0">
                <a:solidFill>
                  <a:srgbClr val="C00000"/>
                </a:solidFill>
              </a:rPr>
              <a:t>(s</a:t>
            </a:r>
            <a:r>
              <a:rPr lang="en-US" altLang="zh-CN" sz="22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sz="22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p)%b == 0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References: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http://en.wikipedia.org/wiki/Length_extension_attack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/>
              <a:t>Merkle</a:t>
            </a:r>
            <a:r>
              <a:rPr lang="en-US" altLang="zh-CN" dirty="0"/>
              <a:t>–</a:t>
            </a:r>
            <a:r>
              <a:rPr lang="en-US" altLang="zh-CN" dirty="0" err="1"/>
              <a:t>Damgård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Damgård</a:t>
            </a:r>
            <a:r>
              <a:rPr lang="en-US" altLang="zh-CN" dirty="0" smtClean="0"/>
              <a:t> constructs a hash chain based on message blocks, </a:t>
            </a:r>
            <a:r>
              <a:rPr lang="en-US" altLang="zh-CN" dirty="0" smtClean="0">
                <a:solidFill>
                  <a:srgbClr val="C00000"/>
                </a:solidFill>
              </a:rPr>
              <a:t>where each hash value of predecessor is used as the input to the successor hash function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References: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http://en.wikipedia.org/wiki/Length_extension_attack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0303"/>
            <a:ext cx="54303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6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Vulnerability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Attackers have the knowledge of </a:t>
            </a:r>
            <a:r>
              <a:rPr lang="en-US" altLang="zh-CN" i="1" dirty="0" smtClean="0"/>
              <a:t>h(s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m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p)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m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Attackers should guess the length of the secret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to compute </a:t>
            </a:r>
            <a:r>
              <a:rPr lang="en-US" altLang="zh-CN" i="1" dirty="0" smtClean="0"/>
              <a:t>p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Attackers thus can append arbitrary data to original data with its paddings (i.e., </a:t>
            </a:r>
            <a:r>
              <a:rPr lang="en-US" altLang="zh-CN" i="1" dirty="0" smtClean="0"/>
              <a:t>m</a:t>
            </a:r>
            <a:r>
              <a:rPr lang="en-US" altLang="zh-CN" sz="2000" i="1" dirty="0" smtClean="0"/>
              <a:t>||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 and </a:t>
            </a:r>
            <a:r>
              <a:rPr lang="en-US" altLang="zh-CN" dirty="0">
                <a:solidFill>
                  <a:srgbClr val="C00000"/>
                </a:solidFill>
              </a:rPr>
              <a:t>can compute the correct hash of the </a:t>
            </a:r>
            <a:r>
              <a:rPr lang="en-US" altLang="zh-CN" dirty="0" smtClean="0">
                <a:solidFill>
                  <a:srgbClr val="C00000"/>
                </a:solidFill>
              </a:rPr>
              <a:t>appended message.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Vulnerability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original data of </a:t>
            </a:r>
            <a:r>
              <a:rPr lang="en-US" altLang="zh-CN" i="1" dirty="0" smtClean="0"/>
              <a:t>h(s</a:t>
            </a:r>
            <a:r>
              <a:rPr lang="en-US" altLang="zh-CN" sz="2400" i="1" dirty="0" smtClean="0"/>
              <a:t>||</a:t>
            </a:r>
            <a:r>
              <a:rPr lang="en-US" altLang="zh-CN" i="1" dirty="0" smtClean="0"/>
              <a:t>m</a:t>
            </a:r>
            <a:r>
              <a:rPr lang="en-US" altLang="zh-CN" sz="2400" i="1" dirty="0" smtClean="0"/>
              <a:t>||</a:t>
            </a:r>
            <a:r>
              <a:rPr lang="en-US" altLang="zh-CN" i="1" dirty="0" smtClean="0"/>
              <a:t>p</a:t>
            </a:r>
            <a:r>
              <a:rPr lang="en-US" altLang="zh-CN" sz="2400" i="1" dirty="0" smtClean="0"/>
              <a:t>||</a:t>
            </a:r>
            <a:r>
              <a:rPr lang="en-US" altLang="zh-CN" i="1" dirty="0" smtClean="0"/>
              <a:t>m’</a:t>
            </a:r>
            <a:r>
              <a:rPr lang="en-US" altLang="zh-CN" sz="2400" i="1" dirty="0" smtClean="0"/>
              <a:t>||</a:t>
            </a:r>
            <a:r>
              <a:rPr lang="en-US" altLang="zh-CN" i="1" dirty="0" smtClean="0"/>
              <a:t>p</a:t>
            </a:r>
            <a:r>
              <a:rPr lang="en-US" altLang="zh-CN" i="1" dirty="0"/>
              <a:t>’) </a:t>
            </a:r>
            <a:r>
              <a:rPr lang="en-US" altLang="zh-CN" dirty="0"/>
              <a:t>is 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p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||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i="1" dirty="0">
                <a:solidFill>
                  <a:srgbClr val="C00000"/>
                </a:solidFill>
              </a:rPr>
              <a:t>’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where </a:t>
            </a:r>
            <a:r>
              <a:rPr lang="en-US" altLang="zh-CN" i="1" dirty="0">
                <a:solidFill>
                  <a:srgbClr val="C00000"/>
                </a:solidFill>
              </a:rPr>
              <a:t>m’</a:t>
            </a:r>
            <a:r>
              <a:rPr lang="en-US" altLang="zh-CN" i="1" dirty="0"/>
              <a:t> </a:t>
            </a:r>
            <a:r>
              <a:rPr lang="en-US" altLang="zh-CN" dirty="0"/>
              <a:t>is the data controlled by attackers and </a:t>
            </a:r>
            <a:r>
              <a:rPr lang="en-US" altLang="zh-CN" i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 requires the attackers to </a:t>
            </a:r>
            <a:r>
              <a:rPr lang="en-US" altLang="zh-CN" dirty="0" smtClean="0"/>
              <a:t>guess.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Guessing the length of secret </a:t>
            </a:r>
            <a:r>
              <a:rPr lang="en-US" altLang="zh-CN" i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 is the key to compute the padding content </a:t>
            </a:r>
            <a:r>
              <a:rPr lang="en-US" altLang="zh-CN" i="1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</a:rPr>
              <a:t>!!!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1" y="1628800"/>
            <a:ext cx="76009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8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897</Words>
  <Application>Microsoft Office PowerPoint</Application>
  <PresentationFormat>全屏显示(4:3)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Theme</vt:lpstr>
      <vt:lpstr>Lab 1: Length Extension Attack</vt:lpstr>
      <vt:lpstr>Objectives</vt:lpstr>
      <vt:lpstr>One-way Hash Function</vt:lpstr>
      <vt:lpstr>Message Authentication Code (MAC)</vt:lpstr>
      <vt:lpstr>Length Extension Attacks</vt:lpstr>
      <vt:lpstr>Merkle–Damgård construction</vt:lpstr>
      <vt:lpstr>Merkle–Damgård construction</vt:lpstr>
      <vt:lpstr>Vulnerability</vt:lpstr>
      <vt:lpstr>Vulnerability</vt:lpstr>
      <vt:lpstr>Public Padding Pattern</vt:lpstr>
      <vt:lpstr>Padding Details</vt:lpstr>
      <vt:lpstr>A Length Extension Attack Example</vt:lpstr>
      <vt:lpstr>Tool</vt:lpstr>
      <vt:lpstr>Demo Page</vt:lpstr>
      <vt:lpstr>Preventing Length Extension Attack</vt:lpstr>
      <vt:lpstr>Problems</vt:lpstr>
      <vt:lpstr>Problems (Cont.)</vt:lpstr>
      <vt:lpstr>Submission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IPSec Lab</dc:title>
  <dc:creator>RockyChang</dc:creator>
  <cp:lastModifiedBy>pebg zhou</cp:lastModifiedBy>
  <cp:revision>308</cp:revision>
  <dcterms:modified xsi:type="dcterms:W3CDTF">2016-05-24T13:45:50Z</dcterms:modified>
</cp:coreProperties>
</file>