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76" r:id="rId4"/>
    <p:sldId id="277" r:id="rId5"/>
    <p:sldId id="296" r:id="rId6"/>
    <p:sldId id="297" r:id="rId7"/>
    <p:sldId id="298" r:id="rId8"/>
    <p:sldId id="294" r:id="rId9"/>
    <p:sldId id="295" r:id="rId10"/>
    <p:sldId id="289" r:id="rId11"/>
    <p:sldId id="299" r:id="rId12"/>
    <p:sldId id="290" r:id="rId13"/>
    <p:sldId id="300" r:id="rId14"/>
    <p:sldId id="291" r:id="rId15"/>
    <p:sldId id="29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9" autoAdjust="0"/>
  </p:normalViewPr>
  <p:slideViewPr>
    <p:cSldViewPr>
      <p:cViewPr varScale="1">
        <p:scale>
          <a:sx n="66" d="100"/>
          <a:sy n="6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5C8A-8B16-4EFD-B03F-7DFB084111ED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54516-D24D-4A9B-AD65-C3A558BE6F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 better understand network communication,</a:t>
            </a:r>
            <a:r>
              <a:rPr lang="en-US" altLang="zh-CN" baseline="0" dirty="0" smtClean="0"/>
              <a:t> we’ll review data transferring through a most popular Internet application: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54516-D24D-4A9B-AD65-C3A558BE6F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8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圆角矩形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圆角矩形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7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46EE9-9093-4386-B362-D4AA62914B40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18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51D0BA-11F1-43FC-8FA9-332E73D66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5B847-D293-41E8-A55F-AD8CF29540A8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492F5-6947-46A9-A261-304250062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9135-034C-4393-AAEA-D6CCCBE0FEB1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B0F9D-F58A-43D0-99B5-4E420F028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D6EA-6AF2-4CF3-A799-496FE8C181DE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98BB-DA7B-45D5-8258-1A69DF5EB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F76F-7203-4E73-B944-BB7D3FEF0D9A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3B3EC-2B0D-4806-A242-39DD9777C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808A0-B8AA-4AAF-B929-96AF026D0540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373FF-A552-47BB-BFDC-1347E74212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CBA96A-135E-4B1B-86CD-CA5AF306191E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219B86-5D20-4444-8018-1216B96C1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40F42-45F3-48B3-BB99-9FA47604244C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632A9-4AD9-4B3A-A8CC-34FDC487E9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84046-FF50-448C-9771-AD752941802F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46F7-0E56-4A6B-9929-A5EB38A7B8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1889-FA82-42AC-9793-77EE2640CEFE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9DB3-BFF6-4085-9767-D8C30B8E9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2DDC1-C615-4C47-8AF0-3D3520F42ECE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57A7C-01D5-4AA0-9CD4-1DC4FE3676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39D205-0611-405C-ADED-1C4C5342D746}" type="datetime1">
              <a:rPr lang="zh-CN" altLang="en-US" smtClean="0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E9A73C-7D05-47E8-B93E-D18A5472B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5" r:id="rId5"/>
    <p:sldLayoutId id="2147483686" r:id="rId6"/>
    <p:sldLayoutId id="2147483680" r:id="rId7"/>
    <p:sldLayoutId id="2147483679" r:id="rId8"/>
    <p:sldLayoutId id="2147483678" r:id="rId9"/>
    <p:sldLayoutId id="2147483677" r:id="rId10"/>
    <p:sldLayoutId id="214748367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158.132.255.5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158.132.255.5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echnet.microsoft.com/en-us/library/cc785811(v=ws.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echnet.microsoft.com/en-us/library/cc962065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.50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altLang="zh-CN" sz="4000" dirty="0" smtClean="0"/>
              <a:t>Lab2: SSL/TLS</a:t>
            </a:r>
            <a:endParaRPr lang="zh-CN" altLang="en-US" sz="4000" dirty="0" smtClean="0"/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1D0BA-11F1-43FC-8FA9-332E73D6681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Practice (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256584"/>
          </a:xfrm>
        </p:spPr>
        <p:txBody>
          <a:bodyPr/>
          <a:lstStyle/>
          <a:p>
            <a:r>
              <a:rPr lang="en-US" altLang="zh-CN" sz="2400" dirty="0" smtClean="0"/>
              <a:t>Experience HTTPS</a:t>
            </a:r>
          </a:p>
          <a:p>
            <a:pPr lvl="1"/>
            <a:r>
              <a:rPr lang="en-US" altLang="zh-CN" sz="2200" dirty="0" smtClean="0"/>
              <a:t>Open the browser “Mozilla Firefox” in your Desktop</a:t>
            </a:r>
          </a:p>
          <a:p>
            <a:pPr lvl="1"/>
            <a:r>
              <a:rPr lang="en-US" altLang="zh-CN" sz="2200" dirty="0" smtClean="0"/>
              <a:t>Visit </a:t>
            </a:r>
            <a:r>
              <a:rPr lang="en-US" altLang="zh-CN" sz="2200" dirty="0" smtClean="0">
                <a:hlinkClick r:id="rId2"/>
              </a:rPr>
              <a:t>http://www.facebook.com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Visit </a:t>
            </a:r>
            <a:r>
              <a:rPr lang="en-US" altLang="zh-CN" sz="2200" dirty="0" smtClean="0">
                <a:hlinkClick r:id="rId3"/>
              </a:rPr>
              <a:t>https://www.facebook.com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Use </a:t>
            </a:r>
            <a:r>
              <a:rPr lang="en-US" altLang="zh-CN" sz="2200" dirty="0" err="1" smtClean="0"/>
              <a:t>Wireshark</a:t>
            </a:r>
            <a:r>
              <a:rPr lang="en-US" altLang="zh-CN" sz="2200" dirty="0" smtClean="0"/>
              <a:t> to capture the traffic for analysis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Questions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 smtClean="0"/>
              <a:t>(1 mark) Can you observe the content of www.facebook.com in the captured file when you visit </a:t>
            </a:r>
            <a:r>
              <a:rPr lang="en-US" altLang="zh-CN" sz="2200" dirty="0"/>
              <a:t>http://</a:t>
            </a:r>
            <a:r>
              <a:rPr lang="en-US" altLang="zh-CN" sz="2200" dirty="0" smtClean="0"/>
              <a:t>www.facebook.com?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/>
              <a:t>(1 mark) Can you </a:t>
            </a:r>
            <a:r>
              <a:rPr lang="en-US" altLang="zh-CN" sz="2200" dirty="0" smtClean="0"/>
              <a:t>observe the </a:t>
            </a:r>
            <a:r>
              <a:rPr lang="en-US" altLang="zh-CN" sz="2200" dirty="0"/>
              <a:t>content of www.facebook.com in the captured file when you visit </a:t>
            </a:r>
            <a:r>
              <a:rPr lang="en-US" altLang="zh-CN" sz="2200" dirty="0" smtClean="0"/>
              <a:t>https://</a:t>
            </a:r>
            <a:r>
              <a:rPr lang="en-US" altLang="zh-CN" sz="2200" dirty="0"/>
              <a:t>www.facebook.com?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 smtClean="0"/>
              <a:t>(1 mark) What’s the default port number of HTTPS protocol?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 smtClean="0"/>
              <a:t>(1 mark) How many HTTPS connections have been established when you </a:t>
            </a:r>
            <a:r>
              <a:rPr lang="en-US" altLang="zh-CN" sz="2200" dirty="0"/>
              <a:t>visit https://www.facebook.com</a:t>
            </a:r>
            <a:r>
              <a:rPr lang="en-US" altLang="zh-CN" sz="22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(1)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8507288" cy="4324350"/>
          </a:xfrm>
        </p:spPr>
        <p:txBody>
          <a:bodyPr/>
          <a:lstStyle/>
          <a:p>
            <a:r>
              <a:rPr lang="en-US" altLang="zh-CN" sz="2400" dirty="0" smtClean="0"/>
              <a:t>Questions (Cont.)</a:t>
            </a:r>
          </a:p>
          <a:p>
            <a:pPr marL="868362" lvl="1" indent="-457200">
              <a:buFont typeface="+mj-lt"/>
              <a:buAutoNum type="arabicPeriod" startAt="5"/>
            </a:pPr>
            <a:r>
              <a:rPr lang="en-US" altLang="zh-CN" sz="2200" dirty="0" smtClean="0"/>
              <a:t>(2 marks) In the first HTTPS connection, how many Cipher Suites your browser support?</a:t>
            </a:r>
          </a:p>
          <a:p>
            <a:pPr marL="868362" lvl="1" indent="-457200">
              <a:buFont typeface="+mj-lt"/>
              <a:buAutoNum type="arabicPeriod" startAt="5"/>
            </a:pPr>
            <a:r>
              <a:rPr lang="en-US" altLang="zh-CN" sz="2200" dirty="0" smtClean="0"/>
              <a:t>(2 marks) In </a:t>
            </a:r>
            <a:r>
              <a:rPr lang="en-US" altLang="zh-CN" sz="2200" dirty="0"/>
              <a:t>the first HTTPS connection</a:t>
            </a:r>
            <a:r>
              <a:rPr lang="en-US" altLang="zh-CN" sz="2200" dirty="0" smtClean="0"/>
              <a:t>, which Cipher Suite the web server choose?</a:t>
            </a:r>
          </a:p>
          <a:p>
            <a:pPr marL="868362" lvl="1" indent="-457200">
              <a:buFont typeface="+mj-lt"/>
              <a:buAutoNum type="arabicPeriod" startAt="5"/>
            </a:pPr>
            <a:r>
              <a:rPr lang="en-US" altLang="zh-CN" sz="2200" dirty="0" smtClean="0"/>
              <a:t>(2 marks) Can you observe Client Certificate in </a:t>
            </a:r>
            <a:r>
              <a:rPr lang="en-US" altLang="zh-CN" sz="2200" dirty="0"/>
              <a:t>the first HTTPS </a:t>
            </a:r>
            <a:r>
              <a:rPr lang="en-US" altLang="zh-CN" sz="2200" dirty="0" smtClean="0"/>
              <a:t>connection?</a:t>
            </a:r>
            <a:endParaRPr lang="en-US" altLang="zh-C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Practice 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824536"/>
          </a:xfrm>
        </p:spPr>
        <p:txBody>
          <a:bodyPr/>
          <a:lstStyle/>
          <a:p>
            <a:r>
              <a:rPr lang="en-US" altLang="zh-CN" sz="2400" dirty="0" smtClean="0"/>
              <a:t>Experience Certificates</a:t>
            </a:r>
          </a:p>
          <a:p>
            <a:pPr lvl="1"/>
            <a:r>
              <a:rPr lang="en-US" altLang="zh-CN" sz="2200" dirty="0"/>
              <a:t>Open the browser “Mozilla Firefox” in your Desktop</a:t>
            </a:r>
          </a:p>
          <a:p>
            <a:pPr lvl="1"/>
            <a:r>
              <a:rPr lang="en-US" altLang="zh-CN" sz="2200" dirty="0"/>
              <a:t>Visit </a:t>
            </a:r>
            <a:r>
              <a:rPr lang="en-US" altLang="zh-CN" sz="2200" dirty="0">
                <a:hlinkClick r:id="rId2"/>
              </a:rPr>
              <a:t>https://</a:t>
            </a:r>
            <a:r>
              <a:rPr lang="en-US" altLang="zh-CN" sz="2200" dirty="0" smtClean="0">
                <a:hlinkClick r:id="rId2"/>
              </a:rPr>
              <a:t>www.facebook.com</a:t>
            </a:r>
            <a:r>
              <a:rPr lang="en-US" altLang="zh-CN" sz="2200" dirty="0" smtClean="0"/>
              <a:t> again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Find pre-trusted certification authorities in </a:t>
            </a:r>
            <a:r>
              <a:rPr lang="en-US" altLang="zh-CN" sz="2200" dirty="0"/>
              <a:t>your “Mozilla Firefox” </a:t>
            </a:r>
          </a:p>
          <a:p>
            <a:pPr lvl="1"/>
            <a:endParaRPr lang="en-US" altLang="zh-CN" sz="2200" dirty="0"/>
          </a:p>
          <a:p>
            <a:r>
              <a:rPr lang="en-US" altLang="zh-CN" sz="2400" dirty="0" smtClean="0"/>
              <a:t>Questions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 smtClean="0"/>
              <a:t>(2 marks) Which Certification Authority issue the certificate of *.facebook.com?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/>
              <a:t>(2 marks) </a:t>
            </a:r>
            <a:r>
              <a:rPr lang="en-US" altLang="zh-CN" sz="2200" dirty="0" smtClean="0"/>
              <a:t>How </a:t>
            </a:r>
            <a:r>
              <a:rPr lang="en-US" altLang="zh-CN" sz="2200" dirty="0"/>
              <a:t>long is the certification path where the certificate of *.facebook.com locates?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/>
              <a:t>(2 marks) Which </a:t>
            </a:r>
            <a:r>
              <a:rPr lang="en-US" altLang="zh-CN" sz="2200" dirty="0" smtClean="0"/>
              <a:t>public key algorithm is used in </a:t>
            </a:r>
            <a:r>
              <a:rPr lang="en-US" altLang="zh-CN" sz="2200" dirty="0"/>
              <a:t>the certificate of *.facebook.com</a:t>
            </a:r>
            <a:r>
              <a:rPr lang="en-US" altLang="zh-CN" sz="22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(2)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8507288" cy="4324350"/>
          </a:xfrm>
        </p:spPr>
        <p:txBody>
          <a:bodyPr/>
          <a:lstStyle/>
          <a:p>
            <a:r>
              <a:rPr lang="en-US" altLang="zh-CN" sz="2400" dirty="0" smtClean="0"/>
              <a:t>Questions (Cont.)</a:t>
            </a:r>
          </a:p>
          <a:p>
            <a:pPr marL="868362" lvl="1" indent="-457200">
              <a:buFont typeface="+mj-lt"/>
              <a:buAutoNum type="arabicPeriod" startAt="4"/>
            </a:pPr>
            <a:r>
              <a:rPr lang="en-US" altLang="zh-CN" sz="2200" dirty="0" smtClean="0"/>
              <a:t>(1 mark) </a:t>
            </a:r>
            <a:r>
              <a:rPr lang="en-US" altLang="zh-CN" sz="2200" dirty="0"/>
              <a:t>What </a:t>
            </a:r>
            <a:r>
              <a:rPr lang="en-US" altLang="zh-CN" sz="2200" dirty="0" smtClean="0"/>
              <a:t>is the version of </a:t>
            </a:r>
            <a:r>
              <a:rPr lang="en-US" altLang="zh-CN" sz="2200" dirty="0"/>
              <a:t>your “Mozilla Firefox</a:t>
            </a:r>
            <a:r>
              <a:rPr lang="en-US" altLang="zh-CN" sz="2200" dirty="0" smtClean="0"/>
              <a:t>”</a:t>
            </a:r>
          </a:p>
          <a:p>
            <a:pPr marL="868362" lvl="1" indent="-457200">
              <a:buFont typeface="+mj-lt"/>
              <a:buAutoNum type="arabicPeriod" startAt="4"/>
            </a:pPr>
            <a:r>
              <a:rPr lang="en-US" altLang="zh-CN" sz="2200" dirty="0" smtClean="0"/>
              <a:t>(3 marks) Please list at least 3 pre-trusted certification authorities installed in </a:t>
            </a:r>
            <a:r>
              <a:rPr lang="en-US" altLang="zh-CN" sz="2200" dirty="0"/>
              <a:t>your “Mozilla Firefox”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204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Practice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0994"/>
            <a:ext cx="8507288" cy="4324350"/>
          </a:xfrm>
        </p:spPr>
        <p:txBody>
          <a:bodyPr/>
          <a:lstStyle/>
          <a:p>
            <a:r>
              <a:rPr lang="en-US" altLang="zh-CN" sz="2400" dirty="0" smtClean="0"/>
              <a:t>Experience HTTPS Authentication </a:t>
            </a:r>
          </a:p>
          <a:p>
            <a:pPr lvl="1"/>
            <a:r>
              <a:rPr lang="en-US" altLang="zh-CN" sz="2200" dirty="0"/>
              <a:t>Open the browser “Mozilla Firefox” in your Desktop</a:t>
            </a:r>
          </a:p>
          <a:p>
            <a:pPr lvl="1"/>
            <a:r>
              <a:rPr lang="en-US" altLang="zh-CN" sz="2200" dirty="0" smtClean="0"/>
              <a:t>Visit </a:t>
            </a:r>
            <a:r>
              <a:rPr lang="en-US" altLang="zh-CN" sz="2200" dirty="0" smtClean="0">
                <a:hlinkClick r:id="rId2"/>
              </a:rPr>
              <a:t>https://158.132.255.52</a:t>
            </a:r>
            <a:r>
              <a:rPr lang="en-US" altLang="zh-CN" sz="2200" dirty="0" smtClean="0"/>
              <a:t> </a:t>
            </a:r>
          </a:p>
          <a:p>
            <a:pPr lvl="1"/>
            <a:r>
              <a:rPr lang="en-US" altLang="zh-CN" sz="2200" dirty="0" smtClean="0"/>
              <a:t>Open </a:t>
            </a:r>
            <a:r>
              <a:rPr lang="en-US" altLang="zh-CN" sz="2200" dirty="0" err="1" smtClean="0"/>
              <a:t>Wireshark</a:t>
            </a:r>
            <a:r>
              <a:rPr lang="en-US" altLang="zh-CN" sz="2200" dirty="0" smtClean="0"/>
              <a:t> to capture the traffic during the test</a:t>
            </a:r>
          </a:p>
          <a:p>
            <a:pPr lvl="1"/>
            <a:endParaRPr lang="en-US" altLang="zh-CN" sz="2200" dirty="0"/>
          </a:p>
          <a:p>
            <a:r>
              <a:rPr lang="en-US" altLang="zh-CN" sz="2400" dirty="0" smtClean="0"/>
              <a:t>Questions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 smtClean="0"/>
              <a:t>(1 mark) What can you observe in </a:t>
            </a:r>
            <a:r>
              <a:rPr lang="en-US" altLang="zh-CN" sz="2200" dirty="0"/>
              <a:t>your “Mozilla Firefox</a:t>
            </a:r>
            <a:r>
              <a:rPr lang="en-US" altLang="zh-CN" sz="2200" dirty="0" smtClean="0"/>
              <a:t>”?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 smtClean="0"/>
              <a:t>(2 marks) Does the certificate provided by </a:t>
            </a:r>
            <a:r>
              <a:rPr lang="en-US" altLang="zh-CN" sz="2200" dirty="0">
                <a:hlinkClick r:id="rId2"/>
              </a:rPr>
              <a:t>https://158.132.255.52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is expired?</a:t>
            </a:r>
          </a:p>
          <a:p>
            <a:pPr marL="868362" lvl="1" indent="-457200">
              <a:buFont typeface="+mj-lt"/>
              <a:buAutoNum type="arabicPeriod"/>
            </a:pPr>
            <a:r>
              <a:rPr lang="en-US" altLang="zh-CN" sz="2200" dirty="0"/>
              <a:t>(2 marks) Does the certificate provided by </a:t>
            </a:r>
            <a:r>
              <a:rPr lang="en-US" altLang="zh-CN" sz="2200" dirty="0">
                <a:hlinkClick r:id="rId2"/>
              </a:rPr>
              <a:t>https://158.132.255.52</a:t>
            </a:r>
            <a:r>
              <a:rPr lang="en-US" altLang="zh-CN" sz="2200" dirty="0"/>
              <a:t> is </a:t>
            </a:r>
            <a:r>
              <a:rPr lang="en-US" altLang="zh-CN" sz="2200" dirty="0" smtClean="0"/>
              <a:t>issued by a pre-trusted certification authority?</a:t>
            </a:r>
            <a:endParaRPr lang="en-US" altLang="zh-C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(3)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8507288" cy="4324350"/>
          </a:xfrm>
        </p:spPr>
        <p:txBody>
          <a:bodyPr/>
          <a:lstStyle/>
          <a:p>
            <a:r>
              <a:rPr lang="en-US" altLang="zh-CN" sz="2400" dirty="0" smtClean="0"/>
              <a:t>Questions (Cont.)</a:t>
            </a:r>
          </a:p>
          <a:p>
            <a:pPr marL="868362" lvl="1" indent="-457200">
              <a:buFont typeface="+mj-lt"/>
              <a:buAutoNum type="arabicPeriod" startAt="4"/>
            </a:pPr>
            <a:r>
              <a:rPr lang="en-US" altLang="zh-CN" sz="2200" dirty="0"/>
              <a:t>(4 marks) Which verification is broken when you visit </a:t>
            </a:r>
            <a:r>
              <a:rPr lang="en-US" altLang="zh-CN" sz="2200" dirty="0">
                <a:hlinkClick r:id="rId2"/>
              </a:rPr>
              <a:t>https://158.132.255.52</a:t>
            </a:r>
            <a:r>
              <a:rPr lang="en-US" altLang="zh-CN" sz="2200" dirty="0" smtClean="0"/>
              <a:t>?</a:t>
            </a:r>
          </a:p>
          <a:p>
            <a:pPr marL="868362" lvl="1" indent="-457200">
              <a:buFont typeface="+mj-lt"/>
              <a:buAutoNum type="arabicPeriod" startAt="4"/>
            </a:pPr>
            <a:r>
              <a:rPr lang="en-US" altLang="zh-CN" sz="2200" dirty="0" smtClean="0"/>
              <a:t>(1 mark) Can you still get the content from </a:t>
            </a:r>
            <a:r>
              <a:rPr lang="en-US" altLang="zh-CN" sz="2200" dirty="0" smtClean="0">
                <a:hlinkClick r:id="rId2"/>
              </a:rPr>
              <a:t>https</a:t>
            </a:r>
            <a:r>
              <a:rPr lang="en-US" altLang="zh-CN" sz="2200" dirty="0">
                <a:hlinkClick r:id="rId2"/>
              </a:rPr>
              <a:t>://</a:t>
            </a:r>
            <a:r>
              <a:rPr lang="en-US" altLang="zh-CN" sz="2200" dirty="0" smtClean="0">
                <a:hlinkClick r:id="rId2"/>
              </a:rPr>
              <a:t>158.132.255.52</a:t>
            </a:r>
            <a:r>
              <a:rPr lang="en-US" altLang="zh-CN" sz="2200" dirty="0" smtClean="0"/>
              <a:t> if you can confirm </a:t>
            </a:r>
            <a:r>
              <a:rPr lang="en-US" altLang="zh-CN" sz="2200" dirty="0">
                <a:hlinkClick r:id="rId2"/>
              </a:rPr>
              <a:t>https://</a:t>
            </a:r>
            <a:r>
              <a:rPr lang="en-US" altLang="zh-CN" sz="2200" dirty="0" smtClean="0">
                <a:hlinkClick r:id="rId2"/>
              </a:rPr>
              <a:t>158.132.255.52</a:t>
            </a:r>
            <a:r>
              <a:rPr lang="en-US" altLang="zh-CN" sz="2200" dirty="0" smtClean="0"/>
              <a:t> is honest?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Understand Secure Sockets Layer and Transport Layer Security (SSL/TLS)</a:t>
            </a:r>
          </a:p>
          <a:p>
            <a:r>
              <a:rPr lang="en-US" altLang="zh-CN" dirty="0" smtClean="0"/>
              <a:t>Understand HTTPS</a:t>
            </a:r>
          </a:p>
          <a:p>
            <a:r>
              <a:rPr lang="en-US" altLang="zh-CN" dirty="0" smtClean="0"/>
              <a:t>Understand HTTPS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90872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SSL/TLS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68552"/>
          </a:xfrm>
        </p:spPr>
        <p:txBody>
          <a:bodyPr/>
          <a:lstStyle/>
          <a:p>
            <a:r>
              <a:rPr lang="en-US" altLang="zh-CN" dirty="0" smtClean="0"/>
              <a:t>Why SSL/TLS</a:t>
            </a:r>
          </a:p>
          <a:p>
            <a:pPr lvl="1"/>
            <a:r>
              <a:rPr lang="en-US" altLang="zh-CN" dirty="0" smtClean="0"/>
              <a:t>To prevent third parties and network devices from eavesdropping or manipulating communications in the Internet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is </a:t>
            </a:r>
            <a:r>
              <a:rPr lang="en-US" altLang="zh-CN" dirty="0" smtClean="0"/>
              <a:t>SSL/TLS</a:t>
            </a:r>
          </a:p>
          <a:p>
            <a:pPr lvl="1"/>
            <a:r>
              <a:rPr lang="en-US" altLang="zh-CN" dirty="0" smtClean="0"/>
              <a:t>Secure Socket Layer (SSL) is the predecessor of Transport Layer Security (TLS)</a:t>
            </a:r>
          </a:p>
          <a:p>
            <a:pPr lvl="1"/>
            <a:r>
              <a:rPr lang="en-US" altLang="zh-CN" dirty="0" smtClean="0"/>
              <a:t>Both are cryptography protocols that can</a:t>
            </a:r>
          </a:p>
          <a:p>
            <a:pPr lvl="2"/>
            <a:r>
              <a:rPr lang="en-US" altLang="zh-CN" dirty="0" smtClean="0"/>
              <a:t>provide confidentiality, authentication and data integrity for secure communications in the Internet</a:t>
            </a:r>
          </a:p>
          <a:p>
            <a:pPr lvl="2"/>
            <a:r>
              <a:rPr lang="en-US" altLang="zh-CN" dirty="0"/>
              <a:t>encrypt end-to-end </a:t>
            </a:r>
            <a:r>
              <a:rPr lang="en-US" altLang="zh-CN" dirty="0" smtClean="0"/>
              <a:t> network traffic at the application layer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SSL/TLS Handshake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300028"/>
            <a:ext cx="797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Details in </a:t>
            </a:r>
            <a:r>
              <a:rPr lang="en-US" altLang="zh-CN" dirty="0">
                <a:hlinkClick r:id="rId2"/>
              </a:rPr>
              <a:t>http://technet.microsoft.com/en-us/library/cc785811(v=ws.10).aspx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63" y="1988840"/>
            <a:ext cx="53435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836712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SSL/TLS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608512"/>
          </a:xfrm>
        </p:spPr>
        <p:txBody>
          <a:bodyPr/>
          <a:lstStyle/>
          <a:p>
            <a:r>
              <a:rPr lang="en-US" altLang="zh-CN" dirty="0" smtClean="0"/>
              <a:t>SSL/TLS employs Public Key Certificates for authentication</a:t>
            </a:r>
          </a:p>
          <a:p>
            <a:pPr lvl="1"/>
            <a:r>
              <a:rPr lang="en-US" altLang="zh-CN" dirty="0"/>
              <a:t>X.509 Public Key Infrastructure (PKI</a:t>
            </a:r>
            <a:r>
              <a:rPr lang="en-US" altLang="zh-CN" dirty="0" smtClean="0"/>
              <a:t>) format</a:t>
            </a:r>
            <a:endParaRPr lang="en-US" altLang="zh-CN" dirty="0"/>
          </a:p>
          <a:p>
            <a:pPr lvl="1"/>
            <a:r>
              <a:rPr lang="en-US" altLang="zh-CN" dirty="0" smtClean="0"/>
              <a:t>Certification path validation algorithm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pure top-down </a:t>
            </a:r>
            <a:r>
              <a:rPr lang="en-US" altLang="zh-CN" dirty="0" smtClean="0"/>
              <a:t>hierarchy</a:t>
            </a:r>
          </a:p>
          <a:p>
            <a:pPr lvl="2"/>
            <a:r>
              <a:rPr lang="en-US" altLang="zh-CN" dirty="0" smtClean="0"/>
              <a:t>In a certification path, each certificate signs the certificate below</a:t>
            </a:r>
          </a:p>
          <a:p>
            <a:pPr lvl="2"/>
            <a:r>
              <a:rPr lang="en-US" altLang="zh-CN" dirty="0" smtClean="0"/>
              <a:t>Each certificate can trace back through its certification path up to a root certificate (i.e., trust anchor)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40466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Certification Hierarchy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5222" y="6259378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</a:t>
            </a:r>
            <a:r>
              <a:rPr lang="en-US" altLang="zh-CN" dirty="0">
                <a:hlinkClick r:id="rId2"/>
              </a:rPr>
              <a:t>http://technet.microsoft.com/en-us/library/cc962065.aspx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628800"/>
            <a:ext cx="5197177" cy="444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3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40466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A sample of SSL/TLS Certificate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616624" cy="513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86151" y="644404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</a:t>
            </a:r>
            <a:r>
              <a:rPr lang="en-US" altLang="zh-CN" dirty="0">
                <a:hlinkClick r:id="rId3"/>
              </a:rPr>
              <a:t>http://en.wikipedia.org/wiki/X.509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8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1354088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68960"/>
            <a:ext cx="9144000" cy="3528392"/>
          </a:xfrm>
        </p:spPr>
        <p:txBody>
          <a:bodyPr/>
          <a:lstStyle/>
          <a:p>
            <a:r>
              <a:rPr lang="en-US" altLang="zh-CN" dirty="0"/>
              <a:t>Hypertext Transfer Protocol Secure (HTTPS)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</a:t>
            </a:r>
            <a:r>
              <a:rPr lang="en-US" altLang="zh-CN" dirty="0"/>
              <a:t> Hypertext Transfer Protocol (HTTP) </a:t>
            </a:r>
            <a:r>
              <a:rPr lang="en-US" altLang="zh-CN" dirty="0" smtClean="0"/>
              <a:t>using the</a:t>
            </a:r>
            <a:r>
              <a:rPr lang="en-US" altLang="zh-CN" dirty="0"/>
              <a:t> SSL/TLS </a:t>
            </a:r>
            <a:r>
              <a:rPr lang="en-US" altLang="zh-CN" dirty="0" smtClean="0"/>
              <a:t>protocol</a:t>
            </a:r>
          </a:p>
          <a:p>
            <a:pPr lvl="1"/>
            <a:r>
              <a:rPr lang="en-US" altLang="zh-CN" dirty="0" smtClean="0"/>
              <a:t>HTTPS provides encrypted HTTP communications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332656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HTTPS 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24136"/>
            <a:ext cx="9144000" cy="5633864"/>
          </a:xfrm>
        </p:spPr>
        <p:txBody>
          <a:bodyPr/>
          <a:lstStyle/>
          <a:p>
            <a:r>
              <a:rPr lang="en-US" altLang="zh-CN" dirty="0" smtClean="0"/>
              <a:t>HTTPS Authentication is to verify the identities of remote web servers</a:t>
            </a:r>
          </a:p>
          <a:p>
            <a:r>
              <a:rPr lang="en-US" altLang="zh-CN" dirty="0" smtClean="0"/>
              <a:t>HTTPS Authentication Algorithm using web server certificates</a:t>
            </a:r>
            <a:endParaRPr lang="en-US" altLang="zh-CN" dirty="0"/>
          </a:p>
          <a:p>
            <a:pPr lvl="1"/>
            <a:r>
              <a:rPr lang="en-US" altLang="zh-CN" dirty="0" smtClean="0"/>
              <a:t>Certification Path verification</a:t>
            </a:r>
          </a:p>
          <a:p>
            <a:pPr lvl="2"/>
            <a:r>
              <a:rPr lang="en-US" altLang="zh-CN" dirty="0" smtClean="0"/>
              <a:t>Browsers install certificates of pre-trusted certification authorities</a:t>
            </a:r>
          </a:p>
          <a:p>
            <a:pPr lvl="2"/>
            <a:r>
              <a:rPr lang="en-US" altLang="zh-CN" dirty="0" smtClean="0"/>
              <a:t>Web server certificate should be issued one of pre-trusted authorities</a:t>
            </a:r>
          </a:p>
          <a:p>
            <a:pPr lvl="1"/>
            <a:r>
              <a:rPr lang="en-US" altLang="zh-CN" dirty="0" smtClean="0"/>
              <a:t>Hostname verification</a:t>
            </a:r>
          </a:p>
          <a:p>
            <a:pPr lvl="2"/>
            <a:r>
              <a:rPr lang="en-US" altLang="zh-CN" dirty="0"/>
              <a:t>The “</a:t>
            </a:r>
            <a:r>
              <a:rPr lang="en-US" altLang="zh-CN" dirty="0" err="1"/>
              <a:t>CommonName</a:t>
            </a:r>
            <a:r>
              <a:rPr lang="en-US" altLang="zh-CN" dirty="0"/>
              <a:t>” of web server certificate must match the “Domain Name” of the web server</a:t>
            </a:r>
          </a:p>
          <a:p>
            <a:pPr lvl="1"/>
            <a:r>
              <a:rPr lang="en-US" altLang="zh-CN" dirty="0" smtClean="0"/>
              <a:t>Revocation, expiration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98BB-DA7B-45D5-8258-1A69DF5EBF5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10243</TotalTime>
  <Words>693</Words>
  <Application>Microsoft Office PowerPoint</Application>
  <PresentationFormat>全屏显示(4:3)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方正姚体</vt:lpstr>
      <vt:lpstr>宋体</vt:lpstr>
      <vt:lpstr>Arial</vt:lpstr>
      <vt:lpstr>Calibri</vt:lpstr>
      <vt:lpstr>Georgia</vt:lpstr>
      <vt:lpstr>Trebuchet MS</vt:lpstr>
      <vt:lpstr>Wingdings 2</vt:lpstr>
      <vt:lpstr>都市</vt:lpstr>
      <vt:lpstr>Lab2: SSL/TLS</vt:lpstr>
      <vt:lpstr>Content</vt:lpstr>
      <vt:lpstr>SSL/TLS</vt:lpstr>
      <vt:lpstr>SSL/TLS Handshake  </vt:lpstr>
      <vt:lpstr>SSL/TLS Certificate</vt:lpstr>
      <vt:lpstr>Certification Hierarchy</vt:lpstr>
      <vt:lpstr>A sample of SSL/TLS Certificate</vt:lpstr>
      <vt:lpstr>What is HTTPS</vt:lpstr>
      <vt:lpstr>HTTPS Authentication</vt:lpstr>
      <vt:lpstr>Practice (1)</vt:lpstr>
      <vt:lpstr>Practice (1) Cont.</vt:lpstr>
      <vt:lpstr>Practice (2)</vt:lpstr>
      <vt:lpstr>Practice (2) Cont.</vt:lpstr>
      <vt:lpstr>Practice (3)</vt:lpstr>
      <vt:lpstr>Practice (3)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Ideas on Network Measurement Platform</dc:title>
  <dc:creator>Awei</dc:creator>
  <cp:lastModifiedBy>pebg zhou</cp:lastModifiedBy>
  <cp:revision>595</cp:revision>
  <dcterms:created xsi:type="dcterms:W3CDTF">2011-01-08T14:26:08Z</dcterms:created>
  <dcterms:modified xsi:type="dcterms:W3CDTF">2016-05-24T13:46:04Z</dcterms:modified>
</cp:coreProperties>
</file>