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275" r:id="rId2"/>
    <p:sldId id="30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73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87" r:id="rId41"/>
    <p:sldId id="34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IoT</a:t>
            </a:r>
            <a:r>
              <a:rPr lang="en-US" baseline="0" dirty="0" smtClean="0"/>
              <a:t> vulnerability disclosures:  so many that MITRE can’t keep up with assigning new CVEs</a:t>
            </a:r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7F08D-3EC6-42B4-80A2-349578B87426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9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segment we will describe a few sample attacks.  We will come back to this and discuss malware in far greater detail later on in the course.  Here we give a few examples to illustrate the state of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baseline="0" dirty="0" smtClean="0"/>
              <a:t> service from hack-</a:t>
            </a:r>
            <a:r>
              <a:rPr lang="en-US" baseline="0" dirty="0" err="1" smtClean="0"/>
              <a:t>shop.org.ru</a:t>
            </a:r>
            <a:endParaRPr lang="en-US" baseline="0" dirty="0" smtClean="0"/>
          </a:p>
          <a:p>
            <a:r>
              <a:rPr lang="en-US" baseline="0" dirty="0" smtClean="0"/>
              <a:t>Source:   http://</a:t>
            </a:r>
            <a:r>
              <a:rPr lang="en-US" baseline="0" dirty="0" err="1" smtClean="0"/>
              <a:t>www.defcon.org</a:t>
            </a:r>
            <a:r>
              <a:rPr lang="en-US" baseline="0" dirty="0" smtClean="0"/>
              <a:t>/images/defcon-15/dc15-presentations/dc-15-holt.pdf</a:t>
            </a:r>
          </a:p>
          <a:p>
            <a:r>
              <a:rPr lang="en-US" baseline="0" dirty="0" smtClean="0"/>
              <a:t>Mobile bot-nets:   more reliable because phones are always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user interface.   Bitcoin.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SIPRnet</a:t>
            </a:r>
            <a:r>
              <a:rPr lang="en-US" dirty="0" smtClean="0"/>
              <a:t> =</a:t>
            </a:r>
            <a:r>
              <a:rPr lang="en-US" baseline="0" dirty="0" smtClean="0"/>
              <a:t> Secret Internet Protocol Router Network </a:t>
            </a:r>
          </a:p>
          <a:p>
            <a:r>
              <a:rPr lang="en-US" baseline="0" dirty="0" err="1" smtClean="0"/>
              <a:t>Sysadmin</a:t>
            </a:r>
            <a:r>
              <a:rPr lang="en-US" baseline="0" dirty="0" smtClean="0"/>
              <a:t>:    Terry Childs</a:t>
            </a:r>
          </a:p>
          <a:p>
            <a:r>
              <a:rPr lang="en-US" baseline="0" dirty="0" smtClean="0"/>
              <a:t>Third example:   Roger </a:t>
            </a:r>
            <a:r>
              <a:rPr lang="en-US" baseline="0" dirty="0" err="1" smtClean="0"/>
              <a:t>Duronio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0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segment</a:t>
            </a:r>
            <a:r>
              <a:rPr lang="en-US" baseline="0" dirty="0" smtClean="0"/>
              <a:t> I want to tell you about market places that have evolved around exploits and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people who</a:t>
            </a:r>
            <a:r>
              <a:rPr lang="en-US" baseline="0" dirty="0" smtClean="0"/>
              <a:t> work on finding vulnerabilities in software, such as Windows or software that runs on top of windows.  Finding an </a:t>
            </a:r>
            <a:r>
              <a:rPr lang="en-US" baseline="0" dirty="0" err="1" smtClean="0"/>
              <a:t>explotable</a:t>
            </a:r>
            <a:r>
              <a:rPr lang="en-US" baseline="0" dirty="0" smtClean="0"/>
              <a:t> vulnerability can take months and the question is what to do when they find one.   Most likely they publish an article in a security conference like </a:t>
            </a:r>
            <a:r>
              <a:rPr lang="en-US" baseline="0" dirty="0" err="1" smtClean="0"/>
              <a:t>Blackhat</a:t>
            </a:r>
            <a:r>
              <a:rPr lang="en-US" baseline="0" dirty="0" smtClean="0"/>
              <a:t> and boost their reputation.  But it shouldn’t be too surprising that they can also make money from selling the vulnerability before announcing it at a conference.    There are three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6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3</a:t>
            </a:r>
            <a:r>
              <a:rPr lang="en-US" baseline="30000" dirty="0" smtClean="0"/>
              <a:t>rd</a:t>
            </a:r>
            <a:r>
              <a:rPr lang="en-US" dirty="0" smtClean="0"/>
              <a:t> option is to go</a:t>
            </a:r>
            <a:r>
              <a:rPr lang="en-US" baseline="0" dirty="0" smtClean="0"/>
              <a:t> to the black market.   We don’t quite know the value of </a:t>
            </a:r>
            <a:r>
              <a:rPr lang="en-US" baseline="0" dirty="0" err="1" smtClean="0"/>
              <a:t>vulns</a:t>
            </a:r>
            <a:r>
              <a:rPr lang="en-US" baseline="0" dirty="0" smtClean="0"/>
              <a:t>. there, but I list here a few quotes that suggest that prices could be higher than with the other two options.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782C2D-8D2C-45CE-AF07-D9F9E440562D}" type="slidenum">
              <a:rPr lang="en-US" altLang="zh-CN" sz="1300">
                <a:latin typeface="Times New Roman" panose="02020603050405020304" pitchFamily="18" charset="0"/>
              </a:rPr>
              <a:pPr/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4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16AFD5-E00F-48F1-AF7E-E055B12925BB}" type="slidenum">
              <a:rPr lang="en-US" altLang="zh-CN" sz="1300">
                <a:latin typeface="Times New Roman" panose="02020603050405020304" pitchFamily="18" charset="0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4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422089-AAA0-4F17-8442-E26CF292C756}" type="slidenum">
              <a:rPr lang="en-US" altLang="zh-CN" sz="130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987444-5138-45F0-B633-921DD1D40A52}" type="slidenum">
              <a:rPr lang="en-US" altLang="zh-CN" sz="1300">
                <a:latin typeface="Times New Roman" panose="02020603050405020304" pitchFamily="18" charset="0"/>
              </a:rPr>
              <a:pPr/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11E4B5-1CF2-441D-A00F-DC9BEFFE85B4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panose="02020603060405020304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494CFE-DB37-4485-9EC4-44F742200926}" type="slidenum">
              <a:rPr lang="en-US" altLang="zh-CN" sz="1300">
                <a:latin typeface="Times" panose="02020603060405020304" pitchFamily="18" charset="0"/>
              </a:rPr>
              <a:pPr/>
              <a:t>14</a:t>
            </a:fld>
            <a:endParaRPr lang="en-US" altLang="zh-CN" sz="1300"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6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F2D7-4566-47C1-9B62-2364E56F96C5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849-575A-4E5C-8ACA-C2764100814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84A-71F5-4123-A8FD-E235B9C3F17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320-F8AE-4CF8-9C9D-5D62D6D06F40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D8C-2D1E-4328-8EC6-1E5E91566EC5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C8D6-07F7-486E-BE22-7DD51952E076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B82D-CFC6-4825-A0BC-05EF2F2C025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561-79EC-4D55-A9C0-C4CB753FBE7A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24F-FC4A-4A88-B7C8-2201954CBD13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EC2D-4149-4BD8-9F97-656367A1B4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CB8-0260-4F08-BABD-391683D0DC7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CE25-7FC5-4873-A9B0-2CF835E0FC5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1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19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419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7162800" y="1976438"/>
            <a:ext cx="533400" cy="2157412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3317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339" r="11314" b="20322"/>
          <a:stretch>
            <a:fillRect/>
          </a:stretch>
        </p:blipFill>
        <p:spPr bwMode="auto">
          <a:xfrm>
            <a:off x="8686800" y="1905000"/>
            <a:ext cx="17033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 descr="Alice _8885 by Disney-Grandp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10526" r="9120" b="7895"/>
          <a:stretch>
            <a:fillRect/>
          </a:stretch>
        </p:blipFill>
        <p:spPr bwMode="auto">
          <a:xfrm>
            <a:off x="1752600" y="388620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8451850" y="4286250"/>
            <a:ext cx="21399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Network Attacker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Intercepts and controls network communication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2197100" y="3476625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3321" name="Right Arrow 14"/>
          <p:cNvSpPr>
            <a:spLocks noChangeArrowheads="1"/>
          </p:cNvSpPr>
          <p:nvPr/>
        </p:nvSpPr>
        <p:spPr bwMode="auto">
          <a:xfrm>
            <a:off x="3581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ight Arrow 15"/>
          <p:cNvSpPr>
            <a:spLocks noChangeArrowheads="1"/>
          </p:cNvSpPr>
          <p:nvPr/>
        </p:nvSpPr>
        <p:spPr bwMode="auto">
          <a:xfrm flipH="1">
            <a:off x="3581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3" name="Right Arrow 16"/>
          <p:cNvSpPr>
            <a:spLocks noChangeArrowheads="1"/>
          </p:cNvSpPr>
          <p:nvPr/>
        </p:nvSpPr>
        <p:spPr bwMode="auto">
          <a:xfrm>
            <a:off x="7848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4" name="Right Arrow 17"/>
          <p:cNvSpPr>
            <a:spLocks noChangeArrowheads="1"/>
          </p:cNvSpPr>
          <p:nvPr/>
        </p:nvSpPr>
        <p:spPr bwMode="auto">
          <a:xfrm flipH="1">
            <a:off x="7848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3325" name="Picture 11" descr="CompaqAlphaServerES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55838"/>
            <a:ext cx="11557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Box 28"/>
          <p:cNvSpPr txBox="1">
            <a:spLocks noChangeArrowheads="1"/>
          </p:cNvSpPr>
          <p:nvPr/>
        </p:nvSpPr>
        <p:spPr bwMode="auto">
          <a:xfrm>
            <a:off x="6478588" y="4743450"/>
            <a:ext cx="1001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System</a:t>
            </a:r>
          </a:p>
        </p:txBody>
      </p:sp>
      <p:cxnSp>
        <p:nvCxnSpPr>
          <p:cNvPr id="13327" name="Straight Connector 33"/>
          <p:cNvCxnSpPr>
            <a:cxnSpLocks noChangeShapeType="1"/>
          </p:cNvCxnSpPr>
          <p:nvPr/>
        </p:nvCxnSpPr>
        <p:spPr bwMode="auto">
          <a:xfrm rot="10800000">
            <a:off x="5956300" y="2967038"/>
            <a:ext cx="488950" cy="3032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5766594" y="3899694"/>
            <a:ext cx="1028700" cy="10017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Cloud Callout 21"/>
          <p:cNvSpPr/>
          <p:nvPr/>
        </p:nvSpPr>
        <p:spPr bwMode="auto">
          <a:xfrm>
            <a:off x="6324600" y="2778125"/>
            <a:ext cx="1155700" cy="1276350"/>
          </a:xfrm>
          <a:prstGeom prst="cloudCallout">
            <a:avLst>
              <a:gd name="adj1" fmla="val -200975"/>
              <a:gd name="adj2" fmla="val 17508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3330" name="Picture 18" descr="toshiba_satellite_a105_s4284_lapt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2914"/>
            <a:ext cx="14366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5"/>
          <p:cNvSpPr txBox="1">
            <a:spLocks/>
          </p:cNvSpPr>
          <p:nvPr/>
        </p:nvSpPr>
        <p:spPr>
          <a:xfrm>
            <a:off x="2133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security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19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419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162800" y="1981200"/>
            <a:ext cx="533400" cy="200025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4341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339" r="11314" b="20322"/>
          <a:stretch>
            <a:fillRect/>
          </a:stretch>
        </p:blipFill>
        <p:spPr bwMode="auto">
          <a:xfrm>
            <a:off x="8686800" y="1905000"/>
            <a:ext cx="17033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 descr="Alice _8885 by Disney-Grandp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10526" r="9120" b="7895"/>
          <a:stretch>
            <a:fillRect/>
          </a:stretch>
        </p:blipFill>
        <p:spPr bwMode="auto">
          <a:xfrm>
            <a:off x="1752600" y="388620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8229601" y="4286250"/>
            <a:ext cx="2276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Web Attacker</a:t>
            </a:r>
          </a:p>
          <a:p>
            <a:pPr algn="ctr" eaLnBrk="1" hangingPunct="1"/>
            <a:endParaRPr lang="en-US" altLang="zh-CN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Sets up malicious site visited by victim; no control of network</a:t>
            </a:r>
          </a:p>
        </p:txBody>
      </p:sp>
      <p:sp>
        <p:nvSpPr>
          <p:cNvPr id="14344" name="TextBox 13"/>
          <p:cNvSpPr txBox="1">
            <a:spLocks noChangeArrowheads="1"/>
          </p:cNvSpPr>
          <p:nvPr/>
        </p:nvSpPr>
        <p:spPr bwMode="auto">
          <a:xfrm>
            <a:off x="2197100" y="348615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4345" name="Right Arrow 14"/>
          <p:cNvSpPr>
            <a:spLocks noChangeArrowheads="1"/>
          </p:cNvSpPr>
          <p:nvPr/>
        </p:nvSpPr>
        <p:spPr bwMode="auto">
          <a:xfrm>
            <a:off x="3581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6" name="Right Arrow 15"/>
          <p:cNvSpPr>
            <a:spLocks noChangeArrowheads="1"/>
          </p:cNvSpPr>
          <p:nvPr/>
        </p:nvSpPr>
        <p:spPr bwMode="auto">
          <a:xfrm flipH="1">
            <a:off x="3581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7" name="Right Arrow 16"/>
          <p:cNvSpPr>
            <a:spLocks noChangeArrowheads="1"/>
          </p:cNvSpPr>
          <p:nvPr/>
        </p:nvSpPr>
        <p:spPr bwMode="auto">
          <a:xfrm>
            <a:off x="7848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8" name="Right Arrow 17"/>
          <p:cNvSpPr>
            <a:spLocks noChangeArrowheads="1"/>
          </p:cNvSpPr>
          <p:nvPr/>
        </p:nvSpPr>
        <p:spPr bwMode="auto">
          <a:xfrm flipH="1">
            <a:off x="7848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4349" name="Picture 11" descr="CompaqAlphaServerES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28851"/>
            <a:ext cx="11557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4708526" y="2619375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System</a:t>
            </a:r>
          </a:p>
        </p:txBody>
      </p:sp>
      <p:sp>
        <p:nvSpPr>
          <p:cNvPr id="30" name="Cloud Callout 29"/>
          <p:cNvSpPr/>
          <p:nvPr/>
        </p:nvSpPr>
        <p:spPr bwMode="auto">
          <a:xfrm>
            <a:off x="6172200" y="3981450"/>
            <a:ext cx="1155700" cy="1276350"/>
          </a:xfrm>
          <a:prstGeom prst="cloudCallout">
            <a:avLst>
              <a:gd name="adj1" fmla="val -186846"/>
              <a:gd name="adj2" fmla="val 43949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cxnSp>
        <p:nvCxnSpPr>
          <p:cNvPr id="14352" name="Straight Connector 33"/>
          <p:cNvCxnSpPr>
            <a:cxnSpLocks noChangeShapeType="1"/>
            <a:stCxn id="30" idx="3"/>
          </p:cNvCxnSpPr>
          <p:nvPr/>
        </p:nvCxnSpPr>
        <p:spPr bwMode="auto">
          <a:xfrm rot="16200000" flipV="1">
            <a:off x="6443663" y="3748088"/>
            <a:ext cx="492125" cy="120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Connector 35"/>
          <p:cNvCxnSpPr>
            <a:cxnSpLocks noChangeShapeType="1"/>
          </p:cNvCxnSpPr>
          <p:nvPr/>
        </p:nvCxnSpPr>
        <p:spPr bwMode="auto">
          <a:xfrm flipV="1">
            <a:off x="5780088" y="4743450"/>
            <a:ext cx="457200" cy="17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54" name="Picture 18" descr="toshiba_satellite_a105_s4284_lapt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2914"/>
            <a:ext cx="14366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5"/>
          <p:cNvSpPr txBox="1">
            <a:spLocks/>
          </p:cNvSpPr>
          <p:nvPr/>
        </p:nvSpPr>
        <p:spPr>
          <a:xfrm>
            <a:off x="2133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security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19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419600" y="2590800"/>
            <a:ext cx="533400" cy="329565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715000" y="2514600"/>
            <a:ext cx="1981200" cy="4572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5365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339" r="11314" b="20322"/>
          <a:stretch>
            <a:fillRect/>
          </a:stretch>
        </p:blipFill>
        <p:spPr bwMode="auto">
          <a:xfrm>
            <a:off x="8686800" y="1905000"/>
            <a:ext cx="17033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Alice _8885 by Disney-Grandp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10526" r="9120" b="7895"/>
          <a:stretch>
            <a:fillRect/>
          </a:stretch>
        </p:blipFill>
        <p:spPr bwMode="auto">
          <a:xfrm>
            <a:off x="1752600" y="388620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11"/>
          <p:cNvSpPr txBox="1">
            <a:spLocks noChangeArrowheads="1"/>
          </p:cNvSpPr>
          <p:nvPr/>
        </p:nvSpPr>
        <p:spPr bwMode="auto">
          <a:xfrm>
            <a:off x="8229601" y="4286250"/>
            <a:ext cx="2276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OS Attacker</a:t>
            </a:r>
          </a:p>
          <a:p>
            <a:pPr algn="ctr" eaLnBrk="1" hangingPunct="1"/>
            <a:endParaRPr lang="en-US" altLang="zh-CN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Controls malicious files and applications</a:t>
            </a:r>
          </a:p>
        </p:txBody>
      </p:sp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2197100" y="35052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5369" name="Right Arrow 14"/>
          <p:cNvSpPr>
            <a:spLocks noChangeArrowheads="1"/>
          </p:cNvSpPr>
          <p:nvPr/>
        </p:nvSpPr>
        <p:spPr bwMode="auto">
          <a:xfrm>
            <a:off x="3581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70" name="Right Arrow 15"/>
          <p:cNvSpPr>
            <a:spLocks noChangeArrowheads="1"/>
          </p:cNvSpPr>
          <p:nvPr/>
        </p:nvSpPr>
        <p:spPr bwMode="auto">
          <a:xfrm flipH="1">
            <a:off x="3581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71" name="Right Arrow 16"/>
          <p:cNvSpPr>
            <a:spLocks noChangeArrowheads="1"/>
          </p:cNvSpPr>
          <p:nvPr/>
        </p:nvSpPr>
        <p:spPr bwMode="auto">
          <a:xfrm>
            <a:off x="7848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72" name="Right Arrow 17"/>
          <p:cNvSpPr>
            <a:spLocks noChangeArrowheads="1"/>
          </p:cNvSpPr>
          <p:nvPr/>
        </p:nvSpPr>
        <p:spPr bwMode="auto">
          <a:xfrm flipH="1">
            <a:off x="7848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Title 15"/>
          <p:cNvSpPr txBox="1">
            <a:spLocks/>
          </p:cNvSpPr>
          <p:nvPr/>
        </p:nvSpPr>
        <p:spPr>
          <a:xfrm>
            <a:off x="2133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Operating system security</a:t>
            </a:r>
          </a:p>
        </p:txBody>
      </p:sp>
      <p:sp>
        <p:nvSpPr>
          <p:cNvPr id="15374" name="Rectangle 4"/>
          <p:cNvSpPr>
            <a:spLocks noChangeArrowheads="1"/>
          </p:cNvSpPr>
          <p:nvPr/>
        </p:nvSpPr>
        <p:spPr bwMode="auto">
          <a:xfrm>
            <a:off x="4419600" y="2514600"/>
            <a:ext cx="1066800" cy="4572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75" name="Rectangle 5"/>
          <p:cNvSpPr>
            <a:spLocks noChangeArrowheads="1"/>
          </p:cNvSpPr>
          <p:nvPr/>
        </p:nvSpPr>
        <p:spPr bwMode="auto">
          <a:xfrm>
            <a:off x="7162800" y="2514600"/>
            <a:ext cx="533400" cy="10668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5376" name="Picture 5" descr="http://stats.macewan.ca/learn/students/tutorial/glossary/images/OPER-SY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395539"/>
            <a:ext cx="3514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29200" y="661988"/>
            <a:ext cx="2209800" cy="2286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System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495800" y="666750"/>
            <a:ext cx="533400" cy="2286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239000" y="666750"/>
            <a:ext cx="533400" cy="22860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6389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339" r="11314" b="20322"/>
          <a:stretch>
            <a:fillRect/>
          </a:stretch>
        </p:blipFill>
        <p:spPr bwMode="auto">
          <a:xfrm>
            <a:off x="8763000" y="590550"/>
            <a:ext cx="17033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Alice _8885 by Disney-Grandp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10526" r="9120" b="7895"/>
          <a:stretch>
            <a:fillRect/>
          </a:stretch>
        </p:blipFill>
        <p:spPr bwMode="auto">
          <a:xfrm>
            <a:off x="1828800" y="59055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9194801" y="3257550"/>
            <a:ext cx="1116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Attacker</a:t>
            </a:r>
          </a:p>
        </p:txBody>
      </p:sp>
      <p:sp>
        <p:nvSpPr>
          <p:cNvPr id="16392" name="TextBox 13"/>
          <p:cNvSpPr txBox="1">
            <a:spLocks noChangeArrowheads="1"/>
          </p:cNvSpPr>
          <p:nvPr/>
        </p:nvSpPr>
        <p:spPr bwMode="auto">
          <a:xfrm>
            <a:off x="2133600" y="325755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6393" name="Right Arrow 14"/>
          <p:cNvSpPr>
            <a:spLocks noChangeArrowheads="1"/>
          </p:cNvSpPr>
          <p:nvPr/>
        </p:nvSpPr>
        <p:spPr bwMode="auto">
          <a:xfrm>
            <a:off x="3657600" y="104775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4" name="Right Arrow 15"/>
          <p:cNvSpPr>
            <a:spLocks noChangeArrowheads="1"/>
          </p:cNvSpPr>
          <p:nvPr/>
        </p:nvSpPr>
        <p:spPr bwMode="auto">
          <a:xfrm flipH="1">
            <a:off x="3657600" y="196215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5" name="Right Arrow 16"/>
          <p:cNvSpPr>
            <a:spLocks noChangeArrowheads="1"/>
          </p:cNvSpPr>
          <p:nvPr/>
        </p:nvSpPr>
        <p:spPr bwMode="auto">
          <a:xfrm>
            <a:off x="7924800" y="104775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6" name="Right Arrow 17"/>
          <p:cNvSpPr>
            <a:spLocks noChangeArrowheads="1"/>
          </p:cNvSpPr>
          <p:nvPr/>
        </p:nvSpPr>
        <p:spPr bwMode="auto">
          <a:xfrm flipH="1">
            <a:off x="7924800" y="196215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09800" y="4114800"/>
            <a:ext cx="8077200" cy="13525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kern="0" dirty="0"/>
              <a:t>Confidentiality: Attacker does not learn Alice’s secrets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kern="0" dirty="0"/>
              <a:t>Integrity: Attacker does not undetectably corrupt system’s function for Alice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kern="0" dirty="0"/>
              <a:t>Availability: Attacker does not keep system from being useful to Alice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Current Trends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20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7" b="16866"/>
          <a:stretch>
            <a:fillRect/>
          </a:stretch>
        </p:blipFill>
        <p:spPr bwMode="auto">
          <a:xfrm>
            <a:off x="1676400" y="1524000"/>
            <a:ext cx="8693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Historical hackers  </a:t>
            </a:r>
            <a:r>
              <a:rPr lang="en-US" altLang="zh-CN" sz="3200">
                <a:ea typeface="宋体" panose="02010600030101010101" pitchFamily="2" charset="-122"/>
              </a:rPr>
              <a:t>(prior to 2000)</a:t>
            </a: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Profile: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Male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Between 14 and 34 years of age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Computer addicted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No permanent girlfriend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1"/>
            <a:ext cx="14478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1"/>
            <a:ext cx="1447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401"/>
            <a:ext cx="1371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62400"/>
            <a:ext cx="1447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3733800" y="5562600"/>
            <a:ext cx="59436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/>
              <a:t>No  Commercial  Interest 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94750" y="6013659"/>
            <a:ext cx="2711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Source: </a:t>
            </a:r>
            <a:r>
              <a:rPr lang="en-US" altLang="zh-CN" sz="1800" dirty="0" err="1">
                <a:ea typeface="宋体" panose="02010600030101010101" pitchFamily="2" charset="-122"/>
              </a:rPr>
              <a:t>Raimund</a:t>
            </a:r>
            <a:r>
              <a:rPr lang="en-US" altLang="zh-CN" sz="1800" dirty="0">
                <a:ea typeface="宋体" panose="02010600030101010101" pitchFamily="2" charset="-122"/>
              </a:rPr>
              <a:t> Genes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1218"/>
            <a:ext cx="10972800" cy="5220419"/>
          </a:xfrm>
        </p:spPr>
        <p:txBody>
          <a:bodyPr/>
          <a:lstStyle/>
          <a:p>
            <a:pPr>
              <a:spcBef>
                <a:spcPts val="2368"/>
              </a:spcBef>
            </a:pPr>
            <a:r>
              <a:rPr lang="en-US" b="1" dirty="0" smtClean="0"/>
              <a:t>Lots of buggy software</a:t>
            </a:r>
          </a:p>
          <a:p>
            <a:pPr>
              <a:spcBef>
                <a:spcPts val="2368"/>
              </a:spcBef>
            </a:pPr>
            <a:r>
              <a:rPr lang="en-US" b="1" dirty="0" smtClean="0"/>
              <a:t>Social engineering is very effective</a:t>
            </a:r>
            <a:endParaRPr lang="en-US" dirty="0"/>
          </a:p>
          <a:p>
            <a:pPr>
              <a:spcBef>
                <a:spcPts val="3168"/>
              </a:spcBef>
            </a:pPr>
            <a:r>
              <a:rPr lang="en-US" b="1" dirty="0" smtClean="0"/>
              <a:t>Money can be made from finding and exploiting </a:t>
            </a:r>
            <a:r>
              <a:rPr lang="en-US" b="1" dirty="0" err="1" smtClean="0"/>
              <a:t>vulns</a:t>
            </a:r>
            <a:r>
              <a:rPr lang="en-US" dirty="0" smtClean="0"/>
              <a:t>.</a:t>
            </a:r>
          </a:p>
          <a:p>
            <a:pPr marL="1219170" lvl="1" indent="-609585">
              <a:spcBef>
                <a:spcPts val="3168"/>
              </a:spcBef>
              <a:buFont typeface="+mj-lt"/>
              <a:buAutoNum type="arabicPeriod"/>
            </a:pPr>
            <a:r>
              <a:rPr lang="en-US" dirty="0" smtClean="0"/>
              <a:t>Marketplace for vulnerabilities</a:t>
            </a:r>
          </a:p>
          <a:p>
            <a:pPr marL="1219170" lvl="1" indent="-609585">
              <a:spcBef>
                <a:spcPts val="3168"/>
              </a:spcBef>
              <a:buFont typeface="+mj-lt"/>
              <a:buAutoNum type="arabicPeriod"/>
            </a:pPr>
            <a:r>
              <a:rPr lang="en-US" dirty="0" smtClean="0"/>
              <a:t>Marketplace for owned machines (PPI)</a:t>
            </a:r>
          </a:p>
          <a:p>
            <a:pPr marL="1219170" lvl="1" indent="-609585">
              <a:spcBef>
                <a:spcPts val="3168"/>
              </a:spcBef>
              <a:buFont typeface="+mj-lt"/>
              <a:buAutoNum type="arabicPeriod"/>
            </a:pPr>
            <a:r>
              <a:rPr lang="en-US" dirty="0" smtClean="0"/>
              <a:t>Many methods to profit from owned machines</a:t>
            </a:r>
          </a:p>
          <a:p>
            <a:pPr lvl="1"/>
            <a:endParaRPr lang="en-US" sz="3733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3300561"/>
            <a:ext cx="11684000" cy="3023952"/>
            <a:chOff x="228600" y="2876550"/>
            <a:chExt cx="8763000" cy="2267963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876550"/>
              <a:ext cx="8763000" cy="1905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520" y="4798264"/>
              <a:ext cx="3339617" cy="3462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state of computer security</a:t>
              </a: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-254000"/>
            <a:ext cx="10972800" cy="1143000"/>
          </a:xfrm>
        </p:spPr>
        <p:txBody>
          <a:bodyPr/>
          <a:lstStyle/>
          <a:p>
            <a:r>
              <a:rPr lang="en-US" sz="4800" dirty="0"/>
              <a:t>Lots of vulnerability disclosures  (2015)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957" y="5148532"/>
            <a:ext cx="711502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 www.cvedetails.com/top-50-products.php?year=2015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762"/>
          <a:stretch/>
        </p:blipFill>
        <p:spPr>
          <a:xfrm>
            <a:off x="2190151" y="798208"/>
            <a:ext cx="6712309" cy="428445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1127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Vulnerable applications being exploited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5578459"/>
            <a:ext cx="466320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Kaspersky Security Bulletin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20" y="720972"/>
            <a:ext cx="6943325" cy="4972462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malware     </a:t>
            </a:r>
            <a:r>
              <a:rPr lang="en-US" sz="3200" dirty="0"/>
              <a:t>(Nov. 2013 – Oct. 2014)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72363"/>
            <a:ext cx="6942667" cy="4188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7200" y="4953001"/>
            <a:ext cx="7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352" y="5765801"/>
            <a:ext cx="10776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rise of mobile banking Trojans     </a:t>
            </a:r>
            <a:r>
              <a:rPr lang="en-US" sz="2400" dirty="0"/>
              <a:t>(Kaspersky Security Bulletin 2014)  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1</a:t>
            </a:r>
          </a:p>
          <a:p>
            <a:r>
              <a:rPr lang="en-US" altLang="zh-CN" sz="3200" dirty="0" smtClean="0"/>
              <a:t>Course overview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00" y="3162659"/>
            <a:ext cx="2904600" cy="29966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63817" y="1295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921000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81600" y="3381029"/>
            <a:ext cx="6705600" cy="2540000"/>
          </a:xfrm>
        </p:spPr>
        <p:txBody>
          <a:bodyPr anchor="t"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67040" y="724320"/>
              <a:ext cx="480" cy="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560" y="711840"/>
                <a:ext cx="2544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043559"/>
            <a:ext cx="4401897" cy="30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Why own machines:  </a:t>
            </a:r>
            <a:br>
              <a:rPr lang="en-US" sz="4800" dirty="0"/>
            </a:br>
            <a:r>
              <a:rPr lang="en-US" sz="4800" dirty="0"/>
              <a:t>     1.  IP address and bandwidth stealing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0"/>
            <a:ext cx="115824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Attacker’s goal:   look like a random Internet user</a:t>
            </a:r>
            <a:endParaRPr lang="en-US" dirty="0"/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Use the IP address of infected machine or phone for:</a:t>
            </a:r>
          </a:p>
          <a:p>
            <a:pPr>
              <a:spcBef>
                <a:spcPts val="2368"/>
              </a:spcBef>
            </a:pPr>
            <a:r>
              <a:rPr lang="en-US" b="1" dirty="0" smtClean="0"/>
              <a:t>Spam</a:t>
            </a:r>
            <a:r>
              <a:rPr lang="en-US" dirty="0" smtClean="0"/>
              <a:t>    (e.g. the storm botnet)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Spamalytics</a:t>
            </a:r>
            <a:r>
              <a:rPr lang="en-US" dirty="0" smtClean="0"/>
              <a:t>:    </a:t>
            </a:r>
            <a:r>
              <a:rPr lang="en-US" sz="2400" dirty="0"/>
              <a:t>1:12M  </a:t>
            </a:r>
            <a:r>
              <a:rPr lang="en-US" sz="2400" dirty="0" err="1"/>
              <a:t>pharma</a:t>
            </a:r>
            <a:r>
              <a:rPr lang="en-US" sz="2400" dirty="0"/>
              <a:t> spams leads to purchase</a:t>
            </a:r>
          </a:p>
          <a:p>
            <a:pPr marL="0" indent="0">
              <a:buNone/>
            </a:pPr>
            <a:r>
              <a:rPr lang="en-US" sz="2400" dirty="0"/>
              <a:t>			1:260K greeting card spams leads to infection</a:t>
            </a:r>
            <a:endParaRPr lang="en-US" dirty="0"/>
          </a:p>
          <a:p>
            <a:pPr>
              <a:spcBef>
                <a:spcPts val="2368"/>
              </a:spcBef>
            </a:pPr>
            <a:r>
              <a:rPr lang="en-US" b="1" dirty="0" smtClean="0"/>
              <a:t>Denial of Service:      </a:t>
            </a:r>
            <a:r>
              <a:rPr lang="en-US" dirty="0" smtClean="0"/>
              <a:t>Services:  </a:t>
            </a:r>
            <a:r>
              <a:rPr lang="en-US" b="1" dirty="0" smtClean="0"/>
              <a:t> </a:t>
            </a:r>
            <a:r>
              <a:rPr lang="en-US" dirty="0" smtClean="0"/>
              <a:t>1 hour (20$),   24 hours (100$)</a:t>
            </a:r>
            <a:endParaRPr lang="en-US" b="1" dirty="0" smtClean="0"/>
          </a:p>
          <a:p>
            <a:pPr>
              <a:spcBef>
                <a:spcPts val="2368"/>
              </a:spcBef>
            </a:pPr>
            <a:r>
              <a:rPr lang="en-US" b="1" dirty="0" smtClean="0"/>
              <a:t>Click fraud  </a:t>
            </a:r>
            <a:r>
              <a:rPr lang="en-US" dirty="0" smtClean="0"/>
              <a:t>(e.g. </a:t>
            </a:r>
            <a:r>
              <a:rPr lang="en-US" dirty="0" err="1" smtClean="0"/>
              <a:t>Clickbot.a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68" y="5238636"/>
            <a:ext cx="1354667" cy="1419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267" dirty="0"/>
              <a:t>Why own machines: </a:t>
            </a:r>
            <a:br>
              <a:rPr lang="en-US" sz="4267" dirty="0"/>
            </a:br>
            <a:r>
              <a:rPr lang="en-US" sz="4267" dirty="0"/>
              <a:t>     2.  Steal user credentials and inject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4474"/>
            <a:ext cx="10972800" cy="12865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keylog</a:t>
            </a:r>
            <a:r>
              <a:rPr lang="en-US" dirty="0" smtClean="0"/>
              <a:t> for banking passwords,   web passwords,   gaming </a:t>
            </a:r>
            <a:r>
              <a:rPr lang="en-US" dirty="0" err="1" smtClean="0"/>
              <a:t>pwds</a:t>
            </a:r>
            <a:r>
              <a:rPr lang="en-US" dirty="0" smtClean="0"/>
              <a:t>.</a:t>
            </a:r>
          </a:p>
          <a:p>
            <a:pPr marL="0" indent="0">
              <a:spcBef>
                <a:spcPts val="2368"/>
              </a:spcBef>
              <a:buNone/>
            </a:pPr>
            <a:r>
              <a:rPr lang="en-US" dirty="0" smtClean="0"/>
              <a:t>Example:  </a:t>
            </a:r>
            <a:r>
              <a:rPr lang="en-US" dirty="0" err="1" smtClean="0"/>
              <a:t>SilentBanker</a:t>
            </a:r>
            <a:r>
              <a:rPr lang="en-US" dirty="0" smtClean="0"/>
              <a:t>  </a:t>
            </a:r>
            <a:r>
              <a:rPr lang="en-US" sz="2400" dirty="0"/>
              <a:t>(and many like it)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08000" y="4650613"/>
            <a:ext cx="41656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3733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737600" y="4368800"/>
            <a:ext cx="2336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3733" b="1" dirty="0"/>
              <a:t>Bank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5600" y="4422013"/>
            <a:ext cx="19304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3733" b="1" dirty="0"/>
          </a:p>
        </p:txBody>
      </p:sp>
      <p:cxnSp>
        <p:nvCxnSpPr>
          <p:cNvPr id="7" name="Straight Arrow Connector 11"/>
          <p:cNvCxnSpPr>
            <a:cxnSpLocks noChangeShapeType="1"/>
          </p:cNvCxnSpPr>
          <p:nvPr/>
        </p:nvCxnSpPr>
        <p:spPr bwMode="auto">
          <a:xfrm>
            <a:off x="2438400" y="4345813"/>
            <a:ext cx="2844800" cy="12192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149600" y="3871680"/>
            <a:ext cx="2336800" cy="7487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133" dirty="0">
                <a:solidFill>
                  <a:srgbClr val="C00000"/>
                </a:solidFill>
              </a:rPr>
              <a:t>Malware injects </a:t>
            </a:r>
            <a:r>
              <a:rPr lang="en-US" sz="2133" dirty="0" err="1">
                <a:solidFill>
                  <a:srgbClr val="C00000"/>
                </a:solidFill>
              </a:rPr>
              <a:t>Javascript</a:t>
            </a:r>
            <a:endParaRPr lang="en-US" sz="2133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4400" y="3939413"/>
            <a:ext cx="2844800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33" dirty="0"/>
              <a:t>Bank sends login page needed to log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863417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When user submits information, also sent to attacker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42400" y="2821813"/>
            <a:ext cx="1735075" cy="17526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743200" y="3329813"/>
            <a:ext cx="62992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9050" y="2872614"/>
            <a:ext cx="325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requests login page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25013"/>
            <a:ext cx="1811867" cy="1431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791200" y="3939413"/>
            <a:ext cx="33528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38400" y="3939413"/>
            <a:ext cx="33528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800" y="556260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 mechanism used </a:t>
            </a:r>
            <a:br>
              <a:rPr lang="en-US" sz="2400" dirty="0"/>
            </a:br>
            <a:r>
              <a:rPr lang="en-US" sz="2400" dirty="0"/>
              <a:t>by Zeus botnet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331" y="5900769"/>
            <a:ext cx="401238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Man-in-the-Browser (MITB)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8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financial malware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40" t="15385"/>
          <a:stretch/>
        </p:blipFill>
        <p:spPr>
          <a:xfrm>
            <a:off x="203200" y="1701800"/>
            <a:ext cx="5941848" cy="41656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197600" y="2108200"/>
            <a:ext cx="5791200" cy="2844800"/>
          </a:xfrm>
          <a:prstGeom prst="wedgeRoundRectCallout">
            <a:avLst>
              <a:gd name="adj1" fmla="val -76516"/>
              <a:gd name="adj2" fmla="val -5693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89" indent="-457189"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size:  3.5 KB</a:t>
            </a:r>
          </a:p>
          <a:p>
            <a:pPr marL="457189" indent="-457189"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spread via email attachments</a:t>
            </a:r>
          </a:p>
          <a:p>
            <a:pPr marL="457189" indent="-457189"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also found on home routers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67400"/>
            <a:ext cx="466320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Kaspersky Security Bulletin 2015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295400"/>
            <a:ext cx="5800929" cy="3758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sers attacked:  stats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945" y="5232842"/>
            <a:ext cx="475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≈  300,000 users worldwide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36" y="1498600"/>
            <a:ext cx="5308240" cy="325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1346" y="5257801"/>
            <a:ext cx="3787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worldwide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842576"/>
            <a:ext cx="466320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Kaspersky Security Bulletin 2015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267" dirty="0"/>
              <a:t>Why own machines:     3. </a:t>
            </a:r>
            <a:r>
              <a:rPr lang="en-US" sz="4267" b="1" dirty="0" err="1"/>
              <a:t>Ransomware</a:t>
            </a:r>
            <a:endParaRPr lang="en-US" sz="4267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361" t="14179" r="11929"/>
          <a:stretch/>
        </p:blipFill>
        <p:spPr>
          <a:xfrm>
            <a:off x="304800" y="1693334"/>
            <a:ext cx="5384800" cy="4868333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705600" y="1725083"/>
            <a:ext cx="5283200" cy="2032000"/>
          </a:xfrm>
          <a:prstGeom prst="wedgeRoundRectCallout">
            <a:avLst>
              <a:gd name="adj1" fmla="val -82907"/>
              <a:gd name="adj2" fmla="val 7418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err="1">
                <a:solidFill>
                  <a:schemeClr val="tx1"/>
                </a:solidFill>
              </a:rPr>
              <a:t>CryptoWall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667" dirty="0">
                <a:solidFill>
                  <a:schemeClr val="tx1"/>
                </a:solidFill>
              </a:rPr>
              <a:t>(2014-)</a:t>
            </a:r>
          </a:p>
          <a:p>
            <a:pPr marL="457189" indent="-457189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targets Windows</a:t>
            </a:r>
          </a:p>
          <a:p>
            <a:pPr marL="457189" indent="-457189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spread by spam emails</a:t>
            </a:r>
          </a:p>
          <a:p>
            <a:pPr marL="457189" indent="-457189">
              <a:buFont typeface="Arial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2400" y="4546601"/>
            <a:ext cx="5283200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≈ 200,000 machines in 2015</a:t>
            </a:r>
          </a:p>
          <a:p>
            <a:pPr>
              <a:spcBef>
                <a:spcPts val="1600"/>
              </a:spcBef>
            </a:pPr>
            <a:r>
              <a:rPr lang="en-US" sz="3200" dirty="0"/>
              <a:t>A worldwide problem.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267" dirty="0"/>
              <a:t>Why own machines: </a:t>
            </a:r>
            <a:br>
              <a:rPr lang="en-US" sz="4267" dirty="0"/>
            </a:br>
            <a:r>
              <a:rPr lang="en-US" sz="4267"/>
              <a:t>     4. </a:t>
            </a:r>
            <a:r>
              <a:rPr lang="en-US" sz="4267" dirty="0"/>
              <a:t>Spread to isolated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116840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 </a:t>
            </a:r>
            <a:r>
              <a:rPr lang="en-US" b="1" dirty="0" err="1" smtClean="0"/>
              <a:t>Stuxtnet</a:t>
            </a:r>
            <a:endParaRPr lang="en-US" b="1" dirty="0" smtClean="0"/>
          </a:p>
          <a:p>
            <a:endParaRPr lang="en-US" dirty="0"/>
          </a:p>
          <a:p>
            <a:pPr marL="0" indent="0">
              <a:spcBef>
                <a:spcPts val="2368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Windows infection   ⇒  </a:t>
            </a:r>
          </a:p>
          <a:p>
            <a:pPr marL="0" indent="0">
              <a:spcBef>
                <a:spcPts val="2368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Siemens PCS </a:t>
            </a:r>
            <a:r>
              <a:rPr lang="en-US" dirty="0"/>
              <a:t>7 SCADA control </a:t>
            </a:r>
            <a:r>
              <a:rPr lang="en-US" dirty="0" smtClean="0"/>
              <a:t>software on Windows  </a:t>
            </a:r>
            <a:r>
              <a:rPr lang="en-US" dirty="0"/>
              <a:t>⇒ </a:t>
            </a:r>
            <a:endParaRPr lang="en-US" dirty="0" smtClean="0"/>
          </a:p>
          <a:p>
            <a:pPr marL="0" indent="0">
              <a:spcBef>
                <a:spcPts val="2368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Siemens device controller on isolated network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More on this later in course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3600" y="2379184"/>
            <a:ext cx="10566400" cy="2336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11684000" cy="5461000"/>
          </a:xfrm>
        </p:spPr>
        <p:txBody>
          <a:bodyPr>
            <a:normAutofit/>
          </a:bodyPr>
          <a:lstStyle/>
          <a:p>
            <a:r>
              <a:rPr lang="en-US" dirty="0" smtClean="0"/>
              <a:t>Financial data theft:   often credit card numbers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E</a:t>
            </a:r>
            <a:r>
              <a:rPr lang="en-US" dirty="0" smtClean="0"/>
              <a:t>xample:</a:t>
            </a:r>
            <a:r>
              <a:rPr lang="en-US" dirty="0"/>
              <a:t> </a:t>
            </a:r>
            <a:r>
              <a:rPr lang="en-US" dirty="0" smtClean="0"/>
              <a:t>  Target attack </a:t>
            </a:r>
            <a:r>
              <a:rPr lang="en-US" sz="2667" dirty="0"/>
              <a:t>(2013)</a:t>
            </a:r>
            <a:r>
              <a:rPr lang="en-US" dirty="0" smtClean="0"/>
              <a:t>,   ≈ </a:t>
            </a:r>
            <a:r>
              <a:rPr lang="en-US" sz="2667" dirty="0"/>
              <a:t>140M CC numbers stolen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Many similar (smaller) attacks since 2000</a:t>
            </a:r>
            <a:endParaRPr lang="en-US" dirty="0"/>
          </a:p>
          <a:p>
            <a:pPr marL="609585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Political motivation:   </a:t>
            </a:r>
            <a:endParaRPr lang="en-US" dirty="0" smtClean="0"/>
          </a:p>
          <a:p>
            <a:pPr lvl="1"/>
            <a:r>
              <a:rPr lang="en-US" dirty="0" smtClean="0"/>
              <a:t>Aurora,   </a:t>
            </a:r>
            <a:r>
              <a:rPr lang="en-US" dirty="0"/>
              <a:t>Tunisia Facebook  (Feb. 2011)</a:t>
            </a:r>
            <a:r>
              <a:rPr lang="en-US" sz="2667" dirty="0"/>
              <a:t>,   </a:t>
            </a:r>
            <a:r>
              <a:rPr lang="en-US" sz="2667" dirty="0" err="1"/>
              <a:t>GitHub</a:t>
            </a:r>
            <a:r>
              <a:rPr lang="en-US" sz="2667" dirty="0"/>
              <a:t> (Mar. 2015)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 smtClean="0"/>
              <a:t>Infect visiting users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stolen  </a:t>
            </a:r>
            <a:r>
              <a:rPr lang="en-US" sz="3200" dirty="0"/>
              <a:t>(2012-2015)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97001"/>
            <a:ext cx="9448800" cy="4484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81757"/>
            <a:ext cx="574138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California breach notification report, 2015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3632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Example:   </a:t>
            </a:r>
            <a:r>
              <a:rPr lang="en-US" smtClean="0">
                <a:latin typeface="Tahoma" charset="0"/>
              </a:rPr>
              <a:t>Mpack</a:t>
            </a:r>
            <a:endParaRPr lang="en-US" sz="3200" dirty="0">
              <a:latin typeface="Tahoma" charset="0"/>
            </a:endParaRPr>
          </a:p>
        </p:txBody>
      </p:sp>
      <p:sp>
        <p:nvSpPr>
          <p:cNvPr id="9" name="Content Placeholder 8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609600" y="1498600"/>
            <a:ext cx="11379200" cy="535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PHP-based tools installed on compromised web sites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Embedded as an </a:t>
            </a:r>
            <a:r>
              <a:rPr lang="en-US" dirty="0" err="1" smtClean="0"/>
              <a:t>iframe</a:t>
            </a:r>
            <a:r>
              <a:rPr lang="en-US" dirty="0" smtClean="0"/>
              <a:t> on infected page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Infects browsers that visit site</a:t>
            </a:r>
          </a:p>
          <a:p>
            <a:pPr>
              <a:lnSpc>
                <a:spcPct val="80000"/>
              </a:lnSpc>
              <a:spcBef>
                <a:spcPts val="3168"/>
              </a:spcBef>
            </a:pPr>
            <a:r>
              <a:rPr lang="en-US" dirty="0" smtClean="0"/>
              <a:t>Features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management </a:t>
            </a:r>
            <a:r>
              <a:rPr lang="en-US" dirty="0"/>
              <a:t>console provides stats on infection </a:t>
            </a:r>
            <a:r>
              <a:rPr lang="en-US" dirty="0" smtClean="0"/>
              <a:t>rates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Sold for several 100</a:t>
            </a:r>
            <a:r>
              <a:rPr lang="en-US" dirty="0" smtClean="0"/>
              <a:t>$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Customer care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purchased, </a:t>
            </a:r>
            <a:r>
              <a:rPr lang="en-US" dirty="0"/>
              <a:t>one-year </a:t>
            </a:r>
            <a:r>
              <a:rPr lang="en-US" dirty="0" smtClean="0"/>
              <a:t>support contract</a:t>
            </a:r>
          </a:p>
          <a:p>
            <a:pPr>
              <a:lnSpc>
                <a:spcPct val="80000"/>
              </a:lnSpc>
              <a:spcBef>
                <a:spcPts val="3168"/>
              </a:spcBef>
            </a:pPr>
            <a:r>
              <a:rPr lang="en-US" dirty="0" smtClean="0"/>
              <a:t>Impact:   500,000 infected sites   </a:t>
            </a:r>
            <a:r>
              <a:rPr lang="en-US" sz="2400" dirty="0"/>
              <a:t>(compromised via SQL injection)</a:t>
            </a:r>
          </a:p>
          <a:p>
            <a:pPr lvl="1">
              <a:lnSpc>
                <a:spcPct val="80000"/>
              </a:lnSpc>
              <a:spcBef>
                <a:spcPts val="768"/>
              </a:spcBef>
            </a:pPr>
            <a:r>
              <a:rPr lang="en-US" dirty="0" smtClean="0"/>
              <a:t>Several defenses:    e.g.  Google safe browsing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What’s this course about?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Intro to computer security and cryptography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Some challenging fun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Learn about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Learn about preventing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Learn about modern cryptography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Lectures on related topics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Application and operating system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Web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Network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Cryptography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1200" y="4466489"/>
            <a:ext cx="10972800" cy="9510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nsider attacks:  example</a:t>
            </a:r>
            <a:endParaRPr lang="en-US" dirty="0"/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Hidden trap door in </a:t>
            </a:r>
            <a:r>
              <a:rPr lang="en-US" dirty="0" smtClean="0"/>
              <a:t>Linux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667" dirty="0"/>
              <a:t>(</a:t>
            </a:r>
            <a:r>
              <a:rPr lang="en-US" sz="2667" dirty="0" err="1"/>
              <a:t>nov</a:t>
            </a:r>
            <a:r>
              <a:rPr lang="en-US" sz="2667" dirty="0"/>
              <a:t> 2003)</a:t>
            </a:r>
          </a:p>
          <a:p>
            <a:pPr lvl="1" eaLnBrk="1" hangingPunct="1"/>
            <a:r>
              <a:rPr lang="en-US" dirty="0"/>
              <a:t>Allows attacker to take over a computer</a:t>
            </a:r>
          </a:p>
          <a:p>
            <a:pPr lvl="1" eaLnBrk="1" hangingPunct="1"/>
            <a:r>
              <a:rPr lang="en-US" dirty="0"/>
              <a:t>Practically undetectable </a:t>
            </a:r>
            <a:r>
              <a:rPr lang="en-US" dirty="0" smtClean="0"/>
              <a:t>change  </a:t>
            </a:r>
            <a:r>
              <a:rPr lang="en-US" sz="2667" dirty="0"/>
              <a:t>(uncovered via CVS logs)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Inserted </a:t>
            </a:r>
            <a:r>
              <a:rPr lang="en-US" dirty="0"/>
              <a:t>line in wait4() 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609585" lvl="1" indent="0">
              <a:buNone/>
            </a:pPr>
            <a:r>
              <a:rPr lang="en-US" dirty="0"/>
              <a:t>Looks like a standard error </a:t>
            </a:r>
            <a:r>
              <a:rPr lang="en-US" dirty="0" smtClean="0"/>
              <a:t>check, but …</a:t>
            </a:r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-101600" y="4408338"/>
            <a:ext cx="12192000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/>
          <a:p>
            <a:pPr defTabSz="1096406"/>
            <a:r>
              <a:rPr lang="en-US" sz="2400" dirty="0">
                <a:latin typeface="Courier New" charset="0"/>
              </a:rPr>
              <a:t>	</a:t>
            </a:r>
            <a:r>
              <a:rPr lang="en-US" sz="2400" b="1" dirty="0">
                <a:latin typeface="Courier New" charset="0"/>
              </a:rPr>
              <a:t>if ((options == (__WCLONE|__WALL)) &amp;&amp; (current-&gt;</a:t>
            </a:r>
            <a:r>
              <a:rPr lang="en-US" sz="2400" b="1" dirty="0" err="1">
                <a:latin typeface="Courier New" charset="0"/>
              </a:rPr>
              <a:t>uid</a:t>
            </a:r>
            <a:r>
              <a:rPr lang="en-US" sz="2400" b="1" dirty="0">
                <a:latin typeface="Courier New" charset="0"/>
              </a:rPr>
              <a:t> = 0))                  </a:t>
            </a:r>
          </a:p>
          <a:p>
            <a:pPr defTabSz="1096406"/>
            <a:r>
              <a:rPr lang="en-US" sz="2400" b="1" dirty="0">
                <a:latin typeface="Courier New" charset="0"/>
              </a:rPr>
              <a:t>			</a:t>
            </a:r>
            <a:r>
              <a:rPr lang="en-US" sz="2400" b="1" dirty="0" err="1">
                <a:latin typeface="Courier New" charset="0"/>
              </a:rPr>
              <a:t>retval</a:t>
            </a:r>
            <a:r>
              <a:rPr lang="en-US" sz="2400" b="1" dirty="0">
                <a:latin typeface="Courier New" charset="0"/>
              </a:rPr>
              <a:t> = -EINVAL;</a:t>
            </a:r>
            <a:r>
              <a:rPr lang="en-US" sz="2400" b="1" dirty="0">
                <a:latin typeface="Courier" charset="0"/>
              </a:rPr>
              <a:t>      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-101600" y="5658272"/>
            <a:ext cx="441338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/>
              <a:t>See: http://</a:t>
            </a:r>
            <a:r>
              <a:rPr lang="en-US" sz="2133" dirty="0" err="1"/>
              <a:t>lwn.net</a:t>
            </a:r>
            <a:r>
              <a:rPr lang="en-US" sz="2133" dirty="0"/>
              <a:t>/Articles/57135/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4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582400" cy="38608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to </a:t>
            </a:r>
            <a:r>
              <a:rPr lang="en-US" dirty="0" err="1" smtClean="0"/>
              <a:t>SIPRnet</a:t>
            </a:r>
            <a:r>
              <a:rPr lang="en-US" dirty="0" smtClean="0"/>
              <a:t> and a CD-RW:      260,000 cables  ⇒ 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</a:p>
          <a:p>
            <a:pPr>
              <a:spcBef>
                <a:spcPts val="3168"/>
              </a:spcBef>
            </a:pPr>
            <a:r>
              <a:rPr lang="en-US" dirty="0" err="1" smtClean="0"/>
              <a:t>SysAdmin</a:t>
            </a:r>
            <a:r>
              <a:rPr lang="en-US" dirty="0" smtClean="0"/>
              <a:t> for city of SF government.  </a:t>
            </a:r>
            <a:br>
              <a:rPr lang="en-US" dirty="0" smtClean="0"/>
            </a:br>
            <a:r>
              <a:rPr lang="en-US" dirty="0" smtClean="0"/>
              <a:t>	Changed passwords, locking out city from router access</a:t>
            </a:r>
          </a:p>
          <a:p>
            <a:pPr>
              <a:spcBef>
                <a:spcPts val="3168"/>
              </a:spcBef>
            </a:pPr>
            <a:r>
              <a:rPr lang="en-US" dirty="0" smtClean="0"/>
              <a:t>Inside logic bomb took </a:t>
            </a:r>
            <a:r>
              <a:rPr lang="en-US" dirty="0"/>
              <a:t>down </a:t>
            </a:r>
            <a:r>
              <a:rPr lang="en-US" dirty="0" smtClean="0"/>
              <a:t>2000 UBS servers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4343401"/>
            <a:ext cx="39305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/>
              <a:t>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0868" y="5256408"/>
            <a:ext cx="5183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security technology help?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companies lose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49" y="1701800"/>
            <a:ext cx="5037667" cy="4319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62" y="6010976"/>
            <a:ext cx="574138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Source: California breach notification report,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6259" y="1863361"/>
            <a:ext cx="3100144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/>
              <a:t>lost/stolen laptops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3460" y="5273358"/>
            <a:ext cx="3014864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 dirty="0"/>
              <a:t>malware/phishing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1" y="2508647"/>
            <a:ext cx="242066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insider attack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9882" y="1480741"/>
            <a:ext cx="22475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insider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3464071"/>
            <a:ext cx="4672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How do </a:t>
            </a:r>
            <a:r>
              <a:rPr lang="en-US" sz="3200"/>
              <a:t>we have this data?</a:t>
            </a:r>
            <a:endParaRPr lang="en-US" sz="32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63817" y="1295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921000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80000" y="3381029"/>
            <a:ext cx="7010400" cy="2540000"/>
          </a:xfrm>
        </p:spPr>
        <p:txBody>
          <a:bodyPr anchor="t">
            <a:noAutofit/>
          </a:bodyPr>
          <a:lstStyle/>
          <a:p>
            <a:pPr algn="l"/>
            <a:r>
              <a:rPr lang="en-US" sz="5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Marketplace for</a:t>
            </a:r>
            <a:br>
              <a:rPr lang="en-US" sz="5333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Vulnerabilities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67040" y="724320"/>
              <a:ext cx="480" cy="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560" y="711840"/>
                <a:ext cx="2544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86" y="1827542"/>
            <a:ext cx="4700946" cy="25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379200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Option 1</a:t>
            </a:r>
            <a:r>
              <a:rPr lang="en-US" dirty="0" smtClean="0"/>
              <a:t>:   bug bounty programs  </a:t>
            </a:r>
            <a:r>
              <a:rPr lang="en-US" sz="2400" dirty="0"/>
              <a:t>(many)</a:t>
            </a:r>
          </a:p>
          <a:p>
            <a:r>
              <a:rPr lang="en-US" dirty="0" smtClean="0"/>
              <a:t>Google Vulnerability Reward Program:   up to $20K</a:t>
            </a:r>
          </a:p>
          <a:p>
            <a:r>
              <a:rPr lang="en-US" dirty="0" smtClean="0"/>
              <a:t>Microsoft </a:t>
            </a:r>
            <a:r>
              <a:rPr lang="en-US" dirty="0"/>
              <a:t>B</a:t>
            </a:r>
            <a:r>
              <a:rPr lang="en-US" dirty="0" smtClean="0"/>
              <a:t>ounty Program:   up to $100K </a:t>
            </a:r>
          </a:p>
          <a:p>
            <a:r>
              <a:rPr lang="en-US" dirty="0" smtClean="0"/>
              <a:t>Mozilla Bug Bounty program:  $7500</a:t>
            </a:r>
          </a:p>
          <a:p>
            <a:r>
              <a:rPr lang="en-US" dirty="0" smtClean="0"/>
              <a:t>Pwn2Own competition:   $15K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 2</a:t>
            </a:r>
            <a:r>
              <a:rPr lang="en-US" dirty="0" smtClean="0"/>
              <a:t>:   </a:t>
            </a:r>
          </a:p>
          <a:p>
            <a:r>
              <a:rPr lang="en-US" dirty="0" smtClean="0"/>
              <a:t>Zero day initiative (ZDI),   </a:t>
            </a:r>
            <a:r>
              <a:rPr lang="en-US" dirty="0" err="1" smtClean="0"/>
              <a:t>iDefense</a:t>
            </a:r>
            <a:r>
              <a:rPr lang="en-US" dirty="0" smtClean="0"/>
              <a:t>:   $2K – $25K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Mozilla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2328333"/>
            <a:ext cx="11870267" cy="343746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99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Option 3</a:t>
            </a:r>
            <a:r>
              <a:rPr lang="en-US" dirty="0" smtClean="0"/>
              <a:t>:   black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7094" y="5875867"/>
            <a:ext cx="578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 Andy Greenberg   </a:t>
            </a:r>
            <a:r>
              <a:rPr lang="en-US" sz="2133" dirty="0"/>
              <a:t>(Forbes, 3/23/2012 )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564" b="4564"/>
          <a:stretch/>
        </p:blipFill>
        <p:spPr>
          <a:xfrm>
            <a:off x="1524000" y="1998134"/>
            <a:ext cx="9330267" cy="387773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10972800" cy="546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Pay-per-install (PPI)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PPI operation:</a:t>
            </a:r>
          </a:p>
          <a:p>
            <a:pPr marL="609585" indent="-609585">
              <a:buAutoNum type="arabicPeriod"/>
            </a:pPr>
            <a:r>
              <a:rPr lang="en-US" dirty="0"/>
              <a:t>Own victim’s machine</a:t>
            </a:r>
          </a:p>
          <a:p>
            <a:pPr marL="609585" indent="-609585">
              <a:buAutoNum type="arabicPeriod"/>
            </a:pPr>
            <a:r>
              <a:rPr lang="en-US" dirty="0"/>
              <a:t>Download and install client’s code</a:t>
            </a:r>
          </a:p>
          <a:p>
            <a:pPr marL="609585" indent="-609585">
              <a:buAutoNum type="arabicPeriod"/>
            </a:pPr>
            <a:r>
              <a:rPr lang="en-US" dirty="0"/>
              <a:t>Charge client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7041" y="5901872"/>
            <a:ext cx="901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 </a:t>
            </a:r>
            <a:r>
              <a:rPr lang="en-US" sz="2400" dirty="0" err="1"/>
              <a:t>Cabalerro</a:t>
            </a:r>
            <a:r>
              <a:rPr lang="en-US" sz="2400" dirty="0"/>
              <a:t> et al.   (</a:t>
            </a:r>
            <a:r>
              <a:rPr lang="en-US" sz="2400" dirty="0" err="1"/>
              <a:t>www.icir.org</a:t>
            </a:r>
            <a:r>
              <a:rPr lang="en-US" sz="2400" dirty="0"/>
              <a:t>/</a:t>
            </a:r>
            <a:r>
              <a:rPr lang="en-US" sz="2400" dirty="0" err="1"/>
              <a:t>vern</a:t>
            </a:r>
            <a:r>
              <a:rPr lang="en-US" sz="2400" dirty="0"/>
              <a:t>/papers/ppi-usesec11.pdf)</a:t>
            </a:r>
          </a:p>
        </p:txBody>
      </p:sp>
      <p:sp>
        <p:nvSpPr>
          <p:cNvPr id="8" name="Oval 7"/>
          <p:cNvSpPr/>
          <p:nvPr/>
        </p:nvSpPr>
        <p:spPr>
          <a:xfrm>
            <a:off x="6908800" y="1498600"/>
            <a:ext cx="14224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spam bot</a:t>
            </a:r>
          </a:p>
        </p:txBody>
      </p:sp>
      <p:sp>
        <p:nvSpPr>
          <p:cNvPr id="10" name="Oval 9"/>
          <p:cNvSpPr/>
          <p:nvPr/>
        </p:nvSpPr>
        <p:spPr>
          <a:xfrm>
            <a:off x="8839200" y="1498600"/>
            <a:ext cx="2336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keylogger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1" y="1397001"/>
            <a:ext cx="1286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clients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124200"/>
            <a:ext cx="2235200" cy="1117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90"/>
                </a:solidFill>
              </a:rPr>
              <a:t>PPI service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953000"/>
            <a:ext cx="1285693" cy="1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4953000"/>
            <a:ext cx="1285693" cy="101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0" y="4953000"/>
            <a:ext cx="1285693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9550400" y="2209800"/>
            <a:ext cx="457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7620000" y="2209800"/>
            <a:ext cx="711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23200" y="424180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9042400" y="4241800"/>
            <a:ext cx="203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52000" y="4241800"/>
            <a:ext cx="10160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60000" y="5784454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Victims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384800" y="1193800"/>
            <a:ext cx="6197600" cy="1320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39767"/>
            <a:ext cx="901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 </a:t>
            </a:r>
            <a:r>
              <a:rPr lang="en-US" sz="2400" dirty="0" err="1"/>
              <a:t>Cabalerro</a:t>
            </a:r>
            <a:r>
              <a:rPr lang="en-US" sz="2400" dirty="0"/>
              <a:t> et al.   (</a:t>
            </a:r>
            <a:r>
              <a:rPr lang="en-US" sz="2400" dirty="0" err="1"/>
              <a:t>www.icir.org</a:t>
            </a:r>
            <a:r>
              <a:rPr lang="en-US" sz="2400" dirty="0"/>
              <a:t>/</a:t>
            </a:r>
            <a:r>
              <a:rPr lang="en-US" sz="2400" dirty="0" err="1"/>
              <a:t>vern</a:t>
            </a:r>
            <a:r>
              <a:rPr lang="en-US" sz="2400" dirty="0"/>
              <a:t>/papers/ppi-usesec11.pdf)</a:t>
            </a:r>
          </a:p>
        </p:txBody>
      </p:sp>
      <p:sp>
        <p:nvSpPr>
          <p:cNvPr id="8" name="Oval 7"/>
          <p:cNvSpPr/>
          <p:nvPr/>
        </p:nvSpPr>
        <p:spPr>
          <a:xfrm>
            <a:off x="6908800" y="1498600"/>
            <a:ext cx="14224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spam bot</a:t>
            </a:r>
          </a:p>
        </p:txBody>
      </p:sp>
      <p:sp>
        <p:nvSpPr>
          <p:cNvPr id="10" name="Oval 9"/>
          <p:cNvSpPr/>
          <p:nvPr/>
        </p:nvSpPr>
        <p:spPr>
          <a:xfrm>
            <a:off x="8839200" y="1498600"/>
            <a:ext cx="2336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keylogger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1" y="1397001"/>
            <a:ext cx="1286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clients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124200"/>
            <a:ext cx="2235200" cy="1117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90"/>
                </a:solidFill>
              </a:rPr>
              <a:t>PPI service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953000"/>
            <a:ext cx="1285693" cy="1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4953000"/>
            <a:ext cx="1285693" cy="101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0" y="4953000"/>
            <a:ext cx="1285693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9550400" y="2209800"/>
            <a:ext cx="457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7620000" y="2209800"/>
            <a:ext cx="711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23200" y="424180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9042400" y="4241800"/>
            <a:ext cx="203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52000" y="4241800"/>
            <a:ext cx="10160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60000" y="5778501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Victims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384800" y="1193800"/>
            <a:ext cx="6197600" cy="1320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01601" y="2921000"/>
            <a:ext cx="7366105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Cost:    </a:t>
            </a:r>
            <a:r>
              <a:rPr lang="en-US" sz="3200" b="1" dirty="0"/>
              <a:t>US     -  100-180$ / 1000 machines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sz="3200" dirty="0"/>
              <a:t>	</a:t>
            </a:r>
            <a:r>
              <a:rPr lang="en-US" sz="3200" b="1" dirty="0"/>
              <a:t>Asia  -   7-8$ / 1000 machines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 aware of exploit techniques</a:t>
            </a:r>
          </a:p>
          <a:p>
            <a:endParaRPr lang="en-US" dirty="0"/>
          </a:p>
          <a:p>
            <a:r>
              <a:rPr lang="en-US" dirty="0" smtClean="0"/>
              <a:t>Learn to defend and avoid common exploits</a:t>
            </a:r>
          </a:p>
          <a:p>
            <a:endParaRPr lang="en-US" dirty="0"/>
          </a:p>
          <a:p>
            <a:r>
              <a:rPr lang="en-US" dirty="0" smtClean="0"/>
              <a:t>Learn to architect secure systems</a:t>
            </a:r>
          </a:p>
          <a:p>
            <a:endParaRPr lang="en-US" dirty="0"/>
          </a:p>
          <a:p>
            <a:r>
              <a:rPr lang="en-US" dirty="0" smtClean="0"/>
              <a:t>Learn basics of modern cryptography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16000"/>
            <a:ext cx="1158240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  </a:t>
            </a:r>
            <a:r>
              <a:rPr lang="en-US" b="1" dirty="0"/>
              <a:t>B</a:t>
            </a:r>
            <a:r>
              <a:rPr lang="en-US" b="1" dirty="0" smtClean="0"/>
              <a:t>asics</a:t>
            </a:r>
            <a:r>
              <a:rPr lang="en-US" dirty="0" smtClean="0"/>
              <a:t>    </a:t>
            </a:r>
            <a:r>
              <a:rPr lang="en-US" sz="2667" dirty="0" smtClean="0"/>
              <a:t>(4 Lectures + 1 Lab)</a:t>
            </a:r>
            <a:endParaRPr lang="en-US" sz="2667" dirty="0"/>
          </a:p>
          <a:p>
            <a:r>
              <a:rPr lang="en-US" dirty="0" smtClean="0"/>
              <a:t>Securing apps, OS,  and legacy code </a:t>
            </a:r>
            <a:br>
              <a:rPr lang="en-US" dirty="0" smtClean="0"/>
            </a:br>
            <a:r>
              <a:rPr lang="en-US" dirty="0" smtClean="0"/>
              <a:t>Isolation, authentication, and access control</a:t>
            </a:r>
          </a:p>
          <a:p>
            <a:r>
              <a:rPr lang="en-US" altLang="zh-CN" dirty="0" smtClean="0"/>
              <a:t>Cryptography overview</a:t>
            </a:r>
            <a:endParaRPr lang="en-US" dirty="0"/>
          </a:p>
          <a:p>
            <a:pPr marL="0" indent="0">
              <a:spcBef>
                <a:spcPts val="2368"/>
              </a:spcBef>
              <a:buNone/>
            </a:pPr>
            <a:r>
              <a:rPr lang="en-US" dirty="0" smtClean="0"/>
              <a:t>Part 2:   </a:t>
            </a:r>
            <a:r>
              <a:rPr lang="en-US" b="1" dirty="0" smtClean="0"/>
              <a:t>Web security   </a:t>
            </a:r>
            <a:r>
              <a:rPr lang="en-US" sz="2667" dirty="0" smtClean="0"/>
              <a:t>(5 Lectures + 1 Lab)</a:t>
            </a:r>
            <a:endParaRPr lang="en-US" dirty="0" smtClean="0"/>
          </a:p>
          <a:p>
            <a:r>
              <a:rPr lang="en-US" dirty="0" smtClean="0"/>
              <a:t>Building robust web sites,</a:t>
            </a:r>
            <a:r>
              <a:rPr lang="en-US" dirty="0"/>
              <a:t> </a:t>
            </a:r>
            <a:r>
              <a:rPr lang="en-US" dirty="0" smtClean="0"/>
              <a:t>understand the browser security model</a:t>
            </a:r>
            <a:endParaRPr lang="en-US" dirty="0"/>
          </a:p>
          <a:p>
            <a:pPr marL="0" indent="0">
              <a:spcBef>
                <a:spcPts val="2368"/>
              </a:spcBef>
              <a:buNone/>
            </a:pPr>
            <a:r>
              <a:rPr lang="en-US" dirty="0" smtClean="0"/>
              <a:t>Part 3:   </a:t>
            </a:r>
            <a:r>
              <a:rPr lang="en-US" b="1" dirty="0"/>
              <a:t>N</a:t>
            </a:r>
            <a:r>
              <a:rPr lang="en-US" b="1" dirty="0" smtClean="0"/>
              <a:t>etwork </a:t>
            </a:r>
            <a:r>
              <a:rPr lang="en-US" b="1" smtClean="0"/>
              <a:t>security   </a:t>
            </a:r>
            <a:r>
              <a:rPr lang="en-US" sz="2667" smtClean="0"/>
              <a:t>(3 </a:t>
            </a:r>
            <a:r>
              <a:rPr lang="en-US" sz="2667" dirty="0" smtClean="0"/>
              <a:t>Lectures)</a:t>
            </a:r>
            <a:endParaRPr lang="en-US" dirty="0" smtClean="0"/>
          </a:p>
          <a:p>
            <a:r>
              <a:rPr lang="en-US" dirty="0" smtClean="0"/>
              <a:t>Monitoring and architecting secure networks.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16000"/>
            <a:ext cx="1158240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  </a:t>
            </a:r>
            <a:r>
              <a:rPr lang="en-US" b="1" dirty="0"/>
              <a:t>B</a:t>
            </a:r>
            <a:r>
              <a:rPr lang="en-US" b="1" dirty="0" smtClean="0"/>
              <a:t>asics</a:t>
            </a:r>
            <a:r>
              <a:rPr lang="en-US" dirty="0" smtClean="0"/>
              <a:t>    </a:t>
            </a:r>
            <a:r>
              <a:rPr lang="en-US" sz="2667" dirty="0" smtClean="0"/>
              <a:t>(4 Lectures + 1 Lab)</a:t>
            </a:r>
            <a:endParaRPr lang="en-US" sz="2667" dirty="0"/>
          </a:p>
          <a:p>
            <a:r>
              <a:rPr lang="en-US" dirty="0" smtClean="0"/>
              <a:t>Securing apps, OS,  and legacy code </a:t>
            </a:r>
            <a:br>
              <a:rPr lang="en-US" dirty="0" smtClean="0"/>
            </a:br>
            <a:r>
              <a:rPr lang="en-US" dirty="0" smtClean="0"/>
              <a:t>Isolation, authentication, and access control</a:t>
            </a:r>
          </a:p>
          <a:p>
            <a:r>
              <a:rPr lang="en-US" altLang="zh-CN" dirty="0" smtClean="0"/>
              <a:t>Cryptography overview</a:t>
            </a:r>
            <a:endParaRPr lang="en-US" dirty="0"/>
          </a:p>
          <a:p>
            <a:pPr marL="0" indent="0">
              <a:spcBef>
                <a:spcPts val="2368"/>
              </a:spcBef>
              <a:buNone/>
            </a:pPr>
            <a:r>
              <a:rPr lang="en-US" dirty="0" smtClean="0"/>
              <a:t>Part 2:   </a:t>
            </a:r>
            <a:r>
              <a:rPr lang="en-US" b="1" dirty="0" smtClean="0"/>
              <a:t>Web security   </a:t>
            </a:r>
            <a:r>
              <a:rPr lang="en-US" sz="2667" dirty="0" smtClean="0"/>
              <a:t>(4 Lectures + 1 Lab)</a:t>
            </a:r>
            <a:endParaRPr lang="en-US" dirty="0" smtClean="0"/>
          </a:p>
          <a:p>
            <a:r>
              <a:rPr lang="en-US" dirty="0" smtClean="0"/>
              <a:t>Building robust web sites,</a:t>
            </a:r>
            <a:r>
              <a:rPr lang="en-US" dirty="0"/>
              <a:t> </a:t>
            </a:r>
            <a:r>
              <a:rPr lang="en-US" dirty="0" smtClean="0"/>
              <a:t>understand the browser security model</a:t>
            </a:r>
            <a:endParaRPr lang="en-US" dirty="0"/>
          </a:p>
          <a:p>
            <a:pPr marL="0" indent="0">
              <a:spcBef>
                <a:spcPts val="2368"/>
              </a:spcBef>
              <a:buNone/>
            </a:pPr>
            <a:r>
              <a:rPr lang="en-US" dirty="0" smtClean="0"/>
              <a:t>Part 3:   </a:t>
            </a:r>
            <a:r>
              <a:rPr lang="en-US" b="1" dirty="0"/>
              <a:t>N</a:t>
            </a:r>
            <a:r>
              <a:rPr lang="en-US" b="1" dirty="0" smtClean="0"/>
              <a:t>etwork security   </a:t>
            </a:r>
            <a:r>
              <a:rPr lang="en-US" sz="2667" dirty="0" smtClean="0"/>
              <a:t>(2 Lectures)</a:t>
            </a:r>
            <a:endParaRPr lang="en-US" dirty="0" smtClean="0"/>
          </a:p>
          <a:p>
            <a:r>
              <a:rPr lang="en-US" dirty="0" smtClean="0"/>
              <a:t>Monitoring and architecting secure networks.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is security?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System correctness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user supplies expected input, system generates desired output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Security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attacker supplies unexpected input, system does not fail in certain ways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is security?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System correctness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Good input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 Good output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Security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Bad input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mtClean="0">
                <a:ea typeface="宋体" panose="02010600030101010101" pitchFamily="2" charset="-122"/>
              </a:rPr>
              <a:t> Bad output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cxnSp>
        <p:nvCxnSpPr>
          <p:cNvPr id="9220" name="Straight Connector 4"/>
          <p:cNvCxnSpPr>
            <a:cxnSpLocks noChangeShapeType="1"/>
          </p:cNvCxnSpPr>
          <p:nvPr/>
        </p:nvCxnSpPr>
        <p:spPr bwMode="auto">
          <a:xfrm rot="5400000">
            <a:off x="2809333" y="3328356"/>
            <a:ext cx="3810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is security?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System correctness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More features: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better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Security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More features: can be worse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2815"/>
            <a:ext cx="10515600" cy="80806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Security properties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199" y="810882"/>
            <a:ext cx="7796843" cy="5366081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Confidentiality	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Information about system or its users cannot be learned by an attacker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Integrity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The system continues to operate properly, only reaching states that would occur if there were no attacker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Availability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Actions by an attacker do not prevent users from having access to use of the system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650" y="810882"/>
            <a:ext cx="2247541" cy="13315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854" y="2463743"/>
            <a:ext cx="1860610" cy="1476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94" y="4261688"/>
            <a:ext cx="1812571" cy="167830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29200" y="1100138"/>
            <a:ext cx="2209800" cy="2286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System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495800" y="1104900"/>
            <a:ext cx="533400" cy="2286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239000" y="1104900"/>
            <a:ext cx="533400" cy="22860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2293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339" r="11314" b="20322"/>
          <a:stretch>
            <a:fillRect/>
          </a:stretch>
        </p:blipFill>
        <p:spPr bwMode="auto">
          <a:xfrm>
            <a:off x="8763000" y="1028700"/>
            <a:ext cx="17033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Alice _8885 by Disney-Grandp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10526" r="9120" b="7895"/>
          <a:stretch>
            <a:fillRect/>
          </a:stretch>
        </p:blipFill>
        <p:spPr bwMode="auto">
          <a:xfrm>
            <a:off x="1828800" y="102870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9118601" y="3409950"/>
            <a:ext cx="1116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Attacker</a:t>
            </a:r>
          </a:p>
        </p:txBody>
      </p:sp>
      <p:sp>
        <p:nvSpPr>
          <p:cNvPr id="12296" name="TextBox 13"/>
          <p:cNvSpPr txBox="1">
            <a:spLocks noChangeArrowheads="1"/>
          </p:cNvSpPr>
          <p:nvPr/>
        </p:nvSpPr>
        <p:spPr bwMode="auto">
          <a:xfrm>
            <a:off x="2057400" y="340995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2297" name="Right Arrow 14"/>
          <p:cNvSpPr>
            <a:spLocks noChangeArrowheads="1"/>
          </p:cNvSpPr>
          <p:nvPr/>
        </p:nvSpPr>
        <p:spPr bwMode="auto">
          <a:xfrm>
            <a:off x="3657600" y="14859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8" name="Right Arrow 15"/>
          <p:cNvSpPr>
            <a:spLocks noChangeArrowheads="1"/>
          </p:cNvSpPr>
          <p:nvPr/>
        </p:nvSpPr>
        <p:spPr bwMode="auto">
          <a:xfrm flipH="1">
            <a:off x="3657600" y="24003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9" name="Right Arrow 16"/>
          <p:cNvSpPr>
            <a:spLocks noChangeArrowheads="1"/>
          </p:cNvSpPr>
          <p:nvPr/>
        </p:nvSpPr>
        <p:spPr bwMode="auto">
          <a:xfrm>
            <a:off x="7924800" y="14859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0" name="Right Arrow 17"/>
          <p:cNvSpPr>
            <a:spLocks noChangeArrowheads="1"/>
          </p:cNvSpPr>
          <p:nvPr/>
        </p:nvSpPr>
        <p:spPr bwMode="auto">
          <a:xfrm flipH="1">
            <a:off x="7924800" y="24003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1" name="Title 15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General picture</a:t>
            </a:r>
          </a:p>
        </p:txBody>
      </p:sp>
      <p:sp>
        <p:nvSpPr>
          <p:cNvPr id="12302" name="Content Placeholder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52600" y="3962400"/>
            <a:ext cx="8686800" cy="2590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Security is about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Honest user (e.g., Alice, Bob, …)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Dishonest Attacker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How the Attacker 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Disrupts honest user’s use of the system  (Integrity, Availability)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Learns information intended for Alice only (Confidentiality)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Course overview</a:t>
            </a:r>
            <a:endParaRPr lang="en-US" altLang="zh-CN" sz="2400" b="1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1387</Words>
  <Application>Microsoft Office PowerPoint</Application>
  <PresentationFormat>宽屏</PresentationFormat>
  <Paragraphs>380</Paragraphs>
  <Slides>41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Courier</vt:lpstr>
      <vt:lpstr>ＭＳ Ｐゴシック</vt:lpstr>
      <vt:lpstr>宋体</vt:lpstr>
      <vt:lpstr>Arial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Wingdings</vt:lpstr>
      <vt:lpstr>Office 主题</vt:lpstr>
      <vt:lpstr>Computer Security and Cryptography</vt:lpstr>
      <vt:lpstr>Computer Security and Cryptography</vt:lpstr>
      <vt:lpstr>What’s this course about?</vt:lpstr>
      <vt:lpstr>This course</vt:lpstr>
      <vt:lpstr>What is security?</vt:lpstr>
      <vt:lpstr>What is security?</vt:lpstr>
      <vt:lpstr>What is security?</vt:lpstr>
      <vt:lpstr>Security properties</vt:lpstr>
      <vt:lpstr>General picture</vt:lpstr>
      <vt:lpstr>PowerPoint 演示文稿</vt:lpstr>
      <vt:lpstr>PowerPoint 演示文稿</vt:lpstr>
      <vt:lpstr>PowerPoint 演示文稿</vt:lpstr>
      <vt:lpstr>PowerPoint 演示文稿</vt:lpstr>
      <vt:lpstr>Current Trends</vt:lpstr>
      <vt:lpstr>Historical hackers  (prior to 2000)</vt:lpstr>
      <vt:lpstr>The challenges</vt:lpstr>
      <vt:lpstr>Lots of vulnerability disclosures  (2015)</vt:lpstr>
      <vt:lpstr>Vulnerable applications being exploited</vt:lpstr>
      <vt:lpstr>Mobile malware     (Nov. 2013 – Oct. 2014)</vt:lpstr>
      <vt:lpstr>Sample attacks</vt:lpstr>
      <vt:lpstr>Why own machines:        1.  IP address and bandwidth stealing</vt:lpstr>
      <vt:lpstr>Why own machines:       2.  Steal user credentials and inject ads</vt:lpstr>
      <vt:lpstr>Lots of financial malware</vt:lpstr>
      <vt:lpstr>Users attacked:  stats</vt:lpstr>
      <vt:lpstr>Why own machines:     3. Ransomware</vt:lpstr>
      <vt:lpstr>Why own machines:       4. Spread to isolated systems </vt:lpstr>
      <vt:lpstr>Server-side attacks</vt:lpstr>
      <vt:lpstr>Types of data stolen  (2012-2015)</vt:lpstr>
      <vt:lpstr>Example:   Mpack</vt:lpstr>
      <vt:lpstr>Insider attacks:  example</vt:lpstr>
      <vt:lpstr>Many more examples</vt:lpstr>
      <vt:lpstr>How companies lose data</vt:lpstr>
      <vt:lpstr>The Marketplace for Vulnerabilities</vt:lpstr>
      <vt:lpstr>Marketplace for Vulnerabilities</vt:lpstr>
      <vt:lpstr>Example:  Mozilla</vt:lpstr>
      <vt:lpstr>Marketplace for Vulnerabilities</vt:lpstr>
      <vt:lpstr>Marketplace for owned machines</vt:lpstr>
      <vt:lpstr>Marketplace for owned machines</vt:lpstr>
      <vt:lpstr>This course</vt:lpstr>
      <vt:lpstr>This course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180</cp:revision>
  <dcterms:created xsi:type="dcterms:W3CDTF">2016-03-16T02:24:27Z</dcterms:created>
  <dcterms:modified xsi:type="dcterms:W3CDTF">2016-05-22T11:41:00Z</dcterms:modified>
</cp:coreProperties>
</file>