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45"/>
  </p:notesMasterIdLst>
  <p:handoutMasterIdLst>
    <p:handoutMasterId r:id="rId46"/>
  </p:handoutMasterIdLst>
  <p:sldIdLst>
    <p:sldId id="275" r:id="rId2"/>
    <p:sldId id="303" r:id="rId3"/>
    <p:sldId id="348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374" r:id="rId30"/>
    <p:sldId id="375" r:id="rId31"/>
    <p:sldId id="376" r:id="rId32"/>
    <p:sldId id="377" r:id="rId33"/>
    <p:sldId id="378" r:id="rId34"/>
    <p:sldId id="379" r:id="rId35"/>
    <p:sldId id="380" r:id="rId36"/>
    <p:sldId id="381" r:id="rId37"/>
    <p:sldId id="382" r:id="rId38"/>
    <p:sldId id="383" r:id="rId39"/>
    <p:sldId id="384" r:id="rId40"/>
    <p:sldId id="385" r:id="rId41"/>
    <p:sldId id="386" r:id="rId42"/>
    <p:sldId id="387" r:id="rId43"/>
    <p:sldId id="347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6DD05-F287-4CF1-AA8B-235E9571F619}" type="datetimeFigureOut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86C31-6830-4FB3-92E2-4CBE013FB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1889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637B8-6CFC-40D3-B47E-FF2FFF8BE109}" type="datetimeFigureOut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50FFC-271D-4C6E-AD6F-E4E2AA330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5069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50FFC-271D-4C6E-AD6F-E4E2AA3301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512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SBCglobal</a:t>
            </a:r>
            <a:r>
              <a:rPr lang="en-US" dirty="0" smtClean="0"/>
              <a:t> DNS</a:t>
            </a:r>
            <a:r>
              <a:rPr lang="en-US" baseline="0" dirty="0" smtClean="0"/>
              <a:t> resolver wants </a:t>
            </a:r>
            <a:r>
              <a:rPr lang="en-US" baseline="0" dirty="0" err="1" smtClean="0"/>
              <a:t>www.unixwiz.net</a:t>
            </a:r>
            <a:r>
              <a:rPr lang="en-US" baseline="0" dirty="0" smtClean="0"/>
              <a:t>.    First queries C </a:t>
            </a:r>
            <a:r>
              <a:rPr lang="en-US" baseline="0" dirty="0" err="1" smtClean="0"/>
              <a:t>tld</a:t>
            </a:r>
            <a:r>
              <a:rPr lang="en-US" baseline="0" dirty="0" smtClean="0"/>
              <a:t>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9E67B-3040-D347-A3E8-60176521CDE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62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Response points to two name servers.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9E67B-3040-D347-A3E8-60176521CDE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39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</a:t>
            </a:r>
            <a:r>
              <a:rPr lang="en-US" dirty="0" err="1" smtClean="0"/>
              <a:t>inux.unixwiz.net</a:t>
            </a:r>
            <a:r>
              <a:rPr lang="en-US" dirty="0" smtClean="0"/>
              <a:t> provides</a:t>
            </a:r>
            <a:r>
              <a:rPr lang="en-US" baseline="0" dirty="0" smtClean="0"/>
              <a:t> the final answer.     Response passes bailiwick checking and will be cached.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9E67B-3040-D347-A3E8-60176521CDE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38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Birthday paradox:    success once  x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= y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j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 for some i,j  .     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Success probability after each try is 1/256     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    needs 256 tries on average until success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ABDD871-9908-3B46-8F76-3DB9E0D8243A}" type="slidenum">
              <a:rPr lang="en-US" sz="1300">
                <a:latin typeface="Times New Roman" charset="0"/>
              </a:rPr>
              <a:pPr/>
              <a:t>37</a:t>
            </a:fld>
            <a:endParaRPr lang="en-US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733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50FFC-271D-4C6E-AD6F-E4E2AA3301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835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Example commands:   send spam email on behalf of victim IP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address</a:t>
            </a:r>
          </a:p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SPF: Sender Policy Framework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F0D3D884-C6E9-9A47-9B59-01DCB125B7EC}" type="slidenum">
              <a:rPr lang="en-US" sz="1300">
                <a:latin typeface="Times New Roman" charset="0"/>
              </a:rPr>
              <a:pPr/>
              <a:t>14</a:t>
            </a:fld>
            <a:endParaRPr lang="en-US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405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OSPF:   ope</a:t>
            </a:r>
            <a:r>
              <a:rPr lang="en-US" baseline="0" dirty="0" smtClean="0"/>
              <a:t>n shortest path first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9E67B-3040-D347-A3E8-60176521CDE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5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OSPF:  open shortest path first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8BC6113-9869-D748-9E8A-7A418F66F49D}" type="slidenum">
              <a:rPr lang="en-US" sz="1300">
                <a:latin typeface="Times New Roman" charset="0"/>
              </a:rPr>
              <a:pPr/>
              <a:t>18</a:t>
            </a:fld>
            <a:endParaRPr lang="en-US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191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RIR: Regional Internet Registries  (assign IP</a:t>
            </a:r>
            <a:r>
              <a:rPr lang="en-US" baseline="0" dirty="0" smtClean="0"/>
              <a:t> blocks to</a:t>
            </a:r>
            <a:r>
              <a:rPr lang="en-US" dirty="0" smtClean="0"/>
              <a:t> AS’s)</a:t>
            </a:r>
          </a:p>
          <a:p>
            <a:r>
              <a:rPr lang="en-US" dirty="0" smtClean="0"/>
              <a:t>ROA: Route Origin Authorizations.  Contains: </a:t>
            </a:r>
            <a:r>
              <a:rPr lang="en-US" baseline="0" dirty="0" smtClean="0"/>
              <a:t>  </a:t>
            </a:r>
            <a:r>
              <a:rPr lang="en-US" dirty="0" smtClean="0"/>
              <a:t>AS number (ASN)</a:t>
            </a:r>
            <a:r>
              <a:rPr lang="en-US" baseline="0" dirty="0" smtClean="0"/>
              <a:t>, </a:t>
            </a:r>
            <a:r>
              <a:rPr lang="en-US" dirty="0" smtClean="0"/>
              <a:t>validity date range, IP prefixes.</a:t>
            </a:r>
          </a:p>
          <a:p>
            <a:r>
              <a:rPr lang="en-US" dirty="0" smtClean="0"/>
              <a:t>ROA</a:t>
            </a:r>
            <a:r>
              <a:rPr lang="en-US" baseline="0" dirty="0" smtClean="0"/>
              <a:t> says that an ASN is authorized to advertise for specific prefixes.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9E67B-3040-D347-A3E8-60176521CDE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66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Path from DC to </a:t>
            </a:r>
            <a:r>
              <a:rPr lang="en-US" sz="1200" dirty="0" smtClean="0"/>
              <a:t>Guadalajara is</a:t>
            </a:r>
            <a:r>
              <a:rPr lang="en-US" sz="1200" baseline="0" dirty="0" smtClean="0"/>
              <a:t> unchanged.   Only return path is changed.</a:t>
            </a:r>
          </a:p>
          <a:p>
            <a:r>
              <a:rPr lang="en-US" sz="1200" baseline="0" dirty="0" smtClean="0"/>
              <a:t>More like this:   Nov. 2014,   March 2015.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9E67B-3040-D347-A3E8-60176521CDE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78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 and </a:t>
            </a:r>
            <a:r>
              <a:rPr lang="en-US" dirty="0" err="1" smtClean="0"/>
              <a:t>Rb</a:t>
            </a:r>
            <a:r>
              <a:rPr lang="en-US" dirty="0" smtClean="0"/>
              <a:t> send an LSA about the connection between them.   That LSA is received by R3 and it updates its own LSA database.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9E67B-3040-D347-A3E8-60176521CDE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28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router can setup an adjacency</a:t>
            </a:r>
            <a:r>
              <a:rPr lang="en-US" baseline="0" dirty="0" smtClean="0"/>
              <a:t> with a peer router without ever hearing back from the peer.    Therefore, a remote attacker can cause a victim router to setup an adjacency with a phantom peer, resulting in </a:t>
            </a:r>
            <a:r>
              <a:rPr lang="en-US" baseline="0" dirty="0" err="1" smtClean="0"/>
              <a:t>DoS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9E67B-3040-D347-A3E8-60176521CDE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5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1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7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54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60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32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14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87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93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6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99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40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99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wmf"/><Relationship Id="rId9" Type="http://schemas.openxmlformats.org/officeDocument/2006/relationships/image" Target="../media/image1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07031"/>
          </a:xfr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Computer Security and Cryptography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407032"/>
            <a:ext cx="9144000" cy="5450967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Lecturer: </a:t>
            </a:r>
            <a:r>
              <a:rPr lang="en-US" altLang="zh-CN" b="1" dirty="0" smtClean="0"/>
              <a:t>Zhou </a:t>
            </a:r>
            <a:r>
              <a:rPr lang="en-US" altLang="zh-CN" b="1" dirty="0" err="1" smtClean="0"/>
              <a:t>Peng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Ph.D</a:t>
            </a:r>
            <a:r>
              <a:rPr lang="en-US" altLang="zh-CN" dirty="0" smtClean="0"/>
              <a:t> in Computer Network Security</a:t>
            </a:r>
          </a:p>
          <a:p>
            <a:r>
              <a:rPr lang="en-US" altLang="zh-CN" dirty="0" smtClean="0"/>
              <a:t>pzhou@shu.edu.cn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0" y="1407032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175" y="1720908"/>
            <a:ext cx="2343150" cy="3324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692" y="1720909"/>
            <a:ext cx="2513945" cy="3324225"/>
          </a:xfrm>
          <a:prstGeom prst="rect">
            <a:avLst/>
          </a:prstGeom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460904" y="2859800"/>
            <a:ext cx="17387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Lecture </a:t>
            </a:r>
            <a:r>
              <a:rPr lang="en-US" altLang="zh-CN" sz="2800" b="1" dirty="0" smtClean="0"/>
              <a:t>10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59613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7867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Transmission Control Protocol</a:t>
            </a:r>
          </a:p>
        </p:txBody>
      </p:sp>
      <p:sp>
        <p:nvSpPr>
          <p:cNvPr id="266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00177" y="1043796"/>
            <a:ext cx="10515600" cy="4351338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Connection-oriented, preserves order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Sender 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Break data into packets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Attach packet numbers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Receiver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Acknowledge receipt;  lost packets are resent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Reassemble packets in correct order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635125" y="1"/>
            <a:ext cx="7127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dirty="0"/>
              <a:t>TCP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125752" y="3790172"/>
            <a:ext cx="7366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Book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4711791" y="3790172"/>
            <a:ext cx="1862137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Mail each page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7499441" y="3790172"/>
            <a:ext cx="21367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Reassemble book</a:t>
            </a:r>
          </a:p>
        </p:txBody>
      </p:sp>
      <p:pic>
        <p:nvPicPr>
          <p:cNvPr id="26632" name="Picture 8" descr="j024909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90" y="4083859"/>
            <a:ext cx="1535112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9" descr="j024909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653" y="4641072"/>
            <a:ext cx="1535113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8193177" y="4171171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8269377" y="4247371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8345577" y="4323571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8421777" y="4399771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8497977" y="4475971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8574177" y="4552171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8650377" y="4628371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8726577" y="4704571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AutoShape 18"/>
          <p:cNvSpPr>
            <a:spLocks noChangeArrowheads="1"/>
          </p:cNvSpPr>
          <p:nvPr/>
        </p:nvSpPr>
        <p:spPr bwMode="auto">
          <a:xfrm>
            <a:off x="3748177" y="4590272"/>
            <a:ext cx="685800" cy="595313"/>
          </a:xfrm>
          <a:prstGeom prst="rightArrow">
            <a:avLst>
              <a:gd name="adj1" fmla="val 50000"/>
              <a:gd name="adj2" fmla="val 288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2071777" y="4171171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2147977" y="4247371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2224177" y="4323571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2300377" y="4399771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2376577" y="4475971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2452777" y="4552171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2528977" y="4628371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2605177" y="4704571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1" name="AutoShape 27"/>
          <p:cNvSpPr>
            <a:spLocks noChangeArrowheads="1"/>
          </p:cNvSpPr>
          <p:nvPr/>
        </p:nvSpPr>
        <p:spPr bwMode="auto">
          <a:xfrm>
            <a:off x="7304177" y="4590272"/>
            <a:ext cx="685800" cy="595313"/>
          </a:xfrm>
          <a:prstGeom prst="rightArrow">
            <a:avLst>
              <a:gd name="adj1" fmla="val 50000"/>
              <a:gd name="adj2" fmla="val 288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2" name="Text Box 28"/>
          <p:cNvSpPr txBox="1">
            <a:spLocks noChangeArrowheads="1"/>
          </p:cNvSpPr>
          <p:nvPr/>
        </p:nvSpPr>
        <p:spPr bwMode="auto">
          <a:xfrm>
            <a:off x="6228128" y="4749021"/>
            <a:ext cx="4026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>
                <a:solidFill>
                  <a:schemeClr val="bg1"/>
                </a:solidFill>
                <a:latin typeface="Comic Sans MS" charset="0"/>
              </a:rPr>
              <a:t>19</a:t>
            </a:r>
          </a:p>
        </p:txBody>
      </p:sp>
      <p:sp>
        <p:nvSpPr>
          <p:cNvPr id="26653" name="Text Box 29"/>
          <p:cNvSpPr txBox="1">
            <a:spLocks noChangeArrowheads="1"/>
          </p:cNvSpPr>
          <p:nvPr/>
        </p:nvSpPr>
        <p:spPr bwMode="auto">
          <a:xfrm>
            <a:off x="6885803" y="5320521"/>
            <a:ext cx="3097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>
                <a:solidFill>
                  <a:schemeClr val="bg1"/>
                </a:solidFill>
                <a:latin typeface="Comic Sans MS" charset="0"/>
              </a:rPr>
              <a:t>5</a:t>
            </a:r>
          </a:p>
        </p:txBody>
      </p:sp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5350845" y="4153709"/>
            <a:ext cx="2776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>
                <a:solidFill>
                  <a:schemeClr val="bg1"/>
                </a:solidFill>
                <a:latin typeface="Comic Sans MS" charset="0"/>
              </a:rPr>
              <a:t>1</a:t>
            </a:r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3242645" y="5396721"/>
            <a:ext cx="2776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>
                <a:solidFill>
                  <a:schemeClr val="bg1"/>
                </a:solidFill>
                <a:latin typeface="Comic Sans MS" charset="0"/>
              </a:rPr>
              <a:t>1</a:t>
            </a:r>
          </a:p>
        </p:txBody>
      </p:sp>
      <p:sp>
        <p:nvSpPr>
          <p:cNvPr id="26656" name="Text Box 32"/>
          <p:cNvSpPr txBox="1">
            <a:spLocks noChangeArrowheads="1"/>
          </p:cNvSpPr>
          <p:nvPr/>
        </p:nvSpPr>
        <p:spPr bwMode="auto">
          <a:xfrm>
            <a:off x="9338645" y="5396721"/>
            <a:ext cx="2776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>
                <a:solidFill>
                  <a:schemeClr val="bg1"/>
                </a:solidFill>
                <a:latin typeface="Comic Sans MS" charset="0"/>
              </a:rPr>
              <a:t>1</a:t>
            </a: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Security issues in Internet protocols</a:t>
            </a:r>
            <a:endParaRPr lang="en-US" altLang="zh-CN" sz="2400" dirty="0"/>
          </a:p>
        </p:txBody>
      </p:sp>
      <p:sp>
        <p:nvSpPr>
          <p:cNvPr id="34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21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74" t="28000" r="3751" b="50632"/>
          <a:stretch>
            <a:fillRect/>
          </a:stretch>
        </p:blipFill>
        <p:spPr bwMode="auto">
          <a:xfrm>
            <a:off x="3857446" y="700177"/>
            <a:ext cx="5561013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</p:pic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159480" y="0"/>
            <a:ext cx="7772400" cy="700177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TCP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Header      </a:t>
            </a: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(protocol=6)</a:t>
            </a:r>
            <a:endParaRPr lang="en-US" sz="20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7652" name="Group 23"/>
          <p:cNvGrpSpPr>
            <a:grpSpLocks/>
          </p:cNvGrpSpPr>
          <p:nvPr/>
        </p:nvGrpSpPr>
        <p:grpSpPr bwMode="auto">
          <a:xfrm>
            <a:off x="3941584" y="2895690"/>
            <a:ext cx="5900737" cy="3305175"/>
            <a:chOff x="3207858" y="3248025"/>
            <a:chExt cx="5900691" cy="3305175"/>
          </a:xfrm>
        </p:grpSpPr>
        <p:sp>
          <p:nvSpPr>
            <p:cNvPr id="27653" name="Rectangle 5"/>
            <p:cNvSpPr>
              <a:spLocks noChangeArrowheads="1"/>
            </p:cNvSpPr>
            <p:nvPr/>
          </p:nvSpPr>
          <p:spPr bwMode="auto">
            <a:xfrm>
              <a:off x="3207858" y="3248025"/>
              <a:ext cx="168641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Source Port</a:t>
              </a:r>
            </a:p>
          </p:txBody>
        </p:sp>
        <p:sp>
          <p:nvSpPr>
            <p:cNvPr id="27654" name="Rectangle 6"/>
            <p:cNvSpPr>
              <a:spLocks noChangeArrowheads="1"/>
            </p:cNvSpPr>
            <p:nvPr/>
          </p:nvSpPr>
          <p:spPr bwMode="auto">
            <a:xfrm>
              <a:off x="4894267" y="3248025"/>
              <a:ext cx="2023692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Dest port</a:t>
              </a:r>
            </a:p>
          </p:txBody>
        </p:sp>
        <p:sp>
          <p:nvSpPr>
            <p:cNvPr id="27655" name="Rectangle 7"/>
            <p:cNvSpPr>
              <a:spLocks noChangeArrowheads="1"/>
            </p:cNvSpPr>
            <p:nvPr/>
          </p:nvSpPr>
          <p:spPr bwMode="auto">
            <a:xfrm>
              <a:off x="3207858" y="3629025"/>
              <a:ext cx="3710101" cy="3810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SEQ Number</a:t>
              </a:r>
            </a:p>
          </p:txBody>
        </p:sp>
        <p:sp>
          <p:nvSpPr>
            <p:cNvPr id="27656" name="Rectangle 8"/>
            <p:cNvSpPr>
              <a:spLocks noChangeArrowheads="1"/>
            </p:cNvSpPr>
            <p:nvPr/>
          </p:nvSpPr>
          <p:spPr bwMode="auto">
            <a:xfrm>
              <a:off x="3207858" y="4010025"/>
              <a:ext cx="3710101" cy="3810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ACK Number</a:t>
              </a:r>
            </a:p>
          </p:txBody>
        </p:sp>
        <p:sp>
          <p:nvSpPr>
            <p:cNvPr id="27657" name="Rectangle 9"/>
            <p:cNvSpPr>
              <a:spLocks noChangeArrowheads="1"/>
            </p:cNvSpPr>
            <p:nvPr/>
          </p:nvSpPr>
          <p:spPr bwMode="auto">
            <a:xfrm>
              <a:off x="3207858" y="4391025"/>
              <a:ext cx="3710101" cy="7905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8" name="Rectangle 10"/>
            <p:cNvSpPr>
              <a:spLocks noChangeArrowheads="1"/>
            </p:cNvSpPr>
            <p:nvPr/>
          </p:nvSpPr>
          <p:spPr bwMode="auto">
            <a:xfrm>
              <a:off x="3207858" y="5181600"/>
              <a:ext cx="3710101" cy="1371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Other stuff</a:t>
              </a:r>
            </a:p>
          </p:txBody>
        </p:sp>
        <p:sp>
          <p:nvSpPr>
            <p:cNvPr id="27659" name="Rectangle 11"/>
            <p:cNvSpPr>
              <a:spLocks noChangeArrowheads="1"/>
            </p:cNvSpPr>
            <p:nvPr/>
          </p:nvSpPr>
          <p:spPr bwMode="auto">
            <a:xfrm>
              <a:off x="3731284" y="4428522"/>
              <a:ext cx="332139" cy="7155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/>
                <a:t>U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R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G</a:t>
              </a:r>
            </a:p>
          </p:txBody>
        </p:sp>
        <p:sp>
          <p:nvSpPr>
            <p:cNvPr id="27660" name="Rectangle 12"/>
            <p:cNvSpPr>
              <a:spLocks noChangeArrowheads="1"/>
            </p:cNvSpPr>
            <p:nvPr/>
          </p:nvSpPr>
          <p:spPr bwMode="auto">
            <a:xfrm>
              <a:off x="4931775" y="4428522"/>
              <a:ext cx="309698" cy="7155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/>
                <a:t>P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S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R</a:t>
              </a:r>
            </a:p>
          </p:txBody>
        </p:sp>
        <p:sp>
          <p:nvSpPr>
            <p:cNvPr id="27661" name="Rectangle 13"/>
            <p:cNvSpPr>
              <a:spLocks noChangeArrowheads="1"/>
            </p:cNvSpPr>
            <p:nvPr/>
          </p:nvSpPr>
          <p:spPr bwMode="auto">
            <a:xfrm>
              <a:off x="4132871" y="4428522"/>
              <a:ext cx="317714" cy="71558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/>
                <a:t>A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C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K</a:t>
              </a:r>
            </a:p>
          </p:txBody>
        </p:sp>
        <p:sp>
          <p:nvSpPr>
            <p:cNvPr id="27662" name="Rectangle 14"/>
            <p:cNvSpPr>
              <a:spLocks noChangeArrowheads="1"/>
            </p:cNvSpPr>
            <p:nvPr/>
          </p:nvSpPr>
          <p:spPr bwMode="auto">
            <a:xfrm>
              <a:off x="4522513" y="4428522"/>
              <a:ext cx="328933" cy="7155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/>
                <a:t>P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S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H</a:t>
              </a:r>
            </a:p>
          </p:txBody>
        </p:sp>
        <p:sp>
          <p:nvSpPr>
            <p:cNvPr id="27663" name="Rectangle 15"/>
            <p:cNvSpPr>
              <a:spLocks noChangeArrowheads="1"/>
            </p:cNvSpPr>
            <p:nvPr/>
          </p:nvSpPr>
          <p:spPr bwMode="auto">
            <a:xfrm>
              <a:off x="5316761" y="4428522"/>
              <a:ext cx="333742" cy="71558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/>
                <a:t>S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Y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N</a:t>
              </a:r>
            </a:p>
          </p:txBody>
        </p:sp>
        <p:sp>
          <p:nvSpPr>
            <p:cNvPr id="27664" name="Rectangle 16"/>
            <p:cNvSpPr>
              <a:spLocks noChangeArrowheads="1"/>
            </p:cNvSpPr>
            <p:nvPr/>
          </p:nvSpPr>
          <p:spPr bwMode="auto">
            <a:xfrm>
              <a:off x="5720796" y="4428522"/>
              <a:ext cx="333742" cy="7155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/>
                <a:t>F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I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N</a:t>
              </a:r>
            </a:p>
          </p:txBody>
        </p:sp>
        <p:sp>
          <p:nvSpPr>
            <p:cNvPr id="27665" name="Right Brace 21"/>
            <p:cNvSpPr>
              <a:spLocks/>
            </p:cNvSpPr>
            <p:nvPr/>
          </p:nvSpPr>
          <p:spPr bwMode="auto">
            <a:xfrm>
              <a:off x="7010400" y="3248025"/>
              <a:ext cx="533400" cy="3305175"/>
            </a:xfrm>
            <a:prstGeom prst="rightBrace">
              <a:avLst>
                <a:gd name="adj1" fmla="val 8319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6" name="TextBox 22"/>
            <p:cNvSpPr txBox="1">
              <a:spLocks noChangeArrowheads="1"/>
            </p:cNvSpPr>
            <p:nvPr/>
          </p:nvSpPr>
          <p:spPr bwMode="auto">
            <a:xfrm>
              <a:off x="7620000" y="4705290"/>
              <a:ext cx="148854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>
                  <a:latin typeface="Arial" charset="0"/>
                  <a:cs typeface="Arial" charset="0"/>
                </a:rPr>
                <a:t>TCP Header</a:t>
              </a:r>
            </a:p>
          </p:txBody>
        </p:sp>
      </p:grpSp>
      <p:sp>
        <p:nvSpPr>
          <p:cNvPr id="19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Security issues in Internet protocols</a:t>
            </a:r>
            <a:endParaRPr lang="en-US" altLang="zh-CN" sz="2400" dirty="0"/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43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12320" y="4673"/>
            <a:ext cx="10515600" cy="854075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Review: TCP Handshake</a:t>
            </a:r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>
            <a:off x="3308350" y="1585822"/>
            <a:ext cx="4114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3308350" y="3948022"/>
            <a:ext cx="4114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 flipH="1">
            <a:off x="3308350" y="2957422"/>
            <a:ext cx="411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3124201" y="671422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C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7245351" y="725397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S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4572001" y="1357222"/>
            <a:ext cx="925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 b="1"/>
              <a:t>SYN</a:t>
            </a:r>
            <a:r>
              <a:rPr lang="en-US" sz="2400"/>
              <a:t>:</a:t>
            </a:r>
            <a:endParaRPr lang="en-US" sz="2400" baseline="-25000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3635376" y="2500222"/>
            <a:ext cx="172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 b="1"/>
              <a:t>SYN/ACK</a:t>
            </a:r>
            <a:r>
              <a:rPr lang="en-US" sz="2400"/>
              <a:t>:</a:t>
            </a:r>
            <a:endParaRPr lang="en-US" sz="2400" baseline="-25000"/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4876800" y="3795622"/>
            <a:ext cx="915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 b="1"/>
              <a:t>ACK</a:t>
            </a:r>
            <a:r>
              <a:rPr lang="en-US" sz="2400"/>
              <a:t>:</a:t>
            </a:r>
            <a:endParaRPr lang="en-US" sz="2400" baseline="-25000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7466013" y="2728822"/>
            <a:ext cx="0" cy="19812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7466013" y="4710022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3308350" y="1585822"/>
            <a:ext cx="0" cy="1905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3308350" y="3948022"/>
            <a:ext cx="0" cy="1295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3308350" y="3490822"/>
            <a:ext cx="0" cy="4572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7466013" y="1281022"/>
            <a:ext cx="0" cy="106680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>
            <a:off x="3308350" y="1204822"/>
            <a:ext cx="0" cy="38100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7466013" y="2347822"/>
            <a:ext cx="0" cy="407988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7626351" y="1433422"/>
            <a:ext cx="1382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solidFill>
                  <a:schemeClr val="bg2"/>
                </a:solidFill>
              </a:rPr>
              <a:t>Listening</a:t>
            </a:r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7597776" y="2424022"/>
            <a:ext cx="246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 b="1">
                <a:solidFill>
                  <a:schemeClr val="hlink"/>
                </a:solidFill>
              </a:rPr>
              <a:t>Store SN</a:t>
            </a:r>
            <a:r>
              <a:rPr lang="en-US" sz="2400" b="1" baseline="-25000">
                <a:solidFill>
                  <a:schemeClr val="hlink"/>
                </a:solidFill>
              </a:rPr>
              <a:t>C </a:t>
            </a:r>
            <a:r>
              <a:rPr lang="en-US" sz="2400" b="1">
                <a:solidFill>
                  <a:schemeClr val="hlink"/>
                </a:solidFill>
              </a:rPr>
              <a:t>, SN</a:t>
            </a:r>
            <a:r>
              <a:rPr lang="en-US" sz="2400" b="1" baseline="-25000">
                <a:solidFill>
                  <a:schemeClr val="hlink"/>
                </a:solidFill>
              </a:rPr>
              <a:t>S</a:t>
            </a:r>
            <a:endParaRPr lang="en-US" sz="2400" b="1">
              <a:solidFill>
                <a:schemeClr val="hlink"/>
              </a:solidFill>
            </a:endParaRPr>
          </a:p>
        </p:txBody>
      </p: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7626351" y="3414622"/>
            <a:ext cx="790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solidFill>
                  <a:schemeClr val="accent2"/>
                </a:solidFill>
              </a:rPr>
              <a:t>Wait</a:t>
            </a: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7581900" y="4710022"/>
            <a:ext cx="1697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Established</a:t>
            </a:r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5419725" y="1236572"/>
            <a:ext cx="15140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err="1"/>
              <a:t>SN</a:t>
            </a:r>
            <a:r>
              <a:rPr lang="en-US" baseline="-25000" dirty="0" err="1"/>
              <a:t>C</a:t>
            </a:r>
            <a:r>
              <a:rPr lang="en-US" dirty="0" err="1">
                <a:sym typeface="Symbol" charset="0"/>
              </a:rPr>
              <a:t>⟵</a:t>
            </a:r>
            <a:r>
              <a:rPr lang="en-US" dirty="0" err="1"/>
              <a:t>rand</a:t>
            </a:r>
            <a:r>
              <a:rPr lang="en-US" baseline="-25000" dirty="0" err="1"/>
              <a:t>C</a:t>
            </a:r>
            <a:endParaRPr lang="en-US" dirty="0"/>
          </a:p>
          <a:p>
            <a:pPr eaLnBrk="1" hangingPunct="1"/>
            <a:r>
              <a:rPr lang="en-US" dirty="0"/>
              <a:t>AN</a:t>
            </a:r>
            <a:r>
              <a:rPr lang="en-US" baseline="-25000" dirty="0"/>
              <a:t>C</a:t>
            </a:r>
            <a:r>
              <a:rPr lang="en-US" dirty="0">
                <a:sym typeface="Symbol" charset="0"/>
              </a:rPr>
              <a:t>⟵</a:t>
            </a:r>
            <a:r>
              <a:rPr lang="en-US" dirty="0"/>
              <a:t>0</a:t>
            </a:r>
            <a:endParaRPr lang="en-US" dirty="0"/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5275263" y="2349410"/>
            <a:ext cx="149797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err="1"/>
              <a:t>SN</a:t>
            </a:r>
            <a:r>
              <a:rPr lang="en-US" baseline="-25000" dirty="0" err="1"/>
              <a:t>S</a:t>
            </a:r>
            <a:r>
              <a:rPr lang="en-US" dirty="0" err="1">
                <a:sym typeface="Symbol" charset="0"/>
              </a:rPr>
              <a:t>⟵</a:t>
            </a:r>
            <a:r>
              <a:rPr lang="en-US" dirty="0" err="1"/>
              <a:t>rand</a:t>
            </a:r>
            <a:r>
              <a:rPr lang="en-US" baseline="-25000" dirty="0" err="1"/>
              <a:t>S</a:t>
            </a:r>
            <a:endParaRPr lang="en-US" dirty="0"/>
          </a:p>
          <a:p>
            <a:pPr eaLnBrk="1" hangingPunct="1"/>
            <a:r>
              <a:rPr lang="en-US" dirty="0"/>
              <a:t>AN</a:t>
            </a:r>
            <a:r>
              <a:rPr lang="en-US" baseline="-25000" dirty="0"/>
              <a:t>S</a:t>
            </a:r>
            <a:r>
              <a:rPr lang="en-US" dirty="0">
                <a:sym typeface="Symbol" charset="0"/>
              </a:rPr>
              <a:t>⟵</a:t>
            </a:r>
            <a:r>
              <a:rPr lang="en-US" dirty="0"/>
              <a:t>SN</a:t>
            </a:r>
            <a:r>
              <a:rPr lang="en-US" baseline="-25000" dirty="0"/>
              <a:t>C</a:t>
            </a:r>
            <a:endParaRPr lang="en-US" dirty="0"/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5732463" y="3644810"/>
            <a:ext cx="157286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SN</a:t>
            </a:r>
            <a:r>
              <a:rPr lang="en-US" dirty="0">
                <a:sym typeface="Symbol" charset="0"/>
              </a:rPr>
              <a:t>⟵</a:t>
            </a:r>
            <a:r>
              <a:rPr lang="en-US" dirty="0"/>
              <a:t>SN</a:t>
            </a:r>
            <a:r>
              <a:rPr lang="en-US" baseline="-25000" dirty="0"/>
              <a:t>C</a:t>
            </a:r>
            <a:r>
              <a:rPr lang="en-US" dirty="0"/>
              <a:t>+1</a:t>
            </a:r>
            <a:endParaRPr lang="en-US" dirty="0"/>
          </a:p>
          <a:p>
            <a:pPr eaLnBrk="1" hangingPunct="1"/>
            <a:r>
              <a:rPr lang="en-US" dirty="0"/>
              <a:t>AN</a:t>
            </a:r>
            <a:r>
              <a:rPr lang="en-US" dirty="0">
                <a:sym typeface="Symbol" charset="0"/>
              </a:rPr>
              <a:t>⟵</a:t>
            </a:r>
            <a:r>
              <a:rPr lang="en-US" dirty="0"/>
              <a:t>SN</a:t>
            </a:r>
            <a:r>
              <a:rPr lang="en-US" baseline="-25000" dirty="0"/>
              <a:t>S</a:t>
            </a:r>
            <a:endParaRPr lang="en-US" dirty="0"/>
          </a:p>
        </p:txBody>
      </p:sp>
      <p:sp>
        <p:nvSpPr>
          <p:cNvPr id="28698" name="TextBox 26"/>
          <p:cNvSpPr txBox="1">
            <a:spLocks noChangeArrowheads="1"/>
          </p:cNvSpPr>
          <p:nvPr/>
        </p:nvSpPr>
        <p:spPr bwMode="auto">
          <a:xfrm>
            <a:off x="2362200" y="5605372"/>
            <a:ext cx="7054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Received packets with SN too far out of window are dropped</a:t>
            </a:r>
          </a:p>
        </p:txBody>
      </p:sp>
      <p:sp>
        <p:nvSpPr>
          <p:cNvPr id="27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Security issues in Internet protocols</a:t>
            </a:r>
            <a:endParaRPr lang="en-US" altLang="zh-CN" sz="2400" dirty="0"/>
          </a:p>
        </p:txBody>
      </p:sp>
      <p:sp>
        <p:nvSpPr>
          <p:cNvPr id="28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2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Basic Security Problems</a:t>
            </a:r>
          </a:p>
        </p:txBody>
      </p:sp>
      <p:sp>
        <p:nvSpPr>
          <p:cNvPr id="296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8077200" cy="46482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1.  Network packets pass by untrusted hosts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Eavesdropping, packet sniffing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Especially easy when attacker controls a </a:t>
            </a:r>
            <a:br>
              <a:rPr lang="en-US" dirty="0">
                <a:latin typeface="Tahoma" charset="0"/>
                <a:ea typeface="ＭＳ Ｐゴシック" charset="0"/>
              </a:rPr>
            </a:br>
            <a:r>
              <a:rPr lang="en-US" dirty="0">
                <a:latin typeface="Tahoma" charset="0"/>
                <a:ea typeface="ＭＳ Ｐゴシック" charset="0"/>
              </a:rPr>
              <a:t>machine close to </a:t>
            </a:r>
            <a:r>
              <a:rPr lang="en-US" dirty="0" smtClean="0">
                <a:latin typeface="Tahoma" charset="0"/>
                <a:ea typeface="ＭＳ Ｐゴシック" charset="0"/>
              </a:rPr>
              <a:t>victim   (e.g. </a:t>
            </a:r>
            <a:r>
              <a:rPr lang="en-US" dirty="0" err="1" smtClean="0">
                <a:latin typeface="Tahoma" charset="0"/>
                <a:ea typeface="ＭＳ Ｐゴシック" charset="0"/>
              </a:rPr>
              <a:t>WiFi</a:t>
            </a:r>
            <a:r>
              <a:rPr lang="en-US" dirty="0" smtClean="0">
                <a:latin typeface="Tahoma" charset="0"/>
                <a:ea typeface="ＭＳ Ｐゴシック" charset="0"/>
              </a:rPr>
              <a:t> routers)</a:t>
            </a:r>
            <a:endParaRPr lang="en-US" dirty="0">
              <a:latin typeface="Tahoma" charset="0"/>
              <a:ea typeface="ＭＳ Ｐゴシック" charset="0"/>
            </a:endParaRPr>
          </a:p>
          <a:p>
            <a:pPr eaLnBrk="1" hangingPunct="1"/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2.  TCP state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easily obtained by eavesdropping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Enables spoofing and session hijacking</a:t>
            </a:r>
          </a:p>
          <a:p>
            <a:pPr lvl="1" eaLnBrk="1" hangingPunct="1"/>
            <a:endParaRPr lang="en-US" dirty="0">
              <a:latin typeface="Tahoma" charset="0"/>
              <a:ea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3.  Denial of Service (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DoS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) vulnerabilities</a:t>
            </a:r>
          </a:p>
          <a:p>
            <a:pPr lvl="1" eaLnBrk="1" hangingPunct="1"/>
            <a:r>
              <a:rPr lang="en-US" dirty="0" err="1">
                <a:latin typeface="Tahoma" charset="0"/>
                <a:ea typeface="ＭＳ Ｐゴシック" charset="0"/>
              </a:rPr>
              <a:t>DDoS</a:t>
            </a:r>
            <a:r>
              <a:rPr lang="en-US" dirty="0">
                <a:latin typeface="Tahoma" charset="0"/>
                <a:ea typeface="ＭＳ Ｐゴシック" charset="0"/>
              </a:rPr>
              <a:t> lecture</a:t>
            </a:r>
          </a:p>
          <a:p>
            <a:pPr eaLnBrk="1" hangingPunct="1"/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Security issues in Internet protocols</a:t>
            </a:r>
            <a:endParaRPr lang="en-US" altLang="zh-CN" sz="24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33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76200"/>
            <a:ext cx="7772400" cy="648419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Tahoma" charset="0"/>
                <a:ea typeface="ＭＳ Ｐゴシック" charset="0"/>
                <a:cs typeface="ＭＳ Ｐゴシック" charset="0"/>
              </a:rPr>
              <a:t>Why random initial sequence numbers? </a:t>
            </a:r>
          </a:p>
        </p:txBody>
      </p:sp>
      <p:sp>
        <p:nvSpPr>
          <p:cNvPr id="317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943819" y="901699"/>
            <a:ext cx="8534400" cy="2133600"/>
          </a:xfrm>
        </p:spPr>
        <p:txBody>
          <a:bodyPr/>
          <a:lstStyle/>
          <a:p>
            <a:pPr marL="0" indent="0">
              <a:spcBef>
                <a:spcPts val="3000"/>
              </a:spcBef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Suppose initial seq. numbers  (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SN</a:t>
            </a:r>
            <a:r>
              <a:rPr lang="en-US" sz="2400" baseline="-25000" dirty="0">
                <a:latin typeface="Tahoma" charset="0"/>
                <a:ea typeface="ＭＳ Ｐゴシック" charset="0"/>
                <a:cs typeface="ＭＳ Ｐゴシック" charset="0"/>
              </a:rPr>
              <a:t>C 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, SN</a:t>
            </a:r>
            <a:r>
              <a:rPr lang="en-US" sz="2400" baseline="-25000" dirty="0">
                <a:latin typeface="Tahoma" charset="0"/>
                <a:ea typeface="ＭＳ Ｐゴシック" charset="0"/>
                <a:cs typeface="ＭＳ Ｐゴシック" charset="0"/>
              </a:rPr>
              <a:t>S 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2400" baseline="-25000" dirty="0">
                <a:latin typeface="Tahoma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are predictable:</a:t>
            </a:r>
          </a:p>
          <a:p>
            <a:pPr lvl="1">
              <a:spcBef>
                <a:spcPts val="1680"/>
              </a:spcBef>
            </a:pPr>
            <a:r>
              <a:rPr lang="en-US" sz="2000" dirty="0">
                <a:latin typeface="Tahoma" charset="0"/>
                <a:ea typeface="ＭＳ Ｐゴシック" charset="0"/>
              </a:rPr>
              <a:t>Attacker </a:t>
            </a:r>
            <a:r>
              <a:rPr lang="en-US" sz="2000" dirty="0">
                <a:latin typeface="Tahoma" charset="0"/>
                <a:ea typeface="ＭＳ Ｐゴシック" charset="0"/>
              </a:rPr>
              <a:t>can create TCP session on behalf of forged source IP</a:t>
            </a:r>
          </a:p>
          <a:p>
            <a:pPr lvl="1">
              <a:spcBef>
                <a:spcPts val="1680"/>
              </a:spcBef>
            </a:pPr>
            <a:r>
              <a:rPr lang="en-US" dirty="0">
                <a:solidFill>
                  <a:srgbClr val="869406"/>
                </a:solidFill>
                <a:latin typeface="Tahoma" charset="0"/>
                <a:ea typeface="ＭＳ Ｐゴシック" charset="0"/>
              </a:rPr>
              <a:t>Breaks IP-based authentication  </a:t>
            </a:r>
            <a:r>
              <a:rPr lang="en-US" sz="2000" dirty="0">
                <a:solidFill>
                  <a:srgbClr val="869406"/>
                </a:solidFill>
                <a:latin typeface="Tahoma" charset="0"/>
                <a:ea typeface="ＭＳ Ｐゴシック" charset="0"/>
              </a:rPr>
              <a:t>(e.g. SPF,  /</a:t>
            </a:r>
            <a:r>
              <a:rPr lang="en-US" sz="2000" dirty="0" err="1">
                <a:solidFill>
                  <a:srgbClr val="869406"/>
                </a:solidFill>
                <a:latin typeface="Tahoma" charset="0"/>
                <a:ea typeface="ＭＳ Ｐゴシック" charset="0"/>
              </a:rPr>
              <a:t>etc</a:t>
            </a:r>
            <a:r>
              <a:rPr lang="en-US" sz="2000" dirty="0">
                <a:solidFill>
                  <a:srgbClr val="869406"/>
                </a:solidFill>
                <a:latin typeface="Tahoma" charset="0"/>
                <a:ea typeface="ＭＳ Ｐゴシック" charset="0"/>
              </a:rPr>
              <a:t>/hosts </a:t>
            </a:r>
            <a:r>
              <a:rPr lang="en-US" sz="2000" dirty="0">
                <a:solidFill>
                  <a:srgbClr val="869406"/>
                </a:solidFill>
                <a:latin typeface="Tahoma" charset="0"/>
                <a:ea typeface="ＭＳ Ｐゴシック" charset="0"/>
              </a:rPr>
              <a:t>)</a:t>
            </a:r>
          </a:p>
          <a:p>
            <a:pPr lvl="2">
              <a:spcBef>
                <a:spcPts val="1080"/>
              </a:spcBef>
            </a:pPr>
            <a:r>
              <a:rPr lang="en-US" dirty="0">
                <a:solidFill>
                  <a:srgbClr val="869406"/>
                </a:solidFill>
                <a:latin typeface="Tahoma" charset="0"/>
                <a:ea typeface="ＭＳ Ｐゴシック" charset="0"/>
              </a:rPr>
              <a:t>R</a:t>
            </a:r>
            <a:r>
              <a:rPr lang="en-US" dirty="0" smtClean="0">
                <a:solidFill>
                  <a:srgbClr val="869406"/>
                </a:solidFill>
                <a:latin typeface="Tahoma" charset="0"/>
                <a:ea typeface="ＭＳ Ｐゴシック" charset="0"/>
              </a:rPr>
              <a:t>andom seq. num. do not prevent attack, but make it harder</a:t>
            </a:r>
            <a:endParaRPr lang="en-US" dirty="0">
              <a:solidFill>
                <a:srgbClr val="869406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8998788" y="3260724"/>
            <a:ext cx="1295400" cy="990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/>
              <a:t>Victim</a:t>
            </a:r>
          </a:p>
        </p:txBody>
      </p:sp>
      <p:sp>
        <p:nvSpPr>
          <p:cNvPr id="31749" name="Rectangle 11"/>
          <p:cNvSpPr>
            <a:spLocks noChangeArrowheads="1"/>
          </p:cNvSpPr>
          <p:nvPr/>
        </p:nvSpPr>
        <p:spPr bwMode="auto">
          <a:xfrm>
            <a:off x="5569788" y="3035299"/>
            <a:ext cx="1295400" cy="2667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/>
              <a:t>Server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6865188" y="3373437"/>
            <a:ext cx="2133600" cy="1016000"/>
            <a:chOff x="5181600" y="4224338"/>
            <a:chExt cx="2133600" cy="1016000"/>
          </a:xfrm>
        </p:grpSpPr>
        <p:cxnSp>
          <p:nvCxnSpPr>
            <p:cNvPr id="31764" name="Straight Arrow Connector 13"/>
            <p:cNvCxnSpPr>
              <a:cxnSpLocks noChangeShapeType="1"/>
            </p:cNvCxnSpPr>
            <p:nvPr/>
          </p:nvCxnSpPr>
          <p:spPr bwMode="auto">
            <a:xfrm>
              <a:off x="5181600" y="4567238"/>
              <a:ext cx="2133600" cy="158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5" name="TextBox 14"/>
            <p:cNvSpPr txBox="1">
              <a:spLocks noChangeArrowheads="1"/>
            </p:cNvSpPr>
            <p:nvPr/>
          </p:nvSpPr>
          <p:spPr bwMode="auto">
            <a:xfrm>
              <a:off x="5386388" y="4224338"/>
              <a:ext cx="1917700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SYN/ACK</a:t>
              </a:r>
              <a:br>
                <a:rPr lang="en-US"/>
              </a:br>
              <a:r>
                <a:rPr lang="en-US"/>
                <a:t>dstIP=victim</a:t>
              </a:r>
            </a:p>
            <a:p>
              <a:pPr eaLnBrk="1" hangingPunct="1"/>
              <a:r>
                <a:rPr lang="en-US"/>
                <a:t>SN=server SN</a:t>
              </a:r>
              <a:r>
                <a:rPr lang="en-US" baseline="-25000"/>
                <a:t>S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055188" y="3902074"/>
            <a:ext cx="2514600" cy="1041400"/>
            <a:chOff x="1371600" y="4752975"/>
            <a:chExt cx="2514600" cy="1041400"/>
          </a:xfrm>
        </p:grpSpPr>
        <p:cxnSp>
          <p:nvCxnSpPr>
            <p:cNvPr id="31761" name="Straight Arrow Connector 20"/>
            <p:cNvCxnSpPr>
              <a:cxnSpLocks noChangeShapeType="1"/>
            </p:cNvCxnSpPr>
            <p:nvPr/>
          </p:nvCxnSpPr>
          <p:spPr bwMode="auto">
            <a:xfrm>
              <a:off x="1371600" y="5086350"/>
              <a:ext cx="25146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2" name="TextBox 21"/>
            <p:cNvSpPr txBox="1">
              <a:spLocks noChangeArrowheads="1"/>
            </p:cNvSpPr>
            <p:nvPr/>
          </p:nvSpPr>
          <p:spPr bwMode="auto">
            <a:xfrm>
              <a:off x="1768475" y="4752975"/>
              <a:ext cx="642938" cy="40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ACK</a:t>
              </a:r>
            </a:p>
          </p:txBody>
        </p:sp>
        <p:sp>
          <p:nvSpPr>
            <p:cNvPr id="31763" name="TextBox 22"/>
            <p:cNvSpPr txBox="1">
              <a:spLocks noChangeArrowheads="1"/>
            </p:cNvSpPr>
            <p:nvPr/>
          </p:nvSpPr>
          <p:spPr bwMode="auto">
            <a:xfrm>
              <a:off x="1447800" y="5086350"/>
              <a:ext cx="2281238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srcIP=victim</a:t>
              </a:r>
            </a:p>
            <a:p>
              <a:pPr eaLnBrk="1" hangingPunct="1"/>
              <a:r>
                <a:rPr lang="en-US"/>
                <a:t>AN=predicted SN</a:t>
              </a:r>
              <a:r>
                <a:rPr lang="en-US" baseline="-25000"/>
                <a:t>S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3055188" y="5302249"/>
            <a:ext cx="2514600" cy="400050"/>
            <a:chOff x="1371600" y="6153150"/>
            <a:chExt cx="2514600" cy="400050"/>
          </a:xfrm>
        </p:grpSpPr>
        <p:cxnSp>
          <p:nvCxnSpPr>
            <p:cNvPr id="31759" name="Straight Arrow Connector 23"/>
            <p:cNvCxnSpPr>
              <a:cxnSpLocks noChangeShapeType="1"/>
            </p:cNvCxnSpPr>
            <p:nvPr/>
          </p:nvCxnSpPr>
          <p:spPr bwMode="auto">
            <a:xfrm>
              <a:off x="1371600" y="6229350"/>
              <a:ext cx="25146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0" name="TextBox 24"/>
            <p:cNvSpPr txBox="1">
              <a:spLocks noChangeArrowheads="1"/>
            </p:cNvSpPr>
            <p:nvPr/>
          </p:nvSpPr>
          <p:spPr bwMode="auto">
            <a:xfrm>
              <a:off x="1768475" y="6153150"/>
              <a:ext cx="12906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command</a:t>
              </a:r>
            </a:p>
          </p:txBody>
        </p:sp>
      </p:grpSp>
      <p:sp>
        <p:nvSpPr>
          <p:cNvPr id="18448" name="TextBox 26"/>
          <p:cNvSpPr txBox="1">
            <a:spLocks noChangeArrowheads="1"/>
          </p:cNvSpPr>
          <p:nvPr/>
        </p:nvSpPr>
        <p:spPr bwMode="auto">
          <a:xfrm>
            <a:off x="7012826" y="5102225"/>
            <a:ext cx="2900362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server thinks command </a:t>
            </a:r>
            <a:br>
              <a:rPr lang="en-US"/>
            </a:br>
            <a:r>
              <a:rPr lang="en-US"/>
              <a:t>is from victim IP addr</a:t>
            </a:r>
          </a:p>
        </p:txBody>
      </p:sp>
      <p:sp>
        <p:nvSpPr>
          <p:cNvPr id="31754" name="Rectangle 3"/>
          <p:cNvSpPr>
            <a:spLocks noChangeArrowheads="1"/>
          </p:cNvSpPr>
          <p:nvPr/>
        </p:nvSpPr>
        <p:spPr bwMode="auto">
          <a:xfrm>
            <a:off x="1759788" y="3187700"/>
            <a:ext cx="1295400" cy="26400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/>
              <a:t>attacker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3055188" y="2932113"/>
            <a:ext cx="2514600" cy="731837"/>
            <a:chOff x="1371600" y="3783013"/>
            <a:chExt cx="2514600" cy="731837"/>
          </a:xfrm>
        </p:grpSpPr>
        <p:sp>
          <p:nvSpPr>
            <p:cNvPr id="31756" name="TextBox 17"/>
            <p:cNvSpPr txBox="1">
              <a:spLocks noChangeArrowheads="1"/>
            </p:cNvSpPr>
            <p:nvPr/>
          </p:nvSpPr>
          <p:spPr bwMode="auto">
            <a:xfrm>
              <a:off x="1730375" y="3783013"/>
              <a:ext cx="11652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TCP SYN</a:t>
              </a:r>
            </a:p>
          </p:txBody>
        </p:sp>
        <p:sp>
          <p:nvSpPr>
            <p:cNvPr id="31757" name="TextBox 18"/>
            <p:cNvSpPr txBox="1">
              <a:spLocks noChangeArrowheads="1"/>
            </p:cNvSpPr>
            <p:nvPr/>
          </p:nvSpPr>
          <p:spPr bwMode="auto">
            <a:xfrm>
              <a:off x="1638300" y="4114800"/>
              <a:ext cx="1600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srcIP=victim</a:t>
              </a:r>
            </a:p>
          </p:txBody>
        </p:sp>
        <p:cxnSp>
          <p:nvCxnSpPr>
            <p:cNvPr id="31758" name="Straight Arrow Connector 29"/>
            <p:cNvCxnSpPr>
              <a:cxnSpLocks noChangeShapeType="1"/>
            </p:cNvCxnSpPr>
            <p:nvPr/>
          </p:nvCxnSpPr>
          <p:spPr bwMode="auto">
            <a:xfrm flipV="1">
              <a:off x="1371600" y="4111625"/>
              <a:ext cx="2514600" cy="31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Security issues in Internet protocols</a:t>
            </a:r>
            <a:endParaRPr lang="en-US" altLang="zh-CN" sz="2400" dirty="0"/>
          </a:p>
        </p:txBody>
      </p:sp>
      <p:sp>
        <p:nvSpPr>
          <p:cNvPr id="23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87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Example 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DoS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vulnerability:  Reset</a:t>
            </a: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33600" y="1752600"/>
            <a:ext cx="8610600" cy="4876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Attacker sends a Reset packet to an open socket</a:t>
            </a:r>
          </a:p>
          <a:p>
            <a:pPr lvl="1">
              <a:spcBef>
                <a:spcPts val="1776"/>
              </a:spcBef>
            </a:pP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If correct SN</a:t>
            </a:r>
            <a:r>
              <a:rPr lang="en-US" baseline="-25000" dirty="0" smtClean="0">
                <a:latin typeface="Tahoma" charset="0"/>
                <a:ea typeface="ＭＳ Ｐゴシック" charset="0"/>
                <a:cs typeface="ＭＳ Ｐゴシック" charset="0"/>
              </a:rPr>
              <a:t>S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then connection will close   ⇒  </a:t>
            </a:r>
            <a:r>
              <a:rPr lang="en-US" dirty="0" err="1" smtClean="0">
                <a:latin typeface="Tahoma" charset="0"/>
                <a:ea typeface="ＭＳ Ｐゴシック" charset="0"/>
                <a:cs typeface="ＭＳ Ｐゴシック" charset="0"/>
              </a:rPr>
              <a:t>DoS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>
              <a:spcBef>
                <a:spcPts val="1776"/>
              </a:spcBef>
            </a:pPr>
            <a:r>
              <a:rPr lang="en-US" dirty="0" smtClean="0">
                <a:latin typeface="Tahoma" charset="0"/>
                <a:ea typeface="ＭＳ Ｐゴシック" charset="0"/>
              </a:rPr>
              <a:t>Naively</a:t>
            </a:r>
            <a:r>
              <a:rPr lang="en-US" dirty="0">
                <a:latin typeface="Tahoma" charset="0"/>
                <a:ea typeface="ＭＳ Ｐゴシック" charset="0"/>
              </a:rPr>
              <a:t>, success prob. is  1/2</a:t>
            </a:r>
            <a:r>
              <a:rPr lang="en-US" baseline="30000" dirty="0">
                <a:latin typeface="Tahoma" charset="0"/>
                <a:ea typeface="ＭＳ Ｐゴシック" charset="0"/>
              </a:rPr>
              <a:t>32</a:t>
            </a:r>
            <a:r>
              <a:rPr lang="en-US" dirty="0">
                <a:latin typeface="Tahoma" charset="0"/>
                <a:ea typeface="ＭＳ Ｐゴシック" charset="0"/>
              </a:rPr>
              <a:t>  </a:t>
            </a:r>
            <a:r>
              <a:rPr lang="en-US" dirty="0" smtClean="0">
                <a:latin typeface="Tahoma" charset="0"/>
                <a:ea typeface="ＭＳ Ｐゴシック" charset="0"/>
              </a:rPr>
              <a:t>   </a:t>
            </a:r>
            <a:r>
              <a:rPr lang="en-US" dirty="0">
                <a:latin typeface="Tahoma" charset="0"/>
                <a:ea typeface="ＭＳ Ｐゴシック" charset="0"/>
              </a:rPr>
              <a:t>(32-bit seq. #</a:t>
            </a:r>
            <a:r>
              <a:rPr lang="ja-JP" altLang="en-US" dirty="0">
                <a:latin typeface="Tahoma" charset="0"/>
                <a:ea typeface="ＭＳ Ｐゴシック" charset="0"/>
              </a:rPr>
              <a:t>’</a:t>
            </a:r>
            <a:r>
              <a:rPr lang="en-US" dirty="0">
                <a:latin typeface="Tahoma" charset="0"/>
                <a:ea typeface="ＭＳ Ｐゴシック" charset="0"/>
              </a:rPr>
              <a:t>s).</a:t>
            </a:r>
          </a:p>
          <a:p>
            <a:pPr lvl="2" eaLnBrk="1" hangingPunct="1"/>
            <a:r>
              <a:rPr lang="en-US" dirty="0" smtClean="0">
                <a:latin typeface="Tahoma" charset="0"/>
                <a:ea typeface="ＭＳ Ｐゴシック" charset="0"/>
              </a:rPr>
              <a:t>… but, many </a:t>
            </a:r>
            <a:r>
              <a:rPr lang="en-US" dirty="0">
                <a:latin typeface="Tahoma" charset="0"/>
                <a:ea typeface="ＭＳ Ｐゴシック" charset="0"/>
              </a:rPr>
              <a:t>systems allow for a large window of </a:t>
            </a:r>
            <a:br>
              <a:rPr lang="en-US" dirty="0">
                <a:latin typeface="Tahoma" charset="0"/>
                <a:ea typeface="ＭＳ Ｐゴシック" charset="0"/>
              </a:rPr>
            </a:br>
            <a:r>
              <a:rPr lang="en-US" dirty="0">
                <a:latin typeface="Tahoma" charset="0"/>
                <a:ea typeface="ＭＳ Ｐゴシック" charset="0"/>
              </a:rPr>
              <a:t>acceptable seq. </a:t>
            </a:r>
            <a:r>
              <a:rPr lang="en-US" dirty="0" smtClean="0">
                <a:latin typeface="Tahoma" charset="0"/>
                <a:ea typeface="ＭＳ Ｐゴシック" charset="0"/>
              </a:rPr>
              <a:t>#</a:t>
            </a:r>
            <a:r>
              <a:rPr lang="ja-JP" altLang="en-US" dirty="0" smtClean="0">
                <a:latin typeface="Tahoma" charset="0"/>
                <a:ea typeface="ＭＳ Ｐゴシック" charset="0"/>
              </a:rPr>
              <a:t>‘</a:t>
            </a:r>
            <a:r>
              <a:rPr lang="en-US" altLang="ja-JP" dirty="0" smtClean="0">
                <a:latin typeface="Tahoma" charset="0"/>
                <a:ea typeface="ＭＳ Ｐゴシック" charset="0"/>
              </a:rPr>
              <a:t>s.   </a:t>
            </a:r>
            <a:r>
              <a:rPr lang="en-US" altLang="ja-JP" baseline="-25000" dirty="0">
                <a:latin typeface="Tahoma" charset="0"/>
                <a:ea typeface="ＭＳ Ｐゴシック" charset="0"/>
              </a:rPr>
              <a:t> </a:t>
            </a:r>
            <a:r>
              <a:rPr lang="en-US" altLang="ja-JP" dirty="0" smtClean="0">
                <a:latin typeface="Tahoma" charset="0"/>
                <a:ea typeface="ＭＳ Ｐゴシック" charset="0"/>
              </a:rPr>
              <a:t> </a:t>
            </a:r>
            <a:r>
              <a:rPr lang="en-US" dirty="0" smtClean="0">
                <a:latin typeface="Tahoma" charset="0"/>
                <a:ea typeface="ＭＳ Ｐゴシック" charset="0"/>
              </a:rPr>
              <a:t>Much </a:t>
            </a:r>
            <a:r>
              <a:rPr lang="en-US" dirty="0">
                <a:latin typeface="Tahoma" charset="0"/>
                <a:ea typeface="ＭＳ Ｐゴシック" charset="0"/>
              </a:rPr>
              <a:t>higher success probability.</a:t>
            </a:r>
          </a:p>
          <a:p>
            <a:pPr lvl="1">
              <a:spcBef>
                <a:spcPts val="1776"/>
              </a:spcBef>
            </a:pPr>
            <a:r>
              <a:rPr lang="en-US" dirty="0" smtClean="0">
                <a:latin typeface="Tahoma" charset="0"/>
                <a:ea typeface="ＭＳ Ｐゴシック" charset="0"/>
              </a:rPr>
              <a:t>Attacker can flood with RST packets until one works</a:t>
            </a:r>
          </a:p>
          <a:p>
            <a:pPr eaLnBrk="1" hangingPunct="1"/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M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ost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effective against long lived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connections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, e.g. BGP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Security issues in Internet protocols</a:t>
            </a:r>
            <a:endParaRPr lang="en-US" altLang="zh-CN" sz="24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73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Routing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Security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43" name="Subtitle 6" descr="Rectangle: Click to edit Master text styles&#10;Second level&#10;Third level&#10;Fourth level&#10;Fifth level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			ARP, OSPF, BGP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Security issues in Internet protocols</a:t>
            </a:r>
            <a:endParaRPr lang="en-US" altLang="zh-CN" sz="24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27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86441" y="12698"/>
            <a:ext cx="10515600" cy="801689"/>
          </a:xfrm>
        </p:spPr>
        <p:txBody>
          <a:bodyPr/>
          <a:lstStyle/>
          <a:p>
            <a:pPr eaLnBrk="1" hangingPunct="1"/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Interdomain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Routing</a:t>
            </a:r>
          </a:p>
        </p:txBody>
      </p:sp>
      <p:sp>
        <p:nvSpPr>
          <p:cNvPr id="1457155" name="Cloud"/>
          <p:cNvSpPr>
            <a:spLocks noChangeAspect="1" noEditPoints="1" noChangeArrowheads="1"/>
          </p:cNvSpPr>
          <p:nvPr/>
        </p:nvSpPr>
        <p:spPr bwMode="auto">
          <a:xfrm>
            <a:off x="2047336" y="928777"/>
            <a:ext cx="2895600" cy="210978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Tahoma" pitchFamily="34" charset="0"/>
            </a:endParaRPr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 flipV="1">
            <a:off x="3037936" y="1362165"/>
            <a:ext cx="7112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2822036" y="1590765"/>
            <a:ext cx="5207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2631536" y="2276565"/>
            <a:ext cx="90170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 flipV="1">
            <a:off x="2656936" y="1971765"/>
            <a:ext cx="73660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3342736" y="1971765"/>
            <a:ext cx="9144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 flipV="1">
            <a:off x="3418936" y="1514565"/>
            <a:ext cx="8382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3545936" y="1362165"/>
            <a:ext cx="7112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4206336" y="1590765"/>
            <a:ext cx="508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 flipV="1">
            <a:off x="3749136" y="2124165"/>
            <a:ext cx="5080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25" name="Oval 13"/>
          <p:cNvSpPr>
            <a:spLocks noChangeArrowheads="1"/>
          </p:cNvSpPr>
          <p:nvPr/>
        </p:nvSpPr>
        <p:spPr bwMode="auto">
          <a:xfrm>
            <a:off x="2428336" y="2124165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Oval 14"/>
          <p:cNvSpPr>
            <a:spLocks noChangeArrowheads="1"/>
          </p:cNvSpPr>
          <p:nvPr/>
        </p:nvSpPr>
        <p:spPr bwMode="auto">
          <a:xfrm>
            <a:off x="3152236" y="1819365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Oval 15"/>
          <p:cNvSpPr>
            <a:spLocks noChangeArrowheads="1"/>
          </p:cNvSpPr>
          <p:nvPr/>
        </p:nvSpPr>
        <p:spPr bwMode="auto">
          <a:xfrm>
            <a:off x="4104736" y="1971765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8" name="Oval 16"/>
          <p:cNvSpPr>
            <a:spLocks noChangeArrowheads="1"/>
          </p:cNvSpPr>
          <p:nvPr/>
        </p:nvSpPr>
        <p:spPr bwMode="auto">
          <a:xfrm>
            <a:off x="4104736" y="1362165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9" name="Oval 17"/>
          <p:cNvSpPr>
            <a:spLocks noChangeArrowheads="1"/>
          </p:cNvSpPr>
          <p:nvPr/>
        </p:nvSpPr>
        <p:spPr bwMode="auto">
          <a:xfrm>
            <a:off x="3418936" y="1209765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0" name="Oval 18"/>
          <p:cNvSpPr>
            <a:spLocks noChangeArrowheads="1"/>
          </p:cNvSpPr>
          <p:nvPr/>
        </p:nvSpPr>
        <p:spPr bwMode="auto">
          <a:xfrm>
            <a:off x="2656936" y="1362165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7171" name="Cloud"/>
          <p:cNvSpPr>
            <a:spLocks noChangeAspect="1" noEditPoints="1" noChangeArrowheads="1"/>
          </p:cNvSpPr>
          <p:nvPr/>
        </p:nvSpPr>
        <p:spPr bwMode="auto">
          <a:xfrm>
            <a:off x="6619336" y="1081177"/>
            <a:ext cx="2895600" cy="210978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folHlink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Tahoma" pitchFamily="34" charset="0"/>
            </a:endParaRPr>
          </a:p>
        </p:txBody>
      </p:sp>
      <p:sp>
        <p:nvSpPr>
          <p:cNvPr id="38932" name="Line 20"/>
          <p:cNvSpPr>
            <a:spLocks noChangeShapeType="1"/>
          </p:cNvSpPr>
          <p:nvPr/>
        </p:nvSpPr>
        <p:spPr bwMode="auto">
          <a:xfrm flipV="1">
            <a:off x="7609936" y="1514565"/>
            <a:ext cx="7112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33" name="Line 21"/>
          <p:cNvSpPr>
            <a:spLocks noChangeShapeType="1"/>
          </p:cNvSpPr>
          <p:nvPr/>
        </p:nvSpPr>
        <p:spPr bwMode="auto">
          <a:xfrm>
            <a:off x="7394036" y="1743165"/>
            <a:ext cx="5207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34" name="Line 22"/>
          <p:cNvSpPr>
            <a:spLocks noChangeShapeType="1"/>
          </p:cNvSpPr>
          <p:nvPr/>
        </p:nvSpPr>
        <p:spPr bwMode="auto">
          <a:xfrm>
            <a:off x="7203536" y="2428965"/>
            <a:ext cx="90170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35" name="Line 23"/>
          <p:cNvSpPr>
            <a:spLocks noChangeShapeType="1"/>
          </p:cNvSpPr>
          <p:nvPr/>
        </p:nvSpPr>
        <p:spPr bwMode="auto">
          <a:xfrm flipV="1">
            <a:off x="7228936" y="2124165"/>
            <a:ext cx="73660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36" name="Line 24"/>
          <p:cNvSpPr>
            <a:spLocks noChangeShapeType="1"/>
          </p:cNvSpPr>
          <p:nvPr/>
        </p:nvSpPr>
        <p:spPr bwMode="auto">
          <a:xfrm>
            <a:off x="7914736" y="2124165"/>
            <a:ext cx="9144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37" name="Line 25"/>
          <p:cNvSpPr>
            <a:spLocks noChangeShapeType="1"/>
          </p:cNvSpPr>
          <p:nvPr/>
        </p:nvSpPr>
        <p:spPr bwMode="auto">
          <a:xfrm flipV="1">
            <a:off x="7990936" y="1666965"/>
            <a:ext cx="8382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38" name="Line 26"/>
          <p:cNvSpPr>
            <a:spLocks noChangeShapeType="1"/>
          </p:cNvSpPr>
          <p:nvPr/>
        </p:nvSpPr>
        <p:spPr bwMode="auto">
          <a:xfrm>
            <a:off x="8117936" y="1514565"/>
            <a:ext cx="7112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39" name="Line 27"/>
          <p:cNvSpPr>
            <a:spLocks noChangeShapeType="1"/>
          </p:cNvSpPr>
          <p:nvPr/>
        </p:nvSpPr>
        <p:spPr bwMode="auto">
          <a:xfrm>
            <a:off x="8778336" y="1743165"/>
            <a:ext cx="508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40" name="Line 28"/>
          <p:cNvSpPr>
            <a:spLocks noChangeShapeType="1"/>
          </p:cNvSpPr>
          <p:nvPr/>
        </p:nvSpPr>
        <p:spPr bwMode="auto">
          <a:xfrm flipV="1">
            <a:off x="8321136" y="2276565"/>
            <a:ext cx="5080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41" name="Oval 29"/>
          <p:cNvSpPr>
            <a:spLocks noChangeArrowheads="1"/>
          </p:cNvSpPr>
          <p:nvPr/>
        </p:nvSpPr>
        <p:spPr bwMode="auto">
          <a:xfrm>
            <a:off x="7990936" y="2581365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2" name="Oval 30"/>
          <p:cNvSpPr>
            <a:spLocks noChangeArrowheads="1"/>
          </p:cNvSpPr>
          <p:nvPr/>
        </p:nvSpPr>
        <p:spPr bwMode="auto">
          <a:xfrm>
            <a:off x="7724236" y="1971765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3" name="Oval 31"/>
          <p:cNvSpPr>
            <a:spLocks noChangeArrowheads="1"/>
          </p:cNvSpPr>
          <p:nvPr/>
        </p:nvSpPr>
        <p:spPr bwMode="auto">
          <a:xfrm>
            <a:off x="8676736" y="2124165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4" name="Oval 32"/>
          <p:cNvSpPr>
            <a:spLocks noChangeArrowheads="1"/>
          </p:cNvSpPr>
          <p:nvPr/>
        </p:nvSpPr>
        <p:spPr bwMode="auto">
          <a:xfrm>
            <a:off x="8676736" y="1514565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5" name="Oval 33"/>
          <p:cNvSpPr>
            <a:spLocks noChangeArrowheads="1"/>
          </p:cNvSpPr>
          <p:nvPr/>
        </p:nvSpPr>
        <p:spPr bwMode="auto">
          <a:xfrm>
            <a:off x="7990936" y="1362165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6" name="Oval 34"/>
          <p:cNvSpPr>
            <a:spLocks noChangeArrowheads="1"/>
          </p:cNvSpPr>
          <p:nvPr/>
        </p:nvSpPr>
        <p:spPr bwMode="auto">
          <a:xfrm>
            <a:off x="7228936" y="1514565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7187" name="Cloud"/>
          <p:cNvSpPr>
            <a:spLocks noChangeAspect="1" noEditPoints="1" noChangeArrowheads="1"/>
          </p:cNvSpPr>
          <p:nvPr/>
        </p:nvSpPr>
        <p:spPr bwMode="auto">
          <a:xfrm>
            <a:off x="4333336" y="3924391"/>
            <a:ext cx="2895600" cy="2109787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folHlink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Tahoma" pitchFamily="34" charset="0"/>
            </a:endParaRPr>
          </a:p>
        </p:txBody>
      </p:sp>
      <p:sp>
        <p:nvSpPr>
          <p:cNvPr id="38948" name="Line 36"/>
          <p:cNvSpPr>
            <a:spLocks noChangeShapeType="1"/>
          </p:cNvSpPr>
          <p:nvPr/>
        </p:nvSpPr>
        <p:spPr bwMode="auto">
          <a:xfrm flipV="1">
            <a:off x="5323936" y="4357777"/>
            <a:ext cx="7112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49" name="Line 37"/>
          <p:cNvSpPr>
            <a:spLocks noChangeShapeType="1"/>
          </p:cNvSpPr>
          <p:nvPr/>
        </p:nvSpPr>
        <p:spPr bwMode="auto">
          <a:xfrm>
            <a:off x="5108036" y="4586377"/>
            <a:ext cx="5207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50" name="Line 38"/>
          <p:cNvSpPr>
            <a:spLocks noChangeShapeType="1"/>
          </p:cNvSpPr>
          <p:nvPr/>
        </p:nvSpPr>
        <p:spPr bwMode="auto">
          <a:xfrm>
            <a:off x="4917536" y="5272177"/>
            <a:ext cx="90170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51" name="Line 39"/>
          <p:cNvSpPr>
            <a:spLocks noChangeShapeType="1"/>
          </p:cNvSpPr>
          <p:nvPr/>
        </p:nvSpPr>
        <p:spPr bwMode="auto">
          <a:xfrm flipV="1">
            <a:off x="4942936" y="4967377"/>
            <a:ext cx="73660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52" name="Line 40"/>
          <p:cNvSpPr>
            <a:spLocks noChangeShapeType="1"/>
          </p:cNvSpPr>
          <p:nvPr/>
        </p:nvSpPr>
        <p:spPr bwMode="auto">
          <a:xfrm>
            <a:off x="5628736" y="4967377"/>
            <a:ext cx="9144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53" name="Line 41"/>
          <p:cNvSpPr>
            <a:spLocks noChangeShapeType="1"/>
          </p:cNvSpPr>
          <p:nvPr/>
        </p:nvSpPr>
        <p:spPr bwMode="auto">
          <a:xfrm flipV="1">
            <a:off x="5704936" y="4510177"/>
            <a:ext cx="8382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54" name="Line 42"/>
          <p:cNvSpPr>
            <a:spLocks noChangeShapeType="1"/>
          </p:cNvSpPr>
          <p:nvPr/>
        </p:nvSpPr>
        <p:spPr bwMode="auto">
          <a:xfrm>
            <a:off x="5831936" y="4357777"/>
            <a:ext cx="7112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55" name="Line 43"/>
          <p:cNvSpPr>
            <a:spLocks noChangeShapeType="1"/>
          </p:cNvSpPr>
          <p:nvPr/>
        </p:nvSpPr>
        <p:spPr bwMode="auto">
          <a:xfrm>
            <a:off x="6492336" y="4586377"/>
            <a:ext cx="508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56" name="Line 44"/>
          <p:cNvSpPr>
            <a:spLocks noChangeShapeType="1"/>
          </p:cNvSpPr>
          <p:nvPr/>
        </p:nvSpPr>
        <p:spPr bwMode="auto">
          <a:xfrm flipV="1">
            <a:off x="6035136" y="5119777"/>
            <a:ext cx="5080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57" name="Oval 45"/>
          <p:cNvSpPr>
            <a:spLocks noChangeArrowheads="1"/>
          </p:cNvSpPr>
          <p:nvPr/>
        </p:nvSpPr>
        <p:spPr bwMode="auto">
          <a:xfrm>
            <a:off x="5704936" y="5424577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58" name="Oval 46"/>
          <p:cNvSpPr>
            <a:spLocks noChangeArrowheads="1"/>
          </p:cNvSpPr>
          <p:nvPr/>
        </p:nvSpPr>
        <p:spPr bwMode="auto">
          <a:xfrm>
            <a:off x="4714336" y="5119777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59" name="Oval 47"/>
          <p:cNvSpPr>
            <a:spLocks noChangeArrowheads="1"/>
          </p:cNvSpPr>
          <p:nvPr/>
        </p:nvSpPr>
        <p:spPr bwMode="auto">
          <a:xfrm>
            <a:off x="5438236" y="4814977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0" name="Oval 48"/>
          <p:cNvSpPr>
            <a:spLocks noChangeArrowheads="1"/>
          </p:cNvSpPr>
          <p:nvPr/>
        </p:nvSpPr>
        <p:spPr bwMode="auto">
          <a:xfrm>
            <a:off x="6390736" y="4967377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1" name="Oval 49"/>
          <p:cNvSpPr>
            <a:spLocks noChangeArrowheads="1"/>
          </p:cNvSpPr>
          <p:nvPr/>
        </p:nvSpPr>
        <p:spPr bwMode="auto">
          <a:xfrm>
            <a:off x="6390736" y="4357777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2" name="Oval 50"/>
          <p:cNvSpPr>
            <a:spLocks noChangeArrowheads="1"/>
          </p:cNvSpPr>
          <p:nvPr/>
        </p:nvSpPr>
        <p:spPr bwMode="auto">
          <a:xfrm>
            <a:off x="5704936" y="4205377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3" name="AutoShape 51"/>
          <p:cNvSpPr>
            <a:spLocks/>
          </p:cNvSpPr>
          <p:nvPr/>
        </p:nvSpPr>
        <p:spPr bwMode="auto">
          <a:xfrm rot="5400000">
            <a:off x="7782180" y="2356733"/>
            <a:ext cx="393700" cy="2109788"/>
          </a:xfrm>
          <a:prstGeom prst="rightBrace">
            <a:avLst>
              <a:gd name="adj1" fmla="val 446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64" name="Text Box 52"/>
          <p:cNvSpPr txBox="1">
            <a:spLocks noChangeArrowheads="1"/>
          </p:cNvSpPr>
          <p:nvPr/>
        </p:nvSpPr>
        <p:spPr bwMode="auto">
          <a:xfrm>
            <a:off x="7609936" y="4586378"/>
            <a:ext cx="26670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latin typeface="Arial" charset="0"/>
              </a:rPr>
              <a:t>connected group of one or more Internet Protocol prefixes under a single routing policy (aka domain)</a:t>
            </a:r>
          </a:p>
        </p:txBody>
      </p:sp>
      <p:sp>
        <p:nvSpPr>
          <p:cNvPr id="38965" name="Text Box 53"/>
          <p:cNvSpPr txBox="1">
            <a:spLocks noChangeArrowheads="1"/>
          </p:cNvSpPr>
          <p:nvPr/>
        </p:nvSpPr>
        <p:spPr bwMode="auto">
          <a:xfrm>
            <a:off x="2223550" y="4657815"/>
            <a:ext cx="18049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OSPF</a:t>
            </a:r>
          </a:p>
        </p:txBody>
      </p:sp>
      <p:sp>
        <p:nvSpPr>
          <p:cNvPr id="38966" name="Line 54"/>
          <p:cNvSpPr>
            <a:spLocks noChangeShapeType="1"/>
          </p:cNvSpPr>
          <p:nvPr/>
        </p:nvSpPr>
        <p:spPr bwMode="auto">
          <a:xfrm flipV="1">
            <a:off x="3647536" y="4738777"/>
            <a:ext cx="1549400" cy="152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67" name="Line 55"/>
          <p:cNvSpPr>
            <a:spLocks noChangeShapeType="1"/>
          </p:cNvSpPr>
          <p:nvPr/>
        </p:nvSpPr>
        <p:spPr bwMode="auto">
          <a:xfrm>
            <a:off x="3596736" y="4891177"/>
            <a:ext cx="1524000" cy="152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68" name="Line 56"/>
          <p:cNvSpPr>
            <a:spLocks noChangeShapeType="1"/>
          </p:cNvSpPr>
          <p:nvPr/>
        </p:nvSpPr>
        <p:spPr bwMode="auto">
          <a:xfrm>
            <a:off x="3647536" y="2681377"/>
            <a:ext cx="1346200" cy="1716088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69" name="Line 57"/>
          <p:cNvSpPr>
            <a:spLocks noChangeShapeType="1"/>
          </p:cNvSpPr>
          <p:nvPr/>
        </p:nvSpPr>
        <p:spPr bwMode="auto">
          <a:xfrm flipH="1">
            <a:off x="5198524" y="2428966"/>
            <a:ext cx="1879600" cy="2028825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70" name="Line 58"/>
          <p:cNvSpPr>
            <a:spLocks noChangeShapeType="1"/>
          </p:cNvSpPr>
          <p:nvPr/>
        </p:nvSpPr>
        <p:spPr bwMode="auto">
          <a:xfrm flipV="1">
            <a:off x="3749136" y="2428965"/>
            <a:ext cx="3251200" cy="176212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71" name="Text Box 59"/>
          <p:cNvSpPr txBox="1">
            <a:spLocks noChangeArrowheads="1"/>
          </p:cNvSpPr>
          <p:nvPr/>
        </p:nvSpPr>
        <p:spPr bwMode="auto">
          <a:xfrm>
            <a:off x="4333336" y="2605178"/>
            <a:ext cx="1804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BGP</a:t>
            </a:r>
          </a:p>
        </p:txBody>
      </p:sp>
      <p:sp>
        <p:nvSpPr>
          <p:cNvPr id="38972" name="Oval 60"/>
          <p:cNvSpPr>
            <a:spLocks noChangeArrowheads="1"/>
          </p:cNvSpPr>
          <p:nvPr/>
        </p:nvSpPr>
        <p:spPr bwMode="auto">
          <a:xfrm>
            <a:off x="4942936" y="4357777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73" name="Oval 61"/>
          <p:cNvSpPr>
            <a:spLocks noChangeArrowheads="1"/>
          </p:cNvSpPr>
          <p:nvPr/>
        </p:nvSpPr>
        <p:spPr bwMode="auto">
          <a:xfrm>
            <a:off x="7000336" y="2276565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74" name="Oval 62"/>
          <p:cNvSpPr>
            <a:spLocks noChangeArrowheads="1"/>
          </p:cNvSpPr>
          <p:nvPr/>
        </p:nvSpPr>
        <p:spPr bwMode="auto">
          <a:xfrm>
            <a:off x="3418936" y="2428965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75" name="Text Box 63"/>
          <p:cNvSpPr txBox="1">
            <a:spLocks noChangeArrowheads="1"/>
          </p:cNvSpPr>
          <p:nvPr/>
        </p:nvSpPr>
        <p:spPr bwMode="auto">
          <a:xfrm>
            <a:off x="7394036" y="3684678"/>
            <a:ext cx="2667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Autonomous System</a:t>
            </a:r>
          </a:p>
        </p:txBody>
      </p:sp>
      <p:sp>
        <p:nvSpPr>
          <p:cNvPr id="38976" name="Text Box 64"/>
          <p:cNvSpPr txBox="1">
            <a:spLocks noChangeArrowheads="1"/>
          </p:cNvSpPr>
          <p:nvPr/>
        </p:nvSpPr>
        <p:spPr bwMode="auto">
          <a:xfrm>
            <a:off x="1553506" y="2933336"/>
            <a:ext cx="16067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dirty="0" err="1"/>
              <a:t>earthlink.net</a:t>
            </a:r>
            <a:endParaRPr lang="en-US" dirty="0"/>
          </a:p>
        </p:txBody>
      </p:sp>
      <p:sp>
        <p:nvSpPr>
          <p:cNvPr id="38977" name="Text Box 65"/>
          <p:cNvSpPr txBox="1">
            <a:spLocks noChangeArrowheads="1"/>
          </p:cNvSpPr>
          <p:nvPr/>
        </p:nvSpPr>
        <p:spPr bwMode="auto">
          <a:xfrm>
            <a:off x="6079587" y="852578"/>
            <a:ext cx="16287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Stanford.edu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34994" y="3269923"/>
            <a:ext cx="1042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(AS#4355)</a:t>
            </a:r>
            <a:endParaRPr lang="en-US" sz="1600" dirty="0"/>
          </a:p>
        </p:txBody>
      </p:sp>
      <p:sp>
        <p:nvSpPr>
          <p:cNvPr id="67" name="TextBox 66"/>
          <p:cNvSpPr txBox="1"/>
          <p:nvPr/>
        </p:nvSpPr>
        <p:spPr>
          <a:xfrm>
            <a:off x="7000337" y="623977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(AS#32)</a:t>
            </a:r>
            <a:endParaRPr lang="en-US" sz="1600" dirty="0"/>
          </a:p>
        </p:txBody>
      </p:sp>
      <p:sp>
        <p:nvSpPr>
          <p:cNvPr id="68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Security issues in Internet protocols</a:t>
            </a:r>
            <a:endParaRPr lang="en-US" altLang="zh-CN" sz="2400" dirty="0"/>
          </a:p>
        </p:txBody>
      </p:sp>
      <p:sp>
        <p:nvSpPr>
          <p:cNvPr id="69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20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Routing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Protocols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057400" y="1524000"/>
            <a:ext cx="8458200" cy="5334000"/>
          </a:xfrm>
        </p:spPr>
        <p:txBody>
          <a:bodyPr/>
          <a:lstStyle/>
          <a:p>
            <a:pPr>
              <a:spcBef>
                <a:spcPts val="2376"/>
              </a:spcBef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ARP 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addr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resolution protocol):     IP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addr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⟶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eth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addr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/>
            </a:r>
            <a:b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Security issues:    (local network attacks)</a:t>
            </a: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Node A can confuse gateway into sending it traffic for </a:t>
            </a:r>
            <a:r>
              <a:rPr lang="en-US" sz="2000" dirty="0">
                <a:latin typeface="Tahoma" charset="0"/>
                <a:ea typeface="ＭＳ Ｐゴシック" charset="0"/>
              </a:rPr>
              <a:t>Node B</a:t>
            </a:r>
            <a:endParaRPr lang="en-US" sz="2000" dirty="0">
              <a:latin typeface="Tahoma" charset="0"/>
              <a:ea typeface="ＭＳ Ｐゴシック" charset="0"/>
            </a:endParaRP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By </a:t>
            </a:r>
            <a:r>
              <a:rPr lang="en-US" sz="2000" dirty="0" err="1">
                <a:latin typeface="Tahoma" charset="0"/>
                <a:ea typeface="ＭＳ Ｐゴシック" charset="0"/>
              </a:rPr>
              <a:t>proxying</a:t>
            </a:r>
            <a:r>
              <a:rPr lang="en-US" sz="2000" dirty="0">
                <a:latin typeface="Tahoma" charset="0"/>
                <a:ea typeface="ＭＳ Ｐゴシック" charset="0"/>
              </a:rPr>
              <a:t> traffic, </a:t>
            </a:r>
            <a:r>
              <a:rPr lang="en-US" sz="2000" dirty="0">
                <a:latin typeface="Tahoma" charset="0"/>
                <a:ea typeface="ＭＳ Ｐゴシック" charset="0"/>
              </a:rPr>
              <a:t>node A </a:t>
            </a:r>
            <a:r>
              <a:rPr lang="en-US" sz="2000" dirty="0">
                <a:latin typeface="Tahoma" charset="0"/>
                <a:ea typeface="ＭＳ Ｐゴシック" charset="0"/>
              </a:rPr>
              <a:t>can </a:t>
            </a:r>
            <a:r>
              <a:rPr lang="en-US" sz="2000" dirty="0">
                <a:latin typeface="Tahoma" charset="0"/>
                <a:ea typeface="ＭＳ Ｐゴシック" charset="0"/>
              </a:rPr>
              <a:t>read/inject </a:t>
            </a:r>
            <a:r>
              <a:rPr lang="en-US" sz="2000" dirty="0">
                <a:latin typeface="Tahoma" charset="0"/>
                <a:ea typeface="ＭＳ Ｐゴシック" charset="0"/>
              </a:rPr>
              <a:t>packets </a:t>
            </a:r>
            <a:br>
              <a:rPr lang="en-US" sz="2000" dirty="0">
                <a:latin typeface="Tahoma" charset="0"/>
                <a:ea typeface="ＭＳ Ｐゴシック" charset="0"/>
              </a:rPr>
            </a:br>
            <a:r>
              <a:rPr lang="en-US" sz="2000" dirty="0">
                <a:latin typeface="Tahoma" charset="0"/>
                <a:ea typeface="ＭＳ Ｐゴシック" charset="0"/>
              </a:rPr>
              <a:t>into B</a:t>
            </a:r>
            <a:r>
              <a:rPr lang="ja-JP" altLang="en-US" sz="2000" dirty="0">
                <a:latin typeface="Tahoma" charset="0"/>
                <a:ea typeface="ＭＳ Ｐゴシック" charset="0"/>
              </a:rPr>
              <a:t>’</a:t>
            </a:r>
            <a:r>
              <a:rPr lang="en-US" sz="2000" dirty="0">
                <a:latin typeface="Tahoma" charset="0"/>
                <a:ea typeface="ＭＳ Ｐゴシック" charset="0"/>
              </a:rPr>
              <a:t>s session       </a:t>
            </a:r>
            <a:r>
              <a:rPr lang="en-US" sz="1800" dirty="0">
                <a:latin typeface="Tahoma" charset="0"/>
                <a:ea typeface="ＭＳ Ｐゴシック" charset="0"/>
              </a:rPr>
              <a:t>(e.g. </a:t>
            </a:r>
            <a:r>
              <a:rPr lang="en-US" sz="1800" dirty="0" err="1">
                <a:latin typeface="Tahoma" charset="0"/>
                <a:ea typeface="ＭＳ Ｐゴシック" charset="0"/>
              </a:rPr>
              <a:t>WiFi</a:t>
            </a:r>
            <a:r>
              <a:rPr lang="en-US" sz="1800" dirty="0">
                <a:latin typeface="Tahoma" charset="0"/>
                <a:ea typeface="ＭＳ Ｐゴシック" charset="0"/>
              </a:rPr>
              <a:t> networks)</a:t>
            </a:r>
            <a:endParaRPr lang="en-US" sz="2000" dirty="0">
              <a:latin typeface="Tahoma" charset="0"/>
              <a:ea typeface="ＭＳ Ｐゴシック" charset="0"/>
            </a:endParaRPr>
          </a:p>
          <a:p>
            <a:pPr>
              <a:spcBef>
                <a:spcPts val="3200"/>
              </a:spcBef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OSPF:    used for routing within an AS</a:t>
            </a:r>
          </a:p>
          <a:p>
            <a:pPr>
              <a:spcBef>
                <a:spcPts val="3200"/>
              </a:spcBef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BGP:   routing between 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Autonomous Systems </a:t>
            </a:r>
            <a:b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Security issues:   unauthenticated route updates</a:t>
            </a: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Anyone can </a:t>
            </a:r>
            <a:r>
              <a:rPr lang="en-US" sz="2000" dirty="0">
                <a:latin typeface="Tahoma" charset="0"/>
                <a:ea typeface="ＭＳ Ｐゴシック" charset="0"/>
              </a:rPr>
              <a:t>cause entire Internet to send traffic </a:t>
            </a:r>
            <a:br>
              <a:rPr lang="en-US" sz="2000" dirty="0">
                <a:latin typeface="Tahoma" charset="0"/>
                <a:ea typeface="ＭＳ Ｐゴシック" charset="0"/>
              </a:rPr>
            </a:br>
            <a:r>
              <a:rPr lang="en-US" sz="2000" dirty="0">
                <a:latin typeface="Tahoma" charset="0"/>
                <a:ea typeface="ＭＳ Ｐゴシック" charset="0"/>
              </a:rPr>
              <a:t>for a victim IP to </a:t>
            </a:r>
            <a:r>
              <a:rPr lang="en-US" sz="2000" dirty="0">
                <a:latin typeface="Tahoma" charset="0"/>
                <a:ea typeface="ＭＳ Ｐゴシック" charset="0"/>
              </a:rPr>
              <a:t>attacker’s address</a:t>
            </a:r>
            <a:endParaRPr lang="en-US" sz="2000" dirty="0">
              <a:latin typeface="Tahoma" charset="0"/>
              <a:ea typeface="ＭＳ Ｐゴシック" charset="0"/>
            </a:endParaRP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Example:   </a:t>
            </a:r>
            <a:r>
              <a:rPr lang="en-US" dirty="0" err="1" smtClean="0">
                <a:latin typeface="Tahoma" charset="0"/>
                <a:ea typeface="ＭＳ Ｐゴシック" charset="0"/>
              </a:rPr>
              <a:t>Youtube</a:t>
            </a:r>
            <a:r>
              <a:rPr lang="en-US" dirty="0" smtClean="0">
                <a:latin typeface="Tahoma" charset="0"/>
                <a:ea typeface="ＭＳ Ｐゴシック" charset="0"/>
              </a:rPr>
              <a:t>-Pakistan </a:t>
            </a:r>
            <a:r>
              <a:rPr lang="en-US" dirty="0">
                <a:latin typeface="Tahoma" charset="0"/>
                <a:ea typeface="ＭＳ Ｐゴシック" charset="0"/>
              </a:rPr>
              <a:t>mishap  (see </a:t>
            </a:r>
            <a:r>
              <a:rPr lang="en-US" dirty="0" err="1">
                <a:latin typeface="Tahoma" charset="0"/>
                <a:ea typeface="ＭＳ Ｐゴシック" charset="0"/>
              </a:rPr>
              <a:t>DDoS</a:t>
            </a:r>
            <a:r>
              <a:rPr lang="en-US" dirty="0">
                <a:latin typeface="Tahoma" charset="0"/>
                <a:ea typeface="ＭＳ Ｐゴシック" charset="0"/>
              </a:rPr>
              <a:t> lecture</a:t>
            </a:r>
            <a:r>
              <a:rPr lang="en-US" dirty="0" smtClean="0">
                <a:latin typeface="Tahoma" charset="0"/>
                <a:ea typeface="ＭＳ Ｐゴシック" charset="0"/>
              </a:rPr>
              <a:t>)</a:t>
            </a: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Anyone can hijack route to victim  (next slides)</a:t>
            </a:r>
            <a:endParaRPr lang="en-US" sz="2000" dirty="0">
              <a:latin typeface="Tahoma" charset="0"/>
              <a:ea typeface="ＭＳ Ｐゴシック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Security issues in Internet protocols</a:t>
            </a:r>
            <a:endParaRPr lang="en-US" altLang="zh-CN" sz="24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59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BGP example             </a:t>
            </a: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1800" dirty="0">
                <a:latin typeface="Tahoma" charset="0"/>
                <a:ea typeface="ＭＳ Ｐゴシック" charset="0"/>
                <a:cs typeface="ＭＳ Ｐゴシック" charset="0"/>
              </a:rPr>
              <a:t>D. </a:t>
            </a:r>
            <a:r>
              <a:rPr lang="en-US" sz="1800" dirty="0" err="1">
                <a:latin typeface="Tahoma" charset="0"/>
                <a:ea typeface="ＭＳ Ｐゴシック" charset="0"/>
                <a:cs typeface="ＭＳ Ｐゴシック" charset="0"/>
              </a:rPr>
              <a:t>Wetherall</a:t>
            </a: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]</a:t>
            </a:r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3657600" y="3990975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 flipH="1">
            <a:off x="4495800" y="3914775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>
            <a:off x="8229600" y="3076575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>
            <a:off x="5715000" y="3990975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 flipH="1">
            <a:off x="5715000" y="2924175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>
            <a:off x="4876800" y="3076575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>
            <a:off x="6781800" y="277177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6858000" y="467677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72" name="Oval 12"/>
          <p:cNvSpPr>
            <a:spLocks noChangeArrowheads="1"/>
          </p:cNvSpPr>
          <p:nvPr/>
        </p:nvSpPr>
        <p:spPr bwMode="auto">
          <a:xfrm>
            <a:off x="5867400" y="2509094"/>
            <a:ext cx="990600" cy="649188"/>
          </a:xfrm>
          <a:prstGeom prst="ellipse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Arial" charset="0"/>
              </a:rPr>
              <a:t>3</a:t>
            </a:r>
          </a:p>
        </p:txBody>
      </p:sp>
      <p:sp>
        <p:nvSpPr>
          <p:cNvPr id="40973" name="Oval 13"/>
          <p:cNvSpPr>
            <a:spLocks noChangeArrowheads="1"/>
          </p:cNvSpPr>
          <p:nvPr/>
        </p:nvSpPr>
        <p:spPr bwMode="auto">
          <a:xfrm>
            <a:off x="7467600" y="2509094"/>
            <a:ext cx="990600" cy="649188"/>
          </a:xfrm>
          <a:prstGeom prst="ellipse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  <p:sp>
        <p:nvSpPr>
          <p:cNvPr id="40974" name="Oval 14"/>
          <p:cNvSpPr>
            <a:spLocks noChangeArrowheads="1"/>
          </p:cNvSpPr>
          <p:nvPr/>
        </p:nvSpPr>
        <p:spPr bwMode="auto">
          <a:xfrm>
            <a:off x="6019800" y="4337894"/>
            <a:ext cx="990600" cy="649188"/>
          </a:xfrm>
          <a:prstGeom prst="ellipse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Arial" charset="0"/>
              </a:rPr>
              <a:t>6</a:t>
            </a:r>
          </a:p>
        </p:txBody>
      </p:sp>
      <p:sp>
        <p:nvSpPr>
          <p:cNvPr id="40975" name="Oval 15"/>
          <p:cNvSpPr>
            <a:spLocks noChangeArrowheads="1"/>
          </p:cNvSpPr>
          <p:nvPr/>
        </p:nvSpPr>
        <p:spPr bwMode="auto">
          <a:xfrm>
            <a:off x="7543800" y="4261694"/>
            <a:ext cx="990600" cy="649188"/>
          </a:xfrm>
          <a:prstGeom prst="ellipse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Arial" charset="0"/>
              </a:rPr>
              <a:t>5</a:t>
            </a:r>
          </a:p>
        </p:txBody>
      </p:sp>
      <p:sp>
        <p:nvSpPr>
          <p:cNvPr id="40976" name="Oval 16"/>
          <p:cNvSpPr>
            <a:spLocks noChangeArrowheads="1"/>
          </p:cNvSpPr>
          <p:nvPr/>
        </p:nvSpPr>
        <p:spPr bwMode="auto">
          <a:xfrm>
            <a:off x="3886200" y="4490294"/>
            <a:ext cx="990600" cy="649188"/>
          </a:xfrm>
          <a:prstGeom prst="ellipse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Arial" charset="0"/>
              </a:rPr>
              <a:t>7</a:t>
            </a:r>
          </a:p>
        </p:txBody>
      </p:sp>
      <p:sp>
        <p:nvSpPr>
          <p:cNvPr id="40977" name="Oval 17"/>
          <p:cNvSpPr>
            <a:spLocks noChangeArrowheads="1"/>
          </p:cNvSpPr>
          <p:nvPr/>
        </p:nvSpPr>
        <p:spPr bwMode="auto">
          <a:xfrm>
            <a:off x="4191000" y="2585294"/>
            <a:ext cx="990600" cy="649188"/>
          </a:xfrm>
          <a:prstGeom prst="ellipse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40978" name="Oval 18"/>
          <p:cNvSpPr>
            <a:spLocks noChangeArrowheads="1"/>
          </p:cNvSpPr>
          <p:nvPr/>
        </p:nvSpPr>
        <p:spPr bwMode="auto">
          <a:xfrm>
            <a:off x="3048000" y="3423494"/>
            <a:ext cx="990600" cy="649188"/>
          </a:xfrm>
          <a:prstGeom prst="ellipse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Arial" charset="0"/>
              </a:rPr>
              <a:t>8</a:t>
            </a:r>
          </a:p>
        </p:txBody>
      </p:sp>
      <p:sp>
        <p:nvSpPr>
          <p:cNvPr id="40979" name="Oval 19"/>
          <p:cNvSpPr>
            <a:spLocks noChangeArrowheads="1"/>
          </p:cNvSpPr>
          <p:nvPr/>
        </p:nvSpPr>
        <p:spPr bwMode="auto">
          <a:xfrm>
            <a:off x="5029200" y="3423494"/>
            <a:ext cx="990600" cy="649188"/>
          </a:xfrm>
          <a:prstGeom prst="ellipse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Arial" charset="0"/>
              </a:rPr>
              <a:t>2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505200" y="3892550"/>
            <a:ext cx="1911350" cy="769938"/>
            <a:chOff x="1248" y="2050"/>
            <a:chExt cx="1204" cy="485"/>
          </a:xfrm>
        </p:grpSpPr>
        <p:sp>
          <p:nvSpPr>
            <p:cNvPr id="41013" name="Text Box 21"/>
            <p:cNvSpPr txBox="1">
              <a:spLocks noChangeArrowheads="1"/>
            </p:cNvSpPr>
            <p:nvPr/>
          </p:nvSpPr>
          <p:spPr bwMode="auto">
            <a:xfrm>
              <a:off x="2256" y="215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41014" name="Text Box 22"/>
            <p:cNvSpPr txBox="1">
              <a:spLocks noChangeArrowheads="1"/>
            </p:cNvSpPr>
            <p:nvPr/>
          </p:nvSpPr>
          <p:spPr bwMode="auto">
            <a:xfrm>
              <a:off x="1248" y="230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41015" name="Freeform 23"/>
            <p:cNvSpPr>
              <a:spLocks/>
            </p:cNvSpPr>
            <p:nvPr/>
          </p:nvSpPr>
          <p:spPr bwMode="auto">
            <a:xfrm>
              <a:off x="1344" y="2103"/>
              <a:ext cx="384" cy="233"/>
            </a:xfrm>
            <a:custGeom>
              <a:avLst/>
              <a:gdLst>
                <a:gd name="T0" fmla="*/ 384 w 384"/>
                <a:gd name="T1" fmla="*/ 432 h 432"/>
                <a:gd name="T2" fmla="*/ 0 w 384"/>
                <a:gd name="T3" fmla="*/ 0 h 432"/>
                <a:gd name="T4" fmla="*/ 0 60000 65536"/>
                <a:gd name="T5" fmla="*/ 0 60000 65536"/>
                <a:gd name="T6" fmla="*/ 0 w 384"/>
                <a:gd name="T7" fmla="*/ 0 h 432"/>
                <a:gd name="T8" fmla="*/ 384 w 384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4" h="432">
                  <a:moveTo>
                    <a:pt x="384" y="432"/>
                  </a:moveTo>
                  <a:cubicBezTo>
                    <a:pt x="384" y="432"/>
                    <a:pt x="192" y="216"/>
                    <a:pt x="0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016" name="Freeform 24"/>
            <p:cNvSpPr>
              <a:spLocks/>
            </p:cNvSpPr>
            <p:nvPr/>
          </p:nvSpPr>
          <p:spPr bwMode="auto">
            <a:xfrm flipH="1">
              <a:off x="1872" y="2050"/>
              <a:ext cx="528" cy="233"/>
            </a:xfrm>
            <a:custGeom>
              <a:avLst/>
              <a:gdLst>
                <a:gd name="T0" fmla="*/ 6746 w 384"/>
                <a:gd name="T1" fmla="*/ 1225 h 432"/>
                <a:gd name="T2" fmla="*/ 0 w 384"/>
                <a:gd name="T3" fmla="*/ 0 h 432"/>
                <a:gd name="T4" fmla="*/ 0 60000 65536"/>
                <a:gd name="T5" fmla="*/ 0 60000 65536"/>
                <a:gd name="T6" fmla="*/ 0 w 384"/>
                <a:gd name="T7" fmla="*/ 0 h 432"/>
                <a:gd name="T8" fmla="*/ 384 w 384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4" h="432">
                  <a:moveTo>
                    <a:pt x="384" y="432"/>
                  </a:moveTo>
                  <a:cubicBezTo>
                    <a:pt x="384" y="432"/>
                    <a:pt x="192" y="216"/>
                    <a:pt x="0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953000" y="2771777"/>
            <a:ext cx="1752600" cy="1585913"/>
            <a:chOff x="2160" y="1344"/>
            <a:chExt cx="1104" cy="999"/>
          </a:xfrm>
        </p:grpSpPr>
        <p:sp>
          <p:nvSpPr>
            <p:cNvPr id="41007" name="Text Box 26"/>
            <p:cNvSpPr txBox="1">
              <a:spLocks noChangeArrowheads="1"/>
            </p:cNvSpPr>
            <p:nvPr/>
          </p:nvSpPr>
          <p:spPr bwMode="auto">
            <a:xfrm>
              <a:off x="2256" y="1344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latin typeface="Arial" charset="0"/>
                </a:rPr>
                <a:t>2 7</a:t>
              </a:r>
            </a:p>
          </p:txBody>
        </p:sp>
        <p:sp>
          <p:nvSpPr>
            <p:cNvPr id="41008" name="Text Box 27"/>
            <p:cNvSpPr txBox="1">
              <a:spLocks noChangeArrowheads="1"/>
            </p:cNvSpPr>
            <p:nvPr/>
          </p:nvSpPr>
          <p:spPr bwMode="auto">
            <a:xfrm>
              <a:off x="2784" y="1680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latin typeface="Arial" charset="0"/>
                </a:rPr>
                <a:t>2 7</a:t>
              </a:r>
            </a:p>
          </p:txBody>
        </p:sp>
        <p:sp>
          <p:nvSpPr>
            <p:cNvPr id="41009" name="Text Box 28"/>
            <p:cNvSpPr txBox="1">
              <a:spLocks noChangeArrowheads="1"/>
            </p:cNvSpPr>
            <p:nvPr/>
          </p:nvSpPr>
          <p:spPr bwMode="auto">
            <a:xfrm>
              <a:off x="2948" y="2112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latin typeface="Arial" charset="0"/>
                </a:rPr>
                <a:t>2 7</a:t>
              </a:r>
            </a:p>
          </p:txBody>
        </p:sp>
        <p:sp>
          <p:nvSpPr>
            <p:cNvPr id="41010" name="Freeform 29"/>
            <p:cNvSpPr>
              <a:spLocks/>
            </p:cNvSpPr>
            <p:nvPr/>
          </p:nvSpPr>
          <p:spPr bwMode="auto">
            <a:xfrm>
              <a:off x="2160" y="1527"/>
              <a:ext cx="264" cy="233"/>
            </a:xfrm>
            <a:custGeom>
              <a:avLst/>
              <a:gdLst>
                <a:gd name="T0" fmla="*/ 144 w 264"/>
                <a:gd name="T1" fmla="*/ 87 h 528"/>
                <a:gd name="T2" fmla="*/ 240 w 264"/>
                <a:gd name="T3" fmla="*/ 31 h 528"/>
                <a:gd name="T4" fmla="*/ 0 w 264"/>
                <a:gd name="T5" fmla="*/ 0 h 528"/>
                <a:gd name="T6" fmla="*/ 0 60000 65536"/>
                <a:gd name="T7" fmla="*/ 0 60000 65536"/>
                <a:gd name="T8" fmla="*/ 0 60000 65536"/>
                <a:gd name="T9" fmla="*/ 0 w 264"/>
                <a:gd name="T10" fmla="*/ 0 h 528"/>
                <a:gd name="T11" fmla="*/ 264 w 264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4" h="528">
                  <a:moveTo>
                    <a:pt x="144" y="528"/>
                  </a:moveTo>
                  <a:cubicBezTo>
                    <a:pt x="204" y="404"/>
                    <a:pt x="264" y="280"/>
                    <a:pt x="240" y="192"/>
                  </a:cubicBezTo>
                  <a:cubicBezTo>
                    <a:pt x="216" y="104"/>
                    <a:pt x="108" y="52"/>
                    <a:pt x="0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011" name="Freeform 30"/>
            <p:cNvSpPr>
              <a:spLocks/>
            </p:cNvSpPr>
            <p:nvPr/>
          </p:nvSpPr>
          <p:spPr bwMode="auto">
            <a:xfrm flipH="1" flipV="1">
              <a:off x="2640" y="2040"/>
              <a:ext cx="336" cy="233"/>
            </a:xfrm>
            <a:custGeom>
              <a:avLst/>
              <a:gdLst>
                <a:gd name="T0" fmla="*/ 116 w 384"/>
                <a:gd name="T1" fmla="*/ 53 h 432"/>
                <a:gd name="T2" fmla="*/ 0 w 384"/>
                <a:gd name="T3" fmla="*/ 0 h 432"/>
                <a:gd name="T4" fmla="*/ 0 60000 65536"/>
                <a:gd name="T5" fmla="*/ 0 60000 65536"/>
                <a:gd name="T6" fmla="*/ 0 w 384"/>
                <a:gd name="T7" fmla="*/ 0 h 432"/>
                <a:gd name="T8" fmla="*/ 384 w 384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4" h="432">
                  <a:moveTo>
                    <a:pt x="384" y="432"/>
                  </a:moveTo>
                  <a:cubicBezTo>
                    <a:pt x="384" y="432"/>
                    <a:pt x="192" y="216"/>
                    <a:pt x="0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012" name="Freeform 31"/>
            <p:cNvSpPr>
              <a:spLocks/>
            </p:cNvSpPr>
            <p:nvPr/>
          </p:nvSpPr>
          <p:spPr bwMode="auto">
            <a:xfrm flipH="1">
              <a:off x="2688" y="1488"/>
              <a:ext cx="192" cy="233"/>
            </a:xfrm>
            <a:custGeom>
              <a:avLst/>
              <a:gdLst>
                <a:gd name="T0" fmla="*/ 1 w 384"/>
                <a:gd name="T1" fmla="*/ 51 h 432"/>
                <a:gd name="T2" fmla="*/ 0 w 384"/>
                <a:gd name="T3" fmla="*/ 0 h 432"/>
                <a:gd name="T4" fmla="*/ 0 60000 65536"/>
                <a:gd name="T5" fmla="*/ 0 60000 65536"/>
                <a:gd name="T6" fmla="*/ 0 w 384"/>
                <a:gd name="T7" fmla="*/ 0 h 432"/>
                <a:gd name="T8" fmla="*/ 384 w 384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4" h="432">
                  <a:moveTo>
                    <a:pt x="384" y="432"/>
                  </a:moveTo>
                  <a:cubicBezTo>
                    <a:pt x="384" y="432"/>
                    <a:pt x="192" y="216"/>
                    <a:pt x="0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6781800" y="2466976"/>
            <a:ext cx="768350" cy="2105025"/>
            <a:chOff x="3312" y="1152"/>
            <a:chExt cx="484" cy="1326"/>
          </a:xfrm>
        </p:grpSpPr>
        <p:sp>
          <p:nvSpPr>
            <p:cNvPr id="41003" name="Text Box 33"/>
            <p:cNvSpPr txBox="1">
              <a:spLocks noChangeArrowheads="1"/>
            </p:cNvSpPr>
            <p:nvPr/>
          </p:nvSpPr>
          <p:spPr bwMode="auto">
            <a:xfrm>
              <a:off x="3360" y="1152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latin typeface="Arial" charset="0"/>
                </a:rPr>
                <a:t>3 2 7</a:t>
              </a:r>
            </a:p>
          </p:txBody>
        </p:sp>
        <p:sp>
          <p:nvSpPr>
            <p:cNvPr id="41004" name="Text Box 34"/>
            <p:cNvSpPr txBox="1">
              <a:spLocks noChangeArrowheads="1"/>
            </p:cNvSpPr>
            <p:nvPr/>
          </p:nvSpPr>
          <p:spPr bwMode="auto">
            <a:xfrm>
              <a:off x="3360" y="2247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latin typeface="Arial" charset="0"/>
                </a:rPr>
                <a:t>6 2 7</a:t>
              </a:r>
            </a:p>
          </p:txBody>
        </p:sp>
        <p:sp>
          <p:nvSpPr>
            <p:cNvPr id="41005" name="Line 35"/>
            <p:cNvSpPr>
              <a:spLocks noChangeShapeType="1"/>
            </p:cNvSpPr>
            <p:nvPr/>
          </p:nvSpPr>
          <p:spPr bwMode="auto">
            <a:xfrm>
              <a:off x="3360" y="2478"/>
              <a:ext cx="43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1006" name="Line 36"/>
            <p:cNvSpPr>
              <a:spLocks noChangeShapeType="1"/>
            </p:cNvSpPr>
            <p:nvPr/>
          </p:nvSpPr>
          <p:spPr bwMode="auto">
            <a:xfrm>
              <a:off x="3312" y="1392"/>
              <a:ext cx="43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4495800" y="3062288"/>
            <a:ext cx="2368550" cy="1662112"/>
            <a:chOff x="1872" y="1527"/>
            <a:chExt cx="1492" cy="1047"/>
          </a:xfrm>
        </p:grpSpPr>
        <p:sp>
          <p:nvSpPr>
            <p:cNvPr id="40997" name="Freeform 38"/>
            <p:cNvSpPr>
              <a:spLocks/>
            </p:cNvSpPr>
            <p:nvPr/>
          </p:nvSpPr>
          <p:spPr bwMode="auto">
            <a:xfrm>
              <a:off x="2784" y="1527"/>
              <a:ext cx="336" cy="233"/>
            </a:xfrm>
            <a:custGeom>
              <a:avLst/>
              <a:gdLst>
                <a:gd name="T0" fmla="*/ 0 w 336"/>
                <a:gd name="T1" fmla="*/ 384 h 384"/>
                <a:gd name="T2" fmla="*/ 96 w 336"/>
                <a:gd name="T3" fmla="*/ 144 h 384"/>
                <a:gd name="T4" fmla="*/ 336 w 336"/>
                <a:gd name="T5" fmla="*/ 0 h 384"/>
                <a:gd name="T6" fmla="*/ 0 60000 65536"/>
                <a:gd name="T7" fmla="*/ 0 60000 65536"/>
                <a:gd name="T8" fmla="*/ 0 60000 65536"/>
                <a:gd name="T9" fmla="*/ 0 w 336"/>
                <a:gd name="T10" fmla="*/ 0 h 384"/>
                <a:gd name="T11" fmla="*/ 336 w 336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384">
                  <a:moveTo>
                    <a:pt x="0" y="384"/>
                  </a:moveTo>
                  <a:cubicBezTo>
                    <a:pt x="20" y="296"/>
                    <a:pt x="40" y="208"/>
                    <a:pt x="96" y="144"/>
                  </a:cubicBezTo>
                  <a:cubicBezTo>
                    <a:pt x="152" y="80"/>
                    <a:pt x="244" y="40"/>
                    <a:pt x="336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998" name="Freeform 39"/>
            <p:cNvSpPr>
              <a:spLocks/>
            </p:cNvSpPr>
            <p:nvPr/>
          </p:nvSpPr>
          <p:spPr bwMode="auto">
            <a:xfrm>
              <a:off x="2160" y="1527"/>
              <a:ext cx="288" cy="233"/>
            </a:xfrm>
            <a:custGeom>
              <a:avLst/>
              <a:gdLst>
                <a:gd name="T0" fmla="*/ 288 w 288"/>
                <a:gd name="T1" fmla="*/ 336 h 336"/>
                <a:gd name="T2" fmla="*/ 0 w 288"/>
                <a:gd name="T3" fmla="*/ 0 h 336"/>
                <a:gd name="T4" fmla="*/ 0 60000 65536"/>
                <a:gd name="T5" fmla="*/ 0 60000 65536"/>
                <a:gd name="T6" fmla="*/ 0 w 288"/>
                <a:gd name="T7" fmla="*/ 0 h 336"/>
                <a:gd name="T8" fmla="*/ 288 w 288"/>
                <a:gd name="T9" fmla="*/ 336 h 3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8" h="336">
                  <a:moveTo>
                    <a:pt x="288" y="336"/>
                  </a:moveTo>
                  <a:cubicBezTo>
                    <a:pt x="288" y="336"/>
                    <a:pt x="144" y="168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999" name="Freeform 40"/>
            <p:cNvSpPr>
              <a:spLocks/>
            </p:cNvSpPr>
            <p:nvPr/>
          </p:nvSpPr>
          <p:spPr bwMode="auto">
            <a:xfrm>
              <a:off x="1872" y="2055"/>
              <a:ext cx="432" cy="233"/>
            </a:xfrm>
            <a:custGeom>
              <a:avLst/>
              <a:gdLst>
                <a:gd name="T0" fmla="*/ 432 w 432"/>
                <a:gd name="T1" fmla="*/ 0 h 480"/>
                <a:gd name="T2" fmla="*/ 0 w 432"/>
                <a:gd name="T3" fmla="*/ 480 h 480"/>
                <a:gd name="T4" fmla="*/ 0 60000 65536"/>
                <a:gd name="T5" fmla="*/ 0 60000 65536"/>
                <a:gd name="T6" fmla="*/ 0 w 432"/>
                <a:gd name="T7" fmla="*/ 0 h 480"/>
                <a:gd name="T8" fmla="*/ 432 w 432"/>
                <a:gd name="T9" fmla="*/ 480 h 4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32" h="480">
                  <a:moveTo>
                    <a:pt x="432" y="0"/>
                  </a:moveTo>
                  <a:cubicBezTo>
                    <a:pt x="432" y="0"/>
                    <a:pt x="216" y="240"/>
                    <a:pt x="0" y="48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000" name="Text Box 41"/>
            <p:cNvSpPr txBox="1">
              <a:spLocks noChangeArrowheads="1"/>
            </p:cNvSpPr>
            <p:nvPr/>
          </p:nvSpPr>
          <p:spPr bwMode="auto">
            <a:xfrm>
              <a:off x="2928" y="1536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</a:rPr>
                <a:t>2 6 5</a:t>
              </a:r>
            </a:p>
          </p:txBody>
        </p:sp>
        <p:sp>
          <p:nvSpPr>
            <p:cNvPr id="41001" name="Text Box 42"/>
            <p:cNvSpPr txBox="1">
              <a:spLocks noChangeArrowheads="1"/>
            </p:cNvSpPr>
            <p:nvPr/>
          </p:nvSpPr>
          <p:spPr bwMode="auto">
            <a:xfrm>
              <a:off x="2256" y="1536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</a:rPr>
                <a:t>2 6 5</a:t>
              </a:r>
            </a:p>
          </p:txBody>
        </p:sp>
        <p:sp>
          <p:nvSpPr>
            <p:cNvPr id="41002" name="Text Box 43"/>
            <p:cNvSpPr txBox="1">
              <a:spLocks noChangeArrowheads="1"/>
            </p:cNvSpPr>
            <p:nvPr/>
          </p:nvSpPr>
          <p:spPr bwMode="auto">
            <a:xfrm>
              <a:off x="1968" y="2343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</a:rPr>
                <a:t>2 6 5</a:t>
              </a:r>
            </a:p>
          </p:txBody>
        </p:sp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2667000" y="3062289"/>
            <a:ext cx="5245100" cy="1360488"/>
            <a:chOff x="720" y="1527"/>
            <a:chExt cx="3304" cy="857"/>
          </a:xfrm>
        </p:grpSpPr>
        <p:sp>
          <p:nvSpPr>
            <p:cNvPr id="40993" name="Freeform 45"/>
            <p:cNvSpPr>
              <a:spLocks/>
            </p:cNvSpPr>
            <p:nvPr/>
          </p:nvSpPr>
          <p:spPr bwMode="auto">
            <a:xfrm>
              <a:off x="3200" y="1527"/>
              <a:ext cx="736" cy="233"/>
            </a:xfrm>
            <a:custGeom>
              <a:avLst/>
              <a:gdLst>
                <a:gd name="T0" fmla="*/ 64 w 736"/>
                <a:gd name="T1" fmla="*/ 0 h 1"/>
                <a:gd name="T2" fmla="*/ 112 w 736"/>
                <a:gd name="T3" fmla="*/ 0 h 1"/>
                <a:gd name="T4" fmla="*/ 736 w 736"/>
                <a:gd name="T5" fmla="*/ 0 h 1"/>
                <a:gd name="T6" fmla="*/ 0 60000 65536"/>
                <a:gd name="T7" fmla="*/ 0 60000 65536"/>
                <a:gd name="T8" fmla="*/ 0 60000 65536"/>
                <a:gd name="T9" fmla="*/ 0 w 736"/>
                <a:gd name="T10" fmla="*/ 0 h 1"/>
                <a:gd name="T11" fmla="*/ 736 w 736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6" h="1">
                  <a:moveTo>
                    <a:pt x="64" y="0"/>
                  </a:moveTo>
                  <a:cubicBezTo>
                    <a:pt x="32" y="0"/>
                    <a:pt x="0" y="0"/>
                    <a:pt x="112" y="0"/>
                  </a:cubicBezTo>
                  <a:cubicBezTo>
                    <a:pt x="224" y="0"/>
                    <a:pt x="480" y="0"/>
                    <a:pt x="736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994" name="Freeform 46"/>
            <p:cNvSpPr>
              <a:spLocks/>
            </p:cNvSpPr>
            <p:nvPr/>
          </p:nvSpPr>
          <p:spPr bwMode="auto">
            <a:xfrm>
              <a:off x="1248" y="2151"/>
              <a:ext cx="432" cy="233"/>
            </a:xfrm>
            <a:custGeom>
              <a:avLst/>
              <a:gdLst>
                <a:gd name="T0" fmla="*/ 432 w 432"/>
                <a:gd name="T1" fmla="*/ 432 h 432"/>
                <a:gd name="T2" fmla="*/ 0 w 432"/>
                <a:gd name="T3" fmla="*/ 0 h 432"/>
                <a:gd name="T4" fmla="*/ 0 60000 65536"/>
                <a:gd name="T5" fmla="*/ 0 60000 65536"/>
                <a:gd name="T6" fmla="*/ 0 w 432"/>
                <a:gd name="T7" fmla="*/ 0 h 432"/>
                <a:gd name="T8" fmla="*/ 432 w 432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32" h="432">
                  <a:moveTo>
                    <a:pt x="432" y="432"/>
                  </a:moveTo>
                  <a:cubicBezTo>
                    <a:pt x="432" y="432"/>
                    <a:pt x="216" y="216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995" name="Text Box 47"/>
            <p:cNvSpPr txBox="1">
              <a:spLocks noChangeArrowheads="1"/>
            </p:cNvSpPr>
            <p:nvPr/>
          </p:nvSpPr>
          <p:spPr bwMode="auto">
            <a:xfrm>
              <a:off x="3468" y="1527"/>
              <a:ext cx="5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</a:rPr>
                <a:t>3 2 6 5</a:t>
              </a:r>
            </a:p>
          </p:txBody>
        </p:sp>
        <p:sp>
          <p:nvSpPr>
            <p:cNvPr id="40996" name="Text Box 48"/>
            <p:cNvSpPr txBox="1">
              <a:spLocks noChangeArrowheads="1"/>
            </p:cNvSpPr>
            <p:nvPr/>
          </p:nvSpPr>
          <p:spPr bwMode="auto">
            <a:xfrm>
              <a:off x="720" y="2112"/>
              <a:ext cx="5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</a:rPr>
                <a:t>7 2 6 5</a:t>
              </a:r>
            </a:p>
          </p:txBody>
        </p:sp>
      </p:grp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5943600" y="3671891"/>
            <a:ext cx="609600" cy="522288"/>
            <a:chOff x="2784" y="1911"/>
            <a:chExt cx="384" cy="329"/>
          </a:xfrm>
        </p:grpSpPr>
        <p:sp>
          <p:nvSpPr>
            <p:cNvPr id="40991" name="Freeform 50"/>
            <p:cNvSpPr>
              <a:spLocks/>
            </p:cNvSpPr>
            <p:nvPr/>
          </p:nvSpPr>
          <p:spPr bwMode="auto">
            <a:xfrm>
              <a:off x="2784" y="2007"/>
              <a:ext cx="240" cy="233"/>
            </a:xfrm>
            <a:custGeom>
              <a:avLst/>
              <a:gdLst>
                <a:gd name="T0" fmla="*/ 240 w 240"/>
                <a:gd name="T1" fmla="*/ 432 h 432"/>
                <a:gd name="T2" fmla="*/ 0 w 240"/>
                <a:gd name="T3" fmla="*/ 0 h 432"/>
                <a:gd name="T4" fmla="*/ 0 60000 65536"/>
                <a:gd name="T5" fmla="*/ 0 60000 65536"/>
                <a:gd name="T6" fmla="*/ 0 w 240"/>
                <a:gd name="T7" fmla="*/ 0 h 432"/>
                <a:gd name="T8" fmla="*/ 240 w 24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32">
                  <a:moveTo>
                    <a:pt x="240" y="432"/>
                  </a:moveTo>
                  <a:cubicBezTo>
                    <a:pt x="240" y="432"/>
                    <a:pt x="120" y="216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992" name="Text Box 51"/>
            <p:cNvSpPr txBox="1">
              <a:spLocks noChangeArrowheads="1"/>
            </p:cNvSpPr>
            <p:nvPr/>
          </p:nvSpPr>
          <p:spPr bwMode="auto">
            <a:xfrm>
              <a:off x="2852" y="1911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</a:rPr>
                <a:t>6 5</a:t>
              </a:r>
            </a:p>
          </p:txBody>
        </p:sp>
      </p:grpSp>
      <p:grpSp>
        <p:nvGrpSpPr>
          <p:cNvPr id="8" name="Group 52"/>
          <p:cNvGrpSpPr>
            <a:grpSpLocks/>
          </p:cNvGrpSpPr>
          <p:nvPr/>
        </p:nvGrpSpPr>
        <p:grpSpPr bwMode="auto">
          <a:xfrm>
            <a:off x="6470650" y="2986088"/>
            <a:ext cx="2139950" cy="2271712"/>
            <a:chOff x="3116" y="1479"/>
            <a:chExt cx="1348" cy="1431"/>
          </a:xfrm>
        </p:grpSpPr>
        <p:sp>
          <p:nvSpPr>
            <p:cNvPr id="40987" name="Freeform 53"/>
            <p:cNvSpPr>
              <a:spLocks/>
            </p:cNvSpPr>
            <p:nvPr/>
          </p:nvSpPr>
          <p:spPr bwMode="auto">
            <a:xfrm>
              <a:off x="4272" y="1479"/>
              <a:ext cx="1" cy="233"/>
            </a:xfrm>
            <a:custGeom>
              <a:avLst/>
              <a:gdLst>
                <a:gd name="T0" fmla="*/ 0 w 1"/>
                <a:gd name="T1" fmla="*/ 912 h 912"/>
                <a:gd name="T2" fmla="*/ 0 w 1"/>
                <a:gd name="T3" fmla="*/ 0 h 912"/>
                <a:gd name="T4" fmla="*/ 0 60000 65536"/>
                <a:gd name="T5" fmla="*/ 0 60000 65536"/>
                <a:gd name="T6" fmla="*/ 0 w 1"/>
                <a:gd name="T7" fmla="*/ 0 h 912"/>
                <a:gd name="T8" fmla="*/ 1 w 1"/>
                <a:gd name="T9" fmla="*/ 912 h 9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912">
                  <a:moveTo>
                    <a:pt x="0" y="912"/>
                  </a:moveTo>
                  <a:cubicBezTo>
                    <a:pt x="0" y="532"/>
                    <a:pt x="0" y="152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988" name="Freeform 54"/>
            <p:cNvSpPr>
              <a:spLocks/>
            </p:cNvSpPr>
            <p:nvPr/>
          </p:nvSpPr>
          <p:spPr bwMode="auto">
            <a:xfrm>
              <a:off x="3168" y="2535"/>
              <a:ext cx="720" cy="233"/>
            </a:xfrm>
            <a:custGeom>
              <a:avLst/>
              <a:gdLst>
                <a:gd name="T0" fmla="*/ 720 w 720"/>
                <a:gd name="T1" fmla="*/ 0 h 96"/>
                <a:gd name="T2" fmla="*/ 192 w 720"/>
                <a:gd name="T3" fmla="*/ 48 h 96"/>
                <a:gd name="T4" fmla="*/ 0 w 720"/>
                <a:gd name="T5" fmla="*/ 96 h 96"/>
                <a:gd name="T6" fmla="*/ 0 60000 65536"/>
                <a:gd name="T7" fmla="*/ 0 60000 65536"/>
                <a:gd name="T8" fmla="*/ 0 60000 65536"/>
                <a:gd name="T9" fmla="*/ 0 w 720"/>
                <a:gd name="T10" fmla="*/ 0 h 96"/>
                <a:gd name="T11" fmla="*/ 720 w 72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96">
                  <a:moveTo>
                    <a:pt x="720" y="0"/>
                  </a:moveTo>
                  <a:cubicBezTo>
                    <a:pt x="516" y="16"/>
                    <a:pt x="312" y="32"/>
                    <a:pt x="192" y="48"/>
                  </a:cubicBezTo>
                  <a:cubicBezTo>
                    <a:pt x="72" y="64"/>
                    <a:pt x="36" y="80"/>
                    <a:pt x="0" y="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989" name="Text Box 55"/>
            <p:cNvSpPr txBox="1">
              <a:spLocks noChangeArrowheads="1"/>
            </p:cNvSpPr>
            <p:nvPr/>
          </p:nvSpPr>
          <p:spPr bwMode="auto">
            <a:xfrm>
              <a:off x="4268" y="157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</a:rPr>
                <a:t>5</a:t>
              </a:r>
            </a:p>
          </p:txBody>
        </p:sp>
        <p:sp>
          <p:nvSpPr>
            <p:cNvPr id="40990" name="Text Box 56"/>
            <p:cNvSpPr txBox="1">
              <a:spLocks noChangeArrowheads="1"/>
            </p:cNvSpPr>
            <p:nvPr/>
          </p:nvSpPr>
          <p:spPr bwMode="auto">
            <a:xfrm>
              <a:off x="3116" y="267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</a:rPr>
                <a:t>5</a:t>
              </a:r>
            </a:p>
          </p:txBody>
        </p:sp>
      </p:grpSp>
      <p:sp>
        <p:nvSpPr>
          <p:cNvPr id="56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Security issues in Internet protocols</a:t>
            </a:r>
            <a:endParaRPr lang="en-US" altLang="zh-CN" sz="2400" dirty="0"/>
          </a:p>
        </p:txBody>
      </p:sp>
      <p:sp>
        <p:nvSpPr>
          <p:cNvPr id="57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37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07031"/>
          </a:xfr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Computer Security and Cryptography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407032"/>
            <a:ext cx="9144000" cy="5450967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Lecture </a:t>
            </a:r>
            <a:r>
              <a:rPr lang="en-US" altLang="zh-CN" sz="3200" dirty="0" smtClean="0"/>
              <a:t>10</a:t>
            </a:r>
            <a:endParaRPr lang="en-US" altLang="zh-CN" sz="3200" dirty="0" smtClean="0"/>
          </a:p>
          <a:p>
            <a:r>
              <a:rPr lang="en-US" altLang="zh-CN" sz="3200" dirty="0" smtClean="0"/>
              <a:t>Security </a:t>
            </a:r>
            <a:r>
              <a:rPr lang="en-US" altLang="zh-CN" sz="3200" dirty="0"/>
              <a:t>issues in Internet protocols</a:t>
            </a:r>
            <a:endParaRPr lang="en-US" altLang="zh-CN" sz="3200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0" y="1407032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70" y="93605"/>
            <a:ext cx="922488" cy="12198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1261" y="89595"/>
            <a:ext cx="862642" cy="122382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5099" y="2711450"/>
            <a:ext cx="61912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6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95068" y="0"/>
            <a:ext cx="10515600" cy="695924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Security Issues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9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048773" y="953219"/>
            <a:ext cx="86106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Tahoma" charset="0"/>
                <a:ea typeface="ＭＳ Ｐゴシック" charset="0"/>
              </a:rPr>
              <a:t>BGP path attestations are </a:t>
            </a:r>
            <a:r>
              <a:rPr lang="en-US" sz="2400" dirty="0">
                <a:latin typeface="Tahoma" charset="0"/>
                <a:ea typeface="ＭＳ Ｐゴシック" charset="0"/>
              </a:rPr>
              <a:t>un-authenticated</a:t>
            </a: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Anyone can inject advertisements for </a:t>
            </a:r>
            <a:r>
              <a:rPr lang="en-US" sz="2000" dirty="0">
                <a:latin typeface="Tahoma" charset="0"/>
                <a:ea typeface="ＭＳ Ｐゴシック" charset="0"/>
              </a:rPr>
              <a:t>arbitrary routes</a:t>
            </a: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Advertisement will propagate everywhere</a:t>
            </a: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Used for </a:t>
            </a:r>
            <a:r>
              <a:rPr lang="en-US" sz="2000" dirty="0" err="1">
                <a:latin typeface="Tahoma" charset="0"/>
                <a:ea typeface="ＭＳ Ｐゴシック" charset="0"/>
              </a:rPr>
              <a:t>DoS</a:t>
            </a:r>
            <a:r>
              <a:rPr lang="en-US" sz="2000" dirty="0">
                <a:latin typeface="Tahoma" charset="0"/>
                <a:ea typeface="ＭＳ Ｐゴシック" charset="0"/>
              </a:rPr>
              <a:t>,</a:t>
            </a:r>
            <a:r>
              <a:rPr lang="en-US" sz="2000" dirty="0">
                <a:latin typeface="Tahoma" charset="0"/>
                <a:ea typeface="ＭＳ Ｐゴシック" charset="0"/>
              </a:rPr>
              <a:t> spam, and eavesdropping   (details in </a:t>
            </a:r>
            <a:r>
              <a:rPr lang="en-US" sz="2000" dirty="0" err="1">
                <a:latin typeface="Tahoma" charset="0"/>
                <a:ea typeface="ＭＳ Ｐゴシック" charset="0"/>
              </a:rPr>
              <a:t>DDoS</a:t>
            </a:r>
            <a:r>
              <a:rPr lang="en-US" sz="2000" dirty="0">
                <a:latin typeface="Tahoma" charset="0"/>
                <a:ea typeface="ＭＳ Ｐゴシック" charset="0"/>
              </a:rPr>
              <a:t> </a:t>
            </a:r>
            <a:r>
              <a:rPr lang="en-US" sz="2000" dirty="0">
                <a:latin typeface="Tahoma" charset="0"/>
                <a:ea typeface="ＭＳ Ｐゴシック" charset="0"/>
              </a:rPr>
              <a:t>lecture)</a:t>
            </a: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Often a result of human error</a:t>
            </a:r>
            <a:endParaRPr lang="en-US" sz="2000" dirty="0">
              <a:latin typeface="Tahoma" charset="0"/>
              <a:ea typeface="ＭＳ Ｐゴシック" charset="0"/>
            </a:endParaRPr>
          </a:p>
          <a:p>
            <a:pPr marL="0" indent="0">
              <a:buNone/>
            </a:pPr>
            <a:endParaRPr lang="en-US" sz="2400" dirty="0">
              <a:latin typeface="Tahoma" charset="0"/>
              <a:ea typeface="ＭＳ Ｐゴシック" charset="0"/>
            </a:endParaRPr>
          </a:p>
          <a:p>
            <a:pPr marL="0" indent="0">
              <a:buNone/>
            </a:pPr>
            <a:r>
              <a:rPr lang="en-US" sz="2400" dirty="0">
                <a:latin typeface="Tahoma" charset="0"/>
                <a:ea typeface="ＭＳ Ｐゴシック" charset="0"/>
              </a:rPr>
              <a:t>Solutions:</a:t>
            </a:r>
          </a:p>
          <a:p>
            <a:pPr>
              <a:buFont typeface="Arial"/>
              <a:buChar char="•"/>
              <a:tabLst>
                <a:tab pos="635000" algn="l"/>
              </a:tabLst>
            </a:pPr>
            <a:r>
              <a:rPr lang="en-US" sz="2400" dirty="0">
                <a:latin typeface="Tahoma" charset="0"/>
                <a:ea typeface="ＭＳ Ｐゴシック" charset="0"/>
              </a:rPr>
              <a:t>RPKI:   AS obtains a certificate (ROA) from regional 	authority (RIR) and attaches ROA to path advertisement.</a:t>
            </a:r>
            <a:br>
              <a:rPr lang="en-US" sz="2400" dirty="0">
                <a:latin typeface="Tahoma" charset="0"/>
                <a:ea typeface="ＭＳ Ｐゴシック" charset="0"/>
              </a:rPr>
            </a:br>
            <a:r>
              <a:rPr lang="en-US" sz="2400" dirty="0">
                <a:latin typeface="Tahoma" charset="0"/>
                <a:ea typeface="ＭＳ Ｐゴシック" charset="0"/>
              </a:rPr>
              <a:t>	Advertisements without a valid ROA are ignored.</a:t>
            </a:r>
            <a:br>
              <a:rPr lang="en-US" sz="2400" dirty="0">
                <a:latin typeface="Tahoma" charset="0"/>
                <a:ea typeface="ＭＳ Ｐゴシック" charset="0"/>
              </a:rPr>
            </a:br>
            <a:r>
              <a:rPr lang="en-US" sz="2400" dirty="0">
                <a:latin typeface="Tahoma" charset="0"/>
                <a:ea typeface="ＭＳ Ｐゴシック" charset="0"/>
              </a:rPr>
              <a:t>	Defends against a malicious AS   </a:t>
            </a:r>
            <a:r>
              <a:rPr lang="en-US" sz="2000" dirty="0">
                <a:latin typeface="Tahoma" charset="0"/>
                <a:ea typeface="ＭＳ Ｐゴシック" charset="0"/>
              </a:rPr>
              <a:t>(but not a network attacker)</a:t>
            </a:r>
            <a:endParaRPr lang="en-US" sz="2400" dirty="0">
              <a:latin typeface="Tahoma" charset="0"/>
              <a:ea typeface="ＭＳ Ｐゴシック" charset="0"/>
            </a:endParaRPr>
          </a:p>
          <a:p>
            <a:pPr>
              <a:spcBef>
                <a:spcPts val="1776"/>
              </a:spcBef>
              <a:buFont typeface="Arial"/>
              <a:buChar char="•"/>
            </a:pPr>
            <a:r>
              <a:rPr lang="en-US" sz="2400" dirty="0">
                <a:latin typeface="Tahoma" charset="0"/>
                <a:ea typeface="ＭＳ Ｐゴシック" charset="0"/>
              </a:rPr>
              <a:t>SBGP:  sign every hop of a path advertisement</a:t>
            </a:r>
          </a:p>
          <a:p>
            <a:pPr marL="0" indent="0">
              <a:buNone/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Security issues in Internet protocols</a:t>
            </a:r>
            <a:endParaRPr lang="en-US" altLang="zh-CN" sz="24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38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521" y="0"/>
            <a:ext cx="8305800" cy="805132"/>
          </a:xfrm>
        </p:spPr>
        <p:txBody>
          <a:bodyPr>
            <a:normAutofit/>
          </a:bodyPr>
          <a:lstStyle/>
          <a:p>
            <a:r>
              <a:rPr lang="en-US" dirty="0" smtClean="0"/>
              <a:t>Example path hijack  </a:t>
            </a:r>
            <a:r>
              <a:rPr lang="en-US" sz="2000" dirty="0"/>
              <a:t>(source: </a:t>
            </a:r>
            <a:r>
              <a:rPr lang="en-US" sz="2000" dirty="0" err="1"/>
              <a:t>Renesys</a:t>
            </a:r>
            <a:r>
              <a:rPr lang="en-US" sz="2000" dirty="0"/>
              <a:t> 2013)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8042" y="805132"/>
            <a:ext cx="8077200" cy="1066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Feb 2013:    Guadalajara ⟶ Washington DC  via Belarus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9033" b="13034"/>
          <a:stretch/>
        </p:blipFill>
        <p:spPr>
          <a:xfrm>
            <a:off x="2234242" y="1545362"/>
            <a:ext cx="6781800" cy="223157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700842" y="3929332"/>
            <a:ext cx="8839200" cy="1905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charset="0"/>
              <a:buBlip>
                <a:blip r:embed="rId4"/>
              </a:buBlip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dirty="0"/>
              <a:t>Normally:    </a:t>
            </a:r>
            <a:r>
              <a:rPr lang="en-US" sz="2400" dirty="0" err="1"/>
              <a:t>Alestra</a:t>
            </a:r>
            <a:r>
              <a:rPr lang="en-US" sz="2400" dirty="0"/>
              <a:t> (Mexico) </a:t>
            </a:r>
            <a:r>
              <a:rPr lang="en-US" sz="2400" dirty="0"/>
              <a:t>⟶ </a:t>
            </a:r>
            <a:r>
              <a:rPr lang="en-US" sz="2400" dirty="0"/>
              <a:t>PCCW (Texas) </a:t>
            </a:r>
            <a:r>
              <a:rPr lang="en-US" sz="2400" dirty="0"/>
              <a:t>⟶ </a:t>
            </a:r>
            <a:r>
              <a:rPr lang="en-US" sz="2400" dirty="0"/>
              <a:t>Qwest (DC)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sz="2400" dirty="0"/>
              <a:t>Reverse route (DC </a:t>
            </a:r>
            <a:r>
              <a:rPr lang="en-US" sz="2400" dirty="0"/>
              <a:t>⟶ </a:t>
            </a:r>
            <a:r>
              <a:rPr lang="en-US" sz="2400" dirty="0"/>
              <a:t>Guadalajara) is unaffected:</a:t>
            </a:r>
          </a:p>
          <a:p>
            <a:pPr>
              <a:buFont typeface="Arial"/>
              <a:buChar char="•"/>
            </a:pPr>
            <a:r>
              <a:rPr lang="en-US" sz="2400" dirty="0"/>
              <a:t>Person browsing the Web in DC cannot tell by </a:t>
            </a:r>
            <a:r>
              <a:rPr lang="en-US" sz="2400" i="1" dirty="0" err="1"/>
              <a:t>traceroute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that</a:t>
            </a:r>
            <a:r>
              <a:rPr lang="en-US" sz="2400" dirty="0"/>
              <a:t> </a:t>
            </a:r>
            <a:r>
              <a:rPr lang="en-US" sz="2400" dirty="0"/>
              <a:t>HTTP responses are routed through Moscow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193051" y="1948133"/>
            <a:ext cx="11655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dirty="0"/>
              <a:t>oute</a:t>
            </a:r>
            <a:br>
              <a:rPr lang="en-US" dirty="0"/>
            </a:br>
            <a:r>
              <a:rPr lang="en-US" dirty="0"/>
              <a:t>in effect</a:t>
            </a:r>
          </a:p>
          <a:p>
            <a:pPr algn="ctr"/>
            <a:r>
              <a:rPr lang="en-US" dirty="0"/>
              <a:t>f</a:t>
            </a:r>
            <a:r>
              <a:rPr lang="en-US" dirty="0"/>
              <a:t>or several</a:t>
            </a:r>
            <a:br>
              <a:rPr lang="en-US" dirty="0"/>
            </a:br>
            <a:r>
              <a:rPr lang="en-US" dirty="0"/>
              <a:t>hours</a:t>
            </a:r>
            <a:endParaRPr 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Security issues in Internet protocols</a:t>
            </a:r>
            <a:endParaRPr lang="en-US" altLang="zh-CN" sz="2400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5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OSPF:   </a:t>
            </a:r>
            <a:r>
              <a:rPr lang="en-US" sz="2800" dirty="0"/>
              <a:t>routing inside an AS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Link State Advertisements  (LSA):</a:t>
            </a:r>
          </a:p>
          <a:p>
            <a:pPr>
              <a:buFont typeface="Arial"/>
              <a:buChar char="•"/>
            </a:pPr>
            <a:r>
              <a:rPr lang="en-US" sz="2400" dirty="0"/>
              <a:t>Flooded throughout AS so that all routers in the AS have a complete view of the AS topology</a:t>
            </a:r>
          </a:p>
          <a:p>
            <a:pPr>
              <a:buFont typeface="Arial"/>
              <a:buChar char="•"/>
            </a:pPr>
            <a:r>
              <a:rPr lang="en-US" sz="2400" dirty="0"/>
              <a:t>Transmission:   IP datagrams,  protocol = 89</a:t>
            </a:r>
          </a:p>
          <a:p>
            <a:pPr>
              <a:buFont typeface="Arial"/>
              <a:buChar char="•"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Neighbor discovery:</a:t>
            </a:r>
          </a:p>
          <a:p>
            <a:pPr>
              <a:buFont typeface="Arial"/>
              <a:buChar char="•"/>
            </a:pPr>
            <a:r>
              <a:rPr lang="en-US" sz="2400" dirty="0"/>
              <a:t>Routers dynamically discover direct neighbors on attached links  ---  sets up an “</a:t>
            </a:r>
            <a:r>
              <a:rPr lang="en-US" sz="2400" dirty="0" err="1"/>
              <a:t>adjacenty</a:t>
            </a:r>
            <a:r>
              <a:rPr lang="en-US" sz="2400" dirty="0"/>
              <a:t>”</a:t>
            </a:r>
          </a:p>
          <a:p>
            <a:pPr>
              <a:buFont typeface="Arial"/>
              <a:buChar char="•"/>
            </a:pPr>
            <a:r>
              <a:rPr lang="en-US" sz="2400" dirty="0"/>
              <a:t>Once setup, they exchange their LSA databases</a:t>
            </a:r>
          </a:p>
          <a:p>
            <a:pPr>
              <a:buFont typeface="Arial"/>
              <a:buChar char="•"/>
            </a:pPr>
            <a:endParaRPr lang="en-US" sz="2400" dirty="0"/>
          </a:p>
          <a:p>
            <a:pPr>
              <a:buFont typeface="Arial"/>
              <a:buChar char="•"/>
            </a:pPr>
            <a:endParaRPr lang="en-US" sz="2400" dirty="0"/>
          </a:p>
          <a:p>
            <a:pPr>
              <a:buFont typeface="Arial"/>
              <a:buChar char="•"/>
            </a:pPr>
            <a:endParaRPr lang="en-US" sz="24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Security issues in Internet protocols</a:t>
            </a:r>
            <a:endParaRPr lang="en-US" altLang="zh-CN" sz="24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409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588210" y="1094882"/>
            <a:ext cx="6828676" cy="4352699"/>
            <a:chOff x="1476375" y="1648143"/>
            <a:chExt cx="6828676" cy="4352699"/>
          </a:xfrm>
        </p:grpSpPr>
        <p:sp>
          <p:nvSpPr>
            <p:cNvPr id="5" name="Cloud"/>
            <p:cNvSpPr>
              <a:spLocks noChangeAspect="1" noEditPoints="1" noChangeArrowheads="1"/>
            </p:cNvSpPr>
            <p:nvPr/>
          </p:nvSpPr>
          <p:spPr bwMode="auto">
            <a:xfrm>
              <a:off x="1476375" y="3581400"/>
              <a:ext cx="839788" cy="668338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/>
                <a:t>     </a:t>
              </a:r>
            </a:p>
          </p:txBody>
        </p:sp>
        <p:pic>
          <p:nvPicPr>
            <p:cNvPr id="6" name="Content Placeholder 3" descr="router.jpe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14613" y="3752850"/>
              <a:ext cx="387350" cy="3413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7" name="Content Placeholder 3" descr="router.jpe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32250" y="5053013"/>
              <a:ext cx="387350" cy="3413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8" name="Content Placeholder 3" descr="router.jpe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13175" y="2476500"/>
              <a:ext cx="387350" cy="3413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9" name="Content Placeholder 3" descr="router.jpe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3325" y="3484563"/>
              <a:ext cx="387350" cy="3413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10" name="Line 3"/>
            <p:cNvSpPr>
              <a:spLocks noChangeShapeType="1"/>
            </p:cNvSpPr>
            <p:nvPr/>
          </p:nvSpPr>
          <p:spPr bwMode="auto">
            <a:xfrm>
              <a:off x="3049588" y="2476500"/>
              <a:ext cx="763587" cy="111125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Line 4"/>
            <p:cNvSpPr>
              <a:spLocks noChangeShapeType="1"/>
            </p:cNvSpPr>
            <p:nvPr/>
          </p:nvSpPr>
          <p:spPr bwMode="auto">
            <a:xfrm>
              <a:off x="2940050" y="4047238"/>
              <a:ext cx="1092200" cy="1116012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 flipV="1">
              <a:off x="4359274" y="3802580"/>
              <a:ext cx="737395" cy="1270478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 flipH="1" flipV="1">
              <a:off x="4112419" y="2786063"/>
              <a:ext cx="957262" cy="728662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 flipV="1">
              <a:off x="2965450" y="2786063"/>
              <a:ext cx="927894" cy="1016511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 flipV="1">
              <a:off x="5395913" y="3619499"/>
              <a:ext cx="1116559" cy="14287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892300" y="4244179"/>
              <a:ext cx="3175" cy="336550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1849439" y="3259137"/>
              <a:ext cx="0" cy="336549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2316163" y="3933031"/>
              <a:ext cx="294481" cy="0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9" name="Content Placeholder 3" descr="router.jpe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97038" y="2922588"/>
              <a:ext cx="388937" cy="341312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20" name="Content Placeholder 3" descr="router.jpe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97038" y="4583113"/>
              <a:ext cx="388937" cy="3413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6630988" y="3005138"/>
              <a:ext cx="1587" cy="336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6656705" y="2041525"/>
              <a:ext cx="1588" cy="449263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23" name="Content Placeholder 3" descr="router.jpe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D"/>
                </a:clrFrom>
                <a:clrTo>
                  <a:srgbClr val="FFFF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504305" y="1704975"/>
              <a:ext cx="387350" cy="341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Cloud"/>
            <p:cNvSpPr>
              <a:spLocks noChangeAspect="1" noEditPoints="1" noChangeArrowheads="1"/>
            </p:cNvSpPr>
            <p:nvPr/>
          </p:nvSpPr>
          <p:spPr bwMode="auto">
            <a:xfrm>
              <a:off x="6215063" y="2362200"/>
              <a:ext cx="839787" cy="66992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/>
                <a:t>     </a:t>
              </a:r>
            </a:p>
          </p:txBody>
        </p:sp>
        <p:sp>
          <p:nvSpPr>
            <p:cNvPr id="25" name="Cloud"/>
            <p:cNvSpPr>
              <a:spLocks noChangeAspect="1" noEditPoints="1" noChangeArrowheads="1"/>
            </p:cNvSpPr>
            <p:nvPr/>
          </p:nvSpPr>
          <p:spPr bwMode="auto">
            <a:xfrm>
              <a:off x="4811951" y="5045075"/>
              <a:ext cx="598488" cy="469900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/>
                <a:t>     </a:t>
              </a: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4421421" y="5278438"/>
              <a:ext cx="390530" cy="1587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27" name="Content Placeholder 3" descr="router.jpe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71775" y="2276475"/>
              <a:ext cx="387350" cy="3413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28" name="Cloud"/>
            <p:cNvSpPr>
              <a:spLocks noChangeAspect="1" noEditPoints="1" noChangeArrowheads="1"/>
            </p:cNvSpPr>
            <p:nvPr/>
          </p:nvSpPr>
          <p:spPr bwMode="auto">
            <a:xfrm>
              <a:off x="1836896" y="1842769"/>
              <a:ext cx="598488" cy="469900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/>
                <a:t>     </a:t>
              </a:r>
            </a:p>
          </p:txBody>
        </p:sp>
        <p:sp>
          <p:nvSpPr>
            <p:cNvPr id="29" name="Line 34"/>
            <p:cNvSpPr>
              <a:spLocks noChangeShapeType="1"/>
            </p:cNvSpPr>
            <p:nvPr/>
          </p:nvSpPr>
          <p:spPr bwMode="auto">
            <a:xfrm>
              <a:off x="2413953" y="2115660"/>
              <a:ext cx="357822" cy="239396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Text Box 36"/>
            <p:cNvSpPr txBox="1">
              <a:spLocks noChangeArrowheads="1"/>
            </p:cNvSpPr>
            <p:nvPr/>
          </p:nvSpPr>
          <p:spPr bwMode="auto">
            <a:xfrm>
              <a:off x="2738438" y="1973898"/>
              <a:ext cx="50323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/>
                <a:t>Ra</a:t>
              </a:r>
              <a:endParaRPr lang="en-US" dirty="0"/>
            </a:p>
          </p:txBody>
        </p:sp>
        <p:sp>
          <p:nvSpPr>
            <p:cNvPr id="31" name="Text Box 37"/>
            <p:cNvSpPr txBox="1">
              <a:spLocks noChangeArrowheads="1"/>
            </p:cNvSpPr>
            <p:nvPr/>
          </p:nvSpPr>
          <p:spPr bwMode="auto">
            <a:xfrm>
              <a:off x="6215062" y="4130741"/>
              <a:ext cx="1056869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/>
                <a:t>LSA DB</a:t>
              </a:r>
              <a:r>
                <a:rPr lang="en-US" dirty="0"/>
                <a:t>:</a:t>
              </a:r>
            </a:p>
            <a:p>
              <a:pPr algn="l" rtl="0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dirty="0"/>
            </a:p>
            <a:p>
              <a:pPr algn="l" rtl="0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dirty="0"/>
            </a:p>
          </p:txBody>
        </p:sp>
        <p:sp>
          <p:nvSpPr>
            <p:cNvPr id="32" name="Text Box 38"/>
            <p:cNvSpPr txBox="1">
              <a:spLocks noChangeArrowheads="1"/>
            </p:cNvSpPr>
            <p:nvPr/>
          </p:nvSpPr>
          <p:spPr bwMode="auto">
            <a:xfrm>
              <a:off x="3726307" y="2174556"/>
              <a:ext cx="50323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 err="1"/>
                <a:t>Rb</a:t>
              </a:r>
              <a:endParaRPr lang="en-US" dirty="0"/>
            </a:p>
          </p:txBody>
        </p:sp>
        <p:grpSp>
          <p:nvGrpSpPr>
            <p:cNvPr id="33" name="Group 46"/>
            <p:cNvGrpSpPr>
              <a:grpSpLocks/>
            </p:cNvGrpSpPr>
            <p:nvPr/>
          </p:nvGrpSpPr>
          <p:grpSpPr bwMode="auto">
            <a:xfrm>
              <a:off x="6956972" y="5194366"/>
              <a:ext cx="1087437" cy="498475"/>
              <a:chOff x="4785" y="3049"/>
              <a:chExt cx="685" cy="314"/>
            </a:xfrm>
          </p:grpSpPr>
          <p:pic>
            <p:nvPicPr>
              <p:cNvPr id="93" name="Content Placeholder 3" descr="router.jpeg"/>
              <p:cNvPicPr>
                <a:picLocks noChangeAspect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329" y="3203"/>
                <a:ext cx="141" cy="11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pic>
            <p:nvPicPr>
              <p:cNvPr id="94" name="Content Placeholder 3" descr="router.jpeg"/>
              <p:cNvPicPr>
                <a:picLocks noChangeAspect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785" y="3249"/>
                <a:ext cx="141" cy="11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sp>
            <p:nvSpPr>
              <p:cNvPr id="95" name="Line 47"/>
              <p:cNvSpPr>
                <a:spLocks noChangeShapeType="1"/>
              </p:cNvSpPr>
              <p:nvPr/>
            </p:nvSpPr>
            <p:spPr bwMode="auto">
              <a:xfrm flipH="1" flipV="1">
                <a:off x="5158" y="3049"/>
                <a:ext cx="193" cy="154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48"/>
              <p:cNvSpPr>
                <a:spLocks noChangeShapeType="1"/>
              </p:cNvSpPr>
              <p:nvPr/>
            </p:nvSpPr>
            <p:spPr bwMode="auto">
              <a:xfrm flipV="1">
                <a:off x="4892" y="3067"/>
                <a:ext cx="188" cy="182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44105" y="1801335"/>
              <a:ext cx="936626" cy="328771"/>
              <a:chOff x="3644105" y="1801335"/>
              <a:chExt cx="936626" cy="328771"/>
            </a:xfrm>
          </p:grpSpPr>
          <p:sp>
            <p:nvSpPr>
              <p:cNvPr id="91" name="מלבן מעוגל 8"/>
              <p:cNvSpPr/>
              <p:nvPr/>
            </p:nvSpPr>
            <p:spPr>
              <a:xfrm>
                <a:off x="3644105" y="1801335"/>
                <a:ext cx="936625" cy="314325"/>
              </a:xfrm>
              <a:prstGeom prst="round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Text Box 52"/>
              <p:cNvSpPr txBox="1">
                <a:spLocks noChangeArrowheads="1"/>
              </p:cNvSpPr>
              <p:nvPr/>
            </p:nvSpPr>
            <p:spPr bwMode="auto">
              <a:xfrm>
                <a:off x="3644106" y="1815781"/>
                <a:ext cx="936625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sz="1400" dirty="0" err="1"/>
                  <a:t>Rb</a:t>
                </a:r>
                <a:r>
                  <a:rPr lang="en-US" sz="1400" dirty="0"/>
                  <a:t> LSA</a:t>
                </a:r>
                <a:endParaRPr lang="en-US" sz="1400" dirty="0"/>
              </a:p>
            </p:txBody>
          </p:sp>
        </p:grpSp>
        <p:sp>
          <p:nvSpPr>
            <p:cNvPr id="35" name="Text Box 53"/>
            <p:cNvSpPr txBox="1">
              <a:spLocks noChangeArrowheads="1"/>
            </p:cNvSpPr>
            <p:nvPr/>
          </p:nvSpPr>
          <p:spPr bwMode="auto">
            <a:xfrm>
              <a:off x="6372225" y="3644900"/>
              <a:ext cx="50323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/>
                <a:t>R3</a:t>
              </a:r>
            </a:p>
          </p:txBody>
        </p:sp>
        <p:grpSp>
          <p:nvGrpSpPr>
            <p:cNvPr id="36" name="Group 55"/>
            <p:cNvGrpSpPr>
              <a:grpSpLocks/>
            </p:cNvGrpSpPr>
            <p:nvPr/>
          </p:nvGrpSpPr>
          <p:grpSpPr bwMode="auto">
            <a:xfrm>
              <a:off x="6294989" y="4575241"/>
              <a:ext cx="1408114" cy="647700"/>
              <a:chOff x="4368" y="2659"/>
              <a:chExt cx="887" cy="408"/>
            </a:xfrm>
          </p:grpSpPr>
          <p:grpSp>
            <p:nvGrpSpPr>
              <p:cNvPr id="82" name="Group 56"/>
              <p:cNvGrpSpPr>
                <a:grpSpLocks/>
              </p:cNvGrpSpPr>
              <p:nvPr/>
            </p:nvGrpSpPr>
            <p:grpSpPr bwMode="auto">
              <a:xfrm>
                <a:off x="4422" y="2659"/>
                <a:ext cx="833" cy="408"/>
                <a:chOff x="4422" y="2659"/>
                <a:chExt cx="833" cy="408"/>
              </a:xfrm>
            </p:grpSpPr>
            <p:pic>
              <p:nvPicPr>
                <p:cNvPr id="84" name="Content Placeholder 3" descr="router.jpeg"/>
                <p:cNvPicPr>
                  <a:picLocks noChangeAspect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5035" y="2920"/>
                  <a:ext cx="158" cy="147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</p:pic>
            <p:pic>
              <p:nvPicPr>
                <p:cNvPr id="85" name="Content Placeholder 3" descr="router.jpeg"/>
                <p:cNvPicPr>
                  <a:picLocks noChangeAspect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4775" y="2844"/>
                  <a:ext cx="158" cy="147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</p:pic>
            <p:sp>
              <p:nvSpPr>
                <p:cNvPr id="86" name="Cloud"/>
                <p:cNvSpPr>
                  <a:spLocks noChangeAspect="1" noEditPoints="1" noChangeArrowheads="1"/>
                </p:cNvSpPr>
                <p:nvPr/>
              </p:nvSpPr>
              <p:spPr bwMode="auto">
                <a:xfrm>
                  <a:off x="4422" y="2659"/>
                  <a:ext cx="244" cy="202"/>
                </a:xfrm>
                <a:custGeom>
                  <a:avLst/>
                  <a:gdLst>
                    <a:gd name="T0" fmla="*/ 67 w 21600"/>
                    <a:gd name="T1" fmla="*/ 10800 h 21600"/>
                    <a:gd name="T2" fmla="*/ 10800 w 21600"/>
                    <a:gd name="T3" fmla="*/ 21577 h 21600"/>
                    <a:gd name="T4" fmla="*/ 21582 w 21600"/>
                    <a:gd name="T5" fmla="*/ 10800 h 21600"/>
                    <a:gd name="T6" fmla="*/ 10800 w 21600"/>
                    <a:gd name="T7" fmla="*/ 1235 h 21600"/>
                    <a:gd name="T8" fmla="*/ 2977 w 21600"/>
                    <a:gd name="T9" fmla="*/ 3262 h 21600"/>
                    <a:gd name="T10" fmla="*/ 17087 w 21600"/>
                    <a:gd name="T11" fmla="*/ 173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 extrusionOk="0">
                      <a:moveTo>
                        <a:pt x="1949" y="7180"/>
                      </a:moveTo>
                      <a:cubicBezTo>
                        <a:pt x="841" y="7336"/>
                        <a:pt x="0" y="8613"/>
                        <a:pt x="0" y="10137"/>
                      </a:cubicBezTo>
                      <a:cubicBezTo>
                        <a:pt x="-1" y="11192"/>
                        <a:pt x="409" y="12169"/>
                        <a:pt x="1074" y="12702"/>
                      </a:cubicBezTo>
                      <a:lnTo>
                        <a:pt x="1063" y="12668"/>
                      </a:lnTo>
                      <a:cubicBezTo>
                        <a:pt x="685" y="13217"/>
                        <a:pt x="475" y="13940"/>
                        <a:pt x="475" y="14690"/>
                      </a:cubicBezTo>
                      <a:cubicBezTo>
                        <a:pt x="475" y="16325"/>
                        <a:pt x="1451" y="17650"/>
                        <a:pt x="2655" y="17650"/>
                      </a:cubicBezTo>
                      <a:cubicBezTo>
                        <a:pt x="2739" y="17650"/>
                        <a:pt x="2824" y="17643"/>
                        <a:pt x="2909" y="17629"/>
                      </a:cubicBezTo>
                      <a:lnTo>
                        <a:pt x="2897" y="17649"/>
                      </a:lnTo>
                      <a:cubicBezTo>
                        <a:pt x="3585" y="19288"/>
                        <a:pt x="4863" y="20300"/>
                        <a:pt x="6247" y="20300"/>
                      </a:cubicBezTo>
                      <a:cubicBezTo>
                        <a:pt x="6947" y="20299"/>
                        <a:pt x="7635" y="20039"/>
                        <a:pt x="8235" y="19546"/>
                      </a:cubicBezTo>
                      <a:lnTo>
                        <a:pt x="8229" y="19550"/>
                      </a:lnTo>
                      <a:cubicBezTo>
                        <a:pt x="8855" y="20829"/>
                        <a:pt x="9908" y="21597"/>
                        <a:pt x="11036" y="21597"/>
                      </a:cubicBezTo>
                      <a:cubicBezTo>
                        <a:pt x="12523" y="21596"/>
                        <a:pt x="13836" y="20267"/>
                        <a:pt x="14267" y="18324"/>
                      </a:cubicBezTo>
                      <a:lnTo>
                        <a:pt x="14270" y="18350"/>
                      </a:lnTo>
                      <a:cubicBezTo>
                        <a:pt x="14730" y="18740"/>
                        <a:pt x="15260" y="18947"/>
                        <a:pt x="15802" y="18947"/>
                      </a:cubicBezTo>
                      <a:cubicBezTo>
                        <a:pt x="17390" y="18946"/>
                        <a:pt x="18682" y="17205"/>
                        <a:pt x="18694" y="15045"/>
                      </a:cubicBezTo>
                      <a:lnTo>
                        <a:pt x="18689" y="15035"/>
                      </a:lnTo>
                      <a:cubicBezTo>
                        <a:pt x="20357" y="14710"/>
                        <a:pt x="21597" y="12765"/>
                        <a:pt x="21597" y="10472"/>
                      </a:cubicBezTo>
                      <a:cubicBezTo>
                        <a:pt x="21597" y="9456"/>
                        <a:pt x="21350" y="8469"/>
                        <a:pt x="20896" y="7663"/>
                      </a:cubicBezTo>
                      <a:lnTo>
                        <a:pt x="20889" y="7661"/>
                      </a:lnTo>
                      <a:cubicBezTo>
                        <a:pt x="21031" y="7208"/>
                        <a:pt x="21105" y="6721"/>
                        <a:pt x="21105" y="6228"/>
                      </a:cubicBezTo>
                      <a:cubicBezTo>
                        <a:pt x="21105" y="4588"/>
                        <a:pt x="20299" y="3150"/>
                        <a:pt x="19139" y="2719"/>
                      </a:cubicBezTo>
                      <a:lnTo>
                        <a:pt x="19148" y="2712"/>
                      </a:lnTo>
                      <a:cubicBezTo>
                        <a:pt x="18940" y="1142"/>
                        <a:pt x="17933" y="0"/>
                        <a:pt x="16758" y="0"/>
                      </a:cubicBezTo>
                      <a:cubicBezTo>
                        <a:pt x="16044" y="-1"/>
                        <a:pt x="15367" y="426"/>
                        <a:pt x="14905" y="1165"/>
                      </a:cubicBezTo>
                      <a:lnTo>
                        <a:pt x="14909" y="1170"/>
                      </a:lnTo>
                      <a:cubicBezTo>
                        <a:pt x="14497" y="432"/>
                        <a:pt x="13855" y="0"/>
                        <a:pt x="13174" y="0"/>
                      </a:cubicBezTo>
                      <a:cubicBezTo>
                        <a:pt x="12347" y="-1"/>
                        <a:pt x="11590" y="637"/>
                        <a:pt x="11221" y="1645"/>
                      </a:cubicBezTo>
                      <a:lnTo>
                        <a:pt x="11229" y="1694"/>
                      </a:lnTo>
                      <a:cubicBezTo>
                        <a:pt x="10730" y="1024"/>
                        <a:pt x="10058" y="650"/>
                        <a:pt x="9358" y="650"/>
                      </a:cubicBezTo>
                      <a:cubicBezTo>
                        <a:pt x="8372" y="649"/>
                        <a:pt x="7466" y="1391"/>
                        <a:pt x="7003" y="2578"/>
                      </a:cubicBezTo>
                      <a:lnTo>
                        <a:pt x="6995" y="2602"/>
                      </a:lnTo>
                      <a:cubicBezTo>
                        <a:pt x="6477" y="2189"/>
                        <a:pt x="5888" y="1972"/>
                        <a:pt x="5288" y="1972"/>
                      </a:cubicBezTo>
                      <a:cubicBezTo>
                        <a:pt x="3423" y="1972"/>
                        <a:pt x="1912" y="4029"/>
                        <a:pt x="1912" y="6567"/>
                      </a:cubicBezTo>
                      <a:cubicBezTo>
                        <a:pt x="1911" y="6774"/>
                        <a:pt x="1922" y="6981"/>
                        <a:pt x="1942" y="7186"/>
                      </a:cubicBezTo>
                      <a:close/>
                    </a:path>
                    <a:path w="21600" h="21600" fill="none" extrusionOk="0">
                      <a:moveTo>
                        <a:pt x="1074" y="12702"/>
                      </a:moveTo>
                      <a:cubicBezTo>
                        <a:pt x="1407" y="12969"/>
                        <a:pt x="1786" y="13110"/>
                        <a:pt x="2172" y="13110"/>
                      </a:cubicBezTo>
                      <a:cubicBezTo>
                        <a:pt x="2228" y="13109"/>
                        <a:pt x="2285" y="13107"/>
                        <a:pt x="2341" y="13101"/>
                      </a:cubicBezTo>
                    </a:path>
                    <a:path w="21600" h="21600" fill="none" extrusionOk="0">
                      <a:moveTo>
                        <a:pt x="2909" y="17629"/>
                      </a:moveTo>
                      <a:cubicBezTo>
                        <a:pt x="3099" y="17599"/>
                        <a:pt x="3285" y="17535"/>
                        <a:pt x="3463" y="17439"/>
                      </a:cubicBezTo>
                    </a:path>
                    <a:path w="21600" h="21600" fill="none" extrusionOk="0">
                      <a:moveTo>
                        <a:pt x="7895" y="18680"/>
                      </a:moveTo>
                      <a:cubicBezTo>
                        <a:pt x="7983" y="18985"/>
                        <a:pt x="8095" y="19277"/>
                        <a:pt x="8229" y="19550"/>
                      </a:cubicBezTo>
                    </a:path>
                    <a:path w="21600" h="21600" fill="none" extrusionOk="0">
                      <a:moveTo>
                        <a:pt x="14267" y="18324"/>
                      </a:moveTo>
                      <a:cubicBezTo>
                        <a:pt x="14336" y="18013"/>
                        <a:pt x="14380" y="17693"/>
                        <a:pt x="14400" y="17370"/>
                      </a:cubicBezTo>
                    </a:path>
                    <a:path w="21600" h="21600" fill="none" extrusionOk="0">
                      <a:moveTo>
                        <a:pt x="18694" y="15045"/>
                      </a:moveTo>
                      <a:cubicBezTo>
                        <a:pt x="18694" y="15034"/>
                        <a:pt x="18695" y="15024"/>
                        <a:pt x="18695" y="15013"/>
                      </a:cubicBezTo>
                      <a:cubicBezTo>
                        <a:pt x="18695" y="13508"/>
                        <a:pt x="18063" y="12136"/>
                        <a:pt x="17069" y="11477"/>
                      </a:cubicBezTo>
                    </a:path>
                    <a:path w="21600" h="21600" fill="none" extrusionOk="0">
                      <a:moveTo>
                        <a:pt x="20165" y="8999"/>
                      </a:moveTo>
                      <a:cubicBezTo>
                        <a:pt x="20479" y="8635"/>
                        <a:pt x="20726" y="8177"/>
                        <a:pt x="20889" y="7661"/>
                      </a:cubicBezTo>
                    </a:path>
                    <a:path w="21600" h="21600" fill="none" extrusionOk="0">
                      <a:moveTo>
                        <a:pt x="19186" y="3344"/>
                      </a:moveTo>
                      <a:cubicBezTo>
                        <a:pt x="19186" y="3328"/>
                        <a:pt x="19187" y="3313"/>
                        <a:pt x="19187" y="3297"/>
                      </a:cubicBezTo>
                      <a:cubicBezTo>
                        <a:pt x="19187" y="3101"/>
                        <a:pt x="19174" y="2905"/>
                        <a:pt x="19148" y="2712"/>
                      </a:cubicBezTo>
                    </a:path>
                    <a:path w="21600" h="21600" fill="none" extrusionOk="0">
                      <a:moveTo>
                        <a:pt x="14905" y="1165"/>
                      </a:moveTo>
                      <a:cubicBezTo>
                        <a:pt x="14754" y="1408"/>
                        <a:pt x="14629" y="1679"/>
                        <a:pt x="14535" y="1971"/>
                      </a:cubicBezTo>
                    </a:path>
                    <a:path w="21600" h="21600" fill="none" extrusionOk="0">
                      <a:moveTo>
                        <a:pt x="11221" y="1645"/>
                      </a:moveTo>
                      <a:cubicBezTo>
                        <a:pt x="11140" y="1866"/>
                        <a:pt x="11080" y="2099"/>
                        <a:pt x="11041" y="2340"/>
                      </a:cubicBezTo>
                    </a:path>
                    <a:path w="21600" h="21600" fill="none" extrusionOk="0">
                      <a:moveTo>
                        <a:pt x="7645" y="3276"/>
                      </a:moveTo>
                      <a:cubicBezTo>
                        <a:pt x="7449" y="3016"/>
                        <a:pt x="7231" y="2790"/>
                        <a:pt x="6995" y="2602"/>
                      </a:cubicBezTo>
                    </a:path>
                    <a:path w="21600" h="21600" fill="none" extrusionOk="0">
                      <a:moveTo>
                        <a:pt x="1942" y="7186"/>
                      </a:moveTo>
                      <a:cubicBezTo>
                        <a:pt x="1966" y="7426"/>
                        <a:pt x="2004" y="7663"/>
                        <a:pt x="2056" y="7895"/>
                      </a:cubicBezTo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sx="1000" sy="1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defRPr/>
                  </a:pPr>
                  <a:r>
                    <a:rPr lang="en-US"/>
                    <a:t>     </a:t>
                  </a:r>
                </a:p>
              </p:txBody>
            </p:sp>
            <p:sp>
              <p:nvSpPr>
                <p:cNvPr id="87" name="Line 59"/>
                <p:cNvSpPr>
                  <a:spLocks noChangeShapeType="1"/>
                </p:cNvSpPr>
                <p:nvPr/>
              </p:nvSpPr>
              <p:spPr bwMode="auto">
                <a:xfrm>
                  <a:off x="4640" y="2791"/>
                  <a:ext cx="145" cy="79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4771" y="2716"/>
                  <a:ext cx="24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r>
                    <a:rPr lang="en-US" sz="1000" dirty="0"/>
                    <a:t>Ra</a:t>
                  </a:r>
                  <a:endParaRPr lang="en-US" sz="1000" dirty="0"/>
                </a:p>
              </p:txBody>
            </p:sp>
            <p:sp>
              <p:nvSpPr>
                <p:cNvPr id="89" name="Line 61"/>
                <p:cNvSpPr>
                  <a:spLocks noChangeShapeType="1"/>
                </p:cNvSpPr>
                <p:nvPr/>
              </p:nvSpPr>
              <p:spPr bwMode="auto">
                <a:xfrm>
                  <a:off x="4926" y="2955"/>
                  <a:ext cx="113" cy="44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4983" y="2753"/>
                  <a:ext cx="272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r>
                    <a:rPr lang="en-US" sz="1000" dirty="0" err="1"/>
                    <a:t>Rb</a:t>
                  </a:r>
                  <a:endParaRPr lang="en-US" sz="1000" dirty="0"/>
                </a:p>
              </p:txBody>
            </p:sp>
          </p:grpSp>
          <p:sp>
            <p:nvSpPr>
              <p:cNvPr id="83" name="Text Box 64"/>
              <p:cNvSpPr txBox="1">
                <a:spLocks noChangeArrowheads="1"/>
              </p:cNvSpPr>
              <p:nvPr/>
            </p:nvSpPr>
            <p:spPr bwMode="auto">
              <a:xfrm>
                <a:off x="4368" y="2684"/>
                <a:ext cx="317" cy="1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sz="800" dirty="0"/>
                  <a:t>Net-1</a:t>
                </a:r>
              </a:p>
            </p:txBody>
          </p:sp>
        </p:grpSp>
        <p:sp>
          <p:nvSpPr>
            <p:cNvPr id="37" name="Text Box 104"/>
            <p:cNvSpPr txBox="1">
              <a:spLocks noChangeArrowheads="1"/>
            </p:cNvSpPr>
            <p:nvPr/>
          </p:nvSpPr>
          <p:spPr bwMode="auto">
            <a:xfrm>
              <a:off x="1699736" y="1915477"/>
              <a:ext cx="71913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/>
                <a:t>Net-1</a:t>
              </a:r>
            </a:p>
          </p:txBody>
        </p:sp>
        <p:grpSp>
          <p:nvGrpSpPr>
            <p:cNvPr id="38" name="Group 46"/>
            <p:cNvGrpSpPr>
              <a:grpSpLocks/>
            </p:cNvGrpSpPr>
            <p:nvPr/>
          </p:nvGrpSpPr>
          <p:grpSpPr bwMode="auto">
            <a:xfrm>
              <a:off x="1945333" y="2010380"/>
              <a:ext cx="4629051" cy="2948365"/>
              <a:chOff x="1493" y="2704"/>
              <a:chExt cx="1924" cy="1193"/>
            </a:xfrm>
          </p:grpSpPr>
          <p:sp>
            <p:nvSpPr>
              <p:cNvPr id="77" name="Freeform 47"/>
              <p:cNvSpPr>
                <a:spLocks/>
              </p:cNvSpPr>
              <p:nvPr/>
            </p:nvSpPr>
            <p:spPr bwMode="auto">
              <a:xfrm>
                <a:off x="2109" y="2704"/>
                <a:ext cx="1308" cy="582"/>
              </a:xfrm>
              <a:custGeom>
                <a:avLst/>
                <a:gdLst>
                  <a:gd name="T0" fmla="*/ 0 w 1308"/>
                  <a:gd name="T1" fmla="*/ 91 h 582"/>
                  <a:gd name="T2" fmla="*/ 317 w 1308"/>
                  <a:gd name="T3" fmla="*/ 136 h 582"/>
                  <a:gd name="T4" fmla="*/ 771 w 1308"/>
                  <a:gd name="T5" fmla="*/ 499 h 582"/>
                  <a:gd name="T6" fmla="*/ 1225 w 1308"/>
                  <a:gd name="T7" fmla="*/ 499 h 582"/>
                  <a:gd name="T8" fmla="*/ 1270 w 1308"/>
                  <a:gd name="T9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8" h="582">
                    <a:moveTo>
                      <a:pt x="0" y="91"/>
                    </a:moveTo>
                    <a:cubicBezTo>
                      <a:pt x="94" y="79"/>
                      <a:pt x="189" y="68"/>
                      <a:pt x="317" y="136"/>
                    </a:cubicBezTo>
                    <a:cubicBezTo>
                      <a:pt x="445" y="204"/>
                      <a:pt x="620" y="439"/>
                      <a:pt x="771" y="499"/>
                    </a:cubicBezTo>
                    <a:cubicBezTo>
                      <a:pt x="922" y="559"/>
                      <a:pt x="1142" y="582"/>
                      <a:pt x="1225" y="499"/>
                    </a:cubicBezTo>
                    <a:cubicBezTo>
                      <a:pt x="1308" y="416"/>
                      <a:pt x="1289" y="208"/>
                      <a:pt x="1270" y="0"/>
                    </a:cubicBezTo>
                  </a:path>
                </a:pathLst>
              </a:custGeom>
              <a:noFill/>
              <a:ln w="19050" cmpd="sng">
                <a:solidFill>
                  <a:schemeClr val="accent1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8" name="Freeform 48"/>
              <p:cNvSpPr>
                <a:spLocks/>
              </p:cNvSpPr>
              <p:nvPr/>
            </p:nvSpPr>
            <p:spPr bwMode="auto">
              <a:xfrm>
                <a:off x="1511" y="2939"/>
                <a:ext cx="1043" cy="484"/>
              </a:xfrm>
              <a:custGeom>
                <a:avLst/>
                <a:gdLst>
                  <a:gd name="T0" fmla="*/ 1043 w 1043"/>
                  <a:gd name="T1" fmla="*/ 0 h 484"/>
                  <a:gd name="T2" fmla="*/ 590 w 1043"/>
                  <a:gd name="T3" fmla="*/ 408 h 484"/>
                  <a:gd name="T4" fmla="*/ 91 w 1043"/>
                  <a:gd name="T5" fmla="*/ 454 h 484"/>
                  <a:gd name="T6" fmla="*/ 46 w 1043"/>
                  <a:gd name="T7" fmla="*/ 27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43" h="484">
                    <a:moveTo>
                      <a:pt x="1043" y="0"/>
                    </a:moveTo>
                    <a:cubicBezTo>
                      <a:pt x="896" y="166"/>
                      <a:pt x="749" y="332"/>
                      <a:pt x="590" y="408"/>
                    </a:cubicBezTo>
                    <a:cubicBezTo>
                      <a:pt x="431" y="484"/>
                      <a:pt x="182" y="477"/>
                      <a:pt x="91" y="454"/>
                    </a:cubicBezTo>
                    <a:cubicBezTo>
                      <a:pt x="0" y="431"/>
                      <a:pt x="23" y="351"/>
                      <a:pt x="46" y="272"/>
                    </a:cubicBezTo>
                  </a:path>
                </a:pathLst>
              </a:custGeom>
              <a:noFill/>
              <a:ln w="19050" cmpd="sng">
                <a:solidFill>
                  <a:schemeClr val="accent1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9" name="Freeform 49"/>
              <p:cNvSpPr>
                <a:spLocks/>
              </p:cNvSpPr>
              <p:nvPr/>
            </p:nvSpPr>
            <p:spPr bwMode="auto">
              <a:xfrm>
                <a:off x="1493" y="3407"/>
                <a:ext cx="234" cy="299"/>
              </a:xfrm>
              <a:custGeom>
                <a:avLst/>
                <a:gdLst>
                  <a:gd name="T0" fmla="*/ 212 w 212"/>
                  <a:gd name="T1" fmla="*/ 0 h 317"/>
                  <a:gd name="T2" fmla="*/ 30 w 212"/>
                  <a:gd name="T3" fmla="*/ 90 h 317"/>
                  <a:gd name="T4" fmla="*/ 30 w 212"/>
                  <a:gd name="T5" fmla="*/ 31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2" h="317">
                    <a:moveTo>
                      <a:pt x="212" y="0"/>
                    </a:moveTo>
                    <a:cubicBezTo>
                      <a:pt x="136" y="18"/>
                      <a:pt x="60" y="37"/>
                      <a:pt x="30" y="90"/>
                    </a:cubicBezTo>
                    <a:cubicBezTo>
                      <a:pt x="0" y="143"/>
                      <a:pt x="15" y="230"/>
                      <a:pt x="30" y="317"/>
                    </a:cubicBezTo>
                  </a:path>
                </a:pathLst>
              </a:custGeom>
              <a:noFill/>
              <a:ln w="19050" cmpd="sng">
                <a:solidFill>
                  <a:schemeClr val="accent1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0" name="Freeform 50"/>
              <p:cNvSpPr>
                <a:spLocks/>
              </p:cNvSpPr>
              <p:nvPr/>
            </p:nvSpPr>
            <p:spPr bwMode="auto">
              <a:xfrm>
                <a:off x="1965" y="3344"/>
                <a:ext cx="461" cy="553"/>
              </a:xfrm>
              <a:custGeom>
                <a:avLst/>
                <a:gdLst>
                  <a:gd name="T0" fmla="*/ 144 w 461"/>
                  <a:gd name="T1" fmla="*/ 0 h 545"/>
                  <a:gd name="T2" fmla="*/ 53 w 461"/>
                  <a:gd name="T3" fmla="*/ 136 h 545"/>
                  <a:gd name="T4" fmla="*/ 461 w 461"/>
                  <a:gd name="T5" fmla="*/ 545 h 5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1" h="545">
                    <a:moveTo>
                      <a:pt x="144" y="0"/>
                    </a:moveTo>
                    <a:cubicBezTo>
                      <a:pt x="72" y="22"/>
                      <a:pt x="0" y="45"/>
                      <a:pt x="53" y="136"/>
                    </a:cubicBezTo>
                    <a:cubicBezTo>
                      <a:pt x="106" y="227"/>
                      <a:pt x="283" y="386"/>
                      <a:pt x="461" y="545"/>
                    </a:cubicBezTo>
                  </a:path>
                </a:pathLst>
              </a:custGeom>
              <a:noFill/>
              <a:ln w="19050" cmpd="sng">
                <a:solidFill>
                  <a:schemeClr val="accent1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1" name="Freeform 51"/>
              <p:cNvSpPr>
                <a:spLocks/>
              </p:cNvSpPr>
              <p:nvPr/>
            </p:nvSpPr>
            <p:spPr bwMode="auto">
              <a:xfrm>
                <a:off x="2472" y="3075"/>
                <a:ext cx="310" cy="771"/>
              </a:xfrm>
              <a:custGeom>
                <a:avLst/>
                <a:gdLst>
                  <a:gd name="T0" fmla="*/ 227 w 310"/>
                  <a:gd name="T1" fmla="*/ 0 h 771"/>
                  <a:gd name="T2" fmla="*/ 272 w 310"/>
                  <a:gd name="T3" fmla="*/ 272 h 771"/>
                  <a:gd name="T4" fmla="*/ 0 w 310"/>
                  <a:gd name="T5" fmla="*/ 771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0" h="771">
                    <a:moveTo>
                      <a:pt x="227" y="0"/>
                    </a:moveTo>
                    <a:cubicBezTo>
                      <a:pt x="268" y="72"/>
                      <a:pt x="310" y="144"/>
                      <a:pt x="272" y="272"/>
                    </a:cubicBezTo>
                    <a:cubicBezTo>
                      <a:pt x="234" y="400"/>
                      <a:pt x="117" y="585"/>
                      <a:pt x="0" y="771"/>
                    </a:cubicBezTo>
                  </a:path>
                </a:pathLst>
              </a:custGeom>
              <a:noFill/>
              <a:ln w="19050" cmpd="sng">
                <a:solidFill>
                  <a:schemeClr val="accent1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39" name="הסבר מלבני מעוגל 6"/>
            <p:cNvSpPr/>
            <p:nvPr/>
          </p:nvSpPr>
          <p:spPr>
            <a:xfrm rot="10800000" flipH="1">
              <a:off x="5925356" y="4227604"/>
              <a:ext cx="2379695" cy="1773238"/>
            </a:xfrm>
            <a:prstGeom prst="wedgeRoundRectCallou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grpSp>
          <p:nvGrpSpPr>
            <p:cNvPr id="40" name="Group 100"/>
            <p:cNvGrpSpPr>
              <a:grpSpLocks/>
            </p:cNvGrpSpPr>
            <p:nvPr/>
          </p:nvGrpSpPr>
          <p:grpSpPr bwMode="auto">
            <a:xfrm>
              <a:off x="1815465" y="2133600"/>
              <a:ext cx="4932363" cy="2803525"/>
              <a:chOff x="1134" y="1344"/>
              <a:chExt cx="3107" cy="1766"/>
            </a:xfrm>
          </p:grpSpPr>
          <p:sp>
            <p:nvSpPr>
              <p:cNvPr id="71" name="Freeform 85"/>
              <p:cNvSpPr>
                <a:spLocks/>
              </p:cNvSpPr>
              <p:nvPr/>
            </p:nvSpPr>
            <p:spPr bwMode="auto">
              <a:xfrm>
                <a:off x="1474" y="1480"/>
                <a:ext cx="862" cy="264"/>
              </a:xfrm>
              <a:custGeom>
                <a:avLst/>
                <a:gdLst>
                  <a:gd name="T0" fmla="*/ 862 w 862"/>
                  <a:gd name="T1" fmla="*/ 226 h 264"/>
                  <a:gd name="T2" fmla="*/ 408 w 862"/>
                  <a:gd name="T3" fmla="*/ 226 h 264"/>
                  <a:gd name="T4" fmla="*/ 0 w 862"/>
                  <a:gd name="T5" fmla="*/ 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62" h="264">
                    <a:moveTo>
                      <a:pt x="862" y="226"/>
                    </a:moveTo>
                    <a:cubicBezTo>
                      <a:pt x="707" y="245"/>
                      <a:pt x="552" y="264"/>
                      <a:pt x="408" y="226"/>
                    </a:cubicBezTo>
                    <a:cubicBezTo>
                      <a:pt x="264" y="188"/>
                      <a:pt x="132" y="94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0066FF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2" name="Freeform 86"/>
              <p:cNvSpPr>
                <a:spLocks/>
              </p:cNvSpPr>
              <p:nvPr/>
            </p:nvSpPr>
            <p:spPr bwMode="auto">
              <a:xfrm>
                <a:off x="1134" y="1752"/>
                <a:ext cx="1202" cy="619"/>
              </a:xfrm>
              <a:custGeom>
                <a:avLst/>
                <a:gdLst>
                  <a:gd name="T0" fmla="*/ 1202 w 1202"/>
                  <a:gd name="T1" fmla="*/ 0 h 619"/>
                  <a:gd name="T2" fmla="*/ 748 w 1202"/>
                  <a:gd name="T3" fmla="*/ 499 h 619"/>
                  <a:gd name="T4" fmla="*/ 113 w 1202"/>
                  <a:gd name="T5" fmla="*/ 589 h 619"/>
                  <a:gd name="T6" fmla="*/ 68 w 1202"/>
                  <a:gd name="T7" fmla="*/ 317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2" h="619">
                    <a:moveTo>
                      <a:pt x="1202" y="0"/>
                    </a:moveTo>
                    <a:cubicBezTo>
                      <a:pt x="1065" y="200"/>
                      <a:pt x="929" y="401"/>
                      <a:pt x="748" y="499"/>
                    </a:cubicBezTo>
                    <a:cubicBezTo>
                      <a:pt x="567" y="597"/>
                      <a:pt x="226" y="619"/>
                      <a:pt x="113" y="589"/>
                    </a:cubicBezTo>
                    <a:cubicBezTo>
                      <a:pt x="0" y="559"/>
                      <a:pt x="34" y="438"/>
                      <a:pt x="68" y="317"/>
                    </a:cubicBezTo>
                  </a:path>
                </a:pathLst>
              </a:custGeom>
              <a:noFill/>
              <a:ln w="19050" cmpd="sng">
                <a:solidFill>
                  <a:srgbClr val="0066FF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3" name="Freeform 88"/>
              <p:cNvSpPr>
                <a:spLocks/>
              </p:cNvSpPr>
              <p:nvPr/>
            </p:nvSpPr>
            <p:spPr bwMode="auto">
              <a:xfrm>
                <a:off x="1233" y="2347"/>
                <a:ext cx="278" cy="501"/>
              </a:xfrm>
              <a:custGeom>
                <a:avLst/>
                <a:gdLst>
                  <a:gd name="T0" fmla="*/ 590 w 590"/>
                  <a:gd name="T1" fmla="*/ 0 h 544"/>
                  <a:gd name="T2" fmla="*/ 91 w 590"/>
                  <a:gd name="T3" fmla="*/ 136 h 544"/>
                  <a:gd name="T4" fmla="*/ 45 w 590"/>
                  <a:gd name="T5" fmla="*/ 544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90" h="544">
                    <a:moveTo>
                      <a:pt x="590" y="0"/>
                    </a:moveTo>
                    <a:cubicBezTo>
                      <a:pt x="386" y="22"/>
                      <a:pt x="182" y="45"/>
                      <a:pt x="91" y="136"/>
                    </a:cubicBezTo>
                    <a:cubicBezTo>
                      <a:pt x="0" y="227"/>
                      <a:pt x="22" y="385"/>
                      <a:pt x="45" y="544"/>
                    </a:cubicBezTo>
                  </a:path>
                </a:pathLst>
              </a:custGeom>
              <a:noFill/>
              <a:ln w="19050" cmpd="sng">
                <a:solidFill>
                  <a:srgbClr val="0066FF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4" name="Freeform 89"/>
              <p:cNvSpPr>
                <a:spLocks/>
              </p:cNvSpPr>
              <p:nvPr/>
            </p:nvSpPr>
            <p:spPr bwMode="auto">
              <a:xfrm rot="21226437">
                <a:off x="1838" y="2201"/>
                <a:ext cx="740" cy="901"/>
              </a:xfrm>
              <a:custGeom>
                <a:avLst/>
                <a:gdLst>
                  <a:gd name="T0" fmla="*/ 144 w 733"/>
                  <a:gd name="T1" fmla="*/ 0 h 908"/>
                  <a:gd name="T2" fmla="*/ 98 w 733"/>
                  <a:gd name="T3" fmla="*/ 182 h 908"/>
                  <a:gd name="T4" fmla="*/ 733 w 733"/>
                  <a:gd name="T5" fmla="*/ 908 h 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33" h="908">
                    <a:moveTo>
                      <a:pt x="144" y="0"/>
                    </a:moveTo>
                    <a:cubicBezTo>
                      <a:pt x="72" y="15"/>
                      <a:pt x="0" y="31"/>
                      <a:pt x="98" y="182"/>
                    </a:cubicBezTo>
                    <a:cubicBezTo>
                      <a:pt x="196" y="333"/>
                      <a:pt x="464" y="620"/>
                      <a:pt x="733" y="908"/>
                    </a:cubicBezTo>
                  </a:path>
                </a:pathLst>
              </a:custGeom>
              <a:noFill/>
              <a:ln w="19050" cmpd="sng">
                <a:solidFill>
                  <a:srgbClr val="0066FF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5" name="Freeform 91"/>
              <p:cNvSpPr>
                <a:spLocks/>
              </p:cNvSpPr>
              <p:nvPr/>
            </p:nvSpPr>
            <p:spPr bwMode="auto">
              <a:xfrm>
                <a:off x="2699" y="1344"/>
                <a:ext cx="1542" cy="853"/>
              </a:xfrm>
              <a:custGeom>
                <a:avLst/>
                <a:gdLst>
                  <a:gd name="T0" fmla="*/ 0 w 1542"/>
                  <a:gd name="T1" fmla="*/ 362 h 853"/>
                  <a:gd name="T2" fmla="*/ 635 w 1542"/>
                  <a:gd name="T3" fmla="*/ 771 h 853"/>
                  <a:gd name="T4" fmla="*/ 1360 w 1542"/>
                  <a:gd name="T5" fmla="*/ 725 h 853"/>
                  <a:gd name="T6" fmla="*/ 1542 w 1542"/>
                  <a:gd name="T7" fmla="*/ 0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42" h="853">
                    <a:moveTo>
                      <a:pt x="0" y="362"/>
                    </a:moveTo>
                    <a:cubicBezTo>
                      <a:pt x="204" y="536"/>
                      <a:pt x="408" y="710"/>
                      <a:pt x="635" y="771"/>
                    </a:cubicBezTo>
                    <a:cubicBezTo>
                      <a:pt x="862" y="832"/>
                      <a:pt x="1209" y="853"/>
                      <a:pt x="1360" y="725"/>
                    </a:cubicBezTo>
                    <a:cubicBezTo>
                      <a:pt x="1511" y="597"/>
                      <a:pt x="1526" y="298"/>
                      <a:pt x="1542" y="0"/>
                    </a:cubicBezTo>
                  </a:path>
                </a:pathLst>
              </a:custGeom>
              <a:noFill/>
              <a:ln w="19050" cmpd="sng">
                <a:solidFill>
                  <a:srgbClr val="0066FF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6" name="Freeform 92"/>
              <p:cNvSpPr>
                <a:spLocks/>
              </p:cNvSpPr>
              <p:nvPr/>
            </p:nvSpPr>
            <p:spPr bwMode="auto">
              <a:xfrm>
                <a:off x="2690" y="1885"/>
                <a:ext cx="446" cy="1225"/>
              </a:xfrm>
              <a:custGeom>
                <a:avLst/>
                <a:gdLst>
                  <a:gd name="T0" fmla="*/ 226 w 446"/>
                  <a:gd name="T1" fmla="*/ 0 h 1225"/>
                  <a:gd name="T2" fmla="*/ 408 w 446"/>
                  <a:gd name="T3" fmla="*/ 363 h 1225"/>
                  <a:gd name="T4" fmla="*/ 0 w 446"/>
                  <a:gd name="T5" fmla="*/ 1225 h 1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6" h="1225">
                    <a:moveTo>
                      <a:pt x="226" y="0"/>
                    </a:moveTo>
                    <a:cubicBezTo>
                      <a:pt x="336" y="79"/>
                      <a:pt x="446" y="159"/>
                      <a:pt x="408" y="363"/>
                    </a:cubicBezTo>
                    <a:cubicBezTo>
                      <a:pt x="370" y="567"/>
                      <a:pt x="185" y="896"/>
                      <a:pt x="0" y="1225"/>
                    </a:cubicBezTo>
                  </a:path>
                </a:pathLst>
              </a:custGeom>
              <a:noFill/>
              <a:ln w="19050" cmpd="sng">
                <a:solidFill>
                  <a:srgbClr val="0066FF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547938" y="1648143"/>
              <a:ext cx="945607" cy="330616"/>
              <a:chOff x="2547938" y="1648143"/>
              <a:chExt cx="945607" cy="330616"/>
            </a:xfrm>
          </p:grpSpPr>
          <p:sp>
            <p:nvSpPr>
              <p:cNvPr id="69" name="Text Box 51"/>
              <p:cNvSpPr txBox="1">
                <a:spLocks noChangeArrowheads="1"/>
              </p:cNvSpPr>
              <p:nvPr/>
            </p:nvSpPr>
            <p:spPr bwMode="auto">
              <a:xfrm>
                <a:off x="2556920" y="1664434"/>
                <a:ext cx="936625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sz="1400" dirty="0"/>
                  <a:t>Ra </a:t>
                </a:r>
                <a:r>
                  <a:rPr lang="en-US" sz="1400" dirty="0"/>
                  <a:t>LSA</a:t>
                </a:r>
              </a:p>
            </p:txBody>
          </p:sp>
          <p:sp>
            <p:nvSpPr>
              <p:cNvPr id="70" name="מלבן מעוגל 152"/>
              <p:cNvSpPr/>
              <p:nvPr/>
            </p:nvSpPr>
            <p:spPr>
              <a:xfrm>
                <a:off x="2547938" y="1648143"/>
                <a:ext cx="936625" cy="314325"/>
              </a:xfrm>
              <a:prstGeom prst="round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2" name="Content Placeholder 3" descr="router.jpe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12472" y="3448727"/>
              <a:ext cx="387350" cy="3413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43" name="Line 21"/>
            <p:cNvSpPr>
              <a:spLocks noChangeShapeType="1"/>
            </p:cNvSpPr>
            <p:nvPr/>
          </p:nvSpPr>
          <p:spPr bwMode="auto">
            <a:xfrm>
              <a:off x="6679565" y="3024505"/>
              <a:ext cx="1588" cy="449263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6289274" y="4566920"/>
              <a:ext cx="1749420" cy="1117600"/>
              <a:chOff x="6594472" y="5674991"/>
              <a:chExt cx="1749420" cy="1117600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6594472" y="5674991"/>
                <a:ext cx="1749420" cy="1117600"/>
                <a:chOff x="6397221" y="5591812"/>
                <a:chExt cx="1749420" cy="1117600"/>
              </a:xfrm>
            </p:grpSpPr>
            <p:grpSp>
              <p:nvGrpSpPr>
                <p:cNvPr id="48" name="Group 47"/>
                <p:cNvGrpSpPr/>
                <p:nvPr/>
              </p:nvGrpSpPr>
              <p:grpSpPr>
                <a:xfrm>
                  <a:off x="6397221" y="5591812"/>
                  <a:ext cx="1749420" cy="1117600"/>
                  <a:chOff x="6447389" y="4697161"/>
                  <a:chExt cx="1749420" cy="1117600"/>
                </a:xfrm>
              </p:grpSpPr>
              <p:grpSp>
                <p:nvGrpSpPr>
                  <p:cNvPr id="54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7109372" y="5316286"/>
                    <a:ext cx="1087437" cy="498475"/>
                    <a:chOff x="4785" y="3049"/>
                    <a:chExt cx="685" cy="314"/>
                  </a:xfrm>
                </p:grpSpPr>
                <p:pic>
                  <p:nvPicPr>
                    <p:cNvPr id="65" name="Content Placeholder 3" descr="router.jpeg"/>
                    <p:cNvPicPr>
                      <a:picLocks noChangeAspect="1"/>
                    </p:cNvPicPr>
                    <p:nvPr/>
                  </p:nvPicPr>
                  <p:blipFill>
                    <a:blip r:embed="rId5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5329" y="3203"/>
                      <a:ext cx="141" cy="114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</p:pic>
                <p:pic>
                  <p:nvPicPr>
                    <p:cNvPr id="66" name="Content Placeholder 3" descr="router.jpeg"/>
                    <p:cNvPicPr>
                      <a:picLocks noChangeAspect="1"/>
                    </p:cNvPicPr>
                    <p:nvPr/>
                  </p:nvPicPr>
                  <p:blipFill>
                    <a:blip r:embed="rId5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785" y="3249"/>
                      <a:ext cx="141" cy="114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</p:pic>
                <p:sp>
                  <p:nvSpPr>
                    <p:cNvPr id="67" name="Line 47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5158" y="3049"/>
                      <a:ext cx="193" cy="154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8" name="Line 4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892" y="3067"/>
                      <a:ext cx="188" cy="182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5" name="Group 55"/>
                  <p:cNvGrpSpPr>
                    <a:grpSpLocks/>
                  </p:cNvGrpSpPr>
                  <p:nvPr/>
                </p:nvGrpSpPr>
                <p:grpSpPr bwMode="auto">
                  <a:xfrm>
                    <a:off x="6447389" y="4697161"/>
                    <a:ext cx="1408114" cy="647700"/>
                    <a:chOff x="4368" y="2659"/>
                    <a:chExt cx="887" cy="408"/>
                  </a:xfrm>
                </p:grpSpPr>
                <p:grpSp>
                  <p:nvGrpSpPr>
                    <p:cNvPr id="56" name="Group 5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422" y="2659"/>
                      <a:ext cx="833" cy="408"/>
                      <a:chOff x="4422" y="2659"/>
                      <a:chExt cx="833" cy="408"/>
                    </a:xfrm>
                  </p:grpSpPr>
                  <p:pic>
                    <p:nvPicPr>
                      <p:cNvPr id="58" name="Content Placeholder 3" descr="router.jpeg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" y="2920"/>
                        <a:ext cx="158" cy="14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</p:pic>
                  <p:pic>
                    <p:nvPicPr>
                      <p:cNvPr id="59" name="Content Placeholder 3" descr="router.jpeg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" y="2844"/>
                        <a:ext cx="158" cy="14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</p:pic>
                  <p:sp>
                    <p:nvSpPr>
                      <p:cNvPr id="60" name="Cloud"/>
                      <p:cNvSpPr>
                        <a:spLocks noChangeAspect="1" noEditPoints="1" noChangeArrowheads="1"/>
                      </p:cNvSpPr>
                      <p:nvPr/>
                    </p:nvSpPr>
                    <p:spPr bwMode="auto">
                      <a:xfrm>
                        <a:off x="4422" y="2659"/>
                        <a:ext cx="244" cy="202"/>
                      </a:xfrm>
                      <a:custGeom>
                        <a:avLst/>
                        <a:gdLst>
                          <a:gd name="T0" fmla="*/ 67 w 21600"/>
                          <a:gd name="T1" fmla="*/ 10800 h 21600"/>
                          <a:gd name="T2" fmla="*/ 10800 w 21600"/>
                          <a:gd name="T3" fmla="*/ 21577 h 21600"/>
                          <a:gd name="T4" fmla="*/ 21582 w 21600"/>
                          <a:gd name="T5" fmla="*/ 10800 h 21600"/>
                          <a:gd name="T6" fmla="*/ 10800 w 21600"/>
                          <a:gd name="T7" fmla="*/ 1235 h 21600"/>
                          <a:gd name="T8" fmla="*/ 2977 w 21600"/>
                          <a:gd name="T9" fmla="*/ 3262 h 21600"/>
                          <a:gd name="T10" fmla="*/ 17087 w 21600"/>
                          <a:gd name="T11" fmla="*/ 17337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 extrusionOk="0">
                            <a:moveTo>
                              <a:pt x="1949" y="7180"/>
                            </a:moveTo>
                            <a:cubicBezTo>
                              <a:pt x="841" y="7336"/>
                              <a:pt x="0" y="8613"/>
                              <a:pt x="0" y="10137"/>
                            </a:cubicBezTo>
                            <a:cubicBezTo>
                              <a:pt x="-1" y="11192"/>
                              <a:pt x="409" y="12169"/>
                              <a:pt x="1074" y="12702"/>
                            </a:cubicBezTo>
                            <a:lnTo>
                              <a:pt x="1063" y="12668"/>
                            </a:lnTo>
                            <a:cubicBezTo>
                              <a:pt x="685" y="13217"/>
                              <a:pt x="475" y="13940"/>
                              <a:pt x="475" y="14690"/>
                            </a:cubicBezTo>
                            <a:cubicBezTo>
                              <a:pt x="475" y="16325"/>
                              <a:pt x="1451" y="17650"/>
                              <a:pt x="2655" y="17650"/>
                            </a:cubicBezTo>
                            <a:cubicBezTo>
                              <a:pt x="2739" y="17650"/>
                              <a:pt x="2824" y="17643"/>
                              <a:pt x="2909" y="17629"/>
                            </a:cubicBezTo>
                            <a:lnTo>
                              <a:pt x="2897" y="17649"/>
                            </a:lnTo>
                            <a:cubicBezTo>
                              <a:pt x="3585" y="19288"/>
                              <a:pt x="4863" y="20300"/>
                              <a:pt x="6247" y="20300"/>
                            </a:cubicBezTo>
                            <a:cubicBezTo>
                              <a:pt x="6947" y="20299"/>
                              <a:pt x="7635" y="20039"/>
                              <a:pt x="8235" y="19546"/>
                            </a:cubicBezTo>
                            <a:lnTo>
                              <a:pt x="8229" y="19550"/>
                            </a:lnTo>
                            <a:cubicBezTo>
                              <a:pt x="8855" y="20829"/>
                              <a:pt x="9908" y="21597"/>
                              <a:pt x="11036" y="21597"/>
                            </a:cubicBezTo>
                            <a:cubicBezTo>
                              <a:pt x="12523" y="21596"/>
                              <a:pt x="13836" y="20267"/>
                              <a:pt x="14267" y="18324"/>
                            </a:cubicBezTo>
                            <a:lnTo>
                              <a:pt x="14270" y="18350"/>
                            </a:lnTo>
                            <a:cubicBezTo>
                              <a:pt x="14730" y="18740"/>
                              <a:pt x="15260" y="18947"/>
                              <a:pt x="15802" y="18947"/>
                            </a:cubicBezTo>
                            <a:cubicBezTo>
                              <a:pt x="17390" y="18946"/>
                              <a:pt x="18682" y="17205"/>
                              <a:pt x="18694" y="15045"/>
                            </a:cubicBezTo>
                            <a:lnTo>
                              <a:pt x="18689" y="15035"/>
                            </a:lnTo>
                            <a:cubicBezTo>
                              <a:pt x="20357" y="14710"/>
                              <a:pt x="21597" y="12765"/>
                              <a:pt x="21597" y="10472"/>
                            </a:cubicBezTo>
                            <a:cubicBezTo>
                              <a:pt x="21597" y="9456"/>
                              <a:pt x="21350" y="8469"/>
                              <a:pt x="20896" y="7663"/>
                            </a:cubicBezTo>
                            <a:lnTo>
                              <a:pt x="20889" y="7661"/>
                            </a:lnTo>
                            <a:cubicBezTo>
                              <a:pt x="21031" y="7208"/>
                              <a:pt x="21105" y="6721"/>
                              <a:pt x="21105" y="6228"/>
                            </a:cubicBezTo>
                            <a:cubicBezTo>
                              <a:pt x="21105" y="4588"/>
                              <a:pt x="20299" y="3150"/>
                              <a:pt x="19139" y="2719"/>
                            </a:cubicBezTo>
                            <a:lnTo>
                              <a:pt x="19148" y="2712"/>
                            </a:lnTo>
                            <a:cubicBezTo>
                              <a:pt x="18940" y="1142"/>
                              <a:pt x="17933" y="0"/>
                              <a:pt x="16758" y="0"/>
                            </a:cubicBezTo>
                            <a:cubicBezTo>
                              <a:pt x="16044" y="-1"/>
                              <a:pt x="15367" y="426"/>
                              <a:pt x="14905" y="1165"/>
                            </a:cubicBezTo>
                            <a:lnTo>
                              <a:pt x="14909" y="1170"/>
                            </a:lnTo>
                            <a:cubicBezTo>
                              <a:pt x="14497" y="432"/>
                              <a:pt x="13855" y="0"/>
                              <a:pt x="13174" y="0"/>
                            </a:cubicBezTo>
                            <a:cubicBezTo>
                              <a:pt x="12347" y="-1"/>
                              <a:pt x="11590" y="637"/>
                              <a:pt x="11221" y="1645"/>
                            </a:cubicBezTo>
                            <a:lnTo>
                              <a:pt x="11229" y="1694"/>
                            </a:lnTo>
                            <a:cubicBezTo>
                              <a:pt x="10730" y="1024"/>
                              <a:pt x="10058" y="650"/>
                              <a:pt x="9358" y="650"/>
                            </a:cubicBezTo>
                            <a:cubicBezTo>
                              <a:pt x="8372" y="649"/>
                              <a:pt x="7466" y="1391"/>
                              <a:pt x="7003" y="2578"/>
                            </a:cubicBezTo>
                            <a:lnTo>
                              <a:pt x="6995" y="2602"/>
                            </a:lnTo>
                            <a:cubicBezTo>
                              <a:pt x="6477" y="2189"/>
                              <a:pt x="5888" y="1972"/>
                              <a:pt x="5288" y="1972"/>
                            </a:cubicBezTo>
                            <a:cubicBezTo>
                              <a:pt x="3423" y="1972"/>
                              <a:pt x="1912" y="4029"/>
                              <a:pt x="1912" y="6567"/>
                            </a:cubicBezTo>
                            <a:cubicBezTo>
                              <a:pt x="1911" y="6774"/>
                              <a:pt x="1922" y="6981"/>
                              <a:pt x="1942" y="7186"/>
                            </a:cubicBezTo>
                            <a:close/>
                          </a:path>
                          <a:path w="21600" h="21600" fill="none" extrusionOk="0">
                            <a:moveTo>
                              <a:pt x="1074" y="12702"/>
                            </a:moveTo>
                            <a:cubicBezTo>
                              <a:pt x="1407" y="12969"/>
                              <a:pt x="1786" y="13110"/>
                              <a:pt x="2172" y="13110"/>
                            </a:cubicBezTo>
                            <a:cubicBezTo>
                              <a:pt x="2228" y="13109"/>
                              <a:pt x="2285" y="13107"/>
                              <a:pt x="2341" y="13101"/>
                            </a:cubicBezTo>
                          </a:path>
                          <a:path w="21600" h="21600" fill="none" extrusionOk="0">
                            <a:moveTo>
                              <a:pt x="2909" y="17629"/>
                            </a:moveTo>
                            <a:cubicBezTo>
                              <a:pt x="3099" y="17599"/>
                              <a:pt x="3285" y="17535"/>
                              <a:pt x="3463" y="17439"/>
                            </a:cubicBezTo>
                          </a:path>
                          <a:path w="21600" h="21600" fill="none" extrusionOk="0">
                            <a:moveTo>
                              <a:pt x="7895" y="18680"/>
                            </a:moveTo>
                            <a:cubicBezTo>
                              <a:pt x="7983" y="18985"/>
                              <a:pt x="8095" y="19277"/>
                              <a:pt x="8229" y="19550"/>
                            </a:cubicBezTo>
                          </a:path>
                          <a:path w="21600" h="21600" fill="none" extrusionOk="0">
                            <a:moveTo>
                              <a:pt x="14267" y="18324"/>
                            </a:moveTo>
                            <a:cubicBezTo>
                              <a:pt x="14336" y="18013"/>
                              <a:pt x="14380" y="17693"/>
                              <a:pt x="14400" y="17370"/>
                            </a:cubicBezTo>
                          </a:path>
                          <a:path w="21600" h="21600" fill="none" extrusionOk="0">
                            <a:moveTo>
                              <a:pt x="18694" y="15045"/>
                            </a:moveTo>
                            <a:cubicBezTo>
                              <a:pt x="18694" y="15034"/>
                              <a:pt x="18695" y="15024"/>
                              <a:pt x="18695" y="15013"/>
                            </a:cubicBezTo>
                            <a:cubicBezTo>
                              <a:pt x="18695" y="13508"/>
                              <a:pt x="18063" y="12136"/>
                              <a:pt x="17069" y="11477"/>
                            </a:cubicBezTo>
                          </a:path>
                          <a:path w="21600" h="21600" fill="none" extrusionOk="0">
                            <a:moveTo>
                              <a:pt x="20165" y="8999"/>
                            </a:moveTo>
                            <a:cubicBezTo>
                              <a:pt x="20479" y="8635"/>
                              <a:pt x="20726" y="8177"/>
                              <a:pt x="20889" y="7661"/>
                            </a:cubicBezTo>
                          </a:path>
                          <a:path w="21600" h="21600" fill="none" extrusionOk="0">
                            <a:moveTo>
                              <a:pt x="19186" y="3344"/>
                            </a:moveTo>
                            <a:cubicBezTo>
                              <a:pt x="19186" y="3328"/>
                              <a:pt x="19187" y="3313"/>
                              <a:pt x="19187" y="3297"/>
                            </a:cubicBezTo>
                            <a:cubicBezTo>
                              <a:pt x="19187" y="3101"/>
                              <a:pt x="19174" y="2905"/>
                              <a:pt x="19148" y="2712"/>
                            </a:cubicBezTo>
                          </a:path>
                          <a:path w="21600" h="21600" fill="none" extrusionOk="0">
                            <a:moveTo>
                              <a:pt x="14905" y="1165"/>
                            </a:moveTo>
                            <a:cubicBezTo>
                              <a:pt x="14754" y="1408"/>
                              <a:pt x="14629" y="1679"/>
                              <a:pt x="14535" y="1971"/>
                            </a:cubicBezTo>
                          </a:path>
                          <a:path w="21600" h="21600" fill="none" extrusionOk="0">
                            <a:moveTo>
                              <a:pt x="11221" y="1645"/>
                            </a:moveTo>
                            <a:cubicBezTo>
                              <a:pt x="11140" y="1866"/>
                              <a:pt x="11080" y="2099"/>
                              <a:pt x="11041" y="2340"/>
                            </a:cubicBezTo>
                          </a:path>
                          <a:path w="21600" h="21600" fill="none" extrusionOk="0">
                            <a:moveTo>
                              <a:pt x="7645" y="3276"/>
                            </a:moveTo>
                            <a:cubicBezTo>
                              <a:pt x="7449" y="3016"/>
                              <a:pt x="7231" y="2790"/>
                              <a:pt x="6995" y="2602"/>
                            </a:cubicBezTo>
                          </a:path>
                          <a:path w="21600" h="21600" fill="none" extrusionOk="0">
                            <a:moveTo>
                              <a:pt x="1942" y="7186"/>
                            </a:moveTo>
                            <a:cubicBezTo>
                              <a:pt x="1966" y="7426"/>
                              <a:pt x="2004" y="7663"/>
                              <a:pt x="2056" y="7895"/>
                            </a:cubicBezTo>
                          </a:path>
                        </a:pathLst>
                      </a:cu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>
                        <a:outerShdw sx="1000" sy="1000" algn="ctr" rotWithShape="0">
                          <a:srgbClr val="808080"/>
                        </a:outerShdw>
                      </a:effectLst>
                    </p:spPr>
                    <p:txBody>
                      <a:bodyPr/>
                      <a:lstStyle/>
                      <a:p>
                        <a:pPr>
                          <a:buClr>
                            <a:srgbClr val="000000"/>
                          </a:buClr>
                          <a:buSzPct val="100000"/>
                          <a:buFont typeface="Times New Roman" pitchFamily="18" charset="0"/>
                          <a:buNone/>
                          <a:defRPr/>
                        </a:pPr>
                        <a:r>
                          <a:rPr lang="en-US"/>
                          <a:t>     </a:t>
                        </a:r>
                      </a:p>
                    </p:txBody>
                  </p:sp>
                  <p:sp>
                    <p:nvSpPr>
                      <p:cNvPr id="61" name="Line 5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640" y="2791"/>
                        <a:ext cx="145" cy="79"/>
                      </a:xfrm>
                      <a:prstGeom prst="line">
                        <a:avLst/>
                      </a:prstGeom>
                      <a:ln>
                        <a:headEnd/>
                        <a:tailEnd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2" name="Text Box 6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71" y="2716"/>
                        <a:ext cx="241" cy="1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  <a:buClr>
                            <a:srgbClr val="000000"/>
                          </a:buClr>
                          <a:buSzPct val="100000"/>
                          <a:buFont typeface="Times New Roman" pitchFamily="18" charset="0"/>
                          <a:buNone/>
                        </a:pPr>
                        <a:r>
                          <a:rPr lang="en-US" sz="1000" dirty="0"/>
                          <a:t>Ra</a:t>
                        </a:r>
                        <a:endParaRPr lang="en-US" sz="1000" dirty="0"/>
                      </a:p>
                    </p:txBody>
                  </p:sp>
                  <p:sp>
                    <p:nvSpPr>
                      <p:cNvPr id="63" name="Line 6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926" y="2955"/>
                        <a:ext cx="113" cy="44"/>
                      </a:xfrm>
                      <a:prstGeom prst="line">
                        <a:avLst/>
                      </a:prstGeom>
                      <a:ln>
                        <a:headEnd/>
                        <a:tailEnd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4" name="Text Box 6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983" y="2753"/>
                        <a:ext cx="272" cy="1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  <a:buClr>
                            <a:srgbClr val="000000"/>
                          </a:buClr>
                          <a:buSzPct val="100000"/>
                          <a:buFont typeface="Times New Roman" pitchFamily="18" charset="0"/>
                          <a:buNone/>
                        </a:pPr>
                        <a:r>
                          <a:rPr lang="en-US" sz="1000" dirty="0" err="1"/>
                          <a:t>Rb</a:t>
                        </a:r>
                        <a:endParaRPr lang="en-US" sz="1000" dirty="0"/>
                      </a:p>
                    </p:txBody>
                  </p:sp>
                </p:grpSp>
                <p:sp>
                  <p:nvSpPr>
                    <p:cNvPr id="57" name="Text Box 6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368" y="2684"/>
                      <a:ext cx="317" cy="13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</a:pPr>
                      <a:r>
                        <a:rPr lang="en-US" sz="800" dirty="0"/>
                        <a:t>Net-1</a:t>
                      </a:r>
                    </a:p>
                  </p:txBody>
                </p:sp>
              </p:grpSp>
            </p:grpSp>
            <p:sp>
              <p:nvSpPr>
                <p:cNvPr id="49" name="TextBox 48"/>
                <p:cNvSpPr txBox="1"/>
                <p:nvPr/>
              </p:nvSpPr>
              <p:spPr>
                <a:xfrm>
                  <a:off x="7023112" y="6016622"/>
                  <a:ext cx="3979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/>
                    <a:t>3</a:t>
                  </a:r>
                  <a:endParaRPr lang="en-US" sz="1050" dirty="0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6694600" y="5862883"/>
                  <a:ext cx="3979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/>
                    <a:t>2</a:t>
                  </a:r>
                  <a:endParaRPr lang="en-US" sz="1050" dirty="0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7145887" y="5867650"/>
                  <a:ext cx="3979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/>
                    <a:t>2</a:t>
                  </a:r>
                  <a:endParaRPr lang="en-US" sz="1050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7284003" y="6178413"/>
                  <a:ext cx="3979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/>
                    <a:t>3</a:t>
                  </a:r>
                  <a:endParaRPr lang="en-US" sz="1050" dirty="0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7483579" y="6072437"/>
                  <a:ext cx="3979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/>
                    <a:t>1</a:t>
                  </a:r>
                  <a:endParaRPr lang="en-US" sz="1050" dirty="0"/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7904161" y="6329740"/>
                <a:ext cx="3979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1</a:t>
                </a:r>
                <a:endParaRPr lang="en-US" sz="105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137414" y="6394377"/>
                <a:ext cx="3979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1</a:t>
                </a:r>
                <a:endParaRPr lang="en-US" sz="1050" dirty="0"/>
              </a:p>
            </p:txBody>
          </p:sp>
        </p:grpSp>
      </p:grpSp>
      <p:sp>
        <p:nvSpPr>
          <p:cNvPr id="97" name="Title 96"/>
          <p:cNvSpPr>
            <a:spLocks noGrp="1"/>
          </p:cNvSpPr>
          <p:nvPr>
            <p:ph type="title"/>
          </p:nvPr>
        </p:nvSpPr>
        <p:spPr>
          <a:xfrm>
            <a:off x="2116348" y="5783"/>
            <a:ext cx="7772400" cy="914400"/>
          </a:xfrm>
        </p:spPr>
        <p:txBody>
          <a:bodyPr/>
          <a:lstStyle/>
          <a:p>
            <a:r>
              <a:rPr lang="en-US" dirty="0" smtClean="0"/>
              <a:t>Example:  LSA from Ra and </a:t>
            </a:r>
            <a:r>
              <a:rPr lang="en-US" dirty="0" err="1" smtClean="0"/>
              <a:t>Rb</a:t>
            </a:r>
            <a:endParaRPr lang="en-US" dirty="0"/>
          </a:p>
        </p:txBody>
      </p:sp>
      <p:sp>
        <p:nvSpPr>
          <p:cNvPr id="98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Security issues in Internet protocols</a:t>
            </a:r>
            <a:endParaRPr lang="en-US" altLang="zh-CN" sz="2400" dirty="0"/>
          </a:p>
        </p:txBody>
      </p:sp>
      <p:sp>
        <p:nvSpPr>
          <p:cNvPr id="99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5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7772400" cy="5257800"/>
          </a:xfrm>
        </p:spPr>
        <p:txBody>
          <a:bodyPr/>
          <a:lstStyle/>
          <a:p>
            <a:pPr eaLnBrk="1" hangingPunct="1">
              <a:buFont typeface="Arial"/>
              <a:buChar char="•"/>
              <a:defRPr/>
            </a:pPr>
            <a:r>
              <a:rPr lang="en-US" sz="2400" dirty="0"/>
              <a:t>O</a:t>
            </a:r>
            <a:r>
              <a:rPr lang="en-US" sz="2400" dirty="0"/>
              <a:t>SPF message integrity  (unlike BGP)</a:t>
            </a:r>
            <a:endParaRPr lang="en-US" sz="2400" dirty="0"/>
          </a:p>
          <a:p>
            <a:pPr lvl="1" eaLnBrk="1" hangingPunct="1">
              <a:defRPr/>
            </a:pPr>
            <a:r>
              <a:rPr lang="en-US" dirty="0"/>
              <a:t>Every link </a:t>
            </a:r>
            <a:r>
              <a:rPr lang="en-US" dirty="0" smtClean="0"/>
              <a:t>can have its </a:t>
            </a:r>
            <a:r>
              <a:rPr lang="en-US" dirty="0"/>
              <a:t>own shared </a:t>
            </a:r>
            <a:r>
              <a:rPr lang="en-US" dirty="0" smtClean="0"/>
              <a:t>secret</a:t>
            </a:r>
          </a:p>
          <a:p>
            <a:pPr lvl="1" eaLnBrk="1" hangingPunct="1">
              <a:defRPr/>
            </a:pPr>
            <a:r>
              <a:rPr lang="en-US" dirty="0" smtClean="0"/>
              <a:t>Unfortunately, OSPF uses an insecure MAC:</a:t>
            </a:r>
          </a:p>
          <a:p>
            <a:pPr marL="914400" lvl="2" indent="0"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  MAC(</a:t>
            </a:r>
            <a:r>
              <a:rPr lang="en-US" dirty="0" err="1" smtClean="0"/>
              <a:t>k,m</a:t>
            </a:r>
            <a:r>
              <a:rPr lang="en-US" dirty="0" smtClean="0"/>
              <a:t>) = MD5(data </a:t>
            </a:r>
            <a:r>
              <a:rPr lang="en-US" dirty="0" err="1" smtClean="0"/>
              <a:t>ll</a:t>
            </a:r>
            <a:r>
              <a:rPr lang="en-US" dirty="0" smtClean="0"/>
              <a:t> key </a:t>
            </a:r>
            <a:r>
              <a:rPr lang="en-US" dirty="0" err="1" smtClean="0"/>
              <a:t>ll</a:t>
            </a:r>
            <a:r>
              <a:rPr lang="en-US" dirty="0" smtClean="0"/>
              <a:t> pad </a:t>
            </a:r>
            <a:r>
              <a:rPr lang="en-US" dirty="0" err="1" smtClean="0"/>
              <a:t>ll</a:t>
            </a:r>
            <a:r>
              <a:rPr lang="en-US" dirty="0" smtClean="0"/>
              <a:t> </a:t>
            </a:r>
            <a:r>
              <a:rPr lang="en-US" dirty="0" err="1" smtClean="0"/>
              <a:t>len</a:t>
            </a:r>
            <a:r>
              <a:rPr lang="en-US" dirty="0" smtClean="0"/>
              <a:t>)</a:t>
            </a:r>
            <a:endParaRPr lang="en-US" dirty="0"/>
          </a:p>
          <a:p>
            <a:pPr>
              <a:spcBef>
                <a:spcPts val="2376"/>
              </a:spcBef>
              <a:buFont typeface="Arial"/>
              <a:buChar char="•"/>
              <a:defRPr/>
            </a:pPr>
            <a:r>
              <a:rPr lang="en-US" sz="2400" dirty="0"/>
              <a:t>Every LSA is flooded throughout the </a:t>
            </a:r>
            <a:r>
              <a:rPr lang="en-US" sz="2400" dirty="0"/>
              <a:t>AS</a:t>
            </a:r>
          </a:p>
          <a:p>
            <a:pPr lvl="1" eaLnBrk="1" hangingPunct="1">
              <a:buFont typeface="Arial"/>
              <a:buChar char="•"/>
              <a:defRPr/>
            </a:pPr>
            <a:r>
              <a:rPr lang="en-US" sz="2000" dirty="0"/>
              <a:t>If a single malicious router, valid LSAs may still reach </a:t>
            </a:r>
            <a:r>
              <a:rPr lang="en-US" sz="2000" dirty="0" err="1"/>
              <a:t>dest</a:t>
            </a:r>
            <a:r>
              <a:rPr lang="en-US" sz="2000" dirty="0"/>
              <a:t>.</a:t>
            </a:r>
            <a:endParaRPr lang="en-US" sz="2000" dirty="0"/>
          </a:p>
          <a:p>
            <a:pPr>
              <a:spcBef>
                <a:spcPts val="2424"/>
              </a:spcBef>
              <a:buFont typeface="Arial"/>
              <a:buChar char="•"/>
              <a:defRPr/>
            </a:pPr>
            <a:r>
              <a:rPr lang="en-US" sz="2400" dirty="0"/>
              <a:t>The “fight back” </a:t>
            </a:r>
            <a:r>
              <a:rPr lang="en-US" sz="2400" dirty="0"/>
              <a:t>mechanism</a:t>
            </a:r>
          </a:p>
          <a:p>
            <a:pPr lvl="1" eaLnBrk="1" hangingPunct="1">
              <a:buFont typeface="Arial"/>
              <a:buChar char="•"/>
              <a:defRPr/>
            </a:pPr>
            <a:r>
              <a:rPr lang="en-US" sz="2000" dirty="0"/>
              <a:t>If a router receives its own LSA with a newer timestamp than the latest it sent, it immediately floods a new LSA</a:t>
            </a:r>
            <a:endParaRPr lang="en-US" sz="2000" dirty="0"/>
          </a:p>
          <a:p>
            <a:pPr>
              <a:spcBef>
                <a:spcPts val="2376"/>
              </a:spcBef>
              <a:buFont typeface="Arial"/>
              <a:buChar char="•"/>
              <a:defRPr/>
            </a:pPr>
            <a:r>
              <a:rPr lang="en-US" sz="2400" dirty="0"/>
              <a:t>Links </a:t>
            </a:r>
            <a:r>
              <a:rPr lang="en-US" sz="2400" dirty="0"/>
              <a:t>must be advertised by both </a:t>
            </a:r>
            <a:r>
              <a:rPr lang="en-US" sz="2400" dirty="0"/>
              <a:t>ends</a:t>
            </a:r>
            <a:endParaRPr lang="en-US" sz="24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Security issues in Internet protocols</a:t>
            </a:r>
            <a:endParaRPr lang="en-US" altLang="zh-CN" sz="24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170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9"/>
            <a:ext cx="10515600" cy="855601"/>
          </a:xfrm>
        </p:spPr>
        <p:txBody>
          <a:bodyPr/>
          <a:lstStyle/>
          <a:p>
            <a:r>
              <a:rPr lang="en-US" dirty="0" smtClean="0"/>
              <a:t>Still some attacks possible   </a:t>
            </a:r>
            <a:r>
              <a:rPr lang="en-US" sz="2000" dirty="0"/>
              <a:t>[NKGB’12]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3921" y="858420"/>
            <a:ext cx="8229601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Threat model:   </a:t>
            </a:r>
          </a:p>
          <a:p>
            <a:pPr>
              <a:buFont typeface="Arial"/>
              <a:buChar char="•"/>
            </a:pPr>
            <a:r>
              <a:rPr lang="en-US" sz="2400" dirty="0"/>
              <a:t>single malicious router wants to disrupt all AS traffic</a:t>
            </a:r>
          </a:p>
          <a:p>
            <a:pPr marL="0" indent="0">
              <a:buNone/>
            </a:pPr>
            <a:r>
              <a:rPr lang="en-US" sz="2400" dirty="0"/>
              <a:t>Example problem:  adjacency setup need no peer feedback</a:t>
            </a:r>
            <a:endParaRPr lang="en-US" sz="2400" dirty="0"/>
          </a:p>
        </p:txBody>
      </p:sp>
      <p:sp>
        <p:nvSpPr>
          <p:cNvPr id="31" name="Cloud"/>
          <p:cNvSpPr>
            <a:spLocks noChangeAspect="1" noEditPoints="1" noChangeArrowheads="1"/>
          </p:cNvSpPr>
          <p:nvPr/>
        </p:nvSpPr>
        <p:spPr bwMode="auto">
          <a:xfrm>
            <a:off x="3982560" y="3768707"/>
            <a:ext cx="1647825" cy="11049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rgbClr val="40458C"/>
                </a:solidFill>
              </a:rPr>
              <a:t>     LAN</a:t>
            </a:r>
          </a:p>
        </p:txBody>
      </p:sp>
      <p:cxnSp>
        <p:nvCxnSpPr>
          <p:cNvPr id="32" name="Straight Connector 10"/>
          <p:cNvCxnSpPr>
            <a:cxnSpLocks noChangeShapeType="1"/>
          </p:cNvCxnSpPr>
          <p:nvPr/>
        </p:nvCxnSpPr>
        <p:spPr bwMode="auto">
          <a:xfrm rot="16200000" flipH="1">
            <a:off x="4508815" y="3525025"/>
            <a:ext cx="582612" cy="127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Content Placeholder 3" descr="router.jpe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74684" y="2681270"/>
            <a:ext cx="735012" cy="5603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Content Placeholder 3" descr="router.jpe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4359" y="5424469"/>
            <a:ext cx="760412" cy="560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5" name="Content Placeholder 3" descr="router.jpe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4584" y="4056044"/>
            <a:ext cx="760412" cy="560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cxnSp>
        <p:nvCxnSpPr>
          <p:cNvPr id="36" name="Straight Connector 14"/>
          <p:cNvCxnSpPr>
            <a:cxnSpLocks noChangeShapeType="1"/>
            <a:endCxn id="31" idx="1"/>
          </p:cNvCxnSpPr>
          <p:nvPr/>
        </p:nvCxnSpPr>
        <p:spPr bwMode="auto">
          <a:xfrm rot="5400000" flipH="1" flipV="1">
            <a:off x="4523896" y="5141894"/>
            <a:ext cx="552450" cy="127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2"/>
          <p:cNvSpPr txBox="1">
            <a:spLocks noChangeArrowheads="1"/>
          </p:cNvSpPr>
          <p:nvPr/>
        </p:nvSpPr>
        <p:spPr bwMode="auto">
          <a:xfrm>
            <a:off x="3639810" y="2324479"/>
            <a:ext cx="23764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dirty="0">
                <a:solidFill>
                  <a:srgbClr val="40458C"/>
                </a:solidFill>
              </a:rPr>
              <a:t>Victim (DR)</a:t>
            </a:r>
            <a:endParaRPr lang="en-US" dirty="0">
              <a:solidFill>
                <a:srgbClr val="40458C"/>
              </a:solidFill>
            </a:endParaRPr>
          </a:p>
        </p:txBody>
      </p:sp>
      <p:sp>
        <p:nvSpPr>
          <p:cNvPr id="38" name="TextBox 33"/>
          <p:cNvSpPr txBox="1">
            <a:spLocks noChangeArrowheads="1"/>
          </p:cNvSpPr>
          <p:nvPr/>
        </p:nvSpPr>
        <p:spPr bwMode="auto">
          <a:xfrm>
            <a:off x="8913334" y="2968733"/>
            <a:ext cx="13335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dirty="0">
                <a:solidFill>
                  <a:srgbClr val="40458C"/>
                </a:solidFill>
              </a:rPr>
              <a:t>a remote attacker</a:t>
            </a:r>
          </a:p>
        </p:txBody>
      </p:sp>
      <p:cxnSp>
        <p:nvCxnSpPr>
          <p:cNvPr id="40" name="מחבר ישר 5"/>
          <p:cNvCxnSpPr>
            <a:stCxn id="31" idx="2"/>
            <a:endCxn id="35" idx="1"/>
          </p:cNvCxnSpPr>
          <p:nvPr/>
        </p:nvCxnSpPr>
        <p:spPr>
          <a:xfrm>
            <a:off x="5629012" y="4321158"/>
            <a:ext cx="585573" cy="15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39"/>
          <p:cNvCxnSpPr>
            <a:cxnSpLocks noChangeShapeType="1"/>
          </p:cNvCxnSpPr>
          <p:nvPr/>
        </p:nvCxnSpPr>
        <p:spPr bwMode="auto">
          <a:xfrm>
            <a:off x="5061592" y="3263882"/>
            <a:ext cx="1080493" cy="863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40"/>
          <p:cNvSpPr txBox="1">
            <a:spLocks noChangeArrowheads="1"/>
          </p:cNvSpPr>
          <p:nvPr/>
        </p:nvSpPr>
        <p:spPr bwMode="auto">
          <a:xfrm rot="2383732">
            <a:off x="4806471" y="3424060"/>
            <a:ext cx="1728788" cy="276840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>
                <a:solidFill>
                  <a:srgbClr val="40458C"/>
                </a:solidFill>
              </a:rPr>
              <a:t>adjacency</a:t>
            </a:r>
          </a:p>
        </p:txBody>
      </p:sp>
      <p:cxnSp>
        <p:nvCxnSpPr>
          <p:cNvPr id="63" name="Straight Connector 42"/>
          <p:cNvCxnSpPr>
            <a:cxnSpLocks noChangeShapeType="1"/>
          </p:cNvCxnSpPr>
          <p:nvPr/>
        </p:nvCxnSpPr>
        <p:spPr bwMode="auto">
          <a:xfrm rot="16200000" flipV="1">
            <a:off x="3521096" y="4301020"/>
            <a:ext cx="2089150" cy="14876"/>
          </a:xfrm>
          <a:prstGeom prst="line">
            <a:avLst/>
          </a:prstGeom>
          <a:ln>
            <a:prstDash val="sysDot"/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43"/>
          <p:cNvSpPr txBox="1">
            <a:spLocks noChangeArrowheads="1"/>
          </p:cNvSpPr>
          <p:nvPr/>
        </p:nvSpPr>
        <p:spPr bwMode="auto">
          <a:xfrm rot="16200000">
            <a:off x="3544067" y="4133793"/>
            <a:ext cx="1728951" cy="277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>
                <a:solidFill>
                  <a:srgbClr val="40458C"/>
                </a:solidFill>
              </a:rPr>
              <a:t>adjacency</a:t>
            </a:r>
          </a:p>
        </p:txBody>
      </p:sp>
      <p:pic>
        <p:nvPicPr>
          <p:cNvPr id="61" name="Content Placeholder 3" descr="router.jpe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65746" y="3708519"/>
            <a:ext cx="762000" cy="5607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2" name="Picture 8" descr="MC900217318.WM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37865" y="3564427"/>
            <a:ext cx="649065" cy="495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0" name="Straight Connector 28"/>
          <p:cNvCxnSpPr>
            <a:cxnSpLocks noChangeShapeType="1"/>
            <a:endCxn id="34" idx="1"/>
          </p:cNvCxnSpPr>
          <p:nvPr/>
        </p:nvCxnSpPr>
        <p:spPr bwMode="auto">
          <a:xfrm flipV="1">
            <a:off x="3374493" y="5704664"/>
            <a:ext cx="1039867" cy="3055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" name="Straight Connector 49"/>
          <p:cNvCxnSpPr>
            <a:cxnSpLocks noChangeShapeType="1"/>
          </p:cNvCxnSpPr>
          <p:nvPr/>
        </p:nvCxnSpPr>
        <p:spPr bwMode="auto">
          <a:xfrm rot="5400000" flipH="1" flipV="1">
            <a:off x="3405900" y="3184109"/>
            <a:ext cx="864393" cy="863600"/>
          </a:xfrm>
          <a:prstGeom prst="line">
            <a:avLst/>
          </a:prstGeom>
          <a:ln>
            <a:prstDash val="sysDot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5153746" y="3266786"/>
            <a:ext cx="3908272" cy="530542"/>
            <a:chOff x="3655625" y="4008566"/>
            <a:chExt cx="3908272" cy="530542"/>
          </a:xfrm>
        </p:grpSpPr>
        <p:sp>
          <p:nvSpPr>
            <p:cNvPr id="55" name="Freeform 67"/>
            <p:cNvSpPr>
              <a:spLocks/>
            </p:cNvSpPr>
            <p:nvPr/>
          </p:nvSpPr>
          <p:spPr bwMode="auto">
            <a:xfrm rot="787560">
              <a:off x="3655625" y="4222047"/>
              <a:ext cx="3908272" cy="317061"/>
            </a:xfrm>
            <a:custGeom>
              <a:avLst/>
              <a:gdLst>
                <a:gd name="T0" fmla="*/ 3908323 w 3908323"/>
                <a:gd name="T1" fmla="*/ 44245 h 317090"/>
                <a:gd name="T2" fmla="*/ 2389239 w 3908323"/>
                <a:gd name="T3" fmla="*/ 309716 h 317090"/>
                <a:gd name="T4" fmla="*/ 0 w 3908323"/>
                <a:gd name="T5" fmla="*/ 0 h 317090"/>
                <a:gd name="T6" fmla="*/ 0 60000 65536"/>
                <a:gd name="T7" fmla="*/ 0 60000 65536"/>
                <a:gd name="T8" fmla="*/ 0 60000 65536"/>
                <a:gd name="T9" fmla="*/ 0 w 3908323"/>
                <a:gd name="T10" fmla="*/ 0 h 317090"/>
                <a:gd name="T11" fmla="*/ 3908323 w 3908323"/>
                <a:gd name="T12" fmla="*/ 317090 h 3170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08323" h="317090">
                  <a:moveTo>
                    <a:pt x="3908323" y="44245"/>
                  </a:moveTo>
                  <a:cubicBezTo>
                    <a:pt x="3474474" y="180667"/>
                    <a:pt x="3040626" y="317090"/>
                    <a:pt x="2389239" y="309716"/>
                  </a:cubicBezTo>
                  <a:cubicBezTo>
                    <a:pt x="1737852" y="302342"/>
                    <a:pt x="868926" y="151171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40458C"/>
                </a:solidFill>
              </a:endParaRPr>
            </a:p>
          </p:txBody>
        </p:sp>
        <p:sp>
          <p:nvSpPr>
            <p:cNvPr id="56" name="TextBox 68"/>
            <p:cNvSpPr txBox="1">
              <a:spLocks noChangeArrowheads="1"/>
            </p:cNvSpPr>
            <p:nvPr/>
          </p:nvSpPr>
          <p:spPr bwMode="auto">
            <a:xfrm rot="787560">
              <a:off x="3890619" y="4008566"/>
              <a:ext cx="36718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rgbClr val="40458C"/>
                  </a:solidFill>
                </a:rPr>
                <a:t>False Hello and DBD messages</a:t>
              </a:r>
            </a:p>
          </p:txBody>
        </p:sp>
      </p:grpSp>
      <p:sp>
        <p:nvSpPr>
          <p:cNvPr id="53" name="Cloud"/>
          <p:cNvSpPr>
            <a:spLocks noChangeAspect="1" noEditPoints="1" noChangeArrowheads="1"/>
          </p:cNvSpPr>
          <p:nvPr/>
        </p:nvSpPr>
        <p:spPr bwMode="auto">
          <a:xfrm>
            <a:off x="1821972" y="5193329"/>
            <a:ext cx="1152525" cy="7715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>
                <a:solidFill>
                  <a:srgbClr val="40458C"/>
                </a:solidFill>
              </a:rPr>
              <a:t>     </a:t>
            </a:r>
          </a:p>
        </p:txBody>
      </p:sp>
      <p:sp>
        <p:nvSpPr>
          <p:cNvPr id="51" name="Rectangle 64"/>
          <p:cNvSpPr>
            <a:spLocks noChangeArrowheads="1"/>
          </p:cNvSpPr>
          <p:nvPr/>
        </p:nvSpPr>
        <p:spPr bwMode="auto">
          <a:xfrm>
            <a:off x="1821972" y="5095062"/>
            <a:ext cx="1323975" cy="973932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txBody>
          <a:bodyPr anchor="ctr"/>
          <a:lstStyle/>
          <a:p>
            <a:pPr algn="ctr"/>
            <a:r>
              <a:rPr lang="en-US" dirty="0">
                <a:solidFill>
                  <a:srgbClr val="40458C"/>
                </a:solidFill>
              </a:rPr>
              <a:t>n</a:t>
            </a:r>
            <a:r>
              <a:rPr lang="en-US" dirty="0">
                <a:solidFill>
                  <a:srgbClr val="40458C"/>
                </a:solidFill>
              </a:rPr>
              <a:t>et 1</a:t>
            </a:r>
            <a:endParaRPr lang="en-US" dirty="0">
              <a:solidFill>
                <a:srgbClr val="40458C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2364860" y="2534820"/>
            <a:ext cx="1978062" cy="2522538"/>
            <a:chOff x="866739" y="3427811"/>
            <a:chExt cx="1978062" cy="2522538"/>
          </a:xfrm>
        </p:grpSpPr>
        <p:sp>
          <p:nvSpPr>
            <p:cNvPr id="39" name="TextBox 33"/>
            <p:cNvSpPr txBox="1">
              <a:spLocks noChangeArrowheads="1"/>
            </p:cNvSpPr>
            <p:nvPr/>
          </p:nvSpPr>
          <p:spPr bwMode="auto">
            <a:xfrm>
              <a:off x="866739" y="4154063"/>
              <a:ext cx="13335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rgbClr val="40458C"/>
                  </a:solidFill>
                </a:rPr>
                <a:t>phantom router</a:t>
              </a:r>
            </a:p>
          </p:txBody>
        </p:sp>
        <p:pic>
          <p:nvPicPr>
            <p:cNvPr id="59" name="Content Placeholder 3" descr="router.jpe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115043" y="4798300"/>
              <a:ext cx="761328" cy="55972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>
              <a:reflection endPos="0" dist="50800" dir="5400000" sy="-100000" algn="bl" rotWithShape="0"/>
            </a:effectLst>
          </p:spPr>
        </p:pic>
        <p:sp>
          <p:nvSpPr>
            <p:cNvPr id="57" name="TextBox 50"/>
            <p:cNvSpPr txBox="1">
              <a:spLocks noChangeArrowheads="1"/>
            </p:cNvSpPr>
            <p:nvPr/>
          </p:nvSpPr>
          <p:spPr bwMode="auto">
            <a:xfrm rot="18833789">
              <a:off x="1382476" y="4153785"/>
              <a:ext cx="1728787" cy="276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1200" dirty="0">
                  <a:solidFill>
                    <a:srgbClr val="40458C"/>
                  </a:solidFill>
                </a:rPr>
                <a:t>adjacency</a:t>
              </a:r>
            </a:p>
          </p:txBody>
        </p:sp>
        <p:cxnSp>
          <p:nvCxnSpPr>
            <p:cNvPr id="52" name="Straight Connector 49"/>
            <p:cNvCxnSpPr>
              <a:cxnSpLocks noChangeShapeType="1"/>
            </p:cNvCxnSpPr>
            <p:nvPr/>
          </p:nvCxnSpPr>
          <p:spPr bwMode="auto">
            <a:xfrm flipV="1">
              <a:off x="977960" y="5358028"/>
              <a:ext cx="347939" cy="592321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49"/>
            <p:cNvCxnSpPr>
              <a:cxnSpLocks noChangeShapeType="1"/>
            </p:cNvCxnSpPr>
            <p:nvPr/>
          </p:nvCxnSpPr>
          <p:spPr bwMode="auto">
            <a:xfrm rot="5400000" flipH="1" flipV="1">
              <a:off x="1980804" y="3886597"/>
              <a:ext cx="864393" cy="86360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  <a:headEnd/>
              <a:tailE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7009316" y="5189872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  </a:t>
            </a:r>
            <a:r>
              <a:rPr lang="en-US" dirty="0" err="1"/>
              <a:t>DoS</a:t>
            </a:r>
            <a:r>
              <a:rPr lang="en-US" dirty="0"/>
              <a:t> on net 1</a:t>
            </a:r>
            <a:endParaRPr lang="en-US" dirty="0"/>
          </a:p>
        </p:txBody>
      </p:sp>
      <p:sp>
        <p:nvSpPr>
          <p:cNvPr id="41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Security issues in Internet protocols</a:t>
            </a:r>
            <a:endParaRPr lang="en-US" altLang="zh-CN" sz="2400" dirty="0"/>
          </a:p>
        </p:txBody>
      </p:sp>
      <p:sp>
        <p:nvSpPr>
          <p:cNvPr id="42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280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Domain Name System</a:t>
            </a:r>
          </a:p>
        </p:txBody>
      </p:sp>
      <p:sp>
        <p:nvSpPr>
          <p:cNvPr id="43011" name="Subtitle 4" descr="Rectangle: Click to edit Master text styles&#10;Second level&#10;Third level&#10;Fourth level&#10;Fifth level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Security issues in Internet protocols</a:t>
            </a:r>
            <a:endParaRPr lang="en-US" altLang="zh-CN" sz="24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97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Domain Name System</a:t>
            </a:r>
          </a:p>
        </p:txBody>
      </p:sp>
      <p:sp>
        <p:nvSpPr>
          <p:cNvPr id="44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49500" y="1600201"/>
            <a:ext cx="4673600" cy="523875"/>
          </a:xfrm>
          <a:noFill/>
        </p:spPr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Hierarchical Name Space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5791200" y="2347914"/>
            <a:ext cx="622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  <a:latin typeface="Arial" charset="0"/>
              </a:rPr>
              <a:t>root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5456238" y="3170239"/>
            <a:ext cx="608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  <a:latin typeface="Arial" charset="0"/>
              </a:rPr>
              <a:t>edu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4268789" y="3181351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net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2897188" y="3186114"/>
            <a:ext cx="550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org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7739064" y="3170239"/>
            <a:ext cx="452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uk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6461126" y="3170239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com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8991600" y="3186114"/>
            <a:ext cx="452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ca</a:t>
            </a: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2346031" y="4141758"/>
            <a:ext cx="6848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wisc</a:t>
            </a:r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4052889" y="4095751"/>
            <a:ext cx="593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ucb</a:t>
            </a: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5272089" y="4049714"/>
            <a:ext cx="1101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  <a:latin typeface="Arial" charset="0"/>
              </a:rPr>
              <a:t>stanford</a:t>
            </a: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7861301" y="4059239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cmu</a:t>
            </a:r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 flipH="1">
            <a:off x="3465513" y="2687639"/>
            <a:ext cx="2374900" cy="528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 flipH="1">
            <a:off x="4676776" y="2687638"/>
            <a:ext cx="1222375" cy="552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>
            <a:off x="6264276" y="2663826"/>
            <a:ext cx="493713" cy="576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0" name="Line 18"/>
          <p:cNvSpPr>
            <a:spLocks noChangeShapeType="1"/>
          </p:cNvSpPr>
          <p:nvPr/>
        </p:nvSpPr>
        <p:spPr bwMode="auto">
          <a:xfrm>
            <a:off x="6381750" y="2674939"/>
            <a:ext cx="1543050" cy="587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1" name="Line 19"/>
          <p:cNvSpPr>
            <a:spLocks noChangeShapeType="1"/>
          </p:cNvSpPr>
          <p:nvPr/>
        </p:nvSpPr>
        <p:spPr bwMode="auto">
          <a:xfrm>
            <a:off x="6381750" y="2640013"/>
            <a:ext cx="2686050" cy="622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2" name="Line 20"/>
          <p:cNvSpPr>
            <a:spLocks noChangeShapeType="1"/>
          </p:cNvSpPr>
          <p:nvPr/>
        </p:nvSpPr>
        <p:spPr bwMode="auto">
          <a:xfrm flipH="1">
            <a:off x="2678114" y="3533775"/>
            <a:ext cx="3114675" cy="704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 flipH="1">
            <a:off x="4429126" y="3509964"/>
            <a:ext cx="1363663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4" name="Line 22"/>
          <p:cNvSpPr>
            <a:spLocks noChangeShapeType="1"/>
          </p:cNvSpPr>
          <p:nvPr/>
        </p:nvSpPr>
        <p:spPr bwMode="auto">
          <a:xfrm>
            <a:off x="5781676" y="3544889"/>
            <a:ext cx="9525" cy="708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5" name="Line 23"/>
          <p:cNvSpPr>
            <a:spLocks noChangeShapeType="1"/>
          </p:cNvSpPr>
          <p:nvPr/>
        </p:nvSpPr>
        <p:spPr bwMode="auto">
          <a:xfrm>
            <a:off x="5792788" y="3521076"/>
            <a:ext cx="2398712" cy="671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6" name="Text Box 24"/>
          <p:cNvSpPr txBox="1">
            <a:spLocks noChangeArrowheads="1"/>
          </p:cNvSpPr>
          <p:nvPr/>
        </p:nvSpPr>
        <p:spPr bwMode="auto">
          <a:xfrm>
            <a:off x="9459914" y="4070351"/>
            <a:ext cx="522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mit</a:t>
            </a:r>
          </a:p>
        </p:txBody>
      </p:sp>
      <p:sp>
        <p:nvSpPr>
          <p:cNvPr id="44057" name="Line 25"/>
          <p:cNvSpPr>
            <a:spLocks noChangeShapeType="1"/>
          </p:cNvSpPr>
          <p:nvPr/>
        </p:nvSpPr>
        <p:spPr bwMode="auto">
          <a:xfrm>
            <a:off x="5899150" y="3498850"/>
            <a:ext cx="3551238" cy="693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4743450" y="4933951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  <a:latin typeface="Arial" charset="0"/>
              </a:rPr>
              <a:t>cs</a:t>
            </a:r>
          </a:p>
        </p:txBody>
      </p:sp>
      <p:sp>
        <p:nvSpPr>
          <p:cNvPr id="44059" name="Text Box 27"/>
          <p:cNvSpPr txBox="1">
            <a:spLocks noChangeArrowheads="1"/>
          </p:cNvSpPr>
          <p:nvPr/>
        </p:nvSpPr>
        <p:spPr bwMode="auto">
          <a:xfrm>
            <a:off x="6388101" y="4938714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ee</a:t>
            </a:r>
          </a:p>
        </p:txBody>
      </p:sp>
      <p:sp>
        <p:nvSpPr>
          <p:cNvPr id="44060" name="Line 28"/>
          <p:cNvSpPr>
            <a:spLocks noChangeShapeType="1"/>
          </p:cNvSpPr>
          <p:nvPr/>
        </p:nvSpPr>
        <p:spPr bwMode="auto">
          <a:xfrm flipH="1">
            <a:off x="4994276" y="4481513"/>
            <a:ext cx="720725" cy="557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1" name="Line 29"/>
          <p:cNvSpPr>
            <a:spLocks noChangeShapeType="1"/>
          </p:cNvSpPr>
          <p:nvPr/>
        </p:nvSpPr>
        <p:spPr bwMode="auto">
          <a:xfrm>
            <a:off x="5943600" y="4481513"/>
            <a:ext cx="685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2" name="Line 30"/>
          <p:cNvSpPr>
            <a:spLocks noChangeShapeType="1"/>
          </p:cNvSpPr>
          <p:nvPr/>
        </p:nvSpPr>
        <p:spPr bwMode="auto">
          <a:xfrm>
            <a:off x="4943475" y="52895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63" name="Text Box 31"/>
          <p:cNvSpPr txBox="1">
            <a:spLocks noChangeArrowheads="1"/>
          </p:cNvSpPr>
          <p:nvPr/>
        </p:nvSpPr>
        <p:spPr bwMode="auto">
          <a:xfrm>
            <a:off x="4601590" y="5697508"/>
            <a:ext cx="7425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  <a:latin typeface="Arial" charset="0"/>
              </a:rPr>
              <a:t>www</a:t>
            </a:r>
          </a:p>
        </p:txBody>
      </p:sp>
      <p:sp>
        <p:nvSpPr>
          <p:cNvPr id="44064" name="Line 32"/>
          <p:cNvSpPr>
            <a:spLocks noChangeShapeType="1"/>
          </p:cNvSpPr>
          <p:nvPr/>
        </p:nvSpPr>
        <p:spPr bwMode="auto">
          <a:xfrm flipH="1">
            <a:off x="5791200" y="2728913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1609725" y="1"/>
            <a:ext cx="7635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/>
              <a:t>DNS</a:t>
            </a:r>
          </a:p>
        </p:txBody>
      </p:sp>
      <p:sp>
        <p:nvSpPr>
          <p:cNvPr id="3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Security issues in Internet protocols</a:t>
            </a:r>
            <a:endParaRPr lang="en-US" altLang="zh-CN" sz="2400" dirty="0"/>
          </a:p>
        </p:txBody>
      </p:sp>
      <p:sp>
        <p:nvSpPr>
          <p:cNvPr id="3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78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DNS Root Name Servers</a:t>
            </a:r>
          </a:p>
        </p:txBody>
      </p:sp>
      <p:sp>
        <p:nvSpPr>
          <p:cNvPr id="450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1743076" y="1981200"/>
            <a:ext cx="3743325" cy="44196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Hierarchical service</a:t>
            </a:r>
          </a:p>
          <a:p>
            <a:pPr lvl="1" eaLnBrk="1" hangingPunct="1"/>
            <a:r>
              <a:rPr lang="en-US" sz="2000">
                <a:latin typeface="Tahoma" charset="0"/>
                <a:ea typeface="ＭＳ Ｐゴシック" charset="0"/>
              </a:rPr>
              <a:t>Root name servers for top-level domains</a:t>
            </a:r>
          </a:p>
          <a:p>
            <a:pPr lvl="1" eaLnBrk="1" hangingPunct="1"/>
            <a:r>
              <a:rPr lang="en-US" sz="2000">
                <a:latin typeface="Tahoma" charset="0"/>
                <a:ea typeface="ＭＳ Ｐゴシック" charset="0"/>
              </a:rPr>
              <a:t>Authoritative name servers for subdomains</a:t>
            </a:r>
          </a:p>
          <a:p>
            <a:pPr lvl="1" eaLnBrk="1" hangingPunct="1"/>
            <a:r>
              <a:rPr lang="en-US" sz="2000">
                <a:latin typeface="Tahoma" charset="0"/>
                <a:ea typeface="ＭＳ Ｐゴシック" charset="0"/>
              </a:rPr>
              <a:t>Local name resolvers contact authoritative servers when they do not know a name</a:t>
            </a:r>
          </a:p>
        </p:txBody>
      </p:sp>
      <p:pic>
        <p:nvPicPr>
          <p:cNvPr id="45060" name="Picture 4" descr="root-serv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5"/>
          <a:stretch>
            <a:fillRect/>
          </a:stretch>
        </p:blipFill>
        <p:spPr bwMode="auto">
          <a:xfrm>
            <a:off x="5334001" y="1746250"/>
            <a:ext cx="5000625" cy="3816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Security issues in Internet protocols</a:t>
            </a:r>
            <a:endParaRPr lang="en-US" altLang="zh-CN" sz="24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20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825"/>
            <a:ext cx="10515600" cy="1325563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DNS Lookup Example</a:t>
            </a:r>
          </a:p>
        </p:txBody>
      </p:sp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2416176" y="2149125"/>
            <a:ext cx="835025" cy="68103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2423059" y="3077783"/>
            <a:ext cx="8418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Client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4286251" y="2207864"/>
            <a:ext cx="798513" cy="6937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3771901" y="2930176"/>
            <a:ext cx="1636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Local DNS resolver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7588251" y="1349025"/>
            <a:ext cx="798513" cy="6937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8478838" y="1314101"/>
            <a:ext cx="14970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root &amp; edu </a:t>
            </a:r>
          </a:p>
          <a:p>
            <a:pPr algn="ctr"/>
            <a:r>
              <a:rPr lang="en-US">
                <a:latin typeface="Arial" charset="0"/>
              </a:rPr>
              <a:t>DNS server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7623176" y="2571400"/>
            <a:ext cx="798513" cy="6937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8455025" y="2631726"/>
            <a:ext cx="16652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stanford.edu </a:t>
            </a:r>
          </a:p>
          <a:p>
            <a:pPr algn="ctr"/>
            <a:r>
              <a:rPr lang="en-US">
                <a:latin typeface="Arial" charset="0"/>
              </a:rPr>
              <a:t>DNS server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7658101" y="3746150"/>
            <a:ext cx="798513" cy="6937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3227388" y="2490438"/>
            <a:ext cx="1058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2711451" y="1791938"/>
            <a:ext cx="2073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Arial" charset="0"/>
              </a:rPr>
              <a:t>www.cs.stanford.edu</a:t>
            </a:r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 flipV="1">
            <a:off x="5097464" y="1607788"/>
            <a:ext cx="2505075" cy="893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 flipH="1">
            <a:off x="5073651" y="1725263"/>
            <a:ext cx="2505075" cy="882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 rot="-1103643">
            <a:off x="5657851" y="2153888"/>
            <a:ext cx="1654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Arial" charset="0"/>
              </a:rPr>
              <a:t>NS stanford.edu</a:t>
            </a:r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 rot="-1103643">
            <a:off x="5241926" y="1731613"/>
            <a:ext cx="2073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Arial" charset="0"/>
              </a:rPr>
              <a:t>www.cs.stanford.edu</a:t>
            </a:r>
          </a:p>
        </p:txBody>
      </p:sp>
      <p:sp>
        <p:nvSpPr>
          <p:cNvPr id="46098" name="Line 18"/>
          <p:cNvSpPr>
            <a:spLocks noChangeShapeType="1"/>
          </p:cNvSpPr>
          <p:nvPr/>
        </p:nvSpPr>
        <p:spPr bwMode="auto">
          <a:xfrm>
            <a:off x="5132389" y="2701575"/>
            <a:ext cx="2505075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9" name="Line 19"/>
          <p:cNvSpPr>
            <a:spLocks noChangeShapeType="1"/>
          </p:cNvSpPr>
          <p:nvPr/>
        </p:nvSpPr>
        <p:spPr bwMode="auto">
          <a:xfrm flipH="1" flipV="1">
            <a:off x="5097463" y="2819050"/>
            <a:ext cx="2540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 rot="297327">
            <a:off x="5713414" y="2979388"/>
            <a:ext cx="1914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Arial" charset="0"/>
              </a:rPr>
              <a:t>NS cs.stanford.edu</a:t>
            </a:r>
          </a:p>
        </p:txBody>
      </p:sp>
      <p:sp>
        <p:nvSpPr>
          <p:cNvPr id="46101" name="Line 21"/>
          <p:cNvSpPr>
            <a:spLocks noChangeShapeType="1"/>
          </p:cNvSpPr>
          <p:nvPr/>
        </p:nvSpPr>
        <p:spPr bwMode="auto">
          <a:xfrm>
            <a:off x="5156200" y="2819051"/>
            <a:ext cx="2540000" cy="1281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 flipH="1" flipV="1">
            <a:off x="5086351" y="2901601"/>
            <a:ext cx="2551113" cy="1293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 rot="1670163">
            <a:off x="5788026" y="3719164"/>
            <a:ext cx="15351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Arial" charset="0"/>
              </a:rPr>
              <a:t>A www=IPaddr</a:t>
            </a:r>
          </a:p>
        </p:txBody>
      </p:sp>
      <p:sp>
        <p:nvSpPr>
          <p:cNvPr id="46104" name="Text Box 24"/>
          <p:cNvSpPr txBox="1">
            <a:spLocks noChangeArrowheads="1"/>
          </p:cNvSpPr>
          <p:nvPr/>
        </p:nvSpPr>
        <p:spPr bwMode="auto">
          <a:xfrm>
            <a:off x="8520114" y="3752501"/>
            <a:ext cx="19192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cs.stanford.edu</a:t>
            </a:r>
          </a:p>
          <a:p>
            <a:pPr algn="ctr"/>
            <a:r>
              <a:rPr lang="en-US">
                <a:latin typeface="Arial" charset="0"/>
              </a:rPr>
              <a:t>DNS server</a:t>
            </a:r>
          </a:p>
        </p:txBody>
      </p:sp>
      <p:sp>
        <p:nvSpPr>
          <p:cNvPr id="46105" name="TextBox 24"/>
          <p:cNvSpPr txBox="1">
            <a:spLocks noChangeArrowheads="1"/>
          </p:cNvSpPr>
          <p:nvPr/>
        </p:nvSpPr>
        <p:spPr bwMode="auto">
          <a:xfrm>
            <a:off x="2133600" y="4743100"/>
            <a:ext cx="875297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DNS record types (partial list):</a:t>
            </a:r>
          </a:p>
          <a:p>
            <a:pPr eaLnBrk="1" hangingPunct="1"/>
            <a:r>
              <a:rPr lang="en-US" dirty="0"/>
              <a:t> 	-  NS:	name server   (points to other server)</a:t>
            </a:r>
          </a:p>
          <a:p>
            <a:pPr eaLnBrk="1" hangingPunct="1"/>
            <a:r>
              <a:rPr lang="en-US" dirty="0"/>
              <a:t>	-  A:	address record   (contains IP address)</a:t>
            </a:r>
          </a:p>
          <a:p>
            <a:pPr eaLnBrk="1" hangingPunct="1"/>
            <a:r>
              <a:rPr lang="en-US" dirty="0"/>
              <a:t>	-  MX:	address in charge of handling email</a:t>
            </a:r>
          </a:p>
          <a:p>
            <a:pPr eaLnBrk="1" hangingPunct="1"/>
            <a:r>
              <a:rPr lang="en-US" dirty="0"/>
              <a:t>	-  TXT:	generic text    </a:t>
            </a:r>
            <a:r>
              <a:rPr lang="en-US" sz="1800" dirty="0"/>
              <a:t>(e.g. used to distribute site public keys (DKIM)  ) </a:t>
            </a:r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Security issues in Internet protocols</a:t>
            </a:r>
            <a:endParaRPr lang="en-US" altLang="zh-CN" sz="2400" dirty="0"/>
          </a:p>
        </p:txBody>
      </p:sp>
      <p:sp>
        <p:nvSpPr>
          <p:cNvPr id="27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13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"/>
          <p:cNvGrpSpPr>
            <a:grpSpLocks/>
          </p:cNvGrpSpPr>
          <p:nvPr/>
        </p:nvGrpSpPr>
        <p:grpSpPr bwMode="auto">
          <a:xfrm>
            <a:off x="8955088" y="1797051"/>
            <a:ext cx="1179512" cy="804863"/>
            <a:chOff x="1372" y="240"/>
            <a:chExt cx="836" cy="549"/>
          </a:xfrm>
        </p:grpSpPr>
        <p:grpSp>
          <p:nvGrpSpPr>
            <p:cNvPr id="18737" name="Group 3"/>
            <p:cNvGrpSpPr>
              <a:grpSpLocks/>
            </p:cNvGrpSpPr>
            <p:nvPr/>
          </p:nvGrpSpPr>
          <p:grpSpPr bwMode="auto">
            <a:xfrm>
              <a:off x="1372" y="240"/>
              <a:ext cx="833" cy="499"/>
              <a:chOff x="628" y="1878"/>
              <a:chExt cx="833" cy="499"/>
            </a:xfrm>
          </p:grpSpPr>
          <p:sp>
            <p:nvSpPr>
              <p:cNvPr id="18903" name="Oval 4"/>
              <p:cNvSpPr>
                <a:spLocks noChangeArrowheads="1"/>
              </p:cNvSpPr>
              <p:nvPr/>
            </p:nvSpPr>
            <p:spPr bwMode="auto">
              <a:xfrm>
                <a:off x="912" y="1878"/>
                <a:ext cx="363" cy="206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04" name="Oval 5"/>
              <p:cNvSpPr>
                <a:spLocks noChangeArrowheads="1"/>
              </p:cNvSpPr>
              <p:nvPr/>
            </p:nvSpPr>
            <p:spPr bwMode="auto">
              <a:xfrm>
                <a:off x="713" y="1932"/>
                <a:ext cx="278" cy="20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05" name="Oval 6"/>
              <p:cNvSpPr>
                <a:spLocks noChangeArrowheads="1"/>
              </p:cNvSpPr>
              <p:nvPr/>
            </p:nvSpPr>
            <p:spPr bwMode="auto">
              <a:xfrm>
                <a:off x="628" y="2056"/>
                <a:ext cx="188" cy="169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06" name="Oval 7"/>
              <p:cNvSpPr>
                <a:spLocks noChangeArrowheads="1"/>
              </p:cNvSpPr>
              <p:nvPr/>
            </p:nvSpPr>
            <p:spPr bwMode="auto">
              <a:xfrm>
                <a:off x="685" y="2131"/>
                <a:ext cx="282" cy="182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07" name="Oval 8"/>
              <p:cNvSpPr>
                <a:spLocks noChangeArrowheads="1"/>
              </p:cNvSpPr>
              <p:nvPr/>
            </p:nvSpPr>
            <p:spPr bwMode="auto">
              <a:xfrm>
                <a:off x="884" y="2161"/>
                <a:ext cx="422" cy="216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08" name="Oval 9"/>
              <p:cNvSpPr>
                <a:spLocks noChangeArrowheads="1"/>
              </p:cNvSpPr>
              <p:nvPr/>
            </p:nvSpPr>
            <p:spPr bwMode="auto">
              <a:xfrm>
                <a:off x="1152" y="1938"/>
                <a:ext cx="271" cy="162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09" name="Oval 10"/>
              <p:cNvSpPr>
                <a:spLocks noChangeArrowheads="1"/>
              </p:cNvSpPr>
              <p:nvPr/>
            </p:nvSpPr>
            <p:spPr bwMode="auto">
              <a:xfrm>
                <a:off x="1193" y="2042"/>
                <a:ext cx="268" cy="163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10" name="Oval 11"/>
              <p:cNvSpPr>
                <a:spLocks noChangeArrowheads="1"/>
              </p:cNvSpPr>
              <p:nvPr/>
            </p:nvSpPr>
            <p:spPr bwMode="auto">
              <a:xfrm>
                <a:off x="1169" y="2076"/>
                <a:ext cx="266" cy="26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11" name="Oval 12"/>
              <p:cNvSpPr>
                <a:spLocks noChangeArrowheads="1"/>
              </p:cNvSpPr>
              <p:nvPr/>
            </p:nvSpPr>
            <p:spPr bwMode="auto">
              <a:xfrm>
                <a:off x="779" y="1996"/>
                <a:ext cx="541" cy="26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738" name="Group 13"/>
            <p:cNvGrpSpPr>
              <a:grpSpLocks/>
            </p:cNvGrpSpPr>
            <p:nvPr/>
          </p:nvGrpSpPr>
          <p:grpSpPr bwMode="auto">
            <a:xfrm>
              <a:off x="1372" y="286"/>
              <a:ext cx="836" cy="503"/>
              <a:chOff x="628" y="1876"/>
              <a:chExt cx="836" cy="503"/>
            </a:xfrm>
          </p:grpSpPr>
          <p:sp>
            <p:nvSpPr>
              <p:cNvPr id="18887" name="Arc 14"/>
              <p:cNvSpPr>
                <a:spLocks/>
              </p:cNvSpPr>
              <p:nvPr/>
            </p:nvSpPr>
            <p:spPr bwMode="auto">
              <a:xfrm>
                <a:off x="921" y="1876"/>
                <a:ext cx="346" cy="104"/>
              </a:xfrm>
              <a:custGeom>
                <a:avLst/>
                <a:gdLst>
                  <a:gd name="T0" fmla="*/ 0 w 40736"/>
                  <a:gd name="T1" fmla="*/ 0 h 21600"/>
                  <a:gd name="T2" fmla="*/ 0 w 40736"/>
                  <a:gd name="T3" fmla="*/ 0 h 21600"/>
                  <a:gd name="T4" fmla="*/ 0 w 4073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736"/>
                  <a:gd name="T10" fmla="*/ 0 h 21600"/>
                  <a:gd name="T11" fmla="*/ 40736 w 4073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736" h="21600" fill="none" extrusionOk="0">
                    <a:moveTo>
                      <a:pt x="0" y="14968"/>
                    </a:moveTo>
                    <a:cubicBezTo>
                      <a:pt x="2878" y="6046"/>
                      <a:pt x="11182" y="-1"/>
                      <a:pt x="20557" y="0"/>
                    </a:cubicBezTo>
                    <a:cubicBezTo>
                      <a:pt x="29513" y="0"/>
                      <a:pt x="37541" y="5528"/>
                      <a:pt x="40736" y="13895"/>
                    </a:cubicBezTo>
                  </a:path>
                  <a:path w="40736" h="21600" stroke="0" extrusionOk="0">
                    <a:moveTo>
                      <a:pt x="0" y="14968"/>
                    </a:moveTo>
                    <a:cubicBezTo>
                      <a:pt x="2878" y="6046"/>
                      <a:pt x="11182" y="-1"/>
                      <a:pt x="20557" y="0"/>
                    </a:cubicBezTo>
                    <a:cubicBezTo>
                      <a:pt x="29513" y="0"/>
                      <a:pt x="37541" y="5528"/>
                      <a:pt x="40736" y="13895"/>
                    </a:cubicBezTo>
                    <a:lnTo>
                      <a:pt x="20557" y="21600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88" name="Arc 15"/>
              <p:cNvSpPr>
                <a:spLocks/>
              </p:cNvSpPr>
              <p:nvPr/>
            </p:nvSpPr>
            <p:spPr bwMode="auto">
              <a:xfrm>
                <a:off x="923" y="1878"/>
                <a:ext cx="342" cy="102"/>
              </a:xfrm>
              <a:custGeom>
                <a:avLst/>
                <a:gdLst>
                  <a:gd name="T0" fmla="*/ 0 w 40698"/>
                  <a:gd name="T1" fmla="*/ 0 h 21600"/>
                  <a:gd name="T2" fmla="*/ 0 w 40698"/>
                  <a:gd name="T3" fmla="*/ 0 h 21600"/>
                  <a:gd name="T4" fmla="*/ 0 w 4069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698"/>
                  <a:gd name="T10" fmla="*/ 0 h 21600"/>
                  <a:gd name="T11" fmla="*/ 40698 w 4069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698" h="21600" fill="none" extrusionOk="0">
                    <a:moveTo>
                      <a:pt x="-1" y="14916"/>
                    </a:moveTo>
                    <a:cubicBezTo>
                      <a:pt x="2894" y="6021"/>
                      <a:pt x="11185" y="-1"/>
                      <a:pt x="20540" y="0"/>
                    </a:cubicBezTo>
                    <a:cubicBezTo>
                      <a:pt x="29474" y="0"/>
                      <a:pt x="37487" y="5501"/>
                      <a:pt x="40697" y="13839"/>
                    </a:cubicBezTo>
                  </a:path>
                  <a:path w="40698" h="21600" stroke="0" extrusionOk="0">
                    <a:moveTo>
                      <a:pt x="-1" y="14916"/>
                    </a:moveTo>
                    <a:cubicBezTo>
                      <a:pt x="2894" y="6021"/>
                      <a:pt x="11185" y="-1"/>
                      <a:pt x="20540" y="0"/>
                    </a:cubicBezTo>
                    <a:cubicBezTo>
                      <a:pt x="29474" y="0"/>
                      <a:pt x="37487" y="5501"/>
                      <a:pt x="40697" y="13839"/>
                    </a:cubicBezTo>
                    <a:lnTo>
                      <a:pt x="20540" y="21600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89" name="Arc 16"/>
              <p:cNvSpPr>
                <a:spLocks/>
              </p:cNvSpPr>
              <p:nvPr/>
            </p:nvSpPr>
            <p:spPr bwMode="auto">
              <a:xfrm>
                <a:off x="713" y="1930"/>
                <a:ext cx="214" cy="126"/>
              </a:xfrm>
              <a:custGeom>
                <a:avLst/>
                <a:gdLst>
                  <a:gd name="T0" fmla="*/ 0 w 32990"/>
                  <a:gd name="T1" fmla="*/ 0 h 25945"/>
                  <a:gd name="T2" fmla="*/ 0 w 32990"/>
                  <a:gd name="T3" fmla="*/ 0 h 25945"/>
                  <a:gd name="T4" fmla="*/ 0 w 32990"/>
                  <a:gd name="T5" fmla="*/ 0 h 25945"/>
                  <a:gd name="T6" fmla="*/ 0 60000 65536"/>
                  <a:gd name="T7" fmla="*/ 0 60000 65536"/>
                  <a:gd name="T8" fmla="*/ 0 60000 65536"/>
                  <a:gd name="T9" fmla="*/ 0 w 32990"/>
                  <a:gd name="T10" fmla="*/ 0 h 25945"/>
                  <a:gd name="T11" fmla="*/ 32990 w 32990"/>
                  <a:gd name="T12" fmla="*/ 25945 h 2594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990" h="25945" fill="none" extrusionOk="0">
                    <a:moveTo>
                      <a:pt x="441" y="25945"/>
                    </a:moveTo>
                    <a:cubicBezTo>
                      <a:pt x="147" y="24515"/>
                      <a:pt x="0" y="2305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25" y="-1"/>
                      <a:pt x="29569" y="1124"/>
                      <a:pt x="32989" y="3247"/>
                    </a:cubicBezTo>
                  </a:path>
                  <a:path w="32990" h="25945" stroke="0" extrusionOk="0">
                    <a:moveTo>
                      <a:pt x="441" y="25945"/>
                    </a:moveTo>
                    <a:cubicBezTo>
                      <a:pt x="147" y="24515"/>
                      <a:pt x="0" y="2305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25" y="-1"/>
                      <a:pt x="29569" y="1124"/>
                      <a:pt x="32989" y="3247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90" name="Arc 17"/>
              <p:cNvSpPr>
                <a:spLocks/>
              </p:cNvSpPr>
              <p:nvPr/>
            </p:nvSpPr>
            <p:spPr bwMode="auto">
              <a:xfrm>
                <a:off x="715" y="1932"/>
                <a:ext cx="211" cy="123"/>
              </a:xfrm>
              <a:custGeom>
                <a:avLst/>
                <a:gdLst>
                  <a:gd name="T0" fmla="*/ 0 w 32950"/>
                  <a:gd name="T1" fmla="*/ 0 h 25966"/>
                  <a:gd name="T2" fmla="*/ 0 w 32950"/>
                  <a:gd name="T3" fmla="*/ 0 h 25966"/>
                  <a:gd name="T4" fmla="*/ 0 w 32950"/>
                  <a:gd name="T5" fmla="*/ 0 h 25966"/>
                  <a:gd name="T6" fmla="*/ 0 60000 65536"/>
                  <a:gd name="T7" fmla="*/ 0 60000 65536"/>
                  <a:gd name="T8" fmla="*/ 0 60000 65536"/>
                  <a:gd name="T9" fmla="*/ 0 w 32950"/>
                  <a:gd name="T10" fmla="*/ 0 h 25966"/>
                  <a:gd name="T11" fmla="*/ 32950 w 32950"/>
                  <a:gd name="T12" fmla="*/ 25966 h 259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950" h="25966" fill="none" extrusionOk="0">
                    <a:moveTo>
                      <a:pt x="445" y="25966"/>
                    </a:moveTo>
                    <a:cubicBezTo>
                      <a:pt x="149" y="24529"/>
                      <a:pt x="0" y="2306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08" y="-1"/>
                      <a:pt x="29538" y="1115"/>
                      <a:pt x="32949" y="3222"/>
                    </a:cubicBezTo>
                  </a:path>
                  <a:path w="32950" h="25966" stroke="0" extrusionOk="0">
                    <a:moveTo>
                      <a:pt x="445" y="25966"/>
                    </a:moveTo>
                    <a:cubicBezTo>
                      <a:pt x="149" y="24529"/>
                      <a:pt x="0" y="2306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08" y="-1"/>
                      <a:pt x="29538" y="1115"/>
                      <a:pt x="32949" y="3222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91" name="Arc 18"/>
              <p:cNvSpPr>
                <a:spLocks/>
              </p:cNvSpPr>
              <p:nvPr/>
            </p:nvSpPr>
            <p:spPr bwMode="auto">
              <a:xfrm>
                <a:off x="682" y="2217"/>
                <a:ext cx="216" cy="99"/>
              </a:xfrm>
              <a:custGeom>
                <a:avLst/>
                <a:gdLst>
                  <a:gd name="T0" fmla="*/ 0 w 32074"/>
                  <a:gd name="T1" fmla="*/ 0 h 22517"/>
                  <a:gd name="T2" fmla="*/ 0 w 32074"/>
                  <a:gd name="T3" fmla="*/ 0 h 22517"/>
                  <a:gd name="T4" fmla="*/ 0 w 32074"/>
                  <a:gd name="T5" fmla="*/ 0 h 22517"/>
                  <a:gd name="T6" fmla="*/ 0 60000 65536"/>
                  <a:gd name="T7" fmla="*/ 0 60000 65536"/>
                  <a:gd name="T8" fmla="*/ 0 60000 65536"/>
                  <a:gd name="T9" fmla="*/ 0 w 32074"/>
                  <a:gd name="T10" fmla="*/ 0 h 22517"/>
                  <a:gd name="T11" fmla="*/ 32074 w 32074"/>
                  <a:gd name="T12" fmla="*/ 22517 h 225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074" h="22517" fill="none" extrusionOk="0">
                    <a:moveTo>
                      <a:pt x="32073" y="19807"/>
                    </a:moveTo>
                    <a:cubicBezTo>
                      <a:pt x="28868" y="21584"/>
                      <a:pt x="25264" y="22516"/>
                      <a:pt x="21600" y="22517"/>
                    </a:cubicBezTo>
                    <a:cubicBezTo>
                      <a:pt x="9670" y="22517"/>
                      <a:pt x="0" y="12846"/>
                      <a:pt x="0" y="917"/>
                    </a:cubicBezTo>
                    <a:cubicBezTo>
                      <a:pt x="-1" y="611"/>
                      <a:pt x="6" y="305"/>
                      <a:pt x="19" y="0"/>
                    </a:cubicBezTo>
                  </a:path>
                  <a:path w="32074" h="22517" stroke="0" extrusionOk="0">
                    <a:moveTo>
                      <a:pt x="32073" y="19807"/>
                    </a:moveTo>
                    <a:cubicBezTo>
                      <a:pt x="28868" y="21584"/>
                      <a:pt x="25264" y="22516"/>
                      <a:pt x="21600" y="22517"/>
                    </a:cubicBezTo>
                    <a:cubicBezTo>
                      <a:pt x="9670" y="22517"/>
                      <a:pt x="0" y="12846"/>
                      <a:pt x="0" y="917"/>
                    </a:cubicBezTo>
                    <a:cubicBezTo>
                      <a:pt x="-1" y="611"/>
                      <a:pt x="6" y="305"/>
                      <a:pt x="19" y="0"/>
                    </a:cubicBezTo>
                    <a:lnTo>
                      <a:pt x="21600" y="917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92" name="Arc 19"/>
              <p:cNvSpPr>
                <a:spLocks/>
              </p:cNvSpPr>
              <p:nvPr/>
            </p:nvSpPr>
            <p:spPr bwMode="auto">
              <a:xfrm>
                <a:off x="684" y="2217"/>
                <a:ext cx="213" cy="96"/>
              </a:xfrm>
              <a:custGeom>
                <a:avLst/>
                <a:gdLst>
                  <a:gd name="T0" fmla="*/ 0 w 32013"/>
                  <a:gd name="T1" fmla="*/ 0 h 22524"/>
                  <a:gd name="T2" fmla="*/ 0 w 32013"/>
                  <a:gd name="T3" fmla="*/ 0 h 22524"/>
                  <a:gd name="T4" fmla="*/ 0 w 32013"/>
                  <a:gd name="T5" fmla="*/ 0 h 22524"/>
                  <a:gd name="T6" fmla="*/ 0 60000 65536"/>
                  <a:gd name="T7" fmla="*/ 0 60000 65536"/>
                  <a:gd name="T8" fmla="*/ 0 60000 65536"/>
                  <a:gd name="T9" fmla="*/ 0 w 32013"/>
                  <a:gd name="T10" fmla="*/ 0 h 22524"/>
                  <a:gd name="T11" fmla="*/ 32013 w 32013"/>
                  <a:gd name="T12" fmla="*/ 22524 h 225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013" h="22524" fill="none" extrusionOk="0">
                    <a:moveTo>
                      <a:pt x="32013" y="19848"/>
                    </a:moveTo>
                    <a:cubicBezTo>
                      <a:pt x="28823" y="21603"/>
                      <a:pt x="25241" y="22523"/>
                      <a:pt x="21600" y="22524"/>
                    </a:cubicBezTo>
                    <a:cubicBezTo>
                      <a:pt x="9670" y="22524"/>
                      <a:pt x="0" y="12853"/>
                      <a:pt x="0" y="924"/>
                    </a:cubicBezTo>
                    <a:cubicBezTo>
                      <a:pt x="-1" y="615"/>
                      <a:pt x="6" y="307"/>
                      <a:pt x="19" y="-1"/>
                    </a:cubicBezTo>
                  </a:path>
                  <a:path w="32013" h="22524" stroke="0" extrusionOk="0">
                    <a:moveTo>
                      <a:pt x="32013" y="19848"/>
                    </a:moveTo>
                    <a:cubicBezTo>
                      <a:pt x="28823" y="21603"/>
                      <a:pt x="25241" y="22523"/>
                      <a:pt x="21600" y="22524"/>
                    </a:cubicBezTo>
                    <a:cubicBezTo>
                      <a:pt x="9670" y="22524"/>
                      <a:pt x="0" y="12853"/>
                      <a:pt x="0" y="924"/>
                    </a:cubicBezTo>
                    <a:cubicBezTo>
                      <a:pt x="-1" y="615"/>
                      <a:pt x="6" y="307"/>
                      <a:pt x="19" y="-1"/>
                    </a:cubicBezTo>
                    <a:lnTo>
                      <a:pt x="21600" y="924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93" name="Arc 20"/>
              <p:cNvSpPr>
                <a:spLocks/>
              </p:cNvSpPr>
              <p:nvPr/>
            </p:nvSpPr>
            <p:spPr bwMode="auto">
              <a:xfrm>
                <a:off x="1262" y="1936"/>
                <a:ext cx="164" cy="120"/>
              </a:xfrm>
              <a:custGeom>
                <a:avLst/>
                <a:gdLst>
                  <a:gd name="T0" fmla="*/ 0 w 26077"/>
                  <a:gd name="T1" fmla="*/ 0 h 32051"/>
                  <a:gd name="T2" fmla="*/ 0 w 26077"/>
                  <a:gd name="T3" fmla="*/ 0 h 32051"/>
                  <a:gd name="T4" fmla="*/ 0 w 26077"/>
                  <a:gd name="T5" fmla="*/ 0 h 32051"/>
                  <a:gd name="T6" fmla="*/ 0 60000 65536"/>
                  <a:gd name="T7" fmla="*/ 0 60000 65536"/>
                  <a:gd name="T8" fmla="*/ 0 60000 65536"/>
                  <a:gd name="T9" fmla="*/ 0 w 26077"/>
                  <a:gd name="T10" fmla="*/ 0 h 32051"/>
                  <a:gd name="T11" fmla="*/ 26077 w 26077"/>
                  <a:gd name="T12" fmla="*/ 32051 h 320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077" h="32051" fill="none" extrusionOk="0">
                    <a:moveTo>
                      <a:pt x="0" y="469"/>
                    </a:moveTo>
                    <a:cubicBezTo>
                      <a:pt x="1471" y="157"/>
                      <a:pt x="2972" y="-1"/>
                      <a:pt x="4477" y="0"/>
                    </a:cubicBezTo>
                    <a:cubicBezTo>
                      <a:pt x="16406" y="0"/>
                      <a:pt x="26077" y="9670"/>
                      <a:pt x="26077" y="21600"/>
                    </a:cubicBezTo>
                    <a:cubicBezTo>
                      <a:pt x="26077" y="25255"/>
                      <a:pt x="25149" y="28851"/>
                      <a:pt x="23380" y="32051"/>
                    </a:cubicBezTo>
                  </a:path>
                  <a:path w="26077" h="32051" stroke="0" extrusionOk="0">
                    <a:moveTo>
                      <a:pt x="0" y="469"/>
                    </a:moveTo>
                    <a:cubicBezTo>
                      <a:pt x="1471" y="157"/>
                      <a:pt x="2972" y="-1"/>
                      <a:pt x="4477" y="0"/>
                    </a:cubicBezTo>
                    <a:cubicBezTo>
                      <a:pt x="16406" y="0"/>
                      <a:pt x="26077" y="9670"/>
                      <a:pt x="26077" y="21600"/>
                    </a:cubicBezTo>
                    <a:cubicBezTo>
                      <a:pt x="26077" y="25255"/>
                      <a:pt x="25149" y="28851"/>
                      <a:pt x="23380" y="32051"/>
                    </a:cubicBezTo>
                    <a:lnTo>
                      <a:pt x="4477" y="21600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94" name="Arc 21"/>
              <p:cNvSpPr>
                <a:spLocks/>
              </p:cNvSpPr>
              <p:nvPr/>
            </p:nvSpPr>
            <p:spPr bwMode="auto">
              <a:xfrm>
                <a:off x="1263" y="1938"/>
                <a:ext cx="161" cy="118"/>
              </a:xfrm>
              <a:custGeom>
                <a:avLst/>
                <a:gdLst>
                  <a:gd name="T0" fmla="*/ 0 w 26034"/>
                  <a:gd name="T1" fmla="*/ 0 h 32133"/>
                  <a:gd name="T2" fmla="*/ 0 w 26034"/>
                  <a:gd name="T3" fmla="*/ 0 h 32133"/>
                  <a:gd name="T4" fmla="*/ 0 w 26034"/>
                  <a:gd name="T5" fmla="*/ 0 h 32133"/>
                  <a:gd name="T6" fmla="*/ 0 60000 65536"/>
                  <a:gd name="T7" fmla="*/ 0 60000 65536"/>
                  <a:gd name="T8" fmla="*/ 0 60000 65536"/>
                  <a:gd name="T9" fmla="*/ 0 w 26034"/>
                  <a:gd name="T10" fmla="*/ 0 h 32133"/>
                  <a:gd name="T11" fmla="*/ 26034 w 26034"/>
                  <a:gd name="T12" fmla="*/ 32133 h 321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034" h="32133" fill="none" extrusionOk="0">
                    <a:moveTo>
                      <a:pt x="-1" y="459"/>
                    </a:moveTo>
                    <a:cubicBezTo>
                      <a:pt x="1458" y="154"/>
                      <a:pt x="2944" y="-1"/>
                      <a:pt x="4434" y="0"/>
                    </a:cubicBezTo>
                    <a:cubicBezTo>
                      <a:pt x="16363" y="0"/>
                      <a:pt x="26034" y="9670"/>
                      <a:pt x="26034" y="21600"/>
                    </a:cubicBezTo>
                    <a:cubicBezTo>
                      <a:pt x="26034" y="25287"/>
                      <a:pt x="25089" y="28913"/>
                      <a:pt x="23291" y="32132"/>
                    </a:cubicBezTo>
                  </a:path>
                  <a:path w="26034" h="32133" stroke="0" extrusionOk="0">
                    <a:moveTo>
                      <a:pt x="-1" y="459"/>
                    </a:moveTo>
                    <a:cubicBezTo>
                      <a:pt x="1458" y="154"/>
                      <a:pt x="2944" y="-1"/>
                      <a:pt x="4434" y="0"/>
                    </a:cubicBezTo>
                    <a:cubicBezTo>
                      <a:pt x="16363" y="0"/>
                      <a:pt x="26034" y="9670"/>
                      <a:pt x="26034" y="21600"/>
                    </a:cubicBezTo>
                    <a:cubicBezTo>
                      <a:pt x="26034" y="25287"/>
                      <a:pt x="25089" y="28913"/>
                      <a:pt x="23291" y="32132"/>
                    </a:cubicBezTo>
                    <a:lnTo>
                      <a:pt x="4434" y="21600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95" name="Arc 22"/>
              <p:cNvSpPr>
                <a:spLocks/>
              </p:cNvSpPr>
              <p:nvPr/>
            </p:nvSpPr>
            <p:spPr bwMode="auto">
              <a:xfrm>
                <a:off x="1308" y="2056"/>
                <a:ext cx="156" cy="119"/>
              </a:xfrm>
              <a:custGeom>
                <a:avLst/>
                <a:gdLst>
                  <a:gd name="T0" fmla="*/ 0 w 21600"/>
                  <a:gd name="T1" fmla="*/ 0 h 29154"/>
                  <a:gd name="T2" fmla="*/ 0 w 21600"/>
                  <a:gd name="T3" fmla="*/ 0 h 29154"/>
                  <a:gd name="T4" fmla="*/ 0 w 21600"/>
                  <a:gd name="T5" fmla="*/ 0 h 2915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9154"/>
                  <a:gd name="T11" fmla="*/ 21600 w 21600"/>
                  <a:gd name="T12" fmla="*/ 29154 h 291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9154" fill="none" extrusionOk="0">
                    <a:moveTo>
                      <a:pt x="13494" y="-1"/>
                    </a:moveTo>
                    <a:cubicBezTo>
                      <a:pt x="18617" y="4098"/>
                      <a:pt x="21600" y="10304"/>
                      <a:pt x="21600" y="16866"/>
                    </a:cubicBezTo>
                    <a:cubicBezTo>
                      <a:pt x="21600" y="21256"/>
                      <a:pt x="20261" y="25543"/>
                      <a:pt x="17764" y="29154"/>
                    </a:cubicBezTo>
                  </a:path>
                  <a:path w="21600" h="29154" stroke="0" extrusionOk="0">
                    <a:moveTo>
                      <a:pt x="13494" y="-1"/>
                    </a:moveTo>
                    <a:cubicBezTo>
                      <a:pt x="18617" y="4098"/>
                      <a:pt x="21600" y="10304"/>
                      <a:pt x="21600" y="16866"/>
                    </a:cubicBezTo>
                    <a:cubicBezTo>
                      <a:pt x="21600" y="21256"/>
                      <a:pt x="20261" y="25543"/>
                      <a:pt x="17764" y="29154"/>
                    </a:cubicBezTo>
                    <a:lnTo>
                      <a:pt x="0" y="16866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96" name="Arc 23"/>
              <p:cNvSpPr>
                <a:spLocks/>
              </p:cNvSpPr>
              <p:nvPr/>
            </p:nvSpPr>
            <p:spPr bwMode="auto">
              <a:xfrm>
                <a:off x="1308" y="2057"/>
                <a:ext cx="154" cy="117"/>
              </a:xfrm>
              <a:custGeom>
                <a:avLst/>
                <a:gdLst>
                  <a:gd name="T0" fmla="*/ 0 w 21600"/>
                  <a:gd name="T1" fmla="*/ 0 h 29302"/>
                  <a:gd name="T2" fmla="*/ 0 w 21600"/>
                  <a:gd name="T3" fmla="*/ 0 h 29302"/>
                  <a:gd name="T4" fmla="*/ 0 w 21600"/>
                  <a:gd name="T5" fmla="*/ 0 h 2930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9302"/>
                  <a:gd name="T11" fmla="*/ 21600 w 21600"/>
                  <a:gd name="T12" fmla="*/ 29302 h 2930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9302" fill="none" extrusionOk="0">
                    <a:moveTo>
                      <a:pt x="13412" y="0"/>
                    </a:moveTo>
                    <a:cubicBezTo>
                      <a:pt x="18584" y="4097"/>
                      <a:pt x="21600" y="10333"/>
                      <a:pt x="21600" y="16931"/>
                    </a:cubicBezTo>
                    <a:cubicBezTo>
                      <a:pt x="21600" y="21356"/>
                      <a:pt x="20240" y="25674"/>
                      <a:pt x="17706" y="29301"/>
                    </a:cubicBezTo>
                  </a:path>
                  <a:path w="21600" h="29302" stroke="0" extrusionOk="0">
                    <a:moveTo>
                      <a:pt x="13412" y="0"/>
                    </a:moveTo>
                    <a:cubicBezTo>
                      <a:pt x="18584" y="4097"/>
                      <a:pt x="21600" y="10333"/>
                      <a:pt x="21600" y="16931"/>
                    </a:cubicBezTo>
                    <a:cubicBezTo>
                      <a:pt x="21600" y="21356"/>
                      <a:pt x="20240" y="25674"/>
                      <a:pt x="17706" y="29301"/>
                    </a:cubicBezTo>
                    <a:lnTo>
                      <a:pt x="0" y="16931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97" name="Arc 24"/>
              <p:cNvSpPr>
                <a:spLocks/>
              </p:cNvSpPr>
              <p:nvPr/>
            </p:nvSpPr>
            <p:spPr bwMode="auto">
              <a:xfrm>
                <a:off x="1257" y="2176"/>
                <a:ext cx="183" cy="172"/>
              </a:xfrm>
              <a:custGeom>
                <a:avLst/>
                <a:gdLst>
                  <a:gd name="T0" fmla="*/ 0 w 28724"/>
                  <a:gd name="T1" fmla="*/ 0 h 27592"/>
                  <a:gd name="T2" fmla="*/ 0 w 28724"/>
                  <a:gd name="T3" fmla="*/ 0 h 27592"/>
                  <a:gd name="T4" fmla="*/ 0 w 28724"/>
                  <a:gd name="T5" fmla="*/ 0 h 27592"/>
                  <a:gd name="T6" fmla="*/ 0 60000 65536"/>
                  <a:gd name="T7" fmla="*/ 0 60000 65536"/>
                  <a:gd name="T8" fmla="*/ 0 60000 65536"/>
                  <a:gd name="T9" fmla="*/ 0 w 28724"/>
                  <a:gd name="T10" fmla="*/ 0 h 27592"/>
                  <a:gd name="T11" fmla="*/ 28724 w 28724"/>
                  <a:gd name="T12" fmla="*/ 27592 h 275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724" h="27592" fill="none" extrusionOk="0">
                    <a:moveTo>
                      <a:pt x="27876" y="-1"/>
                    </a:moveTo>
                    <a:cubicBezTo>
                      <a:pt x="28438" y="1947"/>
                      <a:pt x="28724" y="3964"/>
                      <a:pt x="28724" y="5992"/>
                    </a:cubicBezTo>
                    <a:cubicBezTo>
                      <a:pt x="28724" y="17921"/>
                      <a:pt x="19053" y="27592"/>
                      <a:pt x="7124" y="27592"/>
                    </a:cubicBezTo>
                    <a:cubicBezTo>
                      <a:pt x="4698" y="27592"/>
                      <a:pt x="2289" y="27183"/>
                      <a:pt x="-1" y="26383"/>
                    </a:cubicBezTo>
                  </a:path>
                  <a:path w="28724" h="27592" stroke="0" extrusionOk="0">
                    <a:moveTo>
                      <a:pt x="27876" y="-1"/>
                    </a:moveTo>
                    <a:cubicBezTo>
                      <a:pt x="28438" y="1947"/>
                      <a:pt x="28724" y="3964"/>
                      <a:pt x="28724" y="5992"/>
                    </a:cubicBezTo>
                    <a:cubicBezTo>
                      <a:pt x="28724" y="17921"/>
                      <a:pt x="19053" y="27592"/>
                      <a:pt x="7124" y="27592"/>
                    </a:cubicBezTo>
                    <a:cubicBezTo>
                      <a:pt x="4698" y="27592"/>
                      <a:pt x="2289" y="27183"/>
                      <a:pt x="-1" y="26383"/>
                    </a:cubicBezTo>
                    <a:lnTo>
                      <a:pt x="7124" y="5992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98" name="Arc 25"/>
              <p:cNvSpPr>
                <a:spLocks/>
              </p:cNvSpPr>
              <p:nvPr/>
            </p:nvSpPr>
            <p:spPr bwMode="auto">
              <a:xfrm>
                <a:off x="1257" y="2176"/>
                <a:ext cx="180" cy="169"/>
              </a:xfrm>
              <a:custGeom>
                <a:avLst/>
                <a:gdLst>
                  <a:gd name="T0" fmla="*/ 0 w 28722"/>
                  <a:gd name="T1" fmla="*/ 0 h 27594"/>
                  <a:gd name="T2" fmla="*/ 0 w 28722"/>
                  <a:gd name="T3" fmla="*/ 0 h 27594"/>
                  <a:gd name="T4" fmla="*/ 0 w 28722"/>
                  <a:gd name="T5" fmla="*/ 0 h 27594"/>
                  <a:gd name="T6" fmla="*/ 0 60000 65536"/>
                  <a:gd name="T7" fmla="*/ 0 60000 65536"/>
                  <a:gd name="T8" fmla="*/ 0 60000 65536"/>
                  <a:gd name="T9" fmla="*/ 0 w 28722"/>
                  <a:gd name="T10" fmla="*/ 0 h 27594"/>
                  <a:gd name="T11" fmla="*/ 28722 w 28722"/>
                  <a:gd name="T12" fmla="*/ 27594 h 2759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722" h="27594" fill="none" extrusionOk="0">
                    <a:moveTo>
                      <a:pt x="27873" y="0"/>
                    </a:moveTo>
                    <a:cubicBezTo>
                      <a:pt x="28436" y="1948"/>
                      <a:pt x="28722" y="3966"/>
                      <a:pt x="28722" y="5994"/>
                    </a:cubicBezTo>
                    <a:cubicBezTo>
                      <a:pt x="28722" y="17923"/>
                      <a:pt x="19051" y="27594"/>
                      <a:pt x="7122" y="27594"/>
                    </a:cubicBezTo>
                    <a:cubicBezTo>
                      <a:pt x="4697" y="27594"/>
                      <a:pt x="2289" y="27185"/>
                      <a:pt x="-1" y="26386"/>
                    </a:cubicBezTo>
                  </a:path>
                  <a:path w="28722" h="27594" stroke="0" extrusionOk="0">
                    <a:moveTo>
                      <a:pt x="27873" y="0"/>
                    </a:moveTo>
                    <a:cubicBezTo>
                      <a:pt x="28436" y="1948"/>
                      <a:pt x="28722" y="3966"/>
                      <a:pt x="28722" y="5994"/>
                    </a:cubicBezTo>
                    <a:cubicBezTo>
                      <a:pt x="28722" y="17923"/>
                      <a:pt x="19051" y="27594"/>
                      <a:pt x="7122" y="27594"/>
                    </a:cubicBezTo>
                    <a:cubicBezTo>
                      <a:pt x="4697" y="27594"/>
                      <a:pt x="2289" y="27185"/>
                      <a:pt x="-1" y="26386"/>
                    </a:cubicBezTo>
                    <a:lnTo>
                      <a:pt x="7122" y="5994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99" name="Arc 26"/>
              <p:cNvSpPr>
                <a:spLocks/>
              </p:cNvSpPr>
              <p:nvPr/>
            </p:nvSpPr>
            <p:spPr bwMode="auto">
              <a:xfrm>
                <a:off x="628" y="2055"/>
                <a:ext cx="99" cy="165"/>
              </a:xfrm>
              <a:custGeom>
                <a:avLst/>
                <a:gdLst>
                  <a:gd name="T0" fmla="*/ 0 w 21600"/>
                  <a:gd name="T1" fmla="*/ 0 h 41258"/>
                  <a:gd name="T2" fmla="*/ 0 w 21600"/>
                  <a:gd name="T3" fmla="*/ 0 h 41258"/>
                  <a:gd name="T4" fmla="*/ 0 w 21600"/>
                  <a:gd name="T5" fmla="*/ 0 h 4125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258"/>
                  <a:gd name="T11" fmla="*/ 21600 w 21600"/>
                  <a:gd name="T12" fmla="*/ 41258 h 412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258" fill="none" extrusionOk="0">
                    <a:moveTo>
                      <a:pt x="12768" y="41257"/>
                    </a:moveTo>
                    <a:cubicBezTo>
                      <a:pt x="4999" y="37777"/>
                      <a:pt x="0" y="30058"/>
                      <a:pt x="0" y="21546"/>
                    </a:cubicBezTo>
                    <a:cubicBezTo>
                      <a:pt x="-1" y="10211"/>
                      <a:pt x="8761" y="804"/>
                      <a:pt x="20068" y="0"/>
                    </a:cubicBezTo>
                  </a:path>
                  <a:path w="21600" h="41258" stroke="0" extrusionOk="0">
                    <a:moveTo>
                      <a:pt x="12768" y="41257"/>
                    </a:moveTo>
                    <a:cubicBezTo>
                      <a:pt x="4999" y="37777"/>
                      <a:pt x="0" y="30058"/>
                      <a:pt x="0" y="21546"/>
                    </a:cubicBezTo>
                    <a:cubicBezTo>
                      <a:pt x="-1" y="10211"/>
                      <a:pt x="8761" y="804"/>
                      <a:pt x="20068" y="0"/>
                    </a:cubicBezTo>
                    <a:lnTo>
                      <a:pt x="21600" y="21546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00" name="Arc 27"/>
              <p:cNvSpPr>
                <a:spLocks/>
              </p:cNvSpPr>
              <p:nvPr/>
            </p:nvSpPr>
            <p:spPr bwMode="auto">
              <a:xfrm>
                <a:off x="630" y="2057"/>
                <a:ext cx="97" cy="161"/>
              </a:xfrm>
              <a:custGeom>
                <a:avLst/>
                <a:gdLst>
                  <a:gd name="T0" fmla="*/ 0 w 21600"/>
                  <a:gd name="T1" fmla="*/ 0 h 41268"/>
                  <a:gd name="T2" fmla="*/ 0 w 21600"/>
                  <a:gd name="T3" fmla="*/ 0 h 41268"/>
                  <a:gd name="T4" fmla="*/ 0 w 21600"/>
                  <a:gd name="T5" fmla="*/ 0 h 4126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268"/>
                  <a:gd name="T11" fmla="*/ 21600 w 21600"/>
                  <a:gd name="T12" fmla="*/ 41268 h 412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268" fill="none" extrusionOk="0">
                    <a:moveTo>
                      <a:pt x="12790" y="41267"/>
                    </a:moveTo>
                    <a:cubicBezTo>
                      <a:pt x="5009" y="37792"/>
                      <a:pt x="0" y="30067"/>
                      <a:pt x="0" y="21546"/>
                    </a:cubicBezTo>
                    <a:cubicBezTo>
                      <a:pt x="-1" y="10209"/>
                      <a:pt x="8763" y="802"/>
                      <a:pt x="20072" y="0"/>
                    </a:cubicBezTo>
                  </a:path>
                  <a:path w="21600" h="41268" stroke="0" extrusionOk="0">
                    <a:moveTo>
                      <a:pt x="12790" y="41267"/>
                    </a:moveTo>
                    <a:cubicBezTo>
                      <a:pt x="5009" y="37792"/>
                      <a:pt x="0" y="30067"/>
                      <a:pt x="0" y="21546"/>
                    </a:cubicBezTo>
                    <a:cubicBezTo>
                      <a:pt x="-1" y="10209"/>
                      <a:pt x="8763" y="802"/>
                      <a:pt x="20072" y="0"/>
                    </a:cubicBezTo>
                    <a:lnTo>
                      <a:pt x="21600" y="21546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01" name="Arc 28"/>
              <p:cNvSpPr>
                <a:spLocks/>
              </p:cNvSpPr>
              <p:nvPr/>
            </p:nvSpPr>
            <p:spPr bwMode="auto">
              <a:xfrm>
                <a:off x="890" y="2279"/>
                <a:ext cx="375" cy="100"/>
              </a:xfrm>
              <a:custGeom>
                <a:avLst/>
                <a:gdLst>
                  <a:gd name="T0" fmla="*/ 0 w 39085"/>
                  <a:gd name="T1" fmla="*/ 0 h 21600"/>
                  <a:gd name="T2" fmla="*/ 0 w 39085"/>
                  <a:gd name="T3" fmla="*/ 0 h 21600"/>
                  <a:gd name="T4" fmla="*/ 0 w 3908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085"/>
                  <a:gd name="T10" fmla="*/ 0 h 21600"/>
                  <a:gd name="T11" fmla="*/ 39085 w 3908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085" h="21600" fill="none" extrusionOk="0">
                    <a:moveTo>
                      <a:pt x="39085" y="12120"/>
                    </a:moveTo>
                    <a:cubicBezTo>
                      <a:pt x="35065" y="18049"/>
                      <a:pt x="28368" y="21599"/>
                      <a:pt x="21206" y="21600"/>
                    </a:cubicBezTo>
                    <a:cubicBezTo>
                      <a:pt x="10860" y="21600"/>
                      <a:pt x="1967" y="14264"/>
                      <a:pt x="0" y="4107"/>
                    </a:cubicBezTo>
                  </a:path>
                  <a:path w="39085" h="21600" stroke="0" extrusionOk="0">
                    <a:moveTo>
                      <a:pt x="39085" y="12120"/>
                    </a:moveTo>
                    <a:cubicBezTo>
                      <a:pt x="35065" y="18049"/>
                      <a:pt x="28368" y="21599"/>
                      <a:pt x="21206" y="21600"/>
                    </a:cubicBezTo>
                    <a:cubicBezTo>
                      <a:pt x="10860" y="21600"/>
                      <a:pt x="1967" y="14264"/>
                      <a:pt x="0" y="4107"/>
                    </a:cubicBezTo>
                    <a:lnTo>
                      <a:pt x="21206" y="0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02" name="Arc 29"/>
              <p:cNvSpPr>
                <a:spLocks/>
              </p:cNvSpPr>
              <p:nvPr/>
            </p:nvSpPr>
            <p:spPr bwMode="auto">
              <a:xfrm>
                <a:off x="892" y="2279"/>
                <a:ext cx="370" cy="98"/>
              </a:xfrm>
              <a:custGeom>
                <a:avLst/>
                <a:gdLst>
                  <a:gd name="T0" fmla="*/ 0 w 39018"/>
                  <a:gd name="T1" fmla="*/ 0 h 21600"/>
                  <a:gd name="T2" fmla="*/ 0 w 39018"/>
                  <a:gd name="T3" fmla="*/ 0 h 21600"/>
                  <a:gd name="T4" fmla="*/ 0 w 3901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018"/>
                  <a:gd name="T10" fmla="*/ 0 h 21600"/>
                  <a:gd name="T11" fmla="*/ 39018 w 3901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018" h="21600" fill="none" extrusionOk="0">
                    <a:moveTo>
                      <a:pt x="39017" y="12206"/>
                    </a:moveTo>
                    <a:cubicBezTo>
                      <a:pt x="34990" y="18085"/>
                      <a:pt x="28323" y="21599"/>
                      <a:pt x="21198" y="21600"/>
                    </a:cubicBezTo>
                    <a:cubicBezTo>
                      <a:pt x="10868" y="21600"/>
                      <a:pt x="1984" y="14286"/>
                      <a:pt x="0" y="4149"/>
                    </a:cubicBezTo>
                  </a:path>
                  <a:path w="39018" h="21600" stroke="0" extrusionOk="0">
                    <a:moveTo>
                      <a:pt x="39017" y="12206"/>
                    </a:moveTo>
                    <a:cubicBezTo>
                      <a:pt x="34990" y="18085"/>
                      <a:pt x="28323" y="21599"/>
                      <a:pt x="21198" y="21600"/>
                    </a:cubicBezTo>
                    <a:cubicBezTo>
                      <a:pt x="10868" y="21600"/>
                      <a:pt x="1984" y="14286"/>
                      <a:pt x="0" y="4149"/>
                    </a:cubicBezTo>
                    <a:lnTo>
                      <a:pt x="21198" y="0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739" name="Freeform 30"/>
            <p:cNvSpPr>
              <a:spLocks/>
            </p:cNvSpPr>
            <p:nvPr/>
          </p:nvSpPr>
          <p:spPr bwMode="auto">
            <a:xfrm>
              <a:off x="1628" y="398"/>
              <a:ext cx="365" cy="183"/>
            </a:xfrm>
            <a:custGeom>
              <a:avLst/>
              <a:gdLst>
                <a:gd name="T0" fmla="*/ 0 w 1460"/>
                <a:gd name="T1" fmla="*/ 0 h 730"/>
                <a:gd name="T2" fmla="*/ 0 w 1460"/>
                <a:gd name="T3" fmla="*/ 0 h 730"/>
                <a:gd name="T4" fmla="*/ 0 w 1460"/>
                <a:gd name="T5" fmla="*/ 0 h 730"/>
                <a:gd name="T6" fmla="*/ 0 w 1460"/>
                <a:gd name="T7" fmla="*/ 0 h 7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60"/>
                <a:gd name="T13" fmla="*/ 0 h 730"/>
                <a:gd name="T14" fmla="*/ 1460 w 1460"/>
                <a:gd name="T15" fmla="*/ 730 h 7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60" h="730">
                  <a:moveTo>
                    <a:pt x="177" y="0"/>
                  </a:moveTo>
                  <a:lnTo>
                    <a:pt x="1460" y="0"/>
                  </a:lnTo>
                  <a:lnTo>
                    <a:pt x="726" y="730"/>
                  </a:lnTo>
                  <a:lnTo>
                    <a:pt x="0" y="8"/>
                  </a:lnTo>
                </a:path>
              </a:pathLst>
            </a:custGeom>
            <a:noFill/>
            <a:ln w="9525">
              <a:solidFill>
                <a:srgbClr val="CF0E3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740" name="Group 31"/>
            <p:cNvGrpSpPr>
              <a:grpSpLocks/>
            </p:cNvGrpSpPr>
            <p:nvPr/>
          </p:nvGrpSpPr>
          <p:grpSpPr bwMode="auto">
            <a:xfrm>
              <a:off x="1927" y="332"/>
              <a:ext cx="171" cy="169"/>
              <a:chOff x="1179" y="1966"/>
              <a:chExt cx="171" cy="169"/>
            </a:xfrm>
          </p:grpSpPr>
          <p:sp>
            <p:nvSpPr>
              <p:cNvPr id="18867" name="Freeform 32"/>
              <p:cNvSpPr>
                <a:spLocks/>
              </p:cNvSpPr>
              <p:nvPr/>
            </p:nvSpPr>
            <p:spPr bwMode="auto">
              <a:xfrm>
                <a:off x="1203" y="2068"/>
                <a:ext cx="145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3" y="0"/>
                    </a:lnTo>
                    <a:lnTo>
                      <a:pt x="581" y="0"/>
                    </a:lnTo>
                    <a:lnTo>
                      <a:pt x="517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68" name="Freeform 33"/>
              <p:cNvSpPr>
                <a:spLocks/>
              </p:cNvSpPr>
              <p:nvPr/>
            </p:nvSpPr>
            <p:spPr bwMode="auto">
              <a:xfrm>
                <a:off x="1205" y="2070"/>
                <a:ext cx="145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3" y="0"/>
                    </a:lnTo>
                    <a:lnTo>
                      <a:pt x="581" y="0"/>
                    </a:lnTo>
                    <a:lnTo>
                      <a:pt x="517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69" name="Rectangle 34"/>
              <p:cNvSpPr>
                <a:spLocks noChangeArrowheads="1"/>
              </p:cNvSpPr>
              <p:nvPr/>
            </p:nvSpPr>
            <p:spPr bwMode="auto">
              <a:xfrm>
                <a:off x="1203" y="2086"/>
                <a:ext cx="129" cy="2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70" name="Rectangle 35"/>
              <p:cNvSpPr>
                <a:spLocks noChangeArrowheads="1"/>
              </p:cNvSpPr>
              <p:nvPr/>
            </p:nvSpPr>
            <p:spPr bwMode="auto">
              <a:xfrm>
                <a:off x="1204" y="2087"/>
                <a:ext cx="127" cy="20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71" name="Freeform 36"/>
              <p:cNvSpPr>
                <a:spLocks/>
              </p:cNvSpPr>
              <p:nvPr/>
            </p:nvSpPr>
            <p:spPr bwMode="auto">
              <a:xfrm>
                <a:off x="1332" y="2068"/>
                <a:ext cx="16" cy="40"/>
              </a:xfrm>
              <a:custGeom>
                <a:avLst/>
                <a:gdLst>
                  <a:gd name="T0" fmla="*/ 0 w 64"/>
                  <a:gd name="T1" fmla="*/ 0 h 160"/>
                  <a:gd name="T2" fmla="*/ 0 w 64"/>
                  <a:gd name="T3" fmla="*/ 0 h 160"/>
                  <a:gd name="T4" fmla="*/ 0 w 64"/>
                  <a:gd name="T5" fmla="*/ 0 h 160"/>
                  <a:gd name="T6" fmla="*/ 0 w 64"/>
                  <a:gd name="T7" fmla="*/ 0 h 160"/>
                  <a:gd name="T8" fmla="*/ 0 w 64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60"/>
                  <a:gd name="T17" fmla="*/ 64 w 64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60">
                    <a:moveTo>
                      <a:pt x="0" y="160"/>
                    </a:moveTo>
                    <a:lnTo>
                      <a:pt x="64" y="96"/>
                    </a:lnTo>
                    <a:lnTo>
                      <a:pt x="64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72" name="Freeform 37"/>
              <p:cNvSpPr>
                <a:spLocks/>
              </p:cNvSpPr>
              <p:nvPr/>
            </p:nvSpPr>
            <p:spPr bwMode="auto">
              <a:xfrm>
                <a:off x="1332" y="2068"/>
                <a:ext cx="16" cy="40"/>
              </a:xfrm>
              <a:custGeom>
                <a:avLst/>
                <a:gdLst>
                  <a:gd name="T0" fmla="*/ 0 w 64"/>
                  <a:gd name="T1" fmla="*/ 0 h 160"/>
                  <a:gd name="T2" fmla="*/ 0 w 64"/>
                  <a:gd name="T3" fmla="*/ 0 h 160"/>
                  <a:gd name="T4" fmla="*/ 0 w 64"/>
                  <a:gd name="T5" fmla="*/ 0 h 160"/>
                  <a:gd name="T6" fmla="*/ 0 w 64"/>
                  <a:gd name="T7" fmla="*/ 0 h 160"/>
                  <a:gd name="T8" fmla="*/ 0 w 64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60"/>
                  <a:gd name="T17" fmla="*/ 64 w 64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60">
                    <a:moveTo>
                      <a:pt x="0" y="160"/>
                    </a:moveTo>
                    <a:lnTo>
                      <a:pt x="64" y="96"/>
                    </a:lnTo>
                    <a:lnTo>
                      <a:pt x="64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73" name="Freeform 38"/>
              <p:cNvSpPr>
                <a:spLocks/>
              </p:cNvSpPr>
              <p:nvPr/>
            </p:nvSpPr>
            <p:spPr bwMode="auto">
              <a:xfrm>
                <a:off x="1207" y="2068"/>
                <a:ext cx="139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7" y="0"/>
                    </a:lnTo>
                    <a:lnTo>
                      <a:pt x="557" y="0"/>
                    </a:lnTo>
                    <a:lnTo>
                      <a:pt x="509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74" name="Freeform 39"/>
              <p:cNvSpPr>
                <a:spLocks/>
              </p:cNvSpPr>
              <p:nvPr/>
            </p:nvSpPr>
            <p:spPr bwMode="auto">
              <a:xfrm>
                <a:off x="1207" y="2068"/>
                <a:ext cx="139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7" y="0"/>
                    </a:lnTo>
                    <a:lnTo>
                      <a:pt x="557" y="0"/>
                    </a:lnTo>
                    <a:lnTo>
                      <a:pt x="509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75" name="Freeform 40"/>
              <p:cNvSpPr>
                <a:spLocks/>
              </p:cNvSpPr>
              <p:nvPr/>
            </p:nvSpPr>
            <p:spPr bwMode="auto">
              <a:xfrm>
                <a:off x="1205" y="1966"/>
                <a:ext cx="141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9" y="0"/>
                    </a:lnTo>
                    <a:lnTo>
                      <a:pt x="565" y="0"/>
                    </a:lnTo>
                    <a:lnTo>
                      <a:pt x="509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76" name="Freeform 41"/>
              <p:cNvSpPr>
                <a:spLocks/>
              </p:cNvSpPr>
              <p:nvPr/>
            </p:nvSpPr>
            <p:spPr bwMode="auto">
              <a:xfrm>
                <a:off x="1205" y="1966"/>
                <a:ext cx="141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9" y="0"/>
                    </a:lnTo>
                    <a:lnTo>
                      <a:pt x="565" y="0"/>
                    </a:lnTo>
                    <a:lnTo>
                      <a:pt x="509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77" name="Rectangle 42"/>
              <p:cNvSpPr>
                <a:spLocks noChangeArrowheads="1"/>
              </p:cNvSpPr>
              <p:nvPr/>
            </p:nvSpPr>
            <p:spPr bwMode="auto">
              <a:xfrm>
                <a:off x="1206" y="1981"/>
                <a:ext cx="127" cy="98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78" name="Rectangle 43"/>
              <p:cNvSpPr>
                <a:spLocks noChangeArrowheads="1"/>
              </p:cNvSpPr>
              <p:nvPr/>
            </p:nvSpPr>
            <p:spPr bwMode="auto">
              <a:xfrm>
                <a:off x="1216" y="1993"/>
                <a:ext cx="105" cy="7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79" name="Freeform 44"/>
              <p:cNvSpPr>
                <a:spLocks/>
              </p:cNvSpPr>
              <p:nvPr/>
            </p:nvSpPr>
            <p:spPr bwMode="auto">
              <a:xfrm>
                <a:off x="1332" y="1966"/>
                <a:ext cx="14" cy="112"/>
              </a:xfrm>
              <a:custGeom>
                <a:avLst/>
                <a:gdLst>
                  <a:gd name="T0" fmla="*/ 0 w 56"/>
                  <a:gd name="T1" fmla="*/ 0 h 449"/>
                  <a:gd name="T2" fmla="*/ 0 w 56"/>
                  <a:gd name="T3" fmla="*/ 0 h 449"/>
                  <a:gd name="T4" fmla="*/ 0 w 56"/>
                  <a:gd name="T5" fmla="*/ 0 h 449"/>
                  <a:gd name="T6" fmla="*/ 0 w 56"/>
                  <a:gd name="T7" fmla="*/ 0 h 449"/>
                  <a:gd name="T8" fmla="*/ 0 w 56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449"/>
                  <a:gd name="T17" fmla="*/ 56 w 56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449">
                    <a:moveTo>
                      <a:pt x="0" y="449"/>
                    </a:moveTo>
                    <a:lnTo>
                      <a:pt x="56" y="401"/>
                    </a:lnTo>
                    <a:lnTo>
                      <a:pt x="56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80" name="Freeform 45"/>
              <p:cNvSpPr>
                <a:spLocks/>
              </p:cNvSpPr>
              <p:nvPr/>
            </p:nvSpPr>
            <p:spPr bwMode="auto">
              <a:xfrm>
                <a:off x="1332" y="1966"/>
                <a:ext cx="14" cy="112"/>
              </a:xfrm>
              <a:custGeom>
                <a:avLst/>
                <a:gdLst>
                  <a:gd name="T0" fmla="*/ 0 w 56"/>
                  <a:gd name="T1" fmla="*/ 0 h 449"/>
                  <a:gd name="T2" fmla="*/ 0 w 56"/>
                  <a:gd name="T3" fmla="*/ 0 h 449"/>
                  <a:gd name="T4" fmla="*/ 0 w 56"/>
                  <a:gd name="T5" fmla="*/ 0 h 449"/>
                  <a:gd name="T6" fmla="*/ 0 w 56"/>
                  <a:gd name="T7" fmla="*/ 0 h 449"/>
                  <a:gd name="T8" fmla="*/ 0 w 56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449"/>
                  <a:gd name="T17" fmla="*/ 56 w 56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449">
                    <a:moveTo>
                      <a:pt x="0" y="449"/>
                    </a:moveTo>
                    <a:lnTo>
                      <a:pt x="56" y="401"/>
                    </a:lnTo>
                    <a:lnTo>
                      <a:pt x="56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81" name="Freeform 46"/>
              <p:cNvSpPr>
                <a:spLocks/>
              </p:cNvSpPr>
              <p:nvPr/>
            </p:nvSpPr>
            <p:spPr bwMode="auto">
              <a:xfrm>
                <a:off x="1179" y="2104"/>
                <a:ext cx="159" cy="25"/>
              </a:xfrm>
              <a:custGeom>
                <a:avLst/>
                <a:gdLst>
                  <a:gd name="T0" fmla="*/ 0 w 638"/>
                  <a:gd name="T1" fmla="*/ 0 h 96"/>
                  <a:gd name="T2" fmla="*/ 0 w 638"/>
                  <a:gd name="T3" fmla="*/ 0 h 96"/>
                  <a:gd name="T4" fmla="*/ 0 w 638"/>
                  <a:gd name="T5" fmla="*/ 0 h 96"/>
                  <a:gd name="T6" fmla="*/ 0 w 638"/>
                  <a:gd name="T7" fmla="*/ 0 h 96"/>
                  <a:gd name="T8" fmla="*/ 0 w 638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8"/>
                  <a:gd name="T16" fmla="*/ 0 h 96"/>
                  <a:gd name="T17" fmla="*/ 638 w 638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8" h="96">
                    <a:moveTo>
                      <a:pt x="0" y="96"/>
                    </a:moveTo>
                    <a:lnTo>
                      <a:pt x="81" y="0"/>
                    </a:lnTo>
                    <a:lnTo>
                      <a:pt x="638" y="0"/>
                    </a:lnTo>
                    <a:lnTo>
                      <a:pt x="557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82" name="Freeform 47"/>
              <p:cNvSpPr>
                <a:spLocks/>
              </p:cNvSpPr>
              <p:nvPr/>
            </p:nvSpPr>
            <p:spPr bwMode="auto">
              <a:xfrm>
                <a:off x="1179" y="2104"/>
                <a:ext cx="159" cy="25"/>
              </a:xfrm>
              <a:custGeom>
                <a:avLst/>
                <a:gdLst>
                  <a:gd name="T0" fmla="*/ 0 w 638"/>
                  <a:gd name="T1" fmla="*/ 0 h 96"/>
                  <a:gd name="T2" fmla="*/ 0 w 638"/>
                  <a:gd name="T3" fmla="*/ 0 h 96"/>
                  <a:gd name="T4" fmla="*/ 0 w 638"/>
                  <a:gd name="T5" fmla="*/ 0 h 96"/>
                  <a:gd name="T6" fmla="*/ 0 w 638"/>
                  <a:gd name="T7" fmla="*/ 0 h 96"/>
                  <a:gd name="T8" fmla="*/ 0 w 638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8"/>
                  <a:gd name="T16" fmla="*/ 0 h 96"/>
                  <a:gd name="T17" fmla="*/ 638 w 638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8" h="96">
                    <a:moveTo>
                      <a:pt x="0" y="96"/>
                    </a:moveTo>
                    <a:lnTo>
                      <a:pt x="81" y="0"/>
                    </a:lnTo>
                    <a:lnTo>
                      <a:pt x="638" y="0"/>
                    </a:lnTo>
                    <a:lnTo>
                      <a:pt x="557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83" name="Freeform 48"/>
              <p:cNvSpPr>
                <a:spLocks/>
              </p:cNvSpPr>
              <p:nvPr/>
            </p:nvSpPr>
            <p:spPr bwMode="auto">
              <a:xfrm>
                <a:off x="1318" y="2104"/>
                <a:ext cx="20" cy="31"/>
              </a:xfrm>
              <a:custGeom>
                <a:avLst/>
                <a:gdLst>
                  <a:gd name="T0" fmla="*/ 0 w 81"/>
                  <a:gd name="T1" fmla="*/ 0 h 120"/>
                  <a:gd name="T2" fmla="*/ 0 w 81"/>
                  <a:gd name="T3" fmla="*/ 0 h 120"/>
                  <a:gd name="T4" fmla="*/ 0 w 81"/>
                  <a:gd name="T5" fmla="*/ 0 h 120"/>
                  <a:gd name="T6" fmla="*/ 0 w 81"/>
                  <a:gd name="T7" fmla="*/ 0 h 120"/>
                  <a:gd name="T8" fmla="*/ 0 w 81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120"/>
                  <a:gd name="T17" fmla="*/ 81 w 81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120">
                    <a:moveTo>
                      <a:pt x="0" y="120"/>
                    </a:moveTo>
                    <a:lnTo>
                      <a:pt x="81" y="40"/>
                    </a:lnTo>
                    <a:lnTo>
                      <a:pt x="81" y="0"/>
                    </a:lnTo>
                    <a:lnTo>
                      <a:pt x="0" y="104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84" name="Freeform 49"/>
              <p:cNvSpPr>
                <a:spLocks/>
              </p:cNvSpPr>
              <p:nvPr/>
            </p:nvSpPr>
            <p:spPr bwMode="auto">
              <a:xfrm>
                <a:off x="1318" y="2104"/>
                <a:ext cx="20" cy="31"/>
              </a:xfrm>
              <a:custGeom>
                <a:avLst/>
                <a:gdLst>
                  <a:gd name="T0" fmla="*/ 0 w 81"/>
                  <a:gd name="T1" fmla="*/ 0 h 120"/>
                  <a:gd name="T2" fmla="*/ 0 w 81"/>
                  <a:gd name="T3" fmla="*/ 0 h 120"/>
                  <a:gd name="T4" fmla="*/ 0 w 81"/>
                  <a:gd name="T5" fmla="*/ 0 h 120"/>
                  <a:gd name="T6" fmla="*/ 0 w 81"/>
                  <a:gd name="T7" fmla="*/ 0 h 120"/>
                  <a:gd name="T8" fmla="*/ 0 w 81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120"/>
                  <a:gd name="T17" fmla="*/ 81 w 81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120">
                    <a:moveTo>
                      <a:pt x="0" y="120"/>
                    </a:moveTo>
                    <a:lnTo>
                      <a:pt x="81" y="40"/>
                    </a:lnTo>
                    <a:lnTo>
                      <a:pt x="81" y="0"/>
                    </a:lnTo>
                    <a:lnTo>
                      <a:pt x="0" y="104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85" name="Rectangle 50"/>
              <p:cNvSpPr>
                <a:spLocks noChangeArrowheads="1"/>
              </p:cNvSpPr>
              <p:nvPr/>
            </p:nvSpPr>
            <p:spPr bwMode="auto">
              <a:xfrm>
                <a:off x="1179" y="2129"/>
                <a:ext cx="139" cy="6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86" name="Rectangle 51"/>
              <p:cNvSpPr>
                <a:spLocks noChangeArrowheads="1"/>
              </p:cNvSpPr>
              <p:nvPr/>
            </p:nvSpPr>
            <p:spPr bwMode="auto">
              <a:xfrm>
                <a:off x="1180" y="2130"/>
                <a:ext cx="137" cy="4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741" name="Group 52"/>
            <p:cNvGrpSpPr>
              <a:grpSpLocks/>
            </p:cNvGrpSpPr>
            <p:nvPr/>
          </p:nvGrpSpPr>
          <p:grpSpPr bwMode="auto">
            <a:xfrm>
              <a:off x="1971" y="370"/>
              <a:ext cx="94" cy="56"/>
              <a:chOff x="1223" y="2004"/>
              <a:chExt cx="94" cy="56"/>
            </a:xfrm>
          </p:grpSpPr>
          <p:grpSp>
            <p:nvGrpSpPr>
              <p:cNvPr id="18840" name="Group 53"/>
              <p:cNvGrpSpPr>
                <a:grpSpLocks/>
              </p:cNvGrpSpPr>
              <p:nvPr/>
            </p:nvGrpSpPr>
            <p:grpSpPr bwMode="auto">
              <a:xfrm>
                <a:off x="1223" y="2004"/>
                <a:ext cx="93" cy="56"/>
                <a:chOff x="1223" y="2004"/>
                <a:chExt cx="93" cy="56"/>
              </a:xfrm>
            </p:grpSpPr>
            <p:sp>
              <p:nvSpPr>
                <p:cNvPr id="18858" name="Oval 54"/>
                <p:cNvSpPr>
                  <a:spLocks noChangeArrowheads="1"/>
                </p:cNvSpPr>
                <p:nvPr/>
              </p:nvSpPr>
              <p:spPr bwMode="auto">
                <a:xfrm>
                  <a:off x="1255" y="2004"/>
                  <a:ext cx="41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9" name="Oval 55"/>
                <p:cNvSpPr>
                  <a:spLocks noChangeArrowheads="1"/>
                </p:cNvSpPr>
                <p:nvPr/>
              </p:nvSpPr>
              <p:spPr bwMode="auto">
                <a:xfrm>
                  <a:off x="1233" y="2010"/>
                  <a:ext cx="30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60" name="Oval 56"/>
                <p:cNvSpPr>
                  <a:spLocks noChangeArrowheads="1"/>
                </p:cNvSpPr>
                <p:nvPr/>
              </p:nvSpPr>
              <p:spPr bwMode="auto">
                <a:xfrm>
                  <a:off x="1223" y="2024"/>
                  <a:ext cx="2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61" name="Oval 57"/>
                <p:cNvSpPr>
                  <a:spLocks noChangeArrowheads="1"/>
                </p:cNvSpPr>
                <p:nvPr/>
              </p:nvSpPr>
              <p:spPr bwMode="auto">
                <a:xfrm>
                  <a:off x="1229" y="2032"/>
                  <a:ext cx="32" cy="2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62" name="Oval 58"/>
                <p:cNvSpPr>
                  <a:spLocks noChangeArrowheads="1"/>
                </p:cNvSpPr>
                <p:nvPr/>
              </p:nvSpPr>
              <p:spPr bwMode="auto">
                <a:xfrm>
                  <a:off x="1251" y="2036"/>
                  <a:ext cx="49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63" name="Oval 59"/>
                <p:cNvSpPr>
                  <a:spLocks noChangeArrowheads="1"/>
                </p:cNvSpPr>
                <p:nvPr/>
              </p:nvSpPr>
              <p:spPr bwMode="auto">
                <a:xfrm>
                  <a:off x="1281" y="2010"/>
                  <a:ext cx="31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64" name="Oval 60"/>
                <p:cNvSpPr>
                  <a:spLocks noChangeArrowheads="1"/>
                </p:cNvSpPr>
                <p:nvPr/>
              </p:nvSpPr>
              <p:spPr bwMode="auto">
                <a:xfrm>
                  <a:off x="1285" y="2022"/>
                  <a:ext cx="31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65" name="Oval 61"/>
                <p:cNvSpPr>
                  <a:spLocks noChangeArrowheads="1"/>
                </p:cNvSpPr>
                <p:nvPr/>
              </p:nvSpPr>
              <p:spPr bwMode="auto">
                <a:xfrm>
                  <a:off x="1283" y="2026"/>
                  <a:ext cx="31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66" name="Oval 62"/>
                <p:cNvSpPr>
                  <a:spLocks noChangeArrowheads="1"/>
                </p:cNvSpPr>
                <p:nvPr/>
              </p:nvSpPr>
              <p:spPr bwMode="auto">
                <a:xfrm>
                  <a:off x="1239" y="2018"/>
                  <a:ext cx="61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841" name="Group 63"/>
              <p:cNvGrpSpPr>
                <a:grpSpLocks/>
              </p:cNvGrpSpPr>
              <p:nvPr/>
            </p:nvGrpSpPr>
            <p:grpSpPr bwMode="auto">
              <a:xfrm>
                <a:off x="1223" y="2004"/>
                <a:ext cx="94" cy="56"/>
                <a:chOff x="1223" y="2004"/>
                <a:chExt cx="94" cy="56"/>
              </a:xfrm>
            </p:grpSpPr>
            <p:sp>
              <p:nvSpPr>
                <p:cNvPr id="18842" name="Arc 64"/>
                <p:cNvSpPr>
                  <a:spLocks/>
                </p:cNvSpPr>
                <p:nvPr/>
              </p:nvSpPr>
              <p:spPr bwMode="auto">
                <a:xfrm>
                  <a:off x="1256" y="2004"/>
                  <a:ext cx="39" cy="12"/>
                </a:xfrm>
                <a:custGeom>
                  <a:avLst/>
                  <a:gdLst>
                    <a:gd name="T0" fmla="*/ 0 w 41085"/>
                    <a:gd name="T1" fmla="*/ 0 h 21600"/>
                    <a:gd name="T2" fmla="*/ 0 w 41085"/>
                    <a:gd name="T3" fmla="*/ 0 h 21600"/>
                    <a:gd name="T4" fmla="*/ 0 w 4108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1085"/>
                    <a:gd name="T10" fmla="*/ 0 h 21600"/>
                    <a:gd name="T11" fmla="*/ 41085 w 4108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1085" h="21600" fill="none" extrusionOk="0">
                      <a:moveTo>
                        <a:pt x="0" y="15905"/>
                      </a:moveTo>
                      <a:cubicBezTo>
                        <a:pt x="2567" y="6513"/>
                        <a:pt x="11099" y="-1"/>
                        <a:pt x="20836" y="0"/>
                      </a:cubicBezTo>
                      <a:cubicBezTo>
                        <a:pt x="29864" y="0"/>
                        <a:pt x="37941" y="5615"/>
                        <a:pt x="41084" y="14080"/>
                      </a:cubicBezTo>
                    </a:path>
                    <a:path w="41085" h="21600" stroke="0" extrusionOk="0">
                      <a:moveTo>
                        <a:pt x="0" y="15905"/>
                      </a:moveTo>
                      <a:cubicBezTo>
                        <a:pt x="2567" y="6513"/>
                        <a:pt x="11099" y="-1"/>
                        <a:pt x="20836" y="0"/>
                      </a:cubicBezTo>
                      <a:cubicBezTo>
                        <a:pt x="29864" y="0"/>
                        <a:pt x="37941" y="5615"/>
                        <a:pt x="41084" y="14080"/>
                      </a:cubicBezTo>
                      <a:lnTo>
                        <a:pt x="20836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3" name="Arc 65"/>
                <p:cNvSpPr>
                  <a:spLocks/>
                </p:cNvSpPr>
                <p:nvPr/>
              </p:nvSpPr>
              <p:spPr bwMode="auto">
                <a:xfrm>
                  <a:off x="1257" y="2005"/>
                  <a:ext cx="37" cy="11"/>
                </a:xfrm>
                <a:custGeom>
                  <a:avLst/>
                  <a:gdLst>
                    <a:gd name="T0" fmla="*/ 0 w 40935"/>
                    <a:gd name="T1" fmla="*/ 0 h 21600"/>
                    <a:gd name="T2" fmla="*/ 0 w 40935"/>
                    <a:gd name="T3" fmla="*/ 0 h 21600"/>
                    <a:gd name="T4" fmla="*/ 0 w 4093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0935"/>
                    <a:gd name="T10" fmla="*/ 0 h 21600"/>
                    <a:gd name="T11" fmla="*/ 40935 w 4093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0935" h="21600" fill="none" extrusionOk="0">
                      <a:moveTo>
                        <a:pt x="-1" y="15705"/>
                      </a:moveTo>
                      <a:cubicBezTo>
                        <a:pt x="2635" y="6413"/>
                        <a:pt x="11120" y="-1"/>
                        <a:pt x="20780" y="0"/>
                      </a:cubicBezTo>
                      <a:cubicBezTo>
                        <a:pt x="29712" y="0"/>
                        <a:pt x="37723" y="5498"/>
                        <a:pt x="40935" y="13832"/>
                      </a:cubicBezTo>
                    </a:path>
                    <a:path w="40935" h="21600" stroke="0" extrusionOk="0">
                      <a:moveTo>
                        <a:pt x="-1" y="15705"/>
                      </a:moveTo>
                      <a:cubicBezTo>
                        <a:pt x="2635" y="6413"/>
                        <a:pt x="11120" y="-1"/>
                        <a:pt x="20780" y="0"/>
                      </a:cubicBezTo>
                      <a:cubicBezTo>
                        <a:pt x="29712" y="0"/>
                        <a:pt x="37723" y="5498"/>
                        <a:pt x="40935" y="13832"/>
                      </a:cubicBezTo>
                      <a:lnTo>
                        <a:pt x="2078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4" name="Arc 66"/>
                <p:cNvSpPr>
                  <a:spLocks/>
                </p:cNvSpPr>
                <p:nvPr/>
              </p:nvSpPr>
              <p:spPr bwMode="auto">
                <a:xfrm>
                  <a:off x="1233" y="2010"/>
                  <a:ext cx="23" cy="14"/>
                </a:xfrm>
                <a:custGeom>
                  <a:avLst/>
                  <a:gdLst>
                    <a:gd name="T0" fmla="*/ 0 w 33372"/>
                    <a:gd name="T1" fmla="*/ 0 h 26005"/>
                    <a:gd name="T2" fmla="*/ 0 w 33372"/>
                    <a:gd name="T3" fmla="*/ 0 h 26005"/>
                    <a:gd name="T4" fmla="*/ 0 w 33372"/>
                    <a:gd name="T5" fmla="*/ 0 h 26005"/>
                    <a:gd name="T6" fmla="*/ 0 60000 65536"/>
                    <a:gd name="T7" fmla="*/ 0 60000 65536"/>
                    <a:gd name="T8" fmla="*/ 0 60000 65536"/>
                    <a:gd name="T9" fmla="*/ 0 w 33372"/>
                    <a:gd name="T10" fmla="*/ 0 h 26005"/>
                    <a:gd name="T11" fmla="*/ 33372 w 33372"/>
                    <a:gd name="T12" fmla="*/ 26005 h 2600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372" h="26005" fill="none" extrusionOk="0">
                      <a:moveTo>
                        <a:pt x="453" y="26005"/>
                      </a:moveTo>
                      <a:cubicBezTo>
                        <a:pt x="152" y="24556"/>
                        <a:pt x="0" y="2308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79" y="-1"/>
                        <a:pt x="29868" y="1212"/>
                        <a:pt x="33372" y="3489"/>
                      </a:cubicBezTo>
                    </a:path>
                    <a:path w="33372" h="26005" stroke="0" extrusionOk="0">
                      <a:moveTo>
                        <a:pt x="453" y="26005"/>
                      </a:moveTo>
                      <a:cubicBezTo>
                        <a:pt x="152" y="24556"/>
                        <a:pt x="0" y="2308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79" y="-1"/>
                        <a:pt x="29868" y="1212"/>
                        <a:pt x="33372" y="348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5" name="Arc 67"/>
                <p:cNvSpPr>
                  <a:spLocks/>
                </p:cNvSpPr>
                <p:nvPr/>
              </p:nvSpPr>
              <p:spPr bwMode="auto">
                <a:xfrm>
                  <a:off x="1234" y="2011"/>
                  <a:ext cx="22" cy="13"/>
                </a:xfrm>
                <a:custGeom>
                  <a:avLst/>
                  <a:gdLst>
                    <a:gd name="T0" fmla="*/ 0 w 33223"/>
                    <a:gd name="T1" fmla="*/ 0 h 26082"/>
                    <a:gd name="T2" fmla="*/ 0 w 33223"/>
                    <a:gd name="T3" fmla="*/ 0 h 26082"/>
                    <a:gd name="T4" fmla="*/ 0 w 33223"/>
                    <a:gd name="T5" fmla="*/ 0 h 26082"/>
                    <a:gd name="T6" fmla="*/ 0 60000 65536"/>
                    <a:gd name="T7" fmla="*/ 0 60000 65536"/>
                    <a:gd name="T8" fmla="*/ 0 60000 65536"/>
                    <a:gd name="T9" fmla="*/ 0 w 33223"/>
                    <a:gd name="T10" fmla="*/ 0 h 26082"/>
                    <a:gd name="T11" fmla="*/ 33223 w 33223"/>
                    <a:gd name="T12" fmla="*/ 26082 h 2608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223" h="26082" fill="none" extrusionOk="0">
                      <a:moveTo>
                        <a:pt x="470" y="26081"/>
                      </a:moveTo>
                      <a:cubicBezTo>
                        <a:pt x="157" y="24608"/>
                        <a:pt x="0" y="2310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18" y="-1"/>
                        <a:pt x="29751" y="1177"/>
                        <a:pt x="33223" y="3393"/>
                      </a:cubicBezTo>
                    </a:path>
                    <a:path w="33223" h="26082" stroke="0" extrusionOk="0">
                      <a:moveTo>
                        <a:pt x="470" y="26081"/>
                      </a:moveTo>
                      <a:cubicBezTo>
                        <a:pt x="157" y="24608"/>
                        <a:pt x="0" y="2310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18" y="-1"/>
                        <a:pt x="29751" y="1177"/>
                        <a:pt x="33223" y="3393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6" name="Arc 68"/>
                <p:cNvSpPr>
                  <a:spLocks/>
                </p:cNvSpPr>
                <p:nvPr/>
              </p:nvSpPr>
              <p:spPr bwMode="auto">
                <a:xfrm>
                  <a:off x="1229" y="2042"/>
                  <a:ext cx="24" cy="10"/>
                </a:xfrm>
                <a:custGeom>
                  <a:avLst/>
                  <a:gdLst>
                    <a:gd name="T0" fmla="*/ 0 w 31800"/>
                    <a:gd name="T1" fmla="*/ 0 h 21600"/>
                    <a:gd name="T2" fmla="*/ 0 w 31800"/>
                    <a:gd name="T3" fmla="*/ 0 h 21600"/>
                    <a:gd name="T4" fmla="*/ 0 w 318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1800"/>
                    <a:gd name="T10" fmla="*/ 0 h 21600"/>
                    <a:gd name="T11" fmla="*/ 31800 w 318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800" h="21600" fill="none" extrusionOk="0">
                      <a:moveTo>
                        <a:pt x="31799" y="19039"/>
                      </a:moveTo>
                      <a:cubicBezTo>
                        <a:pt x="28662" y="20720"/>
                        <a:pt x="25158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31800" h="21600" stroke="0" extrusionOk="0">
                      <a:moveTo>
                        <a:pt x="31799" y="19039"/>
                      </a:moveTo>
                      <a:cubicBezTo>
                        <a:pt x="28662" y="20720"/>
                        <a:pt x="25158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7" name="Arc 69"/>
                <p:cNvSpPr>
                  <a:spLocks/>
                </p:cNvSpPr>
                <p:nvPr/>
              </p:nvSpPr>
              <p:spPr bwMode="auto">
                <a:xfrm>
                  <a:off x="1230" y="2042"/>
                  <a:ext cx="22" cy="9"/>
                </a:xfrm>
                <a:custGeom>
                  <a:avLst/>
                  <a:gdLst>
                    <a:gd name="T0" fmla="*/ 0 w 31479"/>
                    <a:gd name="T1" fmla="*/ 0 h 21600"/>
                    <a:gd name="T2" fmla="*/ 0 w 31479"/>
                    <a:gd name="T3" fmla="*/ 0 h 21600"/>
                    <a:gd name="T4" fmla="*/ 0 w 314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1479"/>
                    <a:gd name="T10" fmla="*/ 0 h 21600"/>
                    <a:gd name="T11" fmla="*/ 31479 w 314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479" h="21600" fill="none" extrusionOk="0">
                      <a:moveTo>
                        <a:pt x="31478" y="19208"/>
                      </a:moveTo>
                      <a:cubicBezTo>
                        <a:pt x="28422" y="20780"/>
                        <a:pt x="2503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31479" h="21600" stroke="0" extrusionOk="0">
                      <a:moveTo>
                        <a:pt x="31478" y="19208"/>
                      </a:moveTo>
                      <a:cubicBezTo>
                        <a:pt x="28422" y="20780"/>
                        <a:pt x="2503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8" name="Arc 70"/>
                <p:cNvSpPr>
                  <a:spLocks/>
                </p:cNvSpPr>
                <p:nvPr/>
              </p:nvSpPr>
              <p:spPr bwMode="auto">
                <a:xfrm>
                  <a:off x="1294" y="2010"/>
                  <a:ext cx="19" cy="14"/>
                </a:xfrm>
                <a:custGeom>
                  <a:avLst/>
                  <a:gdLst>
                    <a:gd name="T0" fmla="*/ 0 w 25986"/>
                    <a:gd name="T1" fmla="*/ 0 h 33449"/>
                    <a:gd name="T2" fmla="*/ 0 w 25986"/>
                    <a:gd name="T3" fmla="*/ 0 h 33449"/>
                    <a:gd name="T4" fmla="*/ 0 w 25986"/>
                    <a:gd name="T5" fmla="*/ 0 h 33449"/>
                    <a:gd name="T6" fmla="*/ 0 60000 65536"/>
                    <a:gd name="T7" fmla="*/ 0 60000 65536"/>
                    <a:gd name="T8" fmla="*/ 0 60000 65536"/>
                    <a:gd name="T9" fmla="*/ 0 w 25986"/>
                    <a:gd name="T10" fmla="*/ 0 h 33449"/>
                    <a:gd name="T11" fmla="*/ 25986 w 25986"/>
                    <a:gd name="T12" fmla="*/ 33449 h 334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986" h="33449" fill="none" extrusionOk="0">
                      <a:moveTo>
                        <a:pt x="-1" y="449"/>
                      </a:moveTo>
                      <a:cubicBezTo>
                        <a:pt x="1442" y="150"/>
                        <a:pt x="2912" y="-1"/>
                        <a:pt x="4386" y="0"/>
                      </a:cubicBezTo>
                      <a:cubicBezTo>
                        <a:pt x="16315" y="0"/>
                        <a:pt x="25986" y="9670"/>
                        <a:pt x="25986" y="21600"/>
                      </a:cubicBezTo>
                      <a:cubicBezTo>
                        <a:pt x="25986" y="25810"/>
                        <a:pt x="24755" y="29928"/>
                        <a:pt x="22445" y="33448"/>
                      </a:cubicBezTo>
                    </a:path>
                    <a:path w="25986" h="33449" stroke="0" extrusionOk="0">
                      <a:moveTo>
                        <a:pt x="-1" y="449"/>
                      </a:moveTo>
                      <a:cubicBezTo>
                        <a:pt x="1442" y="150"/>
                        <a:pt x="2912" y="-1"/>
                        <a:pt x="4386" y="0"/>
                      </a:cubicBezTo>
                      <a:cubicBezTo>
                        <a:pt x="16315" y="0"/>
                        <a:pt x="25986" y="9670"/>
                        <a:pt x="25986" y="21600"/>
                      </a:cubicBezTo>
                      <a:cubicBezTo>
                        <a:pt x="25986" y="25810"/>
                        <a:pt x="24755" y="29928"/>
                        <a:pt x="22445" y="33448"/>
                      </a:cubicBezTo>
                      <a:lnTo>
                        <a:pt x="4386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9" name="Arc 71"/>
                <p:cNvSpPr>
                  <a:spLocks/>
                </p:cNvSpPr>
                <p:nvPr/>
              </p:nvSpPr>
              <p:spPr bwMode="auto">
                <a:xfrm>
                  <a:off x="1294" y="2011"/>
                  <a:ext cx="17" cy="13"/>
                </a:xfrm>
                <a:custGeom>
                  <a:avLst/>
                  <a:gdLst>
                    <a:gd name="T0" fmla="*/ 0 w 25776"/>
                    <a:gd name="T1" fmla="*/ 0 h 33873"/>
                    <a:gd name="T2" fmla="*/ 0 w 25776"/>
                    <a:gd name="T3" fmla="*/ 0 h 33873"/>
                    <a:gd name="T4" fmla="*/ 0 w 25776"/>
                    <a:gd name="T5" fmla="*/ 0 h 33873"/>
                    <a:gd name="T6" fmla="*/ 0 60000 65536"/>
                    <a:gd name="T7" fmla="*/ 0 60000 65536"/>
                    <a:gd name="T8" fmla="*/ 0 60000 65536"/>
                    <a:gd name="T9" fmla="*/ 0 w 25776"/>
                    <a:gd name="T10" fmla="*/ 0 h 33873"/>
                    <a:gd name="T11" fmla="*/ 25776 w 25776"/>
                    <a:gd name="T12" fmla="*/ 33873 h 338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776" h="33873" fill="none" extrusionOk="0">
                      <a:moveTo>
                        <a:pt x="0" y="407"/>
                      </a:moveTo>
                      <a:cubicBezTo>
                        <a:pt x="1375" y="136"/>
                        <a:pt x="2774" y="-1"/>
                        <a:pt x="4176" y="0"/>
                      </a:cubicBezTo>
                      <a:cubicBezTo>
                        <a:pt x="16105" y="0"/>
                        <a:pt x="25776" y="9670"/>
                        <a:pt x="25776" y="21600"/>
                      </a:cubicBezTo>
                      <a:cubicBezTo>
                        <a:pt x="25776" y="25984"/>
                        <a:pt x="24441" y="30264"/>
                        <a:pt x="21950" y="33872"/>
                      </a:cubicBezTo>
                    </a:path>
                    <a:path w="25776" h="33873" stroke="0" extrusionOk="0">
                      <a:moveTo>
                        <a:pt x="0" y="407"/>
                      </a:moveTo>
                      <a:cubicBezTo>
                        <a:pt x="1375" y="136"/>
                        <a:pt x="2774" y="-1"/>
                        <a:pt x="4176" y="0"/>
                      </a:cubicBezTo>
                      <a:cubicBezTo>
                        <a:pt x="16105" y="0"/>
                        <a:pt x="25776" y="9670"/>
                        <a:pt x="25776" y="21600"/>
                      </a:cubicBezTo>
                      <a:cubicBezTo>
                        <a:pt x="25776" y="25984"/>
                        <a:pt x="24441" y="30264"/>
                        <a:pt x="21950" y="33872"/>
                      </a:cubicBezTo>
                      <a:lnTo>
                        <a:pt x="4176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0" name="Arc 72"/>
                <p:cNvSpPr>
                  <a:spLocks/>
                </p:cNvSpPr>
                <p:nvPr/>
              </p:nvSpPr>
              <p:spPr bwMode="auto">
                <a:xfrm>
                  <a:off x="1300" y="2024"/>
                  <a:ext cx="17" cy="14"/>
                </a:xfrm>
                <a:custGeom>
                  <a:avLst/>
                  <a:gdLst>
                    <a:gd name="T0" fmla="*/ 0 w 21600"/>
                    <a:gd name="T1" fmla="*/ 0 h 30094"/>
                    <a:gd name="T2" fmla="*/ 0 w 21600"/>
                    <a:gd name="T3" fmla="*/ 0 h 30094"/>
                    <a:gd name="T4" fmla="*/ 0 w 21600"/>
                    <a:gd name="T5" fmla="*/ 0 h 30094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0094"/>
                    <a:gd name="T11" fmla="*/ 21600 w 21600"/>
                    <a:gd name="T12" fmla="*/ 30094 h 3009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0094" fill="none" extrusionOk="0">
                      <a:moveTo>
                        <a:pt x="13043" y="-1"/>
                      </a:moveTo>
                      <a:cubicBezTo>
                        <a:pt x="18433" y="4083"/>
                        <a:pt x="21600" y="10454"/>
                        <a:pt x="21600" y="17217"/>
                      </a:cubicBezTo>
                      <a:cubicBezTo>
                        <a:pt x="21600" y="21855"/>
                        <a:pt x="20107" y="26370"/>
                        <a:pt x="17341" y="30093"/>
                      </a:cubicBezTo>
                    </a:path>
                    <a:path w="21600" h="30094" stroke="0" extrusionOk="0">
                      <a:moveTo>
                        <a:pt x="13043" y="-1"/>
                      </a:moveTo>
                      <a:cubicBezTo>
                        <a:pt x="18433" y="4083"/>
                        <a:pt x="21600" y="10454"/>
                        <a:pt x="21600" y="17217"/>
                      </a:cubicBezTo>
                      <a:cubicBezTo>
                        <a:pt x="21600" y="21855"/>
                        <a:pt x="20107" y="26370"/>
                        <a:pt x="17341" y="30093"/>
                      </a:cubicBezTo>
                      <a:lnTo>
                        <a:pt x="0" y="17217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1" name="Arc 73"/>
                <p:cNvSpPr>
                  <a:spLocks/>
                </p:cNvSpPr>
                <p:nvPr/>
              </p:nvSpPr>
              <p:spPr bwMode="auto">
                <a:xfrm>
                  <a:off x="1300" y="2025"/>
                  <a:ext cx="16" cy="13"/>
                </a:xfrm>
                <a:custGeom>
                  <a:avLst/>
                  <a:gdLst>
                    <a:gd name="T0" fmla="*/ 0 w 21600"/>
                    <a:gd name="T1" fmla="*/ 0 h 30713"/>
                    <a:gd name="T2" fmla="*/ 0 w 21600"/>
                    <a:gd name="T3" fmla="*/ 0 h 30713"/>
                    <a:gd name="T4" fmla="*/ 0 w 21600"/>
                    <a:gd name="T5" fmla="*/ 0 h 30713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0713"/>
                    <a:gd name="T11" fmla="*/ 21600 w 21600"/>
                    <a:gd name="T12" fmla="*/ 30713 h 3071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0713" fill="none" extrusionOk="0">
                      <a:moveTo>
                        <a:pt x="12687" y="0"/>
                      </a:moveTo>
                      <a:cubicBezTo>
                        <a:pt x="18286" y="4063"/>
                        <a:pt x="21600" y="10563"/>
                        <a:pt x="21600" y="17481"/>
                      </a:cubicBezTo>
                      <a:cubicBezTo>
                        <a:pt x="21600" y="22271"/>
                        <a:pt x="20007" y="26926"/>
                        <a:pt x="17072" y="30712"/>
                      </a:cubicBezTo>
                    </a:path>
                    <a:path w="21600" h="30713" stroke="0" extrusionOk="0">
                      <a:moveTo>
                        <a:pt x="12687" y="0"/>
                      </a:moveTo>
                      <a:cubicBezTo>
                        <a:pt x="18286" y="4063"/>
                        <a:pt x="21600" y="10563"/>
                        <a:pt x="21600" y="17481"/>
                      </a:cubicBezTo>
                      <a:cubicBezTo>
                        <a:pt x="21600" y="22271"/>
                        <a:pt x="20007" y="26926"/>
                        <a:pt x="17072" y="30712"/>
                      </a:cubicBezTo>
                      <a:lnTo>
                        <a:pt x="0" y="1748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2" name="Arc 74"/>
                <p:cNvSpPr>
                  <a:spLocks/>
                </p:cNvSpPr>
                <p:nvPr/>
              </p:nvSpPr>
              <p:spPr bwMode="auto">
                <a:xfrm>
                  <a:off x="1294" y="2037"/>
                  <a:ext cx="20" cy="19"/>
                </a:xfrm>
                <a:custGeom>
                  <a:avLst/>
                  <a:gdLst>
                    <a:gd name="T0" fmla="*/ 0 w 28231"/>
                    <a:gd name="T1" fmla="*/ 0 h 27833"/>
                    <a:gd name="T2" fmla="*/ 0 w 28231"/>
                    <a:gd name="T3" fmla="*/ 0 h 27833"/>
                    <a:gd name="T4" fmla="*/ 0 w 28231"/>
                    <a:gd name="T5" fmla="*/ 0 h 27833"/>
                    <a:gd name="T6" fmla="*/ 0 60000 65536"/>
                    <a:gd name="T7" fmla="*/ 0 60000 65536"/>
                    <a:gd name="T8" fmla="*/ 0 60000 65536"/>
                    <a:gd name="T9" fmla="*/ 0 w 28231"/>
                    <a:gd name="T10" fmla="*/ 0 h 27833"/>
                    <a:gd name="T11" fmla="*/ 28231 w 28231"/>
                    <a:gd name="T12" fmla="*/ 27833 h 278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231" h="27833" fill="none" extrusionOk="0">
                      <a:moveTo>
                        <a:pt x="27312" y="-1"/>
                      </a:moveTo>
                      <a:cubicBezTo>
                        <a:pt x="27921" y="2021"/>
                        <a:pt x="28231" y="4121"/>
                        <a:pt x="28231" y="6233"/>
                      </a:cubicBezTo>
                      <a:cubicBezTo>
                        <a:pt x="28231" y="18162"/>
                        <a:pt x="18560" y="27833"/>
                        <a:pt x="6631" y="27833"/>
                      </a:cubicBezTo>
                      <a:cubicBezTo>
                        <a:pt x="4379" y="27833"/>
                        <a:pt x="2142" y="27481"/>
                        <a:pt x="0" y="26789"/>
                      </a:cubicBezTo>
                    </a:path>
                    <a:path w="28231" h="27833" stroke="0" extrusionOk="0">
                      <a:moveTo>
                        <a:pt x="27312" y="-1"/>
                      </a:moveTo>
                      <a:cubicBezTo>
                        <a:pt x="27921" y="2021"/>
                        <a:pt x="28231" y="4121"/>
                        <a:pt x="28231" y="6233"/>
                      </a:cubicBezTo>
                      <a:cubicBezTo>
                        <a:pt x="28231" y="18162"/>
                        <a:pt x="18560" y="27833"/>
                        <a:pt x="6631" y="27833"/>
                      </a:cubicBezTo>
                      <a:cubicBezTo>
                        <a:pt x="4379" y="27833"/>
                        <a:pt x="2142" y="27481"/>
                        <a:pt x="0" y="26789"/>
                      </a:cubicBezTo>
                      <a:lnTo>
                        <a:pt x="6631" y="6233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3" name="Arc 75"/>
                <p:cNvSpPr>
                  <a:spLocks/>
                </p:cNvSpPr>
                <p:nvPr/>
              </p:nvSpPr>
              <p:spPr bwMode="auto">
                <a:xfrm>
                  <a:off x="1295" y="2037"/>
                  <a:ext cx="19" cy="18"/>
                </a:xfrm>
                <a:custGeom>
                  <a:avLst/>
                  <a:gdLst>
                    <a:gd name="T0" fmla="*/ 0 w 28217"/>
                    <a:gd name="T1" fmla="*/ 0 h 27846"/>
                    <a:gd name="T2" fmla="*/ 0 w 28217"/>
                    <a:gd name="T3" fmla="*/ 0 h 27846"/>
                    <a:gd name="T4" fmla="*/ 0 w 28217"/>
                    <a:gd name="T5" fmla="*/ 0 h 27846"/>
                    <a:gd name="T6" fmla="*/ 0 60000 65536"/>
                    <a:gd name="T7" fmla="*/ 0 60000 65536"/>
                    <a:gd name="T8" fmla="*/ 0 60000 65536"/>
                    <a:gd name="T9" fmla="*/ 0 w 28217"/>
                    <a:gd name="T10" fmla="*/ 0 h 27846"/>
                    <a:gd name="T11" fmla="*/ 28217 w 28217"/>
                    <a:gd name="T12" fmla="*/ 27846 h 278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217" h="27846" fill="none" extrusionOk="0">
                      <a:moveTo>
                        <a:pt x="27294" y="-1"/>
                      </a:moveTo>
                      <a:cubicBezTo>
                        <a:pt x="27906" y="2025"/>
                        <a:pt x="28217" y="4130"/>
                        <a:pt x="28217" y="6246"/>
                      </a:cubicBezTo>
                      <a:cubicBezTo>
                        <a:pt x="28217" y="18175"/>
                        <a:pt x="18546" y="27846"/>
                        <a:pt x="6617" y="27846"/>
                      </a:cubicBezTo>
                      <a:cubicBezTo>
                        <a:pt x="4370" y="27846"/>
                        <a:pt x="2138" y="27495"/>
                        <a:pt x="-1" y="26807"/>
                      </a:cubicBezTo>
                    </a:path>
                    <a:path w="28217" h="27846" stroke="0" extrusionOk="0">
                      <a:moveTo>
                        <a:pt x="27294" y="-1"/>
                      </a:moveTo>
                      <a:cubicBezTo>
                        <a:pt x="27906" y="2025"/>
                        <a:pt x="28217" y="4130"/>
                        <a:pt x="28217" y="6246"/>
                      </a:cubicBezTo>
                      <a:cubicBezTo>
                        <a:pt x="28217" y="18175"/>
                        <a:pt x="18546" y="27846"/>
                        <a:pt x="6617" y="27846"/>
                      </a:cubicBezTo>
                      <a:cubicBezTo>
                        <a:pt x="4370" y="27846"/>
                        <a:pt x="2138" y="27495"/>
                        <a:pt x="-1" y="26807"/>
                      </a:cubicBezTo>
                      <a:lnTo>
                        <a:pt x="6617" y="6246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4" name="Arc 76"/>
                <p:cNvSpPr>
                  <a:spLocks/>
                </p:cNvSpPr>
                <p:nvPr/>
              </p:nvSpPr>
              <p:spPr bwMode="auto">
                <a:xfrm>
                  <a:off x="1223" y="2024"/>
                  <a:ext cx="10" cy="17"/>
                </a:xfrm>
                <a:custGeom>
                  <a:avLst/>
                  <a:gdLst>
                    <a:gd name="T0" fmla="*/ 0 w 21600"/>
                    <a:gd name="T1" fmla="*/ 0 h 41436"/>
                    <a:gd name="T2" fmla="*/ 0 w 21600"/>
                    <a:gd name="T3" fmla="*/ 0 h 41436"/>
                    <a:gd name="T4" fmla="*/ 0 w 21600"/>
                    <a:gd name="T5" fmla="*/ 0 h 4143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436"/>
                    <a:gd name="T11" fmla="*/ 21600 w 21600"/>
                    <a:gd name="T12" fmla="*/ 41436 h 414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436" fill="none" extrusionOk="0">
                      <a:moveTo>
                        <a:pt x="13091" y="41435"/>
                      </a:moveTo>
                      <a:cubicBezTo>
                        <a:pt x="5149" y="38031"/>
                        <a:pt x="0" y="30222"/>
                        <a:pt x="0" y="21582"/>
                      </a:cubicBezTo>
                      <a:cubicBezTo>
                        <a:pt x="-1" y="9996"/>
                        <a:pt x="9140" y="473"/>
                        <a:pt x="20717" y="0"/>
                      </a:cubicBezTo>
                    </a:path>
                    <a:path w="21600" h="41436" stroke="0" extrusionOk="0">
                      <a:moveTo>
                        <a:pt x="13091" y="41435"/>
                      </a:moveTo>
                      <a:cubicBezTo>
                        <a:pt x="5149" y="38031"/>
                        <a:pt x="0" y="30222"/>
                        <a:pt x="0" y="21582"/>
                      </a:cubicBezTo>
                      <a:cubicBezTo>
                        <a:pt x="-1" y="9996"/>
                        <a:pt x="9140" y="473"/>
                        <a:pt x="20717" y="0"/>
                      </a:cubicBezTo>
                      <a:lnTo>
                        <a:pt x="21600" y="21582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5" name="Arc 77"/>
                <p:cNvSpPr>
                  <a:spLocks/>
                </p:cNvSpPr>
                <p:nvPr/>
              </p:nvSpPr>
              <p:spPr bwMode="auto">
                <a:xfrm>
                  <a:off x="1224" y="2025"/>
                  <a:ext cx="9" cy="15"/>
                </a:xfrm>
                <a:custGeom>
                  <a:avLst/>
                  <a:gdLst>
                    <a:gd name="T0" fmla="*/ 0 w 21600"/>
                    <a:gd name="T1" fmla="*/ 0 h 41473"/>
                    <a:gd name="T2" fmla="*/ 0 w 21600"/>
                    <a:gd name="T3" fmla="*/ 0 h 41473"/>
                    <a:gd name="T4" fmla="*/ 0 w 21600"/>
                    <a:gd name="T5" fmla="*/ 0 h 41473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473"/>
                    <a:gd name="T11" fmla="*/ 21600 w 21600"/>
                    <a:gd name="T12" fmla="*/ 41473 h 414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473" fill="none" extrusionOk="0">
                      <a:moveTo>
                        <a:pt x="13179" y="41473"/>
                      </a:moveTo>
                      <a:cubicBezTo>
                        <a:pt x="5190" y="38091"/>
                        <a:pt x="0" y="30257"/>
                        <a:pt x="0" y="21582"/>
                      </a:cubicBezTo>
                      <a:cubicBezTo>
                        <a:pt x="-1" y="9991"/>
                        <a:pt x="9147" y="467"/>
                        <a:pt x="20727" y="-1"/>
                      </a:cubicBezTo>
                    </a:path>
                    <a:path w="21600" h="41473" stroke="0" extrusionOk="0">
                      <a:moveTo>
                        <a:pt x="13179" y="41473"/>
                      </a:moveTo>
                      <a:cubicBezTo>
                        <a:pt x="5190" y="38091"/>
                        <a:pt x="0" y="30257"/>
                        <a:pt x="0" y="21582"/>
                      </a:cubicBezTo>
                      <a:cubicBezTo>
                        <a:pt x="-1" y="9991"/>
                        <a:pt x="9147" y="467"/>
                        <a:pt x="20727" y="-1"/>
                      </a:cubicBezTo>
                      <a:lnTo>
                        <a:pt x="21600" y="21582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6" name="Arc 78"/>
                <p:cNvSpPr>
                  <a:spLocks/>
                </p:cNvSpPr>
                <p:nvPr/>
              </p:nvSpPr>
              <p:spPr bwMode="auto">
                <a:xfrm>
                  <a:off x="1252" y="2048"/>
                  <a:ext cx="42" cy="12"/>
                </a:xfrm>
                <a:custGeom>
                  <a:avLst/>
                  <a:gdLst>
                    <a:gd name="T0" fmla="*/ 0 w 38844"/>
                    <a:gd name="T1" fmla="*/ 0 h 21600"/>
                    <a:gd name="T2" fmla="*/ 0 w 38844"/>
                    <a:gd name="T3" fmla="*/ 0 h 21600"/>
                    <a:gd name="T4" fmla="*/ 0 w 38844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844"/>
                    <a:gd name="T10" fmla="*/ 0 h 21600"/>
                    <a:gd name="T11" fmla="*/ 38844 w 388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844" h="21600" fill="none" extrusionOk="0">
                      <a:moveTo>
                        <a:pt x="38843" y="12211"/>
                      </a:moveTo>
                      <a:cubicBezTo>
                        <a:pt x="34816" y="18087"/>
                        <a:pt x="28150" y="21599"/>
                        <a:pt x="21027" y="21600"/>
                      </a:cubicBezTo>
                      <a:cubicBezTo>
                        <a:pt x="11001" y="21600"/>
                        <a:pt x="2293" y="14701"/>
                        <a:pt x="-1" y="4941"/>
                      </a:cubicBezTo>
                    </a:path>
                    <a:path w="38844" h="21600" stroke="0" extrusionOk="0">
                      <a:moveTo>
                        <a:pt x="38843" y="12211"/>
                      </a:moveTo>
                      <a:cubicBezTo>
                        <a:pt x="34816" y="18087"/>
                        <a:pt x="28150" y="21599"/>
                        <a:pt x="21027" y="21600"/>
                      </a:cubicBezTo>
                      <a:cubicBezTo>
                        <a:pt x="11001" y="21600"/>
                        <a:pt x="2293" y="14701"/>
                        <a:pt x="-1" y="4941"/>
                      </a:cubicBezTo>
                      <a:lnTo>
                        <a:pt x="21027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7" name="Arc 79"/>
                <p:cNvSpPr>
                  <a:spLocks/>
                </p:cNvSpPr>
                <p:nvPr/>
              </p:nvSpPr>
              <p:spPr bwMode="auto">
                <a:xfrm>
                  <a:off x="1253" y="2048"/>
                  <a:ext cx="40" cy="11"/>
                </a:xfrm>
                <a:custGeom>
                  <a:avLst/>
                  <a:gdLst>
                    <a:gd name="T0" fmla="*/ 0 w 38540"/>
                    <a:gd name="T1" fmla="*/ 0 h 21600"/>
                    <a:gd name="T2" fmla="*/ 0 w 38540"/>
                    <a:gd name="T3" fmla="*/ 0 h 21600"/>
                    <a:gd name="T4" fmla="*/ 0 w 3854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540"/>
                    <a:gd name="T10" fmla="*/ 0 h 21600"/>
                    <a:gd name="T11" fmla="*/ 38540 w 3854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540" h="21600" fill="none" extrusionOk="0">
                      <a:moveTo>
                        <a:pt x="38539" y="12573"/>
                      </a:moveTo>
                      <a:cubicBezTo>
                        <a:pt x="34483" y="18239"/>
                        <a:pt x="27944" y="21599"/>
                        <a:pt x="20977" y="21600"/>
                      </a:cubicBezTo>
                      <a:cubicBezTo>
                        <a:pt x="11030" y="21600"/>
                        <a:pt x="2370" y="14808"/>
                        <a:pt x="-1" y="5149"/>
                      </a:cubicBezTo>
                    </a:path>
                    <a:path w="38540" h="21600" stroke="0" extrusionOk="0">
                      <a:moveTo>
                        <a:pt x="38539" y="12573"/>
                      </a:moveTo>
                      <a:cubicBezTo>
                        <a:pt x="34483" y="18239"/>
                        <a:pt x="27944" y="21599"/>
                        <a:pt x="20977" y="21600"/>
                      </a:cubicBezTo>
                      <a:cubicBezTo>
                        <a:pt x="11030" y="21600"/>
                        <a:pt x="2370" y="14808"/>
                        <a:pt x="-1" y="5149"/>
                      </a:cubicBezTo>
                      <a:lnTo>
                        <a:pt x="20977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742" name="Group 80"/>
            <p:cNvGrpSpPr>
              <a:grpSpLocks/>
            </p:cNvGrpSpPr>
            <p:nvPr/>
          </p:nvGrpSpPr>
          <p:grpSpPr bwMode="auto">
            <a:xfrm>
              <a:off x="1709" y="533"/>
              <a:ext cx="169" cy="168"/>
              <a:chOff x="961" y="2167"/>
              <a:chExt cx="169" cy="168"/>
            </a:xfrm>
          </p:grpSpPr>
          <p:sp>
            <p:nvSpPr>
              <p:cNvPr id="18820" name="Freeform 81"/>
              <p:cNvSpPr>
                <a:spLocks/>
              </p:cNvSpPr>
              <p:nvPr/>
            </p:nvSpPr>
            <p:spPr bwMode="auto">
              <a:xfrm>
                <a:off x="985" y="2269"/>
                <a:ext cx="145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3" y="0"/>
                    </a:lnTo>
                    <a:lnTo>
                      <a:pt x="581" y="0"/>
                    </a:lnTo>
                    <a:lnTo>
                      <a:pt x="516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21" name="Freeform 82"/>
              <p:cNvSpPr>
                <a:spLocks/>
              </p:cNvSpPr>
              <p:nvPr/>
            </p:nvSpPr>
            <p:spPr bwMode="auto">
              <a:xfrm>
                <a:off x="985" y="2269"/>
                <a:ext cx="145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3" y="0"/>
                    </a:lnTo>
                    <a:lnTo>
                      <a:pt x="581" y="0"/>
                    </a:lnTo>
                    <a:lnTo>
                      <a:pt x="516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22" name="Rectangle 83"/>
              <p:cNvSpPr>
                <a:spLocks noChangeArrowheads="1"/>
              </p:cNvSpPr>
              <p:nvPr/>
            </p:nvSpPr>
            <p:spPr bwMode="auto">
              <a:xfrm>
                <a:off x="985" y="2287"/>
                <a:ext cx="129" cy="2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23" name="Rectangle 84"/>
              <p:cNvSpPr>
                <a:spLocks noChangeArrowheads="1"/>
              </p:cNvSpPr>
              <p:nvPr/>
            </p:nvSpPr>
            <p:spPr bwMode="auto">
              <a:xfrm>
                <a:off x="986" y="2288"/>
                <a:ext cx="127" cy="20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24" name="Freeform 85"/>
              <p:cNvSpPr>
                <a:spLocks/>
              </p:cNvSpPr>
              <p:nvPr/>
            </p:nvSpPr>
            <p:spPr bwMode="auto">
              <a:xfrm>
                <a:off x="1114" y="2269"/>
                <a:ext cx="16" cy="40"/>
              </a:xfrm>
              <a:custGeom>
                <a:avLst/>
                <a:gdLst>
                  <a:gd name="T0" fmla="*/ 0 w 65"/>
                  <a:gd name="T1" fmla="*/ 0 h 160"/>
                  <a:gd name="T2" fmla="*/ 0 w 65"/>
                  <a:gd name="T3" fmla="*/ 0 h 160"/>
                  <a:gd name="T4" fmla="*/ 0 w 65"/>
                  <a:gd name="T5" fmla="*/ 0 h 160"/>
                  <a:gd name="T6" fmla="*/ 0 w 65"/>
                  <a:gd name="T7" fmla="*/ 0 h 160"/>
                  <a:gd name="T8" fmla="*/ 0 w 65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60"/>
                  <a:gd name="T17" fmla="*/ 65 w 65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60">
                    <a:moveTo>
                      <a:pt x="0" y="160"/>
                    </a:moveTo>
                    <a:lnTo>
                      <a:pt x="65" y="96"/>
                    </a:lnTo>
                    <a:lnTo>
                      <a:pt x="65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25" name="Freeform 86"/>
              <p:cNvSpPr>
                <a:spLocks/>
              </p:cNvSpPr>
              <p:nvPr/>
            </p:nvSpPr>
            <p:spPr bwMode="auto">
              <a:xfrm>
                <a:off x="1114" y="2269"/>
                <a:ext cx="16" cy="40"/>
              </a:xfrm>
              <a:custGeom>
                <a:avLst/>
                <a:gdLst>
                  <a:gd name="T0" fmla="*/ 0 w 65"/>
                  <a:gd name="T1" fmla="*/ 0 h 160"/>
                  <a:gd name="T2" fmla="*/ 0 w 65"/>
                  <a:gd name="T3" fmla="*/ 0 h 160"/>
                  <a:gd name="T4" fmla="*/ 0 w 65"/>
                  <a:gd name="T5" fmla="*/ 0 h 160"/>
                  <a:gd name="T6" fmla="*/ 0 w 65"/>
                  <a:gd name="T7" fmla="*/ 0 h 160"/>
                  <a:gd name="T8" fmla="*/ 0 w 65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60"/>
                  <a:gd name="T17" fmla="*/ 65 w 65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60">
                    <a:moveTo>
                      <a:pt x="0" y="160"/>
                    </a:moveTo>
                    <a:lnTo>
                      <a:pt x="65" y="96"/>
                    </a:lnTo>
                    <a:lnTo>
                      <a:pt x="65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26" name="Freeform 87"/>
              <p:cNvSpPr>
                <a:spLocks/>
              </p:cNvSpPr>
              <p:nvPr/>
            </p:nvSpPr>
            <p:spPr bwMode="auto">
              <a:xfrm>
                <a:off x="989" y="2269"/>
                <a:ext cx="139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7" y="0"/>
                    </a:lnTo>
                    <a:lnTo>
                      <a:pt x="557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27" name="Freeform 88"/>
              <p:cNvSpPr>
                <a:spLocks/>
              </p:cNvSpPr>
              <p:nvPr/>
            </p:nvSpPr>
            <p:spPr bwMode="auto">
              <a:xfrm>
                <a:off x="989" y="2269"/>
                <a:ext cx="139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7" y="0"/>
                    </a:lnTo>
                    <a:lnTo>
                      <a:pt x="557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28" name="Freeform 89"/>
              <p:cNvSpPr>
                <a:spLocks/>
              </p:cNvSpPr>
              <p:nvPr/>
            </p:nvSpPr>
            <p:spPr bwMode="auto">
              <a:xfrm>
                <a:off x="987" y="2167"/>
                <a:ext cx="141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8" y="0"/>
                    </a:lnTo>
                    <a:lnTo>
                      <a:pt x="565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29" name="Freeform 90"/>
              <p:cNvSpPr>
                <a:spLocks/>
              </p:cNvSpPr>
              <p:nvPr/>
            </p:nvSpPr>
            <p:spPr bwMode="auto">
              <a:xfrm>
                <a:off x="987" y="2167"/>
                <a:ext cx="141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8" y="0"/>
                    </a:lnTo>
                    <a:lnTo>
                      <a:pt x="565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30" name="Rectangle 91"/>
              <p:cNvSpPr>
                <a:spLocks noChangeArrowheads="1"/>
              </p:cNvSpPr>
              <p:nvPr/>
            </p:nvSpPr>
            <p:spPr bwMode="auto">
              <a:xfrm>
                <a:off x="988" y="2182"/>
                <a:ext cx="127" cy="98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31" name="Rectangle 92"/>
              <p:cNvSpPr>
                <a:spLocks noChangeArrowheads="1"/>
              </p:cNvSpPr>
              <p:nvPr/>
            </p:nvSpPr>
            <p:spPr bwMode="auto">
              <a:xfrm>
                <a:off x="998" y="2194"/>
                <a:ext cx="105" cy="7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32" name="Freeform 93"/>
              <p:cNvSpPr>
                <a:spLocks/>
              </p:cNvSpPr>
              <p:nvPr/>
            </p:nvSpPr>
            <p:spPr bwMode="auto">
              <a:xfrm>
                <a:off x="1114" y="2167"/>
                <a:ext cx="14" cy="112"/>
              </a:xfrm>
              <a:custGeom>
                <a:avLst/>
                <a:gdLst>
                  <a:gd name="T0" fmla="*/ 0 w 57"/>
                  <a:gd name="T1" fmla="*/ 0 h 449"/>
                  <a:gd name="T2" fmla="*/ 0 w 57"/>
                  <a:gd name="T3" fmla="*/ 0 h 449"/>
                  <a:gd name="T4" fmla="*/ 0 w 57"/>
                  <a:gd name="T5" fmla="*/ 0 h 449"/>
                  <a:gd name="T6" fmla="*/ 0 w 57"/>
                  <a:gd name="T7" fmla="*/ 0 h 449"/>
                  <a:gd name="T8" fmla="*/ 0 w 57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49"/>
                  <a:gd name="T17" fmla="*/ 57 w 57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49">
                    <a:moveTo>
                      <a:pt x="0" y="449"/>
                    </a:moveTo>
                    <a:lnTo>
                      <a:pt x="57" y="401"/>
                    </a:lnTo>
                    <a:lnTo>
                      <a:pt x="57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33" name="Freeform 94"/>
              <p:cNvSpPr>
                <a:spLocks/>
              </p:cNvSpPr>
              <p:nvPr/>
            </p:nvSpPr>
            <p:spPr bwMode="auto">
              <a:xfrm>
                <a:off x="1114" y="2167"/>
                <a:ext cx="14" cy="112"/>
              </a:xfrm>
              <a:custGeom>
                <a:avLst/>
                <a:gdLst>
                  <a:gd name="T0" fmla="*/ 0 w 57"/>
                  <a:gd name="T1" fmla="*/ 0 h 449"/>
                  <a:gd name="T2" fmla="*/ 0 w 57"/>
                  <a:gd name="T3" fmla="*/ 0 h 449"/>
                  <a:gd name="T4" fmla="*/ 0 w 57"/>
                  <a:gd name="T5" fmla="*/ 0 h 449"/>
                  <a:gd name="T6" fmla="*/ 0 w 57"/>
                  <a:gd name="T7" fmla="*/ 0 h 449"/>
                  <a:gd name="T8" fmla="*/ 0 w 57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49"/>
                  <a:gd name="T17" fmla="*/ 57 w 57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49">
                    <a:moveTo>
                      <a:pt x="0" y="449"/>
                    </a:moveTo>
                    <a:lnTo>
                      <a:pt x="57" y="401"/>
                    </a:lnTo>
                    <a:lnTo>
                      <a:pt x="57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34" name="Freeform 95"/>
              <p:cNvSpPr>
                <a:spLocks/>
              </p:cNvSpPr>
              <p:nvPr/>
            </p:nvSpPr>
            <p:spPr bwMode="auto">
              <a:xfrm>
                <a:off x="961" y="2305"/>
                <a:ext cx="159" cy="24"/>
              </a:xfrm>
              <a:custGeom>
                <a:avLst/>
                <a:gdLst>
                  <a:gd name="T0" fmla="*/ 0 w 637"/>
                  <a:gd name="T1" fmla="*/ 0 h 97"/>
                  <a:gd name="T2" fmla="*/ 0 w 637"/>
                  <a:gd name="T3" fmla="*/ 0 h 97"/>
                  <a:gd name="T4" fmla="*/ 0 w 637"/>
                  <a:gd name="T5" fmla="*/ 0 h 97"/>
                  <a:gd name="T6" fmla="*/ 0 w 637"/>
                  <a:gd name="T7" fmla="*/ 0 h 97"/>
                  <a:gd name="T8" fmla="*/ 0 w 637"/>
                  <a:gd name="T9" fmla="*/ 0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97"/>
                  <a:gd name="T17" fmla="*/ 637 w 637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97">
                    <a:moveTo>
                      <a:pt x="0" y="97"/>
                    </a:moveTo>
                    <a:lnTo>
                      <a:pt x="81" y="0"/>
                    </a:lnTo>
                    <a:lnTo>
                      <a:pt x="637" y="0"/>
                    </a:lnTo>
                    <a:lnTo>
                      <a:pt x="557" y="97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35" name="Freeform 96"/>
              <p:cNvSpPr>
                <a:spLocks/>
              </p:cNvSpPr>
              <p:nvPr/>
            </p:nvSpPr>
            <p:spPr bwMode="auto">
              <a:xfrm>
                <a:off x="961" y="2305"/>
                <a:ext cx="159" cy="24"/>
              </a:xfrm>
              <a:custGeom>
                <a:avLst/>
                <a:gdLst>
                  <a:gd name="T0" fmla="*/ 0 w 637"/>
                  <a:gd name="T1" fmla="*/ 0 h 97"/>
                  <a:gd name="T2" fmla="*/ 0 w 637"/>
                  <a:gd name="T3" fmla="*/ 0 h 97"/>
                  <a:gd name="T4" fmla="*/ 0 w 637"/>
                  <a:gd name="T5" fmla="*/ 0 h 97"/>
                  <a:gd name="T6" fmla="*/ 0 w 637"/>
                  <a:gd name="T7" fmla="*/ 0 h 97"/>
                  <a:gd name="T8" fmla="*/ 0 w 637"/>
                  <a:gd name="T9" fmla="*/ 0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97"/>
                  <a:gd name="T17" fmla="*/ 637 w 637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97">
                    <a:moveTo>
                      <a:pt x="0" y="97"/>
                    </a:moveTo>
                    <a:lnTo>
                      <a:pt x="81" y="0"/>
                    </a:lnTo>
                    <a:lnTo>
                      <a:pt x="637" y="0"/>
                    </a:lnTo>
                    <a:lnTo>
                      <a:pt x="557" y="97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36" name="Freeform 97"/>
              <p:cNvSpPr>
                <a:spLocks/>
              </p:cNvSpPr>
              <p:nvPr/>
            </p:nvSpPr>
            <p:spPr bwMode="auto">
              <a:xfrm>
                <a:off x="1100" y="2305"/>
                <a:ext cx="20" cy="30"/>
              </a:xfrm>
              <a:custGeom>
                <a:avLst/>
                <a:gdLst>
                  <a:gd name="T0" fmla="*/ 0 w 80"/>
                  <a:gd name="T1" fmla="*/ 0 h 121"/>
                  <a:gd name="T2" fmla="*/ 0 w 80"/>
                  <a:gd name="T3" fmla="*/ 0 h 121"/>
                  <a:gd name="T4" fmla="*/ 0 w 80"/>
                  <a:gd name="T5" fmla="*/ 0 h 121"/>
                  <a:gd name="T6" fmla="*/ 0 w 80"/>
                  <a:gd name="T7" fmla="*/ 0 h 121"/>
                  <a:gd name="T8" fmla="*/ 0 w 80"/>
                  <a:gd name="T9" fmla="*/ 0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21"/>
                  <a:gd name="T17" fmla="*/ 80 w 80"/>
                  <a:gd name="T18" fmla="*/ 121 h 1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21">
                    <a:moveTo>
                      <a:pt x="0" y="121"/>
                    </a:moveTo>
                    <a:lnTo>
                      <a:pt x="80" y="40"/>
                    </a:lnTo>
                    <a:lnTo>
                      <a:pt x="80" y="0"/>
                    </a:lnTo>
                    <a:lnTo>
                      <a:pt x="0" y="105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37" name="Freeform 98"/>
              <p:cNvSpPr>
                <a:spLocks/>
              </p:cNvSpPr>
              <p:nvPr/>
            </p:nvSpPr>
            <p:spPr bwMode="auto">
              <a:xfrm>
                <a:off x="1100" y="2305"/>
                <a:ext cx="20" cy="30"/>
              </a:xfrm>
              <a:custGeom>
                <a:avLst/>
                <a:gdLst>
                  <a:gd name="T0" fmla="*/ 0 w 80"/>
                  <a:gd name="T1" fmla="*/ 0 h 121"/>
                  <a:gd name="T2" fmla="*/ 0 w 80"/>
                  <a:gd name="T3" fmla="*/ 0 h 121"/>
                  <a:gd name="T4" fmla="*/ 0 w 80"/>
                  <a:gd name="T5" fmla="*/ 0 h 121"/>
                  <a:gd name="T6" fmla="*/ 0 w 80"/>
                  <a:gd name="T7" fmla="*/ 0 h 121"/>
                  <a:gd name="T8" fmla="*/ 0 w 80"/>
                  <a:gd name="T9" fmla="*/ 0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21"/>
                  <a:gd name="T17" fmla="*/ 80 w 80"/>
                  <a:gd name="T18" fmla="*/ 121 h 1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21">
                    <a:moveTo>
                      <a:pt x="0" y="121"/>
                    </a:moveTo>
                    <a:lnTo>
                      <a:pt x="80" y="40"/>
                    </a:lnTo>
                    <a:lnTo>
                      <a:pt x="80" y="0"/>
                    </a:lnTo>
                    <a:lnTo>
                      <a:pt x="0" y="105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38" name="Rectangle 99"/>
              <p:cNvSpPr>
                <a:spLocks noChangeArrowheads="1"/>
              </p:cNvSpPr>
              <p:nvPr/>
            </p:nvSpPr>
            <p:spPr bwMode="auto">
              <a:xfrm>
                <a:off x="961" y="2329"/>
                <a:ext cx="139" cy="6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39" name="Rectangle 100"/>
              <p:cNvSpPr>
                <a:spLocks noChangeArrowheads="1"/>
              </p:cNvSpPr>
              <p:nvPr/>
            </p:nvSpPr>
            <p:spPr bwMode="auto">
              <a:xfrm>
                <a:off x="962" y="2330"/>
                <a:ext cx="137" cy="4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743" name="Group 101"/>
            <p:cNvGrpSpPr>
              <a:grpSpLocks/>
            </p:cNvGrpSpPr>
            <p:nvPr/>
          </p:nvGrpSpPr>
          <p:grpSpPr bwMode="auto">
            <a:xfrm>
              <a:off x="1753" y="571"/>
              <a:ext cx="93" cy="56"/>
              <a:chOff x="1005" y="2205"/>
              <a:chExt cx="93" cy="56"/>
            </a:xfrm>
          </p:grpSpPr>
          <p:grpSp>
            <p:nvGrpSpPr>
              <p:cNvPr id="18793" name="Group 102"/>
              <p:cNvGrpSpPr>
                <a:grpSpLocks/>
              </p:cNvGrpSpPr>
              <p:nvPr/>
            </p:nvGrpSpPr>
            <p:grpSpPr bwMode="auto">
              <a:xfrm>
                <a:off x="1005" y="2205"/>
                <a:ext cx="93" cy="56"/>
                <a:chOff x="1005" y="2205"/>
                <a:chExt cx="93" cy="56"/>
              </a:xfrm>
            </p:grpSpPr>
            <p:sp>
              <p:nvSpPr>
                <p:cNvPr id="18811" name="Oval 103"/>
                <p:cNvSpPr>
                  <a:spLocks noChangeArrowheads="1"/>
                </p:cNvSpPr>
                <p:nvPr/>
              </p:nvSpPr>
              <p:spPr bwMode="auto">
                <a:xfrm>
                  <a:off x="1037" y="2205"/>
                  <a:ext cx="41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12" name="Oval 104"/>
                <p:cNvSpPr>
                  <a:spLocks noChangeArrowheads="1"/>
                </p:cNvSpPr>
                <p:nvPr/>
              </p:nvSpPr>
              <p:spPr bwMode="auto">
                <a:xfrm>
                  <a:off x="1015" y="2211"/>
                  <a:ext cx="31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13" name="Oval 105"/>
                <p:cNvSpPr>
                  <a:spLocks noChangeArrowheads="1"/>
                </p:cNvSpPr>
                <p:nvPr/>
              </p:nvSpPr>
              <p:spPr bwMode="auto">
                <a:xfrm>
                  <a:off x="1005" y="2225"/>
                  <a:ext cx="2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14" name="Oval 106"/>
                <p:cNvSpPr>
                  <a:spLocks noChangeArrowheads="1"/>
                </p:cNvSpPr>
                <p:nvPr/>
              </p:nvSpPr>
              <p:spPr bwMode="auto">
                <a:xfrm>
                  <a:off x="1011" y="2233"/>
                  <a:ext cx="32" cy="2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15" name="Oval 107"/>
                <p:cNvSpPr>
                  <a:spLocks noChangeArrowheads="1"/>
                </p:cNvSpPr>
                <p:nvPr/>
              </p:nvSpPr>
              <p:spPr bwMode="auto">
                <a:xfrm>
                  <a:off x="1033" y="2237"/>
                  <a:ext cx="49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16" name="Oval 108"/>
                <p:cNvSpPr>
                  <a:spLocks noChangeArrowheads="1"/>
                </p:cNvSpPr>
                <p:nvPr/>
              </p:nvSpPr>
              <p:spPr bwMode="auto">
                <a:xfrm>
                  <a:off x="1064" y="2211"/>
                  <a:ext cx="3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17" name="Oval 109"/>
                <p:cNvSpPr>
                  <a:spLocks noChangeArrowheads="1"/>
                </p:cNvSpPr>
                <p:nvPr/>
              </p:nvSpPr>
              <p:spPr bwMode="auto">
                <a:xfrm>
                  <a:off x="1068" y="2223"/>
                  <a:ext cx="3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18" name="Oval 110"/>
                <p:cNvSpPr>
                  <a:spLocks noChangeArrowheads="1"/>
                </p:cNvSpPr>
                <p:nvPr/>
              </p:nvSpPr>
              <p:spPr bwMode="auto">
                <a:xfrm>
                  <a:off x="1066" y="2227"/>
                  <a:ext cx="30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19" name="Oval 111"/>
                <p:cNvSpPr>
                  <a:spLocks noChangeArrowheads="1"/>
                </p:cNvSpPr>
                <p:nvPr/>
              </p:nvSpPr>
              <p:spPr bwMode="auto">
                <a:xfrm>
                  <a:off x="1021" y="2219"/>
                  <a:ext cx="61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794" name="Group 112"/>
              <p:cNvGrpSpPr>
                <a:grpSpLocks/>
              </p:cNvGrpSpPr>
              <p:nvPr/>
            </p:nvGrpSpPr>
            <p:grpSpPr bwMode="auto">
              <a:xfrm>
                <a:off x="1005" y="2205"/>
                <a:ext cx="93" cy="56"/>
                <a:chOff x="1005" y="2205"/>
                <a:chExt cx="93" cy="56"/>
              </a:xfrm>
            </p:grpSpPr>
            <p:sp>
              <p:nvSpPr>
                <p:cNvPr id="18795" name="Arc 113"/>
                <p:cNvSpPr>
                  <a:spLocks/>
                </p:cNvSpPr>
                <p:nvPr/>
              </p:nvSpPr>
              <p:spPr bwMode="auto">
                <a:xfrm>
                  <a:off x="1039" y="2205"/>
                  <a:ext cx="38" cy="12"/>
                </a:xfrm>
                <a:custGeom>
                  <a:avLst/>
                  <a:gdLst>
                    <a:gd name="T0" fmla="*/ 0 w 40079"/>
                    <a:gd name="T1" fmla="*/ 0 h 21600"/>
                    <a:gd name="T2" fmla="*/ 0 w 40079"/>
                    <a:gd name="T3" fmla="*/ 0 h 21600"/>
                    <a:gd name="T4" fmla="*/ 0 w 400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0079"/>
                    <a:gd name="T10" fmla="*/ 0 h 21600"/>
                    <a:gd name="T11" fmla="*/ 40079 w 400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0079" h="21600" fill="none" extrusionOk="0">
                      <a:moveTo>
                        <a:pt x="0" y="14358"/>
                      </a:moveTo>
                      <a:cubicBezTo>
                        <a:pt x="3063" y="5749"/>
                        <a:pt x="11212" y="-1"/>
                        <a:pt x="20350" y="0"/>
                      </a:cubicBezTo>
                      <a:cubicBezTo>
                        <a:pt x="28878" y="0"/>
                        <a:pt x="36608" y="5017"/>
                        <a:pt x="40079" y="12807"/>
                      </a:cubicBezTo>
                    </a:path>
                    <a:path w="40079" h="21600" stroke="0" extrusionOk="0">
                      <a:moveTo>
                        <a:pt x="0" y="14358"/>
                      </a:moveTo>
                      <a:cubicBezTo>
                        <a:pt x="3063" y="5749"/>
                        <a:pt x="11212" y="-1"/>
                        <a:pt x="20350" y="0"/>
                      </a:cubicBezTo>
                      <a:cubicBezTo>
                        <a:pt x="28878" y="0"/>
                        <a:pt x="36608" y="5017"/>
                        <a:pt x="40079" y="12807"/>
                      </a:cubicBezTo>
                      <a:lnTo>
                        <a:pt x="2035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96" name="Arc 114"/>
                <p:cNvSpPr>
                  <a:spLocks/>
                </p:cNvSpPr>
                <p:nvPr/>
              </p:nvSpPr>
              <p:spPr bwMode="auto">
                <a:xfrm>
                  <a:off x="1040" y="2206"/>
                  <a:ext cx="36" cy="11"/>
                </a:xfrm>
                <a:custGeom>
                  <a:avLst/>
                  <a:gdLst>
                    <a:gd name="T0" fmla="*/ 0 w 39867"/>
                    <a:gd name="T1" fmla="*/ 0 h 21600"/>
                    <a:gd name="T2" fmla="*/ 0 w 39867"/>
                    <a:gd name="T3" fmla="*/ 0 h 21600"/>
                    <a:gd name="T4" fmla="*/ 0 w 3986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9867"/>
                    <a:gd name="T10" fmla="*/ 0 h 21600"/>
                    <a:gd name="T11" fmla="*/ 39867 w 3986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867" h="21600" fill="none" extrusionOk="0">
                      <a:moveTo>
                        <a:pt x="-1" y="14116"/>
                      </a:moveTo>
                      <a:cubicBezTo>
                        <a:pt x="3132" y="5633"/>
                        <a:pt x="11218" y="-1"/>
                        <a:pt x="20262" y="0"/>
                      </a:cubicBezTo>
                      <a:cubicBezTo>
                        <a:pt x="28681" y="0"/>
                        <a:pt x="36333" y="4892"/>
                        <a:pt x="39867" y="12533"/>
                      </a:cubicBezTo>
                    </a:path>
                    <a:path w="39867" h="21600" stroke="0" extrusionOk="0">
                      <a:moveTo>
                        <a:pt x="-1" y="14116"/>
                      </a:moveTo>
                      <a:cubicBezTo>
                        <a:pt x="3132" y="5633"/>
                        <a:pt x="11218" y="-1"/>
                        <a:pt x="20262" y="0"/>
                      </a:cubicBezTo>
                      <a:cubicBezTo>
                        <a:pt x="28681" y="0"/>
                        <a:pt x="36333" y="4892"/>
                        <a:pt x="39867" y="12533"/>
                      </a:cubicBezTo>
                      <a:lnTo>
                        <a:pt x="20262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97" name="Arc 115"/>
                <p:cNvSpPr>
                  <a:spLocks/>
                </p:cNvSpPr>
                <p:nvPr/>
              </p:nvSpPr>
              <p:spPr bwMode="auto">
                <a:xfrm>
                  <a:off x="1015" y="2211"/>
                  <a:ext cx="23" cy="14"/>
                </a:xfrm>
                <a:custGeom>
                  <a:avLst/>
                  <a:gdLst>
                    <a:gd name="T0" fmla="*/ 0 w 31958"/>
                    <a:gd name="T1" fmla="*/ 0 h 25972"/>
                    <a:gd name="T2" fmla="*/ 0 w 31958"/>
                    <a:gd name="T3" fmla="*/ 0 h 25972"/>
                    <a:gd name="T4" fmla="*/ 0 w 31958"/>
                    <a:gd name="T5" fmla="*/ 0 h 25972"/>
                    <a:gd name="T6" fmla="*/ 0 60000 65536"/>
                    <a:gd name="T7" fmla="*/ 0 60000 65536"/>
                    <a:gd name="T8" fmla="*/ 0 60000 65536"/>
                    <a:gd name="T9" fmla="*/ 0 w 31958"/>
                    <a:gd name="T10" fmla="*/ 0 h 25972"/>
                    <a:gd name="T11" fmla="*/ 31958 w 31958"/>
                    <a:gd name="T12" fmla="*/ 25972 h 259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958" h="25972" fill="none" extrusionOk="0">
                      <a:moveTo>
                        <a:pt x="447" y="25971"/>
                      </a:moveTo>
                      <a:cubicBezTo>
                        <a:pt x="149" y="24533"/>
                        <a:pt x="0" y="230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219" y="-1"/>
                        <a:pt x="28781" y="909"/>
                        <a:pt x="31958" y="2645"/>
                      </a:cubicBezTo>
                    </a:path>
                    <a:path w="31958" h="25972" stroke="0" extrusionOk="0">
                      <a:moveTo>
                        <a:pt x="447" y="25971"/>
                      </a:moveTo>
                      <a:cubicBezTo>
                        <a:pt x="149" y="24533"/>
                        <a:pt x="0" y="230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219" y="-1"/>
                        <a:pt x="28781" y="909"/>
                        <a:pt x="31958" y="2645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98" name="Arc 116"/>
                <p:cNvSpPr>
                  <a:spLocks/>
                </p:cNvSpPr>
                <p:nvPr/>
              </p:nvSpPr>
              <p:spPr bwMode="auto">
                <a:xfrm>
                  <a:off x="1016" y="2212"/>
                  <a:ext cx="21" cy="13"/>
                </a:xfrm>
                <a:custGeom>
                  <a:avLst/>
                  <a:gdLst>
                    <a:gd name="T0" fmla="*/ 0 w 31797"/>
                    <a:gd name="T1" fmla="*/ 0 h 26058"/>
                    <a:gd name="T2" fmla="*/ 0 w 31797"/>
                    <a:gd name="T3" fmla="*/ 0 h 26058"/>
                    <a:gd name="T4" fmla="*/ 0 w 31797"/>
                    <a:gd name="T5" fmla="*/ 0 h 26058"/>
                    <a:gd name="T6" fmla="*/ 0 60000 65536"/>
                    <a:gd name="T7" fmla="*/ 0 60000 65536"/>
                    <a:gd name="T8" fmla="*/ 0 60000 65536"/>
                    <a:gd name="T9" fmla="*/ 0 w 31797"/>
                    <a:gd name="T10" fmla="*/ 0 h 26058"/>
                    <a:gd name="T11" fmla="*/ 31797 w 31797"/>
                    <a:gd name="T12" fmla="*/ 26058 h 2605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797" h="26058" fill="none" extrusionOk="0">
                      <a:moveTo>
                        <a:pt x="465" y="26057"/>
                      </a:moveTo>
                      <a:cubicBezTo>
                        <a:pt x="155" y="24592"/>
                        <a:pt x="0" y="2309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157" y="-1"/>
                        <a:pt x="28660" y="878"/>
                        <a:pt x="31796" y="2558"/>
                      </a:cubicBezTo>
                    </a:path>
                    <a:path w="31797" h="26058" stroke="0" extrusionOk="0">
                      <a:moveTo>
                        <a:pt x="465" y="26057"/>
                      </a:moveTo>
                      <a:cubicBezTo>
                        <a:pt x="155" y="24592"/>
                        <a:pt x="0" y="2309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157" y="-1"/>
                        <a:pt x="28660" y="878"/>
                        <a:pt x="31796" y="2558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99" name="Arc 117"/>
                <p:cNvSpPr>
                  <a:spLocks/>
                </p:cNvSpPr>
                <p:nvPr/>
              </p:nvSpPr>
              <p:spPr bwMode="auto">
                <a:xfrm>
                  <a:off x="1011" y="2242"/>
                  <a:ext cx="24" cy="11"/>
                </a:xfrm>
                <a:custGeom>
                  <a:avLst/>
                  <a:gdLst>
                    <a:gd name="T0" fmla="*/ 0 w 32394"/>
                    <a:gd name="T1" fmla="*/ 0 h 22980"/>
                    <a:gd name="T2" fmla="*/ 0 w 32394"/>
                    <a:gd name="T3" fmla="*/ 0 h 22980"/>
                    <a:gd name="T4" fmla="*/ 0 w 32394"/>
                    <a:gd name="T5" fmla="*/ 0 h 22980"/>
                    <a:gd name="T6" fmla="*/ 0 60000 65536"/>
                    <a:gd name="T7" fmla="*/ 0 60000 65536"/>
                    <a:gd name="T8" fmla="*/ 0 60000 65536"/>
                    <a:gd name="T9" fmla="*/ 0 w 32394"/>
                    <a:gd name="T10" fmla="*/ 0 h 22980"/>
                    <a:gd name="T11" fmla="*/ 32394 w 32394"/>
                    <a:gd name="T12" fmla="*/ 22980 h 2298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2394" h="22980" fill="none" extrusionOk="0">
                      <a:moveTo>
                        <a:pt x="32393" y="20089"/>
                      </a:moveTo>
                      <a:cubicBezTo>
                        <a:pt x="29111" y="21983"/>
                        <a:pt x="25389" y="22979"/>
                        <a:pt x="21600" y="22980"/>
                      </a:cubicBezTo>
                      <a:cubicBezTo>
                        <a:pt x="9670" y="22980"/>
                        <a:pt x="0" y="13309"/>
                        <a:pt x="0" y="1380"/>
                      </a:cubicBezTo>
                      <a:cubicBezTo>
                        <a:pt x="-1" y="919"/>
                        <a:pt x="14" y="459"/>
                        <a:pt x="44" y="0"/>
                      </a:cubicBezTo>
                    </a:path>
                    <a:path w="32394" h="22980" stroke="0" extrusionOk="0">
                      <a:moveTo>
                        <a:pt x="32393" y="20089"/>
                      </a:moveTo>
                      <a:cubicBezTo>
                        <a:pt x="29111" y="21983"/>
                        <a:pt x="25389" y="22979"/>
                        <a:pt x="21600" y="22980"/>
                      </a:cubicBezTo>
                      <a:cubicBezTo>
                        <a:pt x="9670" y="22980"/>
                        <a:pt x="0" y="13309"/>
                        <a:pt x="0" y="1380"/>
                      </a:cubicBezTo>
                      <a:cubicBezTo>
                        <a:pt x="-1" y="919"/>
                        <a:pt x="14" y="459"/>
                        <a:pt x="44" y="0"/>
                      </a:cubicBezTo>
                      <a:lnTo>
                        <a:pt x="21600" y="138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00" name="Arc 118"/>
                <p:cNvSpPr>
                  <a:spLocks/>
                </p:cNvSpPr>
                <p:nvPr/>
              </p:nvSpPr>
              <p:spPr bwMode="auto">
                <a:xfrm>
                  <a:off x="1012" y="2242"/>
                  <a:ext cx="22" cy="10"/>
                </a:xfrm>
                <a:custGeom>
                  <a:avLst/>
                  <a:gdLst>
                    <a:gd name="T0" fmla="*/ 0 w 32065"/>
                    <a:gd name="T1" fmla="*/ 0 h 23037"/>
                    <a:gd name="T2" fmla="*/ 0 w 32065"/>
                    <a:gd name="T3" fmla="*/ 0 h 23037"/>
                    <a:gd name="T4" fmla="*/ 0 w 32065"/>
                    <a:gd name="T5" fmla="*/ 0 h 23037"/>
                    <a:gd name="T6" fmla="*/ 0 60000 65536"/>
                    <a:gd name="T7" fmla="*/ 0 60000 65536"/>
                    <a:gd name="T8" fmla="*/ 0 60000 65536"/>
                    <a:gd name="T9" fmla="*/ 0 w 32065"/>
                    <a:gd name="T10" fmla="*/ 0 h 23037"/>
                    <a:gd name="T11" fmla="*/ 32065 w 32065"/>
                    <a:gd name="T12" fmla="*/ 23037 h 2303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2065" h="23037" fill="none" extrusionOk="0">
                      <a:moveTo>
                        <a:pt x="32065" y="20332"/>
                      </a:moveTo>
                      <a:cubicBezTo>
                        <a:pt x="28862" y="22106"/>
                        <a:pt x="25261" y="23036"/>
                        <a:pt x="21600" y="23037"/>
                      </a:cubicBezTo>
                      <a:cubicBezTo>
                        <a:pt x="9670" y="23037"/>
                        <a:pt x="0" y="13366"/>
                        <a:pt x="0" y="1437"/>
                      </a:cubicBezTo>
                      <a:cubicBezTo>
                        <a:pt x="-1" y="957"/>
                        <a:pt x="15" y="478"/>
                        <a:pt x="47" y="-1"/>
                      </a:cubicBezTo>
                    </a:path>
                    <a:path w="32065" h="23037" stroke="0" extrusionOk="0">
                      <a:moveTo>
                        <a:pt x="32065" y="20332"/>
                      </a:moveTo>
                      <a:cubicBezTo>
                        <a:pt x="28862" y="22106"/>
                        <a:pt x="25261" y="23036"/>
                        <a:pt x="21600" y="23037"/>
                      </a:cubicBezTo>
                      <a:cubicBezTo>
                        <a:pt x="9670" y="23037"/>
                        <a:pt x="0" y="13366"/>
                        <a:pt x="0" y="1437"/>
                      </a:cubicBezTo>
                      <a:cubicBezTo>
                        <a:pt x="-1" y="957"/>
                        <a:pt x="15" y="478"/>
                        <a:pt x="47" y="-1"/>
                      </a:cubicBezTo>
                      <a:lnTo>
                        <a:pt x="21600" y="1437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01" name="Arc 119"/>
                <p:cNvSpPr>
                  <a:spLocks/>
                </p:cNvSpPr>
                <p:nvPr/>
              </p:nvSpPr>
              <p:spPr bwMode="auto">
                <a:xfrm>
                  <a:off x="1076" y="2211"/>
                  <a:ext cx="18" cy="13"/>
                </a:xfrm>
                <a:custGeom>
                  <a:avLst/>
                  <a:gdLst>
                    <a:gd name="T0" fmla="*/ 0 w 25836"/>
                    <a:gd name="T1" fmla="*/ 0 h 32090"/>
                    <a:gd name="T2" fmla="*/ 0 w 25836"/>
                    <a:gd name="T3" fmla="*/ 0 h 32090"/>
                    <a:gd name="T4" fmla="*/ 0 w 25836"/>
                    <a:gd name="T5" fmla="*/ 0 h 32090"/>
                    <a:gd name="T6" fmla="*/ 0 60000 65536"/>
                    <a:gd name="T7" fmla="*/ 0 60000 65536"/>
                    <a:gd name="T8" fmla="*/ 0 60000 65536"/>
                    <a:gd name="T9" fmla="*/ 0 w 25836"/>
                    <a:gd name="T10" fmla="*/ 0 h 32090"/>
                    <a:gd name="T11" fmla="*/ 25836 w 25836"/>
                    <a:gd name="T12" fmla="*/ 32090 h 3209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836" h="32090" fill="none" extrusionOk="0">
                      <a:moveTo>
                        <a:pt x="0" y="419"/>
                      </a:moveTo>
                      <a:cubicBezTo>
                        <a:pt x="1394" y="140"/>
                        <a:pt x="2813" y="-1"/>
                        <a:pt x="4236" y="0"/>
                      </a:cubicBezTo>
                      <a:cubicBezTo>
                        <a:pt x="16165" y="0"/>
                        <a:pt x="25836" y="9670"/>
                        <a:pt x="25836" y="21600"/>
                      </a:cubicBezTo>
                      <a:cubicBezTo>
                        <a:pt x="25836" y="25270"/>
                        <a:pt x="24900" y="28881"/>
                        <a:pt x="23117" y="32089"/>
                      </a:cubicBezTo>
                    </a:path>
                    <a:path w="25836" h="32090" stroke="0" extrusionOk="0">
                      <a:moveTo>
                        <a:pt x="0" y="419"/>
                      </a:moveTo>
                      <a:cubicBezTo>
                        <a:pt x="1394" y="140"/>
                        <a:pt x="2813" y="-1"/>
                        <a:pt x="4236" y="0"/>
                      </a:cubicBezTo>
                      <a:cubicBezTo>
                        <a:pt x="16165" y="0"/>
                        <a:pt x="25836" y="9670"/>
                        <a:pt x="25836" y="21600"/>
                      </a:cubicBezTo>
                      <a:cubicBezTo>
                        <a:pt x="25836" y="25270"/>
                        <a:pt x="24900" y="28881"/>
                        <a:pt x="23117" y="32089"/>
                      </a:cubicBezTo>
                      <a:lnTo>
                        <a:pt x="4236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02" name="Arc 120"/>
                <p:cNvSpPr>
                  <a:spLocks/>
                </p:cNvSpPr>
                <p:nvPr/>
              </p:nvSpPr>
              <p:spPr bwMode="auto">
                <a:xfrm>
                  <a:off x="1076" y="2212"/>
                  <a:ext cx="17" cy="12"/>
                </a:xfrm>
                <a:custGeom>
                  <a:avLst/>
                  <a:gdLst>
                    <a:gd name="T0" fmla="*/ 0 w 25642"/>
                    <a:gd name="T1" fmla="*/ 0 h 32484"/>
                    <a:gd name="T2" fmla="*/ 0 w 25642"/>
                    <a:gd name="T3" fmla="*/ 0 h 32484"/>
                    <a:gd name="T4" fmla="*/ 0 w 25642"/>
                    <a:gd name="T5" fmla="*/ 0 h 32484"/>
                    <a:gd name="T6" fmla="*/ 0 60000 65536"/>
                    <a:gd name="T7" fmla="*/ 0 60000 65536"/>
                    <a:gd name="T8" fmla="*/ 0 60000 65536"/>
                    <a:gd name="T9" fmla="*/ 0 w 25642"/>
                    <a:gd name="T10" fmla="*/ 0 h 32484"/>
                    <a:gd name="T11" fmla="*/ 25642 w 25642"/>
                    <a:gd name="T12" fmla="*/ 32484 h 3248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642" h="32484" fill="none" extrusionOk="0">
                      <a:moveTo>
                        <a:pt x="0" y="381"/>
                      </a:moveTo>
                      <a:cubicBezTo>
                        <a:pt x="1332" y="127"/>
                        <a:pt x="2685" y="-1"/>
                        <a:pt x="4042" y="0"/>
                      </a:cubicBezTo>
                      <a:cubicBezTo>
                        <a:pt x="15971" y="0"/>
                        <a:pt x="25642" y="9670"/>
                        <a:pt x="25642" y="21600"/>
                      </a:cubicBezTo>
                      <a:cubicBezTo>
                        <a:pt x="25642" y="25424"/>
                        <a:pt x="24626" y="29180"/>
                        <a:pt x="22699" y="32483"/>
                      </a:cubicBezTo>
                    </a:path>
                    <a:path w="25642" h="32484" stroke="0" extrusionOk="0">
                      <a:moveTo>
                        <a:pt x="0" y="381"/>
                      </a:moveTo>
                      <a:cubicBezTo>
                        <a:pt x="1332" y="127"/>
                        <a:pt x="2685" y="-1"/>
                        <a:pt x="4042" y="0"/>
                      </a:cubicBezTo>
                      <a:cubicBezTo>
                        <a:pt x="15971" y="0"/>
                        <a:pt x="25642" y="9670"/>
                        <a:pt x="25642" y="21600"/>
                      </a:cubicBezTo>
                      <a:cubicBezTo>
                        <a:pt x="25642" y="25424"/>
                        <a:pt x="24626" y="29180"/>
                        <a:pt x="22699" y="32483"/>
                      </a:cubicBezTo>
                      <a:lnTo>
                        <a:pt x="4042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03" name="Arc 121"/>
                <p:cNvSpPr>
                  <a:spLocks/>
                </p:cNvSpPr>
                <p:nvPr/>
              </p:nvSpPr>
              <p:spPr bwMode="auto">
                <a:xfrm>
                  <a:off x="1082" y="2225"/>
                  <a:ext cx="16" cy="13"/>
                </a:xfrm>
                <a:custGeom>
                  <a:avLst/>
                  <a:gdLst>
                    <a:gd name="T0" fmla="*/ 0 w 21600"/>
                    <a:gd name="T1" fmla="*/ 0 h 28665"/>
                    <a:gd name="T2" fmla="*/ 0 w 21600"/>
                    <a:gd name="T3" fmla="*/ 0 h 28665"/>
                    <a:gd name="T4" fmla="*/ 0 w 21600"/>
                    <a:gd name="T5" fmla="*/ 0 h 28665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8665"/>
                    <a:gd name="T11" fmla="*/ 21600 w 21600"/>
                    <a:gd name="T12" fmla="*/ 28665 h 2866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8665" fill="none" extrusionOk="0">
                      <a:moveTo>
                        <a:pt x="13298" y="-1"/>
                      </a:moveTo>
                      <a:cubicBezTo>
                        <a:pt x="18537" y="4093"/>
                        <a:pt x="21600" y="10371"/>
                        <a:pt x="21600" y="17021"/>
                      </a:cubicBezTo>
                      <a:cubicBezTo>
                        <a:pt x="21600" y="21148"/>
                        <a:pt x="20417" y="25188"/>
                        <a:pt x="18192" y="28664"/>
                      </a:cubicBezTo>
                    </a:path>
                    <a:path w="21600" h="28665" stroke="0" extrusionOk="0">
                      <a:moveTo>
                        <a:pt x="13298" y="-1"/>
                      </a:moveTo>
                      <a:cubicBezTo>
                        <a:pt x="18537" y="4093"/>
                        <a:pt x="21600" y="10371"/>
                        <a:pt x="21600" y="17021"/>
                      </a:cubicBezTo>
                      <a:cubicBezTo>
                        <a:pt x="21600" y="21148"/>
                        <a:pt x="20417" y="25188"/>
                        <a:pt x="18192" y="28664"/>
                      </a:cubicBezTo>
                      <a:lnTo>
                        <a:pt x="0" y="1702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04" name="Arc 122"/>
                <p:cNvSpPr>
                  <a:spLocks/>
                </p:cNvSpPr>
                <p:nvPr/>
              </p:nvSpPr>
              <p:spPr bwMode="auto">
                <a:xfrm>
                  <a:off x="1082" y="2226"/>
                  <a:ext cx="15" cy="12"/>
                </a:xfrm>
                <a:custGeom>
                  <a:avLst/>
                  <a:gdLst>
                    <a:gd name="T0" fmla="*/ 0 w 21600"/>
                    <a:gd name="T1" fmla="*/ 0 h 29262"/>
                    <a:gd name="T2" fmla="*/ 0 w 21600"/>
                    <a:gd name="T3" fmla="*/ 0 h 29262"/>
                    <a:gd name="T4" fmla="*/ 0 w 21600"/>
                    <a:gd name="T5" fmla="*/ 0 h 2926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9262"/>
                    <a:gd name="T11" fmla="*/ 21600 w 21600"/>
                    <a:gd name="T12" fmla="*/ 29262 h 2926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9262" fill="none" extrusionOk="0">
                      <a:moveTo>
                        <a:pt x="12959" y="-1"/>
                      </a:moveTo>
                      <a:cubicBezTo>
                        <a:pt x="18399" y="4079"/>
                        <a:pt x="21600" y="10481"/>
                        <a:pt x="21600" y="17280"/>
                      </a:cubicBezTo>
                      <a:cubicBezTo>
                        <a:pt x="21600" y="21544"/>
                        <a:pt x="20337" y="25713"/>
                        <a:pt x="17971" y="29261"/>
                      </a:cubicBezTo>
                    </a:path>
                    <a:path w="21600" h="29262" stroke="0" extrusionOk="0">
                      <a:moveTo>
                        <a:pt x="12959" y="-1"/>
                      </a:moveTo>
                      <a:cubicBezTo>
                        <a:pt x="18399" y="4079"/>
                        <a:pt x="21600" y="10481"/>
                        <a:pt x="21600" y="17280"/>
                      </a:cubicBezTo>
                      <a:cubicBezTo>
                        <a:pt x="21600" y="21544"/>
                        <a:pt x="20337" y="25713"/>
                        <a:pt x="17971" y="29261"/>
                      </a:cubicBezTo>
                      <a:lnTo>
                        <a:pt x="0" y="1728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05" name="Arc 123"/>
                <p:cNvSpPr>
                  <a:spLocks/>
                </p:cNvSpPr>
                <p:nvPr/>
              </p:nvSpPr>
              <p:spPr bwMode="auto">
                <a:xfrm>
                  <a:off x="1076" y="2237"/>
                  <a:ext cx="20" cy="20"/>
                </a:xfrm>
                <a:custGeom>
                  <a:avLst/>
                  <a:gdLst>
                    <a:gd name="T0" fmla="*/ 0 w 28696"/>
                    <a:gd name="T1" fmla="*/ 0 h 28431"/>
                    <a:gd name="T2" fmla="*/ 0 w 28696"/>
                    <a:gd name="T3" fmla="*/ 0 h 28431"/>
                    <a:gd name="T4" fmla="*/ 0 w 28696"/>
                    <a:gd name="T5" fmla="*/ 0 h 28431"/>
                    <a:gd name="T6" fmla="*/ 0 60000 65536"/>
                    <a:gd name="T7" fmla="*/ 0 60000 65536"/>
                    <a:gd name="T8" fmla="*/ 0 60000 65536"/>
                    <a:gd name="T9" fmla="*/ 0 w 28696"/>
                    <a:gd name="T10" fmla="*/ 0 h 28431"/>
                    <a:gd name="T11" fmla="*/ 28696 w 28696"/>
                    <a:gd name="T12" fmla="*/ 28431 h 2843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696" h="28431" fill="none" extrusionOk="0">
                      <a:moveTo>
                        <a:pt x="27587" y="0"/>
                      </a:moveTo>
                      <a:cubicBezTo>
                        <a:pt x="28321" y="2202"/>
                        <a:pt x="28696" y="4509"/>
                        <a:pt x="28696" y="6831"/>
                      </a:cubicBezTo>
                      <a:cubicBezTo>
                        <a:pt x="28696" y="18760"/>
                        <a:pt x="19025" y="28431"/>
                        <a:pt x="7096" y="28431"/>
                      </a:cubicBezTo>
                      <a:cubicBezTo>
                        <a:pt x="4680" y="28431"/>
                        <a:pt x="2281" y="28025"/>
                        <a:pt x="-1" y="27232"/>
                      </a:cubicBezTo>
                    </a:path>
                    <a:path w="28696" h="28431" stroke="0" extrusionOk="0">
                      <a:moveTo>
                        <a:pt x="27587" y="0"/>
                      </a:moveTo>
                      <a:cubicBezTo>
                        <a:pt x="28321" y="2202"/>
                        <a:pt x="28696" y="4509"/>
                        <a:pt x="28696" y="6831"/>
                      </a:cubicBezTo>
                      <a:cubicBezTo>
                        <a:pt x="28696" y="18760"/>
                        <a:pt x="19025" y="28431"/>
                        <a:pt x="7096" y="28431"/>
                      </a:cubicBezTo>
                      <a:cubicBezTo>
                        <a:pt x="4680" y="28431"/>
                        <a:pt x="2281" y="28025"/>
                        <a:pt x="-1" y="27232"/>
                      </a:cubicBezTo>
                      <a:lnTo>
                        <a:pt x="7096" y="683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06" name="Arc 124"/>
                <p:cNvSpPr>
                  <a:spLocks/>
                </p:cNvSpPr>
                <p:nvPr/>
              </p:nvSpPr>
              <p:spPr bwMode="auto">
                <a:xfrm>
                  <a:off x="1076" y="2238"/>
                  <a:ext cx="19" cy="18"/>
                </a:xfrm>
                <a:custGeom>
                  <a:avLst/>
                  <a:gdLst>
                    <a:gd name="T0" fmla="*/ 0 w 28696"/>
                    <a:gd name="T1" fmla="*/ 0 h 28431"/>
                    <a:gd name="T2" fmla="*/ 0 w 28696"/>
                    <a:gd name="T3" fmla="*/ 0 h 28431"/>
                    <a:gd name="T4" fmla="*/ 0 w 28696"/>
                    <a:gd name="T5" fmla="*/ 0 h 28431"/>
                    <a:gd name="T6" fmla="*/ 0 60000 65536"/>
                    <a:gd name="T7" fmla="*/ 0 60000 65536"/>
                    <a:gd name="T8" fmla="*/ 0 60000 65536"/>
                    <a:gd name="T9" fmla="*/ 0 w 28696"/>
                    <a:gd name="T10" fmla="*/ 0 h 28431"/>
                    <a:gd name="T11" fmla="*/ 28696 w 28696"/>
                    <a:gd name="T12" fmla="*/ 28431 h 2843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696" h="28431" fill="none" extrusionOk="0">
                      <a:moveTo>
                        <a:pt x="27587" y="0"/>
                      </a:moveTo>
                      <a:cubicBezTo>
                        <a:pt x="28321" y="2202"/>
                        <a:pt x="28696" y="4509"/>
                        <a:pt x="28696" y="6831"/>
                      </a:cubicBezTo>
                      <a:cubicBezTo>
                        <a:pt x="28696" y="18760"/>
                        <a:pt x="19025" y="28431"/>
                        <a:pt x="7096" y="28431"/>
                      </a:cubicBezTo>
                      <a:cubicBezTo>
                        <a:pt x="4680" y="28431"/>
                        <a:pt x="2281" y="28025"/>
                        <a:pt x="-1" y="27232"/>
                      </a:cubicBezTo>
                    </a:path>
                    <a:path w="28696" h="28431" stroke="0" extrusionOk="0">
                      <a:moveTo>
                        <a:pt x="27587" y="0"/>
                      </a:moveTo>
                      <a:cubicBezTo>
                        <a:pt x="28321" y="2202"/>
                        <a:pt x="28696" y="4509"/>
                        <a:pt x="28696" y="6831"/>
                      </a:cubicBezTo>
                      <a:cubicBezTo>
                        <a:pt x="28696" y="18760"/>
                        <a:pt x="19025" y="28431"/>
                        <a:pt x="7096" y="28431"/>
                      </a:cubicBezTo>
                      <a:cubicBezTo>
                        <a:pt x="4680" y="28431"/>
                        <a:pt x="2281" y="28025"/>
                        <a:pt x="-1" y="27232"/>
                      </a:cubicBezTo>
                      <a:lnTo>
                        <a:pt x="7096" y="683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07" name="Arc 125"/>
                <p:cNvSpPr>
                  <a:spLocks/>
                </p:cNvSpPr>
                <p:nvPr/>
              </p:nvSpPr>
              <p:spPr bwMode="auto">
                <a:xfrm>
                  <a:off x="1005" y="2225"/>
                  <a:ext cx="10" cy="17"/>
                </a:xfrm>
                <a:custGeom>
                  <a:avLst/>
                  <a:gdLst>
                    <a:gd name="T0" fmla="*/ 0 w 21600"/>
                    <a:gd name="T1" fmla="*/ 0 h 41281"/>
                    <a:gd name="T2" fmla="*/ 0 w 21600"/>
                    <a:gd name="T3" fmla="*/ 0 h 41281"/>
                    <a:gd name="T4" fmla="*/ 0 w 21600"/>
                    <a:gd name="T5" fmla="*/ 0 h 41281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281"/>
                    <a:gd name="T11" fmla="*/ 21600 w 21600"/>
                    <a:gd name="T12" fmla="*/ 41281 h 412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281" fill="none" extrusionOk="0">
                      <a:moveTo>
                        <a:pt x="12736" y="41280"/>
                      </a:moveTo>
                      <a:cubicBezTo>
                        <a:pt x="4984" y="37792"/>
                        <a:pt x="0" y="30082"/>
                        <a:pt x="0" y="21583"/>
                      </a:cubicBezTo>
                      <a:cubicBezTo>
                        <a:pt x="-1" y="9982"/>
                        <a:pt x="9163" y="453"/>
                        <a:pt x="20754" y="-1"/>
                      </a:cubicBezTo>
                    </a:path>
                    <a:path w="21600" h="41281" stroke="0" extrusionOk="0">
                      <a:moveTo>
                        <a:pt x="12736" y="41280"/>
                      </a:moveTo>
                      <a:cubicBezTo>
                        <a:pt x="4984" y="37792"/>
                        <a:pt x="0" y="30082"/>
                        <a:pt x="0" y="21583"/>
                      </a:cubicBezTo>
                      <a:cubicBezTo>
                        <a:pt x="-1" y="9982"/>
                        <a:pt x="9163" y="453"/>
                        <a:pt x="20754" y="-1"/>
                      </a:cubicBezTo>
                      <a:lnTo>
                        <a:pt x="21600" y="21583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08" name="Arc 126"/>
                <p:cNvSpPr>
                  <a:spLocks/>
                </p:cNvSpPr>
                <p:nvPr/>
              </p:nvSpPr>
              <p:spPr bwMode="auto">
                <a:xfrm>
                  <a:off x="1006" y="2226"/>
                  <a:ext cx="9" cy="15"/>
                </a:xfrm>
                <a:custGeom>
                  <a:avLst/>
                  <a:gdLst>
                    <a:gd name="T0" fmla="*/ 0 w 21600"/>
                    <a:gd name="T1" fmla="*/ 0 h 41322"/>
                    <a:gd name="T2" fmla="*/ 0 w 21600"/>
                    <a:gd name="T3" fmla="*/ 0 h 41322"/>
                    <a:gd name="T4" fmla="*/ 0 w 21600"/>
                    <a:gd name="T5" fmla="*/ 0 h 4132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322"/>
                    <a:gd name="T11" fmla="*/ 21600 w 21600"/>
                    <a:gd name="T12" fmla="*/ 41322 h 413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322" fill="none" extrusionOk="0">
                      <a:moveTo>
                        <a:pt x="12826" y="41322"/>
                      </a:moveTo>
                      <a:cubicBezTo>
                        <a:pt x="5026" y="37855"/>
                        <a:pt x="0" y="30119"/>
                        <a:pt x="0" y="21584"/>
                      </a:cubicBezTo>
                      <a:cubicBezTo>
                        <a:pt x="-1" y="9979"/>
                        <a:pt x="9169" y="448"/>
                        <a:pt x="20766" y="0"/>
                      </a:cubicBezTo>
                    </a:path>
                    <a:path w="21600" h="41322" stroke="0" extrusionOk="0">
                      <a:moveTo>
                        <a:pt x="12826" y="41322"/>
                      </a:moveTo>
                      <a:cubicBezTo>
                        <a:pt x="5026" y="37855"/>
                        <a:pt x="0" y="30119"/>
                        <a:pt x="0" y="21584"/>
                      </a:cubicBezTo>
                      <a:cubicBezTo>
                        <a:pt x="-1" y="9979"/>
                        <a:pt x="9169" y="448"/>
                        <a:pt x="20766" y="0"/>
                      </a:cubicBezTo>
                      <a:lnTo>
                        <a:pt x="21600" y="21584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09" name="Arc 127"/>
                <p:cNvSpPr>
                  <a:spLocks/>
                </p:cNvSpPr>
                <p:nvPr/>
              </p:nvSpPr>
              <p:spPr bwMode="auto">
                <a:xfrm>
                  <a:off x="1034" y="2249"/>
                  <a:ext cx="43" cy="12"/>
                </a:xfrm>
                <a:custGeom>
                  <a:avLst/>
                  <a:gdLst>
                    <a:gd name="T0" fmla="*/ 0 w 39157"/>
                    <a:gd name="T1" fmla="*/ 0 h 21600"/>
                    <a:gd name="T2" fmla="*/ 0 w 39157"/>
                    <a:gd name="T3" fmla="*/ 0 h 21600"/>
                    <a:gd name="T4" fmla="*/ 0 w 3915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9157"/>
                    <a:gd name="T10" fmla="*/ 0 h 21600"/>
                    <a:gd name="T11" fmla="*/ 39157 w 3915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157" h="21600" fill="none" extrusionOk="0">
                      <a:moveTo>
                        <a:pt x="39156" y="12211"/>
                      </a:moveTo>
                      <a:cubicBezTo>
                        <a:pt x="35129" y="18087"/>
                        <a:pt x="28463" y="21599"/>
                        <a:pt x="21340" y="21600"/>
                      </a:cubicBezTo>
                      <a:cubicBezTo>
                        <a:pt x="10701" y="21600"/>
                        <a:pt x="1646" y="13853"/>
                        <a:pt x="0" y="3342"/>
                      </a:cubicBezTo>
                    </a:path>
                    <a:path w="39157" h="21600" stroke="0" extrusionOk="0">
                      <a:moveTo>
                        <a:pt x="39156" y="12211"/>
                      </a:moveTo>
                      <a:cubicBezTo>
                        <a:pt x="35129" y="18087"/>
                        <a:pt x="28463" y="21599"/>
                        <a:pt x="21340" y="21600"/>
                      </a:cubicBezTo>
                      <a:cubicBezTo>
                        <a:pt x="10701" y="21600"/>
                        <a:pt x="1646" y="13853"/>
                        <a:pt x="0" y="3342"/>
                      </a:cubicBezTo>
                      <a:lnTo>
                        <a:pt x="21340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10" name="Arc 128"/>
                <p:cNvSpPr>
                  <a:spLocks/>
                </p:cNvSpPr>
                <p:nvPr/>
              </p:nvSpPr>
              <p:spPr bwMode="auto">
                <a:xfrm>
                  <a:off x="1035" y="2249"/>
                  <a:ext cx="40" cy="11"/>
                </a:xfrm>
                <a:custGeom>
                  <a:avLst/>
                  <a:gdLst>
                    <a:gd name="T0" fmla="*/ 0 w 38879"/>
                    <a:gd name="T1" fmla="*/ 0 h 21600"/>
                    <a:gd name="T2" fmla="*/ 0 w 38879"/>
                    <a:gd name="T3" fmla="*/ 0 h 21600"/>
                    <a:gd name="T4" fmla="*/ 0 w 388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879"/>
                    <a:gd name="T10" fmla="*/ 0 h 21600"/>
                    <a:gd name="T11" fmla="*/ 38879 w 388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879" h="21600" fill="none" extrusionOk="0">
                      <a:moveTo>
                        <a:pt x="38878" y="12573"/>
                      </a:moveTo>
                      <a:cubicBezTo>
                        <a:pt x="34822" y="18239"/>
                        <a:pt x="28283" y="21599"/>
                        <a:pt x="21316" y="21600"/>
                      </a:cubicBezTo>
                      <a:cubicBezTo>
                        <a:pt x="10732" y="21600"/>
                        <a:pt x="1708" y="13932"/>
                        <a:pt x="-1" y="3488"/>
                      </a:cubicBezTo>
                    </a:path>
                    <a:path w="38879" h="21600" stroke="0" extrusionOk="0">
                      <a:moveTo>
                        <a:pt x="38878" y="12573"/>
                      </a:moveTo>
                      <a:cubicBezTo>
                        <a:pt x="34822" y="18239"/>
                        <a:pt x="28283" y="21599"/>
                        <a:pt x="21316" y="21600"/>
                      </a:cubicBezTo>
                      <a:cubicBezTo>
                        <a:pt x="10732" y="21600"/>
                        <a:pt x="1708" y="13932"/>
                        <a:pt x="-1" y="3488"/>
                      </a:cubicBezTo>
                      <a:lnTo>
                        <a:pt x="21316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744" name="Group 129"/>
            <p:cNvGrpSpPr>
              <a:grpSpLocks/>
            </p:cNvGrpSpPr>
            <p:nvPr/>
          </p:nvGrpSpPr>
          <p:grpSpPr bwMode="auto">
            <a:xfrm>
              <a:off x="1523" y="332"/>
              <a:ext cx="170" cy="169"/>
              <a:chOff x="775" y="1966"/>
              <a:chExt cx="170" cy="169"/>
            </a:xfrm>
          </p:grpSpPr>
          <p:sp>
            <p:nvSpPr>
              <p:cNvPr id="18773" name="Freeform 130"/>
              <p:cNvSpPr>
                <a:spLocks/>
              </p:cNvSpPr>
              <p:nvPr/>
            </p:nvSpPr>
            <p:spPr bwMode="auto">
              <a:xfrm>
                <a:off x="799" y="2068"/>
                <a:ext cx="146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2" y="0"/>
                    </a:lnTo>
                    <a:lnTo>
                      <a:pt x="581" y="0"/>
                    </a:lnTo>
                    <a:lnTo>
                      <a:pt x="516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74" name="Freeform 131"/>
              <p:cNvSpPr>
                <a:spLocks/>
              </p:cNvSpPr>
              <p:nvPr/>
            </p:nvSpPr>
            <p:spPr bwMode="auto">
              <a:xfrm>
                <a:off x="799" y="2068"/>
                <a:ext cx="146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2" y="0"/>
                    </a:lnTo>
                    <a:lnTo>
                      <a:pt x="581" y="0"/>
                    </a:lnTo>
                    <a:lnTo>
                      <a:pt x="516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75" name="Rectangle 132"/>
              <p:cNvSpPr>
                <a:spLocks noChangeArrowheads="1"/>
              </p:cNvSpPr>
              <p:nvPr/>
            </p:nvSpPr>
            <p:spPr bwMode="auto">
              <a:xfrm>
                <a:off x="799" y="2086"/>
                <a:ext cx="130" cy="2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76" name="Rectangle 133"/>
              <p:cNvSpPr>
                <a:spLocks noChangeArrowheads="1"/>
              </p:cNvSpPr>
              <p:nvPr/>
            </p:nvSpPr>
            <p:spPr bwMode="auto">
              <a:xfrm>
                <a:off x="800" y="2087"/>
                <a:ext cx="128" cy="20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77" name="Freeform 134"/>
              <p:cNvSpPr>
                <a:spLocks/>
              </p:cNvSpPr>
              <p:nvPr/>
            </p:nvSpPr>
            <p:spPr bwMode="auto">
              <a:xfrm>
                <a:off x="929" y="2068"/>
                <a:ext cx="16" cy="40"/>
              </a:xfrm>
              <a:custGeom>
                <a:avLst/>
                <a:gdLst>
                  <a:gd name="T0" fmla="*/ 0 w 65"/>
                  <a:gd name="T1" fmla="*/ 0 h 160"/>
                  <a:gd name="T2" fmla="*/ 0 w 65"/>
                  <a:gd name="T3" fmla="*/ 0 h 160"/>
                  <a:gd name="T4" fmla="*/ 0 w 65"/>
                  <a:gd name="T5" fmla="*/ 0 h 160"/>
                  <a:gd name="T6" fmla="*/ 0 w 65"/>
                  <a:gd name="T7" fmla="*/ 0 h 160"/>
                  <a:gd name="T8" fmla="*/ 0 w 65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60"/>
                  <a:gd name="T17" fmla="*/ 65 w 65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60">
                    <a:moveTo>
                      <a:pt x="0" y="160"/>
                    </a:moveTo>
                    <a:lnTo>
                      <a:pt x="65" y="96"/>
                    </a:lnTo>
                    <a:lnTo>
                      <a:pt x="65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78" name="Freeform 135"/>
              <p:cNvSpPr>
                <a:spLocks/>
              </p:cNvSpPr>
              <p:nvPr/>
            </p:nvSpPr>
            <p:spPr bwMode="auto">
              <a:xfrm>
                <a:off x="929" y="2068"/>
                <a:ext cx="16" cy="40"/>
              </a:xfrm>
              <a:custGeom>
                <a:avLst/>
                <a:gdLst>
                  <a:gd name="T0" fmla="*/ 0 w 65"/>
                  <a:gd name="T1" fmla="*/ 0 h 160"/>
                  <a:gd name="T2" fmla="*/ 0 w 65"/>
                  <a:gd name="T3" fmla="*/ 0 h 160"/>
                  <a:gd name="T4" fmla="*/ 0 w 65"/>
                  <a:gd name="T5" fmla="*/ 0 h 160"/>
                  <a:gd name="T6" fmla="*/ 0 w 65"/>
                  <a:gd name="T7" fmla="*/ 0 h 160"/>
                  <a:gd name="T8" fmla="*/ 0 w 65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60"/>
                  <a:gd name="T17" fmla="*/ 65 w 65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60">
                    <a:moveTo>
                      <a:pt x="0" y="160"/>
                    </a:moveTo>
                    <a:lnTo>
                      <a:pt x="65" y="96"/>
                    </a:lnTo>
                    <a:lnTo>
                      <a:pt x="65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79" name="Freeform 136"/>
              <p:cNvSpPr>
                <a:spLocks/>
              </p:cNvSpPr>
              <p:nvPr/>
            </p:nvSpPr>
            <p:spPr bwMode="auto">
              <a:xfrm>
                <a:off x="803" y="2068"/>
                <a:ext cx="140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6" y="0"/>
                    </a:lnTo>
                    <a:lnTo>
                      <a:pt x="557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80" name="Freeform 137"/>
              <p:cNvSpPr>
                <a:spLocks/>
              </p:cNvSpPr>
              <p:nvPr/>
            </p:nvSpPr>
            <p:spPr bwMode="auto">
              <a:xfrm>
                <a:off x="803" y="2068"/>
                <a:ext cx="140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6" y="0"/>
                    </a:lnTo>
                    <a:lnTo>
                      <a:pt x="557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81" name="Freeform 138"/>
              <p:cNvSpPr>
                <a:spLocks/>
              </p:cNvSpPr>
              <p:nvPr/>
            </p:nvSpPr>
            <p:spPr bwMode="auto">
              <a:xfrm>
                <a:off x="801" y="1966"/>
                <a:ext cx="142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8" y="0"/>
                    </a:lnTo>
                    <a:lnTo>
                      <a:pt x="565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82" name="Freeform 139"/>
              <p:cNvSpPr>
                <a:spLocks/>
              </p:cNvSpPr>
              <p:nvPr/>
            </p:nvSpPr>
            <p:spPr bwMode="auto">
              <a:xfrm>
                <a:off x="801" y="1966"/>
                <a:ext cx="142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8" y="0"/>
                    </a:lnTo>
                    <a:lnTo>
                      <a:pt x="565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83" name="Rectangle 140"/>
              <p:cNvSpPr>
                <a:spLocks noChangeArrowheads="1"/>
              </p:cNvSpPr>
              <p:nvPr/>
            </p:nvSpPr>
            <p:spPr bwMode="auto">
              <a:xfrm>
                <a:off x="802" y="1981"/>
                <a:ext cx="128" cy="98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84" name="Rectangle 141"/>
              <p:cNvSpPr>
                <a:spLocks noChangeArrowheads="1"/>
              </p:cNvSpPr>
              <p:nvPr/>
            </p:nvSpPr>
            <p:spPr bwMode="auto">
              <a:xfrm>
                <a:off x="813" y="1993"/>
                <a:ext cx="104" cy="7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85" name="Freeform 142"/>
              <p:cNvSpPr>
                <a:spLocks/>
              </p:cNvSpPr>
              <p:nvPr/>
            </p:nvSpPr>
            <p:spPr bwMode="auto">
              <a:xfrm>
                <a:off x="929" y="1966"/>
                <a:ext cx="14" cy="112"/>
              </a:xfrm>
              <a:custGeom>
                <a:avLst/>
                <a:gdLst>
                  <a:gd name="T0" fmla="*/ 0 w 57"/>
                  <a:gd name="T1" fmla="*/ 0 h 449"/>
                  <a:gd name="T2" fmla="*/ 0 w 57"/>
                  <a:gd name="T3" fmla="*/ 0 h 449"/>
                  <a:gd name="T4" fmla="*/ 0 w 57"/>
                  <a:gd name="T5" fmla="*/ 0 h 449"/>
                  <a:gd name="T6" fmla="*/ 0 w 57"/>
                  <a:gd name="T7" fmla="*/ 0 h 449"/>
                  <a:gd name="T8" fmla="*/ 0 w 57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49"/>
                  <a:gd name="T17" fmla="*/ 57 w 57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49">
                    <a:moveTo>
                      <a:pt x="0" y="449"/>
                    </a:moveTo>
                    <a:lnTo>
                      <a:pt x="57" y="401"/>
                    </a:lnTo>
                    <a:lnTo>
                      <a:pt x="57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86" name="Freeform 143"/>
              <p:cNvSpPr>
                <a:spLocks/>
              </p:cNvSpPr>
              <p:nvPr/>
            </p:nvSpPr>
            <p:spPr bwMode="auto">
              <a:xfrm>
                <a:off x="929" y="1966"/>
                <a:ext cx="14" cy="112"/>
              </a:xfrm>
              <a:custGeom>
                <a:avLst/>
                <a:gdLst>
                  <a:gd name="T0" fmla="*/ 0 w 57"/>
                  <a:gd name="T1" fmla="*/ 0 h 449"/>
                  <a:gd name="T2" fmla="*/ 0 w 57"/>
                  <a:gd name="T3" fmla="*/ 0 h 449"/>
                  <a:gd name="T4" fmla="*/ 0 w 57"/>
                  <a:gd name="T5" fmla="*/ 0 h 449"/>
                  <a:gd name="T6" fmla="*/ 0 w 57"/>
                  <a:gd name="T7" fmla="*/ 0 h 449"/>
                  <a:gd name="T8" fmla="*/ 0 w 57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49"/>
                  <a:gd name="T17" fmla="*/ 57 w 57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49">
                    <a:moveTo>
                      <a:pt x="0" y="449"/>
                    </a:moveTo>
                    <a:lnTo>
                      <a:pt x="57" y="401"/>
                    </a:lnTo>
                    <a:lnTo>
                      <a:pt x="57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87" name="Freeform 144"/>
              <p:cNvSpPr>
                <a:spLocks/>
              </p:cNvSpPr>
              <p:nvPr/>
            </p:nvSpPr>
            <p:spPr bwMode="auto">
              <a:xfrm>
                <a:off x="775" y="2104"/>
                <a:ext cx="160" cy="25"/>
              </a:xfrm>
              <a:custGeom>
                <a:avLst/>
                <a:gdLst>
                  <a:gd name="T0" fmla="*/ 0 w 637"/>
                  <a:gd name="T1" fmla="*/ 0 h 96"/>
                  <a:gd name="T2" fmla="*/ 0 w 637"/>
                  <a:gd name="T3" fmla="*/ 0 h 96"/>
                  <a:gd name="T4" fmla="*/ 0 w 637"/>
                  <a:gd name="T5" fmla="*/ 0 h 96"/>
                  <a:gd name="T6" fmla="*/ 0 w 637"/>
                  <a:gd name="T7" fmla="*/ 0 h 96"/>
                  <a:gd name="T8" fmla="*/ 0 w 637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96"/>
                  <a:gd name="T17" fmla="*/ 637 w 637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96">
                    <a:moveTo>
                      <a:pt x="0" y="96"/>
                    </a:moveTo>
                    <a:lnTo>
                      <a:pt x="81" y="0"/>
                    </a:lnTo>
                    <a:lnTo>
                      <a:pt x="637" y="0"/>
                    </a:lnTo>
                    <a:lnTo>
                      <a:pt x="557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88" name="Freeform 145"/>
              <p:cNvSpPr>
                <a:spLocks/>
              </p:cNvSpPr>
              <p:nvPr/>
            </p:nvSpPr>
            <p:spPr bwMode="auto">
              <a:xfrm>
                <a:off x="775" y="2104"/>
                <a:ext cx="160" cy="25"/>
              </a:xfrm>
              <a:custGeom>
                <a:avLst/>
                <a:gdLst>
                  <a:gd name="T0" fmla="*/ 0 w 637"/>
                  <a:gd name="T1" fmla="*/ 0 h 96"/>
                  <a:gd name="T2" fmla="*/ 0 w 637"/>
                  <a:gd name="T3" fmla="*/ 0 h 96"/>
                  <a:gd name="T4" fmla="*/ 0 w 637"/>
                  <a:gd name="T5" fmla="*/ 0 h 96"/>
                  <a:gd name="T6" fmla="*/ 0 w 637"/>
                  <a:gd name="T7" fmla="*/ 0 h 96"/>
                  <a:gd name="T8" fmla="*/ 0 w 637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96"/>
                  <a:gd name="T17" fmla="*/ 637 w 637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96">
                    <a:moveTo>
                      <a:pt x="0" y="96"/>
                    </a:moveTo>
                    <a:lnTo>
                      <a:pt x="81" y="0"/>
                    </a:lnTo>
                    <a:lnTo>
                      <a:pt x="637" y="0"/>
                    </a:lnTo>
                    <a:lnTo>
                      <a:pt x="557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89" name="Freeform 146"/>
              <p:cNvSpPr>
                <a:spLocks/>
              </p:cNvSpPr>
              <p:nvPr/>
            </p:nvSpPr>
            <p:spPr bwMode="auto">
              <a:xfrm>
                <a:off x="914" y="2104"/>
                <a:ext cx="21" cy="31"/>
              </a:xfrm>
              <a:custGeom>
                <a:avLst/>
                <a:gdLst>
                  <a:gd name="T0" fmla="*/ 0 w 80"/>
                  <a:gd name="T1" fmla="*/ 0 h 120"/>
                  <a:gd name="T2" fmla="*/ 0 w 80"/>
                  <a:gd name="T3" fmla="*/ 0 h 120"/>
                  <a:gd name="T4" fmla="*/ 0 w 80"/>
                  <a:gd name="T5" fmla="*/ 0 h 120"/>
                  <a:gd name="T6" fmla="*/ 0 w 80"/>
                  <a:gd name="T7" fmla="*/ 0 h 120"/>
                  <a:gd name="T8" fmla="*/ 0 w 80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20"/>
                  <a:gd name="T17" fmla="*/ 80 w 80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20">
                    <a:moveTo>
                      <a:pt x="0" y="120"/>
                    </a:moveTo>
                    <a:lnTo>
                      <a:pt x="80" y="40"/>
                    </a:lnTo>
                    <a:lnTo>
                      <a:pt x="80" y="0"/>
                    </a:lnTo>
                    <a:lnTo>
                      <a:pt x="0" y="104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90" name="Freeform 147"/>
              <p:cNvSpPr>
                <a:spLocks/>
              </p:cNvSpPr>
              <p:nvPr/>
            </p:nvSpPr>
            <p:spPr bwMode="auto">
              <a:xfrm>
                <a:off x="914" y="2104"/>
                <a:ext cx="21" cy="31"/>
              </a:xfrm>
              <a:custGeom>
                <a:avLst/>
                <a:gdLst>
                  <a:gd name="T0" fmla="*/ 0 w 80"/>
                  <a:gd name="T1" fmla="*/ 0 h 120"/>
                  <a:gd name="T2" fmla="*/ 0 w 80"/>
                  <a:gd name="T3" fmla="*/ 0 h 120"/>
                  <a:gd name="T4" fmla="*/ 0 w 80"/>
                  <a:gd name="T5" fmla="*/ 0 h 120"/>
                  <a:gd name="T6" fmla="*/ 0 w 80"/>
                  <a:gd name="T7" fmla="*/ 0 h 120"/>
                  <a:gd name="T8" fmla="*/ 0 w 80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20"/>
                  <a:gd name="T17" fmla="*/ 80 w 80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20">
                    <a:moveTo>
                      <a:pt x="0" y="120"/>
                    </a:moveTo>
                    <a:lnTo>
                      <a:pt x="80" y="40"/>
                    </a:lnTo>
                    <a:lnTo>
                      <a:pt x="80" y="0"/>
                    </a:lnTo>
                    <a:lnTo>
                      <a:pt x="0" y="104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91" name="Rectangle 148"/>
              <p:cNvSpPr>
                <a:spLocks noChangeArrowheads="1"/>
              </p:cNvSpPr>
              <p:nvPr/>
            </p:nvSpPr>
            <p:spPr bwMode="auto">
              <a:xfrm>
                <a:off x="775" y="2129"/>
                <a:ext cx="139" cy="6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92" name="Rectangle 149"/>
              <p:cNvSpPr>
                <a:spLocks noChangeArrowheads="1"/>
              </p:cNvSpPr>
              <p:nvPr/>
            </p:nvSpPr>
            <p:spPr bwMode="auto">
              <a:xfrm>
                <a:off x="776" y="2130"/>
                <a:ext cx="137" cy="4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745" name="Group 150"/>
            <p:cNvGrpSpPr>
              <a:grpSpLocks/>
            </p:cNvGrpSpPr>
            <p:nvPr/>
          </p:nvGrpSpPr>
          <p:grpSpPr bwMode="auto">
            <a:xfrm>
              <a:off x="1568" y="370"/>
              <a:ext cx="92" cy="56"/>
              <a:chOff x="820" y="2004"/>
              <a:chExt cx="92" cy="56"/>
            </a:xfrm>
          </p:grpSpPr>
          <p:grpSp>
            <p:nvGrpSpPr>
              <p:cNvPr id="18746" name="Group 151"/>
              <p:cNvGrpSpPr>
                <a:grpSpLocks/>
              </p:cNvGrpSpPr>
              <p:nvPr/>
            </p:nvGrpSpPr>
            <p:grpSpPr bwMode="auto">
              <a:xfrm>
                <a:off x="820" y="2004"/>
                <a:ext cx="92" cy="56"/>
                <a:chOff x="820" y="2004"/>
                <a:chExt cx="92" cy="56"/>
              </a:xfrm>
            </p:grpSpPr>
            <p:sp>
              <p:nvSpPr>
                <p:cNvPr id="18764" name="Oval 152"/>
                <p:cNvSpPr>
                  <a:spLocks noChangeArrowheads="1"/>
                </p:cNvSpPr>
                <p:nvPr/>
              </p:nvSpPr>
              <p:spPr bwMode="auto">
                <a:xfrm>
                  <a:off x="852" y="2004"/>
                  <a:ext cx="40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65" name="Oval 153"/>
                <p:cNvSpPr>
                  <a:spLocks noChangeArrowheads="1"/>
                </p:cNvSpPr>
                <p:nvPr/>
              </p:nvSpPr>
              <p:spPr bwMode="auto">
                <a:xfrm>
                  <a:off x="830" y="2010"/>
                  <a:ext cx="30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66" name="Oval 154"/>
                <p:cNvSpPr>
                  <a:spLocks noChangeArrowheads="1"/>
                </p:cNvSpPr>
                <p:nvPr/>
              </p:nvSpPr>
              <p:spPr bwMode="auto">
                <a:xfrm>
                  <a:off x="820" y="2024"/>
                  <a:ext cx="2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67" name="Oval 155"/>
                <p:cNvSpPr>
                  <a:spLocks noChangeArrowheads="1"/>
                </p:cNvSpPr>
                <p:nvPr/>
              </p:nvSpPr>
              <p:spPr bwMode="auto">
                <a:xfrm>
                  <a:off x="826" y="2032"/>
                  <a:ext cx="32" cy="2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68" name="Oval 156"/>
                <p:cNvSpPr>
                  <a:spLocks noChangeArrowheads="1"/>
                </p:cNvSpPr>
                <p:nvPr/>
              </p:nvSpPr>
              <p:spPr bwMode="auto">
                <a:xfrm>
                  <a:off x="848" y="2036"/>
                  <a:ext cx="48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69" name="Oval 157"/>
                <p:cNvSpPr>
                  <a:spLocks noChangeArrowheads="1"/>
                </p:cNvSpPr>
                <p:nvPr/>
              </p:nvSpPr>
              <p:spPr bwMode="auto">
                <a:xfrm>
                  <a:off x="878" y="2010"/>
                  <a:ext cx="3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70" name="Oval 158"/>
                <p:cNvSpPr>
                  <a:spLocks noChangeArrowheads="1"/>
                </p:cNvSpPr>
                <p:nvPr/>
              </p:nvSpPr>
              <p:spPr bwMode="auto">
                <a:xfrm>
                  <a:off x="882" y="2022"/>
                  <a:ext cx="3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71" name="Oval 159"/>
                <p:cNvSpPr>
                  <a:spLocks noChangeArrowheads="1"/>
                </p:cNvSpPr>
                <p:nvPr/>
              </p:nvSpPr>
              <p:spPr bwMode="auto">
                <a:xfrm>
                  <a:off x="880" y="2026"/>
                  <a:ext cx="30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72" name="Oval 160"/>
                <p:cNvSpPr>
                  <a:spLocks noChangeArrowheads="1"/>
                </p:cNvSpPr>
                <p:nvPr/>
              </p:nvSpPr>
              <p:spPr bwMode="auto">
                <a:xfrm>
                  <a:off x="836" y="2018"/>
                  <a:ext cx="60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747" name="Group 161"/>
              <p:cNvGrpSpPr>
                <a:grpSpLocks/>
              </p:cNvGrpSpPr>
              <p:nvPr/>
            </p:nvGrpSpPr>
            <p:grpSpPr bwMode="auto">
              <a:xfrm>
                <a:off x="820" y="2004"/>
                <a:ext cx="92" cy="56"/>
                <a:chOff x="820" y="2004"/>
                <a:chExt cx="92" cy="56"/>
              </a:xfrm>
            </p:grpSpPr>
            <p:sp>
              <p:nvSpPr>
                <p:cNvPr id="18748" name="Arc 162"/>
                <p:cNvSpPr>
                  <a:spLocks/>
                </p:cNvSpPr>
                <p:nvPr/>
              </p:nvSpPr>
              <p:spPr bwMode="auto">
                <a:xfrm>
                  <a:off x="853" y="2004"/>
                  <a:ext cx="38" cy="12"/>
                </a:xfrm>
                <a:custGeom>
                  <a:avLst/>
                  <a:gdLst>
                    <a:gd name="T0" fmla="*/ 0 w 41217"/>
                    <a:gd name="T1" fmla="*/ 0 h 21600"/>
                    <a:gd name="T2" fmla="*/ 0 w 41217"/>
                    <a:gd name="T3" fmla="*/ 0 h 21600"/>
                    <a:gd name="T4" fmla="*/ 0 w 4121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1217"/>
                    <a:gd name="T10" fmla="*/ 0 h 21600"/>
                    <a:gd name="T11" fmla="*/ 41217 w 4121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1217" h="21600" fill="none" extrusionOk="0">
                      <a:moveTo>
                        <a:pt x="-1" y="15818"/>
                      </a:moveTo>
                      <a:cubicBezTo>
                        <a:pt x="2596" y="6470"/>
                        <a:pt x="11109" y="-1"/>
                        <a:pt x="20812" y="0"/>
                      </a:cubicBezTo>
                      <a:cubicBezTo>
                        <a:pt x="30010" y="0"/>
                        <a:pt x="38199" y="5825"/>
                        <a:pt x="41216" y="14515"/>
                      </a:cubicBezTo>
                    </a:path>
                    <a:path w="41217" h="21600" stroke="0" extrusionOk="0">
                      <a:moveTo>
                        <a:pt x="-1" y="15818"/>
                      </a:moveTo>
                      <a:cubicBezTo>
                        <a:pt x="2596" y="6470"/>
                        <a:pt x="11109" y="-1"/>
                        <a:pt x="20812" y="0"/>
                      </a:cubicBezTo>
                      <a:cubicBezTo>
                        <a:pt x="30010" y="0"/>
                        <a:pt x="38199" y="5825"/>
                        <a:pt x="41216" y="14515"/>
                      </a:cubicBezTo>
                      <a:lnTo>
                        <a:pt x="20812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49" name="Arc 163"/>
                <p:cNvSpPr>
                  <a:spLocks/>
                </p:cNvSpPr>
                <p:nvPr/>
              </p:nvSpPr>
              <p:spPr bwMode="auto">
                <a:xfrm>
                  <a:off x="854" y="2005"/>
                  <a:ext cx="36" cy="11"/>
                </a:xfrm>
                <a:custGeom>
                  <a:avLst/>
                  <a:gdLst>
                    <a:gd name="T0" fmla="*/ 0 w 41081"/>
                    <a:gd name="T1" fmla="*/ 0 h 21600"/>
                    <a:gd name="T2" fmla="*/ 0 w 41081"/>
                    <a:gd name="T3" fmla="*/ 0 h 21600"/>
                    <a:gd name="T4" fmla="*/ 0 w 4108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1081"/>
                    <a:gd name="T10" fmla="*/ 0 h 21600"/>
                    <a:gd name="T11" fmla="*/ 41081 w 4108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1081" h="21600" fill="none" extrusionOk="0">
                      <a:moveTo>
                        <a:pt x="0" y="15624"/>
                      </a:moveTo>
                      <a:cubicBezTo>
                        <a:pt x="2663" y="6372"/>
                        <a:pt x="11129" y="-1"/>
                        <a:pt x="20757" y="0"/>
                      </a:cubicBezTo>
                      <a:cubicBezTo>
                        <a:pt x="29866" y="0"/>
                        <a:pt x="37996" y="5714"/>
                        <a:pt x="41081" y="14285"/>
                      </a:cubicBezTo>
                    </a:path>
                    <a:path w="41081" h="21600" stroke="0" extrusionOk="0">
                      <a:moveTo>
                        <a:pt x="0" y="15624"/>
                      </a:moveTo>
                      <a:cubicBezTo>
                        <a:pt x="2663" y="6372"/>
                        <a:pt x="11129" y="-1"/>
                        <a:pt x="20757" y="0"/>
                      </a:cubicBezTo>
                      <a:cubicBezTo>
                        <a:pt x="29866" y="0"/>
                        <a:pt x="37996" y="5714"/>
                        <a:pt x="41081" y="14285"/>
                      </a:cubicBezTo>
                      <a:lnTo>
                        <a:pt x="20757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50" name="Arc 164"/>
                <p:cNvSpPr>
                  <a:spLocks/>
                </p:cNvSpPr>
                <p:nvPr/>
              </p:nvSpPr>
              <p:spPr bwMode="auto">
                <a:xfrm>
                  <a:off x="830" y="2010"/>
                  <a:ext cx="23" cy="14"/>
                </a:xfrm>
                <a:custGeom>
                  <a:avLst/>
                  <a:gdLst>
                    <a:gd name="T0" fmla="*/ 0 w 33372"/>
                    <a:gd name="T1" fmla="*/ 0 h 25836"/>
                    <a:gd name="T2" fmla="*/ 0 w 33372"/>
                    <a:gd name="T3" fmla="*/ 0 h 25836"/>
                    <a:gd name="T4" fmla="*/ 0 w 33372"/>
                    <a:gd name="T5" fmla="*/ 0 h 25836"/>
                    <a:gd name="T6" fmla="*/ 0 60000 65536"/>
                    <a:gd name="T7" fmla="*/ 0 60000 65536"/>
                    <a:gd name="T8" fmla="*/ 0 60000 65536"/>
                    <a:gd name="T9" fmla="*/ 0 w 33372"/>
                    <a:gd name="T10" fmla="*/ 0 h 25836"/>
                    <a:gd name="T11" fmla="*/ 33372 w 33372"/>
                    <a:gd name="T12" fmla="*/ 25836 h 258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372" h="25836" fill="none" extrusionOk="0">
                      <a:moveTo>
                        <a:pt x="419" y="25835"/>
                      </a:moveTo>
                      <a:cubicBezTo>
                        <a:pt x="140" y="24441"/>
                        <a:pt x="0" y="2302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79" y="-1"/>
                        <a:pt x="29868" y="1212"/>
                        <a:pt x="33372" y="3489"/>
                      </a:cubicBezTo>
                    </a:path>
                    <a:path w="33372" h="25836" stroke="0" extrusionOk="0">
                      <a:moveTo>
                        <a:pt x="419" y="25835"/>
                      </a:moveTo>
                      <a:cubicBezTo>
                        <a:pt x="140" y="24441"/>
                        <a:pt x="0" y="2302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79" y="-1"/>
                        <a:pt x="29868" y="1212"/>
                        <a:pt x="33372" y="348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51" name="Arc 165"/>
                <p:cNvSpPr>
                  <a:spLocks/>
                </p:cNvSpPr>
                <p:nvPr/>
              </p:nvSpPr>
              <p:spPr bwMode="auto">
                <a:xfrm>
                  <a:off x="831" y="2011"/>
                  <a:ext cx="22" cy="13"/>
                </a:xfrm>
                <a:custGeom>
                  <a:avLst/>
                  <a:gdLst>
                    <a:gd name="T0" fmla="*/ 0 w 33223"/>
                    <a:gd name="T1" fmla="*/ 0 h 25910"/>
                    <a:gd name="T2" fmla="*/ 0 w 33223"/>
                    <a:gd name="T3" fmla="*/ 0 h 25910"/>
                    <a:gd name="T4" fmla="*/ 0 w 33223"/>
                    <a:gd name="T5" fmla="*/ 0 h 25910"/>
                    <a:gd name="T6" fmla="*/ 0 60000 65536"/>
                    <a:gd name="T7" fmla="*/ 0 60000 65536"/>
                    <a:gd name="T8" fmla="*/ 0 60000 65536"/>
                    <a:gd name="T9" fmla="*/ 0 w 33223"/>
                    <a:gd name="T10" fmla="*/ 0 h 25910"/>
                    <a:gd name="T11" fmla="*/ 33223 w 33223"/>
                    <a:gd name="T12" fmla="*/ 25910 h 2591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223" h="25910" fill="none" extrusionOk="0">
                      <a:moveTo>
                        <a:pt x="434" y="25909"/>
                      </a:moveTo>
                      <a:cubicBezTo>
                        <a:pt x="145" y="24491"/>
                        <a:pt x="0" y="2304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18" y="-1"/>
                        <a:pt x="29751" y="1177"/>
                        <a:pt x="33223" y="3393"/>
                      </a:cubicBezTo>
                    </a:path>
                    <a:path w="33223" h="25910" stroke="0" extrusionOk="0">
                      <a:moveTo>
                        <a:pt x="434" y="25909"/>
                      </a:moveTo>
                      <a:cubicBezTo>
                        <a:pt x="145" y="24491"/>
                        <a:pt x="0" y="2304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18" y="-1"/>
                        <a:pt x="29751" y="1177"/>
                        <a:pt x="33223" y="3393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52" name="Arc 166"/>
                <p:cNvSpPr>
                  <a:spLocks/>
                </p:cNvSpPr>
                <p:nvPr/>
              </p:nvSpPr>
              <p:spPr bwMode="auto">
                <a:xfrm>
                  <a:off x="826" y="2042"/>
                  <a:ext cx="24" cy="10"/>
                </a:xfrm>
                <a:custGeom>
                  <a:avLst/>
                  <a:gdLst>
                    <a:gd name="T0" fmla="*/ 0 w 31800"/>
                    <a:gd name="T1" fmla="*/ 0 h 21600"/>
                    <a:gd name="T2" fmla="*/ 0 w 31800"/>
                    <a:gd name="T3" fmla="*/ 0 h 21600"/>
                    <a:gd name="T4" fmla="*/ 0 w 318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1800"/>
                    <a:gd name="T10" fmla="*/ 0 h 21600"/>
                    <a:gd name="T11" fmla="*/ 31800 w 318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800" h="21600" fill="none" extrusionOk="0">
                      <a:moveTo>
                        <a:pt x="31799" y="19039"/>
                      </a:moveTo>
                      <a:cubicBezTo>
                        <a:pt x="28662" y="20720"/>
                        <a:pt x="25158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31800" h="21600" stroke="0" extrusionOk="0">
                      <a:moveTo>
                        <a:pt x="31799" y="19039"/>
                      </a:moveTo>
                      <a:cubicBezTo>
                        <a:pt x="28662" y="20720"/>
                        <a:pt x="25158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53" name="Arc 167"/>
                <p:cNvSpPr>
                  <a:spLocks/>
                </p:cNvSpPr>
                <p:nvPr/>
              </p:nvSpPr>
              <p:spPr bwMode="auto">
                <a:xfrm>
                  <a:off x="827" y="2042"/>
                  <a:ext cx="22" cy="9"/>
                </a:xfrm>
                <a:custGeom>
                  <a:avLst/>
                  <a:gdLst>
                    <a:gd name="T0" fmla="*/ 0 w 31479"/>
                    <a:gd name="T1" fmla="*/ 0 h 21600"/>
                    <a:gd name="T2" fmla="*/ 0 w 31479"/>
                    <a:gd name="T3" fmla="*/ 0 h 21600"/>
                    <a:gd name="T4" fmla="*/ 0 w 314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1479"/>
                    <a:gd name="T10" fmla="*/ 0 h 21600"/>
                    <a:gd name="T11" fmla="*/ 31479 w 314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479" h="21600" fill="none" extrusionOk="0">
                      <a:moveTo>
                        <a:pt x="31478" y="19208"/>
                      </a:moveTo>
                      <a:cubicBezTo>
                        <a:pt x="28422" y="20780"/>
                        <a:pt x="2503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31479" h="21600" stroke="0" extrusionOk="0">
                      <a:moveTo>
                        <a:pt x="31478" y="19208"/>
                      </a:moveTo>
                      <a:cubicBezTo>
                        <a:pt x="28422" y="20780"/>
                        <a:pt x="2503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54" name="Arc 168"/>
                <p:cNvSpPr>
                  <a:spLocks/>
                </p:cNvSpPr>
                <p:nvPr/>
              </p:nvSpPr>
              <p:spPr bwMode="auto">
                <a:xfrm>
                  <a:off x="890" y="2010"/>
                  <a:ext cx="18" cy="14"/>
                </a:xfrm>
                <a:custGeom>
                  <a:avLst/>
                  <a:gdLst>
                    <a:gd name="T0" fmla="*/ 0 w 26126"/>
                    <a:gd name="T1" fmla="*/ 0 h 32795"/>
                    <a:gd name="T2" fmla="*/ 0 w 26126"/>
                    <a:gd name="T3" fmla="*/ 0 h 32795"/>
                    <a:gd name="T4" fmla="*/ 0 w 26126"/>
                    <a:gd name="T5" fmla="*/ 0 h 32795"/>
                    <a:gd name="T6" fmla="*/ 0 60000 65536"/>
                    <a:gd name="T7" fmla="*/ 0 60000 65536"/>
                    <a:gd name="T8" fmla="*/ 0 60000 65536"/>
                    <a:gd name="T9" fmla="*/ 0 w 26126"/>
                    <a:gd name="T10" fmla="*/ 0 h 32795"/>
                    <a:gd name="T11" fmla="*/ 26126 w 26126"/>
                    <a:gd name="T12" fmla="*/ 32795 h 327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6126" h="32795" fill="none" extrusionOk="0">
                      <a:moveTo>
                        <a:pt x="0" y="479"/>
                      </a:moveTo>
                      <a:cubicBezTo>
                        <a:pt x="1487" y="160"/>
                        <a:pt x="3004" y="-1"/>
                        <a:pt x="4526" y="0"/>
                      </a:cubicBezTo>
                      <a:cubicBezTo>
                        <a:pt x="16455" y="0"/>
                        <a:pt x="26126" y="9670"/>
                        <a:pt x="26126" y="21600"/>
                      </a:cubicBezTo>
                      <a:cubicBezTo>
                        <a:pt x="26126" y="25547"/>
                        <a:pt x="25044" y="29419"/>
                        <a:pt x="22998" y="32795"/>
                      </a:cubicBezTo>
                    </a:path>
                    <a:path w="26126" h="32795" stroke="0" extrusionOk="0">
                      <a:moveTo>
                        <a:pt x="0" y="479"/>
                      </a:moveTo>
                      <a:cubicBezTo>
                        <a:pt x="1487" y="160"/>
                        <a:pt x="3004" y="-1"/>
                        <a:pt x="4526" y="0"/>
                      </a:cubicBezTo>
                      <a:cubicBezTo>
                        <a:pt x="16455" y="0"/>
                        <a:pt x="26126" y="9670"/>
                        <a:pt x="26126" y="21600"/>
                      </a:cubicBezTo>
                      <a:cubicBezTo>
                        <a:pt x="26126" y="25547"/>
                        <a:pt x="25044" y="29419"/>
                        <a:pt x="22998" y="32795"/>
                      </a:cubicBezTo>
                      <a:lnTo>
                        <a:pt x="4526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55" name="Arc 169"/>
                <p:cNvSpPr>
                  <a:spLocks/>
                </p:cNvSpPr>
                <p:nvPr/>
              </p:nvSpPr>
              <p:spPr bwMode="auto">
                <a:xfrm>
                  <a:off x="890" y="2011"/>
                  <a:ext cx="17" cy="12"/>
                </a:xfrm>
                <a:custGeom>
                  <a:avLst/>
                  <a:gdLst>
                    <a:gd name="T0" fmla="*/ 0 w 25919"/>
                    <a:gd name="T1" fmla="*/ 0 h 33197"/>
                    <a:gd name="T2" fmla="*/ 0 w 25919"/>
                    <a:gd name="T3" fmla="*/ 0 h 33197"/>
                    <a:gd name="T4" fmla="*/ 0 w 25919"/>
                    <a:gd name="T5" fmla="*/ 0 h 33197"/>
                    <a:gd name="T6" fmla="*/ 0 60000 65536"/>
                    <a:gd name="T7" fmla="*/ 0 60000 65536"/>
                    <a:gd name="T8" fmla="*/ 0 60000 65536"/>
                    <a:gd name="T9" fmla="*/ 0 w 25919"/>
                    <a:gd name="T10" fmla="*/ 0 h 33197"/>
                    <a:gd name="T11" fmla="*/ 25919 w 25919"/>
                    <a:gd name="T12" fmla="*/ 33197 h 3319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919" h="33197" fill="none" extrusionOk="0">
                      <a:moveTo>
                        <a:pt x="0" y="436"/>
                      </a:moveTo>
                      <a:cubicBezTo>
                        <a:pt x="1421" y="146"/>
                        <a:pt x="2868" y="-1"/>
                        <a:pt x="4319" y="0"/>
                      </a:cubicBezTo>
                      <a:cubicBezTo>
                        <a:pt x="16248" y="0"/>
                        <a:pt x="25919" y="9670"/>
                        <a:pt x="25919" y="21600"/>
                      </a:cubicBezTo>
                      <a:cubicBezTo>
                        <a:pt x="25919" y="25708"/>
                        <a:pt x="24747" y="29731"/>
                        <a:pt x="22541" y="33196"/>
                      </a:cubicBezTo>
                    </a:path>
                    <a:path w="25919" h="33197" stroke="0" extrusionOk="0">
                      <a:moveTo>
                        <a:pt x="0" y="436"/>
                      </a:moveTo>
                      <a:cubicBezTo>
                        <a:pt x="1421" y="146"/>
                        <a:pt x="2868" y="-1"/>
                        <a:pt x="4319" y="0"/>
                      </a:cubicBezTo>
                      <a:cubicBezTo>
                        <a:pt x="16248" y="0"/>
                        <a:pt x="25919" y="9670"/>
                        <a:pt x="25919" y="21600"/>
                      </a:cubicBezTo>
                      <a:cubicBezTo>
                        <a:pt x="25919" y="25708"/>
                        <a:pt x="24747" y="29731"/>
                        <a:pt x="22541" y="33196"/>
                      </a:cubicBezTo>
                      <a:lnTo>
                        <a:pt x="4319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56" name="Arc 170"/>
                <p:cNvSpPr>
                  <a:spLocks/>
                </p:cNvSpPr>
                <p:nvPr/>
              </p:nvSpPr>
              <p:spPr bwMode="auto">
                <a:xfrm>
                  <a:off x="896" y="2024"/>
                  <a:ext cx="16" cy="13"/>
                </a:xfrm>
                <a:custGeom>
                  <a:avLst/>
                  <a:gdLst>
                    <a:gd name="T0" fmla="*/ 0 w 21600"/>
                    <a:gd name="T1" fmla="*/ 0 h 28809"/>
                    <a:gd name="T2" fmla="*/ 0 w 21600"/>
                    <a:gd name="T3" fmla="*/ 0 h 28809"/>
                    <a:gd name="T4" fmla="*/ 0 w 21600"/>
                    <a:gd name="T5" fmla="*/ 0 h 28809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8809"/>
                    <a:gd name="T11" fmla="*/ 21600 w 21600"/>
                    <a:gd name="T12" fmla="*/ 28809 h 2880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8809" fill="none" extrusionOk="0">
                      <a:moveTo>
                        <a:pt x="13827" y="0"/>
                      </a:moveTo>
                      <a:cubicBezTo>
                        <a:pt x="18752" y="4104"/>
                        <a:pt x="21600" y="10183"/>
                        <a:pt x="21600" y="16594"/>
                      </a:cubicBezTo>
                      <a:cubicBezTo>
                        <a:pt x="21600" y="20954"/>
                        <a:pt x="20280" y="25212"/>
                        <a:pt x="17814" y="28809"/>
                      </a:cubicBezTo>
                    </a:path>
                    <a:path w="21600" h="28809" stroke="0" extrusionOk="0">
                      <a:moveTo>
                        <a:pt x="13827" y="0"/>
                      </a:moveTo>
                      <a:cubicBezTo>
                        <a:pt x="18752" y="4104"/>
                        <a:pt x="21600" y="10183"/>
                        <a:pt x="21600" y="16594"/>
                      </a:cubicBezTo>
                      <a:cubicBezTo>
                        <a:pt x="21600" y="20954"/>
                        <a:pt x="20280" y="25212"/>
                        <a:pt x="17814" y="28809"/>
                      </a:cubicBezTo>
                      <a:lnTo>
                        <a:pt x="0" y="16594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57" name="Arc 171"/>
                <p:cNvSpPr>
                  <a:spLocks/>
                </p:cNvSpPr>
                <p:nvPr/>
              </p:nvSpPr>
              <p:spPr bwMode="auto">
                <a:xfrm>
                  <a:off x="896" y="2025"/>
                  <a:ext cx="15" cy="12"/>
                </a:xfrm>
                <a:custGeom>
                  <a:avLst/>
                  <a:gdLst>
                    <a:gd name="T0" fmla="*/ 0 w 21600"/>
                    <a:gd name="T1" fmla="*/ 0 h 29422"/>
                    <a:gd name="T2" fmla="*/ 0 w 21600"/>
                    <a:gd name="T3" fmla="*/ 0 h 29422"/>
                    <a:gd name="T4" fmla="*/ 0 w 21600"/>
                    <a:gd name="T5" fmla="*/ 0 h 2942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9422"/>
                    <a:gd name="T11" fmla="*/ 21600 w 21600"/>
                    <a:gd name="T12" fmla="*/ 29422 h 294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9422" fill="none" extrusionOk="0">
                      <a:moveTo>
                        <a:pt x="13493" y="-1"/>
                      </a:moveTo>
                      <a:cubicBezTo>
                        <a:pt x="18617" y="4099"/>
                        <a:pt x="21600" y="10305"/>
                        <a:pt x="21600" y="16867"/>
                      </a:cubicBezTo>
                      <a:cubicBezTo>
                        <a:pt x="21600" y="21368"/>
                        <a:pt x="20193" y="25758"/>
                        <a:pt x="17576" y="29421"/>
                      </a:cubicBezTo>
                    </a:path>
                    <a:path w="21600" h="29422" stroke="0" extrusionOk="0">
                      <a:moveTo>
                        <a:pt x="13493" y="-1"/>
                      </a:moveTo>
                      <a:cubicBezTo>
                        <a:pt x="18617" y="4099"/>
                        <a:pt x="21600" y="10305"/>
                        <a:pt x="21600" y="16867"/>
                      </a:cubicBezTo>
                      <a:cubicBezTo>
                        <a:pt x="21600" y="21368"/>
                        <a:pt x="20193" y="25758"/>
                        <a:pt x="17576" y="29421"/>
                      </a:cubicBezTo>
                      <a:lnTo>
                        <a:pt x="0" y="16867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58" name="Arc 172"/>
                <p:cNvSpPr>
                  <a:spLocks/>
                </p:cNvSpPr>
                <p:nvPr/>
              </p:nvSpPr>
              <p:spPr bwMode="auto">
                <a:xfrm>
                  <a:off x="890" y="2037"/>
                  <a:ext cx="20" cy="19"/>
                </a:xfrm>
                <a:custGeom>
                  <a:avLst/>
                  <a:gdLst>
                    <a:gd name="T0" fmla="*/ 0 w 28431"/>
                    <a:gd name="T1" fmla="*/ 0 h 27648"/>
                    <a:gd name="T2" fmla="*/ 0 w 28431"/>
                    <a:gd name="T3" fmla="*/ 0 h 27648"/>
                    <a:gd name="T4" fmla="*/ 0 w 28431"/>
                    <a:gd name="T5" fmla="*/ 0 h 27648"/>
                    <a:gd name="T6" fmla="*/ 0 60000 65536"/>
                    <a:gd name="T7" fmla="*/ 0 60000 65536"/>
                    <a:gd name="T8" fmla="*/ 0 60000 65536"/>
                    <a:gd name="T9" fmla="*/ 0 w 28431"/>
                    <a:gd name="T10" fmla="*/ 0 h 27648"/>
                    <a:gd name="T11" fmla="*/ 28431 w 28431"/>
                    <a:gd name="T12" fmla="*/ 27648 h 2764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431" h="27648" fill="none" extrusionOk="0">
                      <a:moveTo>
                        <a:pt x="27566" y="-1"/>
                      </a:moveTo>
                      <a:cubicBezTo>
                        <a:pt x="28140" y="1964"/>
                        <a:pt x="28431" y="4001"/>
                        <a:pt x="28431" y="6048"/>
                      </a:cubicBezTo>
                      <a:cubicBezTo>
                        <a:pt x="28431" y="17977"/>
                        <a:pt x="18760" y="27648"/>
                        <a:pt x="6831" y="27648"/>
                      </a:cubicBezTo>
                      <a:cubicBezTo>
                        <a:pt x="4509" y="27648"/>
                        <a:pt x="2202" y="27273"/>
                        <a:pt x="0" y="26539"/>
                      </a:cubicBezTo>
                    </a:path>
                    <a:path w="28431" h="27648" stroke="0" extrusionOk="0">
                      <a:moveTo>
                        <a:pt x="27566" y="-1"/>
                      </a:moveTo>
                      <a:cubicBezTo>
                        <a:pt x="28140" y="1964"/>
                        <a:pt x="28431" y="4001"/>
                        <a:pt x="28431" y="6048"/>
                      </a:cubicBezTo>
                      <a:cubicBezTo>
                        <a:pt x="28431" y="17977"/>
                        <a:pt x="18760" y="27648"/>
                        <a:pt x="6831" y="27648"/>
                      </a:cubicBezTo>
                      <a:cubicBezTo>
                        <a:pt x="4509" y="27648"/>
                        <a:pt x="2202" y="27273"/>
                        <a:pt x="0" y="26539"/>
                      </a:cubicBezTo>
                      <a:lnTo>
                        <a:pt x="6831" y="604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59" name="Arc 173"/>
                <p:cNvSpPr>
                  <a:spLocks/>
                </p:cNvSpPr>
                <p:nvPr/>
              </p:nvSpPr>
              <p:spPr bwMode="auto">
                <a:xfrm>
                  <a:off x="891" y="2037"/>
                  <a:ext cx="18" cy="18"/>
                </a:xfrm>
                <a:custGeom>
                  <a:avLst/>
                  <a:gdLst>
                    <a:gd name="T0" fmla="*/ 0 w 28431"/>
                    <a:gd name="T1" fmla="*/ 0 h 27648"/>
                    <a:gd name="T2" fmla="*/ 0 w 28431"/>
                    <a:gd name="T3" fmla="*/ 0 h 27648"/>
                    <a:gd name="T4" fmla="*/ 0 w 28431"/>
                    <a:gd name="T5" fmla="*/ 0 h 27648"/>
                    <a:gd name="T6" fmla="*/ 0 60000 65536"/>
                    <a:gd name="T7" fmla="*/ 0 60000 65536"/>
                    <a:gd name="T8" fmla="*/ 0 60000 65536"/>
                    <a:gd name="T9" fmla="*/ 0 w 28431"/>
                    <a:gd name="T10" fmla="*/ 0 h 27648"/>
                    <a:gd name="T11" fmla="*/ 28431 w 28431"/>
                    <a:gd name="T12" fmla="*/ 27648 h 2764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431" h="27648" fill="none" extrusionOk="0">
                      <a:moveTo>
                        <a:pt x="27566" y="-1"/>
                      </a:moveTo>
                      <a:cubicBezTo>
                        <a:pt x="28140" y="1964"/>
                        <a:pt x="28431" y="4001"/>
                        <a:pt x="28431" y="6048"/>
                      </a:cubicBezTo>
                      <a:cubicBezTo>
                        <a:pt x="28431" y="17977"/>
                        <a:pt x="18760" y="27648"/>
                        <a:pt x="6831" y="27648"/>
                      </a:cubicBezTo>
                      <a:cubicBezTo>
                        <a:pt x="4509" y="27648"/>
                        <a:pt x="2202" y="27273"/>
                        <a:pt x="0" y="26539"/>
                      </a:cubicBezTo>
                    </a:path>
                    <a:path w="28431" h="27648" stroke="0" extrusionOk="0">
                      <a:moveTo>
                        <a:pt x="27566" y="-1"/>
                      </a:moveTo>
                      <a:cubicBezTo>
                        <a:pt x="28140" y="1964"/>
                        <a:pt x="28431" y="4001"/>
                        <a:pt x="28431" y="6048"/>
                      </a:cubicBezTo>
                      <a:cubicBezTo>
                        <a:pt x="28431" y="17977"/>
                        <a:pt x="18760" y="27648"/>
                        <a:pt x="6831" y="27648"/>
                      </a:cubicBezTo>
                      <a:cubicBezTo>
                        <a:pt x="4509" y="27648"/>
                        <a:pt x="2202" y="27273"/>
                        <a:pt x="0" y="26539"/>
                      </a:cubicBezTo>
                      <a:lnTo>
                        <a:pt x="6831" y="604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60" name="Arc 174"/>
                <p:cNvSpPr>
                  <a:spLocks/>
                </p:cNvSpPr>
                <p:nvPr/>
              </p:nvSpPr>
              <p:spPr bwMode="auto">
                <a:xfrm>
                  <a:off x="820" y="2024"/>
                  <a:ext cx="10" cy="17"/>
                </a:xfrm>
                <a:custGeom>
                  <a:avLst/>
                  <a:gdLst>
                    <a:gd name="T0" fmla="*/ 0 w 21600"/>
                    <a:gd name="T1" fmla="*/ 0 h 41382"/>
                    <a:gd name="T2" fmla="*/ 0 w 21600"/>
                    <a:gd name="T3" fmla="*/ 0 h 41382"/>
                    <a:gd name="T4" fmla="*/ 0 w 21600"/>
                    <a:gd name="T5" fmla="*/ 0 h 4138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382"/>
                    <a:gd name="T11" fmla="*/ 21600 w 21600"/>
                    <a:gd name="T12" fmla="*/ 41382 h 4138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382" fill="none" extrusionOk="0">
                      <a:moveTo>
                        <a:pt x="13091" y="41381"/>
                      </a:moveTo>
                      <a:cubicBezTo>
                        <a:pt x="5149" y="37977"/>
                        <a:pt x="0" y="30168"/>
                        <a:pt x="0" y="21528"/>
                      </a:cubicBezTo>
                      <a:cubicBezTo>
                        <a:pt x="-1" y="10281"/>
                        <a:pt x="8629" y="916"/>
                        <a:pt x="19838" y="-1"/>
                      </a:cubicBezTo>
                    </a:path>
                    <a:path w="21600" h="41382" stroke="0" extrusionOk="0">
                      <a:moveTo>
                        <a:pt x="13091" y="41381"/>
                      </a:moveTo>
                      <a:cubicBezTo>
                        <a:pt x="5149" y="37977"/>
                        <a:pt x="0" y="30168"/>
                        <a:pt x="0" y="21528"/>
                      </a:cubicBezTo>
                      <a:cubicBezTo>
                        <a:pt x="-1" y="10281"/>
                        <a:pt x="8629" y="916"/>
                        <a:pt x="19838" y="-1"/>
                      </a:cubicBezTo>
                      <a:lnTo>
                        <a:pt x="21600" y="2152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61" name="Arc 175"/>
                <p:cNvSpPr>
                  <a:spLocks/>
                </p:cNvSpPr>
                <p:nvPr/>
              </p:nvSpPr>
              <p:spPr bwMode="auto">
                <a:xfrm>
                  <a:off x="821" y="2025"/>
                  <a:ext cx="9" cy="15"/>
                </a:xfrm>
                <a:custGeom>
                  <a:avLst/>
                  <a:gdLst>
                    <a:gd name="T0" fmla="*/ 0 w 21600"/>
                    <a:gd name="T1" fmla="*/ 0 h 41421"/>
                    <a:gd name="T2" fmla="*/ 0 w 21600"/>
                    <a:gd name="T3" fmla="*/ 0 h 41421"/>
                    <a:gd name="T4" fmla="*/ 0 w 21600"/>
                    <a:gd name="T5" fmla="*/ 0 h 41421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421"/>
                    <a:gd name="T11" fmla="*/ 21600 w 21600"/>
                    <a:gd name="T12" fmla="*/ 41421 h 4142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421" fill="none" extrusionOk="0">
                      <a:moveTo>
                        <a:pt x="13179" y="41421"/>
                      </a:moveTo>
                      <a:cubicBezTo>
                        <a:pt x="5190" y="38039"/>
                        <a:pt x="0" y="30205"/>
                        <a:pt x="0" y="21530"/>
                      </a:cubicBezTo>
                      <a:cubicBezTo>
                        <a:pt x="-1" y="10275"/>
                        <a:pt x="8641" y="906"/>
                        <a:pt x="19860" y="0"/>
                      </a:cubicBezTo>
                    </a:path>
                    <a:path w="21600" h="41421" stroke="0" extrusionOk="0">
                      <a:moveTo>
                        <a:pt x="13179" y="41421"/>
                      </a:moveTo>
                      <a:cubicBezTo>
                        <a:pt x="5190" y="38039"/>
                        <a:pt x="0" y="30205"/>
                        <a:pt x="0" y="21530"/>
                      </a:cubicBezTo>
                      <a:cubicBezTo>
                        <a:pt x="-1" y="10275"/>
                        <a:pt x="8641" y="906"/>
                        <a:pt x="19860" y="0"/>
                      </a:cubicBezTo>
                      <a:lnTo>
                        <a:pt x="21600" y="2153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62" name="Arc 176"/>
                <p:cNvSpPr>
                  <a:spLocks/>
                </p:cNvSpPr>
                <p:nvPr/>
              </p:nvSpPr>
              <p:spPr bwMode="auto">
                <a:xfrm>
                  <a:off x="849" y="2048"/>
                  <a:ext cx="42" cy="12"/>
                </a:xfrm>
                <a:custGeom>
                  <a:avLst/>
                  <a:gdLst>
                    <a:gd name="T0" fmla="*/ 0 w 39208"/>
                    <a:gd name="T1" fmla="*/ 0 h 21600"/>
                    <a:gd name="T2" fmla="*/ 0 w 39208"/>
                    <a:gd name="T3" fmla="*/ 0 h 21600"/>
                    <a:gd name="T4" fmla="*/ 0 w 39208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9208"/>
                    <a:gd name="T10" fmla="*/ 0 h 21600"/>
                    <a:gd name="T11" fmla="*/ 39208 w 39208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208" h="21600" fill="none" extrusionOk="0">
                      <a:moveTo>
                        <a:pt x="39208" y="11629"/>
                      </a:moveTo>
                      <a:cubicBezTo>
                        <a:pt x="35239" y="17840"/>
                        <a:pt x="28377" y="21599"/>
                        <a:pt x="21006" y="21600"/>
                      </a:cubicBezTo>
                      <a:cubicBezTo>
                        <a:pt x="11015" y="21600"/>
                        <a:pt x="2328" y="14748"/>
                        <a:pt x="0" y="5032"/>
                      </a:cubicBezTo>
                    </a:path>
                    <a:path w="39208" h="21600" stroke="0" extrusionOk="0">
                      <a:moveTo>
                        <a:pt x="39208" y="11629"/>
                      </a:moveTo>
                      <a:cubicBezTo>
                        <a:pt x="35239" y="17840"/>
                        <a:pt x="28377" y="21599"/>
                        <a:pt x="21006" y="21600"/>
                      </a:cubicBezTo>
                      <a:cubicBezTo>
                        <a:pt x="11015" y="21600"/>
                        <a:pt x="2328" y="14748"/>
                        <a:pt x="0" y="5032"/>
                      </a:cubicBezTo>
                      <a:lnTo>
                        <a:pt x="21006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63" name="Arc 177"/>
                <p:cNvSpPr>
                  <a:spLocks/>
                </p:cNvSpPr>
                <p:nvPr/>
              </p:nvSpPr>
              <p:spPr bwMode="auto">
                <a:xfrm>
                  <a:off x="850" y="2048"/>
                  <a:ext cx="40" cy="11"/>
                </a:xfrm>
                <a:custGeom>
                  <a:avLst/>
                  <a:gdLst>
                    <a:gd name="T0" fmla="*/ 0 w 38927"/>
                    <a:gd name="T1" fmla="*/ 0 h 21600"/>
                    <a:gd name="T2" fmla="*/ 0 w 38927"/>
                    <a:gd name="T3" fmla="*/ 0 h 21600"/>
                    <a:gd name="T4" fmla="*/ 0 w 3892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927"/>
                    <a:gd name="T10" fmla="*/ 0 h 21600"/>
                    <a:gd name="T11" fmla="*/ 38927 w 3892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927" h="21600" fill="none" extrusionOk="0">
                      <a:moveTo>
                        <a:pt x="38926" y="11981"/>
                      </a:moveTo>
                      <a:cubicBezTo>
                        <a:pt x="34920" y="17990"/>
                        <a:pt x="28176" y="21599"/>
                        <a:pt x="20955" y="21600"/>
                      </a:cubicBezTo>
                      <a:cubicBezTo>
                        <a:pt x="11043" y="21600"/>
                        <a:pt x="2403" y="14854"/>
                        <a:pt x="-1" y="5239"/>
                      </a:cubicBezTo>
                    </a:path>
                    <a:path w="38927" h="21600" stroke="0" extrusionOk="0">
                      <a:moveTo>
                        <a:pt x="38926" y="11981"/>
                      </a:moveTo>
                      <a:cubicBezTo>
                        <a:pt x="34920" y="17990"/>
                        <a:pt x="28176" y="21599"/>
                        <a:pt x="20955" y="21600"/>
                      </a:cubicBezTo>
                      <a:cubicBezTo>
                        <a:pt x="11043" y="21600"/>
                        <a:pt x="2403" y="14854"/>
                        <a:pt x="-1" y="5239"/>
                      </a:cubicBezTo>
                      <a:lnTo>
                        <a:pt x="20955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8435" name="Group 178"/>
          <p:cNvGrpSpPr>
            <a:grpSpLocks/>
          </p:cNvGrpSpPr>
          <p:nvPr/>
        </p:nvGrpSpPr>
        <p:grpSpPr bwMode="auto">
          <a:xfrm>
            <a:off x="1958976" y="2587626"/>
            <a:ext cx="1179513" cy="804863"/>
            <a:chOff x="1372" y="240"/>
            <a:chExt cx="836" cy="549"/>
          </a:xfrm>
        </p:grpSpPr>
        <p:grpSp>
          <p:nvGrpSpPr>
            <p:cNvPr id="18562" name="Group 179"/>
            <p:cNvGrpSpPr>
              <a:grpSpLocks/>
            </p:cNvGrpSpPr>
            <p:nvPr/>
          </p:nvGrpSpPr>
          <p:grpSpPr bwMode="auto">
            <a:xfrm>
              <a:off x="1372" y="240"/>
              <a:ext cx="833" cy="499"/>
              <a:chOff x="628" y="1878"/>
              <a:chExt cx="833" cy="499"/>
            </a:xfrm>
          </p:grpSpPr>
          <p:sp>
            <p:nvSpPr>
              <p:cNvPr id="18728" name="Oval 180"/>
              <p:cNvSpPr>
                <a:spLocks noChangeArrowheads="1"/>
              </p:cNvSpPr>
              <p:nvPr/>
            </p:nvSpPr>
            <p:spPr bwMode="auto">
              <a:xfrm>
                <a:off x="912" y="1878"/>
                <a:ext cx="363" cy="206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29" name="Oval 181"/>
              <p:cNvSpPr>
                <a:spLocks noChangeArrowheads="1"/>
              </p:cNvSpPr>
              <p:nvPr/>
            </p:nvSpPr>
            <p:spPr bwMode="auto">
              <a:xfrm>
                <a:off x="713" y="1932"/>
                <a:ext cx="278" cy="20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30" name="Oval 182"/>
              <p:cNvSpPr>
                <a:spLocks noChangeArrowheads="1"/>
              </p:cNvSpPr>
              <p:nvPr/>
            </p:nvSpPr>
            <p:spPr bwMode="auto">
              <a:xfrm>
                <a:off x="628" y="2056"/>
                <a:ext cx="188" cy="169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31" name="Oval 183"/>
              <p:cNvSpPr>
                <a:spLocks noChangeArrowheads="1"/>
              </p:cNvSpPr>
              <p:nvPr/>
            </p:nvSpPr>
            <p:spPr bwMode="auto">
              <a:xfrm>
                <a:off x="685" y="2131"/>
                <a:ext cx="282" cy="182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32" name="Oval 184"/>
              <p:cNvSpPr>
                <a:spLocks noChangeArrowheads="1"/>
              </p:cNvSpPr>
              <p:nvPr/>
            </p:nvSpPr>
            <p:spPr bwMode="auto">
              <a:xfrm>
                <a:off x="884" y="2161"/>
                <a:ext cx="422" cy="216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33" name="Oval 185"/>
              <p:cNvSpPr>
                <a:spLocks noChangeArrowheads="1"/>
              </p:cNvSpPr>
              <p:nvPr/>
            </p:nvSpPr>
            <p:spPr bwMode="auto">
              <a:xfrm>
                <a:off x="1152" y="1938"/>
                <a:ext cx="271" cy="162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34" name="Oval 186"/>
              <p:cNvSpPr>
                <a:spLocks noChangeArrowheads="1"/>
              </p:cNvSpPr>
              <p:nvPr/>
            </p:nvSpPr>
            <p:spPr bwMode="auto">
              <a:xfrm>
                <a:off x="1193" y="2042"/>
                <a:ext cx="268" cy="163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35" name="Oval 187"/>
              <p:cNvSpPr>
                <a:spLocks noChangeArrowheads="1"/>
              </p:cNvSpPr>
              <p:nvPr/>
            </p:nvSpPr>
            <p:spPr bwMode="auto">
              <a:xfrm>
                <a:off x="1169" y="2076"/>
                <a:ext cx="266" cy="26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36" name="Oval 188"/>
              <p:cNvSpPr>
                <a:spLocks noChangeArrowheads="1"/>
              </p:cNvSpPr>
              <p:nvPr/>
            </p:nvSpPr>
            <p:spPr bwMode="auto">
              <a:xfrm>
                <a:off x="779" y="1996"/>
                <a:ext cx="541" cy="26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563" name="Group 189"/>
            <p:cNvGrpSpPr>
              <a:grpSpLocks/>
            </p:cNvGrpSpPr>
            <p:nvPr/>
          </p:nvGrpSpPr>
          <p:grpSpPr bwMode="auto">
            <a:xfrm>
              <a:off x="1372" y="286"/>
              <a:ext cx="836" cy="503"/>
              <a:chOff x="628" y="1876"/>
              <a:chExt cx="836" cy="503"/>
            </a:xfrm>
          </p:grpSpPr>
          <p:sp>
            <p:nvSpPr>
              <p:cNvPr id="18712" name="Arc 190"/>
              <p:cNvSpPr>
                <a:spLocks/>
              </p:cNvSpPr>
              <p:nvPr/>
            </p:nvSpPr>
            <p:spPr bwMode="auto">
              <a:xfrm>
                <a:off x="921" y="1876"/>
                <a:ext cx="346" cy="104"/>
              </a:xfrm>
              <a:custGeom>
                <a:avLst/>
                <a:gdLst>
                  <a:gd name="T0" fmla="*/ 0 w 40736"/>
                  <a:gd name="T1" fmla="*/ 0 h 21600"/>
                  <a:gd name="T2" fmla="*/ 0 w 40736"/>
                  <a:gd name="T3" fmla="*/ 0 h 21600"/>
                  <a:gd name="T4" fmla="*/ 0 w 4073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736"/>
                  <a:gd name="T10" fmla="*/ 0 h 21600"/>
                  <a:gd name="T11" fmla="*/ 40736 w 4073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736" h="21600" fill="none" extrusionOk="0">
                    <a:moveTo>
                      <a:pt x="0" y="14968"/>
                    </a:moveTo>
                    <a:cubicBezTo>
                      <a:pt x="2878" y="6046"/>
                      <a:pt x="11182" y="-1"/>
                      <a:pt x="20557" y="0"/>
                    </a:cubicBezTo>
                    <a:cubicBezTo>
                      <a:pt x="29513" y="0"/>
                      <a:pt x="37541" y="5528"/>
                      <a:pt x="40736" y="13895"/>
                    </a:cubicBezTo>
                  </a:path>
                  <a:path w="40736" h="21600" stroke="0" extrusionOk="0">
                    <a:moveTo>
                      <a:pt x="0" y="14968"/>
                    </a:moveTo>
                    <a:cubicBezTo>
                      <a:pt x="2878" y="6046"/>
                      <a:pt x="11182" y="-1"/>
                      <a:pt x="20557" y="0"/>
                    </a:cubicBezTo>
                    <a:cubicBezTo>
                      <a:pt x="29513" y="0"/>
                      <a:pt x="37541" y="5528"/>
                      <a:pt x="40736" y="13895"/>
                    </a:cubicBezTo>
                    <a:lnTo>
                      <a:pt x="20557" y="21600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13" name="Arc 191"/>
              <p:cNvSpPr>
                <a:spLocks/>
              </p:cNvSpPr>
              <p:nvPr/>
            </p:nvSpPr>
            <p:spPr bwMode="auto">
              <a:xfrm>
                <a:off x="923" y="1878"/>
                <a:ext cx="342" cy="102"/>
              </a:xfrm>
              <a:custGeom>
                <a:avLst/>
                <a:gdLst>
                  <a:gd name="T0" fmla="*/ 0 w 40698"/>
                  <a:gd name="T1" fmla="*/ 0 h 21600"/>
                  <a:gd name="T2" fmla="*/ 0 w 40698"/>
                  <a:gd name="T3" fmla="*/ 0 h 21600"/>
                  <a:gd name="T4" fmla="*/ 0 w 4069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698"/>
                  <a:gd name="T10" fmla="*/ 0 h 21600"/>
                  <a:gd name="T11" fmla="*/ 40698 w 4069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698" h="21600" fill="none" extrusionOk="0">
                    <a:moveTo>
                      <a:pt x="-1" y="14916"/>
                    </a:moveTo>
                    <a:cubicBezTo>
                      <a:pt x="2894" y="6021"/>
                      <a:pt x="11185" y="-1"/>
                      <a:pt x="20540" y="0"/>
                    </a:cubicBezTo>
                    <a:cubicBezTo>
                      <a:pt x="29474" y="0"/>
                      <a:pt x="37487" y="5501"/>
                      <a:pt x="40697" y="13839"/>
                    </a:cubicBezTo>
                  </a:path>
                  <a:path w="40698" h="21600" stroke="0" extrusionOk="0">
                    <a:moveTo>
                      <a:pt x="-1" y="14916"/>
                    </a:moveTo>
                    <a:cubicBezTo>
                      <a:pt x="2894" y="6021"/>
                      <a:pt x="11185" y="-1"/>
                      <a:pt x="20540" y="0"/>
                    </a:cubicBezTo>
                    <a:cubicBezTo>
                      <a:pt x="29474" y="0"/>
                      <a:pt x="37487" y="5501"/>
                      <a:pt x="40697" y="13839"/>
                    </a:cubicBezTo>
                    <a:lnTo>
                      <a:pt x="20540" y="21600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14" name="Arc 192"/>
              <p:cNvSpPr>
                <a:spLocks/>
              </p:cNvSpPr>
              <p:nvPr/>
            </p:nvSpPr>
            <p:spPr bwMode="auto">
              <a:xfrm>
                <a:off x="713" y="1930"/>
                <a:ext cx="214" cy="126"/>
              </a:xfrm>
              <a:custGeom>
                <a:avLst/>
                <a:gdLst>
                  <a:gd name="T0" fmla="*/ 0 w 32990"/>
                  <a:gd name="T1" fmla="*/ 0 h 25945"/>
                  <a:gd name="T2" fmla="*/ 0 w 32990"/>
                  <a:gd name="T3" fmla="*/ 0 h 25945"/>
                  <a:gd name="T4" fmla="*/ 0 w 32990"/>
                  <a:gd name="T5" fmla="*/ 0 h 25945"/>
                  <a:gd name="T6" fmla="*/ 0 60000 65536"/>
                  <a:gd name="T7" fmla="*/ 0 60000 65536"/>
                  <a:gd name="T8" fmla="*/ 0 60000 65536"/>
                  <a:gd name="T9" fmla="*/ 0 w 32990"/>
                  <a:gd name="T10" fmla="*/ 0 h 25945"/>
                  <a:gd name="T11" fmla="*/ 32990 w 32990"/>
                  <a:gd name="T12" fmla="*/ 25945 h 2594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990" h="25945" fill="none" extrusionOk="0">
                    <a:moveTo>
                      <a:pt x="441" y="25945"/>
                    </a:moveTo>
                    <a:cubicBezTo>
                      <a:pt x="147" y="24515"/>
                      <a:pt x="0" y="2305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25" y="-1"/>
                      <a:pt x="29569" y="1124"/>
                      <a:pt x="32989" y="3247"/>
                    </a:cubicBezTo>
                  </a:path>
                  <a:path w="32990" h="25945" stroke="0" extrusionOk="0">
                    <a:moveTo>
                      <a:pt x="441" y="25945"/>
                    </a:moveTo>
                    <a:cubicBezTo>
                      <a:pt x="147" y="24515"/>
                      <a:pt x="0" y="2305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25" y="-1"/>
                      <a:pt x="29569" y="1124"/>
                      <a:pt x="32989" y="3247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15" name="Arc 193"/>
              <p:cNvSpPr>
                <a:spLocks/>
              </p:cNvSpPr>
              <p:nvPr/>
            </p:nvSpPr>
            <p:spPr bwMode="auto">
              <a:xfrm>
                <a:off x="715" y="1932"/>
                <a:ext cx="211" cy="123"/>
              </a:xfrm>
              <a:custGeom>
                <a:avLst/>
                <a:gdLst>
                  <a:gd name="T0" fmla="*/ 0 w 32950"/>
                  <a:gd name="T1" fmla="*/ 0 h 25966"/>
                  <a:gd name="T2" fmla="*/ 0 w 32950"/>
                  <a:gd name="T3" fmla="*/ 0 h 25966"/>
                  <a:gd name="T4" fmla="*/ 0 w 32950"/>
                  <a:gd name="T5" fmla="*/ 0 h 25966"/>
                  <a:gd name="T6" fmla="*/ 0 60000 65536"/>
                  <a:gd name="T7" fmla="*/ 0 60000 65536"/>
                  <a:gd name="T8" fmla="*/ 0 60000 65536"/>
                  <a:gd name="T9" fmla="*/ 0 w 32950"/>
                  <a:gd name="T10" fmla="*/ 0 h 25966"/>
                  <a:gd name="T11" fmla="*/ 32950 w 32950"/>
                  <a:gd name="T12" fmla="*/ 25966 h 259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950" h="25966" fill="none" extrusionOk="0">
                    <a:moveTo>
                      <a:pt x="445" y="25966"/>
                    </a:moveTo>
                    <a:cubicBezTo>
                      <a:pt x="149" y="24529"/>
                      <a:pt x="0" y="2306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08" y="-1"/>
                      <a:pt x="29538" y="1115"/>
                      <a:pt x="32949" y="3222"/>
                    </a:cubicBezTo>
                  </a:path>
                  <a:path w="32950" h="25966" stroke="0" extrusionOk="0">
                    <a:moveTo>
                      <a:pt x="445" y="25966"/>
                    </a:moveTo>
                    <a:cubicBezTo>
                      <a:pt x="149" y="24529"/>
                      <a:pt x="0" y="2306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08" y="-1"/>
                      <a:pt x="29538" y="1115"/>
                      <a:pt x="32949" y="3222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16" name="Arc 194"/>
              <p:cNvSpPr>
                <a:spLocks/>
              </p:cNvSpPr>
              <p:nvPr/>
            </p:nvSpPr>
            <p:spPr bwMode="auto">
              <a:xfrm>
                <a:off x="682" y="2217"/>
                <a:ext cx="216" cy="99"/>
              </a:xfrm>
              <a:custGeom>
                <a:avLst/>
                <a:gdLst>
                  <a:gd name="T0" fmla="*/ 0 w 32074"/>
                  <a:gd name="T1" fmla="*/ 0 h 22517"/>
                  <a:gd name="T2" fmla="*/ 0 w 32074"/>
                  <a:gd name="T3" fmla="*/ 0 h 22517"/>
                  <a:gd name="T4" fmla="*/ 0 w 32074"/>
                  <a:gd name="T5" fmla="*/ 0 h 22517"/>
                  <a:gd name="T6" fmla="*/ 0 60000 65536"/>
                  <a:gd name="T7" fmla="*/ 0 60000 65536"/>
                  <a:gd name="T8" fmla="*/ 0 60000 65536"/>
                  <a:gd name="T9" fmla="*/ 0 w 32074"/>
                  <a:gd name="T10" fmla="*/ 0 h 22517"/>
                  <a:gd name="T11" fmla="*/ 32074 w 32074"/>
                  <a:gd name="T12" fmla="*/ 22517 h 225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074" h="22517" fill="none" extrusionOk="0">
                    <a:moveTo>
                      <a:pt x="32073" y="19807"/>
                    </a:moveTo>
                    <a:cubicBezTo>
                      <a:pt x="28868" y="21584"/>
                      <a:pt x="25264" y="22516"/>
                      <a:pt x="21600" y="22517"/>
                    </a:cubicBezTo>
                    <a:cubicBezTo>
                      <a:pt x="9670" y="22517"/>
                      <a:pt x="0" y="12846"/>
                      <a:pt x="0" y="917"/>
                    </a:cubicBezTo>
                    <a:cubicBezTo>
                      <a:pt x="-1" y="611"/>
                      <a:pt x="6" y="305"/>
                      <a:pt x="19" y="0"/>
                    </a:cubicBezTo>
                  </a:path>
                  <a:path w="32074" h="22517" stroke="0" extrusionOk="0">
                    <a:moveTo>
                      <a:pt x="32073" y="19807"/>
                    </a:moveTo>
                    <a:cubicBezTo>
                      <a:pt x="28868" y="21584"/>
                      <a:pt x="25264" y="22516"/>
                      <a:pt x="21600" y="22517"/>
                    </a:cubicBezTo>
                    <a:cubicBezTo>
                      <a:pt x="9670" y="22517"/>
                      <a:pt x="0" y="12846"/>
                      <a:pt x="0" y="917"/>
                    </a:cubicBezTo>
                    <a:cubicBezTo>
                      <a:pt x="-1" y="611"/>
                      <a:pt x="6" y="305"/>
                      <a:pt x="19" y="0"/>
                    </a:cubicBezTo>
                    <a:lnTo>
                      <a:pt x="21600" y="917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17" name="Arc 195"/>
              <p:cNvSpPr>
                <a:spLocks/>
              </p:cNvSpPr>
              <p:nvPr/>
            </p:nvSpPr>
            <p:spPr bwMode="auto">
              <a:xfrm>
                <a:off x="684" y="2217"/>
                <a:ext cx="213" cy="96"/>
              </a:xfrm>
              <a:custGeom>
                <a:avLst/>
                <a:gdLst>
                  <a:gd name="T0" fmla="*/ 0 w 32013"/>
                  <a:gd name="T1" fmla="*/ 0 h 22524"/>
                  <a:gd name="T2" fmla="*/ 0 w 32013"/>
                  <a:gd name="T3" fmla="*/ 0 h 22524"/>
                  <a:gd name="T4" fmla="*/ 0 w 32013"/>
                  <a:gd name="T5" fmla="*/ 0 h 22524"/>
                  <a:gd name="T6" fmla="*/ 0 60000 65536"/>
                  <a:gd name="T7" fmla="*/ 0 60000 65536"/>
                  <a:gd name="T8" fmla="*/ 0 60000 65536"/>
                  <a:gd name="T9" fmla="*/ 0 w 32013"/>
                  <a:gd name="T10" fmla="*/ 0 h 22524"/>
                  <a:gd name="T11" fmla="*/ 32013 w 32013"/>
                  <a:gd name="T12" fmla="*/ 22524 h 225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013" h="22524" fill="none" extrusionOk="0">
                    <a:moveTo>
                      <a:pt x="32013" y="19848"/>
                    </a:moveTo>
                    <a:cubicBezTo>
                      <a:pt x="28823" y="21603"/>
                      <a:pt x="25241" y="22523"/>
                      <a:pt x="21600" y="22524"/>
                    </a:cubicBezTo>
                    <a:cubicBezTo>
                      <a:pt x="9670" y="22524"/>
                      <a:pt x="0" y="12853"/>
                      <a:pt x="0" y="924"/>
                    </a:cubicBezTo>
                    <a:cubicBezTo>
                      <a:pt x="-1" y="615"/>
                      <a:pt x="6" y="307"/>
                      <a:pt x="19" y="-1"/>
                    </a:cubicBezTo>
                  </a:path>
                  <a:path w="32013" h="22524" stroke="0" extrusionOk="0">
                    <a:moveTo>
                      <a:pt x="32013" y="19848"/>
                    </a:moveTo>
                    <a:cubicBezTo>
                      <a:pt x="28823" y="21603"/>
                      <a:pt x="25241" y="22523"/>
                      <a:pt x="21600" y="22524"/>
                    </a:cubicBezTo>
                    <a:cubicBezTo>
                      <a:pt x="9670" y="22524"/>
                      <a:pt x="0" y="12853"/>
                      <a:pt x="0" y="924"/>
                    </a:cubicBezTo>
                    <a:cubicBezTo>
                      <a:pt x="-1" y="615"/>
                      <a:pt x="6" y="307"/>
                      <a:pt x="19" y="-1"/>
                    </a:cubicBezTo>
                    <a:lnTo>
                      <a:pt x="21600" y="924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18" name="Arc 196"/>
              <p:cNvSpPr>
                <a:spLocks/>
              </p:cNvSpPr>
              <p:nvPr/>
            </p:nvSpPr>
            <p:spPr bwMode="auto">
              <a:xfrm>
                <a:off x="1262" y="1936"/>
                <a:ext cx="164" cy="120"/>
              </a:xfrm>
              <a:custGeom>
                <a:avLst/>
                <a:gdLst>
                  <a:gd name="T0" fmla="*/ 0 w 26077"/>
                  <a:gd name="T1" fmla="*/ 0 h 32051"/>
                  <a:gd name="T2" fmla="*/ 0 w 26077"/>
                  <a:gd name="T3" fmla="*/ 0 h 32051"/>
                  <a:gd name="T4" fmla="*/ 0 w 26077"/>
                  <a:gd name="T5" fmla="*/ 0 h 32051"/>
                  <a:gd name="T6" fmla="*/ 0 60000 65536"/>
                  <a:gd name="T7" fmla="*/ 0 60000 65536"/>
                  <a:gd name="T8" fmla="*/ 0 60000 65536"/>
                  <a:gd name="T9" fmla="*/ 0 w 26077"/>
                  <a:gd name="T10" fmla="*/ 0 h 32051"/>
                  <a:gd name="T11" fmla="*/ 26077 w 26077"/>
                  <a:gd name="T12" fmla="*/ 32051 h 320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077" h="32051" fill="none" extrusionOk="0">
                    <a:moveTo>
                      <a:pt x="0" y="469"/>
                    </a:moveTo>
                    <a:cubicBezTo>
                      <a:pt x="1471" y="157"/>
                      <a:pt x="2972" y="-1"/>
                      <a:pt x="4477" y="0"/>
                    </a:cubicBezTo>
                    <a:cubicBezTo>
                      <a:pt x="16406" y="0"/>
                      <a:pt x="26077" y="9670"/>
                      <a:pt x="26077" y="21600"/>
                    </a:cubicBezTo>
                    <a:cubicBezTo>
                      <a:pt x="26077" y="25255"/>
                      <a:pt x="25149" y="28851"/>
                      <a:pt x="23380" y="32051"/>
                    </a:cubicBezTo>
                  </a:path>
                  <a:path w="26077" h="32051" stroke="0" extrusionOk="0">
                    <a:moveTo>
                      <a:pt x="0" y="469"/>
                    </a:moveTo>
                    <a:cubicBezTo>
                      <a:pt x="1471" y="157"/>
                      <a:pt x="2972" y="-1"/>
                      <a:pt x="4477" y="0"/>
                    </a:cubicBezTo>
                    <a:cubicBezTo>
                      <a:pt x="16406" y="0"/>
                      <a:pt x="26077" y="9670"/>
                      <a:pt x="26077" y="21600"/>
                    </a:cubicBezTo>
                    <a:cubicBezTo>
                      <a:pt x="26077" y="25255"/>
                      <a:pt x="25149" y="28851"/>
                      <a:pt x="23380" y="32051"/>
                    </a:cubicBezTo>
                    <a:lnTo>
                      <a:pt x="4477" y="21600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19" name="Arc 197"/>
              <p:cNvSpPr>
                <a:spLocks/>
              </p:cNvSpPr>
              <p:nvPr/>
            </p:nvSpPr>
            <p:spPr bwMode="auto">
              <a:xfrm>
                <a:off x="1263" y="1938"/>
                <a:ext cx="161" cy="118"/>
              </a:xfrm>
              <a:custGeom>
                <a:avLst/>
                <a:gdLst>
                  <a:gd name="T0" fmla="*/ 0 w 26034"/>
                  <a:gd name="T1" fmla="*/ 0 h 32133"/>
                  <a:gd name="T2" fmla="*/ 0 w 26034"/>
                  <a:gd name="T3" fmla="*/ 0 h 32133"/>
                  <a:gd name="T4" fmla="*/ 0 w 26034"/>
                  <a:gd name="T5" fmla="*/ 0 h 32133"/>
                  <a:gd name="T6" fmla="*/ 0 60000 65536"/>
                  <a:gd name="T7" fmla="*/ 0 60000 65536"/>
                  <a:gd name="T8" fmla="*/ 0 60000 65536"/>
                  <a:gd name="T9" fmla="*/ 0 w 26034"/>
                  <a:gd name="T10" fmla="*/ 0 h 32133"/>
                  <a:gd name="T11" fmla="*/ 26034 w 26034"/>
                  <a:gd name="T12" fmla="*/ 32133 h 321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034" h="32133" fill="none" extrusionOk="0">
                    <a:moveTo>
                      <a:pt x="-1" y="459"/>
                    </a:moveTo>
                    <a:cubicBezTo>
                      <a:pt x="1458" y="154"/>
                      <a:pt x="2944" y="-1"/>
                      <a:pt x="4434" y="0"/>
                    </a:cubicBezTo>
                    <a:cubicBezTo>
                      <a:pt x="16363" y="0"/>
                      <a:pt x="26034" y="9670"/>
                      <a:pt x="26034" y="21600"/>
                    </a:cubicBezTo>
                    <a:cubicBezTo>
                      <a:pt x="26034" y="25287"/>
                      <a:pt x="25089" y="28913"/>
                      <a:pt x="23291" y="32132"/>
                    </a:cubicBezTo>
                  </a:path>
                  <a:path w="26034" h="32133" stroke="0" extrusionOk="0">
                    <a:moveTo>
                      <a:pt x="-1" y="459"/>
                    </a:moveTo>
                    <a:cubicBezTo>
                      <a:pt x="1458" y="154"/>
                      <a:pt x="2944" y="-1"/>
                      <a:pt x="4434" y="0"/>
                    </a:cubicBezTo>
                    <a:cubicBezTo>
                      <a:pt x="16363" y="0"/>
                      <a:pt x="26034" y="9670"/>
                      <a:pt x="26034" y="21600"/>
                    </a:cubicBezTo>
                    <a:cubicBezTo>
                      <a:pt x="26034" y="25287"/>
                      <a:pt x="25089" y="28913"/>
                      <a:pt x="23291" y="32132"/>
                    </a:cubicBezTo>
                    <a:lnTo>
                      <a:pt x="4434" y="21600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20" name="Arc 198"/>
              <p:cNvSpPr>
                <a:spLocks/>
              </p:cNvSpPr>
              <p:nvPr/>
            </p:nvSpPr>
            <p:spPr bwMode="auto">
              <a:xfrm>
                <a:off x="1308" y="2056"/>
                <a:ext cx="156" cy="119"/>
              </a:xfrm>
              <a:custGeom>
                <a:avLst/>
                <a:gdLst>
                  <a:gd name="T0" fmla="*/ 0 w 21600"/>
                  <a:gd name="T1" fmla="*/ 0 h 29154"/>
                  <a:gd name="T2" fmla="*/ 0 w 21600"/>
                  <a:gd name="T3" fmla="*/ 0 h 29154"/>
                  <a:gd name="T4" fmla="*/ 0 w 21600"/>
                  <a:gd name="T5" fmla="*/ 0 h 2915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9154"/>
                  <a:gd name="T11" fmla="*/ 21600 w 21600"/>
                  <a:gd name="T12" fmla="*/ 29154 h 291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9154" fill="none" extrusionOk="0">
                    <a:moveTo>
                      <a:pt x="13494" y="-1"/>
                    </a:moveTo>
                    <a:cubicBezTo>
                      <a:pt x="18617" y="4098"/>
                      <a:pt x="21600" y="10304"/>
                      <a:pt x="21600" y="16866"/>
                    </a:cubicBezTo>
                    <a:cubicBezTo>
                      <a:pt x="21600" y="21256"/>
                      <a:pt x="20261" y="25543"/>
                      <a:pt x="17764" y="29154"/>
                    </a:cubicBezTo>
                  </a:path>
                  <a:path w="21600" h="29154" stroke="0" extrusionOk="0">
                    <a:moveTo>
                      <a:pt x="13494" y="-1"/>
                    </a:moveTo>
                    <a:cubicBezTo>
                      <a:pt x="18617" y="4098"/>
                      <a:pt x="21600" y="10304"/>
                      <a:pt x="21600" y="16866"/>
                    </a:cubicBezTo>
                    <a:cubicBezTo>
                      <a:pt x="21600" y="21256"/>
                      <a:pt x="20261" y="25543"/>
                      <a:pt x="17764" y="29154"/>
                    </a:cubicBezTo>
                    <a:lnTo>
                      <a:pt x="0" y="16866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21" name="Arc 199"/>
              <p:cNvSpPr>
                <a:spLocks/>
              </p:cNvSpPr>
              <p:nvPr/>
            </p:nvSpPr>
            <p:spPr bwMode="auto">
              <a:xfrm>
                <a:off x="1308" y="2057"/>
                <a:ext cx="154" cy="117"/>
              </a:xfrm>
              <a:custGeom>
                <a:avLst/>
                <a:gdLst>
                  <a:gd name="T0" fmla="*/ 0 w 21600"/>
                  <a:gd name="T1" fmla="*/ 0 h 29302"/>
                  <a:gd name="T2" fmla="*/ 0 w 21600"/>
                  <a:gd name="T3" fmla="*/ 0 h 29302"/>
                  <a:gd name="T4" fmla="*/ 0 w 21600"/>
                  <a:gd name="T5" fmla="*/ 0 h 2930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9302"/>
                  <a:gd name="T11" fmla="*/ 21600 w 21600"/>
                  <a:gd name="T12" fmla="*/ 29302 h 2930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9302" fill="none" extrusionOk="0">
                    <a:moveTo>
                      <a:pt x="13412" y="0"/>
                    </a:moveTo>
                    <a:cubicBezTo>
                      <a:pt x="18584" y="4097"/>
                      <a:pt x="21600" y="10333"/>
                      <a:pt x="21600" y="16931"/>
                    </a:cubicBezTo>
                    <a:cubicBezTo>
                      <a:pt x="21600" y="21356"/>
                      <a:pt x="20240" y="25674"/>
                      <a:pt x="17706" y="29301"/>
                    </a:cubicBezTo>
                  </a:path>
                  <a:path w="21600" h="29302" stroke="0" extrusionOk="0">
                    <a:moveTo>
                      <a:pt x="13412" y="0"/>
                    </a:moveTo>
                    <a:cubicBezTo>
                      <a:pt x="18584" y="4097"/>
                      <a:pt x="21600" y="10333"/>
                      <a:pt x="21600" y="16931"/>
                    </a:cubicBezTo>
                    <a:cubicBezTo>
                      <a:pt x="21600" y="21356"/>
                      <a:pt x="20240" y="25674"/>
                      <a:pt x="17706" y="29301"/>
                    </a:cubicBezTo>
                    <a:lnTo>
                      <a:pt x="0" y="16931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22" name="Arc 200"/>
              <p:cNvSpPr>
                <a:spLocks/>
              </p:cNvSpPr>
              <p:nvPr/>
            </p:nvSpPr>
            <p:spPr bwMode="auto">
              <a:xfrm>
                <a:off x="1257" y="2176"/>
                <a:ext cx="183" cy="172"/>
              </a:xfrm>
              <a:custGeom>
                <a:avLst/>
                <a:gdLst>
                  <a:gd name="T0" fmla="*/ 0 w 28724"/>
                  <a:gd name="T1" fmla="*/ 0 h 27592"/>
                  <a:gd name="T2" fmla="*/ 0 w 28724"/>
                  <a:gd name="T3" fmla="*/ 0 h 27592"/>
                  <a:gd name="T4" fmla="*/ 0 w 28724"/>
                  <a:gd name="T5" fmla="*/ 0 h 27592"/>
                  <a:gd name="T6" fmla="*/ 0 60000 65536"/>
                  <a:gd name="T7" fmla="*/ 0 60000 65536"/>
                  <a:gd name="T8" fmla="*/ 0 60000 65536"/>
                  <a:gd name="T9" fmla="*/ 0 w 28724"/>
                  <a:gd name="T10" fmla="*/ 0 h 27592"/>
                  <a:gd name="T11" fmla="*/ 28724 w 28724"/>
                  <a:gd name="T12" fmla="*/ 27592 h 275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724" h="27592" fill="none" extrusionOk="0">
                    <a:moveTo>
                      <a:pt x="27876" y="-1"/>
                    </a:moveTo>
                    <a:cubicBezTo>
                      <a:pt x="28438" y="1947"/>
                      <a:pt x="28724" y="3964"/>
                      <a:pt x="28724" y="5992"/>
                    </a:cubicBezTo>
                    <a:cubicBezTo>
                      <a:pt x="28724" y="17921"/>
                      <a:pt x="19053" y="27592"/>
                      <a:pt x="7124" y="27592"/>
                    </a:cubicBezTo>
                    <a:cubicBezTo>
                      <a:pt x="4698" y="27592"/>
                      <a:pt x="2289" y="27183"/>
                      <a:pt x="-1" y="26383"/>
                    </a:cubicBezTo>
                  </a:path>
                  <a:path w="28724" h="27592" stroke="0" extrusionOk="0">
                    <a:moveTo>
                      <a:pt x="27876" y="-1"/>
                    </a:moveTo>
                    <a:cubicBezTo>
                      <a:pt x="28438" y="1947"/>
                      <a:pt x="28724" y="3964"/>
                      <a:pt x="28724" y="5992"/>
                    </a:cubicBezTo>
                    <a:cubicBezTo>
                      <a:pt x="28724" y="17921"/>
                      <a:pt x="19053" y="27592"/>
                      <a:pt x="7124" y="27592"/>
                    </a:cubicBezTo>
                    <a:cubicBezTo>
                      <a:pt x="4698" y="27592"/>
                      <a:pt x="2289" y="27183"/>
                      <a:pt x="-1" y="26383"/>
                    </a:cubicBezTo>
                    <a:lnTo>
                      <a:pt x="7124" y="5992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23" name="Arc 201"/>
              <p:cNvSpPr>
                <a:spLocks/>
              </p:cNvSpPr>
              <p:nvPr/>
            </p:nvSpPr>
            <p:spPr bwMode="auto">
              <a:xfrm>
                <a:off x="1257" y="2176"/>
                <a:ext cx="180" cy="169"/>
              </a:xfrm>
              <a:custGeom>
                <a:avLst/>
                <a:gdLst>
                  <a:gd name="T0" fmla="*/ 0 w 28722"/>
                  <a:gd name="T1" fmla="*/ 0 h 27594"/>
                  <a:gd name="T2" fmla="*/ 0 w 28722"/>
                  <a:gd name="T3" fmla="*/ 0 h 27594"/>
                  <a:gd name="T4" fmla="*/ 0 w 28722"/>
                  <a:gd name="T5" fmla="*/ 0 h 27594"/>
                  <a:gd name="T6" fmla="*/ 0 60000 65536"/>
                  <a:gd name="T7" fmla="*/ 0 60000 65536"/>
                  <a:gd name="T8" fmla="*/ 0 60000 65536"/>
                  <a:gd name="T9" fmla="*/ 0 w 28722"/>
                  <a:gd name="T10" fmla="*/ 0 h 27594"/>
                  <a:gd name="T11" fmla="*/ 28722 w 28722"/>
                  <a:gd name="T12" fmla="*/ 27594 h 2759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722" h="27594" fill="none" extrusionOk="0">
                    <a:moveTo>
                      <a:pt x="27873" y="0"/>
                    </a:moveTo>
                    <a:cubicBezTo>
                      <a:pt x="28436" y="1948"/>
                      <a:pt x="28722" y="3966"/>
                      <a:pt x="28722" y="5994"/>
                    </a:cubicBezTo>
                    <a:cubicBezTo>
                      <a:pt x="28722" y="17923"/>
                      <a:pt x="19051" y="27594"/>
                      <a:pt x="7122" y="27594"/>
                    </a:cubicBezTo>
                    <a:cubicBezTo>
                      <a:pt x="4697" y="27594"/>
                      <a:pt x="2289" y="27185"/>
                      <a:pt x="-1" y="26386"/>
                    </a:cubicBezTo>
                  </a:path>
                  <a:path w="28722" h="27594" stroke="0" extrusionOk="0">
                    <a:moveTo>
                      <a:pt x="27873" y="0"/>
                    </a:moveTo>
                    <a:cubicBezTo>
                      <a:pt x="28436" y="1948"/>
                      <a:pt x="28722" y="3966"/>
                      <a:pt x="28722" y="5994"/>
                    </a:cubicBezTo>
                    <a:cubicBezTo>
                      <a:pt x="28722" y="17923"/>
                      <a:pt x="19051" y="27594"/>
                      <a:pt x="7122" y="27594"/>
                    </a:cubicBezTo>
                    <a:cubicBezTo>
                      <a:pt x="4697" y="27594"/>
                      <a:pt x="2289" y="27185"/>
                      <a:pt x="-1" y="26386"/>
                    </a:cubicBezTo>
                    <a:lnTo>
                      <a:pt x="7122" y="5994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24" name="Arc 202"/>
              <p:cNvSpPr>
                <a:spLocks/>
              </p:cNvSpPr>
              <p:nvPr/>
            </p:nvSpPr>
            <p:spPr bwMode="auto">
              <a:xfrm>
                <a:off x="628" y="2055"/>
                <a:ext cx="99" cy="165"/>
              </a:xfrm>
              <a:custGeom>
                <a:avLst/>
                <a:gdLst>
                  <a:gd name="T0" fmla="*/ 0 w 21600"/>
                  <a:gd name="T1" fmla="*/ 0 h 41258"/>
                  <a:gd name="T2" fmla="*/ 0 w 21600"/>
                  <a:gd name="T3" fmla="*/ 0 h 41258"/>
                  <a:gd name="T4" fmla="*/ 0 w 21600"/>
                  <a:gd name="T5" fmla="*/ 0 h 4125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258"/>
                  <a:gd name="T11" fmla="*/ 21600 w 21600"/>
                  <a:gd name="T12" fmla="*/ 41258 h 412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258" fill="none" extrusionOk="0">
                    <a:moveTo>
                      <a:pt x="12768" y="41257"/>
                    </a:moveTo>
                    <a:cubicBezTo>
                      <a:pt x="4999" y="37777"/>
                      <a:pt x="0" y="30058"/>
                      <a:pt x="0" y="21546"/>
                    </a:cubicBezTo>
                    <a:cubicBezTo>
                      <a:pt x="-1" y="10211"/>
                      <a:pt x="8761" y="804"/>
                      <a:pt x="20068" y="0"/>
                    </a:cubicBezTo>
                  </a:path>
                  <a:path w="21600" h="41258" stroke="0" extrusionOk="0">
                    <a:moveTo>
                      <a:pt x="12768" y="41257"/>
                    </a:moveTo>
                    <a:cubicBezTo>
                      <a:pt x="4999" y="37777"/>
                      <a:pt x="0" y="30058"/>
                      <a:pt x="0" y="21546"/>
                    </a:cubicBezTo>
                    <a:cubicBezTo>
                      <a:pt x="-1" y="10211"/>
                      <a:pt x="8761" y="804"/>
                      <a:pt x="20068" y="0"/>
                    </a:cubicBezTo>
                    <a:lnTo>
                      <a:pt x="21600" y="21546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25" name="Arc 203"/>
              <p:cNvSpPr>
                <a:spLocks/>
              </p:cNvSpPr>
              <p:nvPr/>
            </p:nvSpPr>
            <p:spPr bwMode="auto">
              <a:xfrm>
                <a:off x="630" y="2057"/>
                <a:ext cx="97" cy="161"/>
              </a:xfrm>
              <a:custGeom>
                <a:avLst/>
                <a:gdLst>
                  <a:gd name="T0" fmla="*/ 0 w 21600"/>
                  <a:gd name="T1" fmla="*/ 0 h 41268"/>
                  <a:gd name="T2" fmla="*/ 0 w 21600"/>
                  <a:gd name="T3" fmla="*/ 0 h 41268"/>
                  <a:gd name="T4" fmla="*/ 0 w 21600"/>
                  <a:gd name="T5" fmla="*/ 0 h 4126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268"/>
                  <a:gd name="T11" fmla="*/ 21600 w 21600"/>
                  <a:gd name="T12" fmla="*/ 41268 h 412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268" fill="none" extrusionOk="0">
                    <a:moveTo>
                      <a:pt x="12790" y="41267"/>
                    </a:moveTo>
                    <a:cubicBezTo>
                      <a:pt x="5009" y="37792"/>
                      <a:pt x="0" y="30067"/>
                      <a:pt x="0" y="21546"/>
                    </a:cubicBezTo>
                    <a:cubicBezTo>
                      <a:pt x="-1" y="10209"/>
                      <a:pt x="8763" y="802"/>
                      <a:pt x="20072" y="0"/>
                    </a:cubicBezTo>
                  </a:path>
                  <a:path w="21600" h="41268" stroke="0" extrusionOk="0">
                    <a:moveTo>
                      <a:pt x="12790" y="41267"/>
                    </a:moveTo>
                    <a:cubicBezTo>
                      <a:pt x="5009" y="37792"/>
                      <a:pt x="0" y="30067"/>
                      <a:pt x="0" y="21546"/>
                    </a:cubicBezTo>
                    <a:cubicBezTo>
                      <a:pt x="-1" y="10209"/>
                      <a:pt x="8763" y="802"/>
                      <a:pt x="20072" y="0"/>
                    </a:cubicBezTo>
                    <a:lnTo>
                      <a:pt x="21600" y="21546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26" name="Arc 204"/>
              <p:cNvSpPr>
                <a:spLocks/>
              </p:cNvSpPr>
              <p:nvPr/>
            </p:nvSpPr>
            <p:spPr bwMode="auto">
              <a:xfrm>
                <a:off x="890" y="2279"/>
                <a:ext cx="375" cy="100"/>
              </a:xfrm>
              <a:custGeom>
                <a:avLst/>
                <a:gdLst>
                  <a:gd name="T0" fmla="*/ 0 w 39085"/>
                  <a:gd name="T1" fmla="*/ 0 h 21600"/>
                  <a:gd name="T2" fmla="*/ 0 w 39085"/>
                  <a:gd name="T3" fmla="*/ 0 h 21600"/>
                  <a:gd name="T4" fmla="*/ 0 w 3908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085"/>
                  <a:gd name="T10" fmla="*/ 0 h 21600"/>
                  <a:gd name="T11" fmla="*/ 39085 w 3908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085" h="21600" fill="none" extrusionOk="0">
                    <a:moveTo>
                      <a:pt x="39085" y="12120"/>
                    </a:moveTo>
                    <a:cubicBezTo>
                      <a:pt x="35065" y="18049"/>
                      <a:pt x="28368" y="21599"/>
                      <a:pt x="21206" y="21600"/>
                    </a:cubicBezTo>
                    <a:cubicBezTo>
                      <a:pt x="10860" y="21600"/>
                      <a:pt x="1967" y="14264"/>
                      <a:pt x="0" y="4107"/>
                    </a:cubicBezTo>
                  </a:path>
                  <a:path w="39085" h="21600" stroke="0" extrusionOk="0">
                    <a:moveTo>
                      <a:pt x="39085" y="12120"/>
                    </a:moveTo>
                    <a:cubicBezTo>
                      <a:pt x="35065" y="18049"/>
                      <a:pt x="28368" y="21599"/>
                      <a:pt x="21206" y="21600"/>
                    </a:cubicBezTo>
                    <a:cubicBezTo>
                      <a:pt x="10860" y="21600"/>
                      <a:pt x="1967" y="14264"/>
                      <a:pt x="0" y="4107"/>
                    </a:cubicBezTo>
                    <a:lnTo>
                      <a:pt x="21206" y="0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27" name="Arc 205"/>
              <p:cNvSpPr>
                <a:spLocks/>
              </p:cNvSpPr>
              <p:nvPr/>
            </p:nvSpPr>
            <p:spPr bwMode="auto">
              <a:xfrm>
                <a:off x="892" y="2279"/>
                <a:ext cx="370" cy="98"/>
              </a:xfrm>
              <a:custGeom>
                <a:avLst/>
                <a:gdLst>
                  <a:gd name="T0" fmla="*/ 0 w 39018"/>
                  <a:gd name="T1" fmla="*/ 0 h 21600"/>
                  <a:gd name="T2" fmla="*/ 0 w 39018"/>
                  <a:gd name="T3" fmla="*/ 0 h 21600"/>
                  <a:gd name="T4" fmla="*/ 0 w 3901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018"/>
                  <a:gd name="T10" fmla="*/ 0 h 21600"/>
                  <a:gd name="T11" fmla="*/ 39018 w 3901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018" h="21600" fill="none" extrusionOk="0">
                    <a:moveTo>
                      <a:pt x="39017" y="12206"/>
                    </a:moveTo>
                    <a:cubicBezTo>
                      <a:pt x="34990" y="18085"/>
                      <a:pt x="28323" y="21599"/>
                      <a:pt x="21198" y="21600"/>
                    </a:cubicBezTo>
                    <a:cubicBezTo>
                      <a:pt x="10868" y="21600"/>
                      <a:pt x="1984" y="14286"/>
                      <a:pt x="0" y="4149"/>
                    </a:cubicBezTo>
                  </a:path>
                  <a:path w="39018" h="21600" stroke="0" extrusionOk="0">
                    <a:moveTo>
                      <a:pt x="39017" y="12206"/>
                    </a:moveTo>
                    <a:cubicBezTo>
                      <a:pt x="34990" y="18085"/>
                      <a:pt x="28323" y="21599"/>
                      <a:pt x="21198" y="21600"/>
                    </a:cubicBezTo>
                    <a:cubicBezTo>
                      <a:pt x="10868" y="21600"/>
                      <a:pt x="1984" y="14286"/>
                      <a:pt x="0" y="4149"/>
                    </a:cubicBezTo>
                    <a:lnTo>
                      <a:pt x="21198" y="0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564" name="Freeform 206"/>
            <p:cNvSpPr>
              <a:spLocks/>
            </p:cNvSpPr>
            <p:nvPr/>
          </p:nvSpPr>
          <p:spPr bwMode="auto">
            <a:xfrm>
              <a:off x="1628" y="398"/>
              <a:ext cx="365" cy="183"/>
            </a:xfrm>
            <a:custGeom>
              <a:avLst/>
              <a:gdLst>
                <a:gd name="T0" fmla="*/ 0 w 1460"/>
                <a:gd name="T1" fmla="*/ 0 h 730"/>
                <a:gd name="T2" fmla="*/ 0 w 1460"/>
                <a:gd name="T3" fmla="*/ 0 h 730"/>
                <a:gd name="T4" fmla="*/ 0 w 1460"/>
                <a:gd name="T5" fmla="*/ 0 h 730"/>
                <a:gd name="T6" fmla="*/ 0 w 1460"/>
                <a:gd name="T7" fmla="*/ 0 h 7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60"/>
                <a:gd name="T13" fmla="*/ 0 h 730"/>
                <a:gd name="T14" fmla="*/ 1460 w 1460"/>
                <a:gd name="T15" fmla="*/ 730 h 7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60" h="730">
                  <a:moveTo>
                    <a:pt x="177" y="0"/>
                  </a:moveTo>
                  <a:lnTo>
                    <a:pt x="1460" y="0"/>
                  </a:lnTo>
                  <a:lnTo>
                    <a:pt x="726" y="730"/>
                  </a:lnTo>
                  <a:lnTo>
                    <a:pt x="0" y="8"/>
                  </a:lnTo>
                </a:path>
              </a:pathLst>
            </a:custGeom>
            <a:noFill/>
            <a:ln w="9525">
              <a:solidFill>
                <a:srgbClr val="CF0E3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565" name="Group 207"/>
            <p:cNvGrpSpPr>
              <a:grpSpLocks/>
            </p:cNvGrpSpPr>
            <p:nvPr/>
          </p:nvGrpSpPr>
          <p:grpSpPr bwMode="auto">
            <a:xfrm>
              <a:off x="1927" y="332"/>
              <a:ext cx="171" cy="169"/>
              <a:chOff x="1179" y="1966"/>
              <a:chExt cx="171" cy="169"/>
            </a:xfrm>
          </p:grpSpPr>
          <p:sp>
            <p:nvSpPr>
              <p:cNvPr id="18692" name="Freeform 208"/>
              <p:cNvSpPr>
                <a:spLocks/>
              </p:cNvSpPr>
              <p:nvPr/>
            </p:nvSpPr>
            <p:spPr bwMode="auto">
              <a:xfrm>
                <a:off x="1203" y="2068"/>
                <a:ext cx="145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3" y="0"/>
                    </a:lnTo>
                    <a:lnTo>
                      <a:pt x="581" y="0"/>
                    </a:lnTo>
                    <a:lnTo>
                      <a:pt x="517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93" name="Freeform 209"/>
              <p:cNvSpPr>
                <a:spLocks/>
              </p:cNvSpPr>
              <p:nvPr/>
            </p:nvSpPr>
            <p:spPr bwMode="auto">
              <a:xfrm>
                <a:off x="1205" y="2070"/>
                <a:ext cx="145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3" y="0"/>
                    </a:lnTo>
                    <a:lnTo>
                      <a:pt x="581" y="0"/>
                    </a:lnTo>
                    <a:lnTo>
                      <a:pt x="517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94" name="Rectangle 210"/>
              <p:cNvSpPr>
                <a:spLocks noChangeArrowheads="1"/>
              </p:cNvSpPr>
              <p:nvPr/>
            </p:nvSpPr>
            <p:spPr bwMode="auto">
              <a:xfrm>
                <a:off x="1203" y="2086"/>
                <a:ext cx="129" cy="2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95" name="Rectangle 211"/>
              <p:cNvSpPr>
                <a:spLocks noChangeArrowheads="1"/>
              </p:cNvSpPr>
              <p:nvPr/>
            </p:nvSpPr>
            <p:spPr bwMode="auto">
              <a:xfrm>
                <a:off x="1204" y="2087"/>
                <a:ext cx="127" cy="20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96" name="Freeform 212"/>
              <p:cNvSpPr>
                <a:spLocks/>
              </p:cNvSpPr>
              <p:nvPr/>
            </p:nvSpPr>
            <p:spPr bwMode="auto">
              <a:xfrm>
                <a:off x="1332" y="2068"/>
                <a:ext cx="16" cy="40"/>
              </a:xfrm>
              <a:custGeom>
                <a:avLst/>
                <a:gdLst>
                  <a:gd name="T0" fmla="*/ 0 w 64"/>
                  <a:gd name="T1" fmla="*/ 0 h 160"/>
                  <a:gd name="T2" fmla="*/ 0 w 64"/>
                  <a:gd name="T3" fmla="*/ 0 h 160"/>
                  <a:gd name="T4" fmla="*/ 0 w 64"/>
                  <a:gd name="T5" fmla="*/ 0 h 160"/>
                  <a:gd name="T6" fmla="*/ 0 w 64"/>
                  <a:gd name="T7" fmla="*/ 0 h 160"/>
                  <a:gd name="T8" fmla="*/ 0 w 64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60"/>
                  <a:gd name="T17" fmla="*/ 64 w 64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60">
                    <a:moveTo>
                      <a:pt x="0" y="160"/>
                    </a:moveTo>
                    <a:lnTo>
                      <a:pt x="64" y="96"/>
                    </a:lnTo>
                    <a:lnTo>
                      <a:pt x="64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97" name="Freeform 213"/>
              <p:cNvSpPr>
                <a:spLocks/>
              </p:cNvSpPr>
              <p:nvPr/>
            </p:nvSpPr>
            <p:spPr bwMode="auto">
              <a:xfrm>
                <a:off x="1332" y="2068"/>
                <a:ext cx="16" cy="40"/>
              </a:xfrm>
              <a:custGeom>
                <a:avLst/>
                <a:gdLst>
                  <a:gd name="T0" fmla="*/ 0 w 64"/>
                  <a:gd name="T1" fmla="*/ 0 h 160"/>
                  <a:gd name="T2" fmla="*/ 0 w 64"/>
                  <a:gd name="T3" fmla="*/ 0 h 160"/>
                  <a:gd name="T4" fmla="*/ 0 w 64"/>
                  <a:gd name="T5" fmla="*/ 0 h 160"/>
                  <a:gd name="T6" fmla="*/ 0 w 64"/>
                  <a:gd name="T7" fmla="*/ 0 h 160"/>
                  <a:gd name="T8" fmla="*/ 0 w 64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60"/>
                  <a:gd name="T17" fmla="*/ 64 w 64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60">
                    <a:moveTo>
                      <a:pt x="0" y="160"/>
                    </a:moveTo>
                    <a:lnTo>
                      <a:pt x="64" y="96"/>
                    </a:lnTo>
                    <a:lnTo>
                      <a:pt x="64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98" name="Freeform 214"/>
              <p:cNvSpPr>
                <a:spLocks/>
              </p:cNvSpPr>
              <p:nvPr/>
            </p:nvSpPr>
            <p:spPr bwMode="auto">
              <a:xfrm>
                <a:off x="1207" y="2068"/>
                <a:ext cx="139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7" y="0"/>
                    </a:lnTo>
                    <a:lnTo>
                      <a:pt x="557" y="0"/>
                    </a:lnTo>
                    <a:lnTo>
                      <a:pt x="509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99" name="Freeform 215"/>
              <p:cNvSpPr>
                <a:spLocks/>
              </p:cNvSpPr>
              <p:nvPr/>
            </p:nvSpPr>
            <p:spPr bwMode="auto">
              <a:xfrm>
                <a:off x="1207" y="2068"/>
                <a:ext cx="139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7" y="0"/>
                    </a:lnTo>
                    <a:lnTo>
                      <a:pt x="557" y="0"/>
                    </a:lnTo>
                    <a:lnTo>
                      <a:pt x="509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00" name="Freeform 216"/>
              <p:cNvSpPr>
                <a:spLocks/>
              </p:cNvSpPr>
              <p:nvPr/>
            </p:nvSpPr>
            <p:spPr bwMode="auto">
              <a:xfrm>
                <a:off x="1205" y="1966"/>
                <a:ext cx="141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9" y="0"/>
                    </a:lnTo>
                    <a:lnTo>
                      <a:pt x="565" y="0"/>
                    </a:lnTo>
                    <a:lnTo>
                      <a:pt x="509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01" name="Freeform 217"/>
              <p:cNvSpPr>
                <a:spLocks/>
              </p:cNvSpPr>
              <p:nvPr/>
            </p:nvSpPr>
            <p:spPr bwMode="auto">
              <a:xfrm>
                <a:off x="1205" y="1966"/>
                <a:ext cx="141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9" y="0"/>
                    </a:lnTo>
                    <a:lnTo>
                      <a:pt x="565" y="0"/>
                    </a:lnTo>
                    <a:lnTo>
                      <a:pt x="509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02" name="Rectangle 218"/>
              <p:cNvSpPr>
                <a:spLocks noChangeArrowheads="1"/>
              </p:cNvSpPr>
              <p:nvPr/>
            </p:nvSpPr>
            <p:spPr bwMode="auto">
              <a:xfrm>
                <a:off x="1206" y="1981"/>
                <a:ext cx="127" cy="98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03" name="Rectangle 219"/>
              <p:cNvSpPr>
                <a:spLocks noChangeArrowheads="1"/>
              </p:cNvSpPr>
              <p:nvPr/>
            </p:nvSpPr>
            <p:spPr bwMode="auto">
              <a:xfrm>
                <a:off x="1216" y="1993"/>
                <a:ext cx="105" cy="7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04" name="Freeform 220"/>
              <p:cNvSpPr>
                <a:spLocks/>
              </p:cNvSpPr>
              <p:nvPr/>
            </p:nvSpPr>
            <p:spPr bwMode="auto">
              <a:xfrm>
                <a:off x="1332" y="1966"/>
                <a:ext cx="14" cy="112"/>
              </a:xfrm>
              <a:custGeom>
                <a:avLst/>
                <a:gdLst>
                  <a:gd name="T0" fmla="*/ 0 w 56"/>
                  <a:gd name="T1" fmla="*/ 0 h 449"/>
                  <a:gd name="T2" fmla="*/ 0 w 56"/>
                  <a:gd name="T3" fmla="*/ 0 h 449"/>
                  <a:gd name="T4" fmla="*/ 0 w 56"/>
                  <a:gd name="T5" fmla="*/ 0 h 449"/>
                  <a:gd name="T6" fmla="*/ 0 w 56"/>
                  <a:gd name="T7" fmla="*/ 0 h 449"/>
                  <a:gd name="T8" fmla="*/ 0 w 56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449"/>
                  <a:gd name="T17" fmla="*/ 56 w 56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449">
                    <a:moveTo>
                      <a:pt x="0" y="449"/>
                    </a:moveTo>
                    <a:lnTo>
                      <a:pt x="56" y="401"/>
                    </a:lnTo>
                    <a:lnTo>
                      <a:pt x="56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05" name="Freeform 221"/>
              <p:cNvSpPr>
                <a:spLocks/>
              </p:cNvSpPr>
              <p:nvPr/>
            </p:nvSpPr>
            <p:spPr bwMode="auto">
              <a:xfrm>
                <a:off x="1332" y="1966"/>
                <a:ext cx="14" cy="112"/>
              </a:xfrm>
              <a:custGeom>
                <a:avLst/>
                <a:gdLst>
                  <a:gd name="T0" fmla="*/ 0 w 56"/>
                  <a:gd name="T1" fmla="*/ 0 h 449"/>
                  <a:gd name="T2" fmla="*/ 0 w 56"/>
                  <a:gd name="T3" fmla="*/ 0 h 449"/>
                  <a:gd name="T4" fmla="*/ 0 w 56"/>
                  <a:gd name="T5" fmla="*/ 0 h 449"/>
                  <a:gd name="T6" fmla="*/ 0 w 56"/>
                  <a:gd name="T7" fmla="*/ 0 h 449"/>
                  <a:gd name="T8" fmla="*/ 0 w 56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449"/>
                  <a:gd name="T17" fmla="*/ 56 w 56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449">
                    <a:moveTo>
                      <a:pt x="0" y="449"/>
                    </a:moveTo>
                    <a:lnTo>
                      <a:pt x="56" y="401"/>
                    </a:lnTo>
                    <a:lnTo>
                      <a:pt x="56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06" name="Freeform 222"/>
              <p:cNvSpPr>
                <a:spLocks/>
              </p:cNvSpPr>
              <p:nvPr/>
            </p:nvSpPr>
            <p:spPr bwMode="auto">
              <a:xfrm>
                <a:off x="1179" y="2104"/>
                <a:ext cx="159" cy="25"/>
              </a:xfrm>
              <a:custGeom>
                <a:avLst/>
                <a:gdLst>
                  <a:gd name="T0" fmla="*/ 0 w 638"/>
                  <a:gd name="T1" fmla="*/ 0 h 96"/>
                  <a:gd name="T2" fmla="*/ 0 w 638"/>
                  <a:gd name="T3" fmla="*/ 0 h 96"/>
                  <a:gd name="T4" fmla="*/ 0 w 638"/>
                  <a:gd name="T5" fmla="*/ 0 h 96"/>
                  <a:gd name="T6" fmla="*/ 0 w 638"/>
                  <a:gd name="T7" fmla="*/ 0 h 96"/>
                  <a:gd name="T8" fmla="*/ 0 w 638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8"/>
                  <a:gd name="T16" fmla="*/ 0 h 96"/>
                  <a:gd name="T17" fmla="*/ 638 w 638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8" h="96">
                    <a:moveTo>
                      <a:pt x="0" y="96"/>
                    </a:moveTo>
                    <a:lnTo>
                      <a:pt x="81" y="0"/>
                    </a:lnTo>
                    <a:lnTo>
                      <a:pt x="638" y="0"/>
                    </a:lnTo>
                    <a:lnTo>
                      <a:pt x="557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07" name="Freeform 223"/>
              <p:cNvSpPr>
                <a:spLocks/>
              </p:cNvSpPr>
              <p:nvPr/>
            </p:nvSpPr>
            <p:spPr bwMode="auto">
              <a:xfrm>
                <a:off x="1179" y="2104"/>
                <a:ext cx="159" cy="25"/>
              </a:xfrm>
              <a:custGeom>
                <a:avLst/>
                <a:gdLst>
                  <a:gd name="T0" fmla="*/ 0 w 638"/>
                  <a:gd name="T1" fmla="*/ 0 h 96"/>
                  <a:gd name="T2" fmla="*/ 0 w 638"/>
                  <a:gd name="T3" fmla="*/ 0 h 96"/>
                  <a:gd name="T4" fmla="*/ 0 w 638"/>
                  <a:gd name="T5" fmla="*/ 0 h 96"/>
                  <a:gd name="T6" fmla="*/ 0 w 638"/>
                  <a:gd name="T7" fmla="*/ 0 h 96"/>
                  <a:gd name="T8" fmla="*/ 0 w 638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8"/>
                  <a:gd name="T16" fmla="*/ 0 h 96"/>
                  <a:gd name="T17" fmla="*/ 638 w 638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8" h="96">
                    <a:moveTo>
                      <a:pt x="0" y="96"/>
                    </a:moveTo>
                    <a:lnTo>
                      <a:pt x="81" y="0"/>
                    </a:lnTo>
                    <a:lnTo>
                      <a:pt x="638" y="0"/>
                    </a:lnTo>
                    <a:lnTo>
                      <a:pt x="557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08" name="Freeform 224"/>
              <p:cNvSpPr>
                <a:spLocks/>
              </p:cNvSpPr>
              <p:nvPr/>
            </p:nvSpPr>
            <p:spPr bwMode="auto">
              <a:xfrm>
                <a:off x="1318" y="2104"/>
                <a:ext cx="20" cy="31"/>
              </a:xfrm>
              <a:custGeom>
                <a:avLst/>
                <a:gdLst>
                  <a:gd name="T0" fmla="*/ 0 w 81"/>
                  <a:gd name="T1" fmla="*/ 0 h 120"/>
                  <a:gd name="T2" fmla="*/ 0 w 81"/>
                  <a:gd name="T3" fmla="*/ 0 h 120"/>
                  <a:gd name="T4" fmla="*/ 0 w 81"/>
                  <a:gd name="T5" fmla="*/ 0 h 120"/>
                  <a:gd name="T6" fmla="*/ 0 w 81"/>
                  <a:gd name="T7" fmla="*/ 0 h 120"/>
                  <a:gd name="T8" fmla="*/ 0 w 81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120"/>
                  <a:gd name="T17" fmla="*/ 81 w 81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120">
                    <a:moveTo>
                      <a:pt x="0" y="120"/>
                    </a:moveTo>
                    <a:lnTo>
                      <a:pt x="81" y="40"/>
                    </a:lnTo>
                    <a:lnTo>
                      <a:pt x="81" y="0"/>
                    </a:lnTo>
                    <a:lnTo>
                      <a:pt x="0" y="104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09" name="Freeform 225"/>
              <p:cNvSpPr>
                <a:spLocks/>
              </p:cNvSpPr>
              <p:nvPr/>
            </p:nvSpPr>
            <p:spPr bwMode="auto">
              <a:xfrm>
                <a:off x="1318" y="2104"/>
                <a:ext cx="20" cy="31"/>
              </a:xfrm>
              <a:custGeom>
                <a:avLst/>
                <a:gdLst>
                  <a:gd name="T0" fmla="*/ 0 w 81"/>
                  <a:gd name="T1" fmla="*/ 0 h 120"/>
                  <a:gd name="T2" fmla="*/ 0 w 81"/>
                  <a:gd name="T3" fmla="*/ 0 h 120"/>
                  <a:gd name="T4" fmla="*/ 0 w 81"/>
                  <a:gd name="T5" fmla="*/ 0 h 120"/>
                  <a:gd name="T6" fmla="*/ 0 w 81"/>
                  <a:gd name="T7" fmla="*/ 0 h 120"/>
                  <a:gd name="T8" fmla="*/ 0 w 81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120"/>
                  <a:gd name="T17" fmla="*/ 81 w 81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120">
                    <a:moveTo>
                      <a:pt x="0" y="120"/>
                    </a:moveTo>
                    <a:lnTo>
                      <a:pt x="81" y="40"/>
                    </a:lnTo>
                    <a:lnTo>
                      <a:pt x="81" y="0"/>
                    </a:lnTo>
                    <a:lnTo>
                      <a:pt x="0" y="104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10" name="Rectangle 226"/>
              <p:cNvSpPr>
                <a:spLocks noChangeArrowheads="1"/>
              </p:cNvSpPr>
              <p:nvPr/>
            </p:nvSpPr>
            <p:spPr bwMode="auto">
              <a:xfrm>
                <a:off x="1179" y="2129"/>
                <a:ext cx="139" cy="6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11" name="Rectangle 227"/>
              <p:cNvSpPr>
                <a:spLocks noChangeArrowheads="1"/>
              </p:cNvSpPr>
              <p:nvPr/>
            </p:nvSpPr>
            <p:spPr bwMode="auto">
              <a:xfrm>
                <a:off x="1180" y="2130"/>
                <a:ext cx="137" cy="4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566" name="Group 228"/>
            <p:cNvGrpSpPr>
              <a:grpSpLocks/>
            </p:cNvGrpSpPr>
            <p:nvPr/>
          </p:nvGrpSpPr>
          <p:grpSpPr bwMode="auto">
            <a:xfrm>
              <a:off x="1971" y="370"/>
              <a:ext cx="94" cy="56"/>
              <a:chOff x="1223" y="2004"/>
              <a:chExt cx="94" cy="56"/>
            </a:xfrm>
          </p:grpSpPr>
          <p:grpSp>
            <p:nvGrpSpPr>
              <p:cNvPr id="18665" name="Group 229"/>
              <p:cNvGrpSpPr>
                <a:grpSpLocks/>
              </p:cNvGrpSpPr>
              <p:nvPr/>
            </p:nvGrpSpPr>
            <p:grpSpPr bwMode="auto">
              <a:xfrm>
                <a:off x="1223" y="2004"/>
                <a:ext cx="93" cy="56"/>
                <a:chOff x="1223" y="2004"/>
                <a:chExt cx="93" cy="56"/>
              </a:xfrm>
            </p:grpSpPr>
            <p:sp>
              <p:nvSpPr>
                <p:cNvPr id="18683" name="Oval 230"/>
                <p:cNvSpPr>
                  <a:spLocks noChangeArrowheads="1"/>
                </p:cNvSpPr>
                <p:nvPr/>
              </p:nvSpPr>
              <p:spPr bwMode="auto">
                <a:xfrm>
                  <a:off x="1255" y="2004"/>
                  <a:ext cx="41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84" name="Oval 231"/>
                <p:cNvSpPr>
                  <a:spLocks noChangeArrowheads="1"/>
                </p:cNvSpPr>
                <p:nvPr/>
              </p:nvSpPr>
              <p:spPr bwMode="auto">
                <a:xfrm>
                  <a:off x="1233" y="2010"/>
                  <a:ext cx="30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85" name="Oval 232"/>
                <p:cNvSpPr>
                  <a:spLocks noChangeArrowheads="1"/>
                </p:cNvSpPr>
                <p:nvPr/>
              </p:nvSpPr>
              <p:spPr bwMode="auto">
                <a:xfrm>
                  <a:off x="1223" y="2024"/>
                  <a:ext cx="2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86" name="Oval 233"/>
                <p:cNvSpPr>
                  <a:spLocks noChangeArrowheads="1"/>
                </p:cNvSpPr>
                <p:nvPr/>
              </p:nvSpPr>
              <p:spPr bwMode="auto">
                <a:xfrm>
                  <a:off x="1229" y="2032"/>
                  <a:ext cx="32" cy="2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87" name="Oval 234"/>
                <p:cNvSpPr>
                  <a:spLocks noChangeArrowheads="1"/>
                </p:cNvSpPr>
                <p:nvPr/>
              </p:nvSpPr>
              <p:spPr bwMode="auto">
                <a:xfrm>
                  <a:off x="1251" y="2036"/>
                  <a:ext cx="49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88" name="Oval 235"/>
                <p:cNvSpPr>
                  <a:spLocks noChangeArrowheads="1"/>
                </p:cNvSpPr>
                <p:nvPr/>
              </p:nvSpPr>
              <p:spPr bwMode="auto">
                <a:xfrm>
                  <a:off x="1281" y="2010"/>
                  <a:ext cx="31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89" name="Oval 236"/>
                <p:cNvSpPr>
                  <a:spLocks noChangeArrowheads="1"/>
                </p:cNvSpPr>
                <p:nvPr/>
              </p:nvSpPr>
              <p:spPr bwMode="auto">
                <a:xfrm>
                  <a:off x="1285" y="2022"/>
                  <a:ext cx="31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90" name="Oval 237"/>
                <p:cNvSpPr>
                  <a:spLocks noChangeArrowheads="1"/>
                </p:cNvSpPr>
                <p:nvPr/>
              </p:nvSpPr>
              <p:spPr bwMode="auto">
                <a:xfrm>
                  <a:off x="1283" y="2026"/>
                  <a:ext cx="31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91" name="Oval 238"/>
                <p:cNvSpPr>
                  <a:spLocks noChangeArrowheads="1"/>
                </p:cNvSpPr>
                <p:nvPr/>
              </p:nvSpPr>
              <p:spPr bwMode="auto">
                <a:xfrm>
                  <a:off x="1239" y="2018"/>
                  <a:ext cx="61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666" name="Group 239"/>
              <p:cNvGrpSpPr>
                <a:grpSpLocks/>
              </p:cNvGrpSpPr>
              <p:nvPr/>
            </p:nvGrpSpPr>
            <p:grpSpPr bwMode="auto">
              <a:xfrm>
                <a:off x="1223" y="2004"/>
                <a:ext cx="94" cy="56"/>
                <a:chOff x="1223" y="2004"/>
                <a:chExt cx="94" cy="56"/>
              </a:xfrm>
            </p:grpSpPr>
            <p:sp>
              <p:nvSpPr>
                <p:cNvPr id="18667" name="Arc 240"/>
                <p:cNvSpPr>
                  <a:spLocks/>
                </p:cNvSpPr>
                <p:nvPr/>
              </p:nvSpPr>
              <p:spPr bwMode="auto">
                <a:xfrm>
                  <a:off x="1256" y="2004"/>
                  <a:ext cx="39" cy="12"/>
                </a:xfrm>
                <a:custGeom>
                  <a:avLst/>
                  <a:gdLst>
                    <a:gd name="T0" fmla="*/ 0 w 41085"/>
                    <a:gd name="T1" fmla="*/ 0 h 21600"/>
                    <a:gd name="T2" fmla="*/ 0 w 41085"/>
                    <a:gd name="T3" fmla="*/ 0 h 21600"/>
                    <a:gd name="T4" fmla="*/ 0 w 4108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1085"/>
                    <a:gd name="T10" fmla="*/ 0 h 21600"/>
                    <a:gd name="T11" fmla="*/ 41085 w 4108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1085" h="21600" fill="none" extrusionOk="0">
                      <a:moveTo>
                        <a:pt x="0" y="15905"/>
                      </a:moveTo>
                      <a:cubicBezTo>
                        <a:pt x="2567" y="6513"/>
                        <a:pt x="11099" y="-1"/>
                        <a:pt x="20836" y="0"/>
                      </a:cubicBezTo>
                      <a:cubicBezTo>
                        <a:pt x="29864" y="0"/>
                        <a:pt x="37941" y="5615"/>
                        <a:pt x="41084" y="14080"/>
                      </a:cubicBezTo>
                    </a:path>
                    <a:path w="41085" h="21600" stroke="0" extrusionOk="0">
                      <a:moveTo>
                        <a:pt x="0" y="15905"/>
                      </a:moveTo>
                      <a:cubicBezTo>
                        <a:pt x="2567" y="6513"/>
                        <a:pt x="11099" y="-1"/>
                        <a:pt x="20836" y="0"/>
                      </a:cubicBezTo>
                      <a:cubicBezTo>
                        <a:pt x="29864" y="0"/>
                        <a:pt x="37941" y="5615"/>
                        <a:pt x="41084" y="14080"/>
                      </a:cubicBezTo>
                      <a:lnTo>
                        <a:pt x="20836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68" name="Arc 241"/>
                <p:cNvSpPr>
                  <a:spLocks/>
                </p:cNvSpPr>
                <p:nvPr/>
              </p:nvSpPr>
              <p:spPr bwMode="auto">
                <a:xfrm>
                  <a:off x="1257" y="2005"/>
                  <a:ext cx="37" cy="11"/>
                </a:xfrm>
                <a:custGeom>
                  <a:avLst/>
                  <a:gdLst>
                    <a:gd name="T0" fmla="*/ 0 w 40935"/>
                    <a:gd name="T1" fmla="*/ 0 h 21600"/>
                    <a:gd name="T2" fmla="*/ 0 w 40935"/>
                    <a:gd name="T3" fmla="*/ 0 h 21600"/>
                    <a:gd name="T4" fmla="*/ 0 w 4093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0935"/>
                    <a:gd name="T10" fmla="*/ 0 h 21600"/>
                    <a:gd name="T11" fmla="*/ 40935 w 4093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0935" h="21600" fill="none" extrusionOk="0">
                      <a:moveTo>
                        <a:pt x="-1" y="15705"/>
                      </a:moveTo>
                      <a:cubicBezTo>
                        <a:pt x="2635" y="6413"/>
                        <a:pt x="11120" y="-1"/>
                        <a:pt x="20780" y="0"/>
                      </a:cubicBezTo>
                      <a:cubicBezTo>
                        <a:pt x="29712" y="0"/>
                        <a:pt x="37723" y="5498"/>
                        <a:pt x="40935" y="13832"/>
                      </a:cubicBezTo>
                    </a:path>
                    <a:path w="40935" h="21600" stroke="0" extrusionOk="0">
                      <a:moveTo>
                        <a:pt x="-1" y="15705"/>
                      </a:moveTo>
                      <a:cubicBezTo>
                        <a:pt x="2635" y="6413"/>
                        <a:pt x="11120" y="-1"/>
                        <a:pt x="20780" y="0"/>
                      </a:cubicBezTo>
                      <a:cubicBezTo>
                        <a:pt x="29712" y="0"/>
                        <a:pt x="37723" y="5498"/>
                        <a:pt x="40935" y="13832"/>
                      </a:cubicBezTo>
                      <a:lnTo>
                        <a:pt x="2078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69" name="Arc 242"/>
                <p:cNvSpPr>
                  <a:spLocks/>
                </p:cNvSpPr>
                <p:nvPr/>
              </p:nvSpPr>
              <p:spPr bwMode="auto">
                <a:xfrm>
                  <a:off x="1233" y="2010"/>
                  <a:ext cx="23" cy="14"/>
                </a:xfrm>
                <a:custGeom>
                  <a:avLst/>
                  <a:gdLst>
                    <a:gd name="T0" fmla="*/ 0 w 33372"/>
                    <a:gd name="T1" fmla="*/ 0 h 26005"/>
                    <a:gd name="T2" fmla="*/ 0 w 33372"/>
                    <a:gd name="T3" fmla="*/ 0 h 26005"/>
                    <a:gd name="T4" fmla="*/ 0 w 33372"/>
                    <a:gd name="T5" fmla="*/ 0 h 26005"/>
                    <a:gd name="T6" fmla="*/ 0 60000 65536"/>
                    <a:gd name="T7" fmla="*/ 0 60000 65536"/>
                    <a:gd name="T8" fmla="*/ 0 60000 65536"/>
                    <a:gd name="T9" fmla="*/ 0 w 33372"/>
                    <a:gd name="T10" fmla="*/ 0 h 26005"/>
                    <a:gd name="T11" fmla="*/ 33372 w 33372"/>
                    <a:gd name="T12" fmla="*/ 26005 h 2600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372" h="26005" fill="none" extrusionOk="0">
                      <a:moveTo>
                        <a:pt x="453" y="26005"/>
                      </a:moveTo>
                      <a:cubicBezTo>
                        <a:pt x="152" y="24556"/>
                        <a:pt x="0" y="2308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79" y="-1"/>
                        <a:pt x="29868" y="1212"/>
                        <a:pt x="33372" y="3489"/>
                      </a:cubicBezTo>
                    </a:path>
                    <a:path w="33372" h="26005" stroke="0" extrusionOk="0">
                      <a:moveTo>
                        <a:pt x="453" y="26005"/>
                      </a:moveTo>
                      <a:cubicBezTo>
                        <a:pt x="152" y="24556"/>
                        <a:pt x="0" y="2308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79" y="-1"/>
                        <a:pt x="29868" y="1212"/>
                        <a:pt x="33372" y="348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70" name="Arc 243"/>
                <p:cNvSpPr>
                  <a:spLocks/>
                </p:cNvSpPr>
                <p:nvPr/>
              </p:nvSpPr>
              <p:spPr bwMode="auto">
                <a:xfrm>
                  <a:off x="1234" y="2011"/>
                  <a:ext cx="22" cy="13"/>
                </a:xfrm>
                <a:custGeom>
                  <a:avLst/>
                  <a:gdLst>
                    <a:gd name="T0" fmla="*/ 0 w 33223"/>
                    <a:gd name="T1" fmla="*/ 0 h 26082"/>
                    <a:gd name="T2" fmla="*/ 0 w 33223"/>
                    <a:gd name="T3" fmla="*/ 0 h 26082"/>
                    <a:gd name="T4" fmla="*/ 0 w 33223"/>
                    <a:gd name="T5" fmla="*/ 0 h 26082"/>
                    <a:gd name="T6" fmla="*/ 0 60000 65536"/>
                    <a:gd name="T7" fmla="*/ 0 60000 65536"/>
                    <a:gd name="T8" fmla="*/ 0 60000 65536"/>
                    <a:gd name="T9" fmla="*/ 0 w 33223"/>
                    <a:gd name="T10" fmla="*/ 0 h 26082"/>
                    <a:gd name="T11" fmla="*/ 33223 w 33223"/>
                    <a:gd name="T12" fmla="*/ 26082 h 2608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223" h="26082" fill="none" extrusionOk="0">
                      <a:moveTo>
                        <a:pt x="470" y="26081"/>
                      </a:moveTo>
                      <a:cubicBezTo>
                        <a:pt x="157" y="24608"/>
                        <a:pt x="0" y="2310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18" y="-1"/>
                        <a:pt x="29751" y="1177"/>
                        <a:pt x="33223" y="3393"/>
                      </a:cubicBezTo>
                    </a:path>
                    <a:path w="33223" h="26082" stroke="0" extrusionOk="0">
                      <a:moveTo>
                        <a:pt x="470" y="26081"/>
                      </a:moveTo>
                      <a:cubicBezTo>
                        <a:pt x="157" y="24608"/>
                        <a:pt x="0" y="2310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18" y="-1"/>
                        <a:pt x="29751" y="1177"/>
                        <a:pt x="33223" y="3393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71" name="Arc 244"/>
                <p:cNvSpPr>
                  <a:spLocks/>
                </p:cNvSpPr>
                <p:nvPr/>
              </p:nvSpPr>
              <p:spPr bwMode="auto">
                <a:xfrm>
                  <a:off x="1229" y="2042"/>
                  <a:ext cx="24" cy="10"/>
                </a:xfrm>
                <a:custGeom>
                  <a:avLst/>
                  <a:gdLst>
                    <a:gd name="T0" fmla="*/ 0 w 31800"/>
                    <a:gd name="T1" fmla="*/ 0 h 21600"/>
                    <a:gd name="T2" fmla="*/ 0 w 31800"/>
                    <a:gd name="T3" fmla="*/ 0 h 21600"/>
                    <a:gd name="T4" fmla="*/ 0 w 318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1800"/>
                    <a:gd name="T10" fmla="*/ 0 h 21600"/>
                    <a:gd name="T11" fmla="*/ 31800 w 318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800" h="21600" fill="none" extrusionOk="0">
                      <a:moveTo>
                        <a:pt x="31799" y="19039"/>
                      </a:moveTo>
                      <a:cubicBezTo>
                        <a:pt x="28662" y="20720"/>
                        <a:pt x="25158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31800" h="21600" stroke="0" extrusionOk="0">
                      <a:moveTo>
                        <a:pt x="31799" y="19039"/>
                      </a:moveTo>
                      <a:cubicBezTo>
                        <a:pt x="28662" y="20720"/>
                        <a:pt x="25158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72" name="Arc 245"/>
                <p:cNvSpPr>
                  <a:spLocks/>
                </p:cNvSpPr>
                <p:nvPr/>
              </p:nvSpPr>
              <p:spPr bwMode="auto">
                <a:xfrm>
                  <a:off x="1230" y="2042"/>
                  <a:ext cx="22" cy="9"/>
                </a:xfrm>
                <a:custGeom>
                  <a:avLst/>
                  <a:gdLst>
                    <a:gd name="T0" fmla="*/ 0 w 31479"/>
                    <a:gd name="T1" fmla="*/ 0 h 21600"/>
                    <a:gd name="T2" fmla="*/ 0 w 31479"/>
                    <a:gd name="T3" fmla="*/ 0 h 21600"/>
                    <a:gd name="T4" fmla="*/ 0 w 314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1479"/>
                    <a:gd name="T10" fmla="*/ 0 h 21600"/>
                    <a:gd name="T11" fmla="*/ 31479 w 314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479" h="21600" fill="none" extrusionOk="0">
                      <a:moveTo>
                        <a:pt x="31478" y="19208"/>
                      </a:moveTo>
                      <a:cubicBezTo>
                        <a:pt x="28422" y="20780"/>
                        <a:pt x="2503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31479" h="21600" stroke="0" extrusionOk="0">
                      <a:moveTo>
                        <a:pt x="31478" y="19208"/>
                      </a:moveTo>
                      <a:cubicBezTo>
                        <a:pt x="28422" y="20780"/>
                        <a:pt x="2503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73" name="Arc 246"/>
                <p:cNvSpPr>
                  <a:spLocks/>
                </p:cNvSpPr>
                <p:nvPr/>
              </p:nvSpPr>
              <p:spPr bwMode="auto">
                <a:xfrm>
                  <a:off x="1294" y="2010"/>
                  <a:ext cx="19" cy="14"/>
                </a:xfrm>
                <a:custGeom>
                  <a:avLst/>
                  <a:gdLst>
                    <a:gd name="T0" fmla="*/ 0 w 25986"/>
                    <a:gd name="T1" fmla="*/ 0 h 33449"/>
                    <a:gd name="T2" fmla="*/ 0 w 25986"/>
                    <a:gd name="T3" fmla="*/ 0 h 33449"/>
                    <a:gd name="T4" fmla="*/ 0 w 25986"/>
                    <a:gd name="T5" fmla="*/ 0 h 33449"/>
                    <a:gd name="T6" fmla="*/ 0 60000 65536"/>
                    <a:gd name="T7" fmla="*/ 0 60000 65536"/>
                    <a:gd name="T8" fmla="*/ 0 60000 65536"/>
                    <a:gd name="T9" fmla="*/ 0 w 25986"/>
                    <a:gd name="T10" fmla="*/ 0 h 33449"/>
                    <a:gd name="T11" fmla="*/ 25986 w 25986"/>
                    <a:gd name="T12" fmla="*/ 33449 h 334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986" h="33449" fill="none" extrusionOk="0">
                      <a:moveTo>
                        <a:pt x="-1" y="449"/>
                      </a:moveTo>
                      <a:cubicBezTo>
                        <a:pt x="1442" y="150"/>
                        <a:pt x="2912" y="-1"/>
                        <a:pt x="4386" y="0"/>
                      </a:cubicBezTo>
                      <a:cubicBezTo>
                        <a:pt x="16315" y="0"/>
                        <a:pt x="25986" y="9670"/>
                        <a:pt x="25986" y="21600"/>
                      </a:cubicBezTo>
                      <a:cubicBezTo>
                        <a:pt x="25986" y="25810"/>
                        <a:pt x="24755" y="29928"/>
                        <a:pt x="22445" y="33448"/>
                      </a:cubicBezTo>
                    </a:path>
                    <a:path w="25986" h="33449" stroke="0" extrusionOk="0">
                      <a:moveTo>
                        <a:pt x="-1" y="449"/>
                      </a:moveTo>
                      <a:cubicBezTo>
                        <a:pt x="1442" y="150"/>
                        <a:pt x="2912" y="-1"/>
                        <a:pt x="4386" y="0"/>
                      </a:cubicBezTo>
                      <a:cubicBezTo>
                        <a:pt x="16315" y="0"/>
                        <a:pt x="25986" y="9670"/>
                        <a:pt x="25986" y="21600"/>
                      </a:cubicBezTo>
                      <a:cubicBezTo>
                        <a:pt x="25986" y="25810"/>
                        <a:pt x="24755" y="29928"/>
                        <a:pt x="22445" y="33448"/>
                      </a:cubicBezTo>
                      <a:lnTo>
                        <a:pt x="4386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74" name="Arc 247"/>
                <p:cNvSpPr>
                  <a:spLocks/>
                </p:cNvSpPr>
                <p:nvPr/>
              </p:nvSpPr>
              <p:spPr bwMode="auto">
                <a:xfrm>
                  <a:off x="1294" y="2011"/>
                  <a:ext cx="17" cy="13"/>
                </a:xfrm>
                <a:custGeom>
                  <a:avLst/>
                  <a:gdLst>
                    <a:gd name="T0" fmla="*/ 0 w 25776"/>
                    <a:gd name="T1" fmla="*/ 0 h 33873"/>
                    <a:gd name="T2" fmla="*/ 0 w 25776"/>
                    <a:gd name="T3" fmla="*/ 0 h 33873"/>
                    <a:gd name="T4" fmla="*/ 0 w 25776"/>
                    <a:gd name="T5" fmla="*/ 0 h 33873"/>
                    <a:gd name="T6" fmla="*/ 0 60000 65536"/>
                    <a:gd name="T7" fmla="*/ 0 60000 65536"/>
                    <a:gd name="T8" fmla="*/ 0 60000 65536"/>
                    <a:gd name="T9" fmla="*/ 0 w 25776"/>
                    <a:gd name="T10" fmla="*/ 0 h 33873"/>
                    <a:gd name="T11" fmla="*/ 25776 w 25776"/>
                    <a:gd name="T12" fmla="*/ 33873 h 338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776" h="33873" fill="none" extrusionOk="0">
                      <a:moveTo>
                        <a:pt x="0" y="407"/>
                      </a:moveTo>
                      <a:cubicBezTo>
                        <a:pt x="1375" y="136"/>
                        <a:pt x="2774" y="-1"/>
                        <a:pt x="4176" y="0"/>
                      </a:cubicBezTo>
                      <a:cubicBezTo>
                        <a:pt x="16105" y="0"/>
                        <a:pt x="25776" y="9670"/>
                        <a:pt x="25776" y="21600"/>
                      </a:cubicBezTo>
                      <a:cubicBezTo>
                        <a:pt x="25776" y="25984"/>
                        <a:pt x="24441" y="30264"/>
                        <a:pt x="21950" y="33872"/>
                      </a:cubicBezTo>
                    </a:path>
                    <a:path w="25776" h="33873" stroke="0" extrusionOk="0">
                      <a:moveTo>
                        <a:pt x="0" y="407"/>
                      </a:moveTo>
                      <a:cubicBezTo>
                        <a:pt x="1375" y="136"/>
                        <a:pt x="2774" y="-1"/>
                        <a:pt x="4176" y="0"/>
                      </a:cubicBezTo>
                      <a:cubicBezTo>
                        <a:pt x="16105" y="0"/>
                        <a:pt x="25776" y="9670"/>
                        <a:pt x="25776" y="21600"/>
                      </a:cubicBezTo>
                      <a:cubicBezTo>
                        <a:pt x="25776" y="25984"/>
                        <a:pt x="24441" y="30264"/>
                        <a:pt x="21950" y="33872"/>
                      </a:cubicBezTo>
                      <a:lnTo>
                        <a:pt x="4176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75" name="Arc 248"/>
                <p:cNvSpPr>
                  <a:spLocks/>
                </p:cNvSpPr>
                <p:nvPr/>
              </p:nvSpPr>
              <p:spPr bwMode="auto">
                <a:xfrm>
                  <a:off x="1300" y="2024"/>
                  <a:ext cx="17" cy="14"/>
                </a:xfrm>
                <a:custGeom>
                  <a:avLst/>
                  <a:gdLst>
                    <a:gd name="T0" fmla="*/ 0 w 21600"/>
                    <a:gd name="T1" fmla="*/ 0 h 30094"/>
                    <a:gd name="T2" fmla="*/ 0 w 21600"/>
                    <a:gd name="T3" fmla="*/ 0 h 30094"/>
                    <a:gd name="T4" fmla="*/ 0 w 21600"/>
                    <a:gd name="T5" fmla="*/ 0 h 30094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0094"/>
                    <a:gd name="T11" fmla="*/ 21600 w 21600"/>
                    <a:gd name="T12" fmla="*/ 30094 h 3009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0094" fill="none" extrusionOk="0">
                      <a:moveTo>
                        <a:pt x="13043" y="-1"/>
                      </a:moveTo>
                      <a:cubicBezTo>
                        <a:pt x="18433" y="4083"/>
                        <a:pt x="21600" y="10454"/>
                        <a:pt x="21600" y="17217"/>
                      </a:cubicBezTo>
                      <a:cubicBezTo>
                        <a:pt x="21600" y="21855"/>
                        <a:pt x="20107" y="26370"/>
                        <a:pt x="17341" y="30093"/>
                      </a:cubicBezTo>
                    </a:path>
                    <a:path w="21600" h="30094" stroke="0" extrusionOk="0">
                      <a:moveTo>
                        <a:pt x="13043" y="-1"/>
                      </a:moveTo>
                      <a:cubicBezTo>
                        <a:pt x="18433" y="4083"/>
                        <a:pt x="21600" y="10454"/>
                        <a:pt x="21600" y="17217"/>
                      </a:cubicBezTo>
                      <a:cubicBezTo>
                        <a:pt x="21600" y="21855"/>
                        <a:pt x="20107" y="26370"/>
                        <a:pt x="17341" y="30093"/>
                      </a:cubicBezTo>
                      <a:lnTo>
                        <a:pt x="0" y="17217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76" name="Arc 249"/>
                <p:cNvSpPr>
                  <a:spLocks/>
                </p:cNvSpPr>
                <p:nvPr/>
              </p:nvSpPr>
              <p:spPr bwMode="auto">
                <a:xfrm>
                  <a:off x="1300" y="2025"/>
                  <a:ext cx="16" cy="13"/>
                </a:xfrm>
                <a:custGeom>
                  <a:avLst/>
                  <a:gdLst>
                    <a:gd name="T0" fmla="*/ 0 w 21600"/>
                    <a:gd name="T1" fmla="*/ 0 h 30713"/>
                    <a:gd name="T2" fmla="*/ 0 w 21600"/>
                    <a:gd name="T3" fmla="*/ 0 h 30713"/>
                    <a:gd name="T4" fmla="*/ 0 w 21600"/>
                    <a:gd name="T5" fmla="*/ 0 h 30713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0713"/>
                    <a:gd name="T11" fmla="*/ 21600 w 21600"/>
                    <a:gd name="T12" fmla="*/ 30713 h 3071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0713" fill="none" extrusionOk="0">
                      <a:moveTo>
                        <a:pt x="12687" y="0"/>
                      </a:moveTo>
                      <a:cubicBezTo>
                        <a:pt x="18286" y="4063"/>
                        <a:pt x="21600" y="10563"/>
                        <a:pt x="21600" y="17481"/>
                      </a:cubicBezTo>
                      <a:cubicBezTo>
                        <a:pt x="21600" y="22271"/>
                        <a:pt x="20007" y="26926"/>
                        <a:pt x="17072" y="30712"/>
                      </a:cubicBezTo>
                    </a:path>
                    <a:path w="21600" h="30713" stroke="0" extrusionOk="0">
                      <a:moveTo>
                        <a:pt x="12687" y="0"/>
                      </a:moveTo>
                      <a:cubicBezTo>
                        <a:pt x="18286" y="4063"/>
                        <a:pt x="21600" y="10563"/>
                        <a:pt x="21600" y="17481"/>
                      </a:cubicBezTo>
                      <a:cubicBezTo>
                        <a:pt x="21600" y="22271"/>
                        <a:pt x="20007" y="26926"/>
                        <a:pt x="17072" y="30712"/>
                      </a:cubicBezTo>
                      <a:lnTo>
                        <a:pt x="0" y="1748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77" name="Arc 250"/>
                <p:cNvSpPr>
                  <a:spLocks/>
                </p:cNvSpPr>
                <p:nvPr/>
              </p:nvSpPr>
              <p:spPr bwMode="auto">
                <a:xfrm>
                  <a:off x="1294" y="2037"/>
                  <a:ext cx="20" cy="19"/>
                </a:xfrm>
                <a:custGeom>
                  <a:avLst/>
                  <a:gdLst>
                    <a:gd name="T0" fmla="*/ 0 w 28231"/>
                    <a:gd name="T1" fmla="*/ 0 h 27833"/>
                    <a:gd name="T2" fmla="*/ 0 w 28231"/>
                    <a:gd name="T3" fmla="*/ 0 h 27833"/>
                    <a:gd name="T4" fmla="*/ 0 w 28231"/>
                    <a:gd name="T5" fmla="*/ 0 h 27833"/>
                    <a:gd name="T6" fmla="*/ 0 60000 65536"/>
                    <a:gd name="T7" fmla="*/ 0 60000 65536"/>
                    <a:gd name="T8" fmla="*/ 0 60000 65536"/>
                    <a:gd name="T9" fmla="*/ 0 w 28231"/>
                    <a:gd name="T10" fmla="*/ 0 h 27833"/>
                    <a:gd name="T11" fmla="*/ 28231 w 28231"/>
                    <a:gd name="T12" fmla="*/ 27833 h 278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231" h="27833" fill="none" extrusionOk="0">
                      <a:moveTo>
                        <a:pt x="27312" y="-1"/>
                      </a:moveTo>
                      <a:cubicBezTo>
                        <a:pt x="27921" y="2021"/>
                        <a:pt x="28231" y="4121"/>
                        <a:pt x="28231" y="6233"/>
                      </a:cubicBezTo>
                      <a:cubicBezTo>
                        <a:pt x="28231" y="18162"/>
                        <a:pt x="18560" y="27833"/>
                        <a:pt x="6631" y="27833"/>
                      </a:cubicBezTo>
                      <a:cubicBezTo>
                        <a:pt x="4379" y="27833"/>
                        <a:pt x="2142" y="27481"/>
                        <a:pt x="0" y="26789"/>
                      </a:cubicBezTo>
                    </a:path>
                    <a:path w="28231" h="27833" stroke="0" extrusionOk="0">
                      <a:moveTo>
                        <a:pt x="27312" y="-1"/>
                      </a:moveTo>
                      <a:cubicBezTo>
                        <a:pt x="27921" y="2021"/>
                        <a:pt x="28231" y="4121"/>
                        <a:pt x="28231" y="6233"/>
                      </a:cubicBezTo>
                      <a:cubicBezTo>
                        <a:pt x="28231" y="18162"/>
                        <a:pt x="18560" y="27833"/>
                        <a:pt x="6631" y="27833"/>
                      </a:cubicBezTo>
                      <a:cubicBezTo>
                        <a:pt x="4379" y="27833"/>
                        <a:pt x="2142" y="27481"/>
                        <a:pt x="0" y="26789"/>
                      </a:cubicBezTo>
                      <a:lnTo>
                        <a:pt x="6631" y="6233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78" name="Arc 251"/>
                <p:cNvSpPr>
                  <a:spLocks/>
                </p:cNvSpPr>
                <p:nvPr/>
              </p:nvSpPr>
              <p:spPr bwMode="auto">
                <a:xfrm>
                  <a:off x="1295" y="2037"/>
                  <a:ext cx="19" cy="18"/>
                </a:xfrm>
                <a:custGeom>
                  <a:avLst/>
                  <a:gdLst>
                    <a:gd name="T0" fmla="*/ 0 w 28217"/>
                    <a:gd name="T1" fmla="*/ 0 h 27846"/>
                    <a:gd name="T2" fmla="*/ 0 w 28217"/>
                    <a:gd name="T3" fmla="*/ 0 h 27846"/>
                    <a:gd name="T4" fmla="*/ 0 w 28217"/>
                    <a:gd name="T5" fmla="*/ 0 h 27846"/>
                    <a:gd name="T6" fmla="*/ 0 60000 65536"/>
                    <a:gd name="T7" fmla="*/ 0 60000 65536"/>
                    <a:gd name="T8" fmla="*/ 0 60000 65536"/>
                    <a:gd name="T9" fmla="*/ 0 w 28217"/>
                    <a:gd name="T10" fmla="*/ 0 h 27846"/>
                    <a:gd name="T11" fmla="*/ 28217 w 28217"/>
                    <a:gd name="T12" fmla="*/ 27846 h 278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217" h="27846" fill="none" extrusionOk="0">
                      <a:moveTo>
                        <a:pt x="27294" y="-1"/>
                      </a:moveTo>
                      <a:cubicBezTo>
                        <a:pt x="27906" y="2025"/>
                        <a:pt x="28217" y="4130"/>
                        <a:pt x="28217" y="6246"/>
                      </a:cubicBezTo>
                      <a:cubicBezTo>
                        <a:pt x="28217" y="18175"/>
                        <a:pt x="18546" y="27846"/>
                        <a:pt x="6617" y="27846"/>
                      </a:cubicBezTo>
                      <a:cubicBezTo>
                        <a:pt x="4370" y="27846"/>
                        <a:pt x="2138" y="27495"/>
                        <a:pt x="-1" y="26807"/>
                      </a:cubicBezTo>
                    </a:path>
                    <a:path w="28217" h="27846" stroke="0" extrusionOk="0">
                      <a:moveTo>
                        <a:pt x="27294" y="-1"/>
                      </a:moveTo>
                      <a:cubicBezTo>
                        <a:pt x="27906" y="2025"/>
                        <a:pt x="28217" y="4130"/>
                        <a:pt x="28217" y="6246"/>
                      </a:cubicBezTo>
                      <a:cubicBezTo>
                        <a:pt x="28217" y="18175"/>
                        <a:pt x="18546" y="27846"/>
                        <a:pt x="6617" y="27846"/>
                      </a:cubicBezTo>
                      <a:cubicBezTo>
                        <a:pt x="4370" y="27846"/>
                        <a:pt x="2138" y="27495"/>
                        <a:pt x="-1" y="26807"/>
                      </a:cubicBezTo>
                      <a:lnTo>
                        <a:pt x="6617" y="6246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79" name="Arc 252"/>
                <p:cNvSpPr>
                  <a:spLocks/>
                </p:cNvSpPr>
                <p:nvPr/>
              </p:nvSpPr>
              <p:spPr bwMode="auto">
                <a:xfrm>
                  <a:off x="1223" y="2024"/>
                  <a:ext cx="10" cy="17"/>
                </a:xfrm>
                <a:custGeom>
                  <a:avLst/>
                  <a:gdLst>
                    <a:gd name="T0" fmla="*/ 0 w 21600"/>
                    <a:gd name="T1" fmla="*/ 0 h 41436"/>
                    <a:gd name="T2" fmla="*/ 0 w 21600"/>
                    <a:gd name="T3" fmla="*/ 0 h 41436"/>
                    <a:gd name="T4" fmla="*/ 0 w 21600"/>
                    <a:gd name="T5" fmla="*/ 0 h 4143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436"/>
                    <a:gd name="T11" fmla="*/ 21600 w 21600"/>
                    <a:gd name="T12" fmla="*/ 41436 h 414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436" fill="none" extrusionOk="0">
                      <a:moveTo>
                        <a:pt x="13091" y="41435"/>
                      </a:moveTo>
                      <a:cubicBezTo>
                        <a:pt x="5149" y="38031"/>
                        <a:pt x="0" y="30222"/>
                        <a:pt x="0" y="21582"/>
                      </a:cubicBezTo>
                      <a:cubicBezTo>
                        <a:pt x="-1" y="9996"/>
                        <a:pt x="9140" y="473"/>
                        <a:pt x="20717" y="0"/>
                      </a:cubicBezTo>
                    </a:path>
                    <a:path w="21600" h="41436" stroke="0" extrusionOk="0">
                      <a:moveTo>
                        <a:pt x="13091" y="41435"/>
                      </a:moveTo>
                      <a:cubicBezTo>
                        <a:pt x="5149" y="38031"/>
                        <a:pt x="0" y="30222"/>
                        <a:pt x="0" y="21582"/>
                      </a:cubicBezTo>
                      <a:cubicBezTo>
                        <a:pt x="-1" y="9996"/>
                        <a:pt x="9140" y="473"/>
                        <a:pt x="20717" y="0"/>
                      </a:cubicBezTo>
                      <a:lnTo>
                        <a:pt x="21600" y="21582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80" name="Arc 253"/>
                <p:cNvSpPr>
                  <a:spLocks/>
                </p:cNvSpPr>
                <p:nvPr/>
              </p:nvSpPr>
              <p:spPr bwMode="auto">
                <a:xfrm>
                  <a:off x="1224" y="2025"/>
                  <a:ext cx="9" cy="15"/>
                </a:xfrm>
                <a:custGeom>
                  <a:avLst/>
                  <a:gdLst>
                    <a:gd name="T0" fmla="*/ 0 w 21600"/>
                    <a:gd name="T1" fmla="*/ 0 h 41473"/>
                    <a:gd name="T2" fmla="*/ 0 w 21600"/>
                    <a:gd name="T3" fmla="*/ 0 h 41473"/>
                    <a:gd name="T4" fmla="*/ 0 w 21600"/>
                    <a:gd name="T5" fmla="*/ 0 h 41473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473"/>
                    <a:gd name="T11" fmla="*/ 21600 w 21600"/>
                    <a:gd name="T12" fmla="*/ 41473 h 414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473" fill="none" extrusionOk="0">
                      <a:moveTo>
                        <a:pt x="13179" y="41473"/>
                      </a:moveTo>
                      <a:cubicBezTo>
                        <a:pt x="5190" y="38091"/>
                        <a:pt x="0" y="30257"/>
                        <a:pt x="0" y="21582"/>
                      </a:cubicBezTo>
                      <a:cubicBezTo>
                        <a:pt x="-1" y="9991"/>
                        <a:pt x="9147" y="467"/>
                        <a:pt x="20727" y="-1"/>
                      </a:cubicBezTo>
                    </a:path>
                    <a:path w="21600" h="41473" stroke="0" extrusionOk="0">
                      <a:moveTo>
                        <a:pt x="13179" y="41473"/>
                      </a:moveTo>
                      <a:cubicBezTo>
                        <a:pt x="5190" y="38091"/>
                        <a:pt x="0" y="30257"/>
                        <a:pt x="0" y="21582"/>
                      </a:cubicBezTo>
                      <a:cubicBezTo>
                        <a:pt x="-1" y="9991"/>
                        <a:pt x="9147" y="467"/>
                        <a:pt x="20727" y="-1"/>
                      </a:cubicBezTo>
                      <a:lnTo>
                        <a:pt x="21600" y="21582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81" name="Arc 254"/>
                <p:cNvSpPr>
                  <a:spLocks/>
                </p:cNvSpPr>
                <p:nvPr/>
              </p:nvSpPr>
              <p:spPr bwMode="auto">
                <a:xfrm>
                  <a:off x="1252" y="2048"/>
                  <a:ext cx="42" cy="12"/>
                </a:xfrm>
                <a:custGeom>
                  <a:avLst/>
                  <a:gdLst>
                    <a:gd name="T0" fmla="*/ 0 w 38844"/>
                    <a:gd name="T1" fmla="*/ 0 h 21600"/>
                    <a:gd name="T2" fmla="*/ 0 w 38844"/>
                    <a:gd name="T3" fmla="*/ 0 h 21600"/>
                    <a:gd name="T4" fmla="*/ 0 w 38844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844"/>
                    <a:gd name="T10" fmla="*/ 0 h 21600"/>
                    <a:gd name="T11" fmla="*/ 38844 w 388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844" h="21600" fill="none" extrusionOk="0">
                      <a:moveTo>
                        <a:pt x="38843" y="12211"/>
                      </a:moveTo>
                      <a:cubicBezTo>
                        <a:pt x="34816" y="18087"/>
                        <a:pt x="28150" y="21599"/>
                        <a:pt x="21027" y="21600"/>
                      </a:cubicBezTo>
                      <a:cubicBezTo>
                        <a:pt x="11001" y="21600"/>
                        <a:pt x="2293" y="14701"/>
                        <a:pt x="-1" y="4941"/>
                      </a:cubicBezTo>
                    </a:path>
                    <a:path w="38844" h="21600" stroke="0" extrusionOk="0">
                      <a:moveTo>
                        <a:pt x="38843" y="12211"/>
                      </a:moveTo>
                      <a:cubicBezTo>
                        <a:pt x="34816" y="18087"/>
                        <a:pt x="28150" y="21599"/>
                        <a:pt x="21027" y="21600"/>
                      </a:cubicBezTo>
                      <a:cubicBezTo>
                        <a:pt x="11001" y="21600"/>
                        <a:pt x="2293" y="14701"/>
                        <a:pt x="-1" y="4941"/>
                      </a:cubicBezTo>
                      <a:lnTo>
                        <a:pt x="21027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82" name="Arc 255"/>
                <p:cNvSpPr>
                  <a:spLocks/>
                </p:cNvSpPr>
                <p:nvPr/>
              </p:nvSpPr>
              <p:spPr bwMode="auto">
                <a:xfrm>
                  <a:off x="1253" y="2048"/>
                  <a:ext cx="40" cy="11"/>
                </a:xfrm>
                <a:custGeom>
                  <a:avLst/>
                  <a:gdLst>
                    <a:gd name="T0" fmla="*/ 0 w 38540"/>
                    <a:gd name="T1" fmla="*/ 0 h 21600"/>
                    <a:gd name="T2" fmla="*/ 0 w 38540"/>
                    <a:gd name="T3" fmla="*/ 0 h 21600"/>
                    <a:gd name="T4" fmla="*/ 0 w 3854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540"/>
                    <a:gd name="T10" fmla="*/ 0 h 21600"/>
                    <a:gd name="T11" fmla="*/ 38540 w 3854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540" h="21600" fill="none" extrusionOk="0">
                      <a:moveTo>
                        <a:pt x="38539" y="12573"/>
                      </a:moveTo>
                      <a:cubicBezTo>
                        <a:pt x="34483" y="18239"/>
                        <a:pt x="27944" y="21599"/>
                        <a:pt x="20977" y="21600"/>
                      </a:cubicBezTo>
                      <a:cubicBezTo>
                        <a:pt x="11030" y="21600"/>
                        <a:pt x="2370" y="14808"/>
                        <a:pt x="-1" y="5149"/>
                      </a:cubicBezTo>
                    </a:path>
                    <a:path w="38540" h="21600" stroke="0" extrusionOk="0">
                      <a:moveTo>
                        <a:pt x="38539" y="12573"/>
                      </a:moveTo>
                      <a:cubicBezTo>
                        <a:pt x="34483" y="18239"/>
                        <a:pt x="27944" y="21599"/>
                        <a:pt x="20977" y="21600"/>
                      </a:cubicBezTo>
                      <a:cubicBezTo>
                        <a:pt x="11030" y="21600"/>
                        <a:pt x="2370" y="14808"/>
                        <a:pt x="-1" y="5149"/>
                      </a:cubicBezTo>
                      <a:lnTo>
                        <a:pt x="20977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567" name="Group 256"/>
            <p:cNvGrpSpPr>
              <a:grpSpLocks/>
            </p:cNvGrpSpPr>
            <p:nvPr/>
          </p:nvGrpSpPr>
          <p:grpSpPr bwMode="auto">
            <a:xfrm>
              <a:off x="1709" y="533"/>
              <a:ext cx="169" cy="168"/>
              <a:chOff x="961" y="2167"/>
              <a:chExt cx="169" cy="168"/>
            </a:xfrm>
          </p:grpSpPr>
          <p:sp>
            <p:nvSpPr>
              <p:cNvPr id="18645" name="Freeform 257"/>
              <p:cNvSpPr>
                <a:spLocks/>
              </p:cNvSpPr>
              <p:nvPr/>
            </p:nvSpPr>
            <p:spPr bwMode="auto">
              <a:xfrm>
                <a:off x="985" y="2269"/>
                <a:ext cx="145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3" y="0"/>
                    </a:lnTo>
                    <a:lnTo>
                      <a:pt x="581" y="0"/>
                    </a:lnTo>
                    <a:lnTo>
                      <a:pt x="516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46" name="Freeform 258"/>
              <p:cNvSpPr>
                <a:spLocks/>
              </p:cNvSpPr>
              <p:nvPr/>
            </p:nvSpPr>
            <p:spPr bwMode="auto">
              <a:xfrm>
                <a:off x="985" y="2269"/>
                <a:ext cx="145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3" y="0"/>
                    </a:lnTo>
                    <a:lnTo>
                      <a:pt x="581" y="0"/>
                    </a:lnTo>
                    <a:lnTo>
                      <a:pt x="516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47" name="Rectangle 259"/>
              <p:cNvSpPr>
                <a:spLocks noChangeArrowheads="1"/>
              </p:cNvSpPr>
              <p:nvPr/>
            </p:nvSpPr>
            <p:spPr bwMode="auto">
              <a:xfrm>
                <a:off x="985" y="2287"/>
                <a:ext cx="129" cy="2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48" name="Rectangle 260"/>
              <p:cNvSpPr>
                <a:spLocks noChangeArrowheads="1"/>
              </p:cNvSpPr>
              <p:nvPr/>
            </p:nvSpPr>
            <p:spPr bwMode="auto">
              <a:xfrm>
                <a:off x="986" y="2288"/>
                <a:ext cx="127" cy="20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49" name="Freeform 261"/>
              <p:cNvSpPr>
                <a:spLocks/>
              </p:cNvSpPr>
              <p:nvPr/>
            </p:nvSpPr>
            <p:spPr bwMode="auto">
              <a:xfrm>
                <a:off x="1114" y="2269"/>
                <a:ext cx="16" cy="40"/>
              </a:xfrm>
              <a:custGeom>
                <a:avLst/>
                <a:gdLst>
                  <a:gd name="T0" fmla="*/ 0 w 65"/>
                  <a:gd name="T1" fmla="*/ 0 h 160"/>
                  <a:gd name="T2" fmla="*/ 0 w 65"/>
                  <a:gd name="T3" fmla="*/ 0 h 160"/>
                  <a:gd name="T4" fmla="*/ 0 w 65"/>
                  <a:gd name="T5" fmla="*/ 0 h 160"/>
                  <a:gd name="T6" fmla="*/ 0 w 65"/>
                  <a:gd name="T7" fmla="*/ 0 h 160"/>
                  <a:gd name="T8" fmla="*/ 0 w 65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60"/>
                  <a:gd name="T17" fmla="*/ 65 w 65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60">
                    <a:moveTo>
                      <a:pt x="0" y="160"/>
                    </a:moveTo>
                    <a:lnTo>
                      <a:pt x="65" y="96"/>
                    </a:lnTo>
                    <a:lnTo>
                      <a:pt x="65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50" name="Freeform 262"/>
              <p:cNvSpPr>
                <a:spLocks/>
              </p:cNvSpPr>
              <p:nvPr/>
            </p:nvSpPr>
            <p:spPr bwMode="auto">
              <a:xfrm>
                <a:off x="1114" y="2269"/>
                <a:ext cx="16" cy="40"/>
              </a:xfrm>
              <a:custGeom>
                <a:avLst/>
                <a:gdLst>
                  <a:gd name="T0" fmla="*/ 0 w 65"/>
                  <a:gd name="T1" fmla="*/ 0 h 160"/>
                  <a:gd name="T2" fmla="*/ 0 w 65"/>
                  <a:gd name="T3" fmla="*/ 0 h 160"/>
                  <a:gd name="T4" fmla="*/ 0 w 65"/>
                  <a:gd name="T5" fmla="*/ 0 h 160"/>
                  <a:gd name="T6" fmla="*/ 0 w 65"/>
                  <a:gd name="T7" fmla="*/ 0 h 160"/>
                  <a:gd name="T8" fmla="*/ 0 w 65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60"/>
                  <a:gd name="T17" fmla="*/ 65 w 65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60">
                    <a:moveTo>
                      <a:pt x="0" y="160"/>
                    </a:moveTo>
                    <a:lnTo>
                      <a:pt x="65" y="96"/>
                    </a:lnTo>
                    <a:lnTo>
                      <a:pt x="65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51" name="Freeform 263"/>
              <p:cNvSpPr>
                <a:spLocks/>
              </p:cNvSpPr>
              <p:nvPr/>
            </p:nvSpPr>
            <p:spPr bwMode="auto">
              <a:xfrm>
                <a:off x="989" y="2269"/>
                <a:ext cx="139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7" y="0"/>
                    </a:lnTo>
                    <a:lnTo>
                      <a:pt x="557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52" name="Freeform 264"/>
              <p:cNvSpPr>
                <a:spLocks/>
              </p:cNvSpPr>
              <p:nvPr/>
            </p:nvSpPr>
            <p:spPr bwMode="auto">
              <a:xfrm>
                <a:off x="989" y="2269"/>
                <a:ext cx="139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7" y="0"/>
                    </a:lnTo>
                    <a:lnTo>
                      <a:pt x="557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53" name="Freeform 265"/>
              <p:cNvSpPr>
                <a:spLocks/>
              </p:cNvSpPr>
              <p:nvPr/>
            </p:nvSpPr>
            <p:spPr bwMode="auto">
              <a:xfrm>
                <a:off x="987" y="2167"/>
                <a:ext cx="141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8" y="0"/>
                    </a:lnTo>
                    <a:lnTo>
                      <a:pt x="565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54" name="Freeform 266"/>
              <p:cNvSpPr>
                <a:spLocks/>
              </p:cNvSpPr>
              <p:nvPr/>
            </p:nvSpPr>
            <p:spPr bwMode="auto">
              <a:xfrm>
                <a:off x="987" y="2167"/>
                <a:ext cx="141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8" y="0"/>
                    </a:lnTo>
                    <a:lnTo>
                      <a:pt x="565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55" name="Rectangle 267"/>
              <p:cNvSpPr>
                <a:spLocks noChangeArrowheads="1"/>
              </p:cNvSpPr>
              <p:nvPr/>
            </p:nvSpPr>
            <p:spPr bwMode="auto">
              <a:xfrm>
                <a:off x="988" y="2182"/>
                <a:ext cx="127" cy="98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56" name="Rectangle 268"/>
              <p:cNvSpPr>
                <a:spLocks noChangeArrowheads="1"/>
              </p:cNvSpPr>
              <p:nvPr/>
            </p:nvSpPr>
            <p:spPr bwMode="auto">
              <a:xfrm>
                <a:off x="998" y="2194"/>
                <a:ext cx="105" cy="7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57" name="Freeform 269"/>
              <p:cNvSpPr>
                <a:spLocks/>
              </p:cNvSpPr>
              <p:nvPr/>
            </p:nvSpPr>
            <p:spPr bwMode="auto">
              <a:xfrm>
                <a:off x="1114" y="2167"/>
                <a:ext cx="14" cy="112"/>
              </a:xfrm>
              <a:custGeom>
                <a:avLst/>
                <a:gdLst>
                  <a:gd name="T0" fmla="*/ 0 w 57"/>
                  <a:gd name="T1" fmla="*/ 0 h 449"/>
                  <a:gd name="T2" fmla="*/ 0 w 57"/>
                  <a:gd name="T3" fmla="*/ 0 h 449"/>
                  <a:gd name="T4" fmla="*/ 0 w 57"/>
                  <a:gd name="T5" fmla="*/ 0 h 449"/>
                  <a:gd name="T6" fmla="*/ 0 w 57"/>
                  <a:gd name="T7" fmla="*/ 0 h 449"/>
                  <a:gd name="T8" fmla="*/ 0 w 57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49"/>
                  <a:gd name="T17" fmla="*/ 57 w 57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49">
                    <a:moveTo>
                      <a:pt x="0" y="449"/>
                    </a:moveTo>
                    <a:lnTo>
                      <a:pt x="57" y="401"/>
                    </a:lnTo>
                    <a:lnTo>
                      <a:pt x="57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58" name="Freeform 270"/>
              <p:cNvSpPr>
                <a:spLocks/>
              </p:cNvSpPr>
              <p:nvPr/>
            </p:nvSpPr>
            <p:spPr bwMode="auto">
              <a:xfrm>
                <a:off x="1114" y="2167"/>
                <a:ext cx="14" cy="112"/>
              </a:xfrm>
              <a:custGeom>
                <a:avLst/>
                <a:gdLst>
                  <a:gd name="T0" fmla="*/ 0 w 57"/>
                  <a:gd name="T1" fmla="*/ 0 h 449"/>
                  <a:gd name="T2" fmla="*/ 0 w 57"/>
                  <a:gd name="T3" fmla="*/ 0 h 449"/>
                  <a:gd name="T4" fmla="*/ 0 w 57"/>
                  <a:gd name="T5" fmla="*/ 0 h 449"/>
                  <a:gd name="T6" fmla="*/ 0 w 57"/>
                  <a:gd name="T7" fmla="*/ 0 h 449"/>
                  <a:gd name="T8" fmla="*/ 0 w 57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49"/>
                  <a:gd name="T17" fmla="*/ 57 w 57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49">
                    <a:moveTo>
                      <a:pt x="0" y="449"/>
                    </a:moveTo>
                    <a:lnTo>
                      <a:pt x="57" y="401"/>
                    </a:lnTo>
                    <a:lnTo>
                      <a:pt x="57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59" name="Freeform 271"/>
              <p:cNvSpPr>
                <a:spLocks/>
              </p:cNvSpPr>
              <p:nvPr/>
            </p:nvSpPr>
            <p:spPr bwMode="auto">
              <a:xfrm>
                <a:off x="961" y="2305"/>
                <a:ext cx="159" cy="24"/>
              </a:xfrm>
              <a:custGeom>
                <a:avLst/>
                <a:gdLst>
                  <a:gd name="T0" fmla="*/ 0 w 637"/>
                  <a:gd name="T1" fmla="*/ 0 h 97"/>
                  <a:gd name="T2" fmla="*/ 0 w 637"/>
                  <a:gd name="T3" fmla="*/ 0 h 97"/>
                  <a:gd name="T4" fmla="*/ 0 w 637"/>
                  <a:gd name="T5" fmla="*/ 0 h 97"/>
                  <a:gd name="T6" fmla="*/ 0 w 637"/>
                  <a:gd name="T7" fmla="*/ 0 h 97"/>
                  <a:gd name="T8" fmla="*/ 0 w 637"/>
                  <a:gd name="T9" fmla="*/ 0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97"/>
                  <a:gd name="T17" fmla="*/ 637 w 637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97">
                    <a:moveTo>
                      <a:pt x="0" y="97"/>
                    </a:moveTo>
                    <a:lnTo>
                      <a:pt x="81" y="0"/>
                    </a:lnTo>
                    <a:lnTo>
                      <a:pt x="637" y="0"/>
                    </a:lnTo>
                    <a:lnTo>
                      <a:pt x="557" y="97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60" name="Freeform 272"/>
              <p:cNvSpPr>
                <a:spLocks/>
              </p:cNvSpPr>
              <p:nvPr/>
            </p:nvSpPr>
            <p:spPr bwMode="auto">
              <a:xfrm>
                <a:off x="961" y="2305"/>
                <a:ext cx="159" cy="24"/>
              </a:xfrm>
              <a:custGeom>
                <a:avLst/>
                <a:gdLst>
                  <a:gd name="T0" fmla="*/ 0 w 637"/>
                  <a:gd name="T1" fmla="*/ 0 h 97"/>
                  <a:gd name="T2" fmla="*/ 0 w 637"/>
                  <a:gd name="T3" fmla="*/ 0 h 97"/>
                  <a:gd name="T4" fmla="*/ 0 w 637"/>
                  <a:gd name="T5" fmla="*/ 0 h 97"/>
                  <a:gd name="T6" fmla="*/ 0 w 637"/>
                  <a:gd name="T7" fmla="*/ 0 h 97"/>
                  <a:gd name="T8" fmla="*/ 0 w 637"/>
                  <a:gd name="T9" fmla="*/ 0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97"/>
                  <a:gd name="T17" fmla="*/ 637 w 637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97">
                    <a:moveTo>
                      <a:pt x="0" y="97"/>
                    </a:moveTo>
                    <a:lnTo>
                      <a:pt x="81" y="0"/>
                    </a:lnTo>
                    <a:lnTo>
                      <a:pt x="637" y="0"/>
                    </a:lnTo>
                    <a:lnTo>
                      <a:pt x="557" y="97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61" name="Freeform 273"/>
              <p:cNvSpPr>
                <a:spLocks/>
              </p:cNvSpPr>
              <p:nvPr/>
            </p:nvSpPr>
            <p:spPr bwMode="auto">
              <a:xfrm>
                <a:off x="1100" y="2305"/>
                <a:ext cx="20" cy="30"/>
              </a:xfrm>
              <a:custGeom>
                <a:avLst/>
                <a:gdLst>
                  <a:gd name="T0" fmla="*/ 0 w 80"/>
                  <a:gd name="T1" fmla="*/ 0 h 121"/>
                  <a:gd name="T2" fmla="*/ 0 w 80"/>
                  <a:gd name="T3" fmla="*/ 0 h 121"/>
                  <a:gd name="T4" fmla="*/ 0 w 80"/>
                  <a:gd name="T5" fmla="*/ 0 h 121"/>
                  <a:gd name="T6" fmla="*/ 0 w 80"/>
                  <a:gd name="T7" fmla="*/ 0 h 121"/>
                  <a:gd name="T8" fmla="*/ 0 w 80"/>
                  <a:gd name="T9" fmla="*/ 0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21"/>
                  <a:gd name="T17" fmla="*/ 80 w 80"/>
                  <a:gd name="T18" fmla="*/ 121 h 1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21">
                    <a:moveTo>
                      <a:pt x="0" y="121"/>
                    </a:moveTo>
                    <a:lnTo>
                      <a:pt x="80" y="40"/>
                    </a:lnTo>
                    <a:lnTo>
                      <a:pt x="80" y="0"/>
                    </a:lnTo>
                    <a:lnTo>
                      <a:pt x="0" y="105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62" name="Freeform 274"/>
              <p:cNvSpPr>
                <a:spLocks/>
              </p:cNvSpPr>
              <p:nvPr/>
            </p:nvSpPr>
            <p:spPr bwMode="auto">
              <a:xfrm>
                <a:off x="1100" y="2305"/>
                <a:ext cx="20" cy="30"/>
              </a:xfrm>
              <a:custGeom>
                <a:avLst/>
                <a:gdLst>
                  <a:gd name="T0" fmla="*/ 0 w 80"/>
                  <a:gd name="T1" fmla="*/ 0 h 121"/>
                  <a:gd name="T2" fmla="*/ 0 w 80"/>
                  <a:gd name="T3" fmla="*/ 0 h 121"/>
                  <a:gd name="T4" fmla="*/ 0 w 80"/>
                  <a:gd name="T5" fmla="*/ 0 h 121"/>
                  <a:gd name="T6" fmla="*/ 0 w 80"/>
                  <a:gd name="T7" fmla="*/ 0 h 121"/>
                  <a:gd name="T8" fmla="*/ 0 w 80"/>
                  <a:gd name="T9" fmla="*/ 0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21"/>
                  <a:gd name="T17" fmla="*/ 80 w 80"/>
                  <a:gd name="T18" fmla="*/ 121 h 1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21">
                    <a:moveTo>
                      <a:pt x="0" y="121"/>
                    </a:moveTo>
                    <a:lnTo>
                      <a:pt x="80" y="40"/>
                    </a:lnTo>
                    <a:lnTo>
                      <a:pt x="80" y="0"/>
                    </a:lnTo>
                    <a:lnTo>
                      <a:pt x="0" y="105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63" name="Rectangle 275"/>
              <p:cNvSpPr>
                <a:spLocks noChangeArrowheads="1"/>
              </p:cNvSpPr>
              <p:nvPr/>
            </p:nvSpPr>
            <p:spPr bwMode="auto">
              <a:xfrm>
                <a:off x="961" y="2329"/>
                <a:ext cx="139" cy="6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64" name="Rectangle 276"/>
              <p:cNvSpPr>
                <a:spLocks noChangeArrowheads="1"/>
              </p:cNvSpPr>
              <p:nvPr/>
            </p:nvSpPr>
            <p:spPr bwMode="auto">
              <a:xfrm>
                <a:off x="962" y="2330"/>
                <a:ext cx="137" cy="4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568" name="Group 277"/>
            <p:cNvGrpSpPr>
              <a:grpSpLocks/>
            </p:cNvGrpSpPr>
            <p:nvPr/>
          </p:nvGrpSpPr>
          <p:grpSpPr bwMode="auto">
            <a:xfrm>
              <a:off x="1753" y="571"/>
              <a:ext cx="93" cy="56"/>
              <a:chOff x="1005" y="2205"/>
              <a:chExt cx="93" cy="56"/>
            </a:xfrm>
          </p:grpSpPr>
          <p:grpSp>
            <p:nvGrpSpPr>
              <p:cNvPr id="18618" name="Group 278"/>
              <p:cNvGrpSpPr>
                <a:grpSpLocks/>
              </p:cNvGrpSpPr>
              <p:nvPr/>
            </p:nvGrpSpPr>
            <p:grpSpPr bwMode="auto">
              <a:xfrm>
                <a:off x="1005" y="2205"/>
                <a:ext cx="93" cy="56"/>
                <a:chOff x="1005" y="2205"/>
                <a:chExt cx="93" cy="56"/>
              </a:xfrm>
            </p:grpSpPr>
            <p:sp>
              <p:nvSpPr>
                <p:cNvPr id="18636" name="Oval 279"/>
                <p:cNvSpPr>
                  <a:spLocks noChangeArrowheads="1"/>
                </p:cNvSpPr>
                <p:nvPr/>
              </p:nvSpPr>
              <p:spPr bwMode="auto">
                <a:xfrm>
                  <a:off x="1037" y="2205"/>
                  <a:ext cx="41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37" name="Oval 280"/>
                <p:cNvSpPr>
                  <a:spLocks noChangeArrowheads="1"/>
                </p:cNvSpPr>
                <p:nvPr/>
              </p:nvSpPr>
              <p:spPr bwMode="auto">
                <a:xfrm>
                  <a:off x="1015" y="2211"/>
                  <a:ext cx="31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38" name="Oval 281"/>
                <p:cNvSpPr>
                  <a:spLocks noChangeArrowheads="1"/>
                </p:cNvSpPr>
                <p:nvPr/>
              </p:nvSpPr>
              <p:spPr bwMode="auto">
                <a:xfrm>
                  <a:off x="1005" y="2225"/>
                  <a:ext cx="2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39" name="Oval 282"/>
                <p:cNvSpPr>
                  <a:spLocks noChangeArrowheads="1"/>
                </p:cNvSpPr>
                <p:nvPr/>
              </p:nvSpPr>
              <p:spPr bwMode="auto">
                <a:xfrm>
                  <a:off x="1011" y="2233"/>
                  <a:ext cx="32" cy="2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40" name="Oval 283"/>
                <p:cNvSpPr>
                  <a:spLocks noChangeArrowheads="1"/>
                </p:cNvSpPr>
                <p:nvPr/>
              </p:nvSpPr>
              <p:spPr bwMode="auto">
                <a:xfrm>
                  <a:off x="1033" y="2237"/>
                  <a:ext cx="49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41" name="Oval 284"/>
                <p:cNvSpPr>
                  <a:spLocks noChangeArrowheads="1"/>
                </p:cNvSpPr>
                <p:nvPr/>
              </p:nvSpPr>
              <p:spPr bwMode="auto">
                <a:xfrm>
                  <a:off x="1064" y="2211"/>
                  <a:ext cx="3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42" name="Oval 285"/>
                <p:cNvSpPr>
                  <a:spLocks noChangeArrowheads="1"/>
                </p:cNvSpPr>
                <p:nvPr/>
              </p:nvSpPr>
              <p:spPr bwMode="auto">
                <a:xfrm>
                  <a:off x="1068" y="2223"/>
                  <a:ext cx="3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43" name="Oval 286"/>
                <p:cNvSpPr>
                  <a:spLocks noChangeArrowheads="1"/>
                </p:cNvSpPr>
                <p:nvPr/>
              </p:nvSpPr>
              <p:spPr bwMode="auto">
                <a:xfrm>
                  <a:off x="1066" y="2227"/>
                  <a:ext cx="30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44" name="Oval 287"/>
                <p:cNvSpPr>
                  <a:spLocks noChangeArrowheads="1"/>
                </p:cNvSpPr>
                <p:nvPr/>
              </p:nvSpPr>
              <p:spPr bwMode="auto">
                <a:xfrm>
                  <a:off x="1021" y="2219"/>
                  <a:ext cx="61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619" name="Group 288"/>
              <p:cNvGrpSpPr>
                <a:grpSpLocks/>
              </p:cNvGrpSpPr>
              <p:nvPr/>
            </p:nvGrpSpPr>
            <p:grpSpPr bwMode="auto">
              <a:xfrm>
                <a:off x="1005" y="2205"/>
                <a:ext cx="93" cy="56"/>
                <a:chOff x="1005" y="2205"/>
                <a:chExt cx="93" cy="56"/>
              </a:xfrm>
            </p:grpSpPr>
            <p:sp>
              <p:nvSpPr>
                <p:cNvPr id="18620" name="Arc 289"/>
                <p:cNvSpPr>
                  <a:spLocks/>
                </p:cNvSpPr>
                <p:nvPr/>
              </p:nvSpPr>
              <p:spPr bwMode="auto">
                <a:xfrm>
                  <a:off x="1039" y="2205"/>
                  <a:ext cx="38" cy="12"/>
                </a:xfrm>
                <a:custGeom>
                  <a:avLst/>
                  <a:gdLst>
                    <a:gd name="T0" fmla="*/ 0 w 40079"/>
                    <a:gd name="T1" fmla="*/ 0 h 21600"/>
                    <a:gd name="T2" fmla="*/ 0 w 40079"/>
                    <a:gd name="T3" fmla="*/ 0 h 21600"/>
                    <a:gd name="T4" fmla="*/ 0 w 400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0079"/>
                    <a:gd name="T10" fmla="*/ 0 h 21600"/>
                    <a:gd name="T11" fmla="*/ 40079 w 400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0079" h="21600" fill="none" extrusionOk="0">
                      <a:moveTo>
                        <a:pt x="0" y="14358"/>
                      </a:moveTo>
                      <a:cubicBezTo>
                        <a:pt x="3063" y="5749"/>
                        <a:pt x="11212" y="-1"/>
                        <a:pt x="20350" y="0"/>
                      </a:cubicBezTo>
                      <a:cubicBezTo>
                        <a:pt x="28878" y="0"/>
                        <a:pt x="36608" y="5017"/>
                        <a:pt x="40079" y="12807"/>
                      </a:cubicBezTo>
                    </a:path>
                    <a:path w="40079" h="21600" stroke="0" extrusionOk="0">
                      <a:moveTo>
                        <a:pt x="0" y="14358"/>
                      </a:moveTo>
                      <a:cubicBezTo>
                        <a:pt x="3063" y="5749"/>
                        <a:pt x="11212" y="-1"/>
                        <a:pt x="20350" y="0"/>
                      </a:cubicBezTo>
                      <a:cubicBezTo>
                        <a:pt x="28878" y="0"/>
                        <a:pt x="36608" y="5017"/>
                        <a:pt x="40079" y="12807"/>
                      </a:cubicBezTo>
                      <a:lnTo>
                        <a:pt x="2035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1" name="Arc 290"/>
                <p:cNvSpPr>
                  <a:spLocks/>
                </p:cNvSpPr>
                <p:nvPr/>
              </p:nvSpPr>
              <p:spPr bwMode="auto">
                <a:xfrm>
                  <a:off x="1040" y="2206"/>
                  <a:ext cx="36" cy="11"/>
                </a:xfrm>
                <a:custGeom>
                  <a:avLst/>
                  <a:gdLst>
                    <a:gd name="T0" fmla="*/ 0 w 39867"/>
                    <a:gd name="T1" fmla="*/ 0 h 21600"/>
                    <a:gd name="T2" fmla="*/ 0 w 39867"/>
                    <a:gd name="T3" fmla="*/ 0 h 21600"/>
                    <a:gd name="T4" fmla="*/ 0 w 3986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9867"/>
                    <a:gd name="T10" fmla="*/ 0 h 21600"/>
                    <a:gd name="T11" fmla="*/ 39867 w 3986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867" h="21600" fill="none" extrusionOk="0">
                      <a:moveTo>
                        <a:pt x="-1" y="14116"/>
                      </a:moveTo>
                      <a:cubicBezTo>
                        <a:pt x="3132" y="5633"/>
                        <a:pt x="11218" y="-1"/>
                        <a:pt x="20262" y="0"/>
                      </a:cubicBezTo>
                      <a:cubicBezTo>
                        <a:pt x="28681" y="0"/>
                        <a:pt x="36333" y="4892"/>
                        <a:pt x="39867" y="12533"/>
                      </a:cubicBezTo>
                    </a:path>
                    <a:path w="39867" h="21600" stroke="0" extrusionOk="0">
                      <a:moveTo>
                        <a:pt x="-1" y="14116"/>
                      </a:moveTo>
                      <a:cubicBezTo>
                        <a:pt x="3132" y="5633"/>
                        <a:pt x="11218" y="-1"/>
                        <a:pt x="20262" y="0"/>
                      </a:cubicBezTo>
                      <a:cubicBezTo>
                        <a:pt x="28681" y="0"/>
                        <a:pt x="36333" y="4892"/>
                        <a:pt x="39867" y="12533"/>
                      </a:cubicBezTo>
                      <a:lnTo>
                        <a:pt x="20262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2" name="Arc 291"/>
                <p:cNvSpPr>
                  <a:spLocks/>
                </p:cNvSpPr>
                <p:nvPr/>
              </p:nvSpPr>
              <p:spPr bwMode="auto">
                <a:xfrm>
                  <a:off x="1015" y="2211"/>
                  <a:ext cx="23" cy="14"/>
                </a:xfrm>
                <a:custGeom>
                  <a:avLst/>
                  <a:gdLst>
                    <a:gd name="T0" fmla="*/ 0 w 31958"/>
                    <a:gd name="T1" fmla="*/ 0 h 25972"/>
                    <a:gd name="T2" fmla="*/ 0 w 31958"/>
                    <a:gd name="T3" fmla="*/ 0 h 25972"/>
                    <a:gd name="T4" fmla="*/ 0 w 31958"/>
                    <a:gd name="T5" fmla="*/ 0 h 25972"/>
                    <a:gd name="T6" fmla="*/ 0 60000 65536"/>
                    <a:gd name="T7" fmla="*/ 0 60000 65536"/>
                    <a:gd name="T8" fmla="*/ 0 60000 65536"/>
                    <a:gd name="T9" fmla="*/ 0 w 31958"/>
                    <a:gd name="T10" fmla="*/ 0 h 25972"/>
                    <a:gd name="T11" fmla="*/ 31958 w 31958"/>
                    <a:gd name="T12" fmla="*/ 25972 h 259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958" h="25972" fill="none" extrusionOk="0">
                      <a:moveTo>
                        <a:pt x="447" y="25971"/>
                      </a:moveTo>
                      <a:cubicBezTo>
                        <a:pt x="149" y="24533"/>
                        <a:pt x="0" y="230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219" y="-1"/>
                        <a:pt x="28781" y="909"/>
                        <a:pt x="31958" y="2645"/>
                      </a:cubicBezTo>
                    </a:path>
                    <a:path w="31958" h="25972" stroke="0" extrusionOk="0">
                      <a:moveTo>
                        <a:pt x="447" y="25971"/>
                      </a:moveTo>
                      <a:cubicBezTo>
                        <a:pt x="149" y="24533"/>
                        <a:pt x="0" y="230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219" y="-1"/>
                        <a:pt x="28781" y="909"/>
                        <a:pt x="31958" y="2645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3" name="Arc 292"/>
                <p:cNvSpPr>
                  <a:spLocks/>
                </p:cNvSpPr>
                <p:nvPr/>
              </p:nvSpPr>
              <p:spPr bwMode="auto">
                <a:xfrm>
                  <a:off x="1016" y="2212"/>
                  <a:ext cx="21" cy="13"/>
                </a:xfrm>
                <a:custGeom>
                  <a:avLst/>
                  <a:gdLst>
                    <a:gd name="T0" fmla="*/ 0 w 31797"/>
                    <a:gd name="T1" fmla="*/ 0 h 26058"/>
                    <a:gd name="T2" fmla="*/ 0 w 31797"/>
                    <a:gd name="T3" fmla="*/ 0 h 26058"/>
                    <a:gd name="T4" fmla="*/ 0 w 31797"/>
                    <a:gd name="T5" fmla="*/ 0 h 26058"/>
                    <a:gd name="T6" fmla="*/ 0 60000 65536"/>
                    <a:gd name="T7" fmla="*/ 0 60000 65536"/>
                    <a:gd name="T8" fmla="*/ 0 60000 65536"/>
                    <a:gd name="T9" fmla="*/ 0 w 31797"/>
                    <a:gd name="T10" fmla="*/ 0 h 26058"/>
                    <a:gd name="T11" fmla="*/ 31797 w 31797"/>
                    <a:gd name="T12" fmla="*/ 26058 h 2605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797" h="26058" fill="none" extrusionOk="0">
                      <a:moveTo>
                        <a:pt x="465" y="26057"/>
                      </a:moveTo>
                      <a:cubicBezTo>
                        <a:pt x="155" y="24592"/>
                        <a:pt x="0" y="2309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157" y="-1"/>
                        <a:pt x="28660" y="878"/>
                        <a:pt x="31796" y="2558"/>
                      </a:cubicBezTo>
                    </a:path>
                    <a:path w="31797" h="26058" stroke="0" extrusionOk="0">
                      <a:moveTo>
                        <a:pt x="465" y="26057"/>
                      </a:moveTo>
                      <a:cubicBezTo>
                        <a:pt x="155" y="24592"/>
                        <a:pt x="0" y="2309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157" y="-1"/>
                        <a:pt x="28660" y="878"/>
                        <a:pt x="31796" y="2558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4" name="Arc 293"/>
                <p:cNvSpPr>
                  <a:spLocks/>
                </p:cNvSpPr>
                <p:nvPr/>
              </p:nvSpPr>
              <p:spPr bwMode="auto">
                <a:xfrm>
                  <a:off x="1011" y="2242"/>
                  <a:ext cx="24" cy="11"/>
                </a:xfrm>
                <a:custGeom>
                  <a:avLst/>
                  <a:gdLst>
                    <a:gd name="T0" fmla="*/ 0 w 32394"/>
                    <a:gd name="T1" fmla="*/ 0 h 22980"/>
                    <a:gd name="T2" fmla="*/ 0 w 32394"/>
                    <a:gd name="T3" fmla="*/ 0 h 22980"/>
                    <a:gd name="T4" fmla="*/ 0 w 32394"/>
                    <a:gd name="T5" fmla="*/ 0 h 22980"/>
                    <a:gd name="T6" fmla="*/ 0 60000 65536"/>
                    <a:gd name="T7" fmla="*/ 0 60000 65536"/>
                    <a:gd name="T8" fmla="*/ 0 60000 65536"/>
                    <a:gd name="T9" fmla="*/ 0 w 32394"/>
                    <a:gd name="T10" fmla="*/ 0 h 22980"/>
                    <a:gd name="T11" fmla="*/ 32394 w 32394"/>
                    <a:gd name="T12" fmla="*/ 22980 h 2298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2394" h="22980" fill="none" extrusionOk="0">
                      <a:moveTo>
                        <a:pt x="32393" y="20089"/>
                      </a:moveTo>
                      <a:cubicBezTo>
                        <a:pt x="29111" y="21983"/>
                        <a:pt x="25389" y="22979"/>
                        <a:pt x="21600" y="22980"/>
                      </a:cubicBezTo>
                      <a:cubicBezTo>
                        <a:pt x="9670" y="22980"/>
                        <a:pt x="0" y="13309"/>
                        <a:pt x="0" y="1380"/>
                      </a:cubicBezTo>
                      <a:cubicBezTo>
                        <a:pt x="-1" y="919"/>
                        <a:pt x="14" y="459"/>
                        <a:pt x="44" y="0"/>
                      </a:cubicBezTo>
                    </a:path>
                    <a:path w="32394" h="22980" stroke="0" extrusionOk="0">
                      <a:moveTo>
                        <a:pt x="32393" y="20089"/>
                      </a:moveTo>
                      <a:cubicBezTo>
                        <a:pt x="29111" y="21983"/>
                        <a:pt x="25389" y="22979"/>
                        <a:pt x="21600" y="22980"/>
                      </a:cubicBezTo>
                      <a:cubicBezTo>
                        <a:pt x="9670" y="22980"/>
                        <a:pt x="0" y="13309"/>
                        <a:pt x="0" y="1380"/>
                      </a:cubicBezTo>
                      <a:cubicBezTo>
                        <a:pt x="-1" y="919"/>
                        <a:pt x="14" y="459"/>
                        <a:pt x="44" y="0"/>
                      </a:cubicBezTo>
                      <a:lnTo>
                        <a:pt x="21600" y="138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5" name="Arc 294"/>
                <p:cNvSpPr>
                  <a:spLocks/>
                </p:cNvSpPr>
                <p:nvPr/>
              </p:nvSpPr>
              <p:spPr bwMode="auto">
                <a:xfrm>
                  <a:off x="1012" y="2242"/>
                  <a:ext cx="22" cy="10"/>
                </a:xfrm>
                <a:custGeom>
                  <a:avLst/>
                  <a:gdLst>
                    <a:gd name="T0" fmla="*/ 0 w 32065"/>
                    <a:gd name="T1" fmla="*/ 0 h 23037"/>
                    <a:gd name="T2" fmla="*/ 0 w 32065"/>
                    <a:gd name="T3" fmla="*/ 0 h 23037"/>
                    <a:gd name="T4" fmla="*/ 0 w 32065"/>
                    <a:gd name="T5" fmla="*/ 0 h 23037"/>
                    <a:gd name="T6" fmla="*/ 0 60000 65536"/>
                    <a:gd name="T7" fmla="*/ 0 60000 65536"/>
                    <a:gd name="T8" fmla="*/ 0 60000 65536"/>
                    <a:gd name="T9" fmla="*/ 0 w 32065"/>
                    <a:gd name="T10" fmla="*/ 0 h 23037"/>
                    <a:gd name="T11" fmla="*/ 32065 w 32065"/>
                    <a:gd name="T12" fmla="*/ 23037 h 2303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2065" h="23037" fill="none" extrusionOk="0">
                      <a:moveTo>
                        <a:pt x="32065" y="20332"/>
                      </a:moveTo>
                      <a:cubicBezTo>
                        <a:pt x="28862" y="22106"/>
                        <a:pt x="25261" y="23036"/>
                        <a:pt x="21600" y="23037"/>
                      </a:cubicBezTo>
                      <a:cubicBezTo>
                        <a:pt x="9670" y="23037"/>
                        <a:pt x="0" y="13366"/>
                        <a:pt x="0" y="1437"/>
                      </a:cubicBezTo>
                      <a:cubicBezTo>
                        <a:pt x="-1" y="957"/>
                        <a:pt x="15" y="478"/>
                        <a:pt x="47" y="-1"/>
                      </a:cubicBezTo>
                    </a:path>
                    <a:path w="32065" h="23037" stroke="0" extrusionOk="0">
                      <a:moveTo>
                        <a:pt x="32065" y="20332"/>
                      </a:moveTo>
                      <a:cubicBezTo>
                        <a:pt x="28862" y="22106"/>
                        <a:pt x="25261" y="23036"/>
                        <a:pt x="21600" y="23037"/>
                      </a:cubicBezTo>
                      <a:cubicBezTo>
                        <a:pt x="9670" y="23037"/>
                        <a:pt x="0" y="13366"/>
                        <a:pt x="0" y="1437"/>
                      </a:cubicBezTo>
                      <a:cubicBezTo>
                        <a:pt x="-1" y="957"/>
                        <a:pt x="15" y="478"/>
                        <a:pt x="47" y="-1"/>
                      </a:cubicBezTo>
                      <a:lnTo>
                        <a:pt x="21600" y="1437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6" name="Arc 295"/>
                <p:cNvSpPr>
                  <a:spLocks/>
                </p:cNvSpPr>
                <p:nvPr/>
              </p:nvSpPr>
              <p:spPr bwMode="auto">
                <a:xfrm>
                  <a:off x="1076" y="2211"/>
                  <a:ext cx="18" cy="13"/>
                </a:xfrm>
                <a:custGeom>
                  <a:avLst/>
                  <a:gdLst>
                    <a:gd name="T0" fmla="*/ 0 w 25836"/>
                    <a:gd name="T1" fmla="*/ 0 h 32090"/>
                    <a:gd name="T2" fmla="*/ 0 w 25836"/>
                    <a:gd name="T3" fmla="*/ 0 h 32090"/>
                    <a:gd name="T4" fmla="*/ 0 w 25836"/>
                    <a:gd name="T5" fmla="*/ 0 h 32090"/>
                    <a:gd name="T6" fmla="*/ 0 60000 65536"/>
                    <a:gd name="T7" fmla="*/ 0 60000 65536"/>
                    <a:gd name="T8" fmla="*/ 0 60000 65536"/>
                    <a:gd name="T9" fmla="*/ 0 w 25836"/>
                    <a:gd name="T10" fmla="*/ 0 h 32090"/>
                    <a:gd name="T11" fmla="*/ 25836 w 25836"/>
                    <a:gd name="T12" fmla="*/ 32090 h 3209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836" h="32090" fill="none" extrusionOk="0">
                      <a:moveTo>
                        <a:pt x="0" y="419"/>
                      </a:moveTo>
                      <a:cubicBezTo>
                        <a:pt x="1394" y="140"/>
                        <a:pt x="2813" y="-1"/>
                        <a:pt x="4236" y="0"/>
                      </a:cubicBezTo>
                      <a:cubicBezTo>
                        <a:pt x="16165" y="0"/>
                        <a:pt x="25836" y="9670"/>
                        <a:pt x="25836" y="21600"/>
                      </a:cubicBezTo>
                      <a:cubicBezTo>
                        <a:pt x="25836" y="25270"/>
                        <a:pt x="24900" y="28881"/>
                        <a:pt x="23117" y="32089"/>
                      </a:cubicBezTo>
                    </a:path>
                    <a:path w="25836" h="32090" stroke="0" extrusionOk="0">
                      <a:moveTo>
                        <a:pt x="0" y="419"/>
                      </a:moveTo>
                      <a:cubicBezTo>
                        <a:pt x="1394" y="140"/>
                        <a:pt x="2813" y="-1"/>
                        <a:pt x="4236" y="0"/>
                      </a:cubicBezTo>
                      <a:cubicBezTo>
                        <a:pt x="16165" y="0"/>
                        <a:pt x="25836" y="9670"/>
                        <a:pt x="25836" y="21600"/>
                      </a:cubicBezTo>
                      <a:cubicBezTo>
                        <a:pt x="25836" y="25270"/>
                        <a:pt x="24900" y="28881"/>
                        <a:pt x="23117" y="32089"/>
                      </a:cubicBezTo>
                      <a:lnTo>
                        <a:pt x="4236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7" name="Arc 296"/>
                <p:cNvSpPr>
                  <a:spLocks/>
                </p:cNvSpPr>
                <p:nvPr/>
              </p:nvSpPr>
              <p:spPr bwMode="auto">
                <a:xfrm>
                  <a:off x="1076" y="2212"/>
                  <a:ext cx="17" cy="12"/>
                </a:xfrm>
                <a:custGeom>
                  <a:avLst/>
                  <a:gdLst>
                    <a:gd name="T0" fmla="*/ 0 w 25642"/>
                    <a:gd name="T1" fmla="*/ 0 h 32484"/>
                    <a:gd name="T2" fmla="*/ 0 w 25642"/>
                    <a:gd name="T3" fmla="*/ 0 h 32484"/>
                    <a:gd name="T4" fmla="*/ 0 w 25642"/>
                    <a:gd name="T5" fmla="*/ 0 h 32484"/>
                    <a:gd name="T6" fmla="*/ 0 60000 65536"/>
                    <a:gd name="T7" fmla="*/ 0 60000 65536"/>
                    <a:gd name="T8" fmla="*/ 0 60000 65536"/>
                    <a:gd name="T9" fmla="*/ 0 w 25642"/>
                    <a:gd name="T10" fmla="*/ 0 h 32484"/>
                    <a:gd name="T11" fmla="*/ 25642 w 25642"/>
                    <a:gd name="T12" fmla="*/ 32484 h 3248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642" h="32484" fill="none" extrusionOk="0">
                      <a:moveTo>
                        <a:pt x="0" y="381"/>
                      </a:moveTo>
                      <a:cubicBezTo>
                        <a:pt x="1332" y="127"/>
                        <a:pt x="2685" y="-1"/>
                        <a:pt x="4042" y="0"/>
                      </a:cubicBezTo>
                      <a:cubicBezTo>
                        <a:pt x="15971" y="0"/>
                        <a:pt x="25642" y="9670"/>
                        <a:pt x="25642" y="21600"/>
                      </a:cubicBezTo>
                      <a:cubicBezTo>
                        <a:pt x="25642" y="25424"/>
                        <a:pt x="24626" y="29180"/>
                        <a:pt x="22699" y="32483"/>
                      </a:cubicBezTo>
                    </a:path>
                    <a:path w="25642" h="32484" stroke="0" extrusionOk="0">
                      <a:moveTo>
                        <a:pt x="0" y="381"/>
                      </a:moveTo>
                      <a:cubicBezTo>
                        <a:pt x="1332" y="127"/>
                        <a:pt x="2685" y="-1"/>
                        <a:pt x="4042" y="0"/>
                      </a:cubicBezTo>
                      <a:cubicBezTo>
                        <a:pt x="15971" y="0"/>
                        <a:pt x="25642" y="9670"/>
                        <a:pt x="25642" y="21600"/>
                      </a:cubicBezTo>
                      <a:cubicBezTo>
                        <a:pt x="25642" y="25424"/>
                        <a:pt x="24626" y="29180"/>
                        <a:pt x="22699" y="32483"/>
                      </a:cubicBezTo>
                      <a:lnTo>
                        <a:pt x="4042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8" name="Arc 297"/>
                <p:cNvSpPr>
                  <a:spLocks/>
                </p:cNvSpPr>
                <p:nvPr/>
              </p:nvSpPr>
              <p:spPr bwMode="auto">
                <a:xfrm>
                  <a:off x="1082" y="2225"/>
                  <a:ext cx="16" cy="13"/>
                </a:xfrm>
                <a:custGeom>
                  <a:avLst/>
                  <a:gdLst>
                    <a:gd name="T0" fmla="*/ 0 w 21600"/>
                    <a:gd name="T1" fmla="*/ 0 h 28665"/>
                    <a:gd name="T2" fmla="*/ 0 w 21600"/>
                    <a:gd name="T3" fmla="*/ 0 h 28665"/>
                    <a:gd name="T4" fmla="*/ 0 w 21600"/>
                    <a:gd name="T5" fmla="*/ 0 h 28665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8665"/>
                    <a:gd name="T11" fmla="*/ 21600 w 21600"/>
                    <a:gd name="T12" fmla="*/ 28665 h 2866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8665" fill="none" extrusionOk="0">
                      <a:moveTo>
                        <a:pt x="13298" y="-1"/>
                      </a:moveTo>
                      <a:cubicBezTo>
                        <a:pt x="18537" y="4093"/>
                        <a:pt x="21600" y="10371"/>
                        <a:pt x="21600" y="17021"/>
                      </a:cubicBezTo>
                      <a:cubicBezTo>
                        <a:pt x="21600" y="21148"/>
                        <a:pt x="20417" y="25188"/>
                        <a:pt x="18192" y="28664"/>
                      </a:cubicBezTo>
                    </a:path>
                    <a:path w="21600" h="28665" stroke="0" extrusionOk="0">
                      <a:moveTo>
                        <a:pt x="13298" y="-1"/>
                      </a:moveTo>
                      <a:cubicBezTo>
                        <a:pt x="18537" y="4093"/>
                        <a:pt x="21600" y="10371"/>
                        <a:pt x="21600" y="17021"/>
                      </a:cubicBezTo>
                      <a:cubicBezTo>
                        <a:pt x="21600" y="21148"/>
                        <a:pt x="20417" y="25188"/>
                        <a:pt x="18192" y="28664"/>
                      </a:cubicBezTo>
                      <a:lnTo>
                        <a:pt x="0" y="1702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9" name="Arc 298"/>
                <p:cNvSpPr>
                  <a:spLocks/>
                </p:cNvSpPr>
                <p:nvPr/>
              </p:nvSpPr>
              <p:spPr bwMode="auto">
                <a:xfrm>
                  <a:off x="1082" y="2226"/>
                  <a:ext cx="15" cy="12"/>
                </a:xfrm>
                <a:custGeom>
                  <a:avLst/>
                  <a:gdLst>
                    <a:gd name="T0" fmla="*/ 0 w 21600"/>
                    <a:gd name="T1" fmla="*/ 0 h 29262"/>
                    <a:gd name="T2" fmla="*/ 0 w 21600"/>
                    <a:gd name="T3" fmla="*/ 0 h 29262"/>
                    <a:gd name="T4" fmla="*/ 0 w 21600"/>
                    <a:gd name="T5" fmla="*/ 0 h 2926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9262"/>
                    <a:gd name="T11" fmla="*/ 21600 w 21600"/>
                    <a:gd name="T12" fmla="*/ 29262 h 2926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9262" fill="none" extrusionOk="0">
                      <a:moveTo>
                        <a:pt x="12959" y="-1"/>
                      </a:moveTo>
                      <a:cubicBezTo>
                        <a:pt x="18399" y="4079"/>
                        <a:pt x="21600" y="10481"/>
                        <a:pt x="21600" y="17280"/>
                      </a:cubicBezTo>
                      <a:cubicBezTo>
                        <a:pt x="21600" y="21544"/>
                        <a:pt x="20337" y="25713"/>
                        <a:pt x="17971" y="29261"/>
                      </a:cubicBezTo>
                    </a:path>
                    <a:path w="21600" h="29262" stroke="0" extrusionOk="0">
                      <a:moveTo>
                        <a:pt x="12959" y="-1"/>
                      </a:moveTo>
                      <a:cubicBezTo>
                        <a:pt x="18399" y="4079"/>
                        <a:pt x="21600" y="10481"/>
                        <a:pt x="21600" y="17280"/>
                      </a:cubicBezTo>
                      <a:cubicBezTo>
                        <a:pt x="21600" y="21544"/>
                        <a:pt x="20337" y="25713"/>
                        <a:pt x="17971" y="29261"/>
                      </a:cubicBezTo>
                      <a:lnTo>
                        <a:pt x="0" y="1728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30" name="Arc 299"/>
                <p:cNvSpPr>
                  <a:spLocks/>
                </p:cNvSpPr>
                <p:nvPr/>
              </p:nvSpPr>
              <p:spPr bwMode="auto">
                <a:xfrm>
                  <a:off x="1076" y="2237"/>
                  <a:ext cx="20" cy="20"/>
                </a:xfrm>
                <a:custGeom>
                  <a:avLst/>
                  <a:gdLst>
                    <a:gd name="T0" fmla="*/ 0 w 28696"/>
                    <a:gd name="T1" fmla="*/ 0 h 28431"/>
                    <a:gd name="T2" fmla="*/ 0 w 28696"/>
                    <a:gd name="T3" fmla="*/ 0 h 28431"/>
                    <a:gd name="T4" fmla="*/ 0 w 28696"/>
                    <a:gd name="T5" fmla="*/ 0 h 28431"/>
                    <a:gd name="T6" fmla="*/ 0 60000 65536"/>
                    <a:gd name="T7" fmla="*/ 0 60000 65536"/>
                    <a:gd name="T8" fmla="*/ 0 60000 65536"/>
                    <a:gd name="T9" fmla="*/ 0 w 28696"/>
                    <a:gd name="T10" fmla="*/ 0 h 28431"/>
                    <a:gd name="T11" fmla="*/ 28696 w 28696"/>
                    <a:gd name="T12" fmla="*/ 28431 h 2843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696" h="28431" fill="none" extrusionOk="0">
                      <a:moveTo>
                        <a:pt x="27587" y="0"/>
                      </a:moveTo>
                      <a:cubicBezTo>
                        <a:pt x="28321" y="2202"/>
                        <a:pt x="28696" y="4509"/>
                        <a:pt x="28696" y="6831"/>
                      </a:cubicBezTo>
                      <a:cubicBezTo>
                        <a:pt x="28696" y="18760"/>
                        <a:pt x="19025" y="28431"/>
                        <a:pt x="7096" y="28431"/>
                      </a:cubicBezTo>
                      <a:cubicBezTo>
                        <a:pt x="4680" y="28431"/>
                        <a:pt x="2281" y="28025"/>
                        <a:pt x="-1" y="27232"/>
                      </a:cubicBezTo>
                    </a:path>
                    <a:path w="28696" h="28431" stroke="0" extrusionOk="0">
                      <a:moveTo>
                        <a:pt x="27587" y="0"/>
                      </a:moveTo>
                      <a:cubicBezTo>
                        <a:pt x="28321" y="2202"/>
                        <a:pt x="28696" y="4509"/>
                        <a:pt x="28696" y="6831"/>
                      </a:cubicBezTo>
                      <a:cubicBezTo>
                        <a:pt x="28696" y="18760"/>
                        <a:pt x="19025" y="28431"/>
                        <a:pt x="7096" y="28431"/>
                      </a:cubicBezTo>
                      <a:cubicBezTo>
                        <a:pt x="4680" y="28431"/>
                        <a:pt x="2281" y="28025"/>
                        <a:pt x="-1" y="27232"/>
                      </a:cubicBezTo>
                      <a:lnTo>
                        <a:pt x="7096" y="683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31" name="Arc 300"/>
                <p:cNvSpPr>
                  <a:spLocks/>
                </p:cNvSpPr>
                <p:nvPr/>
              </p:nvSpPr>
              <p:spPr bwMode="auto">
                <a:xfrm>
                  <a:off x="1076" y="2238"/>
                  <a:ext cx="19" cy="18"/>
                </a:xfrm>
                <a:custGeom>
                  <a:avLst/>
                  <a:gdLst>
                    <a:gd name="T0" fmla="*/ 0 w 28696"/>
                    <a:gd name="T1" fmla="*/ 0 h 28431"/>
                    <a:gd name="T2" fmla="*/ 0 w 28696"/>
                    <a:gd name="T3" fmla="*/ 0 h 28431"/>
                    <a:gd name="T4" fmla="*/ 0 w 28696"/>
                    <a:gd name="T5" fmla="*/ 0 h 28431"/>
                    <a:gd name="T6" fmla="*/ 0 60000 65536"/>
                    <a:gd name="T7" fmla="*/ 0 60000 65536"/>
                    <a:gd name="T8" fmla="*/ 0 60000 65536"/>
                    <a:gd name="T9" fmla="*/ 0 w 28696"/>
                    <a:gd name="T10" fmla="*/ 0 h 28431"/>
                    <a:gd name="T11" fmla="*/ 28696 w 28696"/>
                    <a:gd name="T12" fmla="*/ 28431 h 2843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696" h="28431" fill="none" extrusionOk="0">
                      <a:moveTo>
                        <a:pt x="27587" y="0"/>
                      </a:moveTo>
                      <a:cubicBezTo>
                        <a:pt x="28321" y="2202"/>
                        <a:pt x="28696" y="4509"/>
                        <a:pt x="28696" y="6831"/>
                      </a:cubicBezTo>
                      <a:cubicBezTo>
                        <a:pt x="28696" y="18760"/>
                        <a:pt x="19025" y="28431"/>
                        <a:pt x="7096" y="28431"/>
                      </a:cubicBezTo>
                      <a:cubicBezTo>
                        <a:pt x="4680" y="28431"/>
                        <a:pt x="2281" y="28025"/>
                        <a:pt x="-1" y="27232"/>
                      </a:cubicBezTo>
                    </a:path>
                    <a:path w="28696" h="28431" stroke="0" extrusionOk="0">
                      <a:moveTo>
                        <a:pt x="27587" y="0"/>
                      </a:moveTo>
                      <a:cubicBezTo>
                        <a:pt x="28321" y="2202"/>
                        <a:pt x="28696" y="4509"/>
                        <a:pt x="28696" y="6831"/>
                      </a:cubicBezTo>
                      <a:cubicBezTo>
                        <a:pt x="28696" y="18760"/>
                        <a:pt x="19025" y="28431"/>
                        <a:pt x="7096" y="28431"/>
                      </a:cubicBezTo>
                      <a:cubicBezTo>
                        <a:pt x="4680" y="28431"/>
                        <a:pt x="2281" y="28025"/>
                        <a:pt x="-1" y="27232"/>
                      </a:cubicBezTo>
                      <a:lnTo>
                        <a:pt x="7096" y="683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32" name="Arc 301"/>
                <p:cNvSpPr>
                  <a:spLocks/>
                </p:cNvSpPr>
                <p:nvPr/>
              </p:nvSpPr>
              <p:spPr bwMode="auto">
                <a:xfrm>
                  <a:off x="1005" y="2225"/>
                  <a:ext cx="10" cy="17"/>
                </a:xfrm>
                <a:custGeom>
                  <a:avLst/>
                  <a:gdLst>
                    <a:gd name="T0" fmla="*/ 0 w 21600"/>
                    <a:gd name="T1" fmla="*/ 0 h 41281"/>
                    <a:gd name="T2" fmla="*/ 0 w 21600"/>
                    <a:gd name="T3" fmla="*/ 0 h 41281"/>
                    <a:gd name="T4" fmla="*/ 0 w 21600"/>
                    <a:gd name="T5" fmla="*/ 0 h 41281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281"/>
                    <a:gd name="T11" fmla="*/ 21600 w 21600"/>
                    <a:gd name="T12" fmla="*/ 41281 h 412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281" fill="none" extrusionOk="0">
                      <a:moveTo>
                        <a:pt x="12736" y="41280"/>
                      </a:moveTo>
                      <a:cubicBezTo>
                        <a:pt x="4984" y="37792"/>
                        <a:pt x="0" y="30082"/>
                        <a:pt x="0" y="21583"/>
                      </a:cubicBezTo>
                      <a:cubicBezTo>
                        <a:pt x="-1" y="9982"/>
                        <a:pt x="9163" y="453"/>
                        <a:pt x="20754" y="-1"/>
                      </a:cubicBezTo>
                    </a:path>
                    <a:path w="21600" h="41281" stroke="0" extrusionOk="0">
                      <a:moveTo>
                        <a:pt x="12736" y="41280"/>
                      </a:moveTo>
                      <a:cubicBezTo>
                        <a:pt x="4984" y="37792"/>
                        <a:pt x="0" y="30082"/>
                        <a:pt x="0" y="21583"/>
                      </a:cubicBezTo>
                      <a:cubicBezTo>
                        <a:pt x="-1" y="9982"/>
                        <a:pt x="9163" y="453"/>
                        <a:pt x="20754" y="-1"/>
                      </a:cubicBezTo>
                      <a:lnTo>
                        <a:pt x="21600" y="21583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33" name="Arc 302"/>
                <p:cNvSpPr>
                  <a:spLocks/>
                </p:cNvSpPr>
                <p:nvPr/>
              </p:nvSpPr>
              <p:spPr bwMode="auto">
                <a:xfrm>
                  <a:off x="1006" y="2226"/>
                  <a:ext cx="9" cy="15"/>
                </a:xfrm>
                <a:custGeom>
                  <a:avLst/>
                  <a:gdLst>
                    <a:gd name="T0" fmla="*/ 0 w 21600"/>
                    <a:gd name="T1" fmla="*/ 0 h 41322"/>
                    <a:gd name="T2" fmla="*/ 0 w 21600"/>
                    <a:gd name="T3" fmla="*/ 0 h 41322"/>
                    <a:gd name="T4" fmla="*/ 0 w 21600"/>
                    <a:gd name="T5" fmla="*/ 0 h 4132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322"/>
                    <a:gd name="T11" fmla="*/ 21600 w 21600"/>
                    <a:gd name="T12" fmla="*/ 41322 h 413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322" fill="none" extrusionOk="0">
                      <a:moveTo>
                        <a:pt x="12826" y="41322"/>
                      </a:moveTo>
                      <a:cubicBezTo>
                        <a:pt x="5026" y="37855"/>
                        <a:pt x="0" y="30119"/>
                        <a:pt x="0" y="21584"/>
                      </a:cubicBezTo>
                      <a:cubicBezTo>
                        <a:pt x="-1" y="9979"/>
                        <a:pt x="9169" y="448"/>
                        <a:pt x="20766" y="0"/>
                      </a:cubicBezTo>
                    </a:path>
                    <a:path w="21600" h="41322" stroke="0" extrusionOk="0">
                      <a:moveTo>
                        <a:pt x="12826" y="41322"/>
                      </a:moveTo>
                      <a:cubicBezTo>
                        <a:pt x="5026" y="37855"/>
                        <a:pt x="0" y="30119"/>
                        <a:pt x="0" y="21584"/>
                      </a:cubicBezTo>
                      <a:cubicBezTo>
                        <a:pt x="-1" y="9979"/>
                        <a:pt x="9169" y="448"/>
                        <a:pt x="20766" y="0"/>
                      </a:cubicBezTo>
                      <a:lnTo>
                        <a:pt x="21600" y="21584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34" name="Arc 303"/>
                <p:cNvSpPr>
                  <a:spLocks/>
                </p:cNvSpPr>
                <p:nvPr/>
              </p:nvSpPr>
              <p:spPr bwMode="auto">
                <a:xfrm>
                  <a:off x="1034" y="2249"/>
                  <a:ext cx="43" cy="12"/>
                </a:xfrm>
                <a:custGeom>
                  <a:avLst/>
                  <a:gdLst>
                    <a:gd name="T0" fmla="*/ 0 w 39157"/>
                    <a:gd name="T1" fmla="*/ 0 h 21600"/>
                    <a:gd name="T2" fmla="*/ 0 w 39157"/>
                    <a:gd name="T3" fmla="*/ 0 h 21600"/>
                    <a:gd name="T4" fmla="*/ 0 w 3915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9157"/>
                    <a:gd name="T10" fmla="*/ 0 h 21600"/>
                    <a:gd name="T11" fmla="*/ 39157 w 3915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157" h="21600" fill="none" extrusionOk="0">
                      <a:moveTo>
                        <a:pt x="39156" y="12211"/>
                      </a:moveTo>
                      <a:cubicBezTo>
                        <a:pt x="35129" y="18087"/>
                        <a:pt x="28463" y="21599"/>
                        <a:pt x="21340" y="21600"/>
                      </a:cubicBezTo>
                      <a:cubicBezTo>
                        <a:pt x="10701" y="21600"/>
                        <a:pt x="1646" y="13853"/>
                        <a:pt x="0" y="3342"/>
                      </a:cubicBezTo>
                    </a:path>
                    <a:path w="39157" h="21600" stroke="0" extrusionOk="0">
                      <a:moveTo>
                        <a:pt x="39156" y="12211"/>
                      </a:moveTo>
                      <a:cubicBezTo>
                        <a:pt x="35129" y="18087"/>
                        <a:pt x="28463" y="21599"/>
                        <a:pt x="21340" y="21600"/>
                      </a:cubicBezTo>
                      <a:cubicBezTo>
                        <a:pt x="10701" y="21600"/>
                        <a:pt x="1646" y="13853"/>
                        <a:pt x="0" y="3342"/>
                      </a:cubicBezTo>
                      <a:lnTo>
                        <a:pt x="21340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35" name="Arc 304"/>
                <p:cNvSpPr>
                  <a:spLocks/>
                </p:cNvSpPr>
                <p:nvPr/>
              </p:nvSpPr>
              <p:spPr bwMode="auto">
                <a:xfrm>
                  <a:off x="1035" y="2249"/>
                  <a:ext cx="40" cy="11"/>
                </a:xfrm>
                <a:custGeom>
                  <a:avLst/>
                  <a:gdLst>
                    <a:gd name="T0" fmla="*/ 0 w 38879"/>
                    <a:gd name="T1" fmla="*/ 0 h 21600"/>
                    <a:gd name="T2" fmla="*/ 0 w 38879"/>
                    <a:gd name="T3" fmla="*/ 0 h 21600"/>
                    <a:gd name="T4" fmla="*/ 0 w 388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879"/>
                    <a:gd name="T10" fmla="*/ 0 h 21600"/>
                    <a:gd name="T11" fmla="*/ 38879 w 388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879" h="21600" fill="none" extrusionOk="0">
                      <a:moveTo>
                        <a:pt x="38878" y="12573"/>
                      </a:moveTo>
                      <a:cubicBezTo>
                        <a:pt x="34822" y="18239"/>
                        <a:pt x="28283" y="21599"/>
                        <a:pt x="21316" y="21600"/>
                      </a:cubicBezTo>
                      <a:cubicBezTo>
                        <a:pt x="10732" y="21600"/>
                        <a:pt x="1708" y="13932"/>
                        <a:pt x="-1" y="3488"/>
                      </a:cubicBezTo>
                    </a:path>
                    <a:path w="38879" h="21600" stroke="0" extrusionOk="0">
                      <a:moveTo>
                        <a:pt x="38878" y="12573"/>
                      </a:moveTo>
                      <a:cubicBezTo>
                        <a:pt x="34822" y="18239"/>
                        <a:pt x="28283" y="21599"/>
                        <a:pt x="21316" y="21600"/>
                      </a:cubicBezTo>
                      <a:cubicBezTo>
                        <a:pt x="10732" y="21600"/>
                        <a:pt x="1708" y="13932"/>
                        <a:pt x="-1" y="3488"/>
                      </a:cubicBezTo>
                      <a:lnTo>
                        <a:pt x="21316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569" name="Group 305"/>
            <p:cNvGrpSpPr>
              <a:grpSpLocks/>
            </p:cNvGrpSpPr>
            <p:nvPr/>
          </p:nvGrpSpPr>
          <p:grpSpPr bwMode="auto">
            <a:xfrm>
              <a:off x="1523" y="332"/>
              <a:ext cx="170" cy="169"/>
              <a:chOff x="775" y="1966"/>
              <a:chExt cx="170" cy="169"/>
            </a:xfrm>
          </p:grpSpPr>
          <p:sp>
            <p:nvSpPr>
              <p:cNvPr id="18598" name="Freeform 306"/>
              <p:cNvSpPr>
                <a:spLocks/>
              </p:cNvSpPr>
              <p:nvPr/>
            </p:nvSpPr>
            <p:spPr bwMode="auto">
              <a:xfrm>
                <a:off x="799" y="2068"/>
                <a:ext cx="146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2" y="0"/>
                    </a:lnTo>
                    <a:lnTo>
                      <a:pt x="581" y="0"/>
                    </a:lnTo>
                    <a:lnTo>
                      <a:pt x="516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99" name="Freeform 307"/>
              <p:cNvSpPr>
                <a:spLocks/>
              </p:cNvSpPr>
              <p:nvPr/>
            </p:nvSpPr>
            <p:spPr bwMode="auto">
              <a:xfrm>
                <a:off x="799" y="2068"/>
                <a:ext cx="146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2" y="0"/>
                    </a:lnTo>
                    <a:lnTo>
                      <a:pt x="581" y="0"/>
                    </a:lnTo>
                    <a:lnTo>
                      <a:pt x="516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0" name="Rectangle 308"/>
              <p:cNvSpPr>
                <a:spLocks noChangeArrowheads="1"/>
              </p:cNvSpPr>
              <p:nvPr/>
            </p:nvSpPr>
            <p:spPr bwMode="auto">
              <a:xfrm>
                <a:off x="799" y="2086"/>
                <a:ext cx="130" cy="2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1" name="Rectangle 309"/>
              <p:cNvSpPr>
                <a:spLocks noChangeArrowheads="1"/>
              </p:cNvSpPr>
              <p:nvPr/>
            </p:nvSpPr>
            <p:spPr bwMode="auto">
              <a:xfrm>
                <a:off x="800" y="2087"/>
                <a:ext cx="128" cy="20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2" name="Freeform 310"/>
              <p:cNvSpPr>
                <a:spLocks/>
              </p:cNvSpPr>
              <p:nvPr/>
            </p:nvSpPr>
            <p:spPr bwMode="auto">
              <a:xfrm>
                <a:off x="929" y="2068"/>
                <a:ext cx="16" cy="40"/>
              </a:xfrm>
              <a:custGeom>
                <a:avLst/>
                <a:gdLst>
                  <a:gd name="T0" fmla="*/ 0 w 65"/>
                  <a:gd name="T1" fmla="*/ 0 h 160"/>
                  <a:gd name="T2" fmla="*/ 0 w 65"/>
                  <a:gd name="T3" fmla="*/ 0 h 160"/>
                  <a:gd name="T4" fmla="*/ 0 w 65"/>
                  <a:gd name="T5" fmla="*/ 0 h 160"/>
                  <a:gd name="T6" fmla="*/ 0 w 65"/>
                  <a:gd name="T7" fmla="*/ 0 h 160"/>
                  <a:gd name="T8" fmla="*/ 0 w 65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60"/>
                  <a:gd name="T17" fmla="*/ 65 w 65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60">
                    <a:moveTo>
                      <a:pt x="0" y="160"/>
                    </a:moveTo>
                    <a:lnTo>
                      <a:pt x="65" y="96"/>
                    </a:lnTo>
                    <a:lnTo>
                      <a:pt x="65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3" name="Freeform 311"/>
              <p:cNvSpPr>
                <a:spLocks/>
              </p:cNvSpPr>
              <p:nvPr/>
            </p:nvSpPr>
            <p:spPr bwMode="auto">
              <a:xfrm>
                <a:off x="929" y="2068"/>
                <a:ext cx="16" cy="40"/>
              </a:xfrm>
              <a:custGeom>
                <a:avLst/>
                <a:gdLst>
                  <a:gd name="T0" fmla="*/ 0 w 65"/>
                  <a:gd name="T1" fmla="*/ 0 h 160"/>
                  <a:gd name="T2" fmla="*/ 0 w 65"/>
                  <a:gd name="T3" fmla="*/ 0 h 160"/>
                  <a:gd name="T4" fmla="*/ 0 w 65"/>
                  <a:gd name="T5" fmla="*/ 0 h 160"/>
                  <a:gd name="T6" fmla="*/ 0 w 65"/>
                  <a:gd name="T7" fmla="*/ 0 h 160"/>
                  <a:gd name="T8" fmla="*/ 0 w 65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60"/>
                  <a:gd name="T17" fmla="*/ 65 w 65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60">
                    <a:moveTo>
                      <a:pt x="0" y="160"/>
                    </a:moveTo>
                    <a:lnTo>
                      <a:pt x="65" y="96"/>
                    </a:lnTo>
                    <a:lnTo>
                      <a:pt x="65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4" name="Freeform 312"/>
              <p:cNvSpPr>
                <a:spLocks/>
              </p:cNvSpPr>
              <p:nvPr/>
            </p:nvSpPr>
            <p:spPr bwMode="auto">
              <a:xfrm>
                <a:off x="803" y="2068"/>
                <a:ext cx="140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6" y="0"/>
                    </a:lnTo>
                    <a:lnTo>
                      <a:pt x="557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5" name="Freeform 313"/>
              <p:cNvSpPr>
                <a:spLocks/>
              </p:cNvSpPr>
              <p:nvPr/>
            </p:nvSpPr>
            <p:spPr bwMode="auto">
              <a:xfrm>
                <a:off x="803" y="2068"/>
                <a:ext cx="140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6" y="0"/>
                    </a:lnTo>
                    <a:lnTo>
                      <a:pt x="557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6" name="Freeform 314"/>
              <p:cNvSpPr>
                <a:spLocks/>
              </p:cNvSpPr>
              <p:nvPr/>
            </p:nvSpPr>
            <p:spPr bwMode="auto">
              <a:xfrm>
                <a:off x="801" y="1966"/>
                <a:ext cx="142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8" y="0"/>
                    </a:lnTo>
                    <a:lnTo>
                      <a:pt x="565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7" name="Freeform 315"/>
              <p:cNvSpPr>
                <a:spLocks/>
              </p:cNvSpPr>
              <p:nvPr/>
            </p:nvSpPr>
            <p:spPr bwMode="auto">
              <a:xfrm>
                <a:off x="801" y="1966"/>
                <a:ext cx="142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8" y="0"/>
                    </a:lnTo>
                    <a:lnTo>
                      <a:pt x="565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8" name="Rectangle 316"/>
              <p:cNvSpPr>
                <a:spLocks noChangeArrowheads="1"/>
              </p:cNvSpPr>
              <p:nvPr/>
            </p:nvSpPr>
            <p:spPr bwMode="auto">
              <a:xfrm>
                <a:off x="802" y="1981"/>
                <a:ext cx="128" cy="98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9" name="Rectangle 317"/>
              <p:cNvSpPr>
                <a:spLocks noChangeArrowheads="1"/>
              </p:cNvSpPr>
              <p:nvPr/>
            </p:nvSpPr>
            <p:spPr bwMode="auto">
              <a:xfrm>
                <a:off x="813" y="1993"/>
                <a:ext cx="104" cy="7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0" name="Freeform 318"/>
              <p:cNvSpPr>
                <a:spLocks/>
              </p:cNvSpPr>
              <p:nvPr/>
            </p:nvSpPr>
            <p:spPr bwMode="auto">
              <a:xfrm>
                <a:off x="929" y="1966"/>
                <a:ext cx="14" cy="112"/>
              </a:xfrm>
              <a:custGeom>
                <a:avLst/>
                <a:gdLst>
                  <a:gd name="T0" fmla="*/ 0 w 57"/>
                  <a:gd name="T1" fmla="*/ 0 h 449"/>
                  <a:gd name="T2" fmla="*/ 0 w 57"/>
                  <a:gd name="T3" fmla="*/ 0 h 449"/>
                  <a:gd name="T4" fmla="*/ 0 w 57"/>
                  <a:gd name="T5" fmla="*/ 0 h 449"/>
                  <a:gd name="T6" fmla="*/ 0 w 57"/>
                  <a:gd name="T7" fmla="*/ 0 h 449"/>
                  <a:gd name="T8" fmla="*/ 0 w 57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49"/>
                  <a:gd name="T17" fmla="*/ 57 w 57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49">
                    <a:moveTo>
                      <a:pt x="0" y="449"/>
                    </a:moveTo>
                    <a:lnTo>
                      <a:pt x="57" y="401"/>
                    </a:lnTo>
                    <a:lnTo>
                      <a:pt x="57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1" name="Freeform 319"/>
              <p:cNvSpPr>
                <a:spLocks/>
              </p:cNvSpPr>
              <p:nvPr/>
            </p:nvSpPr>
            <p:spPr bwMode="auto">
              <a:xfrm>
                <a:off x="929" y="1966"/>
                <a:ext cx="14" cy="112"/>
              </a:xfrm>
              <a:custGeom>
                <a:avLst/>
                <a:gdLst>
                  <a:gd name="T0" fmla="*/ 0 w 57"/>
                  <a:gd name="T1" fmla="*/ 0 h 449"/>
                  <a:gd name="T2" fmla="*/ 0 w 57"/>
                  <a:gd name="T3" fmla="*/ 0 h 449"/>
                  <a:gd name="T4" fmla="*/ 0 w 57"/>
                  <a:gd name="T5" fmla="*/ 0 h 449"/>
                  <a:gd name="T6" fmla="*/ 0 w 57"/>
                  <a:gd name="T7" fmla="*/ 0 h 449"/>
                  <a:gd name="T8" fmla="*/ 0 w 57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49"/>
                  <a:gd name="T17" fmla="*/ 57 w 57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49">
                    <a:moveTo>
                      <a:pt x="0" y="449"/>
                    </a:moveTo>
                    <a:lnTo>
                      <a:pt x="57" y="401"/>
                    </a:lnTo>
                    <a:lnTo>
                      <a:pt x="57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2" name="Freeform 320"/>
              <p:cNvSpPr>
                <a:spLocks/>
              </p:cNvSpPr>
              <p:nvPr/>
            </p:nvSpPr>
            <p:spPr bwMode="auto">
              <a:xfrm>
                <a:off x="775" y="2104"/>
                <a:ext cx="160" cy="25"/>
              </a:xfrm>
              <a:custGeom>
                <a:avLst/>
                <a:gdLst>
                  <a:gd name="T0" fmla="*/ 0 w 637"/>
                  <a:gd name="T1" fmla="*/ 0 h 96"/>
                  <a:gd name="T2" fmla="*/ 0 w 637"/>
                  <a:gd name="T3" fmla="*/ 0 h 96"/>
                  <a:gd name="T4" fmla="*/ 0 w 637"/>
                  <a:gd name="T5" fmla="*/ 0 h 96"/>
                  <a:gd name="T6" fmla="*/ 0 w 637"/>
                  <a:gd name="T7" fmla="*/ 0 h 96"/>
                  <a:gd name="T8" fmla="*/ 0 w 637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96"/>
                  <a:gd name="T17" fmla="*/ 637 w 637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96">
                    <a:moveTo>
                      <a:pt x="0" y="96"/>
                    </a:moveTo>
                    <a:lnTo>
                      <a:pt x="81" y="0"/>
                    </a:lnTo>
                    <a:lnTo>
                      <a:pt x="637" y="0"/>
                    </a:lnTo>
                    <a:lnTo>
                      <a:pt x="557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3" name="Freeform 321"/>
              <p:cNvSpPr>
                <a:spLocks/>
              </p:cNvSpPr>
              <p:nvPr/>
            </p:nvSpPr>
            <p:spPr bwMode="auto">
              <a:xfrm>
                <a:off x="775" y="2104"/>
                <a:ext cx="160" cy="25"/>
              </a:xfrm>
              <a:custGeom>
                <a:avLst/>
                <a:gdLst>
                  <a:gd name="T0" fmla="*/ 0 w 637"/>
                  <a:gd name="T1" fmla="*/ 0 h 96"/>
                  <a:gd name="T2" fmla="*/ 0 w 637"/>
                  <a:gd name="T3" fmla="*/ 0 h 96"/>
                  <a:gd name="T4" fmla="*/ 0 w 637"/>
                  <a:gd name="T5" fmla="*/ 0 h 96"/>
                  <a:gd name="T6" fmla="*/ 0 w 637"/>
                  <a:gd name="T7" fmla="*/ 0 h 96"/>
                  <a:gd name="T8" fmla="*/ 0 w 637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96"/>
                  <a:gd name="T17" fmla="*/ 637 w 637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96">
                    <a:moveTo>
                      <a:pt x="0" y="96"/>
                    </a:moveTo>
                    <a:lnTo>
                      <a:pt x="81" y="0"/>
                    </a:lnTo>
                    <a:lnTo>
                      <a:pt x="637" y="0"/>
                    </a:lnTo>
                    <a:lnTo>
                      <a:pt x="557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4" name="Freeform 322"/>
              <p:cNvSpPr>
                <a:spLocks/>
              </p:cNvSpPr>
              <p:nvPr/>
            </p:nvSpPr>
            <p:spPr bwMode="auto">
              <a:xfrm>
                <a:off x="914" y="2104"/>
                <a:ext cx="21" cy="31"/>
              </a:xfrm>
              <a:custGeom>
                <a:avLst/>
                <a:gdLst>
                  <a:gd name="T0" fmla="*/ 0 w 80"/>
                  <a:gd name="T1" fmla="*/ 0 h 120"/>
                  <a:gd name="T2" fmla="*/ 0 w 80"/>
                  <a:gd name="T3" fmla="*/ 0 h 120"/>
                  <a:gd name="T4" fmla="*/ 0 w 80"/>
                  <a:gd name="T5" fmla="*/ 0 h 120"/>
                  <a:gd name="T6" fmla="*/ 0 w 80"/>
                  <a:gd name="T7" fmla="*/ 0 h 120"/>
                  <a:gd name="T8" fmla="*/ 0 w 80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20"/>
                  <a:gd name="T17" fmla="*/ 80 w 80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20">
                    <a:moveTo>
                      <a:pt x="0" y="120"/>
                    </a:moveTo>
                    <a:lnTo>
                      <a:pt x="80" y="40"/>
                    </a:lnTo>
                    <a:lnTo>
                      <a:pt x="80" y="0"/>
                    </a:lnTo>
                    <a:lnTo>
                      <a:pt x="0" y="104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5" name="Freeform 323"/>
              <p:cNvSpPr>
                <a:spLocks/>
              </p:cNvSpPr>
              <p:nvPr/>
            </p:nvSpPr>
            <p:spPr bwMode="auto">
              <a:xfrm>
                <a:off x="914" y="2104"/>
                <a:ext cx="21" cy="31"/>
              </a:xfrm>
              <a:custGeom>
                <a:avLst/>
                <a:gdLst>
                  <a:gd name="T0" fmla="*/ 0 w 80"/>
                  <a:gd name="T1" fmla="*/ 0 h 120"/>
                  <a:gd name="T2" fmla="*/ 0 w 80"/>
                  <a:gd name="T3" fmla="*/ 0 h 120"/>
                  <a:gd name="T4" fmla="*/ 0 w 80"/>
                  <a:gd name="T5" fmla="*/ 0 h 120"/>
                  <a:gd name="T6" fmla="*/ 0 w 80"/>
                  <a:gd name="T7" fmla="*/ 0 h 120"/>
                  <a:gd name="T8" fmla="*/ 0 w 80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20"/>
                  <a:gd name="T17" fmla="*/ 80 w 80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20">
                    <a:moveTo>
                      <a:pt x="0" y="120"/>
                    </a:moveTo>
                    <a:lnTo>
                      <a:pt x="80" y="40"/>
                    </a:lnTo>
                    <a:lnTo>
                      <a:pt x="80" y="0"/>
                    </a:lnTo>
                    <a:lnTo>
                      <a:pt x="0" y="104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6" name="Rectangle 324"/>
              <p:cNvSpPr>
                <a:spLocks noChangeArrowheads="1"/>
              </p:cNvSpPr>
              <p:nvPr/>
            </p:nvSpPr>
            <p:spPr bwMode="auto">
              <a:xfrm>
                <a:off x="775" y="2129"/>
                <a:ext cx="139" cy="6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7" name="Rectangle 325"/>
              <p:cNvSpPr>
                <a:spLocks noChangeArrowheads="1"/>
              </p:cNvSpPr>
              <p:nvPr/>
            </p:nvSpPr>
            <p:spPr bwMode="auto">
              <a:xfrm>
                <a:off x="776" y="2130"/>
                <a:ext cx="137" cy="4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570" name="Group 326"/>
            <p:cNvGrpSpPr>
              <a:grpSpLocks/>
            </p:cNvGrpSpPr>
            <p:nvPr/>
          </p:nvGrpSpPr>
          <p:grpSpPr bwMode="auto">
            <a:xfrm>
              <a:off x="1568" y="370"/>
              <a:ext cx="92" cy="56"/>
              <a:chOff x="820" y="2004"/>
              <a:chExt cx="92" cy="56"/>
            </a:xfrm>
          </p:grpSpPr>
          <p:grpSp>
            <p:nvGrpSpPr>
              <p:cNvPr id="18571" name="Group 327"/>
              <p:cNvGrpSpPr>
                <a:grpSpLocks/>
              </p:cNvGrpSpPr>
              <p:nvPr/>
            </p:nvGrpSpPr>
            <p:grpSpPr bwMode="auto">
              <a:xfrm>
                <a:off x="820" y="2004"/>
                <a:ext cx="92" cy="56"/>
                <a:chOff x="820" y="2004"/>
                <a:chExt cx="92" cy="56"/>
              </a:xfrm>
            </p:grpSpPr>
            <p:sp>
              <p:nvSpPr>
                <p:cNvPr id="18589" name="Oval 328"/>
                <p:cNvSpPr>
                  <a:spLocks noChangeArrowheads="1"/>
                </p:cNvSpPr>
                <p:nvPr/>
              </p:nvSpPr>
              <p:spPr bwMode="auto">
                <a:xfrm>
                  <a:off x="852" y="2004"/>
                  <a:ext cx="40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90" name="Oval 329"/>
                <p:cNvSpPr>
                  <a:spLocks noChangeArrowheads="1"/>
                </p:cNvSpPr>
                <p:nvPr/>
              </p:nvSpPr>
              <p:spPr bwMode="auto">
                <a:xfrm>
                  <a:off x="830" y="2010"/>
                  <a:ext cx="30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91" name="Oval 330"/>
                <p:cNvSpPr>
                  <a:spLocks noChangeArrowheads="1"/>
                </p:cNvSpPr>
                <p:nvPr/>
              </p:nvSpPr>
              <p:spPr bwMode="auto">
                <a:xfrm>
                  <a:off x="820" y="2024"/>
                  <a:ext cx="2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92" name="Oval 331"/>
                <p:cNvSpPr>
                  <a:spLocks noChangeArrowheads="1"/>
                </p:cNvSpPr>
                <p:nvPr/>
              </p:nvSpPr>
              <p:spPr bwMode="auto">
                <a:xfrm>
                  <a:off x="826" y="2032"/>
                  <a:ext cx="32" cy="2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93" name="Oval 332"/>
                <p:cNvSpPr>
                  <a:spLocks noChangeArrowheads="1"/>
                </p:cNvSpPr>
                <p:nvPr/>
              </p:nvSpPr>
              <p:spPr bwMode="auto">
                <a:xfrm>
                  <a:off x="848" y="2036"/>
                  <a:ext cx="48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94" name="Oval 333"/>
                <p:cNvSpPr>
                  <a:spLocks noChangeArrowheads="1"/>
                </p:cNvSpPr>
                <p:nvPr/>
              </p:nvSpPr>
              <p:spPr bwMode="auto">
                <a:xfrm>
                  <a:off x="878" y="2010"/>
                  <a:ext cx="3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95" name="Oval 334"/>
                <p:cNvSpPr>
                  <a:spLocks noChangeArrowheads="1"/>
                </p:cNvSpPr>
                <p:nvPr/>
              </p:nvSpPr>
              <p:spPr bwMode="auto">
                <a:xfrm>
                  <a:off x="882" y="2022"/>
                  <a:ext cx="3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96" name="Oval 335"/>
                <p:cNvSpPr>
                  <a:spLocks noChangeArrowheads="1"/>
                </p:cNvSpPr>
                <p:nvPr/>
              </p:nvSpPr>
              <p:spPr bwMode="auto">
                <a:xfrm>
                  <a:off x="880" y="2026"/>
                  <a:ext cx="30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97" name="Oval 336"/>
                <p:cNvSpPr>
                  <a:spLocks noChangeArrowheads="1"/>
                </p:cNvSpPr>
                <p:nvPr/>
              </p:nvSpPr>
              <p:spPr bwMode="auto">
                <a:xfrm>
                  <a:off x="836" y="2018"/>
                  <a:ext cx="60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572" name="Group 337"/>
              <p:cNvGrpSpPr>
                <a:grpSpLocks/>
              </p:cNvGrpSpPr>
              <p:nvPr/>
            </p:nvGrpSpPr>
            <p:grpSpPr bwMode="auto">
              <a:xfrm>
                <a:off x="820" y="2004"/>
                <a:ext cx="92" cy="56"/>
                <a:chOff x="820" y="2004"/>
                <a:chExt cx="92" cy="56"/>
              </a:xfrm>
            </p:grpSpPr>
            <p:sp>
              <p:nvSpPr>
                <p:cNvPr id="18573" name="Arc 338"/>
                <p:cNvSpPr>
                  <a:spLocks/>
                </p:cNvSpPr>
                <p:nvPr/>
              </p:nvSpPr>
              <p:spPr bwMode="auto">
                <a:xfrm>
                  <a:off x="853" y="2004"/>
                  <a:ext cx="38" cy="12"/>
                </a:xfrm>
                <a:custGeom>
                  <a:avLst/>
                  <a:gdLst>
                    <a:gd name="T0" fmla="*/ 0 w 41217"/>
                    <a:gd name="T1" fmla="*/ 0 h 21600"/>
                    <a:gd name="T2" fmla="*/ 0 w 41217"/>
                    <a:gd name="T3" fmla="*/ 0 h 21600"/>
                    <a:gd name="T4" fmla="*/ 0 w 4121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1217"/>
                    <a:gd name="T10" fmla="*/ 0 h 21600"/>
                    <a:gd name="T11" fmla="*/ 41217 w 4121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1217" h="21600" fill="none" extrusionOk="0">
                      <a:moveTo>
                        <a:pt x="-1" y="15818"/>
                      </a:moveTo>
                      <a:cubicBezTo>
                        <a:pt x="2596" y="6470"/>
                        <a:pt x="11109" y="-1"/>
                        <a:pt x="20812" y="0"/>
                      </a:cubicBezTo>
                      <a:cubicBezTo>
                        <a:pt x="30010" y="0"/>
                        <a:pt x="38199" y="5825"/>
                        <a:pt x="41216" y="14515"/>
                      </a:cubicBezTo>
                    </a:path>
                    <a:path w="41217" h="21600" stroke="0" extrusionOk="0">
                      <a:moveTo>
                        <a:pt x="-1" y="15818"/>
                      </a:moveTo>
                      <a:cubicBezTo>
                        <a:pt x="2596" y="6470"/>
                        <a:pt x="11109" y="-1"/>
                        <a:pt x="20812" y="0"/>
                      </a:cubicBezTo>
                      <a:cubicBezTo>
                        <a:pt x="30010" y="0"/>
                        <a:pt x="38199" y="5825"/>
                        <a:pt x="41216" y="14515"/>
                      </a:cubicBezTo>
                      <a:lnTo>
                        <a:pt x="20812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4" name="Arc 339"/>
                <p:cNvSpPr>
                  <a:spLocks/>
                </p:cNvSpPr>
                <p:nvPr/>
              </p:nvSpPr>
              <p:spPr bwMode="auto">
                <a:xfrm>
                  <a:off x="854" y="2005"/>
                  <a:ext cx="36" cy="11"/>
                </a:xfrm>
                <a:custGeom>
                  <a:avLst/>
                  <a:gdLst>
                    <a:gd name="T0" fmla="*/ 0 w 41081"/>
                    <a:gd name="T1" fmla="*/ 0 h 21600"/>
                    <a:gd name="T2" fmla="*/ 0 w 41081"/>
                    <a:gd name="T3" fmla="*/ 0 h 21600"/>
                    <a:gd name="T4" fmla="*/ 0 w 4108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1081"/>
                    <a:gd name="T10" fmla="*/ 0 h 21600"/>
                    <a:gd name="T11" fmla="*/ 41081 w 4108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1081" h="21600" fill="none" extrusionOk="0">
                      <a:moveTo>
                        <a:pt x="0" y="15624"/>
                      </a:moveTo>
                      <a:cubicBezTo>
                        <a:pt x="2663" y="6372"/>
                        <a:pt x="11129" y="-1"/>
                        <a:pt x="20757" y="0"/>
                      </a:cubicBezTo>
                      <a:cubicBezTo>
                        <a:pt x="29866" y="0"/>
                        <a:pt x="37996" y="5714"/>
                        <a:pt x="41081" y="14285"/>
                      </a:cubicBezTo>
                    </a:path>
                    <a:path w="41081" h="21600" stroke="0" extrusionOk="0">
                      <a:moveTo>
                        <a:pt x="0" y="15624"/>
                      </a:moveTo>
                      <a:cubicBezTo>
                        <a:pt x="2663" y="6372"/>
                        <a:pt x="11129" y="-1"/>
                        <a:pt x="20757" y="0"/>
                      </a:cubicBezTo>
                      <a:cubicBezTo>
                        <a:pt x="29866" y="0"/>
                        <a:pt x="37996" y="5714"/>
                        <a:pt x="41081" y="14285"/>
                      </a:cubicBezTo>
                      <a:lnTo>
                        <a:pt x="20757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5" name="Arc 340"/>
                <p:cNvSpPr>
                  <a:spLocks/>
                </p:cNvSpPr>
                <p:nvPr/>
              </p:nvSpPr>
              <p:spPr bwMode="auto">
                <a:xfrm>
                  <a:off x="830" y="2010"/>
                  <a:ext cx="23" cy="14"/>
                </a:xfrm>
                <a:custGeom>
                  <a:avLst/>
                  <a:gdLst>
                    <a:gd name="T0" fmla="*/ 0 w 33372"/>
                    <a:gd name="T1" fmla="*/ 0 h 25836"/>
                    <a:gd name="T2" fmla="*/ 0 w 33372"/>
                    <a:gd name="T3" fmla="*/ 0 h 25836"/>
                    <a:gd name="T4" fmla="*/ 0 w 33372"/>
                    <a:gd name="T5" fmla="*/ 0 h 25836"/>
                    <a:gd name="T6" fmla="*/ 0 60000 65536"/>
                    <a:gd name="T7" fmla="*/ 0 60000 65536"/>
                    <a:gd name="T8" fmla="*/ 0 60000 65536"/>
                    <a:gd name="T9" fmla="*/ 0 w 33372"/>
                    <a:gd name="T10" fmla="*/ 0 h 25836"/>
                    <a:gd name="T11" fmla="*/ 33372 w 33372"/>
                    <a:gd name="T12" fmla="*/ 25836 h 258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372" h="25836" fill="none" extrusionOk="0">
                      <a:moveTo>
                        <a:pt x="419" y="25835"/>
                      </a:moveTo>
                      <a:cubicBezTo>
                        <a:pt x="140" y="24441"/>
                        <a:pt x="0" y="2302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79" y="-1"/>
                        <a:pt x="29868" y="1212"/>
                        <a:pt x="33372" y="3489"/>
                      </a:cubicBezTo>
                    </a:path>
                    <a:path w="33372" h="25836" stroke="0" extrusionOk="0">
                      <a:moveTo>
                        <a:pt x="419" y="25835"/>
                      </a:moveTo>
                      <a:cubicBezTo>
                        <a:pt x="140" y="24441"/>
                        <a:pt x="0" y="2302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79" y="-1"/>
                        <a:pt x="29868" y="1212"/>
                        <a:pt x="33372" y="348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6" name="Arc 341"/>
                <p:cNvSpPr>
                  <a:spLocks/>
                </p:cNvSpPr>
                <p:nvPr/>
              </p:nvSpPr>
              <p:spPr bwMode="auto">
                <a:xfrm>
                  <a:off x="831" y="2011"/>
                  <a:ext cx="22" cy="13"/>
                </a:xfrm>
                <a:custGeom>
                  <a:avLst/>
                  <a:gdLst>
                    <a:gd name="T0" fmla="*/ 0 w 33223"/>
                    <a:gd name="T1" fmla="*/ 0 h 25910"/>
                    <a:gd name="T2" fmla="*/ 0 w 33223"/>
                    <a:gd name="T3" fmla="*/ 0 h 25910"/>
                    <a:gd name="T4" fmla="*/ 0 w 33223"/>
                    <a:gd name="T5" fmla="*/ 0 h 25910"/>
                    <a:gd name="T6" fmla="*/ 0 60000 65536"/>
                    <a:gd name="T7" fmla="*/ 0 60000 65536"/>
                    <a:gd name="T8" fmla="*/ 0 60000 65536"/>
                    <a:gd name="T9" fmla="*/ 0 w 33223"/>
                    <a:gd name="T10" fmla="*/ 0 h 25910"/>
                    <a:gd name="T11" fmla="*/ 33223 w 33223"/>
                    <a:gd name="T12" fmla="*/ 25910 h 2591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223" h="25910" fill="none" extrusionOk="0">
                      <a:moveTo>
                        <a:pt x="434" y="25909"/>
                      </a:moveTo>
                      <a:cubicBezTo>
                        <a:pt x="145" y="24491"/>
                        <a:pt x="0" y="2304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18" y="-1"/>
                        <a:pt x="29751" y="1177"/>
                        <a:pt x="33223" y="3393"/>
                      </a:cubicBezTo>
                    </a:path>
                    <a:path w="33223" h="25910" stroke="0" extrusionOk="0">
                      <a:moveTo>
                        <a:pt x="434" y="25909"/>
                      </a:moveTo>
                      <a:cubicBezTo>
                        <a:pt x="145" y="24491"/>
                        <a:pt x="0" y="2304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18" y="-1"/>
                        <a:pt x="29751" y="1177"/>
                        <a:pt x="33223" y="3393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7" name="Arc 342"/>
                <p:cNvSpPr>
                  <a:spLocks/>
                </p:cNvSpPr>
                <p:nvPr/>
              </p:nvSpPr>
              <p:spPr bwMode="auto">
                <a:xfrm>
                  <a:off x="826" y="2042"/>
                  <a:ext cx="24" cy="10"/>
                </a:xfrm>
                <a:custGeom>
                  <a:avLst/>
                  <a:gdLst>
                    <a:gd name="T0" fmla="*/ 0 w 31800"/>
                    <a:gd name="T1" fmla="*/ 0 h 21600"/>
                    <a:gd name="T2" fmla="*/ 0 w 31800"/>
                    <a:gd name="T3" fmla="*/ 0 h 21600"/>
                    <a:gd name="T4" fmla="*/ 0 w 318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1800"/>
                    <a:gd name="T10" fmla="*/ 0 h 21600"/>
                    <a:gd name="T11" fmla="*/ 31800 w 318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800" h="21600" fill="none" extrusionOk="0">
                      <a:moveTo>
                        <a:pt x="31799" y="19039"/>
                      </a:moveTo>
                      <a:cubicBezTo>
                        <a:pt x="28662" y="20720"/>
                        <a:pt x="25158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31800" h="21600" stroke="0" extrusionOk="0">
                      <a:moveTo>
                        <a:pt x="31799" y="19039"/>
                      </a:moveTo>
                      <a:cubicBezTo>
                        <a:pt x="28662" y="20720"/>
                        <a:pt x="25158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8" name="Arc 343"/>
                <p:cNvSpPr>
                  <a:spLocks/>
                </p:cNvSpPr>
                <p:nvPr/>
              </p:nvSpPr>
              <p:spPr bwMode="auto">
                <a:xfrm>
                  <a:off x="827" y="2042"/>
                  <a:ext cx="22" cy="9"/>
                </a:xfrm>
                <a:custGeom>
                  <a:avLst/>
                  <a:gdLst>
                    <a:gd name="T0" fmla="*/ 0 w 31479"/>
                    <a:gd name="T1" fmla="*/ 0 h 21600"/>
                    <a:gd name="T2" fmla="*/ 0 w 31479"/>
                    <a:gd name="T3" fmla="*/ 0 h 21600"/>
                    <a:gd name="T4" fmla="*/ 0 w 314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1479"/>
                    <a:gd name="T10" fmla="*/ 0 h 21600"/>
                    <a:gd name="T11" fmla="*/ 31479 w 314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479" h="21600" fill="none" extrusionOk="0">
                      <a:moveTo>
                        <a:pt x="31478" y="19208"/>
                      </a:moveTo>
                      <a:cubicBezTo>
                        <a:pt x="28422" y="20780"/>
                        <a:pt x="2503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31479" h="21600" stroke="0" extrusionOk="0">
                      <a:moveTo>
                        <a:pt x="31478" y="19208"/>
                      </a:moveTo>
                      <a:cubicBezTo>
                        <a:pt x="28422" y="20780"/>
                        <a:pt x="2503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9" name="Arc 344"/>
                <p:cNvSpPr>
                  <a:spLocks/>
                </p:cNvSpPr>
                <p:nvPr/>
              </p:nvSpPr>
              <p:spPr bwMode="auto">
                <a:xfrm>
                  <a:off x="890" y="2010"/>
                  <a:ext cx="18" cy="14"/>
                </a:xfrm>
                <a:custGeom>
                  <a:avLst/>
                  <a:gdLst>
                    <a:gd name="T0" fmla="*/ 0 w 26126"/>
                    <a:gd name="T1" fmla="*/ 0 h 32795"/>
                    <a:gd name="T2" fmla="*/ 0 w 26126"/>
                    <a:gd name="T3" fmla="*/ 0 h 32795"/>
                    <a:gd name="T4" fmla="*/ 0 w 26126"/>
                    <a:gd name="T5" fmla="*/ 0 h 32795"/>
                    <a:gd name="T6" fmla="*/ 0 60000 65536"/>
                    <a:gd name="T7" fmla="*/ 0 60000 65536"/>
                    <a:gd name="T8" fmla="*/ 0 60000 65536"/>
                    <a:gd name="T9" fmla="*/ 0 w 26126"/>
                    <a:gd name="T10" fmla="*/ 0 h 32795"/>
                    <a:gd name="T11" fmla="*/ 26126 w 26126"/>
                    <a:gd name="T12" fmla="*/ 32795 h 327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6126" h="32795" fill="none" extrusionOk="0">
                      <a:moveTo>
                        <a:pt x="0" y="479"/>
                      </a:moveTo>
                      <a:cubicBezTo>
                        <a:pt x="1487" y="160"/>
                        <a:pt x="3004" y="-1"/>
                        <a:pt x="4526" y="0"/>
                      </a:cubicBezTo>
                      <a:cubicBezTo>
                        <a:pt x="16455" y="0"/>
                        <a:pt x="26126" y="9670"/>
                        <a:pt x="26126" y="21600"/>
                      </a:cubicBezTo>
                      <a:cubicBezTo>
                        <a:pt x="26126" y="25547"/>
                        <a:pt x="25044" y="29419"/>
                        <a:pt x="22998" y="32795"/>
                      </a:cubicBezTo>
                    </a:path>
                    <a:path w="26126" h="32795" stroke="0" extrusionOk="0">
                      <a:moveTo>
                        <a:pt x="0" y="479"/>
                      </a:moveTo>
                      <a:cubicBezTo>
                        <a:pt x="1487" y="160"/>
                        <a:pt x="3004" y="-1"/>
                        <a:pt x="4526" y="0"/>
                      </a:cubicBezTo>
                      <a:cubicBezTo>
                        <a:pt x="16455" y="0"/>
                        <a:pt x="26126" y="9670"/>
                        <a:pt x="26126" y="21600"/>
                      </a:cubicBezTo>
                      <a:cubicBezTo>
                        <a:pt x="26126" y="25547"/>
                        <a:pt x="25044" y="29419"/>
                        <a:pt x="22998" y="32795"/>
                      </a:cubicBezTo>
                      <a:lnTo>
                        <a:pt x="4526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80" name="Arc 345"/>
                <p:cNvSpPr>
                  <a:spLocks/>
                </p:cNvSpPr>
                <p:nvPr/>
              </p:nvSpPr>
              <p:spPr bwMode="auto">
                <a:xfrm>
                  <a:off x="890" y="2011"/>
                  <a:ext cx="17" cy="12"/>
                </a:xfrm>
                <a:custGeom>
                  <a:avLst/>
                  <a:gdLst>
                    <a:gd name="T0" fmla="*/ 0 w 25919"/>
                    <a:gd name="T1" fmla="*/ 0 h 33197"/>
                    <a:gd name="T2" fmla="*/ 0 w 25919"/>
                    <a:gd name="T3" fmla="*/ 0 h 33197"/>
                    <a:gd name="T4" fmla="*/ 0 w 25919"/>
                    <a:gd name="T5" fmla="*/ 0 h 33197"/>
                    <a:gd name="T6" fmla="*/ 0 60000 65536"/>
                    <a:gd name="T7" fmla="*/ 0 60000 65536"/>
                    <a:gd name="T8" fmla="*/ 0 60000 65536"/>
                    <a:gd name="T9" fmla="*/ 0 w 25919"/>
                    <a:gd name="T10" fmla="*/ 0 h 33197"/>
                    <a:gd name="T11" fmla="*/ 25919 w 25919"/>
                    <a:gd name="T12" fmla="*/ 33197 h 3319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919" h="33197" fill="none" extrusionOk="0">
                      <a:moveTo>
                        <a:pt x="0" y="436"/>
                      </a:moveTo>
                      <a:cubicBezTo>
                        <a:pt x="1421" y="146"/>
                        <a:pt x="2868" y="-1"/>
                        <a:pt x="4319" y="0"/>
                      </a:cubicBezTo>
                      <a:cubicBezTo>
                        <a:pt x="16248" y="0"/>
                        <a:pt x="25919" y="9670"/>
                        <a:pt x="25919" y="21600"/>
                      </a:cubicBezTo>
                      <a:cubicBezTo>
                        <a:pt x="25919" y="25708"/>
                        <a:pt x="24747" y="29731"/>
                        <a:pt x="22541" y="33196"/>
                      </a:cubicBezTo>
                    </a:path>
                    <a:path w="25919" h="33197" stroke="0" extrusionOk="0">
                      <a:moveTo>
                        <a:pt x="0" y="436"/>
                      </a:moveTo>
                      <a:cubicBezTo>
                        <a:pt x="1421" y="146"/>
                        <a:pt x="2868" y="-1"/>
                        <a:pt x="4319" y="0"/>
                      </a:cubicBezTo>
                      <a:cubicBezTo>
                        <a:pt x="16248" y="0"/>
                        <a:pt x="25919" y="9670"/>
                        <a:pt x="25919" y="21600"/>
                      </a:cubicBezTo>
                      <a:cubicBezTo>
                        <a:pt x="25919" y="25708"/>
                        <a:pt x="24747" y="29731"/>
                        <a:pt x="22541" y="33196"/>
                      </a:cubicBezTo>
                      <a:lnTo>
                        <a:pt x="4319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81" name="Arc 346"/>
                <p:cNvSpPr>
                  <a:spLocks/>
                </p:cNvSpPr>
                <p:nvPr/>
              </p:nvSpPr>
              <p:spPr bwMode="auto">
                <a:xfrm>
                  <a:off x="896" y="2024"/>
                  <a:ext cx="16" cy="13"/>
                </a:xfrm>
                <a:custGeom>
                  <a:avLst/>
                  <a:gdLst>
                    <a:gd name="T0" fmla="*/ 0 w 21600"/>
                    <a:gd name="T1" fmla="*/ 0 h 28809"/>
                    <a:gd name="T2" fmla="*/ 0 w 21600"/>
                    <a:gd name="T3" fmla="*/ 0 h 28809"/>
                    <a:gd name="T4" fmla="*/ 0 w 21600"/>
                    <a:gd name="T5" fmla="*/ 0 h 28809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8809"/>
                    <a:gd name="T11" fmla="*/ 21600 w 21600"/>
                    <a:gd name="T12" fmla="*/ 28809 h 2880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8809" fill="none" extrusionOk="0">
                      <a:moveTo>
                        <a:pt x="13827" y="0"/>
                      </a:moveTo>
                      <a:cubicBezTo>
                        <a:pt x="18752" y="4104"/>
                        <a:pt x="21600" y="10183"/>
                        <a:pt x="21600" y="16594"/>
                      </a:cubicBezTo>
                      <a:cubicBezTo>
                        <a:pt x="21600" y="20954"/>
                        <a:pt x="20280" y="25212"/>
                        <a:pt x="17814" y="28809"/>
                      </a:cubicBezTo>
                    </a:path>
                    <a:path w="21600" h="28809" stroke="0" extrusionOk="0">
                      <a:moveTo>
                        <a:pt x="13827" y="0"/>
                      </a:moveTo>
                      <a:cubicBezTo>
                        <a:pt x="18752" y="4104"/>
                        <a:pt x="21600" y="10183"/>
                        <a:pt x="21600" y="16594"/>
                      </a:cubicBezTo>
                      <a:cubicBezTo>
                        <a:pt x="21600" y="20954"/>
                        <a:pt x="20280" y="25212"/>
                        <a:pt x="17814" y="28809"/>
                      </a:cubicBezTo>
                      <a:lnTo>
                        <a:pt x="0" y="16594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82" name="Arc 347"/>
                <p:cNvSpPr>
                  <a:spLocks/>
                </p:cNvSpPr>
                <p:nvPr/>
              </p:nvSpPr>
              <p:spPr bwMode="auto">
                <a:xfrm>
                  <a:off x="896" y="2025"/>
                  <a:ext cx="15" cy="12"/>
                </a:xfrm>
                <a:custGeom>
                  <a:avLst/>
                  <a:gdLst>
                    <a:gd name="T0" fmla="*/ 0 w 21600"/>
                    <a:gd name="T1" fmla="*/ 0 h 29422"/>
                    <a:gd name="T2" fmla="*/ 0 w 21600"/>
                    <a:gd name="T3" fmla="*/ 0 h 29422"/>
                    <a:gd name="T4" fmla="*/ 0 w 21600"/>
                    <a:gd name="T5" fmla="*/ 0 h 2942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9422"/>
                    <a:gd name="T11" fmla="*/ 21600 w 21600"/>
                    <a:gd name="T12" fmla="*/ 29422 h 294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9422" fill="none" extrusionOk="0">
                      <a:moveTo>
                        <a:pt x="13493" y="-1"/>
                      </a:moveTo>
                      <a:cubicBezTo>
                        <a:pt x="18617" y="4099"/>
                        <a:pt x="21600" y="10305"/>
                        <a:pt x="21600" y="16867"/>
                      </a:cubicBezTo>
                      <a:cubicBezTo>
                        <a:pt x="21600" y="21368"/>
                        <a:pt x="20193" y="25758"/>
                        <a:pt x="17576" y="29421"/>
                      </a:cubicBezTo>
                    </a:path>
                    <a:path w="21600" h="29422" stroke="0" extrusionOk="0">
                      <a:moveTo>
                        <a:pt x="13493" y="-1"/>
                      </a:moveTo>
                      <a:cubicBezTo>
                        <a:pt x="18617" y="4099"/>
                        <a:pt x="21600" y="10305"/>
                        <a:pt x="21600" y="16867"/>
                      </a:cubicBezTo>
                      <a:cubicBezTo>
                        <a:pt x="21600" y="21368"/>
                        <a:pt x="20193" y="25758"/>
                        <a:pt x="17576" y="29421"/>
                      </a:cubicBezTo>
                      <a:lnTo>
                        <a:pt x="0" y="16867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83" name="Arc 348"/>
                <p:cNvSpPr>
                  <a:spLocks/>
                </p:cNvSpPr>
                <p:nvPr/>
              </p:nvSpPr>
              <p:spPr bwMode="auto">
                <a:xfrm>
                  <a:off x="890" y="2037"/>
                  <a:ext cx="20" cy="19"/>
                </a:xfrm>
                <a:custGeom>
                  <a:avLst/>
                  <a:gdLst>
                    <a:gd name="T0" fmla="*/ 0 w 28431"/>
                    <a:gd name="T1" fmla="*/ 0 h 27648"/>
                    <a:gd name="T2" fmla="*/ 0 w 28431"/>
                    <a:gd name="T3" fmla="*/ 0 h 27648"/>
                    <a:gd name="T4" fmla="*/ 0 w 28431"/>
                    <a:gd name="T5" fmla="*/ 0 h 27648"/>
                    <a:gd name="T6" fmla="*/ 0 60000 65536"/>
                    <a:gd name="T7" fmla="*/ 0 60000 65536"/>
                    <a:gd name="T8" fmla="*/ 0 60000 65536"/>
                    <a:gd name="T9" fmla="*/ 0 w 28431"/>
                    <a:gd name="T10" fmla="*/ 0 h 27648"/>
                    <a:gd name="T11" fmla="*/ 28431 w 28431"/>
                    <a:gd name="T12" fmla="*/ 27648 h 2764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431" h="27648" fill="none" extrusionOk="0">
                      <a:moveTo>
                        <a:pt x="27566" y="-1"/>
                      </a:moveTo>
                      <a:cubicBezTo>
                        <a:pt x="28140" y="1964"/>
                        <a:pt x="28431" y="4001"/>
                        <a:pt x="28431" y="6048"/>
                      </a:cubicBezTo>
                      <a:cubicBezTo>
                        <a:pt x="28431" y="17977"/>
                        <a:pt x="18760" y="27648"/>
                        <a:pt x="6831" y="27648"/>
                      </a:cubicBezTo>
                      <a:cubicBezTo>
                        <a:pt x="4509" y="27648"/>
                        <a:pt x="2202" y="27273"/>
                        <a:pt x="0" y="26539"/>
                      </a:cubicBezTo>
                    </a:path>
                    <a:path w="28431" h="27648" stroke="0" extrusionOk="0">
                      <a:moveTo>
                        <a:pt x="27566" y="-1"/>
                      </a:moveTo>
                      <a:cubicBezTo>
                        <a:pt x="28140" y="1964"/>
                        <a:pt x="28431" y="4001"/>
                        <a:pt x="28431" y="6048"/>
                      </a:cubicBezTo>
                      <a:cubicBezTo>
                        <a:pt x="28431" y="17977"/>
                        <a:pt x="18760" y="27648"/>
                        <a:pt x="6831" y="27648"/>
                      </a:cubicBezTo>
                      <a:cubicBezTo>
                        <a:pt x="4509" y="27648"/>
                        <a:pt x="2202" y="27273"/>
                        <a:pt x="0" y="26539"/>
                      </a:cubicBezTo>
                      <a:lnTo>
                        <a:pt x="6831" y="604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84" name="Arc 349"/>
                <p:cNvSpPr>
                  <a:spLocks/>
                </p:cNvSpPr>
                <p:nvPr/>
              </p:nvSpPr>
              <p:spPr bwMode="auto">
                <a:xfrm>
                  <a:off x="891" y="2037"/>
                  <a:ext cx="18" cy="18"/>
                </a:xfrm>
                <a:custGeom>
                  <a:avLst/>
                  <a:gdLst>
                    <a:gd name="T0" fmla="*/ 0 w 28431"/>
                    <a:gd name="T1" fmla="*/ 0 h 27648"/>
                    <a:gd name="T2" fmla="*/ 0 w 28431"/>
                    <a:gd name="T3" fmla="*/ 0 h 27648"/>
                    <a:gd name="T4" fmla="*/ 0 w 28431"/>
                    <a:gd name="T5" fmla="*/ 0 h 27648"/>
                    <a:gd name="T6" fmla="*/ 0 60000 65536"/>
                    <a:gd name="T7" fmla="*/ 0 60000 65536"/>
                    <a:gd name="T8" fmla="*/ 0 60000 65536"/>
                    <a:gd name="T9" fmla="*/ 0 w 28431"/>
                    <a:gd name="T10" fmla="*/ 0 h 27648"/>
                    <a:gd name="T11" fmla="*/ 28431 w 28431"/>
                    <a:gd name="T12" fmla="*/ 27648 h 2764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431" h="27648" fill="none" extrusionOk="0">
                      <a:moveTo>
                        <a:pt x="27566" y="-1"/>
                      </a:moveTo>
                      <a:cubicBezTo>
                        <a:pt x="28140" y="1964"/>
                        <a:pt x="28431" y="4001"/>
                        <a:pt x="28431" y="6048"/>
                      </a:cubicBezTo>
                      <a:cubicBezTo>
                        <a:pt x="28431" y="17977"/>
                        <a:pt x="18760" y="27648"/>
                        <a:pt x="6831" y="27648"/>
                      </a:cubicBezTo>
                      <a:cubicBezTo>
                        <a:pt x="4509" y="27648"/>
                        <a:pt x="2202" y="27273"/>
                        <a:pt x="0" y="26539"/>
                      </a:cubicBezTo>
                    </a:path>
                    <a:path w="28431" h="27648" stroke="0" extrusionOk="0">
                      <a:moveTo>
                        <a:pt x="27566" y="-1"/>
                      </a:moveTo>
                      <a:cubicBezTo>
                        <a:pt x="28140" y="1964"/>
                        <a:pt x="28431" y="4001"/>
                        <a:pt x="28431" y="6048"/>
                      </a:cubicBezTo>
                      <a:cubicBezTo>
                        <a:pt x="28431" y="17977"/>
                        <a:pt x="18760" y="27648"/>
                        <a:pt x="6831" y="27648"/>
                      </a:cubicBezTo>
                      <a:cubicBezTo>
                        <a:pt x="4509" y="27648"/>
                        <a:pt x="2202" y="27273"/>
                        <a:pt x="0" y="26539"/>
                      </a:cubicBezTo>
                      <a:lnTo>
                        <a:pt x="6831" y="604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85" name="Arc 350"/>
                <p:cNvSpPr>
                  <a:spLocks/>
                </p:cNvSpPr>
                <p:nvPr/>
              </p:nvSpPr>
              <p:spPr bwMode="auto">
                <a:xfrm>
                  <a:off x="820" y="2024"/>
                  <a:ext cx="10" cy="17"/>
                </a:xfrm>
                <a:custGeom>
                  <a:avLst/>
                  <a:gdLst>
                    <a:gd name="T0" fmla="*/ 0 w 21600"/>
                    <a:gd name="T1" fmla="*/ 0 h 41382"/>
                    <a:gd name="T2" fmla="*/ 0 w 21600"/>
                    <a:gd name="T3" fmla="*/ 0 h 41382"/>
                    <a:gd name="T4" fmla="*/ 0 w 21600"/>
                    <a:gd name="T5" fmla="*/ 0 h 4138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382"/>
                    <a:gd name="T11" fmla="*/ 21600 w 21600"/>
                    <a:gd name="T12" fmla="*/ 41382 h 4138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382" fill="none" extrusionOk="0">
                      <a:moveTo>
                        <a:pt x="13091" y="41381"/>
                      </a:moveTo>
                      <a:cubicBezTo>
                        <a:pt x="5149" y="37977"/>
                        <a:pt x="0" y="30168"/>
                        <a:pt x="0" y="21528"/>
                      </a:cubicBezTo>
                      <a:cubicBezTo>
                        <a:pt x="-1" y="10281"/>
                        <a:pt x="8629" y="916"/>
                        <a:pt x="19838" y="-1"/>
                      </a:cubicBezTo>
                    </a:path>
                    <a:path w="21600" h="41382" stroke="0" extrusionOk="0">
                      <a:moveTo>
                        <a:pt x="13091" y="41381"/>
                      </a:moveTo>
                      <a:cubicBezTo>
                        <a:pt x="5149" y="37977"/>
                        <a:pt x="0" y="30168"/>
                        <a:pt x="0" y="21528"/>
                      </a:cubicBezTo>
                      <a:cubicBezTo>
                        <a:pt x="-1" y="10281"/>
                        <a:pt x="8629" y="916"/>
                        <a:pt x="19838" y="-1"/>
                      </a:cubicBezTo>
                      <a:lnTo>
                        <a:pt x="21600" y="2152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86" name="Arc 351"/>
                <p:cNvSpPr>
                  <a:spLocks/>
                </p:cNvSpPr>
                <p:nvPr/>
              </p:nvSpPr>
              <p:spPr bwMode="auto">
                <a:xfrm>
                  <a:off x="821" y="2025"/>
                  <a:ext cx="9" cy="15"/>
                </a:xfrm>
                <a:custGeom>
                  <a:avLst/>
                  <a:gdLst>
                    <a:gd name="T0" fmla="*/ 0 w 21600"/>
                    <a:gd name="T1" fmla="*/ 0 h 41421"/>
                    <a:gd name="T2" fmla="*/ 0 w 21600"/>
                    <a:gd name="T3" fmla="*/ 0 h 41421"/>
                    <a:gd name="T4" fmla="*/ 0 w 21600"/>
                    <a:gd name="T5" fmla="*/ 0 h 41421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421"/>
                    <a:gd name="T11" fmla="*/ 21600 w 21600"/>
                    <a:gd name="T12" fmla="*/ 41421 h 4142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421" fill="none" extrusionOk="0">
                      <a:moveTo>
                        <a:pt x="13179" y="41421"/>
                      </a:moveTo>
                      <a:cubicBezTo>
                        <a:pt x="5190" y="38039"/>
                        <a:pt x="0" y="30205"/>
                        <a:pt x="0" y="21530"/>
                      </a:cubicBezTo>
                      <a:cubicBezTo>
                        <a:pt x="-1" y="10275"/>
                        <a:pt x="8641" y="906"/>
                        <a:pt x="19860" y="0"/>
                      </a:cubicBezTo>
                    </a:path>
                    <a:path w="21600" h="41421" stroke="0" extrusionOk="0">
                      <a:moveTo>
                        <a:pt x="13179" y="41421"/>
                      </a:moveTo>
                      <a:cubicBezTo>
                        <a:pt x="5190" y="38039"/>
                        <a:pt x="0" y="30205"/>
                        <a:pt x="0" y="21530"/>
                      </a:cubicBezTo>
                      <a:cubicBezTo>
                        <a:pt x="-1" y="10275"/>
                        <a:pt x="8641" y="906"/>
                        <a:pt x="19860" y="0"/>
                      </a:cubicBezTo>
                      <a:lnTo>
                        <a:pt x="21600" y="2153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87" name="Arc 352"/>
                <p:cNvSpPr>
                  <a:spLocks/>
                </p:cNvSpPr>
                <p:nvPr/>
              </p:nvSpPr>
              <p:spPr bwMode="auto">
                <a:xfrm>
                  <a:off x="849" y="2048"/>
                  <a:ext cx="42" cy="12"/>
                </a:xfrm>
                <a:custGeom>
                  <a:avLst/>
                  <a:gdLst>
                    <a:gd name="T0" fmla="*/ 0 w 39208"/>
                    <a:gd name="T1" fmla="*/ 0 h 21600"/>
                    <a:gd name="T2" fmla="*/ 0 w 39208"/>
                    <a:gd name="T3" fmla="*/ 0 h 21600"/>
                    <a:gd name="T4" fmla="*/ 0 w 39208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9208"/>
                    <a:gd name="T10" fmla="*/ 0 h 21600"/>
                    <a:gd name="T11" fmla="*/ 39208 w 39208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208" h="21600" fill="none" extrusionOk="0">
                      <a:moveTo>
                        <a:pt x="39208" y="11629"/>
                      </a:moveTo>
                      <a:cubicBezTo>
                        <a:pt x="35239" y="17840"/>
                        <a:pt x="28377" y="21599"/>
                        <a:pt x="21006" y="21600"/>
                      </a:cubicBezTo>
                      <a:cubicBezTo>
                        <a:pt x="11015" y="21600"/>
                        <a:pt x="2328" y="14748"/>
                        <a:pt x="0" y="5032"/>
                      </a:cubicBezTo>
                    </a:path>
                    <a:path w="39208" h="21600" stroke="0" extrusionOk="0">
                      <a:moveTo>
                        <a:pt x="39208" y="11629"/>
                      </a:moveTo>
                      <a:cubicBezTo>
                        <a:pt x="35239" y="17840"/>
                        <a:pt x="28377" y="21599"/>
                        <a:pt x="21006" y="21600"/>
                      </a:cubicBezTo>
                      <a:cubicBezTo>
                        <a:pt x="11015" y="21600"/>
                        <a:pt x="2328" y="14748"/>
                        <a:pt x="0" y="5032"/>
                      </a:cubicBezTo>
                      <a:lnTo>
                        <a:pt x="21006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88" name="Arc 353"/>
                <p:cNvSpPr>
                  <a:spLocks/>
                </p:cNvSpPr>
                <p:nvPr/>
              </p:nvSpPr>
              <p:spPr bwMode="auto">
                <a:xfrm>
                  <a:off x="850" y="2048"/>
                  <a:ext cx="40" cy="11"/>
                </a:xfrm>
                <a:custGeom>
                  <a:avLst/>
                  <a:gdLst>
                    <a:gd name="T0" fmla="*/ 0 w 38927"/>
                    <a:gd name="T1" fmla="*/ 0 h 21600"/>
                    <a:gd name="T2" fmla="*/ 0 w 38927"/>
                    <a:gd name="T3" fmla="*/ 0 h 21600"/>
                    <a:gd name="T4" fmla="*/ 0 w 3892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927"/>
                    <a:gd name="T10" fmla="*/ 0 h 21600"/>
                    <a:gd name="T11" fmla="*/ 38927 w 3892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927" h="21600" fill="none" extrusionOk="0">
                      <a:moveTo>
                        <a:pt x="38926" y="11981"/>
                      </a:moveTo>
                      <a:cubicBezTo>
                        <a:pt x="34920" y="17990"/>
                        <a:pt x="28176" y="21599"/>
                        <a:pt x="20955" y="21600"/>
                      </a:cubicBezTo>
                      <a:cubicBezTo>
                        <a:pt x="11043" y="21600"/>
                        <a:pt x="2403" y="14854"/>
                        <a:pt x="-1" y="5239"/>
                      </a:cubicBezTo>
                    </a:path>
                    <a:path w="38927" h="21600" stroke="0" extrusionOk="0">
                      <a:moveTo>
                        <a:pt x="38926" y="11981"/>
                      </a:moveTo>
                      <a:cubicBezTo>
                        <a:pt x="34920" y="17990"/>
                        <a:pt x="28176" y="21599"/>
                        <a:pt x="20955" y="21600"/>
                      </a:cubicBezTo>
                      <a:cubicBezTo>
                        <a:pt x="11043" y="21600"/>
                        <a:pt x="2403" y="14854"/>
                        <a:pt x="-1" y="5239"/>
                      </a:cubicBezTo>
                      <a:lnTo>
                        <a:pt x="20955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18436" name="Picture 35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1844676"/>
            <a:ext cx="1189038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37" name="Group 355"/>
          <p:cNvGrpSpPr>
            <a:grpSpLocks/>
          </p:cNvGrpSpPr>
          <p:nvPr/>
        </p:nvGrpSpPr>
        <p:grpSpPr bwMode="auto">
          <a:xfrm>
            <a:off x="3127376" y="2055814"/>
            <a:ext cx="1800225" cy="1622425"/>
            <a:chOff x="1358" y="1894"/>
            <a:chExt cx="2981" cy="1793"/>
          </a:xfrm>
        </p:grpSpPr>
        <p:sp>
          <p:nvSpPr>
            <p:cNvPr id="18553" name="Oval 356"/>
            <p:cNvSpPr>
              <a:spLocks noChangeArrowheads="1"/>
            </p:cNvSpPr>
            <p:nvPr/>
          </p:nvSpPr>
          <p:spPr bwMode="auto">
            <a:xfrm>
              <a:off x="2376" y="1894"/>
              <a:ext cx="1299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54" name="Oval 357"/>
            <p:cNvSpPr>
              <a:spLocks noChangeArrowheads="1"/>
            </p:cNvSpPr>
            <p:nvPr/>
          </p:nvSpPr>
          <p:spPr bwMode="auto">
            <a:xfrm>
              <a:off x="1662" y="2088"/>
              <a:ext cx="996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55" name="Oval 358"/>
            <p:cNvSpPr>
              <a:spLocks noChangeArrowheads="1"/>
            </p:cNvSpPr>
            <p:nvPr/>
          </p:nvSpPr>
          <p:spPr bwMode="auto">
            <a:xfrm>
              <a:off x="1358" y="2535"/>
              <a:ext cx="672" cy="605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56" name="Oval 359"/>
            <p:cNvSpPr>
              <a:spLocks noChangeArrowheads="1"/>
            </p:cNvSpPr>
            <p:nvPr/>
          </p:nvSpPr>
          <p:spPr bwMode="auto">
            <a:xfrm>
              <a:off x="1561" y="2801"/>
              <a:ext cx="1010" cy="656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57" name="Oval 360"/>
            <p:cNvSpPr>
              <a:spLocks noChangeArrowheads="1"/>
            </p:cNvSpPr>
            <p:nvPr/>
          </p:nvSpPr>
          <p:spPr bwMode="auto">
            <a:xfrm>
              <a:off x="2275" y="2909"/>
              <a:ext cx="1509" cy="77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58" name="Oval 361"/>
            <p:cNvSpPr>
              <a:spLocks noChangeArrowheads="1"/>
            </p:cNvSpPr>
            <p:nvPr/>
          </p:nvSpPr>
          <p:spPr bwMode="auto">
            <a:xfrm>
              <a:off x="3235" y="2110"/>
              <a:ext cx="967" cy="583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59" name="Oval 362"/>
            <p:cNvSpPr>
              <a:spLocks noChangeArrowheads="1"/>
            </p:cNvSpPr>
            <p:nvPr/>
          </p:nvSpPr>
          <p:spPr bwMode="auto">
            <a:xfrm>
              <a:off x="3379" y="2484"/>
              <a:ext cx="960" cy="584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60" name="Oval 363"/>
            <p:cNvSpPr>
              <a:spLocks noChangeArrowheads="1"/>
            </p:cNvSpPr>
            <p:nvPr/>
          </p:nvSpPr>
          <p:spPr bwMode="auto">
            <a:xfrm>
              <a:off x="3293" y="2607"/>
              <a:ext cx="953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61" name="Oval 364"/>
            <p:cNvSpPr>
              <a:spLocks noChangeArrowheads="1"/>
            </p:cNvSpPr>
            <p:nvPr/>
          </p:nvSpPr>
          <p:spPr bwMode="auto">
            <a:xfrm>
              <a:off x="1900" y="2319"/>
              <a:ext cx="1934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38" name="Group 365"/>
          <p:cNvGrpSpPr>
            <a:grpSpLocks/>
          </p:cNvGrpSpPr>
          <p:nvPr/>
        </p:nvGrpSpPr>
        <p:grpSpPr bwMode="auto">
          <a:xfrm>
            <a:off x="4854576" y="2149475"/>
            <a:ext cx="2411413" cy="1677988"/>
            <a:chOff x="1358" y="1894"/>
            <a:chExt cx="2981" cy="1793"/>
          </a:xfrm>
        </p:grpSpPr>
        <p:sp>
          <p:nvSpPr>
            <p:cNvPr id="18544" name="Oval 366"/>
            <p:cNvSpPr>
              <a:spLocks noChangeArrowheads="1"/>
            </p:cNvSpPr>
            <p:nvPr/>
          </p:nvSpPr>
          <p:spPr bwMode="auto">
            <a:xfrm>
              <a:off x="2376" y="1894"/>
              <a:ext cx="1299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45" name="Oval 367"/>
            <p:cNvSpPr>
              <a:spLocks noChangeArrowheads="1"/>
            </p:cNvSpPr>
            <p:nvPr/>
          </p:nvSpPr>
          <p:spPr bwMode="auto">
            <a:xfrm>
              <a:off x="1662" y="2088"/>
              <a:ext cx="996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46" name="Oval 368"/>
            <p:cNvSpPr>
              <a:spLocks noChangeArrowheads="1"/>
            </p:cNvSpPr>
            <p:nvPr/>
          </p:nvSpPr>
          <p:spPr bwMode="auto">
            <a:xfrm>
              <a:off x="1358" y="2535"/>
              <a:ext cx="672" cy="605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47" name="Oval 369"/>
            <p:cNvSpPr>
              <a:spLocks noChangeArrowheads="1"/>
            </p:cNvSpPr>
            <p:nvPr/>
          </p:nvSpPr>
          <p:spPr bwMode="auto">
            <a:xfrm>
              <a:off x="1561" y="2801"/>
              <a:ext cx="1010" cy="656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48" name="Oval 370"/>
            <p:cNvSpPr>
              <a:spLocks noChangeArrowheads="1"/>
            </p:cNvSpPr>
            <p:nvPr/>
          </p:nvSpPr>
          <p:spPr bwMode="auto">
            <a:xfrm>
              <a:off x="2275" y="2909"/>
              <a:ext cx="1509" cy="77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49" name="Oval 371"/>
            <p:cNvSpPr>
              <a:spLocks noChangeArrowheads="1"/>
            </p:cNvSpPr>
            <p:nvPr/>
          </p:nvSpPr>
          <p:spPr bwMode="auto">
            <a:xfrm>
              <a:off x="3235" y="2110"/>
              <a:ext cx="967" cy="583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50" name="Oval 372"/>
            <p:cNvSpPr>
              <a:spLocks noChangeArrowheads="1"/>
            </p:cNvSpPr>
            <p:nvPr/>
          </p:nvSpPr>
          <p:spPr bwMode="auto">
            <a:xfrm>
              <a:off x="3379" y="2484"/>
              <a:ext cx="960" cy="584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51" name="Oval 373"/>
            <p:cNvSpPr>
              <a:spLocks noChangeArrowheads="1"/>
            </p:cNvSpPr>
            <p:nvPr/>
          </p:nvSpPr>
          <p:spPr bwMode="auto">
            <a:xfrm>
              <a:off x="3293" y="2607"/>
              <a:ext cx="953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52" name="Oval 374"/>
            <p:cNvSpPr>
              <a:spLocks noChangeArrowheads="1"/>
            </p:cNvSpPr>
            <p:nvPr/>
          </p:nvSpPr>
          <p:spPr bwMode="auto">
            <a:xfrm>
              <a:off x="1900" y="2319"/>
              <a:ext cx="1934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39" name="Group 375"/>
          <p:cNvGrpSpPr>
            <a:grpSpLocks/>
          </p:cNvGrpSpPr>
          <p:nvPr/>
        </p:nvGrpSpPr>
        <p:grpSpPr bwMode="auto">
          <a:xfrm>
            <a:off x="4887914" y="2179638"/>
            <a:ext cx="2390775" cy="1706562"/>
            <a:chOff x="1358" y="1886"/>
            <a:chExt cx="2989" cy="1810"/>
          </a:xfrm>
        </p:grpSpPr>
        <p:sp>
          <p:nvSpPr>
            <p:cNvPr id="18528" name="Arc 376"/>
            <p:cNvSpPr>
              <a:spLocks/>
            </p:cNvSpPr>
            <p:nvPr/>
          </p:nvSpPr>
          <p:spPr bwMode="auto">
            <a:xfrm>
              <a:off x="2404" y="1886"/>
              <a:ext cx="1247" cy="375"/>
            </a:xfrm>
            <a:custGeom>
              <a:avLst/>
              <a:gdLst>
                <a:gd name="T0" fmla="*/ 0 w 40985"/>
                <a:gd name="T1" fmla="*/ 0 h 21600"/>
                <a:gd name="T2" fmla="*/ 0 w 40985"/>
                <a:gd name="T3" fmla="*/ 0 h 21600"/>
                <a:gd name="T4" fmla="*/ 0 w 40985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85"/>
                <a:gd name="T10" fmla="*/ 0 h 21600"/>
                <a:gd name="T11" fmla="*/ 40985 w 4098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85" h="21600" fill="none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</a:path>
                <a:path w="40985" h="21600" stroke="0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  <a:lnTo>
                    <a:pt x="20666" y="2160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29" name="Arc 377"/>
            <p:cNvSpPr>
              <a:spLocks/>
            </p:cNvSpPr>
            <p:nvPr/>
          </p:nvSpPr>
          <p:spPr bwMode="auto">
            <a:xfrm>
              <a:off x="2412" y="1893"/>
              <a:ext cx="1232" cy="368"/>
            </a:xfrm>
            <a:custGeom>
              <a:avLst/>
              <a:gdLst>
                <a:gd name="T0" fmla="*/ 0 w 40951"/>
                <a:gd name="T1" fmla="*/ 0 h 21600"/>
                <a:gd name="T2" fmla="*/ 0 w 40951"/>
                <a:gd name="T3" fmla="*/ 0 h 21600"/>
                <a:gd name="T4" fmla="*/ 0 w 40951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51"/>
                <a:gd name="T10" fmla="*/ 0 h 21600"/>
                <a:gd name="T11" fmla="*/ 40951 w 4095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51" h="21600" fill="none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</a:path>
                <a:path w="40951" h="21600" stroke="0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  <a:lnTo>
                    <a:pt x="20651" y="2160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0" name="Arc 378"/>
            <p:cNvSpPr>
              <a:spLocks/>
            </p:cNvSpPr>
            <p:nvPr/>
          </p:nvSpPr>
          <p:spPr bwMode="auto">
            <a:xfrm>
              <a:off x="1662" y="2081"/>
              <a:ext cx="766" cy="446"/>
            </a:xfrm>
            <a:custGeom>
              <a:avLst/>
              <a:gdLst>
                <a:gd name="T0" fmla="*/ 0 w 33007"/>
                <a:gd name="T1" fmla="*/ 0 h 25698"/>
                <a:gd name="T2" fmla="*/ 0 w 33007"/>
                <a:gd name="T3" fmla="*/ 0 h 25698"/>
                <a:gd name="T4" fmla="*/ 0 w 33007"/>
                <a:gd name="T5" fmla="*/ 0 h 25698"/>
                <a:gd name="T6" fmla="*/ 0 60000 65536"/>
                <a:gd name="T7" fmla="*/ 0 60000 65536"/>
                <a:gd name="T8" fmla="*/ 0 60000 65536"/>
                <a:gd name="T9" fmla="*/ 0 w 33007"/>
                <a:gd name="T10" fmla="*/ 0 h 25698"/>
                <a:gd name="T11" fmla="*/ 33007 w 33007"/>
                <a:gd name="T12" fmla="*/ 25698 h 256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007" h="25698" fill="none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</a:path>
                <a:path w="33007" h="25698" stroke="0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1" name="Arc 379"/>
            <p:cNvSpPr>
              <a:spLocks/>
            </p:cNvSpPr>
            <p:nvPr/>
          </p:nvSpPr>
          <p:spPr bwMode="auto">
            <a:xfrm>
              <a:off x="1669" y="2088"/>
              <a:ext cx="755" cy="438"/>
            </a:xfrm>
            <a:custGeom>
              <a:avLst/>
              <a:gdLst>
                <a:gd name="T0" fmla="*/ 0 w 32968"/>
                <a:gd name="T1" fmla="*/ 0 h 25717"/>
                <a:gd name="T2" fmla="*/ 0 w 32968"/>
                <a:gd name="T3" fmla="*/ 0 h 25717"/>
                <a:gd name="T4" fmla="*/ 0 w 32968"/>
                <a:gd name="T5" fmla="*/ 0 h 25717"/>
                <a:gd name="T6" fmla="*/ 0 60000 65536"/>
                <a:gd name="T7" fmla="*/ 0 60000 65536"/>
                <a:gd name="T8" fmla="*/ 0 60000 65536"/>
                <a:gd name="T9" fmla="*/ 0 w 32968"/>
                <a:gd name="T10" fmla="*/ 0 h 25717"/>
                <a:gd name="T11" fmla="*/ 32968 w 32968"/>
                <a:gd name="T12" fmla="*/ 25717 h 257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968" h="25717" fill="none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</a:path>
                <a:path w="32968" h="25717" stroke="0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2" name="Arc 380"/>
            <p:cNvSpPr>
              <a:spLocks/>
            </p:cNvSpPr>
            <p:nvPr/>
          </p:nvSpPr>
          <p:spPr bwMode="auto">
            <a:xfrm>
              <a:off x="1553" y="3120"/>
              <a:ext cx="773" cy="345"/>
            </a:xfrm>
            <a:custGeom>
              <a:avLst/>
              <a:gdLst>
                <a:gd name="T0" fmla="*/ 0 w 32097"/>
                <a:gd name="T1" fmla="*/ 0 h 21984"/>
                <a:gd name="T2" fmla="*/ 0 w 32097"/>
                <a:gd name="T3" fmla="*/ 0 h 21984"/>
                <a:gd name="T4" fmla="*/ 0 w 32097"/>
                <a:gd name="T5" fmla="*/ 0 h 21984"/>
                <a:gd name="T6" fmla="*/ 0 60000 65536"/>
                <a:gd name="T7" fmla="*/ 0 60000 65536"/>
                <a:gd name="T8" fmla="*/ 0 60000 65536"/>
                <a:gd name="T9" fmla="*/ 0 w 32097"/>
                <a:gd name="T10" fmla="*/ 0 h 21984"/>
                <a:gd name="T11" fmla="*/ 32097 w 32097"/>
                <a:gd name="T12" fmla="*/ 21984 h 219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97" h="21984" fill="none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</a:path>
                <a:path w="32097" h="21984" stroke="0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  <a:lnTo>
                    <a:pt x="21600" y="384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3" name="Arc 381"/>
            <p:cNvSpPr>
              <a:spLocks/>
            </p:cNvSpPr>
            <p:nvPr/>
          </p:nvSpPr>
          <p:spPr bwMode="auto">
            <a:xfrm>
              <a:off x="1560" y="3120"/>
              <a:ext cx="761" cy="337"/>
            </a:xfrm>
            <a:custGeom>
              <a:avLst/>
              <a:gdLst>
                <a:gd name="T0" fmla="*/ 0 w 32039"/>
                <a:gd name="T1" fmla="*/ 0 h 21986"/>
                <a:gd name="T2" fmla="*/ 0 w 32039"/>
                <a:gd name="T3" fmla="*/ 0 h 21986"/>
                <a:gd name="T4" fmla="*/ 0 w 32039"/>
                <a:gd name="T5" fmla="*/ 0 h 21986"/>
                <a:gd name="T6" fmla="*/ 0 60000 65536"/>
                <a:gd name="T7" fmla="*/ 0 60000 65536"/>
                <a:gd name="T8" fmla="*/ 0 60000 65536"/>
                <a:gd name="T9" fmla="*/ 0 w 32039"/>
                <a:gd name="T10" fmla="*/ 0 h 21986"/>
                <a:gd name="T11" fmla="*/ 32039 w 32039"/>
                <a:gd name="T12" fmla="*/ 21986 h 219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39" h="21986" fill="none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</a:path>
                <a:path w="32039" h="21986" stroke="0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  <a:lnTo>
                    <a:pt x="21600" y="386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4" name="Arc 382"/>
            <p:cNvSpPr>
              <a:spLocks/>
            </p:cNvSpPr>
            <p:nvPr/>
          </p:nvSpPr>
          <p:spPr bwMode="auto">
            <a:xfrm>
              <a:off x="3626" y="2103"/>
              <a:ext cx="584" cy="427"/>
            </a:xfrm>
            <a:custGeom>
              <a:avLst/>
              <a:gdLst>
                <a:gd name="T0" fmla="*/ 0 w 26070"/>
                <a:gd name="T1" fmla="*/ 0 h 31631"/>
                <a:gd name="T2" fmla="*/ 0 w 26070"/>
                <a:gd name="T3" fmla="*/ 0 h 31631"/>
                <a:gd name="T4" fmla="*/ 0 w 26070"/>
                <a:gd name="T5" fmla="*/ 0 h 31631"/>
                <a:gd name="T6" fmla="*/ 0 60000 65536"/>
                <a:gd name="T7" fmla="*/ 0 60000 65536"/>
                <a:gd name="T8" fmla="*/ 0 60000 65536"/>
                <a:gd name="T9" fmla="*/ 0 w 26070"/>
                <a:gd name="T10" fmla="*/ 0 h 31631"/>
                <a:gd name="T11" fmla="*/ 26070 w 26070"/>
                <a:gd name="T12" fmla="*/ 31631 h 31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70" h="31631" fill="none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</a:path>
                <a:path w="26070" h="31631" stroke="0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  <a:lnTo>
                    <a:pt x="4470" y="2160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" name="Arc 383"/>
            <p:cNvSpPr>
              <a:spLocks/>
            </p:cNvSpPr>
            <p:nvPr/>
          </p:nvSpPr>
          <p:spPr bwMode="auto">
            <a:xfrm>
              <a:off x="3628" y="2110"/>
              <a:ext cx="574" cy="418"/>
            </a:xfrm>
            <a:custGeom>
              <a:avLst/>
              <a:gdLst>
                <a:gd name="T0" fmla="*/ 0 w 26029"/>
                <a:gd name="T1" fmla="*/ 0 h 31708"/>
                <a:gd name="T2" fmla="*/ 0 w 26029"/>
                <a:gd name="T3" fmla="*/ 0 h 31708"/>
                <a:gd name="T4" fmla="*/ 0 w 26029"/>
                <a:gd name="T5" fmla="*/ 0 h 31708"/>
                <a:gd name="T6" fmla="*/ 0 60000 65536"/>
                <a:gd name="T7" fmla="*/ 0 60000 65536"/>
                <a:gd name="T8" fmla="*/ 0 60000 65536"/>
                <a:gd name="T9" fmla="*/ 0 w 26029"/>
                <a:gd name="T10" fmla="*/ 0 h 31708"/>
                <a:gd name="T11" fmla="*/ 26029 w 26029"/>
                <a:gd name="T12" fmla="*/ 31708 h 317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29" h="31708" fill="none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</a:path>
                <a:path w="26029" h="31708" stroke="0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  <a:lnTo>
                    <a:pt x="4429" y="2160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6" name="Arc 384"/>
            <p:cNvSpPr>
              <a:spLocks/>
            </p:cNvSpPr>
            <p:nvPr/>
          </p:nvSpPr>
          <p:spPr bwMode="auto">
            <a:xfrm>
              <a:off x="3791" y="2534"/>
              <a:ext cx="556" cy="428"/>
            </a:xfrm>
            <a:custGeom>
              <a:avLst/>
              <a:gdLst>
                <a:gd name="T0" fmla="*/ 0 w 21600"/>
                <a:gd name="T1" fmla="*/ 0 h 29154"/>
                <a:gd name="T2" fmla="*/ 0 w 21600"/>
                <a:gd name="T3" fmla="*/ 0 h 29154"/>
                <a:gd name="T4" fmla="*/ 0 w 21600"/>
                <a:gd name="T5" fmla="*/ 0 h 2915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154"/>
                <a:gd name="T11" fmla="*/ 21600 w 21600"/>
                <a:gd name="T12" fmla="*/ 29154 h 291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154" fill="none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</a:path>
                <a:path w="21600" h="29154" stroke="0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  <a:lnTo>
                    <a:pt x="0" y="16794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" name="Arc 385"/>
            <p:cNvSpPr>
              <a:spLocks/>
            </p:cNvSpPr>
            <p:nvPr/>
          </p:nvSpPr>
          <p:spPr bwMode="auto">
            <a:xfrm>
              <a:off x="3791" y="2538"/>
              <a:ext cx="549" cy="420"/>
            </a:xfrm>
            <a:custGeom>
              <a:avLst/>
              <a:gdLst>
                <a:gd name="T0" fmla="*/ 0 w 21600"/>
                <a:gd name="T1" fmla="*/ 0 h 29298"/>
                <a:gd name="T2" fmla="*/ 0 w 21600"/>
                <a:gd name="T3" fmla="*/ 0 h 29298"/>
                <a:gd name="T4" fmla="*/ 0 w 21600"/>
                <a:gd name="T5" fmla="*/ 0 h 292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298"/>
                <a:gd name="T11" fmla="*/ 21600 w 21600"/>
                <a:gd name="T12" fmla="*/ 29298 h 292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298" fill="none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</a:path>
                <a:path w="21600" h="29298" stroke="0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  <a:lnTo>
                    <a:pt x="0" y="1685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8" name="Arc 386"/>
            <p:cNvSpPr>
              <a:spLocks/>
            </p:cNvSpPr>
            <p:nvPr/>
          </p:nvSpPr>
          <p:spPr bwMode="auto">
            <a:xfrm>
              <a:off x="3609" y="2973"/>
              <a:ext cx="651" cy="607"/>
            </a:xfrm>
            <a:custGeom>
              <a:avLst/>
              <a:gdLst>
                <a:gd name="T0" fmla="*/ 0 w 28655"/>
                <a:gd name="T1" fmla="*/ 0 h 27157"/>
                <a:gd name="T2" fmla="*/ 0 w 28655"/>
                <a:gd name="T3" fmla="*/ 0 h 27157"/>
                <a:gd name="T4" fmla="*/ 0 w 28655"/>
                <a:gd name="T5" fmla="*/ 0 h 27157"/>
                <a:gd name="T6" fmla="*/ 0 60000 65536"/>
                <a:gd name="T7" fmla="*/ 0 60000 65536"/>
                <a:gd name="T8" fmla="*/ 0 60000 65536"/>
                <a:gd name="T9" fmla="*/ 0 w 28655"/>
                <a:gd name="T10" fmla="*/ 0 h 27157"/>
                <a:gd name="T11" fmla="*/ 28655 w 28655"/>
                <a:gd name="T12" fmla="*/ 27157 h 271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5" h="27157" fill="none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</a:path>
                <a:path w="28655" h="27157" stroke="0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  <a:lnTo>
                    <a:pt x="7055" y="555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9" name="Arc 387"/>
            <p:cNvSpPr>
              <a:spLocks/>
            </p:cNvSpPr>
            <p:nvPr/>
          </p:nvSpPr>
          <p:spPr bwMode="auto">
            <a:xfrm>
              <a:off x="3611" y="2975"/>
              <a:ext cx="642" cy="598"/>
            </a:xfrm>
            <a:custGeom>
              <a:avLst/>
              <a:gdLst>
                <a:gd name="T0" fmla="*/ 0 w 28653"/>
                <a:gd name="T1" fmla="*/ 0 h 27158"/>
                <a:gd name="T2" fmla="*/ 0 w 28653"/>
                <a:gd name="T3" fmla="*/ 0 h 27158"/>
                <a:gd name="T4" fmla="*/ 0 w 28653"/>
                <a:gd name="T5" fmla="*/ 0 h 27158"/>
                <a:gd name="T6" fmla="*/ 0 60000 65536"/>
                <a:gd name="T7" fmla="*/ 0 60000 65536"/>
                <a:gd name="T8" fmla="*/ 0 60000 65536"/>
                <a:gd name="T9" fmla="*/ 0 w 28653"/>
                <a:gd name="T10" fmla="*/ 0 h 27158"/>
                <a:gd name="T11" fmla="*/ 28653 w 28653"/>
                <a:gd name="T12" fmla="*/ 27158 h 271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3" h="27158" fill="none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</a:path>
                <a:path w="28653" h="27158" stroke="0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  <a:lnTo>
                    <a:pt x="7053" y="555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40" name="Arc 388"/>
            <p:cNvSpPr>
              <a:spLocks/>
            </p:cNvSpPr>
            <p:nvPr/>
          </p:nvSpPr>
          <p:spPr bwMode="auto">
            <a:xfrm>
              <a:off x="1358" y="2529"/>
              <a:ext cx="354" cy="592"/>
            </a:xfrm>
            <a:custGeom>
              <a:avLst/>
              <a:gdLst>
                <a:gd name="T0" fmla="*/ 0 w 21600"/>
                <a:gd name="T1" fmla="*/ 0 h 41297"/>
                <a:gd name="T2" fmla="*/ 0 w 21600"/>
                <a:gd name="T3" fmla="*/ 0 h 41297"/>
                <a:gd name="T4" fmla="*/ 0 w 21600"/>
                <a:gd name="T5" fmla="*/ 0 h 4129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297"/>
                <a:gd name="T11" fmla="*/ 21600 w 21600"/>
                <a:gd name="T12" fmla="*/ 41297 h 41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297" fill="none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</a:path>
                <a:path w="21600" h="41297" stroke="0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  <a:lnTo>
                    <a:pt x="21600" y="21551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41" name="Arc 389"/>
            <p:cNvSpPr>
              <a:spLocks/>
            </p:cNvSpPr>
            <p:nvPr/>
          </p:nvSpPr>
          <p:spPr bwMode="auto">
            <a:xfrm>
              <a:off x="1365" y="2536"/>
              <a:ext cx="347" cy="578"/>
            </a:xfrm>
            <a:custGeom>
              <a:avLst/>
              <a:gdLst>
                <a:gd name="T0" fmla="*/ 0 w 21600"/>
                <a:gd name="T1" fmla="*/ 0 h 41307"/>
                <a:gd name="T2" fmla="*/ 0 w 21600"/>
                <a:gd name="T3" fmla="*/ 0 h 41307"/>
                <a:gd name="T4" fmla="*/ 0 w 21600"/>
                <a:gd name="T5" fmla="*/ 0 h 4130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307"/>
                <a:gd name="T11" fmla="*/ 21600 w 21600"/>
                <a:gd name="T12" fmla="*/ 41307 h 413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307" fill="none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</a:path>
                <a:path w="21600" h="41307" stroke="0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  <a:lnTo>
                    <a:pt x="21600" y="21551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42" name="Arc 390"/>
            <p:cNvSpPr>
              <a:spLocks/>
            </p:cNvSpPr>
            <p:nvPr/>
          </p:nvSpPr>
          <p:spPr bwMode="auto">
            <a:xfrm>
              <a:off x="2293" y="3335"/>
              <a:ext cx="1344" cy="361"/>
            </a:xfrm>
            <a:custGeom>
              <a:avLst/>
              <a:gdLst>
                <a:gd name="T0" fmla="*/ 0 w 39224"/>
                <a:gd name="T1" fmla="*/ 0 h 21600"/>
                <a:gd name="T2" fmla="*/ 0 w 39224"/>
                <a:gd name="T3" fmla="*/ 0 h 21600"/>
                <a:gd name="T4" fmla="*/ 0 w 39224"/>
                <a:gd name="T5" fmla="*/ 0 h 21600"/>
                <a:gd name="T6" fmla="*/ 0 60000 65536"/>
                <a:gd name="T7" fmla="*/ 0 60000 65536"/>
                <a:gd name="T8" fmla="*/ 0 60000 65536"/>
                <a:gd name="T9" fmla="*/ 0 w 39224"/>
                <a:gd name="T10" fmla="*/ 0 h 21600"/>
                <a:gd name="T11" fmla="*/ 39224 w 3922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224" h="21600" fill="none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</a:path>
                <a:path w="39224" h="21600" stroke="0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  <a:lnTo>
                    <a:pt x="21277" y="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43" name="Arc 391"/>
            <p:cNvSpPr>
              <a:spLocks/>
            </p:cNvSpPr>
            <p:nvPr/>
          </p:nvSpPr>
          <p:spPr bwMode="auto">
            <a:xfrm>
              <a:off x="2300" y="3335"/>
              <a:ext cx="1329" cy="354"/>
            </a:xfrm>
            <a:custGeom>
              <a:avLst/>
              <a:gdLst>
                <a:gd name="T0" fmla="*/ 0 w 39161"/>
                <a:gd name="T1" fmla="*/ 0 h 21600"/>
                <a:gd name="T2" fmla="*/ 0 w 39161"/>
                <a:gd name="T3" fmla="*/ 0 h 21600"/>
                <a:gd name="T4" fmla="*/ 0 w 39161"/>
                <a:gd name="T5" fmla="*/ 0 h 21600"/>
                <a:gd name="T6" fmla="*/ 0 60000 65536"/>
                <a:gd name="T7" fmla="*/ 0 60000 65536"/>
                <a:gd name="T8" fmla="*/ 0 60000 65536"/>
                <a:gd name="T9" fmla="*/ 0 w 39161"/>
                <a:gd name="T10" fmla="*/ 0 h 21600"/>
                <a:gd name="T11" fmla="*/ 39161 w 3916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161" h="21600" fill="none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</a:path>
                <a:path w="39161" h="21600" stroke="0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  <a:lnTo>
                    <a:pt x="21271" y="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40" name="Group 392"/>
          <p:cNvGrpSpPr>
            <a:grpSpLocks/>
          </p:cNvGrpSpPr>
          <p:nvPr/>
        </p:nvGrpSpPr>
        <p:grpSpPr bwMode="auto">
          <a:xfrm>
            <a:off x="3127376" y="2055813"/>
            <a:ext cx="1800225" cy="1651000"/>
            <a:chOff x="1358" y="1886"/>
            <a:chExt cx="2989" cy="1810"/>
          </a:xfrm>
        </p:grpSpPr>
        <p:sp>
          <p:nvSpPr>
            <p:cNvPr id="18512" name="Arc 393"/>
            <p:cNvSpPr>
              <a:spLocks/>
            </p:cNvSpPr>
            <p:nvPr/>
          </p:nvSpPr>
          <p:spPr bwMode="auto">
            <a:xfrm>
              <a:off x="2404" y="1886"/>
              <a:ext cx="1247" cy="375"/>
            </a:xfrm>
            <a:custGeom>
              <a:avLst/>
              <a:gdLst>
                <a:gd name="T0" fmla="*/ 0 w 40985"/>
                <a:gd name="T1" fmla="*/ 0 h 21600"/>
                <a:gd name="T2" fmla="*/ 0 w 40985"/>
                <a:gd name="T3" fmla="*/ 0 h 21600"/>
                <a:gd name="T4" fmla="*/ 0 w 40985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85"/>
                <a:gd name="T10" fmla="*/ 0 h 21600"/>
                <a:gd name="T11" fmla="*/ 40985 w 4098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85" h="21600" fill="none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</a:path>
                <a:path w="40985" h="21600" stroke="0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  <a:lnTo>
                    <a:pt x="20666" y="2160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3" name="Arc 394"/>
            <p:cNvSpPr>
              <a:spLocks/>
            </p:cNvSpPr>
            <p:nvPr/>
          </p:nvSpPr>
          <p:spPr bwMode="auto">
            <a:xfrm>
              <a:off x="2412" y="1893"/>
              <a:ext cx="1232" cy="368"/>
            </a:xfrm>
            <a:custGeom>
              <a:avLst/>
              <a:gdLst>
                <a:gd name="T0" fmla="*/ 0 w 40951"/>
                <a:gd name="T1" fmla="*/ 0 h 21600"/>
                <a:gd name="T2" fmla="*/ 0 w 40951"/>
                <a:gd name="T3" fmla="*/ 0 h 21600"/>
                <a:gd name="T4" fmla="*/ 0 w 40951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51"/>
                <a:gd name="T10" fmla="*/ 0 h 21600"/>
                <a:gd name="T11" fmla="*/ 40951 w 4095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51" h="21600" fill="none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</a:path>
                <a:path w="40951" h="21600" stroke="0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  <a:lnTo>
                    <a:pt x="20651" y="2160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14" name="Arc 395"/>
            <p:cNvSpPr>
              <a:spLocks/>
            </p:cNvSpPr>
            <p:nvPr/>
          </p:nvSpPr>
          <p:spPr bwMode="auto">
            <a:xfrm>
              <a:off x="1662" y="2081"/>
              <a:ext cx="766" cy="446"/>
            </a:xfrm>
            <a:custGeom>
              <a:avLst/>
              <a:gdLst>
                <a:gd name="T0" fmla="*/ 0 w 33007"/>
                <a:gd name="T1" fmla="*/ 0 h 25698"/>
                <a:gd name="T2" fmla="*/ 0 w 33007"/>
                <a:gd name="T3" fmla="*/ 0 h 25698"/>
                <a:gd name="T4" fmla="*/ 0 w 33007"/>
                <a:gd name="T5" fmla="*/ 0 h 25698"/>
                <a:gd name="T6" fmla="*/ 0 60000 65536"/>
                <a:gd name="T7" fmla="*/ 0 60000 65536"/>
                <a:gd name="T8" fmla="*/ 0 60000 65536"/>
                <a:gd name="T9" fmla="*/ 0 w 33007"/>
                <a:gd name="T10" fmla="*/ 0 h 25698"/>
                <a:gd name="T11" fmla="*/ 33007 w 33007"/>
                <a:gd name="T12" fmla="*/ 25698 h 256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007" h="25698" fill="none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</a:path>
                <a:path w="33007" h="25698" stroke="0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5" name="Arc 396"/>
            <p:cNvSpPr>
              <a:spLocks/>
            </p:cNvSpPr>
            <p:nvPr/>
          </p:nvSpPr>
          <p:spPr bwMode="auto">
            <a:xfrm>
              <a:off x="1669" y="2088"/>
              <a:ext cx="755" cy="438"/>
            </a:xfrm>
            <a:custGeom>
              <a:avLst/>
              <a:gdLst>
                <a:gd name="T0" fmla="*/ 0 w 32968"/>
                <a:gd name="T1" fmla="*/ 0 h 25717"/>
                <a:gd name="T2" fmla="*/ 0 w 32968"/>
                <a:gd name="T3" fmla="*/ 0 h 25717"/>
                <a:gd name="T4" fmla="*/ 0 w 32968"/>
                <a:gd name="T5" fmla="*/ 0 h 25717"/>
                <a:gd name="T6" fmla="*/ 0 60000 65536"/>
                <a:gd name="T7" fmla="*/ 0 60000 65536"/>
                <a:gd name="T8" fmla="*/ 0 60000 65536"/>
                <a:gd name="T9" fmla="*/ 0 w 32968"/>
                <a:gd name="T10" fmla="*/ 0 h 25717"/>
                <a:gd name="T11" fmla="*/ 32968 w 32968"/>
                <a:gd name="T12" fmla="*/ 25717 h 257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968" h="25717" fill="none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</a:path>
                <a:path w="32968" h="25717" stroke="0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16" name="Arc 397"/>
            <p:cNvSpPr>
              <a:spLocks/>
            </p:cNvSpPr>
            <p:nvPr/>
          </p:nvSpPr>
          <p:spPr bwMode="auto">
            <a:xfrm>
              <a:off x="1553" y="3120"/>
              <a:ext cx="773" cy="345"/>
            </a:xfrm>
            <a:custGeom>
              <a:avLst/>
              <a:gdLst>
                <a:gd name="T0" fmla="*/ 0 w 32097"/>
                <a:gd name="T1" fmla="*/ 0 h 21984"/>
                <a:gd name="T2" fmla="*/ 0 w 32097"/>
                <a:gd name="T3" fmla="*/ 0 h 21984"/>
                <a:gd name="T4" fmla="*/ 0 w 32097"/>
                <a:gd name="T5" fmla="*/ 0 h 21984"/>
                <a:gd name="T6" fmla="*/ 0 60000 65536"/>
                <a:gd name="T7" fmla="*/ 0 60000 65536"/>
                <a:gd name="T8" fmla="*/ 0 60000 65536"/>
                <a:gd name="T9" fmla="*/ 0 w 32097"/>
                <a:gd name="T10" fmla="*/ 0 h 21984"/>
                <a:gd name="T11" fmla="*/ 32097 w 32097"/>
                <a:gd name="T12" fmla="*/ 21984 h 219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97" h="21984" fill="none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</a:path>
                <a:path w="32097" h="21984" stroke="0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  <a:lnTo>
                    <a:pt x="21600" y="384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7" name="Arc 398"/>
            <p:cNvSpPr>
              <a:spLocks/>
            </p:cNvSpPr>
            <p:nvPr/>
          </p:nvSpPr>
          <p:spPr bwMode="auto">
            <a:xfrm>
              <a:off x="1560" y="3120"/>
              <a:ext cx="761" cy="337"/>
            </a:xfrm>
            <a:custGeom>
              <a:avLst/>
              <a:gdLst>
                <a:gd name="T0" fmla="*/ 0 w 32039"/>
                <a:gd name="T1" fmla="*/ 0 h 21986"/>
                <a:gd name="T2" fmla="*/ 0 w 32039"/>
                <a:gd name="T3" fmla="*/ 0 h 21986"/>
                <a:gd name="T4" fmla="*/ 0 w 32039"/>
                <a:gd name="T5" fmla="*/ 0 h 21986"/>
                <a:gd name="T6" fmla="*/ 0 60000 65536"/>
                <a:gd name="T7" fmla="*/ 0 60000 65536"/>
                <a:gd name="T8" fmla="*/ 0 60000 65536"/>
                <a:gd name="T9" fmla="*/ 0 w 32039"/>
                <a:gd name="T10" fmla="*/ 0 h 21986"/>
                <a:gd name="T11" fmla="*/ 32039 w 32039"/>
                <a:gd name="T12" fmla="*/ 21986 h 219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39" h="21986" fill="none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</a:path>
                <a:path w="32039" h="21986" stroke="0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  <a:lnTo>
                    <a:pt x="21600" y="386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18" name="Arc 399"/>
            <p:cNvSpPr>
              <a:spLocks/>
            </p:cNvSpPr>
            <p:nvPr/>
          </p:nvSpPr>
          <p:spPr bwMode="auto">
            <a:xfrm>
              <a:off x="3626" y="2103"/>
              <a:ext cx="584" cy="427"/>
            </a:xfrm>
            <a:custGeom>
              <a:avLst/>
              <a:gdLst>
                <a:gd name="T0" fmla="*/ 0 w 26070"/>
                <a:gd name="T1" fmla="*/ 0 h 31631"/>
                <a:gd name="T2" fmla="*/ 0 w 26070"/>
                <a:gd name="T3" fmla="*/ 0 h 31631"/>
                <a:gd name="T4" fmla="*/ 0 w 26070"/>
                <a:gd name="T5" fmla="*/ 0 h 31631"/>
                <a:gd name="T6" fmla="*/ 0 60000 65536"/>
                <a:gd name="T7" fmla="*/ 0 60000 65536"/>
                <a:gd name="T8" fmla="*/ 0 60000 65536"/>
                <a:gd name="T9" fmla="*/ 0 w 26070"/>
                <a:gd name="T10" fmla="*/ 0 h 31631"/>
                <a:gd name="T11" fmla="*/ 26070 w 26070"/>
                <a:gd name="T12" fmla="*/ 31631 h 31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70" h="31631" fill="none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</a:path>
                <a:path w="26070" h="31631" stroke="0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  <a:lnTo>
                    <a:pt x="4470" y="2160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9" name="Arc 400"/>
            <p:cNvSpPr>
              <a:spLocks/>
            </p:cNvSpPr>
            <p:nvPr/>
          </p:nvSpPr>
          <p:spPr bwMode="auto">
            <a:xfrm>
              <a:off x="3628" y="2110"/>
              <a:ext cx="574" cy="418"/>
            </a:xfrm>
            <a:custGeom>
              <a:avLst/>
              <a:gdLst>
                <a:gd name="T0" fmla="*/ 0 w 26029"/>
                <a:gd name="T1" fmla="*/ 0 h 31708"/>
                <a:gd name="T2" fmla="*/ 0 w 26029"/>
                <a:gd name="T3" fmla="*/ 0 h 31708"/>
                <a:gd name="T4" fmla="*/ 0 w 26029"/>
                <a:gd name="T5" fmla="*/ 0 h 31708"/>
                <a:gd name="T6" fmla="*/ 0 60000 65536"/>
                <a:gd name="T7" fmla="*/ 0 60000 65536"/>
                <a:gd name="T8" fmla="*/ 0 60000 65536"/>
                <a:gd name="T9" fmla="*/ 0 w 26029"/>
                <a:gd name="T10" fmla="*/ 0 h 31708"/>
                <a:gd name="T11" fmla="*/ 26029 w 26029"/>
                <a:gd name="T12" fmla="*/ 31708 h 317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29" h="31708" fill="none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</a:path>
                <a:path w="26029" h="31708" stroke="0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  <a:lnTo>
                    <a:pt x="4429" y="2160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20" name="Arc 401"/>
            <p:cNvSpPr>
              <a:spLocks/>
            </p:cNvSpPr>
            <p:nvPr/>
          </p:nvSpPr>
          <p:spPr bwMode="auto">
            <a:xfrm>
              <a:off x="3791" y="2534"/>
              <a:ext cx="556" cy="428"/>
            </a:xfrm>
            <a:custGeom>
              <a:avLst/>
              <a:gdLst>
                <a:gd name="T0" fmla="*/ 0 w 21600"/>
                <a:gd name="T1" fmla="*/ 0 h 29154"/>
                <a:gd name="T2" fmla="*/ 0 w 21600"/>
                <a:gd name="T3" fmla="*/ 0 h 29154"/>
                <a:gd name="T4" fmla="*/ 0 w 21600"/>
                <a:gd name="T5" fmla="*/ 0 h 2915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154"/>
                <a:gd name="T11" fmla="*/ 21600 w 21600"/>
                <a:gd name="T12" fmla="*/ 29154 h 291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154" fill="none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</a:path>
                <a:path w="21600" h="29154" stroke="0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  <a:lnTo>
                    <a:pt x="0" y="16794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21" name="Arc 402"/>
            <p:cNvSpPr>
              <a:spLocks/>
            </p:cNvSpPr>
            <p:nvPr/>
          </p:nvSpPr>
          <p:spPr bwMode="auto">
            <a:xfrm>
              <a:off x="3791" y="2538"/>
              <a:ext cx="549" cy="420"/>
            </a:xfrm>
            <a:custGeom>
              <a:avLst/>
              <a:gdLst>
                <a:gd name="T0" fmla="*/ 0 w 21600"/>
                <a:gd name="T1" fmla="*/ 0 h 29298"/>
                <a:gd name="T2" fmla="*/ 0 w 21600"/>
                <a:gd name="T3" fmla="*/ 0 h 29298"/>
                <a:gd name="T4" fmla="*/ 0 w 21600"/>
                <a:gd name="T5" fmla="*/ 0 h 292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298"/>
                <a:gd name="T11" fmla="*/ 21600 w 21600"/>
                <a:gd name="T12" fmla="*/ 29298 h 292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298" fill="none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</a:path>
                <a:path w="21600" h="29298" stroke="0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  <a:lnTo>
                    <a:pt x="0" y="1685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22" name="Arc 403"/>
            <p:cNvSpPr>
              <a:spLocks/>
            </p:cNvSpPr>
            <p:nvPr/>
          </p:nvSpPr>
          <p:spPr bwMode="auto">
            <a:xfrm>
              <a:off x="3609" y="2973"/>
              <a:ext cx="651" cy="607"/>
            </a:xfrm>
            <a:custGeom>
              <a:avLst/>
              <a:gdLst>
                <a:gd name="T0" fmla="*/ 0 w 28655"/>
                <a:gd name="T1" fmla="*/ 0 h 27157"/>
                <a:gd name="T2" fmla="*/ 0 w 28655"/>
                <a:gd name="T3" fmla="*/ 0 h 27157"/>
                <a:gd name="T4" fmla="*/ 0 w 28655"/>
                <a:gd name="T5" fmla="*/ 0 h 27157"/>
                <a:gd name="T6" fmla="*/ 0 60000 65536"/>
                <a:gd name="T7" fmla="*/ 0 60000 65536"/>
                <a:gd name="T8" fmla="*/ 0 60000 65536"/>
                <a:gd name="T9" fmla="*/ 0 w 28655"/>
                <a:gd name="T10" fmla="*/ 0 h 27157"/>
                <a:gd name="T11" fmla="*/ 28655 w 28655"/>
                <a:gd name="T12" fmla="*/ 27157 h 271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5" h="27157" fill="none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</a:path>
                <a:path w="28655" h="27157" stroke="0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  <a:lnTo>
                    <a:pt x="7055" y="555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23" name="Arc 404"/>
            <p:cNvSpPr>
              <a:spLocks/>
            </p:cNvSpPr>
            <p:nvPr/>
          </p:nvSpPr>
          <p:spPr bwMode="auto">
            <a:xfrm>
              <a:off x="3611" y="2975"/>
              <a:ext cx="642" cy="598"/>
            </a:xfrm>
            <a:custGeom>
              <a:avLst/>
              <a:gdLst>
                <a:gd name="T0" fmla="*/ 0 w 28653"/>
                <a:gd name="T1" fmla="*/ 0 h 27158"/>
                <a:gd name="T2" fmla="*/ 0 w 28653"/>
                <a:gd name="T3" fmla="*/ 0 h 27158"/>
                <a:gd name="T4" fmla="*/ 0 w 28653"/>
                <a:gd name="T5" fmla="*/ 0 h 27158"/>
                <a:gd name="T6" fmla="*/ 0 60000 65536"/>
                <a:gd name="T7" fmla="*/ 0 60000 65536"/>
                <a:gd name="T8" fmla="*/ 0 60000 65536"/>
                <a:gd name="T9" fmla="*/ 0 w 28653"/>
                <a:gd name="T10" fmla="*/ 0 h 27158"/>
                <a:gd name="T11" fmla="*/ 28653 w 28653"/>
                <a:gd name="T12" fmla="*/ 27158 h 271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3" h="27158" fill="none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</a:path>
                <a:path w="28653" h="27158" stroke="0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  <a:lnTo>
                    <a:pt x="7053" y="555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24" name="Arc 405"/>
            <p:cNvSpPr>
              <a:spLocks/>
            </p:cNvSpPr>
            <p:nvPr/>
          </p:nvSpPr>
          <p:spPr bwMode="auto">
            <a:xfrm>
              <a:off x="1358" y="2529"/>
              <a:ext cx="354" cy="592"/>
            </a:xfrm>
            <a:custGeom>
              <a:avLst/>
              <a:gdLst>
                <a:gd name="T0" fmla="*/ 0 w 21600"/>
                <a:gd name="T1" fmla="*/ 0 h 41297"/>
                <a:gd name="T2" fmla="*/ 0 w 21600"/>
                <a:gd name="T3" fmla="*/ 0 h 41297"/>
                <a:gd name="T4" fmla="*/ 0 w 21600"/>
                <a:gd name="T5" fmla="*/ 0 h 4129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297"/>
                <a:gd name="T11" fmla="*/ 21600 w 21600"/>
                <a:gd name="T12" fmla="*/ 41297 h 41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297" fill="none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</a:path>
                <a:path w="21600" h="41297" stroke="0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  <a:lnTo>
                    <a:pt x="21600" y="21551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25" name="Arc 406"/>
            <p:cNvSpPr>
              <a:spLocks/>
            </p:cNvSpPr>
            <p:nvPr/>
          </p:nvSpPr>
          <p:spPr bwMode="auto">
            <a:xfrm>
              <a:off x="1365" y="2536"/>
              <a:ext cx="347" cy="578"/>
            </a:xfrm>
            <a:custGeom>
              <a:avLst/>
              <a:gdLst>
                <a:gd name="T0" fmla="*/ 0 w 21600"/>
                <a:gd name="T1" fmla="*/ 0 h 41307"/>
                <a:gd name="T2" fmla="*/ 0 w 21600"/>
                <a:gd name="T3" fmla="*/ 0 h 41307"/>
                <a:gd name="T4" fmla="*/ 0 w 21600"/>
                <a:gd name="T5" fmla="*/ 0 h 4130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307"/>
                <a:gd name="T11" fmla="*/ 21600 w 21600"/>
                <a:gd name="T12" fmla="*/ 41307 h 413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307" fill="none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</a:path>
                <a:path w="21600" h="41307" stroke="0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  <a:lnTo>
                    <a:pt x="21600" y="21551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26" name="Arc 407"/>
            <p:cNvSpPr>
              <a:spLocks/>
            </p:cNvSpPr>
            <p:nvPr/>
          </p:nvSpPr>
          <p:spPr bwMode="auto">
            <a:xfrm>
              <a:off x="2293" y="3335"/>
              <a:ext cx="1344" cy="361"/>
            </a:xfrm>
            <a:custGeom>
              <a:avLst/>
              <a:gdLst>
                <a:gd name="T0" fmla="*/ 0 w 39224"/>
                <a:gd name="T1" fmla="*/ 0 h 21600"/>
                <a:gd name="T2" fmla="*/ 0 w 39224"/>
                <a:gd name="T3" fmla="*/ 0 h 21600"/>
                <a:gd name="T4" fmla="*/ 0 w 39224"/>
                <a:gd name="T5" fmla="*/ 0 h 21600"/>
                <a:gd name="T6" fmla="*/ 0 60000 65536"/>
                <a:gd name="T7" fmla="*/ 0 60000 65536"/>
                <a:gd name="T8" fmla="*/ 0 60000 65536"/>
                <a:gd name="T9" fmla="*/ 0 w 39224"/>
                <a:gd name="T10" fmla="*/ 0 h 21600"/>
                <a:gd name="T11" fmla="*/ 39224 w 3922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224" h="21600" fill="none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</a:path>
                <a:path w="39224" h="21600" stroke="0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  <a:lnTo>
                    <a:pt x="21277" y="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27" name="Arc 408"/>
            <p:cNvSpPr>
              <a:spLocks/>
            </p:cNvSpPr>
            <p:nvPr/>
          </p:nvSpPr>
          <p:spPr bwMode="auto">
            <a:xfrm>
              <a:off x="2300" y="3335"/>
              <a:ext cx="1329" cy="354"/>
            </a:xfrm>
            <a:custGeom>
              <a:avLst/>
              <a:gdLst>
                <a:gd name="T0" fmla="*/ 0 w 39161"/>
                <a:gd name="T1" fmla="*/ 0 h 21600"/>
                <a:gd name="T2" fmla="*/ 0 w 39161"/>
                <a:gd name="T3" fmla="*/ 0 h 21600"/>
                <a:gd name="T4" fmla="*/ 0 w 39161"/>
                <a:gd name="T5" fmla="*/ 0 h 21600"/>
                <a:gd name="T6" fmla="*/ 0 60000 65536"/>
                <a:gd name="T7" fmla="*/ 0 60000 65536"/>
                <a:gd name="T8" fmla="*/ 0 60000 65536"/>
                <a:gd name="T9" fmla="*/ 0 w 39161"/>
                <a:gd name="T10" fmla="*/ 0 h 21600"/>
                <a:gd name="T11" fmla="*/ 39161 w 3916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161" h="21600" fill="none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</a:path>
                <a:path w="39161" h="21600" stroke="0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  <a:lnTo>
                    <a:pt x="21271" y="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28889" name="Line 409"/>
          <p:cNvSpPr>
            <a:spLocks noChangeShapeType="1"/>
          </p:cNvSpPr>
          <p:nvPr/>
        </p:nvSpPr>
        <p:spPr bwMode="auto">
          <a:xfrm>
            <a:off x="3438525" y="2330450"/>
            <a:ext cx="280988" cy="49530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</a:endParaRPr>
          </a:p>
        </p:txBody>
      </p:sp>
      <p:sp>
        <p:nvSpPr>
          <p:cNvPr id="1428890" name="Line 410"/>
          <p:cNvSpPr>
            <a:spLocks noChangeShapeType="1"/>
          </p:cNvSpPr>
          <p:nvPr/>
        </p:nvSpPr>
        <p:spPr bwMode="auto">
          <a:xfrm flipH="1">
            <a:off x="3765551" y="2605088"/>
            <a:ext cx="608013" cy="220662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</a:endParaRPr>
          </a:p>
        </p:txBody>
      </p:sp>
      <p:sp>
        <p:nvSpPr>
          <p:cNvPr id="1428891" name="Line 411"/>
          <p:cNvSpPr>
            <a:spLocks noChangeShapeType="1"/>
          </p:cNvSpPr>
          <p:nvPr/>
        </p:nvSpPr>
        <p:spPr bwMode="auto">
          <a:xfrm flipH="1" flipV="1">
            <a:off x="3719514" y="2881314"/>
            <a:ext cx="420687" cy="439737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</a:endParaRPr>
          </a:p>
        </p:txBody>
      </p:sp>
      <p:sp>
        <p:nvSpPr>
          <p:cNvPr id="1428892" name="Line 412"/>
          <p:cNvSpPr>
            <a:spLocks noChangeShapeType="1"/>
          </p:cNvSpPr>
          <p:nvPr/>
        </p:nvSpPr>
        <p:spPr bwMode="auto">
          <a:xfrm flipH="1" flipV="1">
            <a:off x="4419601" y="2605089"/>
            <a:ext cx="511175" cy="153987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</a:endParaRPr>
          </a:p>
        </p:txBody>
      </p:sp>
      <p:sp>
        <p:nvSpPr>
          <p:cNvPr id="1428893" name="Line 413"/>
          <p:cNvSpPr>
            <a:spLocks noChangeShapeType="1"/>
          </p:cNvSpPr>
          <p:nvPr/>
        </p:nvSpPr>
        <p:spPr bwMode="auto">
          <a:xfrm flipH="1">
            <a:off x="4140201" y="2835276"/>
            <a:ext cx="790575" cy="430213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</a:endParaRPr>
          </a:p>
        </p:txBody>
      </p:sp>
      <p:sp>
        <p:nvSpPr>
          <p:cNvPr id="1428894" name="Line 414"/>
          <p:cNvSpPr>
            <a:spLocks noChangeShapeType="1"/>
          </p:cNvSpPr>
          <p:nvPr/>
        </p:nvSpPr>
        <p:spPr bwMode="auto">
          <a:xfrm flipH="1">
            <a:off x="5103813" y="2533651"/>
            <a:ext cx="1028700" cy="112713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</a:endParaRPr>
          </a:p>
        </p:txBody>
      </p:sp>
      <p:sp>
        <p:nvSpPr>
          <p:cNvPr id="1428895" name="Line 415"/>
          <p:cNvSpPr>
            <a:spLocks noChangeShapeType="1"/>
          </p:cNvSpPr>
          <p:nvPr/>
        </p:nvSpPr>
        <p:spPr bwMode="auto">
          <a:xfrm flipH="1" flipV="1">
            <a:off x="5149851" y="2646363"/>
            <a:ext cx="373063" cy="66040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</a:endParaRPr>
          </a:p>
        </p:txBody>
      </p:sp>
      <p:sp>
        <p:nvSpPr>
          <p:cNvPr id="1428896" name="Line 416"/>
          <p:cNvSpPr>
            <a:spLocks noChangeShapeType="1"/>
          </p:cNvSpPr>
          <p:nvPr/>
        </p:nvSpPr>
        <p:spPr bwMode="auto">
          <a:xfrm flipH="1" flipV="1">
            <a:off x="5149851" y="2589213"/>
            <a:ext cx="561975" cy="33020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</a:endParaRPr>
          </a:p>
        </p:txBody>
      </p:sp>
      <p:sp>
        <p:nvSpPr>
          <p:cNvPr id="1428897" name="Line 417"/>
          <p:cNvSpPr>
            <a:spLocks noChangeShapeType="1"/>
          </p:cNvSpPr>
          <p:nvPr/>
        </p:nvSpPr>
        <p:spPr bwMode="auto">
          <a:xfrm flipH="1" flipV="1">
            <a:off x="5711826" y="2919413"/>
            <a:ext cx="1122363" cy="55562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</a:endParaRPr>
          </a:p>
        </p:txBody>
      </p:sp>
      <p:sp>
        <p:nvSpPr>
          <p:cNvPr id="1428898" name="Line 418"/>
          <p:cNvSpPr>
            <a:spLocks noChangeShapeType="1"/>
          </p:cNvSpPr>
          <p:nvPr/>
        </p:nvSpPr>
        <p:spPr bwMode="auto">
          <a:xfrm flipH="1" flipV="1">
            <a:off x="6178550" y="2533650"/>
            <a:ext cx="514350" cy="166688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</a:endParaRPr>
          </a:p>
        </p:txBody>
      </p:sp>
      <p:sp>
        <p:nvSpPr>
          <p:cNvPr id="1428899" name="Line 419"/>
          <p:cNvSpPr>
            <a:spLocks noChangeShapeType="1"/>
          </p:cNvSpPr>
          <p:nvPr/>
        </p:nvSpPr>
        <p:spPr bwMode="auto">
          <a:xfrm flipH="1">
            <a:off x="5522914" y="3360738"/>
            <a:ext cx="1030287" cy="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</a:endParaRPr>
          </a:p>
        </p:txBody>
      </p:sp>
      <p:sp>
        <p:nvSpPr>
          <p:cNvPr id="1428900" name="Line 420"/>
          <p:cNvSpPr>
            <a:spLocks noChangeShapeType="1"/>
          </p:cNvSpPr>
          <p:nvPr/>
        </p:nvSpPr>
        <p:spPr bwMode="auto">
          <a:xfrm flipV="1">
            <a:off x="6599239" y="2974976"/>
            <a:ext cx="280987" cy="385763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</a:endParaRPr>
          </a:p>
        </p:txBody>
      </p:sp>
      <p:sp>
        <p:nvSpPr>
          <p:cNvPr id="1428901" name="Line 421"/>
          <p:cNvSpPr>
            <a:spLocks noChangeShapeType="1"/>
          </p:cNvSpPr>
          <p:nvPr/>
        </p:nvSpPr>
        <p:spPr bwMode="auto">
          <a:xfrm flipH="1" flipV="1">
            <a:off x="6738939" y="2700339"/>
            <a:ext cx="141287" cy="274637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</a:endParaRPr>
          </a:p>
        </p:txBody>
      </p:sp>
      <p:sp>
        <p:nvSpPr>
          <p:cNvPr id="1428902" name="Line 422"/>
          <p:cNvSpPr>
            <a:spLocks noChangeShapeType="1"/>
          </p:cNvSpPr>
          <p:nvPr/>
        </p:nvSpPr>
        <p:spPr bwMode="auto">
          <a:xfrm flipH="1">
            <a:off x="6683375" y="3216275"/>
            <a:ext cx="457200" cy="22860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</a:endParaRPr>
          </a:p>
        </p:txBody>
      </p:sp>
      <p:pic>
        <p:nvPicPr>
          <p:cNvPr id="18455" name="Picture 42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101" y="2219326"/>
            <a:ext cx="36512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8904" name="Line 424"/>
          <p:cNvSpPr>
            <a:spLocks noChangeShapeType="1"/>
          </p:cNvSpPr>
          <p:nvPr/>
        </p:nvSpPr>
        <p:spPr bwMode="auto">
          <a:xfrm flipV="1">
            <a:off x="3111501" y="2881313"/>
            <a:ext cx="608013" cy="16510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</a:endParaRPr>
          </a:p>
        </p:txBody>
      </p:sp>
      <p:pic>
        <p:nvPicPr>
          <p:cNvPr id="18457" name="Picture 425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6" y="2747964"/>
            <a:ext cx="3651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8" name="Picture 426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350" y="2508251"/>
            <a:ext cx="363538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9" name="Picture 42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6" y="3224214"/>
            <a:ext cx="3667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0" name="Picture 428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988" y="3255964"/>
            <a:ext cx="392112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1" name="Picture 429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6" y="2809875"/>
            <a:ext cx="392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2" name="Picture 430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01" y="2436814"/>
            <a:ext cx="392113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3" name="Picture 431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113" y="2584450"/>
            <a:ext cx="39211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4" name="Picture 43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538" y="3300414"/>
            <a:ext cx="3921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5" name="Picture 433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113" y="2897189"/>
            <a:ext cx="3921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66" name="Text Box 434"/>
          <p:cNvSpPr txBox="1">
            <a:spLocks noChangeArrowheads="1"/>
          </p:cNvSpPr>
          <p:nvPr/>
        </p:nvSpPr>
        <p:spPr bwMode="auto">
          <a:xfrm>
            <a:off x="5345113" y="1798639"/>
            <a:ext cx="1412546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b="1">
                <a:latin typeface="Arial" charset="0"/>
              </a:rPr>
              <a:t>Backbone</a:t>
            </a:r>
          </a:p>
        </p:txBody>
      </p:sp>
      <p:sp>
        <p:nvSpPr>
          <p:cNvPr id="18467" name="Text Box 435"/>
          <p:cNvSpPr txBox="1">
            <a:spLocks noChangeArrowheads="1"/>
          </p:cNvSpPr>
          <p:nvPr/>
        </p:nvSpPr>
        <p:spPr bwMode="auto">
          <a:xfrm>
            <a:off x="4625976" y="1997076"/>
            <a:ext cx="593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b="1">
                <a:latin typeface="Arial" charset="0"/>
              </a:rPr>
              <a:t>ISP</a:t>
            </a:r>
          </a:p>
        </p:txBody>
      </p:sp>
      <p:pic>
        <p:nvPicPr>
          <p:cNvPr id="18468" name="Picture 436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714" y="2895600"/>
            <a:ext cx="3651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9" name="Picture 437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576" y="2606675"/>
            <a:ext cx="365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70" name="Group 438"/>
          <p:cNvGrpSpPr>
            <a:grpSpLocks/>
          </p:cNvGrpSpPr>
          <p:nvPr/>
        </p:nvGrpSpPr>
        <p:grpSpPr bwMode="auto">
          <a:xfrm>
            <a:off x="7292976" y="2073276"/>
            <a:ext cx="1800225" cy="1624013"/>
            <a:chOff x="1358" y="1894"/>
            <a:chExt cx="2981" cy="1793"/>
          </a:xfrm>
        </p:grpSpPr>
        <p:sp>
          <p:nvSpPr>
            <p:cNvPr id="18503" name="Oval 439"/>
            <p:cNvSpPr>
              <a:spLocks noChangeArrowheads="1"/>
            </p:cNvSpPr>
            <p:nvPr/>
          </p:nvSpPr>
          <p:spPr bwMode="auto">
            <a:xfrm>
              <a:off x="2376" y="1894"/>
              <a:ext cx="1299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4" name="Oval 440"/>
            <p:cNvSpPr>
              <a:spLocks noChangeArrowheads="1"/>
            </p:cNvSpPr>
            <p:nvPr/>
          </p:nvSpPr>
          <p:spPr bwMode="auto">
            <a:xfrm>
              <a:off x="1662" y="2088"/>
              <a:ext cx="996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5" name="Oval 441"/>
            <p:cNvSpPr>
              <a:spLocks noChangeArrowheads="1"/>
            </p:cNvSpPr>
            <p:nvPr/>
          </p:nvSpPr>
          <p:spPr bwMode="auto">
            <a:xfrm>
              <a:off x="1358" y="2535"/>
              <a:ext cx="672" cy="605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6" name="Oval 442"/>
            <p:cNvSpPr>
              <a:spLocks noChangeArrowheads="1"/>
            </p:cNvSpPr>
            <p:nvPr/>
          </p:nvSpPr>
          <p:spPr bwMode="auto">
            <a:xfrm>
              <a:off x="1561" y="2801"/>
              <a:ext cx="1010" cy="656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7" name="Oval 443"/>
            <p:cNvSpPr>
              <a:spLocks noChangeArrowheads="1"/>
            </p:cNvSpPr>
            <p:nvPr/>
          </p:nvSpPr>
          <p:spPr bwMode="auto">
            <a:xfrm>
              <a:off x="2275" y="2909"/>
              <a:ext cx="1509" cy="77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8" name="Oval 444"/>
            <p:cNvSpPr>
              <a:spLocks noChangeArrowheads="1"/>
            </p:cNvSpPr>
            <p:nvPr/>
          </p:nvSpPr>
          <p:spPr bwMode="auto">
            <a:xfrm>
              <a:off x="3235" y="2110"/>
              <a:ext cx="967" cy="583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9" name="Oval 445"/>
            <p:cNvSpPr>
              <a:spLocks noChangeArrowheads="1"/>
            </p:cNvSpPr>
            <p:nvPr/>
          </p:nvSpPr>
          <p:spPr bwMode="auto">
            <a:xfrm>
              <a:off x="3379" y="2484"/>
              <a:ext cx="960" cy="584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0" name="Oval 446"/>
            <p:cNvSpPr>
              <a:spLocks noChangeArrowheads="1"/>
            </p:cNvSpPr>
            <p:nvPr/>
          </p:nvSpPr>
          <p:spPr bwMode="auto">
            <a:xfrm>
              <a:off x="3293" y="2607"/>
              <a:ext cx="953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1" name="Oval 447"/>
            <p:cNvSpPr>
              <a:spLocks noChangeArrowheads="1"/>
            </p:cNvSpPr>
            <p:nvPr/>
          </p:nvSpPr>
          <p:spPr bwMode="auto">
            <a:xfrm>
              <a:off x="1900" y="2319"/>
              <a:ext cx="1934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71" name="Group 448"/>
          <p:cNvGrpSpPr>
            <a:grpSpLocks/>
          </p:cNvGrpSpPr>
          <p:nvPr/>
        </p:nvGrpSpPr>
        <p:grpSpPr bwMode="auto">
          <a:xfrm>
            <a:off x="7292976" y="2073275"/>
            <a:ext cx="1800225" cy="1652588"/>
            <a:chOff x="1358" y="1886"/>
            <a:chExt cx="2989" cy="1810"/>
          </a:xfrm>
        </p:grpSpPr>
        <p:sp>
          <p:nvSpPr>
            <p:cNvPr id="18487" name="Arc 449"/>
            <p:cNvSpPr>
              <a:spLocks/>
            </p:cNvSpPr>
            <p:nvPr/>
          </p:nvSpPr>
          <p:spPr bwMode="auto">
            <a:xfrm>
              <a:off x="2404" y="1886"/>
              <a:ext cx="1247" cy="375"/>
            </a:xfrm>
            <a:custGeom>
              <a:avLst/>
              <a:gdLst>
                <a:gd name="T0" fmla="*/ 0 w 40985"/>
                <a:gd name="T1" fmla="*/ 0 h 21600"/>
                <a:gd name="T2" fmla="*/ 0 w 40985"/>
                <a:gd name="T3" fmla="*/ 0 h 21600"/>
                <a:gd name="T4" fmla="*/ 0 w 40985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85"/>
                <a:gd name="T10" fmla="*/ 0 h 21600"/>
                <a:gd name="T11" fmla="*/ 40985 w 4098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85" h="21600" fill="none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</a:path>
                <a:path w="40985" h="21600" stroke="0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  <a:lnTo>
                    <a:pt x="20666" y="2160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88" name="Arc 450"/>
            <p:cNvSpPr>
              <a:spLocks/>
            </p:cNvSpPr>
            <p:nvPr/>
          </p:nvSpPr>
          <p:spPr bwMode="auto">
            <a:xfrm>
              <a:off x="2412" y="1893"/>
              <a:ext cx="1232" cy="368"/>
            </a:xfrm>
            <a:custGeom>
              <a:avLst/>
              <a:gdLst>
                <a:gd name="T0" fmla="*/ 0 w 40951"/>
                <a:gd name="T1" fmla="*/ 0 h 21600"/>
                <a:gd name="T2" fmla="*/ 0 w 40951"/>
                <a:gd name="T3" fmla="*/ 0 h 21600"/>
                <a:gd name="T4" fmla="*/ 0 w 40951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51"/>
                <a:gd name="T10" fmla="*/ 0 h 21600"/>
                <a:gd name="T11" fmla="*/ 40951 w 4095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51" h="21600" fill="none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</a:path>
                <a:path w="40951" h="21600" stroke="0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  <a:lnTo>
                    <a:pt x="20651" y="2160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9" name="Arc 451"/>
            <p:cNvSpPr>
              <a:spLocks/>
            </p:cNvSpPr>
            <p:nvPr/>
          </p:nvSpPr>
          <p:spPr bwMode="auto">
            <a:xfrm>
              <a:off x="1662" y="2081"/>
              <a:ext cx="766" cy="446"/>
            </a:xfrm>
            <a:custGeom>
              <a:avLst/>
              <a:gdLst>
                <a:gd name="T0" fmla="*/ 0 w 33007"/>
                <a:gd name="T1" fmla="*/ 0 h 25698"/>
                <a:gd name="T2" fmla="*/ 0 w 33007"/>
                <a:gd name="T3" fmla="*/ 0 h 25698"/>
                <a:gd name="T4" fmla="*/ 0 w 33007"/>
                <a:gd name="T5" fmla="*/ 0 h 25698"/>
                <a:gd name="T6" fmla="*/ 0 60000 65536"/>
                <a:gd name="T7" fmla="*/ 0 60000 65536"/>
                <a:gd name="T8" fmla="*/ 0 60000 65536"/>
                <a:gd name="T9" fmla="*/ 0 w 33007"/>
                <a:gd name="T10" fmla="*/ 0 h 25698"/>
                <a:gd name="T11" fmla="*/ 33007 w 33007"/>
                <a:gd name="T12" fmla="*/ 25698 h 256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007" h="25698" fill="none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</a:path>
                <a:path w="33007" h="25698" stroke="0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90" name="Arc 452"/>
            <p:cNvSpPr>
              <a:spLocks/>
            </p:cNvSpPr>
            <p:nvPr/>
          </p:nvSpPr>
          <p:spPr bwMode="auto">
            <a:xfrm>
              <a:off x="1669" y="2088"/>
              <a:ext cx="755" cy="438"/>
            </a:xfrm>
            <a:custGeom>
              <a:avLst/>
              <a:gdLst>
                <a:gd name="T0" fmla="*/ 0 w 32968"/>
                <a:gd name="T1" fmla="*/ 0 h 25717"/>
                <a:gd name="T2" fmla="*/ 0 w 32968"/>
                <a:gd name="T3" fmla="*/ 0 h 25717"/>
                <a:gd name="T4" fmla="*/ 0 w 32968"/>
                <a:gd name="T5" fmla="*/ 0 h 25717"/>
                <a:gd name="T6" fmla="*/ 0 60000 65536"/>
                <a:gd name="T7" fmla="*/ 0 60000 65536"/>
                <a:gd name="T8" fmla="*/ 0 60000 65536"/>
                <a:gd name="T9" fmla="*/ 0 w 32968"/>
                <a:gd name="T10" fmla="*/ 0 h 25717"/>
                <a:gd name="T11" fmla="*/ 32968 w 32968"/>
                <a:gd name="T12" fmla="*/ 25717 h 257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968" h="25717" fill="none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</a:path>
                <a:path w="32968" h="25717" stroke="0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1" name="Arc 453"/>
            <p:cNvSpPr>
              <a:spLocks/>
            </p:cNvSpPr>
            <p:nvPr/>
          </p:nvSpPr>
          <p:spPr bwMode="auto">
            <a:xfrm>
              <a:off x="1553" y="3120"/>
              <a:ext cx="773" cy="345"/>
            </a:xfrm>
            <a:custGeom>
              <a:avLst/>
              <a:gdLst>
                <a:gd name="T0" fmla="*/ 0 w 32097"/>
                <a:gd name="T1" fmla="*/ 0 h 21984"/>
                <a:gd name="T2" fmla="*/ 0 w 32097"/>
                <a:gd name="T3" fmla="*/ 0 h 21984"/>
                <a:gd name="T4" fmla="*/ 0 w 32097"/>
                <a:gd name="T5" fmla="*/ 0 h 21984"/>
                <a:gd name="T6" fmla="*/ 0 60000 65536"/>
                <a:gd name="T7" fmla="*/ 0 60000 65536"/>
                <a:gd name="T8" fmla="*/ 0 60000 65536"/>
                <a:gd name="T9" fmla="*/ 0 w 32097"/>
                <a:gd name="T10" fmla="*/ 0 h 21984"/>
                <a:gd name="T11" fmla="*/ 32097 w 32097"/>
                <a:gd name="T12" fmla="*/ 21984 h 219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97" h="21984" fill="none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</a:path>
                <a:path w="32097" h="21984" stroke="0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  <a:lnTo>
                    <a:pt x="21600" y="384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92" name="Arc 454"/>
            <p:cNvSpPr>
              <a:spLocks/>
            </p:cNvSpPr>
            <p:nvPr/>
          </p:nvSpPr>
          <p:spPr bwMode="auto">
            <a:xfrm>
              <a:off x="1560" y="3120"/>
              <a:ext cx="761" cy="337"/>
            </a:xfrm>
            <a:custGeom>
              <a:avLst/>
              <a:gdLst>
                <a:gd name="T0" fmla="*/ 0 w 32039"/>
                <a:gd name="T1" fmla="*/ 0 h 21986"/>
                <a:gd name="T2" fmla="*/ 0 w 32039"/>
                <a:gd name="T3" fmla="*/ 0 h 21986"/>
                <a:gd name="T4" fmla="*/ 0 w 32039"/>
                <a:gd name="T5" fmla="*/ 0 h 21986"/>
                <a:gd name="T6" fmla="*/ 0 60000 65536"/>
                <a:gd name="T7" fmla="*/ 0 60000 65536"/>
                <a:gd name="T8" fmla="*/ 0 60000 65536"/>
                <a:gd name="T9" fmla="*/ 0 w 32039"/>
                <a:gd name="T10" fmla="*/ 0 h 21986"/>
                <a:gd name="T11" fmla="*/ 32039 w 32039"/>
                <a:gd name="T12" fmla="*/ 21986 h 219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39" h="21986" fill="none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</a:path>
                <a:path w="32039" h="21986" stroke="0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  <a:lnTo>
                    <a:pt x="21600" y="386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3" name="Arc 455"/>
            <p:cNvSpPr>
              <a:spLocks/>
            </p:cNvSpPr>
            <p:nvPr/>
          </p:nvSpPr>
          <p:spPr bwMode="auto">
            <a:xfrm>
              <a:off x="3626" y="2103"/>
              <a:ext cx="584" cy="427"/>
            </a:xfrm>
            <a:custGeom>
              <a:avLst/>
              <a:gdLst>
                <a:gd name="T0" fmla="*/ 0 w 26070"/>
                <a:gd name="T1" fmla="*/ 0 h 31631"/>
                <a:gd name="T2" fmla="*/ 0 w 26070"/>
                <a:gd name="T3" fmla="*/ 0 h 31631"/>
                <a:gd name="T4" fmla="*/ 0 w 26070"/>
                <a:gd name="T5" fmla="*/ 0 h 31631"/>
                <a:gd name="T6" fmla="*/ 0 60000 65536"/>
                <a:gd name="T7" fmla="*/ 0 60000 65536"/>
                <a:gd name="T8" fmla="*/ 0 60000 65536"/>
                <a:gd name="T9" fmla="*/ 0 w 26070"/>
                <a:gd name="T10" fmla="*/ 0 h 31631"/>
                <a:gd name="T11" fmla="*/ 26070 w 26070"/>
                <a:gd name="T12" fmla="*/ 31631 h 31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70" h="31631" fill="none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</a:path>
                <a:path w="26070" h="31631" stroke="0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  <a:lnTo>
                    <a:pt x="4470" y="2160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94" name="Arc 456"/>
            <p:cNvSpPr>
              <a:spLocks/>
            </p:cNvSpPr>
            <p:nvPr/>
          </p:nvSpPr>
          <p:spPr bwMode="auto">
            <a:xfrm>
              <a:off x="3628" y="2110"/>
              <a:ext cx="574" cy="418"/>
            </a:xfrm>
            <a:custGeom>
              <a:avLst/>
              <a:gdLst>
                <a:gd name="T0" fmla="*/ 0 w 26029"/>
                <a:gd name="T1" fmla="*/ 0 h 31708"/>
                <a:gd name="T2" fmla="*/ 0 w 26029"/>
                <a:gd name="T3" fmla="*/ 0 h 31708"/>
                <a:gd name="T4" fmla="*/ 0 w 26029"/>
                <a:gd name="T5" fmla="*/ 0 h 31708"/>
                <a:gd name="T6" fmla="*/ 0 60000 65536"/>
                <a:gd name="T7" fmla="*/ 0 60000 65536"/>
                <a:gd name="T8" fmla="*/ 0 60000 65536"/>
                <a:gd name="T9" fmla="*/ 0 w 26029"/>
                <a:gd name="T10" fmla="*/ 0 h 31708"/>
                <a:gd name="T11" fmla="*/ 26029 w 26029"/>
                <a:gd name="T12" fmla="*/ 31708 h 317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29" h="31708" fill="none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</a:path>
                <a:path w="26029" h="31708" stroke="0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  <a:lnTo>
                    <a:pt x="4429" y="2160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5" name="Arc 457"/>
            <p:cNvSpPr>
              <a:spLocks/>
            </p:cNvSpPr>
            <p:nvPr/>
          </p:nvSpPr>
          <p:spPr bwMode="auto">
            <a:xfrm>
              <a:off x="3791" y="2534"/>
              <a:ext cx="556" cy="428"/>
            </a:xfrm>
            <a:custGeom>
              <a:avLst/>
              <a:gdLst>
                <a:gd name="T0" fmla="*/ 0 w 21600"/>
                <a:gd name="T1" fmla="*/ 0 h 29154"/>
                <a:gd name="T2" fmla="*/ 0 w 21600"/>
                <a:gd name="T3" fmla="*/ 0 h 29154"/>
                <a:gd name="T4" fmla="*/ 0 w 21600"/>
                <a:gd name="T5" fmla="*/ 0 h 2915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154"/>
                <a:gd name="T11" fmla="*/ 21600 w 21600"/>
                <a:gd name="T12" fmla="*/ 29154 h 291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154" fill="none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</a:path>
                <a:path w="21600" h="29154" stroke="0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  <a:lnTo>
                    <a:pt x="0" y="16794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96" name="Arc 458"/>
            <p:cNvSpPr>
              <a:spLocks/>
            </p:cNvSpPr>
            <p:nvPr/>
          </p:nvSpPr>
          <p:spPr bwMode="auto">
            <a:xfrm>
              <a:off x="3791" y="2538"/>
              <a:ext cx="549" cy="420"/>
            </a:xfrm>
            <a:custGeom>
              <a:avLst/>
              <a:gdLst>
                <a:gd name="T0" fmla="*/ 0 w 21600"/>
                <a:gd name="T1" fmla="*/ 0 h 29298"/>
                <a:gd name="T2" fmla="*/ 0 w 21600"/>
                <a:gd name="T3" fmla="*/ 0 h 29298"/>
                <a:gd name="T4" fmla="*/ 0 w 21600"/>
                <a:gd name="T5" fmla="*/ 0 h 292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298"/>
                <a:gd name="T11" fmla="*/ 21600 w 21600"/>
                <a:gd name="T12" fmla="*/ 29298 h 292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298" fill="none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</a:path>
                <a:path w="21600" h="29298" stroke="0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  <a:lnTo>
                    <a:pt x="0" y="1685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7" name="Arc 459"/>
            <p:cNvSpPr>
              <a:spLocks/>
            </p:cNvSpPr>
            <p:nvPr/>
          </p:nvSpPr>
          <p:spPr bwMode="auto">
            <a:xfrm>
              <a:off x="3609" y="2973"/>
              <a:ext cx="651" cy="607"/>
            </a:xfrm>
            <a:custGeom>
              <a:avLst/>
              <a:gdLst>
                <a:gd name="T0" fmla="*/ 0 w 28655"/>
                <a:gd name="T1" fmla="*/ 0 h 27157"/>
                <a:gd name="T2" fmla="*/ 0 w 28655"/>
                <a:gd name="T3" fmla="*/ 0 h 27157"/>
                <a:gd name="T4" fmla="*/ 0 w 28655"/>
                <a:gd name="T5" fmla="*/ 0 h 27157"/>
                <a:gd name="T6" fmla="*/ 0 60000 65536"/>
                <a:gd name="T7" fmla="*/ 0 60000 65536"/>
                <a:gd name="T8" fmla="*/ 0 60000 65536"/>
                <a:gd name="T9" fmla="*/ 0 w 28655"/>
                <a:gd name="T10" fmla="*/ 0 h 27157"/>
                <a:gd name="T11" fmla="*/ 28655 w 28655"/>
                <a:gd name="T12" fmla="*/ 27157 h 271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5" h="27157" fill="none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</a:path>
                <a:path w="28655" h="27157" stroke="0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  <a:lnTo>
                    <a:pt x="7055" y="555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98" name="Arc 460"/>
            <p:cNvSpPr>
              <a:spLocks/>
            </p:cNvSpPr>
            <p:nvPr/>
          </p:nvSpPr>
          <p:spPr bwMode="auto">
            <a:xfrm>
              <a:off x="3611" y="2975"/>
              <a:ext cx="642" cy="598"/>
            </a:xfrm>
            <a:custGeom>
              <a:avLst/>
              <a:gdLst>
                <a:gd name="T0" fmla="*/ 0 w 28653"/>
                <a:gd name="T1" fmla="*/ 0 h 27158"/>
                <a:gd name="T2" fmla="*/ 0 w 28653"/>
                <a:gd name="T3" fmla="*/ 0 h 27158"/>
                <a:gd name="T4" fmla="*/ 0 w 28653"/>
                <a:gd name="T5" fmla="*/ 0 h 27158"/>
                <a:gd name="T6" fmla="*/ 0 60000 65536"/>
                <a:gd name="T7" fmla="*/ 0 60000 65536"/>
                <a:gd name="T8" fmla="*/ 0 60000 65536"/>
                <a:gd name="T9" fmla="*/ 0 w 28653"/>
                <a:gd name="T10" fmla="*/ 0 h 27158"/>
                <a:gd name="T11" fmla="*/ 28653 w 28653"/>
                <a:gd name="T12" fmla="*/ 27158 h 271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3" h="27158" fill="none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</a:path>
                <a:path w="28653" h="27158" stroke="0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  <a:lnTo>
                    <a:pt x="7053" y="555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9" name="Arc 461"/>
            <p:cNvSpPr>
              <a:spLocks/>
            </p:cNvSpPr>
            <p:nvPr/>
          </p:nvSpPr>
          <p:spPr bwMode="auto">
            <a:xfrm>
              <a:off x="1358" y="2529"/>
              <a:ext cx="354" cy="592"/>
            </a:xfrm>
            <a:custGeom>
              <a:avLst/>
              <a:gdLst>
                <a:gd name="T0" fmla="*/ 0 w 21600"/>
                <a:gd name="T1" fmla="*/ 0 h 41297"/>
                <a:gd name="T2" fmla="*/ 0 w 21600"/>
                <a:gd name="T3" fmla="*/ 0 h 41297"/>
                <a:gd name="T4" fmla="*/ 0 w 21600"/>
                <a:gd name="T5" fmla="*/ 0 h 4129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297"/>
                <a:gd name="T11" fmla="*/ 21600 w 21600"/>
                <a:gd name="T12" fmla="*/ 41297 h 41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297" fill="none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</a:path>
                <a:path w="21600" h="41297" stroke="0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  <a:lnTo>
                    <a:pt x="21600" y="21551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0" name="Arc 462"/>
            <p:cNvSpPr>
              <a:spLocks/>
            </p:cNvSpPr>
            <p:nvPr/>
          </p:nvSpPr>
          <p:spPr bwMode="auto">
            <a:xfrm>
              <a:off x="1365" y="2536"/>
              <a:ext cx="347" cy="578"/>
            </a:xfrm>
            <a:custGeom>
              <a:avLst/>
              <a:gdLst>
                <a:gd name="T0" fmla="*/ 0 w 21600"/>
                <a:gd name="T1" fmla="*/ 0 h 41307"/>
                <a:gd name="T2" fmla="*/ 0 w 21600"/>
                <a:gd name="T3" fmla="*/ 0 h 41307"/>
                <a:gd name="T4" fmla="*/ 0 w 21600"/>
                <a:gd name="T5" fmla="*/ 0 h 4130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307"/>
                <a:gd name="T11" fmla="*/ 21600 w 21600"/>
                <a:gd name="T12" fmla="*/ 41307 h 413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307" fill="none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</a:path>
                <a:path w="21600" h="41307" stroke="0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  <a:lnTo>
                    <a:pt x="21600" y="21551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01" name="Arc 463"/>
            <p:cNvSpPr>
              <a:spLocks/>
            </p:cNvSpPr>
            <p:nvPr/>
          </p:nvSpPr>
          <p:spPr bwMode="auto">
            <a:xfrm>
              <a:off x="2293" y="3335"/>
              <a:ext cx="1344" cy="361"/>
            </a:xfrm>
            <a:custGeom>
              <a:avLst/>
              <a:gdLst>
                <a:gd name="T0" fmla="*/ 0 w 39224"/>
                <a:gd name="T1" fmla="*/ 0 h 21600"/>
                <a:gd name="T2" fmla="*/ 0 w 39224"/>
                <a:gd name="T3" fmla="*/ 0 h 21600"/>
                <a:gd name="T4" fmla="*/ 0 w 39224"/>
                <a:gd name="T5" fmla="*/ 0 h 21600"/>
                <a:gd name="T6" fmla="*/ 0 60000 65536"/>
                <a:gd name="T7" fmla="*/ 0 60000 65536"/>
                <a:gd name="T8" fmla="*/ 0 60000 65536"/>
                <a:gd name="T9" fmla="*/ 0 w 39224"/>
                <a:gd name="T10" fmla="*/ 0 h 21600"/>
                <a:gd name="T11" fmla="*/ 39224 w 3922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224" h="21600" fill="none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</a:path>
                <a:path w="39224" h="21600" stroke="0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  <a:lnTo>
                    <a:pt x="21277" y="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2" name="Arc 464"/>
            <p:cNvSpPr>
              <a:spLocks/>
            </p:cNvSpPr>
            <p:nvPr/>
          </p:nvSpPr>
          <p:spPr bwMode="auto">
            <a:xfrm>
              <a:off x="2300" y="3335"/>
              <a:ext cx="1329" cy="354"/>
            </a:xfrm>
            <a:custGeom>
              <a:avLst/>
              <a:gdLst>
                <a:gd name="T0" fmla="*/ 0 w 39161"/>
                <a:gd name="T1" fmla="*/ 0 h 21600"/>
                <a:gd name="T2" fmla="*/ 0 w 39161"/>
                <a:gd name="T3" fmla="*/ 0 h 21600"/>
                <a:gd name="T4" fmla="*/ 0 w 39161"/>
                <a:gd name="T5" fmla="*/ 0 h 21600"/>
                <a:gd name="T6" fmla="*/ 0 60000 65536"/>
                <a:gd name="T7" fmla="*/ 0 60000 65536"/>
                <a:gd name="T8" fmla="*/ 0 60000 65536"/>
                <a:gd name="T9" fmla="*/ 0 w 39161"/>
                <a:gd name="T10" fmla="*/ 0 h 21600"/>
                <a:gd name="T11" fmla="*/ 39161 w 3916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161" h="21600" fill="none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</a:path>
                <a:path w="39161" h="21600" stroke="0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  <a:lnTo>
                    <a:pt x="21271" y="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28945" name="Line 465"/>
          <p:cNvSpPr>
            <a:spLocks noChangeShapeType="1"/>
          </p:cNvSpPr>
          <p:nvPr/>
        </p:nvSpPr>
        <p:spPr bwMode="auto">
          <a:xfrm flipH="1">
            <a:off x="7931151" y="2624138"/>
            <a:ext cx="608013" cy="22225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</a:endParaRPr>
          </a:p>
        </p:txBody>
      </p:sp>
      <p:sp>
        <p:nvSpPr>
          <p:cNvPr id="1428946" name="Line 466"/>
          <p:cNvSpPr>
            <a:spLocks noChangeShapeType="1"/>
          </p:cNvSpPr>
          <p:nvPr/>
        </p:nvSpPr>
        <p:spPr bwMode="auto">
          <a:xfrm flipH="1" flipV="1">
            <a:off x="7885114" y="2900364"/>
            <a:ext cx="420687" cy="439737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</a:endParaRPr>
          </a:p>
        </p:txBody>
      </p:sp>
      <p:sp>
        <p:nvSpPr>
          <p:cNvPr id="1428947" name="Line 467"/>
          <p:cNvSpPr>
            <a:spLocks noChangeShapeType="1"/>
          </p:cNvSpPr>
          <p:nvPr/>
        </p:nvSpPr>
        <p:spPr bwMode="auto">
          <a:xfrm flipH="1" flipV="1">
            <a:off x="8586788" y="2624139"/>
            <a:ext cx="419100" cy="771525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</a:endParaRPr>
          </a:p>
        </p:txBody>
      </p:sp>
      <p:sp>
        <p:nvSpPr>
          <p:cNvPr id="1428948" name="Line 468"/>
          <p:cNvSpPr>
            <a:spLocks noChangeShapeType="1"/>
          </p:cNvSpPr>
          <p:nvPr/>
        </p:nvSpPr>
        <p:spPr bwMode="auto">
          <a:xfrm flipH="1" flipV="1">
            <a:off x="8305800" y="3286125"/>
            <a:ext cx="700088" cy="109538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</a:endParaRPr>
          </a:p>
        </p:txBody>
      </p:sp>
      <p:sp>
        <p:nvSpPr>
          <p:cNvPr id="1428949" name="Line 469"/>
          <p:cNvSpPr>
            <a:spLocks noChangeShapeType="1"/>
          </p:cNvSpPr>
          <p:nvPr/>
        </p:nvSpPr>
        <p:spPr bwMode="auto">
          <a:xfrm flipV="1">
            <a:off x="7275513" y="2900363"/>
            <a:ext cx="609600" cy="16510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</a:endParaRPr>
          </a:p>
        </p:txBody>
      </p:sp>
      <p:pic>
        <p:nvPicPr>
          <p:cNvPr id="18477" name="Picture 470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964" y="2767014"/>
            <a:ext cx="3635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8" name="Picture 471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476" y="3243264"/>
            <a:ext cx="3667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79" name="Text Box 472"/>
          <p:cNvSpPr txBox="1">
            <a:spLocks noChangeArrowheads="1"/>
          </p:cNvSpPr>
          <p:nvPr/>
        </p:nvSpPr>
        <p:spPr bwMode="auto">
          <a:xfrm>
            <a:off x="7359651" y="1849439"/>
            <a:ext cx="593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b="1">
                <a:latin typeface="Arial" charset="0"/>
              </a:rPr>
              <a:t>ISP</a:t>
            </a:r>
          </a:p>
        </p:txBody>
      </p:sp>
      <p:pic>
        <p:nvPicPr>
          <p:cNvPr id="18480" name="Picture 473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76" y="2987675"/>
            <a:ext cx="3651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1" name="Picture 474"/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164" y="3243264"/>
            <a:ext cx="3651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8955" name="Line 475"/>
          <p:cNvSpPr>
            <a:spLocks noChangeShapeType="1"/>
          </p:cNvSpPr>
          <p:nvPr/>
        </p:nvSpPr>
        <p:spPr bwMode="auto">
          <a:xfrm flipH="1">
            <a:off x="8502650" y="2306638"/>
            <a:ext cx="457200" cy="30480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</a:endParaRPr>
          </a:p>
        </p:txBody>
      </p:sp>
      <p:pic>
        <p:nvPicPr>
          <p:cNvPr id="18483" name="Picture 476"/>
          <p:cNvPicPr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301" y="2219325"/>
            <a:ext cx="365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4" name="Picture 47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364" y="2527301"/>
            <a:ext cx="36512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85" name="Rectangle 47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Internet Infrastructure</a:t>
            </a:r>
          </a:p>
        </p:txBody>
      </p:sp>
      <p:sp>
        <p:nvSpPr>
          <p:cNvPr id="18486" name="Rectangle 479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4405314"/>
            <a:ext cx="7772400" cy="1443037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Local and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interdomain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routing</a:t>
            </a: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TCP/IP for </a:t>
            </a:r>
            <a:r>
              <a:rPr lang="en-US" sz="2000" dirty="0">
                <a:latin typeface="Tahoma" charset="0"/>
                <a:ea typeface="ＭＳ Ｐゴシック" charset="0"/>
              </a:rPr>
              <a:t>routing</a:t>
            </a:r>
            <a:r>
              <a:rPr lang="en-US" sz="2000" dirty="0">
                <a:latin typeface="Tahoma" charset="0"/>
                <a:ea typeface="ＭＳ Ｐゴシック" charset="0"/>
              </a:rPr>
              <a:t> </a:t>
            </a:r>
            <a:r>
              <a:rPr lang="en-US" sz="2000" dirty="0">
                <a:latin typeface="Tahoma" charset="0"/>
                <a:ea typeface="ＭＳ Ｐゴシック" charset="0"/>
              </a:rPr>
              <a:t>and messaging</a:t>
            </a:r>
            <a:endParaRPr lang="en-US" sz="2000" dirty="0">
              <a:latin typeface="Tahoma" charset="0"/>
              <a:ea typeface="ＭＳ Ｐゴシック" charset="0"/>
            </a:endParaRP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BGP for routing announcements</a:t>
            </a:r>
          </a:p>
          <a:p>
            <a:pPr eaLnBrk="1" hangingPunct="1"/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Domain Name System</a:t>
            </a: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Find IP address from symbolic name (</a:t>
            </a:r>
            <a:r>
              <a:rPr lang="en-US" sz="2000" dirty="0" err="1">
                <a:latin typeface="Tahoma" charset="0"/>
                <a:ea typeface="ＭＳ Ｐゴシック" charset="0"/>
              </a:rPr>
              <a:t>www.cs.stanford.edu</a:t>
            </a:r>
            <a:r>
              <a:rPr lang="en-US" sz="2000" dirty="0">
                <a:latin typeface="Tahoma" charset="0"/>
                <a:ea typeface="ＭＳ Ｐゴシック" charset="0"/>
              </a:rPr>
              <a:t>)</a:t>
            </a:r>
          </a:p>
        </p:txBody>
      </p:sp>
      <p:sp>
        <p:nvSpPr>
          <p:cNvPr id="480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Security issues in Internet protocols</a:t>
            </a:r>
            <a:endParaRPr lang="en-US" altLang="zh-CN" sz="2400" dirty="0"/>
          </a:p>
        </p:txBody>
      </p:sp>
      <p:sp>
        <p:nvSpPr>
          <p:cNvPr id="481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84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Caching</a:t>
            </a:r>
          </a:p>
        </p:txBody>
      </p:sp>
      <p:sp>
        <p:nvSpPr>
          <p:cNvPr id="471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8001000" cy="46482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DNS responses are cached </a:t>
            </a: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Quick response for repeated translations</a:t>
            </a: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Note:   NS records for domains also cached</a:t>
            </a:r>
            <a:endParaRPr lang="en-US" sz="1800" dirty="0">
              <a:latin typeface="Tahoma" charset="0"/>
              <a:ea typeface="ＭＳ Ｐゴシック" charset="0"/>
            </a:endParaRPr>
          </a:p>
          <a:p>
            <a:pPr eaLnBrk="1" hangingPunct="1"/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DNS negative queries are cached</a:t>
            </a: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Save time for nonexistent sites, e.g. misspelling</a:t>
            </a:r>
          </a:p>
          <a:p>
            <a:pPr eaLnBrk="1" hangingPunct="1"/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Cached data periodically times out</a:t>
            </a: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Lifetime (TTL) of data controlled by owner of data</a:t>
            </a: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TTL passed with every record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Security issues in Internet protocols</a:t>
            </a:r>
            <a:endParaRPr lang="en-US" altLang="zh-CN" sz="24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05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838200" y="2821"/>
            <a:ext cx="10515600" cy="1325563"/>
          </a:xfrm>
        </p:spPr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DNS Packet</a:t>
            </a:r>
          </a:p>
        </p:txBody>
      </p:sp>
      <p:sp>
        <p:nvSpPr>
          <p:cNvPr id="48131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2057400" y="1086932"/>
            <a:ext cx="7772400" cy="4648200"/>
          </a:xfrm>
        </p:spPr>
        <p:txBody>
          <a:bodyPr/>
          <a:lstStyle/>
          <a:p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Query ID:</a:t>
            </a:r>
          </a:p>
          <a:p>
            <a:pPr lvl="1"/>
            <a:r>
              <a:rPr lang="en-US" sz="2200" dirty="0">
                <a:latin typeface="Tahoma" charset="0"/>
                <a:ea typeface="ＭＳ Ｐゴシック" charset="0"/>
              </a:rPr>
              <a:t>16 bit random value</a:t>
            </a:r>
          </a:p>
          <a:p>
            <a:pPr lvl="1"/>
            <a:r>
              <a:rPr lang="en-US" sz="2200" dirty="0">
                <a:latin typeface="Tahoma" charset="0"/>
                <a:ea typeface="ＭＳ Ｐゴシック" charset="0"/>
              </a:rPr>
              <a:t>Links response to query</a:t>
            </a:r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74" t="28999" r="3751" b="20000"/>
          <a:stretch>
            <a:fillRect/>
          </a:stretch>
        </p:blipFill>
        <p:spPr bwMode="auto">
          <a:xfrm>
            <a:off x="6248400" y="1391732"/>
            <a:ext cx="4191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</p:pic>
      <p:sp>
        <p:nvSpPr>
          <p:cNvPr id="48133" name="TextBox 4"/>
          <p:cNvSpPr txBox="1">
            <a:spLocks noChangeArrowheads="1"/>
          </p:cNvSpPr>
          <p:nvPr/>
        </p:nvSpPr>
        <p:spPr bwMode="auto">
          <a:xfrm>
            <a:off x="8553450" y="5565271"/>
            <a:ext cx="1885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(from Steve Friedl)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Security issues in Internet protocols</a:t>
            </a:r>
            <a:endParaRPr lang="en-US" altLang="zh-CN" sz="2400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37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Resolver to NS request</a:t>
            </a:r>
          </a:p>
        </p:txBody>
      </p:sp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26" t="28999" r="5624" b="28999"/>
          <a:stretch>
            <a:fillRect/>
          </a:stretch>
        </p:blipFill>
        <p:spPr bwMode="auto">
          <a:xfrm>
            <a:off x="3352800" y="1905000"/>
            <a:ext cx="635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Security issues in Internet protocols</a:t>
            </a:r>
            <a:endParaRPr lang="en-US" altLang="zh-CN" sz="24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38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5"/>
          <p:cNvSpPr>
            <a:spLocks noChangeArrowheads="1"/>
          </p:cNvSpPr>
          <p:nvPr/>
        </p:nvSpPr>
        <p:spPr bwMode="auto">
          <a:xfrm>
            <a:off x="1828800" y="1219200"/>
            <a:ext cx="2590800" cy="2743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/>
                <a:tailEnd type="triangle" w="lg" len="med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179" name="Title 1"/>
          <p:cNvSpPr>
            <a:spLocks noGrp="1"/>
          </p:cNvSpPr>
          <p:nvPr>
            <p:ph type="title"/>
          </p:nvPr>
        </p:nvSpPr>
        <p:spPr>
          <a:xfrm>
            <a:off x="2133600" y="228600"/>
            <a:ext cx="7772400" cy="9144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Response to resolver</a:t>
            </a:r>
          </a:p>
        </p:txBody>
      </p:sp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50" t="25999" r="4375" b="14999"/>
          <a:stretch>
            <a:fillRect/>
          </a:stretch>
        </p:blipFill>
        <p:spPr bwMode="auto">
          <a:xfrm>
            <a:off x="4814888" y="1414734"/>
            <a:ext cx="5776912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</p:pic>
      <p:sp>
        <p:nvSpPr>
          <p:cNvPr id="50181" name="TextBox 4"/>
          <p:cNvSpPr txBox="1">
            <a:spLocks noChangeArrowheads="1"/>
          </p:cNvSpPr>
          <p:nvPr/>
        </p:nvSpPr>
        <p:spPr bwMode="auto">
          <a:xfrm>
            <a:off x="1752600" y="1262335"/>
            <a:ext cx="3062288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  <a:p>
            <a:pPr eaLnBrk="1" hangingPunct="1"/>
            <a:r>
              <a:rPr lang="en-US"/>
              <a:t>Response contains IP addr of next NS server</a:t>
            </a:r>
          </a:p>
          <a:p>
            <a:pPr eaLnBrk="1" hangingPunct="1"/>
            <a:r>
              <a:rPr lang="en-US"/>
              <a:t>(called </a:t>
            </a:r>
            <a:r>
              <a:rPr lang="ja-JP" altLang="en-US"/>
              <a:t>“</a:t>
            </a:r>
            <a:r>
              <a:rPr lang="en-US"/>
              <a:t>glue</a:t>
            </a:r>
            <a:r>
              <a:rPr lang="ja-JP" altLang="en-US"/>
              <a:t>”</a:t>
            </a:r>
            <a:r>
              <a:rPr lang="en-US"/>
              <a:t>)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Response ignored if </a:t>
            </a:r>
            <a:br>
              <a:rPr lang="en-US"/>
            </a:br>
            <a:r>
              <a:rPr lang="en-US"/>
              <a:t>unrecognized QueryID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Security issues in Internet protocols</a:t>
            </a:r>
            <a:endParaRPr lang="en-US" altLang="zh-CN" sz="2400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57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2133600" y="304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Authoritative response to resolver</a:t>
            </a:r>
          </a:p>
        </p:txBody>
      </p:sp>
      <p:grpSp>
        <p:nvGrpSpPr>
          <p:cNvPr id="51203" name="Group 6"/>
          <p:cNvGrpSpPr>
            <a:grpSpLocks/>
          </p:cNvGrpSpPr>
          <p:nvPr/>
        </p:nvGrpSpPr>
        <p:grpSpPr bwMode="auto">
          <a:xfrm>
            <a:off x="2362200" y="4418166"/>
            <a:ext cx="1905000" cy="401638"/>
            <a:chOff x="609600" y="4724400"/>
            <a:chExt cx="1905000" cy="401638"/>
          </a:xfrm>
        </p:grpSpPr>
        <p:cxnSp>
          <p:nvCxnSpPr>
            <p:cNvPr id="51206" name="Straight Arrow Connector 6"/>
            <p:cNvCxnSpPr>
              <a:cxnSpLocks noChangeShapeType="1"/>
            </p:cNvCxnSpPr>
            <p:nvPr/>
          </p:nvCxnSpPr>
          <p:spPr bwMode="auto">
            <a:xfrm>
              <a:off x="609600" y="5124450"/>
              <a:ext cx="19050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207" name="TextBox 7"/>
            <p:cNvSpPr txBox="1">
              <a:spLocks noChangeArrowheads="1"/>
            </p:cNvSpPr>
            <p:nvPr/>
          </p:nvSpPr>
          <p:spPr bwMode="auto">
            <a:xfrm>
              <a:off x="609600" y="4724400"/>
              <a:ext cx="15525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final answer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524001" y="1446367"/>
            <a:ext cx="2824163" cy="2246313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u="sng"/>
              <a:t>bailiwick checking:</a:t>
            </a:r>
          </a:p>
          <a:p>
            <a:pPr eaLnBrk="1" hangingPunct="1"/>
            <a:r>
              <a:rPr lang="en-US"/>
              <a:t>  response is cached if</a:t>
            </a:r>
            <a:br>
              <a:rPr lang="en-US"/>
            </a:br>
            <a:r>
              <a:rPr lang="en-US"/>
              <a:t>  it is within the same </a:t>
            </a:r>
            <a:br>
              <a:rPr lang="en-US"/>
            </a:br>
            <a:r>
              <a:rPr lang="en-US"/>
              <a:t>  domain of query</a:t>
            </a:r>
            <a:br>
              <a:rPr lang="en-US"/>
            </a:br>
            <a:r>
              <a:rPr lang="en-US"/>
              <a:t>  (i.e.  </a:t>
            </a:r>
            <a:r>
              <a:rPr lang="en-US" b="1"/>
              <a:t>a.com </a:t>
            </a:r>
            <a:r>
              <a:rPr lang="en-US"/>
              <a:t> cannot  </a:t>
            </a:r>
            <a:br>
              <a:rPr lang="en-US"/>
            </a:br>
            <a:r>
              <a:rPr lang="en-US"/>
              <a:t>       set NS for </a:t>
            </a:r>
            <a:r>
              <a:rPr lang="en-US" b="1"/>
              <a:t>b.com</a:t>
            </a:r>
            <a:r>
              <a:rPr lang="en-US"/>
              <a:t>)</a:t>
            </a:r>
          </a:p>
          <a:p>
            <a:pPr eaLnBrk="1" hangingPunct="1"/>
            <a:endParaRPr lang="en-US"/>
          </a:p>
        </p:txBody>
      </p:sp>
      <p:pic>
        <p:nvPicPr>
          <p:cNvPr id="5120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50" t="28000" r="3751" b="13000"/>
          <a:stretch>
            <a:fillRect/>
          </a:stretch>
        </p:blipFill>
        <p:spPr bwMode="auto">
          <a:xfrm>
            <a:off x="4495800" y="1244754"/>
            <a:ext cx="6103938" cy="500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</p:pic>
      <p:sp>
        <p:nvSpPr>
          <p:cNvPr id="8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Security issues in Internet protocols</a:t>
            </a:r>
            <a:endParaRPr lang="en-US" altLang="zh-CN" sz="2400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4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Basic DNS Vulnerabilities</a:t>
            </a:r>
          </a:p>
        </p:txBody>
      </p:sp>
      <p:sp>
        <p:nvSpPr>
          <p:cNvPr id="522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80772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Users/hosts trust the host-address mapping </a:t>
            </a:r>
            <a:b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provided by DNS: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  <a:ea typeface="ＭＳ Ｐゴシック" charset="0"/>
              </a:rPr>
              <a:t>Used as basis for many security policies: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Tahoma" charset="0"/>
                <a:ea typeface="ＭＳ Ｐゴシック" charset="0"/>
              </a:rPr>
              <a:t>		Browser same origin policy,     URL address bar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Tahoma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Obvious problems </a:t>
            </a:r>
          </a:p>
          <a:p>
            <a:pPr lvl="1">
              <a:spcBef>
                <a:spcPts val="1680"/>
              </a:spcBef>
            </a:pPr>
            <a:r>
              <a:rPr lang="en-US" sz="2000" dirty="0">
                <a:latin typeface="Tahoma" charset="0"/>
                <a:ea typeface="ＭＳ Ｐゴシック" charset="0"/>
              </a:rPr>
              <a:t>Interception of requests or compromise of DNS servers can result in incorrect or malicious responses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</a:rPr>
              <a:t>e.g.:   </a:t>
            </a:r>
            <a:r>
              <a:rPr lang="en-US" dirty="0" smtClean="0">
                <a:latin typeface="Tahoma" charset="0"/>
                <a:ea typeface="ＭＳ Ｐゴシック" charset="0"/>
              </a:rPr>
              <a:t>malicious access point in a Cafe</a:t>
            </a:r>
            <a:endParaRPr lang="en-US" dirty="0">
              <a:latin typeface="Tahoma" charset="0"/>
              <a:ea typeface="ＭＳ Ｐゴシック" charset="0"/>
            </a:endParaRPr>
          </a:p>
          <a:p>
            <a:pPr lvl="1">
              <a:spcBef>
                <a:spcPts val="1680"/>
              </a:spcBef>
            </a:pPr>
            <a:r>
              <a:rPr lang="en-US" sz="2000" dirty="0">
                <a:latin typeface="Tahoma" charset="0"/>
                <a:ea typeface="ＭＳ Ｐゴシック" charset="0"/>
              </a:rPr>
              <a:t>Solution – authenticated requests/responses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</a:rPr>
              <a:t>Provided by </a:t>
            </a:r>
            <a:r>
              <a:rPr lang="en-US" dirty="0" err="1">
                <a:latin typeface="Tahoma" charset="0"/>
                <a:ea typeface="ＭＳ Ｐゴシック" charset="0"/>
              </a:rPr>
              <a:t>DNSsec</a:t>
            </a:r>
            <a:r>
              <a:rPr lang="en-US" dirty="0">
                <a:latin typeface="Tahoma" charset="0"/>
                <a:ea typeface="ＭＳ Ｐゴシック" charset="0"/>
              </a:rPr>
              <a:t>     …    but </a:t>
            </a:r>
            <a:r>
              <a:rPr lang="en-US" dirty="0" smtClean="0">
                <a:latin typeface="Tahoma" charset="0"/>
                <a:ea typeface="ＭＳ Ｐゴシック" charset="0"/>
              </a:rPr>
              <a:t>few use </a:t>
            </a:r>
            <a:r>
              <a:rPr lang="en-US" dirty="0" err="1">
                <a:latin typeface="Tahoma" charset="0"/>
                <a:ea typeface="ＭＳ Ｐゴシック" charset="0"/>
              </a:rPr>
              <a:t>DNSsec</a:t>
            </a:r>
            <a:endParaRPr lang="en-US" dirty="0">
              <a:latin typeface="Tahoma" charset="0"/>
              <a:ea typeface="ＭＳ Ｐゴシック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Security issues in Internet protocols</a:t>
            </a:r>
            <a:endParaRPr lang="en-US" altLang="zh-CN" sz="24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14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Tahoma" charset="0"/>
                <a:ea typeface="ＭＳ Ｐゴシック" charset="0"/>
                <a:cs typeface="ＭＳ Ｐゴシック" charset="0"/>
              </a:rPr>
              <a:t>DNS cache poisoning  </a:t>
            </a:r>
            <a:r>
              <a:rPr lang="en-US" sz="2000">
                <a:latin typeface="Tahoma" charset="0"/>
                <a:ea typeface="ＭＳ Ｐゴシック" charset="0"/>
                <a:cs typeface="ＭＳ Ｐゴシック" charset="0"/>
              </a:rPr>
              <a:t>(a la Kaminsky</a:t>
            </a:r>
            <a:r>
              <a:rPr lang="ja-JP" altLang="en-US" sz="2000">
                <a:latin typeface="Tahom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sz="2000">
                <a:latin typeface="Tahoma" charset="0"/>
                <a:ea typeface="ＭＳ Ｐゴシック" charset="0"/>
                <a:cs typeface="ＭＳ Ｐゴシック" charset="0"/>
              </a:rPr>
              <a:t>08)</a:t>
            </a:r>
          </a:p>
        </p:txBody>
      </p:sp>
      <p:sp>
        <p:nvSpPr>
          <p:cNvPr id="532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8458200" cy="46482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Victim machine visits </a:t>
            </a: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attacker’s </a:t>
            </a: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web site,  downloads </a:t>
            </a:r>
            <a:r>
              <a:rPr lang="en-US" sz="2000" dirty="0" err="1">
                <a:latin typeface="Tahoma" charset="0"/>
                <a:ea typeface="ＭＳ Ｐゴシック" charset="0"/>
                <a:cs typeface="ＭＳ Ｐゴシック" charset="0"/>
              </a:rPr>
              <a:t>Javascript</a:t>
            </a:r>
            <a:endParaRPr lang="en-US" sz="20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676400" y="2508250"/>
            <a:ext cx="990600" cy="1016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/>
              <a:t>user</a:t>
            </a:r>
          </a:p>
          <a:p>
            <a:pPr algn="ctr"/>
            <a:r>
              <a:rPr lang="en-US"/>
              <a:t>browser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4729164" y="2508250"/>
            <a:ext cx="1214437" cy="1219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/>
              <a:t>local</a:t>
            </a:r>
          </a:p>
          <a:p>
            <a:pPr algn="ctr"/>
            <a:r>
              <a:rPr lang="en-US"/>
              <a:t>DNS</a:t>
            </a:r>
          </a:p>
          <a:p>
            <a:pPr algn="ctr"/>
            <a:r>
              <a:rPr lang="en-US"/>
              <a:t>resolver</a:t>
            </a:r>
          </a:p>
        </p:txBody>
      </p:sp>
      <p:cxnSp>
        <p:nvCxnSpPr>
          <p:cNvPr id="53254" name="Straight Arrow Connector 7"/>
          <p:cNvCxnSpPr>
            <a:cxnSpLocks noChangeShapeType="1"/>
          </p:cNvCxnSpPr>
          <p:nvPr/>
        </p:nvCxnSpPr>
        <p:spPr bwMode="auto">
          <a:xfrm>
            <a:off x="2667000" y="2813050"/>
            <a:ext cx="20574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3255" name="TextBox 8"/>
          <p:cNvSpPr txBox="1">
            <a:spLocks noChangeArrowheads="1"/>
          </p:cNvSpPr>
          <p:nvPr/>
        </p:nvSpPr>
        <p:spPr bwMode="auto">
          <a:xfrm>
            <a:off x="2819400" y="2403476"/>
            <a:ext cx="1652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Query:</a:t>
            </a:r>
          </a:p>
          <a:p>
            <a:pPr eaLnBrk="1" hangingPunct="1"/>
            <a:r>
              <a:rPr lang="en-US"/>
              <a:t>  a.bank.com</a:t>
            </a:r>
          </a:p>
        </p:txBody>
      </p:sp>
      <p:cxnSp>
        <p:nvCxnSpPr>
          <p:cNvPr id="53256" name="Straight Arrow Connector 11"/>
          <p:cNvCxnSpPr>
            <a:cxnSpLocks noChangeShapeType="1"/>
          </p:cNvCxnSpPr>
          <p:nvPr/>
        </p:nvCxnSpPr>
        <p:spPr bwMode="auto">
          <a:xfrm>
            <a:off x="5943600" y="2660650"/>
            <a:ext cx="28194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3257" name="TextBox 13"/>
          <p:cNvSpPr txBox="1">
            <a:spLocks noChangeArrowheads="1"/>
          </p:cNvSpPr>
          <p:nvPr/>
        </p:nvSpPr>
        <p:spPr bwMode="auto">
          <a:xfrm>
            <a:off x="6324600" y="2286001"/>
            <a:ext cx="1492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a.bank.com</a:t>
            </a:r>
          </a:p>
          <a:p>
            <a:pPr eaLnBrk="1" hangingPunct="1"/>
            <a:r>
              <a:rPr lang="en-US"/>
              <a:t>QID=x</a:t>
            </a:r>
            <a:r>
              <a:rPr lang="en-US" baseline="-25000"/>
              <a:t>1</a:t>
            </a:r>
          </a:p>
        </p:txBody>
      </p:sp>
      <p:sp>
        <p:nvSpPr>
          <p:cNvPr id="53258" name="Rectangle 17"/>
          <p:cNvSpPr>
            <a:spLocks noChangeArrowheads="1"/>
          </p:cNvSpPr>
          <p:nvPr/>
        </p:nvSpPr>
        <p:spPr bwMode="auto">
          <a:xfrm>
            <a:off x="9372600" y="5334000"/>
            <a:ext cx="990600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pPr algn="ctr"/>
            <a:r>
              <a:rPr lang="en-US"/>
              <a:t>attacker</a:t>
            </a:r>
          </a:p>
        </p:txBody>
      </p:sp>
      <p:sp>
        <p:nvSpPr>
          <p:cNvPr id="37904" name="TextBox 25"/>
          <p:cNvSpPr txBox="1">
            <a:spLocks noChangeArrowheads="1"/>
          </p:cNvSpPr>
          <p:nvPr/>
        </p:nvSpPr>
        <p:spPr bwMode="auto">
          <a:xfrm>
            <a:off x="1676400" y="5283201"/>
            <a:ext cx="3429000" cy="1118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attacker wins if  </a:t>
            </a:r>
            <a:r>
              <a:rPr lang="en-US" dirty="0">
                <a:sym typeface="Symbol" charset="0"/>
              </a:rPr>
              <a:t>∃j</a:t>
            </a:r>
            <a:r>
              <a:rPr lang="en-US" dirty="0">
                <a:sym typeface="Symbol" charset="0"/>
              </a:rPr>
              <a:t>:  x</a:t>
            </a:r>
            <a:r>
              <a:rPr lang="en-US" sz="2800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 = </a:t>
            </a:r>
            <a:r>
              <a:rPr lang="en-US" dirty="0" err="1">
                <a:sym typeface="Symbol" charset="0"/>
              </a:rPr>
              <a:t>y</a:t>
            </a:r>
            <a:r>
              <a:rPr lang="en-US" sz="2800" baseline="-25000" dirty="0" err="1">
                <a:sym typeface="Symbol" charset="0"/>
              </a:rPr>
              <a:t>j</a:t>
            </a:r>
            <a:endParaRPr lang="en-US" sz="2800" baseline="-25000" dirty="0">
              <a:sym typeface="Symbol" charset="0"/>
            </a:endParaRPr>
          </a:p>
          <a:p>
            <a:pPr eaLnBrk="1" hangingPunct="1">
              <a:spcBef>
                <a:spcPts val="800"/>
              </a:spcBef>
            </a:pPr>
            <a:r>
              <a:rPr lang="en-US" dirty="0">
                <a:sym typeface="Symbol" charset="0"/>
              </a:rPr>
              <a:t>   response is cached and</a:t>
            </a:r>
            <a:br>
              <a:rPr lang="en-US" dirty="0">
                <a:sym typeface="Symbol" charset="0"/>
              </a:rPr>
            </a:br>
            <a:r>
              <a:rPr lang="en-US" dirty="0">
                <a:sym typeface="Symbol" charset="0"/>
              </a:rPr>
              <a:t>   attacker owns </a:t>
            </a:r>
            <a:r>
              <a:rPr lang="en-US" dirty="0" err="1">
                <a:sym typeface="Symbol" charset="0"/>
              </a:rPr>
              <a:t>bank.com</a:t>
            </a:r>
            <a:endParaRPr lang="en-US" dirty="0">
              <a:sym typeface="Symbol" charset="0"/>
            </a:endParaRPr>
          </a:p>
        </p:txBody>
      </p:sp>
      <p:sp>
        <p:nvSpPr>
          <p:cNvPr id="53260" name="Rectangle 17"/>
          <p:cNvSpPr>
            <a:spLocks noChangeArrowheads="1"/>
          </p:cNvSpPr>
          <p:nvPr/>
        </p:nvSpPr>
        <p:spPr bwMode="auto">
          <a:xfrm>
            <a:off x="8763000" y="2508250"/>
            <a:ext cx="1600200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 dirty="0"/>
              <a:t>.com</a:t>
            </a:r>
            <a:endParaRPr lang="en-US" dirty="0"/>
          </a:p>
        </p:txBody>
      </p:sp>
      <p:cxnSp>
        <p:nvCxnSpPr>
          <p:cNvPr id="53261" name="Straight Arrow Connector 22"/>
          <p:cNvCxnSpPr>
            <a:cxnSpLocks noChangeShapeType="1"/>
          </p:cNvCxnSpPr>
          <p:nvPr/>
        </p:nvCxnSpPr>
        <p:spPr bwMode="auto">
          <a:xfrm rot="10800000">
            <a:off x="7543800" y="3201989"/>
            <a:ext cx="1219200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3262" name="TextBox 23"/>
          <p:cNvSpPr txBox="1">
            <a:spLocks noChangeArrowheads="1"/>
          </p:cNvSpPr>
          <p:nvPr/>
        </p:nvSpPr>
        <p:spPr bwMode="auto">
          <a:xfrm>
            <a:off x="7620000" y="3124200"/>
            <a:ext cx="11967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response</a:t>
            </a:r>
            <a:endParaRPr lang="en-US" dirty="0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5403850" y="3419476"/>
            <a:ext cx="3968750" cy="2206625"/>
            <a:chOff x="3880340" y="3648039"/>
            <a:chExt cx="3968260" cy="2206499"/>
          </a:xfrm>
        </p:grpSpPr>
        <p:cxnSp>
          <p:nvCxnSpPr>
            <p:cNvPr id="53264" name="Straight Arrow Connector 21"/>
            <p:cNvCxnSpPr>
              <a:cxnSpLocks noChangeShapeType="1"/>
            </p:cNvCxnSpPr>
            <p:nvPr/>
          </p:nvCxnSpPr>
          <p:spPr bwMode="auto">
            <a:xfrm rot="10800000">
              <a:off x="4572000" y="3648039"/>
              <a:ext cx="3276600" cy="19145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3265" name="Group 30"/>
            <p:cNvGrpSpPr>
              <a:grpSpLocks/>
            </p:cNvGrpSpPr>
            <p:nvPr/>
          </p:nvGrpSpPr>
          <p:grpSpPr bwMode="auto">
            <a:xfrm>
              <a:off x="3988992" y="4467761"/>
              <a:ext cx="3783408" cy="1323439"/>
              <a:chOff x="3988992" y="4467761"/>
              <a:chExt cx="3783408" cy="1323439"/>
            </a:xfrm>
          </p:grpSpPr>
          <p:sp>
            <p:nvSpPr>
              <p:cNvPr id="53267" name="Rectangle 29"/>
              <p:cNvSpPr>
                <a:spLocks noChangeArrowheads="1"/>
              </p:cNvSpPr>
              <p:nvPr/>
            </p:nvSpPr>
            <p:spPr bwMode="auto">
              <a:xfrm>
                <a:off x="3988992" y="5105400"/>
                <a:ext cx="3783408" cy="6858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lg" len="med"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268" name="TextBox 24"/>
              <p:cNvSpPr txBox="1">
                <a:spLocks noChangeArrowheads="1"/>
              </p:cNvSpPr>
              <p:nvPr/>
            </p:nvSpPr>
            <p:spPr bwMode="auto">
              <a:xfrm>
                <a:off x="3988992" y="4467761"/>
                <a:ext cx="3783408" cy="1323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/>
                  <a:t>256 responses:</a:t>
                </a:r>
              </a:p>
              <a:p>
                <a:pPr eaLnBrk="1" hangingPunct="1"/>
                <a:r>
                  <a:rPr lang="en-US"/>
                  <a:t>Random QID  y</a:t>
                </a:r>
                <a:r>
                  <a:rPr lang="en-US" baseline="-25000"/>
                  <a:t>1</a:t>
                </a:r>
                <a:r>
                  <a:rPr lang="en-US"/>
                  <a:t>, y</a:t>
                </a:r>
                <a:r>
                  <a:rPr lang="en-US" baseline="-25000"/>
                  <a:t>2</a:t>
                </a:r>
                <a:r>
                  <a:rPr lang="en-US"/>
                  <a:t>, …</a:t>
                </a:r>
              </a:p>
              <a:p>
                <a:pPr eaLnBrk="1" hangingPunct="1"/>
                <a:r>
                  <a:rPr lang="en-US" b="1"/>
                  <a:t>NS  bank.com=ns.bank.com</a:t>
                </a:r>
              </a:p>
              <a:p>
                <a:pPr eaLnBrk="1" hangingPunct="1"/>
                <a:r>
                  <a:rPr lang="en-US" b="1"/>
                  <a:t>A ns.bank.com=</a:t>
                </a:r>
                <a:r>
                  <a:rPr lang="en-US" b="1">
                    <a:solidFill>
                      <a:srgbClr val="FF0000"/>
                    </a:solidFill>
                  </a:rPr>
                  <a:t>attackerIP</a:t>
                </a:r>
                <a:r>
                  <a:rPr lang="en-US" b="1"/>
                  <a:t> </a:t>
                </a:r>
              </a:p>
            </p:txBody>
          </p:sp>
        </p:grpSp>
        <p:sp>
          <p:nvSpPr>
            <p:cNvPr id="53266" name="Left Bracket 31"/>
            <p:cNvSpPr>
              <a:spLocks/>
            </p:cNvSpPr>
            <p:nvPr/>
          </p:nvSpPr>
          <p:spPr bwMode="auto">
            <a:xfrm>
              <a:off x="3880340" y="4800600"/>
              <a:ext cx="178992" cy="1053938"/>
            </a:xfrm>
            <a:prstGeom prst="leftBracket">
              <a:avLst>
                <a:gd name="adj" fmla="val 8342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1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Security issues in Internet protocols</a:t>
            </a:r>
            <a:endParaRPr lang="en-US" altLang="zh-CN" sz="2400" dirty="0"/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89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815"/>
            <a:ext cx="10515600" cy="719137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Tahoma" charset="0"/>
                <a:ea typeface="ＭＳ Ｐゴシック" charset="0"/>
                <a:cs typeface="ＭＳ Ｐゴシック" charset="0"/>
              </a:rPr>
              <a:t>If at first you </a:t>
            </a:r>
            <a:r>
              <a:rPr lang="en-US" sz="3200" dirty="0">
                <a:latin typeface="Tahoma" charset="0"/>
                <a:ea typeface="ＭＳ Ｐゴシック" charset="0"/>
                <a:cs typeface="ＭＳ Ｐゴシック" charset="0"/>
              </a:rPr>
              <a:t>don’t </a:t>
            </a:r>
            <a:r>
              <a:rPr lang="en-US" sz="3200" dirty="0">
                <a:latin typeface="Tahoma" charset="0"/>
                <a:ea typeface="ＭＳ Ｐゴシック" charset="0"/>
                <a:cs typeface="ＭＳ Ｐゴシック" charset="0"/>
              </a:rPr>
              <a:t>succeed …</a:t>
            </a:r>
            <a:endParaRPr lang="en-US" sz="20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33600" y="892839"/>
            <a:ext cx="8458200" cy="46482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  <a:ea typeface="ＭＳ Ｐゴシック" charset="0"/>
                <a:cs typeface="ＭＳ Ｐゴシック" charset="0"/>
              </a:rPr>
              <a:t>Victim machine visits attacker</a:t>
            </a:r>
            <a:r>
              <a:rPr lang="ja-JP" altLang="en-US" sz="2000">
                <a:latin typeface="Tahom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sz="2000">
                <a:latin typeface="Tahoma" charset="0"/>
                <a:ea typeface="ＭＳ Ｐゴシック" charset="0"/>
                <a:cs typeface="ＭＳ Ｐゴシック" charset="0"/>
              </a:rPr>
              <a:t>s web site,  downloads Javascript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1676400" y="1800889"/>
            <a:ext cx="990600" cy="1016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/>
              <a:t>user</a:t>
            </a:r>
          </a:p>
          <a:p>
            <a:pPr algn="ctr"/>
            <a:r>
              <a:rPr lang="en-US"/>
              <a:t>browser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4729164" y="1800889"/>
            <a:ext cx="1214437" cy="1219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/>
              <a:t>local</a:t>
            </a:r>
          </a:p>
          <a:p>
            <a:pPr algn="ctr"/>
            <a:r>
              <a:rPr lang="en-US"/>
              <a:t>DNS</a:t>
            </a:r>
          </a:p>
          <a:p>
            <a:pPr algn="ctr"/>
            <a:r>
              <a:rPr lang="en-US"/>
              <a:t>resolver</a:t>
            </a:r>
          </a:p>
        </p:txBody>
      </p:sp>
      <p:cxnSp>
        <p:nvCxnSpPr>
          <p:cNvPr id="54278" name="Straight Arrow Connector 7"/>
          <p:cNvCxnSpPr>
            <a:cxnSpLocks noChangeShapeType="1"/>
          </p:cNvCxnSpPr>
          <p:nvPr/>
        </p:nvCxnSpPr>
        <p:spPr bwMode="auto">
          <a:xfrm>
            <a:off x="2667000" y="2105689"/>
            <a:ext cx="20574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4279" name="TextBox 8"/>
          <p:cNvSpPr txBox="1">
            <a:spLocks noChangeArrowheads="1"/>
          </p:cNvSpPr>
          <p:nvPr/>
        </p:nvSpPr>
        <p:spPr bwMode="auto">
          <a:xfrm>
            <a:off x="2819400" y="1696114"/>
            <a:ext cx="16827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Query: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  </a:t>
            </a:r>
            <a:r>
              <a:rPr lang="en-US" b="1"/>
              <a:t>b.</a:t>
            </a:r>
            <a:r>
              <a:rPr lang="en-US"/>
              <a:t>bank.com</a:t>
            </a:r>
          </a:p>
        </p:txBody>
      </p:sp>
      <p:cxnSp>
        <p:nvCxnSpPr>
          <p:cNvPr id="54280" name="Straight Arrow Connector 11"/>
          <p:cNvCxnSpPr>
            <a:cxnSpLocks noChangeShapeType="1"/>
          </p:cNvCxnSpPr>
          <p:nvPr/>
        </p:nvCxnSpPr>
        <p:spPr bwMode="auto">
          <a:xfrm>
            <a:off x="5943600" y="1953289"/>
            <a:ext cx="28194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4281" name="TextBox 13"/>
          <p:cNvSpPr txBox="1">
            <a:spLocks noChangeArrowheads="1"/>
          </p:cNvSpPr>
          <p:nvPr/>
        </p:nvSpPr>
        <p:spPr bwMode="auto">
          <a:xfrm>
            <a:off x="6324600" y="1578640"/>
            <a:ext cx="15192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/>
              <a:t>b</a:t>
            </a:r>
            <a:r>
              <a:rPr lang="en-US"/>
              <a:t>.bank.com</a:t>
            </a:r>
          </a:p>
          <a:p>
            <a:pPr eaLnBrk="1" hangingPunct="1"/>
            <a:r>
              <a:rPr lang="en-US"/>
              <a:t>QID=</a:t>
            </a:r>
            <a:r>
              <a:rPr lang="en-US" b="1"/>
              <a:t>x</a:t>
            </a:r>
            <a:r>
              <a:rPr lang="en-US" b="1" baseline="-25000"/>
              <a:t>2</a:t>
            </a:r>
          </a:p>
        </p:txBody>
      </p:sp>
      <p:sp>
        <p:nvSpPr>
          <p:cNvPr id="54282" name="Rectangle 17"/>
          <p:cNvSpPr>
            <a:spLocks noChangeArrowheads="1"/>
          </p:cNvSpPr>
          <p:nvPr/>
        </p:nvSpPr>
        <p:spPr bwMode="auto">
          <a:xfrm>
            <a:off x="9372600" y="4626639"/>
            <a:ext cx="990600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pPr algn="ctr"/>
            <a:r>
              <a:rPr lang="en-US"/>
              <a:t>attacker</a:t>
            </a:r>
          </a:p>
        </p:txBody>
      </p:sp>
      <p:cxnSp>
        <p:nvCxnSpPr>
          <p:cNvPr id="54283" name="Straight Arrow Connector 21"/>
          <p:cNvCxnSpPr>
            <a:cxnSpLocks noChangeShapeType="1"/>
          </p:cNvCxnSpPr>
          <p:nvPr/>
        </p:nvCxnSpPr>
        <p:spPr bwMode="auto">
          <a:xfrm rot="10800000">
            <a:off x="6096000" y="2712115"/>
            <a:ext cx="3276600" cy="1914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54284" name="Group 30"/>
          <p:cNvGrpSpPr>
            <a:grpSpLocks/>
          </p:cNvGrpSpPr>
          <p:nvPr/>
        </p:nvGrpSpPr>
        <p:grpSpPr bwMode="auto">
          <a:xfrm>
            <a:off x="5513388" y="3531265"/>
            <a:ext cx="3783012" cy="1323975"/>
            <a:chOff x="3988992" y="4467761"/>
            <a:chExt cx="3783408" cy="1323439"/>
          </a:xfrm>
        </p:grpSpPr>
        <p:sp>
          <p:nvSpPr>
            <p:cNvPr id="54291" name="Rectangle 29"/>
            <p:cNvSpPr>
              <a:spLocks noChangeArrowheads="1"/>
            </p:cNvSpPr>
            <p:nvPr/>
          </p:nvSpPr>
          <p:spPr bwMode="auto">
            <a:xfrm>
              <a:off x="3988992" y="5105400"/>
              <a:ext cx="3783408" cy="685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lg" len="med"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292" name="TextBox 24"/>
            <p:cNvSpPr txBox="1">
              <a:spLocks noChangeArrowheads="1"/>
            </p:cNvSpPr>
            <p:nvPr/>
          </p:nvSpPr>
          <p:spPr bwMode="auto">
            <a:xfrm>
              <a:off x="3988992" y="4467761"/>
              <a:ext cx="378340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/>
                <a:t>256 responses:</a:t>
              </a:r>
            </a:p>
            <a:p>
              <a:pPr eaLnBrk="1" hangingPunct="1"/>
              <a:r>
                <a:rPr lang="en-US" dirty="0"/>
                <a:t>Random QID  y</a:t>
              </a:r>
              <a:r>
                <a:rPr lang="en-US" baseline="-25000" dirty="0"/>
                <a:t>1</a:t>
              </a:r>
              <a:r>
                <a:rPr lang="en-US" dirty="0"/>
                <a:t>, y</a:t>
              </a:r>
              <a:r>
                <a:rPr lang="en-US" baseline="-25000" dirty="0"/>
                <a:t>2</a:t>
              </a:r>
              <a:r>
                <a:rPr lang="en-US" dirty="0"/>
                <a:t>, …</a:t>
              </a:r>
            </a:p>
            <a:p>
              <a:pPr eaLnBrk="1" hangingPunct="1"/>
              <a:r>
                <a:rPr lang="en-US" b="1" dirty="0"/>
                <a:t>NS  bank.com=ns.bank.com</a:t>
              </a:r>
            </a:p>
            <a:p>
              <a:pPr eaLnBrk="1" hangingPunct="1"/>
              <a:r>
                <a:rPr lang="en-US" b="1" dirty="0"/>
                <a:t>A ns.bank.com=</a:t>
              </a:r>
              <a:r>
                <a:rPr lang="en-US" b="1" dirty="0" err="1">
                  <a:solidFill>
                    <a:srgbClr val="FF0000"/>
                  </a:solidFill>
                </a:rPr>
                <a:t>attackerIP</a:t>
              </a:r>
              <a:r>
                <a:rPr lang="en-US" b="1" dirty="0"/>
                <a:t> </a:t>
              </a:r>
            </a:p>
          </p:txBody>
        </p:sp>
      </p:grpSp>
      <p:sp>
        <p:nvSpPr>
          <p:cNvPr id="54285" name="TextBox 25"/>
          <p:cNvSpPr txBox="1">
            <a:spLocks noChangeArrowheads="1"/>
          </p:cNvSpPr>
          <p:nvPr/>
        </p:nvSpPr>
        <p:spPr bwMode="auto">
          <a:xfrm>
            <a:off x="1676400" y="4575840"/>
            <a:ext cx="3429000" cy="1118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attacker wins if </a:t>
            </a:r>
            <a:r>
              <a:rPr lang="en-US" dirty="0">
                <a:sym typeface="Symbol" charset="0"/>
              </a:rPr>
              <a:t>∃j</a:t>
            </a:r>
            <a:r>
              <a:rPr lang="en-US" dirty="0">
                <a:sym typeface="Symbol" charset="0"/>
              </a:rPr>
              <a:t>:  </a:t>
            </a:r>
            <a:r>
              <a:rPr lang="en-US" b="1" dirty="0">
                <a:sym typeface="Symbol" charset="0"/>
              </a:rPr>
              <a:t>x</a:t>
            </a:r>
            <a:r>
              <a:rPr lang="en-US" sz="2800" b="1" baseline="-25000" dirty="0">
                <a:sym typeface="Symbol" charset="0"/>
              </a:rPr>
              <a:t>2</a:t>
            </a:r>
            <a:r>
              <a:rPr lang="en-US" dirty="0">
                <a:sym typeface="Symbol" charset="0"/>
              </a:rPr>
              <a:t> = </a:t>
            </a:r>
            <a:r>
              <a:rPr lang="en-US" dirty="0" err="1">
                <a:sym typeface="Symbol" charset="0"/>
              </a:rPr>
              <a:t>y</a:t>
            </a:r>
            <a:r>
              <a:rPr lang="en-US" sz="2800" baseline="-25000" dirty="0" err="1">
                <a:sym typeface="Symbol" charset="0"/>
              </a:rPr>
              <a:t>j</a:t>
            </a:r>
            <a:endParaRPr lang="en-US" sz="2800" baseline="-25000" dirty="0">
              <a:sym typeface="Symbol" charset="0"/>
            </a:endParaRPr>
          </a:p>
          <a:p>
            <a:pPr eaLnBrk="1" hangingPunct="1">
              <a:spcBef>
                <a:spcPts val="800"/>
              </a:spcBef>
            </a:pPr>
            <a:r>
              <a:rPr lang="en-US" dirty="0">
                <a:sym typeface="Symbol" charset="0"/>
              </a:rPr>
              <a:t>   response is cached and</a:t>
            </a:r>
            <a:br>
              <a:rPr lang="en-US" dirty="0">
                <a:sym typeface="Symbol" charset="0"/>
              </a:rPr>
            </a:br>
            <a:r>
              <a:rPr lang="en-US" dirty="0">
                <a:sym typeface="Symbol" charset="0"/>
              </a:rPr>
              <a:t>   attacker owns </a:t>
            </a:r>
            <a:r>
              <a:rPr lang="en-US" dirty="0" err="1">
                <a:sym typeface="Symbol" charset="0"/>
              </a:rPr>
              <a:t>bank.com</a:t>
            </a:r>
            <a:endParaRPr lang="en-US" dirty="0">
              <a:sym typeface="Symbol" charset="0"/>
            </a:endParaRPr>
          </a:p>
        </p:txBody>
      </p:sp>
      <p:sp>
        <p:nvSpPr>
          <p:cNvPr id="54286" name="Rectangle 17"/>
          <p:cNvSpPr>
            <a:spLocks noChangeArrowheads="1"/>
          </p:cNvSpPr>
          <p:nvPr/>
        </p:nvSpPr>
        <p:spPr bwMode="auto">
          <a:xfrm>
            <a:off x="8763000" y="1800889"/>
            <a:ext cx="1600200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 dirty="0"/>
              <a:t>.com</a:t>
            </a:r>
            <a:endParaRPr lang="en-US" dirty="0"/>
          </a:p>
        </p:txBody>
      </p:sp>
      <p:cxnSp>
        <p:nvCxnSpPr>
          <p:cNvPr id="54287" name="Straight Arrow Connector 22"/>
          <p:cNvCxnSpPr>
            <a:cxnSpLocks noChangeShapeType="1"/>
          </p:cNvCxnSpPr>
          <p:nvPr/>
        </p:nvCxnSpPr>
        <p:spPr bwMode="auto">
          <a:xfrm rot="10800000">
            <a:off x="7543800" y="2494628"/>
            <a:ext cx="1219200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4288" name="TextBox 23"/>
          <p:cNvSpPr txBox="1">
            <a:spLocks noChangeArrowheads="1"/>
          </p:cNvSpPr>
          <p:nvPr/>
        </p:nvSpPr>
        <p:spPr bwMode="auto">
          <a:xfrm>
            <a:off x="7642462" y="2416839"/>
            <a:ext cx="11967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response</a:t>
            </a:r>
            <a:endParaRPr lang="en-US" dirty="0"/>
          </a:p>
        </p:txBody>
      </p:sp>
      <p:sp>
        <p:nvSpPr>
          <p:cNvPr id="54289" name="Left Bracket 31"/>
          <p:cNvSpPr>
            <a:spLocks/>
          </p:cNvSpPr>
          <p:nvPr/>
        </p:nvSpPr>
        <p:spPr bwMode="auto">
          <a:xfrm>
            <a:off x="5403850" y="3864639"/>
            <a:ext cx="179388" cy="1054100"/>
          </a:xfrm>
          <a:prstGeom prst="leftBracket">
            <a:avLst>
              <a:gd name="adj" fmla="val 8324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334001" y="5693439"/>
            <a:ext cx="48786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success after </a:t>
            </a:r>
            <a:r>
              <a:rPr lang="en-US" dirty="0">
                <a:sym typeface="Symbol" charset="0"/>
              </a:rPr>
              <a:t>≈ </a:t>
            </a:r>
            <a:r>
              <a:rPr lang="en-US" dirty="0">
                <a:sym typeface="Symbol" charset="0"/>
              </a:rPr>
              <a:t>256 tries  (few minutes)</a:t>
            </a:r>
            <a:r>
              <a:rPr lang="en-US" dirty="0"/>
              <a:t> </a:t>
            </a: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Security issues in Internet protocols</a:t>
            </a:r>
            <a:endParaRPr lang="en-US" altLang="zh-CN" sz="2400" dirty="0"/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90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Defenses</a:t>
            </a:r>
          </a:p>
        </p:txBody>
      </p:sp>
      <p:sp>
        <p:nvSpPr>
          <p:cNvPr id="5632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2209800" y="1600200"/>
            <a:ext cx="8153400" cy="46482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Increase Query ID size.    How?</a:t>
            </a:r>
          </a:p>
          <a:p>
            <a:pPr lvl="1">
              <a:buFont typeface="Wingdings" charset="0"/>
              <a:buNone/>
            </a:pPr>
            <a:endParaRPr lang="en-US" dirty="0">
              <a:latin typeface="Tahoma" charset="0"/>
              <a:ea typeface="ＭＳ Ｐゴシック" charset="0"/>
            </a:endParaRPr>
          </a:p>
          <a:p>
            <a:pPr>
              <a:buFont typeface="Arial"/>
              <a:buChar char="•"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Randomize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src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port,  additional  11  bits</a:t>
            </a:r>
          </a:p>
          <a:p>
            <a:pPr lvl="2"/>
            <a:r>
              <a:rPr lang="en-US" dirty="0" smtClean="0">
                <a:latin typeface="Tahoma" charset="0"/>
                <a:ea typeface="ＭＳ Ｐゴシック" charset="0"/>
              </a:rPr>
              <a:t>Now </a:t>
            </a:r>
            <a:r>
              <a:rPr lang="en-US" dirty="0">
                <a:latin typeface="Tahoma" charset="0"/>
                <a:ea typeface="ＭＳ Ｐゴシック" charset="0"/>
              </a:rPr>
              <a:t>attack takes several hours </a:t>
            </a:r>
          </a:p>
          <a:p>
            <a:pPr lvl="1">
              <a:buFont typeface="Wingdings" charset="0"/>
              <a:buNone/>
            </a:pPr>
            <a:endParaRPr lang="en-US" dirty="0">
              <a:latin typeface="Tahoma" charset="0"/>
              <a:ea typeface="ＭＳ Ｐゴシック" charset="0"/>
            </a:endParaRPr>
          </a:p>
          <a:p>
            <a:pPr>
              <a:buFont typeface="Arial"/>
              <a:buChar char="•"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Ask 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every DNS query twice: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Attacker has to guess </a:t>
            </a:r>
            <a:r>
              <a:rPr lang="en-US" dirty="0" err="1">
                <a:latin typeface="Tahoma" charset="0"/>
                <a:ea typeface="ＭＳ Ｐゴシック" charset="0"/>
              </a:rPr>
              <a:t>QueryID</a:t>
            </a:r>
            <a:r>
              <a:rPr lang="en-US" dirty="0">
                <a:latin typeface="Tahoma" charset="0"/>
                <a:ea typeface="ＭＳ Ｐゴシック" charset="0"/>
              </a:rPr>
              <a:t> correctly twice </a:t>
            </a:r>
            <a:r>
              <a:rPr lang="en-US" sz="2000" dirty="0">
                <a:latin typeface="Tahoma" charset="0"/>
                <a:ea typeface="ＭＳ Ｐゴシック" charset="0"/>
              </a:rPr>
              <a:t>(32 bits)</a:t>
            </a:r>
            <a:endParaRPr lang="en-US" dirty="0">
              <a:latin typeface="Tahoma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Tahoma" charset="0"/>
                <a:ea typeface="ＭＳ Ｐゴシック" charset="0"/>
              </a:rPr>
              <a:t>… but Apparently </a:t>
            </a:r>
            <a:r>
              <a:rPr lang="en-US" dirty="0">
                <a:latin typeface="Tahoma" charset="0"/>
                <a:ea typeface="ＭＳ Ｐゴシック" charset="0"/>
              </a:rPr>
              <a:t>DNS system cannot handle the load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Security issues in Internet protocols</a:t>
            </a:r>
            <a:endParaRPr lang="en-US" altLang="zh-CN" sz="24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29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DNS poisoning attacks in the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wild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3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  <a:ea typeface="ＭＳ Ｐゴシック" charset="0"/>
              </a:rPr>
              <a:t>January </a:t>
            </a:r>
            <a:r>
              <a:rPr lang="en-US" sz="2400" dirty="0">
                <a:latin typeface="Tahoma" charset="0"/>
                <a:ea typeface="ＭＳ Ｐゴシック" charset="0"/>
              </a:rPr>
              <a:t>2005, the domain name for a large New York ISP, </a:t>
            </a:r>
            <a:r>
              <a:rPr lang="en-US" sz="2400" dirty="0" err="1">
                <a:latin typeface="Tahoma" charset="0"/>
                <a:ea typeface="ＭＳ Ｐゴシック" charset="0"/>
              </a:rPr>
              <a:t>Panix</a:t>
            </a:r>
            <a:r>
              <a:rPr lang="en-US" sz="2400" dirty="0">
                <a:latin typeface="Tahoma" charset="0"/>
                <a:ea typeface="ＭＳ Ｐゴシック" charset="0"/>
              </a:rPr>
              <a:t>, was hijacked to a site in Australia. 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  <a:ea typeface="ＭＳ Ｐゴシック" charset="0"/>
              </a:rPr>
              <a:t>In </a:t>
            </a:r>
            <a:r>
              <a:rPr lang="en-US" sz="2400" dirty="0">
                <a:latin typeface="Tahoma" charset="0"/>
                <a:ea typeface="ＭＳ Ｐゴシック" charset="0"/>
              </a:rPr>
              <a:t>November 2004, Google and Amazon users were sent to Med Network Inc., an online pharmacy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  <a:ea typeface="ＭＳ Ｐゴシック" charset="0"/>
              </a:rPr>
              <a:t>In </a:t>
            </a:r>
            <a:r>
              <a:rPr lang="en-US" sz="2400" dirty="0">
                <a:latin typeface="Tahoma" charset="0"/>
                <a:ea typeface="ＭＳ Ｐゴシック" charset="0"/>
              </a:rPr>
              <a:t>March 2003, a group dubbed the "Freedom Cyber Force Militia" hijacked visitors to the Al-Jazeera Web site and presented them with the message "God Bless Our Troops"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Security issues in Internet protocols</a:t>
            </a:r>
            <a:endParaRPr lang="en-US" altLang="zh-CN" sz="24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067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TCP Protocol Stack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2209800" y="2271714"/>
            <a:ext cx="1676400" cy="676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Application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2209800" y="2947988"/>
            <a:ext cx="1676400" cy="677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Transport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2209800" y="3625851"/>
            <a:ext cx="1676400" cy="676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Network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2209800" y="4302126"/>
            <a:ext cx="1676400" cy="677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Link</a:t>
            </a:r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3886201" y="2562225"/>
            <a:ext cx="4283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4559300" y="2057400"/>
            <a:ext cx="2832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Application protocol</a:t>
            </a:r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3886200" y="3335338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5029200" y="2817813"/>
            <a:ext cx="1893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TCP protocol</a:t>
            </a:r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3886201" y="4108450"/>
            <a:ext cx="155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3962400" y="3641726"/>
            <a:ext cx="140493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IP protocol</a:t>
            </a: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3886201" y="4786313"/>
            <a:ext cx="155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4267200" y="4403726"/>
            <a:ext cx="7556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Data Link</a:t>
            </a:r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5410200" y="3625851"/>
            <a:ext cx="1143000" cy="676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IP</a:t>
            </a:r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5410200" y="4302126"/>
            <a:ext cx="1143000" cy="677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Network Access</a:t>
            </a:r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6553201" y="4089400"/>
            <a:ext cx="155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6629400" y="3641726"/>
            <a:ext cx="140493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IP protocol</a:t>
            </a:r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>
            <a:off x="6553201" y="4765675"/>
            <a:ext cx="155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9476" name="Text Box 20"/>
          <p:cNvSpPr txBox="1">
            <a:spLocks noChangeArrowheads="1"/>
          </p:cNvSpPr>
          <p:nvPr/>
        </p:nvSpPr>
        <p:spPr bwMode="auto">
          <a:xfrm>
            <a:off x="6934200" y="4405314"/>
            <a:ext cx="7556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Data Link</a:t>
            </a:r>
          </a:p>
        </p:txBody>
      </p:sp>
      <p:sp>
        <p:nvSpPr>
          <p:cNvPr id="19477" name="Rectangle 21"/>
          <p:cNvSpPr>
            <a:spLocks noChangeArrowheads="1"/>
          </p:cNvSpPr>
          <p:nvPr/>
        </p:nvSpPr>
        <p:spPr bwMode="auto">
          <a:xfrm>
            <a:off x="8153400" y="2271714"/>
            <a:ext cx="1676400" cy="676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Application</a:t>
            </a:r>
          </a:p>
        </p:txBody>
      </p:sp>
      <p:sp>
        <p:nvSpPr>
          <p:cNvPr id="19478" name="Rectangle 22"/>
          <p:cNvSpPr>
            <a:spLocks noChangeArrowheads="1"/>
          </p:cNvSpPr>
          <p:nvPr/>
        </p:nvSpPr>
        <p:spPr bwMode="auto">
          <a:xfrm>
            <a:off x="8153400" y="2947988"/>
            <a:ext cx="1676400" cy="677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Transport</a:t>
            </a:r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8153400" y="3625851"/>
            <a:ext cx="1676400" cy="676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Network</a:t>
            </a:r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8153400" y="4302126"/>
            <a:ext cx="1676400" cy="677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Link</a:t>
            </a:r>
          </a:p>
        </p:txBody>
      </p:sp>
      <p:sp>
        <p:nvSpPr>
          <p:cNvPr id="25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Security issues in Internet protocols</a:t>
            </a:r>
            <a:endParaRPr lang="en-US" altLang="zh-CN" sz="2400" dirty="0"/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94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DNS Rebinding Attack</a:t>
            </a:r>
            <a:endParaRPr lang="en-US" sz="320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15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3657600" y="5638800"/>
            <a:ext cx="6858000" cy="457200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  <a:sym typeface="Symbol" charset="0"/>
              </a:rPr>
              <a:t>Read permitted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  <a:sym typeface="Symbol" charset="0"/>
              </a:rPr>
              <a:t>: </a:t>
            </a:r>
            <a:r>
              <a:rPr lang="en-US" smtClean="0">
                <a:latin typeface="Tahoma" charset="0"/>
                <a:ea typeface="ＭＳ Ｐゴシック" charset="0"/>
                <a:cs typeface="ＭＳ Ｐゴシック" charset="0"/>
                <a:sym typeface="Symbol" charset="0"/>
              </a:rPr>
              <a:t>it’s 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  <a:sym typeface="Symbol" charset="0"/>
              </a:rPr>
              <a:t>the </a:t>
            </a:r>
            <a:r>
              <a:rPr lang="ja-JP" altLang="en-US" dirty="0">
                <a:latin typeface="Tahoma" charset="0"/>
                <a:ea typeface="ＭＳ Ｐゴシック" charset="0"/>
                <a:cs typeface="ＭＳ Ｐゴシック" charset="0"/>
                <a:sym typeface="Symbol" charset="0"/>
              </a:rPr>
              <a:t>“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  <a:sym typeface="Symbol" charset="0"/>
              </a:rPr>
              <a:t>same origin</a:t>
            </a:r>
            <a:r>
              <a:rPr lang="ja-JP" altLang="en-US" dirty="0">
                <a:latin typeface="Tahoma" charset="0"/>
                <a:ea typeface="ＭＳ Ｐゴシック" charset="0"/>
                <a:cs typeface="ＭＳ Ｐゴシック" charset="0"/>
                <a:sym typeface="Symbol" charset="0"/>
              </a:rPr>
              <a:t>”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8372" name="Picture 4" descr="j019538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05000" y="2209800"/>
            <a:ext cx="11191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4419600" y="2209800"/>
            <a:ext cx="533400" cy="33528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r>
              <a:rPr lang="en-US" sz="2400">
                <a:latin typeface="Arial" charset="0"/>
              </a:rPr>
              <a:t>Firewall</a:t>
            </a:r>
          </a:p>
        </p:txBody>
      </p:sp>
      <p:sp>
        <p:nvSpPr>
          <p:cNvPr id="58374" name="Rectangle 7"/>
          <p:cNvSpPr>
            <a:spLocks noChangeArrowheads="1"/>
          </p:cNvSpPr>
          <p:nvPr/>
        </p:nvSpPr>
        <p:spPr bwMode="auto">
          <a:xfrm>
            <a:off x="8305800" y="4038600"/>
            <a:ext cx="1905000" cy="990600"/>
          </a:xfrm>
          <a:prstGeom prst="rect">
            <a:avLst/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1"/>
                </a:solidFill>
                <a:latin typeface="Arial" charset="0"/>
              </a:rPr>
              <a:t>www.evil.com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>
                <a:solidFill>
                  <a:schemeClr val="bg1"/>
                </a:solidFill>
                <a:latin typeface="Arial" charset="0"/>
              </a:rPr>
              <a:t>web server</a:t>
            </a:r>
          </a:p>
        </p:txBody>
      </p:sp>
      <p:sp>
        <p:nvSpPr>
          <p:cNvPr id="58375" name="Rectangle 8"/>
          <p:cNvSpPr>
            <a:spLocks noChangeArrowheads="1"/>
          </p:cNvSpPr>
          <p:nvPr/>
        </p:nvSpPr>
        <p:spPr bwMode="auto">
          <a:xfrm>
            <a:off x="8305800" y="2438400"/>
            <a:ext cx="1981200" cy="990600"/>
          </a:xfrm>
          <a:prstGeom prst="rect">
            <a:avLst/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1"/>
                </a:solidFill>
                <a:latin typeface="Arial" charset="0"/>
              </a:rPr>
              <a:t>ns.evil.com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>
                <a:solidFill>
                  <a:schemeClr val="bg1"/>
                </a:solidFill>
                <a:latin typeface="Arial" charset="0"/>
              </a:rPr>
              <a:t>DNS server</a:t>
            </a:r>
          </a:p>
        </p:txBody>
      </p:sp>
      <p:sp>
        <p:nvSpPr>
          <p:cNvPr id="58376" name="Text Box 9"/>
          <p:cNvSpPr txBox="1">
            <a:spLocks noChangeArrowheads="1"/>
          </p:cNvSpPr>
          <p:nvPr/>
        </p:nvSpPr>
        <p:spPr bwMode="auto">
          <a:xfrm>
            <a:off x="8540750" y="5029201"/>
            <a:ext cx="151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" charset="0"/>
              </a:rPr>
              <a:t>171.64.7.115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048000" y="2209801"/>
            <a:ext cx="4953000" cy="396875"/>
            <a:chOff x="960" y="1392"/>
            <a:chExt cx="3120" cy="250"/>
          </a:xfrm>
        </p:grpSpPr>
        <p:sp>
          <p:nvSpPr>
            <p:cNvPr id="58393" name="Line 11"/>
            <p:cNvSpPr>
              <a:spLocks noChangeShapeType="1"/>
            </p:cNvSpPr>
            <p:nvPr/>
          </p:nvSpPr>
          <p:spPr bwMode="auto">
            <a:xfrm>
              <a:off x="960" y="1632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4" name="Text Box 12"/>
            <p:cNvSpPr txBox="1">
              <a:spLocks noChangeArrowheads="1"/>
            </p:cNvSpPr>
            <p:nvPr/>
          </p:nvSpPr>
          <p:spPr bwMode="auto">
            <a:xfrm>
              <a:off x="2544" y="1392"/>
              <a:ext cx="11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Arial" charset="0"/>
                </a:rPr>
                <a:t>www.evil.com?</a:t>
              </a:r>
            </a:p>
          </p:txBody>
        </p:sp>
      </p:grpSp>
      <p:sp>
        <p:nvSpPr>
          <p:cNvPr id="58378" name="Rectangle 13"/>
          <p:cNvSpPr>
            <a:spLocks noChangeArrowheads="1"/>
          </p:cNvSpPr>
          <p:nvPr/>
        </p:nvSpPr>
        <p:spPr bwMode="auto">
          <a:xfrm>
            <a:off x="1828800" y="4495800"/>
            <a:ext cx="17526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Arial" charset="0"/>
              </a:rPr>
              <a:t>corporate</a:t>
            </a:r>
          </a:p>
          <a:p>
            <a:pPr algn="ctr" eaLnBrk="0" hangingPunct="0"/>
            <a:r>
              <a:rPr lang="en-US" sz="2400">
                <a:latin typeface="Arial" charset="0"/>
              </a:rPr>
              <a:t>web server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048000" y="2727326"/>
            <a:ext cx="5029200" cy="396875"/>
            <a:chOff x="960" y="1824"/>
            <a:chExt cx="3168" cy="250"/>
          </a:xfrm>
        </p:grpSpPr>
        <p:sp>
          <p:nvSpPr>
            <p:cNvPr id="58391" name="Line 14"/>
            <p:cNvSpPr>
              <a:spLocks noChangeShapeType="1"/>
            </p:cNvSpPr>
            <p:nvPr/>
          </p:nvSpPr>
          <p:spPr bwMode="auto">
            <a:xfrm flipH="1">
              <a:off x="960" y="1872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2" name="Text Box 15"/>
            <p:cNvSpPr txBox="1">
              <a:spLocks noChangeArrowheads="1"/>
            </p:cNvSpPr>
            <p:nvPr/>
          </p:nvSpPr>
          <p:spPr bwMode="auto">
            <a:xfrm>
              <a:off x="2223" y="1824"/>
              <a:ext cx="16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latin typeface="Arial" charset="0"/>
                </a:rPr>
                <a:t>171.64.7.115</a:t>
              </a:r>
              <a:r>
                <a:rPr lang="en-US" altLang="ko-KR">
                  <a:latin typeface="Arial" charset="0"/>
                  <a:ea typeface="Gulim" charset="0"/>
                  <a:cs typeface="Gulim" charset="0"/>
                </a:rPr>
                <a:t>  </a:t>
              </a:r>
              <a:r>
                <a:rPr lang="en-US">
                  <a:latin typeface="Arial" charset="0"/>
                  <a:ea typeface="Gulim" charset="0"/>
                  <a:cs typeface="Gulim" charset="0"/>
                </a:rPr>
                <a:t>TTL = 0</a:t>
              </a:r>
            </a:p>
          </p:txBody>
        </p:sp>
      </p:grpSp>
      <p:sp>
        <p:nvSpPr>
          <p:cNvPr id="621584" name="Line 16"/>
          <p:cNvSpPr>
            <a:spLocks noChangeShapeType="1"/>
          </p:cNvSpPr>
          <p:nvPr/>
        </p:nvSpPr>
        <p:spPr bwMode="auto">
          <a:xfrm>
            <a:off x="2743200" y="3505200"/>
            <a:ext cx="5334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1587" name="Rectangle 19"/>
          <p:cNvSpPr>
            <a:spLocks noChangeArrowheads="1"/>
          </p:cNvSpPr>
          <p:nvPr/>
        </p:nvSpPr>
        <p:spPr bwMode="auto">
          <a:xfrm>
            <a:off x="1905001" y="1371600"/>
            <a:ext cx="5129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Arial" charset="0"/>
              </a:rPr>
              <a:t>&lt;iframe src="</a:t>
            </a:r>
            <a:r>
              <a:rPr lang="en-US" sz="2400" b="1">
                <a:latin typeface="Arial" charset="0"/>
              </a:rPr>
              <a:t>http://www.evil.com</a:t>
            </a:r>
            <a:r>
              <a:rPr lang="en-US" sz="2400">
                <a:latin typeface="Arial" charset="0"/>
              </a:rPr>
              <a:t>"&gt;</a:t>
            </a:r>
          </a:p>
        </p:txBody>
      </p:sp>
      <p:sp>
        <p:nvSpPr>
          <p:cNvPr id="58382" name="Text Box 20"/>
          <p:cNvSpPr txBox="1">
            <a:spLocks noChangeArrowheads="1"/>
          </p:cNvSpPr>
          <p:nvPr/>
        </p:nvSpPr>
        <p:spPr bwMode="auto">
          <a:xfrm>
            <a:off x="1828800" y="5486401"/>
            <a:ext cx="164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" charset="0"/>
              </a:rPr>
              <a:t>192.168.0.100</a:t>
            </a: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3048000" y="3260726"/>
            <a:ext cx="5029200" cy="396875"/>
            <a:chOff x="960" y="1824"/>
            <a:chExt cx="3168" cy="250"/>
          </a:xfrm>
        </p:grpSpPr>
        <p:sp>
          <p:nvSpPr>
            <p:cNvPr id="58389" name="Line 22"/>
            <p:cNvSpPr>
              <a:spLocks noChangeShapeType="1"/>
            </p:cNvSpPr>
            <p:nvPr/>
          </p:nvSpPr>
          <p:spPr bwMode="auto">
            <a:xfrm flipH="1">
              <a:off x="960" y="1872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0" name="Text Box 23"/>
            <p:cNvSpPr txBox="1">
              <a:spLocks noChangeArrowheads="1"/>
            </p:cNvSpPr>
            <p:nvPr/>
          </p:nvSpPr>
          <p:spPr bwMode="auto">
            <a:xfrm>
              <a:off x="2502" y="1824"/>
              <a:ext cx="11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latin typeface="Arial" charset="0"/>
                </a:rPr>
                <a:t>192.168.0.100</a:t>
              </a:r>
            </a:p>
          </p:txBody>
        </p:sp>
      </p:grpSp>
      <p:sp>
        <p:nvSpPr>
          <p:cNvPr id="621592" name="Line 24"/>
          <p:cNvSpPr>
            <a:spLocks noChangeShapeType="1"/>
          </p:cNvSpPr>
          <p:nvPr/>
        </p:nvSpPr>
        <p:spPr bwMode="auto">
          <a:xfrm>
            <a:off x="2209800" y="33528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5" name="TextBox 24"/>
          <p:cNvSpPr txBox="1">
            <a:spLocks noChangeArrowheads="1"/>
          </p:cNvSpPr>
          <p:nvPr/>
        </p:nvSpPr>
        <p:spPr bwMode="auto">
          <a:xfrm>
            <a:off x="1752601" y="152400"/>
            <a:ext cx="1877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" charset="0"/>
              </a:rPr>
              <a:t>[DWF</a:t>
            </a:r>
            <a:r>
              <a:rPr lang="ja-JP" altLang="en-US" sz="1800">
                <a:latin typeface="Arial" charset="0"/>
              </a:rPr>
              <a:t>’</a:t>
            </a:r>
            <a:r>
              <a:rPr lang="en-US" sz="1800">
                <a:latin typeface="Arial" charset="0"/>
              </a:rPr>
              <a:t>96, R</a:t>
            </a:r>
            <a:r>
              <a:rPr lang="ja-JP" altLang="en-US" sz="1800">
                <a:latin typeface="Arial" charset="0"/>
              </a:rPr>
              <a:t>’</a:t>
            </a:r>
            <a:r>
              <a:rPr lang="en-US" sz="1800">
                <a:latin typeface="Arial" charset="0"/>
              </a:rPr>
              <a:t>01]</a:t>
            </a:r>
          </a:p>
        </p:txBody>
      </p:sp>
      <p:sp>
        <p:nvSpPr>
          <p:cNvPr id="58386" name="Text Box 24"/>
          <p:cNvSpPr txBox="1">
            <a:spLocks noChangeArrowheads="1"/>
          </p:cNvSpPr>
          <p:nvPr/>
        </p:nvSpPr>
        <p:spPr bwMode="auto">
          <a:xfrm>
            <a:off x="3565525" y="6056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lang="en-US" sz="1800"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001000" y="152400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/>
              <a:t>DNS-SEC cannot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/>
              <a:t>stop this attack</a:t>
            </a:r>
          </a:p>
        </p:txBody>
      </p:sp>
      <p:sp>
        <p:nvSpPr>
          <p:cNvPr id="1360922" name="AutoShape 26"/>
          <p:cNvSpPr>
            <a:spLocks noChangeArrowheads="1"/>
          </p:cNvSpPr>
          <p:nvPr/>
        </p:nvSpPr>
        <p:spPr bwMode="auto">
          <a:xfrm>
            <a:off x="8077200" y="3048001"/>
            <a:ext cx="533400" cy="506413"/>
          </a:xfrm>
          <a:prstGeom prst="star5">
            <a:avLst/>
          </a:prstGeom>
          <a:solidFill>
            <a:srgbClr val="FFFF2F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</a:endParaRPr>
          </a:p>
        </p:txBody>
      </p:sp>
      <p:sp>
        <p:nvSpPr>
          <p:cNvPr id="27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Security issues in Internet protocols</a:t>
            </a:r>
            <a:endParaRPr lang="en-US" altLang="zh-CN" sz="2400" dirty="0"/>
          </a:p>
        </p:txBody>
      </p:sp>
      <p:sp>
        <p:nvSpPr>
          <p:cNvPr id="28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29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60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60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609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6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71" grpId="0" build="p"/>
      <p:bldP spid="621571" grpId="1" build="p"/>
      <p:bldP spid="621584" grpId="0" animBg="1"/>
      <p:bldP spid="621587" grpId="0"/>
      <p:bldP spid="621592" grpId="0" animBg="1"/>
      <p:bldP spid="5" grpId="0" build="p"/>
      <p:bldP spid="136092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DNS Rebinding </a:t>
            </a:r>
            <a:r>
              <a:rPr lang="en-US" altLang="ko-KR">
                <a:latin typeface="Tahoma" charset="0"/>
                <a:ea typeface="Gulim" charset="0"/>
                <a:cs typeface="Gulim" charset="0"/>
              </a:rPr>
              <a:t>Defenses</a:t>
            </a:r>
          </a:p>
        </p:txBody>
      </p:sp>
      <p:sp>
        <p:nvSpPr>
          <p:cNvPr id="593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2200" y="1600200"/>
            <a:ext cx="8305800" cy="48006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Browser mitigation: DNS Pinning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Refuse to switch to a new IP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Interacts poorly with proxies, VPN, dynamic DNS, …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Not consistently implemented in any browser</a:t>
            </a: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Server-side defenses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Check Host header for unrecognized domains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Authenticate users with something other than IP</a:t>
            </a: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Firewall defenses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External names can</a:t>
            </a:r>
            <a:r>
              <a:rPr lang="ja-JP" altLang="en-US">
                <a:latin typeface="Tahoma" charset="0"/>
                <a:ea typeface="ＭＳ Ｐゴシック" charset="0"/>
              </a:rPr>
              <a:t>’</a:t>
            </a:r>
            <a:r>
              <a:rPr lang="en-US">
                <a:latin typeface="Tahoma" charset="0"/>
                <a:ea typeface="ＭＳ Ｐゴシック" charset="0"/>
              </a:rPr>
              <a:t>t resolve to internal addresses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Protects browsers inside the organization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Security issues in Internet protocols</a:t>
            </a:r>
            <a:endParaRPr lang="en-US" altLang="zh-CN" sz="24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20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Summary</a:t>
            </a:r>
          </a:p>
        </p:txBody>
      </p:sp>
      <p:sp>
        <p:nvSpPr>
          <p:cNvPr id="604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Core protocols not designed for security</a:t>
            </a: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Eavesdropping, Packet injection, Route stealing, </a:t>
            </a:r>
            <a:br>
              <a:rPr lang="en-US" sz="2000" dirty="0">
                <a:latin typeface="Tahoma" charset="0"/>
                <a:ea typeface="ＭＳ Ｐゴシック" charset="0"/>
              </a:rPr>
            </a:br>
            <a:r>
              <a:rPr lang="en-US" sz="2000" dirty="0">
                <a:latin typeface="Tahoma" charset="0"/>
                <a:ea typeface="ＭＳ Ｐゴシック" charset="0"/>
              </a:rPr>
              <a:t>DNS poisoning</a:t>
            </a:r>
          </a:p>
          <a:p>
            <a:pPr lvl="1" eaLnBrk="1" hangingPunct="1"/>
            <a:r>
              <a:rPr lang="en-US" sz="2200" dirty="0">
                <a:latin typeface="Tahoma" charset="0"/>
                <a:ea typeface="ＭＳ Ｐゴシック" charset="0"/>
              </a:rPr>
              <a:t>Patched over time to prevent basic attacks</a:t>
            </a:r>
          </a:p>
          <a:p>
            <a:pPr lvl="1" eaLnBrk="1" hangingPunct="1"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</a:rPr>
              <a:t>			(e.g.  random TCP SN) </a:t>
            </a:r>
          </a:p>
          <a:p>
            <a:pPr eaLnBrk="1" hangingPunct="1"/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More secure variants exist   </a:t>
            </a: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(next lecture) 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:  </a:t>
            </a:r>
          </a:p>
          <a:p>
            <a:pPr eaLnBrk="1" hangingPunct="1"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		IP  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⟶ 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IPsec</a:t>
            </a: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		DNS ⟶ 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DNSsec</a:t>
            </a: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		BGP  ⟶   SBGP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Security issues in Internet protocols</a:t>
            </a:r>
            <a:endParaRPr lang="en-US" altLang="zh-CN" sz="24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59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Thanks and any questions?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Security issues in Internet protocols</a:t>
            </a:r>
            <a:endParaRPr lang="en-US" altLang="zh-CN" sz="2400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920" y="2270634"/>
            <a:ext cx="1524000" cy="28860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434465" y="6481960"/>
            <a:ext cx="4839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The materials of this lecture are mostly from Stanford university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1811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Line 2"/>
          <p:cNvSpPr>
            <a:spLocks noChangeShapeType="1"/>
          </p:cNvSpPr>
          <p:nvPr/>
        </p:nvSpPr>
        <p:spPr bwMode="auto">
          <a:xfrm flipH="1">
            <a:off x="6324600" y="4953000"/>
            <a:ext cx="152400" cy="5334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 flipH="1" flipV="1">
            <a:off x="5410200" y="2286000"/>
            <a:ext cx="381000" cy="9906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Data Formats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1828800" y="2362200"/>
            <a:ext cx="2286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 Narrow" charset="0"/>
              </a:rPr>
              <a:t>Application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1828800" y="3048000"/>
            <a:ext cx="2286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 Narrow" charset="0"/>
              </a:rPr>
              <a:t>Transport (TCP, UDP)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1828800" y="3733800"/>
            <a:ext cx="2286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 Narrow" charset="0"/>
              </a:rPr>
              <a:t>Network (IP)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1828800" y="4419600"/>
            <a:ext cx="2286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 Narrow" charset="0"/>
              </a:rPr>
              <a:t>Link Layer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6324600" y="2362200"/>
            <a:ext cx="2971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 Narrow" charset="0"/>
              </a:rPr>
              <a:t>Application message - data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5638800" y="32766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Arial Narrow" charset="0"/>
              </a:rPr>
              <a:t>TCP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6096000" y="32766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 Narrow" charset="0"/>
              </a:rPr>
              <a:t>data</a:t>
            </a: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7315200" y="32766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Arial Narrow" charset="0"/>
              </a:rPr>
              <a:t>TCP</a:t>
            </a: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7772400" y="32766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 Narrow" charset="0"/>
              </a:rPr>
              <a:t>data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8915400" y="32766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solidFill>
                  <a:schemeClr val="bg1"/>
                </a:solidFill>
                <a:latin typeface="Arial Narrow" charset="0"/>
              </a:rPr>
              <a:t>TCP</a:t>
            </a:r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9372600" y="32766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 Narrow" charset="0"/>
              </a:rPr>
              <a:t>data</a:t>
            </a:r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 flipH="1">
            <a:off x="6096000" y="26670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 flipH="1">
            <a:off x="7010400" y="26670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7162800" y="26670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>
            <a:off x="8077200" y="26670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>
            <a:off x="8153400" y="26670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>
            <a:off x="9296400" y="26670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4937125" y="1939926"/>
            <a:ext cx="1225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 Narrow" charset="0"/>
              </a:rPr>
              <a:t>TCP Header</a:t>
            </a:r>
          </a:p>
        </p:txBody>
      </p:sp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7772400" y="39624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 Narrow" charset="0"/>
              </a:rPr>
              <a:t>data</a:t>
            </a:r>
          </a:p>
        </p:txBody>
      </p:sp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7315200" y="39624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Arial Narrow" charset="0"/>
              </a:rPr>
              <a:t>TCP</a:t>
            </a:r>
          </a:p>
        </p:txBody>
      </p:sp>
      <p:sp>
        <p:nvSpPr>
          <p:cNvPr id="20505" name="Rectangle 25"/>
          <p:cNvSpPr>
            <a:spLocks noChangeArrowheads="1"/>
          </p:cNvSpPr>
          <p:nvPr/>
        </p:nvSpPr>
        <p:spPr bwMode="auto">
          <a:xfrm>
            <a:off x="6858000" y="39624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Arial Narrow" charset="0"/>
              </a:rPr>
              <a:t>IP</a:t>
            </a:r>
          </a:p>
        </p:txBody>
      </p:sp>
      <p:sp>
        <p:nvSpPr>
          <p:cNvPr id="20506" name="Line 26"/>
          <p:cNvSpPr>
            <a:spLocks noChangeShapeType="1"/>
          </p:cNvSpPr>
          <p:nvPr/>
        </p:nvSpPr>
        <p:spPr bwMode="auto">
          <a:xfrm flipH="1">
            <a:off x="5148264" y="4173538"/>
            <a:ext cx="1709737" cy="1160462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7" name="Text Box 27"/>
          <p:cNvSpPr txBox="1">
            <a:spLocks noChangeArrowheads="1"/>
          </p:cNvSpPr>
          <p:nvPr/>
        </p:nvSpPr>
        <p:spPr bwMode="auto">
          <a:xfrm>
            <a:off x="4421188" y="5407026"/>
            <a:ext cx="1028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 Narrow" charset="0"/>
              </a:rPr>
              <a:t>IP Header</a:t>
            </a:r>
          </a:p>
        </p:txBody>
      </p:sp>
      <p:sp>
        <p:nvSpPr>
          <p:cNvPr id="20508" name="Rectangle 28"/>
          <p:cNvSpPr>
            <a:spLocks noChangeArrowheads="1"/>
          </p:cNvSpPr>
          <p:nvPr/>
        </p:nvSpPr>
        <p:spPr bwMode="auto">
          <a:xfrm>
            <a:off x="7772400" y="46482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 Narrow" charset="0"/>
              </a:rPr>
              <a:t>data</a:t>
            </a:r>
          </a:p>
        </p:txBody>
      </p:sp>
      <p:sp>
        <p:nvSpPr>
          <p:cNvPr id="20509" name="Rectangle 29"/>
          <p:cNvSpPr>
            <a:spLocks noChangeArrowheads="1"/>
          </p:cNvSpPr>
          <p:nvPr/>
        </p:nvSpPr>
        <p:spPr bwMode="auto">
          <a:xfrm>
            <a:off x="7315200" y="46482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Arial Narrow" charset="0"/>
              </a:rPr>
              <a:t>TCP</a:t>
            </a:r>
          </a:p>
        </p:txBody>
      </p:sp>
      <p:sp>
        <p:nvSpPr>
          <p:cNvPr id="20510" name="Rectangle 30"/>
          <p:cNvSpPr>
            <a:spLocks noChangeArrowheads="1"/>
          </p:cNvSpPr>
          <p:nvPr/>
        </p:nvSpPr>
        <p:spPr bwMode="auto">
          <a:xfrm>
            <a:off x="6858000" y="46482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Arial Narrow" charset="0"/>
              </a:rPr>
              <a:t>IP</a:t>
            </a:r>
          </a:p>
        </p:txBody>
      </p:sp>
      <p:sp>
        <p:nvSpPr>
          <p:cNvPr id="20511" name="Rectangle 31"/>
          <p:cNvSpPr>
            <a:spLocks noChangeArrowheads="1"/>
          </p:cNvSpPr>
          <p:nvPr/>
        </p:nvSpPr>
        <p:spPr bwMode="auto">
          <a:xfrm>
            <a:off x="6400800" y="46482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Arial Narrow" charset="0"/>
              </a:rPr>
              <a:t>ETH</a:t>
            </a:r>
          </a:p>
        </p:txBody>
      </p:sp>
      <p:sp>
        <p:nvSpPr>
          <p:cNvPr id="20512" name="Rectangle 32"/>
          <p:cNvSpPr>
            <a:spLocks noChangeArrowheads="1"/>
          </p:cNvSpPr>
          <p:nvPr/>
        </p:nvSpPr>
        <p:spPr bwMode="auto">
          <a:xfrm>
            <a:off x="8686800" y="46482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Arial Narrow" charset="0"/>
              </a:rPr>
              <a:t>ETF</a:t>
            </a:r>
          </a:p>
        </p:txBody>
      </p:sp>
      <p:sp>
        <p:nvSpPr>
          <p:cNvPr id="20513" name="Text Box 33"/>
          <p:cNvSpPr txBox="1">
            <a:spLocks noChangeArrowheads="1"/>
          </p:cNvSpPr>
          <p:nvPr/>
        </p:nvSpPr>
        <p:spPr bwMode="auto">
          <a:xfrm>
            <a:off x="6019800" y="5407026"/>
            <a:ext cx="14285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 Narrow" charset="0"/>
              </a:rPr>
              <a:t>Link (Ethernet)</a:t>
            </a:r>
          </a:p>
          <a:p>
            <a:r>
              <a:rPr lang="en-US" sz="1800">
                <a:latin typeface="Arial Narrow" charset="0"/>
              </a:rPr>
              <a:t>      Header</a:t>
            </a:r>
          </a:p>
        </p:txBody>
      </p:sp>
      <p:sp>
        <p:nvSpPr>
          <p:cNvPr id="20514" name="Text Box 34"/>
          <p:cNvSpPr txBox="1">
            <a:spLocks noChangeArrowheads="1"/>
          </p:cNvSpPr>
          <p:nvPr/>
        </p:nvSpPr>
        <p:spPr bwMode="auto">
          <a:xfrm>
            <a:off x="8382000" y="5407026"/>
            <a:ext cx="14285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 Narrow" charset="0"/>
              </a:rPr>
              <a:t>Link (Ethernet)</a:t>
            </a:r>
          </a:p>
          <a:p>
            <a:r>
              <a:rPr lang="en-US" sz="1800">
                <a:latin typeface="Arial Narrow" charset="0"/>
              </a:rPr>
              <a:t>      Trailer</a:t>
            </a:r>
          </a:p>
        </p:txBody>
      </p:sp>
      <p:sp>
        <p:nvSpPr>
          <p:cNvPr id="20515" name="Line 35"/>
          <p:cNvSpPr>
            <a:spLocks noChangeShapeType="1"/>
          </p:cNvSpPr>
          <p:nvPr/>
        </p:nvSpPr>
        <p:spPr bwMode="auto">
          <a:xfrm>
            <a:off x="8915400" y="4953001"/>
            <a:ext cx="152400" cy="454025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6" name="Line 36"/>
          <p:cNvSpPr>
            <a:spLocks noChangeShapeType="1"/>
          </p:cNvSpPr>
          <p:nvPr/>
        </p:nvSpPr>
        <p:spPr bwMode="auto">
          <a:xfrm>
            <a:off x="73152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7" name="Line 37"/>
          <p:cNvSpPr>
            <a:spLocks noChangeShapeType="1"/>
          </p:cNvSpPr>
          <p:nvPr/>
        </p:nvSpPr>
        <p:spPr bwMode="auto">
          <a:xfrm>
            <a:off x="86868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8" name="Line 38"/>
          <p:cNvSpPr>
            <a:spLocks noChangeShapeType="1"/>
          </p:cNvSpPr>
          <p:nvPr/>
        </p:nvSpPr>
        <p:spPr bwMode="auto">
          <a:xfrm>
            <a:off x="7315200" y="3581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9" name="Line 39"/>
          <p:cNvSpPr>
            <a:spLocks noChangeShapeType="1"/>
          </p:cNvSpPr>
          <p:nvPr/>
        </p:nvSpPr>
        <p:spPr bwMode="auto">
          <a:xfrm>
            <a:off x="8686800" y="3581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0" name="Text Box 40"/>
          <p:cNvSpPr txBox="1">
            <a:spLocks noChangeArrowheads="1"/>
          </p:cNvSpPr>
          <p:nvPr/>
        </p:nvSpPr>
        <p:spPr bwMode="auto">
          <a:xfrm>
            <a:off x="4191001" y="3197225"/>
            <a:ext cx="9653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 i="1">
                <a:latin typeface="Arial Narrow" charset="0"/>
              </a:rPr>
              <a:t>segment </a:t>
            </a:r>
          </a:p>
        </p:txBody>
      </p:sp>
      <p:sp>
        <p:nvSpPr>
          <p:cNvPr id="20521" name="Text Box 41"/>
          <p:cNvSpPr txBox="1">
            <a:spLocks noChangeArrowheads="1"/>
          </p:cNvSpPr>
          <p:nvPr/>
        </p:nvSpPr>
        <p:spPr bwMode="auto">
          <a:xfrm>
            <a:off x="4191000" y="3806825"/>
            <a:ext cx="7441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 i="1">
                <a:latin typeface="Arial Narrow" charset="0"/>
              </a:rPr>
              <a:t>packet</a:t>
            </a:r>
            <a:endParaRPr lang="en-US" sz="1800">
              <a:latin typeface="Arial Narrow" charset="0"/>
            </a:endParaRPr>
          </a:p>
        </p:txBody>
      </p:sp>
      <p:sp>
        <p:nvSpPr>
          <p:cNvPr id="20522" name="Text Box 42"/>
          <p:cNvSpPr txBox="1">
            <a:spLocks noChangeArrowheads="1"/>
          </p:cNvSpPr>
          <p:nvPr/>
        </p:nvSpPr>
        <p:spPr bwMode="auto">
          <a:xfrm>
            <a:off x="4191001" y="4568826"/>
            <a:ext cx="663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 i="1">
                <a:latin typeface="Arial Narrow" charset="0"/>
              </a:rPr>
              <a:t>frame</a:t>
            </a:r>
          </a:p>
        </p:txBody>
      </p:sp>
      <p:sp>
        <p:nvSpPr>
          <p:cNvPr id="20523" name="Text Box 43"/>
          <p:cNvSpPr txBox="1">
            <a:spLocks noChangeArrowheads="1"/>
          </p:cNvSpPr>
          <p:nvPr/>
        </p:nvSpPr>
        <p:spPr bwMode="auto">
          <a:xfrm>
            <a:off x="4191001" y="2511425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 i="1">
                <a:latin typeface="Arial Narrow" charset="0"/>
              </a:rPr>
              <a:t>message</a:t>
            </a:r>
          </a:p>
        </p:txBody>
      </p:sp>
      <p:sp>
        <p:nvSpPr>
          <p:cNvPr id="4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Security issues in Internet protocols</a:t>
            </a:r>
            <a:endParaRPr lang="en-US" altLang="zh-CN" sz="2400" dirty="0"/>
          </a:p>
        </p:txBody>
      </p:sp>
      <p:sp>
        <p:nvSpPr>
          <p:cNvPr id="4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46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Internet Protocol</a:t>
            </a:r>
          </a:p>
        </p:txBody>
      </p:sp>
      <p:sp>
        <p:nvSpPr>
          <p:cNvPr id="21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3810000" cy="46482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Connectionless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Unreliable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Best effort</a:t>
            </a:r>
          </a:p>
          <a:p>
            <a:pPr lvl="1" eaLnBrk="1" hangingPunct="1"/>
            <a:endParaRPr lang="en-US">
              <a:latin typeface="Tahoma" charset="0"/>
              <a:ea typeface="ＭＳ Ｐゴシック" charset="0"/>
            </a:endParaRPr>
          </a:p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Notes: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src and dest </a:t>
            </a:r>
            <a:r>
              <a:rPr lang="en-US" b="1">
                <a:latin typeface="Tahoma" charset="0"/>
                <a:ea typeface="ＭＳ Ｐゴシック" charset="0"/>
              </a:rPr>
              <a:t>ports</a:t>
            </a:r>
            <a:r>
              <a:rPr lang="en-US">
                <a:latin typeface="Tahoma" charset="0"/>
                <a:ea typeface="ＭＳ Ｐゴシック" charset="0"/>
              </a:rPr>
              <a:t> not parts of IP hdr</a:t>
            </a:r>
          </a:p>
          <a:p>
            <a:pPr eaLnBrk="1" hangingPunct="1"/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754932" y="1"/>
            <a:ext cx="47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/>
              <a:t>IP</a:t>
            </a:r>
          </a:p>
        </p:txBody>
      </p:sp>
      <p:sp>
        <p:nvSpPr>
          <p:cNvPr id="21509" name="Rectangle 21"/>
          <p:cNvSpPr>
            <a:spLocks noChangeArrowheads="1"/>
          </p:cNvSpPr>
          <p:nvPr/>
        </p:nvSpPr>
        <p:spPr bwMode="auto">
          <a:xfrm>
            <a:off x="6312439" y="2987615"/>
            <a:ext cx="3340100" cy="1066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1510" name="Group 5"/>
          <p:cNvGrpSpPr>
            <a:grpSpLocks/>
          </p:cNvGrpSpPr>
          <p:nvPr/>
        </p:nvGrpSpPr>
        <p:grpSpPr bwMode="auto">
          <a:xfrm>
            <a:off x="6312439" y="549215"/>
            <a:ext cx="3340100" cy="5105400"/>
            <a:chOff x="2962" y="960"/>
            <a:chExt cx="2318" cy="3216"/>
          </a:xfrm>
        </p:grpSpPr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2962" y="960"/>
              <a:ext cx="734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Version</a:t>
              </a:r>
            </a:p>
          </p:txBody>
        </p:sp>
        <p:sp>
          <p:nvSpPr>
            <p:cNvPr id="21512" name="Rectangle 7"/>
            <p:cNvSpPr>
              <a:spLocks noChangeArrowheads="1"/>
            </p:cNvSpPr>
            <p:nvPr/>
          </p:nvSpPr>
          <p:spPr bwMode="auto">
            <a:xfrm>
              <a:off x="3696" y="960"/>
              <a:ext cx="1584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Header Length</a:t>
              </a:r>
            </a:p>
          </p:txBody>
        </p:sp>
        <p:sp>
          <p:nvSpPr>
            <p:cNvPr id="21513" name="Rectangle 8"/>
            <p:cNvSpPr>
              <a:spLocks noChangeArrowheads="1"/>
            </p:cNvSpPr>
            <p:nvPr/>
          </p:nvSpPr>
          <p:spPr bwMode="auto">
            <a:xfrm>
              <a:off x="2962" y="1200"/>
              <a:ext cx="231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Type of Service</a:t>
              </a:r>
            </a:p>
          </p:txBody>
        </p:sp>
        <p:sp>
          <p:nvSpPr>
            <p:cNvPr id="21514" name="Rectangle 9"/>
            <p:cNvSpPr>
              <a:spLocks noChangeArrowheads="1"/>
            </p:cNvSpPr>
            <p:nvPr/>
          </p:nvSpPr>
          <p:spPr bwMode="auto">
            <a:xfrm>
              <a:off x="2962" y="1344"/>
              <a:ext cx="231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Total Length</a:t>
              </a:r>
            </a:p>
          </p:txBody>
        </p:sp>
        <p:sp>
          <p:nvSpPr>
            <p:cNvPr id="21515" name="Rectangle 10"/>
            <p:cNvSpPr>
              <a:spLocks noChangeArrowheads="1"/>
            </p:cNvSpPr>
            <p:nvPr/>
          </p:nvSpPr>
          <p:spPr bwMode="auto">
            <a:xfrm>
              <a:off x="2962" y="1536"/>
              <a:ext cx="231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Identification</a:t>
              </a:r>
            </a:p>
          </p:txBody>
        </p:sp>
        <p:sp>
          <p:nvSpPr>
            <p:cNvPr id="21516" name="Rectangle 11"/>
            <p:cNvSpPr>
              <a:spLocks noChangeArrowheads="1"/>
            </p:cNvSpPr>
            <p:nvPr/>
          </p:nvSpPr>
          <p:spPr bwMode="auto">
            <a:xfrm>
              <a:off x="2962" y="1728"/>
              <a:ext cx="231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CA">
                <a:latin typeface="Arial Narrow" charset="0"/>
              </a:endParaRPr>
            </a:p>
          </p:txBody>
        </p:sp>
        <p:sp>
          <p:nvSpPr>
            <p:cNvPr id="21517" name="Rectangle 12"/>
            <p:cNvSpPr>
              <a:spLocks noChangeArrowheads="1"/>
            </p:cNvSpPr>
            <p:nvPr/>
          </p:nvSpPr>
          <p:spPr bwMode="auto">
            <a:xfrm>
              <a:off x="2962" y="1728"/>
              <a:ext cx="73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Flags</a:t>
              </a:r>
            </a:p>
          </p:txBody>
        </p:sp>
        <p:sp>
          <p:nvSpPr>
            <p:cNvPr id="21518" name="Rectangle 13"/>
            <p:cNvSpPr>
              <a:spLocks noChangeArrowheads="1"/>
            </p:cNvSpPr>
            <p:nvPr/>
          </p:nvSpPr>
          <p:spPr bwMode="auto">
            <a:xfrm>
              <a:off x="2962" y="2016"/>
              <a:ext cx="231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Time to Live</a:t>
              </a:r>
            </a:p>
          </p:txBody>
        </p:sp>
        <p:sp>
          <p:nvSpPr>
            <p:cNvPr id="21519" name="Rectangle 14"/>
            <p:cNvSpPr>
              <a:spLocks noChangeArrowheads="1"/>
            </p:cNvSpPr>
            <p:nvPr/>
          </p:nvSpPr>
          <p:spPr bwMode="auto">
            <a:xfrm>
              <a:off x="2962" y="2160"/>
              <a:ext cx="231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Protocol</a:t>
              </a:r>
            </a:p>
          </p:txBody>
        </p:sp>
        <p:sp>
          <p:nvSpPr>
            <p:cNvPr id="21520" name="Rectangle 15"/>
            <p:cNvSpPr>
              <a:spLocks noChangeArrowheads="1"/>
            </p:cNvSpPr>
            <p:nvPr/>
          </p:nvSpPr>
          <p:spPr bwMode="auto">
            <a:xfrm>
              <a:off x="2962" y="2304"/>
              <a:ext cx="231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Header Checksum</a:t>
              </a:r>
            </a:p>
          </p:txBody>
        </p:sp>
        <p:sp>
          <p:nvSpPr>
            <p:cNvPr id="21521" name="Rectangle 16"/>
            <p:cNvSpPr>
              <a:spLocks noChangeArrowheads="1"/>
            </p:cNvSpPr>
            <p:nvPr/>
          </p:nvSpPr>
          <p:spPr bwMode="auto">
            <a:xfrm>
              <a:off x="2962" y="2496"/>
              <a:ext cx="2318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Source Address of Originating Host</a:t>
              </a:r>
            </a:p>
          </p:txBody>
        </p:sp>
        <p:sp>
          <p:nvSpPr>
            <p:cNvPr id="21522" name="Rectangle 17"/>
            <p:cNvSpPr>
              <a:spLocks noChangeArrowheads="1"/>
            </p:cNvSpPr>
            <p:nvPr/>
          </p:nvSpPr>
          <p:spPr bwMode="auto">
            <a:xfrm>
              <a:off x="2962" y="2832"/>
              <a:ext cx="2318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Destination Address of Target Host</a:t>
              </a:r>
            </a:p>
          </p:txBody>
        </p:sp>
        <p:sp>
          <p:nvSpPr>
            <p:cNvPr id="21523" name="Rectangle 18"/>
            <p:cNvSpPr>
              <a:spLocks noChangeArrowheads="1"/>
            </p:cNvSpPr>
            <p:nvPr/>
          </p:nvSpPr>
          <p:spPr bwMode="auto">
            <a:xfrm>
              <a:off x="2962" y="3168"/>
              <a:ext cx="2318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Options</a:t>
              </a:r>
            </a:p>
          </p:txBody>
        </p:sp>
        <p:sp>
          <p:nvSpPr>
            <p:cNvPr id="21524" name="Rectangle 19"/>
            <p:cNvSpPr>
              <a:spLocks noChangeArrowheads="1"/>
            </p:cNvSpPr>
            <p:nvPr/>
          </p:nvSpPr>
          <p:spPr bwMode="auto">
            <a:xfrm>
              <a:off x="2962" y="3504"/>
              <a:ext cx="231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Padding</a:t>
              </a:r>
            </a:p>
          </p:txBody>
        </p:sp>
        <p:sp>
          <p:nvSpPr>
            <p:cNvPr id="21525" name="Rectangle 20"/>
            <p:cNvSpPr>
              <a:spLocks noChangeArrowheads="1"/>
            </p:cNvSpPr>
            <p:nvPr/>
          </p:nvSpPr>
          <p:spPr bwMode="auto">
            <a:xfrm>
              <a:off x="2962" y="3696"/>
              <a:ext cx="2318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IP Data</a:t>
              </a:r>
            </a:p>
          </p:txBody>
        </p:sp>
        <p:sp>
          <p:nvSpPr>
            <p:cNvPr id="21526" name="Rectangle 21"/>
            <p:cNvSpPr>
              <a:spLocks noChangeArrowheads="1"/>
            </p:cNvSpPr>
            <p:nvPr/>
          </p:nvSpPr>
          <p:spPr bwMode="auto">
            <a:xfrm>
              <a:off x="4121" y="1737"/>
              <a:ext cx="111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>
                  <a:latin typeface="Arial Narrow" charset="0"/>
                </a:rPr>
                <a:t>Fragment Offset</a:t>
              </a:r>
            </a:p>
          </p:txBody>
        </p:sp>
      </p:grpSp>
      <p:sp>
        <p:nvSpPr>
          <p:cNvPr id="23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Security issues in Internet protocols</a:t>
            </a:r>
            <a:endParaRPr lang="en-US" altLang="zh-CN" sz="2400" dirty="0"/>
          </a:p>
        </p:txBody>
      </p:sp>
      <p:sp>
        <p:nvSpPr>
          <p:cNvPr id="24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      IP Routing</a:t>
            </a:r>
          </a:p>
        </p:txBody>
      </p:sp>
      <p:sp>
        <p:nvSpPr>
          <p:cNvPr id="225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08200" y="5257800"/>
            <a:ext cx="8178800" cy="457200"/>
          </a:xfrm>
        </p:spPr>
        <p:txBody>
          <a:bodyPr>
            <a:normAutofit fontScale="40000" lnSpcReduction="20000"/>
          </a:bodyPr>
          <a:lstStyle/>
          <a:p>
            <a:pPr eaLnBrk="1" hangingPunct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Typical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route uses several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hops</a:t>
            </a:r>
          </a:p>
          <a:p>
            <a:pPr eaLnBrk="1" hangingPunct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IP:   no ordering or delivery guarantees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2532" name="Picture 4" descr="j023948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6" y="1905001"/>
            <a:ext cx="1077913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 descr="j023948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2212976"/>
            <a:ext cx="1077912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6" descr="j023948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38" y="3527426"/>
            <a:ext cx="1077912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7" descr="j023948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1" y="3035301"/>
            <a:ext cx="1077913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3009901" y="1676401"/>
            <a:ext cx="7477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/>
              <a:t>Meg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9304339" y="2576514"/>
            <a:ext cx="784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/>
              <a:t>Tom</a:t>
            </a:r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2916239" y="2649539"/>
            <a:ext cx="674687" cy="860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 flipV="1">
            <a:off x="4327526" y="2667001"/>
            <a:ext cx="2682875" cy="962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7950200" y="2520950"/>
            <a:ext cx="889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4295689" y="3859214"/>
            <a:ext cx="6415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/>
              <a:t>ISP</a:t>
            </a: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6854826" y="1755776"/>
            <a:ext cx="21891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/>
              <a:t>Office gateway</a:t>
            </a:r>
          </a:p>
        </p:txBody>
      </p:sp>
      <p:grpSp>
        <p:nvGrpSpPr>
          <p:cNvPr id="22543" name="Group 15"/>
          <p:cNvGrpSpPr>
            <a:grpSpLocks/>
          </p:cNvGrpSpPr>
          <p:nvPr/>
        </p:nvGrpSpPr>
        <p:grpSpPr bwMode="auto">
          <a:xfrm>
            <a:off x="4191001" y="2287588"/>
            <a:ext cx="2378075" cy="836612"/>
            <a:chOff x="1766" y="1211"/>
            <a:chExt cx="1498" cy="527"/>
          </a:xfrm>
        </p:grpSpPr>
        <p:grpSp>
          <p:nvGrpSpPr>
            <p:cNvPr id="22550" name="Group 16"/>
            <p:cNvGrpSpPr>
              <a:grpSpLocks/>
            </p:cNvGrpSpPr>
            <p:nvPr/>
          </p:nvGrpSpPr>
          <p:grpSpPr bwMode="auto">
            <a:xfrm>
              <a:off x="2515" y="1392"/>
              <a:ext cx="749" cy="346"/>
              <a:chOff x="2566" y="2304"/>
              <a:chExt cx="749" cy="346"/>
            </a:xfrm>
          </p:grpSpPr>
          <p:sp>
            <p:nvSpPr>
              <p:cNvPr id="22555" name="Rectangle 17"/>
              <p:cNvSpPr>
                <a:spLocks noChangeArrowheads="1"/>
              </p:cNvSpPr>
              <p:nvPr/>
            </p:nvSpPr>
            <p:spPr bwMode="auto">
              <a:xfrm>
                <a:off x="2566" y="2304"/>
                <a:ext cx="749" cy="17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600"/>
                  <a:t>121.42.33.12</a:t>
                </a:r>
              </a:p>
            </p:txBody>
          </p:sp>
          <p:sp>
            <p:nvSpPr>
              <p:cNvPr id="22556" name="Rectangle 18"/>
              <p:cNvSpPr>
                <a:spLocks noChangeArrowheads="1"/>
              </p:cNvSpPr>
              <p:nvPr/>
            </p:nvSpPr>
            <p:spPr bwMode="auto">
              <a:xfrm>
                <a:off x="2566" y="2477"/>
                <a:ext cx="749" cy="17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600"/>
                  <a:t>132.14.11.51</a:t>
                </a:r>
              </a:p>
            </p:txBody>
          </p:sp>
        </p:grpSp>
        <p:grpSp>
          <p:nvGrpSpPr>
            <p:cNvPr id="22551" name="Group 20"/>
            <p:cNvGrpSpPr>
              <a:grpSpLocks/>
            </p:cNvGrpSpPr>
            <p:nvPr/>
          </p:nvGrpSpPr>
          <p:grpSpPr bwMode="auto">
            <a:xfrm>
              <a:off x="1766" y="1392"/>
              <a:ext cx="749" cy="346"/>
              <a:chOff x="2566" y="2304"/>
              <a:chExt cx="749" cy="346"/>
            </a:xfrm>
          </p:grpSpPr>
          <p:sp>
            <p:nvSpPr>
              <p:cNvPr id="22553" name="Rectangle 21"/>
              <p:cNvSpPr>
                <a:spLocks noChangeArrowheads="1"/>
              </p:cNvSpPr>
              <p:nvPr/>
            </p:nvSpPr>
            <p:spPr bwMode="auto">
              <a:xfrm>
                <a:off x="2566" y="2304"/>
                <a:ext cx="749" cy="17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/>
                  <a:t>Source</a:t>
                </a:r>
              </a:p>
            </p:txBody>
          </p:sp>
          <p:sp>
            <p:nvSpPr>
              <p:cNvPr id="22554" name="Rectangle 22"/>
              <p:cNvSpPr>
                <a:spLocks noChangeArrowheads="1"/>
              </p:cNvSpPr>
              <p:nvPr/>
            </p:nvSpPr>
            <p:spPr bwMode="auto">
              <a:xfrm>
                <a:off x="2566" y="2477"/>
                <a:ext cx="749" cy="17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/>
                  <a:t>Destination</a:t>
                </a:r>
              </a:p>
            </p:txBody>
          </p:sp>
        </p:grpSp>
        <p:sp>
          <p:nvSpPr>
            <p:cNvPr id="22552" name="Rectangle 24"/>
            <p:cNvSpPr>
              <a:spLocks noChangeArrowheads="1"/>
            </p:cNvSpPr>
            <p:nvPr/>
          </p:nvSpPr>
          <p:spPr bwMode="auto">
            <a:xfrm>
              <a:off x="1766" y="1211"/>
              <a:ext cx="1498" cy="18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</a:rPr>
                <a:t>Packet</a:t>
              </a:r>
            </a:p>
          </p:txBody>
        </p:sp>
      </p:grpSp>
      <p:sp>
        <p:nvSpPr>
          <p:cNvPr id="22544" name="Text Box 25"/>
          <p:cNvSpPr txBox="1">
            <a:spLocks noChangeArrowheads="1"/>
          </p:cNvSpPr>
          <p:nvPr/>
        </p:nvSpPr>
        <p:spPr bwMode="auto">
          <a:xfrm>
            <a:off x="1592614" y="2878138"/>
            <a:ext cx="15359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121.42.33.12</a:t>
            </a:r>
          </a:p>
        </p:txBody>
      </p:sp>
      <p:sp>
        <p:nvSpPr>
          <p:cNvPr id="22545" name="Text Box 26"/>
          <p:cNvSpPr txBox="1">
            <a:spLocks noChangeArrowheads="1"/>
          </p:cNvSpPr>
          <p:nvPr/>
        </p:nvSpPr>
        <p:spPr bwMode="auto">
          <a:xfrm>
            <a:off x="2889420" y="4433888"/>
            <a:ext cx="14093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121.42.33.1</a:t>
            </a:r>
          </a:p>
        </p:txBody>
      </p:sp>
      <p:sp>
        <p:nvSpPr>
          <p:cNvPr id="22546" name="Text Box 27"/>
          <p:cNvSpPr txBox="1">
            <a:spLocks noChangeArrowheads="1"/>
          </p:cNvSpPr>
          <p:nvPr/>
        </p:nvSpPr>
        <p:spPr bwMode="auto">
          <a:xfrm>
            <a:off x="8748599" y="4052888"/>
            <a:ext cx="15337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132.14.11.51</a:t>
            </a:r>
          </a:p>
        </p:txBody>
      </p:sp>
      <p:sp>
        <p:nvSpPr>
          <p:cNvPr id="22547" name="Text Box 28"/>
          <p:cNvSpPr txBox="1">
            <a:spLocks noChangeArrowheads="1"/>
          </p:cNvSpPr>
          <p:nvPr/>
        </p:nvSpPr>
        <p:spPr bwMode="auto">
          <a:xfrm>
            <a:off x="6700542" y="3262313"/>
            <a:ext cx="14071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132.14.11.1</a:t>
            </a:r>
          </a:p>
        </p:txBody>
      </p:sp>
      <p:pic>
        <p:nvPicPr>
          <p:cNvPr id="22548" name="Picture 30" descr="meg-ryan-01-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2" r="5289"/>
          <a:stretch>
            <a:fillRect/>
          </a:stretch>
        </p:blipFill>
        <p:spPr bwMode="auto">
          <a:xfrm>
            <a:off x="1804988" y="533401"/>
            <a:ext cx="1111250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9" name="Picture 32" descr="200px-Tom_Hanks,_February_20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3" t="5295" r="13750" b="34416"/>
          <a:stretch>
            <a:fillRect/>
          </a:stretch>
        </p:blipFill>
        <p:spPr bwMode="auto">
          <a:xfrm>
            <a:off x="9271001" y="1219201"/>
            <a:ext cx="1063625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Security issues in Internet protocols</a:t>
            </a:r>
            <a:endParaRPr lang="en-US" altLang="zh-CN" sz="2400" dirty="0"/>
          </a:p>
        </p:txBody>
      </p:sp>
      <p:sp>
        <p:nvSpPr>
          <p:cNvPr id="30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14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72706" y="102489"/>
            <a:ext cx="10515600" cy="967656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IP Protocol Functions (Summary)</a:t>
            </a:r>
          </a:p>
        </p:txBody>
      </p:sp>
      <p:sp>
        <p:nvSpPr>
          <p:cNvPr id="23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44305" y="1074458"/>
            <a:ext cx="8153400" cy="52578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Routing</a:t>
            </a: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IP host knows location of router (gateway)</a:t>
            </a: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IP gateway must know route to other networks</a:t>
            </a:r>
          </a:p>
          <a:p>
            <a:pPr eaLnBrk="1" hangingPunct="1"/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Fragmentation and reassembly</a:t>
            </a: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If max-packet-size less than the user-data-size</a:t>
            </a:r>
          </a:p>
          <a:p>
            <a:pPr lvl="1" eaLnBrk="1" hangingPunct="1"/>
            <a:endParaRPr lang="en-US" sz="2000" dirty="0">
              <a:latin typeface="Tahoma" charset="0"/>
              <a:ea typeface="ＭＳ Ｐゴシック" charset="0"/>
            </a:endParaRPr>
          </a:p>
          <a:p>
            <a:pPr eaLnBrk="1" hangingPunct="1"/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Error reporting</a:t>
            </a: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ICMP packet to source if packet is dropped</a:t>
            </a:r>
          </a:p>
          <a:p>
            <a:pPr lvl="1" eaLnBrk="1" hangingPunct="1"/>
            <a:endParaRPr lang="en-US" sz="2000" dirty="0">
              <a:latin typeface="Tahoma" charset="0"/>
              <a:ea typeface="ＭＳ Ｐゴシック" charset="0"/>
            </a:endParaRPr>
          </a:p>
          <a:p>
            <a:pPr eaLnBrk="1" hangingPunct="1"/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TTL field:    decremented after every hop</a:t>
            </a: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Packet dropped </a:t>
            </a:r>
            <a:r>
              <a:rPr lang="en-US" sz="2000" dirty="0">
                <a:latin typeface="Tahoma" charset="0"/>
                <a:ea typeface="ＭＳ Ｐゴシック" charset="0"/>
              </a:rPr>
              <a:t>if </a:t>
            </a:r>
            <a:r>
              <a:rPr lang="en-US" sz="2000" dirty="0">
                <a:latin typeface="Tahoma" charset="0"/>
                <a:ea typeface="ＭＳ Ｐゴシック" charset="0"/>
              </a:rPr>
              <a:t>TTL=0.  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30506" y="5678254"/>
            <a:ext cx="233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/>
              <a:t>Prevents infinite loops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Security issues in Internet protocols</a:t>
            </a:r>
            <a:endParaRPr lang="en-US" altLang="zh-CN" sz="24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8922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2133600" y="304800"/>
            <a:ext cx="8001000" cy="9144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Problem:  no src IP authentication</a:t>
            </a:r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2209800" y="1600200"/>
            <a:ext cx="8229600" cy="4876800"/>
          </a:xfrm>
        </p:spPr>
        <p:txBody>
          <a:bodyPr/>
          <a:lstStyle/>
          <a:p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Client is trusted to embed correct source IP</a:t>
            </a:r>
          </a:p>
          <a:p>
            <a:pPr lvl="1"/>
            <a:r>
              <a:rPr lang="en-US" sz="2200">
                <a:latin typeface="Tahoma" charset="0"/>
                <a:ea typeface="ＭＳ Ｐゴシック" charset="0"/>
              </a:rPr>
              <a:t>Easy to override using raw sockets</a:t>
            </a:r>
          </a:p>
          <a:p>
            <a:pPr lvl="1"/>
            <a:r>
              <a:rPr lang="en-US" sz="2200" b="1">
                <a:latin typeface="Tahoma" charset="0"/>
                <a:ea typeface="ＭＳ Ｐゴシック" charset="0"/>
              </a:rPr>
              <a:t>Libnet</a:t>
            </a:r>
            <a:r>
              <a:rPr lang="en-US" sz="2200">
                <a:latin typeface="Tahoma" charset="0"/>
                <a:ea typeface="ＭＳ Ｐゴシック" charset="0"/>
              </a:rPr>
              <a:t>:	a library for formatting raw packets with 		arbitrary IP headers</a:t>
            </a:r>
          </a:p>
          <a:p>
            <a:pPr>
              <a:spcBef>
                <a:spcPts val="3000"/>
              </a:spcBef>
              <a:buBlip>
                <a:blip r:embed="rId2"/>
              </a:buBlip>
            </a:pPr>
            <a:r>
              <a:rPr lang="en-US" sz="2400">
                <a:latin typeface="Tahoma" charset="0"/>
                <a:ea typeface="ＭＳ Ｐゴシック" charset="0"/>
                <a:cs typeface="ＭＳ Ｐゴシック" charset="0"/>
                <a:sym typeface="Symbol" charset="0"/>
              </a:rPr>
              <a:t>Anyone who owns their machine can send packets </a:t>
            </a:r>
            <a:br>
              <a:rPr lang="en-US" sz="2400">
                <a:latin typeface="Tahoma" charset="0"/>
                <a:ea typeface="ＭＳ Ｐゴシック" charset="0"/>
                <a:cs typeface="ＭＳ Ｐゴシック" charset="0"/>
                <a:sym typeface="Symbol" charset="0"/>
              </a:rPr>
            </a:br>
            <a:r>
              <a:rPr lang="en-US" sz="2400">
                <a:latin typeface="Tahoma" charset="0"/>
                <a:ea typeface="ＭＳ Ｐゴシック" charset="0"/>
                <a:cs typeface="ＭＳ Ｐゴシック" charset="0"/>
                <a:sym typeface="Symbol" charset="0"/>
              </a:rPr>
              <a:t>with arbitrary source IP</a:t>
            </a:r>
          </a:p>
          <a:p>
            <a:pPr lvl="1">
              <a:buFont typeface="Wingdings" charset="0"/>
              <a:buChar char="§"/>
            </a:pPr>
            <a:r>
              <a:rPr lang="en-US" sz="2200">
                <a:latin typeface="Tahoma" charset="0"/>
                <a:ea typeface="ＭＳ Ｐゴシック" charset="0"/>
                <a:sym typeface="Symbol" charset="0"/>
              </a:rPr>
              <a:t>… response will be sent back to forged source IP</a:t>
            </a:r>
          </a:p>
          <a:p>
            <a:pPr>
              <a:spcBef>
                <a:spcPts val="3000"/>
              </a:spcBef>
              <a:buFont typeface="Wingdings" charset="0"/>
              <a:buChar char="§"/>
            </a:pPr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Implications</a:t>
            </a:r>
            <a:r>
              <a:rPr lang="en-US" sz="2600">
                <a:latin typeface="Tahoma" charset="0"/>
                <a:ea typeface="ＭＳ Ｐゴシック" charset="0"/>
                <a:cs typeface="ＭＳ Ｐゴシック" charset="0"/>
              </a:rPr>
              <a:t>:</a:t>
            </a:r>
            <a:r>
              <a:rPr lang="en-US" sz="2000">
                <a:latin typeface="Tahoma" charset="0"/>
                <a:ea typeface="ＭＳ Ｐゴシック" charset="0"/>
                <a:cs typeface="ＭＳ Ｐゴシック" charset="0"/>
              </a:rPr>
              <a:t>         (solutions in DDoS lecture)</a:t>
            </a:r>
            <a:endParaRPr lang="en-US" sz="2600"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>
              <a:spcBef>
                <a:spcPts val="600"/>
              </a:spcBef>
              <a:buFont typeface="Wingdings" charset="0"/>
              <a:buChar char="§"/>
            </a:pPr>
            <a:r>
              <a:rPr lang="en-US" sz="2200">
                <a:latin typeface="Tahoma" charset="0"/>
                <a:ea typeface="ＭＳ Ｐゴシック" charset="0"/>
              </a:rPr>
              <a:t>Anonymous DoS attacks;    </a:t>
            </a:r>
          </a:p>
          <a:p>
            <a:pPr lvl="1">
              <a:spcBef>
                <a:spcPts val="600"/>
              </a:spcBef>
              <a:buFont typeface="Wingdings" charset="0"/>
              <a:buChar char="§"/>
            </a:pPr>
            <a:r>
              <a:rPr lang="en-US" sz="2200">
                <a:latin typeface="Tahoma" charset="0"/>
                <a:ea typeface="ＭＳ Ｐゴシック" charset="0"/>
              </a:rPr>
              <a:t>Anonymous infection attacks  (e.g. slammer worm)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Security issues in Internet protocols</a:t>
            </a:r>
            <a:endParaRPr lang="en-US" altLang="zh-CN" sz="24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00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5559</TotalTime>
  <Words>2039</Words>
  <Application>Microsoft Office PowerPoint</Application>
  <PresentationFormat>宽屏</PresentationFormat>
  <Paragraphs>648</Paragraphs>
  <Slides>43</Slides>
  <Notes>13</Notes>
  <HiddenSlides>5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6" baseType="lpstr">
      <vt:lpstr>Gulim</vt:lpstr>
      <vt:lpstr>ＭＳ Ｐゴシック</vt:lpstr>
      <vt:lpstr>宋体</vt:lpstr>
      <vt:lpstr>Arial</vt:lpstr>
      <vt:lpstr>Arial Narrow</vt:lpstr>
      <vt:lpstr>Calibri</vt:lpstr>
      <vt:lpstr>Calibri Light</vt:lpstr>
      <vt:lpstr>Comic Sans MS</vt:lpstr>
      <vt:lpstr>Symbol</vt:lpstr>
      <vt:lpstr>Tahoma</vt:lpstr>
      <vt:lpstr>Times New Roman</vt:lpstr>
      <vt:lpstr>Wingdings</vt:lpstr>
      <vt:lpstr>Office 主题</vt:lpstr>
      <vt:lpstr>Computer Security and Cryptography</vt:lpstr>
      <vt:lpstr>Computer Security and Cryptography</vt:lpstr>
      <vt:lpstr>Internet Infrastructure</vt:lpstr>
      <vt:lpstr>TCP Protocol Stack</vt:lpstr>
      <vt:lpstr>Data Formats</vt:lpstr>
      <vt:lpstr>Internet Protocol</vt:lpstr>
      <vt:lpstr>       IP Routing</vt:lpstr>
      <vt:lpstr>IP Protocol Functions (Summary)</vt:lpstr>
      <vt:lpstr>Problem:  no src IP authentication</vt:lpstr>
      <vt:lpstr>Transmission Control Protocol</vt:lpstr>
      <vt:lpstr>TCP Header      (protocol=6)</vt:lpstr>
      <vt:lpstr>Review: TCP Handshake</vt:lpstr>
      <vt:lpstr>Basic Security Problems</vt:lpstr>
      <vt:lpstr>Why random initial sequence numbers? </vt:lpstr>
      <vt:lpstr>Example DoS vulnerability:  Reset</vt:lpstr>
      <vt:lpstr>Routing Security</vt:lpstr>
      <vt:lpstr>Interdomain Routing</vt:lpstr>
      <vt:lpstr>Routing Protocols</vt:lpstr>
      <vt:lpstr>BGP example             [D. Wetherall]</vt:lpstr>
      <vt:lpstr>Security Issues</vt:lpstr>
      <vt:lpstr>Example path hijack  (source: Renesys 2013)</vt:lpstr>
      <vt:lpstr>OSPF:   routing inside an AS</vt:lpstr>
      <vt:lpstr>Example:  LSA from Ra and Rb</vt:lpstr>
      <vt:lpstr>Security features</vt:lpstr>
      <vt:lpstr>Still some attacks possible   [NKGB’12]</vt:lpstr>
      <vt:lpstr>Domain Name System</vt:lpstr>
      <vt:lpstr>Domain Name System</vt:lpstr>
      <vt:lpstr>DNS Root Name Servers</vt:lpstr>
      <vt:lpstr>DNS Lookup Example</vt:lpstr>
      <vt:lpstr>Caching</vt:lpstr>
      <vt:lpstr>DNS Packet</vt:lpstr>
      <vt:lpstr>Resolver to NS request</vt:lpstr>
      <vt:lpstr>Response to resolver</vt:lpstr>
      <vt:lpstr>Authoritative response to resolver</vt:lpstr>
      <vt:lpstr>Basic DNS Vulnerabilities</vt:lpstr>
      <vt:lpstr>DNS cache poisoning  (a la Kaminsky’08)</vt:lpstr>
      <vt:lpstr>If at first you don’t succeed …</vt:lpstr>
      <vt:lpstr>Defenses</vt:lpstr>
      <vt:lpstr>DNS poisoning attacks in the wild</vt:lpstr>
      <vt:lpstr>DNS Rebinding Attack</vt:lpstr>
      <vt:lpstr>DNS Rebinding Defenses</vt:lpstr>
      <vt:lpstr>Summary</vt:lpstr>
      <vt:lpstr>Thanks and any questions?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物联网与大数据</dc:title>
  <dc:creator>pebg zhou</dc:creator>
  <cp:lastModifiedBy>pebg zhou</cp:lastModifiedBy>
  <cp:revision>210</cp:revision>
  <dcterms:created xsi:type="dcterms:W3CDTF">2016-03-16T02:24:27Z</dcterms:created>
  <dcterms:modified xsi:type="dcterms:W3CDTF">2016-05-22T13:12:26Z</dcterms:modified>
</cp:coreProperties>
</file>