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76"/>
  </p:notesMasterIdLst>
  <p:handoutMasterIdLst>
    <p:handoutMasterId r:id="rId77"/>
  </p:handoutMasterIdLst>
  <p:sldIdLst>
    <p:sldId id="275" r:id="rId2"/>
    <p:sldId id="303"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 id="417" r:id="rId73"/>
    <p:sldId id="418" r:id="rId74"/>
    <p:sldId id="347"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110" d="100"/>
          <a:sy n="110"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E6DD05-F287-4CF1-AA8B-235E9571F619}" type="datetimeFigureOut">
              <a:rPr lang="zh-CN" altLang="en-US" smtClean="0"/>
              <a:t>2016/5/22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686C31-6830-4FB3-92E2-4CBE013FBEAD}" type="slidenum">
              <a:rPr lang="zh-CN" altLang="en-US" smtClean="0"/>
              <a:t>‹#›</a:t>
            </a:fld>
            <a:endParaRPr lang="zh-CN" altLang="en-US"/>
          </a:p>
        </p:txBody>
      </p:sp>
    </p:spTree>
    <p:extLst>
      <p:ext uri="{BB962C8B-B14F-4D97-AF65-F5344CB8AC3E}">
        <p14:creationId xmlns:p14="http://schemas.microsoft.com/office/powerpoint/2010/main" val="18701889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637B8-6CFC-40D3-B47E-FF2FFF8BE109}" type="datetimeFigureOut">
              <a:rPr lang="zh-CN" altLang="en-US" smtClean="0"/>
              <a:t>2016/5/22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50FFC-271D-4C6E-AD6F-E4E2AA330111}" type="slidenum">
              <a:rPr lang="zh-CN" altLang="en-US" smtClean="0"/>
              <a:t>‹#›</a:t>
            </a:fld>
            <a:endParaRPr lang="zh-CN" altLang="en-US"/>
          </a:p>
        </p:txBody>
      </p:sp>
    </p:spTree>
    <p:extLst>
      <p:ext uri="{BB962C8B-B14F-4D97-AF65-F5344CB8AC3E}">
        <p14:creationId xmlns:p14="http://schemas.microsoft.com/office/powerpoint/2010/main" val="3637506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50FFC-271D-4C6E-AD6F-E4E2AA330111}" type="slidenum">
              <a:rPr lang="zh-CN" altLang="en-US" smtClean="0"/>
              <a:t>1</a:t>
            </a:fld>
            <a:endParaRPr lang="zh-CN" altLang="en-US"/>
          </a:p>
        </p:txBody>
      </p:sp>
    </p:spTree>
    <p:extLst>
      <p:ext uri="{BB962C8B-B14F-4D97-AF65-F5344CB8AC3E}">
        <p14:creationId xmlns:p14="http://schemas.microsoft.com/office/powerpoint/2010/main" val="3058512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C4DA-DFA2-4609-B7A0-200CBBB01912}" type="slidenum">
              <a:rPr lang="zh-CN" altLang="en-US"/>
              <a:pPr/>
              <a:t>50</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22601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en-US"/>
          </a:p>
        </p:txBody>
      </p:sp>
      <p:sp>
        <p:nvSpPr>
          <p:cNvPr id="41988" name="Slide Number Placeholder 3"/>
          <p:cNvSpPr>
            <a:spLocks noGrp="1"/>
          </p:cNvSpPr>
          <p:nvPr>
            <p:ph type="sldNum" sz="quarter" idx="5"/>
          </p:nvPr>
        </p:nvSpPr>
        <p:spPr>
          <a:noFill/>
        </p:spPr>
        <p:txBody>
          <a:bodyPr/>
          <a:lstStyle/>
          <a:p>
            <a:fld id="{714C4E0F-655B-4309-88DC-CBA1E24544EF}" type="slidenum">
              <a:rPr lang="en-US" smtClean="0">
                <a:ea typeface="ヒラギノ角ゴ ProN W3" charset="0"/>
                <a:cs typeface="ヒラギノ角ゴ ProN W3" charset="0"/>
              </a:rPr>
              <a:pPr/>
              <a:t>63</a:t>
            </a:fld>
            <a:endParaRPr lang="en-US">
              <a:ea typeface="ヒラギノ角ゴ ProN W3" charset="0"/>
              <a:cs typeface="ヒラギノ角ゴ ProN W3" charset="0"/>
            </a:endParaRPr>
          </a:p>
        </p:txBody>
      </p:sp>
    </p:spTree>
    <p:extLst>
      <p:ext uri="{BB962C8B-B14F-4D97-AF65-F5344CB8AC3E}">
        <p14:creationId xmlns:p14="http://schemas.microsoft.com/office/powerpoint/2010/main" val="4227601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endParaRPr lang="en-US"/>
          </a:p>
        </p:txBody>
      </p:sp>
      <p:sp>
        <p:nvSpPr>
          <p:cNvPr id="43012" name="Slide Number Placeholder 3"/>
          <p:cNvSpPr>
            <a:spLocks noGrp="1"/>
          </p:cNvSpPr>
          <p:nvPr>
            <p:ph type="sldNum" sz="quarter" idx="5"/>
          </p:nvPr>
        </p:nvSpPr>
        <p:spPr>
          <a:noFill/>
        </p:spPr>
        <p:txBody>
          <a:bodyPr/>
          <a:lstStyle/>
          <a:p>
            <a:fld id="{58B39C09-D9AC-406D-BD0B-6E29B131B968}" type="slidenum">
              <a:rPr lang="en-US" smtClean="0">
                <a:ea typeface="ヒラギノ角ゴ ProN W3" charset="0"/>
                <a:cs typeface="ヒラギノ角ゴ ProN W3" charset="0"/>
              </a:rPr>
              <a:pPr/>
              <a:t>64</a:t>
            </a:fld>
            <a:endParaRPr lang="en-US">
              <a:ea typeface="ヒラギノ角ゴ ProN W3" charset="0"/>
              <a:cs typeface="ヒラギノ角ゴ ProN W3" charset="0"/>
            </a:endParaRPr>
          </a:p>
        </p:txBody>
      </p:sp>
    </p:spTree>
    <p:extLst>
      <p:ext uri="{BB962C8B-B14F-4D97-AF65-F5344CB8AC3E}">
        <p14:creationId xmlns:p14="http://schemas.microsoft.com/office/powerpoint/2010/main" val="15205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a:p>
        </p:txBody>
      </p:sp>
      <p:sp>
        <p:nvSpPr>
          <p:cNvPr id="44036" name="Slide Number Placeholder 3"/>
          <p:cNvSpPr>
            <a:spLocks noGrp="1"/>
          </p:cNvSpPr>
          <p:nvPr>
            <p:ph type="sldNum" sz="quarter" idx="5"/>
          </p:nvPr>
        </p:nvSpPr>
        <p:spPr>
          <a:noFill/>
        </p:spPr>
        <p:txBody>
          <a:bodyPr/>
          <a:lstStyle/>
          <a:p>
            <a:fld id="{4BF9604C-8FF6-41DF-864D-39E73688E033}" type="slidenum">
              <a:rPr lang="en-US" smtClean="0">
                <a:ea typeface="ヒラギノ角ゴ ProN W3" charset="0"/>
                <a:cs typeface="ヒラギノ角ゴ ProN W3" charset="0"/>
              </a:rPr>
              <a:pPr/>
              <a:t>65</a:t>
            </a:fld>
            <a:endParaRPr lang="en-US">
              <a:ea typeface="ヒラギノ角ゴ ProN W3" charset="0"/>
              <a:cs typeface="ヒラギノ角ゴ ProN W3" charset="0"/>
            </a:endParaRPr>
          </a:p>
        </p:txBody>
      </p:sp>
    </p:spTree>
    <p:extLst>
      <p:ext uri="{BB962C8B-B14F-4D97-AF65-F5344CB8AC3E}">
        <p14:creationId xmlns:p14="http://schemas.microsoft.com/office/powerpoint/2010/main" val="2267570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5"/>
          </p:nvPr>
        </p:nvSpPr>
        <p:spPr>
          <a:noFill/>
        </p:spPr>
        <p:txBody>
          <a:bodyPr/>
          <a:lstStyle/>
          <a:p>
            <a:fld id="{FAE15000-22D1-4AA9-9686-22C083F9EE90}" type="slidenum">
              <a:rPr lang="en-US" smtClean="0">
                <a:ea typeface="ヒラギノ角ゴ ProN W3" charset="0"/>
                <a:cs typeface="ヒラギノ角ゴ ProN W3" charset="0"/>
              </a:rPr>
              <a:pPr/>
              <a:t>66</a:t>
            </a:fld>
            <a:endParaRPr lang="en-US">
              <a:ea typeface="ヒラギノ角ゴ ProN W3" charset="0"/>
              <a:cs typeface="ヒラギノ角ゴ ProN W3" charset="0"/>
            </a:endParaRPr>
          </a:p>
        </p:txBody>
      </p:sp>
      <p:sp>
        <p:nvSpPr>
          <p:cNvPr id="45059" name="Rectangle 1"/>
          <p:cNvSpPr>
            <a:spLocks noGrp="1" noRot="1" noChangeAspect="1" noChangeArrowheads="1" noTextEdit="1"/>
          </p:cNvSpPr>
          <p:nvPr>
            <p:ph type="sldImg"/>
          </p:nvPr>
        </p:nvSpPr>
        <p:spPr>
          <a:ln/>
        </p:spPr>
      </p:sp>
      <p:sp>
        <p:nvSpPr>
          <p:cNvPr id="45060"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sz="1700" dirty="0">
                <a:solidFill>
                  <a:srgbClr val="FFFFFF"/>
                </a:solidFill>
                <a:latin typeface="Arial" pitchFamily="34" charset="0"/>
              </a:rPr>
              <a:t>Dan:  How to distribute trust anchor?</a:t>
            </a:r>
          </a:p>
        </p:txBody>
      </p:sp>
    </p:spTree>
    <p:extLst>
      <p:ext uri="{BB962C8B-B14F-4D97-AF65-F5344CB8AC3E}">
        <p14:creationId xmlns:p14="http://schemas.microsoft.com/office/powerpoint/2010/main" val="3074799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5"/>
          </p:nvPr>
        </p:nvSpPr>
        <p:spPr>
          <a:noFill/>
        </p:spPr>
        <p:txBody>
          <a:bodyPr/>
          <a:lstStyle/>
          <a:p>
            <a:fld id="{ABBF0EF2-8B7D-4B14-B94A-321380175E97}" type="slidenum">
              <a:rPr lang="en-US" smtClean="0">
                <a:ea typeface="ヒラギノ角ゴ ProN W3" charset="0"/>
                <a:cs typeface="ヒラギノ角ゴ ProN W3" charset="0"/>
              </a:rPr>
              <a:pPr/>
              <a:t>67</a:t>
            </a:fld>
            <a:endParaRPr lang="en-US">
              <a:ea typeface="ヒラギノ角ゴ ProN W3" charset="0"/>
              <a:cs typeface="ヒラギノ角ゴ ProN W3" charset="0"/>
            </a:endParaRPr>
          </a:p>
        </p:txBody>
      </p:sp>
      <p:sp>
        <p:nvSpPr>
          <p:cNvPr id="46083" name="Rectangle 1"/>
          <p:cNvSpPr>
            <a:spLocks noGrp="1" noRot="1" noChangeAspect="1" noChangeArrowheads="1" noTextEdit="1"/>
          </p:cNvSpPr>
          <p:nvPr>
            <p:ph type="sldImg"/>
          </p:nvPr>
        </p:nvSpPr>
        <p:spPr>
          <a:ln/>
        </p:spPr>
      </p:sp>
      <p:sp>
        <p:nvSpPr>
          <p:cNvPr id="46084"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sz="1700" dirty="0">
                <a:solidFill>
                  <a:srgbClr val="FFFFFF"/>
                </a:solidFill>
                <a:latin typeface="Arial" pitchFamily="34" charset="0"/>
              </a:rPr>
              <a:t>Dan: Time constants</a:t>
            </a:r>
          </a:p>
        </p:txBody>
      </p:sp>
    </p:spTree>
    <p:extLst>
      <p:ext uri="{BB962C8B-B14F-4D97-AF65-F5344CB8AC3E}">
        <p14:creationId xmlns:p14="http://schemas.microsoft.com/office/powerpoint/2010/main" val="3462402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endParaRPr lang="en-US"/>
          </a:p>
        </p:txBody>
      </p:sp>
      <p:sp>
        <p:nvSpPr>
          <p:cNvPr id="47108" name="Slide Number Placeholder 3"/>
          <p:cNvSpPr>
            <a:spLocks noGrp="1"/>
          </p:cNvSpPr>
          <p:nvPr>
            <p:ph type="sldNum" sz="quarter" idx="5"/>
          </p:nvPr>
        </p:nvSpPr>
        <p:spPr>
          <a:noFill/>
        </p:spPr>
        <p:txBody>
          <a:bodyPr/>
          <a:lstStyle/>
          <a:p>
            <a:fld id="{390A6023-2E8B-4855-8720-AD9EC67FDB4D}" type="slidenum">
              <a:rPr lang="en-US" smtClean="0">
                <a:ea typeface="ヒラギノ角ゴ ProN W3" charset="0"/>
                <a:cs typeface="ヒラギノ角ゴ ProN W3" charset="0"/>
              </a:rPr>
              <a:pPr/>
              <a:t>68</a:t>
            </a:fld>
            <a:endParaRPr lang="en-US">
              <a:ea typeface="ヒラギノ角ゴ ProN W3" charset="0"/>
              <a:cs typeface="ヒラギノ角ゴ ProN W3" charset="0"/>
            </a:endParaRPr>
          </a:p>
        </p:txBody>
      </p:sp>
    </p:spTree>
    <p:extLst>
      <p:ext uri="{BB962C8B-B14F-4D97-AF65-F5344CB8AC3E}">
        <p14:creationId xmlns:p14="http://schemas.microsoft.com/office/powerpoint/2010/main" val="638691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Times New Roman" pitchFamily="18" charset="0"/>
                <a:ea typeface="ヒラギノ角ゴ ProN W3" charset="0"/>
                <a:cs typeface="ヒラギノ角ゴ ProN W3" charset="0"/>
              </a:defRPr>
            </a:lvl1pPr>
            <a:lvl2pPr marL="785372" indent="-302066" eaLnBrk="0" hangingPunct="0">
              <a:defRPr sz="2500">
                <a:solidFill>
                  <a:schemeClr val="tx1"/>
                </a:solidFill>
                <a:latin typeface="Times New Roman" pitchFamily="18" charset="0"/>
                <a:ea typeface="ヒラギノ角ゴ ProN W3" charset="0"/>
                <a:cs typeface="ヒラギノ角ゴ ProN W3" charset="0"/>
              </a:defRPr>
            </a:lvl2pPr>
            <a:lvl3pPr marL="1208265" indent="-241653" eaLnBrk="0" hangingPunct="0">
              <a:defRPr sz="2500">
                <a:solidFill>
                  <a:schemeClr val="tx1"/>
                </a:solidFill>
                <a:latin typeface="Times New Roman" pitchFamily="18" charset="0"/>
                <a:ea typeface="ヒラギノ角ゴ ProN W3" charset="0"/>
                <a:cs typeface="ヒラギノ角ゴ ProN W3" charset="0"/>
              </a:defRPr>
            </a:lvl3pPr>
            <a:lvl4pPr marL="1691571" indent="-241653" eaLnBrk="0" hangingPunct="0">
              <a:defRPr sz="2500">
                <a:solidFill>
                  <a:schemeClr val="tx1"/>
                </a:solidFill>
                <a:latin typeface="Times New Roman" pitchFamily="18" charset="0"/>
                <a:ea typeface="ヒラギノ角ゴ ProN W3" charset="0"/>
                <a:cs typeface="ヒラギノ角ゴ ProN W3" charset="0"/>
              </a:defRPr>
            </a:lvl4pPr>
            <a:lvl5pPr marL="2174878" indent="-241653" eaLnBrk="0" hangingPunct="0">
              <a:defRPr sz="2500">
                <a:solidFill>
                  <a:schemeClr val="tx1"/>
                </a:solidFill>
                <a:latin typeface="Times New Roman" pitchFamily="18" charset="0"/>
                <a:ea typeface="ヒラギノ角ゴ ProN W3" charset="0"/>
                <a:cs typeface="ヒラギノ角ゴ ProN W3" charset="0"/>
              </a:defRPr>
            </a:lvl5pPr>
            <a:lvl6pPr marL="2658184"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6pPr>
            <a:lvl7pPr marL="3141490"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7pPr>
            <a:lvl8pPr marL="3624796"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8pPr>
            <a:lvl9pPr marL="4108102" indent="-241653" eaLnBrk="0" fontAlgn="base" hangingPunct="0">
              <a:spcBef>
                <a:spcPct val="0"/>
              </a:spcBef>
              <a:spcAft>
                <a:spcPct val="0"/>
              </a:spcAft>
              <a:defRPr sz="2500">
                <a:solidFill>
                  <a:schemeClr val="tx1"/>
                </a:solidFill>
                <a:latin typeface="Times New Roman" pitchFamily="18" charset="0"/>
                <a:ea typeface="ヒラギノ角ゴ ProN W3" charset="0"/>
                <a:cs typeface="ヒラギノ角ゴ ProN W3" charset="0"/>
              </a:defRPr>
            </a:lvl9pPr>
          </a:lstStyle>
          <a:p>
            <a:pPr eaLnBrk="1" hangingPunct="1"/>
            <a:fld id="{92B6B764-9A3E-4C88-B3EE-0688B6102336}" type="slidenum">
              <a:rPr lang="en-US" sz="1300"/>
              <a:pPr eaLnBrk="1" hangingPunct="1"/>
              <a:t>69</a:t>
            </a:fld>
            <a:endParaRPr lang="en-US" sz="1300"/>
          </a:p>
        </p:txBody>
      </p:sp>
    </p:spTree>
    <p:extLst>
      <p:ext uri="{BB962C8B-B14F-4D97-AF65-F5344CB8AC3E}">
        <p14:creationId xmlns:p14="http://schemas.microsoft.com/office/powerpoint/2010/main" val="346563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450FFC-271D-4C6E-AD6F-E4E2AA330111}" type="slidenum">
              <a:rPr lang="zh-CN" altLang="en-US" smtClean="0"/>
              <a:t>2</a:t>
            </a:fld>
            <a:endParaRPr lang="zh-CN" altLang="en-US"/>
          </a:p>
        </p:txBody>
      </p:sp>
    </p:spTree>
    <p:extLst>
      <p:ext uri="{BB962C8B-B14F-4D97-AF65-F5344CB8AC3E}">
        <p14:creationId xmlns:p14="http://schemas.microsoft.com/office/powerpoint/2010/main" val="373683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5877B0-5E95-4DFC-B93E-5161F3F56F79}" type="slidenum">
              <a:rPr lang="en-US" smtClean="0"/>
              <a:pPr>
                <a:defRPr/>
              </a:pPr>
              <a:t>5</a:t>
            </a:fld>
            <a:endParaRPr lang="en-US"/>
          </a:p>
        </p:txBody>
      </p:sp>
    </p:spTree>
    <p:extLst>
      <p:ext uri="{BB962C8B-B14F-4D97-AF65-F5344CB8AC3E}">
        <p14:creationId xmlns:p14="http://schemas.microsoft.com/office/powerpoint/2010/main" val="370530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defTabSz="966788"/>
            <a:fld id="{6A7907BD-487A-4787-B0CB-6E1E9D6882D6}" type="slidenum">
              <a:rPr lang="en-US" smtClean="0"/>
              <a:pPr defTabSz="966788"/>
              <a:t>9</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a:spcBef>
                <a:spcPts val="463"/>
              </a:spcBef>
            </a:pPr>
            <a:r>
              <a:rPr lang="en-GB" dirty="0"/>
              <a:t>RSNA involves three entities: the Supplicant, the Authenticator, and the Authentication Server. In an general infrastructure network, the supplicant is implemented in the mobile devices like a PDA, a </a:t>
            </a:r>
            <a:r>
              <a:rPr lang="en-GB" dirty="0" err="1"/>
              <a:t>cellphone</a:t>
            </a:r>
            <a:r>
              <a:rPr lang="en-GB" dirty="0"/>
              <a:t> or a laptop; the authenticator is implemented in the Access Point; the authentication server could be implemented either in the Access Point with the authenticator, or separately in a backend server, like a RADIUS server. When it is implemented in a separate server, the links between the authenticator and the authentication server are assumed to be physically secure.</a:t>
            </a:r>
          </a:p>
          <a:p>
            <a:pPr>
              <a:spcBef>
                <a:spcPts val="463"/>
              </a:spcBef>
            </a:pPr>
            <a:r>
              <a:rPr lang="en-GB" dirty="0"/>
              <a:t>In order to adopt 802.1X authentication in wireless networks, we consider the association between the supplicant and the authenticator as a logical 802.1X port. At the beginning, the supplicant and the authenticator are unauthenticated and </a:t>
            </a:r>
            <a:r>
              <a:rPr lang="en-GB" dirty="0" err="1"/>
              <a:t>unassociated</a:t>
            </a:r>
            <a:r>
              <a:rPr lang="en-GB" dirty="0"/>
              <a:t>, 802.1X ports are blocked, and there are no shared secrets between them. </a:t>
            </a:r>
          </a:p>
          <a:p>
            <a:pPr>
              <a:spcBef>
                <a:spcPts val="463"/>
              </a:spcBef>
            </a:pPr>
            <a:r>
              <a:rPr lang="en-GB" dirty="0"/>
              <a:t>In the first stage, the supplicant and the authenticator set up an 802.11 association. After this stage, the supplicant and the authenticator go to the authenticated and associated state. Here “authenticated” only means that 802.11 open system authentication is successful, this is not considered to be a real authentication. Now there is a radio connection between the supplicant and the authenticator, but they cannot transmit data packets to each other because the logical 802.1X port is still blocked, only protocol packets are accepted.</a:t>
            </a:r>
          </a:p>
          <a:p>
            <a:pPr>
              <a:spcBef>
                <a:spcPts val="463"/>
              </a:spcBef>
            </a:pPr>
            <a:r>
              <a:rPr lang="en-GB" dirty="0"/>
              <a:t>In the second stage, the authenticator will act as a relay, the supplicant and the authentication server run some mutual authentication protocol and generate some common secret, called MSK (Master Session Key). Then the server moves the MSK to the authenticator, and the supplicant and authenticator will derive the same PMK (Pair-wise Master Key) from the MSK locally. Here “move” means the server will delete the key itself after sending to the authenticator, because the server is assumed not to disclose and possess the key afterwards. This stage could be absent when a Pre-Shared Key or a cached PMK is used.</a:t>
            </a:r>
          </a:p>
          <a:p>
            <a:pPr>
              <a:spcBef>
                <a:spcPts val="463"/>
              </a:spcBef>
            </a:pPr>
            <a:r>
              <a:rPr lang="en-GB" dirty="0"/>
              <a:t>In the third stage, the authenticator initialize a 4-way handshake to confirm the PMK existence and derive a fresh PTK for the following data sessions. Upon this point, the 802.1X ports are unblocked to accept data packets.</a:t>
            </a:r>
          </a:p>
          <a:p>
            <a:pPr>
              <a:spcBef>
                <a:spcPts val="463"/>
              </a:spcBef>
            </a:pPr>
            <a:r>
              <a:rPr lang="en-GB" dirty="0"/>
              <a:t>As the fourth stage, the supplicant and the authenticator might also perform a group key handshake to distribute a GTK in case of multicast applications, however, this is not necessary since the GTK (Group Transient Key) could also be transmitted in the 4-way handshake.</a:t>
            </a:r>
          </a:p>
          <a:p>
            <a:pPr>
              <a:spcBef>
                <a:spcPts val="463"/>
              </a:spcBef>
            </a:pPr>
            <a:r>
              <a:rPr lang="en-GB" dirty="0"/>
              <a:t>With the shared PTK and GTK, the supplicant and authenticator could derive the encryption key and MAC key, thus perform secure data communications.</a:t>
            </a:r>
          </a:p>
          <a:p>
            <a:pPr>
              <a:spcBef>
                <a:spcPts val="463"/>
              </a:spcBef>
            </a:pPr>
            <a:r>
              <a:rPr lang="en-GB" dirty="0"/>
              <a:t>We will focus on the 4-way handshake because it is an essential part in all operation modes.</a:t>
            </a:r>
          </a:p>
        </p:txBody>
      </p:sp>
    </p:spTree>
    <p:extLst>
      <p:ext uri="{BB962C8B-B14F-4D97-AF65-F5344CB8AC3E}">
        <p14:creationId xmlns:p14="http://schemas.microsoft.com/office/powerpoint/2010/main" val="36674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A5877B0-5E95-4DFC-B93E-5161F3F56F79}" type="slidenum">
              <a:rPr lang="en-US" smtClean="0"/>
              <a:pPr>
                <a:defRPr/>
              </a:pPr>
              <a:t>20</a:t>
            </a:fld>
            <a:endParaRPr lang="en-US"/>
          </a:p>
        </p:txBody>
      </p:sp>
    </p:spTree>
    <p:extLst>
      <p:ext uri="{BB962C8B-B14F-4D97-AF65-F5344CB8AC3E}">
        <p14:creationId xmlns:p14="http://schemas.microsoft.com/office/powerpoint/2010/main" val="4030394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defTabSz="966788"/>
            <a:fld id="{B259F83B-22DD-4A3D-829E-82BFAB318958}" type="slidenum">
              <a:rPr lang="en-US" smtClean="0"/>
              <a:pPr defTabSz="966788"/>
              <a:t>34</a:t>
            </a:fld>
            <a:endParaRPr lang="en-US"/>
          </a:p>
        </p:txBody>
      </p:sp>
      <p:sp>
        <p:nvSpPr>
          <p:cNvPr id="78851" name="Rectangle 2"/>
          <p:cNvSpPr>
            <a:spLocks noGrp="1" noRot="1" noChangeAspect="1" noChangeArrowheads="1" noTextEdit="1"/>
          </p:cNvSpPr>
          <p:nvPr>
            <p:ph type="sldImg"/>
          </p:nvPr>
        </p:nvSpPr>
        <p:spPr>
          <a:xfrm>
            <a:off x="458788" y="720725"/>
            <a:ext cx="6397625" cy="3598863"/>
          </a:xfrm>
          <a:ln/>
        </p:spPr>
      </p:sp>
      <p:sp>
        <p:nvSpPr>
          <p:cNvPr id="788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18232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defTabSz="966788"/>
            <a:fld id="{8BC19C89-BA04-4508-B315-D63197D1034B}" type="slidenum">
              <a:rPr lang="en-US" smtClean="0"/>
              <a:pPr defTabSz="966788"/>
              <a:t>35</a:t>
            </a:fld>
            <a:endParaRPr lang="en-US"/>
          </a:p>
        </p:txBody>
      </p:sp>
      <p:sp>
        <p:nvSpPr>
          <p:cNvPr id="79875" name="Rectangle 2"/>
          <p:cNvSpPr>
            <a:spLocks noGrp="1" noRot="1" noChangeAspect="1" noChangeArrowheads="1" noTextEdit="1"/>
          </p:cNvSpPr>
          <p:nvPr>
            <p:ph type="sldImg"/>
          </p:nvPr>
        </p:nvSpPr>
        <p:spPr>
          <a:xfrm>
            <a:off x="458788" y="720725"/>
            <a:ext cx="6397625" cy="3598863"/>
          </a:xfrm>
          <a:ln/>
        </p:spPr>
      </p:sp>
      <p:sp>
        <p:nvSpPr>
          <p:cNvPr id="79876" name="Rectangle 3"/>
          <p:cNvSpPr>
            <a:spLocks noGrp="1" noChangeArrowheads="1"/>
          </p:cNvSpPr>
          <p:nvPr>
            <p:ph type="body" idx="1"/>
          </p:nvPr>
        </p:nvSpPr>
        <p:spPr>
          <a:noFill/>
          <a:ln/>
        </p:spPr>
        <p:txBody>
          <a:bodyPr/>
          <a:lstStyle/>
          <a:p>
            <a:r>
              <a:rPr lang="en-US"/>
              <a:t>From Zwicky, </a:t>
            </a:r>
            <a:r>
              <a:rPr lang="en-US" i="1"/>
              <a:t>Building Internet Firewalls</a:t>
            </a:r>
            <a:r>
              <a:rPr lang="en-US"/>
              <a:t>, second edition page 456</a:t>
            </a:r>
          </a:p>
        </p:txBody>
      </p:sp>
    </p:spTree>
    <p:extLst>
      <p:ext uri="{BB962C8B-B14F-4D97-AF65-F5344CB8AC3E}">
        <p14:creationId xmlns:p14="http://schemas.microsoft.com/office/powerpoint/2010/main" val="207896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98985-C63E-4D38-BE60-8A449BF82FF0}" type="slidenum">
              <a:rPr lang="zh-CN" altLang="en-US"/>
              <a:pPr/>
              <a:t>46</a:t>
            </a:fld>
            <a:endParaRPr lang="en-US" altLang="zh-CN"/>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2056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23FF99-572E-4A8D-97AF-9B06BF7DAC85}" type="slidenum">
              <a:rPr lang="zh-CN" altLang="en-US"/>
              <a:pPr/>
              <a:t>47</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7605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210821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8107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345054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377360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46032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418414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200787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221393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41376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286199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325940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F18F41-E0A9-4F72-861C-BE4AABE77BA0}" type="slidenum">
              <a:rPr lang="zh-CN" altLang="en-US" smtClean="0"/>
              <a:t>‹#›</a:t>
            </a:fld>
            <a:endParaRPr lang="zh-CN" altLang="en-US"/>
          </a:p>
        </p:txBody>
      </p:sp>
    </p:spTree>
    <p:extLst>
      <p:ext uri="{BB962C8B-B14F-4D97-AF65-F5344CB8AC3E}">
        <p14:creationId xmlns:p14="http://schemas.microsoft.com/office/powerpoint/2010/main" val="418299111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 Id="rId9" Type="http://schemas.openxmlformats.org/officeDocument/2006/relationships/image" Target="../media/image19.wmf"/></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art.com/asp/sp-asp/_/PD--10101220/Ice_Cream_Cone.htm?sOrig=SCH&amp;ui=92DF49F8BC994D6F9C40F8E708ACF28C"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s://www.snort.org/documents/snort-users-manu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rt.com/asp/sp-asp/_/PD--10101220/Ice_Cream_Cone.htm?sOrig=SCH&amp;ui=92DF49F8BC994D6F9C40F8E708ACF28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12192000" cy="1407031"/>
          </a:xfrm>
          <a:solidFill>
            <a:schemeClr val="accent5">
              <a:lumMod val="60000"/>
              <a:lumOff val="40000"/>
            </a:schemeClr>
          </a:solidFill>
          <a:ln>
            <a:solidFill>
              <a:schemeClr val="accent1"/>
            </a:solidFill>
          </a:ln>
        </p:spPr>
        <p:txBody>
          <a:bodyPr anchor="ctr">
            <a:normAutofit/>
          </a:bodyPr>
          <a:lstStyle/>
          <a:p>
            <a:r>
              <a:rPr lang="en-US" altLang="zh-CN" sz="3600" b="1" dirty="0" smtClean="0">
                <a:latin typeface="Arial" panose="020B0604020202020204" pitchFamily="34" charset="0"/>
                <a:cs typeface="Arial" panose="020B0604020202020204" pitchFamily="34" charset="0"/>
              </a:rPr>
              <a:t>Computer Security and Cryptography</a:t>
            </a:r>
            <a:endParaRPr lang="zh-CN" altLang="en-US" sz="3600" b="1"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1524000" y="1407032"/>
            <a:ext cx="9144000" cy="5450967"/>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r>
              <a:rPr lang="en-US" altLang="zh-CN" dirty="0" smtClean="0"/>
              <a:t>Lecturer: </a:t>
            </a:r>
            <a:r>
              <a:rPr lang="en-US" altLang="zh-CN" b="1" dirty="0" smtClean="0"/>
              <a:t>Zhou </a:t>
            </a:r>
            <a:r>
              <a:rPr lang="en-US" altLang="zh-CN" b="1" dirty="0" err="1" smtClean="0"/>
              <a:t>Peng</a:t>
            </a:r>
            <a:r>
              <a:rPr lang="en-US" altLang="zh-CN" dirty="0" smtClean="0"/>
              <a:t>, </a:t>
            </a:r>
            <a:r>
              <a:rPr lang="en-US" altLang="zh-CN" dirty="0" err="1" smtClean="0"/>
              <a:t>Ph.D</a:t>
            </a:r>
            <a:r>
              <a:rPr lang="en-US" altLang="zh-CN" dirty="0" smtClean="0"/>
              <a:t> in Computer Network Security</a:t>
            </a:r>
          </a:p>
          <a:p>
            <a:r>
              <a:rPr lang="en-US" altLang="zh-CN" dirty="0" smtClean="0"/>
              <a:t>pzhou@shu.edu.cn</a:t>
            </a:r>
            <a:endParaRPr lang="zh-CN" altLang="en-US" dirty="0"/>
          </a:p>
        </p:txBody>
      </p:sp>
      <p:cxnSp>
        <p:nvCxnSpPr>
          <p:cNvPr id="5" name="直接连接符 4"/>
          <p:cNvCxnSpPr/>
          <p:nvPr/>
        </p:nvCxnSpPr>
        <p:spPr>
          <a:xfrm>
            <a:off x="0" y="1407032"/>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7496175" y="1720908"/>
            <a:ext cx="2343150" cy="3324225"/>
          </a:xfrm>
          <a:prstGeom prst="rect">
            <a:avLst/>
          </a:prstGeom>
        </p:spPr>
      </p:pic>
      <p:pic>
        <p:nvPicPr>
          <p:cNvPr id="6" name="图片 5"/>
          <p:cNvPicPr>
            <a:picLocks noChangeAspect="1"/>
          </p:cNvPicPr>
          <p:nvPr/>
        </p:nvPicPr>
        <p:blipFill>
          <a:blip r:embed="rId4"/>
          <a:stretch>
            <a:fillRect/>
          </a:stretch>
        </p:blipFill>
        <p:spPr>
          <a:xfrm>
            <a:off x="2467692" y="1720909"/>
            <a:ext cx="2513945" cy="3324225"/>
          </a:xfrm>
          <a:prstGeom prst="rect">
            <a:avLst/>
          </a:prstGeom>
        </p:spPr>
      </p:pic>
      <p:sp>
        <p:nvSpPr>
          <p:cNvPr id="10" name="灯片编号占位符 9"/>
          <p:cNvSpPr>
            <a:spLocks noGrp="1"/>
          </p:cNvSpPr>
          <p:nvPr>
            <p:ph type="sldNum" sz="quarter" idx="12"/>
          </p:nvPr>
        </p:nvSpPr>
        <p:spPr/>
        <p:txBody>
          <a:bodyPr/>
          <a:lstStyle/>
          <a:p>
            <a:fld id="{1FF18F41-E0A9-4F72-861C-BE4AABE77BA0}" type="slidenum">
              <a:rPr lang="zh-CN" altLang="en-US" smtClean="0"/>
              <a:t>1</a:t>
            </a:fld>
            <a:endParaRPr lang="zh-CN" altLang="en-US"/>
          </a:p>
        </p:txBody>
      </p:sp>
      <p:sp>
        <p:nvSpPr>
          <p:cNvPr id="7" name="矩形 6"/>
          <p:cNvSpPr/>
          <p:nvPr/>
        </p:nvSpPr>
        <p:spPr>
          <a:xfrm>
            <a:off x="5460904" y="2859800"/>
            <a:ext cx="1738746" cy="523220"/>
          </a:xfrm>
          <a:prstGeom prst="rect">
            <a:avLst/>
          </a:prstGeom>
        </p:spPr>
        <p:txBody>
          <a:bodyPr wrap="none">
            <a:spAutoFit/>
          </a:bodyPr>
          <a:lstStyle/>
          <a:p>
            <a:r>
              <a:rPr lang="en-US" altLang="zh-CN" sz="2800" b="1" dirty="0"/>
              <a:t>Lecture </a:t>
            </a:r>
            <a:r>
              <a:rPr lang="en-US" altLang="zh-CN" sz="2800" b="1" dirty="0" smtClean="0"/>
              <a:t>11</a:t>
            </a:r>
            <a:endParaRPr lang="en-US" altLang="zh-CN" sz="2800" b="1" dirty="0"/>
          </a:p>
        </p:txBody>
      </p:sp>
    </p:spTree>
    <p:extLst>
      <p:ext uri="{BB962C8B-B14F-4D97-AF65-F5344CB8AC3E}">
        <p14:creationId xmlns:p14="http://schemas.microsoft.com/office/powerpoint/2010/main" val="2596138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46313" y="1676401"/>
            <a:ext cx="7772400" cy="598487"/>
          </a:xfrm>
        </p:spPr>
        <p:txBody>
          <a:bodyPr>
            <a:normAutofit lnSpcReduction="10000"/>
          </a:bodyPr>
          <a:lstStyle/>
          <a:p>
            <a:r>
              <a:rPr lang="en-US" sz="4000" b="1" cap="all" dirty="0">
                <a:solidFill>
                  <a:schemeClr val="tx2"/>
                </a:solidFill>
                <a:latin typeface="+mj-lt"/>
                <a:ea typeface="+mj-ea"/>
                <a:cs typeface="+mj-cs"/>
              </a:rPr>
              <a:t>TCP/IP connectivity</a:t>
            </a:r>
          </a:p>
        </p:txBody>
      </p:sp>
      <p:sp>
        <p:nvSpPr>
          <p:cNvPr id="3" name="TextBox 2"/>
          <p:cNvSpPr txBox="1"/>
          <p:nvPr/>
        </p:nvSpPr>
        <p:spPr>
          <a:xfrm>
            <a:off x="2971800" y="2590800"/>
            <a:ext cx="5867400" cy="1569660"/>
          </a:xfrm>
          <a:prstGeom prst="rect">
            <a:avLst/>
          </a:prstGeom>
          <a:noFill/>
        </p:spPr>
        <p:txBody>
          <a:bodyPr wrap="square" rtlCol="0">
            <a:spAutoFit/>
          </a:bodyPr>
          <a:lstStyle/>
          <a:p>
            <a:r>
              <a:rPr lang="en-US" sz="3200" dirty="0"/>
              <a:t>How can we isolate our conversation from attackers on the Internet?</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10</a:t>
            </a:fld>
            <a:endParaRPr lang="zh-CN" altLang="en-US"/>
          </a:p>
        </p:txBody>
      </p:sp>
    </p:spTree>
    <p:extLst>
      <p:ext uri="{BB962C8B-B14F-4D97-AF65-F5344CB8AC3E}">
        <p14:creationId xmlns:p14="http://schemas.microsoft.com/office/powerpoint/2010/main" val="309368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Basic Layer 2-3 Security Problems</a:t>
            </a:r>
          </a:p>
        </p:txBody>
      </p:sp>
      <p:sp>
        <p:nvSpPr>
          <p:cNvPr id="29699" name="Rectangle 3" descr="Rectangle: Click to edit Master text styles&#10;Second level&#10;Third level&#10;Fourth level&#10;Fifth level"/>
          <p:cNvSpPr>
            <a:spLocks noGrp="1" noChangeArrowheads="1"/>
          </p:cNvSpPr>
          <p:nvPr>
            <p:ph idx="1"/>
          </p:nvPr>
        </p:nvSpPr>
        <p:spPr/>
        <p:txBody>
          <a:bodyPr/>
          <a:lstStyle/>
          <a:p>
            <a:r>
              <a:rPr lang="en-US" dirty="0"/>
              <a:t>Network packets pass by untrusted hosts</a:t>
            </a:r>
          </a:p>
          <a:p>
            <a:pPr lvl="1"/>
            <a:r>
              <a:rPr lang="en-US" dirty="0"/>
              <a:t>Eavesdropping, packet sniffing</a:t>
            </a:r>
          </a:p>
          <a:p>
            <a:pPr lvl="1"/>
            <a:r>
              <a:rPr lang="en-US" dirty="0"/>
              <a:t>Especially easy when attacker controls a </a:t>
            </a:r>
            <a:br>
              <a:rPr lang="en-US" dirty="0"/>
            </a:br>
            <a:r>
              <a:rPr lang="en-US" dirty="0"/>
              <a:t>machine close to victim</a:t>
            </a:r>
          </a:p>
          <a:p>
            <a:endParaRPr lang="en-US" dirty="0"/>
          </a:p>
          <a:p>
            <a:r>
              <a:rPr lang="en-US" dirty="0"/>
              <a:t>TCP state can be easy to guess</a:t>
            </a:r>
          </a:p>
          <a:p>
            <a:pPr lvl="1"/>
            <a:r>
              <a:rPr lang="en-US" dirty="0"/>
              <a:t>Enables spoofing and session hijacking</a:t>
            </a:r>
          </a:p>
          <a:p>
            <a:pPr lvl="1"/>
            <a:endParaRPr lang="en-US" dirty="0"/>
          </a:p>
        </p:txBody>
      </p:sp>
      <p:sp>
        <p:nvSpPr>
          <p:cNvPr id="4" name="TextBox 3"/>
          <p:cNvSpPr txBox="1"/>
          <p:nvPr/>
        </p:nvSpPr>
        <p:spPr>
          <a:xfrm>
            <a:off x="1828800" y="152400"/>
            <a:ext cx="5638800" cy="369332"/>
          </a:xfrm>
          <a:prstGeom prst="rect">
            <a:avLst/>
          </a:prstGeom>
          <a:noFill/>
        </p:spPr>
        <p:txBody>
          <a:bodyPr wrap="square" rtlCol="0">
            <a:spAutoFit/>
          </a:bodyPr>
          <a:lstStyle/>
          <a:p>
            <a:r>
              <a:rPr lang="en-US" dirty="0"/>
              <a:t>Transport layer security (from last lecture)</a:t>
            </a:r>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11</a:t>
            </a:fld>
            <a:endParaRPr lang="zh-CN" altLang="en-US"/>
          </a:p>
        </p:txBody>
      </p:sp>
    </p:spTree>
    <p:extLst>
      <p:ext uri="{BB962C8B-B14F-4D97-AF65-F5344CB8AC3E}">
        <p14:creationId xmlns:p14="http://schemas.microsoft.com/office/powerpoint/2010/main" val="3313012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Virtual Private Network   (VPN)</a:t>
            </a:r>
          </a:p>
        </p:txBody>
      </p:sp>
      <p:sp>
        <p:nvSpPr>
          <p:cNvPr id="11267" name="Content Placeholder 2" descr="Rectangle: Click to edit Master text styles&#10;Second level&#10;Third level&#10;Fourth level&#10;Fifth level"/>
          <p:cNvSpPr>
            <a:spLocks noGrp="1"/>
          </p:cNvSpPr>
          <p:nvPr>
            <p:ph idx="1"/>
          </p:nvPr>
        </p:nvSpPr>
        <p:spPr/>
        <p:txBody>
          <a:bodyPr/>
          <a:lstStyle/>
          <a:p>
            <a:r>
              <a:rPr lang="en-US" dirty="0"/>
              <a:t>Three different modes of use: </a:t>
            </a:r>
          </a:p>
          <a:p>
            <a:pPr lvl="1"/>
            <a:r>
              <a:rPr lang="en-US" dirty="0"/>
              <a:t>Remote access client connections </a:t>
            </a:r>
          </a:p>
          <a:p>
            <a:pPr lvl="1"/>
            <a:r>
              <a:rPr lang="en-US" dirty="0"/>
              <a:t>LAN-to-LAN internetworking </a:t>
            </a:r>
          </a:p>
          <a:p>
            <a:pPr lvl="1"/>
            <a:r>
              <a:rPr lang="en-US" dirty="0"/>
              <a:t>Controlled access within an intranet</a:t>
            </a:r>
          </a:p>
          <a:p>
            <a:r>
              <a:rPr lang="en-US" dirty="0"/>
              <a:t>Several different protocols</a:t>
            </a:r>
          </a:p>
          <a:p>
            <a:pPr lvl="1"/>
            <a:r>
              <a:rPr lang="en-US" dirty="0"/>
              <a:t>PPTP – Point-to-point tunneling protocol</a:t>
            </a:r>
          </a:p>
          <a:p>
            <a:pPr lvl="1"/>
            <a:r>
              <a:rPr lang="en-US" dirty="0"/>
              <a:t>L2TP – Layer-2 tunneling protocol </a:t>
            </a:r>
          </a:p>
          <a:p>
            <a:pPr lvl="1"/>
            <a:r>
              <a:rPr lang="en-US" dirty="0"/>
              <a:t>IPsec  (Layer-3:  network layer) </a:t>
            </a:r>
          </a:p>
          <a:p>
            <a:pPr lvl="1"/>
            <a:endParaRPr lang="en-US" dirty="0"/>
          </a:p>
          <a:p>
            <a:pPr lvl="1"/>
            <a:endParaRPr lang="en-US" dirty="0"/>
          </a:p>
        </p:txBody>
      </p:sp>
      <p:sp>
        <p:nvSpPr>
          <p:cNvPr id="11268" name="Right Brace 3"/>
          <p:cNvSpPr>
            <a:spLocks/>
          </p:cNvSpPr>
          <p:nvPr/>
        </p:nvSpPr>
        <p:spPr bwMode="auto">
          <a:xfrm>
            <a:off x="8534400" y="3962400"/>
            <a:ext cx="228600" cy="762000"/>
          </a:xfrm>
          <a:prstGeom prst="rightBrace">
            <a:avLst>
              <a:gd name="adj1" fmla="val 8333"/>
              <a:gd name="adj2" fmla="val 50000"/>
            </a:avLst>
          </a:prstGeom>
          <a:noFill/>
          <a:ln w="19050" algn="ctr">
            <a:solidFill>
              <a:schemeClr val="tx1"/>
            </a:solidFill>
            <a:round/>
            <a:headEnd/>
            <a:tailEnd/>
          </a:ln>
        </p:spPr>
        <p:txBody>
          <a:bodyPr wrap="none"/>
          <a:lstStyle/>
          <a:p>
            <a:endParaRPr lang="en-US"/>
          </a:p>
        </p:txBody>
      </p:sp>
      <p:sp>
        <p:nvSpPr>
          <p:cNvPr id="11269" name="TextBox 4"/>
          <p:cNvSpPr txBox="1">
            <a:spLocks noChangeArrowheads="1"/>
          </p:cNvSpPr>
          <p:nvPr/>
        </p:nvSpPr>
        <p:spPr bwMode="auto">
          <a:xfrm>
            <a:off x="8816976" y="4127500"/>
            <a:ext cx="1129605" cy="369332"/>
          </a:xfrm>
          <a:prstGeom prst="rect">
            <a:avLst/>
          </a:prstGeom>
          <a:noFill/>
          <a:ln w="9525">
            <a:noFill/>
            <a:miter lim="800000"/>
            <a:headEnd/>
            <a:tailEnd/>
          </a:ln>
        </p:spPr>
        <p:txBody>
          <a:bodyPr wrap="none">
            <a:spAutoFit/>
          </a:bodyPr>
          <a:lstStyle/>
          <a:p>
            <a:r>
              <a:rPr lang="en-US"/>
              <a:t>Data layer</a:t>
            </a:r>
          </a:p>
        </p:txBody>
      </p:sp>
      <p:sp>
        <p:nvSpPr>
          <p:cNvPr id="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12</a:t>
            </a:fld>
            <a:endParaRPr lang="zh-CN" altLang="en-US"/>
          </a:p>
        </p:txBody>
      </p:sp>
    </p:spTree>
    <p:extLst>
      <p:ext uri="{BB962C8B-B14F-4D97-AF65-F5344CB8AC3E}">
        <p14:creationId xmlns:p14="http://schemas.microsoft.com/office/powerpoint/2010/main" val="293560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133600" y="269134"/>
            <a:ext cx="7364083" cy="5902038"/>
          </a:xfrm>
          <a:prstGeom prst="rect">
            <a:avLst/>
          </a:prstGeom>
          <a:solidFill>
            <a:schemeClr val="bg1"/>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ahoma" pitchFamily="34" charset="0"/>
            </a:endParaRPr>
          </a:p>
        </p:txBody>
      </p:sp>
      <p:pic>
        <p:nvPicPr>
          <p:cNvPr id="3074" name="Picture 2" descr="http://www.checkpoint.com/products/vpn-1_clients/images/vpn-1_sc_conn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
            <a:ext cx="7364083" cy="58406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09800" y="5832618"/>
            <a:ext cx="1861868" cy="338554"/>
          </a:xfrm>
          <a:prstGeom prst="rect">
            <a:avLst/>
          </a:prstGeom>
          <a:noFill/>
        </p:spPr>
        <p:txBody>
          <a:bodyPr wrap="square" rtlCol="0">
            <a:spAutoFit/>
          </a:bodyPr>
          <a:lstStyle/>
          <a:p>
            <a:r>
              <a:rPr lang="en-US" sz="1600" dirty="0"/>
              <a:t>Credit: Checkpoint</a:t>
            </a:r>
          </a:p>
        </p:txBody>
      </p:sp>
      <p:sp>
        <p:nvSpPr>
          <p:cNvPr id="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3" name="灯片编号占位符 2"/>
          <p:cNvSpPr>
            <a:spLocks noGrp="1"/>
          </p:cNvSpPr>
          <p:nvPr>
            <p:ph type="sldNum" sz="quarter" idx="12"/>
          </p:nvPr>
        </p:nvSpPr>
        <p:spPr/>
        <p:txBody>
          <a:bodyPr/>
          <a:lstStyle/>
          <a:p>
            <a:fld id="{1FF18F41-E0A9-4F72-861C-BE4AABE77BA0}" type="slidenum">
              <a:rPr lang="zh-CN" altLang="en-US" smtClean="0"/>
              <a:t>13</a:t>
            </a:fld>
            <a:endParaRPr lang="zh-CN" altLang="en-US"/>
          </a:p>
        </p:txBody>
      </p:sp>
    </p:spTree>
    <p:extLst>
      <p:ext uri="{BB962C8B-B14F-4D97-AF65-F5344CB8AC3E}">
        <p14:creationId xmlns:p14="http://schemas.microsoft.com/office/powerpoint/2010/main" val="12233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t>IPSEC</a:t>
            </a:r>
          </a:p>
        </p:txBody>
      </p:sp>
      <p:sp>
        <p:nvSpPr>
          <p:cNvPr id="8195" name="Content Placeholder 2" descr="Rectangle: Click to edit Master text styles&#10;Second level&#10;Third level&#10;Fourth level&#10;Fifth level"/>
          <p:cNvSpPr>
            <a:spLocks noGrp="1"/>
          </p:cNvSpPr>
          <p:nvPr>
            <p:ph idx="1"/>
          </p:nvPr>
        </p:nvSpPr>
        <p:spPr/>
        <p:txBody>
          <a:bodyPr/>
          <a:lstStyle/>
          <a:p>
            <a:pPr eaLnBrk="1" hangingPunct="1"/>
            <a:r>
              <a:rPr lang="en-US"/>
              <a:t>Security extensions for IPv4 and IPv6</a:t>
            </a:r>
          </a:p>
          <a:p>
            <a:pPr eaLnBrk="1" hangingPunct="1"/>
            <a:r>
              <a:rPr lang="en-US"/>
              <a:t>IP Authentication Header (AH)</a:t>
            </a:r>
          </a:p>
          <a:p>
            <a:pPr lvl="1" eaLnBrk="1" hangingPunct="1"/>
            <a:r>
              <a:rPr lang="en-US"/>
              <a:t>Authentication and integrity of payload and header</a:t>
            </a:r>
          </a:p>
          <a:p>
            <a:pPr eaLnBrk="1" hangingPunct="1"/>
            <a:r>
              <a:rPr lang="pt-BR"/>
              <a:t>IP Encapsulating Security Protocol (ESP)</a:t>
            </a:r>
          </a:p>
          <a:p>
            <a:pPr lvl="1" eaLnBrk="1" hangingPunct="1"/>
            <a:r>
              <a:rPr lang="en-US"/>
              <a:t>Confidentiality of payload</a:t>
            </a:r>
          </a:p>
          <a:p>
            <a:pPr eaLnBrk="1" hangingPunct="1"/>
            <a:r>
              <a:rPr lang="en-US"/>
              <a:t>ESP with optional ICV (integrity check value)</a:t>
            </a:r>
          </a:p>
          <a:p>
            <a:pPr lvl="1" eaLnBrk="1" hangingPunct="1"/>
            <a:r>
              <a:rPr lang="en-US"/>
              <a:t>Confidentiality, authentication and integrity of payload</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14</a:t>
            </a:fld>
            <a:endParaRPr lang="zh-CN" altLang="en-US"/>
          </a:p>
        </p:txBody>
      </p:sp>
    </p:spTree>
    <p:extLst>
      <p:ext uri="{BB962C8B-B14F-4D97-AF65-F5344CB8AC3E}">
        <p14:creationId xmlns:p14="http://schemas.microsoft.com/office/powerpoint/2010/main" val="360558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flipH="1">
            <a:off x="6324600" y="4953000"/>
            <a:ext cx="152400" cy="533400"/>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483" name="Line 3"/>
          <p:cNvSpPr>
            <a:spLocks noChangeShapeType="1"/>
          </p:cNvSpPr>
          <p:nvPr/>
        </p:nvSpPr>
        <p:spPr bwMode="auto">
          <a:xfrm flipH="1" flipV="1">
            <a:off x="5410200" y="2286000"/>
            <a:ext cx="381000" cy="990600"/>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484" name="Rectangle 4"/>
          <p:cNvSpPr>
            <a:spLocks noGrp="1" noChangeArrowheads="1"/>
          </p:cNvSpPr>
          <p:nvPr>
            <p:ph type="title"/>
          </p:nvPr>
        </p:nvSpPr>
        <p:spPr/>
        <p:txBody>
          <a:bodyPr/>
          <a:lstStyle/>
          <a:p>
            <a:pPr eaLnBrk="1" hangingPunct="1"/>
            <a:r>
              <a:rPr lang="en-US" dirty="0"/>
              <a:t>Recall packet formats and layers</a:t>
            </a:r>
          </a:p>
        </p:txBody>
      </p:sp>
      <p:sp>
        <p:nvSpPr>
          <p:cNvPr id="20485" name="Rectangle 5"/>
          <p:cNvSpPr>
            <a:spLocks noChangeArrowheads="1"/>
          </p:cNvSpPr>
          <p:nvPr/>
        </p:nvSpPr>
        <p:spPr bwMode="auto">
          <a:xfrm>
            <a:off x="1828800" y="23622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Application</a:t>
            </a:r>
          </a:p>
        </p:txBody>
      </p:sp>
      <p:sp>
        <p:nvSpPr>
          <p:cNvPr id="20486" name="Rectangle 6"/>
          <p:cNvSpPr>
            <a:spLocks noChangeArrowheads="1"/>
          </p:cNvSpPr>
          <p:nvPr/>
        </p:nvSpPr>
        <p:spPr bwMode="auto">
          <a:xfrm>
            <a:off x="1828800" y="30480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Transport (TCP, UDP)</a:t>
            </a:r>
          </a:p>
        </p:txBody>
      </p:sp>
      <p:sp>
        <p:nvSpPr>
          <p:cNvPr id="20487" name="Rectangle 7"/>
          <p:cNvSpPr>
            <a:spLocks noChangeArrowheads="1"/>
          </p:cNvSpPr>
          <p:nvPr/>
        </p:nvSpPr>
        <p:spPr bwMode="auto">
          <a:xfrm>
            <a:off x="1828800" y="37338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Network (IP)</a:t>
            </a:r>
          </a:p>
        </p:txBody>
      </p:sp>
      <p:sp>
        <p:nvSpPr>
          <p:cNvPr id="20488" name="Rectangle 8"/>
          <p:cNvSpPr>
            <a:spLocks noChangeArrowheads="1"/>
          </p:cNvSpPr>
          <p:nvPr/>
        </p:nvSpPr>
        <p:spPr bwMode="auto">
          <a:xfrm>
            <a:off x="1828800" y="4419600"/>
            <a:ext cx="2286000" cy="685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Link Layer</a:t>
            </a:r>
          </a:p>
        </p:txBody>
      </p:sp>
      <p:sp>
        <p:nvSpPr>
          <p:cNvPr id="20489" name="Rectangle 9"/>
          <p:cNvSpPr>
            <a:spLocks noChangeArrowheads="1"/>
          </p:cNvSpPr>
          <p:nvPr/>
        </p:nvSpPr>
        <p:spPr bwMode="auto">
          <a:xfrm>
            <a:off x="6324600" y="2362200"/>
            <a:ext cx="29718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Application message - data</a:t>
            </a:r>
          </a:p>
        </p:txBody>
      </p:sp>
      <p:sp>
        <p:nvSpPr>
          <p:cNvPr id="20490" name="Rectangle 10"/>
          <p:cNvSpPr>
            <a:spLocks noChangeArrowheads="1"/>
          </p:cNvSpPr>
          <p:nvPr/>
        </p:nvSpPr>
        <p:spPr bwMode="auto">
          <a:xfrm>
            <a:off x="56388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solidFill>
                  <a:schemeClr val="bg1"/>
                </a:solidFill>
                <a:latin typeface="Arial Narrow" pitchFamily="34" charset="0"/>
              </a:rPr>
              <a:t>TCP</a:t>
            </a:r>
          </a:p>
        </p:txBody>
      </p:sp>
      <p:sp>
        <p:nvSpPr>
          <p:cNvPr id="20491" name="Rectangle 11"/>
          <p:cNvSpPr>
            <a:spLocks noChangeArrowheads="1"/>
          </p:cNvSpPr>
          <p:nvPr/>
        </p:nvSpPr>
        <p:spPr bwMode="auto">
          <a:xfrm>
            <a:off x="60960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data</a:t>
            </a:r>
          </a:p>
        </p:txBody>
      </p:sp>
      <p:sp>
        <p:nvSpPr>
          <p:cNvPr id="20492" name="Rectangle 12"/>
          <p:cNvSpPr>
            <a:spLocks noChangeArrowheads="1"/>
          </p:cNvSpPr>
          <p:nvPr/>
        </p:nvSpPr>
        <p:spPr bwMode="auto">
          <a:xfrm>
            <a:off x="73152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solidFill>
                  <a:schemeClr val="bg1"/>
                </a:solidFill>
                <a:latin typeface="Arial Narrow" pitchFamily="34" charset="0"/>
              </a:rPr>
              <a:t>TCP</a:t>
            </a:r>
          </a:p>
        </p:txBody>
      </p:sp>
      <p:sp>
        <p:nvSpPr>
          <p:cNvPr id="20493" name="Rectangle 13"/>
          <p:cNvSpPr>
            <a:spLocks noChangeArrowheads="1"/>
          </p:cNvSpPr>
          <p:nvPr/>
        </p:nvSpPr>
        <p:spPr bwMode="auto">
          <a:xfrm>
            <a:off x="77724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data</a:t>
            </a:r>
          </a:p>
        </p:txBody>
      </p:sp>
      <p:sp>
        <p:nvSpPr>
          <p:cNvPr id="20494" name="Rectangle 14"/>
          <p:cNvSpPr>
            <a:spLocks noChangeArrowheads="1"/>
          </p:cNvSpPr>
          <p:nvPr/>
        </p:nvSpPr>
        <p:spPr bwMode="auto">
          <a:xfrm>
            <a:off x="8915400" y="32766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solidFill>
                  <a:schemeClr val="bg1"/>
                </a:solidFill>
                <a:latin typeface="Arial Narrow" pitchFamily="34" charset="0"/>
              </a:rPr>
              <a:t>TCP</a:t>
            </a:r>
          </a:p>
        </p:txBody>
      </p:sp>
      <p:sp>
        <p:nvSpPr>
          <p:cNvPr id="20495" name="Rectangle 15"/>
          <p:cNvSpPr>
            <a:spLocks noChangeArrowheads="1"/>
          </p:cNvSpPr>
          <p:nvPr/>
        </p:nvSpPr>
        <p:spPr bwMode="auto">
          <a:xfrm>
            <a:off x="9372600" y="32766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data</a:t>
            </a:r>
          </a:p>
        </p:txBody>
      </p:sp>
      <p:sp>
        <p:nvSpPr>
          <p:cNvPr id="20496" name="Line 16"/>
          <p:cNvSpPr>
            <a:spLocks noChangeShapeType="1"/>
          </p:cNvSpPr>
          <p:nvPr/>
        </p:nvSpPr>
        <p:spPr bwMode="auto">
          <a:xfrm flipH="1">
            <a:off x="6096000" y="2667000"/>
            <a:ext cx="228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497" name="Line 17"/>
          <p:cNvSpPr>
            <a:spLocks noChangeShapeType="1"/>
          </p:cNvSpPr>
          <p:nvPr/>
        </p:nvSpPr>
        <p:spPr bwMode="auto">
          <a:xfrm flipH="1">
            <a:off x="7010400" y="2667000"/>
            <a:ext cx="152400" cy="609600"/>
          </a:xfrm>
          <a:prstGeom prst="line">
            <a:avLst/>
          </a:prstGeom>
          <a:noFill/>
          <a:ln w="9525">
            <a:solidFill>
              <a:schemeClr val="tx1"/>
            </a:solidFill>
            <a:round/>
            <a:headEnd/>
            <a:tailEnd type="triangle" w="med" len="med"/>
          </a:ln>
        </p:spPr>
        <p:txBody>
          <a:bodyPr wrap="none" anchor="ctr"/>
          <a:lstStyle/>
          <a:p>
            <a:endParaRPr lang="en-US"/>
          </a:p>
        </p:txBody>
      </p:sp>
      <p:sp>
        <p:nvSpPr>
          <p:cNvPr id="20498" name="Line 18"/>
          <p:cNvSpPr>
            <a:spLocks noChangeShapeType="1"/>
          </p:cNvSpPr>
          <p:nvPr/>
        </p:nvSpPr>
        <p:spPr bwMode="auto">
          <a:xfrm>
            <a:off x="7162800" y="2667000"/>
            <a:ext cx="609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499" name="Line 19"/>
          <p:cNvSpPr>
            <a:spLocks noChangeShapeType="1"/>
          </p:cNvSpPr>
          <p:nvPr/>
        </p:nvSpPr>
        <p:spPr bwMode="auto">
          <a:xfrm>
            <a:off x="8077200" y="2667000"/>
            <a:ext cx="609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500" name="Line 20"/>
          <p:cNvSpPr>
            <a:spLocks noChangeShapeType="1"/>
          </p:cNvSpPr>
          <p:nvPr/>
        </p:nvSpPr>
        <p:spPr bwMode="auto">
          <a:xfrm>
            <a:off x="8153400" y="2667000"/>
            <a:ext cx="1143000" cy="609600"/>
          </a:xfrm>
          <a:prstGeom prst="line">
            <a:avLst/>
          </a:prstGeom>
          <a:noFill/>
          <a:ln w="9525">
            <a:solidFill>
              <a:schemeClr val="tx1"/>
            </a:solidFill>
            <a:round/>
            <a:headEnd/>
            <a:tailEnd type="triangle" w="med" len="med"/>
          </a:ln>
        </p:spPr>
        <p:txBody>
          <a:bodyPr wrap="none" anchor="ctr"/>
          <a:lstStyle/>
          <a:p>
            <a:endParaRPr lang="en-US"/>
          </a:p>
        </p:txBody>
      </p:sp>
      <p:sp>
        <p:nvSpPr>
          <p:cNvPr id="20501" name="Line 21"/>
          <p:cNvSpPr>
            <a:spLocks noChangeShapeType="1"/>
          </p:cNvSpPr>
          <p:nvPr/>
        </p:nvSpPr>
        <p:spPr bwMode="auto">
          <a:xfrm>
            <a:off x="9296400" y="2667000"/>
            <a:ext cx="990600" cy="609600"/>
          </a:xfrm>
          <a:prstGeom prst="line">
            <a:avLst/>
          </a:prstGeom>
          <a:noFill/>
          <a:ln w="9525">
            <a:solidFill>
              <a:schemeClr val="tx1"/>
            </a:solidFill>
            <a:round/>
            <a:headEnd/>
            <a:tailEnd type="triangle" w="med" len="med"/>
          </a:ln>
        </p:spPr>
        <p:txBody>
          <a:bodyPr wrap="none" anchor="ctr"/>
          <a:lstStyle/>
          <a:p>
            <a:endParaRPr lang="en-US"/>
          </a:p>
        </p:txBody>
      </p:sp>
      <p:sp>
        <p:nvSpPr>
          <p:cNvPr id="20502" name="Text Box 22"/>
          <p:cNvSpPr txBox="1">
            <a:spLocks noChangeArrowheads="1"/>
          </p:cNvSpPr>
          <p:nvPr/>
        </p:nvSpPr>
        <p:spPr bwMode="auto">
          <a:xfrm>
            <a:off x="4937125" y="1939926"/>
            <a:ext cx="1225550" cy="366713"/>
          </a:xfrm>
          <a:prstGeom prst="rect">
            <a:avLst/>
          </a:prstGeom>
          <a:noFill/>
          <a:ln w="9525">
            <a:noFill/>
            <a:miter lim="800000"/>
            <a:headEnd/>
            <a:tailEnd/>
          </a:ln>
        </p:spPr>
        <p:txBody>
          <a:bodyPr wrap="none">
            <a:spAutoFit/>
          </a:bodyPr>
          <a:lstStyle/>
          <a:p>
            <a:pPr eaLnBrk="0" hangingPunct="0"/>
            <a:r>
              <a:rPr lang="en-US">
                <a:latin typeface="Arial Narrow" pitchFamily="34" charset="0"/>
              </a:rPr>
              <a:t>TCP Header</a:t>
            </a:r>
          </a:p>
        </p:txBody>
      </p:sp>
      <p:sp>
        <p:nvSpPr>
          <p:cNvPr id="20503" name="Rectangle 23"/>
          <p:cNvSpPr>
            <a:spLocks noChangeArrowheads="1"/>
          </p:cNvSpPr>
          <p:nvPr/>
        </p:nvSpPr>
        <p:spPr bwMode="auto">
          <a:xfrm>
            <a:off x="7772400" y="39624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data</a:t>
            </a:r>
          </a:p>
        </p:txBody>
      </p:sp>
      <p:sp>
        <p:nvSpPr>
          <p:cNvPr id="20504" name="Rectangle 24"/>
          <p:cNvSpPr>
            <a:spLocks noChangeArrowheads="1"/>
          </p:cNvSpPr>
          <p:nvPr/>
        </p:nvSpPr>
        <p:spPr bwMode="auto">
          <a:xfrm>
            <a:off x="7315200" y="39624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solidFill>
                  <a:schemeClr val="bg1"/>
                </a:solidFill>
                <a:latin typeface="Arial Narrow" pitchFamily="34" charset="0"/>
              </a:rPr>
              <a:t>TCP</a:t>
            </a:r>
          </a:p>
        </p:txBody>
      </p:sp>
      <p:sp>
        <p:nvSpPr>
          <p:cNvPr id="20505" name="Rectangle 25"/>
          <p:cNvSpPr>
            <a:spLocks noChangeArrowheads="1"/>
          </p:cNvSpPr>
          <p:nvPr/>
        </p:nvSpPr>
        <p:spPr bwMode="auto">
          <a:xfrm>
            <a:off x="6858000" y="39624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solidFill>
                  <a:schemeClr val="bg1"/>
                </a:solidFill>
                <a:latin typeface="Arial Narrow" pitchFamily="34" charset="0"/>
              </a:rPr>
              <a:t>IP</a:t>
            </a:r>
          </a:p>
        </p:txBody>
      </p:sp>
      <p:sp>
        <p:nvSpPr>
          <p:cNvPr id="20506" name="Line 26"/>
          <p:cNvSpPr>
            <a:spLocks noChangeShapeType="1"/>
          </p:cNvSpPr>
          <p:nvPr/>
        </p:nvSpPr>
        <p:spPr bwMode="auto">
          <a:xfrm flipH="1">
            <a:off x="5148264" y="4173538"/>
            <a:ext cx="1709737" cy="1160462"/>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507" name="Text Box 27"/>
          <p:cNvSpPr txBox="1">
            <a:spLocks noChangeArrowheads="1"/>
          </p:cNvSpPr>
          <p:nvPr/>
        </p:nvSpPr>
        <p:spPr bwMode="auto">
          <a:xfrm>
            <a:off x="4421188" y="5407026"/>
            <a:ext cx="1028700" cy="366713"/>
          </a:xfrm>
          <a:prstGeom prst="rect">
            <a:avLst/>
          </a:prstGeom>
          <a:noFill/>
          <a:ln w="9525">
            <a:noFill/>
            <a:miter lim="800000"/>
            <a:headEnd/>
            <a:tailEnd/>
          </a:ln>
        </p:spPr>
        <p:txBody>
          <a:bodyPr wrap="none">
            <a:spAutoFit/>
          </a:bodyPr>
          <a:lstStyle/>
          <a:p>
            <a:pPr eaLnBrk="0" hangingPunct="0"/>
            <a:r>
              <a:rPr lang="en-US">
                <a:latin typeface="Arial Narrow" pitchFamily="34" charset="0"/>
              </a:rPr>
              <a:t>IP Header</a:t>
            </a:r>
          </a:p>
        </p:txBody>
      </p:sp>
      <p:sp>
        <p:nvSpPr>
          <p:cNvPr id="20508" name="Rectangle 28"/>
          <p:cNvSpPr>
            <a:spLocks noChangeArrowheads="1"/>
          </p:cNvSpPr>
          <p:nvPr/>
        </p:nvSpPr>
        <p:spPr bwMode="auto">
          <a:xfrm>
            <a:off x="7772400" y="4648200"/>
            <a:ext cx="914400" cy="3048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a:latin typeface="Arial Narrow" pitchFamily="34" charset="0"/>
              </a:rPr>
              <a:t>data</a:t>
            </a:r>
          </a:p>
        </p:txBody>
      </p:sp>
      <p:sp>
        <p:nvSpPr>
          <p:cNvPr id="20509" name="Rectangle 29"/>
          <p:cNvSpPr>
            <a:spLocks noChangeArrowheads="1"/>
          </p:cNvSpPr>
          <p:nvPr/>
        </p:nvSpPr>
        <p:spPr bwMode="auto">
          <a:xfrm>
            <a:off x="73152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solidFill>
                  <a:schemeClr val="bg1"/>
                </a:solidFill>
                <a:latin typeface="Arial Narrow" pitchFamily="34" charset="0"/>
              </a:rPr>
              <a:t>TCP</a:t>
            </a:r>
          </a:p>
        </p:txBody>
      </p:sp>
      <p:sp>
        <p:nvSpPr>
          <p:cNvPr id="20510" name="Rectangle 30"/>
          <p:cNvSpPr>
            <a:spLocks noChangeArrowheads="1"/>
          </p:cNvSpPr>
          <p:nvPr/>
        </p:nvSpPr>
        <p:spPr bwMode="auto">
          <a:xfrm>
            <a:off x="68580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solidFill>
                  <a:schemeClr val="bg1"/>
                </a:solidFill>
                <a:latin typeface="Arial Narrow" pitchFamily="34" charset="0"/>
              </a:rPr>
              <a:t>IP</a:t>
            </a:r>
          </a:p>
        </p:txBody>
      </p:sp>
      <p:sp>
        <p:nvSpPr>
          <p:cNvPr id="20511" name="Rectangle 31"/>
          <p:cNvSpPr>
            <a:spLocks noChangeArrowheads="1"/>
          </p:cNvSpPr>
          <p:nvPr/>
        </p:nvSpPr>
        <p:spPr bwMode="auto">
          <a:xfrm>
            <a:off x="64008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solidFill>
                  <a:schemeClr val="bg1"/>
                </a:solidFill>
                <a:latin typeface="Arial Narrow" pitchFamily="34" charset="0"/>
              </a:rPr>
              <a:t>ETH</a:t>
            </a:r>
          </a:p>
        </p:txBody>
      </p:sp>
      <p:sp>
        <p:nvSpPr>
          <p:cNvPr id="20512" name="Rectangle 32"/>
          <p:cNvSpPr>
            <a:spLocks noChangeArrowheads="1"/>
          </p:cNvSpPr>
          <p:nvPr/>
        </p:nvSpPr>
        <p:spPr bwMode="auto">
          <a:xfrm>
            <a:off x="8686800" y="4648200"/>
            <a:ext cx="457200" cy="304800"/>
          </a:xfrm>
          <a:prstGeom prst="rect">
            <a:avLst/>
          </a:prstGeom>
          <a:solidFill>
            <a:schemeClr val="hlink"/>
          </a:solidFill>
          <a:ln w="9525">
            <a:solidFill>
              <a:schemeClr val="tx1"/>
            </a:solidFill>
            <a:miter lim="800000"/>
            <a:headEnd/>
            <a:tailEnd/>
          </a:ln>
        </p:spPr>
        <p:txBody>
          <a:bodyPr wrap="none" anchor="ctr"/>
          <a:lstStyle/>
          <a:p>
            <a:pPr algn="ctr" eaLnBrk="0" hangingPunct="0"/>
            <a:r>
              <a:rPr lang="en-US">
                <a:solidFill>
                  <a:schemeClr val="bg1"/>
                </a:solidFill>
                <a:latin typeface="Arial Narrow" pitchFamily="34" charset="0"/>
              </a:rPr>
              <a:t>ETF</a:t>
            </a:r>
          </a:p>
        </p:txBody>
      </p:sp>
      <p:sp>
        <p:nvSpPr>
          <p:cNvPr id="20513" name="Text Box 33"/>
          <p:cNvSpPr txBox="1">
            <a:spLocks noChangeArrowheads="1"/>
          </p:cNvSpPr>
          <p:nvPr/>
        </p:nvSpPr>
        <p:spPr bwMode="auto">
          <a:xfrm>
            <a:off x="6019800" y="5407026"/>
            <a:ext cx="1428596" cy="646331"/>
          </a:xfrm>
          <a:prstGeom prst="rect">
            <a:avLst/>
          </a:prstGeom>
          <a:noFill/>
          <a:ln w="9525">
            <a:noFill/>
            <a:miter lim="800000"/>
            <a:headEnd/>
            <a:tailEnd/>
          </a:ln>
        </p:spPr>
        <p:txBody>
          <a:bodyPr wrap="none">
            <a:spAutoFit/>
          </a:bodyPr>
          <a:lstStyle/>
          <a:p>
            <a:pPr eaLnBrk="0" hangingPunct="0"/>
            <a:r>
              <a:rPr lang="en-US">
                <a:latin typeface="Arial Narrow" pitchFamily="34" charset="0"/>
              </a:rPr>
              <a:t>Link (Ethernet)</a:t>
            </a:r>
          </a:p>
          <a:p>
            <a:pPr eaLnBrk="0" hangingPunct="0"/>
            <a:r>
              <a:rPr lang="en-US">
                <a:latin typeface="Arial Narrow" pitchFamily="34" charset="0"/>
              </a:rPr>
              <a:t>      Header</a:t>
            </a:r>
          </a:p>
        </p:txBody>
      </p:sp>
      <p:sp>
        <p:nvSpPr>
          <p:cNvPr id="20514" name="Text Box 34"/>
          <p:cNvSpPr txBox="1">
            <a:spLocks noChangeArrowheads="1"/>
          </p:cNvSpPr>
          <p:nvPr/>
        </p:nvSpPr>
        <p:spPr bwMode="auto">
          <a:xfrm>
            <a:off x="8382000" y="5407026"/>
            <a:ext cx="1428596" cy="646331"/>
          </a:xfrm>
          <a:prstGeom prst="rect">
            <a:avLst/>
          </a:prstGeom>
          <a:noFill/>
          <a:ln w="9525">
            <a:noFill/>
            <a:miter lim="800000"/>
            <a:headEnd/>
            <a:tailEnd/>
          </a:ln>
        </p:spPr>
        <p:txBody>
          <a:bodyPr wrap="none">
            <a:spAutoFit/>
          </a:bodyPr>
          <a:lstStyle/>
          <a:p>
            <a:pPr eaLnBrk="0" hangingPunct="0"/>
            <a:r>
              <a:rPr lang="en-US">
                <a:latin typeface="Arial Narrow" pitchFamily="34" charset="0"/>
              </a:rPr>
              <a:t>Link (Ethernet)</a:t>
            </a:r>
          </a:p>
          <a:p>
            <a:pPr eaLnBrk="0" hangingPunct="0"/>
            <a:r>
              <a:rPr lang="en-US">
                <a:latin typeface="Arial Narrow" pitchFamily="34" charset="0"/>
              </a:rPr>
              <a:t>      Trailer</a:t>
            </a:r>
          </a:p>
        </p:txBody>
      </p:sp>
      <p:sp>
        <p:nvSpPr>
          <p:cNvPr id="20515" name="Line 35"/>
          <p:cNvSpPr>
            <a:spLocks noChangeShapeType="1"/>
          </p:cNvSpPr>
          <p:nvPr/>
        </p:nvSpPr>
        <p:spPr bwMode="auto">
          <a:xfrm>
            <a:off x="8915400" y="4953001"/>
            <a:ext cx="152400" cy="454025"/>
          </a:xfrm>
          <a:prstGeom prst="line">
            <a:avLst/>
          </a:prstGeom>
          <a:noFill/>
          <a:ln w="9525">
            <a:solidFill>
              <a:schemeClr val="hlink"/>
            </a:solidFill>
            <a:prstDash val="dash"/>
            <a:round/>
            <a:headEnd type="triangle" w="med" len="med"/>
            <a:tailEnd/>
          </a:ln>
        </p:spPr>
        <p:txBody>
          <a:bodyPr wrap="none" anchor="ctr"/>
          <a:lstStyle/>
          <a:p>
            <a:endParaRPr lang="en-US"/>
          </a:p>
        </p:txBody>
      </p:sp>
      <p:sp>
        <p:nvSpPr>
          <p:cNvPr id="20516" name="Line 36"/>
          <p:cNvSpPr>
            <a:spLocks noChangeShapeType="1"/>
          </p:cNvSpPr>
          <p:nvPr/>
        </p:nvSpPr>
        <p:spPr bwMode="auto">
          <a:xfrm>
            <a:off x="7315200" y="41910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20517" name="Line 37"/>
          <p:cNvSpPr>
            <a:spLocks noChangeShapeType="1"/>
          </p:cNvSpPr>
          <p:nvPr/>
        </p:nvSpPr>
        <p:spPr bwMode="auto">
          <a:xfrm>
            <a:off x="8686800" y="4191000"/>
            <a:ext cx="0" cy="457200"/>
          </a:xfrm>
          <a:prstGeom prst="line">
            <a:avLst/>
          </a:prstGeom>
          <a:noFill/>
          <a:ln w="9525">
            <a:solidFill>
              <a:schemeClr val="tx1"/>
            </a:solidFill>
            <a:round/>
            <a:headEnd/>
            <a:tailEnd type="triangle" w="med" len="med"/>
          </a:ln>
        </p:spPr>
        <p:txBody>
          <a:bodyPr wrap="none" anchor="ctr"/>
          <a:lstStyle/>
          <a:p>
            <a:endParaRPr lang="en-US"/>
          </a:p>
        </p:txBody>
      </p:sp>
      <p:sp>
        <p:nvSpPr>
          <p:cNvPr id="20518" name="Line 38"/>
          <p:cNvSpPr>
            <a:spLocks noChangeShapeType="1"/>
          </p:cNvSpPr>
          <p:nvPr/>
        </p:nvSpPr>
        <p:spPr bwMode="auto">
          <a:xfrm>
            <a:off x="7315200" y="35814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0519" name="Line 39"/>
          <p:cNvSpPr>
            <a:spLocks noChangeShapeType="1"/>
          </p:cNvSpPr>
          <p:nvPr/>
        </p:nvSpPr>
        <p:spPr bwMode="auto">
          <a:xfrm>
            <a:off x="8686800" y="3581400"/>
            <a:ext cx="0" cy="381000"/>
          </a:xfrm>
          <a:prstGeom prst="line">
            <a:avLst/>
          </a:prstGeom>
          <a:noFill/>
          <a:ln w="9525">
            <a:solidFill>
              <a:schemeClr val="tx1"/>
            </a:solidFill>
            <a:round/>
            <a:headEnd/>
            <a:tailEnd type="triangle" w="med" len="med"/>
          </a:ln>
        </p:spPr>
        <p:txBody>
          <a:bodyPr wrap="none" anchor="ctr"/>
          <a:lstStyle/>
          <a:p>
            <a:endParaRPr lang="en-US"/>
          </a:p>
        </p:txBody>
      </p:sp>
      <p:sp>
        <p:nvSpPr>
          <p:cNvPr id="20520" name="Text Box 40"/>
          <p:cNvSpPr txBox="1">
            <a:spLocks noChangeArrowheads="1"/>
          </p:cNvSpPr>
          <p:nvPr/>
        </p:nvSpPr>
        <p:spPr bwMode="auto">
          <a:xfrm>
            <a:off x="4191001" y="3197225"/>
            <a:ext cx="965329" cy="369332"/>
          </a:xfrm>
          <a:prstGeom prst="rect">
            <a:avLst/>
          </a:prstGeom>
          <a:noFill/>
          <a:ln w="9525">
            <a:noFill/>
            <a:miter lim="800000"/>
            <a:headEnd/>
            <a:tailEnd/>
          </a:ln>
        </p:spPr>
        <p:txBody>
          <a:bodyPr wrap="none">
            <a:spAutoFit/>
          </a:bodyPr>
          <a:lstStyle/>
          <a:p>
            <a:pPr eaLnBrk="0" hangingPunct="0"/>
            <a:r>
              <a:rPr lang="en-US" i="1">
                <a:latin typeface="Arial Narrow" pitchFamily="34" charset="0"/>
              </a:rPr>
              <a:t>segment </a:t>
            </a:r>
          </a:p>
        </p:txBody>
      </p:sp>
      <p:sp>
        <p:nvSpPr>
          <p:cNvPr id="20521" name="Text Box 41"/>
          <p:cNvSpPr txBox="1">
            <a:spLocks noChangeArrowheads="1"/>
          </p:cNvSpPr>
          <p:nvPr/>
        </p:nvSpPr>
        <p:spPr bwMode="auto">
          <a:xfrm>
            <a:off x="4191000" y="3806825"/>
            <a:ext cx="744114" cy="369332"/>
          </a:xfrm>
          <a:prstGeom prst="rect">
            <a:avLst/>
          </a:prstGeom>
          <a:noFill/>
          <a:ln w="9525">
            <a:noFill/>
            <a:miter lim="800000"/>
            <a:headEnd/>
            <a:tailEnd/>
          </a:ln>
        </p:spPr>
        <p:txBody>
          <a:bodyPr wrap="none">
            <a:spAutoFit/>
          </a:bodyPr>
          <a:lstStyle/>
          <a:p>
            <a:pPr eaLnBrk="0" hangingPunct="0"/>
            <a:r>
              <a:rPr lang="en-US" i="1">
                <a:latin typeface="Arial Narrow" pitchFamily="34" charset="0"/>
              </a:rPr>
              <a:t>packet</a:t>
            </a:r>
            <a:endParaRPr lang="en-US">
              <a:latin typeface="Arial Narrow" pitchFamily="34" charset="0"/>
            </a:endParaRPr>
          </a:p>
        </p:txBody>
      </p:sp>
      <p:sp>
        <p:nvSpPr>
          <p:cNvPr id="20522" name="Text Box 42"/>
          <p:cNvSpPr txBox="1">
            <a:spLocks noChangeArrowheads="1"/>
          </p:cNvSpPr>
          <p:nvPr/>
        </p:nvSpPr>
        <p:spPr bwMode="auto">
          <a:xfrm>
            <a:off x="4191001" y="4568826"/>
            <a:ext cx="663575" cy="366713"/>
          </a:xfrm>
          <a:prstGeom prst="rect">
            <a:avLst/>
          </a:prstGeom>
          <a:noFill/>
          <a:ln w="9525">
            <a:noFill/>
            <a:miter lim="800000"/>
            <a:headEnd/>
            <a:tailEnd/>
          </a:ln>
        </p:spPr>
        <p:txBody>
          <a:bodyPr wrap="none">
            <a:spAutoFit/>
          </a:bodyPr>
          <a:lstStyle/>
          <a:p>
            <a:pPr eaLnBrk="0" hangingPunct="0"/>
            <a:r>
              <a:rPr lang="en-US" i="1">
                <a:latin typeface="Arial Narrow" pitchFamily="34" charset="0"/>
              </a:rPr>
              <a:t>frame</a:t>
            </a:r>
          </a:p>
        </p:txBody>
      </p:sp>
      <p:sp>
        <p:nvSpPr>
          <p:cNvPr id="20523" name="Text Box 43"/>
          <p:cNvSpPr txBox="1">
            <a:spLocks noChangeArrowheads="1"/>
          </p:cNvSpPr>
          <p:nvPr/>
        </p:nvSpPr>
        <p:spPr bwMode="auto">
          <a:xfrm>
            <a:off x="4191001" y="2511425"/>
            <a:ext cx="954107" cy="369332"/>
          </a:xfrm>
          <a:prstGeom prst="rect">
            <a:avLst/>
          </a:prstGeom>
          <a:noFill/>
          <a:ln w="9525">
            <a:noFill/>
            <a:miter lim="800000"/>
            <a:headEnd/>
            <a:tailEnd/>
          </a:ln>
        </p:spPr>
        <p:txBody>
          <a:bodyPr wrap="none">
            <a:spAutoFit/>
          </a:bodyPr>
          <a:lstStyle/>
          <a:p>
            <a:pPr eaLnBrk="0" hangingPunct="0"/>
            <a:r>
              <a:rPr lang="en-US" i="1">
                <a:latin typeface="Arial Narrow" pitchFamily="34" charset="0"/>
              </a:rPr>
              <a:t>message</a:t>
            </a:r>
          </a:p>
        </p:txBody>
      </p:sp>
      <p:sp>
        <p:nvSpPr>
          <p:cNvPr id="4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4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15</a:t>
            </a:fld>
            <a:endParaRPr lang="zh-CN" altLang="en-US"/>
          </a:p>
        </p:txBody>
      </p:sp>
    </p:spTree>
    <p:extLst>
      <p:ext uri="{BB962C8B-B14F-4D97-AF65-F5344CB8AC3E}">
        <p14:creationId xmlns:p14="http://schemas.microsoft.com/office/powerpoint/2010/main" val="386292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152400"/>
            <a:ext cx="7271862" cy="523220"/>
          </a:xfrm>
          <a:prstGeom prst="rect">
            <a:avLst/>
          </a:prstGeom>
          <a:solidFill>
            <a:schemeClr val="bg1"/>
          </a:solidFill>
        </p:spPr>
        <p:txBody>
          <a:bodyPr wrap="none">
            <a:spAutoFit/>
          </a:bodyPr>
          <a:lstStyle/>
          <a:p>
            <a:pPr>
              <a:defRPr/>
            </a:pPr>
            <a:r>
              <a:rPr lang="en-US" sz="2800" dirty="0">
                <a:solidFill>
                  <a:schemeClr val="tx2"/>
                </a:solidFill>
                <a:latin typeface="+mj-lt"/>
                <a:ea typeface="+mj-ea"/>
                <a:cs typeface="+mj-cs"/>
              </a:rPr>
              <a:t>IPSec Transport Mode: IPSEC instead of IP header</a:t>
            </a:r>
          </a:p>
        </p:txBody>
      </p:sp>
      <p:pic>
        <p:nvPicPr>
          <p:cNvPr id="9219" name="Picture 2" descr="http://www.tcpipguide.com/free/diagrams/ipsectransport.png"/>
          <p:cNvPicPr>
            <a:picLocks noChangeAspect="1" noChangeArrowheads="1"/>
          </p:cNvPicPr>
          <p:nvPr/>
        </p:nvPicPr>
        <p:blipFill>
          <a:blip r:embed="rId2" cstate="print"/>
          <a:srcRect/>
          <a:stretch>
            <a:fillRect/>
          </a:stretch>
        </p:blipFill>
        <p:spPr bwMode="auto">
          <a:xfrm>
            <a:off x="542685" y="846412"/>
            <a:ext cx="7690439" cy="5328249"/>
          </a:xfrm>
          <a:prstGeom prst="rect">
            <a:avLst/>
          </a:prstGeom>
          <a:noFill/>
          <a:ln w="9525">
            <a:noFill/>
            <a:miter lim="800000"/>
            <a:headEnd/>
            <a:tailEnd/>
          </a:ln>
        </p:spPr>
      </p:pic>
      <p:sp>
        <p:nvSpPr>
          <p:cNvPr id="9220" name="TextBox 6"/>
          <p:cNvSpPr txBox="1">
            <a:spLocks noChangeArrowheads="1"/>
          </p:cNvSpPr>
          <p:nvPr/>
        </p:nvSpPr>
        <p:spPr bwMode="auto">
          <a:xfrm>
            <a:off x="8698422" y="2987317"/>
            <a:ext cx="3030638" cy="523220"/>
          </a:xfrm>
          <a:prstGeom prst="rect">
            <a:avLst/>
          </a:prstGeom>
          <a:noFill/>
          <a:ln w="9525">
            <a:noFill/>
            <a:miter lim="800000"/>
            <a:headEnd/>
            <a:tailEnd/>
          </a:ln>
        </p:spPr>
        <p:txBody>
          <a:bodyPr wrap="none">
            <a:spAutoFit/>
          </a:bodyPr>
          <a:lstStyle/>
          <a:p>
            <a:r>
              <a:rPr lang="en-US" sz="1400" dirty="0"/>
              <a:t>http://www.tcpipguide.com/free</a:t>
            </a:r>
            <a:r>
              <a:rPr lang="en-US" sz="1400" dirty="0" smtClean="0"/>
              <a:t>/</a:t>
            </a:r>
          </a:p>
          <a:p>
            <a:r>
              <a:rPr lang="en-US" sz="1400" dirty="0" smtClean="0"/>
              <a:t>t_IPSecModesTransportandTunnel.htm</a:t>
            </a:r>
            <a:endParaRPr lang="en-US" sz="1400" dirty="0"/>
          </a:p>
        </p:txBody>
      </p:sp>
      <p:sp>
        <p:nvSpPr>
          <p:cNvPr id="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16</a:t>
            </a:fld>
            <a:endParaRPr lang="zh-CN" altLang="en-US"/>
          </a:p>
        </p:txBody>
      </p:sp>
    </p:spTree>
    <p:extLst>
      <p:ext uri="{BB962C8B-B14F-4D97-AF65-F5344CB8AC3E}">
        <p14:creationId xmlns:p14="http://schemas.microsoft.com/office/powerpoint/2010/main" val="4286734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IPSEC Tunnel Mode</a:t>
            </a:r>
          </a:p>
        </p:txBody>
      </p:sp>
      <p:pic>
        <p:nvPicPr>
          <p:cNvPr id="4" name="Picture 3" descr="08"/>
          <p:cNvPicPr>
            <a:picLocks noChangeAspect="1" noChangeArrowheads="1"/>
          </p:cNvPicPr>
          <p:nvPr/>
        </p:nvPicPr>
        <p:blipFill>
          <a:blip r:embed="rId2" cstate="print"/>
          <a:srcRect/>
          <a:stretch>
            <a:fillRect/>
          </a:stretch>
        </p:blipFill>
        <p:spPr bwMode="auto">
          <a:xfrm>
            <a:off x="1828800" y="1447800"/>
            <a:ext cx="7712015" cy="4697318"/>
          </a:xfrm>
          <a:prstGeom prst="rect">
            <a:avLst/>
          </a:prstGeom>
          <a:noFill/>
          <a:ln w="9525">
            <a:solidFill>
              <a:srgbClr val="6600CC"/>
            </a:solidFill>
            <a:miter lim="800000"/>
            <a:headEnd/>
            <a:tailEnd/>
          </a:ln>
        </p:spPr>
      </p:pic>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17</a:t>
            </a:fld>
            <a:endParaRPr lang="zh-CN" altLang="en-US"/>
          </a:p>
        </p:txBody>
      </p:sp>
    </p:spTree>
    <p:extLst>
      <p:ext uri="{BB962C8B-B14F-4D97-AF65-F5344CB8AC3E}">
        <p14:creationId xmlns:p14="http://schemas.microsoft.com/office/powerpoint/2010/main" val="70331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tcpipguide.com/free/diagrams/ipsectunnel.png"/>
          <p:cNvPicPr>
            <a:picLocks noChangeAspect="1" noChangeArrowheads="1"/>
          </p:cNvPicPr>
          <p:nvPr/>
        </p:nvPicPr>
        <p:blipFill>
          <a:blip r:embed="rId2" cstate="print"/>
          <a:srcRect/>
          <a:stretch>
            <a:fillRect/>
          </a:stretch>
        </p:blipFill>
        <p:spPr bwMode="auto">
          <a:xfrm>
            <a:off x="2133600" y="762000"/>
            <a:ext cx="7502106" cy="5487652"/>
          </a:xfrm>
          <a:prstGeom prst="rect">
            <a:avLst/>
          </a:prstGeom>
          <a:noFill/>
          <a:ln w="9525">
            <a:noFill/>
            <a:miter lim="800000"/>
            <a:headEnd/>
            <a:tailEnd/>
          </a:ln>
        </p:spPr>
      </p:pic>
      <p:sp>
        <p:nvSpPr>
          <p:cNvPr id="5" name="TextBox 4"/>
          <p:cNvSpPr txBox="1"/>
          <p:nvPr/>
        </p:nvSpPr>
        <p:spPr>
          <a:xfrm>
            <a:off x="1828801" y="152400"/>
            <a:ext cx="6799425" cy="523220"/>
          </a:xfrm>
          <a:prstGeom prst="rect">
            <a:avLst/>
          </a:prstGeom>
          <a:solidFill>
            <a:schemeClr val="bg1"/>
          </a:solidFill>
        </p:spPr>
        <p:txBody>
          <a:bodyPr wrap="none">
            <a:spAutoFit/>
          </a:bodyPr>
          <a:lstStyle/>
          <a:p>
            <a:pPr>
              <a:defRPr/>
            </a:pPr>
            <a:r>
              <a:rPr lang="en-US" sz="2800" dirty="0">
                <a:solidFill>
                  <a:schemeClr val="tx2"/>
                </a:solidFill>
                <a:latin typeface="+mj-lt"/>
                <a:ea typeface="+mj-ea"/>
                <a:cs typeface="+mj-cs"/>
              </a:rPr>
              <a:t>IPSec Tunnel Mode: IPSEC header + IP header </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18</a:t>
            </a:fld>
            <a:endParaRPr lang="zh-CN" altLang="en-US"/>
          </a:p>
        </p:txBody>
      </p:sp>
    </p:spTree>
    <p:extLst>
      <p:ext uri="{BB962C8B-B14F-4D97-AF65-F5344CB8AC3E}">
        <p14:creationId xmlns:p14="http://schemas.microsoft.com/office/powerpoint/2010/main" val="1252271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1892300" y="0"/>
            <a:ext cx="8470900" cy="1143000"/>
          </a:xfrm>
          <a:noFill/>
          <a:ln/>
        </p:spPr>
        <p:txBody>
          <a:bodyPr vert="horz" lIns="92075" tIns="46038" rIns="92075" bIns="46038" rtlCol="0" anchor="ctr">
            <a:normAutofit/>
          </a:bodyPr>
          <a:lstStyle/>
          <a:p>
            <a:r>
              <a:rPr lang="en-US" sz="4000"/>
              <a:t>IKE subprotocol from IPSEC</a:t>
            </a:r>
            <a:endParaRPr lang="en-US"/>
          </a:p>
        </p:txBody>
      </p:sp>
      <p:sp>
        <p:nvSpPr>
          <p:cNvPr id="1251331" name="Rectangle 3" descr="Rectangle: Click to edit Master text styles&#10;Second level&#10;Third level&#10;Fourth level&#10;Fifth level"/>
          <p:cNvSpPr>
            <a:spLocks noGrp="1" noChangeArrowheads="1"/>
          </p:cNvSpPr>
          <p:nvPr>
            <p:ph type="body" idx="1"/>
          </p:nvPr>
        </p:nvSpPr>
        <p:spPr>
          <a:xfrm>
            <a:off x="3524250" y="1758951"/>
            <a:ext cx="4851400" cy="1611313"/>
          </a:xfrm>
          <a:noFill/>
          <a:ln/>
        </p:spPr>
        <p:txBody>
          <a:bodyPr vert="horz" lIns="92075" tIns="46038" rIns="92075" bIns="46038" rtlCol="0">
            <a:normAutofit/>
          </a:bodyPr>
          <a:lstStyle/>
          <a:p>
            <a:pPr algn="ctr">
              <a:lnSpc>
                <a:spcPct val="180000"/>
              </a:lnSpc>
              <a:buFont typeface="Wingdings" pitchFamily="2" charset="2"/>
              <a:buNone/>
            </a:pPr>
            <a:r>
              <a:rPr lang="en-US" sz="2400" dirty="0">
                <a:solidFill>
                  <a:srgbClr val="808080"/>
                </a:solidFill>
              </a:rPr>
              <a:t>A,  (</a:t>
            </a:r>
            <a:r>
              <a:rPr lang="en-US" sz="2400" dirty="0" err="1">
                <a:solidFill>
                  <a:srgbClr val="808080"/>
                </a:solidFill>
              </a:rPr>
              <a:t>g</a:t>
            </a:r>
            <a:r>
              <a:rPr lang="en-US" sz="3600" baseline="30000" dirty="0" err="1">
                <a:solidFill>
                  <a:srgbClr val="808080"/>
                </a:solidFill>
              </a:rPr>
              <a:t>a</a:t>
            </a:r>
            <a:r>
              <a:rPr lang="en-US" sz="3600" baseline="30000" dirty="0">
                <a:solidFill>
                  <a:srgbClr val="808080"/>
                </a:solidFill>
              </a:rPr>
              <a:t> </a:t>
            </a:r>
            <a:r>
              <a:rPr lang="en-US" sz="2400" dirty="0">
                <a:solidFill>
                  <a:srgbClr val="808080"/>
                </a:solidFill>
              </a:rPr>
              <a:t>mod p)</a:t>
            </a:r>
          </a:p>
          <a:p>
            <a:pPr>
              <a:lnSpc>
                <a:spcPct val="180000"/>
              </a:lnSpc>
              <a:buFont typeface="Wingdings" pitchFamily="2" charset="2"/>
              <a:buNone/>
            </a:pPr>
            <a:r>
              <a:rPr lang="en-US" sz="2400" dirty="0">
                <a:solidFill>
                  <a:srgbClr val="808080"/>
                </a:solidFill>
              </a:rPr>
              <a:t> B, (</a:t>
            </a:r>
            <a:r>
              <a:rPr lang="en-US" sz="2400" dirty="0" err="1">
                <a:solidFill>
                  <a:srgbClr val="808080"/>
                </a:solidFill>
              </a:rPr>
              <a:t>g</a:t>
            </a:r>
            <a:r>
              <a:rPr lang="en-US" sz="3600" baseline="30000" dirty="0" err="1">
                <a:solidFill>
                  <a:srgbClr val="808080"/>
                </a:solidFill>
              </a:rPr>
              <a:t>b</a:t>
            </a:r>
            <a:r>
              <a:rPr lang="en-US" sz="3600" baseline="30000" dirty="0">
                <a:solidFill>
                  <a:srgbClr val="808080"/>
                </a:solidFill>
              </a:rPr>
              <a:t> </a:t>
            </a:r>
            <a:r>
              <a:rPr lang="en-US" sz="2400" dirty="0">
                <a:solidFill>
                  <a:srgbClr val="808080"/>
                </a:solidFill>
              </a:rPr>
              <a:t>mod p)</a:t>
            </a:r>
          </a:p>
        </p:txBody>
      </p:sp>
      <p:sp>
        <p:nvSpPr>
          <p:cNvPr id="1251332" name="Rectangle 4"/>
          <p:cNvSpPr>
            <a:spLocks noChangeArrowheads="1"/>
          </p:cNvSpPr>
          <p:nvPr/>
        </p:nvSpPr>
        <p:spPr bwMode="auto">
          <a:xfrm>
            <a:off x="2438401" y="5195888"/>
            <a:ext cx="7629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800" dirty="0">
                <a:solidFill>
                  <a:schemeClr val="tx2"/>
                </a:solidFill>
                <a:latin typeface="Comic Sans MS" pitchFamily="66" charset="0"/>
              </a:rPr>
              <a:t>Result: A and B share secret </a:t>
            </a:r>
            <a:r>
              <a:rPr kumimoji="1" lang="en-US" sz="2800" dirty="0">
                <a:solidFill>
                  <a:srgbClr val="808080"/>
                </a:solidFill>
                <a:latin typeface="Comic Sans MS" pitchFamily="66" charset="0"/>
              </a:rPr>
              <a:t>g</a:t>
            </a:r>
            <a:r>
              <a:rPr kumimoji="1" lang="en-US" sz="4000" baseline="30000" dirty="0">
                <a:solidFill>
                  <a:srgbClr val="808080"/>
                </a:solidFill>
                <a:latin typeface="Comic Sans MS" pitchFamily="66" charset="0"/>
              </a:rPr>
              <a:t>ab </a:t>
            </a:r>
            <a:r>
              <a:rPr kumimoji="1" lang="en-US" sz="2800" dirty="0">
                <a:solidFill>
                  <a:srgbClr val="808080"/>
                </a:solidFill>
                <a:latin typeface="Comic Sans MS" pitchFamily="66" charset="0"/>
              </a:rPr>
              <a:t>mod p</a:t>
            </a:r>
            <a:endParaRPr kumimoji="1" lang="en-US" sz="2000" dirty="0">
              <a:solidFill>
                <a:srgbClr val="808080"/>
              </a:solidFill>
              <a:latin typeface="Comic Sans MS" pitchFamily="66" charset="0"/>
            </a:endParaRPr>
          </a:p>
        </p:txBody>
      </p:sp>
      <p:sp>
        <p:nvSpPr>
          <p:cNvPr id="1251333" name="Oval 5"/>
          <p:cNvSpPr>
            <a:spLocks noChangeArrowheads="1"/>
          </p:cNvSpPr>
          <p:nvPr/>
        </p:nvSpPr>
        <p:spPr bwMode="auto">
          <a:xfrm>
            <a:off x="2438400" y="1917700"/>
            <a:ext cx="1054100" cy="2578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4" name="Oval 6"/>
          <p:cNvSpPr>
            <a:spLocks noChangeArrowheads="1"/>
          </p:cNvSpPr>
          <p:nvPr/>
        </p:nvSpPr>
        <p:spPr bwMode="auto">
          <a:xfrm>
            <a:off x="8686800" y="1917700"/>
            <a:ext cx="1054100" cy="2578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5" name="Rectangle 7"/>
          <p:cNvSpPr>
            <a:spLocks noChangeArrowheads="1"/>
          </p:cNvSpPr>
          <p:nvPr/>
        </p:nvSpPr>
        <p:spPr bwMode="auto">
          <a:xfrm>
            <a:off x="2720976" y="2747963"/>
            <a:ext cx="5191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a:latin typeface="Comic Sans MS" pitchFamily="66" charset="0"/>
              </a:rPr>
              <a:t>A</a:t>
            </a:r>
          </a:p>
        </p:txBody>
      </p:sp>
      <p:sp>
        <p:nvSpPr>
          <p:cNvPr id="1251336" name="Rectangle 8"/>
          <p:cNvSpPr>
            <a:spLocks noChangeArrowheads="1"/>
          </p:cNvSpPr>
          <p:nvPr/>
        </p:nvSpPr>
        <p:spPr bwMode="auto">
          <a:xfrm>
            <a:off x="8969376" y="2747963"/>
            <a:ext cx="473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3600">
                <a:latin typeface="Comic Sans MS" pitchFamily="66" charset="0"/>
              </a:rPr>
              <a:t>B</a:t>
            </a:r>
          </a:p>
        </p:txBody>
      </p:sp>
      <p:sp>
        <p:nvSpPr>
          <p:cNvPr id="1251337" name="Line 9"/>
          <p:cNvSpPr>
            <a:spLocks noChangeShapeType="1"/>
          </p:cNvSpPr>
          <p:nvPr/>
        </p:nvSpPr>
        <p:spPr bwMode="auto">
          <a:xfrm>
            <a:off x="3498850" y="2444750"/>
            <a:ext cx="51816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8" name="Line 10"/>
          <p:cNvSpPr>
            <a:spLocks noChangeShapeType="1"/>
          </p:cNvSpPr>
          <p:nvPr/>
        </p:nvSpPr>
        <p:spPr bwMode="auto">
          <a:xfrm>
            <a:off x="3498850" y="3282950"/>
            <a:ext cx="5105400"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339" name="Line 11"/>
          <p:cNvSpPr>
            <a:spLocks noChangeShapeType="1"/>
          </p:cNvSpPr>
          <p:nvPr/>
        </p:nvSpPr>
        <p:spPr bwMode="auto">
          <a:xfrm>
            <a:off x="3498850" y="4121150"/>
            <a:ext cx="51816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51340" name="Group 12"/>
          <p:cNvGrpSpPr>
            <a:grpSpLocks/>
          </p:cNvGrpSpPr>
          <p:nvPr/>
        </p:nvGrpSpPr>
        <p:grpSpPr bwMode="auto">
          <a:xfrm>
            <a:off x="3803650" y="1295401"/>
            <a:ext cx="3435350" cy="2566715"/>
            <a:chOff x="1440" y="1008"/>
            <a:chExt cx="2064" cy="1518"/>
          </a:xfrm>
        </p:grpSpPr>
        <p:sp>
          <p:nvSpPr>
            <p:cNvPr id="1251341" name="AutoShape 13"/>
            <p:cNvSpPr>
              <a:spLocks/>
            </p:cNvSpPr>
            <p:nvPr/>
          </p:nvSpPr>
          <p:spPr bwMode="auto">
            <a:xfrm rot="5400000">
              <a:off x="1992" y="1608"/>
              <a:ext cx="144" cy="1248"/>
            </a:xfrm>
            <a:prstGeom prst="rightBrace">
              <a:avLst>
                <a:gd name="adj1" fmla="val 72222"/>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1342" name="AutoShape 14"/>
            <p:cNvSpPr>
              <a:spLocks/>
            </p:cNvSpPr>
            <p:nvPr/>
          </p:nvSpPr>
          <p:spPr bwMode="auto">
            <a:xfrm rot="-5400000">
              <a:off x="2736" y="672"/>
              <a:ext cx="144" cy="1392"/>
            </a:xfrm>
            <a:prstGeom prst="rightBrace">
              <a:avLst>
                <a:gd name="adj1" fmla="val 80556"/>
                <a:gd name="adj2" fmla="val 50000"/>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51343" name="Text Box 15"/>
            <p:cNvSpPr txBox="1">
              <a:spLocks noChangeArrowheads="1"/>
            </p:cNvSpPr>
            <p:nvPr/>
          </p:nvSpPr>
          <p:spPr bwMode="auto">
            <a:xfrm>
              <a:off x="2648" y="1008"/>
              <a:ext cx="37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20000"/>
                </a:spcBef>
                <a:buClr>
                  <a:schemeClr val="accent2"/>
                </a:buClr>
              </a:pPr>
              <a:r>
                <a:rPr kumimoji="1" lang="en-US" sz="2800" dirty="0">
                  <a:solidFill>
                    <a:schemeClr val="hlink"/>
                  </a:solidFill>
                  <a:latin typeface="Comic Sans MS" pitchFamily="66" charset="0"/>
                </a:rPr>
                <a:t>m1</a:t>
              </a:r>
            </a:p>
          </p:txBody>
        </p:sp>
        <p:sp>
          <p:nvSpPr>
            <p:cNvPr id="1251344" name="Text Box 16"/>
            <p:cNvSpPr txBox="1">
              <a:spLocks noChangeArrowheads="1"/>
            </p:cNvSpPr>
            <p:nvPr/>
          </p:nvSpPr>
          <p:spPr bwMode="auto">
            <a:xfrm>
              <a:off x="1910" y="2217"/>
              <a:ext cx="41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0" hangingPunct="0">
                <a:spcBef>
                  <a:spcPct val="20000"/>
                </a:spcBef>
                <a:buClr>
                  <a:schemeClr val="accent2"/>
                </a:buClr>
              </a:pPr>
              <a:r>
                <a:rPr kumimoji="1" lang="en-US" sz="2800">
                  <a:solidFill>
                    <a:schemeClr val="hlink"/>
                  </a:solidFill>
                  <a:latin typeface="Comic Sans MS" pitchFamily="66" charset="0"/>
                </a:rPr>
                <a:t>m2</a:t>
              </a:r>
            </a:p>
          </p:txBody>
        </p:sp>
      </p:grpSp>
      <p:sp>
        <p:nvSpPr>
          <p:cNvPr id="1251345" name="Rectangle 17"/>
          <p:cNvSpPr>
            <a:spLocks noChangeArrowheads="1"/>
          </p:cNvSpPr>
          <p:nvPr/>
        </p:nvSpPr>
        <p:spPr bwMode="auto">
          <a:xfrm>
            <a:off x="3429001" y="2384426"/>
            <a:ext cx="4899025"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ctr">
              <a:lnSpc>
                <a:spcPct val="200000"/>
              </a:lnSpc>
              <a:spcBef>
                <a:spcPct val="20000"/>
              </a:spcBef>
              <a:buClr>
                <a:schemeClr val="hlink"/>
              </a:buClr>
              <a:buSzPct val="110000"/>
            </a:pPr>
            <a:r>
              <a:rPr lang="en-US" sz="2800" dirty="0">
                <a:solidFill>
                  <a:schemeClr val="accent2"/>
                </a:solidFill>
              </a:rPr>
              <a:t>                   </a:t>
            </a:r>
            <a:r>
              <a:rPr lang="en-US" sz="2800" dirty="0">
                <a:solidFill>
                  <a:srgbClr val="808080"/>
                </a:solidFill>
              </a:rPr>
              <a:t>,</a:t>
            </a:r>
            <a:r>
              <a:rPr lang="en-US" sz="2800" dirty="0">
                <a:solidFill>
                  <a:schemeClr val="accent2"/>
                </a:solidFill>
              </a:rPr>
              <a:t> </a:t>
            </a:r>
            <a:r>
              <a:rPr lang="en-US" sz="2400" dirty="0" err="1">
                <a:solidFill>
                  <a:srgbClr val="808080"/>
                </a:solidFill>
              </a:rPr>
              <a:t>signB</a:t>
            </a:r>
            <a:r>
              <a:rPr lang="en-US" sz="2400" dirty="0">
                <a:solidFill>
                  <a:srgbClr val="808080"/>
                </a:solidFill>
              </a:rPr>
              <a:t>(</a:t>
            </a:r>
            <a:r>
              <a:rPr lang="en-US" sz="2400" dirty="0">
                <a:solidFill>
                  <a:schemeClr val="hlink"/>
                </a:solidFill>
              </a:rPr>
              <a:t>m1,m2</a:t>
            </a:r>
            <a:r>
              <a:rPr lang="en-US" sz="2400" dirty="0">
                <a:solidFill>
                  <a:srgbClr val="808080"/>
                </a:solidFill>
              </a:rPr>
              <a:t>)</a:t>
            </a:r>
          </a:p>
          <a:p>
            <a:pPr marL="342900" indent="-342900" algn="ctr">
              <a:lnSpc>
                <a:spcPct val="230000"/>
              </a:lnSpc>
              <a:spcBef>
                <a:spcPct val="20000"/>
              </a:spcBef>
              <a:buClr>
                <a:schemeClr val="hlink"/>
              </a:buClr>
              <a:buSzPct val="110000"/>
            </a:pPr>
            <a:r>
              <a:rPr lang="en-US" sz="2400" dirty="0" err="1">
                <a:solidFill>
                  <a:srgbClr val="808080"/>
                </a:solidFill>
              </a:rPr>
              <a:t>signA</a:t>
            </a:r>
            <a:r>
              <a:rPr lang="en-US" sz="2400" dirty="0">
                <a:solidFill>
                  <a:srgbClr val="808080"/>
                </a:solidFill>
              </a:rPr>
              <a:t>(</a:t>
            </a:r>
            <a:r>
              <a:rPr lang="en-US" sz="2400" dirty="0">
                <a:solidFill>
                  <a:schemeClr val="hlink"/>
                </a:solidFill>
              </a:rPr>
              <a:t>m1,m2</a:t>
            </a:r>
            <a:r>
              <a:rPr lang="en-US" sz="2400" dirty="0">
                <a:solidFill>
                  <a:srgbClr val="808080"/>
                </a:solidFill>
              </a:rPr>
              <a:t>)</a:t>
            </a:r>
          </a:p>
        </p:txBody>
      </p:sp>
      <p:sp>
        <p:nvSpPr>
          <p:cNvPr id="18" name="TextBox 17"/>
          <p:cNvSpPr txBox="1"/>
          <p:nvPr/>
        </p:nvSpPr>
        <p:spPr>
          <a:xfrm>
            <a:off x="1676400" y="57090"/>
            <a:ext cx="2209800" cy="369332"/>
          </a:xfrm>
          <a:prstGeom prst="rect">
            <a:avLst/>
          </a:prstGeom>
          <a:noFill/>
        </p:spPr>
        <p:txBody>
          <a:bodyPr wrap="square" rtlCol="0">
            <a:spAutoFit/>
          </a:bodyPr>
          <a:lstStyle/>
          <a:p>
            <a:r>
              <a:rPr lang="en-US" dirty="0">
                <a:solidFill>
                  <a:schemeClr val="tx2"/>
                </a:solidFill>
              </a:rPr>
              <a:t>Key management</a:t>
            </a:r>
          </a:p>
        </p:txBody>
      </p:sp>
      <p:sp>
        <p:nvSpPr>
          <p:cNvPr id="1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20"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19</a:t>
            </a:fld>
            <a:endParaRPr lang="zh-CN" altLang="en-US"/>
          </a:p>
        </p:txBody>
      </p:sp>
    </p:spTree>
    <p:extLst>
      <p:ext uri="{BB962C8B-B14F-4D97-AF65-F5344CB8AC3E}">
        <p14:creationId xmlns:p14="http://schemas.microsoft.com/office/powerpoint/2010/main" val="3169895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51340"/>
                                        </p:tgtEl>
                                        <p:attrNameLst>
                                          <p:attrName>style.visibility</p:attrName>
                                        </p:attrNameLst>
                                      </p:cBhvr>
                                      <p:to>
                                        <p:strVal val="visible"/>
                                      </p:to>
                                    </p:set>
                                    <p:anim calcmode="lin" valueType="num">
                                      <p:cBhvr additive="base">
                                        <p:cTn id="7" dur="500" fill="hold"/>
                                        <p:tgtEl>
                                          <p:spTgt spid="1251340"/>
                                        </p:tgtEl>
                                        <p:attrNameLst>
                                          <p:attrName>ppt_x</p:attrName>
                                        </p:attrNameLst>
                                      </p:cBhvr>
                                      <p:tavLst>
                                        <p:tav tm="0">
                                          <p:val>
                                            <p:strVal val="0-#ppt_w/2"/>
                                          </p:val>
                                        </p:tav>
                                        <p:tav tm="100000">
                                          <p:val>
                                            <p:strVal val="#ppt_x"/>
                                          </p:val>
                                        </p:tav>
                                      </p:tavLst>
                                    </p:anim>
                                    <p:anim calcmode="lin" valueType="num">
                                      <p:cBhvr additive="base">
                                        <p:cTn id="8" dur="500" fill="hold"/>
                                        <p:tgtEl>
                                          <p:spTgt spid="12513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1345"/>
                                        </p:tgtEl>
                                        <p:attrNameLst>
                                          <p:attrName>style.visibility</p:attrName>
                                        </p:attrNameLst>
                                      </p:cBhvr>
                                      <p:to>
                                        <p:strVal val="visible"/>
                                      </p:to>
                                    </p:set>
                                    <p:anim calcmode="lin" valueType="num">
                                      <p:cBhvr additive="base">
                                        <p:cTn id="13" dur="500" fill="hold"/>
                                        <p:tgtEl>
                                          <p:spTgt spid="1251345"/>
                                        </p:tgtEl>
                                        <p:attrNameLst>
                                          <p:attrName>ppt_x</p:attrName>
                                        </p:attrNameLst>
                                      </p:cBhvr>
                                      <p:tavLst>
                                        <p:tav tm="0">
                                          <p:val>
                                            <p:strVal val="0-#ppt_w/2"/>
                                          </p:val>
                                        </p:tav>
                                        <p:tav tm="100000">
                                          <p:val>
                                            <p:strVal val="#ppt_x"/>
                                          </p:val>
                                        </p:tav>
                                      </p:tavLst>
                                    </p:anim>
                                    <p:anim calcmode="lin" valueType="num">
                                      <p:cBhvr additive="base">
                                        <p:cTn id="14" dur="500" fill="hold"/>
                                        <p:tgtEl>
                                          <p:spTgt spid="1251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4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0"/>
            <a:ext cx="12192000" cy="1407031"/>
          </a:xfrm>
          <a:solidFill>
            <a:schemeClr val="accent5">
              <a:lumMod val="60000"/>
              <a:lumOff val="40000"/>
            </a:schemeClr>
          </a:solidFill>
          <a:ln>
            <a:solidFill>
              <a:schemeClr val="accent1"/>
            </a:solidFill>
          </a:ln>
        </p:spPr>
        <p:txBody>
          <a:bodyPr anchor="ctr">
            <a:normAutofit/>
          </a:bodyPr>
          <a:lstStyle/>
          <a:p>
            <a:r>
              <a:rPr lang="en-US" altLang="zh-CN" sz="3600" b="1" dirty="0" smtClean="0">
                <a:latin typeface="Arial" panose="020B0604020202020204" pitchFamily="34" charset="0"/>
                <a:cs typeface="Arial" panose="020B0604020202020204" pitchFamily="34" charset="0"/>
              </a:rPr>
              <a:t>Computer Security and Cryptography</a:t>
            </a:r>
            <a:endParaRPr lang="zh-CN" altLang="en-US" sz="3600" b="1"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1524000" y="1407032"/>
            <a:ext cx="9144000" cy="5450967"/>
          </a:xfrm>
        </p:spPr>
        <p:txBody>
          <a:bodyPr>
            <a:normAutofit/>
          </a:bodyPr>
          <a:lstStyle/>
          <a:p>
            <a:r>
              <a:rPr lang="en-US" altLang="zh-CN" sz="3200" dirty="0" smtClean="0"/>
              <a:t>Lecture </a:t>
            </a:r>
            <a:r>
              <a:rPr lang="en-US" altLang="zh-CN" sz="3200" dirty="0" smtClean="0"/>
              <a:t>11</a:t>
            </a:r>
            <a:endParaRPr lang="en-US" altLang="zh-CN" sz="3200" dirty="0" smtClean="0"/>
          </a:p>
          <a:p>
            <a:r>
              <a:rPr lang="en-US" altLang="zh-CN" sz="3200" dirty="0" smtClean="0"/>
              <a:t>Network Security protocols</a:t>
            </a:r>
            <a:endParaRPr lang="en-US" altLang="zh-CN" sz="3200"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p:txBody>
      </p:sp>
      <p:cxnSp>
        <p:nvCxnSpPr>
          <p:cNvPr id="5" name="直接连接符 4"/>
          <p:cNvCxnSpPr/>
          <p:nvPr/>
        </p:nvCxnSpPr>
        <p:spPr>
          <a:xfrm>
            <a:off x="0" y="1407032"/>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灯片编号占位符 10"/>
          <p:cNvSpPr>
            <a:spLocks noGrp="1"/>
          </p:cNvSpPr>
          <p:nvPr>
            <p:ph type="sldNum" sz="quarter" idx="12"/>
          </p:nvPr>
        </p:nvSpPr>
        <p:spPr/>
        <p:txBody>
          <a:bodyPr/>
          <a:lstStyle/>
          <a:p>
            <a:fld id="{1FF18F41-E0A9-4F72-861C-BE4AABE77BA0}" type="slidenum">
              <a:rPr lang="zh-CN" altLang="en-US" smtClean="0"/>
              <a:t>2</a:t>
            </a:fld>
            <a:endParaRPr lang="zh-CN" altLang="en-US"/>
          </a:p>
        </p:txBody>
      </p:sp>
      <p:pic>
        <p:nvPicPr>
          <p:cNvPr id="7" name="图片 6"/>
          <p:cNvPicPr>
            <a:picLocks noChangeAspect="1"/>
          </p:cNvPicPr>
          <p:nvPr/>
        </p:nvPicPr>
        <p:blipFill>
          <a:blip r:embed="rId3"/>
          <a:stretch>
            <a:fillRect/>
          </a:stretch>
        </p:blipFill>
        <p:spPr>
          <a:xfrm>
            <a:off x="500870" y="93605"/>
            <a:ext cx="922488" cy="1219819"/>
          </a:xfrm>
          <a:prstGeom prst="rect">
            <a:avLst/>
          </a:prstGeom>
        </p:spPr>
      </p:pic>
      <p:pic>
        <p:nvPicPr>
          <p:cNvPr id="8" name="图片 7"/>
          <p:cNvPicPr>
            <a:picLocks noChangeAspect="1"/>
          </p:cNvPicPr>
          <p:nvPr/>
        </p:nvPicPr>
        <p:blipFill>
          <a:blip r:embed="rId4"/>
          <a:stretch>
            <a:fillRect/>
          </a:stretch>
        </p:blipFill>
        <p:spPr>
          <a:xfrm>
            <a:off x="10731261" y="89595"/>
            <a:ext cx="862642" cy="1223829"/>
          </a:xfrm>
          <a:prstGeom prst="rect">
            <a:avLst/>
          </a:prstGeom>
        </p:spPr>
      </p:pic>
      <p:pic>
        <p:nvPicPr>
          <p:cNvPr id="6" name="图片 5"/>
          <p:cNvPicPr>
            <a:picLocks noChangeAspect="1"/>
          </p:cNvPicPr>
          <p:nvPr/>
        </p:nvPicPr>
        <p:blipFill>
          <a:blip r:embed="rId5"/>
          <a:stretch>
            <a:fillRect/>
          </a:stretch>
        </p:blipFill>
        <p:spPr>
          <a:xfrm>
            <a:off x="3498012" y="2763743"/>
            <a:ext cx="5287992" cy="3957732"/>
          </a:xfrm>
          <a:prstGeom prst="rect">
            <a:avLst/>
          </a:prstGeom>
        </p:spPr>
      </p:pic>
    </p:spTree>
    <p:extLst>
      <p:ext uri="{BB962C8B-B14F-4D97-AF65-F5344CB8AC3E}">
        <p14:creationId xmlns:p14="http://schemas.microsoft.com/office/powerpoint/2010/main" val="1141865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838200" y="365125"/>
            <a:ext cx="10515600" cy="817565"/>
          </a:xfrm>
        </p:spPr>
        <p:txBody>
          <a:bodyPr/>
          <a:lstStyle/>
          <a:p>
            <a:r>
              <a:rPr lang="en-US" dirty="0"/>
              <a:t>Mobile IPv6 Architecture</a:t>
            </a:r>
          </a:p>
        </p:txBody>
      </p:sp>
      <p:graphicFrame>
        <p:nvGraphicFramePr>
          <p:cNvPr id="1026" name="Object 2"/>
          <p:cNvGraphicFramePr>
            <a:graphicFrameLocks noChangeAspect="1"/>
          </p:cNvGraphicFramePr>
          <p:nvPr>
            <p:extLst>
              <p:ext uri="{D42A27DB-BD31-4B8C-83A1-F6EECF244321}">
                <p14:modId xmlns:p14="http://schemas.microsoft.com/office/powerpoint/2010/main" val="1032816562"/>
              </p:ext>
            </p:extLst>
          </p:nvPr>
        </p:nvGraphicFramePr>
        <p:xfrm>
          <a:off x="5072902" y="4170365"/>
          <a:ext cx="901700" cy="1392238"/>
        </p:xfrm>
        <a:graphic>
          <a:graphicData uri="http://schemas.openxmlformats.org/presentationml/2006/ole">
            <mc:AlternateContent xmlns:mc="http://schemas.openxmlformats.org/markup-compatibility/2006">
              <mc:Choice xmlns:v="urn:schemas-microsoft-com:vml" Requires="v">
                <p:oleObj spid="_x0000_s1035" name="Clip" r:id="rId4" imgW="2173680" imgH="2131560" progId="">
                  <p:embed/>
                </p:oleObj>
              </mc:Choice>
              <mc:Fallback>
                <p:oleObj name="Clip" r:id="rId4" imgW="2173680" imgH="2131560" progId="">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902" y="4170365"/>
                        <a:ext cx="901700" cy="139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extLst>
              <p:ext uri="{D42A27DB-BD31-4B8C-83A1-F6EECF244321}">
                <p14:modId xmlns:p14="http://schemas.microsoft.com/office/powerpoint/2010/main" val="819402833"/>
              </p:ext>
            </p:extLst>
          </p:nvPr>
        </p:nvGraphicFramePr>
        <p:xfrm>
          <a:off x="3664790" y="3649666"/>
          <a:ext cx="1146175" cy="1217613"/>
        </p:xfrm>
        <a:graphic>
          <a:graphicData uri="http://schemas.openxmlformats.org/presentationml/2006/ole">
            <mc:AlternateContent xmlns:mc="http://schemas.openxmlformats.org/markup-compatibility/2006">
              <mc:Choice xmlns:v="urn:schemas-microsoft-com:vml" Requires="v">
                <p:oleObj spid="_x0000_s1036" name="Clip" r:id="rId6" imgW="2011680" imgH="1865160" progId="">
                  <p:embed/>
                </p:oleObj>
              </mc:Choice>
              <mc:Fallback>
                <p:oleObj name="Clip" r:id="rId6" imgW="2011680" imgH="1865160" progId="">
                  <p:embed/>
                  <p:pic>
                    <p:nvPicPr>
                      <p:cNvPr id="0" na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4790" y="3649666"/>
                        <a:ext cx="1146175"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30" name="Group 5"/>
          <p:cNvGrpSpPr>
            <a:grpSpLocks/>
          </p:cNvGrpSpPr>
          <p:nvPr/>
        </p:nvGrpSpPr>
        <p:grpSpPr bwMode="auto">
          <a:xfrm>
            <a:off x="8449515" y="1766891"/>
            <a:ext cx="1616075" cy="1693863"/>
            <a:chOff x="2818" y="1250"/>
            <a:chExt cx="1093" cy="1241"/>
          </a:xfrm>
        </p:grpSpPr>
        <p:sp>
          <p:nvSpPr>
            <p:cNvPr id="1042" name="Freeform 6"/>
            <p:cNvSpPr>
              <a:spLocks/>
            </p:cNvSpPr>
            <p:nvPr/>
          </p:nvSpPr>
          <p:spPr bwMode="auto">
            <a:xfrm>
              <a:off x="2834" y="1965"/>
              <a:ext cx="176" cy="493"/>
            </a:xfrm>
            <a:custGeom>
              <a:avLst/>
              <a:gdLst>
                <a:gd name="T0" fmla="*/ 9 w 351"/>
                <a:gd name="T1" fmla="*/ 34 h 986"/>
                <a:gd name="T2" fmla="*/ 31 w 351"/>
                <a:gd name="T3" fmla="*/ 207 h 986"/>
                <a:gd name="T4" fmla="*/ 31 w 351"/>
                <a:gd name="T5" fmla="*/ 247 h 986"/>
                <a:gd name="T6" fmla="*/ 27 w 351"/>
                <a:gd name="T7" fmla="*/ 239 h 986"/>
                <a:gd name="T8" fmla="*/ 1 w 351"/>
                <a:gd name="T9" fmla="*/ 77 h 986"/>
                <a:gd name="T10" fmla="*/ 1 w 351"/>
                <a:gd name="T11" fmla="*/ 30 h 986"/>
                <a:gd name="T12" fmla="*/ 0 w 351"/>
                <a:gd name="T13" fmla="*/ 24 h 986"/>
                <a:gd name="T14" fmla="*/ 0 w 351"/>
                <a:gd name="T15" fmla="*/ 18 h 986"/>
                <a:gd name="T16" fmla="*/ 0 w 351"/>
                <a:gd name="T17" fmla="*/ 16 h 986"/>
                <a:gd name="T18" fmla="*/ 0 w 351"/>
                <a:gd name="T19" fmla="*/ 15 h 986"/>
                <a:gd name="T20" fmla="*/ 0 w 351"/>
                <a:gd name="T21" fmla="*/ 14 h 986"/>
                <a:gd name="T22" fmla="*/ 1 w 351"/>
                <a:gd name="T23" fmla="*/ 13 h 986"/>
                <a:gd name="T24" fmla="*/ 1 w 351"/>
                <a:gd name="T25" fmla="*/ 12 h 986"/>
                <a:gd name="T26" fmla="*/ 1 w 351"/>
                <a:gd name="T27" fmla="*/ 11 h 986"/>
                <a:gd name="T28" fmla="*/ 1 w 351"/>
                <a:gd name="T29" fmla="*/ 9 h 986"/>
                <a:gd name="T30" fmla="*/ 1 w 351"/>
                <a:gd name="T31" fmla="*/ 9 h 986"/>
                <a:gd name="T32" fmla="*/ 1 w 351"/>
                <a:gd name="T33" fmla="*/ 8 h 986"/>
                <a:gd name="T34" fmla="*/ 2 w 351"/>
                <a:gd name="T35" fmla="*/ 7 h 986"/>
                <a:gd name="T36" fmla="*/ 2 w 351"/>
                <a:gd name="T37" fmla="*/ 6 h 986"/>
                <a:gd name="T38" fmla="*/ 3 w 351"/>
                <a:gd name="T39" fmla="*/ 5 h 986"/>
                <a:gd name="T40" fmla="*/ 3 w 351"/>
                <a:gd name="T41" fmla="*/ 5 h 986"/>
                <a:gd name="T42" fmla="*/ 4 w 351"/>
                <a:gd name="T43" fmla="*/ 4 h 986"/>
                <a:gd name="T44" fmla="*/ 4 w 351"/>
                <a:gd name="T45" fmla="*/ 3 h 986"/>
                <a:gd name="T46" fmla="*/ 5 w 351"/>
                <a:gd name="T47" fmla="*/ 3 h 986"/>
                <a:gd name="T48" fmla="*/ 6 w 351"/>
                <a:gd name="T49" fmla="*/ 2 h 986"/>
                <a:gd name="T50" fmla="*/ 7 w 351"/>
                <a:gd name="T51" fmla="*/ 2 h 986"/>
                <a:gd name="T52" fmla="*/ 8 w 351"/>
                <a:gd name="T53" fmla="*/ 1 h 986"/>
                <a:gd name="T54" fmla="*/ 9 w 351"/>
                <a:gd name="T55" fmla="*/ 1 h 986"/>
                <a:gd name="T56" fmla="*/ 10 w 351"/>
                <a:gd name="T57" fmla="*/ 1 h 986"/>
                <a:gd name="T58" fmla="*/ 11 w 351"/>
                <a:gd name="T59" fmla="*/ 1 h 986"/>
                <a:gd name="T60" fmla="*/ 13 w 351"/>
                <a:gd name="T61" fmla="*/ 0 h 986"/>
                <a:gd name="T62" fmla="*/ 14 w 351"/>
                <a:gd name="T63" fmla="*/ 0 h 986"/>
                <a:gd name="T64" fmla="*/ 16 w 351"/>
                <a:gd name="T65" fmla="*/ 28 h 986"/>
                <a:gd name="T66" fmla="*/ 85 w 351"/>
                <a:gd name="T67" fmla="*/ 24 h 986"/>
                <a:gd name="T68" fmla="*/ 88 w 351"/>
                <a:gd name="T69" fmla="*/ 29 h 986"/>
                <a:gd name="T70" fmla="*/ 9 w 351"/>
                <a:gd name="T71" fmla="*/ 34 h 9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1"/>
                <a:gd name="T109" fmla="*/ 0 h 986"/>
                <a:gd name="T110" fmla="*/ 351 w 351"/>
                <a:gd name="T111" fmla="*/ 986 h 98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1" h="986">
                  <a:moveTo>
                    <a:pt x="36" y="133"/>
                  </a:moveTo>
                  <a:lnTo>
                    <a:pt x="123" y="826"/>
                  </a:lnTo>
                  <a:lnTo>
                    <a:pt x="123" y="986"/>
                  </a:lnTo>
                  <a:lnTo>
                    <a:pt x="107" y="955"/>
                  </a:lnTo>
                  <a:lnTo>
                    <a:pt x="4" y="305"/>
                  </a:lnTo>
                  <a:lnTo>
                    <a:pt x="1" y="119"/>
                  </a:lnTo>
                  <a:lnTo>
                    <a:pt x="0" y="93"/>
                  </a:lnTo>
                  <a:lnTo>
                    <a:pt x="0" y="70"/>
                  </a:lnTo>
                  <a:lnTo>
                    <a:pt x="0" y="64"/>
                  </a:lnTo>
                  <a:lnTo>
                    <a:pt x="0" y="59"/>
                  </a:lnTo>
                  <a:lnTo>
                    <a:pt x="0" y="53"/>
                  </a:lnTo>
                  <a:lnTo>
                    <a:pt x="1" y="49"/>
                  </a:lnTo>
                  <a:lnTo>
                    <a:pt x="1" y="45"/>
                  </a:lnTo>
                  <a:lnTo>
                    <a:pt x="2" y="41"/>
                  </a:lnTo>
                  <a:lnTo>
                    <a:pt x="2" y="36"/>
                  </a:lnTo>
                  <a:lnTo>
                    <a:pt x="3" y="33"/>
                  </a:lnTo>
                  <a:lnTo>
                    <a:pt x="4" y="29"/>
                  </a:lnTo>
                  <a:lnTo>
                    <a:pt x="5" y="26"/>
                  </a:lnTo>
                  <a:lnTo>
                    <a:pt x="8" y="22"/>
                  </a:lnTo>
                  <a:lnTo>
                    <a:pt x="9" y="19"/>
                  </a:lnTo>
                  <a:lnTo>
                    <a:pt x="11" y="17"/>
                  </a:lnTo>
                  <a:lnTo>
                    <a:pt x="13" y="14"/>
                  </a:lnTo>
                  <a:lnTo>
                    <a:pt x="16" y="12"/>
                  </a:lnTo>
                  <a:lnTo>
                    <a:pt x="19" y="10"/>
                  </a:lnTo>
                  <a:lnTo>
                    <a:pt x="23" y="7"/>
                  </a:lnTo>
                  <a:lnTo>
                    <a:pt x="26" y="6"/>
                  </a:lnTo>
                  <a:lnTo>
                    <a:pt x="30" y="4"/>
                  </a:lnTo>
                  <a:lnTo>
                    <a:pt x="34" y="3"/>
                  </a:lnTo>
                  <a:lnTo>
                    <a:pt x="39" y="2"/>
                  </a:lnTo>
                  <a:lnTo>
                    <a:pt x="43" y="2"/>
                  </a:lnTo>
                  <a:lnTo>
                    <a:pt x="49" y="0"/>
                  </a:lnTo>
                  <a:lnTo>
                    <a:pt x="55" y="0"/>
                  </a:lnTo>
                  <a:lnTo>
                    <a:pt x="62" y="110"/>
                  </a:lnTo>
                  <a:lnTo>
                    <a:pt x="337" y="94"/>
                  </a:lnTo>
                  <a:lnTo>
                    <a:pt x="351" y="116"/>
                  </a:lnTo>
                  <a:lnTo>
                    <a:pt x="36" y="133"/>
                  </a:lnTo>
                  <a:close/>
                </a:path>
              </a:pathLst>
            </a:custGeom>
            <a:solidFill>
              <a:srgbClr val="B2B2B2"/>
            </a:solidFill>
            <a:ln w="9525">
              <a:noFill/>
              <a:round/>
              <a:headEnd/>
              <a:tailEnd/>
            </a:ln>
          </p:spPr>
          <p:txBody>
            <a:bodyPr/>
            <a:lstStyle/>
            <a:p>
              <a:endParaRPr lang="en-US"/>
            </a:p>
          </p:txBody>
        </p:sp>
        <p:sp>
          <p:nvSpPr>
            <p:cNvPr id="1043" name="Freeform 7"/>
            <p:cNvSpPr>
              <a:spLocks/>
            </p:cNvSpPr>
            <p:nvPr/>
          </p:nvSpPr>
          <p:spPr bwMode="auto">
            <a:xfrm>
              <a:off x="2840" y="1969"/>
              <a:ext cx="173" cy="509"/>
            </a:xfrm>
            <a:custGeom>
              <a:avLst/>
              <a:gdLst>
                <a:gd name="T0" fmla="*/ 8 w 347"/>
                <a:gd name="T1" fmla="*/ 33 h 1020"/>
                <a:gd name="T2" fmla="*/ 30 w 347"/>
                <a:gd name="T3" fmla="*/ 211 h 1020"/>
                <a:gd name="T4" fmla="*/ 30 w 347"/>
                <a:gd name="T5" fmla="*/ 254 h 1020"/>
                <a:gd name="T6" fmla="*/ 30 w 347"/>
                <a:gd name="T7" fmla="*/ 254 h 1020"/>
                <a:gd name="T8" fmla="*/ 30 w 347"/>
                <a:gd name="T9" fmla="*/ 253 h 1020"/>
                <a:gd name="T10" fmla="*/ 30 w 347"/>
                <a:gd name="T11" fmla="*/ 253 h 1020"/>
                <a:gd name="T12" fmla="*/ 29 w 347"/>
                <a:gd name="T13" fmla="*/ 253 h 1020"/>
                <a:gd name="T14" fmla="*/ 29 w 347"/>
                <a:gd name="T15" fmla="*/ 252 h 1020"/>
                <a:gd name="T16" fmla="*/ 29 w 347"/>
                <a:gd name="T17" fmla="*/ 252 h 1020"/>
                <a:gd name="T18" fmla="*/ 28 w 347"/>
                <a:gd name="T19" fmla="*/ 251 h 1020"/>
                <a:gd name="T20" fmla="*/ 28 w 347"/>
                <a:gd name="T21" fmla="*/ 251 h 1020"/>
                <a:gd name="T22" fmla="*/ 28 w 347"/>
                <a:gd name="T23" fmla="*/ 250 h 1020"/>
                <a:gd name="T24" fmla="*/ 28 w 347"/>
                <a:gd name="T25" fmla="*/ 249 h 1020"/>
                <a:gd name="T26" fmla="*/ 27 w 347"/>
                <a:gd name="T27" fmla="*/ 249 h 1020"/>
                <a:gd name="T28" fmla="*/ 27 w 347"/>
                <a:gd name="T29" fmla="*/ 247 h 1020"/>
                <a:gd name="T30" fmla="*/ 26 w 347"/>
                <a:gd name="T31" fmla="*/ 246 h 1020"/>
                <a:gd name="T32" fmla="*/ 26 w 347"/>
                <a:gd name="T33" fmla="*/ 244 h 1020"/>
                <a:gd name="T34" fmla="*/ 26 w 347"/>
                <a:gd name="T35" fmla="*/ 243 h 1020"/>
                <a:gd name="T36" fmla="*/ 26 w 347"/>
                <a:gd name="T37" fmla="*/ 242 h 1020"/>
                <a:gd name="T38" fmla="*/ 25 w 347"/>
                <a:gd name="T39" fmla="*/ 241 h 1020"/>
                <a:gd name="T40" fmla="*/ 25 w 347"/>
                <a:gd name="T41" fmla="*/ 240 h 1020"/>
                <a:gd name="T42" fmla="*/ 0 w 347"/>
                <a:gd name="T43" fmla="*/ 76 h 1020"/>
                <a:gd name="T44" fmla="*/ 0 w 347"/>
                <a:gd name="T45" fmla="*/ 24 h 1020"/>
                <a:gd name="T46" fmla="*/ 0 w 347"/>
                <a:gd name="T47" fmla="*/ 18 h 1020"/>
                <a:gd name="T48" fmla="*/ 0 w 347"/>
                <a:gd name="T49" fmla="*/ 13 h 1020"/>
                <a:gd name="T50" fmla="*/ 0 w 347"/>
                <a:gd name="T51" fmla="*/ 12 h 1020"/>
                <a:gd name="T52" fmla="*/ 0 w 347"/>
                <a:gd name="T53" fmla="*/ 11 h 1020"/>
                <a:gd name="T54" fmla="*/ 0 w 347"/>
                <a:gd name="T55" fmla="*/ 10 h 1020"/>
                <a:gd name="T56" fmla="*/ 0 w 347"/>
                <a:gd name="T57" fmla="*/ 9 h 1020"/>
                <a:gd name="T58" fmla="*/ 0 w 347"/>
                <a:gd name="T59" fmla="*/ 8 h 1020"/>
                <a:gd name="T60" fmla="*/ 0 w 347"/>
                <a:gd name="T61" fmla="*/ 7 h 1020"/>
                <a:gd name="T62" fmla="*/ 1 w 347"/>
                <a:gd name="T63" fmla="*/ 6 h 1020"/>
                <a:gd name="T64" fmla="*/ 1 w 347"/>
                <a:gd name="T65" fmla="*/ 5 h 1020"/>
                <a:gd name="T66" fmla="*/ 1 w 347"/>
                <a:gd name="T67" fmla="*/ 5 h 1020"/>
                <a:gd name="T68" fmla="*/ 1 w 347"/>
                <a:gd name="T69" fmla="*/ 4 h 1020"/>
                <a:gd name="T70" fmla="*/ 1 w 347"/>
                <a:gd name="T71" fmla="*/ 3 h 1020"/>
                <a:gd name="T72" fmla="*/ 2 w 347"/>
                <a:gd name="T73" fmla="*/ 3 h 1020"/>
                <a:gd name="T74" fmla="*/ 2 w 347"/>
                <a:gd name="T75" fmla="*/ 2 h 1020"/>
                <a:gd name="T76" fmla="*/ 2 w 347"/>
                <a:gd name="T77" fmla="*/ 2 h 1020"/>
                <a:gd name="T78" fmla="*/ 3 w 347"/>
                <a:gd name="T79" fmla="*/ 1 h 1020"/>
                <a:gd name="T80" fmla="*/ 3 w 347"/>
                <a:gd name="T81" fmla="*/ 1 h 1020"/>
                <a:gd name="T82" fmla="*/ 4 w 347"/>
                <a:gd name="T83" fmla="*/ 1 h 1020"/>
                <a:gd name="T84" fmla="*/ 5 w 347"/>
                <a:gd name="T85" fmla="*/ 1 h 1020"/>
                <a:gd name="T86" fmla="*/ 5 w 347"/>
                <a:gd name="T87" fmla="*/ 0 h 1020"/>
                <a:gd name="T88" fmla="*/ 6 w 347"/>
                <a:gd name="T89" fmla="*/ 0 h 1020"/>
                <a:gd name="T90" fmla="*/ 7 w 347"/>
                <a:gd name="T91" fmla="*/ 0 h 1020"/>
                <a:gd name="T92" fmla="*/ 8 w 347"/>
                <a:gd name="T93" fmla="*/ 0 h 1020"/>
                <a:gd name="T94" fmla="*/ 9 w 347"/>
                <a:gd name="T95" fmla="*/ 0 h 1020"/>
                <a:gd name="T96" fmla="*/ 10 w 347"/>
                <a:gd name="T97" fmla="*/ 0 h 1020"/>
                <a:gd name="T98" fmla="*/ 11 w 347"/>
                <a:gd name="T99" fmla="*/ 27 h 1020"/>
                <a:gd name="T100" fmla="*/ 83 w 347"/>
                <a:gd name="T101" fmla="*/ 23 h 1020"/>
                <a:gd name="T102" fmla="*/ 86 w 347"/>
                <a:gd name="T103" fmla="*/ 29 h 1020"/>
                <a:gd name="T104" fmla="*/ 8 w 347"/>
                <a:gd name="T105" fmla="*/ 33 h 10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47"/>
                <a:gd name="T160" fmla="*/ 0 h 1020"/>
                <a:gd name="T161" fmla="*/ 347 w 347"/>
                <a:gd name="T162" fmla="*/ 1020 h 10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47" h="1020">
                  <a:moveTo>
                    <a:pt x="33" y="133"/>
                  </a:moveTo>
                  <a:lnTo>
                    <a:pt x="121" y="847"/>
                  </a:lnTo>
                  <a:lnTo>
                    <a:pt x="123" y="1020"/>
                  </a:lnTo>
                  <a:lnTo>
                    <a:pt x="122" y="1017"/>
                  </a:lnTo>
                  <a:lnTo>
                    <a:pt x="121" y="1016"/>
                  </a:lnTo>
                  <a:lnTo>
                    <a:pt x="120" y="1015"/>
                  </a:lnTo>
                  <a:lnTo>
                    <a:pt x="119" y="1013"/>
                  </a:lnTo>
                  <a:lnTo>
                    <a:pt x="118" y="1012"/>
                  </a:lnTo>
                  <a:lnTo>
                    <a:pt x="116" y="1009"/>
                  </a:lnTo>
                  <a:lnTo>
                    <a:pt x="115" y="1008"/>
                  </a:lnTo>
                  <a:lnTo>
                    <a:pt x="114" y="1007"/>
                  </a:lnTo>
                  <a:lnTo>
                    <a:pt x="113" y="1004"/>
                  </a:lnTo>
                  <a:lnTo>
                    <a:pt x="112" y="1000"/>
                  </a:lnTo>
                  <a:lnTo>
                    <a:pt x="111" y="997"/>
                  </a:lnTo>
                  <a:lnTo>
                    <a:pt x="110" y="992"/>
                  </a:lnTo>
                  <a:lnTo>
                    <a:pt x="107" y="985"/>
                  </a:lnTo>
                  <a:lnTo>
                    <a:pt x="106" y="977"/>
                  </a:lnTo>
                  <a:lnTo>
                    <a:pt x="105" y="974"/>
                  </a:lnTo>
                  <a:lnTo>
                    <a:pt x="104" y="969"/>
                  </a:lnTo>
                  <a:lnTo>
                    <a:pt x="101" y="966"/>
                  </a:lnTo>
                  <a:lnTo>
                    <a:pt x="100" y="961"/>
                  </a:lnTo>
                  <a:lnTo>
                    <a:pt x="0" y="304"/>
                  </a:lnTo>
                  <a:lnTo>
                    <a:pt x="1" y="99"/>
                  </a:lnTo>
                  <a:lnTo>
                    <a:pt x="1" y="74"/>
                  </a:lnTo>
                  <a:lnTo>
                    <a:pt x="1" y="52"/>
                  </a:lnTo>
                  <a:lnTo>
                    <a:pt x="1" y="48"/>
                  </a:lnTo>
                  <a:lnTo>
                    <a:pt x="1" y="44"/>
                  </a:lnTo>
                  <a:lnTo>
                    <a:pt x="1" y="40"/>
                  </a:lnTo>
                  <a:lnTo>
                    <a:pt x="1" y="36"/>
                  </a:lnTo>
                  <a:lnTo>
                    <a:pt x="2" y="33"/>
                  </a:lnTo>
                  <a:lnTo>
                    <a:pt x="2" y="29"/>
                  </a:lnTo>
                  <a:lnTo>
                    <a:pt x="4" y="26"/>
                  </a:lnTo>
                  <a:lnTo>
                    <a:pt x="4" y="22"/>
                  </a:lnTo>
                  <a:lnTo>
                    <a:pt x="5" y="20"/>
                  </a:lnTo>
                  <a:lnTo>
                    <a:pt x="6" y="18"/>
                  </a:lnTo>
                  <a:lnTo>
                    <a:pt x="7" y="15"/>
                  </a:lnTo>
                  <a:lnTo>
                    <a:pt x="8" y="13"/>
                  </a:lnTo>
                  <a:lnTo>
                    <a:pt x="9" y="11"/>
                  </a:lnTo>
                  <a:lnTo>
                    <a:pt x="10" y="10"/>
                  </a:lnTo>
                  <a:lnTo>
                    <a:pt x="13" y="7"/>
                  </a:lnTo>
                  <a:lnTo>
                    <a:pt x="15" y="6"/>
                  </a:lnTo>
                  <a:lnTo>
                    <a:pt x="17" y="5"/>
                  </a:lnTo>
                  <a:lnTo>
                    <a:pt x="20" y="4"/>
                  </a:lnTo>
                  <a:lnTo>
                    <a:pt x="22" y="3"/>
                  </a:lnTo>
                  <a:lnTo>
                    <a:pt x="25" y="2"/>
                  </a:lnTo>
                  <a:lnTo>
                    <a:pt x="29" y="2"/>
                  </a:lnTo>
                  <a:lnTo>
                    <a:pt x="32" y="0"/>
                  </a:lnTo>
                  <a:lnTo>
                    <a:pt x="36" y="0"/>
                  </a:lnTo>
                  <a:lnTo>
                    <a:pt x="40" y="0"/>
                  </a:lnTo>
                  <a:lnTo>
                    <a:pt x="46" y="109"/>
                  </a:lnTo>
                  <a:lnTo>
                    <a:pt x="334" y="94"/>
                  </a:lnTo>
                  <a:lnTo>
                    <a:pt x="347" y="116"/>
                  </a:lnTo>
                  <a:lnTo>
                    <a:pt x="33" y="133"/>
                  </a:lnTo>
                  <a:close/>
                </a:path>
              </a:pathLst>
            </a:custGeom>
            <a:solidFill>
              <a:srgbClr val="E5E5E5"/>
            </a:solidFill>
            <a:ln w="9525">
              <a:noFill/>
              <a:round/>
              <a:headEnd/>
              <a:tailEnd/>
            </a:ln>
          </p:spPr>
          <p:txBody>
            <a:bodyPr/>
            <a:lstStyle/>
            <a:p>
              <a:endParaRPr lang="en-US"/>
            </a:p>
          </p:txBody>
        </p:sp>
        <p:sp>
          <p:nvSpPr>
            <p:cNvPr id="1044" name="Freeform 8"/>
            <p:cNvSpPr>
              <a:spLocks/>
            </p:cNvSpPr>
            <p:nvPr/>
          </p:nvSpPr>
          <p:spPr bwMode="auto">
            <a:xfrm>
              <a:off x="2861" y="1996"/>
              <a:ext cx="957" cy="239"/>
            </a:xfrm>
            <a:custGeom>
              <a:avLst/>
              <a:gdLst>
                <a:gd name="T0" fmla="*/ 440 w 1913"/>
                <a:gd name="T1" fmla="*/ 0 h 477"/>
                <a:gd name="T2" fmla="*/ 0 w 1913"/>
                <a:gd name="T3" fmla="*/ 22 h 477"/>
                <a:gd name="T4" fmla="*/ 13 w 1913"/>
                <a:gd name="T5" fmla="*/ 120 h 477"/>
                <a:gd name="T6" fmla="*/ 479 w 1913"/>
                <a:gd name="T7" fmla="*/ 89 h 477"/>
                <a:gd name="T8" fmla="*/ 440 w 1913"/>
                <a:gd name="T9" fmla="*/ 0 h 477"/>
                <a:gd name="T10" fmla="*/ 0 60000 65536"/>
                <a:gd name="T11" fmla="*/ 0 60000 65536"/>
                <a:gd name="T12" fmla="*/ 0 60000 65536"/>
                <a:gd name="T13" fmla="*/ 0 60000 65536"/>
                <a:gd name="T14" fmla="*/ 0 60000 65536"/>
                <a:gd name="T15" fmla="*/ 0 w 1913"/>
                <a:gd name="T16" fmla="*/ 0 h 477"/>
                <a:gd name="T17" fmla="*/ 1913 w 1913"/>
                <a:gd name="T18" fmla="*/ 477 h 477"/>
              </a:gdLst>
              <a:ahLst/>
              <a:cxnLst>
                <a:cxn ang="T10">
                  <a:pos x="T0" y="T1"/>
                </a:cxn>
                <a:cxn ang="T11">
                  <a:pos x="T2" y="T3"/>
                </a:cxn>
                <a:cxn ang="T12">
                  <a:pos x="T4" y="T5"/>
                </a:cxn>
                <a:cxn ang="T13">
                  <a:pos x="T6" y="T7"/>
                </a:cxn>
                <a:cxn ang="T14">
                  <a:pos x="T8" y="T9"/>
                </a:cxn>
              </a:cxnLst>
              <a:rect l="T15" t="T16" r="T17" b="T18"/>
              <a:pathLst>
                <a:path w="1913" h="477">
                  <a:moveTo>
                    <a:pt x="1758" y="0"/>
                  </a:moveTo>
                  <a:lnTo>
                    <a:pt x="0" y="88"/>
                  </a:lnTo>
                  <a:lnTo>
                    <a:pt x="50" y="477"/>
                  </a:lnTo>
                  <a:lnTo>
                    <a:pt x="1913" y="354"/>
                  </a:lnTo>
                  <a:lnTo>
                    <a:pt x="1758" y="0"/>
                  </a:lnTo>
                  <a:close/>
                </a:path>
              </a:pathLst>
            </a:custGeom>
            <a:solidFill>
              <a:srgbClr val="4C4C4C"/>
            </a:solidFill>
            <a:ln w="9525">
              <a:noFill/>
              <a:round/>
              <a:headEnd/>
              <a:tailEnd/>
            </a:ln>
          </p:spPr>
          <p:txBody>
            <a:bodyPr/>
            <a:lstStyle/>
            <a:p>
              <a:endParaRPr lang="en-US"/>
            </a:p>
          </p:txBody>
        </p:sp>
        <p:sp>
          <p:nvSpPr>
            <p:cNvPr id="1045" name="Freeform 9"/>
            <p:cNvSpPr>
              <a:spLocks/>
            </p:cNvSpPr>
            <p:nvPr/>
          </p:nvSpPr>
          <p:spPr bwMode="auto">
            <a:xfrm>
              <a:off x="3735" y="1978"/>
              <a:ext cx="101" cy="201"/>
            </a:xfrm>
            <a:custGeom>
              <a:avLst/>
              <a:gdLst>
                <a:gd name="T0" fmla="*/ 0 w 203"/>
                <a:gd name="T1" fmla="*/ 0 h 401"/>
                <a:gd name="T2" fmla="*/ 0 w 203"/>
                <a:gd name="T3" fmla="*/ 21 h 401"/>
                <a:gd name="T4" fmla="*/ 41 w 203"/>
                <a:gd name="T5" fmla="*/ 101 h 401"/>
                <a:gd name="T6" fmla="*/ 50 w 203"/>
                <a:gd name="T7" fmla="*/ 99 h 401"/>
                <a:gd name="T8" fmla="*/ 0 w 203"/>
                <a:gd name="T9" fmla="*/ 0 h 401"/>
                <a:gd name="T10" fmla="*/ 0 60000 65536"/>
                <a:gd name="T11" fmla="*/ 0 60000 65536"/>
                <a:gd name="T12" fmla="*/ 0 60000 65536"/>
                <a:gd name="T13" fmla="*/ 0 60000 65536"/>
                <a:gd name="T14" fmla="*/ 0 60000 65536"/>
                <a:gd name="T15" fmla="*/ 0 w 203"/>
                <a:gd name="T16" fmla="*/ 0 h 401"/>
                <a:gd name="T17" fmla="*/ 203 w 203"/>
                <a:gd name="T18" fmla="*/ 401 h 401"/>
              </a:gdLst>
              <a:ahLst/>
              <a:cxnLst>
                <a:cxn ang="T10">
                  <a:pos x="T0" y="T1"/>
                </a:cxn>
                <a:cxn ang="T11">
                  <a:pos x="T2" y="T3"/>
                </a:cxn>
                <a:cxn ang="T12">
                  <a:pos x="T4" y="T5"/>
                </a:cxn>
                <a:cxn ang="T13">
                  <a:pos x="T6" y="T7"/>
                </a:cxn>
                <a:cxn ang="T14">
                  <a:pos x="T8" y="T9"/>
                </a:cxn>
              </a:cxnLst>
              <a:rect l="T15" t="T16" r="T17" b="T18"/>
              <a:pathLst>
                <a:path w="203" h="401">
                  <a:moveTo>
                    <a:pt x="0" y="0"/>
                  </a:moveTo>
                  <a:lnTo>
                    <a:pt x="0" y="83"/>
                  </a:lnTo>
                  <a:lnTo>
                    <a:pt x="164" y="401"/>
                  </a:lnTo>
                  <a:lnTo>
                    <a:pt x="203" y="395"/>
                  </a:lnTo>
                  <a:lnTo>
                    <a:pt x="0" y="0"/>
                  </a:lnTo>
                  <a:close/>
                </a:path>
              </a:pathLst>
            </a:custGeom>
            <a:solidFill>
              <a:srgbClr val="E5E5E5"/>
            </a:solidFill>
            <a:ln w="9525">
              <a:noFill/>
              <a:round/>
              <a:headEnd/>
              <a:tailEnd/>
            </a:ln>
          </p:spPr>
          <p:txBody>
            <a:bodyPr/>
            <a:lstStyle/>
            <a:p>
              <a:endParaRPr lang="en-US"/>
            </a:p>
          </p:txBody>
        </p:sp>
        <p:sp>
          <p:nvSpPr>
            <p:cNvPr id="1046" name="Freeform 10"/>
            <p:cNvSpPr>
              <a:spLocks/>
            </p:cNvSpPr>
            <p:nvPr/>
          </p:nvSpPr>
          <p:spPr bwMode="auto">
            <a:xfrm>
              <a:off x="2818" y="1250"/>
              <a:ext cx="923" cy="758"/>
            </a:xfrm>
            <a:custGeom>
              <a:avLst/>
              <a:gdLst>
                <a:gd name="T0" fmla="*/ 52 w 1846"/>
                <a:gd name="T1" fmla="*/ 12 h 1517"/>
                <a:gd name="T2" fmla="*/ 107 w 1846"/>
                <a:gd name="T3" fmla="*/ 9 h 1517"/>
                <a:gd name="T4" fmla="*/ 161 w 1846"/>
                <a:gd name="T5" fmla="*/ 6 h 1517"/>
                <a:gd name="T6" fmla="*/ 216 w 1846"/>
                <a:gd name="T7" fmla="*/ 4 h 1517"/>
                <a:gd name="T8" fmla="*/ 271 w 1846"/>
                <a:gd name="T9" fmla="*/ 2 h 1517"/>
                <a:gd name="T10" fmla="*/ 326 w 1846"/>
                <a:gd name="T11" fmla="*/ 1 h 1517"/>
                <a:gd name="T12" fmla="*/ 382 w 1846"/>
                <a:gd name="T13" fmla="*/ 0 h 1517"/>
                <a:gd name="T14" fmla="*/ 451 w 1846"/>
                <a:gd name="T15" fmla="*/ 0 h 1517"/>
                <a:gd name="T16" fmla="*/ 453 w 1846"/>
                <a:gd name="T17" fmla="*/ 0 h 1517"/>
                <a:gd name="T18" fmla="*/ 455 w 1846"/>
                <a:gd name="T19" fmla="*/ 1 h 1517"/>
                <a:gd name="T20" fmla="*/ 457 w 1846"/>
                <a:gd name="T21" fmla="*/ 2 h 1517"/>
                <a:gd name="T22" fmla="*/ 459 w 1846"/>
                <a:gd name="T23" fmla="*/ 3 h 1517"/>
                <a:gd name="T24" fmla="*/ 460 w 1846"/>
                <a:gd name="T25" fmla="*/ 5 h 1517"/>
                <a:gd name="T26" fmla="*/ 461 w 1846"/>
                <a:gd name="T27" fmla="*/ 7 h 1517"/>
                <a:gd name="T28" fmla="*/ 462 w 1846"/>
                <a:gd name="T29" fmla="*/ 9 h 1517"/>
                <a:gd name="T30" fmla="*/ 462 w 1846"/>
                <a:gd name="T31" fmla="*/ 320 h 1517"/>
                <a:gd name="T32" fmla="*/ 462 w 1846"/>
                <a:gd name="T33" fmla="*/ 322 h 1517"/>
                <a:gd name="T34" fmla="*/ 461 w 1846"/>
                <a:gd name="T35" fmla="*/ 324 h 1517"/>
                <a:gd name="T36" fmla="*/ 460 w 1846"/>
                <a:gd name="T37" fmla="*/ 326 h 1517"/>
                <a:gd name="T38" fmla="*/ 458 w 1846"/>
                <a:gd name="T39" fmla="*/ 328 h 1517"/>
                <a:gd name="T40" fmla="*/ 457 w 1846"/>
                <a:gd name="T41" fmla="*/ 330 h 1517"/>
                <a:gd name="T42" fmla="*/ 455 w 1846"/>
                <a:gd name="T43" fmla="*/ 331 h 1517"/>
                <a:gd name="T44" fmla="*/ 453 w 1846"/>
                <a:gd name="T45" fmla="*/ 332 h 1517"/>
                <a:gd name="T46" fmla="*/ 450 w 1846"/>
                <a:gd name="T47" fmla="*/ 332 h 1517"/>
                <a:gd name="T48" fmla="*/ 409 w 1846"/>
                <a:gd name="T49" fmla="*/ 331 h 1517"/>
                <a:gd name="T50" fmla="*/ 408 w 1846"/>
                <a:gd name="T51" fmla="*/ 328 h 1517"/>
                <a:gd name="T52" fmla="*/ 407 w 1846"/>
                <a:gd name="T53" fmla="*/ 326 h 1517"/>
                <a:gd name="T54" fmla="*/ 406 w 1846"/>
                <a:gd name="T55" fmla="*/ 325 h 1517"/>
                <a:gd name="T56" fmla="*/ 405 w 1846"/>
                <a:gd name="T57" fmla="*/ 325 h 1517"/>
                <a:gd name="T58" fmla="*/ 403 w 1846"/>
                <a:gd name="T59" fmla="*/ 324 h 1517"/>
                <a:gd name="T60" fmla="*/ 92 w 1846"/>
                <a:gd name="T61" fmla="*/ 377 h 1517"/>
                <a:gd name="T62" fmla="*/ 19 w 1846"/>
                <a:gd name="T63" fmla="*/ 352 h 1517"/>
                <a:gd name="T64" fmla="*/ 17 w 1846"/>
                <a:gd name="T65" fmla="*/ 352 h 1517"/>
                <a:gd name="T66" fmla="*/ 14 w 1846"/>
                <a:gd name="T67" fmla="*/ 351 h 1517"/>
                <a:gd name="T68" fmla="*/ 13 w 1846"/>
                <a:gd name="T69" fmla="*/ 350 h 1517"/>
                <a:gd name="T70" fmla="*/ 11 w 1846"/>
                <a:gd name="T71" fmla="*/ 349 h 1517"/>
                <a:gd name="T72" fmla="*/ 10 w 1846"/>
                <a:gd name="T73" fmla="*/ 347 h 1517"/>
                <a:gd name="T74" fmla="*/ 9 w 1846"/>
                <a:gd name="T75" fmla="*/ 345 h 1517"/>
                <a:gd name="T76" fmla="*/ 7 w 1846"/>
                <a:gd name="T77" fmla="*/ 343 h 1517"/>
                <a:gd name="T78" fmla="*/ 0 w 1846"/>
                <a:gd name="T79" fmla="*/ 27 h 1517"/>
                <a:gd name="T80" fmla="*/ 0 w 1846"/>
                <a:gd name="T81" fmla="*/ 25 h 1517"/>
                <a:gd name="T82" fmla="*/ 1 w 1846"/>
                <a:gd name="T83" fmla="*/ 22 h 1517"/>
                <a:gd name="T84" fmla="*/ 2 w 1846"/>
                <a:gd name="T85" fmla="*/ 20 h 1517"/>
                <a:gd name="T86" fmla="*/ 4 w 1846"/>
                <a:gd name="T87" fmla="*/ 19 h 1517"/>
                <a:gd name="T88" fmla="*/ 5 w 1846"/>
                <a:gd name="T89" fmla="*/ 17 h 1517"/>
                <a:gd name="T90" fmla="*/ 7 w 1846"/>
                <a:gd name="T91" fmla="*/ 16 h 1517"/>
                <a:gd name="T92" fmla="*/ 9 w 1846"/>
                <a:gd name="T93" fmla="*/ 15 h 1517"/>
                <a:gd name="T94" fmla="*/ 12 w 1846"/>
                <a:gd name="T95" fmla="*/ 15 h 15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46"/>
                <a:gd name="T145" fmla="*/ 0 h 1517"/>
                <a:gd name="T146" fmla="*/ 1846 w 1846"/>
                <a:gd name="T147" fmla="*/ 1517 h 15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46" h="1517">
                  <a:moveTo>
                    <a:pt x="45" y="61"/>
                  </a:moveTo>
                  <a:lnTo>
                    <a:pt x="99" y="56"/>
                  </a:lnTo>
                  <a:lnTo>
                    <a:pt x="154" y="53"/>
                  </a:lnTo>
                  <a:lnTo>
                    <a:pt x="208" y="50"/>
                  </a:lnTo>
                  <a:lnTo>
                    <a:pt x="262" y="46"/>
                  </a:lnTo>
                  <a:lnTo>
                    <a:pt x="316" y="43"/>
                  </a:lnTo>
                  <a:lnTo>
                    <a:pt x="370" y="39"/>
                  </a:lnTo>
                  <a:lnTo>
                    <a:pt x="425" y="36"/>
                  </a:lnTo>
                  <a:lnTo>
                    <a:pt x="480" y="33"/>
                  </a:lnTo>
                  <a:lnTo>
                    <a:pt x="534" y="31"/>
                  </a:lnTo>
                  <a:lnTo>
                    <a:pt x="589" y="28"/>
                  </a:lnTo>
                  <a:lnTo>
                    <a:pt x="643" y="25"/>
                  </a:lnTo>
                  <a:lnTo>
                    <a:pt x="699" y="23"/>
                  </a:lnTo>
                  <a:lnTo>
                    <a:pt x="753" y="21"/>
                  </a:lnTo>
                  <a:lnTo>
                    <a:pt x="808" y="20"/>
                  </a:lnTo>
                  <a:lnTo>
                    <a:pt x="863" y="17"/>
                  </a:lnTo>
                  <a:lnTo>
                    <a:pt x="917" y="15"/>
                  </a:lnTo>
                  <a:lnTo>
                    <a:pt x="973" y="14"/>
                  </a:lnTo>
                  <a:lnTo>
                    <a:pt x="1028" y="13"/>
                  </a:lnTo>
                  <a:lnTo>
                    <a:pt x="1083" y="10"/>
                  </a:lnTo>
                  <a:lnTo>
                    <a:pt x="1139" y="9"/>
                  </a:lnTo>
                  <a:lnTo>
                    <a:pt x="1193" y="8"/>
                  </a:lnTo>
                  <a:lnTo>
                    <a:pt x="1248" y="7"/>
                  </a:lnTo>
                  <a:lnTo>
                    <a:pt x="1303" y="6"/>
                  </a:lnTo>
                  <a:lnTo>
                    <a:pt x="1359" y="5"/>
                  </a:lnTo>
                  <a:lnTo>
                    <a:pt x="1414" y="5"/>
                  </a:lnTo>
                  <a:lnTo>
                    <a:pt x="1469" y="3"/>
                  </a:lnTo>
                  <a:lnTo>
                    <a:pt x="1525" y="2"/>
                  </a:lnTo>
                  <a:lnTo>
                    <a:pt x="1580" y="2"/>
                  </a:lnTo>
                  <a:lnTo>
                    <a:pt x="1689" y="1"/>
                  </a:lnTo>
                  <a:lnTo>
                    <a:pt x="1800" y="0"/>
                  </a:lnTo>
                  <a:lnTo>
                    <a:pt x="1802" y="0"/>
                  </a:lnTo>
                  <a:lnTo>
                    <a:pt x="1805" y="0"/>
                  </a:lnTo>
                  <a:lnTo>
                    <a:pt x="1807" y="1"/>
                  </a:lnTo>
                  <a:lnTo>
                    <a:pt x="1809" y="1"/>
                  </a:lnTo>
                  <a:lnTo>
                    <a:pt x="1812" y="1"/>
                  </a:lnTo>
                  <a:lnTo>
                    <a:pt x="1814" y="2"/>
                  </a:lnTo>
                  <a:lnTo>
                    <a:pt x="1816" y="2"/>
                  </a:lnTo>
                  <a:lnTo>
                    <a:pt x="1818" y="3"/>
                  </a:lnTo>
                  <a:lnTo>
                    <a:pt x="1820" y="5"/>
                  </a:lnTo>
                  <a:lnTo>
                    <a:pt x="1822" y="5"/>
                  </a:lnTo>
                  <a:lnTo>
                    <a:pt x="1824" y="6"/>
                  </a:lnTo>
                  <a:lnTo>
                    <a:pt x="1825" y="7"/>
                  </a:lnTo>
                  <a:lnTo>
                    <a:pt x="1828" y="8"/>
                  </a:lnTo>
                  <a:lnTo>
                    <a:pt x="1830" y="9"/>
                  </a:lnTo>
                  <a:lnTo>
                    <a:pt x="1831" y="12"/>
                  </a:lnTo>
                  <a:lnTo>
                    <a:pt x="1832" y="13"/>
                  </a:lnTo>
                  <a:lnTo>
                    <a:pt x="1835" y="14"/>
                  </a:lnTo>
                  <a:lnTo>
                    <a:pt x="1836" y="16"/>
                  </a:lnTo>
                  <a:lnTo>
                    <a:pt x="1837" y="17"/>
                  </a:lnTo>
                  <a:lnTo>
                    <a:pt x="1838" y="18"/>
                  </a:lnTo>
                  <a:lnTo>
                    <a:pt x="1839" y="21"/>
                  </a:lnTo>
                  <a:lnTo>
                    <a:pt x="1840" y="23"/>
                  </a:lnTo>
                  <a:lnTo>
                    <a:pt x="1841" y="24"/>
                  </a:lnTo>
                  <a:lnTo>
                    <a:pt x="1843" y="26"/>
                  </a:lnTo>
                  <a:lnTo>
                    <a:pt x="1844" y="29"/>
                  </a:lnTo>
                  <a:lnTo>
                    <a:pt x="1844" y="31"/>
                  </a:lnTo>
                  <a:lnTo>
                    <a:pt x="1845" y="32"/>
                  </a:lnTo>
                  <a:lnTo>
                    <a:pt x="1845" y="35"/>
                  </a:lnTo>
                  <a:lnTo>
                    <a:pt x="1846" y="37"/>
                  </a:lnTo>
                  <a:lnTo>
                    <a:pt x="1846" y="39"/>
                  </a:lnTo>
                  <a:lnTo>
                    <a:pt x="1846" y="41"/>
                  </a:lnTo>
                  <a:lnTo>
                    <a:pt x="1846" y="44"/>
                  </a:lnTo>
                  <a:lnTo>
                    <a:pt x="1846" y="1282"/>
                  </a:lnTo>
                  <a:lnTo>
                    <a:pt x="1846" y="1284"/>
                  </a:lnTo>
                  <a:lnTo>
                    <a:pt x="1846" y="1286"/>
                  </a:lnTo>
                  <a:lnTo>
                    <a:pt x="1846" y="1289"/>
                  </a:lnTo>
                  <a:lnTo>
                    <a:pt x="1845" y="1291"/>
                  </a:lnTo>
                  <a:lnTo>
                    <a:pt x="1845" y="1293"/>
                  </a:lnTo>
                  <a:lnTo>
                    <a:pt x="1844" y="1296"/>
                  </a:lnTo>
                  <a:lnTo>
                    <a:pt x="1844" y="1298"/>
                  </a:lnTo>
                  <a:lnTo>
                    <a:pt x="1843" y="1299"/>
                  </a:lnTo>
                  <a:lnTo>
                    <a:pt x="1841" y="1301"/>
                  </a:lnTo>
                  <a:lnTo>
                    <a:pt x="1840" y="1304"/>
                  </a:lnTo>
                  <a:lnTo>
                    <a:pt x="1839" y="1306"/>
                  </a:lnTo>
                  <a:lnTo>
                    <a:pt x="1838" y="1307"/>
                  </a:lnTo>
                  <a:lnTo>
                    <a:pt x="1837" y="1310"/>
                  </a:lnTo>
                  <a:lnTo>
                    <a:pt x="1836" y="1312"/>
                  </a:lnTo>
                  <a:lnTo>
                    <a:pt x="1835" y="1313"/>
                  </a:lnTo>
                  <a:lnTo>
                    <a:pt x="1832" y="1314"/>
                  </a:lnTo>
                  <a:lnTo>
                    <a:pt x="1831" y="1316"/>
                  </a:lnTo>
                  <a:lnTo>
                    <a:pt x="1830" y="1318"/>
                  </a:lnTo>
                  <a:lnTo>
                    <a:pt x="1828" y="1319"/>
                  </a:lnTo>
                  <a:lnTo>
                    <a:pt x="1825" y="1321"/>
                  </a:lnTo>
                  <a:lnTo>
                    <a:pt x="1824" y="1322"/>
                  </a:lnTo>
                  <a:lnTo>
                    <a:pt x="1822" y="1323"/>
                  </a:lnTo>
                  <a:lnTo>
                    <a:pt x="1820" y="1325"/>
                  </a:lnTo>
                  <a:lnTo>
                    <a:pt x="1818" y="1326"/>
                  </a:lnTo>
                  <a:lnTo>
                    <a:pt x="1816" y="1326"/>
                  </a:lnTo>
                  <a:lnTo>
                    <a:pt x="1814" y="1327"/>
                  </a:lnTo>
                  <a:lnTo>
                    <a:pt x="1812" y="1328"/>
                  </a:lnTo>
                  <a:lnTo>
                    <a:pt x="1809" y="1328"/>
                  </a:lnTo>
                  <a:lnTo>
                    <a:pt x="1807" y="1329"/>
                  </a:lnTo>
                  <a:lnTo>
                    <a:pt x="1805" y="1329"/>
                  </a:lnTo>
                  <a:lnTo>
                    <a:pt x="1802" y="1329"/>
                  </a:lnTo>
                  <a:lnTo>
                    <a:pt x="1800" y="1329"/>
                  </a:lnTo>
                  <a:lnTo>
                    <a:pt x="1745" y="1333"/>
                  </a:lnTo>
                  <a:lnTo>
                    <a:pt x="1744" y="1432"/>
                  </a:lnTo>
                  <a:lnTo>
                    <a:pt x="1643" y="1437"/>
                  </a:lnTo>
                  <a:lnTo>
                    <a:pt x="1633" y="1327"/>
                  </a:lnTo>
                  <a:lnTo>
                    <a:pt x="1633" y="1322"/>
                  </a:lnTo>
                  <a:lnTo>
                    <a:pt x="1632" y="1318"/>
                  </a:lnTo>
                  <a:lnTo>
                    <a:pt x="1631" y="1315"/>
                  </a:lnTo>
                  <a:lnTo>
                    <a:pt x="1631" y="1313"/>
                  </a:lnTo>
                  <a:lnTo>
                    <a:pt x="1629" y="1311"/>
                  </a:lnTo>
                  <a:lnTo>
                    <a:pt x="1628" y="1308"/>
                  </a:lnTo>
                  <a:lnTo>
                    <a:pt x="1627" y="1307"/>
                  </a:lnTo>
                  <a:lnTo>
                    <a:pt x="1627" y="1306"/>
                  </a:lnTo>
                  <a:lnTo>
                    <a:pt x="1626" y="1305"/>
                  </a:lnTo>
                  <a:lnTo>
                    <a:pt x="1625" y="1304"/>
                  </a:lnTo>
                  <a:lnTo>
                    <a:pt x="1624" y="1303"/>
                  </a:lnTo>
                  <a:lnTo>
                    <a:pt x="1623" y="1301"/>
                  </a:lnTo>
                  <a:lnTo>
                    <a:pt x="1621" y="1301"/>
                  </a:lnTo>
                  <a:lnTo>
                    <a:pt x="1620" y="1300"/>
                  </a:lnTo>
                  <a:lnTo>
                    <a:pt x="1618" y="1300"/>
                  </a:lnTo>
                  <a:lnTo>
                    <a:pt x="1617" y="1300"/>
                  </a:lnTo>
                  <a:lnTo>
                    <a:pt x="1616" y="1299"/>
                  </a:lnTo>
                  <a:lnTo>
                    <a:pt x="1613" y="1299"/>
                  </a:lnTo>
                  <a:lnTo>
                    <a:pt x="1612" y="1299"/>
                  </a:lnTo>
                  <a:lnTo>
                    <a:pt x="1610" y="1299"/>
                  </a:lnTo>
                  <a:lnTo>
                    <a:pt x="1609" y="1299"/>
                  </a:lnTo>
                  <a:lnTo>
                    <a:pt x="368" y="1373"/>
                  </a:lnTo>
                  <a:lnTo>
                    <a:pt x="367" y="1508"/>
                  </a:lnTo>
                  <a:lnTo>
                    <a:pt x="183" y="1517"/>
                  </a:lnTo>
                  <a:lnTo>
                    <a:pt x="179" y="1406"/>
                  </a:lnTo>
                  <a:lnTo>
                    <a:pt x="76" y="1411"/>
                  </a:lnTo>
                  <a:lnTo>
                    <a:pt x="74" y="1411"/>
                  </a:lnTo>
                  <a:lnTo>
                    <a:pt x="72" y="1411"/>
                  </a:lnTo>
                  <a:lnTo>
                    <a:pt x="69" y="1411"/>
                  </a:lnTo>
                  <a:lnTo>
                    <a:pt x="67" y="1410"/>
                  </a:lnTo>
                  <a:lnTo>
                    <a:pt x="65" y="1410"/>
                  </a:lnTo>
                  <a:lnTo>
                    <a:pt x="63" y="1410"/>
                  </a:lnTo>
                  <a:lnTo>
                    <a:pt x="60" y="1409"/>
                  </a:lnTo>
                  <a:lnTo>
                    <a:pt x="59" y="1407"/>
                  </a:lnTo>
                  <a:lnTo>
                    <a:pt x="57" y="1407"/>
                  </a:lnTo>
                  <a:lnTo>
                    <a:pt x="54" y="1406"/>
                  </a:lnTo>
                  <a:lnTo>
                    <a:pt x="52" y="1405"/>
                  </a:lnTo>
                  <a:lnTo>
                    <a:pt x="51" y="1404"/>
                  </a:lnTo>
                  <a:lnTo>
                    <a:pt x="49" y="1403"/>
                  </a:lnTo>
                  <a:lnTo>
                    <a:pt x="48" y="1402"/>
                  </a:lnTo>
                  <a:lnTo>
                    <a:pt x="45" y="1401"/>
                  </a:lnTo>
                  <a:lnTo>
                    <a:pt x="44" y="1398"/>
                  </a:lnTo>
                  <a:lnTo>
                    <a:pt x="43" y="1397"/>
                  </a:lnTo>
                  <a:lnTo>
                    <a:pt x="42" y="1396"/>
                  </a:lnTo>
                  <a:lnTo>
                    <a:pt x="39" y="1394"/>
                  </a:lnTo>
                  <a:lnTo>
                    <a:pt x="38" y="1392"/>
                  </a:lnTo>
                  <a:lnTo>
                    <a:pt x="37" y="1390"/>
                  </a:lnTo>
                  <a:lnTo>
                    <a:pt x="36" y="1388"/>
                  </a:lnTo>
                  <a:lnTo>
                    <a:pt x="35" y="1387"/>
                  </a:lnTo>
                  <a:lnTo>
                    <a:pt x="34" y="1384"/>
                  </a:lnTo>
                  <a:lnTo>
                    <a:pt x="34" y="1382"/>
                  </a:lnTo>
                  <a:lnTo>
                    <a:pt x="33" y="1380"/>
                  </a:lnTo>
                  <a:lnTo>
                    <a:pt x="33" y="1379"/>
                  </a:lnTo>
                  <a:lnTo>
                    <a:pt x="31" y="1376"/>
                  </a:lnTo>
                  <a:lnTo>
                    <a:pt x="31" y="1374"/>
                  </a:lnTo>
                  <a:lnTo>
                    <a:pt x="30" y="1372"/>
                  </a:lnTo>
                  <a:lnTo>
                    <a:pt x="30" y="1369"/>
                  </a:lnTo>
                  <a:lnTo>
                    <a:pt x="30" y="1367"/>
                  </a:lnTo>
                  <a:lnTo>
                    <a:pt x="0" y="108"/>
                  </a:lnTo>
                  <a:lnTo>
                    <a:pt x="0" y="106"/>
                  </a:lnTo>
                  <a:lnTo>
                    <a:pt x="0" y="104"/>
                  </a:lnTo>
                  <a:lnTo>
                    <a:pt x="0" y="101"/>
                  </a:lnTo>
                  <a:lnTo>
                    <a:pt x="0" y="100"/>
                  </a:lnTo>
                  <a:lnTo>
                    <a:pt x="1" y="97"/>
                  </a:lnTo>
                  <a:lnTo>
                    <a:pt x="1" y="96"/>
                  </a:lnTo>
                  <a:lnTo>
                    <a:pt x="3" y="93"/>
                  </a:lnTo>
                  <a:lnTo>
                    <a:pt x="4" y="91"/>
                  </a:lnTo>
                  <a:lnTo>
                    <a:pt x="4" y="89"/>
                  </a:lnTo>
                  <a:lnTo>
                    <a:pt x="5" y="86"/>
                  </a:lnTo>
                  <a:lnTo>
                    <a:pt x="6" y="85"/>
                  </a:lnTo>
                  <a:lnTo>
                    <a:pt x="7" y="83"/>
                  </a:lnTo>
                  <a:lnTo>
                    <a:pt x="8" y="81"/>
                  </a:lnTo>
                  <a:lnTo>
                    <a:pt x="10" y="79"/>
                  </a:lnTo>
                  <a:lnTo>
                    <a:pt x="12" y="77"/>
                  </a:lnTo>
                  <a:lnTo>
                    <a:pt x="13" y="76"/>
                  </a:lnTo>
                  <a:lnTo>
                    <a:pt x="14" y="75"/>
                  </a:lnTo>
                  <a:lnTo>
                    <a:pt x="16" y="73"/>
                  </a:lnTo>
                  <a:lnTo>
                    <a:pt x="18" y="71"/>
                  </a:lnTo>
                  <a:lnTo>
                    <a:pt x="20" y="70"/>
                  </a:lnTo>
                  <a:lnTo>
                    <a:pt x="22" y="69"/>
                  </a:lnTo>
                  <a:lnTo>
                    <a:pt x="23" y="68"/>
                  </a:lnTo>
                  <a:lnTo>
                    <a:pt x="26" y="67"/>
                  </a:lnTo>
                  <a:lnTo>
                    <a:pt x="28" y="66"/>
                  </a:lnTo>
                  <a:lnTo>
                    <a:pt x="30" y="64"/>
                  </a:lnTo>
                  <a:lnTo>
                    <a:pt x="33" y="63"/>
                  </a:lnTo>
                  <a:lnTo>
                    <a:pt x="34" y="63"/>
                  </a:lnTo>
                  <a:lnTo>
                    <a:pt x="36" y="62"/>
                  </a:lnTo>
                  <a:lnTo>
                    <a:pt x="38" y="62"/>
                  </a:lnTo>
                  <a:lnTo>
                    <a:pt x="41" y="61"/>
                  </a:lnTo>
                  <a:lnTo>
                    <a:pt x="43" y="61"/>
                  </a:lnTo>
                  <a:lnTo>
                    <a:pt x="45" y="61"/>
                  </a:lnTo>
                  <a:close/>
                </a:path>
              </a:pathLst>
            </a:custGeom>
            <a:solidFill>
              <a:srgbClr val="E5E5E5"/>
            </a:solidFill>
            <a:ln w="9525">
              <a:noFill/>
              <a:round/>
              <a:headEnd/>
              <a:tailEnd/>
            </a:ln>
          </p:spPr>
          <p:txBody>
            <a:bodyPr/>
            <a:lstStyle/>
            <a:p>
              <a:endParaRPr lang="en-US"/>
            </a:p>
          </p:txBody>
        </p:sp>
        <p:sp>
          <p:nvSpPr>
            <p:cNvPr id="1047" name="Freeform 11"/>
            <p:cNvSpPr>
              <a:spLocks/>
            </p:cNvSpPr>
            <p:nvPr/>
          </p:nvSpPr>
          <p:spPr bwMode="auto">
            <a:xfrm>
              <a:off x="2862" y="1900"/>
              <a:ext cx="838" cy="136"/>
            </a:xfrm>
            <a:custGeom>
              <a:avLst/>
              <a:gdLst>
                <a:gd name="T0" fmla="*/ 419 w 1675"/>
                <a:gd name="T1" fmla="*/ 39 h 272"/>
                <a:gd name="T2" fmla="*/ 419 w 1675"/>
                <a:gd name="T3" fmla="*/ 11 h 272"/>
                <a:gd name="T4" fmla="*/ 389 w 1675"/>
                <a:gd name="T5" fmla="*/ 0 h 272"/>
                <a:gd name="T6" fmla="*/ 0 w 1675"/>
                <a:gd name="T7" fmla="*/ 21 h 272"/>
                <a:gd name="T8" fmla="*/ 1 w 1675"/>
                <a:gd name="T9" fmla="*/ 68 h 272"/>
                <a:gd name="T10" fmla="*/ 419 w 1675"/>
                <a:gd name="T11" fmla="*/ 39 h 272"/>
                <a:gd name="T12" fmla="*/ 0 60000 65536"/>
                <a:gd name="T13" fmla="*/ 0 60000 65536"/>
                <a:gd name="T14" fmla="*/ 0 60000 65536"/>
                <a:gd name="T15" fmla="*/ 0 60000 65536"/>
                <a:gd name="T16" fmla="*/ 0 60000 65536"/>
                <a:gd name="T17" fmla="*/ 0 60000 65536"/>
                <a:gd name="T18" fmla="*/ 0 w 1675"/>
                <a:gd name="T19" fmla="*/ 0 h 272"/>
                <a:gd name="T20" fmla="*/ 1675 w 1675"/>
                <a:gd name="T21" fmla="*/ 272 h 272"/>
              </a:gdLst>
              <a:ahLst/>
              <a:cxnLst>
                <a:cxn ang="T12">
                  <a:pos x="T0" y="T1"/>
                </a:cxn>
                <a:cxn ang="T13">
                  <a:pos x="T2" y="T3"/>
                </a:cxn>
                <a:cxn ang="T14">
                  <a:pos x="T4" y="T5"/>
                </a:cxn>
                <a:cxn ang="T15">
                  <a:pos x="T6" y="T7"/>
                </a:cxn>
                <a:cxn ang="T16">
                  <a:pos x="T8" y="T9"/>
                </a:cxn>
                <a:cxn ang="T17">
                  <a:pos x="T10" y="T11"/>
                </a:cxn>
              </a:cxnLst>
              <a:rect l="T18" t="T19" r="T20" b="T21"/>
              <a:pathLst>
                <a:path w="1675" h="272">
                  <a:moveTo>
                    <a:pt x="1673" y="157"/>
                  </a:moveTo>
                  <a:lnTo>
                    <a:pt x="1675" y="44"/>
                  </a:lnTo>
                  <a:lnTo>
                    <a:pt x="1553" y="0"/>
                  </a:lnTo>
                  <a:lnTo>
                    <a:pt x="0" y="87"/>
                  </a:lnTo>
                  <a:lnTo>
                    <a:pt x="1" y="272"/>
                  </a:lnTo>
                  <a:lnTo>
                    <a:pt x="1673" y="157"/>
                  </a:lnTo>
                  <a:close/>
                </a:path>
              </a:pathLst>
            </a:custGeom>
            <a:solidFill>
              <a:srgbClr val="7F7F7F"/>
            </a:solidFill>
            <a:ln w="9525">
              <a:noFill/>
              <a:round/>
              <a:headEnd/>
              <a:tailEnd/>
            </a:ln>
          </p:spPr>
          <p:txBody>
            <a:bodyPr/>
            <a:lstStyle/>
            <a:p>
              <a:endParaRPr lang="en-US"/>
            </a:p>
          </p:txBody>
        </p:sp>
        <p:sp>
          <p:nvSpPr>
            <p:cNvPr id="1048" name="Freeform 12"/>
            <p:cNvSpPr>
              <a:spLocks/>
            </p:cNvSpPr>
            <p:nvPr/>
          </p:nvSpPr>
          <p:spPr bwMode="auto">
            <a:xfrm>
              <a:off x="2860" y="1977"/>
              <a:ext cx="874" cy="64"/>
            </a:xfrm>
            <a:custGeom>
              <a:avLst/>
              <a:gdLst>
                <a:gd name="T0" fmla="*/ 437 w 1747"/>
                <a:gd name="T1" fmla="*/ 9 h 127"/>
                <a:gd name="T2" fmla="*/ 436 w 1747"/>
                <a:gd name="T3" fmla="*/ 0 h 127"/>
                <a:gd name="T4" fmla="*/ 0 w 1747"/>
                <a:gd name="T5" fmla="*/ 26 h 127"/>
                <a:gd name="T6" fmla="*/ 2 w 1747"/>
                <a:gd name="T7" fmla="*/ 32 h 127"/>
                <a:gd name="T8" fmla="*/ 437 w 1747"/>
                <a:gd name="T9" fmla="*/ 9 h 127"/>
                <a:gd name="T10" fmla="*/ 0 60000 65536"/>
                <a:gd name="T11" fmla="*/ 0 60000 65536"/>
                <a:gd name="T12" fmla="*/ 0 60000 65536"/>
                <a:gd name="T13" fmla="*/ 0 60000 65536"/>
                <a:gd name="T14" fmla="*/ 0 60000 65536"/>
                <a:gd name="T15" fmla="*/ 0 w 1747"/>
                <a:gd name="T16" fmla="*/ 0 h 127"/>
                <a:gd name="T17" fmla="*/ 1747 w 1747"/>
                <a:gd name="T18" fmla="*/ 127 h 127"/>
              </a:gdLst>
              <a:ahLst/>
              <a:cxnLst>
                <a:cxn ang="T10">
                  <a:pos x="T0" y="T1"/>
                </a:cxn>
                <a:cxn ang="T11">
                  <a:pos x="T2" y="T3"/>
                </a:cxn>
                <a:cxn ang="T12">
                  <a:pos x="T4" y="T5"/>
                </a:cxn>
                <a:cxn ang="T13">
                  <a:pos x="T6" y="T7"/>
                </a:cxn>
                <a:cxn ang="T14">
                  <a:pos x="T8" y="T9"/>
                </a:cxn>
              </a:cxnLst>
              <a:rect l="T15" t="T16" r="T17" b="T18"/>
              <a:pathLst>
                <a:path w="1747" h="127">
                  <a:moveTo>
                    <a:pt x="1747" y="35"/>
                  </a:moveTo>
                  <a:lnTo>
                    <a:pt x="1743" y="0"/>
                  </a:lnTo>
                  <a:lnTo>
                    <a:pt x="0" y="103"/>
                  </a:lnTo>
                  <a:lnTo>
                    <a:pt x="7" y="127"/>
                  </a:lnTo>
                  <a:lnTo>
                    <a:pt x="1747" y="35"/>
                  </a:lnTo>
                  <a:close/>
                </a:path>
              </a:pathLst>
            </a:custGeom>
            <a:solidFill>
              <a:srgbClr val="666666"/>
            </a:solidFill>
            <a:ln w="9525">
              <a:noFill/>
              <a:round/>
              <a:headEnd/>
              <a:tailEnd/>
            </a:ln>
          </p:spPr>
          <p:txBody>
            <a:bodyPr/>
            <a:lstStyle/>
            <a:p>
              <a:endParaRPr lang="en-US"/>
            </a:p>
          </p:txBody>
        </p:sp>
        <p:sp>
          <p:nvSpPr>
            <p:cNvPr id="1049" name="Freeform 13"/>
            <p:cNvSpPr>
              <a:spLocks/>
            </p:cNvSpPr>
            <p:nvPr/>
          </p:nvSpPr>
          <p:spPr bwMode="auto">
            <a:xfrm>
              <a:off x="2898" y="2317"/>
              <a:ext cx="1011" cy="174"/>
            </a:xfrm>
            <a:custGeom>
              <a:avLst/>
              <a:gdLst>
                <a:gd name="T0" fmla="*/ 68 w 2022"/>
                <a:gd name="T1" fmla="*/ 34 h 349"/>
                <a:gd name="T2" fmla="*/ 160 w 2022"/>
                <a:gd name="T3" fmla="*/ 28 h 349"/>
                <a:gd name="T4" fmla="*/ 221 w 2022"/>
                <a:gd name="T5" fmla="*/ 23 h 349"/>
                <a:gd name="T6" fmla="*/ 268 w 2022"/>
                <a:gd name="T7" fmla="*/ 20 h 349"/>
                <a:gd name="T8" fmla="*/ 314 w 2022"/>
                <a:gd name="T9" fmla="*/ 16 h 349"/>
                <a:gd name="T10" fmla="*/ 361 w 2022"/>
                <a:gd name="T11" fmla="*/ 12 h 349"/>
                <a:gd name="T12" fmla="*/ 407 w 2022"/>
                <a:gd name="T13" fmla="*/ 8 h 349"/>
                <a:gd name="T14" fmla="*/ 454 w 2022"/>
                <a:gd name="T15" fmla="*/ 4 h 349"/>
                <a:gd name="T16" fmla="*/ 501 w 2022"/>
                <a:gd name="T17" fmla="*/ 0 h 349"/>
                <a:gd name="T18" fmla="*/ 502 w 2022"/>
                <a:gd name="T19" fmla="*/ 0 h 349"/>
                <a:gd name="T20" fmla="*/ 504 w 2022"/>
                <a:gd name="T21" fmla="*/ 0 h 349"/>
                <a:gd name="T22" fmla="*/ 505 w 2022"/>
                <a:gd name="T23" fmla="*/ 1 h 349"/>
                <a:gd name="T24" fmla="*/ 506 w 2022"/>
                <a:gd name="T25" fmla="*/ 3 h 349"/>
                <a:gd name="T26" fmla="*/ 506 w 2022"/>
                <a:gd name="T27" fmla="*/ 4 h 349"/>
                <a:gd name="T28" fmla="*/ 504 w 2022"/>
                <a:gd name="T29" fmla="*/ 35 h 349"/>
                <a:gd name="T30" fmla="*/ 504 w 2022"/>
                <a:gd name="T31" fmla="*/ 38 h 349"/>
                <a:gd name="T32" fmla="*/ 503 w 2022"/>
                <a:gd name="T33" fmla="*/ 41 h 349"/>
                <a:gd name="T34" fmla="*/ 502 w 2022"/>
                <a:gd name="T35" fmla="*/ 44 h 349"/>
                <a:gd name="T36" fmla="*/ 500 w 2022"/>
                <a:gd name="T37" fmla="*/ 46 h 349"/>
                <a:gd name="T38" fmla="*/ 498 w 2022"/>
                <a:gd name="T39" fmla="*/ 47 h 349"/>
                <a:gd name="T40" fmla="*/ 497 w 2022"/>
                <a:gd name="T41" fmla="*/ 49 h 349"/>
                <a:gd name="T42" fmla="*/ 494 w 2022"/>
                <a:gd name="T43" fmla="*/ 50 h 349"/>
                <a:gd name="T44" fmla="*/ 492 w 2022"/>
                <a:gd name="T45" fmla="*/ 51 h 349"/>
                <a:gd name="T46" fmla="*/ 490 w 2022"/>
                <a:gd name="T47" fmla="*/ 52 h 349"/>
                <a:gd name="T48" fmla="*/ 487 w 2022"/>
                <a:gd name="T49" fmla="*/ 52 h 349"/>
                <a:gd name="T50" fmla="*/ 456 w 2022"/>
                <a:gd name="T51" fmla="*/ 55 h 349"/>
                <a:gd name="T52" fmla="*/ 412 w 2022"/>
                <a:gd name="T53" fmla="*/ 59 h 349"/>
                <a:gd name="T54" fmla="*/ 368 w 2022"/>
                <a:gd name="T55" fmla="*/ 63 h 349"/>
                <a:gd name="T56" fmla="*/ 323 w 2022"/>
                <a:gd name="T57" fmla="*/ 67 h 349"/>
                <a:gd name="T58" fmla="*/ 279 w 2022"/>
                <a:gd name="T59" fmla="*/ 70 h 349"/>
                <a:gd name="T60" fmla="*/ 235 w 2022"/>
                <a:gd name="T61" fmla="*/ 73 h 349"/>
                <a:gd name="T62" fmla="*/ 191 w 2022"/>
                <a:gd name="T63" fmla="*/ 77 h 349"/>
                <a:gd name="T64" fmla="*/ 146 w 2022"/>
                <a:gd name="T65" fmla="*/ 79 h 349"/>
                <a:gd name="T66" fmla="*/ 72 w 2022"/>
                <a:gd name="T67" fmla="*/ 84 h 349"/>
                <a:gd name="T68" fmla="*/ 13 w 2022"/>
                <a:gd name="T69" fmla="*/ 87 h 349"/>
                <a:gd name="T70" fmla="*/ 11 w 2022"/>
                <a:gd name="T71" fmla="*/ 87 h 349"/>
                <a:gd name="T72" fmla="*/ 9 w 2022"/>
                <a:gd name="T73" fmla="*/ 86 h 349"/>
                <a:gd name="T74" fmla="*/ 8 w 2022"/>
                <a:gd name="T75" fmla="*/ 86 h 349"/>
                <a:gd name="T76" fmla="*/ 6 w 2022"/>
                <a:gd name="T77" fmla="*/ 85 h 349"/>
                <a:gd name="T78" fmla="*/ 5 w 2022"/>
                <a:gd name="T79" fmla="*/ 84 h 349"/>
                <a:gd name="T80" fmla="*/ 4 w 2022"/>
                <a:gd name="T81" fmla="*/ 83 h 349"/>
                <a:gd name="T82" fmla="*/ 3 w 2022"/>
                <a:gd name="T83" fmla="*/ 81 h 349"/>
                <a:gd name="T84" fmla="*/ 2 w 2022"/>
                <a:gd name="T85" fmla="*/ 80 h 349"/>
                <a:gd name="T86" fmla="*/ 1 w 2022"/>
                <a:gd name="T87" fmla="*/ 79 h 349"/>
                <a:gd name="T88" fmla="*/ 1 w 2022"/>
                <a:gd name="T89" fmla="*/ 77 h 349"/>
                <a:gd name="T90" fmla="*/ 0 w 2022"/>
                <a:gd name="T91" fmla="*/ 40 h 349"/>
                <a:gd name="T92" fmla="*/ 1 w 2022"/>
                <a:gd name="T93" fmla="*/ 39 h 349"/>
                <a:gd name="T94" fmla="*/ 2 w 2022"/>
                <a:gd name="T95" fmla="*/ 38 h 349"/>
                <a:gd name="T96" fmla="*/ 3 w 2022"/>
                <a:gd name="T97" fmla="*/ 38 h 349"/>
                <a:gd name="T98" fmla="*/ 5 w 2022"/>
                <a:gd name="T99" fmla="*/ 37 h 3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022"/>
                <a:gd name="T151" fmla="*/ 0 h 349"/>
                <a:gd name="T152" fmla="*/ 2022 w 2022"/>
                <a:gd name="T153" fmla="*/ 349 h 3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022" h="349">
                  <a:moveTo>
                    <a:pt x="23" y="150"/>
                  </a:moveTo>
                  <a:lnTo>
                    <a:pt x="145" y="143"/>
                  </a:lnTo>
                  <a:lnTo>
                    <a:pt x="269" y="136"/>
                  </a:lnTo>
                  <a:lnTo>
                    <a:pt x="391" y="128"/>
                  </a:lnTo>
                  <a:lnTo>
                    <a:pt x="514" y="120"/>
                  </a:lnTo>
                  <a:lnTo>
                    <a:pt x="637" y="112"/>
                  </a:lnTo>
                  <a:lnTo>
                    <a:pt x="761" y="104"/>
                  </a:lnTo>
                  <a:lnTo>
                    <a:pt x="822" y="99"/>
                  </a:lnTo>
                  <a:lnTo>
                    <a:pt x="884" y="94"/>
                  </a:lnTo>
                  <a:lnTo>
                    <a:pt x="945" y="90"/>
                  </a:lnTo>
                  <a:lnTo>
                    <a:pt x="1007" y="85"/>
                  </a:lnTo>
                  <a:lnTo>
                    <a:pt x="1070" y="81"/>
                  </a:lnTo>
                  <a:lnTo>
                    <a:pt x="1131" y="76"/>
                  </a:lnTo>
                  <a:lnTo>
                    <a:pt x="1193" y="71"/>
                  </a:lnTo>
                  <a:lnTo>
                    <a:pt x="1255" y="67"/>
                  </a:lnTo>
                  <a:lnTo>
                    <a:pt x="1317" y="61"/>
                  </a:lnTo>
                  <a:lnTo>
                    <a:pt x="1379" y="56"/>
                  </a:lnTo>
                  <a:lnTo>
                    <a:pt x="1441" y="51"/>
                  </a:lnTo>
                  <a:lnTo>
                    <a:pt x="1503" y="46"/>
                  </a:lnTo>
                  <a:lnTo>
                    <a:pt x="1565" y="40"/>
                  </a:lnTo>
                  <a:lnTo>
                    <a:pt x="1627" y="35"/>
                  </a:lnTo>
                  <a:lnTo>
                    <a:pt x="1689" y="30"/>
                  </a:lnTo>
                  <a:lnTo>
                    <a:pt x="1752" y="24"/>
                  </a:lnTo>
                  <a:lnTo>
                    <a:pt x="1814" y="18"/>
                  </a:lnTo>
                  <a:lnTo>
                    <a:pt x="1877" y="13"/>
                  </a:lnTo>
                  <a:lnTo>
                    <a:pt x="1939" y="7"/>
                  </a:lnTo>
                  <a:lnTo>
                    <a:pt x="2002" y="0"/>
                  </a:lnTo>
                  <a:lnTo>
                    <a:pt x="2004" y="0"/>
                  </a:lnTo>
                  <a:lnTo>
                    <a:pt x="2005" y="0"/>
                  </a:lnTo>
                  <a:lnTo>
                    <a:pt x="2007" y="1"/>
                  </a:lnTo>
                  <a:lnTo>
                    <a:pt x="2010" y="1"/>
                  </a:lnTo>
                  <a:lnTo>
                    <a:pt x="2011" y="2"/>
                  </a:lnTo>
                  <a:lnTo>
                    <a:pt x="2013" y="3"/>
                  </a:lnTo>
                  <a:lnTo>
                    <a:pt x="2014" y="5"/>
                  </a:lnTo>
                  <a:lnTo>
                    <a:pt x="2017" y="6"/>
                  </a:lnTo>
                  <a:lnTo>
                    <a:pt x="2018" y="7"/>
                  </a:lnTo>
                  <a:lnTo>
                    <a:pt x="2019" y="8"/>
                  </a:lnTo>
                  <a:lnTo>
                    <a:pt x="2020" y="9"/>
                  </a:lnTo>
                  <a:lnTo>
                    <a:pt x="2021" y="12"/>
                  </a:lnTo>
                  <a:lnTo>
                    <a:pt x="2021" y="14"/>
                  </a:lnTo>
                  <a:lnTo>
                    <a:pt x="2022" y="15"/>
                  </a:lnTo>
                  <a:lnTo>
                    <a:pt x="2022" y="17"/>
                  </a:lnTo>
                  <a:lnTo>
                    <a:pt x="2022" y="20"/>
                  </a:lnTo>
                  <a:lnTo>
                    <a:pt x="2015" y="137"/>
                  </a:lnTo>
                  <a:lnTo>
                    <a:pt x="2014" y="142"/>
                  </a:lnTo>
                  <a:lnTo>
                    <a:pt x="2014" y="146"/>
                  </a:lnTo>
                  <a:lnTo>
                    <a:pt x="2013" y="151"/>
                  </a:lnTo>
                  <a:lnTo>
                    <a:pt x="2013" y="154"/>
                  </a:lnTo>
                  <a:lnTo>
                    <a:pt x="2012" y="159"/>
                  </a:lnTo>
                  <a:lnTo>
                    <a:pt x="2011" y="162"/>
                  </a:lnTo>
                  <a:lnTo>
                    <a:pt x="2010" y="166"/>
                  </a:lnTo>
                  <a:lnTo>
                    <a:pt x="2009" y="169"/>
                  </a:lnTo>
                  <a:lnTo>
                    <a:pt x="2006" y="173"/>
                  </a:lnTo>
                  <a:lnTo>
                    <a:pt x="2005" y="176"/>
                  </a:lnTo>
                  <a:lnTo>
                    <a:pt x="2003" y="179"/>
                  </a:lnTo>
                  <a:lnTo>
                    <a:pt x="2002" y="182"/>
                  </a:lnTo>
                  <a:lnTo>
                    <a:pt x="1999" y="184"/>
                  </a:lnTo>
                  <a:lnTo>
                    <a:pt x="1997" y="187"/>
                  </a:lnTo>
                  <a:lnTo>
                    <a:pt x="1995" y="189"/>
                  </a:lnTo>
                  <a:lnTo>
                    <a:pt x="1992" y="191"/>
                  </a:lnTo>
                  <a:lnTo>
                    <a:pt x="1990" y="194"/>
                  </a:lnTo>
                  <a:lnTo>
                    <a:pt x="1988" y="196"/>
                  </a:lnTo>
                  <a:lnTo>
                    <a:pt x="1986" y="198"/>
                  </a:lnTo>
                  <a:lnTo>
                    <a:pt x="1982" y="199"/>
                  </a:lnTo>
                  <a:lnTo>
                    <a:pt x="1980" y="202"/>
                  </a:lnTo>
                  <a:lnTo>
                    <a:pt x="1976" y="203"/>
                  </a:lnTo>
                  <a:lnTo>
                    <a:pt x="1974" y="204"/>
                  </a:lnTo>
                  <a:lnTo>
                    <a:pt x="1971" y="205"/>
                  </a:lnTo>
                  <a:lnTo>
                    <a:pt x="1967" y="206"/>
                  </a:lnTo>
                  <a:lnTo>
                    <a:pt x="1964" y="207"/>
                  </a:lnTo>
                  <a:lnTo>
                    <a:pt x="1960" y="208"/>
                  </a:lnTo>
                  <a:lnTo>
                    <a:pt x="1957" y="210"/>
                  </a:lnTo>
                  <a:lnTo>
                    <a:pt x="1953" y="210"/>
                  </a:lnTo>
                  <a:lnTo>
                    <a:pt x="1950" y="211"/>
                  </a:lnTo>
                  <a:lnTo>
                    <a:pt x="1946" y="211"/>
                  </a:lnTo>
                  <a:lnTo>
                    <a:pt x="1943" y="211"/>
                  </a:lnTo>
                  <a:lnTo>
                    <a:pt x="1883" y="217"/>
                  </a:lnTo>
                  <a:lnTo>
                    <a:pt x="1824" y="222"/>
                  </a:lnTo>
                  <a:lnTo>
                    <a:pt x="1765" y="228"/>
                  </a:lnTo>
                  <a:lnTo>
                    <a:pt x="1707" y="233"/>
                  </a:lnTo>
                  <a:lnTo>
                    <a:pt x="1647" y="238"/>
                  </a:lnTo>
                  <a:lnTo>
                    <a:pt x="1588" y="243"/>
                  </a:lnTo>
                  <a:lnTo>
                    <a:pt x="1529" y="249"/>
                  </a:lnTo>
                  <a:lnTo>
                    <a:pt x="1469" y="253"/>
                  </a:lnTo>
                  <a:lnTo>
                    <a:pt x="1411" y="258"/>
                  </a:lnTo>
                  <a:lnTo>
                    <a:pt x="1352" y="264"/>
                  </a:lnTo>
                  <a:lnTo>
                    <a:pt x="1292" y="268"/>
                  </a:lnTo>
                  <a:lnTo>
                    <a:pt x="1233" y="273"/>
                  </a:lnTo>
                  <a:lnTo>
                    <a:pt x="1174" y="278"/>
                  </a:lnTo>
                  <a:lnTo>
                    <a:pt x="1116" y="282"/>
                  </a:lnTo>
                  <a:lnTo>
                    <a:pt x="1056" y="286"/>
                  </a:lnTo>
                  <a:lnTo>
                    <a:pt x="997" y="290"/>
                  </a:lnTo>
                  <a:lnTo>
                    <a:pt x="938" y="295"/>
                  </a:lnTo>
                  <a:lnTo>
                    <a:pt x="878" y="299"/>
                  </a:lnTo>
                  <a:lnTo>
                    <a:pt x="820" y="303"/>
                  </a:lnTo>
                  <a:lnTo>
                    <a:pt x="761" y="308"/>
                  </a:lnTo>
                  <a:lnTo>
                    <a:pt x="701" y="311"/>
                  </a:lnTo>
                  <a:lnTo>
                    <a:pt x="642" y="314"/>
                  </a:lnTo>
                  <a:lnTo>
                    <a:pt x="583" y="319"/>
                  </a:lnTo>
                  <a:lnTo>
                    <a:pt x="525" y="323"/>
                  </a:lnTo>
                  <a:lnTo>
                    <a:pt x="406" y="329"/>
                  </a:lnTo>
                  <a:lnTo>
                    <a:pt x="287" y="336"/>
                  </a:lnTo>
                  <a:lnTo>
                    <a:pt x="170" y="343"/>
                  </a:lnTo>
                  <a:lnTo>
                    <a:pt x="51" y="349"/>
                  </a:lnTo>
                  <a:lnTo>
                    <a:pt x="49" y="349"/>
                  </a:lnTo>
                  <a:lnTo>
                    <a:pt x="46" y="349"/>
                  </a:lnTo>
                  <a:lnTo>
                    <a:pt x="44" y="349"/>
                  </a:lnTo>
                  <a:lnTo>
                    <a:pt x="43" y="349"/>
                  </a:lnTo>
                  <a:lnTo>
                    <a:pt x="41" y="348"/>
                  </a:lnTo>
                  <a:lnTo>
                    <a:pt x="38" y="348"/>
                  </a:lnTo>
                  <a:lnTo>
                    <a:pt x="36" y="347"/>
                  </a:lnTo>
                  <a:lnTo>
                    <a:pt x="34" y="347"/>
                  </a:lnTo>
                  <a:lnTo>
                    <a:pt x="31" y="346"/>
                  </a:lnTo>
                  <a:lnTo>
                    <a:pt x="30" y="344"/>
                  </a:lnTo>
                  <a:lnTo>
                    <a:pt x="28" y="343"/>
                  </a:lnTo>
                  <a:lnTo>
                    <a:pt x="26" y="342"/>
                  </a:lnTo>
                  <a:lnTo>
                    <a:pt x="24" y="341"/>
                  </a:lnTo>
                  <a:lnTo>
                    <a:pt x="22" y="340"/>
                  </a:lnTo>
                  <a:lnTo>
                    <a:pt x="20" y="339"/>
                  </a:lnTo>
                  <a:lnTo>
                    <a:pt x="19" y="337"/>
                  </a:lnTo>
                  <a:lnTo>
                    <a:pt x="16" y="336"/>
                  </a:lnTo>
                  <a:lnTo>
                    <a:pt x="15" y="334"/>
                  </a:lnTo>
                  <a:lnTo>
                    <a:pt x="14" y="333"/>
                  </a:lnTo>
                  <a:lnTo>
                    <a:pt x="12" y="331"/>
                  </a:lnTo>
                  <a:lnTo>
                    <a:pt x="11" y="329"/>
                  </a:lnTo>
                  <a:lnTo>
                    <a:pt x="10" y="327"/>
                  </a:lnTo>
                  <a:lnTo>
                    <a:pt x="8" y="326"/>
                  </a:lnTo>
                  <a:lnTo>
                    <a:pt x="7" y="324"/>
                  </a:lnTo>
                  <a:lnTo>
                    <a:pt x="6" y="321"/>
                  </a:lnTo>
                  <a:lnTo>
                    <a:pt x="6" y="319"/>
                  </a:lnTo>
                  <a:lnTo>
                    <a:pt x="5" y="317"/>
                  </a:lnTo>
                  <a:lnTo>
                    <a:pt x="4" y="316"/>
                  </a:lnTo>
                  <a:lnTo>
                    <a:pt x="4" y="313"/>
                  </a:lnTo>
                  <a:lnTo>
                    <a:pt x="3" y="311"/>
                  </a:lnTo>
                  <a:lnTo>
                    <a:pt x="3" y="309"/>
                  </a:lnTo>
                  <a:lnTo>
                    <a:pt x="3" y="306"/>
                  </a:lnTo>
                  <a:lnTo>
                    <a:pt x="0" y="162"/>
                  </a:lnTo>
                  <a:lnTo>
                    <a:pt x="0" y="160"/>
                  </a:lnTo>
                  <a:lnTo>
                    <a:pt x="1" y="159"/>
                  </a:lnTo>
                  <a:lnTo>
                    <a:pt x="1" y="157"/>
                  </a:lnTo>
                  <a:lnTo>
                    <a:pt x="3" y="156"/>
                  </a:lnTo>
                  <a:lnTo>
                    <a:pt x="4" y="154"/>
                  </a:lnTo>
                  <a:lnTo>
                    <a:pt x="5" y="154"/>
                  </a:lnTo>
                  <a:lnTo>
                    <a:pt x="6" y="153"/>
                  </a:lnTo>
                  <a:lnTo>
                    <a:pt x="7" y="152"/>
                  </a:lnTo>
                  <a:lnTo>
                    <a:pt x="10" y="152"/>
                  </a:lnTo>
                  <a:lnTo>
                    <a:pt x="11" y="152"/>
                  </a:lnTo>
                  <a:lnTo>
                    <a:pt x="13" y="151"/>
                  </a:lnTo>
                  <a:lnTo>
                    <a:pt x="15" y="151"/>
                  </a:lnTo>
                  <a:lnTo>
                    <a:pt x="19" y="151"/>
                  </a:lnTo>
                  <a:lnTo>
                    <a:pt x="23" y="150"/>
                  </a:lnTo>
                  <a:close/>
                </a:path>
              </a:pathLst>
            </a:custGeom>
            <a:solidFill>
              <a:srgbClr val="999999"/>
            </a:solidFill>
            <a:ln w="9525">
              <a:noFill/>
              <a:round/>
              <a:headEnd/>
              <a:tailEnd/>
            </a:ln>
          </p:spPr>
          <p:txBody>
            <a:bodyPr/>
            <a:lstStyle/>
            <a:p>
              <a:endParaRPr lang="en-US"/>
            </a:p>
          </p:txBody>
        </p:sp>
        <p:sp>
          <p:nvSpPr>
            <p:cNvPr id="1050" name="Freeform 14"/>
            <p:cNvSpPr>
              <a:spLocks/>
            </p:cNvSpPr>
            <p:nvPr/>
          </p:nvSpPr>
          <p:spPr bwMode="auto">
            <a:xfrm>
              <a:off x="2898" y="2317"/>
              <a:ext cx="1011" cy="153"/>
            </a:xfrm>
            <a:custGeom>
              <a:avLst/>
              <a:gdLst>
                <a:gd name="T0" fmla="*/ 68 w 2022"/>
                <a:gd name="T1" fmla="*/ 34 h 306"/>
                <a:gd name="T2" fmla="*/ 160 w 2022"/>
                <a:gd name="T3" fmla="*/ 28 h 306"/>
                <a:gd name="T4" fmla="*/ 221 w 2022"/>
                <a:gd name="T5" fmla="*/ 23 h 306"/>
                <a:gd name="T6" fmla="*/ 268 w 2022"/>
                <a:gd name="T7" fmla="*/ 20 h 306"/>
                <a:gd name="T8" fmla="*/ 314 w 2022"/>
                <a:gd name="T9" fmla="*/ 17 h 306"/>
                <a:gd name="T10" fmla="*/ 361 w 2022"/>
                <a:gd name="T11" fmla="*/ 12 h 306"/>
                <a:gd name="T12" fmla="*/ 407 w 2022"/>
                <a:gd name="T13" fmla="*/ 9 h 306"/>
                <a:gd name="T14" fmla="*/ 454 w 2022"/>
                <a:gd name="T15" fmla="*/ 5 h 306"/>
                <a:gd name="T16" fmla="*/ 501 w 2022"/>
                <a:gd name="T17" fmla="*/ 0 h 306"/>
                <a:gd name="T18" fmla="*/ 502 w 2022"/>
                <a:gd name="T19" fmla="*/ 1 h 306"/>
                <a:gd name="T20" fmla="*/ 504 w 2022"/>
                <a:gd name="T21" fmla="*/ 1 h 306"/>
                <a:gd name="T22" fmla="*/ 505 w 2022"/>
                <a:gd name="T23" fmla="*/ 1 h 306"/>
                <a:gd name="T24" fmla="*/ 506 w 2022"/>
                <a:gd name="T25" fmla="*/ 3 h 306"/>
                <a:gd name="T26" fmla="*/ 506 w 2022"/>
                <a:gd name="T27" fmla="*/ 5 h 306"/>
                <a:gd name="T28" fmla="*/ 504 w 2022"/>
                <a:gd name="T29" fmla="*/ 26 h 306"/>
                <a:gd name="T30" fmla="*/ 503 w 2022"/>
                <a:gd name="T31" fmla="*/ 29 h 306"/>
                <a:gd name="T32" fmla="*/ 503 w 2022"/>
                <a:gd name="T33" fmla="*/ 33 h 306"/>
                <a:gd name="T34" fmla="*/ 501 w 2022"/>
                <a:gd name="T35" fmla="*/ 35 h 306"/>
                <a:gd name="T36" fmla="*/ 500 w 2022"/>
                <a:gd name="T37" fmla="*/ 37 h 306"/>
                <a:gd name="T38" fmla="*/ 498 w 2022"/>
                <a:gd name="T39" fmla="*/ 38 h 306"/>
                <a:gd name="T40" fmla="*/ 496 w 2022"/>
                <a:gd name="T41" fmla="*/ 40 h 306"/>
                <a:gd name="T42" fmla="*/ 494 w 2022"/>
                <a:gd name="T43" fmla="*/ 41 h 306"/>
                <a:gd name="T44" fmla="*/ 492 w 2022"/>
                <a:gd name="T45" fmla="*/ 42 h 306"/>
                <a:gd name="T46" fmla="*/ 490 w 2022"/>
                <a:gd name="T47" fmla="*/ 43 h 306"/>
                <a:gd name="T48" fmla="*/ 487 w 2022"/>
                <a:gd name="T49" fmla="*/ 43 h 306"/>
                <a:gd name="T50" fmla="*/ 456 w 2022"/>
                <a:gd name="T51" fmla="*/ 46 h 306"/>
                <a:gd name="T52" fmla="*/ 412 w 2022"/>
                <a:gd name="T53" fmla="*/ 50 h 306"/>
                <a:gd name="T54" fmla="*/ 368 w 2022"/>
                <a:gd name="T55" fmla="*/ 53 h 306"/>
                <a:gd name="T56" fmla="*/ 323 w 2022"/>
                <a:gd name="T57" fmla="*/ 57 h 306"/>
                <a:gd name="T58" fmla="*/ 279 w 2022"/>
                <a:gd name="T59" fmla="*/ 60 h 306"/>
                <a:gd name="T60" fmla="*/ 220 w 2022"/>
                <a:gd name="T61" fmla="*/ 65 h 306"/>
                <a:gd name="T62" fmla="*/ 131 w 2022"/>
                <a:gd name="T63" fmla="*/ 70 h 306"/>
                <a:gd name="T64" fmla="*/ 43 w 2022"/>
                <a:gd name="T65" fmla="*/ 75 h 306"/>
                <a:gd name="T66" fmla="*/ 12 w 2022"/>
                <a:gd name="T67" fmla="*/ 77 h 306"/>
                <a:gd name="T68" fmla="*/ 10 w 2022"/>
                <a:gd name="T69" fmla="*/ 77 h 306"/>
                <a:gd name="T70" fmla="*/ 9 w 2022"/>
                <a:gd name="T71" fmla="*/ 76 h 306"/>
                <a:gd name="T72" fmla="*/ 7 w 2022"/>
                <a:gd name="T73" fmla="*/ 76 h 306"/>
                <a:gd name="T74" fmla="*/ 6 w 2022"/>
                <a:gd name="T75" fmla="*/ 75 h 306"/>
                <a:gd name="T76" fmla="*/ 4 w 2022"/>
                <a:gd name="T77" fmla="*/ 74 h 306"/>
                <a:gd name="T78" fmla="*/ 3 w 2022"/>
                <a:gd name="T79" fmla="*/ 72 h 306"/>
                <a:gd name="T80" fmla="*/ 2 w 2022"/>
                <a:gd name="T81" fmla="*/ 71 h 306"/>
                <a:gd name="T82" fmla="*/ 2 w 2022"/>
                <a:gd name="T83" fmla="*/ 69 h 306"/>
                <a:gd name="T84" fmla="*/ 1 w 2022"/>
                <a:gd name="T85" fmla="*/ 68 h 306"/>
                <a:gd name="T86" fmla="*/ 1 w 2022"/>
                <a:gd name="T87" fmla="*/ 66 h 306"/>
                <a:gd name="T88" fmla="*/ 1 w 2022"/>
                <a:gd name="T89" fmla="*/ 39 h 306"/>
                <a:gd name="T90" fmla="*/ 1 w 2022"/>
                <a:gd name="T91" fmla="*/ 38 h 306"/>
                <a:gd name="T92" fmla="*/ 2 w 2022"/>
                <a:gd name="T93" fmla="*/ 38 h 306"/>
                <a:gd name="T94" fmla="*/ 4 w 2022"/>
                <a:gd name="T95" fmla="*/ 38 h 306"/>
                <a:gd name="T96" fmla="*/ 6 w 2022"/>
                <a:gd name="T97" fmla="*/ 38 h 3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22"/>
                <a:gd name="T148" fmla="*/ 0 h 306"/>
                <a:gd name="T149" fmla="*/ 2022 w 2022"/>
                <a:gd name="T150" fmla="*/ 306 h 3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22" h="306">
                  <a:moveTo>
                    <a:pt x="23" y="150"/>
                  </a:moveTo>
                  <a:lnTo>
                    <a:pt x="145" y="143"/>
                  </a:lnTo>
                  <a:lnTo>
                    <a:pt x="269" y="136"/>
                  </a:lnTo>
                  <a:lnTo>
                    <a:pt x="391" y="128"/>
                  </a:lnTo>
                  <a:lnTo>
                    <a:pt x="514" y="120"/>
                  </a:lnTo>
                  <a:lnTo>
                    <a:pt x="637" y="112"/>
                  </a:lnTo>
                  <a:lnTo>
                    <a:pt x="761" y="104"/>
                  </a:lnTo>
                  <a:lnTo>
                    <a:pt x="822" y="99"/>
                  </a:lnTo>
                  <a:lnTo>
                    <a:pt x="884" y="94"/>
                  </a:lnTo>
                  <a:lnTo>
                    <a:pt x="945" y="90"/>
                  </a:lnTo>
                  <a:lnTo>
                    <a:pt x="1007" y="85"/>
                  </a:lnTo>
                  <a:lnTo>
                    <a:pt x="1070" y="81"/>
                  </a:lnTo>
                  <a:lnTo>
                    <a:pt x="1131" y="76"/>
                  </a:lnTo>
                  <a:lnTo>
                    <a:pt x="1193" y="71"/>
                  </a:lnTo>
                  <a:lnTo>
                    <a:pt x="1255" y="67"/>
                  </a:lnTo>
                  <a:lnTo>
                    <a:pt x="1317" y="61"/>
                  </a:lnTo>
                  <a:lnTo>
                    <a:pt x="1379" y="56"/>
                  </a:lnTo>
                  <a:lnTo>
                    <a:pt x="1441" y="51"/>
                  </a:lnTo>
                  <a:lnTo>
                    <a:pt x="1503" y="46"/>
                  </a:lnTo>
                  <a:lnTo>
                    <a:pt x="1565" y="40"/>
                  </a:lnTo>
                  <a:lnTo>
                    <a:pt x="1627" y="35"/>
                  </a:lnTo>
                  <a:lnTo>
                    <a:pt x="1689" y="30"/>
                  </a:lnTo>
                  <a:lnTo>
                    <a:pt x="1752" y="24"/>
                  </a:lnTo>
                  <a:lnTo>
                    <a:pt x="1814" y="18"/>
                  </a:lnTo>
                  <a:lnTo>
                    <a:pt x="1877" y="13"/>
                  </a:lnTo>
                  <a:lnTo>
                    <a:pt x="1939" y="7"/>
                  </a:lnTo>
                  <a:lnTo>
                    <a:pt x="2002" y="0"/>
                  </a:lnTo>
                  <a:lnTo>
                    <a:pt x="2004" y="0"/>
                  </a:lnTo>
                  <a:lnTo>
                    <a:pt x="2006" y="0"/>
                  </a:lnTo>
                  <a:lnTo>
                    <a:pt x="2007" y="1"/>
                  </a:lnTo>
                  <a:lnTo>
                    <a:pt x="2010" y="1"/>
                  </a:lnTo>
                  <a:lnTo>
                    <a:pt x="2012" y="2"/>
                  </a:lnTo>
                  <a:lnTo>
                    <a:pt x="2013" y="3"/>
                  </a:lnTo>
                  <a:lnTo>
                    <a:pt x="2014" y="5"/>
                  </a:lnTo>
                  <a:lnTo>
                    <a:pt x="2017" y="6"/>
                  </a:lnTo>
                  <a:lnTo>
                    <a:pt x="2018" y="7"/>
                  </a:lnTo>
                  <a:lnTo>
                    <a:pt x="2019" y="8"/>
                  </a:lnTo>
                  <a:lnTo>
                    <a:pt x="2020" y="9"/>
                  </a:lnTo>
                  <a:lnTo>
                    <a:pt x="2021" y="12"/>
                  </a:lnTo>
                  <a:lnTo>
                    <a:pt x="2021" y="14"/>
                  </a:lnTo>
                  <a:lnTo>
                    <a:pt x="2022" y="15"/>
                  </a:lnTo>
                  <a:lnTo>
                    <a:pt x="2022" y="17"/>
                  </a:lnTo>
                  <a:lnTo>
                    <a:pt x="2022" y="20"/>
                  </a:lnTo>
                  <a:lnTo>
                    <a:pt x="2015" y="100"/>
                  </a:lnTo>
                  <a:lnTo>
                    <a:pt x="2014" y="105"/>
                  </a:lnTo>
                  <a:lnTo>
                    <a:pt x="2014" y="109"/>
                  </a:lnTo>
                  <a:lnTo>
                    <a:pt x="2013" y="114"/>
                  </a:lnTo>
                  <a:lnTo>
                    <a:pt x="2012" y="118"/>
                  </a:lnTo>
                  <a:lnTo>
                    <a:pt x="2011" y="122"/>
                  </a:lnTo>
                  <a:lnTo>
                    <a:pt x="2010" y="126"/>
                  </a:lnTo>
                  <a:lnTo>
                    <a:pt x="2009" y="129"/>
                  </a:lnTo>
                  <a:lnTo>
                    <a:pt x="2007" y="132"/>
                  </a:lnTo>
                  <a:lnTo>
                    <a:pt x="2006" y="136"/>
                  </a:lnTo>
                  <a:lnTo>
                    <a:pt x="2004" y="139"/>
                  </a:lnTo>
                  <a:lnTo>
                    <a:pt x="2003" y="142"/>
                  </a:lnTo>
                  <a:lnTo>
                    <a:pt x="2000" y="145"/>
                  </a:lnTo>
                  <a:lnTo>
                    <a:pt x="1999" y="147"/>
                  </a:lnTo>
                  <a:lnTo>
                    <a:pt x="1997" y="150"/>
                  </a:lnTo>
                  <a:lnTo>
                    <a:pt x="1995" y="152"/>
                  </a:lnTo>
                  <a:lnTo>
                    <a:pt x="1992" y="154"/>
                  </a:lnTo>
                  <a:lnTo>
                    <a:pt x="1990" y="157"/>
                  </a:lnTo>
                  <a:lnTo>
                    <a:pt x="1988" y="159"/>
                  </a:lnTo>
                  <a:lnTo>
                    <a:pt x="1984" y="160"/>
                  </a:lnTo>
                  <a:lnTo>
                    <a:pt x="1982" y="162"/>
                  </a:lnTo>
                  <a:lnTo>
                    <a:pt x="1980" y="164"/>
                  </a:lnTo>
                  <a:lnTo>
                    <a:pt x="1976" y="166"/>
                  </a:lnTo>
                  <a:lnTo>
                    <a:pt x="1974" y="167"/>
                  </a:lnTo>
                  <a:lnTo>
                    <a:pt x="1971" y="168"/>
                  </a:lnTo>
                  <a:lnTo>
                    <a:pt x="1967" y="169"/>
                  </a:lnTo>
                  <a:lnTo>
                    <a:pt x="1964" y="170"/>
                  </a:lnTo>
                  <a:lnTo>
                    <a:pt x="1960" y="172"/>
                  </a:lnTo>
                  <a:lnTo>
                    <a:pt x="1957" y="172"/>
                  </a:lnTo>
                  <a:lnTo>
                    <a:pt x="1953" y="173"/>
                  </a:lnTo>
                  <a:lnTo>
                    <a:pt x="1950" y="174"/>
                  </a:lnTo>
                  <a:lnTo>
                    <a:pt x="1946" y="174"/>
                  </a:lnTo>
                  <a:lnTo>
                    <a:pt x="1943" y="174"/>
                  </a:lnTo>
                  <a:lnTo>
                    <a:pt x="1883" y="180"/>
                  </a:lnTo>
                  <a:lnTo>
                    <a:pt x="1824" y="185"/>
                  </a:lnTo>
                  <a:lnTo>
                    <a:pt x="1765" y="191"/>
                  </a:lnTo>
                  <a:lnTo>
                    <a:pt x="1707" y="196"/>
                  </a:lnTo>
                  <a:lnTo>
                    <a:pt x="1647" y="202"/>
                  </a:lnTo>
                  <a:lnTo>
                    <a:pt x="1588" y="206"/>
                  </a:lnTo>
                  <a:lnTo>
                    <a:pt x="1529" y="211"/>
                  </a:lnTo>
                  <a:lnTo>
                    <a:pt x="1469" y="215"/>
                  </a:lnTo>
                  <a:lnTo>
                    <a:pt x="1411" y="220"/>
                  </a:lnTo>
                  <a:lnTo>
                    <a:pt x="1352" y="225"/>
                  </a:lnTo>
                  <a:lnTo>
                    <a:pt x="1292" y="229"/>
                  </a:lnTo>
                  <a:lnTo>
                    <a:pt x="1233" y="234"/>
                  </a:lnTo>
                  <a:lnTo>
                    <a:pt x="1174" y="238"/>
                  </a:lnTo>
                  <a:lnTo>
                    <a:pt x="1114" y="242"/>
                  </a:lnTo>
                  <a:lnTo>
                    <a:pt x="1056" y="246"/>
                  </a:lnTo>
                  <a:lnTo>
                    <a:pt x="996" y="250"/>
                  </a:lnTo>
                  <a:lnTo>
                    <a:pt x="878" y="258"/>
                  </a:lnTo>
                  <a:lnTo>
                    <a:pt x="760" y="266"/>
                  </a:lnTo>
                  <a:lnTo>
                    <a:pt x="641" y="273"/>
                  </a:lnTo>
                  <a:lnTo>
                    <a:pt x="523" y="280"/>
                  </a:lnTo>
                  <a:lnTo>
                    <a:pt x="405" y="287"/>
                  </a:lnTo>
                  <a:lnTo>
                    <a:pt x="286" y="294"/>
                  </a:lnTo>
                  <a:lnTo>
                    <a:pt x="169" y="299"/>
                  </a:lnTo>
                  <a:lnTo>
                    <a:pt x="50" y="305"/>
                  </a:lnTo>
                  <a:lnTo>
                    <a:pt x="48" y="306"/>
                  </a:lnTo>
                  <a:lnTo>
                    <a:pt x="46" y="305"/>
                  </a:lnTo>
                  <a:lnTo>
                    <a:pt x="44" y="305"/>
                  </a:lnTo>
                  <a:lnTo>
                    <a:pt x="42" y="305"/>
                  </a:lnTo>
                  <a:lnTo>
                    <a:pt x="39" y="305"/>
                  </a:lnTo>
                  <a:lnTo>
                    <a:pt x="37" y="304"/>
                  </a:lnTo>
                  <a:lnTo>
                    <a:pt x="35" y="304"/>
                  </a:lnTo>
                  <a:lnTo>
                    <a:pt x="33" y="303"/>
                  </a:lnTo>
                  <a:lnTo>
                    <a:pt x="31" y="302"/>
                  </a:lnTo>
                  <a:lnTo>
                    <a:pt x="29" y="302"/>
                  </a:lnTo>
                  <a:lnTo>
                    <a:pt x="27" y="301"/>
                  </a:lnTo>
                  <a:lnTo>
                    <a:pt x="24" y="299"/>
                  </a:lnTo>
                  <a:lnTo>
                    <a:pt x="23" y="298"/>
                  </a:lnTo>
                  <a:lnTo>
                    <a:pt x="21" y="297"/>
                  </a:lnTo>
                  <a:lnTo>
                    <a:pt x="20" y="296"/>
                  </a:lnTo>
                  <a:lnTo>
                    <a:pt x="18" y="294"/>
                  </a:lnTo>
                  <a:lnTo>
                    <a:pt x="15" y="293"/>
                  </a:lnTo>
                  <a:lnTo>
                    <a:pt x="14" y="291"/>
                  </a:lnTo>
                  <a:lnTo>
                    <a:pt x="13" y="289"/>
                  </a:lnTo>
                  <a:lnTo>
                    <a:pt x="11" y="288"/>
                  </a:lnTo>
                  <a:lnTo>
                    <a:pt x="10" y="286"/>
                  </a:lnTo>
                  <a:lnTo>
                    <a:pt x="8" y="285"/>
                  </a:lnTo>
                  <a:lnTo>
                    <a:pt x="7" y="282"/>
                  </a:lnTo>
                  <a:lnTo>
                    <a:pt x="6" y="280"/>
                  </a:lnTo>
                  <a:lnTo>
                    <a:pt x="5" y="279"/>
                  </a:lnTo>
                  <a:lnTo>
                    <a:pt x="5" y="276"/>
                  </a:lnTo>
                  <a:lnTo>
                    <a:pt x="4" y="274"/>
                  </a:lnTo>
                  <a:lnTo>
                    <a:pt x="3" y="272"/>
                  </a:lnTo>
                  <a:lnTo>
                    <a:pt x="3" y="270"/>
                  </a:lnTo>
                  <a:lnTo>
                    <a:pt x="3" y="267"/>
                  </a:lnTo>
                  <a:lnTo>
                    <a:pt x="1" y="265"/>
                  </a:lnTo>
                  <a:lnTo>
                    <a:pt x="1" y="263"/>
                  </a:lnTo>
                  <a:lnTo>
                    <a:pt x="0" y="162"/>
                  </a:lnTo>
                  <a:lnTo>
                    <a:pt x="0" y="160"/>
                  </a:lnTo>
                  <a:lnTo>
                    <a:pt x="1" y="159"/>
                  </a:lnTo>
                  <a:lnTo>
                    <a:pt x="1" y="157"/>
                  </a:lnTo>
                  <a:lnTo>
                    <a:pt x="3" y="156"/>
                  </a:lnTo>
                  <a:lnTo>
                    <a:pt x="4" y="154"/>
                  </a:lnTo>
                  <a:lnTo>
                    <a:pt x="5" y="154"/>
                  </a:lnTo>
                  <a:lnTo>
                    <a:pt x="6" y="153"/>
                  </a:lnTo>
                  <a:lnTo>
                    <a:pt x="8" y="152"/>
                  </a:lnTo>
                  <a:lnTo>
                    <a:pt x="10" y="152"/>
                  </a:lnTo>
                  <a:lnTo>
                    <a:pt x="11" y="152"/>
                  </a:lnTo>
                  <a:lnTo>
                    <a:pt x="13" y="151"/>
                  </a:lnTo>
                  <a:lnTo>
                    <a:pt x="15" y="151"/>
                  </a:lnTo>
                  <a:lnTo>
                    <a:pt x="19" y="151"/>
                  </a:lnTo>
                  <a:lnTo>
                    <a:pt x="23" y="150"/>
                  </a:lnTo>
                  <a:close/>
                </a:path>
              </a:pathLst>
            </a:custGeom>
            <a:solidFill>
              <a:srgbClr val="B2B2B2"/>
            </a:solidFill>
            <a:ln w="9525">
              <a:noFill/>
              <a:round/>
              <a:headEnd/>
              <a:tailEnd/>
            </a:ln>
          </p:spPr>
          <p:txBody>
            <a:bodyPr/>
            <a:lstStyle/>
            <a:p>
              <a:endParaRPr lang="en-US"/>
            </a:p>
          </p:txBody>
        </p:sp>
        <p:sp>
          <p:nvSpPr>
            <p:cNvPr id="1051" name="Freeform 15"/>
            <p:cNvSpPr>
              <a:spLocks/>
            </p:cNvSpPr>
            <p:nvPr/>
          </p:nvSpPr>
          <p:spPr bwMode="auto">
            <a:xfrm>
              <a:off x="3009" y="1923"/>
              <a:ext cx="627" cy="54"/>
            </a:xfrm>
            <a:custGeom>
              <a:avLst/>
              <a:gdLst>
                <a:gd name="T0" fmla="*/ 314 w 1254"/>
                <a:gd name="T1" fmla="*/ 9 h 107"/>
                <a:gd name="T2" fmla="*/ 314 w 1254"/>
                <a:gd name="T3" fmla="*/ 9 h 107"/>
                <a:gd name="T4" fmla="*/ 314 w 1254"/>
                <a:gd name="T5" fmla="*/ 9 h 107"/>
                <a:gd name="T6" fmla="*/ 314 w 1254"/>
                <a:gd name="T7" fmla="*/ 9 h 107"/>
                <a:gd name="T8" fmla="*/ 314 w 1254"/>
                <a:gd name="T9" fmla="*/ 8 h 107"/>
                <a:gd name="T10" fmla="*/ 314 w 1254"/>
                <a:gd name="T11" fmla="*/ 8 h 107"/>
                <a:gd name="T12" fmla="*/ 314 w 1254"/>
                <a:gd name="T13" fmla="*/ 8 h 107"/>
                <a:gd name="T14" fmla="*/ 314 w 1254"/>
                <a:gd name="T15" fmla="*/ 8 h 107"/>
                <a:gd name="T16" fmla="*/ 313 w 1254"/>
                <a:gd name="T17" fmla="*/ 7 h 107"/>
                <a:gd name="T18" fmla="*/ 313 w 1254"/>
                <a:gd name="T19" fmla="*/ 7 h 107"/>
                <a:gd name="T20" fmla="*/ 313 w 1254"/>
                <a:gd name="T21" fmla="*/ 7 h 107"/>
                <a:gd name="T22" fmla="*/ 312 w 1254"/>
                <a:gd name="T23" fmla="*/ 6 h 107"/>
                <a:gd name="T24" fmla="*/ 312 w 1254"/>
                <a:gd name="T25" fmla="*/ 6 h 107"/>
                <a:gd name="T26" fmla="*/ 311 w 1254"/>
                <a:gd name="T27" fmla="*/ 5 h 107"/>
                <a:gd name="T28" fmla="*/ 310 w 1254"/>
                <a:gd name="T29" fmla="*/ 4 h 107"/>
                <a:gd name="T30" fmla="*/ 309 w 1254"/>
                <a:gd name="T31" fmla="*/ 3 h 107"/>
                <a:gd name="T32" fmla="*/ 309 w 1254"/>
                <a:gd name="T33" fmla="*/ 2 h 107"/>
                <a:gd name="T34" fmla="*/ 308 w 1254"/>
                <a:gd name="T35" fmla="*/ 1 h 107"/>
                <a:gd name="T36" fmla="*/ 307 w 1254"/>
                <a:gd name="T37" fmla="*/ 0 h 107"/>
                <a:gd name="T38" fmla="*/ 0 w 1254"/>
                <a:gd name="T39" fmla="*/ 18 h 107"/>
                <a:gd name="T40" fmla="*/ 4 w 1254"/>
                <a:gd name="T41" fmla="*/ 27 h 107"/>
                <a:gd name="T42" fmla="*/ 314 w 1254"/>
                <a:gd name="T43" fmla="*/ 9 h 1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54"/>
                <a:gd name="T67" fmla="*/ 0 h 107"/>
                <a:gd name="T68" fmla="*/ 1254 w 1254"/>
                <a:gd name="T69" fmla="*/ 107 h 1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54" h="107">
                  <a:moveTo>
                    <a:pt x="1254" y="36"/>
                  </a:moveTo>
                  <a:lnTo>
                    <a:pt x="1254" y="35"/>
                  </a:lnTo>
                  <a:lnTo>
                    <a:pt x="1254" y="34"/>
                  </a:lnTo>
                  <a:lnTo>
                    <a:pt x="1254" y="33"/>
                  </a:lnTo>
                  <a:lnTo>
                    <a:pt x="1254" y="31"/>
                  </a:lnTo>
                  <a:lnTo>
                    <a:pt x="1253" y="30"/>
                  </a:lnTo>
                  <a:lnTo>
                    <a:pt x="1253" y="29"/>
                  </a:lnTo>
                  <a:lnTo>
                    <a:pt x="1252" y="28"/>
                  </a:lnTo>
                  <a:lnTo>
                    <a:pt x="1251" y="27"/>
                  </a:lnTo>
                  <a:lnTo>
                    <a:pt x="1250" y="25"/>
                  </a:lnTo>
                  <a:lnTo>
                    <a:pt x="1247" y="23"/>
                  </a:lnTo>
                  <a:lnTo>
                    <a:pt x="1246" y="21"/>
                  </a:lnTo>
                  <a:lnTo>
                    <a:pt x="1242" y="18"/>
                  </a:lnTo>
                  <a:lnTo>
                    <a:pt x="1237" y="13"/>
                  </a:lnTo>
                  <a:lnTo>
                    <a:pt x="1235" y="10"/>
                  </a:lnTo>
                  <a:lnTo>
                    <a:pt x="1233" y="7"/>
                  </a:lnTo>
                  <a:lnTo>
                    <a:pt x="1230" y="4"/>
                  </a:lnTo>
                  <a:lnTo>
                    <a:pt x="1228" y="0"/>
                  </a:lnTo>
                  <a:lnTo>
                    <a:pt x="0" y="69"/>
                  </a:lnTo>
                  <a:lnTo>
                    <a:pt x="16" y="107"/>
                  </a:lnTo>
                  <a:lnTo>
                    <a:pt x="1254" y="36"/>
                  </a:lnTo>
                  <a:close/>
                </a:path>
              </a:pathLst>
            </a:custGeom>
            <a:solidFill>
              <a:srgbClr val="CCCCCC"/>
            </a:solidFill>
            <a:ln w="9525">
              <a:noFill/>
              <a:round/>
              <a:headEnd/>
              <a:tailEnd/>
            </a:ln>
          </p:spPr>
          <p:txBody>
            <a:bodyPr/>
            <a:lstStyle/>
            <a:p>
              <a:endParaRPr lang="en-US"/>
            </a:p>
          </p:txBody>
        </p:sp>
        <p:sp>
          <p:nvSpPr>
            <p:cNvPr id="1052" name="Freeform 16"/>
            <p:cNvSpPr>
              <a:spLocks/>
            </p:cNvSpPr>
            <p:nvPr/>
          </p:nvSpPr>
          <p:spPr bwMode="auto">
            <a:xfrm>
              <a:off x="3196" y="1935"/>
              <a:ext cx="216" cy="26"/>
            </a:xfrm>
            <a:custGeom>
              <a:avLst/>
              <a:gdLst>
                <a:gd name="T0" fmla="*/ 0 w 432"/>
                <a:gd name="T1" fmla="*/ 7 h 50"/>
                <a:gd name="T2" fmla="*/ 2 w 432"/>
                <a:gd name="T3" fmla="*/ 14 h 50"/>
                <a:gd name="T4" fmla="*/ 108 w 432"/>
                <a:gd name="T5" fmla="*/ 6 h 50"/>
                <a:gd name="T6" fmla="*/ 106 w 432"/>
                <a:gd name="T7" fmla="*/ 0 h 50"/>
                <a:gd name="T8" fmla="*/ 0 w 432"/>
                <a:gd name="T9" fmla="*/ 7 h 50"/>
                <a:gd name="T10" fmla="*/ 0 60000 65536"/>
                <a:gd name="T11" fmla="*/ 0 60000 65536"/>
                <a:gd name="T12" fmla="*/ 0 60000 65536"/>
                <a:gd name="T13" fmla="*/ 0 60000 65536"/>
                <a:gd name="T14" fmla="*/ 0 60000 65536"/>
                <a:gd name="T15" fmla="*/ 0 w 432"/>
                <a:gd name="T16" fmla="*/ 0 h 50"/>
                <a:gd name="T17" fmla="*/ 432 w 432"/>
                <a:gd name="T18" fmla="*/ 50 h 50"/>
              </a:gdLst>
              <a:ahLst/>
              <a:cxnLst>
                <a:cxn ang="T10">
                  <a:pos x="T0" y="T1"/>
                </a:cxn>
                <a:cxn ang="T11">
                  <a:pos x="T2" y="T3"/>
                </a:cxn>
                <a:cxn ang="T12">
                  <a:pos x="T4" y="T5"/>
                </a:cxn>
                <a:cxn ang="T13">
                  <a:pos x="T6" y="T7"/>
                </a:cxn>
                <a:cxn ang="T14">
                  <a:pos x="T8" y="T9"/>
                </a:cxn>
              </a:cxnLst>
              <a:rect l="T15" t="T16" r="T17" b="T18"/>
              <a:pathLst>
                <a:path w="432" h="50">
                  <a:moveTo>
                    <a:pt x="0" y="26"/>
                  </a:moveTo>
                  <a:lnTo>
                    <a:pt x="7" y="50"/>
                  </a:lnTo>
                  <a:lnTo>
                    <a:pt x="432" y="24"/>
                  </a:lnTo>
                  <a:lnTo>
                    <a:pt x="421" y="0"/>
                  </a:lnTo>
                  <a:lnTo>
                    <a:pt x="0" y="26"/>
                  </a:lnTo>
                  <a:close/>
                </a:path>
              </a:pathLst>
            </a:custGeom>
            <a:solidFill>
              <a:srgbClr val="666666"/>
            </a:solidFill>
            <a:ln w="9525">
              <a:noFill/>
              <a:round/>
              <a:headEnd/>
              <a:tailEnd/>
            </a:ln>
          </p:spPr>
          <p:txBody>
            <a:bodyPr/>
            <a:lstStyle/>
            <a:p>
              <a:endParaRPr lang="en-US"/>
            </a:p>
          </p:txBody>
        </p:sp>
        <p:sp>
          <p:nvSpPr>
            <p:cNvPr id="1053" name="Freeform 17"/>
            <p:cNvSpPr>
              <a:spLocks/>
            </p:cNvSpPr>
            <p:nvPr/>
          </p:nvSpPr>
          <p:spPr bwMode="auto">
            <a:xfrm>
              <a:off x="3009" y="1959"/>
              <a:ext cx="7" cy="62"/>
            </a:xfrm>
            <a:custGeom>
              <a:avLst/>
              <a:gdLst>
                <a:gd name="T0" fmla="*/ 0 w 15"/>
                <a:gd name="T1" fmla="*/ 0 h 124"/>
                <a:gd name="T2" fmla="*/ 0 w 15"/>
                <a:gd name="T3" fmla="*/ 29 h 124"/>
                <a:gd name="T4" fmla="*/ 3 w 15"/>
                <a:gd name="T5" fmla="*/ 31 h 124"/>
                <a:gd name="T6" fmla="*/ 3 w 15"/>
                <a:gd name="T7" fmla="*/ 9 h 124"/>
                <a:gd name="T8" fmla="*/ 0 w 15"/>
                <a:gd name="T9" fmla="*/ 0 h 124"/>
                <a:gd name="T10" fmla="*/ 0 60000 65536"/>
                <a:gd name="T11" fmla="*/ 0 60000 65536"/>
                <a:gd name="T12" fmla="*/ 0 60000 65536"/>
                <a:gd name="T13" fmla="*/ 0 60000 65536"/>
                <a:gd name="T14" fmla="*/ 0 60000 65536"/>
                <a:gd name="T15" fmla="*/ 0 w 15"/>
                <a:gd name="T16" fmla="*/ 0 h 124"/>
                <a:gd name="T17" fmla="*/ 15 w 15"/>
                <a:gd name="T18" fmla="*/ 124 h 124"/>
              </a:gdLst>
              <a:ahLst/>
              <a:cxnLst>
                <a:cxn ang="T10">
                  <a:pos x="T0" y="T1"/>
                </a:cxn>
                <a:cxn ang="T11">
                  <a:pos x="T2" y="T3"/>
                </a:cxn>
                <a:cxn ang="T12">
                  <a:pos x="T4" y="T5"/>
                </a:cxn>
                <a:cxn ang="T13">
                  <a:pos x="T6" y="T7"/>
                </a:cxn>
                <a:cxn ang="T14">
                  <a:pos x="T8" y="T9"/>
                </a:cxn>
              </a:cxnLst>
              <a:rect l="T15" t="T16" r="T17" b="T18"/>
              <a:pathLst>
                <a:path w="15" h="124">
                  <a:moveTo>
                    <a:pt x="0" y="0"/>
                  </a:moveTo>
                  <a:lnTo>
                    <a:pt x="1" y="114"/>
                  </a:lnTo>
                  <a:lnTo>
                    <a:pt x="15" y="124"/>
                  </a:lnTo>
                  <a:lnTo>
                    <a:pt x="15" y="33"/>
                  </a:lnTo>
                  <a:lnTo>
                    <a:pt x="0" y="0"/>
                  </a:lnTo>
                  <a:close/>
                </a:path>
              </a:pathLst>
            </a:custGeom>
            <a:solidFill>
              <a:srgbClr val="E5E5E5"/>
            </a:solidFill>
            <a:ln w="9525">
              <a:noFill/>
              <a:round/>
              <a:headEnd/>
              <a:tailEnd/>
            </a:ln>
          </p:spPr>
          <p:txBody>
            <a:bodyPr/>
            <a:lstStyle/>
            <a:p>
              <a:endParaRPr lang="en-US"/>
            </a:p>
          </p:txBody>
        </p:sp>
        <p:sp>
          <p:nvSpPr>
            <p:cNvPr id="1054" name="Freeform 18"/>
            <p:cNvSpPr>
              <a:spLocks/>
            </p:cNvSpPr>
            <p:nvPr/>
          </p:nvSpPr>
          <p:spPr bwMode="auto">
            <a:xfrm>
              <a:off x="2864" y="1962"/>
              <a:ext cx="47" cy="61"/>
            </a:xfrm>
            <a:custGeom>
              <a:avLst/>
              <a:gdLst>
                <a:gd name="T0" fmla="*/ 0 w 94"/>
                <a:gd name="T1" fmla="*/ 2 h 121"/>
                <a:gd name="T2" fmla="*/ 23 w 94"/>
                <a:gd name="T3" fmla="*/ 0 h 121"/>
                <a:gd name="T4" fmla="*/ 24 w 94"/>
                <a:gd name="T5" fmla="*/ 29 h 121"/>
                <a:gd name="T6" fmla="*/ 1 w 94"/>
                <a:gd name="T7" fmla="*/ 31 h 121"/>
                <a:gd name="T8" fmla="*/ 0 w 94"/>
                <a:gd name="T9" fmla="*/ 2 h 121"/>
                <a:gd name="T10" fmla="*/ 0 60000 65536"/>
                <a:gd name="T11" fmla="*/ 0 60000 65536"/>
                <a:gd name="T12" fmla="*/ 0 60000 65536"/>
                <a:gd name="T13" fmla="*/ 0 60000 65536"/>
                <a:gd name="T14" fmla="*/ 0 60000 65536"/>
                <a:gd name="T15" fmla="*/ 0 w 94"/>
                <a:gd name="T16" fmla="*/ 0 h 121"/>
                <a:gd name="T17" fmla="*/ 94 w 94"/>
                <a:gd name="T18" fmla="*/ 121 h 121"/>
              </a:gdLst>
              <a:ahLst/>
              <a:cxnLst>
                <a:cxn ang="T10">
                  <a:pos x="T0" y="T1"/>
                </a:cxn>
                <a:cxn ang="T11">
                  <a:pos x="T2" y="T3"/>
                </a:cxn>
                <a:cxn ang="T12">
                  <a:pos x="T4" y="T5"/>
                </a:cxn>
                <a:cxn ang="T13">
                  <a:pos x="T6" y="T7"/>
                </a:cxn>
                <a:cxn ang="T14">
                  <a:pos x="T8" y="T9"/>
                </a:cxn>
              </a:cxnLst>
              <a:rect l="T15" t="T16" r="T17" b="T18"/>
              <a:pathLst>
                <a:path w="94" h="121">
                  <a:moveTo>
                    <a:pt x="0" y="7"/>
                  </a:moveTo>
                  <a:lnTo>
                    <a:pt x="90" y="0"/>
                  </a:lnTo>
                  <a:lnTo>
                    <a:pt x="94" y="115"/>
                  </a:lnTo>
                  <a:lnTo>
                    <a:pt x="4" y="121"/>
                  </a:lnTo>
                  <a:lnTo>
                    <a:pt x="0" y="7"/>
                  </a:lnTo>
                  <a:close/>
                </a:path>
              </a:pathLst>
            </a:custGeom>
            <a:solidFill>
              <a:srgbClr val="999999"/>
            </a:solidFill>
            <a:ln w="9525">
              <a:noFill/>
              <a:round/>
              <a:headEnd/>
              <a:tailEnd/>
            </a:ln>
          </p:spPr>
          <p:txBody>
            <a:bodyPr/>
            <a:lstStyle/>
            <a:p>
              <a:endParaRPr lang="en-US"/>
            </a:p>
          </p:txBody>
        </p:sp>
        <p:sp>
          <p:nvSpPr>
            <p:cNvPr id="1055" name="Freeform 19"/>
            <p:cNvSpPr>
              <a:spLocks/>
            </p:cNvSpPr>
            <p:nvPr/>
          </p:nvSpPr>
          <p:spPr bwMode="auto">
            <a:xfrm>
              <a:off x="3015" y="1941"/>
              <a:ext cx="625" cy="80"/>
            </a:xfrm>
            <a:custGeom>
              <a:avLst/>
              <a:gdLst>
                <a:gd name="T0" fmla="*/ 311 w 1250"/>
                <a:gd name="T1" fmla="*/ 0 h 160"/>
                <a:gd name="T2" fmla="*/ 0 w 1250"/>
                <a:gd name="T3" fmla="*/ 17 h 160"/>
                <a:gd name="T4" fmla="*/ 1 w 1250"/>
                <a:gd name="T5" fmla="*/ 40 h 160"/>
                <a:gd name="T6" fmla="*/ 313 w 1250"/>
                <a:gd name="T7" fmla="*/ 24 h 160"/>
                <a:gd name="T8" fmla="*/ 311 w 1250"/>
                <a:gd name="T9" fmla="*/ 0 h 160"/>
                <a:gd name="T10" fmla="*/ 0 60000 65536"/>
                <a:gd name="T11" fmla="*/ 0 60000 65536"/>
                <a:gd name="T12" fmla="*/ 0 60000 65536"/>
                <a:gd name="T13" fmla="*/ 0 60000 65536"/>
                <a:gd name="T14" fmla="*/ 0 60000 65536"/>
                <a:gd name="T15" fmla="*/ 0 w 1250"/>
                <a:gd name="T16" fmla="*/ 0 h 160"/>
                <a:gd name="T17" fmla="*/ 1250 w 1250"/>
                <a:gd name="T18" fmla="*/ 160 h 160"/>
              </a:gdLst>
              <a:ahLst/>
              <a:cxnLst>
                <a:cxn ang="T10">
                  <a:pos x="T0" y="T1"/>
                </a:cxn>
                <a:cxn ang="T11">
                  <a:pos x="T2" y="T3"/>
                </a:cxn>
                <a:cxn ang="T12">
                  <a:pos x="T4" y="T5"/>
                </a:cxn>
                <a:cxn ang="T13">
                  <a:pos x="T6" y="T7"/>
                </a:cxn>
                <a:cxn ang="T14">
                  <a:pos x="T8" y="T9"/>
                </a:cxn>
              </a:cxnLst>
              <a:rect l="T15" t="T16" r="T17" b="T18"/>
              <a:pathLst>
                <a:path w="1250" h="160">
                  <a:moveTo>
                    <a:pt x="1243" y="0"/>
                  </a:moveTo>
                  <a:lnTo>
                    <a:pt x="0" y="66"/>
                  </a:lnTo>
                  <a:lnTo>
                    <a:pt x="4" y="160"/>
                  </a:lnTo>
                  <a:lnTo>
                    <a:pt x="1250" y="99"/>
                  </a:lnTo>
                  <a:lnTo>
                    <a:pt x="1243" y="0"/>
                  </a:lnTo>
                  <a:close/>
                </a:path>
              </a:pathLst>
            </a:custGeom>
            <a:solidFill>
              <a:srgbClr val="999999"/>
            </a:solidFill>
            <a:ln w="9525">
              <a:noFill/>
              <a:round/>
              <a:headEnd/>
              <a:tailEnd/>
            </a:ln>
          </p:spPr>
          <p:txBody>
            <a:bodyPr/>
            <a:lstStyle/>
            <a:p>
              <a:endParaRPr lang="en-US"/>
            </a:p>
          </p:txBody>
        </p:sp>
        <p:sp>
          <p:nvSpPr>
            <p:cNvPr id="1056" name="Freeform 20"/>
            <p:cNvSpPr>
              <a:spLocks/>
            </p:cNvSpPr>
            <p:nvPr/>
          </p:nvSpPr>
          <p:spPr bwMode="auto">
            <a:xfrm>
              <a:off x="3697" y="1923"/>
              <a:ext cx="46" cy="54"/>
            </a:xfrm>
            <a:custGeom>
              <a:avLst/>
              <a:gdLst>
                <a:gd name="T0" fmla="*/ 18 w 92"/>
                <a:gd name="T1" fmla="*/ 0 h 107"/>
                <a:gd name="T2" fmla="*/ 22 w 92"/>
                <a:gd name="T3" fmla="*/ 10 h 107"/>
                <a:gd name="T4" fmla="*/ 23 w 92"/>
                <a:gd name="T5" fmla="*/ 26 h 107"/>
                <a:gd name="T6" fmla="*/ 1 w 92"/>
                <a:gd name="T7" fmla="*/ 27 h 107"/>
                <a:gd name="T8" fmla="*/ 0 w 92"/>
                <a:gd name="T9" fmla="*/ 0 h 107"/>
                <a:gd name="T10" fmla="*/ 18 w 92"/>
                <a:gd name="T11" fmla="*/ 0 h 107"/>
                <a:gd name="T12" fmla="*/ 0 60000 65536"/>
                <a:gd name="T13" fmla="*/ 0 60000 65536"/>
                <a:gd name="T14" fmla="*/ 0 60000 65536"/>
                <a:gd name="T15" fmla="*/ 0 60000 65536"/>
                <a:gd name="T16" fmla="*/ 0 60000 65536"/>
                <a:gd name="T17" fmla="*/ 0 60000 65536"/>
                <a:gd name="T18" fmla="*/ 0 w 92"/>
                <a:gd name="T19" fmla="*/ 0 h 107"/>
                <a:gd name="T20" fmla="*/ 92 w 92"/>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92" h="107">
                  <a:moveTo>
                    <a:pt x="71" y="0"/>
                  </a:moveTo>
                  <a:lnTo>
                    <a:pt x="87" y="37"/>
                  </a:lnTo>
                  <a:lnTo>
                    <a:pt x="92" y="104"/>
                  </a:lnTo>
                  <a:lnTo>
                    <a:pt x="3" y="107"/>
                  </a:lnTo>
                  <a:lnTo>
                    <a:pt x="0" y="0"/>
                  </a:lnTo>
                  <a:lnTo>
                    <a:pt x="71" y="0"/>
                  </a:lnTo>
                  <a:close/>
                </a:path>
              </a:pathLst>
            </a:custGeom>
            <a:solidFill>
              <a:srgbClr val="B2B2B2"/>
            </a:solidFill>
            <a:ln w="9525">
              <a:noFill/>
              <a:round/>
              <a:headEnd/>
              <a:tailEnd/>
            </a:ln>
          </p:spPr>
          <p:txBody>
            <a:bodyPr/>
            <a:lstStyle/>
            <a:p>
              <a:endParaRPr lang="en-US"/>
            </a:p>
          </p:txBody>
        </p:sp>
        <p:sp>
          <p:nvSpPr>
            <p:cNvPr id="1057" name="Freeform 21"/>
            <p:cNvSpPr>
              <a:spLocks/>
            </p:cNvSpPr>
            <p:nvPr/>
          </p:nvSpPr>
          <p:spPr bwMode="auto">
            <a:xfrm>
              <a:off x="2822" y="1256"/>
              <a:ext cx="924" cy="758"/>
            </a:xfrm>
            <a:custGeom>
              <a:avLst/>
              <a:gdLst>
                <a:gd name="T0" fmla="*/ 53 w 1847"/>
                <a:gd name="T1" fmla="*/ 12 h 1515"/>
                <a:gd name="T2" fmla="*/ 107 w 1847"/>
                <a:gd name="T3" fmla="*/ 9 h 1515"/>
                <a:gd name="T4" fmla="*/ 161 w 1847"/>
                <a:gd name="T5" fmla="*/ 7 h 1515"/>
                <a:gd name="T6" fmla="*/ 217 w 1847"/>
                <a:gd name="T7" fmla="*/ 4 h 1515"/>
                <a:gd name="T8" fmla="*/ 272 w 1847"/>
                <a:gd name="T9" fmla="*/ 3 h 1515"/>
                <a:gd name="T10" fmla="*/ 327 w 1847"/>
                <a:gd name="T11" fmla="*/ 2 h 1515"/>
                <a:gd name="T12" fmla="*/ 382 w 1847"/>
                <a:gd name="T13" fmla="*/ 1 h 1515"/>
                <a:gd name="T14" fmla="*/ 451 w 1847"/>
                <a:gd name="T15" fmla="*/ 0 h 1515"/>
                <a:gd name="T16" fmla="*/ 454 w 1847"/>
                <a:gd name="T17" fmla="*/ 1 h 1515"/>
                <a:gd name="T18" fmla="*/ 456 w 1847"/>
                <a:gd name="T19" fmla="*/ 1 h 1515"/>
                <a:gd name="T20" fmla="*/ 458 w 1847"/>
                <a:gd name="T21" fmla="*/ 2 h 1515"/>
                <a:gd name="T22" fmla="*/ 459 w 1847"/>
                <a:gd name="T23" fmla="*/ 4 h 1515"/>
                <a:gd name="T24" fmla="*/ 460 w 1847"/>
                <a:gd name="T25" fmla="*/ 5 h 1515"/>
                <a:gd name="T26" fmla="*/ 462 w 1847"/>
                <a:gd name="T27" fmla="*/ 7 h 1515"/>
                <a:gd name="T28" fmla="*/ 462 w 1847"/>
                <a:gd name="T29" fmla="*/ 9 h 1515"/>
                <a:gd name="T30" fmla="*/ 462 w 1847"/>
                <a:gd name="T31" fmla="*/ 320 h 1515"/>
                <a:gd name="T32" fmla="*/ 462 w 1847"/>
                <a:gd name="T33" fmla="*/ 323 h 1515"/>
                <a:gd name="T34" fmla="*/ 461 w 1847"/>
                <a:gd name="T35" fmla="*/ 325 h 1515"/>
                <a:gd name="T36" fmla="*/ 460 w 1847"/>
                <a:gd name="T37" fmla="*/ 327 h 1515"/>
                <a:gd name="T38" fmla="*/ 459 w 1847"/>
                <a:gd name="T39" fmla="*/ 328 h 1515"/>
                <a:gd name="T40" fmla="*/ 457 w 1847"/>
                <a:gd name="T41" fmla="*/ 330 h 1515"/>
                <a:gd name="T42" fmla="*/ 456 w 1847"/>
                <a:gd name="T43" fmla="*/ 331 h 1515"/>
                <a:gd name="T44" fmla="*/ 454 w 1847"/>
                <a:gd name="T45" fmla="*/ 332 h 1515"/>
                <a:gd name="T46" fmla="*/ 451 w 1847"/>
                <a:gd name="T47" fmla="*/ 332 h 1515"/>
                <a:gd name="T48" fmla="*/ 409 w 1847"/>
                <a:gd name="T49" fmla="*/ 332 h 1515"/>
                <a:gd name="T50" fmla="*/ 408 w 1847"/>
                <a:gd name="T51" fmla="*/ 328 h 1515"/>
                <a:gd name="T52" fmla="*/ 407 w 1847"/>
                <a:gd name="T53" fmla="*/ 326 h 1515"/>
                <a:gd name="T54" fmla="*/ 407 w 1847"/>
                <a:gd name="T55" fmla="*/ 326 h 1515"/>
                <a:gd name="T56" fmla="*/ 405 w 1847"/>
                <a:gd name="T57" fmla="*/ 325 h 1515"/>
                <a:gd name="T58" fmla="*/ 404 w 1847"/>
                <a:gd name="T59" fmla="*/ 325 h 1515"/>
                <a:gd name="T60" fmla="*/ 92 w 1847"/>
                <a:gd name="T61" fmla="*/ 377 h 1515"/>
                <a:gd name="T62" fmla="*/ 19 w 1847"/>
                <a:gd name="T63" fmla="*/ 353 h 1515"/>
                <a:gd name="T64" fmla="*/ 17 w 1847"/>
                <a:gd name="T65" fmla="*/ 352 h 1515"/>
                <a:gd name="T66" fmla="*/ 15 w 1847"/>
                <a:gd name="T67" fmla="*/ 352 h 1515"/>
                <a:gd name="T68" fmla="*/ 13 w 1847"/>
                <a:gd name="T69" fmla="*/ 351 h 1515"/>
                <a:gd name="T70" fmla="*/ 11 w 1847"/>
                <a:gd name="T71" fmla="*/ 349 h 1515"/>
                <a:gd name="T72" fmla="*/ 10 w 1847"/>
                <a:gd name="T73" fmla="*/ 348 h 1515"/>
                <a:gd name="T74" fmla="*/ 9 w 1847"/>
                <a:gd name="T75" fmla="*/ 346 h 1515"/>
                <a:gd name="T76" fmla="*/ 9 w 1847"/>
                <a:gd name="T77" fmla="*/ 343 h 1515"/>
                <a:gd name="T78" fmla="*/ 0 w 1847"/>
                <a:gd name="T79" fmla="*/ 27 h 1515"/>
                <a:gd name="T80" fmla="*/ 1 w 1847"/>
                <a:gd name="T81" fmla="*/ 25 h 1515"/>
                <a:gd name="T82" fmla="*/ 1 w 1847"/>
                <a:gd name="T83" fmla="*/ 23 h 1515"/>
                <a:gd name="T84" fmla="*/ 2 w 1847"/>
                <a:gd name="T85" fmla="*/ 21 h 1515"/>
                <a:gd name="T86" fmla="*/ 4 w 1847"/>
                <a:gd name="T87" fmla="*/ 19 h 1515"/>
                <a:gd name="T88" fmla="*/ 6 w 1847"/>
                <a:gd name="T89" fmla="*/ 18 h 1515"/>
                <a:gd name="T90" fmla="*/ 8 w 1847"/>
                <a:gd name="T91" fmla="*/ 16 h 1515"/>
                <a:gd name="T92" fmla="*/ 10 w 1847"/>
                <a:gd name="T93" fmla="*/ 16 h 1515"/>
                <a:gd name="T94" fmla="*/ 12 w 1847"/>
                <a:gd name="T95" fmla="*/ 15 h 151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47"/>
                <a:gd name="T145" fmla="*/ 0 h 1515"/>
                <a:gd name="T146" fmla="*/ 1847 w 1847"/>
                <a:gd name="T147" fmla="*/ 1515 h 151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47" h="1515">
                  <a:moveTo>
                    <a:pt x="46" y="59"/>
                  </a:moveTo>
                  <a:lnTo>
                    <a:pt x="101" y="56"/>
                  </a:lnTo>
                  <a:lnTo>
                    <a:pt x="155" y="51"/>
                  </a:lnTo>
                  <a:lnTo>
                    <a:pt x="209" y="48"/>
                  </a:lnTo>
                  <a:lnTo>
                    <a:pt x="263" y="44"/>
                  </a:lnTo>
                  <a:lnTo>
                    <a:pt x="317" y="41"/>
                  </a:lnTo>
                  <a:lnTo>
                    <a:pt x="371" y="39"/>
                  </a:lnTo>
                  <a:lnTo>
                    <a:pt x="427" y="35"/>
                  </a:lnTo>
                  <a:lnTo>
                    <a:pt x="481" y="32"/>
                  </a:lnTo>
                  <a:lnTo>
                    <a:pt x="535" y="29"/>
                  </a:lnTo>
                  <a:lnTo>
                    <a:pt x="590" y="27"/>
                  </a:lnTo>
                  <a:lnTo>
                    <a:pt x="644" y="25"/>
                  </a:lnTo>
                  <a:lnTo>
                    <a:pt x="700" y="23"/>
                  </a:lnTo>
                  <a:lnTo>
                    <a:pt x="754" y="20"/>
                  </a:lnTo>
                  <a:lnTo>
                    <a:pt x="809" y="18"/>
                  </a:lnTo>
                  <a:lnTo>
                    <a:pt x="865" y="16"/>
                  </a:lnTo>
                  <a:lnTo>
                    <a:pt x="919" y="14"/>
                  </a:lnTo>
                  <a:lnTo>
                    <a:pt x="974" y="12"/>
                  </a:lnTo>
                  <a:lnTo>
                    <a:pt x="1029" y="11"/>
                  </a:lnTo>
                  <a:lnTo>
                    <a:pt x="1085" y="10"/>
                  </a:lnTo>
                  <a:lnTo>
                    <a:pt x="1139" y="9"/>
                  </a:lnTo>
                  <a:lnTo>
                    <a:pt x="1194" y="6"/>
                  </a:lnTo>
                  <a:lnTo>
                    <a:pt x="1249" y="5"/>
                  </a:lnTo>
                  <a:lnTo>
                    <a:pt x="1305" y="5"/>
                  </a:lnTo>
                  <a:lnTo>
                    <a:pt x="1360" y="4"/>
                  </a:lnTo>
                  <a:lnTo>
                    <a:pt x="1415" y="3"/>
                  </a:lnTo>
                  <a:lnTo>
                    <a:pt x="1471" y="2"/>
                  </a:lnTo>
                  <a:lnTo>
                    <a:pt x="1526" y="2"/>
                  </a:lnTo>
                  <a:lnTo>
                    <a:pt x="1580" y="1"/>
                  </a:lnTo>
                  <a:lnTo>
                    <a:pt x="1691" y="0"/>
                  </a:lnTo>
                  <a:lnTo>
                    <a:pt x="1801" y="0"/>
                  </a:lnTo>
                  <a:lnTo>
                    <a:pt x="1804" y="0"/>
                  </a:lnTo>
                  <a:lnTo>
                    <a:pt x="1806" y="0"/>
                  </a:lnTo>
                  <a:lnTo>
                    <a:pt x="1808" y="0"/>
                  </a:lnTo>
                  <a:lnTo>
                    <a:pt x="1810" y="0"/>
                  </a:lnTo>
                  <a:lnTo>
                    <a:pt x="1813" y="1"/>
                  </a:lnTo>
                  <a:lnTo>
                    <a:pt x="1815" y="1"/>
                  </a:lnTo>
                  <a:lnTo>
                    <a:pt x="1817" y="2"/>
                  </a:lnTo>
                  <a:lnTo>
                    <a:pt x="1820" y="2"/>
                  </a:lnTo>
                  <a:lnTo>
                    <a:pt x="1821" y="3"/>
                  </a:lnTo>
                  <a:lnTo>
                    <a:pt x="1823" y="4"/>
                  </a:lnTo>
                  <a:lnTo>
                    <a:pt x="1825" y="5"/>
                  </a:lnTo>
                  <a:lnTo>
                    <a:pt x="1827" y="6"/>
                  </a:lnTo>
                  <a:lnTo>
                    <a:pt x="1829" y="8"/>
                  </a:lnTo>
                  <a:lnTo>
                    <a:pt x="1830" y="9"/>
                  </a:lnTo>
                  <a:lnTo>
                    <a:pt x="1832" y="10"/>
                  </a:lnTo>
                  <a:lnTo>
                    <a:pt x="1833" y="11"/>
                  </a:lnTo>
                  <a:lnTo>
                    <a:pt x="1836" y="13"/>
                  </a:lnTo>
                  <a:lnTo>
                    <a:pt x="1837" y="14"/>
                  </a:lnTo>
                  <a:lnTo>
                    <a:pt x="1838" y="16"/>
                  </a:lnTo>
                  <a:lnTo>
                    <a:pt x="1839" y="18"/>
                  </a:lnTo>
                  <a:lnTo>
                    <a:pt x="1840" y="19"/>
                  </a:lnTo>
                  <a:lnTo>
                    <a:pt x="1842" y="21"/>
                  </a:lnTo>
                  <a:lnTo>
                    <a:pt x="1843" y="24"/>
                  </a:lnTo>
                  <a:lnTo>
                    <a:pt x="1844" y="25"/>
                  </a:lnTo>
                  <a:lnTo>
                    <a:pt x="1845" y="27"/>
                  </a:lnTo>
                  <a:lnTo>
                    <a:pt x="1845" y="29"/>
                  </a:lnTo>
                  <a:lnTo>
                    <a:pt x="1846" y="32"/>
                  </a:lnTo>
                  <a:lnTo>
                    <a:pt x="1846" y="34"/>
                  </a:lnTo>
                  <a:lnTo>
                    <a:pt x="1847" y="36"/>
                  </a:lnTo>
                  <a:lnTo>
                    <a:pt x="1847" y="39"/>
                  </a:lnTo>
                  <a:lnTo>
                    <a:pt x="1847" y="41"/>
                  </a:lnTo>
                  <a:lnTo>
                    <a:pt x="1847" y="43"/>
                  </a:lnTo>
                  <a:lnTo>
                    <a:pt x="1847" y="1280"/>
                  </a:lnTo>
                  <a:lnTo>
                    <a:pt x="1847" y="1283"/>
                  </a:lnTo>
                  <a:lnTo>
                    <a:pt x="1847" y="1285"/>
                  </a:lnTo>
                  <a:lnTo>
                    <a:pt x="1847" y="1287"/>
                  </a:lnTo>
                  <a:lnTo>
                    <a:pt x="1846" y="1289"/>
                  </a:lnTo>
                  <a:lnTo>
                    <a:pt x="1846" y="1292"/>
                  </a:lnTo>
                  <a:lnTo>
                    <a:pt x="1845" y="1294"/>
                  </a:lnTo>
                  <a:lnTo>
                    <a:pt x="1845" y="1296"/>
                  </a:lnTo>
                  <a:lnTo>
                    <a:pt x="1844" y="1298"/>
                  </a:lnTo>
                  <a:lnTo>
                    <a:pt x="1843" y="1300"/>
                  </a:lnTo>
                  <a:lnTo>
                    <a:pt x="1842" y="1302"/>
                  </a:lnTo>
                  <a:lnTo>
                    <a:pt x="1842" y="1303"/>
                  </a:lnTo>
                  <a:lnTo>
                    <a:pt x="1840" y="1306"/>
                  </a:lnTo>
                  <a:lnTo>
                    <a:pt x="1839" y="1307"/>
                  </a:lnTo>
                  <a:lnTo>
                    <a:pt x="1838" y="1309"/>
                  </a:lnTo>
                  <a:lnTo>
                    <a:pt x="1836" y="1310"/>
                  </a:lnTo>
                  <a:lnTo>
                    <a:pt x="1835" y="1311"/>
                  </a:lnTo>
                  <a:lnTo>
                    <a:pt x="1833" y="1314"/>
                  </a:lnTo>
                  <a:lnTo>
                    <a:pt x="1831" y="1315"/>
                  </a:lnTo>
                  <a:lnTo>
                    <a:pt x="1830" y="1316"/>
                  </a:lnTo>
                  <a:lnTo>
                    <a:pt x="1828" y="1317"/>
                  </a:lnTo>
                  <a:lnTo>
                    <a:pt x="1827" y="1318"/>
                  </a:lnTo>
                  <a:lnTo>
                    <a:pt x="1824" y="1319"/>
                  </a:lnTo>
                  <a:lnTo>
                    <a:pt x="1823" y="1321"/>
                  </a:lnTo>
                  <a:lnTo>
                    <a:pt x="1821" y="1322"/>
                  </a:lnTo>
                  <a:lnTo>
                    <a:pt x="1819" y="1323"/>
                  </a:lnTo>
                  <a:lnTo>
                    <a:pt x="1817" y="1323"/>
                  </a:lnTo>
                  <a:lnTo>
                    <a:pt x="1815" y="1324"/>
                  </a:lnTo>
                  <a:lnTo>
                    <a:pt x="1813" y="1325"/>
                  </a:lnTo>
                  <a:lnTo>
                    <a:pt x="1810" y="1325"/>
                  </a:lnTo>
                  <a:lnTo>
                    <a:pt x="1808" y="1326"/>
                  </a:lnTo>
                  <a:lnTo>
                    <a:pt x="1806" y="1326"/>
                  </a:lnTo>
                  <a:lnTo>
                    <a:pt x="1804" y="1326"/>
                  </a:lnTo>
                  <a:lnTo>
                    <a:pt x="1741" y="1333"/>
                  </a:lnTo>
                  <a:lnTo>
                    <a:pt x="1745" y="1435"/>
                  </a:lnTo>
                  <a:lnTo>
                    <a:pt x="1645" y="1444"/>
                  </a:lnTo>
                  <a:lnTo>
                    <a:pt x="1634" y="1325"/>
                  </a:lnTo>
                  <a:lnTo>
                    <a:pt x="1634" y="1321"/>
                  </a:lnTo>
                  <a:lnTo>
                    <a:pt x="1633" y="1316"/>
                  </a:lnTo>
                  <a:lnTo>
                    <a:pt x="1632" y="1314"/>
                  </a:lnTo>
                  <a:lnTo>
                    <a:pt x="1632" y="1311"/>
                  </a:lnTo>
                  <a:lnTo>
                    <a:pt x="1631" y="1309"/>
                  </a:lnTo>
                  <a:lnTo>
                    <a:pt x="1630" y="1307"/>
                  </a:lnTo>
                  <a:lnTo>
                    <a:pt x="1628" y="1306"/>
                  </a:lnTo>
                  <a:lnTo>
                    <a:pt x="1628" y="1304"/>
                  </a:lnTo>
                  <a:lnTo>
                    <a:pt x="1627" y="1304"/>
                  </a:lnTo>
                  <a:lnTo>
                    <a:pt x="1626" y="1303"/>
                  </a:lnTo>
                  <a:lnTo>
                    <a:pt x="1625" y="1302"/>
                  </a:lnTo>
                  <a:lnTo>
                    <a:pt x="1624" y="1301"/>
                  </a:lnTo>
                  <a:lnTo>
                    <a:pt x="1623" y="1300"/>
                  </a:lnTo>
                  <a:lnTo>
                    <a:pt x="1620" y="1300"/>
                  </a:lnTo>
                  <a:lnTo>
                    <a:pt x="1619" y="1299"/>
                  </a:lnTo>
                  <a:lnTo>
                    <a:pt x="1618" y="1299"/>
                  </a:lnTo>
                  <a:lnTo>
                    <a:pt x="1617" y="1299"/>
                  </a:lnTo>
                  <a:lnTo>
                    <a:pt x="1615" y="1298"/>
                  </a:lnTo>
                  <a:lnTo>
                    <a:pt x="1613" y="1298"/>
                  </a:lnTo>
                  <a:lnTo>
                    <a:pt x="1611" y="1298"/>
                  </a:lnTo>
                  <a:lnTo>
                    <a:pt x="1609" y="1298"/>
                  </a:lnTo>
                  <a:lnTo>
                    <a:pt x="368" y="1372"/>
                  </a:lnTo>
                  <a:lnTo>
                    <a:pt x="367" y="1506"/>
                  </a:lnTo>
                  <a:lnTo>
                    <a:pt x="185" y="1515"/>
                  </a:lnTo>
                  <a:lnTo>
                    <a:pt x="179" y="1405"/>
                  </a:lnTo>
                  <a:lnTo>
                    <a:pt x="78" y="1409"/>
                  </a:lnTo>
                  <a:lnTo>
                    <a:pt x="75" y="1409"/>
                  </a:lnTo>
                  <a:lnTo>
                    <a:pt x="73" y="1409"/>
                  </a:lnTo>
                  <a:lnTo>
                    <a:pt x="71" y="1409"/>
                  </a:lnTo>
                  <a:lnTo>
                    <a:pt x="68" y="1409"/>
                  </a:lnTo>
                  <a:lnTo>
                    <a:pt x="66" y="1408"/>
                  </a:lnTo>
                  <a:lnTo>
                    <a:pt x="64" y="1408"/>
                  </a:lnTo>
                  <a:lnTo>
                    <a:pt x="61" y="1407"/>
                  </a:lnTo>
                  <a:lnTo>
                    <a:pt x="59" y="1407"/>
                  </a:lnTo>
                  <a:lnTo>
                    <a:pt x="58" y="1406"/>
                  </a:lnTo>
                  <a:lnTo>
                    <a:pt x="56" y="1405"/>
                  </a:lnTo>
                  <a:lnTo>
                    <a:pt x="53" y="1403"/>
                  </a:lnTo>
                  <a:lnTo>
                    <a:pt x="52" y="1402"/>
                  </a:lnTo>
                  <a:lnTo>
                    <a:pt x="50" y="1401"/>
                  </a:lnTo>
                  <a:lnTo>
                    <a:pt x="49" y="1400"/>
                  </a:lnTo>
                  <a:lnTo>
                    <a:pt x="46" y="1399"/>
                  </a:lnTo>
                  <a:lnTo>
                    <a:pt x="45" y="1398"/>
                  </a:lnTo>
                  <a:lnTo>
                    <a:pt x="44" y="1395"/>
                  </a:lnTo>
                  <a:lnTo>
                    <a:pt x="42" y="1394"/>
                  </a:lnTo>
                  <a:lnTo>
                    <a:pt x="41" y="1393"/>
                  </a:lnTo>
                  <a:lnTo>
                    <a:pt x="40" y="1391"/>
                  </a:lnTo>
                  <a:lnTo>
                    <a:pt x="38" y="1390"/>
                  </a:lnTo>
                  <a:lnTo>
                    <a:pt x="37" y="1387"/>
                  </a:lnTo>
                  <a:lnTo>
                    <a:pt x="36" y="1385"/>
                  </a:lnTo>
                  <a:lnTo>
                    <a:pt x="35" y="1383"/>
                  </a:lnTo>
                  <a:lnTo>
                    <a:pt x="35" y="1382"/>
                  </a:lnTo>
                  <a:lnTo>
                    <a:pt x="34" y="1379"/>
                  </a:lnTo>
                  <a:lnTo>
                    <a:pt x="33" y="1377"/>
                  </a:lnTo>
                  <a:lnTo>
                    <a:pt x="33" y="1375"/>
                  </a:lnTo>
                  <a:lnTo>
                    <a:pt x="33" y="1372"/>
                  </a:lnTo>
                  <a:lnTo>
                    <a:pt x="31" y="1370"/>
                  </a:lnTo>
                  <a:lnTo>
                    <a:pt x="31" y="1368"/>
                  </a:lnTo>
                  <a:lnTo>
                    <a:pt x="31" y="1365"/>
                  </a:lnTo>
                  <a:lnTo>
                    <a:pt x="0" y="108"/>
                  </a:lnTo>
                  <a:lnTo>
                    <a:pt x="0" y="105"/>
                  </a:lnTo>
                  <a:lnTo>
                    <a:pt x="0" y="103"/>
                  </a:lnTo>
                  <a:lnTo>
                    <a:pt x="2" y="101"/>
                  </a:lnTo>
                  <a:lnTo>
                    <a:pt x="2" y="99"/>
                  </a:lnTo>
                  <a:lnTo>
                    <a:pt x="2" y="96"/>
                  </a:lnTo>
                  <a:lnTo>
                    <a:pt x="3" y="94"/>
                  </a:lnTo>
                  <a:lnTo>
                    <a:pt x="4" y="92"/>
                  </a:lnTo>
                  <a:lnTo>
                    <a:pt x="4" y="89"/>
                  </a:lnTo>
                  <a:lnTo>
                    <a:pt x="5" y="88"/>
                  </a:lnTo>
                  <a:lnTo>
                    <a:pt x="6" y="86"/>
                  </a:lnTo>
                  <a:lnTo>
                    <a:pt x="7" y="84"/>
                  </a:lnTo>
                  <a:lnTo>
                    <a:pt x="8" y="82"/>
                  </a:lnTo>
                  <a:lnTo>
                    <a:pt x="10" y="80"/>
                  </a:lnTo>
                  <a:lnTo>
                    <a:pt x="11" y="78"/>
                  </a:lnTo>
                  <a:lnTo>
                    <a:pt x="13" y="77"/>
                  </a:lnTo>
                  <a:lnTo>
                    <a:pt x="14" y="74"/>
                  </a:lnTo>
                  <a:lnTo>
                    <a:pt x="15" y="73"/>
                  </a:lnTo>
                  <a:lnTo>
                    <a:pt x="18" y="72"/>
                  </a:lnTo>
                  <a:lnTo>
                    <a:pt x="19" y="70"/>
                  </a:lnTo>
                  <a:lnTo>
                    <a:pt x="21" y="69"/>
                  </a:lnTo>
                  <a:lnTo>
                    <a:pt x="22" y="67"/>
                  </a:lnTo>
                  <a:lnTo>
                    <a:pt x="25" y="66"/>
                  </a:lnTo>
                  <a:lnTo>
                    <a:pt x="27" y="65"/>
                  </a:lnTo>
                  <a:lnTo>
                    <a:pt x="29" y="64"/>
                  </a:lnTo>
                  <a:lnTo>
                    <a:pt x="31" y="63"/>
                  </a:lnTo>
                  <a:lnTo>
                    <a:pt x="33" y="63"/>
                  </a:lnTo>
                  <a:lnTo>
                    <a:pt x="35" y="62"/>
                  </a:lnTo>
                  <a:lnTo>
                    <a:pt x="37" y="61"/>
                  </a:lnTo>
                  <a:lnTo>
                    <a:pt x="40" y="61"/>
                  </a:lnTo>
                  <a:lnTo>
                    <a:pt x="42" y="61"/>
                  </a:lnTo>
                  <a:lnTo>
                    <a:pt x="44" y="59"/>
                  </a:lnTo>
                  <a:lnTo>
                    <a:pt x="46" y="59"/>
                  </a:lnTo>
                  <a:close/>
                </a:path>
              </a:pathLst>
            </a:custGeom>
            <a:solidFill>
              <a:srgbClr val="CCCCCC"/>
            </a:solidFill>
            <a:ln w="9525">
              <a:noFill/>
              <a:round/>
              <a:headEnd/>
              <a:tailEnd/>
            </a:ln>
          </p:spPr>
          <p:txBody>
            <a:bodyPr/>
            <a:lstStyle/>
            <a:p>
              <a:endParaRPr lang="en-US"/>
            </a:p>
          </p:txBody>
        </p:sp>
        <p:sp>
          <p:nvSpPr>
            <p:cNvPr id="1058" name="Freeform 22"/>
            <p:cNvSpPr>
              <a:spLocks/>
            </p:cNvSpPr>
            <p:nvPr/>
          </p:nvSpPr>
          <p:spPr bwMode="auto">
            <a:xfrm>
              <a:off x="2922" y="1297"/>
              <a:ext cx="734" cy="615"/>
            </a:xfrm>
            <a:custGeom>
              <a:avLst/>
              <a:gdLst>
                <a:gd name="T0" fmla="*/ 360 w 1469"/>
                <a:gd name="T1" fmla="*/ 0 h 1232"/>
                <a:gd name="T2" fmla="*/ 362 w 1469"/>
                <a:gd name="T3" fmla="*/ 0 h 1232"/>
                <a:gd name="T4" fmla="*/ 362 w 1469"/>
                <a:gd name="T5" fmla="*/ 0 h 1232"/>
                <a:gd name="T6" fmla="*/ 363 w 1469"/>
                <a:gd name="T7" fmla="*/ 0 h 1232"/>
                <a:gd name="T8" fmla="*/ 364 w 1469"/>
                <a:gd name="T9" fmla="*/ 1 h 1232"/>
                <a:gd name="T10" fmla="*/ 365 w 1469"/>
                <a:gd name="T11" fmla="*/ 2 h 1232"/>
                <a:gd name="T12" fmla="*/ 365 w 1469"/>
                <a:gd name="T13" fmla="*/ 3 h 1232"/>
                <a:gd name="T14" fmla="*/ 365 w 1469"/>
                <a:gd name="T15" fmla="*/ 3 h 1232"/>
                <a:gd name="T16" fmla="*/ 366 w 1469"/>
                <a:gd name="T17" fmla="*/ 5 h 1232"/>
                <a:gd name="T18" fmla="*/ 367 w 1469"/>
                <a:gd name="T19" fmla="*/ 285 h 1232"/>
                <a:gd name="T20" fmla="*/ 367 w 1469"/>
                <a:gd name="T21" fmla="*/ 285 h 1232"/>
                <a:gd name="T22" fmla="*/ 366 w 1469"/>
                <a:gd name="T23" fmla="*/ 286 h 1232"/>
                <a:gd name="T24" fmla="*/ 366 w 1469"/>
                <a:gd name="T25" fmla="*/ 287 h 1232"/>
                <a:gd name="T26" fmla="*/ 365 w 1469"/>
                <a:gd name="T27" fmla="*/ 288 h 1232"/>
                <a:gd name="T28" fmla="*/ 364 w 1469"/>
                <a:gd name="T29" fmla="*/ 289 h 1232"/>
                <a:gd name="T30" fmla="*/ 363 w 1469"/>
                <a:gd name="T31" fmla="*/ 289 h 1232"/>
                <a:gd name="T32" fmla="*/ 362 w 1469"/>
                <a:gd name="T33" fmla="*/ 289 h 1232"/>
                <a:gd name="T34" fmla="*/ 12 w 1469"/>
                <a:gd name="T35" fmla="*/ 307 h 1232"/>
                <a:gd name="T36" fmla="*/ 11 w 1469"/>
                <a:gd name="T37" fmla="*/ 307 h 1232"/>
                <a:gd name="T38" fmla="*/ 10 w 1469"/>
                <a:gd name="T39" fmla="*/ 307 h 1232"/>
                <a:gd name="T40" fmla="*/ 9 w 1469"/>
                <a:gd name="T41" fmla="*/ 306 h 1232"/>
                <a:gd name="T42" fmla="*/ 9 w 1469"/>
                <a:gd name="T43" fmla="*/ 306 h 1232"/>
                <a:gd name="T44" fmla="*/ 8 w 1469"/>
                <a:gd name="T45" fmla="*/ 305 h 1232"/>
                <a:gd name="T46" fmla="*/ 8 w 1469"/>
                <a:gd name="T47" fmla="*/ 304 h 1232"/>
                <a:gd name="T48" fmla="*/ 7 w 1469"/>
                <a:gd name="T49" fmla="*/ 303 h 1232"/>
                <a:gd name="T50" fmla="*/ 7 w 1469"/>
                <a:gd name="T51" fmla="*/ 302 h 1232"/>
                <a:gd name="T52" fmla="*/ 0 w 1469"/>
                <a:gd name="T53" fmla="*/ 16 h 1232"/>
                <a:gd name="T54" fmla="*/ 0 w 1469"/>
                <a:gd name="T55" fmla="*/ 15 h 1232"/>
                <a:gd name="T56" fmla="*/ 0 w 1469"/>
                <a:gd name="T57" fmla="*/ 14 h 1232"/>
                <a:gd name="T58" fmla="*/ 1 w 1469"/>
                <a:gd name="T59" fmla="*/ 13 h 1232"/>
                <a:gd name="T60" fmla="*/ 1 w 1469"/>
                <a:gd name="T61" fmla="*/ 12 h 1232"/>
                <a:gd name="T62" fmla="*/ 2 w 1469"/>
                <a:gd name="T63" fmla="*/ 12 h 1232"/>
                <a:gd name="T64" fmla="*/ 3 w 1469"/>
                <a:gd name="T65" fmla="*/ 12 h 1232"/>
                <a:gd name="T66" fmla="*/ 4 w 1469"/>
                <a:gd name="T67" fmla="*/ 11 h 123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69"/>
                <a:gd name="T103" fmla="*/ 0 h 1232"/>
                <a:gd name="T104" fmla="*/ 1469 w 1469"/>
                <a:gd name="T105" fmla="*/ 1232 h 123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69" h="1232">
                  <a:moveTo>
                    <a:pt x="20" y="46"/>
                  </a:moveTo>
                  <a:lnTo>
                    <a:pt x="1443" y="0"/>
                  </a:lnTo>
                  <a:lnTo>
                    <a:pt x="1446" y="0"/>
                  </a:lnTo>
                  <a:lnTo>
                    <a:pt x="1448" y="0"/>
                  </a:lnTo>
                  <a:lnTo>
                    <a:pt x="1449" y="0"/>
                  </a:lnTo>
                  <a:lnTo>
                    <a:pt x="1451" y="1"/>
                  </a:lnTo>
                  <a:lnTo>
                    <a:pt x="1453" y="3"/>
                  </a:lnTo>
                  <a:lnTo>
                    <a:pt x="1455" y="3"/>
                  </a:lnTo>
                  <a:lnTo>
                    <a:pt x="1456" y="4"/>
                  </a:lnTo>
                  <a:lnTo>
                    <a:pt x="1457" y="6"/>
                  </a:lnTo>
                  <a:lnTo>
                    <a:pt x="1458" y="7"/>
                  </a:lnTo>
                  <a:lnTo>
                    <a:pt x="1461" y="8"/>
                  </a:lnTo>
                  <a:lnTo>
                    <a:pt x="1462" y="10"/>
                  </a:lnTo>
                  <a:lnTo>
                    <a:pt x="1462" y="12"/>
                  </a:lnTo>
                  <a:lnTo>
                    <a:pt x="1463" y="14"/>
                  </a:lnTo>
                  <a:lnTo>
                    <a:pt x="1463" y="15"/>
                  </a:lnTo>
                  <a:lnTo>
                    <a:pt x="1464" y="18"/>
                  </a:lnTo>
                  <a:lnTo>
                    <a:pt x="1464" y="20"/>
                  </a:lnTo>
                  <a:lnTo>
                    <a:pt x="1469" y="1138"/>
                  </a:lnTo>
                  <a:lnTo>
                    <a:pt x="1469" y="1141"/>
                  </a:lnTo>
                  <a:lnTo>
                    <a:pt x="1469" y="1142"/>
                  </a:lnTo>
                  <a:lnTo>
                    <a:pt x="1468" y="1144"/>
                  </a:lnTo>
                  <a:lnTo>
                    <a:pt x="1468" y="1146"/>
                  </a:lnTo>
                  <a:lnTo>
                    <a:pt x="1466" y="1147"/>
                  </a:lnTo>
                  <a:lnTo>
                    <a:pt x="1465" y="1150"/>
                  </a:lnTo>
                  <a:lnTo>
                    <a:pt x="1464" y="1151"/>
                  </a:lnTo>
                  <a:lnTo>
                    <a:pt x="1463" y="1153"/>
                  </a:lnTo>
                  <a:lnTo>
                    <a:pt x="1462" y="1154"/>
                  </a:lnTo>
                  <a:lnTo>
                    <a:pt x="1460" y="1155"/>
                  </a:lnTo>
                  <a:lnTo>
                    <a:pt x="1458" y="1157"/>
                  </a:lnTo>
                  <a:lnTo>
                    <a:pt x="1456" y="1158"/>
                  </a:lnTo>
                  <a:lnTo>
                    <a:pt x="1455" y="1158"/>
                  </a:lnTo>
                  <a:lnTo>
                    <a:pt x="1453" y="1159"/>
                  </a:lnTo>
                  <a:lnTo>
                    <a:pt x="1450" y="1159"/>
                  </a:lnTo>
                  <a:lnTo>
                    <a:pt x="1448" y="1159"/>
                  </a:lnTo>
                  <a:lnTo>
                    <a:pt x="50" y="1232"/>
                  </a:lnTo>
                  <a:lnTo>
                    <a:pt x="49" y="1232"/>
                  </a:lnTo>
                  <a:lnTo>
                    <a:pt x="47" y="1230"/>
                  </a:lnTo>
                  <a:lnTo>
                    <a:pt x="45" y="1230"/>
                  </a:lnTo>
                  <a:lnTo>
                    <a:pt x="42" y="1229"/>
                  </a:lnTo>
                  <a:lnTo>
                    <a:pt x="41" y="1229"/>
                  </a:lnTo>
                  <a:lnTo>
                    <a:pt x="39" y="1228"/>
                  </a:lnTo>
                  <a:lnTo>
                    <a:pt x="38" y="1227"/>
                  </a:lnTo>
                  <a:lnTo>
                    <a:pt x="37" y="1226"/>
                  </a:lnTo>
                  <a:lnTo>
                    <a:pt x="35" y="1225"/>
                  </a:lnTo>
                  <a:lnTo>
                    <a:pt x="34" y="1222"/>
                  </a:lnTo>
                  <a:lnTo>
                    <a:pt x="33" y="1221"/>
                  </a:lnTo>
                  <a:lnTo>
                    <a:pt x="32" y="1219"/>
                  </a:lnTo>
                  <a:lnTo>
                    <a:pt x="31" y="1218"/>
                  </a:lnTo>
                  <a:lnTo>
                    <a:pt x="31" y="1215"/>
                  </a:lnTo>
                  <a:lnTo>
                    <a:pt x="31" y="1213"/>
                  </a:lnTo>
                  <a:lnTo>
                    <a:pt x="31" y="1211"/>
                  </a:lnTo>
                  <a:lnTo>
                    <a:pt x="0" y="67"/>
                  </a:lnTo>
                  <a:lnTo>
                    <a:pt x="0" y="65"/>
                  </a:lnTo>
                  <a:lnTo>
                    <a:pt x="0" y="64"/>
                  </a:lnTo>
                  <a:lnTo>
                    <a:pt x="1" y="61"/>
                  </a:lnTo>
                  <a:lnTo>
                    <a:pt x="1" y="59"/>
                  </a:lnTo>
                  <a:lnTo>
                    <a:pt x="2" y="58"/>
                  </a:lnTo>
                  <a:lnTo>
                    <a:pt x="3" y="56"/>
                  </a:lnTo>
                  <a:lnTo>
                    <a:pt x="4" y="54"/>
                  </a:lnTo>
                  <a:lnTo>
                    <a:pt x="5" y="53"/>
                  </a:lnTo>
                  <a:lnTo>
                    <a:pt x="7" y="51"/>
                  </a:lnTo>
                  <a:lnTo>
                    <a:pt x="9" y="50"/>
                  </a:lnTo>
                  <a:lnTo>
                    <a:pt x="10" y="49"/>
                  </a:lnTo>
                  <a:lnTo>
                    <a:pt x="12" y="48"/>
                  </a:lnTo>
                  <a:lnTo>
                    <a:pt x="15" y="48"/>
                  </a:lnTo>
                  <a:lnTo>
                    <a:pt x="16" y="46"/>
                  </a:lnTo>
                  <a:lnTo>
                    <a:pt x="18" y="46"/>
                  </a:lnTo>
                  <a:lnTo>
                    <a:pt x="20" y="46"/>
                  </a:lnTo>
                  <a:close/>
                </a:path>
              </a:pathLst>
            </a:custGeom>
            <a:solidFill>
              <a:srgbClr val="7F7F7F"/>
            </a:solidFill>
            <a:ln w="9525">
              <a:noFill/>
              <a:round/>
              <a:headEnd/>
              <a:tailEnd/>
            </a:ln>
          </p:spPr>
          <p:txBody>
            <a:bodyPr/>
            <a:lstStyle/>
            <a:p>
              <a:endParaRPr lang="en-US"/>
            </a:p>
          </p:txBody>
        </p:sp>
        <p:sp>
          <p:nvSpPr>
            <p:cNvPr id="1059" name="Freeform 23"/>
            <p:cNvSpPr>
              <a:spLocks/>
            </p:cNvSpPr>
            <p:nvPr/>
          </p:nvSpPr>
          <p:spPr bwMode="auto">
            <a:xfrm>
              <a:off x="2930" y="1304"/>
              <a:ext cx="721" cy="598"/>
            </a:xfrm>
            <a:custGeom>
              <a:avLst/>
              <a:gdLst>
                <a:gd name="T0" fmla="*/ 0 w 1440"/>
                <a:gd name="T1" fmla="*/ 10 h 1198"/>
                <a:gd name="T2" fmla="*/ 359 w 1440"/>
                <a:gd name="T3" fmla="*/ 0 h 1198"/>
                <a:gd name="T4" fmla="*/ 361 w 1440"/>
                <a:gd name="T5" fmla="*/ 279 h 1198"/>
                <a:gd name="T6" fmla="*/ 6 w 1440"/>
                <a:gd name="T7" fmla="*/ 299 h 1198"/>
                <a:gd name="T8" fmla="*/ 0 w 1440"/>
                <a:gd name="T9" fmla="*/ 10 h 1198"/>
                <a:gd name="T10" fmla="*/ 0 60000 65536"/>
                <a:gd name="T11" fmla="*/ 0 60000 65536"/>
                <a:gd name="T12" fmla="*/ 0 60000 65536"/>
                <a:gd name="T13" fmla="*/ 0 60000 65536"/>
                <a:gd name="T14" fmla="*/ 0 60000 65536"/>
                <a:gd name="T15" fmla="*/ 0 w 1440"/>
                <a:gd name="T16" fmla="*/ 0 h 1198"/>
                <a:gd name="T17" fmla="*/ 1440 w 1440"/>
                <a:gd name="T18" fmla="*/ 1198 h 1198"/>
              </a:gdLst>
              <a:ahLst/>
              <a:cxnLst>
                <a:cxn ang="T10">
                  <a:pos x="T0" y="T1"/>
                </a:cxn>
                <a:cxn ang="T11">
                  <a:pos x="T2" y="T3"/>
                </a:cxn>
                <a:cxn ang="T12">
                  <a:pos x="T4" y="T5"/>
                </a:cxn>
                <a:cxn ang="T13">
                  <a:pos x="T6" y="T7"/>
                </a:cxn>
                <a:cxn ang="T14">
                  <a:pos x="T8" y="T9"/>
                </a:cxn>
              </a:cxnLst>
              <a:rect l="T15" t="T16" r="T17" b="T18"/>
              <a:pathLst>
                <a:path w="1440" h="1198">
                  <a:moveTo>
                    <a:pt x="0" y="43"/>
                  </a:moveTo>
                  <a:lnTo>
                    <a:pt x="1432" y="0"/>
                  </a:lnTo>
                  <a:lnTo>
                    <a:pt x="1440" y="1120"/>
                  </a:lnTo>
                  <a:lnTo>
                    <a:pt x="23" y="1198"/>
                  </a:lnTo>
                  <a:lnTo>
                    <a:pt x="0" y="43"/>
                  </a:lnTo>
                  <a:close/>
                </a:path>
              </a:pathLst>
            </a:custGeom>
            <a:solidFill>
              <a:srgbClr val="CCCCFF"/>
            </a:solidFill>
            <a:ln w="9525">
              <a:noFill/>
              <a:round/>
              <a:headEnd/>
              <a:tailEnd/>
            </a:ln>
          </p:spPr>
          <p:txBody>
            <a:bodyPr/>
            <a:lstStyle/>
            <a:p>
              <a:endParaRPr lang="en-US"/>
            </a:p>
          </p:txBody>
        </p:sp>
        <p:sp>
          <p:nvSpPr>
            <p:cNvPr id="1060" name="Freeform 24"/>
            <p:cNvSpPr>
              <a:spLocks/>
            </p:cNvSpPr>
            <p:nvPr/>
          </p:nvSpPr>
          <p:spPr bwMode="auto">
            <a:xfrm>
              <a:off x="2870" y="2046"/>
              <a:ext cx="50" cy="21"/>
            </a:xfrm>
            <a:custGeom>
              <a:avLst/>
              <a:gdLst>
                <a:gd name="T0" fmla="*/ 22 w 99"/>
                <a:gd name="T1" fmla="*/ 0 h 41"/>
                <a:gd name="T2" fmla="*/ 22 w 99"/>
                <a:gd name="T3" fmla="*/ 0 h 41"/>
                <a:gd name="T4" fmla="*/ 22 w 99"/>
                <a:gd name="T5" fmla="*/ 0 h 41"/>
                <a:gd name="T6" fmla="*/ 23 w 99"/>
                <a:gd name="T7" fmla="*/ 0 h 41"/>
                <a:gd name="T8" fmla="*/ 23 w 99"/>
                <a:gd name="T9" fmla="*/ 0 h 41"/>
                <a:gd name="T10" fmla="*/ 23 w 99"/>
                <a:gd name="T11" fmla="*/ 1 h 41"/>
                <a:gd name="T12" fmla="*/ 23 w 99"/>
                <a:gd name="T13" fmla="*/ 1 h 41"/>
                <a:gd name="T14" fmla="*/ 23 w 99"/>
                <a:gd name="T15" fmla="*/ 1 h 41"/>
                <a:gd name="T16" fmla="*/ 23 w 99"/>
                <a:gd name="T17" fmla="*/ 1 h 41"/>
                <a:gd name="T18" fmla="*/ 25 w 99"/>
                <a:gd name="T19" fmla="*/ 9 h 41"/>
                <a:gd name="T20" fmla="*/ 0 w 99"/>
                <a:gd name="T21" fmla="*/ 11 h 41"/>
                <a:gd name="T22" fmla="*/ 4 w 99"/>
                <a:gd name="T23" fmla="*/ 2 h 41"/>
                <a:gd name="T24" fmla="*/ 4 w 99"/>
                <a:gd name="T25" fmla="*/ 2 h 41"/>
                <a:gd name="T26" fmla="*/ 4 w 99"/>
                <a:gd name="T27" fmla="*/ 1 h 41"/>
                <a:gd name="T28" fmla="*/ 4 w 99"/>
                <a:gd name="T29" fmla="*/ 1 h 41"/>
                <a:gd name="T30" fmla="*/ 5 w 99"/>
                <a:gd name="T31" fmla="*/ 1 h 41"/>
                <a:gd name="T32" fmla="*/ 5 w 99"/>
                <a:gd name="T33" fmla="*/ 1 h 41"/>
                <a:gd name="T34" fmla="*/ 6 w 99"/>
                <a:gd name="T35" fmla="*/ 1 h 41"/>
                <a:gd name="T36" fmla="*/ 6 w 99"/>
                <a:gd name="T37" fmla="*/ 1 h 41"/>
                <a:gd name="T38" fmla="*/ 7 w 99"/>
                <a:gd name="T39" fmla="*/ 1 h 41"/>
                <a:gd name="T40" fmla="*/ 8 w 99"/>
                <a:gd name="T41" fmla="*/ 1 h 41"/>
                <a:gd name="T42" fmla="*/ 9 w 99"/>
                <a:gd name="T43" fmla="*/ 1 h 41"/>
                <a:gd name="T44" fmla="*/ 11 w 99"/>
                <a:gd name="T45" fmla="*/ 0 h 41"/>
                <a:gd name="T46" fmla="*/ 12 w 99"/>
                <a:gd name="T47" fmla="*/ 0 h 41"/>
                <a:gd name="T48" fmla="*/ 15 w 99"/>
                <a:gd name="T49" fmla="*/ 0 h 41"/>
                <a:gd name="T50" fmla="*/ 18 w 99"/>
                <a:gd name="T51" fmla="*/ 0 h 41"/>
                <a:gd name="T52" fmla="*/ 20 w 99"/>
                <a:gd name="T53" fmla="*/ 0 h 41"/>
                <a:gd name="T54" fmla="*/ 22 w 99"/>
                <a:gd name="T55" fmla="*/ 0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9"/>
                <a:gd name="T85" fmla="*/ 0 h 41"/>
                <a:gd name="T86" fmla="*/ 99 w 99"/>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9" h="41">
                  <a:moveTo>
                    <a:pt x="85" y="0"/>
                  </a:moveTo>
                  <a:lnTo>
                    <a:pt x="86" y="0"/>
                  </a:lnTo>
                  <a:lnTo>
                    <a:pt x="88" y="0"/>
                  </a:lnTo>
                  <a:lnTo>
                    <a:pt x="89" y="0"/>
                  </a:lnTo>
                  <a:lnTo>
                    <a:pt x="90" y="0"/>
                  </a:lnTo>
                  <a:lnTo>
                    <a:pt x="91" y="1"/>
                  </a:lnTo>
                  <a:lnTo>
                    <a:pt x="92" y="2"/>
                  </a:lnTo>
                  <a:lnTo>
                    <a:pt x="99" y="36"/>
                  </a:lnTo>
                  <a:lnTo>
                    <a:pt x="0" y="41"/>
                  </a:lnTo>
                  <a:lnTo>
                    <a:pt x="14" y="6"/>
                  </a:lnTo>
                  <a:lnTo>
                    <a:pt x="15" y="6"/>
                  </a:lnTo>
                  <a:lnTo>
                    <a:pt x="15" y="4"/>
                  </a:lnTo>
                  <a:lnTo>
                    <a:pt x="16" y="3"/>
                  </a:lnTo>
                  <a:lnTo>
                    <a:pt x="17" y="3"/>
                  </a:lnTo>
                  <a:lnTo>
                    <a:pt x="20" y="2"/>
                  </a:lnTo>
                  <a:lnTo>
                    <a:pt x="21" y="2"/>
                  </a:lnTo>
                  <a:lnTo>
                    <a:pt x="23" y="2"/>
                  </a:lnTo>
                  <a:lnTo>
                    <a:pt x="25" y="2"/>
                  </a:lnTo>
                  <a:lnTo>
                    <a:pt x="30" y="1"/>
                  </a:lnTo>
                  <a:lnTo>
                    <a:pt x="36" y="1"/>
                  </a:lnTo>
                  <a:lnTo>
                    <a:pt x="41" y="0"/>
                  </a:lnTo>
                  <a:lnTo>
                    <a:pt x="47" y="0"/>
                  </a:lnTo>
                  <a:lnTo>
                    <a:pt x="60" y="0"/>
                  </a:lnTo>
                  <a:lnTo>
                    <a:pt x="70" y="0"/>
                  </a:lnTo>
                  <a:lnTo>
                    <a:pt x="79" y="0"/>
                  </a:lnTo>
                  <a:lnTo>
                    <a:pt x="85" y="0"/>
                  </a:lnTo>
                  <a:close/>
                </a:path>
              </a:pathLst>
            </a:custGeom>
            <a:solidFill>
              <a:srgbClr val="4C4C4C"/>
            </a:solidFill>
            <a:ln w="9525">
              <a:noFill/>
              <a:round/>
              <a:headEnd/>
              <a:tailEnd/>
            </a:ln>
          </p:spPr>
          <p:txBody>
            <a:bodyPr/>
            <a:lstStyle/>
            <a:p>
              <a:endParaRPr lang="en-US"/>
            </a:p>
          </p:txBody>
        </p:sp>
        <p:sp>
          <p:nvSpPr>
            <p:cNvPr id="1061" name="Freeform 25"/>
            <p:cNvSpPr>
              <a:spLocks/>
            </p:cNvSpPr>
            <p:nvPr/>
          </p:nvSpPr>
          <p:spPr bwMode="auto">
            <a:xfrm>
              <a:off x="2868" y="2033"/>
              <a:ext cx="10" cy="34"/>
            </a:xfrm>
            <a:custGeom>
              <a:avLst/>
              <a:gdLst>
                <a:gd name="T0" fmla="*/ 3 w 21"/>
                <a:gd name="T1" fmla="*/ 1 h 68"/>
                <a:gd name="T2" fmla="*/ 0 w 21"/>
                <a:gd name="T3" fmla="*/ 6 h 68"/>
                <a:gd name="T4" fmla="*/ 1 w 21"/>
                <a:gd name="T5" fmla="*/ 17 h 68"/>
                <a:gd name="T6" fmla="*/ 5 w 21"/>
                <a:gd name="T7" fmla="*/ 9 h 68"/>
                <a:gd name="T8" fmla="*/ 5 w 21"/>
                <a:gd name="T9" fmla="*/ 8 h 68"/>
                <a:gd name="T10" fmla="*/ 5 w 21"/>
                <a:gd name="T11" fmla="*/ 7 h 68"/>
                <a:gd name="T12" fmla="*/ 5 w 21"/>
                <a:gd name="T13" fmla="*/ 7 h 68"/>
                <a:gd name="T14" fmla="*/ 5 w 21"/>
                <a:gd name="T15" fmla="*/ 6 h 68"/>
                <a:gd name="T16" fmla="*/ 5 w 21"/>
                <a:gd name="T17" fmla="*/ 5 h 68"/>
                <a:gd name="T18" fmla="*/ 5 w 21"/>
                <a:gd name="T19" fmla="*/ 4 h 68"/>
                <a:gd name="T20" fmla="*/ 5 w 21"/>
                <a:gd name="T21" fmla="*/ 3 h 68"/>
                <a:gd name="T22" fmla="*/ 5 w 21"/>
                <a:gd name="T23" fmla="*/ 3 h 68"/>
                <a:gd name="T24" fmla="*/ 5 w 21"/>
                <a:gd name="T25" fmla="*/ 2 h 68"/>
                <a:gd name="T26" fmla="*/ 5 w 21"/>
                <a:gd name="T27" fmla="*/ 1 h 68"/>
                <a:gd name="T28" fmla="*/ 4 w 21"/>
                <a:gd name="T29" fmla="*/ 1 h 68"/>
                <a:gd name="T30" fmla="*/ 4 w 21"/>
                <a:gd name="T31" fmla="*/ 1 h 68"/>
                <a:gd name="T32" fmla="*/ 4 w 21"/>
                <a:gd name="T33" fmla="*/ 1 h 68"/>
                <a:gd name="T34" fmla="*/ 4 w 21"/>
                <a:gd name="T35" fmla="*/ 0 h 68"/>
                <a:gd name="T36" fmla="*/ 4 w 21"/>
                <a:gd name="T37" fmla="*/ 0 h 68"/>
                <a:gd name="T38" fmla="*/ 4 w 21"/>
                <a:gd name="T39" fmla="*/ 0 h 68"/>
                <a:gd name="T40" fmla="*/ 3 w 21"/>
                <a:gd name="T41" fmla="*/ 0 h 68"/>
                <a:gd name="T42" fmla="*/ 3 w 21"/>
                <a:gd name="T43" fmla="*/ 0 h 68"/>
                <a:gd name="T44" fmla="*/ 3 w 21"/>
                <a:gd name="T45" fmla="*/ 1 h 68"/>
                <a:gd name="T46" fmla="*/ 3 w 21"/>
                <a:gd name="T47" fmla="*/ 1 h 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68"/>
                <a:gd name="T74" fmla="*/ 21 w 21"/>
                <a:gd name="T75" fmla="*/ 68 h 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68">
                  <a:moveTo>
                    <a:pt x="14" y="1"/>
                  </a:moveTo>
                  <a:lnTo>
                    <a:pt x="0" y="26"/>
                  </a:lnTo>
                  <a:lnTo>
                    <a:pt x="5" y="68"/>
                  </a:lnTo>
                  <a:lnTo>
                    <a:pt x="20" y="35"/>
                  </a:lnTo>
                  <a:lnTo>
                    <a:pt x="20" y="32"/>
                  </a:lnTo>
                  <a:lnTo>
                    <a:pt x="21" y="30"/>
                  </a:lnTo>
                  <a:lnTo>
                    <a:pt x="21" y="28"/>
                  </a:lnTo>
                  <a:lnTo>
                    <a:pt x="21" y="24"/>
                  </a:lnTo>
                  <a:lnTo>
                    <a:pt x="21" y="21"/>
                  </a:lnTo>
                  <a:lnTo>
                    <a:pt x="21" y="17"/>
                  </a:lnTo>
                  <a:lnTo>
                    <a:pt x="21" y="14"/>
                  </a:lnTo>
                  <a:lnTo>
                    <a:pt x="21" y="12"/>
                  </a:lnTo>
                  <a:lnTo>
                    <a:pt x="20" y="8"/>
                  </a:lnTo>
                  <a:lnTo>
                    <a:pt x="20" y="6"/>
                  </a:lnTo>
                  <a:lnTo>
                    <a:pt x="19" y="4"/>
                  </a:lnTo>
                  <a:lnTo>
                    <a:pt x="18" y="1"/>
                  </a:lnTo>
                  <a:lnTo>
                    <a:pt x="18" y="0"/>
                  </a:lnTo>
                  <a:lnTo>
                    <a:pt x="17" y="0"/>
                  </a:lnTo>
                  <a:lnTo>
                    <a:pt x="15" y="0"/>
                  </a:lnTo>
                  <a:lnTo>
                    <a:pt x="15" y="1"/>
                  </a:lnTo>
                  <a:lnTo>
                    <a:pt x="14" y="1"/>
                  </a:lnTo>
                  <a:close/>
                </a:path>
              </a:pathLst>
            </a:custGeom>
            <a:solidFill>
              <a:srgbClr val="666666"/>
            </a:solidFill>
            <a:ln w="9525">
              <a:noFill/>
              <a:round/>
              <a:headEnd/>
              <a:tailEnd/>
            </a:ln>
          </p:spPr>
          <p:txBody>
            <a:bodyPr/>
            <a:lstStyle/>
            <a:p>
              <a:endParaRPr lang="en-US"/>
            </a:p>
          </p:txBody>
        </p:sp>
        <p:sp>
          <p:nvSpPr>
            <p:cNvPr id="1062" name="Freeform 26"/>
            <p:cNvSpPr>
              <a:spLocks/>
            </p:cNvSpPr>
            <p:nvPr/>
          </p:nvSpPr>
          <p:spPr bwMode="auto">
            <a:xfrm>
              <a:off x="2875" y="2031"/>
              <a:ext cx="40" cy="19"/>
            </a:xfrm>
            <a:custGeom>
              <a:avLst/>
              <a:gdLst>
                <a:gd name="T0" fmla="*/ 1 w 80"/>
                <a:gd name="T1" fmla="*/ 0 h 39"/>
                <a:gd name="T2" fmla="*/ 3 w 80"/>
                <a:gd name="T3" fmla="*/ 0 h 39"/>
                <a:gd name="T4" fmla="*/ 5 w 80"/>
                <a:gd name="T5" fmla="*/ 0 h 39"/>
                <a:gd name="T6" fmla="*/ 7 w 80"/>
                <a:gd name="T7" fmla="*/ 0 h 39"/>
                <a:gd name="T8" fmla="*/ 9 w 80"/>
                <a:gd name="T9" fmla="*/ 0 h 39"/>
                <a:gd name="T10" fmla="*/ 10 w 80"/>
                <a:gd name="T11" fmla="*/ 0 h 39"/>
                <a:gd name="T12" fmla="*/ 12 w 80"/>
                <a:gd name="T13" fmla="*/ 0 h 39"/>
                <a:gd name="T14" fmla="*/ 14 w 80"/>
                <a:gd name="T15" fmla="*/ 0 h 39"/>
                <a:gd name="T16" fmla="*/ 17 w 80"/>
                <a:gd name="T17" fmla="*/ 0 h 39"/>
                <a:gd name="T18" fmla="*/ 17 w 80"/>
                <a:gd name="T19" fmla="*/ 0 h 39"/>
                <a:gd name="T20" fmla="*/ 17 w 80"/>
                <a:gd name="T21" fmla="*/ 0 h 39"/>
                <a:gd name="T22" fmla="*/ 18 w 80"/>
                <a:gd name="T23" fmla="*/ 0 h 39"/>
                <a:gd name="T24" fmla="*/ 18 w 80"/>
                <a:gd name="T25" fmla="*/ 0 h 39"/>
                <a:gd name="T26" fmla="*/ 18 w 80"/>
                <a:gd name="T27" fmla="*/ 0 h 39"/>
                <a:gd name="T28" fmla="*/ 18 w 80"/>
                <a:gd name="T29" fmla="*/ 0 h 39"/>
                <a:gd name="T30" fmla="*/ 19 w 80"/>
                <a:gd name="T31" fmla="*/ 0 h 39"/>
                <a:gd name="T32" fmla="*/ 19 w 80"/>
                <a:gd name="T33" fmla="*/ 0 h 39"/>
                <a:gd name="T34" fmla="*/ 20 w 80"/>
                <a:gd name="T35" fmla="*/ 8 h 39"/>
                <a:gd name="T36" fmla="*/ 20 w 80"/>
                <a:gd name="T37" fmla="*/ 8 h 39"/>
                <a:gd name="T38" fmla="*/ 20 w 80"/>
                <a:gd name="T39" fmla="*/ 8 h 39"/>
                <a:gd name="T40" fmla="*/ 20 w 80"/>
                <a:gd name="T41" fmla="*/ 8 h 39"/>
                <a:gd name="T42" fmla="*/ 20 w 80"/>
                <a:gd name="T43" fmla="*/ 8 h 39"/>
                <a:gd name="T44" fmla="*/ 20 w 80"/>
                <a:gd name="T45" fmla="*/ 8 h 39"/>
                <a:gd name="T46" fmla="*/ 20 w 80"/>
                <a:gd name="T47" fmla="*/ 8 h 39"/>
                <a:gd name="T48" fmla="*/ 20 w 80"/>
                <a:gd name="T49" fmla="*/ 8 h 39"/>
                <a:gd name="T50" fmla="*/ 19 w 80"/>
                <a:gd name="T51" fmla="*/ 8 h 39"/>
                <a:gd name="T52" fmla="*/ 19 w 80"/>
                <a:gd name="T53" fmla="*/ 8 h 39"/>
                <a:gd name="T54" fmla="*/ 19 w 80"/>
                <a:gd name="T55" fmla="*/ 8 h 39"/>
                <a:gd name="T56" fmla="*/ 17 w 80"/>
                <a:gd name="T57" fmla="*/ 9 h 39"/>
                <a:gd name="T58" fmla="*/ 14 w 80"/>
                <a:gd name="T59" fmla="*/ 9 h 39"/>
                <a:gd name="T60" fmla="*/ 12 w 80"/>
                <a:gd name="T61" fmla="*/ 9 h 39"/>
                <a:gd name="T62" fmla="*/ 10 w 80"/>
                <a:gd name="T63" fmla="*/ 9 h 39"/>
                <a:gd name="T64" fmla="*/ 9 w 80"/>
                <a:gd name="T65" fmla="*/ 9 h 39"/>
                <a:gd name="T66" fmla="*/ 6 w 80"/>
                <a:gd name="T67" fmla="*/ 9 h 39"/>
                <a:gd name="T68" fmla="*/ 5 w 80"/>
                <a:gd name="T69" fmla="*/ 9 h 39"/>
                <a:gd name="T70" fmla="*/ 3 w 80"/>
                <a:gd name="T71" fmla="*/ 9 h 39"/>
                <a:gd name="T72" fmla="*/ 3 w 80"/>
                <a:gd name="T73" fmla="*/ 9 h 39"/>
                <a:gd name="T74" fmla="*/ 3 w 80"/>
                <a:gd name="T75" fmla="*/ 9 h 39"/>
                <a:gd name="T76" fmla="*/ 2 w 80"/>
                <a:gd name="T77" fmla="*/ 9 h 39"/>
                <a:gd name="T78" fmla="*/ 1 w 80"/>
                <a:gd name="T79" fmla="*/ 9 h 39"/>
                <a:gd name="T80" fmla="*/ 1 w 80"/>
                <a:gd name="T81" fmla="*/ 9 h 39"/>
                <a:gd name="T82" fmla="*/ 1 w 80"/>
                <a:gd name="T83" fmla="*/ 9 h 39"/>
                <a:gd name="T84" fmla="*/ 1 w 80"/>
                <a:gd name="T85" fmla="*/ 9 h 39"/>
                <a:gd name="T86" fmla="*/ 1 w 80"/>
                <a:gd name="T87" fmla="*/ 9 h 39"/>
                <a:gd name="T88" fmla="*/ 1 w 80"/>
                <a:gd name="T89" fmla="*/ 8 h 39"/>
                <a:gd name="T90" fmla="*/ 1 w 80"/>
                <a:gd name="T91" fmla="*/ 8 h 39"/>
                <a:gd name="T92" fmla="*/ 0 w 80"/>
                <a:gd name="T93" fmla="*/ 1 h 39"/>
                <a:gd name="T94" fmla="*/ 0 w 80"/>
                <a:gd name="T95" fmla="*/ 1 h 39"/>
                <a:gd name="T96" fmla="*/ 0 w 80"/>
                <a:gd name="T97" fmla="*/ 0 h 39"/>
                <a:gd name="T98" fmla="*/ 1 w 80"/>
                <a:gd name="T99" fmla="*/ 0 h 39"/>
                <a:gd name="T100" fmla="*/ 1 w 80"/>
                <a:gd name="T101" fmla="*/ 0 h 39"/>
                <a:gd name="T102" fmla="*/ 1 w 80"/>
                <a:gd name="T103" fmla="*/ 0 h 39"/>
                <a:gd name="T104" fmla="*/ 1 w 80"/>
                <a:gd name="T105" fmla="*/ 0 h 39"/>
                <a:gd name="T106" fmla="*/ 1 w 80"/>
                <a:gd name="T107" fmla="*/ 0 h 39"/>
                <a:gd name="T108" fmla="*/ 1 w 80"/>
                <a:gd name="T109" fmla="*/ 0 h 3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
                <a:gd name="T166" fmla="*/ 0 h 39"/>
                <a:gd name="T167" fmla="*/ 80 w 80"/>
                <a:gd name="T168" fmla="*/ 39 h 3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 h="39">
                  <a:moveTo>
                    <a:pt x="7" y="2"/>
                  </a:moveTo>
                  <a:lnTo>
                    <a:pt x="14" y="2"/>
                  </a:lnTo>
                  <a:lnTo>
                    <a:pt x="22" y="2"/>
                  </a:lnTo>
                  <a:lnTo>
                    <a:pt x="29" y="2"/>
                  </a:lnTo>
                  <a:lnTo>
                    <a:pt x="36" y="2"/>
                  </a:lnTo>
                  <a:lnTo>
                    <a:pt x="43" y="2"/>
                  </a:lnTo>
                  <a:lnTo>
                    <a:pt x="50" y="1"/>
                  </a:lnTo>
                  <a:lnTo>
                    <a:pt x="57" y="1"/>
                  </a:lnTo>
                  <a:lnTo>
                    <a:pt x="65" y="0"/>
                  </a:lnTo>
                  <a:lnTo>
                    <a:pt x="66" y="0"/>
                  </a:lnTo>
                  <a:lnTo>
                    <a:pt x="67" y="0"/>
                  </a:lnTo>
                  <a:lnTo>
                    <a:pt x="69" y="0"/>
                  </a:lnTo>
                  <a:lnTo>
                    <a:pt x="71" y="1"/>
                  </a:lnTo>
                  <a:lnTo>
                    <a:pt x="72" y="1"/>
                  </a:lnTo>
                  <a:lnTo>
                    <a:pt x="73" y="2"/>
                  </a:lnTo>
                  <a:lnTo>
                    <a:pt x="73" y="3"/>
                  </a:lnTo>
                  <a:lnTo>
                    <a:pt x="80" y="32"/>
                  </a:lnTo>
                  <a:lnTo>
                    <a:pt x="80" y="33"/>
                  </a:lnTo>
                  <a:lnTo>
                    <a:pt x="79" y="34"/>
                  </a:lnTo>
                  <a:lnTo>
                    <a:pt x="78" y="34"/>
                  </a:lnTo>
                  <a:lnTo>
                    <a:pt x="76" y="34"/>
                  </a:lnTo>
                  <a:lnTo>
                    <a:pt x="75" y="35"/>
                  </a:lnTo>
                  <a:lnTo>
                    <a:pt x="73" y="35"/>
                  </a:lnTo>
                  <a:lnTo>
                    <a:pt x="65" y="37"/>
                  </a:lnTo>
                  <a:lnTo>
                    <a:pt x="58" y="38"/>
                  </a:lnTo>
                  <a:lnTo>
                    <a:pt x="50" y="39"/>
                  </a:lnTo>
                  <a:lnTo>
                    <a:pt x="43" y="39"/>
                  </a:lnTo>
                  <a:lnTo>
                    <a:pt x="35" y="39"/>
                  </a:lnTo>
                  <a:lnTo>
                    <a:pt x="27" y="39"/>
                  </a:lnTo>
                  <a:lnTo>
                    <a:pt x="20" y="39"/>
                  </a:lnTo>
                  <a:lnTo>
                    <a:pt x="12" y="38"/>
                  </a:lnTo>
                  <a:lnTo>
                    <a:pt x="11" y="38"/>
                  </a:lnTo>
                  <a:lnTo>
                    <a:pt x="10" y="38"/>
                  </a:lnTo>
                  <a:lnTo>
                    <a:pt x="8" y="37"/>
                  </a:lnTo>
                  <a:lnTo>
                    <a:pt x="7" y="37"/>
                  </a:lnTo>
                  <a:lnTo>
                    <a:pt x="6" y="37"/>
                  </a:lnTo>
                  <a:lnTo>
                    <a:pt x="5" y="37"/>
                  </a:lnTo>
                  <a:lnTo>
                    <a:pt x="4" y="35"/>
                  </a:lnTo>
                  <a:lnTo>
                    <a:pt x="0" y="4"/>
                  </a:lnTo>
                  <a:lnTo>
                    <a:pt x="0" y="3"/>
                  </a:lnTo>
                  <a:lnTo>
                    <a:pt x="2" y="3"/>
                  </a:lnTo>
                  <a:lnTo>
                    <a:pt x="2" y="2"/>
                  </a:lnTo>
                  <a:lnTo>
                    <a:pt x="3" y="2"/>
                  </a:lnTo>
                  <a:lnTo>
                    <a:pt x="4" y="2"/>
                  </a:lnTo>
                  <a:lnTo>
                    <a:pt x="6" y="2"/>
                  </a:lnTo>
                  <a:lnTo>
                    <a:pt x="7" y="2"/>
                  </a:lnTo>
                  <a:close/>
                </a:path>
              </a:pathLst>
            </a:custGeom>
            <a:solidFill>
              <a:srgbClr val="7F7F7F"/>
            </a:solidFill>
            <a:ln w="9525">
              <a:noFill/>
              <a:round/>
              <a:headEnd/>
              <a:tailEnd/>
            </a:ln>
          </p:spPr>
          <p:txBody>
            <a:bodyPr/>
            <a:lstStyle/>
            <a:p>
              <a:endParaRPr lang="en-US"/>
            </a:p>
          </p:txBody>
        </p:sp>
        <p:sp>
          <p:nvSpPr>
            <p:cNvPr id="1063" name="Freeform 27"/>
            <p:cNvSpPr>
              <a:spLocks/>
            </p:cNvSpPr>
            <p:nvPr/>
          </p:nvSpPr>
          <p:spPr bwMode="auto">
            <a:xfrm>
              <a:off x="2928" y="2044"/>
              <a:ext cx="50" cy="20"/>
            </a:xfrm>
            <a:custGeom>
              <a:avLst/>
              <a:gdLst>
                <a:gd name="T0" fmla="*/ 22 w 100"/>
                <a:gd name="T1" fmla="*/ 0 h 42"/>
                <a:gd name="T2" fmla="*/ 22 w 100"/>
                <a:gd name="T3" fmla="*/ 0 h 42"/>
                <a:gd name="T4" fmla="*/ 22 w 100"/>
                <a:gd name="T5" fmla="*/ 0 h 42"/>
                <a:gd name="T6" fmla="*/ 23 w 100"/>
                <a:gd name="T7" fmla="*/ 0 h 42"/>
                <a:gd name="T8" fmla="*/ 23 w 100"/>
                <a:gd name="T9" fmla="*/ 0 h 42"/>
                <a:gd name="T10" fmla="*/ 23 w 100"/>
                <a:gd name="T11" fmla="*/ 0 h 42"/>
                <a:gd name="T12" fmla="*/ 23 w 100"/>
                <a:gd name="T13" fmla="*/ 0 h 42"/>
                <a:gd name="T14" fmla="*/ 23 w 100"/>
                <a:gd name="T15" fmla="*/ 0 h 42"/>
                <a:gd name="T16" fmla="*/ 23 w 100"/>
                <a:gd name="T17" fmla="*/ 0 h 42"/>
                <a:gd name="T18" fmla="*/ 24 w 100"/>
                <a:gd name="T19" fmla="*/ 1 h 42"/>
                <a:gd name="T20" fmla="*/ 24 w 100"/>
                <a:gd name="T21" fmla="*/ 2 h 42"/>
                <a:gd name="T22" fmla="*/ 24 w 100"/>
                <a:gd name="T23" fmla="*/ 3 h 42"/>
                <a:gd name="T24" fmla="*/ 24 w 100"/>
                <a:gd name="T25" fmla="*/ 4 h 42"/>
                <a:gd name="T26" fmla="*/ 25 w 100"/>
                <a:gd name="T27" fmla="*/ 5 h 42"/>
                <a:gd name="T28" fmla="*/ 25 w 100"/>
                <a:gd name="T29" fmla="*/ 6 h 42"/>
                <a:gd name="T30" fmla="*/ 25 w 100"/>
                <a:gd name="T31" fmla="*/ 7 h 42"/>
                <a:gd name="T32" fmla="*/ 25 w 100"/>
                <a:gd name="T33" fmla="*/ 8 h 42"/>
                <a:gd name="T34" fmla="*/ 22 w 100"/>
                <a:gd name="T35" fmla="*/ 8 h 42"/>
                <a:gd name="T36" fmla="*/ 19 w 100"/>
                <a:gd name="T37" fmla="*/ 9 h 42"/>
                <a:gd name="T38" fmla="*/ 15 w 100"/>
                <a:gd name="T39" fmla="*/ 9 h 42"/>
                <a:gd name="T40" fmla="*/ 13 w 100"/>
                <a:gd name="T41" fmla="*/ 9 h 42"/>
                <a:gd name="T42" fmla="*/ 10 w 100"/>
                <a:gd name="T43" fmla="*/ 9 h 42"/>
                <a:gd name="T44" fmla="*/ 6 w 100"/>
                <a:gd name="T45" fmla="*/ 9 h 42"/>
                <a:gd name="T46" fmla="*/ 3 w 100"/>
                <a:gd name="T47" fmla="*/ 9 h 42"/>
                <a:gd name="T48" fmla="*/ 0 w 100"/>
                <a:gd name="T49" fmla="*/ 10 h 42"/>
                <a:gd name="T50" fmla="*/ 1 w 100"/>
                <a:gd name="T51" fmla="*/ 9 h 42"/>
                <a:gd name="T52" fmla="*/ 2 w 100"/>
                <a:gd name="T53" fmla="*/ 7 h 42"/>
                <a:gd name="T54" fmla="*/ 2 w 100"/>
                <a:gd name="T55" fmla="*/ 6 h 42"/>
                <a:gd name="T56" fmla="*/ 2 w 100"/>
                <a:gd name="T57" fmla="*/ 5 h 42"/>
                <a:gd name="T58" fmla="*/ 3 w 100"/>
                <a:gd name="T59" fmla="*/ 4 h 42"/>
                <a:gd name="T60" fmla="*/ 3 w 100"/>
                <a:gd name="T61" fmla="*/ 3 h 42"/>
                <a:gd name="T62" fmla="*/ 3 w 100"/>
                <a:gd name="T63" fmla="*/ 2 h 42"/>
                <a:gd name="T64" fmla="*/ 3 w 100"/>
                <a:gd name="T65" fmla="*/ 1 h 42"/>
                <a:gd name="T66" fmla="*/ 3 w 100"/>
                <a:gd name="T67" fmla="*/ 1 h 42"/>
                <a:gd name="T68" fmla="*/ 4 w 100"/>
                <a:gd name="T69" fmla="*/ 1 h 42"/>
                <a:gd name="T70" fmla="*/ 5 w 100"/>
                <a:gd name="T71" fmla="*/ 1 h 42"/>
                <a:gd name="T72" fmla="*/ 5 w 100"/>
                <a:gd name="T73" fmla="*/ 1 h 42"/>
                <a:gd name="T74" fmla="*/ 6 w 100"/>
                <a:gd name="T75" fmla="*/ 0 h 42"/>
                <a:gd name="T76" fmla="*/ 6 w 100"/>
                <a:gd name="T77" fmla="*/ 0 h 42"/>
                <a:gd name="T78" fmla="*/ 7 w 100"/>
                <a:gd name="T79" fmla="*/ 0 h 42"/>
                <a:gd name="T80" fmla="*/ 9 w 100"/>
                <a:gd name="T81" fmla="*/ 0 h 42"/>
                <a:gd name="T82" fmla="*/ 11 w 100"/>
                <a:gd name="T83" fmla="*/ 0 h 42"/>
                <a:gd name="T84" fmla="*/ 12 w 100"/>
                <a:gd name="T85" fmla="*/ 0 h 42"/>
                <a:gd name="T86" fmla="*/ 15 w 100"/>
                <a:gd name="T87" fmla="*/ 0 h 42"/>
                <a:gd name="T88" fmla="*/ 18 w 100"/>
                <a:gd name="T89" fmla="*/ 0 h 42"/>
                <a:gd name="T90" fmla="*/ 20 w 100"/>
                <a:gd name="T91" fmla="*/ 0 h 42"/>
                <a:gd name="T92" fmla="*/ 22 w 100"/>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42"/>
                <a:gd name="T143" fmla="*/ 100 w 100"/>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42">
                  <a:moveTo>
                    <a:pt x="85" y="0"/>
                  </a:moveTo>
                  <a:lnTo>
                    <a:pt x="87" y="0"/>
                  </a:lnTo>
                  <a:lnTo>
                    <a:pt x="88" y="0"/>
                  </a:lnTo>
                  <a:lnTo>
                    <a:pt x="89" y="0"/>
                  </a:lnTo>
                  <a:lnTo>
                    <a:pt x="90" y="0"/>
                  </a:lnTo>
                  <a:lnTo>
                    <a:pt x="91" y="0"/>
                  </a:lnTo>
                  <a:lnTo>
                    <a:pt x="91" y="1"/>
                  </a:lnTo>
                  <a:lnTo>
                    <a:pt x="92" y="1"/>
                  </a:lnTo>
                  <a:lnTo>
                    <a:pt x="92" y="2"/>
                  </a:lnTo>
                  <a:lnTo>
                    <a:pt x="94" y="6"/>
                  </a:lnTo>
                  <a:lnTo>
                    <a:pt x="95" y="10"/>
                  </a:lnTo>
                  <a:lnTo>
                    <a:pt x="95" y="15"/>
                  </a:lnTo>
                  <a:lnTo>
                    <a:pt x="96" y="19"/>
                  </a:lnTo>
                  <a:lnTo>
                    <a:pt x="97" y="23"/>
                  </a:lnTo>
                  <a:lnTo>
                    <a:pt x="98" y="28"/>
                  </a:lnTo>
                  <a:lnTo>
                    <a:pt x="99" y="31"/>
                  </a:lnTo>
                  <a:lnTo>
                    <a:pt x="100" y="36"/>
                  </a:lnTo>
                  <a:lnTo>
                    <a:pt x="88" y="36"/>
                  </a:lnTo>
                  <a:lnTo>
                    <a:pt x="75" y="37"/>
                  </a:lnTo>
                  <a:lnTo>
                    <a:pt x="62" y="38"/>
                  </a:lnTo>
                  <a:lnTo>
                    <a:pt x="51" y="38"/>
                  </a:lnTo>
                  <a:lnTo>
                    <a:pt x="38" y="39"/>
                  </a:lnTo>
                  <a:lnTo>
                    <a:pt x="26" y="40"/>
                  </a:lnTo>
                  <a:lnTo>
                    <a:pt x="13" y="40"/>
                  </a:lnTo>
                  <a:lnTo>
                    <a:pt x="0" y="42"/>
                  </a:lnTo>
                  <a:lnTo>
                    <a:pt x="3" y="37"/>
                  </a:lnTo>
                  <a:lnTo>
                    <a:pt x="5" y="32"/>
                  </a:lnTo>
                  <a:lnTo>
                    <a:pt x="6" y="28"/>
                  </a:lnTo>
                  <a:lnTo>
                    <a:pt x="8" y="23"/>
                  </a:lnTo>
                  <a:lnTo>
                    <a:pt x="9" y="19"/>
                  </a:lnTo>
                  <a:lnTo>
                    <a:pt x="12" y="14"/>
                  </a:lnTo>
                  <a:lnTo>
                    <a:pt x="13" y="10"/>
                  </a:lnTo>
                  <a:lnTo>
                    <a:pt x="15" y="6"/>
                  </a:lnTo>
                  <a:lnTo>
                    <a:pt x="15" y="5"/>
                  </a:lnTo>
                  <a:lnTo>
                    <a:pt x="16" y="5"/>
                  </a:lnTo>
                  <a:lnTo>
                    <a:pt x="17" y="4"/>
                  </a:lnTo>
                  <a:lnTo>
                    <a:pt x="19" y="4"/>
                  </a:lnTo>
                  <a:lnTo>
                    <a:pt x="22" y="2"/>
                  </a:lnTo>
                  <a:lnTo>
                    <a:pt x="26" y="2"/>
                  </a:lnTo>
                  <a:lnTo>
                    <a:pt x="30" y="1"/>
                  </a:lnTo>
                  <a:lnTo>
                    <a:pt x="36" y="1"/>
                  </a:lnTo>
                  <a:lnTo>
                    <a:pt x="42" y="0"/>
                  </a:lnTo>
                  <a:lnTo>
                    <a:pt x="47" y="0"/>
                  </a:lnTo>
                  <a:lnTo>
                    <a:pt x="60" y="0"/>
                  </a:lnTo>
                  <a:lnTo>
                    <a:pt x="70" y="0"/>
                  </a:lnTo>
                  <a:lnTo>
                    <a:pt x="80" y="0"/>
                  </a:lnTo>
                  <a:lnTo>
                    <a:pt x="85" y="0"/>
                  </a:lnTo>
                  <a:close/>
                </a:path>
              </a:pathLst>
            </a:custGeom>
            <a:solidFill>
              <a:srgbClr val="4C4C4C"/>
            </a:solidFill>
            <a:ln w="9525">
              <a:noFill/>
              <a:round/>
              <a:headEnd/>
              <a:tailEnd/>
            </a:ln>
          </p:spPr>
          <p:txBody>
            <a:bodyPr/>
            <a:lstStyle/>
            <a:p>
              <a:endParaRPr lang="en-US"/>
            </a:p>
          </p:txBody>
        </p:sp>
        <p:sp>
          <p:nvSpPr>
            <p:cNvPr id="1064" name="Freeform 28"/>
            <p:cNvSpPr>
              <a:spLocks/>
            </p:cNvSpPr>
            <p:nvPr/>
          </p:nvSpPr>
          <p:spPr bwMode="auto">
            <a:xfrm>
              <a:off x="2925" y="2030"/>
              <a:ext cx="11" cy="34"/>
            </a:xfrm>
            <a:custGeom>
              <a:avLst/>
              <a:gdLst>
                <a:gd name="T0" fmla="*/ 4 w 21"/>
                <a:gd name="T1" fmla="*/ 1 h 68"/>
                <a:gd name="T2" fmla="*/ 3 w 21"/>
                <a:gd name="T3" fmla="*/ 1 h 68"/>
                <a:gd name="T4" fmla="*/ 3 w 21"/>
                <a:gd name="T5" fmla="*/ 1 h 68"/>
                <a:gd name="T6" fmla="*/ 3 w 21"/>
                <a:gd name="T7" fmla="*/ 2 h 68"/>
                <a:gd name="T8" fmla="*/ 2 w 21"/>
                <a:gd name="T9" fmla="*/ 3 h 68"/>
                <a:gd name="T10" fmla="*/ 2 w 21"/>
                <a:gd name="T11" fmla="*/ 4 h 68"/>
                <a:gd name="T12" fmla="*/ 1 w 21"/>
                <a:gd name="T13" fmla="*/ 4 h 68"/>
                <a:gd name="T14" fmla="*/ 1 w 21"/>
                <a:gd name="T15" fmla="*/ 5 h 68"/>
                <a:gd name="T16" fmla="*/ 0 w 21"/>
                <a:gd name="T17" fmla="*/ 6 h 68"/>
                <a:gd name="T18" fmla="*/ 1 w 21"/>
                <a:gd name="T19" fmla="*/ 7 h 68"/>
                <a:gd name="T20" fmla="*/ 1 w 21"/>
                <a:gd name="T21" fmla="*/ 9 h 68"/>
                <a:gd name="T22" fmla="*/ 1 w 21"/>
                <a:gd name="T23" fmla="*/ 10 h 68"/>
                <a:gd name="T24" fmla="*/ 1 w 21"/>
                <a:gd name="T25" fmla="*/ 11 h 68"/>
                <a:gd name="T26" fmla="*/ 1 w 21"/>
                <a:gd name="T27" fmla="*/ 13 h 68"/>
                <a:gd name="T28" fmla="*/ 1 w 21"/>
                <a:gd name="T29" fmla="*/ 14 h 68"/>
                <a:gd name="T30" fmla="*/ 1 w 21"/>
                <a:gd name="T31" fmla="*/ 15 h 68"/>
                <a:gd name="T32" fmla="*/ 2 w 21"/>
                <a:gd name="T33" fmla="*/ 17 h 68"/>
                <a:gd name="T34" fmla="*/ 2 w 21"/>
                <a:gd name="T35" fmla="*/ 16 h 68"/>
                <a:gd name="T36" fmla="*/ 3 w 21"/>
                <a:gd name="T37" fmla="*/ 14 h 68"/>
                <a:gd name="T38" fmla="*/ 3 w 21"/>
                <a:gd name="T39" fmla="*/ 14 h 68"/>
                <a:gd name="T40" fmla="*/ 3 w 21"/>
                <a:gd name="T41" fmla="*/ 12 h 68"/>
                <a:gd name="T42" fmla="*/ 4 w 21"/>
                <a:gd name="T43" fmla="*/ 12 h 68"/>
                <a:gd name="T44" fmla="*/ 4 w 21"/>
                <a:gd name="T45" fmla="*/ 10 h 68"/>
                <a:gd name="T46" fmla="*/ 5 w 21"/>
                <a:gd name="T47" fmla="*/ 10 h 68"/>
                <a:gd name="T48" fmla="*/ 5 w 21"/>
                <a:gd name="T49" fmla="*/ 9 h 68"/>
                <a:gd name="T50" fmla="*/ 5 w 21"/>
                <a:gd name="T51" fmla="*/ 9 h 68"/>
                <a:gd name="T52" fmla="*/ 5 w 21"/>
                <a:gd name="T53" fmla="*/ 7 h 68"/>
                <a:gd name="T54" fmla="*/ 5 w 21"/>
                <a:gd name="T55" fmla="*/ 6 h 68"/>
                <a:gd name="T56" fmla="*/ 6 w 21"/>
                <a:gd name="T57" fmla="*/ 6 h 68"/>
                <a:gd name="T58" fmla="*/ 6 w 21"/>
                <a:gd name="T59" fmla="*/ 5 h 68"/>
                <a:gd name="T60" fmla="*/ 5 w 21"/>
                <a:gd name="T61" fmla="*/ 4 h 68"/>
                <a:gd name="T62" fmla="*/ 5 w 21"/>
                <a:gd name="T63" fmla="*/ 3 h 68"/>
                <a:gd name="T64" fmla="*/ 5 w 21"/>
                <a:gd name="T65" fmla="*/ 2 h 68"/>
                <a:gd name="T66" fmla="*/ 5 w 21"/>
                <a:gd name="T67" fmla="*/ 2 h 68"/>
                <a:gd name="T68" fmla="*/ 5 w 21"/>
                <a:gd name="T69" fmla="*/ 1 h 68"/>
                <a:gd name="T70" fmla="*/ 5 w 21"/>
                <a:gd name="T71" fmla="*/ 1 h 68"/>
                <a:gd name="T72" fmla="*/ 5 w 21"/>
                <a:gd name="T73" fmla="*/ 1 h 68"/>
                <a:gd name="T74" fmla="*/ 5 w 21"/>
                <a:gd name="T75" fmla="*/ 1 h 68"/>
                <a:gd name="T76" fmla="*/ 5 w 21"/>
                <a:gd name="T77" fmla="*/ 0 h 68"/>
                <a:gd name="T78" fmla="*/ 4 w 21"/>
                <a:gd name="T79" fmla="*/ 0 h 68"/>
                <a:gd name="T80" fmla="*/ 4 w 21"/>
                <a:gd name="T81" fmla="*/ 0 h 68"/>
                <a:gd name="T82" fmla="*/ 4 w 21"/>
                <a:gd name="T83" fmla="*/ 0 h 68"/>
                <a:gd name="T84" fmla="*/ 4 w 21"/>
                <a:gd name="T85" fmla="*/ 0 h 68"/>
                <a:gd name="T86" fmla="*/ 4 w 21"/>
                <a:gd name="T87" fmla="*/ 1 h 68"/>
                <a:gd name="T88" fmla="*/ 4 w 21"/>
                <a:gd name="T89" fmla="*/ 1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8"/>
                <a:gd name="T137" fmla="*/ 21 w 21"/>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8">
                  <a:moveTo>
                    <a:pt x="13" y="2"/>
                  </a:moveTo>
                  <a:lnTo>
                    <a:pt x="12" y="5"/>
                  </a:lnTo>
                  <a:lnTo>
                    <a:pt x="10" y="7"/>
                  </a:lnTo>
                  <a:lnTo>
                    <a:pt x="9" y="11"/>
                  </a:lnTo>
                  <a:lnTo>
                    <a:pt x="7" y="13"/>
                  </a:lnTo>
                  <a:lnTo>
                    <a:pt x="5" y="17"/>
                  </a:lnTo>
                  <a:lnTo>
                    <a:pt x="3" y="19"/>
                  </a:lnTo>
                  <a:lnTo>
                    <a:pt x="2" y="22"/>
                  </a:lnTo>
                  <a:lnTo>
                    <a:pt x="0" y="25"/>
                  </a:lnTo>
                  <a:lnTo>
                    <a:pt x="1" y="30"/>
                  </a:lnTo>
                  <a:lnTo>
                    <a:pt x="1" y="36"/>
                  </a:lnTo>
                  <a:lnTo>
                    <a:pt x="2" y="41"/>
                  </a:lnTo>
                  <a:lnTo>
                    <a:pt x="3" y="47"/>
                  </a:lnTo>
                  <a:lnTo>
                    <a:pt x="3" y="52"/>
                  </a:lnTo>
                  <a:lnTo>
                    <a:pt x="4" y="57"/>
                  </a:lnTo>
                  <a:lnTo>
                    <a:pt x="4" y="63"/>
                  </a:lnTo>
                  <a:lnTo>
                    <a:pt x="5" y="68"/>
                  </a:lnTo>
                  <a:lnTo>
                    <a:pt x="8" y="64"/>
                  </a:lnTo>
                  <a:lnTo>
                    <a:pt x="9" y="59"/>
                  </a:lnTo>
                  <a:lnTo>
                    <a:pt x="11" y="56"/>
                  </a:lnTo>
                  <a:lnTo>
                    <a:pt x="12" y="51"/>
                  </a:lnTo>
                  <a:lnTo>
                    <a:pt x="15" y="48"/>
                  </a:lnTo>
                  <a:lnTo>
                    <a:pt x="16" y="43"/>
                  </a:lnTo>
                  <a:lnTo>
                    <a:pt x="18" y="40"/>
                  </a:lnTo>
                  <a:lnTo>
                    <a:pt x="19" y="35"/>
                  </a:lnTo>
                  <a:lnTo>
                    <a:pt x="20" y="33"/>
                  </a:lnTo>
                  <a:lnTo>
                    <a:pt x="20" y="30"/>
                  </a:lnTo>
                  <a:lnTo>
                    <a:pt x="20" y="27"/>
                  </a:lnTo>
                  <a:lnTo>
                    <a:pt x="21" y="25"/>
                  </a:lnTo>
                  <a:lnTo>
                    <a:pt x="21" y="21"/>
                  </a:lnTo>
                  <a:lnTo>
                    <a:pt x="20" y="18"/>
                  </a:lnTo>
                  <a:lnTo>
                    <a:pt x="20" y="14"/>
                  </a:lnTo>
                  <a:lnTo>
                    <a:pt x="20" y="11"/>
                  </a:lnTo>
                  <a:lnTo>
                    <a:pt x="19" y="9"/>
                  </a:lnTo>
                  <a:lnTo>
                    <a:pt x="19" y="5"/>
                  </a:lnTo>
                  <a:lnTo>
                    <a:pt x="18" y="4"/>
                  </a:lnTo>
                  <a:lnTo>
                    <a:pt x="18" y="2"/>
                  </a:lnTo>
                  <a:lnTo>
                    <a:pt x="17" y="2"/>
                  </a:lnTo>
                  <a:lnTo>
                    <a:pt x="17" y="0"/>
                  </a:lnTo>
                  <a:lnTo>
                    <a:pt x="16" y="0"/>
                  </a:lnTo>
                  <a:lnTo>
                    <a:pt x="15" y="0"/>
                  </a:lnTo>
                  <a:lnTo>
                    <a:pt x="15" y="2"/>
                  </a:lnTo>
                  <a:lnTo>
                    <a:pt x="13" y="2"/>
                  </a:lnTo>
                  <a:close/>
                </a:path>
              </a:pathLst>
            </a:custGeom>
            <a:solidFill>
              <a:srgbClr val="666666"/>
            </a:solidFill>
            <a:ln w="9525">
              <a:noFill/>
              <a:round/>
              <a:headEnd/>
              <a:tailEnd/>
            </a:ln>
          </p:spPr>
          <p:txBody>
            <a:bodyPr/>
            <a:lstStyle/>
            <a:p>
              <a:endParaRPr lang="en-US"/>
            </a:p>
          </p:txBody>
        </p:sp>
        <p:sp>
          <p:nvSpPr>
            <p:cNvPr id="1065" name="Freeform 29"/>
            <p:cNvSpPr>
              <a:spLocks/>
            </p:cNvSpPr>
            <p:nvPr/>
          </p:nvSpPr>
          <p:spPr bwMode="auto">
            <a:xfrm>
              <a:off x="2933" y="2028"/>
              <a:ext cx="40" cy="20"/>
            </a:xfrm>
            <a:custGeom>
              <a:avLst/>
              <a:gdLst>
                <a:gd name="T0" fmla="*/ 4 w 79"/>
                <a:gd name="T1" fmla="*/ 1 h 39"/>
                <a:gd name="T2" fmla="*/ 7 w 79"/>
                <a:gd name="T3" fmla="*/ 1 h 39"/>
                <a:gd name="T4" fmla="*/ 11 w 79"/>
                <a:gd name="T5" fmla="*/ 1 h 39"/>
                <a:gd name="T6" fmla="*/ 14 w 79"/>
                <a:gd name="T7" fmla="*/ 1 h 39"/>
                <a:gd name="T8" fmla="*/ 17 w 79"/>
                <a:gd name="T9" fmla="*/ 0 h 39"/>
                <a:gd name="T10" fmla="*/ 17 w 79"/>
                <a:gd name="T11" fmla="*/ 0 h 39"/>
                <a:gd name="T12" fmla="*/ 18 w 79"/>
                <a:gd name="T13" fmla="*/ 1 h 39"/>
                <a:gd name="T14" fmla="*/ 18 w 79"/>
                <a:gd name="T15" fmla="*/ 1 h 39"/>
                <a:gd name="T16" fmla="*/ 18 w 79"/>
                <a:gd name="T17" fmla="*/ 2 h 39"/>
                <a:gd name="T18" fmla="*/ 19 w 79"/>
                <a:gd name="T19" fmla="*/ 4 h 39"/>
                <a:gd name="T20" fmla="*/ 20 w 79"/>
                <a:gd name="T21" fmla="*/ 6 h 39"/>
                <a:gd name="T22" fmla="*/ 20 w 79"/>
                <a:gd name="T23" fmla="*/ 8 h 39"/>
                <a:gd name="T24" fmla="*/ 20 w 79"/>
                <a:gd name="T25" fmla="*/ 8 h 39"/>
                <a:gd name="T26" fmla="*/ 20 w 79"/>
                <a:gd name="T27" fmla="*/ 8 h 39"/>
                <a:gd name="T28" fmla="*/ 20 w 79"/>
                <a:gd name="T29" fmla="*/ 9 h 39"/>
                <a:gd name="T30" fmla="*/ 20 w 79"/>
                <a:gd name="T31" fmla="*/ 9 h 39"/>
                <a:gd name="T32" fmla="*/ 19 w 79"/>
                <a:gd name="T33" fmla="*/ 9 h 39"/>
                <a:gd name="T34" fmla="*/ 17 w 79"/>
                <a:gd name="T35" fmla="*/ 10 h 39"/>
                <a:gd name="T36" fmla="*/ 13 w 79"/>
                <a:gd name="T37" fmla="*/ 10 h 39"/>
                <a:gd name="T38" fmla="*/ 9 w 79"/>
                <a:gd name="T39" fmla="*/ 10 h 39"/>
                <a:gd name="T40" fmla="*/ 5 w 79"/>
                <a:gd name="T41" fmla="*/ 10 h 39"/>
                <a:gd name="T42" fmla="*/ 3 w 79"/>
                <a:gd name="T43" fmla="*/ 10 h 39"/>
                <a:gd name="T44" fmla="*/ 2 w 79"/>
                <a:gd name="T45" fmla="*/ 10 h 39"/>
                <a:gd name="T46" fmla="*/ 2 w 79"/>
                <a:gd name="T47" fmla="*/ 10 h 39"/>
                <a:gd name="T48" fmla="*/ 1 w 79"/>
                <a:gd name="T49" fmla="*/ 10 h 39"/>
                <a:gd name="T50" fmla="*/ 1 w 79"/>
                <a:gd name="T51" fmla="*/ 9 h 39"/>
                <a:gd name="T52" fmla="*/ 1 w 79"/>
                <a:gd name="T53" fmla="*/ 8 h 39"/>
                <a:gd name="T54" fmla="*/ 1 w 79"/>
                <a:gd name="T55" fmla="*/ 6 h 39"/>
                <a:gd name="T56" fmla="*/ 1 w 79"/>
                <a:gd name="T57" fmla="*/ 4 h 39"/>
                <a:gd name="T58" fmla="*/ 0 w 79"/>
                <a:gd name="T59" fmla="*/ 3 h 39"/>
                <a:gd name="T60" fmla="*/ 0 w 79"/>
                <a:gd name="T61" fmla="*/ 2 h 39"/>
                <a:gd name="T62" fmla="*/ 1 w 79"/>
                <a:gd name="T63" fmla="*/ 1 h 39"/>
                <a:gd name="T64" fmla="*/ 1 w 79"/>
                <a:gd name="T65" fmla="*/ 1 h 39"/>
                <a:gd name="T66" fmla="*/ 2 w 79"/>
                <a:gd name="T67" fmla="*/ 1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9"/>
                <a:gd name="T104" fmla="*/ 79 w 79"/>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9">
                  <a:moveTo>
                    <a:pt x="6" y="1"/>
                  </a:moveTo>
                  <a:lnTo>
                    <a:pt x="13" y="2"/>
                  </a:lnTo>
                  <a:lnTo>
                    <a:pt x="21" y="2"/>
                  </a:lnTo>
                  <a:lnTo>
                    <a:pt x="28" y="2"/>
                  </a:lnTo>
                  <a:lnTo>
                    <a:pt x="35" y="2"/>
                  </a:lnTo>
                  <a:lnTo>
                    <a:pt x="42" y="1"/>
                  </a:lnTo>
                  <a:lnTo>
                    <a:pt x="49" y="1"/>
                  </a:lnTo>
                  <a:lnTo>
                    <a:pt x="56" y="1"/>
                  </a:lnTo>
                  <a:lnTo>
                    <a:pt x="64" y="0"/>
                  </a:lnTo>
                  <a:lnTo>
                    <a:pt x="65" y="0"/>
                  </a:lnTo>
                  <a:lnTo>
                    <a:pt x="66" y="0"/>
                  </a:lnTo>
                  <a:lnTo>
                    <a:pt x="68" y="0"/>
                  </a:lnTo>
                  <a:lnTo>
                    <a:pt x="69" y="0"/>
                  </a:lnTo>
                  <a:lnTo>
                    <a:pt x="70" y="1"/>
                  </a:lnTo>
                  <a:lnTo>
                    <a:pt x="71" y="1"/>
                  </a:lnTo>
                  <a:lnTo>
                    <a:pt x="71" y="2"/>
                  </a:lnTo>
                  <a:lnTo>
                    <a:pt x="72" y="2"/>
                  </a:lnTo>
                  <a:lnTo>
                    <a:pt x="72" y="7"/>
                  </a:lnTo>
                  <a:lnTo>
                    <a:pt x="73" y="10"/>
                  </a:lnTo>
                  <a:lnTo>
                    <a:pt x="74" y="14"/>
                  </a:lnTo>
                  <a:lnTo>
                    <a:pt x="76" y="17"/>
                  </a:lnTo>
                  <a:lnTo>
                    <a:pt x="77" y="21"/>
                  </a:lnTo>
                  <a:lnTo>
                    <a:pt x="78" y="24"/>
                  </a:lnTo>
                  <a:lnTo>
                    <a:pt x="79" y="29"/>
                  </a:lnTo>
                  <a:lnTo>
                    <a:pt x="79" y="32"/>
                  </a:lnTo>
                  <a:lnTo>
                    <a:pt x="79" y="33"/>
                  </a:lnTo>
                  <a:lnTo>
                    <a:pt x="78" y="33"/>
                  </a:lnTo>
                  <a:lnTo>
                    <a:pt x="77" y="35"/>
                  </a:lnTo>
                  <a:lnTo>
                    <a:pt x="76" y="35"/>
                  </a:lnTo>
                  <a:lnTo>
                    <a:pt x="74" y="35"/>
                  </a:lnTo>
                  <a:lnTo>
                    <a:pt x="72" y="36"/>
                  </a:lnTo>
                  <a:lnTo>
                    <a:pt x="65" y="37"/>
                  </a:lnTo>
                  <a:lnTo>
                    <a:pt x="57" y="38"/>
                  </a:lnTo>
                  <a:lnTo>
                    <a:pt x="49" y="38"/>
                  </a:lnTo>
                  <a:lnTo>
                    <a:pt x="42" y="39"/>
                  </a:lnTo>
                  <a:lnTo>
                    <a:pt x="34" y="39"/>
                  </a:lnTo>
                  <a:lnTo>
                    <a:pt x="27" y="39"/>
                  </a:lnTo>
                  <a:lnTo>
                    <a:pt x="19" y="38"/>
                  </a:lnTo>
                  <a:lnTo>
                    <a:pt x="12" y="37"/>
                  </a:lnTo>
                  <a:lnTo>
                    <a:pt x="11" y="37"/>
                  </a:lnTo>
                  <a:lnTo>
                    <a:pt x="9" y="37"/>
                  </a:lnTo>
                  <a:lnTo>
                    <a:pt x="8" y="37"/>
                  </a:lnTo>
                  <a:lnTo>
                    <a:pt x="6" y="37"/>
                  </a:lnTo>
                  <a:lnTo>
                    <a:pt x="5" y="37"/>
                  </a:lnTo>
                  <a:lnTo>
                    <a:pt x="4" y="37"/>
                  </a:lnTo>
                  <a:lnTo>
                    <a:pt x="4" y="36"/>
                  </a:lnTo>
                  <a:lnTo>
                    <a:pt x="3" y="31"/>
                  </a:lnTo>
                  <a:lnTo>
                    <a:pt x="3" y="28"/>
                  </a:lnTo>
                  <a:lnTo>
                    <a:pt x="2" y="24"/>
                  </a:lnTo>
                  <a:lnTo>
                    <a:pt x="2" y="21"/>
                  </a:lnTo>
                  <a:lnTo>
                    <a:pt x="1" y="16"/>
                  </a:lnTo>
                  <a:lnTo>
                    <a:pt x="1" y="13"/>
                  </a:lnTo>
                  <a:lnTo>
                    <a:pt x="0" y="9"/>
                  </a:lnTo>
                  <a:lnTo>
                    <a:pt x="0" y="5"/>
                  </a:lnTo>
                  <a:lnTo>
                    <a:pt x="0" y="3"/>
                  </a:lnTo>
                  <a:lnTo>
                    <a:pt x="1" y="3"/>
                  </a:lnTo>
                  <a:lnTo>
                    <a:pt x="2" y="2"/>
                  </a:lnTo>
                  <a:lnTo>
                    <a:pt x="3" y="2"/>
                  </a:lnTo>
                  <a:lnTo>
                    <a:pt x="4" y="2"/>
                  </a:lnTo>
                  <a:lnTo>
                    <a:pt x="5" y="1"/>
                  </a:lnTo>
                  <a:lnTo>
                    <a:pt x="6" y="1"/>
                  </a:lnTo>
                  <a:close/>
                </a:path>
              </a:pathLst>
            </a:custGeom>
            <a:solidFill>
              <a:srgbClr val="7F7F7F"/>
            </a:solidFill>
            <a:ln w="9525">
              <a:noFill/>
              <a:round/>
              <a:headEnd/>
              <a:tailEnd/>
            </a:ln>
          </p:spPr>
          <p:txBody>
            <a:bodyPr/>
            <a:lstStyle/>
            <a:p>
              <a:endParaRPr lang="en-US"/>
            </a:p>
          </p:txBody>
        </p:sp>
        <p:sp>
          <p:nvSpPr>
            <p:cNvPr id="1066" name="Freeform 30"/>
            <p:cNvSpPr>
              <a:spLocks/>
            </p:cNvSpPr>
            <p:nvPr/>
          </p:nvSpPr>
          <p:spPr bwMode="auto">
            <a:xfrm>
              <a:off x="2986" y="2040"/>
              <a:ext cx="49" cy="21"/>
            </a:xfrm>
            <a:custGeom>
              <a:avLst/>
              <a:gdLst>
                <a:gd name="T0" fmla="*/ 21 w 99"/>
                <a:gd name="T1" fmla="*/ 0 h 42"/>
                <a:gd name="T2" fmla="*/ 21 w 99"/>
                <a:gd name="T3" fmla="*/ 0 h 42"/>
                <a:gd name="T4" fmla="*/ 21 w 99"/>
                <a:gd name="T5" fmla="*/ 0 h 42"/>
                <a:gd name="T6" fmla="*/ 21 w 99"/>
                <a:gd name="T7" fmla="*/ 1 h 42"/>
                <a:gd name="T8" fmla="*/ 22 w 99"/>
                <a:gd name="T9" fmla="*/ 1 h 42"/>
                <a:gd name="T10" fmla="*/ 22 w 99"/>
                <a:gd name="T11" fmla="*/ 1 h 42"/>
                <a:gd name="T12" fmla="*/ 22 w 99"/>
                <a:gd name="T13" fmla="*/ 1 h 42"/>
                <a:gd name="T14" fmla="*/ 22 w 99"/>
                <a:gd name="T15" fmla="*/ 1 h 42"/>
                <a:gd name="T16" fmla="*/ 22 w 99"/>
                <a:gd name="T17" fmla="*/ 1 h 42"/>
                <a:gd name="T18" fmla="*/ 23 w 99"/>
                <a:gd name="T19" fmla="*/ 1 h 42"/>
                <a:gd name="T20" fmla="*/ 23 w 99"/>
                <a:gd name="T21" fmla="*/ 3 h 42"/>
                <a:gd name="T22" fmla="*/ 23 w 99"/>
                <a:gd name="T23" fmla="*/ 3 h 42"/>
                <a:gd name="T24" fmla="*/ 23 w 99"/>
                <a:gd name="T25" fmla="*/ 5 h 42"/>
                <a:gd name="T26" fmla="*/ 23 w 99"/>
                <a:gd name="T27" fmla="*/ 5 h 42"/>
                <a:gd name="T28" fmla="*/ 24 w 99"/>
                <a:gd name="T29" fmla="*/ 7 h 42"/>
                <a:gd name="T30" fmla="*/ 24 w 99"/>
                <a:gd name="T31" fmla="*/ 8 h 42"/>
                <a:gd name="T32" fmla="*/ 24 w 99"/>
                <a:gd name="T33" fmla="*/ 9 h 42"/>
                <a:gd name="T34" fmla="*/ 21 w 99"/>
                <a:gd name="T35" fmla="*/ 10 h 42"/>
                <a:gd name="T36" fmla="*/ 18 w 99"/>
                <a:gd name="T37" fmla="*/ 10 h 42"/>
                <a:gd name="T38" fmla="*/ 15 w 99"/>
                <a:gd name="T39" fmla="*/ 10 h 42"/>
                <a:gd name="T40" fmla="*/ 12 w 99"/>
                <a:gd name="T41" fmla="*/ 10 h 42"/>
                <a:gd name="T42" fmla="*/ 9 w 99"/>
                <a:gd name="T43" fmla="*/ 10 h 42"/>
                <a:gd name="T44" fmla="*/ 6 w 99"/>
                <a:gd name="T45" fmla="*/ 10 h 42"/>
                <a:gd name="T46" fmla="*/ 3 w 99"/>
                <a:gd name="T47" fmla="*/ 11 h 42"/>
                <a:gd name="T48" fmla="*/ 0 w 99"/>
                <a:gd name="T49" fmla="*/ 11 h 42"/>
                <a:gd name="T50" fmla="*/ 0 w 99"/>
                <a:gd name="T51" fmla="*/ 10 h 42"/>
                <a:gd name="T52" fmla="*/ 0 w 99"/>
                <a:gd name="T53" fmla="*/ 9 h 42"/>
                <a:gd name="T54" fmla="*/ 1 w 99"/>
                <a:gd name="T55" fmla="*/ 7 h 42"/>
                <a:gd name="T56" fmla="*/ 1 w 99"/>
                <a:gd name="T57" fmla="*/ 6 h 42"/>
                <a:gd name="T58" fmla="*/ 2 w 99"/>
                <a:gd name="T59" fmla="*/ 5 h 42"/>
                <a:gd name="T60" fmla="*/ 2 w 99"/>
                <a:gd name="T61" fmla="*/ 3 h 42"/>
                <a:gd name="T62" fmla="*/ 3 w 99"/>
                <a:gd name="T63" fmla="*/ 3 h 42"/>
                <a:gd name="T64" fmla="*/ 3 w 99"/>
                <a:gd name="T65" fmla="*/ 1 h 42"/>
                <a:gd name="T66" fmla="*/ 3 w 99"/>
                <a:gd name="T67" fmla="*/ 1 h 42"/>
                <a:gd name="T68" fmla="*/ 3 w 99"/>
                <a:gd name="T69" fmla="*/ 1 h 42"/>
                <a:gd name="T70" fmla="*/ 4 w 99"/>
                <a:gd name="T71" fmla="*/ 1 h 42"/>
                <a:gd name="T72" fmla="*/ 4 w 99"/>
                <a:gd name="T73" fmla="*/ 1 h 42"/>
                <a:gd name="T74" fmla="*/ 5 w 99"/>
                <a:gd name="T75" fmla="*/ 1 h 42"/>
                <a:gd name="T76" fmla="*/ 6 w 99"/>
                <a:gd name="T77" fmla="*/ 1 h 42"/>
                <a:gd name="T78" fmla="*/ 7 w 99"/>
                <a:gd name="T79" fmla="*/ 1 h 42"/>
                <a:gd name="T80" fmla="*/ 8 w 99"/>
                <a:gd name="T81" fmla="*/ 1 h 42"/>
                <a:gd name="T82" fmla="*/ 10 w 99"/>
                <a:gd name="T83" fmla="*/ 1 h 42"/>
                <a:gd name="T84" fmla="*/ 11 w 99"/>
                <a:gd name="T85" fmla="*/ 1 h 42"/>
                <a:gd name="T86" fmla="*/ 14 w 99"/>
                <a:gd name="T87" fmla="*/ 1 h 42"/>
                <a:gd name="T88" fmla="*/ 17 w 99"/>
                <a:gd name="T89" fmla="*/ 1 h 42"/>
                <a:gd name="T90" fmla="*/ 19 w 99"/>
                <a:gd name="T91" fmla="*/ 1 h 42"/>
                <a:gd name="T92" fmla="*/ 21 w 99"/>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2"/>
                <a:gd name="T143" fmla="*/ 99 w 99"/>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2">
                  <a:moveTo>
                    <a:pt x="84" y="0"/>
                  </a:moveTo>
                  <a:lnTo>
                    <a:pt x="85" y="0"/>
                  </a:lnTo>
                  <a:lnTo>
                    <a:pt x="86" y="0"/>
                  </a:lnTo>
                  <a:lnTo>
                    <a:pt x="87" y="1"/>
                  </a:lnTo>
                  <a:lnTo>
                    <a:pt x="88" y="1"/>
                  </a:lnTo>
                  <a:lnTo>
                    <a:pt x="89" y="1"/>
                  </a:lnTo>
                  <a:lnTo>
                    <a:pt x="89" y="2"/>
                  </a:lnTo>
                  <a:lnTo>
                    <a:pt x="91" y="2"/>
                  </a:lnTo>
                  <a:lnTo>
                    <a:pt x="91" y="4"/>
                  </a:lnTo>
                  <a:lnTo>
                    <a:pt x="92" y="7"/>
                  </a:lnTo>
                  <a:lnTo>
                    <a:pt x="93" y="12"/>
                  </a:lnTo>
                  <a:lnTo>
                    <a:pt x="94" y="15"/>
                  </a:lnTo>
                  <a:lnTo>
                    <a:pt x="94" y="20"/>
                  </a:lnTo>
                  <a:lnTo>
                    <a:pt x="95" y="23"/>
                  </a:lnTo>
                  <a:lnTo>
                    <a:pt x="96" y="28"/>
                  </a:lnTo>
                  <a:lnTo>
                    <a:pt x="98" y="32"/>
                  </a:lnTo>
                  <a:lnTo>
                    <a:pt x="99" y="36"/>
                  </a:lnTo>
                  <a:lnTo>
                    <a:pt x="86" y="37"/>
                  </a:lnTo>
                  <a:lnTo>
                    <a:pt x="74" y="37"/>
                  </a:lnTo>
                  <a:lnTo>
                    <a:pt x="62" y="38"/>
                  </a:lnTo>
                  <a:lnTo>
                    <a:pt x="49" y="39"/>
                  </a:lnTo>
                  <a:lnTo>
                    <a:pt x="36" y="39"/>
                  </a:lnTo>
                  <a:lnTo>
                    <a:pt x="25" y="40"/>
                  </a:lnTo>
                  <a:lnTo>
                    <a:pt x="12" y="42"/>
                  </a:lnTo>
                  <a:lnTo>
                    <a:pt x="0" y="42"/>
                  </a:lnTo>
                  <a:lnTo>
                    <a:pt x="2" y="37"/>
                  </a:lnTo>
                  <a:lnTo>
                    <a:pt x="3" y="34"/>
                  </a:lnTo>
                  <a:lnTo>
                    <a:pt x="5" y="29"/>
                  </a:lnTo>
                  <a:lnTo>
                    <a:pt x="6" y="24"/>
                  </a:lnTo>
                  <a:lnTo>
                    <a:pt x="9" y="20"/>
                  </a:lnTo>
                  <a:lnTo>
                    <a:pt x="10" y="15"/>
                  </a:lnTo>
                  <a:lnTo>
                    <a:pt x="12" y="11"/>
                  </a:lnTo>
                  <a:lnTo>
                    <a:pt x="13" y="6"/>
                  </a:lnTo>
                  <a:lnTo>
                    <a:pt x="15" y="6"/>
                  </a:lnTo>
                  <a:lnTo>
                    <a:pt x="15" y="5"/>
                  </a:lnTo>
                  <a:lnTo>
                    <a:pt x="16" y="5"/>
                  </a:lnTo>
                  <a:lnTo>
                    <a:pt x="17" y="5"/>
                  </a:lnTo>
                  <a:lnTo>
                    <a:pt x="20" y="4"/>
                  </a:lnTo>
                  <a:lnTo>
                    <a:pt x="25" y="2"/>
                  </a:lnTo>
                  <a:lnTo>
                    <a:pt x="30" y="2"/>
                  </a:lnTo>
                  <a:lnTo>
                    <a:pt x="35" y="2"/>
                  </a:lnTo>
                  <a:lnTo>
                    <a:pt x="41" y="1"/>
                  </a:lnTo>
                  <a:lnTo>
                    <a:pt x="47" y="1"/>
                  </a:lnTo>
                  <a:lnTo>
                    <a:pt x="58" y="1"/>
                  </a:lnTo>
                  <a:lnTo>
                    <a:pt x="70" y="1"/>
                  </a:lnTo>
                  <a:lnTo>
                    <a:pt x="78" y="1"/>
                  </a:lnTo>
                  <a:lnTo>
                    <a:pt x="84" y="0"/>
                  </a:lnTo>
                  <a:close/>
                </a:path>
              </a:pathLst>
            </a:custGeom>
            <a:solidFill>
              <a:srgbClr val="4C4C4C"/>
            </a:solidFill>
            <a:ln w="9525">
              <a:noFill/>
              <a:round/>
              <a:headEnd/>
              <a:tailEnd/>
            </a:ln>
          </p:spPr>
          <p:txBody>
            <a:bodyPr/>
            <a:lstStyle/>
            <a:p>
              <a:endParaRPr lang="en-US"/>
            </a:p>
          </p:txBody>
        </p:sp>
        <p:sp>
          <p:nvSpPr>
            <p:cNvPr id="1067" name="Freeform 31"/>
            <p:cNvSpPr>
              <a:spLocks/>
            </p:cNvSpPr>
            <p:nvPr/>
          </p:nvSpPr>
          <p:spPr bwMode="auto">
            <a:xfrm>
              <a:off x="2983" y="2027"/>
              <a:ext cx="11" cy="33"/>
            </a:xfrm>
            <a:custGeom>
              <a:avLst/>
              <a:gdLst>
                <a:gd name="T0" fmla="*/ 4 w 21"/>
                <a:gd name="T1" fmla="*/ 1 h 66"/>
                <a:gd name="T2" fmla="*/ 3 w 21"/>
                <a:gd name="T3" fmla="*/ 1 h 66"/>
                <a:gd name="T4" fmla="*/ 3 w 21"/>
                <a:gd name="T5" fmla="*/ 1 h 66"/>
                <a:gd name="T6" fmla="*/ 2 w 21"/>
                <a:gd name="T7" fmla="*/ 2 h 66"/>
                <a:gd name="T8" fmla="*/ 2 w 21"/>
                <a:gd name="T9" fmla="*/ 3 h 66"/>
                <a:gd name="T10" fmla="*/ 2 w 21"/>
                <a:gd name="T11" fmla="*/ 3 h 66"/>
                <a:gd name="T12" fmla="*/ 1 w 21"/>
                <a:gd name="T13" fmla="*/ 4 h 66"/>
                <a:gd name="T14" fmla="*/ 1 w 21"/>
                <a:gd name="T15" fmla="*/ 5 h 66"/>
                <a:gd name="T16" fmla="*/ 0 w 21"/>
                <a:gd name="T17" fmla="*/ 6 h 66"/>
                <a:gd name="T18" fmla="*/ 0 w 21"/>
                <a:gd name="T19" fmla="*/ 7 h 66"/>
                <a:gd name="T20" fmla="*/ 1 w 21"/>
                <a:gd name="T21" fmla="*/ 8 h 66"/>
                <a:gd name="T22" fmla="*/ 1 w 21"/>
                <a:gd name="T23" fmla="*/ 10 h 66"/>
                <a:gd name="T24" fmla="*/ 1 w 21"/>
                <a:gd name="T25" fmla="*/ 11 h 66"/>
                <a:gd name="T26" fmla="*/ 1 w 21"/>
                <a:gd name="T27" fmla="*/ 12 h 66"/>
                <a:gd name="T28" fmla="*/ 2 w 21"/>
                <a:gd name="T29" fmla="*/ 14 h 66"/>
                <a:gd name="T30" fmla="*/ 2 w 21"/>
                <a:gd name="T31" fmla="*/ 15 h 66"/>
                <a:gd name="T32" fmla="*/ 2 w 21"/>
                <a:gd name="T33" fmla="*/ 17 h 66"/>
                <a:gd name="T34" fmla="*/ 2 w 21"/>
                <a:gd name="T35" fmla="*/ 15 h 66"/>
                <a:gd name="T36" fmla="*/ 3 w 21"/>
                <a:gd name="T37" fmla="*/ 14 h 66"/>
                <a:gd name="T38" fmla="*/ 3 w 21"/>
                <a:gd name="T39" fmla="*/ 13 h 66"/>
                <a:gd name="T40" fmla="*/ 4 w 21"/>
                <a:gd name="T41" fmla="*/ 12 h 66"/>
                <a:gd name="T42" fmla="*/ 4 w 21"/>
                <a:gd name="T43" fmla="*/ 11 h 66"/>
                <a:gd name="T44" fmla="*/ 4 w 21"/>
                <a:gd name="T45" fmla="*/ 10 h 66"/>
                <a:gd name="T46" fmla="*/ 5 w 21"/>
                <a:gd name="T47" fmla="*/ 9 h 66"/>
                <a:gd name="T48" fmla="*/ 5 w 21"/>
                <a:gd name="T49" fmla="*/ 8 h 66"/>
                <a:gd name="T50" fmla="*/ 5 w 21"/>
                <a:gd name="T51" fmla="*/ 8 h 66"/>
                <a:gd name="T52" fmla="*/ 6 w 21"/>
                <a:gd name="T53" fmla="*/ 7 h 66"/>
                <a:gd name="T54" fmla="*/ 6 w 21"/>
                <a:gd name="T55" fmla="*/ 6 h 66"/>
                <a:gd name="T56" fmla="*/ 6 w 21"/>
                <a:gd name="T57" fmla="*/ 5 h 66"/>
                <a:gd name="T58" fmla="*/ 6 w 21"/>
                <a:gd name="T59" fmla="*/ 4 h 66"/>
                <a:gd name="T60" fmla="*/ 6 w 21"/>
                <a:gd name="T61" fmla="*/ 4 h 66"/>
                <a:gd name="T62" fmla="*/ 5 w 21"/>
                <a:gd name="T63" fmla="*/ 3 h 66"/>
                <a:gd name="T64" fmla="*/ 5 w 21"/>
                <a:gd name="T65" fmla="*/ 2 h 66"/>
                <a:gd name="T66" fmla="*/ 5 w 21"/>
                <a:gd name="T67" fmla="*/ 2 h 66"/>
                <a:gd name="T68" fmla="*/ 5 w 21"/>
                <a:gd name="T69" fmla="*/ 1 h 66"/>
                <a:gd name="T70" fmla="*/ 5 w 21"/>
                <a:gd name="T71" fmla="*/ 1 h 66"/>
                <a:gd name="T72" fmla="*/ 5 w 21"/>
                <a:gd name="T73" fmla="*/ 1 h 66"/>
                <a:gd name="T74" fmla="*/ 4 w 21"/>
                <a:gd name="T75" fmla="*/ 0 h 66"/>
                <a:gd name="T76" fmla="*/ 4 w 21"/>
                <a:gd name="T77" fmla="*/ 0 h 66"/>
                <a:gd name="T78" fmla="*/ 4 w 21"/>
                <a:gd name="T79" fmla="*/ 0 h 66"/>
                <a:gd name="T80" fmla="*/ 4 w 21"/>
                <a:gd name="T81" fmla="*/ 0 h 66"/>
                <a:gd name="T82" fmla="*/ 4 w 21"/>
                <a:gd name="T83" fmla="*/ 0 h 66"/>
                <a:gd name="T84" fmla="*/ 4 w 21"/>
                <a:gd name="T85" fmla="*/ 0 h 66"/>
                <a:gd name="T86" fmla="*/ 4 w 21"/>
                <a:gd name="T87" fmla="*/ 0 h 66"/>
                <a:gd name="T88" fmla="*/ 4 w 21"/>
                <a:gd name="T89" fmla="*/ 1 h 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6"/>
                <a:gd name="T137" fmla="*/ 21 w 21"/>
                <a:gd name="T138" fmla="*/ 66 h 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6">
                  <a:moveTo>
                    <a:pt x="14" y="1"/>
                  </a:moveTo>
                  <a:lnTo>
                    <a:pt x="11" y="3"/>
                  </a:lnTo>
                  <a:lnTo>
                    <a:pt x="9" y="7"/>
                  </a:lnTo>
                  <a:lnTo>
                    <a:pt x="8" y="9"/>
                  </a:lnTo>
                  <a:lnTo>
                    <a:pt x="6" y="12"/>
                  </a:lnTo>
                  <a:lnTo>
                    <a:pt x="5" y="15"/>
                  </a:lnTo>
                  <a:lnTo>
                    <a:pt x="3" y="18"/>
                  </a:lnTo>
                  <a:lnTo>
                    <a:pt x="1" y="20"/>
                  </a:lnTo>
                  <a:lnTo>
                    <a:pt x="0" y="24"/>
                  </a:lnTo>
                  <a:lnTo>
                    <a:pt x="0" y="30"/>
                  </a:lnTo>
                  <a:lnTo>
                    <a:pt x="1" y="34"/>
                  </a:lnTo>
                  <a:lnTo>
                    <a:pt x="2" y="40"/>
                  </a:lnTo>
                  <a:lnTo>
                    <a:pt x="2" y="46"/>
                  </a:lnTo>
                  <a:lnTo>
                    <a:pt x="3" y="50"/>
                  </a:lnTo>
                  <a:lnTo>
                    <a:pt x="5" y="56"/>
                  </a:lnTo>
                  <a:lnTo>
                    <a:pt x="5" y="61"/>
                  </a:lnTo>
                  <a:lnTo>
                    <a:pt x="6" y="66"/>
                  </a:lnTo>
                  <a:lnTo>
                    <a:pt x="7" y="63"/>
                  </a:lnTo>
                  <a:lnTo>
                    <a:pt x="9" y="58"/>
                  </a:lnTo>
                  <a:lnTo>
                    <a:pt x="10" y="54"/>
                  </a:lnTo>
                  <a:lnTo>
                    <a:pt x="13" y="50"/>
                  </a:lnTo>
                  <a:lnTo>
                    <a:pt x="14" y="46"/>
                  </a:lnTo>
                  <a:lnTo>
                    <a:pt x="16" y="42"/>
                  </a:lnTo>
                  <a:lnTo>
                    <a:pt x="17" y="38"/>
                  </a:lnTo>
                  <a:lnTo>
                    <a:pt x="20" y="34"/>
                  </a:lnTo>
                  <a:lnTo>
                    <a:pt x="20" y="32"/>
                  </a:lnTo>
                  <a:lnTo>
                    <a:pt x="21" y="28"/>
                  </a:lnTo>
                  <a:lnTo>
                    <a:pt x="21" y="26"/>
                  </a:lnTo>
                  <a:lnTo>
                    <a:pt x="21" y="23"/>
                  </a:lnTo>
                  <a:lnTo>
                    <a:pt x="21" y="19"/>
                  </a:lnTo>
                  <a:lnTo>
                    <a:pt x="21" y="17"/>
                  </a:lnTo>
                  <a:lnTo>
                    <a:pt x="20" y="14"/>
                  </a:lnTo>
                  <a:lnTo>
                    <a:pt x="20" y="10"/>
                  </a:lnTo>
                  <a:lnTo>
                    <a:pt x="20" y="8"/>
                  </a:lnTo>
                  <a:lnTo>
                    <a:pt x="18" y="4"/>
                  </a:lnTo>
                  <a:lnTo>
                    <a:pt x="17" y="2"/>
                  </a:lnTo>
                  <a:lnTo>
                    <a:pt x="17" y="1"/>
                  </a:lnTo>
                  <a:lnTo>
                    <a:pt x="16" y="0"/>
                  </a:lnTo>
                  <a:lnTo>
                    <a:pt x="15" y="0"/>
                  </a:lnTo>
                  <a:lnTo>
                    <a:pt x="14" y="0"/>
                  </a:lnTo>
                  <a:lnTo>
                    <a:pt x="14" y="1"/>
                  </a:lnTo>
                  <a:close/>
                </a:path>
              </a:pathLst>
            </a:custGeom>
            <a:solidFill>
              <a:srgbClr val="666666"/>
            </a:solidFill>
            <a:ln w="9525">
              <a:noFill/>
              <a:round/>
              <a:headEnd/>
              <a:tailEnd/>
            </a:ln>
          </p:spPr>
          <p:txBody>
            <a:bodyPr/>
            <a:lstStyle/>
            <a:p>
              <a:endParaRPr lang="en-US"/>
            </a:p>
          </p:txBody>
        </p:sp>
        <p:sp>
          <p:nvSpPr>
            <p:cNvPr id="1068" name="Freeform 32"/>
            <p:cNvSpPr>
              <a:spLocks/>
            </p:cNvSpPr>
            <p:nvPr/>
          </p:nvSpPr>
          <p:spPr bwMode="auto">
            <a:xfrm>
              <a:off x="2990" y="2025"/>
              <a:ext cx="40" cy="19"/>
            </a:xfrm>
            <a:custGeom>
              <a:avLst/>
              <a:gdLst>
                <a:gd name="T0" fmla="*/ 4 w 79"/>
                <a:gd name="T1" fmla="*/ 1 h 38"/>
                <a:gd name="T2" fmla="*/ 8 w 79"/>
                <a:gd name="T3" fmla="*/ 1 h 38"/>
                <a:gd name="T4" fmla="*/ 11 w 79"/>
                <a:gd name="T5" fmla="*/ 1 h 38"/>
                <a:gd name="T6" fmla="*/ 14 w 79"/>
                <a:gd name="T7" fmla="*/ 0 h 38"/>
                <a:gd name="T8" fmla="*/ 17 w 79"/>
                <a:gd name="T9" fmla="*/ 0 h 38"/>
                <a:gd name="T10" fmla="*/ 17 w 79"/>
                <a:gd name="T11" fmla="*/ 0 h 38"/>
                <a:gd name="T12" fmla="*/ 18 w 79"/>
                <a:gd name="T13" fmla="*/ 1 h 38"/>
                <a:gd name="T14" fmla="*/ 18 w 79"/>
                <a:gd name="T15" fmla="*/ 1 h 38"/>
                <a:gd name="T16" fmla="*/ 18 w 79"/>
                <a:gd name="T17" fmla="*/ 1 h 38"/>
                <a:gd name="T18" fmla="*/ 19 w 79"/>
                <a:gd name="T19" fmla="*/ 3 h 38"/>
                <a:gd name="T20" fmla="*/ 20 w 79"/>
                <a:gd name="T21" fmla="*/ 5 h 38"/>
                <a:gd name="T22" fmla="*/ 20 w 79"/>
                <a:gd name="T23" fmla="*/ 7 h 38"/>
                <a:gd name="T24" fmla="*/ 20 w 79"/>
                <a:gd name="T25" fmla="*/ 8 h 38"/>
                <a:gd name="T26" fmla="*/ 20 w 79"/>
                <a:gd name="T27" fmla="*/ 8 h 38"/>
                <a:gd name="T28" fmla="*/ 20 w 79"/>
                <a:gd name="T29" fmla="*/ 9 h 38"/>
                <a:gd name="T30" fmla="*/ 20 w 79"/>
                <a:gd name="T31" fmla="*/ 9 h 38"/>
                <a:gd name="T32" fmla="*/ 19 w 79"/>
                <a:gd name="T33" fmla="*/ 9 h 38"/>
                <a:gd name="T34" fmla="*/ 17 w 79"/>
                <a:gd name="T35" fmla="*/ 9 h 38"/>
                <a:gd name="T36" fmla="*/ 13 w 79"/>
                <a:gd name="T37" fmla="*/ 10 h 38"/>
                <a:gd name="T38" fmla="*/ 9 w 79"/>
                <a:gd name="T39" fmla="*/ 10 h 38"/>
                <a:gd name="T40" fmla="*/ 6 w 79"/>
                <a:gd name="T41" fmla="*/ 10 h 38"/>
                <a:gd name="T42" fmla="*/ 3 w 79"/>
                <a:gd name="T43" fmla="*/ 10 h 38"/>
                <a:gd name="T44" fmla="*/ 3 w 79"/>
                <a:gd name="T45" fmla="*/ 10 h 38"/>
                <a:gd name="T46" fmla="*/ 2 w 79"/>
                <a:gd name="T47" fmla="*/ 10 h 38"/>
                <a:gd name="T48" fmla="*/ 2 w 79"/>
                <a:gd name="T49" fmla="*/ 9 h 38"/>
                <a:gd name="T50" fmla="*/ 1 w 79"/>
                <a:gd name="T51" fmla="*/ 9 h 38"/>
                <a:gd name="T52" fmla="*/ 1 w 79"/>
                <a:gd name="T53" fmla="*/ 7 h 38"/>
                <a:gd name="T54" fmla="*/ 1 w 79"/>
                <a:gd name="T55" fmla="*/ 6 h 38"/>
                <a:gd name="T56" fmla="*/ 1 w 79"/>
                <a:gd name="T57" fmla="*/ 4 h 38"/>
                <a:gd name="T58" fmla="*/ 1 w 79"/>
                <a:gd name="T59" fmla="*/ 2 h 38"/>
                <a:gd name="T60" fmla="*/ 0 w 79"/>
                <a:gd name="T61" fmla="*/ 1 h 38"/>
                <a:gd name="T62" fmla="*/ 1 w 79"/>
                <a:gd name="T63" fmla="*/ 1 h 38"/>
                <a:gd name="T64" fmla="*/ 1 w 79"/>
                <a:gd name="T65" fmla="*/ 1 h 38"/>
                <a:gd name="T66" fmla="*/ 2 w 79"/>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8"/>
                <a:gd name="T104" fmla="*/ 79 w 7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8">
                  <a:moveTo>
                    <a:pt x="7" y="1"/>
                  </a:moveTo>
                  <a:lnTo>
                    <a:pt x="14" y="1"/>
                  </a:lnTo>
                  <a:lnTo>
                    <a:pt x="22" y="3"/>
                  </a:lnTo>
                  <a:lnTo>
                    <a:pt x="29" y="3"/>
                  </a:lnTo>
                  <a:lnTo>
                    <a:pt x="36" y="1"/>
                  </a:lnTo>
                  <a:lnTo>
                    <a:pt x="42" y="1"/>
                  </a:lnTo>
                  <a:lnTo>
                    <a:pt x="49" y="1"/>
                  </a:lnTo>
                  <a:lnTo>
                    <a:pt x="56" y="0"/>
                  </a:lnTo>
                  <a:lnTo>
                    <a:pt x="63" y="0"/>
                  </a:lnTo>
                  <a:lnTo>
                    <a:pt x="65" y="0"/>
                  </a:lnTo>
                  <a:lnTo>
                    <a:pt x="67" y="0"/>
                  </a:lnTo>
                  <a:lnTo>
                    <a:pt x="68" y="0"/>
                  </a:lnTo>
                  <a:lnTo>
                    <a:pt x="69" y="0"/>
                  </a:lnTo>
                  <a:lnTo>
                    <a:pt x="70" y="1"/>
                  </a:lnTo>
                  <a:lnTo>
                    <a:pt x="71" y="1"/>
                  </a:lnTo>
                  <a:lnTo>
                    <a:pt x="71" y="3"/>
                  </a:lnTo>
                  <a:lnTo>
                    <a:pt x="72" y="6"/>
                  </a:lnTo>
                  <a:lnTo>
                    <a:pt x="74" y="11"/>
                  </a:lnTo>
                  <a:lnTo>
                    <a:pt x="75" y="14"/>
                  </a:lnTo>
                  <a:lnTo>
                    <a:pt x="76" y="18"/>
                  </a:lnTo>
                  <a:lnTo>
                    <a:pt x="77" y="21"/>
                  </a:lnTo>
                  <a:lnTo>
                    <a:pt x="78" y="24"/>
                  </a:lnTo>
                  <a:lnTo>
                    <a:pt x="79" y="28"/>
                  </a:lnTo>
                  <a:lnTo>
                    <a:pt x="79" y="31"/>
                  </a:lnTo>
                  <a:lnTo>
                    <a:pt x="79" y="32"/>
                  </a:lnTo>
                  <a:lnTo>
                    <a:pt x="79" y="34"/>
                  </a:lnTo>
                  <a:lnTo>
                    <a:pt x="78" y="34"/>
                  </a:lnTo>
                  <a:lnTo>
                    <a:pt x="77" y="34"/>
                  </a:lnTo>
                  <a:lnTo>
                    <a:pt x="76" y="35"/>
                  </a:lnTo>
                  <a:lnTo>
                    <a:pt x="75" y="35"/>
                  </a:lnTo>
                  <a:lnTo>
                    <a:pt x="72" y="35"/>
                  </a:lnTo>
                  <a:lnTo>
                    <a:pt x="65" y="36"/>
                  </a:lnTo>
                  <a:lnTo>
                    <a:pt x="57" y="37"/>
                  </a:lnTo>
                  <a:lnTo>
                    <a:pt x="50" y="38"/>
                  </a:lnTo>
                  <a:lnTo>
                    <a:pt x="42" y="38"/>
                  </a:lnTo>
                  <a:lnTo>
                    <a:pt x="36" y="38"/>
                  </a:lnTo>
                  <a:lnTo>
                    <a:pt x="27" y="38"/>
                  </a:lnTo>
                  <a:lnTo>
                    <a:pt x="21" y="38"/>
                  </a:lnTo>
                  <a:lnTo>
                    <a:pt x="12" y="37"/>
                  </a:lnTo>
                  <a:lnTo>
                    <a:pt x="11" y="37"/>
                  </a:lnTo>
                  <a:lnTo>
                    <a:pt x="10" y="37"/>
                  </a:lnTo>
                  <a:lnTo>
                    <a:pt x="9" y="37"/>
                  </a:lnTo>
                  <a:lnTo>
                    <a:pt x="8" y="37"/>
                  </a:lnTo>
                  <a:lnTo>
                    <a:pt x="7" y="37"/>
                  </a:lnTo>
                  <a:lnTo>
                    <a:pt x="6" y="36"/>
                  </a:lnTo>
                  <a:lnTo>
                    <a:pt x="4" y="36"/>
                  </a:lnTo>
                  <a:lnTo>
                    <a:pt x="4" y="35"/>
                  </a:lnTo>
                  <a:lnTo>
                    <a:pt x="4" y="31"/>
                  </a:lnTo>
                  <a:lnTo>
                    <a:pt x="3" y="28"/>
                  </a:lnTo>
                  <a:lnTo>
                    <a:pt x="3" y="24"/>
                  </a:lnTo>
                  <a:lnTo>
                    <a:pt x="2" y="20"/>
                  </a:lnTo>
                  <a:lnTo>
                    <a:pt x="2" y="16"/>
                  </a:lnTo>
                  <a:lnTo>
                    <a:pt x="1" y="13"/>
                  </a:lnTo>
                  <a:lnTo>
                    <a:pt x="1" y="8"/>
                  </a:lnTo>
                  <a:lnTo>
                    <a:pt x="0" y="5"/>
                  </a:lnTo>
                  <a:lnTo>
                    <a:pt x="0" y="4"/>
                  </a:lnTo>
                  <a:lnTo>
                    <a:pt x="1" y="4"/>
                  </a:lnTo>
                  <a:lnTo>
                    <a:pt x="2" y="3"/>
                  </a:lnTo>
                  <a:lnTo>
                    <a:pt x="3" y="3"/>
                  </a:lnTo>
                  <a:lnTo>
                    <a:pt x="4" y="1"/>
                  </a:lnTo>
                  <a:lnTo>
                    <a:pt x="6" y="1"/>
                  </a:lnTo>
                  <a:lnTo>
                    <a:pt x="7" y="1"/>
                  </a:lnTo>
                  <a:close/>
                </a:path>
              </a:pathLst>
            </a:custGeom>
            <a:solidFill>
              <a:srgbClr val="7F7F7F"/>
            </a:solidFill>
            <a:ln w="9525">
              <a:noFill/>
              <a:round/>
              <a:headEnd/>
              <a:tailEnd/>
            </a:ln>
          </p:spPr>
          <p:txBody>
            <a:bodyPr/>
            <a:lstStyle/>
            <a:p>
              <a:endParaRPr lang="en-US"/>
            </a:p>
          </p:txBody>
        </p:sp>
        <p:sp>
          <p:nvSpPr>
            <p:cNvPr id="1069" name="Freeform 33"/>
            <p:cNvSpPr>
              <a:spLocks/>
            </p:cNvSpPr>
            <p:nvPr/>
          </p:nvSpPr>
          <p:spPr bwMode="auto">
            <a:xfrm>
              <a:off x="3044" y="2037"/>
              <a:ext cx="49" cy="21"/>
            </a:xfrm>
            <a:custGeom>
              <a:avLst/>
              <a:gdLst>
                <a:gd name="T0" fmla="*/ 21 w 98"/>
                <a:gd name="T1" fmla="*/ 0 h 42"/>
                <a:gd name="T2" fmla="*/ 21 w 98"/>
                <a:gd name="T3" fmla="*/ 0 h 42"/>
                <a:gd name="T4" fmla="*/ 22 w 98"/>
                <a:gd name="T5" fmla="*/ 0 h 42"/>
                <a:gd name="T6" fmla="*/ 22 w 98"/>
                <a:gd name="T7" fmla="*/ 0 h 42"/>
                <a:gd name="T8" fmla="*/ 22 w 98"/>
                <a:gd name="T9" fmla="*/ 1 h 42"/>
                <a:gd name="T10" fmla="*/ 23 w 98"/>
                <a:gd name="T11" fmla="*/ 1 h 42"/>
                <a:gd name="T12" fmla="*/ 23 w 98"/>
                <a:gd name="T13" fmla="*/ 1 h 42"/>
                <a:gd name="T14" fmla="*/ 23 w 98"/>
                <a:gd name="T15" fmla="*/ 1 h 42"/>
                <a:gd name="T16" fmla="*/ 23 w 98"/>
                <a:gd name="T17" fmla="*/ 1 h 42"/>
                <a:gd name="T18" fmla="*/ 23 w 98"/>
                <a:gd name="T19" fmla="*/ 1 h 42"/>
                <a:gd name="T20" fmla="*/ 23 w 98"/>
                <a:gd name="T21" fmla="*/ 3 h 42"/>
                <a:gd name="T22" fmla="*/ 24 w 98"/>
                <a:gd name="T23" fmla="*/ 3 h 42"/>
                <a:gd name="T24" fmla="*/ 24 w 98"/>
                <a:gd name="T25" fmla="*/ 5 h 42"/>
                <a:gd name="T26" fmla="*/ 24 w 98"/>
                <a:gd name="T27" fmla="*/ 5 h 42"/>
                <a:gd name="T28" fmla="*/ 24 w 98"/>
                <a:gd name="T29" fmla="*/ 7 h 42"/>
                <a:gd name="T30" fmla="*/ 25 w 98"/>
                <a:gd name="T31" fmla="*/ 8 h 42"/>
                <a:gd name="T32" fmla="*/ 25 w 98"/>
                <a:gd name="T33" fmla="*/ 9 h 42"/>
                <a:gd name="T34" fmla="*/ 22 w 98"/>
                <a:gd name="T35" fmla="*/ 9 h 42"/>
                <a:gd name="T36" fmla="*/ 19 w 98"/>
                <a:gd name="T37" fmla="*/ 10 h 42"/>
                <a:gd name="T38" fmla="*/ 15 w 98"/>
                <a:gd name="T39" fmla="*/ 10 h 42"/>
                <a:gd name="T40" fmla="*/ 12 w 98"/>
                <a:gd name="T41" fmla="*/ 10 h 42"/>
                <a:gd name="T42" fmla="*/ 10 w 98"/>
                <a:gd name="T43" fmla="*/ 10 h 42"/>
                <a:gd name="T44" fmla="*/ 6 w 98"/>
                <a:gd name="T45" fmla="*/ 11 h 42"/>
                <a:gd name="T46" fmla="*/ 3 w 98"/>
                <a:gd name="T47" fmla="*/ 11 h 42"/>
                <a:gd name="T48" fmla="*/ 0 w 98"/>
                <a:gd name="T49" fmla="*/ 11 h 42"/>
                <a:gd name="T50" fmla="*/ 1 w 98"/>
                <a:gd name="T51" fmla="*/ 10 h 42"/>
                <a:gd name="T52" fmla="*/ 1 w 98"/>
                <a:gd name="T53" fmla="*/ 9 h 42"/>
                <a:gd name="T54" fmla="*/ 2 w 98"/>
                <a:gd name="T55" fmla="*/ 7 h 42"/>
                <a:gd name="T56" fmla="*/ 2 w 98"/>
                <a:gd name="T57" fmla="*/ 5 h 42"/>
                <a:gd name="T58" fmla="*/ 3 w 98"/>
                <a:gd name="T59" fmla="*/ 5 h 42"/>
                <a:gd name="T60" fmla="*/ 3 w 98"/>
                <a:gd name="T61" fmla="*/ 3 h 42"/>
                <a:gd name="T62" fmla="*/ 3 w 98"/>
                <a:gd name="T63" fmla="*/ 3 h 42"/>
                <a:gd name="T64" fmla="*/ 3 w 98"/>
                <a:gd name="T65" fmla="*/ 1 h 42"/>
                <a:gd name="T66" fmla="*/ 3 w 98"/>
                <a:gd name="T67" fmla="*/ 1 h 42"/>
                <a:gd name="T68" fmla="*/ 3 w 98"/>
                <a:gd name="T69" fmla="*/ 1 h 42"/>
                <a:gd name="T70" fmla="*/ 4 w 98"/>
                <a:gd name="T71" fmla="*/ 1 h 42"/>
                <a:gd name="T72" fmla="*/ 5 w 98"/>
                <a:gd name="T73" fmla="*/ 1 h 42"/>
                <a:gd name="T74" fmla="*/ 6 w 98"/>
                <a:gd name="T75" fmla="*/ 1 h 42"/>
                <a:gd name="T76" fmla="*/ 6 w 98"/>
                <a:gd name="T77" fmla="*/ 1 h 42"/>
                <a:gd name="T78" fmla="*/ 7 w 98"/>
                <a:gd name="T79" fmla="*/ 1 h 42"/>
                <a:gd name="T80" fmla="*/ 9 w 98"/>
                <a:gd name="T81" fmla="*/ 1 h 42"/>
                <a:gd name="T82" fmla="*/ 10 w 98"/>
                <a:gd name="T83" fmla="*/ 1 h 42"/>
                <a:gd name="T84" fmla="*/ 12 w 98"/>
                <a:gd name="T85" fmla="*/ 1 h 42"/>
                <a:gd name="T86" fmla="*/ 14 w 98"/>
                <a:gd name="T87" fmla="*/ 0 h 42"/>
                <a:gd name="T88" fmla="*/ 18 w 98"/>
                <a:gd name="T89" fmla="*/ 0 h 42"/>
                <a:gd name="T90" fmla="*/ 20 w 98"/>
                <a:gd name="T91" fmla="*/ 0 h 42"/>
                <a:gd name="T92" fmla="*/ 21 w 98"/>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2"/>
                <a:gd name="T143" fmla="*/ 98 w 98"/>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2">
                  <a:moveTo>
                    <a:pt x="83" y="0"/>
                  </a:moveTo>
                  <a:lnTo>
                    <a:pt x="84" y="0"/>
                  </a:lnTo>
                  <a:lnTo>
                    <a:pt x="85" y="0"/>
                  </a:lnTo>
                  <a:lnTo>
                    <a:pt x="86" y="0"/>
                  </a:lnTo>
                  <a:lnTo>
                    <a:pt x="88" y="2"/>
                  </a:lnTo>
                  <a:lnTo>
                    <a:pt x="89" y="2"/>
                  </a:lnTo>
                  <a:lnTo>
                    <a:pt x="90" y="3"/>
                  </a:lnTo>
                  <a:lnTo>
                    <a:pt x="91" y="7"/>
                  </a:lnTo>
                  <a:lnTo>
                    <a:pt x="92" y="11"/>
                  </a:lnTo>
                  <a:lnTo>
                    <a:pt x="93" y="15"/>
                  </a:lnTo>
                  <a:lnTo>
                    <a:pt x="94" y="19"/>
                  </a:lnTo>
                  <a:lnTo>
                    <a:pt x="96" y="23"/>
                  </a:lnTo>
                  <a:lnTo>
                    <a:pt x="96" y="28"/>
                  </a:lnTo>
                  <a:lnTo>
                    <a:pt x="97" y="32"/>
                  </a:lnTo>
                  <a:lnTo>
                    <a:pt x="98" y="36"/>
                  </a:lnTo>
                  <a:lnTo>
                    <a:pt x="86" y="36"/>
                  </a:lnTo>
                  <a:lnTo>
                    <a:pt x="74" y="37"/>
                  </a:lnTo>
                  <a:lnTo>
                    <a:pt x="61" y="38"/>
                  </a:lnTo>
                  <a:lnTo>
                    <a:pt x="49" y="38"/>
                  </a:lnTo>
                  <a:lnTo>
                    <a:pt x="37" y="40"/>
                  </a:lnTo>
                  <a:lnTo>
                    <a:pt x="24" y="41"/>
                  </a:lnTo>
                  <a:lnTo>
                    <a:pt x="13" y="41"/>
                  </a:lnTo>
                  <a:lnTo>
                    <a:pt x="0" y="42"/>
                  </a:lnTo>
                  <a:lnTo>
                    <a:pt x="2" y="37"/>
                  </a:lnTo>
                  <a:lnTo>
                    <a:pt x="3" y="33"/>
                  </a:lnTo>
                  <a:lnTo>
                    <a:pt x="6" y="28"/>
                  </a:lnTo>
                  <a:lnTo>
                    <a:pt x="7" y="23"/>
                  </a:lnTo>
                  <a:lnTo>
                    <a:pt x="9" y="20"/>
                  </a:lnTo>
                  <a:lnTo>
                    <a:pt x="10" y="15"/>
                  </a:lnTo>
                  <a:lnTo>
                    <a:pt x="13" y="11"/>
                  </a:lnTo>
                  <a:lnTo>
                    <a:pt x="14" y="6"/>
                  </a:lnTo>
                  <a:lnTo>
                    <a:pt x="15" y="5"/>
                  </a:lnTo>
                  <a:lnTo>
                    <a:pt x="16" y="5"/>
                  </a:lnTo>
                  <a:lnTo>
                    <a:pt x="17" y="4"/>
                  </a:lnTo>
                  <a:lnTo>
                    <a:pt x="21" y="4"/>
                  </a:lnTo>
                  <a:lnTo>
                    <a:pt x="24" y="3"/>
                  </a:lnTo>
                  <a:lnTo>
                    <a:pt x="29" y="3"/>
                  </a:lnTo>
                  <a:lnTo>
                    <a:pt x="35" y="2"/>
                  </a:lnTo>
                  <a:lnTo>
                    <a:pt x="40" y="2"/>
                  </a:lnTo>
                  <a:lnTo>
                    <a:pt x="46" y="2"/>
                  </a:lnTo>
                  <a:lnTo>
                    <a:pt x="58" y="0"/>
                  </a:lnTo>
                  <a:lnTo>
                    <a:pt x="69" y="0"/>
                  </a:lnTo>
                  <a:lnTo>
                    <a:pt x="77" y="0"/>
                  </a:lnTo>
                  <a:lnTo>
                    <a:pt x="83" y="0"/>
                  </a:lnTo>
                  <a:close/>
                </a:path>
              </a:pathLst>
            </a:custGeom>
            <a:solidFill>
              <a:srgbClr val="4C4C4C"/>
            </a:solidFill>
            <a:ln w="9525">
              <a:noFill/>
              <a:round/>
              <a:headEnd/>
              <a:tailEnd/>
            </a:ln>
          </p:spPr>
          <p:txBody>
            <a:bodyPr/>
            <a:lstStyle/>
            <a:p>
              <a:endParaRPr lang="en-US"/>
            </a:p>
          </p:txBody>
        </p:sp>
        <p:sp>
          <p:nvSpPr>
            <p:cNvPr id="1070" name="Freeform 34"/>
            <p:cNvSpPr>
              <a:spLocks/>
            </p:cNvSpPr>
            <p:nvPr/>
          </p:nvSpPr>
          <p:spPr bwMode="auto">
            <a:xfrm>
              <a:off x="3041" y="2023"/>
              <a:ext cx="10" cy="34"/>
            </a:xfrm>
            <a:custGeom>
              <a:avLst/>
              <a:gdLst>
                <a:gd name="T0" fmla="*/ 3 w 21"/>
                <a:gd name="T1" fmla="*/ 1 h 68"/>
                <a:gd name="T2" fmla="*/ 3 w 21"/>
                <a:gd name="T3" fmla="*/ 1 h 68"/>
                <a:gd name="T4" fmla="*/ 2 w 21"/>
                <a:gd name="T5" fmla="*/ 2 h 68"/>
                <a:gd name="T6" fmla="*/ 2 w 21"/>
                <a:gd name="T7" fmla="*/ 2 h 68"/>
                <a:gd name="T8" fmla="*/ 1 w 21"/>
                <a:gd name="T9" fmla="*/ 3 h 68"/>
                <a:gd name="T10" fmla="*/ 1 w 21"/>
                <a:gd name="T11" fmla="*/ 4 h 68"/>
                <a:gd name="T12" fmla="*/ 1 w 21"/>
                <a:gd name="T13" fmla="*/ 4 h 68"/>
                <a:gd name="T14" fmla="*/ 0 w 21"/>
                <a:gd name="T15" fmla="*/ 5 h 68"/>
                <a:gd name="T16" fmla="*/ 0 w 21"/>
                <a:gd name="T17" fmla="*/ 6 h 68"/>
                <a:gd name="T18" fmla="*/ 0 w 21"/>
                <a:gd name="T19" fmla="*/ 7 h 68"/>
                <a:gd name="T20" fmla="*/ 0 w 21"/>
                <a:gd name="T21" fmla="*/ 9 h 68"/>
                <a:gd name="T22" fmla="*/ 0 w 21"/>
                <a:gd name="T23" fmla="*/ 10 h 68"/>
                <a:gd name="T24" fmla="*/ 1 w 21"/>
                <a:gd name="T25" fmla="*/ 11 h 68"/>
                <a:gd name="T26" fmla="*/ 1 w 21"/>
                <a:gd name="T27" fmla="*/ 13 h 68"/>
                <a:gd name="T28" fmla="*/ 1 w 21"/>
                <a:gd name="T29" fmla="*/ 14 h 68"/>
                <a:gd name="T30" fmla="*/ 1 w 21"/>
                <a:gd name="T31" fmla="*/ 15 h 68"/>
                <a:gd name="T32" fmla="*/ 1 w 21"/>
                <a:gd name="T33" fmla="*/ 17 h 68"/>
                <a:gd name="T34" fmla="*/ 2 w 21"/>
                <a:gd name="T35" fmla="*/ 15 h 68"/>
                <a:gd name="T36" fmla="*/ 2 w 21"/>
                <a:gd name="T37" fmla="*/ 15 h 68"/>
                <a:gd name="T38" fmla="*/ 3 w 21"/>
                <a:gd name="T39" fmla="*/ 13 h 68"/>
                <a:gd name="T40" fmla="*/ 3 w 21"/>
                <a:gd name="T41" fmla="*/ 12 h 68"/>
                <a:gd name="T42" fmla="*/ 3 w 21"/>
                <a:gd name="T43" fmla="*/ 11 h 68"/>
                <a:gd name="T44" fmla="*/ 4 w 21"/>
                <a:gd name="T45" fmla="*/ 10 h 68"/>
                <a:gd name="T46" fmla="*/ 4 w 21"/>
                <a:gd name="T47" fmla="*/ 9 h 68"/>
                <a:gd name="T48" fmla="*/ 5 w 21"/>
                <a:gd name="T49" fmla="*/ 9 h 68"/>
                <a:gd name="T50" fmla="*/ 5 w 21"/>
                <a:gd name="T51" fmla="*/ 8 h 68"/>
                <a:gd name="T52" fmla="*/ 5 w 21"/>
                <a:gd name="T53" fmla="*/ 7 h 68"/>
                <a:gd name="T54" fmla="*/ 5 w 21"/>
                <a:gd name="T55" fmla="*/ 6 h 68"/>
                <a:gd name="T56" fmla="*/ 5 w 21"/>
                <a:gd name="T57" fmla="*/ 6 h 68"/>
                <a:gd name="T58" fmla="*/ 5 w 21"/>
                <a:gd name="T59" fmla="*/ 5 h 68"/>
                <a:gd name="T60" fmla="*/ 5 w 21"/>
                <a:gd name="T61" fmla="*/ 4 h 68"/>
                <a:gd name="T62" fmla="*/ 5 w 21"/>
                <a:gd name="T63" fmla="*/ 3 h 68"/>
                <a:gd name="T64" fmla="*/ 5 w 21"/>
                <a:gd name="T65" fmla="*/ 2 h 68"/>
                <a:gd name="T66" fmla="*/ 5 w 21"/>
                <a:gd name="T67" fmla="*/ 2 h 68"/>
                <a:gd name="T68" fmla="*/ 4 w 21"/>
                <a:gd name="T69" fmla="*/ 1 h 68"/>
                <a:gd name="T70" fmla="*/ 4 w 21"/>
                <a:gd name="T71" fmla="*/ 1 h 68"/>
                <a:gd name="T72" fmla="*/ 4 w 21"/>
                <a:gd name="T73" fmla="*/ 1 h 68"/>
                <a:gd name="T74" fmla="*/ 4 w 21"/>
                <a:gd name="T75" fmla="*/ 1 h 68"/>
                <a:gd name="T76" fmla="*/ 4 w 21"/>
                <a:gd name="T77" fmla="*/ 1 h 68"/>
                <a:gd name="T78" fmla="*/ 4 w 21"/>
                <a:gd name="T79" fmla="*/ 1 h 68"/>
                <a:gd name="T80" fmla="*/ 3 w 21"/>
                <a:gd name="T81" fmla="*/ 0 h 68"/>
                <a:gd name="T82" fmla="*/ 3 w 21"/>
                <a:gd name="T83" fmla="*/ 0 h 68"/>
                <a:gd name="T84" fmla="*/ 3 w 21"/>
                <a:gd name="T85" fmla="*/ 1 h 68"/>
                <a:gd name="T86" fmla="*/ 3 w 21"/>
                <a:gd name="T87" fmla="*/ 1 h 68"/>
                <a:gd name="T88" fmla="*/ 3 w 21"/>
                <a:gd name="T89" fmla="*/ 1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8"/>
                <a:gd name="T137" fmla="*/ 21 w 21"/>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8">
                  <a:moveTo>
                    <a:pt x="14" y="2"/>
                  </a:moveTo>
                  <a:lnTo>
                    <a:pt x="12" y="4"/>
                  </a:lnTo>
                  <a:lnTo>
                    <a:pt x="11" y="8"/>
                  </a:lnTo>
                  <a:lnTo>
                    <a:pt x="8" y="10"/>
                  </a:lnTo>
                  <a:lnTo>
                    <a:pt x="7" y="14"/>
                  </a:lnTo>
                  <a:lnTo>
                    <a:pt x="5" y="16"/>
                  </a:lnTo>
                  <a:lnTo>
                    <a:pt x="4" y="19"/>
                  </a:lnTo>
                  <a:lnTo>
                    <a:pt x="1" y="22"/>
                  </a:lnTo>
                  <a:lnTo>
                    <a:pt x="0" y="25"/>
                  </a:lnTo>
                  <a:lnTo>
                    <a:pt x="1" y="30"/>
                  </a:lnTo>
                  <a:lnTo>
                    <a:pt x="1" y="35"/>
                  </a:lnTo>
                  <a:lnTo>
                    <a:pt x="2" y="40"/>
                  </a:lnTo>
                  <a:lnTo>
                    <a:pt x="4" y="46"/>
                  </a:lnTo>
                  <a:lnTo>
                    <a:pt x="5" y="52"/>
                  </a:lnTo>
                  <a:lnTo>
                    <a:pt x="5" y="56"/>
                  </a:lnTo>
                  <a:lnTo>
                    <a:pt x="6" y="62"/>
                  </a:lnTo>
                  <a:lnTo>
                    <a:pt x="7" y="68"/>
                  </a:lnTo>
                  <a:lnTo>
                    <a:pt x="8" y="63"/>
                  </a:lnTo>
                  <a:lnTo>
                    <a:pt x="11" y="60"/>
                  </a:lnTo>
                  <a:lnTo>
                    <a:pt x="12" y="55"/>
                  </a:lnTo>
                  <a:lnTo>
                    <a:pt x="14" y="50"/>
                  </a:lnTo>
                  <a:lnTo>
                    <a:pt x="15" y="47"/>
                  </a:lnTo>
                  <a:lnTo>
                    <a:pt x="16" y="42"/>
                  </a:lnTo>
                  <a:lnTo>
                    <a:pt x="19" y="39"/>
                  </a:lnTo>
                  <a:lnTo>
                    <a:pt x="20" y="34"/>
                  </a:lnTo>
                  <a:lnTo>
                    <a:pt x="21" y="32"/>
                  </a:lnTo>
                  <a:lnTo>
                    <a:pt x="21" y="30"/>
                  </a:lnTo>
                  <a:lnTo>
                    <a:pt x="21" y="27"/>
                  </a:lnTo>
                  <a:lnTo>
                    <a:pt x="21" y="24"/>
                  </a:lnTo>
                  <a:lnTo>
                    <a:pt x="21" y="21"/>
                  </a:lnTo>
                  <a:lnTo>
                    <a:pt x="21" y="17"/>
                  </a:lnTo>
                  <a:lnTo>
                    <a:pt x="21" y="15"/>
                  </a:lnTo>
                  <a:lnTo>
                    <a:pt x="20" y="11"/>
                  </a:lnTo>
                  <a:lnTo>
                    <a:pt x="20" y="8"/>
                  </a:lnTo>
                  <a:lnTo>
                    <a:pt x="19" y="6"/>
                  </a:lnTo>
                  <a:lnTo>
                    <a:pt x="19" y="3"/>
                  </a:lnTo>
                  <a:lnTo>
                    <a:pt x="17" y="2"/>
                  </a:lnTo>
                  <a:lnTo>
                    <a:pt x="16" y="1"/>
                  </a:lnTo>
                  <a:lnTo>
                    <a:pt x="15" y="0"/>
                  </a:lnTo>
                  <a:lnTo>
                    <a:pt x="14" y="1"/>
                  </a:lnTo>
                  <a:lnTo>
                    <a:pt x="14" y="2"/>
                  </a:lnTo>
                  <a:close/>
                </a:path>
              </a:pathLst>
            </a:custGeom>
            <a:solidFill>
              <a:srgbClr val="666666"/>
            </a:solidFill>
            <a:ln w="9525">
              <a:noFill/>
              <a:round/>
              <a:headEnd/>
              <a:tailEnd/>
            </a:ln>
          </p:spPr>
          <p:txBody>
            <a:bodyPr/>
            <a:lstStyle/>
            <a:p>
              <a:endParaRPr lang="en-US"/>
            </a:p>
          </p:txBody>
        </p:sp>
        <p:sp>
          <p:nvSpPr>
            <p:cNvPr id="1071" name="Freeform 35"/>
            <p:cNvSpPr>
              <a:spLocks/>
            </p:cNvSpPr>
            <p:nvPr/>
          </p:nvSpPr>
          <p:spPr bwMode="auto">
            <a:xfrm>
              <a:off x="3048" y="2022"/>
              <a:ext cx="40" cy="19"/>
            </a:xfrm>
            <a:custGeom>
              <a:avLst/>
              <a:gdLst>
                <a:gd name="T0" fmla="*/ 3 w 80"/>
                <a:gd name="T1" fmla="*/ 0 h 39"/>
                <a:gd name="T2" fmla="*/ 7 w 80"/>
                <a:gd name="T3" fmla="*/ 0 h 39"/>
                <a:gd name="T4" fmla="*/ 10 w 80"/>
                <a:gd name="T5" fmla="*/ 0 h 39"/>
                <a:gd name="T6" fmla="*/ 14 w 80"/>
                <a:gd name="T7" fmla="*/ 0 h 39"/>
                <a:gd name="T8" fmla="*/ 17 w 80"/>
                <a:gd name="T9" fmla="*/ 0 h 39"/>
                <a:gd name="T10" fmla="*/ 17 w 80"/>
                <a:gd name="T11" fmla="*/ 0 h 39"/>
                <a:gd name="T12" fmla="*/ 18 w 80"/>
                <a:gd name="T13" fmla="*/ 0 h 39"/>
                <a:gd name="T14" fmla="*/ 18 w 80"/>
                <a:gd name="T15" fmla="*/ 1 h 39"/>
                <a:gd name="T16" fmla="*/ 19 w 80"/>
                <a:gd name="T17" fmla="*/ 1 h 39"/>
                <a:gd name="T18" fmla="*/ 19 w 80"/>
                <a:gd name="T19" fmla="*/ 3 h 39"/>
                <a:gd name="T20" fmla="*/ 20 w 80"/>
                <a:gd name="T21" fmla="*/ 5 h 39"/>
                <a:gd name="T22" fmla="*/ 20 w 80"/>
                <a:gd name="T23" fmla="*/ 7 h 39"/>
                <a:gd name="T24" fmla="*/ 20 w 80"/>
                <a:gd name="T25" fmla="*/ 8 h 39"/>
                <a:gd name="T26" fmla="*/ 20 w 80"/>
                <a:gd name="T27" fmla="*/ 8 h 39"/>
                <a:gd name="T28" fmla="*/ 20 w 80"/>
                <a:gd name="T29" fmla="*/ 8 h 39"/>
                <a:gd name="T30" fmla="*/ 20 w 80"/>
                <a:gd name="T31" fmla="*/ 8 h 39"/>
                <a:gd name="T32" fmla="*/ 19 w 80"/>
                <a:gd name="T33" fmla="*/ 9 h 39"/>
                <a:gd name="T34" fmla="*/ 17 w 80"/>
                <a:gd name="T35" fmla="*/ 9 h 39"/>
                <a:gd name="T36" fmla="*/ 12 w 80"/>
                <a:gd name="T37" fmla="*/ 9 h 39"/>
                <a:gd name="T38" fmla="*/ 9 w 80"/>
                <a:gd name="T39" fmla="*/ 9 h 39"/>
                <a:gd name="T40" fmla="*/ 5 w 80"/>
                <a:gd name="T41" fmla="*/ 9 h 39"/>
                <a:gd name="T42" fmla="*/ 3 w 80"/>
                <a:gd name="T43" fmla="*/ 9 h 39"/>
                <a:gd name="T44" fmla="*/ 3 w 80"/>
                <a:gd name="T45" fmla="*/ 9 h 39"/>
                <a:gd name="T46" fmla="*/ 1 w 80"/>
                <a:gd name="T47" fmla="*/ 9 h 39"/>
                <a:gd name="T48" fmla="*/ 1 w 80"/>
                <a:gd name="T49" fmla="*/ 9 h 39"/>
                <a:gd name="T50" fmla="*/ 1 w 80"/>
                <a:gd name="T51" fmla="*/ 9 h 39"/>
                <a:gd name="T52" fmla="*/ 1 w 80"/>
                <a:gd name="T53" fmla="*/ 8 h 39"/>
                <a:gd name="T54" fmla="*/ 1 w 80"/>
                <a:gd name="T55" fmla="*/ 6 h 39"/>
                <a:gd name="T56" fmla="*/ 1 w 80"/>
                <a:gd name="T57" fmla="*/ 4 h 39"/>
                <a:gd name="T58" fmla="*/ 1 w 80"/>
                <a:gd name="T59" fmla="*/ 2 h 39"/>
                <a:gd name="T60" fmla="*/ 0 w 80"/>
                <a:gd name="T61" fmla="*/ 1 h 39"/>
                <a:gd name="T62" fmla="*/ 1 w 80"/>
                <a:gd name="T63" fmla="*/ 1 h 39"/>
                <a:gd name="T64" fmla="*/ 1 w 80"/>
                <a:gd name="T65" fmla="*/ 1 h 39"/>
                <a:gd name="T66" fmla="*/ 1 w 80"/>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39"/>
                <a:gd name="T104" fmla="*/ 80 w 80"/>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39">
                  <a:moveTo>
                    <a:pt x="7" y="3"/>
                  </a:moveTo>
                  <a:lnTo>
                    <a:pt x="14" y="3"/>
                  </a:lnTo>
                  <a:lnTo>
                    <a:pt x="22" y="3"/>
                  </a:lnTo>
                  <a:lnTo>
                    <a:pt x="29" y="3"/>
                  </a:lnTo>
                  <a:lnTo>
                    <a:pt x="36" y="3"/>
                  </a:lnTo>
                  <a:lnTo>
                    <a:pt x="43" y="3"/>
                  </a:lnTo>
                  <a:lnTo>
                    <a:pt x="50" y="3"/>
                  </a:lnTo>
                  <a:lnTo>
                    <a:pt x="56" y="1"/>
                  </a:lnTo>
                  <a:lnTo>
                    <a:pt x="63" y="1"/>
                  </a:lnTo>
                  <a:lnTo>
                    <a:pt x="66" y="0"/>
                  </a:lnTo>
                  <a:lnTo>
                    <a:pt x="67" y="1"/>
                  </a:lnTo>
                  <a:lnTo>
                    <a:pt x="68" y="1"/>
                  </a:lnTo>
                  <a:lnTo>
                    <a:pt x="69" y="1"/>
                  </a:lnTo>
                  <a:lnTo>
                    <a:pt x="70" y="3"/>
                  </a:lnTo>
                  <a:lnTo>
                    <a:pt x="71" y="4"/>
                  </a:lnTo>
                  <a:lnTo>
                    <a:pt x="73" y="7"/>
                  </a:lnTo>
                  <a:lnTo>
                    <a:pt x="74" y="11"/>
                  </a:lnTo>
                  <a:lnTo>
                    <a:pt x="75" y="14"/>
                  </a:lnTo>
                  <a:lnTo>
                    <a:pt x="76" y="19"/>
                  </a:lnTo>
                  <a:lnTo>
                    <a:pt x="77" y="22"/>
                  </a:lnTo>
                  <a:lnTo>
                    <a:pt x="78" y="26"/>
                  </a:lnTo>
                  <a:lnTo>
                    <a:pt x="80" y="29"/>
                  </a:lnTo>
                  <a:lnTo>
                    <a:pt x="80" y="33"/>
                  </a:lnTo>
                  <a:lnTo>
                    <a:pt x="80" y="34"/>
                  </a:lnTo>
                  <a:lnTo>
                    <a:pt x="78" y="35"/>
                  </a:lnTo>
                  <a:lnTo>
                    <a:pt x="77" y="35"/>
                  </a:lnTo>
                  <a:lnTo>
                    <a:pt x="76" y="35"/>
                  </a:lnTo>
                  <a:lnTo>
                    <a:pt x="75" y="36"/>
                  </a:lnTo>
                  <a:lnTo>
                    <a:pt x="73" y="36"/>
                  </a:lnTo>
                  <a:lnTo>
                    <a:pt x="66" y="37"/>
                  </a:lnTo>
                  <a:lnTo>
                    <a:pt x="58" y="38"/>
                  </a:lnTo>
                  <a:lnTo>
                    <a:pt x="51" y="39"/>
                  </a:lnTo>
                  <a:lnTo>
                    <a:pt x="43" y="39"/>
                  </a:lnTo>
                  <a:lnTo>
                    <a:pt x="36" y="39"/>
                  </a:lnTo>
                  <a:lnTo>
                    <a:pt x="28" y="39"/>
                  </a:lnTo>
                  <a:lnTo>
                    <a:pt x="21" y="38"/>
                  </a:lnTo>
                  <a:lnTo>
                    <a:pt x="14" y="38"/>
                  </a:lnTo>
                  <a:lnTo>
                    <a:pt x="12" y="38"/>
                  </a:lnTo>
                  <a:lnTo>
                    <a:pt x="10" y="38"/>
                  </a:lnTo>
                  <a:lnTo>
                    <a:pt x="9" y="37"/>
                  </a:lnTo>
                  <a:lnTo>
                    <a:pt x="8" y="37"/>
                  </a:lnTo>
                  <a:lnTo>
                    <a:pt x="7" y="37"/>
                  </a:lnTo>
                  <a:lnTo>
                    <a:pt x="6" y="37"/>
                  </a:lnTo>
                  <a:lnTo>
                    <a:pt x="6" y="36"/>
                  </a:lnTo>
                  <a:lnTo>
                    <a:pt x="5" y="33"/>
                  </a:lnTo>
                  <a:lnTo>
                    <a:pt x="5" y="29"/>
                  </a:lnTo>
                  <a:lnTo>
                    <a:pt x="3" y="25"/>
                  </a:lnTo>
                  <a:lnTo>
                    <a:pt x="2" y="21"/>
                  </a:lnTo>
                  <a:lnTo>
                    <a:pt x="2" y="18"/>
                  </a:lnTo>
                  <a:lnTo>
                    <a:pt x="1" y="14"/>
                  </a:lnTo>
                  <a:lnTo>
                    <a:pt x="1" y="10"/>
                  </a:lnTo>
                  <a:lnTo>
                    <a:pt x="0" y="6"/>
                  </a:lnTo>
                  <a:lnTo>
                    <a:pt x="0" y="5"/>
                  </a:lnTo>
                  <a:lnTo>
                    <a:pt x="1" y="5"/>
                  </a:lnTo>
                  <a:lnTo>
                    <a:pt x="1" y="4"/>
                  </a:lnTo>
                  <a:lnTo>
                    <a:pt x="2" y="4"/>
                  </a:lnTo>
                  <a:lnTo>
                    <a:pt x="3" y="4"/>
                  </a:lnTo>
                  <a:lnTo>
                    <a:pt x="5" y="3"/>
                  </a:lnTo>
                  <a:lnTo>
                    <a:pt x="6" y="3"/>
                  </a:lnTo>
                  <a:lnTo>
                    <a:pt x="7" y="3"/>
                  </a:lnTo>
                  <a:close/>
                </a:path>
              </a:pathLst>
            </a:custGeom>
            <a:solidFill>
              <a:srgbClr val="7F7F7F"/>
            </a:solidFill>
            <a:ln w="9525">
              <a:noFill/>
              <a:round/>
              <a:headEnd/>
              <a:tailEnd/>
            </a:ln>
          </p:spPr>
          <p:txBody>
            <a:bodyPr/>
            <a:lstStyle/>
            <a:p>
              <a:endParaRPr lang="en-US"/>
            </a:p>
          </p:txBody>
        </p:sp>
        <p:sp>
          <p:nvSpPr>
            <p:cNvPr id="1072" name="Freeform 36"/>
            <p:cNvSpPr>
              <a:spLocks/>
            </p:cNvSpPr>
            <p:nvPr/>
          </p:nvSpPr>
          <p:spPr bwMode="auto">
            <a:xfrm>
              <a:off x="3102" y="2034"/>
              <a:ext cx="49" cy="20"/>
            </a:xfrm>
            <a:custGeom>
              <a:avLst/>
              <a:gdLst>
                <a:gd name="T0" fmla="*/ 21 w 98"/>
                <a:gd name="T1" fmla="*/ 0 h 40"/>
                <a:gd name="T2" fmla="*/ 21 w 98"/>
                <a:gd name="T3" fmla="*/ 0 h 40"/>
                <a:gd name="T4" fmla="*/ 21 w 98"/>
                <a:gd name="T5" fmla="*/ 0 h 40"/>
                <a:gd name="T6" fmla="*/ 22 w 98"/>
                <a:gd name="T7" fmla="*/ 0 h 40"/>
                <a:gd name="T8" fmla="*/ 22 w 98"/>
                <a:gd name="T9" fmla="*/ 0 h 40"/>
                <a:gd name="T10" fmla="*/ 22 w 98"/>
                <a:gd name="T11" fmla="*/ 1 h 40"/>
                <a:gd name="T12" fmla="*/ 22 w 98"/>
                <a:gd name="T13" fmla="*/ 1 h 40"/>
                <a:gd name="T14" fmla="*/ 23 w 98"/>
                <a:gd name="T15" fmla="*/ 1 h 40"/>
                <a:gd name="T16" fmla="*/ 23 w 98"/>
                <a:gd name="T17" fmla="*/ 1 h 40"/>
                <a:gd name="T18" fmla="*/ 23 w 98"/>
                <a:gd name="T19" fmla="*/ 1 h 40"/>
                <a:gd name="T20" fmla="*/ 23 w 98"/>
                <a:gd name="T21" fmla="*/ 3 h 40"/>
                <a:gd name="T22" fmla="*/ 23 w 98"/>
                <a:gd name="T23" fmla="*/ 3 h 40"/>
                <a:gd name="T24" fmla="*/ 24 w 98"/>
                <a:gd name="T25" fmla="*/ 5 h 40"/>
                <a:gd name="T26" fmla="*/ 24 w 98"/>
                <a:gd name="T27" fmla="*/ 5 h 40"/>
                <a:gd name="T28" fmla="*/ 24 w 98"/>
                <a:gd name="T29" fmla="*/ 6 h 40"/>
                <a:gd name="T30" fmla="*/ 25 w 98"/>
                <a:gd name="T31" fmla="*/ 7 h 40"/>
                <a:gd name="T32" fmla="*/ 25 w 98"/>
                <a:gd name="T33" fmla="*/ 9 h 40"/>
                <a:gd name="T34" fmla="*/ 22 w 98"/>
                <a:gd name="T35" fmla="*/ 9 h 40"/>
                <a:gd name="T36" fmla="*/ 19 w 98"/>
                <a:gd name="T37" fmla="*/ 9 h 40"/>
                <a:gd name="T38" fmla="*/ 15 w 98"/>
                <a:gd name="T39" fmla="*/ 10 h 40"/>
                <a:gd name="T40" fmla="*/ 12 w 98"/>
                <a:gd name="T41" fmla="*/ 10 h 40"/>
                <a:gd name="T42" fmla="*/ 10 w 98"/>
                <a:gd name="T43" fmla="*/ 10 h 40"/>
                <a:gd name="T44" fmla="*/ 6 w 98"/>
                <a:gd name="T45" fmla="*/ 10 h 40"/>
                <a:gd name="T46" fmla="*/ 3 w 98"/>
                <a:gd name="T47" fmla="*/ 10 h 40"/>
                <a:gd name="T48" fmla="*/ 0 w 98"/>
                <a:gd name="T49" fmla="*/ 10 h 40"/>
                <a:gd name="T50" fmla="*/ 1 w 98"/>
                <a:gd name="T51" fmla="*/ 9 h 40"/>
                <a:gd name="T52" fmla="*/ 1 w 98"/>
                <a:gd name="T53" fmla="*/ 8 h 40"/>
                <a:gd name="T54" fmla="*/ 2 w 98"/>
                <a:gd name="T55" fmla="*/ 6 h 40"/>
                <a:gd name="T56" fmla="*/ 2 w 98"/>
                <a:gd name="T57" fmla="*/ 5 h 40"/>
                <a:gd name="T58" fmla="*/ 2 w 98"/>
                <a:gd name="T59" fmla="*/ 5 h 40"/>
                <a:gd name="T60" fmla="*/ 3 w 98"/>
                <a:gd name="T61" fmla="*/ 3 h 40"/>
                <a:gd name="T62" fmla="*/ 3 w 98"/>
                <a:gd name="T63" fmla="*/ 3 h 40"/>
                <a:gd name="T64" fmla="*/ 3 w 98"/>
                <a:gd name="T65" fmla="*/ 1 h 40"/>
                <a:gd name="T66" fmla="*/ 3 w 98"/>
                <a:gd name="T67" fmla="*/ 1 h 40"/>
                <a:gd name="T68" fmla="*/ 3 w 98"/>
                <a:gd name="T69" fmla="*/ 1 h 40"/>
                <a:gd name="T70" fmla="*/ 3 w 98"/>
                <a:gd name="T71" fmla="*/ 1 h 40"/>
                <a:gd name="T72" fmla="*/ 4 w 98"/>
                <a:gd name="T73" fmla="*/ 1 h 40"/>
                <a:gd name="T74" fmla="*/ 5 w 98"/>
                <a:gd name="T75" fmla="*/ 1 h 40"/>
                <a:gd name="T76" fmla="*/ 6 w 98"/>
                <a:gd name="T77" fmla="*/ 1 h 40"/>
                <a:gd name="T78" fmla="*/ 7 w 98"/>
                <a:gd name="T79" fmla="*/ 1 h 40"/>
                <a:gd name="T80" fmla="*/ 9 w 98"/>
                <a:gd name="T81" fmla="*/ 1 h 40"/>
                <a:gd name="T82" fmla="*/ 10 w 98"/>
                <a:gd name="T83" fmla="*/ 1 h 40"/>
                <a:gd name="T84" fmla="*/ 12 w 98"/>
                <a:gd name="T85" fmla="*/ 1 h 40"/>
                <a:gd name="T86" fmla="*/ 14 w 98"/>
                <a:gd name="T87" fmla="*/ 0 h 40"/>
                <a:gd name="T88" fmla="*/ 17 w 98"/>
                <a:gd name="T89" fmla="*/ 0 h 40"/>
                <a:gd name="T90" fmla="*/ 19 w 98"/>
                <a:gd name="T91" fmla="*/ 0 h 40"/>
                <a:gd name="T92" fmla="*/ 21 w 98"/>
                <a:gd name="T93" fmla="*/ 0 h 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0"/>
                <a:gd name="T143" fmla="*/ 98 w 98"/>
                <a:gd name="T144" fmla="*/ 40 h 4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0">
                  <a:moveTo>
                    <a:pt x="82" y="0"/>
                  </a:moveTo>
                  <a:lnTo>
                    <a:pt x="83" y="0"/>
                  </a:lnTo>
                  <a:lnTo>
                    <a:pt x="84" y="0"/>
                  </a:lnTo>
                  <a:lnTo>
                    <a:pt x="86" y="0"/>
                  </a:lnTo>
                  <a:lnTo>
                    <a:pt x="87" y="0"/>
                  </a:lnTo>
                  <a:lnTo>
                    <a:pt x="88" y="1"/>
                  </a:lnTo>
                  <a:lnTo>
                    <a:pt x="89" y="1"/>
                  </a:lnTo>
                  <a:lnTo>
                    <a:pt x="89" y="2"/>
                  </a:lnTo>
                  <a:lnTo>
                    <a:pt x="90" y="5"/>
                  </a:lnTo>
                  <a:lnTo>
                    <a:pt x="91" y="10"/>
                  </a:lnTo>
                  <a:lnTo>
                    <a:pt x="92" y="13"/>
                  </a:lnTo>
                  <a:lnTo>
                    <a:pt x="94" y="18"/>
                  </a:lnTo>
                  <a:lnTo>
                    <a:pt x="95" y="23"/>
                  </a:lnTo>
                  <a:lnTo>
                    <a:pt x="96" y="26"/>
                  </a:lnTo>
                  <a:lnTo>
                    <a:pt x="97" y="31"/>
                  </a:lnTo>
                  <a:lnTo>
                    <a:pt x="98" y="34"/>
                  </a:lnTo>
                  <a:lnTo>
                    <a:pt x="86" y="35"/>
                  </a:lnTo>
                  <a:lnTo>
                    <a:pt x="74" y="35"/>
                  </a:lnTo>
                  <a:lnTo>
                    <a:pt x="61" y="37"/>
                  </a:lnTo>
                  <a:lnTo>
                    <a:pt x="49" y="38"/>
                  </a:lnTo>
                  <a:lnTo>
                    <a:pt x="37" y="38"/>
                  </a:lnTo>
                  <a:lnTo>
                    <a:pt x="25" y="39"/>
                  </a:lnTo>
                  <a:lnTo>
                    <a:pt x="13" y="40"/>
                  </a:lnTo>
                  <a:lnTo>
                    <a:pt x="0" y="40"/>
                  </a:lnTo>
                  <a:lnTo>
                    <a:pt x="3" y="35"/>
                  </a:lnTo>
                  <a:lnTo>
                    <a:pt x="4" y="32"/>
                  </a:lnTo>
                  <a:lnTo>
                    <a:pt x="5" y="27"/>
                  </a:lnTo>
                  <a:lnTo>
                    <a:pt x="7" y="23"/>
                  </a:lnTo>
                  <a:lnTo>
                    <a:pt x="8" y="18"/>
                  </a:lnTo>
                  <a:lnTo>
                    <a:pt x="11" y="13"/>
                  </a:lnTo>
                  <a:lnTo>
                    <a:pt x="12" y="10"/>
                  </a:lnTo>
                  <a:lnTo>
                    <a:pt x="14" y="5"/>
                  </a:lnTo>
                  <a:lnTo>
                    <a:pt x="14" y="4"/>
                  </a:lnTo>
                  <a:lnTo>
                    <a:pt x="15" y="4"/>
                  </a:lnTo>
                  <a:lnTo>
                    <a:pt x="15" y="3"/>
                  </a:lnTo>
                  <a:lnTo>
                    <a:pt x="16" y="3"/>
                  </a:lnTo>
                  <a:lnTo>
                    <a:pt x="20" y="2"/>
                  </a:lnTo>
                  <a:lnTo>
                    <a:pt x="25" y="2"/>
                  </a:lnTo>
                  <a:lnTo>
                    <a:pt x="29" y="1"/>
                  </a:lnTo>
                  <a:lnTo>
                    <a:pt x="34" y="1"/>
                  </a:lnTo>
                  <a:lnTo>
                    <a:pt x="39" y="1"/>
                  </a:lnTo>
                  <a:lnTo>
                    <a:pt x="45" y="1"/>
                  </a:lnTo>
                  <a:lnTo>
                    <a:pt x="57" y="0"/>
                  </a:lnTo>
                  <a:lnTo>
                    <a:pt x="68" y="0"/>
                  </a:lnTo>
                  <a:lnTo>
                    <a:pt x="76" y="0"/>
                  </a:lnTo>
                  <a:lnTo>
                    <a:pt x="82" y="0"/>
                  </a:lnTo>
                  <a:close/>
                </a:path>
              </a:pathLst>
            </a:custGeom>
            <a:solidFill>
              <a:srgbClr val="4C4C4C"/>
            </a:solidFill>
            <a:ln w="9525">
              <a:noFill/>
              <a:round/>
              <a:headEnd/>
              <a:tailEnd/>
            </a:ln>
          </p:spPr>
          <p:txBody>
            <a:bodyPr/>
            <a:lstStyle/>
            <a:p>
              <a:endParaRPr lang="en-US"/>
            </a:p>
          </p:txBody>
        </p:sp>
        <p:sp>
          <p:nvSpPr>
            <p:cNvPr id="1073" name="Freeform 37"/>
            <p:cNvSpPr>
              <a:spLocks/>
            </p:cNvSpPr>
            <p:nvPr/>
          </p:nvSpPr>
          <p:spPr bwMode="auto">
            <a:xfrm>
              <a:off x="3099" y="2021"/>
              <a:ext cx="11" cy="33"/>
            </a:xfrm>
            <a:custGeom>
              <a:avLst/>
              <a:gdLst>
                <a:gd name="T0" fmla="*/ 3 w 22"/>
                <a:gd name="T1" fmla="*/ 0 h 67"/>
                <a:gd name="T2" fmla="*/ 3 w 22"/>
                <a:gd name="T3" fmla="*/ 1 h 67"/>
                <a:gd name="T4" fmla="*/ 3 w 22"/>
                <a:gd name="T5" fmla="*/ 2 h 67"/>
                <a:gd name="T6" fmla="*/ 3 w 22"/>
                <a:gd name="T7" fmla="*/ 2 h 67"/>
                <a:gd name="T8" fmla="*/ 1 w 22"/>
                <a:gd name="T9" fmla="*/ 3 h 67"/>
                <a:gd name="T10" fmla="*/ 1 w 22"/>
                <a:gd name="T11" fmla="*/ 4 h 67"/>
                <a:gd name="T12" fmla="*/ 1 w 22"/>
                <a:gd name="T13" fmla="*/ 4 h 67"/>
                <a:gd name="T14" fmla="*/ 1 w 22"/>
                <a:gd name="T15" fmla="*/ 5 h 67"/>
                <a:gd name="T16" fmla="*/ 0 w 22"/>
                <a:gd name="T17" fmla="*/ 6 h 67"/>
                <a:gd name="T18" fmla="*/ 1 w 22"/>
                <a:gd name="T19" fmla="*/ 7 h 67"/>
                <a:gd name="T20" fmla="*/ 1 w 22"/>
                <a:gd name="T21" fmla="*/ 9 h 67"/>
                <a:gd name="T22" fmla="*/ 1 w 22"/>
                <a:gd name="T23" fmla="*/ 10 h 67"/>
                <a:gd name="T24" fmla="*/ 1 w 22"/>
                <a:gd name="T25" fmla="*/ 11 h 67"/>
                <a:gd name="T26" fmla="*/ 1 w 22"/>
                <a:gd name="T27" fmla="*/ 12 h 67"/>
                <a:gd name="T28" fmla="*/ 1 w 22"/>
                <a:gd name="T29" fmla="*/ 14 h 67"/>
                <a:gd name="T30" fmla="*/ 1 w 22"/>
                <a:gd name="T31" fmla="*/ 15 h 67"/>
                <a:gd name="T32" fmla="*/ 2 w 22"/>
                <a:gd name="T33" fmla="*/ 16 h 67"/>
                <a:gd name="T34" fmla="*/ 3 w 22"/>
                <a:gd name="T35" fmla="*/ 15 h 67"/>
                <a:gd name="T36" fmla="*/ 3 w 22"/>
                <a:gd name="T37" fmla="*/ 14 h 67"/>
                <a:gd name="T38" fmla="*/ 3 w 22"/>
                <a:gd name="T39" fmla="*/ 13 h 67"/>
                <a:gd name="T40" fmla="*/ 3 w 22"/>
                <a:gd name="T41" fmla="*/ 12 h 67"/>
                <a:gd name="T42" fmla="*/ 5 w 22"/>
                <a:gd name="T43" fmla="*/ 11 h 67"/>
                <a:gd name="T44" fmla="*/ 5 w 22"/>
                <a:gd name="T45" fmla="*/ 10 h 67"/>
                <a:gd name="T46" fmla="*/ 5 w 22"/>
                <a:gd name="T47" fmla="*/ 9 h 67"/>
                <a:gd name="T48" fmla="*/ 6 w 22"/>
                <a:gd name="T49" fmla="*/ 8 h 67"/>
                <a:gd name="T50" fmla="*/ 6 w 22"/>
                <a:gd name="T51" fmla="*/ 8 h 67"/>
                <a:gd name="T52" fmla="*/ 6 w 22"/>
                <a:gd name="T53" fmla="*/ 7 h 67"/>
                <a:gd name="T54" fmla="*/ 6 w 22"/>
                <a:gd name="T55" fmla="*/ 6 h 67"/>
                <a:gd name="T56" fmla="*/ 6 w 22"/>
                <a:gd name="T57" fmla="*/ 6 h 67"/>
                <a:gd name="T58" fmla="*/ 6 w 22"/>
                <a:gd name="T59" fmla="*/ 5 h 67"/>
                <a:gd name="T60" fmla="*/ 6 w 22"/>
                <a:gd name="T61" fmla="*/ 4 h 67"/>
                <a:gd name="T62" fmla="*/ 6 w 22"/>
                <a:gd name="T63" fmla="*/ 3 h 67"/>
                <a:gd name="T64" fmla="*/ 6 w 22"/>
                <a:gd name="T65" fmla="*/ 3 h 67"/>
                <a:gd name="T66" fmla="*/ 5 w 22"/>
                <a:gd name="T67" fmla="*/ 2 h 67"/>
                <a:gd name="T68" fmla="*/ 5 w 22"/>
                <a:gd name="T69" fmla="*/ 1 h 67"/>
                <a:gd name="T70" fmla="*/ 5 w 22"/>
                <a:gd name="T71" fmla="*/ 0 h 67"/>
                <a:gd name="T72" fmla="*/ 5 w 22"/>
                <a:gd name="T73" fmla="*/ 0 h 67"/>
                <a:gd name="T74" fmla="*/ 5 w 22"/>
                <a:gd name="T75" fmla="*/ 0 h 67"/>
                <a:gd name="T76" fmla="*/ 5 w 22"/>
                <a:gd name="T77" fmla="*/ 0 h 67"/>
                <a:gd name="T78" fmla="*/ 5 w 22"/>
                <a:gd name="T79" fmla="*/ 0 h 67"/>
                <a:gd name="T80" fmla="*/ 5 w 22"/>
                <a:gd name="T81" fmla="*/ 0 h 67"/>
                <a:gd name="T82" fmla="*/ 3 w 22"/>
                <a:gd name="T83" fmla="*/ 0 h 67"/>
                <a:gd name="T84" fmla="*/ 3 w 22"/>
                <a:gd name="T85" fmla="*/ 0 h 67"/>
                <a:gd name="T86" fmla="*/ 3 w 22"/>
                <a:gd name="T87" fmla="*/ 0 h 67"/>
                <a:gd name="T88" fmla="*/ 3 w 22"/>
                <a:gd name="T89" fmla="*/ 0 h 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7"/>
                <a:gd name="T137" fmla="*/ 22 w 22"/>
                <a:gd name="T138" fmla="*/ 67 h 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7">
                  <a:moveTo>
                    <a:pt x="14" y="2"/>
                  </a:moveTo>
                  <a:lnTo>
                    <a:pt x="12" y="5"/>
                  </a:lnTo>
                  <a:lnTo>
                    <a:pt x="11" y="8"/>
                  </a:lnTo>
                  <a:lnTo>
                    <a:pt x="10" y="10"/>
                  </a:lnTo>
                  <a:lnTo>
                    <a:pt x="7" y="13"/>
                  </a:lnTo>
                  <a:lnTo>
                    <a:pt x="6" y="16"/>
                  </a:lnTo>
                  <a:lnTo>
                    <a:pt x="4" y="18"/>
                  </a:lnTo>
                  <a:lnTo>
                    <a:pt x="3" y="22"/>
                  </a:lnTo>
                  <a:lnTo>
                    <a:pt x="0" y="24"/>
                  </a:lnTo>
                  <a:lnTo>
                    <a:pt x="2" y="30"/>
                  </a:lnTo>
                  <a:lnTo>
                    <a:pt x="3" y="36"/>
                  </a:lnTo>
                  <a:lnTo>
                    <a:pt x="4" y="40"/>
                  </a:lnTo>
                  <a:lnTo>
                    <a:pt x="5" y="46"/>
                  </a:lnTo>
                  <a:lnTo>
                    <a:pt x="5" y="51"/>
                  </a:lnTo>
                  <a:lnTo>
                    <a:pt x="6" y="56"/>
                  </a:lnTo>
                  <a:lnTo>
                    <a:pt x="7" y="62"/>
                  </a:lnTo>
                  <a:lnTo>
                    <a:pt x="8" y="67"/>
                  </a:lnTo>
                  <a:lnTo>
                    <a:pt x="10" y="63"/>
                  </a:lnTo>
                  <a:lnTo>
                    <a:pt x="11" y="59"/>
                  </a:lnTo>
                  <a:lnTo>
                    <a:pt x="13" y="54"/>
                  </a:lnTo>
                  <a:lnTo>
                    <a:pt x="14" y="51"/>
                  </a:lnTo>
                  <a:lnTo>
                    <a:pt x="17" y="46"/>
                  </a:lnTo>
                  <a:lnTo>
                    <a:pt x="18" y="43"/>
                  </a:lnTo>
                  <a:lnTo>
                    <a:pt x="19" y="38"/>
                  </a:lnTo>
                  <a:lnTo>
                    <a:pt x="21" y="35"/>
                  </a:lnTo>
                  <a:lnTo>
                    <a:pt x="21" y="32"/>
                  </a:lnTo>
                  <a:lnTo>
                    <a:pt x="22" y="30"/>
                  </a:lnTo>
                  <a:lnTo>
                    <a:pt x="22" y="27"/>
                  </a:lnTo>
                  <a:lnTo>
                    <a:pt x="22" y="24"/>
                  </a:lnTo>
                  <a:lnTo>
                    <a:pt x="22" y="21"/>
                  </a:lnTo>
                  <a:lnTo>
                    <a:pt x="21" y="17"/>
                  </a:lnTo>
                  <a:lnTo>
                    <a:pt x="21" y="14"/>
                  </a:lnTo>
                  <a:lnTo>
                    <a:pt x="21" y="12"/>
                  </a:lnTo>
                  <a:lnTo>
                    <a:pt x="20" y="8"/>
                  </a:lnTo>
                  <a:lnTo>
                    <a:pt x="20" y="6"/>
                  </a:lnTo>
                  <a:lnTo>
                    <a:pt x="19" y="3"/>
                  </a:lnTo>
                  <a:lnTo>
                    <a:pt x="18" y="2"/>
                  </a:lnTo>
                  <a:lnTo>
                    <a:pt x="18" y="1"/>
                  </a:lnTo>
                  <a:lnTo>
                    <a:pt x="17" y="1"/>
                  </a:lnTo>
                  <a:lnTo>
                    <a:pt x="17" y="0"/>
                  </a:lnTo>
                  <a:lnTo>
                    <a:pt x="15" y="0"/>
                  </a:lnTo>
                  <a:lnTo>
                    <a:pt x="15" y="1"/>
                  </a:lnTo>
                  <a:lnTo>
                    <a:pt x="14" y="1"/>
                  </a:lnTo>
                  <a:lnTo>
                    <a:pt x="14" y="2"/>
                  </a:lnTo>
                  <a:close/>
                </a:path>
              </a:pathLst>
            </a:custGeom>
            <a:solidFill>
              <a:srgbClr val="666666"/>
            </a:solidFill>
            <a:ln w="9525">
              <a:noFill/>
              <a:round/>
              <a:headEnd/>
              <a:tailEnd/>
            </a:ln>
          </p:spPr>
          <p:txBody>
            <a:bodyPr/>
            <a:lstStyle/>
            <a:p>
              <a:endParaRPr lang="en-US"/>
            </a:p>
          </p:txBody>
        </p:sp>
        <p:sp>
          <p:nvSpPr>
            <p:cNvPr id="1074" name="Freeform 38"/>
            <p:cNvSpPr>
              <a:spLocks/>
            </p:cNvSpPr>
            <p:nvPr/>
          </p:nvSpPr>
          <p:spPr bwMode="auto">
            <a:xfrm>
              <a:off x="3106" y="2019"/>
              <a:ext cx="39" cy="19"/>
            </a:xfrm>
            <a:custGeom>
              <a:avLst/>
              <a:gdLst>
                <a:gd name="T0" fmla="*/ 3 w 80"/>
                <a:gd name="T1" fmla="*/ 0 h 39"/>
                <a:gd name="T2" fmla="*/ 7 w 80"/>
                <a:gd name="T3" fmla="*/ 0 h 39"/>
                <a:gd name="T4" fmla="*/ 10 w 80"/>
                <a:gd name="T5" fmla="*/ 0 h 39"/>
                <a:gd name="T6" fmla="*/ 14 w 80"/>
                <a:gd name="T7" fmla="*/ 0 h 39"/>
                <a:gd name="T8" fmla="*/ 16 w 80"/>
                <a:gd name="T9" fmla="*/ 0 h 39"/>
                <a:gd name="T10" fmla="*/ 16 w 80"/>
                <a:gd name="T11" fmla="*/ 0 h 39"/>
                <a:gd name="T12" fmla="*/ 17 w 80"/>
                <a:gd name="T13" fmla="*/ 0 h 39"/>
                <a:gd name="T14" fmla="*/ 17 w 80"/>
                <a:gd name="T15" fmla="*/ 0 h 39"/>
                <a:gd name="T16" fmla="*/ 18 w 80"/>
                <a:gd name="T17" fmla="*/ 1 h 39"/>
                <a:gd name="T18" fmla="*/ 18 w 80"/>
                <a:gd name="T19" fmla="*/ 3 h 39"/>
                <a:gd name="T20" fmla="*/ 19 w 80"/>
                <a:gd name="T21" fmla="*/ 5 h 39"/>
                <a:gd name="T22" fmla="*/ 19 w 80"/>
                <a:gd name="T23" fmla="*/ 7 h 39"/>
                <a:gd name="T24" fmla="*/ 19 w 80"/>
                <a:gd name="T25" fmla="*/ 8 h 39"/>
                <a:gd name="T26" fmla="*/ 19 w 80"/>
                <a:gd name="T27" fmla="*/ 8 h 39"/>
                <a:gd name="T28" fmla="*/ 19 w 80"/>
                <a:gd name="T29" fmla="*/ 8 h 39"/>
                <a:gd name="T30" fmla="*/ 19 w 80"/>
                <a:gd name="T31" fmla="*/ 8 h 39"/>
                <a:gd name="T32" fmla="*/ 18 w 80"/>
                <a:gd name="T33" fmla="*/ 8 h 39"/>
                <a:gd name="T34" fmla="*/ 16 w 80"/>
                <a:gd name="T35" fmla="*/ 9 h 39"/>
                <a:gd name="T36" fmla="*/ 12 w 80"/>
                <a:gd name="T37" fmla="*/ 9 h 39"/>
                <a:gd name="T38" fmla="*/ 9 w 80"/>
                <a:gd name="T39" fmla="*/ 9 h 39"/>
                <a:gd name="T40" fmla="*/ 5 w 80"/>
                <a:gd name="T41" fmla="*/ 9 h 39"/>
                <a:gd name="T42" fmla="*/ 3 w 80"/>
                <a:gd name="T43" fmla="*/ 9 h 39"/>
                <a:gd name="T44" fmla="*/ 2 w 80"/>
                <a:gd name="T45" fmla="*/ 9 h 39"/>
                <a:gd name="T46" fmla="*/ 2 w 80"/>
                <a:gd name="T47" fmla="*/ 9 h 39"/>
                <a:gd name="T48" fmla="*/ 1 w 80"/>
                <a:gd name="T49" fmla="*/ 8 h 39"/>
                <a:gd name="T50" fmla="*/ 1 w 80"/>
                <a:gd name="T51" fmla="*/ 8 h 39"/>
                <a:gd name="T52" fmla="*/ 1 w 80"/>
                <a:gd name="T53" fmla="*/ 8 h 39"/>
                <a:gd name="T54" fmla="*/ 1 w 80"/>
                <a:gd name="T55" fmla="*/ 6 h 39"/>
                <a:gd name="T56" fmla="*/ 0 w 80"/>
                <a:gd name="T57" fmla="*/ 4 h 39"/>
                <a:gd name="T58" fmla="*/ 0 w 80"/>
                <a:gd name="T59" fmla="*/ 2 h 39"/>
                <a:gd name="T60" fmla="*/ 0 w 80"/>
                <a:gd name="T61" fmla="*/ 1 h 39"/>
                <a:gd name="T62" fmla="*/ 0 w 80"/>
                <a:gd name="T63" fmla="*/ 0 h 39"/>
                <a:gd name="T64" fmla="*/ 1 w 80"/>
                <a:gd name="T65" fmla="*/ 0 h 39"/>
                <a:gd name="T66" fmla="*/ 1 w 80"/>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39"/>
                <a:gd name="T104" fmla="*/ 80 w 80"/>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39">
                  <a:moveTo>
                    <a:pt x="7" y="2"/>
                  </a:moveTo>
                  <a:lnTo>
                    <a:pt x="15" y="2"/>
                  </a:lnTo>
                  <a:lnTo>
                    <a:pt x="22" y="2"/>
                  </a:lnTo>
                  <a:lnTo>
                    <a:pt x="29" y="2"/>
                  </a:lnTo>
                  <a:lnTo>
                    <a:pt x="36" y="2"/>
                  </a:lnTo>
                  <a:lnTo>
                    <a:pt x="42" y="2"/>
                  </a:lnTo>
                  <a:lnTo>
                    <a:pt x="50" y="2"/>
                  </a:lnTo>
                  <a:lnTo>
                    <a:pt x="57" y="1"/>
                  </a:lnTo>
                  <a:lnTo>
                    <a:pt x="64" y="1"/>
                  </a:lnTo>
                  <a:lnTo>
                    <a:pt x="65" y="0"/>
                  </a:lnTo>
                  <a:lnTo>
                    <a:pt x="67" y="1"/>
                  </a:lnTo>
                  <a:lnTo>
                    <a:pt x="68" y="1"/>
                  </a:lnTo>
                  <a:lnTo>
                    <a:pt x="69" y="1"/>
                  </a:lnTo>
                  <a:lnTo>
                    <a:pt x="71" y="2"/>
                  </a:lnTo>
                  <a:lnTo>
                    <a:pt x="72" y="2"/>
                  </a:lnTo>
                  <a:lnTo>
                    <a:pt x="72" y="3"/>
                  </a:lnTo>
                  <a:lnTo>
                    <a:pt x="73" y="6"/>
                  </a:lnTo>
                  <a:lnTo>
                    <a:pt x="74" y="10"/>
                  </a:lnTo>
                  <a:lnTo>
                    <a:pt x="75" y="13"/>
                  </a:lnTo>
                  <a:lnTo>
                    <a:pt x="76" y="17"/>
                  </a:lnTo>
                  <a:lnTo>
                    <a:pt x="77" y="20"/>
                  </a:lnTo>
                  <a:lnTo>
                    <a:pt x="79" y="25"/>
                  </a:lnTo>
                  <a:lnTo>
                    <a:pt x="80" y="28"/>
                  </a:lnTo>
                  <a:lnTo>
                    <a:pt x="80" y="32"/>
                  </a:lnTo>
                  <a:lnTo>
                    <a:pt x="80" y="33"/>
                  </a:lnTo>
                  <a:lnTo>
                    <a:pt x="79" y="33"/>
                  </a:lnTo>
                  <a:lnTo>
                    <a:pt x="77" y="34"/>
                  </a:lnTo>
                  <a:lnTo>
                    <a:pt x="76" y="34"/>
                  </a:lnTo>
                  <a:lnTo>
                    <a:pt x="75" y="34"/>
                  </a:lnTo>
                  <a:lnTo>
                    <a:pt x="74" y="35"/>
                  </a:lnTo>
                  <a:lnTo>
                    <a:pt x="66" y="36"/>
                  </a:lnTo>
                  <a:lnTo>
                    <a:pt x="59" y="38"/>
                  </a:lnTo>
                  <a:lnTo>
                    <a:pt x="51" y="38"/>
                  </a:lnTo>
                  <a:lnTo>
                    <a:pt x="44" y="39"/>
                  </a:lnTo>
                  <a:lnTo>
                    <a:pt x="36" y="39"/>
                  </a:lnTo>
                  <a:lnTo>
                    <a:pt x="29" y="39"/>
                  </a:lnTo>
                  <a:lnTo>
                    <a:pt x="22" y="38"/>
                  </a:lnTo>
                  <a:lnTo>
                    <a:pt x="14" y="36"/>
                  </a:lnTo>
                  <a:lnTo>
                    <a:pt x="13" y="36"/>
                  </a:lnTo>
                  <a:lnTo>
                    <a:pt x="12" y="36"/>
                  </a:lnTo>
                  <a:lnTo>
                    <a:pt x="11" y="36"/>
                  </a:lnTo>
                  <a:lnTo>
                    <a:pt x="9" y="36"/>
                  </a:lnTo>
                  <a:lnTo>
                    <a:pt x="8" y="36"/>
                  </a:lnTo>
                  <a:lnTo>
                    <a:pt x="7" y="36"/>
                  </a:lnTo>
                  <a:lnTo>
                    <a:pt x="7" y="35"/>
                  </a:lnTo>
                  <a:lnTo>
                    <a:pt x="6" y="35"/>
                  </a:lnTo>
                  <a:lnTo>
                    <a:pt x="6" y="32"/>
                  </a:lnTo>
                  <a:lnTo>
                    <a:pt x="5" y="27"/>
                  </a:lnTo>
                  <a:lnTo>
                    <a:pt x="4" y="24"/>
                  </a:lnTo>
                  <a:lnTo>
                    <a:pt x="4" y="20"/>
                  </a:lnTo>
                  <a:lnTo>
                    <a:pt x="3" y="17"/>
                  </a:lnTo>
                  <a:lnTo>
                    <a:pt x="3" y="12"/>
                  </a:lnTo>
                  <a:lnTo>
                    <a:pt x="1" y="9"/>
                  </a:lnTo>
                  <a:lnTo>
                    <a:pt x="0" y="5"/>
                  </a:lnTo>
                  <a:lnTo>
                    <a:pt x="0" y="4"/>
                  </a:lnTo>
                  <a:lnTo>
                    <a:pt x="1" y="4"/>
                  </a:lnTo>
                  <a:lnTo>
                    <a:pt x="1" y="3"/>
                  </a:lnTo>
                  <a:lnTo>
                    <a:pt x="3" y="3"/>
                  </a:lnTo>
                  <a:lnTo>
                    <a:pt x="4" y="2"/>
                  </a:lnTo>
                  <a:lnTo>
                    <a:pt x="5" y="2"/>
                  </a:lnTo>
                  <a:lnTo>
                    <a:pt x="6" y="2"/>
                  </a:lnTo>
                  <a:lnTo>
                    <a:pt x="7" y="2"/>
                  </a:lnTo>
                  <a:close/>
                </a:path>
              </a:pathLst>
            </a:custGeom>
            <a:solidFill>
              <a:srgbClr val="7F7F7F"/>
            </a:solidFill>
            <a:ln w="9525">
              <a:noFill/>
              <a:round/>
              <a:headEnd/>
              <a:tailEnd/>
            </a:ln>
          </p:spPr>
          <p:txBody>
            <a:bodyPr/>
            <a:lstStyle/>
            <a:p>
              <a:endParaRPr lang="en-US"/>
            </a:p>
          </p:txBody>
        </p:sp>
        <p:sp>
          <p:nvSpPr>
            <p:cNvPr id="1075" name="Freeform 39"/>
            <p:cNvSpPr>
              <a:spLocks/>
            </p:cNvSpPr>
            <p:nvPr/>
          </p:nvSpPr>
          <p:spPr bwMode="auto">
            <a:xfrm>
              <a:off x="3160" y="2031"/>
              <a:ext cx="49" cy="21"/>
            </a:xfrm>
            <a:custGeom>
              <a:avLst/>
              <a:gdLst>
                <a:gd name="T0" fmla="*/ 21 w 96"/>
                <a:gd name="T1" fmla="*/ 0 h 41"/>
                <a:gd name="T2" fmla="*/ 21 w 96"/>
                <a:gd name="T3" fmla="*/ 0 h 41"/>
                <a:gd name="T4" fmla="*/ 21 w 96"/>
                <a:gd name="T5" fmla="*/ 0 h 41"/>
                <a:gd name="T6" fmla="*/ 22 w 96"/>
                <a:gd name="T7" fmla="*/ 1 h 41"/>
                <a:gd name="T8" fmla="*/ 22 w 96"/>
                <a:gd name="T9" fmla="*/ 1 h 41"/>
                <a:gd name="T10" fmla="*/ 22 w 96"/>
                <a:gd name="T11" fmla="*/ 1 h 41"/>
                <a:gd name="T12" fmla="*/ 22 w 96"/>
                <a:gd name="T13" fmla="*/ 1 h 41"/>
                <a:gd name="T14" fmla="*/ 22 w 96"/>
                <a:gd name="T15" fmla="*/ 1 h 41"/>
                <a:gd name="T16" fmla="*/ 22 w 96"/>
                <a:gd name="T17" fmla="*/ 1 h 41"/>
                <a:gd name="T18" fmla="*/ 23 w 96"/>
                <a:gd name="T19" fmla="*/ 2 h 41"/>
                <a:gd name="T20" fmla="*/ 23 w 96"/>
                <a:gd name="T21" fmla="*/ 3 h 41"/>
                <a:gd name="T22" fmla="*/ 23 w 96"/>
                <a:gd name="T23" fmla="*/ 4 h 41"/>
                <a:gd name="T24" fmla="*/ 24 w 96"/>
                <a:gd name="T25" fmla="*/ 5 h 41"/>
                <a:gd name="T26" fmla="*/ 24 w 96"/>
                <a:gd name="T27" fmla="*/ 6 h 41"/>
                <a:gd name="T28" fmla="*/ 24 w 96"/>
                <a:gd name="T29" fmla="*/ 7 h 41"/>
                <a:gd name="T30" fmla="*/ 24 w 96"/>
                <a:gd name="T31" fmla="*/ 8 h 41"/>
                <a:gd name="T32" fmla="*/ 25 w 96"/>
                <a:gd name="T33" fmla="*/ 9 h 41"/>
                <a:gd name="T34" fmla="*/ 22 w 96"/>
                <a:gd name="T35" fmla="*/ 9 h 41"/>
                <a:gd name="T36" fmla="*/ 19 w 96"/>
                <a:gd name="T37" fmla="*/ 10 h 41"/>
                <a:gd name="T38" fmla="*/ 16 w 96"/>
                <a:gd name="T39" fmla="*/ 10 h 41"/>
                <a:gd name="T40" fmla="*/ 12 w 96"/>
                <a:gd name="T41" fmla="*/ 10 h 41"/>
                <a:gd name="T42" fmla="*/ 10 w 96"/>
                <a:gd name="T43" fmla="*/ 10 h 41"/>
                <a:gd name="T44" fmla="*/ 6 w 96"/>
                <a:gd name="T45" fmla="*/ 10 h 41"/>
                <a:gd name="T46" fmla="*/ 3 w 96"/>
                <a:gd name="T47" fmla="*/ 10 h 41"/>
                <a:gd name="T48" fmla="*/ 0 w 96"/>
                <a:gd name="T49" fmla="*/ 11 h 41"/>
                <a:gd name="T50" fmla="*/ 1 w 96"/>
                <a:gd name="T51" fmla="*/ 10 h 41"/>
                <a:gd name="T52" fmla="*/ 1 w 96"/>
                <a:gd name="T53" fmla="*/ 8 h 41"/>
                <a:gd name="T54" fmla="*/ 1 w 96"/>
                <a:gd name="T55" fmla="*/ 7 h 41"/>
                <a:gd name="T56" fmla="*/ 2 w 96"/>
                <a:gd name="T57" fmla="*/ 6 h 41"/>
                <a:gd name="T58" fmla="*/ 2 w 96"/>
                <a:gd name="T59" fmla="*/ 5 h 41"/>
                <a:gd name="T60" fmla="*/ 3 w 96"/>
                <a:gd name="T61" fmla="*/ 4 h 41"/>
                <a:gd name="T62" fmla="*/ 3 w 96"/>
                <a:gd name="T63" fmla="*/ 3 h 41"/>
                <a:gd name="T64" fmla="*/ 3 w 96"/>
                <a:gd name="T65" fmla="*/ 2 h 41"/>
                <a:gd name="T66" fmla="*/ 3 w 96"/>
                <a:gd name="T67" fmla="*/ 2 h 41"/>
                <a:gd name="T68" fmla="*/ 4 w 96"/>
                <a:gd name="T69" fmla="*/ 1 h 41"/>
                <a:gd name="T70" fmla="*/ 4 w 96"/>
                <a:gd name="T71" fmla="*/ 1 h 41"/>
                <a:gd name="T72" fmla="*/ 4 w 96"/>
                <a:gd name="T73" fmla="*/ 1 h 41"/>
                <a:gd name="T74" fmla="*/ 5 w 96"/>
                <a:gd name="T75" fmla="*/ 1 h 41"/>
                <a:gd name="T76" fmla="*/ 6 w 96"/>
                <a:gd name="T77" fmla="*/ 1 h 41"/>
                <a:gd name="T78" fmla="*/ 7 w 96"/>
                <a:gd name="T79" fmla="*/ 1 h 41"/>
                <a:gd name="T80" fmla="*/ 9 w 96"/>
                <a:gd name="T81" fmla="*/ 1 h 41"/>
                <a:gd name="T82" fmla="*/ 10 w 96"/>
                <a:gd name="T83" fmla="*/ 1 h 41"/>
                <a:gd name="T84" fmla="*/ 11 w 96"/>
                <a:gd name="T85" fmla="*/ 1 h 41"/>
                <a:gd name="T86" fmla="*/ 15 w 96"/>
                <a:gd name="T87" fmla="*/ 1 h 41"/>
                <a:gd name="T88" fmla="*/ 17 w 96"/>
                <a:gd name="T89" fmla="*/ 1 h 41"/>
                <a:gd name="T90" fmla="*/ 19 w 96"/>
                <a:gd name="T91" fmla="*/ 1 h 41"/>
                <a:gd name="T92" fmla="*/ 21 w 96"/>
                <a:gd name="T93" fmla="*/ 0 h 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1"/>
                <a:gd name="T143" fmla="*/ 96 w 96"/>
                <a:gd name="T144" fmla="*/ 41 h 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1">
                  <a:moveTo>
                    <a:pt x="80" y="0"/>
                  </a:moveTo>
                  <a:lnTo>
                    <a:pt x="81" y="0"/>
                  </a:lnTo>
                  <a:lnTo>
                    <a:pt x="83" y="0"/>
                  </a:lnTo>
                  <a:lnTo>
                    <a:pt x="84" y="1"/>
                  </a:lnTo>
                  <a:lnTo>
                    <a:pt x="85" y="1"/>
                  </a:lnTo>
                  <a:lnTo>
                    <a:pt x="86" y="1"/>
                  </a:lnTo>
                  <a:lnTo>
                    <a:pt x="86" y="2"/>
                  </a:lnTo>
                  <a:lnTo>
                    <a:pt x="87" y="2"/>
                  </a:lnTo>
                  <a:lnTo>
                    <a:pt x="87" y="3"/>
                  </a:lnTo>
                  <a:lnTo>
                    <a:pt x="88" y="7"/>
                  </a:lnTo>
                  <a:lnTo>
                    <a:pt x="90" y="11"/>
                  </a:lnTo>
                  <a:lnTo>
                    <a:pt x="91" y="15"/>
                  </a:lnTo>
                  <a:lnTo>
                    <a:pt x="92" y="19"/>
                  </a:lnTo>
                  <a:lnTo>
                    <a:pt x="93" y="23"/>
                  </a:lnTo>
                  <a:lnTo>
                    <a:pt x="94" y="27"/>
                  </a:lnTo>
                  <a:lnTo>
                    <a:pt x="95" y="31"/>
                  </a:lnTo>
                  <a:lnTo>
                    <a:pt x="96" y="35"/>
                  </a:lnTo>
                  <a:lnTo>
                    <a:pt x="84" y="35"/>
                  </a:lnTo>
                  <a:lnTo>
                    <a:pt x="72" y="37"/>
                  </a:lnTo>
                  <a:lnTo>
                    <a:pt x="60" y="38"/>
                  </a:lnTo>
                  <a:lnTo>
                    <a:pt x="48" y="38"/>
                  </a:lnTo>
                  <a:lnTo>
                    <a:pt x="37" y="39"/>
                  </a:lnTo>
                  <a:lnTo>
                    <a:pt x="24" y="39"/>
                  </a:lnTo>
                  <a:lnTo>
                    <a:pt x="12" y="40"/>
                  </a:lnTo>
                  <a:lnTo>
                    <a:pt x="0" y="41"/>
                  </a:lnTo>
                  <a:lnTo>
                    <a:pt x="1" y="37"/>
                  </a:lnTo>
                  <a:lnTo>
                    <a:pt x="3" y="32"/>
                  </a:lnTo>
                  <a:lnTo>
                    <a:pt x="4" y="27"/>
                  </a:lnTo>
                  <a:lnTo>
                    <a:pt x="7" y="24"/>
                  </a:lnTo>
                  <a:lnTo>
                    <a:pt x="8" y="19"/>
                  </a:lnTo>
                  <a:lnTo>
                    <a:pt x="9" y="15"/>
                  </a:lnTo>
                  <a:lnTo>
                    <a:pt x="11" y="10"/>
                  </a:lnTo>
                  <a:lnTo>
                    <a:pt x="12" y="6"/>
                  </a:lnTo>
                  <a:lnTo>
                    <a:pt x="14" y="4"/>
                  </a:lnTo>
                  <a:lnTo>
                    <a:pt x="15" y="4"/>
                  </a:lnTo>
                  <a:lnTo>
                    <a:pt x="16" y="4"/>
                  </a:lnTo>
                  <a:lnTo>
                    <a:pt x="19" y="3"/>
                  </a:lnTo>
                  <a:lnTo>
                    <a:pt x="23" y="3"/>
                  </a:lnTo>
                  <a:lnTo>
                    <a:pt x="27" y="2"/>
                  </a:lnTo>
                  <a:lnTo>
                    <a:pt x="33" y="2"/>
                  </a:lnTo>
                  <a:lnTo>
                    <a:pt x="38" y="1"/>
                  </a:lnTo>
                  <a:lnTo>
                    <a:pt x="43" y="1"/>
                  </a:lnTo>
                  <a:lnTo>
                    <a:pt x="56" y="1"/>
                  </a:lnTo>
                  <a:lnTo>
                    <a:pt x="67" y="1"/>
                  </a:lnTo>
                  <a:lnTo>
                    <a:pt x="75" y="1"/>
                  </a:lnTo>
                  <a:lnTo>
                    <a:pt x="80" y="0"/>
                  </a:lnTo>
                  <a:close/>
                </a:path>
              </a:pathLst>
            </a:custGeom>
            <a:solidFill>
              <a:srgbClr val="4C4C4C"/>
            </a:solidFill>
            <a:ln w="9525">
              <a:noFill/>
              <a:round/>
              <a:headEnd/>
              <a:tailEnd/>
            </a:ln>
          </p:spPr>
          <p:txBody>
            <a:bodyPr/>
            <a:lstStyle/>
            <a:p>
              <a:endParaRPr lang="en-US"/>
            </a:p>
          </p:txBody>
        </p:sp>
        <p:sp>
          <p:nvSpPr>
            <p:cNvPr id="1076" name="Freeform 40"/>
            <p:cNvSpPr>
              <a:spLocks/>
            </p:cNvSpPr>
            <p:nvPr/>
          </p:nvSpPr>
          <p:spPr bwMode="auto">
            <a:xfrm>
              <a:off x="3157" y="2018"/>
              <a:ext cx="10" cy="33"/>
            </a:xfrm>
            <a:custGeom>
              <a:avLst/>
              <a:gdLst>
                <a:gd name="T0" fmla="*/ 3 w 21"/>
                <a:gd name="T1" fmla="*/ 0 h 67"/>
                <a:gd name="T2" fmla="*/ 2 w 21"/>
                <a:gd name="T3" fmla="*/ 1 h 67"/>
                <a:gd name="T4" fmla="*/ 2 w 21"/>
                <a:gd name="T5" fmla="*/ 1 h 67"/>
                <a:gd name="T6" fmla="*/ 2 w 21"/>
                <a:gd name="T7" fmla="*/ 2 h 67"/>
                <a:gd name="T8" fmla="*/ 1 w 21"/>
                <a:gd name="T9" fmla="*/ 3 h 67"/>
                <a:gd name="T10" fmla="*/ 1 w 21"/>
                <a:gd name="T11" fmla="*/ 4 h 67"/>
                <a:gd name="T12" fmla="*/ 0 w 21"/>
                <a:gd name="T13" fmla="*/ 4 h 67"/>
                <a:gd name="T14" fmla="*/ 0 w 21"/>
                <a:gd name="T15" fmla="*/ 5 h 67"/>
                <a:gd name="T16" fmla="*/ 0 w 21"/>
                <a:gd name="T17" fmla="*/ 6 h 67"/>
                <a:gd name="T18" fmla="*/ 0 w 21"/>
                <a:gd name="T19" fmla="*/ 7 h 67"/>
                <a:gd name="T20" fmla="*/ 0 w 21"/>
                <a:gd name="T21" fmla="*/ 8 h 67"/>
                <a:gd name="T22" fmla="*/ 0 w 21"/>
                <a:gd name="T23" fmla="*/ 10 h 67"/>
                <a:gd name="T24" fmla="*/ 0 w 21"/>
                <a:gd name="T25" fmla="*/ 11 h 67"/>
                <a:gd name="T26" fmla="*/ 1 w 21"/>
                <a:gd name="T27" fmla="*/ 12 h 67"/>
                <a:gd name="T28" fmla="*/ 1 w 21"/>
                <a:gd name="T29" fmla="*/ 14 h 67"/>
                <a:gd name="T30" fmla="*/ 1 w 21"/>
                <a:gd name="T31" fmla="*/ 15 h 67"/>
                <a:gd name="T32" fmla="*/ 2 w 21"/>
                <a:gd name="T33" fmla="*/ 16 h 67"/>
                <a:gd name="T34" fmla="*/ 2 w 21"/>
                <a:gd name="T35" fmla="*/ 15 h 67"/>
                <a:gd name="T36" fmla="*/ 2 w 21"/>
                <a:gd name="T37" fmla="*/ 14 h 67"/>
                <a:gd name="T38" fmla="*/ 3 w 21"/>
                <a:gd name="T39" fmla="*/ 13 h 67"/>
                <a:gd name="T40" fmla="*/ 3 w 21"/>
                <a:gd name="T41" fmla="*/ 12 h 67"/>
                <a:gd name="T42" fmla="*/ 3 w 21"/>
                <a:gd name="T43" fmla="*/ 11 h 67"/>
                <a:gd name="T44" fmla="*/ 4 w 21"/>
                <a:gd name="T45" fmla="*/ 10 h 67"/>
                <a:gd name="T46" fmla="*/ 4 w 21"/>
                <a:gd name="T47" fmla="*/ 9 h 67"/>
                <a:gd name="T48" fmla="*/ 4 w 21"/>
                <a:gd name="T49" fmla="*/ 8 h 67"/>
                <a:gd name="T50" fmla="*/ 5 w 21"/>
                <a:gd name="T51" fmla="*/ 8 h 67"/>
                <a:gd name="T52" fmla="*/ 5 w 21"/>
                <a:gd name="T53" fmla="*/ 7 h 67"/>
                <a:gd name="T54" fmla="*/ 5 w 21"/>
                <a:gd name="T55" fmla="*/ 6 h 67"/>
                <a:gd name="T56" fmla="*/ 5 w 21"/>
                <a:gd name="T57" fmla="*/ 5 h 67"/>
                <a:gd name="T58" fmla="*/ 5 w 21"/>
                <a:gd name="T59" fmla="*/ 5 h 67"/>
                <a:gd name="T60" fmla="*/ 5 w 21"/>
                <a:gd name="T61" fmla="*/ 4 h 67"/>
                <a:gd name="T62" fmla="*/ 4 w 21"/>
                <a:gd name="T63" fmla="*/ 3 h 67"/>
                <a:gd name="T64" fmla="*/ 4 w 21"/>
                <a:gd name="T65" fmla="*/ 2 h 67"/>
                <a:gd name="T66" fmla="*/ 4 w 21"/>
                <a:gd name="T67" fmla="*/ 2 h 67"/>
                <a:gd name="T68" fmla="*/ 4 w 21"/>
                <a:gd name="T69" fmla="*/ 1 h 67"/>
                <a:gd name="T70" fmla="*/ 4 w 21"/>
                <a:gd name="T71" fmla="*/ 1 h 67"/>
                <a:gd name="T72" fmla="*/ 4 w 21"/>
                <a:gd name="T73" fmla="*/ 0 h 67"/>
                <a:gd name="T74" fmla="*/ 4 w 21"/>
                <a:gd name="T75" fmla="*/ 0 h 67"/>
                <a:gd name="T76" fmla="*/ 3 w 21"/>
                <a:gd name="T77" fmla="*/ 0 h 67"/>
                <a:gd name="T78" fmla="*/ 3 w 21"/>
                <a:gd name="T79" fmla="*/ 0 h 67"/>
                <a:gd name="T80" fmla="*/ 3 w 21"/>
                <a:gd name="T81" fmla="*/ 0 h 67"/>
                <a:gd name="T82" fmla="*/ 3 w 21"/>
                <a:gd name="T83" fmla="*/ 0 h 67"/>
                <a:gd name="T84" fmla="*/ 3 w 21"/>
                <a:gd name="T85" fmla="*/ 0 h 67"/>
                <a:gd name="T86" fmla="*/ 3 w 21"/>
                <a:gd name="T87" fmla="*/ 0 h 67"/>
                <a:gd name="T88" fmla="*/ 3 w 21"/>
                <a:gd name="T89" fmla="*/ 0 h 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7"/>
                <a:gd name="T137" fmla="*/ 21 w 21"/>
                <a:gd name="T138" fmla="*/ 67 h 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7">
                  <a:moveTo>
                    <a:pt x="12" y="1"/>
                  </a:moveTo>
                  <a:lnTo>
                    <a:pt x="11" y="5"/>
                  </a:lnTo>
                  <a:lnTo>
                    <a:pt x="9" y="7"/>
                  </a:lnTo>
                  <a:lnTo>
                    <a:pt x="8" y="11"/>
                  </a:lnTo>
                  <a:lnTo>
                    <a:pt x="7" y="13"/>
                  </a:lnTo>
                  <a:lnTo>
                    <a:pt x="4" y="16"/>
                  </a:lnTo>
                  <a:lnTo>
                    <a:pt x="3" y="19"/>
                  </a:lnTo>
                  <a:lnTo>
                    <a:pt x="1" y="22"/>
                  </a:lnTo>
                  <a:lnTo>
                    <a:pt x="0" y="24"/>
                  </a:lnTo>
                  <a:lnTo>
                    <a:pt x="1" y="30"/>
                  </a:lnTo>
                  <a:lnTo>
                    <a:pt x="2" y="35"/>
                  </a:lnTo>
                  <a:lnTo>
                    <a:pt x="2" y="41"/>
                  </a:lnTo>
                  <a:lnTo>
                    <a:pt x="3" y="45"/>
                  </a:lnTo>
                  <a:lnTo>
                    <a:pt x="4" y="51"/>
                  </a:lnTo>
                  <a:lnTo>
                    <a:pt x="6" y="56"/>
                  </a:lnTo>
                  <a:lnTo>
                    <a:pt x="7" y="61"/>
                  </a:lnTo>
                  <a:lnTo>
                    <a:pt x="8" y="67"/>
                  </a:lnTo>
                  <a:lnTo>
                    <a:pt x="9" y="62"/>
                  </a:lnTo>
                  <a:lnTo>
                    <a:pt x="10" y="59"/>
                  </a:lnTo>
                  <a:lnTo>
                    <a:pt x="12" y="54"/>
                  </a:lnTo>
                  <a:lnTo>
                    <a:pt x="14" y="51"/>
                  </a:lnTo>
                  <a:lnTo>
                    <a:pt x="15" y="46"/>
                  </a:lnTo>
                  <a:lnTo>
                    <a:pt x="16" y="42"/>
                  </a:lnTo>
                  <a:lnTo>
                    <a:pt x="18" y="38"/>
                  </a:lnTo>
                  <a:lnTo>
                    <a:pt x="19" y="34"/>
                  </a:lnTo>
                  <a:lnTo>
                    <a:pt x="21" y="33"/>
                  </a:lnTo>
                  <a:lnTo>
                    <a:pt x="21" y="30"/>
                  </a:lnTo>
                  <a:lnTo>
                    <a:pt x="21" y="27"/>
                  </a:lnTo>
                  <a:lnTo>
                    <a:pt x="21" y="23"/>
                  </a:lnTo>
                  <a:lnTo>
                    <a:pt x="21" y="21"/>
                  </a:lnTo>
                  <a:lnTo>
                    <a:pt x="21" y="18"/>
                  </a:lnTo>
                  <a:lnTo>
                    <a:pt x="19" y="14"/>
                  </a:lnTo>
                  <a:lnTo>
                    <a:pt x="19" y="11"/>
                  </a:lnTo>
                  <a:lnTo>
                    <a:pt x="18" y="8"/>
                  </a:lnTo>
                  <a:lnTo>
                    <a:pt x="18" y="6"/>
                  </a:lnTo>
                  <a:lnTo>
                    <a:pt x="17" y="4"/>
                  </a:lnTo>
                  <a:lnTo>
                    <a:pt x="16" y="1"/>
                  </a:lnTo>
                  <a:lnTo>
                    <a:pt x="15" y="0"/>
                  </a:lnTo>
                  <a:lnTo>
                    <a:pt x="14" y="0"/>
                  </a:lnTo>
                  <a:lnTo>
                    <a:pt x="12" y="1"/>
                  </a:lnTo>
                  <a:close/>
                </a:path>
              </a:pathLst>
            </a:custGeom>
            <a:solidFill>
              <a:srgbClr val="666666"/>
            </a:solidFill>
            <a:ln w="9525">
              <a:noFill/>
              <a:round/>
              <a:headEnd/>
              <a:tailEnd/>
            </a:ln>
          </p:spPr>
          <p:txBody>
            <a:bodyPr/>
            <a:lstStyle/>
            <a:p>
              <a:endParaRPr lang="en-US"/>
            </a:p>
          </p:txBody>
        </p:sp>
        <p:sp>
          <p:nvSpPr>
            <p:cNvPr id="1077" name="Freeform 41"/>
            <p:cNvSpPr>
              <a:spLocks/>
            </p:cNvSpPr>
            <p:nvPr/>
          </p:nvSpPr>
          <p:spPr bwMode="auto">
            <a:xfrm>
              <a:off x="3164" y="2016"/>
              <a:ext cx="40" cy="19"/>
            </a:xfrm>
            <a:custGeom>
              <a:avLst/>
              <a:gdLst>
                <a:gd name="T0" fmla="*/ 4 w 79"/>
                <a:gd name="T1" fmla="*/ 1 h 38"/>
                <a:gd name="T2" fmla="*/ 7 w 79"/>
                <a:gd name="T3" fmla="*/ 1 h 38"/>
                <a:gd name="T4" fmla="*/ 10 w 79"/>
                <a:gd name="T5" fmla="*/ 1 h 38"/>
                <a:gd name="T6" fmla="*/ 14 w 79"/>
                <a:gd name="T7" fmla="*/ 1 h 38"/>
                <a:gd name="T8" fmla="*/ 16 w 79"/>
                <a:gd name="T9" fmla="*/ 0 h 38"/>
                <a:gd name="T10" fmla="*/ 17 w 79"/>
                <a:gd name="T11" fmla="*/ 1 h 38"/>
                <a:gd name="T12" fmla="*/ 17 w 79"/>
                <a:gd name="T13" fmla="*/ 1 h 38"/>
                <a:gd name="T14" fmla="*/ 18 w 79"/>
                <a:gd name="T15" fmla="*/ 1 h 38"/>
                <a:gd name="T16" fmla="*/ 18 w 79"/>
                <a:gd name="T17" fmla="*/ 1 h 38"/>
                <a:gd name="T18" fmla="*/ 19 w 79"/>
                <a:gd name="T19" fmla="*/ 3 h 38"/>
                <a:gd name="T20" fmla="*/ 19 w 79"/>
                <a:gd name="T21" fmla="*/ 5 h 38"/>
                <a:gd name="T22" fmla="*/ 20 w 79"/>
                <a:gd name="T23" fmla="*/ 6 h 38"/>
                <a:gd name="T24" fmla="*/ 20 w 79"/>
                <a:gd name="T25" fmla="*/ 8 h 38"/>
                <a:gd name="T26" fmla="*/ 20 w 79"/>
                <a:gd name="T27" fmla="*/ 8 h 38"/>
                <a:gd name="T28" fmla="*/ 20 w 79"/>
                <a:gd name="T29" fmla="*/ 9 h 38"/>
                <a:gd name="T30" fmla="*/ 19 w 79"/>
                <a:gd name="T31" fmla="*/ 9 h 38"/>
                <a:gd name="T32" fmla="*/ 19 w 79"/>
                <a:gd name="T33" fmla="*/ 9 h 38"/>
                <a:gd name="T34" fmla="*/ 16 w 79"/>
                <a:gd name="T35" fmla="*/ 9 h 38"/>
                <a:gd name="T36" fmla="*/ 13 w 79"/>
                <a:gd name="T37" fmla="*/ 10 h 38"/>
                <a:gd name="T38" fmla="*/ 9 w 79"/>
                <a:gd name="T39" fmla="*/ 10 h 38"/>
                <a:gd name="T40" fmla="*/ 5 w 79"/>
                <a:gd name="T41" fmla="*/ 10 h 38"/>
                <a:gd name="T42" fmla="*/ 3 w 79"/>
                <a:gd name="T43" fmla="*/ 10 h 38"/>
                <a:gd name="T44" fmla="*/ 3 w 79"/>
                <a:gd name="T45" fmla="*/ 10 h 38"/>
                <a:gd name="T46" fmla="*/ 2 w 79"/>
                <a:gd name="T47" fmla="*/ 10 h 38"/>
                <a:gd name="T48" fmla="*/ 2 w 79"/>
                <a:gd name="T49" fmla="*/ 9 h 38"/>
                <a:gd name="T50" fmla="*/ 2 w 79"/>
                <a:gd name="T51" fmla="*/ 9 h 38"/>
                <a:gd name="T52" fmla="*/ 1 w 79"/>
                <a:gd name="T53" fmla="*/ 7 h 38"/>
                <a:gd name="T54" fmla="*/ 1 w 79"/>
                <a:gd name="T55" fmla="*/ 6 h 38"/>
                <a:gd name="T56" fmla="*/ 1 w 79"/>
                <a:gd name="T57" fmla="*/ 4 h 38"/>
                <a:gd name="T58" fmla="*/ 0 w 79"/>
                <a:gd name="T59" fmla="*/ 2 h 38"/>
                <a:gd name="T60" fmla="*/ 0 w 79"/>
                <a:gd name="T61" fmla="*/ 1 h 38"/>
                <a:gd name="T62" fmla="*/ 0 w 79"/>
                <a:gd name="T63" fmla="*/ 1 h 38"/>
                <a:gd name="T64" fmla="*/ 1 w 79"/>
                <a:gd name="T65" fmla="*/ 1 h 38"/>
                <a:gd name="T66" fmla="*/ 1 w 79"/>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8"/>
                <a:gd name="T104" fmla="*/ 79 w 7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8">
                  <a:moveTo>
                    <a:pt x="7" y="2"/>
                  </a:moveTo>
                  <a:lnTo>
                    <a:pt x="13" y="2"/>
                  </a:lnTo>
                  <a:lnTo>
                    <a:pt x="20" y="2"/>
                  </a:lnTo>
                  <a:lnTo>
                    <a:pt x="27" y="2"/>
                  </a:lnTo>
                  <a:lnTo>
                    <a:pt x="33" y="2"/>
                  </a:lnTo>
                  <a:lnTo>
                    <a:pt x="40" y="2"/>
                  </a:lnTo>
                  <a:lnTo>
                    <a:pt x="47" y="1"/>
                  </a:lnTo>
                  <a:lnTo>
                    <a:pt x="55" y="1"/>
                  </a:lnTo>
                  <a:lnTo>
                    <a:pt x="62" y="0"/>
                  </a:lnTo>
                  <a:lnTo>
                    <a:pt x="63" y="0"/>
                  </a:lnTo>
                  <a:lnTo>
                    <a:pt x="64" y="0"/>
                  </a:lnTo>
                  <a:lnTo>
                    <a:pt x="65" y="1"/>
                  </a:lnTo>
                  <a:lnTo>
                    <a:pt x="66" y="1"/>
                  </a:lnTo>
                  <a:lnTo>
                    <a:pt x="68" y="1"/>
                  </a:lnTo>
                  <a:lnTo>
                    <a:pt x="69" y="2"/>
                  </a:lnTo>
                  <a:lnTo>
                    <a:pt x="70" y="3"/>
                  </a:lnTo>
                  <a:lnTo>
                    <a:pt x="71" y="7"/>
                  </a:lnTo>
                  <a:lnTo>
                    <a:pt x="72" y="10"/>
                  </a:lnTo>
                  <a:lnTo>
                    <a:pt x="73" y="14"/>
                  </a:lnTo>
                  <a:lnTo>
                    <a:pt x="74" y="17"/>
                  </a:lnTo>
                  <a:lnTo>
                    <a:pt x="76" y="21"/>
                  </a:lnTo>
                  <a:lnTo>
                    <a:pt x="77" y="24"/>
                  </a:lnTo>
                  <a:lnTo>
                    <a:pt x="77" y="27"/>
                  </a:lnTo>
                  <a:lnTo>
                    <a:pt x="78" y="31"/>
                  </a:lnTo>
                  <a:lnTo>
                    <a:pt x="79" y="32"/>
                  </a:lnTo>
                  <a:lnTo>
                    <a:pt x="78" y="32"/>
                  </a:lnTo>
                  <a:lnTo>
                    <a:pt x="78" y="33"/>
                  </a:lnTo>
                  <a:lnTo>
                    <a:pt x="77" y="33"/>
                  </a:lnTo>
                  <a:lnTo>
                    <a:pt x="76" y="33"/>
                  </a:lnTo>
                  <a:lnTo>
                    <a:pt x="74" y="34"/>
                  </a:lnTo>
                  <a:lnTo>
                    <a:pt x="73" y="34"/>
                  </a:lnTo>
                  <a:lnTo>
                    <a:pt x="72" y="34"/>
                  </a:lnTo>
                  <a:lnTo>
                    <a:pt x="64" y="36"/>
                  </a:lnTo>
                  <a:lnTo>
                    <a:pt x="57" y="37"/>
                  </a:lnTo>
                  <a:lnTo>
                    <a:pt x="49" y="38"/>
                  </a:lnTo>
                  <a:lnTo>
                    <a:pt x="42" y="38"/>
                  </a:lnTo>
                  <a:lnTo>
                    <a:pt x="35" y="38"/>
                  </a:lnTo>
                  <a:lnTo>
                    <a:pt x="27" y="38"/>
                  </a:lnTo>
                  <a:lnTo>
                    <a:pt x="20" y="38"/>
                  </a:lnTo>
                  <a:lnTo>
                    <a:pt x="13" y="37"/>
                  </a:lnTo>
                  <a:lnTo>
                    <a:pt x="11" y="37"/>
                  </a:lnTo>
                  <a:lnTo>
                    <a:pt x="10" y="37"/>
                  </a:lnTo>
                  <a:lnTo>
                    <a:pt x="9" y="37"/>
                  </a:lnTo>
                  <a:lnTo>
                    <a:pt x="8" y="37"/>
                  </a:lnTo>
                  <a:lnTo>
                    <a:pt x="7" y="37"/>
                  </a:lnTo>
                  <a:lnTo>
                    <a:pt x="7" y="36"/>
                  </a:lnTo>
                  <a:lnTo>
                    <a:pt x="5" y="36"/>
                  </a:lnTo>
                  <a:lnTo>
                    <a:pt x="5" y="34"/>
                  </a:lnTo>
                  <a:lnTo>
                    <a:pt x="4" y="31"/>
                  </a:lnTo>
                  <a:lnTo>
                    <a:pt x="3" y="27"/>
                  </a:lnTo>
                  <a:lnTo>
                    <a:pt x="3" y="24"/>
                  </a:lnTo>
                  <a:lnTo>
                    <a:pt x="2" y="19"/>
                  </a:lnTo>
                  <a:lnTo>
                    <a:pt x="2" y="16"/>
                  </a:lnTo>
                  <a:lnTo>
                    <a:pt x="1" y="12"/>
                  </a:lnTo>
                  <a:lnTo>
                    <a:pt x="0" y="9"/>
                  </a:lnTo>
                  <a:lnTo>
                    <a:pt x="0" y="6"/>
                  </a:lnTo>
                  <a:lnTo>
                    <a:pt x="0" y="4"/>
                  </a:lnTo>
                  <a:lnTo>
                    <a:pt x="0" y="3"/>
                  </a:lnTo>
                  <a:lnTo>
                    <a:pt x="1" y="3"/>
                  </a:lnTo>
                  <a:lnTo>
                    <a:pt x="2" y="2"/>
                  </a:lnTo>
                  <a:lnTo>
                    <a:pt x="3" y="2"/>
                  </a:lnTo>
                  <a:lnTo>
                    <a:pt x="4" y="2"/>
                  </a:lnTo>
                  <a:lnTo>
                    <a:pt x="7" y="2"/>
                  </a:lnTo>
                  <a:close/>
                </a:path>
              </a:pathLst>
            </a:custGeom>
            <a:solidFill>
              <a:srgbClr val="7F7F7F"/>
            </a:solidFill>
            <a:ln w="9525">
              <a:noFill/>
              <a:round/>
              <a:headEnd/>
              <a:tailEnd/>
            </a:ln>
          </p:spPr>
          <p:txBody>
            <a:bodyPr/>
            <a:lstStyle/>
            <a:p>
              <a:endParaRPr lang="en-US"/>
            </a:p>
          </p:txBody>
        </p:sp>
        <p:sp>
          <p:nvSpPr>
            <p:cNvPr id="1078" name="Freeform 42"/>
            <p:cNvSpPr>
              <a:spLocks/>
            </p:cNvSpPr>
            <p:nvPr/>
          </p:nvSpPr>
          <p:spPr bwMode="auto">
            <a:xfrm>
              <a:off x="3219" y="2028"/>
              <a:ext cx="47" cy="20"/>
            </a:xfrm>
            <a:custGeom>
              <a:avLst/>
              <a:gdLst>
                <a:gd name="T0" fmla="*/ 19 w 96"/>
                <a:gd name="T1" fmla="*/ 0 h 40"/>
                <a:gd name="T2" fmla="*/ 20 w 96"/>
                <a:gd name="T3" fmla="*/ 0 h 40"/>
                <a:gd name="T4" fmla="*/ 20 w 96"/>
                <a:gd name="T5" fmla="*/ 0 h 40"/>
                <a:gd name="T6" fmla="*/ 20 w 96"/>
                <a:gd name="T7" fmla="*/ 0 h 40"/>
                <a:gd name="T8" fmla="*/ 20 w 96"/>
                <a:gd name="T9" fmla="*/ 1 h 40"/>
                <a:gd name="T10" fmla="*/ 21 w 96"/>
                <a:gd name="T11" fmla="*/ 1 h 40"/>
                <a:gd name="T12" fmla="*/ 21 w 96"/>
                <a:gd name="T13" fmla="*/ 1 h 40"/>
                <a:gd name="T14" fmla="*/ 21 w 96"/>
                <a:gd name="T15" fmla="*/ 1 h 40"/>
                <a:gd name="T16" fmla="*/ 21 w 96"/>
                <a:gd name="T17" fmla="*/ 1 h 40"/>
                <a:gd name="T18" fmla="*/ 21 w 96"/>
                <a:gd name="T19" fmla="*/ 1 h 40"/>
                <a:gd name="T20" fmla="*/ 22 w 96"/>
                <a:gd name="T21" fmla="*/ 3 h 40"/>
                <a:gd name="T22" fmla="*/ 22 w 96"/>
                <a:gd name="T23" fmla="*/ 3 h 40"/>
                <a:gd name="T24" fmla="*/ 22 w 96"/>
                <a:gd name="T25" fmla="*/ 5 h 40"/>
                <a:gd name="T26" fmla="*/ 22 w 96"/>
                <a:gd name="T27" fmla="*/ 5 h 40"/>
                <a:gd name="T28" fmla="*/ 23 w 96"/>
                <a:gd name="T29" fmla="*/ 6 h 40"/>
                <a:gd name="T30" fmla="*/ 23 w 96"/>
                <a:gd name="T31" fmla="*/ 7 h 40"/>
                <a:gd name="T32" fmla="*/ 23 w 96"/>
                <a:gd name="T33" fmla="*/ 9 h 40"/>
                <a:gd name="T34" fmla="*/ 20 w 96"/>
                <a:gd name="T35" fmla="*/ 9 h 40"/>
                <a:gd name="T36" fmla="*/ 18 w 96"/>
                <a:gd name="T37" fmla="*/ 9 h 40"/>
                <a:gd name="T38" fmla="*/ 14 w 96"/>
                <a:gd name="T39" fmla="*/ 10 h 40"/>
                <a:gd name="T40" fmla="*/ 12 w 96"/>
                <a:gd name="T41" fmla="*/ 10 h 40"/>
                <a:gd name="T42" fmla="*/ 9 w 96"/>
                <a:gd name="T43" fmla="*/ 10 h 40"/>
                <a:gd name="T44" fmla="*/ 6 w 96"/>
                <a:gd name="T45" fmla="*/ 10 h 40"/>
                <a:gd name="T46" fmla="*/ 3 w 96"/>
                <a:gd name="T47" fmla="*/ 10 h 40"/>
                <a:gd name="T48" fmla="*/ 0 w 96"/>
                <a:gd name="T49" fmla="*/ 10 h 40"/>
                <a:gd name="T50" fmla="*/ 0 w 96"/>
                <a:gd name="T51" fmla="*/ 9 h 40"/>
                <a:gd name="T52" fmla="*/ 1 w 96"/>
                <a:gd name="T53" fmla="*/ 8 h 40"/>
                <a:gd name="T54" fmla="*/ 1 w 96"/>
                <a:gd name="T55" fmla="*/ 7 h 40"/>
                <a:gd name="T56" fmla="*/ 1 w 96"/>
                <a:gd name="T57" fmla="*/ 5 h 40"/>
                <a:gd name="T58" fmla="*/ 2 w 96"/>
                <a:gd name="T59" fmla="*/ 5 h 40"/>
                <a:gd name="T60" fmla="*/ 2 w 96"/>
                <a:gd name="T61" fmla="*/ 3 h 40"/>
                <a:gd name="T62" fmla="*/ 2 w 96"/>
                <a:gd name="T63" fmla="*/ 3 h 40"/>
                <a:gd name="T64" fmla="*/ 3 w 96"/>
                <a:gd name="T65" fmla="*/ 1 h 40"/>
                <a:gd name="T66" fmla="*/ 3 w 96"/>
                <a:gd name="T67" fmla="*/ 1 h 40"/>
                <a:gd name="T68" fmla="*/ 3 w 96"/>
                <a:gd name="T69" fmla="*/ 1 h 40"/>
                <a:gd name="T70" fmla="*/ 3 w 96"/>
                <a:gd name="T71" fmla="*/ 1 h 40"/>
                <a:gd name="T72" fmla="*/ 3 w 96"/>
                <a:gd name="T73" fmla="*/ 1 h 40"/>
                <a:gd name="T74" fmla="*/ 4 w 96"/>
                <a:gd name="T75" fmla="*/ 1 h 40"/>
                <a:gd name="T76" fmla="*/ 5 w 96"/>
                <a:gd name="T77" fmla="*/ 1 h 40"/>
                <a:gd name="T78" fmla="*/ 7 w 96"/>
                <a:gd name="T79" fmla="*/ 1 h 40"/>
                <a:gd name="T80" fmla="*/ 8 w 96"/>
                <a:gd name="T81" fmla="*/ 1 h 40"/>
                <a:gd name="T82" fmla="*/ 9 w 96"/>
                <a:gd name="T83" fmla="*/ 1 h 40"/>
                <a:gd name="T84" fmla="*/ 11 w 96"/>
                <a:gd name="T85" fmla="*/ 1 h 40"/>
                <a:gd name="T86" fmla="*/ 13 w 96"/>
                <a:gd name="T87" fmla="*/ 1 h 40"/>
                <a:gd name="T88" fmla="*/ 16 w 96"/>
                <a:gd name="T89" fmla="*/ 1 h 40"/>
                <a:gd name="T90" fmla="*/ 18 w 96"/>
                <a:gd name="T91" fmla="*/ 0 h 40"/>
                <a:gd name="T92" fmla="*/ 19 w 96"/>
                <a:gd name="T93" fmla="*/ 0 h 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0"/>
                <a:gd name="T143" fmla="*/ 96 w 96"/>
                <a:gd name="T144" fmla="*/ 40 h 4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0">
                  <a:moveTo>
                    <a:pt x="80" y="0"/>
                  </a:moveTo>
                  <a:lnTo>
                    <a:pt x="81" y="0"/>
                  </a:lnTo>
                  <a:lnTo>
                    <a:pt x="82" y="0"/>
                  </a:lnTo>
                  <a:lnTo>
                    <a:pt x="83" y="0"/>
                  </a:lnTo>
                  <a:lnTo>
                    <a:pt x="84" y="1"/>
                  </a:lnTo>
                  <a:lnTo>
                    <a:pt x="85" y="1"/>
                  </a:lnTo>
                  <a:lnTo>
                    <a:pt x="86" y="2"/>
                  </a:lnTo>
                  <a:lnTo>
                    <a:pt x="88" y="7"/>
                  </a:lnTo>
                  <a:lnTo>
                    <a:pt x="89" y="10"/>
                  </a:lnTo>
                  <a:lnTo>
                    <a:pt x="90" y="15"/>
                  </a:lnTo>
                  <a:lnTo>
                    <a:pt x="91" y="18"/>
                  </a:lnTo>
                  <a:lnTo>
                    <a:pt x="92" y="23"/>
                  </a:lnTo>
                  <a:lnTo>
                    <a:pt x="93" y="26"/>
                  </a:lnTo>
                  <a:lnTo>
                    <a:pt x="95" y="31"/>
                  </a:lnTo>
                  <a:lnTo>
                    <a:pt x="96" y="35"/>
                  </a:lnTo>
                  <a:lnTo>
                    <a:pt x="84" y="36"/>
                  </a:lnTo>
                  <a:lnTo>
                    <a:pt x="73" y="36"/>
                  </a:lnTo>
                  <a:lnTo>
                    <a:pt x="60" y="37"/>
                  </a:lnTo>
                  <a:lnTo>
                    <a:pt x="48" y="38"/>
                  </a:lnTo>
                  <a:lnTo>
                    <a:pt x="36" y="38"/>
                  </a:lnTo>
                  <a:lnTo>
                    <a:pt x="24" y="39"/>
                  </a:lnTo>
                  <a:lnTo>
                    <a:pt x="12" y="40"/>
                  </a:lnTo>
                  <a:lnTo>
                    <a:pt x="0" y="40"/>
                  </a:lnTo>
                  <a:lnTo>
                    <a:pt x="1" y="36"/>
                  </a:lnTo>
                  <a:lnTo>
                    <a:pt x="4" y="32"/>
                  </a:lnTo>
                  <a:lnTo>
                    <a:pt x="5" y="28"/>
                  </a:lnTo>
                  <a:lnTo>
                    <a:pt x="6" y="23"/>
                  </a:lnTo>
                  <a:lnTo>
                    <a:pt x="8" y="18"/>
                  </a:lnTo>
                  <a:lnTo>
                    <a:pt x="9" y="15"/>
                  </a:lnTo>
                  <a:lnTo>
                    <a:pt x="10" y="10"/>
                  </a:lnTo>
                  <a:lnTo>
                    <a:pt x="13" y="6"/>
                  </a:lnTo>
                  <a:lnTo>
                    <a:pt x="14" y="5"/>
                  </a:lnTo>
                  <a:lnTo>
                    <a:pt x="15" y="5"/>
                  </a:lnTo>
                  <a:lnTo>
                    <a:pt x="19" y="3"/>
                  </a:lnTo>
                  <a:lnTo>
                    <a:pt x="23" y="2"/>
                  </a:lnTo>
                  <a:lnTo>
                    <a:pt x="28" y="2"/>
                  </a:lnTo>
                  <a:lnTo>
                    <a:pt x="32" y="2"/>
                  </a:lnTo>
                  <a:lnTo>
                    <a:pt x="38" y="1"/>
                  </a:lnTo>
                  <a:lnTo>
                    <a:pt x="44" y="1"/>
                  </a:lnTo>
                  <a:lnTo>
                    <a:pt x="55" y="1"/>
                  </a:lnTo>
                  <a:lnTo>
                    <a:pt x="66" y="1"/>
                  </a:lnTo>
                  <a:lnTo>
                    <a:pt x="74" y="0"/>
                  </a:lnTo>
                  <a:lnTo>
                    <a:pt x="80" y="0"/>
                  </a:lnTo>
                  <a:close/>
                </a:path>
              </a:pathLst>
            </a:custGeom>
            <a:solidFill>
              <a:srgbClr val="4C4C4C"/>
            </a:solidFill>
            <a:ln w="9525">
              <a:noFill/>
              <a:round/>
              <a:headEnd/>
              <a:tailEnd/>
            </a:ln>
          </p:spPr>
          <p:txBody>
            <a:bodyPr/>
            <a:lstStyle/>
            <a:p>
              <a:endParaRPr lang="en-US"/>
            </a:p>
          </p:txBody>
        </p:sp>
        <p:sp>
          <p:nvSpPr>
            <p:cNvPr id="1079" name="Freeform 43"/>
            <p:cNvSpPr>
              <a:spLocks/>
            </p:cNvSpPr>
            <p:nvPr/>
          </p:nvSpPr>
          <p:spPr bwMode="auto">
            <a:xfrm>
              <a:off x="3215" y="2015"/>
              <a:ext cx="10" cy="33"/>
            </a:xfrm>
            <a:custGeom>
              <a:avLst/>
              <a:gdLst>
                <a:gd name="T0" fmla="*/ 3 w 20"/>
                <a:gd name="T1" fmla="*/ 1 h 65"/>
                <a:gd name="T2" fmla="*/ 3 w 20"/>
                <a:gd name="T3" fmla="*/ 1 h 65"/>
                <a:gd name="T4" fmla="*/ 3 w 20"/>
                <a:gd name="T5" fmla="*/ 2 h 65"/>
                <a:gd name="T6" fmla="*/ 1 w 20"/>
                <a:gd name="T7" fmla="*/ 3 h 65"/>
                <a:gd name="T8" fmla="*/ 1 w 20"/>
                <a:gd name="T9" fmla="*/ 3 h 65"/>
                <a:gd name="T10" fmla="*/ 1 w 20"/>
                <a:gd name="T11" fmla="*/ 4 h 65"/>
                <a:gd name="T12" fmla="*/ 1 w 20"/>
                <a:gd name="T13" fmla="*/ 5 h 65"/>
                <a:gd name="T14" fmla="*/ 1 w 20"/>
                <a:gd name="T15" fmla="*/ 5 h 65"/>
                <a:gd name="T16" fmla="*/ 0 w 20"/>
                <a:gd name="T17" fmla="*/ 6 h 65"/>
                <a:gd name="T18" fmla="*/ 0 w 20"/>
                <a:gd name="T19" fmla="*/ 7 h 65"/>
                <a:gd name="T20" fmla="*/ 1 w 20"/>
                <a:gd name="T21" fmla="*/ 9 h 65"/>
                <a:gd name="T22" fmla="*/ 1 w 20"/>
                <a:gd name="T23" fmla="*/ 10 h 65"/>
                <a:gd name="T24" fmla="*/ 1 w 20"/>
                <a:gd name="T25" fmla="*/ 11 h 65"/>
                <a:gd name="T26" fmla="*/ 1 w 20"/>
                <a:gd name="T27" fmla="*/ 13 h 65"/>
                <a:gd name="T28" fmla="*/ 1 w 20"/>
                <a:gd name="T29" fmla="*/ 14 h 65"/>
                <a:gd name="T30" fmla="*/ 1 w 20"/>
                <a:gd name="T31" fmla="*/ 16 h 65"/>
                <a:gd name="T32" fmla="*/ 2 w 20"/>
                <a:gd name="T33" fmla="*/ 17 h 65"/>
                <a:gd name="T34" fmla="*/ 3 w 20"/>
                <a:gd name="T35" fmla="*/ 16 h 65"/>
                <a:gd name="T36" fmla="*/ 3 w 20"/>
                <a:gd name="T37" fmla="*/ 15 h 65"/>
                <a:gd name="T38" fmla="*/ 3 w 20"/>
                <a:gd name="T39" fmla="*/ 14 h 65"/>
                <a:gd name="T40" fmla="*/ 3 w 20"/>
                <a:gd name="T41" fmla="*/ 13 h 65"/>
                <a:gd name="T42" fmla="*/ 3 w 20"/>
                <a:gd name="T43" fmla="*/ 12 h 65"/>
                <a:gd name="T44" fmla="*/ 4 w 20"/>
                <a:gd name="T45" fmla="*/ 11 h 65"/>
                <a:gd name="T46" fmla="*/ 5 w 20"/>
                <a:gd name="T47" fmla="*/ 10 h 65"/>
                <a:gd name="T48" fmla="*/ 5 w 20"/>
                <a:gd name="T49" fmla="*/ 9 h 65"/>
                <a:gd name="T50" fmla="*/ 5 w 20"/>
                <a:gd name="T51" fmla="*/ 8 h 65"/>
                <a:gd name="T52" fmla="*/ 5 w 20"/>
                <a:gd name="T53" fmla="*/ 7 h 65"/>
                <a:gd name="T54" fmla="*/ 5 w 20"/>
                <a:gd name="T55" fmla="*/ 7 h 65"/>
                <a:gd name="T56" fmla="*/ 5 w 20"/>
                <a:gd name="T57" fmla="*/ 6 h 65"/>
                <a:gd name="T58" fmla="*/ 5 w 20"/>
                <a:gd name="T59" fmla="*/ 5 h 65"/>
                <a:gd name="T60" fmla="*/ 5 w 20"/>
                <a:gd name="T61" fmla="*/ 5 h 65"/>
                <a:gd name="T62" fmla="*/ 5 w 20"/>
                <a:gd name="T63" fmla="*/ 4 h 65"/>
                <a:gd name="T64" fmla="*/ 5 w 20"/>
                <a:gd name="T65" fmla="*/ 3 h 65"/>
                <a:gd name="T66" fmla="*/ 5 w 20"/>
                <a:gd name="T67" fmla="*/ 2 h 65"/>
                <a:gd name="T68" fmla="*/ 5 w 20"/>
                <a:gd name="T69" fmla="*/ 2 h 65"/>
                <a:gd name="T70" fmla="*/ 4 w 20"/>
                <a:gd name="T71" fmla="*/ 1 h 65"/>
                <a:gd name="T72" fmla="*/ 3 w 20"/>
                <a:gd name="T73" fmla="*/ 1 h 65"/>
                <a:gd name="T74" fmla="*/ 3 w 20"/>
                <a:gd name="T75" fmla="*/ 1 h 65"/>
                <a:gd name="T76" fmla="*/ 3 w 20"/>
                <a:gd name="T77" fmla="*/ 0 h 65"/>
                <a:gd name="T78" fmla="*/ 3 w 20"/>
                <a:gd name="T79" fmla="*/ 0 h 65"/>
                <a:gd name="T80" fmla="*/ 3 w 20"/>
                <a:gd name="T81" fmla="*/ 0 h 65"/>
                <a:gd name="T82" fmla="*/ 3 w 20"/>
                <a:gd name="T83" fmla="*/ 0 h 65"/>
                <a:gd name="T84" fmla="*/ 3 w 20"/>
                <a:gd name="T85" fmla="*/ 0 h 65"/>
                <a:gd name="T86" fmla="*/ 3 w 20"/>
                <a:gd name="T87" fmla="*/ 1 h 65"/>
                <a:gd name="T88" fmla="*/ 3 w 20"/>
                <a:gd name="T89" fmla="*/ 1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5"/>
                <a:gd name="T137" fmla="*/ 20 w 20"/>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5">
                  <a:moveTo>
                    <a:pt x="12" y="1"/>
                  </a:moveTo>
                  <a:lnTo>
                    <a:pt x="11" y="4"/>
                  </a:lnTo>
                  <a:lnTo>
                    <a:pt x="9" y="6"/>
                  </a:lnTo>
                  <a:lnTo>
                    <a:pt x="7" y="10"/>
                  </a:lnTo>
                  <a:lnTo>
                    <a:pt x="6" y="12"/>
                  </a:lnTo>
                  <a:lnTo>
                    <a:pt x="5" y="14"/>
                  </a:lnTo>
                  <a:lnTo>
                    <a:pt x="2" y="18"/>
                  </a:lnTo>
                  <a:lnTo>
                    <a:pt x="1" y="20"/>
                  </a:lnTo>
                  <a:lnTo>
                    <a:pt x="0" y="24"/>
                  </a:lnTo>
                  <a:lnTo>
                    <a:pt x="0" y="28"/>
                  </a:lnTo>
                  <a:lnTo>
                    <a:pt x="1" y="34"/>
                  </a:lnTo>
                  <a:lnTo>
                    <a:pt x="2" y="39"/>
                  </a:lnTo>
                  <a:lnTo>
                    <a:pt x="4" y="44"/>
                  </a:lnTo>
                  <a:lnTo>
                    <a:pt x="5" y="49"/>
                  </a:lnTo>
                  <a:lnTo>
                    <a:pt x="6" y="55"/>
                  </a:lnTo>
                  <a:lnTo>
                    <a:pt x="7" y="61"/>
                  </a:lnTo>
                  <a:lnTo>
                    <a:pt x="8" y="65"/>
                  </a:lnTo>
                  <a:lnTo>
                    <a:pt x="9" y="62"/>
                  </a:lnTo>
                  <a:lnTo>
                    <a:pt x="11" y="57"/>
                  </a:lnTo>
                  <a:lnTo>
                    <a:pt x="12" y="54"/>
                  </a:lnTo>
                  <a:lnTo>
                    <a:pt x="14" y="49"/>
                  </a:lnTo>
                  <a:lnTo>
                    <a:pt x="15" y="46"/>
                  </a:lnTo>
                  <a:lnTo>
                    <a:pt x="16" y="41"/>
                  </a:lnTo>
                  <a:lnTo>
                    <a:pt x="17" y="38"/>
                  </a:lnTo>
                  <a:lnTo>
                    <a:pt x="19" y="33"/>
                  </a:lnTo>
                  <a:lnTo>
                    <a:pt x="20" y="31"/>
                  </a:lnTo>
                  <a:lnTo>
                    <a:pt x="20" y="28"/>
                  </a:lnTo>
                  <a:lnTo>
                    <a:pt x="20" y="26"/>
                  </a:lnTo>
                  <a:lnTo>
                    <a:pt x="20" y="23"/>
                  </a:lnTo>
                  <a:lnTo>
                    <a:pt x="20" y="19"/>
                  </a:lnTo>
                  <a:lnTo>
                    <a:pt x="20" y="17"/>
                  </a:lnTo>
                  <a:lnTo>
                    <a:pt x="20" y="13"/>
                  </a:lnTo>
                  <a:lnTo>
                    <a:pt x="19" y="10"/>
                  </a:lnTo>
                  <a:lnTo>
                    <a:pt x="19" y="8"/>
                  </a:lnTo>
                  <a:lnTo>
                    <a:pt x="17" y="5"/>
                  </a:lnTo>
                  <a:lnTo>
                    <a:pt x="16" y="3"/>
                  </a:lnTo>
                  <a:lnTo>
                    <a:pt x="15" y="1"/>
                  </a:lnTo>
                  <a:lnTo>
                    <a:pt x="15" y="0"/>
                  </a:lnTo>
                  <a:lnTo>
                    <a:pt x="14" y="0"/>
                  </a:lnTo>
                  <a:lnTo>
                    <a:pt x="13" y="0"/>
                  </a:lnTo>
                  <a:lnTo>
                    <a:pt x="13" y="1"/>
                  </a:lnTo>
                  <a:lnTo>
                    <a:pt x="12" y="1"/>
                  </a:lnTo>
                  <a:close/>
                </a:path>
              </a:pathLst>
            </a:custGeom>
            <a:solidFill>
              <a:srgbClr val="666666"/>
            </a:solidFill>
            <a:ln w="9525">
              <a:noFill/>
              <a:round/>
              <a:headEnd/>
              <a:tailEnd/>
            </a:ln>
          </p:spPr>
          <p:txBody>
            <a:bodyPr/>
            <a:lstStyle/>
            <a:p>
              <a:endParaRPr lang="en-US"/>
            </a:p>
          </p:txBody>
        </p:sp>
        <p:sp>
          <p:nvSpPr>
            <p:cNvPr id="1080" name="Freeform 44"/>
            <p:cNvSpPr>
              <a:spLocks/>
            </p:cNvSpPr>
            <p:nvPr/>
          </p:nvSpPr>
          <p:spPr bwMode="auto">
            <a:xfrm>
              <a:off x="3221" y="2013"/>
              <a:ext cx="40" cy="19"/>
            </a:xfrm>
            <a:custGeom>
              <a:avLst/>
              <a:gdLst>
                <a:gd name="T0" fmla="*/ 4 w 79"/>
                <a:gd name="T1" fmla="*/ 1 h 38"/>
                <a:gd name="T2" fmla="*/ 7 w 79"/>
                <a:gd name="T3" fmla="*/ 1 h 38"/>
                <a:gd name="T4" fmla="*/ 10 w 79"/>
                <a:gd name="T5" fmla="*/ 1 h 38"/>
                <a:gd name="T6" fmla="*/ 14 w 79"/>
                <a:gd name="T7" fmla="*/ 1 h 38"/>
                <a:gd name="T8" fmla="*/ 16 w 79"/>
                <a:gd name="T9" fmla="*/ 0 h 38"/>
                <a:gd name="T10" fmla="*/ 17 w 79"/>
                <a:gd name="T11" fmla="*/ 0 h 38"/>
                <a:gd name="T12" fmla="*/ 17 w 79"/>
                <a:gd name="T13" fmla="*/ 1 h 38"/>
                <a:gd name="T14" fmla="*/ 18 w 79"/>
                <a:gd name="T15" fmla="*/ 1 h 38"/>
                <a:gd name="T16" fmla="*/ 18 w 79"/>
                <a:gd name="T17" fmla="*/ 1 h 38"/>
                <a:gd name="T18" fmla="*/ 18 w 79"/>
                <a:gd name="T19" fmla="*/ 3 h 38"/>
                <a:gd name="T20" fmla="*/ 19 w 79"/>
                <a:gd name="T21" fmla="*/ 5 h 38"/>
                <a:gd name="T22" fmla="*/ 20 w 79"/>
                <a:gd name="T23" fmla="*/ 7 h 38"/>
                <a:gd name="T24" fmla="*/ 20 w 79"/>
                <a:gd name="T25" fmla="*/ 7 h 38"/>
                <a:gd name="T26" fmla="*/ 20 w 79"/>
                <a:gd name="T27" fmla="*/ 8 h 38"/>
                <a:gd name="T28" fmla="*/ 20 w 79"/>
                <a:gd name="T29" fmla="*/ 8 h 38"/>
                <a:gd name="T30" fmla="*/ 19 w 79"/>
                <a:gd name="T31" fmla="*/ 9 h 38"/>
                <a:gd name="T32" fmla="*/ 19 w 79"/>
                <a:gd name="T33" fmla="*/ 9 h 38"/>
                <a:gd name="T34" fmla="*/ 16 w 79"/>
                <a:gd name="T35" fmla="*/ 9 h 38"/>
                <a:gd name="T36" fmla="*/ 13 w 79"/>
                <a:gd name="T37" fmla="*/ 10 h 38"/>
                <a:gd name="T38" fmla="*/ 9 w 79"/>
                <a:gd name="T39" fmla="*/ 10 h 38"/>
                <a:gd name="T40" fmla="*/ 6 w 79"/>
                <a:gd name="T41" fmla="*/ 10 h 38"/>
                <a:gd name="T42" fmla="*/ 4 w 79"/>
                <a:gd name="T43" fmla="*/ 10 h 38"/>
                <a:gd name="T44" fmla="*/ 3 w 79"/>
                <a:gd name="T45" fmla="*/ 9 h 38"/>
                <a:gd name="T46" fmla="*/ 2 w 79"/>
                <a:gd name="T47" fmla="*/ 9 h 38"/>
                <a:gd name="T48" fmla="*/ 2 w 79"/>
                <a:gd name="T49" fmla="*/ 9 h 38"/>
                <a:gd name="T50" fmla="*/ 2 w 79"/>
                <a:gd name="T51" fmla="*/ 9 h 38"/>
                <a:gd name="T52" fmla="*/ 2 w 79"/>
                <a:gd name="T53" fmla="*/ 7 h 38"/>
                <a:gd name="T54" fmla="*/ 1 w 79"/>
                <a:gd name="T55" fmla="*/ 5 h 38"/>
                <a:gd name="T56" fmla="*/ 1 w 79"/>
                <a:gd name="T57" fmla="*/ 4 h 38"/>
                <a:gd name="T58" fmla="*/ 1 w 79"/>
                <a:gd name="T59" fmla="*/ 2 h 38"/>
                <a:gd name="T60" fmla="*/ 0 w 79"/>
                <a:gd name="T61" fmla="*/ 1 h 38"/>
                <a:gd name="T62" fmla="*/ 1 w 79"/>
                <a:gd name="T63" fmla="*/ 1 h 38"/>
                <a:gd name="T64" fmla="*/ 1 w 79"/>
                <a:gd name="T65" fmla="*/ 1 h 38"/>
                <a:gd name="T66" fmla="*/ 1 w 79"/>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9"/>
                <a:gd name="T103" fmla="*/ 0 h 38"/>
                <a:gd name="T104" fmla="*/ 79 w 79"/>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9" h="38">
                  <a:moveTo>
                    <a:pt x="6" y="2"/>
                  </a:moveTo>
                  <a:lnTo>
                    <a:pt x="14" y="2"/>
                  </a:lnTo>
                  <a:lnTo>
                    <a:pt x="21" y="2"/>
                  </a:lnTo>
                  <a:lnTo>
                    <a:pt x="27" y="2"/>
                  </a:lnTo>
                  <a:lnTo>
                    <a:pt x="33" y="2"/>
                  </a:lnTo>
                  <a:lnTo>
                    <a:pt x="40" y="2"/>
                  </a:lnTo>
                  <a:lnTo>
                    <a:pt x="47" y="1"/>
                  </a:lnTo>
                  <a:lnTo>
                    <a:pt x="54" y="1"/>
                  </a:lnTo>
                  <a:lnTo>
                    <a:pt x="62" y="0"/>
                  </a:lnTo>
                  <a:lnTo>
                    <a:pt x="63" y="0"/>
                  </a:lnTo>
                  <a:lnTo>
                    <a:pt x="64" y="0"/>
                  </a:lnTo>
                  <a:lnTo>
                    <a:pt x="66" y="0"/>
                  </a:lnTo>
                  <a:lnTo>
                    <a:pt x="67" y="1"/>
                  </a:lnTo>
                  <a:lnTo>
                    <a:pt x="68" y="1"/>
                  </a:lnTo>
                  <a:lnTo>
                    <a:pt x="69" y="2"/>
                  </a:lnTo>
                  <a:lnTo>
                    <a:pt x="69" y="4"/>
                  </a:lnTo>
                  <a:lnTo>
                    <a:pt x="70" y="7"/>
                  </a:lnTo>
                  <a:lnTo>
                    <a:pt x="71" y="10"/>
                  </a:lnTo>
                  <a:lnTo>
                    <a:pt x="72" y="14"/>
                  </a:lnTo>
                  <a:lnTo>
                    <a:pt x="75" y="17"/>
                  </a:lnTo>
                  <a:lnTo>
                    <a:pt x="75" y="21"/>
                  </a:lnTo>
                  <a:lnTo>
                    <a:pt x="77" y="24"/>
                  </a:lnTo>
                  <a:lnTo>
                    <a:pt x="77" y="28"/>
                  </a:lnTo>
                  <a:lnTo>
                    <a:pt x="78" y="31"/>
                  </a:lnTo>
                  <a:lnTo>
                    <a:pt x="79" y="31"/>
                  </a:lnTo>
                  <a:lnTo>
                    <a:pt x="79" y="32"/>
                  </a:lnTo>
                  <a:lnTo>
                    <a:pt x="78" y="32"/>
                  </a:lnTo>
                  <a:lnTo>
                    <a:pt x="77" y="33"/>
                  </a:lnTo>
                  <a:lnTo>
                    <a:pt x="76" y="33"/>
                  </a:lnTo>
                  <a:lnTo>
                    <a:pt x="75" y="33"/>
                  </a:lnTo>
                  <a:lnTo>
                    <a:pt x="74" y="35"/>
                  </a:lnTo>
                  <a:lnTo>
                    <a:pt x="72" y="35"/>
                  </a:lnTo>
                  <a:lnTo>
                    <a:pt x="64" y="36"/>
                  </a:lnTo>
                  <a:lnTo>
                    <a:pt x="57" y="37"/>
                  </a:lnTo>
                  <a:lnTo>
                    <a:pt x="51" y="37"/>
                  </a:lnTo>
                  <a:lnTo>
                    <a:pt x="42" y="38"/>
                  </a:lnTo>
                  <a:lnTo>
                    <a:pt x="36" y="38"/>
                  </a:lnTo>
                  <a:lnTo>
                    <a:pt x="29" y="38"/>
                  </a:lnTo>
                  <a:lnTo>
                    <a:pt x="21" y="37"/>
                  </a:lnTo>
                  <a:lnTo>
                    <a:pt x="14" y="37"/>
                  </a:lnTo>
                  <a:lnTo>
                    <a:pt x="13" y="37"/>
                  </a:lnTo>
                  <a:lnTo>
                    <a:pt x="11" y="37"/>
                  </a:lnTo>
                  <a:lnTo>
                    <a:pt x="9" y="36"/>
                  </a:lnTo>
                  <a:lnTo>
                    <a:pt x="8" y="36"/>
                  </a:lnTo>
                  <a:lnTo>
                    <a:pt x="7" y="36"/>
                  </a:lnTo>
                  <a:lnTo>
                    <a:pt x="6" y="36"/>
                  </a:lnTo>
                  <a:lnTo>
                    <a:pt x="6" y="35"/>
                  </a:lnTo>
                  <a:lnTo>
                    <a:pt x="6" y="31"/>
                  </a:lnTo>
                  <a:lnTo>
                    <a:pt x="4" y="28"/>
                  </a:lnTo>
                  <a:lnTo>
                    <a:pt x="3" y="23"/>
                  </a:lnTo>
                  <a:lnTo>
                    <a:pt x="3" y="20"/>
                  </a:lnTo>
                  <a:lnTo>
                    <a:pt x="2" y="16"/>
                  </a:lnTo>
                  <a:lnTo>
                    <a:pt x="1" y="13"/>
                  </a:lnTo>
                  <a:lnTo>
                    <a:pt x="1" y="9"/>
                  </a:lnTo>
                  <a:lnTo>
                    <a:pt x="0" y="5"/>
                  </a:lnTo>
                  <a:lnTo>
                    <a:pt x="0" y="4"/>
                  </a:lnTo>
                  <a:lnTo>
                    <a:pt x="1" y="4"/>
                  </a:lnTo>
                  <a:lnTo>
                    <a:pt x="1" y="2"/>
                  </a:lnTo>
                  <a:lnTo>
                    <a:pt x="2" y="2"/>
                  </a:lnTo>
                  <a:lnTo>
                    <a:pt x="3" y="2"/>
                  </a:lnTo>
                  <a:lnTo>
                    <a:pt x="4" y="2"/>
                  </a:lnTo>
                  <a:lnTo>
                    <a:pt x="6" y="2"/>
                  </a:lnTo>
                  <a:close/>
                </a:path>
              </a:pathLst>
            </a:custGeom>
            <a:solidFill>
              <a:srgbClr val="7F7F7F"/>
            </a:solidFill>
            <a:ln w="9525">
              <a:noFill/>
              <a:round/>
              <a:headEnd/>
              <a:tailEnd/>
            </a:ln>
          </p:spPr>
          <p:txBody>
            <a:bodyPr/>
            <a:lstStyle/>
            <a:p>
              <a:endParaRPr lang="en-US"/>
            </a:p>
          </p:txBody>
        </p:sp>
        <p:sp>
          <p:nvSpPr>
            <p:cNvPr id="1081" name="Freeform 45"/>
            <p:cNvSpPr>
              <a:spLocks/>
            </p:cNvSpPr>
            <p:nvPr/>
          </p:nvSpPr>
          <p:spPr bwMode="auto">
            <a:xfrm>
              <a:off x="3277" y="2025"/>
              <a:ext cx="48" cy="20"/>
            </a:xfrm>
            <a:custGeom>
              <a:avLst/>
              <a:gdLst>
                <a:gd name="T0" fmla="*/ 20 w 96"/>
                <a:gd name="T1" fmla="*/ 0 h 41"/>
                <a:gd name="T2" fmla="*/ 20 w 96"/>
                <a:gd name="T3" fmla="*/ 0 h 41"/>
                <a:gd name="T4" fmla="*/ 21 w 96"/>
                <a:gd name="T5" fmla="*/ 0 h 41"/>
                <a:gd name="T6" fmla="*/ 21 w 96"/>
                <a:gd name="T7" fmla="*/ 0 h 41"/>
                <a:gd name="T8" fmla="*/ 21 w 96"/>
                <a:gd name="T9" fmla="*/ 0 h 41"/>
                <a:gd name="T10" fmla="*/ 22 w 96"/>
                <a:gd name="T11" fmla="*/ 0 h 41"/>
                <a:gd name="T12" fmla="*/ 22 w 96"/>
                <a:gd name="T13" fmla="*/ 0 h 41"/>
                <a:gd name="T14" fmla="*/ 22 w 96"/>
                <a:gd name="T15" fmla="*/ 0 h 41"/>
                <a:gd name="T16" fmla="*/ 22 w 96"/>
                <a:gd name="T17" fmla="*/ 0 h 41"/>
                <a:gd name="T18" fmla="*/ 22 w 96"/>
                <a:gd name="T19" fmla="*/ 1 h 41"/>
                <a:gd name="T20" fmla="*/ 22 w 96"/>
                <a:gd name="T21" fmla="*/ 2 h 41"/>
                <a:gd name="T22" fmla="*/ 23 w 96"/>
                <a:gd name="T23" fmla="*/ 3 h 41"/>
                <a:gd name="T24" fmla="*/ 23 w 96"/>
                <a:gd name="T25" fmla="*/ 4 h 41"/>
                <a:gd name="T26" fmla="*/ 23 w 96"/>
                <a:gd name="T27" fmla="*/ 5 h 41"/>
                <a:gd name="T28" fmla="*/ 24 w 96"/>
                <a:gd name="T29" fmla="*/ 6 h 41"/>
                <a:gd name="T30" fmla="*/ 24 w 96"/>
                <a:gd name="T31" fmla="*/ 7 h 41"/>
                <a:gd name="T32" fmla="*/ 24 w 96"/>
                <a:gd name="T33" fmla="*/ 8 h 41"/>
                <a:gd name="T34" fmla="*/ 21 w 96"/>
                <a:gd name="T35" fmla="*/ 8 h 41"/>
                <a:gd name="T36" fmla="*/ 18 w 96"/>
                <a:gd name="T37" fmla="*/ 9 h 41"/>
                <a:gd name="T38" fmla="*/ 15 w 96"/>
                <a:gd name="T39" fmla="*/ 9 h 41"/>
                <a:gd name="T40" fmla="*/ 12 w 96"/>
                <a:gd name="T41" fmla="*/ 9 h 41"/>
                <a:gd name="T42" fmla="*/ 9 w 96"/>
                <a:gd name="T43" fmla="*/ 9 h 41"/>
                <a:gd name="T44" fmla="*/ 6 w 96"/>
                <a:gd name="T45" fmla="*/ 9 h 41"/>
                <a:gd name="T46" fmla="*/ 3 w 96"/>
                <a:gd name="T47" fmla="*/ 9 h 41"/>
                <a:gd name="T48" fmla="*/ 0 w 96"/>
                <a:gd name="T49" fmla="*/ 10 h 41"/>
                <a:gd name="T50" fmla="*/ 1 w 96"/>
                <a:gd name="T51" fmla="*/ 9 h 41"/>
                <a:gd name="T52" fmla="*/ 1 w 96"/>
                <a:gd name="T53" fmla="*/ 7 h 41"/>
                <a:gd name="T54" fmla="*/ 2 w 96"/>
                <a:gd name="T55" fmla="*/ 6 h 41"/>
                <a:gd name="T56" fmla="*/ 2 w 96"/>
                <a:gd name="T57" fmla="*/ 5 h 41"/>
                <a:gd name="T58" fmla="*/ 2 w 96"/>
                <a:gd name="T59" fmla="*/ 4 h 41"/>
                <a:gd name="T60" fmla="*/ 3 w 96"/>
                <a:gd name="T61" fmla="*/ 3 h 41"/>
                <a:gd name="T62" fmla="*/ 3 w 96"/>
                <a:gd name="T63" fmla="*/ 2 h 41"/>
                <a:gd name="T64" fmla="*/ 3 w 96"/>
                <a:gd name="T65" fmla="*/ 1 h 41"/>
                <a:gd name="T66" fmla="*/ 3 w 96"/>
                <a:gd name="T67" fmla="*/ 1 h 41"/>
                <a:gd name="T68" fmla="*/ 3 w 96"/>
                <a:gd name="T69" fmla="*/ 1 h 41"/>
                <a:gd name="T70" fmla="*/ 3 w 96"/>
                <a:gd name="T71" fmla="*/ 1 h 41"/>
                <a:gd name="T72" fmla="*/ 3 w 96"/>
                <a:gd name="T73" fmla="*/ 1 h 41"/>
                <a:gd name="T74" fmla="*/ 5 w 96"/>
                <a:gd name="T75" fmla="*/ 1 h 41"/>
                <a:gd name="T76" fmla="*/ 6 w 96"/>
                <a:gd name="T77" fmla="*/ 0 h 41"/>
                <a:gd name="T78" fmla="*/ 6 w 96"/>
                <a:gd name="T79" fmla="*/ 0 h 41"/>
                <a:gd name="T80" fmla="*/ 8 w 96"/>
                <a:gd name="T81" fmla="*/ 0 h 41"/>
                <a:gd name="T82" fmla="*/ 10 w 96"/>
                <a:gd name="T83" fmla="*/ 0 h 41"/>
                <a:gd name="T84" fmla="*/ 11 w 96"/>
                <a:gd name="T85" fmla="*/ 0 h 41"/>
                <a:gd name="T86" fmla="*/ 13 w 96"/>
                <a:gd name="T87" fmla="*/ 0 h 41"/>
                <a:gd name="T88" fmla="*/ 17 w 96"/>
                <a:gd name="T89" fmla="*/ 0 h 41"/>
                <a:gd name="T90" fmla="*/ 19 w 96"/>
                <a:gd name="T91" fmla="*/ 0 h 41"/>
                <a:gd name="T92" fmla="*/ 20 w 96"/>
                <a:gd name="T93" fmla="*/ 0 h 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1"/>
                <a:gd name="T143" fmla="*/ 96 w 96"/>
                <a:gd name="T144" fmla="*/ 41 h 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1">
                  <a:moveTo>
                    <a:pt x="79" y="0"/>
                  </a:moveTo>
                  <a:lnTo>
                    <a:pt x="80" y="0"/>
                  </a:lnTo>
                  <a:lnTo>
                    <a:pt x="81" y="0"/>
                  </a:lnTo>
                  <a:lnTo>
                    <a:pt x="82" y="0"/>
                  </a:lnTo>
                  <a:lnTo>
                    <a:pt x="83" y="0"/>
                  </a:lnTo>
                  <a:lnTo>
                    <a:pt x="85" y="1"/>
                  </a:lnTo>
                  <a:lnTo>
                    <a:pt x="86" y="1"/>
                  </a:lnTo>
                  <a:lnTo>
                    <a:pt x="86" y="3"/>
                  </a:lnTo>
                  <a:lnTo>
                    <a:pt x="87" y="6"/>
                  </a:lnTo>
                  <a:lnTo>
                    <a:pt x="88" y="11"/>
                  </a:lnTo>
                  <a:lnTo>
                    <a:pt x="89" y="14"/>
                  </a:lnTo>
                  <a:lnTo>
                    <a:pt x="90" y="19"/>
                  </a:lnTo>
                  <a:lnTo>
                    <a:pt x="91" y="22"/>
                  </a:lnTo>
                  <a:lnTo>
                    <a:pt x="93" y="27"/>
                  </a:lnTo>
                  <a:lnTo>
                    <a:pt x="95" y="30"/>
                  </a:lnTo>
                  <a:lnTo>
                    <a:pt x="96" y="35"/>
                  </a:lnTo>
                  <a:lnTo>
                    <a:pt x="83" y="35"/>
                  </a:lnTo>
                  <a:lnTo>
                    <a:pt x="72" y="36"/>
                  </a:lnTo>
                  <a:lnTo>
                    <a:pt x="60" y="37"/>
                  </a:lnTo>
                  <a:lnTo>
                    <a:pt x="48" y="37"/>
                  </a:lnTo>
                  <a:lnTo>
                    <a:pt x="36" y="38"/>
                  </a:lnTo>
                  <a:lnTo>
                    <a:pt x="25" y="38"/>
                  </a:lnTo>
                  <a:lnTo>
                    <a:pt x="12" y="39"/>
                  </a:lnTo>
                  <a:lnTo>
                    <a:pt x="0" y="41"/>
                  </a:lnTo>
                  <a:lnTo>
                    <a:pt x="2" y="36"/>
                  </a:lnTo>
                  <a:lnTo>
                    <a:pt x="3" y="31"/>
                  </a:lnTo>
                  <a:lnTo>
                    <a:pt x="5" y="27"/>
                  </a:lnTo>
                  <a:lnTo>
                    <a:pt x="6" y="23"/>
                  </a:lnTo>
                  <a:lnTo>
                    <a:pt x="7" y="19"/>
                  </a:lnTo>
                  <a:lnTo>
                    <a:pt x="10" y="14"/>
                  </a:lnTo>
                  <a:lnTo>
                    <a:pt x="11" y="9"/>
                  </a:lnTo>
                  <a:lnTo>
                    <a:pt x="12" y="6"/>
                  </a:lnTo>
                  <a:lnTo>
                    <a:pt x="13" y="5"/>
                  </a:lnTo>
                  <a:lnTo>
                    <a:pt x="14" y="5"/>
                  </a:lnTo>
                  <a:lnTo>
                    <a:pt x="15" y="4"/>
                  </a:lnTo>
                  <a:lnTo>
                    <a:pt x="19" y="4"/>
                  </a:lnTo>
                  <a:lnTo>
                    <a:pt x="22" y="3"/>
                  </a:lnTo>
                  <a:lnTo>
                    <a:pt x="27" y="3"/>
                  </a:lnTo>
                  <a:lnTo>
                    <a:pt x="32" y="1"/>
                  </a:lnTo>
                  <a:lnTo>
                    <a:pt x="37" y="1"/>
                  </a:lnTo>
                  <a:lnTo>
                    <a:pt x="43" y="1"/>
                  </a:lnTo>
                  <a:lnTo>
                    <a:pt x="55" y="0"/>
                  </a:lnTo>
                  <a:lnTo>
                    <a:pt x="65" y="0"/>
                  </a:lnTo>
                  <a:lnTo>
                    <a:pt x="74" y="0"/>
                  </a:lnTo>
                  <a:lnTo>
                    <a:pt x="79" y="0"/>
                  </a:lnTo>
                  <a:close/>
                </a:path>
              </a:pathLst>
            </a:custGeom>
            <a:solidFill>
              <a:srgbClr val="4C4C4C"/>
            </a:solidFill>
            <a:ln w="9525">
              <a:noFill/>
              <a:round/>
              <a:headEnd/>
              <a:tailEnd/>
            </a:ln>
          </p:spPr>
          <p:txBody>
            <a:bodyPr/>
            <a:lstStyle/>
            <a:p>
              <a:endParaRPr lang="en-US"/>
            </a:p>
          </p:txBody>
        </p:sp>
        <p:sp>
          <p:nvSpPr>
            <p:cNvPr id="1082" name="Freeform 46"/>
            <p:cNvSpPr>
              <a:spLocks/>
            </p:cNvSpPr>
            <p:nvPr/>
          </p:nvSpPr>
          <p:spPr bwMode="auto">
            <a:xfrm>
              <a:off x="3273" y="2012"/>
              <a:ext cx="10" cy="33"/>
            </a:xfrm>
            <a:custGeom>
              <a:avLst/>
              <a:gdLst>
                <a:gd name="T0" fmla="*/ 3 w 21"/>
                <a:gd name="T1" fmla="*/ 1 h 65"/>
                <a:gd name="T2" fmla="*/ 2 w 21"/>
                <a:gd name="T3" fmla="*/ 1 h 65"/>
                <a:gd name="T4" fmla="*/ 2 w 21"/>
                <a:gd name="T5" fmla="*/ 2 h 65"/>
                <a:gd name="T6" fmla="*/ 2 w 21"/>
                <a:gd name="T7" fmla="*/ 3 h 65"/>
                <a:gd name="T8" fmla="*/ 1 w 21"/>
                <a:gd name="T9" fmla="*/ 3 h 65"/>
                <a:gd name="T10" fmla="*/ 1 w 21"/>
                <a:gd name="T11" fmla="*/ 4 h 65"/>
                <a:gd name="T12" fmla="*/ 1 w 21"/>
                <a:gd name="T13" fmla="*/ 5 h 65"/>
                <a:gd name="T14" fmla="*/ 0 w 21"/>
                <a:gd name="T15" fmla="*/ 5 h 65"/>
                <a:gd name="T16" fmla="*/ 0 w 21"/>
                <a:gd name="T17" fmla="*/ 6 h 65"/>
                <a:gd name="T18" fmla="*/ 0 w 21"/>
                <a:gd name="T19" fmla="*/ 8 h 65"/>
                <a:gd name="T20" fmla="*/ 0 w 21"/>
                <a:gd name="T21" fmla="*/ 9 h 65"/>
                <a:gd name="T22" fmla="*/ 1 w 21"/>
                <a:gd name="T23" fmla="*/ 10 h 65"/>
                <a:gd name="T24" fmla="*/ 1 w 21"/>
                <a:gd name="T25" fmla="*/ 12 h 65"/>
                <a:gd name="T26" fmla="*/ 1 w 21"/>
                <a:gd name="T27" fmla="*/ 13 h 65"/>
                <a:gd name="T28" fmla="*/ 1 w 21"/>
                <a:gd name="T29" fmla="*/ 14 h 65"/>
                <a:gd name="T30" fmla="*/ 2 w 21"/>
                <a:gd name="T31" fmla="*/ 15 h 65"/>
                <a:gd name="T32" fmla="*/ 2 w 21"/>
                <a:gd name="T33" fmla="*/ 17 h 65"/>
                <a:gd name="T34" fmla="*/ 2 w 21"/>
                <a:gd name="T35" fmla="*/ 16 h 65"/>
                <a:gd name="T36" fmla="*/ 3 w 21"/>
                <a:gd name="T37" fmla="*/ 15 h 65"/>
                <a:gd name="T38" fmla="*/ 3 w 21"/>
                <a:gd name="T39" fmla="*/ 14 h 65"/>
                <a:gd name="T40" fmla="*/ 3 w 21"/>
                <a:gd name="T41" fmla="*/ 13 h 65"/>
                <a:gd name="T42" fmla="*/ 3 w 21"/>
                <a:gd name="T43" fmla="*/ 12 h 65"/>
                <a:gd name="T44" fmla="*/ 4 w 21"/>
                <a:gd name="T45" fmla="*/ 11 h 65"/>
                <a:gd name="T46" fmla="*/ 4 w 21"/>
                <a:gd name="T47" fmla="*/ 10 h 65"/>
                <a:gd name="T48" fmla="*/ 5 w 21"/>
                <a:gd name="T49" fmla="*/ 9 h 65"/>
                <a:gd name="T50" fmla="*/ 5 w 21"/>
                <a:gd name="T51" fmla="*/ 8 h 65"/>
                <a:gd name="T52" fmla="*/ 5 w 21"/>
                <a:gd name="T53" fmla="*/ 8 h 65"/>
                <a:gd name="T54" fmla="*/ 5 w 21"/>
                <a:gd name="T55" fmla="*/ 7 h 65"/>
                <a:gd name="T56" fmla="*/ 5 w 21"/>
                <a:gd name="T57" fmla="*/ 6 h 65"/>
                <a:gd name="T58" fmla="*/ 5 w 21"/>
                <a:gd name="T59" fmla="*/ 5 h 65"/>
                <a:gd name="T60" fmla="*/ 5 w 21"/>
                <a:gd name="T61" fmla="*/ 4 h 65"/>
                <a:gd name="T62" fmla="*/ 5 w 21"/>
                <a:gd name="T63" fmla="*/ 4 h 65"/>
                <a:gd name="T64" fmla="*/ 4 w 21"/>
                <a:gd name="T65" fmla="*/ 3 h 65"/>
                <a:gd name="T66" fmla="*/ 4 w 21"/>
                <a:gd name="T67" fmla="*/ 2 h 65"/>
                <a:gd name="T68" fmla="*/ 4 w 21"/>
                <a:gd name="T69" fmla="*/ 1 h 65"/>
                <a:gd name="T70" fmla="*/ 4 w 21"/>
                <a:gd name="T71" fmla="*/ 1 h 65"/>
                <a:gd name="T72" fmla="*/ 4 w 21"/>
                <a:gd name="T73" fmla="*/ 1 h 65"/>
                <a:gd name="T74" fmla="*/ 3 w 21"/>
                <a:gd name="T75" fmla="*/ 1 h 65"/>
                <a:gd name="T76" fmla="*/ 3 w 21"/>
                <a:gd name="T77" fmla="*/ 0 h 65"/>
                <a:gd name="T78" fmla="*/ 3 w 21"/>
                <a:gd name="T79" fmla="*/ 0 h 65"/>
                <a:gd name="T80" fmla="*/ 3 w 21"/>
                <a:gd name="T81" fmla="*/ 0 h 65"/>
                <a:gd name="T82" fmla="*/ 3 w 21"/>
                <a:gd name="T83" fmla="*/ 0 h 65"/>
                <a:gd name="T84" fmla="*/ 3 w 21"/>
                <a:gd name="T85" fmla="*/ 0 h 65"/>
                <a:gd name="T86" fmla="*/ 3 w 21"/>
                <a:gd name="T87" fmla="*/ 1 h 65"/>
                <a:gd name="T88" fmla="*/ 3 w 21"/>
                <a:gd name="T89" fmla="*/ 1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2" y="1"/>
                  </a:moveTo>
                  <a:lnTo>
                    <a:pt x="11" y="3"/>
                  </a:lnTo>
                  <a:lnTo>
                    <a:pt x="10" y="7"/>
                  </a:lnTo>
                  <a:lnTo>
                    <a:pt x="8" y="9"/>
                  </a:lnTo>
                  <a:lnTo>
                    <a:pt x="6" y="12"/>
                  </a:lnTo>
                  <a:lnTo>
                    <a:pt x="5" y="15"/>
                  </a:lnTo>
                  <a:lnTo>
                    <a:pt x="4" y="18"/>
                  </a:lnTo>
                  <a:lnTo>
                    <a:pt x="2" y="20"/>
                  </a:lnTo>
                  <a:lnTo>
                    <a:pt x="0" y="23"/>
                  </a:lnTo>
                  <a:lnTo>
                    <a:pt x="2" y="29"/>
                  </a:lnTo>
                  <a:lnTo>
                    <a:pt x="3" y="33"/>
                  </a:lnTo>
                  <a:lnTo>
                    <a:pt x="4" y="39"/>
                  </a:lnTo>
                  <a:lnTo>
                    <a:pt x="5" y="45"/>
                  </a:lnTo>
                  <a:lnTo>
                    <a:pt x="6" y="49"/>
                  </a:lnTo>
                  <a:lnTo>
                    <a:pt x="7" y="55"/>
                  </a:lnTo>
                  <a:lnTo>
                    <a:pt x="8" y="60"/>
                  </a:lnTo>
                  <a:lnTo>
                    <a:pt x="8" y="65"/>
                  </a:lnTo>
                  <a:lnTo>
                    <a:pt x="11" y="61"/>
                  </a:lnTo>
                  <a:lnTo>
                    <a:pt x="12" y="57"/>
                  </a:lnTo>
                  <a:lnTo>
                    <a:pt x="13" y="53"/>
                  </a:lnTo>
                  <a:lnTo>
                    <a:pt x="14" y="49"/>
                  </a:lnTo>
                  <a:lnTo>
                    <a:pt x="15" y="45"/>
                  </a:lnTo>
                  <a:lnTo>
                    <a:pt x="18" y="41"/>
                  </a:lnTo>
                  <a:lnTo>
                    <a:pt x="19" y="37"/>
                  </a:lnTo>
                  <a:lnTo>
                    <a:pt x="20" y="33"/>
                  </a:lnTo>
                  <a:lnTo>
                    <a:pt x="20" y="31"/>
                  </a:lnTo>
                  <a:lnTo>
                    <a:pt x="21" y="29"/>
                  </a:lnTo>
                  <a:lnTo>
                    <a:pt x="21" y="25"/>
                  </a:lnTo>
                  <a:lnTo>
                    <a:pt x="21" y="23"/>
                  </a:lnTo>
                  <a:lnTo>
                    <a:pt x="21" y="19"/>
                  </a:lnTo>
                  <a:lnTo>
                    <a:pt x="20" y="16"/>
                  </a:lnTo>
                  <a:lnTo>
                    <a:pt x="20" y="14"/>
                  </a:lnTo>
                  <a:lnTo>
                    <a:pt x="19" y="10"/>
                  </a:lnTo>
                  <a:lnTo>
                    <a:pt x="19" y="8"/>
                  </a:lnTo>
                  <a:lnTo>
                    <a:pt x="18" y="4"/>
                  </a:lnTo>
                  <a:lnTo>
                    <a:pt x="17" y="3"/>
                  </a:lnTo>
                  <a:lnTo>
                    <a:pt x="17" y="1"/>
                  </a:lnTo>
                  <a:lnTo>
                    <a:pt x="15" y="1"/>
                  </a:lnTo>
                  <a:lnTo>
                    <a:pt x="15" y="0"/>
                  </a:lnTo>
                  <a:lnTo>
                    <a:pt x="14" y="0"/>
                  </a:lnTo>
                  <a:lnTo>
                    <a:pt x="13" y="0"/>
                  </a:lnTo>
                  <a:lnTo>
                    <a:pt x="13" y="1"/>
                  </a:lnTo>
                  <a:lnTo>
                    <a:pt x="12" y="1"/>
                  </a:lnTo>
                  <a:close/>
                </a:path>
              </a:pathLst>
            </a:custGeom>
            <a:solidFill>
              <a:srgbClr val="666666"/>
            </a:solidFill>
            <a:ln w="9525">
              <a:noFill/>
              <a:round/>
              <a:headEnd/>
              <a:tailEnd/>
            </a:ln>
          </p:spPr>
          <p:txBody>
            <a:bodyPr/>
            <a:lstStyle/>
            <a:p>
              <a:endParaRPr lang="en-US"/>
            </a:p>
          </p:txBody>
        </p:sp>
        <p:sp>
          <p:nvSpPr>
            <p:cNvPr id="1083" name="Freeform 47"/>
            <p:cNvSpPr>
              <a:spLocks/>
            </p:cNvSpPr>
            <p:nvPr/>
          </p:nvSpPr>
          <p:spPr bwMode="auto">
            <a:xfrm>
              <a:off x="3279" y="2010"/>
              <a:ext cx="40" cy="19"/>
            </a:xfrm>
            <a:custGeom>
              <a:avLst/>
              <a:gdLst>
                <a:gd name="T0" fmla="*/ 3 w 80"/>
                <a:gd name="T1" fmla="*/ 1 h 37"/>
                <a:gd name="T2" fmla="*/ 7 w 80"/>
                <a:gd name="T3" fmla="*/ 1 h 37"/>
                <a:gd name="T4" fmla="*/ 10 w 80"/>
                <a:gd name="T5" fmla="*/ 1 h 37"/>
                <a:gd name="T6" fmla="*/ 13 w 80"/>
                <a:gd name="T7" fmla="*/ 1 h 37"/>
                <a:gd name="T8" fmla="*/ 15 w 80"/>
                <a:gd name="T9" fmla="*/ 0 h 37"/>
                <a:gd name="T10" fmla="*/ 17 w 80"/>
                <a:gd name="T11" fmla="*/ 0 h 37"/>
                <a:gd name="T12" fmla="*/ 17 w 80"/>
                <a:gd name="T13" fmla="*/ 1 h 37"/>
                <a:gd name="T14" fmla="*/ 18 w 80"/>
                <a:gd name="T15" fmla="*/ 1 h 37"/>
                <a:gd name="T16" fmla="*/ 18 w 80"/>
                <a:gd name="T17" fmla="*/ 2 h 37"/>
                <a:gd name="T18" fmla="*/ 19 w 80"/>
                <a:gd name="T19" fmla="*/ 4 h 37"/>
                <a:gd name="T20" fmla="*/ 19 w 80"/>
                <a:gd name="T21" fmla="*/ 6 h 37"/>
                <a:gd name="T22" fmla="*/ 20 w 80"/>
                <a:gd name="T23" fmla="*/ 7 h 37"/>
                <a:gd name="T24" fmla="*/ 20 w 80"/>
                <a:gd name="T25" fmla="*/ 8 h 37"/>
                <a:gd name="T26" fmla="*/ 20 w 80"/>
                <a:gd name="T27" fmla="*/ 8 h 37"/>
                <a:gd name="T28" fmla="*/ 20 w 80"/>
                <a:gd name="T29" fmla="*/ 9 h 37"/>
                <a:gd name="T30" fmla="*/ 19 w 80"/>
                <a:gd name="T31" fmla="*/ 9 h 37"/>
                <a:gd name="T32" fmla="*/ 19 w 80"/>
                <a:gd name="T33" fmla="*/ 9 h 37"/>
                <a:gd name="T34" fmla="*/ 17 w 80"/>
                <a:gd name="T35" fmla="*/ 9 h 37"/>
                <a:gd name="T36" fmla="*/ 12 w 80"/>
                <a:gd name="T37" fmla="*/ 10 h 37"/>
                <a:gd name="T38" fmla="*/ 9 w 80"/>
                <a:gd name="T39" fmla="*/ 10 h 37"/>
                <a:gd name="T40" fmla="*/ 5 w 80"/>
                <a:gd name="T41" fmla="*/ 10 h 37"/>
                <a:gd name="T42" fmla="*/ 3 w 80"/>
                <a:gd name="T43" fmla="*/ 9 h 37"/>
                <a:gd name="T44" fmla="*/ 3 w 80"/>
                <a:gd name="T45" fmla="*/ 9 h 37"/>
                <a:gd name="T46" fmla="*/ 2 w 80"/>
                <a:gd name="T47" fmla="*/ 9 h 37"/>
                <a:gd name="T48" fmla="*/ 1 w 80"/>
                <a:gd name="T49" fmla="*/ 9 h 37"/>
                <a:gd name="T50" fmla="*/ 1 w 80"/>
                <a:gd name="T51" fmla="*/ 9 h 37"/>
                <a:gd name="T52" fmla="*/ 1 w 80"/>
                <a:gd name="T53" fmla="*/ 8 h 37"/>
                <a:gd name="T54" fmla="*/ 1 w 80"/>
                <a:gd name="T55" fmla="*/ 6 h 37"/>
                <a:gd name="T56" fmla="*/ 1 w 80"/>
                <a:gd name="T57" fmla="*/ 4 h 37"/>
                <a:gd name="T58" fmla="*/ 1 w 80"/>
                <a:gd name="T59" fmla="*/ 2 h 37"/>
                <a:gd name="T60" fmla="*/ 0 w 80"/>
                <a:gd name="T61" fmla="*/ 2 h 37"/>
                <a:gd name="T62" fmla="*/ 1 w 80"/>
                <a:gd name="T63" fmla="*/ 1 h 37"/>
                <a:gd name="T64" fmla="*/ 1 w 80"/>
                <a:gd name="T65" fmla="*/ 1 h 37"/>
                <a:gd name="T66" fmla="*/ 1 w 80"/>
                <a:gd name="T67" fmla="*/ 1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37"/>
                <a:gd name="T104" fmla="*/ 80 w 80"/>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37">
                  <a:moveTo>
                    <a:pt x="7" y="1"/>
                  </a:moveTo>
                  <a:lnTo>
                    <a:pt x="14" y="3"/>
                  </a:lnTo>
                  <a:lnTo>
                    <a:pt x="21" y="3"/>
                  </a:lnTo>
                  <a:lnTo>
                    <a:pt x="28" y="3"/>
                  </a:lnTo>
                  <a:lnTo>
                    <a:pt x="33" y="3"/>
                  </a:lnTo>
                  <a:lnTo>
                    <a:pt x="40" y="1"/>
                  </a:lnTo>
                  <a:lnTo>
                    <a:pt x="47" y="1"/>
                  </a:lnTo>
                  <a:lnTo>
                    <a:pt x="54" y="1"/>
                  </a:lnTo>
                  <a:lnTo>
                    <a:pt x="61" y="0"/>
                  </a:lnTo>
                  <a:lnTo>
                    <a:pt x="63" y="0"/>
                  </a:lnTo>
                  <a:lnTo>
                    <a:pt x="65" y="0"/>
                  </a:lnTo>
                  <a:lnTo>
                    <a:pt x="66" y="0"/>
                  </a:lnTo>
                  <a:lnTo>
                    <a:pt x="67" y="1"/>
                  </a:lnTo>
                  <a:lnTo>
                    <a:pt x="68" y="1"/>
                  </a:lnTo>
                  <a:lnTo>
                    <a:pt x="69" y="1"/>
                  </a:lnTo>
                  <a:lnTo>
                    <a:pt x="69" y="3"/>
                  </a:lnTo>
                  <a:lnTo>
                    <a:pt x="70" y="6"/>
                  </a:lnTo>
                  <a:lnTo>
                    <a:pt x="71" y="11"/>
                  </a:lnTo>
                  <a:lnTo>
                    <a:pt x="73" y="14"/>
                  </a:lnTo>
                  <a:lnTo>
                    <a:pt x="74" y="18"/>
                  </a:lnTo>
                  <a:lnTo>
                    <a:pt x="75" y="21"/>
                  </a:lnTo>
                  <a:lnTo>
                    <a:pt x="76" y="24"/>
                  </a:lnTo>
                  <a:lnTo>
                    <a:pt x="77" y="28"/>
                  </a:lnTo>
                  <a:lnTo>
                    <a:pt x="80" y="31"/>
                  </a:lnTo>
                  <a:lnTo>
                    <a:pt x="78" y="31"/>
                  </a:lnTo>
                  <a:lnTo>
                    <a:pt x="78" y="33"/>
                  </a:lnTo>
                  <a:lnTo>
                    <a:pt x="77" y="33"/>
                  </a:lnTo>
                  <a:lnTo>
                    <a:pt x="76" y="34"/>
                  </a:lnTo>
                  <a:lnTo>
                    <a:pt x="75" y="34"/>
                  </a:lnTo>
                  <a:lnTo>
                    <a:pt x="74" y="34"/>
                  </a:lnTo>
                  <a:lnTo>
                    <a:pt x="73" y="35"/>
                  </a:lnTo>
                  <a:lnTo>
                    <a:pt x="65" y="36"/>
                  </a:lnTo>
                  <a:lnTo>
                    <a:pt x="58" y="37"/>
                  </a:lnTo>
                  <a:lnTo>
                    <a:pt x="51" y="37"/>
                  </a:lnTo>
                  <a:lnTo>
                    <a:pt x="44" y="37"/>
                  </a:lnTo>
                  <a:lnTo>
                    <a:pt x="36" y="37"/>
                  </a:lnTo>
                  <a:lnTo>
                    <a:pt x="29" y="37"/>
                  </a:lnTo>
                  <a:lnTo>
                    <a:pt x="22" y="37"/>
                  </a:lnTo>
                  <a:lnTo>
                    <a:pt x="14" y="36"/>
                  </a:lnTo>
                  <a:lnTo>
                    <a:pt x="13" y="36"/>
                  </a:lnTo>
                  <a:lnTo>
                    <a:pt x="12" y="36"/>
                  </a:lnTo>
                  <a:lnTo>
                    <a:pt x="10" y="36"/>
                  </a:lnTo>
                  <a:lnTo>
                    <a:pt x="9" y="36"/>
                  </a:lnTo>
                  <a:lnTo>
                    <a:pt x="8" y="36"/>
                  </a:lnTo>
                  <a:lnTo>
                    <a:pt x="7" y="36"/>
                  </a:lnTo>
                  <a:lnTo>
                    <a:pt x="7" y="35"/>
                  </a:lnTo>
                  <a:lnTo>
                    <a:pt x="6" y="31"/>
                  </a:lnTo>
                  <a:lnTo>
                    <a:pt x="5" y="27"/>
                  </a:lnTo>
                  <a:lnTo>
                    <a:pt x="5" y="23"/>
                  </a:lnTo>
                  <a:lnTo>
                    <a:pt x="4" y="20"/>
                  </a:lnTo>
                  <a:lnTo>
                    <a:pt x="2" y="16"/>
                  </a:lnTo>
                  <a:lnTo>
                    <a:pt x="1" y="13"/>
                  </a:lnTo>
                  <a:lnTo>
                    <a:pt x="1" y="8"/>
                  </a:lnTo>
                  <a:lnTo>
                    <a:pt x="0" y="5"/>
                  </a:lnTo>
                  <a:lnTo>
                    <a:pt x="0" y="4"/>
                  </a:lnTo>
                  <a:lnTo>
                    <a:pt x="1" y="4"/>
                  </a:lnTo>
                  <a:lnTo>
                    <a:pt x="1" y="3"/>
                  </a:lnTo>
                  <a:lnTo>
                    <a:pt x="2" y="3"/>
                  </a:lnTo>
                  <a:lnTo>
                    <a:pt x="4" y="3"/>
                  </a:lnTo>
                  <a:lnTo>
                    <a:pt x="5" y="1"/>
                  </a:lnTo>
                  <a:lnTo>
                    <a:pt x="7" y="1"/>
                  </a:lnTo>
                  <a:close/>
                </a:path>
              </a:pathLst>
            </a:custGeom>
            <a:solidFill>
              <a:srgbClr val="7F7F7F"/>
            </a:solidFill>
            <a:ln w="9525">
              <a:noFill/>
              <a:round/>
              <a:headEnd/>
              <a:tailEnd/>
            </a:ln>
          </p:spPr>
          <p:txBody>
            <a:bodyPr/>
            <a:lstStyle/>
            <a:p>
              <a:endParaRPr lang="en-US"/>
            </a:p>
          </p:txBody>
        </p:sp>
        <p:sp>
          <p:nvSpPr>
            <p:cNvPr id="1084" name="Freeform 48"/>
            <p:cNvSpPr>
              <a:spLocks/>
            </p:cNvSpPr>
            <p:nvPr/>
          </p:nvSpPr>
          <p:spPr bwMode="auto">
            <a:xfrm>
              <a:off x="3335" y="2022"/>
              <a:ext cx="47" cy="20"/>
            </a:xfrm>
            <a:custGeom>
              <a:avLst/>
              <a:gdLst>
                <a:gd name="T0" fmla="*/ 20 w 94"/>
                <a:gd name="T1" fmla="*/ 0 h 41"/>
                <a:gd name="T2" fmla="*/ 20 w 94"/>
                <a:gd name="T3" fmla="*/ 0 h 41"/>
                <a:gd name="T4" fmla="*/ 20 w 94"/>
                <a:gd name="T5" fmla="*/ 0 h 41"/>
                <a:gd name="T6" fmla="*/ 20 w 94"/>
                <a:gd name="T7" fmla="*/ 0 h 41"/>
                <a:gd name="T8" fmla="*/ 21 w 94"/>
                <a:gd name="T9" fmla="*/ 0 h 41"/>
                <a:gd name="T10" fmla="*/ 21 w 94"/>
                <a:gd name="T11" fmla="*/ 0 h 41"/>
                <a:gd name="T12" fmla="*/ 21 w 94"/>
                <a:gd name="T13" fmla="*/ 0 h 41"/>
                <a:gd name="T14" fmla="*/ 21 w 94"/>
                <a:gd name="T15" fmla="*/ 0 h 41"/>
                <a:gd name="T16" fmla="*/ 21 w 94"/>
                <a:gd name="T17" fmla="*/ 1 h 41"/>
                <a:gd name="T18" fmla="*/ 22 w 94"/>
                <a:gd name="T19" fmla="*/ 1 h 41"/>
                <a:gd name="T20" fmla="*/ 22 w 94"/>
                <a:gd name="T21" fmla="*/ 3 h 41"/>
                <a:gd name="T22" fmla="*/ 22 w 94"/>
                <a:gd name="T23" fmla="*/ 3 h 41"/>
                <a:gd name="T24" fmla="*/ 23 w 94"/>
                <a:gd name="T25" fmla="*/ 4 h 41"/>
                <a:gd name="T26" fmla="*/ 23 w 94"/>
                <a:gd name="T27" fmla="*/ 5 h 41"/>
                <a:gd name="T28" fmla="*/ 23 w 94"/>
                <a:gd name="T29" fmla="*/ 6 h 41"/>
                <a:gd name="T30" fmla="*/ 24 w 94"/>
                <a:gd name="T31" fmla="*/ 7 h 41"/>
                <a:gd name="T32" fmla="*/ 24 w 94"/>
                <a:gd name="T33" fmla="*/ 8 h 41"/>
                <a:gd name="T34" fmla="*/ 21 w 94"/>
                <a:gd name="T35" fmla="*/ 9 h 41"/>
                <a:gd name="T36" fmla="*/ 18 w 94"/>
                <a:gd name="T37" fmla="*/ 9 h 41"/>
                <a:gd name="T38" fmla="*/ 14 w 94"/>
                <a:gd name="T39" fmla="*/ 9 h 41"/>
                <a:gd name="T40" fmla="*/ 12 w 94"/>
                <a:gd name="T41" fmla="*/ 9 h 41"/>
                <a:gd name="T42" fmla="*/ 9 w 94"/>
                <a:gd name="T43" fmla="*/ 9 h 41"/>
                <a:gd name="T44" fmla="*/ 6 w 94"/>
                <a:gd name="T45" fmla="*/ 9 h 41"/>
                <a:gd name="T46" fmla="*/ 3 w 94"/>
                <a:gd name="T47" fmla="*/ 9 h 41"/>
                <a:gd name="T48" fmla="*/ 0 w 94"/>
                <a:gd name="T49" fmla="*/ 10 h 41"/>
                <a:gd name="T50" fmla="*/ 1 w 94"/>
                <a:gd name="T51" fmla="*/ 9 h 41"/>
                <a:gd name="T52" fmla="*/ 1 w 94"/>
                <a:gd name="T53" fmla="*/ 8 h 41"/>
                <a:gd name="T54" fmla="*/ 1 w 94"/>
                <a:gd name="T55" fmla="*/ 7 h 41"/>
                <a:gd name="T56" fmla="*/ 1 w 94"/>
                <a:gd name="T57" fmla="*/ 5 h 41"/>
                <a:gd name="T58" fmla="*/ 1 w 94"/>
                <a:gd name="T59" fmla="*/ 5 h 41"/>
                <a:gd name="T60" fmla="*/ 2 w 94"/>
                <a:gd name="T61" fmla="*/ 3 h 41"/>
                <a:gd name="T62" fmla="*/ 3 w 94"/>
                <a:gd name="T63" fmla="*/ 2 h 41"/>
                <a:gd name="T64" fmla="*/ 3 w 94"/>
                <a:gd name="T65" fmla="*/ 1 h 41"/>
                <a:gd name="T66" fmla="*/ 3 w 94"/>
                <a:gd name="T67" fmla="*/ 1 h 41"/>
                <a:gd name="T68" fmla="*/ 3 w 94"/>
                <a:gd name="T69" fmla="*/ 1 h 41"/>
                <a:gd name="T70" fmla="*/ 3 w 94"/>
                <a:gd name="T71" fmla="*/ 1 h 41"/>
                <a:gd name="T72" fmla="*/ 3 w 94"/>
                <a:gd name="T73" fmla="*/ 1 h 41"/>
                <a:gd name="T74" fmla="*/ 5 w 94"/>
                <a:gd name="T75" fmla="*/ 1 h 41"/>
                <a:gd name="T76" fmla="*/ 6 w 94"/>
                <a:gd name="T77" fmla="*/ 1 h 41"/>
                <a:gd name="T78" fmla="*/ 6 w 94"/>
                <a:gd name="T79" fmla="*/ 1 h 41"/>
                <a:gd name="T80" fmla="*/ 7 w 94"/>
                <a:gd name="T81" fmla="*/ 0 h 41"/>
                <a:gd name="T82" fmla="*/ 9 w 94"/>
                <a:gd name="T83" fmla="*/ 0 h 41"/>
                <a:gd name="T84" fmla="*/ 11 w 94"/>
                <a:gd name="T85" fmla="*/ 0 h 41"/>
                <a:gd name="T86" fmla="*/ 13 w 94"/>
                <a:gd name="T87" fmla="*/ 0 h 41"/>
                <a:gd name="T88" fmla="*/ 15 w 94"/>
                <a:gd name="T89" fmla="*/ 0 h 41"/>
                <a:gd name="T90" fmla="*/ 18 w 94"/>
                <a:gd name="T91" fmla="*/ 0 h 41"/>
                <a:gd name="T92" fmla="*/ 20 w 94"/>
                <a:gd name="T93" fmla="*/ 0 h 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
                <a:gd name="T142" fmla="*/ 0 h 41"/>
                <a:gd name="T143" fmla="*/ 94 w 94"/>
                <a:gd name="T144" fmla="*/ 41 h 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 h="41">
                  <a:moveTo>
                    <a:pt x="77" y="0"/>
                  </a:moveTo>
                  <a:lnTo>
                    <a:pt x="78" y="0"/>
                  </a:lnTo>
                  <a:lnTo>
                    <a:pt x="79" y="0"/>
                  </a:lnTo>
                  <a:lnTo>
                    <a:pt x="80" y="1"/>
                  </a:lnTo>
                  <a:lnTo>
                    <a:pt x="82" y="1"/>
                  </a:lnTo>
                  <a:lnTo>
                    <a:pt x="83" y="1"/>
                  </a:lnTo>
                  <a:lnTo>
                    <a:pt x="83" y="3"/>
                  </a:lnTo>
                  <a:lnTo>
                    <a:pt x="84" y="3"/>
                  </a:lnTo>
                  <a:lnTo>
                    <a:pt x="84" y="4"/>
                  </a:lnTo>
                  <a:lnTo>
                    <a:pt x="85" y="7"/>
                  </a:lnTo>
                  <a:lnTo>
                    <a:pt x="86" y="12"/>
                  </a:lnTo>
                  <a:lnTo>
                    <a:pt x="87" y="15"/>
                  </a:lnTo>
                  <a:lnTo>
                    <a:pt x="89" y="19"/>
                  </a:lnTo>
                  <a:lnTo>
                    <a:pt x="91" y="23"/>
                  </a:lnTo>
                  <a:lnTo>
                    <a:pt x="92" y="27"/>
                  </a:lnTo>
                  <a:lnTo>
                    <a:pt x="93" y="31"/>
                  </a:lnTo>
                  <a:lnTo>
                    <a:pt x="94" y="35"/>
                  </a:lnTo>
                  <a:lnTo>
                    <a:pt x="83" y="36"/>
                  </a:lnTo>
                  <a:lnTo>
                    <a:pt x="70" y="36"/>
                  </a:lnTo>
                  <a:lnTo>
                    <a:pt x="59" y="37"/>
                  </a:lnTo>
                  <a:lnTo>
                    <a:pt x="47" y="38"/>
                  </a:lnTo>
                  <a:lnTo>
                    <a:pt x="36" y="38"/>
                  </a:lnTo>
                  <a:lnTo>
                    <a:pt x="23" y="39"/>
                  </a:lnTo>
                  <a:lnTo>
                    <a:pt x="11" y="39"/>
                  </a:lnTo>
                  <a:lnTo>
                    <a:pt x="0" y="41"/>
                  </a:lnTo>
                  <a:lnTo>
                    <a:pt x="1" y="36"/>
                  </a:lnTo>
                  <a:lnTo>
                    <a:pt x="2" y="33"/>
                  </a:lnTo>
                  <a:lnTo>
                    <a:pt x="4" y="28"/>
                  </a:lnTo>
                  <a:lnTo>
                    <a:pt x="6" y="23"/>
                  </a:lnTo>
                  <a:lnTo>
                    <a:pt x="7" y="20"/>
                  </a:lnTo>
                  <a:lnTo>
                    <a:pt x="8" y="15"/>
                  </a:lnTo>
                  <a:lnTo>
                    <a:pt x="10" y="11"/>
                  </a:lnTo>
                  <a:lnTo>
                    <a:pt x="11" y="6"/>
                  </a:lnTo>
                  <a:lnTo>
                    <a:pt x="12" y="6"/>
                  </a:lnTo>
                  <a:lnTo>
                    <a:pt x="12" y="5"/>
                  </a:lnTo>
                  <a:lnTo>
                    <a:pt x="14" y="5"/>
                  </a:lnTo>
                  <a:lnTo>
                    <a:pt x="17" y="4"/>
                  </a:lnTo>
                  <a:lnTo>
                    <a:pt x="21" y="4"/>
                  </a:lnTo>
                  <a:lnTo>
                    <a:pt x="25" y="4"/>
                  </a:lnTo>
                  <a:lnTo>
                    <a:pt x="31" y="3"/>
                  </a:lnTo>
                  <a:lnTo>
                    <a:pt x="36" y="3"/>
                  </a:lnTo>
                  <a:lnTo>
                    <a:pt x="41" y="3"/>
                  </a:lnTo>
                  <a:lnTo>
                    <a:pt x="53" y="1"/>
                  </a:lnTo>
                  <a:lnTo>
                    <a:pt x="63" y="1"/>
                  </a:lnTo>
                  <a:lnTo>
                    <a:pt x="71" y="1"/>
                  </a:lnTo>
                  <a:lnTo>
                    <a:pt x="77" y="0"/>
                  </a:lnTo>
                  <a:close/>
                </a:path>
              </a:pathLst>
            </a:custGeom>
            <a:solidFill>
              <a:srgbClr val="4C4C4C"/>
            </a:solidFill>
            <a:ln w="9525">
              <a:noFill/>
              <a:round/>
              <a:headEnd/>
              <a:tailEnd/>
            </a:ln>
          </p:spPr>
          <p:txBody>
            <a:bodyPr/>
            <a:lstStyle/>
            <a:p>
              <a:endParaRPr lang="en-US"/>
            </a:p>
          </p:txBody>
        </p:sp>
        <p:sp>
          <p:nvSpPr>
            <p:cNvPr id="1085" name="Freeform 49"/>
            <p:cNvSpPr>
              <a:spLocks/>
            </p:cNvSpPr>
            <p:nvPr/>
          </p:nvSpPr>
          <p:spPr bwMode="auto">
            <a:xfrm>
              <a:off x="3330" y="2009"/>
              <a:ext cx="11" cy="32"/>
            </a:xfrm>
            <a:custGeom>
              <a:avLst/>
              <a:gdLst>
                <a:gd name="T0" fmla="*/ 4 w 20"/>
                <a:gd name="T1" fmla="*/ 1 h 64"/>
                <a:gd name="T2" fmla="*/ 3 w 20"/>
                <a:gd name="T3" fmla="*/ 1 h 64"/>
                <a:gd name="T4" fmla="*/ 3 w 20"/>
                <a:gd name="T5" fmla="*/ 1 h 64"/>
                <a:gd name="T6" fmla="*/ 2 w 20"/>
                <a:gd name="T7" fmla="*/ 2 h 64"/>
                <a:gd name="T8" fmla="*/ 2 w 20"/>
                <a:gd name="T9" fmla="*/ 3 h 64"/>
                <a:gd name="T10" fmla="*/ 1 w 20"/>
                <a:gd name="T11" fmla="*/ 3 h 64"/>
                <a:gd name="T12" fmla="*/ 1 w 20"/>
                <a:gd name="T13" fmla="*/ 4 h 64"/>
                <a:gd name="T14" fmla="*/ 1 w 20"/>
                <a:gd name="T15" fmla="*/ 5 h 64"/>
                <a:gd name="T16" fmla="*/ 0 w 20"/>
                <a:gd name="T17" fmla="*/ 5 h 64"/>
                <a:gd name="T18" fmla="*/ 1 w 20"/>
                <a:gd name="T19" fmla="*/ 7 h 64"/>
                <a:gd name="T20" fmla="*/ 1 w 20"/>
                <a:gd name="T21" fmla="*/ 8 h 64"/>
                <a:gd name="T22" fmla="*/ 1 w 20"/>
                <a:gd name="T23" fmla="*/ 9 h 64"/>
                <a:gd name="T24" fmla="*/ 1 w 20"/>
                <a:gd name="T25" fmla="*/ 11 h 64"/>
                <a:gd name="T26" fmla="*/ 2 w 20"/>
                <a:gd name="T27" fmla="*/ 12 h 64"/>
                <a:gd name="T28" fmla="*/ 2 w 20"/>
                <a:gd name="T29" fmla="*/ 13 h 64"/>
                <a:gd name="T30" fmla="*/ 2 w 20"/>
                <a:gd name="T31" fmla="*/ 14 h 64"/>
                <a:gd name="T32" fmla="*/ 3 w 20"/>
                <a:gd name="T33" fmla="*/ 16 h 64"/>
                <a:gd name="T34" fmla="*/ 3 w 20"/>
                <a:gd name="T35" fmla="*/ 15 h 64"/>
                <a:gd name="T36" fmla="*/ 4 w 20"/>
                <a:gd name="T37" fmla="*/ 14 h 64"/>
                <a:gd name="T38" fmla="*/ 4 w 20"/>
                <a:gd name="T39" fmla="*/ 13 h 64"/>
                <a:gd name="T40" fmla="*/ 4 w 20"/>
                <a:gd name="T41" fmla="*/ 12 h 64"/>
                <a:gd name="T42" fmla="*/ 5 w 20"/>
                <a:gd name="T43" fmla="*/ 11 h 64"/>
                <a:gd name="T44" fmla="*/ 5 w 20"/>
                <a:gd name="T45" fmla="*/ 10 h 64"/>
                <a:gd name="T46" fmla="*/ 6 w 20"/>
                <a:gd name="T47" fmla="*/ 9 h 64"/>
                <a:gd name="T48" fmla="*/ 6 w 20"/>
                <a:gd name="T49" fmla="*/ 8 h 64"/>
                <a:gd name="T50" fmla="*/ 6 w 20"/>
                <a:gd name="T51" fmla="*/ 7 h 64"/>
                <a:gd name="T52" fmla="*/ 6 w 20"/>
                <a:gd name="T53" fmla="*/ 7 h 64"/>
                <a:gd name="T54" fmla="*/ 6 w 20"/>
                <a:gd name="T55" fmla="*/ 6 h 64"/>
                <a:gd name="T56" fmla="*/ 6 w 20"/>
                <a:gd name="T57" fmla="*/ 5 h 64"/>
                <a:gd name="T58" fmla="*/ 6 w 20"/>
                <a:gd name="T59" fmla="*/ 5 h 64"/>
                <a:gd name="T60" fmla="*/ 6 w 20"/>
                <a:gd name="T61" fmla="*/ 4 h 64"/>
                <a:gd name="T62" fmla="*/ 6 w 20"/>
                <a:gd name="T63" fmla="*/ 3 h 64"/>
                <a:gd name="T64" fmla="*/ 6 w 20"/>
                <a:gd name="T65" fmla="*/ 2 h 64"/>
                <a:gd name="T66" fmla="*/ 6 w 20"/>
                <a:gd name="T67" fmla="*/ 1 h 64"/>
                <a:gd name="T68" fmla="*/ 5 w 20"/>
                <a:gd name="T69" fmla="*/ 1 h 64"/>
                <a:gd name="T70" fmla="*/ 5 w 20"/>
                <a:gd name="T71" fmla="*/ 1 h 64"/>
                <a:gd name="T72" fmla="*/ 5 w 20"/>
                <a:gd name="T73" fmla="*/ 1 h 64"/>
                <a:gd name="T74" fmla="*/ 4 w 20"/>
                <a:gd name="T75" fmla="*/ 0 h 64"/>
                <a:gd name="T76" fmla="*/ 4 w 20"/>
                <a:gd name="T77" fmla="*/ 0 h 64"/>
                <a:gd name="T78" fmla="*/ 4 w 20"/>
                <a:gd name="T79" fmla="*/ 0 h 64"/>
                <a:gd name="T80" fmla="*/ 4 w 20"/>
                <a:gd name="T81" fmla="*/ 0 h 64"/>
                <a:gd name="T82" fmla="*/ 4 w 20"/>
                <a:gd name="T83" fmla="*/ 0 h 64"/>
                <a:gd name="T84" fmla="*/ 4 w 20"/>
                <a:gd name="T85" fmla="*/ 0 h 64"/>
                <a:gd name="T86" fmla="*/ 4 w 20"/>
                <a:gd name="T87" fmla="*/ 0 h 64"/>
                <a:gd name="T88" fmla="*/ 4 w 20"/>
                <a:gd name="T89" fmla="*/ 1 h 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4"/>
                <a:gd name="T137" fmla="*/ 20 w 20"/>
                <a:gd name="T138" fmla="*/ 64 h 6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4">
                  <a:moveTo>
                    <a:pt x="12" y="1"/>
                  </a:moveTo>
                  <a:lnTo>
                    <a:pt x="10" y="3"/>
                  </a:lnTo>
                  <a:lnTo>
                    <a:pt x="9" y="7"/>
                  </a:lnTo>
                  <a:lnTo>
                    <a:pt x="8" y="9"/>
                  </a:lnTo>
                  <a:lnTo>
                    <a:pt x="7" y="13"/>
                  </a:lnTo>
                  <a:lnTo>
                    <a:pt x="4" y="15"/>
                  </a:lnTo>
                  <a:lnTo>
                    <a:pt x="3" y="17"/>
                  </a:lnTo>
                  <a:lnTo>
                    <a:pt x="2" y="21"/>
                  </a:lnTo>
                  <a:lnTo>
                    <a:pt x="0" y="23"/>
                  </a:lnTo>
                  <a:lnTo>
                    <a:pt x="2" y="29"/>
                  </a:lnTo>
                  <a:lnTo>
                    <a:pt x="2" y="33"/>
                  </a:lnTo>
                  <a:lnTo>
                    <a:pt x="3" y="39"/>
                  </a:lnTo>
                  <a:lnTo>
                    <a:pt x="4" y="44"/>
                  </a:lnTo>
                  <a:lnTo>
                    <a:pt x="5" y="50"/>
                  </a:lnTo>
                  <a:lnTo>
                    <a:pt x="7" y="54"/>
                  </a:lnTo>
                  <a:lnTo>
                    <a:pt x="8" y="59"/>
                  </a:lnTo>
                  <a:lnTo>
                    <a:pt x="9" y="64"/>
                  </a:lnTo>
                  <a:lnTo>
                    <a:pt x="10" y="61"/>
                  </a:lnTo>
                  <a:lnTo>
                    <a:pt x="12" y="56"/>
                  </a:lnTo>
                  <a:lnTo>
                    <a:pt x="13" y="53"/>
                  </a:lnTo>
                  <a:lnTo>
                    <a:pt x="15" y="48"/>
                  </a:lnTo>
                  <a:lnTo>
                    <a:pt x="16" y="45"/>
                  </a:lnTo>
                  <a:lnTo>
                    <a:pt x="17" y="40"/>
                  </a:lnTo>
                  <a:lnTo>
                    <a:pt x="18" y="37"/>
                  </a:lnTo>
                  <a:lnTo>
                    <a:pt x="20" y="32"/>
                  </a:lnTo>
                  <a:lnTo>
                    <a:pt x="20" y="31"/>
                  </a:lnTo>
                  <a:lnTo>
                    <a:pt x="20" y="29"/>
                  </a:lnTo>
                  <a:lnTo>
                    <a:pt x="20" y="25"/>
                  </a:lnTo>
                  <a:lnTo>
                    <a:pt x="20" y="23"/>
                  </a:lnTo>
                  <a:lnTo>
                    <a:pt x="20" y="20"/>
                  </a:lnTo>
                  <a:lnTo>
                    <a:pt x="20" y="16"/>
                  </a:lnTo>
                  <a:lnTo>
                    <a:pt x="19" y="13"/>
                  </a:lnTo>
                  <a:lnTo>
                    <a:pt x="19" y="10"/>
                  </a:lnTo>
                  <a:lnTo>
                    <a:pt x="18" y="7"/>
                  </a:lnTo>
                  <a:lnTo>
                    <a:pt x="17" y="5"/>
                  </a:lnTo>
                  <a:lnTo>
                    <a:pt x="16" y="2"/>
                  </a:lnTo>
                  <a:lnTo>
                    <a:pt x="16" y="1"/>
                  </a:lnTo>
                  <a:lnTo>
                    <a:pt x="15" y="0"/>
                  </a:lnTo>
                  <a:lnTo>
                    <a:pt x="13" y="0"/>
                  </a:lnTo>
                  <a:lnTo>
                    <a:pt x="12" y="0"/>
                  </a:lnTo>
                  <a:lnTo>
                    <a:pt x="12" y="1"/>
                  </a:lnTo>
                  <a:close/>
                </a:path>
              </a:pathLst>
            </a:custGeom>
            <a:solidFill>
              <a:srgbClr val="666666"/>
            </a:solidFill>
            <a:ln w="9525">
              <a:noFill/>
              <a:round/>
              <a:headEnd/>
              <a:tailEnd/>
            </a:ln>
          </p:spPr>
          <p:txBody>
            <a:bodyPr/>
            <a:lstStyle/>
            <a:p>
              <a:endParaRPr lang="en-US"/>
            </a:p>
          </p:txBody>
        </p:sp>
        <p:sp>
          <p:nvSpPr>
            <p:cNvPr id="1086" name="Freeform 50"/>
            <p:cNvSpPr>
              <a:spLocks/>
            </p:cNvSpPr>
            <p:nvPr/>
          </p:nvSpPr>
          <p:spPr bwMode="auto">
            <a:xfrm>
              <a:off x="3337" y="2007"/>
              <a:ext cx="39" cy="19"/>
            </a:xfrm>
            <a:custGeom>
              <a:avLst/>
              <a:gdLst>
                <a:gd name="T0" fmla="*/ 3 w 80"/>
                <a:gd name="T1" fmla="*/ 1 h 36"/>
                <a:gd name="T2" fmla="*/ 7 w 80"/>
                <a:gd name="T3" fmla="*/ 1 h 36"/>
                <a:gd name="T4" fmla="*/ 10 w 80"/>
                <a:gd name="T5" fmla="*/ 1 h 36"/>
                <a:gd name="T6" fmla="*/ 13 w 80"/>
                <a:gd name="T7" fmla="*/ 1 h 36"/>
                <a:gd name="T8" fmla="*/ 15 w 80"/>
                <a:gd name="T9" fmla="*/ 0 h 36"/>
                <a:gd name="T10" fmla="*/ 16 w 80"/>
                <a:gd name="T11" fmla="*/ 0 h 36"/>
                <a:gd name="T12" fmla="*/ 16 w 80"/>
                <a:gd name="T13" fmla="*/ 1 h 36"/>
                <a:gd name="T14" fmla="*/ 17 w 80"/>
                <a:gd name="T15" fmla="*/ 1 h 36"/>
                <a:gd name="T16" fmla="*/ 17 w 80"/>
                <a:gd name="T17" fmla="*/ 2 h 36"/>
                <a:gd name="T18" fmla="*/ 18 w 80"/>
                <a:gd name="T19" fmla="*/ 3 h 36"/>
                <a:gd name="T20" fmla="*/ 18 w 80"/>
                <a:gd name="T21" fmla="*/ 5 h 36"/>
                <a:gd name="T22" fmla="*/ 19 w 80"/>
                <a:gd name="T23" fmla="*/ 7 h 36"/>
                <a:gd name="T24" fmla="*/ 19 w 80"/>
                <a:gd name="T25" fmla="*/ 8 h 36"/>
                <a:gd name="T26" fmla="*/ 19 w 80"/>
                <a:gd name="T27" fmla="*/ 9 h 36"/>
                <a:gd name="T28" fmla="*/ 18 w 80"/>
                <a:gd name="T29" fmla="*/ 9 h 36"/>
                <a:gd name="T30" fmla="*/ 18 w 80"/>
                <a:gd name="T31" fmla="*/ 9 h 36"/>
                <a:gd name="T32" fmla="*/ 16 w 80"/>
                <a:gd name="T33" fmla="*/ 10 h 36"/>
                <a:gd name="T34" fmla="*/ 12 w 80"/>
                <a:gd name="T35" fmla="*/ 10 h 36"/>
                <a:gd name="T36" fmla="*/ 9 w 80"/>
                <a:gd name="T37" fmla="*/ 10 h 36"/>
                <a:gd name="T38" fmla="*/ 5 w 80"/>
                <a:gd name="T39" fmla="*/ 10 h 36"/>
                <a:gd name="T40" fmla="*/ 3 w 80"/>
                <a:gd name="T41" fmla="*/ 10 h 36"/>
                <a:gd name="T42" fmla="*/ 2 w 80"/>
                <a:gd name="T43" fmla="*/ 10 h 36"/>
                <a:gd name="T44" fmla="*/ 2 w 80"/>
                <a:gd name="T45" fmla="*/ 10 h 36"/>
                <a:gd name="T46" fmla="*/ 1 w 80"/>
                <a:gd name="T47" fmla="*/ 10 h 36"/>
                <a:gd name="T48" fmla="*/ 1 w 80"/>
                <a:gd name="T49" fmla="*/ 8 h 36"/>
                <a:gd name="T50" fmla="*/ 1 w 80"/>
                <a:gd name="T51" fmla="*/ 6 h 36"/>
                <a:gd name="T52" fmla="*/ 0 w 80"/>
                <a:gd name="T53" fmla="*/ 4 h 36"/>
                <a:gd name="T54" fmla="*/ 0 w 80"/>
                <a:gd name="T55" fmla="*/ 2 h 36"/>
                <a:gd name="T56" fmla="*/ 0 w 80"/>
                <a:gd name="T57" fmla="*/ 1 h 36"/>
                <a:gd name="T58" fmla="*/ 0 w 80"/>
                <a:gd name="T59" fmla="*/ 1 h 36"/>
                <a:gd name="T60" fmla="*/ 0 w 80"/>
                <a:gd name="T61" fmla="*/ 1 h 36"/>
                <a:gd name="T62" fmla="*/ 1 w 80"/>
                <a:gd name="T63" fmla="*/ 1 h 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0"/>
                <a:gd name="T97" fmla="*/ 0 h 36"/>
                <a:gd name="T98" fmla="*/ 80 w 80"/>
                <a:gd name="T99" fmla="*/ 36 h 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0" h="36">
                  <a:moveTo>
                    <a:pt x="7" y="1"/>
                  </a:moveTo>
                  <a:lnTo>
                    <a:pt x="14" y="2"/>
                  </a:lnTo>
                  <a:lnTo>
                    <a:pt x="21" y="2"/>
                  </a:lnTo>
                  <a:lnTo>
                    <a:pt x="28" y="2"/>
                  </a:lnTo>
                  <a:lnTo>
                    <a:pt x="34" y="2"/>
                  </a:lnTo>
                  <a:lnTo>
                    <a:pt x="41" y="1"/>
                  </a:lnTo>
                  <a:lnTo>
                    <a:pt x="48" y="1"/>
                  </a:lnTo>
                  <a:lnTo>
                    <a:pt x="54" y="1"/>
                  </a:lnTo>
                  <a:lnTo>
                    <a:pt x="61" y="0"/>
                  </a:lnTo>
                  <a:lnTo>
                    <a:pt x="62" y="0"/>
                  </a:lnTo>
                  <a:lnTo>
                    <a:pt x="65" y="0"/>
                  </a:lnTo>
                  <a:lnTo>
                    <a:pt x="66" y="0"/>
                  </a:lnTo>
                  <a:lnTo>
                    <a:pt x="67" y="0"/>
                  </a:lnTo>
                  <a:lnTo>
                    <a:pt x="68" y="1"/>
                  </a:lnTo>
                  <a:lnTo>
                    <a:pt x="69" y="2"/>
                  </a:lnTo>
                  <a:lnTo>
                    <a:pt x="71" y="5"/>
                  </a:lnTo>
                  <a:lnTo>
                    <a:pt x="72" y="9"/>
                  </a:lnTo>
                  <a:lnTo>
                    <a:pt x="73" y="12"/>
                  </a:lnTo>
                  <a:lnTo>
                    <a:pt x="74" y="16"/>
                  </a:lnTo>
                  <a:lnTo>
                    <a:pt x="75" y="19"/>
                  </a:lnTo>
                  <a:lnTo>
                    <a:pt x="76" y="23"/>
                  </a:lnTo>
                  <a:lnTo>
                    <a:pt x="77" y="26"/>
                  </a:lnTo>
                  <a:lnTo>
                    <a:pt x="80" y="29"/>
                  </a:lnTo>
                  <a:lnTo>
                    <a:pt x="80" y="31"/>
                  </a:lnTo>
                  <a:lnTo>
                    <a:pt x="79" y="31"/>
                  </a:lnTo>
                  <a:lnTo>
                    <a:pt x="79" y="32"/>
                  </a:lnTo>
                  <a:lnTo>
                    <a:pt x="77" y="32"/>
                  </a:lnTo>
                  <a:lnTo>
                    <a:pt x="76" y="32"/>
                  </a:lnTo>
                  <a:lnTo>
                    <a:pt x="75" y="33"/>
                  </a:lnTo>
                  <a:lnTo>
                    <a:pt x="74" y="33"/>
                  </a:lnTo>
                  <a:lnTo>
                    <a:pt x="73" y="33"/>
                  </a:lnTo>
                  <a:lnTo>
                    <a:pt x="66" y="34"/>
                  </a:lnTo>
                  <a:lnTo>
                    <a:pt x="58" y="35"/>
                  </a:lnTo>
                  <a:lnTo>
                    <a:pt x="51" y="36"/>
                  </a:lnTo>
                  <a:lnTo>
                    <a:pt x="44" y="36"/>
                  </a:lnTo>
                  <a:lnTo>
                    <a:pt x="37" y="36"/>
                  </a:lnTo>
                  <a:lnTo>
                    <a:pt x="29" y="36"/>
                  </a:lnTo>
                  <a:lnTo>
                    <a:pt x="22" y="36"/>
                  </a:lnTo>
                  <a:lnTo>
                    <a:pt x="15" y="35"/>
                  </a:lnTo>
                  <a:lnTo>
                    <a:pt x="14" y="35"/>
                  </a:lnTo>
                  <a:lnTo>
                    <a:pt x="12" y="35"/>
                  </a:lnTo>
                  <a:lnTo>
                    <a:pt x="11" y="35"/>
                  </a:lnTo>
                  <a:lnTo>
                    <a:pt x="9" y="35"/>
                  </a:lnTo>
                  <a:lnTo>
                    <a:pt x="8" y="34"/>
                  </a:lnTo>
                  <a:lnTo>
                    <a:pt x="7" y="34"/>
                  </a:lnTo>
                  <a:lnTo>
                    <a:pt x="7" y="33"/>
                  </a:lnTo>
                  <a:lnTo>
                    <a:pt x="6" y="29"/>
                  </a:lnTo>
                  <a:lnTo>
                    <a:pt x="6" y="26"/>
                  </a:lnTo>
                  <a:lnTo>
                    <a:pt x="5" y="23"/>
                  </a:lnTo>
                  <a:lnTo>
                    <a:pt x="4" y="19"/>
                  </a:lnTo>
                  <a:lnTo>
                    <a:pt x="3" y="16"/>
                  </a:lnTo>
                  <a:lnTo>
                    <a:pt x="3" y="11"/>
                  </a:lnTo>
                  <a:lnTo>
                    <a:pt x="1" y="8"/>
                  </a:lnTo>
                  <a:lnTo>
                    <a:pt x="0" y="4"/>
                  </a:lnTo>
                  <a:lnTo>
                    <a:pt x="0" y="3"/>
                  </a:lnTo>
                  <a:lnTo>
                    <a:pt x="1" y="3"/>
                  </a:lnTo>
                  <a:lnTo>
                    <a:pt x="3" y="2"/>
                  </a:lnTo>
                  <a:lnTo>
                    <a:pt x="4" y="2"/>
                  </a:lnTo>
                  <a:lnTo>
                    <a:pt x="6" y="1"/>
                  </a:lnTo>
                  <a:lnTo>
                    <a:pt x="7" y="1"/>
                  </a:lnTo>
                  <a:close/>
                </a:path>
              </a:pathLst>
            </a:custGeom>
            <a:solidFill>
              <a:srgbClr val="7F7F7F"/>
            </a:solidFill>
            <a:ln w="9525">
              <a:noFill/>
              <a:round/>
              <a:headEnd/>
              <a:tailEnd/>
            </a:ln>
          </p:spPr>
          <p:txBody>
            <a:bodyPr/>
            <a:lstStyle/>
            <a:p>
              <a:endParaRPr lang="en-US"/>
            </a:p>
          </p:txBody>
        </p:sp>
        <p:sp>
          <p:nvSpPr>
            <p:cNvPr id="1087" name="Freeform 51"/>
            <p:cNvSpPr>
              <a:spLocks/>
            </p:cNvSpPr>
            <p:nvPr/>
          </p:nvSpPr>
          <p:spPr bwMode="auto">
            <a:xfrm>
              <a:off x="3393" y="2019"/>
              <a:ext cx="47" cy="20"/>
            </a:xfrm>
            <a:custGeom>
              <a:avLst/>
              <a:gdLst>
                <a:gd name="T0" fmla="*/ 19 w 94"/>
                <a:gd name="T1" fmla="*/ 0 h 40"/>
                <a:gd name="T2" fmla="*/ 20 w 94"/>
                <a:gd name="T3" fmla="*/ 0 h 40"/>
                <a:gd name="T4" fmla="*/ 20 w 94"/>
                <a:gd name="T5" fmla="*/ 0 h 40"/>
                <a:gd name="T6" fmla="*/ 20 w 94"/>
                <a:gd name="T7" fmla="*/ 0 h 40"/>
                <a:gd name="T8" fmla="*/ 21 w 94"/>
                <a:gd name="T9" fmla="*/ 1 h 40"/>
                <a:gd name="T10" fmla="*/ 21 w 94"/>
                <a:gd name="T11" fmla="*/ 1 h 40"/>
                <a:gd name="T12" fmla="*/ 21 w 94"/>
                <a:gd name="T13" fmla="*/ 1 h 40"/>
                <a:gd name="T14" fmla="*/ 21 w 94"/>
                <a:gd name="T15" fmla="*/ 1 h 40"/>
                <a:gd name="T16" fmla="*/ 21 w 94"/>
                <a:gd name="T17" fmla="*/ 1 h 40"/>
                <a:gd name="T18" fmla="*/ 21 w 94"/>
                <a:gd name="T19" fmla="*/ 1 h 40"/>
                <a:gd name="T20" fmla="*/ 22 w 94"/>
                <a:gd name="T21" fmla="*/ 3 h 40"/>
                <a:gd name="T22" fmla="*/ 22 w 94"/>
                <a:gd name="T23" fmla="*/ 3 h 40"/>
                <a:gd name="T24" fmla="*/ 23 w 94"/>
                <a:gd name="T25" fmla="*/ 5 h 40"/>
                <a:gd name="T26" fmla="*/ 23 w 94"/>
                <a:gd name="T27" fmla="*/ 5 h 40"/>
                <a:gd name="T28" fmla="*/ 23 w 94"/>
                <a:gd name="T29" fmla="*/ 6 h 40"/>
                <a:gd name="T30" fmla="*/ 23 w 94"/>
                <a:gd name="T31" fmla="*/ 7 h 40"/>
                <a:gd name="T32" fmla="*/ 24 w 94"/>
                <a:gd name="T33" fmla="*/ 9 h 40"/>
                <a:gd name="T34" fmla="*/ 21 w 94"/>
                <a:gd name="T35" fmla="*/ 9 h 40"/>
                <a:gd name="T36" fmla="*/ 18 w 94"/>
                <a:gd name="T37" fmla="*/ 9 h 40"/>
                <a:gd name="T38" fmla="*/ 14 w 94"/>
                <a:gd name="T39" fmla="*/ 9 h 40"/>
                <a:gd name="T40" fmla="*/ 12 w 94"/>
                <a:gd name="T41" fmla="*/ 9 h 40"/>
                <a:gd name="T42" fmla="*/ 9 w 94"/>
                <a:gd name="T43" fmla="*/ 10 h 40"/>
                <a:gd name="T44" fmla="*/ 6 w 94"/>
                <a:gd name="T45" fmla="*/ 10 h 40"/>
                <a:gd name="T46" fmla="*/ 3 w 94"/>
                <a:gd name="T47" fmla="*/ 10 h 40"/>
                <a:gd name="T48" fmla="*/ 0 w 94"/>
                <a:gd name="T49" fmla="*/ 10 h 40"/>
                <a:gd name="T50" fmla="*/ 1 w 94"/>
                <a:gd name="T51" fmla="*/ 9 h 40"/>
                <a:gd name="T52" fmla="*/ 1 w 94"/>
                <a:gd name="T53" fmla="*/ 7 h 40"/>
                <a:gd name="T54" fmla="*/ 1 w 94"/>
                <a:gd name="T55" fmla="*/ 6 h 40"/>
                <a:gd name="T56" fmla="*/ 1 w 94"/>
                <a:gd name="T57" fmla="*/ 5 h 40"/>
                <a:gd name="T58" fmla="*/ 1 w 94"/>
                <a:gd name="T59" fmla="*/ 5 h 40"/>
                <a:gd name="T60" fmla="*/ 2 w 94"/>
                <a:gd name="T61" fmla="*/ 3 h 40"/>
                <a:gd name="T62" fmla="*/ 3 w 94"/>
                <a:gd name="T63" fmla="*/ 3 h 40"/>
                <a:gd name="T64" fmla="*/ 3 w 94"/>
                <a:gd name="T65" fmla="*/ 1 h 40"/>
                <a:gd name="T66" fmla="*/ 3 w 94"/>
                <a:gd name="T67" fmla="*/ 1 h 40"/>
                <a:gd name="T68" fmla="*/ 3 w 94"/>
                <a:gd name="T69" fmla="*/ 1 h 40"/>
                <a:gd name="T70" fmla="*/ 3 w 94"/>
                <a:gd name="T71" fmla="*/ 1 h 40"/>
                <a:gd name="T72" fmla="*/ 3 w 94"/>
                <a:gd name="T73" fmla="*/ 1 h 40"/>
                <a:gd name="T74" fmla="*/ 4 w 94"/>
                <a:gd name="T75" fmla="*/ 1 h 40"/>
                <a:gd name="T76" fmla="*/ 6 w 94"/>
                <a:gd name="T77" fmla="*/ 1 h 40"/>
                <a:gd name="T78" fmla="*/ 6 w 94"/>
                <a:gd name="T79" fmla="*/ 1 h 40"/>
                <a:gd name="T80" fmla="*/ 7 w 94"/>
                <a:gd name="T81" fmla="*/ 1 h 40"/>
                <a:gd name="T82" fmla="*/ 9 w 94"/>
                <a:gd name="T83" fmla="*/ 1 h 40"/>
                <a:gd name="T84" fmla="*/ 11 w 94"/>
                <a:gd name="T85" fmla="*/ 1 h 40"/>
                <a:gd name="T86" fmla="*/ 13 w 94"/>
                <a:gd name="T87" fmla="*/ 1 h 40"/>
                <a:gd name="T88" fmla="*/ 15 w 94"/>
                <a:gd name="T89" fmla="*/ 1 h 40"/>
                <a:gd name="T90" fmla="*/ 18 w 94"/>
                <a:gd name="T91" fmla="*/ 0 h 40"/>
                <a:gd name="T92" fmla="*/ 19 w 94"/>
                <a:gd name="T93" fmla="*/ 0 h 4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4"/>
                <a:gd name="T142" fmla="*/ 0 h 40"/>
                <a:gd name="T143" fmla="*/ 94 w 94"/>
                <a:gd name="T144" fmla="*/ 40 h 4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4" h="40">
                  <a:moveTo>
                    <a:pt x="76" y="0"/>
                  </a:moveTo>
                  <a:lnTo>
                    <a:pt x="77" y="0"/>
                  </a:lnTo>
                  <a:lnTo>
                    <a:pt x="79" y="0"/>
                  </a:lnTo>
                  <a:lnTo>
                    <a:pt x="80" y="0"/>
                  </a:lnTo>
                  <a:lnTo>
                    <a:pt x="81" y="1"/>
                  </a:lnTo>
                  <a:lnTo>
                    <a:pt x="82" y="1"/>
                  </a:lnTo>
                  <a:lnTo>
                    <a:pt x="83" y="2"/>
                  </a:lnTo>
                  <a:lnTo>
                    <a:pt x="84" y="6"/>
                  </a:lnTo>
                  <a:lnTo>
                    <a:pt x="85" y="10"/>
                  </a:lnTo>
                  <a:lnTo>
                    <a:pt x="87" y="13"/>
                  </a:lnTo>
                  <a:lnTo>
                    <a:pt x="89" y="18"/>
                  </a:lnTo>
                  <a:lnTo>
                    <a:pt x="90" y="21"/>
                  </a:lnTo>
                  <a:lnTo>
                    <a:pt x="91" y="26"/>
                  </a:lnTo>
                  <a:lnTo>
                    <a:pt x="92" y="30"/>
                  </a:lnTo>
                  <a:lnTo>
                    <a:pt x="94" y="34"/>
                  </a:lnTo>
                  <a:lnTo>
                    <a:pt x="82" y="34"/>
                  </a:lnTo>
                  <a:lnTo>
                    <a:pt x="70" y="35"/>
                  </a:lnTo>
                  <a:lnTo>
                    <a:pt x="59" y="35"/>
                  </a:lnTo>
                  <a:lnTo>
                    <a:pt x="46" y="36"/>
                  </a:lnTo>
                  <a:lnTo>
                    <a:pt x="35" y="38"/>
                  </a:lnTo>
                  <a:lnTo>
                    <a:pt x="23" y="38"/>
                  </a:lnTo>
                  <a:lnTo>
                    <a:pt x="12" y="39"/>
                  </a:lnTo>
                  <a:lnTo>
                    <a:pt x="0" y="40"/>
                  </a:lnTo>
                  <a:lnTo>
                    <a:pt x="1" y="35"/>
                  </a:lnTo>
                  <a:lnTo>
                    <a:pt x="2" y="31"/>
                  </a:lnTo>
                  <a:lnTo>
                    <a:pt x="4" y="27"/>
                  </a:lnTo>
                  <a:lnTo>
                    <a:pt x="5" y="23"/>
                  </a:lnTo>
                  <a:lnTo>
                    <a:pt x="7" y="18"/>
                  </a:lnTo>
                  <a:lnTo>
                    <a:pt x="8" y="13"/>
                  </a:lnTo>
                  <a:lnTo>
                    <a:pt x="9" y="10"/>
                  </a:lnTo>
                  <a:lnTo>
                    <a:pt x="11" y="5"/>
                  </a:lnTo>
                  <a:lnTo>
                    <a:pt x="12" y="5"/>
                  </a:lnTo>
                  <a:lnTo>
                    <a:pt x="12" y="4"/>
                  </a:lnTo>
                  <a:lnTo>
                    <a:pt x="13" y="4"/>
                  </a:lnTo>
                  <a:lnTo>
                    <a:pt x="14" y="4"/>
                  </a:lnTo>
                  <a:lnTo>
                    <a:pt x="16" y="3"/>
                  </a:lnTo>
                  <a:lnTo>
                    <a:pt x="21" y="3"/>
                  </a:lnTo>
                  <a:lnTo>
                    <a:pt x="26" y="2"/>
                  </a:lnTo>
                  <a:lnTo>
                    <a:pt x="30" y="2"/>
                  </a:lnTo>
                  <a:lnTo>
                    <a:pt x="36" y="2"/>
                  </a:lnTo>
                  <a:lnTo>
                    <a:pt x="42" y="1"/>
                  </a:lnTo>
                  <a:lnTo>
                    <a:pt x="52" y="1"/>
                  </a:lnTo>
                  <a:lnTo>
                    <a:pt x="62" y="1"/>
                  </a:lnTo>
                  <a:lnTo>
                    <a:pt x="72" y="0"/>
                  </a:lnTo>
                  <a:lnTo>
                    <a:pt x="76" y="0"/>
                  </a:lnTo>
                  <a:close/>
                </a:path>
              </a:pathLst>
            </a:custGeom>
            <a:solidFill>
              <a:srgbClr val="4C4C4C"/>
            </a:solidFill>
            <a:ln w="9525">
              <a:noFill/>
              <a:round/>
              <a:headEnd/>
              <a:tailEnd/>
            </a:ln>
          </p:spPr>
          <p:txBody>
            <a:bodyPr/>
            <a:lstStyle/>
            <a:p>
              <a:endParaRPr lang="en-US"/>
            </a:p>
          </p:txBody>
        </p:sp>
        <p:sp>
          <p:nvSpPr>
            <p:cNvPr id="1088" name="Freeform 52"/>
            <p:cNvSpPr>
              <a:spLocks/>
            </p:cNvSpPr>
            <p:nvPr/>
          </p:nvSpPr>
          <p:spPr bwMode="auto">
            <a:xfrm>
              <a:off x="3388" y="2006"/>
              <a:ext cx="11" cy="32"/>
            </a:xfrm>
            <a:custGeom>
              <a:avLst/>
              <a:gdLst>
                <a:gd name="T0" fmla="*/ 3 w 21"/>
                <a:gd name="T1" fmla="*/ 0 h 65"/>
                <a:gd name="T2" fmla="*/ 3 w 21"/>
                <a:gd name="T3" fmla="*/ 1 h 65"/>
                <a:gd name="T4" fmla="*/ 2 w 21"/>
                <a:gd name="T5" fmla="*/ 2 h 65"/>
                <a:gd name="T6" fmla="*/ 2 w 21"/>
                <a:gd name="T7" fmla="*/ 2 h 65"/>
                <a:gd name="T8" fmla="*/ 2 w 21"/>
                <a:gd name="T9" fmla="*/ 3 h 65"/>
                <a:gd name="T10" fmla="*/ 2 w 21"/>
                <a:gd name="T11" fmla="*/ 4 h 65"/>
                <a:gd name="T12" fmla="*/ 1 w 21"/>
                <a:gd name="T13" fmla="*/ 4 h 65"/>
                <a:gd name="T14" fmla="*/ 1 w 21"/>
                <a:gd name="T15" fmla="*/ 5 h 65"/>
                <a:gd name="T16" fmla="*/ 0 w 21"/>
                <a:gd name="T17" fmla="*/ 6 h 65"/>
                <a:gd name="T18" fmla="*/ 1 w 21"/>
                <a:gd name="T19" fmla="*/ 7 h 65"/>
                <a:gd name="T20" fmla="*/ 1 w 21"/>
                <a:gd name="T21" fmla="*/ 8 h 65"/>
                <a:gd name="T22" fmla="*/ 1 w 21"/>
                <a:gd name="T23" fmla="*/ 9 h 65"/>
                <a:gd name="T24" fmla="*/ 2 w 21"/>
                <a:gd name="T25" fmla="*/ 11 h 65"/>
                <a:gd name="T26" fmla="*/ 2 w 21"/>
                <a:gd name="T27" fmla="*/ 12 h 65"/>
                <a:gd name="T28" fmla="*/ 2 w 21"/>
                <a:gd name="T29" fmla="*/ 13 h 65"/>
                <a:gd name="T30" fmla="*/ 2 w 21"/>
                <a:gd name="T31" fmla="*/ 15 h 65"/>
                <a:gd name="T32" fmla="*/ 3 w 21"/>
                <a:gd name="T33" fmla="*/ 16 h 65"/>
                <a:gd name="T34" fmla="*/ 3 w 21"/>
                <a:gd name="T35" fmla="*/ 15 h 65"/>
                <a:gd name="T36" fmla="*/ 3 w 21"/>
                <a:gd name="T37" fmla="*/ 14 h 65"/>
                <a:gd name="T38" fmla="*/ 4 w 21"/>
                <a:gd name="T39" fmla="*/ 13 h 65"/>
                <a:gd name="T40" fmla="*/ 4 w 21"/>
                <a:gd name="T41" fmla="*/ 12 h 65"/>
                <a:gd name="T42" fmla="*/ 4 w 21"/>
                <a:gd name="T43" fmla="*/ 11 h 65"/>
                <a:gd name="T44" fmla="*/ 5 w 21"/>
                <a:gd name="T45" fmla="*/ 10 h 65"/>
                <a:gd name="T46" fmla="*/ 5 w 21"/>
                <a:gd name="T47" fmla="*/ 9 h 65"/>
                <a:gd name="T48" fmla="*/ 5 w 21"/>
                <a:gd name="T49" fmla="*/ 8 h 65"/>
                <a:gd name="T50" fmla="*/ 5 w 21"/>
                <a:gd name="T51" fmla="*/ 7 h 65"/>
                <a:gd name="T52" fmla="*/ 6 w 21"/>
                <a:gd name="T53" fmla="*/ 7 h 65"/>
                <a:gd name="T54" fmla="*/ 6 w 21"/>
                <a:gd name="T55" fmla="*/ 6 h 65"/>
                <a:gd name="T56" fmla="*/ 5 w 21"/>
                <a:gd name="T57" fmla="*/ 5 h 65"/>
                <a:gd name="T58" fmla="*/ 5 w 21"/>
                <a:gd name="T59" fmla="*/ 5 h 65"/>
                <a:gd name="T60" fmla="*/ 5 w 21"/>
                <a:gd name="T61" fmla="*/ 4 h 65"/>
                <a:gd name="T62" fmla="*/ 5 w 21"/>
                <a:gd name="T63" fmla="*/ 3 h 65"/>
                <a:gd name="T64" fmla="*/ 5 w 21"/>
                <a:gd name="T65" fmla="*/ 2 h 65"/>
                <a:gd name="T66" fmla="*/ 5 w 21"/>
                <a:gd name="T67" fmla="*/ 2 h 65"/>
                <a:gd name="T68" fmla="*/ 4 w 21"/>
                <a:gd name="T69" fmla="*/ 1 h 65"/>
                <a:gd name="T70" fmla="*/ 4 w 21"/>
                <a:gd name="T71" fmla="*/ 1 h 65"/>
                <a:gd name="T72" fmla="*/ 4 w 21"/>
                <a:gd name="T73" fmla="*/ 0 h 65"/>
                <a:gd name="T74" fmla="*/ 4 w 21"/>
                <a:gd name="T75" fmla="*/ 0 h 65"/>
                <a:gd name="T76" fmla="*/ 4 w 21"/>
                <a:gd name="T77" fmla="*/ 0 h 65"/>
                <a:gd name="T78" fmla="*/ 4 w 21"/>
                <a:gd name="T79" fmla="*/ 0 h 65"/>
                <a:gd name="T80" fmla="*/ 4 w 21"/>
                <a:gd name="T81" fmla="*/ 0 h 65"/>
                <a:gd name="T82" fmla="*/ 4 w 21"/>
                <a:gd name="T83" fmla="*/ 0 h 65"/>
                <a:gd name="T84" fmla="*/ 3 w 21"/>
                <a:gd name="T85" fmla="*/ 0 h 65"/>
                <a:gd name="T86" fmla="*/ 3 w 21"/>
                <a:gd name="T87" fmla="*/ 0 h 65"/>
                <a:gd name="T88" fmla="*/ 3 w 21"/>
                <a:gd name="T89" fmla="*/ 0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1" y="2"/>
                  </a:moveTo>
                  <a:lnTo>
                    <a:pt x="10" y="5"/>
                  </a:lnTo>
                  <a:lnTo>
                    <a:pt x="8" y="8"/>
                  </a:lnTo>
                  <a:lnTo>
                    <a:pt x="7" y="10"/>
                  </a:lnTo>
                  <a:lnTo>
                    <a:pt x="6" y="13"/>
                  </a:lnTo>
                  <a:lnTo>
                    <a:pt x="5" y="16"/>
                  </a:lnTo>
                  <a:lnTo>
                    <a:pt x="2" y="19"/>
                  </a:lnTo>
                  <a:lnTo>
                    <a:pt x="1" y="22"/>
                  </a:lnTo>
                  <a:lnTo>
                    <a:pt x="0" y="24"/>
                  </a:lnTo>
                  <a:lnTo>
                    <a:pt x="1" y="29"/>
                  </a:lnTo>
                  <a:lnTo>
                    <a:pt x="2" y="35"/>
                  </a:lnTo>
                  <a:lnTo>
                    <a:pt x="3" y="39"/>
                  </a:lnTo>
                  <a:lnTo>
                    <a:pt x="5" y="45"/>
                  </a:lnTo>
                  <a:lnTo>
                    <a:pt x="6" y="50"/>
                  </a:lnTo>
                  <a:lnTo>
                    <a:pt x="7" y="54"/>
                  </a:lnTo>
                  <a:lnTo>
                    <a:pt x="8" y="60"/>
                  </a:lnTo>
                  <a:lnTo>
                    <a:pt x="9" y="65"/>
                  </a:lnTo>
                  <a:lnTo>
                    <a:pt x="10" y="61"/>
                  </a:lnTo>
                  <a:lnTo>
                    <a:pt x="11" y="58"/>
                  </a:lnTo>
                  <a:lnTo>
                    <a:pt x="14" y="53"/>
                  </a:lnTo>
                  <a:lnTo>
                    <a:pt x="15" y="50"/>
                  </a:lnTo>
                  <a:lnTo>
                    <a:pt x="16" y="45"/>
                  </a:lnTo>
                  <a:lnTo>
                    <a:pt x="17" y="42"/>
                  </a:lnTo>
                  <a:lnTo>
                    <a:pt x="18" y="38"/>
                  </a:lnTo>
                  <a:lnTo>
                    <a:pt x="20" y="33"/>
                  </a:lnTo>
                  <a:lnTo>
                    <a:pt x="20" y="31"/>
                  </a:lnTo>
                  <a:lnTo>
                    <a:pt x="21" y="29"/>
                  </a:lnTo>
                  <a:lnTo>
                    <a:pt x="21" y="27"/>
                  </a:lnTo>
                  <a:lnTo>
                    <a:pt x="20" y="23"/>
                  </a:lnTo>
                  <a:lnTo>
                    <a:pt x="20" y="21"/>
                  </a:lnTo>
                  <a:lnTo>
                    <a:pt x="20" y="17"/>
                  </a:lnTo>
                  <a:lnTo>
                    <a:pt x="18" y="14"/>
                  </a:lnTo>
                  <a:lnTo>
                    <a:pt x="18" y="10"/>
                  </a:lnTo>
                  <a:lnTo>
                    <a:pt x="17" y="8"/>
                  </a:lnTo>
                  <a:lnTo>
                    <a:pt x="16" y="6"/>
                  </a:lnTo>
                  <a:lnTo>
                    <a:pt x="16" y="4"/>
                  </a:lnTo>
                  <a:lnTo>
                    <a:pt x="15" y="2"/>
                  </a:lnTo>
                  <a:lnTo>
                    <a:pt x="14" y="1"/>
                  </a:lnTo>
                  <a:lnTo>
                    <a:pt x="13" y="0"/>
                  </a:lnTo>
                  <a:lnTo>
                    <a:pt x="11" y="1"/>
                  </a:lnTo>
                  <a:lnTo>
                    <a:pt x="11" y="2"/>
                  </a:lnTo>
                  <a:close/>
                </a:path>
              </a:pathLst>
            </a:custGeom>
            <a:solidFill>
              <a:srgbClr val="666666"/>
            </a:solidFill>
            <a:ln w="9525">
              <a:noFill/>
              <a:round/>
              <a:headEnd/>
              <a:tailEnd/>
            </a:ln>
          </p:spPr>
          <p:txBody>
            <a:bodyPr/>
            <a:lstStyle/>
            <a:p>
              <a:endParaRPr lang="en-US"/>
            </a:p>
          </p:txBody>
        </p:sp>
        <p:sp>
          <p:nvSpPr>
            <p:cNvPr id="1089" name="Freeform 53"/>
            <p:cNvSpPr>
              <a:spLocks/>
            </p:cNvSpPr>
            <p:nvPr/>
          </p:nvSpPr>
          <p:spPr bwMode="auto">
            <a:xfrm>
              <a:off x="3394" y="2004"/>
              <a:ext cx="40" cy="19"/>
            </a:xfrm>
            <a:custGeom>
              <a:avLst/>
              <a:gdLst>
                <a:gd name="T0" fmla="*/ 3 w 80"/>
                <a:gd name="T1" fmla="*/ 1 h 37"/>
                <a:gd name="T2" fmla="*/ 7 w 80"/>
                <a:gd name="T3" fmla="*/ 1 h 37"/>
                <a:gd name="T4" fmla="*/ 10 w 80"/>
                <a:gd name="T5" fmla="*/ 1 h 37"/>
                <a:gd name="T6" fmla="*/ 13 w 80"/>
                <a:gd name="T7" fmla="*/ 0 h 37"/>
                <a:gd name="T8" fmla="*/ 15 w 80"/>
                <a:gd name="T9" fmla="*/ 0 h 37"/>
                <a:gd name="T10" fmla="*/ 17 w 80"/>
                <a:gd name="T11" fmla="*/ 0 h 37"/>
                <a:gd name="T12" fmla="*/ 17 w 80"/>
                <a:gd name="T13" fmla="*/ 1 h 37"/>
                <a:gd name="T14" fmla="*/ 17 w 80"/>
                <a:gd name="T15" fmla="*/ 1 h 37"/>
                <a:gd name="T16" fmla="*/ 18 w 80"/>
                <a:gd name="T17" fmla="*/ 2 h 37"/>
                <a:gd name="T18" fmla="*/ 19 w 80"/>
                <a:gd name="T19" fmla="*/ 3 h 37"/>
                <a:gd name="T20" fmla="*/ 19 w 80"/>
                <a:gd name="T21" fmla="*/ 5 h 37"/>
                <a:gd name="T22" fmla="*/ 20 w 80"/>
                <a:gd name="T23" fmla="*/ 7 h 37"/>
                <a:gd name="T24" fmla="*/ 20 w 80"/>
                <a:gd name="T25" fmla="*/ 8 h 37"/>
                <a:gd name="T26" fmla="*/ 20 w 80"/>
                <a:gd name="T27" fmla="*/ 8 h 37"/>
                <a:gd name="T28" fmla="*/ 20 w 80"/>
                <a:gd name="T29" fmla="*/ 8 h 37"/>
                <a:gd name="T30" fmla="*/ 19 w 80"/>
                <a:gd name="T31" fmla="*/ 9 h 37"/>
                <a:gd name="T32" fmla="*/ 17 w 80"/>
                <a:gd name="T33" fmla="*/ 9 h 37"/>
                <a:gd name="T34" fmla="*/ 12 w 80"/>
                <a:gd name="T35" fmla="*/ 9 h 37"/>
                <a:gd name="T36" fmla="*/ 10 w 80"/>
                <a:gd name="T37" fmla="*/ 10 h 37"/>
                <a:gd name="T38" fmla="*/ 5 w 80"/>
                <a:gd name="T39" fmla="*/ 9 h 37"/>
                <a:gd name="T40" fmla="*/ 3 w 80"/>
                <a:gd name="T41" fmla="*/ 9 h 37"/>
                <a:gd name="T42" fmla="*/ 3 w 80"/>
                <a:gd name="T43" fmla="*/ 9 h 37"/>
                <a:gd name="T44" fmla="*/ 3 w 80"/>
                <a:gd name="T45" fmla="*/ 9 h 37"/>
                <a:gd name="T46" fmla="*/ 3 w 80"/>
                <a:gd name="T47" fmla="*/ 9 h 37"/>
                <a:gd name="T48" fmla="*/ 1 w 80"/>
                <a:gd name="T49" fmla="*/ 8 h 37"/>
                <a:gd name="T50" fmla="*/ 1 w 80"/>
                <a:gd name="T51" fmla="*/ 6 h 37"/>
                <a:gd name="T52" fmla="*/ 1 w 80"/>
                <a:gd name="T53" fmla="*/ 4 h 37"/>
                <a:gd name="T54" fmla="*/ 1 w 80"/>
                <a:gd name="T55" fmla="*/ 2 h 37"/>
                <a:gd name="T56" fmla="*/ 0 w 80"/>
                <a:gd name="T57" fmla="*/ 1 h 37"/>
                <a:gd name="T58" fmla="*/ 1 w 80"/>
                <a:gd name="T59" fmla="*/ 1 h 37"/>
                <a:gd name="T60" fmla="*/ 1 w 80"/>
                <a:gd name="T61" fmla="*/ 1 h 37"/>
                <a:gd name="T62" fmla="*/ 1 w 80"/>
                <a:gd name="T63" fmla="*/ 1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0"/>
                <a:gd name="T97" fmla="*/ 0 h 37"/>
                <a:gd name="T98" fmla="*/ 80 w 80"/>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0" h="37">
                  <a:moveTo>
                    <a:pt x="7" y="1"/>
                  </a:moveTo>
                  <a:lnTo>
                    <a:pt x="14" y="1"/>
                  </a:lnTo>
                  <a:lnTo>
                    <a:pt x="21" y="2"/>
                  </a:lnTo>
                  <a:lnTo>
                    <a:pt x="28" y="2"/>
                  </a:lnTo>
                  <a:lnTo>
                    <a:pt x="34" y="1"/>
                  </a:lnTo>
                  <a:lnTo>
                    <a:pt x="41" y="1"/>
                  </a:lnTo>
                  <a:lnTo>
                    <a:pt x="48" y="1"/>
                  </a:lnTo>
                  <a:lnTo>
                    <a:pt x="55" y="0"/>
                  </a:lnTo>
                  <a:lnTo>
                    <a:pt x="62" y="0"/>
                  </a:lnTo>
                  <a:lnTo>
                    <a:pt x="63" y="0"/>
                  </a:lnTo>
                  <a:lnTo>
                    <a:pt x="64" y="0"/>
                  </a:lnTo>
                  <a:lnTo>
                    <a:pt x="65" y="0"/>
                  </a:lnTo>
                  <a:lnTo>
                    <a:pt x="66" y="0"/>
                  </a:lnTo>
                  <a:lnTo>
                    <a:pt x="67" y="1"/>
                  </a:lnTo>
                  <a:lnTo>
                    <a:pt x="68" y="1"/>
                  </a:lnTo>
                  <a:lnTo>
                    <a:pt x="68" y="2"/>
                  </a:lnTo>
                  <a:lnTo>
                    <a:pt x="70" y="2"/>
                  </a:lnTo>
                  <a:lnTo>
                    <a:pt x="71" y="6"/>
                  </a:lnTo>
                  <a:lnTo>
                    <a:pt x="72" y="9"/>
                  </a:lnTo>
                  <a:lnTo>
                    <a:pt x="73" y="12"/>
                  </a:lnTo>
                  <a:lnTo>
                    <a:pt x="74" y="16"/>
                  </a:lnTo>
                  <a:lnTo>
                    <a:pt x="75" y="19"/>
                  </a:lnTo>
                  <a:lnTo>
                    <a:pt x="77" y="23"/>
                  </a:lnTo>
                  <a:lnTo>
                    <a:pt x="78" y="26"/>
                  </a:lnTo>
                  <a:lnTo>
                    <a:pt x="80" y="30"/>
                  </a:lnTo>
                  <a:lnTo>
                    <a:pt x="80" y="31"/>
                  </a:lnTo>
                  <a:lnTo>
                    <a:pt x="79" y="31"/>
                  </a:lnTo>
                  <a:lnTo>
                    <a:pt x="78" y="32"/>
                  </a:lnTo>
                  <a:lnTo>
                    <a:pt x="77" y="32"/>
                  </a:lnTo>
                  <a:lnTo>
                    <a:pt x="75" y="32"/>
                  </a:lnTo>
                  <a:lnTo>
                    <a:pt x="74" y="33"/>
                  </a:lnTo>
                  <a:lnTo>
                    <a:pt x="73" y="33"/>
                  </a:lnTo>
                  <a:lnTo>
                    <a:pt x="66" y="34"/>
                  </a:lnTo>
                  <a:lnTo>
                    <a:pt x="58" y="35"/>
                  </a:lnTo>
                  <a:lnTo>
                    <a:pt x="51" y="35"/>
                  </a:lnTo>
                  <a:lnTo>
                    <a:pt x="44" y="37"/>
                  </a:lnTo>
                  <a:lnTo>
                    <a:pt x="37" y="37"/>
                  </a:lnTo>
                  <a:lnTo>
                    <a:pt x="30" y="37"/>
                  </a:lnTo>
                  <a:lnTo>
                    <a:pt x="22" y="35"/>
                  </a:lnTo>
                  <a:lnTo>
                    <a:pt x="15" y="35"/>
                  </a:lnTo>
                  <a:lnTo>
                    <a:pt x="14" y="35"/>
                  </a:lnTo>
                  <a:lnTo>
                    <a:pt x="13" y="34"/>
                  </a:lnTo>
                  <a:lnTo>
                    <a:pt x="12" y="34"/>
                  </a:lnTo>
                  <a:lnTo>
                    <a:pt x="11" y="34"/>
                  </a:lnTo>
                  <a:lnTo>
                    <a:pt x="10" y="34"/>
                  </a:lnTo>
                  <a:lnTo>
                    <a:pt x="9" y="34"/>
                  </a:lnTo>
                  <a:lnTo>
                    <a:pt x="9" y="33"/>
                  </a:lnTo>
                  <a:lnTo>
                    <a:pt x="7" y="30"/>
                  </a:lnTo>
                  <a:lnTo>
                    <a:pt x="6" y="26"/>
                  </a:lnTo>
                  <a:lnTo>
                    <a:pt x="5" y="23"/>
                  </a:lnTo>
                  <a:lnTo>
                    <a:pt x="4" y="18"/>
                  </a:lnTo>
                  <a:lnTo>
                    <a:pt x="4" y="15"/>
                  </a:lnTo>
                  <a:lnTo>
                    <a:pt x="3" y="11"/>
                  </a:lnTo>
                  <a:lnTo>
                    <a:pt x="2" y="8"/>
                  </a:lnTo>
                  <a:lnTo>
                    <a:pt x="0" y="4"/>
                  </a:lnTo>
                  <a:lnTo>
                    <a:pt x="0" y="3"/>
                  </a:lnTo>
                  <a:lnTo>
                    <a:pt x="2" y="3"/>
                  </a:lnTo>
                  <a:lnTo>
                    <a:pt x="2" y="2"/>
                  </a:lnTo>
                  <a:lnTo>
                    <a:pt x="3" y="2"/>
                  </a:lnTo>
                  <a:lnTo>
                    <a:pt x="5" y="1"/>
                  </a:lnTo>
                  <a:lnTo>
                    <a:pt x="6" y="1"/>
                  </a:lnTo>
                  <a:lnTo>
                    <a:pt x="7" y="1"/>
                  </a:lnTo>
                  <a:close/>
                </a:path>
              </a:pathLst>
            </a:custGeom>
            <a:solidFill>
              <a:srgbClr val="7F7F7F"/>
            </a:solidFill>
            <a:ln w="9525">
              <a:noFill/>
              <a:round/>
              <a:headEnd/>
              <a:tailEnd/>
            </a:ln>
          </p:spPr>
          <p:txBody>
            <a:bodyPr/>
            <a:lstStyle/>
            <a:p>
              <a:endParaRPr lang="en-US"/>
            </a:p>
          </p:txBody>
        </p:sp>
        <p:sp>
          <p:nvSpPr>
            <p:cNvPr id="1090" name="Freeform 54"/>
            <p:cNvSpPr>
              <a:spLocks/>
            </p:cNvSpPr>
            <p:nvPr/>
          </p:nvSpPr>
          <p:spPr bwMode="auto">
            <a:xfrm>
              <a:off x="3451" y="2016"/>
              <a:ext cx="47" cy="19"/>
            </a:xfrm>
            <a:custGeom>
              <a:avLst/>
              <a:gdLst>
                <a:gd name="T0" fmla="*/ 19 w 93"/>
                <a:gd name="T1" fmla="*/ 0 h 39"/>
                <a:gd name="T2" fmla="*/ 19 w 93"/>
                <a:gd name="T3" fmla="*/ 0 h 39"/>
                <a:gd name="T4" fmla="*/ 20 w 93"/>
                <a:gd name="T5" fmla="*/ 0 h 39"/>
                <a:gd name="T6" fmla="*/ 20 w 93"/>
                <a:gd name="T7" fmla="*/ 0 h 39"/>
                <a:gd name="T8" fmla="*/ 20 w 93"/>
                <a:gd name="T9" fmla="*/ 0 h 39"/>
                <a:gd name="T10" fmla="*/ 20 w 93"/>
                <a:gd name="T11" fmla="*/ 0 h 39"/>
                <a:gd name="T12" fmla="*/ 20 w 93"/>
                <a:gd name="T13" fmla="*/ 0 h 39"/>
                <a:gd name="T14" fmla="*/ 21 w 93"/>
                <a:gd name="T15" fmla="*/ 0 h 39"/>
                <a:gd name="T16" fmla="*/ 21 w 93"/>
                <a:gd name="T17" fmla="*/ 0 h 39"/>
                <a:gd name="T18" fmla="*/ 21 w 93"/>
                <a:gd name="T19" fmla="*/ 1 h 39"/>
                <a:gd name="T20" fmla="*/ 21 w 93"/>
                <a:gd name="T21" fmla="*/ 2 h 39"/>
                <a:gd name="T22" fmla="*/ 22 w 93"/>
                <a:gd name="T23" fmla="*/ 3 h 39"/>
                <a:gd name="T24" fmla="*/ 22 w 93"/>
                <a:gd name="T25" fmla="*/ 4 h 39"/>
                <a:gd name="T26" fmla="*/ 22 w 93"/>
                <a:gd name="T27" fmla="*/ 5 h 39"/>
                <a:gd name="T28" fmla="*/ 23 w 93"/>
                <a:gd name="T29" fmla="*/ 6 h 39"/>
                <a:gd name="T30" fmla="*/ 23 w 93"/>
                <a:gd name="T31" fmla="*/ 7 h 39"/>
                <a:gd name="T32" fmla="*/ 24 w 93"/>
                <a:gd name="T33" fmla="*/ 8 h 39"/>
                <a:gd name="T34" fmla="*/ 20 w 93"/>
                <a:gd name="T35" fmla="*/ 8 h 39"/>
                <a:gd name="T36" fmla="*/ 18 w 93"/>
                <a:gd name="T37" fmla="*/ 8 h 39"/>
                <a:gd name="T38" fmla="*/ 15 w 93"/>
                <a:gd name="T39" fmla="*/ 9 h 39"/>
                <a:gd name="T40" fmla="*/ 12 w 93"/>
                <a:gd name="T41" fmla="*/ 9 h 39"/>
                <a:gd name="T42" fmla="*/ 9 w 93"/>
                <a:gd name="T43" fmla="*/ 9 h 39"/>
                <a:gd name="T44" fmla="*/ 6 w 93"/>
                <a:gd name="T45" fmla="*/ 9 h 39"/>
                <a:gd name="T46" fmla="*/ 3 w 93"/>
                <a:gd name="T47" fmla="*/ 9 h 39"/>
                <a:gd name="T48" fmla="*/ 0 w 93"/>
                <a:gd name="T49" fmla="*/ 9 h 39"/>
                <a:gd name="T50" fmla="*/ 1 w 93"/>
                <a:gd name="T51" fmla="*/ 8 h 39"/>
                <a:gd name="T52" fmla="*/ 1 w 93"/>
                <a:gd name="T53" fmla="*/ 7 h 39"/>
                <a:gd name="T54" fmla="*/ 1 w 93"/>
                <a:gd name="T55" fmla="*/ 6 h 39"/>
                <a:gd name="T56" fmla="*/ 1 w 93"/>
                <a:gd name="T57" fmla="*/ 5 h 39"/>
                <a:gd name="T58" fmla="*/ 2 w 93"/>
                <a:gd name="T59" fmla="*/ 4 h 39"/>
                <a:gd name="T60" fmla="*/ 2 w 93"/>
                <a:gd name="T61" fmla="*/ 3 h 39"/>
                <a:gd name="T62" fmla="*/ 3 w 93"/>
                <a:gd name="T63" fmla="*/ 2 h 39"/>
                <a:gd name="T64" fmla="*/ 3 w 93"/>
                <a:gd name="T65" fmla="*/ 1 h 39"/>
                <a:gd name="T66" fmla="*/ 3 w 93"/>
                <a:gd name="T67" fmla="*/ 1 h 39"/>
                <a:gd name="T68" fmla="*/ 3 w 93"/>
                <a:gd name="T69" fmla="*/ 1 h 39"/>
                <a:gd name="T70" fmla="*/ 3 w 93"/>
                <a:gd name="T71" fmla="*/ 1 h 39"/>
                <a:gd name="T72" fmla="*/ 3 w 93"/>
                <a:gd name="T73" fmla="*/ 0 h 39"/>
                <a:gd name="T74" fmla="*/ 4 w 93"/>
                <a:gd name="T75" fmla="*/ 0 h 39"/>
                <a:gd name="T76" fmla="*/ 5 w 93"/>
                <a:gd name="T77" fmla="*/ 0 h 39"/>
                <a:gd name="T78" fmla="*/ 6 w 93"/>
                <a:gd name="T79" fmla="*/ 0 h 39"/>
                <a:gd name="T80" fmla="*/ 7 w 93"/>
                <a:gd name="T81" fmla="*/ 0 h 39"/>
                <a:gd name="T82" fmla="*/ 9 w 93"/>
                <a:gd name="T83" fmla="*/ 0 h 39"/>
                <a:gd name="T84" fmla="*/ 10 w 93"/>
                <a:gd name="T85" fmla="*/ 0 h 39"/>
                <a:gd name="T86" fmla="*/ 13 w 93"/>
                <a:gd name="T87" fmla="*/ 0 h 39"/>
                <a:gd name="T88" fmla="*/ 16 w 93"/>
                <a:gd name="T89" fmla="*/ 0 h 39"/>
                <a:gd name="T90" fmla="*/ 18 w 93"/>
                <a:gd name="T91" fmla="*/ 0 h 39"/>
                <a:gd name="T92" fmla="*/ 19 w 93"/>
                <a:gd name="T93" fmla="*/ 0 h 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3"/>
                <a:gd name="T142" fmla="*/ 0 h 39"/>
                <a:gd name="T143" fmla="*/ 93 w 93"/>
                <a:gd name="T144" fmla="*/ 39 h 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3" h="39">
                  <a:moveTo>
                    <a:pt x="74" y="0"/>
                  </a:moveTo>
                  <a:lnTo>
                    <a:pt x="76" y="0"/>
                  </a:lnTo>
                  <a:lnTo>
                    <a:pt x="77" y="0"/>
                  </a:lnTo>
                  <a:lnTo>
                    <a:pt x="78" y="0"/>
                  </a:lnTo>
                  <a:lnTo>
                    <a:pt x="79" y="0"/>
                  </a:lnTo>
                  <a:lnTo>
                    <a:pt x="80" y="1"/>
                  </a:lnTo>
                  <a:lnTo>
                    <a:pt x="81" y="1"/>
                  </a:lnTo>
                  <a:lnTo>
                    <a:pt x="81" y="2"/>
                  </a:lnTo>
                  <a:lnTo>
                    <a:pt x="83" y="6"/>
                  </a:lnTo>
                  <a:lnTo>
                    <a:pt x="84" y="10"/>
                  </a:lnTo>
                  <a:lnTo>
                    <a:pt x="86" y="14"/>
                  </a:lnTo>
                  <a:lnTo>
                    <a:pt x="87" y="17"/>
                  </a:lnTo>
                  <a:lnTo>
                    <a:pt x="88" y="22"/>
                  </a:lnTo>
                  <a:lnTo>
                    <a:pt x="89" y="25"/>
                  </a:lnTo>
                  <a:lnTo>
                    <a:pt x="91" y="30"/>
                  </a:lnTo>
                  <a:lnTo>
                    <a:pt x="93" y="33"/>
                  </a:lnTo>
                  <a:lnTo>
                    <a:pt x="80" y="34"/>
                  </a:lnTo>
                  <a:lnTo>
                    <a:pt x="69" y="34"/>
                  </a:lnTo>
                  <a:lnTo>
                    <a:pt x="57" y="36"/>
                  </a:lnTo>
                  <a:lnTo>
                    <a:pt x="46" y="37"/>
                  </a:lnTo>
                  <a:lnTo>
                    <a:pt x="34" y="37"/>
                  </a:lnTo>
                  <a:lnTo>
                    <a:pt x="23" y="38"/>
                  </a:lnTo>
                  <a:lnTo>
                    <a:pt x="11" y="38"/>
                  </a:lnTo>
                  <a:lnTo>
                    <a:pt x="0" y="39"/>
                  </a:lnTo>
                  <a:lnTo>
                    <a:pt x="1" y="34"/>
                  </a:lnTo>
                  <a:lnTo>
                    <a:pt x="2" y="31"/>
                  </a:lnTo>
                  <a:lnTo>
                    <a:pt x="3" y="26"/>
                  </a:lnTo>
                  <a:lnTo>
                    <a:pt x="4" y="22"/>
                  </a:lnTo>
                  <a:lnTo>
                    <a:pt x="5" y="18"/>
                  </a:lnTo>
                  <a:lnTo>
                    <a:pt x="8" y="14"/>
                  </a:lnTo>
                  <a:lnTo>
                    <a:pt x="9" y="9"/>
                  </a:lnTo>
                  <a:lnTo>
                    <a:pt x="10" y="6"/>
                  </a:lnTo>
                  <a:lnTo>
                    <a:pt x="10" y="4"/>
                  </a:lnTo>
                  <a:lnTo>
                    <a:pt x="11" y="4"/>
                  </a:lnTo>
                  <a:lnTo>
                    <a:pt x="12" y="3"/>
                  </a:lnTo>
                  <a:lnTo>
                    <a:pt x="16" y="3"/>
                  </a:lnTo>
                  <a:lnTo>
                    <a:pt x="19" y="2"/>
                  </a:lnTo>
                  <a:lnTo>
                    <a:pt x="24" y="2"/>
                  </a:lnTo>
                  <a:lnTo>
                    <a:pt x="28" y="2"/>
                  </a:lnTo>
                  <a:lnTo>
                    <a:pt x="34" y="1"/>
                  </a:lnTo>
                  <a:lnTo>
                    <a:pt x="40" y="1"/>
                  </a:lnTo>
                  <a:lnTo>
                    <a:pt x="51" y="1"/>
                  </a:lnTo>
                  <a:lnTo>
                    <a:pt x="62" y="0"/>
                  </a:lnTo>
                  <a:lnTo>
                    <a:pt x="70" y="0"/>
                  </a:lnTo>
                  <a:lnTo>
                    <a:pt x="74" y="0"/>
                  </a:lnTo>
                  <a:close/>
                </a:path>
              </a:pathLst>
            </a:custGeom>
            <a:solidFill>
              <a:srgbClr val="4C4C4C"/>
            </a:solidFill>
            <a:ln w="9525">
              <a:noFill/>
              <a:round/>
              <a:headEnd/>
              <a:tailEnd/>
            </a:ln>
          </p:spPr>
          <p:txBody>
            <a:bodyPr/>
            <a:lstStyle/>
            <a:p>
              <a:endParaRPr lang="en-US"/>
            </a:p>
          </p:txBody>
        </p:sp>
        <p:sp>
          <p:nvSpPr>
            <p:cNvPr id="1091" name="Freeform 55"/>
            <p:cNvSpPr>
              <a:spLocks/>
            </p:cNvSpPr>
            <p:nvPr/>
          </p:nvSpPr>
          <p:spPr bwMode="auto">
            <a:xfrm>
              <a:off x="3446" y="2003"/>
              <a:ext cx="10" cy="32"/>
            </a:xfrm>
            <a:custGeom>
              <a:avLst/>
              <a:gdLst>
                <a:gd name="T0" fmla="*/ 3 w 21"/>
                <a:gd name="T1" fmla="*/ 0 h 65"/>
                <a:gd name="T2" fmla="*/ 2 w 21"/>
                <a:gd name="T3" fmla="*/ 1 h 65"/>
                <a:gd name="T4" fmla="*/ 2 w 21"/>
                <a:gd name="T5" fmla="*/ 1 h 65"/>
                <a:gd name="T6" fmla="*/ 1 w 21"/>
                <a:gd name="T7" fmla="*/ 2 h 65"/>
                <a:gd name="T8" fmla="*/ 1 w 21"/>
                <a:gd name="T9" fmla="*/ 3 h 65"/>
                <a:gd name="T10" fmla="*/ 1 w 21"/>
                <a:gd name="T11" fmla="*/ 3 h 65"/>
                <a:gd name="T12" fmla="*/ 1 w 21"/>
                <a:gd name="T13" fmla="*/ 4 h 65"/>
                <a:gd name="T14" fmla="*/ 0 w 21"/>
                <a:gd name="T15" fmla="*/ 5 h 65"/>
                <a:gd name="T16" fmla="*/ 0 w 21"/>
                <a:gd name="T17" fmla="*/ 6 h 65"/>
                <a:gd name="T18" fmla="*/ 0 w 21"/>
                <a:gd name="T19" fmla="*/ 7 h 65"/>
                <a:gd name="T20" fmla="*/ 1 w 21"/>
                <a:gd name="T21" fmla="*/ 8 h 65"/>
                <a:gd name="T22" fmla="*/ 1 w 21"/>
                <a:gd name="T23" fmla="*/ 9 h 65"/>
                <a:gd name="T24" fmla="*/ 1 w 21"/>
                <a:gd name="T25" fmla="*/ 11 h 65"/>
                <a:gd name="T26" fmla="*/ 1 w 21"/>
                <a:gd name="T27" fmla="*/ 12 h 65"/>
                <a:gd name="T28" fmla="*/ 2 w 21"/>
                <a:gd name="T29" fmla="*/ 13 h 65"/>
                <a:gd name="T30" fmla="*/ 2 w 21"/>
                <a:gd name="T31" fmla="*/ 15 h 65"/>
                <a:gd name="T32" fmla="*/ 2 w 21"/>
                <a:gd name="T33" fmla="*/ 16 h 65"/>
                <a:gd name="T34" fmla="*/ 3 w 21"/>
                <a:gd name="T35" fmla="*/ 15 h 65"/>
                <a:gd name="T36" fmla="*/ 3 w 21"/>
                <a:gd name="T37" fmla="*/ 14 h 65"/>
                <a:gd name="T38" fmla="*/ 3 w 21"/>
                <a:gd name="T39" fmla="*/ 13 h 65"/>
                <a:gd name="T40" fmla="*/ 3 w 21"/>
                <a:gd name="T41" fmla="*/ 12 h 65"/>
                <a:gd name="T42" fmla="*/ 4 w 21"/>
                <a:gd name="T43" fmla="*/ 11 h 65"/>
                <a:gd name="T44" fmla="*/ 4 w 21"/>
                <a:gd name="T45" fmla="*/ 10 h 65"/>
                <a:gd name="T46" fmla="*/ 4 w 21"/>
                <a:gd name="T47" fmla="*/ 9 h 65"/>
                <a:gd name="T48" fmla="*/ 5 w 21"/>
                <a:gd name="T49" fmla="*/ 8 h 65"/>
                <a:gd name="T50" fmla="*/ 5 w 21"/>
                <a:gd name="T51" fmla="*/ 7 h 65"/>
                <a:gd name="T52" fmla="*/ 5 w 21"/>
                <a:gd name="T53" fmla="*/ 7 h 65"/>
                <a:gd name="T54" fmla="*/ 5 w 21"/>
                <a:gd name="T55" fmla="*/ 6 h 65"/>
                <a:gd name="T56" fmla="*/ 5 w 21"/>
                <a:gd name="T57" fmla="*/ 5 h 65"/>
                <a:gd name="T58" fmla="*/ 5 w 21"/>
                <a:gd name="T59" fmla="*/ 5 h 65"/>
                <a:gd name="T60" fmla="*/ 5 w 21"/>
                <a:gd name="T61" fmla="*/ 4 h 65"/>
                <a:gd name="T62" fmla="*/ 5 w 21"/>
                <a:gd name="T63" fmla="*/ 3 h 65"/>
                <a:gd name="T64" fmla="*/ 4 w 21"/>
                <a:gd name="T65" fmla="*/ 2 h 65"/>
                <a:gd name="T66" fmla="*/ 4 w 21"/>
                <a:gd name="T67" fmla="*/ 2 h 65"/>
                <a:gd name="T68" fmla="*/ 4 w 21"/>
                <a:gd name="T69" fmla="*/ 1 h 65"/>
                <a:gd name="T70" fmla="*/ 4 w 21"/>
                <a:gd name="T71" fmla="*/ 1 h 65"/>
                <a:gd name="T72" fmla="*/ 3 w 21"/>
                <a:gd name="T73" fmla="*/ 0 h 65"/>
                <a:gd name="T74" fmla="*/ 3 w 21"/>
                <a:gd name="T75" fmla="*/ 0 h 65"/>
                <a:gd name="T76" fmla="*/ 3 w 21"/>
                <a:gd name="T77" fmla="*/ 0 h 65"/>
                <a:gd name="T78" fmla="*/ 3 w 21"/>
                <a:gd name="T79" fmla="*/ 0 h 65"/>
                <a:gd name="T80" fmla="*/ 3 w 21"/>
                <a:gd name="T81" fmla="*/ 0 h 65"/>
                <a:gd name="T82" fmla="*/ 3 w 21"/>
                <a:gd name="T83" fmla="*/ 0 h 65"/>
                <a:gd name="T84" fmla="*/ 3 w 21"/>
                <a:gd name="T85" fmla="*/ 0 h 65"/>
                <a:gd name="T86" fmla="*/ 3 w 21"/>
                <a:gd name="T87" fmla="*/ 0 h 65"/>
                <a:gd name="T88" fmla="*/ 3 w 21"/>
                <a:gd name="T89" fmla="*/ 0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2" y="3"/>
                  </a:moveTo>
                  <a:lnTo>
                    <a:pt x="11" y="5"/>
                  </a:lnTo>
                  <a:lnTo>
                    <a:pt x="9" y="7"/>
                  </a:lnTo>
                  <a:lnTo>
                    <a:pt x="7" y="11"/>
                  </a:lnTo>
                  <a:lnTo>
                    <a:pt x="6" y="13"/>
                  </a:lnTo>
                  <a:lnTo>
                    <a:pt x="5" y="15"/>
                  </a:lnTo>
                  <a:lnTo>
                    <a:pt x="4" y="19"/>
                  </a:lnTo>
                  <a:lnTo>
                    <a:pt x="2" y="21"/>
                  </a:lnTo>
                  <a:lnTo>
                    <a:pt x="0" y="25"/>
                  </a:lnTo>
                  <a:lnTo>
                    <a:pt x="2" y="29"/>
                  </a:lnTo>
                  <a:lnTo>
                    <a:pt x="4" y="34"/>
                  </a:lnTo>
                  <a:lnTo>
                    <a:pt x="5" y="39"/>
                  </a:lnTo>
                  <a:lnTo>
                    <a:pt x="6" y="44"/>
                  </a:lnTo>
                  <a:lnTo>
                    <a:pt x="7" y="50"/>
                  </a:lnTo>
                  <a:lnTo>
                    <a:pt x="8" y="54"/>
                  </a:lnTo>
                  <a:lnTo>
                    <a:pt x="9" y="60"/>
                  </a:lnTo>
                  <a:lnTo>
                    <a:pt x="11" y="65"/>
                  </a:lnTo>
                  <a:lnTo>
                    <a:pt x="12" y="60"/>
                  </a:lnTo>
                  <a:lnTo>
                    <a:pt x="13" y="57"/>
                  </a:lnTo>
                  <a:lnTo>
                    <a:pt x="14" y="53"/>
                  </a:lnTo>
                  <a:lnTo>
                    <a:pt x="15" y="49"/>
                  </a:lnTo>
                  <a:lnTo>
                    <a:pt x="16" y="45"/>
                  </a:lnTo>
                  <a:lnTo>
                    <a:pt x="17" y="42"/>
                  </a:lnTo>
                  <a:lnTo>
                    <a:pt x="19" y="37"/>
                  </a:lnTo>
                  <a:lnTo>
                    <a:pt x="20" y="34"/>
                  </a:lnTo>
                  <a:lnTo>
                    <a:pt x="21" y="31"/>
                  </a:lnTo>
                  <a:lnTo>
                    <a:pt x="21" y="29"/>
                  </a:lnTo>
                  <a:lnTo>
                    <a:pt x="21" y="27"/>
                  </a:lnTo>
                  <a:lnTo>
                    <a:pt x="21" y="23"/>
                  </a:lnTo>
                  <a:lnTo>
                    <a:pt x="21" y="20"/>
                  </a:lnTo>
                  <a:lnTo>
                    <a:pt x="20" y="18"/>
                  </a:lnTo>
                  <a:lnTo>
                    <a:pt x="20" y="14"/>
                  </a:lnTo>
                  <a:lnTo>
                    <a:pt x="19" y="11"/>
                  </a:lnTo>
                  <a:lnTo>
                    <a:pt x="17" y="8"/>
                  </a:lnTo>
                  <a:lnTo>
                    <a:pt x="17" y="6"/>
                  </a:lnTo>
                  <a:lnTo>
                    <a:pt x="16" y="4"/>
                  </a:lnTo>
                  <a:lnTo>
                    <a:pt x="15" y="3"/>
                  </a:lnTo>
                  <a:lnTo>
                    <a:pt x="15" y="1"/>
                  </a:lnTo>
                  <a:lnTo>
                    <a:pt x="14" y="1"/>
                  </a:lnTo>
                  <a:lnTo>
                    <a:pt x="14" y="0"/>
                  </a:lnTo>
                  <a:lnTo>
                    <a:pt x="13" y="0"/>
                  </a:lnTo>
                  <a:lnTo>
                    <a:pt x="13" y="1"/>
                  </a:lnTo>
                  <a:lnTo>
                    <a:pt x="12" y="1"/>
                  </a:lnTo>
                  <a:lnTo>
                    <a:pt x="12" y="3"/>
                  </a:lnTo>
                  <a:close/>
                </a:path>
              </a:pathLst>
            </a:custGeom>
            <a:solidFill>
              <a:srgbClr val="666666"/>
            </a:solidFill>
            <a:ln w="9525">
              <a:noFill/>
              <a:round/>
              <a:headEnd/>
              <a:tailEnd/>
            </a:ln>
          </p:spPr>
          <p:txBody>
            <a:bodyPr/>
            <a:lstStyle/>
            <a:p>
              <a:endParaRPr lang="en-US"/>
            </a:p>
          </p:txBody>
        </p:sp>
        <p:sp>
          <p:nvSpPr>
            <p:cNvPr id="1092" name="Freeform 56"/>
            <p:cNvSpPr>
              <a:spLocks/>
            </p:cNvSpPr>
            <p:nvPr/>
          </p:nvSpPr>
          <p:spPr bwMode="auto">
            <a:xfrm>
              <a:off x="3452" y="2002"/>
              <a:ext cx="40" cy="17"/>
            </a:xfrm>
            <a:custGeom>
              <a:avLst/>
              <a:gdLst>
                <a:gd name="T0" fmla="*/ 4 w 79"/>
                <a:gd name="T1" fmla="*/ 0 h 36"/>
                <a:gd name="T2" fmla="*/ 7 w 79"/>
                <a:gd name="T3" fmla="*/ 0 h 36"/>
                <a:gd name="T4" fmla="*/ 10 w 79"/>
                <a:gd name="T5" fmla="*/ 0 h 36"/>
                <a:gd name="T6" fmla="*/ 14 w 79"/>
                <a:gd name="T7" fmla="*/ 0 h 36"/>
                <a:gd name="T8" fmla="*/ 16 w 79"/>
                <a:gd name="T9" fmla="*/ 0 h 36"/>
                <a:gd name="T10" fmla="*/ 16 w 79"/>
                <a:gd name="T11" fmla="*/ 0 h 36"/>
                <a:gd name="T12" fmla="*/ 17 w 79"/>
                <a:gd name="T13" fmla="*/ 0 h 36"/>
                <a:gd name="T14" fmla="*/ 17 w 79"/>
                <a:gd name="T15" fmla="*/ 0 h 36"/>
                <a:gd name="T16" fmla="*/ 18 w 79"/>
                <a:gd name="T17" fmla="*/ 1 h 36"/>
                <a:gd name="T18" fmla="*/ 18 w 79"/>
                <a:gd name="T19" fmla="*/ 3 h 36"/>
                <a:gd name="T20" fmla="*/ 19 w 79"/>
                <a:gd name="T21" fmla="*/ 4 h 36"/>
                <a:gd name="T22" fmla="*/ 20 w 79"/>
                <a:gd name="T23" fmla="*/ 6 h 36"/>
                <a:gd name="T24" fmla="*/ 20 w 79"/>
                <a:gd name="T25" fmla="*/ 7 h 36"/>
                <a:gd name="T26" fmla="*/ 20 w 79"/>
                <a:gd name="T27" fmla="*/ 7 h 36"/>
                <a:gd name="T28" fmla="*/ 20 w 79"/>
                <a:gd name="T29" fmla="*/ 7 h 36"/>
                <a:gd name="T30" fmla="*/ 19 w 79"/>
                <a:gd name="T31" fmla="*/ 7 h 36"/>
                <a:gd name="T32" fmla="*/ 19 w 79"/>
                <a:gd name="T33" fmla="*/ 7 h 36"/>
                <a:gd name="T34" fmla="*/ 17 w 79"/>
                <a:gd name="T35" fmla="*/ 8 h 36"/>
                <a:gd name="T36" fmla="*/ 13 w 79"/>
                <a:gd name="T37" fmla="*/ 8 h 36"/>
                <a:gd name="T38" fmla="*/ 10 w 79"/>
                <a:gd name="T39" fmla="*/ 8 h 36"/>
                <a:gd name="T40" fmla="*/ 6 w 79"/>
                <a:gd name="T41" fmla="*/ 8 h 36"/>
                <a:gd name="T42" fmla="*/ 4 w 79"/>
                <a:gd name="T43" fmla="*/ 8 h 36"/>
                <a:gd name="T44" fmla="*/ 3 w 79"/>
                <a:gd name="T45" fmla="*/ 8 h 36"/>
                <a:gd name="T46" fmla="*/ 3 w 79"/>
                <a:gd name="T47" fmla="*/ 8 h 36"/>
                <a:gd name="T48" fmla="*/ 2 w 79"/>
                <a:gd name="T49" fmla="*/ 8 h 36"/>
                <a:gd name="T50" fmla="*/ 2 w 79"/>
                <a:gd name="T51" fmla="*/ 7 h 36"/>
                <a:gd name="T52" fmla="*/ 2 w 79"/>
                <a:gd name="T53" fmla="*/ 5 h 36"/>
                <a:gd name="T54" fmla="*/ 1 w 79"/>
                <a:gd name="T55" fmla="*/ 3 h 36"/>
                <a:gd name="T56" fmla="*/ 1 w 79"/>
                <a:gd name="T57" fmla="*/ 2 h 36"/>
                <a:gd name="T58" fmla="*/ 0 w 79"/>
                <a:gd name="T59" fmla="*/ 0 h 36"/>
                <a:gd name="T60" fmla="*/ 1 w 79"/>
                <a:gd name="T61" fmla="*/ 0 h 36"/>
                <a:gd name="T62" fmla="*/ 1 w 79"/>
                <a:gd name="T63" fmla="*/ 0 h 36"/>
                <a:gd name="T64" fmla="*/ 2 w 79"/>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9"/>
                <a:gd name="T100" fmla="*/ 0 h 36"/>
                <a:gd name="T101" fmla="*/ 79 w 79"/>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9" h="36">
                  <a:moveTo>
                    <a:pt x="7" y="1"/>
                  </a:moveTo>
                  <a:lnTo>
                    <a:pt x="14" y="1"/>
                  </a:lnTo>
                  <a:lnTo>
                    <a:pt x="20" y="1"/>
                  </a:lnTo>
                  <a:lnTo>
                    <a:pt x="27" y="1"/>
                  </a:lnTo>
                  <a:lnTo>
                    <a:pt x="33" y="1"/>
                  </a:lnTo>
                  <a:lnTo>
                    <a:pt x="40" y="1"/>
                  </a:lnTo>
                  <a:lnTo>
                    <a:pt x="47" y="1"/>
                  </a:lnTo>
                  <a:lnTo>
                    <a:pt x="54" y="0"/>
                  </a:lnTo>
                  <a:lnTo>
                    <a:pt x="61" y="0"/>
                  </a:lnTo>
                  <a:lnTo>
                    <a:pt x="62" y="0"/>
                  </a:lnTo>
                  <a:lnTo>
                    <a:pt x="63" y="0"/>
                  </a:lnTo>
                  <a:lnTo>
                    <a:pt x="64" y="0"/>
                  </a:lnTo>
                  <a:lnTo>
                    <a:pt x="65" y="0"/>
                  </a:lnTo>
                  <a:lnTo>
                    <a:pt x="67" y="0"/>
                  </a:lnTo>
                  <a:lnTo>
                    <a:pt x="68" y="1"/>
                  </a:lnTo>
                  <a:lnTo>
                    <a:pt x="68" y="2"/>
                  </a:lnTo>
                  <a:lnTo>
                    <a:pt x="70" y="6"/>
                  </a:lnTo>
                  <a:lnTo>
                    <a:pt x="71" y="9"/>
                  </a:lnTo>
                  <a:lnTo>
                    <a:pt x="72" y="13"/>
                  </a:lnTo>
                  <a:lnTo>
                    <a:pt x="73" y="16"/>
                  </a:lnTo>
                  <a:lnTo>
                    <a:pt x="75" y="20"/>
                  </a:lnTo>
                  <a:lnTo>
                    <a:pt x="76" y="23"/>
                  </a:lnTo>
                  <a:lnTo>
                    <a:pt x="77" y="27"/>
                  </a:lnTo>
                  <a:lnTo>
                    <a:pt x="78" y="30"/>
                  </a:lnTo>
                  <a:lnTo>
                    <a:pt x="79" y="30"/>
                  </a:lnTo>
                  <a:lnTo>
                    <a:pt x="78" y="30"/>
                  </a:lnTo>
                  <a:lnTo>
                    <a:pt x="78" y="31"/>
                  </a:lnTo>
                  <a:lnTo>
                    <a:pt x="77" y="32"/>
                  </a:lnTo>
                  <a:lnTo>
                    <a:pt x="76" y="32"/>
                  </a:lnTo>
                  <a:lnTo>
                    <a:pt x="75" y="32"/>
                  </a:lnTo>
                  <a:lnTo>
                    <a:pt x="73" y="32"/>
                  </a:lnTo>
                  <a:lnTo>
                    <a:pt x="72" y="33"/>
                  </a:lnTo>
                  <a:lnTo>
                    <a:pt x="65" y="35"/>
                  </a:lnTo>
                  <a:lnTo>
                    <a:pt x="58" y="36"/>
                  </a:lnTo>
                  <a:lnTo>
                    <a:pt x="52" y="36"/>
                  </a:lnTo>
                  <a:lnTo>
                    <a:pt x="43" y="36"/>
                  </a:lnTo>
                  <a:lnTo>
                    <a:pt x="37" y="36"/>
                  </a:lnTo>
                  <a:lnTo>
                    <a:pt x="30" y="36"/>
                  </a:lnTo>
                  <a:lnTo>
                    <a:pt x="23" y="36"/>
                  </a:lnTo>
                  <a:lnTo>
                    <a:pt x="16" y="35"/>
                  </a:lnTo>
                  <a:lnTo>
                    <a:pt x="15" y="35"/>
                  </a:lnTo>
                  <a:lnTo>
                    <a:pt x="12" y="35"/>
                  </a:lnTo>
                  <a:lnTo>
                    <a:pt x="11" y="35"/>
                  </a:lnTo>
                  <a:lnTo>
                    <a:pt x="10" y="35"/>
                  </a:lnTo>
                  <a:lnTo>
                    <a:pt x="9" y="35"/>
                  </a:lnTo>
                  <a:lnTo>
                    <a:pt x="8" y="33"/>
                  </a:lnTo>
                  <a:lnTo>
                    <a:pt x="7" y="30"/>
                  </a:lnTo>
                  <a:lnTo>
                    <a:pt x="5" y="27"/>
                  </a:lnTo>
                  <a:lnTo>
                    <a:pt x="5" y="22"/>
                  </a:lnTo>
                  <a:lnTo>
                    <a:pt x="4" y="18"/>
                  </a:lnTo>
                  <a:lnTo>
                    <a:pt x="3" y="15"/>
                  </a:lnTo>
                  <a:lnTo>
                    <a:pt x="2" y="12"/>
                  </a:lnTo>
                  <a:lnTo>
                    <a:pt x="1" y="8"/>
                  </a:lnTo>
                  <a:lnTo>
                    <a:pt x="0" y="5"/>
                  </a:lnTo>
                  <a:lnTo>
                    <a:pt x="0" y="3"/>
                  </a:lnTo>
                  <a:lnTo>
                    <a:pt x="1" y="3"/>
                  </a:lnTo>
                  <a:lnTo>
                    <a:pt x="1" y="2"/>
                  </a:lnTo>
                  <a:lnTo>
                    <a:pt x="2" y="2"/>
                  </a:lnTo>
                  <a:lnTo>
                    <a:pt x="3" y="1"/>
                  </a:lnTo>
                  <a:lnTo>
                    <a:pt x="4" y="1"/>
                  </a:lnTo>
                  <a:lnTo>
                    <a:pt x="5" y="1"/>
                  </a:lnTo>
                  <a:lnTo>
                    <a:pt x="7" y="1"/>
                  </a:lnTo>
                  <a:close/>
                </a:path>
              </a:pathLst>
            </a:custGeom>
            <a:solidFill>
              <a:srgbClr val="7F7F7F"/>
            </a:solidFill>
            <a:ln w="9525">
              <a:noFill/>
              <a:round/>
              <a:headEnd/>
              <a:tailEnd/>
            </a:ln>
          </p:spPr>
          <p:txBody>
            <a:bodyPr/>
            <a:lstStyle/>
            <a:p>
              <a:endParaRPr lang="en-US"/>
            </a:p>
          </p:txBody>
        </p:sp>
        <p:sp>
          <p:nvSpPr>
            <p:cNvPr id="1093" name="Freeform 57"/>
            <p:cNvSpPr>
              <a:spLocks/>
            </p:cNvSpPr>
            <p:nvPr/>
          </p:nvSpPr>
          <p:spPr bwMode="auto">
            <a:xfrm>
              <a:off x="3509" y="2012"/>
              <a:ext cx="47" cy="21"/>
            </a:xfrm>
            <a:custGeom>
              <a:avLst/>
              <a:gdLst>
                <a:gd name="T0" fmla="*/ 19 w 93"/>
                <a:gd name="T1" fmla="*/ 1 h 40"/>
                <a:gd name="T2" fmla="*/ 19 w 93"/>
                <a:gd name="T3" fmla="*/ 0 h 40"/>
                <a:gd name="T4" fmla="*/ 20 w 93"/>
                <a:gd name="T5" fmla="*/ 1 h 40"/>
                <a:gd name="T6" fmla="*/ 20 w 93"/>
                <a:gd name="T7" fmla="*/ 1 h 40"/>
                <a:gd name="T8" fmla="*/ 20 w 93"/>
                <a:gd name="T9" fmla="*/ 1 h 40"/>
                <a:gd name="T10" fmla="*/ 20 w 93"/>
                <a:gd name="T11" fmla="*/ 1 h 40"/>
                <a:gd name="T12" fmla="*/ 20 w 93"/>
                <a:gd name="T13" fmla="*/ 1 h 40"/>
                <a:gd name="T14" fmla="*/ 21 w 93"/>
                <a:gd name="T15" fmla="*/ 1 h 40"/>
                <a:gd name="T16" fmla="*/ 21 w 93"/>
                <a:gd name="T17" fmla="*/ 1 h 40"/>
                <a:gd name="T18" fmla="*/ 21 w 93"/>
                <a:gd name="T19" fmla="*/ 2 h 40"/>
                <a:gd name="T20" fmla="*/ 22 w 93"/>
                <a:gd name="T21" fmla="*/ 3 h 40"/>
                <a:gd name="T22" fmla="*/ 22 w 93"/>
                <a:gd name="T23" fmla="*/ 4 h 40"/>
                <a:gd name="T24" fmla="*/ 22 w 93"/>
                <a:gd name="T25" fmla="*/ 5 h 40"/>
                <a:gd name="T26" fmla="*/ 22 w 93"/>
                <a:gd name="T27" fmla="*/ 6 h 40"/>
                <a:gd name="T28" fmla="*/ 23 w 93"/>
                <a:gd name="T29" fmla="*/ 7 h 40"/>
                <a:gd name="T30" fmla="*/ 23 w 93"/>
                <a:gd name="T31" fmla="*/ 8 h 40"/>
                <a:gd name="T32" fmla="*/ 24 w 93"/>
                <a:gd name="T33" fmla="*/ 9 h 40"/>
                <a:gd name="T34" fmla="*/ 21 w 93"/>
                <a:gd name="T35" fmla="*/ 9 h 40"/>
                <a:gd name="T36" fmla="*/ 18 w 93"/>
                <a:gd name="T37" fmla="*/ 10 h 40"/>
                <a:gd name="T38" fmla="*/ 15 w 93"/>
                <a:gd name="T39" fmla="*/ 10 h 40"/>
                <a:gd name="T40" fmla="*/ 12 w 93"/>
                <a:gd name="T41" fmla="*/ 10 h 40"/>
                <a:gd name="T42" fmla="*/ 9 w 93"/>
                <a:gd name="T43" fmla="*/ 10 h 40"/>
                <a:gd name="T44" fmla="*/ 6 w 93"/>
                <a:gd name="T45" fmla="*/ 10 h 40"/>
                <a:gd name="T46" fmla="*/ 3 w 93"/>
                <a:gd name="T47" fmla="*/ 10 h 40"/>
                <a:gd name="T48" fmla="*/ 0 w 93"/>
                <a:gd name="T49" fmla="*/ 11 h 40"/>
                <a:gd name="T50" fmla="*/ 1 w 93"/>
                <a:gd name="T51" fmla="*/ 10 h 40"/>
                <a:gd name="T52" fmla="*/ 1 w 93"/>
                <a:gd name="T53" fmla="*/ 8 h 40"/>
                <a:gd name="T54" fmla="*/ 1 w 93"/>
                <a:gd name="T55" fmla="*/ 7 h 40"/>
                <a:gd name="T56" fmla="*/ 2 w 93"/>
                <a:gd name="T57" fmla="*/ 6 h 40"/>
                <a:gd name="T58" fmla="*/ 2 w 93"/>
                <a:gd name="T59" fmla="*/ 5 h 40"/>
                <a:gd name="T60" fmla="*/ 2 w 93"/>
                <a:gd name="T61" fmla="*/ 4 h 40"/>
                <a:gd name="T62" fmla="*/ 3 w 93"/>
                <a:gd name="T63" fmla="*/ 3 h 40"/>
                <a:gd name="T64" fmla="*/ 3 w 93"/>
                <a:gd name="T65" fmla="*/ 2 h 40"/>
                <a:gd name="T66" fmla="*/ 3 w 93"/>
                <a:gd name="T67" fmla="*/ 2 h 40"/>
                <a:gd name="T68" fmla="*/ 3 w 93"/>
                <a:gd name="T69" fmla="*/ 2 h 40"/>
                <a:gd name="T70" fmla="*/ 3 w 93"/>
                <a:gd name="T71" fmla="*/ 2 h 40"/>
                <a:gd name="T72" fmla="*/ 4 w 93"/>
                <a:gd name="T73" fmla="*/ 2 h 40"/>
                <a:gd name="T74" fmla="*/ 4 w 93"/>
                <a:gd name="T75" fmla="*/ 2 h 40"/>
                <a:gd name="T76" fmla="*/ 6 w 93"/>
                <a:gd name="T77" fmla="*/ 1 h 40"/>
                <a:gd name="T78" fmla="*/ 8 w 93"/>
                <a:gd name="T79" fmla="*/ 1 h 40"/>
                <a:gd name="T80" fmla="*/ 10 w 93"/>
                <a:gd name="T81" fmla="*/ 1 h 40"/>
                <a:gd name="T82" fmla="*/ 13 w 93"/>
                <a:gd name="T83" fmla="*/ 1 h 40"/>
                <a:gd name="T84" fmla="*/ 16 w 93"/>
                <a:gd name="T85" fmla="*/ 1 h 40"/>
                <a:gd name="T86" fmla="*/ 18 w 93"/>
                <a:gd name="T87" fmla="*/ 1 h 40"/>
                <a:gd name="T88" fmla="*/ 19 w 93"/>
                <a:gd name="T89" fmla="*/ 1 h 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3"/>
                <a:gd name="T136" fmla="*/ 0 h 40"/>
                <a:gd name="T137" fmla="*/ 93 w 93"/>
                <a:gd name="T138" fmla="*/ 40 h 4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3" h="40">
                  <a:moveTo>
                    <a:pt x="75" y="1"/>
                  </a:moveTo>
                  <a:lnTo>
                    <a:pt x="76" y="0"/>
                  </a:lnTo>
                  <a:lnTo>
                    <a:pt x="77" y="1"/>
                  </a:lnTo>
                  <a:lnTo>
                    <a:pt x="78" y="1"/>
                  </a:lnTo>
                  <a:lnTo>
                    <a:pt x="79" y="1"/>
                  </a:lnTo>
                  <a:lnTo>
                    <a:pt x="80" y="1"/>
                  </a:lnTo>
                  <a:lnTo>
                    <a:pt x="80" y="2"/>
                  </a:lnTo>
                  <a:lnTo>
                    <a:pt x="82" y="2"/>
                  </a:lnTo>
                  <a:lnTo>
                    <a:pt x="82" y="3"/>
                  </a:lnTo>
                  <a:lnTo>
                    <a:pt x="83" y="7"/>
                  </a:lnTo>
                  <a:lnTo>
                    <a:pt x="85" y="10"/>
                  </a:lnTo>
                  <a:lnTo>
                    <a:pt x="86" y="15"/>
                  </a:lnTo>
                  <a:lnTo>
                    <a:pt x="87" y="18"/>
                  </a:lnTo>
                  <a:lnTo>
                    <a:pt x="88" y="22"/>
                  </a:lnTo>
                  <a:lnTo>
                    <a:pt x="90" y="26"/>
                  </a:lnTo>
                  <a:lnTo>
                    <a:pt x="92" y="30"/>
                  </a:lnTo>
                  <a:lnTo>
                    <a:pt x="93" y="34"/>
                  </a:lnTo>
                  <a:lnTo>
                    <a:pt x="82" y="34"/>
                  </a:lnTo>
                  <a:lnTo>
                    <a:pt x="70" y="36"/>
                  </a:lnTo>
                  <a:lnTo>
                    <a:pt x="59" y="36"/>
                  </a:lnTo>
                  <a:lnTo>
                    <a:pt x="47" y="37"/>
                  </a:lnTo>
                  <a:lnTo>
                    <a:pt x="35" y="38"/>
                  </a:lnTo>
                  <a:lnTo>
                    <a:pt x="24" y="38"/>
                  </a:lnTo>
                  <a:lnTo>
                    <a:pt x="12" y="39"/>
                  </a:lnTo>
                  <a:lnTo>
                    <a:pt x="0" y="40"/>
                  </a:lnTo>
                  <a:lnTo>
                    <a:pt x="2" y="36"/>
                  </a:lnTo>
                  <a:lnTo>
                    <a:pt x="3" y="31"/>
                  </a:lnTo>
                  <a:lnTo>
                    <a:pt x="4" y="26"/>
                  </a:lnTo>
                  <a:lnTo>
                    <a:pt x="6" y="23"/>
                  </a:lnTo>
                  <a:lnTo>
                    <a:pt x="7" y="18"/>
                  </a:lnTo>
                  <a:lnTo>
                    <a:pt x="8" y="15"/>
                  </a:lnTo>
                  <a:lnTo>
                    <a:pt x="9" y="10"/>
                  </a:lnTo>
                  <a:lnTo>
                    <a:pt x="11" y="6"/>
                  </a:lnTo>
                  <a:lnTo>
                    <a:pt x="12" y="5"/>
                  </a:lnTo>
                  <a:lnTo>
                    <a:pt x="14" y="5"/>
                  </a:lnTo>
                  <a:lnTo>
                    <a:pt x="16" y="5"/>
                  </a:lnTo>
                  <a:lnTo>
                    <a:pt x="21" y="3"/>
                  </a:lnTo>
                  <a:lnTo>
                    <a:pt x="30" y="2"/>
                  </a:lnTo>
                  <a:lnTo>
                    <a:pt x="40" y="2"/>
                  </a:lnTo>
                  <a:lnTo>
                    <a:pt x="52" y="1"/>
                  </a:lnTo>
                  <a:lnTo>
                    <a:pt x="62" y="1"/>
                  </a:lnTo>
                  <a:lnTo>
                    <a:pt x="70" y="1"/>
                  </a:lnTo>
                  <a:lnTo>
                    <a:pt x="75" y="1"/>
                  </a:lnTo>
                  <a:close/>
                </a:path>
              </a:pathLst>
            </a:custGeom>
            <a:solidFill>
              <a:srgbClr val="4C4C4C"/>
            </a:solidFill>
            <a:ln w="9525">
              <a:noFill/>
              <a:round/>
              <a:headEnd/>
              <a:tailEnd/>
            </a:ln>
          </p:spPr>
          <p:txBody>
            <a:bodyPr/>
            <a:lstStyle/>
            <a:p>
              <a:endParaRPr lang="en-US"/>
            </a:p>
          </p:txBody>
        </p:sp>
        <p:sp>
          <p:nvSpPr>
            <p:cNvPr id="1094" name="Freeform 58"/>
            <p:cNvSpPr>
              <a:spLocks/>
            </p:cNvSpPr>
            <p:nvPr/>
          </p:nvSpPr>
          <p:spPr bwMode="auto">
            <a:xfrm>
              <a:off x="3504" y="2000"/>
              <a:ext cx="11" cy="31"/>
            </a:xfrm>
            <a:custGeom>
              <a:avLst/>
              <a:gdLst>
                <a:gd name="T0" fmla="*/ 3 w 20"/>
                <a:gd name="T1" fmla="*/ 0 h 63"/>
                <a:gd name="T2" fmla="*/ 3 w 20"/>
                <a:gd name="T3" fmla="*/ 1 h 63"/>
                <a:gd name="T4" fmla="*/ 2 w 20"/>
                <a:gd name="T5" fmla="*/ 1 h 63"/>
                <a:gd name="T6" fmla="*/ 2 w 20"/>
                <a:gd name="T7" fmla="*/ 2 h 63"/>
                <a:gd name="T8" fmla="*/ 1 w 20"/>
                <a:gd name="T9" fmla="*/ 3 h 63"/>
                <a:gd name="T10" fmla="*/ 1 w 20"/>
                <a:gd name="T11" fmla="*/ 3 h 63"/>
                <a:gd name="T12" fmla="*/ 1 w 20"/>
                <a:gd name="T13" fmla="*/ 4 h 63"/>
                <a:gd name="T14" fmla="*/ 1 w 20"/>
                <a:gd name="T15" fmla="*/ 5 h 63"/>
                <a:gd name="T16" fmla="*/ 0 w 20"/>
                <a:gd name="T17" fmla="*/ 5 h 63"/>
                <a:gd name="T18" fmla="*/ 1 w 20"/>
                <a:gd name="T19" fmla="*/ 7 h 63"/>
                <a:gd name="T20" fmla="*/ 1 w 20"/>
                <a:gd name="T21" fmla="*/ 8 h 63"/>
                <a:gd name="T22" fmla="*/ 1 w 20"/>
                <a:gd name="T23" fmla="*/ 9 h 63"/>
                <a:gd name="T24" fmla="*/ 1 w 20"/>
                <a:gd name="T25" fmla="*/ 10 h 63"/>
                <a:gd name="T26" fmla="*/ 2 w 20"/>
                <a:gd name="T27" fmla="*/ 12 h 63"/>
                <a:gd name="T28" fmla="*/ 2 w 20"/>
                <a:gd name="T29" fmla="*/ 13 h 63"/>
                <a:gd name="T30" fmla="*/ 3 w 20"/>
                <a:gd name="T31" fmla="*/ 14 h 63"/>
                <a:gd name="T32" fmla="*/ 3 w 20"/>
                <a:gd name="T33" fmla="*/ 15 h 63"/>
                <a:gd name="T34" fmla="*/ 3 w 20"/>
                <a:gd name="T35" fmla="*/ 14 h 63"/>
                <a:gd name="T36" fmla="*/ 4 w 20"/>
                <a:gd name="T37" fmla="*/ 14 h 63"/>
                <a:gd name="T38" fmla="*/ 4 w 20"/>
                <a:gd name="T39" fmla="*/ 12 h 63"/>
                <a:gd name="T40" fmla="*/ 4 w 20"/>
                <a:gd name="T41" fmla="*/ 12 h 63"/>
                <a:gd name="T42" fmla="*/ 5 w 20"/>
                <a:gd name="T43" fmla="*/ 10 h 63"/>
                <a:gd name="T44" fmla="*/ 5 w 20"/>
                <a:gd name="T45" fmla="*/ 10 h 63"/>
                <a:gd name="T46" fmla="*/ 6 w 20"/>
                <a:gd name="T47" fmla="*/ 9 h 63"/>
                <a:gd name="T48" fmla="*/ 6 w 20"/>
                <a:gd name="T49" fmla="*/ 8 h 63"/>
                <a:gd name="T50" fmla="*/ 6 w 20"/>
                <a:gd name="T51" fmla="*/ 7 h 63"/>
                <a:gd name="T52" fmla="*/ 6 w 20"/>
                <a:gd name="T53" fmla="*/ 7 h 63"/>
                <a:gd name="T54" fmla="*/ 6 w 20"/>
                <a:gd name="T55" fmla="*/ 6 h 63"/>
                <a:gd name="T56" fmla="*/ 6 w 20"/>
                <a:gd name="T57" fmla="*/ 5 h 63"/>
                <a:gd name="T58" fmla="*/ 6 w 20"/>
                <a:gd name="T59" fmla="*/ 4 h 63"/>
                <a:gd name="T60" fmla="*/ 6 w 20"/>
                <a:gd name="T61" fmla="*/ 4 h 63"/>
                <a:gd name="T62" fmla="*/ 6 w 20"/>
                <a:gd name="T63" fmla="*/ 3 h 63"/>
                <a:gd name="T64" fmla="*/ 5 w 20"/>
                <a:gd name="T65" fmla="*/ 2 h 63"/>
                <a:gd name="T66" fmla="*/ 5 w 20"/>
                <a:gd name="T67" fmla="*/ 2 h 63"/>
                <a:gd name="T68" fmla="*/ 5 w 20"/>
                <a:gd name="T69" fmla="*/ 1 h 63"/>
                <a:gd name="T70" fmla="*/ 4 w 20"/>
                <a:gd name="T71" fmla="*/ 0 h 63"/>
                <a:gd name="T72" fmla="*/ 4 w 20"/>
                <a:gd name="T73" fmla="*/ 0 h 63"/>
                <a:gd name="T74" fmla="*/ 4 w 20"/>
                <a:gd name="T75" fmla="*/ 0 h 63"/>
                <a:gd name="T76" fmla="*/ 4 w 20"/>
                <a:gd name="T77" fmla="*/ 0 h 63"/>
                <a:gd name="T78" fmla="*/ 4 w 20"/>
                <a:gd name="T79" fmla="*/ 0 h 63"/>
                <a:gd name="T80" fmla="*/ 4 w 20"/>
                <a:gd name="T81" fmla="*/ 0 h 63"/>
                <a:gd name="T82" fmla="*/ 3 w 20"/>
                <a:gd name="T83" fmla="*/ 0 h 63"/>
                <a:gd name="T84" fmla="*/ 3 w 20"/>
                <a:gd name="T85" fmla="*/ 0 h 63"/>
                <a:gd name="T86" fmla="*/ 3 w 20"/>
                <a:gd name="T87" fmla="*/ 0 h 63"/>
                <a:gd name="T88" fmla="*/ 3 w 20"/>
                <a:gd name="T89" fmla="*/ 0 h 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3"/>
                <a:gd name="T137" fmla="*/ 20 w 20"/>
                <a:gd name="T138" fmla="*/ 63 h 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3">
                  <a:moveTo>
                    <a:pt x="10" y="1"/>
                  </a:moveTo>
                  <a:lnTo>
                    <a:pt x="9" y="4"/>
                  </a:lnTo>
                  <a:lnTo>
                    <a:pt x="8" y="6"/>
                  </a:lnTo>
                  <a:lnTo>
                    <a:pt x="6" y="9"/>
                  </a:lnTo>
                  <a:lnTo>
                    <a:pt x="4" y="12"/>
                  </a:lnTo>
                  <a:lnTo>
                    <a:pt x="3" y="15"/>
                  </a:lnTo>
                  <a:lnTo>
                    <a:pt x="2" y="18"/>
                  </a:lnTo>
                  <a:lnTo>
                    <a:pt x="1" y="20"/>
                  </a:lnTo>
                  <a:lnTo>
                    <a:pt x="0" y="23"/>
                  </a:lnTo>
                  <a:lnTo>
                    <a:pt x="1" y="28"/>
                  </a:lnTo>
                  <a:lnTo>
                    <a:pt x="2" y="33"/>
                  </a:lnTo>
                  <a:lnTo>
                    <a:pt x="3" y="38"/>
                  </a:lnTo>
                  <a:lnTo>
                    <a:pt x="4" y="43"/>
                  </a:lnTo>
                  <a:lnTo>
                    <a:pt x="6" y="48"/>
                  </a:lnTo>
                  <a:lnTo>
                    <a:pt x="8" y="54"/>
                  </a:lnTo>
                  <a:lnTo>
                    <a:pt x="9" y="58"/>
                  </a:lnTo>
                  <a:lnTo>
                    <a:pt x="10" y="63"/>
                  </a:lnTo>
                  <a:lnTo>
                    <a:pt x="11" y="59"/>
                  </a:lnTo>
                  <a:lnTo>
                    <a:pt x="12" y="56"/>
                  </a:lnTo>
                  <a:lnTo>
                    <a:pt x="13" y="51"/>
                  </a:lnTo>
                  <a:lnTo>
                    <a:pt x="15" y="48"/>
                  </a:lnTo>
                  <a:lnTo>
                    <a:pt x="16" y="43"/>
                  </a:lnTo>
                  <a:lnTo>
                    <a:pt x="17" y="40"/>
                  </a:lnTo>
                  <a:lnTo>
                    <a:pt x="18" y="36"/>
                  </a:lnTo>
                  <a:lnTo>
                    <a:pt x="19" y="32"/>
                  </a:lnTo>
                  <a:lnTo>
                    <a:pt x="19" y="31"/>
                  </a:lnTo>
                  <a:lnTo>
                    <a:pt x="20" y="28"/>
                  </a:lnTo>
                  <a:lnTo>
                    <a:pt x="19" y="25"/>
                  </a:lnTo>
                  <a:lnTo>
                    <a:pt x="19" y="23"/>
                  </a:lnTo>
                  <a:lnTo>
                    <a:pt x="19" y="19"/>
                  </a:lnTo>
                  <a:lnTo>
                    <a:pt x="18" y="16"/>
                  </a:lnTo>
                  <a:lnTo>
                    <a:pt x="18" y="13"/>
                  </a:lnTo>
                  <a:lnTo>
                    <a:pt x="17" y="10"/>
                  </a:lnTo>
                  <a:lnTo>
                    <a:pt x="17" y="8"/>
                  </a:lnTo>
                  <a:lnTo>
                    <a:pt x="16" y="5"/>
                  </a:lnTo>
                  <a:lnTo>
                    <a:pt x="15" y="3"/>
                  </a:lnTo>
                  <a:lnTo>
                    <a:pt x="13" y="1"/>
                  </a:lnTo>
                  <a:lnTo>
                    <a:pt x="12" y="0"/>
                  </a:lnTo>
                  <a:lnTo>
                    <a:pt x="11" y="0"/>
                  </a:lnTo>
                  <a:lnTo>
                    <a:pt x="10" y="1"/>
                  </a:lnTo>
                  <a:close/>
                </a:path>
              </a:pathLst>
            </a:custGeom>
            <a:solidFill>
              <a:srgbClr val="666666"/>
            </a:solidFill>
            <a:ln w="9525">
              <a:noFill/>
              <a:round/>
              <a:headEnd/>
              <a:tailEnd/>
            </a:ln>
          </p:spPr>
          <p:txBody>
            <a:bodyPr/>
            <a:lstStyle/>
            <a:p>
              <a:endParaRPr lang="en-US"/>
            </a:p>
          </p:txBody>
        </p:sp>
        <p:sp>
          <p:nvSpPr>
            <p:cNvPr id="1095" name="Freeform 59"/>
            <p:cNvSpPr>
              <a:spLocks/>
            </p:cNvSpPr>
            <p:nvPr/>
          </p:nvSpPr>
          <p:spPr bwMode="auto">
            <a:xfrm>
              <a:off x="3510" y="1998"/>
              <a:ext cx="39" cy="18"/>
            </a:xfrm>
            <a:custGeom>
              <a:avLst/>
              <a:gdLst>
                <a:gd name="T0" fmla="*/ 3 w 78"/>
                <a:gd name="T1" fmla="*/ 0 h 37"/>
                <a:gd name="T2" fmla="*/ 6 w 78"/>
                <a:gd name="T3" fmla="*/ 0 h 37"/>
                <a:gd name="T4" fmla="*/ 10 w 78"/>
                <a:gd name="T5" fmla="*/ 0 h 37"/>
                <a:gd name="T6" fmla="*/ 13 w 78"/>
                <a:gd name="T7" fmla="*/ 0 h 37"/>
                <a:gd name="T8" fmla="*/ 15 w 78"/>
                <a:gd name="T9" fmla="*/ 0 h 37"/>
                <a:gd name="T10" fmla="*/ 15 w 78"/>
                <a:gd name="T11" fmla="*/ 0 h 37"/>
                <a:gd name="T12" fmla="*/ 17 w 78"/>
                <a:gd name="T13" fmla="*/ 0 h 37"/>
                <a:gd name="T14" fmla="*/ 17 w 78"/>
                <a:gd name="T15" fmla="*/ 0 h 37"/>
                <a:gd name="T16" fmla="*/ 17 w 78"/>
                <a:gd name="T17" fmla="*/ 1 h 37"/>
                <a:gd name="T18" fmla="*/ 18 w 78"/>
                <a:gd name="T19" fmla="*/ 3 h 37"/>
                <a:gd name="T20" fmla="*/ 19 w 78"/>
                <a:gd name="T21" fmla="*/ 5 h 37"/>
                <a:gd name="T22" fmla="*/ 19 w 78"/>
                <a:gd name="T23" fmla="*/ 7 h 37"/>
                <a:gd name="T24" fmla="*/ 20 w 78"/>
                <a:gd name="T25" fmla="*/ 7 h 37"/>
                <a:gd name="T26" fmla="*/ 20 w 78"/>
                <a:gd name="T27" fmla="*/ 8 h 37"/>
                <a:gd name="T28" fmla="*/ 19 w 78"/>
                <a:gd name="T29" fmla="*/ 8 h 37"/>
                <a:gd name="T30" fmla="*/ 19 w 78"/>
                <a:gd name="T31" fmla="*/ 8 h 37"/>
                <a:gd name="T32" fmla="*/ 17 w 78"/>
                <a:gd name="T33" fmla="*/ 8 h 37"/>
                <a:gd name="T34" fmla="*/ 12 w 78"/>
                <a:gd name="T35" fmla="*/ 9 h 37"/>
                <a:gd name="T36" fmla="*/ 10 w 78"/>
                <a:gd name="T37" fmla="*/ 9 h 37"/>
                <a:gd name="T38" fmla="*/ 5 w 78"/>
                <a:gd name="T39" fmla="*/ 9 h 37"/>
                <a:gd name="T40" fmla="*/ 3 w 78"/>
                <a:gd name="T41" fmla="*/ 9 h 37"/>
                <a:gd name="T42" fmla="*/ 3 w 78"/>
                <a:gd name="T43" fmla="*/ 9 h 37"/>
                <a:gd name="T44" fmla="*/ 2 w 78"/>
                <a:gd name="T45" fmla="*/ 8 h 37"/>
                <a:gd name="T46" fmla="*/ 2 w 78"/>
                <a:gd name="T47" fmla="*/ 8 h 37"/>
                <a:gd name="T48" fmla="*/ 1 w 78"/>
                <a:gd name="T49" fmla="*/ 7 h 37"/>
                <a:gd name="T50" fmla="*/ 1 w 78"/>
                <a:gd name="T51" fmla="*/ 5 h 37"/>
                <a:gd name="T52" fmla="*/ 1 w 78"/>
                <a:gd name="T53" fmla="*/ 4 h 37"/>
                <a:gd name="T54" fmla="*/ 1 w 78"/>
                <a:gd name="T55" fmla="*/ 2 h 37"/>
                <a:gd name="T56" fmla="*/ 0 w 78"/>
                <a:gd name="T57" fmla="*/ 1 h 37"/>
                <a:gd name="T58" fmla="*/ 0 w 78"/>
                <a:gd name="T59" fmla="*/ 1 h 37"/>
                <a:gd name="T60" fmla="*/ 1 w 78"/>
                <a:gd name="T61" fmla="*/ 0 h 37"/>
                <a:gd name="T62" fmla="*/ 1 w 78"/>
                <a:gd name="T63" fmla="*/ 0 h 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8"/>
                <a:gd name="T97" fmla="*/ 0 h 37"/>
                <a:gd name="T98" fmla="*/ 78 w 78"/>
                <a:gd name="T99" fmla="*/ 37 h 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8" h="37">
                  <a:moveTo>
                    <a:pt x="6" y="2"/>
                  </a:moveTo>
                  <a:lnTo>
                    <a:pt x="13" y="2"/>
                  </a:lnTo>
                  <a:lnTo>
                    <a:pt x="20" y="2"/>
                  </a:lnTo>
                  <a:lnTo>
                    <a:pt x="27" y="2"/>
                  </a:lnTo>
                  <a:lnTo>
                    <a:pt x="32" y="2"/>
                  </a:lnTo>
                  <a:lnTo>
                    <a:pt x="39" y="2"/>
                  </a:lnTo>
                  <a:lnTo>
                    <a:pt x="46" y="2"/>
                  </a:lnTo>
                  <a:lnTo>
                    <a:pt x="53" y="1"/>
                  </a:lnTo>
                  <a:lnTo>
                    <a:pt x="59" y="0"/>
                  </a:lnTo>
                  <a:lnTo>
                    <a:pt x="61" y="0"/>
                  </a:lnTo>
                  <a:lnTo>
                    <a:pt x="62" y="1"/>
                  </a:lnTo>
                  <a:lnTo>
                    <a:pt x="63" y="1"/>
                  </a:lnTo>
                  <a:lnTo>
                    <a:pt x="65" y="1"/>
                  </a:lnTo>
                  <a:lnTo>
                    <a:pt x="66" y="1"/>
                  </a:lnTo>
                  <a:lnTo>
                    <a:pt x="67" y="2"/>
                  </a:lnTo>
                  <a:lnTo>
                    <a:pt x="67" y="4"/>
                  </a:lnTo>
                  <a:lnTo>
                    <a:pt x="68" y="7"/>
                  </a:lnTo>
                  <a:lnTo>
                    <a:pt x="70" y="10"/>
                  </a:lnTo>
                  <a:lnTo>
                    <a:pt x="72" y="14"/>
                  </a:lnTo>
                  <a:lnTo>
                    <a:pt x="73" y="17"/>
                  </a:lnTo>
                  <a:lnTo>
                    <a:pt x="74" y="21"/>
                  </a:lnTo>
                  <a:lnTo>
                    <a:pt x="75" y="24"/>
                  </a:lnTo>
                  <a:lnTo>
                    <a:pt x="76" y="28"/>
                  </a:lnTo>
                  <a:lnTo>
                    <a:pt x="78" y="31"/>
                  </a:lnTo>
                  <a:lnTo>
                    <a:pt x="77" y="31"/>
                  </a:lnTo>
                  <a:lnTo>
                    <a:pt x="77" y="32"/>
                  </a:lnTo>
                  <a:lnTo>
                    <a:pt x="76" y="32"/>
                  </a:lnTo>
                  <a:lnTo>
                    <a:pt x="75" y="32"/>
                  </a:lnTo>
                  <a:lnTo>
                    <a:pt x="75" y="34"/>
                  </a:lnTo>
                  <a:lnTo>
                    <a:pt x="73" y="34"/>
                  </a:lnTo>
                  <a:lnTo>
                    <a:pt x="72" y="34"/>
                  </a:lnTo>
                  <a:lnTo>
                    <a:pt x="65" y="35"/>
                  </a:lnTo>
                  <a:lnTo>
                    <a:pt x="58" y="36"/>
                  </a:lnTo>
                  <a:lnTo>
                    <a:pt x="51" y="37"/>
                  </a:lnTo>
                  <a:lnTo>
                    <a:pt x="44" y="37"/>
                  </a:lnTo>
                  <a:lnTo>
                    <a:pt x="37" y="37"/>
                  </a:lnTo>
                  <a:lnTo>
                    <a:pt x="29" y="37"/>
                  </a:lnTo>
                  <a:lnTo>
                    <a:pt x="22" y="37"/>
                  </a:lnTo>
                  <a:lnTo>
                    <a:pt x="15" y="36"/>
                  </a:lnTo>
                  <a:lnTo>
                    <a:pt x="14" y="36"/>
                  </a:lnTo>
                  <a:lnTo>
                    <a:pt x="13" y="36"/>
                  </a:lnTo>
                  <a:lnTo>
                    <a:pt x="12" y="36"/>
                  </a:lnTo>
                  <a:lnTo>
                    <a:pt x="10" y="36"/>
                  </a:lnTo>
                  <a:lnTo>
                    <a:pt x="9" y="35"/>
                  </a:lnTo>
                  <a:lnTo>
                    <a:pt x="8" y="35"/>
                  </a:lnTo>
                  <a:lnTo>
                    <a:pt x="8" y="34"/>
                  </a:lnTo>
                  <a:lnTo>
                    <a:pt x="7" y="30"/>
                  </a:lnTo>
                  <a:lnTo>
                    <a:pt x="6" y="27"/>
                  </a:lnTo>
                  <a:lnTo>
                    <a:pt x="5" y="23"/>
                  </a:lnTo>
                  <a:lnTo>
                    <a:pt x="4" y="20"/>
                  </a:lnTo>
                  <a:lnTo>
                    <a:pt x="2" y="16"/>
                  </a:lnTo>
                  <a:lnTo>
                    <a:pt x="1" y="13"/>
                  </a:lnTo>
                  <a:lnTo>
                    <a:pt x="1" y="9"/>
                  </a:lnTo>
                  <a:lnTo>
                    <a:pt x="0" y="6"/>
                  </a:lnTo>
                  <a:lnTo>
                    <a:pt x="0" y="5"/>
                  </a:lnTo>
                  <a:lnTo>
                    <a:pt x="0" y="4"/>
                  </a:lnTo>
                  <a:lnTo>
                    <a:pt x="1" y="4"/>
                  </a:lnTo>
                  <a:lnTo>
                    <a:pt x="2" y="2"/>
                  </a:lnTo>
                  <a:lnTo>
                    <a:pt x="4" y="2"/>
                  </a:lnTo>
                  <a:lnTo>
                    <a:pt x="5" y="2"/>
                  </a:lnTo>
                  <a:lnTo>
                    <a:pt x="6" y="2"/>
                  </a:lnTo>
                  <a:close/>
                </a:path>
              </a:pathLst>
            </a:custGeom>
            <a:solidFill>
              <a:srgbClr val="7F7F7F"/>
            </a:solidFill>
            <a:ln w="9525">
              <a:noFill/>
              <a:round/>
              <a:headEnd/>
              <a:tailEnd/>
            </a:ln>
          </p:spPr>
          <p:txBody>
            <a:bodyPr/>
            <a:lstStyle/>
            <a:p>
              <a:endParaRPr lang="en-US"/>
            </a:p>
          </p:txBody>
        </p:sp>
        <p:sp>
          <p:nvSpPr>
            <p:cNvPr id="1096" name="Freeform 60"/>
            <p:cNvSpPr>
              <a:spLocks/>
            </p:cNvSpPr>
            <p:nvPr/>
          </p:nvSpPr>
          <p:spPr bwMode="auto">
            <a:xfrm>
              <a:off x="3567" y="2010"/>
              <a:ext cx="46" cy="19"/>
            </a:xfrm>
            <a:custGeom>
              <a:avLst/>
              <a:gdLst>
                <a:gd name="T0" fmla="*/ 19 w 92"/>
                <a:gd name="T1" fmla="*/ 0 h 39"/>
                <a:gd name="T2" fmla="*/ 19 w 92"/>
                <a:gd name="T3" fmla="*/ 0 h 39"/>
                <a:gd name="T4" fmla="*/ 19 w 92"/>
                <a:gd name="T5" fmla="*/ 0 h 39"/>
                <a:gd name="T6" fmla="*/ 20 w 92"/>
                <a:gd name="T7" fmla="*/ 0 h 39"/>
                <a:gd name="T8" fmla="*/ 20 w 92"/>
                <a:gd name="T9" fmla="*/ 0 h 39"/>
                <a:gd name="T10" fmla="*/ 20 w 92"/>
                <a:gd name="T11" fmla="*/ 0 h 39"/>
                <a:gd name="T12" fmla="*/ 20 w 92"/>
                <a:gd name="T13" fmla="*/ 0 h 39"/>
                <a:gd name="T14" fmla="*/ 21 w 92"/>
                <a:gd name="T15" fmla="*/ 0 h 39"/>
                <a:gd name="T16" fmla="*/ 21 w 92"/>
                <a:gd name="T17" fmla="*/ 0 h 39"/>
                <a:gd name="T18" fmla="*/ 23 w 92"/>
                <a:gd name="T19" fmla="*/ 8 h 39"/>
                <a:gd name="T20" fmla="*/ 0 w 92"/>
                <a:gd name="T21" fmla="*/ 9 h 39"/>
                <a:gd name="T22" fmla="*/ 3 w 92"/>
                <a:gd name="T23" fmla="*/ 1 h 39"/>
                <a:gd name="T24" fmla="*/ 3 w 92"/>
                <a:gd name="T25" fmla="*/ 1 h 39"/>
                <a:gd name="T26" fmla="*/ 3 w 92"/>
                <a:gd name="T27" fmla="*/ 1 h 39"/>
                <a:gd name="T28" fmla="*/ 3 w 92"/>
                <a:gd name="T29" fmla="*/ 1 h 39"/>
                <a:gd name="T30" fmla="*/ 3 w 92"/>
                <a:gd name="T31" fmla="*/ 1 h 39"/>
                <a:gd name="T32" fmla="*/ 4 w 92"/>
                <a:gd name="T33" fmla="*/ 1 h 39"/>
                <a:gd name="T34" fmla="*/ 5 w 92"/>
                <a:gd name="T35" fmla="*/ 1 h 39"/>
                <a:gd name="T36" fmla="*/ 7 w 92"/>
                <a:gd name="T37" fmla="*/ 0 h 39"/>
                <a:gd name="T38" fmla="*/ 10 w 92"/>
                <a:gd name="T39" fmla="*/ 0 h 39"/>
                <a:gd name="T40" fmla="*/ 12 w 92"/>
                <a:gd name="T41" fmla="*/ 0 h 39"/>
                <a:gd name="T42" fmla="*/ 15 w 92"/>
                <a:gd name="T43" fmla="*/ 0 h 39"/>
                <a:gd name="T44" fmla="*/ 18 w 92"/>
                <a:gd name="T45" fmla="*/ 0 h 39"/>
                <a:gd name="T46" fmla="*/ 19 w 92"/>
                <a:gd name="T47" fmla="*/ 0 h 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2"/>
                <a:gd name="T73" fmla="*/ 0 h 39"/>
                <a:gd name="T74" fmla="*/ 92 w 92"/>
                <a:gd name="T75" fmla="*/ 39 h 3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2" h="39">
                  <a:moveTo>
                    <a:pt x="74" y="0"/>
                  </a:moveTo>
                  <a:lnTo>
                    <a:pt x="75" y="0"/>
                  </a:lnTo>
                  <a:lnTo>
                    <a:pt x="76" y="0"/>
                  </a:lnTo>
                  <a:lnTo>
                    <a:pt x="77" y="0"/>
                  </a:lnTo>
                  <a:lnTo>
                    <a:pt x="78" y="1"/>
                  </a:lnTo>
                  <a:lnTo>
                    <a:pt x="80" y="1"/>
                  </a:lnTo>
                  <a:lnTo>
                    <a:pt x="81" y="2"/>
                  </a:lnTo>
                  <a:lnTo>
                    <a:pt x="92" y="34"/>
                  </a:lnTo>
                  <a:lnTo>
                    <a:pt x="0" y="39"/>
                  </a:lnTo>
                  <a:lnTo>
                    <a:pt x="11" y="6"/>
                  </a:lnTo>
                  <a:lnTo>
                    <a:pt x="12" y="5"/>
                  </a:lnTo>
                  <a:lnTo>
                    <a:pt x="13" y="5"/>
                  </a:lnTo>
                  <a:lnTo>
                    <a:pt x="16" y="4"/>
                  </a:lnTo>
                  <a:lnTo>
                    <a:pt x="20" y="4"/>
                  </a:lnTo>
                  <a:lnTo>
                    <a:pt x="29" y="2"/>
                  </a:lnTo>
                  <a:lnTo>
                    <a:pt x="39" y="2"/>
                  </a:lnTo>
                  <a:lnTo>
                    <a:pt x="51" y="1"/>
                  </a:lnTo>
                  <a:lnTo>
                    <a:pt x="61" y="1"/>
                  </a:lnTo>
                  <a:lnTo>
                    <a:pt x="69" y="0"/>
                  </a:lnTo>
                  <a:lnTo>
                    <a:pt x="74" y="0"/>
                  </a:lnTo>
                  <a:close/>
                </a:path>
              </a:pathLst>
            </a:custGeom>
            <a:solidFill>
              <a:srgbClr val="4C4C4C"/>
            </a:solidFill>
            <a:ln w="9525">
              <a:noFill/>
              <a:round/>
              <a:headEnd/>
              <a:tailEnd/>
            </a:ln>
          </p:spPr>
          <p:txBody>
            <a:bodyPr/>
            <a:lstStyle/>
            <a:p>
              <a:endParaRPr lang="en-US"/>
            </a:p>
          </p:txBody>
        </p:sp>
        <p:sp>
          <p:nvSpPr>
            <p:cNvPr id="1097" name="Freeform 61"/>
            <p:cNvSpPr>
              <a:spLocks/>
            </p:cNvSpPr>
            <p:nvPr/>
          </p:nvSpPr>
          <p:spPr bwMode="auto">
            <a:xfrm>
              <a:off x="3562" y="1997"/>
              <a:ext cx="10" cy="32"/>
            </a:xfrm>
            <a:custGeom>
              <a:avLst/>
              <a:gdLst>
                <a:gd name="T0" fmla="*/ 2 w 21"/>
                <a:gd name="T1" fmla="*/ 1 h 63"/>
                <a:gd name="T2" fmla="*/ 0 w 21"/>
                <a:gd name="T3" fmla="*/ 6 h 63"/>
                <a:gd name="T4" fmla="*/ 2 w 21"/>
                <a:gd name="T5" fmla="*/ 16 h 63"/>
                <a:gd name="T6" fmla="*/ 5 w 21"/>
                <a:gd name="T7" fmla="*/ 8 h 63"/>
                <a:gd name="T8" fmla="*/ 5 w 21"/>
                <a:gd name="T9" fmla="*/ 8 h 63"/>
                <a:gd name="T10" fmla="*/ 5 w 21"/>
                <a:gd name="T11" fmla="*/ 7 h 63"/>
                <a:gd name="T12" fmla="*/ 5 w 21"/>
                <a:gd name="T13" fmla="*/ 7 h 63"/>
                <a:gd name="T14" fmla="*/ 5 w 21"/>
                <a:gd name="T15" fmla="*/ 6 h 63"/>
                <a:gd name="T16" fmla="*/ 4 w 21"/>
                <a:gd name="T17" fmla="*/ 5 h 63"/>
                <a:gd name="T18" fmla="*/ 4 w 21"/>
                <a:gd name="T19" fmla="*/ 4 h 63"/>
                <a:gd name="T20" fmla="*/ 4 w 21"/>
                <a:gd name="T21" fmla="*/ 3 h 63"/>
                <a:gd name="T22" fmla="*/ 4 w 21"/>
                <a:gd name="T23" fmla="*/ 3 h 63"/>
                <a:gd name="T24" fmla="*/ 4 w 21"/>
                <a:gd name="T25" fmla="*/ 2 h 63"/>
                <a:gd name="T26" fmla="*/ 4 w 21"/>
                <a:gd name="T27" fmla="*/ 1 h 63"/>
                <a:gd name="T28" fmla="*/ 3 w 21"/>
                <a:gd name="T29" fmla="*/ 1 h 63"/>
                <a:gd name="T30" fmla="*/ 3 w 21"/>
                <a:gd name="T31" fmla="*/ 1 h 63"/>
                <a:gd name="T32" fmla="*/ 3 w 21"/>
                <a:gd name="T33" fmla="*/ 1 h 63"/>
                <a:gd name="T34" fmla="*/ 3 w 21"/>
                <a:gd name="T35" fmla="*/ 0 h 63"/>
                <a:gd name="T36" fmla="*/ 3 w 21"/>
                <a:gd name="T37" fmla="*/ 0 h 63"/>
                <a:gd name="T38" fmla="*/ 3 w 21"/>
                <a:gd name="T39" fmla="*/ 0 h 63"/>
                <a:gd name="T40" fmla="*/ 2 w 21"/>
                <a:gd name="T41" fmla="*/ 0 h 63"/>
                <a:gd name="T42" fmla="*/ 2 w 21"/>
                <a:gd name="T43" fmla="*/ 0 h 63"/>
                <a:gd name="T44" fmla="*/ 2 w 21"/>
                <a:gd name="T45" fmla="*/ 1 h 63"/>
                <a:gd name="T46" fmla="*/ 2 w 21"/>
                <a:gd name="T47" fmla="*/ 1 h 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63"/>
                <a:gd name="T74" fmla="*/ 21 w 21"/>
                <a:gd name="T75" fmla="*/ 63 h 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63">
                  <a:moveTo>
                    <a:pt x="10" y="1"/>
                  </a:moveTo>
                  <a:lnTo>
                    <a:pt x="0" y="23"/>
                  </a:lnTo>
                  <a:lnTo>
                    <a:pt x="11" y="63"/>
                  </a:lnTo>
                  <a:lnTo>
                    <a:pt x="21" y="32"/>
                  </a:lnTo>
                  <a:lnTo>
                    <a:pt x="21" y="30"/>
                  </a:lnTo>
                  <a:lnTo>
                    <a:pt x="21" y="27"/>
                  </a:lnTo>
                  <a:lnTo>
                    <a:pt x="21" y="25"/>
                  </a:lnTo>
                  <a:lnTo>
                    <a:pt x="21" y="23"/>
                  </a:lnTo>
                  <a:lnTo>
                    <a:pt x="19" y="19"/>
                  </a:lnTo>
                  <a:lnTo>
                    <a:pt x="19" y="16"/>
                  </a:lnTo>
                  <a:lnTo>
                    <a:pt x="18" y="12"/>
                  </a:lnTo>
                  <a:lnTo>
                    <a:pt x="17" y="10"/>
                  </a:lnTo>
                  <a:lnTo>
                    <a:pt x="17" y="8"/>
                  </a:lnTo>
                  <a:lnTo>
                    <a:pt x="16" y="4"/>
                  </a:lnTo>
                  <a:lnTo>
                    <a:pt x="15" y="3"/>
                  </a:lnTo>
                  <a:lnTo>
                    <a:pt x="14" y="1"/>
                  </a:lnTo>
                  <a:lnTo>
                    <a:pt x="12" y="0"/>
                  </a:lnTo>
                  <a:lnTo>
                    <a:pt x="11" y="0"/>
                  </a:lnTo>
                  <a:lnTo>
                    <a:pt x="11" y="1"/>
                  </a:lnTo>
                  <a:lnTo>
                    <a:pt x="10" y="1"/>
                  </a:lnTo>
                  <a:close/>
                </a:path>
              </a:pathLst>
            </a:custGeom>
            <a:solidFill>
              <a:srgbClr val="666666"/>
            </a:solidFill>
            <a:ln w="9525">
              <a:noFill/>
              <a:round/>
              <a:headEnd/>
              <a:tailEnd/>
            </a:ln>
          </p:spPr>
          <p:txBody>
            <a:bodyPr/>
            <a:lstStyle/>
            <a:p>
              <a:endParaRPr lang="en-US"/>
            </a:p>
          </p:txBody>
        </p:sp>
        <p:sp>
          <p:nvSpPr>
            <p:cNvPr id="1098" name="Freeform 62"/>
            <p:cNvSpPr>
              <a:spLocks/>
            </p:cNvSpPr>
            <p:nvPr/>
          </p:nvSpPr>
          <p:spPr bwMode="auto">
            <a:xfrm>
              <a:off x="3568" y="1995"/>
              <a:ext cx="39" cy="19"/>
            </a:xfrm>
            <a:custGeom>
              <a:avLst/>
              <a:gdLst>
                <a:gd name="T0" fmla="*/ 1 w 79"/>
                <a:gd name="T1" fmla="*/ 1 h 37"/>
                <a:gd name="T2" fmla="*/ 3 w 79"/>
                <a:gd name="T3" fmla="*/ 1 h 37"/>
                <a:gd name="T4" fmla="*/ 5 w 79"/>
                <a:gd name="T5" fmla="*/ 1 h 37"/>
                <a:gd name="T6" fmla="*/ 6 w 79"/>
                <a:gd name="T7" fmla="*/ 1 h 37"/>
                <a:gd name="T8" fmla="*/ 8 w 79"/>
                <a:gd name="T9" fmla="*/ 1 h 37"/>
                <a:gd name="T10" fmla="*/ 9 w 79"/>
                <a:gd name="T11" fmla="*/ 1 h 37"/>
                <a:gd name="T12" fmla="*/ 11 w 79"/>
                <a:gd name="T13" fmla="*/ 1 h 37"/>
                <a:gd name="T14" fmla="*/ 13 w 79"/>
                <a:gd name="T15" fmla="*/ 1 h 37"/>
                <a:gd name="T16" fmla="*/ 14 w 79"/>
                <a:gd name="T17" fmla="*/ 0 h 37"/>
                <a:gd name="T18" fmla="*/ 15 w 79"/>
                <a:gd name="T19" fmla="*/ 0 h 37"/>
                <a:gd name="T20" fmla="*/ 15 w 79"/>
                <a:gd name="T21" fmla="*/ 0 h 37"/>
                <a:gd name="T22" fmla="*/ 16 w 79"/>
                <a:gd name="T23" fmla="*/ 1 h 37"/>
                <a:gd name="T24" fmla="*/ 16 w 79"/>
                <a:gd name="T25" fmla="*/ 1 h 37"/>
                <a:gd name="T26" fmla="*/ 16 w 79"/>
                <a:gd name="T27" fmla="*/ 1 h 37"/>
                <a:gd name="T28" fmla="*/ 16 w 79"/>
                <a:gd name="T29" fmla="*/ 1 h 37"/>
                <a:gd name="T30" fmla="*/ 16 w 79"/>
                <a:gd name="T31" fmla="*/ 1 h 37"/>
                <a:gd name="T32" fmla="*/ 16 w 79"/>
                <a:gd name="T33" fmla="*/ 1 h 37"/>
                <a:gd name="T34" fmla="*/ 19 w 79"/>
                <a:gd name="T35" fmla="*/ 8 h 37"/>
                <a:gd name="T36" fmla="*/ 19 w 79"/>
                <a:gd name="T37" fmla="*/ 8 h 37"/>
                <a:gd name="T38" fmla="*/ 19 w 79"/>
                <a:gd name="T39" fmla="*/ 8 h 37"/>
                <a:gd name="T40" fmla="*/ 19 w 79"/>
                <a:gd name="T41" fmla="*/ 8 h 37"/>
                <a:gd name="T42" fmla="*/ 19 w 79"/>
                <a:gd name="T43" fmla="*/ 9 h 37"/>
                <a:gd name="T44" fmla="*/ 18 w 79"/>
                <a:gd name="T45" fmla="*/ 9 h 37"/>
                <a:gd name="T46" fmla="*/ 18 w 79"/>
                <a:gd name="T47" fmla="*/ 9 h 37"/>
                <a:gd name="T48" fmla="*/ 18 w 79"/>
                <a:gd name="T49" fmla="*/ 9 h 37"/>
                <a:gd name="T50" fmla="*/ 18 w 79"/>
                <a:gd name="T51" fmla="*/ 9 h 37"/>
                <a:gd name="T52" fmla="*/ 16 w 79"/>
                <a:gd name="T53" fmla="*/ 9 h 37"/>
                <a:gd name="T54" fmla="*/ 14 w 79"/>
                <a:gd name="T55" fmla="*/ 9 h 37"/>
                <a:gd name="T56" fmla="*/ 12 w 79"/>
                <a:gd name="T57" fmla="*/ 9 h 37"/>
                <a:gd name="T58" fmla="*/ 11 w 79"/>
                <a:gd name="T59" fmla="*/ 10 h 37"/>
                <a:gd name="T60" fmla="*/ 9 w 79"/>
                <a:gd name="T61" fmla="*/ 10 h 37"/>
                <a:gd name="T62" fmla="*/ 7 w 79"/>
                <a:gd name="T63" fmla="*/ 10 h 37"/>
                <a:gd name="T64" fmla="*/ 5 w 79"/>
                <a:gd name="T65" fmla="*/ 9 h 37"/>
                <a:gd name="T66" fmla="*/ 4 w 79"/>
                <a:gd name="T67" fmla="*/ 9 h 37"/>
                <a:gd name="T68" fmla="*/ 3 w 79"/>
                <a:gd name="T69" fmla="*/ 9 h 37"/>
                <a:gd name="T70" fmla="*/ 3 w 79"/>
                <a:gd name="T71" fmla="*/ 9 h 37"/>
                <a:gd name="T72" fmla="*/ 3 w 79"/>
                <a:gd name="T73" fmla="*/ 9 h 37"/>
                <a:gd name="T74" fmla="*/ 2 w 79"/>
                <a:gd name="T75" fmla="*/ 9 h 37"/>
                <a:gd name="T76" fmla="*/ 2 w 79"/>
                <a:gd name="T77" fmla="*/ 9 h 37"/>
                <a:gd name="T78" fmla="*/ 2 w 79"/>
                <a:gd name="T79" fmla="*/ 9 h 37"/>
                <a:gd name="T80" fmla="*/ 2 w 79"/>
                <a:gd name="T81" fmla="*/ 9 h 37"/>
                <a:gd name="T82" fmla="*/ 2 w 79"/>
                <a:gd name="T83" fmla="*/ 9 h 37"/>
                <a:gd name="T84" fmla="*/ 0 w 79"/>
                <a:gd name="T85" fmla="*/ 2 h 37"/>
                <a:gd name="T86" fmla="*/ 0 w 79"/>
                <a:gd name="T87" fmla="*/ 2 h 37"/>
                <a:gd name="T88" fmla="*/ 0 w 79"/>
                <a:gd name="T89" fmla="*/ 1 h 37"/>
                <a:gd name="T90" fmla="*/ 0 w 79"/>
                <a:gd name="T91" fmla="*/ 1 h 37"/>
                <a:gd name="T92" fmla="*/ 0 w 79"/>
                <a:gd name="T93" fmla="*/ 1 h 37"/>
                <a:gd name="T94" fmla="*/ 0 w 79"/>
                <a:gd name="T95" fmla="*/ 1 h 37"/>
                <a:gd name="T96" fmla="*/ 1 w 79"/>
                <a:gd name="T97" fmla="*/ 1 h 37"/>
                <a:gd name="T98" fmla="*/ 1 w 79"/>
                <a:gd name="T99" fmla="*/ 1 h 37"/>
                <a:gd name="T100" fmla="*/ 1 w 79"/>
                <a:gd name="T101" fmla="*/ 1 h 3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
                <a:gd name="T154" fmla="*/ 0 h 37"/>
                <a:gd name="T155" fmla="*/ 79 w 79"/>
                <a:gd name="T156" fmla="*/ 37 h 3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 h="37">
                  <a:moveTo>
                    <a:pt x="6" y="3"/>
                  </a:moveTo>
                  <a:lnTo>
                    <a:pt x="13" y="3"/>
                  </a:lnTo>
                  <a:lnTo>
                    <a:pt x="20" y="3"/>
                  </a:lnTo>
                  <a:lnTo>
                    <a:pt x="27" y="3"/>
                  </a:lnTo>
                  <a:lnTo>
                    <a:pt x="33" y="3"/>
                  </a:lnTo>
                  <a:lnTo>
                    <a:pt x="39" y="3"/>
                  </a:lnTo>
                  <a:lnTo>
                    <a:pt x="45" y="2"/>
                  </a:lnTo>
                  <a:lnTo>
                    <a:pt x="52" y="2"/>
                  </a:lnTo>
                  <a:lnTo>
                    <a:pt x="59" y="0"/>
                  </a:lnTo>
                  <a:lnTo>
                    <a:pt x="61" y="0"/>
                  </a:lnTo>
                  <a:lnTo>
                    <a:pt x="63" y="0"/>
                  </a:lnTo>
                  <a:lnTo>
                    <a:pt x="64" y="2"/>
                  </a:lnTo>
                  <a:lnTo>
                    <a:pt x="65" y="2"/>
                  </a:lnTo>
                  <a:lnTo>
                    <a:pt x="66" y="2"/>
                  </a:lnTo>
                  <a:lnTo>
                    <a:pt x="66" y="3"/>
                  </a:lnTo>
                  <a:lnTo>
                    <a:pt x="67" y="3"/>
                  </a:lnTo>
                  <a:lnTo>
                    <a:pt x="67" y="4"/>
                  </a:lnTo>
                  <a:lnTo>
                    <a:pt x="79" y="30"/>
                  </a:lnTo>
                  <a:lnTo>
                    <a:pt x="79" y="31"/>
                  </a:lnTo>
                  <a:lnTo>
                    <a:pt x="77" y="31"/>
                  </a:lnTo>
                  <a:lnTo>
                    <a:pt x="76" y="33"/>
                  </a:lnTo>
                  <a:lnTo>
                    <a:pt x="75" y="33"/>
                  </a:lnTo>
                  <a:lnTo>
                    <a:pt x="74" y="33"/>
                  </a:lnTo>
                  <a:lnTo>
                    <a:pt x="73" y="34"/>
                  </a:lnTo>
                  <a:lnTo>
                    <a:pt x="72" y="34"/>
                  </a:lnTo>
                  <a:lnTo>
                    <a:pt x="65" y="35"/>
                  </a:lnTo>
                  <a:lnTo>
                    <a:pt x="58" y="36"/>
                  </a:lnTo>
                  <a:lnTo>
                    <a:pt x="51" y="36"/>
                  </a:lnTo>
                  <a:lnTo>
                    <a:pt x="44" y="37"/>
                  </a:lnTo>
                  <a:lnTo>
                    <a:pt x="37" y="37"/>
                  </a:lnTo>
                  <a:lnTo>
                    <a:pt x="30" y="37"/>
                  </a:lnTo>
                  <a:lnTo>
                    <a:pt x="23" y="36"/>
                  </a:lnTo>
                  <a:lnTo>
                    <a:pt x="16" y="36"/>
                  </a:lnTo>
                  <a:lnTo>
                    <a:pt x="14" y="36"/>
                  </a:lnTo>
                  <a:lnTo>
                    <a:pt x="13" y="35"/>
                  </a:lnTo>
                  <a:lnTo>
                    <a:pt x="12" y="35"/>
                  </a:lnTo>
                  <a:lnTo>
                    <a:pt x="11" y="35"/>
                  </a:lnTo>
                  <a:lnTo>
                    <a:pt x="10" y="35"/>
                  </a:lnTo>
                  <a:lnTo>
                    <a:pt x="8" y="35"/>
                  </a:lnTo>
                  <a:lnTo>
                    <a:pt x="8" y="34"/>
                  </a:lnTo>
                  <a:lnTo>
                    <a:pt x="0" y="5"/>
                  </a:lnTo>
                  <a:lnTo>
                    <a:pt x="0" y="4"/>
                  </a:lnTo>
                  <a:lnTo>
                    <a:pt x="1" y="3"/>
                  </a:lnTo>
                  <a:lnTo>
                    <a:pt x="3" y="3"/>
                  </a:lnTo>
                  <a:lnTo>
                    <a:pt x="4" y="3"/>
                  </a:lnTo>
                  <a:lnTo>
                    <a:pt x="5" y="3"/>
                  </a:lnTo>
                  <a:lnTo>
                    <a:pt x="6" y="3"/>
                  </a:lnTo>
                  <a:close/>
                </a:path>
              </a:pathLst>
            </a:custGeom>
            <a:solidFill>
              <a:srgbClr val="7F7F7F"/>
            </a:solidFill>
            <a:ln w="9525">
              <a:noFill/>
              <a:round/>
              <a:headEnd/>
              <a:tailEnd/>
            </a:ln>
          </p:spPr>
          <p:txBody>
            <a:bodyPr/>
            <a:lstStyle/>
            <a:p>
              <a:endParaRPr lang="en-US"/>
            </a:p>
          </p:txBody>
        </p:sp>
        <p:sp>
          <p:nvSpPr>
            <p:cNvPr id="1099" name="Freeform 63"/>
            <p:cNvSpPr>
              <a:spLocks/>
            </p:cNvSpPr>
            <p:nvPr/>
          </p:nvSpPr>
          <p:spPr bwMode="auto">
            <a:xfrm>
              <a:off x="3635" y="2007"/>
              <a:ext cx="47" cy="18"/>
            </a:xfrm>
            <a:custGeom>
              <a:avLst/>
              <a:gdLst>
                <a:gd name="T0" fmla="*/ 18 w 95"/>
                <a:gd name="T1" fmla="*/ 0 h 37"/>
                <a:gd name="T2" fmla="*/ 19 w 95"/>
                <a:gd name="T3" fmla="*/ 0 h 37"/>
                <a:gd name="T4" fmla="*/ 19 w 95"/>
                <a:gd name="T5" fmla="*/ 0 h 37"/>
                <a:gd name="T6" fmla="*/ 19 w 95"/>
                <a:gd name="T7" fmla="*/ 0 h 37"/>
                <a:gd name="T8" fmla="*/ 20 w 95"/>
                <a:gd name="T9" fmla="*/ 0 h 37"/>
                <a:gd name="T10" fmla="*/ 20 w 95"/>
                <a:gd name="T11" fmla="*/ 0 h 37"/>
                <a:gd name="T12" fmla="*/ 20 w 95"/>
                <a:gd name="T13" fmla="*/ 0 h 37"/>
                <a:gd name="T14" fmla="*/ 20 w 95"/>
                <a:gd name="T15" fmla="*/ 0 h 37"/>
                <a:gd name="T16" fmla="*/ 20 w 95"/>
                <a:gd name="T17" fmla="*/ 1 h 37"/>
                <a:gd name="T18" fmla="*/ 23 w 95"/>
                <a:gd name="T19" fmla="*/ 7 h 37"/>
                <a:gd name="T20" fmla="*/ 0 w 95"/>
                <a:gd name="T21" fmla="*/ 9 h 37"/>
                <a:gd name="T22" fmla="*/ 2 w 95"/>
                <a:gd name="T23" fmla="*/ 1 h 37"/>
                <a:gd name="T24" fmla="*/ 2 w 95"/>
                <a:gd name="T25" fmla="*/ 1 h 37"/>
                <a:gd name="T26" fmla="*/ 2 w 95"/>
                <a:gd name="T27" fmla="*/ 1 h 37"/>
                <a:gd name="T28" fmla="*/ 2 w 95"/>
                <a:gd name="T29" fmla="*/ 1 h 37"/>
                <a:gd name="T30" fmla="*/ 3 w 95"/>
                <a:gd name="T31" fmla="*/ 1 h 37"/>
                <a:gd name="T32" fmla="*/ 3 w 95"/>
                <a:gd name="T33" fmla="*/ 1 h 37"/>
                <a:gd name="T34" fmla="*/ 4 w 95"/>
                <a:gd name="T35" fmla="*/ 1 h 37"/>
                <a:gd name="T36" fmla="*/ 7 w 95"/>
                <a:gd name="T37" fmla="*/ 0 h 37"/>
                <a:gd name="T38" fmla="*/ 9 w 95"/>
                <a:gd name="T39" fmla="*/ 0 h 37"/>
                <a:gd name="T40" fmla="*/ 12 w 95"/>
                <a:gd name="T41" fmla="*/ 0 h 37"/>
                <a:gd name="T42" fmla="*/ 15 w 95"/>
                <a:gd name="T43" fmla="*/ 0 h 37"/>
                <a:gd name="T44" fmla="*/ 17 w 95"/>
                <a:gd name="T45" fmla="*/ 0 h 37"/>
                <a:gd name="T46" fmla="*/ 18 w 95"/>
                <a:gd name="T47" fmla="*/ 0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5"/>
                <a:gd name="T73" fmla="*/ 0 h 37"/>
                <a:gd name="T74" fmla="*/ 95 w 95"/>
                <a:gd name="T75" fmla="*/ 37 h 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5" h="37">
                  <a:moveTo>
                    <a:pt x="75" y="2"/>
                  </a:moveTo>
                  <a:lnTo>
                    <a:pt x="76" y="0"/>
                  </a:lnTo>
                  <a:lnTo>
                    <a:pt x="77" y="2"/>
                  </a:lnTo>
                  <a:lnTo>
                    <a:pt x="78" y="2"/>
                  </a:lnTo>
                  <a:lnTo>
                    <a:pt x="80" y="2"/>
                  </a:lnTo>
                  <a:lnTo>
                    <a:pt x="81" y="3"/>
                  </a:lnTo>
                  <a:lnTo>
                    <a:pt x="82" y="3"/>
                  </a:lnTo>
                  <a:lnTo>
                    <a:pt x="82" y="4"/>
                  </a:lnTo>
                  <a:lnTo>
                    <a:pt x="95" y="31"/>
                  </a:lnTo>
                  <a:lnTo>
                    <a:pt x="0" y="37"/>
                  </a:lnTo>
                  <a:lnTo>
                    <a:pt x="9" y="6"/>
                  </a:lnTo>
                  <a:lnTo>
                    <a:pt x="10" y="5"/>
                  </a:lnTo>
                  <a:lnTo>
                    <a:pt x="12" y="5"/>
                  </a:lnTo>
                  <a:lnTo>
                    <a:pt x="15" y="4"/>
                  </a:lnTo>
                  <a:lnTo>
                    <a:pt x="19" y="4"/>
                  </a:lnTo>
                  <a:lnTo>
                    <a:pt x="29" y="3"/>
                  </a:lnTo>
                  <a:lnTo>
                    <a:pt x="39" y="3"/>
                  </a:lnTo>
                  <a:lnTo>
                    <a:pt x="51" y="2"/>
                  </a:lnTo>
                  <a:lnTo>
                    <a:pt x="61" y="2"/>
                  </a:lnTo>
                  <a:lnTo>
                    <a:pt x="69" y="2"/>
                  </a:lnTo>
                  <a:lnTo>
                    <a:pt x="75" y="2"/>
                  </a:lnTo>
                  <a:close/>
                </a:path>
              </a:pathLst>
            </a:custGeom>
            <a:solidFill>
              <a:srgbClr val="4C4C4C"/>
            </a:solidFill>
            <a:ln w="9525">
              <a:noFill/>
              <a:round/>
              <a:headEnd/>
              <a:tailEnd/>
            </a:ln>
          </p:spPr>
          <p:txBody>
            <a:bodyPr/>
            <a:lstStyle/>
            <a:p>
              <a:endParaRPr lang="en-US"/>
            </a:p>
          </p:txBody>
        </p:sp>
        <p:sp>
          <p:nvSpPr>
            <p:cNvPr id="1100" name="Freeform 64"/>
            <p:cNvSpPr>
              <a:spLocks/>
            </p:cNvSpPr>
            <p:nvPr/>
          </p:nvSpPr>
          <p:spPr bwMode="auto">
            <a:xfrm>
              <a:off x="3629" y="1995"/>
              <a:ext cx="11" cy="30"/>
            </a:xfrm>
            <a:custGeom>
              <a:avLst/>
              <a:gdLst>
                <a:gd name="T0" fmla="*/ 3 w 20"/>
                <a:gd name="T1" fmla="*/ 1 h 59"/>
                <a:gd name="T2" fmla="*/ 0 w 20"/>
                <a:gd name="T3" fmla="*/ 6 h 59"/>
                <a:gd name="T4" fmla="*/ 3 w 20"/>
                <a:gd name="T5" fmla="*/ 15 h 59"/>
                <a:gd name="T6" fmla="*/ 6 w 20"/>
                <a:gd name="T7" fmla="*/ 8 h 59"/>
                <a:gd name="T8" fmla="*/ 6 w 20"/>
                <a:gd name="T9" fmla="*/ 7 h 59"/>
                <a:gd name="T10" fmla="*/ 6 w 20"/>
                <a:gd name="T11" fmla="*/ 7 h 59"/>
                <a:gd name="T12" fmla="*/ 6 w 20"/>
                <a:gd name="T13" fmla="*/ 6 h 59"/>
                <a:gd name="T14" fmla="*/ 6 w 20"/>
                <a:gd name="T15" fmla="*/ 6 h 59"/>
                <a:gd name="T16" fmla="*/ 6 w 20"/>
                <a:gd name="T17" fmla="*/ 5 h 59"/>
                <a:gd name="T18" fmla="*/ 6 w 20"/>
                <a:gd name="T19" fmla="*/ 4 h 59"/>
                <a:gd name="T20" fmla="*/ 6 w 20"/>
                <a:gd name="T21" fmla="*/ 4 h 59"/>
                <a:gd name="T22" fmla="*/ 5 w 20"/>
                <a:gd name="T23" fmla="*/ 3 h 59"/>
                <a:gd name="T24" fmla="*/ 5 w 20"/>
                <a:gd name="T25" fmla="*/ 2 h 59"/>
                <a:gd name="T26" fmla="*/ 4 w 20"/>
                <a:gd name="T27" fmla="*/ 2 h 59"/>
                <a:gd name="T28" fmla="*/ 4 w 20"/>
                <a:gd name="T29" fmla="*/ 1 h 59"/>
                <a:gd name="T30" fmla="*/ 4 w 20"/>
                <a:gd name="T31" fmla="*/ 1 h 59"/>
                <a:gd name="T32" fmla="*/ 4 w 20"/>
                <a:gd name="T33" fmla="*/ 1 h 59"/>
                <a:gd name="T34" fmla="*/ 4 w 20"/>
                <a:gd name="T35" fmla="*/ 0 h 59"/>
                <a:gd name="T36" fmla="*/ 3 w 20"/>
                <a:gd name="T37" fmla="*/ 0 h 59"/>
                <a:gd name="T38" fmla="*/ 3 w 20"/>
                <a:gd name="T39" fmla="*/ 0 h 59"/>
                <a:gd name="T40" fmla="*/ 3 w 20"/>
                <a:gd name="T41" fmla="*/ 0 h 59"/>
                <a:gd name="T42" fmla="*/ 3 w 20"/>
                <a:gd name="T43" fmla="*/ 0 h 59"/>
                <a:gd name="T44" fmla="*/ 3 w 20"/>
                <a:gd name="T45" fmla="*/ 1 h 59"/>
                <a:gd name="T46" fmla="*/ 3 w 20"/>
                <a:gd name="T47" fmla="*/ 1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59"/>
                <a:gd name="T74" fmla="*/ 20 w 20"/>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59">
                  <a:moveTo>
                    <a:pt x="9" y="2"/>
                  </a:moveTo>
                  <a:lnTo>
                    <a:pt x="0" y="21"/>
                  </a:lnTo>
                  <a:lnTo>
                    <a:pt x="11" y="59"/>
                  </a:lnTo>
                  <a:lnTo>
                    <a:pt x="19" y="30"/>
                  </a:lnTo>
                  <a:lnTo>
                    <a:pt x="20" y="28"/>
                  </a:lnTo>
                  <a:lnTo>
                    <a:pt x="20" y="27"/>
                  </a:lnTo>
                  <a:lnTo>
                    <a:pt x="20" y="23"/>
                  </a:lnTo>
                  <a:lnTo>
                    <a:pt x="19" y="21"/>
                  </a:lnTo>
                  <a:lnTo>
                    <a:pt x="19" y="19"/>
                  </a:lnTo>
                  <a:lnTo>
                    <a:pt x="18" y="15"/>
                  </a:lnTo>
                  <a:lnTo>
                    <a:pt x="18" y="13"/>
                  </a:lnTo>
                  <a:lnTo>
                    <a:pt x="17" y="10"/>
                  </a:lnTo>
                  <a:lnTo>
                    <a:pt x="16" y="7"/>
                  </a:lnTo>
                  <a:lnTo>
                    <a:pt x="15" y="5"/>
                  </a:lnTo>
                  <a:lnTo>
                    <a:pt x="13" y="3"/>
                  </a:lnTo>
                  <a:lnTo>
                    <a:pt x="13" y="2"/>
                  </a:lnTo>
                  <a:lnTo>
                    <a:pt x="12" y="2"/>
                  </a:lnTo>
                  <a:lnTo>
                    <a:pt x="12" y="0"/>
                  </a:lnTo>
                  <a:lnTo>
                    <a:pt x="11" y="0"/>
                  </a:lnTo>
                  <a:lnTo>
                    <a:pt x="10" y="0"/>
                  </a:lnTo>
                  <a:lnTo>
                    <a:pt x="10" y="2"/>
                  </a:lnTo>
                  <a:lnTo>
                    <a:pt x="9" y="2"/>
                  </a:lnTo>
                  <a:close/>
                </a:path>
              </a:pathLst>
            </a:custGeom>
            <a:solidFill>
              <a:srgbClr val="666666"/>
            </a:solidFill>
            <a:ln w="9525">
              <a:noFill/>
              <a:round/>
              <a:headEnd/>
              <a:tailEnd/>
            </a:ln>
          </p:spPr>
          <p:txBody>
            <a:bodyPr/>
            <a:lstStyle/>
            <a:p>
              <a:endParaRPr lang="en-US"/>
            </a:p>
          </p:txBody>
        </p:sp>
        <p:sp>
          <p:nvSpPr>
            <p:cNvPr id="1101" name="Freeform 65"/>
            <p:cNvSpPr>
              <a:spLocks/>
            </p:cNvSpPr>
            <p:nvPr/>
          </p:nvSpPr>
          <p:spPr bwMode="auto">
            <a:xfrm>
              <a:off x="3634" y="1993"/>
              <a:ext cx="41" cy="18"/>
            </a:xfrm>
            <a:custGeom>
              <a:avLst/>
              <a:gdLst>
                <a:gd name="T0" fmla="*/ 2 w 81"/>
                <a:gd name="T1" fmla="*/ 1 h 34"/>
                <a:gd name="T2" fmla="*/ 4 w 81"/>
                <a:gd name="T3" fmla="*/ 1 h 34"/>
                <a:gd name="T4" fmla="*/ 5 w 81"/>
                <a:gd name="T5" fmla="*/ 1 h 34"/>
                <a:gd name="T6" fmla="*/ 7 w 81"/>
                <a:gd name="T7" fmla="*/ 1 h 34"/>
                <a:gd name="T8" fmla="*/ 9 w 81"/>
                <a:gd name="T9" fmla="*/ 1 h 34"/>
                <a:gd name="T10" fmla="*/ 10 w 81"/>
                <a:gd name="T11" fmla="*/ 1 h 34"/>
                <a:gd name="T12" fmla="*/ 12 w 81"/>
                <a:gd name="T13" fmla="*/ 1 h 34"/>
                <a:gd name="T14" fmla="*/ 14 w 81"/>
                <a:gd name="T15" fmla="*/ 1 h 34"/>
                <a:gd name="T16" fmla="*/ 16 w 81"/>
                <a:gd name="T17" fmla="*/ 0 h 34"/>
                <a:gd name="T18" fmla="*/ 16 w 81"/>
                <a:gd name="T19" fmla="*/ 0 h 34"/>
                <a:gd name="T20" fmla="*/ 16 w 81"/>
                <a:gd name="T21" fmla="*/ 0 h 34"/>
                <a:gd name="T22" fmla="*/ 16 w 81"/>
                <a:gd name="T23" fmla="*/ 1 h 34"/>
                <a:gd name="T24" fmla="*/ 17 w 81"/>
                <a:gd name="T25" fmla="*/ 1 h 34"/>
                <a:gd name="T26" fmla="*/ 17 w 81"/>
                <a:gd name="T27" fmla="*/ 1 h 34"/>
                <a:gd name="T28" fmla="*/ 17 w 81"/>
                <a:gd name="T29" fmla="*/ 1 h 34"/>
                <a:gd name="T30" fmla="*/ 18 w 81"/>
                <a:gd name="T31" fmla="*/ 1 h 34"/>
                <a:gd name="T32" fmla="*/ 18 w 81"/>
                <a:gd name="T33" fmla="*/ 1 h 34"/>
                <a:gd name="T34" fmla="*/ 21 w 81"/>
                <a:gd name="T35" fmla="*/ 8 h 34"/>
                <a:gd name="T36" fmla="*/ 21 w 81"/>
                <a:gd name="T37" fmla="*/ 8 h 34"/>
                <a:gd name="T38" fmla="*/ 21 w 81"/>
                <a:gd name="T39" fmla="*/ 8 h 34"/>
                <a:gd name="T40" fmla="*/ 21 w 81"/>
                <a:gd name="T41" fmla="*/ 8 h 34"/>
                <a:gd name="T42" fmla="*/ 21 w 81"/>
                <a:gd name="T43" fmla="*/ 8 h 34"/>
                <a:gd name="T44" fmla="*/ 21 w 81"/>
                <a:gd name="T45" fmla="*/ 8 h 34"/>
                <a:gd name="T46" fmla="*/ 20 w 81"/>
                <a:gd name="T47" fmla="*/ 8 h 34"/>
                <a:gd name="T48" fmla="*/ 20 w 81"/>
                <a:gd name="T49" fmla="*/ 8 h 34"/>
                <a:gd name="T50" fmla="*/ 20 w 81"/>
                <a:gd name="T51" fmla="*/ 8 h 34"/>
                <a:gd name="T52" fmla="*/ 19 w 81"/>
                <a:gd name="T53" fmla="*/ 8 h 34"/>
                <a:gd name="T54" fmla="*/ 19 w 81"/>
                <a:gd name="T55" fmla="*/ 8 h 34"/>
                <a:gd name="T56" fmla="*/ 17 w 81"/>
                <a:gd name="T57" fmla="*/ 9 h 34"/>
                <a:gd name="T58" fmla="*/ 15 w 81"/>
                <a:gd name="T59" fmla="*/ 9 h 34"/>
                <a:gd name="T60" fmla="*/ 14 w 81"/>
                <a:gd name="T61" fmla="*/ 9 h 34"/>
                <a:gd name="T62" fmla="*/ 12 w 81"/>
                <a:gd name="T63" fmla="*/ 10 h 34"/>
                <a:gd name="T64" fmla="*/ 10 w 81"/>
                <a:gd name="T65" fmla="*/ 10 h 34"/>
                <a:gd name="T66" fmla="*/ 8 w 81"/>
                <a:gd name="T67" fmla="*/ 10 h 34"/>
                <a:gd name="T68" fmla="*/ 6 w 81"/>
                <a:gd name="T69" fmla="*/ 9 h 34"/>
                <a:gd name="T70" fmla="*/ 5 w 81"/>
                <a:gd name="T71" fmla="*/ 9 h 34"/>
                <a:gd name="T72" fmla="*/ 4 w 81"/>
                <a:gd name="T73" fmla="*/ 9 h 34"/>
                <a:gd name="T74" fmla="*/ 4 w 81"/>
                <a:gd name="T75" fmla="*/ 9 h 34"/>
                <a:gd name="T76" fmla="*/ 4 w 81"/>
                <a:gd name="T77" fmla="*/ 9 h 34"/>
                <a:gd name="T78" fmla="*/ 3 w 81"/>
                <a:gd name="T79" fmla="*/ 9 h 34"/>
                <a:gd name="T80" fmla="*/ 3 w 81"/>
                <a:gd name="T81" fmla="*/ 9 h 34"/>
                <a:gd name="T82" fmla="*/ 3 w 81"/>
                <a:gd name="T83" fmla="*/ 9 h 34"/>
                <a:gd name="T84" fmla="*/ 3 w 81"/>
                <a:gd name="T85" fmla="*/ 9 h 34"/>
                <a:gd name="T86" fmla="*/ 3 w 81"/>
                <a:gd name="T87" fmla="*/ 8 h 34"/>
                <a:gd name="T88" fmla="*/ 0 w 81"/>
                <a:gd name="T89" fmla="*/ 2 h 34"/>
                <a:gd name="T90" fmla="*/ 0 w 81"/>
                <a:gd name="T91" fmla="*/ 2 h 34"/>
                <a:gd name="T92" fmla="*/ 0 w 81"/>
                <a:gd name="T93" fmla="*/ 1 h 34"/>
                <a:gd name="T94" fmla="*/ 1 w 81"/>
                <a:gd name="T95" fmla="*/ 1 h 34"/>
                <a:gd name="T96" fmla="*/ 1 w 81"/>
                <a:gd name="T97" fmla="*/ 1 h 34"/>
                <a:gd name="T98" fmla="*/ 1 w 81"/>
                <a:gd name="T99" fmla="*/ 1 h 34"/>
                <a:gd name="T100" fmla="*/ 1 w 81"/>
                <a:gd name="T101" fmla="*/ 1 h 34"/>
                <a:gd name="T102" fmla="*/ 2 w 81"/>
                <a:gd name="T103" fmla="*/ 1 h 34"/>
                <a:gd name="T104" fmla="*/ 2 w 81"/>
                <a:gd name="T105" fmla="*/ 1 h 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1"/>
                <a:gd name="T160" fmla="*/ 0 h 34"/>
                <a:gd name="T161" fmla="*/ 81 w 81"/>
                <a:gd name="T162" fmla="*/ 34 h 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1" h="34">
                  <a:moveTo>
                    <a:pt x="6" y="2"/>
                  </a:moveTo>
                  <a:lnTo>
                    <a:pt x="14" y="2"/>
                  </a:lnTo>
                  <a:lnTo>
                    <a:pt x="20" y="2"/>
                  </a:lnTo>
                  <a:lnTo>
                    <a:pt x="26" y="2"/>
                  </a:lnTo>
                  <a:lnTo>
                    <a:pt x="33" y="2"/>
                  </a:lnTo>
                  <a:lnTo>
                    <a:pt x="40" y="2"/>
                  </a:lnTo>
                  <a:lnTo>
                    <a:pt x="47" y="2"/>
                  </a:lnTo>
                  <a:lnTo>
                    <a:pt x="54" y="1"/>
                  </a:lnTo>
                  <a:lnTo>
                    <a:pt x="61" y="0"/>
                  </a:lnTo>
                  <a:lnTo>
                    <a:pt x="62" y="0"/>
                  </a:lnTo>
                  <a:lnTo>
                    <a:pt x="63" y="0"/>
                  </a:lnTo>
                  <a:lnTo>
                    <a:pt x="64" y="1"/>
                  </a:lnTo>
                  <a:lnTo>
                    <a:pt x="66" y="1"/>
                  </a:lnTo>
                  <a:lnTo>
                    <a:pt x="67" y="1"/>
                  </a:lnTo>
                  <a:lnTo>
                    <a:pt x="68" y="2"/>
                  </a:lnTo>
                  <a:lnTo>
                    <a:pt x="69" y="2"/>
                  </a:lnTo>
                  <a:lnTo>
                    <a:pt x="69" y="3"/>
                  </a:lnTo>
                  <a:lnTo>
                    <a:pt x="81" y="28"/>
                  </a:lnTo>
                  <a:lnTo>
                    <a:pt x="81" y="29"/>
                  </a:lnTo>
                  <a:lnTo>
                    <a:pt x="81" y="30"/>
                  </a:lnTo>
                  <a:lnTo>
                    <a:pt x="79" y="30"/>
                  </a:lnTo>
                  <a:lnTo>
                    <a:pt x="78" y="30"/>
                  </a:lnTo>
                  <a:lnTo>
                    <a:pt x="77" y="31"/>
                  </a:lnTo>
                  <a:lnTo>
                    <a:pt x="76" y="31"/>
                  </a:lnTo>
                  <a:lnTo>
                    <a:pt x="75" y="31"/>
                  </a:lnTo>
                  <a:lnTo>
                    <a:pt x="68" y="32"/>
                  </a:lnTo>
                  <a:lnTo>
                    <a:pt x="60" y="33"/>
                  </a:lnTo>
                  <a:lnTo>
                    <a:pt x="53" y="33"/>
                  </a:lnTo>
                  <a:lnTo>
                    <a:pt x="46" y="34"/>
                  </a:lnTo>
                  <a:lnTo>
                    <a:pt x="39" y="34"/>
                  </a:lnTo>
                  <a:lnTo>
                    <a:pt x="31" y="34"/>
                  </a:lnTo>
                  <a:lnTo>
                    <a:pt x="24" y="33"/>
                  </a:lnTo>
                  <a:lnTo>
                    <a:pt x="17" y="33"/>
                  </a:lnTo>
                  <a:lnTo>
                    <a:pt x="16" y="32"/>
                  </a:lnTo>
                  <a:lnTo>
                    <a:pt x="15" y="32"/>
                  </a:lnTo>
                  <a:lnTo>
                    <a:pt x="13" y="32"/>
                  </a:lnTo>
                  <a:lnTo>
                    <a:pt x="11" y="32"/>
                  </a:lnTo>
                  <a:lnTo>
                    <a:pt x="10" y="32"/>
                  </a:lnTo>
                  <a:lnTo>
                    <a:pt x="9" y="32"/>
                  </a:lnTo>
                  <a:lnTo>
                    <a:pt x="9" y="31"/>
                  </a:lnTo>
                  <a:lnTo>
                    <a:pt x="0" y="5"/>
                  </a:lnTo>
                  <a:lnTo>
                    <a:pt x="0" y="3"/>
                  </a:lnTo>
                  <a:lnTo>
                    <a:pt x="1" y="3"/>
                  </a:lnTo>
                  <a:lnTo>
                    <a:pt x="1" y="2"/>
                  </a:lnTo>
                  <a:lnTo>
                    <a:pt x="2" y="2"/>
                  </a:lnTo>
                  <a:lnTo>
                    <a:pt x="3" y="2"/>
                  </a:lnTo>
                  <a:lnTo>
                    <a:pt x="5" y="2"/>
                  </a:lnTo>
                  <a:lnTo>
                    <a:pt x="6" y="2"/>
                  </a:lnTo>
                  <a:close/>
                </a:path>
              </a:pathLst>
            </a:custGeom>
            <a:solidFill>
              <a:srgbClr val="7F7F7F"/>
            </a:solidFill>
            <a:ln w="9525">
              <a:noFill/>
              <a:round/>
              <a:headEnd/>
              <a:tailEnd/>
            </a:ln>
          </p:spPr>
          <p:txBody>
            <a:bodyPr/>
            <a:lstStyle/>
            <a:p>
              <a:endParaRPr lang="en-US"/>
            </a:p>
          </p:txBody>
        </p:sp>
        <p:sp>
          <p:nvSpPr>
            <p:cNvPr id="1102" name="Freeform 66"/>
            <p:cNvSpPr>
              <a:spLocks/>
            </p:cNvSpPr>
            <p:nvPr/>
          </p:nvSpPr>
          <p:spPr bwMode="auto">
            <a:xfrm>
              <a:off x="3690" y="2005"/>
              <a:ext cx="47" cy="18"/>
            </a:xfrm>
            <a:custGeom>
              <a:avLst/>
              <a:gdLst>
                <a:gd name="T0" fmla="*/ 19 w 94"/>
                <a:gd name="T1" fmla="*/ 0 h 36"/>
                <a:gd name="T2" fmla="*/ 19 w 94"/>
                <a:gd name="T3" fmla="*/ 0 h 36"/>
                <a:gd name="T4" fmla="*/ 20 w 94"/>
                <a:gd name="T5" fmla="*/ 0 h 36"/>
                <a:gd name="T6" fmla="*/ 20 w 94"/>
                <a:gd name="T7" fmla="*/ 0 h 36"/>
                <a:gd name="T8" fmla="*/ 20 w 94"/>
                <a:gd name="T9" fmla="*/ 1 h 36"/>
                <a:gd name="T10" fmla="*/ 20 w 94"/>
                <a:gd name="T11" fmla="*/ 1 h 36"/>
                <a:gd name="T12" fmla="*/ 20 w 94"/>
                <a:gd name="T13" fmla="*/ 1 h 36"/>
                <a:gd name="T14" fmla="*/ 20 w 94"/>
                <a:gd name="T15" fmla="*/ 1 h 36"/>
                <a:gd name="T16" fmla="*/ 21 w 94"/>
                <a:gd name="T17" fmla="*/ 1 h 36"/>
                <a:gd name="T18" fmla="*/ 24 w 94"/>
                <a:gd name="T19" fmla="*/ 7 h 36"/>
                <a:gd name="T20" fmla="*/ 0 w 94"/>
                <a:gd name="T21" fmla="*/ 9 h 36"/>
                <a:gd name="T22" fmla="*/ 3 w 94"/>
                <a:gd name="T23" fmla="*/ 1 h 36"/>
                <a:gd name="T24" fmla="*/ 3 w 94"/>
                <a:gd name="T25" fmla="*/ 1 h 36"/>
                <a:gd name="T26" fmla="*/ 3 w 94"/>
                <a:gd name="T27" fmla="*/ 1 h 36"/>
                <a:gd name="T28" fmla="*/ 3 w 94"/>
                <a:gd name="T29" fmla="*/ 1 h 36"/>
                <a:gd name="T30" fmla="*/ 3 w 94"/>
                <a:gd name="T31" fmla="*/ 1 h 36"/>
                <a:gd name="T32" fmla="*/ 3 w 94"/>
                <a:gd name="T33" fmla="*/ 1 h 36"/>
                <a:gd name="T34" fmla="*/ 5 w 94"/>
                <a:gd name="T35" fmla="*/ 1 h 36"/>
                <a:gd name="T36" fmla="*/ 6 w 94"/>
                <a:gd name="T37" fmla="*/ 1 h 36"/>
                <a:gd name="T38" fmla="*/ 10 w 94"/>
                <a:gd name="T39" fmla="*/ 1 h 36"/>
                <a:gd name="T40" fmla="*/ 12 w 94"/>
                <a:gd name="T41" fmla="*/ 1 h 36"/>
                <a:gd name="T42" fmla="*/ 15 w 94"/>
                <a:gd name="T43" fmla="*/ 1 h 36"/>
                <a:gd name="T44" fmla="*/ 18 w 94"/>
                <a:gd name="T45" fmla="*/ 0 h 36"/>
                <a:gd name="T46" fmla="*/ 19 w 94"/>
                <a:gd name="T47" fmla="*/ 0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36"/>
                <a:gd name="T74" fmla="*/ 94 w 94"/>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36">
                  <a:moveTo>
                    <a:pt x="73" y="0"/>
                  </a:moveTo>
                  <a:lnTo>
                    <a:pt x="76" y="0"/>
                  </a:lnTo>
                  <a:lnTo>
                    <a:pt x="77" y="0"/>
                  </a:lnTo>
                  <a:lnTo>
                    <a:pt x="78" y="0"/>
                  </a:lnTo>
                  <a:lnTo>
                    <a:pt x="79" y="1"/>
                  </a:lnTo>
                  <a:lnTo>
                    <a:pt x="80" y="1"/>
                  </a:lnTo>
                  <a:lnTo>
                    <a:pt x="80" y="2"/>
                  </a:lnTo>
                  <a:lnTo>
                    <a:pt x="81" y="2"/>
                  </a:lnTo>
                  <a:lnTo>
                    <a:pt x="94" y="31"/>
                  </a:lnTo>
                  <a:lnTo>
                    <a:pt x="0" y="36"/>
                  </a:lnTo>
                  <a:lnTo>
                    <a:pt x="9" y="5"/>
                  </a:lnTo>
                  <a:lnTo>
                    <a:pt x="10" y="5"/>
                  </a:lnTo>
                  <a:lnTo>
                    <a:pt x="11" y="3"/>
                  </a:lnTo>
                  <a:lnTo>
                    <a:pt x="15" y="3"/>
                  </a:lnTo>
                  <a:lnTo>
                    <a:pt x="18" y="3"/>
                  </a:lnTo>
                  <a:lnTo>
                    <a:pt x="27" y="2"/>
                  </a:lnTo>
                  <a:lnTo>
                    <a:pt x="39" y="1"/>
                  </a:lnTo>
                  <a:lnTo>
                    <a:pt x="50" y="1"/>
                  </a:lnTo>
                  <a:lnTo>
                    <a:pt x="61" y="1"/>
                  </a:lnTo>
                  <a:lnTo>
                    <a:pt x="69" y="0"/>
                  </a:lnTo>
                  <a:lnTo>
                    <a:pt x="73" y="0"/>
                  </a:lnTo>
                  <a:close/>
                </a:path>
              </a:pathLst>
            </a:custGeom>
            <a:solidFill>
              <a:srgbClr val="4C4C4C"/>
            </a:solidFill>
            <a:ln w="9525">
              <a:noFill/>
              <a:round/>
              <a:headEnd/>
              <a:tailEnd/>
            </a:ln>
          </p:spPr>
          <p:txBody>
            <a:bodyPr/>
            <a:lstStyle/>
            <a:p>
              <a:endParaRPr lang="en-US"/>
            </a:p>
          </p:txBody>
        </p:sp>
        <p:sp>
          <p:nvSpPr>
            <p:cNvPr id="1103" name="Freeform 67"/>
            <p:cNvSpPr>
              <a:spLocks/>
            </p:cNvSpPr>
            <p:nvPr/>
          </p:nvSpPr>
          <p:spPr bwMode="auto">
            <a:xfrm>
              <a:off x="3684" y="1993"/>
              <a:ext cx="10" cy="29"/>
            </a:xfrm>
            <a:custGeom>
              <a:avLst/>
              <a:gdLst>
                <a:gd name="T0" fmla="*/ 2 w 21"/>
                <a:gd name="T1" fmla="*/ 1 h 58"/>
                <a:gd name="T2" fmla="*/ 0 w 21"/>
                <a:gd name="T3" fmla="*/ 6 h 58"/>
                <a:gd name="T4" fmla="*/ 3 w 21"/>
                <a:gd name="T5" fmla="*/ 15 h 58"/>
                <a:gd name="T6" fmla="*/ 5 w 21"/>
                <a:gd name="T7" fmla="*/ 7 h 58"/>
                <a:gd name="T8" fmla="*/ 5 w 21"/>
                <a:gd name="T9" fmla="*/ 7 h 58"/>
                <a:gd name="T10" fmla="*/ 5 w 21"/>
                <a:gd name="T11" fmla="*/ 7 h 58"/>
                <a:gd name="T12" fmla="*/ 5 w 21"/>
                <a:gd name="T13" fmla="*/ 6 h 58"/>
                <a:gd name="T14" fmla="*/ 5 w 21"/>
                <a:gd name="T15" fmla="*/ 5 h 58"/>
                <a:gd name="T16" fmla="*/ 5 w 21"/>
                <a:gd name="T17" fmla="*/ 5 h 58"/>
                <a:gd name="T18" fmla="*/ 4 w 21"/>
                <a:gd name="T19" fmla="*/ 4 h 58"/>
                <a:gd name="T20" fmla="*/ 4 w 21"/>
                <a:gd name="T21" fmla="*/ 3 h 58"/>
                <a:gd name="T22" fmla="*/ 4 w 21"/>
                <a:gd name="T23" fmla="*/ 3 h 58"/>
                <a:gd name="T24" fmla="*/ 4 w 21"/>
                <a:gd name="T25" fmla="*/ 2 h 58"/>
                <a:gd name="T26" fmla="*/ 3 w 21"/>
                <a:gd name="T27" fmla="*/ 2 h 58"/>
                <a:gd name="T28" fmla="*/ 3 w 21"/>
                <a:gd name="T29" fmla="*/ 1 h 58"/>
                <a:gd name="T30" fmla="*/ 3 w 21"/>
                <a:gd name="T31" fmla="*/ 1 h 58"/>
                <a:gd name="T32" fmla="*/ 3 w 21"/>
                <a:gd name="T33" fmla="*/ 1 h 58"/>
                <a:gd name="T34" fmla="*/ 3 w 21"/>
                <a:gd name="T35" fmla="*/ 1 h 58"/>
                <a:gd name="T36" fmla="*/ 3 w 21"/>
                <a:gd name="T37" fmla="*/ 1 h 58"/>
                <a:gd name="T38" fmla="*/ 3 w 21"/>
                <a:gd name="T39" fmla="*/ 0 h 58"/>
                <a:gd name="T40" fmla="*/ 2 w 21"/>
                <a:gd name="T41" fmla="*/ 1 h 58"/>
                <a:gd name="T42" fmla="*/ 2 w 21"/>
                <a:gd name="T43" fmla="*/ 1 h 58"/>
                <a:gd name="T44" fmla="*/ 2 w 21"/>
                <a:gd name="T45" fmla="*/ 1 h 58"/>
                <a:gd name="T46" fmla="*/ 2 w 21"/>
                <a:gd name="T47" fmla="*/ 1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58"/>
                <a:gd name="T74" fmla="*/ 21 w 21"/>
                <a:gd name="T75" fmla="*/ 58 h 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58">
                  <a:moveTo>
                    <a:pt x="9" y="2"/>
                  </a:moveTo>
                  <a:lnTo>
                    <a:pt x="0" y="22"/>
                  </a:lnTo>
                  <a:lnTo>
                    <a:pt x="12" y="58"/>
                  </a:lnTo>
                  <a:lnTo>
                    <a:pt x="20" y="31"/>
                  </a:lnTo>
                  <a:lnTo>
                    <a:pt x="21" y="29"/>
                  </a:lnTo>
                  <a:lnTo>
                    <a:pt x="21" y="26"/>
                  </a:lnTo>
                  <a:lnTo>
                    <a:pt x="20" y="24"/>
                  </a:lnTo>
                  <a:lnTo>
                    <a:pt x="20" y="20"/>
                  </a:lnTo>
                  <a:lnTo>
                    <a:pt x="20" y="18"/>
                  </a:lnTo>
                  <a:lnTo>
                    <a:pt x="18" y="16"/>
                  </a:lnTo>
                  <a:lnTo>
                    <a:pt x="18" y="12"/>
                  </a:lnTo>
                  <a:lnTo>
                    <a:pt x="17" y="10"/>
                  </a:lnTo>
                  <a:lnTo>
                    <a:pt x="16" y="8"/>
                  </a:lnTo>
                  <a:lnTo>
                    <a:pt x="15" y="6"/>
                  </a:lnTo>
                  <a:lnTo>
                    <a:pt x="14" y="3"/>
                  </a:lnTo>
                  <a:lnTo>
                    <a:pt x="13" y="2"/>
                  </a:lnTo>
                  <a:lnTo>
                    <a:pt x="13" y="1"/>
                  </a:lnTo>
                  <a:lnTo>
                    <a:pt x="12" y="1"/>
                  </a:lnTo>
                  <a:lnTo>
                    <a:pt x="12" y="0"/>
                  </a:lnTo>
                  <a:lnTo>
                    <a:pt x="10" y="1"/>
                  </a:lnTo>
                  <a:lnTo>
                    <a:pt x="9" y="1"/>
                  </a:lnTo>
                  <a:lnTo>
                    <a:pt x="9" y="2"/>
                  </a:lnTo>
                  <a:close/>
                </a:path>
              </a:pathLst>
            </a:custGeom>
            <a:solidFill>
              <a:srgbClr val="666666"/>
            </a:solidFill>
            <a:ln w="9525">
              <a:noFill/>
              <a:round/>
              <a:headEnd/>
              <a:tailEnd/>
            </a:ln>
          </p:spPr>
          <p:txBody>
            <a:bodyPr/>
            <a:lstStyle/>
            <a:p>
              <a:endParaRPr lang="en-US"/>
            </a:p>
          </p:txBody>
        </p:sp>
        <p:sp>
          <p:nvSpPr>
            <p:cNvPr id="1104" name="Freeform 68"/>
            <p:cNvSpPr>
              <a:spLocks/>
            </p:cNvSpPr>
            <p:nvPr/>
          </p:nvSpPr>
          <p:spPr bwMode="auto">
            <a:xfrm>
              <a:off x="3689" y="1992"/>
              <a:ext cx="41" cy="16"/>
            </a:xfrm>
            <a:custGeom>
              <a:avLst/>
              <a:gdLst>
                <a:gd name="T0" fmla="*/ 2 w 81"/>
                <a:gd name="T1" fmla="*/ 0 h 34"/>
                <a:gd name="T2" fmla="*/ 4 w 81"/>
                <a:gd name="T3" fmla="*/ 0 h 34"/>
                <a:gd name="T4" fmla="*/ 5 w 81"/>
                <a:gd name="T5" fmla="*/ 0 h 34"/>
                <a:gd name="T6" fmla="*/ 7 w 81"/>
                <a:gd name="T7" fmla="*/ 0 h 34"/>
                <a:gd name="T8" fmla="*/ 9 w 81"/>
                <a:gd name="T9" fmla="*/ 0 h 34"/>
                <a:gd name="T10" fmla="*/ 11 w 81"/>
                <a:gd name="T11" fmla="*/ 0 h 34"/>
                <a:gd name="T12" fmla="*/ 12 w 81"/>
                <a:gd name="T13" fmla="*/ 0 h 34"/>
                <a:gd name="T14" fmla="*/ 14 w 81"/>
                <a:gd name="T15" fmla="*/ 0 h 34"/>
                <a:gd name="T16" fmla="*/ 16 w 81"/>
                <a:gd name="T17" fmla="*/ 0 h 34"/>
                <a:gd name="T18" fmla="*/ 16 w 81"/>
                <a:gd name="T19" fmla="*/ 0 h 34"/>
                <a:gd name="T20" fmla="*/ 16 w 81"/>
                <a:gd name="T21" fmla="*/ 0 h 34"/>
                <a:gd name="T22" fmla="*/ 17 w 81"/>
                <a:gd name="T23" fmla="*/ 0 h 34"/>
                <a:gd name="T24" fmla="*/ 17 w 81"/>
                <a:gd name="T25" fmla="*/ 0 h 34"/>
                <a:gd name="T26" fmla="*/ 17 w 81"/>
                <a:gd name="T27" fmla="*/ 0 h 34"/>
                <a:gd name="T28" fmla="*/ 17 w 81"/>
                <a:gd name="T29" fmla="*/ 0 h 34"/>
                <a:gd name="T30" fmla="*/ 17 w 81"/>
                <a:gd name="T31" fmla="*/ 0 h 34"/>
                <a:gd name="T32" fmla="*/ 18 w 81"/>
                <a:gd name="T33" fmla="*/ 0 h 34"/>
                <a:gd name="T34" fmla="*/ 21 w 81"/>
                <a:gd name="T35" fmla="*/ 6 h 34"/>
                <a:gd name="T36" fmla="*/ 21 w 81"/>
                <a:gd name="T37" fmla="*/ 6 h 34"/>
                <a:gd name="T38" fmla="*/ 21 w 81"/>
                <a:gd name="T39" fmla="*/ 6 h 34"/>
                <a:gd name="T40" fmla="*/ 21 w 81"/>
                <a:gd name="T41" fmla="*/ 7 h 34"/>
                <a:gd name="T42" fmla="*/ 21 w 81"/>
                <a:gd name="T43" fmla="*/ 7 h 34"/>
                <a:gd name="T44" fmla="*/ 21 w 81"/>
                <a:gd name="T45" fmla="*/ 7 h 34"/>
                <a:gd name="T46" fmla="*/ 20 w 81"/>
                <a:gd name="T47" fmla="*/ 7 h 34"/>
                <a:gd name="T48" fmla="*/ 20 w 81"/>
                <a:gd name="T49" fmla="*/ 7 h 34"/>
                <a:gd name="T50" fmla="*/ 20 w 81"/>
                <a:gd name="T51" fmla="*/ 7 h 34"/>
                <a:gd name="T52" fmla="*/ 19 w 81"/>
                <a:gd name="T53" fmla="*/ 7 h 34"/>
                <a:gd name="T54" fmla="*/ 19 w 81"/>
                <a:gd name="T55" fmla="*/ 7 h 34"/>
                <a:gd name="T56" fmla="*/ 17 w 81"/>
                <a:gd name="T57" fmla="*/ 7 h 34"/>
                <a:gd name="T58" fmla="*/ 15 w 81"/>
                <a:gd name="T59" fmla="*/ 8 h 34"/>
                <a:gd name="T60" fmla="*/ 14 w 81"/>
                <a:gd name="T61" fmla="*/ 8 h 34"/>
                <a:gd name="T62" fmla="*/ 12 w 81"/>
                <a:gd name="T63" fmla="*/ 8 h 34"/>
                <a:gd name="T64" fmla="*/ 10 w 81"/>
                <a:gd name="T65" fmla="*/ 8 h 34"/>
                <a:gd name="T66" fmla="*/ 8 w 81"/>
                <a:gd name="T67" fmla="*/ 8 h 34"/>
                <a:gd name="T68" fmla="*/ 7 w 81"/>
                <a:gd name="T69" fmla="*/ 8 h 34"/>
                <a:gd name="T70" fmla="*/ 5 w 81"/>
                <a:gd name="T71" fmla="*/ 8 h 34"/>
                <a:gd name="T72" fmla="*/ 4 w 81"/>
                <a:gd name="T73" fmla="*/ 8 h 34"/>
                <a:gd name="T74" fmla="*/ 4 w 81"/>
                <a:gd name="T75" fmla="*/ 8 h 34"/>
                <a:gd name="T76" fmla="*/ 4 w 81"/>
                <a:gd name="T77" fmla="*/ 8 h 34"/>
                <a:gd name="T78" fmla="*/ 3 w 81"/>
                <a:gd name="T79" fmla="*/ 8 h 34"/>
                <a:gd name="T80" fmla="*/ 3 w 81"/>
                <a:gd name="T81" fmla="*/ 8 h 34"/>
                <a:gd name="T82" fmla="*/ 3 w 81"/>
                <a:gd name="T83" fmla="*/ 7 h 34"/>
                <a:gd name="T84" fmla="*/ 3 w 81"/>
                <a:gd name="T85" fmla="*/ 7 h 34"/>
                <a:gd name="T86" fmla="*/ 3 w 81"/>
                <a:gd name="T87" fmla="*/ 7 h 34"/>
                <a:gd name="T88" fmla="*/ 0 w 81"/>
                <a:gd name="T89" fmla="*/ 1 h 34"/>
                <a:gd name="T90" fmla="*/ 0 w 81"/>
                <a:gd name="T91" fmla="*/ 1 h 34"/>
                <a:gd name="T92" fmla="*/ 0 w 81"/>
                <a:gd name="T93" fmla="*/ 1 h 34"/>
                <a:gd name="T94" fmla="*/ 0 w 81"/>
                <a:gd name="T95" fmla="*/ 0 h 34"/>
                <a:gd name="T96" fmla="*/ 1 w 81"/>
                <a:gd name="T97" fmla="*/ 0 h 34"/>
                <a:gd name="T98" fmla="*/ 1 w 81"/>
                <a:gd name="T99" fmla="*/ 0 h 34"/>
                <a:gd name="T100" fmla="*/ 1 w 81"/>
                <a:gd name="T101" fmla="*/ 0 h 34"/>
                <a:gd name="T102" fmla="*/ 2 w 81"/>
                <a:gd name="T103" fmla="*/ 0 h 34"/>
                <a:gd name="T104" fmla="*/ 2 w 81"/>
                <a:gd name="T105" fmla="*/ 0 h 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1"/>
                <a:gd name="T160" fmla="*/ 0 h 34"/>
                <a:gd name="T161" fmla="*/ 81 w 81"/>
                <a:gd name="T162" fmla="*/ 34 h 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1" h="34">
                  <a:moveTo>
                    <a:pt x="6" y="2"/>
                  </a:moveTo>
                  <a:lnTo>
                    <a:pt x="13" y="2"/>
                  </a:lnTo>
                  <a:lnTo>
                    <a:pt x="20" y="3"/>
                  </a:lnTo>
                  <a:lnTo>
                    <a:pt x="27" y="3"/>
                  </a:lnTo>
                  <a:lnTo>
                    <a:pt x="34" y="2"/>
                  </a:lnTo>
                  <a:lnTo>
                    <a:pt x="41" y="2"/>
                  </a:lnTo>
                  <a:lnTo>
                    <a:pt x="48" y="2"/>
                  </a:lnTo>
                  <a:lnTo>
                    <a:pt x="53" y="0"/>
                  </a:lnTo>
                  <a:lnTo>
                    <a:pt x="61" y="0"/>
                  </a:lnTo>
                  <a:lnTo>
                    <a:pt x="63" y="0"/>
                  </a:lnTo>
                  <a:lnTo>
                    <a:pt x="64" y="0"/>
                  </a:lnTo>
                  <a:lnTo>
                    <a:pt x="65" y="0"/>
                  </a:lnTo>
                  <a:lnTo>
                    <a:pt x="66" y="0"/>
                  </a:lnTo>
                  <a:lnTo>
                    <a:pt x="67" y="2"/>
                  </a:lnTo>
                  <a:lnTo>
                    <a:pt x="68" y="2"/>
                  </a:lnTo>
                  <a:lnTo>
                    <a:pt x="68" y="3"/>
                  </a:lnTo>
                  <a:lnTo>
                    <a:pt x="70" y="3"/>
                  </a:lnTo>
                  <a:lnTo>
                    <a:pt x="81" y="28"/>
                  </a:lnTo>
                  <a:lnTo>
                    <a:pt x="81" y="29"/>
                  </a:lnTo>
                  <a:lnTo>
                    <a:pt x="80" y="30"/>
                  </a:lnTo>
                  <a:lnTo>
                    <a:pt x="79" y="30"/>
                  </a:lnTo>
                  <a:lnTo>
                    <a:pt x="78" y="30"/>
                  </a:lnTo>
                  <a:lnTo>
                    <a:pt x="76" y="30"/>
                  </a:lnTo>
                  <a:lnTo>
                    <a:pt x="75" y="30"/>
                  </a:lnTo>
                  <a:lnTo>
                    <a:pt x="67" y="32"/>
                  </a:lnTo>
                  <a:lnTo>
                    <a:pt x="60" y="33"/>
                  </a:lnTo>
                  <a:lnTo>
                    <a:pt x="53" y="34"/>
                  </a:lnTo>
                  <a:lnTo>
                    <a:pt x="46" y="34"/>
                  </a:lnTo>
                  <a:lnTo>
                    <a:pt x="40" y="34"/>
                  </a:lnTo>
                  <a:lnTo>
                    <a:pt x="32" y="34"/>
                  </a:lnTo>
                  <a:lnTo>
                    <a:pt x="25" y="34"/>
                  </a:lnTo>
                  <a:lnTo>
                    <a:pt x="18" y="33"/>
                  </a:lnTo>
                  <a:lnTo>
                    <a:pt x="15" y="33"/>
                  </a:lnTo>
                  <a:lnTo>
                    <a:pt x="14" y="33"/>
                  </a:lnTo>
                  <a:lnTo>
                    <a:pt x="13" y="33"/>
                  </a:lnTo>
                  <a:lnTo>
                    <a:pt x="12" y="33"/>
                  </a:lnTo>
                  <a:lnTo>
                    <a:pt x="11" y="33"/>
                  </a:lnTo>
                  <a:lnTo>
                    <a:pt x="11" y="32"/>
                  </a:lnTo>
                  <a:lnTo>
                    <a:pt x="10" y="32"/>
                  </a:lnTo>
                  <a:lnTo>
                    <a:pt x="0" y="5"/>
                  </a:lnTo>
                  <a:lnTo>
                    <a:pt x="0" y="4"/>
                  </a:lnTo>
                  <a:lnTo>
                    <a:pt x="0" y="3"/>
                  </a:lnTo>
                  <a:lnTo>
                    <a:pt x="2" y="3"/>
                  </a:lnTo>
                  <a:lnTo>
                    <a:pt x="3" y="3"/>
                  </a:lnTo>
                  <a:lnTo>
                    <a:pt x="4" y="2"/>
                  </a:lnTo>
                  <a:lnTo>
                    <a:pt x="5" y="2"/>
                  </a:lnTo>
                  <a:lnTo>
                    <a:pt x="6" y="2"/>
                  </a:lnTo>
                  <a:close/>
                </a:path>
              </a:pathLst>
            </a:custGeom>
            <a:solidFill>
              <a:srgbClr val="7F7F7F"/>
            </a:solidFill>
            <a:ln w="9525">
              <a:noFill/>
              <a:round/>
              <a:headEnd/>
              <a:tailEnd/>
            </a:ln>
          </p:spPr>
          <p:txBody>
            <a:bodyPr/>
            <a:lstStyle/>
            <a:p>
              <a:endParaRPr lang="en-US"/>
            </a:p>
          </p:txBody>
        </p:sp>
        <p:sp>
          <p:nvSpPr>
            <p:cNvPr id="1105" name="Freeform 69"/>
            <p:cNvSpPr>
              <a:spLocks/>
            </p:cNvSpPr>
            <p:nvPr/>
          </p:nvSpPr>
          <p:spPr bwMode="auto">
            <a:xfrm>
              <a:off x="3608" y="2035"/>
              <a:ext cx="97" cy="25"/>
            </a:xfrm>
            <a:custGeom>
              <a:avLst/>
              <a:gdLst>
                <a:gd name="T0" fmla="*/ 45 w 194"/>
                <a:gd name="T1" fmla="*/ 1 h 48"/>
                <a:gd name="T2" fmla="*/ 49 w 194"/>
                <a:gd name="T3" fmla="*/ 10 h 48"/>
                <a:gd name="T4" fmla="*/ 0 w 194"/>
                <a:gd name="T5" fmla="*/ 13 h 48"/>
                <a:gd name="T6" fmla="*/ 3 w 194"/>
                <a:gd name="T7" fmla="*/ 3 h 48"/>
                <a:gd name="T8" fmla="*/ 4 w 194"/>
                <a:gd name="T9" fmla="*/ 3 h 48"/>
                <a:gd name="T10" fmla="*/ 5 w 194"/>
                <a:gd name="T11" fmla="*/ 3 h 48"/>
                <a:gd name="T12" fmla="*/ 5 w 194"/>
                <a:gd name="T13" fmla="*/ 2 h 48"/>
                <a:gd name="T14" fmla="*/ 6 w 194"/>
                <a:gd name="T15" fmla="*/ 2 h 48"/>
                <a:gd name="T16" fmla="*/ 7 w 194"/>
                <a:gd name="T17" fmla="*/ 2 h 48"/>
                <a:gd name="T18" fmla="*/ 11 w 194"/>
                <a:gd name="T19" fmla="*/ 2 h 48"/>
                <a:gd name="T20" fmla="*/ 13 w 194"/>
                <a:gd name="T21" fmla="*/ 2 h 48"/>
                <a:gd name="T22" fmla="*/ 17 w 194"/>
                <a:gd name="T23" fmla="*/ 1 h 48"/>
                <a:gd name="T24" fmla="*/ 21 w 194"/>
                <a:gd name="T25" fmla="*/ 1 h 48"/>
                <a:gd name="T26" fmla="*/ 24 w 194"/>
                <a:gd name="T27" fmla="*/ 1 h 48"/>
                <a:gd name="T28" fmla="*/ 28 w 194"/>
                <a:gd name="T29" fmla="*/ 1 h 48"/>
                <a:gd name="T30" fmla="*/ 31 w 194"/>
                <a:gd name="T31" fmla="*/ 1 h 48"/>
                <a:gd name="T32" fmla="*/ 36 w 194"/>
                <a:gd name="T33" fmla="*/ 0 h 48"/>
                <a:gd name="T34" fmla="*/ 38 w 194"/>
                <a:gd name="T35" fmla="*/ 0 h 48"/>
                <a:gd name="T36" fmla="*/ 41 w 194"/>
                <a:gd name="T37" fmla="*/ 0 h 48"/>
                <a:gd name="T38" fmla="*/ 43 w 194"/>
                <a:gd name="T39" fmla="*/ 0 h 48"/>
                <a:gd name="T40" fmla="*/ 44 w 194"/>
                <a:gd name="T41" fmla="*/ 1 h 48"/>
                <a:gd name="T42" fmla="*/ 44 w 194"/>
                <a:gd name="T43" fmla="*/ 1 h 48"/>
                <a:gd name="T44" fmla="*/ 45 w 194"/>
                <a:gd name="T45" fmla="*/ 1 h 48"/>
                <a:gd name="T46" fmla="*/ 45 w 194"/>
                <a:gd name="T47" fmla="*/ 1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4"/>
                <a:gd name="T73" fmla="*/ 0 h 48"/>
                <a:gd name="T74" fmla="*/ 194 w 194"/>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4" h="48">
                  <a:moveTo>
                    <a:pt x="179" y="2"/>
                  </a:moveTo>
                  <a:lnTo>
                    <a:pt x="194" y="37"/>
                  </a:lnTo>
                  <a:lnTo>
                    <a:pt x="0" y="48"/>
                  </a:lnTo>
                  <a:lnTo>
                    <a:pt x="15" y="9"/>
                  </a:lnTo>
                  <a:lnTo>
                    <a:pt x="16" y="9"/>
                  </a:lnTo>
                  <a:lnTo>
                    <a:pt x="17" y="9"/>
                  </a:lnTo>
                  <a:lnTo>
                    <a:pt x="20" y="8"/>
                  </a:lnTo>
                  <a:lnTo>
                    <a:pt x="23" y="8"/>
                  </a:lnTo>
                  <a:lnTo>
                    <a:pt x="31" y="7"/>
                  </a:lnTo>
                  <a:lnTo>
                    <a:pt x="41" y="6"/>
                  </a:lnTo>
                  <a:lnTo>
                    <a:pt x="54" y="5"/>
                  </a:lnTo>
                  <a:lnTo>
                    <a:pt x="67" y="3"/>
                  </a:lnTo>
                  <a:lnTo>
                    <a:pt x="82" y="3"/>
                  </a:lnTo>
                  <a:lnTo>
                    <a:pt x="97" y="2"/>
                  </a:lnTo>
                  <a:lnTo>
                    <a:pt x="112" y="1"/>
                  </a:lnTo>
                  <a:lnTo>
                    <a:pt x="127" y="1"/>
                  </a:lnTo>
                  <a:lnTo>
                    <a:pt x="141" y="0"/>
                  </a:lnTo>
                  <a:lnTo>
                    <a:pt x="152" y="0"/>
                  </a:lnTo>
                  <a:lnTo>
                    <a:pt x="164" y="0"/>
                  </a:lnTo>
                  <a:lnTo>
                    <a:pt x="172" y="0"/>
                  </a:lnTo>
                  <a:lnTo>
                    <a:pt x="174" y="1"/>
                  </a:lnTo>
                  <a:lnTo>
                    <a:pt x="176" y="1"/>
                  </a:lnTo>
                  <a:lnTo>
                    <a:pt x="179" y="1"/>
                  </a:lnTo>
                  <a:lnTo>
                    <a:pt x="179" y="2"/>
                  </a:lnTo>
                  <a:close/>
                </a:path>
              </a:pathLst>
            </a:custGeom>
            <a:solidFill>
              <a:srgbClr val="4C4C4C"/>
            </a:solidFill>
            <a:ln w="9525">
              <a:noFill/>
              <a:round/>
              <a:headEnd/>
              <a:tailEnd/>
            </a:ln>
          </p:spPr>
          <p:txBody>
            <a:bodyPr/>
            <a:lstStyle/>
            <a:p>
              <a:endParaRPr lang="en-US"/>
            </a:p>
          </p:txBody>
        </p:sp>
        <p:sp>
          <p:nvSpPr>
            <p:cNvPr id="1106" name="Freeform 70"/>
            <p:cNvSpPr>
              <a:spLocks/>
            </p:cNvSpPr>
            <p:nvPr/>
          </p:nvSpPr>
          <p:spPr bwMode="auto">
            <a:xfrm>
              <a:off x="3603" y="2022"/>
              <a:ext cx="13" cy="38"/>
            </a:xfrm>
            <a:custGeom>
              <a:avLst/>
              <a:gdLst>
                <a:gd name="T0" fmla="*/ 3 w 26"/>
                <a:gd name="T1" fmla="*/ 1 h 75"/>
                <a:gd name="T2" fmla="*/ 0 w 26"/>
                <a:gd name="T3" fmla="*/ 7 h 75"/>
                <a:gd name="T4" fmla="*/ 3 w 26"/>
                <a:gd name="T5" fmla="*/ 19 h 75"/>
                <a:gd name="T6" fmla="*/ 7 w 26"/>
                <a:gd name="T7" fmla="*/ 9 h 75"/>
                <a:gd name="T8" fmla="*/ 7 w 26"/>
                <a:gd name="T9" fmla="*/ 9 h 75"/>
                <a:gd name="T10" fmla="*/ 7 w 26"/>
                <a:gd name="T11" fmla="*/ 9 h 75"/>
                <a:gd name="T12" fmla="*/ 7 w 26"/>
                <a:gd name="T13" fmla="*/ 9 h 75"/>
                <a:gd name="T14" fmla="*/ 7 w 26"/>
                <a:gd name="T15" fmla="*/ 8 h 75"/>
                <a:gd name="T16" fmla="*/ 7 w 26"/>
                <a:gd name="T17" fmla="*/ 7 h 75"/>
                <a:gd name="T18" fmla="*/ 7 w 26"/>
                <a:gd name="T19" fmla="*/ 7 h 75"/>
                <a:gd name="T20" fmla="*/ 7 w 26"/>
                <a:gd name="T21" fmla="*/ 6 h 75"/>
                <a:gd name="T22" fmla="*/ 7 w 26"/>
                <a:gd name="T23" fmla="*/ 5 h 75"/>
                <a:gd name="T24" fmla="*/ 6 w 26"/>
                <a:gd name="T25" fmla="*/ 4 h 75"/>
                <a:gd name="T26" fmla="*/ 6 w 26"/>
                <a:gd name="T27" fmla="*/ 3 h 75"/>
                <a:gd name="T28" fmla="*/ 6 w 26"/>
                <a:gd name="T29" fmla="*/ 3 h 75"/>
                <a:gd name="T30" fmla="*/ 6 w 26"/>
                <a:gd name="T31" fmla="*/ 2 h 75"/>
                <a:gd name="T32" fmla="*/ 5 w 26"/>
                <a:gd name="T33" fmla="*/ 2 h 75"/>
                <a:gd name="T34" fmla="*/ 5 w 26"/>
                <a:gd name="T35" fmla="*/ 1 h 75"/>
                <a:gd name="T36" fmla="*/ 5 w 26"/>
                <a:gd name="T37" fmla="*/ 1 h 75"/>
                <a:gd name="T38" fmla="*/ 5 w 26"/>
                <a:gd name="T39" fmla="*/ 1 h 75"/>
                <a:gd name="T40" fmla="*/ 5 w 26"/>
                <a:gd name="T41" fmla="*/ 1 h 75"/>
                <a:gd name="T42" fmla="*/ 5 w 26"/>
                <a:gd name="T43" fmla="*/ 1 h 75"/>
                <a:gd name="T44" fmla="*/ 5 w 26"/>
                <a:gd name="T45" fmla="*/ 0 h 75"/>
                <a:gd name="T46" fmla="*/ 4 w 26"/>
                <a:gd name="T47" fmla="*/ 0 h 75"/>
                <a:gd name="T48" fmla="*/ 4 w 26"/>
                <a:gd name="T49" fmla="*/ 1 h 75"/>
                <a:gd name="T50" fmla="*/ 3 w 26"/>
                <a:gd name="T51" fmla="*/ 1 h 75"/>
                <a:gd name="T52" fmla="*/ 3 w 26"/>
                <a:gd name="T53" fmla="*/ 1 h 75"/>
                <a:gd name="T54" fmla="*/ 3 w 26"/>
                <a:gd name="T55" fmla="*/ 1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75"/>
                <a:gd name="T86" fmla="*/ 26 w 26"/>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75">
                  <a:moveTo>
                    <a:pt x="13" y="3"/>
                  </a:moveTo>
                  <a:lnTo>
                    <a:pt x="0" y="28"/>
                  </a:lnTo>
                  <a:lnTo>
                    <a:pt x="11" y="75"/>
                  </a:lnTo>
                  <a:lnTo>
                    <a:pt x="25" y="36"/>
                  </a:lnTo>
                  <a:lnTo>
                    <a:pt x="26" y="35"/>
                  </a:lnTo>
                  <a:lnTo>
                    <a:pt x="26" y="34"/>
                  </a:lnTo>
                  <a:lnTo>
                    <a:pt x="26" y="33"/>
                  </a:lnTo>
                  <a:lnTo>
                    <a:pt x="26" y="32"/>
                  </a:lnTo>
                  <a:lnTo>
                    <a:pt x="26" y="28"/>
                  </a:lnTo>
                  <a:lnTo>
                    <a:pt x="26" y="25"/>
                  </a:lnTo>
                  <a:lnTo>
                    <a:pt x="26" y="21"/>
                  </a:lnTo>
                  <a:lnTo>
                    <a:pt x="25" y="18"/>
                  </a:lnTo>
                  <a:lnTo>
                    <a:pt x="24" y="14"/>
                  </a:lnTo>
                  <a:lnTo>
                    <a:pt x="24" y="11"/>
                  </a:lnTo>
                  <a:lnTo>
                    <a:pt x="23" y="9"/>
                  </a:lnTo>
                  <a:lnTo>
                    <a:pt x="21" y="5"/>
                  </a:lnTo>
                  <a:lnTo>
                    <a:pt x="20" y="5"/>
                  </a:lnTo>
                  <a:lnTo>
                    <a:pt x="19" y="4"/>
                  </a:lnTo>
                  <a:lnTo>
                    <a:pt x="19" y="3"/>
                  </a:lnTo>
                  <a:lnTo>
                    <a:pt x="18" y="2"/>
                  </a:lnTo>
                  <a:lnTo>
                    <a:pt x="17" y="2"/>
                  </a:lnTo>
                  <a:lnTo>
                    <a:pt x="17" y="0"/>
                  </a:lnTo>
                  <a:lnTo>
                    <a:pt x="16" y="0"/>
                  </a:lnTo>
                  <a:lnTo>
                    <a:pt x="16" y="2"/>
                  </a:lnTo>
                  <a:lnTo>
                    <a:pt x="15" y="2"/>
                  </a:lnTo>
                  <a:lnTo>
                    <a:pt x="13" y="3"/>
                  </a:lnTo>
                  <a:close/>
                </a:path>
              </a:pathLst>
            </a:custGeom>
            <a:solidFill>
              <a:srgbClr val="666666"/>
            </a:solidFill>
            <a:ln w="9525">
              <a:noFill/>
              <a:round/>
              <a:headEnd/>
              <a:tailEnd/>
            </a:ln>
          </p:spPr>
          <p:txBody>
            <a:bodyPr/>
            <a:lstStyle/>
            <a:p>
              <a:endParaRPr lang="en-US"/>
            </a:p>
          </p:txBody>
        </p:sp>
        <p:sp>
          <p:nvSpPr>
            <p:cNvPr id="1107" name="Freeform 71"/>
            <p:cNvSpPr>
              <a:spLocks/>
            </p:cNvSpPr>
            <p:nvPr/>
          </p:nvSpPr>
          <p:spPr bwMode="auto">
            <a:xfrm>
              <a:off x="3610" y="2021"/>
              <a:ext cx="88" cy="20"/>
            </a:xfrm>
            <a:custGeom>
              <a:avLst/>
              <a:gdLst>
                <a:gd name="T0" fmla="*/ 6 w 175"/>
                <a:gd name="T1" fmla="*/ 0 h 41"/>
                <a:gd name="T2" fmla="*/ 15 w 175"/>
                <a:gd name="T3" fmla="*/ 0 h 41"/>
                <a:gd name="T4" fmla="*/ 25 w 175"/>
                <a:gd name="T5" fmla="*/ 0 h 41"/>
                <a:gd name="T6" fmla="*/ 33 w 175"/>
                <a:gd name="T7" fmla="*/ 0 h 41"/>
                <a:gd name="T8" fmla="*/ 36 w 175"/>
                <a:gd name="T9" fmla="*/ 0 h 41"/>
                <a:gd name="T10" fmla="*/ 38 w 175"/>
                <a:gd name="T11" fmla="*/ 0 h 41"/>
                <a:gd name="T12" fmla="*/ 39 w 175"/>
                <a:gd name="T13" fmla="*/ 0 h 41"/>
                <a:gd name="T14" fmla="*/ 40 w 175"/>
                <a:gd name="T15" fmla="*/ 0 h 41"/>
                <a:gd name="T16" fmla="*/ 40 w 175"/>
                <a:gd name="T17" fmla="*/ 0 h 41"/>
                <a:gd name="T18" fmla="*/ 44 w 175"/>
                <a:gd name="T19" fmla="*/ 8 h 41"/>
                <a:gd name="T20" fmla="*/ 44 w 175"/>
                <a:gd name="T21" fmla="*/ 8 h 41"/>
                <a:gd name="T22" fmla="*/ 44 w 175"/>
                <a:gd name="T23" fmla="*/ 8 h 41"/>
                <a:gd name="T24" fmla="*/ 43 w 175"/>
                <a:gd name="T25" fmla="*/ 8 h 41"/>
                <a:gd name="T26" fmla="*/ 43 w 175"/>
                <a:gd name="T27" fmla="*/ 9 h 41"/>
                <a:gd name="T28" fmla="*/ 42 w 175"/>
                <a:gd name="T29" fmla="*/ 9 h 41"/>
                <a:gd name="T30" fmla="*/ 38 w 175"/>
                <a:gd name="T31" fmla="*/ 9 h 41"/>
                <a:gd name="T32" fmla="*/ 34 w 175"/>
                <a:gd name="T33" fmla="*/ 9 h 41"/>
                <a:gd name="T34" fmla="*/ 29 w 175"/>
                <a:gd name="T35" fmla="*/ 10 h 41"/>
                <a:gd name="T36" fmla="*/ 24 w 175"/>
                <a:gd name="T37" fmla="*/ 10 h 41"/>
                <a:gd name="T38" fmla="*/ 18 w 175"/>
                <a:gd name="T39" fmla="*/ 10 h 41"/>
                <a:gd name="T40" fmla="*/ 13 w 175"/>
                <a:gd name="T41" fmla="*/ 10 h 41"/>
                <a:gd name="T42" fmla="*/ 9 w 175"/>
                <a:gd name="T43" fmla="*/ 10 h 41"/>
                <a:gd name="T44" fmla="*/ 5 w 175"/>
                <a:gd name="T45" fmla="*/ 10 h 41"/>
                <a:gd name="T46" fmla="*/ 5 w 175"/>
                <a:gd name="T47" fmla="*/ 10 h 41"/>
                <a:gd name="T48" fmla="*/ 4 w 175"/>
                <a:gd name="T49" fmla="*/ 9 h 41"/>
                <a:gd name="T50" fmla="*/ 3 w 175"/>
                <a:gd name="T51" fmla="*/ 9 h 41"/>
                <a:gd name="T52" fmla="*/ 3 w 175"/>
                <a:gd name="T53" fmla="*/ 9 h 41"/>
                <a:gd name="T54" fmla="*/ 3 w 175"/>
                <a:gd name="T55" fmla="*/ 9 h 41"/>
                <a:gd name="T56" fmla="*/ 0 w 175"/>
                <a:gd name="T57" fmla="*/ 1 h 41"/>
                <a:gd name="T58" fmla="*/ 0 w 175"/>
                <a:gd name="T59" fmla="*/ 1 h 41"/>
                <a:gd name="T60" fmla="*/ 1 w 175"/>
                <a:gd name="T61" fmla="*/ 1 h 41"/>
                <a:gd name="T62" fmla="*/ 1 w 175"/>
                <a:gd name="T63" fmla="*/ 0 h 41"/>
                <a:gd name="T64" fmla="*/ 2 w 175"/>
                <a:gd name="T65" fmla="*/ 0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5"/>
                <a:gd name="T100" fmla="*/ 0 h 41"/>
                <a:gd name="T101" fmla="*/ 175 w 175"/>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5" h="41">
                  <a:moveTo>
                    <a:pt x="9" y="2"/>
                  </a:moveTo>
                  <a:lnTo>
                    <a:pt x="21" y="2"/>
                  </a:lnTo>
                  <a:lnTo>
                    <a:pt x="38" y="2"/>
                  </a:lnTo>
                  <a:lnTo>
                    <a:pt x="57" y="2"/>
                  </a:lnTo>
                  <a:lnTo>
                    <a:pt x="79" y="2"/>
                  </a:lnTo>
                  <a:lnTo>
                    <a:pt x="100" y="2"/>
                  </a:lnTo>
                  <a:lnTo>
                    <a:pt x="119" y="1"/>
                  </a:lnTo>
                  <a:lnTo>
                    <a:pt x="129" y="1"/>
                  </a:lnTo>
                  <a:lnTo>
                    <a:pt x="137" y="0"/>
                  </a:lnTo>
                  <a:lnTo>
                    <a:pt x="144" y="0"/>
                  </a:lnTo>
                  <a:lnTo>
                    <a:pt x="149" y="0"/>
                  </a:lnTo>
                  <a:lnTo>
                    <a:pt x="150" y="0"/>
                  </a:lnTo>
                  <a:lnTo>
                    <a:pt x="153" y="0"/>
                  </a:lnTo>
                  <a:lnTo>
                    <a:pt x="155" y="0"/>
                  </a:lnTo>
                  <a:lnTo>
                    <a:pt x="156" y="0"/>
                  </a:lnTo>
                  <a:lnTo>
                    <a:pt x="157" y="1"/>
                  </a:lnTo>
                  <a:lnTo>
                    <a:pt x="159" y="1"/>
                  </a:lnTo>
                  <a:lnTo>
                    <a:pt x="160" y="2"/>
                  </a:lnTo>
                  <a:lnTo>
                    <a:pt x="174" y="32"/>
                  </a:lnTo>
                  <a:lnTo>
                    <a:pt x="175" y="32"/>
                  </a:lnTo>
                  <a:lnTo>
                    <a:pt x="175" y="33"/>
                  </a:lnTo>
                  <a:lnTo>
                    <a:pt x="174" y="33"/>
                  </a:lnTo>
                  <a:lnTo>
                    <a:pt x="172" y="35"/>
                  </a:lnTo>
                  <a:lnTo>
                    <a:pt x="170" y="36"/>
                  </a:lnTo>
                  <a:lnTo>
                    <a:pt x="169" y="36"/>
                  </a:lnTo>
                  <a:lnTo>
                    <a:pt x="167" y="36"/>
                  </a:lnTo>
                  <a:lnTo>
                    <a:pt x="165" y="36"/>
                  </a:lnTo>
                  <a:lnTo>
                    <a:pt x="160" y="37"/>
                  </a:lnTo>
                  <a:lnTo>
                    <a:pt x="152" y="38"/>
                  </a:lnTo>
                  <a:lnTo>
                    <a:pt x="144" y="38"/>
                  </a:lnTo>
                  <a:lnTo>
                    <a:pt x="134" y="39"/>
                  </a:lnTo>
                  <a:lnTo>
                    <a:pt x="125" y="39"/>
                  </a:lnTo>
                  <a:lnTo>
                    <a:pt x="115" y="40"/>
                  </a:lnTo>
                  <a:lnTo>
                    <a:pt x="103" y="40"/>
                  </a:lnTo>
                  <a:lnTo>
                    <a:pt x="93" y="41"/>
                  </a:lnTo>
                  <a:lnTo>
                    <a:pt x="81" y="41"/>
                  </a:lnTo>
                  <a:lnTo>
                    <a:pt x="71" y="41"/>
                  </a:lnTo>
                  <a:lnTo>
                    <a:pt x="61" y="41"/>
                  </a:lnTo>
                  <a:lnTo>
                    <a:pt x="50" y="41"/>
                  </a:lnTo>
                  <a:lnTo>
                    <a:pt x="41" y="41"/>
                  </a:lnTo>
                  <a:lnTo>
                    <a:pt x="33" y="41"/>
                  </a:lnTo>
                  <a:lnTo>
                    <a:pt x="26" y="41"/>
                  </a:lnTo>
                  <a:lnTo>
                    <a:pt x="20" y="40"/>
                  </a:lnTo>
                  <a:lnTo>
                    <a:pt x="18" y="40"/>
                  </a:lnTo>
                  <a:lnTo>
                    <a:pt x="17" y="40"/>
                  </a:lnTo>
                  <a:lnTo>
                    <a:pt x="15" y="40"/>
                  </a:lnTo>
                  <a:lnTo>
                    <a:pt x="13" y="39"/>
                  </a:lnTo>
                  <a:lnTo>
                    <a:pt x="12" y="39"/>
                  </a:lnTo>
                  <a:lnTo>
                    <a:pt x="11" y="39"/>
                  </a:lnTo>
                  <a:lnTo>
                    <a:pt x="10" y="38"/>
                  </a:lnTo>
                  <a:lnTo>
                    <a:pt x="0" y="6"/>
                  </a:lnTo>
                  <a:lnTo>
                    <a:pt x="0" y="5"/>
                  </a:lnTo>
                  <a:lnTo>
                    <a:pt x="1" y="5"/>
                  </a:lnTo>
                  <a:lnTo>
                    <a:pt x="2" y="3"/>
                  </a:lnTo>
                  <a:lnTo>
                    <a:pt x="3" y="3"/>
                  </a:lnTo>
                  <a:lnTo>
                    <a:pt x="4" y="2"/>
                  </a:lnTo>
                  <a:lnTo>
                    <a:pt x="6" y="2"/>
                  </a:lnTo>
                  <a:lnTo>
                    <a:pt x="9" y="2"/>
                  </a:lnTo>
                  <a:close/>
                </a:path>
              </a:pathLst>
            </a:custGeom>
            <a:solidFill>
              <a:srgbClr val="7F7F7F"/>
            </a:solidFill>
            <a:ln w="9525">
              <a:noFill/>
              <a:round/>
              <a:headEnd/>
              <a:tailEnd/>
            </a:ln>
          </p:spPr>
          <p:txBody>
            <a:bodyPr/>
            <a:lstStyle/>
            <a:p>
              <a:endParaRPr lang="en-US"/>
            </a:p>
          </p:txBody>
        </p:sp>
        <p:sp>
          <p:nvSpPr>
            <p:cNvPr id="1108" name="Freeform 72"/>
            <p:cNvSpPr>
              <a:spLocks/>
            </p:cNvSpPr>
            <p:nvPr/>
          </p:nvSpPr>
          <p:spPr bwMode="auto">
            <a:xfrm>
              <a:off x="2892" y="2075"/>
              <a:ext cx="51" cy="22"/>
            </a:xfrm>
            <a:custGeom>
              <a:avLst/>
              <a:gdLst>
                <a:gd name="T0" fmla="*/ 22 w 101"/>
                <a:gd name="T1" fmla="*/ 0 h 44"/>
                <a:gd name="T2" fmla="*/ 22 w 101"/>
                <a:gd name="T3" fmla="*/ 0 h 44"/>
                <a:gd name="T4" fmla="*/ 22 w 101"/>
                <a:gd name="T5" fmla="*/ 0 h 44"/>
                <a:gd name="T6" fmla="*/ 23 w 101"/>
                <a:gd name="T7" fmla="*/ 0 h 44"/>
                <a:gd name="T8" fmla="*/ 23 w 101"/>
                <a:gd name="T9" fmla="*/ 1 h 44"/>
                <a:gd name="T10" fmla="*/ 23 w 101"/>
                <a:gd name="T11" fmla="*/ 1 h 44"/>
                <a:gd name="T12" fmla="*/ 24 w 101"/>
                <a:gd name="T13" fmla="*/ 1 h 44"/>
                <a:gd name="T14" fmla="*/ 24 w 101"/>
                <a:gd name="T15" fmla="*/ 1 h 44"/>
                <a:gd name="T16" fmla="*/ 24 w 101"/>
                <a:gd name="T17" fmla="*/ 1 h 44"/>
                <a:gd name="T18" fmla="*/ 26 w 101"/>
                <a:gd name="T19" fmla="*/ 10 h 44"/>
                <a:gd name="T20" fmla="*/ 0 w 101"/>
                <a:gd name="T21" fmla="*/ 11 h 44"/>
                <a:gd name="T22" fmla="*/ 4 w 101"/>
                <a:gd name="T23" fmla="*/ 1 h 44"/>
                <a:gd name="T24" fmla="*/ 4 w 101"/>
                <a:gd name="T25" fmla="*/ 1 h 44"/>
                <a:gd name="T26" fmla="*/ 4 w 101"/>
                <a:gd name="T27" fmla="*/ 1 h 44"/>
                <a:gd name="T28" fmla="*/ 5 w 101"/>
                <a:gd name="T29" fmla="*/ 1 h 44"/>
                <a:gd name="T30" fmla="*/ 5 w 101"/>
                <a:gd name="T31" fmla="*/ 1 h 44"/>
                <a:gd name="T32" fmla="*/ 6 w 101"/>
                <a:gd name="T33" fmla="*/ 1 h 44"/>
                <a:gd name="T34" fmla="*/ 7 w 101"/>
                <a:gd name="T35" fmla="*/ 1 h 44"/>
                <a:gd name="T36" fmla="*/ 9 w 101"/>
                <a:gd name="T37" fmla="*/ 1 h 44"/>
                <a:gd name="T38" fmla="*/ 12 w 101"/>
                <a:gd name="T39" fmla="*/ 1 h 44"/>
                <a:gd name="T40" fmla="*/ 16 w 101"/>
                <a:gd name="T41" fmla="*/ 1 h 44"/>
                <a:gd name="T42" fmla="*/ 18 w 101"/>
                <a:gd name="T43" fmla="*/ 1 h 44"/>
                <a:gd name="T44" fmla="*/ 20 w 101"/>
                <a:gd name="T45" fmla="*/ 1 h 44"/>
                <a:gd name="T46" fmla="*/ 22 w 101"/>
                <a:gd name="T47" fmla="*/ 0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1"/>
                <a:gd name="T73" fmla="*/ 0 h 44"/>
                <a:gd name="T74" fmla="*/ 101 w 101"/>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1" h="44">
                  <a:moveTo>
                    <a:pt x="86" y="0"/>
                  </a:moveTo>
                  <a:lnTo>
                    <a:pt x="87" y="0"/>
                  </a:lnTo>
                  <a:lnTo>
                    <a:pt x="88" y="0"/>
                  </a:lnTo>
                  <a:lnTo>
                    <a:pt x="91" y="0"/>
                  </a:lnTo>
                  <a:lnTo>
                    <a:pt x="91" y="2"/>
                  </a:lnTo>
                  <a:lnTo>
                    <a:pt x="92" y="2"/>
                  </a:lnTo>
                  <a:lnTo>
                    <a:pt x="93" y="3"/>
                  </a:lnTo>
                  <a:lnTo>
                    <a:pt x="93" y="4"/>
                  </a:lnTo>
                  <a:lnTo>
                    <a:pt x="101" y="37"/>
                  </a:lnTo>
                  <a:lnTo>
                    <a:pt x="0" y="44"/>
                  </a:lnTo>
                  <a:lnTo>
                    <a:pt x="15" y="6"/>
                  </a:lnTo>
                  <a:lnTo>
                    <a:pt x="15" y="5"/>
                  </a:lnTo>
                  <a:lnTo>
                    <a:pt x="16" y="5"/>
                  </a:lnTo>
                  <a:lnTo>
                    <a:pt x="17" y="5"/>
                  </a:lnTo>
                  <a:lnTo>
                    <a:pt x="18" y="4"/>
                  </a:lnTo>
                  <a:lnTo>
                    <a:pt x="21" y="4"/>
                  </a:lnTo>
                  <a:lnTo>
                    <a:pt x="25" y="3"/>
                  </a:lnTo>
                  <a:lnTo>
                    <a:pt x="35" y="3"/>
                  </a:lnTo>
                  <a:lnTo>
                    <a:pt x="48" y="2"/>
                  </a:lnTo>
                  <a:lnTo>
                    <a:pt x="61" y="2"/>
                  </a:lnTo>
                  <a:lnTo>
                    <a:pt x="71" y="2"/>
                  </a:lnTo>
                  <a:lnTo>
                    <a:pt x="80" y="2"/>
                  </a:lnTo>
                  <a:lnTo>
                    <a:pt x="86" y="0"/>
                  </a:lnTo>
                  <a:close/>
                </a:path>
              </a:pathLst>
            </a:custGeom>
            <a:solidFill>
              <a:srgbClr val="B2B2B2"/>
            </a:solidFill>
            <a:ln w="9525">
              <a:noFill/>
              <a:round/>
              <a:headEnd/>
              <a:tailEnd/>
            </a:ln>
          </p:spPr>
          <p:txBody>
            <a:bodyPr/>
            <a:lstStyle/>
            <a:p>
              <a:endParaRPr lang="en-US"/>
            </a:p>
          </p:txBody>
        </p:sp>
        <p:sp>
          <p:nvSpPr>
            <p:cNvPr id="1109" name="Freeform 73"/>
            <p:cNvSpPr>
              <a:spLocks/>
            </p:cNvSpPr>
            <p:nvPr/>
          </p:nvSpPr>
          <p:spPr bwMode="auto">
            <a:xfrm>
              <a:off x="2890" y="2061"/>
              <a:ext cx="11" cy="35"/>
            </a:xfrm>
            <a:custGeom>
              <a:avLst/>
              <a:gdLst>
                <a:gd name="T0" fmla="*/ 3 w 22"/>
                <a:gd name="T1" fmla="*/ 1 h 69"/>
                <a:gd name="T2" fmla="*/ 0 w 22"/>
                <a:gd name="T3" fmla="*/ 7 h 69"/>
                <a:gd name="T4" fmla="*/ 1 w 22"/>
                <a:gd name="T5" fmla="*/ 18 h 69"/>
                <a:gd name="T6" fmla="*/ 5 w 22"/>
                <a:gd name="T7" fmla="*/ 9 h 69"/>
                <a:gd name="T8" fmla="*/ 6 w 22"/>
                <a:gd name="T9" fmla="*/ 9 h 69"/>
                <a:gd name="T10" fmla="*/ 6 w 22"/>
                <a:gd name="T11" fmla="*/ 8 h 69"/>
                <a:gd name="T12" fmla="*/ 6 w 22"/>
                <a:gd name="T13" fmla="*/ 7 h 69"/>
                <a:gd name="T14" fmla="*/ 6 w 22"/>
                <a:gd name="T15" fmla="*/ 6 h 69"/>
                <a:gd name="T16" fmla="*/ 6 w 22"/>
                <a:gd name="T17" fmla="*/ 6 h 69"/>
                <a:gd name="T18" fmla="*/ 6 w 22"/>
                <a:gd name="T19" fmla="*/ 5 h 69"/>
                <a:gd name="T20" fmla="*/ 6 w 22"/>
                <a:gd name="T21" fmla="*/ 4 h 69"/>
                <a:gd name="T22" fmla="*/ 6 w 22"/>
                <a:gd name="T23" fmla="*/ 3 h 69"/>
                <a:gd name="T24" fmla="*/ 5 w 22"/>
                <a:gd name="T25" fmla="*/ 2 h 69"/>
                <a:gd name="T26" fmla="*/ 5 w 22"/>
                <a:gd name="T27" fmla="*/ 2 h 69"/>
                <a:gd name="T28" fmla="*/ 5 w 22"/>
                <a:gd name="T29" fmla="*/ 1 h 69"/>
                <a:gd name="T30" fmla="*/ 5 w 22"/>
                <a:gd name="T31" fmla="*/ 1 h 69"/>
                <a:gd name="T32" fmla="*/ 5 w 22"/>
                <a:gd name="T33" fmla="*/ 1 h 69"/>
                <a:gd name="T34" fmla="*/ 5 w 22"/>
                <a:gd name="T35" fmla="*/ 0 h 69"/>
                <a:gd name="T36" fmla="*/ 4 w 22"/>
                <a:gd name="T37" fmla="*/ 0 h 69"/>
                <a:gd name="T38" fmla="*/ 4 w 22"/>
                <a:gd name="T39" fmla="*/ 0 h 69"/>
                <a:gd name="T40" fmla="*/ 4 w 22"/>
                <a:gd name="T41" fmla="*/ 0 h 69"/>
                <a:gd name="T42" fmla="*/ 3 w 22"/>
                <a:gd name="T43" fmla="*/ 0 h 69"/>
                <a:gd name="T44" fmla="*/ 3 w 22"/>
                <a:gd name="T45" fmla="*/ 1 h 69"/>
                <a:gd name="T46" fmla="*/ 3 w 22"/>
                <a:gd name="T47" fmla="*/ 1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69"/>
                <a:gd name="T74" fmla="*/ 22 w 22"/>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69">
                  <a:moveTo>
                    <a:pt x="14" y="1"/>
                  </a:moveTo>
                  <a:lnTo>
                    <a:pt x="0" y="25"/>
                  </a:lnTo>
                  <a:lnTo>
                    <a:pt x="5" y="69"/>
                  </a:lnTo>
                  <a:lnTo>
                    <a:pt x="20" y="36"/>
                  </a:lnTo>
                  <a:lnTo>
                    <a:pt x="21" y="33"/>
                  </a:lnTo>
                  <a:lnTo>
                    <a:pt x="21" y="31"/>
                  </a:lnTo>
                  <a:lnTo>
                    <a:pt x="21" y="27"/>
                  </a:lnTo>
                  <a:lnTo>
                    <a:pt x="22" y="24"/>
                  </a:lnTo>
                  <a:lnTo>
                    <a:pt x="22" y="21"/>
                  </a:lnTo>
                  <a:lnTo>
                    <a:pt x="22" y="17"/>
                  </a:lnTo>
                  <a:lnTo>
                    <a:pt x="21" y="14"/>
                  </a:lnTo>
                  <a:lnTo>
                    <a:pt x="21" y="11"/>
                  </a:lnTo>
                  <a:lnTo>
                    <a:pt x="20" y="8"/>
                  </a:lnTo>
                  <a:lnTo>
                    <a:pt x="20" y="6"/>
                  </a:lnTo>
                  <a:lnTo>
                    <a:pt x="19" y="3"/>
                  </a:lnTo>
                  <a:lnTo>
                    <a:pt x="19" y="1"/>
                  </a:lnTo>
                  <a:lnTo>
                    <a:pt x="17" y="1"/>
                  </a:lnTo>
                  <a:lnTo>
                    <a:pt x="17" y="0"/>
                  </a:lnTo>
                  <a:lnTo>
                    <a:pt x="16" y="0"/>
                  </a:lnTo>
                  <a:lnTo>
                    <a:pt x="15" y="0"/>
                  </a:lnTo>
                  <a:lnTo>
                    <a:pt x="15" y="1"/>
                  </a:lnTo>
                  <a:lnTo>
                    <a:pt x="14" y="1"/>
                  </a:lnTo>
                  <a:close/>
                </a:path>
              </a:pathLst>
            </a:custGeom>
            <a:solidFill>
              <a:srgbClr val="999999"/>
            </a:solidFill>
            <a:ln w="9525">
              <a:noFill/>
              <a:round/>
              <a:headEnd/>
              <a:tailEnd/>
            </a:ln>
          </p:spPr>
          <p:txBody>
            <a:bodyPr/>
            <a:lstStyle/>
            <a:p>
              <a:endParaRPr lang="en-US"/>
            </a:p>
          </p:txBody>
        </p:sp>
        <p:sp>
          <p:nvSpPr>
            <p:cNvPr id="1110" name="Freeform 74"/>
            <p:cNvSpPr>
              <a:spLocks/>
            </p:cNvSpPr>
            <p:nvPr/>
          </p:nvSpPr>
          <p:spPr bwMode="auto">
            <a:xfrm>
              <a:off x="2897" y="2060"/>
              <a:ext cx="41" cy="19"/>
            </a:xfrm>
            <a:custGeom>
              <a:avLst/>
              <a:gdLst>
                <a:gd name="T0" fmla="*/ 1 w 82"/>
                <a:gd name="T1" fmla="*/ 0 h 40"/>
                <a:gd name="T2" fmla="*/ 3 w 82"/>
                <a:gd name="T3" fmla="*/ 0 h 40"/>
                <a:gd name="T4" fmla="*/ 5 w 82"/>
                <a:gd name="T5" fmla="*/ 0 h 40"/>
                <a:gd name="T6" fmla="*/ 7 w 82"/>
                <a:gd name="T7" fmla="*/ 0 h 40"/>
                <a:gd name="T8" fmla="*/ 10 w 82"/>
                <a:gd name="T9" fmla="*/ 0 h 40"/>
                <a:gd name="T10" fmla="*/ 11 w 82"/>
                <a:gd name="T11" fmla="*/ 0 h 40"/>
                <a:gd name="T12" fmla="*/ 12 w 82"/>
                <a:gd name="T13" fmla="*/ 0 h 40"/>
                <a:gd name="T14" fmla="*/ 14 w 82"/>
                <a:gd name="T15" fmla="*/ 0 h 40"/>
                <a:gd name="T16" fmla="*/ 17 w 82"/>
                <a:gd name="T17" fmla="*/ 0 h 40"/>
                <a:gd name="T18" fmla="*/ 17 w 82"/>
                <a:gd name="T19" fmla="*/ 0 h 40"/>
                <a:gd name="T20" fmla="*/ 18 w 82"/>
                <a:gd name="T21" fmla="*/ 0 h 40"/>
                <a:gd name="T22" fmla="*/ 18 w 82"/>
                <a:gd name="T23" fmla="*/ 0 h 40"/>
                <a:gd name="T24" fmla="*/ 18 w 82"/>
                <a:gd name="T25" fmla="*/ 0 h 40"/>
                <a:gd name="T26" fmla="*/ 19 w 82"/>
                <a:gd name="T27" fmla="*/ 0 h 40"/>
                <a:gd name="T28" fmla="*/ 19 w 82"/>
                <a:gd name="T29" fmla="*/ 0 h 40"/>
                <a:gd name="T30" fmla="*/ 19 w 82"/>
                <a:gd name="T31" fmla="*/ 0 h 40"/>
                <a:gd name="T32" fmla="*/ 19 w 82"/>
                <a:gd name="T33" fmla="*/ 0 h 40"/>
                <a:gd name="T34" fmla="*/ 21 w 82"/>
                <a:gd name="T35" fmla="*/ 8 h 40"/>
                <a:gd name="T36" fmla="*/ 21 w 82"/>
                <a:gd name="T37" fmla="*/ 8 h 40"/>
                <a:gd name="T38" fmla="*/ 21 w 82"/>
                <a:gd name="T39" fmla="*/ 8 h 40"/>
                <a:gd name="T40" fmla="*/ 21 w 82"/>
                <a:gd name="T41" fmla="*/ 8 h 40"/>
                <a:gd name="T42" fmla="*/ 21 w 82"/>
                <a:gd name="T43" fmla="*/ 8 h 40"/>
                <a:gd name="T44" fmla="*/ 21 w 82"/>
                <a:gd name="T45" fmla="*/ 8 h 40"/>
                <a:gd name="T46" fmla="*/ 20 w 82"/>
                <a:gd name="T47" fmla="*/ 8 h 40"/>
                <a:gd name="T48" fmla="*/ 20 w 82"/>
                <a:gd name="T49" fmla="*/ 8 h 40"/>
                <a:gd name="T50" fmla="*/ 20 w 82"/>
                <a:gd name="T51" fmla="*/ 8 h 40"/>
                <a:gd name="T52" fmla="*/ 19 w 82"/>
                <a:gd name="T53" fmla="*/ 8 h 40"/>
                <a:gd name="T54" fmla="*/ 19 w 82"/>
                <a:gd name="T55" fmla="*/ 8 h 40"/>
                <a:gd name="T56" fmla="*/ 17 w 82"/>
                <a:gd name="T57" fmla="*/ 9 h 40"/>
                <a:gd name="T58" fmla="*/ 14 w 82"/>
                <a:gd name="T59" fmla="*/ 9 h 40"/>
                <a:gd name="T60" fmla="*/ 12 w 82"/>
                <a:gd name="T61" fmla="*/ 9 h 40"/>
                <a:gd name="T62" fmla="*/ 10 w 82"/>
                <a:gd name="T63" fmla="*/ 9 h 40"/>
                <a:gd name="T64" fmla="*/ 10 w 82"/>
                <a:gd name="T65" fmla="*/ 9 h 40"/>
                <a:gd name="T66" fmla="*/ 9 w 82"/>
                <a:gd name="T67" fmla="*/ 9 h 40"/>
                <a:gd name="T68" fmla="*/ 7 w 82"/>
                <a:gd name="T69" fmla="*/ 9 h 40"/>
                <a:gd name="T70" fmla="*/ 7 w 82"/>
                <a:gd name="T71" fmla="*/ 9 h 40"/>
                <a:gd name="T72" fmla="*/ 6 w 82"/>
                <a:gd name="T73" fmla="*/ 9 h 40"/>
                <a:gd name="T74" fmla="*/ 5 w 82"/>
                <a:gd name="T75" fmla="*/ 9 h 40"/>
                <a:gd name="T76" fmla="*/ 4 w 82"/>
                <a:gd name="T77" fmla="*/ 9 h 40"/>
                <a:gd name="T78" fmla="*/ 3 w 82"/>
                <a:gd name="T79" fmla="*/ 9 h 40"/>
                <a:gd name="T80" fmla="*/ 3 w 82"/>
                <a:gd name="T81" fmla="*/ 9 h 40"/>
                <a:gd name="T82" fmla="*/ 3 w 82"/>
                <a:gd name="T83" fmla="*/ 9 h 40"/>
                <a:gd name="T84" fmla="*/ 2 w 82"/>
                <a:gd name="T85" fmla="*/ 9 h 40"/>
                <a:gd name="T86" fmla="*/ 1 w 82"/>
                <a:gd name="T87" fmla="*/ 9 h 40"/>
                <a:gd name="T88" fmla="*/ 1 w 82"/>
                <a:gd name="T89" fmla="*/ 9 h 40"/>
                <a:gd name="T90" fmla="*/ 1 w 82"/>
                <a:gd name="T91" fmla="*/ 9 h 40"/>
                <a:gd name="T92" fmla="*/ 1 w 82"/>
                <a:gd name="T93" fmla="*/ 9 h 40"/>
                <a:gd name="T94" fmla="*/ 1 w 82"/>
                <a:gd name="T95" fmla="*/ 9 h 40"/>
                <a:gd name="T96" fmla="*/ 1 w 82"/>
                <a:gd name="T97" fmla="*/ 9 h 40"/>
                <a:gd name="T98" fmla="*/ 1 w 82"/>
                <a:gd name="T99" fmla="*/ 9 h 40"/>
                <a:gd name="T100" fmla="*/ 0 w 82"/>
                <a:gd name="T101" fmla="*/ 1 h 40"/>
                <a:gd name="T102" fmla="*/ 0 w 82"/>
                <a:gd name="T103" fmla="*/ 1 h 40"/>
                <a:gd name="T104" fmla="*/ 0 w 82"/>
                <a:gd name="T105" fmla="*/ 1 h 40"/>
                <a:gd name="T106" fmla="*/ 1 w 82"/>
                <a:gd name="T107" fmla="*/ 1 h 40"/>
                <a:gd name="T108" fmla="*/ 1 w 82"/>
                <a:gd name="T109" fmla="*/ 0 h 40"/>
                <a:gd name="T110" fmla="*/ 1 w 82"/>
                <a:gd name="T111" fmla="*/ 0 h 40"/>
                <a:gd name="T112" fmla="*/ 1 w 82"/>
                <a:gd name="T113" fmla="*/ 0 h 40"/>
                <a:gd name="T114" fmla="*/ 1 w 82"/>
                <a:gd name="T115" fmla="*/ 0 h 40"/>
                <a:gd name="T116" fmla="*/ 1 w 82"/>
                <a:gd name="T117" fmla="*/ 0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2"/>
                <a:gd name="T178" fmla="*/ 0 h 40"/>
                <a:gd name="T179" fmla="*/ 82 w 82"/>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2" h="40">
                  <a:moveTo>
                    <a:pt x="7" y="1"/>
                  </a:moveTo>
                  <a:lnTo>
                    <a:pt x="15" y="3"/>
                  </a:lnTo>
                  <a:lnTo>
                    <a:pt x="22" y="3"/>
                  </a:lnTo>
                  <a:lnTo>
                    <a:pt x="29" y="3"/>
                  </a:lnTo>
                  <a:lnTo>
                    <a:pt x="37" y="3"/>
                  </a:lnTo>
                  <a:lnTo>
                    <a:pt x="44" y="1"/>
                  </a:lnTo>
                  <a:lnTo>
                    <a:pt x="51" y="1"/>
                  </a:lnTo>
                  <a:lnTo>
                    <a:pt x="59" y="1"/>
                  </a:lnTo>
                  <a:lnTo>
                    <a:pt x="66" y="0"/>
                  </a:lnTo>
                  <a:lnTo>
                    <a:pt x="68" y="0"/>
                  </a:lnTo>
                  <a:lnTo>
                    <a:pt x="69" y="0"/>
                  </a:lnTo>
                  <a:lnTo>
                    <a:pt x="70" y="0"/>
                  </a:lnTo>
                  <a:lnTo>
                    <a:pt x="72" y="1"/>
                  </a:lnTo>
                  <a:lnTo>
                    <a:pt x="73" y="1"/>
                  </a:lnTo>
                  <a:lnTo>
                    <a:pt x="74" y="1"/>
                  </a:lnTo>
                  <a:lnTo>
                    <a:pt x="74" y="3"/>
                  </a:lnTo>
                  <a:lnTo>
                    <a:pt x="82" y="33"/>
                  </a:lnTo>
                  <a:lnTo>
                    <a:pt x="82" y="34"/>
                  </a:lnTo>
                  <a:lnTo>
                    <a:pt x="81" y="35"/>
                  </a:lnTo>
                  <a:lnTo>
                    <a:pt x="80" y="35"/>
                  </a:lnTo>
                  <a:lnTo>
                    <a:pt x="78" y="36"/>
                  </a:lnTo>
                  <a:lnTo>
                    <a:pt x="77" y="36"/>
                  </a:lnTo>
                  <a:lnTo>
                    <a:pt x="76" y="36"/>
                  </a:lnTo>
                  <a:lnTo>
                    <a:pt x="75" y="36"/>
                  </a:lnTo>
                  <a:lnTo>
                    <a:pt x="67" y="37"/>
                  </a:lnTo>
                  <a:lnTo>
                    <a:pt x="59" y="38"/>
                  </a:lnTo>
                  <a:lnTo>
                    <a:pt x="51" y="40"/>
                  </a:lnTo>
                  <a:lnTo>
                    <a:pt x="43" y="40"/>
                  </a:lnTo>
                  <a:lnTo>
                    <a:pt x="39" y="40"/>
                  </a:lnTo>
                  <a:lnTo>
                    <a:pt x="36" y="40"/>
                  </a:lnTo>
                  <a:lnTo>
                    <a:pt x="31" y="40"/>
                  </a:lnTo>
                  <a:lnTo>
                    <a:pt x="28" y="40"/>
                  </a:lnTo>
                  <a:lnTo>
                    <a:pt x="24" y="40"/>
                  </a:lnTo>
                  <a:lnTo>
                    <a:pt x="21" y="40"/>
                  </a:lnTo>
                  <a:lnTo>
                    <a:pt x="16" y="40"/>
                  </a:lnTo>
                  <a:lnTo>
                    <a:pt x="13" y="38"/>
                  </a:lnTo>
                  <a:lnTo>
                    <a:pt x="12" y="38"/>
                  </a:lnTo>
                  <a:lnTo>
                    <a:pt x="9" y="38"/>
                  </a:lnTo>
                  <a:lnTo>
                    <a:pt x="8" y="38"/>
                  </a:lnTo>
                  <a:lnTo>
                    <a:pt x="7" y="38"/>
                  </a:lnTo>
                  <a:lnTo>
                    <a:pt x="6" y="38"/>
                  </a:lnTo>
                  <a:lnTo>
                    <a:pt x="5" y="37"/>
                  </a:lnTo>
                  <a:lnTo>
                    <a:pt x="0" y="5"/>
                  </a:lnTo>
                  <a:lnTo>
                    <a:pt x="0" y="4"/>
                  </a:lnTo>
                  <a:lnTo>
                    <a:pt x="1" y="4"/>
                  </a:lnTo>
                  <a:lnTo>
                    <a:pt x="2" y="3"/>
                  </a:lnTo>
                  <a:lnTo>
                    <a:pt x="4" y="3"/>
                  </a:lnTo>
                  <a:lnTo>
                    <a:pt x="5" y="3"/>
                  </a:lnTo>
                  <a:lnTo>
                    <a:pt x="6" y="1"/>
                  </a:lnTo>
                  <a:lnTo>
                    <a:pt x="7" y="1"/>
                  </a:lnTo>
                  <a:close/>
                </a:path>
              </a:pathLst>
            </a:custGeom>
            <a:solidFill>
              <a:srgbClr val="E5E5E5"/>
            </a:solidFill>
            <a:ln w="9525">
              <a:noFill/>
              <a:round/>
              <a:headEnd/>
              <a:tailEnd/>
            </a:ln>
          </p:spPr>
          <p:txBody>
            <a:bodyPr/>
            <a:lstStyle/>
            <a:p>
              <a:endParaRPr lang="en-US"/>
            </a:p>
          </p:txBody>
        </p:sp>
        <p:sp>
          <p:nvSpPr>
            <p:cNvPr id="1111" name="Freeform 75"/>
            <p:cNvSpPr>
              <a:spLocks/>
            </p:cNvSpPr>
            <p:nvPr/>
          </p:nvSpPr>
          <p:spPr bwMode="auto">
            <a:xfrm>
              <a:off x="2952" y="2072"/>
              <a:ext cx="50" cy="22"/>
            </a:xfrm>
            <a:custGeom>
              <a:avLst/>
              <a:gdLst>
                <a:gd name="T0" fmla="*/ 21 w 101"/>
                <a:gd name="T1" fmla="*/ 0 h 42"/>
                <a:gd name="T2" fmla="*/ 21 w 101"/>
                <a:gd name="T3" fmla="*/ 0 h 42"/>
                <a:gd name="T4" fmla="*/ 22 w 101"/>
                <a:gd name="T5" fmla="*/ 0 h 42"/>
                <a:gd name="T6" fmla="*/ 22 w 101"/>
                <a:gd name="T7" fmla="*/ 0 h 42"/>
                <a:gd name="T8" fmla="*/ 22 w 101"/>
                <a:gd name="T9" fmla="*/ 0 h 42"/>
                <a:gd name="T10" fmla="*/ 22 w 101"/>
                <a:gd name="T11" fmla="*/ 1 h 42"/>
                <a:gd name="T12" fmla="*/ 23 w 101"/>
                <a:gd name="T13" fmla="*/ 1 h 42"/>
                <a:gd name="T14" fmla="*/ 23 w 101"/>
                <a:gd name="T15" fmla="*/ 1 h 42"/>
                <a:gd name="T16" fmla="*/ 23 w 101"/>
                <a:gd name="T17" fmla="*/ 1 h 42"/>
                <a:gd name="T18" fmla="*/ 23 w 101"/>
                <a:gd name="T19" fmla="*/ 2 h 42"/>
                <a:gd name="T20" fmla="*/ 23 w 101"/>
                <a:gd name="T21" fmla="*/ 3 h 42"/>
                <a:gd name="T22" fmla="*/ 24 w 101"/>
                <a:gd name="T23" fmla="*/ 4 h 42"/>
                <a:gd name="T24" fmla="*/ 24 w 101"/>
                <a:gd name="T25" fmla="*/ 5 h 42"/>
                <a:gd name="T26" fmla="*/ 24 w 101"/>
                <a:gd name="T27" fmla="*/ 7 h 42"/>
                <a:gd name="T28" fmla="*/ 24 w 101"/>
                <a:gd name="T29" fmla="*/ 7 h 42"/>
                <a:gd name="T30" fmla="*/ 25 w 101"/>
                <a:gd name="T31" fmla="*/ 9 h 42"/>
                <a:gd name="T32" fmla="*/ 25 w 101"/>
                <a:gd name="T33" fmla="*/ 10 h 42"/>
                <a:gd name="T34" fmla="*/ 22 w 101"/>
                <a:gd name="T35" fmla="*/ 10 h 42"/>
                <a:gd name="T36" fmla="*/ 19 w 101"/>
                <a:gd name="T37" fmla="*/ 10 h 42"/>
                <a:gd name="T38" fmla="*/ 15 w 101"/>
                <a:gd name="T39" fmla="*/ 10 h 42"/>
                <a:gd name="T40" fmla="*/ 12 w 101"/>
                <a:gd name="T41" fmla="*/ 10 h 42"/>
                <a:gd name="T42" fmla="*/ 9 w 101"/>
                <a:gd name="T43" fmla="*/ 11 h 42"/>
                <a:gd name="T44" fmla="*/ 6 w 101"/>
                <a:gd name="T45" fmla="*/ 11 h 42"/>
                <a:gd name="T46" fmla="*/ 3 w 101"/>
                <a:gd name="T47" fmla="*/ 11 h 42"/>
                <a:gd name="T48" fmla="*/ 0 w 101"/>
                <a:gd name="T49" fmla="*/ 12 h 42"/>
                <a:gd name="T50" fmla="*/ 0 w 101"/>
                <a:gd name="T51" fmla="*/ 10 h 42"/>
                <a:gd name="T52" fmla="*/ 0 w 101"/>
                <a:gd name="T53" fmla="*/ 9 h 42"/>
                <a:gd name="T54" fmla="*/ 1 w 101"/>
                <a:gd name="T55" fmla="*/ 8 h 42"/>
                <a:gd name="T56" fmla="*/ 1 w 101"/>
                <a:gd name="T57" fmla="*/ 7 h 42"/>
                <a:gd name="T58" fmla="*/ 2 w 101"/>
                <a:gd name="T59" fmla="*/ 5 h 42"/>
                <a:gd name="T60" fmla="*/ 2 w 101"/>
                <a:gd name="T61" fmla="*/ 4 h 42"/>
                <a:gd name="T62" fmla="*/ 3 w 101"/>
                <a:gd name="T63" fmla="*/ 3 h 42"/>
                <a:gd name="T64" fmla="*/ 3 w 101"/>
                <a:gd name="T65" fmla="*/ 1 h 42"/>
                <a:gd name="T66" fmla="*/ 3 w 101"/>
                <a:gd name="T67" fmla="*/ 1 h 42"/>
                <a:gd name="T68" fmla="*/ 3 w 101"/>
                <a:gd name="T69" fmla="*/ 1 h 42"/>
                <a:gd name="T70" fmla="*/ 4 w 101"/>
                <a:gd name="T71" fmla="*/ 1 h 42"/>
                <a:gd name="T72" fmla="*/ 4 w 101"/>
                <a:gd name="T73" fmla="*/ 1 h 42"/>
                <a:gd name="T74" fmla="*/ 5 w 101"/>
                <a:gd name="T75" fmla="*/ 1 h 42"/>
                <a:gd name="T76" fmla="*/ 6 w 101"/>
                <a:gd name="T77" fmla="*/ 1 h 42"/>
                <a:gd name="T78" fmla="*/ 8 w 101"/>
                <a:gd name="T79" fmla="*/ 1 h 42"/>
                <a:gd name="T80" fmla="*/ 11 w 101"/>
                <a:gd name="T81" fmla="*/ 1 h 42"/>
                <a:gd name="T82" fmla="*/ 15 w 101"/>
                <a:gd name="T83" fmla="*/ 1 h 42"/>
                <a:gd name="T84" fmla="*/ 17 w 101"/>
                <a:gd name="T85" fmla="*/ 0 h 42"/>
                <a:gd name="T86" fmla="*/ 20 w 101"/>
                <a:gd name="T87" fmla="*/ 0 h 42"/>
                <a:gd name="T88" fmla="*/ 21 w 101"/>
                <a:gd name="T89" fmla="*/ 0 h 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1"/>
                <a:gd name="T136" fmla="*/ 0 h 42"/>
                <a:gd name="T137" fmla="*/ 101 w 101"/>
                <a:gd name="T138" fmla="*/ 42 h 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1" h="42">
                  <a:moveTo>
                    <a:pt x="85" y="0"/>
                  </a:moveTo>
                  <a:lnTo>
                    <a:pt x="87" y="0"/>
                  </a:lnTo>
                  <a:lnTo>
                    <a:pt x="88" y="0"/>
                  </a:lnTo>
                  <a:lnTo>
                    <a:pt x="89" y="0"/>
                  </a:lnTo>
                  <a:lnTo>
                    <a:pt x="91" y="0"/>
                  </a:lnTo>
                  <a:lnTo>
                    <a:pt x="91" y="1"/>
                  </a:lnTo>
                  <a:lnTo>
                    <a:pt x="92" y="1"/>
                  </a:lnTo>
                  <a:lnTo>
                    <a:pt x="92" y="2"/>
                  </a:lnTo>
                  <a:lnTo>
                    <a:pt x="93" y="2"/>
                  </a:lnTo>
                  <a:lnTo>
                    <a:pt x="94" y="7"/>
                  </a:lnTo>
                  <a:lnTo>
                    <a:pt x="95" y="11"/>
                  </a:lnTo>
                  <a:lnTo>
                    <a:pt x="96" y="15"/>
                  </a:lnTo>
                  <a:lnTo>
                    <a:pt x="96" y="19"/>
                  </a:lnTo>
                  <a:lnTo>
                    <a:pt x="98" y="24"/>
                  </a:lnTo>
                  <a:lnTo>
                    <a:pt x="99" y="27"/>
                  </a:lnTo>
                  <a:lnTo>
                    <a:pt x="100" y="32"/>
                  </a:lnTo>
                  <a:lnTo>
                    <a:pt x="101" y="37"/>
                  </a:lnTo>
                  <a:lnTo>
                    <a:pt x="88" y="37"/>
                  </a:lnTo>
                  <a:lnTo>
                    <a:pt x="76" y="38"/>
                  </a:lnTo>
                  <a:lnTo>
                    <a:pt x="63" y="39"/>
                  </a:lnTo>
                  <a:lnTo>
                    <a:pt x="50" y="39"/>
                  </a:lnTo>
                  <a:lnTo>
                    <a:pt x="38" y="40"/>
                  </a:lnTo>
                  <a:lnTo>
                    <a:pt x="25" y="41"/>
                  </a:lnTo>
                  <a:lnTo>
                    <a:pt x="12" y="41"/>
                  </a:lnTo>
                  <a:lnTo>
                    <a:pt x="0" y="42"/>
                  </a:lnTo>
                  <a:lnTo>
                    <a:pt x="1" y="38"/>
                  </a:lnTo>
                  <a:lnTo>
                    <a:pt x="3" y="33"/>
                  </a:lnTo>
                  <a:lnTo>
                    <a:pt x="4" y="28"/>
                  </a:lnTo>
                  <a:lnTo>
                    <a:pt x="7" y="24"/>
                  </a:lnTo>
                  <a:lnTo>
                    <a:pt x="9" y="19"/>
                  </a:lnTo>
                  <a:lnTo>
                    <a:pt x="10" y="14"/>
                  </a:lnTo>
                  <a:lnTo>
                    <a:pt x="12" y="9"/>
                  </a:lnTo>
                  <a:lnTo>
                    <a:pt x="13" y="4"/>
                  </a:lnTo>
                  <a:lnTo>
                    <a:pt x="15" y="3"/>
                  </a:lnTo>
                  <a:lnTo>
                    <a:pt x="16" y="3"/>
                  </a:lnTo>
                  <a:lnTo>
                    <a:pt x="17" y="3"/>
                  </a:lnTo>
                  <a:lnTo>
                    <a:pt x="20" y="2"/>
                  </a:lnTo>
                  <a:lnTo>
                    <a:pt x="24" y="2"/>
                  </a:lnTo>
                  <a:lnTo>
                    <a:pt x="34" y="1"/>
                  </a:lnTo>
                  <a:lnTo>
                    <a:pt x="47" y="1"/>
                  </a:lnTo>
                  <a:lnTo>
                    <a:pt x="60" y="1"/>
                  </a:lnTo>
                  <a:lnTo>
                    <a:pt x="71" y="0"/>
                  </a:lnTo>
                  <a:lnTo>
                    <a:pt x="80" y="0"/>
                  </a:lnTo>
                  <a:lnTo>
                    <a:pt x="85" y="0"/>
                  </a:lnTo>
                  <a:close/>
                </a:path>
              </a:pathLst>
            </a:custGeom>
            <a:solidFill>
              <a:srgbClr val="B2B2B2"/>
            </a:solidFill>
            <a:ln w="9525">
              <a:noFill/>
              <a:round/>
              <a:headEnd/>
              <a:tailEnd/>
            </a:ln>
          </p:spPr>
          <p:txBody>
            <a:bodyPr/>
            <a:lstStyle/>
            <a:p>
              <a:endParaRPr lang="en-US"/>
            </a:p>
          </p:txBody>
        </p:sp>
        <p:sp>
          <p:nvSpPr>
            <p:cNvPr id="1112" name="Freeform 76"/>
            <p:cNvSpPr>
              <a:spLocks/>
            </p:cNvSpPr>
            <p:nvPr/>
          </p:nvSpPr>
          <p:spPr bwMode="auto">
            <a:xfrm>
              <a:off x="2949" y="2058"/>
              <a:ext cx="11" cy="35"/>
            </a:xfrm>
            <a:custGeom>
              <a:avLst/>
              <a:gdLst>
                <a:gd name="T0" fmla="*/ 3 w 22"/>
                <a:gd name="T1" fmla="*/ 1 h 70"/>
                <a:gd name="T2" fmla="*/ 3 w 22"/>
                <a:gd name="T3" fmla="*/ 1 h 70"/>
                <a:gd name="T4" fmla="*/ 3 w 22"/>
                <a:gd name="T5" fmla="*/ 2 h 70"/>
                <a:gd name="T6" fmla="*/ 2 w 22"/>
                <a:gd name="T7" fmla="*/ 2 h 70"/>
                <a:gd name="T8" fmla="*/ 1 w 22"/>
                <a:gd name="T9" fmla="*/ 3 h 70"/>
                <a:gd name="T10" fmla="*/ 1 w 22"/>
                <a:gd name="T11" fmla="*/ 4 h 70"/>
                <a:gd name="T12" fmla="*/ 1 w 22"/>
                <a:gd name="T13" fmla="*/ 4 h 70"/>
                <a:gd name="T14" fmla="*/ 1 w 22"/>
                <a:gd name="T15" fmla="*/ 5 h 70"/>
                <a:gd name="T16" fmla="*/ 0 w 22"/>
                <a:gd name="T17" fmla="*/ 6 h 70"/>
                <a:gd name="T18" fmla="*/ 0 w 22"/>
                <a:gd name="T19" fmla="*/ 7 h 70"/>
                <a:gd name="T20" fmla="*/ 1 w 22"/>
                <a:gd name="T21" fmla="*/ 9 h 70"/>
                <a:gd name="T22" fmla="*/ 1 w 22"/>
                <a:gd name="T23" fmla="*/ 10 h 70"/>
                <a:gd name="T24" fmla="*/ 1 w 22"/>
                <a:gd name="T25" fmla="*/ 12 h 70"/>
                <a:gd name="T26" fmla="*/ 1 w 22"/>
                <a:gd name="T27" fmla="*/ 13 h 70"/>
                <a:gd name="T28" fmla="*/ 1 w 22"/>
                <a:gd name="T29" fmla="*/ 14 h 70"/>
                <a:gd name="T30" fmla="*/ 1 w 22"/>
                <a:gd name="T31" fmla="*/ 16 h 70"/>
                <a:gd name="T32" fmla="*/ 1 w 22"/>
                <a:gd name="T33" fmla="*/ 18 h 70"/>
                <a:gd name="T34" fmla="*/ 2 w 22"/>
                <a:gd name="T35" fmla="*/ 17 h 70"/>
                <a:gd name="T36" fmla="*/ 3 w 22"/>
                <a:gd name="T37" fmla="*/ 15 h 70"/>
                <a:gd name="T38" fmla="*/ 3 w 22"/>
                <a:gd name="T39" fmla="*/ 14 h 70"/>
                <a:gd name="T40" fmla="*/ 3 w 22"/>
                <a:gd name="T41" fmla="*/ 13 h 70"/>
                <a:gd name="T42" fmla="*/ 3 w 22"/>
                <a:gd name="T43" fmla="*/ 12 h 70"/>
                <a:gd name="T44" fmla="*/ 4 w 22"/>
                <a:gd name="T45" fmla="*/ 11 h 70"/>
                <a:gd name="T46" fmla="*/ 5 w 22"/>
                <a:gd name="T47" fmla="*/ 10 h 70"/>
                <a:gd name="T48" fmla="*/ 5 w 22"/>
                <a:gd name="T49" fmla="*/ 9 h 70"/>
                <a:gd name="T50" fmla="*/ 6 w 22"/>
                <a:gd name="T51" fmla="*/ 9 h 70"/>
                <a:gd name="T52" fmla="*/ 6 w 22"/>
                <a:gd name="T53" fmla="*/ 7 h 70"/>
                <a:gd name="T54" fmla="*/ 6 w 22"/>
                <a:gd name="T55" fmla="*/ 7 h 70"/>
                <a:gd name="T56" fmla="*/ 6 w 22"/>
                <a:gd name="T57" fmla="*/ 6 h 70"/>
                <a:gd name="T58" fmla="*/ 6 w 22"/>
                <a:gd name="T59" fmla="*/ 5 h 70"/>
                <a:gd name="T60" fmla="*/ 6 w 22"/>
                <a:gd name="T61" fmla="*/ 4 h 70"/>
                <a:gd name="T62" fmla="*/ 6 w 22"/>
                <a:gd name="T63" fmla="*/ 3 h 70"/>
                <a:gd name="T64" fmla="*/ 6 w 22"/>
                <a:gd name="T65" fmla="*/ 2 h 70"/>
                <a:gd name="T66" fmla="*/ 5 w 22"/>
                <a:gd name="T67" fmla="*/ 2 h 70"/>
                <a:gd name="T68" fmla="*/ 5 w 22"/>
                <a:gd name="T69" fmla="*/ 1 h 70"/>
                <a:gd name="T70" fmla="*/ 5 w 22"/>
                <a:gd name="T71" fmla="*/ 1 h 70"/>
                <a:gd name="T72" fmla="*/ 5 w 22"/>
                <a:gd name="T73" fmla="*/ 1 h 70"/>
                <a:gd name="T74" fmla="*/ 5 w 22"/>
                <a:gd name="T75" fmla="*/ 1 h 70"/>
                <a:gd name="T76" fmla="*/ 5 w 22"/>
                <a:gd name="T77" fmla="*/ 1 h 70"/>
                <a:gd name="T78" fmla="*/ 4 w 22"/>
                <a:gd name="T79" fmla="*/ 1 h 70"/>
                <a:gd name="T80" fmla="*/ 4 w 22"/>
                <a:gd name="T81" fmla="*/ 0 h 70"/>
                <a:gd name="T82" fmla="*/ 3 w 22"/>
                <a:gd name="T83" fmla="*/ 0 h 70"/>
                <a:gd name="T84" fmla="*/ 3 w 22"/>
                <a:gd name="T85" fmla="*/ 1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4" y="2"/>
                  </a:moveTo>
                  <a:lnTo>
                    <a:pt x="13" y="4"/>
                  </a:lnTo>
                  <a:lnTo>
                    <a:pt x="10" y="8"/>
                  </a:lnTo>
                  <a:lnTo>
                    <a:pt x="8" y="11"/>
                  </a:lnTo>
                  <a:lnTo>
                    <a:pt x="7" y="14"/>
                  </a:lnTo>
                  <a:lnTo>
                    <a:pt x="4" y="17"/>
                  </a:lnTo>
                  <a:lnTo>
                    <a:pt x="3" y="19"/>
                  </a:lnTo>
                  <a:lnTo>
                    <a:pt x="1" y="23"/>
                  </a:lnTo>
                  <a:lnTo>
                    <a:pt x="0" y="25"/>
                  </a:lnTo>
                  <a:lnTo>
                    <a:pt x="0" y="31"/>
                  </a:lnTo>
                  <a:lnTo>
                    <a:pt x="1" y="37"/>
                  </a:lnTo>
                  <a:lnTo>
                    <a:pt x="2" y="43"/>
                  </a:lnTo>
                  <a:lnTo>
                    <a:pt x="3" y="48"/>
                  </a:lnTo>
                  <a:lnTo>
                    <a:pt x="3" y="53"/>
                  </a:lnTo>
                  <a:lnTo>
                    <a:pt x="4" y="59"/>
                  </a:lnTo>
                  <a:lnTo>
                    <a:pt x="6" y="64"/>
                  </a:lnTo>
                  <a:lnTo>
                    <a:pt x="6" y="70"/>
                  </a:lnTo>
                  <a:lnTo>
                    <a:pt x="8" y="66"/>
                  </a:lnTo>
                  <a:lnTo>
                    <a:pt x="9" y="62"/>
                  </a:lnTo>
                  <a:lnTo>
                    <a:pt x="11" y="57"/>
                  </a:lnTo>
                  <a:lnTo>
                    <a:pt x="13" y="53"/>
                  </a:lnTo>
                  <a:lnTo>
                    <a:pt x="15" y="48"/>
                  </a:lnTo>
                  <a:lnTo>
                    <a:pt x="16" y="45"/>
                  </a:lnTo>
                  <a:lnTo>
                    <a:pt x="18" y="40"/>
                  </a:lnTo>
                  <a:lnTo>
                    <a:pt x="19" y="36"/>
                  </a:lnTo>
                  <a:lnTo>
                    <a:pt x="21" y="33"/>
                  </a:lnTo>
                  <a:lnTo>
                    <a:pt x="21" y="31"/>
                  </a:lnTo>
                  <a:lnTo>
                    <a:pt x="22" y="29"/>
                  </a:lnTo>
                  <a:lnTo>
                    <a:pt x="22" y="25"/>
                  </a:lnTo>
                  <a:lnTo>
                    <a:pt x="22" y="22"/>
                  </a:lnTo>
                  <a:lnTo>
                    <a:pt x="22" y="18"/>
                  </a:lnTo>
                  <a:lnTo>
                    <a:pt x="21" y="15"/>
                  </a:lnTo>
                  <a:lnTo>
                    <a:pt x="21" y="11"/>
                  </a:lnTo>
                  <a:lnTo>
                    <a:pt x="19" y="9"/>
                  </a:lnTo>
                  <a:lnTo>
                    <a:pt x="19" y="6"/>
                  </a:lnTo>
                  <a:lnTo>
                    <a:pt x="18" y="3"/>
                  </a:lnTo>
                  <a:lnTo>
                    <a:pt x="17" y="2"/>
                  </a:lnTo>
                  <a:lnTo>
                    <a:pt x="17" y="1"/>
                  </a:lnTo>
                  <a:lnTo>
                    <a:pt x="16" y="1"/>
                  </a:lnTo>
                  <a:lnTo>
                    <a:pt x="16" y="0"/>
                  </a:lnTo>
                  <a:lnTo>
                    <a:pt x="15" y="0"/>
                  </a:lnTo>
                  <a:lnTo>
                    <a:pt x="15" y="1"/>
                  </a:lnTo>
                  <a:lnTo>
                    <a:pt x="14" y="2"/>
                  </a:lnTo>
                  <a:close/>
                </a:path>
              </a:pathLst>
            </a:custGeom>
            <a:solidFill>
              <a:srgbClr val="999999"/>
            </a:solidFill>
            <a:ln w="9525">
              <a:noFill/>
              <a:round/>
              <a:headEnd/>
              <a:tailEnd/>
            </a:ln>
          </p:spPr>
          <p:txBody>
            <a:bodyPr/>
            <a:lstStyle/>
            <a:p>
              <a:endParaRPr lang="en-US"/>
            </a:p>
          </p:txBody>
        </p:sp>
        <p:sp>
          <p:nvSpPr>
            <p:cNvPr id="1113" name="Freeform 77"/>
            <p:cNvSpPr>
              <a:spLocks/>
            </p:cNvSpPr>
            <p:nvPr/>
          </p:nvSpPr>
          <p:spPr bwMode="auto">
            <a:xfrm>
              <a:off x="2956" y="2056"/>
              <a:ext cx="41" cy="20"/>
            </a:xfrm>
            <a:custGeom>
              <a:avLst/>
              <a:gdLst>
                <a:gd name="T0" fmla="*/ 3 w 82"/>
                <a:gd name="T1" fmla="*/ 0 h 41"/>
                <a:gd name="T2" fmla="*/ 7 w 82"/>
                <a:gd name="T3" fmla="*/ 0 h 41"/>
                <a:gd name="T4" fmla="*/ 10 w 82"/>
                <a:gd name="T5" fmla="*/ 0 h 41"/>
                <a:gd name="T6" fmla="*/ 14 w 82"/>
                <a:gd name="T7" fmla="*/ 0 h 41"/>
                <a:gd name="T8" fmla="*/ 17 w 82"/>
                <a:gd name="T9" fmla="*/ 0 h 41"/>
                <a:gd name="T10" fmla="*/ 18 w 82"/>
                <a:gd name="T11" fmla="*/ 0 h 41"/>
                <a:gd name="T12" fmla="*/ 18 w 82"/>
                <a:gd name="T13" fmla="*/ 0 h 41"/>
                <a:gd name="T14" fmla="*/ 19 w 82"/>
                <a:gd name="T15" fmla="*/ 0 h 41"/>
                <a:gd name="T16" fmla="*/ 19 w 82"/>
                <a:gd name="T17" fmla="*/ 1 h 41"/>
                <a:gd name="T18" fmla="*/ 20 w 82"/>
                <a:gd name="T19" fmla="*/ 3 h 41"/>
                <a:gd name="T20" fmla="*/ 20 w 82"/>
                <a:gd name="T21" fmla="*/ 5 h 41"/>
                <a:gd name="T22" fmla="*/ 20 w 82"/>
                <a:gd name="T23" fmla="*/ 7 h 41"/>
                <a:gd name="T24" fmla="*/ 21 w 82"/>
                <a:gd name="T25" fmla="*/ 8 h 41"/>
                <a:gd name="T26" fmla="*/ 21 w 82"/>
                <a:gd name="T27" fmla="*/ 8 h 41"/>
                <a:gd name="T28" fmla="*/ 20 w 82"/>
                <a:gd name="T29" fmla="*/ 8 h 41"/>
                <a:gd name="T30" fmla="*/ 20 w 82"/>
                <a:gd name="T31" fmla="*/ 9 h 41"/>
                <a:gd name="T32" fmla="*/ 19 w 82"/>
                <a:gd name="T33" fmla="*/ 9 h 41"/>
                <a:gd name="T34" fmla="*/ 17 w 82"/>
                <a:gd name="T35" fmla="*/ 9 h 41"/>
                <a:gd name="T36" fmla="*/ 13 w 82"/>
                <a:gd name="T37" fmla="*/ 10 h 41"/>
                <a:gd name="T38" fmla="*/ 10 w 82"/>
                <a:gd name="T39" fmla="*/ 10 h 41"/>
                <a:gd name="T40" fmla="*/ 8 w 82"/>
                <a:gd name="T41" fmla="*/ 10 h 41"/>
                <a:gd name="T42" fmla="*/ 6 w 82"/>
                <a:gd name="T43" fmla="*/ 10 h 41"/>
                <a:gd name="T44" fmla="*/ 5 w 82"/>
                <a:gd name="T45" fmla="*/ 10 h 41"/>
                <a:gd name="T46" fmla="*/ 3 w 82"/>
                <a:gd name="T47" fmla="*/ 10 h 41"/>
                <a:gd name="T48" fmla="*/ 2 w 82"/>
                <a:gd name="T49" fmla="*/ 10 h 41"/>
                <a:gd name="T50" fmla="*/ 1 w 82"/>
                <a:gd name="T51" fmla="*/ 9 h 41"/>
                <a:gd name="T52" fmla="*/ 1 w 82"/>
                <a:gd name="T53" fmla="*/ 9 h 41"/>
                <a:gd name="T54" fmla="*/ 1 w 82"/>
                <a:gd name="T55" fmla="*/ 9 h 41"/>
                <a:gd name="T56" fmla="*/ 1 w 82"/>
                <a:gd name="T57" fmla="*/ 8 h 41"/>
                <a:gd name="T58" fmla="*/ 1 w 82"/>
                <a:gd name="T59" fmla="*/ 6 h 41"/>
                <a:gd name="T60" fmla="*/ 1 w 82"/>
                <a:gd name="T61" fmla="*/ 4 h 41"/>
                <a:gd name="T62" fmla="*/ 0 w 82"/>
                <a:gd name="T63" fmla="*/ 2 h 41"/>
                <a:gd name="T64" fmla="*/ 0 w 82"/>
                <a:gd name="T65" fmla="*/ 1 h 41"/>
                <a:gd name="T66" fmla="*/ 1 w 82"/>
                <a:gd name="T67" fmla="*/ 1 h 41"/>
                <a:gd name="T68" fmla="*/ 1 w 82"/>
                <a:gd name="T69" fmla="*/ 0 h 41"/>
                <a:gd name="T70" fmla="*/ 1 w 82"/>
                <a:gd name="T71" fmla="*/ 0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
                <a:gd name="T109" fmla="*/ 0 h 41"/>
                <a:gd name="T110" fmla="*/ 82 w 82"/>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 h="41">
                  <a:moveTo>
                    <a:pt x="7" y="3"/>
                  </a:moveTo>
                  <a:lnTo>
                    <a:pt x="14" y="3"/>
                  </a:lnTo>
                  <a:lnTo>
                    <a:pt x="22" y="3"/>
                  </a:lnTo>
                  <a:lnTo>
                    <a:pt x="29" y="3"/>
                  </a:lnTo>
                  <a:lnTo>
                    <a:pt x="36" y="3"/>
                  </a:lnTo>
                  <a:lnTo>
                    <a:pt x="42" y="3"/>
                  </a:lnTo>
                  <a:lnTo>
                    <a:pt x="51" y="3"/>
                  </a:lnTo>
                  <a:lnTo>
                    <a:pt x="57" y="2"/>
                  </a:lnTo>
                  <a:lnTo>
                    <a:pt x="65" y="0"/>
                  </a:lnTo>
                  <a:lnTo>
                    <a:pt x="67" y="0"/>
                  </a:lnTo>
                  <a:lnTo>
                    <a:pt x="68" y="0"/>
                  </a:lnTo>
                  <a:lnTo>
                    <a:pt x="70" y="2"/>
                  </a:lnTo>
                  <a:lnTo>
                    <a:pt x="71" y="2"/>
                  </a:lnTo>
                  <a:lnTo>
                    <a:pt x="71" y="3"/>
                  </a:lnTo>
                  <a:lnTo>
                    <a:pt x="72" y="3"/>
                  </a:lnTo>
                  <a:lnTo>
                    <a:pt x="74" y="3"/>
                  </a:lnTo>
                  <a:lnTo>
                    <a:pt x="74" y="4"/>
                  </a:lnTo>
                  <a:lnTo>
                    <a:pt x="75" y="7"/>
                  </a:lnTo>
                  <a:lnTo>
                    <a:pt x="76" y="11"/>
                  </a:lnTo>
                  <a:lnTo>
                    <a:pt x="77" y="15"/>
                  </a:lnTo>
                  <a:lnTo>
                    <a:pt x="78" y="19"/>
                  </a:lnTo>
                  <a:lnTo>
                    <a:pt x="79" y="22"/>
                  </a:lnTo>
                  <a:lnTo>
                    <a:pt x="79" y="26"/>
                  </a:lnTo>
                  <a:lnTo>
                    <a:pt x="80" y="30"/>
                  </a:lnTo>
                  <a:lnTo>
                    <a:pt x="82" y="34"/>
                  </a:lnTo>
                  <a:lnTo>
                    <a:pt x="82" y="35"/>
                  </a:lnTo>
                  <a:lnTo>
                    <a:pt x="80" y="35"/>
                  </a:lnTo>
                  <a:lnTo>
                    <a:pt x="80" y="36"/>
                  </a:lnTo>
                  <a:lnTo>
                    <a:pt x="79" y="36"/>
                  </a:lnTo>
                  <a:lnTo>
                    <a:pt x="78" y="36"/>
                  </a:lnTo>
                  <a:lnTo>
                    <a:pt x="76" y="37"/>
                  </a:lnTo>
                  <a:lnTo>
                    <a:pt x="75" y="37"/>
                  </a:lnTo>
                  <a:lnTo>
                    <a:pt x="67" y="38"/>
                  </a:lnTo>
                  <a:lnTo>
                    <a:pt x="59" y="40"/>
                  </a:lnTo>
                  <a:lnTo>
                    <a:pt x="52" y="41"/>
                  </a:lnTo>
                  <a:lnTo>
                    <a:pt x="44" y="41"/>
                  </a:lnTo>
                  <a:lnTo>
                    <a:pt x="40" y="41"/>
                  </a:lnTo>
                  <a:lnTo>
                    <a:pt x="36" y="41"/>
                  </a:lnTo>
                  <a:lnTo>
                    <a:pt x="32" y="41"/>
                  </a:lnTo>
                  <a:lnTo>
                    <a:pt x="27" y="41"/>
                  </a:lnTo>
                  <a:lnTo>
                    <a:pt x="24" y="41"/>
                  </a:lnTo>
                  <a:lnTo>
                    <a:pt x="21" y="41"/>
                  </a:lnTo>
                  <a:lnTo>
                    <a:pt x="17" y="40"/>
                  </a:lnTo>
                  <a:lnTo>
                    <a:pt x="12" y="40"/>
                  </a:lnTo>
                  <a:lnTo>
                    <a:pt x="11" y="40"/>
                  </a:lnTo>
                  <a:lnTo>
                    <a:pt x="10" y="40"/>
                  </a:lnTo>
                  <a:lnTo>
                    <a:pt x="8" y="40"/>
                  </a:lnTo>
                  <a:lnTo>
                    <a:pt x="8" y="38"/>
                  </a:lnTo>
                  <a:lnTo>
                    <a:pt x="7" y="38"/>
                  </a:lnTo>
                  <a:lnTo>
                    <a:pt x="6" y="38"/>
                  </a:lnTo>
                  <a:lnTo>
                    <a:pt x="4" y="38"/>
                  </a:lnTo>
                  <a:lnTo>
                    <a:pt x="4" y="37"/>
                  </a:lnTo>
                  <a:lnTo>
                    <a:pt x="4" y="34"/>
                  </a:lnTo>
                  <a:lnTo>
                    <a:pt x="3" y="29"/>
                  </a:lnTo>
                  <a:lnTo>
                    <a:pt x="2" y="26"/>
                  </a:lnTo>
                  <a:lnTo>
                    <a:pt x="2" y="22"/>
                  </a:lnTo>
                  <a:lnTo>
                    <a:pt x="1" y="18"/>
                  </a:lnTo>
                  <a:lnTo>
                    <a:pt x="1" y="14"/>
                  </a:lnTo>
                  <a:lnTo>
                    <a:pt x="0" y="10"/>
                  </a:lnTo>
                  <a:lnTo>
                    <a:pt x="0" y="6"/>
                  </a:lnTo>
                  <a:lnTo>
                    <a:pt x="0" y="5"/>
                  </a:lnTo>
                  <a:lnTo>
                    <a:pt x="1" y="4"/>
                  </a:lnTo>
                  <a:lnTo>
                    <a:pt x="2" y="3"/>
                  </a:lnTo>
                  <a:lnTo>
                    <a:pt x="3" y="3"/>
                  </a:lnTo>
                  <a:lnTo>
                    <a:pt x="6" y="3"/>
                  </a:lnTo>
                  <a:lnTo>
                    <a:pt x="7" y="3"/>
                  </a:lnTo>
                  <a:close/>
                </a:path>
              </a:pathLst>
            </a:custGeom>
            <a:solidFill>
              <a:srgbClr val="E5E5E5"/>
            </a:solidFill>
            <a:ln w="9525">
              <a:noFill/>
              <a:round/>
              <a:headEnd/>
              <a:tailEnd/>
            </a:ln>
          </p:spPr>
          <p:txBody>
            <a:bodyPr/>
            <a:lstStyle/>
            <a:p>
              <a:endParaRPr lang="en-US"/>
            </a:p>
          </p:txBody>
        </p:sp>
        <p:sp>
          <p:nvSpPr>
            <p:cNvPr id="1114" name="Freeform 78"/>
            <p:cNvSpPr>
              <a:spLocks/>
            </p:cNvSpPr>
            <p:nvPr/>
          </p:nvSpPr>
          <p:spPr bwMode="auto">
            <a:xfrm>
              <a:off x="3012" y="2069"/>
              <a:ext cx="50" cy="22"/>
            </a:xfrm>
            <a:custGeom>
              <a:avLst/>
              <a:gdLst>
                <a:gd name="T0" fmla="*/ 21 w 102"/>
                <a:gd name="T1" fmla="*/ 1 h 44"/>
                <a:gd name="T2" fmla="*/ 21 w 102"/>
                <a:gd name="T3" fmla="*/ 0 h 44"/>
                <a:gd name="T4" fmla="*/ 21 w 102"/>
                <a:gd name="T5" fmla="*/ 1 h 44"/>
                <a:gd name="T6" fmla="*/ 22 w 102"/>
                <a:gd name="T7" fmla="*/ 1 h 44"/>
                <a:gd name="T8" fmla="*/ 22 w 102"/>
                <a:gd name="T9" fmla="*/ 1 h 44"/>
                <a:gd name="T10" fmla="*/ 22 w 102"/>
                <a:gd name="T11" fmla="*/ 1 h 44"/>
                <a:gd name="T12" fmla="*/ 22 w 102"/>
                <a:gd name="T13" fmla="*/ 1 h 44"/>
                <a:gd name="T14" fmla="*/ 23 w 102"/>
                <a:gd name="T15" fmla="*/ 1 h 44"/>
                <a:gd name="T16" fmla="*/ 23 w 102"/>
                <a:gd name="T17" fmla="*/ 1 h 44"/>
                <a:gd name="T18" fmla="*/ 23 w 102"/>
                <a:gd name="T19" fmla="*/ 1 h 44"/>
                <a:gd name="T20" fmla="*/ 23 w 102"/>
                <a:gd name="T21" fmla="*/ 3 h 44"/>
                <a:gd name="T22" fmla="*/ 23 w 102"/>
                <a:gd name="T23" fmla="*/ 4 h 44"/>
                <a:gd name="T24" fmla="*/ 24 w 102"/>
                <a:gd name="T25" fmla="*/ 6 h 44"/>
                <a:gd name="T26" fmla="*/ 24 w 102"/>
                <a:gd name="T27" fmla="*/ 6 h 44"/>
                <a:gd name="T28" fmla="*/ 24 w 102"/>
                <a:gd name="T29" fmla="*/ 7 h 44"/>
                <a:gd name="T30" fmla="*/ 25 w 102"/>
                <a:gd name="T31" fmla="*/ 9 h 44"/>
                <a:gd name="T32" fmla="*/ 25 w 102"/>
                <a:gd name="T33" fmla="*/ 10 h 44"/>
                <a:gd name="T34" fmla="*/ 22 w 102"/>
                <a:gd name="T35" fmla="*/ 10 h 44"/>
                <a:gd name="T36" fmla="*/ 18 w 102"/>
                <a:gd name="T37" fmla="*/ 10 h 44"/>
                <a:gd name="T38" fmla="*/ 15 w 102"/>
                <a:gd name="T39" fmla="*/ 10 h 44"/>
                <a:gd name="T40" fmla="*/ 12 w 102"/>
                <a:gd name="T41" fmla="*/ 10 h 44"/>
                <a:gd name="T42" fmla="*/ 9 w 102"/>
                <a:gd name="T43" fmla="*/ 11 h 44"/>
                <a:gd name="T44" fmla="*/ 6 w 102"/>
                <a:gd name="T45" fmla="*/ 11 h 44"/>
                <a:gd name="T46" fmla="*/ 3 w 102"/>
                <a:gd name="T47" fmla="*/ 11 h 44"/>
                <a:gd name="T48" fmla="*/ 0 w 102"/>
                <a:gd name="T49" fmla="*/ 11 h 44"/>
                <a:gd name="T50" fmla="*/ 0 w 102"/>
                <a:gd name="T51" fmla="*/ 10 h 44"/>
                <a:gd name="T52" fmla="*/ 1 w 102"/>
                <a:gd name="T53" fmla="*/ 9 h 44"/>
                <a:gd name="T54" fmla="*/ 1 w 102"/>
                <a:gd name="T55" fmla="*/ 7 h 44"/>
                <a:gd name="T56" fmla="*/ 1 w 102"/>
                <a:gd name="T57" fmla="*/ 6 h 44"/>
                <a:gd name="T58" fmla="*/ 2 w 102"/>
                <a:gd name="T59" fmla="*/ 5 h 44"/>
                <a:gd name="T60" fmla="*/ 2 w 102"/>
                <a:gd name="T61" fmla="*/ 3 h 44"/>
                <a:gd name="T62" fmla="*/ 3 w 102"/>
                <a:gd name="T63" fmla="*/ 3 h 44"/>
                <a:gd name="T64" fmla="*/ 3 w 102"/>
                <a:gd name="T65" fmla="*/ 1 h 44"/>
                <a:gd name="T66" fmla="*/ 3 w 102"/>
                <a:gd name="T67" fmla="*/ 1 h 44"/>
                <a:gd name="T68" fmla="*/ 3 w 102"/>
                <a:gd name="T69" fmla="*/ 1 h 44"/>
                <a:gd name="T70" fmla="*/ 3 w 102"/>
                <a:gd name="T71" fmla="*/ 1 h 44"/>
                <a:gd name="T72" fmla="*/ 4 w 102"/>
                <a:gd name="T73" fmla="*/ 1 h 44"/>
                <a:gd name="T74" fmla="*/ 5 w 102"/>
                <a:gd name="T75" fmla="*/ 1 h 44"/>
                <a:gd name="T76" fmla="*/ 6 w 102"/>
                <a:gd name="T77" fmla="*/ 1 h 44"/>
                <a:gd name="T78" fmla="*/ 7 w 102"/>
                <a:gd name="T79" fmla="*/ 1 h 44"/>
                <a:gd name="T80" fmla="*/ 8 w 102"/>
                <a:gd name="T81" fmla="*/ 1 h 44"/>
                <a:gd name="T82" fmla="*/ 10 w 102"/>
                <a:gd name="T83" fmla="*/ 1 h 44"/>
                <a:gd name="T84" fmla="*/ 11 w 102"/>
                <a:gd name="T85" fmla="*/ 1 h 44"/>
                <a:gd name="T86" fmla="*/ 14 w 102"/>
                <a:gd name="T87" fmla="*/ 1 h 44"/>
                <a:gd name="T88" fmla="*/ 17 w 102"/>
                <a:gd name="T89" fmla="*/ 1 h 44"/>
                <a:gd name="T90" fmla="*/ 19 w 102"/>
                <a:gd name="T91" fmla="*/ 1 h 44"/>
                <a:gd name="T92" fmla="*/ 21 w 102"/>
                <a:gd name="T93" fmla="*/ 1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4"/>
                <a:gd name="T143" fmla="*/ 102 w 102"/>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4">
                  <a:moveTo>
                    <a:pt x="86" y="1"/>
                  </a:moveTo>
                  <a:lnTo>
                    <a:pt x="87" y="0"/>
                  </a:lnTo>
                  <a:lnTo>
                    <a:pt x="88" y="1"/>
                  </a:lnTo>
                  <a:lnTo>
                    <a:pt x="89" y="1"/>
                  </a:lnTo>
                  <a:lnTo>
                    <a:pt x="90" y="1"/>
                  </a:lnTo>
                  <a:lnTo>
                    <a:pt x="91" y="1"/>
                  </a:lnTo>
                  <a:lnTo>
                    <a:pt x="91" y="2"/>
                  </a:lnTo>
                  <a:lnTo>
                    <a:pt x="93" y="2"/>
                  </a:lnTo>
                  <a:lnTo>
                    <a:pt x="93" y="3"/>
                  </a:lnTo>
                  <a:lnTo>
                    <a:pt x="94" y="7"/>
                  </a:lnTo>
                  <a:lnTo>
                    <a:pt x="95" y="11"/>
                  </a:lnTo>
                  <a:lnTo>
                    <a:pt x="96" y="16"/>
                  </a:lnTo>
                  <a:lnTo>
                    <a:pt x="97" y="21"/>
                  </a:lnTo>
                  <a:lnTo>
                    <a:pt x="98" y="24"/>
                  </a:lnTo>
                  <a:lnTo>
                    <a:pt x="100" y="29"/>
                  </a:lnTo>
                  <a:lnTo>
                    <a:pt x="101" y="33"/>
                  </a:lnTo>
                  <a:lnTo>
                    <a:pt x="102" y="37"/>
                  </a:lnTo>
                  <a:lnTo>
                    <a:pt x="89" y="38"/>
                  </a:lnTo>
                  <a:lnTo>
                    <a:pt x="76" y="39"/>
                  </a:lnTo>
                  <a:lnTo>
                    <a:pt x="64" y="39"/>
                  </a:lnTo>
                  <a:lnTo>
                    <a:pt x="51" y="40"/>
                  </a:lnTo>
                  <a:lnTo>
                    <a:pt x="38" y="41"/>
                  </a:lnTo>
                  <a:lnTo>
                    <a:pt x="26" y="41"/>
                  </a:lnTo>
                  <a:lnTo>
                    <a:pt x="13" y="42"/>
                  </a:lnTo>
                  <a:lnTo>
                    <a:pt x="0" y="44"/>
                  </a:lnTo>
                  <a:lnTo>
                    <a:pt x="2" y="39"/>
                  </a:lnTo>
                  <a:lnTo>
                    <a:pt x="4" y="33"/>
                  </a:lnTo>
                  <a:lnTo>
                    <a:pt x="5" y="29"/>
                  </a:lnTo>
                  <a:lnTo>
                    <a:pt x="7" y="24"/>
                  </a:lnTo>
                  <a:lnTo>
                    <a:pt x="8" y="19"/>
                  </a:lnTo>
                  <a:lnTo>
                    <a:pt x="11" y="15"/>
                  </a:lnTo>
                  <a:lnTo>
                    <a:pt x="12" y="10"/>
                  </a:lnTo>
                  <a:lnTo>
                    <a:pt x="13" y="6"/>
                  </a:lnTo>
                  <a:lnTo>
                    <a:pt x="14" y="4"/>
                  </a:lnTo>
                  <a:lnTo>
                    <a:pt x="15" y="4"/>
                  </a:lnTo>
                  <a:lnTo>
                    <a:pt x="17" y="4"/>
                  </a:lnTo>
                  <a:lnTo>
                    <a:pt x="20" y="3"/>
                  </a:lnTo>
                  <a:lnTo>
                    <a:pt x="25" y="3"/>
                  </a:lnTo>
                  <a:lnTo>
                    <a:pt x="29" y="2"/>
                  </a:lnTo>
                  <a:lnTo>
                    <a:pt x="35" y="2"/>
                  </a:lnTo>
                  <a:lnTo>
                    <a:pt x="41" y="2"/>
                  </a:lnTo>
                  <a:lnTo>
                    <a:pt x="47" y="1"/>
                  </a:lnTo>
                  <a:lnTo>
                    <a:pt x="59" y="1"/>
                  </a:lnTo>
                  <a:lnTo>
                    <a:pt x="71" y="1"/>
                  </a:lnTo>
                  <a:lnTo>
                    <a:pt x="80" y="1"/>
                  </a:lnTo>
                  <a:lnTo>
                    <a:pt x="86" y="1"/>
                  </a:lnTo>
                  <a:close/>
                </a:path>
              </a:pathLst>
            </a:custGeom>
            <a:solidFill>
              <a:srgbClr val="B2B2B2"/>
            </a:solidFill>
            <a:ln w="9525">
              <a:noFill/>
              <a:round/>
              <a:headEnd/>
              <a:tailEnd/>
            </a:ln>
          </p:spPr>
          <p:txBody>
            <a:bodyPr/>
            <a:lstStyle/>
            <a:p>
              <a:endParaRPr lang="en-US"/>
            </a:p>
          </p:txBody>
        </p:sp>
        <p:sp>
          <p:nvSpPr>
            <p:cNvPr id="1115" name="Freeform 79"/>
            <p:cNvSpPr>
              <a:spLocks/>
            </p:cNvSpPr>
            <p:nvPr/>
          </p:nvSpPr>
          <p:spPr bwMode="auto">
            <a:xfrm>
              <a:off x="3008" y="2055"/>
              <a:ext cx="11" cy="35"/>
            </a:xfrm>
            <a:custGeom>
              <a:avLst/>
              <a:gdLst>
                <a:gd name="T0" fmla="*/ 4 w 21"/>
                <a:gd name="T1" fmla="*/ 1 h 69"/>
                <a:gd name="T2" fmla="*/ 3 w 21"/>
                <a:gd name="T3" fmla="*/ 2 h 69"/>
                <a:gd name="T4" fmla="*/ 3 w 21"/>
                <a:gd name="T5" fmla="*/ 2 h 69"/>
                <a:gd name="T6" fmla="*/ 2 w 21"/>
                <a:gd name="T7" fmla="*/ 3 h 69"/>
                <a:gd name="T8" fmla="*/ 2 w 21"/>
                <a:gd name="T9" fmla="*/ 4 h 69"/>
                <a:gd name="T10" fmla="*/ 1 w 21"/>
                <a:gd name="T11" fmla="*/ 4 h 69"/>
                <a:gd name="T12" fmla="*/ 1 w 21"/>
                <a:gd name="T13" fmla="*/ 5 h 69"/>
                <a:gd name="T14" fmla="*/ 1 w 21"/>
                <a:gd name="T15" fmla="*/ 6 h 69"/>
                <a:gd name="T16" fmla="*/ 0 w 21"/>
                <a:gd name="T17" fmla="*/ 7 h 69"/>
                <a:gd name="T18" fmla="*/ 1 w 21"/>
                <a:gd name="T19" fmla="*/ 8 h 69"/>
                <a:gd name="T20" fmla="*/ 1 w 21"/>
                <a:gd name="T21" fmla="*/ 10 h 69"/>
                <a:gd name="T22" fmla="*/ 1 w 21"/>
                <a:gd name="T23" fmla="*/ 11 h 69"/>
                <a:gd name="T24" fmla="*/ 1 w 21"/>
                <a:gd name="T25" fmla="*/ 12 h 69"/>
                <a:gd name="T26" fmla="*/ 1 w 21"/>
                <a:gd name="T27" fmla="*/ 14 h 69"/>
                <a:gd name="T28" fmla="*/ 2 w 21"/>
                <a:gd name="T29" fmla="*/ 15 h 69"/>
                <a:gd name="T30" fmla="*/ 2 w 21"/>
                <a:gd name="T31" fmla="*/ 17 h 69"/>
                <a:gd name="T32" fmla="*/ 2 w 21"/>
                <a:gd name="T33" fmla="*/ 18 h 69"/>
                <a:gd name="T34" fmla="*/ 3 w 21"/>
                <a:gd name="T35" fmla="*/ 17 h 69"/>
                <a:gd name="T36" fmla="*/ 3 w 21"/>
                <a:gd name="T37" fmla="*/ 16 h 69"/>
                <a:gd name="T38" fmla="*/ 3 w 21"/>
                <a:gd name="T39" fmla="*/ 15 h 69"/>
                <a:gd name="T40" fmla="*/ 4 w 21"/>
                <a:gd name="T41" fmla="*/ 14 h 69"/>
                <a:gd name="T42" fmla="*/ 4 w 21"/>
                <a:gd name="T43" fmla="*/ 13 h 69"/>
                <a:gd name="T44" fmla="*/ 5 w 21"/>
                <a:gd name="T45" fmla="*/ 11 h 69"/>
                <a:gd name="T46" fmla="*/ 5 w 21"/>
                <a:gd name="T47" fmla="*/ 10 h 69"/>
                <a:gd name="T48" fmla="*/ 5 w 21"/>
                <a:gd name="T49" fmla="*/ 9 h 69"/>
                <a:gd name="T50" fmla="*/ 5 w 21"/>
                <a:gd name="T51" fmla="*/ 9 h 69"/>
                <a:gd name="T52" fmla="*/ 6 w 21"/>
                <a:gd name="T53" fmla="*/ 8 h 69"/>
                <a:gd name="T54" fmla="*/ 6 w 21"/>
                <a:gd name="T55" fmla="*/ 7 h 69"/>
                <a:gd name="T56" fmla="*/ 6 w 21"/>
                <a:gd name="T57" fmla="*/ 6 h 69"/>
                <a:gd name="T58" fmla="*/ 6 w 21"/>
                <a:gd name="T59" fmla="*/ 6 h 69"/>
                <a:gd name="T60" fmla="*/ 6 w 21"/>
                <a:gd name="T61" fmla="*/ 5 h 69"/>
                <a:gd name="T62" fmla="*/ 5 w 21"/>
                <a:gd name="T63" fmla="*/ 4 h 69"/>
                <a:gd name="T64" fmla="*/ 5 w 21"/>
                <a:gd name="T65" fmla="*/ 3 h 69"/>
                <a:gd name="T66" fmla="*/ 5 w 21"/>
                <a:gd name="T67" fmla="*/ 2 h 69"/>
                <a:gd name="T68" fmla="*/ 5 w 21"/>
                <a:gd name="T69" fmla="*/ 2 h 69"/>
                <a:gd name="T70" fmla="*/ 5 w 21"/>
                <a:gd name="T71" fmla="*/ 1 h 69"/>
                <a:gd name="T72" fmla="*/ 5 w 21"/>
                <a:gd name="T73" fmla="*/ 1 h 69"/>
                <a:gd name="T74" fmla="*/ 5 w 21"/>
                <a:gd name="T75" fmla="*/ 1 h 69"/>
                <a:gd name="T76" fmla="*/ 4 w 21"/>
                <a:gd name="T77" fmla="*/ 0 h 69"/>
                <a:gd name="T78" fmla="*/ 4 w 21"/>
                <a:gd name="T79" fmla="*/ 0 h 69"/>
                <a:gd name="T80" fmla="*/ 4 w 21"/>
                <a:gd name="T81" fmla="*/ 0 h 69"/>
                <a:gd name="T82" fmla="*/ 4 w 21"/>
                <a:gd name="T83" fmla="*/ 0 h 69"/>
                <a:gd name="T84" fmla="*/ 4 w 21"/>
                <a:gd name="T85" fmla="*/ 0 h 69"/>
                <a:gd name="T86" fmla="*/ 4 w 21"/>
                <a:gd name="T87" fmla="*/ 1 h 69"/>
                <a:gd name="T88" fmla="*/ 4 w 21"/>
                <a:gd name="T89" fmla="*/ 1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9"/>
                <a:gd name="T137" fmla="*/ 21 w 21"/>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9">
                  <a:moveTo>
                    <a:pt x="13" y="1"/>
                  </a:moveTo>
                  <a:lnTo>
                    <a:pt x="11" y="5"/>
                  </a:lnTo>
                  <a:lnTo>
                    <a:pt x="10" y="7"/>
                  </a:lnTo>
                  <a:lnTo>
                    <a:pt x="8" y="10"/>
                  </a:lnTo>
                  <a:lnTo>
                    <a:pt x="6" y="14"/>
                  </a:lnTo>
                  <a:lnTo>
                    <a:pt x="4" y="16"/>
                  </a:lnTo>
                  <a:lnTo>
                    <a:pt x="3" y="20"/>
                  </a:lnTo>
                  <a:lnTo>
                    <a:pt x="1" y="22"/>
                  </a:lnTo>
                  <a:lnTo>
                    <a:pt x="0" y="25"/>
                  </a:lnTo>
                  <a:lnTo>
                    <a:pt x="1" y="31"/>
                  </a:lnTo>
                  <a:lnTo>
                    <a:pt x="2" y="37"/>
                  </a:lnTo>
                  <a:lnTo>
                    <a:pt x="2" y="42"/>
                  </a:lnTo>
                  <a:lnTo>
                    <a:pt x="3" y="47"/>
                  </a:lnTo>
                  <a:lnTo>
                    <a:pt x="4" y="53"/>
                  </a:lnTo>
                  <a:lnTo>
                    <a:pt x="5" y="59"/>
                  </a:lnTo>
                  <a:lnTo>
                    <a:pt x="6" y="65"/>
                  </a:lnTo>
                  <a:lnTo>
                    <a:pt x="8" y="69"/>
                  </a:lnTo>
                  <a:lnTo>
                    <a:pt x="9" y="66"/>
                  </a:lnTo>
                  <a:lnTo>
                    <a:pt x="10" y="61"/>
                  </a:lnTo>
                  <a:lnTo>
                    <a:pt x="12" y="57"/>
                  </a:lnTo>
                  <a:lnTo>
                    <a:pt x="13" y="53"/>
                  </a:lnTo>
                  <a:lnTo>
                    <a:pt x="16" y="49"/>
                  </a:lnTo>
                  <a:lnTo>
                    <a:pt x="17" y="44"/>
                  </a:lnTo>
                  <a:lnTo>
                    <a:pt x="18" y="40"/>
                  </a:lnTo>
                  <a:lnTo>
                    <a:pt x="20" y="36"/>
                  </a:lnTo>
                  <a:lnTo>
                    <a:pt x="20" y="34"/>
                  </a:lnTo>
                  <a:lnTo>
                    <a:pt x="21" y="31"/>
                  </a:lnTo>
                  <a:lnTo>
                    <a:pt x="21" y="28"/>
                  </a:lnTo>
                  <a:lnTo>
                    <a:pt x="21" y="24"/>
                  </a:lnTo>
                  <a:lnTo>
                    <a:pt x="21" y="21"/>
                  </a:lnTo>
                  <a:lnTo>
                    <a:pt x="21" y="19"/>
                  </a:lnTo>
                  <a:lnTo>
                    <a:pt x="20" y="15"/>
                  </a:lnTo>
                  <a:lnTo>
                    <a:pt x="20" y="12"/>
                  </a:lnTo>
                  <a:lnTo>
                    <a:pt x="19" y="8"/>
                  </a:lnTo>
                  <a:lnTo>
                    <a:pt x="19" y="6"/>
                  </a:lnTo>
                  <a:lnTo>
                    <a:pt x="18" y="4"/>
                  </a:lnTo>
                  <a:lnTo>
                    <a:pt x="17" y="1"/>
                  </a:lnTo>
                  <a:lnTo>
                    <a:pt x="16" y="0"/>
                  </a:lnTo>
                  <a:lnTo>
                    <a:pt x="14" y="0"/>
                  </a:lnTo>
                  <a:lnTo>
                    <a:pt x="13" y="1"/>
                  </a:lnTo>
                  <a:close/>
                </a:path>
              </a:pathLst>
            </a:custGeom>
            <a:solidFill>
              <a:srgbClr val="999999"/>
            </a:solidFill>
            <a:ln w="9525">
              <a:noFill/>
              <a:round/>
              <a:headEnd/>
              <a:tailEnd/>
            </a:ln>
          </p:spPr>
          <p:txBody>
            <a:bodyPr/>
            <a:lstStyle/>
            <a:p>
              <a:endParaRPr lang="en-US"/>
            </a:p>
          </p:txBody>
        </p:sp>
        <p:sp>
          <p:nvSpPr>
            <p:cNvPr id="1116" name="Freeform 80"/>
            <p:cNvSpPr>
              <a:spLocks/>
            </p:cNvSpPr>
            <p:nvPr/>
          </p:nvSpPr>
          <p:spPr bwMode="auto">
            <a:xfrm>
              <a:off x="3015" y="2053"/>
              <a:ext cx="42" cy="20"/>
            </a:xfrm>
            <a:custGeom>
              <a:avLst/>
              <a:gdLst>
                <a:gd name="T0" fmla="*/ 3 w 84"/>
                <a:gd name="T1" fmla="*/ 1 h 40"/>
                <a:gd name="T2" fmla="*/ 7 w 84"/>
                <a:gd name="T3" fmla="*/ 1 h 40"/>
                <a:gd name="T4" fmla="*/ 11 w 84"/>
                <a:gd name="T5" fmla="*/ 1 h 40"/>
                <a:gd name="T6" fmla="*/ 14 w 84"/>
                <a:gd name="T7" fmla="*/ 1 h 40"/>
                <a:gd name="T8" fmla="*/ 17 w 84"/>
                <a:gd name="T9" fmla="*/ 0 h 40"/>
                <a:gd name="T10" fmla="*/ 18 w 84"/>
                <a:gd name="T11" fmla="*/ 0 h 40"/>
                <a:gd name="T12" fmla="*/ 19 w 84"/>
                <a:gd name="T13" fmla="*/ 1 h 40"/>
                <a:gd name="T14" fmla="*/ 19 w 84"/>
                <a:gd name="T15" fmla="*/ 1 h 40"/>
                <a:gd name="T16" fmla="*/ 19 w 84"/>
                <a:gd name="T17" fmla="*/ 1 h 40"/>
                <a:gd name="T18" fmla="*/ 20 w 84"/>
                <a:gd name="T19" fmla="*/ 3 h 40"/>
                <a:gd name="T20" fmla="*/ 21 w 84"/>
                <a:gd name="T21" fmla="*/ 5 h 40"/>
                <a:gd name="T22" fmla="*/ 21 w 84"/>
                <a:gd name="T23" fmla="*/ 7 h 40"/>
                <a:gd name="T24" fmla="*/ 21 w 84"/>
                <a:gd name="T25" fmla="*/ 9 h 40"/>
                <a:gd name="T26" fmla="*/ 21 w 84"/>
                <a:gd name="T27" fmla="*/ 9 h 40"/>
                <a:gd name="T28" fmla="*/ 21 w 84"/>
                <a:gd name="T29" fmla="*/ 9 h 40"/>
                <a:gd name="T30" fmla="*/ 21 w 84"/>
                <a:gd name="T31" fmla="*/ 9 h 40"/>
                <a:gd name="T32" fmla="*/ 20 w 84"/>
                <a:gd name="T33" fmla="*/ 9 h 40"/>
                <a:gd name="T34" fmla="*/ 17 w 84"/>
                <a:gd name="T35" fmla="*/ 10 h 40"/>
                <a:gd name="T36" fmla="*/ 13 w 84"/>
                <a:gd name="T37" fmla="*/ 10 h 40"/>
                <a:gd name="T38" fmla="*/ 11 w 84"/>
                <a:gd name="T39" fmla="*/ 10 h 40"/>
                <a:gd name="T40" fmla="*/ 9 w 84"/>
                <a:gd name="T41" fmla="*/ 10 h 40"/>
                <a:gd name="T42" fmla="*/ 6 w 84"/>
                <a:gd name="T43" fmla="*/ 10 h 40"/>
                <a:gd name="T44" fmla="*/ 5 w 84"/>
                <a:gd name="T45" fmla="*/ 10 h 40"/>
                <a:gd name="T46" fmla="*/ 3 w 84"/>
                <a:gd name="T47" fmla="*/ 10 h 40"/>
                <a:gd name="T48" fmla="*/ 3 w 84"/>
                <a:gd name="T49" fmla="*/ 10 h 40"/>
                <a:gd name="T50" fmla="*/ 2 w 84"/>
                <a:gd name="T51" fmla="*/ 10 h 40"/>
                <a:gd name="T52" fmla="*/ 1 w 84"/>
                <a:gd name="T53" fmla="*/ 10 h 40"/>
                <a:gd name="T54" fmla="*/ 1 w 84"/>
                <a:gd name="T55" fmla="*/ 10 h 40"/>
                <a:gd name="T56" fmla="*/ 1 w 84"/>
                <a:gd name="T57" fmla="*/ 8 h 40"/>
                <a:gd name="T58" fmla="*/ 1 w 84"/>
                <a:gd name="T59" fmla="*/ 6 h 40"/>
                <a:gd name="T60" fmla="*/ 1 w 84"/>
                <a:gd name="T61" fmla="*/ 5 h 40"/>
                <a:gd name="T62" fmla="*/ 1 w 84"/>
                <a:gd name="T63" fmla="*/ 3 h 40"/>
                <a:gd name="T64" fmla="*/ 0 w 84"/>
                <a:gd name="T65" fmla="*/ 1 h 40"/>
                <a:gd name="T66" fmla="*/ 1 w 84"/>
                <a:gd name="T67" fmla="*/ 1 h 40"/>
                <a:gd name="T68" fmla="*/ 1 w 84"/>
                <a:gd name="T69" fmla="*/ 1 h 40"/>
                <a:gd name="T70" fmla="*/ 1 w 84"/>
                <a:gd name="T71" fmla="*/ 1 h 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40"/>
                <a:gd name="T110" fmla="*/ 84 w 84"/>
                <a:gd name="T111" fmla="*/ 40 h 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40">
                  <a:moveTo>
                    <a:pt x="8" y="2"/>
                  </a:moveTo>
                  <a:lnTo>
                    <a:pt x="15" y="2"/>
                  </a:lnTo>
                  <a:lnTo>
                    <a:pt x="22" y="2"/>
                  </a:lnTo>
                  <a:lnTo>
                    <a:pt x="30" y="2"/>
                  </a:lnTo>
                  <a:lnTo>
                    <a:pt x="37" y="2"/>
                  </a:lnTo>
                  <a:lnTo>
                    <a:pt x="44" y="2"/>
                  </a:lnTo>
                  <a:lnTo>
                    <a:pt x="51" y="1"/>
                  </a:lnTo>
                  <a:lnTo>
                    <a:pt x="59" y="1"/>
                  </a:lnTo>
                  <a:lnTo>
                    <a:pt x="66" y="0"/>
                  </a:lnTo>
                  <a:lnTo>
                    <a:pt x="68" y="0"/>
                  </a:lnTo>
                  <a:lnTo>
                    <a:pt x="69" y="0"/>
                  </a:lnTo>
                  <a:lnTo>
                    <a:pt x="71" y="0"/>
                  </a:lnTo>
                  <a:lnTo>
                    <a:pt x="72" y="1"/>
                  </a:lnTo>
                  <a:lnTo>
                    <a:pt x="73" y="1"/>
                  </a:lnTo>
                  <a:lnTo>
                    <a:pt x="74" y="2"/>
                  </a:lnTo>
                  <a:lnTo>
                    <a:pt x="75" y="3"/>
                  </a:lnTo>
                  <a:lnTo>
                    <a:pt x="76" y="7"/>
                  </a:lnTo>
                  <a:lnTo>
                    <a:pt x="78" y="10"/>
                  </a:lnTo>
                  <a:lnTo>
                    <a:pt x="79" y="13"/>
                  </a:lnTo>
                  <a:lnTo>
                    <a:pt x="80" y="18"/>
                  </a:lnTo>
                  <a:lnTo>
                    <a:pt x="81" y="22"/>
                  </a:lnTo>
                  <a:lnTo>
                    <a:pt x="82" y="25"/>
                  </a:lnTo>
                  <a:lnTo>
                    <a:pt x="82" y="28"/>
                  </a:lnTo>
                  <a:lnTo>
                    <a:pt x="84" y="32"/>
                  </a:lnTo>
                  <a:lnTo>
                    <a:pt x="84" y="33"/>
                  </a:lnTo>
                  <a:lnTo>
                    <a:pt x="83" y="33"/>
                  </a:lnTo>
                  <a:lnTo>
                    <a:pt x="83" y="34"/>
                  </a:lnTo>
                  <a:lnTo>
                    <a:pt x="82" y="34"/>
                  </a:lnTo>
                  <a:lnTo>
                    <a:pt x="81" y="35"/>
                  </a:lnTo>
                  <a:lnTo>
                    <a:pt x="80" y="35"/>
                  </a:lnTo>
                  <a:lnTo>
                    <a:pt x="79" y="35"/>
                  </a:lnTo>
                  <a:lnTo>
                    <a:pt x="76" y="37"/>
                  </a:lnTo>
                  <a:lnTo>
                    <a:pt x="68" y="38"/>
                  </a:lnTo>
                  <a:lnTo>
                    <a:pt x="61" y="39"/>
                  </a:lnTo>
                  <a:lnTo>
                    <a:pt x="53" y="39"/>
                  </a:lnTo>
                  <a:lnTo>
                    <a:pt x="45" y="40"/>
                  </a:lnTo>
                  <a:lnTo>
                    <a:pt x="42" y="40"/>
                  </a:lnTo>
                  <a:lnTo>
                    <a:pt x="38" y="40"/>
                  </a:lnTo>
                  <a:lnTo>
                    <a:pt x="34" y="40"/>
                  </a:lnTo>
                  <a:lnTo>
                    <a:pt x="30" y="40"/>
                  </a:lnTo>
                  <a:lnTo>
                    <a:pt x="27" y="39"/>
                  </a:lnTo>
                  <a:lnTo>
                    <a:pt x="22" y="39"/>
                  </a:lnTo>
                  <a:lnTo>
                    <a:pt x="19" y="39"/>
                  </a:lnTo>
                  <a:lnTo>
                    <a:pt x="15" y="38"/>
                  </a:lnTo>
                  <a:lnTo>
                    <a:pt x="13" y="38"/>
                  </a:lnTo>
                  <a:lnTo>
                    <a:pt x="12" y="38"/>
                  </a:lnTo>
                  <a:lnTo>
                    <a:pt x="11" y="38"/>
                  </a:lnTo>
                  <a:lnTo>
                    <a:pt x="10" y="38"/>
                  </a:lnTo>
                  <a:lnTo>
                    <a:pt x="8" y="38"/>
                  </a:lnTo>
                  <a:lnTo>
                    <a:pt x="7" y="38"/>
                  </a:lnTo>
                  <a:lnTo>
                    <a:pt x="7" y="37"/>
                  </a:lnTo>
                  <a:lnTo>
                    <a:pt x="6" y="37"/>
                  </a:lnTo>
                  <a:lnTo>
                    <a:pt x="6" y="32"/>
                  </a:lnTo>
                  <a:lnTo>
                    <a:pt x="5" y="28"/>
                  </a:lnTo>
                  <a:lnTo>
                    <a:pt x="5" y="25"/>
                  </a:lnTo>
                  <a:lnTo>
                    <a:pt x="4" y="20"/>
                  </a:lnTo>
                  <a:lnTo>
                    <a:pt x="3" y="17"/>
                  </a:lnTo>
                  <a:lnTo>
                    <a:pt x="3" y="12"/>
                  </a:lnTo>
                  <a:lnTo>
                    <a:pt x="1" y="9"/>
                  </a:lnTo>
                  <a:lnTo>
                    <a:pt x="0" y="5"/>
                  </a:lnTo>
                  <a:lnTo>
                    <a:pt x="0" y="4"/>
                  </a:lnTo>
                  <a:lnTo>
                    <a:pt x="1" y="3"/>
                  </a:lnTo>
                  <a:lnTo>
                    <a:pt x="3" y="2"/>
                  </a:lnTo>
                  <a:lnTo>
                    <a:pt x="4" y="2"/>
                  </a:lnTo>
                  <a:lnTo>
                    <a:pt x="5" y="2"/>
                  </a:lnTo>
                  <a:lnTo>
                    <a:pt x="6" y="2"/>
                  </a:lnTo>
                  <a:lnTo>
                    <a:pt x="8" y="2"/>
                  </a:lnTo>
                  <a:close/>
                </a:path>
              </a:pathLst>
            </a:custGeom>
            <a:solidFill>
              <a:srgbClr val="E5E5E5"/>
            </a:solidFill>
            <a:ln w="9525">
              <a:noFill/>
              <a:round/>
              <a:headEnd/>
              <a:tailEnd/>
            </a:ln>
          </p:spPr>
          <p:txBody>
            <a:bodyPr/>
            <a:lstStyle/>
            <a:p>
              <a:endParaRPr lang="en-US"/>
            </a:p>
          </p:txBody>
        </p:sp>
        <p:sp>
          <p:nvSpPr>
            <p:cNvPr id="1117" name="Freeform 81"/>
            <p:cNvSpPr>
              <a:spLocks/>
            </p:cNvSpPr>
            <p:nvPr/>
          </p:nvSpPr>
          <p:spPr bwMode="auto">
            <a:xfrm>
              <a:off x="3072" y="2066"/>
              <a:ext cx="50" cy="21"/>
            </a:xfrm>
            <a:custGeom>
              <a:avLst/>
              <a:gdLst>
                <a:gd name="T0" fmla="*/ 20 w 102"/>
                <a:gd name="T1" fmla="*/ 0 h 43"/>
                <a:gd name="T2" fmla="*/ 21 w 102"/>
                <a:gd name="T3" fmla="*/ 0 h 43"/>
                <a:gd name="T4" fmla="*/ 21 w 102"/>
                <a:gd name="T5" fmla="*/ 0 h 43"/>
                <a:gd name="T6" fmla="*/ 21 w 102"/>
                <a:gd name="T7" fmla="*/ 0 h 43"/>
                <a:gd name="T8" fmla="*/ 22 w 102"/>
                <a:gd name="T9" fmla="*/ 0 h 43"/>
                <a:gd name="T10" fmla="*/ 22 w 102"/>
                <a:gd name="T11" fmla="*/ 0 h 43"/>
                <a:gd name="T12" fmla="*/ 22 w 102"/>
                <a:gd name="T13" fmla="*/ 0 h 43"/>
                <a:gd name="T14" fmla="*/ 22 w 102"/>
                <a:gd name="T15" fmla="*/ 0 h 43"/>
                <a:gd name="T16" fmla="*/ 22 w 102"/>
                <a:gd name="T17" fmla="*/ 0 h 43"/>
                <a:gd name="T18" fmla="*/ 22 w 102"/>
                <a:gd name="T19" fmla="*/ 1 h 43"/>
                <a:gd name="T20" fmla="*/ 23 w 102"/>
                <a:gd name="T21" fmla="*/ 3 h 43"/>
                <a:gd name="T22" fmla="*/ 23 w 102"/>
                <a:gd name="T23" fmla="*/ 4 h 43"/>
                <a:gd name="T24" fmla="*/ 24 w 102"/>
                <a:gd name="T25" fmla="*/ 5 h 43"/>
                <a:gd name="T26" fmla="*/ 24 w 102"/>
                <a:gd name="T27" fmla="*/ 6 h 43"/>
                <a:gd name="T28" fmla="*/ 24 w 102"/>
                <a:gd name="T29" fmla="*/ 7 h 43"/>
                <a:gd name="T30" fmla="*/ 24 w 102"/>
                <a:gd name="T31" fmla="*/ 8 h 43"/>
                <a:gd name="T32" fmla="*/ 25 w 102"/>
                <a:gd name="T33" fmla="*/ 9 h 43"/>
                <a:gd name="T34" fmla="*/ 22 w 102"/>
                <a:gd name="T35" fmla="*/ 9 h 43"/>
                <a:gd name="T36" fmla="*/ 18 w 102"/>
                <a:gd name="T37" fmla="*/ 9 h 43"/>
                <a:gd name="T38" fmla="*/ 15 w 102"/>
                <a:gd name="T39" fmla="*/ 9 h 43"/>
                <a:gd name="T40" fmla="*/ 12 w 102"/>
                <a:gd name="T41" fmla="*/ 10 h 43"/>
                <a:gd name="T42" fmla="*/ 9 w 102"/>
                <a:gd name="T43" fmla="*/ 10 h 43"/>
                <a:gd name="T44" fmla="*/ 6 w 102"/>
                <a:gd name="T45" fmla="*/ 10 h 43"/>
                <a:gd name="T46" fmla="*/ 3 w 102"/>
                <a:gd name="T47" fmla="*/ 10 h 43"/>
                <a:gd name="T48" fmla="*/ 0 w 102"/>
                <a:gd name="T49" fmla="*/ 10 h 43"/>
                <a:gd name="T50" fmla="*/ 0 w 102"/>
                <a:gd name="T51" fmla="*/ 9 h 43"/>
                <a:gd name="T52" fmla="*/ 1 w 102"/>
                <a:gd name="T53" fmla="*/ 8 h 43"/>
                <a:gd name="T54" fmla="*/ 1 w 102"/>
                <a:gd name="T55" fmla="*/ 7 h 43"/>
                <a:gd name="T56" fmla="*/ 1 w 102"/>
                <a:gd name="T57" fmla="*/ 6 h 43"/>
                <a:gd name="T58" fmla="*/ 2 w 102"/>
                <a:gd name="T59" fmla="*/ 5 h 43"/>
                <a:gd name="T60" fmla="*/ 2 w 102"/>
                <a:gd name="T61" fmla="*/ 3 h 43"/>
                <a:gd name="T62" fmla="*/ 2 w 102"/>
                <a:gd name="T63" fmla="*/ 2 h 43"/>
                <a:gd name="T64" fmla="*/ 3 w 102"/>
                <a:gd name="T65" fmla="*/ 1 h 43"/>
                <a:gd name="T66" fmla="*/ 3 w 102"/>
                <a:gd name="T67" fmla="*/ 1 h 43"/>
                <a:gd name="T68" fmla="*/ 3 w 102"/>
                <a:gd name="T69" fmla="*/ 1 h 43"/>
                <a:gd name="T70" fmla="*/ 3 w 102"/>
                <a:gd name="T71" fmla="*/ 0 h 43"/>
                <a:gd name="T72" fmla="*/ 4 w 102"/>
                <a:gd name="T73" fmla="*/ 0 h 43"/>
                <a:gd name="T74" fmla="*/ 4 w 102"/>
                <a:gd name="T75" fmla="*/ 0 h 43"/>
                <a:gd name="T76" fmla="*/ 5 w 102"/>
                <a:gd name="T77" fmla="*/ 0 h 43"/>
                <a:gd name="T78" fmla="*/ 7 w 102"/>
                <a:gd name="T79" fmla="*/ 0 h 43"/>
                <a:gd name="T80" fmla="*/ 8 w 102"/>
                <a:gd name="T81" fmla="*/ 0 h 43"/>
                <a:gd name="T82" fmla="*/ 9 w 102"/>
                <a:gd name="T83" fmla="*/ 0 h 43"/>
                <a:gd name="T84" fmla="*/ 11 w 102"/>
                <a:gd name="T85" fmla="*/ 0 h 43"/>
                <a:gd name="T86" fmla="*/ 14 w 102"/>
                <a:gd name="T87" fmla="*/ 0 h 43"/>
                <a:gd name="T88" fmla="*/ 17 w 102"/>
                <a:gd name="T89" fmla="*/ 0 h 43"/>
                <a:gd name="T90" fmla="*/ 19 w 102"/>
                <a:gd name="T91" fmla="*/ 0 h 43"/>
                <a:gd name="T92" fmla="*/ 20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84" y="0"/>
                  </a:moveTo>
                  <a:lnTo>
                    <a:pt x="86" y="0"/>
                  </a:lnTo>
                  <a:lnTo>
                    <a:pt x="87" y="0"/>
                  </a:lnTo>
                  <a:lnTo>
                    <a:pt x="88" y="0"/>
                  </a:lnTo>
                  <a:lnTo>
                    <a:pt x="89" y="1"/>
                  </a:lnTo>
                  <a:lnTo>
                    <a:pt x="90" y="1"/>
                  </a:lnTo>
                  <a:lnTo>
                    <a:pt x="91" y="1"/>
                  </a:lnTo>
                  <a:lnTo>
                    <a:pt x="91" y="2"/>
                  </a:lnTo>
                  <a:lnTo>
                    <a:pt x="92" y="7"/>
                  </a:lnTo>
                  <a:lnTo>
                    <a:pt x="95" y="12"/>
                  </a:lnTo>
                  <a:lnTo>
                    <a:pt x="96" y="16"/>
                  </a:lnTo>
                  <a:lnTo>
                    <a:pt x="97" y="20"/>
                  </a:lnTo>
                  <a:lnTo>
                    <a:pt x="98" y="24"/>
                  </a:lnTo>
                  <a:lnTo>
                    <a:pt x="99" y="29"/>
                  </a:lnTo>
                  <a:lnTo>
                    <a:pt x="100" y="32"/>
                  </a:lnTo>
                  <a:lnTo>
                    <a:pt x="102" y="37"/>
                  </a:lnTo>
                  <a:lnTo>
                    <a:pt x="89" y="38"/>
                  </a:lnTo>
                  <a:lnTo>
                    <a:pt x="76" y="38"/>
                  </a:lnTo>
                  <a:lnTo>
                    <a:pt x="64" y="39"/>
                  </a:lnTo>
                  <a:lnTo>
                    <a:pt x="51" y="40"/>
                  </a:lnTo>
                  <a:lnTo>
                    <a:pt x="38" y="40"/>
                  </a:lnTo>
                  <a:lnTo>
                    <a:pt x="26" y="41"/>
                  </a:lnTo>
                  <a:lnTo>
                    <a:pt x="13" y="43"/>
                  </a:lnTo>
                  <a:lnTo>
                    <a:pt x="0" y="43"/>
                  </a:lnTo>
                  <a:lnTo>
                    <a:pt x="3" y="38"/>
                  </a:lnTo>
                  <a:lnTo>
                    <a:pt x="4" y="33"/>
                  </a:lnTo>
                  <a:lnTo>
                    <a:pt x="5" y="29"/>
                  </a:lnTo>
                  <a:lnTo>
                    <a:pt x="7" y="24"/>
                  </a:lnTo>
                  <a:lnTo>
                    <a:pt x="8" y="20"/>
                  </a:lnTo>
                  <a:lnTo>
                    <a:pt x="9" y="15"/>
                  </a:lnTo>
                  <a:lnTo>
                    <a:pt x="11" y="9"/>
                  </a:lnTo>
                  <a:lnTo>
                    <a:pt x="13" y="5"/>
                  </a:lnTo>
                  <a:lnTo>
                    <a:pt x="14" y="5"/>
                  </a:lnTo>
                  <a:lnTo>
                    <a:pt x="15" y="3"/>
                  </a:lnTo>
                  <a:lnTo>
                    <a:pt x="16" y="3"/>
                  </a:lnTo>
                  <a:lnTo>
                    <a:pt x="19" y="3"/>
                  </a:lnTo>
                  <a:lnTo>
                    <a:pt x="23" y="2"/>
                  </a:lnTo>
                  <a:lnTo>
                    <a:pt x="28" y="2"/>
                  </a:lnTo>
                  <a:lnTo>
                    <a:pt x="34" y="2"/>
                  </a:lnTo>
                  <a:lnTo>
                    <a:pt x="39" y="1"/>
                  </a:lnTo>
                  <a:lnTo>
                    <a:pt x="46" y="1"/>
                  </a:lnTo>
                  <a:lnTo>
                    <a:pt x="58" y="1"/>
                  </a:lnTo>
                  <a:lnTo>
                    <a:pt x="69" y="1"/>
                  </a:lnTo>
                  <a:lnTo>
                    <a:pt x="79" y="0"/>
                  </a:lnTo>
                  <a:lnTo>
                    <a:pt x="84" y="0"/>
                  </a:lnTo>
                  <a:close/>
                </a:path>
              </a:pathLst>
            </a:custGeom>
            <a:solidFill>
              <a:srgbClr val="B2B2B2"/>
            </a:solidFill>
            <a:ln w="9525">
              <a:noFill/>
              <a:round/>
              <a:headEnd/>
              <a:tailEnd/>
            </a:ln>
          </p:spPr>
          <p:txBody>
            <a:bodyPr/>
            <a:lstStyle/>
            <a:p>
              <a:endParaRPr lang="en-US"/>
            </a:p>
          </p:txBody>
        </p:sp>
        <p:sp>
          <p:nvSpPr>
            <p:cNvPr id="1118" name="Freeform 82"/>
            <p:cNvSpPr>
              <a:spLocks/>
            </p:cNvSpPr>
            <p:nvPr/>
          </p:nvSpPr>
          <p:spPr bwMode="auto">
            <a:xfrm>
              <a:off x="3068" y="2052"/>
              <a:ext cx="11" cy="35"/>
            </a:xfrm>
            <a:custGeom>
              <a:avLst/>
              <a:gdLst>
                <a:gd name="T0" fmla="*/ 3 w 22"/>
                <a:gd name="T1" fmla="*/ 1 h 69"/>
                <a:gd name="T2" fmla="*/ 3 w 22"/>
                <a:gd name="T3" fmla="*/ 2 h 69"/>
                <a:gd name="T4" fmla="*/ 3 w 22"/>
                <a:gd name="T5" fmla="*/ 2 h 69"/>
                <a:gd name="T6" fmla="*/ 2 w 22"/>
                <a:gd name="T7" fmla="*/ 3 h 69"/>
                <a:gd name="T8" fmla="*/ 1 w 22"/>
                <a:gd name="T9" fmla="*/ 4 h 69"/>
                <a:gd name="T10" fmla="*/ 1 w 22"/>
                <a:gd name="T11" fmla="*/ 4 h 69"/>
                <a:gd name="T12" fmla="*/ 1 w 22"/>
                <a:gd name="T13" fmla="*/ 5 h 69"/>
                <a:gd name="T14" fmla="*/ 1 w 22"/>
                <a:gd name="T15" fmla="*/ 6 h 69"/>
                <a:gd name="T16" fmla="*/ 0 w 22"/>
                <a:gd name="T17" fmla="*/ 7 h 69"/>
                <a:gd name="T18" fmla="*/ 1 w 22"/>
                <a:gd name="T19" fmla="*/ 8 h 69"/>
                <a:gd name="T20" fmla="*/ 1 w 22"/>
                <a:gd name="T21" fmla="*/ 9 h 69"/>
                <a:gd name="T22" fmla="*/ 1 w 22"/>
                <a:gd name="T23" fmla="*/ 11 h 69"/>
                <a:gd name="T24" fmla="*/ 1 w 22"/>
                <a:gd name="T25" fmla="*/ 12 h 69"/>
                <a:gd name="T26" fmla="*/ 1 w 22"/>
                <a:gd name="T27" fmla="*/ 14 h 69"/>
                <a:gd name="T28" fmla="*/ 1 w 22"/>
                <a:gd name="T29" fmla="*/ 15 h 69"/>
                <a:gd name="T30" fmla="*/ 2 w 22"/>
                <a:gd name="T31" fmla="*/ 16 h 69"/>
                <a:gd name="T32" fmla="*/ 3 w 22"/>
                <a:gd name="T33" fmla="*/ 18 h 69"/>
                <a:gd name="T34" fmla="*/ 3 w 22"/>
                <a:gd name="T35" fmla="*/ 17 h 69"/>
                <a:gd name="T36" fmla="*/ 3 w 22"/>
                <a:gd name="T37" fmla="*/ 16 h 69"/>
                <a:gd name="T38" fmla="*/ 3 w 22"/>
                <a:gd name="T39" fmla="*/ 15 h 69"/>
                <a:gd name="T40" fmla="*/ 3 w 22"/>
                <a:gd name="T41" fmla="*/ 13 h 69"/>
                <a:gd name="T42" fmla="*/ 4 w 22"/>
                <a:gd name="T43" fmla="*/ 13 h 69"/>
                <a:gd name="T44" fmla="*/ 5 w 22"/>
                <a:gd name="T45" fmla="*/ 11 h 69"/>
                <a:gd name="T46" fmla="*/ 5 w 22"/>
                <a:gd name="T47" fmla="*/ 10 h 69"/>
                <a:gd name="T48" fmla="*/ 6 w 22"/>
                <a:gd name="T49" fmla="*/ 9 h 69"/>
                <a:gd name="T50" fmla="*/ 6 w 22"/>
                <a:gd name="T51" fmla="*/ 9 h 69"/>
                <a:gd name="T52" fmla="*/ 6 w 22"/>
                <a:gd name="T53" fmla="*/ 8 h 69"/>
                <a:gd name="T54" fmla="*/ 6 w 22"/>
                <a:gd name="T55" fmla="*/ 7 h 69"/>
                <a:gd name="T56" fmla="*/ 6 w 22"/>
                <a:gd name="T57" fmla="*/ 7 h 69"/>
                <a:gd name="T58" fmla="*/ 6 w 22"/>
                <a:gd name="T59" fmla="*/ 6 h 69"/>
                <a:gd name="T60" fmla="*/ 6 w 22"/>
                <a:gd name="T61" fmla="*/ 5 h 69"/>
                <a:gd name="T62" fmla="*/ 6 w 22"/>
                <a:gd name="T63" fmla="*/ 4 h 69"/>
                <a:gd name="T64" fmla="*/ 6 w 22"/>
                <a:gd name="T65" fmla="*/ 3 h 69"/>
                <a:gd name="T66" fmla="*/ 5 w 22"/>
                <a:gd name="T67" fmla="*/ 2 h 69"/>
                <a:gd name="T68" fmla="*/ 5 w 22"/>
                <a:gd name="T69" fmla="*/ 2 h 69"/>
                <a:gd name="T70" fmla="*/ 5 w 22"/>
                <a:gd name="T71" fmla="*/ 1 h 69"/>
                <a:gd name="T72" fmla="*/ 5 w 22"/>
                <a:gd name="T73" fmla="*/ 1 h 69"/>
                <a:gd name="T74" fmla="*/ 4 w 22"/>
                <a:gd name="T75" fmla="*/ 0 h 69"/>
                <a:gd name="T76" fmla="*/ 4 w 22"/>
                <a:gd name="T77" fmla="*/ 0 h 69"/>
                <a:gd name="T78" fmla="*/ 4 w 22"/>
                <a:gd name="T79" fmla="*/ 0 h 69"/>
                <a:gd name="T80" fmla="*/ 3 w 22"/>
                <a:gd name="T81" fmla="*/ 0 h 69"/>
                <a:gd name="T82" fmla="*/ 3 w 22"/>
                <a:gd name="T83" fmla="*/ 0 h 69"/>
                <a:gd name="T84" fmla="*/ 3 w 22"/>
                <a:gd name="T85" fmla="*/ 0 h 69"/>
                <a:gd name="T86" fmla="*/ 3 w 22"/>
                <a:gd name="T87" fmla="*/ 0 h 69"/>
                <a:gd name="T88" fmla="*/ 3 w 22"/>
                <a:gd name="T89" fmla="*/ 1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9"/>
                <a:gd name="T137" fmla="*/ 22 w 22"/>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9">
                  <a:moveTo>
                    <a:pt x="13" y="2"/>
                  </a:moveTo>
                  <a:lnTo>
                    <a:pt x="12" y="5"/>
                  </a:lnTo>
                  <a:lnTo>
                    <a:pt x="11" y="7"/>
                  </a:lnTo>
                  <a:lnTo>
                    <a:pt x="8" y="11"/>
                  </a:lnTo>
                  <a:lnTo>
                    <a:pt x="7" y="13"/>
                  </a:lnTo>
                  <a:lnTo>
                    <a:pt x="5" y="16"/>
                  </a:lnTo>
                  <a:lnTo>
                    <a:pt x="4" y="19"/>
                  </a:lnTo>
                  <a:lnTo>
                    <a:pt x="2" y="22"/>
                  </a:lnTo>
                  <a:lnTo>
                    <a:pt x="0" y="26"/>
                  </a:lnTo>
                  <a:lnTo>
                    <a:pt x="1" y="30"/>
                  </a:lnTo>
                  <a:lnTo>
                    <a:pt x="2" y="36"/>
                  </a:lnTo>
                  <a:lnTo>
                    <a:pt x="4" y="42"/>
                  </a:lnTo>
                  <a:lnTo>
                    <a:pt x="5" y="48"/>
                  </a:lnTo>
                  <a:lnTo>
                    <a:pt x="6" y="53"/>
                  </a:lnTo>
                  <a:lnTo>
                    <a:pt x="7" y="58"/>
                  </a:lnTo>
                  <a:lnTo>
                    <a:pt x="8" y="64"/>
                  </a:lnTo>
                  <a:lnTo>
                    <a:pt x="9" y="69"/>
                  </a:lnTo>
                  <a:lnTo>
                    <a:pt x="11" y="65"/>
                  </a:lnTo>
                  <a:lnTo>
                    <a:pt x="12" y="61"/>
                  </a:lnTo>
                  <a:lnTo>
                    <a:pt x="14" y="57"/>
                  </a:lnTo>
                  <a:lnTo>
                    <a:pt x="15" y="52"/>
                  </a:lnTo>
                  <a:lnTo>
                    <a:pt x="16" y="49"/>
                  </a:lnTo>
                  <a:lnTo>
                    <a:pt x="19" y="44"/>
                  </a:lnTo>
                  <a:lnTo>
                    <a:pt x="20" y="40"/>
                  </a:lnTo>
                  <a:lnTo>
                    <a:pt x="21" y="35"/>
                  </a:lnTo>
                  <a:lnTo>
                    <a:pt x="22" y="34"/>
                  </a:lnTo>
                  <a:lnTo>
                    <a:pt x="22" y="30"/>
                  </a:lnTo>
                  <a:lnTo>
                    <a:pt x="22" y="28"/>
                  </a:lnTo>
                  <a:lnTo>
                    <a:pt x="22" y="25"/>
                  </a:lnTo>
                  <a:lnTo>
                    <a:pt x="22" y="21"/>
                  </a:lnTo>
                  <a:lnTo>
                    <a:pt x="22" y="18"/>
                  </a:lnTo>
                  <a:lnTo>
                    <a:pt x="21" y="14"/>
                  </a:lnTo>
                  <a:lnTo>
                    <a:pt x="21" y="11"/>
                  </a:lnTo>
                  <a:lnTo>
                    <a:pt x="20" y="8"/>
                  </a:lnTo>
                  <a:lnTo>
                    <a:pt x="19" y="5"/>
                  </a:lnTo>
                  <a:lnTo>
                    <a:pt x="19" y="3"/>
                  </a:lnTo>
                  <a:lnTo>
                    <a:pt x="17" y="2"/>
                  </a:lnTo>
                  <a:lnTo>
                    <a:pt x="16" y="0"/>
                  </a:lnTo>
                  <a:lnTo>
                    <a:pt x="15" y="0"/>
                  </a:lnTo>
                  <a:lnTo>
                    <a:pt x="14" y="0"/>
                  </a:lnTo>
                  <a:lnTo>
                    <a:pt x="13" y="2"/>
                  </a:lnTo>
                  <a:close/>
                </a:path>
              </a:pathLst>
            </a:custGeom>
            <a:solidFill>
              <a:srgbClr val="999999"/>
            </a:solidFill>
            <a:ln w="9525">
              <a:noFill/>
              <a:round/>
              <a:headEnd/>
              <a:tailEnd/>
            </a:ln>
          </p:spPr>
          <p:txBody>
            <a:bodyPr/>
            <a:lstStyle/>
            <a:p>
              <a:endParaRPr lang="en-US"/>
            </a:p>
          </p:txBody>
        </p:sp>
        <p:sp>
          <p:nvSpPr>
            <p:cNvPr id="1119" name="Freeform 83"/>
            <p:cNvSpPr>
              <a:spLocks/>
            </p:cNvSpPr>
            <p:nvPr/>
          </p:nvSpPr>
          <p:spPr bwMode="auto">
            <a:xfrm>
              <a:off x="3075" y="2050"/>
              <a:ext cx="42" cy="20"/>
            </a:xfrm>
            <a:custGeom>
              <a:avLst/>
              <a:gdLst>
                <a:gd name="T0" fmla="*/ 3 w 84"/>
                <a:gd name="T1" fmla="*/ 1 h 39"/>
                <a:gd name="T2" fmla="*/ 7 w 84"/>
                <a:gd name="T3" fmla="*/ 1 h 39"/>
                <a:gd name="T4" fmla="*/ 11 w 84"/>
                <a:gd name="T5" fmla="*/ 1 h 39"/>
                <a:gd name="T6" fmla="*/ 14 w 84"/>
                <a:gd name="T7" fmla="*/ 0 h 39"/>
                <a:gd name="T8" fmla="*/ 17 w 84"/>
                <a:gd name="T9" fmla="*/ 0 h 39"/>
                <a:gd name="T10" fmla="*/ 18 w 84"/>
                <a:gd name="T11" fmla="*/ 0 h 39"/>
                <a:gd name="T12" fmla="*/ 19 w 84"/>
                <a:gd name="T13" fmla="*/ 1 h 39"/>
                <a:gd name="T14" fmla="*/ 19 w 84"/>
                <a:gd name="T15" fmla="*/ 1 h 39"/>
                <a:gd name="T16" fmla="*/ 19 w 84"/>
                <a:gd name="T17" fmla="*/ 2 h 39"/>
                <a:gd name="T18" fmla="*/ 20 w 84"/>
                <a:gd name="T19" fmla="*/ 4 h 39"/>
                <a:gd name="T20" fmla="*/ 21 w 84"/>
                <a:gd name="T21" fmla="*/ 6 h 39"/>
                <a:gd name="T22" fmla="*/ 21 w 84"/>
                <a:gd name="T23" fmla="*/ 8 h 39"/>
                <a:gd name="T24" fmla="*/ 21 w 84"/>
                <a:gd name="T25" fmla="*/ 8 h 39"/>
                <a:gd name="T26" fmla="*/ 21 w 84"/>
                <a:gd name="T27" fmla="*/ 9 h 39"/>
                <a:gd name="T28" fmla="*/ 21 w 84"/>
                <a:gd name="T29" fmla="*/ 9 h 39"/>
                <a:gd name="T30" fmla="*/ 21 w 84"/>
                <a:gd name="T31" fmla="*/ 9 h 39"/>
                <a:gd name="T32" fmla="*/ 20 w 84"/>
                <a:gd name="T33" fmla="*/ 9 h 39"/>
                <a:gd name="T34" fmla="*/ 18 w 84"/>
                <a:gd name="T35" fmla="*/ 10 h 39"/>
                <a:gd name="T36" fmla="*/ 13 w 84"/>
                <a:gd name="T37" fmla="*/ 10 h 39"/>
                <a:gd name="T38" fmla="*/ 11 w 84"/>
                <a:gd name="T39" fmla="*/ 10 h 39"/>
                <a:gd name="T40" fmla="*/ 9 w 84"/>
                <a:gd name="T41" fmla="*/ 10 h 39"/>
                <a:gd name="T42" fmla="*/ 6 w 84"/>
                <a:gd name="T43" fmla="*/ 10 h 39"/>
                <a:gd name="T44" fmla="*/ 5 w 84"/>
                <a:gd name="T45" fmla="*/ 10 h 39"/>
                <a:gd name="T46" fmla="*/ 3 w 84"/>
                <a:gd name="T47" fmla="*/ 10 h 39"/>
                <a:gd name="T48" fmla="*/ 3 w 84"/>
                <a:gd name="T49" fmla="*/ 10 h 39"/>
                <a:gd name="T50" fmla="*/ 2 w 84"/>
                <a:gd name="T51" fmla="*/ 10 h 39"/>
                <a:gd name="T52" fmla="*/ 1 w 84"/>
                <a:gd name="T53" fmla="*/ 10 h 39"/>
                <a:gd name="T54" fmla="*/ 1 w 84"/>
                <a:gd name="T55" fmla="*/ 10 h 39"/>
                <a:gd name="T56" fmla="*/ 1 w 84"/>
                <a:gd name="T57" fmla="*/ 8 h 39"/>
                <a:gd name="T58" fmla="*/ 1 w 84"/>
                <a:gd name="T59" fmla="*/ 6 h 39"/>
                <a:gd name="T60" fmla="*/ 1 w 84"/>
                <a:gd name="T61" fmla="*/ 4 h 39"/>
                <a:gd name="T62" fmla="*/ 1 w 84"/>
                <a:gd name="T63" fmla="*/ 3 h 39"/>
                <a:gd name="T64" fmla="*/ 0 w 84"/>
                <a:gd name="T65" fmla="*/ 2 h 39"/>
                <a:gd name="T66" fmla="*/ 1 w 84"/>
                <a:gd name="T67" fmla="*/ 1 h 39"/>
                <a:gd name="T68" fmla="*/ 1 w 84"/>
                <a:gd name="T69" fmla="*/ 1 h 39"/>
                <a:gd name="T70" fmla="*/ 1 w 84"/>
                <a:gd name="T71" fmla="*/ 1 h 3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39"/>
                <a:gd name="T110" fmla="*/ 84 w 84"/>
                <a:gd name="T111" fmla="*/ 39 h 3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39">
                  <a:moveTo>
                    <a:pt x="7" y="1"/>
                  </a:moveTo>
                  <a:lnTo>
                    <a:pt x="15" y="1"/>
                  </a:lnTo>
                  <a:lnTo>
                    <a:pt x="22" y="2"/>
                  </a:lnTo>
                  <a:lnTo>
                    <a:pt x="29" y="2"/>
                  </a:lnTo>
                  <a:lnTo>
                    <a:pt x="37" y="1"/>
                  </a:lnTo>
                  <a:lnTo>
                    <a:pt x="44" y="1"/>
                  </a:lnTo>
                  <a:lnTo>
                    <a:pt x="51" y="1"/>
                  </a:lnTo>
                  <a:lnTo>
                    <a:pt x="58" y="0"/>
                  </a:lnTo>
                  <a:lnTo>
                    <a:pt x="66" y="0"/>
                  </a:lnTo>
                  <a:lnTo>
                    <a:pt x="67" y="0"/>
                  </a:lnTo>
                  <a:lnTo>
                    <a:pt x="69" y="0"/>
                  </a:lnTo>
                  <a:lnTo>
                    <a:pt x="70" y="0"/>
                  </a:lnTo>
                  <a:lnTo>
                    <a:pt x="71" y="0"/>
                  </a:lnTo>
                  <a:lnTo>
                    <a:pt x="73" y="1"/>
                  </a:lnTo>
                  <a:lnTo>
                    <a:pt x="74" y="2"/>
                  </a:lnTo>
                  <a:lnTo>
                    <a:pt x="75" y="6"/>
                  </a:lnTo>
                  <a:lnTo>
                    <a:pt x="76" y="10"/>
                  </a:lnTo>
                  <a:lnTo>
                    <a:pt x="78" y="14"/>
                  </a:lnTo>
                  <a:lnTo>
                    <a:pt x="80" y="17"/>
                  </a:lnTo>
                  <a:lnTo>
                    <a:pt x="81" y="21"/>
                  </a:lnTo>
                  <a:lnTo>
                    <a:pt x="82" y="25"/>
                  </a:lnTo>
                  <a:lnTo>
                    <a:pt x="83" y="29"/>
                  </a:lnTo>
                  <a:lnTo>
                    <a:pt x="84" y="32"/>
                  </a:lnTo>
                  <a:lnTo>
                    <a:pt x="84" y="33"/>
                  </a:lnTo>
                  <a:lnTo>
                    <a:pt x="83" y="34"/>
                  </a:lnTo>
                  <a:lnTo>
                    <a:pt x="82" y="34"/>
                  </a:lnTo>
                  <a:lnTo>
                    <a:pt x="81" y="34"/>
                  </a:lnTo>
                  <a:lnTo>
                    <a:pt x="80" y="36"/>
                  </a:lnTo>
                  <a:lnTo>
                    <a:pt x="78" y="36"/>
                  </a:lnTo>
                  <a:lnTo>
                    <a:pt x="77" y="36"/>
                  </a:lnTo>
                  <a:lnTo>
                    <a:pt x="69" y="37"/>
                  </a:lnTo>
                  <a:lnTo>
                    <a:pt x="61" y="38"/>
                  </a:lnTo>
                  <a:lnTo>
                    <a:pt x="54" y="39"/>
                  </a:lnTo>
                  <a:lnTo>
                    <a:pt x="46" y="39"/>
                  </a:lnTo>
                  <a:lnTo>
                    <a:pt x="41" y="39"/>
                  </a:lnTo>
                  <a:lnTo>
                    <a:pt x="38" y="39"/>
                  </a:lnTo>
                  <a:lnTo>
                    <a:pt x="35" y="39"/>
                  </a:lnTo>
                  <a:lnTo>
                    <a:pt x="30" y="39"/>
                  </a:lnTo>
                  <a:lnTo>
                    <a:pt x="27" y="39"/>
                  </a:lnTo>
                  <a:lnTo>
                    <a:pt x="23" y="39"/>
                  </a:lnTo>
                  <a:lnTo>
                    <a:pt x="18" y="38"/>
                  </a:lnTo>
                  <a:lnTo>
                    <a:pt x="15" y="38"/>
                  </a:lnTo>
                  <a:lnTo>
                    <a:pt x="14" y="38"/>
                  </a:lnTo>
                  <a:lnTo>
                    <a:pt x="13" y="38"/>
                  </a:lnTo>
                  <a:lnTo>
                    <a:pt x="10" y="38"/>
                  </a:lnTo>
                  <a:lnTo>
                    <a:pt x="9" y="38"/>
                  </a:lnTo>
                  <a:lnTo>
                    <a:pt x="8" y="37"/>
                  </a:lnTo>
                  <a:lnTo>
                    <a:pt x="7" y="37"/>
                  </a:lnTo>
                  <a:lnTo>
                    <a:pt x="7" y="36"/>
                  </a:lnTo>
                  <a:lnTo>
                    <a:pt x="6" y="32"/>
                  </a:lnTo>
                  <a:lnTo>
                    <a:pt x="5" y="29"/>
                  </a:lnTo>
                  <a:lnTo>
                    <a:pt x="5" y="24"/>
                  </a:lnTo>
                  <a:lnTo>
                    <a:pt x="3" y="21"/>
                  </a:lnTo>
                  <a:lnTo>
                    <a:pt x="2" y="16"/>
                  </a:lnTo>
                  <a:lnTo>
                    <a:pt x="2" y="13"/>
                  </a:lnTo>
                  <a:lnTo>
                    <a:pt x="1" y="9"/>
                  </a:lnTo>
                  <a:lnTo>
                    <a:pt x="0" y="5"/>
                  </a:lnTo>
                  <a:lnTo>
                    <a:pt x="0" y="3"/>
                  </a:lnTo>
                  <a:lnTo>
                    <a:pt x="1" y="3"/>
                  </a:lnTo>
                  <a:lnTo>
                    <a:pt x="2" y="2"/>
                  </a:lnTo>
                  <a:lnTo>
                    <a:pt x="3" y="2"/>
                  </a:lnTo>
                  <a:lnTo>
                    <a:pt x="5" y="1"/>
                  </a:lnTo>
                  <a:lnTo>
                    <a:pt x="6" y="1"/>
                  </a:lnTo>
                  <a:lnTo>
                    <a:pt x="7" y="1"/>
                  </a:lnTo>
                  <a:close/>
                </a:path>
              </a:pathLst>
            </a:custGeom>
            <a:solidFill>
              <a:srgbClr val="E5E5E5"/>
            </a:solidFill>
            <a:ln w="9525">
              <a:noFill/>
              <a:round/>
              <a:headEnd/>
              <a:tailEnd/>
            </a:ln>
          </p:spPr>
          <p:txBody>
            <a:bodyPr/>
            <a:lstStyle/>
            <a:p>
              <a:endParaRPr lang="en-US"/>
            </a:p>
          </p:txBody>
        </p:sp>
        <p:sp>
          <p:nvSpPr>
            <p:cNvPr id="1120" name="Freeform 84"/>
            <p:cNvSpPr>
              <a:spLocks/>
            </p:cNvSpPr>
            <p:nvPr/>
          </p:nvSpPr>
          <p:spPr bwMode="auto">
            <a:xfrm>
              <a:off x="3132" y="2063"/>
              <a:ext cx="50" cy="21"/>
            </a:xfrm>
            <a:custGeom>
              <a:avLst/>
              <a:gdLst>
                <a:gd name="T0" fmla="*/ 20 w 101"/>
                <a:gd name="T1" fmla="*/ 0 h 43"/>
                <a:gd name="T2" fmla="*/ 21 w 101"/>
                <a:gd name="T3" fmla="*/ 0 h 43"/>
                <a:gd name="T4" fmla="*/ 21 w 101"/>
                <a:gd name="T5" fmla="*/ 0 h 43"/>
                <a:gd name="T6" fmla="*/ 22 w 101"/>
                <a:gd name="T7" fmla="*/ 0 h 43"/>
                <a:gd name="T8" fmla="*/ 22 w 101"/>
                <a:gd name="T9" fmla="*/ 0 h 43"/>
                <a:gd name="T10" fmla="*/ 22 w 101"/>
                <a:gd name="T11" fmla="*/ 0 h 43"/>
                <a:gd name="T12" fmla="*/ 22 w 101"/>
                <a:gd name="T13" fmla="*/ 0 h 43"/>
                <a:gd name="T14" fmla="*/ 22 w 101"/>
                <a:gd name="T15" fmla="*/ 0 h 43"/>
                <a:gd name="T16" fmla="*/ 22 w 101"/>
                <a:gd name="T17" fmla="*/ 0 h 43"/>
                <a:gd name="T18" fmla="*/ 23 w 101"/>
                <a:gd name="T19" fmla="*/ 1 h 43"/>
                <a:gd name="T20" fmla="*/ 23 w 101"/>
                <a:gd name="T21" fmla="*/ 2 h 43"/>
                <a:gd name="T22" fmla="*/ 23 w 101"/>
                <a:gd name="T23" fmla="*/ 3 h 43"/>
                <a:gd name="T24" fmla="*/ 24 w 101"/>
                <a:gd name="T25" fmla="*/ 5 h 43"/>
                <a:gd name="T26" fmla="*/ 24 w 101"/>
                <a:gd name="T27" fmla="*/ 5 h 43"/>
                <a:gd name="T28" fmla="*/ 24 w 101"/>
                <a:gd name="T29" fmla="*/ 7 h 43"/>
                <a:gd name="T30" fmla="*/ 25 w 101"/>
                <a:gd name="T31" fmla="*/ 8 h 43"/>
                <a:gd name="T32" fmla="*/ 25 w 101"/>
                <a:gd name="T33" fmla="*/ 9 h 43"/>
                <a:gd name="T34" fmla="*/ 22 w 101"/>
                <a:gd name="T35" fmla="*/ 9 h 43"/>
                <a:gd name="T36" fmla="*/ 19 w 101"/>
                <a:gd name="T37" fmla="*/ 9 h 43"/>
                <a:gd name="T38" fmla="*/ 15 w 101"/>
                <a:gd name="T39" fmla="*/ 9 h 43"/>
                <a:gd name="T40" fmla="*/ 12 w 101"/>
                <a:gd name="T41" fmla="*/ 9 h 43"/>
                <a:gd name="T42" fmla="*/ 9 w 101"/>
                <a:gd name="T43" fmla="*/ 10 h 43"/>
                <a:gd name="T44" fmla="*/ 6 w 101"/>
                <a:gd name="T45" fmla="*/ 10 h 43"/>
                <a:gd name="T46" fmla="*/ 3 w 101"/>
                <a:gd name="T47" fmla="*/ 10 h 43"/>
                <a:gd name="T48" fmla="*/ 0 w 101"/>
                <a:gd name="T49" fmla="*/ 10 h 43"/>
                <a:gd name="T50" fmla="*/ 0 w 101"/>
                <a:gd name="T51" fmla="*/ 9 h 43"/>
                <a:gd name="T52" fmla="*/ 1 w 101"/>
                <a:gd name="T53" fmla="*/ 8 h 43"/>
                <a:gd name="T54" fmla="*/ 1 w 101"/>
                <a:gd name="T55" fmla="*/ 7 h 43"/>
                <a:gd name="T56" fmla="*/ 1 w 101"/>
                <a:gd name="T57" fmla="*/ 5 h 43"/>
                <a:gd name="T58" fmla="*/ 2 w 101"/>
                <a:gd name="T59" fmla="*/ 4 h 43"/>
                <a:gd name="T60" fmla="*/ 2 w 101"/>
                <a:gd name="T61" fmla="*/ 3 h 43"/>
                <a:gd name="T62" fmla="*/ 2 w 101"/>
                <a:gd name="T63" fmla="*/ 2 h 43"/>
                <a:gd name="T64" fmla="*/ 3 w 101"/>
                <a:gd name="T65" fmla="*/ 1 h 43"/>
                <a:gd name="T66" fmla="*/ 3 w 101"/>
                <a:gd name="T67" fmla="*/ 1 h 43"/>
                <a:gd name="T68" fmla="*/ 3 w 101"/>
                <a:gd name="T69" fmla="*/ 1 h 43"/>
                <a:gd name="T70" fmla="*/ 3 w 101"/>
                <a:gd name="T71" fmla="*/ 1 h 43"/>
                <a:gd name="T72" fmla="*/ 3 w 101"/>
                <a:gd name="T73" fmla="*/ 1 h 43"/>
                <a:gd name="T74" fmla="*/ 4 w 101"/>
                <a:gd name="T75" fmla="*/ 0 h 43"/>
                <a:gd name="T76" fmla="*/ 5 w 101"/>
                <a:gd name="T77" fmla="*/ 0 h 43"/>
                <a:gd name="T78" fmla="*/ 7 w 101"/>
                <a:gd name="T79" fmla="*/ 0 h 43"/>
                <a:gd name="T80" fmla="*/ 8 w 101"/>
                <a:gd name="T81" fmla="*/ 0 h 43"/>
                <a:gd name="T82" fmla="*/ 9 w 101"/>
                <a:gd name="T83" fmla="*/ 0 h 43"/>
                <a:gd name="T84" fmla="*/ 11 w 101"/>
                <a:gd name="T85" fmla="*/ 0 h 43"/>
                <a:gd name="T86" fmla="*/ 14 w 101"/>
                <a:gd name="T87" fmla="*/ 0 h 43"/>
                <a:gd name="T88" fmla="*/ 17 w 101"/>
                <a:gd name="T89" fmla="*/ 0 h 43"/>
                <a:gd name="T90" fmla="*/ 19 w 101"/>
                <a:gd name="T91" fmla="*/ 0 h 43"/>
                <a:gd name="T92" fmla="*/ 20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83" y="0"/>
                  </a:moveTo>
                  <a:lnTo>
                    <a:pt x="84" y="0"/>
                  </a:lnTo>
                  <a:lnTo>
                    <a:pt x="86" y="0"/>
                  </a:lnTo>
                  <a:lnTo>
                    <a:pt x="88" y="0"/>
                  </a:lnTo>
                  <a:lnTo>
                    <a:pt x="89" y="1"/>
                  </a:lnTo>
                  <a:lnTo>
                    <a:pt x="90" y="1"/>
                  </a:lnTo>
                  <a:lnTo>
                    <a:pt x="90" y="3"/>
                  </a:lnTo>
                  <a:lnTo>
                    <a:pt x="91" y="3"/>
                  </a:lnTo>
                  <a:lnTo>
                    <a:pt x="92" y="7"/>
                  </a:lnTo>
                  <a:lnTo>
                    <a:pt x="93" y="11"/>
                  </a:lnTo>
                  <a:lnTo>
                    <a:pt x="95" y="15"/>
                  </a:lnTo>
                  <a:lnTo>
                    <a:pt x="96" y="20"/>
                  </a:lnTo>
                  <a:lnTo>
                    <a:pt x="98" y="23"/>
                  </a:lnTo>
                  <a:lnTo>
                    <a:pt x="99" y="28"/>
                  </a:lnTo>
                  <a:lnTo>
                    <a:pt x="100" y="33"/>
                  </a:lnTo>
                  <a:lnTo>
                    <a:pt x="101" y="36"/>
                  </a:lnTo>
                  <a:lnTo>
                    <a:pt x="89" y="37"/>
                  </a:lnTo>
                  <a:lnTo>
                    <a:pt x="76" y="38"/>
                  </a:lnTo>
                  <a:lnTo>
                    <a:pt x="63" y="38"/>
                  </a:lnTo>
                  <a:lnTo>
                    <a:pt x="51" y="39"/>
                  </a:lnTo>
                  <a:lnTo>
                    <a:pt x="38" y="41"/>
                  </a:lnTo>
                  <a:lnTo>
                    <a:pt x="25" y="41"/>
                  </a:lnTo>
                  <a:lnTo>
                    <a:pt x="13" y="42"/>
                  </a:lnTo>
                  <a:lnTo>
                    <a:pt x="0" y="43"/>
                  </a:lnTo>
                  <a:lnTo>
                    <a:pt x="2" y="38"/>
                  </a:lnTo>
                  <a:lnTo>
                    <a:pt x="4" y="34"/>
                  </a:lnTo>
                  <a:lnTo>
                    <a:pt x="5" y="28"/>
                  </a:lnTo>
                  <a:lnTo>
                    <a:pt x="6" y="23"/>
                  </a:lnTo>
                  <a:lnTo>
                    <a:pt x="8" y="19"/>
                  </a:lnTo>
                  <a:lnTo>
                    <a:pt x="9" y="14"/>
                  </a:lnTo>
                  <a:lnTo>
                    <a:pt x="10" y="9"/>
                  </a:lnTo>
                  <a:lnTo>
                    <a:pt x="12" y="5"/>
                  </a:lnTo>
                  <a:lnTo>
                    <a:pt x="13" y="4"/>
                  </a:lnTo>
                  <a:lnTo>
                    <a:pt x="14" y="4"/>
                  </a:lnTo>
                  <a:lnTo>
                    <a:pt x="15" y="4"/>
                  </a:lnTo>
                  <a:lnTo>
                    <a:pt x="19" y="3"/>
                  </a:lnTo>
                  <a:lnTo>
                    <a:pt x="22" y="3"/>
                  </a:lnTo>
                  <a:lnTo>
                    <a:pt x="28" y="1"/>
                  </a:lnTo>
                  <a:lnTo>
                    <a:pt x="32" y="1"/>
                  </a:lnTo>
                  <a:lnTo>
                    <a:pt x="39" y="1"/>
                  </a:lnTo>
                  <a:lnTo>
                    <a:pt x="45" y="1"/>
                  </a:lnTo>
                  <a:lnTo>
                    <a:pt x="58" y="0"/>
                  </a:lnTo>
                  <a:lnTo>
                    <a:pt x="69" y="0"/>
                  </a:lnTo>
                  <a:lnTo>
                    <a:pt x="77" y="0"/>
                  </a:lnTo>
                  <a:lnTo>
                    <a:pt x="83" y="0"/>
                  </a:lnTo>
                  <a:close/>
                </a:path>
              </a:pathLst>
            </a:custGeom>
            <a:solidFill>
              <a:srgbClr val="B2B2B2"/>
            </a:solidFill>
            <a:ln w="9525">
              <a:noFill/>
              <a:round/>
              <a:headEnd/>
              <a:tailEnd/>
            </a:ln>
          </p:spPr>
          <p:txBody>
            <a:bodyPr/>
            <a:lstStyle/>
            <a:p>
              <a:endParaRPr lang="en-US"/>
            </a:p>
          </p:txBody>
        </p:sp>
        <p:sp>
          <p:nvSpPr>
            <p:cNvPr id="1121" name="Freeform 85"/>
            <p:cNvSpPr>
              <a:spLocks/>
            </p:cNvSpPr>
            <p:nvPr/>
          </p:nvSpPr>
          <p:spPr bwMode="auto">
            <a:xfrm>
              <a:off x="3127" y="2049"/>
              <a:ext cx="11" cy="35"/>
            </a:xfrm>
            <a:custGeom>
              <a:avLst/>
              <a:gdLst>
                <a:gd name="T0" fmla="*/ 3 w 22"/>
                <a:gd name="T1" fmla="*/ 0 h 71"/>
                <a:gd name="T2" fmla="*/ 3 w 22"/>
                <a:gd name="T3" fmla="*/ 1 h 71"/>
                <a:gd name="T4" fmla="*/ 3 w 22"/>
                <a:gd name="T5" fmla="*/ 2 h 71"/>
                <a:gd name="T6" fmla="*/ 2 w 22"/>
                <a:gd name="T7" fmla="*/ 2 h 71"/>
                <a:gd name="T8" fmla="*/ 1 w 22"/>
                <a:gd name="T9" fmla="*/ 3 h 71"/>
                <a:gd name="T10" fmla="*/ 1 w 22"/>
                <a:gd name="T11" fmla="*/ 4 h 71"/>
                <a:gd name="T12" fmla="*/ 1 w 22"/>
                <a:gd name="T13" fmla="*/ 5 h 71"/>
                <a:gd name="T14" fmla="*/ 1 w 22"/>
                <a:gd name="T15" fmla="*/ 5 h 71"/>
                <a:gd name="T16" fmla="*/ 0 w 22"/>
                <a:gd name="T17" fmla="*/ 6 h 71"/>
                <a:gd name="T18" fmla="*/ 1 w 22"/>
                <a:gd name="T19" fmla="*/ 8 h 71"/>
                <a:gd name="T20" fmla="*/ 1 w 22"/>
                <a:gd name="T21" fmla="*/ 9 h 71"/>
                <a:gd name="T22" fmla="*/ 1 w 22"/>
                <a:gd name="T23" fmla="*/ 10 h 71"/>
                <a:gd name="T24" fmla="*/ 1 w 22"/>
                <a:gd name="T25" fmla="*/ 12 h 71"/>
                <a:gd name="T26" fmla="*/ 1 w 22"/>
                <a:gd name="T27" fmla="*/ 13 h 71"/>
                <a:gd name="T28" fmla="*/ 2 w 22"/>
                <a:gd name="T29" fmla="*/ 14 h 71"/>
                <a:gd name="T30" fmla="*/ 3 w 22"/>
                <a:gd name="T31" fmla="*/ 16 h 71"/>
                <a:gd name="T32" fmla="*/ 3 w 22"/>
                <a:gd name="T33" fmla="*/ 17 h 71"/>
                <a:gd name="T34" fmla="*/ 3 w 22"/>
                <a:gd name="T35" fmla="*/ 16 h 71"/>
                <a:gd name="T36" fmla="*/ 3 w 22"/>
                <a:gd name="T37" fmla="*/ 15 h 71"/>
                <a:gd name="T38" fmla="*/ 3 w 22"/>
                <a:gd name="T39" fmla="*/ 14 h 71"/>
                <a:gd name="T40" fmla="*/ 4 w 22"/>
                <a:gd name="T41" fmla="*/ 13 h 71"/>
                <a:gd name="T42" fmla="*/ 5 w 22"/>
                <a:gd name="T43" fmla="*/ 12 h 71"/>
                <a:gd name="T44" fmla="*/ 5 w 22"/>
                <a:gd name="T45" fmla="*/ 11 h 71"/>
                <a:gd name="T46" fmla="*/ 5 w 22"/>
                <a:gd name="T47" fmla="*/ 10 h 71"/>
                <a:gd name="T48" fmla="*/ 6 w 22"/>
                <a:gd name="T49" fmla="*/ 9 h 71"/>
                <a:gd name="T50" fmla="*/ 6 w 22"/>
                <a:gd name="T51" fmla="*/ 8 h 71"/>
                <a:gd name="T52" fmla="*/ 6 w 22"/>
                <a:gd name="T53" fmla="*/ 8 h 71"/>
                <a:gd name="T54" fmla="*/ 6 w 22"/>
                <a:gd name="T55" fmla="*/ 7 h 71"/>
                <a:gd name="T56" fmla="*/ 6 w 22"/>
                <a:gd name="T57" fmla="*/ 6 h 71"/>
                <a:gd name="T58" fmla="*/ 6 w 22"/>
                <a:gd name="T59" fmla="*/ 5 h 71"/>
                <a:gd name="T60" fmla="*/ 6 w 22"/>
                <a:gd name="T61" fmla="*/ 4 h 71"/>
                <a:gd name="T62" fmla="*/ 6 w 22"/>
                <a:gd name="T63" fmla="*/ 3 h 71"/>
                <a:gd name="T64" fmla="*/ 6 w 22"/>
                <a:gd name="T65" fmla="*/ 3 h 71"/>
                <a:gd name="T66" fmla="*/ 5 w 22"/>
                <a:gd name="T67" fmla="*/ 2 h 71"/>
                <a:gd name="T68" fmla="*/ 5 w 22"/>
                <a:gd name="T69" fmla="*/ 1 h 71"/>
                <a:gd name="T70" fmla="*/ 5 w 22"/>
                <a:gd name="T71" fmla="*/ 1 h 71"/>
                <a:gd name="T72" fmla="*/ 5 w 22"/>
                <a:gd name="T73" fmla="*/ 0 h 71"/>
                <a:gd name="T74" fmla="*/ 4 w 22"/>
                <a:gd name="T75" fmla="*/ 0 h 71"/>
                <a:gd name="T76" fmla="*/ 4 w 22"/>
                <a:gd name="T77" fmla="*/ 0 h 71"/>
                <a:gd name="T78" fmla="*/ 3 w 22"/>
                <a:gd name="T79" fmla="*/ 0 h 71"/>
                <a:gd name="T80" fmla="*/ 3 w 22"/>
                <a:gd name="T81" fmla="*/ 0 h 71"/>
                <a:gd name="T82" fmla="*/ 3 w 22"/>
                <a:gd name="T83" fmla="*/ 0 h 71"/>
                <a:gd name="T84" fmla="*/ 3 w 22"/>
                <a:gd name="T85" fmla="*/ 0 h 71"/>
                <a:gd name="T86" fmla="*/ 3 w 22"/>
                <a:gd name="T87" fmla="*/ 0 h 71"/>
                <a:gd name="T88" fmla="*/ 3 w 22"/>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1"/>
                <a:gd name="T137" fmla="*/ 22 w 22"/>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1">
                  <a:moveTo>
                    <a:pt x="13" y="3"/>
                  </a:moveTo>
                  <a:lnTo>
                    <a:pt x="11" y="5"/>
                  </a:lnTo>
                  <a:lnTo>
                    <a:pt x="9" y="9"/>
                  </a:lnTo>
                  <a:lnTo>
                    <a:pt x="8" y="11"/>
                  </a:lnTo>
                  <a:lnTo>
                    <a:pt x="7" y="14"/>
                  </a:lnTo>
                  <a:lnTo>
                    <a:pt x="4" y="17"/>
                  </a:lnTo>
                  <a:lnTo>
                    <a:pt x="3" y="20"/>
                  </a:lnTo>
                  <a:lnTo>
                    <a:pt x="2" y="23"/>
                  </a:lnTo>
                  <a:lnTo>
                    <a:pt x="0" y="26"/>
                  </a:lnTo>
                  <a:lnTo>
                    <a:pt x="1" y="32"/>
                  </a:lnTo>
                  <a:lnTo>
                    <a:pt x="3" y="37"/>
                  </a:lnTo>
                  <a:lnTo>
                    <a:pt x="4" y="43"/>
                  </a:lnTo>
                  <a:lnTo>
                    <a:pt x="6" y="48"/>
                  </a:lnTo>
                  <a:lnTo>
                    <a:pt x="7" y="53"/>
                  </a:lnTo>
                  <a:lnTo>
                    <a:pt x="8" y="59"/>
                  </a:lnTo>
                  <a:lnTo>
                    <a:pt x="9" y="65"/>
                  </a:lnTo>
                  <a:lnTo>
                    <a:pt x="10" y="71"/>
                  </a:lnTo>
                  <a:lnTo>
                    <a:pt x="11" y="66"/>
                  </a:lnTo>
                  <a:lnTo>
                    <a:pt x="13" y="62"/>
                  </a:lnTo>
                  <a:lnTo>
                    <a:pt x="15" y="58"/>
                  </a:lnTo>
                  <a:lnTo>
                    <a:pt x="16" y="53"/>
                  </a:lnTo>
                  <a:lnTo>
                    <a:pt x="17" y="49"/>
                  </a:lnTo>
                  <a:lnTo>
                    <a:pt x="18" y="45"/>
                  </a:lnTo>
                  <a:lnTo>
                    <a:pt x="19" y="41"/>
                  </a:lnTo>
                  <a:lnTo>
                    <a:pt x="22" y="36"/>
                  </a:lnTo>
                  <a:lnTo>
                    <a:pt x="22" y="34"/>
                  </a:lnTo>
                  <a:lnTo>
                    <a:pt x="22" y="32"/>
                  </a:lnTo>
                  <a:lnTo>
                    <a:pt x="22" y="28"/>
                  </a:lnTo>
                  <a:lnTo>
                    <a:pt x="22" y="26"/>
                  </a:lnTo>
                  <a:lnTo>
                    <a:pt x="22" y="22"/>
                  </a:lnTo>
                  <a:lnTo>
                    <a:pt x="22" y="19"/>
                  </a:lnTo>
                  <a:lnTo>
                    <a:pt x="21" y="15"/>
                  </a:lnTo>
                  <a:lnTo>
                    <a:pt x="21" y="12"/>
                  </a:lnTo>
                  <a:lnTo>
                    <a:pt x="19" y="9"/>
                  </a:lnTo>
                  <a:lnTo>
                    <a:pt x="18" y="6"/>
                  </a:lnTo>
                  <a:lnTo>
                    <a:pt x="17" y="4"/>
                  </a:lnTo>
                  <a:lnTo>
                    <a:pt x="17" y="3"/>
                  </a:lnTo>
                  <a:lnTo>
                    <a:pt x="16" y="2"/>
                  </a:lnTo>
                  <a:lnTo>
                    <a:pt x="15" y="0"/>
                  </a:lnTo>
                  <a:lnTo>
                    <a:pt x="14" y="0"/>
                  </a:lnTo>
                  <a:lnTo>
                    <a:pt x="14" y="2"/>
                  </a:lnTo>
                  <a:lnTo>
                    <a:pt x="13" y="3"/>
                  </a:lnTo>
                  <a:close/>
                </a:path>
              </a:pathLst>
            </a:custGeom>
            <a:solidFill>
              <a:srgbClr val="999999"/>
            </a:solidFill>
            <a:ln w="9525">
              <a:noFill/>
              <a:round/>
              <a:headEnd/>
              <a:tailEnd/>
            </a:ln>
          </p:spPr>
          <p:txBody>
            <a:bodyPr/>
            <a:lstStyle/>
            <a:p>
              <a:endParaRPr lang="en-US"/>
            </a:p>
          </p:txBody>
        </p:sp>
        <p:sp>
          <p:nvSpPr>
            <p:cNvPr id="1122" name="Freeform 86"/>
            <p:cNvSpPr>
              <a:spLocks/>
            </p:cNvSpPr>
            <p:nvPr/>
          </p:nvSpPr>
          <p:spPr bwMode="auto">
            <a:xfrm>
              <a:off x="3134" y="2047"/>
              <a:ext cx="42" cy="20"/>
            </a:xfrm>
            <a:custGeom>
              <a:avLst/>
              <a:gdLst>
                <a:gd name="T0" fmla="*/ 3 w 84"/>
                <a:gd name="T1" fmla="*/ 1 h 40"/>
                <a:gd name="T2" fmla="*/ 7 w 84"/>
                <a:gd name="T3" fmla="*/ 1 h 40"/>
                <a:gd name="T4" fmla="*/ 11 w 84"/>
                <a:gd name="T5" fmla="*/ 1 h 40"/>
                <a:gd name="T6" fmla="*/ 14 w 84"/>
                <a:gd name="T7" fmla="*/ 1 h 40"/>
                <a:gd name="T8" fmla="*/ 17 w 84"/>
                <a:gd name="T9" fmla="*/ 0 h 40"/>
                <a:gd name="T10" fmla="*/ 18 w 84"/>
                <a:gd name="T11" fmla="*/ 1 h 40"/>
                <a:gd name="T12" fmla="*/ 18 w 84"/>
                <a:gd name="T13" fmla="*/ 1 h 40"/>
                <a:gd name="T14" fmla="*/ 19 w 84"/>
                <a:gd name="T15" fmla="*/ 1 h 40"/>
                <a:gd name="T16" fmla="*/ 19 w 84"/>
                <a:gd name="T17" fmla="*/ 1 h 40"/>
                <a:gd name="T18" fmla="*/ 20 w 84"/>
                <a:gd name="T19" fmla="*/ 3 h 40"/>
                <a:gd name="T20" fmla="*/ 20 w 84"/>
                <a:gd name="T21" fmla="*/ 5 h 40"/>
                <a:gd name="T22" fmla="*/ 21 w 84"/>
                <a:gd name="T23" fmla="*/ 7 h 40"/>
                <a:gd name="T24" fmla="*/ 21 w 84"/>
                <a:gd name="T25" fmla="*/ 9 h 40"/>
                <a:gd name="T26" fmla="*/ 21 w 84"/>
                <a:gd name="T27" fmla="*/ 9 h 40"/>
                <a:gd name="T28" fmla="*/ 21 w 84"/>
                <a:gd name="T29" fmla="*/ 9 h 40"/>
                <a:gd name="T30" fmla="*/ 21 w 84"/>
                <a:gd name="T31" fmla="*/ 9 h 40"/>
                <a:gd name="T32" fmla="*/ 20 w 84"/>
                <a:gd name="T33" fmla="*/ 9 h 40"/>
                <a:gd name="T34" fmla="*/ 18 w 84"/>
                <a:gd name="T35" fmla="*/ 10 h 40"/>
                <a:gd name="T36" fmla="*/ 13 w 84"/>
                <a:gd name="T37" fmla="*/ 10 h 40"/>
                <a:gd name="T38" fmla="*/ 11 w 84"/>
                <a:gd name="T39" fmla="*/ 10 h 40"/>
                <a:gd name="T40" fmla="*/ 9 w 84"/>
                <a:gd name="T41" fmla="*/ 10 h 40"/>
                <a:gd name="T42" fmla="*/ 6 w 84"/>
                <a:gd name="T43" fmla="*/ 10 h 40"/>
                <a:gd name="T44" fmla="*/ 5 w 84"/>
                <a:gd name="T45" fmla="*/ 10 h 40"/>
                <a:gd name="T46" fmla="*/ 3 w 84"/>
                <a:gd name="T47" fmla="*/ 10 h 40"/>
                <a:gd name="T48" fmla="*/ 3 w 84"/>
                <a:gd name="T49" fmla="*/ 10 h 40"/>
                <a:gd name="T50" fmla="*/ 3 w 84"/>
                <a:gd name="T51" fmla="*/ 10 h 40"/>
                <a:gd name="T52" fmla="*/ 2 w 84"/>
                <a:gd name="T53" fmla="*/ 10 h 40"/>
                <a:gd name="T54" fmla="*/ 1 w 84"/>
                <a:gd name="T55" fmla="*/ 10 h 40"/>
                <a:gd name="T56" fmla="*/ 1 w 84"/>
                <a:gd name="T57" fmla="*/ 9 h 40"/>
                <a:gd name="T58" fmla="*/ 1 w 84"/>
                <a:gd name="T59" fmla="*/ 6 h 40"/>
                <a:gd name="T60" fmla="*/ 1 w 84"/>
                <a:gd name="T61" fmla="*/ 5 h 40"/>
                <a:gd name="T62" fmla="*/ 1 w 84"/>
                <a:gd name="T63" fmla="*/ 3 h 40"/>
                <a:gd name="T64" fmla="*/ 0 w 84"/>
                <a:gd name="T65" fmla="*/ 1 h 40"/>
                <a:gd name="T66" fmla="*/ 1 w 84"/>
                <a:gd name="T67" fmla="*/ 1 h 40"/>
                <a:gd name="T68" fmla="*/ 1 w 84"/>
                <a:gd name="T69" fmla="*/ 1 h 40"/>
                <a:gd name="T70" fmla="*/ 1 w 84"/>
                <a:gd name="T71" fmla="*/ 1 h 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4"/>
                <a:gd name="T109" fmla="*/ 0 h 40"/>
                <a:gd name="T110" fmla="*/ 84 w 84"/>
                <a:gd name="T111" fmla="*/ 40 h 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4" h="40">
                  <a:moveTo>
                    <a:pt x="7" y="2"/>
                  </a:moveTo>
                  <a:lnTo>
                    <a:pt x="14" y="2"/>
                  </a:lnTo>
                  <a:lnTo>
                    <a:pt x="22" y="2"/>
                  </a:lnTo>
                  <a:lnTo>
                    <a:pt x="28" y="2"/>
                  </a:lnTo>
                  <a:lnTo>
                    <a:pt x="35" y="2"/>
                  </a:lnTo>
                  <a:lnTo>
                    <a:pt x="42" y="2"/>
                  </a:lnTo>
                  <a:lnTo>
                    <a:pt x="50" y="1"/>
                  </a:lnTo>
                  <a:lnTo>
                    <a:pt x="57" y="1"/>
                  </a:lnTo>
                  <a:lnTo>
                    <a:pt x="65" y="0"/>
                  </a:lnTo>
                  <a:lnTo>
                    <a:pt x="67" y="0"/>
                  </a:lnTo>
                  <a:lnTo>
                    <a:pt x="68" y="0"/>
                  </a:lnTo>
                  <a:lnTo>
                    <a:pt x="69" y="1"/>
                  </a:lnTo>
                  <a:lnTo>
                    <a:pt x="70" y="1"/>
                  </a:lnTo>
                  <a:lnTo>
                    <a:pt x="71" y="1"/>
                  </a:lnTo>
                  <a:lnTo>
                    <a:pt x="72" y="2"/>
                  </a:lnTo>
                  <a:lnTo>
                    <a:pt x="73" y="2"/>
                  </a:lnTo>
                  <a:lnTo>
                    <a:pt x="73" y="3"/>
                  </a:lnTo>
                  <a:lnTo>
                    <a:pt x="75" y="7"/>
                  </a:lnTo>
                  <a:lnTo>
                    <a:pt x="76" y="10"/>
                  </a:lnTo>
                  <a:lnTo>
                    <a:pt x="77" y="15"/>
                  </a:lnTo>
                  <a:lnTo>
                    <a:pt x="79" y="18"/>
                  </a:lnTo>
                  <a:lnTo>
                    <a:pt x="80" y="22"/>
                  </a:lnTo>
                  <a:lnTo>
                    <a:pt x="81" y="25"/>
                  </a:lnTo>
                  <a:lnTo>
                    <a:pt x="83" y="29"/>
                  </a:lnTo>
                  <a:lnTo>
                    <a:pt x="84" y="33"/>
                  </a:lnTo>
                  <a:lnTo>
                    <a:pt x="84" y="35"/>
                  </a:lnTo>
                  <a:lnTo>
                    <a:pt x="83" y="35"/>
                  </a:lnTo>
                  <a:lnTo>
                    <a:pt x="81" y="36"/>
                  </a:lnTo>
                  <a:lnTo>
                    <a:pt x="80" y="36"/>
                  </a:lnTo>
                  <a:lnTo>
                    <a:pt x="78" y="36"/>
                  </a:lnTo>
                  <a:lnTo>
                    <a:pt x="77" y="37"/>
                  </a:lnTo>
                  <a:lnTo>
                    <a:pt x="69" y="38"/>
                  </a:lnTo>
                  <a:lnTo>
                    <a:pt x="62" y="39"/>
                  </a:lnTo>
                  <a:lnTo>
                    <a:pt x="54" y="39"/>
                  </a:lnTo>
                  <a:lnTo>
                    <a:pt x="46" y="40"/>
                  </a:lnTo>
                  <a:lnTo>
                    <a:pt x="42" y="40"/>
                  </a:lnTo>
                  <a:lnTo>
                    <a:pt x="39" y="40"/>
                  </a:lnTo>
                  <a:lnTo>
                    <a:pt x="34" y="40"/>
                  </a:lnTo>
                  <a:lnTo>
                    <a:pt x="31" y="40"/>
                  </a:lnTo>
                  <a:lnTo>
                    <a:pt x="27" y="40"/>
                  </a:lnTo>
                  <a:lnTo>
                    <a:pt x="23" y="39"/>
                  </a:lnTo>
                  <a:lnTo>
                    <a:pt x="19" y="39"/>
                  </a:lnTo>
                  <a:lnTo>
                    <a:pt x="16" y="39"/>
                  </a:lnTo>
                  <a:lnTo>
                    <a:pt x="14" y="39"/>
                  </a:lnTo>
                  <a:lnTo>
                    <a:pt x="12" y="38"/>
                  </a:lnTo>
                  <a:lnTo>
                    <a:pt x="11" y="38"/>
                  </a:lnTo>
                  <a:lnTo>
                    <a:pt x="10" y="38"/>
                  </a:lnTo>
                  <a:lnTo>
                    <a:pt x="9" y="38"/>
                  </a:lnTo>
                  <a:lnTo>
                    <a:pt x="8" y="38"/>
                  </a:lnTo>
                  <a:lnTo>
                    <a:pt x="8" y="37"/>
                  </a:lnTo>
                  <a:lnTo>
                    <a:pt x="7" y="37"/>
                  </a:lnTo>
                  <a:lnTo>
                    <a:pt x="5" y="33"/>
                  </a:lnTo>
                  <a:lnTo>
                    <a:pt x="5" y="29"/>
                  </a:lnTo>
                  <a:lnTo>
                    <a:pt x="4" y="25"/>
                  </a:lnTo>
                  <a:lnTo>
                    <a:pt x="3" y="21"/>
                  </a:lnTo>
                  <a:lnTo>
                    <a:pt x="2" y="17"/>
                  </a:lnTo>
                  <a:lnTo>
                    <a:pt x="1" y="14"/>
                  </a:lnTo>
                  <a:lnTo>
                    <a:pt x="1" y="9"/>
                  </a:lnTo>
                  <a:lnTo>
                    <a:pt x="0" y="6"/>
                  </a:lnTo>
                  <a:lnTo>
                    <a:pt x="0" y="5"/>
                  </a:lnTo>
                  <a:lnTo>
                    <a:pt x="1" y="3"/>
                  </a:lnTo>
                  <a:lnTo>
                    <a:pt x="2" y="2"/>
                  </a:lnTo>
                  <a:lnTo>
                    <a:pt x="3" y="2"/>
                  </a:lnTo>
                  <a:lnTo>
                    <a:pt x="5" y="2"/>
                  </a:lnTo>
                  <a:lnTo>
                    <a:pt x="7" y="2"/>
                  </a:lnTo>
                  <a:close/>
                </a:path>
              </a:pathLst>
            </a:custGeom>
            <a:solidFill>
              <a:srgbClr val="E5E5E5"/>
            </a:solidFill>
            <a:ln w="9525">
              <a:noFill/>
              <a:round/>
              <a:headEnd/>
              <a:tailEnd/>
            </a:ln>
          </p:spPr>
          <p:txBody>
            <a:bodyPr/>
            <a:lstStyle/>
            <a:p>
              <a:endParaRPr lang="en-US"/>
            </a:p>
          </p:txBody>
        </p:sp>
        <p:sp>
          <p:nvSpPr>
            <p:cNvPr id="1123" name="Freeform 87"/>
            <p:cNvSpPr>
              <a:spLocks/>
            </p:cNvSpPr>
            <p:nvPr/>
          </p:nvSpPr>
          <p:spPr bwMode="auto">
            <a:xfrm>
              <a:off x="3191" y="2060"/>
              <a:ext cx="51" cy="21"/>
            </a:xfrm>
            <a:custGeom>
              <a:avLst/>
              <a:gdLst>
                <a:gd name="T0" fmla="*/ 21 w 101"/>
                <a:gd name="T1" fmla="*/ 0 h 43"/>
                <a:gd name="T2" fmla="*/ 21 w 101"/>
                <a:gd name="T3" fmla="*/ 0 h 43"/>
                <a:gd name="T4" fmla="*/ 22 w 101"/>
                <a:gd name="T5" fmla="*/ 0 h 43"/>
                <a:gd name="T6" fmla="*/ 22 w 101"/>
                <a:gd name="T7" fmla="*/ 0 h 43"/>
                <a:gd name="T8" fmla="*/ 22 w 101"/>
                <a:gd name="T9" fmla="*/ 0 h 43"/>
                <a:gd name="T10" fmla="*/ 23 w 101"/>
                <a:gd name="T11" fmla="*/ 0 h 43"/>
                <a:gd name="T12" fmla="*/ 23 w 101"/>
                <a:gd name="T13" fmla="*/ 0 h 43"/>
                <a:gd name="T14" fmla="*/ 23 w 101"/>
                <a:gd name="T15" fmla="*/ 0 h 43"/>
                <a:gd name="T16" fmla="*/ 23 w 101"/>
                <a:gd name="T17" fmla="*/ 1 h 43"/>
                <a:gd name="T18" fmla="*/ 23 w 101"/>
                <a:gd name="T19" fmla="*/ 1 h 43"/>
                <a:gd name="T20" fmla="*/ 24 w 101"/>
                <a:gd name="T21" fmla="*/ 3 h 43"/>
                <a:gd name="T22" fmla="*/ 24 w 101"/>
                <a:gd name="T23" fmla="*/ 4 h 43"/>
                <a:gd name="T24" fmla="*/ 24 w 101"/>
                <a:gd name="T25" fmla="*/ 5 h 43"/>
                <a:gd name="T26" fmla="*/ 25 w 101"/>
                <a:gd name="T27" fmla="*/ 6 h 43"/>
                <a:gd name="T28" fmla="*/ 25 w 101"/>
                <a:gd name="T29" fmla="*/ 7 h 43"/>
                <a:gd name="T30" fmla="*/ 25 w 101"/>
                <a:gd name="T31" fmla="*/ 8 h 43"/>
                <a:gd name="T32" fmla="*/ 26 w 101"/>
                <a:gd name="T33" fmla="*/ 9 h 43"/>
                <a:gd name="T34" fmla="*/ 23 w 101"/>
                <a:gd name="T35" fmla="*/ 9 h 43"/>
                <a:gd name="T36" fmla="*/ 19 w 101"/>
                <a:gd name="T37" fmla="*/ 9 h 43"/>
                <a:gd name="T38" fmla="*/ 16 w 101"/>
                <a:gd name="T39" fmla="*/ 10 h 43"/>
                <a:gd name="T40" fmla="*/ 13 w 101"/>
                <a:gd name="T41" fmla="*/ 10 h 43"/>
                <a:gd name="T42" fmla="*/ 10 w 101"/>
                <a:gd name="T43" fmla="*/ 10 h 43"/>
                <a:gd name="T44" fmla="*/ 7 w 101"/>
                <a:gd name="T45" fmla="*/ 10 h 43"/>
                <a:gd name="T46" fmla="*/ 4 w 101"/>
                <a:gd name="T47" fmla="*/ 10 h 43"/>
                <a:gd name="T48" fmla="*/ 0 w 101"/>
                <a:gd name="T49" fmla="*/ 10 h 43"/>
                <a:gd name="T50" fmla="*/ 1 w 101"/>
                <a:gd name="T51" fmla="*/ 9 h 43"/>
                <a:gd name="T52" fmla="*/ 1 w 101"/>
                <a:gd name="T53" fmla="*/ 8 h 43"/>
                <a:gd name="T54" fmla="*/ 2 w 101"/>
                <a:gd name="T55" fmla="*/ 7 h 43"/>
                <a:gd name="T56" fmla="*/ 2 w 101"/>
                <a:gd name="T57" fmla="*/ 6 h 43"/>
                <a:gd name="T58" fmla="*/ 2 w 101"/>
                <a:gd name="T59" fmla="*/ 5 h 43"/>
                <a:gd name="T60" fmla="*/ 2 w 101"/>
                <a:gd name="T61" fmla="*/ 3 h 43"/>
                <a:gd name="T62" fmla="*/ 3 w 101"/>
                <a:gd name="T63" fmla="*/ 2 h 43"/>
                <a:gd name="T64" fmla="*/ 3 w 101"/>
                <a:gd name="T65" fmla="*/ 1 h 43"/>
                <a:gd name="T66" fmla="*/ 3 w 101"/>
                <a:gd name="T67" fmla="*/ 1 h 43"/>
                <a:gd name="T68" fmla="*/ 3 w 101"/>
                <a:gd name="T69" fmla="*/ 1 h 43"/>
                <a:gd name="T70" fmla="*/ 4 w 101"/>
                <a:gd name="T71" fmla="*/ 1 h 43"/>
                <a:gd name="T72" fmla="*/ 4 w 101"/>
                <a:gd name="T73" fmla="*/ 1 h 43"/>
                <a:gd name="T74" fmla="*/ 5 w 101"/>
                <a:gd name="T75" fmla="*/ 1 h 43"/>
                <a:gd name="T76" fmla="*/ 6 w 101"/>
                <a:gd name="T77" fmla="*/ 0 h 43"/>
                <a:gd name="T78" fmla="*/ 7 w 101"/>
                <a:gd name="T79" fmla="*/ 0 h 43"/>
                <a:gd name="T80" fmla="*/ 8 w 101"/>
                <a:gd name="T81" fmla="*/ 0 h 43"/>
                <a:gd name="T82" fmla="*/ 10 w 101"/>
                <a:gd name="T83" fmla="*/ 0 h 43"/>
                <a:gd name="T84" fmla="*/ 11 w 101"/>
                <a:gd name="T85" fmla="*/ 0 h 43"/>
                <a:gd name="T86" fmla="*/ 14 w 101"/>
                <a:gd name="T87" fmla="*/ 0 h 43"/>
                <a:gd name="T88" fmla="*/ 17 w 101"/>
                <a:gd name="T89" fmla="*/ 0 h 43"/>
                <a:gd name="T90" fmla="*/ 20 w 101"/>
                <a:gd name="T91" fmla="*/ 0 h 43"/>
                <a:gd name="T92" fmla="*/ 21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82" y="0"/>
                  </a:moveTo>
                  <a:lnTo>
                    <a:pt x="84" y="0"/>
                  </a:lnTo>
                  <a:lnTo>
                    <a:pt x="85" y="0"/>
                  </a:lnTo>
                  <a:lnTo>
                    <a:pt x="86" y="1"/>
                  </a:lnTo>
                  <a:lnTo>
                    <a:pt x="87" y="1"/>
                  </a:lnTo>
                  <a:lnTo>
                    <a:pt x="89" y="1"/>
                  </a:lnTo>
                  <a:lnTo>
                    <a:pt x="89" y="3"/>
                  </a:lnTo>
                  <a:lnTo>
                    <a:pt x="90" y="3"/>
                  </a:lnTo>
                  <a:lnTo>
                    <a:pt x="90" y="4"/>
                  </a:lnTo>
                  <a:lnTo>
                    <a:pt x="91" y="7"/>
                  </a:lnTo>
                  <a:lnTo>
                    <a:pt x="93" y="12"/>
                  </a:lnTo>
                  <a:lnTo>
                    <a:pt x="94" y="16"/>
                  </a:lnTo>
                  <a:lnTo>
                    <a:pt x="96" y="20"/>
                  </a:lnTo>
                  <a:lnTo>
                    <a:pt x="97" y="25"/>
                  </a:lnTo>
                  <a:lnTo>
                    <a:pt x="99" y="29"/>
                  </a:lnTo>
                  <a:lnTo>
                    <a:pt x="100" y="33"/>
                  </a:lnTo>
                  <a:lnTo>
                    <a:pt x="101" y="37"/>
                  </a:lnTo>
                  <a:lnTo>
                    <a:pt x="89" y="38"/>
                  </a:lnTo>
                  <a:lnTo>
                    <a:pt x="76" y="38"/>
                  </a:lnTo>
                  <a:lnTo>
                    <a:pt x="63" y="40"/>
                  </a:lnTo>
                  <a:lnTo>
                    <a:pt x="51" y="41"/>
                  </a:lnTo>
                  <a:lnTo>
                    <a:pt x="39" y="41"/>
                  </a:lnTo>
                  <a:lnTo>
                    <a:pt x="25" y="42"/>
                  </a:lnTo>
                  <a:lnTo>
                    <a:pt x="14" y="43"/>
                  </a:lnTo>
                  <a:lnTo>
                    <a:pt x="0" y="43"/>
                  </a:lnTo>
                  <a:lnTo>
                    <a:pt x="2" y="38"/>
                  </a:lnTo>
                  <a:lnTo>
                    <a:pt x="3" y="34"/>
                  </a:lnTo>
                  <a:lnTo>
                    <a:pt x="5" y="29"/>
                  </a:lnTo>
                  <a:lnTo>
                    <a:pt x="6" y="25"/>
                  </a:lnTo>
                  <a:lnTo>
                    <a:pt x="7" y="20"/>
                  </a:lnTo>
                  <a:lnTo>
                    <a:pt x="8" y="15"/>
                  </a:lnTo>
                  <a:lnTo>
                    <a:pt x="9" y="11"/>
                  </a:lnTo>
                  <a:lnTo>
                    <a:pt x="11" y="5"/>
                  </a:lnTo>
                  <a:lnTo>
                    <a:pt x="13" y="4"/>
                  </a:lnTo>
                  <a:lnTo>
                    <a:pt x="14" y="4"/>
                  </a:lnTo>
                  <a:lnTo>
                    <a:pt x="17" y="4"/>
                  </a:lnTo>
                  <a:lnTo>
                    <a:pt x="22" y="3"/>
                  </a:lnTo>
                  <a:lnTo>
                    <a:pt x="26" y="3"/>
                  </a:lnTo>
                  <a:lnTo>
                    <a:pt x="32" y="3"/>
                  </a:lnTo>
                  <a:lnTo>
                    <a:pt x="38" y="1"/>
                  </a:lnTo>
                  <a:lnTo>
                    <a:pt x="44" y="1"/>
                  </a:lnTo>
                  <a:lnTo>
                    <a:pt x="56" y="1"/>
                  </a:lnTo>
                  <a:lnTo>
                    <a:pt x="68" y="1"/>
                  </a:lnTo>
                  <a:lnTo>
                    <a:pt x="77" y="1"/>
                  </a:lnTo>
                  <a:lnTo>
                    <a:pt x="82" y="0"/>
                  </a:lnTo>
                  <a:close/>
                </a:path>
              </a:pathLst>
            </a:custGeom>
            <a:solidFill>
              <a:srgbClr val="B2B2B2"/>
            </a:solidFill>
            <a:ln w="9525">
              <a:noFill/>
              <a:round/>
              <a:headEnd/>
              <a:tailEnd/>
            </a:ln>
          </p:spPr>
          <p:txBody>
            <a:bodyPr/>
            <a:lstStyle/>
            <a:p>
              <a:endParaRPr lang="en-US"/>
            </a:p>
          </p:txBody>
        </p:sp>
        <p:sp>
          <p:nvSpPr>
            <p:cNvPr id="1124" name="Freeform 88"/>
            <p:cNvSpPr>
              <a:spLocks/>
            </p:cNvSpPr>
            <p:nvPr/>
          </p:nvSpPr>
          <p:spPr bwMode="auto">
            <a:xfrm>
              <a:off x="3187" y="2046"/>
              <a:ext cx="11" cy="34"/>
            </a:xfrm>
            <a:custGeom>
              <a:avLst/>
              <a:gdLst>
                <a:gd name="T0" fmla="*/ 3 w 22"/>
                <a:gd name="T1" fmla="*/ 0 h 69"/>
                <a:gd name="T2" fmla="*/ 3 w 22"/>
                <a:gd name="T3" fmla="*/ 1 h 69"/>
                <a:gd name="T4" fmla="*/ 2 w 22"/>
                <a:gd name="T5" fmla="*/ 1 h 69"/>
                <a:gd name="T6" fmla="*/ 1 w 22"/>
                <a:gd name="T7" fmla="*/ 2 h 69"/>
                <a:gd name="T8" fmla="*/ 1 w 22"/>
                <a:gd name="T9" fmla="*/ 3 h 69"/>
                <a:gd name="T10" fmla="*/ 1 w 22"/>
                <a:gd name="T11" fmla="*/ 4 h 69"/>
                <a:gd name="T12" fmla="*/ 1 w 22"/>
                <a:gd name="T13" fmla="*/ 4 h 69"/>
                <a:gd name="T14" fmla="*/ 1 w 22"/>
                <a:gd name="T15" fmla="*/ 5 h 69"/>
                <a:gd name="T16" fmla="*/ 0 w 22"/>
                <a:gd name="T17" fmla="*/ 6 h 69"/>
                <a:gd name="T18" fmla="*/ 1 w 22"/>
                <a:gd name="T19" fmla="*/ 7 h 69"/>
                <a:gd name="T20" fmla="*/ 1 w 22"/>
                <a:gd name="T21" fmla="*/ 8 h 69"/>
                <a:gd name="T22" fmla="*/ 1 w 22"/>
                <a:gd name="T23" fmla="*/ 10 h 69"/>
                <a:gd name="T24" fmla="*/ 1 w 22"/>
                <a:gd name="T25" fmla="*/ 11 h 69"/>
                <a:gd name="T26" fmla="*/ 1 w 22"/>
                <a:gd name="T27" fmla="*/ 13 h 69"/>
                <a:gd name="T28" fmla="*/ 2 w 22"/>
                <a:gd name="T29" fmla="*/ 14 h 69"/>
                <a:gd name="T30" fmla="*/ 3 w 22"/>
                <a:gd name="T31" fmla="*/ 15 h 69"/>
                <a:gd name="T32" fmla="*/ 3 w 22"/>
                <a:gd name="T33" fmla="*/ 17 h 69"/>
                <a:gd name="T34" fmla="*/ 3 w 22"/>
                <a:gd name="T35" fmla="*/ 16 h 69"/>
                <a:gd name="T36" fmla="*/ 3 w 22"/>
                <a:gd name="T37" fmla="*/ 15 h 69"/>
                <a:gd name="T38" fmla="*/ 3 w 22"/>
                <a:gd name="T39" fmla="*/ 14 h 69"/>
                <a:gd name="T40" fmla="*/ 4 w 22"/>
                <a:gd name="T41" fmla="*/ 13 h 69"/>
                <a:gd name="T42" fmla="*/ 5 w 22"/>
                <a:gd name="T43" fmla="*/ 12 h 69"/>
                <a:gd name="T44" fmla="*/ 5 w 22"/>
                <a:gd name="T45" fmla="*/ 10 h 69"/>
                <a:gd name="T46" fmla="*/ 5 w 22"/>
                <a:gd name="T47" fmla="*/ 9 h 69"/>
                <a:gd name="T48" fmla="*/ 5 w 22"/>
                <a:gd name="T49" fmla="*/ 8 h 69"/>
                <a:gd name="T50" fmla="*/ 5 w 22"/>
                <a:gd name="T51" fmla="*/ 8 h 69"/>
                <a:gd name="T52" fmla="*/ 6 w 22"/>
                <a:gd name="T53" fmla="*/ 7 h 69"/>
                <a:gd name="T54" fmla="*/ 6 w 22"/>
                <a:gd name="T55" fmla="*/ 6 h 69"/>
                <a:gd name="T56" fmla="*/ 6 w 22"/>
                <a:gd name="T57" fmla="*/ 6 h 69"/>
                <a:gd name="T58" fmla="*/ 5 w 22"/>
                <a:gd name="T59" fmla="*/ 5 h 69"/>
                <a:gd name="T60" fmla="*/ 5 w 22"/>
                <a:gd name="T61" fmla="*/ 4 h 69"/>
                <a:gd name="T62" fmla="*/ 5 w 22"/>
                <a:gd name="T63" fmla="*/ 3 h 69"/>
                <a:gd name="T64" fmla="*/ 5 w 22"/>
                <a:gd name="T65" fmla="*/ 2 h 69"/>
                <a:gd name="T66" fmla="*/ 5 w 22"/>
                <a:gd name="T67" fmla="*/ 2 h 69"/>
                <a:gd name="T68" fmla="*/ 5 w 22"/>
                <a:gd name="T69" fmla="*/ 1 h 69"/>
                <a:gd name="T70" fmla="*/ 4 w 22"/>
                <a:gd name="T71" fmla="*/ 0 h 69"/>
                <a:gd name="T72" fmla="*/ 3 w 22"/>
                <a:gd name="T73" fmla="*/ 0 h 69"/>
                <a:gd name="T74" fmla="*/ 3 w 22"/>
                <a:gd name="T75" fmla="*/ 0 h 69"/>
                <a:gd name="T76" fmla="*/ 3 w 22"/>
                <a:gd name="T77" fmla="*/ 0 h 69"/>
                <a:gd name="T78" fmla="*/ 3 w 22"/>
                <a:gd name="T79" fmla="*/ 0 h 69"/>
                <a:gd name="T80" fmla="*/ 3 w 22"/>
                <a:gd name="T81" fmla="*/ 0 h 69"/>
                <a:gd name="T82" fmla="*/ 3 w 22"/>
                <a:gd name="T83" fmla="*/ 0 h 69"/>
                <a:gd name="T84" fmla="*/ 3 w 22"/>
                <a:gd name="T85" fmla="*/ 0 h 69"/>
                <a:gd name="T86" fmla="*/ 3 w 22"/>
                <a:gd name="T87" fmla="*/ 0 h 69"/>
                <a:gd name="T88" fmla="*/ 3 w 22"/>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9"/>
                <a:gd name="T137" fmla="*/ 22 w 22"/>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9">
                  <a:moveTo>
                    <a:pt x="11" y="1"/>
                  </a:moveTo>
                  <a:lnTo>
                    <a:pt x="10" y="4"/>
                  </a:lnTo>
                  <a:lnTo>
                    <a:pt x="8" y="7"/>
                  </a:lnTo>
                  <a:lnTo>
                    <a:pt x="7" y="10"/>
                  </a:lnTo>
                  <a:lnTo>
                    <a:pt x="5" y="12"/>
                  </a:lnTo>
                  <a:lnTo>
                    <a:pt x="4" y="16"/>
                  </a:lnTo>
                  <a:lnTo>
                    <a:pt x="2" y="19"/>
                  </a:lnTo>
                  <a:lnTo>
                    <a:pt x="1" y="22"/>
                  </a:lnTo>
                  <a:lnTo>
                    <a:pt x="0" y="25"/>
                  </a:lnTo>
                  <a:lnTo>
                    <a:pt x="1" y="31"/>
                  </a:lnTo>
                  <a:lnTo>
                    <a:pt x="2" y="35"/>
                  </a:lnTo>
                  <a:lnTo>
                    <a:pt x="3" y="41"/>
                  </a:lnTo>
                  <a:lnTo>
                    <a:pt x="4" y="47"/>
                  </a:lnTo>
                  <a:lnTo>
                    <a:pt x="7" y="53"/>
                  </a:lnTo>
                  <a:lnTo>
                    <a:pt x="8" y="58"/>
                  </a:lnTo>
                  <a:lnTo>
                    <a:pt x="9" y="63"/>
                  </a:lnTo>
                  <a:lnTo>
                    <a:pt x="10" y="69"/>
                  </a:lnTo>
                  <a:lnTo>
                    <a:pt x="11" y="64"/>
                  </a:lnTo>
                  <a:lnTo>
                    <a:pt x="12" y="61"/>
                  </a:lnTo>
                  <a:lnTo>
                    <a:pt x="14" y="56"/>
                  </a:lnTo>
                  <a:lnTo>
                    <a:pt x="16" y="52"/>
                  </a:lnTo>
                  <a:lnTo>
                    <a:pt x="17" y="48"/>
                  </a:lnTo>
                  <a:lnTo>
                    <a:pt x="18" y="43"/>
                  </a:lnTo>
                  <a:lnTo>
                    <a:pt x="19" y="39"/>
                  </a:lnTo>
                  <a:lnTo>
                    <a:pt x="20" y="35"/>
                  </a:lnTo>
                  <a:lnTo>
                    <a:pt x="20" y="33"/>
                  </a:lnTo>
                  <a:lnTo>
                    <a:pt x="22" y="31"/>
                  </a:lnTo>
                  <a:lnTo>
                    <a:pt x="22" y="27"/>
                  </a:lnTo>
                  <a:lnTo>
                    <a:pt x="22" y="24"/>
                  </a:lnTo>
                  <a:lnTo>
                    <a:pt x="20" y="20"/>
                  </a:lnTo>
                  <a:lnTo>
                    <a:pt x="20" y="17"/>
                  </a:lnTo>
                  <a:lnTo>
                    <a:pt x="19" y="14"/>
                  </a:lnTo>
                  <a:lnTo>
                    <a:pt x="19" y="11"/>
                  </a:lnTo>
                  <a:lnTo>
                    <a:pt x="18" y="8"/>
                  </a:lnTo>
                  <a:lnTo>
                    <a:pt x="17" y="5"/>
                  </a:lnTo>
                  <a:lnTo>
                    <a:pt x="16" y="3"/>
                  </a:lnTo>
                  <a:lnTo>
                    <a:pt x="15" y="1"/>
                  </a:lnTo>
                  <a:lnTo>
                    <a:pt x="14" y="0"/>
                  </a:lnTo>
                  <a:lnTo>
                    <a:pt x="12" y="0"/>
                  </a:lnTo>
                  <a:lnTo>
                    <a:pt x="11" y="1"/>
                  </a:lnTo>
                  <a:close/>
                </a:path>
              </a:pathLst>
            </a:custGeom>
            <a:solidFill>
              <a:srgbClr val="999999"/>
            </a:solidFill>
            <a:ln w="9525">
              <a:noFill/>
              <a:round/>
              <a:headEnd/>
              <a:tailEnd/>
            </a:ln>
          </p:spPr>
          <p:txBody>
            <a:bodyPr/>
            <a:lstStyle/>
            <a:p>
              <a:endParaRPr lang="en-US"/>
            </a:p>
          </p:txBody>
        </p:sp>
        <p:sp>
          <p:nvSpPr>
            <p:cNvPr id="1125" name="Freeform 89"/>
            <p:cNvSpPr>
              <a:spLocks/>
            </p:cNvSpPr>
            <p:nvPr/>
          </p:nvSpPr>
          <p:spPr bwMode="auto">
            <a:xfrm>
              <a:off x="3193" y="2044"/>
              <a:ext cx="42" cy="20"/>
            </a:xfrm>
            <a:custGeom>
              <a:avLst/>
              <a:gdLst>
                <a:gd name="T0" fmla="*/ 3 w 84"/>
                <a:gd name="T1" fmla="*/ 0 h 41"/>
                <a:gd name="T2" fmla="*/ 7 w 84"/>
                <a:gd name="T3" fmla="*/ 0 h 41"/>
                <a:gd name="T4" fmla="*/ 11 w 84"/>
                <a:gd name="T5" fmla="*/ 0 h 41"/>
                <a:gd name="T6" fmla="*/ 14 w 84"/>
                <a:gd name="T7" fmla="*/ 0 h 41"/>
                <a:gd name="T8" fmla="*/ 17 w 84"/>
                <a:gd name="T9" fmla="*/ 0 h 41"/>
                <a:gd name="T10" fmla="*/ 18 w 84"/>
                <a:gd name="T11" fmla="*/ 0 h 41"/>
                <a:gd name="T12" fmla="*/ 18 w 84"/>
                <a:gd name="T13" fmla="*/ 0 h 41"/>
                <a:gd name="T14" fmla="*/ 19 w 84"/>
                <a:gd name="T15" fmla="*/ 0 h 41"/>
                <a:gd name="T16" fmla="*/ 19 w 84"/>
                <a:gd name="T17" fmla="*/ 1 h 41"/>
                <a:gd name="T18" fmla="*/ 20 w 84"/>
                <a:gd name="T19" fmla="*/ 3 h 41"/>
                <a:gd name="T20" fmla="*/ 21 w 84"/>
                <a:gd name="T21" fmla="*/ 5 h 41"/>
                <a:gd name="T22" fmla="*/ 21 w 84"/>
                <a:gd name="T23" fmla="*/ 7 h 41"/>
                <a:gd name="T24" fmla="*/ 21 w 84"/>
                <a:gd name="T25" fmla="*/ 8 h 41"/>
                <a:gd name="T26" fmla="*/ 21 w 84"/>
                <a:gd name="T27" fmla="*/ 8 h 41"/>
                <a:gd name="T28" fmla="*/ 21 w 84"/>
                <a:gd name="T29" fmla="*/ 8 h 41"/>
                <a:gd name="T30" fmla="*/ 21 w 84"/>
                <a:gd name="T31" fmla="*/ 8 h 41"/>
                <a:gd name="T32" fmla="*/ 20 w 84"/>
                <a:gd name="T33" fmla="*/ 9 h 41"/>
                <a:gd name="T34" fmla="*/ 18 w 84"/>
                <a:gd name="T35" fmla="*/ 9 h 41"/>
                <a:gd name="T36" fmla="*/ 13 w 84"/>
                <a:gd name="T37" fmla="*/ 9 h 41"/>
                <a:gd name="T38" fmla="*/ 11 w 84"/>
                <a:gd name="T39" fmla="*/ 9 h 41"/>
                <a:gd name="T40" fmla="*/ 9 w 84"/>
                <a:gd name="T41" fmla="*/ 9 h 41"/>
                <a:gd name="T42" fmla="*/ 7 w 84"/>
                <a:gd name="T43" fmla="*/ 9 h 41"/>
                <a:gd name="T44" fmla="*/ 5 w 84"/>
                <a:gd name="T45" fmla="*/ 9 h 41"/>
                <a:gd name="T46" fmla="*/ 3 w 84"/>
                <a:gd name="T47" fmla="*/ 9 h 41"/>
                <a:gd name="T48" fmla="*/ 3 w 84"/>
                <a:gd name="T49" fmla="*/ 9 h 41"/>
                <a:gd name="T50" fmla="*/ 3 w 84"/>
                <a:gd name="T51" fmla="*/ 9 h 41"/>
                <a:gd name="T52" fmla="*/ 2 w 84"/>
                <a:gd name="T53" fmla="*/ 9 h 41"/>
                <a:gd name="T54" fmla="*/ 2 w 84"/>
                <a:gd name="T55" fmla="*/ 9 h 41"/>
                <a:gd name="T56" fmla="*/ 1 w 84"/>
                <a:gd name="T57" fmla="*/ 8 h 41"/>
                <a:gd name="T58" fmla="*/ 1 w 84"/>
                <a:gd name="T59" fmla="*/ 6 h 41"/>
                <a:gd name="T60" fmla="*/ 1 w 84"/>
                <a:gd name="T61" fmla="*/ 4 h 41"/>
                <a:gd name="T62" fmla="*/ 0 w 84"/>
                <a:gd name="T63" fmla="*/ 2 h 41"/>
                <a:gd name="T64" fmla="*/ 0 w 84"/>
                <a:gd name="T65" fmla="*/ 1 h 41"/>
                <a:gd name="T66" fmla="*/ 0 w 84"/>
                <a:gd name="T67" fmla="*/ 1 h 41"/>
                <a:gd name="T68" fmla="*/ 0 w 84"/>
                <a:gd name="T69" fmla="*/ 1 h 41"/>
                <a:gd name="T70" fmla="*/ 1 w 84"/>
                <a:gd name="T71" fmla="*/ 0 h 41"/>
                <a:gd name="T72" fmla="*/ 1 w 84"/>
                <a:gd name="T73" fmla="*/ 0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41"/>
                <a:gd name="T113" fmla="*/ 84 w 84"/>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41">
                  <a:moveTo>
                    <a:pt x="6" y="1"/>
                  </a:moveTo>
                  <a:lnTo>
                    <a:pt x="14" y="3"/>
                  </a:lnTo>
                  <a:lnTo>
                    <a:pt x="21" y="3"/>
                  </a:lnTo>
                  <a:lnTo>
                    <a:pt x="29" y="3"/>
                  </a:lnTo>
                  <a:lnTo>
                    <a:pt x="36" y="3"/>
                  </a:lnTo>
                  <a:lnTo>
                    <a:pt x="43" y="1"/>
                  </a:lnTo>
                  <a:lnTo>
                    <a:pt x="50" y="1"/>
                  </a:lnTo>
                  <a:lnTo>
                    <a:pt x="58" y="1"/>
                  </a:lnTo>
                  <a:lnTo>
                    <a:pt x="65" y="0"/>
                  </a:lnTo>
                  <a:lnTo>
                    <a:pt x="67" y="0"/>
                  </a:lnTo>
                  <a:lnTo>
                    <a:pt x="68" y="0"/>
                  </a:lnTo>
                  <a:lnTo>
                    <a:pt x="70" y="0"/>
                  </a:lnTo>
                  <a:lnTo>
                    <a:pt x="71" y="0"/>
                  </a:lnTo>
                  <a:lnTo>
                    <a:pt x="72" y="1"/>
                  </a:lnTo>
                  <a:lnTo>
                    <a:pt x="73" y="1"/>
                  </a:lnTo>
                  <a:lnTo>
                    <a:pt x="73" y="3"/>
                  </a:lnTo>
                  <a:lnTo>
                    <a:pt x="74" y="3"/>
                  </a:lnTo>
                  <a:lnTo>
                    <a:pt x="75" y="7"/>
                  </a:lnTo>
                  <a:lnTo>
                    <a:pt x="76" y="11"/>
                  </a:lnTo>
                  <a:lnTo>
                    <a:pt x="78" y="14"/>
                  </a:lnTo>
                  <a:lnTo>
                    <a:pt x="80" y="18"/>
                  </a:lnTo>
                  <a:lnTo>
                    <a:pt x="81" y="22"/>
                  </a:lnTo>
                  <a:lnTo>
                    <a:pt x="82" y="26"/>
                  </a:lnTo>
                  <a:lnTo>
                    <a:pt x="83" y="29"/>
                  </a:lnTo>
                  <a:lnTo>
                    <a:pt x="84" y="32"/>
                  </a:lnTo>
                  <a:lnTo>
                    <a:pt x="84" y="34"/>
                  </a:lnTo>
                  <a:lnTo>
                    <a:pt x="84" y="35"/>
                  </a:lnTo>
                  <a:lnTo>
                    <a:pt x="83" y="35"/>
                  </a:lnTo>
                  <a:lnTo>
                    <a:pt x="82" y="35"/>
                  </a:lnTo>
                  <a:lnTo>
                    <a:pt x="81" y="36"/>
                  </a:lnTo>
                  <a:lnTo>
                    <a:pt x="80" y="36"/>
                  </a:lnTo>
                  <a:lnTo>
                    <a:pt x="78" y="36"/>
                  </a:lnTo>
                  <a:lnTo>
                    <a:pt x="71" y="38"/>
                  </a:lnTo>
                  <a:lnTo>
                    <a:pt x="63" y="38"/>
                  </a:lnTo>
                  <a:lnTo>
                    <a:pt x="55" y="39"/>
                  </a:lnTo>
                  <a:lnTo>
                    <a:pt x="48" y="39"/>
                  </a:lnTo>
                  <a:lnTo>
                    <a:pt x="43" y="39"/>
                  </a:lnTo>
                  <a:lnTo>
                    <a:pt x="40" y="41"/>
                  </a:lnTo>
                  <a:lnTo>
                    <a:pt x="36" y="39"/>
                  </a:lnTo>
                  <a:lnTo>
                    <a:pt x="31" y="39"/>
                  </a:lnTo>
                  <a:lnTo>
                    <a:pt x="28" y="39"/>
                  </a:lnTo>
                  <a:lnTo>
                    <a:pt x="25" y="39"/>
                  </a:lnTo>
                  <a:lnTo>
                    <a:pt x="20" y="39"/>
                  </a:lnTo>
                  <a:lnTo>
                    <a:pt x="16" y="38"/>
                  </a:lnTo>
                  <a:lnTo>
                    <a:pt x="15" y="38"/>
                  </a:lnTo>
                  <a:lnTo>
                    <a:pt x="13" y="38"/>
                  </a:lnTo>
                  <a:lnTo>
                    <a:pt x="12" y="38"/>
                  </a:lnTo>
                  <a:lnTo>
                    <a:pt x="11" y="38"/>
                  </a:lnTo>
                  <a:lnTo>
                    <a:pt x="10" y="38"/>
                  </a:lnTo>
                  <a:lnTo>
                    <a:pt x="8" y="37"/>
                  </a:lnTo>
                  <a:lnTo>
                    <a:pt x="7" y="32"/>
                  </a:lnTo>
                  <a:lnTo>
                    <a:pt x="6" y="29"/>
                  </a:lnTo>
                  <a:lnTo>
                    <a:pt x="5" y="24"/>
                  </a:lnTo>
                  <a:lnTo>
                    <a:pt x="4" y="21"/>
                  </a:lnTo>
                  <a:lnTo>
                    <a:pt x="3" y="18"/>
                  </a:lnTo>
                  <a:lnTo>
                    <a:pt x="2" y="13"/>
                  </a:lnTo>
                  <a:lnTo>
                    <a:pt x="0" y="9"/>
                  </a:lnTo>
                  <a:lnTo>
                    <a:pt x="0" y="5"/>
                  </a:lnTo>
                  <a:lnTo>
                    <a:pt x="0" y="4"/>
                  </a:lnTo>
                  <a:lnTo>
                    <a:pt x="2" y="3"/>
                  </a:lnTo>
                  <a:lnTo>
                    <a:pt x="3" y="3"/>
                  </a:lnTo>
                  <a:lnTo>
                    <a:pt x="4" y="3"/>
                  </a:lnTo>
                  <a:lnTo>
                    <a:pt x="5" y="1"/>
                  </a:lnTo>
                  <a:lnTo>
                    <a:pt x="6" y="1"/>
                  </a:lnTo>
                  <a:close/>
                </a:path>
              </a:pathLst>
            </a:custGeom>
            <a:solidFill>
              <a:srgbClr val="E5E5E5"/>
            </a:solidFill>
            <a:ln w="9525">
              <a:noFill/>
              <a:round/>
              <a:headEnd/>
              <a:tailEnd/>
            </a:ln>
          </p:spPr>
          <p:txBody>
            <a:bodyPr/>
            <a:lstStyle/>
            <a:p>
              <a:endParaRPr lang="en-US"/>
            </a:p>
          </p:txBody>
        </p:sp>
        <p:sp>
          <p:nvSpPr>
            <p:cNvPr id="1126" name="Freeform 90"/>
            <p:cNvSpPr>
              <a:spLocks/>
            </p:cNvSpPr>
            <p:nvPr/>
          </p:nvSpPr>
          <p:spPr bwMode="auto">
            <a:xfrm>
              <a:off x="3252" y="2057"/>
              <a:ext cx="50" cy="21"/>
            </a:xfrm>
            <a:custGeom>
              <a:avLst/>
              <a:gdLst>
                <a:gd name="T0" fmla="*/ 21 w 100"/>
                <a:gd name="T1" fmla="*/ 0 h 42"/>
                <a:gd name="T2" fmla="*/ 21 w 100"/>
                <a:gd name="T3" fmla="*/ 0 h 42"/>
                <a:gd name="T4" fmla="*/ 21 w 100"/>
                <a:gd name="T5" fmla="*/ 0 h 42"/>
                <a:gd name="T6" fmla="*/ 21 w 100"/>
                <a:gd name="T7" fmla="*/ 0 h 42"/>
                <a:gd name="T8" fmla="*/ 22 w 100"/>
                <a:gd name="T9" fmla="*/ 0 h 42"/>
                <a:gd name="T10" fmla="*/ 22 w 100"/>
                <a:gd name="T11" fmla="*/ 1 h 42"/>
                <a:gd name="T12" fmla="*/ 22 w 100"/>
                <a:gd name="T13" fmla="*/ 1 h 42"/>
                <a:gd name="T14" fmla="*/ 22 w 100"/>
                <a:gd name="T15" fmla="*/ 1 h 42"/>
                <a:gd name="T16" fmla="*/ 22 w 100"/>
                <a:gd name="T17" fmla="*/ 1 h 42"/>
                <a:gd name="T18" fmla="*/ 23 w 100"/>
                <a:gd name="T19" fmla="*/ 1 h 42"/>
                <a:gd name="T20" fmla="*/ 23 w 100"/>
                <a:gd name="T21" fmla="*/ 3 h 42"/>
                <a:gd name="T22" fmla="*/ 24 w 100"/>
                <a:gd name="T23" fmla="*/ 3 h 42"/>
                <a:gd name="T24" fmla="*/ 24 w 100"/>
                <a:gd name="T25" fmla="*/ 5 h 42"/>
                <a:gd name="T26" fmla="*/ 24 w 100"/>
                <a:gd name="T27" fmla="*/ 6 h 42"/>
                <a:gd name="T28" fmla="*/ 25 w 100"/>
                <a:gd name="T29" fmla="*/ 6 h 42"/>
                <a:gd name="T30" fmla="*/ 25 w 100"/>
                <a:gd name="T31" fmla="*/ 8 h 42"/>
                <a:gd name="T32" fmla="*/ 25 w 100"/>
                <a:gd name="T33" fmla="*/ 9 h 42"/>
                <a:gd name="T34" fmla="*/ 22 w 100"/>
                <a:gd name="T35" fmla="*/ 9 h 42"/>
                <a:gd name="T36" fmla="*/ 19 w 100"/>
                <a:gd name="T37" fmla="*/ 10 h 42"/>
                <a:gd name="T38" fmla="*/ 15 w 100"/>
                <a:gd name="T39" fmla="*/ 10 h 42"/>
                <a:gd name="T40" fmla="*/ 13 w 100"/>
                <a:gd name="T41" fmla="*/ 10 h 42"/>
                <a:gd name="T42" fmla="*/ 10 w 100"/>
                <a:gd name="T43" fmla="*/ 10 h 42"/>
                <a:gd name="T44" fmla="*/ 6 w 100"/>
                <a:gd name="T45" fmla="*/ 11 h 42"/>
                <a:gd name="T46" fmla="*/ 3 w 100"/>
                <a:gd name="T47" fmla="*/ 11 h 42"/>
                <a:gd name="T48" fmla="*/ 0 w 100"/>
                <a:gd name="T49" fmla="*/ 11 h 42"/>
                <a:gd name="T50" fmla="*/ 1 w 100"/>
                <a:gd name="T51" fmla="*/ 10 h 42"/>
                <a:gd name="T52" fmla="*/ 1 w 100"/>
                <a:gd name="T53" fmla="*/ 9 h 42"/>
                <a:gd name="T54" fmla="*/ 1 w 100"/>
                <a:gd name="T55" fmla="*/ 7 h 42"/>
                <a:gd name="T56" fmla="*/ 2 w 100"/>
                <a:gd name="T57" fmla="*/ 5 h 42"/>
                <a:gd name="T58" fmla="*/ 2 w 100"/>
                <a:gd name="T59" fmla="*/ 5 h 42"/>
                <a:gd name="T60" fmla="*/ 2 w 100"/>
                <a:gd name="T61" fmla="*/ 3 h 42"/>
                <a:gd name="T62" fmla="*/ 2 w 100"/>
                <a:gd name="T63" fmla="*/ 3 h 42"/>
                <a:gd name="T64" fmla="*/ 3 w 100"/>
                <a:gd name="T65" fmla="*/ 1 h 42"/>
                <a:gd name="T66" fmla="*/ 3 w 100"/>
                <a:gd name="T67" fmla="*/ 1 h 42"/>
                <a:gd name="T68" fmla="*/ 3 w 100"/>
                <a:gd name="T69" fmla="*/ 1 h 42"/>
                <a:gd name="T70" fmla="*/ 3 w 100"/>
                <a:gd name="T71" fmla="*/ 1 h 42"/>
                <a:gd name="T72" fmla="*/ 3 w 100"/>
                <a:gd name="T73" fmla="*/ 1 h 42"/>
                <a:gd name="T74" fmla="*/ 3 w 100"/>
                <a:gd name="T75" fmla="*/ 1 h 42"/>
                <a:gd name="T76" fmla="*/ 5 w 100"/>
                <a:gd name="T77" fmla="*/ 1 h 42"/>
                <a:gd name="T78" fmla="*/ 6 w 100"/>
                <a:gd name="T79" fmla="*/ 1 h 42"/>
                <a:gd name="T80" fmla="*/ 7 w 100"/>
                <a:gd name="T81" fmla="*/ 1 h 42"/>
                <a:gd name="T82" fmla="*/ 9 w 100"/>
                <a:gd name="T83" fmla="*/ 1 h 42"/>
                <a:gd name="T84" fmla="*/ 11 w 100"/>
                <a:gd name="T85" fmla="*/ 1 h 42"/>
                <a:gd name="T86" fmla="*/ 13 w 100"/>
                <a:gd name="T87" fmla="*/ 1 h 42"/>
                <a:gd name="T88" fmla="*/ 17 w 100"/>
                <a:gd name="T89" fmla="*/ 0 h 42"/>
                <a:gd name="T90" fmla="*/ 19 w 100"/>
                <a:gd name="T91" fmla="*/ 0 h 42"/>
                <a:gd name="T92" fmla="*/ 21 w 100"/>
                <a:gd name="T93" fmla="*/ 0 h 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42"/>
                <a:gd name="T143" fmla="*/ 100 w 100"/>
                <a:gd name="T144" fmla="*/ 42 h 4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42">
                  <a:moveTo>
                    <a:pt x="81" y="0"/>
                  </a:moveTo>
                  <a:lnTo>
                    <a:pt x="82" y="0"/>
                  </a:lnTo>
                  <a:lnTo>
                    <a:pt x="83" y="0"/>
                  </a:lnTo>
                  <a:lnTo>
                    <a:pt x="84" y="0"/>
                  </a:lnTo>
                  <a:lnTo>
                    <a:pt x="85" y="0"/>
                  </a:lnTo>
                  <a:lnTo>
                    <a:pt x="86" y="1"/>
                  </a:lnTo>
                  <a:lnTo>
                    <a:pt x="87" y="1"/>
                  </a:lnTo>
                  <a:lnTo>
                    <a:pt x="87" y="2"/>
                  </a:lnTo>
                  <a:lnTo>
                    <a:pt x="90" y="6"/>
                  </a:lnTo>
                  <a:lnTo>
                    <a:pt x="91" y="11"/>
                  </a:lnTo>
                  <a:lnTo>
                    <a:pt x="93" y="15"/>
                  </a:lnTo>
                  <a:lnTo>
                    <a:pt x="94" y="19"/>
                  </a:lnTo>
                  <a:lnTo>
                    <a:pt x="96" y="24"/>
                  </a:lnTo>
                  <a:lnTo>
                    <a:pt x="98" y="27"/>
                  </a:lnTo>
                  <a:lnTo>
                    <a:pt x="99" y="32"/>
                  </a:lnTo>
                  <a:lnTo>
                    <a:pt x="100" y="36"/>
                  </a:lnTo>
                  <a:lnTo>
                    <a:pt x="87" y="36"/>
                  </a:lnTo>
                  <a:lnTo>
                    <a:pt x="76" y="38"/>
                  </a:lnTo>
                  <a:lnTo>
                    <a:pt x="62" y="39"/>
                  </a:lnTo>
                  <a:lnTo>
                    <a:pt x="51" y="39"/>
                  </a:lnTo>
                  <a:lnTo>
                    <a:pt x="38" y="40"/>
                  </a:lnTo>
                  <a:lnTo>
                    <a:pt x="25" y="41"/>
                  </a:lnTo>
                  <a:lnTo>
                    <a:pt x="13" y="41"/>
                  </a:lnTo>
                  <a:lnTo>
                    <a:pt x="0" y="42"/>
                  </a:lnTo>
                  <a:lnTo>
                    <a:pt x="1" y="38"/>
                  </a:lnTo>
                  <a:lnTo>
                    <a:pt x="2" y="33"/>
                  </a:lnTo>
                  <a:lnTo>
                    <a:pt x="3" y="28"/>
                  </a:lnTo>
                  <a:lnTo>
                    <a:pt x="5" y="23"/>
                  </a:lnTo>
                  <a:lnTo>
                    <a:pt x="6" y="18"/>
                  </a:lnTo>
                  <a:lnTo>
                    <a:pt x="7" y="13"/>
                  </a:lnTo>
                  <a:lnTo>
                    <a:pt x="8" y="9"/>
                  </a:lnTo>
                  <a:lnTo>
                    <a:pt x="9" y="4"/>
                  </a:lnTo>
                  <a:lnTo>
                    <a:pt x="10" y="3"/>
                  </a:lnTo>
                  <a:lnTo>
                    <a:pt x="11" y="3"/>
                  </a:lnTo>
                  <a:lnTo>
                    <a:pt x="13" y="3"/>
                  </a:lnTo>
                  <a:lnTo>
                    <a:pt x="15" y="2"/>
                  </a:lnTo>
                  <a:lnTo>
                    <a:pt x="19" y="2"/>
                  </a:lnTo>
                  <a:lnTo>
                    <a:pt x="24" y="2"/>
                  </a:lnTo>
                  <a:lnTo>
                    <a:pt x="30" y="1"/>
                  </a:lnTo>
                  <a:lnTo>
                    <a:pt x="36" y="1"/>
                  </a:lnTo>
                  <a:lnTo>
                    <a:pt x="43" y="1"/>
                  </a:lnTo>
                  <a:lnTo>
                    <a:pt x="54" y="1"/>
                  </a:lnTo>
                  <a:lnTo>
                    <a:pt x="66" y="0"/>
                  </a:lnTo>
                  <a:lnTo>
                    <a:pt x="75" y="0"/>
                  </a:lnTo>
                  <a:lnTo>
                    <a:pt x="81" y="0"/>
                  </a:lnTo>
                  <a:close/>
                </a:path>
              </a:pathLst>
            </a:custGeom>
            <a:solidFill>
              <a:srgbClr val="B2B2B2"/>
            </a:solidFill>
            <a:ln w="9525">
              <a:noFill/>
              <a:round/>
              <a:headEnd/>
              <a:tailEnd/>
            </a:ln>
          </p:spPr>
          <p:txBody>
            <a:bodyPr/>
            <a:lstStyle/>
            <a:p>
              <a:endParaRPr lang="en-US"/>
            </a:p>
          </p:txBody>
        </p:sp>
        <p:sp>
          <p:nvSpPr>
            <p:cNvPr id="1127" name="Freeform 91"/>
            <p:cNvSpPr>
              <a:spLocks/>
            </p:cNvSpPr>
            <p:nvPr/>
          </p:nvSpPr>
          <p:spPr bwMode="auto">
            <a:xfrm>
              <a:off x="3246" y="2042"/>
              <a:ext cx="11" cy="36"/>
            </a:xfrm>
            <a:custGeom>
              <a:avLst/>
              <a:gdLst>
                <a:gd name="T0" fmla="*/ 3 w 22"/>
                <a:gd name="T1" fmla="*/ 1 h 70"/>
                <a:gd name="T2" fmla="*/ 3 w 22"/>
                <a:gd name="T3" fmla="*/ 1 h 70"/>
                <a:gd name="T4" fmla="*/ 2 w 22"/>
                <a:gd name="T5" fmla="*/ 2 h 70"/>
                <a:gd name="T6" fmla="*/ 1 w 22"/>
                <a:gd name="T7" fmla="*/ 3 h 70"/>
                <a:gd name="T8" fmla="*/ 1 w 22"/>
                <a:gd name="T9" fmla="*/ 4 h 70"/>
                <a:gd name="T10" fmla="*/ 1 w 22"/>
                <a:gd name="T11" fmla="*/ 5 h 70"/>
                <a:gd name="T12" fmla="*/ 1 w 22"/>
                <a:gd name="T13" fmla="*/ 5 h 70"/>
                <a:gd name="T14" fmla="*/ 1 w 22"/>
                <a:gd name="T15" fmla="*/ 6 h 70"/>
                <a:gd name="T16" fmla="*/ 0 w 22"/>
                <a:gd name="T17" fmla="*/ 7 h 70"/>
                <a:gd name="T18" fmla="*/ 1 w 22"/>
                <a:gd name="T19" fmla="*/ 8 h 70"/>
                <a:gd name="T20" fmla="*/ 1 w 22"/>
                <a:gd name="T21" fmla="*/ 10 h 70"/>
                <a:gd name="T22" fmla="*/ 1 w 22"/>
                <a:gd name="T23" fmla="*/ 11 h 70"/>
                <a:gd name="T24" fmla="*/ 1 w 22"/>
                <a:gd name="T25" fmla="*/ 13 h 70"/>
                <a:gd name="T26" fmla="*/ 1 w 22"/>
                <a:gd name="T27" fmla="*/ 14 h 70"/>
                <a:gd name="T28" fmla="*/ 3 w 22"/>
                <a:gd name="T29" fmla="*/ 15 h 70"/>
                <a:gd name="T30" fmla="*/ 3 w 22"/>
                <a:gd name="T31" fmla="*/ 17 h 70"/>
                <a:gd name="T32" fmla="*/ 3 w 22"/>
                <a:gd name="T33" fmla="*/ 19 h 70"/>
                <a:gd name="T34" fmla="*/ 3 w 22"/>
                <a:gd name="T35" fmla="*/ 17 h 70"/>
                <a:gd name="T36" fmla="*/ 3 w 22"/>
                <a:gd name="T37" fmla="*/ 16 h 70"/>
                <a:gd name="T38" fmla="*/ 3 w 22"/>
                <a:gd name="T39" fmla="*/ 15 h 70"/>
                <a:gd name="T40" fmla="*/ 5 w 22"/>
                <a:gd name="T41" fmla="*/ 14 h 70"/>
                <a:gd name="T42" fmla="*/ 5 w 22"/>
                <a:gd name="T43" fmla="*/ 13 h 70"/>
                <a:gd name="T44" fmla="*/ 5 w 22"/>
                <a:gd name="T45" fmla="*/ 12 h 70"/>
                <a:gd name="T46" fmla="*/ 5 w 22"/>
                <a:gd name="T47" fmla="*/ 11 h 70"/>
                <a:gd name="T48" fmla="*/ 6 w 22"/>
                <a:gd name="T49" fmla="*/ 9 h 70"/>
                <a:gd name="T50" fmla="*/ 6 w 22"/>
                <a:gd name="T51" fmla="*/ 9 h 70"/>
                <a:gd name="T52" fmla="*/ 6 w 22"/>
                <a:gd name="T53" fmla="*/ 8 h 70"/>
                <a:gd name="T54" fmla="*/ 6 w 22"/>
                <a:gd name="T55" fmla="*/ 8 h 70"/>
                <a:gd name="T56" fmla="*/ 6 w 22"/>
                <a:gd name="T57" fmla="*/ 7 h 70"/>
                <a:gd name="T58" fmla="*/ 6 w 22"/>
                <a:gd name="T59" fmla="*/ 6 h 70"/>
                <a:gd name="T60" fmla="*/ 6 w 22"/>
                <a:gd name="T61" fmla="*/ 5 h 70"/>
                <a:gd name="T62" fmla="*/ 5 w 22"/>
                <a:gd name="T63" fmla="*/ 4 h 70"/>
                <a:gd name="T64" fmla="*/ 5 w 22"/>
                <a:gd name="T65" fmla="*/ 3 h 70"/>
                <a:gd name="T66" fmla="*/ 5 w 22"/>
                <a:gd name="T67" fmla="*/ 3 h 70"/>
                <a:gd name="T68" fmla="*/ 5 w 22"/>
                <a:gd name="T69" fmla="*/ 2 h 70"/>
                <a:gd name="T70" fmla="*/ 5 w 22"/>
                <a:gd name="T71" fmla="*/ 1 h 70"/>
                <a:gd name="T72" fmla="*/ 3 w 22"/>
                <a:gd name="T73" fmla="*/ 1 h 70"/>
                <a:gd name="T74" fmla="*/ 3 w 22"/>
                <a:gd name="T75" fmla="*/ 1 h 70"/>
                <a:gd name="T76" fmla="*/ 3 w 22"/>
                <a:gd name="T77" fmla="*/ 1 h 70"/>
                <a:gd name="T78" fmla="*/ 3 w 22"/>
                <a:gd name="T79" fmla="*/ 0 h 70"/>
                <a:gd name="T80" fmla="*/ 3 w 22"/>
                <a:gd name="T81" fmla="*/ 0 h 70"/>
                <a:gd name="T82" fmla="*/ 3 w 22"/>
                <a:gd name="T83" fmla="*/ 0 h 70"/>
                <a:gd name="T84" fmla="*/ 3 w 22"/>
                <a:gd name="T85" fmla="*/ 1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2" y="2"/>
                  </a:moveTo>
                  <a:lnTo>
                    <a:pt x="10" y="4"/>
                  </a:lnTo>
                  <a:lnTo>
                    <a:pt x="8" y="8"/>
                  </a:lnTo>
                  <a:lnTo>
                    <a:pt x="7" y="10"/>
                  </a:lnTo>
                  <a:lnTo>
                    <a:pt x="6" y="14"/>
                  </a:lnTo>
                  <a:lnTo>
                    <a:pt x="4" y="17"/>
                  </a:lnTo>
                  <a:lnTo>
                    <a:pt x="3" y="19"/>
                  </a:lnTo>
                  <a:lnTo>
                    <a:pt x="2" y="23"/>
                  </a:lnTo>
                  <a:lnTo>
                    <a:pt x="0" y="25"/>
                  </a:lnTo>
                  <a:lnTo>
                    <a:pt x="2" y="31"/>
                  </a:lnTo>
                  <a:lnTo>
                    <a:pt x="3" y="37"/>
                  </a:lnTo>
                  <a:lnTo>
                    <a:pt x="5" y="42"/>
                  </a:lnTo>
                  <a:lnTo>
                    <a:pt x="6" y="48"/>
                  </a:lnTo>
                  <a:lnTo>
                    <a:pt x="7" y="53"/>
                  </a:lnTo>
                  <a:lnTo>
                    <a:pt x="10" y="59"/>
                  </a:lnTo>
                  <a:lnTo>
                    <a:pt x="11" y="64"/>
                  </a:lnTo>
                  <a:lnTo>
                    <a:pt x="12" y="70"/>
                  </a:lnTo>
                  <a:lnTo>
                    <a:pt x="13" y="65"/>
                  </a:lnTo>
                  <a:lnTo>
                    <a:pt x="14" y="61"/>
                  </a:lnTo>
                  <a:lnTo>
                    <a:pt x="15" y="57"/>
                  </a:lnTo>
                  <a:lnTo>
                    <a:pt x="17" y="53"/>
                  </a:lnTo>
                  <a:lnTo>
                    <a:pt x="18" y="48"/>
                  </a:lnTo>
                  <a:lnTo>
                    <a:pt x="19" y="45"/>
                  </a:lnTo>
                  <a:lnTo>
                    <a:pt x="20" y="40"/>
                  </a:lnTo>
                  <a:lnTo>
                    <a:pt x="22" y="35"/>
                  </a:lnTo>
                  <a:lnTo>
                    <a:pt x="22" y="33"/>
                  </a:lnTo>
                  <a:lnTo>
                    <a:pt x="22" y="31"/>
                  </a:lnTo>
                  <a:lnTo>
                    <a:pt x="22" y="29"/>
                  </a:lnTo>
                  <a:lnTo>
                    <a:pt x="22" y="25"/>
                  </a:lnTo>
                  <a:lnTo>
                    <a:pt x="21" y="22"/>
                  </a:lnTo>
                  <a:lnTo>
                    <a:pt x="21" y="18"/>
                  </a:lnTo>
                  <a:lnTo>
                    <a:pt x="20" y="15"/>
                  </a:lnTo>
                  <a:lnTo>
                    <a:pt x="19" y="11"/>
                  </a:lnTo>
                  <a:lnTo>
                    <a:pt x="19" y="9"/>
                  </a:lnTo>
                  <a:lnTo>
                    <a:pt x="18" y="6"/>
                  </a:lnTo>
                  <a:lnTo>
                    <a:pt x="17" y="3"/>
                  </a:lnTo>
                  <a:lnTo>
                    <a:pt x="15" y="2"/>
                  </a:lnTo>
                  <a:lnTo>
                    <a:pt x="14" y="1"/>
                  </a:lnTo>
                  <a:lnTo>
                    <a:pt x="14" y="0"/>
                  </a:lnTo>
                  <a:lnTo>
                    <a:pt x="13" y="0"/>
                  </a:lnTo>
                  <a:lnTo>
                    <a:pt x="12" y="1"/>
                  </a:lnTo>
                  <a:lnTo>
                    <a:pt x="12" y="2"/>
                  </a:lnTo>
                  <a:close/>
                </a:path>
              </a:pathLst>
            </a:custGeom>
            <a:solidFill>
              <a:srgbClr val="999999"/>
            </a:solidFill>
            <a:ln w="9525">
              <a:noFill/>
              <a:round/>
              <a:headEnd/>
              <a:tailEnd/>
            </a:ln>
          </p:spPr>
          <p:txBody>
            <a:bodyPr/>
            <a:lstStyle/>
            <a:p>
              <a:endParaRPr lang="en-US"/>
            </a:p>
          </p:txBody>
        </p:sp>
        <p:sp>
          <p:nvSpPr>
            <p:cNvPr id="1128" name="Freeform 92"/>
            <p:cNvSpPr>
              <a:spLocks/>
            </p:cNvSpPr>
            <p:nvPr/>
          </p:nvSpPr>
          <p:spPr bwMode="auto">
            <a:xfrm>
              <a:off x="3252" y="2041"/>
              <a:ext cx="43" cy="20"/>
            </a:xfrm>
            <a:custGeom>
              <a:avLst/>
              <a:gdLst>
                <a:gd name="T0" fmla="*/ 3 w 86"/>
                <a:gd name="T1" fmla="*/ 0 h 41"/>
                <a:gd name="T2" fmla="*/ 7 w 86"/>
                <a:gd name="T3" fmla="*/ 0 h 41"/>
                <a:gd name="T4" fmla="*/ 11 w 86"/>
                <a:gd name="T5" fmla="*/ 0 h 41"/>
                <a:gd name="T6" fmla="*/ 14 w 86"/>
                <a:gd name="T7" fmla="*/ 0 h 41"/>
                <a:gd name="T8" fmla="*/ 17 w 86"/>
                <a:gd name="T9" fmla="*/ 0 h 41"/>
                <a:gd name="T10" fmla="*/ 18 w 86"/>
                <a:gd name="T11" fmla="*/ 0 h 41"/>
                <a:gd name="T12" fmla="*/ 18 w 86"/>
                <a:gd name="T13" fmla="*/ 0 h 41"/>
                <a:gd name="T14" fmla="*/ 19 w 86"/>
                <a:gd name="T15" fmla="*/ 0 h 41"/>
                <a:gd name="T16" fmla="*/ 19 w 86"/>
                <a:gd name="T17" fmla="*/ 1 h 41"/>
                <a:gd name="T18" fmla="*/ 20 w 86"/>
                <a:gd name="T19" fmla="*/ 3 h 41"/>
                <a:gd name="T20" fmla="*/ 21 w 86"/>
                <a:gd name="T21" fmla="*/ 5 h 41"/>
                <a:gd name="T22" fmla="*/ 21 w 86"/>
                <a:gd name="T23" fmla="*/ 7 h 41"/>
                <a:gd name="T24" fmla="*/ 22 w 86"/>
                <a:gd name="T25" fmla="*/ 8 h 41"/>
                <a:gd name="T26" fmla="*/ 22 w 86"/>
                <a:gd name="T27" fmla="*/ 8 h 41"/>
                <a:gd name="T28" fmla="*/ 22 w 86"/>
                <a:gd name="T29" fmla="*/ 8 h 41"/>
                <a:gd name="T30" fmla="*/ 21 w 86"/>
                <a:gd name="T31" fmla="*/ 9 h 41"/>
                <a:gd name="T32" fmla="*/ 21 w 86"/>
                <a:gd name="T33" fmla="*/ 9 h 41"/>
                <a:gd name="T34" fmla="*/ 18 w 86"/>
                <a:gd name="T35" fmla="*/ 9 h 41"/>
                <a:gd name="T36" fmla="*/ 14 w 86"/>
                <a:gd name="T37" fmla="*/ 10 h 41"/>
                <a:gd name="T38" fmla="*/ 11 w 86"/>
                <a:gd name="T39" fmla="*/ 10 h 41"/>
                <a:gd name="T40" fmla="*/ 10 w 86"/>
                <a:gd name="T41" fmla="*/ 10 h 41"/>
                <a:gd name="T42" fmla="*/ 6 w 86"/>
                <a:gd name="T43" fmla="*/ 9 h 41"/>
                <a:gd name="T44" fmla="*/ 4 w 86"/>
                <a:gd name="T45" fmla="*/ 9 h 41"/>
                <a:gd name="T46" fmla="*/ 3 w 86"/>
                <a:gd name="T47" fmla="*/ 9 h 41"/>
                <a:gd name="T48" fmla="*/ 3 w 86"/>
                <a:gd name="T49" fmla="*/ 9 h 41"/>
                <a:gd name="T50" fmla="*/ 3 w 86"/>
                <a:gd name="T51" fmla="*/ 9 h 41"/>
                <a:gd name="T52" fmla="*/ 3 w 86"/>
                <a:gd name="T53" fmla="*/ 9 h 41"/>
                <a:gd name="T54" fmla="*/ 2 w 86"/>
                <a:gd name="T55" fmla="*/ 8 h 41"/>
                <a:gd name="T56" fmla="*/ 1 w 86"/>
                <a:gd name="T57" fmla="*/ 6 h 41"/>
                <a:gd name="T58" fmla="*/ 1 w 86"/>
                <a:gd name="T59" fmla="*/ 4 h 41"/>
                <a:gd name="T60" fmla="*/ 1 w 86"/>
                <a:gd name="T61" fmla="*/ 2 h 41"/>
                <a:gd name="T62" fmla="*/ 0 w 86"/>
                <a:gd name="T63" fmla="*/ 1 h 41"/>
                <a:gd name="T64" fmla="*/ 1 w 86"/>
                <a:gd name="T65" fmla="*/ 1 h 41"/>
                <a:gd name="T66" fmla="*/ 1 w 86"/>
                <a:gd name="T67" fmla="*/ 0 h 41"/>
                <a:gd name="T68" fmla="*/ 1 w 86"/>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41"/>
                <a:gd name="T107" fmla="*/ 86 w 86"/>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41">
                  <a:moveTo>
                    <a:pt x="7" y="3"/>
                  </a:moveTo>
                  <a:lnTo>
                    <a:pt x="15" y="3"/>
                  </a:lnTo>
                  <a:lnTo>
                    <a:pt x="22" y="3"/>
                  </a:lnTo>
                  <a:lnTo>
                    <a:pt x="29" y="3"/>
                  </a:lnTo>
                  <a:lnTo>
                    <a:pt x="36" y="3"/>
                  </a:lnTo>
                  <a:lnTo>
                    <a:pt x="44" y="3"/>
                  </a:lnTo>
                  <a:lnTo>
                    <a:pt x="51" y="3"/>
                  </a:lnTo>
                  <a:lnTo>
                    <a:pt x="58" y="1"/>
                  </a:lnTo>
                  <a:lnTo>
                    <a:pt x="66" y="1"/>
                  </a:lnTo>
                  <a:lnTo>
                    <a:pt x="67" y="0"/>
                  </a:lnTo>
                  <a:lnTo>
                    <a:pt x="68" y="1"/>
                  </a:lnTo>
                  <a:lnTo>
                    <a:pt x="70" y="1"/>
                  </a:lnTo>
                  <a:lnTo>
                    <a:pt x="71" y="1"/>
                  </a:lnTo>
                  <a:lnTo>
                    <a:pt x="72" y="1"/>
                  </a:lnTo>
                  <a:lnTo>
                    <a:pt x="72" y="3"/>
                  </a:lnTo>
                  <a:lnTo>
                    <a:pt x="74" y="3"/>
                  </a:lnTo>
                  <a:lnTo>
                    <a:pt x="74" y="4"/>
                  </a:lnTo>
                  <a:lnTo>
                    <a:pt x="76" y="7"/>
                  </a:lnTo>
                  <a:lnTo>
                    <a:pt x="77" y="11"/>
                  </a:lnTo>
                  <a:lnTo>
                    <a:pt x="78" y="15"/>
                  </a:lnTo>
                  <a:lnTo>
                    <a:pt x="79" y="19"/>
                  </a:lnTo>
                  <a:lnTo>
                    <a:pt x="82" y="22"/>
                  </a:lnTo>
                  <a:lnTo>
                    <a:pt x="83" y="26"/>
                  </a:lnTo>
                  <a:lnTo>
                    <a:pt x="84" y="30"/>
                  </a:lnTo>
                  <a:lnTo>
                    <a:pt x="86" y="34"/>
                  </a:lnTo>
                  <a:lnTo>
                    <a:pt x="86" y="35"/>
                  </a:lnTo>
                  <a:lnTo>
                    <a:pt x="85" y="35"/>
                  </a:lnTo>
                  <a:lnTo>
                    <a:pt x="84" y="36"/>
                  </a:lnTo>
                  <a:lnTo>
                    <a:pt x="83" y="36"/>
                  </a:lnTo>
                  <a:lnTo>
                    <a:pt x="82" y="36"/>
                  </a:lnTo>
                  <a:lnTo>
                    <a:pt x="81" y="37"/>
                  </a:lnTo>
                  <a:lnTo>
                    <a:pt x="79" y="37"/>
                  </a:lnTo>
                  <a:lnTo>
                    <a:pt x="71" y="38"/>
                  </a:lnTo>
                  <a:lnTo>
                    <a:pt x="63" y="39"/>
                  </a:lnTo>
                  <a:lnTo>
                    <a:pt x="56" y="41"/>
                  </a:lnTo>
                  <a:lnTo>
                    <a:pt x="48" y="41"/>
                  </a:lnTo>
                  <a:lnTo>
                    <a:pt x="45" y="41"/>
                  </a:lnTo>
                  <a:lnTo>
                    <a:pt x="41" y="41"/>
                  </a:lnTo>
                  <a:lnTo>
                    <a:pt x="37" y="41"/>
                  </a:lnTo>
                  <a:lnTo>
                    <a:pt x="33" y="41"/>
                  </a:lnTo>
                  <a:lnTo>
                    <a:pt x="25" y="39"/>
                  </a:lnTo>
                  <a:lnTo>
                    <a:pt x="17" y="39"/>
                  </a:lnTo>
                  <a:lnTo>
                    <a:pt x="16" y="39"/>
                  </a:lnTo>
                  <a:lnTo>
                    <a:pt x="15" y="39"/>
                  </a:lnTo>
                  <a:lnTo>
                    <a:pt x="14" y="39"/>
                  </a:lnTo>
                  <a:lnTo>
                    <a:pt x="13" y="38"/>
                  </a:lnTo>
                  <a:lnTo>
                    <a:pt x="11" y="38"/>
                  </a:lnTo>
                  <a:lnTo>
                    <a:pt x="10" y="38"/>
                  </a:lnTo>
                  <a:lnTo>
                    <a:pt x="9" y="38"/>
                  </a:lnTo>
                  <a:lnTo>
                    <a:pt x="9" y="37"/>
                  </a:lnTo>
                  <a:lnTo>
                    <a:pt x="8" y="34"/>
                  </a:lnTo>
                  <a:lnTo>
                    <a:pt x="7" y="29"/>
                  </a:lnTo>
                  <a:lnTo>
                    <a:pt x="6" y="26"/>
                  </a:lnTo>
                  <a:lnTo>
                    <a:pt x="5" y="22"/>
                  </a:lnTo>
                  <a:lnTo>
                    <a:pt x="3" y="18"/>
                  </a:lnTo>
                  <a:lnTo>
                    <a:pt x="2" y="14"/>
                  </a:lnTo>
                  <a:lnTo>
                    <a:pt x="1" y="10"/>
                  </a:lnTo>
                  <a:lnTo>
                    <a:pt x="0" y="6"/>
                  </a:lnTo>
                  <a:lnTo>
                    <a:pt x="0" y="5"/>
                  </a:lnTo>
                  <a:lnTo>
                    <a:pt x="1" y="4"/>
                  </a:lnTo>
                  <a:lnTo>
                    <a:pt x="2" y="4"/>
                  </a:lnTo>
                  <a:lnTo>
                    <a:pt x="2" y="3"/>
                  </a:lnTo>
                  <a:lnTo>
                    <a:pt x="5" y="3"/>
                  </a:lnTo>
                  <a:lnTo>
                    <a:pt x="6" y="3"/>
                  </a:lnTo>
                  <a:lnTo>
                    <a:pt x="7" y="3"/>
                  </a:lnTo>
                  <a:close/>
                </a:path>
              </a:pathLst>
            </a:custGeom>
            <a:solidFill>
              <a:srgbClr val="E5E5E5"/>
            </a:solidFill>
            <a:ln w="9525">
              <a:noFill/>
              <a:round/>
              <a:headEnd/>
              <a:tailEnd/>
            </a:ln>
          </p:spPr>
          <p:txBody>
            <a:bodyPr/>
            <a:lstStyle/>
            <a:p>
              <a:endParaRPr lang="en-US"/>
            </a:p>
          </p:txBody>
        </p:sp>
        <p:sp>
          <p:nvSpPr>
            <p:cNvPr id="1129" name="Freeform 93"/>
            <p:cNvSpPr>
              <a:spLocks/>
            </p:cNvSpPr>
            <p:nvPr/>
          </p:nvSpPr>
          <p:spPr bwMode="auto">
            <a:xfrm>
              <a:off x="3312" y="2053"/>
              <a:ext cx="51" cy="22"/>
            </a:xfrm>
            <a:custGeom>
              <a:avLst/>
              <a:gdLst>
                <a:gd name="T0" fmla="*/ 20 w 101"/>
                <a:gd name="T1" fmla="*/ 0 h 43"/>
                <a:gd name="T2" fmla="*/ 20 w 101"/>
                <a:gd name="T3" fmla="*/ 0 h 43"/>
                <a:gd name="T4" fmla="*/ 21 w 101"/>
                <a:gd name="T5" fmla="*/ 0 h 43"/>
                <a:gd name="T6" fmla="*/ 21 w 101"/>
                <a:gd name="T7" fmla="*/ 1 h 43"/>
                <a:gd name="T8" fmla="*/ 21 w 101"/>
                <a:gd name="T9" fmla="*/ 1 h 43"/>
                <a:gd name="T10" fmla="*/ 22 w 101"/>
                <a:gd name="T11" fmla="*/ 1 h 43"/>
                <a:gd name="T12" fmla="*/ 22 w 101"/>
                <a:gd name="T13" fmla="*/ 1 h 43"/>
                <a:gd name="T14" fmla="*/ 22 w 101"/>
                <a:gd name="T15" fmla="*/ 1 h 43"/>
                <a:gd name="T16" fmla="*/ 22 w 101"/>
                <a:gd name="T17" fmla="*/ 1 h 43"/>
                <a:gd name="T18" fmla="*/ 22 w 101"/>
                <a:gd name="T19" fmla="*/ 2 h 43"/>
                <a:gd name="T20" fmla="*/ 23 w 101"/>
                <a:gd name="T21" fmla="*/ 3 h 43"/>
                <a:gd name="T22" fmla="*/ 23 w 101"/>
                <a:gd name="T23" fmla="*/ 4 h 43"/>
                <a:gd name="T24" fmla="*/ 24 w 101"/>
                <a:gd name="T25" fmla="*/ 5 h 43"/>
                <a:gd name="T26" fmla="*/ 24 w 101"/>
                <a:gd name="T27" fmla="*/ 6 h 43"/>
                <a:gd name="T28" fmla="*/ 25 w 101"/>
                <a:gd name="T29" fmla="*/ 7 h 43"/>
                <a:gd name="T30" fmla="*/ 25 w 101"/>
                <a:gd name="T31" fmla="*/ 8 h 43"/>
                <a:gd name="T32" fmla="*/ 26 w 101"/>
                <a:gd name="T33" fmla="*/ 10 h 43"/>
                <a:gd name="T34" fmla="*/ 22 w 101"/>
                <a:gd name="T35" fmla="*/ 10 h 43"/>
                <a:gd name="T36" fmla="*/ 19 w 101"/>
                <a:gd name="T37" fmla="*/ 10 h 43"/>
                <a:gd name="T38" fmla="*/ 16 w 101"/>
                <a:gd name="T39" fmla="*/ 10 h 43"/>
                <a:gd name="T40" fmla="*/ 13 w 101"/>
                <a:gd name="T41" fmla="*/ 10 h 43"/>
                <a:gd name="T42" fmla="*/ 10 w 101"/>
                <a:gd name="T43" fmla="*/ 11 h 43"/>
                <a:gd name="T44" fmla="*/ 7 w 101"/>
                <a:gd name="T45" fmla="*/ 11 h 43"/>
                <a:gd name="T46" fmla="*/ 3 w 101"/>
                <a:gd name="T47" fmla="*/ 11 h 43"/>
                <a:gd name="T48" fmla="*/ 0 w 101"/>
                <a:gd name="T49" fmla="*/ 11 h 43"/>
                <a:gd name="T50" fmla="*/ 1 w 101"/>
                <a:gd name="T51" fmla="*/ 10 h 43"/>
                <a:gd name="T52" fmla="*/ 1 w 101"/>
                <a:gd name="T53" fmla="*/ 9 h 43"/>
                <a:gd name="T54" fmla="*/ 1 w 101"/>
                <a:gd name="T55" fmla="*/ 7 h 43"/>
                <a:gd name="T56" fmla="*/ 1 w 101"/>
                <a:gd name="T57" fmla="*/ 6 h 43"/>
                <a:gd name="T58" fmla="*/ 2 w 101"/>
                <a:gd name="T59" fmla="*/ 5 h 43"/>
                <a:gd name="T60" fmla="*/ 2 w 101"/>
                <a:gd name="T61" fmla="*/ 4 h 43"/>
                <a:gd name="T62" fmla="*/ 2 w 101"/>
                <a:gd name="T63" fmla="*/ 3 h 43"/>
                <a:gd name="T64" fmla="*/ 2 w 101"/>
                <a:gd name="T65" fmla="*/ 2 h 43"/>
                <a:gd name="T66" fmla="*/ 3 w 101"/>
                <a:gd name="T67" fmla="*/ 1 h 43"/>
                <a:gd name="T68" fmla="*/ 3 w 101"/>
                <a:gd name="T69" fmla="*/ 1 h 43"/>
                <a:gd name="T70" fmla="*/ 3 w 101"/>
                <a:gd name="T71" fmla="*/ 1 h 43"/>
                <a:gd name="T72" fmla="*/ 3 w 101"/>
                <a:gd name="T73" fmla="*/ 1 h 43"/>
                <a:gd name="T74" fmla="*/ 4 w 101"/>
                <a:gd name="T75" fmla="*/ 1 h 43"/>
                <a:gd name="T76" fmla="*/ 5 w 101"/>
                <a:gd name="T77" fmla="*/ 1 h 43"/>
                <a:gd name="T78" fmla="*/ 6 w 101"/>
                <a:gd name="T79" fmla="*/ 1 h 43"/>
                <a:gd name="T80" fmla="*/ 8 w 101"/>
                <a:gd name="T81" fmla="*/ 1 h 43"/>
                <a:gd name="T82" fmla="*/ 9 w 101"/>
                <a:gd name="T83" fmla="*/ 1 h 43"/>
                <a:gd name="T84" fmla="*/ 11 w 101"/>
                <a:gd name="T85" fmla="*/ 1 h 43"/>
                <a:gd name="T86" fmla="*/ 14 w 101"/>
                <a:gd name="T87" fmla="*/ 1 h 43"/>
                <a:gd name="T88" fmla="*/ 16 w 101"/>
                <a:gd name="T89" fmla="*/ 1 h 43"/>
                <a:gd name="T90" fmla="*/ 19 w 101"/>
                <a:gd name="T91" fmla="*/ 1 h 43"/>
                <a:gd name="T92" fmla="*/ 20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79" y="0"/>
                  </a:moveTo>
                  <a:lnTo>
                    <a:pt x="80" y="0"/>
                  </a:lnTo>
                  <a:lnTo>
                    <a:pt x="82" y="0"/>
                  </a:lnTo>
                  <a:lnTo>
                    <a:pt x="83" y="1"/>
                  </a:lnTo>
                  <a:lnTo>
                    <a:pt x="84" y="1"/>
                  </a:lnTo>
                  <a:lnTo>
                    <a:pt x="85" y="1"/>
                  </a:lnTo>
                  <a:lnTo>
                    <a:pt x="86" y="2"/>
                  </a:lnTo>
                  <a:lnTo>
                    <a:pt x="87" y="3"/>
                  </a:lnTo>
                  <a:lnTo>
                    <a:pt x="88" y="7"/>
                  </a:lnTo>
                  <a:lnTo>
                    <a:pt x="91" y="11"/>
                  </a:lnTo>
                  <a:lnTo>
                    <a:pt x="92" y="16"/>
                  </a:lnTo>
                  <a:lnTo>
                    <a:pt x="94" y="19"/>
                  </a:lnTo>
                  <a:lnTo>
                    <a:pt x="95" y="24"/>
                  </a:lnTo>
                  <a:lnTo>
                    <a:pt x="98" y="28"/>
                  </a:lnTo>
                  <a:lnTo>
                    <a:pt x="99" y="32"/>
                  </a:lnTo>
                  <a:lnTo>
                    <a:pt x="101" y="37"/>
                  </a:lnTo>
                  <a:lnTo>
                    <a:pt x="87" y="38"/>
                  </a:lnTo>
                  <a:lnTo>
                    <a:pt x="76" y="39"/>
                  </a:lnTo>
                  <a:lnTo>
                    <a:pt x="63" y="39"/>
                  </a:lnTo>
                  <a:lnTo>
                    <a:pt x="50" y="40"/>
                  </a:lnTo>
                  <a:lnTo>
                    <a:pt x="38" y="41"/>
                  </a:lnTo>
                  <a:lnTo>
                    <a:pt x="25" y="41"/>
                  </a:lnTo>
                  <a:lnTo>
                    <a:pt x="12" y="42"/>
                  </a:lnTo>
                  <a:lnTo>
                    <a:pt x="0" y="43"/>
                  </a:lnTo>
                  <a:lnTo>
                    <a:pt x="1" y="38"/>
                  </a:lnTo>
                  <a:lnTo>
                    <a:pt x="2" y="33"/>
                  </a:lnTo>
                  <a:lnTo>
                    <a:pt x="3" y="28"/>
                  </a:lnTo>
                  <a:lnTo>
                    <a:pt x="4" y="24"/>
                  </a:lnTo>
                  <a:lnTo>
                    <a:pt x="5" y="19"/>
                  </a:lnTo>
                  <a:lnTo>
                    <a:pt x="5" y="15"/>
                  </a:lnTo>
                  <a:lnTo>
                    <a:pt x="7" y="10"/>
                  </a:lnTo>
                  <a:lnTo>
                    <a:pt x="8" y="5"/>
                  </a:lnTo>
                  <a:lnTo>
                    <a:pt x="9" y="4"/>
                  </a:lnTo>
                  <a:lnTo>
                    <a:pt x="10" y="4"/>
                  </a:lnTo>
                  <a:lnTo>
                    <a:pt x="11" y="3"/>
                  </a:lnTo>
                  <a:lnTo>
                    <a:pt x="15" y="3"/>
                  </a:lnTo>
                  <a:lnTo>
                    <a:pt x="18" y="2"/>
                  </a:lnTo>
                  <a:lnTo>
                    <a:pt x="24" y="2"/>
                  </a:lnTo>
                  <a:lnTo>
                    <a:pt x="29" y="2"/>
                  </a:lnTo>
                  <a:lnTo>
                    <a:pt x="34" y="2"/>
                  </a:lnTo>
                  <a:lnTo>
                    <a:pt x="41" y="1"/>
                  </a:lnTo>
                  <a:lnTo>
                    <a:pt x="54" y="1"/>
                  </a:lnTo>
                  <a:lnTo>
                    <a:pt x="64" y="1"/>
                  </a:lnTo>
                  <a:lnTo>
                    <a:pt x="73" y="1"/>
                  </a:lnTo>
                  <a:lnTo>
                    <a:pt x="79" y="0"/>
                  </a:lnTo>
                  <a:close/>
                </a:path>
              </a:pathLst>
            </a:custGeom>
            <a:solidFill>
              <a:srgbClr val="B2B2B2"/>
            </a:solidFill>
            <a:ln w="9525">
              <a:noFill/>
              <a:round/>
              <a:headEnd/>
              <a:tailEnd/>
            </a:ln>
          </p:spPr>
          <p:txBody>
            <a:bodyPr/>
            <a:lstStyle/>
            <a:p>
              <a:endParaRPr lang="en-US"/>
            </a:p>
          </p:txBody>
        </p:sp>
        <p:sp>
          <p:nvSpPr>
            <p:cNvPr id="1130" name="Freeform 94"/>
            <p:cNvSpPr>
              <a:spLocks/>
            </p:cNvSpPr>
            <p:nvPr/>
          </p:nvSpPr>
          <p:spPr bwMode="auto">
            <a:xfrm>
              <a:off x="3306" y="2040"/>
              <a:ext cx="10" cy="34"/>
            </a:xfrm>
            <a:custGeom>
              <a:avLst/>
              <a:gdLst>
                <a:gd name="T0" fmla="*/ 2 w 22"/>
                <a:gd name="T1" fmla="*/ 0 h 69"/>
                <a:gd name="T2" fmla="*/ 2 w 22"/>
                <a:gd name="T3" fmla="*/ 1 h 69"/>
                <a:gd name="T4" fmla="*/ 2 w 22"/>
                <a:gd name="T5" fmla="*/ 1 h 69"/>
                <a:gd name="T6" fmla="*/ 1 w 22"/>
                <a:gd name="T7" fmla="*/ 2 h 69"/>
                <a:gd name="T8" fmla="*/ 1 w 22"/>
                <a:gd name="T9" fmla="*/ 3 h 69"/>
                <a:gd name="T10" fmla="*/ 1 w 22"/>
                <a:gd name="T11" fmla="*/ 4 h 69"/>
                <a:gd name="T12" fmla="*/ 0 w 22"/>
                <a:gd name="T13" fmla="*/ 5 h 69"/>
                <a:gd name="T14" fmla="*/ 0 w 22"/>
                <a:gd name="T15" fmla="*/ 5 h 69"/>
                <a:gd name="T16" fmla="*/ 0 w 22"/>
                <a:gd name="T17" fmla="*/ 6 h 69"/>
                <a:gd name="T18" fmla="*/ 0 w 22"/>
                <a:gd name="T19" fmla="*/ 7 h 69"/>
                <a:gd name="T20" fmla="*/ 1 w 22"/>
                <a:gd name="T21" fmla="*/ 9 h 69"/>
                <a:gd name="T22" fmla="*/ 1 w 22"/>
                <a:gd name="T23" fmla="*/ 10 h 69"/>
                <a:gd name="T24" fmla="*/ 1 w 22"/>
                <a:gd name="T25" fmla="*/ 11 h 69"/>
                <a:gd name="T26" fmla="*/ 2 w 22"/>
                <a:gd name="T27" fmla="*/ 13 h 69"/>
                <a:gd name="T28" fmla="*/ 2 w 22"/>
                <a:gd name="T29" fmla="*/ 14 h 69"/>
                <a:gd name="T30" fmla="*/ 2 w 22"/>
                <a:gd name="T31" fmla="*/ 16 h 69"/>
                <a:gd name="T32" fmla="*/ 3 w 22"/>
                <a:gd name="T33" fmla="*/ 17 h 69"/>
                <a:gd name="T34" fmla="*/ 3 w 22"/>
                <a:gd name="T35" fmla="*/ 16 h 69"/>
                <a:gd name="T36" fmla="*/ 3 w 22"/>
                <a:gd name="T37" fmla="*/ 15 h 69"/>
                <a:gd name="T38" fmla="*/ 3 w 22"/>
                <a:gd name="T39" fmla="*/ 14 h 69"/>
                <a:gd name="T40" fmla="*/ 4 w 22"/>
                <a:gd name="T41" fmla="*/ 13 h 69"/>
                <a:gd name="T42" fmla="*/ 4 w 22"/>
                <a:gd name="T43" fmla="*/ 12 h 69"/>
                <a:gd name="T44" fmla="*/ 4 w 22"/>
                <a:gd name="T45" fmla="*/ 11 h 69"/>
                <a:gd name="T46" fmla="*/ 5 w 22"/>
                <a:gd name="T47" fmla="*/ 10 h 69"/>
                <a:gd name="T48" fmla="*/ 5 w 22"/>
                <a:gd name="T49" fmla="*/ 9 h 69"/>
                <a:gd name="T50" fmla="*/ 5 w 22"/>
                <a:gd name="T51" fmla="*/ 8 h 69"/>
                <a:gd name="T52" fmla="*/ 5 w 22"/>
                <a:gd name="T53" fmla="*/ 7 h 69"/>
                <a:gd name="T54" fmla="*/ 5 w 22"/>
                <a:gd name="T55" fmla="*/ 7 h 69"/>
                <a:gd name="T56" fmla="*/ 5 w 22"/>
                <a:gd name="T57" fmla="*/ 6 h 69"/>
                <a:gd name="T58" fmla="*/ 5 w 22"/>
                <a:gd name="T59" fmla="*/ 5 h 69"/>
                <a:gd name="T60" fmla="*/ 5 w 22"/>
                <a:gd name="T61" fmla="*/ 4 h 69"/>
                <a:gd name="T62" fmla="*/ 4 w 22"/>
                <a:gd name="T63" fmla="*/ 3 h 69"/>
                <a:gd name="T64" fmla="*/ 4 w 22"/>
                <a:gd name="T65" fmla="*/ 3 h 69"/>
                <a:gd name="T66" fmla="*/ 4 w 22"/>
                <a:gd name="T67" fmla="*/ 2 h 69"/>
                <a:gd name="T68" fmla="*/ 4 w 22"/>
                <a:gd name="T69" fmla="*/ 1 h 69"/>
                <a:gd name="T70" fmla="*/ 3 w 22"/>
                <a:gd name="T71" fmla="*/ 0 h 69"/>
                <a:gd name="T72" fmla="*/ 3 w 22"/>
                <a:gd name="T73" fmla="*/ 0 h 69"/>
                <a:gd name="T74" fmla="*/ 3 w 22"/>
                <a:gd name="T75" fmla="*/ 0 h 69"/>
                <a:gd name="T76" fmla="*/ 3 w 22"/>
                <a:gd name="T77" fmla="*/ 0 h 69"/>
                <a:gd name="T78" fmla="*/ 3 w 22"/>
                <a:gd name="T79" fmla="*/ 0 h 69"/>
                <a:gd name="T80" fmla="*/ 3 w 22"/>
                <a:gd name="T81" fmla="*/ 0 h 69"/>
                <a:gd name="T82" fmla="*/ 2 w 22"/>
                <a:gd name="T83" fmla="*/ 0 h 69"/>
                <a:gd name="T84" fmla="*/ 2 w 22"/>
                <a:gd name="T85" fmla="*/ 0 h 69"/>
                <a:gd name="T86" fmla="*/ 2 w 22"/>
                <a:gd name="T87" fmla="*/ 0 h 69"/>
                <a:gd name="T88" fmla="*/ 2 w 22"/>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69"/>
                <a:gd name="T137" fmla="*/ 22 w 22"/>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69">
                  <a:moveTo>
                    <a:pt x="10" y="1"/>
                  </a:moveTo>
                  <a:lnTo>
                    <a:pt x="9" y="5"/>
                  </a:lnTo>
                  <a:lnTo>
                    <a:pt x="8" y="7"/>
                  </a:lnTo>
                  <a:lnTo>
                    <a:pt x="7" y="10"/>
                  </a:lnTo>
                  <a:lnTo>
                    <a:pt x="6" y="14"/>
                  </a:lnTo>
                  <a:lnTo>
                    <a:pt x="5" y="16"/>
                  </a:lnTo>
                  <a:lnTo>
                    <a:pt x="2" y="20"/>
                  </a:lnTo>
                  <a:lnTo>
                    <a:pt x="1" y="22"/>
                  </a:lnTo>
                  <a:lnTo>
                    <a:pt x="0" y="25"/>
                  </a:lnTo>
                  <a:lnTo>
                    <a:pt x="1" y="31"/>
                  </a:lnTo>
                  <a:lnTo>
                    <a:pt x="4" y="37"/>
                  </a:lnTo>
                  <a:lnTo>
                    <a:pt x="5" y="41"/>
                  </a:lnTo>
                  <a:lnTo>
                    <a:pt x="7" y="47"/>
                  </a:lnTo>
                  <a:lnTo>
                    <a:pt x="8" y="53"/>
                  </a:lnTo>
                  <a:lnTo>
                    <a:pt x="10" y="59"/>
                  </a:lnTo>
                  <a:lnTo>
                    <a:pt x="12" y="65"/>
                  </a:lnTo>
                  <a:lnTo>
                    <a:pt x="13" y="69"/>
                  </a:lnTo>
                  <a:lnTo>
                    <a:pt x="14" y="66"/>
                  </a:lnTo>
                  <a:lnTo>
                    <a:pt x="15" y="61"/>
                  </a:lnTo>
                  <a:lnTo>
                    <a:pt x="16" y="56"/>
                  </a:lnTo>
                  <a:lnTo>
                    <a:pt x="17" y="53"/>
                  </a:lnTo>
                  <a:lnTo>
                    <a:pt x="18" y="48"/>
                  </a:lnTo>
                  <a:lnTo>
                    <a:pt x="20" y="44"/>
                  </a:lnTo>
                  <a:lnTo>
                    <a:pt x="21" y="40"/>
                  </a:lnTo>
                  <a:lnTo>
                    <a:pt x="22" y="36"/>
                  </a:lnTo>
                  <a:lnTo>
                    <a:pt x="22" y="33"/>
                  </a:lnTo>
                  <a:lnTo>
                    <a:pt x="22" y="31"/>
                  </a:lnTo>
                  <a:lnTo>
                    <a:pt x="22" y="28"/>
                  </a:lnTo>
                  <a:lnTo>
                    <a:pt x="22" y="24"/>
                  </a:lnTo>
                  <a:lnTo>
                    <a:pt x="21" y="22"/>
                  </a:lnTo>
                  <a:lnTo>
                    <a:pt x="21" y="18"/>
                  </a:lnTo>
                  <a:lnTo>
                    <a:pt x="20" y="15"/>
                  </a:lnTo>
                  <a:lnTo>
                    <a:pt x="18" y="12"/>
                  </a:lnTo>
                  <a:lnTo>
                    <a:pt x="17" y="8"/>
                  </a:lnTo>
                  <a:lnTo>
                    <a:pt x="17" y="6"/>
                  </a:lnTo>
                  <a:lnTo>
                    <a:pt x="16" y="3"/>
                  </a:lnTo>
                  <a:lnTo>
                    <a:pt x="15" y="1"/>
                  </a:lnTo>
                  <a:lnTo>
                    <a:pt x="14" y="1"/>
                  </a:lnTo>
                  <a:lnTo>
                    <a:pt x="14" y="0"/>
                  </a:lnTo>
                  <a:lnTo>
                    <a:pt x="13" y="0"/>
                  </a:lnTo>
                  <a:lnTo>
                    <a:pt x="12" y="0"/>
                  </a:lnTo>
                  <a:lnTo>
                    <a:pt x="12" y="1"/>
                  </a:lnTo>
                  <a:lnTo>
                    <a:pt x="10" y="1"/>
                  </a:lnTo>
                  <a:close/>
                </a:path>
              </a:pathLst>
            </a:custGeom>
            <a:solidFill>
              <a:srgbClr val="999999"/>
            </a:solidFill>
            <a:ln w="9525">
              <a:noFill/>
              <a:round/>
              <a:headEnd/>
              <a:tailEnd/>
            </a:ln>
          </p:spPr>
          <p:txBody>
            <a:bodyPr/>
            <a:lstStyle/>
            <a:p>
              <a:endParaRPr lang="en-US"/>
            </a:p>
          </p:txBody>
        </p:sp>
        <p:sp>
          <p:nvSpPr>
            <p:cNvPr id="1131" name="Freeform 95"/>
            <p:cNvSpPr>
              <a:spLocks/>
            </p:cNvSpPr>
            <p:nvPr/>
          </p:nvSpPr>
          <p:spPr bwMode="auto">
            <a:xfrm>
              <a:off x="3311" y="2038"/>
              <a:ext cx="43" cy="20"/>
            </a:xfrm>
            <a:custGeom>
              <a:avLst/>
              <a:gdLst>
                <a:gd name="T0" fmla="*/ 3 w 86"/>
                <a:gd name="T1" fmla="*/ 1 h 40"/>
                <a:gd name="T2" fmla="*/ 7 w 86"/>
                <a:gd name="T3" fmla="*/ 1 h 40"/>
                <a:gd name="T4" fmla="*/ 11 w 86"/>
                <a:gd name="T5" fmla="*/ 1 h 40"/>
                <a:gd name="T6" fmla="*/ 14 w 86"/>
                <a:gd name="T7" fmla="*/ 1 h 40"/>
                <a:gd name="T8" fmla="*/ 17 w 86"/>
                <a:gd name="T9" fmla="*/ 0 h 40"/>
                <a:gd name="T10" fmla="*/ 18 w 86"/>
                <a:gd name="T11" fmla="*/ 0 h 40"/>
                <a:gd name="T12" fmla="*/ 18 w 86"/>
                <a:gd name="T13" fmla="*/ 1 h 40"/>
                <a:gd name="T14" fmla="*/ 19 w 86"/>
                <a:gd name="T15" fmla="*/ 1 h 40"/>
                <a:gd name="T16" fmla="*/ 19 w 86"/>
                <a:gd name="T17" fmla="*/ 1 h 40"/>
                <a:gd name="T18" fmla="*/ 20 w 86"/>
                <a:gd name="T19" fmla="*/ 3 h 40"/>
                <a:gd name="T20" fmla="*/ 21 w 86"/>
                <a:gd name="T21" fmla="*/ 5 h 40"/>
                <a:gd name="T22" fmla="*/ 22 w 86"/>
                <a:gd name="T23" fmla="*/ 7 h 40"/>
                <a:gd name="T24" fmla="*/ 22 w 86"/>
                <a:gd name="T25" fmla="*/ 9 h 40"/>
                <a:gd name="T26" fmla="*/ 22 w 86"/>
                <a:gd name="T27" fmla="*/ 9 h 40"/>
                <a:gd name="T28" fmla="*/ 22 w 86"/>
                <a:gd name="T29" fmla="*/ 9 h 40"/>
                <a:gd name="T30" fmla="*/ 21 w 86"/>
                <a:gd name="T31" fmla="*/ 9 h 40"/>
                <a:gd name="T32" fmla="*/ 20 w 86"/>
                <a:gd name="T33" fmla="*/ 9 h 40"/>
                <a:gd name="T34" fmla="*/ 18 w 86"/>
                <a:gd name="T35" fmla="*/ 10 h 40"/>
                <a:gd name="T36" fmla="*/ 14 w 86"/>
                <a:gd name="T37" fmla="*/ 10 h 40"/>
                <a:gd name="T38" fmla="*/ 11 w 86"/>
                <a:gd name="T39" fmla="*/ 10 h 40"/>
                <a:gd name="T40" fmla="*/ 9 w 86"/>
                <a:gd name="T41" fmla="*/ 10 h 40"/>
                <a:gd name="T42" fmla="*/ 6 w 86"/>
                <a:gd name="T43" fmla="*/ 10 h 40"/>
                <a:gd name="T44" fmla="*/ 4 w 86"/>
                <a:gd name="T45" fmla="*/ 10 h 40"/>
                <a:gd name="T46" fmla="*/ 3 w 86"/>
                <a:gd name="T47" fmla="*/ 10 h 40"/>
                <a:gd name="T48" fmla="*/ 3 w 86"/>
                <a:gd name="T49" fmla="*/ 10 h 40"/>
                <a:gd name="T50" fmla="*/ 3 w 86"/>
                <a:gd name="T51" fmla="*/ 9 h 40"/>
                <a:gd name="T52" fmla="*/ 3 w 86"/>
                <a:gd name="T53" fmla="*/ 9 h 40"/>
                <a:gd name="T54" fmla="*/ 2 w 86"/>
                <a:gd name="T55" fmla="*/ 8 h 40"/>
                <a:gd name="T56" fmla="*/ 1 w 86"/>
                <a:gd name="T57" fmla="*/ 6 h 40"/>
                <a:gd name="T58" fmla="*/ 1 w 86"/>
                <a:gd name="T59" fmla="*/ 5 h 40"/>
                <a:gd name="T60" fmla="*/ 1 w 86"/>
                <a:gd name="T61" fmla="*/ 3 h 40"/>
                <a:gd name="T62" fmla="*/ 0 w 86"/>
                <a:gd name="T63" fmla="*/ 1 h 40"/>
                <a:gd name="T64" fmla="*/ 1 w 86"/>
                <a:gd name="T65" fmla="*/ 1 h 40"/>
                <a:gd name="T66" fmla="*/ 1 w 86"/>
                <a:gd name="T67" fmla="*/ 1 h 40"/>
                <a:gd name="T68" fmla="*/ 1 w 86"/>
                <a:gd name="T69" fmla="*/ 1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40"/>
                <a:gd name="T107" fmla="*/ 86 w 86"/>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40">
                  <a:moveTo>
                    <a:pt x="6" y="2"/>
                  </a:moveTo>
                  <a:lnTo>
                    <a:pt x="13" y="2"/>
                  </a:lnTo>
                  <a:lnTo>
                    <a:pt x="21" y="2"/>
                  </a:lnTo>
                  <a:lnTo>
                    <a:pt x="28" y="2"/>
                  </a:lnTo>
                  <a:lnTo>
                    <a:pt x="35" y="2"/>
                  </a:lnTo>
                  <a:lnTo>
                    <a:pt x="42" y="2"/>
                  </a:lnTo>
                  <a:lnTo>
                    <a:pt x="50" y="1"/>
                  </a:lnTo>
                  <a:lnTo>
                    <a:pt x="57" y="1"/>
                  </a:lnTo>
                  <a:lnTo>
                    <a:pt x="64" y="0"/>
                  </a:lnTo>
                  <a:lnTo>
                    <a:pt x="66" y="0"/>
                  </a:lnTo>
                  <a:lnTo>
                    <a:pt x="68" y="0"/>
                  </a:lnTo>
                  <a:lnTo>
                    <a:pt x="69" y="0"/>
                  </a:lnTo>
                  <a:lnTo>
                    <a:pt x="70" y="1"/>
                  </a:lnTo>
                  <a:lnTo>
                    <a:pt x="71" y="1"/>
                  </a:lnTo>
                  <a:lnTo>
                    <a:pt x="72" y="1"/>
                  </a:lnTo>
                  <a:lnTo>
                    <a:pt x="73" y="2"/>
                  </a:lnTo>
                  <a:lnTo>
                    <a:pt x="73" y="3"/>
                  </a:lnTo>
                  <a:lnTo>
                    <a:pt x="74" y="6"/>
                  </a:lnTo>
                  <a:lnTo>
                    <a:pt x="77" y="10"/>
                  </a:lnTo>
                  <a:lnTo>
                    <a:pt x="78" y="13"/>
                  </a:lnTo>
                  <a:lnTo>
                    <a:pt x="80" y="17"/>
                  </a:lnTo>
                  <a:lnTo>
                    <a:pt x="81" y="21"/>
                  </a:lnTo>
                  <a:lnTo>
                    <a:pt x="83" y="25"/>
                  </a:lnTo>
                  <a:lnTo>
                    <a:pt x="85" y="28"/>
                  </a:lnTo>
                  <a:lnTo>
                    <a:pt x="86" y="33"/>
                  </a:lnTo>
                  <a:lnTo>
                    <a:pt x="85" y="34"/>
                  </a:lnTo>
                  <a:lnTo>
                    <a:pt x="84" y="35"/>
                  </a:lnTo>
                  <a:lnTo>
                    <a:pt x="83" y="35"/>
                  </a:lnTo>
                  <a:lnTo>
                    <a:pt x="80" y="35"/>
                  </a:lnTo>
                  <a:lnTo>
                    <a:pt x="79" y="36"/>
                  </a:lnTo>
                  <a:lnTo>
                    <a:pt x="72" y="38"/>
                  </a:lnTo>
                  <a:lnTo>
                    <a:pt x="64" y="39"/>
                  </a:lnTo>
                  <a:lnTo>
                    <a:pt x="56" y="39"/>
                  </a:lnTo>
                  <a:lnTo>
                    <a:pt x="49" y="39"/>
                  </a:lnTo>
                  <a:lnTo>
                    <a:pt x="45" y="40"/>
                  </a:lnTo>
                  <a:lnTo>
                    <a:pt x="41" y="40"/>
                  </a:lnTo>
                  <a:lnTo>
                    <a:pt x="36" y="40"/>
                  </a:lnTo>
                  <a:lnTo>
                    <a:pt x="33" y="39"/>
                  </a:lnTo>
                  <a:lnTo>
                    <a:pt x="26" y="39"/>
                  </a:lnTo>
                  <a:lnTo>
                    <a:pt x="18" y="38"/>
                  </a:lnTo>
                  <a:lnTo>
                    <a:pt x="16" y="38"/>
                  </a:lnTo>
                  <a:lnTo>
                    <a:pt x="15" y="38"/>
                  </a:lnTo>
                  <a:lnTo>
                    <a:pt x="13" y="38"/>
                  </a:lnTo>
                  <a:lnTo>
                    <a:pt x="12" y="38"/>
                  </a:lnTo>
                  <a:lnTo>
                    <a:pt x="11" y="38"/>
                  </a:lnTo>
                  <a:lnTo>
                    <a:pt x="10" y="38"/>
                  </a:lnTo>
                  <a:lnTo>
                    <a:pt x="10" y="36"/>
                  </a:lnTo>
                  <a:lnTo>
                    <a:pt x="9" y="36"/>
                  </a:lnTo>
                  <a:lnTo>
                    <a:pt x="8" y="32"/>
                  </a:lnTo>
                  <a:lnTo>
                    <a:pt x="6" y="28"/>
                  </a:lnTo>
                  <a:lnTo>
                    <a:pt x="5" y="25"/>
                  </a:lnTo>
                  <a:lnTo>
                    <a:pt x="4" y="20"/>
                  </a:lnTo>
                  <a:lnTo>
                    <a:pt x="3" y="17"/>
                  </a:lnTo>
                  <a:lnTo>
                    <a:pt x="2" y="12"/>
                  </a:lnTo>
                  <a:lnTo>
                    <a:pt x="1" y="9"/>
                  </a:lnTo>
                  <a:lnTo>
                    <a:pt x="0" y="5"/>
                  </a:lnTo>
                  <a:lnTo>
                    <a:pt x="0" y="4"/>
                  </a:lnTo>
                  <a:lnTo>
                    <a:pt x="0" y="3"/>
                  </a:lnTo>
                  <a:lnTo>
                    <a:pt x="1" y="3"/>
                  </a:lnTo>
                  <a:lnTo>
                    <a:pt x="1" y="2"/>
                  </a:lnTo>
                  <a:lnTo>
                    <a:pt x="2" y="2"/>
                  </a:lnTo>
                  <a:lnTo>
                    <a:pt x="3" y="2"/>
                  </a:lnTo>
                  <a:lnTo>
                    <a:pt x="4" y="2"/>
                  </a:lnTo>
                  <a:lnTo>
                    <a:pt x="6" y="2"/>
                  </a:lnTo>
                  <a:close/>
                </a:path>
              </a:pathLst>
            </a:custGeom>
            <a:solidFill>
              <a:srgbClr val="E5E5E5"/>
            </a:solidFill>
            <a:ln w="9525">
              <a:noFill/>
              <a:round/>
              <a:headEnd/>
              <a:tailEnd/>
            </a:ln>
          </p:spPr>
          <p:txBody>
            <a:bodyPr/>
            <a:lstStyle/>
            <a:p>
              <a:endParaRPr lang="en-US"/>
            </a:p>
          </p:txBody>
        </p:sp>
        <p:sp>
          <p:nvSpPr>
            <p:cNvPr id="1132" name="Freeform 96"/>
            <p:cNvSpPr>
              <a:spLocks/>
            </p:cNvSpPr>
            <p:nvPr/>
          </p:nvSpPr>
          <p:spPr bwMode="auto">
            <a:xfrm>
              <a:off x="3372" y="2050"/>
              <a:ext cx="50" cy="22"/>
            </a:xfrm>
            <a:custGeom>
              <a:avLst/>
              <a:gdLst>
                <a:gd name="T0" fmla="*/ 19 w 101"/>
                <a:gd name="T1" fmla="*/ 0 h 43"/>
                <a:gd name="T2" fmla="*/ 20 w 101"/>
                <a:gd name="T3" fmla="*/ 0 h 43"/>
                <a:gd name="T4" fmla="*/ 20 w 101"/>
                <a:gd name="T5" fmla="*/ 0 h 43"/>
                <a:gd name="T6" fmla="*/ 20 w 101"/>
                <a:gd name="T7" fmla="*/ 0 h 43"/>
                <a:gd name="T8" fmla="*/ 21 w 101"/>
                <a:gd name="T9" fmla="*/ 0 h 43"/>
                <a:gd name="T10" fmla="*/ 21 w 101"/>
                <a:gd name="T11" fmla="*/ 1 h 43"/>
                <a:gd name="T12" fmla="*/ 21 w 101"/>
                <a:gd name="T13" fmla="*/ 1 h 43"/>
                <a:gd name="T14" fmla="*/ 21 w 101"/>
                <a:gd name="T15" fmla="*/ 1 h 43"/>
                <a:gd name="T16" fmla="*/ 21 w 101"/>
                <a:gd name="T17" fmla="*/ 1 h 43"/>
                <a:gd name="T18" fmla="*/ 22 w 101"/>
                <a:gd name="T19" fmla="*/ 2 h 43"/>
                <a:gd name="T20" fmla="*/ 22 w 101"/>
                <a:gd name="T21" fmla="*/ 3 h 43"/>
                <a:gd name="T22" fmla="*/ 23 w 101"/>
                <a:gd name="T23" fmla="*/ 4 h 43"/>
                <a:gd name="T24" fmla="*/ 23 w 101"/>
                <a:gd name="T25" fmla="*/ 5 h 43"/>
                <a:gd name="T26" fmla="*/ 23 w 101"/>
                <a:gd name="T27" fmla="*/ 6 h 43"/>
                <a:gd name="T28" fmla="*/ 24 w 101"/>
                <a:gd name="T29" fmla="*/ 7 h 43"/>
                <a:gd name="T30" fmla="*/ 24 w 101"/>
                <a:gd name="T31" fmla="*/ 8 h 43"/>
                <a:gd name="T32" fmla="*/ 25 w 101"/>
                <a:gd name="T33" fmla="*/ 10 h 43"/>
                <a:gd name="T34" fmla="*/ 22 w 101"/>
                <a:gd name="T35" fmla="*/ 10 h 43"/>
                <a:gd name="T36" fmla="*/ 19 w 101"/>
                <a:gd name="T37" fmla="*/ 10 h 43"/>
                <a:gd name="T38" fmla="*/ 15 w 101"/>
                <a:gd name="T39" fmla="*/ 10 h 43"/>
                <a:gd name="T40" fmla="*/ 12 w 101"/>
                <a:gd name="T41" fmla="*/ 10 h 43"/>
                <a:gd name="T42" fmla="*/ 9 w 101"/>
                <a:gd name="T43" fmla="*/ 10 h 43"/>
                <a:gd name="T44" fmla="*/ 6 w 101"/>
                <a:gd name="T45" fmla="*/ 11 h 43"/>
                <a:gd name="T46" fmla="*/ 3 w 101"/>
                <a:gd name="T47" fmla="*/ 11 h 43"/>
                <a:gd name="T48" fmla="*/ 0 w 101"/>
                <a:gd name="T49" fmla="*/ 11 h 43"/>
                <a:gd name="T50" fmla="*/ 0 w 101"/>
                <a:gd name="T51" fmla="*/ 10 h 43"/>
                <a:gd name="T52" fmla="*/ 0 w 101"/>
                <a:gd name="T53" fmla="*/ 9 h 43"/>
                <a:gd name="T54" fmla="*/ 0 w 101"/>
                <a:gd name="T55" fmla="*/ 8 h 43"/>
                <a:gd name="T56" fmla="*/ 0 w 101"/>
                <a:gd name="T57" fmla="*/ 6 h 43"/>
                <a:gd name="T58" fmla="*/ 1 w 101"/>
                <a:gd name="T59" fmla="*/ 5 h 43"/>
                <a:gd name="T60" fmla="*/ 1 w 101"/>
                <a:gd name="T61" fmla="*/ 4 h 43"/>
                <a:gd name="T62" fmla="*/ 1 w 101"/>
                <a:gd name="T63" fmla="*/ 3 h 43"/>
                <a:gd name="T64" fmla="*/ 2 w 101"/>
                <a:gd name="T65" fmla="*/ 2 h 43"/>
                <a:gd name="T66" fmla="*/ 2 w 101"/>
                <a:gd name="T67" fmla="*/ 2 h 43"/>
                <a:gd name="T68" fmla="*/ 2 w 101"/>
                <a:gd name="T69" fmla="*/ 2 h 43"/>
                <a:gd name="T70" fmla="*/ 2 w 101"/>
                <a:gd name="T71" fmla="*/ 1 h 43"/>
                <a:gd name="T72" fmla="*/ 2 w 101"/>
                <a:gd name="T73" fmla="*/ 1 h 43"/>
                <a:gd name="T74" fmla="*/ 3 w 101"/>
                <a:gd name="T75" fmla="*/ 1 h 43"/>
                <a:gd name="T76" fmla="*/ 4 w 101"/>
                <a:gd name="T77" fmla="*/ 1 h 43"/>
                <a:gd name="T78" fmla="*/ 5 w 101"/>
                <a:gd name="T79" fmla="*/ 1 h 43"/>
                <a:gd name="T80" fmla="*/ 7 w 101"/>
                <a:gd name="T81" fmla="*/ 1 h 43"/>
                <a:gd name="T82" fmla="*/ 8 w 101"/>
                <a:gd name="T83" fmla="*/ 1 h 43"/>
                <a:gd name="T84" fmla="*/ 10 w 101"/>
                <a:gd name="T85" fmla="*/ 1 h 43"/>
                <a:gd name="T86" fmla="*/ 13 w 101"/>
                <a:gd name="T87" fmla="*/ 1 h 43"/>
                <a:gd name="T88" fmla="*/ 16 w 101"/>
                <a:gd name="T89" fmla="*/ 0 h 43"/>
                <a:gd name="T90" fmla="*/ 18 w 101"/>
                <a:gd name="T91" fmla="*/ 0 h 43"/>
                <a:gd name="T92" fmla="*/ 19 w 101"/>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3"/>
                <a:gd name="T143" fmla="*/ 101 w 101"/>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3">
                  <a:moveTo>
                    <a:pt x="78" y="0"/>
                  </a:moveTo>
                  <a:lnTo>
                    <a:pt x="80" y="0"/>
                  </a:lnTo>
                  <a:lnTo>
                    <a:pt x="81" y="0"/>
                  </a:lnTo>
                  <a:lnTo>
                    <a:pt x="83" y="0"/>
                  </a:lnTo>
                  <a:lnTo>
                    <a:pt x="84" y="0"/>
                  </a:lnTo>
                  <a:lnTo>
                    <a:pt x="85" y="1"/>
                  </a:lnTo>
                  <a:lnTo>
                    <a:pt x="86" y="2"/>
                  </a:lnTo>
                  <a:lnTo>
                    <a:pt x="88" y="7"/>
                  </a:lnTo>
                  <a:lnTo>
                    <a:pt x="89" y="11"/>
                  </a:lnTo>
                  <a:lnTo>
                    <a:pt x="92" y="15"/>
                  </a:lnTo>
                  <a:lnTo>
                    <a:pt x="93" y="19"/>
                  </a:lnTo>
                  <a:lnTo>
                    <a:pt x="95" y="24"/>
                  </a:lnTo>
                  <a:lnTo>
                    <a:pt x="96" y="28"/>
                  </a:lnTo>
                  <a:lnTo>
                    <a:pt x="99" y="32"/>
                  </a:lnTo>
                  <a:lnTo>
                    <a:pt x="101" y="37"/>
                  </a:lnTo>
                  <a:lnTo>
                    <a:pt x="88" y="38"/>
                  </a:lnTo>
                  <a:lnTo>
                    <a:pt x="76" y="38"/>
                  </a:lnTo>
                  <a:lnTo>
                    <a:pt x="63" y="39"/>
                  </a:lnTo>
                  <a:lnTo>
                    <a:pt x="50" y="39"/>
                  </a:lnTo>
                  <a:lnTo>
                    <a:pt x="38" y="40"/>
                  </a:lnTo>
                  <a:lnTo>
                    <a:pt x="25" y="41"/>
                  </a:lnTo>
                  <a:lnTo>
                    <a:pt x="12" y="41"/>
                  </a:lnTo>
                  <a:lnTo>
                    <a:pt x="0" y="43"/>
                  </a:lnTo>
                  <a:lnTo>
                    <a:pt x="1" y="38"/>
                  </a:lnTo>
                  <a:lnTo>
                    <a:pt x="2" y="33"/>
                  </a:lnTo>
                  <a:lnTo>
                    <a:pt x="3" y="29"/>
                  </a:lnTo>
                  <a:lnTo>
                    <a:pt x="3" y="24"/>
                  </a:lnTo>
                  <a:lnTo>
                    <a:pt x="4" y="19"/>
                  </a:lnTo>
                  <a:lnTo>
                    <a:pt x="5" y="14"/>
                  </a:lnTo>
                  <a:lnTo>
                    <a:pt x="6" y="9"/>
                  </a:lnTo>
                  <a:lnTo>
                    <a:pt x="8" y="5"/>
                  </a:lnTo>
                  <a:lnTo>
                    <a:pt x="9" y="5"/>
                  </a:lnTo>
                  <a:lnTo>
                    <a:pt x="9" y="3"/>
                  </a:lnTo>
                  <a:lnTo>
                    <a:pt x="10" y="3"/>
                  </a:lnTo>
                  <a:lnTo>
                    <a:pt x="13" y="3"/>
                  </a:lnTo>
                  <a:lnTo>
                    <a:pt x="18" y="2"/>
                  </a:lnTo>
                  <a:lnTo>
                    <a:pt x="23" y="2"/>
                  </a:lnTo>
                  <a:lnTo>
                    <a:pt x="28" y="1"/>
                  </a:lnTo>
                  <a:lnTo>
                    <a:pt x="34" y="1"/>
                  </a:lnTo>
                  <a:lnTo>
                    <a:pt x="40" y="1"/>
                  </a:lnTo>
                  <a:lnTo>
                    <a:pt x="53" y="1"/>
                  </a:lnTo>
                  <a:lnTo>
                    <a:pt x="64" y="0"/>
                  </a:lnTo>
                  <a:lnTo>
                    <a:pt x="73" y="0"/>
                  </a:lnTo>
                  <a:lnTo>
                    <a:pt x="78" y="0"/>
                  </a:lnTo>
                  <a:close/>
                </a:path>
              </a:pathLst>
            </a:custGeom>
            <a:solidFill>
              <a:srgbClr val="B2B2B2"/>
            </a:solidFill>
            <a:ln w="9525">
              <a:noFill/>
              <a:round/>
              <a:headEnd/>
              <a:tailEnd/>
            </a:ln>
          </p:spPr>
          <p:txBody>
            <a:bodyPr/>
            <a:lstStyle/>
            <a:p>
              <a:endParaRPr lang="en-US"/>
            </a:p>
          </p:txBody>
        </p:sp>
        <p:sp>
          <p:nvSpPr>
            <p:cNvPr id="1133" name="Freeform 97"/>
            <p:cNvSpPr>
              <a:spLocks/>
            </p:cNvSpPr>
            <p:nvPr/>
          </p:nvSpPr>
          <p:spPr bwMode="auto">
            <a:xfrm>
              <a:off x="3365" y="2037"/>
              <a:ext cx="11" cy="34"/>
            </a:xfrm>
            <a:custGeom>
              <a:avLst/>
              <a:gdLst>
                <a:gd name="T0" fmla="*/ 2 w 23"/>
                <a:gd name="T1" fmla="*/ 0 h 69"/>
                <a:gd name="T2" fmla="*/ 2 w 23"/>
                <a:gd name="T3" fmla="*/ 1 h 69"/>
                <a:gd name="T4" fmla="*/ 2 w 23"/>
                <a:gd name="T5" fmla="*/ 1 h 69"/>
                <a:gd name="T6" fmla="*/ 1 w 23"/>
                <a:gd name="T7" fmla="*/ 2 h 69"/>
                <a:gd name="T8" fmla="*/ 1 w 23"/>
                <a:gd name="T9" fmla="*/ 3 h 69"/>
                <a:gd name="T10" fmla="*/ 0 w 23"/>
                <a:gd name="T11" fmla="*/ 4 h 69"/>
                <a:gd name="T12" fmla="*/ 0 w 23"/>
                <a:gd name="T13" fmla="*/ 4 h 69"/>
                <a:gd name="T14" fmla="*/ 0 w 23"/>
                <a:gd name="T15" fmla="*/ 5 h 69"/>
                <a:gd name="T16" fmla="*/ 0 w 23"/>
                <a:gd name="T17" fmla="*/ 6 h 69"/>
                <a:gd name="T18" fmla="*/ 0 w 23"/>
                <a:gd name="T19" fmla="*/ 7 h 69"/>
                <a:gd name="T20" fmla="*/ 0 w 23"/>
                <a:gd name="T21" fmla="*/ 9 h 69"/>
                <a:gd name="T22" fmla="*/ 1 w 23"/>
                <a:gd name="T23" fmla="*/ 10 h 69"/>
                <a:gd name="T24" fmla="*/ 1 w 23"/>
                <a:gd name="T25" fmla="*/ 11 h 69"/>
                <a:gd name="T26" fmla="*/ 2 w 23"/>
                <a:gd name="T27" fmla="*/ 13 h 69"/>
                <a:gd name="T28" fmla="*/ 2 w 23"/>
                <a:gd name="T29" fmla="*/ 14 h 69"/>
                <a:gd name="T30" fmla="*/ 3 w 23"/>
                <a:gd name="T31" fmla="*/ 16 h 69"/>
                <a:gd name="T32" fmla="*/ 3 w 23"/>
                <a:gd name="T33" fmla="*/ 17 h 69"/>
                <a:gd name="T34" fmla="*/ 3 w 23"/>
                <a:gd name="T35" fmla="*/ 16 h 69"/>
                <a:gd name="T36" fmla="*/ 4 w 23"/>
                <a:gd name="T37" fmla="*/ 15 h 69"/>
                <a:gd name="T38" fmla="*/ 4 w 23"/>
                <a:gd name="T39" fmla="*/ 14 h 69"/>
                <a:gd name="T40" fmla="*/ 4 w 23"/>
                <a:gd name="T41" fmla="*/ 13 h 69"/>
                <a:gd name="T42" fmla="*/ 4 w 23"/>
                <a:gd name="T43" fmla="*/ 11 h 69"/>
                <a:gd name="T44" fmla="*/ 5 w 23"/>
                <a:gd name="T45" fmla="*/ 11 h 69"/>
                <a:gd name="T46" fmla="*/ 5 w 23"/>
                <a:gd name="T47" fmla="*/ 9 h 69"/>
                <a:gd name="T48" fmla="*/ 5 w 23"/>
                <a:gd name="T49" fmla="*/ 8 h 69"/>
                <a:gd name="T50" fmla="*/ 5 w 23"/>
                <a:gd name="T51" fmla="*/ 8 h 69"/>
                <a:gd name="T52" fmla="*/ 5 w 23"/>
                <a:gd name="T53" fmla="*/ 7 h 69"/>
                <a:gd name="T54" fmla="*/ 5 w 23"/>
                <a:gd name="T55" fmla="*/ 7 h 69"/>
                <a:gd name="T56" fmla="*/ 5 w 23"/>
                <a:gd name="T57" fmla="*/ 6 h 69"/>
                <a:gd name="T58" fmla="*/ 5 w 23"/>
                <a:gd name="T59" fmla="*/ 5 h 69"/>
                <a:gd name="T60" fmla="*/ 5 w 23"/>
                <a:gd name="T61" fmla="*/ 4 h 69"/>
                <a:gd name="T62" fmla="*/ 4 w 23"/>
                <a:gd name="T63" fmla="*/ 3 h 69"/>
                <a:gd name="T64" fmla="*/ 4 w 23"/>
                <a:gd name="T65" fmla="*/ 2 h 69"/>
                <a:gd name="T66" fmla="*/ 4 w 23"/>
                <a:gd name="T67" fmla="*/ 2 h 69"/>
                <a:gd name="T68" fmla="*/ 4 w 23"/>
                <a:gd name="T69" fmla="*/ 1 h 69"/>
                <a:gd name="T70" fmla="*/ 3 w 23"/>
                <a:gd name="T71" fmla="*/ 1 h 69"/>
                <a:gd name="T72" fmla="*/ 3 w 23"/>
                <a:gd name="T73" fmla="*/ 0 h 69"/>
                <a:gd name="T74" fmla="*/ 3 w 23"/>
                <a:gd name="T75" fmla="*/ 0 h 69"/>
                <a:gd name="T76" fmla="*/ 3 w 23"/>
                <a:gd name="T77" fmla="*/ 0 h 69"/>
                <a:gd name="T78" fmla="*/ 3 w 23"/>
                <a:gd name="T79" fmla="*/ 0 h 69"/>
                <a:gd name="T80" fmla="*/ 2 w 23"/>
                <a:gd name="T81" fmla="*/ 0 h 69"/>
                <a:gd name="T82" fmla="*/ 2 w 23"/>
                <a:gd name="T83" fmla="*/ 0 h 69"/>
                <a:gd name="T84" fmla="*/ 2 w 23"/>
                <a:gd name="T85" fmla="*/ 0 h 69"/>
                <a:gd name="T86" fmla="*/ 2 w 23"/>
                <a:gd name="T87" fmla="*/ 0 h 69"/>
                <a:gd name="T88" fmla="*/ 2 w 23"/>
                <a:gd name="T89" fmla="*/ 0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69"/>
                <a:gd name="T137" fmla="*/ 23 w 23"/>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69">
                  <a:moveTo>
                    <a:pt x="10" y="1"/>
                  </a:moveTo>
                  <a:lnTo>
                    <a:pt x="9" y="4"/>
                  </a:lnTo>
                  <a:lnTo>
                    <a:pt x="8" y="7"/>
                  </a:lnTo>
                  <a:lnTo>
                    <a:pt x="7" y="11"/>
                  </a:lnTo>
                  <a:lnTo>
                    <a:pt x="5" y="13"/>
                  </a:lnTo>
                  <a:lnTo>
                    <a:pt x="3" y="16"/>
                  </a:lnTo>
                  <a:lnTo>
                    <a:pt x="2" y="19"/>
                  </a:lnTo>
                  <a:lnTo>
                    <a:pt x="1" y="22"/>
                  </a:lnTo>
                  <a:lnTo>
                    <a:pt x="0" y="26"/>
                  </a:lnTo>
                  <a:lnTo>
                    <a:pt x="2" y="30"/>
                  </a:lnTo>
                  <a:lnTo>
                    <a:pt x="3" y="36"/>
                  </a:lnTo>
                  <a:lnTo>
                    <a:pt x="5" y="42"/>
                  </a:lnTo>
                  <a:lnTo>
                    <a:pt x="7" y="47"/>
                  </a:lnTo>
                  <a:lnTo>
                    <a:pt x="9" y="53"/>
                  </a:lnTo>
                  <a:lnTo>
                    <a:pt x="10" y="58"/>
                  </a:lnTo>
                  <a:lnTo>
                    <a:pt x="12" y="64"/>
                  </a:lnTo>
                  <a:lnTo>
                    <a:pt x="15" y="69"/>
                  </a:lnTo>
                  <a:lnTo>
                    <a:pt x="15" y="65"/>
                  </a:lnTo>
                  <a:lnTo>
                    <a:pt x="16" y="61"/>
                  </a:lnTo>
                  <a:lnTo>
                    <a:pt x="17" y="57"/>
                  </a:lnTo>
                  <a:lnTo>
                    <a:pt x="18" y="52"/>
                  </a:lnTo>
                  <a:lnTo>
                    <a:pt x="19" y="47"/>
                  </a:lnTo>
                  <a:lnTo>
                    <a:pt x="20" y="44"/>
                  </a:lnTo>
                  <a:lnTo>
                    <a:pt x="22" y="39"/>
                  </a:lnTo>
                  <a:lnTo>
                    <a:pt x="22" y="35"/>
                  </a:lnTo>
                  <a:lnTo>
                    <a:pt x="23" y="34"/>
                  </a:lnTo>
                  <a:lnTo>
                    <a:pt x="23" y="30"/>
                  </a:lnTo>
                  <a:lnTo>
                    <a:pt x="23" y="28"/>
                  </a:lnTo>
                  <a:lnTo>
                    <a:pt x="22" y="24"/>
                  </a:lnTo>
                  <a:lnTo>
                    <a:pt x="22" y="21"/>
                  </a:lnTo>
                  <a:lnTo>
                    <a:pt x="20" y="18"/>
                  </a:lnTo>
                  <a:lnTo>
                    <a:pt x="19" y="14"/>
                  </a:lnTo>
                  <a:lnTo>
                    <a:pt x="18" y="11"/>
                  </a:lnTo>
                  <a:lnTo>
                    <a:pt x="17" y="8"/>
                  </a:lnTo>
                  <a:lnTo>
                    <a:pt x="16" y="5"/>
                  </a:lnTo>
                  <a:lnTo>
                    <a:pt x="15" y="4"/>
                  </a:lnTo>
                  <a:lnTo>
                    <a:pt x="14" y="1"/>
                  </a:lnTo>
                  <a:lnTo>
                    <a:pt x="14" y="0"/>
                  </a:lnTo>
                  <a:lnTo>
                    <a:pt x="12" y="0"/>
                  </a:lnTo>
                  <a:lnTo>
                    <a:pt x="11" y="0"/>
                  </a:lnTo>
                  <a:lnTo>
                    <a:pt x="10" y="0"/>
                  </a:lnTo>
                  <a:lnTo>
                    <a:pt x="10" y="1"/>
                  </a:lnTo>
                  <a:close/>
                </a:path>
              </a:pathLst>
            </a:custGeom>
            <a:solidFill>
              <a:srgbClr val="999999"/>
            </a:solidFill>
            <a:ln w="9525">
              <a:noFill/>
              <a:round/>
              <a:headEnd/>
              <a:tailEnd/>
            </a:ln>
          </p:spPr>
          <p:txBody>
            <a:bodyPr/>
            <a:lstStyle/>
            <a:p>
              <a:endParaRPr lang="en-US"/>
            </a:p>
          </p:txBody>
        </p:sp>
        <p:sp>
          <p:nvSpPr>
            <p:cNvPr id="1134" name="Freeform 98"/>
            <p:cNvSpPr>
              <a:spLocks/>
            </p:cNvSpPr>
            <p:nvPr/>
          </p:nvSpPr>
          <p:spPr bwMode="auto">
            <a:xfrm>
              <a:off x="3371" y="2035"/>
              <a:ext cx="43" cy="19"/>
            </a:xfrm>
            <a:custGeom>
              <a:avLst/>
              <a:gdLst>
                <a:gd name="T0" fmla="*/ 3 w 87"/>
                <a:gd name="T1" fmla="*/ 0 h 39"/>
                <a:gd name="T2" fmla="*/ 7 w 87"/>
                <a:gd name="T3" fmla="*/ 0 h 39"/>
                <a:gd name="T4" fmla="*/ 10 w 87"/>
                <a:gd name="T5" fmla="*/ 0 h 39"/>
                <a:gd name="T6" fmla="*/ 14 w 87"/>
                <a:gd name="T7" fmla="*/ 0 h 39"/>
                <a:gd name="T8" fmla="*/ 16 w 87"/>
                <a:gd name="T9" fmla="*/ 0 h 39"/>
                <a:gd name="T10" fmla="*/ 17 w 87"/>
                <a:gd name="T11" fmla="*/ 0 h 39"/>
                <a:gd name="T12" fmla="*/ 18 w 87"/>
                <a:gd name="T13" fmla="*/ 0 h 39"/>
                <a:gd name="T14" fmla="*/ 18 w 87"/>
                <a:gd name="T15" fmla="*/ 0 h 39"/>
                <a:gd name="T16" fmla="*/ 18 w 87"/>
                <a:gd name="T17" fmla="*/ 1 h 39"/>
                <a:gd name="T18" fmla="*/ 19 w 87"/>
                <a:gd name="T19" fmla="*/ 3 h 39"/>
                <a:gd name="T20" fmla="*/ 20 w 87"/>
                <a:gd name="T21" fmla="*/ 5 h 39"/>
                <a:gd name="T22" fmla="*/ 21 w 87"/>
                <a:gd name="T23" fmla="*/ 7 h 39"/>
                <a:gd name="T24" fmla="*/ 21 w 87"/>
                <a:gd name="T25" fmla="*/ 8 h 39"/>
                <a:gd name="T26" fmla="*/ 21 w 87"/>
                <a:gd name="T27" fmla="*/ 8 h 39"/>
                <a:gd name="T28" fmla="*/ 21 w 87"/>
                <a:gd name="T29" fmla="*/ 8 h 39"/>
                <a:gd name="T30" fmla="*/ 21 w 87"/>
                <a:gd name="T31" fmla="*/ 8 h 39"/>
                <a:gd name="T32" fmla="*/ 20 w 87"/>
                <a:gd name="T33" fmla="*/ 9 h 39"/>
                <a:gd name="T34" fmla="*/ 18 w 87"/>
                <a:gd name="T35" fmla="*/ 9 h 39"/>
                <a:gd name="T36" fmla="*/ 14 w 87"/>
                <a:gd name="T37" fmla="*/ 9 h 39"/>
                <a:gd name="T38" fmla="*/ 10 w 87"/>
                <a:gd name="T39" fmla="*/ 9 h 39"/>
                <a:gd name="T40" fmla="*/ 6 w 87"/>
                <a:gd name="T41" fmla="*/ 9 h 39"/>
                <a:gd name="T42" fmla="*/ 4 w 87"/>
                <a:gd name="T43" fmla="*/ 9 h 39"/>
                <a:gd name="T44" fmla="*/ 3 w 87"/>
                <a:gd name="T45" fmla="*/ 9 h 39"/>
                <a:gd name="T46" fmla="*/ 3 w 87"/>
                <a:gd name="T47" fmla="*/ 9 h 39"/>
                <a:gd name="T48" fmla="*/ 2 w 87"/>
                <a:gd name="T49" fmla="*/ 9 h 39"/>
                <a:gd name="T50" fmla="*/ 2 w 87"/>
                <a:gd name="T51" fmla="*/ 9 h 39"/>
                <a:gd name="T52" fmla="*/ 2 w 87"/>
                <a:gd name="T53" fmla="*/ 8 h 39"/>
                <a:gd name="T54" fmla="*/ 1 w 87"/>
                <a:gd name="T55" fmla="*/ 6 h 39"/>
                <a:gd name="T56" fmla="*/ 1 w 87"/>
                <a:gd name="T57" fmla="*/ 4 h 39"/>
                <a:gd name="T58" fmla="*/ 0 w 87"/>
                <a:gd name="T59" fmla="*/ 2 h 39"/>
                <a:gd name="T60" fmla="*/ 0 w 87"/>
                <a:gd name="T61" fmla="*/ 1 h 39"/>
                <a:gd name="T62" fmla="*/ 0 w 87"/>
                <a:gd name="T63" fmla="*/ 0 h 39"/>
                <a:gd name="T64" fmla="*/ 0 w 87"/>
                <a:gd name="T65" fmla="*/ 0 h 39"/>
                <a:gd name="T66" fmla="*/ 1 w 87"/>
                <a:gd name="T67" fmla="*/ 0 h 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
                <a:gd name="T103" fmla="*/ 0 h 39"/>
                <a:gd name="T104" fmla="*/ 87 w 87"/>
                <a:gd name="T105" fmla="*/ 39 h 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 h="39">
                  <a:moveTo>
                    <a:pt x="6" y="1"/>
                  </a:moveTo>
                  <a:lnTo>
                    <a:pt x="14" y="1"/>
                  </a:lnTo>
                  <a:lnTo>
                    <a:pt x="21" y="1"/>
                  </a:lnTo>
                  <a:lnTo>
                    <a:pt x="29" y="1"/>
                  </a:lnTo>
                  <a:lnTo>
                    <a:pt x="36" y="1"/>
                  </a:lnTo>
                  <a:lnTo>
                    <a:pt x="43" y="1"/>
                  </a:lnTo>
                  <a:lnTo>
                    <a:pt x="50" y="1"/>
                  </a:lnTo>
                  <a:lnTo>
                    <a:pt x="57" y="0"/>
                  </a:lnTo>
                  <a:lnTo>
                    <a:pt x="65" y="0"/>
                  </a:lnTo>
                  <a:lnTo>
                    <a:pt x="66" y="0"/>
                  </a:lnTo>
                  <a:lnTo>
                    <a:pt x="68" y="0"/>
                  </a:lnTo>
                  <a:lnTo>
                    <a:pt x="69" y="0"/>
                  </a:lnTo>
                  <a:lnTo>
                    <a:pt x="71" y="0"/>
                  </a:lnTo>
                  <a:lnTo>
                    <a:pt x="72" y="1"/>
                  </a:lnTo>
                  <a:lnTo>
                    <a:pt x="73" y="1"/>
                  </a:lnTo>
                  <a:lnTo>
                    <a:pt x="73" y="2"/>
                  </a:lnTo>
                  <a:lnTo>
                    <a:pt x="74" y="2"/>
                  </a:lnTo>
                  <a:lnTo>
                    <a:pt x="75" y="6"/>
                  </a:lnTo>
                  <a:lnTo>
                    <a:pt x="77" y="10"/>
                  </a:lnTo>
                  <a:lnTo>
                    <a:pt x="79" y="14"/>
                  </a:lnTo>
                  <a:lnTo>
                    <a:pt x="80" y="17"/>
                  </a:lnTo>
                  <a:lnTo>
                    <a:pt x="82" y="21"/>
                  </a:lnTo>
                  <a:lnTo>
                    <a:pt x="83" y="25"/>
                  </a:lnTo>
                  <a:lnTo>
                    <a:pt x="86" y="29"/>
                  </a:lnTo>
                  <a:lnTo>
                    <a:pt x="87" y="32"/>
                  </a:lnTo>
                  <a:lnTo>
                    <a:pt x="87" y="33"/>
                  </a:lnTo>
                  <a:lnTo>
                    <a:pt x="87" y="34"/>
                  </a:lnTo>
                  <a:lnTo>
                    <a:pt x="86" y="34"/>
                  </a:lnTo>
                  <a:lnTo>
                    <a:pt x="84" y="34"/>
                  </a:lnTo>
                  <a:lnTo>
                    <a:pt x="83" y="36"/>
                  </a:lnTo>
                  <a:lnTo>
                    <a:pt x="82" y="36"/>
                  </a:lnTo>
                  <a:lnTo>
                    <a:pt x="81" y="36"/>
                  </a:lnTo>
                  <a:lnTo>
                    <a:pt x="73" y="37"/>
                  </a:lnTo>
                  <a:lnTo>
                    <a:pt x="65" y="38"/>
                  </a:lnTo>
                  <a:lnTo>
                    <a:pt x="58" y="39"/>
                  </a:lnTo>
                  <a:lnTo>
                    <a:pt x="50" y="39"/>
                  </a:lnTo>
                  <a:lnTo>
                    <a:pt x="42" y="39"/>
                  </a:lnTo>
                  <a:lnTo>
                    <a:pt x="35" y="39"/>
                  </a:lnTo>
                  <a:lnTo>
                    <a:pt x="27" y="39"/>
                  </a:lnTo>
                  <a:lnTo>
                    <a:pt x="19" y="38"/>
                  </a:lnTo>
                  <a:lnTo>
                    <a:pt x="18" y="38"/>
                  </a:lnTo>
                  <a:lnTo>
                    <a:pt x="16" y="38"/>
                  </a:lnTo>
                  <a:lnTo>
                    <a:pt x="14" y="38"/>
                  </a:lnTo>
                  <a:lnTo>
                    <a:pt x="13" y="38"/>
                  </a:lnTo>
                  <a:lnTo>
                    <a:pt x="12" y="37"/>
                  </a:lnTo>
                  <a:lnTo>
                    <a:pt x="11" y="37"/>
                  </a:lnTo>
                  <a:lnTo>
                    <a:pt x="11" y="36"/>
                  </a:lnTo>
                  <a:lnTo>
                    <a:pt x="9" y="32"/>
                  </a:lnTo>
                  <a:lnTo>
                    <a:pt x="8" y="29"/>
                  </a:lnTo>
                  <a:lnTo>
                    <a:pt x="6" y="24"/>
                  </a:lnTo>
                  <a:lnTo>
                    <a:pt x="5" y="21"/>
                  </a:lnTo>
                  <a:lnTo>
                    <a:pt x="4" y="16"/>
                  </a:lnTo>
                  <a:lnTo>
                    <a:pt x="3" y="12"/>
                  </a:lnTo>
                  <a:lnTo>
                    <a:pt x="1" y="9"/>
                  </a:lnTo>
                  <a:lnTo>
                    <a:pt x="0" y="4"/>
                  </a:lnTo>
                  <a:lnTo>
                    <a:pt x="0" y="3"/>
                  </a:lnTo>
                  <a:lnTo>
                    <a:pt x="0" y="2"/>
                  </a:lnTo>
                  <a:lnTo>
                    <a:pt x="1" y="2"/>
                  </a:lnTo>
                  <a:lnTo>
                    <a:pt x="3" y="2"/>
                  </a:lnTo>
                  <a:lnTo>
                    <a:pt x="4" y="1"/>
                  </a:lnTo>
                  <a:lnTo>
                    <a:pt x="5" y="1"/>
                  </a:lnTo>
                  <a:lnTo>
                    <a:pt x="6" y="1"/>
                  </a:lnTo>
                  <a:close/>
                </a:path>
              </a:pathLst>
            </a:custGeom>
            <a:solidFill>
              <a:srgbClr val="E5E5E5"/>
            </a:solidFill>
            <a:ln w="9525">
              <a:noFill/>
              <a:round/>
              <a:headEnd/>
              <a:tailEnd/>
            </a:ln>
          </p:spPr>
          <p:txBody>
            <a:bodyPr/>
            <a:lstStyle/>
            <a:p>
              <a:endParaRPr lang="en-US"/>
            </a:p>
          </p:txBody>
        </p:sp>
        <p:sp>
          <p:nvSpPr>
            <p:cNvPr id="1135" name="Freeform 99"/>
            <p:cNvSpPr>
              <a:spLocks/>
            </p:cNvSpPr>
            <p:nvPr/>
          </p:nvSpPr>
          <p:spPr bwMode="auto">
            <a:xfrm>
              <a:off x="3432" y="2048"/>
              <a:ext cx="50" cy="21"/>
            </a:xfrm>
            <a:custGeom>
              <a:avLst/>
              <a:gdLst>
                <a:gd name="T0" fmla="*/ 19 w 102"/>
                <a:gd name="T1" fmla="*/ 0 h 43"/>
                <a:gd name="T2" fmla="*/ 19 w 102"/>
                <a:gd name="T3" fmla="*/ 0 h 43"/>
                <a:gd name="T4" fmla="*/ 20 w 102"/>
                <a:gd name="T5" fmla="*/ 0 h 43"/>
                <a:gd name="T6" fmla="*/ 20 w 102"/>
                <a:gd name="T7" fmla="*/ 0 h 43"/>
                <a:gd name="T8" fmla="*/ 20 w 102"/>
                <a:gd name="T9" fmla="*/ 0 h 43"/>
                <a:gd name="T10" fmla="*/ 20 w 102"/>
                <a:gd name="T11" fmla="*/ 0 h 43"/>
                <a:gd name="T12" fmla="*/ 20 w 102"/>
                <a:gd name="T13" fmla="*/ 0 h 43"/>
                <a:gd name="T14" fmla="*/ 21 w 102"/>
                <a:gd name="T15" fmla="*/ 0 h 43"/>
                <a:gd name="T16" fmla="*/ 21 w 102"/>
                <a:gd name="T17" fmla="*/ 0 h 43"/>
                <a:gd name="T18" fmla="*/ 21 w 102"/>
                <a:gd name="T19" fmla="*/ 1 h 43"/>
                <a:gd name="T20" fmla="*/ 22 w 102"/>
                <a:gd name="T21" fmla="*/ 2 h 43"/>
                <a:gd name="T22" fmla="*/ 22 w 102"/>
                <a:gd name="T23" fmla="*/ 3 h 43"/>
                <a:gd name="T24" fmla="*/ 23 w 102"/>
                <a:gd name="T25" fmla="*/ 5 h 43"/>
                <a:gd name="T26" fmla="*/ 23 w 102"/>
                <a:gd name="T27" fmla="*/ 5 h 43"/>
                <a:gd name="T28" fmla="*/ 24 w 102"/>
                <a:gd name="T29" fmla="*/ 7 h 43"/>
                <a:gd name="T30" fmla="*/ 24 w 102"/>
                <a:gd name="T31" fmla="*/ 8 h 43"/>
                <a:gd name="T32" fmla="*/ 25 w 102"/>
                <a:gd name="T33" fmla="*/ 9 h 43"/>
                <a:gd name="T34" fmla="*/ 22 w 102"/>
                <a:gd name="T35" fmla="*/ 9 h 43"/>
                <a:gd name="T36" fmla="*/ 18 w 102"/>
                <a:gd name="T37" fmla="*/ 9 h 43"/>
                <a:gd name="T38" fmla="*/ 15 w 102"/>
                <a:gd name="T39" fmla="*/ 9 h 43"/>
                <a:gd name="T40" fmla="*/ 12 w 102"/>
                <a:gd name="T41" fmla="*/ 9 h 43"/>
                <a:gd name="T42" fmla="*/ 9 w 102"/>
                <a:gd name="T43" fmla="*/ 10 h 43"/>
                <a:gd name="T44" fmla="*/ 6 w 102"/>
                <a:gd name="T45" fmla="*/ 10 h 43"/>
                <a:gd name="T46" fmla="*/ 3 w 102"/>
                <a:gd name="T47" fmla="*/ 10 h 43"/>
                <a:gd name="T48" fmla="*/ 0 w 102"/>
                <a:gd name="T49" fmla="*/ 10 h 43"/>
                <a:gd name="T50" fmla="*/ 0 w 102"/>
                <a:gd name="T51" fmla="*/ 9 h 43"/>
                <a:gd name="T52" fmla="*/ 0 w 102"/>
                <a:gd name="T53" fmla="*/ 8 h 43"/>
                <a:gd name="T54" fmla="*/ 0 w 102"/>
                <a:gd name="T55" fmla="*/ 7 h 43"/>
                <a:gd name="T56" fmla="*/ 1 w 102"/>
                <a:gd name="T57" fmla="*/ 5 h 43"/>
                <a:gd name="T58" fmla="*/ 1 w 102"/>
                <a:gd name="T59" fmla="*/ 4 h 43"/>
                <a:gd name="T60" fmla="*/ 1 w 102"/>
                <a:gd name="T61" fmla="*/ 3 h 43"/>
                <a:gd name="T62" fmla="*/ 1 w 102"/>
                <a:gd name="T63" fmla="*/ 2 h 43"/>
                <a:gd name="T64" fmla="*/ 1 w 102"/>
                <a:gd name="T65" fmla="*/ 1 h 43"/>
                <a:gd name="T66" fmla="*/ 1 w 102"/>
                <a:gd name="T67" fmla="*/ 1 h 43"/>
                <a:gd name="T68" fmla="*/ 2 w 102"/>
                <a:gd name="T69" fmla="*/ 1 h 43"/>
                <a:gd name="T70" fmla="*/ 2 w 102"/>
                <a:gd name="T71" fmla="*/ 1 h 43"/>
                <a:gd name="T72" fmla="*/ 2 w 102"/>
                <a:gd name="T73" fmla="*/ 1 h 43"/>
                <a:gd name="T74" fmla="*/ 3 w 102"/>
                <a:gd name="T75" fmla="*/ 0 h 43"/>
                <a:gd name="T76" fmla="*/ 4 w 102"/>
                <a:gd name="T77" fmla="*/ 0 h 43"/>
                <a:gd name="T78" fmla="*/ 5 w 102"/>
                <a:gd name="T79" fmla="*/ 0 h 43"/>
                <a:gd name="T80" fmla="*/ 7 w 102"/>
                <a:gd name="T81" fmla="*/ 0 h 43"/>
                <a:gd name="T82" fmla="*/ 8 w 102"/>
                <a:gd name="T83" fmla="*/ 0 h 43"/>
                <a:gd name="T84" fmla="*/ 10 w 102"/>
                <a:gd name="T85" fmla="*/ 0 h 43"/>
                <a:gd name="T86" fmla="*/ 12 w 102"/>
                <a:gd name="T87" fmla="*/ 0 h 43"/>
                <a:gd name="T88" fmla="*/ 15 w 102"/>
                <a:gd name="T89" fmla="*/ 0 h 43"/>
                <a:gd name="T90" fmla="*/ 18 w 102"/>
                <a:gd name="T91" fmla="*/ 0 h 43"/>
                <a:gd name="T92" fmla="*/ 19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79" y="0"/>
                  </a:moveTo>
                  <a:lnTo>
                    <a:pt x="80" y="0"/>
                  </a:lnTo>
                  <a:lnTo>
                    <a:pt x="81" y="0"/>
                  </a:lnTo>
                  <a:lnTo>
                    <a:pt x="82" y="0"/>
                  </a:lnTo>
                  <a:lnTo>
                    <a:pt x="83" y="0"/>
                  </a:lnTo>
                  <a:lnTo>
                    <a:pt x="84" y="0"/>
                  </a:lnTo>
                  <a:lnTo>
                    <a:pt x="84" y="1"/>
                  </a:lnTo>
                  <a:lnTo>
                    <a:pt x="86" y="1"/>
                  </a:lnTo>
                  <a:lnTo>
                    <a:pt x="86" y="2"/>
                  </a:lnTo>
                  <a:lnTo>
                    <a:pt x="88" y="7"/>
                  </a:lnTo>
                  <a:lnTo>
                    <a:pt x="90" y="11"/>
                  </a:lnTo>
                  <a:lnTo>
                    <a:pt x="91" y="15"/>
                  </a:lnTo>
                  <a:lnTo>
                    <a:pt x="94" y="20"/>
                  </a:lnTo>
                  <a:lnTo>
                    <a:pt x="96" y="23"/>
                  </a:lnTo>
                  <a:lnTo>
                    <a:pt x="97" y="28"/>
                  </a:lnTo>
                  <a:lnTo>
                    <a:pt x="99" y="32"/>
                  </a:lnTo>
                  <a:lnTo>
                    <a:pt x="102" y="36"/>
                  </a:lnTo>
                  <a:lnTo>
                    <a:pt x="89" y="37"/>
                  </a:lnTo>
                  <a:lnTo>
                    <a:pt x="76" y="38"/>
                  </a:lnTo>
                  <a:lnTo>
                    <a:pt x="64" y="38"/>
                  </a:lnTo>
                  <a:lnTo>
                    <a:pt x="51" y="39"/>
                  </a:lnTo>
                  <a:lnTo>
                    <a:pt x="38" y="40"/>
                  </a:lnTo>
                  <a:lnTo>
                    <a:pt x="26" y="40"/>
                  </a:lnTo>
                  <a:lnTo>
                    <a:pt x="13" y="42"/>
                  </a:lnTo>
                  <a:lnTo>
                    <a:pt x="0" y="43"/>
                  </a:lnTo>
                  <a:lnTo>
                    <a:pt x="2" y="38"/>
                  </a:lnTo>
                  <a:lnTo>
                    <a:pt x="3" y="34"/>
                  </a:lnTo>
                  <a:lnTo>
                    <a:pt x="3" y="28"/>
                  </a:lnTo>
                  <a:lnTo>
                    <a:pt x="4" y="23"/>
                  </a:lnTo>
                  <a:lnTo>
                    <a:pt x="5" y="19"/>
                  </a:lnTo>
                  <a:lnTo>
                    <a:pt x="6" y="14"/>
                  </a:lnTo>
                  <a:lnTo>
                    <a:pt x="6" y="9"/>
                  </a:lnTo>
                  <a:lnTo>
                    <a:pt x="7" y="5"/>
                  </a:lnTo>
                  <a:lnTo>
                    <a:pt x="7" y="4"/>
                  </a:lnTo>
                  <a:lnTo>
                    <a:pt x="8" y="4"/>
                  </a:lnTo>
                  <a:lnTo>
                    <a:pt x="10" y="4"/>
                  </a:lnTo>
                  <a:lnTo>
                    <a:pt x="11" y="4"/>
                  </a:lnTo>
                  <a:lnTo>
                    <a:pt x="13" y="2"/>
                  </a:lnTo>
                  <a:lnTo>
                    <a:pt x="18" y="2"/>
                  </a:lnTo>
                  <a:lnTo>
                    <a:pt x="22" y="1"/>
                  </a:lnTo>
                  <a:lnTo>
                    <a:pt x="28" y="1"/>
                  </a:lnTo>
                  <a:lnTo>
                    <a:pt x="34" y="1"/>
                  </a:lnTo>
                  <a:lnTo>
                    <a:pt x="40" y="1"/>
                  </a:lnTo>
                  <a:lnTo>
                    <a:pt x="52" y="0"/>
                  </a:lnTo>
                  <a:lnTo>
                    <a:pt x="64" y="0"/>
                  </a:lnTo>
                  <a:lnTo>
                    <a:pt x="73" y="0"/>
                  </a:lnTo>
                  <a:lnTo>
                    <a:pt x="79" y="0"/>
                  </a:lnTo>
                  <a:close/>
                </a:path>
              </a:pathLst>
            </a:custGeom>
            <a:solidFill>
              <a:srgbClr val="B2B2B2"/>
            </a:solidFill>
            <a:ln w="9525">
              <a:noFill/>
              <a:round/>
              <a:headEnd/>
              <a:tailEnd/>
            </a:ln>
          </p:spPr>
          <p:txBody>
            <a:bodyPr/>
            <a:lstStyle/>
            <a:p>
              <a:endParaRPr lang="en-US"/>
            </a:p>
          </p:txBody>
        </p:sp>
        <p:sp>
          <p:nvSpPr>
            <p:cNvPr id="1136" name="Freeform 100"/>
            <p:cNvSpPr>
              <a:spLocks/>
            </p:cNvSpPr>
            <p:nvPr/>
          </p:nvSpPr>
          <p:spPr bwMode="auto">
            <a:xfrm>
              <a:off x="3424" y="2033"/>
              <a:ext cx="12" cy="35"/>
            </a:xfrm>
            <a:custGeom>
              <a:avLst/>
              <a:gdLst>
                <a:gd name="T0" fmla="*/ 3 w 23"/>
                <a:gd name="T1" fmla="*/ 0 h 71"/>
                <a:gd name="T2" fmla="*/ 3 w 23"/>
                <a:gd name="T3" fmla="*/ 1 h 71"/>
                <a:gd name="T4" fmla="*/ 2 w 23"/>
                <a:gd name="T5" fmla="*/ 2 h 71"/>
                <a:gd name="T6" fmla="*/ 2 w 23"/>
                <a:gd name="T7" fmla="*/ 2 h 71"/>
                <a:gd name="T8" fmla="*/ 2 w 23"/>
                <a:gd name="T9" fmla="*/ 3 h 71"/>
                <a:gd name="T10" fmla="*/ 2 w 23"/>
                <a:gd name="T11" fmla="*/ 4 h 71"/>
                <a:gd name="T12" fmla="*/ 1 w 23"/>
                <a:gd name="T13" fmla="*/ 5 h 71"/>
                <a:gd name="T14" fmla="*/ 1 w 23"/>
                <a:gd name="T15" fmla="*/ 5 h 71"/>
                <a:gd name="T16" fmla="*/ 0 w 23"/>
                <a:gd name="T17" fmla="*/ 6 h 71"/>
                <a:gd name="T18" fmla="*/ 1 w 23"/>
                <a:gd name="T19" fmla="*/ 7 h 71"/>
                <a:gd name="T20" fmla="*/ 2 w 23"/>
                <a:gd name="T21" fmla="*/ 9 h 71"/>
                <a:gd name="T22" fmla="*/ 2 w 23"/>
                <a:gd name="T23" fmla="*/ 10 h 71"/>
                <a:gd name="T24" fmla="*/ 2 w 23"/>
                <a:gd name="T25" fmla="*/ 12 h 71"/>
                <a:gd name="T26" fmla="*/ 3 w 23"/>
                <a:gd name="T27" fmla="*/ 13 h 71"/>
                <a:gd name="T28" fmla="*/ 3 w 23"/>
                <a:gd name="T29" fmla="*/ 14 h 71"/>
                <a:gd name="T30" fmla="*/ 4 w 23"/>
                <a:gd name="T31" fmla="*/ 16 h 71"/>
                <a:gd name="T32" fmla="*/ 5 w 23"/>
                <a:gd name="T33" fmla="*/ 17 h 71"/>
                <a:gd name="T34" fmla="*/ 5 w 23"/>
                <a:gd name="T35" fmla="*/ 16 h 71"/>
                <a:gd name="T36" fmla="*/ 5 w 23"/>
                <a:gd name="T37" fmla="*/ 15 h 71"/>
                <a:gd name="T38" fmla="*/ 5 w 23"/>
                <a:gd name="T39" fmla="*/ 14 h 71"/>
                <a:gd name="T40" fmla="*/ 5 w 23"/>
                <a:gd name="T41" fmla="*/ 13 h 71"/>
                <a:gd name="T42" fmla="*/ 6 w 23"/>
                <a:gd name="T43" fmla="*/ 12 h 71"/>
                <a:gd name="T44" fmla="*/ 6 w 23"/>
                <a:gd name="T45" fmla="*/ 11 h 71"/>
                <a:gd name="T46" fmla="*/ 6 w 23"/>
                <a:gd name="T47" fmla="*/ 10 h 71"/>
                <a:gd name="T48" fmla="*/ 6 w 23"/>
                <a:gd name="T49" fmla="*/ 9 h 71"/>
                <a:gd name="T50" fmla="*/ 6 w 23"/>
                <a:gd name="T51" fmla="*/ 8 h 71"/>
                <a:gd name="T52" fmla="*/ 6 w 23"/>
                <a:gd name="T53" fmla="*/ 7 h 71"/>
                <a:gd name="T54" fmla="*/ 6 w 23"/>
                <a:gd name="T55" fmla="*/ 7 h 71"/>
                <a:gd name="T56" fmla="*/ 6 w 23"/>
                <a:gd name="T57" fmla="*/ 6 h 71"/>
                <a:gd name="T58" fmla="*/ 6 w 23"/>
                <a:gd name="T59" fmla="*/ 5 h 71"/>
                <a:gd name="T60" fmla="*/ 6 w 23"/>
                <a:gd name="T61" fmla="*/ 4 h 71"/>
                <a:gd name="T62" fmla="*/ 5 w 23"/>
                <a:gd name="T63" fmla="*/ 3 h 71"/>
                <a:gd name="T64" fmla="*/ 5 w 23"/>
                <a:gd name="T65" fmla="*/ 3 h 71"/>
                <a:gd name="T66" fmla="*/ 5 w 23"/>
                <a:gd name="T67" fmla="*/ 2 h 71"/>
                <a:gd name="T68" fmla="*/ 5 w 23"/>
                <a:gd name="T69" fmla="*/ 1 h 71"/>
                <a:gd name="T70" fmla="*/ 4 w 23"/>
                <a:gd name="T71" fmla="*/ 1 h 71"/>
                <a:gd name="T72" fmla="*/ 4 w 23"/>
                <a:gd name="T73" fmla="*/ 0 h 71"/>
                <a:gd name="T74" fmla="*/ 4 w 23"/>
                <a:gd name="T75" fmla="*/ 0 h 71"/>
                <a:gd name="T76" fmla="*/ 4 w 23"/>
                <a:gd name="T77" fmla="*/ 0 h 71"/>
                <a:gd name="T78" fmla="*/ 4 w 23"/>
                <a:gd name="T79" fmla="*/ 0 h 71"/>
                <a:gd name="T80" fmla="*/ 3 w 23"/>
                <a:gd name="T81" fmla="*/ 0 h 71"/>
                <a:gd name="T82" fmla="*/ 3 w 23"/>
                <a:gd name="T83" fmla="*/ 0 h 71"/>
                <a:gd name="T84" fmla="*/ 3 w 23"/>
                <a:gd name="T85" fmla="*/ 0 h 71"/>
                <a:gd name="T86" fmla="*/ 3 w 23"/>
                <a:gd name="T87" fmla="*/ 0 h 71"/>
                <a:gd name="T88" fmla="*/ 3 w 23"/>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1" y="3"/>
                  </a:moveTo>
                  <a:lnTo>
                    <a:pt x="10" y="5"/>
                  </a:lnTo>
                  <a:lnTo>
                    <a:pt x="8" y="8"/>
                  </a:lnTo>
                  <a:lnTo>
                    <a:pt x="7" y="11"/>
                  </a:lnTo>
                  <a:lnTo>
                    <a:pt x="6" y="14"/>
                  </a:lnTo>
                  <a:lnTo>
                    <a:pt x="5" y="16"/>
                  </a:lnTo>
                  <a:lnTo>
                    <a:pt x="3" y="20"/>
                  </a:lnTo>
                  <a:lnTo>
                    <a:pt x="3" y="23"/>
                  </a:lnTo>
                  <a:lnTo>
                    <a:pt x="0" y="26"/>
                  </a:lnTo>
                  <a:lnTo>
                    <a:pt x="3" y="31"/>
                  </a:lnTo>
                  <a:lnTo>
                    <a:pt x="5" y="37"/>
                  </a:lnTo>
                  <a:lnTo>
                    <a:pt x="6" y="43"/>
                  </a:lnTo>
                  <a:lnTo>
                    <a:pt x="8" y="48"/>
                  </a:lnTo>
                  <a:lnTo>
                    <a:pt x="11" y="53"/>
                  </a:lnTo>
                  <a:lnTo>
                    <a:pt x="12" y="59"/>
                  </a:lnTo>
                  <a:lnTo>
                    <a:pt x="14" y="65"/>
                  </a:lnTo>
                  <a:lnTo>
                    <a:pt x="17" y="71"/>
                  </a:lnTo>
                  <a:lnTo>
                    <a:pt x="17" y="66"/>
                  </a:lnTo>
                  <a:lnTo>
                    <a:pt x="18" y="61"/>
                  </a:lnTo>
                  <a:lnTo>
                    <a:pt x="19" y="57"/>
                  </a:lnTo>
                  <a:lnTo>
                    <a:pt x="20" y="53"/>
                  </a:lnTo>
                  <a:lnTo>
                    <a:pt x="21" y="49"/>
                  </a:lnTo>
                  <a:lnTo>
                    <a:pt x="21" y="44"/>
                  </a:lnTo>
                  <a:lnTo>
                    <a:pt x="22" y="41"/>
                  </a:lnTo>
                  <a:lnTo>
                    <a:pt x="23" y="36"/>
                  </a:lnTo>
                  <a:lnTo>
                    <a:pt x="23" y="34"/>
                  </a:lnTo>
                  <a:lnTo>
                    <a:pt x="23" y="31"/>
                  </a:lnTo>
                  <a:lnTo>
                    <a:pt x="23" y="28"/>
                  </a:lnTo>
                  <a:lnTo>
                    <a:pt x="22" y="26"/>
                  </a:lnTo>
                  <a:lnTo>
                    <a:pt x="22" y="22"/>
                  </a:lnTo>
                  <a:lnTo>
                    <a:pt x="21" y="19"/>
                  </a:lnTo>
                  <a:lnTo>
                    <a:pt x="20" y="15"/>
                  </a:lnTo>
                  <a:lnTo>
                    <a:pt x="19" y="12"/>
                  </a:lnTo>
                  <a:lnTo>
                    <a:pt x="18" y="8"/>
                  </a:lnTo>
                  <a:lnTo>
                    <a:pt x="17" y="6"/>
                  </a:lnTo>
                  <a:lnTo>
                    <a:pt x="15" y="4"/>
                  </a:lnTo>
                  <a:lnTo>
                    <a:pt x="14" y="3"/>
                  </a:lnTo>
                  <a:lnTo>
                    <a:pt x="14" y="2"/>
                  </a:lnTo>
                  <a:lnTo>
                    <a:pt x="13" y="2"/>
                  </a:lnTo>
                  <a:lnTo>
                    <a:pt x="13" y="0"/>
                  </a:lnTo>
                  <a:lnTo>
                    <a:pt x="12" y="0"/>
                  </a:lnTo>
                  <a:lnTo>
                    <a:pt x="11" y="0"/>
                  </a:lnTo>
                  <a:lnTo>
                    <a:pt x="11" y="2"/>
                  </a:lnTo>
                  <a:lnTo>
                    <a:pt x="11" y="3"/>
                  </a:lnTo>
                  <a:close/>
                </a:path>
              </a:pathLst>
            </a:custGeom>
            <a:solidFill>
              <a:srgbClr val="999999"/>
            </a:solidFill>
            <a:ln w="9525">
              <a:noFill/>
              <a:round/>
              <a:headEnd/>
              <a:tailEnd/>
            </a:ln>
          </p:spPr>
          <p:txBody>
            <a:bodyPr/>
            <a:lstStyle/>
            <a:p>
              <a:endParaRPr lang="en-US"/>
            </a:p>
          </p:txBody>
        </p:sp>
        <p:sp>
          <p:nvSpPr>
            <p:cNvPr id="1137" name="Freeform 101"/>
            <p:cNvSpPr>
              <a:spLocks/>
            </p:cNvSpPr>
            <p:nvPr/>
          </p:nvSpPr>
          <p:spPr bwMode="auto">
            <a:xfrm>
              <a:off x="3429" y="2031"/>
              <a:ext cx="45" cy="21"/>
            </a:xfrm>
            <a:custGeom>
              <a:avLst/>
              <a:gdLst>
                <a:gd name="T0" fmla="*/ 4 w 88"/>
                <a:gd name="T1" fmla="*/ 1 h 40"/>
                <a:gd name="T2" fmla="*/ 8 w 88"/>
                <a:gd name="T3" fmla="*/ 1 h 40"/>
                <a:gd name="T4" fmla="*/ 12 w 88"/>
                <a:gd name="T5" fmla="*/ 1 h 40"/>
                <a:gd name="T6" fmla="*/ 15 w 88"/>
                <a:gd name="T7" fmla="*/ 1 h 40"/>
                <a:gd name="T8" fmla="*/ 17 w 88"/>
                <a:gd name="T9" fmla="*/ 0 h 40"/>
                <a:gd name="T10" fmla="*/ 18 w 88"/>
                <a:gd name="T11" fmla="*/ 0 h 40"/>
                <a:gd name="T12" fmla="*/ 18 w 88"/>
                <a:gd name="T13" fmla="*/ 1 h 40"/>
                <a:gd name="T14" fmla="*/ 19 w 88"/>
                <a:gd name="T15" fmla="*/ 1 h 40"/>
                <a:gd name="T16" fmla="*/ 20 w 88"/>
                <a:gd name="T17" fmla="*/ 2 h 40"/>
                <a:gd name="T18" fmla="*/ 20 w 88"/>
                <a:gd name="T19" fmla="*/ 4 h 40"/>
                <a:gd name="T20" fmla="*/ 21 w 88"/>
                <a:gd name="T21" fmla="*/ 6 h 40"/>
                <a:gd name="T22" fmla="*/ 23 w 88"/>
                <a:gd name="T23" fmla="*/ 8 h 40"/>
                <a:gd name="T24" fmla="*/ 23 w 88"/>
                <a:gd name="T25" fmla="*/ 9 h 40"/>
                <a:gd name="T26" fmla="*/ 23 w 88"/>
                <a:gd name="T27" fmla="*/ 9 h 40"/>
                <a:gd name="T28" fmla="*/ 23 w 88"/>
                <a:gd name="T29" fmla="*/ 9 h 40"/>
                <a:gd name="T30" fmla="*/ 22 w 88"/>
                <a:gd name="T31" fmla="*/ 10 h 40"/>
                <a:gd name="T32" fmla="*/ 21 w 88"/>
                <a:gd name="T33" fmla="*/ 10 h 40"/>
                <a:gd name="T34" fmla="*/ 19 w 88"/>
                <a:gd name="T35" fmla="*/ 10 h 40"/>
                <a:gd name="T36" fmla="*/ 15 w 88"/>
                <a:gd name="T37" fmla="*/ 10 h 40"/>
                <a:gd name="T38" fmla="*/ 12 w 88"/>
                <a:gd name="T39" fmla="*/ 11 h 40"/>
                <a:gd name="T40" fmla="*/ 10 w 88"/>
                <a:gd name="T41" fmla="*/ 11 h 40"/>
                <a:gd name="T42" fmla="*/ 7 w 88"/>
                <a:gd name="T43" fmla="*/ 10 h 40"/>
                <a:gd name="T44" fmla="*/ 5 w 88"/>
                <a:gd name="T45" fmla="*/ 10 h 40"/>
                <a:gd name="T46" fmla="*/ 4 w 88"/>
                <a:gd name="T47" fmla="*/ 10 h 40"/>
                <a:gd name="T48" fmla="*/ 4 w 88"/>
                <a:gd name="T49" fmla="*/ 10 h 40"/>
                <a:gd name="T50" fmla="*/ 3 w 88"/>
                <a:gd name="T51" fmla="*/ 10 h 40"/>
                <a:gd name="T52" fmla="*/ 3 w 88"/>
                <a:gd name="T53" fmla="*/ 9 h 40"/>
                <a:gd name="T54" fmla="*/ 2 w 88"/>
                <a:gd name="T55" fmla="*/ 7 h 40"/>
                <a:gd name="T56" fmla="*/ 1 w 88"/>
                <a:gd name="T57" fmla="*/ 5 h 40"/>
                <a:gd name="T58" fmla="*/ 1 w 88"/>
                <a:gd name="T59" fmla="*/ 3 h 40"/>
                <a:gd name="T60" fmla="*/ 0 w 88"/>
                <a:gd name="T61" fmla="*/ 2 h 40"/>
                <a:gd name="T62" fmla="*/ 0 w 88"/>
                <a:gd name="T63" fmla="*/ 2 h 40"/>
                <a:gd name="T64" fmla="*/ 1 w 88"/>
                <a:gd name="T65" fmla="*/ 1 h 40"/>
                <a:gd name="T66" fmla="*/ 1 w 88"/>
                <a:gd name="T67" fmla="*/ 1 h 40"/>
                <a:gd name="T68" fmla="*/ 2 w 88"/>
                <a:gd name="T69" fmla="*/ 1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8"/>
                <a:gd name="T106" fmla="*/ 0 h 40"/>
                <a:gd name="T107" fmla="*/ 88 w 8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8" h="40">
                  <a:moveTo>
                    <a:pt x="7" y="2"/>
                  </a:moveTo>
                  <a:lnTo>
                    <a:pt x="15" y="2"/>
                  </a:lnTo>
                  <a:lnTo>
                    <a:pt x="22" y="2"/>
                  </a:lnTo>
                  <a:lnTo>
                    <a:pt x="29" y="2"/>
                  </a:lnTo>
                  <a:lnTo>
                    <a:pt x="35" y="2"/>
                  </a:lnTo>
                  <a:lnTo>
                    <a:pt x="44" y="2"/>
                  </a:lnTo>
                  <a:lnTo>
                    <a:pt x="50" y="1"/>
                  </a:lnTo>
                  <a:lnTo>
                    <a:pt x="57" y="1"/>
                  </a:lnTo>
                  <a:lnTo>
                    <a:pt x="65" y="0"/>
                  </a:lnTo>
                  <a:lnTo>
                    <a:pt x="67" y="0"/>
                  </a:lnTo>
                  <a:lnTo>
                    <a:pt x="68" y="0"/>
                  </a:lnTo>
                  <a:lnTo>
                    <a:pt x="69" y="0"/>
                  </a:lnTo>
                  <a:lnTo>
                    <a:pt x="71" y="1"/>
                  </a:lnTo>
                  <a:lnTo>
                    <a:pt x="72" y="2"/>
                  </a:lnTo>
                  <a:lnTo>
                    <a:pt x="74" y="2"/>
                  </a:lnTo>
                  <a:lnTo>
                    <a:pt x="74" y="3"/>
                  </a:lnTo>
                  <a:lnTo>
                    <a:pt x="76" y="7"/>
                  </a:lnTo>
                  <a:lnTo>
                    <a:pt x="77" y="10"/>
                  </a:lnTo>
                  <a:lnTo>
                    <a:pt x="79" y="14"/>
                  </a:lnTo>
                  <a:lnTo>
                    <a:pt x="80" y="18"/>
                  </a:lnTo>
                  <a:lnTo>
                    <a:pt x="83" y="22"/>
                  </a:lnTo>
                  <a:lnTo>
                    <a:pt x="85" y="25"/>
                  </a:lnTo>
                  <a:lnTo>
                    <a:pt x="86" y="29"/>
                  </a:lnTo>
                  <a:lnTo>
                    <a:pt x="88" y="33"/>
                  </a:lnTo>
                  <a:lnTo>
                    <a:pt x="88" y="34"/>
                  </a:lnTo>
                  <a:lnTo>
                    <a:pt x="87" y="34"/>
                  </a:lnTo>
                  <a:lnTo>
                    <a:pt x="86" y="36"/>
                  </a:lnTo>
                  <a:lnTo>
                    <a:pt x="85" y="36"/>
                  </a:lnTo>
                  <a:lnTo>
                    <a:pt x="84" y="36"/>
                  </a:lnTo>
                  <a:lnTo>
                    <a:pt x="83" y="36"/>
                  </a:lnTo>
                  <a:lnTo>
                    <a:pt x="82" y="37"/>
                  </a:lnTo>
                  <a:lnTo>
                    <a:pt x="74" y="38"/>
                  </a:lnTo>
                  <a:lnTo>
                    <a:pt x="67" y="39"/>
                  </a:lnTo>
                  <a:lnTo>
                    <a:pt x="59" y="39"/>
                  </a:lnTo>
                  <a:lnTo>
                    <a:pt x="50" y="40"/>
                  </a:lnTo>
                  <a:lnTo>
                    <a:pt x="47" y="40"/>
                  </a:lnTo>
                  <a:lnTo>
                    <a:pt x="44" y="40"/>
                  </a:lnTo>
                  <a:lnTo>
                    <a:pt x="39" y="40"/>
                  </a:lnTo>
                  <a:lnTo>
                    <a:pt x="35" y="40"/>
                  </a:lnTo>
                  <a:lnTo>
                    <a:pt x="27" y="39"/>
                  </a:lnTo>
                  <a:lnTo>
                    <a:pt x="21" y="39"/>
                  </a:lnTo>
                  <a:lnTo>
                    <a:pt x="18" y="38"/>
                  </a:lnTo>
                  <a:lnTo>
                    <a:pt x="17" y="38"/>
                  </a:lnTo>
                  <a:lnTo>
                    <a:pt x="16" y="38"/>
                  </a:lnTo>
                  <a:lnTo>
                    <a:pt x="15" y="38"/>
                  </a:lnTo>
                  <a:lnTo>
                    <a:pt x="14" y="38"/>
                  </a:lnTo>
                  <a:lnTo>
                    <a:pt x="12" y="38"/>
                  </a:lnTo>
                  <a:lnTo>
                    <a:pt x="11" y="37"/>
                  </a:lnTo>
                  <a:lnTo>
                    <a:pt x="10" y="32"/>
                  </a:lnTo>
                  <a:lnTo>
                    <a:pt x="9" y="29"/>
                  </a:lnTo>
                  <a:lnTo>
                    <a:pt x="7" y="25"/>
                  </a:lnTo>
                  <a:lnTo>
                    <a:pt x="6" y="21"/>
                  </a:lnTo>
                  <a:lnTo>
                    <a:pt x="4" y="17"/>
                  </a:lnTo>
                  <a:lnTo>
                    <a:pt x="3" y="14"/>
                  </a:lnTo>
                  <a:lnTo>
                    <a:pt x="2" y="9"/>
                  </a:lnTo>
                  <a:lnTo>
                    <a:pt x="0" y="6"/>
                  </a:lnTo>
                  <a:lnTo>
                    <a:pt x="0" y="5"/>
                  </a:lnTo>
                  <a:lnTo>
                    <a:pt x="1" y="5"/>
                  </a:lnTo>
                  <a:lnTo>
                    <a:pt x="1" y="3"/>
                  </a:lnTo>
                  <a:lnTo>
                    <a:pt x="2" y="3"/>
                  </a:lnTo>
                  <a:lnTo>
                    <a:pt x="3" y="2"/>
                  </a:lnTo>
                  <a:lnTo>
                    <a:pt x="6" y="2"/>
                  </a:lnTo>
                  <a:lnTo>
                    <a:pt x="7" y="2"/>
                  </a:lnTo>
                  <a:close/>
                </a:path>
              </a:pathLst>
            </a:custGeom>
            <a:solidFill>
              <a:srgbClr val="E5E5E5"/>
            </a:solidFill>
            <a:ln w="9525">
              <a:noFill/>
              <a:round/>
              <a:headEnd/>
              <a:tailEnd/>
            </a:ln>
          </p:spPr>
          <p:txBody>
            <a:bodyPr/>
            <a:lstStyle/>
            <a:p>
              <a:endParaRPr lang="en-US"/>
            </a:p>
          </p:txBody>
        </p:sp>
        <p:sp>
          <p:nvSpPr>
            <p:cNvPr id="1138" name="Freeform 102"/>
            <p:cNvSpPr>
              <a:spLocks/>
            </p:cNvSpPr>
            <p:nvPr/>
          </p:nvSpPr>
          <p:spPr bwMode="auto">
            <a:xfrm>
              <a:off x="3492" y="2044"/>
              <a:ext cx="50" cy="21"/>
            </a:xfrm>
            <a:custGeom>
              <a:avLst/>
              <a:gdLst>
                <a:gd name="T0" fmla="*/ 19 w 102"/>
                <a:gd name="T1" fmla="*/ 0 h 43"/>
                <a:gd name="T2" fmla="*/ 19 w 102"/>
                <a:gd name="T3" fmla="*/ 0 h 43"/>
                <a:gd name="T4" fmla="*/ 19 w 102"/>
                <a:gd name="T5" fmla="*/ 0 h 43"/>
                <a:gd name="T6" fmla="*/ 20 w 102"/>
                <a:gd name="T7" fmla="*/ 0 h 43"/>
                <a:gd name="T8" fmla="*/ 20 w 102"/>
                <a:gd name="T9" fmla="*/ 0 h 43"/>
                <a:gd name="T10" fmla="*/ 20 w 102"/>
                <a:gd name="T11" fmla="*/ 0 h 43"/>
                <a:gd name="T12" fmla="*/ 20 w 102"/>
                <a:gd name="T13" fmla="*/ 0 h 43"/>
                <a:gd name="T14" fmla="*/ 20 w 102"/>
                <a:gd name="T15" fmla="*/ 0 h 43"/>
                <a:gd name="T16" fmla="*/ 21 w 102"/>
                <a:gd name="T17" fmla="*/ 0 h 43"/>
                <a:gd name="T18" fmla="*/ 21 w 102"/>
                <a:gd name="T19" fmla="*/ 1 h 43"/>
                <a:gd name="T20" fmla="*/ 22 w 102"/>
                <a:gd name="T21" fmla="*/ 3 h 43"/>
                <a:gd name="T22" fmla="*/ 22 w 102"/>
                <a:gd name="T23" fmla="*/ 4 h 43"/>
                <a:gd name="T24" fmla="*/ 23 w 102"/>
                <a:gd name="T25" fmla="*/ 5 h 43"/>
                <a:gd name="T26" fmla="*/ 23 w 102"/>
                <a:gd name="T27" fmla="*/ 6 h 43"/>
                <a:gd name="T28" fmla="*/ 24 w 102"/>
                <a:gd name="T29" fmla="*/ 7 h 43"/>
                <a:gd name="T30" fmla="*/ 24 w 102"/>
                <a:gd name="T31" fmla="*/ 8 h 43"/>
                <a:gd name="T32" fmla="*/ 25 w 102"/>
                <a:gd name="T33" fmla="*/ 9 h 43"/>
                <a:gd name="T34" fmla="*/ 22 w 102"/>
                <a:gd name="T35" fmla="*/ 9 h 43"/>
                <a:gd name="T36" fmla="*/ 18 w 102"/>
                <a:gd name="T37" fmla="*/ 9 h 43"/>
                <a:gd name="T38" fmla="*/ 15 w 102"/>
                <a:gd name="T39" fmla="*/ 9 h 43"/>
                <a:gd name="T40" fmla="*/ 12 w 102"/>
                <a:gd name="T41" fmla="*/ 10 h 43"/>
                <a:gd name="T42" fmla="*/ 9 w 102"/>
                <a:gd name="T43" fmla="*/ 10 h 43"/>
                <a:gd name="T44" fmla="*/ 6 w 102"/>
                <a:gd name="T45" fmla="*/ 10 h 43"/>
                <a:gd name="T46" fmla="*/ 3 w 102"/>
                <a:gd name="T47" fmla="*/ 10 h 43"/>
                <a:gd name="T48" fmla="*/ 0 w 102"/>
                <a:gd name="T49" fmla="*/ 10 h 43"/>
                <a:gd name="T50" fmla="*/ 0 w 102"/>
                <a:gd name="T51" fmla="*/ 9 h 43"/>
                <a:gd name="T52" fmla="*/ 0 w 102"/>
                <a:gd name="T53" fmla="*/ 8 h 43"/>
                <a:gd name="T54" fmla="*/ 0 w 102"/>
                <a:gd name="T55" fmla="*/ 7 h 43"/>
                <a:gd name="T56" fmla="*/ 1 w 102"/>
                <a:gd name="T57" fmla="*/ 6 h 43"/>
                <a:gd name="T58" fmla="*/ 1 w 102"/>
                <a:gd name="T59" fmla="*/ 5 h 43"/>
                <a:gd name="T60" fmla="*/ 1 w 102"/>
                <a:gd name="T61" fmla="*/ 3 h 43"/>
                <a:gd name="T62" fmla="*/ 1 w 102"/>
                <a:gd name="T63" fmla="*/ 2 h 43"/>
                <a:gd name="T64" fmla="*/ 1 w 102"/>
                <a:gd name="T65" fmla="*/ 1 h 43"/>
                <a:gd name="T66" fmla="*/ 1 w 102"/>
                <a:gd name="T67" fmla="*/ 1 h 43"/>
                <a:gd name="T68" fmla="*/ 1 w 102"/>
                <a:gd name="T69" fmla="*/ 1 h 43"/>
                <a:gd name="T70" fmla="*/ 2 w 102"/>
                <a:gd name="T71" fmla="*/ 1 h 43"/>
                <a:gd name="T72" fmla="*/ 2 w 102"/>
                <a:gd name="T73" fmla="*/ 1 h 43"/>
                <a:gd name="T74" fmla="*/ 3 w 102"/>
                <a:gd name="T75" fmla="*/ 1 h 43"/>
                <a:gd name="T76" fmla="*/ 4 w 102"/>
                <a:gd name="T77" fmla="*/ 0 h 43"/>
                <a:gd name="T78" fmla="*/ 5 w 102"/>
                <a:gd name="T79" fmla="*/ 0 h 43"/>
                <a:gd name="T80" fmla="*/ 6 w 102"/>
                <a:gd name="T81" fmla="*/ 0 h 43"/>
                <a:gd name="T82" fmla="*/ 8 w 102"/>
                <a:gd name="T83" fmla="*/ 0 h 43"/>
                <a:gd name="T84" fmla="*/ 9 w 102"/>
                <a:gd name="T85" fmla="*/ 0 h 43"/>
                <a:gd name="T86" fmla="*/ 12 w 102"/>
                <a:gd name="T87" fmla="*/ 0 h 43"/>
                <a:gd name="T88" fmla="*/ 15 w 102"/>
                <a:gd name="T89" fmla="*/ 0 h 43"/>
                <a:gd name="T90" fmla="*/ 17 w 102"/>
                <a:gd name="T91" fmla="*/ 0 h 43"/>
                <a:gd name="T92" fmla="*/ 19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77" y="0"/>
                  </a:moveTo>
                  <a:lnTo>
                    <a:pt x="79" y="0"/>
                  </a:lnTo>
                  <a:lnTo>
                    <a:pt x="80" y="0"/>
                  </a:lnTo>
                  <a:lnTo>
                    <a:pt x="81" y="0"/>
                  </a:lnTo>
                  <a:lnTo>
                    <a:pt x="82" y="1"/>
                  </a:lnTo>
                  <a:lnTo>
                    <a:pt x="83" y="1"/>
                  </a:lnTo>
                  <a:lnTo>
                    <a:pt x="84" y="3"/>
                  </a:lnTo>
                  <a:lnTo>
                    <a:pt x="85" y="3"/>
                  </a:lnTo>
                  <a:lnTo>
                    <a:pt x="87" y="7"/>
                  </a:lnTo>
                  <a:lnTo>
                    <a:pt x="89" y="12"/>
                  </a:lnTo>
                  <a:lnTo>
                    <a:pt x="91" y="16"/>
                  </a:lnTo>
                  <a:lnTo>
                    <a:pt x="94" y="20"/>
                  </a:lnTo>
                  <a:lnTo>
                    <a:pt x="95" y="24"/>
                  </a:lnTo>
                  <a:lnTo>
                    <a:pt x="97" y="29"/>
                  </a:lnTo>
                  <a:lnTo>
                    <a:pt x="99" y="32"/>
                  </a:lnTo>
                  <a:lnTo>
                    <a:pt x="102" y="37"/>
                  </a:lnTo>
                  <a:lnTo>
                    <a:pt x="89" y="38"/>
                  </a:lnTo>
                  <a:lnTo>
                    <a:pt x="76" y="38"/>
                  </a:lnTo>
                  <a:lnTo>
                    <a:pt x="64" y="39"/>
                  </a:lnTo>
                  <a:lnTo>
                    <a:pt x="51" y="41"/>
                  </a:lnTo>
                  <a:lnTo>
                    <a:pt x="38" y="41"/>
                  </a:lnTo>
                  <a:lnTo>
                    <a:pt x="26" y="42"/>
                  </a:lnTo>
                  <a:lnTo>
                    <a:pt x="13" y="43"/>
                  </a:lnTo>
                  <a:lnTo>
                    <a:pt x="0" y="43"/>
                  </a:lnTo>
                  <a:lnTo>
                    <a:pt x="1" y="38"/>
                  </a:lnTo>
                  <a:lnTo>
                    <a:pt x="3" y="34"/>
                  </a:lnTo>
                  <a:lnTo>
                    <a:pt x="3" y="29"/>
                  </a:lnTo>
                  <a:lnTo>
                    <a:pt x="4" y="24"/>
                  </a:lnTo>
                  <a:lnTo>
                    <a:pt x="5" y="20"/>
                  </a:lnTo>
                  <a:lnTo>
                    <a:pt x="5" y="15"/>
                  </a:lnTo>
                  <a:lnTo>
                    <a:pt x="6" y="11"/>
                  </a:lnTo>
                  <a:lnTo>
                    <a:pt x="7" y="5"/>
                  </a:lnTo>
                  <a:lnTo>
                    <a:pt x="8" y="4"/>
                  </a:lnTo>
                  <a:lnTo>
                    <a:pt x="9" y="4"/>
                  </a:lnTo>
                  <a:lnTo>
                    <a:pt x="13" y="4"/>
                  </a:lnTo>
                  <a:lnTo>
                    <a:pt x="16" y="3"/>
                  </a:lnTo>
                  <a:lnTo>
                    <a:pt x="21" y="3"/>
                  </a:lnTo>
                  <a:lnTo>
                    <a:pt x="27" y="3"/>
                  </a:lnTo>
                  <a:lnTo>
                    <a:pt x="32" y="1"/>
                  </a:lnTo>
                  <a:lnTo>
                    <a:pt x="39" y="1"/>
                  </a:lnTo>
                  <a:lnTo>
                    <a:pt x="52" y="1"/>
                  </a:lnTo>
                  <a:lnTo>
                    <a:pt x="62" y="1"/>
                  </a:lnTo>
                  <a:lnTo>
                    <a:pt x="72" y="0"/>
                  </a:lnTo>
                  <a:lnTo>
                    <a:pt x="77" y="0"/>
                  </a:lnTo>
                  <a:close/>
                </a:path>
              </a:pathLst>
            </a:custGeom>
            <a:solidFill>
              <a:srgbClr val="B2B2B2"/>
            </a:solidFill>
            <a:ln w="9525">
              <a:noFill/>
              <a:round/>
              <a:headEnd/>
              <a:tailEnd/>
            </a:ln>
          </p:spPr>
          <p:txBody>
            <a:bodyPr/>
            <a:lstStyle/>
            <a:p>
              <a:endParaRPr lang="en-US"/>
            </a:p>
          </p:txBody>
        </p:sp>
        <p:sp>
          <p:nvSpPr>
            <p:cNvPr id="1139" name="Freeform 103"/>
            <p:cNvSpPr>
              <a:spLocks/>
            </p:cNvSpPr>
            <p:nvPr/>
          </p:nvSpPr>
          <p:spPr bwMode="auto">
            <a:xfrm>
              <a:off x="3484" y="2030"/>
              <a:ext cx="12" cy="35"/>
            </a:xfrm>
            <a:custGeom>
              <a:avLst/>
              <a:gdLst>
                <a:gd name="T0" fmla="*/ 2 w 23"/>
                <a:gd name="T1" fmla="*/ 1 h 69"/>
                <a:gd name="T2" fmla="*/ 2 w 23"/>
                <a:gd name="T3" fmla="*/ 1 h 69"/>
                <a:gd name="T4" fmla="*/ 2 w 23"/>
                <a:gd name="T5" fmla="*/ 2 h 69"/>
                <a:gd name="T6" fmla="*/ 2 w 23"/>
                <a:gd name="T7" fmla="*/ 3 h 69"/>
                <a:gd name="T8" fmla="*/ 2 w 23"/>
                <a:gd name="T9" fmla="*/ 3 h 69"/>
                <a:gd name="T10" fmla="*/ 1 w 23"/>
                <a:gd name="T11" fmla="*/ 4 h 69"/>
                <a:gd name="T12" fmla="*/ 1 w 23"/>
                <a:gd name="T13" fmla="*/ 5 h 69"/>
                <a:gd name="T14" fmla="*/ 1 w 23"/>
                <a:gd name="T15" fmla="*/ 6 h 69"/>
                <a:gd name="T16" fmla="*/ 0 w 23"/>
                <a:gd name="T17" fmla="*/ 7 h 69"/>
                <a:gd name="T18" fmla="*/ 1 w 23"/>
                <a:gd name="T19" fmla="*/ 8 h 69"/>
                <a:gd name="T20" fmla="*/ 1 w 23"/>
                <a:gd name="T21" fmla="*/ 9 h 69"/>
                <a:gd name="T22" fmla="*/ 2 w 23"/>
                <a:gd name="T23" fmla="*/ 11 h 69"/>
                <a:gd name="T24" fmla="*/ 2 w 23"/>
                <a:gd name="T25" fmla="*/ 12 h 69"/>
                <a:gd name="T26" fmla="*/ 3 w 23"/>
                <a:gd name="T27" fmla="*/ 14 h 69"/>
                <a:gd name="T28" fmla="*/ 3 w 23"/>
                <a:gd name="T29" fmla="*/ 15 h 69"/>
                <a:gd name="T30" fmla="*/ 4 w 23"/>
                <a:gd name="T31" fmla="*/ 16 h 69"/>
                <a:gd name="T32" fmla="*/ 4 w 23"/>
                <a:gd name="T33" fmla="*/ 18 h 69"/>
                <a:gd name="T34" fmla="*/ 5 w 23"/>
                <a:gd name="T35" fmla="*/ 17 h 69"/>
                <a:gd name="T36" fmla="*/ 5 w 23"/>
                <a:gd name="T37" fmla="*/ 16 h 69"/>
                <a:gd name="T38" fmla="*/ 5 w 23"/>
                <a:gd name="T39" fmla="*/ 14 h 69"/>
                <a:gd name="T40" fmla="*/ 5 w 23"/>
                <a:gd name="T41" fmla="*/ 13 h 69"/>
                <a:gd name="T42" fmla="*/ 5 w 23"/>
                <a:gd name="T43" fmla="*/ 12 h 69"/>
                <a:gd name="T44" fmla="*/ 6 w 23"/>
                <a:gd name="T45" fmla="*/ 11 h 69"/>
                <a:gd name="T46" fmla="*/ 6 w 23"/>
                <a:gd name="T47" fmla="*/ 10 h 69"/>
                <a:gd name="T48" fmla="*/ 6 w 23"/>
                <a:gd name="T49" fmla="*/ 9 h 69"/>
                <a:gd name="T50" fmla="*/ 6 w 23"/>
                <a:gd name="T51" fmla="*/ 9 h 69"/>
                <a:gd name="T52" fmla="*/ 6 w 23"/>
                <a:gd name="T53" fmla="*/ 8 h 69"/>
                <a:gd name="T54" fmla="*/ 6 w 23"/>
                <a:gd name="T55" fmla="*/ 7 h 69"/>
                <a:gd name="T56" fmla="*/ 6 w 23"/>
                <a:gd name="T57" fmla="*/ 6 h 69"/>
                <a:gd name="T58" fmla="*/ 6 w 23"/>
                <a:gd name="T59" fmla="*/ 5 h 69"/>
                <a:gd name="T60" fmla="*/ 5 w 23"/>
                <a:gd name="T61" fmla="*/ 5 h 69"/>
                <a:gd name="T62" fmla="*/ 5 w 23"/>
                <a:gd name="T63" fmla="*/ 4 h 69"/>
                <a:gd name="T64" fmla="*/ 5 w 23"/>
                <a:gd name="T65" fmla="*/ 3 h 69"/>
                <a:gd name="T66" fmla="*/ 4 w 23"/>
                <a:gd name="T67" fmla="*/ 2 h 69"/>
                <a:gd name="T68" fmla="*/ 4 w 23"/>
                <a:gd name="T69" fmla="*/ 2 h 69"/>
                <a:gd name="T70" fmla="*/ 4 w 23"/>
                <a:gd name="T71" fmla="*/ 1 h 69"/>
                <a:gd name="T72" fmla="*/ 4 w 23"/>
                <a:gd name="T73" fmla="*/ 1 h 69"/>
                <a:gd name="T74" fmla="*/ 3 w 23"/>
                <a:gd name="T75" fmla="*/ 1 h 69"/>
                <a:gd name="T76" fmla="*/ 3 w 23"/>
                <a:gd name="T77" fmla="*/ 0 h 69"/>
                <a:gd name="T78" fmla="*/ 3 w 23"/>
                <a:gd name="T79" fmla="*/ 0 h 69"/>
                <a:gd name="T80" fmla="*/ 3 w 23"/>
                <a:gd name="T81" fmla="*/ 0 h 69"/>
                <a:gd name="T82" fmla="*/ 3 w 23"/>
                <a:gd name="T83" fmla="*/ 0 h 69"/>
                <a:gd name="T84" fmla="*/ 3 w 23"/>
                <a:gd name="T85" fmla="*/ 0 h 69"/>
                <a:gd name="T86" fmla="*/ 3 w 23"/>
                <a:gd name="T87" fmla="*/ 0 h 69"/>
                <a:gd name="T88" fmla="*/ 2 w 23"/>
                <a:gd name="T89" fmla="*/ 1 h 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69"/>
                <a:gd name="T137" fmla="*/ 23 w 23"/>
                <a:gd name="T138" fmla="*/ 69 h 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69">
                  <a:moveTo>
                    <a:pt x="8" y="1"/>
                  </a:moveTo>
                  <a:lnTo>
                    <a:pt x="7" y="4"/>
                  </a:lnTo>
                  <a:lnTo>
                    <a:pt x="6" y="7"/>
                  </a:lnTo>
                  <a:lnTo>
                    <a:pt x="6" y="10"/>
                  </a:lnTo>
                  <a:lnTo>
                    <a:pt x="5" y="12"/>
                  </a:lnTo>
                  <a:lnTo>
                    <a:pt x="4" y="16"/>
                  </a:lnTo>
                  <a:lnTo>
                    <a:pt x="3" y="19"/>
                  </a:lnTo>
                  <a:lnTo>
                    <a:pt x="1" y="21"/>
                  </a:lnTo>
                  <a:lnTo>
                    <a:pt x="0" y="25"/>
                  </a:lnTo>
                  <a:lnTo>
                    <a:pt x="1" y="31"/>
                  </a:lnTo>
                  <a:lnTo>
                    <a:pt x="4" y="35"/>
                  </a:lnTo>
                  <a:lnTo>
                    <a:pt x="6" y="41"/>
                  </a:lnTo>
                  <a:lnTo>
                    <a:pt x="8" y="47"/>
                  </a:lnTo>
                  <a:lnTo>
                    <a:pt x="9" y="53"/>
                  </a:lnTo>
                  <a:lnTo>
                    <a:pt x="12" y="58"/>
                  </a:lnTo>
                  <a:lnTo>
                    <a:pt x="14" y="63"/>
                  </a:lnTo>
                  <a:lnTo>
                    <a:pt x="16" y="69"/>
                  </a:lnTo>
                  <a:lnTo>
                    <a:pt x="18" y="65"/>
                  </a:lnTo>
                  <a:lnTo>
                    <a:pt x="18" y="61"/>
                  </a:lnTo>
                  <a:lnTo>
                    <a:pt x="19" y="56"/>
                  </a:lnTo>
                  <a:lnTo>
                    <a:pt x="20" y="51"/>
                  </a:lnTo>
                  <a:lnTo>
                    <a:pt x="20" y="48"/>
                  </a:lnTo>
                  <a:lnTo>
                    <a:pt x="21" y="43"/>
                  </a:lnTo>
                  <a:lnTo>
                    <a:pt x="22" y="39"/>
                  </a:lnTo>
                  <a:lnTo>
                    <a:pt x="22" y="35"/>
                  </a:lnTo>
                  <a:lnTo>
                    <a:pt x="23" y="33"/>
                  </a:lnTo>
                  <a:lnTo>
                    <a:pt x="22" y="30"/>
                  </a:lnTo>
                  <a:lnTo>
                    <a:pt x="22" y="27"/>
                  </a:lnTo>
                  <a:lnTo>
                    <a:pt x="22" y="24"/>
                  </a:lnTo>
                  <a:lnTo>
                    <a:pt x="21" y="20"/>
                  </a:lnTo>
                  <a:lnTo>
                    <a:pt x="20" y="17"/>
                  </a:lnTo>
                  <a:lnTo>
                    <a:pt x="19" y="13"/>
                  </a:lnTo>
                  <a:lnTo>
                    <a:pt x="18" y="11"/>
                  </a:lnTo>
                  <a:lnTo>
                    <a:pt x="16" y="8"/>
                  </a:lnTo>
                  <a:lnTo>
                    <a:pt x="15" y="5"/>
                  </a:lnTo>
                  <a:lnTo>
                    <a:pt x="14" y="3"/>
                  </a:lnTo>
                  <a:lnTo>
                    <a:pt x="13" y="1"/>
                  </a:lnTo>
                  <a:lnTo>
                    <a:pt x="12" y="1"/>
                  </a:lnTo>
                  <a:lnTo>
                    <a:pt x="12" y="0"/>
                  </a:lnTo>
                  <a:lnTo>
                    <a:pt x="11" y="0"/>
                  </a:lnTo>
                  <a:lnTo>
                    <a:pt x="9" y="0"/>
                  </a:lnTo>
                  <a:lnTo>
                    <a:pt x="8" y="1"/>
                  </a:lnTo>
                  <a:close/>
                </a:path>
              </a:pathLst>
            </a:custGeom>
            <a:solidFill>
              <a:srgbClr val="999999"/>
            </a:solidFill>
            <a:ln w="9525">
              <a:noFill/>
              <a:round/>
              <a:headEnd/>
              <a:tailEnd/>
            </a:ln>
          </p:spPr>
          <p:txBody>
            <a:bodyPr/>
            <a:lstStyle/>
            <a:p>
              <a:endParaRPr lang="en-US"/>
            </a:p>
          </p:txBody>
        </p:sp>
        <p:sp>
          <p:nvSpPr>
            <p:cNvPr id="1140" name="Freeform 104"/>
            <p:cNvSpPr>
              <a:spLocks/>
            </p:cNvSpPr>
            <p:nvPr/>
          </p:nvSpPr>
          <p:spPr bwMode="auto">
            <a:xfrm>
              <a:off x="3489" y="2029"/>
              <a:ext cx="44" cy="19"/>
            </a:xfrm>
            <a:custGeom>
              <a:avLst/>
              <a:gdLst>
                <a:gd name="T0" fmla="*/ 3 w 89"/>
                <a:gd name="T1" fmla="*/ 0 h 39"/>
                <a:gd name="T2" fmla="*/ 7 w 89"/>
                <a:gd name="T3" fmla="*/ 0 h 39"/>
                <a:gd name="T4" fmla="*/ 10 w 89"/>
                <a:gd name="T5" fmla="*/ 0 h 39"/>
                <a:gd name="T6" fmla="*/ 14 w 89"/>
                <a:gd name="T7" fmla="*/ 0 h 39"/>
                <a:gd name="T8" fmla="*/ 16 w 89"/>
                <a:gd name="T9" fmla="*/ 0 h 39"/>
                <a:gd name="T10" fmla="*/ 17 w 89"/>
                <a:gd name="T11" fmla="*/ 0 h 39"/>
                <a:gd name="T12" fmla="*/ 18 w 89"/>
                <a:gd name="T13" fmla="*/ 0 h 39"/>
                <a:gd name="T14" fmla="*/ 18 w 89"/>
                <a:gd name="T15" fmla="*/ 0 h 39"/>
                <a:gd name="T16" fmla="*/ 19 w 89"/>
                <a:gd name="T17" fmla="*/ 1 h 39"/>
                <a:gd name="T18" fmla="*/ 20 w 89"/>
                <a:gd name="T19" fmla="*/ 3 h 39"/>
                <a:gd name="T20" fmla="*/ 20 w 89"/>
                <a:gd name="T21" fmla="*/ 5 h 39"/>
                <a:gd name="T22" fmla="*/ 21 w 89"/>
                <a:gd name="T23" fmla="*/ 7 h 39"/>
                <a:gd name="T24" fmla="*/ 22 w 89"/>
                <a:gd name="T25" fmla="*/ 8 h 39"/>
                <a:gd name="T26" fmla="*/ 22 w 89"/>
                <a:gd name="T27" fmla="*/ 8 h 39"/>
                <a:gd name="T28" fmla="*/ 22 w 89"/>
                <a:gd name="T29" fmla="*/ 8 h 39"/>
                <a:gd name="T30" fmla="*/ 21 w 89"/>
                <a:gd name="T31" fmla="*/ 8 h 39"/>
                <a:gd name="T32" fmla="*/ 21 w 89"/>
                <a:gd name="T33" fmla="*/ 9 h 39"/>
                <a:gd name="T34" fmla="*/ 18 w 89"/>
                <a:gd name="T35" fmla="*/ 9 h 39"/>
                <a:gd name="T36" fmla="*/ 15 w 89"/>
                <a:gd name="T37" fmla="*/ 9 h 39"/>
                <a:gd name="T38" fmla="*/ 12 w 89"/>
                <a:gd name="T39" fmla="*/ 9 h 39"/>
                <a:gd name="T40" fmla="*/ 10 w 89"/>
                <a:gd name="T41" fmla="*/ 9 h 39"/>
                <a:gd name="T42" fmla="*/ 7 w 89"/>
                <a:gd name="T43" fmla="*/ 9 h 39"/>
                <a:gd name="T44" fmla="*/ 5 w 89"/>
                <a:gd name="T45" fmla="*/ 9 h 39"/>
                <a:gd name="T46" fmla="*/ 4 w 89"/>
                <a:gd name="T47" fmla="*/ 9 h 39"/>
                <a:gd name="T48" fmla="*/ 3 w 89"/>
                <a:gd name="T49" fmla="*/ 9 h 39"/>
                <a:gd name="T50" fmla="*/ 3 w 89"/>
                <a:gd name="T51" fmla="*/ 9 h 39"/>
                <a:gd name="T52" fmla="*/ 2 w 89"/>
                <a:gd name="T53" fmla="*/ 8 h 39"/>
                <a:gd name="T54" fmla="*/ 2 w 89"/>
                <a:gd name="T55" fmla="*/ 6 h 39"/>
                <a:gd name="T56" fmla="*/ 1 w 89"/>
                <a:gd name="T57" fmla="*/ 4 h 39"/>
                <a:gd name="T58" fmla="*/ 0 w 89"/>
                <a:gd name="T59" fmla="*/ 2 h 39"/>
                <a:gd name="T60" fmla="*/ 0 w 89"/>
                <a:gd name="T61" fmla="*/ 1 h 39"/>
                <a:gd name="T62" fmla="*/ 0 w 89"/>
                <a:gd name="T63" fmla="*/ 1 h 39"/>
                <a:gd name="T64" fmla="*/ 0 w 89"/>
                <a:gd name="T65" fmla="*/ 1 h 39"/>
                <a:gd name="T66" fmla="*/ 0 w 89"/>
                <a:gd name="T67" fmla="*/ 0 h 39"/>
                <a:gd name="T68" fmla="*/ 1 w 89"/>
                <a:gd name="T69" fmla="*/ 0 h 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9"/>
                <a:gd name="T106" fmla="*/ 0 h 39"/>
                <a:gd name="T107" fmla="*/ 89 w 89"/>
                <a:gd name="T108" fmla="*/ 39 h 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9" h="39">
                  <a:moveTo>
                    <a:pt x="7" y="1"/>
                  </a:moveTo>
                  <a:lnTo>
                    <a:pt x="14" y="2"/>
                  </a:lnTo>
                  <a:lnTo>
                    <a:pt x="22" y="2"/>
                  </a:lnTo>
                  <a:lnTo>
                    <a:pt x="29" y="2"/>
                  </a:lnTo>
                  <a:lnTo>
                    <a:pt x="36" y="2"/>
                  </a:lnTo>
                  <a:lnTo>
                    <a:pt x="43" y="1"/>
                  </a:lnTo>
                  <a:lnTo>
                    <a:pt x="50" y="1"/>
                  </a:lnTo>
                  <a:lnTo>
                    <a:pt x="58" y="0"/>
                  </a:lnTo>
                  <a:lnTo>
                    <a:pt x="65" y="0"/>
                  </a:lnTo>
                  <a:lnTo>
                    <a:pt x="67" y="0"/>
                  </a:lnTo>
                  <a:lnTo>
                    <a:pt x="68" y="0"/>
                  </a:lnTo>
                  <a:lnTo>
                    <a:pt x="70" y="0"/>
                  </a:lnTo>
                  <a:lnTo>
                    <a:pt x="71" y="0"/>
                  </a:lnTo>
                  <a:lnTo>
                    <a:pt x="72" y="1"/>
                  </a:lnTo>
                  <a:lnTo>
                    <a:pt x="73" y="1"/>
                  </a:lnTo>
                  <a:lnTo>
                    <a:pt x="74" y="2"/>
                  </a:lnTo>
                  <a:lnTo>
                    <a:pt x="76" y="7"/>
                  </a:lnTo>
                  <a:lnTo>
                    <a:pt x="78" y="11"/>
                  </a:lnTo>
                  <a:lnTo>
                    <a:pt x="80" y="14"/>
                  </a:lnTo>
                  <a:lnTo>
                    <a:pt x="81" y="17"/>
                  </a:lnTo>
                  <a:lnTo>
                    <a:pt x="83" y="22"/>
                  </a:lnTo>
                  <a:lnTo>
                    <a:pt x="86" y="25"/>
                  </a:lnTo>
                  <a:lnTo>
                    <a:pt x="87" y="29"/>
                  </a:lnTo>
                  <a:lnTo>
                    <a:pt x="89" y="32"/>
                  </a:lnTo>
                  <a:lnTo>
                    <a:pt x="89" y="34"/>
                  </a:lnTo>
                  <a:lnTo>
                    <a:pt x="88" y="35"/>
                  </a:lnTo>
                  <a:lnTo>
                    <a:pt x="87" y="35"/>
                  </a:lnTo>
                  <a:lnTo>
                    <a:pt x="86" y="36"/>
                  </a:lnTo>
                  <a:lnTo>
                    <a:pt x="85" y="36"/>
                  </a:lnTo>
                  <a:lnTo>
                    <a:pt x="82" y="36"/>
                  </a:lnTo>
                  <a:lnTo>
                    <a:pt x="75" y="37"/>
                  </a:lnTo>
                  <a:lnTo>
                    <a:pt x="67" y="38"/>
                  </a:lnTo>
                  <a:lnTo>
                    <a:pt x="60" y="39"/>
                  </a:lnTo>
                  <a:lnTo>
                    <a:pt x="52" y="39"/>
                  </a:lnTo>
                  <a:lnTo>
                    <a:pt x="49" y="39"/>
                  </a:lnTo>
                  <a:lnTo>
                    <a:pt x="44" y="39"/>
                  </a:lnTo>
                  <a:lnTo>
                    <a:pt x="41" y="39"/>
                  </a:lnTo>
                  <a:lnTo>
                    <a:pt x="37" y="39"/>
                  </a:lnTo>
                  <a:lnTo>
                    <a:pt x="29" y="39"/>
                  </a:lnTo>
                  <a:lnTo>
                    <a:pt x="21" y="38"/>
                  </a:lnTo>
                  <a:lnTo>
                    <a:pt x="20" y="38"/>
                  </a:lnTo>
                  <a:lnTo>
                    <a:pt x="18" y="38"/>
                  </a:lnTo>
                  <a:lnTo>
                    <a:pt x="17" y="38"/>
                  </a:lnTo>
                  <a:lnTo>
                    <a:pt x="15" y="38"/>
                  </a:lnTo>
                  <a:lnTo>
                    <a:pt x="14" y="38"/>
                  </a:lnTo>
                  <a:lnTo>
                    <a:pt x="14" y="37"/>
                  </a:lnTo>
                  <a:lnTo>
                    <a:pt x="13" y="37"/>
                  </a:lnTo>
                  <a:lnTo>
                    <a:pt x="13" y="36"/>
                  </a:lnTo>
                  <a:lnTo>
                    <a:pt x="11" y="32"/>
                  </a:lnTo>
                  <a:lnTo>
                    <a:pt x="10" y="29"/>
                  </a:lnTo>
                  <a:lnTo>
                    <a:pt x="9" y="24"/>
                  </a:lnTo>
                  <a:lnTo>
                    <a:pt x="6" y="21"/>
                  </a:lnTo>
                  <a:lnTo>
                    <a:pt x="5" y="16"/>
                  </a:lnTo>
                  <a:lnTo>
                    <a:pt x="4" y="13"/>
                  </a:lnTo>
                  <a:lnTo>
                    <a:pt x="2" y="9"/>
                  </a:lnTo>
                  <a:lnTo>
                    <a:pt x="0" y="5"/>
                  </a:lnTo>
                  <a:lnTo>
                    <a:pt x="0" y="4"/>
                  </a:lnTo>
                  <a:lnTo>
                    <a:pt x="2" y="4"/>
                  </a:lnTo>
                  <a:lnTo>
                    <a:pt x="2" y="2"/>
                  </a:lnTo>
                  <a:lnTo>
                    <a:pt x="3" y="2"/>
                  </a:lnTo>
                  <a:lnTo>
                    <a:pt x="4" y="2"/>
                  </a:lnTo>
                  <a:lnTo>
                    <a:pt x="5" y="1"/>
                  </a:lnTo>
                  <a:lnTo>
                    <a:pt x="7" y="1"/>
                  </a:lnTo>
                  <a:close/>
                </a:path>
              </a:pathLst>
            </a:custGeom>
            <a:solidFill>
              <a:srgbClr val="E5E5E5"/>
            </a:solidFill>
            <a:ln w="9525">
              <a:noFill/>
              <a:round/>
              <a:headEnd/>
              <a:tailEnd/>
            </a:ln>
          </p:spPr>
          <p:txBody>
            <a:bodyPr/>
            <a:lstStyle/>
            <a:p>
              <a:endParaRPr lang="en-US"/>
            </a:p>
          </p:txBody>
        </p:sp>
        <p:sp>
          <p:nvSpPr>
            <p:cNvPr id="1141" name="Freeform 105"/>
            <p:cNvSpPr>
              <a:spLocks/>
            </p:cNvSpPr>
            <p:nvPr/>
          </p:nvSpPr>
          <p:spPr bwMode="auto">
            <a:xfrm>
              <a:off x="3552" y="2041"/>
              <a:ext cx="50" cy="22"/>
            </a:xfrm>
            <a:custGeom>
              <a:avLst/>
              <a:gdLst>
                <a:gd name="T0" fmla="*/ 19 w 100"/>
                <a:gd name="T1" fmla="*/ 0 h 43"/>
                <a:gd name="T2" fmla="*/ 19 w 100"/>
                <a:gd name="T3" fmla="*/ 0 h 43"/>
                <a:gd name="T4" fmla="*/ 20 w 100"/>
                <a:gd name="T5" fmla="*/ 0 h 43"/>
                <a:gd name="T6" fmla="*/ 20 w 100"/>
                <a:gd name="T7" fmla="*/ 0 h 43"/>
                <a:gd name="T8" fmla="*/ 21 w 100"/>
                <a:gd name="T9" fmla="*/ 0 h 43"/>
                <a:gd name="T10" fmla="*/ 21 w 100"/>
                <a:gd name="T11" fmla="*/ 1 h 43"/>
                <a:gd name="T12" fmla="*/ 21 w 100"/>
                <a:gd name="T13" fmla="*/ 1 h 43"/>
                <a:gd name="T14" fmla="*/ 21 w 100"/>
                <a:gd name="T15" fmla="*/ 1 h 43"/>
                <a:gd name="T16" fmla="*/ 21 w 100"/>
                <a:gd name="T17" fmla="*/ 1 h 43"/>
                <a:gd name="T18" fmla="*/ 25 w 100"/>
                <a:gd name="T19" fmla="*/ 10 h 43"/>
                <a:gd name="T20" fmla="*/ 0 w 100"/>
                <a:gd name="T21" fmla="*/ 11 h 43"/>
                <a:gd name="T22" fmla="*/ 2 w 100"/>
                <a:gd name="T23" fmla="*/ 2 h 43"/>
                <a:gd name="T24" fmla="*/ 2 w 100"/>
                <a:gd name="T25" fmla="*/ 2 h 43"/>
                <a:gd name="T26" fmla="*/ 2 w 100"/>
                <a:gd name="T27" fmla="*/ 1 h 43"/>
                <a:gd name="T28" fmla="*/ 2 w 100"/>
                <a:gd name="T29" fmla="*/ 1 h 43"/>
                <a:gd name="T30" fmla="*/ 2 w 100"/>
                <a:gd name="T31" fmla="*/ 1 h 43"/>
                <a:gd name="T32" fmla="*/ 3 w 100"/>
                <a:gd name="T33" fmla="*/ 1 h 43"/>
                <a:gd name="T34" fmla="*/ 3 w 100"/>
                <a:gd name="T35" fmla="*/ 1 h 43"/>
                <a:gd name="T36" fmla="*/ 5 w 100"/>
                <a:gd name="T37" fmla="*/ 1 h 43"/>
                <a:gd name="T38" fmla="*/ 6 w 100"/>
                <a:gd name="T39" fmla="*/ 1 h 43"/>
                <a:gd name="T40" fmla="*/ 7 w 100"/>
                <a:gd name="T41" fmla="*/ 1 h 43"/>
                <a:gd name="T42" fmla="*/ 10 w 100"/>
                <a:gd name="T43" fmla="*/ 1 h 43"/>
                <a:gd name="T44" fmla="*/ 13 w 100"/>
                <a:gd name="T45" fmla="*/ 0 h 43"/>
                <a:gd name="T46" fmla="*/ 15 w 100"/>
                <a:gd name="T47" fmla="*/ 0 h 43"/>
                <a:gd name="T48" fmla="*/ 18 w 100"/>
                <a:gd name="T49" fmla="*/ 0 h 43"/>
                <a:gd name="T50" fmla="*/ 19 w 100"/>
                <a:gd name="T51" fmla="*/ 0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0"/>
                <a:gd name="T79" fmla="*/ 0 h 43"/>
                <a:gd name="T80" fmla="*/ 100 w 100"/>
                <a:gd name="T81" fmla="*/ 43 h 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0" h="43">
                  <a:moveTo>
                    <a:pt x="75" y="0"/>
                  </a:moveTo>
                  <a:lnTo>
                    <a:pt x="76" y="0"/>
                  </a:lnTo>
                  <a:lnTo>
                    <a:pt x="79" y="0"/>
                  </a:lnTo>
                  <a:lnTo>
                    <a:pt x="80" y="0"/>
                  </a:lnTo>
                  <a:lnTo>
                    <a:pt x="81" y="0"/>
                  </a:lnTo>
                  <a:lnTo>
                    <a:pt x="81" y="2"/>
                  </a:lnTo>
                  <a:lnTo>
                    <a:pt x="82" y="2"/>
                  </a:lnTo>
                  <a:lnTo>
                    <a:pt x="83" y="3"/>
                  </a:lnTo>
                  <a:lnTo>
                    <a:pt x="100" y="37"/>
                  </a:lnTo>
                  <a:lnTo>
                    <a:pt x="0" y="43"/>
                  </a:lnTo>
                  <a:lnTo>
                    <a:pt x="5" y="5"/>
                  </a:lnTo>
                  <a:lnTo>
                    <a:pt x="6" y="4"/>
                  </a:lnTo>
                  <a:lnTo>
                    <a:pt x="7" y="4"/>
                  </a:lnTo>
                  <a:lnTo>
                    <a:pt x="11" y="3"/>
                  </a:lnTo>
                  <a:lnTo>
                    <a:pt x="15" y="3"/>
                  </a:lnTo>
                  <a:lnTo>
                    <a:pt x="20" y="3"/>
                  </a:lnTo>
                  <a:lnTo>
                    <a:pt x="26" y="2"/>
                  </a:lnTo>
                  <a:lnTo>
                    <a:pt x="31" y="2"/>
                  </a:lnTo>
                  <a:lnTo>
                    <a:pt x="37" y="2"/>
                  </a:lnTo>
                  <a:lnTo>
                    <a:pt x="50" y="0"/>
                  </a:lnTo>
                  <a:lnTo>
                    <a:pt x="61" y="0"/>
                  </a:lnTo>
                  <a:lnTo>
                    <a:pt x="69" y="0"/>
                  </a:lnTo>
                  <a:lnTo>
                    <a:pt x="75" y="0"/>
                  </a:lnTo>
                  <a:close/>
                </a:path>
              </a:pathLst>
            </a:custGeom>
            <a:solidFill>
              <a:srgbClr val="B2B2B2"/>
            </a:solidFill>
            <a:ln w="9525">
              <a:noFill/>
              <a:round/>
              <a:headEnd/>
              <a:tailEnd/>
            </a:ln>
          </p:spPr>
          <p:txBody>
            <a:bodyPr/>
            <a:lstStyle/>
            <a:p>
              <a:endParaRPr lang="en-US"/>
            </a:p>
          </p:txBody>
        </p:sp>
        <p:sp>
          <p:nvSpPr>
            <p:cNvPr id="1142" name="Freeform 106"/>
            <p:cNvSpPr>
              <a:spLocks/>
            </p:cNvSpPr>
            <p:nvPr/>
          </p:nvSpPr>
          <p:spPr bwMode="auto">
            <a:xfrm>
              <a:off x="3543" y="2027"/>
              <a:ext cx="12" cy="35"/>
            </a:xfrm>
            <a:custGeom>
              <a:avLst/>
              <a:gdLst>
                <a:gd name="T0" fmla="*/ 2 w 23"/>
                <a:gd name="T1" fmla="*/ 1 h 70"/>
                <a:gd name="T2" fmla="*/ 0 w 23"/>
                <a:gd name="T3" fmla="*/ 6 h 70"/>
                <a:gd name="T4" fmla="*/ 5 w 23"/>
                <a:gd name="T5" fmla="*/ 18 h 70"/>
                <a:gd name="T6" fmla="*/ 6 w 23"/>
                <a:gd name="T7" fmla="*/ 9 h 70"/>
                <a:gd name="T8" fmla="*/ 6 w 23"/>
                <a:gd name="T9" fmla="*/ 9 h 70"/>
                <a:gd name="T10" fmla="*/ 6 w 23"/>
                <a:gd name="T11" fmla="*/ 7 h 70"/>
                <a:gd name="T12" fmla="*/ 6 w 23"/>
                <a:gd name="T13" fmla="*/ 7 h 70"/>
                <a:gd name="T14" fmla="*/ 6 w 23"/>
                <a:gd name="T15" fmla="*/ 6 h 70"/>
                <a:gd name="T16" fmla="*/ 6 w 23"/>
                <a:gd name="T17" fmla="*/ 5 h 70"/>
                <a:gd name="T18" fmla="*/ 5 w 23"/>
                <a:gd name="T19" fmla="*/ 4 h 70"/>
                <a:gd name="T20" fmla="*/ 5 w 23"/>
                <a:gd name="T21" fmla="*/ 3 h 70"/>
                <a:gd name="T22" fmla="*/ 5 w 23"/>
                <a:gd name="T23" fmla="*/ 2 h 70"/>
                <a:gd name="T24" fmla="*/ 4 w 23"/>
                <a:gd name="T25" fmla="*/ 2 h 70"/>
                <a:gd name="T26" fmla="*/ 4 w 23"/>
                <a:gd name="T27" fmla="*/ 1 h 70"/>
                <a:gd name="T28" fmla="*/ 4 w 23"/>
                <a:gd name="T29" fmla="*/ 1 h 70"/>
                <a:gd name="T30" fmla="*/ 3 w 23"/>
                <a:gd name="T31" fmla="*/ 1 h 70"/>
                <a:gd name="T32" fmla="*/ 3 w 23"/>
                <a:gd name="T33" fmla="*/ 1 h 70"/>
                <a:gd name="T34" fmla="*/ 3 w 23"/>
                <a:gd name="T35" fmla="*/ 1 h 70"/>
                <a:gd name="T36" fmla="*/ 3 w 23"/>
                <a:gd name="T37" fmla="*/ 0 h 70"/>
                <a:gd name="T38" fmla="*/ 3 w 23"/>
                <a:gd name="T39" fmla="*/ 0 h 70"/>
                <a:gd name="T40" fmla="*/ 3 w 23"/>
                <a:gd name="T41" fmla="*/ 0 h 70"/>
                <a:gd name="T42" fmla="*/ 3 w 23"/>
                <a:gd name="T43" fmla="*/ 1 h 70"/>
                <a:gd name="T44" fmla="*/ 2 w 23"/>
                <a:gd name="T45" fmla="*/ 1 h 70"/>
                <a:gd name="T46" fmla="*/ 2 w 23"/>
                <a:gd name="T47" fmla="*/ 1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
                <a:gd name="T73" fmla="*/ 0 h 70"/>
                <a:gd name="T74" fmla="*/ 23 w 23"/>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 h="70">
                  <a:moveTo>
                    <a:pt x="8" y="2"/>
                  </a:moveTo>
                  <a:lnTo>
                    <a:pt x="0" y="25"/>
                  </a:lnTo>
                  <a:lnTo>
                    <a:pt x="17" y="70"/>
                  </a:lnTo>
                  <a:lnTo>
                    <a:pt x="23" y="35"/>
                  </a:lnTo>
                  <a:lnTo>
                    <a:pt x="23" y="33"/>
                  </a:lnTo>
                  <a:lnTo>
                    <a:pt x="23" y="31"/>
                  </a:lnTo>
                  <a:lnTo>
                    <a:pt x="22" y="28"/>
                  </a:lnTo>
                  <a:lnTo>
                    <a:pt x="22" y="25"/>
                  </a:lnTo>
                  <a:lnTo>
                    <a:pt x="21" y="22"/>
                  </a:lnTo>
                  <a:lnTo>
                    <a:pt x="19" y="18"/>
                  </a:lnTo>
                  <a:lnTo>
                    <a:pt x="18" y="15"/>
                  </a:lnTo>
                  <a:lnTo>
                    <a:pt x="17" y="11"/>
                  </a:lnTo>
                  <a:lnTo>
                    <a:pt x="16" y="9"/>
                  </a:lnTo>
                  <a:lnTo>
                    <a:pt x="15" y="5"/>
                  </a:lnTo>
                  <a:lnTo>
                    <a:pt x="14" y="3"/>
                  </a:lnTo>
                  <a:lnTo>
                    <a:pt x="11" y="2"/>
                  </a:lnTo>
                  <a:lnTo>
                    <a:pt x="11" y="1"/>
                  </a:lnTo>
                  <a:lnTo>
                    <a:pt x="10" y="1"/>
                  </a:lnTo>
                  <a:lnTo>
                    <a:pt x="10" y="0"/>
                  </a:lnTo>
                  <a:lnTo>
                    <a:pt x="9" y="0"/>
                  </a:lnTo>
                  <a:lnTo>
                    <a:pt x="9" y="1"/>
                  </a:lnTo>
                  <a:lnTo>
                    <a:pt x="8" y="1"/>
                  </a:lnTo>
                  <a:lnTo>
                    <a:pt x="8" y="2"/>
                  </a:lnTo>
                  <a:close/>
                </a:path>
              </a:pathLst>
            </a:custGeom>
            <a:solidFill>
              <a:srgbClr val="999999"/>
            </a:solidFill>
            <a:ln w="9525">
              <a:noFill/>
              <a:round/>
              <a:headEnd/>
              <a:tailEnd/>
            </a:ln>
          </p:spPr>
          <p:txBody>
            <a:bodyPr/>
            <a:lstStyle/>
            <a:p>
              <a:endParaRPr lang="en-US"/>
            </a:p>
          </p:txBody>
        </p:sp>
        <p:sp>
          <p:nvSpPr>
            <p:cNvPr id="1143" name="Freeform 107"/>
            <p:cNvSpPr>
              <a:spLocks/>
            </p:cNvSpPr>
            <p:nvPr/>
          </p:nvSpPr>
          <p:spPr bwMode="auto">
            <a:xfrm>
              <a:off x="3548" y="2025"/>
              <a:ext cx="44" cy="20"/>
            </a:xfrm>
            <a:custGeom>
              <a:avLst/>
              <a:gdLst>
                <a:gd name="T0" fmla="*/ 1 w 89"/>
                <a:gd name="T1" fmla="*/ 0 h 41"/>
                <a:gd name="T2" fmla="*/ 3 w 89"/>
                <a:gd name="T3" fmla="*/ 0 h 41"/>
                <a:gd name="T4" fmla="*/ 5 w 89"/>
                <a:gd name="T5" fmla="*/ 0 h 41"/>
                <a:gd name="T6" fmla="*/ 7 w 89"/>
                <a:gd name="T7" fmla="*/ 0 h 41"/>
                <a:gd name="T8" fmla="*/ 9 w 89"/>
                <a:gd name="T9" fmla="*/ 0 h 41"/>
                <a:gd name="T10" fmla="*/ 10 w 89"/>
                <a:gd name="T11" fmla="*/ 0 h 41"/>
                <a:gd name="T12" fmla="*/ 12 w 89"/>
                <a:gd name="T13" fmla="*/ 0 h 41"/>
                <a:gd name="T14" fmla="*/ 14 w 89"/>
                <a:gd name="T15" fmla="*/ 0 h 41"/>
                <a:gd name="T16" fmla="*/ 16 w 89"/>
                <a:gd name="T17" fmla="*/ 0 h 41"/>
                <a:gd name="T18" fmla="*/ 16 w 89"/>
                <a:gd name="T19" fmla="*/ 0 h 41"/>
                <a:gd name="T20" fmla="*/ 16 w 89"/>
                <a:gd name="T21" fmla="*/ 0 h 41"/>
                <a:gd name="T22" fmla="*/ 17 w 89"/>
                <a:gd name="T23" fmla="*/ 0 h 41"/>
                <a:gd name="T24" fmla="*/ 17 w 89"/>
                <a:gd name="T25" fmla="*/ 0 h 41"/>
                <a:gd name="T26" fmla="*/ 18 w 89"/>
                <a:gd name="T27" fmla="*/ 0 h 41"/>
                <a:gd name="T28" fmla="*/ 18 w 89"/>
                <a:gd name="T29" fmla="*/ 0 h 41"/>
                <a:gd name="T30" fmla="*/ 18 w 89"/>
                <a:gd name="T31" fmla="*/ 0 h 41"/>
                <a:gd name="T32" fmla="*/ 18 w 89"/>
                <a:gd name="T33" fmla="*/ 1 h 41"/>
                <a:gd name="T34" fmla="*/ 22 w 89"/>
                <a:gd name="T35" fmla="*/ 8 h 41"/>
                <a:gd name="T36" fmla="*/ 22 w 89"/>
                <a:gd name="T37" fmla="*/ 8 h 41"/>
                <a:gd name="T38" fmla="*/ 22 w 89"/>
                <a:gd name="T39" fmla="*/ 8 h 41"/>
                <a:gd name="T40" fmla="*/ 22 w 89"/>
                <a:gd name="T41" fmla="*/ 8 h 41"/>
                <a:gd name="T42" fmla="*/ 22 w 89"/>
                <a:gd name="T43" fmla="*/ 8 h 41"/>
                <a:gd name="T44" fmla="*/ 22 w 89"/>
                <a:gd name="T45" fmla="*/ 8 h 41"/>
                <a:gd name="T46" fmla="*/ 22 w 89"/>
                <a:gd name="T47" fmla="*/ 9 h 41"/>
                <a:gd name="T48" fmla="*/ 21 w 89"/>
                <a:gd name="T49" fmla="*/ 9 h 41"/>
                <a:gd name="T50" fmla="*/ 21 w 89"/>
                <a:gd name="T51" fmla="*/ 9 h 41"/>
                <a:gd name="T52" fmla="*/ 21 w 89"/>
                <a:gd name="T53" fmla="*/ 9 h 41"/>
                <a:gd name="T54" fmla="*/ 20 w 89"/>
                <a:gd name="T55" fmla="*/ 9 h 41"/>
                <a:gd name="T56" fmla="*/ 18 w 89"/>
                <a:gd name="T57" fmla="*/ 9 h 41"/>
                <a:gd name="T58" fmla="*/ 17 w 89"/>
                <a:gd name="T59" fmla="*/ 9 h 41"/>
                <a:gd name="T60" fmla="*/ 15 w 89"/>
                <a:gd name="T61" fmla="*/ 10 h 41"/>
                <a:gd name="T62" fmla="*/ 13 w 89"/>
                <a:gd name="T63" fmla="*/ 10 h 41"/>
                <a:gd name="T64" fmla="*/ 12 w 89"/>
                <a:gd name="T65" fmla="*/ 10 h 41"/>
                <a:gd name="T66" fmla="*/ 11 w 89"/>
                <a:gd name="T67" fmla="*/ 10 h 41"/>
                <a:gd name="T68" fmla="*/ 10 w 89"/>
                <a:gd name="T69" fmla="*/ 10 h 41"/>
                <a:gd name="T70" fmla="*/ 9 w 89"/>
                <a:gd name="T71" fmla="*/ 10 h 41"/>
                <a:gd name="T72" fmla="*/ 7 w 89"/>
                <a:gd name="T73" fmla="*/ 9 h 41"/>
                <a:gd name="T74" fmla="*/ 5 w 89"/>
                <a:gd name="T75" fmla="*/ 9 h 41"/>
                <a:gd name="T76" fmla="*/ 5 w 89"/>
                <a:gd name="T77" fmla="*/ 9 h 41"/>
                <a:gd name="T78" fmla="*/ 4 w 89"/>
                <a:gd name="T79" fmla="*/ 9 h 41"/>
                <a:gd name="T80" fmla="*/ 4 w 89"/>
                <a:gd name="T81" fmla="*/ 9 h 41"/>
                <a:gd name="T82" fmla="*/ 4 w 89"/>
                <a:gd name="T83" fmla="*/ 9 h 41"/>
                <a:gd name="T84" fmla="*/ 3 w 89"/>
                <a:gd name="T85" fmla="*/ 9 h 41"/>
                <a:gd name="T86" fmla="*/ 3 w 89"/>
                <a:gd name="T87" fmla="*/ 9 h 41"/>
                <a:gd name="T88" fmla="*/ 3 w 89"/>
                <a:gd name="T89" fmla="*/ 9 h 41"/>
                <a:gd name="T90" fmla="*/ 3 w 89"/>
                <a:gd name="T91" fmla="*/ 9 h 41"/>
                <a:gd name="T92" fmla="*/ 0 w 89"/>
                <a:gd name="T93" fmla="*/ 1 h 41"/>
                <a:gd name="T94" fmla="*/ 0 w 89"/>
                <a:gd name="T95" fmla="*/ 1 h 41"/>
                <a:gd name="T96" fmla="*/ 0 w 89"/>
                <a:gd name="T97" fmla="*/ 1 h 41"/>
                <a:gd name="T98" fmla="*/ 0 w 89"/>
                <a:gd name="T99" fmla="*/ 1 h 41"/>
                <a:gd name="T100" fmla="*/ 0 w 89"/>
                <a:gd name="T101" fmla="*/ 1 h 41"/>
                <a:gd name="T102" fmla="*/ 0 w 89"/>
                <a:gd name="T103" fmla="*/ 1 h 41"/>
                <a:gd name="T104" fmla="*/ 0 w 89"/>
                <a:gd name="T105" fmla="*/ 1 h 41"/>
                <a:gd name="T106" fmla="*/ 0 w 89"/>
                <a:gd name="T107" fmla="*/ 0 h 41"/>
                <a:gd name="T108" fmla="*/ 1 w 89"/>
                <a:gd name="T109" fmla="*/ 0 h 41"/>
                <a:gd name="T110" fmla="*/ 1 w 89"/>
                <a:gd name="T111" fmla="*/ 0 h 41"/>
                <a:gd name="T112" fmla="*/ 1 w 89"/>
                <a:gd name="T113" fmla="*/ 0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9"/>
                <a:gd name="T172" fmla="*/ 0 h 41"/>
                <a:gd name="T173" fmla="*/ 89 w 89"/>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9" h="41">
                  <a:moveTo>
                    <a:pt x="6" y="3"/>
                  </a:moveTo>
                  <a:lnTo>
                    <a:pt x="14" y="3"/>
                  </a:lnTo>
                  <a:lnTo>
                    <a:pt x="21" y="3"/>
                  </a:lnTo>
                  <a:lnTo>
                    <a:pt x="29" y="3"/>
                  </a:lnTo>
                  <a:lnTo>
                    <a:pt x="36" y="3"/>
                  </a:lnTo>
                  <a:lnTo>
                    <a:pt x="43" y="3"/>
                  </a:lnTo>
                  <a:lnTo>
                    <a:pt x="50" y="3"/>
                  </a:lnTo>
                  <a:lnTo>
                    <a:pt x="57" y="1"/>
                  </a:lnTo>
                  <a:lnTo>
                    <a:pt x="65" y="0"/>
                  </a:lnTo>
                  <a:lnTo>
                    <a:pt x="66" y="0"/>
                  </a:lnTo>
                  <a:lnTo>
                    <a:pt x="67" y="0"/>
                  </a:lnTo>
                  <a:lnTo>
                    <a:pt x="69" y="1"/>
                  </a:lnTo>
                  <a:lnTo>
                    <a:pt x="70" y="1"/>
                  </a:lnTo>
                  <a:lnTo>
                    <a:pt x="72" y="1"/>
                  </a:lnTo>
                  <a:lnTo>
                    <a:pt x="73" y="3"/>
                  </a:lnTo>
                  <a:lnTo>
                    <a:pt x="74" y="4"/>
                  </a:lnTo>
                  <a:lnTo>
                    <a:pt x="89" y="34"/>
                  </a:lnTo>
                  <a:lnTo>
                    <a:pt x="89" y="35"/>
                  </a:lnTo>
                  <a:lnTo>
                    <a:pt x="88" y="36"/>
                  </a:lnTo>
                  <a:lnTo>
                    <a:pt x="87" y="36"/>
                  </a:lnTo>
                  <a:lnTo>
                    <a:pt x="85" y="36"/>
                  </a:lnTo>
                  <a:lnTo>
                    <a:pt x="84" y="37"/>
                  </a:lnTo>
                  <a:lnTo>
                    <a:pt x="83" y="37"/>
                  </a:lnTo>
                  <a:lnTo>
                    <a:pt x="75" y="38"/>
                  </a:lnTo>
                  <a:lnTo>
                    <a:pt x="68" y="39"/>
                  </a:lnTo>
                  <a:lnTo>
                    <a:pt x="60" y="41"/>
                  </a:lnTo>
                  <a:lnTo>
                    <a:pt x="52" y="41"/>
                  </a:lnTo>
                  <a:lnTo>
                    <a:pt x="49" y="41"/>
                  </a:lnTo>
                  <a:lnTo>
                    <a:pt x="45" y="41"/>
                  </a:lnTo>
                  <a:lnTo>
                    <a:pt x="40" y="41"/>
                  </a:lnTo>
                  <a:lnTo>
                    <a:pt x="37" y="41"/>
                  </a:lnTo>
                  <a:lnTo>
                    <a:pt x="29" y="39"/>
                  </a:lnTo>
                  <a:lnTo>
                    <a:pt x="21" y="39"/>
                  </a:lnTo>
                  <a:lnTo>
                    <a:pt x="20" y="39"/>
                  </a:lnTo>
                  <a:lnTo>
                    <a:pt x="19" y="39"/>
                  </a:lnTo>
                  <a:lnTo>
                    <a:pt x="17" y="38"/>
                  </a:lnTo>
                  <a:lnTo>
                    <a:pt x="16" y="38"/>
                  </a:lnTo>
                  <a:lnTo>
                    <a:pt x="15" y="38"/>
                  </a:lnTo>
                  <a:lnTo>
                    <a:pt x="14" y="38"/>
                  </a:lnTo>
                  <a:lnTo>
                    <a:pt x="13" y="38"/>
                  </a:lnTo>
                  <a:lnTo>
                    <a:pt x="13" y="37"/>
                  </a:lnTo>
                  <a:lnTo>
                    <a:pt x="0" y="6"/>
                  </a:lnTo>
                  <a:lnTo>
                    <a:pt x="0" y="5"/>
                  </a:lnTo>
                  <a:lnTo>
                    <a:pt x="0" y="4"/>
                  </a:lnTo>
                  <a:lnTo>
                    <a:pt x="1" y="4"/>
                  </a:lnTo>
                  <a:lnTo>
                    <a:pt x="2" y="3"/>
                  </a:lnTo>
                  <a:lnTo>
                    <a:pt x="4" y="3"/>
                  </a:lnTo>
                  <a:lnTo>
                    <a:pt x="5" y="3"/>
                  </a:lnTo>
                  <a:lnTo>
                    <a:pt x="6" y="3"/>
                  </a:lnTo>
                  <a:close/>
                </a:path>
              </a:pathLst>
            </a:custGeom>
            <a:solidFill>
              <a:srgbClr val="E5E5E5"/>
            </a:solidFill>
            <a:ln w="9525">
              <a:noFill/>
              <a:round/>
              <a:headEnd/>
              <a:tailEnd/>
            </a:ln>
          </p:spPr>
          <p:txBody>
            <a:bodyPr/>
            <a:lstStyle/>
            <a:p>
              <a:endParaRPr lang="en-US"/>
            </a:p>
          </p:txBody>
        </p:sp>
        <p:sp>
          <p:nvSpPr>
            <p:cNvPr id="1144" name="Freeform 108"/>
            <p:cNvSpPr>
              <a:spLocks/>
            </p:cNvSpPr>
            <p:nvPr/>
          </p:nvSpPr>
          <p:spPr bwMode="auto">
            <a:xfrm>
              <a:off x="2928" y="2103"/>
              <a:ext cx="51" cy="22"/>
            </a:xfrm>
            <a:custGeom>
              <a:avLst/>
              <a:gdLst>
                <a:gd name="T0" fmla="*/ 22 w 103"/>
                <a:gd name="T1" fmla="*/ 0 h 44"/>
                <a:gd name="T2" fmla="*/ 22 w 103"/>
                <a:gd name="T3" fmla="*/ 0 h 44"/>
                <a:gd name="T4" fmla="*/ 22 w 103"/>
                <a:gd name="T5" fmla="*/ 0 h 44"/>
                <a:gd name="T6" fmla="*/ 22 w 103"/>
                <a:gd name="T7" fmla="*/ 1 h 44"/>
                <a:gd name="T8" fmla="*/ 23 w 103"/>
                <a:gd name="T9" fmla="*/ 1 h 44"/>
                <a:gd name="T10" fmla="*/ 23 w 103"/>
                <a:gd name="T11" fmla="*/ 1 h 44"/>
                <a:gd name="T12" fmla="*/ 23 w 103"/>
                <a:gd name="T13" fmla="*/ 1 h 44"/>
                <a:gd name="T14" fmla="*/ 23 w 103"/>
                <a:gd name="T15" fmla="*/ 1 h 44"/>
                <a:gd name="T16" fmla="*/ 23 w 103"/>
                <a:gd name="T17" fmla="*/ 1 h 44"/>
                <a:gd name="T18" fmla="*/ 25 w 103"/>
                <a:gd name="T19" fmla="*/ 10 h 44"/>
                <a:gd name="T20" fmla="*/ 0 w 103"/>
                <a:gd name="T21" fmla="*/ 11 h 44"/>
                <a:gd name="T22" fmla="*/ 3 w 103"/>
                <a:gd name="T23" fmla="*/ 1 h 44"/>
                <a:gd name="T24" fmla="*/ 3 w 103"/>
                <a:gd name="T25" fmla="*/ 1 h 44"/>
                <a:gd name="T26" fmla="*/ 4 w 103"/>
                <a:gd name="T27" fmla="*/ 1 h 44"/>
                <a:gd name="T28" fmla="*/ 4 w 103"/>
                <a:gd name="T29" fmla="*/ 1 h 44"/>
                <a:gd name="T30" fmla="*/ 4 w 103"/>
                <a:gd name="T31" fmla="*/ 1 h 44"/>
                <a:gd name="T32" fmla="*/ 5 w 103"/>
                <a:gd name="T33" fmla="*/ 1 h 44"/>
                <a:gd name="T34" fmla="*/ 6 w 103"/>
                <a:gd name="T35" fmla="*/ 1 h 44"/>
                <a:gd name="T36" fmla="*/ 7 w 103"/>
                <a:gd name="T37" fmla="*/ 1 h 44"/>
                <a:gd name="T38" fmla="*/ 9 w 103"/>
                <a:gd name="T39" fmla="*/ 1 h 44"/>
                <a:gd name="T40" fmla="*/ 10 w 103"/>
                <a:gd name="T41" fmla="*/ 1 h 44"/>
                <a:gd name="T42" fmla="*/ 12 w 103"/>
                <a:gd name="T43" fmla="*/ 1 h 44"/>
                <a:gd name="T44" fmla="*/ 15 w 103"/>
                <a:gd name="T45" fmla="*/ 1 h 44"/>
                <a:gd name="T46" fmla="*/ 18 w 103"/>
                <a:gd name="T47" fmla="*/ 1 h 44"/>
                <a:gd name="T48" fmla="*/ 20 w 103"/>
                <a:gd name="T49" fmla="*/ 1 h 44"/>
                <a:gd name="T50" fmla="*/ 22 w 103"/>
                <a:gd name="T51" fmla="*/ 0 h 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3"/>
                <a:gd name="T79" fmla="*/ 0 h 44"/>
                <a:gd name="T80" fmla="*/ 103 w 103"/>
                <a:gd name="T81" fmla="*/ 44 h 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3" h="44">
                  <a:moveTo>
                    <a:pt x="88" y="0"/>
                  </a:moveTo>
                  <a:lnTo>
                    <a:pt x="89" y="0"/>
                  </a:lnTo>
                  <a:lnTo>
                    <a:pt x="90" y="0"/>
                  </a:lnTo>
                  <a:lnTo>
                    <a:pt x="91" y="1"/>
                  </a:lnTo>
                  <a:lnTo>
                    <a:pt x="93" y="1"/>
                  </a:lnTo>
                  <a:lnTo>
                    <a:pt x="94" y="1"/>
                  </a:lnTo>
                  <a:lnTo>
                    <a:pt x="95" y="2"/>
                  </a:lnTo>
                  <a:lnTo>
                    <a:pt x="95" y="3"/>
                  </a:lnTo>
                  <a:lnTo>
                    <a:pt x="103" y="37"/>
                  </a:lnTo>
                  <a:lnTo>
                    <a:pt x="0" y="44"/>
                  </a:lnTo>
                  <a:lnTo>
                    <a:pt x="15" y="4"/>
                  </a:lnTo>
                  <a:lnTo>
                    <a:pt x="16" y="4"/>
                  </a:lnTo>
                  <a:lnTo>
                    <a:pt x="18" y="3"/>
                  </a:lnTo>
                  <a:lnTo>
                    <a:pt x="19" y="3"/>
                  </a:lnTo>
                  <a:lnTo>
                    <a:pt x="22" y="3"/>
                  </a:lnTo>
                  <a:lnTo>
                    <a:pt x="27" y="2"/>
                  </a:lnTo>
                  <a:lnTo>
                    <a:pt x="31" y="2"/>
                  </a:lnTo>
                  <a:lnTo>
                    <a:pt x="37" y="2"/>
                  </a:lnTo>
                  <a:lnTo>
                    <a:pt x="43" y="1"/>
                  </a:lnTo>
                  <a:lnTo>
                    <a:pt x="49" y="1"/>
                  </a:lnTo>
                  <a:lnTo>
                    <a:pt x="61" y="1"/>
                  </a:lnTo>
                  <a:lnTo>
                    <a:pt x="73" y="1"/>
                  </a:lnTo>
                  <a:lnTo>
                    <a:pt x="82" y="1"/>
                  </a:lnTo>
                  <a:lnTo>
                    <a:pt x="88" y="0"/>
                  </a:lnTo>
                  <a:close/>
                </a:path>
              </a:pathLst>
            </a:custGeom>
            <a:solidFill>
              <a:srgbClr val="B2B2B2"/>
            </a:solidFill>
            <a:ln w="9525">
              <a:noFill/>
              <a:round/>
              <a:headEnd/>
              <a:tailEnd/>
            </a:ln>
          </p:spPr>
          <p:txBody>
            <a:bodyPr/>
            <a:lstStyle/>
            <a:p>
              <a:endParaRPr lang="en-US"/>
            </a:p>
          </p:txBody>
        </p:sp>
        <p:sp>
          <p:nvSpPr>
            <p:cNvPr id="1145" name="Freeform 109"/>
            <p:cNvSpPr>
              <a:spLocks/>
            </p:cNvSpPr>
            <p:nvPr/>
          </p:nvSpPr>
          <p:spPr bwMode="auto">
            <a:xfrm>
              <a:off x="2926" y="2090"/>
              <a:ext cx="11" cy="34"/>
            </a:xfrm>
            <a:custGeom>
              <a:avLst/>
              <a:gdLst>
                <a:gd name="T0" fmla="*/ 3 w 22"/>
                <a:gd name="T1" fmla="*/ 0 h 69"/>
                <a:gd name="T2" fmla="*/ 0 w 22"/>
                <a:gd name="T3" fmla="*/ 6 h 69"/>
                <a:gd name="T4" fmla="*/ 1 w 22"/>
                <a:gd name="T5" fmla="*/ 17 h 69"/>
                <a:gd name="T6" fmla="*/ 5 w 22"/>
                <a:gd name="T7" fmla="*/ 9 h 69"/>
                <a:gd name="T8" fmla="*/ 5 w 22"/>
                <a:gd name="T9" fmla="*/ 8 h 69"/>
                <a:gd name="T10" fmla="*/ 5 w 22"/>
                <a:gd name="T11" fmla="*/ 7 h 69"/>
                <a:gd name="T12" fmla="*/ 6 w 22"/>
                <a:gd name="T13" fmla="*/ 7 h 69"/>
                <a:gd name="T14" fmla="*/ 6 w 22"/>
                <a:gd name="T15" fmla="*/ 6 h 69"/>
                <a:gd name="T16" fmla="*/ 6 w 22"/>
                <a:gd name="T17" fmla="*/ 5 h 69"/>
                <a:gd name="T18" fmla="*/ 6 w 22"/>
                <a:gd name="T19" fmla="*/ 4 h 69"/>
                <a:gd name="T20" fmla="*/ 6 w 22"/>
                <a:gd name="T21" fmla="*/ 3 h 69"/>
                <a:gd name="T22" fmla="*/ 5 w 22"/>
                <a:gd name="T23" fmla="*/ 2 h 69"/>
                <a:gd name="T24" fmla="*/ 5 w 22"/>
                <a:gd name="T25" fmla="*/ 2 h 69"/>
                <a:gd name="T26" fmla="*/ 5 w 22"/>
                <a:gd name="T27" fmla="*/ 1 h 69"/>
                <a:gd name="T28" fmla="*/ 5 w 22"/>
                <a:gd name="T29" fmla="*/ 1 h 69"/>
                <a:gd name="T30" fmla="*/ 5 w 22"/>
                <a:gd name="T31" fmla="*/ 0 h 69"/>
                <a:gd name="T32" fmla="*/ 5 w 22"/>
                <a:gd name="T33" fmla="*/ 0 h 69"/>
                <a:gd name="T34" fmla="*/ 5 w 22"/>
                <a:gd name="T35" fmla="*/ 0 h 69"/>
                <a:gd name="T36" fmla="*/ 5 w 22"/>
                <a:gd name="T37" fmla="*/ 0 h 69"/>
                <a:gd name="T38" fmla="*/ 4 w 22"/>
                <a:gd name="T39" fmla="*/ 0 h 69"/>
                <a:gd name="T40" fmla="*/ 4 w 22"/>
                <a:gd name="T41" fmla="*/ 0 h 69"/>
                <a:gd name="T42" fmla="*/ 4 w 22"/>
                <a:gd name="T43" fmla="*/ 0 h 69"/>
                <a:gd name="T44" fmla="*/ 3 w 22"/>
                <a:gd name="T45" fmla="*/ 0 h 69"/>
                <a:gd name="T46" fmla="*/ 3 w 22"/>
                <a:gd name="T47" fmla="*/ 0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69"/>
                <a:gd name="T74" fmla="*/ 22 w 22"/>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69">
                  <a:moveTo>
                    <a:pt x="15" y="1"/>
                  </a:moveTo>
                  <a:lnTo>
                    <a:pt x="0" y="26"/>
                  </a:lnTo>
                  <a:lnTo>
                    <a:pt x="4" y="69"/>
                  </a:lnTo>
                  <a:lnTo>
                    <a:pt x="19" y="36"/>
                  </a:lnTo>
                  <a:lnTo>
                    <a:pt x="20" y="34"/>
                  </a:lnTo>
                  <a:lnTo>
                    <a:pt x="20" y="31"/>
                  </a:lnTo>
                  <a:lnTo>
                    <a:pt x="22" y="28"/>
                  </a:lnTo>
                  <a:lnTo>
                    <a:pt x="22" y="24"/>
                  </a:lnTo>
                  <a:lnTo>
                    <a:pt x="22" y="21"/>
                  </a:lnTo>
                  <a:lnTo>
                    <a:pt x="22" y="18"/>
                  </a:lnTo>
                  <a:lnTo>
                    <a:pt x="22" y="14"/>
                  </a:lnTo>
                  <a:lnTo>
                    <a:pt x="20" y="11"/>
                  </a:lnTo>
                  <a:lnTo>
                    <a:pt x="20" y="8"/>
                  </a:lnTo>
                  <a:lnTo>
                    <a:pt x="19" y="5"/>
                  </a:lnTo>
                  <a:lnTo>
                    <a:pt x="19" y="4"/>
                  </a:lnTo>
                  <a:lnTo>
                    <a:pt x="18" y="1"/>
                  </a:lnTo>
                  <a:lnTo>
                    <a:pt x="18" y="0"/>
                  </a:lnTo>
                  <a:lnTo>
                    <a:pt x="17" y="0"/>
                  </a:lnTo>
                  <a:lnTo>
                    <a:pt x="16" y="0"/>
                  </a:lnTo>
                  <a:lnTo>
                    <a:pt x="15" y="0"/>
                  </a:lnTo>
                  <a:lnTo>
                    <a:pt x="15" y="1"/>
                  </a:lnTo>
                  <a:close/>
                </a:path>
              </a:pathLst>
            </a:custGeom>
            <a:solidFill>
              <a:srgbClr val="999999"/>
            </a:solidFill>
            <a:ln w="9525">
              <a:noFill/>
              <a:round/>
              <a:headEnd/>
              <a:tailEnd/>
            </a:ln>
          </p:spPr>
          <p:txBody>
            <a:bodyPr/>
            <a:lstStyle/>
            <a:p>
              <a:endParaRPr lang="en-US"/>
            </a:p>
          </p:txBody>
        </p:sp>
        <p:sp>
          <p:nvSpPr>
            <p:cNvPr id="1146" name="Freeform 110"/>
            <p:cNvSpPr>
              <a:spLocks/>
            </p:cNvSpPr>
            <p:nvPr/>
          </p:nvSpPr>
          <p:spPr bwMode="auto">
            <a:xfrm>
              <a:off x="2933" y="2087"/>
              <a:ext cx="42" cy="21"/>
            </a:xfrm>
            <a:custGeom>
              <a:avLst/>
              <a:gdLst>
                <a:gd name="T0" fmla="*/ 2 w 83"/>
                <a:gd name="T1" fmla="*/ 1 h 41"/>
                <a:gd name="T2" fmla="*/ 4 w 83"/>
                <a:gd name="T3" fmla="*/ 1 h 41"/>
                <a:gd name="T4" fmla="*/ 6 w 83"/>
                <a:gd name="T5" fmla="*/ 1 h 41"/>
                <a:gd name="T6" fmla="*/ 8 w 83"/>
                <a:gd name="T7" fmla="*/ 1 h 41"/>
                <a:gd name="T8" fmla="*/ 10 w 83"/>
                <a:gd name="T9" fmla="*/ 1 h 41"/>
                <a:gd name="T10" fmla="*/ 11 w 83"/>
                <a:gd name="T11" fmla="*/ 1 h 41"/>
                <a:gd name="T12" fmla="*/ 13 w 83"/>
                <a:gd name="T13" fmla="*/ 1 h 41"/>
                <a:gd name="T14" fmla="*/ 15 w 83"/>
                <a:gd name="T15" fmla="*/ 1 h 41"/>
                <a:gd name="T16" fmla="*/ 17 w 83"/>
                <a:gd name="T17" fmla="*/ 1 h 41"/>
                <a:gd name="T18" fmla="*/ 17 w 83"/>
                <a:gd name="T19" fmla="*/ 0 h 41"/>
                <a:gd name="T20" fmla="*/ 18 w 83"/>
                <a:gd name="T21" fmla="*/ 1 h 41"/>
                <a:gd name="T22" fmla="*/ 18 w 83"/>
                <a:gd name="T23" fmla="*/ 1 h 41"/>
                <a:gd name="T24" fmla="*/ 18 w 83"/>
                <a:gd name="T25" fmla="*/ 1 h 41"/>
                <a:gd name="T26" fmla="*/ 19 w 83"/>
                <a:gd name="T27" fmla="*/ 1 h 41"/>
                <a:gd name="T28" fmla="*/ 19 w 83"/>
                <a:gd name="T29" fmla="*/ 1 h 41"/>
                <a:gd name="T30" fmla="*/ 19 w 83"/>
                <a:gd name="T31" fmla="*/ 1 h 41"/>
                <a:gd name="T32" fmla="*/ 19 w 83"/>
                <a:gd name="T33" fmla="*/ 1 h 41"/>
                <a:gd name="T34" fmla="*/ 21 w 83"/>
                <a:gd name="T35" fmla="*/ 9 h 41"/>
                <a:gd name="T36" fmla="*/ 21 w 83"/>
                <a:gd name="T37" fmla="*/ 9 h 41"/>
                <a:gd name="T38" fmla="*/ 21 w 83"/>
                <a:gd name="T39" fmla="*/ 9 h 41"/>
                <a:gd name="T40" fmla="*/ 21 w 83"/>
                <a:gd name="T41" fmla="*/ 9 h 41"/>
                <a:gd name="T42" fmla="*/ 21 w 83"/>
                <a:gd name="T43" fmla="*/ 9 h 41"/>
                <a:gd name="T44" fmla="*/ 21 w 83"/>
                <a:gd name="T45" fmla="*/ 9 h 41"/>
                <a:gd name="T46" fmla="*/ 20 w 83"/>
                <a:gd name="T47" fmla="*/ 9 h 41"/>
                <a:gd name="T48" fmla="*/ 20 w 83"/>
                <a:gd name="T49" fmla="*/ 9 h 41"/>
                <a:gd name="T50" fmla="*/ 20 w 83"/>
                <a:gd name="T51" fmla="*/ 9 h 41"/>
                <a:gd name="T52" fmla="*/ 20 w 83"/>
                <a:gd name="T53" fmla="*/ 9 h 41"/>
                <a:gd name="T54" fmla="*/ 19 w 83"/>
                <a:gd name="T55" fmla="*/ 9 h 41"/>
                <a:gd name="T56" fmla="*/ 17 w 83"/>
                <a:gd name="T57" fmla="*/ 10 h 41"/>
                <a:gd name="T58" fmla="*/ 15 w 83"/>
                <a:gd name="T59" fmla="*/ 10 h 41"/>
                <a:gd name="T60" fmla="*/ 13 w 83"/>
                <a:gd name="T61" fmla="*/ 10 h 41"/>
                <a:gd name="T62" fmla="*/ 11 w 83"/>
                <a:gd name="T63" fmla="*/ 10 h 41"/>
                <a:gd name="T64" fmla="*/ 10 w 83"/>
                <a:gd name="T65" fmla="*/ 11 h 41"/>
                <a:gd name="T66" fmla="*/ 9 w 83"/>
                <a:gd name="T67" fmla="*/ 11 h 41"/>
                <a:gd name="T68" fmla="*/ 8 w 83"/>
                <a:gd name="T69" fmla="*/ 11 h 41"/>
                <a:gd name="T70" fmla="*/ 8 w 83"/>
                <a:gd name="T71" fmla="*/ 10 h 41"/>
                <a:gd name="T72" fmla="*/ 5 w 83"/>
                <a:gd name="T73" fmla="*/ 10 h 41"/>
                <a:gd name="T74" fmla="*/ 3 w 83"/>
                <a:gd name="T75" fmla="*/ 10 h 41"/>
                <a:gd name="T76" fmla="*/ 3 w 83"/>
                <a:gd name="T77" fmla="*/ 10 h 41"/>
                <a:gd name="T78" fmla="*/ 3 w 83"/>
                <a:gd name="T79" fmla="*/ 10 h 41"/>
                <a:gd name="T80" fmla="*/ 2 w 83"/>
                <a:gd name="T81" fmla="*/ 10 h 41"/>
                <a:gd name="T82" fmla="*/ 2 w 83"/>
                <a:gd name="T83" fmla="*/ 10 h 41"/>
                <a:gd name="T84" fmla="*/ 2 w 83"/>
                <a:gd name="T85" fmla="*/ 10 h 41"/>
                <a:gd name="T86" fmla="*/ 2 w 83"/>
                <a:gd name="T87" fmla="*/ 10 h 41"/>
                <a:gd name="T88" fmla="*/ 1 w 83"/>
                <a:gd name="T89" fmla="*/ 10 h 41"/>
                <a:gd name="T90" fmla="*/ 1 w 83"/>
                <a:gd name="T91" fmla="*/ 10 h 41"/>
                <a:gd name="T92" fmla="*/ 1 w 83"/>
                <a:gd name="T93" fmla="*/ 10 h 41"/>
                <a:gd name="T94" fmla="*/ 1 w 83"/>
                <a:gd name="T95" fmla="*/ 10 h 41"/>
                <a:gd name="T96" fmla="*/ 0 w 83"/>
                <a:gd name="T97" fmla="*/ 2 h 41"/>
                <a:gd name="T98" fmla="*/ 0 w 83"/>
                <a:gd name="T99" fmla="*/ 2 h 41"/>
                <a:gd name="T100" fmla="*/ 1 w 83"/>
                <a:gd name="T101" fmla="*/ 1 h 41"/>
                <a:gd name="T102" fmla="*/ 1 w 83"/>
                <a:gd name="T103" fmla="*/ 1 h 41"/>
                <a:gd name="T104" fmla="*/ 1 w 83"/>
                <a:gd name="T105" fmla="*/ 1 h 41"/>
                <a:gd name="T106" fmla="*/ 1 w 83"/>
                <a:gd name="T107" fmla="*/ 1 h 41"/>
                <a:gd name="T108" fmla="*/ 1 w 83"/>
                <a:gd name="T109" fmla="*/ 1 h 41"/>
                <a:gd name="T110" fmla="*/ 2 w 83"/>
                <a:gd name="T111" fmla="*/ 1 h 41"/>
                <a:gd name="T112" fmla="*/ 2 w 83"/>
                <a:gd name="T113" fmla="*/ 1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
                <a:gd name="T172" fmla="*/ 0 h 41"/>
                <a:gd name="T173" fmla="*/ 83 w 83"/>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 h="41">
                  <a:moveTo>
                    <a:pt x="8" y="2"/>
                  </a:moveTo>
                  <a:lnTo>
                    <a:pt x="15" y="2"/>
                  </a:lnTo>
                  <a:lnTo>
                    <a:pt x="23" y="3"/>
                  </a:lnTo>
                  <a:lnTo>
                    <a:pt x="30" y="3"/>
                  </a:lnTo>
                  <a:lnTo>
                    <a:pt x="37" y="2"/>
                  </a:lnTo>
                  <a:lnTo>
                    <a:pt x="44" y="2"/>
                  </a:lnTo>
                  <a:lnTo>
                    <a:pt x="52" y="2"/>
                  </a:lnTo>
                  <a:lnTo>
                    <a:pt x="58" y="1"/>
                  </a:lnTo>
                  <a:lnTo>
                    <a:pt x="67" y="1"/>
                  </a:lnTo>
                  <a:lnTo>
                    <a:pt x="68" y="0"/>
                  </a:lnTo>
                  <a:lnTo>
                    <a:pt x="70" y="1"/>
                  </a:lnTo>
                  <a:lnTo>
                    <a:pt x="71" y="1"/>
                  </a:lnTo>
                  <a:lnTo>
                    <a:pt x="72" y="1"/>
                  </a:lnTo>
                  <a:lnTo>
                    <a:pt x="73" y="2"/>
                  </a:lnTo>
                  <a:lnTo>
                    <a:pt x="75" y="3"/>
                  </a:lnTo>
                  <a:lnTo>
                    <a:pt x="83" y="33"/>
                  </a:lnTo>
                  <a:lnTo>
                    <a:pt x="83" y="34"/>
                  </a:lnTo>
                  <a:lnTo>
                    <a:pt x="82" y="35"/>
                  </a:lnTo>
                  <a:lnTo>
                    <a:pt x="80" y="35"/>
                  </a:lnTo>
                  <a:lnTo>
                    <a:pt x="79" y="35"/>
                  </a:lnTo>
                  <a:lnTo>
                    <a:pt x="78" y="36"/>
                  </a:lnTo>
                  <a:lnTo>
                    <a:pt x="77" y="36"/>
                  </a:lnTo>
                  <a:lnTo>
                    <a:pt x="76" y="36"/>
                  </a:lnTo>
                  <a:lnTo>
                    <a:pt x="68" y="39"/>
                  </a:lnTo>
                  <a:lnTo>
                    <a:pt x="60" y="39"/>
                  </a:lnTo>
                  <a:lnTo>
                    <a:pt x="52" y="40"/>
                  </a:lnTo>
                  <a:lnTo>
                    <a:pt x="44" y="40"/>
                  </a:lnTo>
                  <a:lnTo>
                    <a:pt x="40" y="41"/>
                  </a:lnTo>
                  <a:lnTo>
                    <a:pt x="35" y="41"/>
                  </a:lnTo>
                  <a:lnTo>
                    <a:pt x="32" y="41"/>
                  </a:lnTo>
                  <a:lnTo>
                    <a:pt x="29" y="40"/>
                  </a:lnTo>
                  <a:lnTo>
                    <a:pt x="20" y="40"/>
                  </a:lnTo>
                  <a:lnTo>
                    <a:pt x="12" y="39"/>
                  </a:lnTo>
                  <a:lnTo>
                    <a:pt x="11" y="39"/>
                  </a:lnTo>
                  <a:lnTo>
                    <a:pt x="10" y="39"/>
                  </a:lnTo>
                  <a:lnTo>
                    <a:pt x="8" y="39"/>
                  </a:lnTo>
                  <a:lnTo>
                    <a:pt x="7" y="39"/>
                  </a:lnTo>
                  <a:lnTo>
                    <a:pt x="5" y="38"/>
                  </a:lnTo>
                  <a:lnTo>
                    <a:pt x="4" y="38"/>
                  </a:lnTo>
                  <a:lnTo>
                    <a:pt x="0" y="5"/>
                  </a:lnTo>
                  <a:lnTo>
                    <a:pt x="1" y="4"/>
                  </a:lnTo>
                  <a:lnTo>
                    <a:pt x="1" y="3"/>
                  </a:lnTo>
                  <a:lnTo>
                    <a:pt x="2" y="3"/>
                  </a:lnTo>
                  <a:lnTo>
                    <a:pt x="3" y="3"/>
                  </a:lnTo>
                  <a:lnTo>
                    <a:pt x="4" y="2"/>
                  </a:lnTo>
                  <a:lnTo>
                    <a:pt x="5" y="2"/>
                  </a:lnTo>
                  <a:lnTo>
                    <a:pt x="8" y="2"/>
                  </a:lnTo>
                  <a:close/>
                </a:path>
              </a:pathLst>
            </a:custGeom>
            <a:solidFill>
              <a:srgbClr val="E5E5E5"/>
            </a:solidFill>
            <a:ln w="9525">
              <a:noFill/>
              <a:round/>
              <a:headEnd/>
              <a:tailEnd/>
            </a:ln>
          </p:spPr>
          <p:txBody>
            <a:bodyPr/>
            <a:lstStyle/>
            <a:p>
              <a:endParaRPr lang="en-US"/>
            </a:p>
          </p:txBody>
        </p:sp>
        <p:sp>
          <p:nvSpPr>
            <p:cNvPr id="1147" name="Freeform 111"/>
            <p:cNvSpPr>
              <a:spLocks/>
            </p:cNvSpPr>
            <p:nvPr/>
          </p:nvSpPr>
          <p:spPr bwMode="auto">
            <a:xfrm>
              <a:off x="2989" y="2101"/>
              <a:ext cx="51" cy="21"/>
            </a:xfrm>
            <a:custGeom>
              <a:avLst/>
              <a:gdLst>
                <a:gd name="T0" fmla="*/ 21 w 103"/>
                <a:gd name="T1" fmla="*/ 0 h 43"/>
                <a:gd name="T2" fmla="*/ 22 w 103"/>
                <a:gd name="T3" fmla="*/ 0 h 43"/>
                <a:gd name="T4" fmla="*/ 22 w 103"/>
                <a:gd name="T5" fmla="*/ 0 h 43"/>
                <a:gd name="T6" fmla="*/ 22 w 103"/>
                <a:gd name="T7" fmla="*/ 0 h 43"/>
                <a:gd name="T8" fmla="*/ 22 w 103"/>
                <a:gd name="T9" fmla="*/ 0 h 43"/>
                <a:gd name="T10" fmla="*/ 23 w 103"/>
                <a:gd name="T11" fmla="*/ 0 h 43"/>
                <a:gd name="T12" fmla="*/ 23 w 103"/>
                <a:gd name="T13" fmla="*/ 0 h 43"/>
                <a:gd name="T14" fmla="*/ 23 w 103"/>
                <a:gd name="T15" fmla="*/ 0 h 43"/>
                <a:gd name="T16" fmla="*/ 23 w 103"/>
                <a:gd name="T17" fmla="*/ 0 h 43"/>
                <a:gd name="T18" fmla="*/ 23 w 103"/>
                <a:gd name="T19" fmla="*/ 1 h 43"/>
                <a:gd name="T20" fmla="*/ 24 w 103"/>
                <a:gd name="T21" fmla="*/ 2 h 43"/>
                <a:gd name="T22" fmla="*/ 24 w 103"/>
                <a:gd name="T23" fmla="*/ 3 h 43"/>
                <a:gd name="T24" fmla="*/ 24 w 103"/>
                <a:gd name="T25" fmla="*/ 5 h 43"/>
                <a:gd name="T26" fmla="*/ 24 w 103"/>
                <a:gd name="T27" fmla="*/ 5 h 43"/>
                <a:gd name="T28" fmla="*/ 25 w 103"/>
                <a:gd name="T29" fmla="*/ 7 h 43"/>
                <a:gd name="T30" fmla="*/ 25 w 103"/>
                <a:gd name="T31" fmla="*/ 8 h 43"/>
                <a:gd name="T32" fmla="*/ 25 w 103"/>
                <a:gd name="T33" fmla="*/ 9 h 43"/>
                <a:gd name="T34" fmla="*/ 22 w 103"/>
                <a:gd name="T35" fmla="*/ 9 h 43"/>
                <a:gd name="T36" fmla="*/ 19 w 103"/>
                <a:gd name="T37" fmla="*/ 9 h 43"/>
                <a:gd name="T38" fmla="*/ 16 w 103"/>
                <a:gd name="T39" fmla="*/ 9 h 43"/>
                <a:gd name="T40" fmla="*/ 12 w 103"/>
                <a:gd name="T41" fmla="*/ 9 h 43"/>
                <a:gd name="T42" fmla="*/ 9 w 103"/>
                <a:gd name="T43" fmla="*/ 10 h 43"/>
                <a:gd name="T44" fmla="*/ 6 w 103"/>
                <a:gd name="T45" fmla="*/ 10 h 43"/>
                <a:gd name="T46" fmla="*/ 3 w 103"/>
                <a:gd name="T47" fmla="*/ 10 h 43"/>
                <a:gd name="T48" fmla="*/ 0 w 103"/>
                <a:gd name="T49" fmla="*/ 10 h 43"/>
                <a:gd name="T50" fmla="*/ 0 w 103"/>
                <a:gd name="T51" fmla="*/ 9 h 43"/>
                <a:gd name="T52" fmla="*/ 1 w 103"/>
                <a:gd name="T53" fmla="*/ 8 h 43"/>
                <a:gd name="T54" fmla="*/ 1 w 103"/>
                <a:gd name="T55" fmla="*/ 7 h 43"/>
                <a:gd name="T56" fmla="*/ 1 w 103"/>
                <a:gd name="T57" fmla="*/ 6 h 43"/>
                <a:gd name="T58" fmla="*/ 2 w 103"/>
                <a:gd name="T59" fmla="*/ 4 h 43"/>
                <a:gd name="T60" fmla="*/ 2 w 103"/>
                <a:gd name="T61" fmla="*/ 3 h 43"/>
                <a:gd name="T62" fmla="*/ 3 w 103"/>
                <a:gd name="T63" fmla="*/ 2 h 43"/>
                <a:gd name="T64" fmla="*/ 3 w 103"/>
                <a:gd name="T65" fmla="*/ 1 h 43"/>
                <a:gd name="T66" fmla="*/ 3 w 103"/>
                <a:gd name="T67" fmla="*/ 1 h 43"/>
                <a:gd name="T68" fmla="*/ 3 w 103"/>
                <a:gd name="T69" fmla="*/ 1 h 43"/>
                <a:gd name="T70" fmla="*/ 4 w 103"/>
                <a:gd name="T71" fmla="*/ 1 h 43"/>
                <a:gd name="T72" fmla="*/ 4 w 103"/>
                <a:gd name="T73" fmla="*/ 1 h 43"/>
                <a:gd name="T74" fmla="*/ 5 w 103"/>
                <a:gd name="T75" fmla="*/ 0 h 43"/>
                <a:gd name="T76" fmla="*/ 6 w 103"/>
                <a:gd name="T77" fmla="*/ 0 h 43"/>
                <a:gd name="T78" fmla="*/ 7 w 103"/>
                <a:gd name="T79" fmla="*/ 0 h 43"/>
                <a:gd name="T80" fmla="*/ 9 w 103"/>
                <a:gd name="T81" fmla="*/ 0 h 43"/>
                <a:gd name="T82" fmla="*/ 10 w 103"/>
                <a:gd name="T83" fmla="*/ 0 h 43"/>
                <a:gd name="T84" fmla="*/ 12 w 103"/>
                <a:gd name="T85" fmla="*/ 0 h 43"/>
                <a:gd name="T86" fmla="*/ 15 w 103"/>
                <a:gd name="T87" fmla="*/ 0 h 43"/>
                <a:gd name="T88" fmla="*/ 18 w 103"/>
                <a:gd name="T89" fmla="*/ 0 h 43"/>
                <a:gd name="T90" fmla="*/ 20 w 103"/>
                <a:gd name="T91" fmla="*/ 0 h 43"/>
                <a:gd name="T92" fmla="*/ 21 w 103"/>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3"/>
                <a:gd name="T143" fmla="*/ 103 w 103"/>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3">
                  <a:moveTo>
                    <a:pt x="87" y="0"/>
                  </a:moveTo>
                  <a:lnTo>
                    <a:pt x="88" y="0"/>
                  </a:lnTo>
                  <a:lnTo>
                    <a:pt x="89" y="0"/>
                  </a:lnTo>
                  <a:lnTo>
                    <a:pt x="90" y="0"/>
                  </a:lnTo>
                  <a:lnTo>
                    <a:pt x="91" y="0"/>
                  </a:lnTo>
                  <a:lnTo>
                    <a:pt x="93" y="0"/>
                  </a:lnTo>
                  <a:lnTo>
                    <a:pt x="94" y="1"/>
                  </a:lnTo>
                  <a:lnTo>
                    <a:pt x="94" y="3"/>
                  </a:lnTo>
                  <a:lnTo>
                    <a:pt x="95" y="7"/>
                  </a:lnTo>
                  <a:lnTo>
                    <a:pt x="96" y="11"/>
                  </a:lnTo>
                  <a:lnTo>
                    <a:pt x="97" y="15"/>
                  </a:lnTo>
                  <a:lnTo>
                    <a:pt x="98" y="20"/>
                  </a:lnTo>
                  <a:lnTo>
                    <a:pt x="99" y="23"/>
                  </a:lnTo>
                  <a:lnTo>
                    <a:pt x="101" y="28"/>
                  </a:lnTo>
                  <a:lnTo>
                    <a:pt x="102" y="33"/>
                  </a:lnTo>
                  <a:lnTo>
                    <a:pt x="103" y="37"/>
                  </a:lnTo>
                  <a:lnTo>
                    <a:pt x="90" y="37"/>
                  </a:lnTo>
                  <a:lnTo>
                    <a:pt x="78" y="38"/>
                  </a:lnTo>
                  <a:lnTo>
                    <a:pt x="65" y="39"/>
                  </a:lnTo>
                  <a:lnTo>
                    <a:pt x="51" y="39"/>
                  </a:lnTo>
                  <a:lnTo>
                    <a:pt x="38" y="41"/>
                  </a:lnTo>
                  <a:lnTo>
                    <a:pt x="26" y="42"/>
                  </a:lnTo>
                  <a:lnTo>
                    <a:pt x="13" y="42"/>
                  </a:lnTo>
                  <a:lnTo>
                    <a:pt x="0" y="43"/>
                  </a:lnTo>
                  <a:lnTo>
                    <a:pt x="1" y="38"/>
                  </a:lnTo>
                  <a:lnTo>
                    <a:pt x="4" y="34"/>
                  </a:lnTo>
                  <a:lnTo>
                    <a:pt x="5" y="29"/>
                  </a:lnTo>
                  <a:lnTo>
                    <a:pt x="7" y="24"/>
                  </a:lnTo>
                  <a:lnTo>
                    <a:pt x="10" y="19"/>
                  </a:lnTo>
                  <a:lnTo>
                    <a:pt x="11" y="14"/>
                  </a:lnTo>
                  <a:lnTo>
                    <a:pt x="12" y="9"/>
                  </a:lnTo>
                  <a:lnTo>
                    <a:pt x="14" y="5"/>
                  </a:lnTo>
                  <a:lnTo>
                    <a:pt x="14" y="4"/>
                  </a:lnTo>
                  <a:lnTo>
                    <a:pt x="15" y="4"/>
                  </a:lnTo>
                  <a:lnTo>
                    <a:pt x="16" y="4"/>
                  </a:lnTo>
                  <a:lnTo>
                    <a:pt x="18" y="4"/>
                  </a:lnTo>
                  <a:lnTo>
                    <a:pt x="21" y="3"/>
                  </a:lnTo>
                  <a:lnTo>
                    <a:pt x="25" y="3"/>
                  </a:lnTo>
                  <a:lnTo>
                    <a:pt x="30" y="1"/>
                  </a:lnTo>
                  <a:lnTo>
                    <a:pt x="36" y="1"/>
                  </a:lnTo>
                  <a:lnTo>
                    <a:pt x="42" y="1"/>
                  </a:lnTo>
                  <a:lnTo>
                    <a:pt x="48" y="1"/>
                  </a:lnTo>
                  <a:lnTo>
                    <a:pt x="60" y="0"/>
                  </a:lnTo>
                  <a:lnTo>
                    <a:pt x="72" y="0"/>
                  </a:lnTo>
                  <a:lnTo>
                    <a:pt x="81" y="0"/>
                  </a:lnTo>
                  <a:lnTo>
                    <a:pt x="87" y="0"/>
                  </a:lnTo>
                  <a:close/>
                </a:path>
              </a:pathLst>
            </a:custGeom>
            <a:solidFill>
              <a:srgbClr val="B2B2B2"/>
            </a:solidFill>
            <a:ln w="9525">
              <a:noFill/>
              <a:round/>
              <a:headEnd/>
              <a:tailEnd/>
            </a:ln>
          </p:spPr>
          <p:txBody>
            <a:bodyPr/>
            <a:lstStyle/>
            <a:p>
              <a:endParaRPr lang="en-US"/>
            </a:p>
          </p:txBody>
        </p:sp>
        <p:sp>
          <p:nvSpPr>
            <p:cNvPr id="1148" name="Freeform 112"/>
            <p:cNvSpPr>
              <a:spLocks/>
            </p:cNvSpPr>
            <p:nvPr/>
          </p:nvSpPr>
          <p:spPr bwMode="auto">
            <a:xfrm>
              <a:off x="2985" y="2087"/>
              <a:ext cx="11" cy="35"/>
            </a:xfrm>
            <a:custGeom>
              <a:avLst/>
              <a:gdLst>
                <a:gd name="T0" fmla="*/ 3 w 22"/>
                <a:gd name="T1" fmla="*/ 0 h 71"/>
                <a:gd name="T2" fmla="*/ 3 w 22"/>
                <a:gd name="T3" fmla="*/ 1 h 71"/>
                <a:gd name="T4" fmla="*/ 3 w 22"/>
                <a:gd name="T5" fmla="*/ 1 h 71"/>
                <a:gd name="T6" fmla="*/ 3 w 22"/>
                <a:gd name="T7" fmla="*/ 2 h 71"/>
                <a:gd name="T8" fmla="*/ 1 w 22"/>
                <a:gd name="T9" fmla="*/ 3 h 71"/>
                <a:gd name="T10" fmla="*/ 1 w 22"/>
                <a:gd name="T11" fmla="*/ 4 h 71"/>
                <a:gd name="T12" fmla="*/ 1 w 22"/>
                <a:gd name="T13" fmla="*/ 5 h 71"/>
                <a:gd name="T14" fmla="*/ 1 w 22"/>
                <a:gd name="T15" fmla="*/ 5 h 71"/>
                <a:gd name="T16" fmla="*/ 0 w 22"/>
                <a:gd name="T17" fmla="*/ 6 h 71"/>
                <a:gd name="T18" fmla="*/ 1 w 22"/>
                <a:gd name="T19" fmla="*/ 8 h 71"/>
                <a:gd name="T20" fmla="*/ 1 w 22"/>
                <a:gd name="T21" fmla="*/ 9 h 71"/>
                <a:gd name="T22" fmla="*/ 1 w 22"/>
                <a:gd name="T23" fmla="*/ 10 h 71"/>
                <a:gd name="T24" fmla="*/ 1 w 22"/>
                <a:gd name="T25" fmla="*/ 12 h 71"/>
                <a:gd name="T26" fmla="*/ 1 w 22"/>
                <a:gd name="T27" fmla="*/ 13 h 71"/>
                <a:gd name="T28" fmla="*/ 1 w 22"/>
                <a:gd name="T29" fmla="*/ 14 h 71"/>
                <a:gd name="T30" fmla="*/ 1 w 22"/>
                <a:gd name="T31" fmla="*/ 16 h 71"/>
                <a:gd name="T32" fmla="*/ 2 w 22"/>
                <a:gd name="T33" fmla="*/ 17 h 71"/>
                <a:gd name="T34" fmla="*/ 3 w 22"/>
                <a:gd name="T35" fmla="*/ 16 h 71"/>
                <a:gd name="T36" fmla="*/ 3 w 22"/>
                <a:gd name="T37" fmla="*/ 15 h 71"/>
                <a:gd name="T38" fmla="*/ 3 w 22"/>
                <a:gd name="T39" fmla="*/ 14 h 71"/>
                <a:gd name="T40" fmla="*/ 3 w 22"/>
                <a:gd name="T41" fmla="*/ 13 h 71"/>
                <a:gd name="T42" fmla="*/ 5 w 22"/>
                <a:gd name="T43" fmla="*/ 12 h 71"/>
                <a:gd name="T44" fmla="*/ 5 w 22"/>
                <a:gd name="T45" fmla="*/ 11 h 71"/>
                <a:gd name="T46" fmla="*/ 5 w 22"/>
                <a:gd name="T47" fmla="*/ 10 h 71"/>
                <a:gd name="T48" fmla="*/ 6 w 22"/>
                <a:gd name="T49" fmla="*/ 9 h 71"/>
                <a:gd name="T50" fmla="*/ 6 w 22"/>
                <a:gd name="T51" fmla="*/ 8 h 71"/>
                <a:gd name="T52" fmla="*/ 6 w 22"/>
                <a:gd name="T53" fmla="*/ 8 h 71"/>
                <a:gd name="T54" fmla="*/ 6 w 22"/>
                <a:gd name="T55" fmla="*/ 7 h 71"/>
                <a:gd name="T56" fmla="*/ 6 w 22"/>
                <a:gd name="T57" fmla="*/ 6 h 71"/>
                <a:gd name="T58" fmla="*/ 6 w 22"/>
                <a:gd name="T59" fmla="*/ 5 h 71"/>
                <a:gd name="T60" fmla="*/ 6 w 22"/>
                <a:gd name="T61" fmla="*/ 4 h 71"/>
                <a:gd name="T62" fmla="*/ 6 w 22"/>
                <a:gd name="T63" fmla="*/ 3 h 71"/>
                <a:gd name="T64" fmla="*/ 6 w 22"/>
                <a:gd name="T65" fmla="*/ 3 h 71"/>
                <a:gd name="T66" fmla="*/ 6 w 22"/>
                <a:gd name="T67" fmla="*/ 2 h 71"/>
                <a:gd name="T68" fmla="*/ 5 w 22"/>
                <a:gd name="T69" fmla="*/ 1 h 71"/>
                <a:gd name="T70" fmla="*/ 5 w 22"/>
                <a:gd name="T71" fmla="*/ 1 h 71"/>
                <a:gd name="T72" fmla="*/ 5 w 22"/>
                <a:gd name="T73" fmla="*/ 0 h 71"/>
                <a:gd name="T74" fmla="*/ 5 w 22"/>
                <a:gd name="T75" fmla="*/ 0 h 71"/>
                <a:gd name="T76" fmla="*/ 5 w 22"/>
                <a:gd name="T77" fmla="*/ 0 h 71"/>
                <a:gd name="T78" fmla="*/ 5 w 22"/>
                <a:gd name="T79" fmla="*/ 0 h 71"/>
                <a:gd name="T80" fmla="*/ 5 w 22"/>
                <a:gd name="T81" fmla="*/ 0 h 71"/>
                <a:gd name="T82" fmla="*/ 5 w 22"/>
                <a:gd name="T83" fmla="*/ 0 h 71"/>
                <a:gd name="T84" fmla="*/ 3 w 22"/>
                <a:gd name="T85" fmla="*/ 0 h 71"/>
                <a:gd name="T86" fmla="*/ 3 w 22"/>
                <a:gd name="T87" fmla="*/ 0 h 71"/>
                <a:gd name="T88" fmla="*/ 3 w 22"/>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1"/>
                <a:gd name="T137" fmla="*/ 22 w 22"/>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1">
                  <a:moveTo>
                    <a:pt x="14" y="2"/>
                  </a:moveTo>
                  <a:lnTo>
                    <a:pt x="13" y="5"/>
                  </a:lnTo>
                  <a:lnTo>
                    <a:pt x="11" y="7"/>
                  </a:lnTo>
                  <a:lnTo>
                    <a:pt x="10" y="11"/>
                  </a:lnTo>
                  <a:lnTo>
                    <a:pt x="7" y="14"/>
                  </a:lnTo>
                  <a:lnTo>
                    <a:pt x="6" y="17"/>
                  </a:lnTo>
                  <a:lnTo>
                    <a:pt x="4" y="20"/>
                  </a:lnTo>
                  <a:lnTo>
                    <a:pt x="3" y="22"/>
                  </a:lnTo>
                  <a:lnTo>
                    <a:pt x="0" y="26"/>
                  </a:lnTo>
                  <a:lnTo>
                    <a:pt x="2" y="32"/>
                  </a:lnTo>
                  <a:lnTo>
                    <a:pt x="3" y="37"/>
                  </a:lnTo>
                  <a:lnTo>
                    <a:pt x="4" y="43"/>
                  </a:lnTo>
                  <a:lnTo>
                    <a:pt x="4" y="49"/>
                  </a:lnTo>
                  <a:lnTo>
                    <a:pt x="5" y="53"/>
                  </a:lnTo>
                  <a:lnTo>
                    <a:pt x="6" y="59"/>
                  </a:lnTo>
                  <a:lnTo>
                    <a:pt x="7" y="65"/>
                  </a:lnTo>
                  <a:lnTo>
                    <a:pt x="8" y="71"/>
                  </a:lnTo>
                  <a:lnTo>
                    <a:pt x="10" y="66"/>
                  </a:lnTo>
                  <a:lnTo>
                    <a:pt x="11" y="63"/>
                  </a:lnTo>
                  <a:lnTo>
                    <a:pt x="13" y="58"/>
                  </a:lnTo>
                  <a:lnTo>
                    <a:pt x="14" y="53"/>
                  </a:lnTo>
                  <a:lnTo>
                    <a:pt x="17" y="49"/>
                  </a:lnTo>
                  <a:lnTo>
                    <a:pt x="18" y="45"/>
                  </a:lnTo>
                  <a:lnTo>
                    <a:pt x="20" y="41"/>
                  </a:lnTo>
                  <a:lnTo>
                    <a:pt x="21" y="36"/>
                  </a:lnTo>
                  <a:lnTo>
                    <a:pt x="22" y="34"/>
                  </a:lnTo>
                  <a:lnTo>
                    <a:pt x="22" y="32"/>
                  </a:lnTo>
                  <a:lnTo>
                    <a:pt x="22" y="28"/>
                  </a:lnTo>
                  <a:lnTo>
                    <a:pt x="22" y="26"/>
                  </a:lnTo>
                  <a:lnTo>
                    <a:pt x="22" y="22"/>
                  </a:lnTo>
                  <a:lnTo>
                    <a:pt x="22" y="19"/>
                  </a:lnTo>
                  <a:lnTo>
                    <a:pt x="22" y="15"/>
                  </a:lnTo>
                  <a:lnTo>
                    <a:pt x="22" y="12"/>
                  </a:lnTo>
                  <a:lnTo>
                    <a:pt x="21" y="9"/>
                  </a:lnTo>
                  <a:lnTo>
                    <a:pt x="20" y="6"/>
                  </a:lnTo>
                  <a:lnTo>
                    <a:pt x="20" y="4"/>
                  </a:lnTo>
                  <a:lnTo>
                    <a:pt x="19" y="2"/>
                  </a:lnTo>
                  <a:lnTo>
                    <a:pt x="18" y="2"/>
                  </a:lnTo>
                  <a:lnTo>
                    <a:pt x="18" y="0"/>
                  </a:lnTo>
                  <a:lnTo>
                    <a:pt x="17" y="0"/>
                  </a:lnTo>
                  <a:lnTo>
                    <a:pt x="15" y="0"/>
                  </a:lnTo>
                  <a:lnTo>
                    <a:pt x="15" y="2"/>
                  </a:lnTo>
                  <a:lnTo>
                    <a:pt x="14" y="2"/>
                  </a:lnTo>
                  <a:close/>
                </a:path>
              </a:pathLst>
            </a:custGeom>
            <a:solidFill>
              <a:srgbClr val="999999"/>
            </a:solidFill>
            <a:ln w="9525">
              <a:noFill/>
              <a:round/>
              <a:headEnd/>
              <a:tailEnd/>
            </a:ln>
          </p:spPr>
          <p:txBody>
            <a:bodyPr/>
            <a:lstStyle/>
            <a:p>
              <a:endParaRPr lang="en-US"/>
            </a:p>
          </p:txBody>
        </p:sp>
        <p:sp>
          <p:nvSpPr>
            <p:cNvPr id="1149" name="Freeform 113"/>
            <p:cNvSpPr>
              <a:spLocks/>
            </p:cNvSpPr>
            <p:nvPr/>
          </p:nvSpPr>
          <p:spPr bwMode="auto">
            <a:xfrm>
              <a:off x="2993" y="2085"/>
              <a:ext cx="42" cy="20"/>
            </a:xfrm>
            <a:custGeom>
              <a:avLst/>
              <a:gdLst>
                <a:gd name="T0" fmla="*/ 3 w 85"/>
                <a:gd name="T1" fmla="*/ 1 h 40"/>
                <a:gd name="T2" fmla="*/ 7 w 85"/>
                <a:gd name="T3" fmla="*/ 1 h 40"/>
                <a:gd name="T4" fmla="*/ 11 w 85"/>
                <a:gd name="T5" fmla="*/ 1 h 40"/>
                <a:gd name="T6" fmla="*/ 14 w 85"/>
                <a:gd name="T7" fmla="*/ 1 h 40"/>
                <a:gd name="T8" fmla="*/ 17 w 85"/>
                <a:gd name="T9" fmla="*/ 0 h 40"/>
                <a:gd name="T10" fmla="*/ 18 w 85"/>
                <a:gd name="T11" fmla="*/ 0 h 40"/>
                <a:gd name="T12" fmla="*/ 18 w 85"/>
                <a:gd name="T13" fmla="*/ 1 h 40"/>
                <a:gd name="T14" fmla="*/ 18 w 85"/>
                <a:gd name="T15" fmla="*/ 1 h 40"/>
                <a:gd name="T16" fmla="*/ 19 w 85"/>
                <a:gd name="T17" fmla="*/ 1 h 40"/>
                <a:gd name="T18" fmla="*/ 19 w 85"/>
                <a:gd name="T19" fmla="*/ 3 h 40"/>
                <a:gd name="T20" fmla="*/ 20 w 85"/>
                <a:gd name="T21" fmla="*/ 5 h 40"/>
                <a:gd name="T22" fmla="*/ 20 w 85"/>
                <a:gd name="T23" fmla="*/ 7 h 40"/>
                <a:gd name="T24" fmla="*/ 21 w 85"/>
                <a:gd name="T25" fmla="*/ 9 h 40"/>
                <a:gd name="T26" fmla="*/ 21 w 85"/>
                <a:gd name="T27" fmla="*/ 9 h 40"/>
                <a:gd name="T28" fmla="*/ 20 w 85"/>
                <a:gd name="T29" fmla="*/ 9 h 40"/>
                <a:gd name="T30" fmla="*/ 20 w 85"/>
                <a:gd name="T31" fmla="*/ 9 h 40"/>
                <a:gd name="T32" fmla="*/ 19 w 85"/>
                <a:gd name="T33" fmla="*/ 9 h 40"/>
                <a:gd name="T34" fmla="*/ 17 w 85"/>
                <a:gd name="T35" fmla="*/ 10 h 40"/>
                <a:gd name="T36" fmla="*/ 13 w 85"/>
                <a:gd name="T37" fmla="*/ 10 h 40"/>
                <a:gd name="T38" fmla="*/ 10 w 85"/>
                <a:gd name="T39" fmla="*/ 10 h 40"/>
                <a:gd name="T40" fmla="*/ 8 w 85"/>
                <a:gd name="T41" fmla="*/ 10 h 40"/>
                <a:gd name="T42" fmla="*/ 5 w 85"/>
                <a:gd name="T43" fmla="*/ 10 h 40"/>
                <a:gd name="T44" fmla="*/ 3 w 85"/>
                <a:gd name="T45" fmla="*/ 10 h 40"/>
                <a:gd name="T46" fmla="*/ 2 w 85"/>
                <a:gd name="T47" fmla="*/ 10 h 40"/>
                <a:gd name="T48" fmla="*/ 1 w 85"/>
                <a:gd name="T49" fmla="*/ 10 h 40"/>
                <a:gd name="T50" fmla="*/ 1 w 85"/>
                <a:gd name="T51" fmla="*/ 10 h 40"/>
                <a:gd name="T52" fmla="*/ 1 w 85"/>
                <a:gd name="T53" fmla="*/ 10 h 40"/>
                <a:gd name="T54" fmla="*/ 1 w 85"/>
                <a:gd name="T55" fmla="*/ 8 h 40"/>
                <a:gd name="T56" fmla="*/ 1 w 85"/>
                <a:gd name="T57" fmla="*/ 6 h 40"/>
                <a:gd name="T58" fmla="*/ 0 w 85"/>
                <a:gd name="T59" fmla="*/ 5 h 40"/>
                <a:gd name="T60" fmla="*/ 0 w 85"/>
                <a:gd name="T61" fmla="*/ 3 h 40"/>
                <a:gd name="T62" fmla="*/ 0 w 85"/>
                <a:gd name="T63" fmla="*/ 1 h 40"/>
                <a:gd name="T64" fmla="*/ 0 w 85"/>
                <a:gd name="T65" fmla="*/ 1 h 40"/>
                <a:gd name="T66" fmla="*/ 1 w 85"/>
                <a:gd name="T67" fmla="*/ 1 h 40"/>
                <a:gd name="T68" fmla="*/ 1 w 85"/>
                <a:gd name="T69" fmla="*/ 1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0"/>
                <a:gd name="T107" fmla="*/ 85 w 85"/>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0">
                  <a:moveTo>
                    <a:pt x="7" y="1"/>
                  </a:moveTo>
                  <a:lnTo>
                    <a:pt x="15" y="2"/>
                  </a:lnTo>
                  <a:lnTo>
                    <a:pt x="22" y="2"/>
                  </a:lnTo>
                  <a:lnTo>
                    <a:pt x="30" y="2"/>
                  </a:lnTo>
                  <a:lnTo>
                    <a:pt x="37" y="2"/>
                  </a:lnTo>
                  <a:lnTo>
                    <a:pt x="44" y="1"/>
                  </a:lnTo>
                  <a:lnTo>
                    <a:pt x="52" y="1"/>
                  </a:lnTo>
                  <a:lnTo>
                    <a:pt x="59" y="1"/>
                  </a:lnTo>
                  <a:lnTo>
                    <a:pt x="67" y="0"/>
                  </a:lnTo>
                  <a:lnTo>
                    <a:pt x="68" y="0"/>
                  </a:lnTo>
                  <a:lnTo>
                    <a:pt x="70" y="0"/>
                  </a:lnTo>
                  <a:lnTo>
                    <a:pt x="72" y="0"/>
                  </a:lnTo>
                  <a:lnTo>
                    <a:pt x="73" y="0"/>
                  </a:lnTo>
                  <a:lnTo>
                    <a:pt x="74" y="1"/>
                  </a:lnTo>
                  <a:lnTo>
                    <a:pt x="75" y="2"/>
                  </a:lnTo>
                  <a:lnTo>
                    <a:pt x="76" y="7"/>
                  </a:lnTo>
                  <a:lnTo>
                    <a:pt x="78" y="10"/>
                  </a:lnTo>
                  <a:lnTo>
                    <a:pt x="79" y="14"/>
                  </a:lnTo>
                  <a:lnTo>
                    <a:pt x="80" y="18"/>
                  </a:lnTo>
                  <a:lnTo>
                    <a:pt x="81" y="22"/>
                  </a:lnTo>
                  <a:lnTo>
                    <a:pt x="82" y="25"/>
                  </a:lnTo>
                  <a:lnTo>
                    <a:pt x="83" y="29"/>
                  </a:lnTo>
                  <a:lnTo>
                    <a:pt x="85" y="33"/>
                  </a:lnTo>
                  <a:lnTo>
                    <a:pt x="85" y="35"/>
                  </a:lnTo>
                  <a:lnTo>
                    <a:pt x="83" y="35"/>
                  </a:lnTo>
                  <a:lnTo>
                    <a:pt x="82" y="35"/>
                  </a:lnTo>
                  <a:lnTo>
                    <a:pt x="81" y="36"/>
                  </a:lnTo>
                  <a:lnTo>
                    <a:pt x="80" y="36"/>
                  </a:lnTo>
                  <a:lnTo>
                    <a:pt x="79" y="36"/>
                  </a:lnTo>
                  <a:lnTo>
                    <a:pt x="78" y="37"/>
                  </a:lnTo>
                  <a:lnTo>
                    <a:pt x="70" y="38"/>
                  </a:lnTo>
                  <a:lnTo>
                    <a:pt x="61" y="39"/>
                  </a:lnTo>
                  <a:lnTo>
                    <a:pt x="53" y="39"/>
                  </a:lnTo>
                  <a:lnTo>
                    <a:pt x="45" y="40"/>
                  </a:lnTo>
                  <a:lnTo>
                    <a:pt x="42" y="40"/>
                  </a:lnTo>
                  <a:lnTo>
                    <a:pt x="37" y="40"/>
                  </a:lnTo>
                  <a:lnTo>
                    <a:pt x="34" y="40"/>
                  </a:lnTo>
                  <a:lnTo>
                    <a:pt x="30" y="40"/>
                  </a:lnTo>
                  <a:lnTo>
                    <a:pt x="22" y="39"/>
                  </a:lnTo>
                  <a:lnTo>
                    <a:pt x="14" y="39"/>
                  </a:lnTo>
                  <a:lnTo>
                    <a:pt x="13" y="38"/>
                  </a:lnTo>
                  <a:lnTo>
                    <a:pt x="12" y="38"/>
                  </a:lnTo>
                  <a:lnTo>
                    <a:pt x="10" y="38"/>
                  </a:lnTo>
                  <a:lnTo>
                    <a:pt x="8" y="38"/>
                  </a:lnTo>
                  <a:lnTo>
                    <a:pt x="7" y="38"/>
                  </a:lnTo>
                  <a:lnTo>
                    <a:pt x="6" y="37"/>
                  </a:lnTo>
                  <a:lnTo>
                    <a:pt x="5" y="32"/>
                  </a:lnTo>
                  <a:lnTo>
                    <a:pt x="5" y="29"/>
                  </a:lnTo>
                  <a:lnTo>
                    <a:pt x="4" y="25"/>
                  </a:lnTo>
                  <a:lnTo>
                    <a:pt x="4" y="21"/>
                  </a:lnTo>
                  <a:lnTo>
                    <a:pt x="3" y="17"/>
                  </a:lnTo>
                  <a:lnTo>
                    <a:pt x="2" y="13"/>
                  </a:lnTo>
                  <a:lnTo>
                    <a:pt x="2" y="9"/>
                  </a:lnTo>
                  <a:lnTo>
                    <a:pt x="0" y="5"/>
                  </a:lnTo>
                  <a:lnTo>
                    <a:pt x="0" y="3"/>
                  </a:lnTo>
                  <a:lnTo>
                    <a:pt x="2" y="3"/>
                  </a:lnTo>
                  <a:lnTo>
                    <a:pt x="3" y="2"/>
                  </a:lnTo>
                  <a:lnTo>
                    <a:pt x="4" y="2"/>
                  </a:lnTo>
                  <a:lnTo>
                    <a:pt x="5" y="2"/>
                  </a:lnTo>
                  <a:lnTo>
                    <a:pt x="6" y="1"/>
                  </a:lnTo>
                  <a:lnTo>
                    <a:pt x="7" y="1"/>
                  </a:lnTo>
                  <a:close/>
                </a:path>
              </a:pathLst>
            </a:custGeom>
            <a:solidFill>
              <a:srgbClr val="E5E5E5"/>
            </a:solidFill>
            <a:ln w="9525">
              <a:noFill/>
              <a:round/>
              <a:headEnd/>
              <a:tailEnd/>
            </a:ln>
          </p:spPr>
          <p:txBody>
            <a:bodyPr/>
            <a:lstStyle/>
            <a:p>
              <a:endParaRPr lang="en-US"/>
            </a:p>
          </p:txBody>
        </p:sp>
        <p:sp>
          <p:nvSpPr>
            <p:cNvPr id="1150" name="Freeform 114"/>
            <p:cNvSpPr>
              <a:spLocks/>
            </p:cNvSpPr>
            <p:nvPr/>
          </p:nvSpPr>
          <p:spPr bwMode="auto">
            <a:xfrm>
              <a:off x="3049" y="2098"/>
              <a:ext cx="51" cy="22"/>
            </a:xfrm>
            <a:custGeom>
              <a:avLst/>
              <a:gdLst>
                <a:gd name="T0" fmla="*/ 21 w 103"/>
                <a:gd name="T1" fmla="*/ 0 h 43"/>
                <a:gd name="T2" fmla="*/ 21 w 103"/>
                <a:gd name="T3" fmla="*/ 0 h 43"/>
                <a:gd name="T4" fmla="*/ 22 w 103"/>
                <a:gd name="T5" fmla="*/ 0 h 43"/>
                <a:gd name="T6" fmla="*/ 22 w 103"/>
                <a:gd name="T7" fmla="*/ 0 h 43"/>
                <a:gd name="T8" fmla="*/ 22 w 103"/>
                <a:gd name="T9" fmla="*/ 0 h 43"/>
                <a:gd name="T10" fmla="*/ 22 w 103"/>
                <a:gd name="T11" fmla="*/ 1 h 43"/>
                <a:gd name="T12" fmla="*/ 23 w 103"/>
                <a:gd name="T13" fmla="*/ 1 h 43"/>
                <a:gd name="T14" fmla="*/ 23 w 103"/>
                <a:gd name="T15" fmla="*/ 1 h 43"/>
                <a:gd name="T16" fmla="*/ 23 w 103"/>
                <a:gd name="T17" fmla="*/ 1 h 43"/>
                <a:gd name="T18" fmla="*/ 23 w 103"/>
                <a:gd name="T19" fmla="*/ 2 h 43"/>
                <a:gd name="T20" fmla="*/ 23 w 103"/>
                <a:gd name="T21" fmla="*/ 3 h 43"/>
                <a:gd name="T22" fmla="*/ 24 w 103"/>
                <a:gd name="T23" fmla="*/ 4 h 43"/>
                <a:gd name="T24" fmla="*/ 24 w 103"/>
                <a:gd name="T25" fmla="*/ 5 h 43"/>
                <a:gd name="T26" fmla="*/ 24 w 103"/>
                <a:gd name="T27" fmla="*/ 6 h 43"/>
                <a:gd name="T28" fmla="*/ 24 w 103"/>
                <a:gd name="T29" fmla="*/ 7 h 43"/>
                <a:gd name="T30" fmla="*/ 25 w 103"/>
                <a:gd name="T31" fmla="*/ 8 h 43"/>
                <a:gd name="T32" fmla="*/ 25 w 103"/>
                <a:gd name="T33" fmla="*/ 9 h 43"/>
                <a:gd name="T34" fmla="*/ 22 w 103"/>
                <a:gd name="T35" fmla="*/ 10 h 43"/>
                <a:gd name="T36" fmla="*/ 19 w 103"/>
                <a:gd name="T37" fmla="*/ 10 h 43"/>
                <a:gd name="T38" fmla="*/ 16 w 103"/>
                <a:gd name="T39" fmla="*/ 10 h 43"/>
                <a:gd name="T40" fmla="*/ 12 w 103"/>
                <a:gd name="T41" fmla="*/ 10 h 43"/>
                <a:gd name="T42" fmla="*/ 9 w 103"/>
                <a:gd name="T43" fmla="*/ 11 h 43"/>
                <a:gd name="T44" fmla="*/ 6 w 103"/>
                <a:gd name="T45" fmla="*/ 11 h 43"/>
                <a:gd name="T46" fmla="*/ 3 w 103"/>
                <a:gd name="T47" fmla="*/ 11 h 43"/>
                <a:gd name="T48" fmla="*/ 0 w 103"/>
                <a:gd name="T49" fmla="*/ 11 h 43"/>
                <a:gd name="T50" fmla="*/ 0 w 103"/>
                <a:gd name="T51" fmla="*/ 10 h 43"/>
                <a:gd name="T52" fmla="*/ 1 w 103"/>
                <a:gd name="T53" fmla="*/ 9 h 43"/>
                <a:gd name="T54" fmla="*/ 1 w 103"/>
                <a:gd name="T55" fmla="*/ 7 h 43"/>
                <a:gd name="T56" fmla="*/ 1 w 103"/>
                <a:gd name="T57" fmla="*/ 6 h 43"/>
                <a:gd name="T58" fmla="*/ 2 w 103"/>
                <a:gd name="T59" fmla="*/ 5 h 43"/>
                <a:gd name="T60" fmla="*/ 2 w 103"/>
                <a:gd name="T61" fmla="*/ 4 h 43"/>
                <a:gd name="T62" fmla="*/ 3 w 103"/>
                <a:gd name="T63" fmla="*/ 3 h 43"/>
                <a:gd name="T64" fmla="*/ 3 w 103"/>
                <a:gd name="T65" fmla="*/ 1 h 43"/>
                <a:gd name="T66" fmla="*/ 3 w 103"/>
                <a:gd name="T67" fmla="*/ 1 h 43"/>
                <a:gd name="T68" fmla="*/ 3 w 103"/>
                <a:gd name="T69" fmla="*/ 1 h 43"/>
                <a:gd name="T70" fmla="*/ 3 w 103"/>
                <a:gd name="T71" fmla="*/ 1 h 43"/>
                <a:gd name="T72" fmla="*/ 4 w 103"/>
                <a:gd name="T73" fmla="*/ 1 h 43"/>
                <a:gd name="T74" fmla="*/ 5 w 103"/>
                <a:gd name="T75" fmla="*/ 1 h 43"/>
                <a:gd name="T76" fmla="*/ 5 w 103"/>
                <a:gd name="T77" fmla="*/ 1 h 43"/>
                <a:gd name="T78" fmla="*/ 7 w 103"/>
                <a:gd name="T79" fmla="*/ 1 h 43"/>
                <a:gd name="T80" fmla="*/ 8 w 103"/>
                <a:gd name="T81" fmla="*/ 1 h 43"/>
                <a:gd name="T82" fmla="*/ 10 w 103"/>
                <a:gd name="T83" fmla="*/ 1 h 43"/>
                <a:gd name="T84" fmla="*/ 11 w 103"/>
                <a:gd name="T85" fmla="*/ 1 h 43"/>
                <a:gd name="T86" fmla="*/ 14 w 103"/>
                <a:gd name="T87" fmla="*/ 1 h 43"/>
                <a:gd name="T88" fmla="*/ 17 w 103"/>
                <a:gd name="T89" fmla="*/ 0 h 43"/>
                <a:gd name="T90" fmla="*/ 20 w 103"/>
                <a:gd name="T91" fmla="*/ 0 h 43"/>
                <a:gd name="T92" fmla="*/ 21 w 103"/>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3"/>
                <a:gd name="T143" fmla="*/ 103 w 103"/>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3">
                  <a:moveTo>
                    <a:pt x="86" y="0"/>
                  </a:moveTo>
                  <a:lnTo>
                    <a:pt x="87" y="0"/>
                  </a:lnTo>
                  <a:lnTo>
                    <a:pt x="88" y="0"/>
                  </a:lnTo>
                  <a:lnTo>
                    <a:pt x="89" y="0"/>
                  </a:lnTo>
                  <a:lnTo>
                    <a:pt x="90" y="0"/>
                  </a:lnTo>
                  <a:lnTo>
                    <a:pt x="91" y="1"/>
                  </a:lnTo>
                  <a:lnTo>
                    <a:pt x="92" y="1"/>
                  </a:lnTo>
                  <a:lnTo>
                    <a:pt x="92" y="2"/>
                  </a:lnTo>
                  <a:lnTo>
                    <a:pt x="94" y="6"/>
                  </a:lnTo>
                  <a:lnTo>
                    <a:pt x="95" y="11"/>
                  </a:lnTo>
                  <a:lnTo>
                    <a:pt x="97" y="14"/>
                  </a:lnTo>
                  <a:lnTo>
                    <a:pt x="97" y="19"/>
                  </a:lnTo>
                  <a:lnTo>
                    <a:pt x="99" y="24"/>
                  </a:lnTo>
                  <a:lnTo>
                    <a:pt x="99" y="27"/>
                  </a:lnTo>
                  <a:lnTo>
                    <a:pt x="102" y="32"/>
                  </a:lnTo>
                  <a:lnTo>
                    <a:pt x="103" y="36"/>
                  </a:lnTo>
                  <a:lnTo>
                    <a:pt x="90" y="38"/>
                  </a:lnTo>
                  <a:lnTo>
                    <a:pt x="78" y="38"/>
                  </a:lnTo>
                  <a:lnTo>
                    <a:pt x="64" y="39"/>
                  </a:lnTo>
                  <a:lnTo>
                    <a:pt x="51" y="40"/>
                  </a:lnTo>
                  <a:lnTo>
                    <a:pt x="38" y="41"/>
                  </a:lnTo>
                  <a:lnTo>
                    <a:pt x="26" y="41"/>
                  </a:lnTo>
                  <a:lnTo>
                    <a:pt x="13" y="42"/>
                  </a:lnTo>
                  <a:lnTo>
                    <a:pt x="0" y="43"/>
                  </a:lnTo>
                  <a:lnTo>
                    <a:pt x="1" y="39"/>
                  </a:lnTo>
                  <a:lnTo>
                    <a:pt x="4" y="33"/>
                  </a:lnTo>
                  <a:lnTo>
                    <a:pt x="5" y="28"/>
                  </a:lnTo>
                  <a:lnTo>
                    <a:pt x="6" y="24"/>
                  </a:lnTo>
                  <a:lnTo>
                    <a:pt x="8" y="19"/>
                  </a:lnTo>
                  <a:lnTo>
                    <a:pt x="10" y="13"/>
                  </a:lnTo>
                  <a:lnTo>
                    <a:pt x="12" y="9"/>
                  </a:lnTo>
                  <a:lnTo>
                    <a:pt x="13" y="4"/>
                  </a:lnTo>
                  <a:lnTo>
                    <a:pt x="14" y="3"/>
                  </a:lnTo>
                  <a:lnTo>
                    <a:pt x="16" y="3"/>
                  </a:lnTo>
                  <a:lnTo>
                    <a:pt x="20" y="3"/>
                  </a:lnTo>
                  <a:lnTo>
                    <a:pt x="23" y="2"/>
                  </a:lnTo>
                  <a:lnTo>
                    <a:pt x="28" y="2"/>
                  </a:lnTo>
                  <a:lnTo>
                    <a:pt x="34" y="1"/>
                  </a:lnTo>
                  <a:lnTo>
                    <a:pt x="41" y="1"/>
                  </a:lnTo>
                  <a:lnTo>
                    <a:pt x="46" y="1"/>
                  </a:lnTo>
                  <a:lnTo>
                    <a:pt x="59" y="1"/>
                  </a:lnTo>
                  <a:lnTo>
                    <a:pt x="71" y="0"/>
                  </a:lnTo>
                  <a:lnTo>
                    <a:pt x="80" y="0"/>
                  </a:lnTo>
                  <a:lnTo>
                    <a:pt x="86" y="0"/>
                  </a:lnTo>
                  <a:close/>
                </a:path>
              </a:pathLst>
            </a:custGeom>
            <a:solidFill>
              <a:srgbClr val="B2B2B2"/>
            </a:solidFill>
            <a:ln w="9525">
              <a:noFill/>
              <a:round/>
              <a:headEnd/>
              <a:tailEnd/>
            </a:ln>
          </p:spPr>
          <p:txBody>
            <a:bodyPr/>
            <a:lstStyle/>
            <a:p>
              <a:endParaRPr lang="en-US"/>
            </a:p>
          </p:txBody>
        </p:sp>
        <p:sp>
          <p:nvSpPr>
            <p:cNvPr id="1151" name="Freeform 115"/>
            <p:cNvSpPr>
              <a:spLocks/>
            </p:cNvSpPr>
            <p:nvPr/>
          </p:nvSpPr>
          <p:spPr bwMode="auto">
            <a:xfrm>
              <a:off x="3045" y="2084"/>
              <a:ext cx="11" cy="35"/>
            </a:xfrm>
            <a:custGeom>
              <a:avLst/>
              <a:gdLst>
                <a:gd name="T0" fmla="*/ 3 w 22"/>
                <a:gd name="T1" fmla="*/ 1 h 70"/>
                <a:gd name="T2" fmla="*/ 3 w 22"/>
                <a:gd name="T3" fmla="*/ 1 h 70"/>
                <a:gd name="T4" fmla="*/ 3 w 22"/>
                <a:gd name="T5" fmla="*/ 2 h 70"/>
                <a:gd name="T6" fmla="*/ 2 w 22"/>
                <a:gd name="T7" fmla="*/ 2 h 70"/>
                <a:gd name="T8" fmla="*/ 1 w 22"/>
                <a:gd name="T9" fmla="*/ 3 h 70"/>
                <a:gd name="T10" fmla="*/ 1 w 22"/>
                <a:gd name="T11" fmla="*/ 4 h 70"/>
                <a:gd name="T12" fmla="*/ 1 w 22"/>
                <a:gd name="T13" fmla="*/ 4 h 70"/>
                <a:gd name="T14" fmla="*/ 1 w 22"/>
                <a:gd name="T15" fmla="*/ 5 h 70"/>
                <a:gd name="T16" fmla="*/ 0 w 22"/>
                <a:gd name="T17" fmla="*/ 6 h 70"/>
                <a:gd name="T18" fmla="*/ 1 w 22"/>
                <a:gd name="T19" fmla="*/ 7 h 70"/>
                <a:gd name="T20" fmla="*/ 1 w 22"/>
                <a:gd name="T21" fmla="*/ 9 h 70"/>
                <a:gd name="T22" fmla="*/ 1 w 22"/>
                <a:gd name="T23" fmla="*/ 10 h 70"/>
                <a:gd name="T24" fmla="*/ 1 w 22"/>
                <a:gd name="T25" fmla="*/ 12 h 70"/>
                <a:gd name="T26" fmla="*/ 1 w 22"/>
                <a:gd name="T27" fmla="*/ 13 h 70"/>
                <a:gd name="T28" fmla="*/ 1 w 22"/>
                <a:gd name="T29" fmla="*/ 15 h 70"/>
                <a:gd name="T30" fmla="*/ 2 w 22"/>
                <a:gd name="T31" fmla="*/ 16 h 70"/>
                <a:gd name="T32" fmla="*/ 3 w 22"/>
                <a:gd name="T33" fmla="*/ 18 h 70"/>
                <a:gd name="T34" fmla="*/ 3 w 22"/>
                <a:gd name="T35" fmla="*/ 17 h 70"/>
                <a:gd name="T36" fmla="*/ 3 w 22"/>
                <a:gd name="T37" fmla="*/ 15 h 70"/>
                <a:gd name="T38" fmla="*/ 3 w 22"/>
                <a:gd name="T39" fmla="*/ 14 h 70"/>
                <a:gd name="T40" fmla="*/ 3 w 22"/>
                <a:gd name="T41" fmla="*/ 13 h 70"/>
                <a:gd name="T42" fmla="*/ 4 w 22"/>
                <a:gd name="T43" fmla="*/ 12 h 70"/>
                <a:gd name="T44" fmla="*/ 5 w 22"/>
                <a:gd name="T45" fmla="*/ 11 h 70"/>
                <a:gd name="T46" fmla="*/ 5 w 22"/>
                <a:gd name="T47" fmla="*/ 10 h 70"/>
                <a:gd name="T48" fmla="*/ 6 w 22"/>
                <a:gd name="T49" fmla="*/ 9 h 70"/>
                <a:gd name="T50" fmla="*/ 6 w 22"/>
                <a:gd name="T51" fmla="*/ 9 h 70"/>
                <a:gd name="T52" fmla="*/ 6 w 22"/>
                <a:gd name="T53" fmla="*/ 7 h 70"/>
                <a:gd name="T54" fmla="*/ 6 w 22"/>
                <a:gd name="T55" fmla="*/ 7 h 70"/>
                <a:gd name="T56" fmla="*/ 6 w 22"/>
                <a:gd name="T57" fmla="*/ 6 h 70"/>
                <a:gd name="T58" fmla="*/ 6 w 22"/>
                <a:gd name="T59" fmla="*/ 5 h 70"/>
                <a:gd name="T60" fmla="*/ 6 w 22"/>
                <a:gd name="T61" fmla="*/ 4 h 70"/>
                <a:gd name="T62" fmla="*/ 6 w 22"/>
                <a:gd name="T63" fmla="*/ 3 h 70"/>
                <a:gd name="T64" fmla="*/ 6 w 22"/>
                <a:gd name="T65" fmla="*/ 2 h 70"/>
                <a:gd name="T66" fmla="*/ 5 w 22"/>
                <a:gd name="T67" fmla="*/ 2 h 70"/>
                <a:gd name="T68" fmla="*/ 5 w 22"/>
                <a:gd name="T69" fmla="*/ 1 h 70"/>
                <a:gd name="T70" fmla="*/ 5 w 22"/>
                <a:gd name="T71" fmla="*/ 1 h 70"/>
                <a:gd name="T72" fmla="*/ 5 w 22"/>
                <a:gd name="T73" fmla="*/ 1 h 70"/>
                <a:gd name="T74" fmla="*/ 4 w 22"/>
                <a:gd name="T75" fmla="*/ 1 h 70"/>
                <a:gd name="T76" fmla="*/ 4 w 22"/>
                <a:gd name="T77" fmla="*/ 0 h 70"/>
                <a:gd name="T78" fmla="*/ 3 w 22"/>
                <a:gd name="T79" fmla="*/ 0 h 70"/>
                <a:gd name="T80" fmla="*/ 3 w 22"/>
                <a:gd name="T81" fmla="*/ 0 h 70"/>
                <a:gd name="T82" fmla="*/ 3 w 22"/>
                <a:gd name="T83" fmla="*/ 0 h 70"/>
                <a:gd name="T84" fmla="*/ 3 w 22"/>
                <a:gd name="T85" fmla="*/ 0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3" y="1"/>
                  </a:moveTo>
                  <a:lnTo>
                    <a:pt x="12" y="4"/>
                  </a:lnTo>
                  <a:lnTo>
                    <a:pt x="9" y="8"/>
                  </a:lnTo>
                  <a:lnTo>
                    <a:pt x="8" y="10"/>
                  </a:lnTo>
                  <a:lnTo>
                    <a:pt x="7" y="14"/>
                  </a:lnTo>
                  <a:lnTo>
                    <a:pt x="5" y="17"/>
                  </a:lnTo>
                  <a:lnTo>
                    <a:pt x="4" y="19"/>
                  </a:lnTo>
                  <a:lnTo>
                    <a:pt x="1" y="23"/>
                  </a:lnTo>
                  <a:lnTo>
                    <a:pt x="0" y="25"/>
                  </a:lnTo>
                  <a:lnTo>
                    <a:pt x="1" y="31"/>
                  </a:lnTo>
                  <a:lnTo>
                    <a:pt x="3" y="37"/>
                  </a:lnTo>
                  <a:lnTo>
                    <a:pt x="4" y="42"/>
                  </a:lnTo>
                  <a:lnTo>
                    <a:pt x="5" y="48"/>
                  </a:lnTo>
                  <a:lnTo>
                    <a:pt x="6" y="54"/>
                  </a:lnTo>
                  <a:lnTo>
                    <a:pt x="7" y="60"/>
                  </a:lnTo>
                  <a:lnTo>
                    <a:pt x="8" y="64"/>
                  </a:lnTo>
                  <a:lnTo>
                    <a:pt x="9" y="70"/>
                  </a:lnTo>
                  <a:lnTo>
                    <a:pt x="11" y="67"/>
                  </a:lnTo>
                  <a:lnTo>
                    <a:pt x="12" y="62"/>
                  </a:lnTo>
                  <a:lnTo>
                    <a:pt x="14" y="57"/>
                  </a:lnTo>
                  <a:lnTo>
                    <a:pt x="15" y="53"/>
                  </a:lnTo>
                  <a:lnTo>
                    <a:pt x="16" y="49"/>
                  </a:lnTo>
                  <a:lnTo>
                    <a:pt x="19" y="45"/>
                  </a:lnTo>
                  <a:lnTo>
                    <a:pt x="20" y="40"/>
                  </a:lnTo>
                  <a:lnTo>
                    <a:pt x="21" y="35"/>
                  </a:lnTo>
                  <a:lnTo>
                    <a:pt x="22" y="34"/>
                  </a:lnTo>
                  <a:lnTo>
                    <a:pt x="22" y="31"/>
                  </a:lnTo>
                  <a:lnTo>
                    <a:pt x="22" y="29"/>
                  </a:lnTo>
                  <a:lnTo>
                    <a:pt x="22" y="25"/>
                  </a:lnTo>
                  <a:lnTo>
                    <a:pt x="22" y="22"/>
                  </a:lnTo>
                  <a:lnTo>
                    <a:pt x="22" y="18"/>
                  </a:lnTo>
                  <a:lnTo>
                    <a:pt x="21" y="15"/>
                  </a:lnTo>
                  <a:lnTo>
                    <a:pt x="21" y="11"/>
                  </a:lnTo>
                  <a:lnTo>
                    <a:pt x="20" y="8"/>
                  </a:lnTo>
                  <a:lnTo>
                    <a:pt x="19" y="5"/>
                  </a:lnTo>
                  <a:lnTo>
                    <a:pt x="18" y="3"/>
                  </a:lnTo>
                  <a:lnTo>
                    <a:pt x="18" y="2"/>
                  </a:lnTo>
                  <a:lnTo>
                    <a:pt x="16" y="1"/>
                  </a:lnTo>
                  <a:lnTo>
                    <a:pt x="16" y="0"/>
                  </a:lnTo>
                  <a:lnTo>
                    <a:pt x="15" y="0"/>
                  </a:lnTo>
                  <a:lnTo>
                    <a:pt x="14" y="0"/>
                  </a:lnTo>
                  <a:lnTo>
                    <a:pt x="14" y="1"/>
                  </a:lnTo>
                  <a:lnTo>
                    <a:pt x="13" y="1"/>
                  </a:lnTo>
                  <a:close/>
                </a:path>
              </a:pathLst>
            </a:custGeom>
            <a:solidFill>
              <a:srgbClr val="999999"/>
            </a:solidFill>
            <a:ln w="9525">
              <a:noFill/>
              <a:round/>
              <a:headEnd/>
              <a:tailEnd/>
            </a:ln>
          </p:spPr>
          <p:txBody>
            <a:bodyPr/>
            <a:lstStyle/>
            <a:p>
              <a:endParaRPr lang="en-US"/>
            </a:p>
          </p:txBody>
        </p:sp>
        <p:sp>
          <p:nvSpPr>
            <p:cNvPr id="1152" name="Freeform 116"/>
            <p:cNvSpPr>
              <a:spLocks/>
            </p:cNvSpPr>
            <p:nvPr/>
          </p:nvSpPr>
          <p:spPr bwMode="auto">
            <a:xfrm>
              <a:off x="3052" y="2082"/>
              <a:ext cx="43" cy="20"/>
            </a:xfrm>
            <a:custGeom>
              <a:avLst/>
              <a:gdLst>
                <a:gd name="T0" fmla="*/ 4 w 85"/>
                <a:gd name="T1" fmla="*/ 0 h 41"/>
                <a:gd name="T2" fmla="*/ 8 w 85"/>
                <a:gd name="T3" fmla="*/ 0 h 41"/>
                <a:gd name="T4" fmla="*/ 11 w 85"/>
                <a:gd name="T5" fmla="*/ 0 h 41"/>
                <a:gd name="T6" fmla="*/ 15 w 85"/>
                <a:gd name="T7" fmla="*/ 0 h 41"/>
                <a:gd name="T8" fmla="*/ 17 w 85"/>
                <a:gd name="T9" fmla="*/ 0 h 41"/>
                <a:gd name="T10" fmla="*/ 18 w 85"/>
                <a:gd name="T11" fmla="*/ 0 h 41"/>
                <a:gd name="T12" fmla="*/ 19 w 85"/>
                <a:gd name="T13" fmla="*/ 0 h 41"/>
                <a:gd name="T14" fmla="*/ 19 w 85"/>
                <a:gd name="T15" fmla="*/ 0 h 41"/>
                <a:gd name="T16" fmla="*/ 19 w 85"/>
                <a:gd name="T17" fmla="*/ 1 h 41"/>
                <a:gd name="T18" fmla="*/ 20 w 85"/>
                <a:gd name="T19" fmla="*/ 3 h 41"/>
                <a:gd name="T20" fmla="*/ 21 w 85"/>
                <a:gd name="T21" fmla="*/ 5 h 41"/>
                <a:gd name="T22" fmla="*/ 21 w 85"/>
                <a:gd name="T23" fmla="*/ 7 h 41"/>
                <a:gd name="T24" fmla="*/ 22 w 85"/>
                <a:gd name="T25" fmla="*/ 8 h 41"/>
                <a:gd name="T26" fmla="*/ 22 w 85"/>
                <a:gd name="T27" fmla="*/ 8 h 41"/>
                <a:gd name="T28" fmla="*/ 21 w 85"/>
                <a:gd name="T29" fmla="*/ 9 h 41"/>
                <a:gd name="T30" fmla="*/ 21 w 85"/>
                <a:gd name="T31" fmla="*/ 9 h 41"/>
                <a:gd name="T32" fmla="*/ 20 w 85"/>
                <a:gd name="T33" fmla="*/ 9 h 41"/>
                <a:gd name="T34" fmla="*/ 18 w 85"/>
                <a:gd name="T35" fmla="*/ 9 h 41"/>
                <a:gd name="T36" fmla="*/ 14 w 85"/>
                <a:gd name="T37" fmla="*/ 10 h 41"/>
                <a:gd name="T38" fmla="*/ 11 w 85"/>
                <a:gd name="T39" fmla="*/ 10 h 41"/>
                <a:gd name="T40" fmla="*/ 9 w 85"/>
                <a:gd name="T41" fmla="*/ 10 h 41"/>
                <a:gd name="T42" fmla="*/ 6 w 85"/>
                <a:gd name="T43" fmla="*/ 10 h 41"/>
                <a:gd name="T44" fmla="*/ 4 w 85"/>
                <a:gd name="T45" fmla="*/ 9 h 41"/>
                <a:gd name="T46" fmla="*/ 3 w 85"/>
                <a:gd name="T47" fmla="*/ 9 h 41"/>
                <a:gd name="T48" fmla="*/ 2 w 85"/>
                <a:gd name="T49" fmla="*/ 9 h 41"/>
                <a:gd name="T50" fmla="*/ 2 w 85"/>
                <a:gd name="T51" fmla="*/ 9 h 41"/>
                <a:gd name="T52" fmla="*/ 2 w 85"/>
                <a:gd name="T53" fmla="*/ 9 h 41"/>
                <a:gd name="T54" fmla="*/ 2 w 85"/>
                <a:gd name="T55" fmla="*/ 8 h 41"/>
                <a:gd name="T56" fmla="*/ 2 w 85"/>
                <a:gd name="T57" fmla="*/ 6 h 41"/>
                <a:gd name="T58" fmla="*/ 1 w 85"/>
                <a:gd name="T59" fmla="*/ 4 h 41"/>
                <a:gd name="T60" fmla="*/ 1 w 85"/>
                <a:gd name="T61" fmla="*/ 2 h 41"/>
                <a:gd name="T62" fmla="*/ 0 w 85"/>
                <a:gd name="T63" fmla="*/ 1 h 41"/>
                <a:gd name="T64" fmla="*/ 1 w 85"/>
                <a:gd name="T65" fmla="*/ 1 h 41"/>
                <a:gd name="T66" fmla="*/ 1 w 85"/>
                <a:gd name="T67" fmla="*/ 0 h 41"/>
                <a:gd name="T68" fmla="*/ 2 w 85"/>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1"/>
                <a:gd name="T107" fmla="*/ 85 w 85"/>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1">
                  <a:moveTo>
                    <a:pt x="7" y="3"/>
                  </a:moveTo>
                  <a:lnTo>
                    <a:pt x="15" y="3"/>
                  </a:lnTo>
                  <a:lnTo>
                    <a:pt x="22" y="3"/>
                  </a:lnTo>
                  <a:lnTo>
                    <a:pt x="30" y="3"/>
                  </a:lnTo>
                  <a:lnTo>
                    <a:pt x="37" y="3"/>
                  </a:lnTo>
                  <a:lnTo>
                    <a:pt x="44" y="3"/>
                  </a:lnTo>
                  <a:lnTo>
                    <a:pt x="51" y="1"/>
                  </a:lnTo>
                  <a:lnTo>
                    <a:pt x="59" y="1"/>
                  </a:lnTo>
                  <a:lnTo>
                    <a:pt x="67" y="0"/>
                  </a:lnTo>
                  <a:lnTo>
                    <a:pt x="68" y="0"/>
                  </a:lnTo>
                  <a:lnTo>
                    <a:pt x="69" y="0"/>
                  </a:lnTo>
                  <a:lnTo>
                    <a:pt x="72" y="0"/>
                  </a:lnTo>
                  <a:lnTo>
                    <a:pt x="73" y="1"/>
                  </a:lnTo>
                  <a:lnTo>
                    <a:pt x="74" y="1"/>
                  </a:lnTo>
                  <a:lnTo>
                    <a:pt x="74" y="3"/>
                  </a:lnTo>
                  <a:lnTo>
                    <a:pt x="75" y="3"/>
                  </a:lnTo>
                  <a:lnTo>
                    <a:pt x="75" y="4"/>
                  </a:lnTo>
                  <a:lnTo>
                    <a:pt x="76" y="7"/>
                  </a:lnTo>
                  <a:lnTo>
                    <a:pt x="77" y="11"/>
                  </a:lnTo>
                  <a:lnTo>
                    <a:pt x="78" y="15"/>
                  </a:lnTo>
                  <a:lnTo>
                    <a:pt x="80" y="19"/>
                  </a:lnTo>
                  <a:lnTo>
                    <a:pt x="82" y="22"/>
                  </a:lnTo>
                  <a:lnTo>
                    <a:pt x="83" y="26"/>
                  </a:lnTo>
                  <a:lnTo>
                    <a:pt x="84" y="30"/>
                  </a:lnTo>
                  <a:lnTo>
                    <a:pt x="85" y="34"/>
                  </a:lnTo>
                  <a:lnTo>
                    <a:pt x="85" y="35"/>
                  </a:lnTo>
                  <a:lnTo>
                    <a:pt x="84" y="36"/>
                  </a:lnTo>
                  <a:lnTo>
                    <a:pt x="83" y="36"/>
                  </a:lnTo>
                  <a:lnTo>
                    <a:pt x="82" y="36"/>
                  </a:lnTo>
                  <a:lnTo>
                    <a:pt x="81" y="36"/>
                  </a:lnTo>
                  <a:lnTo>
                    <a:pt x="80" y="37"/>
                  </a:lnTo>
                  <a:lnTo>
                    <a:pt x="78" y="37"/>
                  </a:lnTo>
                  <a:lnTo>
                    <a:pt x="70" y="38"/>
                  </a:lnTo>
                  <a:lnTo>
                    <a:pt x="62" y="39"/>
                  </a:lnTo>
                  <a:lnTo>
                    <a:pt x="54" y="41"/>
                  </a:lnTo>
                  <a:lnTo>
                    <a:pt x="46" y="41"/>
                  </a:lnTo>
                  <a:lnTo>
                    <a:pt x="43" y="41"/>
                  </a:lnTo>
                  <a:lnTo>
                    <a:pt x="38" y="41"/>
                  </a:lnTo>
                  <a:lnTo>
                    <a:pt x="35" y="41"/>
                  </a:lnTo>
                  <a:lnTo>
                    <a:pt x="31" y="41"/>
                  </a:lnTo>
                  <a:lnTo>
                    <a:pt x="23" y="41"/>
                  </a:lnTo>
                  <a:lnTo>
                    <a:pt x="15" y="39"/>
                  </a:lnTo>
                  <a:lnTo>
                    <a:pt x="14" y="39"/>
                  </a:lnTo>
                  <a:lnTo>
                    <a:pt x="13" y="39"/>
                  </a:lnTo>
                  <a:lnTo>
                    <a:pt x="10" y="39"/>
                  </a:lnTo>
                  <a:lnTo>
                    <a:pt x="9" y="38"/>
                  </a:lnTo>
                  <a:lnTo>
                    <a:pt x="8" y="38"/>
                  </a:lnTo>
                  <a:lnTo>
                    <a:pt x="7" y="38"/>
                  </a:lnTo>
                  <a:lnTo>
                    <a:pt x="7" y="37"/>
                  </a:lnTo>
                  <a:lnTo>
                    <a:pt x="6" y="34"/>
                  </a:lnTo>
                  <a:lnTo>
                    <a:pt x="5" y="29"/>
                  </a:lnTo>
                  <a:lnTo>
                    <a:pt x="5" y="26"/>
                  </a:lnTo>
                  <a:lnTo>
                    <a:pt x="4" y="22"/>
                  </a:lnTo>
                  <a:lnTo>
                    <a:pt x="2" y="18"/>
                  </a:lnTo>
                  <a:lnTo>
                    <a:pt x="1" y="14"/>
                  </a:lnTo>
                  <a:lnTo>
                    <a:pt x="1" y="9"/>
                  </a:lnTo>
                  <a:lnTo>
                    <a:pt x="0" y="6"/>
                  </a:lnTo>
                  <a:lnTo>
                    <a:pt x="0" y="5"/>
                  </a:lnTo>
                  <a:lnTo>
                    <a:pt x="1" y="4"/>
                  </a:lnTo>
                  <a:lnTo>
                    <a:pt x="2" y="3"/>
                  </a:lnTo>
                  <a:lnTo>
                    <a:pt x="5" y="3"/>
                  </a:lnTo>
                  <a:lnTo>
                    <a:pt x="6" y="3"/>
                  </a:lnTo>
                  <a:lnTo>
                    <a:pt x="7" y="3"/>
                  </a:lnTo>
                  <a:close/>
                </a:path>
              </a:pathLst>
            </a:custGeom>
            <a:solidFill>
              <a:srgbClr val="E5E5E5"/>
            </a:solidFill>
            <a:ln w="9525">
              <a:noFill/>
              <a:round/>
              <a:headEnd/>
              <a:tailEnd/>
            </a:ln>
          </p:spPr>
          <p:txBody>
            <a:bodyPr/>
            <a:lstStyle/>
            <a:p>
              <a:endParaRPr lang="en-US"/>
            </a:p>
          </p:txBody>
        </p:sp>
        <p:sp>
          <p:nvSpPr>
            <p:cNvPr id="1153" name="Freeform 117"/>
            <p:cNvSpPr>
              <a:spLocks/>
            </p:cNvSpPr>
            <p:nvPr/>
          </p:nvSpPr>
          <p:spPr bwMode="auto">
            <a:xfrm>
              <a:off x="3110" y="2095"/>
              <a:ext cx="50" cy="22"/>
            </a:xfrm>
            <a:custGeom>
              <a:avLst/>
              <a:gdLst>
                <a:gd name="T0" fmla="*/ 20 w 102"/>
                <a:gd name="T1" fmla="*/ 0 h 44"/>
                <a:gd name="T2" fmla="*/ 21 w 102"/>
                <a:gd name="T3" fmla="*/ 0 h 44"/>
                <a:gd name="T4" fmla="*/ 21 w 102"/>
                <a:gd name="T5" fmla="*/ 0 h 44"/>
                <a:gd name="T6" fmla="*/ 21 w 102"/>
                <a:gd name="T7" fmla="*/ 1 h 44"/>
                <a:gd name="T8" fmla="*/ 22 w 102"/>
                <a:gd name="T9" fmla="*/ 1 h 44"/>
                <a:gd name="T10" fmla="*/ 22 w 102"/>
                <a:gd name="T11" fmla="*/ 1 h 44"/>
                <a:gd name="T12" fmla="*/ 22 w 102"/>
                <a:gd name="T13" fmla="*/ 1 h 44"/>
                <a:gd name="T14" fmla="*/ 22 w 102"/>
                <a:gd name="T15" fmla="*/ 1 h 44"/>
                <a:gd name="T16" fmla="*/ 22 w 102"/>
                <a:gd name="T17" fmla="*/ 1 h 44"/>
                <a:gd name="T18" fmla="*/ 23 w 102"/>
                <a:gd name="T19" fmla="*/ 1 h 44"/>
                <a:gd name="T20" fmla="*/ 23 w 102"/>
                <a:gd name="T21" fmla="*/ 3 h 44"/>
                <a:gd name="T22" fmla="*/ 23 w 102"/>
                <a:gd name="T23" fmla="*/ 4 h 44"/>
                <a:gd name="T24" fmla="*/ 24 w 102"/>
                <a:gd name="T25" fmla="*/ 5 h 44"/>
                <a:gd name="T26" fmla="*/ 24 w 102"/>
                <a:gd name="T27" fmla="*/ 6 h 44"/>
                <a:gd name="T28" fmla="*/ 24 w 102"/>
                <a:gd name="T29" fmla="*/ 7 h 44"/>
                <a:gd name="T30" fmla="*/ 25 w 102"/>
                <a:gd name="T31" fmla="*/ 8 h 44"/>
                <a:gd name="T32" fmla="*/ 25 w 102"/>
                <a:gd name="T33" fmla="*/ 10 h 44"/>
                <a:gd name="T34" fmla="*/ 22 w 102"/>
                <a:gd name="T35" fmla="*/ 10 h 44"/>
                <a:gd name="T36" fmla="*/ 18 w 102"/>
                <a:gd name="T37" fmla="*/ 10 h 44"/>
                <a:gd name="T38" fmla="*/ 15 w 102"/>
                <a:gd name="T39" fmla="*/ 10 h 44"/>
                <a:gd name="T40" fmla="*/ 12 w 102"/>
                <a:gd name="T41" fmla="*/ 10 h 44"/>
                <a:gd name="T42" fmla="*/ 9 w 102"/>
                <a:gd name="T43" fmla="*/ 11 h 44"/>
                <a:gd name="T44" fmla="*/ 6 w 102"/>
                <a:gd name="T45" fmla="*/ 11 h 44"/>
                <a:gd name="T46" fmla="*/ 3 w 102"/>
                <a:gd name="T47" fmla="*/ 11 h 44"/>
                <a:gd name="T48" fmla="*/ 0 w 102"/>
                <a:gd name="T49" fmla="*/ 11 h 44"/>
                <a:gd name="T50" fmla="*/ 0 w 102"/>
                <a:gd name="T51" fmla="*/ 10 h 44"/>
                <a:gd name="T52" fmla="*/ 1 w 102"/>
                <a:gd name="T53" fmla="*/ 9 h 44"/>
                <a:gd name="T54" fmla="*/ 1 w 102"/>
                <a:gd name="T55" fmla="*/ 7 h 44"/>
                <a:gd name="T56" fmla="*/ 1 w 102"/>
                <a:gd name="T57" fmla="*/ 6 h 44"/>
                <a:gd name="T58" fmla="*/ 1 w 102"/>
                <a:gd name="T59" fmla="*/ 5 h 44"/>
                <a:gd name="T60" fmla="*/ 2 w 102"/>
                <a:gd name="T61" fmla="*/ 3 h 44"/>
                <a:gd name="T62" fmla="*/ 2 w 102"/>
                <a:gd name="T63" fmla="*/ 3 h 44"/>
                <a:gd name="T64" fmla="*/ 3 w 102"/>
                <a:gd name="T65" fmla="*/ 1 h 44"/>
                <a:gd name="T66" fmla="*/ 3 w 102"/>
                <a:gd name="T67" fmla="*/ 1 h 44"/>
                <a:gd name="T68" fmla="*/ 3 w 102"/>
                <a:gd name="T69" fmla="*/ 1 h 44"/>
                <a:gd name="T70" fmla="*/ 3 w 102"/>
                <a:gd name="T71" fmla="*/ 1 h 44"/>
                <a:gd name="T72" fmla="*/ 3 w 102"/>
                <a:gd name="T73" fmla="*/ 1 h 44"/>
                <a:gd name="T74" fmla="*/ 4 w 102"/>
                <a:gd name="T75" fmla="*/ 1 h 44"/>
                <a:gd name="T76" fmla="*/ 5 w 102"/>
                <a:gd name="T77" fmla="*/ 1 h 44"/>
                <a:gd name="T78" fmla="*/ 6 w 102"/>
                <a:gd name="T79" fmla="*/ 1 h 44"/>
                <a:gd name="T80" fmla="*/ 8 w 102"/>
                <a:gd name="T81" fmla="*/ 1 h 44"/>
                <a:gd name="T82" fmla="*/ 9 w 102"/>
                <a:gd name="T83" fmla="*/ 1 h 44"/>
                <a:gd name="T84" fmla="*/ 11 w 102"/>
                <a:gd name="T85" fmla="*/ 1 h 44"/>
                <a:gd name="T86" fmla="*/ 14 w 102"/>
                <a:gd name="T87" fmla="*/ 1 h 44"/>
                <a:gd name="T88" fmla="*/ 17 w 102"/>
                <a:gd name="T89" fmla="*/ 1 h 44"/>
                <a:gd name="T90" fmla="*/ 19 w 102"/>
                <a:gd name="T91" fmla="*/ 1 h 44"/>
                <a:gd name="T92" fmla="*/ 20 w 102"/>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4"/>
                <a:gd name="T143" fmla="*/ 102 w 102"/>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4">
                  <a:moveTo>
                    <a:pt x="84" y="0"/>
                  </a:moveTo>
                  <a:lnTo>
                    <a:pt x="86" y="0"/>
                  </a:lnTo>
                  <a:lnTo>
                    <a:pt x="87" y="0"/>
                  </a:lnTo>
                  <a:lnTo>
                    <a:pt x="88" y="1"/>
                  </a:lnTo>
                  <a:lnTo>
                    <a:pt x="89" y="1"/>
                  </a:lnTo>
                  <a:lnTo>
                    <a:pt x="90" y="1"/>
                  </a:lnTo>
                  <a:lnTo>
                    <a:pt x="91" y="2"/>
                  </a:lnTo>
                  <a:lnTo>
                    <a:pt x="91" y="3"/>
                  </a:lnTo>
                  <a:lnTo>
                    <a:pt x="94" y="7"/>
                  </a:lnTo>
                  <a:lnTo>
                    <a:pt x="95" y="11"/>
                  </a:lnTo>
                  <a:lnTo>
                    <a:pt x="96" y="16"/>
                  </a:lnTo>
                  <a:lnTo>
                    <a:pt x="97" y="19"/>
                  </a:lnTo>
                  <a:lnTo>
                    <a:pt x="98" y="24"/>
                  </a:lnTo>
                  <a:lnTo>
                    <a:pt x="99" y="29"/>
                  </a:lnTo>
                  <a:lnTo>
                    <a:pt x="101" y="32"/>
                  </a:lnTo>
                  <a:lnTo>
                    <a:pt x="102" y="37"/>
                  </a:lnTo>
                  <a:lnTo>
                    <a:pt x="89" y="38"/>
                  </a:lnTo>
                  <a:lnTo>
                    <a:pt x="76" y="39"/>
                  </a:lnTo>
                  <a:lnTo>
                    <a:pt x="64" y="39"/>
                  </a:lnTo>
                  <a:lnTo>
                    <a:pt x="51" y="40"/>
                  </a:lnTo>
                  <a:lnTo>
                    <a:pt x="38" y="41"/>
                  </a:lnTo>
                  <a:lnTo>
                    <a:pt x="26" y="42"/>
                  </a:lnTo>
                  <a:lnTo>
                    <a:pt x="13" y="42"/>
                  </a:lnTo>
                  <a:lnTo>
                    <a:pt x="0" y="44"/>
                  </a:lnTo>
                  <a:lnTo>
                    <a:pt x="1" y="39"/>
                  </a:lnTo>
                  <a:lnTo>
                    <a:pt x="4" y="34"/>
                  </a:lnTo>
                  <a:lnTo>
                    <a:pt x="5" y="29"/>
                  </a:lnTo>
                  <a:lnTo>
                    <a:pt x="6" y="24"/>
                  </a:lnTo>
                  <a:lnTo>
                    <a:pt x="7" y="19"/>
                  </a:lnTo>
                  <a:lnTo>
                    <a:pt x="8" y="15"/>
                  </a:lnTo>
                  <a:lnTo>
                    <a:pt x="11" y="10"/>
                  </a:lnTo>
                  <a:lnTo>
                    <a:pt x="12" y="6"/>
                  </a:lnTo>
                  <a:lnTo>
                    <a:pt x="12" y="4"/>
                  </a:lnTo>
                  <a:lnTo>
                    <a:pt x="13" y="4"/>
                  </a:lnTo>
                  <a:lnTo>
                    <a:pt x="14" y="3"/>
                  </a:lnTo>
                  <a:lnTo>
                    <a:pt x="18" y="3"/>
                  </a:lnTo>
                  <a:lnTo>
                    <a:pt x="22" y="2"/>
                  </a:lnTo>
                  <a:lnTo>
                    <a:pt x="27" y="2"/>
                  </a:lnTo>
                  <a:lnTo>
                    <a:pt x="33" y="2"/>
                  </a:lnTo>
                  <a:lnTo>
                    <a:pt x="38" y="1"/>
                  </a:lnTo>
                  <a:lnTo>
                    <a:pt x="45" y="1"/>
                  </a:lnTo>
                  <a:lnTo>
                    <a:pt x="58" y="1"/>
                  </a:lnTo>
                  <a:lnTo>
                    <a:pt x="69" y="1"/>
                  </a:lnTo>
                  <a:lnTo>
                    <a:pt x="79" y="1"/>
                  </a:lnTo>
                  <a:lnTo>
                    <a:pt x="84" y="0"/>
                  </a:lnTo>
                  <a:close/>
                </a:path>
              </a:pathLst>
            </a:custGeom>
            <a:solidFill>
              <a:srgbClr val="B2B2B2"/>
            </a:solidFill>
            <a:ln w="9525">
              <a:noFill/>
              <a:round/>
              <a:headEnd/>
              <a:tailEnd/>
            </a:ln>
          </p:spPr>
          <p:txBody>
            <a:bodyPr/>
            <a:lstStyle/>
            <a:p>
              <a:endParaRPr lang="en-US"/>
            </a:p>
          </p:txBody>
        </p:sp>
        <p:sp>
          <p:nvSpPr>
            <p:cNvPr id="1154" name="Freeform 118"/>
            <p:cNvSpPr>
              <a:spLocks/>
            </p:cNvSpPr>
            <p:nvPr/>
          </p:nvSpPr>
          <p:spPr bwMode="auto">
            <a:xfrm>
              <a:off x="3104" y="2081"/>
              <a:ext cx="12" cy="36"/>
            </a:xfrm>
            <a:custGeom>
              <a:avLst/>
              <a:gdLst>
                <a:gd name="T0" fmla="*/ 4 w 23"/>
                <a:gd name="T1" fmla="*/ 1 h 71"/>
                <a:gd name="T2" fmla="*/ 3 w 23"/>
                <a:gd name="T3" fmla="*/ 2 h 71"/>
                <a:gd name="T4" fmla="*/ 3 w 23"/>
                <a:gd name="T5" fmla="*/ 2 h 71"/>
                <a:gd name="T6" fmla="*/ 2 w 23"/>
                <a:gd name="T7" fmla="*/ 3 h 71"/>
                <a:gd name="T8" fmla="*/ 2 w 23"/>
                <a:gd name="T9" fmla="*/ 4 h 71"/>
                <a:gd name="T10" fmla="*/ 2 w 23"/>
                <a:gd name="T11" fmla="*/ 5 h 71"/>
                <a:gd name="T12" fmla="*/ 1 w 23"/>
                <a:gd name="T13" fmla="*/ 5 h 71"/>
                <a:gd name="T14" fmla="*/ 1 w 23"/>
                <a:gd name="T15" fmla="*/ 6 h 71"/>
                <a:gd name="T16" fmla="*/ 0 w 23"/>
                <a:gd name="T17" fmla="*/ 7 h 71"/>
                <a:gd name="T18" fmla="*/ 1 w 23"/>
                <a:gd name="T19" fmla="*/ 8 h 71"/>
                <a:gd name="T20" fmla="*/ 1 w 23"/>
                <a:gd name="T21" fmla="*/ 10 h 71"/>
                <a:gd name="T22" fmla="*/ 2 w 23"/>
                <a:gd name="T23" fmla="*/ 11 h 71"/>
                <a:gd name="T24" fmla="*/ 2 w 23"/>
                <a:gd name="T25" fmla="*/ 12 h 71"/>
                <a:gd name="T26" fmla="*/ 2 w 23"/>
                <a:gd name="T27" fmla="*/ 14 h 71"/>
                <a:gd name="T28" fmla="*/ 2 w 23"/>
                <a:gd name="T29" fmla="*/ 15 h 71"/>
                <a:gd name="T30" fmla="*/ 3 w 23"/>
                <a:gd name="T31" fmla="*/ 17 h 71"/>
                <a:gd name="T32" fmla="*/ 3 w 23"/>
                <a:gd name="T33" fmla="*/ 18 h 71"/>
                <a:gd name="T34" fmla="*/ 4 w 23"/>
                <a:gd name="T35" fmla="*/ 17 h 71"/>
                <a:gd name="T36" fmla="*/ 4 w 23"/>
                <a:gd name="T37" fmla="*/ 16 h 71"/>
                <a:gd name="T38" fmla="*/ 4 w 23"/>
                <a:gd name="T39" fmla="*/ 15 h 71"/>
                <a:gd name="T40" fmla="*/ 4 w 23"/>
                <a:gd name="T41" fmla="*/ 14 h 71"/>
                <a:gd name="T42" fmla="*/ 5 w 23"/>
                <a:gd name="T43" fmla="*/ 13 h 71"/>
                <a:gd name="T44" fmla="*/ 5 w 23"/>
                <a:gd name="T45" fmla="*/ 12 h 71"/>
                <a:gd name="T46" fmla="*/ 6 w 23"/>
                <a:gd name="T47" fmla="*/ 11 h 71"/>
                <a:gd name="T48" fmla="*/ 6 w 23"/>
                <a:gd name="T49" fmla="*/ 10 h 71"/>
                <a:gd name="T50" fmla="*/ 6 w 23"/>
                <a:gd name="T51" fmla="*/ 9 h 71"/>
                <a:gd name="T52" fmla="*/ 6 w 23"/>
                <a:gd name="T53" fmla="*/ 8 h 71"/>
                <a:gd name="T54" fmla="*/ 6 w 23"/>
                <a:gd name="T55" fmla="*/ 8 h 71"/>
                <a:gd name="T56" fmla="*/ 6 w 23"/>
                <a:gd name="T57" fmla="*/ 7 h 71"/>
                <a:gd name="T58" fmla="*/ 6 w 23"/>
                <a:gd name="T59" fmla="*/ 6 h 71"/>
                <a:gd name="T60" fmla="*/ 6 w 23"/>
                <a:gd name="T61" fmla="*/ 5 h 71"/>
                <a:gd name="T62" fmla="*/ 6 w 23"/>
                <a:gd name="T63" fmla="*/ 4 h 71"/>
                <a:gd name="T64" fmla="*/ 6 w 23"/>
                <a:gd name="T65" fmla="*/ 3 h 71"/>
                <a:gd name="T66" fmla="*/ 5 w 23"/>
                <a:gd name="T67" fmla="*/ 3 h 71"/>
                <a:gd name="T68" fmla="*/ 5 w 23"/>
                <a:gd name="T69" fmla="*/ 2 h 71"/>
                <a:gd name="T70" fmla="*/ 5 w 23"/>
                <a:gd name="T71" fmla="*/ 1 h 71"/>
                <a:gd name="T72" fmla="*/ 4 w 23"/>
                <a:gd name="T73" fmla="*/ 1 h 71"/>
                <a:gd name="T74" fmla="*/ 4 w 23"/>
                <a:gd name="T75" fmla="*/ 1 h 71"/>
                <a:gd name="T76" fmla="*/ 4 w 23"/>
                <a:gd name="T77" fmla="*/ 1 h 71"/>
                <a:gd name="T78" fmla="*/ 4 w 23"/>
                <a:gd name="T79" fmla="*/ 0 h 71"/>
                <a:gd name="T80" fmla="*/ 4 w 23"/>
                <a:gd name="T81" fmla="*/ 0 h 71"/>
                <a:gd name="T82" fmla="*/ 4 w 23"/>
                <a:gd name="T83" fmla="*/ 0 h 71"/>
                <a:gd name="T84" fmla="*/ 4 w 23"/>
                <a:gd name="T85" fmla="*/ 1 h 71"/>
                <a:gd name="T86" fmla="*/ 4 w 23"/>
                <a:gd name="T87" fmla="*/ 1 h 71"/>
                <a:gd name="T88" fmla="*/ 4 w 23"/>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3" y="2"/>
                  </a:moveTo>
                  <a:lnTo>
                    <a:pt x="11" y="5"/>
                  </a:lnTo>
                  <a:lnTo>
                    <a:pt x="10" y="8"/>
                  </a:lnTo>
                  <a:lnTo>
                    <a:pt x="8" y="11"/>
                  </a:lnTo>
                  <a:lnTo>
                    <a:pt x="7" y="14"/>
                  </a:lnTo>
                  <a:lnTo>
                    <a:pt x="5" y="17"/>
                  </a:lnTo>
                  <a:lnTo>
                    <a:pt x="3" y="20"/>
                  </a:lnTo>
                  <a:lnTo>
                    <a:pt x="2" y="23"/>
                  </a:lnTo>
                  <a:lnTo>
                    <a:pt x="0" y="26"/>
                  </a:lnTo>
                  <a:lnTo>
                    <a:pt x="2" y="32"/>
                  </a:lnTo>
                  <a:lnTo>
                    <a:pt x="3" y="38"/>
                  </a:lnTo>
                  <a:lnTo>
                    <a:pt x="5" y="43"/>
                  </a:lnTo>
                  <a:lnTo>
                    <a:pt x="6" y="48"/>
                  </a:lnTo>
                  <a:lnTo>
                    <a:pt x="7" y="54"/>
                  </a:lnTo>
                  <a:lnTo>
                    <a:pt x="8" y="60"/>
                  </a:lnTo>
                  <a:lnTo>
                    <a:pt x="10" y="66"/>
                  </a:lnTo>
                  <a:lnTo>
                    <a:pt x="11" y="71"/>
                  </a:lnTo>
                  <a:lnTo>
                    <a:pt x="13" y="67"/>
                  </a:lnTo>
                  <a:lnTo>
                    <a:pt x="14" y="62"/>
                  </a:lnTo>
                  <a:lnTo>
                    <a:pt x="15" y="59"/>
                  </a:lnTo>
                  <a:lnTo>
                    <a:pt x="16" y="54"/>
                  </a:lnTo>
                  <a:lnTo>
                    <a:pt x="18" y="49"/>
                  </a:lnTo>
                  <a:lnTo>
                    <a:pt x="20" y="45"/>
                  </a:lnTo>
                  <a:lnTo>
                    <a:pt x="21" y="41"/>
                  </a:lnTo>
                  <a:lnTo>
                    <a:pt x="22" y="37"/>
                  </a:lnTo>
                  <a:lnTo>
                    <a:pt x="23" y="35"/>
                  </a:lnTo>
                  <a:lnTo>
                    <a:pt x="23" y="32"/>
                  </a:lnTo>
                  <a:lnTo>
                    <a:pt x="23" y="29"/>
                  </a:lnTo>
                  <a:lnTo>
                    <a:pt x="23" y="25"/>
                  </a:lnTo>
                  <a:lnTo>
                    <a:pt x="22" y="22"/>
                  </a:lnTo>
                  <a:lnTo>
                    <a:pt x="22" y="18"/>
                  </a:lnTo>
                  <a:lnTo>
                    <a:pt x="21" y="15"/>
                  </a:lnTo>
                  <a:lnTo>
                    <a:pt x="21" y="11"/>
                  </a:lnTo>
                  <a:lnTo>
                    <a:pt x="20" y="9"/>
                  </a:lnTo>
                  <a:lnTo>
                    <a:pt x="18" y="6"/>
                  </a:lnTo>
                  <a:lnTo>
                    <a:pt x="17" y="3"/>
                  </a:lnTo>
                  <a:lnTo>
                    <a:pt x="16" y="2"/>
                  </a:lnTo>
                  <a:lnTo>
                    <a:pt x="16" y="1"/>
                  </a:lnTo>
                  <a:lnTo>
                    <a:pt x="15" y="0"/>
                  </a:lnTo>
                  <a:lnTo>
                    <a:pt x="14" y="0"/>
                  </a:lnTo>
                  <a:lnTo>
                    <a:pt x="14" y="1"/>
                  </a:lnTo>
                  <a:lnTo>
                    <a:pt x="13" y="1"/>
                  </a:lnTo>
                  <a:lnTo>
                    <a:pt x="13" y="2"/>
                  </a:lnTo>
                  <a:close/>
                </a:path>
              </a:pathLst>
            </a:custGeom>
            <a:solidFill>
              <a:srgbClr val="999999"/>
            </a:solidFill>
            <a:ln w="9525">
              <a:noFill/>
              <a:round/>
              <a:headEnd/>
              <a:tailEnd/>
            </a:ln>
          </p:spPr>
          <p:txBody>
            <a:bodyPr/>
            <a:lstStyle/>
            <a:p>
              <a:endParaRPr lang="en-US"/>
            </a:p>
          </p:txBody>
        </p:sp>
        <p:sp>
          <p:nvSpPr>
            <p:cNvPr id="1155" name="Freeform 119"/>
            <p:cNvSpPr>
              <a:spLocks/>
            </p:cNvSpPr>
            <p:nvPr/>
          </p:nvSpPr>
          <p:spPr bwMode="auto">
            <a:xfrm>
              <a:off x="3111" y="2079"/>
              <a:ext cx="44" cy="21"/>
            </a:xfrm>
            <a:custGeom>
              <a:avLst/>
              <a:gdLst>
                <a:gd name="T0" fmla="*/ 4 w 86"/>
                <a:gd name="T1" fmla="*/ 1 h 41"/>
                <a:gd name="T2" fmla="*/ 8 w 86"/>
                <a:gd name="T3" fmla="*/ 1 h 41"/>
                <a:gd name="T4" fmla="*/ 12 w 86"/>
                <a:gd name="T5" fmla="*/ 1 h 41"/>
                <a:gd name="T6" fmla="*/ 15 w 86"/>
                <a:gd name="T7" fmla="*/ 1 h 41"/>
                <a:gd name="T8" fmla="*/ 18 w 86"/>
                <a:gd name="T9" fmla="*/ 0 h 41"/>
                <a:gd name="T10" fmla="*/ 18 w 86"/>
                <a:gd name="T11" fmla="*/ 1 h 41"/>
                <a:gd name="T12" fmla="*/ 19 w 86"/>
                <a:gd name="T13" fmla="*/ 1 h 41"/>
                <a:gd name="T14" fmla="*/ 19 w 86"/>
                <a:gd name="T15" fmla="*/ 1 h 41"/>
                <a:gd name="T16" fmla="*/ 20 w 86"/>
                <a:gd name="T17" fmla="*/ 2 h 41"/>
                <a:gd name="T18" fmla="*/ 20 w 86"/>
                <a:gd name="T19" fmla="*/ 4 h 41"/>
                <a:gd name="T20" fmla="*/ 21 w 86"/>
                <a:gd name="T21" fmla="*/ 6 h 41"/>
                <a:gd name="T22" fmla="*/ 22 w 86"/>
                <a:gd name="T23" fmla="*/ 8 h 41"/>
                <a:gd name="T24" fmla="*/ 23 w 86"/>
                <a:gd name="T25" fmla="*/ 9 h 41"/>
                <a:gd name="T26" fmla="*/ 23 w 86"/>
                <a:gd name="T27" fmla="*/ 9 h 41"/>
                <a:gd name="T28" fmla="*/ 22 w 86"/>
                <a:gd name="T29" fmla="*/ 9 h 41"/>
                <a:gd name="T30" fmla="*/ 21 w 86"/>
                <a:gd name="T31" fmla="*/ 9 h 41"/>
                <a:gd name="T32" fmla="*/ 21 w 86"/>
                <a:gd name="T33" fmla="*/ 9 h 41"/>
                <a:gd name="T34" fmla="*/ 18 w 86"/>
                <a:gd name="T35" fmla="*/ 10 h 41"/>
                <a:gd name="T36" fmla="*/ 14 w 86"/>
                <a:gd name="T37" fmla="*/ 10 h 41"/>
                <a:gd name="T38" fmla="*/ 12 w 86"/>
                <a:gd name="T39" fmla="*/ 11 h 41"/>
                <a:gd name="T40" fmla="*/ 9 w 86"/>
                <a:gd name="T41" fmla="*/ 11 h 41"/>
                <a:gd name="T42" fmla="*/ 6 w 86"/>
                <a:gd name="T43" fmla="*/ 10 h 41"/>
                <a:gd name="T44" fmla="*/ 4 w 86"/>
                <a:gd name="T45" fmla="*/ 10 h 41"/>
                <a:gd name="T46" fmla="*/ 3 w 86"/>
                <a:gd name="T47" fmla="*/ 10 h 41"/>
                <a:gd name="T48" fmla="*/ 3 w 86"/>
                <a:gd name="T49" fmla="*/ 10 h 41"/>
                <a:gd name="T50" fmla="*/ 2 w 86"/>
                <a:gd name="T51" fmla="*/ 10 h 41"/>
                <a:gd name="T52" fmla="*/ 2 w 86"/>
                <a:gd name="T53" fmla="*/ 10 h 41"/>
                <a:gd name="T54" fmla="*/ 2 w 86"/>
                <a:gd name="T55" fmla="*/ 9 h 41"/>
                <a:gd name="T56" fmla="*/ 1 w 86"/>
                <a:gd name="T57" fmla="*/ 7 h 41"/>
                <a:gd name="T58" fmla="*/ 1 w 86"/>
                <a:gd name="T59" fmla="*/ 5 h 41"/>
                <a:gd name="T60" fmla="*/ 1 w 86"/>
                <a:gd name="T61" fmla="*/ 3 h 41"/>
                <a:gd name="T62" fmla="*/ 0 w 86"/>
                <a:gd name="T63" fmla="*/ 1 h 41"/>
                <a:gd name="T64" fmla="*/ 1 w 86"/>
                <a:gd name="T65" fmla="*/ 1 h 41"/>
                <a:gd name="T66" fmla="*/ 1 w 86"/>
                <a:gd name="T67" fmla="*/ 1 h 41"/>
                <a:gd name="T68" fmla="*/ 1 w 86"/>
                <a:gd name="T69" fmla="*/ 1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6"/>
                <a:gd name="T106" fmla="*/ 0 h 41"/>
                <a:gd name="T107" fmla="*/ 86 w 86"/>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6" h="41">
                  <a:moveTo>
                    <a:pt x="7" y="2"/>
                  </a:moveTo>
                  <a:lnTo>
                    <a:pt x="15" y="2"/>
                  </a:lnTo>
                  <a:lnTo>
                    <a:pt x="22" y="2"/>
                  </a:lnTo>
                  <a:lnTo>
                    <a:pt x="29" y="2"/>
                  </a:lnTo>
                  <a:lnTo>
                    <a:pt x="37" y="2"/>
                  </a:lnTo>
                  <a:lnTo>
                    <a:pt x="44" y="2"/>
                  </a:lnTo>
                  <a:lnTo>
                    <a:pt x="50" y="2"/>
                  </a:lnTo>
                  <a:lnTo>
                    <a:pt x="59" y="1"/>
                  </a:lnTo>
                  <a:lnTo>
                    <a:pt x="65" y="0"/>
                  </a:lnTo>
                  <a:lnTo>
                    <a:pt x="68" y="0"/>
                  </a:lnTo>
                  <a:lnTo>
                    <a:pt x="69" y="0"/>
                  </a:lnTo>
                  <a:lnTo>
                    <a:pt x="70" y="1"/>
                  </a:lnTo>
                  <a:lnTo>
                    <a:pt x="71" y="1"/>
                  </a:lnTo>
                  <a:lnTo>
                    <a:pt x="72" y="1"/>
                  </a:lnTo>
                  <a:lnTo>
                    <a:pt x="73" y="2"/>
                  </a:lnTo>
                  <a:lnTo>
                    <a:pt x="75" y="2"/>
                  </a:lnTo>
                  <a:lnTo>
                    <a:pt x="75" y="3"/>
                  </a:lnTo>
                  <a:lnTo>
                    <a:pt x="76" y="6"/>
                  </a:lnTo>
                  <a:lnTo>
                    <a:pt x="78" y="11"/>
                  </a:lnTo>
                  <a:lnTo>
                    <a:pt x="79" y="14"/>
                  </a:lnTo>
                  <a:lnTo>
                    <a:pt x="80" y="18"/>
                  </a:lnTo>
                  <a:lnTo>
                    <a:pt x="82" y="21"/>
                  </a:lnTo>
                  <a:lnTo>
                    <a:pt x="83" y="26"/>
                  </a:lnTo>
                  <a:lnTo>
                    <a:pt x="85" y="29"/>
                  </a:lnTo>
                  <a:lnTo>
                    <a:pt x="86" y="33"/>
                  </a:lnTo>
                  <a:lnTo>
                    <a:pt x="86" y="34"/>
                  </a:lnTo>
                  <a:lnTo>
                    <a:pt x="85" y="35"/>
                  </a:lnTo>
                  <a:lnTo>
                    <a:pt x="84" y="35"/>
                  </a:lnTo>
                  <a:lnTo>
                    <a:pt x="83" y="35"/>
                  </a:lnTo>
                  <a:lnTo>
                    <a:pt x="82" y="36"/>
                  </a:lnTo>
                  <a:lnTo>
                    <a:pt x="80" y="36"/>
                  </a:lnTo>
                  <a:lnTo>
                    <a:pt x="79" y="36"/>
                  </a:lnTo>
                  <a:lnTo>
                    <a:pt x="71" y="38"/>
                  </a:lnTo>
                  <a:lnTo>
                    <a:pt x="63" y="39"/>
                  </a:lnTo>
                  <a:lnTo>
                    <a:pt x="55" y="40"/>
                  </a:lnTo>
                  <a:lnTo>
                    <a:pt x="47" y="41"/>
                  </a:lnTo>
                  <a:lnTo>
                    <a:pt x="44" y="41"/>
                  </a:lnTo>
                  <a:lnTo>
                    <a:pt x="40" y="41"/>
                  </a:lnTo>
                  <a:lnTo>
                    <a:pt x="35" y="41"/>
                  </a:lnTo>
                  <a:lnTo>
                    <a:pt x="32" y="40"/>
                  </a:lnTo>
                  <a:lnTo>
                    <a:pt x="24" y="40"/>
                  </a:lnTo>
                  <a:lnTo>
                    <a:pt x="16" y="39"/>
                  </a:lnTo>
                  <a:lnTo>
                    <a:pt x="15" y="39"/>
                  </a:lnTo>
                  <a:lnTo>
                    <a:pt x="14" y="39"/>
                  </a:lnTo>
                  <a:lnTo>
                    <a:pt x="11" y="39"/>
                  </a:lnTo>
                  <a:lnTo>
                    <a:pt x="10" y="39"/>
                  </a:lnTo>
                  <a:lnTo>
                    <a:pt x="9" y="39"/>
                  </a:lnTo>
                  <a:lnTo>
                    <a:pt x="9" y="38"/>
                  </a:lnTo>
                  <a:lnTo>
                    <a:pt x="8" y="38"/>
                  </a:lnTo>
                  <a:lnTo>
                    <a:pt x="7" y="33"/>
                  </a:lnTo>
                  <a:lnTo>
                    <a:pt x="6" y="29"/>
                  </a:lnTo>
                  <a:lnTo>
                    <a:pt x="4" y="25"/>
                  </a:lnTo>
                  <a:lnTo>
                    <a:pt x="3" y="21"/>
                  </a:lnTo>
                  <a:lnTo>
                    <a:pt x="2" y="17"/>
                  </a:lnTo>
                  <a:lnTo>
                    <a:pt x="2" y="13"/>
                  </a:lnTo>
                  <a:lnTo>
                    <a:pt x="1" y="9"/>
                  </a:lnTo>
                  <a:lnTo>
                    <a:pt x="0" y="5"/>
                  </a:lnTo>
                  <a:lnTo>
                    <a:pt x="0" y="4"/>
                  </a:lnTo>
                  <a:lnTo>
                    <a:pt x="1" y="3"/>
                  </a:lnTo>
                  <a:lnTo>
                    <a:pt x="2" y="2"/>
                  </a:lnTo>
                  <a:lnTo>
                    <a:pt x="3" y="2"/>
                  </a:lnTo>
                  <a:lnTo>
                    <a:pt x="4" y="2"/>
                  </a:lnTo>
                  <a:lnTo>
                    <a:pt x="7" y="2"/>
                  </a:lnTo>
                  <a:close/>
                </a:path>
              </a:pathLst>
            </a:custGeom>
            <a:solidFill>
              <a:srgbClr val="E5E5E5"/>
            </a:solidFill>
            <a:ln w="9525">
              <a:noFill/>
              <a:round/>
              <a:headEnd/>
              <a:tailEnd/>
            </a:ln>
          </p:spPr>
          <p:txBody>
            <a:bodyPr/>
            <a:lstStyle/>
            <a:p>
              <a:endParaRPr lang="en-US"/>
            </a:p>
          </p:txBody>
        </p:sp>
        <p:sp>
          <p:nvSpPr>
            <p:cNvPr id="1156" name="Freeform 120"/>
            <p:cNvSpPr>
              <a:spLocks/>
            </p:cNvSpPr>
            <p:nvPr/>
          </p:nvSpPr>
          <p:spPr bwMode="auto">
            <a:xfrm>
              <a:off x="3170" y="2093"/>
              <a:ext cx="51" cy="22"/>
            </a:xfrm>
            <a:custGeom>
              <a:avLst/>
              <a:gdLst>
                <a:gd name="T0" fmla="*/ 21 w 102"/>
                <a:gd name="T1" fmla="*/ 0 h 44"/>
                <a:gd name="T2" fmla="*/ 21 w 102"/>
                <a:gd name="T3" fmla="*/ 0 h 44"/>
                <a:gd name="T4" fmla="*/ 22 w 102"/>
                <a:gd name="T5" fmla="*/ 0 h 44"/>
                <a:gd name="T6" fmla="*/ 22 w 102"/>
                <a:gd name="T7" fmla="*/ 0 h 44"/>
                <a:gd name="T8" fmla="*/ 22 w 102"/>
                <a:gd name="T9" fmla="*/ 0 h 44"/>
                <a:gd name="T10" fmla="*/ 23 w 102"/>
                <a:gd name="T11" fmla="*/ 0 h 44"/>
                <a:gd name="T12" fmla="*/ 23 w 102"/>
                <a:gd name="T13" fmla="*/ 1 h 44"/>
                <a:gd name="T14" fmla="*/ 23 w 102"/>
                <a:gd name="T15" fmla="*/ 1 h 44"/>
                <a:gd name="T16" fmla="*/ 23 w 102"/>
                <a:gd name="T17" fmla="*/ 1 h 44"/>
                <a:gd name="T18" fmla="*/ 23 w 102"/>
                <a:gd name="T19" fmla="*/ 1 h 44"/>
                <a:gd name="T20" fmla="*/ 24 w 102"/>
                <a:gd name="T21" fmla="*/ 3 h 44"/>
                <a:gd name="T22" fmla="*/ 24 w 102"/>
                <a:gd name="T23" fmla="*/ 3 h 44"/>
                <a:gd name="T24" fmla="*/ 24 w 102"/>
                <a:gd name="T25" fmla="*/ 5 h 44"/>
                <a:gd name="T26" fmla="*/ 25 w 102"/>
                <a:gd name="T27" fmla="*/ 6 h 44"/>
                <a:gd name="T28" fmla="*/ 25 w 102"/>
                <a:gd name="T29" fmla="*/ 7 h 44"/>
                <a:gd name="T30" fmla="*/ 26 w 102"/>
                <a:gd name="T31" fmla="*/ 8 h 44"/>
                <a:gd name="T32" fmla="*/ 26 w 102"/>
                <a:gd name="T33" fmla="*/ 9 h 44"/>
                <a:gd name="T34" fmla="*/ 23 w 102"/>
                <a:gd name="T35" fmla="*/ 10 h 44"/>
                <a:gd name="T36" fmla="*/ 19 w 102"/>
                <a:gd name="T37" fmla="*/ 10 h 44"/>
                <a:gd name="T38" fmla="*/ 16 w 102"/>
                <a:gd name="T39" fmla="*/ 10 h 44"/>
                <a:gd name="T40" fmla="*/ 13 w 102"/>
                <a:gd name="T41" fmla="*/ 10 h 44"/>
                <a:gd name="T42" fmla="*/ 10 w 102"/>
                <a:gd name="T43" fmla="*/ 10 h 44"/>
                <a:gd name="T44" fmla="*/ 6 w 102"/>
                <a:gd name="T45" fmla="*/ 11 h 44"/>
                <a:gd name="T46" fmla="*/ 3 w 102"/>
                <a:gd name="T47" fmla="*/ 11 h 44"/>
                <a:gd name="T48" fmla="*/ 0 w 102"/>
                <a:gd name="T49" fmla="*/ 11 h 44"/>
                <a:gd name="T50" fmla="*/ 1 w 102"/>
                <a:gd name="T51" fmla="*/ 10 h 44"/>
                <a:gd name="T52" fmla="*/ 1 w 102"/>
                <a:gd name="T53" fmla="*/ 9 h 44"/>
                <a:gd name="T54" fmla="*/ 2 w 102"/>
                <a:gd name="T55" fmla="*/ 7 h 44"/>
                <a:gd name="T56" fmla="*/ 2 w 102"/>
                <a:gd name="T57" fmla="*/ 6 h 44"/>
                <a:gd name="T58" fmla="*/ 2 w 102"/>
                <a:gd name="T59" fmla="*/ 5 h 44"/>
                <a:gd name="T60" fmla="*/ 2 w 102"/>
                <a:gd name="T61" fmla="*/ 3 h 44"/>
                <a:gd name="T62" fmla="*/ 3 w 102"/>
                <a:gd name="T63" fmla="*/ 3 h 44"/>
                <a:gd name="T64" fmla="*/ 3 w 102"/>
                <a:gd name="T65" fmla="*/ 1 h 44"/>
                <a:gd name="T66" fmla="*/ 3 w 102"/>
                <a:gd name="T67" fmla="*/ 1 h 44"/>
                <a:gd name="T68" fmla="*/ 3 w 102"/>
                <a:gd name="T69" fmla="*/ 1 h 44"/>
                <a:gd name="T70" fmla="*/ 3 w 102"/>
                <a:gd name="T71" fmla="*/ 1 h 44"/>
                <a:gd name="T72" fmla="*/ 3 w 102"/>
                <a:gd name="T73" fmla="*/ 1 h 44"/>
                <a:gd name="T74" fmla="*/ 4 w 102"/>
                <a:gd name="T75" fmla="*/ 1 h 44"/>
                <a:gd name="T76" fmla="*/ 6 w 102"/>
                <a:gd name="T77" fmla="*/ 1 h 44"/>
                <a:gd name="T78" fmla="*/ 6 w 102"/>
                <a:gd name="T79" fmla="*/ 1 h 44"/>
                <a:gd name="T80" fmla="*/ 7 w 102"/>
                <a:gd name="T81" fmla="*/ 1 h 44"/>
                <a:gd name="T82" fmla="*/ 10 w 102"/>
                <a:gd name="T83" fmla="*/ 1 h 44"/>
                <a:gd name="T84" fmla="*/ 11 w 102"/>
                <a:gd name="T85" fmla="*/ 1 h 44"/>
                <a:gd name="T86" fmla="*/ 14 w 102"/>
                <a:gd name="T87" fmla="*/ 0 h 44"/>
                <a:gd name="T88" fmla="*/ 17 w 102"/>
                <a:gd name="T89" fmla="*/ 0 h 44"/>
                <a:gd name="T90" fmla="*/ 20 w 102"/>
                <a:gd name="T91" fmla="*/ 0 h 44"/>
                <a:gd name="T92" fmla="*/ 21 w 102"/>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4"/>
                <a:gd name="T143" fmla="*/ 102 w 102"/>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4">
                  <a:moveTo>
                    <a:pt x="83" y="0"/>
                  </a:moveTo>
                  <a:lnTo>
                    <a:pt x="84" y="0"/>
                  </a:lnTo>
                  <a:lnTo>
                    <a:pt x="86" y="0"/>
                  </a:lnTo>
                  <a:lnTo>
                    <a:pt x="87" y="0"/>
                  </a:lnTo>
                  <a:lnTo>
                    <a:pt x="88" y="0"/>
                  </a:lnTo>
                  <a:lnTo>
                    <a:pt x="89" y="0"/>
                  </a:lnTo>
                  <a:lnTo>
                    <a:pt x="90" y="1"/>
                  </a:lnTo>
                  <a:lnTo>
                    <a:pt x="90" y="2"/>
                  </a:lnTo>
                  <a:lnTo>
                    <a:pt x="92" y="7"/>
                  </a:lnTo>
                  <a:lnTo>
                    <a:pt x="94" y="11"/>
                  </a:lnTo>
                  <a:lnTo>
                    <a:pt x="95" y="15"/>
                  </a:lnTo>
                  <a:lnTo>
                    <a:pt x="96" y="20"/>
                  </a:lnTo>
                  <a:lnTo>
                    <a:pt x="97" y="23"/>
                  </a:lnTo>
                  <a:lnTo>
                    <a:pt x="99" y="28"/>
                  </a:lnTo>
                  <a:lnTo>
                    <a:pt x="101" y="32"/>
                  </a:lnTo>
                  <a:lnTo>
                    <a:pt x="102" y="36"/>
                  </a:lnTo>
                  <a:lnTo>
                    <a:pt x="89" y="37"/>
                  </a:lnTo>
                  <a:lnTo>
                    <a:pt x="76" y="38"/>
                  </a:lnTo>
                  <a:lnTo>
                    <a:pt x="64" y="39"/>
                  </a:lnTo>
                  <a:lnTo>
                    <a:pt x="51" y="39"/>
                  </a:lnTo>
                  <a:lnTo>
                    <a:pt x="38" y="40"/>
                  </a:lnTo>
                  <a:lnTo>
                    <a:pt x="26" y="42"/>
                  </a:lnTo>
                  <a:lnTo>
                    <a:pt x="13" y="43"/>
                  </a:lnTo>
                  <a:lnTo>
                    <a:pt x="0" y="44"/>
                  </a:lnTo>
                  <a:lnTo>
                    <a:pt x="1" y="38"/>
                  </a:lnTo>
                  <a:lnTo>
                    <a:pt x="3" y="34"/>
                  </a:lnTo>
                  <a:lnTo>
                    <a:pt x="5" y="29"/>
                  </a:lnTo>
                  <a:lnTo>
                    <a:pt x="5" y="24"/>
                  </a:lnTo>
                  <a:lnTo>
                    <a:pt x="7" y="19"/>
                  </a:lnTo>
                  <a:lnTo>
                    <a:pt x="8" y="14"/>
                  </a:lnTo>
                  <a:lnTo>
                    <a:pt x="9" y="9"/>
                  </a:lnTo>
                  <a:lnTo>
                    <a:pt x="11" y="5"/>
                  </a:lnTo>
                  <a:lnTo>
                    <a:pt x="11" y="4"/>
                  </a:lnTo>
                  <a:lnTo>
                    <a:pt x="12" y="4"/>
                  </a:lnTo>
                  <a:lnTo>
                    <a:pt x="13" y="4"/>
                  </a:lnTo>
                  <a:lnTo>
                    <a:pt x="16" y="2"/>
                  </a:lnTo>
                  <a:lnTo>
                    <a:pt x="21" y="2"/>
                  </a:lnTo>
                  <a:lnTo>
                    <a:pt x="26" y="1"/>
                  </a:lnTo>
                  <a:lnTo>
                    <a:pt x="31" y="1"/>
                  </a:lnTo>
                  <a:lnTo>
                    <a:pt x="37" y="1"/>
                  </a:lnTo>
                  <a:lnTo>
                    <a:pt x="44" y="1"/>
                  </a:lnTo>
                  <a:lnTo>
                    <a:pt x="57" y="0"/>
                  </a:lnTo>
                  <a:lnTo>
                    <a:pt x="68" y="0"/>
                  </a:lnTo>
                  <a:lnTo>
                    <a:pt x="77" y="0"/>
                  </a:lnTo>
                  <a:lnTo>
                    <a:pt x="83" y="0"/>
                  </a:lnTo>
                  <a:close/>
                </a:path>
              </a:pathLst>
            </a:custGeom>
            <a:solidFill>
              <a:srgbClr val="B2B2B2"/>
            </a:solidFill>
            <a:ln w="9525">
              <a:noFill/>
              <a:round/>
              <a:headEnd/>
              <a:tailEnd/>
            </a:ln>
          </p:spPr>
          <p:txBody>
            <a:bodyPr/>
            <a:lstStyle/>
            <a:p>
              <a:endParaRPr lang="en-US"/>
            </a:p>
          </p:txBody>
        </p:sp>
        <p:sp>
          <p:nvSpPr>
            <p:cNvPr id="1157" name="Freeform 121"/>
            <p:cNvSpPr>
              <a:spLocks/>
            </p:cNvSpPr>
            <p:nvPr/>
          </p:nvSpPr>
          <p:spPr bwMode="auto">
            <a:xfrm>
              <a:off x="3164" y="2079"/>
              <a:ext cx="12" cy="35"/>
            </a:xfrm>
            <a:custGeom>
              <a:avLst/>
              <a:gdLst>
                <a:gd name="T0" fmla="*/ 3 w 23"/>
                <a:gd name="T1" fmla="*/ 0 h 71"/>
                <a:gd name="T2" fmla="*/ 3 w 23"/>
                <a:gd name="T3" fmla="*/ 1 h 71"/>
                <a:gd name="T4" fmla="*/ 2 w 23"/>
                <a:gd name="T5" fmla="*/ 1 h 71"/>
                <a:gd name="T6" fmla="*/ 2 w 23"/>
                <a:gd name="T7" fmla="*/ 2 h 71"/>
                <a:gd name="T8" fmla="*/ 2 w 23"/>
                <a:gd name="T9" fmla="*/ 3 h 71"/>
                <a:gd name="T10" fmla="*/ 1 w 23"/>
                <a:gd name="T11" fmla="*/ 4 h 71"/>
                <a:gd name="T12" fmla="*/ 1 w 23"/>
                <a:gd name="T13" fmla="*/ 5 h 71"/>
                <a:gd name="T14" fmla="*/ 1 w 23"/>
                <a:gd name="T15" fmla="*/ 5 h 71"/>
                <a:gd name="T16" fmla="*/ 0 w 23"/>
                <a:gd name="T17" fmla="*/ 6 h 71"/>
                <a:gd name="T18" fmla="*/ 1 w 23"/>
                <a:gd name="T19" fmla="*/ 7 h 71"/>
                <a:gd name="T20" fmla="*/ 1 w 23"/>
                <a:gd name="T21" fmla="*/ 9 h 71"/>
                <a:gd name="T22" fmla="*/ 1 w 23"/>
                <a:gd name="T23" fmla="*/ 10 h 71"/>
                <a:gd name="T24" fmla="*/ 2 w 23"/>
                <a:gd name="T25" fmla="*/ 12 h 71"/>
                <a:gd name="T26" fmla="*/ 2 w 23"/>
                <a:gd name="T27" fmla="*/ 13 h 71"/>
                <a:gd name="T28" fmla="*/ 3 w 23"/>
                <a:gd name="T29" fmla="*/ 14 h 71"/>
                <a:gd name="T30" fmla="*/ 3 w 23"/>
                <a:gd name="T31" fmla="*/ 16 h 71"/>
                <a:gd name="T32" fmla="*/ 3 w 23"/>
                <a:gd name="T33" fmla="*/ 17 h 71"/>
                <a:gd name="T34" fmla="*/ 4 w 23"/>
                <a:gd name="T35" fmla="*/ 16 h 71"/>
                <a:gd name="T36" fmla="*/ 4 w 23"/>
                <a:gd name="T37" fmla="*/ 15 h 71"/>
                <a:gd name="T38" fmla="*/ 4 w 23"/>
                <a:gd name="T39" fmla="*/ 14 h 71"/>
                <a:gd name="T40" fmla="*/ 5 w 23"/>
                <a:gd name="T41" fmla="*/ 13 h 71"/>
                <a:gd name="T42" fmla="*/ 5 w 23"/>
                <a:gd name="T43" fmla="*/ 12 h 71"/>
                <a:gd name="T44" fmla="*/ 5 w 23"/>
                <a:gd name="T45" fmla="*/ 11 h 71"/>
                <a:gd name="T46" fmla="*/ 5 w 23"/>
                <a:gd name="T47" fmla="*/ 10 h 71"/>
                <a:gd name="T48" fmla="*/ 6 w 23"/>
                <a:gd name="T49" fmla="*/ 9 h 71"/>
                <a:gd name="T50" fmla="*/ 6 w 23"/>
                <a:gd name="T51" fmla="*/ 8 h 71"/>
                <a:gd name="T52" fmla="*/ 6 w 23"/>
                <a:gd name="T53" fmla="*/ 7 h 71"/>
                <a:gd name="T54" fmla="*/ 6 w 23"/>
                <a:gd name="T55" fmla="*/ 7 h 71"/>
                <a:gd name="T56" fmla="*/ 6 w 23"/>
                <a:gd name="T57" fmla="*/ 6 h 71"/>
                <a:gd name="T58" fmla="*/ 6 w 23"/>
                <a:gd name="T59" fmla="*/ 5 h 71"/>
                <a:gd name="T60" fmla="*/ 5 w 23"/>
                <a:gd name="T61" fmla="*/ 4 h 71"/>
                <a:gd name="T62" fmla="*/ 5 w 23"/>
                <a:gd name="T63" fmla="*/ 3 h 71"/>
                <a:gd name="T64" fmla="*/ 5 w 23"/>
                <a:gd name="T65" fmla="*/ 3 h 71"/>
                <a:gd name="T66" fmla="*/ 5 w 23"/>
                <a:gd name="T67" fmla="*/ 2 h 71"/>
                <a:gd name="T68" fmla="*/ 5 w 23"/>
                <a:gd name="T69" fmla="*/ 1 h 71"/>
                <a:gd name="T70" fmla="*/ 4 w 23"/>
                <a:gd name="T71" fmla="*/ 1 h 71"/>
                <a:gd name="T72" fmla="*/ 4 w 23"/>
                <a:gd name="T73" fmla="*/ 0 h 71"/>
                <a:gd name="T74" fmla="*/ 4 w 23"/>
                <a:gd name="T75" fmla="*/ 0 h 71"/>
                <a:gd name="T76" fmla="*/ 4 w 23"/>
                <a:gd name="T77" fmla="*/ 0 h 71"/>
                <a:gd name="T78" fmla="*/ 4 w 23"/>
                <a:gd name="T79" fmla="*/ 0 h 71"/>
                <a:gd name="T80" fmla="*/ 4 w 23"/>
                <a:gd name="T81" fmla="*/ 0 h 71"/>
                <a:gd name="T82" fmla="*/ 3 w 23"/>
                <a:gd name="T83" fmla="*/ 0 h 71"/>
                <a:gd name="T84" fmla="*/ 3 w 23"/>
                <a:gd name="T85" fmla="*/ 0 h 71"/>
                <a:gd name="T86" fmla="*/ 3 w 23"/>
                <a:gd name="T87" fmla="*/ 0 h 71"/>
                <a:gd name="T88" fmla="*/ 3 w 23"/>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1" y="2"/>
                  </a:moveTo>
                  <a:lnTo>
                    <a:pt x="10" y="5"/>
                  </a:lnTo>
                  <a:lnTo>
                    <a:pt x="8" y="7"/>
                  </a:lnTo>
                  <a:lnTo>
                    <a:pt x="7" y="11"/>
                  </a:lnTo>
                  <a:lnTo>
                    <a:pt x="6" y="13"/>
                  </a:lnTo>
                  <a:lnTo>
                    <a:pt x="4" y="16"/>
                  </a:lnTo>
                  <a:lnTo>
                    <a:pt x="2" y="20"/>
                  </a:lnTo>
                  <a:lnTo>
                    <a:pt x="1" y="22"/>
                  </a:lnTo>
                  <a:lnTo>
                    <a:pt x="0" y="26"/>
                  </a:lnTo>
                  <a:lnTo>
                    <a:pt x="1" y="31"/>
                  </a:lnTo>
                  <a:lnTo>
                    <a:pt x="3" y="37"/>
                  </a:lnTo>
                  <a:lnTo>
                    <a:pt x="4" y="43"/>
                  </a:lnTo>
                  <a:lnTo>
                    <a:pt x="6" y="49"/>
                  </a:lnTo>
                  <a:lnTo>
                    <a:pt x="8" y="54"/>
                  </a:lnTo>
                  <a:lnTo>
                    <a:pt x="9" y="59"/>
                  </a:lnTo>
                  <a:lnTo>
                    <a:pt x="10" y="65"/>
                  </a:lnTo>
                  <a:lnTo>
                    <a:pt x="12" y="71"/>
                  </a:lnTo>
                  <a:lnTo>
                    <a:pt x="14" y="67"/>
                  </a:lnTo>
                  <a:lnTo>
                    <a:pt x="15" y="63"/>
                  </a:lnTo>
                  <a:lnTo>
                    <a:pt x="16" y="58"/>
                  </a:lnTo>
                  <a:lnTo>
                    <a:pt x="17" y="53"/>
                  </a:lnTo>
                  <a:lnTo>
                    <a:pt x="18" y="49"/>
                  </a:lnTo>
                  <a:lnTo>
                    <a:pt x="19" y="45"/>
                  </a:lnTo>
                  <a:lnTo>
                    <a:pt x="20" y="41"/>
                  </a:lnTo>
                  <a:lnTo>
                    <a:pt x="22" y="36"/>
                  </a:lnTo>
                  <a:lnTo>
                    <a:pt x="23" y="34"/>
                  </a:lnTo>
                  <a:lnTo>
                    <a:pt x="23" y="31"/>
                  </a:lnTo>
                  <a:lnTo>
                    <a:pt x="23" y="28"/>
                  </a:lnTo>
                  <a:lnTo>
                    <a:pt x="22" y="25"/>
                  </a:lnTo>
                  <a:lnTo>
                    <a:pt x="22" y="21"/>
                  </a:lnTo>
                  <a:lnTo>
                    <a:pt x="20" y="18"/>
                  </a:lnTo>
                  <a:lnTo>
                    <a:pt x="20" y="15"/>
                  </a:lnTo>
                  <a:lnTo>
                    <a:pt x="19" y="12"/>
                  </a:lnTo>
                  <a:lnTo>
                    <a:pt x="18" y="8"/>
                  </a:lnTo>
                  <a:lnTo>
                    <a:pt x="17" y="6"/>
                  </a:lnTo>
                  <a:lnTo>
                    <a:pt x="16" y="4"/>
                  </a:lnTo>
                  <a:lnTo>
                    <a:pt x="15" y="2"/>
                  </a:lnTo>
                  <a:lnTo>
                    <a:pt x="15" y="0"/>
                  </a:lnTo>
                  <a:lnTo>
                    <a:pt x="14" y="0"/>
                  </a:lnTo>
                  <a:lnTo>
                    <a:pt x="12" y="0"/>
                  </a:lnTo>
                  <a:lnTo>
                    <a:pt x="11" y="0"/>
                  </a:lnTo>
                  <a:lnTo>
                    <a:pt x="11" y="2"/>
                  </a:lnTo>
                  <a:close/>
                </a:path>
              </a:pathLst>
            </a:custGeom>
            <a:solidFill>
              <a:srgbClr val="999999"/>
            </a:solidFill>
            <a:ln w="9525">
              <a:noFill/>
              <a:round/>
              <a:headEnd/>
              <a:tailEnd/>
            </a:ln>
          </p:spPr>
          <p:txBody>
            <a:bodyPr/>
            <a:lstStyle/>
            <a:p>
              <a:endParaRPr lang="en-US"/>
            </a:p>
          </p:txBody>
        </p:sp>
        <p:sp>
          <p:nvSpPr>
            <p:cNvPr id="1158" name="Freeform 122"/>
            <p:cNvSpPr>
              <a:spLocks/>
            </p:cNvSpPr>
            <p:nvPr/>
          </p:nvSpPr>
          <p:spPr bwMode="auto">
            <a:xfrm>
              <a:off x="3171" y="2076"/>
              <a:ext cx="43" cy="21"/>
            </a:xfrm>
            <a:custGeom>
              <a:avLst/>
              <a:gdLst>
                <a:gd name="T0" fmla="*/ 3 w 88"/>
                <a:gd name="T1" fmla="*/ 1 h 41"/>
                <a:gd name="T2" fmla="*/ 7 w 88"/>
                <a:gd name="T3" fmla="*/ 1 h 41"/>
                <a:gd name="T4" fmla="*/ 11 w 88"/>
                <a:gd name="T5" fmla="*/ 1 h 41"/>
                <a:gd name="T6" fmla="*/ 14 w 88"/>
                <a:gd name="T7" fmla="*/ 1 h 41"/>
                <a:gd name="T8" fmla="*/ 16 w 88"/>
                <a:gd name="T9" fmla="*/ 0 h 41"/>
                <a:gd name="T10" fmla="*/ 17 w 88"/>
                <a:gd name="T11" fmla="*/ 1 h 41"/>
                <a:gd name="T12" fmla="*/ 18 w 88"/>
                <a:gd name="T13" fmla="*/ 1 h 41"/>
                <a:gd name="T14" fmla="*/ 18 w 88"/>
                <a:gd name="T15" fmla="*/ 1 h 41"/>
                <a:gd name="T16" fmla="*/ 18 w 88"/>
                <a:gd name="T17" fmla="*/ 2 h 41"/>
                <a:gd name="T18" fmla="*/ 19 w 88"/>
                <a:gd name="T19" fmla="*/ 4 h 41"/>
                <a:gd name="T20" fmla="*/ 20 w 88"/>
                <a:gd name="T21" fmla="*/ 6 h 41"/>
                <a:gd name="T22" fmla="*/ 21 w 88"/>
                <a:gd name="T23" fmla="*/ 8 h 41"/>
                <a:gd name="T24" fmla="*/ 21 w 88"/>
                <a:gd name="T25" fmla="*/ 9 h 41"/>
                <a:gd name="T26" fmla="*/ 21 w 88"/>
                <a:gd name="T27" fmla="*/ 9 h 41"/>
                <a:gd name="T28" fmla="*/ 21 w 88"/>
                <a:gd name="T29" fmla="*/ 9 h 41"/>
                <a:gd name="T30" fmla="*/ 21 w 88"/>
                <a:gd name="T31" fmla="*/ 10 h 41"/>
                <a:gd name="T32" fmla="*/ 20 w 88"/>
                <a:gd name="T33" fmla="*/ 10 h 41"/>
                <a:gd name="T34" fmla="*/ 18 w 88"/>
                <a:gd name="T35" fmla="*/ 10 h 41"/>
                <a:gd name="T36" fmla="*/ 14 w 88"/>
                <a:gd name="T37" fmla="*/ 10 h 41"/>
                <a:gd name="T38" fmla="*/ 11 w 88"/>
                <a:gd name="T39" fmla="*/ 11 h 41"/>
                <a:gd name="T40" fmla="*/ 9 w 88"/>
                <a:gd name="T41" fmla="*/ 11 h 41"/>
                <a:gd name="T42" fmla="*/ 6 w 88"/>
                <a:gd name="T43" fmla="*/ 10 h 41"/>
                <a:gd name="T44" fmla="*/ 4 w 88"/>
                <a:gd name="T45" fmla="*/ 10 h 41"/>
                <a:gd name="T46" fmla="*/ 3 w 88"/>
                <a:gd name="T47" fmla="*/ 10 h 41"/>
                <a:gd name="T48" fmla="*/ 2 w 88"/>
                <a:gd name="T49" fmla="*/ 10 h 41"/>
                <a:gd name="T50" fmla="*/ 2 w 88"/>
                <a:gd name="T51" fmla="*/ 10 h 41"/>
                <a:gd name="T52" fmla="*/ 2 w 88"/>
                <a:gd name="T53" fmla="*/ 10 h 41"/>
                <a:gd name="T54" fmla="*/ 2 w 88"/>
                <a:gd name="T55" fmla="*/ 9 h 41"/>
                <a:gd name="T56" fmla="*/ 1 w 88"/>
                <a:gd name="T57" fmla="*/ 7 h 41"/>
                <a:gd name="T58" fmla="*/ 1 w 88"/>
                <a:gd name="T59" fmla="*/ 5 h 41"/>
                <a:gd name="T60" fmla="*/ 0 w 88"/>
                <a:gd name="T61" fmla="*/ 3 h 41"/>
                <a:gd name="T62" fmla="*/ 0 w 88"/>
                <a:gd name="T63" fmla="*/ 2 h 41"/>
                <a:gd name="T64" fmla="*/ 0 w 88"/>
                <a:gd name="T65" fmla="*/ 1 h 41"/>
                <a:gd name="T66" fmla="*/ 0 w 88"/>
                <a:gd name="T67" fmla="*/ 1 h 41"/>
                <a:gd name="T68" fmla="*/ 0 w 88"/>
                <a:gd name="T69" fmla="*/ 1 h 41"/>
                <a:gd name="T70" fmla="*/ 1 w 88"/>
                <a:gd name="T71" fmla="*/ 1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8"/>
                <a:gd name="T109" fmla="*/ 0 h 41"/>
                <a:gd name="T110" fmla="*/ 88 w 88"/>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8" h="41">
                  <a:moveTo>
                    <a:pt x="7" y="2"/>
                  </a:moveTo>
                  <a:lnTo>
                    <a:pt x="14" y="2"/>
                  </a:lnTo>
                  <a:lnTo>
                    <a:pt x="22" y="3"/>
                  </a:lnTo>
                  <a:lnTo>
                    <a:pt x="29" y="3"/>
                  </a:lnTo>
                  <a:lnTo>
                    <a:pt x="37" y="2"/>
                  </a:lnTo>
                  <a:lnTo>
                    <a:pt x="44" y="2"/>
                  </a:lnTo>
                  <a:lnTo>
                    <a:pt x="51" y="2"/>
                  </a:lnTo>
                  <a:lnTo>
                    <a:pt x="59" y="1"/>
                  </a:lnTo>
                  <a:lnTo>
                    <a:pt x="66" y="1"/>
                  </a:lnTo>
                  <a:lnTo>
                    <a:pt x="68" y="0"/>
                  </a:lnTo>
                  <a:lnTo>
                    <a:pt x="70" y="1"/>
                  </a:lnTo>
                  <a:lnTo>
                    <a:pt x="71" y="1"/>
                  </a:lnTo>
                  <a:lnTo>
                    <a:pt x="72" y="1"/>
                  </a:lnTo>
                  <a:lnTo>
                    <a:pt x="73" y="2"/>
                  </a:lnTo>
                  <a:lnTo>
                    <a:pt x="74" y="2"/>
                  </a:lnTo>
                  <a:lnTo>
                    <a:pt x="75" y="3"/>
                  </a:lnTo>
                  <a:lnTo>
                    <a:pt x="76" y="7"/>
                  </a:lnTo>
                  <a:lnTo>
                    <a:pt x="79" y="11"/>
                  </a:lnTo>
                  <a:lnTo>
                    <a:pt x="80" y="15"/>
                  </a:lnTo>
                  <a:lnTo>
                    <a:pt x="81" y="18"/>
                  </a:lnTo>
                  <a:lnTo>
                    <a:pt x="83" y="23"/>
                  </a:lnTo>
                  <a:lnTo>
                    <a:pt x="85" y="26"/>
                  </a:lnTo>
                  <a:lnTo>
                    <a:pt x="86" y="30"/>
                  </a:lnTo>
                  <a:lnTo>
                    <a:pt x="88" y="34"/>
                  </a:lnTo>
                  <a:lnTo>
                    <a:pt x="88" y="35"/>
                  </a:lnTo>
                  <a:lnTo>
                    <a:pt x="87" y="35"/>
                  </a:lnTo>
                  <a:lnTo>
                    <a:pt x="86" y="35"/>
                  </a:lnTo>
                  <a:lnTo>
                    <a:pt x="85" y="37"/>
                  </a:lnTo>
                  <a:lnTo>
                    <a:pt x="83" y="37"/>
                  </a:lnTo>
                  <a:lnTo>
                    <a:pt x="82" y="37"/>
                  </a:lnTo>
                  <a:lnTo>
                    <a:pt x="81" y="38"/>
                  </a:lnTo>
                  <a:lnTo>
                    <a:pt x="73" y="39"/>
                  </a:lnTo>
                  <a:lnTo>
                    <a:pt x="65" y="40"/>
                  </a:lnTo>
                  <a:lnTo>
                    <a:pt x="57" y="40"/>
                  </a:lnTo>
                  <a:lnTo>
                    <a:pt x="50" y="41"/>
                  </a:lnTo>
                  <a:lnTo>
                    <a:pt x="45" y="41"/>
                  </a:lnTo>
                  <a:lnTo>
                    <a:pt x="42" y="41"/>
                  </a:lnTo>
                  <a:lnTo>
                    <a:pt x="37" y="41"/>
                  </a:lnTo>
                  <a:lnTo>
                    <a:pt x="34" y="41"/>
                  </a:lnTo>
                  <a:lnTo>
                    <a:pt x="26" y="40"/>
                  </a:lnTo>
                  <a:lnTo>
                    <a:pt x="18" y="40"/>
                  </a:lnTo>
                  <a:lnTo>
                    <a:pt x="17" y="40"/>
                  </a:lnTo>
                  <a:lnTo>
                    <a:pt x="15" y="39"/>
                  </a:lnTo>
                  <a:lnTo>
                    <a:pt x="13" y="39"/>
                  </a:lnTo>
                  <a:lnTo>
                    <a:pt x="12" y="39"/>
                  </a:lnTo>
                  <a:lnTo>
                    <a:pt x="11" y="39"/>
                  </a:lnTo>
                  <a:lnTo>
                    <a:pt x="10" y="39"/>
                  </a:lnTo>
                  <a:lnTo>
                    <a:pt x="10" y="38"/>
                  </a:lnTo>
                  <a:lnTo>
                    <a:pt x="8" y="33"/>
                  </a:lnTo>
                  <a:lnTo>
                    <a:pt x="7" y="30"/>
                  </a:lnTo>
                  <a:lnTo>
                    <a:pt x="6" y="26"/>
                  </a:lnTo>
                  <a:lnTo>
                    <a:pt x="5" y="22"/>
                  </a:lnTo>
                  <a:lnTo>
                    <a:pt x="4" y="18"/>
                  </a:lnTo>
                  <a:lnTo>
                    <a:pt x="3" y="14"/>
                  </a:lnTo>
                  <a:lnTo>
                    <a:pt x="2" y="10"/>
                  </a:lnTo>
                  <a:lnTo>
                    <a:pt x="0" y="6"/>
                  </a:lnTo>
                  <a:lnTo>
                    <a:pt x="0" y="4"/>
                  </a:lnTo>
                  <a:lnTo>
                    <a:pt x="0" y="3"/>
                  </a:lnTo>
                  <a:lnTo>
                    <a:pt x="2" y="3"/>
                  </a:lnTo>
                  <a:lnTo>
                    <a:pt x="3" y="3"/>
                  </a:lnTo>
                  <a:lnTo>
                    <a:pt x="4" y="2"/>
                  </a:lnTo>
                  <a:lnTo>
                    <a:pt x="5" y="2"/>
                  </a:lnTo>
                  <a:lnTo>
                    <a:pt x="7" y="2"/>
                  </a:lnTo>
                  <a:close/>
                </a:path>
              </a:pathLst>
            </a:custGeom>
            <a:solidFill>
              <a:srgbClr val="E5E5E5"/>
            </a:solidFill>
            <a:ln w="9525">
              <a:noFill/>
              <a:round/>
              <a:headEnd/>
              <a:tailEnd/>
            </a:ln>
          </p:spPr>
          <p:txBody>
            <a:bodyPr/>
            <a:lstStyle/>
            <a:p>
              <a:endParaRPr lang="en-US"/>
            </a:p>
          </p:txBody>
        </p:sp>
        <p:sp>
          <p:nvSpPr>
            <p:cNvPr id="1159" name="Freeform 123"/>
            <p:cNvSpPr>
              <a:spLocks/>
            </p:cNvSpPr>
            <p:nvPr/>
          </p:nvSpPr>
          <p:spPr bwMode="auto">
            <a:xfrm>
              <a:off x="3231" y="2090"/>
              <a:ext cx="50" cy="22"/>
            </a:xfrm>
            <a:custGeom>
              <a:avLst/>
              <a:gdLst>
                <a:gd name="T0" fmla="*/ 20 w 101"/>
                <a:gd name="T1" fmla="*/ 0 h 44"/>
                <a:gd name="T2" fmla="*/ 20 w 101"/>
                <a:gd name="T3" fmla="*/ 0 h 44"/>
                <a:gd name="T4" fmla="*/ 20 w 101"/>
                <a:gd name="T5" fmla="*/ 0 h 44"/>
                <a:gd name="T6" fmla="*/ 21 w 101"/>
                <a:gd name="T7" fmla="*/ 0 h 44"/>
                <a:gd name="T8" fmla="*/ 21 w 101"/>
                <a:gd name="T9" fmla="*/ 0 h 44"/>
                <a:gd name="T10" fmla="*/ 21 w 101"/>
                <a:gd name="T11" fmla="*/ 1 h 44"/>
                <a:gd name="T12" fmla="*/ 22 w 101"/>
                <a:gd name="T13" fmla="*/ 1 h 44"/>
                <a:gd name="T14" fmla="*/ 22 w 101"/>
                <a:gd name="T15" fmla="*/ 1 h 44"/>
                <a:gd name="T16" fmla="*/ 22 w 101"/>
                <a:gd name="T17" fmla="*/ 1 h 44"/>
                <a:gd name="T18" fmla="*/ 22 w 101"/>
                <a:gd name="T19" fmla="*/ 1 h 44"/>
                <a:gd name="T20" fmla="*/ 22 w 101"/>
                <a:gd name="T21" fmla="*/ 3 h 44"/>
                <a:gd name="T22" fmla="*/ 23 w 101"/>
                <a:gd name="T23" fmla="*/ 3 h 44"/>
                <a:gd name="T24" fmla="*/ 23 w 101"/>
                <a:gd name="T25" fmla="*/ 5 h 44"/>
                <a:gd name="T26" fmla="*/ 24 w 101"/>
                <a:gd name="T27" fmla="*/ 6 h 44"/>
                <a:gd name="T28" fmla="*/ 24 w 101"/>
                <a:gd name="T29" fmla="*/ 7 h 44"/>
                <a:gd name="T30" fmla="*/ 25 w 101"/>
                <a:gd name="T31" fmla="*/ 9 h 44"/>
                <a:gd name="T32" fmla="*/ 25 w 101"/>
                <a:gd name="T33" fmla="*/ 10 h 44"/>
                <a:gd name="T34" fmla="*/ 22 w 101"/>
                <a:gd name="T35" fmla="*/ 10 h 44"/>
                <a:gd name="T36" fmla="*/ 18 w 101"/>
                <a:gd name="T37" fmla="*/ 10 h 44"/>
                <a:gd name="T38" fmla="*/ 15 w 101"/>
                <a:gd name="T39" fmla="*/ 10 h 44"/>
                <a:gd name="T40" fmla="*/ 12 w 101"/>
                <a:gd name="T41" fmla="*/ 11 h 44"/>
                <a:gd name="T42" fmla="*/ 9 w 101"/>
                <a:gd name="T43" fmla="*/ 11 h 44"/>
                <a:gd name="T44" fmla="*/ 6 w 101"/>
                <a:gd name="T45" fmla="*/ 11 h 44"/>
                <a:gd name="T46" fmla="*/ 3 w 101"/>
                <a:gd name="T47" fmla="*/ 11 h 44"/>
                <a:gd name="T48" fmla="*/ 0 w 101"/>
                <a:gd name="T49" fmla="*/ 11 h 44"/>
                <a:gd name="T50" fmla="*/ 0 w 101"/>
                <a:gd name="T51" fmla="*/ 10 h 44"/>
                <a:gd name="T52" fmla="*/ 0 w 101"/>
                <a:gd name="T53" fmla="*/ 9 h 44"/>
                <a:gd name="T54" fmla="*/ 0 w 101"/>
                <a:gd name="T55" fmla="*/ 7 h 44"/>
                <a:gd name="T56" fmla="*/ 1 w 101"/>
                <a:gd name="T57" fmla="*/ 6 h 44"/>
                <a:gd name="T58" fmla="*/ 1 w 101"/>
                <a:gd name="T59" fmla="*/ 5 h 44"/>
                <a:gd name="T60" fmla="*/ 1 w 101"/>
                <a:gd name="T61" fmla="*/ 3 h 44"/>
                <a:gd name="T62" fmla="*/ 1 w 101"/>
                <a:gd name="T63" fmla="*/ 3 h 44"/>
                <a:gd name="T64" fmla="*/ 2 w 101"/>
                <a:gd name="T65" fmla="*/ 1 h 44"/>
                <a:gd name="T66" fmla="*/ 2 w 101"/>
                <a:gd name="T67" fmla="*/ 1 h 44"/>
                <a:gd name="T68" fmla="*/ 2 w 101"/>
                <a:gd name="T69" fmla="*/ 1 h 44"/>
                <a:gd name="T70" fmla="*/ 2 w 101"/>
                <a:gd name="T71" fmla="*/ 1 h 44"/>
                <a:gd name="T72" fmla="*/ 2 w 101"/>
                <a:gd name="T73" fmla="*/ 1 h 44"/>
                <a:gd name="T74" fmla="*/ 3 w 101"/>
                <a:gd name="T75" fmla="*/ 1 h 44"/>
                <a:gd name="T76" fmla="*/ 4 w 101"/>
                <a:gd name="T77" fmla="*/ 1 h 44"/>
                <a:gd name="T78" fmla="*/ 5 w 101"/>
                <a:gd name="T79" fmla="*/ 1 h 44"/>
                <a:gd name="T80" fmla="*/ 7 w 101"/>
                <a:gd name="T81" fmla="*/ 1 h 44"/>
                <a:gd name="T82" fmla="*/ 8 w 101"/>
                <a:gd name="T83" fmla="*/ 1 h 44"/>
                <a:gd name="T84" fmla="*/ 10 w 101"/>
                <a:gd name="T85" fmla="*/ 1 h 44"/>
                <a:gd name="T86" fmla="*/ 13 w 101"/>
                <a:gd name="T87" fmla="*/ 1 h 44"/>
                <a:gd name="T88" fmla="*/ 16 w 101"/>
                <a:gd name="T89" fmla="*/ 0 h 44"/>
                <a:gd name="T90" fmla="*/ 18 w 101"/>
                <a:gd name="T91" fmla="*/ 0 h 44"/>
                <a:gd name="T92" fmla="*/ 20 w 101"/>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4"/>
                <a:gd name="T143" fmla="*/ 101 w 101"/>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4">
                  <a:moveTo>
                    <a:pt x="81" y="0"/>
                  </a:moveTo>
                  <a:lnTo>
                    <a:pt x="82" y="0"/>
                  </a:lnTo>
                  <a:lnTo>
                    <a:pt x="83" y="0"/>
                  </a:lnTo>
                  <a:lnTo>
                    <a:pt x="85" y="0"/>
                  </a:lnTo>
                  <a:lnTo>
                    <a:pt x="86" y="0"/>
                  </a:lnTo>
                  <a:lnTo>
                    <a:pt x="87" y="2"/>
                  </a:lnTo>
                  <a:lnTo>
                    <a:pt x="88" y="2"/>
                  </a:lnTo>
                  <a:lnTo>
                    <a:pt x="88" y="3"/>
                  </a:lnTo>
                  <a:lnTo>
                    <a:pt x="90" y="7"/>
                  </a:lnTo>
                  <a:lnTo>
                    <a:pt x="91" y="12"/>
                  </a:lnTo>
                  <a:lnTo>
                    <a:pt x="93" y="15"/>
                  </a:lnTo>
                  <a:lnTo>
                    <a:pt x="95" y="20"/>
                  </a:lnTo>
                  <a:lnTo>
                    <a:pt x="96" y="25"/>
                  </a:lnTo>
                  <a:lnTo>
                    <a:pt x="97" y="28"/>
                  </a:lnTo>
                  <a:lnTo>
                    <a:pt x="100" y="33"/>
                  </a:lnTo>
                  <a:lnTo>
                    <a:pt x="101" y="37"/>
                  </a:lnTo>
                  <a:lnTo>
                    <a:pt x="88" y="37"/>
                  </a:lnTo>
                  <a:lnTo>
                    <a:pt x="75" y="38"/>
                  </a:lnTo>
                  <a:lnTo>
                    <a:pt x="63" y="40"/>
                  </a:lnTo>
                  <a:lnTo>
                    <a:pt x="50" y="41"/>
                  </a:lnTo>
                  <a:lnTo>
                    <a:pt x="37" y="42"/>
                  </a:lnTo>
                  <a:lnTo>
                    <a:pt x="25" y="42"/>
                  </a:lnTo>
                  <a:lnTo>
                    <a:pt x="12" y="43"/>
                  </a:lnTo>
                  <a:lnTo>
                    <a:pt x="0" y="44"/>
                  </a:lnTo>
                  <a:lnTo>
                    <a:pt x="0" y="40"/>
                  </a:lnTo>
                  <a:lnTo>
                    <a:pt x="2" y="35"/>
                  </a:lnTo>
                  <a:lnTo>
                    <a:pt x="3" y="29"/>
                  </a:lnTo>
                  <a:lnTo>
                    <a:pt x="4" y="25"/>
                  </a:lnTo>
                  <a:lnTo>
                    <a:pt x="5" y="20"/>
                  </a:lnTo>
                  <a:lnTo>
                    <a:pt x="6" y="15"/>
                  </a:lnTo>
                  <a:lnTo>
                    <a:pt x="7" y="10"/>
                  </a:lnTo>
                  <a:lnTo>
                    <a:pt x="8" y="5"/>
                  </a:lnTo>
                  <a:lnTo>
                    <a:pt x="10" y="4"/>
                  </a:lnTo>
                  <a:lnTo>
                    <a:pt x="11" y="4"/>
                  </a:lnTo>
                  <a:lnTo>
                    <a:pt x="14" y="3"/>
                  </a:lnTo>
                  <a:lnTo>
                    <a:pt x="19" y="3"/>
                  </a:lnTo>
                  <a:lnTo>
                    <a:pt x="23" y="3"/>
                  </a:lnTo>
                  <a:lnTo>
                    <a:pt x="29" y="2"/>
                  </a:lnTo>
                  <a:lnTo>
                    <a:pt x="35" y="2"/>
                  </a:lnTo>
                  <a:lnTo>
                    <a:pt x="42" y="2"/>
                  </a:lnTo>
                  <a:lnTo>
                    <a:pt x="55" y="2"/>
                  </a:lnTo>
                  <a:lnTo>
                    <a:pt x="66" y="0"/>
                  </a:lnTo>
                  <a:lnTo>
                    <a:pt x="75" y="0"/>
                  </a:lnTo>
                  <a:lnTo>
                    <a:pt x="81" y="0"/>
                  </a:lnTo>
                  <a:close/>
                </a:path>
              </a:pathLst>
            </a:custGeom>
            <a:solidFill>
              <a:srgbClr val="B2B2B2"/>
            </a:solidFill>
            <a:ln w="9525">
              <a:noFill/>
              <a:round/>
              <a:headEnd/>
              <a:tailEnd/>
            </a:ln>
          </p:spPr>
          <p:txBody>
            <a:bodyPr/>
            <a:lstStyle/>
            <a:p>
              <a:endParaRPr lang="en-US"/>
            </a:p>
          </p:txBody>
        </p:sp>
        <p:sp>
          <p:nvSpPr>
            <p:cNvPr id="1160" name="Freeform 124"/>
            <p:cNvSpPr>
              <a:spLocks/>
            </p:cNvSpPr>
            <p:nvPr/>
          </p:nvSpPr>
          <p:spPr bwMode="auto">
            <a:xfrm>
              <a:off x="3224" y="2076"/>
              <a:ext cx="11" cy="36"/>
            </a:xfrm>
            <a:custGeom>
              <a:avLst/>
              <a:gdLst>
                <a:gd name="T0" fmla="*/ 3 w 21"/>
                <a:gd name="T1" fmla="*/ 1 h 71"/>
                <a:gd name="T2" fmla="*/ 3 w 21"/>
                <a:gd name="T3" fmla="*/ 1 h 71"/>
                <a:gd name="T4" fmla="*/ 2 w 21"/>
                <a:gd name="T5" fmla="*/ 2 h 71"/>
                <a:gd name="T6" fmla="*/ 2 w 21"/>
                <a:gd name="T7" fmla="*/ 3 h 71"/>
                <a:gd name="T8" fmla="*/ 1 w 21"/>
                <a:gd name="T9" fmla="*/ 4 h 71"/>
                <a:gd name="T10" fmla="*/ 1 w 21"/>
                <a:gd name="T11" fmla="*/ 4 h 71"/>
                <a:gd name="T12" fmla="*/ 1 w 21"/>
                <a:gd name="T13" fmla="*/ 5 h 71"/>
                <a:gd name="T14" fmla="*/ 1 w 21"/>
                <a:gd name="T15" fmla="*/ 6 h 71"/>
                <a:gd name="T16" fmla="*/ 0 w 21"/>
                <a:gd name="T17" fmla="*/ 7 h 71"/>
                <a:gd name="T18" fmla="*/ 1 w 21"/>
                <a:gd name="T19" fmla="*/ 8 h 71"/>
                <a:gd name="T20" fmla="*/ 1 w 21"/>
                <a:gd name="T21" fmla="*/ 9 h 71"/>
                <a:gd name="T22" fmla="*/ 1 w 21"/>
                <a:gd name="T23" fmla="*/ 11 h 71"/>
                <a:gd name="T24" fmla="*/ 2 w 21"/>
                <a:gd name="T25" fmla="*/ 12 h 71"/>
                <a:gd name="T26" fmla="*/ 2 w 21"/>
                <a:gd name="T27" fmla="*/ 14 h 71"/>
                <a:gd name="T28" fmla="*/ 3 w 21"/>
                <a:gd name="T29" fmla="*/ 15 h 71"/>
                <a:gd name="T30" fmla="*/ 3 w 21"/>
                <a:gd name="T31" fmla="*/ 17 h 71"/>
                <a:gd name="T32" fmla="*/ 4 w 21"/>
                <a:gd name="T33" fmla="*/ 18 h 71"/>
                <a:gd name="T34" fmla="*/ 4 w 21"/>
                <a:gd name="T35" fmla="*/ 17 h 71"/>
                <a:gd name="T36" fmla="*/ 4 w 21"/>
                <a:gd name="T37" fmla="*/ 16 h 71"/>
                <a:gd name="T38" fmla="*/ 5 w 21"/>
                <a:gd name="T39" fmla="*/ 15 h 71"/>
                <a:gd name="T40" fmla="*/ 5 w 21"/>
                <a:gd name="T41" fmla="*/ 14 h 71"/>
                <a:gd name="T42" fmla="*/ 5 w 21"/>
                <a:gd name="T43" fmla="*/ 13 h 71"/>
                <a:gd name="T44" fmla="*/ 5 w 21"/>
                <a:gd name="T45" fmla="*/ 12 h 71"/>
                <a:gd name="T46" fmla="*/ 5 w 21"/>
                <a:gd name="T47" fmla="*/ 10 h 71"/>
                <a:gd name="T48" fmla="*/ 6 w 21"/>
                <a:gd name="T49" fmla="*/ 9 h 71"/>
                <a:gd name="T50" fmla="*/ 6 w 21"/>
                <a:gd name="T51" fmla="*/ 9 h 71"/>
                <a:gd name="T52" fmla="*/ 6 w 21"/>
                <a:gd name="T53" fmla="*/ 8 h 71"/>
                <a:gd name="T54" fmla="*/ 6 w 21"/>
                <a:gd name="T55" fmla="*/ 7 h 71"/>
                <a:gd name="T56" fmla="*/ 6 w 21"/>
                <a:gd name="T57" fmla="*/ 7 h 71"/>
                <a:gd name="T58" fmla="*/ 5 w 21"/>
                <a:gd name="T59" fmla="*/ 6 h 71"/>
                <a:gd name="T60" fmla="*/ 5 w 21"/>
                <a:gd name="T61" fmla="*/ 5 h 71"/>
                <a:gd name="T62" fmla="*/ 5 w 21"/>
                <a:gd name="T63" fmla="*/ 4 h 71"/>
                <a:gd name="T64" fmla="*/ 5 w 21"/>
                <a:gd name="T65" fmla="*/ 3 h 71"/>
                <a:gd name="T66" fmla="*/ 5 w 21"/>
                <a:gd name="T67" fmla="*/ 2 h 71"/>
                <a:gd name="T68" fmla="*/ 4 w 21"/>
                <a:gd name="T69" fmla="*/ 2 h 71"/>
                <a:gd name="T70" fmla="*/ 4 w 21"/>
                <a:gd name="T71" fmla="*/ 1 h 71"/>
                <a:gd name="T72" fmla="*/ 4 w 21"/>
                <a:gd name="T73" fmla="*/ 1 h 71"/>
                <a:gd name="T74" fmla="*/ 4 w 21"/>
                <a:gd name="T75" fmla="*/ 1 h 71"/>
                <a:gd name="T76" fmla="*/ 3 w 21"/>
                <a:gd name="T77" fmla="*/ 0 h 71"/>
                <a:gd name="T78" fmla="*/ 3 w 21"/>
                <a:gd name="T79" fmla="*/ 0 h 71"/>
                <a:gd name="T80" fmla="*/ 3 w 21"/>
                <a:gd name="T81" fmla="*/ 0 h 71"/>
                <a:gd name="T82" fmla="*/ 3 w 21"/>
                <a:gd name="T83" fmla="*/ 0 h 71"/>
                <a:gd name="T84" fmla="*/ 3 w 21"/>
                <a:gd name="T85" fmla="*/ 0 h 71"/>
                <a:gd name="T86" fmla="*/ 3 w 21"/>
                <a:gd name="T87" fmla="*/ 1 h 71"/>
                <a:gd name="T88" fmla="*/ 3 w 21"/>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71"/>
                <a:gd name="T137" fmla="*/ 21 w 21"/>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71">
                  <a:moveTo>
                    <a:pt x="10" y="1"/>
                  </a:moveTo>
                  <a:lnTo>
                    <a:pt x="9" y="4"/>
                  </a:lnTo>
                  <a:lnTo>
                    <a:pt x="8" y="7"/>
                  </a:lnTo>
                  <a:lnTo>
                    <a:pt x="5" y="10"/>
                  </a:lnTo>
                  <a:lnTo>
                    <a:pt x="4" y="13"/>
                  </a:lnTo>
                  <a:lnTo>
                    <a:pt x="3" y="16"/>
                  </a:lnTo>
                  <a:lnTo>
                    <a:pt x="2" y="19"/>
                  </a:lnTo>
                  <a:lnTo>
                    <a:pt x="1" y="23"/>
                  </a:lnTo>
                  <a:lnTo>
                    <a:pt x="0" y="25"/>
                  </a:lnTo>
                  <a:lnTo>
                    <a:pt x="1" y="31"/>
                  </a:lnTo>
                  <a:lnTo>
                    <a:pt x="3" y="36"/>
                  </a:lnTo>
                  <a:lnTo>
                    <a:pt x="4" y="42"/>
                  </a:lnTo>
                  <a:lnTo>
                    <a:pt x="7" y="48"/>
                  </a:lnTo>
                  <a:lnTo>
                    <a:pt x="8" y="54"/>
                  </a:lnTo>
                  <a:lnTo>
                    <a:pt x="10" y="59"/>
                  </a:lnTo>
                  <a:lnTo>
                    <a:pt x="11" y="65"/>
                  </a:lnTo>
                  <a:lnTo>
                    <a:pt x="13" y="71"/>
                  </a:lnTo>
                  <a:lnTo>
                    <a:pt x="15" y="66"/>
                  </a:lnTo>
                  <a:lnTo>
                    <a:pt x="16" y="62"/>
                  </a:lnTo>
                  <a:lnTo>
                    <a:pt x="17" y="57"/>
                  </a:lnTo>
                  <a:lnTo>
                    <a:pt x="18" y="54"/>
                  </a:lnTo>
                  <a:lnTo>
                    <a:pt x="19" y="49"/>
                  </a:lnTo>
                  <a:lnTo>
                    <a:pt x="19" y="45"/>
                  </a:lnTo>
                  <a:lnTo>
                    <a:pt x="20" y="40"/>
                  </a:lnTo>
                  <a:lnTo>
                    <a:pt x="21" y="36"/>
                  </a:lnTo>
                  <a:lnTo>
                    <a:pt x="21" y="34"/>
                  </a:lnTo>
                  <a:lnTo>
                    <a:pt x="21" y="31"/>
                  </a:lnTo>
                  <a:lnTo>
                    <a:pt x="21" y="28"/>
                  </a:lnTo>
                  <a:lnTo>
                    <a:pt x="21" y="25"/>
                  </a:lnTo>
                  <a:lnTo>
                    <a:pt x="20" y="21"/>
                  </a:lnTo>
                  <a:lnTo>
                    <a:pt x="20" y="18"/>
                  </a:lnTo>
                  <a:lnTo>
                    <a:pt x="19" y="15"/>
                  </a:lnTo>
                  <a:lnTo>
                    <a:pt x="18" y="11"/>
                  </a:lnTo>
                  <a:lnTo>
                    <a:pt x="17" y="8"/>
                  </a:lnTo>
                  <a:lnTo>
                    <a:pt x="16" y="5"/>
                  </a:lnTo>
                  <a:lnTo>
                    <a:pt x="15" y="3"/>
                  </a:lnTo>
                  <a:lnTo>
                    <a:pt x="13" y="1"/>
                  </a:lnTo>
                  <a:lnTo>
                    <a:pt x="12" y="0"/>
                  </a:lnTo>
                  <a:lnTo>
                    <a:pt x="11" y="0"/>
                  </a:lnTo>
                  <a:lnTo>
                    <a:pt x="10" y="1"/>
                  </a:lnTo>
                  <a:close/>
                </a:path>
              </a:pathLst>
            </a:custGeom>
            <a:solidFill>
              <a:srgbClr val="999999"/>
            </a:solidFill>
            <a:ln w="9525">
              <a:noFill/>
              <a:round/>
              <a:headEnd/>
              <a:tailEnd/>
            </a:ln>
          </p:spPr>
          <p:txBody>
            <a:bodyPr/>
            <a:lstStyle/>
            <a:p>
              <a:endParaRPr lang="en-US"/>
            </a:p>
          </p:txBody>
        </p:sp>
        <p:sp>
          <p:nvSpPr>
            <p:cNvPr id="1161" name="Freeform 125"/>
            <p:cNvSpPr>
              <a:spLocks/>
            </p:cNvSpPr>
            <p:nvPr/>
          </p:nvSpPr>
          <p:spPr bwMode="auto">
            <a:xfrm>
              <a:off x="3229" y="2074"/>
              <a:ext cx="45" cy="20"/>
            </a:xfrm>
            <a:custGeom>
              <a:avLst/>
              <a:gdLst>
                <a:gd name="T0" fmla="*/ 3 w 90"/>
                <a:gd name="T1" fmla="*/ 1 h 40"/>
                <a:gd name="T2" fmla="*/ 7 w 90"/>
                <a:gd name="T3" fmla="*/ 1 h 40"/>
                <a:gd name="T4" fmla="*/ 11 w 90"/>
                <a:gd name="T5" fmla="*/ 1 h 40"/>
                <a:gd name="T6" fmla="*/ 14 w 90"/>
                <a:gd name="T7" fmla="*/ 1 h 40"/>
                <a:gd name="T8" fmla="*/ 18 w 90"/>
                <a:gd name="T9" fmla="*/ 0 h 40"/>
                <a:gd name="T10" fmla="*/ 18 w 90"/>
                <a:gd name="T11" fmla="*/ 0 h 40"/>
                <a:gd name="T12" fmla="*/ 19 w 90"/>
                <a:gd name="T13" fmla="*/ 1 h 40"/>
                <a:gd name="T14" fmla="*/ 19 w 90"/>
                <a:gd name="T15" fmla="*/ 1 h 40"/>
                <a:gd name="T16" fmla="*/ 20 w 90"/>
                <a:gd name="T17" fmla="*/ 1 h 40"/>
                <a:gd name="T18" fmla="*/ 21 w 90"/>
                <a:gd name="T19" fmla="*/ 3 h 40"/>
                <a:gd name="T20" fmla="*/ 21 w 90"/>
                <a:gd name="T21" fmla="*/ 5 h 40"/>
                <a:gd name="T22" fmla="*/ 22 w 90"/>
                <a:gd name="T23" fmla="*/ 7 h 40"/>
                <a:gd name="T24" fmla="*/ 23 w 90"/>
                <a:gd name="T25" fmla="*/ 9 h 40"/>
                <a:gd name="T26" fmla="*/ 23 w 90"/>
                <a:gd name="T27" fmla="*/ 9 h 40"/>
                <a:gd name="T28" fmla="*/ 23 w 90"/>
                <a:gd name="T29" fmla="*/ 9 h 40"/>
                <a:gd name="T30" fmla="*/ 22 w 90"/>
                <a:gd name="T31" fmla="*/ 9 h 40"/>
                <a:gd name="T32" fmla="*/ 21 w 90"/>
                <a:gd name="T33" fmla="*/ 10 h 40"/>
                <a:gd name="T34" fmla="*/ 19 w 90"/>
                <a:gd name="T35" fmla="*/ 10 h 40"/>
                <a:gd name="T36" fmla="*/ 14 w 90"/>
                <a:gd name="T37" fmla="*/ 10 h 40"/>
                <a:gd name="T38" fmla="*/ 11 w 90"/>
                <a:gd name="T39" fmla="*/ 10 h 40"/>
                <a:gd name="T40" fmla="*/ 10 w 90"/>
                <a:gd name="T41" fmla="*/ 10 h 40"/>
                <a:gd name="T42" fmla="*/ 7 w 90"/>
                <a:gd name="T43" fmla="*/ 10 h 40"/>
                <a:gd name="T44" fmla="*/ 5 w 90"/>
                <a:gd name="T45" fmla="*/ 10 h 40"/>
                <a:gd name="T46" fmla="*/ 3 w 90"/>
                <a:gd name="T47" fmla="*/ 10 h 40"/>
                <a:gd name="T48" fmla="*/ 3 w 90"/>
                <a:gd name="T49" fmla="*/ 10 h 40"/>
                <a:gd name="T50" fmla="*/ 3 w 90"/>
                <a:gd name="T51" fmla="*/ 10 h 40"/>
                <a:gd name="T52" fmla="*/ 3 w 90"/>
                <a:gd name="T53" fmla="*/ 10 h 40"/>
                <a:gd name="T54" fmla="*/ 3 w 90"/>
                <a:gd name="T55" fmla="*/ 9 h 40"/>
                <a:gd name="T56" fmla="*/ 1 w 90"/>
                <a:gd name="T57" fmla="*/ 6 h 40"/>
                <a:gd name="T58" fmla="*/ 1 w 90"/>
                <a:gd name="T59" fmla="*/ 5 h 40"/>
                <a:gd name="T60" fmla="*/ 1 w 90"/>
                <a:gd name="T61" fmla="*/ 3 h 40"/>
                <a:gd name="T62" fmla="*/ 0 w 90"/>
                <a:gd name="T63" fmla="*/ 1 h 40"/>
                <a:gd name="T64" fmla="*/ 0 w 90"/>
                <a:gd name="T65" fmla="*/ 1 h 40"/>
                <a:gd name="T66" fmla="*/ 1 w 90"/>
                <a:gd name="T67" fmla="*/ 1 h 40"/>
                <a:gd name="T68" fmla="*/ 1 w 90"/>
                <a:gd name="T69" fmla="*/ 1 h 40"/>
                <a:gd name="T70" fmla="*/ 1 w 90"/>
                <a:gd name="T71" fmla="*/ 1 h 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
                <a:gd name="T109" fmla="*/ 0 h 40"/>
                <a:gd name="T110" fmla="*/ 90 w 90"/>
                <a:gd name="T111" fmla="*/ 40 h 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 h="40">
                  <a:moveTo>
                    <a:pt x="7" y="1"/>
                  </a:moveTo>
                  <a:lnTo>
                    <a:pt x="15" y="2"/>
                  </a:lnTo>
                  <a:lnTo>
                    <a:pt x="23" y="2"/>
                  </a:lnTo>
                  <a:lnTo>
                    <a:pt x="30" y="2"/>
                  </a:lnTo>
                  <a:lnTo>
                    <a:pt x="37" y="2"/>
                  </a:lnTo>
                  <a:lnTo>
                    <a:pt x="45" y="1"/>
                  </a:lnTo>
                  <a:lnTo>
                    <a:pt x="52" y="1"/>
                  </a:lnTo>
                  <a:lnTo>
                    <a:pt x="59" y="1"/>
                  </a:lnTo>
                  <a:lnTo>
                    <a:pt x="67" y="0"/>
                  </a:lnTo>
                  <a:lnTo>
                    <a:pt x="69" y="0"/>
                  </a:lnTo>
                  <a:lnTo>
                    <a:pt x="70" y="0"/>
                  </a:lnTo>
                  <a:lnTo>
                    <a:pt x="71" y="0"/>
                  </a:lnTo>
                  <a:lnTo>
                    <a:pt x="73" y="0"/>
                  </a:lnTo>
                  <a:lnTo>
                    <a:pt x="74" y="1"/>
                  </a:lnTo>
                  <a:lnTo>
                    <a:pt x="75" y="1"/>
                  </a:lnTo>
                  <a:lnTo>
                    <a:pt x="76" y="2"/>
                  </a:lnTo>
                  <a:lnTo>
                    <a:pt x="77" y="7"/>
                  </a:lnTo>
                  <a:lnTo>
                    <a:pt x="79" y="11"/>
                  </a:lnTo>
                  <a:lnTo>
                    <a:pt x="81" y="14"/>
                  </a:lnTo>
                  <a:lnTo>
                    <a:pt x="83" y="19"/>
                  </a:lnTo>
                  <a:lnTo>
                    <a:pt x="84" y="22"/>
                  </a:lnTo>
                  <a:lnTo>
                    <a:pt x="86" y="25"/>
                  </a:lnTo>
                  <a:lnTo>
                    <a:pt x="88" y="30"/>
                  </a:lnTo>
                  <a:lnTo>
                    <a:pt x="90" y="34"/>
                  </a:lnTo>
                  <a:lnTo>
                    <a:pt x="90" y="35"/>
                  </a:lnTo>
                  <a:lnTo>
                    <a:pt x="89" y="35"/>
                  </a:lnTo>
                  <a:lnTo>
                    <a:pt x="88" y="36"/>
                  </a:lnTo>
                  <a:lnTo>
                    <a:pt x="86" y="37"/>
                  </a:lnTo>
                  <a:lnTo>
                    <a:pt x="84" y="37"/>
                  </a:lnTo>
                  <a:lnTo>
                    <a:pt x="83" y="37"/>
                  </a:lnTo>
                  <a:lnTo>
                    <a:pt x="75" y="38"/>
                  </a:lnTo>
                  <a:lnTo>
                    <a:pt x="67" y="39"/>
                  </a:lnTo>
                  <a:lnTo>
                    <a:pt x="59" y="40"/>
                  </a:lnTo>
                  <a:lnTo>
                    <a:pt x="52" y="40"/>
                  </a:lnTo>
                  <a:lnTo>
                    <a:pt x="47" y="40"/>
                  </a:lnTo>
                  <a:lnTo>
                    <a:pt x="44" y="40"/>
                  </a:lnTo>
                  <a:lnTo>
                    <a:pt x="39" y="40"/>
                  </a:lnTo>
                  <a:lnTo>
                    <a:pt x="36" y="40"/>
                  </a:lnTo>
                  <a:lnTo>
                    <a:pt x="28" y="40"/>
                  </a:lnTo>
                  <a:lnTo>
                    <a:pt x="20" y="39"/>
                  </a:lnTo>
                  <a:lnTo>
                    <a:pt x="18" y="39"/>
                  </a:lnTo>
                  <a:lnTo>
                    <a:pt x="17" y="39"/>
                  </a:lnTo>
                  <a:lnTo>
                    <a:pt x="15" y="39"/>
                  </a:lnTo>
                  <a:lnTo>
                    <a:pt x="14" y="39"/>
                  </a:lnTo>
                  <a:lnTo>
                    <a:pt x="13" y="38"/>
                  </a:lnTo>
                  <a:lnTo>
                    <a:pt x="11" y="38"/>
                  </a:lnTo>
                  <a:lnTo>
                    <a:pt x="11" y="37"/>
                  </a:lnTo>
                  <a:lnTo>
                    <a:pt x="9" y="34"/>
                  </a:lnTo>
                  <a:lnTo>
                    <a:pt x="8" y="29"/>
                  </a:lnTo>
                  <a:lnTo>
                    <a:pt x="7" y="25"/>
                  </a:lnTo>
                  <a:lnTo>
                    <a:pt x="6" y="21"/>
                  </a:lnTo>
                  <a:lnTo>
                    <a:pt x="5" y="17"/>
                  </a:lnTo>
                  <a:lnTo>
                    <a:pt x="3" y="13"/>
                  </a:lnTo>
                  <a:lnTo>
                    <a:pt x="2" y="9"/>
                  </a:lnTo>
                  <a:lnTo>
                    <a:pt x="0" y="5"/>
                  </a:lnTo>
                  <a:lnTo>
                    <a:pt x="1" y="4"/>
                  </a:lnTo>
                  <a:lnTo>
                    <a:pt x="2" y="2"/>
                  </a:lnTo>
                  <a:lnTo>
                    <a:pt x="3" y="2"/>
                  </a:lnTo>
                  <a:lnTo>
                    <a:pt x="5" y="2"/>
                  </a:lnTo>
                  <a:lnTo>
                    <a:pt x="6" y="1"/>
                  </a:lnTo>
                  <a:lnTo>
                    <a:pt x="7" y="1"/>
                  </a:lnTo>
                  <a:close/>
                </a:path>
              </a:pathLst>
            </a:custGeom>
            <a:solidFill>
              <a:srgbClr val="E5E5E5"/>
            </a:solidFill>
            <a:ln w="9525">
              <a:noFill/>
              <a:round/>
              <a:headEnd/>
              <a:tailEnd/>
            </a:ln>
          </p:spPr>
          <p:txBody>
            <a:bodyPr/>
            <a:lstStyle/>
            <a:p>
              <a:endParaRPr lang="en-US"/>
            </a:p>
          </p:txBody>
        </p:sp>
        <p:sp>
          <p:nvSpPr>
            <p:cNvPr id="1162" name="Freeform 126"/>
            <p:cNvSpPr>
              <a:spLocks/>
            </p:cNvSpPr>
            <p:nvPr/>
          </p:nvSpPr>
          <p:spPr bwMode="auto">
            <a:xfrm>
              <a:off x="3292" y="2087"/>
              <a:ext cx="49" cy="22"/>
            </a:xfrm>
            <a:custGeom>
              <a:avLst/>
              <a:gdLst>
                <a:gd name="T0" fmla="*/ 20 w 99"/>
                <a:gd name="T1" fmla="*/ 0 h 43"/>
                <a:gd name="T2" fmla="*/ 20 w 99"/>
                <a:gd name="T3" fmla="*/ 0 h 43"/>
                <a:gd name="T4" fmla="*/ 20 w 99"/>
                <a:gd name="T5" fmla="*/ 0 h 43"/>
                <a:gd name="T6" fmla="*/ 20 w 99"/>
                <a:gd name="T7" fmla="*/ 0 h 43"/>
                <a:gd name="T8" fmla="*/ 21 w 99"/>
                <a:gd name="T9" fmla="*/ 1 h 43"/>
                <a:gd name="T10" fmla="*/ 21 w 99"/>
                <a:gd name="T11" fmla="*/ 1 h 43"/>
                <a:gd name="T12" fmla="*/ 21 w 99"/>
                <a:gd name="T13" fmla="*/ 1 h 43"/>
                <a:gd name="T14" fmla="*/ 21 w 99"/>
                <a:gd name="T15" fmla="*/ 1 h 43"/>
                <a:gd name="T16" fmla="*/ 22 w 99"/>
                <a:gd name="T17" fmla="*/ 1 h 43"/>
                <a:gd name="T18" fmla="*/ 22 w 99"/>
                <a:gd name="T19" fmla="*/ 2 h 43"/>
                <a:gd name="T20" fmla="*/ 22 w 99"/>
                <a:gd name="T21" fmla="*/ 3 h 43"/>
                <a:gd name="T22" fmla="*/ 23 w 99"/>
                <a:gd name="T23" fmla="*/ 4 h 43"/>
                <a:gd name="T24" fmla="*/ 23 w 99"/>
                <a:gd name="T25" fmla="*/ 5 h 43"/>
                <a:gd name="T26" fmla="*/ 23 w 99"/>
                <a:gd name="T27" fmla="*/ 6 h 43"/>
                <a:gd name="T28" fmla="*/ 24 w 99"/>
                <a:gd name="T29" fmla="*/ 7 h 43"/>
                <a:gd name="T30" fmla="*/ 24 w 99"/>
                <a:gd name="T31" fmla="*/ 8 h 43"/>
                <a:gd name="T32" fmla="*/ 24 w 99"/>
                <a:gd name="T33" fmla="*/ 9 h 43"/>
                <a:gd name="T34" fmla="*/ 22 w 99"/>
                <a:gd name="T35" fmla="*/ 10 h 43"/>
                <a:gd name="T36" fmla="*/ 18 w 99"/>
                <a:gd name="T37" fmla="*/ 10 h 43"/>
                <a:gd name="T38" fmla="*/ 15 w 99"/>
                <a:gd name="T39" fmla="*/ 10 h 43"/>
                <a:gd name="T40" fmla="*/ 12 w 99"/>
                <a:gd name="T41" fmla="*/ 10 h 43"/>
                <a:gd name="T42" fmla="*/ 9 w 99"/>
                <a:gd name="T43" fmla="*/ 11 h 43"/>
                <a:gd name="T44" fmla="*/ 6 w 99"/>
                <a:gd name="T45" fmla="*/ 11 h 43"/>
                <a:gd name="T46" fmla="*/ 3 w 99"/>
                <a:gd name="T47" fmla="*/ 11 h 43"/>
                <a:gd name="T48" fmla="*/ 0 w 99"/>
                <a:gd name="T49" fmla="*/ 11 h 43"/>
                <a:gd name="T50" fmla="*/ 0 w 99"/>
                <a:gd name="T51" fmla="*/ 10 h 43"/>
                <a:gd name="T52" fmla="*/ 0 w 99"/>
                <a:gd name="T53" fmla="*/ 9 h 43"/>
                <a:gd name="T54" fmla="*/ 0 w 99"/>
                <a:gd name="T55" fmla="*/ 8 h 43"/>
                <a:gd name="T56" fmla="*/ 1 w 99"/>
                <a:gd name="T57" fmla="*/ 7 h 43"/>
                <a:gd name="T58" fmla="*/ 1 w 99"/>
                <a:gd name="T59" fmla="*/ 5 h 43"/>
                <a:gd name="T60" fmla="*/ 1 w 99"/>
                <a:gd name="T61" fmla="*/ 4 h 43"/>
                <a:gd name="T62" fmla="*/ 1 w 99"/>
                <a:gd name="T63" fmla="*/ 3 h 43"/>
                <a:gd name="T64" fmla="*/ 1 w 99"/>
                <a:gd name="T65" fmla="*/ 2 h 43"/>
                <a:gd name="T66" fmla="*/ 1 w 99"/>
                <a:gd name="T67" fmla="*/ 1 h 43"/>
                <a:gd name="T68" fmla="*/ 1 w 99"/>
                <a:gd name="T69" fmla="*/ 1 h 43"/>
                <a:gd name="T70" fmla="*/ 2 w 99"/>
                <a:gd name="T71" fmla="*/ 1 h 43"/>
                <a:gd name="T72" fmla="*/ 2 w 99"/>
                <a:gd name="T73" fmla="*/ 1 h 43"/>
                <a:gd name="T74" fmla="*/ 3 w 99"/>
                <a:gd name="T75" fmla="*/ 1 h 43"/>
                <a:gd name="T76" fmla="*/ 4 w 99"/>
                <a:gd name="T77" fmla="*/ 1 h 43"/>
                <a:gd name="T78" fmla="*/ 5 w 99"/>
                <a:gd name="T79" fmla="*/ 1 h 43"/>
                <a:gd name="T80" fmla="*/ 7 w 99"/>
                <a:gd name="T81" fmla="*/ 1 h 43"/>
                <a:gd name="T82" fmla="*/ 8 w 99"/>
                <a:gd name="T83" fmla="*/ 1 h 43"/>
                <a:gd name="T84" fmla="*/ 10 w 99"/>
                <a:gd name="T85" fmla="*/ 1 h 43"/>
                <a:gd name="T86" fmla="*/ 13 w 99"/>
                <a:gd name="T87" fmla="*/ 1 h 43"/>
                <a:gd name="T88" fmla="*/ 16 w 99"/>
                <a:gd name="T89" fmla="*/ 1 h 43"/>
                <a:gd name="T90" fmla="*/ 18 w 99"/>
                <a:gd name="T91" fmla="*/ 0 h 43"/>
                <a:gd name="T92" fmla="*/ 20 w 99"/>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3"/>
                <a:gd name="T143" fmla="*/ 99 w 99"/>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3">
                  <a:moveTo>
                    <a:pt x="80" y="0"/>
                  </a:moveTo>
                  <a:lnTo>
                    <a:pt x="81" y="0"/>
                  </a:lnTo>
                  <a:lnTo>
                    <a:pt x="82" y="0"/>
                  </a:lnTo>
                  <a:lnTo>
                    <a:pt x="83" y="0"/>
                  </a:lnTo>
                  <a:lnTo>
                    <a:pt x="85" y="1"/>
                  </a:lnTo>
                  <a:lnTo>
                    <a:pt x="86" y="1"/>
                  </a:lnTo>
                  <a:lnTo>
                    <a:pt x="87" y="2"/>
                  </a:lnTo>
                  <a:lnTo>
                    <a:pt x="88" y="3"/>
                  </a:lnTo>
                  <a:lnTo>
                    <a:pt x="89" y="7"/>
                  </a:lnTo>
                  <a:lnTo>
                    <a:pt x="90" y="11"/>
                  </a:lnTo>
                  <a:lnTo>
                    <a:pt x="93" y="16"/>
                  </a:lnTo>
                  <a:lnTo>
                    <a:pt x="94" y="19"/>
                  </a:lnTo>
                  <a:lnTo>
                    <a:pt x="95" y="24"/>
                  </a:lnTo>
                  <a:lnTo>
                    <a:pt x="97" y="28"/>
                  </a:lnTo>
                  <a:lnTo>
                    <a:pt x="98" y="32"/>
                  </a:lnTo>
                  <a:lnTo>
                    <a:pt x="99" y="36"/>
                  </a:lnTo>
                  <a:lnTo>
                    <a:pt x="88" y="38"/>
                  </a:lnTo>
                  <a:lnTo>
                    <a:pt x="75" y="39"/>
                  </a:lnTo>
                  <a:lnTo>
                    <a:pt x="63" y="39"/>
                  </a:lnTo>
                  <a:lnTo>
                    <a:pt x="50" y="40"/>
                  </a:lnTo>
                  <a:lnTo>
                    <a:pt x="37" y="41"/>
                  </a:lnTo>
                  <a:lnTo>
                    <a:pt x="25" y="42"/>
                  </a:lnTo>
                  <a:lnTo>
                    <a:pt x="13" y="43"/>
                  </a:lnTo>
                  <a:lnTo>
                    <a:pt x="0" y="43"/>
                  </a:lnTo>
                  <a:lnTo>
                    <a:pt x="0" y="39"/>
                  </a:lnTo>
                  <a:lnTo>
                    <a:pt x="2" y="34"/>
                  </a:lnTo>
                  <a:lnTo>
                    <a:pt x="3" y="30"/>
                  </a:lnTo>
                  <a:lnTo>
                    <a:pt x="4" y="25"/>
                  </a:lnTo>
                  <a:lnTo>
                    <a:pt x="4" y="19"/>
                  </a:lnTo>
                  <a:lnTo>
                    <a:pt x="5" y="15"/>
                  </a:lnTo>
                  <a:lnTo>
                    <a:pt x="6" y="10"/>
                  </a:lnTo>
                  <a:lnTo>
                    <a:pt x="6" y="5"/>
                  </a:lnTo>
                  <a:lnTo>
                    <a:pt x="7" y="4"/>
                  </a:lnTo>
                  <a:lnTo>
                    <a:pt x="8" y="4"/>
                  </a:lnTo>
                  <a:lnTo>
                    <a:pt x="10" y="3"/>
                  </a:lnTo>
                  <a:lnTo>
                    <a:pt x="13" y="3"/>
                  </a:lnTo>
                  <a:lnTo>
                    <a:pt x="18" y="2"/>
                  </a:lnTo>
                  <a:lnTo>
                    <a:pt x="22" y="2"/>
                  </a:lnTo>
                  <a:lnTo>
                    <a:pt x="28" y="2"/>
                  </a:lnTo>
                  <a:lnTo>
                    <a:pt x="34" y="1"/>
                  </a:lnTo>
                  <a:lnTo>
                    <a:pt x="41" y="1"/>
                  </a:lnTo>
                  <a:lnTo>
                    <a:pt x="52" y="1"/>
                  </a:lnTo>
                  <a:lnTo>
                    <a:pt x="65" y="1"/>
                  </a:lnTo>
                  <a:lnTo>
                    <a:pt x="74" y="0"/>
                  </a:lnTo>
                  <a:lnTo>
                    <a:pt x="80" y="0"/>
                  </a:lnTo>
                  <a:close/>
                </a:path>
              </a:pathLst>
            </a:custGeom>
            <a:solidFill>
              <a:srgbClr val="B2B2B2"/>
            </a:solidFill>
            <a:ln w="9525">
              <a:noFill/>
              <a:round/>
              <a:headEnd/>
              <a:tailEnd/>
            </a:ln>
          </p:spPr>
          <p:txBody>
            <a:bodyPr/>
            <a:lstStyle/>
            <a:p>
              <a:endParaRPr lang="en-US"/>
            </a:p>
          </p:txBody>
        </p:sp>
        <p:sp>
          <p:nvSpPr>
            <p:cNvPr id="1163" name="Freeform 127"/>
            <p:cNvSpPr>
              <a:spLocks/>
            </p:cNvSpPr>
            <p:nvPr/>
          </p:nvSpPr>
          <p:spPr bwMode="auto">
            <a:xfrm>
              <a:off x="3284" y="2073"/>
              <a:ext cx="11" cy="36"/>
            </a:xfrm>
            <a:custGeom>
              <a:avLst/>
              <a:gdLst>
                <a:gd name="T0" fmla="*/ 2 w 23"/>
                <a:gd name="T1" fmla="*/ 1 h 71"/>
                <a:gd name="T2" fmla="*/ 2 w 23"/>
                <a:gd name="T3" fmla="*/ 1 h 71"/>
                <a:gd name="T4" fmla="*/ 2 w 23"/>
                <a:gd name="T5" fmla="*/ 2 h 71"/>
                <a:gd name="T6" fmla="*/ 1 w 23"/>
                <a:gd name="T7" fmla="*/ 3 h 71"/>
                <a:gd name="T8" fmla="*/ 1 w 23"/>
                <a:gd name="T9" fmla="*/ 4 h 71"/>
                <a:gd name="T10" fmla="*/ 1 w 23"/>
                <a:gd name="T11" fmla="*/ 5 h 71"/>
                <a:gd name="T12" fmla="*/ 0 w 23"/>
                <a:gd name="T13" fmla="*/ 5 h 71"/>
                <a:gd name="T14" fmla="*/ 0 w 23"/>
                <a:gd name="T15" fmla="*/ 6 h 71"/>
                <a:gd name="T16" fmla="*/ 0 w 23"/>
                <a:gd name="T17" fmla="*/ 7 h 71"/>
                <a:gd name="T18" fmla="*/ 0 w 23"/>
                <a:gd name="T19" fmla="*/ 8 h 71"/>
                <a:gd name="T20" fmla="*/ 1 w 23"/>
                <a:gd name="T21" fmla="*/ 10 h 71"/>
                <a:gd name="T22" fmla="*/ 1 w 23"/>
                <a:gd name="T23" fmla="*/ 11 h 71"/>
                <a:gd name="T24" fmla="*/ 2 w 23"/>
                <a:gd name="T25" fmla="*/ 12 h 71"/>
                <a:gd name="T26" fmla="*/ 2 w 23"/>
                <a:gd name="T27" fmla="*/ 14 h 71"/>
                <a:gd name="T28" fmla="*/ 3 w 23"/>
                <a:gd name="T29" fmla="*/ 15 h 71"/>
                <a:gd name="T30" fmla="*/ 3 w 23"/>
                <a:gd name="T31" fmla="*/ 17 h 71"/>
                <a:gd name="T32" fmla="*/ 4 w 23"/>
                <a:gd name="T33" fmla="*/ 18 h 71"/>
                <a:gd name="T34" fmla="*/ 4 w 23"/>
                <a:gd name="T35" fmla="*/ 17 h 71"/>
                <a:gd name="T36" fmla="*/ 4 w 23"/>
                <a:gd name="T37" fmla="*/ 16 h 71"/>
                <a:gd name="T38" fmla="*/ 4 w 23"/>
                <a:gd name="T39" fmla="*/ 15 h 71"/>
                <a:gd name="T40" fmla="*/ 5 w 23"/>
                <a:gd name="T41" fmla="*/ 14 h 71"/>
                <a:gd name="T42" fmla="*/ 5 w 23"/>
                <a:gd name="T43" fmla="*/ 13 h 71"/>
                <a:gd name="T44" fmla="*/ 5 w 23"/>
                <a:gd name="T45" fmla="*/ 12 h 71"/>
                <a:gd name="T46" fmla="*/ 5 w 23"/>
                <a:gd name="T47" fmla="*/ 11 h 71"/>
                <a:gd name="T48" fmla="*/ 5 w 23"/>
                <a:gd name="T49" fmla="*/ 10 h 71"/>
                <a:gd name="T50" fmla="*/ 5 w 23"/>
                <a:gd name="T51" fmla="*/ 9 h 71"/>
                <a:gd name="T52" fmla="*/ 5 w 23"/>
                <a:gd name="T53" fmla="*/ 8 h 71"/>
                <a:gd name="T54" fmla="*/ 5 w 23"/>
                <a:gd name="T55" fmla="*/ 8 h 71"/>
                <a:gd name="T56" fmla="*/ 5 w 23"/>
                <a:gd name="T57" fmla="*/ 7 h 71"/>
                <a:gd name="T58" fmla="*/ 5 w 23"/>
                <a:gd name="T59" fmla="*/ 6 h 71"/>
                <a:gd name="T60" fmla="*/ 5 w 23"/>
                <a:gd name="T61" fmla="*/ 5 h 71"/>
                <a:gd name="T62" fmla="*/ 5 w 23"/>
                <a:gd name="T63" fmla="*/ 4 h 71"/>
                <a:gd name="T64" fmla="*/ 4 w 23"/>
                <a:gd name="T65" fmla="*/ 3 h 71"/>
                <a:gd name="T66" fmla="*/ 4 w 23"/>
                <a:gd name="T67" fmla="*/ 3 h 71"/>
                <a:gd name="T68" fmla="*/ 4 w 23"/>
                <a:gd name="T69" fmla="*/ 2 h 71"/>
                <a:gd name="T70" fmla="*/ 3 w 23"/>
                <a:gd name="T71" fmla="*/ 1 h 71"/>
                <a:gd name="T72" fmla="*/ 3 w 23"/>
                <a:gd name="T73" fmla="*/ 1 h 71"/>
                <a:gd name="T74" fmla="*/ 3 w 23"/>
                <a:gd name="T75" fmla="*/ 1 h 71"/>
                <a:gd name="T76" fmla="*/ 3 w 23"/>
                <a:gd name="T77" fmla="*/ 1 h 71"/>
                <a:gd name="T78" fmla="*/ 3 w 23"/>
                <a:gd name="T79" fmla="*/ 0 h 71"/>
                <a:gd name="T80" fmla="*/ 3 w 23"/>
                <a:gd name="T81" fmla="*/ 0 h 71"/>
                <a:gd name="T82" fmla="*/ 3 w 23"/>
                <a:gd name="T83" fmla="*/ 0 h 71"/>
                <a:gd name="T84" fmla="*/ 2 w 23"/>
                <a:gd name="T85" fmla="*/ 0 h 71"/>
                <a:gd name="T86" fmla="*/ 2 w 23"/>
                <a:gd name="T87" fmla="*/ 1 h 71"/>
                <a:gd name="T88" fmla="*/ 2 w 23"/>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1" y="2"/>
                  </a:moveTo>
                  <a:lnTo>
                    <a:pt x="9" y="4"/>
                  </a:lnTo>
                  <a:lnTo>
                    <a:pt x="8" y="8"/>
                  </a:lnTo>
                  <a:lnTo>
                    <a:pt x="6" y="10"/>
                  </a:lnTo>
                  <a:lnTo>
                    <a:pt x="5" y="14"/>
                  </a:lnTo>
                  <a:lnTo>
                    <a:pt x="4" y="17"/>
                  </a:lnTo>
                  <a:lnTo>
                    <a:pt x="3" y="19"/>
                  </a:lnTo>
                  <a:lnTo>
                    <a:pt x="1" y="23"/>
                  </a:lnTo>
                  <a:lnTo>
                    <a:pt x="0" y="26"/>
                  </a:lnTo>
                  <a:lnTo>
                    <a:pt x="3" y="32"/>
                  </a:lnTo>
                  <a:lnTo>
                    <a:pt x="5" y="37"/>
                  </a:lnTo>
                  <a:lnTo>
                    <a:pt x="6" y="42"/>
                  </a:lnTo>
                  <a:lnTo>
                    <a:pt x="8" y="48"/>
                  </a:lnTo>
                  <a:lnTo>
                    <a:pt x="11" y="54"/>
                  </a:lnTo>
                  <a:lnTo>
                    <a:pt x="13" y="60"/>
                  </a:lnTo>
                  <a:lnTo>
                    <a:pt x="14" y="65"/>
                  </a:lnTo>
                  <a:lnTo>
                    <a:pt x="16" y="71"/>
                  </a:lnTo>
                  <a:lnTo>
                    <a:pt x="18" y="67"/>
                  </a:lnTo>
                  <a:lnTo>
                    <a:pt x="19" y="63"/>
                  </a:lnTo>
                  <a:lnTo>
                    <a:pt x="19" y="59"/>
                  </a:lnTo>
                  <a:lnTo>
                    <a:pt x="20" y="54"/>
                  </a:lnTo>
                  <a:lnTo>
                    <a:pt x="21" y="49"/>
                  </a:lnTo>
                  <a:lnTo>
                    <a:pt x="22" y="45"/>
                  </a:lnTo>
                  <a:lnTo>
                    <a:pt x="22" y="41"/>
                  </a:lnTo>
                  <a:lnTo>
                    <a:pt x="23" y="37"/>
                  </a:lnTo>
                  <a:lnTo>
                    <a:pt x="23" y="34"/>
                  </a:lnTo>
                  <a:lnTo>
                    <a:pt x="23" y="32"/>
                  </a:lnTo>
                  <a:lnTo>
                    <a:pt x="23" y="29"/>
                  </a:lnTo>
                  <a:lnTo>
                    <a:pt x="23" y="25"/>
                  </a:lnTo>
                  <a:lnTo>
                    <a:pt x="22" y="22"/>
                  </a:lnTo>
                  <a:lnTo>
                    <a:pt x="21" y="18"/>
                  </a:lnTo>
                  <a:lnTo>
                    <a:pt x="20" y="15"/>
                  </a:lnTo>
                  <a:lnTo>
                    <a:pt x="19" y="11"/>
                  </a:lnTo>
                  <a:lnTo>
                    <a:pt x="18" y="9"/>
                  </a:lnTo>
                  <a:lnTo>
                    <a:pt x="16" y="6"/>
                  </a:lnTo>
                  <a:lnTo>
                    <a:pt x="15" y="3"/>
                  </a:lnTo>
                  <a:lnTo>
                    <a:pt x="14" y="2"/>
                  </a:lnTo>
                  <a:lnTo>
                    <a:pt x="13" y="1"/>
                  </a:lnTo>
                  <a:lnTo>
                    <a:pt x="13" y="0"/>
                  </a:lnTo>
                  <a:lnTo>
                    <a:pt x="12" y="0"/>
                  </a:lnTo>
                  <a:lnTo>
                    <a:pt x="11" y="0"/>
                  </a:lnTo>
                  <a:lnTo>
                    <a:pt x="11" y="1"/>
                  </a:lnTo>
                  <a:lnTo>
                    <a:pt x="11" y="2"/>
                  </a:lnTo>
                  <a:close/>
                </a:path>
              </a:pathLst>
            </a:custGeom>
            <a:solidFill>
              <a:srgbClr val="999999"/>
            </a:solidFill>
            <a:ln w="9525">
              <a:noFill/>
              <a:round/>
              <a:headEnd/>
              <a:tailEnd/>
            </a:ln>
          </p:spPr>
          <p:txBody>
            <a:bodyPr/>
            <a:lstStyle/>
            <a:p>
              <a:endParaRPr lang="en-US"/>
            </a:p>
          </p:txBody>
        </p:sp>
        <p:sp>
          <p:nvSpPr>
            <p:cNvPr id="1164" name="Freeform 128"/>
            <p:cNvSpPr>
              <a:spLocks/>
            </p:cNvSpPr>
            <p:nvPr/>
          </p:nvSpPr>
          <p:spPr bwMode="auto">
            <a:xfrm>
              <a:off x="3289" y="2071"/>
              <a:ext cx="45" cy="21"/>
            </a:xfrm>
            <a:custGeom>
              <a:avLst/>
              <a:gdLst>
                <a:gd name="T0" fmla="*/ 3 w 91"/>
                <a:gd name="T1" fmla="*/ 1 h 42"/>
                <a:gd name="T2" fmla="*/ 7 w 91"/>
                <a:gd name="T3" fmla="*/ 1 h 42"/>
                <a:gd name="T4" fmla="*/ 10 w 91"/>
                <a:gd name="T5" fmla="*/ 1 h 42"/>
                <a:gd name="T6" fmla="*/ 14 w 91"/>
                <a:gd name="T7" fmla="*/ 1 h 42"/>
                <a:gd name="T8" fmla="*/ 17 w 91"/>
                <a:gd name="T9" fmla="*/ 0 h 42"/>
                <a:gd name="T10" fmla="*/ 17 w 91"/>
                <a:gd name="T11" fmla="*/ 0 h 42"/>
                <a:gd name="T12" fmla="*/ 18 w 91"/>
                <a:gd name="T13" fmla="*/ 1 h 42"/>
                <a:gd name="T14" fmla="*/ 18 w 91"/>
                <a:gd name="T15" fmla="*/ 1 h 42"/>
                <a:gd name="T16" fmla="*/ 19 w 91"/>
                <a:gd name="T17" fmla="*/ 1 h 42"/>
                <a:gd name="T18" fmla="*/ 20 w 91"/>
                <a:gd name="T19" fmla="*/ 3 h 42"/>
                <a:gd name="T20" fmla="*/ 21 w 91"/>
                <a:gd name="T21" fmla="*/ 5 h 42"/>
                <a:gd name="T22" fmla="*/ 22 w 91"/>
                <a:gd name="T23" fmla="*/ 7 h 42"/>
                <a:gd name="T24" fmla="*/ 22 w 91"/>
                <a:gd name="T25" fmla="*/ 9 h 42"/>
                <a:gd name="T26" fmla="*/ 22 w 91"/>
                <a:gd name="T27" fmla="*/ 9 h 42"/>
                <a:gd name="T28" fmla="*/ 22 w 91"/>
                <a:gd name="T29" fmla="*/ 9 h 42"/>
                <a:gd name="T30" fmla="*/ 22 w 91"/>
                <a:gd name="T31" fmla="*/ 10 h 42"/>
                <a:gd name="T32" fmla="*/ 21 w 91"/>
                <a:gd name="T33" fmla="*/ 10 h 42"/>
                <a:gd name="T34" fmla="*/ 19 w 91"/>
                <a:gd name="T35" fmla="*/ 10 h 42"/>
                <a:gd name="T36" fmla="*/ 15 w 91"/>
                <a:gd name="T37" fmla="*/ 11 h 42"/>
                <a:gd name="T38" fmla="*/ 12 w 91"/>
                <a:gd name="T39" fmla="*/ 11 h 42"/>
                <a:gd name="T40" fmla="*/ 10 w 91"/>
                <a:gd name="T41" fmla="*/ 11 h 42"/>
                <a:gd name="T42" fmla="*/ 8 w 91"/>
                <a:gd name="T43" fmla="*/ 11 h 42"/>
                <a:gd name="T44" fmla="*/ 6 w 91"/>
                <a:gd name="T45" fmla="*/ 11 h 42"/>
                <a:gd name="T46" fmla="*/ 4 w 91"/>
                <a:gd name="T47" fmla="*/ 10 h 42"/>
                <a:gd name="T48" fmla="*/ 4 w 91"/>
                <a:gd name="T49" fmla="*/ 10 h 42"/>
                <a:gd name="T50" fmla="*/ 3 w 91"/>
                <a:gd name="T51" fmla="*/ 10 h 42"/>
                <a:gd name="T52" fmla="*/ 3 w 91"/>
                <a:gd name="T53" fmla="*/ 10 h 42"/>
                <a:gd name="T54" fmla="*/ 3 w 91"/>
                <a:gd name="T55" fmla="*/ 10 h 42"/>
                <a:gd name="T56" fmla="*/ 2 w 91"/>
                <a:gd name="T57" fmla="*/ 9 h 42"/>
                <a:gd name="T58" fmla="*/ 2 w 91"/>
                <a:gd name="T59" fmla="*/ 6 h 42"/>
                <a:gd name="T60" fmla="*/ 1 w 91"/>
                <a:gd name="T61" fmla="*/ 5 h 42"/>
                <a:gd name="T62" fmla="*/ 0 w 91"/>
                <a:gd name="T63" fmla="*/ 3 h 42"/>
                <a:gd name="T64" fmla="*/ 0 w 91"/>
                <a:gd name="T65" fmla="*/ 1 h 42"/>
                <a:gd name="T66" fmla="*/ 0 w 91"/>
                <a:gd name="T67" fmla="*/ 1 h 42"/>
                <a:gd name="T68" fmla="*/ 0 w 91"/>
                <a:gd name="T69" fmla="*/ 1 h 42"/>
                <a:gd name="T70" fmla="*/ 0 w 91"/>
                <a:gd name="T71" fmla="*/ 1 h 42"/>
                <a:gd name="T72" fmla="*/ 1 w 91"/>
                <a:gd name="T73" fmla="*/ 1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1"/>
                <a:gd name="T112" fmla="*/ 0 h 42"/>
                <a:gd name="T113" fmla="*/ 91 w 91"/>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1" h="42">
                  <a:moveTo>
                    <a:pt x="7" y="3"/>
                  </a:moveTo>
                  <a:lnTo>
                    <a:pt x="15" y="3"/>
                  </a:lnTo>
                  <a:lnTo>
                    <a:pt x="22" y="3"/>
                  </a:lnTo>
                  <a:lnTo>
                    <a:pt x="30" y="3"/>
                  </a:lnTo>
                  <a:lnTo>
                    <a:pt x="37" y="3"/>
                  </a:lnTo>
                  <a:lnTo>
                    <a:pt x="43" y="3"/>
                  </a:lnTo>
                  <a:lnTo>
                    <a:pt x="51" y="2"/>
                  </a:lnTo>
                  <a:lnTo>
                    <a:pt x="58" y="2"/>
                  </a:lnTo>
                  <a:lnTo>
                    <a:pt x="66" y="0"/>
                  </a:lnTo>
                  <a:lnTo>
                    <a:pt x="68" y="0"/>
                  </a:lnTo>
                  <a:lnTo>
                    <a:pt x="70" y="0"/>
                  </a:lnTo>
                  <a:lnTo>
                    <a:pt x="71" y="0"/>
                  </a:lnTo>
                  <a:lnTo>
                    <a:pt x="72" y="2"/>
                  </a:lnTo>
                  <a:lnTo>
                    <a:pt x="73" y="2"/>
                  </a:lnTo>
                  <a:lnTo>
                    <a:pt x="75" y="3"/>
                  </a:lnTo>
                  <a:lnTo>
                    <a:pt x="76" y="4"/>
                  </a:lnTo>
                  <a:lnTo>
                    <a:pt x="77" y="7"/>
                  </a:lnTo>
                  <a:lnTo>
                    <a:pt x="79" y="11"/>
                  </a:lnTo>
                  <a:lnTo>
                    <a:pt x="81" y="15"/>
                  </a:lnTo>
                  <a:lnTo>
                    <a:pt x="83" y="19"/>
                  </a:lnTo>
                  <a:lnTo>
                    <a:pt x="85" y="22"/>
                  </a:lnTo>
                  <a:lnTo>
                    <a:pt x="87" y="27"/>
                  </a:lnTo>
                  <a:lnTo>
                    <a:pt x="88" y="30"/>
                  </a:lnTo>
                  <a:lnTo>
                    <a:pt x="91" y="34"/>
                  </a:lnTo>
                  <a:lnTo>
                    <a:pt x="91" y="35"/>
                  </a:lnTo>
                  <a:lnTo>
                    <a:pt x="90" y="36"/>
                  </a:lnTo>
                  <a:lnTo>
                    <a:pt x="88" y="37"/>
                  </a:lnTo>
                  <a:lnTo>
                    <a:pt x="87" y="37"/>
                  </a:lnTo>
                  <a:lnTo>
                    <a:pt x="85" y="37"/>
                  </a:lnTo>
                  <a:lnTo>
                    <a:pt x="84" y="37"/>
                  </a:lnTo>
                  <a:lnTo>
                    <a:pt x="76" y="40"/>
                  </a:lnTo>
                  <a:lnTo>
                    <a:pt x="68" y="41"/>
                  </a:lnTo>
                  <a:lnTo>
                    <a:pt x="61" y="41"/>
                  </a:lnTo>
                  <a:lnTo>
                    <a:pt x="53" y="41"/>
                  </a:lnTo>
                  <a:lnTo>
                    <a:pt x="48" y="42"/>
                  </a:lnTo>
                  <a:lnTo>
                    <a:pt x="45" y="42"/>
                  </a:lnTo>
                  <a:lnTo>
                    <a:pt x="41" y="42"/>
                  </a:lnTo>
                  <a:lnTo>
                    <a:pt x="37" y="41"/>
                  </a:lnTo>
                  <a:lnTo>
                    <a:pt x="33" y="41"/>
                  </a:lnTo>
                  <a:lnTo>
                    <a:pt x="28" y="41"/>
                  </a:lnTo>
                  <a:lnTo>
                    <a:pt x="25" y="41"/>
                  </a:lnTo>
                  <a:lnTo>
                    <a:pt x="20" y="40"/>
                  </a:lnTo>
                  <a:lnTo>
                    <a:pt x="19" y="40"/>
                  </a:lnTo>
                  <a:lnTo>
                    <a:pt x="18" y="40"/>
                  </a:lnTo>
                  <a:lnTo>
                    <a:pt x="16" y="40"/>
                  </a:lnTo>
                  <a:lnTo>
                    <a:pt x="15" y="40"/>
                  </a:lnTo>
                  <a:lnTo>
                    <a:pt x="13" y="40"/>
                  </a:lnTo>
                  <a:lnTo>
                    <a:pt x="12" y="38"/>
                  </a:lnTo>
                  <a:lnTo>
                    <a:pt x="10" y="34"/>
                  </a:lnTo>
                  <a:lnTo>
                    <a:pt x="9" y="30"/>
                  </a:lnTo>
                  <a:lnTo>
                    <a:pt x="8" y="26"/>
                  </a:lnTo>
                  <a:lnTo>
                    <a:pt x="5" y="22"/>
                  </a:lnTo>
                  <a:lnTo>
                    <a:pt x="4" y="18"/>
                  </a:lnTo>
                  <a:lnTo>
                    <a:pt x="3" y="14"/>
                  </a:lnTo>
                  <a:lnTo>
                    <a:pt x="2" y="10"/>
                  </a:lnTo>
                  <a:lnTo>
                    <a:pt x="0" y="6"/>
                  </a:lnTo>
                  <a:lnTo>
                    <a:pt x="0" y="5"/>
                  </a:lnTo>
                  <a:lnTo>
                    <a:pt x="1" y="4"/>
                  </a:lnTo>
                  <a:lnTo>
                    <a:pt x="2" y="3"/>
                  </a:lnTo>
                  <a:lnTo>
                    <a:pt x="3" y="3"/>
                  </a:lnTo>
                  <a:lnTo>
                    <a:pt x="5" y="3"/>
                  </a:lnTo>
                  <a:lnTo>
                    <a:pt x="7" y="3"/>
                  </a:lnTo>
                  <a:close/>
                </a:path>
              </a:pathLst>
            </a:custGeom>
            <a:solidFill>
              <a:srgbClr val="E5E5E5"/>
            </a:solidFill>
            <a:ln w="9525">
              <a:noFill/>
              <a:round/>
              <a:headEnd/>
              <a:tailEnd/>
            </a:ln>
          </p:spPr>
          <p:txBody>
            <a:bodyPr/>
            <a:lstStyle/>
            <a:p>
              <a:endParaRPr lang="en-US"/>
            </a:p>
          </p:txBody>
        </p:sp>
        <p:sp>
          <p:nvSpPr>
            <p:cNvPr id="1165" name="Freeform 129"/>
            <p:cNvSpPr>
              <a:spLocks/>
            </p:cNvSpPr>
            <p:nvPr/>
          </p:nvSpPr>
          <p:spPr bwMode="auto">
            <a:xfrm>
              <a:off x="3352" y="2085"/>
              <a:ext cx="50" cy="22"/>
            </a:xfrm>
            <a:custGeom>
              <a:avLst/>
              <a:gdLst>
                <a:gd name="T0" fmla="*/ 20 w 99"/>
                <a:gd name="T1" fmla="*/ 0 h 44"/>
                <a:gd name="T2" fmla="*/ 20 w 99"/>
                <a:gd name="T3" fmla="*/ 0 h 44"/>
                <a:gd name="T4" fmla="*/ 21 w 99"/>
                <a:gd name="T5" fmla="*/ 0 h 44"/>
                <a:gd name="T6" fmla="*/ 21 w 99"/>
                <a:gd name="T7" fmla="*/ 0 h 44"/>
                <a:gd name="T8" fmla="*/ 21 w 99"/>
                <a:gd name="T9" fmla="*/ 0 h 44"/>
                <a:gd name="T10" fmla="*/ 21 w 99"/>
                <a:gd name="T11" fmla="*/ 0 h 44"/>
                <a:gd name="T12" fmla="*/ 22 w 99"/>
                <a:gd name="T13" fmla="*/ 1 h 44"/>
                <a:gd name="T14" fmla="*/ 22 w 99"/>
                <a:gd name="T15" fmla="*/ 1 h 44"/>
                <a:gd name="T16" fmla="*/ 22 w 99"/>
                <a:gd name="T17" fmla="*/ 1 h 44"/>
                <a:gd name="T18" fmla="*/ 22 w 99"/>
                <a:gd name="T19" fmla="*/ 1 h 44"/>
                <a:gd name="T20" fmla="*/ 23 w 99"/>
                <a:gd name="T21" fmla="*/ 3 h 44"/>
                <a:gd name="T22" fmla="*/ 23 w 99"/>
                <a:gd name="T23" fmla="*/ 3 h 44"/>
                <a:gd name="T24" fmla="*/ 24 w 99"/>
                <a:gd name="T25" fmla="*/ 5 h 44"/>
                <a:gd name="T26" fmla="*/ 24 w 99"/>
                <a:gd name="T27" fmla="*/ 6 h 44"/>
                <a:gd name="T28" fmla="*/ 24 w 99"/>
                <a:gd name="T29" fmla="*/ 7 h 44"/>
                <a:gd name="T30" fmla="*/ 25 w 99"/>
                <a:gd name="T31" fmla="*/ 8 h 44"/>
                <a:gd name="T32" fmla="*/ 25 w 99"/>
                <a:gd name="T33" fmla="*/ 9 h 44"/>
                <a:gd name="T34" fmla="*/ 22 w 99"/>
                <a:gd name="T35" fmla="*/ 10 h 44"/>
                <a:gd name="T36" fmla="*/ 19 w 99"/>
                <a:gd name="T37" fmla="*/ 10 h 44"/>
                <a:gd name="T38" fmla="*/ 16 w 99"/>
                <a:gd name="T39" fmla="*/ 10 h 44"/>
                <a:gd name="T40" fmla="*/ 13 w 99"/>
                <a:gd name="T41" fmla="*/ 10 h 44"/>
                <a:gd name="T42" fmla="*/ 10 w 99"/>
                <a:gd name="T43" fmla="*/ 10 h 44"/>
                <a:gd name="T44" fmla="*/ 7 w 99"/>
                <a:gd name="T45" fmla="*/ 11 h 44"/>
                <a:gd name="T46" fmla="*/ 4 w 99"/>
                <a:gd name="T47" fmla="*/ 11 h 44"/>
                <a:gd name="T48" fmla="*/ 0 w 99"/>
                <a:gd name="T49" fmla="*/ 11 h 44"/>
                <a:gd name="T50" fmla="*/ 0 w 99"/>
                <a:gd name="T51" fmla="*/ 10 h 44"/>
                <a:gd name="T52" fmla="*/ 1 w 99"/>
                <a:gd name="T53" fmla="*/ 9 h 44"/>
                <a:gd name="T54" fmla="*/ 1 w 99"/>
                <a:gd name="T55" fmla="*/ 7 h 44"/>
                <a:gd name="T56" fmla="*/ 1 w 99"/>
                <a:gd name="T57" fmla="*/ 6 h 44"/>
                <a:gd name="T58" fmla="*/ 1 w 99"/>
                <a:gd name="T59" fmla="*/ 5 h 44"/>
                <a:gd name="T60" fmla="*/ 1 w 99"/>
                <a:gd name="T61" fmla="*/ 3 h 44"/>
                <a:gd name="T62" fmla="*/ 2 w 99"/>
                <a:gd name="T63" fmla="*/ 3 h 44"/>
                <a:gd name="T64" fmla="*/ 2 w 99"/>
                <a:gd name="T65" fmla="*/ 1 h 44"/>
                <a:gd name="T66" fmla="*/ 2 w 99"/>
                <a:gd name="T67" fmla="*/ 1 h 44"/>
                <a:gd name="T68" fmla="*/ 2 w 99"/>
                <a:gd name="T69" fmla="*/ 1 h 44"/>
                <a:gd name="T70" fmla="*/ 2 w 99"/>
                <a:gd name="T71" fmla="*/ 1 h 44"/>
                <a:gd name="T72" fmla="*/ 2 w 99"/>
                <a:gd name="T73" fmla="*/ 1 h 44"/>
                <a:gd name="T74" fmla="*/ 3 w 99"/>
                <a:gd name="T75" fmla="*/ 1 h 44"/>
                <a:gd name="T76" fmla="*/ 4 w 99"/>
                <a:gd name="T77" fmla="*/ 1 h 44"/>
                <a:gd name="T78" fmla="*/ 6 w 99"/>
                <a:gd name="T79" fmla="*/ 1 h 44"/>
                <a:gd name="T80" fmla="*/ 7 w 99"/>
                <a:gd name="T81" fmla="*/ 1 h 44"/>
                <a:gd name="T82" fmla="*/ 9 w 99"/>
                <a:gd name="T83" fmla="*/ 1 h 44"/>
                <a:gd name="T84" fmla="*/ 10 w 99"/>
                <a:gd name="T85" fmla="*/ 1 h 44"/>
                <a:gd name="T86" fmla="*/ 13 w 99"/>
                <a:gd name="T87" fmla="*/ 0 h 44"/>
                <a:gd name="T88" fmla="*/ 16 w 99"/>
                <a:gd name="T89" fmla="*/ 0 h 44"/>
                <a:gd name="T90" fmla="*/ 19 w 99"/>
                <a:gd name="T91" fmla="*/ 0 h 44"/>
                <a:gd name="T92" fmla="*/ 20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78" y="0"/>
                  </a:moveTo>
                  <a:lnTo>
                    <a:pt x="80" y="0"/>
                  </a:lnTo>
                  <a:lnTo>
                    <a:pt x="81" y="0"/>
                  </a:lnTo>
                  <a:lnTo>
                    <a:pt x="82" y="0"/>
                  </a:lnTo>
                  <a:lnTo>
                    <a:pt x="83" y="0"/>
                  </a:lnTo>
                  <a:lnTo>
                    <a:pt x="84" y="0"/>
                  </a:lnTo>
                  <a:lnTo>
                    <a:pt x="86" y="1"/>
                  </a:lnTo>
                  <a:lnTo>
                    <a:pt x="87" y="2"/>
                  </a:lnTo>
                  <a:lnTo>
                    <a:pt x="88" y="7"/>
                  </a:lnTo>
                  <a:lnTo>
                    <a:pt x="90" y="10"/>
                  </a:lnTo>
                  <a:lnTo>
                    <a:pt x="91" y="15"/>
                  </a:lnTo>
                  <a:lnTo>
                    <a:pt x="93" y="20"/>
                  </a:lnTo>
                  <a:lnTo>
                    <a:pt x="95" y="23"/>
                  </a:lnTo>
                  <a:lnTo>
                    <a:pt x="96" y="28"/>
                  </a:lnTo>
                  <a:lnTo>
                    <a:pt x="98" y="32"/>
                  </a:lnTo>
                  <a:lnTo>
                    <a:pt x="99" y="36"/>
                  </a:lnTo>
                  <a:lnTo>
                    <a:pt x="87" y="37"/>
                  </a:lnTo>
                  <a:lnTo>
                    <a:pt x="75" y="38"/>
                  </a:lnTo>
                  <a:lnTo>
                    <a:pt x="63" y="39"/>
                  </a:lnTo>
                  <a:lnTo>
                    <a:pt x="50" y="40"/>
                  </a:lnTo>
                  <a:lnTo>
                    <a:pt x="37" y="40"/>
                  </a:lnTo>
                  <a:lnTo>
                    <a:pt x="25" y="41"/>
                  </a:lnTo>
                  <a:lnTo>
                    <a:pt x="13" y="43"/>
                  </a:lnTo>
                  <a:lnTo>
                    <a:pt x="0" y="44"/>
                  </a:lnTo>
                  <a:lnTo>
                    <a:pt x="0" y="39"/>
                  </a:lnTo>
                  <a:lnTo>
                    <a:pt x="2" y="33"/>
                  </a:lnTo>
                  <a:lnTo>
                    <a:pt x="3" y="29"/>
                  </a:lnTo>
                  <a:lnTo>
                    <a:pt x="3" y="24"/>
                  </a:lnTo>
                  <a:lnTo>
                    <a:pt x="4" y="20"/>
                  </a:lnTo>
                  <a:lnTo>
                    <a:pt x="4" y="14"/>
                  </a:lnTo>
                  <a:lnTo>
                    <a:pt x="5" y="9"/>
                  </a:lnTo>
                  <a:lnTo>
                    <a:pt x="5" y="5"/>
                  </a:lnTo>
                  <a:lnTo>
                    <a:pt x="6" y="5"/>
                  </a:lnTo>
                  <a:lnTo>
                    <a:pt x="6" y="3"/>
                  </a:lnTo>
                  <a:lnTo>
                    <a:pt x="7" y="3"/>
                  </a:lnTo>
                  <a:lnTo>
                    <a:pt x="8" y="3"/>
                  </a:lnTo>
                  <a:lnTo>
                    <a:pt x="12" y="2"/>
                  </a:lnTo>
                  <a:lnTo>
                    <a:pt x="15" y="2"/>
                  </a:lnTo>
                  <a:lnTo>
                    <a:pt x="21" y="1"/>
                  </a:lnTo>
                  <a:lnTo>
                    <a:pt x="27" y="1"/>
                  </a:lnTo>
                  <a:lnTo>
                    <a:pt x="33" y="1"/>
                  </a:lnTo>
                  <a:lnTo>
                    <a:pt x="38" y="1"/>
                  </a:lnTo>
                  <a:lnTo>
                    <a:pt x="51" y="0"/>
                  </a:lnTo>
                  <a:lnTo>
                    <a:pt x="64" y="0"/>
                  </a:lnTo>
                  <a:lnTo>
                    <a:pt x="73" y="0"/>
                  </a:lnTo>
                  <a:lnTo>
                    <a:pt x="78" y="0"/>
                  </a:lnTo>
                  <a:close/>
                </a:path>
              </a:pathLst>
            </a:custGeom>
            <a:solidFill>
              <a:srgbClr val="B2B2B2"/>
            </a:solidFill>
            <a:ln w="9525">
              <a:noFill/>
              <a:round/>
              <a:headEnd/>
              <a:tailEnd/>
            </a:ln>
          </p:spPr>
          <p:txBody>
            <a:bodyPr/>
            <a:lstStyle/>
            <a:p>
              <a:endParaRPr lang="en-US"/>
            </a:p>
          </p:txBody>
        </p:sp>
        <p:sp>
          <p:nvSpPr>
            <p:cNvPr id="1166" name="Freeform 130"/>
            <p:cNvSpPr>
              <a:spLocks/>
            </p:cNvSpPr>
            <p:nvPr/>
          </p:nvSpPr>
          <p:spPr bwMode="auto">
            <a:xfrm>
              <a:off x="3344" y="2070"/>
              <a:ext cx="11" cy="36"/>
            </a:xfrm>
            <a:custGeom>
              <a:avLst/>
              <a:gdLst>
                <a:gd name="T0" fmla="*/ 2 w 23"/>
                <a:gd name="T1" fmla="*/ 0 h 73"/>
                <a:gd name="T2" fmla="*/ 2 w 23"/>
                <a:gd name="T3" fmla="*/ 1 h 73"/>
                <a:gd name="T4" fmla="*/ 1 w 23"/>
                <a:gd name="T5" fmla="*/ 2 h 73"/>
                <a:gd name="T6" fmla="*/ 1 w 23"/>
                <a:gd name="T7" fmla="*/ 3 h 73"/>
                <a:gd name="T8" fmla="*/ 1 w 23"/>
                <a:gd name="T9" fmla="*/ 3 h 73"/>
                <a:gd name="T10" fmla="*/ 1 w 23"/>
                <a:gd name="T11" fmla="*/ 4 h 73"/>
                <a:gd name="T12" fmla="*/ 0 w 23"/>
                <a:gd name="T13" fmla="*/ 5 h 73"/>
                <a:gd name="T14" fmla="*/ 0 w 23"/>
                <a:gd name="T15" fmla="*/ 5 h 73"/>
                <a:gd name="T16" fmla="*/ 0 w 23"/>
                <a:gd name="T17" fmla="*/ 6 h 73"/>
                <a:gd name="T18" fmla="*/ 0 w 23"/>
                <a:gd name="T19" fmla="*/ 8 h 73"/>
                <a:gd name="T20" fmla="*/ 1 w 23"/>
                <a:gd name="T21" fmla="*/ 9 h 73"/>
                <a:gd name="T22" fmla="*/ 1 w 23"/>
                <a:gd name="T23" fmla="*/ 11 h 73"/>
                <a:gd name="T24" fmla="*/ 2 w 23"/>
                <a:gd name="T25" fmla="*/ 12 h 73"/>
                <a:gd name="T26" fmla="*/ 2 w 23"/>
                <a:gd name="T27" fmla="*/ 13 h 73"/>
                <a:gd name="T28" fmla="*/ 3 w 23"/>
                <a:gd name="T29" fmla="*/ 15 h 73"/>
                <a:gd name="T30" fmla="*/ 3 w 23"/>
                <a:gd name="T31" fmla="*/ 16 h 73"/>
                <a:gd name="T32" fmla="*/ 4 w 23"/>
                <a:gd name="T33" fmla="*/ 18 h 73"/>
                <a:gd name="T34" fmla="*/ 4 w 23"/>
                <a:gd name="T35" fmla="*/ 17 h 73"/>
                <a:gd name="T36" fmla="*/ 4 w 23"/>
                <a:gd name="T37" fmla="*/ 15 h 73"/>
                <a:gd name="T38" fmla="*/ 5 w 23"/>
                <a:gd name="T39" fmla="*/ 14 h 73"/>
                <a:gd name="T40" fmla="*/ 5 w 23"/>
                <a:gd name="T41" fmla="*/ 13 h 73"/>
                <a:gd name="T42" fmla="*/ 5 w 23"/>
                <a:gd name="T43" fmla="*/ 12 h 73"/>
                <a:gd name="T44" fmla="*/ 5 w 23"/>
                <a:gd name="T45" fmla="*/ 11 h 73"/>
                <a:gd name="T46" fmla="*/ 5 w 23"/>
                <a:gd name="T47" fmla="*/ 10 h 73"/>
                <a:gd name="T48" fmla="*/ 5 w 23"/>
                <a:gd name="T49" fmla="*/ 9 h 73"/>
                <a:gd name="T50" fmla="*/ 5 w 23"/>
                <a:gd name="T51" fmla="*/ 9 h 73"/>
                <a:gd name="T52" fmla="*/ 5 w 23"/>
                <a:gd name="T53" fmla="*/ 8 h 73"/>
                <a:gd name="T54" fmla="*/ 5 w 23"/>
                <a:gd name="T55" fmla="*/ 8 h 73"/>
                <a:gd name="T56" fmla="*/ 5 w 23"/>
                <a:gd name="T57" fmla="*/ 8 h 73"/>
                <a:gd name="T58" fmla="*/ 5 w 23"/>
                <a:gd name="T59" fmla="*/ 7 h 73"/>
                <a:gd name="T60" fmla="*/ 5 w 23"/>
                <a:gd name="T61" fmla="*/ 6 h 73"/>
                <a:gd name="T62" fmla="*/ 5 w 23"/>
                <a:gd name="T63" fmla="*/ 5 h 73"/>
                <a:gd name="T64" fmla="*/ 5 w 23"/>
                <a:gd name="T65" fmla="*/ 4 h 73"/>
                <a:gd name="T66" fmla="*/ 5 w 23"/>
                <a:gd name="T67" fmla="*/ 3 h 73"/>
                <a:gd name="T68" fmla="*/ 4 w 23"/>
                <a:gd name="T69" fmla="*/ 3 h 73"/>
                <a:gd name="T70" fmla="*/ 4 w 23"/>
                <a:gd name="T71" fmla="*/ 2 h 73"/>
                <a:gd name="T72" fmla="*/ 3 w 23"/>
                <a:gd name="T73" fmla="*/ 1 h 73"/>
                <a:gd name="T74" fmla="*/ 3 w 23"/>
                <a:gd name="T75" fmla="*/ 1 h 73"/>
                <a:gd name="T76" fmla="*/ 3 w 23"/>
                <a:gd name="T77" fmla="*/ 0 h 73"/>
                <a:gd name="T78" fmla="*/ 3 w 23"/>
                <a:gd name="T79" fmla="*/ 0 h 73"/>
                <a:gd name="T80" fmla="*/ 3 w 23"/>
                <a:gd name="T81" fmla="*/ 0 h 73"/>
                <a:gd name="T82" fmla="*/ 2 w 23"/>
                <a:gd name="T83" fmla="*/ 0 h 73"/>
                <a:gd name="T84" fmla="*/ 2 w 23"/>
                <a:gd name="T85" fmla="*/ 0 h 73"/>
                <a:gd name="T86" fmla="*/ 2 w 23"/>
                <a:gd name="T87" fmla="*/ 0 h 73"/>
                <a:gd name="T88" fmla="*/ 2 w 23"/>
                <a:gd name="T89" fmla="*/ 0 h 73"/>
                <a:gd name="T90" fmla="*/ 2 w 23"/>
                <a:gd name="T91" fmla="*/ 0 h 73"/>
                <a:gd name="T92" fmla="*/ 2 w 23"/>
                <a:gd name="T93" fmla="*/ 0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3"/>
                <a:gd name="T143" fmla="*/ 23 w 23"/>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3">
                  <a:moveTo>
                    <a:pt x="8" y="2"/>
                  </a:moveTo>
                  <a:lnTo>
                    <a:pt x="8" y="5"/>
                  </a:lnTo>
                  <a:lnTo>
                    <a:pt x="7" y="8"/>
                  </a:lnTo>
                  <a:lnTo>
                    <a:pt x="6" y="12"/>
                  </a:lnTo>
                  <a:lnTo>
                    <a:pt x="5" y="14"/>
                  </a:lnTo>
                  <a:lnTo>
                    <a:pt x="4" y="17"/>
                  </a:lnTo>
                  <a:lnTo>
                    <a:pt x="2" y="21"/>
                  </a:lnTo>
                  <a:lnTo>
                    <a:pt x="1" y="23"/>
                  </a:lnTo>
                  <a:lnTo>
                    <a:pt x="0" y="27"/>
                  </a:lnTo>
                  <a:lnTo>
                    <a:pt x="2" y="32"/>
                  </a:lnTo>
                  <a:lnTo>
                    <a:pt x="5" y="38"/>
                  </a:lnTo>
                  <a:lnTo>
                    <a:pt x="7" y="44"/>
                  </a:lnTo>
                  <a:lnTo>
                    <a:pt x="8" y="50"/>
                  </a:lnTo>
                  <a:lnTo>
                    <a:pt x="10" y="55"/>
                  </a:lnTo>
                  <a:lnTo>
                    <a:pt x="13" y="61"/>
                  </a:lnTo>
                  <a:lnTo>
                    <a:pt x="15" y="67"/>
                  </a:lnTo>
                  <a:lnTo>
                    <a:pt x="17" y="73"/>
                  </a:lnTo>
                  <a:lnTo>
                    <a:pt x="19" y="68"/>
                  </a:lnTo>
                  <a:lnTo>
                    <a:pt x="19" y="63"/>
                  </a:lnTo>
                  <a:lnTo>
                    <a:pt x="20" y="59"/>
                  </a:lnTo>
                  <a:lnTo>
                    <a:pt x="21" y="54"/>
                  </a:lnTo>
                  <a:lnTo>
                    <a:pt x="21" y="51"/>
                  </a:lnTo>
                  <a:lnTo>
                    <a:pt x="22" y="46"/>
                  </a:lnTo>
                  <a:lnTo>
                    <a:pt x="23" y="42"/>
                  </a:lnTo>
                  <a:lnTo>
                    <a:pt x="23" y="37"/>
                  </a:lnTo>
                  <a:lnTo>
                    <a:pt x="23" y="36"/>
                  </a:lnTo>
                  <a:lnTo>
                    <a:pt x="23" y="35"/>
                  </a:lnTo>
                  <a:lnTo>
                    <a:pt x="23" y="33"/>
                  </a:lnTo>
                  <a:lnTo>
                    <a:pt x="23" y="32"/>
                  </a:lnTo>
                  <a:lnTo>
                    <a:pt x="23" y="29"/>
                  </a:lnTo>
                  <a:lnTo>
                    <a:pt x="22" y="25"/>
                  </a:lnTo>
                  <a:lnTo>
                    <a:pt x="22" y="22"/>
                  </a:lnTo>
                  <a:lnTo>
                    <a:pt x="21" y="19"/>
                  </a:lnTo>
                  <a:lnTo>
                    <a:pt x="20" y="15"/>
                  </a:lnTo>
                  <a:lnTo>
                    <a:pt x="17" y="13"/>
                  </a:lnTo>
                  <a:lnTo>
                    <a:pt x="16" y="9"/>
                  </a:lnTo>
                  <a:lnTo>
                    <a:pt x="15" y="6"/>
                  </a:lnTo>
                  <a:lnTo>
                    <a:pt x="14" y="4"/>
                  </a:lnTo>
                  <a:lnTo>
                    <a:pt x="13" y="2"/>
                  </a:lnTo>
                  <a:lnTo>
                    <a:pt x="12" y="1"/>
                  </a:lnTo>
                  <a:lnTo>
                    <a:pt x="10" y="0"/>
                  </a:lnTo>
                  <a:lnTo>
                    <a:pt x="9" y="0"/>
                  </a:lnTo>
                  <a:lnTo>
                    <a:pt x="9" y="1"/>
                  </a:lnTo>
                  <a:lnTo>
                    <a:pt x="8" y="2"/>
                  </a:lnTo>
                  <a:close/>
                </a:path>
              </a:pathLst>
            </a:custGeom>
            <a:solidFill>
              <a:srgbClr val="999999"/>
            </a:solidFill>
            <a:ln w="9525">
              <a:noFill/>
              <a:round/>
              <a:headEnd/>
              <a:tailEnd/>
            </a:ln>
          </p:spPr>
          <p:txBody>
            <a:bodyPr/>
            <a:lstStyle/>
            <a:p>
              <a:endParaRPr lang="en-US"/>
            </a:p>
          </p:txBody>
        </p:sp>
        <p:sp>
          <p:nvSpPr>
            <p:cNvPr id="1167" name="Freeform 131"/>
            <p:cNvSpPr>
              <a:spLocks/>
            </p:cNvSpPr>
            <p:nvPr/>
          </p:nvSpPr>
          <p:spPr bwMode="auto">
            <a:xfrm>
              <a:off x="3348" y="2068"/>
              <a:ext cx="46" cy="21"/>
            </a:xfrm>
            <a:custGeom>
              <a:avLst/>
              <a:gdLst>
                <a:gd name="T0" fmla="*/ 3 w 92"/>
                <a:gd name="T1" fmla="*/ 1 h 41"/>
                <a:gd name="T2" fmla="*/ 7 w 92"/>
                <a:gd name="T3" fmla="*/ 1 h 41"/>
                <a:gd name="T4" fmla="*/ 11 w 92"/>
                <a:gd name="T5" fmla="*/ 1 h 41"/>
                <a:gd name="T6" fmla="*/ 14 w 92"/>
                <a:gd name="T7" fmla="*/ 1 h 41"/>
                <a:gd name="T8" fmla="*/ 17 w 92"/>
                <a:gd name="T9" fmla="*/ 0 h 41"/>
                <a:gd name="T10" fmla="*/ 18 w 92"/>
                <a:gd name="T11" fmla="*/ 1 h 41"/>
                <a:gd name="T12" fmla="*/ 19 w 92"/>
                <a:gd name="T13" fmla="*/ 1 h 41"/>
                <a:gd name="T14" fmla="*/ 19 w 92"/>
                <a:gd name="T15" fmla="*/ 1 h 41"/>
                <a:gd name="T16" fmla="*/ 20 w 92"/>
                <a:gd name="T17" fmla="*/ 2 h 41"/>
                <a:gd name="T18" fmla="*/ 21 w 92"/>
                <a:gd name="T19" fmla="*/ 4 h 41"/>
                <a:gd name="T20" fmla="*/ 22 w 92"/>
                <a:gd name="T21" fmla="*/ 6 h 41"/>
                <a:gd name="T22" fmla="*/ 23 w 92"/>
                <a:gd name="T23" fmla="*/ 8 h 41"/>
                <a:gd name="T24" fmla="*/ 23 w 92"/>
                <a:gd name="T25" fmla="*/ 9 h 41"/>
                <a:gd name="T26" fmla="*/ 23 w 92"/>
                <a:gd name="T27" fmla="*/ 9 h 41"/>
                <a:gd name="T28" fmla="*/ 23 w 92"/>
                <a:gd name="T29" fmla="*/ 9 h 41"/>
                <a:gd name="T30" fmla="*/ 23 w 92"/>
                <a:gd name="T31" fmla="*/ 9 h 41"/>
                <a:gd name="T32" fmla="*/ 22 w 92"/>
                <a:gd name="T33" fmla="*/ 10 h 41"/>
                <a:gd name="T34" fmla="*/ 21 w 92"/>
                <a:gd name="T35" fmla="*/ 10 h 41"/>
                <a:gd name="T36" fmla="*/ 19 w 92"/>
                <a:gd name="T37" fmla="*/ 10 h 41"/>
                <a:gd name="T38" fmla="*/ 17 w 92"/>
                <a:gd name="T39" fmla="*/ 10 h 41"/>
                <a:gd name="T40" fmla="*/ 14 w 92"/>
                <a:gd name="T41" fmla="*/ 11 h 41"/>
                <a:gd name="T42" fmla="*/ 12 w 92"/>
                <a:gd name="T43" fmla="*/ 11 h 41"/>
                <a:gd name="T44" fmla="*/ 11 w 92"/>
                <a:gd name="T45" fmla="*/ 11 h 41"/>
                <a:gd name="T46" fmla="*/ 7 w 92"/>
                <a:gd name="T47" fmla="*/ 10 h 41"/>
                <a:gd name="T48" fmla="*/ 6 w 92"/>
                <a:gd name="T49" fmla="*/ 10 h 41"/>
                <a:gd name="T50" fmla="*/ 5 w 92"/>
                <a:gd name="T51" fmla="*/ 10 h 41"/>
                <a:gd name="T52" fmla="*/ 3 w 92"/>
                <a:gd name="T53" fmla="*/ 10 h 41"/>
                <a:gd name="T54" fmla="*/ 3 w 92"/>
                <a:gd name="T55" fmla="*/ 10 h 41"/>
                <a:gd name="T56" fmla="*/ 3 w 92"/>
                <a:gd name="T57" fmla="*/ 9 h 41"/>
                <a:gd name="T58" fmla="*/ 2 w 92"/>
                <a:gd name="T59" fmla="*/ 7 h 41"/>
                <a:gd name="T60" fmla="*/ 1 w 92"/>
                <a:gd name="T61" fmla="*/ 5 h 41"/>
                <a:gd name="T62" fmla="*/ 1 w 92"/>
                <a:gd name="T63" fmla="*/ 3 h 41"/>
                <a:gd name="T64" fmla="*/ 0 w 92"/>
                <a:gd name="T65" fmla="*/ 2 h 41"/>
                <a:gd name="T66" fmla="*/ 0 w 92"/>
                <a:gd name="T67" fmla="*/ 1 h 41"/>
                <a:gd name="T68" fmla="*/ 1 w 92"/>
                <a:gd name="T69" fmla="*/ 1 h 41"/>
                <a:gd name="T70" fmla="*/ 1 w 92"/>
                <a:gd name="T71" fmla="*/ 1 h 41"/>
                <a:gd name="T72" fmla="*/ 1 w 92"/>
                <a:gd name="T73" fmla="*/ 1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41"/>
                <a:gd name="T113" fmla="*/ 92 w 92"/>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41">
                  <a:moveTo>
                    <a:pt x="7" y="2"/>
                  </a:moveTo>
                  <a:lnTo>
                    <a:pt x="15" y="2"/>
                  </a:lnTo>
                  <a:lnTo>
                    <a:pt x="22" y="2"/>
                  </a:lnTo>
                  <a:lnTo>
                    <a:pt x="30" y="2"/>
                  </a:lnTo>
                  <a:lnTo>
                    <a:pt x="37" y="2"/>
                  </a:lnTo>
                  <a:lnTo>
                    <a:pt x="44" y="2"/>
                  </a:lnTo>
                  <a:lnTo>
                    <a:pt x="52" y="2"/>
                  </a:lnTo>
                  <a:lnTo>
                    <a:pt x="59" y="1"/>
                  </a:lnTo>
                  <a:lnTo>
                    <a:pt x="67" y="0"/>
                  </a:lnTo>
                  <a:lnTo>
                    <a:pt x="68" y="0"/>
                  </a:lnTo>
                  <a:lnTo>
                    <a:pt x="71" y="0"/>
                  </a:lnTo>
                  <a:lnTo>
                    <a:pt x="72" y="1"/>
                  </a:lnTo>
                  <a:lnTo>
                    <a:pt x="73" y="1"/>
                  </a:lnTo>
                  <a:lnTo>
                    <a:pt x="74" y="1"/>
                  </a:lnTo>
                  <a:lnTo>
                    <a:pt x="75" y="2"/>
                  </a:lnTo>
                  <a:lnTo>
                    <a:pt x="76" y="3"/>
                  </a:lnTo>
                  <a:lnTo>
                    <a:pt x="79" y="7"/>
                  </a:lnTo>
                  <a:lnTo>
                    <a:pt x="80" y="11"/>
                  </a:lnTo>
                  <a:lnTo>
                    <a:pt x="82" y="15"/>
                  </a:lnTo>
                  <a:lnTo>
                    <a:pt x="84" y="18"/>
                  </a:lnTo>
                  <a:lnTo>
                    <a:pt x="87" y="23"/>
                  </a:lnTo>
                  <a:lnTo>
                    <a:pt x="88" y="26"/>
                  </a:lnTo>
                  <a:lnTo>
                    <a:pt x="90" y="30"/>
                  </a:lnTo>
                  <a:lnTo>
                    <a:pt x="92" y="34"/>
                  </a:lnTo>
                  <a:lnTo>
                    <a:pt x="92" y="35"/>
                  </a:lnTo>
                  <a:lnTo>
                    <a:pt x="91" y="35"/>
                  </a:lnTo>
                  <a:lnTo>
                    <a:pt x="90" y="36"/>
                  </a:lnTo>
                  <a:lnTo>
                    <a:pt x="89" y="36"/>
                  </a:lnTo>
                  <a:lnTo>
                    <a:pt x="87" y="38"/>
                  </a:lnTo>
                  <a:lnTo>
                    <a:pt x="86" y="38"/>
                  </a:lnTo>
                  <a:lnTo>
                    <a:pt x="82" y="38"/>
                  </a:lnTo>
                  <a:lnTo>
                    <a:pt x="78" y="39"/>
                  </a:lnTo>
                  <a:lnTo>
                    <a:pt x="74" y="39"/>
                  </a:lnTo>
                  <a:lnTo>
                    <a:pt x="71" y="40"/>
                  </a:lnTo>
                  <a:lnTo>
                    <a:pt x="66" y="40"/>
                  </a:lnTo>
                  <a:lnTo>
                    <a:pt x="63" y="41"/>
                  </a:lnTo>
                  <a:lnTo>
                    <a:pt x="58" y="41"/>
                  </a:lnTo>
                  <a:lnTo>
                    <a:pt x="54" y="41"/>
                  </a:lnTo>
                  <a:lnTo>
                    <a:pt x="50" y="41"/>
                  </a:lnTo>
                  <a:lnTo>
                    <a:pt x="46" y="41"/>
                  </a:lnTo>
                  <a:lnTo>
                    <a:pt x="43" y="41"/>
                  </a:lnTo>
                  <a:lnTo>
                    <a:pt x="38" y="41"/>
                  </a:lnTo>
                  <a:lnTo>
                    <a:pt x="30" y="40"/>
                  </a:lnTo>
                  <a:lnTo>
                    <a:pt x="22" y="40"/>
                  </a:lnTo>
                  <a:lnTo>
                    <a:pt x="21" y="40"/>
                  </a:lnTo>
                  <a:lnTo>
                    <a:pt x="19" y="39"/>
                  </a:lnTo>
                  <a:lnTo>
                    <a:pt x="18" y="39"/>
                  </a:lnTo>
                  <a:lnTo>
                    <a:pt x="16" y="39"/>
                  </a:lnTo>
                  <a:lnTo>
                    <a:pt x="15" y="39"/>
                  </a:lnTo>
                  <a:lnTo>
                    <a:pt x="14" y="39"/>
                  </a:lnTo>
                  <a:lnTo>
                    <a:pt x="14" y="38"/>
                  </a:lnTo>
                  <a:lnTo>
                    <a:pt x="13" y="38"/>
                  </a:lnTo>
                  <a:lnTo>
                    <a:pt x="12" y="33"/>
                  </a:lnTo>
                  <a:lnTo>
                    <a:pt x="11" y="30"/>
                  </a:lnTo>
                  <a:lnTo>
                    <a:pt x="8" y="25"/>
                  </a:lnTo>
                  <a:lnTo>
                    <a:pt x="7" y="22"/>
                  </a:lnTo>
                  <a:lnTo>
                    <a:pt x="5" y="17"/>
                  </a:lnTo>
                  <a:lnTo>
                    <a:pt x="4" y="13"/>
                  </a:lnTo>
                  <a:lnTo>
                    <a:pt x="1" y="9"/>
                  </a:lnTo>
                  <a:lnTo>
                    <a:pt x="0" y="5"/>
                  </a:lnTo>
                  <a:lnTo>
                    <a:pt x="0" y="4"/>
                  </a:lnTo>
                  <a:lnTo>
                    <a:pt x="1" y="3"/>
                  </a:lnTo>
                  <a:lnTo>
                    <a:pt x="3" y="2"/>
                  </a:lnTo>
                  <a:lnTo>
                    <a:pt x="4" y="2"/>
                  </a:lnTo>
                  <a:lnTo>
                    <a:pt x="5" y="2"/>
                  </a:lnTo>
                  <a:lnTo>
                    <a:pt x="7" y="2"/>
                  </a:lnTo>
                  <a:close/>
                </a:path>
              </a:pathLst>
            </a:custGeom>
            <a:solidFill>
              <a:srgbClr val="E5E5E5"/>
            </a:solidFill>
            <a:ln w="9525">
              <a:noFill/>
              <a:round/>
              <a:headEnd/>
              <a:tailEnd/>
            </a:ln>
          </p:spPr>
          <p:txBody>
            <a:bodyPr/>
            <a:lstStyle/>
            <a:p>
              <a:endParaRPr lang="en-US"/>
            </a:p>
          </p:txBody>
        </p:sp>
        <p:sp>
          <p:nvSpPr>
            <p:cNvPr id="1168" name="Freeform 132"/>
            <p:cNvSpPr>
              <a:spLocks/>
            </p:cNvSpPr>
            <p:nvPr/>
          </p:nvSpPr>
          <p:spPr bwMode="auto">
            <a:xfrm>
              <a:off x="3413" y="2082"/>
              <a:ext cx="49" cy="22"/>
            </a:xfrm>
            <a:custGeom>
              <a:avLst/>
              <a:gdLst>
                <a:gd name="T0" fmla="*/ 19 w 99"/>
                <a:gd name="T1" fmla="*/ 0 h 44"/>
                <a:gd name="T2" fmla="*/ 19 w 99"/>
                <a:gd name="T3" fmla="*/ 0 h 44"/>
                <a:gd name="T4" fmla="*/ 20 w 99"/>
                <a:gd name="T5" fmla="*/ 0 h 44"/>
                <a:gd name="T6" fmla="*/ 20 w 99"/>
                <a:gd name="T7" fmla="*/ 0 h 44"/>
                <a:gd name="T8" fmla="*/ 20 w 99"/>
                <a:gd name="T9" fmla="*/ 0 h 44"/>
                <a:gd name="T10" fmla="*/ 20 w 99"/>
                <a:gd name="T11" fmla="*/ 1 h 44"/>
                <a:gd name="T12" fmla="*/ 21 w 99"/>
                <a:gd name="T13" fmla="*/ 1 h 44"/>
                <a:gd name="T14" fmla="*/ 21 w 99"/>
                <a:gd name="T15" fmla="*/ 1 h 44"/>
                <a:gd name="T16" fmla="*/ 21 w 99"/>
                <a:gd name="T17" fmla="*/ 1 h 44"/>
                <a:gd name="T18" fmla="*/ 21 w 99"/>
                <a:gd name="T19" fmla="*/ 1 h 44"/>
                <a:gd name="T20" fmla="*/ 22 w 99"/>
                <a:gd name="T21" fmla="*/ 3 h 44"/>
                <a:gd name="T22" fmla="*/ 22 w 99"/>
                <a:gd name="T23" fmla="*/ 3 h 44"/>
                <a:gd name="T24" fmla="*/ 23 w 99"/>
                <a:gd name="T25" fmla="*/ 5 h 44"/>
                <a:gd name="T26" fmla="*/ 23 w 99"/>
                <a:gd name="T27" fmla="*/ 6 h 44"/>
                <a:gd name="T28" fmla="*/ 24 w 99"/>
                <a:gd name="T29" fmla="*/ 7 h 44"/>
                <a:gd name="T30" fmla="*/ 24 w 99"/>
                <a:gd name="T31" fmla="*/ 9 h 44"/>
                <a:gd name="T32" fmla="*/ 24 w 99"/>
                <a:gd name="T33" fmla="*/ 9 h 44"/>
                <a:gd name="T34" fmla="*/ 21 w 99"/>
                <a:gd name="T35" fmla="*/ 10 h 44"/>
                <a:gd name="T36" fmla="*/ 18 w 99"/>
                <a:gd name="T37" fmla="*/ 10 h 44"/>
                <a:gd name="T38" fmla="*/ 15 w 99"/>
                <a:gd name="T39" fmla="*/ 10 h 44"/>
                <a:gd name="T40" fmla="*/ 12 w 99"/>
                <a:gd name="T41" fmla="*/ 11 h 44"/>
                <a:gd name="T42" fmla="*/ 9 w 99"/>
                <a:gd name="T43" fmla="*/ 11 h 44"/>
                <a:gd name="T44" fmla="*/ 6 w 99"/>
                <a:gd name="T45" fmla="*/ 11 h 44"/>
                <a:gd name="T46" fmla="*/ 3 w 99"/>
                <a:gd name="T47" fmla="*/ 11 h 44"/>
                <a:gd name="T48" fmla="*/ 0 w 99"/>
                <a:gd name="T49" fmla="*/ 11 h 44"/>
                <a:gd name="T50" fmla="*/ 0 w 99"/>
                <a:gd name="T51" fmla="*/ 10 h 44"/>
                <a:gd name="T52" fmla="*/ 0 w 99"/>
                <a:gd name="T53" fmla="*/ 9 h 44"/>
                <a:gd name="T54" fmla="*/ 0 w 99"/>
                <a:gd name="T55" fmla="*/ 7 h 44"/>
                <a:gd name="T56" fmla="*/ 0 w 99"/>
                <a:gd name="T57" fmla="*/ 6 h 44"/>
                <a:gd name="T58" fmla="*/ 0 w 99"/>
                <a:gd name="T59" fmla="*/ 5 h 44"/>
                <a:gd name="T60" fmla="*/ 0 w 99"/>
                <a:gd name="T61" fmla="*/ 3 h 44"/>
                <a:gd name="T62" fmla="*/ 1 w 99"/>
                <a:gd name="T63" fmla="*/ 3 h 44"/>
                <a:gd name="T64" fmla="*/ 1 w 99"/>
                <a:gd name="T65" fmla="*/ 1 h 44"/>
                <a:gd name="T66" fmla="*/ 1 w 99"/>
                <a:gd name="T67" fmla="*/ 1 h 44"/>
                <a:gd name="T68" fmla="*/ 1 w 99"/>
                <a:gd name="T69" fmla="*/ 1 h 44"/>
                <a:gd name="T70" fmla="*/ 1 w 99"/>
                <a:gd name="T71" fmla="*/ 1 h 44"/>
                <a:gd name="T72" fmla="*/ 1 w 99"/>
                <a:gd name="T73" fmla="*/ 1 h 44"/>
                <a:gd name="T74" fmla="*/ 2 w 99"/>
                <a:gd name="T75" fmla="*/ 1 h 44"/>
                <a:gd name="T76" fmla="*/ 3 w 99"/>
                <a:gd name="T77" fmla="*/ 1 h 44"/>
                <a:gd name="T78" fmla="*/ 5 w 99"/>
                <a:gd name="T79" fmla="*/ 1 h 44"/>
                <a:gd name="T80" fmla="*/ 6 w 99"/>
                <a:gd name="T81" fmla="*/ 1 h 44"/>
                <a:gd name="T82" fmla="*/ 7 w 99"/>
                <a:gd name="T83" fmla="*/ 1 h 44"/>
                <a:gd name="T84" fmla="*/ 9 w 99"/>
                <a:gd name="T85" fmla="*/ 1 h 44"/>
                <a:gd name="T86" fmla="*/ 12 w 99"/>
                <a:gd name="T87" fmla="*/ 1 h 44"/>
                <a:gd name="T88" fmla="*/ 15 w 99"/>
                <a:gd name="T89" fmla="*/ 0 h 44"/>
                <a:gd name="T90" fmla="*/ 18 w 99"/>
                <a:gd name="T91" fmla="*/ 0 h 44"/>
                <a:gd name="T92" fmla="*/ 19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76" y="0"/>
                  </a:moveTo>
                  <a:lnTo>
                    <a:pt x="79" y="0"/>
                  </a:lnTo>
                  <a:lnTo>
                    <a:pt x="80" y="0"/>
                  </a:lnTo>
                  <a:lnTo>
                    <a:pt x="81" y="0"/>
                  </a:lnTo>
                  <a:lnTo>
                    <a:pt x="82" y="0"/>
                  </a:lnTo>
                  <a:lnTo>
                    <a:pt x="83" y="1"/>
                  </a:lnTo>
                  <a:lnTo>
                    <a:pt x="84" y="1"/>
                  </a:lnTo>
                  <a:lnTo>
                    <a:pt x="84" y="3"/>
                  </a:lnTo>
                  <a:lnTo>
                    <a:pt x="86" y="3"/>
                  </a:lnTo>
                  <a:lnTo>
                    <a:pt x="87" y="7"/>
                  </a:lnTo>
                  <a:lnTo>
                    <a:pt x="89" y="12"/>
                  </a:lnTo>
                  <a:lnTo>
                    <a:pt x="90" y="15"/>
                  </a:lnTo>
                  <a:lnTo>
                    <a:pt x="93" y="20"/>
                  </a:lnTo>
                  <a:lnTo>
                    <a:pt x="94" y="24"/>
                  </a:lnTo>
                  <a:lnTo>
                    <a:pt x="96" y="28"/>
                  </a:lnTo>
                  <a:lnTo>
                    <a:pt x="97" y="33"/>
                  </a:lnTo>
                  <a:lnTo>
                    <a:pt x="99" y="36"/>
                  </a:lnTo>
                  <a:lnTo>
                    <a:pt x="87" y="37"/>
                  </a:lnTo>
                  <a:lnTo>
                    <a:pt x="74" y="38"/>
                  </a:lnTo>
                  <a:lnTo>
                    <a:pt x="63" y="39"/>
                  </a:lnTo>
                  <a:lnTo>
                    <a:pt x="50" y="41"/>
                  </a:lnTo>
                  <a:lnTo>
                    <a:pt x="37" y="42"/>
                  </a:lnTo>
                  <a:lnTo>
                    <a:pt x="25" y="43"/>
                  </a:lnTo>
                  <a:lnTo>
                    <a:pt x="13" y="43"/>
                  </a:lnTo>
                  <a:lnTo>
                    <a:pt x="0" y="44"/>
                  </a:lnTo>
                  <a:lnTo>
                    <a:pt x="0" y="39"/>
                  </a:lnTo>
                  <a:lnTo>
                    <a:pt x="2" y="35"/>
                  </a:lnTo>
                  <a:lnTo>
                    <a:pt x="2" y="30"/>
                  </a:lnTo>
                  <a:lnTo>
                    <a:pt x="3" y="24"/>
                  </a:lnTo>
                  <a:lnTo>
                    <a:pt x="3" y="20"/>
                  </a:lnTo>
                  <a:lnTo>
                    <a:pt x="3" y="15"/>
                  </a:lnTo>
                  <a:lnTo>
                    <a:pt x="4" y="9"/>
                  </a:lnTo>
                  <a:lnTo>
                    <a:pt x="4" y="5"/>
                  </a:lnTo>
                  <a:lnTo>
                    <a:pt x="5" y="5"/>
                  </a:lnTo>
                  <a:lnTo>
                    <a:pt x="6" y="4"/>
                  </a:lnTo>
                  <a:lnTo>
                    <a:pt x="7" y="4"/>
                  </a:lnTo>
                  <a:lnTo>
                    <a:pt x="11" y="3"/>
                  </a:lnTo>
                  <a:lnTo>
                    <a:pt x="14" y="3"/>
                  </a:lnTo>
                  <a:lnTo>
                    <a:pt x="20" y="3"/>
                  </a:lnTo>
                  <a:lnTo>
                    <a:pt x="25" y="1"/>
                  </a:lnTo>
                  <a:lnTo>
                    <a:pt x="31" y="1"/>
                  </a:lnTo>
                  <a:lnTo>
                    <a:pt x="37" y="1"/>
                  </a:lnTo>
                  <a:lnTo>
                    <a:pt x="50" y="1"/>
                  </a:lnTo>
                  <a:lnTo>
                    <a:pt x="61" y="0"/>
                  </a:lnTo>
                  <a:lnTo>
                    <a:pt x="72" y="0"/>
                  </a:lnTo>
                  <a:lnTo>
                    <a:pt x="76" y="0"/>
                  </a:lnTo>
                  <a:close/>
                </a:path>
              </a:pathLst>
            </a:custGeom>
            <a:solidFill>
              <a:srgbClr val="B2B2B2"/>
            </a:solidFill>
            <a:ln w="9525">
              <a:noFill/>
              <a:round/>
              <a:headEnd/>
              <a:tailEnd/>
            </a:ln>
          </p:spPr>
          <p:txBody>
            <a:bodyPr/>
            <a:lstStyle/>
            <a:p>
              <a:endParaRPr lang="en-US"/>
            </a:p>
          </p:txBody>
        </p:sp>
        <p:sp>
          <p:nvSpPr>
            <p:cNvPr id="1169" name="Freeform 133"/>
            <p:cNvSpPr>
              <a:spLocks/>
            </p:cNvSpPr>
            <p:nvPr/>
          </p:nvSpPr>
          <p:spPr bwMode="auto">
            <a:xfrm>
              <a:off x="3403" y="2068"/>
              <a:ext cx="12" cy="35"/>
            </a:xfrm>
            <a:custGeom>
              <a:avLst/>
              <a:gdLst>
                <a:gd name="T0" fmla="*/ 2 w 24"/>
                <a:gd name="T1" fmla="*/ 0 h 72"/>
                <a:gd name="T2" fmla="*/ 2 w 24"/>
                <a:gd name="T3" fmla="*/ 1 h 72"/>
                <a:gd name="T4" fmla="*/ 2 w 24"/>
                <a:gd name="T5" fmla="*/ 1 h 72"/>
                <a:gd name="T6" fmla="*/ 2 w 24"/>
                <a:gd name="T7" fmla="*/ 2 h 72"/>
                <a:gd name="T8" fmla="*/ 1 w 24"/>
                <a:gd name="T9" fmla="*/ 3 h 72"/>
                <a:gd name="T10" fmla="*/ 1 w 24"/>
                <a:gd name="T11" fmla="*/ 4 h 72"/>
                <a:gd name="T12" fmla="*/ 1 w 24"/>
                <a:gd name="T13" fmla="*/ 5 h 72"/>
                <a:gd name="T14" fmla="*/ 1 w 24"/>
                <a:gd name="T15" fmla="*/ 6 h 72"/>
                <a:gd name="T16" fmla="*/ 0 w 24"/>
                <a:gd name="T17" fmla="*/ 6 h 72"/>
                <a:gd name="T18" fmla="*/ 1 w 24"/>
                <a:gd name="T19" fmla="*/ 8 h 72"/>
                <a:gd name="T20" fmla="*/ 2 w 24"/>
                <a:gd name="T21" fmla="*/ 9 h 72"/>
                <a:gd name="T22" fmla="*/ 2 w 24"/>
                <a:gd name="T23" fmla="*/ 10 h 72"/>
                <a:gd name="T24" fmla="*/ 3 w 24"/>
                <a:gd name="T25" fmla="*/ 12 h 72"/>
                <a:gd name="T26" fmla="*/ 3 w 24"/>
                <a:gd name="T27" fmla="*/ 13 h 72"/>
                <a:gd name="T28" fmla="*/ 3 w 24"/>
                <a:gd name="T29" fmla="*/ 14 h 72"/>
                <a:gd name="T30" fmla="*/ 5 w 24"/>
                <a:gd name="T31" fmla="*/ 16 h 72"/>
                <a:gd name="T32" fmla="*/ 5 w 24"/>
                <a:gd name="T33" fmla="*/ 17 h 72"/>
                <a:gd name="T34" fmla="*/ 6 w 24"/>
                <a:gd name="T35" fmla="*/ 16 h 72"/>
                <a:gd name="T36" fmla="*/ 6 w 24"/>
                <a:gd name="T37" fmla="*/ 15 h 72"/>
                <a:gd name="T38" fmla="*/ 6 w 24"/>
                <a:gd name="T39" fmla="*/ 14 h 72"/>
                <a:gd name="T40" fmla="*/ 6 w 24"/>
                <a:gd name="T41" fmla="*/ 13 h 72"/>
                <a:gd name="T42" fmla="*/ 6 w 24"/>
                <a:gd name="T43" fmla="*/ 12 h 72"/>
                <a:gd name="T44" fmla="*/ 6 w 24"/>
                <a:gd name="T45" fmla="*/ 11 h 72"/>
                <a:gd name="T46" fmla="*/ 6 w 24"/>
                <a:gd name="T47" fmla="*/ 10 h 72"/>
                <a:gd name="T48" fmla="*/ 6 w 24"/>
                <a:gd name="T49" fmla="*/ 9 h 72"/>
                <a:gd name="T50" fmla="*/ 6 w 24"/>
                <a:gd name="T51" fmla="*/ 9 h 72"/>
                <a:gd name="T52" fmla="*/ 6 w 24"/>
                <a:gd name="T53" fmla="*/ 8 h 72"/>
                <a:gd name="T54" fmla="*/ 6 w 24"/>
                <a:gd name="T55" fmla="*/ 8 h 72"/>
                <a:gd name="T56" fmla="*/ 6 w 24"/>
                <a:gd name="T57" fmla="*/ 8 h 72"/>
                <a:gd name="T58" fmla="*/ 6 w 24"/>
                <a:gd name="T59" fmla="*/ 7 h 72"/>
                <a:gd name="T60" fmla="*/ 6 w 24"/>
                <a:gd name="T61" fmla="*/ 6 h 72"/>
                <a:gd name="T62" fmla="*/ 6 w 24"/>
                <a:gd name="T63" fmla="*/ 5 h 72"/>
                <a:gd name="T64" fmla="*/ 6 w 24"/>
                <a:gd name="T65" fmla="*/ 4 h 72"/>
                <a:gd name="T66" fmla="*/ 5 w 24"/>
                <a:gd name="T67" fmla="*/ 3 h 72"/>
                <a:gd name="T68" fmla="*/ 5 w 24"/>
                <a:gd name="T69" fmla="*/ 3 h 72"/>
                <a:gd name="T70" fmla="*/ 4 w 24"/>
                <a:gd name="T71" fmla="*/ 2 h 72"/>
                <a:gd name="T72" fmla="*/ 3 w 24"/>
                <a:gd name="T73" fmla="*/ 1 h 72"/>
                <a:gd name="T74" fmla="*/ 3 w 24"/>
                <a:gd name="T75" fmla="*/ 1 h 72"/>
                <a:gd name="T76" fmla="*/ 3 w 24"/>
                <a:gd name="T77" fmla="*/ 0 h 72"/>
                <a:gd name="T78" fmla="*/ 3 w 24"/>
                <a:gd name="T79" fmla="*/ 0 h 72"/>
                <a:gd name="T80" fmla="*/ 3 w 24"/>
                <a:gd name="T81" fmla="*/ 0 h 72"/>
                <a:gd name="T82" fmla="*/ 3 w 24"/>
                <a:gd name="T83" fmla="*/ 0 h 72"/>
                <a:gd name="T84" fmla="*/ 3 w 24"/>
                <a:gd name="T85" fmla="*/ 0 h 72"/>
                <a:gd name="T86" fmla="*/ 3 w 24"/>
                <a:gd name="T87" fmla="*/ 0 h 72"/>
                <a:gd name="T88" fmla="*/ 3 w 24"/>
                <a:gd name="T89" fmla="*/ 0 h 72"/>
                <a:gd name="T90" fmla="*/ 3 w 24"/>
                <a:gd name="T91" fmla="*/ 0 h 72"/>
                <a:gd name="T92" fmla="*/ 2 w 24"/>
                <a:gd name="T93" fmla="*/ 0 h 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2"/>
                <a:gd name="T143" fmla="*/ 24 w 24"/>
                <a:gd name="T144" fmla="*/ 72 h 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2">
                  <a:moveTo>
                    <a:pt x="8" y="2"/>
                  </a:moveTo>
                  <a:lnTo>
                    <a:pt x="7" y="5"/>
                  </a:lnTo>
                  <a:lnTo>
                    <a:pt x="7" y="7"/>
                  </a:lnTo>
                  <a:lnTo>
                    <a:pt x="6" y="11"/>
                  </a:lnTo>
                  <a:lnTo>
                    <a:pt x="4" y="14"/>
                  </a:lnTo>
                  <a:lnTo>
                    <a:pt x="3" y="17"/>
                  </a:lnTo>
                  <a:lnTo>
                    <a:pt x="2" y="20"/>
                  </a:lnTo>
                  <a:lnTo>
                    <a:pt x="1" y="24"/>
                  </a:lnTo>
                  <a:lnTo>
                    <a:pt x="0" y="26"/>
                  </a:lnTo>
                  <a:lnTo>
                    <a:pt x="3" y="32"/>
                  </a:lnTo>
                  <a:lnTo>
                    <a:pt x="6" y="37"/>
                  </a:lnTo>
                  <a:lnTo>
                    <a:pt x="8" y="43"/>
                  </a:lnTo>
                  <a:lnTo>
                    <a:pt x="10" y="49"/>
                  </a:lnTo>
                  <a:lnTo>
                    <a:pt x="12" y="55"/>
                  </a:lnTo>
                  <a:lnTo>
                    <a:pt x="15" y="60"/>
                  </a:lnTo>
                  <a:lnTo>
                    <a:pt x="17" y="66"/>
                  </a:lnTo>
                  <a:lnTo>
                    <a:pt x="19" y="72"/>
                  </a:lnTo>
                  <a:lnTo>
                    <a:pt x="21" y="67"/>
                  </a:lnTo>
                  <a:lnTo>
                    <a:pt x="21" y="63"/>
                  </a:lnTo>
                  <a:lnTo>
                    <a:pt x="22" y="59"/>
                  </a:lnTo>
                  <a:lnTo>
                    <a:pt x="22" y="55"/>
                  </a:lnTo>
                  <a:lnTo>
                    <a:pt x="23" y="50"/>
                  </a:lnTo>
                  <a:lnTo>
                    <a:pt x="23" y="45"/>
                  </a:lnTo>
                  <a:lnTo>
                    <a:pt x="24" y="41"/>
                  </a:lnTo>
                  <a:lnTo>
                    <a:pt x="24" y="37"/>
                  </a:lnTo>
                  <a:lnTo>
                    <a:pt x="24" y="36"/>
                  </a:lnTo>
                  <a:lnTo>
                    <a:pt x="24" y="35"/>
                  </a:lnTo>
                  <a:lnTo>
                    <a:pt x="24" y="33"/>
                  </a:lnTo>
                  <a:lnTo>
                    <a:pt x="24" y="32"/>
                  </a:lnTo>
                  <a:lnTo>
                    <a:pt x="24" y="29"/>
                  </a:lnTo>
                  <a:lnTo>
                    <a:pt x="23" y="26"/>
                  </a:lnTo>
                  <a:lnTo>
                    <a:pt x="22" y="22"/>
                  </a:lnTo>
                  <a:lnTo>
                    <a:pt x="21" y="19"/>
                  </a:lnTo>
                  <a:lnTo>
                    <a:pt x="19" y="15"/>
                  </a:lnTo>
                  <a:lnTo>
                    <a:pt x="18" y="12"/>
                  </a:lnTo>
                  <a:lnTo>
                    <a:pt x="16" y="9"/>
                  </a:lnTo>
                  <a:lnTo>
                    <a:pt x="15" y="6"/>
                  </a:lnTo>
                  <a:lnTo>
                    <a:pt x="14" y="4"/>
                  </a:lnTo>
                  <a:lnTo>
                    <a:pt x="12" y="2"/>
                  </a:lnTo>
                  <a:lnTo>
                    <a:pt x="11" y="0"/>
                  </a:lnTo>
                  <a:lnTo>
                    <a:pt x="10" y="0"/>
                  </a:lnTo>
                  <a:lnTo>
                    <a:pt x="9" y="0"/>
                  </a:lnTo>
                  <a:lnTo>
                    <a:pt x="8" y="2"/>
                  </a:lnTo>
                  <a:close/>
                </a:path>
              </a:pathLst>
            </a:custGeom>
            <a:solidFill>
              <a:srgbClr val="999999"/>
            </a:solidFill>
            <a:ln w="9525">
              <a:noFill/>
              <a:round/>
              <a:headEnd/>
              <a:tailEnd/>
            </a:ln>
          </p:spPr>
          <p:txBody>
            <a:bodyPr/>
            <a:lstStyle/>
            <a:p>
              <a:endParaRPr lang="en-US"/>
            </a:p>
          </p:txBody>
        </p:sp>
        <p:sp>
          <p:nvSpPr>
            <p:cNvPr id="1170" name="Freeform 134"/>
            <p:cNvSpPr>
              <a:spLocks/>
            </p:cNvSpPr>
            <p:nvPr/>
          </p:nvSpPr>
          <p:spPr bwMode="auto">
            <a:xfrm>
              <a:off x="3407" y="2065"/>
              <a:ext cx="47" cy="21"/>
            </a:xfrm>
            <a:custGeom>
              <a:avLst/>
              <a:gdLst>
                <a:gd name="T0" fmla="*/ 4 w 93"/>
                <a:gd name="T1" fmla="*/ 1 h 41"/>
                <a:gd name="T2" fmla="*/ 8 w 93"/>
                <a:gd name="T3" fmla="*/ 1 h 41"/>
                <a:gd name="T4" fmla="*/ 11 w 93"/>
                <a:gd name="T5" fmla="*/ 1 h 41"/>
                <a:gd name="T6" fmla="*/ 15 w 93"/>
                <a:gd name="T7" fmla="*/ 1 h 41"/>
                <a:gd name="T8" fmla="*/ 17 w 93"/>
                <a:gd name="T9" fmla="*/ 0 h 41"/>
                <a:gd name="T10" fmla="*/ 18 w 93"/>
                <a:gd name="T11" fmla="*/ 1 h 41"/>
                <a:gd name="T12" fmla="*/ 19 w 93"/>
                <a:gd name="T13" fmla="*/ 1 h 41"/>
                <a:gd name="T14" fmla="*/ 19 w 93"/>
                <a:gd name="T15" fmla="*/ 1 h 41"/>
                <a:gd name="T16" fmla="*/ 20 w 93"/>
                <a:gd name="T17" fmla="*/ 2 h 41"/>
                <a:gd name="T18" fmla="*/ 21 w 93"/>
                <a:gd name="T19" fmla="*/ 4 h 41"/>
                <a:gd name="T20" fmla="*/ 22 w 93"/>
                <a:gd name="T21" fmla="*/ 6 h 41"/>
                <a:gd name="T22" fmla="*/ 23 w 93"/>
                <a:gd name="T23" fmla="*/ 8 h 41"/>
                <a:gd name="T24" fmla="*/ 24 w 93"/>
                <a:gd name="T25" fmla="*/ 9 h 41"/>
                <a:gd name="T26" fmla="*/ 24 w 93"/>
                <a:gd name="T27" fmla="*/ 9 h 41"/>
                <a:gd name="T28" fmla="*/ 23 w 93"/>
                <a:gd name="T29" fmla="*/ 9 h 41"/>
                <a:gd name="T30" fmla="*/ 23 w 93"/>
                <a:gd name="T31" fmla="*/ 10 h 41"/>
                <a:gd name="T32" fmla="*/ 22 w 93"/>
                <a:gd name="T33" fmla="*/ 10 h 41"/>
                <a:gd name="T34" fmla="*/ 21 w 93"/>
                <a:gd name="T35" fmla="*/ 10 h 41"/>
                <a:gd name="T36" fmla="*/ 19 w 93"/>
                <a:gd name="T37" fmla="*/ 10 h 41"/>
                <a:gd name="T38" fmla="*/ 17 w 93"/>
                <a:gd name="T39" fmla="*/ 11 h 41"/>
                <a:gd name="T40" fmla="*/ 15 w 93"/>
                <a:gd name="T41" fmla="*/ 11 h 41"/>
                <a:gd name="T42" fmla="*/ 13 w 93"/>
                <a:gd name="T43" fmla="*/ 11 h 41"/>
                <a:gd name="T44" fmla="*/ 11 w 93"/>
                <a:gd name="T45" fmla="*/ 11 h 41"/>
                <a:gd name="T46" fmla="*/ 8 w 93"/>
                <a:gd name="T47" fmla="*/ 11 h 41"/>
                <a:gd name="T48" fmla="*/ 6 w 93"/>
                <a:gd name="T49" fmla="*/ 10 h 41"/>
                <a:gd name="T50" fmla="*/ 5 w 93"/>
                <a:gd name="T51" fmla="*/ 10 h 41"/>
                <a:gd name="T52" fmla="*/ 4 w 93"/>
                <a:gd name="T53" fmla="*/ 10 h 41"/>
                <a:gd name="T54" fmla="*/ 4 w 93"/>
                <a:gd name="T55" fmla="*/ 10 h 41"/>
                <a:gd name="T56" fmla="*/ 4 w 93"/>
                <a:gd name="T57" fmla="*/ 9 h 41"/>
                <a:gd name="T58" fmla="*/ 3 w 93"/>
                <a:gd name="T59" fmla="*/ 7 h 41"/>
                <a:gd name="T60" fmla="*/ 2 w 93"/>
                <a:gd name="T61" fmla="*/ 5 h 41"/>
                <a:gd name="T62" fmla="*/ 1 w 93"/>
                <a:gd name="T63" fmla="*/ 3 h 41"/>
                <a:gd name="T64" fmla="*/ 0 w 93"/>
                <a:gd name="T65" fmla="*/ 2 h 41"/>
                <a:gd name="T66" fmla="*/ 0 w 93"/>
                <a:gd name="T67" fmla="*/ 1 h 41"/>
                <a:gd name="T68" fmla="*/ 0 w 93"/>
                <a:gd name="T69" fmla="*/ 1 h 41"/>
                <a:gd name="T70" fmla="*/ 1 w 93"/>
                <a:gd name="T71" fmla="*/ 1 h 41"/>
                <a:gd name="T72" fmla="*/ 2 w 93"/>
                <a:gd name="T73" fmla="*/ 1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3"/>
                <a:gd name="T112" fmla="*/ 0 h 41"/>
                <a:gd name="T113" fmla="*/ 93 w 93"/>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3" h="41">
                  <a:moveTo>
                    <a:pt x="6" y="2"/>
                  </a:moveTo>
                  <a:lnTo>
                    <a:pt x="14" y="2"/>
                  </a:lnTo>
                  <a:lnTo>
                    <a:pt x="22" y="3"/>
                  </a:lnTo>
                  <a:lnTo>
                    <a:pt x="29" y="3"/>
                  </a:lnTo>
                  <a:lnTo>
                    <a:pt x="37" y="2"/>
                  </a:lnTo>
                  <a:lnTo>
                    <a:pt x="44" y="2"/>
                  </a:lnTo>
                  <a:lnTo>
                    <a:pt x="51" y="2"/>
                  </a:lnTo>
                  <a:lnTo>
                    <a:pt x="59" y="1"/>
                  </a:lnTo>
                  <a:lnTo>
                    <a:pt x="67" y="1"/>
                  </a:lnTo>
                  <a:lnTo>
                    <a:pt x="68" y="0"/>
                  </a:lnTo>
                  <a:lnTo>
                    <a:pt x="69" y="1"/>
                  </a:lnTo>
                  <a:lnTo>
                    <a:pt x="71" y="1"/>
                  </a:lnTo>
                  <a:lnTo>
                    <a:pt x="73" y="1"/>
                  </a:lnTo>
                  <a:lnTo>
                    <a:pt x="74" y="2"/>
                  </a:lnTo>
                  <a:lnTo>
                    <a:pt x="75" y="2"/>
                  </a:lnTo>
                  <a:lnTo>
                    <a:pt x="75" y="3"/>
                  </a:lnTo>
                  <a:lnTo>
                    <a:pt x="76" y="3"/>
                  </a:lnTo>
                  <a:lnTo>
                    <a:pt x="78" y="8"/>
                  </a:lnTo>
                  <a:lnTo>
                    <a:pt x="79" y="11"/>
                  </a:lnTo>
                  <a:lnTo>
                    <a:pt x="82" y="15"/>
                  </a:lnTo>
                  <a:lnTo>
                    <a:pt x="84" y="19"/>
                  </a:lnTo>
                  <a:lnTo>
                    <a:pt x="86" y="23"/>
                  </a:lnTo>
                  <a:lnTo>
                    <a:pt x="89" y="26"/>
                  </a:lnTo>
                  <a:lnTo>
                    <a:pt x="91" y="31"/>
                  </a:lnTo>
                  <a:lnTo>
                    <a:pt x="93" y="34"/>
                  </a:lnTo>
                  <a:lnTo>
                    <a:pt x="93" y="36"/>
                  </a:lnTo>
                  <a:lnTo>
                    <a:pt x="92" y="36"/>
                  </a:lnTo>
                  <a:lnTo>
                    <a:pt x="92" y="37"/>
                  </a:lnTo>
                  <a:lnTo>
                    <a:pt x="91" y="37"/>
                  </a:lnTo>
                  <a:lnTo>
                    <a:pt x="90" y="38"/>
                  </a:lnTo>
                  <a:lnTo>
                    <a:pt x="88" y="38"/>
                  </a:lnTo>
                  <a:lnTo>
                    <a:pt x="86" y="38"/>
                  </a:lnTo>
                  <a:lnTo>
                    <a:pt x="83" y="39"/>
                  </a:lnTo>
                  <a:lnTo>
                    <a:pt x="78" y="39"/>
                  </a:lnTo>
                  <a:lnTo>
                    <a:pt x="75" y="40"/>
                  </a:lnTo>
                  <a:lnTo>
                    <a:pt x="71" y="40"/>
                  </a:lnTo>
                  <a:lnTo>
                    <a:pt x="67" y="41"/>
                  </a:lnTo>
                  <a:lnTo>
                    <a:pt x="63" y="41"/>
                  </a:lnTo>
                  <a:lnTo>
                    <a:pt x="59" y="41"/>
                  </a:lnTo>
                  <a:lnTo>
                    <a:pt x="55" y="41"/>
                  </a:lnTo>
                  <a:lnTo>
                    <a:pt x="52" y="41"/>
                  </a:lnTo>
                  <a:lnTo>
                    <a:pt x="47" y="41"/>
                  </a:lnTo>
                  <a:lnTo>
                    <a:pt x="44" y="41"/>
                  </a:lnTo>
                  <a:lnTo>
                    <a:pt x="39" y="41"/>
                  </a:lnTo>
                  <a:lnTo>
                    <a:pt x="31" y="41"/>
                  </a:lnTo>
                  <a:lnTo>
                    <a:pt x="23" y="40"/>
                  </a:lnTo>
                  <a:lnTo>
                    <a:pt x="22" y="40"/>
                  </a:lnTo>
                  <a:lnTo>
                    <a:pt x="20" y="40"/>
                  </a:lnTo>
                  <a:lnTo>
                    <a:pt x="18" y="40"/>
                  </a:lnTo>
                  <a:lnTo>
                    <a:pt x="17" y="40"/>
                  </a:lnTo>
                  <a:lnTo>
                    <a:pt x="16" y="39"/>
                  </a:lnTo>
                  <a:lnTo>
                    <a:pt x="15" y="39"/>
                  </a:lnTo>
                  <a:lnTo>
                    <a:pt x="14" y="38"/>
                  </a:lnTo>
                  <a:lnTo>
                    <a:pt x="13" y="34"/>
                  </a:lnTo>
                  <a:lnTo>
                    <a:pt x="10" y="30"/>
                  </a:lnTo>
                  <a:lnTo>
                    <a:pt x="9" y="26"/>
                  </a:lnTo>
                  <a:lnTo>
                    <a:pt x="7" y="22"/>
                  </a:lnTo>
                  <a:lnTo>
                    <a:pt x="6" y="18"/>
                  </a:lnTo>
                  <a:lnTo>
                    <a:pt x="3" y="14"/>
                  </a:lnTo>
                  <a:lnTo>
                    <a:pt x="1" y="10"/>
                  </a:lnTo>
                  <a:lnTo>
                    <a:pt x="0" y="6"/>
                  </a:lnTo>
                  <a:lnTo>
                    <a:pt x="0" y="4"/>
                  </a:lnTo>
                  <a:lnTo>
                    <a:pt x="1" y="3"/>
                  </a:lnTo>
                  <a:lnTo>
                    <a:pt x="2" y="3"/>
                  </a:lnTo>
                  <a:lnTo>
                    <a:pt x="3" y="2"/>
                  </a:lnTo>
                  <a:lnTo>
                    <a:pt x="5" y="2"/>
                  </a:lnTo>
                  <a:lnTo>
                    <a:pt x="6" y="2"/>
                  </a:lnTo>
                  <a:close/>
                </a:path>
              </a:pathLst>
            </a:custGeom>
            <a:solidFill>
              <a:srgbClr val="E5E5E5"/>
            </a:solidFill>
            <a:ln w="9525">
              <a:noFill/>
              <a:round/>
              <a:headEnd/>
              <a:tailEnd/>
            </a:ln>
          </p:spPr>
          <p:txBody>
            <a:bodyPr/>
            <a:lstStyle/>
            <a:p>
              <a:endParaRPr lang="en-US"/>
            </a:p>
          </p:txBody>
        </p:sp>
        <p:sp>
          <p:nvSpPr>
            <p:cNvPr id="1171" name="Freeform 135"/>
            <p:cNvSpPr>
              <a:spLocks/>
            </p:cNvSpPr>
            <p:nvPr/>
          </p:nvSpPr>
          <p:spPr bwMode="auto">
            <a:xfrm>
              <a:off x="3473" y="2079"/>
              <a:ext cx="50" cy="23"/>
            </a:xfrm>
            <a:custGeom>
              <a:avLst/>
              <a:gdLst>
                <a:gd name="T0" fmla="*/ 19 w 99"/>
                <a:gd name="T1" fmla="*/ 0 h 44"/>
                <a:gd name="T2" fmla="*/ 20 w 99"/>
                <a:gd name="T3" fmla="*/ 0 h 44"/>
                <a:gd name="T4" fmla="*/ 20 w 99"/>
                <a:gd name="T5" fmla="*/ 0 h 44"/>
                <a:gd name="T6" fmla="*/ 20 w 99"/>
                <a:gd name="T7" fmla="*/ 0 h 44"/>
                <a:gd name="T8" fmla="*/ 21 w 99"/>
                <a:gd name="T9" fmla="*/ 1 h 44"/>
                <a:gd name="T10" fmla="*/ 21 w 99"/>
                <a:gd name="T11" fmla="*/ 1 h 44"/>
                <a:gd name="T12" fmla="*/ 21 w 99"/>
                <a:gd name="T13" fmla="*/ 1 h 44"/>
                <a:gd name="T14" fmla="*/ 21 w 99"/>
                <a:gd name="T15" fmla="*/ 1 h 44"/>
                <a:gd name="T16" fmla="*/ 21 w 99"/>
                <a:gd name="T17" fmla="*/ 1 h 44"/>
                <a:gd name="T18" fmla="*/ 22 w 99"/>
                <a:gd name="T19" fmla="*/ 2 h 44"/>
                <a:gd name="T20" fmla="*/ 22 w 99"/>
                <a:gd name="T21" fmla="*/ 3 h 44"/>
                <a:gd name="T22" fmla="*/ 23 w 99"/>
                <a:gd name="T23" fmla="*/ 4 h 44"/>
                <a:gd name="T24" fmla="*/ 23 w 99"/>
                <a:gd name="T25" fmla="*/ 5 h 44"/>
                <a:gd name="T26" fmla="*/ 24 w 99"/>
                <a:gd name="T27" fmla="*/ 7 h 44"/>
                <a:gd name="T28" fmla="*/ 24 w 99"/>
                <a:gd name="T29" fmla="*/ 7 h 44"/>
                <a:gd name="T30" fmla="*/ 25 w 99"/>
                <a:gd name="T31" fmla="*/ 9 h 44"/>
                <a:gd name="T32" fmla="*/ 25 w 99"/>
                <a:gd name="T33" fmla="*/ 10 h 44"/>
                <a:gd name="T34" fmla="*/ 22 w 99"/>
                <a:gd name="T35" fmla="*/ 10 h 44"/>
                <a:gd name="T36" fmla="*/ 19 w 99"/>
                <a:gd name="T37" fmla="*/ 10 h 44"/>
                <a:gd name="T38" fmla="*/ 16 w 99"/>
                <a:gd name="T39" fmla="*/ 10 h 44"/>
                <a:gd name="T40" fmla="*/ 13 w 99"/>
                <a:gd name="T41" fmla="*/ 11 h 44"/>
                <a:gd name="T42" fmla="*/ 10 w 99"/>
                <a:gd name="T43" fmla="*/ 11 h 44"/>
                <a:gd name="T44" fmla="*/ 7 w 99"/>
                <a:gd name="T45" fmla="*/ 12 h 44"/>
                <a:gd name="T46" fmla="*/ 4 w 99"/>
                <a:gd name="T47" fmla="*/ 12 h 44"/>
                <a:gd name="T48" fmla="*/ 0 w 99"/>
                <a:gd name="T49" fmla="*/ 12 h 44"/>
                <a:gd name="T50" fmla="*/ 0 w 99"/>
                <a:gd name="T51" fmla="*/ 10 h 44"/>
                <a:gd name="T52" fmla="*/ 1 w 99"/>
                <a:gd name="T53" fmla="*/ 9 h 44"/>
                <a:gd name="T54" fmla="*/ 1 w 99"/>
                <a:gd name="T55" fmla="*/ 8 h 44"/>
                <a:gd name="T56" fmla="*/ 1 w 99"/>
                <a:gd name="T57" fmla="*/ 7 h 44"/>
                <a:gd name="T58" fmla="*/ 1 w 99"/>
                <a:gd name="T59" fmla="*/ 5 h 44"/>
                <a:gd name="T60" fmla="*/ 1 w 99"/>
                <a:gd name="T61" fmla="*/ 4 h 44"/>
                <a:gd name="T62" fmla="*/ 1 w 99"/>
                <a:gd name="T63" fmla="*/ 3 h 44"/>
                <a:gd name="T64" fmla="*/ 1 w 99"/>
                <a:gd name="T65" fmla="*/ 2 h 44"/>
                <a:gd name="T66" fmla="*/ 1 w 99"/>
                <a:gd name="T67" fmla="*/ 1 h 44"/>
                <a:gd name="T68" fmla="*/ 1 w 99"/>
                <a:gd name="T69" fmla="*/ 1 h 44"/>
                <a:gd name="T70" fmla="*/ 2 w 99"/>
                <a:gd name="T71" fmla="*/ 1 h 44"/>
                <a:gd name="T72" fmla="*/ 2 w 99"/>
                <a:gd name="T73" fmla="*/ 1 h 44"/>
                <a:gd name="T74" fmla="*/ 3 w 99"/>
                <a:gd name="T75" fmla="*/ 1 h 44"/>
                <a:gd name="T76" fmla="*/ 4 w 99"/>
                <a:gd name="T77" fmla="*/ 1 h 44"/>
                <a:gd name="T78" fmla="*/ 5 w 99"/>
                <a:gd name="T79" fmla="*/ 1 h 44"/>
                <a:gd name="T80" fmla="*/ 6 w 99"/>
                <a:gd name="T81" fmla="*/ 1 h 44"/>
                <a:gd name="T82" fmla="*/ 8 w 99"/>
                <a:gd name="T83" fmla="*/ 1 h 44"/>
                <a:gd name="T84" fmla="*/ 9 w 99"/>
                <a:gd name="T85" fmla="*/ 1 h 44"/>
                <a:gd name="T86" fmla="*/ 13 w 99"/>
                <a:gd name="T87" fmla="*/ 1 h 44"/>
                <a:gd name="T88" fmla="*/ 15 w 99"/>
                <a:gd name="T89" fmla="*/ 1 h 44"/>
                <a:gd name="T90" fmla="*/ 18 w 99"/>
                <a:gd name="T91" fmla="*/ 0 h 44"/>
                <a:gd name="T92" fmla="*/ 19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75" y="0"/>
                  </a:moveTo>
                  <a:lnTo>
                    <a:pt x="78" y="0"/>
                  </a:lnTo>
                  <a:lnTo>
                    <a:pt x="79" y="0"/>
                  </a:lnTo>
                  <a:lnTo>
                    <a:pt x="80" y="0"/>
                  </a:lnTo>
                  <a:lnTo>
                    <a:pt x="81" y="1"/>
                  </a:lnTo>
                  <a:lnTo>
                    <a:pt x="82" y="1"/>
                  </a:lnTo>
                  <a:lnTo>
                    <a:pt x="83" y="2"/>
                  </a:lnTo>
                  <a:lnTo>
                    <a:pt x="84" y="3"/>
                  </a:lnTo>
                  <a:lnTo>
                    <a:pt x="86" y="6"/>
                  </a:lnTo>
                  <a:lnTo>
                    <a:pt x="88" y="11"/>
                  </a:lnTo>
                  <a:lnTo>
                    <a:pt x="89" y="16"/>
                  </a:lnTo>
                  <a:lnTo>
                    <a:pt x="91" y="19"/>
                  </a:lnTo>
                  <a:lnTo>
                    <a:pt x="94" y="24"/>
                  </a:lnTo>
                  <a:lnTo>
                    <a:pt x="95" y="27"/>
                  </a:lnTo>
                  <a:lnTo>
                    <a:pt x="97" y="32"/>
                  </a:lnTo>
                  <a:lnTo>
                    <a:pt x="99" y="36"/>
                  </a:lnTo>
                  <a:lnTo>
                    <a:pt x="87" y="38"/>
                  </a:lnTo>
                  <a:lnTo>
                    <a:pt x="74" y="38"/>
                  </a:lnTo>
                  <a:lnTo>
                    <a:pt x="63" y="39"/>
                  </a:lnTo>
                  <a:lnTo>
                    <a:pt x="50" y="40"/>
                  </a:lnTo>
                  <a:lnTo>
                    <a:pt x="37" y="41"/>
                  </a:lnTo>
                  <a:lnTo>
                    <a:pt x="26" y="42"/>
                  </a:lnTo>
                  <a:lnTo>
                    <a:pt x="13" y="43"/>
                  </a:lnTo>
                  <a:lnTo>
                    <a:pt x="0" y="44"/>
                  </a:lnTo>
                  <a:lnTo>
                    <a:pt x="0" y="39"/>
                  </a:lnTo>
                  <a:lnTo>
                    <a:pt x="1" y="34"/>
                  </a:lnTo>
                  <a:lnTo>
                    <a:pt x="1" y="29"/>
                  </a:lnTo>
                  <a:lnTo>
                    <a:pt x="1" y="25"/>
                  </a:lnTo>
                  <a:lnTo>
                    <a:pt x="1" y="19"/>
                  </a:lnTo>
                  <a:lnTo>
                    <a:pt x="3" y="14"/>
                  </a:lnTo>
                  <a:lnTo>
                    <a:pt x="3" y="10"/>
                  </a:lnTo>
                  <a:lnTo>
                    <a:pt x="3" y="5"/>
                  </a:lnTo>
                  <a:lnTo>
                    <a:pt x="3" y="4"/>
                  </a:lnTo>
                  <a:lnTo>
                    <a:pt x="4" y="4"/>
                  </a:lnTo>
                  <a:lnTo>
                    <a:pt x="5" y="4"/>
                  </a:lnTo>
                  <a:lnTo>
                    <a:pt x="6" y="3"/>
                  </a:lnTo>
                  <a:lnTo>
                    <a:pt x="10" y="3"/>
                  </a:lnTo>
                  <a:lnTo>
                    <a:pt x="13" y="2"/>
                  </a:lnTo>
                  <a:lnTo>
                    <a:pt x="18" y="2"/>
                  </a:lnTo>
                  <a:lnTo>
                    <a:pt x="23" y="2"/>
                  </a:lnTo>
                  <a:lnTo>
                    <a:pt x="30" y="1"/>
                  </a:lnTo>
                  <a:lnTo>
                    <a:pt x="36" y="1"/>
                  </a:lnTo>
                  <a:lnTo>
                    <a:pt x="49" y="1"/>
                  </a:lnTo>
                  <a:lnTo>
                    <a:pt x="60" y="1"/>
                  </a:lnTo>
                  <a:lnTo>
                    <a:pt x="69" y="0"/>
                  </a:lnTo>
                  <a:lnTo>
                    <a:pt x="75" y="0"/>
                  </a:lnTo>
                  <a:close/>
                </a:path>
              </a:pathLst>
            </a:custGeom>
            <a:solidFill>
              <a:srgbClr val="B2B2B2"/>
            </a:solidFill>
            <a:ln w="9525">
              <a:noFill/>
              <a:round/>
              <a:headEnd/>
              <a:tailEnd/>
            </a:ln>
          </p:spPr>
          <p:txBody>
            <a:bodyPr/>
            <a:lstStyle/>
            <a:p>
              <a:endParaRPr lang="en-US"/>
            </a:p>
          </p:txBody>
        </p:sp>
        <p:sp>
          <p:nvSpPr>
            <p:cNvPr id="1172" name="Freeform 136"/>
            <p:cNvSpPr>
              <a:spLocks/>
            </p:cNvSpPr>
            <p:nvPr/>
          </p:nvSpPr>
          <p:spPr bwMode="auto">
            <a:xfrm>
              <a:off x="3463" y="2065"/>
              <a:ext cx="12" cy="36"/>
            </a:xfrm>
            <a:custGeom>
              <a:avLst/>
              <a:gdLst>
                <a:gd name="T0" fmla="*/ 2 w 24"/>
                <a:gd name="T1" fmla="*/ 1 h 71"/>
                <a:gd name="T2" fmla="*/ 2 w 24"/>
                <a:gd name="T3" fmla="*/ 1 h 71"/>
                <a:gd name="T4" fmla="*/ 1 w 24"/>
                <a:gd name="T5" fmla="*/ 2 h 71"/>
                <a:gd name="T6" fmla="*/ 1 w 24"/>
                <a:gd name="T7" fmla="*/ 3 h 71"/>
                <a:gd name="T8" fmla="*/ 1 w 24"/>
                <a:gd name="T9" fmla="*/ 4 h 71"/>
                <a:gd name="T10" fmla="*/ 1 w 24"/>
                <a:gd name="T11" fmla="*/ 5 h 71"/>
                <a:gd name="T12" fmla="*/ 1 w 24"/>
                <a:gd name="T13" fmla="*/ 5 h 71"/>
                <a:gd name="T14" fmla="*/ 1 w 24"/>
                <a:gd name="T15" fmla="*/ 6 h 71"/>
                <a:gd name="T16" fmla="*/ 0 w 24"/>
                <a:gd name="T17" fmla="*/ 7 h 71"/>
                <a:gd name="T18" fmla="*/ 1 w 24"/>
                <a:gd name="T19" fmla="*/ 8 h 71"/>
                <a:gd name="T20" fmla="*/ 2 w 24"/>
                <a:gd name="T21" fmla="*/ 10 h 71"/>
                <a:gd name="T22" fmla="*/ 2 w 24"/>
                <a:gd name="T23" fmla="*/ 11 h 71"/>
                <a:gd name="T24" fmla="*/ 3 w 24"/>
                <a:gd name="T25" fmla="*/ 13 h 71"/>
                <a:gd name="T26" fmla="*/ 3 w 24"/>
                <a:gd name="T27" fmla="*/ 14 h 71"/>
                <a:gd name="T28" fmla="*/ 4 w 24"/>
                <a:gd name="T29" fmla="*/ 15 h 71"/>
                <a:gd name="T30" fmla="*/ 5 w 24"/>
                <a:gd name="T31" fmla="*/ 17 h 71"/>
                <a:gd name="T32" fmla="*/ 5 w 24"/>
                <a:gd name="T33" fmla="*/ 18 h 71"/>
                <a:gd name="T34" fmla="*/ 6 w 24"/>
                <a:gd name="T35" fmla="*/ 17 h 71"/>
                <a:gd name="T36" fmla="*/ 6 w 24"/>
                <a:gd name="T37" fmla="*/ 16 h 71"/>
                <a:gd name="T38" fmla="*/ 6 w 24"/>
                <a:gd name="T39" fmla="*/ 15 h 71"/>
                <a:gd name="T40" fmla="*/ 6 w 24"/>
                <a:gd name="T41" fmla="*/ 14 h 71"/>
                <a:gd name="T42" fmla="*/ 6 w 24"/>
                <a:gd name="T43" fmla="*/ 13 h 71"/>
                <a:gd name="T44" fmla="*/ 6 w 24"/>
                <a:gd name="T45" fmla="*/ 12 h 71"/>
                <a:gd name="T46" fmla="*/ 6 w 24"/>
                <a:gd name="T47" fmla="*/ 11 h 71"/>
                <a:gd name="T48" fmla="*/ 6 w 24"/>
                <a:gd name="T49" fmla="*/ 10 h 71"/>
                <a:gd name="T50" fmla="*/ 6 w 24"/>
                <a:gd name="T51" fmla="*/ 9 h 71"/>
                <a:gd name="T52" fmla="*/ 6 w 24"/>
                <a:gd name="T53" fmla="*/ 9 h 71"/>
                <a:gd name="T54" fmla="*/ 6 w 24"/>
                <a:gd name="T55" fmla="*/ 9 h 71"/>
                <a:gd name="T56" fmla="*/ 6 w 24"/>
                <a:gd name="T57" fmla="*/ 8 h 71"/>
                <a:gd name="T58" fmla="*/ 6 w 24"/>
                <a:gd name="T59" fmla="*/ 8 h 71"/>
                <a:gd name="T60" fmla="*/ 6 w 24"/>
                <a:gd name="T61" fmla="*/ 7 h 71"/>
                <a:gd name="T62" fmla="*/ 6 w 24"/>
                <a:gd name="T63" fmla="*/ 6 h 71"/>
                <a:gd name="T64" fmla="*/ 5 w 24"/>
                <a:gd name="T65" fmla="*/ 5 h 71"/>
                <a:gd name="T66" fmla="*/ 5 w 24"/>
                <a:gd name="T67" fmla="*/ 4 h 71"/>
                <a:gd name="T68" fmla="*/ 5 w 24"/>
                <a:gd name="T69" fmla="*/ 3 h 71"/>
                <a:gd name="T70" fmla="*/ 3 w 24"/>
                <a:gd name="T71" fmla="*/ 2 h 71"/>
                <a:gd name="T72" fmla="*/ 3 w 24"/>
                <a:gd name="T73" fmla="*/ 2 h 71"/>
                <a:gd name="T74" fmla="*/ 3 w 24"/>
                <a:gd name="T75" fmla="*/ 1 h 71"/>
                <a:gd name="T76" fmla="*/ 3 w 24"/>
                <a:gd name="T77" fmla="*/ 1 h 71"/>
                <a:gd name="T78" fmla="*/ 3 w 24"/>
                <a:gd name="T79" fmla="*/ 1 h 71"/>
                <a:gd name="T80" fmla="*/ 3 w 24"/>
                <a:gd name="T81" fmla="*/ 0 h 71"/>
                <a:gd name="T82" fmla="*/ 3 w 24"/>
                <a:gd name="T83" fmla="*/ 0 h 71"/>
                <a:gd name="T84" fmla="*/ 2 w 24"/>
                <a:gd name="T85" fmla="*/ 0 h 71"/>
                <a:gd name="T86" fmla="*/ 2 w 24"/>
                <a:gd name="T87" fmla="*/ 0 h 71"/>
                <a:gd name="T88" fmla="*/ 2 w 24"/>
                <a:gd name="T89" fmla="*/ 0 h 71"/>
                <a:gd name="T90" fmla="*/ 2 w 24"/>
                <a:gd name="T91" fmla="*/ 1 h 71"/>
                <a:gd name="T92" fmla="*/ 2 w 24"/>
                <a:gd name="T93" fmla="*/ 1 h 7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1"/>
                <a:gd name="T143" fmla="*/ 24 w 24"/>
                <a:gd name="T144" fmla="*/ 71 h 7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1">
                  <a:moveTo>
                    <a:pt x="7" y="1"/>
                  </a:moveTo>
                  <a:lnTo>
                    <a:pt x="5" y="4"/>
                  </a:lnTo>
                  <a:lnTo>
                    <a:pt x="4" y="8"/>
                  </a:lnTo>
                  <a:lnTo>
                    <a:pt x="4" y="10"/>
                  </a:lnTo>
                  <a:lnTo>
                    <a:pt x="3" y="14"/>
                  </a:lnTo>
                  <a:lnTo>
                    <a:pt x="2" y="17"/>
                  </a:lnTo>
                  <a:lnTo>
                    <a:pt x="2" y="19"/>
                  </a:lnTo>
                  <a:lnTo>
                    <a:pt x="1" y="23"/>
                  </a:lnTo>
                  <a:lnTo>
                    <a:pt x="0" y="26"/>
                  </a:lnTo>
                  <a:lnTo>
                    <a:pt x="2" y="32"/>
                  </a:lnTo>
                  <a:lnTo>
                    <a:pt x="5" y="38"/>
                  </a:lnTo>
                  <a:lnTo>
                    <a:pt x="8" y="43"/>
                  </a:lnTo>
                  <a:lnTo>
                    <a:pt x="10" y="49"/>
                  </a:lnTo>
                  <a:lnTo>
                    <a:pt x="12" y="55"/>
                  </a:lnTo>
                  <a:lnTo>
                    <a:pt x="16" y="60"/>
                  </a:lnTo>
                  <a:lnTo>
                    <a:pt x="18" y="65"/>
                  </a:lnTo>
                  <a:lnTo>
                    <a:pt x="20" y="71"/>
                  </a:lnTo>
                  <a:lnTo>
                    <a:pt x="21" y="68"/>
                  </a:lnTo>
                  <a:lnTo>
                    <a:pt x="21" y="63"/>
                  </a:lnTo>
                  <a:lnTo>
                    <a:pt x="21" y="58"/>
                  </a:lnTo>
                  <a:lnTo>
                    <a:pt x="23" y="54"/>
                  </a:lnTo>
                  <a:lnTo>
                    <a:pt x="23" y="49"/>
                  </a:lnTo>
                  <a:lnTo>
                    <a:pt x="24" y="45"/>
                  </a:lnTo>
                  <a:lnTo>
                    <a:pt x="24" y="41"/>
                  </a:lnTo>
                  <a:lnTo>
                    <a:pt x="24" y="37"/>
                  </a:lnTo>
                  <a:lnTo>
                    <a:pt x="24" y="35"/>
                  </a:lnTo>
                  <a:lnTo>
                    <a:pt x="24" y="34"/>
                  </a:lnTo>
                  <a:lnTo>
                    <a:pt x="24" y="33"/>
                  </a:lnTo>
                  <a:lnTo>
                    <a:pt x="24" y="32"/>
                  </a:lnTo>
                  <a:lnTo>
                    <a:pt x="23" y="29"/>
                  </a:lnTo>
                  <a:lnTo>
                    <a:pt x="21" y="25"/>
                  </a:lnTo>
                  <a:lnTo>
                    <a:pt x="21" y="22"/>
                  </a:lnTo>
                  <a:lnTo>
                    <a:pt x="19" y="18"/>
                  </a:lnTo>
                  <a:lnTo>
                    <a:pt x="18" y="15"/>
                  </a:lnTo>
                  <a:lnTo>
                    <a:pt x="17" y="11"/>
                  </a:lnTo>
                  <a:lnTo>
                    <a:pt x="15" y="8"/>
                  </a:lnTo>
                  <a:lnTo>
                    <a:pt x="13" y="5"/>
                  </a:lnTo>
                  <a:lnTo>
                    <a:pt x="12" y="3"/>
                  </a:lnTo>
                  <a:lnTo>
                    <a:pt x="10" y="1"/>
                  </a:lnTo>
                  <a:lnTo>
                    <a:pt x="9" y="0"/>
                  </a:lnTo>
                  <a:lnTo>
                    <a:pt x="8" y="0"/>
                  </a:lnTo>
                  <a:lnTo>
                    <a:pt x="7" y="1"/>
                  </a:lnTo>
                  <a:close/>
                </a:path>
              </a:pathLst>
            </a:custGeom>
            <a:solidFill>
              <a:srgbClr val="999999"/>
            </a:solidFill>
            <a:ln w="9525">
              <a:noFill/>
              <a:round/>
              <a:headEnd/>
              <a:tailEnd/>
            </a:ln>
          </p:spPr>
          <p:txBody>
            <a:bodyPr/>
            <a:lstStyle/>
            <a:p>
              <a:endParaRPr lang="en-US"/>
            </a:p>
          </p:txBody>
        </p:sp>
        <p:sp>
          <p:nvSpPr>
            <p:cNvPr id="1173" name="Freeform 137"/>
            <p:cNvSpPr>
              <a:spLocks/>
            </p:cNvSpPr>
            <p:nvPr/>
          </p:nvSpPr>
          <p:spPr bwMode="auto">
            <a:xfrm>
              <a:off x="3467" y="2063"/>
              <a:ext cx="47" cy="21"/>
            </a:xfrm>
            <a:custGeom>
              <a:avLst/>
              <a:gdLst>
                <a:gd name="T0" fmla="*/ 3 w 94"/>
                <a:gd name="T1" fmla="*/ 1 h 42"/>
                <a:gd name="T2" fmla="*/ 7 w 94"/>
                <a:gd name="T3" fmla="*/ 1 h 42"/>
                <a:gd name="T4" fmla="*/ 11 w 94"/>
                <a:gd name="T5" fmla="*/ 1 h 42"/>
                <a:gd name="T6" fmla="*/ 14 w 94"/>
                <a:gd name="T7" fmla="*/ 1 h 42"/>
                <a:gd name="T8" fmla="*/ 17 w 94"/>
                <a:gd name="T9" fmla="*/ 0 h 42"/>
                <a:gd name="T10" fmla="*/ 18 w 94"/>
                <a:gd name="T11" fmla="*/ 0 h 42"/>
                <a:gd name="T12" fmla="*/ 19 w 94"/>
                <a:gd name="T13" fmla="*/ 1 h 42"/>
                <a:gd name="T14" fmla="*/ 19 w 94"/>
                <a:gd name="T15" fmla="*/ 1 h 42"/>
                <a:gd name="T16" fmla="*/ 20 w 94"/>
                <a:gd name="T17" fmla="*/ 1 h 42"/>
                <a:gd name="T18" fmla="*/ 21 w 94"/>
                <a:gd name="T19" fmla="*/ 3 h 42"/>
                <a:gd name="T20" fmla="*/ 22 w 94"/>
                <a:gd name="T21" fmla="*/ 5 h 42"/>
                <a:gd name="T22" fmla="*/ 23 w 94"/>
                <a:gd name="T23" fmla="*/ 7 h 42"/>
                <a:gd name="T24" fmla="*/ 24 w 94"/>
                <a:gd name="T25" fmla="*/ 9 h 42"/>
                <a:gd name="T26" fmla="*/ 24 w 94"/>
                <a:gd name="T27" fmla="*/ 9 h 42"/>
                <a:gd name="T28" fmla="*/ 24 w 94"/>
                <a:gd name="T29" fmla="*/ 9 h 42"/>
                <a:gd name="T30" fmla="*/ 23 w 94"/>
                <a:gd name="T31" fmla="*/ 10 h 42"/>
                <a:gd name="T32" fmla="*/ 23 w 94"/>
                <a:gd name="T33" fmla="*/ 10 h 42"/>
                <a:gd name="T34" fmla="*/ 21 w 94"/>
                <a:gd name="T35" fmla="*/ 10 h 42"/>
                <a:gd name="T36" fmla="*/ 19 w 94"/>
                <a:gd name="T37" fmla="*/ 10 h 42"/>
                <a:gd name="T38" fmla="*/ 17 w 94"/>
                <a:gd name="T39" fmla="*/ 11 h 42"/>
                <a:gd name="T40" fmla="*/ 15 w 94"/>
                <a:gd name="T41" fmla="*/ 11 h 42"/>
                <a:gd name="T42" fmla="*/ 13 w 94"/>
                <a:gd name="T43" fmla="*/ 11 h 42"/>
                <a:gd name="T44" fmla="*/ 12 w 94"/>
                <a:gd name="T45" fmla="*/ 11 h 42"/>
                <a:gd name="T46" fmla="*/ 8 w 94"/>
                <a:gd name="T47" fmla="*/ 11 h 42"/>
                <a:gd name="T48" fmla="*/ 6 w 94"/>
                <a:gd name="T49" fmla="*/ 10 h 42"/>
                <a:gd name="T50" fmla="*/ 5 w 94"/>
                <a:gd name="T51" fmla="*/ 10 h 42"/>
                <a:gd name="T52" fmla="*/ 5 w 94"/>
                <a:gd name="T53" fmla="*/ 10 h 42"/>
                <a:gd name="T54" fmla="*/ 4 w 94"/>
                <a:gd name="T55" fmla="*/ 10 h 42"/>
                <a:gd name="T56" fmla="*/ 3 w 94"/>
                <a:gd name="T57" fmla="*/ 9 h 42"/>
                <a:gd name="T58" fmla="*/ 3 w 94"/>
                <a:gd name="T59" fmla="*/ 6 h 42"/>
                <a:gd name="T60" fmla="*/ 1 w 94"/>
                <a:gd name="T61" fmla="*/ 5 h 42"/>
                <a:gd name="T62" fmla="*/ 1 w 94"/>
                <a:gd name="T63" fmla="*/ 3 h 42"/>
                <a:gd name="T64" fmla="*/ 0 w 94"/>
                <a:gd name="T65" fmla="*/ 1 h 42"/>
                <a:gd name="T66" fmla="*/ 0 w 94"/>
                <a:gd name="T67" fmla="*/ 1 h 42"/>
                <a:gd name="T68" fmla="*/ 0 w 94"/>
                <a:gd name="T69" fmla="*/ 1 h 42"/>
                <a:gd name="T70" fmla="*/ 1 w 94"/>
                <a:gd name="T71" fmla="*/ 1 h 42"/>
                <a:gd name="T72" fmla="*/ 1 w 94"/>
                <a:gd name="T73" fmla="*/ 1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42"/>
                <a:gd name="T113" fmla="*/ 94 w 94"/>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42">
                  <a:moveTo>
                    <a:pt x="5" y="1"/>
                  </a:moveTo>
                  <a:lnTo>
                    <a:pt x="13" y="3"/>
                  </a:lnTo>
                  <a:lnTo>
                    <a:pt x="22" y="3"/>
                  </a:lnTo>
                  <a:lnTo>
                    <a:pt x="28" y="3"/>
                  </a:lnTo>
                  <a:lnTo>
                    <a:pt x="37" y="3"/>
                  </a:lnTo>
                  <a:lnTo>
                    <a:pt x="43" y="1"/>
                  </a:lnTo>
                  <a:lnTo>
                    <a:pt x="50" y="1"/>
                  </a:lnTo>
                  <a:lnTo>
                    <a:pt x="58" y="1"/>
                  </a:lnTo>
                  <a:lnTo>
                    <a:pt x="65" y="0"/>
                  </a:lnTo>
                  <a:lnTo>
                    <a:pt x="68" y="0"/>
                  </a:lnTo>
                  <a:lnTo>
                    <a:pt x="69" y="0"/>
                  </a:lnTo>
                  <a:lnTo>
                    <a:pt x="70" y="0"/>
                  </a:lnTo>
                  <a:lnTo>
                    <a:pt x="72" y="0"/>
                  </a:lnTo>
                  <a:lnTo>
                    <a:pt x="73" y="1"/>
                  </a:lnTo>
                  <a:lnTo>
                    <a:pt x="75" y="1"/>
                  </a:lnTo>
                  <a:lnTo>
                    <a:pt x="75" y="3"/>
                  </a:lnTo>
                  <a:lnTo>
                    <a:pt x="76" y="3"/>
                  </a:lnTo>
                  <a:lnTo>
                    <a:pt x="78" y="7"/>
                  </a:lnTo>
                  <a:lnTo>
                    <a:pt x="80" y="11"/>
                  </a:lnTo>
                  <a:lnTo>
                    <a:pt x="83" y="15"/>
                  </a:lnTo>
                  <a:lnTo>
                    <a:pt x="85" y="19"/>
                  </a:lnTo>
                  <a:lnTo>
                    <a:pt x="87" y="22"/>
                  </a:lnTo>
                  <a:lnTo>
                    <a:pt x="90" y="27"/>
                  </a:lnTo>
                  <a:lnTo>
                    <a:pt x="92" y="30"/>
                  </a:lnTo>
                  <a:lnTo>
                    <a:pt x="94" y="34"/>
                  </a:lnTo>
                  <a:lnTo>
                    <a:pt x="94" y="35"/>
                  </a:lnTo>
                  <a:lnTo>
                    <a:pt x="93" y="36"/>
                  </a:lnTo>
                  <a:lnTo>
                    <a:pt x="92" y="37"/>
                  </a:lnTo>
                  <a:lnTo>
                    <a:pt x="91" y="37"/>
                  </a:lnTo>
                  <a:lnTo>
                    <a:pt x="90" y="37"/>
                  </a:lnTo>
                  <a:lnTo>
                    <a:pt x="87" y="37"/>
                  </a:lnTo>
                  <a:lnTo>
                    <a:pt x="84" y="38"/>
                  </a:lnTo>
                  <a:lnTo>
                    <a:pt x="79" y="39"/>
                  </a:lnTo>
                  <a:lnTo>
                    <a:pt x="76" y="39"/>
                  </a:lnTo>
                  <a:lnTo>
                    <a:pt x="72" y="41"/>
                  </a:lnTo>
                  <a:lnTo>
                    <a:pt x="68" y="41"/>
                  </a:lnTo>
                  <a:lnTo>
                    <a:pt x="64" y="41"/>
                  </a:lnTo>
                  <a:lnTo>
                    <a:pt x="60" y="41"/>
                  </a:lnTo>
                  <a:lnTo>
                    <a:pt x="56" y="42"/>
                  </a:lnTo>
                  <a:lnTo>
                    <a:pt x="53" y="42"/>
                  </a:lnTo>
                  <a:lnTo>
                    <a:pt x="48" y="42"/>
                  </a:lnTo>
                  <a:lnTo>
                    <a:pt x="45" y="42"/>
                  </a:lnTo>
                  <a:lnTo>
                    <a:pt x="40" y="41"/>
                  </a:lnTo>
                  <a:lnTo>
                    <a:pt x="32" y="41"/>
                  </a:lnTo>
                  <a:lnTo>
                    <a:pt x="24" y="39"/>
                  </a:lnTo>
                  <a:lnTo>
                    <a:pt x="23" y="39"/>
                  </a:lnTo>
                  <a:lnTo>
                    <a:pt x="20" y="39"/>
                  </a:lnTo>
                  <a:lnTo>
                    <a:pt x="19" y="39"/>
                  </a:lnTo>
                  <a:lnTo>
                    <a:pt x="18" y="39"/>
                  </a:lnTo>
                  <a:lnTo>
                    <a:pt x="17" y="39"/>
                  </a:lnTo>
                  <a:lnTo>
                    <a:pt x="16" y="38"/>
                  </a:lnTo>
                  <a:lnTo>
                    <a:pt x="15" y="38"/>
                  </a:lnTo>
                  <a:lnTo>
                    <a:pt x="13" y="34"/>
                  </a:lnTo>
                  <a:lnTo>
                    <a:pt x="11" y="30"/>
                  </a:lnTo>
                  <a:lnTo>
                    <a:pt x="9" y="26"/>
                  </a:lnTo>
                  <a:lnTo>
                    <a:pt x="8" y="22"/>
                  </a:lnTo>
                  <a:lnTo>
                    <a:pt x="5" y="18"/>
                  </a:lnTo>
                  <a:lnTo>
                    <a:pt x="3" y="13"/>
                  </a:lnTo>
                  <a:lnTo>
                    <a:pt x="1" y="9"/>
                  </a:lnTo>
                  <a:lnTo>
                    <a:pt x="0" y="5"/>
                  </a:lnTo>
                  <a:lnTo>
                    <a:pt x="0" y="4"/>
                  </a:lnTo>
                  <a:lnTo>
                    <a:pt x="1" y="3"/>
                  </a:lnTo>
                  <a:lnTo>
                    <a:pt x="2" y="3"/>
                  </a:lnTo>
                  <a:lnTo>
                    <a:pt x="3" y="3"/>
                  </a:lnTo>
                  <a:lnTo>
                    <a:pt x="4" y="1"/>
                  </a:lnTo>
                  <a:lnTo>
                    <a:pt x="5" y="1"/>
                  </a:lnTo>
                  <a:close/>
                </a:path>
              </a:pathLst>
            </a:custGeom>
            <a:solidFill>
              <a:srgbClr val="E5E5E5"/>
            </a:solidFill>
            <a:ln w="9525">
              <a:noFill/>
              <a:round/>
              <a:headEnd/>
              <a:tailEnd/>
            </a:ln>
          </p:spPr>
          <p:txBody>
            <a:bodyPr/>
            <a:lstStyle/>
            <a:p>
              <a:endParaRPr lang="en-US"/>
            </a:p>
          </p:txBody>
        </p:sp>
        <p:sp>
          <p:nvSpPr>
            <p:cNvPr id="1174" name="Freeform 138"/>
            <p:cNvSpPr>
              <a:spLocks/>
            </p:cNvSpPr>
            <p:nvPr/>
          </p:nvSpPr>
          <p:spPr bwMode="auto">
            <a:xfrm>
              <a:off x="3534" y="2076"/>
              <a:ext cx="49" cy="23"/>
            </a:xfrm>
            <a:custGeom>
              <a:avLst/>
              <a:gdLst>
                <a:gd name="T0" fmla="*/ 19 w 98"/>
                <a:gd name="T1" fmla="*/ 0 h 45"/>
                <a:gd name="T2" fmla="*/ 19 w 98"/>
                <a:gd name="T3" fmla="*/ 0 h 45"/>
                <a:gd name="T4" fmla="*/ 20 w 98"/>
                <a:gd name="T5" fmla="*/ 1 h 45"/>
                <a:gd name="T6" fmla="*/ 20 w 98"/>
                <a:gd name="T7" fmla="*/ 1 h 45"/>
                <a:gd name="T8" fmla="*/ 20 w 98"/>
                <a:gd name="T9" fmla="*/ 1 h 45"/>
                <a:gd name="T10" fmla="*/ 21 w 98"/>
                <a:gd name="T11" fmla="*/ 1 h 45"/>
                <a:gd name="T12" fmla="*/ 21 w 98"/>
                <a:gd name="T13" fmla="*/ 1 h 45"/>
                <a:gd name="T14" fmla="*/ 21 w 98"/>
                <a:gd name="T15" fmla="*/ 1 h 45"/>
                <a:gd name="T16" fmla="*/ 21 w 98"/>
                <a:gd name="T17" fmla="*/ 1 h 45"/>
                <a:gd name="T18" fmla="*/ 21 w 98"/>
                <a:gd name="T19" fmla="*/ 2 h 45"/>
                <a:gd name="T20" fmla="*/ 22 w 98"/>
                <a:gd name="T21" fmla="*/ 3 h 45"/>
                <a:gd name="T22" fmla="*/ 23 w 98"/>
                <a:gd name="T23" fmla="*/ 4 h 45"/>
                <a:gd name="T24" fmla="*/ 23 w 98"/>
                <a:gd name="T25" fmla="*/ 5 h 45"/>
                <a:gd name="T26" fmla="*/ 23 w 98"/>
                <a:gd name="T27" fmla="*/ 6 h 45"/>
                <a:gd name="T28" fmla="*/ 24 w 98"/>
                <a:gd name="T29" fmla="*/ 8 h 45"/>
                <a:gd name="T30" fmla="*/ 25 w 98"/>
                <a:gd name="T31" fmla="*/ 8 h 45"/>
                <a:gd name="T32" fmla="*/ 25 w 98"/>
                <a:gd name="T33" fmla="*/ 10 h 45"/>
                <a:gd name="T34" fmla="*/ 22 w 98"/>
                <a:gd name="T35" fmla="*/ 10 h 45"/>
                <a:gd name="T36" fmla="*/ 19 w 98"/>
                <a:gd name="T37" fmla="*/ 10 h 45"/>
                <a:gd name="T38" fmla="*/ 15 w 98"/>
                <a:gd name="T39" fmla="*/ 10 h 45"/>
                <a:gd name="T40" fmla="*/ 12 w 98"/>
                <a:gd name="T41" fmla="*/ 11 h 45"/>
                <a:gd name="T42" fmla="*/ 10 w 98"/>
                <a:gd name="T43" fmla="*/ 11 h 45"/>
                <a:gd name="T44" fmla="*/ 6 w 98"/>
                <a:gd name="T45" fmla="*/ 11 h 45"/>
                <a:gd name="T46" fmla="*/ 3 w 98"/>
                <a:gd name="T47" fmla="*/ 11 h 45"/>
                <a:gd name="T48" fmla="*/ 0 w 98"/>
                <a:gd name="T49" fmla="*/ 12 h 45"/>
                <a:gd name="T50" fmla="*/ 0 w 98"/>
                <a:gd name="T51" fmla="*/ 10 h 45"/>
                <a:gd name="T52" fmla="*/ 0 w 98"/>
                <a:gd name="T53" fmla="*/ 9 h 45"/>
                <a:gd name="T54" fmla="*/ 1 w 98"/>
                <a:gd name="T55" fmla="*/ 8 h 45"/>
                <a:gd name="T56" fmla="*/ 1 w 98"/>
                <a:gd name="T57" fmla="*/ 7 h 45"/>
                <a:gd name="T58" fmla="*/ 1 w 98"/>
                <a:gd name="T59" fmla="*/ 5 h 45"/>
                <a:gd name="T60" fmla="*/ 1 w 98"/>
                <a:gd name="T61" fmla="*/ 4 h 45"/>
                <a:gd name="T62" fmla="*/ 1 w 98"/>
                <a:gd name="T63" fmla="*/ 3 h 45"/>
                <a:gd name="T64" fmla="*/ 1 w 98"/>
                <a:gd name="T65" fmla="*/ 2 h 45"/>
                <a:gd name="T66" fmla="*/ 1 w 98"/>
                <a:gd name="T67" fmla="*/ 2 h 45"/>
                <a:gd name="T68" fmla="*/ 1 w 98"/>
                <a:gd name="T69" fmla="*/ 1 h 45"/>
                <a:gd name="T70" fmla="*/ 1 w 98"/>
                <a:gd name="T71" fmla="*/ 1 h 45"/>
                <a:gd name="T72" fmla="*/ 2 w 98"/>
                <a:gd name="T73" fmla="*/ 1 h 45"/>
                <a:gd name="T74" fmla="*/ 2 w 98"/>
                <a:gd name="T75" fmla="*/ 1 h 45"/>
                <a:gd name="T76" fmla="*/ 3 w 98"/>
                <a:gd name="T77" fmla="*/ 1 h 45"/>
                <a:gd name="T78" fmla="*/ 4 w 98"/>
                <a:gd name="T79" fmla="*/ 1 h 45"/>
                <a:gd name="T80" fmla="*/ 6 w 98"/>
                <a:gd name="T81" fmla="*/ 1 h 45"/>
                <a:gd name="T82" fmla="*/ 7 w 98"/>
                <a:gd name="T83" fmla="*/ 1 h 45"/>
                <a:gd name="T84" fmla="*/ 9 w 98"/>
                <a:gd name="T85" fmla="*/ 1 h 45"/>
                <a:gd name="T86" fmla="*/ 12 w 98"/>
                <a:gd name="T87" fmla="*/ 1 h 45"/>
                <a:gd name="T88" fmla="*/ 14 w 98"/>
                <a:gd name="T89" fmla="*/ 1 h 45"/>
                <a:gd name="T90" fmla="*/ 17 w 98"/>
                <a:gd name="T91" fmla="*/ 1 h 45"/>
                <a:gd name="T92" fmla="*/ 19 w 98"/>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5"/>
                <a:gd name="T143" fmla="*/ 98 w 98"/>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5">
                  <a:moveTo>
                    <a:pt x="74" y="0"/>
                  </a:moveTo>
                  <a:lnTo>
                    <a:pt x="75" y="0"/>
                  </a:lnTo>
                  <a:lnTo>
                    <a:pt x="78" y="1"/>
                  </a:lnTo>
                  <a:lnTo>
                    <a:pt x="79" y="1"/>
                  </a:lnTo>
                  <a:lnTo>
                    <a:pt x="80" y="1"/>
                  </a:lnTo>
                  <a:lnTo>
                    <a:pt x="81" y="1"/>
                  </a:lnTo>
                  <a:lnTo>
                    <a:pt x="82" y="2"/>
                  </a:lnTo>
                  <a:lnTo>
                    <a:pt x="83" y="3"/>
                  </a:lnTo>
                  <a:lnTo>
                    <a:pt x="84" y="8"/>
                  </a:lnTo>
                  <a:lnTo>
                    <a:pt x="87" y="11"/>
                  </a:lnTo>
                  <a:lnTo>
                    <a:pt x="89" y="16"/>
                  </a:lnTo>
                  <a:lnTo>
                    <a:pt x="90" y="19"/>
                  </a:lnTo>
                  <a:lnTo>
                    <a:pt x="92" y="24"/>
                  </a:lnTo>
                  <a:lnTo>
                    <a:pt x="95" y="29"/>
                  </a:lnTo>
                  <a:lnTo>
                    <a:pt x="97" y="32"/>
                  </a:lnTo>
                  <a:lnTo>
                    <a:pt x="98" y="37"/>
                  </a:lnTo>
                  <a:lnTo>
                    <a:pt x="87" y="38"/>
                  </a:lnTo>
                  <a:lnTo>
                    <a:pt x="74" y="39"/>
                  </a:lnTo>
                  <a:lnTo>
                    <a:pt x="61" y="40"/>
                  </a:lnTo>
                  <a:lnTo>
                    <a:pt x="50" y="41"/>
                  </a:lnTo>
                  <a:lnTo>
                    <a:pt x="37" y="41"/>
                  </a:lnTo>
                  <a:lnTo>
                    <a:pt x="25" y="42"/>
                  </a:lnTo>
                  <a:lnTo>
                    <a:pt x="13" y="44"/>
                  </a:lnTo>
                  <a:lnTo>
                    <a:pt x="0" y="45"/>
                  </a:lnTo>
                  <a:lnTo>
                    <a:pt x="0" y="40"/>
                  </a:lnTo>
                  <a:lnTo>
                    <a:pt x="0" y="35"/>
                  </a:lnTo>
                  <a:lnTo>
                    <a:pt x="1" y="30"/>
                  </a:lnTo>
                  <a:lnTo>
                    <a:pt x="1" y="25"/>
                  </a:lnTo>
                  <a:lnTo>
                    <a:pt x="1" y="20"/>
                  </a:lnTo>
                  <a:lnTo>
                    <a:pt x="1" y="15"/>
                  </a:lnTo>
                  <a:lnTo>
                    <a:pt x="1" y="10"/>
                  </a:lnTo>
                  <a:lnTo>
                    <a:pt x="1" y="6"/>
                  </a:lnTo>
                  <a:lnTo>
                    <a:pt x="3" y="4"/>
                  </a:lnTo>
                  <a:lnTo>
                    <a:pt x="5" y="4"/>
                  </a:lnTo>
                  <a:lnTo>
                    <a:pt x="7" y="3"/>
                  </a:lnTo>
                  <a:lnTo>
                    <a:pt x="12" y="3"/>
                  </a:lnTo>
                  <a:lnTo>
                    <a:pt x="16" y="2"/>
                  </a:lnTo>
                  <a:lnTo>
                    <a:pt x="22" y="2"/>
                  </a:lnTo>
                  <a:lnTo>
                    <a:pt x="28" y="2"/>
                  </a:lnTo>
                  <a:lnTo>
                    <a:pt x="35" y="2"/>
                  </a:lnTo>
                  <a:lnTo>
                    <a:pt x="48" y="1"/>
                  </a:lnTo>
                  <a:lnTo>
                    <a:pt x="59" y="1"/>
                  </a:lnTo>
                  <a:lnTo>
                    <a:pt x="68" y="1"/>
                  </a:lnTo>
                  <a:lnTo>
                    <a:pt x="74" y="0"/>
                  </a:lnTo>
                  <a:close/>
                </a:path>
              </a:pathLst>
            </a:custGeom>
            <a:solidFill>
              <a:srgbClr val="B2B2B2"/>
            </a:solidFill>
            <a:ln w="9525">
              <a:noFill/>
              <a:round/>
              <a:headEnd/>
              <a:tailEnd/>
            </a:ln>
          </p:spPr>
          <p:txBody>
            <a:bodyPr/>
            <a:lstStyle/>
            <a:p>
              <a:endParaRPr lang="en-US"/>
            </a:p>
          </p:txBody>
        </p:sp>
        <p:sp>
          <p:nvSpPr>
            <p:cNvPr id="1175" name="Freeform 139"/>
            <p:cNvSpPr>
              <a:spLocks/>
            </p:cNvSpPr>
            <p:nvPr/>
          </p:nvSpPr>
          <p:spPr bwMode="auto">
            <a:xfrm>
              <a:off x="3523" y="2062"/>
              <a:ext cx="12" cy="36"/>
            </a:xfrm>
            <a:custGeom>
              <a:avLst/>
              <a:gdLst>
                <a:gd name="T0" fmla="*/ 1 w 25"/>
                <a:gd name="T1" fmla="*/ 0 h 73"/>
                <a:gd name="T2" fmla="*/ 1 w 25"/>
                <a:gd name="T3" fmla="*/ 1 h 73"/>
                <a:gd name="T4" fmla="*/ 1 w 25"/>
                <a:gd name="T5" fmla="*/ 2 h 73"/>
                <a:gd name="T6" fmla="*/ 1 w 25"/>
                <a:gd name="T7" fmla="*/ 2 h 73"/>
                <a:gd name="T8" fmla="*/ 0 w 25"/>
                <a:gd name="T9" fmla="*/ 3 h 73"/>
                <a:gd name="T10" fmla="*/ 0 w 25"/>
                <a:gd name="T11" fmla="*/ 4 h 73"/>
                <a:gd name="T12" fmla="*/ 0 w 25"/>
                <a:gd name="T13" fmla="*/ 5 h 73"/>
                <a:gd name="T14" fmla="*/ 0 w 25"/>
                <a:gd name="T15" fmla="*/ 5 h 73"/>
                <a:gd name="T16" fmla="*/ 0 w 25"/>
                <a:gd name="T17" fmla="*/ 6 h 73"/>
                <a:gd name="T18" fmla="*/ 0 w 25"/>
                <a:gd name="T19" fmla="*/ 8 h 73"/>
                <a:gd name="T20" fmla="*/ 1 w 25"/>
                <a:gd name="T21" fmla="*/ 9 h 73"/>
                <a:gd name="T22" fmla="*/ 2 w 25"/>
                <a:gd name="T23" fmla="*/ 11 h 73"/>
                <a:gd name="T24" fmla="*/ 3 w 25"/>
                <a:gd name="T25" fmla="*/ 12 h 73"/>
                <a:gd name="T26" fmla="*/ 3 w 25"/>
                <a:gd name="T27" fmla="*/ 13 h 73"/>
                <a:gd name="T28" fmla="*/ 4 w 25"/>
                <a:gd name="T29" fmla="*/ 15 h 73"/>
                <a:gd name="T30" fmla="*/ 5 w 25"/>
                <a:gd name="T31" fmla="*/ 16 h 73"/>
                <a:gd name="T32" fmla="*/ 5 w 25"/>
                <a:gd name="T33" fmla="*/ 18 h 73"/>
                <a:gd name="T34" fmla="*/ 5 w 25"/>
                <a:gd name="T35" fmla="*/ 17 h 73"/>
                <a:gd name="T36" fmla="*/ 5 w 25"/>
                <a:gd name="T37" fmla="*/ 15 h 73"/>
                <a:gd name="T38" fmla="*/ 5 w 25"/>
                <a:gd name="T39" fmla="*/ 14 h 73"/>
                <a:gd name="T40" fmla="*/ 5 w 25"/>
                <a:gd name="T41" fmla="*/ 13 h 73"/>
                <a:gd name="T42" fmla="*/ 6 w 25"/>
                <a:gd name="T43" fmla="*/ 12 h 73"/>
                <a:gd name="T44" fmla="*/ 6 w 25"/>
                <a:gd name="T45" fmla="*/ 11 h 73"/>
                <a:gd name="T46" fmla="*/ 6 w 25"/>
                <a:gd name="T47" fmla="*/ 10 h 73"/>
                <a:gd name="T48" fmla="*/ 6 w 25"/>
                <a:gd name="T49" fmla="*/ 9 h 73"/>
                <a:gd name="T50" fmla="*/ 6 w 25"/>
                <a:gd name="T51" fmla="*/ 8 h 73"/>
                <a:gd name="T52" fmla="*/ 6 w 25"/>
                <a:gd name="T53" fmla="*/ 8 h 73"/>
                <a:gd name="T54" fmla="*/ 5 w 25"/>
                <a:gd name="T55" fmla="*/ 7 h 73"/>
                <a:gd name="T56" fmla="*/ 5 w 25"/>
                <a:gd name="T57" fmla="*/ 6 h 73"/>
                <a:gd name="T58" fmla="*/ 5 w 25"/>
                <a:gd name="T59" fmla="*/ 5 h 73"/>
                <a:gd name="T60" fmla="*/ 5 w 25"/>
                <a:gd name="T61" fmla="*/ 4 h 73"/>
                <a:gd name="T62" fmla="*/ 4 w 25"/>
                <a:gd name="T63" fmla="*/ 3 h 73"/>
                <a:gd name="T64" fmla="*/ 4 w 25"/>
                <a:gd name="T65" fmla="*/ 2 h 73"/>
                <a:gd name="T66" fmla="*/ 3 w 25"/>
                <a:gd name="T67" fmla="*/ 2 h 73"/>
                <a:gd name="T68" fmla="*/ 3 w 25"/>
                <a:gd name="T69" fmla="*/ 1 h 73"/>
                <a:gd name="T70" fmla="*/ 3 w 25"/>
                <a:gd name="T71" fmla="*/ 0 h 73"/>
                <a:gd name="T72" fmla="*/ 2 w 25"/>
                <a:gd name="T73" fmla="*/ 0 h 73"/>
                <a:gd name="T74" fmla="*/ 2 w 25"/>
                <a:gd name="T75" fmla="*/ 0 h 73"/>
                <a:gd name="T76" fmla="*/ 2 w 25"/>
                <a:gd name="T77" fmla="*/ 0 h 73"/>
                <a:gd name="T78" fmla="*/ 2 w 25"/>
                <a:gd name="T79" fmla="*/ 0 h 73"/>
                <a:gd name="T80" fmla="*/ 1 w 25"/>
                <a:gd name="T81" fmla="*/ 0 h 73"/>
                <a:gd name="T82" fmla="*/ 1 w 25"/>
                <a:gd name="T83" fmla="*/ 0 h 73"/>
                <a:gd name="T84" fmla="*/ 1 w 25"/>
                <a:gd name="T85" fmla="*/ 0 h 73"/>
                <a:gd name="T86" fmla="*/ 1 w 25"/>
                <a:gd name="T87" fmla="*/ 0 h 73"/>
                <a:gd name="T88" fmla="*/ 1 w 25"/>
                <a:gd name="T89" fmla="*/ 0 h 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5"/>
                <a:gd name="T136" fmla="*/ 0 h 73"/>
                <a:gd name="T137" fmla="*/ 25 w 25"/>
                <a:gd name="T138" fmla="*/ 73 h 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5" h="73">
                  <a:moveTo>
                    <a:pt x="6" y="2"/>
                  </a:moveTo>
                  <a:lnTo>
                    <a:pt x="5" y="5"/>
                  </a:lnTo>
                  <a:lnTo>
                    <a:pt x="5" y="8"/>
                  </a:lnTo>
                  <a:lnTo>
                    <a:pt x="4" y="11"/>
                  </a:lnTo>
                  <a:lnTo>
                    <a:pt x="3" y="14"/>
                  </a:lnTo>
                  <a:lnTo>
                    <a:pt x="3" y="17"/>
                  </a:lnTo>
                  <a:lnTo>
                    <a:pt x="2" y="21"/>
                  </a:lnTo>
                  <a:lnTo>
                    <a:pt x="0" y="23"/>
                  </a:lnTo>
                  <a:lnTo>
                    <a:pt x="0" y="26"/>
                  </a:lnTo>
                  <a:lnTo>
                    <a:pt x="3" y="32"/>
                  </a:lnTo>
                  <a:lnTo>
                    <a:pt x="6" y="38"/>
                  </a:lnTo>
                  <a:lnTo>
                    <a:pt x="8" y="44"/>
                  </a:lnTo>
                  <a:lnTo>
                    <a:pt x="12" y="49"/>
                  </a:lnTo>
                  <a:lnTo>
                    <a:pt x="14" y="55"/>
                  </a:lnTo>
                  <a:lnTo>
                    <a:pt x="17" y="61"/>
                  </a:lnTo>
                  <a:lnTo>
                    <a:pt x="20" y="67"/>
                  </a:lnTo>
                  <a:lnTo>
                    <a:pt x="22" y="73"/>
                  </a:lnTo>
                  <a:lnTo>
                    <a:pt x="23" y="68"/>
                  </a:lnTo>
                  <a:lnTo>
                    <a:pt x="23" y="63"/>
                  </a:lnTo>
                  <a:lnTo>
                    <a:pt x="23" y="59"/>
                  </a:lnTo>
                  <a:lnTo>
                    <a:pt x="23" y="55"/>
                  </a:lnTo>
                  <a:lnTo>
                    <a:pt x="25" y="51"/>
                  </a:lnTo>
                  <a:lnTo>
                    <a:pt x="25" y="46"/>
                  </a:lnTo>
                  <a:lnTo>
                    <a:pt x="25" y="41"/>
                  </a:lnTo>
                  <a:lnTo>
                    <a:pt x="25" y="37"/>
                  </a:lnTo>
                  <a:lnTo>
                    <a:pt x="25" y="35"/>
                  </a:lnTo>
                  <a:lnTo>
                    <a:pt x="25" y="32"/>
                  </a:lnTo>
                  <a:lnTo>
                    <a:pt x="23" y="29"/>
                  </a:lnTo>
                  <a:lnTo>
                    <a:pt x="22" y="25"/>
                  </a:lnTo>
                  <a:lnTo>
                    <a:pt x="21" y="22"/>
                  </a:lnTo>
                  <a:lnTo>
                    <a:pt x="20" y="18"/>
                  </a:lnTo>
                  <a:lnTo>
                    <a:pt x="18" y="15"/>
                  </a:lnTo>
                  <a:lnTo>
                    <a:pt x="17" y="11"/>
                  </a:lnTo>
                  <a:lnTo>
                    <a:pt x="14" y="9"/>
                  </a:lnTo>
                  <a:lnTo>
                    <a:pt x="13" y="6"/>
                  </a:lnTo>
                  <a:lnTo>
                    <a:pt x="12" y="3"/>
                  </a:lnTo>
                  <a:lnTo>
                    <a:pt x="10" y="2"/>
                  </a:lnTo>
                  <a:lnTo>
                    <a:pt x="10" y="1"/>
                  </a:lnTo>
                  <a:lnTo>
                    <a:pt x="8" y="1"/>
                  </a:lnTo>
                  <a:lnTo>
                    <a:pt x="8" y="0"/>
                  </a:lnTo>
                  <a:lnTo>
                    <a:pt x="7" y="0"/>
                  </a:lnTo>
                  <a:lnTo>
                    <a:pt x="6" y="0"/>
                  </a:lnTo>
                  <a:lnTo>
                    <a:pt x="6" y="1"/>
                  </a:lnTo>
                  <a:lnTo>
                    <a:pt x="6" y="2"/>
                  </a:lnTo>
                  <a:close/>
                </a:path>
              </a:pathLst>
            </a:custGeom>
            <a:solidFill>
              <a:srgbClr val="999999"/>
            </a:solidFill>
            <a:ln w="9525">
              <a:noFill/>
              <a:round/>
              <a:headEnd/>
              <a:tailEnd/>
            </a:ln>
          </p:spPr>
          <p:txBody>
            <a:bodyPr/>
            <a:lstStyle/>
            <a:p>
              <a:endParaRPr lang="en-US"/>
            </a:p>
          </p:txBody>
        </p:sp>
        <p:sp>
          <p:nvSpPr>
            <p:cNvPr id="1176" name="Freeform 140"/>
            <p:cNvSpPr>
              <a:spLocks/>
            </p:cNvSpPr>
            <p:nvPr/>
          </p:nvSpPr>
          <p:spPr bwMode="auto">
            <a:xfrm>
              <a:off x="3526" y="2060"/>
              <a:ext cx="48" cy="21"/>
            </a:xfrm>
            <a:custGeom>
              <a:avLst/>
              <a:gdLst>
                <a:gd name="T0" fmla="*/ 3 w 97"/>
                <a:gd name="T1" fmla="*/ 1 h 42"/>
                <a:gd name="T2" fmla="*/ 7 w 97"/>
                <a:gd name="T3" fmla="*/ 1 h 42"/>
                <a:gd name="T4" fmla="*/ 11 w 97"/>
                <a:gd name="T5" fmla="*/ 1 h 42"/>
                <a:gd name="T6" fmla="*/ 15 w 97"/>
                <a:gd name="T7" fmla="*/ 1 h 42"/>
                <a:gd name="T8" fmla="*/ 17 w 97"/>
                <a:gd name="T9" fmla="*/ 0 h 42"/>
                <a:gd name="T10" fmla="*/ 18 w 97"/>
                <a:gd name="T11" fmla="*/ 0 h 42"/>
                <a:gd name="T12" fmla="*/ 18 w 97"/>
                <a:gd name="T13" fmla="*/ 1 h 42"/>
                <a:gd name="T14" fmla="*/ 19 w 97"/>
                <a:gd name="T15" fmla="*/ 1 h 42"/>
                <a:gd name="T16" fmla="*/ 20 w 97"/>
                <a:gd name="T17" fmla="*/ 1 h 42"/>
                <a:gd name="T18" fmla="*/ 21 w 97"/>
                <a:gd name="T19" fmla="*/ 3 h 42"/>
                <a:gd name="T20" fmla="*/ 22 w 97"/>
                <a:gd name="T21" fmla="*/ 6 h 42"/>
                <a:gd name="T22" fmla="*/ 23 w 97"/>
                <a:gd name="T23" fmla="*/ 7 h 42"/>
                <a:gd name="T24" fmla="*/ 24 w 97"/>
                <a:gd name="T25" fmla="*/ 9 h 42"/>
                <a:gd name="T26" fmla="*/ 24 w 97"/>
                <a:gd name="T27" fmla="*/ 9 h 42"/>
                <a:gd name="T28" fmla="*/ 24 w 97"/>
                <a:gd name="T29" fmla="*/ 9 h 42"/>
                <a:gd name="T30" fmla="*/ 23 w 97"/>
                <a:gd name="T31" fmla="*/ 10 h 42"/>
                <a:gd name="T32" fmla="*/ 23 w 97"/>
                <a:gd name="T33" fmla="*/ 10 h 42"/>
                <a:gd name="T34" fmla="*/ 21 w 97"/>
                <a:gd name="T35" fmla="*/ 10 h 42"/>
                <a:gd name="T36" fmla="*/ 19 w 97"/>
                <a:gd name="T37" fmla="*/ 10 h 42"/>
                <a:gd name="T38" fmla="*/ 18 w 97"/>
                <a:gd name="T39" fmla="*/ 11 h 42"/>
                <a:gd name="T40" fmla="*/ 16 w 97"/>
                <a:gd name="T41" fmla="*/ 11 h 42"/>
                <a:gd name="T42" fmla="*/ 13 w 97"/>
                <a:gd name="T43" fmla="*/ 11 h 42"/>
                <a:gd name="T44" fmla="*/ 11 w 97"/>
                <a:gd name="T45" fmla="*/ 11 h 42"/>
                <a:gd name="T46" fmla="*/ 8 w 97"/>
                <a:gd name="T47" fmla="*/ 11 h 42"/>
                <a:gd name="T48" fmla="*/ 6 w 97"/>
                <a:gd name="T49" fmla="*/ 11 h 42"/>
                <a:gd name="T50" fmla="*/ 5 w 97"/>
                <a:gd name="T51" fmla="*/ 10 h 42"/>
                <a:gd name="T52" fmla="*/ 5 w 97"/>
                <a:gd name="T53" fmla="*/ 10 h 42"/>
                <a:gd name="T54" fmla="*/ 4 w 97"/>
                <a:gd name="T55" fmla="*/ 10 h 42"/>
                <a:gd name="T56" fmla="*/ 3 w 97"/>
                <a:gd name="T57" fmla="*/ 9 h 42"/>
                <a:gd name="T58" fmla="*/ 3 w 97"/>
                <a:gd name="T59" fmla="*/ 6 h 42"/>
                <a:gd name="T60" fmla="*/ 1 w 97"/>
                <a:gd name="T61" fmla="*/ 5 h 42"/>
                <a:gd name="T62" fmla="*/ 0 w 97"/>
                <a:gd name="T63" fmla="*/ 3 h 42"/>
                <a:gd name="T64" fmla="*/ 0 w 97"/>
                <a:gd name="T65" fmla="*/ 1 h 42"/>
                <a:gd name="T66" fmla="*/ 0 w 97"/>
                <a:gd name="T67" fmla="*/ 1 h 42"/>
                <a:gd name="T68" fmla="*/ 0 w 97"/>
                <a:gd name="T69" fmla="*/ 1 h 42"/>
                <a:gd name="T70" fmla="*/ 0 w 97"/>
                <a:gd name="T71" fmla="*/ 1 h 42"/>
                <a:gd name="T72" fmla="*/ 1 w 97"/>
                <a:gd name="T73" fmla="*/ 1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
                <a:gd name="T112" fmla="*/ 0 h 42"/>
                <a:gd name="T113" fmla="*/ 97 w 97"/>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 h="42">
                  <a:moveTo>
                    <a:pt x="7" y="3"/>
                  </a:moveTo>
                  <a:lnTo>
                    <a:pt x="15" y="3"/>
                  </a:lnTo>
                  <a:lnTo>
                    <a:pt x="22" y="3"/>
                  </a:lnTo>
                  <a:lnTo>
                    <a:pt x="30" y="3"/>
                  </a:lnTo>
                  <a:lnTo>
                    <a:pt x="37" y="3"/>
                  </a:lnTo>
                  <a:lnTo>
                    <a:pt x="45" y="3"/>
                  </a:lnTo>
                  <a:lnTo>
                    <a:pt x="52" y="2"/>
                  </a:lnTo>
                  <a:lnTo>
                    <a:pt x="60" y="2"/>
                  </a:lnTo>
                  <a:lnTo>
                    <a:pt x="67" y="0"/>
                  </a:lnTo>
                  <a:lnTo>
                    <a:pt x="69" y="0"/>
                  </a:lnTo>
                  <a:lnTo>
                    <a:pt x="70" y="0"/>
                  </a:lnTo>
                  <a:lnTo>
                    <a:pt x="72" y="0"/>
                  </a:lnTo>
                  <a:lnTo>
                    <a:pt x="74" y="2"/>
                  </a:lnTo>
                  <a:lnTo>
                    <a:pt x="75" y="2"/>
                  </a:lnTo>
                  <a:lnTo>
                    <a:pt x="75" y="3"/>
                  </a:lnTo>
                  <a:lnTo>
                    <a:pt x="76" y="3"/>
                  </a:lnTo>
                  <a:lnTo>
                    <a:pt x="77" y="4"/>
                  </a:lnTo>
                  <a:lnTo>
                    <a:pt x="80" y="7"/>
                  </a:lnTo>
                  <a:lnTo>
                    <a:pt x="82" y="11"/>
                  </a:lnTo>
                  <a:lnTo>
                    <a:pt x="84" y="15"/>
                  </a:lnTo>
                  <a:lnTo>
                    <a:pt x="87" y="19"/>
                  </a:lnTo>
                  <a:lnTo>
                    <a:pt x="89" y="24"/>
                  </a:lnTo>
                  <a:lnTo>
                    <a:pt x="91" y="27"/>
                  </a:lnTo>
                  <a:lnTo>
                    <a:pt x="95" y="30"/>
                  </a:lnTo>
                  <a:lnTo>
                    <a:pt x="97" y="35"/>
                  </a:lnTo>
                  <a:lnTo>
                    <a:pt x="97" y="36"/>
                  </a:lnTo>
                  <a:lnTo>
                    <a:pt x="96" y="36"/>
                  </a:lnTo>
                  <a:lnTo>
                    <a:pt x="96" y="37"/>
                  </a:lnTo>
                  <a:lnTo>
                    <a:pt x="95" y="37"/>
                  </a:lnTo>
                  <a:lnTo>
                    <a:pt x="94" y="37"/>
                  </a:lnTo>
                  <a:lnTo>
                    <a:pt x="92" y="39"/>
                  </a:lnTo>
                  <a:lnTo>
                    <a:pt x="90" y="39"/>
                  </a:lnTo>
                  <a:lnTo>
                    <a:pt x="87" y="39"/>
                  </a:lnTo>
                  <a:lnTo>
                    <a:pt x="83" y="40"/>
                  </a:lnTo>
                  <a:lnTo>
                    <a:pt x="79" y="40"/>
                  </a:lnTo>
                  <a:lnTo>
                    <a:pt x="75" y="41"/>
                  </a:lnTo>
                  <a:lnTo>
                    <a:pt x="72" y="41"/>
                  </a:lnTo>
                  <a:lnTo>
                    <a:pt x="67" y="41"/>
                  </a:lnTo>
                  <a:lnTo>
                    <a:pt x="64" y="42"/>
                  </a:lnTo>
                  <a:lnTo>
                    <a:pt x="59" y="42"/>
                  </a:lnTo>
                  <a:lnTo>
                    <a:pt x="55" y="42"/>
                  </a:lnTo>
                  <a:lnTo>
                    <a:pt x="51" y="42"/>
                  </a:lnTo>
                  <a:lnTo>
                    <a:pt x="47" y="42"/>
                  </a:lnTo>
                  <a:lnTo>
                    <a:pt x="43" y="42"/>
                  </a:lnTo>
                  <a:lnTo>
                    <a:pt x="35" y="41"/>
                  </a:lnTo>
                  <a:lnTo>
                    <a:pt x="27" y="41"/>
                  </a:lnTo>
                  <a:lnTo>
                    <a:pt x="26" y="41"/>
                  </a:lnTo>
                  <a:lnTo>
                    <a:pt x="23" y="41"/>
                  </a:lnTo>
                  <a:lnTo>
                    <a:pt x="22" y="40"/>
                  </a:lnTo>
                  <a:lnTo>
                    <a:pt x="21" y="40"/>
                  </a:lnTo>
                  <a:lnTo>
                    <a:pt x="20" y="40"/>
                  </a:lnTo>
                  <a:lnTo>
                    <a:pt x="19" y="40"/>
                  </a:lnTo>
                  <a:lnTo>
                    <a:pt x="19" y="39"/>
                  </a:lnTo>
                  <a:lnTo>
                    <a:pt x="17" y="39"/>
                  </a:lnTo>
                  <a:lnTo>
                    <a:pt x="15" y="34"/>
                  </a:lnTo>
                  <a:lnTo>
                    <a:pt x="14" y="30"/>
                  </a:lnTo>
                  <a:lnTo>
                    <a:pt x="12" y="26"/>
                  </a:lnTo>
                  <a:lnTo>
                    <a:pt x="9" y="22"/>
                  </a:lnTo>
                  <a:lnTo>
                    <a:pt x="7" y="18"/>
                  </a:lnTo>
                  <a:lnTo>
                    <a:pt x="5" y="14"/>
                  </a:lnTo>
                  <a:lnTo>
                    <a:pt x="2" y="10"/>
                  </a:lnTo>
                  <a:lnTo>
                    <a:pt x="1" y="6"/>
                  </a:lnTo>
                  <a:lnTo>
                    <a:pt x="0" y="6"/>
                  </a:lnTo>
                  <a:lnTo>
                    <a:pt x="0" y="5"/>
                  </a:lnTo>
                  <a:lnTo>
                    <a:pt x="1" y="5"/>
                  </a:lnTo>
                  <a:lnTo>
                    <a:pt x="1" y="4"/>
                  </a:lnTo>
                  <a:lnTo>
                    <a:pt x="2" y="4"/>
                  </a:lnTo>
                  <a:lnTo>
                    <a:pt x="2" y="3"/>
                  </a:lnTo>
                  <a:lnTo>
                    <a:pt x="4" y="3"/>
                  </a:lnTo>
                  <a:lnTo>
                    <a:pt x="6" y="3"/>
                  </a:lnTo>
                  <a:lnTo>
                    <a:pt x="7" y="3"/>
                  </a:lnTo>
                  <a:close/>
                </a:path>
              </a:pathLst>
            </a:custGeom>
            <a:solidFill>
              <a:srgbClr val="E5E5E5"/>
            </a:solidFill>
            <a:ln w="9525">
              <a:noFill/>
              <a:round/>
              <a:headEnd/>
              <a:tailEnd/>
            </a:ln>
          </p:spPr>
          <p:txBody>
            <a:bodyPr/>
            <a:lstStyle/>
            <a:p>
              <a:endParaRPr lang="en-US"/>
            </a:p>
          </p:txBody>
        </p:sp>
        <p:sp>
          <p:nvSpPr>
            <p:cNvPr id="1177" name="Freeform 141"/>
            <p:cNvSpPr>
              <a:spLocks/>
            </p:cNvSpPr>
            <p:nvPr/>
          </p:nvSpPr>
          <p:spPr bwMode="auto">
            <a:xfrm>
              <a:off x="3594" y="2074"/>
              <a:ext cx="49" cy="23"/>
            </a:xfrm>
            <a:custGeom>
              <a:avLst/>
              <a:gdLst>
                <a:gd name="T0" fmla="*/ 19 w 98"/>
                <a:gd name="T1" fmla="*/ 0 h 45"/>
                <a:gd name="T2" fmla="*/ 19 w 98"/>
                <a:gd name="T3" fmla="*/ 0 h 45"/>
                <a:gd name="T4" fmla="*/ 19 w 98"/>
                <a:gd name="T5" fmla="*/ 0 h 45"/>
                <a:gd name="T6" fmla="*/ 20 w 98"/>
                <a:gd name="T7" fmla="*/ 0 h 45"/>
                <a:gd name="T8" fmla="*/ 20 w 98"/>
                <a:gd name="T9" fmla="*/ 0 h 45"/>
                <a:gd name="T10" fmla="*/ 20 w 98"/>
                <a:gd name="T11" fmla="*/ 1 h 45"/>
                <a:gd name="T12" fmla="*/ 21 w 98"/>
                <a:gd name="T13" fmla="*/ 1 h 45"/>
                <a:gd name="T14" fmla="*/ 21 w 98"/>
                <a:gd name="T15" fmla="*/ 1 h 45"/>
                <a:gd name="T16" fmla="*/ 21 w 98"/>
                <a:gd name="T17" fmla="*/ 1 h 45"/>
                <a:gd name="T18" fmla="*/ 25 w 98"/>
                <a:gd name="T19" fmla="*/ 9 h 45"/>
                <a:gd name="T20" fmla="*/ 0 w 98"/>
                <a:gd name="T21" fmla="*/ 12 h 45"/>
                <a:gd name="T22" fmla="*/ 0 w 98"/>
                <a:gd name="T23" fmla="*/ 2 h 45"/>
                <a:gd name="T24" fmla="*/ 0 w 98"/>
                <a:gd name="T25" fmla="*/ 2 h 45"/>
                <a:gd name="T26" fmla="*/ 1 w 98"/>
                <a:gd name="T27" fmla="*/ 2 h 45"/>
                <a:gd name="T28" fmla="*/ 1 w 98"/>
                <a:gd name="T29" fmla="*/ 1 h 45"/>
                <a:gd name="T30" fmla="*/ 1 w 98"/>
                <a:gd name="T31" fmla="*/ 1 h 45"/>
                <a:gd name="T32" fmla="*/ 2 w 98"/>
                <a:gd name="T33" fmla="*/ 1 h 45"/>
                <a:gd name="T34" fmla="*/ 3 w 98"/>
                <a:gd name="T35" fmla="*/ 1 h 45"/>
                <a:gd name="T36" fmla="*/ 3 w 98"/>
                <a:gd name="T37" fmla="*/ 1 h 45"/>
                <a:gd name="T38" fmla="*/ 6 w 98"/>
                <a:gd name="T39" fmla="*/ 1 h 45"/>
                <a:gd name="T40" fmla="*/ 6 w 98"/>
                <a:gd name="T41" fmla="*/ 1 h 45"/>
                <a:gd name="T42" fmla="*/ 9 w 98"/>
                <a:gd name="T43" fmla="*/ 1 h 45"/>
                <a:gd name="T44" fmla="*/ 12 w 98"/>
                <a:gd name="T45" fmla="*/ 1 h 45"/>
                <a:gd name="T46" fmla="*/ 14 w 98"/>
                <a:gd name="T47" fmla="*/ 0 h 45"/>
                <a:gd name="T48" fmla="*/ 17 w 98"/>
                <a:gd name="T49" fmla="*/ 0 h 45"/>
                <a:gd name="T50" fmla="*/ 19 w 98"/>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45"/>
                <a:gd name="T80" fmla="*/ 98 w 98"/>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45">
                  <a:moveTo>
                    <a:pt x="73" y="0"/>
                  </a:moveTo>
                  <a:lnTo>
                    <a:pt x="74" y="0"/>
                  </a:lnTo>
                  <a:lnTo>
                    <a:pt x="76" y="0"/>
                  </a:lnTo>
                  <a:lnTo>
                    <a:pt x="77" y="0"/>
                  </a:lnTo>
                  <a:lnTo>
                    <a:pt x="79" y="0"/>
                  </a:lnTo>
                  <a:lnTo>
                    <a:pt x="80" y="1"/>
                  </a:lnTo>
                  <a:lnTo>
                    <a:pt x="81" y="1"/>
                  </a:lnTo>
                  <a:lnTo>
                    <a:pt x="81" y="2"/>
                  </a:lnTo>
                  <a:lnTo>
                    <a:pt x="82" y="2"/>
                  </a:lnTo>
                  <a:lnTo>
                    <a:pt x="98" y="36"/>
                  </a:lnTo>
                  <a:lnTo>
                    <a:pt x="0" y="45"/>
                  </a:lnTo>
                  <a:lnTo>
                    <a:pt x="0" y="5"/>
                  </a:lnTo>
                  <a:lnTo>
                    <a:pt x="1" y="5"/>
                  </a:lnTo>
                  <a:lnTo>
                    <a:pt x="1" y="4"/>
                  </a:lnTo>
                  <a:lnTo>
                    <a:pt x="3" y="4"/>
                  </a:lnTo>
                  <a:lnTo>
                    <a:pt x="6" y="2"/>
                  </a:lnTo>
                  <a:lnTo>
                    <a:pt x="11" y="2"/>
                  </a:lnTo>
                  <a:lnTo>
                    <a:pt x="15" y="2"/>
                  </a:lnTo>
                  <a:lnTo>
                    <a:pt x="21" y="1"/>
                  </a:lnTo>
                  <a:lnTo>
                    <a:pt x="27" y="1"/>
                  </a:lnTo>
                  <a:lnTo>
                    <a:pt x="34" y="1"/>
                  </a:lnTo>
                  <a:lnTo>
                    <a:pt x="46" y="1"/>
                  </a:lnTo>
                  <a:lnTo>
                    <a:pt x="58" y="0"/>
                  </a:lnTo>
                  <a:lnTo>
                    <a:pt x="67" y="0"/>
                  </a:lnTo>
                  <a:lnTo>
                    <a:pt x="73" y="0"/>
                  </a:lnTo>
                  <a:close/>
                </a:path>
              </a:pathLst>
            </a:custGeom>
            <a:solidFill>
              <a:srgbClr val="B2B2B2"/>
            </a:solidFill>
            <a:ln w="9525">
              <a:noFill/>
              <a:round/>
              <a:headEnd/>
              <a:tailEnd/>
            </a:ln>
          </p:spPr>
          <p:txBody>
            <a:bodyPr/>
            <a:lstStyle/>
            <a:p>
              <a:endParaRPr lang="en-US"/>
            </a:p>
          </p:txBody>
        </p:sp>
        <p:sp>
          <p:nvSpPr>
            <p:cNvPr id="1178" name="Freeform 142"/>
            <p:cNvSpPr>
              <a:spLocks/>
            </p:cNvSpPr>
            <p:nvPr/>
          </p:nvSpPr>
          <p:spPr bwMode="auto">
            <a:xfrm>
              <a:off x="3582" y="2059"/>
              <a:ext cx="13" cy="36"/>
            </a:xfrm>
            <a:custGeom>
              <a:avLst/>
              <a:gdLst>
                <a:gd name="T0" fmla="*/ 2 w 25"/>
                <a:gd name="T1" fmla="*/ 0 h 73"/>
                <a:gd name="T2" fmla="*/ 0 w 25"/>
                <a:gd name="T3" fmla="*/ 6 h 73"/>
                <a:gd name="T4" fmla="*/ 7 w 25"/>
                <a:gd name="T5" fmla="*/ 18 h 73"/>
                <a:gd name="T6" fmla="*/ 7 w 25"/>
                <a:gd name="T7" fmla="*/ 9 h 73"/>
                <a:gd name="T8" fmla="*/ 7 w 25"/>
                <a:gd name="T9" fmla="*/ 9 h 73"/>
                <a:gd name="T10" fmla="*/ 7 w 25"/>
                <a:gd name="T11" fmla="*/ 8 h 73"/>
                <a:gd name="T12" fmla="*/ 6 w 25"/>
                <a:gd name="T13" fmla="*/ 7 h 73"/>
                <a:gd name="T14" fmla="*/ 6 w 25"/>
                <a:gd name="T15" fmla="*/ 6 h 73"/>
                <a:gd name="T16" fmla="*/ 6 w 25"/>
                <a:gd name="T17" fmla="*/ 5 h 73"/>
                <a:gd name="T18" fmla="*/ 5 w 25"/>
                <a:gd name="T19" fmla="*/ 5 h 73"/>
                <a:gd name="T20" fmla="*/ 5 w 25"/>
                <a:gd name="T21" fmla="*/ 4 h 73"/>
                <a:gd name="T22" fmla="*/ 4 w 25"/>
                <a:gd name="T23" fmla="*/ 3 h 73"/>
                <a:gd name="T24" fmla="*/ 4 w 25"/>
                <a:gd name="T25" fmla="*/ 2 h 73"/>
                <a:gd name="T26" fmla="*/ 4 w 25"/>
                <a:gd name="T27" fmla="*/ 1 h 73"/>
                <a:gd name="T28" fmla="*/ 3 w 25"/>
                <a:gd name="T29" fmla="*/ 1 h 73"/>
                <a:gd name="T30" fmla="*/ 3 w 25"/>
                <a:gd name="T31" fmla="*/ 0 h 73"/>
                <a:gd name="T32" fmla="*/ 3 w 25"/>
                <a:gd name="T33" fmla="*/ 0 h 73"/>
                <a:gd name="T34" fmla="*/ 2 w 25"/>
                <a:gd name="T35" fmla="*/ 0 h 73"/>
                <a:gd name="T36" fmla="*/ 2 w 25"/>
                <a:gd name="T37" fmla="*/ 0 h 73"/>
                <a:gd name="T38" fmla="*/ 2 w 25"/>
                <a:gd name="T39" fmla="*/ 0 h 73"/>
                <a:gd name="T40" fmla="*/ 2 w 25"/>
                <a:gd name="T41" fmla="*/ 0 h 73"/>
                <a:gd name="T42" fmla="*/ 2 w 25"/>
                <a:gd name="T43" fmla="*/ 0 h 73"/>
                <a:gd name="T44" fmla="*/ 2 w 25"/>
                <a:gd name="T45" fmla="*/ 0 h 73"/>
                <a:gd name="T46" fmla="*/ 2 w 25"/>
                <a:gd name="T47" fmla="*/ 0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
                <a:gd name="T73" fmla="*/ 0 h 73"/>
                <a:gd name="T74" fmla="*/ 25 w 25"/>
                <a:gd name="T75" fmla="*/ 73 h 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 h="73">
                  <a:moveTo>
                    <a:pt x="6" y="2"/>
                  </a:moveTo>
                  <a:lnTo>
                    <a:pt x="0" y="27"/>
                  </a:lnTo>
                  <a:lnTo>
                    <a:pt x="25" y="73"/>
                  </a:lnTo>
                  <a:lnTo>
                    <a:pt x="25" y="38"/>
                  </a:lnTo>
                  <a:lnTo>
                    <a:pt x="25" y="36"/>
                  </a:lnTo>
                  <a:lnTo>
                    <a:pt x="25" y="32"/>
                  </a:lnTo>
                  <a:lnTo>
                    <a:pt x="24" y="30"/>
                  </a:lnTo>
                  <a:lnTo>
                    <a:pt x="23" y="27"/>
                  </a:lnTo>
                  <a:lnTo>
                    <a:pt x="21" y="23"/>
                  </a:lnTo>
                  <a:lnTo>
                    <a:pt x="20" y="20"/>
                  </a:lnTo>
                  <a:lnTo>
                    <a:pt x="19" y="16"/>
                  </a:lnTo>
                  <a:lnTo>
                    <a:pt x="16" y="13"/>
                  </a:lnTo>
                  <a:lnTo>
                    <a:pt x="15" y="9"/>
                  </a:lnTo>
                  <a:lnTo>
                    <a:pt x="13" y="6"/>
                  </a:lnTo>
                  <a:lnTo>
                    <a:pt x="12" y="4"/>
                  </a:lnTo>
                  <a:lnTo>
                    <a:pt x="9" y="2"/>
                  </a:lnTo>
                  <a:lnTo>
                    <a:pt x="9" y="1"/>
                  </a:lnTo>
                  <a:lnTo>
                    <a:pt x="8" y="1"/>
                  </a:lnTo>
                  <a:lnTo>
                    <a:pt x="7" y="0"/>
                  </a:lnTo>
                  <a:lnTo>
                    <a:pt x="6" y="1"/>
                  </a:lnTo>
                  <a:lnTo>
                    <a:pt x="6" y="2"/>
                  </a:lnTo>
                  <a:close/>
                </a:path>
              </a:pathLst>
            </a:custGeom>
            <a:solidFill>
              <a:srgbClr val="999999"/>
            </a:solidFill>
            <a:ln w="9525">
              <a:noFill/>
              <a:round/>
              <a:headEnd/>
              <a:tailEnd/>
            </a:ln>
          </p:spPr>
          <p:txBody>
            <a:bodyPr/>
            <a:lstStyle/>
            <a:p>
              <a:endParaRPr lang="en-US"/>
            </a:p>
          </p:txBody>
        </p:sp>
        <p:sp>
          <p:nvSpPr>
            <p:cNvPr id="1179" name="Freeform 143"/>
            <p:cNvSpPr>
              <a:spLocks/>
            </p:cNvSpPr>
            <p:nvPr/>
          </p:nvSpPr>
          <p:spPr bwMode="auto">
            <a:xfrm>
              <a:off x="3585" y="2057"/>
              <a:ext cx="49" cy="21"/>
            </a:xfrm>
            <a:custGeom>
              <a:avLst/>
              <a:gdLst>
                <a:gd name="T0" fmla="*/ 2 w 98"/>
                <a:gd name="T1" fmla="*/ 1 h 41"/>
                <a:gd name="T2" fmla="*/ 3 w 98"/>
                <a:gd name="T3" fmla="*/ 1 h 41"/>
                <a:gd name="T4" fmla="*/ 6 w 98"/>
                <a:gd name="T5" fmla="*/ 1 h 41"/>
                <a:gd name="T6" fmla="*/ 7 w 98"/>
                <a:gd name="T7" fmla="*/ 1 h 41"/>
                <a:gd name="T8" fmla="*/ 10 w 98"/>
                <a:gd name="T9" fmla="*/ 1 h 41"/>
                <a:gd name="T10" fmla="*/ 12 w 98"/>
                <a:gd name="T11" fmla="*/ 1 h 41"/>
                <a:gd name="T12" fmla="*/ 13 w 98"/>
                <a:gd name="T13" fmla="*/ 1 h 41"/>
                <a:gd name="T14" fmla="*/ 14 w 98"/>
                <a:gd name="T15" fmla="*/ 1 h 41"/>
                <a:gd name="T16" fmla="*/ 17 w 98"/>
                <a:gd name="T17" fmla="*/ 0 h 41"/>
                <a:gd name="T18" fmla="*/ 17 w 98"/>
                <a:gd name="T19" fmla="*/ 0 h 41"/>
                <a:gd name="T20" fmla="*/ 18 w 98"/>
                <a:gd name="T21" fmla="*/ 0 h 41"/>
                <a:gd name="T22" fmla="*/ 18 w 98"/>
                <a:gd name="T23" fmla="*/ 1 h 41"/>
                <a:gd name="T24" fmla="*/ 18 w 98"/>
                <a:gd name="T25" fmla="*/ 1 h 41"/>
                <a:gd name="T26" fmla="*/ 19 w 98"/>
                <a:gd name="T27" fmla="*/ 1 h 41"/>
                <a:gd name="T28" fmla="*/ 19 w 98"/>
                <a:gd name="T29" fmla="*/ 1 h 41"/>
                <a:gd name="T30" fmla="*/ 19 w 98"/>
                <a:gd name="T31" fmla="*/ 1 h 41"/>
                <a:gd name="T32" fmla="*/ 20 w 98"/>
                <a:gd name="T33" fmla="*/ 1 h 41"/>
                <a:gd name="T34" fmla="*/ 25 w 98"/>
                <a:gd name="T35" fmla="*/ 9 h 41"/>
                <a:gd name="T36" fmla="*/ 25 w 98"/>
                <a:gd name="T37" fmla="*/ 9 h 41"/>
                <a:gd name="T38" fmla="*/ 25 w 98"/>
                <a:gd name="T39" fmla="*/ 9 h 41"/>
                <a:gd name="T40" fmla="*/ 25 w 98"/>
                <a:gd name="T41" fmla="*/ 9 h 41"/>
                <a:gd name="T42" fmla="*/ 25 w 98"/>
                <a:gd name="T43" fmla="*/ 9 h 41"/>
                <a:gd name="T44" fmla="*/ 25 w 98"/>
                <a:gd name="T45" fmla="*/ 9 h 41"/>
                <a:gd name="T46" fmla="*/ 25 w 98"/>
                <a:gd name="T47" fmla="*/ 10 h 41"/>
                <a:gd name="T48" fmla="*/ 24 w 98"/>
                <a:gd name="T49" fmla="*/ 10 h 41"/>
                <a:gd name="T50" fmla="*/ 24 w 98"/>
                <a:gd name="T51" fmla="*/ 10 h 41"/>
                <a:gd name="T52" fmla="*/ 24 w 98"/>
                <a:gd name="T53" fmla="*/ 10 h 41"/>
                <a:gd name="T54" fmla="*/ 23 w 98"/>
                <a:gd name="T55" fmla="*/ 10 h 41"/>
                <a:gd name="T56" fmla="*/ 22 w 98"/>
                <a:gd name="T57" fmla="*/ 10 h 41"/>
                <a:gd name="T58" fmla="*/ 21 w 98"/>
                <a:gd name="T59" fmla="*/ 10 h 41"/>
                <a:gd name="T60" fmla="*/ 20 w 98"/>
                <a:gd name="T61" fmla="*/ 10 h 41"/>
                <a:gd name="T62" fmla="*/ 19 w 98"/>
                <a:gd name="T63" fmla="*/ 10 h 41"/>
                <a:gd name="T64" fmla="*/ 18 w 98"/>
                <a:gd name="T65" fmla="*/ 11 h 41"/>
                <a:gd name="T66" fmla="*/ 17 w 98"/>
                <a:gd name="T67" fmla="*/ 11 h 41"/>
                <a:gd name="T68" fmla="*/ 16 w 98"/>
                <a:gd name="T69" fmla="*/ 11 h 41"/>
                <a:gd name="T70" fmla="*/ 15 w 98"/>
                <a:gd name="T71" fmla="*/ 11 h 41"/>
                <a:gd name="T72" fmla="*/ 14 w 98"/>
                <a:gd name="T73" fmla="*/ 11 h 41"/>
                <a:gd name="T74" fmla="*/ 13 w 98"/>
                <a:gd name="T75" fmla="*/ 11 h 41"/>
                <a:gd name="T76" fmla="*/ 12 w 98"/>
                <a:gd name="T77" fmla="*/ 11 h 41"/>
                <a:gd name="T78" fmla="*/ 11 w 98"/>
                <a:gd name="T79" fmla="*/ 11 h 41"/>
                <a:gd name="T80" fmla="*/ 9 w 98"/>
                <a:gd name="T81" fmla="*/ 11 h 41"/>
                <a:gd name="T82" fmla="*/ 7 w 98"/>
                <a:gd name="T83" fmla="*/ 10 h 41"/>
                <a:gd name="T84" fmla="*/ 6 w 98"/>
                <a:gd name="T85" fmla="*/ 10 h 41"/>
                <a:gd name="T86" fmla="*/ 6 w 98"/>
                <a:gd name="T87" fmla="*/ 10 h 41"/>
                <a:gd name="T88" fmla="*/ 6 w 98"/>
                <a:gd name="T89" fmla="*/ 10 h 41"/>
                <a:gd name="T90" fmla="*/ 6 w 98"/>
                <a:gd name="T91" fmla="*/ 10 h 41"/>
                <a:gd name="T92" fmla="*/ 6 w 98"/>
                <a:gd name="T93" fmla="*/ 10 h 41"/>
                <a:gd name="T94" fmla="*/ 5 w 98"/>
                <a:gd name="T95" fmla="*/ 10 h 41"/>
                <a:gd name="T96" fmla="*/ 5 w 98"/>
                <a:gd name="T97" fmla="*/ 10 h 41"/>
                <a:gd name="T98" fmla="*/ 5 w 98"/>
                <a:gd name="T99" fmla="*/ 10 h 41"/>
                <a:gd name="T100" fmla="*/ 0 w 98"/>
                <a:gd name="T101" fmla="*/ 2 h 41"/>
                <a:gd name="T102" fmla="*/ 0 w 98"/>
                <a:gd name="T103" fmla="*/ 2 h 41"/>
                <a:gd name="T104" fmla="*/ 0 w 98"/>
                <a:gd name="T105" fmla="*/ 1 h 41"/>
                <a:gd name="T106" fmla="*/ 0 w 98"/>
                <a:gd name="T107" fmla="*/ 1 h 41"/>
                <a:gd name="T108" fmla="*/ 0 w 98"/>
                <a:gd name="T109" fmla="*/ 1 h 41"/>
                <a:gd name="T110" fmla="*/ 1 w 98"/>
                <a:gd name="T111" fmla="*/ 1 h 41"/>
                <a:gd name="T112" fmla="*/ 1 w 98"/>
                <a:gd name="T113" fmla="*/ 1 h 41"/>
                <a:gd name="T114" fmla="*/ 1 w 98"/>
                <a:gd name="T115" fmla="*/ 1 h 41"/>
                <a:gd name="T116" fmla="*/ 1 w 98"/>
                <a:gd name="T117" fmla="*/ 1 h 41"/>
                <a:gd name="T118" fmla="*/ 1 w 98"/>
                <a:gd name="T119" fmla="*/ 1 h 41"/>
                <a:gd name="T120" fmla="*/ 2 w 98"/>
                <a:gd name="T121" fmla="*/ 1 h 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8"/>
                <a:gd name="T184" fmla="*/ 0 h 41"/>
                <a:gd name="T185" fmla="*/ 98 w 98"/>
                <a:gd name="T186" fmla="*/ 41 h 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8" h="41">
                  <a:moveTo>
                    <a:pt x="7" y="2"/>
                  </a:moveTo>
                  <a:lnTo>
                    <a:pt x="15" y="2"/>
                  </a:lnTo>
                  <a:lnTo>
                    <a:pt x="22" y="2"/>
                  </a:lnTo>
                  <a:lnTo>
                    <a:pt x="30" y="2"/>
                  </a:lnTo>
                  <a:lnTo>
                    <a:pt x="37" y="2"/>
                  </a:lnTo>
                  <a:lnTo>
                    <a:pt x="45" y="2"/>
                  </a:lnTo>
                  <a:lnTo>
                    <a:pt x="52" y="2"/>
                  </a:lnTo>
                  <a:lnTo>
                    <a:pt x="59" y="1"/>
                  </a:lnTo>
                  <a:lnTo>
                    <a:pt x="67" y="0"/>
                  </a:lnTo>
                  <a:lnTo>
                    <a:pt x="68" y="0"/>
                  </a:lnTo>
                  <a:lnTo>
                    <a:pt x="70" y="0"/>
                  </a:lnTo>
                  <a:lnTo>
                    <a:pt x="71" y="1"/>
                  </a:lnTo>
                  <a:lnTo>
                    <a:pt x="72" y="1"/>
                  </a:lnTo>
                  <a:lnTo>
                    <a:pt x="74" y="1"/>
                  </a:lnTo>
                  <a:lnTo>
                    <a:pt x="75" y="2"/>
                  </a:lnTo>
                  <a:lnTo>
                    <a:pt x="76" y="2"/>
                  </a:lnTo>
                  <a:lnTo>
                    <a:pt x="77" y="3"/>
                  </a:lnTo>
                  <a:lnTo>
                    <a:pt x="98" y="34"/>
                  </a:lnTo>
                  <a:lnTo>
                    <a:pt x="98" y="35"/>
                  </a:lnTo>
                  <a:lnTo>
                    <a:pt x="97" y="35"/>
                  </a:lnTo>
                  <a:lnTo>
                    <a:pt x="97" y="37"/>
                  </a:lnTo>
                  <a:lnTo>
                    <a:pt x="95" y="37"/>
                  </a:lnTo>
                  <a:lnTo>
                    <a:pt x="94" y="38"/>
                  </a:lnTo>
                  <a:lnTo>
                    <a:pt x="93" y="38"/>
                  </a:lnTo>
                  <a:lnTo>
                    <a:pt x="91" y="38"/>
                  </a:lnTo>
                  <a:lnTo>
                    <a:pt x="87" y="39"/>
                  </a:lnTo>
                  <a:lnTo>
                    <a:pt x="84" y="39"/>
                  </a:lnTo>
                  <a:lnTo>
                    <a:pt x="79" y="40"/>
                  </a:lnTo>
                  <a:lnTo>
                    <a:pt x="76" y="40"/>
                  </a:lnTo>
                  <a:lnTo>
                    <a:pt x="72" y="41"/>
                  </a:lnTo>
                  <a:lnTo>
                    <a:pt x="68" y="41"/>
                  </a:lnTo>
                  <a:lnTo>
                    <a:pt x="64" y="41"/>
                  </a:lnTo>
                  <a:lnTo>
                    <a:pt x="60" y="41"/>
                  </a:lnTo>
                  <a:lnTo>
                    <a:pt x="56" y="41"/>
                  </a:lnTo>
                  <a:lnTo>
                    <a:pt x="52" y="41"/>
                  </a:lnTo>
                  <a:lnTo>
                    <a:pt x="48" y="41"/>
                  </a:lnTo>
                  <a:lnTo>
                    <a:pt x="44" y="41"/>
                  </a:lnTo>
                  <a:lnTo>
                    <a:pt x="36" y="41"/>
                  </a:lnTo>
                  <a:lnTo>
                    <a:pt x="28" y="40"/>
                  </a:lnTo>
                  <a:lnTo>
                    <a:pt x="26" y="40"/>
                  </a:lnTo>
                  <a:lnTo>
                    <a:pt x="24" y="40"/>
                  </a:lnTo>
                  <a:lnTo>
                    <a:pt x="23" y="40"/>
                  </a:lnTo>
                  <a:lnTo>
                    <a:pt x="22" y="40"/>
                  </a:lnTo>
                  <a:lnTo>
                    <a:pt x="21" y="39"/>
                  </a:lnTo>
                  <a:lnTo>
                    <a:pt x="19" y="39"/>
                  </a:lnTo>
                  <a:lnTo>
                    <a:pt x="18" y="39"/>
                  </a:lnTo>
                  <a:lnTo>
                    <a:pt x="18" y="38"/>
                  </a:lnTo>
                  <a:lnTo>
                    <a:pt x="0" y="5"/>
                  </a:lnTo>
                  <a:lnTo>
                    <a:pt x="0" y="4"/>
                  </a:lnTo>
                  <a:lnTo>
                    <a:pt x="1" y="3"/>
                  </a:lnTo>
                  <a:lnTo>
                    <a:pt x="2" y="2"/>
                  </a:lnTo>
                  <a:lnTo>
                    <a:pt x="3" y="2"/>
                  </a:lnTo>
                  <a:lnTo>
                    <a:pt x="4" y="2"/>
                  </a:lnTo>
                  <a:lnTo>
                    <a:pt x="7" y="2"/>
                  </a:lnTo>
                  <a:close/>
                </a:path>
              </a:pathLst>
            </a:custGeom>
            <a:solidFill>
              <a:srgbClr val="E5E5E5"/>
            </a:solidFill>
            <a:ln w="9525">
              <a:noFill/>
              <a:round/>
              <a:headEnd/>
              <a:tailEnd/>
            </a:ln>
          </p:spPr>
          <p:txBody>
            <a:bodyPr/>
            <a:lstStyle/>
            <a:p>
              <a:endParaRPr lang="en-US"/>
            </a:p>
          </p:txBody>
        </p:sp>
        <p:sp>
          <p:nvSpPr>
            <p:cNvPr id="1180" name="Freeform 144"/>
            <p:cNvSpPr>
              <a:spLocks/>
            </p:cNvSpPr>
            <p:nvPr/>
          </p:nvSpPr>
          <p:spPr bwMode="auto">
            <a:xfrm>
              <a:off x="3655" y="2068"/>
              <a:ext cx="49" cy="22"/>
            </a:xfrm>
            <a:custGeom>
              <a:avLst/>
              <a:gdLst>
                <a:gd name="T0" fmla="*/ 18 w 99"/>
                <a:gd name="T1" fmla="*/ 0 h 45"/>
                <a:gd name="T2" fmla="*/ 18 w 99"/>
                <a:gd name="T3" fmla="*/ 0 h 45"/>
                <a:gd name="T4" fmla="*/ 19 w 99"/>
                <a:gd name="T5" fmla="*/ 0 h 45"/>
                <a:gd name="T6" fmla="*/ 19 w 99"/>
                <a:gd name="T7" fmla="*/ 0 h 45"/>
                <a:gd name="T8" fmla="*/ 19 w 99"/>
                <a:gd name="T9" fmla="*/ 0 h 45"/>
                <a:gd name="T10" fmla="*/ 20 w 99"/>
                <a:gd name="T11" fmla="*/ 0 h 45"/>
                <a:gd name="T12" fmla="*/ 20 w 99"/>
                <a:gd name="T13" fmla="*/ 0 h 45"/>
                <a:gd name="T14" fmla="*/ 20 w 99"/>
                <a:gd name="T15" fmla="*/ 0 h 45"/>
                <a:gd name="T16" fmla="*/ 20 w 99"/>
                <a:gd name="T17" fmla="*/ 1 h 45"/>
                <a:gd name="T18" fmla="*/ 24 w 99"/>
                <a:gd name="T19" fmla="*/ 9 h 45"/>
                <a:gd name="T20" fmla="*/ 0 w 99"/>
                <a:gd name="T21" fmla="*/ 11 h 45"/>
                <a:gd name="T22" fmla="*/ 0 w 99"/>
                <a:gd name="T23" fmla="*/ 1 h 45"/>
                <a:gd name="T24" fmla="*/ 0 w 99"/>
                <a:gd name="T25" fmla="*/ 1 h 45"/>
                <a:gd name="T26" fmla="*/ 0 w 99"/>
                <a:gd name="T27" fmla="*/ 1 h 45"/>
                <a:gd name="T28" fmla="*/ 0 w 99"/>
                <a:gd name="T29" fmla="*/ 1 h 45"/>
                <a:gd name="T30" fmla="*/ 1 w 99"/>
                <a:gd name="T31" fmla="*/ 1 h 45"/>
                <a:gd name="T32" fmla="*/ 1 w 99"/>
                <a:gd name="T33" fmla="*/ 1 h 45"/>
                <a:gd name="T34" fmla="*/ 2 w 99"/>
                <a:gd name="T35" fmla="*/ 0 h 45"/>
                <a:gd name="T36" fmla="*/ 3 w 99"/>
                <a:gd name="T37" fmla="*/ 0 h 45"/>
                <a:gd name="T38" fmla="*/ 5 w 99"/>
                <a:gd name="T39" fmla="*/ 0 h 45"/>
                <a:gd name="T40" fmla="*/ 7 w 99"/>
                <a:gd name="T41" fmla="*/ 0 h 45"/>
                <a:gd name="T42" fmla="*/ 8 w 99"/>
                <a:gd name="T43" fmla="*/ 0 h 45"/>
                <a:gd name="T44" fmla="*/ 11 w 99"/>
                <a:gd name="T45" fmla="*/ 0 h 45"/>
                <a:gd name="T46" fmla="*/ 14 w 99"/>
                <a:gd name="T47" fmla="*/ 0 h 45"/>
                <a:gd name="T48" fmla="*/ 17 w 99"/>
                <a:gd name="T49" fmla="*/ 0 h 45"/>
                <a:gd name="T50" fmla="*/ 18 w 99"/>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9"/>
                <a:gd name="T79" fmla="*/ 0 h 45"/>
                <a:gd name="T80" fmla="*/ 99 w 99"/>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9" h="45">
                  <a:moveTo>
                    <a:pt x="74" y="0"/>
                  </a:moveTo>
                  <a:lnTo>
                    <a:pt x="75" y="0"/>
                  </a:lnTo>
                  <a:lnTo>
                    <a:pt x="76" y="0"/>
                  </a:lnTo>
                  <a:lnTo>
                    <a:pt x="77" y="0"/>
                  </a:lnTo>
                  <a:lnTo>
                    <a:pt x="79" y="2"/>
                  </a:lnTo>
                  <a:lnTo>
                    <a:pt x="80" y="2"/>
                  </a:lnTo>
                  <a:lnTo>
                    <a:pt x="81" y="3"/>
                  </a:lnTo>
                  <a:lnTo>
                    <a:pt x="82" y="3"/>
                  </a:lnTo>
                  <a:lnTo>
                    <a:pt x="82" y="4"/>
                  </a:lnTo>
                  <a:lnTo>
                    <a:pt x="99" y="37"/>
                  </a:lnTo>
                  <a:lnTo>
                    <a:pt x="1" y="45"/>
                  </a:lnTo>
                  <a:lnTo>
                    <a:pt x="0" y="6"/>
                  </a:lnTo>
                  <a:lnTo>
                    <a:pt x="0" y="5"/>
                  </a:lnTo>
                  <a:lnTo>
                    <a:pt x="1" y="5"/>
                  </a:lnTo>
                  <a:lnTo>
                    <a:pt x="3" y="5"/>
                  </a:lnTo>
                  <a:lnTo>
                    <a:pt x="4" y="4"/>
                  </a:lnTo>
                  <a:lnTo>
                    <a:pt x="7" y="4"/>
                  </a:lnTo>
                  <a:lnTo>
                    <a:pt x="11" y="3"/>
                  </a:lnTo>
                  <a:lnTo>
                    <a:pt x="15" y="3"/>
                  </a:lnTo>
                  <a:lnTo>
                    <a:pt x="21" y="3"/>
                  </a:lnTo>
                  <a:lnTo>
                    <a:pt x="28" y="2"/>
                  </a:lnTo>
                  <a:lnTo>
                    <a:pt x="34" y="2"/>
                  </a:lnTo>
                  <a:lnTo>
                    <a:pt x="46" y="2"/>
                  </a:lnTo>
                  <a:lnTo>
                    <a:pt x="59" y="2"/>
                  </a:lnTo>
                  <a:lnTo>
                    <a:pt x="68" y="2"/>
                  </a:lnTo>
                  <a:lnTo>
                    <a:pt x="74" y="0"/>
                  </a:lnTo>
                  <a:close/>
                </a:path>
              </a:pathLst>
            </a:custGeom>
            <a:solidFill>
              <a:srgbClr val="B2B2B2"/>
            </a:solidFill>
            <a:ln w="9525">
              <a:noFill/>
              <a:round/>
              <a:headEnd/>
              <a:tailEnd/>
            </a:ln>
          </p:spPr>
          <p:txBody>
            <a:bodyPr/>
            <a:lstStyle/>
            <a:p>
              <a:endParaRPr lang="en-US"/>
            </a:p>
          </p:txBody>
        </p:sp>
        <p:sp>
          <p:nvSpPr>
            <p:cNvPr id="1181" name="Freeform 145"/>
            <p:cNvSpPr>
              <a:spLocks/>
            </p:cNvSpPr>
            <p:nvPr/>
          </p:nvSpPr>
          <p:spPr bwMode="auto">
            <a:xfrm>
              <a:off x="3643" y="2053"/>
              <a:ext cx="12" cy="37"/>
            </a:xfrm>
            <a:custGeom>
              <a:avLst/>
              <a:gdLst>
                <a:gd name="T0" fmla="*/ 2 w 24"/>
                <a:gd name="T1" fmla="*/ 1 h 72"/>
                <a:gd name="T2" fmla="*/ 0 w 24"/>
                <a:gd name="T3" fmla="*/ 7 h 72"/>
                <a:gd name="T4" fmla="*/ 6 w 24"/>
                <a:gd name="T5" fmla="*/ 19 h 72"/>
                <a:gd name="T6" fmla="*/ 6 w 24"/>
                <a:gd name="T7" fmla="*/ 10 h 72"/>
                <a:gd name="T8" fmla="*/ 6 w 24"/>
                <a:gd name="T9" fmla="*/ 9 h 72"/>
                <a:gd name="T10" fmla="*/ 6 w 24"/>
                <a:gd name="T11" fmla="*/ 8 h 72"/>
                <a:gd name="T12" fmla="*/ 6 w 24"/>
                <a:gd name="T13" fmla="*/ 7 h 72"/>
                <a:gd name="T14" fmla="*/ 6 w 24"/>
                <a:gd name="T15" fmla="*/ 7 h 72"/>
                <a:gd name="T16" fmla="*/ 6 w 24"/>
                <a:gd name="T17" fmla="*/ 6 h 72"/>
                <a:gd name="T18" fmla="*/ 5 w 24"/>
                <a:gd name="T19" fmla="*/ 5 h 72"/>
                <a:gd name="T20" fmla="*/ 5 w 24"/>
                <a:gd name="T21" fmla="*/ 4 h 72"/>
                <a:gd name="T22" fmla="*/ 4 w 24"/>
                <a:gd name="T23" fmla="*/ 3 h 72"/>
                <a:gd name="T24" fmla="*/ 3 w 24"/>
                <a:gd name="T25" fmla="*/ 2 h 72"/>
                <a:gd name="T26" fmla="*/ 3 w 24"/>
                <a:gd name="T27" fmla="*/ 2 h 72"/>
                <a:gd name="T28" fmla="*/ 3 w 24"/>
                <a:gd name="T29" fmla="*/ 1 h 72"/>
                <a:gd name="T30" fmla="*/ 2 w 24"/>
                <a:gd name="T31" fmla="*/ 1 h 72"/>
                <a:gd name="T32" fmla="*/ 2 w 24"/>
                <a:gd name="T33" fmla="*/ 1 h 72"/>
                <a:gd name="T34" fmla="*/ 2 w 24"/>
                <a:gd name="T35" fmla="*/ 0 h 72"/>
                <a:gd name="T36" fmla="*/ 2 w 24"/>
                <a:gd name="T37" fmla="*/ 0 h 72"/>
                <a:gd name="T38" fmla="*/ 2 w 24"/>
                <a:gd name="T39" fmla="*/ 0 h 72"/>
                <a:gd name="T40" fmla="*/ 2 w 24"/>
                <a:gd name="T41" fmla="*/ 0 h 72"/>
                <a:gd name="T42" fmla="*/ 2 w 24"/>
                <a:gd name="T43" fmla="*/ 0 h 72"/>
                <a:gd name="T44" fmla="*/ 2 w 24"/>
                <a:gd name="T45" fmla="*/ 0 h 72"/>
                <a:gd name="T46" fmla="*/ 2 w 24"/>
                <a:gd name="T47" fmla="*/ 1 h 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
                <a:gd name="T73" fmla="*/ 0 h 72"/>
                <a:gd name="T74" fmla="*/ 24 w 24"/>
                <a:gd name="T75" fmla="*/ 72 h 7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 h="72">
                  <a:moveTo>
                    <a:pt x="5" y="1"/>
                  </a:moveTo>
                  <a:lnTo>
                    <a:pt x="0" y="26"/>
                  </a:lnTo>
                  <a:lnTo>
                    <a:pt x="24" y="72"/>
                  </a:lnTo>
                  <a:lnTo>
                    <a:pt x="24" y="37"/>
                  </a:lnTo>
                  <a:lnTo>
                    <a:pt x="24" y="34"/>
                  </a:lnTo>
                  <a:lnTo>
                    <a:pt x="24" y="32"/>
                  </a:lnTo>
                  <a:lnTo>
                    <a:pt x="23" y="28"/>
                  </a:lnTo>
                  <a:lnTo>
                    <a:pt x="22" y="25"/>
                  </a:lnTo>
                  <a:lnTo>
                    <a:pt x="21" y="22"/>
                  </a:lnTo>
                  <a:lnTo>
                    <a:pt x="20" y="18"/>
                  </a:lnTo>
                  <a:lnTo>
                    <a:pt x="18" y="15"/>
                  </a:lnTo>
                  <a:lnTo>
                    <a:pt x="16" y="11"/>
                  </a:lnTo>
                  <a:lnTo>
                    <a:pt x="14" y="8"/>
                  </a:lnTo>
                  <a:lnTo>
                    <a:pt x="12" y="5"/>
                  </a:lnTo>
                  <a:lnTo>
                    <a:pt x="11" y="3"/>
                  </a:lnTo>
                  <a:lnTo>
                    <a:pt x="8" y="1"/>
                  </a:lnTo>
                  <a:lnTo>
                    <a:pt x="7" y="0"/>
                  </a:lnTo>
                  <a:lnTo>
                    <a:pt x="6" y="0"/>
                  </a:lnTo>
                  <a:lnTo>
                    <a:pt x="5" y="0"/>
                  </a:lnTo>
                  <a:lnTo>
                    <a:pt x="5" y="1"/>
                  </a:lnTo>
                  <a:close/>
                </a:path>
              </a:pathLst>
            </a:custGeom>
            <a:solidFill>
              <a:srgbClr val="999999"/>
            </a:solidFill>
            <a:ln w="9525">
              <a:noFill/>
              <a:round/>
              <a:headEnd/>
              <a:tailEnd/>
            </a:ln>
          </p:spPr>
          <p:txBody>
            <a:bodyPr/>
            <a:lstStyle/>
            <a:p>
              <a:endParaRPr lang="en-US"/>
            </a:p>
          </p:txBody>
        </p:sp>
        <p:sp>
          <p:nvSpPr>
            <p:cNvPr id="1182" name="Freeform 146"/>
            <p:cNvSpPr>
              <a:spLocks/>
            </p:cNvSpPr>
            <p:nvPr/>
          </p:nvSpPr>
          <p:spPr bwMode="auto">
            <a:xfrm>
              <a:off x="3646" y="2052"/>
              <a:ext cx="48" cy="20"/>
            </a:xfrm>
            <a:custGeom>
              <a:avLst/>
              <a:gdLst>
                <a:gd name="T0" fmla="*/ 1 w 97"/>
                <a:gd name="T1" fmla="*/ 0 h 42"/>
                <a:gd name="T2" fmla="*/ 3 w 97"/>
                <a:gd name="T3" fmla="*/ 0 h 42"/>
                <a:gd name="T4" fmla="*/ 5 w 97"/>
                <a:gd name="T5" fmla="*/ 0 h 42"/>
                <a:gd name="T6" fmla="*/ 7 w 97"/>
                <a:gd name="T7" fmla="*/ 0 h 42"/>
                <a:gd name="T8" fmla="*/ 9 w 97"/>
                <a:gd name="T9" fmla="*/ 0 h 42"/>
                <a:gd name="T10" fmla="*/ 11 w 97"/>
                <a:gd name="T11" fmla="*/ 0 h 42"/>
                <a:gd name="T12" fmla="*/ 12 w 97"/>
                <a:gd name="T13" fmla="*/ 0 h 42"/>
                <a:gd name="T14" fmla="*/ 14 w 97"/>
                <a:gd name="T15" fmla="*/ 0 h 42"/>
                <a:gd name="T16" fmla="*/ 16 w 97"/>
                <a:gd name="T17" fmla="*/ 0 h 42"/>
                <a:gd name="T18" fmla="*/ 17 w 97"/>
                <a:gd name="T19" fmla="*/ 0 h 42"/>
                <a:gd name="T20" fmla="*/ 17 w 97"/>
                <a:gd name="T21" fmla="*/ 0 h 42"/>
                <a:gd name="T22" fmla="*/ 17 w 97"/>
                <a:gd name="T23" fmla="*/ 0 h 42"/>
                <a:gd name="T24" fmla="*/ 18 w 97"/>
                <a:gd name="T25" fmla="*/ 0 h 42"/>
                <a:gd name="T26" fmla="*/ 18 w 97"/>
                <a:gd name="T27" fmla="*/ 0 h 42"/>
                <a:gd name="T28" fmla="*/ 18 w 97"/>
                <a:gd name="T29" fmla="*/ 0 h 42"/>
                <a:gd name="T30" fmla="*/ 19 w 97"/>
                <a:gd name="T31" fmla="*/ 0 h 42"/>
                <a:gd name="T32" fmla="*/ 19 w 97"/>
                <a:gd name="T33" fmla="*/ 0 h 42"/>
                <a:gd name="T34" fmla="*/ 24 w 97"/>
                <a:gd name="T35" fmla="*/ 8 h 42"/>
                <a:gd name="T36" fmla="*/ 24 w 97"/>
                <a:gd name="T37" fmla="*/ 8 h 42"/>
                <a:gd name="T38" fmla="*/ 24 w 97"/>
                <a:gd name="T39" fmla="*/ 8 h 42"/>
                <a:gd name="T40" fmla="*/ 24 w 97"/>
                <a:gd name="T41" fmla="*/ 8 h 42"/>
                <a:gd name="T42" fmla="*/ 24 w 97"/>
                <a:gd name="T43" fmla="*/ 8 h 42"/>
                <a:gd name="T44" fmla="*/ 24 w 97"/>
                <a:gd name="T45" fmla="*/ 8 h 42"/>
                <a:gd name="T46" fmla="*/ 24 w 97"/>
                <a:gd name="T47" fmla="*/ 8 h 42"/>
                <a:gd name="T48" fmla="*/ 23 w 97"/>
                <a:gd name="T49" fmla="*/ 9 h 42"/>
                <a:gd name="T50" fmla="*/ 23 w 97"/>
                <a:gd name="T51" fmla="*/ 9 h 42"/>
                <a:gd name="T52" fmla="*/ 23 w 97"/>
                <a:gd name="T53" fmla="*/ 9 h 42"/>
                <a:gd name="T54" fmla="*/ 22 w 97"/>
                <a:gd name="T55" fmla="*/ 9 h 42"/>
                <a:gd name="T56" fmla="*/ 22 w 97"/>
                <a:gd name="T57" fmla="*/ 9 h 42"/>
                <a:gd name="T58" fmla="*/ 20 w 97"/>
                <a:gd name="T59" fmla="*/ 9 h 42"/>
                <a:gd name="T60" fmla="*/ 19 w 97"/>
                <a:gd name="T61" fmla="*/ 9 h 42"/>
                <a:gd name="T62" fmla="*/ 18 w 97"/>
                <a:gd name="T63" fmla="*/ 10 h 42"/>
                <a:gd name="T64" fmla="*/ 17 w 97"/>
                <a:gd name="T65" fmla="*/ 10 h 42"/>
                <a:gd name="T66" fmla="*/ 17 w 97"/>
                <a:gd name="T67" fmla="*/ 10 h 42"/>
                <a:gd name="T68" fmla="*/ 15 w 97"/>
                <a:gd name="T69" fmla="*/ 10 h 42"/>
                <a:gd name="T70" fmla="*/ 15 w 97"/>
                <a:gd name="T71" fmla="*/ 10 h 42"/>
                <a:gd name="T72" fmla="*/ 13 w 97"/>
                <a:gd name="T73" fmla="*/ 10 h 42"/>
                <a:gd name="T74" fmla="*/ 13 w 97"/>
                <a:gd name="T75" fmla="*/ 10 h 42"/>
                <a:gd name="T76" fmla="*/ 11 w 97"/>
                <a:gd name="T77" fmla="*/ 10 h 42"/>
                <a:gd name="T78" fmla="*/ 11 w 97"/>
                <a:gd name="T79" fmla="*/ 10 h 42"/>
                <a:gd name="T80" fmla="*/ 9 w 97"/>
                <a:gd name="T81" fmla="*/ 10 h 42"/>
                <a:gd name="T82" fmla="*/ 9 w 97"/>
                <a:gd name="T83" fmla="*/ 10 h 42"/>
                <a:gd name="T84" fmla="*/ 7 w 97"/>
                <a:gd name="T85" fmla="*/ 10 h 42"/>
                <a:gd name="T86" fmla="*/ 6 w 97"/>
                <a:gd name="T87" fmla="*/ 9 h 42"/>
                <a:gd name="T88" fmla="*/ 6 w 97"/>
                <a:gd name="T89" fmla="*/ 9 h 42"/>
                <a:gd name="T90" fmla="*/ 6 w 97"/>
                <a:gd name="T91" fmla="*/ 9 h 42"/>
                <a:gd name="T92" fmla="*/ 5 w 97"/>
                <a:gd name="T93" fmla="*/ 9 h 42"/>
                <a:gd name="T94" fmla="*/ 5 w 97"/>
                <a:gd name="T95" fmla="*/ 9 h 42"/>
                <a:gd name="T96" fmla="*/ 5 w 97"/>
                <a:gd name="T97" fmla="*/ 9 h 42"/>
                <a:gd name="T98" fmla="*/ 4 w 97"/>
                <a:gd name="T99" fmla="*/ 9 h 42"/>
                <a:gd name="T100" fmla="*/ 4 w 97"/>
                <a:gd name="T101" fmla="*/ 9 h 42"/>
                <a:gd name="T102" fmla="*/ 4 w 97"/>
                <a:gd name="T103" fmla="*/ 9 h 42"/>
                <a:gd name="T104" fmla="*/ 0 w 97"/>
                <a:gd name="T105" fmla="*/ 1 h 42"/>
                <a:gd name="T106" fmla="*/ 0 w 97"/>
                <a:gd name="T107" fmla="*/ 1 h 42"/>
                <a:gd name="T108" fmla="*/ 0 w 97"/>
                <a:gd name="T109" fmla="*/ 1 h 42"/>
                <a:gd name="T110" fmla="*/ 0 w 97"/>
                <a:gd name="T111" fmla="*/ 1 h 42"/>
                <a:gd name="T112" fmla="*/ 0 w 97"/>
                <a:gd name="T113" fmla="*/ 1 h 42"/>
                <a:gd name="T114" fmla="*/ 0 w 97"/>
                <a:gd name="T115" fmla="*/ 1 h 42"/>
                <a:gd name="T116" fmla="*/ 0 w 97"/>
                <a:gd name="T117" fmla="*/ 0 h 42"/>
                <a:gd name="T118" fmla="*/ 0 w 97"/>
                <a:gd name="T119" fmla="*/ 0 h 42"/>
                <a:gd name="T120" fmla="*/ 0 w 97"/>
                <a:gd name="T121" fmla="*/ 0 h 42"/>
                <a:gd name="T122" fmla="*/ 1 w 97"/>
                <a:gd name="T123" fmla="*/ 0 h 42"/>
                <a:gd name="T124" fmla="*/ 1 w 97"/>
                <a:gd name="T125" fmla="*/ 0 h 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7"/>
                <a:gd name="T190" fmla="*/ 0 h 42"/>
                <a:gd name="T191" fmla="*/ 97 w 97"/>
                <a:gd name="T192" fmla="*/ 42 h 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7" h="42">
                  <a:moveTo>
                    <a:pt x="6" y="1"/>
                  </a:moveTo>
                  <a:lnTo>
                    <a:pt x="14" y="1"/>
                  </a:lnTo>
                  <a:lnTo>
                    <a:pt x="22" y="3"/>
                  </a:lnTo>
                  <a:lnTo>
                    <a:pt x="29" y="3"/>
                  </a:lnTo>
                  <a:lnTo>
                    <a:pt x="37" y="1"/>
                  </a:lnTo>
                  <a:lnTo>
                    <a:pt x="44" y="1"/>
                  </a:lnTo>
                  <a:lnTo>
                    <a:pt x="51" y="1"/>
                  </a:lnTo>
                  <a:lnTo>
                    <a:pt x="59" y="0"/>
                  </a:lnTo>
                  <a:lnTo>
                    <a:pt x="67" y="0"/>
                  </a:lnTo>
                  <a:lnTo>
                    <a:pt x="68" y="0"/>
                  </a:lnTo>
                  <a:lnTo>
                    <a:pt x="69" y="0"/>
                  </a:lnTo>
                  <a:lnTo>
                    <a:pt x="71" y="0"/>
                  </a:lnTo>
                  <a:lnTo>
                    <a:pt x="73" y="0"/>
                  </a:lnTo>
                  <a:lnTo>
                    <a:pt x="74" y="1"/>
                  </a:lnTo>
                  <a:lnTo>
                    <a:pt x="75" y="1"/>
                  </a:lnTo>
                  <a:lnTo>
                    <a:pt x="76" y="3"/>
                  </a:lnTo>
                  <a:lnTo>
                    <a:pt x="97" y="34"/>
                  </a:lnTo>
                  <a:lnTo>
                    <a:pt x="97" y="35"/>
                  </a:lnTo>
                  <a:lnTo>
                    <a:pt x="97" y="36"/>
                  </a:lnTo>
                  <a:lnTo>
                    <a:pt x="96" y="36"/>
                  </a:lnTo>
                  <a:lnTo>
                    <a:pt x="94" y="37"/>
                  </a:lnTo>
                  <a:lnTo>
                    <a:pt x="93" y="37"/>
                  </a:lnTo>
                  <a:lnTo>
                    <a:pt x="92" y="37"/>
                  </a:lnTo>
                  <a:lnTo>
                    <a:pt x="91" y="37"/>
                  </a:lnTo>
                  <a:lnTo>
                    <a:pt x="88" y="38"/>
                  </a:lnTo>
                  <a:lnTo>
                    <a:pt x="83" y="39"/>
                  </a:lnTo>
                  <a:lnTo>
                    <a:pt x="79" y="39"/>
                  </a:lnTo>
                  <a:lnTo>
                    <a:pt x="75" y="41"/>
                  </a:lnTo>
                  <a:lnTo>
                    <a:pt x="71" y="41"/>
                  </a:lnTo>
                  <a:lnTo>
                    <a:pt x="68" y="41"/>
                  </a:lnTo>
                  <a:lnTo>
                    <a:pt x="63" y="42"/>
                  </a:lnTo>
                  <a:lnTo>
                    <a:pt x="60" y="42"/>
                  </a:lnTo>
                  <a:lnTo>
                    <a:pt x="55" y="42"/>
                  </a:lnTo>
                  <a:lnTo>
                    <a:pt x="52" y="42"/>
                  </a:lnTo>
                  <a:lnTo>
                    <a:pt x="47" y="42"/>
                  </a:lnTo>
                  <a:lnTo>
                    <a:pt x="44" y="42"/>
                  </a:lnTo>
                  <a:lnTo>
                    <a:pt x="39" y="41"/>
                  </a:lnTo>
                  <a:lnTo>
                    <a:pt x="36" y="41"/>
                  </a:lnTo>
                  <a:lnTo>
                    <a:pt x="31" y="41"/>
                  </a:lnTo>
                  <a:lnTo>
                    <a:pt x="26" y="39"/>
                  </a:lnTo>
                  <a:lnTo>
                    <a:pt x="25" y="39"/>
                  </a:lnTo>
                  <a:lnTo>
                    <a:pt x="24" y="39"/>
                  </a:lnTo>
                  <a:lnTo>
                    <a:pt x="22" y="39"/>
                  </a:lnTo>
                  <a:lnTo>
                    <a:pt x="21" y="39"/>
                  </a:lnTo>
                  <a:lnTo>
                    <a:pt x="20" y="39"/>
                  </a:lnTo>
                  <a:lnTo>
                    <a:pt x="18" y="39"/>
                  </a:lnTo>
                  <a:lnTo>
                    <a:pt x="18" y="38"/>
                  </a:lnTo>
                  <a:lnTo>
                    <a:pt x="17" y="38"/>
                  </a:lnTo>
                  <a:lnTo>
                    <a:pt x="0" y="5"/>
                  </a:lnTo>
                  <a:lnTo>
                    <a:pt x="0" y="4"/>
                  </a:lnTo>
                  <a:lnTo>
                    <a:pt x="1" y="3"/>
                  </a:lnTo>
                  <a:lnTo>
                    <a:pt x="2" y="1"/>
                  </a:lnTo>
                  <a:lnTo>
                    <a:pt x="5" y="1"/>
                  </a:lnTo>
                  <a:lnTo>
                    <a:pt x="6" y="1"/>
                  </a:lnTo>
                  <a:close/>
                </a:path>
              </a:pathLst>
            </a:custGeom>
            <a:solidFill>
              <a:srgbClr val="E5E5E5"/>
            </a:solidFill>
            <a:ln w="9525">
              <a:noFill/>
              <a:round/>
              <a:headEnd/>
              <a:tailEnd/>
            </a:ln>
          </p:spPr>
          <p:txBody>
            <a:bodyPr/>
            <a:lstStyle/>
            <a:p>
              <a:endParaRPr lang="en-US"/>
            </a:p>
          </p:txBody>
        </p:sp>
        <p:sp>
          <p:nvSpPr>
            <p:cNvPr id="1183" name="Freeform 147"/>
            <p:cNvSpPr>
              <a:spLocks/>
            </p:cNvSpPr>
            <p:nvPr/>
          </p:nvSpPr>
          <p:spPr bwMode="auto">
            <a:xfrm>
              <a:off x="3675" y="2071"/>
              <a:ext cx="49" cy="23"/>
            </a:xfrm>
            <a:custGeom>
              <a:avLst/>
              <a:gdLst>
                <a:gd name="T0" fmla="*/ 18 w 98"/>
                <a:gd name="T1" fmla="*/ 0 h 45"/>
                <a:gd name="T2" fmla="*/ 19 w 98"/>
                <a:gd name="T3" fmla="*/ 0 h 45"/>
                <a:gd name="T4" fmla="*/ 19 w 98"/>
                <a:gd name="T5" fmla="*/ 0 h 45"/>
                <a:gd name="T6" fmla="*/ 20 w 98"/>
                <a:gd name="T7" fmla="*/ 0 h 45"/>
                <a:gd name="T8" fmla="*/ 20 w 98"/>
                <a:gd name="T9" fmla="*/ 0 h 45"/>
                <a:gd name="T10" fmla="*/ 20 w 98"/>
                <a:gd name="T11" fmla="*/ 1 h 45"/>
                <a:gd name="T12" fmla="*/ 20 w 98"/>
                <a:gd name="T13" fmla="*/ 1 h 45"/>
                <a:gd name="T14" fmla="*/ 20 w 98"/>
                <a:gd name="T15" fmla="*/ 1 h 45"/>
                <a:gd name="T16" fmla="*/ 21 w 98"/>
                <a:gd name="T17" fmla="*/ 1 h 45"/>
                <a:gd name="T18" fmla="*/ 25 w 98"/>
                <a:gd name="T19" fmla="*/ 9 h 45"/>
                <a:gd name="T20" fmla="*/ 0 w 98"/>
                <a:gd name="T21" fmla="*/ 12 h 45"/>
                <a:gd name="T22" fmla="*/ 0 w 98"/>
                <a:gd name="T23" fmla="*/ 2 h 45"/>
                <a:gd name="T24" fmla="*/ 0 w 98"/>
                <a:gd name="T25" fmla="*/ 2 h 45"/>
                <a:gd name="T26" fmla="*/ 0 w 98"/>
                <a:gd name="T27" fmla="*/ 2 h 45"/>
                <a:gd name="T28" fmla="*/ 1 w 98"/>
                <a:gd name="T29" fmla="*/ 1 h 45"/>
                <a:gd name="T30" fmla="*/ 1 w 98"/>
                <a:gd name="T31" fmla="*/ 1 h 45"/>
                <a:gd name="T32" fmla="*/ 2 w 98"/>
                <a:gd name="T33" fmla="*/ 1 h 45"/>
                <a:gd name="T34" fmla="*/ 3 w 98"/>
                <a:gd name="T35" fmla="*/ 1 h 45"/>
                <a:gd name="T36" fmla="*/ 3 w 98"/>
                <a:gd name="T37" fmla="*/ 1 h 45"/>
                <a:gd name="T38" fmla="*/ 5 w 98"/>
                <a:gd name="T39" fmla="*/ 1 h 45"/>
                <a:gd name="T40" fmla="*/ 6 w 98"/>
                <a:gd name="T41" fmla="*/ 1 h 45"/>
                <a:gd name="T42" fmla="*/ 9 w 98"/>
                <a:gd name="T43" fmla="*/ 1 h 45"/>
                <a:gd name="T44" fmla="*/ 12 w 98"/>
                <a:gd name="T45" fmla="*/ 1 h 45"/>
                <a:gd name="T46" fmla="*/ 14 w 98"/>
                <a:gd name="T47" fmla="*/ 0 h 45"/>
                <a:gd name="T48" fmla="*/ 17 w 98"/>
                <a:gd name="T49" fmla="*/ 0 h 45"/>
                <a:gd name="T50" fmla="*/ 18 w 98"/>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45"/>
                <a:gd name="T80" fmla="*/ 98 w 98"/>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45">
                  <a:moveTo>
                    <a:pt x="72" y="0"/>
                  </a:moveTo>
                  <a:lnTo>
                    <a:pt x="73" y="0"/>
                  </a:lnTo>
                  <a:lnTo>
                    <a:pt x="76" y="0"/>
                  </a:lnTo>
                  <a:lnTo>
                    <a:pt x="77" y="0"/>
                  </a:lnTo>
                  <a:lnTo>
                    <a:pt x="78" y="0"/>
                  </a:lnTo>
                  <a:lnTo>
                    <a:pt x="79" y="2"/>
                  </a:lnTo>
                  <a:lnTo>
                    <a:pt x="80" y="2"/>
                  </a:lnTo>
                  <a:lnTo>
                    <a:pt x="80" y="3"/>
                  </a:lnTo>
                  <a:lnTo>
                    <a:pt x="81" y="3"/>
                  </a:lnTo>
                  <a:lnTo>
                    <a:pt x="98" y="36"/>
                  </a:lnTo>
                  <a:lnTo>
                    <a:pt x="0" y="45"/>
                  </a:lnTo>
                  <a:lnTo>
                    <a:pt x="0" y="5"/>
                  </a:lnTo>
                  <a:lnTo>
                    <a:pt x="1" y="4"/>
                  </a:lnTo>
                  <a:lnTo>
                    <a:pt x="2" y="4"/>
                  </a:lnTo>
                  <a:lnTo>
                    <a:pt x="5" y="4"/>
                  </a:lnTo>
                  <a:lnTo>
                    <a:pt x="10" y="3"/>
                  </a:lnTo>
                  <a:lnTo>
                    <a:pt x="15" y="3"/>
                  </a:lnTo>
                  <a:lnTo>
                    <a:pt x="20" y="3"/>
                  </a:lnTo>
                  <a:lnTo>
                    <a:pt x="26" y="2"/>
                  </a:lnTo>
                  <a:lnTo>
                    <a:pt x="33" y="2"/>
                  </a:lnTo>
                  <a:lnTo>
                    <a:pt x="46" y="2"/>
                  </a:lnTo>
                  <a:lnTo>
                    <a:pt x="57" y="0"/>
                  </a:lnTo>
                  <a:lnTo>
                    <a:pt x="66" y="0"/>
                  </a:lnTo>
                  <a:lnTo>
                    <a:pt x="72" y="0"/>
                  </a:lnTo>
                  <a:close/>
                </a:path>
              </a:pathLst>
            </a:custGeom>
            <a:solidFill>
              <a:srgbClr val="B2B2B2"/>
            </a:solidFill>
            <a:ln w="9525">
              <a:noFill/>
              <a:round/>
              <a:headEnd/>
              <a:tailEnd/>
            </a:ln>
          </p:spPr>
          <p:txBody>
            <a:bodyPr/>
            <a:lstStyle/>
            <a:p>
              <a:endParaRPr lang="en-US"/>
            </a:p>
          </p:txBody>
        </p:sp>
        <p:sp>
          <p:nvSpPr>
            <p:cNvPr id="1184" name="Freeform 148"/>
            <p:cNvSpPr>
              <a:spLocks/>
            </p:cNvSpPr>
            <p:nvPr/>
          </p:nvSpPr>
          <p:spPr bwMode="auto">
            <a:xfrm>
              <a:off x="3686" y="2054"/>
              <a:ext cx="29" cy="20"/>
            </a:xfrm>
            <a:custGeom>
              <a:avLst/>
              <a:gdLst>
                <a:gd name="T0" fmla="*/ 0 w 58"/>
                <a:gd name="T1" fmla="*/ 1 h 39"/>
                <a:gd name="T2" fmla="*/ 3 w 58"/>
                <a:gd name="T3" fmla="*/ 0 h 39"/>
                <a:gd name="T4" fmla="*/ 3 w 58"/>
                <a:gd name="T5" fmla="*/ 0 h 39"/>
                <a:gd name="T6" fmla="*/ 4 w 58"/>
                <a:gd name="T7" fmla="*/ 0 h 39"/>
                <a:gd name="T8" fmla="*/ 4 w 58"/>
                <a:gd name="T9" fmla="*/ 1 h 39"/>
                <a:gd name="T10" fmla="*/ 4 w 58"/>
                <a:gd name="T11" fmla="*/ 1 h 39"/>
                <a:gd name="T12" fmla="*/ 5 w 58"/>
                <a:gd name="T13" fmla="*/ 1 h 39"/>
                <a:gd name="T14" fmla="*/ 6 w 58"/>
                <a:gd name="T15" fmla="*/ 1 h 39"/>
                <a:gd name="T16" fmla="*/ 7 w 58"/>
                <a:gd name="T17" fmla="*/ 0 h 39"/>
                <a:gd name="T18" fmla="*/ 7 w 58"/>
                <a:gd name="T19" fmla="*/ 0 h 39"/>
                <a:gd name="T20" fmla="*/ 7 w 58"/>
                <a:gd name="T21" fmla="*/ 0 h 39"/>
                <a:gd name="T22" fmla="*/ 8 w 58"/>
                <a:gd name="T23" fmla="*/ 1 h 39"/>
                <a:gd name="T24" fmla="*/ 9 w 58"/>
                <a:gd name="T25" fmla="*/ 1 h 39"/>
                <a:gd name="T26" fmla="*/ 9 w 58"/>
                <a:gd name="T27" fmla="*/ 1 h 39"/>
                <a:gd name="T28" fmla="*/ 9 w 58"/>
                <a:gd name="T29" fmla="*/ 1 h 39"/>
                <a:gd name="T30" fmla="*/ 9 w 58"/>
                <a:gd name="T31" fmla="*/ 1 h 39"/>
                <a:gd name="T32" fmla="*/ 10 w 58"/>
                <a:gd name="T33" fmla="*/ 1 h 39"/>
                <a:gd name="T34" fmla="*/ 15 w 58"/>
                <a:gd name="T35" fmla="*/ 9 h 39"/>
                <a:gd name="T36" fmla="*/ 15 w 58"/>
                <a:gd name="T37" fmla="*/ 9 h 39"/>
                <a:gd name="T38" fmla="*/ 15 w 58"/>
                <a:gd name="T39" fmla="*/ 9 h 39"/>
                <a:gd name="T40" fmla="*/ 15 w 58"/>
                <a:gd name="T41" fmla="*/ 9 h 39"/>
                <a:gd name="T42" fmla="*/ 15 w 58"/>
                <a:gd name="T43" fmla="*/ 9 h 39"/>
                <a:gd name="T44" fmla="*/ 15 w 58"/>
                <a:gd name="T45" fmla="*/ 10 h 39"/>
                <a:gd name="T46" fmla="*/ 14 w 58"/>
                <a:gd name="T47" fmla="*/ 10 h 39"/>
                <a:gd name="T48" fmla="*/ 14 w 58"/>
                <a:gd name="T49" fmla="*/ 10 h 39"/>
                <a:gd name="T50" fmla="*/ 14 w 58"/>
                <a:gd name="T51" fmla="*/ 10 h 39"/>
                <a:gd name="T52" fmla="*/ 13 w 58"/>
                <a:gd name="T53" fmla="*/ 10 h 39"/>
                <a:gd name="T54" fmla="*/ 13 w 58"/>
                <a:gd name="T55" fmla="*/ 10 h 39"/>
                <a:gd name="T56" fmla="*/ 12 w 58"/>
                <a:gd name="T57" fmla="*/ 10 h 39"/>
                <a:gd name="T58" fmla="*/ 11 w 58"/>
                <a:gd name="T59" fmla="*/ 10 h 39"/>
                <a:gd name="T60" fmla="*/ 10 w 58"/>
                <a:gd name="T61" fmla="*/ 10 h 39"/>
                <a:gd name="T62" fmla="*/ 10 w 58"/>
                <a:gd name="T63" fmla="*/ 10 h 39"/>
                <a:gd name="T64" fmla="*/ 9 w 58"/>
                <a:gd name="T65" fmla="*/ 10 h 39"/>
                <a:gd name="T66" fmla="*/ 7 w 58"/>
                <a:gd name="T67" fmla="*/ 10 h 39"/>
                <a:gd name="T68" fmla="*/ 7 w 58"/>
                <a:gd name="T69" fmla="*/ 10 h 39"/>
                <a:gd name="T70" fmla="*/ 6 w 58"/>
                <a:gd name="T71" fmla="*/ 10 h 39"/>
                <a:gd name="T72" fmla="*/ 0 w 58"/>
                <a:gd name="T73" fmla="*/ 1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8"/>
                <a:gd name="T112" fmla="*/ 0 h 39"/>
                <a:gd name="T113" fmla="*/ 58 w 58"/>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8" h="39">
                  <a:moveTo>
                    <a:pt x="0" y="1"/>
                  </a:moveTo>
                  <a:lnTo>
                    <a:pt x="9" y="0"/>
                  </a:lnTo>
                  <a:lnTo>
                    <a:pt x="12" y="0"/>
                  </a:lnTo>
                  <a:lnTo>
                    <a:pt x="14" y="0"/>
                  </a:lnTo>
                  <a:lnTo>
                    <a:pt x="15" y="1"/>
                  </a:lnTo>
                  <a:lnTo>
                    <a:pt x="18" y="1"/>
                  </a:lnTo>
                  <a:lnTo>
                    <a:pt x="21" y="1"/>
                  </a:lnTo>
                  <a:lnTo>
                    <a:pt x="27" y="0"/>
                  </a:lnTo>
                  <a:lnTo>
                    <a:pt x="28" y="0"/>
                  </a:lnTo>
                  <a:lnTo>
                    <a:pt x="30" y="0"/>
                  </a:lnTo>
                  <a:lnTo>
                    <a:pt x="32" y="1"/>
                  </a:lnTo>
                  <a:lnTo>
                    <a:pt x="33" y="1"/>
                  </a:lnTo>
                  <a:lnTo>
                    <a:pt x="34" y="1"/>
                  </a:lnTo>
                  <a:lnTo>
                    <a:pt x="35" y="2"/>
                  </a:lnTo>
                  <a:lnTo>
                    <a:pt x="36" y="2"/>
                  </a:lnTo>
                  <a:lnTo>
                    <a:pt x="37" y="3"/>
                  </a:lnTo>
                  <a:lnTo>
                    <a:pt x="58" y="35"/>
                  </a:lnTo>
                  <a:lnTo>
                    <a:pt x="58" y="36"/>
                  </a:lnTo>
                  <a:lnTo>
                    <a:pt x="57" y="37"/>
                  </a:lnTo>
                  <a:lnTo>
                    <a:pt x="56" y="37"/>
                  </a:lnTo>
                  <a:lnTo>
                    <a:pt x="55" y="38"/>
                  </a:lnTo>
                  <a:lnTo>
                    <a:pt x="53" y="38"/>
                  </a:lnTo>
                  <a:lnTo>
                    <a:pt x="52" y="38"/>
                  </a:lnTo>
                  <a:lnTo>
                    <a:pt x="50" y="38"/>
                  </a:lnTo>
                  <a:lnTo>
                    <a:pt x="47" y="38"/>
                  </a:lnTo>
                  <a:lnTo>
                    <a:pt x="43" y="38"/>
                  </a:lnTo>
                  <a:lnTo>
                    <a:pt x="40" y="38"/>
                  </a:lnTo>
                  <a:lnTo>
                    <a:pt x="37" y="38"/>
                  </a:lnTo>
                  <a:lnTo>
                    <a:pt x="34" y="39"/>
                  </a:lnTo>
                  <a:lnTo>
                    <a:pt x="30" y="39"/>
                  </a:lnTo>
                  <a:lnTo>
                    <a:pt x="27" y="39"/>
                  </a:lnTo>
                  <a:lnTo>
                    <a:pt x="22" y="39"/>
                  </a:lnTo>
                  <a:lnTo>
                    <a:pt x="0" y="1"/>
                  </a:lnTo>
                  <a:close/>
                </a:path>
              </a:pathLst>
            </a:custGeom>
            <a:solidFill>
              <a:srgbClr val="CCCCCC"/>
            </a:solidFill>
            <a:ln w="9525">
              <a:noFill/>
              <a:round/>
              <a:headEnd/>
              <a:tailEnd/>
            </a:ln>
          </p:spPr>
          <p:txBody>
            <a:bodyPr/>
            <a:lstStyle/>
            <a:p>
              <a:endParaRPr lang="en-US"/>
            </a:p>
          </p:txBody>
        </p:sp>
        <p:sp>
          <p:nvSpPr>
            <p:cNvPr id="1185" name="Freeform 149"/>
            <p:cNvSpPr>
              <a:spLocks/>
            </p:cNvSpPr>
            <p:nvPr/>
          </p:nvSpPr>
          <p:spPr bwMode="auto">
            <a:xfrm>
              <a:off x="2948" y="2136"/>
              <a:ext cx="52" cy="22"/>
            </a:xfrm>
            <a:custGeom>
              <a:avLst/>
              <a:gdLst>
                <a:gd name="T0" fmla="*/ 22 w 102"/>
                <a:gd name="T1" fmla="*/ 0 h 42"/>
                <a:gd name="T2" fmla="*/ 23 w 102"/>
                <a:gd name="T3" fmla="*/ 0 h 42"/>
                <a:gd name="T4" fmla="*/ 23 w 102"/>
                <a:gd name="T5" fmla="*/ 0 h 42"/>
                <a:gd name="T6" fmla="*/ 24 w 102"/>
                <a:gd name="T7" fmla="*/ 0 h 42"/>
                <a:gd name="T8" fmla="*/ 24 w 102"/>
                <a:gd name="T9" fmla="*/ 0 h 42"/>
                <a:gd name="T10" fmla="*/ 24 w 102"/>
                <a:gd name="T11" fmla="*/ 1 h 42"/>
                <a:gd name="T12" fmla="*/ 24 w 102"/>
                <a:gd name="T13" fmla="*/ 1 h 42"/>
                <a:gd name="T14" fmla="*/ 24 w 102"/>
                <a:gd name="T15" fmla="*/ 1 h 42"/>
                <a:gd name="T16" fmla="*/ 24 w 102"/>
                <a:gd name="T17" fmla="*/ 1 h 42"/>
                <a:gd name="T18" fmla="*/ 27 w 102"/>
                <a:gd name="T19" fmla="*/ 10 h 42"/>
                <a:gd name="T20" fmla="*/ 0 w 102"/>
                <a:gd name="T21" fmla="*/ 12 h 42"/>
                <a:gd name="T22" fmla="*/ 4 w 102"/>
                <a:gd name="T23" fmla="*/ 1 h 42"/>
                <a:gd name="T24" fmla="*/ 4 w 102"/>
                <a:gd name="T25" fmla="*/ 1 h 42"/>
                <a:gd name="T26" fmla="*/ 4 w 102"/>
                <a:gd name="T27" fmla="*/ 1 h 42"/>
                <a:gd name="T28" fmla="*/ 5 w 102"/>
                <a:gd name="T29" fmla="*/ 1 h 42"/>
                <a:gd name="T30" fmla="*/ 5 w 102"/>
                <a:gd name="T31" fmla="*/ 1 h 42"/>
                <a:gd name="T32" fmla="*/ 6 w 102"/>
                <a:gd name="T33" fmla="*/ 1 h 42"/>
                <a:gd name="T34" fmla="*/ 7 w 102"/>
                <a:gd name="T35" fmla="*/ 1 h 42"/>
                <a:gd name="T36" fmla="*/ 8 w 102"/>
                <a:gd name="T37" fmla="*/ 1 h 42"/>
                <a:gd name="T38" fmla="*/ 10 w 102"/>
                <a:gd name="T39" fmla="*/ 1 h 42"/>
                <a:gd name="T40" fmla="*/ 11 w 102"/>
                <a:gd name="T41" fmla="*/ 1 h 42"/>
                <a:gd name="T42" fmla="*/ 12 w 102"/>
                <a:gd name="T43" fmla="*/ 1 h 42"/>
                <a:gd name="T44" fmla="*/ 16 w 102"/>
                <a:gd name="T45" fmla="*/ 0 h 42"/>
                <a:gd name="T46" fmla="*/ 19 w 102"/>
                <a:gd name="T47" fmla="*/ 0 h 42"/>
                <a:gd name="T48" fmla="*/ 21 w 102"/>
                <a:gd name="T49" fmla="*/ 0 h 42"/>
                <a:gd name="T50" fmla="*/ 22 w 102"/>
                <a:gd name="T51" fmla="*/ 0 h 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2"/>
                <a:gd name="T79" fmla="*/ 0 h 42"/>
                <a:gd name="T80" fmla="*/ 102 w 102"/>
                <a:gd name="T81" fmla="*/ 42 h 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2" h="42">
                  <a:moveTo>
                    <a:pt x="87" y="0"/>
                  </a:moveTo>
                  <a:lnTo>
                    <a:pt x="88" y="0"/>
                  </a:lnTo>
                  <a:lnTo>
                    <a:pt x="90" y="0"/>
                  </a:lnTo>
                  <a:lnTo>
                    <a:pt x="92" y="0"/>
                  </a:lnTo>
                  <a:lnTo>
                    <a:pt x="93" y="1"/>
                  </a:lnTo>
                  <a:lnTo>
                    <a:pt x="94" y="1"/>
                  </a:lnTo>
                  <a:lnTo>
                    <a:pt x="94" y="2"/>
                  </a:lnTo>
                  <a:lnTo>
                    <a:pt x="102" y="36"/>
                  </a:lnTo>
                  <a:lnTo>
                    <a:pt x="0" y="42"/>
                  </a:lnTo>
                  <a:lnTo>
                    <a:pt x="15" y="4"/>
                  </a:lnTo>
                  <a:lnTo>
                    <a:pt x="16" y="3"/>
                  </a:lnTo>
                  <a:lnTo>
                    <a:pt x="17" y="3"/>
                  </a:lnTo>
                  <a:lnTo>
                    <a:pt x="18" y="3"/>
                  </a:lnTo>
                  <a:lnTo>
                    <a:pt x="22" y="2"/>
                  </a:lnTo>
                  <a:lnTo>
                    <a:pt x="26" y="2"/>
                  </a:lnTo>
                  <a:lnTo>
                    <a:pt x="31" y="1"/>
                  </a:lnTo>
                  <a:lnTo>
                    <a:pt x="37" y="1"/>
                  </a:lnTo>
                  <a:lnTo>
                    <a:pt x="42" y="1"/>
                  </a:lnTo>
                  <a:lnTo>
                    <a:pt x="48" y="1"/>
                  </a:lnTo>
                  <a:lnTo>
                    <a:pt x="61" y="0"/>
                  </a:lnTo>
                  <a:lnTo>
                    <a:pt x="72" y="0"/>
                  </a:lnTo>
                  <a:lnTo>
                    <a:pt x="81" y="0"/>
                  </a:lnTo>
                  <a:lnTo>
                    <a:pt x="87" y="0"/>
                  </a:lnTo>
                  <a:close/>
                </a:path>
              </a:pathLst>
            </a:custGeom>
            <a:solidFill>
              <a:srgbClr val="B2B2B2"/>
            </a:solidFill>
            <a:ln w="9525">
              <a:noFill/>
              <a:round/>
              <a:headEnd/>
              <a:tailEnd/>
            </a:ln>
          </p:spPr>
          <p:txBody>
            <a:bodyPr/>
            <a:lstStyle/>
            <a:p>
              <a:endParaRPr lang="en-US"/>
            </a:p>
          </p:txBody>
        </p:sp>
        <p:sp>
          <p:nvSpPr>
            <p:cNvPr id="1186" name="Freeform 150"/>
            <p:cNvSpPr>
              <a:spLocks/>
            </p:cNvSpPr>
            <p:nvPr/>
          </p:nvSpPr>
          <p:spPr bwMode="auto">
            <a:xfrm>
              <a:off x="2946" y="2122"/>
              <a:ext cx="11" cy="35"/>
            </a:xfrm>
            <a:custGeom>
              <a:avLst/>
              <a:gdLst>
                <a:gd name="T0" fmla="*/ 3 w 22"/>
                <a:gd name="T1" fmla="*/ 1 h 70"/>
                <a:gd name="T2" fmla="*/ 0 w 22"/>
                <a:gd name="T3" fmla="*/ 6 h 70"/>
                <a:gd name="T4" fmla="*/ 1 w 22"/>
                <a:gd name="T5" fmla="*/ 18 h 70"/>
                <a:gd name="T6" fmla="*/ 5 w 22"/>
                <a:gd name="T7" fmla="*/ 9 h 70"/>
                <a:gd name="T8" fmla="*/ 6 w 22"/>
                <a:gd name="T9" fmla="*/ 9 h 70"/>
                <a:gd name="T10" fmla="*/ 6 w 22"/>
                <a:gd name="T11" fmla="*/ 7 h 70"/>
                <a:gd name="T12" fmla="*/ 6 w 22"/>
                <a:gd name="T13" fmla="*/ 6 h 70"/>
                <a:gd name="T14" fmla="*/ 6 w 22"/>
                <a:gd name="T15" fmla="*/ 6 h 70"/>
                <a:gd name="T16" fmla="*/ 6 w 22"/>
                <a:gd name="T17" fmla="*/ 5 h 70"/>
                <a:gd name="T18" fmla="*/ 6 w 22"/>
                <a:gd name="T19" fmla="*/ 4 h 70"/>
                <a:gd name="T20" fmla="*/ 6 w 22"/>
                <a:gd name="T21" fmla="*/ 3 h 70"/>
                <a:gd name="T22" fmla="*/ 6 w 22"/>
                <a:gd name="T23" fmla="*/ 2 h 70"/>
                <a:gd name="T24" fmla="*/ 6 w 22"/>
                <a:gd name="T25" fmla="*/ 2 h 70"/>
                <a:gd name="T26" fmla="*/ 5 w 22"/>
                <a:gd name="T27" fmla="*/ 1 h 70"/>
                <a:gd name="T28" fmla="*/ 5 w 22"/>
                <a:gd name="T29" fmla="*/ 1 h 70"/>
                <a:gd name="T30" fmla="*/ 5 w 22"/>
                <a:gd name="T31" fmla="*/ 1 h 70"/>
                <a:gd name="T32" fmla="*/ 5 w 22"/>
                <a:gd name="T33" fmla="*/ 1 h 70"/>
                <a:gd name="T34" fmla="*/ 5 w 22"/>
                <a:gd name="T35" fmla="*/ 0 h 70"/>
                <a:gd name="T36" fmla="*/ 5 w 22"/>
                <a:gd name="T37" fmla="*/ 0 h 70"/>
                <a:gd name="T38" fmla="*/ 5 w 22"/>
                <a:gd name="T39" fmla="*/ 0 h 70"/>
                <a:gd name="T40" fmla="*/ 4 w 22"/>
                <a:gd name="T41" fmla="*/ 0 h 70"/>
                <a:gd name="T42" fmla="*/ 4 w 22"/>
                <a:gd name="T43" fmla="*/ 0 h 70"/>
                <a:gd name="T44" fmla="*/ 3 w 22"/>
                <a:gd name="T45" fmla="*/ 1 h 70"/>
                <a:gd name="T46" fmla="*/ 3 w 22"/>
                <a:gd name="T47" fmla="*/ 1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70"/>
                <a:gd name="T74" fmla="*/ 22 w 22"/>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70">
                  <a:moveTo>
                    <a:pt x="15" y="1"/>
                  </a:moveTo>
                  <a:lnTo>
                    <a:pt x="0" y="25"/>
                  </a:lnTo>
                  <a:lnTo>
                    <a:pt x="6" y="70"/>
                  </a:lnTo>
                  <a:lnTo>
                    <a:pt x="20" y="35"/>
                  </a:lnTo>
                  <a:lnTo>
                    <a:pt x="21" y="33"/>
                  </a:lnTo>
                  <a:lnTo>
                    <a:pt x="21" y="31"/>
                  </a:lnTo>
                  <a:lnTo>
                    <a:pt x="22" y="27"/>
                  </a:lnTo>
                  <a:lnTo>
                    <a:pt x="22" y="24"/>
                  </a:lnTo>
                  <a:lnTo>
                    <a:pt x="22" y="22"/>
                  </a:lnTo>
                  <a:lnTo>
                    <a:pt x="22" y="18"/>
                  </a:lnTo>
                  <a:lnTo>
                    <a:pt x="22" y="15"/>
                  </a:lnTo>
                  <a:lnTo>
                    <a:pt x="21" y="11"/>
                  </a:lnTo>
                  <a:lnTo>
                    <a:pt x="21" y="8"/>
                  </a:lnTo>
                  <a:lnTo>
                    <a:pt x="20" y="5"/>
                  </a:lnTo>
                  <a:lnTo>
                    <a:pt x="20" y="3"/>
                  </a:lnTo>
                  <a:lnTo>
                    <a:pt x="19" y="1"/>
                  </a:lnTo>
                  <a:lnTo>
                    <a:pt x="17" y="0"/>
                  </a:lnTo>
                  <a:lnTo>
                    <a:pt x="16" y="0"/>
                  </a:lnTo>
                  <a:lnTo>
                    <a:pt x="15" y="1"/>
                  </a:lnTo>
                  <a:close/>
                </a:path>
              </a:pathLst>
            </a:custGeom>
            <a:solidFill>
              <a:srgbClr val="999999"/>
            </a:solidFill>
            <a:ln w="9525">
              <a:noFill/>
              <a:round/>
              <a:headEnd/>
              <a:tailEnd/>
            </a:ln>
          </p:spPr>
          <p:txBody>
            <a:bodyPr/>
            <a:lstStyle/>
            <a:p>
              <a:endParaRPr lang="en-US"/>
            </a:p>
          </p:txBody>
        </p:sp>
        <p:sp>
          <p:nvSpPr>
            <p:cNvPr id="1187" name="Freeform 151"/>
            <p:cNvSpPr>
              <a:spLocks/>
            </p:cNvSpPr>
            <p:nvPr/>
          </p:nvSpPr>
          <p:spPr bwMode="auto">
            <a:xfrm>
              <a:off x="2954" y="2120"/>
              <a:ext cx="41" cy="20"/>
            </a:xfrm>
            <a:custGeom>
              <a:avLst/>
              <a:gdLst>
                <a:gd name="T0" fmla="*/ 2 w 83"/>
                <a:gd name="T1" fmla="*/ 0 h 41"/>
                <a:gd name="T2" fmla="*/ 3 w 83"/>
                <a:gd name="T3" fmla="*/ 0 h 41"/>
                <a:gd name="T4" fmla="*/ 5 w 83"/>
                <a:gd name="T5" fmla="*/ 0 h 41"/>
                <a:gd name="T6" fmla="*/ 7 w 83"/>
                <a:gd name="T7" fmla="*/ 0 h 41"/>
                <a:gd name="T8" fmla="*/ 9 w 83"/>
                <a:gd name="T9" fmla="*/ 0 h 41"/>
                <a:gd name="T10" fmla="*/ 11 w 83"/>
                <a:gd name="T11" fmla="*/ 0 h 41"/>
                <a:gd name="T12" fmla="*/ 13 w 83"/>
                <a:gd name="T13" fmla="*/ 0 h 41"/>
                <a:gd name="T14" fmla="*/ 14 w 83"/>
                <a:gd name="T15" fmla="*/ 0 h 41"/>
                <a:gd name="T16" fmla="*/ 16 w 83"/>
                <a:gd name="T17" fmla="*/ 0 h 41"/>
                <a:gd name="T18" fmla="*/ 17 w 83"/>
                <a:gd name="T19" fmla="*/ 0 h 41"/>
                <a:gd name="T20" fmla="*/ 17 w 83"/>
                <a:gd name="T21" fmla="*/ 0 h 41"/>
                <a:gd name="T22" fmla="*/ 17 w 83"/>
                <a:gd name="T23" fmla="*/ 0 h 41"/>
                <a:gd name="T24" fmla="*/ 18 w 83"/>
                <a:gd name="T25" fmla="*/ 0 h 41"/>
                <a:gd name="T26" fmla="*/ 18 w 83"/>
                <a:gd name="T27" fmla="*/ 0 h 41"/>
                <a:gd name="T28" fmla="*/ 18 w 83"/>
                <a:gd name="T29" fmla="*/ 0 h 41"/>
                <a:gd name="T30" fmla="*/ 18 w 83"/>
                <a:gd name="T31" fmla="*/ 0 h 41"/>
                <a:gd name="T32" fmla="*/ 18 w 83"/>
                <a:gd name="T33" fmla="*/ 1 h 41"/>
                <a:gd name="T34" fmla="*/ 20 w 83"/>
                <a:gd name="T35" fmla="*/ 8 h 41"/>
                <a:gd name="T36" fmla="*/ 20 w 83"/>
                <a:gd name="T37" fmla="*/ 8 h 41"/>
                <a:gd name="T38" fmla="*/ 20 w 83"/>
                <a:gd name="T39" fmla="*/ 8 h 41"/>
                <a:gd name="T40" fmla="*/ 20 w 83"/>
                <a:gd name="T41" fmla="*/ 8 h 41"/>
                <a:gd name="T42" fmla="*/ 20 w 83"/>
                <a:gd name="T43" fmla="*/ 8 h 41"/>
                <a:gd name="T44" fmla="*/ 20 w 83"/>
                <a:gd name="T45" fmla="*/ 8 h 41"/>
                <a:gd name="T46" fmla="*/ 20 w 83"/>
                <a:gd name="T47" fmla="*/ 9 h 41"/>
                <a:gd name="T48" fmla="*/ 20 w 83"/>
                <a:gd name="T49" fmla="*/ 9 h 41"/>
                <a:gd name="T50" fmla="*/ 19 w 83"/>
                <a:gd name="T51" fmla="*/ 9 h 41"/>
                <a:gd name="T52" fmla="*/ 19 w 83"/>
                <a:gd name="T53" fmla="*/ 9 h 41"/>
                <a:gd name="T54" fmla="*/ 19 w 83"/>
                <a:gd name="T55" fmla="*/ 9 h 41"/>
                <a:gd name="T56" fmla="*/ 17 w 83"/>
                <a:gd name="T57" fmla="*/ 9 h 41"/>
                <a:gd name="T58" fmla="*/ 15 w 83"/>
                <a:gd name="T59" fmla="*/ 9 h 41"/>
                <a:gd name="T60" fmla="*/ 13 w 83"/>
                <a:gd name="T61" fmla="*/ 9 h 41"/>
                <a:gd name="T62" fmla="*/ 11 w 83"/>
                <a:gd name="T63" fmla="*/ 10 h 41"/>
                <a:gd name="T64" fmla="*/ 10 w 83"/>
                <a:gd name="T65" fmla="*/ 10 h 41"/>
                <a:gd name="T66" fmla="*/ 9 w 83"/>
                <a:gd name="T67" fmla="*/ 10 h 41"/>
                <a:gd name="T68" fmla="*/ 8 w 83"/>
                <a:gd name="T69" fmla="*/ 10 h 41"/>
                <a:gd name="T70" fmla="*/ 7 w 83"/>
                <a:gd name="T71" fmla="*/ 10 h 41"/>
                <a:gd name="T72" fmla="*/ 5 w 83"/>
                <a:gd name="T73" fmla="*/ 9 h 41"/>
                <a:gd name="T74" fmla="*/ 3 w 83"/>
                <a:gd name="T75" fmla="*/ 9 h 41"/>
                <a:gd name="T76" fmla="*/ 3 w 83"/>
                <a:gd name="T77" fmla="*/ 9 h 41"/>
                <a:gd name="T78" fmla="*/ 2 w 83"/>
                <a:gd name="T79" fmla="*/ 9 h 41"/>
                <a:gd name="T80" fmla="*/ 2 w 83"/>
                <a:gd name="T81" fmla="*/ 9 h 41"/>
                <a:gd name="T82" fmla="*/ 2 w 83"/>
                <a:gd name="T83" fmla="*/ 9 h 41"/>
                <a:gd name="T84" fmla="*/ 1 w 83"/>
                <a:gd name="T85" fmla="*/ 9 h 41"/>
                <a:gd name="T86" fmla="*/ 1 w 83"/>
                <a:gd name="T87" fmla="*/ 9 h 41"/>
                <a:gd name="T88" fmla="*/ 1 w 83"/>
                <a:gd name="T89" fmla="*/ 9 h 41"/>
                <a:gd name="T90" fmla="*/ 1 w 83"/>
                <a:gd name="T91" fmla="*/ 9 h 41"/>
                <a:gd name="T92" fmla="*/ 1 w 83"/>
                <a:gd name="T93" fmla="*/ 9 h 41"/>
                <a:gd name="T94" fmla="*/ 1 w 83"/>
                <a:gd name="T95" fmla="*/ 9 h 41"/>
                <a:gd name="T96" fmla="*/ 0 w 83"/>
                <a:gd name="T97" fmla="*/ 1 h 41"/>
                <a:gd name="T98" fmla="*/ 0 w 83"/>
                <a:gd name="T99" fmla="*/ 1 h 41"/>
                <a:gd name="T100" fmla="*/ 0 w 83"/>
                <a:gd name="T101" fmla="*/ 1 h 41"/>
                <a:gd name="T102" fmla="*/ 0 w 83"/>
                <a:gd name="T103" fmla="*/ 1 h 41"/>
                <a:gd name="T104" fmla="*/ 0 w 83"/>
                <a:gd name="T105" fmla="*/ 0 h 41"/>
                <a:gd name="T106" fmla="*/ 1 w 83"/>
                <a:gd name="T107" fmla="*/ 0 h 41"/>
                <a:gd name="T108" fmla="*/ 1 w 83"/>
                <a:gd name="T109" fmla="*/ 0 h 41"/>
                <a:gd name="T110" fmla="*/ 1 w 83"/>
                <a:gd name="T111" fmla="*/ 0 h 41"/>
                <a:gd name="T112" fmla="*/ 2 w 83"/>
                <a:gd name="T113" fmla="*/ 0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
                <a:gd name="T172" fmla="*/ 0 h 41"/>
                <a:gd name="T173" fmla="*/ 83 w 83"/>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 h="41">
                  <a:moveTo>
                    <a:pt x="8" y="1"/>
                  </a:moveTo>
                  <a:lnTo>
                    <a:pt x="15" y="3"/>
                  </a:lnTo>
                  <a:lnTo>
                    <a:pt x="23" y="3"/>
                  </a:lnTo>
                  <a:lnTo>
                    <a:pt x="30" y="3"/>
                  </a:lnTo>
                  <a:lnTo>
                    <a:pt x="37" y="3"/>
                  </a:lnTo>
                  <a:lnTo>
                    <a:pt x="44" y="3"/>
                  </a:lnTo>
                  <a:lnTo>
                    <a:pt x="52" y="1"/>
                  </a:lnTo>
                  <a:lnTo>
                    <a:pt x="59" y="1"/>
                  </a:lnTo>
                  <a:lnTo>
                    <a:pt x="67" y="0"/>
                  </a:lnTo>
                  <a:lnTo>
                    <a:pt x="69" y="0"/>
                  </a:lnTo>
                  <a:lnTo>
                    <a:pt x="70" y="0"/>
                  </a:lnTo>
                  <a:lnTo>
                    <a:pt x="71" y="0"/>
                  </a:lnTo>
                  <a:lnTo>
                    <a:pt x="73" y="0"/>
                  </a:lnTo>
                  <a:lnTo>
                    <a:pt x="74" y="1"/>
                  </a:lnTo>
                  <a:lnTo>
                    <a:pt x="75" y="3"/>
                  </a:lnTo>
                  <a:lnTo>
                    <a:pt x="75" y="4"/>
                  </a:lnTo>
                  <a:lnTo>
                    <a:pt x="83" y="34"/>
                  </a:lnTo>
                  <a:lnTo>
                    <a:pt x="83" y="35"/>
                  </a:lnTo>
                  <a:lnTo>
                    <a:pt x="82" y="35"/>
                  </a:lnTo>
                  <a:lnTo>
                    <a:pt x="81" y="36"/>
                  </a:lnTo>
                  <a:lnTo>
                    <a:pt x="80" y="36"/>
                  </a:lnTo>
                  <a:lnTo>
                    <a:pt x="78" y="36"/>
                  </a:lnTo>
                  <a:lnTo>
                    <a:pt x="77" y="36"/>
                  </a:lnTo>
                  <a:lnTo>
                    <a:pt x="76" y="37"/>
                  </a:lnTo>
                  <a:lnTo>
                    <a:pt x="68" y="38"/>
                  </a:lnTo>
                  <a:lnTo>
                    <a:pt x="60" y="39"/>
                  </a:lnTo>
                  <a:lnTo>
                    <a:pt x="52" y="39"/>
                  </a:lnTo>
                  <a:lnTo>
                    <a:pt x="44" y="41"/>
                  </a:lnTo>
                  <a:lnTo>
                    <a:pt x="40" y="41"/>
                  </a:lnTo>
                  <a:lnTo>
                    <a:pt x="36" y="41"/>
                  </a:lnTo>
                  <a:lnTo>
                    <a:pt x="32" y="41"/>
                  </a:lnTo>
                  <a:lnTo>
                    <a:pt x="29" y="41"/>
                  </a:lnTo>
                  <a:lnTo>
                    <a:pt x="21" y="39"/>
                  </a:lnTo>
                  <a:lnTo>
                    <a:pt x="13" y="39"/>
                  </a:lnTo>
                  <a:lnTo>
                    <a:pt x="12" y="39"/>
                  </a:lnTo>
                  <a:lnTo>
                    <a:pt x="10" y="38"/>
                  </a:lnTo>
                  <a:lnTo>
                    <a:pt x="9" y="38"/>
                  </a:lnTo>
                  <a:lnTo>
                    <a:pt x="8" y="38"/>
                  </a:lnTo>
                  <a:lnTo>
                    <a:pt x="7" y="38"/>
                  </a:lnTo>
                  <a:lnTo>
                    <a:pt x="6" y="38"/>
                  </a:lnTo>
                  <a:lnTo>
                    <a:pt x="5" y="37"/>
                  </a:lnTo>
                  <a:lnTo>
                    <a:pt x="0" y="6"/>
                  </a:lnTo>
                  <a:lnTo>
                    <a:pt x="0" y="5"/>
                  </a:lnTo>
                  <a:lnTo>
                    <a:pt x="1" y="4"/>
                  </a:lnTo>
                  <a:lnTo>
                    <a:pt x="2" y="3"/>
                  </a:lnTo>
                  <a:lnTo>
                    <a:pt x="4" y="3"/>
                  </a:lnTo>
                  <a:lnTo>
                    <a:pt x="5" y="3"/>
                  </a:lnTo>
                  <a:lnTo>
                    <a:pt x="6" y="1"/>
                  </a:lnTo>
                  <a:lnTo>
                    <a:pt x="8" y="1"/>
                  </a:lnTo>
                  <a:close/>
                </a:path>
              </a:pathLst>
            </a:custGeom>
            <a:solidFill>
              <a:srgbClr val="E5E5E5"/>
            </a:solidFill>
            <a:ln w="9525">
              <a:noFill/>
              <a:round/>
              <a:headEnd/>
              <a:tailEnd/>
            </a:ln>
          </p:spPr>
          <p:txBody>
            <a:bodyPr/>
            <a:lstStyle/>
            <a:p>
              <a:endParaRPr lang="en-US"/>
            </a:p>
          </p:txBody>
        </p:sp>
        <p:sp>
          <p:nvSpPr>
            <p:cNvPr id="1188" name="Freeform 152"/>
            <p:cNvSpPr>
              <a:spLocks/>
            </p:cNvSpPr>
            <p:nvPr/>
          </p:nvSpPr>
          <p:spPr bwMode="auto">
            <a:xfrm>
              <a:off x="3009" y="2133"/>
              <a:ext cx="52" cy="22"/>
            </a:xfrm>
            <a:custGeom>
              <a:avLst/>
              <a:gdLst>
                <a:gd name="T0" fmla="*/ 22 w 102"/>
                <a:gd name="T1" fmla="*/ 0 h 43"/>
                <a:gd name="T2" fmla="*/ 23 w 102"/>
                <a:gd name="T3" fmla="*/ 0 h 43"/>
                <a:gd name="T4" fmla="*/ 23 w 102"/>
                <a:gd name="T5" fmla="*/ 0 h 43"/>
                <a:gd name="T6" fmla="*/ 23 w 102"/>
                <a:gd name="T7" fmla="*/ 0 h 43"/>
                <a:gd name="T8" fmla="*/ 24 w 102"/>
                <a:gd name="T9" fmla="*/ 0 h 43"/>
                <a:gd name="T10" fmla="*/ 24 w 102"/>
                <a:gd name="T11" fmla="*/ 1 h 43"/>
                <a:gd name="T12" fmla="*/ 24 w 102"/>
                <a:gd name="T13" fmla="*/ 1 h 43"/>
                <a:gd name="T14" fmla="*/ 24 w 102"/>
                <a:gd name="T15" fmla="*/ 1 h 43"/>
                <a:gd name="T16" fmla="*/ 24 w 102"/>
                <a:gd name="T17" fmla="*/ 1 h 43"/>
                <a:gd name="T18" fmla="*/ 24 w 102"/>
                <a:gd name="T19" fmla="*/ 2 h 43"/>
                <a:gd name="T20" fmla="*/ 25 w 102"/>
                <a:gd name="T21" fmla="*/ 3 h 43"/>
                <a:gd name="T22" fmla="*/ 25 w 102"/>
                <a:gd name="T23" fmla="*/ 4 h 43"/>
                <a:gd name="T24" fmla="*/ 25 w 102"/>
                <a:gd name="T25" fmla="*/ 5 h 43"/>
                <a:gd name="T26" fmla="*/ 26 w 102"/>
                <a:gd name="T27" fmla="*/ 6 h 43"/>
                <a:gd name="T28" fmla="*/ 26 w 102"/>
                <a:gd name="T29" fmla="*/ 7 h 43"/>
                <a:gd name="T30" fmla="*/ 26 w 102"/>
                <a:gd name="T31" fmla="*/ 8 h 43"/>
                <a:gd name="T32" fmla="*/ 27 w 102"/>
                <a:gd name="T33" fmla="*/ 9 h 43"/>
                <a:gd name="T34" fmla="*/ 23 w 102"/>
                <a:gd name="T35" fmla="*/ 10 h 43"/>
                <a:gd name="T36" fmla="*/ 20 w 102"/>
                <a:gd name="T37" fmla="*/ 10 h 43"/>
                <a:gd name="T38" fmla="*/ 17 w 102"/>
                <a:gd name="T39" fmla="*/ 10 h 43"/>
                <a:gd name="T40" fmla="*/ 14 w 102"/>
                <a:gd name="T41" fmla="*/ 10 h 43"/>
                <a:gd name="T42" fmla="*/ 10 w 102"/>
                <a:gd name="T43" fmla="*/ 10 h 43"/>
                <a:gd name="T44" fmla="*/ 7 w 102"/>
                <a:gd name="T45" fmla="*/ 11 h 43"/>
                <a:gd name="T46" fmla="*/ 3 w 102"/>
                <a:gd name="T47" fmla="*/ 11 h 43"/>
                <a:gd name="T48" fmla="*/ 0 w 102"/>
                <a:gd name="T49" fmla="*/ 11 h 43"/>
                <a:gd name="T50" fmla="*/ 1 w 102"/>
                <a:gd name="T51" fmla="*/ 10 h 43"/>
                <a:gd name="T52" fmla="*/ 1 w 102"/>
                <a:gd name="T53" fmla="*/ 9 h 43"/>
                <a:gd name="T54" fmla="*/ 2 w 102"/>
                <a:gd name="T55" fmla="*/ 7 h 43"/>
                <a:gd name="T56" fmla="*/ 2 w 102"/>
                <a:gd name="T57" fmla="*/ 6 h 43"/>
                <a:gd name="T58" fmla="*/ 3 w 102"/>
                <a:gd name="T59" fmla="*/ 5 h 43"/>
                <a:gd name="T60" fmla="*/ 3 w 102"/>
                <a:gd name="T61" fmla="*/ 4 h 43"/>
                <a:gd name="T62" fmla="*/ 3 w 102"/>
                <a:gd name="T63" fmla="*/ 3 h 43"/>
                <a:gd name="T64" fmla="*/ 4 w 102"/>
                <a:gd name="T65" fmla="*/ 1 h 43"/>
                <a:gd name="T66" fmla="*/ 4 w 102"/>
                <a:gd name="T67" fmla="*/ 1 h 43"/>
                <a:gd name="T68" fmla="*/ 4 w 102"/>
                <a:gd name="T69" fmla="*/ 1 h 43"/>
                <a:gd name="T70" fmla="*/ 4 w 102"/>
                <a:gd name="T71" fmla="*/ 1 h 43"/>
                <a:gd name="T72" fmla="*/ 5 w 102"/>
                <a:gd name="T73" fmla="*/ 1 h 43"/>
                <a:gd name="T74" fmla="*/ 6 w 102"/>
                <a:gd name="T75" fmla="*/ 1 h 43"/>
                <a:gd name="T76" fmla="*/ 7 w 102"/>
                <a:gd name="T77" fmla="*/ 1 h 43"/>
                <a:gd name="T78" fmla="*/ 8 w 102"/>
                <a:gd name="T79" fmla="*/ 1 h 43"/>
                <a:gd name="T80" fmla="*/ 9 w 102"/>
                <a:gd name="T81" fmla="*/ 1 h 43"/>
                <a:gd name="T82" fmla="*/ 11 w 102"/>
                <a:gd name="T83" fmla="*/ 1 h 43"/>
                <a:gd name="T84" fmla="*/ 12 w 102"/>
                <a:gd name="T85" fmla="*/ 1 h 43"/>
                <a:gd name="T86" fmla="*/ 16 w 102"/>
                <a:gd name="T87" fmla="*/ 0 h 43"/>
                <a:gd name="T88" fmla="*/ 19 w 102"/>
                <a:gd name="T89" fmla="*/ 0 h 43"/>
                <a:gd name="T90" fmla="*/ 21 w 102"/>
                <a:gd name="T91" fmla="*/ 0 h 43"/>
                <a:gd name="T92" fmla="*/ 22 w 102"/>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3"/>
                <a:gd name="T143" fmla="*/ 102 w 102"/>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3">
                  <a:moveTo>
                    <a:pt x="87" y="0"/>
                  </a:moveTo>
                  <a:lnTo>
                    <a:pt x="89" y="0"/>
                  </a:lnTo>
                  <a:lnTo>
                    <a:pt x="90" y="0"/>
                  </a:lnTo>
                  <a:lnTo>
                    <a:pt x="91" y="0"/>
                  </a:lnTo>
                  <a:lnTo>
                    <a:pt x="92" y="0"/>
                  </a:lnTo>
                  <a:lnTo>
                    <a:pt x="93" y="1"/>
                  </a:lnTo>
                  <a:lnTo>
                    <a:pt x="94" y="2"/>
                  </a:lnTo>
                  <a:lnTo>
                    <a:pt x="95" y="7"/>
                  </a:lnTo>
                  <a:lnTo>
                    <a:pt x="97" y="11"/>
                  </a:lnTo>
                  <a:lnTo>
                    <a:pt x="98" y="15"/>
                  </a:lnTo>
                  <a:lnTo>
                    <a:pt x="99" y="19"/>
                  </a:lnTo>
                  <a:lnTo>
                    <a:pt x="100" y="24"/>
                  </a:lnTo>
                  <a:lnTo>
                    <a:pt x="101" y="28"/>
                  </a:lnTo>
                  <a:lnTo>
                    <a:pt x="101" y="32"/>
                  </a:lnTo>
                  <a:lnTo>
                    <a:pt x="102" y="36"/>
                  </a:lnTo>
                  <a:lnTo>
                    <a:pt x="90" y="38"/>
                  </a:lnTo>
                  <a:lnTo>
                    <a:pt x="77" y="38"/>
                  </a:lnTo>
                  <a:lnTo>
                    <a:pt x="64" y="39"/>
                  </a:lnTo>
                  <a:lnTo>
                    <a:pt x="52" y="40"/>
                  </a:lnTo>
                  <a:lnTo>
                    <a:pt x="39" y="40"/>
                  </a:lnTo>
                  <a:lnTo>
                    <a:pt x="26" y="41"/>
                  </a:lnTo>
                  <a:lnTo>
                    <a:pt x="12" y="42"/>
                  </a:lnTo>
                  <a:lnTo>
                    <a:pt x="0" y="43"/>
                  </a:lnTo>
                  <a:lnTo>
                    <a:pt x="2" y="38"/>
                  </a:lnTo>
                  <a:lnTo>
                    <a:pt x="3" y="33"/>
                  </a:lnTo>
                  <a:lnTo>
                    <a:pt x="6" y="28"/>
                  </a:lnTo>
                  <a:lnTo>
                    <a:pt x="7" y="24"/>
                  </a:lnTo>
                  <a:lnTo>
                    <a:pt x="9" y="19"/>
                  </a:lnTo>
                  <a:lnTo>
                    <a:pt x="10" y="13"/>
                  </a:lnTo>
                  <a:lnTo>
                    <a:pt x="12" y="9"/>
                  </a:lnTo>
                  <a:lnTo>
                    <a:pt x="14" y="4"/>
                  </a:lnTo>
                  <a:lnTo>
                    <a:pt x="15" y="4"/>
                  </a:lnTo>
                  <a:lnTo>
                    <a:pt x="15" y="3"/>
                  </a:lnTo>
                  <a:lnTo>
                    <a:pt x="16" y="3"/>
                  </a:lnTo>
                  <a:lnTo>
                    <a:pt x="17" y="3"/>
                  </a:lnTo>
                  <a:lnTo>
                    <a:pt x="21" y="2"/>
                  </a:lnTo>
                  <a:lnTo>
                    <a:pt x="25" y="2"/>
                  </a:lnTo>
                  <a:lnTo>
                    <a:pt x="30" y="2"/>
                  </a:lnTo>
                  <a:lnTo>
                    <a:pt x="36" y="1"/>
                  </a:lnTo>
                  <a:lnTo>
                    <a:pt x="41" y="1"/>
                  </a:lnTo>
                  <a:lnTo>
                    <a:pt x="48" y="1"/>
                  </a:lnTo>
                  <a:lnTo>
                    <a:pt x="61" y="0"/>
                  </a:lnTo>
                  <a:lnTo>
                    <a:pt x="72" y="0"/>
                  </a:lnTo>
                  <a:lnTo>
                    <a:pt x="82" y="0"/>
                  </a:lnTo>
                  <a:lnTo>
                    <a:pt x="87" y="0"/>
                  </a:lnTo>
                  <a:close/>
                </a:path>
              </a:pathLst>
            </a:custGeom>
            <a:solidFill>
              <a:srgbClr val="B2B2B2"/>
            </a:solidFill>
            <a:ln w="9525">
              <a:noFill/>
              <a:round/>
              <a:headEnd/>
              <a:tailEnd/>
            </a:ln>
          </p:spPr>
          <p:txBody>
            <a:bodyPr/>
            <a:lstStyle/>
            <a:p>
              <a:endParaRPr lang="en-US"/>
            </a:p>
          </p:txBody>
        </p:sp>
        <p:sp>
          <p:nvSpPr>
            <p:cNvPr id="1189" name="Freeform 153"/>
            <p:cNvSpPr>
              <a:spLocks/>
            </p:cNvSpPr>
            <p:nvPr/>
          </p:nvSpPr>
          <p:spPr bwMode="auto">
            <a:xfrm>
              <a:off x="3007" y="2118"/>
              <a:ext cx="10" cy="36"/>
            </a:xfrm>
            <a:custGeom>
              <a:avLst/>
              <a:gdLst>
                <a:gd name="T0" fmla="*/ 3 w 22"/>
                <a:gd name="T1" fmla="*/ 1 h 70"/>
                <a:gd name="T2" fmla="*/ 2 w 22"/>
                <a:gd name="T3" fmla="*/ 1 h 70"/>
                <a:gd name="T4" fmla="*/ 2 w 22"/>
                <a:gd name="T5" fmla="*/ 2 h 70"/>
                <a:gd name="T6" fmla="*/ 2 w 22"/>
                <a:gd name="T7" fmla="*/ 3 h 70"/>
                <a:gd name="T8" fmla="*/ 1 w 22"/>
                <a:gd name="T9" fmla="*/ 4 h 70"/>
                <a:gd name="T10" fmla="*/ 1 w 22"/>
                <a:gd name="T11" fmla="*/ 4 h 70"/>
                <a:gd name="T12" fmla="*/ 1 w 22"/>
                <a:gd name="T13" fmla="*/ 5 h 70"/>
                <a:gd name="T14" fmla="*/ 0 w 22"/>
                <a:gd name="T15" fmla="*/ 6 h 70"/>
                <a:gd name="T16" fmla="*/ 0 w 22"/>
                <a:gd name="T17" fmla="*/ 7 h 70"/>
                <a:gd name="T18" fmla="*/ 0 w 22"/>
                <a:gd name="T19" fmla="*/ 8 h 70"/>
                <a:gd name="T20" fmla="*/ 0 w 22"/>
                <a:gd name="T21" fmla="*/ 10 h 70"/>
                <a:gd name="T22" fmla="*/ 0 w 22"/>
                <a:gd name="T23" fmla="*/ 11 h 70"/>
                <a:gd name="T24" fmla="*/ 1 w 22"/>
                <a:gd name="T25" fmla="*/ 13 h 70"/>
                <a:gd name="T26" fmla="*/ 1 w 22"/>
                <a:gd name="T27" fmla="*/ 14 h 70"/>
                <a:gd name="T28" fmla="*/ 1 w 22"/>
                <a:gd name="T29" fmla="*/ 16 h 70"/>
                <a:gd name="T30" fmla="*/ 1 w 22"/>
                <a:gd name="T31" fmla="*/ 17 h 70"/>
                <a:gd name="T32" fmla="*/ 1 w 22"/>
                <a:gd name="T33" fmla="*/ 19 h 70"/>
                <a:gd name="T34" fmla="*/ 2 w 22"/>
                <a:gd name="T35" fmla="*/ 17 h 70"/>
                <a:gd name="T36" fmla="*/ 2 w 22"/>
                <a:gd name="T37" fmla="*/ 16 h 70"/>
                <a:gd name="T38" fmla="*/ 2 w 22"/>
                <a:gd name="T39" fmla="*/ 15 h 70"/>
                <a:gd name="T40" fmla="*/ 3 w 22"/>
                <a:gd name="T41" fmla="*/ 14 h 70"/>
                <a:gd name="T42" fmla="*/ 3 w 22"/>
                <a:gd name="T43" fmla="*/ 13 h 70"/>
                <a:gd name="T44" fmla="*/ 4 w 22"/>
                <a:gd name="T45" fmla="*/ 12 h 70"/>
                <a:gd name="T46" fmla="*/ 4 w 22"/>
                <a:gd name="T47" fmla="*/ 11 h 70"/>
                <a:gd name="T48" fmla="*/ 5 w 22"/>
                <a:gd name="T49" fmla="*/ 10 h 70"/>
                <a:gd name="T50" fmla="*/ 5 w 22"/>
                <a:gd name="T51" fmla="*/ 9 h 70"/>
                <a:gd name="T52" fmla="*/ 5 w 22"/>
                <a:gd name="T53" fmla="*/ 8 h 70"/>
                <a:gd name="T54" fmla="*/ 5 w 22"/>
                <a:gd name="T55" fmla="*/ 8 h 70"/>
                <a:gd name="T56" fmla="*/ 5 w 22"/>
                <a:gd name="T57" fmla="*/ 7 h 70"/>
                <a:gd name="T58" fmla="*/ 5 w 22"/>
                <a:gd name="T59" fmla="*/ 6 h 70"/>
                <a:gd name="T60" fmla="*/ 5 w 22"/>
                <a:gd name="T61" fmla="*/ 5 h 70"/>
                <a:gd name="T62" fmla="*/ 5 w 22"/>
                <a:gd name="T63" fmla="*/ 4 h 70"/>
                <a:gd name="T64" fmla="*/ 5 w 22"/>
                <a:gd name="T65" fmla="*/ 3 h 70"/>
                <a:gd name="T66" fmla="*/ 4 w 22"/>
                <a:gd name="T67" fmla="*/ 2 h 70"/>
                <a:gd name="T68" fmla="*/ 4 w 22"/>
                <a:gd name="T69" fmla="*/ 2 h 70"/>
                <a:gd name="T70" fmla="*/ 4 w 22"/>
                <a:gd name="T71" fmla="*/ 1 h 70"/>
                <a:gd name="T72" fmla="*/ 4 w 22"/>
                <a:gd name="T73" fmla="*/ 1 h 70"/>
                <a:gd name="T74" fmla="*/ 4 w 22"/>
                <a:gd name="T75" fmla="*/ 1 h 70"/>
                <a:gd name="T76" fmla="*/ 3 w 22"/>
                <a:gd name="T77" fmla="*/ 0 h 70"/>
                <a:gd name="T78" fmla="*/ 3 w 22"/>
                <a:gd name="T79" fmla="*/ 0 h 70"/>
                <a:gd name="T80" fmla="*/ 3 w 22"/>
                <a:gd name="T81" fmla="*/ 0 h 70"/>
                <a:gd name="T82" fmla="*/ 3 w 22"/>
                <a:gd name="T83" fmla="*/ 0 h 70"/>
                <a:gd name="T84" fmla="*/ 3 w 22"/>
                <a:gd name="T85" fmla="*/ 0 h 70"/>
                <a:gd name="T86" fmla="*/ 3 w 22"/>
                <a:gd name="T87" fmla="*/ 1 h 70"/>
                <a:gd name="T88" fmla="*/ 3 w 22"/>
                <a:gd name="T89" fmla="*/ 1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0"/>
                <a:gd name="T137" fmla="*/ 22 w 2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0">
                  <a:moveTo>
                    <a:pt x="14" y="1"/>
                  </a:moveTo>
                  <a:lnTo>
                    <a:pt x="12" y="4"/>
                  </a:lnTo>
                  <a:lnTo>
                    <a:pt x="10" y="7"/>
                  </a:lnTo>
                  <a:lnTo>
                    <a:pt x="8" y="10"/>
                  </a:lnTo>
                  <a:lnTo>
                    <a:pt x="7" y="14"/>
                  </a:lnTo>
                  <a:lnTo>
                    <a:pt x="5" y="16"/>
                  </a:lnTo>
                  <a:lnTo>
                    <a:pt x="4" y="19"/>
                  </a:lnTo>
                  <a:lnTo>
                    <a:pt x="1" y="23"/>
                  </a:lnTo>
                  <a:lnTo>
                    <a:pt x="0" y="25"/>
                  </a:lnTo>
                  <a:lnTo>
                    <a:pt x="0" y="31"/>
                  </a:lnTo>
                  <a:lnTo>
                    <a:pt x="1" y="37"/>
                  </a:lnTo>
                  <a:lnTo>
                    <a:pt x="2" y="42"/>
                  </a:lnTo>
                  <a:lnTo>
                    <a:pt x="4" y="48"/>
                  </a:lnTo>
                  <a:lnTo>
                    <a:pt x="4" y="54"/>
                  </a:lnTo>
                  <a:lnTo>
                    <a:pt x="5" y="60"/>
                  </a:lnTo>
                  <a:lnTo>
                    <a:pt x="6" y="64"/>
                  </a:lnTo>
                  <a:lnTo>
                    <a:pt x="7" y="70"/>
                  </a:lnTo>
                  <a:lnTo>
                    <a:pt x="8" y="67"/>
                  </a:lnTo>
                  <a:lnTo>
                    <a:pt x="10" y="62"/>
                  </a:lnTo>
                  <a:lnTo>
                    <a:pt x="12" y="57"/>
                  </a:lnTo>
                  <a:lnTo>
                    <a:pt x="14" y="53"/>
                  </a:lnTo>
                  <a:lnTo>
                    <a:pt x="15" y="49"/>
                  </a:lnTo>
                  <a:lnTo>
                    <a:pt x="17" y="45"/>
                  </a:lnTo>
                  <a:lnTo>
                    <a:pt x="18" y="40"/>
                  </a:lnTo>
                  <a:lnTo>
                    <a:pt x="21" y="36"/>
                  </a:lnTo>
                  <a:lnTo>
                    <a:pt x="21" y="33"/>
                  </a:lnTo>
                  <a:lnTo>
                    <a:pt x="22" y="31"/>
                  </a:lnTo>
                  <a:lnTo>
                    <a:pt x="22" y="29"/>
                  </a:lnTo>
                  <a:lnTo>
                    <a:pt x="22" y="25"/>
                  </a:lnTo>
                  <a:lnTo>
                    <a:pt x="22" y="22"/>
                  </a:lnTo>
                  <a:lnTo>
                    <a:pt x="22" y="18"/>
                  </a:lnTo>
                  <a:lnTo>
                    <a:pt x="21" y="15"/>
                  </a:lnTo>
                  <a:lnTo>
                    <a:pt x="21" y="11"/>
                  </a:lnTo>
                  <a:lnTo>
                    <a:pt x="20" y="8"/>
                  </a:lnTo>
                  <a:lnTo>
                    <a:pt x="20" y="6"/>
                  </a:lnTo>
                  <a:lnTo>
                    <a:pt x="18" y="3"/>
                  </a:lnTo>
                  <a:lnTo>
                    <a:pt x="17" y="1"/>
                  </a:lnTo>
                  <a:lnTo>
                    <a:pt x="16" y="0"/>
                  </a:lnTo>
                  <a:lnTo>
                    <a:pt x="15" y="0"/>
                  </a:lnTo>
                  <a:lnTo>
                    <a:pt x="14" y="1"/>
                  </a:lnTo>
                  <a:close/>
                </a:path>
              </a:pathLst>
            </a:custGeom>
            <a:solidFill>
              <a:srgbClr val="999999"/>
            </a:solidFill>
            <a:ln w="9525">
              <a:noFill/>
              <a:round/>
              <a:headEnd/>
              <a:tailEnd/>
            </a:ln>
          </p:spPr>
          <p:txBody>
            <a:bodyPr/>
            <a:lstStyle/>
            <a:p>
              <a:endParaRPr lang="en-US"/>
            </a:p>
          </p:txBody>
        </p:sp>
        <p:sp>
          <p:nvSpPr>
            <p:cNvPr id="1190" name="Freeform 154"/>
            <p:cNvSpPr>
              <a:spLocks/>
            </p:cNvSpPr>
            <p:nvPr/>
          </p:nvSpPr>
          <p:spPr bwMode="auto">
            <a:xfrm>
              <a:off x="3013" y="2117"/>
              <a:ext cx="43" cy="20"/>
            </a:xfrm>
            <a:custGeom>
              <a:avLst/>
              <a:gdLst>
                <a:gd name="T0" fmla="*/ 4 w 85"/>
                <a:gd name="T1" fmla="*/ 0 h 41"/>
                <a:gd name="T2" fmla="*/ 8 w 85"/>
                <a:gd name="T3" fmla="*/ 0 h 41"/>
                <a:gd name="T4" fmla="*/ 12 w 85"/>
                <a:gd name="T5" fmla="*/ 0 h 41"/>
                <a:gd name="T6" fmla="*/ 15 w 85"/>
                <a:gd name="T7" fmla="*/ 0 h 41"/>
                <a:gd name="T8" fmla="*/ 18 w 85"/>
                <a:gd name="T9" fmla="*/ 0 h 41"/>
                <a:gd name="T10" fmla="*/ 18 w 85"/>
                <a:gd name="T11" fmla="*/ 0 h 41"/>
                <a:gd name="T12" fmla="*/ 19 w 85"/>
                <a:gd name="T13" fmla="*/ 0 h 41"/>
                <a:gd name="T14" fmla="*/ 19 w 85"/>
                <a:gd name="T15" fmla="*/ 0 h 41"/>
                <a:gd name="T16" fmla="*/ 20 w 85"/>
                <a:gd name="T17" fmla="*/ 1 h 41"/>
                <a:gd name="T18" fmla="*/ 20 w 85"/>
                <a:gd name="T19" fmla="*/ 3 h 41"/>
                <a:gd name="T20" fmla="*/ 21 w 85"/>
                <a:gd name="T21" fmla="*/ 5 h 41"/>
                <a:gd name="T22" fmla="*/ 21 w 85"/>
                <a:gd name="T23" fmla="*/ 7 h 41"/>
                <a:gd name="T24" fmla="*/ 22 w 85"/>
                <a:gd name="T25" fmla="*/ 8 h 41"/>
                <a:gd name="T26" fmla="*/ 21 w 85"/>
                <a:gd name="T27" fmla="*/ 8 h 41"/>
                <a:gd name="T28" fmla="*/ 21 w 85"/>
                <a:gd name="T29" fmla="*/ 8 h 41"/>
                <a:gd name="T30" fmla="*/ 21 w 85"/>
                <a:gd name="T31" fmla="*/ 9 h 41"/>
                <a:gd name="T32" fmla="*/ 20 w 85"/>
                <a:gd name="T33" fmla="*/ 9 h 41"/>
                <a:gd name="T34" fmla="*/ 18 w 85"/>
                <a:gd name="T35" fmla="*/ 9 h 41"/>
                <a:gd name="T36" fmla="*/ 14 w 85"/>
                <a:gd name="T37" fmla="*/ 10 h 41"/>
                <a:gd name="T38" fmla="*/ 11 w 85"/>
                <a:gd name="T39" fmla="*/ 10 h 41"/>
                <a:gd name="T40" fmla="*/ 9 w 85"/>
                <a:gd name="T41" fmla="*/ 10 h 41"/>
                <a:gd name="T42" fmla="*/ 6 w 85"/>
                <a:gd name="T43" fmla="*/ 10 h 41"/>
                <a:gd name="T44" fmla="*/ 4 w 85"/>
                <a:gd name="T45" fmla="*/ 10 h 41"/>
                <a:gd name="T46" fmla="*/ 3 w 85"/>
                <a:gd name="T47" fmla="*/ 10 h 41"/>
                <a:gd name="T48" fmla="*/ 2 w 85"/>
                <a:gd name="T49" fmla="*/ 9 h 41"/>
                <a:gd name="T50" fmla="*/ 2 w 85"/>
                <a:gd name="T51" fmla="*/ 9 h 41"/>
                <a:gd name="T52" fmla="*/ 2 w 85"/>
                <a:gd name="T53" fmla="*/ 9 h 41"/>
                <a:gd name="T54" fmla="*/ 2 w 85"/>
                <a:gd name="T55" fmla="*/ 8 h 41"/>
                <a:gd name="T56" fmla="*/ 1 w 85"/>
                <a:gd name="T57" fmla="*/ 6 h 41"/>
                <a:gd name="T58" fmla="*/ 1 w 85"/>
                <a:gd name="T59" fmla="*/ 4 h 41"/>
                <a:gd name="T60" fmla="*/ 1 w 85"/>
                <a:gd name="T61" fmla="*/ 2 h 41"/>
                <a:gd name="T62" fmla="*/ 1 w 85"/>
                <a:gd name="T63" fmla="*/ 1 h 41"/>
                <a:gd name="T64" fmla="*/ 1 w 85"/>
                <a:gd name="T65" fmla="*/ 1 h 41"/>
                <a:gd name="T66" fmla="*/ 1 w 85"/>
                <a:gd name="T67" fmla="*/ 0 h 41"/>
                <a:gd name="T68" fmla="*/ 2 w 85"/>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1"/>
                <a:gd name="T107" fmla="*/ 85 w 85"/>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1">
                  <a:moveTo>
                    <a:pt x="8" y="3"/>
                  </a:moveTo>
                  <a:lnTo>
                    <a:pt x="15" y="3"/>
                  </a:lnTo>
                  <a:lnTo>
                    <a:pt x="23" y="3"/>
                  </a:lnTo>
                  <a:lnTo>
                    <a:pt x="30" y="3"/>
                  </a:lnTo>
                  <a:lnTo>
                    <a:pt x="37" y="3"/>
                  </a:lnTo>
                  <a:lnTo>
                    <a:pt x="45" y="3"/>
                  </a:lnTo>
                  <a:lnTo>
                    <a:pt x="52" y="2"/>
                  </a:lnTo>
                  <a:lnTo>
                    <a:pt x="60" y="2"/>
                  </a:lnTo>
                  <a:lnTo>
                    <a:pt x="67" y="0"/>
                  </a:lnTo>
                  <a:lnTo>
                    <a:pt x="69" y="0"/>
                  </a:lnTo>
                  <a:lnTo>
                    <a:pt x="70" y="0"/>
                  </a:lnTo>
                  <a:lnTo>
                    <a:pt x="71" y="0"/>
                  </a:lnTo>
                  <a:lnTo>
                    <a:pt x="72" y="0"/>
                  </a:lnTo>
                  <a:lnTo>
                    <a:pt x="74" y="2"/>
                  </a:lnTo>
                  <a:lnTo>
                    <a:pt x="75" y="2"/>
                  </a:lnTo>
                  <a:lnTo>
                    <a:pt x="75" y="3"/>
                  </a:lnTo>
                  <a:lnTo>
                    <a:pt x="76" y="3"/>
                  </a:lnTo>
                  <a:lnTo>
                    <a:pt x="77" y="7"/>
                  </a:lnTo>
                  <a:lnTo>
                    <a:pt x="78" y="11"/>
                  </a:lnTo>
                  <a:lnTo>
                    <a:pt x="79" y="14"/>
                  </a:lnTo>
                  <a:lnTo>
                    <a:pt x="81" y="19"/>
                  </a:lnTo>
                  <a:lnTo>
                    <a:pt x="82" y="22"/>
                  </a:lnTo>
                  <a:lnTo>
                    <a:pt x="83" y="26"/>
                  </a:lnTo>
                  <a:lnTo>
                    <a:pt x="84" y="30"/>
                  </a:lnTo>
                  <a:lnTo>
                    <a:pt x="85" y="34"/>
                  </a:lnTo>
                  <a:lnTo>
                    <a:pt x="84" y="35"/>
                  </a:lnTo>
                  <a:lnTo>
                    <a:pt x="83" y="36"/>
                  </a:lnTo>
                  <a:lnTo>
                    <a:pt x="82" y="36"/>
                  </a:lnTo>
                  <a:lnTo>
                    <a:pt x="81" y="36"/>
                  </a:lnTo>
                  <a:lnTo>
                    <a:pt x="79" y="37"/>
                  </a:lnTo>
                  <a:lnTo>
                    <a:pt x="77" y="37"/>
                  </a:lnTo>
                  <a:lnTo>
                    <a:pt x="69" y="38"/>
                  </a:lnTo>
                  <a:lnTo>
                    <a:pt x="61" y="40"/>
                  </a:lnTo>
                  <a:lnTo>
                    <a:pt x="54" y="41"/>
                  </a:lnTo>
                  <a:lnTo>
                    <a:pt x="46" y="41"/>
                  </a:lnTo>
                  <a:lnTo>
                    <a:pt x="41" y="41"/>
                  </a:lnTo>
                  <a:lnTo>
                    <a:pt x="38" y="41"/>
                  </a:lnTo>
                  <a:lnTo>
                    <a:pt x="33" y="41"/>
                  </a:lnTo>
                  <a:lnTo>
                    <a:pt x="30" y="41"/>
                  </a:lnTo>
                  <a:lnTo>
                    <a:pt x="22" y="41"/>
                  </a:lnTo>
                  <a:lnTo>
                    <a:pt x="15" y="40"/>
                  </a:lnTo>
                  <a:lnTo>
                    <a:pt x="13" y="40"/>
                  </a:lnTo>
                  <a:lnTo>
                    <a:pt x="11" y="40"/>
                  </a:lnTo>
                  <a:lnTo>
                    <a:pt x="10" y="40"/>
                  </a:lnTo>
                  <a:lnTo>
                    <a:pt x="9" y="38"/>
                  </a:lnTo>
                  <a:lnTo>
                    <a:pt x="8" y="38"/>
                  </a:lnTo>
                  <a:lnTo>
                    <a:pt x="7" y="38"/>
                  </a:lnTo>
                  <a:lnTo>
                    <a:pt x="6" y="37"/>
                  </a:lnTo>
                  <a:lnTo>
                    <a:pt x="6" y="34"/>
                  </a:lnTo>
                  <a:lnTo>
                    <a:pt x="4" y="29"/>
                  </a:lnTo>
                  <a:lnTo>
                    <a:pt x="3" y="26"/>
                  </a:lnTo>
                  <a:lnTo>
                    <a:pt x="3" y="21"/>
                  </a:lnTo>
                  <a:lnTo>
                    <a:pt x="2" y="18"/>
                  </a:lnTo>
                  <a:lnTo>
                    <a:pt x="2" y="13"/>
                  </a:lnTo>
                  <a:lnTo>
                    <a:pt x="1" y="10"/>
                  </a:lnTo>
                  <a:lnTo>
                    <a:pt x="0" y="5"/>
                  </a:lnTo>
                  <a:lnTo>
                    <a:pt x="1" y="5"/>
                  </a:lnTo>
                  <a:lnTo>
                    <a:pt x="1" y="4"/>
                  </a:lnTo>
                  <a:lnTo>
                    <a:pt x="2" y="3"/>
                  </a:lnTo>
                  <a:lnTo>
                    <a:pt x="3" y="3"/>
                  </a:lnTo>
                  <a:lnTo>
                    <a:pt x="4" y="3"/>
                  </a:lnTo>
                  <a:lnTo>
                    <a:pt x="6" y="3"/>
                  </a:lnTo>
                  <a:lnTo>
                    <a:pt x="8" y="3"/>
                  </a:lnTo>
                  <a:close/>
                </a:path>
              </a:pathLst>
            </a:custGeom>
            <a:solidFill>
              <a:srgbClr val="E5E5E5"/>
            </a:solidFill>
            <a:ln w="9525">
              <a:noFill/>
              <a:round/>
              <a:headEnd/>
              <a:tailEnd/>
            </a:ln>
          </p:spPr>
          <p:txBody>
            <a:bodyPr/>
            <a:lstStyle/>
            <a:p>
              <a:endParaRPr lang="en-US"/>
            </a:p>
          </p:txBody>
        </p:sp>
        <p:sp>
          <p:nvSpPr>
            <p:cNvPr id="1191" name="Freeform 155"/>
            <p:cNvSpPr>
              <a:spLocks/>
            </p:cNvSpPr>
            <p:nvPr/>
          </p:nvSpPr>
          <p:spPr bwMode="auto">
            <a:xfrm>
              <a:off x="3071" y="2129"/>
              <a:ext cx="51" cy="22"/>
            </a:xfrm>
            <a:custGeom>
              <a:avLst/>
              <a:gdLst>
                <a:gd name="T0" fmla="*/ 21 w 103"/>
                <a:gd name="T1" fmla="*/ 0 h 43"/>
                <a:gd name="T2" fmla="*/ 21 w 103"/>
                <a:gd name="T3" fmla="*/ 0 h 43"/>
                <a:gd name="T4" fmla="*/ 22 w 103"/>
                <a:gd name="T5" fmla="*/ 0 h 43"/>
                <a:gd name="T6" fmla="*/ 22 w 103"/>
                <a:gd name="T7" fmla="*/ 0 h 43"/>
                <a:gd name="T8" fmla="*/ 22 w 103"/>
                <a:gd name="T9" fmla="*/ 1 h 43"/>
                <a:gd name="T10" fmla="*/ 22 w 103"/>
                <a:gd name="T11" fmla="*/ 1 h 43"/>
                <a:gd name="T12" fmla="*/ 23 w 103"/>
                <a:gd name="T13" fmla="*/ 1 h 43"/>
                <a:gd name="T14" fmla="*/ 23 w 103"/>
                <a:gd name="T15" fmla="*/ 1 h 43"/>
                <a:gd name="T16" fmla="*/ 23 w 103"/>
                <a:gd name="T17" fmla="*/ 1 h 43"/>
                <a:gd name="T18" fmla="*/ 23 w 103"/>
                <a:gd name="T19" fmla="*/ 2 h 43"/>
                <a:gd name="T20" fmla="*/ 24 w 103"/>
                <a:gd name="T21" fmla="*/ 3 h 43"/>
                <a:gd name="T22" fmla="*/ 24 w 103"/>
                <a:gd name="T23" fmla="*/ 4 h 43"/>
                <a:gd name="T24" fmla="*/ 24 w 103"/>
                <a:gd name="T25" fmla="*/ 5 h 43"/>
                <a:gd name="T26" fmla="*/ 24 w 103"/>
                <a:gd name="T27" fmla="*/ 6 h 43"/>
                <a:gd name="T28" fmla="*/ 25 w 103"/>
                <a:gd name="T29" fmla="*/ 8 h 43"/>
                <a:gd name="T30" fmla="*/ 25 w 103"/>
                <a:gd name="T31" fmla="*/ 9 h 43"/>
                <a:gd name="T32" fmla="*/ 25 w 103"/>
                <a:gd name="T33" fmla="*/ 10 h 43"/>
                <a:gd name="T34" fmla="*/ 22 w 103"/>
                <a:gd name="T35" fmla="*/ 10 h 43"/>
                <a:gd name="T36" fmla="*/ 19 w 103"/>
                <a:gd name="T37" fmla="*/ 10 h 43"/>
                <a:gd name="T38" fmla="*/ 15 w 103"/>
                <a:gd name="T39" fmla="*/ 10 h 43"/>
                <a:gd name="T40" fmla="*/ 12 w 103"/>
                <a:gd name="T41" fmla="*/ 10 h 43"/>
                <a:gd name="T42" fmla="*/ 9 w 103"/>
                <a:gd name="T43" fmla="*/ 11 h 43"/>
                <a:gd name="T44" fmla="*/ 6 w 103"/>
                <a:gd name="T45" fmla="*/ 11 h 43"/>
                <a:gd name="T46" fmla="*/ 3 w 103"/>
                <a:gd name="T47" fmla="*/ 11 h 43"/>
                <a:gd name="T48" fmla="*/ 0 w 103"/>
                <a:gd name="T49" fmla="*/ 11 h 43"/>
                <a:gd name="T50" fmla="*/ 0 w 103"/>
                <a:gd name="T51" fmla="*/ 10 h 43"/>
                <a:gd name="T52" fmla="*/ 0 w 103"/>
                <a:gd name="T53" fmla="*/ 9 h 43"/>
                <a:gd name="T54" fmla="*/ 1 w 103"/>
                <a:gd name="T55" fmla="*/ 8 h 43"/>
                <a:gd name="T56" fmla="*/ 1 w 103"/>
                <a:gd name="T57" fmla="*/ 6 h 43"/>
                <a:gd name="T58" fmla="*/ 1 w 103"/>
                <a:gd name="T59" fmla="*/ 5 h 43"/>
                <a:gd name="T60" fmla="*/ 2 w 103"/>
                <a:gd name="T61" fmla="*/ 4 h 43"/>
                <a:gd name="T62" fmla="*/ 2 w 103"/>
                <a:gd name="T63" fmla="*/ 3 h 43"/>
                <a:gd name="T64" fmla="*/ 3 w 103"/>
                <a:gd name="T65" fmla="*/ 1 h 43"/>
                <a:gd name="T66" fmla="*/ 3 w 103"/>
                <a:gd name="T67" fmla="*/ 1 h 43"/>
                <a:gd name="T68" fmla="*/ 3 w 103"/>
                <a:gd name="T69" fmla="*/ 1 h 43"/>
                <a:gd name="T70" fmla="*/ 3 w 103"/>
                <a:gd name="T71" fmla="*/ 1 h 43"/>
                <a:gd name="T72" fmla="*/ 3 w 103"/>
                <a:gd name="T73" fmla="*/ 1 h 43"/>
                <a:gd name="T74" fmla="*/ 4 w 103"/>
                <a:gd name="T75" fmla="*/ 1 h 43"/>
                <a:gd name="T76" fmla="*/ 5 w 103"/>
                <a:gd name="T77" fmla="*/ 1 h 43"/>
                <a:gd name="T78" fmla="*/ 7 w 103"/>
                <a:gd name="T79" fmla="*/ 1 h 43"/>
                <a:gd name="T80" fmla="*/ 8 w 103"/>
                <a:gd name="T81" fmla="*/ 1 h 43"/>
                <a:gd name="T82" fmla="*/ 9 w 103"/>
                <a:gd name="T83" fmla="*/ 1 h 43"/>
                <a:gd name="T84" fmla="*/ 11 w 103"/>
                <a:gd name="T85" fmla="*/ 1 h 43"/>
                <a:gd name="T86" fmla="*/ 14 w 103"/>
                <a:gd name="T87" fmla="*/ 1 h 43"/>
                <a:gd name="T88" fmla="*/ 17 w 103"/>
                <a:gd name="T89" fmla="*/ 1 h 43"/>
                <a:gd name="T90" fmla="*/ 20 w 103"/>
                <a:gd name="T91" fmla="*/ 0 h 43"/>
                <a:gd name="T92" fmla="*/ 21 w 103"/>
                <a:gd name="T93" fmla="*/ 0 h 4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3"/>
                <a:gd name="T143" fmla="*/ 103 w 103"/>
                <a:gd name="T144" fmla="*/ 43 h 4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3">
                  <a:moveTo>
                    <a:pt x="85" y="0"/>
                  </a:moveTo>
                  <a:lnTo>
                    <a:pt x="87" y="0"/>
                  </a:lnTo>
                  <a:lnTo>
                    <a:pt x="88" y="0"/>
                  </a:lnTo>
                  <a:lnTo>
                    <a:pt x="90" y="0"/>
                  </a:lnTo>
                  <a:lnTo>
                    <a:pt x="91" y="1"/>
                  </a:lnTo>
                  <a:lnTo>
                    <a:pt x="92" y="1"/>
                  </a:lnTo>
                  <a:lnTo>
                    <a:pt x="92" y="2"/>
                  </a:lnTo>
                  <a:lnTo>
                    <a:pt x="93" y="2"/>
                  </a:lnTo>
                  <a:lnTo>
                    <a:pt x="95" y="7"/>
                  </a:lnTo>
                  <a:lnTo>
                    <a:pt x="96" y="11"/>
                  </a:lnTo>
                  <a:lnTo>
                    <a:pt x="97" y="16"/>
                  </a:lnTo>
                  <a:lnTo>
                    <a:pt x="98" y="20"/>
                  </a:lnTo>
                  <a:lnTo>
                    <a:pt x="99" y="24"/>
                  </a:lnTo>
                  <a:lnTo>
                    <a:pt x="100" y="29"/>
                  </a:lnTo>
                  <a:lnTo>
                    <a:pt x="101" y="33"/>
                  </a:lnTo>
                  <a:lnTo>
                    <a:pt x="103" y="38"/>
                  </a:lnTo>
                  <a:lnTo>
                    <a:pt x="89" y="38"/>
                  </a:lnTo>
                  <a:lnTo>
                    <a:pt x="76" y="39"/>
                  </a:lnTo>
                  <a:lnTo>
                    <a:pt x="63" y="40"/>
                  </a:lnTo>
                  <a:lnTo>
                    <a:pt x="51" y="40"/>
                  </a:lnTo>
                  <a:lnTo>
                    <a:pt x="38" y="41"/>
                  </a:lnTo>
                  <a:lnTo>
                    <a:pt x="25" y="42"/>
                  </a:lnTo>
                  <a:lnTo>
                    <a:pt x="13" y="42"/>
                  </a:lnTo>
                  <a:lnTo>
                    <a:pt x="0" y="43"/>
                  </a:lnTo>
                  <a:lnTo>
                    <a:pt x="1" y="39"/>
                  </a:lnTo>
                  <a:lnTo>
                    <a:pt x="2" y="34"/>
                  </a:lnTo>
                  <a:lnTo>
                    <a:pt x="5" y="29"/>
                  </a:lnTo>
                  <a:lnTo>
                    <a:pt x="6" y="24"/>
                  </a:lnTo>
                  <a:lnTo>
                    <a:pt x="7" y="19"/>
                  </a:lnTo>
                  <a:lnTo>
                    <a:pt x="9" y="15"/>
                  </a:lnTo>
                  <a:lnTo>
                    <a:pt x="10" y="9"/>
                  </a:lnTo>
                  <a:lnTo>
                    <a:pt x="12" y="4"/>
                  </a:lnTo>
                  <a:lnTo>
                    <a:pt x="13" y="4"/>
                  </a:lnTo>
                  <a:lnTo>
                    <a:pt x="14" y="3"/>
                  </a:lnTo>
                  <a:lnTo>
                    <a:pt x="15" y="3"/>
                  </a:lnTo>
                  <a:lnTo>
                    <a:pt x="19" y="3"/>
                  </a:lnTo>
                  <a:lnTo>
                    <a:pt x="23" y="2"/>
                  </a:lnTo>
                  <a:lnTo>
                    <a:pt x="28" y="2"/>
                  </a:lnTo>
                  <a:lnTo>
                    <a:pt x="34" y="1"/>
                  </a:lnTo>
                  <a:lnTo>
                    <a:pt x="39" y="1"/>
                  </a:lnTo>
                  <a:lnTo>
                    <a:pt x="46" y="1"/>
                  </a:lnTo>
                  <a:lnTo>
                    <a:pt x="59" y="1"/>
                  </a:lnTo>
                  <a:lnTo>
                    <a:pt x="70" y="1"/>
                  </a:lnTo>
                  <a:lnTo>
                    <a:pt x="80" y="0"/>
                  </a:lnTo>
                  <a:lnTo>
                    <a:pt x="85" y="0"/>
                  </a:lnTo>
                  <a:close/>
                </a:path>
              </a:pathLst>
            </a:custGeom>
            <a:solidFill>
              <a:srgbClr val="B2B2B2"/>
            </a:solidFill>
            <a:ln w="9525">
              <a:noFill/>
              <a:round/>
              <a:headEnd/>
              <a:tailEnd/>
            </a:ln>
          </p:spPr>
          <p:txBody>
            <a:bodyPr/>
            <a:lstStyle/>
            <a:p>
              <a:endParaRPr lang="en-US"/>
            </a:p>
          </p:txBody>
        </p:sp>
        <p:sp>
          <p:nvSpPr>
            <p:cNvPr id="1192" name="Freeform 156"/>
            <p:cNvSpPr>
              <a:spLocks/>
            </p:cNvSpPr>
            <p:nvPr/>
          </p:nvSpPr>
          <p:spPr bwMode="auto">
            <a:xfrm>
              <a:off x="3066" y="2115"/>
              <a:ext cx="12" cy="36"/>
            </a:xfrm>
            <a:custGeom>
              <a:avLst/>
              <a:gdLst>
                <a:gd name="T0" fmla="*/ 4 w 23"/>
                <a:gd name="T1" fmla="*/ 1 h 71"/>
                <a:gd name="T2" fmla="*/ 3 w 23"/>
                <a:gd name="T3" fmla="*/ 2 h 71"/>
                <a:gd name="T4" fmla="*/ 3 w 23"/>
                <a:gd name="T5" fmla="*/ 2 h 71"/>
                <a:gd name="T6" fmla="*/ 3 w 23"/>
                <a:gd name="T7" fmla="*/ 3 h 71"/>
                <a:gd name="T8" fmla="*/ 2 w 23"/>
                <a:gd name="T9" fmla="*/ 4 h 71"/>
                <a:gd name="T10" fmla="*/ 2 w 23"/>
                <a:gd name="T11" fmla="*/ 4 h 71"/>
                <a:gd name="T12" fmla="*/ 1 w 23"/>
                <a:gd name="T13" fmla="*/ 5 h 71"/>
                <a:gd name="T14" fmla="*/ 1 w 23"/>
                <a:gd name="T15" fmla="*/ 6 h 71"/>
                <a:gd name="T16" fmla="*/ 0 w 23"/>
                <a:gd name="T17" fmla="*/ 7 h 71"/>
                <a:gd name="T18" fmla="*/ 1 w 23"/>
                <a:gd name="T19" fmla="*/ 8 h 71"/>
                <a:gd name="T20" fmla="*/ 1 w 23"/>
                <a:gd name="T21" fmla="*/ 10 h 71"/>
                <a:gd name="T22" fmla="*/ 1 w 23"/>
                <a:gd name="T23" fmla="*/ 11 h 71"/>
                <a:gd name="T24" fmla="*/ 1 w 23"/>
                <a:gd name="T25" fmla="*/ 12 h 71"/>
                <a:gd name="T26" fmla="*/ 2 w 23"/>
                <a:gd name="T27" fmla="*/ 14 h 71"/>
                <a:gd name="T28" fmla="*/ 2 w 23"/>
                <a:gd name="T29" fmla="*/ 15 h 71"/>
                <a:gd name="T30" fmla="*/ 2 w 23"/>
                <a:gd name="T31" fmla="*/ 17 h 71"/>
                <a:gd name="T32" fmla="*/ 3 w 23"/>
                <a:gd name="T33" fmla="*/ 18 h 71"/>
                <a:gd name="T34" fmla="*/ 3 w 23"/>
                <a:gd name="T35" fmla="*/ 17 h 71"/>
                <a:gd name="T36" fmla="*/ 4 w 23"/>
                <a:gd name="T37" fmla="*/ 16 h 71"/>
                <a:gd name="T38" fmla="*/ 4 w 23"/>
                <a:gd name="T39" fmla="*/ 15 h 71"/>
                <a:gd name="T40" fmla="*/ 4 w 23"/>
                <a:gd name="T41" fmla="*/ 14 h 71"/>
                <a:gd name="T42" fmla="*/ 5 w 23"/>
                <a:gd name="T43" fmla="*/ 13 h 71"/>
                <a:gd name="T44" fmla="*/ 5 w 23"/>
                <a:gd name="T45" fmla="*/ 12 h 71"/>
                <a:gd name="T46" fmla="*/ 6 w 23"/>
                <a:gd name="T47" fmla="*/ 10 h 71"/>
                <a:gd name="T48" fmla="*/ 6 w 23"/>
                <a:gd name="T49" fmla="*/ 10 h 71"/>
                <a:gd name="T50" fmla="*/ 6 w 23"/>
                <a:gd name="T51" fmla="*/ 9 h 71"/>
                <a:gd name="T52" fmla="*/ 6 w 23"/>
                <a:gd name="T53" fmla="*/ 8 h 71"/>
                <a:gd name="T54" fmla="*/ 6 w 23"/>
                <a:gd name="T55" fmla="*/ 8 h 71"/>
                <a:gd name="T56" fmla="*/ 6 w 23"/>
                <a:gd name="T57" fmla="*/ 7 h 71"/>
                <a:gd name="T58" fmla="*/ 6 w 23"/>
                <a:gd name="T59" fmla="*/ 6 h 71"/>
                <a:gd name="T60" fmla="*/ 6 w 23"/>
                <a:gd name="T61" fmla="*/ 5 h 71"/>
                <a:gd name="T62" fmla="*/ 6 w 23"/>
                <a:gd name="T63" fmla="*/ 4 h 71"/>
                <a:gd name="T64" fmla="*/ 6 w 23"/>
                <a:gd name="T65" fmla="*/ 3 h 71"/>
                <a:gd name="T66" fmla="*/ 6 w 23"/>
                <a:gd name="T67" fmla="*/ 2 h 71"/>
                <a:gd name="T68" fmla="*/ 5 w 23"/>
                <a:gd name="T69" fmla="*/ 2 h 71"/>
                <a:gd name="T70" fmla="*/ 5 w 23"/>
                <a:gd name="T71" fmla="*/ 1 h 71"/>
                <a:gd name="T72" fmla="*/ 5 w 23"/>
                <a:gd name="T73" fmla="*/ 1 h 71"/>
                <a:gd name="T74" fmla="*/ 5 w 23"/>
                <a:gd name="T75" fmla="*/ 1 h 71"/>
                <a:gd name="T76" fmla="*/ 4 w 23"/>
                <a:gd name="T77" fmla="*/ 0 h 71"/>
                <a:gd name="T78" fmla="*/ 4 w 23"/>
                <a:gd name="T79" fmla="*/ 0 h 71"/>
                <a:gd name="T80" fmla="*/ 4 w 23"/>
                <a:gd name="T81" fmla="*/ 0 h 71"/>
                <a:gd name="T82" fmla="*/ 4 w 23"/>
                <a:gd name="T83" fmla="*/ 0 h 71"/>
                <a:gd name="T84" fmla="*/ 4 w 23"/>
                <a:gd name="T85" fmla="*/ 0 h 71"/>
                <a:gd name="T86" fmla="*/ 4 w 23"/>
                <a:gd name="T87" fmla="*/ 1 h 71"/>
                <a:gd name="T88" fmla="*/ 4 w 23"/>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4" y="1"/>
                  </a:moveTo>
                  <a:lnTo>
                    <a:pt x="11" y="5"/>
                  </a:lnTo>
                  <a:lnTo>
                    <a:pt x="10" y="8"/>
                  </a:lnTo>
                  <a:lnTo>
                    <a:pt x="9" y="10"/>
                  </a:lnTo>
                  <a:lnTo>
                    <a:pt x="7" y="14"/>
                  </a:lnTo>
                  <a:lnTo>
                    <a:pt x="6" y="16"/>
                  </a:lnTo>
                  <a:lnTo>
                    <a:pt x="3" y="19"/>
                  </a:lnTo>
                  <a:lnTo>
                    <a:pt x="2" y="23"/>
                  </a:lnTo>
                  <a:lnTo>
                    <a:pt x="0" y="25"/>
                  </a:lnTo>
                  <a:lnTo>
                    <a:pt x="1" y="31"/>
                  </a:lnTo>
                  <a:lnTo>
                    <a:pt x="2" y="37"/>
                  </a:lnTo>
                  <a:lnTo>
                    <a:pt x="3" y="43"/>
                  </a:lnTo>
                  <a:lnTo>
                    <a:pt x="4" y="48"/>
                  </a:lnTo>
                  <a:lnTo>
                    <a:pt x="6" y="54"/>
                  </a:lnTo>
                  <a:lnTo>
                    <a:pt x="7" y="60"/>
                  </a:lnTo>
                  <a:lnTo>
                    <a:pt x="8" y="66"/>
                  </a:lnTo>
                  <a:lnTo>
                    <a:pt x="9" y="71"/>
                  </a:lnTo>
                  <a:lnTo>
                    <a:pt x="11" y="67"/>
                  </a:lnTo>
                  <a:lnTo>
                    <a:pt x="13" y="62"/>
                  </a:lnTo>
                  <a:lnTo>
                    <a:pt x="14" y="58"/>
                  </a:lnTo>
                  <a:lnTo>
                    <a:pt x="16" y="54"/>
                  </a:lnTo>
                  <a:lnTo>
                    <a:pt x="17" y="49"/>
                  </a:lnTo>
                  <a:lnTo>
                    <a:pt x="18" y="45"/>
                  </a:lnTo>
                  <a:lnTo>
                    <a:pt x="21" y="40"/>
                  </a:lnTo>
                  <a:lnTo>
                    <a:pt x="22" y="37"/>
                  </a:lnTo>
                  <a:lnTo>
                    <a:pt x="22" y="34"/>
                  </a:lnTo>
                  <a:lnTo>
                    <a:pt x="23" y="31"/>
                  </a:lnTo>
                  <a:lnTo>
                    <a:pt x="23" y="29"/>
                  </a:lnTo>
                  <a:lnTo>
                    <a:pt x="23" y="25"/>
                  </a:lnTo>
                  <a:lnTo>
                    <a:pt x="23" y="22"/>
                  </a:lnTo>
                  <a:lnTo>
                    <a:pt x="22" y="18"/>
                  </a:lnTo>
                  <a:lnTo>
                    <a:pt x="22" y="15"/>
                  </a:lnTo>
                  <a:lnTo>
                    <a:pt x="21" y="11"/>
                  </a:lnTo>
                  <a:lnTo>
                    <a:pt x="21" y="8"/>
                  </a:lnTo>
                  <a:lnTo>
                    <a:pt x="19" y="6"/>
                  </a:lnTo>
                  <a:lnTo>
                    <a:pt x="18" y="3"/>
                  </a:lnTo>
                  <a:lnTo>
                    <a:pt x="17" y="1"/>
                  </a:lnTo>
                  <a:lnTo>
                    <a:pt x="16" y="0"/>
                  </a:lnTo>
                  <a:lnTo>
                    <a:pt x="15" y="0"/>
                  </a:lnTo>
                  <a:lnTo>
                    <a:pt x="14" y="1"/>
                  </a:lnTo>
                  <a:close/>
                </a:path>
              </a:pathLst>
            </a:custGeom>
            <a:solidFill>
              <a:srgbClr val="999999"/>
            </a:solidFill>
            <a:ln w="9525">
              <a:noFill/>
              <a:round/>
              <a:headEnd/>
              <a:tailEnd/>
            </a:ln>
          </p:spPr>
          <p:txBody>
            <a:bodyPr/>
            <a:lstStyle/>
            <a:p>
              <a:endParaRPr lang="en-US"/>
            </a:p>
          </p:txBody>
        </p:sp>
        <p:sp>
          <p:nvSpPr>
            <p:cNvPr id="1193" name="Freeform 157"/>
            <p:cNvSpPr>
              <a:spLocks/>
            </p:cNvSpPr>
            <p:nvPr/>
          </p:nvSpPr>
          <p:spPr bwMode="auto">
            <a:xfrm>
              <a:off x="3073" y="2113"/>
              <a:ext cx="44" cy="20"/>
            </a:xfrm>
            <a:custGeom>
              <a:avLst/>
              <a:gdLst>
                <a:gd name="T0" fmla="*/ 4 w 86"/>
                <a:gd name="T1" fmla="*/ 0 h 41"/>
                <a:gd name="T2" fmla="*/ 8 w 86"/>
                <a:gd name="T3" fmla="*/ 0 h 41"/>
                <a:gd name="T4" fmla="*/ 12 w 86"/>
                <a:gd name="T5" fmla="*/ 0 h 41"/>
                <a:gd name="T6" fmla="*/ 16 w 86"/>
                <a:gd name="T7" fmla="*/ 0 h 41"/>
                <a:gd name="T8" fmla="*/ 18 w 86"/>
                <a:gd name="T9" fmla="*/ 0 h 41"/>
                <a:gd name="T10" fmla="*/ 19 w 86"/>
                <a:gd name="T11" fmla="*/ 0 h 41"/>
                <a:gd name="T12" fmla="*/ 19 w 86"/>
                <a:gd name="T13" fmla="*/ 0 h 41"/>
                <a:gd name="T14" fmla="*/ 20 w 86"/>
                <a:gd name="T15" fmla="*/ 0 h 41"/>
                <a:gd name="T16" fmla="*/ 20 w 86"/>
                <a:gd name="T17" fmla="*/ 1 h 41"/>
                <a:gd name="T18" fmla="*/ 21 w 86"/>
                <a:gd name="T19" fmla="*/ 3 h 41"/>
                <a:gd name="T20" fmla="*/ 21 w 86"/>
                <a:gd name="T21" fmla="*/ 5 h 41"/>
                <a:gd name="T22" fmla="*/ 22 w 86"/>
                <a:gd name="T23" fmla="*/ 7 h 41"/>
                <a:gd name="T24" fmla="*/ 23 w 86"/>
                <a:gd name="T25" fmla="*/ 8 h 41"/>
                <a:gd name="T26" fmla="*/ 23 w 86"/>
                <a:gd name="T27" fmla="*/ 8 h 41"/>
                <a:gd name="T28" fmla="*/ 22 w 86"/>
                <a:gd name="T29" fmla="*/ 9 h 41"/>
                <a:gd name="T30" fmla="*/ 22 w 86"/>
                <a:gd name="T31" fmla="*/ 9 h 41"/>
                <a:gd name="T32" fmla="*/ 21 w 86"/>
                <a:gd name="T33" fmla="*/ 9 h 41"/>
                <a:gd name="T34" fmla="*/ 18 w 86"/>
                <a:gd name="T35" fmla="*/ 9 h 41"/>
                <a:gd name="T36" fmla="*/ 14 w 86"/>
                <a:gd name="T37" fmla="*/ 10 h 41"/>
                <a:gd name="T38" fmla="*/ 11 w 86"/>
                <a:gd name="T39" fmla="*/ 10 h 41"/>
                <a:gd name="T40" fmla="*/ 9 w 86"/>
                <a:gd name="T41" fmla="*/ 10 h 41"/>
                <a:gd name="T42" fmla="*/ 7 w 86"/>
                <a:gd name="T43" fmla="*/ 10 h 41"/>
                <a:gd name="T44" fmla="*/ 5 w 86"/>
                <a:gd name="T45" fmla="*/ 10 h 41"/>
                <a:gd name="T46" fmla="*/ 4 w 86"/>
                <a:gd name="T47" fmla="*/ 10 h 41"/>
                <a:gd name="T48" fmla="*/ 3 w 86"/>
                <a:gd name="T49" fmla="*/ 10 h 41"/>
                <a:gd name="T50" fmla="*/ 3 w 86"/>
                <a:gd name="T51" fmla="*/ 10 h 41"/>
                <a:gd name="T52" fmla="*/ 2 w 86"/>
                <a:gd name="T53" fmla="*/ 9 h 41"/>
                <a:gd name="T54" fmla="*/ 2 w 86"/>
                <a:gd name="T55" fmla="*/ 9 h 41"/>
                <a:gd name="T56" fmla="*/ 2 w 86"/>
                <a:gd name="T57" fmla="*/ 8 h 41"/>
                <a:gd name="T58" fmla="*/ 1 w 86"/>
                <a:gd name="T59" fmla="*/ 6 h 41"/>
                <a:gd name="T60" fmla="*/ 1 w 86"/>
                <a:gd name="T61" fmla="*/ 4 h 41"/>
                <a:gd name="T62" fmla="*/ 1 w 86"/>
                <a:gd name="T63" fmla="*/ 2 h 41"/>
                <a:gd name="T64" fmla="*/ 0 w 86"/>
                <a:gd name="T65" fmla="*/ 1 h 41"/>
                <a:gd name="T66" fmla="*/ 1 w 86"/>
                <a:gd name="T67" fmla="*/ 1 h 41"/>
                <a:gd name="T68" fmla="*/ 1 w 86"/>
                <a:gd name="T69" fmla="*/ 1 h 41"/>
                <a:gd name="T70" fmla="*/ 1 w 86"/>
                <a:gd name="T71" fmla="*/ 0 h 41"/>
                <a:gd name="T72" fmla="*/ 2 w 86"/>
                <a:gd name="T73" fmla="*/ 0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
                <a:gd name="T112" fmla="*/ 0 h 41"/>
                <a:gd name="T113" fmla="*/ 86 w 86"/>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 h="41">
                  <a:moveTo>
                    <a:pt x="8" y="2"/>
                  </a:moveTo>
                  <a:lnTo>
                    <a:pt x="15" y="3"/>
                  </a:lnTo>
                  <a:lnTo>
                    <a:pt x="23" y="3"/>
                  </a:lnTo>
                  <a:lnTo>
                    <a:pt x="30" y="3"/>
                  </a:lnTo>
                  <a:lnTo>
                    <a:pt x="38" y="3"/>
                  </a:lnTo>
                  <a:lnTo>
                    <a:pt x="45" y="2"/>
                  </a:lnTo>
                  <a:lnTo>
                    <a:pt x="52" y="2"/>
                  </a:lnTo>
                  <a:lnTo>
                    <a:pt x="60" y="2"/>
                  </a:lnTo>
                  <a:lnTo>
                    <a:pt x="68" y="0"/>
                  </a:lnTo>
                  <a:lnTo>
                    <a:pt x="69" y="0"/>
                  </a:lnTo>
                  <a:lnTo>
                    <a:pt x="70" y="0"/>
                  </a:lnTo>
                  <a:lnTo>
                    <a:pt x="72" y="0"/>
                  </a:lnTo>
                  <a:lnTo>
                    <a:pt x="73" y="0"/>
                  </a:lnTo>
                  <a:lnTo>
                    <a:pt x="75" y="2"/>
                  </a:lnTo>
                  <a:lnTo>
                    <a:pt x="76" y="3"/>
                  </a:lnTo>
                  <a:lnTo>
                    <a:pt x="76" y="4"/>
                  </a:lnTo>
                  <a:lnTo>
                    <a:pt x="77" y="7"/>
                  </a:lnTo>
                  <a:lnTo>
                    <a:pt x="78" y="11"/>
                  </a:lnTo>
                  <a:lnTo>
                    <a:pt x="80" y="14"/>
                  </a:lnTo>
                  <a:lnTo>
                    <a:pt x="82" y="19"/>
                  </a:lnTo>
                  <a:lnTo>
                    <a:pt x="83" y="22"/>
                  </a:lnTo>
                  <a:lnTo>
                    <a:pt x="84" y="26"/>
                  </a:lnTo>
                  <a:lnTo>
                    <a:pt x="85" y="30"/>
                  </a:lnTo>
                  <a:lnTo>
                    <a:pt x="86" y="34"/>
                  </a:lnTo>
                  <a:lnTo>
                    <a:pt x="86" y="35"/>
                  </a:lnTo>
                  <a:lnTo>
                    <a:pt x="85" y="36"/>
                  </a:lnTo>
                  <a:lnTo>
                    <a:pt x="84" y="36"/>
                  </a:lnTo>
                  <a:lnTo>
                    <a:pt x="83" y="37"/>
                  </a:lnTo>
                  <a:lnTo>
                    <a:pt x="80" y="37"/>
                  </a:lnTo>
                  <a:lnTo>
                    <a:pt x="79" y="37"/>
                  </a:lnTo>
                  <a:lnTo>
                    <a:pt x="71" y="38"/>
                  </a:lnTo>
                  <a:lnTo>
                    <a:pt x="63" y="40"/>
                  </a:lnTo>
                  <a:lnTo>
                    <a:pt x="55" y="41"/>
                  </a:lnTo>
                  <a:lnTo>
                    <a:pt x="47" y="41"/>
                  </a:lnTo>
                  <a:lnTo>
                    <a:pt x="43" y="41"/>
                  </a:lnTo>
                  <a:lnTo>
                    <a:pt x="39" y="41"/>
                  </a:lnTo>
                  <a:lnTo>
                    <a:pt x="35" y="41"/>
                  </a:lnTo>
                  <a:lnTo>
                    <a:pt x="32" y="41"/>
                  </a:lnTo>
                  <a:lnTo>
                    <a:pt x="27" y="41"/>
                  </a:lnTo>
                  <a:lnTo>
                    <a:pt x="24" y="41"/>
                  </a:lnTo>
                  <a:lnTo>
                    <a:pt x="19" y="40"/>
                  </a:lnTo>
                  <a:lnTo>
                    <a:pt x="16" y="40"/>
                  </a:lnTo>
                  <a:lnTo>
                    <a:pt x="15" y="40"/>
                  </a:lnTo>
                  <a:lnTo>
                    <a:pt x="12" y="40"/>
                  </a:lnTo>
                  <a:lnTo>
                    <a:pt x="11" y="40"/>
                  </a:lnTo>
                  <a:lnTo>
                    <a:pt x="10" y="40"/>
                  </a:lnTo>
                  <a:lnTo>
                    <a:pt x="9" y="40"/>
                  </a:lnTo>
                  <a:lnTo>
                    <a:pt x="8" y="38"/>
                  </a:lnTo>
                  <a:lnTo>
                    <a:pt x="8" y="37"/>
                  </a:lnTo>
                  <a:lnTo>
                    <a:pt x="7" y="34"/>
                  </a:lnTo>
                  <a:lnTo>
                    <a:pt x="5" y="29"/>
                  </a:lnTo>
                  <a:lnTo>
                    <a:pt x="4" y="26"/>
                  </a:lnTo>
                  <a:lnTo>
                    <a:pt x="4" y="21"/>
                  </a:lnTo>
                  <a:lnTo>
                    <a:pt x="3" y="18"/>
                  </a:lnTo>
                  <a:lnTo>
                    <a:pt x="2" y="13"/>
                  </a:lnTo>
                  <a:lnTo>
                    <a:pt x="1" y="10"/>
                  </a:lnTo>
                  <a:lnTo>
                    <a:pt x="0" y="6"/>
                  </a:lnTo>
                  <a:lnTo>
                    <a:pt x="0" y="5"/>
                  </a:lnTo>
                  <a:lnTo>
                    <a:pt x="1" y="5"/>
                  </a:lnTo>
                  <a:lnTo>
                    <a:pt x="1" y="4"/>
                  </a:lnTo>
                  <a:lnTo>
                    <a:pt x="2" y="3"/>
                  </a:lnTo>
                  <a:lnTo>
                    <a:pt x="3" y="3"/>
                  </a:lnTo>
                  <a:lnTo>
                    <a:pt x="4" y="3"/>
                  </a:lnTo>
                  <a:lnTo>
                    <a:pt x="5" y="2"/>
                  </a:lnTo>
                  <a:lnTo>
                    <a:pt x="8" y="2"/>
                  </a:lnTo>
                  <a:close/>
                </a:path>
              </a:pathLst>
            </a:custGeom>
            <a:solidFill>
              <a:srgbClr val="E5E5E5"/>
            </a:solidFill>
            <a:ln w="9525">
              <a:noFill/>
              <a:round/>
              <a:headEnd/>
              <a:tailEnd/>
            </a:ln>
          </p:spPr>
          <p:txBody>
            <a:bodyPr/>
            <a:lstStyle/>
            <a:p>
              <a:endParaRPr lang="en-US"/>
            </a:p>
          </p:txBody>
        </p:sp>
        <p:sp>
          <p:nvSpPr>
            <p:cNvPr id="1194" name="Freeform 158"/>
            <p:cNvSpPr>
              <a:spLocks/>
            </p:cNvSpPr>
            <p:nvPr/>
          </p:nvSpPr>
          <p:spPr bwMode="auto">
            <a:xfrm>
              <a:off x="3132" y="2126"/>
              <a:ext cx="51" cy="22"/>
            </a:xfrm>
            <a:custGeom>
              <a:avLst/>
              <a:gdLst>
                <a:gd name="T0" fmla="*/ 21 w 103"/>
                <a:gd name="T1" fmla="*/ 0 h 45"/>
                <a:gd name="T2" fmla="*/ 21 w 103"/>
                <a:gd name="T3" fmla="*/ 0 h 45"/>
                <a:gd name="T4" fmla="*/ 22 w 103"/>
                <a:gd name="T5" fmla="*/ 0 h 45"/>
                <a:gd name="T6" fmla="*/ 22 w 103"/>
                <a:gd name="T7" fmla="*/ 0 h 45"/>
                <a:gd name="T8" fmla="*/ 22 w 103"/>
                <a:gd name="T9" fmla="*/ 0 h 45"/>
                <a:gd name="T10" fmla="*/ 22 w 103"/>
                <a:gd name="T11" fmla="*/ 0 h 45"/>
                <a:gd name="T12" fmla="*/ 23 w 103"/>
                <a:gd name="T13" fmla="*/ 0 h 45"/>
                <a:gd name="T14" fmla="*/ 23 w 103"/>
                <a:gd name="T15" fmla="*/ 0 h 45"/>
                <a:gd name="T16" fmla="*/ 23 w 103"/>
                <a:gd name="T17" fmla="*/ 0 h 45"/>
                <a:gd name="T18" fmla="*/ 23 w 103"/>
                <a:gd name="T19" fmla="*/ 1 h 45"/>
                <a:gd name="T20" fmla="*/ 23 w 103"/>
                <a:gd name="T21" fmla="*/ 2 h 45"/>
                <a:gd name="T22" fmla="*/ 24 w 103"/>
                <a:gd name="T23" fmla="*/ 4 h 45"/>
                <a:gd name="T24" fmla="*/ 24 w 103"/>
                <a:gd name="T25" fmla="*/ 5 h 45"/>
                <a:gd name="T26" fmla="*/ 24 w 103"/>
                <a:gd name="T27" fmla="*/ 6 h 45"/>
                <a:gd name="T28" fmla="*/ 25 w 103"/>
                <a:gd name="T29" fmla="*/ 7 h 45"/>
                <a:gd name="T30" fmla="*/ 25 w 103"/>
                <a:gd name="T31" fmla="*/ 8 h 45"/>
                <a:gd name="T32" fmla="*/ 25 w 103"/>
                <a:gd name="T33" fmla="*/ 9 h 45"/>
                <a:gd name="T34" fmla="*/ 22 w 103"/>
                <a:gd name="T35" fmla="*/ 9 h 45"/>
                <a:gd name="T36" fmla="*/ 19 w 103"/>
                <a:gd name="T37" fmla="*/ 9 h 45"/>
                <a:gd name="T38" fmla="*/ 16 w 103"/>
                <a:gd name="T39" fmla="*/ 10 h 45"/>
                <a:gd name="T40" fmla="*/ 12 w 103"/>
                <a:gd name="T41" fmla="*/ 10 h 45"/>
                <a:gd name="T42" fmla="*/ 9 w 103"/>
                <a:gd name="T43" fmla="*/ 10 h 45"/>
                <a:gd name="T44" fmla="*/ 6 w 103"/>
                <a:gd name="T45" fmla="*/ 10 h 45"/>
                <a:gd name="T46" fmla="*/ 3 w 103"/>
                <a:gd name="T47" fmla="*/ 11 h 45"/>
                <a:gd name="T48" fmla="*/ 0 w 103"/>
                <a:gd name="T49" fmla="*/ 11 h 45"/>
                <a:gd name="T50" fmla="*/ 0 w 103"/>
                <a:gd name="T51" fmla="*/ 9 h 45"/>
                <a:gd name="T52" fmla="*/ 0 w 103"/>
                <a:gd name="T53" fmla="*/ 8 h 45"/>
                <a:gd name="T54" fmla="*/ 1 w 103"/>
                <a:gd name="T55" fmla="*/ 7 h 45"/>
                <a:gd name="T56" fmla="*/ 1 w 103"/>
                <a:gd name="T57" fmla="*/ 6 h 45"/>
                <a:gd name="T58" fmla="*/ 1 w 103"/>
                <a:gd name="T59" fmla="*/ 4 h 45"/>
                <a:gd name="T60" fmla="*/ 2 w 103"/>
                <a:gd name="T61" fmla="*/ 3 h 45"/>
                <a:gd name="T62" fmla="*/ 2 w 103"/>
                <a:gd name="T63" fmla="*/ 2 h 45"/>
                <a:gd name="T64" fmla="*/ 3 w 103"/>
                <a:gd name="T65" fmla="*/ 1 h 45"/>
                <a:gd name="T66" fmla="*/ 3 w 103"/>
                <a:gd name="T67" fmla="*/ 1 h 45"/>
                <a:gd name="T68" fmla="*/ 3 w 103"/>
                <a:gd name="T69" fmla="*/ 1 h 45"/>
                <a:gd name="T70" fmla="*/ 3 w 103"/>
                <a:gd name="T71" fmla="*/ 1 h 45"/>
                <a:gd name="T72" fmla="*/ 3 w 103"/>
                <a:gd name="T73" fmla="*/ 0 h 45"/>
                <a:gd name="T74" fmla="*/ 4 w 103"/>
                <a:gd name="T75" fmla="*/ 0 h 45"/>
                <a:gd name="T76" fmla="*/ 5 w 103"/>
                <a:gd name="T77" fmla="*/ 0 h 45"/>
                <a:gd name="T78" fmla="*/ 6 w 103"/>
                <a:gd name="T79" fmla="*/ 0 h 45"/>
                <a:gd name="T80" fmla="*/ 8 w 103"/>
                <a:gd name="T81" fmla="*/ 0 h 45"/>
                <a:gd name="T82" fmla="*/ 9 w 103"/>
                <a:gd name="T83" fmla="*/ 0 h 45"/>
                <a:gd name="T84" fmla="*/ 11 w 103"/>
                <a:gd name="T85" fmla="*/ 0 h 45"/>
                <a:gd name="T86" fmla="*/ 14 w 103"/>
                <a:gd name="T87" fmla="*/ 0 h 45"/>
                <a:gd name="T88" fmla="*/ 17 w 103"/>
                <a:gd name="T89" fmla="*/ 0 h 45"/>
                <a:gd name="T90" fmla="*/ 20 w 103"/>
                <a:gd name="T91" fmla="*/ 0 h 45"/>
                <a:gd name="T92" fmla="*/ 21 w 103"/>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5"/>
                <a:gd name="T143" fmla="*/ 103 w 103"/>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5">
                  <a:moveTo>
                    <a:pt x="85" y="0"/>
                  </a:moveTo>
                  <a:lnTo>
                    <a:pt x="87" y="0"/>
                  </a:lnTo>
                  <a:lnTo>
                    <a:pt x="88" y="0"/>
                  </a:lnTo>
                  <a:lnTo>
                    <a:pt x="89" y="0"/>
                  </a:lnTo>
                  <a:lnTo>
                    <a:pt x="90" y="1"/>
                  </a:lnTo>
                  <a:lnTo>
                    <a:pt x="91" y="1"/>
                  </a:lnTo>
                  <a:lnTo>
                    <a:pt x="92" y="2"/>
                  </a:lnTo>
                  <a:lnTo>
                    <a:pt x="94" y="7"/>
                  </a:lnTo>
                  <a:lnTo>
                    <a:pt x="95" y="11"/>
                  </a:lnTo>
                  <a:lnTo>
                    <a:pt x="96" y="16"/>
                  </a:lnTo>
                  <a:lnTo>
                    <a:pt x="97" y="21"/>
                  </a:lnTo>
                  <a:lnTo>
                    <a:pt x="99" y="25"/>
                  </a:lnTo>
                  <a:lnTo>
                    <a:pt x="100" y="29"/>
                  </a:lnTo>
                  <a:lnTo>
                    <a:pt x="102" y="33"/>
                  </a:lnTo>
                  <a:lnTo>
                    <a:pt x="103" y="38"/>
                  </a:lnTo>
                  <a:lnTo>
                    <a:pt x="90" y="39"/>
                  </a:lnTo>
                  <a:lnTo>
                    <a:pt x="77" y="39"/>
                  </a:lnTo>
                  <a:lnTo>
                    <a:pt x="65" y="40"/>
                  </a:lnTo>
                  <a:lnTo>
                    <a:pt x="51" y="41"/>
                  </a:lnTo>
                  <a:lnTo>
                    <a:pt x="38" y="41"/>
                  </a:lnTo>
                  <a:lnTo>
                    <a:pt x="26" y="42"/>
                  </a:lnTo>
                  <a:lnTo>
                    <a:pt x="13" y="44"/>
                  </a:lnTo>
                  <a:lnTo>
                    <a:pt x="0" y="45"/>
                  </a:lnTo>
                  <a:lnTo>
                    <a:pt x="1" y="39"/>
                  </a:lnTo>
                  <a:lnTo>
                    <a:pt x="3" y="34"/>
                  </a:lnTo>
                  <a:lnTo>
                    <a:pt x="5" y="30"/>
                  </a:lnTo>
                  <a:lnTo>
                    <a:pt x="6" y="24"/>
                  </a:lnTo>
                  <a:lnTo>
                    <a:pt x="7" y="19"/>
                  </a:lnTo>
                  <a:lnTo>
                    <a:pt x="8" y="15"/>
                  </a:lnTo>
                  <a:lnTo>
                    <a:pt x="9" y="10"/>
                  </a:lnTo>
                  <a:lnTo>
                    <a:pt x="12" y="6"/>
                  </a:lnTo>
                  <a:lnTo>
                    <a:pt x="12" y="4"/>
                  </a:lnTo>
                  <a:lnTo>
                    <a:pt x="13" y="4"/>
                  </a:lnTo>
                  <a:lnTo>
                    <a:pt x="14" y="3"/>
                  </a:lnTo>
                  <a:lnTo>
                    <a:pt x="18" y="3"/>
                  </a:lnTo>
                  <a:lnTo>
                    <a:pt x="22" y="2"/>
                  </a:lnTo>
                  <a:lnTo>
                    <a:pt x="27" y="2"/>
                  </a:lnTo>
                  <a:lnTo>
                    <a:pt x="32" y="2"/>
                  </a:lnTo>
                  <a:lnTo>
                    <a:pt x="39" y="1"/>
                  </a:lnTo>
                  <a:lnTo>
                    <a:pt x="45" y="1"/>
                  </a:lnTo>
                  <a:lnTo>
                    <a:pt x="58" y="1"/>
                  </a:lnTo>
                  <a:lnTo>
                    <a:pt x="71" y="1"/>
                  </a:lnTo>
                  <a:lnTo>
                    <a:pt x="80" y="0"/>
                  </a:lnTo>
                  <a:lnTo>
                    <a:pt x="85" y="0"/>
                  </a:lnTo>
                  <a:close/>
                </a:path>
              </a:pathLst>
            </a:custGeom>
            <a:solidFill>
              <a:srgbClr val="B2B2B2"/>
            </a:solidFill>
            <a:ln w="9525">
              <a:noFill/>
              <a:round/>
              <a:headEnd/>
              <a:tailEnd/>
            </a:ln>
          </p:spPr>
          <p:txBody>
            <a:bodyPr/>
            <a:lstStyle/>
            <a:p>
              <a:endParaRPr lang="en-US"/>
            </a:p>
          </p:txBody>
        </p:sp>
        <p:sp>
          <p:nvSpPr>
            <p:cNvPr id="1195" name="Freeform 159"/>
            <p:cNvSpPr>
              <a:spLocks/>
            </p:cNvSpPr>
            <p:nvPr/>
          </p:nvSpPr>
          <p:spPr bwMode="auto">
            <a:xfrm>
              <a:off x="3127" y="2112"/>
              <a:ext cx="11" cy="35"/>
            </a:xfrm>
            <a:custGeom>
              <a:avLst/>
              <a:gdLst>
                <a:gd name="T0" fmla="*/ 3 w 23"/>
                <a:gd name="T1" fmla="*/ 0 h 71"/>
                <a:gd name="T2" fmla="*/ 2 w 23"/>
                <a:gd name="T3" fmla="*/ 1 h 71"/>
                <a:gd name="T4" fmla="*/ 2 w 23"/>
                <a:gd name="T5" fmla="*/ 2 h 71"/>
                <a:gd name="T6" fmla="*/ 2 w 23"/>
                <a:gd name="T7" fmla="*/ 2 h 71"/>
                <a:gd name="T8" fmla="*/ 1 w 23"/>
                <a:gd name="T9" fmla="*/ 3 h 71"/>
                <a:gd name="T10" fmla="*/ 1 w 23"/>
                <a:gd name="T11" fmla="*/ 4 h 71"/>
                <a:gd name="T12" fmla="*/ 0 w 23"/>
                <a:gd name="T13" fmla="*/ 5 h 71"/>
                <a:gd name="T14" fmla="*/ 0 w 23"/>
                <a:gd name="T15" fmla="*/ 5 h 71"/>
                <a:gd name="T16" fmla="*/ 0 w 23"/>
                <a:gd name="T17" fmla="*/ 6 h 71"/>
                <a:gd name="T18" fmla="*/ 0 w 23"/>
                <a:gd name="T19" fmla="*/ 8 h 71"/>
                <a:gd name="T20" fmla="*/ 0 w 23"/>
                <a:gd name="T21" fmla="*/ 9 h 71"/>
                <a:gd name="T22" fmla="*/ 1 w 23"/>
                <a:gd name="T23" fmla="*/ 10 h 71"/>
                <a:gd name="T24" fmla="*/ 1 w 23"/>
                <a:gd name="T25" fmla="*/ 12 h 71"/>
                <a:gd name="T26" fmla="*/ 1 w 23"/>
                <a:gd name="T27" fmla="*/ 13 h 71"/>
                <a:gd name="T28" fmla="*/ 2 w 23"/>
                <a:gd name="T29" fmla="*/ 15 h 71"/>
                <a:gd name="T30" fmla="*/ 2 w 23"/>
                <a:gd name="T31" fmla="*/ 16 h 71"/>
                <a:gd name="T32" fmla="*/ 2 w 23"/>
                <a:gd name="T33" fmla="*/ 17 h 71"/>
                <a:gd name="T34" fmla="*/ 3 w 23"/>
                <a:gd name="T35" fmla="*/ 16 h 71"/>
                <a:gd name="T36" fmla="*/ 3 w 23"/>
                <a:gd name="T37" fmla="*/ 15 h 71"/>
                <a:gd name="T38" fmla="*/ 3 w 23"/>
                <a:gd name="T39" fmla="*/ 14 h 71"/>
                <a:gd name="T40" fmla="*/ 4 w 23"/>
                <a:gd name="T41" fmla="*/ 13 h 71"/>
                <a:gd name="T42" fmla="*/ 4 w 23"/>
                <a:gd name="T43" fmla="*/ 12 h 71"/>
                <a:gd name="T44" fmla="*/ 4 w 23"/>
                <a:gd name="T45" fmla="*/ 11 h 71"/>
                <a:gd name="T46" fmla="*/ 5 w 23"/>
                <a:gd name="T47" fmla="*/ 10 h 71"/>
                <a:gd name="T48" fmla="*/ 5 w 23"/>
                <a:gd name="T49" fmla="*/ 9 h 71"/>
                <a:gd name="T50" fmla="*/ 5 w 23"/>
                <a:gd name="T51" fmla="*/ 8 h 71"/>
                <a:gd name="T52" fmla="*/ 5 w 23"/>
                <a:gd name="T53" fmla="*/ 7 h 71"/>
                <a:gd name="T54" fmla="*/ 5 w 23"/>
                <a:gd name="T55" fmla="*/ 7 h 71"/>
                <a:gd name="T56" fmla="*/ 5 w 23"/>
                <a:gd name="T57" fmla="*/ 6 h 71"/>
                <a:gd name="T58" fmla="*/ 5 w 23"/>
                <a:gd name="T59" fmla="*/ 5 h 71"/>
                <a:gd name="T60" fmla="*/ 5 w 23"/>
                <a:gd name="T61" fmla="*/ 4 h 71"/>
                <a:gd name="T62" fmla="*/ 5 w 23"/>
                <a:gd name="T63" fmla="*/ 3 h 71"/>
                <a:gd name="T64" fmla="*/ 5 w 23"/>
                <a:gd name="T65" fmla="*/ 3 h 71"/>
                <a:gd name="T66" fmla="*/ 4 w 23"/>
                <a:gd name="T67" fmla="*/ 2 h 71"/>
                <a:gd name="T68" fmla="*/ 4 w 23"/>
                <a:gd name="T69" fmla="*/ 1 h 71"/>
                <a:gd name="T70" fmla="*/ 4 w 23"/>
                <a:gd name="T71" fmla="*/ 0 h 71"/>
                <a:gd name="T72" fmla="*/ 4 w 23"/>
                <a:gd name="T73" fmla="*/ 0 h 71"/>
                <a:gd name="T74" fmla="*/ 4 w 23"/>
                <a:gd name="T75" fmla="*/ 0 h 71"/>
                <a:gd name="T76" fmla="*/ 3 w 23"/>
                <a:gd name="T77" fmla="*/ 0 h 71"/>
                <a:gd name="T78" fmla="*/ 3 w 23"/>
                <a:gd name="T79" fmla="*/ 0 h 71"/>
                <a:gd name="T80" fmla="*/ 3 w 23"/>
                <a:gd name="T81" fmla="*/ 0 h 71"/>
                <a:gd name="T82" fmla="*/ 3 w 23"/>
                <a:gd name="T83" fmla="*/ 0 h 71"/>
                <a:gd name="T84" fmla="*/ 3 w 23"/>
                <a:gd name="T85" fmla="*/ 0 h 71"/>
                <a:gd name="T86" fmla="*/ 3 w 23"/>
                <a:gd name="T87" fmla="*/ 0 h 71"/>
                <a:gd name="T88" fmla="*/ 3 w 23"/>
                <a:gd name="T89" fmla="*/ 0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
                <a:gd name="T136" fmla="*/ 0 h 71"/>
                <a:gd name="T137" fmla="*/ 23 w 23"/>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 h="71">
                  <a:moveTo>
                    <a:pt x="13" y="1"/>
                  </a:moveTo>
                  <a:lnTo>
                    <a:pt x="11" y="5"/>
                  </a:lnTo>
                  <a:lnTo>
                    <a:pt x="9" y="8"/>
                  </a:lnTo>
                  <a:lnTo>
                    <a:pt x="8" y="10"/>
                  </a:lnTo>
                  <a:lnTo>
                    <a:pt x="7" y="14"/>
                  </a:lnTo>
                  <a:lnTo>
                    <a:pt x="4" y="17"/>
                  </a:lnTo>
                  <a:lnTo>
                    <a:pt x="3" y="20"/>
                  </a:lnTo>
                  <a:lnTo>
                    <a:pt x="1" y="23"/>
                  </a:lnTo>
                  <a:lnTo>
                    <a:pt x="0" y="26"/>
                  </a:lnTo>
                  <a:lnTo>
                    <a:pt x="1" y="32"/>
                  </a:lnTo>
                  <a:lnTo>
                    <a:pt x="3" y="37"/>
                  </a:lnTo>
                  <a:lnTo>
                    <a:pt x="4" y="43"/>
                  </a:lnTo>
                  <a:lnTo>
                    <a:pt x="6" y="48"/>
                  </a:lnTo>
                  <a:lnTo>
                    <a:pt x="7" y="54"/>
                  </a:lnTo>
                  <a:lnTo>
                    <a:pt x="8" y="60"/>
                  </a:lnTo>
                  <a:lnTo>
                    <a:pt x="9" y="66"/>
                  </a:lnTo>
                  <a:lnTo>
                    <a:pt x="11" y="71"/>
                  </a:lnTo>
                  <a:lnTo>
                    <a:pt x="13" y="67"/>
                  </a:lnTo>
                  <a:lnTo>
                    <a:pt x="14" y="63"/>
                  </a:lnTo>
                  <a:lnTo>
                    <a:pt x="15" y="59"/>
                  </a:lnTo>
                  <a:lnTo>
                    <a:pt x="16" y="54"/>
                  </a:lnTo>
                  <a:lnTo>
                    <a:pt x="18" y="50"/>
                  </a:lnTo>
                  <a:lnTo>
                    <a:pt x="19" y="45"/>
                  </a:lnTo>
                  <a:lnTo>
                    <a:pt x="21" y="41"/>
                  </a:lnTo>
                  <a:lnTo>
                    <a:pt x="22" y="37"/>
                  </a:lnTo>
                  <a:lnTo>
                    <a:pt x="23" y="35"/>
                  </a:lnTo>
                  <a:lnTo>
                    <a:pt x="23" y="31"/>
                  </a:lnTo>
                  <a:lnTo>
                    <a:pt x="23" y="29"/>
                  </a:lnTo>
                  <a:lnTo>
                    <a:pt x="23" y="25"/>
                  </a:lnTo>
                  <a:lnTo>
                    <a:pt x="22" y="22"/>
                  </a:lnTo>
                  <a:lnTo>
                    <a:pt x="22" y="18"/>
                  </a:lnTo>
                  <a:lnTo>
                    <a:pt x="21" y="15"/>
                  </a:lnTo>
                  <a:lnTo>
                    <a:pt x="21" y="12"/>
                  </a:lnTo>
                  <a:lnTo>
                    <a:pt x="19" y="8"/>
                  </a:lnTo>
                  <a:lnTo>
                    <a:pt x="18" y="6"/>
                  </a:lnTo>
                  <a:lnTo>
                    <a:pt x="17" y="3"/>
                  </a:lnTo>
                  <a:lnTo>
                    <a:pt x="16" y="1"/>
                  </a:lnTo>
                  <a:lnTo>
                    <a:pt x="15" y="0"/>
                  </a:lnTo>
                  <a:lnTo>
                    <a:pt x="14" y="0"/>
                  </a:lnTo>
                  <a:lnTo>
                    <a:pt x="13" y="1"/>
                  </a:lnTo>
                  <a:close/>
                </a:path>
              </a:pathLst>
            </a:custGeom>
            <a:solidFill>
              <a:srgbClr val="999999"/>
            </a:solidFill>
            <a:ln w="9525">
              <a:noFill/>
              <a:round/>
              <a:headEnd/>
              <a:tailEnd/>
            </a:ln>
          </p:spPr>
          <p:txBody>
            <a:bodyPr/>
            <a:lstStyle/>
            <a:p>
              <a:endParaRPr lang="en-US"/>
            </a:p>
          </p:txBody>
        </p:sp>
        <p:sp>
          <p:nvSpPr>
            <p:cNvPr id="1196" name="Freeform 160"/>
            <p:cNvSpPr>
              <a:spLocks/>
            </p:cNvSpPr>
            <p:nvPr/>
          </p:nvSpPr>
          <p:spPr bwMode="auto">
            <a:xfrm>
              <a:off x="3133" y="2110"/>
              <a:ext cx="45" cy="21"/>
            </a:xfrm>
            <a:custGeom>
              <a:avLst/>
              <a:gdLst>
                <a:gd name="T0" fmla="*/ 4 w 88"/>
                <a:gd name="T1" fmla="*/ 1 h 41"/>
                <a:gd name="T2" fmla="*/ 8 w 88"/>
                <a:gd name="T3" fmla="*/ 1 h 41"/>
                <a:gd name="T4" fmla="*/ 12 w 88"/>
                <a:gd name="T5" fmla="*/ 1 h 41"/>
                <a:gd name="T6" fmla="*/ 15 w 88"/>
                <a:gd name="T7" fmla="*/ 1 h 41"/>
                <a:gd name="T8" fmla="*/ 18 w 88"/>
                <a:gd name="T9" fmla="*/ 0 h 41"/>
                <a:gd name="T10" fmla="*/ 19 w 88"/>
                <a:gd name="T11" fmla="*/ 0 h 41"/>
                <a:gd name="T12" fmla="*/ 19 w 88"/>
                <a:gd name="T13" fmla="*/ 1 h 41"/>
                <a:gd name="T14" fmla="*/ 20 w 88"/>
                <a:gd name="T15" fmla="*/ 1 h 41"/>
                <a:gd name="T16" fmla="*/ 20 w 88"/>
                <a:gd name="T17" fmla="*/ 2 h 41"/>
                <a:gd name="T18" fmla="*/ 21 w 88"/>
                <a:gd name="T19" fmla="*/ 4 h 41"/>
                <a:gd name="T20" fmla="*/ 22 w 88"/>
                <a:gd name="T21" fmla="*/ 6 h 41"/>
                <a:gd name="T22" fmla="*/ 23 w 88"/>
                <a:gd name="T23" fmla="*/ 8 h 41"/>
                <a:gd name="T24" fmla="*/ 23 w 88"/>
                <a:gd name="T25" fmla="*/ 9 h 41"/>
                <a:gd name="T26" fmla="*/ 23 w 88"/>
                <a:gd name="T27" fmla="*/ 9 h 41"/>
                <a:gd name="T28" fmla="*/ 23 w 88"/>
                <a:gd name="T29" fmla="*/ 9 h 41"/>
                <a:gd name="T30" fmla="*/ 22 w 88"/>
                <a:gd name="T31" fmla="*/ 9 h 41"/>
                <a:gd name="T32" fmla="*/ 21 w 88"/>
                <a:gd name="T33" fmla="*/ 9 h 41"/>
                <a:gd name="T34" fmla="*/ 20 w 88"/>
                <a:gd name="T35" fmla="*/ 10 h 41"/>
                <a:gd name="T36" fmla="*/ 18 w 88"/>
                <a:gd name="T37" fmla="*/ 10 h 41"/>
                <a:gd name="T38" fmla="*/ 16 w 88"/>
                <a:gd name="T39" fmla="*/ 10 h 41"/>
                <a:gd name="T40" fmla="*/ 14 w 88"/>
                <a:gd name="T41" fmla="*/ 10 h 41"/>
                <a:gd name="T42" fmla="*/ 12 w 88"/>
                <a:gd name="T43" fmla="*/ 11 h 41"/>
                <a:gd name="T44" fmla="*/ 10 w 88"/>
                <a:gd name="T45" fmla="*/ 11 h 41"/>
                <a:gd name="T46" fmla="*/ 8 w 88"/>
                <a:gd name="T47" fmla="*/ 10 h 41"/>
                <a:gd name="T48" fmla="*/ 6 w 88"/>
                <a:gd name="T49" fmla="*/ 10 h 41"/>
                <a:gd name="T50" fmla="*/ 4 w 88"/>
                <a:gd name="T51" fmla="*/ 10 h 41"/>
                <a:gd name="T52" fmla="*/ 3 w 88"/>
                <a:gd name="T53" fmla="*/ 10 h 41"/>
                <a:gd name="T54" fmla="*/ 3 w 88"/>
                <a:gd name="T55" fmla="*/ 10 h 41"/>
                <a:gd name="T56" fmla="*/ 3 w 88"/>
                <a:gd name="T57" fmla="*/ 10 h 41"/>
                <a:gd name="T58" fmla="*/ 3 w 88"/>
                <a:gd name="T59" fmla="*/ 10 h 41"/>
                <a:gd name="T60" fmla="*/ 2 w 88"/>
                <a:gd name="T61" fmla="*/ 9 h 41"/>
                <a:gd name="T62" fmla="*/ 2 w 88"/>
                <a:gd name="T63" fmla="*/ 7 h 41"/>
                <a:gd name="T64" fmla="*/ 1 w 88"/>
                <a:gd name="T65" fmla="*/ 5 h 41"/>
                <a:gd name="T66" fmla="*/ 1 w 88"/>
                <a:gd name="T67" fmla="*/ 3 h 41"/>
                <a:gd name="T68" fmla="*/ 0 w 88"/>
                <a:gd name="T69" fmla="*/ 1 h 41"/>
                <a:gd name="T70" fmla="*/ 1 w 88"/>
                <a:gd name="T71" fmla="*/ 1 h 41"/>
                <a:gd name="T72" fmla="*/ 1 w 88"/>
                <a:gd name="T73" fmla="*/ 1 h 41"/>
                <a:gd name="T74" fmla="*/ 1 w 88"/>
                <a:gd name="T75" fmla="*/ 1 h 41"/>
                <a:gd name="T76" fmla="*/ 2 w 88"/>
                <a:gd name="T77" fmla="*/ 1 h 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8"/>
                <a:gd name="T118" fmla="*/ 0 h 41"/>
                <a:gd name="T119" fmla="*/ 88 w 88"/>
                <a:gd name="T120" fmla="*/ 41 h 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8" h="41">
                  <a:moveTo>
                    <a:pt x="8" y="1"/>
                  </a:moveTo>
                  <a:lnTo>
                    <a:pt x="16" y="2"/>
                  </a:lnTo>
                  <a:lnTo>
                    <a:pt x="23" y="2"/>
                  </a:lnTo>
                  <a:lnTo>
                    <a:pt x="29" y="2"/>
                  </a:lnTo>
                  <a:lnTo>
                    <a:pt x="38" y="2"/>
                  </a:lnTo>
                  <a:lnTo>
                    <a:pt x="44" y="2"/>
                  </a:lnTo>
                  <a:lnTo>
                    <a:pt x="53" y="1"/>
                  </a:lnTo>
                  <a:lnTo>
                    <a:pt x="59" y="1"/>
                  </a:lnTo>
                  <a:lnTo>
                    <a:pt x="68" y="0"/>
                  </a:lnTo>
                  <a:lnTo>
                    <a:pt x="69" y="0"/>
                  </a:lnTo>
                  <a:lnTo>
                    <a:pt x="71" y="0"/>
                  </a:lnTo>
                  <a:lnTo>
                    <a:pt x="72" y="0"/>
                  </a:lnTo>
                  <a:lnTo>
                    <a:pt x="73" y="0"/>
                  </a:lnTo>
                  <a:lnTo>
                    <a:pt x="74" y="1"/>
                  </a:lnTo>
                  <a:lnTo>
                    <a:pt x="76" y="1"/>
                  </a:lnTo>
                  <a:lnTo>
                    <a:pt x="76" y="2"/>
                  </a:lnTo>
                  <a:lnTo>
                    <a:pt x="77" y="2"/>
                  </a:lnTo>
                  <a:lnTo>
                    <a:pt x="78" y="6"/>
                  </a:lnTo>
                  <a:lnTo>
                    <a:pt x="79" y="10"/>
                  </a:lnTo>
                  <a:lnTo>
                    <a:pt x="81" y="15"/>
                  </a:lnTo>
                  <a:lnTo>
                    <a:pt x="82" y="18"/>
                  </a:lnTo>
                  <a:lnTo>
                    <a:pt x="84" y="21"/>
                  </a:lnTo>
                  <a:lnTo>
                    <a:pt x="85" y="26"/>
                  </a:lnTo>
                  <a:lnTo>
                    <a:pt x="86" y="29"/>
                  </a:lnTo>
                  <a:lnTo>
                    <a:pt x="88" y="33"/>
                  </a:lnTo>
                  <a:lnTo>
                    <a:pt x="88" y="34"/>
                  </a:lnTo>
                  <a:lnTo>
                    <a:pt x="87" y="34"/>
                  </a:lnTo>
                  <a:lnTo>
                    <a:pt x="87" y="35"/>
                  </a:lnTo>
                  <a:lnTo>
                    <a:pt x="86" y="35"/>
                  </a:lnTo>
                  <a:lnTo>
                    <a:pt x="85" y="35"/>
                  </a:lnTo>
                  <a:lnTo>
                    <a:pt x="84" y="36"/>
                  </a:lnTo>
                  <a:lnTo>
                    <a:pt x="82" y="36"/>
                  </a:lnTo>
                  <a:lnTo>
                    <a:pt x="81" y="36"/>
                  </a:lnTo>
                  <a:lnTo>
                    <a:pt x="77" y="38"/>
                  </a:lnTo>
                  <a:lnTo>
                    <a:pt x="73" y="39"/>
                  </a:lnTo>
                  <a:lnTo>
                    <a:pt x="69" y="39"/>
                  </a:lnTo>
                  <a:lnTo>
                    <a:pt x="65" y="40"/>
                  </a:lnTo>
                  <a:lnTo>
                    <a:pt x="61" y="40"/>
                  </a:lnTo>
                  <a:lnTo>
                    <a:pt x="57" y="40"/>
                  </a:lnTo>
                  <a:lnTo>
                    <a:pt x="53" y="40"/>
                  </a:lnTo>
                  <a:lnTo>
                    <a:pt x="49" y="40"/>
                  </a:lnTo>
                  <a:lnTo>
                    <a:pt x="44" y="41"/>
                  </a:lnTo>
                  <a:lnTo>
                    <a:pt x="41" y="41"/>
                  </a:lnTo>
                  <a:lnTo>
                    <a:pt x="38" y="41"/>
                  </a:lnTo>
                  <a:lnTo>
                    <a:pt x="33" y="40"/>
                  </a:lnTo>
                  <a:lnTo>
                    <a:pt x="29" y="40"/>
                  </a:lnTo>
                  <a:lnTo>
                    <a:pt x="25" y="40"/>
                  </a:lnTo>
                  <a:lnTo>
                    <a:pt x="21" y="40"/>
                  </a:lnTo>
                  <a:lnTo>
                    <a:pt x="17" y="39"/>
                  </a:lnTo>
                  <a:lnTo>
                    <a:pt x="16" y="39"/>
                  </a:lnTo>
                  <a:lnTo>
                    <a:pt x="15" y="39"/>
                  </a:lnTo>
                  <a:lnTo>
                    <a:pt x="12" y="39"/>
                  </a:lnTo>
                  <a:lnTo>
                    <a:pt x="11" y="39"/>
                  </a:lnTo>
                  <a:lnTo>
                    <a:pt x="10" y="39"/>
                  </a:lnTo>
                  <a:lnTo>
                    <a:pt x="10" y="38"/>
                  </a:lnTo>
                  <a:lnTo>
                    <a:pt x="9" y="38"/>
                  </a:lnTo>
                  <a:lnTo>
                    <a:pt x="8" y="33"/>
                  </a:lnTo>
                  <a:lnTo>
                    <a:pt x="6" y="29"/>
                  </a:lnTo>
                  <a:lnTo>
                    <a:pt x="5" y="25"/>
                  </a:lnTo>
                  <a:lnTo>
                    <a:pt x="4" y="21"/>
                  </a:lnTo>
                  <a:lnTo>
                    <a:pt x="3" y="17"/>
                  </a:lnTo>
                  <a:lnTo>
                    <a:pt x="2" y="13"/>
                  </a:lnTo>
                  <a:lnTo>
                    <a:pt x="1" y="9"/>
                  </a:lnTo>
                  <a:lnTo>
                    <a:pt x="1" y="4"/>
                  </a:lnTo>
                  <a:lnTo>
                    <a:pt x="0" y="4"/>
                  </a:lnTo>
                  <a:lnTo>
                    <a:pt x="1" y="4"/>
                  </a:lnTo>
                  <a:lnTo>
                    <a:pt x="1" y="3"/>
                  </a:lnTo>
                  <a:lnTo>
                    <a:pt x="2" y="2"/>
                  </a:lnTo>
                  <a:lnTo>
                    <a:pt x="3" y="2"/>
                  </a:lnTo>
                  <a:lnTo>
                    <a:pt x="4" y="2"/>
                  </a:lnTo>
                  <a:lnTo>
                    <a:pt x="5" y="2"/>
                  </a:lnTo>
                  <a:lnTo>
                    <a:pt x="8" y="1"/>
                  </a:lnTo>
                  <a:close/>
                </a:path>
              </a:pathLst>
            </a:custGeom>
            <a:solidFill>
              <a:srgbClr val="E5E5E5"/>
            </a:solidFill>
            <a:ln w="9525">
              <a:noFill/>
              <a:round/>
              <a:headEnd/>
              <a:tailEnd/>
            </a:ln>
          </p:spPr>
          <p:txBody>
            <a:bodyPr/>
            <a:lstStyle/>
            <a:p>
              <a:endParaRPr lang="en-US"/>
            </a:p>
          </p:txBody>
        </p:sp>
        <p:sp>
          <p:nvSpPr>
            <p:cNvPr id="1197" name="Freeform 161"/>
            <p:cNvSpPr>
              <a:spLocks/>
            </p:cNvSpPr>
            <p:nvPr/>
          </p:nvSpPr>
          <p:spPr bwMode="auto">
            <a:xfrm>
              <a:off x="3193" y="2122"/>
              <a:ext cx="51" cy="23"/>
            </a:xfrm>
            <a:custGeom>
              <a:avLst/>
              <a:gdLst>
                <a:gd name="T0" fmla="*/ 21 w 103"/>
                <a:gd name="T1" fmla="*/ 0 h 45"/>
                <a:gd name="T2" fmla="*/ 21 w 103"/>
                <a:gd name="T3" fmla="*/ 0 h 45"/>
                <a:gd name="T4" fmla="*/ 22 w 103"/>
                <a:gd name="T5" fmla="*/ 0 h 45"/>
                <a:gd name="T6" fmla="*/ 22 w 103"/>
                <a:gd name="T7" fmla="*/ 1 h 45"/>
                <a:gd name="T8" fmla="*/ 22 w 103"/>
                <a:gd name="T9" fmla="*/ 1 h 45"/>
                <a:gd name="T10" fmla="*/ 22 w 103"/>
                <a:gd name="T11" fmla="*/ 1 h 45"/>
                <a:gd name="T12" fmla="*/ 22 w 103"/>
                <a:gd name="T13" fmla="*/ 1 h 45"/>
                <a:gd name="T14" fmla="*/ 23 w 103"/>
                <a:gd name="T15" fmla="*/ 1 h 45"/>
                <a:gd name="T16" fmla="*/ 23 w 103"/>
                <a:gd name="T17" fmla="*/ 1 h 45"/>
                <a:gd name="T18" fmla="*/ 23 w 103"/>
                <a:gd name="T19" fmla="*/ 2 h 45"/>
                <a:gd name="T20" fmla="*/ 23 w 103"/>
                <a:gd name="T21" fmla="*/ 3 h 45"/>
                <a:gd name="T22" fmla="*/ 24 w 103"/>
                <a:gd name="T23" fmla="*/ 4 h 45"/>
                <a:gd name="T24" fmla="*/ 24 w 103"/>
                <a:gd name="T25" fmla="*/ 6 h 45"/>
                <a:gd name="T26" fmla="*/ 24 w 103"/>
                <a:gd name="T27" fmla="*/ 7 h 45"/>
                <a:gd name="T28" fmla="*/ 25 w 103"/>
                <a:gd name="T29" fmla="*/ 8 h 45"/>
                <a:gd name="T30" fmla="*/ 25 w 103"/>
                <a:gd name="T31" fmla="*/ 9 h 45"/>
                <a:gd name="T32" fmla="*/ 25 w 103"/>
                <a:gd name="T33" fmla="*/ 10 h 45"/>
                <a:gd name="T34" fmla="*/ 22 w 103"/>
                <a:gd name="T35" fmla="*/ 10 h 45"/>
                <a:gd name="T36" fmla="*/ 19 w 103"/>
                <a:gd name="T37" fmla="*/ 10 h 45"/>
                <a:gd name="T38" fmla="*/ 16 w 103"/>
                <a:gd name="T39" fmla="*/ 11 h 45"/>
                <a:gd name="T40" fmla="*/ 13 w 103"/>
                <a:gd name="T41" fmla="*/ 11 h 45"/>
                <a:gd name="T42" fmla="*/ 10 w 103"/>
                <a:gd name="T43" fmla="*/ 11 h 45"/>
                <a:gd name="T44" fmla="*/ 6 w 103"/>
                <a:gd name="T45" fmla="*/ 11 h 45"/>
                <a:gd name="T46" fmla="*/ 3 w 103"/>
                <a:gd name="T47" fmla="*/ 11 h 45"/>
                <a:gd name="T48" fmla="*/ 0 w 103"/>
                <a:gd name="T49" fmla="*/ 12 h 45"/>
                <a:gd name="T50" fmla="*/ 0 w 103"/>
                <a:gd name="T51" fmla="*/ 10 h 45"/>
                <a:gd name="T52" fmla="*/ 1 w 103"/>
                <a:gd name="T53" fmla="*/ 9 h 45"/>
                <a:gd name="T54" fmla="*/ 1 w 103"/>
                <a:gd name="T55" fmla="*/ 8 h 45"/>
                <a:gd name="T56" fmla="*/ 1 w 103"/>
                <a:gd name="T57" fmla="*/ 7 h 45"/>
                <a:gd name="T58" fmla="*/ 1 w 103"/>
                <a:gd name="T59" fmla="*/ 6 h 45"/>
                <a:gd name="T60" fmla="*/ 2 w 103"/>
                <a:gd name="T61" fmla="*/ 4 h 45"/>
                <a:gd name="T62" fmla="*/ 2 w 103"/>
                <a:gd name="T63" fmla="*/ 3 h 45"/>
                <a:gd name="T64" fmla="*/ 2 w 103"/>
                <a:gd name="T65" fmla="*/ 2 h 45"/>
                <a:gd name="T66" fmla="*/ 2 w 103"/>
                <a:gd name="T67" fmla="*/ 1 h 45"/>
                <a:gd name="T68" fmla="*/ 3 w 103"/>
                <a:gd name="T69" fmla="*/ 1 h 45"/>
                <a:gd name="T70" fmla="*/ 3 w 103"/>
                <a:gd name="T71" fmla="*/ 1 h 45"/>
                <a:gd name="T72" fmla="*/ 3 w 103"/>
                <a:gd name="T73" fmla="*/ 1 h 45"/>
                <a:gd name="T74" fmla="*/ 4 w 103"/>
                <a:gd name="T75" fmla="*/ 1 h 45"/>
                <a:gd name="T76" fmla="*/ 5 w 103"/>
                <a:gd name="T77" fmla="*/ 1 h 45"/>
                <a:gd name="T78" fmla="*/ 6 w 103"/>
                <a:gd name="T79" fmla="*/ 1 h 45"/>
                <a:gd name="T80" fmla="*/ 8 w 103"/>
                <a:gd name="T81" fmla="*/ 1 h 45"/>
                <a:gd name="T82" fmla="*/ 9 w 103"/>
                <a:gd name="T83" fmla="*/ 1 h 45"/>
                <a:gd name="T84" fmla="*/ 11 w 103"/>
                <a:gd name="T85" fmla="*/ 1 h 45"/>
                <a:gd name="T86" fmla="*/ 14 w 103"/>
                <a:gd name="T87" fmla="*/ 1 h 45"/>
                <a:gd name="T88" fmla="*/ 17 w 103"/>
                <a:gd name="T89" fmla="*/ 1 h 45"/>
                <a:gd name="T90" fmla="*/ 19 w 103"/>
                <a:gd name="T91" fmla="*/ 1 h 45"/>
                <a:gd name="T92" fmla="*/ 21 w 103"/>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3"/>
                <a:gd name="T142" fmla="*/ 0 h 45"/>
                <a:gd name="T143" fmla="*/ 103 w 103"/>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3" h="45">
                  <a:moveTo>
                    <a:pt x="84" y="0"/>
                  </a:moveTo>
                  <a:lnTo>
                    <a:pt x="86" y="0"/>
                  </a:lnTo>
                  <a:lnTo>
                    <a:pt x="88" y="0"/>
                  </a:lnTo>
                  <a:lnTo>
                    <a:pt x="89" y="1"/>
                  </a:lnTo>
                  <a:lnTo>
                    <a:pt x="90" y="1"/>
                  </a:lnTo>
                  <a:lnTo>
                    <a:pt x="91" y="2"/>
                  </a:lnTo>
                  <a:lnTo>
                    <a:pt x="93" y="2"/>
                  </a:lnTo>
                  <a:lnTo>
                    <a:pt x="93" y="3"/>
                  </a:lnTo>
                  <a:lnTo>
                    <a:pt x="94" y="8"/>
                  </a:lnTo>
                  <a:lnTo>
                    <a:pt x="95" y="11"/>
                  </a:lnTo>
                  <a:lnTo>
                    <a:pt x="96" y="16"/>
                  </a:lnTo>
                  <a:lnTo>
                    <a:pt x="97" y="21"/>
                  </a:lnTo>
                  <a:lnTo>
                    <a:pt x="98" y="25"/>
                  </a:lnTo>
                  <a:lnTo>
                    <a:pt x="101" y="30"/>
                  </a:lnTo>
                  <a:lnTo>
                    <a:pt x="102" y="34"/>
                  </a:lnTo>
                  <a:lnTo>
                    <a:pt x="103" y="38"/>
                  </a:lnTo>
                  <a:lnTo>
                    <a:pt x="90" y="39"/>
                  </a:lnTo>
                  <a:lnTo>
                    <a:pt x="78" y="40"/>
                  </a:lnTo>
                  <a:lnTo>
                    <a:pt x="65" y="41"/>
                  </a:lnTo>
                  <a:lnTo>
                    <a:pt x="52" y="41"/>
                  </a:lnTo>
                  <a:lnTo>
                    <a:pt x="40" y="43"/>
                  </a:lnTo>
                  <a:lnTo>
                    <a:pt x="27" y="44"/>
                  </a:lnTo>
                  <a:lnTo>
                    <a:pt x="14" y="44"/>
                  </a:lnTo>
                  <a:lnTo>
                    <a:pt x="0" y="45"/>
                  </a:lnTo>
                  <a:lnTo>
                    <a:pt x="3" y="40"/>
                  </a:lnTo>
                  <a:lnTo>
                    <a:pt x="4" y="34"/>
                  </a:lnTo>
                  <a:lnTo>
                    <a:pt x="5" y="30"/>
                  </a:lnTo>
                  <a:lnTo>
                    <a:pt x="6" y="25"/>
                  </a:lnTo>
                  <a:lnTo>
                    <a:pt x="7" y="21"/>
                  </a:lnTo>
                  <a:lnTo>
                    <a:pt x="8" y="15"/>
                  </a:lnTo>
                  <a:lnTo>
                    <a:pt x="10" y="10"/>
                  </a:lnTo>
                  <a:lnTo>
                    <a:pt x="11" y="6"/>
                  </a:lnTo>
                  <a:lnTo>
                    <a:pt x="11" y="4"/>
                  </a:lnTo>
                  <a:lnTo>
                    <a:pt x="12" y="4"/>
                  </a:lnTo>
                  <a:lnTo>
                    <a:pt x="14" y="3"/>
                  </a:lnTo>
                  <a:lnTo>
                    <a:pt x="16" y="3"/>
                  </a:lnTo>
                  <a:lnTo>
                    <a:pt x="21" y="3"/>
                  </a:lnTo>
                  <a:lnTo>
                    <a:pt x="27" y="2"/>
                  </a:lnTo>
                  <a:lnTo>
                    <a:pt x="33" y="2"/>
                  </a:lnTo>
                  <a:lnTo>
                    <a:pt x="38" y="2"/>
                  </a:lnTo>
                  <a:lnTo>
                    <a:pt x="44" y="1"/>
                  </a:lnTo>
                  <a:lnTo>
                    <a:pt x="58" y="1"/>
                  </a:lnTo>
                  <a:lnTo>
                    <a:pt x="70" y="1"/>
                  </a:lnTo>
                  <a:lnTo>
                    <a:pt x="79" y="1"/>
                  </a:lnTo>
                  <a:lnTo>
                    <a:pt x="84" y="0"/>
                  </a:lnTo>
                  <a:close/>
                </a:path>
              </a:pathLst>
            </a:custGeom>
            <a:solidFill>
              <a:srgbClr val="B2B2B2"/>
            </a:solidFill>
            <a:ln w="9525">
              <a:noFill/>
              <a:round/>
              <a:headEnd/>
              <a:tailEnd/>
            </a:ln>
          </p:spPr>
          <p:txBody>
            <a:bodyPr/>
            <a:lstStyle/>
            <a:p>
              <a:endParaRPr lang="en-US"/>
            </a:p>
          </p:txBody>
        </p:sp>
        <p:sp>
          <p:nvSpPr>
            <p:cNvPr id="1198" name="Freeform 162"/>
            <p:cNvSpPr>
              <a:spLocks/>
            </p:cNvSpPr>
            <p:nvPr/>
          </p:nvSpPr>
          <p:spPr bwMode="auto">
            <a:xfrm>
              <a:off x="3187" y="2108"/>
              <a:ext cx="12" cy="36"/>
            </a:xfrm>
            <a:custGeom>
              <a:avLst/>
              <a:gdLst>
                <a:gd name="T0" fmla="*/ 3 w 23"/>
                <a:gd name="T1" fmla="*/ 0 h 73"/>
                <a:gd name="T2" fmla="*/ 3 w 23"/>
                <a:gd name="T3" fmla="*/ 1 h 73"/>
                <a:gd name="T4" fmla="*/ 2 w 23"/>
                <a:gd name="T5" fmla="*/ 2 h 73"/>
                <a:gd name="T6" fmla="*/ 2 w 23"/>
                <a:gd name="T7" fmla="*/ 2 h 73"/>
                <a:gd name="T8" fmla="*/ 2 w 23"/>
                <a:gd name="T9" fmla="*/ 3 h 73"/>
                <a:gd name="T10" fmla="*/ 1 w 23"/>
                <a:gd name="T11" fmla="*/ 4 h 73"/>
                <a:gd name="T12" fmla="*/ 1 w 23"/>
                <a:gd name="T13" fmla="*/ 5 h 73"/>
                <a:gd name="T14" fmla="*/ 1 w 23"/>
                <a:gd name="T15" fmla="*/ 5 h 73"/>
                <a:gd name="T16" fmla="*/ 0 w 23"/>
                <a:gd name="T17" fmla="*/ 6 h 73"/>
                <a:gd name="T18" fmla="*/ 1 w 23"/>
                <a:gd name="T19" fmla="*/ 8 h 73"/>
                <a:gd name="T20" fmla="*/ 1 w 23"/>
                <a:gd name="T21" fmla="*/ 9 h 73"/>
                <a:gd name="T22" fmla="*/ 1 w 23"/>
                <a:gd name="T23" fmla="*/ 11 h 73"/>
                <a:gd name="T24" fmla="*/ 2 w 23"/>
                <a:gd name="T25" fmla="*/ 12 h 73"/>
                <a:gd name="T26" fmla="*/ 2 w 23"/>
                <a:gd name="T27" fmla="*/ 13 h 73"/>
                <a:gd name="T28" fmla="*/ 3 w 23"/>
                <a:gd name="T29" fmla="*/ 15 h 73"/>
                <a:gd name="T30" fmla="*/ 3 w 23"/>
                <a:gd name="T31" fmla="*/ 16 h 73"/>
                <a:gd name="T32" fmla="*/ 4 w 23"/>
                <a:gd name="T33" fmla="*/ 18 h 73"/>
                <a:gd name="T34" fmla="*/ 4 w 23"/>
                <a:gd name="T35" fmla="*/ 17 h 73"/>
                <a:gd name="T36" fmla="*/ 4 w 23"/>
                <a:gd name="T37" fmla="*/ 15 h 73"/>
                <a:gd name="T38" fmla="*/ 4 w 23"/>
                <a:gd name="T39" fmla="*/ 14 h 73"/>
                <a:gd name="T40" fmla="*/ 5 w 23"/>
                <a:gd name="T41" fmla="*/ 13 h 73"/>
                <a:gd name="T42" fmla="*/ 5 w 23"/>
                <a:gd name="T43" fmla="*/ 12 h 73"/>
                <a:gd name="T44" fmla="*/ 5 w 23"/>
                <a:gd name="T45" fmla="*/ 11 h 73"/>
                <a:gd name="T46" fmla="*/ 6 w 23"/>
                <a:gd name="T47" fmla="*/ 10 h 73"/>
                <a:gd name="T48" fmla="*/ 6 w 23"/>
                <a:gd name="T49" fmla="*/ 9 h 73"/>
                <a:gd name="T50" fmla="*/ 6 w 23"/>
                <a:gd name="T51" fmla="*/ 9 h 73"/>
                <a:gd name="T52" fmla="*/ 6 w 23"/>
                <a:gd name="T53" fmla="*/ 8 h 73"/>
                <a:gd name="T54" fmla="*/ 6 w 23"/>
                <a:gd name="T55" fmla="*/ 8 h 73"/>
                <a:gd name="T56" fmla="*/ 6 w 23"/>
                <a:gd name="T57" fmla="*/ 8 h 73"/>
                <a:gd name="T58" fmla="*/ 6 w 23"/>
                <a:gd name="T59" fmla="*/ 7 h 73"/>
                <a:gd name="T60" fmla="*/ 6 w 23"/>
                <a:gd name="T61" fmla="*/ 6 h 73"/>
                <a:gd name="T62" fmla="*/ 6 w 23"/>
                <a:gd name="T63" fmla="*/ 5 h 73"/>
                <a:gd name="T64" fmla="*/ 6 w 23"/>
                <a:gd name="T65" fmla="*/ 4 h 73"/>
                <a:gd name="T66" fmla="*/ 6 w 23"/>
                <a:gd name="T67" fmla="*/ 3 h 73"/>
                <a:gd name="T68" fmla="*/ 5 w 23"/>
                <a:gd name="T69" fmla="*/ 3 h 73"/>
                <a:gd name="T70" fmla="*/ 5 w 23"/>
                <a:gd name="T71" fmla="*/ 2 h 73"/>
                <a:gd name="T72" fmla="*/ 5 w 23"/>
                <a:gd name="T73" fmla="*/ 1 h 73"/>
                <a:gd name="T74" fmla="*/ 4 w 23"/>
                <a:gd name="T75" fmla="*/ 1 h 73"/>
                <a:gd name="T76" fmla="*/ 4 w 23"/>
                <a:gd name="T77" fmla="*/ 0 h 73"/>
                <a:gd name="T78" fmla="*/ 4 w 23"/>
                <a:gd name="T79" fmla="*/ 0 h 73"/>
                <a:gd name="T80" fmla="*/ 4 w 23"/>
                <a:gd name="T81" fmla="*/ 0 h 73"/>
                <a:gd name="T82" fmla="*/ 4 w 23"/>
                <a:gd name="T83" fmla="*/ 0 h 73"/>
                <a:gd name="T84" fmla="*/ 4 w 23"/>
                <a:gd name="T85" fmla="*/ 0 h 73"/>
                <a:gd name="T86" fmla="*/ 4 w 23"/>
                <a:gd name="T87" fmla="*/ 0 h 73"/>
                <a:gd name="T88" fmla="*/ 4 w 23"/>
                <a:gd name="T89" fmla="*/ 0 h 73"/>
                <a:gd name="T90" fmla="*/ 3 w 23"/>
                <a:gd name="T91" fmla="*/ 0 h 73"/>
                <a:gd name="T92" fmla="*/ 3 w 23"/>
                <a:gd name="T93" fmla="*/ 0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3"/>
                <a:gd name="T143" fmla="*/ 23 w 23"/>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3">
                  <a:moveTo>
                    <a:pt x="11" y="1"/>
                  </a:moveTo>
                  <a:lnTo>
                    <a:pt x="10" y="5"/>
                  </a:lnTo>
                  <a:lnTo>
                    <a:pt x="8" y="8"/>
                  </a:lnTo>
                  <a:lnTo>
                    <a:pt x="7" y="10"/>
                  </a:lnTo>
                  <a:lnTo>
                    <a:pt x="6" y="14"/>
                  </a:lnTo>
                  <a:lnTo>
                    <a:pt x="4" y="17"/>
                  </a:lnTo>
                  <a:lnTo>
                    <a:pt x="2" y="20"/>
                  </a:lnTo>
                  <a:lnTo>
                    <a:pt x="1" y="23"/>
                  </a:lnTo>
                  <a:lnTo>
                    <a:pt x="0" y="27"/>
                  </a:lnTo>
                  <a:lnTo>
                    <a:pt x="1" y="32"/>
                  </a:lnTo>
                  <a:lnTo>
                    <a:pt x="3" y="38"/>
                  </a:lnTo>
                  <a:lnTo>
                    <a:pt x="4" y="44"/>
                  </a:lnTo>
                  <a:lnTo>
                    <a:pt x="6" y="50"/>
                  </a:lnTo>
                  <a:lnTo>
                    <a:pt x="8" y="55"/>
                  </a:lnTo>
                  <a:lnTo>
                    <a:pt x="9" y="61"/>
                  </a:lnTo>
                  <a:lnTo>
                    <a:pt x="11" y="67"/>
                  </a:lnTo>
                  <a:lnTo>
                    <a:pt x="13" y="73"/>
                  </a:lnTo>
                  <a:lnTo>
                    <a:pt x="14" y="68"/>
                  </a:lnTo>
                  <a:lnTo>
                    <a:pt x="15" y="63"/>
                  </a:lnTo>
                  <a:lnTo>
                    <a:pt x="16" y="59"/>
                  </a:lnTo>
                  <a:lnTo>
                    <a:pt x="17" y="54"/>
                  </a:lnTo>
                  <a:lnTo>
                    <a:pt x="18" y="51"/>
                  </a:lnTo>
                  <a:lnTo>
                    <a:pt x="19" y="46"/>
                  </a:lnTo>
                  <a:lnTo>
                    <a:pt x="21" y="42"/>
                  </a:lnTo>
                  <a:lnTo>
                    <a:pt x="22" y="37"/>
                  </a:lnTo>
                  <a:lnTo>
                    <a:pt x="23" y="36"/>
                  </a:lnTo>
                  <a:lnTo>
                    <a:pt x="23" y="35"/>
                  </a:lnTo>
                  <a:lnTo>
                    <a:pt x="23" y="33"/>
                  </a:lnTo>
                  <a:lnTo>
                    <a:pt x="23" y="32"/>
                  </a:lnTo>
                  <a:lnTo>
                    <a:pt x="23" y="29"/>
                  </a:lnTo>
                  <a:lnTo>
                    <a:pt x="23" y="25"/>
                  </a:lnTo>
                  <a:lnTo>
                    <a:pt x="22" y="22"/>
                  </a:lnTo>
                  <a:lnTo>
                    <a:pt x="22" y="19"/>
                  </a:lnTo>
                  <a:lnTo>
                    <a:pt x="21" y="15"/>
                  </a:lnTo>
                  <a:lnTo>
                    <a:pt x="19" y="12"/>
                  </a:lnTo>
                  <a:lnTo>
                    <a:pt x="18" y="8"/>
                  </a:lnTo>
                  <a:lnTo>
                    <a:pt x="17" y="6"/>
                  </a:lnTo>
                  <a:lnTo>
                    <a:pt x="16" y="4"/>
                  </a:lnTo>
                  <a:lnTo>
                    <a:pt x="15" y="1"/>
                  </a:lnTo>
                  <a:lnTo>
                    <a:pt x="14" y="0"/>
                  </a:lnTo>
                  <a:lnTo>
                    <a:pt x="13" y="0"/>
                  </a:lnTo>
                  <a:lnTo>
                    <a:pt x="11" y="1"/>
                  </a:lnTo>
                  <a:close/>
                </a:path>
              </a:pathLst>
            </a:custGeom>
            <a:solidFill>
              <a:srgbClr val="999999"/>
            </a:solidFill>
            <a:ln w="9525">
              <a:noFill/>
              <a:round/>
              <a:headEnd/>
              <a:tailEnd/>
            </a:ln>
          </p:spPr>
          <p:txBody>
            <a:bodyPr/>
            <a:lstStyle/>
            <a:p>
              <a:endParaRPr lang="en-US"/>
            </a:p>
          </p:txBody>
        </p:sp>
        <p:sp>
          <p:nvSpPr>
            <p:cNvPr id="1199" name="Freeform 163"/>
            <p:cNvSpPr>
              <a:spLocks/>
            </p:cNvSpPr>
            <p:nvPr/>
          </p:nvSpPr>
          <p:spPr bwMode="auto">
            <a:xfrm>
              <a:off x="3193" y="2106"/>
              <a:ext cx="45" cy="21"/>
            </a:xfrm>
            <a:custGeom>
              <a:avLst/>
              <a:gdLst>
                <a:gd name="T0" fmla="*/ 4 w 90"/>
                <a:gd name="T1" fmla="*/ 1 h 41"/>
                <a:gd name="T2" fmla="*/ 7 w 90"/>
                <a:gd name="T3" fmla="*/ 1 h 41"/>
                <a:gd name="T4" fmla="*/ 11 w 90"/>
                <a:gd name="T5" fmla="*/ 1 h 41"/>
                <a:gd name="T6" fmla="*/ 15 w 90"/>
                <a:gd name="T7" fmla="*/ 1 h 41"/>
                <a:gd name="T8" fmla="*/ 18 w 90"/>
                <a:gd name="T9" fmla="*/ 0 h 41"/>
                <a:gd name="T10" fmla="*/ 19 w 90"/>
                <a:gd name="T11" fmla="*/ 0 h 41"/>
                <a:gd name="T12" fmla="*/ 19 w 90"/>
                <a:gd name="T13" fmla="*/ 1 h 41"/>
                <a:gd name="T14" fmla="*/ 20 w 90"/>
                <a:gd name="T15" fmla="*/ 1 h 41"/>
                <a:gd name="T16" fmla="*/ 20 w 90"/>
                <a:gd name="T17" fmla="*/ 2 h 41"/>
                <a:gd name="T18" fmla="*/ 21 w 90"/>
                <a:gd name="T19" fmla="*/ 4 h 41"/>
                <a:gd name="T20" fmla="*/ 22 w 90"/>
                <a:gd name="T21" fmla="*/ 6 h 41"/>
                <a:gd name="T22" fmla="*/ 23 w 90"/>
                <a:gd name="T23" fmla="*/ 8 h 41"/>
                <a:gd name="T24" fmla="*/ 23 w 90"/>
                <a:gd name="T25" fmla="*/ 9 h 41"/>
                <a:gd name="T26" fmla="*/ 23 w 90"/>
                <a:gd name="T27" fmla="*/ 9 h 41"/>
                <a:gd name="T28" fmla="*/ 23 w 90"/>
                <a:gd name="T29" fmla="*/ 9 h 41"/>
                <a:gd name="T30" fmla="*/ 22 w 90"/>
                <a:gd name="T31" fmla="*/ 9 h 41"/>
                <a:gd name="T32" fmla="*/ 21 w 90"/>
                <a:gd name="T33" fmla="*/ 9 h 41"/>
                <a:gd name="T34" fmla="*/ 19 w 90"/>
                <a:gd name="T35" fmla="*/ 10 h 41"/>
                <a:gd name="T36" fmla="*/ 16 w 90"/>
                <a:gd name="T37" fmla="*/ 10 h 41"/>
                <a:gd name="T38" fmla="*/ 14 w 90"/>
                <a:gd name="T39" fmla="*/ 11 h 41"/>
                <a:gd name="T40" fmla="*/ 12 w 90"/>
                <a:gd name="T41" fmla="*/ 11 h 41"/>
                <a:gd name="T42" fmla="*/ 10 w 90"/>
                <a:gd name="T43" fmla="*/ 11 h 41"/>
                <a:gd name="T44" fmla="*/ 7 w 90"/>
                <a:gd name="T45" fmla="*/ 11 h 41"/>
                <a:gd name="T46" fmla="*/ 6 w 90"/>
                <a:gd name="T47" fmla="*/ 10 h 41"/>
                <a:gd name="T48" fmla="*/ 5 w 90"/>
                <a:gd name="T49" fmla="*/ 10 h 41"/>
                <a:gd name="T50" fmla="*/ 3 w 90"/>
                <a:gd name="T51" fmla="*/ 10 h 41"/>
                <a:gd name="T52" fmla="*/ 3 w 90"/>
                <a:gd name="T53" fmla="*/ 10 h 41"/>
                <a:gd name="T54" fmla="*/ 3 w 90"/>
                <a:gd name="T55" fmla="*/ 10 h 41"/>
                <a:gd name="T56" fmla="*/ 3 w 90"/>
                <a:gd name="T57" fmla="*/ 10 h 41"/>
                <a:gd name="T58" fmla="*/ 3 w 90"/>
                <a:gd name="T59" fmla="*/ 9 h 41"/>
                <a:gd name="T60" fmla="*/ 1 w 90"/>
                <a:gd name="T61" fmla="*/ 7 h 41"/>
                <a:gd name="T62" fmla="*/ 1 w 90"/>
                <a:gd name="T63" fmla="*/ 5 h 41"/>
                <a:gd name="T64" fmla="*/ 1 w 90"/>
                <a:gd name="T65" fmla="*/ 3 h 41"/>
                <a:gd name="T66" fmla="*/ 0 w 90"/>
                <a:gd name="T67" fmla="*/ 1 h 41"/>
                <a:gd name="T68" fmla="*/ 1 w 90"/>
                <a:gd name="T69" fmla="*/ 1 h 41"/>
                <a:gd name="T70" fmla="*/ 1 w 90"/>
                <a:gd name="T71" fmla="*/ 1 h 41"/>
                <a:gd name="T72" fmla="*/ 1 w 90"/>
                <a:gd name="T73" fmla="*/ 1 h 41"/>
                <a:gd name="T74" fmla="*/ 1 w 90"/>
                <a:gd name="T75" fmla="*/ 1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0"/>
                <a:gd name="T115" fmla="*/ 0 h 41"/>
                <a:gd name="T116" fmla="*/ 90 w 90"/>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0" h="41">
                  <a:moveTo>
                    <a:pt x="8" y="1"/>
                  </a:moveTo>
                  <a:lnTo>
                    <a:pt x="16" y="2"/>
                  </a:lnTo>
                  <a:lnTo>
                    <a:pt x="23" y="2"/>
                  </a:lnTo>
                  <a:lnTo>
                    <a:pt x="31" y="2"/>
                  </a:lnTo>
                  <a:lnTo>
                    <a:pt x="38" y="2"/>
                  </a:lnTo>
                  <a:lnTo>
                    <a:pt x="45" y="1"/>
                  </a:lnTo>
                  <a:lnTo>
                    <a:pt x="53" y="1"/>
                  </a:lnTo>
                  <a:lnTo>
                    <a:pt x="61" y="1"/>
                  </a:lnTo>
                  <a:lnTo>
                    <a:pt x="68" y="0"/>
                  </a:lnTo>
                  <a:lnTo>
                    <a:pt x="71" y="0"/>
                  </a:lnTo>
                  <a:lnTo>
                    <a:pt x="72" y="0"/>
                  </a:lnTo>
                  <a:lnTo>
                    <a:pt x="73" y="0"/>
                  </a:lnTo>
                  <a:lnTo>
                    <a:pt x="74" y="0"/>
                  </a:lnTo>
                  <a:lnTo>
                    <a:pt x="75" y="1"/>
                  </a:lnTo>
                  <a:lnTo>
                    <a:pt x="76" y="1"/>
                  </a:lnTo>
                  <a:lnTo>
                    <a:pt x="78" y="2"/>
                  </a:lnTo>
                  <a:lnTo>
                    <a:pt x="78" y="3"/>
                  </a:lnTo>
                  <a:lnTo>
                    <a:pt x="80" y="7"/>
                  </a:lnTo>
                  <a:lnTo>
                    <a:pt x="81" y="10"/>
                  </a:lnTo>
                  <a:lnTo>
                    <a:pt x="82" y="15"/>
                  </a:lnTo>
                  <a:lnTo>
                    <a:pt x="84" y="18"/>
                  </a:lnTo>
                  <a:lnTo>
                    <a:pt x="86" y="22"/>
                  </a:lnTo>
                  <a:lnTo>
                    <a:pt x="88" y="26"/>
                  </a:lnTo>
                  <a:lnTo>
                    <a:pt x="89" y="30"/>
                  </a:lnTo>
                  <a:lnTo>
                    <a:pt x="90" y="33"/>
                  </a:lnTo>
                  <a:lnTo>
                    <a:pt x="90" y="34"/>
                  </a:lnTo>
                  <a:lnTo>
                    <a:pt x="90" y="35"/>
                  </a:lnTo>
                  <a:lnTo>
                    <a:pt x="89" y="35"/>
                  </a:lnTo>
                  <a:lnTo>
                    <a:pt x="88" y="36"/>
                  </a:lnTo>
                  <a:lnTo>
                    <a:pt x="87" y="36"/>
                  </a:lnTo>
                  <a:lnTo>
                    <a:pt x="84" y="36"/>
                  </a:lnTo>
                  <a:lnTo>
                    <a:pt x="83" y="38"/>
                  </a:lnTo>
                  <a:lnTo>
                    <a:pt x="75" y="39"/>
                  </a:lnTo>
                  <a:lnTo>
                    <a:pt x="67" y="40"/>
                  </a:lnTo>
                  <a:lnTo>
                    <a:pt x="64" y="40"/>
                  </a:lnTo>
                  <a:lnTo>
                    <a:pt x="59" y="40"/>
                  </a:lnTo>
                  <a:lnTo>
                    <a:pt x="56" y="41"/>
                  </a:lnTo>
                  <a:lnTo>
                    <a:pt x="51" y="41"/>
                  </a:lnTo>
                  <a:lnTo>
                    <a:pt x="48" y="41"/>
                  </a:lnTo>
                  <a:lnTo>
                    <a:pt x="43" y="41"/>
                  </a:lnTo>
                  <a:lnTo>
                    <a:pt x="40" y="41"/>
                  </a:lnTo>
                  <a:lnTo>
                    <a:pt x="36" y="41"/>
                  </a:lnTo>
                  <a:lnTo>
                    <a:pt x="31" y="41"/>
                  </a:lnTo>
                  <a:lnTo>
                    <a:pt x="28" y="40"/>
                  </a:lnTo>
                  <a:lnTo>
                    <a:pt x="23" y="40"/>
                  </a:lnTo>
                  <a:lnTo>
                    <a:pt x="20" y="40"/>
                  </a:lnTo>
                  <a:lnTo>
                    <a:pt x="18" y="39"/>
                  </a:lnTo>
                  <a:lnTo>
                    <a:pt x="16" y="39"/>
                  </a:lnTo>
                  <a:lnTo>
                    <a:pt x="15" y="39"/>
                  </a:lnTo>
                  <a:lnTo>
                    <a:pt x="14" y="39"/>
                  </a:lnTo>
                  <a:lnTo>
                    <a:pt x="13" y="39"/>
                  </a:lnTo>
                  <a:lnTo>
                    <a:pt x="12" y="39"/>
                  </a:lnTo>
                  <a:lnTo>
                    <a:pt x="11" y="39"/>
                  </a:lnTo>
                  <a:lnTo>
                    <a:pt x="11" y="38"/>
                  </a:lnTo>
                  <a:lnTo>
                    <a:pt x="10" y="33"/>
                  </a:lnTo>
                  <a:lnTo>
                    <a:pt x="8" y="30"/>
                  </a:lnTo>
                  <a:lnTo>
                    <a:pt x="7" y="25"/>
                  </a:lnTo>
                  <a:lnTo>
                    <a:pt x="6" y="22"/>
                  </a:lnTo>
                  <a:lnTo>
                    <a:pt x="5" y="17"/>
                  </a:lnTo>
                  <a:lnTo>
                    <a:pt x="4" y="13"/>
                  </a:lnTo>
                  <a:lnTo>
                    <a:pt x="3" y="9"/>
                  </a:lnTo>
                  <a:lnTo>
                    <a:pt x="2" y="5"/>
                  </a:lnTo>
                  <a:lnTo>
                    <a:pt x="0" y="4"/>
                  </a:lnTo>
                  <a:lnTo>
                    <a:pt x="2" y="4"/>
                  </a:lnTo>
                  <a:lnTo>
                    <a:pt x="2" y="3"/>
                  </a:lnTo>
                  <a:lnTo>
                    <a:pt x="3" y="2"/>
                  </a:lnTo>
                  <a:lnTo>
                    <a:pt x="4" y="2"/>
                  </a:lnTo>
                  <a:lnTo>
                    <a:pt x="5" y="2"/>
                  </a:lnTo>
                  <a:lnTo>
                    <a:pt x="6" y="1"/>
                  </a:lnTo>
                  <a:lnTo>
                    <a:pt x="8" y="1"/>
                  </a:lnTo>
                  <a:close/>
                </a:path>
              </a:pathLst>
            </a:custGeom>
            <a:solidFill>
              <a:srgbClr val="E5E5E5"/>
            </a:solidFill>
            <a:ln w="9525">
              <a:noFill/>
              <a:round/>
              <a:headEnd/>
              <a:tailEnd/>
            </a:ln>
          </p:spPr>
          <p:txBody>
            <a:bodyPr/>
            <a:lstStyle/>
            <a:p>
              <a:endParaRPr lang="en-US"/>
            </a:p>
          </p:txBody>
        </p:sp>
        <p:sp>
          <p:nvSpPr>
            <p:cNvPr id="1200" name="Freeform 164"/>
            <p:cNvSpPr>
              <a:spLocks/>
            </p:cNvSpPr>
            <p:nvPr/>
          </p:nvSpPr>
          <p:spPr bwMode="auto">
            <a:xfrm>
              <a:off x="3255" y="2119"/>
              <a:ext cx="51" cy="23"/>
            </a:xfrm>
            <a:custGeom>
              <a:avLst/>
              <a:gdLst>
                <a:gd name="T0" fmla="*/ 21 w 101"/>
                <a:gd name="T1" fmla="*/ 1 h 46"/>
                <a:gd name="T2" fmla="*/ 21 w 101"/>
                <a:gd name="T3" fmla="*/ 0 h 46"/>
                <a:gd name="T4" fmla="*/ 22 w 101"/>
                <a:gd name="T5" fmla="*/ 1 h 46"/>
                <a:gd name="T6" fmla="*/ 22 w 101"/>
                <a:gd name="T7" fmla="*/ 1 h 46"/>
                <a:gd name="T8" fmla="*/ 22 w 101"/>
                <a:gd name="T9" fmla="*/ 1 h 46"/>
                <a:gd name="T10" fmla="*/ 22 w 101"/>
                <a:gd name="T11" fmla="*/ 1 h 46"/>
                <a:gd name="T12" fmla="*/ 23 w 101"/>
                <a:gd name="T13" fmla="*/ 1 h 46"/>
                <a:gd name="T14" fmla="*/ 23 w 101"/>
                <a:gd name="T15" fmla="*/ 1 h 46"/>
                <a:gd name="T16" fmla="*/ 23 w 101"/>
                <a:gd name="T17" fmla="*/ 1 h 46"/>
                <a:gd name="T18" fmla="*/ 23 w 101"/>
                <a:gd name="T19" fmla="*/ 2 h 46"/>
                <a:gd name="T20" fmla="*/ 24 w 101"/>
                <a:gd name="T21" fmla="*/ 3 h 46"/>
                <a:gd name="T22" fmla="*/ 24 w 101"/>
                <a:gd name="T23" fmla="*/ 5 h 46"/>
                <a:gd name="T24" fmla="*/ 24 w 101"/>
                <a:gd name="T25" fmla="*/ 6 h 46"/>
                <a:gd name="T26" fmla="*/ 25 w 101"/>
                <a:gd name="T27" fmla="*/ 6 h 46"/>
                <a:gd name="T28" fmla="*/ 25 w 101"/>
                <a:gd name="T29" fmla="*/ 7 h 46"/>
                <a:gd name="T30" fmla="*/ 25 w 101"/>
                <a:gd name="T31" fmla="*/ 9 h 46"/>
                <a:gd name="T32" fmla="*/ 26 w 101"/>
                <a:gd name="T33" fmla="*/ 10 h 46"/>
                <a:gd name="T34" fmla="*/ 22 w 101"/>
                <a:gd name="T35" fmla="*/ 10 h 46"/>
                <a:gd name="T36" fmla="*/ 19 w 101"/>
                <a:gd name="T37" fmla="*/ 10 h 46"/>
                <a:gd name="T38" fmla="*/ 16 w 101"/>
                <a:gd name="T39" fmla="*/ 11 h 46"/>
                <a:gd name="T40" fmla="*/ 13 w 101"/>
                <a:gd name="T41" fmla="*/ 11 h 46"/>
                <a:gd name="T42" fmla="*/ 10 w 101"/>
                <a:gd name="T43" fmla="*/ 11 h 46"/>
                <a:gd name="T44" fmla="*/ 7 w 101"/>
                <a:gd name="T45" fmla="*/ 11 h 46"/>
                <a:gd name="T46" fmla="*/ 3 w 101"/>
                <a:gd name="T47" fmla="*/ 12 h 46"/>
                <a:gd name="T48" fmla="*/ 0 w 101"/>
                <a:gd name="T49" fmla="*/ 12 h 46"/>
                <a:gd name="T50" fmla="*/ 1 w 101"/>
                <a:gd name="T51" fmla="*/ 10 h 46"/>
                <a:gd name="T52" fmla="*/ 1 w 101"/>
                <a:gd name="T53" fmla="*/ 9 h 46"/>
                <a:gd name="T54" fmla="*/ 1 w 101"/>
                <a:gd name="T55" fmla="*/ 7 h 46"/>
                <a:gd name="T56" fmla="*/ 1 w 101"/>
                <a:gd name="T57" fmla="*/ 6 h 46"/>
                <a:gd name="T58" fmla="*/ 1 w 101"/>
                <a:gd name="T59" fmla="*/ 6 h 46"/>
                <a:gd name="T60" fmla="*/ 2 w 101"/>
                <a:gd name="T61" fmla="*/ 4 h 46"/>
                <a:gd name="T62" fmla="*/ 2 w 101"/>
                <a:gd name="T63" fmla="*/ 3 h 46"/>
                <a:gd name="T64" fmla="*/ 2 w 101"/>
                <a:gd name="T65" fmla="*/ 1 h 46"/>
                <a:gd name="T66" fmla="*/ 2 w 101"/>
                <a:gd name="T67" fmla="*/ 1 h 46"/>
                <a:gd name="T68" fmla="*/ 3 w 101"/>
                <a:gd name="T69" fmla="*/ 1 h 46"/>
                <a:gd name="T70" fmla="*/ 3 w 101"/>
                <a:gd name="T71" fmla="*/ 1 h 46"/>
                <a:gd name="T72" fmla="*/ 3 w 101"/>
                <a:gd name="T73" fmla="*/ 1 h 46"/>
                <a:gd name="T74" fmla="*/ 4 w 101"/>
                <a:gd name="T75" fmla="*/ 1 h 46"/>
                <a:gd name="T76" fmla="*/ 5 w 101"/>
                <a:gd name="T77" fmla="*/ 1 h 46"/>
                <a:gd name="T78" fmla="*/ 6 w 101"/>
                <a:gd name="T79" fmla="*/ 1 h 46"/>
                <a:gd name="T80" fmla="*/ 8 w 101"/>
                <a:gd name="T81" fmla="*/ 1 h 46"/>
                <a:gd name="T82" fmla="*/ 9 w 101"/>
                <a:gd name="T83" fmla="*/ 1 h 46"/>
                <a:gd name="T84" fmla="*/ 11 w 101"/>
                <a:gd name="T85" fmla="*/ 1 h 46"/>
                <a:gd name="T86" fmla="*/ 14 w 101"/>
                <a:gd name="T87" fmla="*/ 1 h 46"/>
                <a:gd name="T88" fmla="*/ 17 w 101"/>
                <a:gd name="T89" fmla="*/ 1 h 46"/>
                <a:gd name="T90" fmla="*/ 20 w 101"/>
                <a:gd name="T91" fmla="*/ 1 h 46"/>
                <a:gd name="T92" fmla="*/ 21 w 101"/>
                <a:gd name="T93" fmla="*/ 1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6"/>
                <a:gd name="T143" fmla="*/ 101 w 101"/>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6">
                  <a:moveTo>
                    <a:pt x="81" y="1"/>
                  </a:moveTo>
                  <a:lnTo>
                    <a:pt x="84" y="0"/>
                  </a:lnTo>
                  <a:lnTo>
                    <a:pt x="85" y="1"/>
                  </a:lnTo>
                  <a:lnTo>
                    <a:pt x="86" y="1"/>
                  </a:lnTo>
                  <a:lnTo>
                    <a:pt x="87" y="1"/>
                  </a:lnTo>
                  <a:lnTo>
                    <a:pt x="88" y="2"/>
                  </a:lnTo>
                  <a:lnTo>
                    <a:pt x="90" y="2"/>
                  </a:lnTo>
                  <a:lnTo>
                    <a:pt x="91" y="3"/>
                  </a:lnTo>
                  <a:lnTo>
                    <a:pt x="92" y="8"/>
                  </a:lnTo>
                  <a:lnTo>
                    <a:pt x="93" y="13"/>
                  </a:lnTo>
                  <a:lnTo>
                    <a:pt x="94" y="17"/>
                  </a:lnTo>
                  <a:lnTo>
                    <a:pt x="95" y="21"/>
                  </a:lnTo>
                  <a:lnTo>
                    <a:pt x="98" y="25"/>
                  </a:lnTo>
                  <a:lnTo>
                    <a:pt x="99" y="30"/>
                  </a:lnTo>
                  <a:lnTo>
                    <a:pt x="100" y="35"/>
                  </a:lnTo>
                  <a:lnTo>
                    <a:pt x="101" y="39"/>
                  </a:lnTo>
                  <a:lnTo>
                    <a:pt x="88" y="40"/>
                  </a:lnTo>
                  <a:lnTo>
                    <a:pt x="76" y="40"/>
                  </a:lnTo>
                  <a:lnTo>
                    <a:pt x="63" y="41"/>
                  </a:lnTo>
                  <a:lnTo>
                    <a:pt x="50" y="43"/>
                  </a:lnTo>
                  <a:lnTo>
                    <a:pt x="38" y="43"/>
                  </a:lnTo>
                  <a:lnTo>
                    <a:pt x="25" y="44"/>
                  </a:lnTo>
                  <a:lnTo>
                    <a:pt x="12" y="45"/>
                  </a:lnTo>
                  <a:lnTo>
                    <a:pt x="0" y="46"/>
                  </a:lnTo>
                  <a:lnTo>
                    <a:pt x="1" y="40"/>
                  </a:lnTo>
                  <a:lnTo>
                    <a:pt x="2" y="36"/>
                  </a:lnTo>
                  <a:lnTo>
                    <a:pt x="3" y="31"/>
                  </a:lnTo>
                  <a:lnTo>
                    <a:pt x="3" y="25"/>
                  </a:lnTo>
                  <a:lnTo>
                    <a:pt x="4" y="21"/>
                  </a:lnTo>
                  <a:lnTo>
                    <a:pt x="5" y="16"/>
                  </a:lnTo>
                  <a:lnTo>
                    <a:pt x="7" y="10"/>
                  </a:lnTo>
                  <a:lnTo>
                    <a:pt x="8" y="6"/>
                  </a:lnTo>
                  <a:lnTo>
                    <a:pt x="9" y="5"/>
                  </a:lnTo>
                  <a:lnTo>
                    <a:pt x="10" y="5"/>
                  </a:lnTo>
                  <a:lnTo>
                    <a:pt x="11" y="5"/>
                  </a:lnTo>
                  <a:lnTo>
                    <a:pt x="15" y="3"/>
                  </a:lnTo>
                  <a:lnTo>
                    <a:pt x="18" y="3"/>
                  </a:lnTo>
                  <a:lnTo>
                    <a:pt x="24" y="2"/>
                  </a:lnTo>
                  <a:lnTo>
                    <a:pt x="30" y="2"/>
                  </a:lnTo>
                  <a:lnTo>
                    <a:pt x="35" y="2"/>
                  </a:lnTo>
                  <a:lnTo>
                    <a:pt x="42" y="2"/>
                  </a:lnTo>
                  <a:lnTo>
                    <a:pt x="55" y="1"/>
                  </a:lnTo>
                  <a:lnTo>
                    <a:pt x="66" y="1"/>
                  </a:lnTo>
                  <a:lnTo>
                    <a:pt x="77" y="1"/>
                  </a:lnTo>
                  <a:lnTo>
                    <a:pt x="81" y="1"/>
                  </a:lnTo>
                  <a:close/>
                </a:path>
              </a:pathLst>
            </a:custGeom>
            <a:solidFill>
              <a:srgbClr val="B2B2B2"/>
            </a:solidFill>
            <a:ln w="9525">
              <a:noFill/>
              <a:round/>
              <a:headEnd/>
              <a:tailEnd/>
            </a:ln>
          </p:spPr>
          <p:txBody>
            <a:bodyPr/>
            <a:lstStyle/>
            <a:p>
              <a:endParaRPr lang="en-US"/>
            </a:p>
          </p:txBody>
        </p:sp>
        <p:sp>
          <p:nvSpPr>
            <p:cNvPr id="1201" name="Freeform 165"/>
            <p:cNvSpPr>
              <a:spLocks/>
            </p:cNvSpPr>
            <p:nvPr/>
          </p:nvSpPr>
          <p:spPr bwMode="auto">
            <a:xfrm>
              <a:off x="3248" y="2105"/>
              <a:ext cx="11" cy="36"/>
            </a:xfrm>
            <a:custGeom>
              <a:avLst/>
              <a:gdLst>
                <a:gd name="T0" fmla="*/ 2 w 23"/>
                <a:gd name="T1" fmla="*/ 0 h 73"/>
                <a:gd name="T2" fmla="*/ 2 w 23"/>
                <a:gd name="T3" fmla="*/ 1 h 73"/>
                <a:gd name="T4" fmla="*/ 2 w 23"/>
                <a:gd name="T5" fmla="*/ 2 h 73"/>
                <a:gd name="T6" fmla="*/ 1 w 23"/>
                <a:gd name="T7" fmla="*/ 2 h 73"/>
                <a:gd name="T8" fmla="*/ 1 w 23"/>
                <a:gd name="T9" fmla="*/ 3 h 73"/>
                <a:gd name="T10" fmla="*/ 0 w 23"/>
                <a:gd name="T11" fmla="*/ 4 h 73"/>
                <a:gd name="T12" fmla="*/ 0 w 23"/>
                <a:gd name="T13" fmla="*/ 5 h 73"/>
                <a:gd name="T14" fmla="*/ 0 w 23"/>
                <a:gd name="T15" fmla="*/ 5 h 73"/>
                <a:gd name="T16" fmla="*/ 0 w 23"/>
                <a:gd name="T17" fmla="*/ 6 h 73"/>
                <a:gd name="T18" fmla="*/ 0 w 23"/>
                <a:gd name="T19" fmla="*/ 8 h 73"/>
                <a:gd name="T20" fmla="*/ 0 w 23"/>
                <a:gd name="T21" fmla="*/ 9 h 73"/>
                <a:gd name="T22" fmla="*/ 1 w 23"/>
                <a:gd name="T23" fmla="*/ 11 h 73"/>
                <a:gd name="T24" fmla="*/ 1 w 23"/>
                <a:gd name="T25" fmla="*/ 12 h 73"/>
                <a:gd name="T26" fmla="*/ 2 w 23"/>
                <a:gd name="T27" fmla="*/ 13 h 73"/>
                <a:gd name="T28" fmla="*/ 2 w 23"/>
                <a:gd name="T29" fmla="*/ 15 h 73"/>
                <a:gd name="T30" fmla="*/ 3 w 23"/>
                <a:gd name="T31" fmla="*/ 16 h 73"/>
                <a:gd name="T32" fmla="*/ 3 w 23"/>
                <a:gd name="T33" fmla="*/ 18 h 73"/>
                <a:gd name="T34" fmla="*/ 3 w 23"/>
                <a:gd name="T35" fmla="*/ 17 h 73"/>
                <a:gd name="T36" fmla="*/ 4 w 23"/>
                <a:gd name="T37" fmla="*/ 16 h 73"/>
                <a:gd name="T38" fmla="*/ 4 w 23"/>
                <a:gd name="T39" fmla="*/ 15 h 73"/>
                <a:gd name="T40" fmla="*/ 4 w 23"/>
                <a:gd name="T41" fmla="*/ 13 h 73"/>
                <a:gd name="T42" fmla="*/ 4 w 23"/>
                <a:gd name="T43" fmla="*/ 12 h 73"/>
                <a:gd name="T44" fmla="*/ 5 w 23"/>
                <a:gd name="T45" fmla="*/ 11 h 73"/>
                <a:gd name="T46" fmla="*/ 5 w 23"/>
                <a:gd name="T47" fmla="*/ 10 h 73"/>
                <a:gd name="T48" fmla="*/ 5 w 23"/>
                <a:gd name="T49" fmla="*/ 9 h 73"/>
                <a:gd name="T50" fmla="*/ 5 w 23"/>
                <a:gd name="T51" fmla="*/ 9 h 73"/>
                <a:gd name="T52" fmla="*/ 5 w 23"/>
                <a:gd name="T53" fmla="*/ 8 h 73"/>
                <a:gd name="T54" fmla="*/ 5 w 23"/>
                <a:gd name="T55" fmla="*/ 8 h 73"/>
                <a:gd name="T56" fmla="*/ 5 w 23"/>
                <a:gd name="T57" fmla="*/ 8 h 73"/>
                <a:gd name="T58" fmla="*/ 5 w 23"/>
                <a:gd name="T59" fmla="*/ 7 h 73"/>
                <a:gd name="T60" fmla="*/ 5 w 23"/>
                <a:gd name="T61" fmla="*/ 6 h 73"/>
                <a:gd name="T62" fmla="*/ 5 w 23"/>
                <a:gd name="T63" fmla="*/ 5 h 73"/>
                <a:gd name="T64" fmla="*/ 5 w 23"/>
                <a:gd name="T65" fmla="*/ 4 h 73"/>
                <a:gd name="T66" fmla="*/ 4 w 23"/>
                <a:gd name="T67" fmla="*/ 3 h 73"/>
                <a:gd name="T68" fmla="*/ 4 w 23"/>
                <a:gd name="T69" fmla="*/ 3 h 73"/>
                <a:gd name="T70" fmla="*/ 4 w 23"/>
                <a:gd name="T71" fmla="*/ 2 h 73"/>
                <a:gd name="T72" fmla="*/ 4 w 23"/>
                <a:gd name="T73" fmla="*/ 1 h 73"/>
                <a:gd name="T74" fmla="*/ 4 w 23"/>
                <a:gd name="T75" fmla="*/ 1 h 73"/>
                <a:gd name="T76" fmla="*/ 3 w 23"/>
                <a:gd name="T77" fmla="*/ 0 h 73"/>
                <a:gd name="T78" fmla="*/ 3 w 23"/>
                <a:gd name="T79" fmla="*/ 0 h 73"/>
                <a:gd name="T80" fmla="*/ 3 w 23"/>
                <a:gd name="T81" fmla="*/ 0 h 73"/>
                <a:gd name="T82" fmla="*/ 3 w 23"/>
                <a:gd name="T83" fmla="*/ 0 h 73"/>
                <a:gd name="T84" fmla="*/ 3 w 23"/>
                <a:gd name="T85" fmla="*/ 0 h 73"/>
                <a:gd name="T86" fmla="*/ 2 w 23"/>
                <a:gd name="T87" fmla="*/ 0 h 73"/>
                <a:gd name="T88" fmla="*/ 2 w 23"/>
                <a:gd name="T89" fmla="*/ 0 h 73"/>
                <a:gd name="T90" fmla="*/ 2 w 23"/>
                <a:gd name="T91" fmla="*/ 0 h 73"/>
                <a:gd name="T92" fmla="*/ 2 w 23"/>
                <a:gd name="T93" fmla="*/ 0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3"/>
                <a:gd name="T143" fmla="*/ 23 w 23"/>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3">
                  <a:moveTo>
                    <a:pt x="10" y="1"/>
                  </a:moveTo>
                  <a:lnTo>
                    <a:pt x="9" y="5"/>
                  </a:lnTo>
                  <a:lnTo>
                    <a:pt x="8" y="8"/>
                  </a:lnTo>
                  <a:lnTo>
                    <a:pt x="6" y="11"/>
                  </a:lnTo>
                  <a:lnTo>
                    <a:pt x="4" y="14"/>
                  </a:lnTo>
                  <a:lnTo>
                    <a:pt x="3" y="17"/>
                  </a:lnTo>
                  <a:lnTo>
                    <a:pt x="2" y="21"/>
                  </a:lnTo>
                  <a:lnTo>
                    <a:pt x="1" y="23"/>
                  </a:lnTo>
                  <a:lnTo>
                    <a:pt x="0" y="27"/>
                  </a:lnTo>
                  <a:lnTo>
                    <a:pt x="1" y="32"/>
                  </a:lnTo>
                  <a:lnTo>
                    <a:pt x="3" y="38"/>
                  </a:lnTo>
                  <a:lnTo>
                    <a:pt x="4" y="44"/>
                  </a:lnTo>
                  <a:lnTo>
                    <a:pt x="7" y="50"/>
                  </a:lnTo>
                  <a:lnTo>
                    <a:pt x="9" y="55"/>
                  </a:lnTo>
                  <a:lnTo>
                    <a:pt x="10" y="61"/>
                  </a:lnTo>
                  <a:lnTo>
                    <a:pt x="13" y="67"/>
                  </a:lnTo>
                  <a:lnTo>
                    <a:pt x="14" y="73"/>
                  </a:lnTo>
                  <a:lnTo>
                    <a:pt x="15" y="68"/>
                  </a:lnTo>
                  <a:lnTo>
                    <a:pt x="16" y="65"/>
                  </a:lnTo>
                  <a:lnTo>
                    <a:pt x="17" y="60"/>
                  </a:lnTo>
                  <a:lnTo>
                    <a:pt x="18" y="55"/>
                  </a:lnTo>
                  <a:lnTo>
                    <a:pt x="19" y="51"/>
                  </a:lnTo>
                  <a:lnTo>
                    <a:pt x="21" y="46"/>
                  </a:lnTo>
                  <a:lnTo>
                    <a:pt x="22" y="42"/>
                  </a:lnTo>
                  <a:lnTo>
                    <a:pt x="23" y="37"/>
                  </a:lnTo>
                  <a:lnTo>
                    <a:pt x="23" y="36"/>
                  </a:lnTo>
                  <a:lnTo>
                    <a:pt x="23" y="35"/>
                  </a:lnTo>
                  <a:lnTo>
                    <a:pt x="23" y="34"/>
                  </a:lnTo>
                  <a:lnTo>
                    <a:pt x="23" y="32"/>
                  </a:lnTo>
                  <a:lnTo>
                    <a:pt x="23" y="29"/>
                  </a:lnTo>
                  <a:lnTo>
                    <a:pt x="22" y="26"/>
                  </a:lnTo>
                  <a:lnTo>
                    <a:pt x="22" y="22"/>
                  </a:lnTo>
                  <a:lnTo>
                    <a:pt x="21" y="19"/>
                  </a:lnTo>
                  <a:lnTo>
                    <a:pt x="19" y="15"/>
                  </a:lnTo>
                  <a:lnTo>
                    <a:pt x="18" y="12"/>
                  </a:lnTo>
                  <a:lnTo>
                    <a:pt x="18" y="9"/>
                  </a:lnTo>
                  <a:lnTo>
                    <a:pt x="16" y="6"/>
                  </a:lnTo>
                  <a:lnTo>
                    <a:pt x="16" y="4"/>
                  </a:lnTo>
                  <a:lnTo>
                    <a:pt x="14" y="1"/>
                  </a:lnTo>
                  <a:lnTo>
                    <a:pt x="14" y="0"/>
                  </a:lnTo>
                  <a:lnTo>
                    <a:pt x="13" y="0"/>
                  </a:lnTo>
                  <a:lnTo>
                    <a:pt x="11" y="0"/>
                  </a:lnTo>
                  <a:lnTo>
                    <a:pt x="10" y="1"/>
                  </a:lnTo>
                  <a:close/>
                </a:path>
              </a:pathLst>
            </a:custGeom>
            <a:solidFill>
              <a:srgbClr val="999999"/>
            </a:solidFill>
            <a:ln w="9525">
              <a:noFill/>
              <a:round/>
              <a:headEnd/>
              <a:tailEnd/>
            </a:ln>
          </p:spPr>
          <p:txBody>
            <a:bodyPr/>
            <a:lstStyle/>
            <a:p>
              <a:endParaRPr lang="en-US"/>
            </a:p>
          </p:txBody>
        </p:sp>
        <p:sp>
          <p:nvSpPr>
            <p:cNvPr id="1202" name="Freeform 166"/>
            <p:cNvSpPr>
              <a:spLocks/>
            </p:cNvSpPr>
            <p:nvPr/>
          </p:nvSpPr>
          <p:spPr bwMode="auto">
            <a:xfrm>
              <a:off x="3253" y="2103"/>
              <a:ext cx="46" cy="21"/>
            </a:xfrm>
            <a:custGeom>
              <a:avLst/>
              <a:gdLst>
                <a:gd name="T0" fmla="*/ 4 w 92"/>
                <a:gd name="T1" fmla="*/ 1 h 41"/>
                <a:gd name="T2" fmla="*/ 7 w 92"/>
                <a:gd name="T3" fmla="*/ 1 h 41"/>
                <a:gd name="T4" fmla="*/ 12 w 92"/>
                <a:gd name="T5" fmla="*/ 1 h 41"/>
                <a:gd name="T6" fmla="*/ 15 w 92"/>
                <a:gd name="T7" fmla="*/ 1 h 41"/>
                <a:gd name="T8" fmla="*/ 18 w 92"/>
                <a:gd name="T9" fmla="*/ 0 h 41"/>
                <a:gd name="T10" fmla="*/ 19 w 92"/>
                <a:gd name="T11" fmla="*/ 0 h 41"/>
                <a:gd name="T12" fmla="*/ 19 w 92"/>
                <a:gd name="T13" fmla="*/ 1 h 41"/>
                <a:gd name="T14" fmla="*/ 20 w 92"/>
                <a:gd name="T15" fmla="*/ 1 h 41"/>
                <a:gd name="T16" fmla="*/ 20 w 92"/>
                <a:gd name="T17" fmla="*/ 2 h 41"/>
                <a:gd name="T18" fmla="*/ 21 w 92"/>
                <a:gd name="T19" fmla="*/ 4 h 41"/>
                <a:gd name="T20" fmla="*/ 22 w 92"/>
                <a:gd name="T21" fmla="*/ 6 h 41"/>
                <a:gd name="T22" fmla="*/ 23 w 92"/>
                <a:gd name="T23" fmla="*/ 8 h 41"/>
                <a:gd name="T24" fmla="*/ 23 w 92"/>
                <a:gd name="T25" fmla="*/ 9 h 41"/>
                <a:gd name="T26" fmla="*/ 23 w 92"/>
                <a:gd name="T27" fmla="*/ 9 h 41"/>
                <a:gd name="T28" fmla="*/ 23 w 92"/>
                <a:gd name="T29" fmla="*/ 9 h 41"/>
                <a:gd name="T30" fmla="*/ 23 w 92"/>
                <a:gd name="T31" fmla="*/ 10 h 41"/>
                <a:gd name="T32" fmla="*/ 22 w 92"/>
                <a:gd name="T33" fmla="*/ 10 h 41"/>
                <a:gd name="T34" fmla="*/ 21 w 92"/>
                <a:gd name="T35" fmla="*/ 10 h 41"/>
                <a:gd name="T36" fmla="*/ 19 w 92"/>
                <a:gd name="T37" fmla="*/ 10 h 41"/>
                <a:gd name="T38" fmla="*/ 17 w 92"/>
                <a:gd name="T39" fmla="*/ 10 h 41"/>
                <a:gd name="T40" fmla="*/ 14 w 92"/>
                <a:gd name="T41" fmla="*/ 11 h 41"/>
                <a:gd name="T42" fmla="*/ 12 w 92"/>
                <a:gd name="T43" fmla="*/ 11 h 41"/>
                <a:gd name="T44" fmla="*/ 11 w 92"/>
                <a:gd name="T45" fmla="*/ 11 h 41"/>
                <a:gd name="T46" fmla="*/ 8 w 92"/>
                <a:gd name="T47" fmla="*/ 11 h 41"/>
                <a:gd name="T48" fmla="*/ 6 w 92"/>
                <a:gd name="T49" fmla="*/ 10 h 41"/>
                <a:gd name="T50" fmla="*/ 5 w 92"/>
                <a:gd name="T51" fmla="*/ 10 h 41"/>
                <a:gd name="T52" fmla="*/ 4 w 92"/>
                <a:gd name="T53" fmla="*/ 10 h 41"/>
                <a:gd name="T54" fmla="*/ 3 w 92"/>
                <a:gd name="T55" fmla="*/ 10 h 41"/>
                <a:gd name="T56" fmla="*/ 3 w 92"/>
                <a:gd name="T57" fmla="*/ 10 h 41"/>
                <a:gd name="T58" fmla="*/ 3 w 92"/>
                <a:gd name="T59" fmla="*/ 10 h 41"/>
                <a:gd name="T60" fmla="*/ 3 w 92"/>
                <a:gd name="T61" fmla="*/ 9 h 41"/>
                <a:gd name="T62" fmla="*/ 2 w 92"/>
                <a:gd name="T63" fmla="*/ 7 h 41"/>
                <a:gd name="T64" fmla="*/ 1 w 92"/>
                <a:gd name="T65" fmla="*/ 5 h 41"/>
                <a:gd name="T66" fmla="*/ 1 w 92"/>
                <a:gd name="T67" fmla="*/ 3 h 41"/>
                <a:gd name="T68" fmla="*/ 0 w 92"/>
                <a:gd name="T69" fmla="*/ 1 h 41"/>
                <a:gd name="T70" fmla="*/ 1 w 92"/>
                <a:gd name="T71" fmla="*/ 1 h 41"/>
                <a:gd name="T72" fmla="*/ 1 w 92"/>
                <a:gd name="T73" fmla="*/ 1 h 41"/>
                <a:gd name="T74" fmla="*/ 1 w 92"/>
                <a:gd name="T75" fmla="*/ 1 h 41"/>
                <a:gd name="T76" fmla="*/ 1 w 92"/>
                <a:gd name="T77" fmla="*/ 1 h 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2"/>
                <a:gd name="T118" fmla="*/ 0 h 41"/>
                <a:gd name="T119" fmla="*/ 92 w 92"/>
                <a:gd name="T120" fmla="*/ 41 h 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2" h="41">
                  <a:moveTo>
                    <a:pt x="8" y="1"/>
                  </a:moveTo>
                  <a:lnTo>
                    <a:pt x="16" y="2"/>
                  </a:lnTo>
                  <a:lnTo>
                    <a:pt x="23" y="2"/>
                  </a:lnTo>
                  <a:lnTo>
                    <a:pt x="31" y="2"/>
                  </a:lnTo>
                  <a:lnTo>
                    <a:pt x="38" y="2"/>
                  </a:lnTo>
                  <a:lnTo>
                    <a:pt x="46" y="2"/>
                  </a:lnTo>
                  <a:lnTo>
                    <a:pt x="53" y="1"/>
                  </a:lnTo>
                  <a:lnTo>
                    <a:pt x="61" y="1"/>
                  </a:lnTo>
                  <a:lnTo>
                    <a:pt x="69" y="0"/>
                  </a:lnTo>
                  <a:lnTo>
                    <a:pt x="70" y="0"/>
                  </a:lnTo>
                  <a:lnTo>
                    <a:pt x="72" y="0"/>
                  </a:lnTo>
                  <a:lnTo>
                    <a:pt x="74" y="0"/>
                  </a:lnTo>
                  <a:lnTo>
                    <a:pt x="75" y="0"/>
                  </a:lnTo>
                  <a:lnTo>
                    <a:pt x="76" y="1"/>
                  </a:lnTo>
                  <a:lnTo>
                    <a:pt x="77" y="1"/>
                  </a:lnTo>
                  <a:lnTo>
                    <a:pt x="77" y="2"/>
                  </a:lnTo>
                  <a:lnTo>
                    <a:pt x="79" y="2"/>
                  </a:lnTo>
                  <a:lnTo>
                    <a:pt x="80" y="7"/>
                  </a:lnTo>
                  <a:lnTo>
                    <a:pt x="82" y="10"/>
                  </a:lnTo>
                  <a:lnTo>
                    <a:pt x="83" y="15"/>
                  </a:lnTo>
                  <a:lnTo>
                    <a:pt x="85" y="18"/>
                  </a:lnTo>
                  <a:lnTo>
                    <a:pt x="87" y="22"/>
                  </a:lnTo>
                  <a:lnTo>
                    <a:pt x="89" y="26"/>
                  </a:lnTo>
                  <a:lnTo>
                    <a:pt x="90" y="30"/>
                  </a:lnTo>
                  <a:lnTo>
                    <a:pt x="92" y="34"/>
                  </a:lnTo>
                  <a:lnTo>
                    <a:pt x="92" y="35"/>
                  </a:lnTo>
                  <a:lnTo>
                    <a:pt x="91" y="35"/>
                  </a:lnTo>
                  <a:lnTo>
                    <a:pt x="91" y="37"/>
                  </a:lnTo>
                  <a:lnTo>
                    <a:pt x="90" y="37"/>
                  </a:lnTo>
                  <a:lnTo>
                    <a:pt x="88" y="37"/>
                  </a:lnTo>
                  <a:lnTo>
                    <a:pt x="87" y="38"/>
                  </a:lnTo>
                  <a:lnTo>
                    <a:pt x="85" y="38"/>
                  </a:lnTo>
                  <a:lnTo>
                    <a:pt x="81" y="38"/>
                  </a:lnTo>
                  <a:lnTo>
                    <a:pt x="77" y="39"/>
                  </a:lnTo>
                  <a:lnTo>
                    <a:pt x="73" y="40"/>
                  </a:lnTo>
                  <a:lnTo>
                    <a:pt x="69" y="40"/>
                  </a:lnTo>
                  <a:lnTo>
                    <a:pt x="65" y="40"/>
                  </a:lnTo>
                  <a:lnTo>
                    <a:pt x="61" y="41"/>
                  </a:lnTo>
                  <a:lnTo>
                    <a:pt x="57" y="41"/>
                  </a:lnTo>
                  <a:lnTo>
                    <a:pt x="53" y="41"/>
                  </a:lnTo>
                  <a:lnTo>
                    <a:pt x="49" y="41"/>
                  </a:lnTo>
                  <a:lnTo>
                    <a:pt x="45" y="41"/>
                  </a:lnTo>
                  <a:lnTo>
                    <a:pt x="41" y="41"/>
                  </a:lnTo>
                  <a:lnTo>
                    <a:pt x="37" y="41"/>
                  </a:lnTo>
                  <a:lnTo>
                    <a:pt x="32" y="41"/>
                  </a:lnTo>
                  <a:lnTo>
                    <a:pt x="29" y="40"/>
                  </a:lnTo>
                  <a:lnTo>
                    <a:pt x="24" y="40"/>
                  </a:lnTo>
                  <a:lnTo>
                    <a:pt x="21" y="40"/>
                  </a:lnTo>
                  <a:lnTo>
                    <a:pt x="19" y="40"/>
                  </a:lnTo>
                  <a:lnTo>
                    <a:pt x="17" y="40"/>
                  </a:lnTo>
                  <a:lnTo>
                    <a:pt x="16" y="40"/>
                  </a:lnTo>
                  <a:lnTo>
                    <a:pt x="15" y="39"/>
                  </a:lnTo>
                  <a:lnTo>
                    <a:pt x="14" y="39"/>
                  </a:lnTo>
                  <a:lnTo>
                    <a:pt x="13" y="39"/>
                  </a:lnTo>
                  <a:lnTo>
                    <a:pt x="12" y="39"/>
                  </a:lnTo>
                  <a:lnTo>
                    <a:pt x="12" y="38"/>
                  </a:lnTo>
                  <a:lnTo>
                    <a:pt x="11" y="34"/>
                  </a:lnTo>
                  <a:lnTo>
                    <a:pt x="9" y="30"/>
                  </a:lnTo>
                  <a:lnTo>
                    <a:pt x="8" y="25"/>
                  </a:lnTo>
                  <a:lnTo>
                    <a:pt x="6" y="22"/>
                  </a:lnTo>
                  <a:lnTo>
                    <a:pt x="5" y="17"/>
                  </a:lnTo>
                  <a:lnTo>
                    <a:pt x="4" y="14"/>
                  </a:lnTo>
                  <a:lnTo>
                    <a:pt x="3" y="9"/>
                  </a:lnTo>
                  <a:lnTo>
                    <a:pt x="1" y="5"/>
                  </a:lnTo>
                  <a:lnTo>
                    <a:pt x="0" y="4"/>
                  </a:lnTo>
                  <a:lnTo>
                    <a:pt x="1" y="4"/>
                  </a:lnTo>
                  <a:lnTo>
                    <a:pt x="1" y="3"/>
                  </a:lnTo>
                  <a:lnTo>
                    <a:pt x="3" y="2"/>
                  </a:lnTo>
                  <a:lnTo>
                    <a:pt x="4" y="2"/>
                  </a:lnTo>
                  <a:lnTo>
                    <a:pt x="5" y="2"/>
                  </a:lnTo>
                  <a:lnTo>
                    <a:pt x="6" y="1"/>
                  </a:lnTo>
                  <a:lnTo>
                    <a:pt x="8" y="1"/>
                  </a:lnTo>
                  <a:close/>
                </a:path>
              </a:pathLst>
            </a:custGeom>
            <a:solidFill>
              <a:srgbClr val="E5E5E5"/>
            </a:solidFill>
            <a:ln w="9525">
              <a:noFill/>
              <a:round/>
              <a:headEnd/>
              <a:tailEnd/>
            </a:ln>
          </p:spPr>
          <p:txBody>
            <a:bodyPr/>
            <a:lstStyle/>
            <a:p>
              <a:endParaRPr lang="en-US"/>
            </a:p>
          </p:txBody>
        </p:sp>
        <p:sp>
          <p:nvSpPr>
            <p:cNvPr id="1203" name="Freeform 167"/>
            <p:cNvSpPr>
              <a:spLocks/>
            </p:cNvSpPr>
            <p:nvPr/>
          </p:nvSpPr>
          <p:spPr bwMode="auto">
            <a:xfrm>
              <a:off x="3316" y="2116"/>
              <a:ext cx="51" cy="23"/>
            </a:xfrm>
            <a:custGeom>
              <a:avLst/>
              <a:gdLst>
                <a:gd name="T0" fmla="*/ 21 w 101"/>
                <a:gd name="T1" fmla="*/ 0 h 45"/>
                <a:gd name="T2" fmla="*/ 21 w 101"/>
                <a:gd name="T3" fmla="*/ 0 h 45"/>
                <a:gd name="T4" fmla="*/ 22 w 101"/>
                <a:gd name="T5" fmla="*/ 0 h 45"/>
                <a:gd name="T6" fmla="*/ 22 w 101"/>
                <a:gd name="T7" fmla="*/ 0 h 45"/>
                <a:gd name="T8" fmla="*/ 22 w 101"/>
                <a:gd name="T9" fmla="*/ 0 h 45"/>
                <a:gd name="T10" fmla="*/ 23 w 101"/>
                <a:gd name="T11" fmla="*/ 1 h 45"/>
                <a:gd name="T12" fmla="*/ 23 w 101"/>
                <a:gd name="T13" fmla="*/ 1 h 45"/>
                <a:gd name="T14" fmla="*/ 23 w 101"/>
                <a:gd name="T15" fmla="*/ 1 h 45"/>
                <a:gd name="T16" fmla="*/ 23 w 101"/>
                <a:gd name="T17" fmla="*/ 1 h 45"/>
                <a:gd name="T18" fmla="*/ 23 w 101"/>
                <a:gd name="T19" fmla="*/ 2 h 45"/>
                <a:gd name="T20" fmla="*/ 24 w 101"/>
                <a:gd name="T21" fmla="*/ 3 h 45"/>
                <a:gd name="T22" fmla="*/ 24 w 101"/>
                <a:gd name="T23" fmla="*/ 4 h 45"/>
                <a:gd name="T24" fmla="*/ 24 w 101"/>
                <a:gd name="T25" fmla="*/ 6 h 45"/>
                <a:gd name="T26" fmla="*/ 25 w 101"/>
                <a:gd name="T27" fmla="*/ 7 h 45"/>
                <a:gd name="T28" fmla="*/ 25 w 101"/>
                <a:gd name="T29" fmla="*/ 8 h 45"/>
                <a:gd name="T30" fmla="*/ 25 w 101"/>
                <a:gd name="T31" fmla="*/ 9 h 45"/>
                <a:gd name="T32" fmla="*/ 26 w 101"/>
                <a:gd name="T33" fmla="*/ 10 h 45"/>
                <a:gd name="T34" fmla="*/ 23 w 101"/>
                <a:gd name="T35" fmla="*/ 10 h 45"/>
                <a:gd name="T36" fmla="*/ 19 w 101"/>
                <a:gd name="T37" fmla="*/ 11 h 45"/>
                <a:gd name="T38" fmla="*/ 16 w 101"/>
                <a:gd name="T39" fmla="*/ 11 h 45"/>
                <a:gd name="T40" fmla="*/ 13 w 101"/>
                <a:gd name="T41" fmla="*/ 11 h 45"/>
                <a:gd name="T42" fmla="*/ 10 w 101"/>
                <a:gd name="T43" fmla="*/ 11 h 45"/>
                <a:gd name="T44" fmla="*/ 7 w 101"/>
                <a:gd name="T45" fmla="*/ 11 h 45"/>
                <a:gd name="T46" fmla="*/ 3 w 101"/>
                <a:gd name="T47" fmla="*/ 11 h 45"/>
                <a:gd name="T48" fmla="*/ 0 w 101"/>
                <a:gd name="T49" fmla="*/ 12 h 45"/>
                <a:gd name="T50" fmla="*/ 1 w 101"/>
                <a:gd name="T51" fmla="*/ 11 h 45"/>
                <a:gd name="T52" fmla="*/ 1 w 101"/>
                <a:gd name="T53" fmla="*/ 9 h 45"/>
                <a:gd name="T54" fmla="*/ 1 w 101"/>
                <a:gd name="T55" fmla="*/ 8 h 45"/>
                <a:gd name="T56" fmla="*/ 1 w 101"/>
                <a:gd name="T57" fmla="*/ 7 h 45"/>
                <a:gd name="T58" fmla="*/ 1 w 101"/>
                <a:gd name="T59" fmla="*/ 5 h 45"/>
                <a:gd name="T60" fmla="*/ 2 w 101"/>
                <a:gd name="T61" fmla="*/ 4 h 45"/>
                <a:gd name="T62" fmla="*/ 2 w 101"/>
                <a:gd name="T63" fmla="*/ 3 h 45"/>
                <a:gd name="T64" fmla="*/ 2 w 101"/>
                <a:gd name="T65" fmla="*/ 2 h 45"/>
                <a:gd name="T66" fmla="*/ 2 w 101"/>
                <a:gd name="T67" fmla="*/ 2 h 45"/>
                <a:gd name="T68" fmla="*/ 2 w 101"/>
                <a:gd name="T69" fmla="*/ 1 h 45"/>
                <a:gd name="T70" fmla="*/ 3 w 101"/>
                <a:gd name="T71" fmla="*/ 1 h 45"/>
                <a:gd name="T72" fmla="*/ 3 w 101"/>
                <a:gd name="T73" fmla="*/ 1 h 45"/>
                <a:gd name="T74" fmla="*/ 4 w 101"/>
                <a:gd name="T75" fmla="*/ 1 h 45"/>
                <a:gd name="T76" fmla="*/ 5 w 101"/>
                <a:gd name="T77" fmla="*/ 1 h 45"/>
                <a:gd name="T78" fmla="*/ 6 w 101"/>
                <a:gd name="T79" fmla="*/ 1 h 45"/>
                <a:gd name="T80" fmla="*/ 8 w 101"/>
                <a:gd name="T81" fmla="*/ 1 h 45"/>
                <a:gd name="T82" fmla="*/ 9 w 101"/>
                <a:gd name="T83" fmla="*/ 1 h 45"/>
                <a:gd name="T84" fmla="*/ 11 w 101"/>
                <a:gd name="T85" fmla="*/ 1 h 45"/>
                <a:gd name="T86" fmla="*/ 14 w 101"/>
                <a:gd name="T87" fmla="*/ 0 h 45"/>
                <a:gd name="T88" fmla="*/ 17 w 101"/>
                <a:gd name="T89" fmla="*/ 0 h 45"/>
                <a:gd name="T90" fmla="*/ 19 w 101"/>
                <a:gd name="T91" fmla="*/ 0 h 45"/>
                <a:gd name="T92" fmla="*/ 21 w 101"/>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5"/>
                <a:gd name="T143" fmla="*/ 101 w 101"/>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5">
                  <a:moveTo>
                    <a:pt x="82" y="0"/>
                  </a:moveTo>
                  <a:lnTo>
                    <a:pt x="83" y="0"/>
                  </a:lnTo>
                  <a:lnTo>
                    <a:pt x="85" y="0"/>
                  </a:lnTo>
                  <a:lnTo>
                    <a:pt x="86" y="0"/>
                  </a:lnTo>
                  <a:lnTo>
                    <a:pt x="87" y="0"/>
                  </a:lnTo>
                  <a:lnTo>
                    <a:pt x="89" y="1"/>
                  </a:lnTo>
                  <a:lnTo>
                    <a:pt x="90" y="3"/>
                  </a:lnTo>
                  <a:lnTo>
                    <a:pt x="91" y="7"/>
                  </a:lnTo>
                  <a:lnTo>
                    <a:pt x="93" y="12"/>
                  </a:lnTo>
                  <a:lnTo>
                    <a:pt x="94" y="16"/>
                  </a:lnTo>
                  <a:lnTo>
                    <a:pt x="95" y="21"/>
                  </a:lnTo>
                  <a:lnTo>
                    <a:pt x="97" y="26"/>
                  </a:lnTo>
                  <a:lnTo>
                    <a:pt x="99" y="30"/>
                  </a:lnTo>
                  <a:lnTo>
                    <a:pt x="100" y="34"/>
                  </a:lnTo>
                  <a:lnTo>
                    <a:pt x="101" y="38"/>
                  </a:lnTo>
                  <a:lnTo>
                    <a:pt x="89" y="39"/>
                  </a:lnTo>
                  <a:lnTo>
                    <a:pt x="76" y="41"/>
                  </a:lnTo>
                  <a:lnTo>
                    <a:pt x="63" y="42"/>
                  </a:lnTo>
                  <a:lnTo>
                    <a:pt x="50" y="42"/>
                  </a:lnTo>
                  <a:lnTo>
                    <a:pt x="38" y="43"/>
                  </a:lnTo>
                  <a:lnTo>
                    <a:pt x="25" y="44"/>
                  </a:lnTo>
                  <a:lnTo>
                    <a:pt x="12" y="44"/>
                  </a:lnTo>
                  <a:lnTo>
                    <a:pt x="0" y="45"/>
                  </a:lnTo>
                  <a:lnTo>
                    <a:pt x="1" y="41"/>
                  </a:lnTo>
                  <a:lnTo>
                    <a:pt x="2" y="35"/>
                  </a:lnTo>
                  <a:lnTo>
                    <a:pt x="3" y="30"/>
                  </a:lnTo>
                  <a:lnTo>
                    <a:pt x="3" y="26"/>
                  </a:lnTo>
                  <a:lnTo>
                    <a:pt x="4" y="20"/>
                  </a:lnTo>
                  <a:lnTo>
                    <a:pt x="6" y="15"/>
                  </a:lnTo>
                  <a:lnTo>
                    <a:pt x="6" y="11"/>
                  </a:lnTo>
                  <a:lnTo>
                    <a:pt x="7" y="5"/>
                  </a:lnTo>
                  <a:lnTo>
                    <a:pt x="8" y="4"/>
                  </a:lnTo>
                  <a:lnTo>
                    <a:pt x="9" y="4"/>
                  </a:lnTo>
                  <a:lnTo>
                    <a:pt x="10" y="4"/>
                  </a:lnTo>
                  <a:lnTo>
                    <a:pt x="14" y="3"/>
                  </a:lnTo>
                  <a:lnTo>
                    <a:pt x="18" y="3"/>
                  </a:lnTo>
                  <a:lnTo>
                    <a:pt x="23" y="3"/>
                  </a:lnTo>
                  <a:lnTo>
                    <a:pt x="29" y="1"/>
                  </a:lnTo>
                  <a:lnTo>
                    <a:pt x="34" y="1"/>
                  </a:lnTo>
                  <a:lnTo>
                    <a:pt x="41" y="1"/>
                  </a:lnTo>
                  <a:lnTo>
                    <a:pt x="54" y="0"/>
                  </a:lnTo>
                  <a:lnTo>
                    <a:pt x="67" y="0"/>
                  </a:lnTo>
                  <a:lnTo>
                    <a:pt x="76" y="0"/>
                  </a:lnTo>
                  <a:lnTo>
                    <a:pt x="82" y="0"/>
                  </a:lnTo>
                  <a:close/>
                </a:path>
              </a:pathLst>
            </a:custGeom>
            <a:solidFill>
              <a:srgbClr val="B2B2B2"/>
            </a:solidFill>
            <a:ln w="9525">
              <a:noFill/>
              <a:round/>
              <a:headEnd/>
              <a:tailEnd/>
            </a:ln>
          </p:spPr>
          <p:txBody>
            <a:bodyPr/>
            <a:lstStyle/>
            <a:p>
              <a:endParaRPr lang="en-US"/>
            </a:p>
          </p:txBody>
        </p:sp>
        <p:sp>
          <p:nvSpPr>
            <p:cNvPr id="1204" name="Freeform 168"/>
            <p:cNvSpPr>
              <a:spLocks/>
            </p:cNvSpPr>
            <p:nvPr/>
          </p:nvSpPr>
          <p:spPr bwMode="auto">
            <a:xfrm>
              <a:off x="3308" y="2101"/>
              <a:ext cx="12" cy="37"/>
            </a:xfrm>
            <a:custGeom>
              <a:avLst/>
              <a:gdLst>
                <a:gd name="T0" fmla="*/ 3 w 24"/>
                <a:gd name="T1" fmla="*/ 1 h 74"/>
                <a:gd name="T2" fmla="*/ 3 w 24"/>
                <a:gd name="T3" fmla="*/ 1 h 74"/>
                <a:gd name="T4" fmla="*/ 2 w 24"/>
                <a:gd name="T5" fmla="*/ 2 h 74"/>
                <a:gd name="T6" fmla="*/ 2 w 24"/>
                <a:gd name="T7" fmla="*/ 3 h 74"/>
                <a:gd name="T8" fmla="*/ 2 w 24"/>
                <a:gd name="T9" fmla="*/ 3 h 74"/>
                <a:gd name="T10" fmla="*/ 1 w 24"/>
                <a:gd name="T11" fmla="*/ 5 h 74"/>
                <a:gd name="T12" fmla="*/ 1 w 24"/>
                <a:gd name="T13" fmla="*/ 5 h 74"/>
                <a:gd name="T14" fmla="*/ 1 w 24"/>
                <a:gd name="T15" fmla="*/ 5 h 74"/>
                <a:gd name="T16" fmla="*/ 0 w 24"/>
                <a:gd name="T17" fmla="*/ 6 h 74"/>
                <a:gd name="T18" fmla="*/ 1 w 24"/>
                <a:gd name="T19" fmla="*/ 9 h 74"/>
                <a:gd name="T20" fmla="*/ 1 w 24"/>
                <a:gd name="T21" fmla="*/ 9 h 74"/>
                <a:gd name="T22" fmla="*/ 2 w 24"/>
                <a:gd name="T23" fmla="*/ 11 h 74"/>
                <a:gd name="T24" fmla="*/ 2 w 24"/>
                <a:gd name="T25" fmla="*/ 12 h 74"/>
                <a:gd name="T26" fmla="*/ 3 w 24"/>
                <a:gd name="T27" fmla="*/ 14 h 74"/>
                <a:gd name="T28" fmla="*/ 3 w 24"/>
                <a:gd name="T29" fmla="*/ 15 h 74"/>
                <a:gd name="T30" fmla="*/ 3 w 24"/>
                <a:gd name="T31" fmla="*/ 17 h 74"/>
                <a:gd name="T32" fmla="*/ 5 w 24"/>
                <a:gd name="T33" fmla="*/ 19 h 74"/>
                <a:gd name="T34" fmla="*/ 5 w 24"/>
                <a:gd name="T35" fmla="*/ 18 h 74"/>
                <a:gd name="T36" fmla="*/ 5 w 24"/>
                <a:gd name="T37" fmla="*/ 17 h 74"/>
                <a:gd name="T38" fmla="*/ 5 w 24"/>
                <a:gd name="T39" fmla="*/ 15 h 74"/>
                <a:gd name="T40" fmla="*/ 5 w 24"/>
                <a:gd name="T41" fmla="*/ 14 h 74"/>
                <a:gd name="T42" fmla="*/ 6 w 24"/>
                <a:gd name="T43" fmla="*/ 12 h 74"/>
                <a:gd name="T44" fmla="*/ 6 w 24"/>
                <a:gd name="T45" fmla="*/ 11 h 74"/>
                <a:gd name="T46" fmla="*/ 6 w 24"/>
                <a:gd name="T47" fmla="*/ 10 h 74"/>
                <a:gd name="T48" fmla="*/ 6 w 24"/>
                <a:gd name="T49" fmla="*/ 9 h 74"/>
                <a:gd name="T50" fmla="*/ 6 w 24"/>
                <a:gd name="T51" fmla="*/ 9 h 74"/>
                <a:gd name="T52" fmla="*/ 6 w 24"/>
                <a:gd name="T53" fmla="*/ 9 h 74"/>
                <a:gd name="T54" fmla="*/ 6 w 24"/>
                <a:gd name="T55" fmla="*/ 7 h 74"/>
                <a:gd name="T56" fmla="*/ 6 w 24"/>
                <a:gd name="T57" fmla="*/ 6 h 74"/>
                <a:gd name="T58" fmla="*/ 6 w 24"/>
                <a:gd name="T59" fmla="*/ 5 h 74"/>
                <a:gd name="T60" fmla="*/ 6 w 24"/>
                <a:gd name="T61" fmla="*/ 5 h 74"/>
                <a:gd name="T62" fmla="*/ 5 w 24"/>
                <a:gd name="T63" fmla="*/ 3 h 74"/>
                <a:gd name="T64" fmla="*/ 5 w 24"/>
                <a:gd name="T65" fmla="*/ 3 h 74"/>
                <a:gd name="T66" fmla="*/ 5 w 24"/>
                <a:gd name="T67" fmla="*/ 2 h 74"/>
                <a:gd name="T68" fmla="*/ 5 w 24"/>
                <a:gd name="T69" fmla="*/ 1 h 74"/>
                <a:gd name="T70" fmla="*/ 4 w 24"/>
                <a:gd name="T71" fmla="*/ 1 h 74"/>
                <a:gd name="T72" fmla="*/ 3 w 24"/>
                <a:gd name="T73" fmla="*/ 1 h 74"/>
                <a:gd name="T74" fmla="*/ 3 w 24"/>
                <a:gd name="T75" fmla="*/ 1 h 74"/>
                <a:gd name="T76" fmla="*/ 3 w 24"/>
                <a:gd name="T77" fmla="*/ 0 h 74"/>
                <a:gd name="T78" fmla="*/ 3 w 24"/>
                <a:gd name="T79" fmla="*/ 0 h 74"/>
                <a:gd name="T80" fmla="*/ 3 w 24"/>
                <a:gd name="T81" fmla="*/ 0 h 74"/>
                <a:gd name="T82" fmla="*/ 3 w 24"/>
                <a:gd name="T83" fmla="*/ 0 h 74"/>
                <a:gd name="T84" fmla="*/ 3 w 24"/>
                <a:gd name="T85" fmla="*/ 0 h 74"/>
                <a:gd name="T86" fmla="*/ 3 w 24"/>
                <a:gd name="T87" fmla="*/ 1 h 74"/>
                <a:gd name="T88" fmla="*/ 3 w 24"/>
                <a:gd name="T89" fmla="*/ 1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
                <a:gd name="T136" fmla="*/ 0 h 74"/>
                <a:gd name="T137" fmla="*/ 24 w 24"/>
                <a:gd name="T138" fmla="*/ 74 h 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 h="74">
                  <a:moveTo>
                    <a:pt x="10" y="1"/>
                  </a:moveTo>
                  <a:lnTo>
                    <a:pt x="9" y="5"/>
                  </a:lnTo>
                  <a:lnTo>
                    <a:pt x="8" y="8"/>
                  </a:lnTo>
                  <a:lnTo>
                    <a:pt x="7" y="12"/>
                  </a:lnTo>
                  <a:lnTo>
                    <a:pt x="5" y="14"/>
                  </a:lnTo>
                  <a:lnTo>
                    <a:pt x="4" y="18"/>
                  </a:lnTo>
                  <a:lnTo>
                    <a:pt x="3" y="21"/>
                  </a:lnTo>
                  <a:lnTo>
                    <a:pt x="1" y="23"/>
                  </a:lnTo>
                  <a:lnTo>
                    <a:pt x="0" y="27"/>
                  </a:lnTo>
                  <a:lnTo>
                    <a:pt x="2" y="33"/>
                  </a:lnTo>
                  <a:lnTo>
                    <a:pt x="4" y="38"/>
                  </a:lnTo>
                  <a:lnTo>
                    <a:pt x="7" y="44"/>
                  </a:lnTo>
                  <a:lnTo>
                    <a:pt x="8" y="50"/>
                  </a:lnTo>
                  <a:lnTo>
                    <a:pt x="10" y="56"/>
                  </a:lnTo>
                  <a:lnTo>
                    <a:pt x="12" y="62"/>
                  </a:lnTo>
                  <a:lnTo>
                    <a:pt x="15" y="68"/>
                  </a:lnTo>
                  <a:lnTo>
                    <a:pt x="17" y="74"/>
                  </a:lnTo>
                  <a:lnTo>
                    <a:pt x="17" y="69"/>
                  </a:lnTo>
                  <a:lnTo>
                    <a:pt x="18" y="65"/>
                  </a:lnTo>
                  <a:lnTo>
                    <a:pt x="19" y="60"/>
                  </a:lnTo>
                  <a:lnTo>
                    <a:pt x="20" y="56"/>
                  </a:lnTo>
                  <a:lnTo>
                    <a:pt x="22" y="51"/>
                  </a:lnTo>
                  <a:lnTo>
                    <a:pt x="22" y="46"/>
                  </a:lnTo>
                  <a:lnTo>
                    <a:pt x="23" y="42"/>
                  </a:lnTo>
                  <a:lnTo>
                    <a:pt x="24" y="38"/>
                  </a:lnTo>
                  <a:lnTo>
                    <a:pt x="24" y="36"/>
                  </a:lnTo>
                  <a:lnTo>
                    <a:pt x="24" y="33"/>
                  </a:lnTo>
                  <a:lnTo>
                    <a:pt x="24" y="29"/>
                  </a:lnTo>
                  <a:lnTo>
                    <a:pt x="23" y="27"/>
                  </a:lnTo>
                  <a:lnTo>
                    <a:pt x="23" y="22"/>
                  </a:lnTo>
                  <a:lnTo>
                    <a:pt x="22" y="19"/>
                  </a:lnTo>
                  <a:lnTo>
                    <a:pt x="20" y="15"/>
                  </a:lnTo>
                  <a:lnTo>
                    <a:pt x="19" y="12"/>
                  </a:lnTo>
                  <a:lnTo>
                    <a:pt x="18" y="8"/>
                  </a:lnTo>
                  <a:lnTo>
                    <a:pt x="17" y="6"/>
                  </a:lnTo>
                  <a:lnTo>
                    <a:pt x="16" y="4"/>
                  </a:lnTo>
                  <a:lnTo>
                    <a:pt x="13" y="1"/>
                  </a:lnTo>
                  <a:lnTo>
                    <a:pt x="13" y="0"/>
                  </a:lnTo>
                  <a:lnTo>
                    <a:pt x="12" y="0"/>
                  </a:lnTo>
                  <a:lnTo>
                    <a:pt x="11" y="0"/>
                  </a:lnTo>
                  <a:lnTo>
                    <a:pt x="10" y="1"/>
                  </a:lnTo>
                  <a:close/>
                </a:path>
              </a:pathLst>
            </a:custGeom>
            <a:solidFill>
              <a:srgbClr val="999999"/>
            </a:solidFill>
            <a:ln w="9525">
              <a:noFill/>
              <a:round/>
              <a:headEnd/>
              <a:tailEnd/>
            </a:ln>
          </p:spPr>
          <p:txBody>
            <a:bodyPr/>
            <a:lstStyle/>
            <a:p>
              <a:endParaRPr lang="en-US"/>
            </a:p>
          </p:txBody>
        </p:sp>
        <p:sp>
          <p:nvSpPr>
            <p:cNvPr id="1205" name="Freeform 169"/>
            <p:cNvSpPr>
              <a:spLocks/>
            </p:cNvSpPr>
            <p:nvPr/>
          </p:nvSpPr>
          <p:spPr bwMode="auto">
            <a:xfrm>
              <a:off x="3314" y="2099"/>
              <a:ext cx="46" cy="21"/>
            </a:xfrm>
            <a:custGeom>
              <a:avLst/>
              <a:gdLst>
                <a:gd name="T0" fmla="*/ 3 w 92"/>
                <a:gd name="T1" fmla="*/ 1 h 41"/>
                <a:gd name="T2" fmla="*/ 7 w 92"/>
                <a:gd name="T3" fmla="*/ 1 h 41"/>
                <a:gd name="T4" fmla="*/ 12 w 92"/>
                <a:gd name="T5" fmla="*/ 1 h 41"/>
                <a:gd name="T6" fmla="*/ 15 w 92"/>
                <a:gd name="T7" fmla="*/ 1 h 41"/>
                <a:gd name="T8" fmla="*/ 18 w 92"/>
                <a:gd name="T9" fmla="*/ 0 h 41"/>
                <a:gd name="T10" fmla="*/ 19 w 92"/>
                <a:gd name="T11" fmla="*/ 0 h 41"/>
                <a:gd name="T12" fmla="*/ 19 w 92"/>
                <a:gd name="T13" fmla="*/ 1 h 41"/>
                <a:gd name="T14" fmla="*/ 20 w 92"/>
                <a:gd name="T15" fmla="*/ 1 h 41"/>
                <a:gd name="T16" fmla="*/ 20 w 92"/>
                <a:gd name="T17" fmla="*/ 2 h 41"/>
                <a:gd name="T18" fmla="*/ 21 w 92"/>
                <a:gd name="T19" fmla="*/ 4 h 41"/>
                <a:gd name="T20" fmla="*/ 22 w 92"/>
                <a:gd name="T21" fmla="*/ 6 h 41"/>
                <a:gd name="T22" fmla="*/ 23 w 92"/>
                <a:gd name="T23" fmla="*/ 8 h 41"/>
                <a:gd name="T24" fmla="*/ 23 w 92"/>
                <a:gd name="T25" fmla="*/ 9 h 41"/>
                <a:gd name="T26" fmla="*/ 23 w 92"/>
                <a:gd name="T27" fmla="*/ 9 h 41"/>
                <a:gd name="T28" fmla="*/ 23 w 92"/>
                <a:gd name="T29" fmla="*/ 9 h 41"/>
                <a:gd name="T30" fmla="*/ 23 w 92"/>
                <a:gd name="T31" fmla="*/ 10 h 41"/>
                <a:gd name="T32" fmla="*/ 22 w 92"/>
                <a:gd name="T33" fmla="*/ 10 h 41"/>
                <a:gd name="T34" fmla="*/ 21 w 92"/>
                <a:gd name="T35" fmla="*/ 10 h 41"/>
                <a:gd name="T36" fmla="*/ 19 w 92"/>
                <a:gd name="T37" fmla="*/ 10 h 41"/>
                <a:gd name="T38" fmla="*/ 17 w 92"/>
                <a:gd name="T39" fmla="*/ 11 h 41"/>
                <a:gd name="T40" fmla="*/ 14 w 92"/>
                <a:gd name="T41" fmla="*/ 11 h 41"/>
                <a:gd name="T42" fmla="*/ 12 w 92"/>
                <a:gd name="T43" fmla="*/ 11 h 41"/>
                <a:gd name="T44" fmla="*/ 11 w 92"/>
                <a:gd name="T45" fmla="*/ 11 h 41"/>
                <a:gd name="T46" fmla="*/ 9 w 92"/>
                <a:gd name="T47" fmla="*/ 11 h 41"/>
                <a:gd name="T48" fmla="*/ 6 w 92"/>
                <a:gd name="T49" fmla="*/ 10 h 41"/>
                <a:gd name="T50" fmla="*/ 5 w 92"/>
                <a:gd name="T51" fmla="*/ 10 h 41"/>
                <a:gd name="T52" fmla="*/ 4 w 92"/>
                <a:gd name="T53" fmla="*/ 10 h 41"/>
                <a:gd name="T54" fmla="*/ 3 w 92"/>
                <a:gd name="T55" fmla="*/ 10 h 41"/>
                <a:gd name="T56" fmla="*/ 3 w 92"/>
                <a:gd name="T57" fmla="*/ 10 h 41"/>
                <a:gd name="T58" fmla="*/ 3 w 92"/>
                <a:gd name="T59" fmla="*/ 10 h 41"/>
                <a:gd name="T60" fmla="*/ 3 w 92"/>
                <a:gd name="T61" fmla="*/ 9 h 41"/>
                <a:gd name="T62" fmla="*/ 1 w 92"/>
                <a:gd name="T63" fmla="*/ 7 h 41"/>
                <a:gd name="T64" fmla="*/ 1 w 92"/>
                <a:gd name="T65" fmla="*/ 5 h 41"/>
                <a:gd name="T66" fmla="*/ 1 w 92"/>
                <a:gd name="T67" fmla="*/ 3 h 41"/>
                <a:gd name="T68" fmla="*/ 0 w 92"/>
                <a:gd name="T69" fmla="*/ 1 h 41"/>
                <a:gd name="T70" fmla="*/ 0 w 92"/>
                <a:gd name="T71" fmla="*/ 1 h 41"/>
                <a:gd name="T72" fmla="*/ 0 w 92"/>
                <a:gd name="T73" fmla="*/ 1 h 41"/>
                <a:gd name="T74" fmla="*/ 1 w 92"/>
                <a:gd name="T75" fmla="*/ 1 h 41"/>
                <a:gd name="T76" fmla="*/ 1 w 92"/>
                <a:gd name="T77" fmla="*/ 1 h 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2"/>
                <a:gd name="T118" fmla="*/ 0 h 41"/>
                <a:gd name="T119" fmla="*/ 92 w 92"/>
                <a:gd name="T120" fmla="*/ 41 h 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2" h="41">
                  <a:moveTo>
                    <a:pt x="7" y="1"/>
                  </a:moveTo>
                  <a:lnTo>
                    <a:pt x="15" y="2"/>
                  </a:lnTo>
                  <a:lnTo>
                    <a:pt x="22" y="2"/>
                  </a:lnTo>
                  <a:lnTo>
                    <a:pt x="30" y="2"/>
                  </a:lnTo>
                  <a:lnTo>
                    <a:pt x="37" y="2"/>
                  </a:lnTo>
                  <a:lnTo>
                    <a:pt x="45" y="1"/>
                  </a:lnTo>
                  <a:lnTo>
                    <a:pt x="52" y="1"/>
                  </a:lnTo>
                  <a:lnTo>
                    <a:pt x="60" y="1"/>
                  </a:lnTo>
                  <a:lnTo>
                    <a:pt x="68" y="0"/>
                  </a:lnTo>
                  <a:lnTo>
                    <a:pt x="69" y="0"/>
                  </a:lnTo>
                  <a:lnTo>
                    <a:pt x="72" y="0"/>
                  </a:lnTo>
                  <a:lnTo>
                    <a:pt x="73" y="0"/>
                  </a:lnTo>
                  <a:lnTo>
                    <a:pt x="74" y="0"/>
                  </a:lnTo>
                  <a:lnTo>
                    <a:pt x="75" y="1"/>
                  </a:lnTo>
                  <a:lnTo>
                    <a:pt x="76" y="1"/>
                  </a:lnTo>
                  <a:lnTo>
                    <a:pt x="77" y="2"/>
                  </a:lnTo>
                  <a:lnTo>
                    <a:pt x="77" y="3"/>
                  </a:lnTo>
                  <a:lnTo>
                    <a:pt x="80" y="7"/>
                  </a:lnTo>
                  <a:lnTo>
                    <a:pt x="81" y="10"/>
                  </a:lnTo>
                  <a:lnTo>
                    <a:pt x="83" y="15"/>
                  </a:lnTo>
                  <a:lnTo>
                    <a:pt x="85" y="18"/>
                  </a:lnTo>
                  <a:lnTo>
                    <a:pt x="87" y="23"/>
                  </a:lnTo>
                  <a:lnTo>
                    <a:pt x="89" y="26"/>
                  </a:lnTo>
                  <a:lnTo>
                    <a:pt x="91" y="31"/>
                  </a:lnTo>
                  <a:lnTo>
                    <a:pt x="92" y="34"/>
                  </a:lnTo>
                  <a:lnTo>
                    <a:pt x="92" y="36"/>
                  </a:lnTo>
                  <a:lnTo>
                    <a:pt x="91" y="37"/>
                  </a:lnTo>
                  <a:lnTo>
                    <a:pt x="90" y="37"/>
                  </a:lnTo>
                  <a:lnTo>
                    <a:pt x="89" y="37"/>
                  </a:lnTo>
                  <a:lnTo>
                    <a:pt x="88" y="38"/>
                  </a:lnTo>
                  <a:lnTo>
                    <a:pt x="85" y="38"/>
                  </a:lnTo>
                  <a:lnTo>
                    <a:pt x="82" y="39"/>
                  </a:lnTo>
                  <a:lnTo>
                    <a:pt x="77" y="39"/>
                  </a:lnTo>
                  <a:lnTo>
                    <a:pt x="74" y="40"/>
                  </a:lnTo>
                  <a:lnTo>
                    <a:pt x="70" y="40"/>
                  </a:lnTo>
                  <a:lnTo>
                    <a:pt x="66" y="41"/>
                  </a:lnTo>
                  <a:lnTo>
                    <a:pt x="62" y="41"/>
                  </a:lnTo>
                  <a:lnTo>
                    <a:pt x="58" y="41"/>
                  </a:lnTo>
                  <a:lnTo>
                    <a:pt x="53" y="41"/>
                  </a:lnTo>
                  <a:lnTo>
                    <a:pt x="50" y="41"/>
                  </a:lnTo>
                  <a:lnTo>
                    <a:pt x="45" y="41"/>
                  </a:lnTo>
                  <a:lnTo>
                    <a:pt x="42" y="41"/>
                  </a:lnTo>
                  <a:lnTo>
                    <a:pt x="37" y="41"/>
                  </a:lnTo>
                  <a:lnTo>
                    <a:pt x="34" y="41"/>
                  </a:lnTo>
                  <a:lnTo>
                    <a:pt x="29" y="41"/>
                  </a:lnTo>
                  <a:lnTo>
                    <a:pt x="26" y="40"/>
                  </a:lnTo>
                  <a:lnTo>
                    <a:pt x="21" y="40"/>
                  </a:lnTo>
                  <a:lnTo>
                    <a:pt x="20" y="40"/>
                  </a:lnTo>
                  <a:lnTo>
                    <a:pt x="17" y="40"/>
                  </a:lnTo>
                  <a:lnTo>
                    <a:pt x="16" y="40"/>
                  </a:lnTo>
                  <a:lnTo>
                    <a:pt x="15" y="40"/>
                  </a:lnTo>
                  <a:lnTo>
                    <a:pt x="14" y="39"/>
                  </a:lnTo>
                  <a:lnTo>
                    <a:pt x="13" y="39"/>
                  </a:lnTo>
                  <a:lnTo>
                    <a:pt x="12" y="39"/>
                  </a:lnTo>
                  <a:lnTo>
                    <a:pt x="12" y="38"/>
                  </a:lnTo>
                  <a:lnTo>
                    <a:pt x="11" y="34"/>
                  </a:lnTo>
                  <a:lnTo>
                    <a:pt x="9" y="30"/>
                  </a:lnTo>
                  <a:lnTo>
                    <a:pt x="7" y="25"/>
                  </a:lnTo>
                  <a:lnTo>
                    <a:pt x="6" y="22"/>
                  </a:lnTo>
                  <a:lnTo>
                    <a:pt x="5" y="17"/>
                  </a:lnTo>
                  <a:lnTo>
                    <a:pt x="2" y="14"/>
                  </a:lnTo>
                  <a:lnTo>
                    <a:pt x="1" y="9"/>
                  </a:lnTo>
                  <a:lnTo>
                    <a:pt x="0" y="6"/>
                  </a:lnTo>
                  <a:lnTo>
                    <a:pt x="0" y="4"/>
                  </a:lnTo>
                  <a:lnTo>
                    <a:pt x="0" y="3"/>
                  </a:lnTo>
                  <a:lnTo>
                    <a:pt x="1" y="2"/>
                  </a:lnTo>
                  <a:lnTo>
                    <a:pt x="2" y="2"/>
                  </a:lnTo>
                  <a:lnTo>
                    <a:pt x="4" y="2"/>
                  </a:lnTo>
                  <a:lnTo>
                    <a:pt x="5" y="1"/>
                  </a:lnTo>
                  <a:lnTo>
                    <a:pt x="7" y="1"/>
                  </a:lnTo>
                  <a:close/>
                </a:path>
              </a:pathLst>
            </a:custGeom>
            <a:solidFill>
              <a:srgbClr val="E5E5E5"/>
            </a:solidFill>
            <a:ln w="9525">
              <a:noFill/>
              <a:round/>
              <a:headEnd/>
              <a:tailEnd/>
            </a:ln>
          </p:spPr>
          <p:txBody>
            <a:bodyPr/>
            <a:lstStyle/>
            <a:p>
              <a:endParaRPr lang="en-US"/>
            </a:p>
          </p:txBody>
        </p:sp>
        <p:sp>
          <p:nvSpPr>
            <p:cNvPr id="1206" name="Freeform 170"/>
            <p:cNvSpPr>
              <a:spLocks/>
            </p:cNvSpPr>
            <p:nvPr/>
          </p:nvSpPr>
          <p:spPr bwMode="auto">
            <a:xfrm>
              <a:off x="3378" y="2113"/>
              <a:ext cx="50" cy="22"/>
            </a:xfrm>
            <a:custGeom>
              <a:avLst/>
              <a:gdLst>
                <a:gd name="T0" fmla="*/ 20 w 100"/>
                <a:gd name="T1" fmla="*/ 0 h 45"/>
                <a:gd name="T2" fmla="*/ 21 w 100"/>
                <a:gd name="T3" fmla="*/ 0 h 45"/>
                <a:gd name="T4" fmla="*/ 21 w 100"/>
                <a:gd name="T5" fmla="*/ 0 h 45"/>
                <a:gd name="T6" fmla="*/ 21 w 100"/>
                <a:gd name="T7" fmla="*/ 0 h 45"/>
                <a:gd name="T8" fmla="*/ 22 w 100"/>
                <a:gd name="T9" fmla="*/ 0 h 45"/>
                <a:gd name="T10" fmla="*/ 22 w 100"/>
                <a:gd name="T11" fmla="*/ 0 h 45"/>
                <a:gd name="T12" fmla="*/ 22 w 100"/>
                <a:gd name="T13" fmla="*/ 0 h 45"/>
                <a:gd name="T14" fmla="*/ 22 w 100"/>
                <a:gd name="T15" fmla="*/ 0 h 45"/>
                <a:gd name="T16" fmla="*/ 23 w 100"/>
                <a:gd name="T17" fmla="*/ 0 h 45"/>
                <a:gd name="T18" fmla="*/ 23 w 100"/>
                <a:gd name="T19" fmla="*/ 1 h 45"/>
                <a:gd name="T20" fmla="*/ 23 w 100"/>
                <a:gd name="T21" fmla="*/ 3 h 45"/>
                <a:gd name="T22" fmla="*/ 24 w 100"/>
                <a:gd name="T23" fmla="*/ 4 h 45"/>
                <a:gd name="T24" fmla="*/ 24 w 100"/>
                <a:gd name="T25" fmla="*/ 5 h 45"/>
                <a:gd name="T26" fmla="*/ 24 w 100"/>
                <a:gd name="T27" fmla="*/ 6 h 45"/>
                <a:gd name="T28" fmla="*/ 25 w 100"/>
                <a:gd name="T29" fmla="*/ 7 h 45"/>
                <a:gd name="T30" fmla="*/ 25 w 100"/>
                <a:gd name="T31" fmla="*/ 8 h 45"/>
                <a:gd name="T32" fmla="*/ 25 w 100"/>
                <a:gd name="T33" fmla="*/ 9 h 45"/>
                <a:gd name="T34" fmla="*/ 22 w 100"/>
                <a:gd name="T35" fmla="*/ 10 h 45"/>
                <a:gd name="T36" fmla="*/ 19 w 100"/>
                <a:gd name="T37" fmla="*/ 10 h 45"/>
                <a:gd name="T38" fmla="*/ 15 w 100"/>
                <a:gd name="T39" fmla="*/ 10 h 45"/>
                <a:gd name="T40" fmla="*/ 13 w 100"/>
                <a:gd name="T41" fmla="*/ 10 h 45"/>
                <a:gd name="T42" fmla="*/ 10 w 100"/>
                <a:gd name="T43" fmla="*/ 10 h 45"/>
                <a:gd name="T44" fmla="*/ 6 w 100"/>
                <a:gd name="T45" fmla="*/ 11 h 45"/>
                <a:gd name="T46" fmla="*/ 3 w 100"/>
                <a:gd name="T47" fmla="*/ 11 h 45"/>
                <a:gd name="T48" fmla="*/ 0 w 100"/>
                <a:gd name="T49" fmla="*/ 11 h 45"/>
                <a:gd name="T50" fmla="*/ 0 w 100"/>
                <a:gd name="T51" fmla="*/ 10 h 45"/>
                <a:gd name="T52" fmla="*/ 1 w 100"/>
                <a:gd name="T53" fmla="*/ 9 h 45"/>
                <a:gd name="T54" fmla="*/ 1 w 100"/>
                <a:gd name="T55" fmla="*/ 7 h 45"/>
                <a:gd name="T56" fmla="*/ 1 w 100"/>
                <a:gd name="T57" fmla="*/ 6 h 45"/>
                <a:gd name="T58" fmla="*/ 1 w 100"/>
                <a:gd name="T59" fmla="*/ 5 h 45"/>
                <a:gd name="T60" fmla="*/ 1 w 100"/>
                <a:gd name="T61" fmla="*/ 3 h 45"/>
                <a:gd name="T62" fmla="*/ 2 w 100"/>
                <a:gd name="T63" fmla="*/ 2 h 45"/>
                <a:gd name="T64" fmla="*/ 2 w 100"/>
                <a:gd name="T65" fmla="*/ 1 h 45"/>
                <a:gd name="T66" fmla="*/ 2 w 100"/>
                <a:gd name="T67" fmla="*/ 1 h 45"/>
                <a:gd name="T68" fmla="*/ 2 w 100"/>
                <a:gd name="T69" fmla="*/ 1 h 45"/>
                <a:gd name="T70" fmla="*/ 2 w 100"/>
                <a:gd name="T71" fmla="*/ 1 h 45"/>
                <a:gd name="T72" fmla="*/ 2 w 100"/>
                <a:gd name="T73" fmla="*/ 1 h 45"/>
                <a:gd name="T74" fmla="*/ 3 w 100"/>
                <a:gd name="T75" fmla="*/ 1 h 45"/>
                <a:gd name="T76" fmla="*/ 4 w 100"/>
                <a:gd name="T77" fmla="*/ 0 h 45"/>
                <a:gd name="T78" fmla="*/ 6 w 100"/>
                <a:gd name="T79" fmla="*/ 0 h 45"/>
                <a:gd name="T80" fmla="*/ 6 w 100"/>
                <a:gd name="T81" fmla="*/ 0 h 45"/>
                <a:gd name="T82" fmla="*/ 9 w 100"/>
                <a:gd name="T83" fmla="*/ 0 h 45"/>
                <a:gd name="T84" fmla="*/ 10 w 100"/>
                <a:gd name="T85" fmla="*/ 0 h 45"/>
                <a:gd name="T86" fmla="*/ 13 w 100"/>
                <a:gd name="T87" fmla="*/ 0 h 45"/>
                <a:gd name="T88" fmla="*/ 17 w 100"/>
                <a:gd name="T89" fmla="*/ 0 h 45"/>
                <a:gd name="T90" fmla="*/ 19 w 100"/>
                <a:gd name="T91" fmla="*/ 0 h 45"/>
                <a:gd name="T92" fmla="*/ 20 w 100"/>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0"/>
                <a:gd name="T142" fmla="*/ 0 h 45"/>
                <a:gd name="T143" fmla="*/ 100 w 100"/>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0" h="45">
                  <a:moveTo>
                    <a:pt x="80" y="0"/>
                  </a:moveTo>
                  <a:lnTo>
                    <a:pt x="82" y="0"/>
                  </a:lnTo>
                  <a:lnTo>
                    <a:pt x="83" y="0"/>
                  </a:lnTo>
                  <a:lnTo>
                    <a:pt x="84" y="0"/>
                  </a:lnTo>
                  <a:lnTo>
                    <a:pt x="85" y="0"/>
                  </a:lnTo>
                  <a:lnTo>
                    <a:pt x="86" y="1"/>
                  </a:lnTo>
                  <a:lnTo>
                    <a:pt x="88" y="1"/>
                  </a:lnTo>
                  <a:lnTo>
                    <a:pt x="88" y="3"/>
                  </a:lnTo>
                  <a:lnTo>
                    <a:pt x="89" y="3"/>
                  </a:lnTo>
                  <a:lnTo>
                    <a:pt x="90" y="7"/>
                  </a:lnTo>
                  <a:lnTo>
                    <a:pt x="91" y="12"/>
                  </a:lnTo>
                  <a:lnTo>
                    <a:pt x="93" y="16"/>
                  </a:lnTo>
                  <a:lnTo>
                    <a:pt x="95" y="21"/>
                  </a:lnTo>
                  <a:lnTo>
                    <a:pt x="96" y="26"/>
                  </a:lnTo>
                  <a:lnTo>
                    <a:pt x="98" y="30"/>
                  </a:lnTo>
                  <a:lnTo>
                    <a:pt x="99" y="35"/>
                  </a:lnTo>
                  <a:lnTo>
                    <a:pt x="100" y="39"/>
                  </a:lnTo>
                  <a:lnTo>
                    <a:pt x="88" y="41"/>
                  </a:lnTo>
                  <a:lnTo>
                    <a:pt x="75" y="41"/>
                  </a:lnTo>
                  <a:lnTo>
                    <a:pt x="63" y="42"/>
                  </a:lnTo>
                  <a:lnTo>
                    <a:pt x="50" y="43"/>
                  </a:lnTo>
                  <a:lnTo>
                    <a:pt x="38" y="43"/>
                  </a:lnTo>
                  <a:lnTo>
                    <a:pt x="25" y="44"/>
                  </a:lnTo>
                  <a:lnTo>
                    <a:pt x="13" y="45"/>
                  </a:lnTo>
                  <a:lnTo>
                    <a:pt x="0" y="45"/>
                  </a:lnTo>
                  <a:lnTo>
                    <a:pt x="0" y="41"/>
                  </a:lnTo>
                  <a:lnTo>
                    <a:pt x="1" y="36"/>
                  </a:lnTo>
                  <a:lnTo>
                    <a:pt x="1" y="30"/>
                  </a:lnTo>
                  <a:lnTo>
                    <a:pt x="2" y="26"/>
                  </a:lnTo>
                  <a:lnTo>
                    <a:pt x="4" y="21"/>
                  </a:lnTo>
                  <a:lnTo>
                    <a:pt x="4" y="15"/>
                  </a:lnTo>
                  <a:lnTo>
                    <a:pt x="5" y="11"/>
                  </a:lnTo>
                  <a:lnTo>
                    <a:pt x="5" y="5"/>
                  </a:lnTo>
                  <a:lnTo>
                    <a:pt x="6" y="5"/>
                  </a:lnTo>
                  <a:lnTo>
                    <a:pt x="7" y="4"/>
                  </a:lnTo>
                  <a:lnTo>
                    <a:pt x="8" y="4"/>
                  </a:lnTo>
                  <a:lnTo>
                    <a:pt x="12" y="4"/>
                  </a:lnTo>
                  <a:lnTo>
                    <a:pt x="16" y="3"/>
                  </a:lnTo>
                  <a:lnTo>
                    <a:pt x="21" y="3"/>
                  </a:lnTo>
                  <a:lnTo>
                    <a:pt x="27" y="1"/>
                  </a:lnTo>
                  <a:lnTo>
                    <a:pt x="33" y="1"/>
                  </a:lnTo>
                  <a:lnTo>
                    <a:pt x="39" y="1"/>
                  </a:lnTo>
                  <a:lnTo>
                    <a:pt x="53" y="1"/>
                  </a:lnTo>
                  <a:lnTo>
                    <a:pt x="65" y="0"/>
                  </a:lnTo>
                  <a:lnTo>
                    <a:pt x="74" y="0"/>
                  </a:lnTo>
                  <a:lnTo>
                    <a:pt x="80" y="0"/>
                  </a:lnTo>
                  <a:close/>
                </a:path>
              </a:pathLst>
            </a:custGeom>
            <a:solidFill>
              <a:srgbClr val="B2B2B2"/>
            </a:solidFill>
            <a:ln w="9525">
              <a:noFill/>
              <a:round/>
              <a:headEnd/>
              <a:tailEnd/>
            </a:ln>
          </p:spPr>
          <p:txBody>
            <a:bodyPr/>
            <a:lstStyle/>
            <a:p>
              <a:endParaRPr lang="en-US"/>
            </a:p>
          </p:txBody>
        </p:sp>
        <p:sp>
          <p:nvSpPr>
            <p:cNvPr id="1207" name="Freeform 171"/>
            <p:cNvSpPr>
              <a:spLocks/>
            </p:cNvSpPr>
            <p:nvPr/>
          </p:nvSpPr>
          <p:spPr bwMode="auto">
            <a:xfrm>
              <a:off x="3368" y="2098"/>
              <a:ext cx="12" cy="37"/>
            </a:xfrm>
            <a:custGeom>
              <a:avLst/>
              <a:gdLst>
                <a:gd name="T0" fmla="*/ 3 w 24"/>
                <a:gd name="T1" fmla="*/ 1 h 74"/>
                <a:gd name="T2" fmla="*/ 2 w 24"/>
                <a:gd name="T3" fmla="*/ 1 h 74"/>
                <a:gd name="T4" fmla="*/ 2 w 24"/>
                <a:gd name="T5" fmla="*/ 2 h 74"/>
                <a:gd name="T6" fmla="*/ 2 w 24"/>
                <a:gd name="T7" fmla="*/ 3 h 74"/>
                <a:gd name="T8" fmla="*/ 1 w 24"/>
                <a:gd name="T9" fmla="*/ 3 h 74"/>
                <a:gd name="T10" fmla="*/ 1 w 24"/>
                <a:gd name="T11" fmla="*/ 5 h 74"/>
                <a:gd name="T12" fmla="*/ 1 w 24"/>
                <a:gd name="T13" fmla="*/ 5 h 74"/>
                <a:gd name="T14" fmla="*/ 1 w 24"/>
                <a:gd name="T15" fmla="*/ 6 h 74"/>
                <a:gd name="T16" fmla="*/ 0 w 24"/>
                <a:gd name="T17" fmla="*/ 6 h 74"/>
                <a:gd name="T18" fmla="*/ 1 w 24"/>
                <a:gd name="T19" fmla="*/ 9 h 74"/>
                <a:gd name="T20" fmla="*/ 1 w 24"/>
                <a:gd name="T21" fmla="*/ 10 h 74"/>
                <a:gd name="T22" fmla="*/ 2 w 24"/>
                <a:gd name="T23" fmla="*/ 11 h 74"/>
                <a:gd name="T24" fmla="*/ 3 w 24"/>
                <a:gd name="T25" fmla="*/ 12 h 74"/>
                <a:gd name="T26" fmla="*/ 3 w 24"/>
                <a:gd name="T27" fmla="*/ 14 h 74"/>
                <a:gd name="T28" fmla="*/ 3 w 24"/>
                <a:gd name="T29" fmla="*/ 15 h 74"/>
                <a:gd name="T30" fmla="*/ 4 w 24"/>
                <a:gd name="T31" fmla="*/ 17 h 74"/>
                <a:gd name="T32" fmla="*/ 5 w 24"/>
                <a:gd name="T33" fmla="*/ 19 h 74"/>
                <a:gd name="T34" fmla="*/ 5 w 24"/>
                <a:gd name="T35" fmla="*/ 18 h 74"/>
                <a:gd name="T36" fmla="*/ 5 w 24"/>
                <a:gd name="T37" fmla="*/ 17 h 74"/>
                <a:gd name="T38" fmla="*/ 5 w 24"/>
                <a:gd name="T39" fmla="*/ 15 h 74"/>
                <a:gd name="T40" fmla="*/ 6 w 24"/>
                <a:gd name="T41" fmla="*/ 14 h 74"/>
                <a:gd name="T42" fmla="*/ 6 w 24"/>
                <a:gd name="T43" fmla="*/ 13 h 74"/>
                <a:gd name="T44" fmla="*/ 6 w 24"/>
                <a:gd name="T45" fmla="*/ 12 h 74"/>
                <a:gd name="T46" fmla="*/ 6 w 24"/>
                <a:gd name="T47" fmla="*/ 10 h 74"/>
                <a:gd name="T48" fmla="*/ 6 w 24"/>
                <a:gd name="T49" fmla="*/ 9 h 74"/>
                <a:gd name="T50" fmla="*/ 6 w 24"/>
                <a:gd name="T51" fmla="*/ 9 h 74"/>
                <a:gd name="T52" fmla="*/ 6 w 24"/>
                <a:gd name="T53" fmla="*/ 9 h 74"/>
                <a:gd name="T54" fmla="*/ 6 w 24"/>
                <a:gd name="T55" fmla="*/ 9 h 74"/>
                <a:gd name="T56" fmla="*/ 6 w 24"/>
                <a:gd name="T57" fmla="*/ 9 h 74"/>
                <a:gd name="T58" fmla="*/ 6 w 24"/>
                <a:gd name="T59" fmla="*/ 7 h 74"/>
                <a:gd name="T60" fmla="*/ 6 w 24"/>
                <a:gd name="T61" fmla="*/ 6 h 74"/>
                <a:gd name="T62" fmla="*/ 6 w 24"/>
                <a:gd name="T63" fmla="*/ 5 h 74"/>
                <a:gd name="T64" fmla="*/ 6 w 24"/>
                <a:gd name="T65" fmla="*/ 5 h 74"/>
                <a:gd name="T66" fmla="*/ 5 w 24"/>
                <a:gd name="T67" fmla="*/ 3 h 74"/>
                <a:gd name="T68" fmla="*/ 5 w 24"/>
                <a:gd name="T69" fmla="*/ 3 h 74"/>
                <a:gd name="T70" fmla="*/ 5 w 24"/>
                <a:gd name="T71" fmla="*/ 2 h 74"/>
                <a:gd name="T72" fmla="*/ 4 w 24"/>
                <a:gd name="T73" fmla="*/ 1 h 74"/>
                <a:gd name="T74" fmla="*/ 3 w 24"/>
                <a:gd name="T75" fmla="*/ 1 h 74"/>
                <a:gd name="T76" fmla="*/ 3 w 24"/>
                <a:gd name="T77" fmla="*/ 1 h 74"/>
                <a:gd name="T78" fmla="*/ 3 w 24"/>
                <a:gd name="T79" fmla="*/ 1 h 74"/>
                <a:gd name="T80" fmla="*/ 3 w 24"/>
                <a:gd name="T81" fmla="*/ 0 h 74"/>
                <a:gd name="T82" fmla="*/ 3 w 24"/>
                <a:gd name="T83" fmla="*/ 0 h 74"/>
                <a:gd name="T84" fmla="*/ 3 w 24"/>
                <a:gd name="T85" fmla="*/ 0 h 74"/>
                <a:gd name="T86" fmla="*/ 3 w 24"/>
                <a:gd name="T87" fmla="*/ 0 h 74"/>
                <a:gd name="T88" fmla="*/ 3 w 24"/>
                <a:gd name="T89" fmla="*/ 0 h 74"/>
                <a:gd name="T90" fmla="*/ 3 w 24"/>
                <a:gd name="T91" fmla="*/ 1 h 74"/>
                <a:gd name="T92" fmla="*/ 3 w 24"/>
                <a:gd name="T93" fmla="*/ 1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4"/>
                <a:gd name="T143" fmla="*/ 24 w 24"/>
                <a:gd name="T144" fmla="*/ 74 h 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4">
                  <a:moveTo>
                    <a:pt x="9" y="2"/>
                  </a:moveTo>
                  <a:lnTo>
                    <a:pt x="8" y="5"/>
                  </a:lnTo>
                  <a:lnTo>
                    <a:pt x="7" y="8"/>
                  </a:lnTo>
                  <a:lnTo>
                    <a:pt x="5" y="12"/>
                  </a:lnTo>
                  <a:lnTo>
                    <a:pt x="4" y="14"/>
                  </a:lnTo>
                  <a:lnTo>
                    <a:pt x="3" y="18"/>
                  </a:lnTo>
                  <a:lnTo>
                    <a:pt x="2" y="21"/>
                  </a:lnTo>
                  <a:lnTo>
                    <a:pt x="1" y="25"/>
                  </a:lnTo>
                  <a:lnTo>
                    <a:pt x="0" y="27"/>
                  </a:lnTo>
                  <a:lnTo>
                    <a:pt x="2" y="33"/>
                  </a:lnTo>
                  <a:lnTo>
                    <a:pt x="4" y="40"/>
                  </a:lnTo>
                  <a:lnTo>
                    <a:pt x="7" y="45"/>
                  </a:lnTo>
                  <a:lnTo>
                    <a:pt x="9" y="51"/>
                  </a:lnTo>
                  <a:lnTo>
                    <a:pt x="11" y="57"/>
                  </a:lnTo>
                  <a:lnTo>
                    <a:pt x="13" y="63"/>
                  </a:lnTo>
                  <a:lnTo>
                    <a:pt x="16" y="68"/>
                  </a:lnTo>
                  <a:lnTo>
                    <a:pt x="18" y="74"/>
                  </a:lnTo>
                  <a:lnTo>
                    <a:pt x="19" y="69"/>
                  </a:lnTo>
                  <a:lnTo>
                    <a:pt x="19" y="65"/>
                  </a:lnTo>
                  <a:lnTo>
                    <a:pt x="20" y="60"/>
                  </a:lnTo>
                  <a:lnTo>
                    <a:pt x="22" y="57"/>
                  </a:lnTo>
                  <a:lnTo>
                    <a:pt x="22" y="52"/>
                  </a:lnTo>
                  <a:lnTo>
                    <a:pt x="23" y="48"/>
                  </a:lnTo>
                  <a:lnTo>
                    <a:pt x="24" y="43"/>
                  </a:lnTo>
                  <a:lnTo>
                    <a:pt x="24" y="38"/>
                  </a:lnTo>
                  <a:lnTo>
                    <a:pt x="24" y="37"/>
                  </a:lnTo>
                  <a:lnTo>
                    <a:pt x="24" y="36"/>
                  </a:lnTo>
                  <a:lnTo>
                    <a:pt x="24" y="35"/>
                  </a:lnTo>
                  <a:lnTo>
                    <a:pt x="24" y="33"/>
                  </a:lnTo>
                  <a:lnTo>
                    <a:pt x="24" y="30"/>
                  </a:lnTo>
                  <a:lnTo>
                    <a:pt x="23" y="27"/>
                  </a:lnTo>
                  <a:lnTo>
                    <a:pt x="22" y="23"/>
                  </a:lnTo>
                  <a:lnTo>
                    <a:pt x="22" y="19"/>
                  </a:lnTo>
                  <a:lnTo>
                    <a:pt x="19" y="15"/>
                  </a:lnTo>
                  <a:lnTo>
                    <a:pt x="18" y="12"/>
                  </a:lnTo>
                  <a:lnTo>
                    <a:pt x="17" y="10"/>
                  </a:lnTo>
                  <a:lnTo>
                    <a:pt x="16" y="6"/>
                  </a:lnTo>
                  <a:lnTo>
                    <a:pt x="15" y="4"/>
                  </a:lnTo>
                  <a:lnTo>
                    <a:pt x="13" y="2"/>
                  </a:lnTo>
                  <a:lnTo>
                    <a:pt x="12" y="2"/>
                  </a:lnTo>
                  <a:lnTo>
                    <a:pt x="11" y="0"/>
                  </a:lnTo>
                  <a:lnTo>
                    <a:pt x="10" y="0"/>
                  </a:lnTo>
                  <a:lnTo>
                    <a:pt x="9" y="2"/>
                  </a:lnTo>
                  <a:close/>
                </a:path>
              </a:pathLst>
            </a:custGeom>
            <a:solidFill>
              <a:srgbClr val="999999"/>
            </a:solidFill>
            <a:ln w="9525">
              <a:noFill/>
              <a:round/>
              <a:headEnd/>
              <a:tailEnd/>
            </a:ln>
          </p:spPr>
          <p:txBody>
            <a:bodyPr/>
            <a:lstStyle/>
            <a:p>
              <a:endParaRPr lang="en-US"/>
            </a:p>
          </p:txBody>
        </p:sp>
        <p:sp>
          <p:nvSpPr>
            <p:cNvPr id="1208" name="Freeform 172"/>
            <p:cNvSpPr>
              <a:spLocks/>
            </p:cNvSpPr>
            <p:nvPr/>
          </p:nvSpPr>
          <p:spPr bwMode="auto">
            <a:xfrm>
              <a:off x="3374" y="2096"/>
              <a:ext cx="47" cy="21"/>
            </a:xfrm>
            <a:custGeom>
              <a:avLst/>
              <a:gdLst>
                <a:gd name="T0" fmla="*/ 3 w 94"/>
                <a:gd name="T1" fmla="*/ 0 h 43"/>
                <a:gd name="T2" fmla="*/ 7 w 94"/>
                <a:gd name="T3" fmla="*/ 0 h 43"/>
                <a:gd name="T4" fmla="*/ 12 w 94"/>
                <a:gd name="T5" fmla="*/ 0 h 43"/>
                <a:gd name="T6" fmla="*/ 15 w 94"/>
                <a:gd name="T7" fmla="*/ 0 h 43"/>
                <a:gd name="T8" fmla="*/ 18 w 94"/>
                <a:gd name="T9" fmla="*/ 0 h 43"/>
                <a:gd name="T10" fmla="*/ 19 w 94"/>
                <a:gd name="T11" fmla="*/ 0 h 43"/>
                <a:gd name="T12" fmla="*/ 19 w 94"/>
                <a:gd name="T13" fmla="*/ 0 h 43"/>
                <a:gd name="T14" fmla="*/ 20 w 94"/>
                <a:gd name="T15" fmla="*/ 0 h 43"/>
                <a:gd name="T16" fmla="*/ 20 w 94"/>
                <a:gd name="T17" fmla="*/ 1 h 43"/>
                <a:gd name="T18" fmla="*/ 21 w 94"/>
                <a:gd name="T19" fmla="*/ 3 h 43"/>
                <a:gd name="T20" fmla="*/ 23 w 94"/>
                <a:gd name="T21" fmla="*/ 5 h 43"/>
                <a:gd name="T22" fmla="*/ 23 w 94"/>
                <a:gd name="T23" fmla="*/ 7 h 43"/>
                <a:gd name="T24" fmla="*/ 24 w 94"/>
                <a:gd name="T25" fmla="*/ 8 h 43"/>
                <a:gd name="T26" fmla="*/ 24 w 94"/>
                <a:gd name="T27" fmla="*/ 9 h 43"/>
                <a:gd name="T28" fmla="*/ 24 w 94"/>
                <a:gd name="T29" fmla="*/ 9 h 43"/>
                <a:gd name="T30" fmla="*/ 23 w 94"/>
                <a:gd name="T31" fmla="*/ 9 h 43"/>
                <a:gd name="T32" fmla="*/ 23 w 94"/>
                <a:gd name="T33" fmla="*/ 9 h 43"/>
                <a:gd name="T34" fmla="*/ 21 w 94"/>
                <a:gd name="T35" fmla="*/ 9 h 43"/>
                <a:gd name="T36" fmla="*/ 19 w 94"/>
                <a:gd name="T37" fmla="*/ 10 h 43"/>
                <a:gd name="T38" fmla="*/ 17 w 94"/>
                <a:gd name="T39" fmla="*/ 10 h 43"/>
                <a:gd name="T40" fmla="*/ 15 w 94"/>
                <a:gd name="T41" fmla="*/ 10 h 43"/>
                <a:gd name="T42" fmla="*/ 12 w 94"/>
                <a:gd name="T43" fmla="*/ 10 h 43"/>
                <a:gd name="T44" fmla="*/ 11 w 94"/>
                <a:gd name="T45" fmla="*/ 10 h 43"/>
                <a:gd name="T46" fmla="*/ 9 w 94"/>
                <a:gd name="T47" fmla="*/ 10 h 43"/>
                <a:gd name="T48" fmla="*/ 6 w 94"/>
                <a:gd name="T49" fmla="*/ 10 h 43"/>
                <a:gd name="T50" fmla="*/ 6 w 94"/>
                <a:gd name="T51" fmla="*/ 10 h 43"/>
                <a:gd name="T52" fmla="*/ 5 w 94"/>
                <a:gd name="T53" fmla="*/ 10 h 43"/>
                <a:gd name="T54" fmla="*/ 3 w 94"/>
                <a:gd name="T55" fmla="*/ 10 h 43"/>
                <a:gd name="T56" fmla="*/ 3 w 94"/>
                <a:gd name="T57" fmla="*/ 9 h 43"/>
                <a:gd name="T58" fmla="*/ 3 w 94"/>
                <a:gd name="T59" fmla="*/ 9 h 43"/>
                <a:gd name="T60" fmla="*/ 3 w 94"/>
                <a:gd name="T61" fmla="*/ 8 h 43"/>
                <a:gd name="T62" fmla="*/ 2 w 94"/>
                <a:gd name="T63" fmla="*/ 6 h 43"/>
                <a:gd name="T64" fmla="*/ 1 w 94"/>
                <a:gd name="T65" fmla="*/ 4 h 43"/>
                <a:gd name="T66" fmla="*/ 1 w 94"/>
                <a:gd name="T67" fmla="*/ 2 h 43"/>
                <a:gd name="T68" fmla="*/ 0 w 94"/>
                <a:gd name="T69" fmla="*/ 1 h 43"/>
                <a:gd name="T70" fmla="*/ 0 w 94"/>
                <a:gd name="T71" fmla="*/ 1 h 43"/>
                <a:gd name="T72" fmla="*/ 0 w 94"/>
                <a:gd name="T73" fmla="*/ 0 h 43"/>
                <a:gd name="T74" fmla="*/ 1 w 94"/>
                <a:gd name="T75" fmla="*/ 0 h 43"/>
                <a:gd name="T76" fmla="*/ 1 w 94"/>
                <a:gd name="T77" fmla="*/ 0 h 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
                <a:gd name="T118" fmla="*/ 0 h 43"/>
                <a:gd name="T119" fmla="*/ 94 w 94"/>
                <a:gd name="T120" fmla="*/ 43 h 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 h="43">
                  <a:moveTo>
                    <a:pt x="7" y="1"/>
                  </a:moveTo>
                  <a:lnTo>
                    <a:pt x="15" y="2"/>
                  </a:lnTo>
                  <a:lnTo>
                    <a:pt x="22" y="2"/>
                  </a:lnTo>
                  <a:lnTo>
                    <a:pt x="30" y="2"/>
                  </a:lnTo>
                  <a:lnTo>
                    <a:pt x="38" y="2"/>
                  </a:lnTo>
                  <a:lnTo>
                    <a:pt x="45" y="1"/>
                  </a:lnTo>
                  <a:lnTo>
                    <a:pt x="53" y="1"/>
                  </a:lnTo>
                  <a:lnTo>
                    <a:pt x="60" y="0"/>
                  </a:lnTo>
                  <a:lnTo>
                    <a:pt x="68" y="0"/>
                  </a:lnTo>
                  <a:lnTo>
                    <a:pt x="70" y="0"/>
                  </a:lnTo>
                  <a:lnTo>
                    <a:pt x="71" y="0"/>
                  </a:lnTo>
                  <a:lnTo>
                    <a:pt x="73" y="0"/>
                  </a:lnTo>
                  <a:lnTo>
                    <a:pt x="75" y="0"/>
                  </a:lnTo>
                  <a:lnTo>
                    <a:pt x="76" y="1"/>
                  </a:lnTo>
                  <a:lnTo>
                    <a:pt x="77" y="1"/>
                  </a:lnTo>
                  <a:lnTo>
                    <a:pt x="77" y="2"/>
                  </a:lnTo>
                  <a:lnTo>
                    <a:pt x="78" y="2"/>
                  </a:lnTo>
                  <a:lnTo>
                    <a:pt x="80" y="7"/>
                  </a:lnTo>
                  <a:lnTo>
                    <a:pt x="82" y="10"/>
                  </a:lnTo>
                  <a:lnTo>
                    <a:pt x="84" y="15"/>
                  </a:lnTo>
                  <a:lnTo>
                    <a:pt x="86" y="18"/>
                  </a:lnTo>
                  <a:lnTo>
                    <a:pt x="89" y="23"/>
                  </a:lnTo>
                  <a:lnTo>
                    <a:pt x="90" y="26"/>
                  </a:lnTo>
                  <a:lnTo>
                    <a:pt x="92" y="31"/>
                  </a:lnTo>
                  <a:lnTo>
                    <a:pt x="94" y="34"/>
                  </a:lnTo>
                  <a:lnTo>
                    <a:pt x="94" y="36"/>
                  </a:lnTo>
                  <a:lnTo>
                    <a:pt x="93" y="37"/>
                  </a:lnTo>
                  <a:lnTo>
                    <a:pt x="92" y="37"/>
                  </a:lnTo>
                  <a:lnTo>
                    <a:pt x="91" y="38"/>
                  </a:lnTo>
                  <a:lnTo>
                    <a:pt x="89" y="38"/>
                  </a:lnTo>
                  <a:lnTo>
                    <a:pt x="88" y="38"/>
                  </a:lnTo>
                  <a:lnTo>
                    <a:pt x="84" y="39"/>
                  </a:lnTo>
                  <a:lnTo>
                    <a:pt x="80" y="40"/>
                  </a:lnTo>
                  <a:lnTo>
                    <a:pt x="76" y="40"/>
                  </a:lnTo>
                  <a:lnTo>
                    <a:pt x="71" y="40"/>
                  </a:lnTo>
                  <a:lnTo>
                    <a:pt x="68" y="41"/>
                  </a:lnTo>
                  <a:lnTo>
                    <a:pt x="63" y="41"/>
                  </a:lnTo>
                  <a:lnTo>
                    <a:pt x="60" y="41"/>
                  </a:lnTo>
                  <a:lnTo>
                    <a:pt x="55" y="41"/>
                  </a:lnTo>
                  <a:lnTo>
                    <a:pt x="51" y="43"/>
                  </a:lnTo>
                  <a:lnTo>
                    <a:pt x="47" y="43"/>
                  </a:lnTo>
                  <a:lnTo>
                    <a:pt x="43" y="43"/>
                  </a:lnTo>
                  <a:lnTo>
                    <a:pt x="39" y="41"/>
                  </a:lnTo>
                  <a:lnTo>
                    <a:pt x="35" y="41"/>
                  </a:lnTo>
                  <a:lnTo>
                    <a:pt x="31" y="41"/>
                  </a:lnTo>
                  <a:lnTo>
                    <a:pt x="27" y="41"/>
                  </a:lnTo>
                  <a:lnTo>
                    <a:pt x="22" y="40"/>
                  </a:lnTo>
                  <a:lnTo>
                    <a:pt x="21" y="40"/>
                  </a:lnTo>
                  <a:lnTo>
                    <a:pt x="20" y="40"/>
                  </a:lnTo>
                  <a:lnTo>
                    <a:pt x="17" y="40"/>
                  </a:lnTo>
                  <a:lnTo>
                    <a:pt x="16" y="40"/>
                  </a:lnTo>
                  <a:lnTo>
                    <a:pt x="15" y="40"/>
                  </a:lnTo>
                  <a:lnTo>
                    <a:pt x="14" y="39"/>
                  </a:lnTo>
                  <a:lnTo>
                    <a:pt x="13" y="38"/>
                  </a:lnTo>
                  <a:lnTo>
                    <a:pt x="12" y="34"/>
                  </a:lnTo>
                  <a:lnTo>
                    <a:pt x="9" y="30"/>
                  </a:lnTo>
                  <a:lnTo>
                    <a:pt x="8" y="26"/>
                  </a:lnTo>
                  <a:lnTo>
                    <a:pt x="7" y="22"/>
                  </a:lnTo>
                  <a:lnTo>
                    <a:pt x="5" y="17"/>
                  </a:lnTo>
                  <a:lnTo>
                    <a:pt x="3" y="14"/>
                  </a:lnTo>
                  <a:lnTo>
                    <a:pt x="1" y="9"/>
                  </a:lnTo>
                  <a:lnTo>
                    <a:pt x="0" y="6"/>
                  </a:lnTo>
                  <a:lnTo>
                    <a:pt x="0" y="5"/>
                  </a:lnTo>
                  <a:lnTo>
                    <a:pt x="0" y="3"/>
                  </a:lnTo>
                  <a:lnTo>
                    <a:pt x="1" y="2"/>
                  </a:lnTo>
                  <a:lnTo>
                    <a:pt x="2" y="2"/>
                  </a:lnTo>
                  <a:lnTo>
                    <a:pt x="3" y="2"/>
                  </a:lnTo>
                  <a:lnTo>
                    <a:pt x="5" y="1"/>
                  </a:lnTo>
                  <a:lnTo>
                    <a:pt x="7" y="1"/>
                  </a:lnTo>
                  <a:close/>
                </a:path>
              </a:pathLst>
            </a:custGeom>
            <a:solidFill>
              <a:srgbClr val="E5E5E5"/>
            </a:solidFill>
            <a:ln w="9525">
              <a:noFill/>
              <a:round/>
              <a:headEnd/>
              <a:tailEnd/>
            </a:ln>
          </p:spPr>
          <p:txBody>
            <a:bodyPr/>
            <a:lstStyle/>
            <a:p>
              <a:endParaRPr lang="en-US"/>
            </a:p>
          </p:txBody>
        </p:sp>
        <p:sp>
          <p:nvSpPr>
            <p:cNvPr id="1209" name="Freeform 173"/>
            <p:cNvSpPr>
              <a:spLocks/>
            </p:cNvSpPr>
            <p:nvPr/>
          </p:nvSpPr>
          <p:spPr bwMode="auto">
            <a:xfrm>
              <a:off x="3439" y="2109"/>
              <a:ext cx="50" cy="23"/>
            </a:xfrm>
            <a:custGeom>
              <a:avLst/>
              <a:gdLst>
                <a:gd name="T0" fmla="*/ 19 w 102"/>
                <a:gd name="T1" fmla="*/ 0 h 46"/>
                <a:gd name="T2" fmla="*/ 20 w 102"/>
                <a:gd name="T3" fmla="*/ 0 h 46"/>
                <a:gd name="T4" fmla="*/ 20 w 102"/>
                <a:gd name="T5" fmla="*/ 0 h 46"/>
                <a:gd name="T6" fmla="*/ 20 w 102"/>
                <a:gd name="T7" fmla="*/ 0 h 46"/>
                <a:gd name="T8" fmla="*/ 21 w 102"/>
                <a:gd name="T9" fmla="*/ 1 h 46"/>
                <a:gd name="T10" fmla="*/ 21 w 102"/>
                <a:gd name="T11" fmla="*/ 1 h 46"/>
                <a:gd name="T12" fmla="*/ 21 w 102"/>
                <a:gd name="T13" fmla="*/ 1 h 46"/>
                <a:gd name="T14" fmla="*/ 21 w 102"/>
                <a:gd name="T15" fmla="*/ 1 h 46"/>
                <a:gd name="T16" fmla="*/ 22 w 102"/>
                <a:gd name="T17" fmla="*/ 1 h 46"/>
                <a:gd name="T18" fmla="*/ 22 w 102"/>
                <a:gd name="T19" fmla="*/ 2 h 46"/>
                <a:gd name="T20" fmla="*/ 22 w 102"/>
                <a:gd name="T21" fmla="*/ 3 h 46"/>
                <a:gd name="T22" fmla="*/ 23 w 102"/>
                <a:gd name="T23" fmla="*/ 5 h 46"/>
                <a:gd name="T24" fmla="*/ 23 w 102"/>
                <a:gd name="T25" fmla="*/ 6 h 46"/>
                <a:gd name="T26" fmla="*/ 23 w 102"/>
                <a:gd name="T27" fmla="*/ 6 h 46"/>
                <a:gd name="T28" fmla="*/ 24 w 102"/>
                <a:gd name="T29" fmla="*/ 7 h 46"/>
                <a:gd name="T30" fmla="*/ 24 w 102"/>
                <a:gd name="T31" fmla="*/ 9 h 46"/>
                <a:gd name="T32" fmla="*/ 25 w 102"/>
                <a:gd name="T33" fmla="*/ 10 h 46"/>
                <a:gd name="T34" fmla="*/ 22 w 102"/>
                <a:gd name="T35" fmla="*/ 11 h 46"/>
                <a:gd name="T36" fmla="*/ 18 w 102"/>
                <a:gd name="T37" fmla="*/ 11 h 46"/>
                <a:gd name="T38" fmla="*/ 15 w 102"/>
                <a:gd name="T39" fmla="*/ 11 h 46"/>
                <a:gd name="T40" fmla="*/ 12 w 102"/>
                <a:gd name="T41" fmla="*/ 11 h 46"/>
                <a:gd name="T42" fmla="*/ 9 w 102"/>
                <a:gd name="T43" fmla="*/ 11 h 46"/>
                <a:gd name="T44" fmla="*/ 6 w 102"/>
                <a:gd name="T45" fmla="*/ 11 h 46"/>
                <a:gd name="T46" fmla="*/ 3 w 102"/>
                <a:gd name="T47" fmla="*/ 12 h 46"/>
                <a:gd name="T48" fmla="*/ 0 w 102"/>
                <a:gd name="T49" fmla="*/ 12 h 46"/>
                <a:gd name="T50" fmla="*/ 0 w 102"/>
                <a:gd name="T51" fmla="*/ 11 h 46"/>
                <a:gd name="T52" fmla="*/ 0 w 102"/>
                <a:gd name="T53" fmla="*/ 9 h 46"/>
                <a:gd name="T54" fmla="*/ 0 w 102"/>
                <a:gd name="T55" fmla="*/ 7 h 46"/>
                <a:gd name="T56" fmla="*/ 0 w 102"/>
                <a:gd name="T57" fmla="*/ 6 h 46"/>
                <a:gd name="T58" fmla="*/ 0 w 102"/>
                <a:gd name="T59" fmla="*/ 6 h 46"/>
                <a:gd name="T60" fmla="*/ 1 w 102"/>
                <a:gd name="T61" fmla="*/ 3 h 46"/>
                <a:gd name="T62" fmla="*/ 1 w 102"/>
                <a:gd name="T63" fmla="*/ 3 h 46"/>
                <a:gd name="T64" fmla="*/ 1 w 102"/>
                <a:gd name="T65" fmla="*/ 1 h 46"/>
                <a:gd name="T66" fmla="*/ 1 w 102"/>
                <a:gd name="T67" fmla="*/ 1 h 46"/>
                <a:gd name="T68" fmla="*/ 1 w 102"/>
                <a:gd name="T69" fmla="*/ 1 h 46"/>
                <a:gd name="T70" fmla="*/ 1 w 102"/>
                <a:gd name="T71" fmla="*/ 1 h 46"/>
                <a:gd name="T72" fmla="*/ 1 w 102"/>
                <a:gd name="T73" fmla="*/ 1 h 46"/>
                <a:gd name="T74" fmla="*/ 2 w 102"/>
                <a:gd name="T75" fmla="*/ 1 h 46"/>
                <a:gd name="T76" fmla="*/ 3 w 102"/>
                <a:gd name="T77" fmla="*/ 1 h 46"/>
                <a:gd name="T78" fmla="*/ 5 w 102"/>
                <a:gd name="T79" fmla="*/ 1 h 46"/>
                <a:gd name="T80" fmla="*/ 6 w 102"/>
                <a:gd name="T81" fmla="*/ 1 h 46"/>
                <a:gd name="T82" fmla="*/ 8 w 102"/>
                <a:gd name="T83" fmla="*/ 1 h 46"/>
                <a:gd name="T84" fmla="*/ 9 w 102"/>
                <a:gd name="T85" fmla="*/ 1 h 46"/>
                <a:gd name="T86" fmla="*/ 12 w 102"/>
                <a:gd name="T87" fmla="*/ 1 h 46"/>
                <a:gd name="T88" fmla="*/ 16 w 102"/>
                <a:gd name="T89" fmla="*/ 1 h 46"/>
                <a:gd name="T90" fmla="*/ 18 w 102"/>
                <a:gd name="T91" fmla="*/ 0 h 46"/>
                <a:gd name="T92" fmla="*/ 19 w 102"/>
                <a:gd name="T93" fmla="*/ 0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6"/>
                <a:gd name="T143" fmla="*/ 102 w 102"/>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6">
                  <a:moveTo>
                    <a:pt x="80" y="0"/>
                  </a:moveTo>
                  <a:lnTo>
                    <a:pt x="81" y="0"/>
                  </a:lnTo>
                  <a:lnTo>
                    <a:pt x="83" y="0"/>
                  </a:lnTo>
                  <a:lnTo>
                    <a:pt x="84" y="0"/>
                  </a:lnTo>
                  <a:lnTo>
                    <a:pt x="85" y="2"/>
                  </a:lnTo>
                  <a:lnTo>
                    <a:pt x="87" y="2"/>
                  </a:lnTo>
                  <a:lnTo>
                    <a:pt x="88" y="3"/>
                  </a:lnTo>
                  <a:lnTo>
                    <a:pt x="89" y="4"/>
                  </a:lnTo>
                  <a:lnTo>
                    <a:pt x="90" y="8"/>
                  </a:lnTo>
                  <a:lnTo>
                    <a:pt x="91" y="12"/>
                  </a:lnTo>
                  <a:lnTo>
                    <a:pt x="94" y="18"/>
                  </a:lnTo>
                  <a:lnTo>
                    <a:pt x="95" y="21"/>
                  </a:lnTo>
                  <a:lnTo>
                    <a:pt x="96" y="26"/>
                  </a:lnTo>
                  <a:lnTo>
                    <a:pt x="98" y="30"/>
                  </a:lnTo>
                  <a:lnTo>
                    <a:pt x="99" y="35"/>
                  </a:lnTo>
                  <a:lnTo>
                    <a:pt x="102" y="40"/>
                  </a:lnTo>
                  <a:lnTo>
                    <a:pt x="89" y="41"/>
                  </a:lnTo>
                  <a:lnTo>
                    <a:pt x="76" y="42"/>
                  </a:lnTo>
                  <a:lnTo>
                    <a:pt x="64" y="42"/>
                  </a:lnTo>
                  <a:lnTo>
                    <a:pt x="51" y="43"/>
                  </a:lnTo>
                  <a:lnTo>
                    <a:pt x="38" y="44"/>
                  </a:lnTo>
                  <a:lnTo>
                    <a:pt x="26" y="44"/>
                  </a:lnTo>
                  <a:lnTo>
                    <a:pt x="13" y="45"/>
                  </a:lnTo>
                  <a:lnTo>
                    <a:pt x="0" y="46"/>
                  </a:lnTo>
                  <a:lnTo>
                    <a:pt x="0" y="42"/>
                  </a:lnTo>
                  <a:lnTo>
                    <a:pt x="1" y="36"/>
                  </a:lnTo>
                  <a:lnTo>
                    <a:pt x="1" y="31"/>
                  </a:lnTo>
                  <a:lnTo>
                    <a:pt x="3" y="26"/>
                  </a:lnTo>
                  <a:lnTo>
                    <a:pt x="3" y="21"/>
                  </a:lnTo>
                  <a:lnTo>
                    <a:pt x="4" y="15"/>
                  </a:lnTo>
                  <a:lnTo>
                    <a:pt x="4" y="11"/>
                  </a:lnTo>
                  <a:lnTo>
                    <a:pt x="5" y="6"/>
                  </a:lnTo>
                  <a:lnTo>
                    <a:pt x="5" y="5"/>
                  </a:lnTo>
                  <a:lnTo>
                    <a:pt x="6" y="5"/>
                  </a:lnTo>
                  <a:lnTo>
                    <a:pt x="7" y="4"/>
                  </a:lnTo>
                  <a:lnTo>
                    <a:pt x="11" y="4"/>
                  </a:lnTo>
                  <a:lnTo>
                    <a:pt x="15" y="3"/>
                  </a:lnTo>
                  <a:lnTo>
                    <a:pt x="20" y="3"/>
                  </a:lnTo>
                  <a:lnTo>
                    <a:pt x="26" y="3"/>
                  </a:lnTo>
                  <a:lnTo>
                    <a:pt x="32" y="2"/>
                  </a:lnTo>
                  <a:lnTo>
                    <a:pt x="39" y="2"/>
                  </a:lnTo>
                  <a:lnTo>
                    <a:pt x="52" y="2"/>
                  </a:lnTo>
                  <a:lnTo>
                    <a:pt x="65" y="2"/>
                  </a:lnTo>
                  <a:lnTo>
                    <a:pt x="74" y="0"/>
                  </a:lnTo>
                  <a:lnTo>
                    <a:pt x="80" y="0"/>
                  </a:lnTo>
                  <a:close/>
                </a:path>
              </a:pathLst>
            </a:custGeom>
            <a:solidFill>
              <a:srgbClr val="B2B2B2"/>
            </a:solidFill>
            <a:ln w="9525">
              <a:noFill/>
              <a:round/>
              <a:headEnd/>
              <a:tailEnd/>
            </a:ln>
          </p:spPr>
          <p:txBody>
            <a:bodyPr/>
            <a:lstStyle/>
            <a:p>
              <a:endParaRPr lang="en-US"/>
            </a:p>
          </p:txBody>
        </p:sp>
        <p:sp>
          <p:nvSpPr>
            <p:cNvPr id="1210" name="Freeform 174"/>
            <p:cNvSpPr>
              <a:spLocks/>
            </p:cNvSpPr>
            <p:nvPr/>
          </p:nvSpPr>
          <p:spPr bwMode="auto">
            <a:xfrm>
              <a:off x="3429" y="2094"/>
              <a:ext cx="12" cy="38"/>
            </a:xfrm>
            <a:custGeom>
              <a:avLst/>
              <a:gdLst>
                <a:gd name="T0" fmla="*/ 2 w 25"/>
                <a:gd name="T1" fmla="*/ 1 h 75"/>
                <a:gd name="T2" fmla="*/ 1 w 25"/>
                <a:gd name="T3" fmla="*/ 2 h 75"/>
                <a:gd name="T4" fmla="*/ 1 w 25"/>
                <a:gd name="T5" fmla="*/ 3 h 75"/>
                <a:gd name="T6" fmla="*/ 1 w 25"/>
                <a:gd name="T7" fmla="*/ 3 h 75"/>
                <a:gd name="T8" fmla="*/ 1 w 25"/>
                <a:gd name="T9" fmla="*/ 4 h 75"/>
                <a:gd name="T10" fmla="*/ 0 w 25"/>
                <a:gd name="T11" fmla="*/ 5 h 75"/>
                <a:gd name="T12" fmla="*/ 0 w 25"/>
                <a:gd name="T13" fmla="*/ 6 h 75"/>
                <a:gd name="T14" fmla="*/ 0 w 25"/>
                <a:gd name="T15" fmla="*/ 7 h 75"/>
                <a:gd name="T16" fmla="*/ 0 w 25"/>
                <a:gd name="T17" fmla="*/ 7 h 75"/>
                <a:gd name="T18" fmla="*/ 0 w 25"/>
                <a:gd name="T19" fmla="*/ 9 h 75"/>
                <a:gd name="T20" fmla="*/ 1 w 25"/>
                <a:gd name="T21" fmla="*/ 10 h 75"/>
                <a:gd name="T22" fmla="*/ 1 w 25"/>
                <a:gd name="T23" fmla="*/ 12 h 75"/>
                <a:gd name="T24" fmla="*/ 2 w 25"/>
                <a:gd name="T25" fmla="*/ 13 h 75"/>
                <a:gd name="T26" fmla="*/ 3 w 25"/>
                <a:gd name="T27" fmla="*/ 15 h 75"/>
                <a:gd name="T28" fmla="*/ 3 w 25"/>
                <a:gd name="T29" fmla="*/ 16 h 75"/>
                <a:gd name="T30" fmla="*/ 4 w 25"/>
                <a:gd name="T31" fmla="*/ 18 h 75"/>
                <a:gd name="T32" fmla="*/ 4 w 25"/>
                <a:gd name="T33" fmla="*/ 19 h 75"/>
                <a:gd name="T34" fmla="*/ 5 w 25"/>
                <a:gd name="T35" fmla="*/ 18 h 75"/>
                <a:gd name="T36" fmla="*/ 5 w 25"/>
                <a:gd name="T37" fmla="*/ 17 h 75"/>
                <a:gd name="T38" fmla="*/ 5 w 25"/>
                <a:gd name="T39" fmla="*/ 16 h 75"/>
                <a:gd name="T40" fmla="*/ 5 w 25"/>
                <a:gd name="T41" fmla="*/ 15 h 75"/>
                <a:gd name="T42" fmla="*/ 5 w 25"/>
                <a:gd name="T43" fmla="*/ 13 h 75"/>
                <a:gd name="T44" fmla="*/ 5 w 25"/>
                <a:gd name="T45" fmla="*/ 12 h 75"/>
                <a:gd name="T46" fmla="*/ 6 w 25"/>
                <a:gd name="T47" fmla="*/ 11 h 75"/>
                <a:gd name="T48" fmla="*/ 6 w 25"/>
                <a:gd name="T49" fmla="*/ 10 h 75"/>
                <a:gd name="T50" fmla="*/ 6 w 25"/>
                <a:gd name="T51" fmla="*/ 10 h 75"/>
                <a:gd name="T52" fmla="*/ 6 w 25"/>
                <a:gd name="T53" fmla="*/ 9 h 75"/>
                <a:gd name="T54" fmla="*/ 6 w 25"/>
                <a:gd name="T55" fmla="*/ 9 h 75"/>
                <a:gd name="T56" fmla="*/ 6 w 25"/>
                <a:gd name="T57" fmla="*/ 9 h 75"/>
                <a:gd name="T58" fmla="*/ 6 w 25"/>
                <a:gd name="T59" fmla="*/ 8 h 75"/>
                <a:gd name="T60" fmla="*/ 5 w 25"/>
                <a:gd name="T61" fmla="*/ 7 h 75"/>
                <a:gd name="T62" fmla="*/ 5 w 25"/>
                <a:gd name="T63" fmla="*/ 6 h 75"/>
                <a:gd name="T64" fmla="*/ 5 w 25"/>
                <a:gd name="T65" fmla="*/ 5 h 75"/>
                <a:gd name="T66" fmla="*/ 4 w 25"/>
                <a:gd name="T67" fmla="*/ 4 h 75"/>
                <a:gd name="T68" fmla="*/ 4 w 25"/>
                <a:gd name="T69" fmla="*/ 3 h 75"/>
                <a:gd name="T70" fmla="*/ 4 w 25"/>
                <a:gd name="T71" fmla="*/ 3 h 75"/>
                <a:gd name="T72" fmla="*/ 3 w 25"/>
                <a:gd name="T73" fmla="*/ 2 h 75"/>
                <a:gd name="T74" fmla="*/ 3 w 25"/>
                <a:gd name="T75" fmla="*/ 1 h 75"/>
                <a:gd name="T76" fmla="*/ 3 w 25"/>
                <a:gd name="T77" fmla="*/ 1 h 75"/>
                <a:gd name="T78" fmla="*/ 2 w 25"/>
                <a:gd name="T79" fmla="*/ 1 h 75"/>
                <a:gd name="T80" fmla="*/ 2 w 25"/>
                <a:gd name="T81" fmla="*/ 0 h 75"/>
                <a:gd name="T82" fmla="*/ 2 w 25"/>
                <a:gd name="T83" fmla="*/ 0 h 75"/>
                <a:gd name="T84" fmla="*/ 2 w 25"/>
                <a:gd name="T85" fmla="*/ 0 h 75"/>
                <a:gd name="T86" fmla="*/ 2 w 25"/>
                <a:gd name="T87" fmla="*/ 0 h 75"/>
                <a:gd name="T88" fmla="*/ 2 w 25"/>
                <a:gd name="T89" fmla="*/ 0 h 75"/>
                <a:gd name="T90" fmla="*/ 2 w 25"/>
                <a:gd name="T91" fmla="*/ 1 h 75"/>
                <a:gd name="T92" fmla="*/ 2 w 25"/>
                <a:gd name="T93" fmla="*/ 1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5"/>
                <a:gd name="T143" fmla="*/ 25 w 25"/>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5">
                  <a:moveTo>
                    <a:pt x="8" y="2"/>
                  </a:moveTo>
                  <a:lnTo>
                    <a:pt x="7" y="5"/>
                  </a:lnTo>
                  <a:lnTo>
                    <a:pt x="5" y="9"/>
                  </a:lnTo>
                  <a:lnTo>
                    <a:pt x="4" y="12"/>
                  </a:lnTo>
                  <a:lnTo>
                    <a:pt x="4" y="14"/>
                  </a:lnTo>
                  <a:lnTo>
                    <a:pt x="3" y="18"/>
                  </a:lnTo>
                  <a:lnTo>
                    <a:pt x="2" y="21"/>
                  </a:lnTo>
                  <a:lnTo>
                    <a:pt x="1" y="25"/>
                  </a:lnTo>
                  <a:lnTo>
                    <a:pt x="0" y="28"/>
                  </a:lnTo>
                  <a:lnTo>
                    <a:pt x="2" y="34"/>
                  </a:lnTo>
                  <a:lnTo>
                    <a:pt x="4" y="40"/>
                  </a:lnTo>
                  <a:lnTo>
                    <a:pt x="7" y="45"/>
                  </a:lnTo>
                  <a:lnTo>
                    <a:pt x="10" y="51"/>
                  </a:lnTo>
                  <a:lnTo>
                    <a:pt x="12" y="57"/>
                  </a:lnTo>
                  <a:lnTo>
                    <a:pt x="15" y="63"/>
                  </a:lnTo>
                  <a:lnTo>
                    <a:pt x="17" y="70"/>
                  </a:lnTo>
                  <a:lnTo>
                    <a:pt x="19" y="75"/>
                  </a:lnTo>
                  <a:lnTo>
                    <a:pt x="20" y="71"/>
                  </a:lnTo>
                  <a:lnTo>
                    <a:pt x="20" y="66"/>
                  </a:lnTo>
                  <a:lnTo>
                    <a:pt x="22" y="61"/>
                  </a:lnTo>
                  <a:lnTo>
                    <a:pt x="22" y="57"/>
                  </a:lnTo>
                  <a:lnTo>
                    <a:pt x="23" y="52"/>
                  </a:lnTo>
                  <a:lnTo>
                    <a:pt x="23" y="48"/>
                  </a:lnTo>
                  <a:lnTo>
                    <a:pt x="24" y="43"/>
                  </a:lnTo>
                  <a:lnTo>
                    <a:pt x="24" y="38"/>
                  </a:lnTo>
                  <a:lnTo>
                    <a:pt x="25" y="37"/>
                  </a:lnTo>
                  <a:lnTo>
                    <a:pt x="25" y="36"/>
                  </a:lnTo>
                  <a:lnTo>
                    <a:pt x="24" y="35"/>
                  </a:lnTo>
                  <a:lnTo>
                    <a:pt x="24" y="34"/>
                  </a:lnTo>
                  <a:lnTo>
                    <a:pt x="24" y="30"/>
                  </a:lnTo>
                  <a:lnTo>
                    <a:pt x="23" y="27"/>
                  </a:lnTo>
                  <a:lnTo>
                    <a:pt x="22" y="23"/>
                  </a:lnTo>
                  <a:lnTo>
                    <a:pt x="20" y="20"/>
                  </a:lnTo>
                  <a:lnTo>
                    <a:pt x="19" y="15"/>
                  </a:lnTo>
                  <a:lnTo>
                    <a:pt x="18" y="12"/>
                  </a:lnTo>
                  <a:lnTo>
                    <a:pt x="16" y="10"/>
                  </a:lnTo>
                  <a:lnTo>
                    <a:pt x="15" y="6"/>
                  </a:lnTo>
                  <a:lnTo>
                    <a:pt x="13" y="4"/>
                  </a:lnTo>
                  <a:lnTo>
                    <a:pt x="12" y="2"/>
                  </a:lnTo>
                  <a:lnTo>
                    <a:pt x="11" y="2"/>
                  </a:lnTo>
                  <a:lnTo>
                    <a:pt x="10" y="0"/>
                  </a:lnTo>
                  <a:lnTo>
                    <a:pt x="9" y="0"/>
                  </a:lnTo>
                  <a:lnTo>
                    <a:pt x="8" y="2"/>
                  </a:lnTo>
                  <a:close/>
                </a:path>
              </a:pathLst>
            </a:custGeom>
            <a:solidFill>
              <a:srgbClr val="999999"/>
            </a:solidFill>
            <a:ln w="9525">
              <a:noFill/>
              <a:round/>
              <a:headEnd/>
              <a:tailEnd/>
            </a:ln>
          </p:spPr>
          <p:txBody>
            <a:bodyPr/>
            <a:lstStyle/>
            <a:p>
              <a:endParaRPr lang="en-US"/>
            </a:p>
          </p:txBody>
        </p:sp>
        <p:sp>
          <p:nvSpPr>
            <p:cNvPr id="1211" name="Freeform 175"/>
            <p:cNvSpPr>
              <a:spLocks/>
            </p:cNvSpPr>
            <p:nvPr/>
          </p:nvSpPr>
          <p:spPr bwMode="auto">
            <a:xfrm>
              <a:off x="3433" y="2092"/>
              <a:ext cx="49" cy="22"/>
            </a:xfrm>
            <a:custGeom>
              <a:avLst/>
              <a:gdLst>
                <a:gd name="T0" fmla="*/ 4 w 97"/>
                <a:gd name="T1" fmla="*/ 1 h 43"/>
                <a:gd name="T2" fmla="*/ 8 w 97"/>
                <a:gd name="T3" fmla="*/ 1 h 43"/>
                <a:gd name="T4" fmla="*/ 12 w 97"/>
                <a:gd name="T5" fmla="*/ 1 h 43"/>
                <a:gd name="T6" fmla="*/ 16 w 97"/>
                <a:gd name="T7" fmla="*/ 1 h 43"/>
                <a:gd name="T8" fmla="*/ 18 w 97"/>
                <a:gd name="T9" fmla="*/ 0 h 43"/>
                <a:gd name="T10" fmla="*/ 19 w 97"/>
                <a:gd name="T11" fmla="*/ 0 h 43"/>
                <a:gd name="T12" fmla="*/ 19 w 97"/>
                <a:gd name="T13" fmla="*/ 1 h 43"/>
                <a:gd name="T14" fmla="*/ 20 w 97"/>
                <a:gd name="T15" fmla="*/ 1 h 43"/>
                <a:gd name="T16" fmla="*/ 20 w 97"/>
                <a:gd name="T17" fmla="*/ 2 h 43"/>
                <a:gd name="T18" fmla="*/ 22 w 97"/>
                <a:gd name="T19" fmla="*/ 4 h 43"/>
                <a:gd name="T20" fmla="*/ 23 w 97"/>
                <a:gd name="T21" fmla="*/ 6 h 43"/>
                <a:gd name="T22" fmla="*/ 24 w 97"/>
                <a:gd name="T23" fmla="*/ 8 h 43"/>
                <a:gd name="T24" fmla="*/ 25 w 97"/>
                <a:gd name="T25" fmla="*/ 9 h 43"/>
                <a:gd name="T26" fmla="*/ 25 w 97"/>
                <a:gd name="T27" fmla="*/ 9 h 43"/>
                <a:gd name="T28" fmla="*/ 24 w 97"/>
                <a:gd name="T29" fmla="*/ 10 h 43"/>
                <a:gd name="T30" fmla="*/ 24 w 97"/>
                <a:gd name="T31" fmla="*/ 10 h 43"/>
                <a:gd name="T32" fmla="*/ 23 w 97"/>
                <a:gd name="T33" fmla="*/ 10 h 43"/>
                <a:gd name="T34" fmla="*/ 22 w 97"/>
                <a:gd name="T35" fmla="*/ 10 h 43"/>
                <a:gd name="T36" fmla="*/ 20 w 97"/>
                <a:gd name="T37" fmla="*/ 10 h 43"/>
                <a:gd name="T38" fmla="*/ 18 w 97"/>
                <a:gd name="T39" fmla="*/ 11 h 43"/>
                <a:gd name="T40" fmla="*/ 16 w 97"/>
                <a:gd name="T41" fmla="*/ 11 h 43"/>
                <a:gd name="T42" fmla="*/ 14 w 97"/>
                <a:gd name="T43" fmla="*/ 11 h 43"/>
                <a:gd name="T44" fmla="*/ 12 w 97"/>
                <a:gd name="T45" fmla="*/ 11 h 43"/>
                <a:gd name="T46" fmla="*/ 10 w 97"/>
                <a:gd name="T47" fmla="*/ 11 h 43"/>
                <a:gd name="T48" fmla="*/ 7 w 97"/>
                <a:gd name="T49" fmla="*/ 11 h 43"/>
                <a:gd name="T50" fmla="*/ 6 w 97"/>
                <a:gd name="T51" fmla="*/ 10 h 43"/>
                <a:gd name="T52" fmla="*/ 5 w 97"/>
                <a:gd name="T53" fmla="*/ 10 h 43"/>
                <a:gd name="T54" fmla="*/ 4 w 97"/>
                <a:gd name="T55" fmla="*/ 10 h 43"/>
                <a:gd name="T56" fmla="*/ 4 w 97"/>
                <a:gd name="T57" fmla="*/ 10 h 43"/>
                <a:gd name="T58" fmla="*/ 4 w 97"/>
                <a:gd name="T59" fmla="*/ 10 h 43"/>
                <a:gd name="T60" fmla="*/ 4 w 97"/>
                <a:gd name="T61" fmla="*/ 9 h 43"/>
                <a:gd name="T62" fmla="*/ 3 w 97"/>
                <a:gd name="T63" fmla="*/ 7 h 43"/>
                <a:gd name="T64" fmla="*/ 2 w 97"/>
                <a:gd name="T65" fmla="*/ 5 h 43"/>
                <a:gd name="T66" fmla="*/ 1 w 97"/>
                <a:gd name="T67" fmla="*/ 3 h 43"/>
                <a:gd name="T68" fmla="*/ 0 w 97"/>
                <a:gd name="T69" fmla="*/ 2 h 43"/>
                <a:gd name="T70" fmla="*/ 0 w 97"/>
                <a:gd name="T71" fmla="*/ 2 h 43"/>
                <a:gd name="T72" fmla="*/ 0 w 97"/>
                <a:gd name="T73" fmla="*/ 1 h 43"/>
                <a:gd name="T74" fmla="*/ 1 w 97"/>
                <a:gd name="T75" fmla="*/ 1 h 43"/>
                <a:gd name="T76" fmla="*/ 1 w 97"/>
                <a:gd name="T77" fmla="*/ 1 h 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
                <a:gd name="T118" fmla="*/ 0 h 43"/>
                <a:gd name="T119" fmla="*/ 97 w 97"/>
                <a:gd name="T120" fmla="*/ 43 h 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 h="43">
                  <a:moveTo>
                    <a:pt x="7" y="1"/>
                  </a:moveTo>
                  <a:lnTo>
                    <a:pt x="15" y="2"/>
                  </a:lnTo>
                  <a:lnTo>
                    <a:pt x="23" y="2"/>
                  </a:lnTo>
                  <a:lnTo>
                    <a:pt x="30" y="2"/>
                  </a:lnTo>
                  <a:lnTo>
                    <a:pt x="38" y="2"/>
                  </a:lnTo>
                  <a:lnTo>
                    <a:pt x="45" y="1"/>
                  </a:lnTo>
                  <a:lnTo>
                    <a:pt x="53" y="1"/>
                  </a:lnTo>
                  <a:lnTo>
                    <a:pt x="61" y="1"/>
                  </a:lnTo>
                  <a:lnTo>
                    <a:pt x="69" y="0"/>
                  </a:lnTo>
                  <a:lnTo>
                    <a:pt x="70" y="0"/>
                  </a:lnTo>
                  <a:lnTo>
                    <a:pt x="71" y="0"/>
                  </a:lnTo>
                  <a:lnTo>
                    <a:pt x="74" y="0"/>
                  </a:lnTo>
                  <a:lnTo>
                    <a:pt x="75" y="0"/>
                  </a:lnTo>
                  <a:lnTo>
                    <a:pt x="76" y="1"/>
                  </a:lnTo>
                  <a:lnTo>
                    <a:pt x="77" y="1"/>
                  </a:lnTo>
                  <a:lnTo>
                    <a:pt x="78" y="2"/>
                  </a:lnTo>
                  <a:lnTo>
                    <a:pt x="78" y="3"/>
                  </a:lnTo>
                  <a:lnTo>
                    <a:pt x="80" y="7"/>
                  </a:lnTo>
                  <a:lnTo>
                    <a:pt x="83" y="10"/>
                  </a:lnTo>
                  <a:lnTo>
                    <a:pt x="85" y="15"/>
                  </a:lnTo>
                  <a:lnTo>
                    <a:pt x="87" y="18"/>
                  </a:lnTo>
                  <a:lnTo>
                    <a:pt x="90" y="23"/>
                  </a:lnTo>
                  <a:lnTo>
                    <a:pt x="92" y="26"/>
                  </a:lnTo>
                  <a:lnTo>
                    <a:pt x="94" y="31"/>
                  </a:lnTo>
                  <a:lnTo>
                    <a:pt x="97" y="35"/>
                  </a:lnTo>
                  <a:lnTo>
                    <a:pt x="97" y="36"/>
                  </a:lnTo>
                  <a:lnTo>
                    <a:pt x="95" y="37"/>
                  </a:lnTo>
                  <a:lnTo>
                    <a:pt x="94" y="37"/>
                  </a:lnTo>
                  <a:lnTo>
                    <a:pt x="93" y="38"/>
                  </a:lnTo>
                  <a:lnTo>
                    <a:pt x="92" y="38"/>
                  </a:lnTo>
                  <a:lnTo>
                    <a:pt x="91" y="38"/>
                  </a:lnTo>
                  <a:lnTo>
                    <a:pt x="90" y="39"/>
                  </a:lnTo>
                  <a:lnTo>
                    <a:pt x="85" y="39"/>
                  </a:lnTo>
                  <a:lnTo>
                    <a:pt x="82" y="40"/>
                  </a:lnTo>
                  <a:lnTo>
                    <a:pt x="77" y="40"/>
                  </a:lnTo>
                  <a:lnTo>
                    <a:pt x="74" y="41"/>
                  </a:lnTo>
                  <a:lnTo>
                    <a:pt x="69" y="41"/>
                  </a:lnTo>
                  <a:lnTo>
                    <a:pt x="66" y="41"/>
                  </a:lnTo>
                  <a:lnTo>
                    <a:pt x="61" y="43"/>
                  </a:lnTo>
                  <a:lnTo>
                    <a:pt x="57" y="43"/>
                  </a:lnTo>
                  <a:lnTo>
                    <a:pt x="53" y="43"/>
                  </a:lnTo>
                  <a:lnTo>
                    <a:pt x="48" y="43"/>
                  </a:lnTo>
                  <a:lnTo>
                    <a:pt x="45" y="43"/>
                  </a:lnTo>
                  <a:lnTo>
                    <a:pt x="40" y="43"/>
                  </a:lnTo>
                  <a:lnTo>
                    <a:pt x="37" y="41"/>
                  </a:lnTo>
                  <a:lnTo>
                    <a:pt x="32" y="41"/>
                  </a:lnTo>
                  <a:lnTo>
                    <a:pt x="27" y="41"/>
                  </a:lnTo>
                  <a:lnTo>
                    <a:pt x="24" y="41"/>
                  </a:lnTo>
                  <a:lnTo>
                    <a:pt x="22" y="40"/>
                  </a:lnTo>
                  <a:lnTo>
                    <a:pt x="21" y="40"/>
                  </a:lnTo>
                  <a:lnTo>
                    <a:pt x="19" y="40"/>
                  </a:lnTo>
                  <a:lnTo>
                    <a:pt x="17" y="40"/>
                  </a:lnTo>
                  <a:lnTo>
                    <a:pt x="16" y="40"/>
                  </a:lnTo>
                  <a:lnTo>
                    <a:pt x="15" y="39"/>
                  </a:lnTo>
                  <a:lnTo>
                    <a:pt x="13" y="35"/>
                  </a:lnTo>
                  <a:lnTo>
                    <a:pt x="10" y="30"/>
                  </a:lnTo>
                  <a:lnTo>
                    <a:pt x="9" y="26"/>
                  </a:lnTo>
                  <a:lnTo>
                    <a:pt x="7" y="22"/>
                  </a:lnTo>
                  <a:lnTo>
                    <a:pt x="6" y="17"/>
                  </a:lnTo>
                  <a:lnTo>
                    <a:pt x="3" y="14"/>
                  </a:lnTo>
                  <a:lnTo>
                    <a:pt x="1" y="9"/>
                  </a:lnTo>
                  <a:lnTo>
                    <a:pt x="0" y="6"/>
                  </a:lnTo>
                  <a:lnTo>
                    <a:pt x="0" y="5"/>
                  </a:lnTo>
                  <a:lnTo>
                    <a:pt x="0" y="3"/>
                  </a:lnTo>
                  <a:lnTo>
                    <a:pt x="1" y="2"/>
                  </a:lnTo>
                  <a:lnTo>
                    <a:pt x="2" y="2"/>
                  </a:lnTo>
                  <a:lnTo>
                    <a:pt x="3" y="2"/>
                  </a:lnTo>
                  <a:lnTo>
                    <a:pt x="4" y="1"/>
                  </a:lnTo>
                  <a:lnTo>
                    <a:pt x="7" y="1"/>
                  </a:lnTo>
                  <a:close/>
                </a:path>
              </a:pathLst>
            </a:custGeom>
            <a:solidFill>
              <a:srgbClr val="E5E5E5"/>
            </a:solidFill>
            <a:ln w="9525">
              <a:noFill/>
              <a:round/>
              <a:headEnd/>
              <a:tailEnd/>
            </a:ln>
          </p:spPr>
          <p:txBody>
            <a:bodyPr/>
            <a:lstStyle/>
            <a:p>
              <a:endParaRPr lang="en-US"/>
            </a:p>
          </p:txBody>
        </p:sp>
        <p:sp>
          <p:nvSpPr>
            <p:cNvPr id="1212" name="Freeform 176"/>
            <p:cNvSpPr>
              <a:spLocks/>
            </p:cNvSpPr>
            <p:nvPr/>
          </p:nvSpPr>
          <p:spPr bwMode="auto">
            <a:xfrm>
              <a:off x="3500" y="2106"/>
              <a:ext cx="50" cy="23"/>
            </a:xfrm>
            <a:custGeom>
              <a:avLst/>
              <a:gdLst>
                <a:gd name="T0" fmla="*/ 19 w 102"/>
                <a:gd name="T1" fmla="*/ 0 h 47"/>
                <a:gd name="T2" fmla="*/ 20 w 102"/>
                <a:gd name="T3" fmla="*/ 0 h 47"/>
                <a:gd name="T4" fmla="*/ 20 w 102"/>
                <a:gd name="T5" fmla="*/ 0 h 47"/>
                <a:gd name="T6" fmla="*/ 20 w 102"/>
                <a:gd name="T7" fmla="*/ 0 h 47"/>
                <a:gd name="T8" fmla="*/ 20 w 102"/>
                <a:gd name="T9" fmla="*/ 0 h 47"/>
                <a:gd name="T10" fmla="*/ 21 w 102"/>
                <a:gd name="T11" fmla="*/ 0 h 47"/>
                <a:gd name="T12" fmla="*/ 21 w 102"/>
                <a:gd name="T13" fmla="*/ 0 h 47"/>
                <a:gd name="T14" fmla="*/ 21 w 102"/>
                <a:gd name="T15" fmla="*/ 0 h 47"/>
                <a:gd name="T16" fmla="*/ 21 w 102"/>
                <a:gd name="T17" fmla="*/ 1 h 47"/>
                <a:gd name="T18" fmla="*/ 22 w 102"/>
                <a:gd name="T19" fmla="*/ 2 h 47"/>
                <a:gd name="T20" fmla="*/ 22 w 102"/>
                <a:gd name="T21" fmla="*/ 3 h 47"/>
                <a:gd name="T22" fmla="*/ 23 w 102"/>
                <a:gd name="T23" fmla="*/ 4 h 47"/>
                <a:gd name="T24" fmla="*/ 23 w 102"/>
                <a:gd name="T25" fmla="*/ 5 h 47"/>
                <a:gd name="T26" fmla="*/ 23 w 102"/>
                <a:gd name="T27" fmla="*/ 6 h 47"/>
                <a:gd name="T28" fmla="*/ 24 w 102"/>
                <a:gd name="T29" fmla="*/ 8 h 47"/>
                <a:gd name="T30" fmla="*/ 24 w 102"/>
                <a:gd name="T31" fmla="*/ 9 h 47"/>
                <a:gd name="T32" fmla="*/ 25 w 102"/>
                <a:gd name="T33" fmla="*/ 10 h 47"/>
                <a:gd name="T34" fmla="*/ 22 w 102"/>
                <a:gd name="T35" fmla="*/ 10 h 47"/>
                <a:gd name="T36" fmla="*/ 18 w 102"/>
                <a:gd name="T37" fmla="*/ 10 h 47"/>
                <a:gd name="T38" fmla="*/ 15 w 102"/>
                <a:gd name="T39" fmla="*/ 10 h 47"/>
                <a:gd name="T40" fmla="*/ 12 w 102"/>
                <a:gd name="T41" fmla="*/ 11 h 47"/>
                <a:gd name="T42" fmla="*/ 9 w 102"/>
                <a:gd name="T43" fmla="*/ 11 h 47"/>
                <a:gd name="T44" fmla="*/ 6 w 102"/>
                <a:gd name="T45" fmla="*/ 11 h 47"/>
                <a:gd name="T46" fmla="*/ 3 w 102"/>
                <a:gd name="T47" fmla="*/ 11 h 47"/>
                <a:gd name="T48" fmla="*/ 0 w 102"/>
                <a:gd name="T49" fmla="*/ 11 h 47"/>
                <a:gd name="T50" fmla="*/ 0 w 102"/>
                <a:gd name="T51" fmla="*/ 10 h 47"/>
                <a:gd name="T52" fmla="*/ 0 w 102"/>
                <a:gd name="T53" fmla="*/ 9 h 47"/>
                <a:gd name="T54" fmla="*/ 0 w 102"/>
                <a:gd name="T55" fmla="*/ 8 h 47"/>
                <a:gd name="T56" fmla="*/ 0 w 102"/>
                <a:gd name="T57" fmla="*/ 6 h 47"/>
                <a:gd name="T58" fmla="*/ 0 w 102"/>
                <a:gd name="T59" fmla="*/ 5 h 47"/>
                <a:gd name="T60" fmla="*/ 0 w 102"/>
                <a:gd name="T61" fmla="*/ 4 h 47"/>
                <a:gd name="T62" fmla="*/ 0 w 102"/>
                <a:gd name="T63" fmla="*/ 2 h 47"/>
                <a:gd name="T64" fmla="*/ 1 w 102"/>
                <a:gd name="T65" fmla="*/ 1 h 47"/>
                <a:gd name="T66" fmla="*/ 1 w 102"/>
                <a:gd name="T67" fmla="*/ 1 h 47"/>
                <a:gd name="T68" fmla="*/ 1 w 102"/>
                <a:gd name="T69" fmla="*/ 1 h 47"/>
                <a:gd name="T70" fmla="*/ 1 w 102"/>
                <a:gd name="T71" fmla="*/ 1 h 47"/>
                <a:gd name="T72" fmla="*/ 1 w 102"/>
                <a:gd name="T73" fmla="*/ 1 h 47"/>
                <a:gd name="T74" fmla="*/ 2 w 102"/>
                <a:gd name="T75" fmla="*/ 1 h 47"/>
                <a:gd name="T76" fmla="*/ 3 w 102"/>
                <a:gd name="T77" fmla="*/ 1 h 47"/>
                <a:gd name="T78" fmla="*/ 4 w 102"/>
                <a:gd name="T79" fmla="*/ 0 h 47"/>
                <a:gd name="T80" fmla="*/ 6 w 102"/>
                <a:gd name="T81" fmla="*/ 0 h 47"/>
                <a:gd name="T82" fmla="*/ 7 w 102"/>
                <a:gd name="T83" fmla="*/ 0 h 47"/>
                <a:gd name="T84" fmla="*/ 9 w 102"/>
                <a:gd name="T85" fmla="*/ 0 h 47"/>
                <a:gd name="T86" fmla="*/ 12 w 102"/>
                <a:gd name="T87" fmla="*/ 0 h 47"/>
                <a:gd name="T88" fmla="*/ 15 w 102"/>
                <a:gd name="T89" fmla="*/ 0 h 47"/>
                <a:gd name="T90" fmla="*/ 18 w 102"/>
                <a:gd name="T91" fmla="*/ 0 h 47"/>
                <a:gd name="T92" fmla="*/ 19 w 102"/>
                <a:gd name="T93" fmla="*/ 0 h 4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2"/>
                <a:gd name="T142" fmla="*/ 0 h 47"/>
                <a:gd name="T143" fmla="*/ 102 w 102"/>
                <a:gd name="T144" fmla="*/ 47 h 4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2" h="47">
                  <a:moveTo>
                    <a:pt x="80" y="0"/>
                  </a:moveTo>
                  <a:lnTo>
                    <a:pt x="81" y="0"/>
                  </a:lnTo>
                  <a:lnTo>
                    <a:pt x="82" y="0"/>
                  </a:lnTo>
                  <a:lnTo>
                    <a:pt x="83" y="2"/>
                  </a:lnTo>
                  <a:lnTo>
                    <a:pt x="84" y="2"/>
                  </a:lnTo>
                  <a:lnTo>
                    <a:pt x="86" y="2"/>
                  </a:lnTo>
                  <a:lnTo>
                    <a:pt x="87" y="3"/>
                  </a:lnTo>
                  <a:lnTo>
                    <a:pt x="88" y="3"/>
                  </a:lnTo>
                  <a:lnTo>
                    <a:pt x="88" y="4"/>
                  </a:lnTo>
                  <a:lnTo>
                    <a:pt x="90" y="9"/>
                  </a:lnTo>
                  <a:lnTo>
                    <a:pt x="91" y="13"/>
                  </a:lnTo>
                  <a:lnTo>
                    <a:pt x="93" y="18"/>
                  </a:lnTo>
                  <a:lnTo>
                    <a:pt x="95" y="22"/>
                  </a:lnTo>
                  <a:lnTo>
                    <a:pt x="96" y="27"/>
                  </a:lnTo>
                  <a:lnTo>
                    <a:pt x="98" y="32"/>
                  </a:lnTo>
                  <a:lnTo>
                    <a:pt x="99" y="36"/>
                  </a:lnTo>
                  <a:lnTo>
                    <a:pt x="102" y="41"/>
                  </a:lnTo>
                  <a:lnTo>
                    <a:pt x="89" y="41"/>
                  </a:lnTo>
                  <a:lnTo>
                    <a:pt x="76" y="42"/>
                  </a:lnTo>
                  <a:lnTo>
                    <a:pt x="64" y="43"/>
                  </a:lnTo>
                  <a:lnTo>
                    <a:pt x="51" y="44"/>
                  </a:lnTo>
                  <a:lnTo>
                    <a:pt x="38" y="44"/>
                  </a:lnTo>
                  <a:lnTo>
                    <a:pt x="26" y="45"/>
                  </a:lnTo>
                  <a:lnTo>
                    <a:pt x="13" y="47"/>
                  </a:lnTo>
                  <a:lnTo>
                    <a:pt x="0" y="47"/>
                  </a:lnTo>
                  <a:lnTo>
                    <a:pt x="1" y="42"/>
                  </a:lnTo>
                  <a:lnTo>
                    <a:pt x="1" y="37"/>
                  </a:lnTo>
                  <a:lnTo>
                    <a:pt x="1" y="32"/>
                  </a:lnTo>
                  <a:lnTo>
                    <a:pt x="3" y="27"/>
                  </a:lnTo>
                  <a:lnTo>
                    <a:pt x="3" y="21"/>
                  </a:lnTo>
                  <a:lnTo>
                    <a:pt x="3" y="17"/>
                  </a:lnTo>
                  <a:lnTo>
                    <a:pt x="3" y="11"/>
                  </a:lnTo>
                  <a:lnTo>
                    <a:pt x="4" y="6"/>
                  </a:lnTo>
                  <a:lnTo>
                    <a:pt x="4" y="5"/>
                  </a:lnTo>
                  <a:lnTo>
                    <a:pt x="5" y="5"/>
                  </a:lnTo>
                  <a:lnTo>
                    <a:pt x="6" y="5"/>
                  </a:lnTo>
                  <a:lnTo>
                    <a:pt x="10" y="4"/>
                  </a:lnTo>
                  <a:lnTo>
                    <a:pt x="14" y="4"/>
                  </a:lnTo>
                  <a:lnTo>
                    <a:pt x="19" y="3"/>
                  </a:lnTo>
                  <a:lnTo>
                    <a:pt x="26" y="3"/>
                  </a:lnTo>
                  <a:lnTo>
                    <a:pt x="31" y="3"/>
                  </a:lnTo>
                  <a:lnTo>
                    <a:pt x="38" y="2"/>
                  </a:lnTo>
                  <a:lnTo>
                    <a:pt x="51" y="2"/>
                  </a:lnTo>
                  <a:lnTo>
                    <a:pt x="64" y="2"/>
                  </a:lnTo>
                  <a:lnTo>
                    <a:pt x="74" y="2"/>
                  </a:lnTo>
                  <a:lnTo>
                    <a:pt x="80" y="0"/>
                  </a:lnTo>
                  <a:close/>
                </a:path>
              </a:pathLst>
            </a:custGeom>
            <a:solidFill>
              <a:srgbClr val="B2B2B2"/>
            </a:solidFill>
            <a:ln w="9525">
              <a:noFill/>
              <a:round/>
              <a:headEnd/>
              <a:tailEnd/>
            </a:ln>
          </p:spPr>
          <p:txBody>
            <a:bodyPr/>
            <a:lstStyle/>
            <a:p>
              <a:endParaRPr lang="en-US"/>
            </a:p>
          </p:txBody>
        </p:sp>
        <p:sp>
          <p:nvSpPr>
            <p:cNvPr id="1213" name="Freeform 177"/>
            <p:cNvSpPr>
              <a:spLocks/>
            </p:cNvSpPr>
            <p:nvPr/>
          </p:nvSpPr>
          <p:spPr bwMode="auto">
            <a:xfrm>
              <a:off x="3489" y="2091"/>
              <a:ext cx="13" cy="37"/>
            </a:xfrm>
            <a:custGeom>
              <a:avLst/>
              <a:gdLst>
                <a:gd name="T0" fmla="*/ 2 w 25"/>
                <a:gd name="T1" fmla="*/ 1 h 74"/>
                <a:gd name="T2" fmla="*/ 2 w 25"/>
                <a:gd name="T3" fmla="*/ 1 h 74"/>
                <a:gd name="T4" fmla="*/ 2 w 25"/>
                <a:gd name="T5" fmla="*/ 2 h 74"/>
                <a:gd name="T6" fmla="*/ 1 w 25"/>
                <a:gd name="T7" fmla="*/ 2 h 74"/>
                <a:gd name="T8" fmla="*/ 1 w 25"/>
                <a:gd name="T9" fmla="*/ 3 h 74"/>
                <a:gd name="T10" fmla="*/ 1 w 25"/>
                <a:gd name="T11" fmla="*/ 5 h 74"/>
                <a:gd name="T12" fmla="*/ 1 w 25"/>
                <a:gd name="T13" fmla="*/ 5 h 74"/>
                <a:gd name="T14" fmla="*/ 1 w 25"/>
                <a:gd name="T15" fmla="*/ 6 h 74"/>
                <a:gd name="T16" fmla="*/ 0 w 25"/>
                <a:gd name="T17" fmla="*/ 6 h 74"/>
                <a:gd name="T18" fmla="*/ 1 w 25"/>
                <a:gd name="T19" fmla="*/ 9 h 74"/>
                <a:gd name="T20" fmla="*/ 1 w 25"/>
                <a:gd name="T21" fmla="*/ 9 h 74"/>
                <a:gd name="T22" fmla="*/ 2 w 25"/>
                <a:gd name="T23" fmla="*/ 11 h 74"/>
                <a:gd name="T24" fmla="*/ 3 w 25"/>
                <a:gd name="T25" fmla="*/ 12 h 74"/>
                <a:gd name="T26" fmla="*/ 4 w 25"/>
                <a:gd name="T27" fmla="*/ 14 h 74"/>
                <a:gd name="T28" fmla="*/ 4 w 25"/>
                <a:gd name="T29" fmla="*/ 15 h 74"/>
                <a:gd name="T30" fmla="*/ 5 w 25"/>
                <a:gd name="T31" fmla="*/ 18 h 74"/>
                <a:gd name="T32" fmla="*/ 6 w 25"/>
                <a:gd name="T33" fmla="*/ 19 h 74"/>
                <a:gd name="T34" fmla="*/ 6 w 25"/>
                <a:gd name="T35" fmla="*/ 18 h 74"/>
                <a:gd name="T36" fmla="*/ 6 w 25"/>
                <a:gd name="T37" fmla="*/ 17 h 74"/>
                <a:gd name="T38" fmla="*/ 6 w 25"/>
                <a:gd name="T39" fmla="*/ 15 h 74"/>
                <a:gd name="T40" fmla="*/ 6 w 25"/>
                <a:gd name="T41" fmla="*/ 14 h 74"/>
                <a:gd name="T42" fmla="*/ 6 w 25"/>
                <a:gd name="T43" fmla="*/ 12 h 74"/>
                <a:gd name="T44" fmla="*/ 6 w 25"/>
                <a:gd name="T45" fmla="*/ 11 h 74"/>
                <a:gd name="T46" fmla="*/ 6 w 25"/>
                <a:gd name="T47" fmla="*/ 10 h 74"/>
                <a:gd name="T48" fmla="*/ 7 w 25"/>
                <a:gd name="T49" fmla="*/ 9 h 74"/>
                <a:gd name="T50" fmla="*/ 7 w 25"/>
                <a:gd name="T51" fmla="*/ 9 h 74"/>
                <a:gd name="T52" fmla="*/ 7 w 25"/>
                <a:gd name="T53" fmla="*/ 9 h 74"/>
                <a:gd name="T54" fmla="*/ 7 w 25"/>
                <a:gd name="T55" fmla="*/ 9 h 74"/>
                <a:gd name="T56" fmla="*/ 6 w 25"/>
                <a:gd name="T57" fmla="*/ 9 h 74"/>
                <a:gd name="T58" fmla="*/ 6 w 25"/>
                <a:gd name="T59" fmla="*/ 7 h 74"/>
                <a:gd name="T60" fmla="*/ 6 w 25"/>
                <a:gd name="T61" fmla="*/ 6 h 74"/>
                <a:gd name="T62" fmla="*/ 6 w 25"/>
                <a:gd name="T63" fmla="*/ 5 h 74"/>
                <a:gd name="T64" fmla="*/ 5 w 25"/>
                <a:gd name="T65" fmla="*/ 5 h 74"/>
                <a:gd name="T66" fmla="*/ 5 w 25"/>
                <a:gd name="T67" fmla="*/ 4 h 74"/>
                <a:gd name="T68" fmla="*/ 5 w 25"/>
                <a:gd name="T69" fmla="*/ 3 h 74"/>
                <a:gd name="T70" fmla="*/ 4 w 25"/>
                <a:gd name="T71" fmla="*/ 2 h 74"/>
                <a:gd name="T72" fmla="*/ 4 w 25"/>
                <a:gd name="T73" fmla="*/ 1 h 74"/>
                <a:gd name="T74" fmla="*/ 3 w 25"/>
                <a:gd name="T75" fmla="*/ 1 h 74"/>
                <a:gd name="T76" fmla="*/ 3 w 25"/>
                <a:gd name="T77" fmla="*/ 1 h 74"/>
                <a:gd name="T78" fmla="*/ 3 w 25"/>
                <a:gd name="T79" fmla="*/ 1 h 74"/>
                <a:gd name="T80" fmla="*/ 3 w 25"/>
                <a:gd name="T81" fmla="*/ 0 h 74"/>
                <a:gd name="T82" fmla="*/ 3 w 25"/>
                <a:gd name="T83" fmla="*/ 0 h 74"/>
                <a:gd name="T84" fmla="*/ 3 w 25"/>
                <a:gd name="T85" fmla="*/ 0 h 74"/>
                <a:gd name="T86" fmla="*/ 2 w 25"/>
                <a:gd name="T87" fmla="*/ 0 h 74"/>
                <a:gd name="T88" fmla="*/ 2 w 25"/>
                <a:gd name="T89" fmla="*/ 0 h 74"/>
                <a:gd name="T90" fmla="*/ 2 w 25"/>
                <a:gd name="T91" fmla="*/ 1 h 74"/>
                <a:gd name="T92" fmla="*/ 2 w 25"/>
                <a:gd name="T93" fmla="*/ 1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4"/>
                <a:gd name="T143" fmla="*/ 25 w 25"/>
                <a:gd name="T144" fmla="*/ 74 h 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4">
                  <a:moveTo>
                    <a:pt x="7" y="1"/>
                  </a:moveTo>
                  <a:lnTo>
                    <a:pt x="5" y="4"/>
                  </a:lnTo>
                  <a:lnTo>
                    <a:pt x="5" y="8"/>
                  </a:lnTo>
                  <a:lnTo>
                    <a:pt x="4" y="11"/>
                  </a:lnTo>
                  <a:lnTo>
                    <a:pt x="3" y="15"/>
                  </a:lnTo>
                  <a:lnTo>
                    <a:pt x="2" y="17"/>
                  </a:lnTo>
                  <a:lnTo>
                    <a:pt x="1" y="20"/>
                  </a:lnTo>
                  <a:lnTo>
                    <a:pt x="1" y="24"/>
                  </a:lnTo>
                  <a:lnTo>
                    <a:pt x="0" y="27"/>
                  </a:lnTo>
                  <a:lnTo>
                    <a:pt x="2" y="33"/>
                  </a:lnTo>
                  <a:lnTo>
                    <a:pt x="4" y="39"/>
                  </a:lnTo>
                  <a:lnTo>
                    <a:pt x="8" y="44"/>
                  </a:lnTo>
                  <a:lnTo>
                    <a:pt x="10" y="50"/>
                  </a:lnTo>
                  <a:lnTo>
                    <a:pt x="13" y="57"/>
                  </a:lnTo>
                  <a:lnTo>
                    <a:pt x="16" y="63"/>
                  </a:lnTo>
                  <a:lnTo>
                    <a:pt x="18" y="69"/>
                  </a:lnTo>
                  <a:lnTo>
                    <a:pt x="21" y="74"/>
                  </a:lnTo>
                  <a:lnTo>
                    <a:pt x="21" y="70"/>
                  </a:lnTo>
                  <a:lnTo>
                    <a:pt x="21" y="65"/>
                  </a:lnTo>
                  <a:lnTo>
                    <a:pt x="23" y="61"/>
                  </a:lnTo>
                  <a:lnTo>
                    <a:pt x="23" y="56"/>
                  </a:lnTo>
                  <a:lnTo>
                    <a:pt x="24" y="51"/>
                  </a:lnTo>
                  <a:lnTo>
                    <a:pt x="24" y="47"/>
                  </a:lnTo>
                  <a:lnTo>
                    <a:pt x="24" y="42"/>
                  </a:lnTo>
                  <a:lnTo>
                    <a:pt x="25" y="38"/>
                  </a:lnTo>
                  <a:lnTo>
                    <a:pt x="25" y="36"/>
                  </a:lnTo>
                  <a:lnTo>
                    <a:pt x="25" y="35"/>
                  </a:lnTo>
                  <a:lnTo>
                    <a:pt x="25" y="34"/>
                  </a:lnTo>
                  <a:lnTo>
                    <a:pt x="24" y="33"/>
                  </a:lnTo>
                  <a:lnTo>
                    <a:pt x="24" y="29"/>
                  </a:lnTo>
                  <a:lnTo>
                    <a:pt x="23" y="26"/>
                  </a:lnTo>
                  <a:lnTo>
                    <a:pt x="21" y="23"/>
                  </a:lnTo>
                  <a:lnTo>
                    <a:pt x="20" y="19"/>
                  </a:lnTo>
                  <a:lnTo>
                    <a:pt x="19" y="16"/>
                  </a:lnTo>
                  <a:lnTo>
                    <a:pt x="17" y="12"/>
                  </a:lnTo>
                  <a:lnTo>
                    <a:pt x="16" y="9"/>
                  </a:lnTo>
                  <a:lnTo>
                    <a:pt x="13" y="5"/>
                  </a:lnTo>
                  <a:lnTo>
                    <a:pt x="12" y="3"/>
                  </a:lnTo>
                  <a:lnTo>
                    <a:pt x="11" y="1"/>
                  </a:lnTo>
                  <a:lnTo>
                    <a:pt x="10" y="1"/>
                  </a:lnTo>
                  <a:lnTo>
                    <a:pt x="9" y="0"/>
                  </a:lnTo>
                  <a:lnTo>
                    <a:pt x="8" y="0"/>
                  </a:lnTo>
                  <a:lnTo>
                    <a:pt x="7" y="1"/>
                  </a:lnTo>
                  <a:close/>
                </a:path>
              </a:pathLst>
            </a:custGeom>
            <a:solidFill>
              <a:srgbClr val="999999"/>
            </a:solidFill>
            <a:ln w="9525">
              <a:noFill/>
              <a:round/>
              <a:headEnd/>
              <a:tailEnd/>
            </a:ln>
          </p:spPr>
          <p:txBody>
            <a:bodyPr/>
            <a:lstStyle/>
            <a:p>
              <a:endParaRPr lang="en-US"/>
            </a:p>
          </p:txBody>
        </p:sp>
        <p:sp>
          <p:nvSpPr>
            <p:cNvPr id="1214" name="Freeform 178"/>
            <p:cNvSpPr>
              <a:spLocks/>
            </p:cNvSpPr>
            <p:nvPr/>
          </p:nvSpPr>
          <p:spPr bwMode="auto">
            <a:xfrm>
              <a:off x="3493" y="2089"/>
              <a:ext cx="49" cy="21"/>
            </a:xfrm>
            <a:custGeom>
              <a:avLst/>
              <a:gdLst>
                <a:gd name="T0" fmla="*/ 3 w 98"/>
                <a:gd name="T1" fmla="*/ 0 h 43"/>
                <a:gd name="T2" fmla="*/ 7 w 98"/>
                <a:gd name="T3" fmla="*/ 0 h 43"/>
                <a:gd name="T4" fmla="*/ 12 w 98"/>
                <a:gd name="T5" fmla="*/ 0 h 43"/>
                <a:gd name="T6" fmla="*/ 15 w 98"/>
                <a:gd name="T7" fmla="*/ 0 h 43"/>
                <a:gd name="T8" fmla="*/ 18 w 98"/>
                <a:gd name="T9" fmla="*/ 0 h 43"/>
                <a:gd name="T10" fmla="*/ 19 w 98"/>
                <a:gd name="T11" fmla="*/ 0 h 43"/>
                <a:gd name="T12" fmla="*/ 19 w 98"/>
                <a:gd name="T13" fmla="*/ 0 h 43"/>
                <a:gd name="T14" fmla="*/ 20 w 98"/>
                <a:gd name="T15" fmla="*/ 0 h 43"/>
                <a:gd name="T16" fmla="*/ 21 w 98"/>
                <a:gd name="T17" fmla="*/ 1 h 43"/>
                <a:gd name="T18" fmla="*/ 22 w 98"/>
                <a:gd name="T19" fmla="*/ 3 h 43"/>
                <a:gd name="T20" fmla="*/ 23 w 98"/>
                <a:gd name="T21" fmla="*/ 5 h 43"/>
                <a:gd name="T22" fmla="*/ 24 w 98"/>
                <a:gd name="T23" fmla="*/ 7 h 43"/>
                <a:gd name="T24" fmla="*/ 25 w 98"/>
                <a:gd name="T25" fmla="*/ 9 h 43"/>
                <a:gd name="T26" fmla="*/ 25 w 98"/>
                <a:gd name="T27" fmla="*/ 9 h 43"/>
                <a:gd name="T28" fmla="*/ 25 w 98"/>
                <a:gd name="T29" fmla="*/ 9 h 43"/>
                <a:gd name="T30" fmla="*/ 24 w 98"/>
                <a:gd name="T31" fmla="*/ 9 h 43"/>
                <a:gd name="T32" fmla="*/ 24 w 98"/>
                <a:gd name="T33" fmla="*/ 9 h 43"/>
                <a:gd name="T34" fmla="*/ 22 w 98"/>
                <a:gd name="T35" fmla="*/ 9 h 43"/>
                <a:gd name="T36" fmla="*/ 20 w 98"/>
                <a:gd name="T37" fmla="*/ 10 h 43"/>
                <a:gd name="T38" fmla="*/ 18 w 98"/>
                <a:gd name="T39" fmla="*/ 10 h 43"/>
                <a:gd name="T40" fmla="*/ 15 w 98"/>
                <a:gd name="T41" fmla="*/ 10 h 43"/>
                <a:gd name="T42" fmla="*/ 13 w 98"/>
                <a:gd name="T43" fmla="*/ 10 h 43"/>
                <a:gd name="T44" fmla="*/ 12 w 98"/>
                <a:gd name="T45" fmla="*/ 10 h 43"/>
                <a:gd name="T46" fmla="*/ 10 w 98"/>
                <a:gd name="T47" fmla="*/ 10 h 43"/>
                <a:gd name="T48" fmla="*/ 7 w 98"/>
                <a:gd name="T49" fmla="*/ 10 h 43"/>
                <a:gd name="T50" fmla="*/ 6 w 98"/>
                <a:gd name="T51" fmla="*/ 10 h 43"/>
                <a:gd name="T52" fmla="*/ 5 w 98"/>
                <a:gd name="T53" fmla="*/ 10 h 43"/>
                <a:gd name="T54" fmla="*/ 5 w 98"/>
                <a:gd name="T55" fmla="*/ 10 h 43"/>
                <a:gd name="T56" fmla="*/ 4 w 98"/>
                <a:gd name="T57" fmla="*/ 10 h 43"/>
                <a:gd name="T58" fmla="*/ 4 w 98"/>
                <a:gd name="T59" fmla="*/ 9 h 43"/>
                <a:gd name="T60" fmla="*/ 3 w 98"/>
                <a:gd name="T61" fmla="*/ 8 h 43"/>
                <a:gd name="T62" fmla="*/ 3 w 98"/>
                <a:gd name="T63" fmla="*/ 6 h 43"/>
                <a:gd name="T64" fmla="*/ 2 w 98"/>
                <a:gd name="T65" fmla="*/ 4 h 43"/>
                <a:gd name="T66" fmla="*/ 1 w 98"/>
                <a:gd name="T67" fmla="*/ 2 h 43"/>
                <a:gd name="T68" fmla="*/ 0 w 98"/>
                <a:gd name="T69" fmla="*/ 1 h 43"/>
                <a:gd name="T70" fmla="*/ 0 w 98"/>
                <a:gd name="T71" fmla="*/ 1 h 43"/>
                <a:gd name="T72" fmla="*/ 0 w 98"/>
                <a:gd name="T73" fmla="*/ 1 h 43"/>
                <a:gd name="T74" fmla="*/ 1 w 98"/>
                <a:gd name="T75" fmla="*/ 0 h 43"/>
                <a:gd name="T76" fmla="*/ 1 w 98"/>
                <a:gd name="T77" fmla="*/ 0 h 4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8"/>
                <a:gd name="T118" fmla="*/ 0 h 43"/>
                <a:gd name="T119" fmla="*/ 98 w 98"/>
                <a:gd name="T120" fmla="*/ 43 h 4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8" h="43">
                  <a:moveTo>
                    <a:pt x="7" y="1"/>
                  </a:moveTo>
                  <a:lnTo>
                    <a:pt x="15" y="2"/>
                  </a:lnTo>
                  <a:lnTo>
                    <a:pt x="23" y="2"/>
                  </a:lnTo>
                  <a:lnTo>
                    <a:pt x="30" y="2"/>
                  </a:lnTo>
                  <a:lnTo>
                    <a:pt x="38" y="2"/>
                  </a:lnTo>
                  <a:lnTo>
                    <a:pt x="46" y="1"/>
                  </a:lnTo>
                  <a:lnTo>
                    <a:pt x="53" y="1"/>
                  </a:lnTo>
                  <a:lnTo>
                    <a:pt x="61" y="0"/>
                  </a:lnTo>
                  <a:lnTo>
                    <a:pt x="69" y="0"/>
                  </a:lnTo>
                  <a:lnTo>
                    <a:pt x="70" y="0"/>
                  </a:lnTo>
                  <a:lnTo>
                    <a:pt x="72" y="0"/>
                  </a:lnTo>
                  <a:lnTo>
                    <a:pt x="73" y="0"/>
                  </a:lnTo>
                  <a:lnTo>
                    <a:pt x="75" y="0"/>
                  </a:lnTo>
                  <a:lnTo>
                    <a:pt x="76" y="1"/>
                  </a:lnTo>
                  <a:lnTo>
                    <a:pt x="77" y="1"/>
                  </a:lnTo>
                  <a:lnTo>
                    <a:pt x="78" y="2"/>
                  </a:lnTo>
                  <a:lnTo>
                    <a:pt x="79" y="2"/>
                  </a:lnTo>
                  <a:lnTo>
                    <a:pt x="81" y="7"/>
                  </a:lnTo>
                  <a:lnTo>
                    <a:pt x="84" y="10"/>
                  </a:lnTo>
                  <a:lnTo>
                    <a:pt x="86" y="15"/>
                  </a:lnTo>
                  <a:lnTo>
                    <a:pt x="88" y="19"/>
                  </a:lnTo>
                  <a:lnTo>
                    <a:pt x="91" y="23"/>
                  </a:lnTo>
                  <a:lnTo>
                    <a:pt x="93" y="27"/>
                  </a:lnTo>
                  <a:lnTo>
                    <a:pt x="95" y="31"/>
                  </a:lnTo>
                  <a:lnTo>
                    <a:pt x="98" y="36"/>
                  </a:lnTo>
                  <a:lnTo>
                    <a:pt x="98" y="37"/>
                  </a:lnTo>
                  <a:lnTo>
                    <a:pt x="96" y="37"/>
                  </a:lnTo>
                  <a:lnTo>
                    <a:pt x="95" y="38"/>
                  </a:lnTo>
                  <a:lnTo>
                    <a:pt x="94" y="38"/>
                  </a:lnTo>
                  <a:lnTo>
                    <a:pt x="93" y="38"/>
                  </a:lnTo>
                  <a:lnTo>
                    <a:pt x="91" y="39"/>
                  </a:lnTo>
                  <a:lnTo>
                    <a:pt x="87" y="39"/>
                  </a:lnTo>
                  <a:lnTo>
                    <a:pt x="83" y="40"/>
                  </a:lnTo>
                  <a:lnTo>
                    <a:pt x="79" y="40"/>
                  </a:lnTo>
                  <a:lnTo>
                    <a:pt x="75" y="42"/>
                  </a:lnTo>
                  <a:lnTo>
                    <a:pt x="71" y="42"/>
                  </a:lnTo>
                  <a:lnTo>
                    <a:pt x="66" y="43"/>
                  </a:lnTo>
                  <a:lnTo>
                    <a:pt x="63" y="43"/>
                  </a:lnTo>
                  <a:lnTo>
                    <a:pt x="58" y="43"/>
                  </a:lnTo>
                  <a:lnTo>
                    <a:pt x="55" y="43"/>
                  </a:lnTo>
                  <a:lnTo>
                    <a:pt x="50" y="43"/>
                  </a:lnTo>
                  <a:lnTo>
                    <a:pt x="46" y="43"/>
                  </a:lnTo>
                  <a:lnTo>
                    <a:pt x="42" y="43"/>
                  </a:lnTo>
                  <a:lnTo>
                    <a:pt x="38" y="43"/>
                  </a:lnTo>
                  <a:lnTo>
                    <a:pt x="33" y="43"/>
                  </a:lnTo>
                  <a:lnTo>
                    <a:pt x="30" y="42"/>
                  </a:lnTo>
                  <a:lnTo>
                    <a:pt x="25" y="42"/>
                  </a:lnTo>
                  <a:lnTo>
                    <a:pt x="24" y="42"/>
                  </a:lnTo>
                  <a:lnTo>
                    <a:pt x="22" y="40"/>
                  </a:lnTo>
                  <a:lnTo>
                    <a:pt x="20" y="40"/>
                  </a:lnTo>
                  <a:lnTo>
                    <a:pt x="19" y="40"/>
                  </a:lnTo>
                  <a:lnTo>
                    <a:pt x="18" y="40"/>
                  </a:lnTo>
                  <a:lnTo>
                    <a:pt x="17" y="40"/>
                  </a:lnTo>
                  <a:lnTo>
                    <a:pt x="16" y="40"/>
                  </a:lnTo>
                  <a:lnTo>
                    <a:pt x="16" y="39"/>
                  </a:lnTo>
                  <a:lnTo>
                    <a:pt x="13" y="35"/>
                  </a:lnTo>
                  <a:lnTo>
                    <a:pt x="11" y="31"/>
                  </a:lnTo>
                  <a:lnTo>
                    <a:pt x="9" y="27"/>
                  </a:lnTo>
                  <a:lnTo>
                    <a:pt x="8" y="22"/>
                  </a:lnTo>
                  <a:lnTo>
                    <a:pt x="5" y="19"/>
                  </a:lnTo>
                  <a:lnTo>
                    <a:pt x="3" y="14"/>
                  </a:lnTo>
                  <a:lnTo>
                    <a:pt x="2" y="9"/>
                  </a:lnTo>
                  <a:lnTo>
                    <a:pt x="0" y="6"/>
                  </a:lnTo>
                  <a:lnTo>
                    <a:pt x="0" y="5"/>
                  </a:lnTo>
                  <a:lnTo>
                    <a:pt x="0" y="4"/>
                  </a:lnTo>
                  <a:lnTo>
                    <a:pt x="1" y="2"/>
                  </a:lnTo>
                  <a:lnTo>
                    <a:pt x="2" y="2"/>
                  </a:lnTo>
                  <a:lnTo>
                    <a:pt x="3" y="2"/>
                  </a:lnTo>
                  <a:lnTo>
                    <a:pt x="4" y="1"/>
                  </a:lnTo>
                  <a:lnTo>
                    <a:pt x="7" y="1"/>
                  </a:lnTo>
                  <a:close/>
                </a:path>
              </a:pathLst>
            </a:custGeom>
            <a:solidFill>
              <a:srgbClr val="E5E5E5"/>
            </a:solidFill>
            <a:ln w="9525">
              <a:noFill/>
              <a:round/>
              <a:headEnd/>
              <a:tailEnd/>
            </a:ln>
          </p:spPr>
          <p:txBody>
            <a:bodyPr/>
            <a:lstStyle/>
            <a:p>
              <a:endParaRPr lang="en-US"/>
            </a:p>
          </p:txBody>
        </p:sp>
        <p:sp>
          <p:nvSpPr>
            <p:cNvPr id="1215" name="Freeform 179"/>
            <p:cNvSpPr>
              <a:spLocks/>
            </p:cNvSpPr>
            <p:nvPr/>
          </p:nvSpPr>
          <p:spPr bwMode="auto">
            <a:xfrm>
              <a:off x="3561" y="2102"/>
              <a:ext cx="50" cy="24"/>
            </a:xfrm>
            <a:custGeom>
              <a:avLst/>
              <a:gdLst>
                <a:gd name="T0" fmla="*/ 20 w 100"/>
                <a:gd name="T1" fmla="*/ 0 h 47"/>
                <a:gd name="T2" fmla="*/ 20 w 100"/>
                <a:gd name="T3" fmla="*/ 0 h 47"/>
                <a:gd name="T4" fmla="*/ 20 w 100"/>
                <a:gd name="T5" fmla="*/ 0 h 47"/>
                <a:gd name="T6" fmla="*/ 21 w 100"/>
                <a:gd name="T7" fmla="*/ 1 h 47"/>
                <a:gd name="T8" fmla="*/ 21 w 100"/>
                <a:gd name="T9" fmla="*/ 1 h 47"/>
                <a:gd name="T10" fmla="*/ 21 w 100"/>
                <a:gd name="T11" fmla="*/ 1 h 47"/>
                <a:gd name="T12" fmla="*/ 22 w 100"/>
                <a:gd name="T13" fmla="*/ 1 h 47"/>
                <a:gd name="T14" fmla="*/ 22 w 100"/>
                <a:gd name="T15" fmla="*/ 1 h 47"/>
                <a:gd name="T16" fmla="*/ 22 w 100"/>
                <a:gd name="T17" fmla="*/ 1 h 47"/>
                <a:gd name="T18" fmla="*/ 25 w 100"/>
                <a:gd name="T19" fmla="*/ 10 h 47"/>
                <a:gd name="T20" fmla="*/ 0 w 100"/>
                <a:gd name="T21" fmla="*/ 12 h 47"/>
                <a:gd name="T22" fmla="*/ 1 w 100"/>
                <a:gd name="T23" fmla="*/ 2 h 47"/>
                <a:gd name="T24" fmla="*/ 1 w 100"/>
                <a:gd name="T25" fmla="*/ 2 h 47"/>
                <a:gd name="T26" fmla="*/ 1 w 100"/>
                <a:gd name="T27" fmla="*/ 1 h 47"/>
                <a:gd name="T28" fmla="*/ 1 w 100"/>
                <a:gd name="T29" fmla="*/ 1 h 47"/>
                <a:gd name="T30" fmla="*/ 1 w 100"/>
                <a:gd name="T31" fmla="*/ 1 h 47"/>
                <a:gd name="T32" fmla="*/ 2 w 100"/>
                <a:gd name="T33" fmla="*/ 1 h 47"/>
                <a:gd name="T34" fmla="*/ 3 w 100"/>
                <a:gd name="T35" fmla="*/ 1 h 47"/>
                <a:gd name="T36" fmla="*/ 5 w 100"/>
                <a:gd name="T37" fmla="*/ 1 h 47"/>
                <a:gd name="T38" fmla="*/ 6 w 100"/>
                <a:gd name="T39" fmla="*/ 1 h 47"/>
                <a:gd name="T40" fmla="*/ 7 w 100"/>
                <a:gd name="T41" fmla="*/ 1 h 47"/>
                <a:gd name="T42" fmla="*/ 9 w 100"/>
                <a:gd name="T43" fmla="*/ 1 h 47"/>
                <a:gd name="T44" fmla="*/ 13 w 100"/>
                <a:gd name="T45" fmla="*/ 1 h 47"/>
                <a:gd name="T46" fmla="*/ 15 w 100"/>
                <a:gd name="T47" fmla="*/ 1 h 47"/>
                <a:gd name="T48" fmla="*/ 18 w 100"/>
                <a:gd name="T49" fmla="*/ 1 h 47"/>
                <a:gd name="T50" fmla="*/ 20 w 100"/>
                <a:gd name="T51" fmla="*/ 0 h 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0"/>
                <a:gd name="T79" fmla="*/ 0 h 47"/>
                <a:gd name="T80" fmla="*/ 100 w 100"/>
                <a:gd name="T81" fmla="*/ 47 h 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0" h="47">
                  <a:moveTo>
                    <a:pt x="77" y="0"/>
                  </a:moveTo>
                  <a:lnTo>
                    <a:pt x="78" y="0"/>
                  </a:lnTo>
                  <a:lnTo>
                    <a:pt x="80" y="0"/>
                  </a:lnTo>
                  <a:lnTo>
                    <a:pt x="81" y="1"/>
                  </a:lnTo>
                  <a:lnTo>
                    <a:pt x="83" y="1"/>
                  </a:lnTo>
                  <a:lnTo>
                    <a:pt x="84" y="1"/>
                  </a:lnTo>
                  <a:lnTo>
                    <a:pt x="85" y="2"/>
                  </a:lnTo>
                  <a:lnTo>
                    <a:pt x="85" y="3"/>
                  </a:lnTo>
                  <a:lnTo>
                    <a:pt x="86" y="3"/>
                  </a:lnTo>
                  <a:lnTo>
                    <a:pt x="100" y="40"/>
                  </a:lnTo>
                  <a:lnTo>
                    <a:pt x="0" y="47"/>
                  </a:lnTo>
                  <a:lnTo>
                    <a:pt x="1" y="5"/>
                  </a:lnTo>
                  <a:lnTo>
                    <a:pt x="2" y="4"/>
                  </a:lnTo>
                  <a:lnTo>
                    <a:pt x="3" y="4"/>
                  </a:lnTo>
                  <a:lnTo>
                    <a:pt x="7" y="3"/>
                  </a:lnTo>
                  <a:lnTo>
                    <a:pt x="11" y="3"/>
                  </a:lnTo>
                  <a:lnTo>
                    <a:pt x="17" y="2"/>
                  </a:lnTo>
                  <a:lnTo>
                    <a:pt x="23" y="2"/>
                  </a:lnTo>
                  <a:lnTo>
                    <a:pt x="28" y="2"/>
                  </a:lnTo>
                  <a:lnTo>
                    <a:pt x="35" y="2"/>
                  </a:lnTo>
                  <a:lnTo>
                    <a:pt x="49" y="1"/>
                  </a:lnTo>
                  <a:lnTo>
                    <a:pt x="61" y="1"/>
                  </a:lnTo>
                  <a:lnTo>
                    <a:pt x="71" y="1"/>
                  </a:lnTo>
                  <a:lnTo>
                    <a:pt x="77" y="0"/>
                  </a:lnTo>
                  <a:close/>
                </a:path>
              </a:pathLst>
            </a:custGeom>
            <a:solidFill>
              <a:srgbClr val="B2B2B2"/>
            </a:solidFill>
            <a:ln w="9525">
              <a:noFill/>
              <a:round/>
              <a:headEnd/>
              <a:tailEnd/>
            </a:ln>
          </p:spPr>
          <p:txBody>
            <a:bodyPr/>
            <a:lstStyle/>
            <a:p>
              <a:endParaRPr lang="en-US"/>
            </a:p>
          </p:txBody>
        </p:sp>
        <p:sp>
          <p:nvSpPr>
            <p:cNvPr id="1216" name="Freeform 180"/>
            <p:cNvSpPr>
              <a:spLocks/>
            </p:cNvSpPr>
            <p:nvPr/>
          </p:nvSpPr>
          <p:spPr bwMode="auto">
            <a:xfrm>
              <a:off x="3549" y="2087"/>
              <a:ext cx="13" cy="38"/>
            </a:xfrm>
            <a:custGeom>
              <a:avLst/>
              <a:gdLst>
                <a:gd name="T0" fmla="*/ 1 w 27"/>
                <a:gd name="T1" fmla="*/ 1 h 76"/>
                <a:gd name="T2" fmla="*/ 0 w 27"/>
                <a:gd name="T3" fmla="*/ 6 h 76"/>
                <a:gd name="T4" fmla="*/ 6 w 27"/>
                <a:gd name="T5" fmla="*/ 19 h 76"/>
                <a:gd name="T6" fmla="*/ 6 w 27"/>
                <a:gd name="T7" fmla="*/ 10 h 76"/>
                <a:gd name="T8" fmla="*/ 6 w 27"/>
                <a:gd name="T9" fmla="*/ 10 h 76"/>
                <a:gd name="T10" fmla="*/ 6 w 27"/>
                <a:gd name="T11" fmla="*/ 9 h 76"/>
                <a:gd name="T12" fmla="*/ 6 w 27"/>
                <a:gd name="T13" fmla="*/ 9 h 76"/>
                <a:gd name="T14" fmla="*/ 6 w 27"/>
                <a:gd name="T15" fmla="*/ 9 h 76"/>
                <a:gd name="T16" fmla="*/ 6 w 27"/>
                <a:gd name="T17" fmla="*/ 7 h 76"/>
                <a:gd name="T18" fmla="*/ 6 w 27"/>
                <a:gd name="T19" fmla="*/ 6 h 76"/>
                <a:gd name="T20" fmla="*/ 5 w 27"/>
                <a:gd name="T21" fmla="*/ 5 h 76"/>
                <a:gd name="T22" fmla="*/ 5 w 27"/>
                <a:gd name="T23" fmla="*/ 5 h 76"/>
                <a:gd name="T24" fmla="*/ 5 w 27"/>
                <a:gd name="T25" fmla="*/ 4 h 76"/>
                <a:gd name="T26" fmla="*/ 4 w 27"/>
                <a:gd name="T27" fmla="*/ 3 h 76"/>
                <a:gd name="T28" fmla="*/ 4 w 27"/>
                <a:gd name="T29" fmla="*/ 2 h 76"/>
                <a:gd name="T30" fmla="*/ 3 w 27"/>
                <a:gd name="T31" fmla="*/ 1 h 76"/>
                <a:gd name="T32" fmla="*/ 3 w 27"/>
                <a:gd name="T33" fmla="*/ 1 h 76"/>
                <a:gd name="T34" fmla="*/ 3 w 27"/>
                <a:gd name="T35" fmla="*/ 1 h 76"/>
                <a:gd name="T36" fmla="*/ 2 w 27"/>
                <a:gd name="T37" fmla="*/ 1 h 76"/>
                <a:gd name="T38" fmla="*/ 2 w 27"/>
                <a:gd name="T39" fmla="*/ 0 h 76"/>
                <a:gd name="T40" fmla="*/ 2 w 27"/>
                <a:gd name="T41" fmla="*/ 0 h 76"/>
                <a:gd name="T42" fmla="*/ 2 w 27"/>
                <a:gd name="T43" fmla="*/ 0 h 76"/>
                <a:gd name="T44" fmla="*/ 2 w 27"/>
                <a:gd name="T45" fmla="*/ 0 h 76"/>
                <a:gd name="T46" fmla="*/ 2 w 27"/>
                <a:gd name="T47" fmla="*/ 0 h 76"/>
                <a:gd name="T48" fmla="*/ 1 w 27"/>
                <a:gd name="T49" fmla="*/ 1 h 76"/>
                <a:gd name="T50" fmla="*/ 1 w 27"/>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
                <a:gd name="T79" fmla="*/ 0 h 76"/>
                <a:gd name="T80" fmla="*/ 27 w 27"/>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 h="76">
                  <a:moveTo>
                    <a:pt x="7" y="1"/>
                  </a:moveTo>
                  <a:lnTo>
                    <a:pt x="0" y="27"/>
                  </a:lnTo>
                  <a:lnTo>
                    <a:pt x="25" y="76"/>
                  </a:lnTo>
                  <a:lnTo>
                    <a:pt x="27" y="39"/>
                  </a:lnTo>
                  <a:lnTo>
                    <a:pt x="27" y="38"/>
                  </a:lnTo>
                  <a:lnTo>
                    <a:pt x="27" y="35"/>
                  </a:lnTo>
                  <a:lnTo>
                    <a:pt x="27" y="34"/>
                  </a:lnTo>
                  <a:lnTo>
                    <a:pt x="27" y="33"/>
                  </a:lnTo>
                  <a:lnTo>
                    <a:pt x="26" y="30"/>
                  </a:lnTo>
                  <a:lnTo>
                    <a:pt x="25" y="26"/>
                  </a:lnTo>
                  <a:lnTo>
                    <a:pt x="23" y="23"/>
                  </a:lnTo>
                  <a:lnTo>
                    <a:pt x="21" y="19"/>
                  </a:lnTo>
                  <a:lnTo>
                    <a:pt x="20" y="16"/>
                  </a:lnTo>
                  <a:lnTo>
                    <a:pt x="19" y="12"/>
                  </a:lnTo>
                  <a:lnTo>
                    <a:pt x="17" y="9"/>
                  </a:lnTo>
                  <a:lnTo>
                    <a:pt x="15" y="5"/>
                  </a:lnTo>
                  <a:lnTo>
                    <a:pt x="13" y="3"/>
                  </a:lnTo>
                  <a:lnTo>
                    <a:pt x="12" y="1"/>
                  </a:lnTo>
                  <a:lnTo>
                    <a:pt x="11" y="1"/>
                  </a:lnTo>
                  <a:lnTo>
                    <a:pt x="11" y="0"/>
                  </a:lnTo>
                  <a:lnTo>
                    <a:pt x="10" y="0"/>
                  </a:lnTo>
                  <a:lnTo>
                    <a:pt x="8" y="0"/>
                  </a:lnTo>
                  <a:lnTo>
                    <a:pt x="7" y="1"/>
                  </a:lnTo>
                  <a:close/>
                </a:path>
              </a:pathLst>
            </a:custGeom>
            <a:solidFill>
              <a:srgbClr val="999999"/>
            </a:solidFill>
            <a:ln w="9525">
              <a:noFill/>
              <a:round/>
              <a:headEnd/>
              <a:tailEnd/>
            </a:ln>
          </p:spPr>
          <p:txBody>
            <a:bodyPr/>
            <a:lstStyle/>
            <a:p>
              <a:endParaRPr lang="en-US"/>
            </a:p>
          </p:txBody>
        </p:sp>
        <p:sp>
          <p:nvSpPr>
            <p:cNvPr id="1217" name="Freeform 181"/>
            <p:cNvSpPr>
              <a:spLocks/>
            </p:cNvSpPr>
            <p:nvPr/>
          </p:nvSpPr>
          <p:spPr bwMode="auto">
            <a:xfrm>
              <a:off x="3553" y="2086"/>
              <a:ext cx="50" cy="21"/>
            </a:xfrm>
            <a:custGeom>
              <a:avLst/>
              <a:gdLst>
                <a:gd name="T0" fmla="*/ 3 w 101"/>
                <a:gd name="T1" fmla="*/ 0 h 43"/>
                <a:gd name="T2" fmla="*/ 7 w 101"/>
                <a:gd name="T3" fmla="*/ 0 h 43"/>
                <a:gd name="T4" fmla="*/ 11 w 101"/>
                <a:gd name="T5" fmla="*/ 0 h 43"/>
                <a:gd name="T6" fmla="*/ 15 w 101"/>
                <a:gd name="T7" fmla="*/ 0 h 43"/>
                <a:gd name="T8" fmla="*/ 18 w 101"/>
                <a:gd name="T9" fmla="*/ 0 h 43"/>
                <a:gd name="T10" fmla="*/ 18 w 101"/>
                <a:gd name="T11" fmla="*/ 0 h 43"/>
                <a:gd name="T12" fmla="*/ 19 w 101"/>
                <a:gd name="T13" fmla="*/ 0 h 43"/>
                <a:gd name="T14" fmla="*/ 20 w 101"/>
                <a:gd name="T15" fmla="*/ 0 h 43"/>
                <a:gd name="T16" fmla="*/ 25 w 101"/>
                <a:gd name="T17" fmla="*/ 9 h 43"/>
                <a:gd name="T18" fmla="*/ 25 w 101"/>
                <a:gd name="T19" fmla="*/ 9 h 43"/>
                <a:gd name="T20" fmla="*/ 25 w 101"/>
                <a:gd name="T21" fmla="*/ 9 h 43"/>
                <a:gd name="T22" fmla="*/ 25 w 101"/>
                <a:gd name="T23" fmla="*/ 9 h 43"/>
                <a:gd name="T24" fmla="*/ 24 w 101"/>
                <a:gd name="T25" fmla="*/ 9 h 43"/>
                <a:gd name="T26" fmla="*/ 23 w 101"/>
                <a:gd name="T27" fmla="*/ 9 h 43"/>
                <a:gd name="T28" fmla="*/ 21 w 101"/>
                <a:gd name="T29" fmla="*/ 10 h 43"/>
                <a:gd name="T30" fmla="*/ 19 w 101"/>
                <a:gd name="T31" fmla="*/ 10 h 43"/>
                <a:gd name="T32" fmla="*/ 17 w 101"/>
                <a:gd name="T33" fmla="*/ 10 h 43"/>
                <a:gd name="T34" fmla="*/ 15 w 101"/>
                <a:gd name="T35" fmla="*/ 10 h 43"/>
                <a:gd name="T36" fmla="*/ 13 w 101"/>
                <a:gd name="T37" fmla="*/ 10 h 43"/>
                <a:gd name="T38" fmla="*/ 11 w 101"/>
                <a:gd name="T39" fmla="*/ 10 h 43"/>
                <a:gd name="T40" fmla="*/ 9 w 101"/>
                <a:gd name="T41" fmla="*/ 10 h 43"/>
                <a:gd name="T42" fmla="*/ 6 w 101"/>
                <a:gd name="T43" fmla="*/ 10 h 43"/>
                <a:gd name="T44" fmla="*/ 6 w 101"/>
                <a:gd name="T45" fmla="*/ 10 h 43"/>
                <a:gd name="T46" fmla="*/ 5 w 101"/>
                <a:gd name="T47" fmla="*/ 10 h 43"/>
                <a:gd name="T48" fmla="*/ 4 w 101"/>
                <a:gd name="T49" fmla="*/ 10 h 43"/>
                <a:gd name="T50" fmla="*/ 4 w 101"/>
                <a:gd name="T51" fmla="*/ 10 h 43"/>
                <a:gd name="T52" fmla="*/ 4 w 101"/>
                <a:gd name="T53" fmla="*/ 9 h 43"/>
                <a:gd name="T54" fmla="*/ 0 w 101"/>
                <a:gd name="T55" fmla="*/ 1 h 43"/>
                <a:gd name="T56" fmla="*/ 0 w 101"/>
                <a:gd name="T57" fmla="*/ 1 h 43"/>
                <a:gd name="T58" fmla="*/ 0 w 101"/>
                <a:gd name="T59" fmla="*/ 1 h 43"/>
                <a:gd name="T60" fmla="*/ 0 w 101"/>
                <a:gd name="T61" fmla="*/ 0 h 43"/>
                <a:gd name="T62" fmla="*/ 1 w 101"/>
                <a:gd name="T63" fmla="*/ 0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1"/>
                <a:gd name="T97" fmla="*/ 0 h 43"/>
                <a:gd name="T98" fmla="*/ 101 w 101"/>
                <a:gd name="T99" fmla="*/ 43 h 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1" h="43">
                  <a:moveTo>
                    <a:pt x="7" y="1"/>
                  </a:moveTo>
                  <a:lnTo>
                    <a:pt x="15" y="2"/>
                  </a:lnTo>
                  <a:lnTo>
                    <a:pt x="24" y="2"/>
                  </a:lnTo>
                  <a:lnTo>
                    <a:pt x="30" y="2"/>
                  </a:lnTo>
                  <a:lnTo>
                    <a:pt x="39" y="2"/>
                  </a:lnTo>
                  <a:lnTo>
                    <a:pt x="47" y="1"/>
                  </a:lnTo>
                  <a:lnTo>
                    <a:pt x="55" y="1"/>
                  </a:lnTo>
                  <a:lnTo>
                    <a:pt x="62" y="1"/>
                  </a:lnTo>
                  <a:lnTo>
                    <a:pt x="70" y="0"/>
                  </a:lnTo>
                  <a:lnTo>
                    <a:pt x="72" y="0"/>
                  </a:lnTo>
                  <a:lnTo>
                    <a:pt x="73" y="0"/>
                  </a:lnTo>
                  <a:lnTo>
                    <a:pt x="75" y="0"/>
                  </a:lnTo>
                  <a:lnTo>
                    <a:pt x="77" y="0"/>
                  </a:lnTo>
                  <a:lnTo>
                    <a:pt x="78" y="1"/>
                  </a:lnTo>
                  <a:lnTo>
                    <a:pt x="79" y="1"/>
                  </a:lnTo>
                  <a:lnTo>
                    <a:pt x="80" y="2"/>
                  </a:lnTo>
                  <a:lnTo>
                    <a:pt x="101" y="36"/>
                  </a:lnTo>
                  <a:lnTo>
                    <a:pt x="101" y="37"/>
                  </a:lnTo>
                  <a:lnTo>
                    <a:pt x="100" y="37"/>
                  </a:lnTo>
                  <a:lnTo>
                    <a:pt x="100" y="38"/>
                  </a:lnTo>
                  <a:lnTo>
                    <a:pt x="98" y="38"/>
                  </a:lnTo>
                  <a:lnTo>
                    <a:pt x="97" y="38"/>
                  </a:lnTo>
                  <a:lnTo>
                    <a:pt x="95" y="39"/>
                  </a:lnTo>
                  <a:lnTo>
                    <a:pt x="94" y="39"/>
                  </a:lnTo>
                  <a:lnTo>
                    <a:pt x="90" y="40"/>
                  </a:lnTo>
                  <a:lnTo>
                    <a:pt x="86" y="40"/>
                  </a:lnTo>
                  <a:lnTo>
                    <a:pt x="81" y="42"/>
                  </a:lnTo>
                  <a:lnTo>
                    <a:pt x="78" y="42"/>
                  </a:lnTo>
                  <a:lnTo>
                    <a:pt x="73" y="43"/>
                  </a:lnTo>
                  <a:lnTo>
                    <a:pt x="70" y="43"/>
                  </a:lnTo>
                  <a:lnTo>
                    <a:pt x="65" y="43"/>
                  </a:lnTo>
                  <a:lnTo>
                    <a:pt x="62" y="43"/>
                  </a:lnTo>
                  <a:lnTo>
                    <a:pt x="57" y="43"/>
                  </a:lnTo>
                  <a:lnTo>
                    <a:pt x="52" y="43"/>
                  </a:lnTo>
                  <a:lnTo>
                    <a:pt x="49" y="43"/>
                  </a:lnTo>
                  <a:lnTo>
                    <a:pt x="44" y="43"/>
                  </a:lnTo>
                  <a:lnTo>
                    <a:pt x="40" y="43"/>
                  </a:lnTo>
                  <a:lnTo>
                    <a:pt x="36" y="43"/>
                  </a:lnTo>
                  <a:lnTo>
                    <a:pt x="32" y="43"/>
                  </a:lnTo>
                  <a:lnTo>
                    <a:pt x="27" y="42"/>
                  </a:lnTo>
                  <a:lnTo>
                    <a:pt x="26" y="42"/>
                  </a:lnTo>
                  <a:lnTo>
                    <a:pt x="24" y="42"/>
                  </a:lnTo>
                  <a:lnTo>
                    <a:pt x="22" y="42"/>
                  </a:lnTo>
                  <a:lnTo>
                    <a:pt x="21" y="42"/>
                  </a:lnTo>
                  <a:lnTo>
                    <a:pt x="20" y="40"/>
                  </a:lnTo>
                  <a:lnTo>
                    <a:pt x="19" y="40"/>
                  </a:lnTo>
                  <a:lnTo>
                    <a:pt x="18" y="40"/>
                  </a:lnTo>
                  <a:lnTo>
                    <a:pt x="18" y="39"/>
                  </a:lnTo>
                  <a:lnTo>
                    <a:pt x="0" y="6"/>
                  </a:lnTo>
                  <a:lnTo>
                    <a:pt x="0" y="5"/>
                  </a:lnTo>
                  <a:lnTo>
                    <a:pt x="0" y="4"/>
                  </a:lnTo>
                  <a:lnTo>
                    <a:pt x="2" y="2"/>
                  </a:lnTo>
                  <a:lnTo>
                    <a:pt x="3" y="2"/>
                  </a:lnTo>
                  <a:lnTo>
                    <a:pt x="4" y="2"/>
                  </a:lnTo>
                  <a:lnTo>
                    <a:pt x="5" y="1"/>
                  </a:lnTo>
                  <a:lnTo>
                    <a:pt x="7" y="1"/>
                  </a:lnTo>
                  <a:close/>
                </a:path>
              </a:pathLst>
            </a:custGeom>
            <a:solidFill>
              <a:srgbClr val="E5E5E5"/>
            </a:solidFill>
            <a:ln w="9525">
              <a:noFill/>
              <a:round/>
              <a:headEnd/>
              <a:tailEnd/>
            </a:ln>
          </p:spPr>
          <p:txBody>
            <a:bodyPr/>
            <a:lstStyle/>
            <a:p>
              <a:endParaRPr lang="en-US"/>
            </a:p>
          </p:txBody>
        </p:sp>
        <p:sp>
          <p:nvSpPr>
            <p:cNvPr id="1218" name="Freeform 182"/>
            <p:cNvSpPr>
              <a:spLocks/>
            </p:cNvSpPr>
            <p:nvPr/>
          </p:nvSpPr>
          <p:spPr bwMode="auto">
            <a:xfrm>
              <a:off x="2986" y="2164"/>
              <a:ext cx="51" cy="22"/>
            </a:xfrm>
            <a:custGeom>
              <a:avLst/>
              <a:gdLst>
                <a:gd name="T0" fmla="*/ 22 w 102"/>
                <a:gd name="T1" fmla="*/ 0 h 43"/>
                <a:gd name="T2" fmla="*/ 22 w 102"/>
                <a:gd name="T3" fmla="*/ 0 h 43"/>
                <a:gd name="T4" fmla="*/ 23 w 102"/>
                <a:gd name="T5" fmla="*/ 0 h 43"/>
                <a:gd name="T6" fmla="*/ 23 w 102"/>
                <a:gd name="T7" fmla="*/ 0 h 43"/>
                <a:gd name="T8" fmla="*/ 23 w 102"/>
                <a:gd name="T9" fmla="*/ 0 h 43"/>
                <a:gd name="T10" fmla="*/ 24 w 102"/>
                <a:gd name="T11" fmla="*/ 1 h 43"/>
                <a:gd name="T12" fmla="*/ 24 w 102"/>
                <a:gd name="T13" fmla="*/ 1 h 43"/>
                <a:gd name="T14" fmla="*/ 24 w 102"/>
                <a:gd name="T15" fmla="*/ 1 h 43"/>
                <a:gd name="T16" fmla="*/ 24 w 102"/>
                <a:gd name="T17" fmla="*/ 1 h 43"/>
                <a:gd name="T18" fmla="*/ 26 w 102"/>
                <a:gd name="T19" fmla="*/ 10 h 43"/>
                <a:gd name="T20" fmla="*/ 0 w 102"/>
                <a:gd name="T21" fmla="*/ 11 h 43"/>
                <a:gd name="T22" fmla="*/ 3 w 102"/>
                <a:gd name="T23" fmla="*/ 2 h 43"/>
                <a:gd name="T24" fmla="*/ 3 w 102"/>
                <a:gd name="T25" fmla="*/ 2 h 43"/>
                <a:gd name="T26" fmla="*/ 4 w 102"/>
                <a:gd name="T27" fmla="*/ 1 h 43"/>
                <a:gd name="T28" fmla="*/ 5 w 102"/>
                <a:gd name="T29" fmla="*/ 1 h 43"/>
                <a:gd name="T30" fmla="*/ 5 w 102"/>
                <a:gd name="T31" fmla="*/ 1 h 43"/>
                <a:gd name="T32" fmla="*/ 6 w 102"/>
                <a:gd name="T33" fmla="*/ 1 h 43"/>
                <a:gd name="T34" fmla="*/ 6 w 102"/>
                <a:gd name="T35" fmla="*/ 1 h 43"/>
                <a:gd name="T36" fmla="*/ 7 w 102"/>
                <a:gd name="T37" fmla="*/ 1 h 43"/>
                <a:gd name="T38" fmla="*/ 9 w 102"/>
                <a:gd name="T39" fmla="*/ 1 h 43"/>
                <a:gd name="T40" fmla="*/ 11 w 102"/>
                <a:gd name="T41" fmla="*/ 1 h 43"/>
                <a:gd name="T42" fmla="*/ 12 w 102"/>
                <a:gd name="T43" fmla="*/ 1 h 43"/>
                <a:gd name="T44" fmla="*/ 15 w 102"/>
                <a:gd name="T45" fmla="*/ 1 h 43"/>
                <a:gd name="T46" fmla="*/ 18 w 102"/>
                <a:gd name="T47" fmla="*/ 0 h 43"/>
                <a:gd name="T48" fmla="*/ 21 w 102"/>
                <a:gd name="T49" fmla="*/ 0 h 43"/>
                <a:gd name="T50" fmla="*/ 22 w 102"/>
                <a:gd name="T51" fmla="*/ 0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2"/>
                <a:gd name="T79" fmla="*/ 0 h 43"/>
                <a:gd name="T80" fmla="*/ 102 w 102"/>
                <a:gd name="T81" fmla="*/ 43 h 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2" h="43">
                  <a:moveTo>
                    <a:pt x="87" y="0"/>
                  </a:moveTo>
                  <a:lnTo>
                    <a:pt x="88" y="0"/>
                  </a:lnTo>
                  <a:lnTo>
                    <a:pt x="89" y="0"/>
                  </a:lnTo>
                  <a:lnTo>
                    <a:pt x="91" y="0"/>
                  </a:lnTo>
                  <a:lnTo>
                    <a:pt x="92" y="0"/>
                  </a:lnTo>
                  <a:lnTo>
                    <a:pt x="93" y="1"/>
                  </a:lnTo>
                  <a:lnTo>
                    <a:pt x="94" y="1"/>
                  </a:lnTo>
                  <a:lnTo>
                    <a:pt x="94" y="2"/>
                  </a:lnTo>
                  <a:lnTo>
                    <a:pt x="102" y="37"/>
                  </a:lnTo>
                  <a:lnTo>
                    <a:pt x="0" y="43"/>
                  </a:lnTo>
                  <a:lnTo>
                    <a:pt x="15" y="5"/>
                  </a:lnTo>
                  <a:lnTo>
                    <a:pt x="16" y="3"/>
                  </a:lnTo>
                  <a:lnTo>
                    <a:pt x="17" y="3"/>
                  </a:lnTo>
                  <a:lnTo>
                    <a:pt x="18" y="3"/>
                  </a:lnTo>
                  <a:lnTo>
                    <a:pt x="21" y="2"/>
                  </a:lnTo>
                  <a:lnTo>
                    <a:pt x="26" y="2"/>
                  </a:lnTo>
                  <a:lnTo>
                    <a:pt x="31" y="2"/>
                  </a:lnTo>
                  <a:lnTo>
                    <a:pt x="36" y="1"/>
                  </a:lnTo>
                  <a:lnTo>
                    <a:pt x="42" y="1"/>
                  </a:lnTo>
                  <a:lnTo>
                    <a:pt x="48" y="1"/>
                  </a:lnTo>
                  <a:lnTo>
                    <a:pt x="61" y="1"/>
                  </a:lnTo>
                  <a:lnTo>
                    <a:pt x="72" y="0"/>
                  </a:lnTo>
                  <a:lnTo>
                    <a:pt x="81" y="0"/>
                  </a:lnTo>
                  <a:lnTo>
                    <a:pt x="87" y="0"/>
                  </a:lnTo>
                  <a:close/>
                </a:path>
              </a:pathLst>
            </a:custGeom>
            <a:solidFill>
              <a:srgbClr val="B2B2B2"/>
            </a:solidFill>
            <a:ln w="9525">
              <a:noFill/>
              <a:round/>
              <a:headEnd/>
              <a:tailEnd/>
            </a:ln>
          </p:spPr>
          <p:txBody>
            <a:bodyPr/>
            <a:lstStyle/>
            <a:p>
              <a:endParaRPr lang="en-US"/>
            </a:p>
          </p:txBody>
        </p:sp>
        <p:sp>
          <p:nvSpPr>
            <p:cNvPr id="1219" name="Freeform 183"/>
            <p:cNvSpPr>
              <a:spLocks/>
            </p:cNvSpPr>
            <p:nvPr/>
          </p:nvSpPr>
          <p:spPr bwMode="auto">
            <a:xfrm>
              <a:off x="2983" y="2150"/>
              <a:ext cx="11" cy="35"/>
            </a:xfrm>
            <a:custGeom>
              <a:avLst/>
              <a:gdLst>
                <a:gd name="T0" fmla="*/ 3 w 22"/>
                <a:gd name="T1" fmla="*/ 1 h 70"/>
                <a:gd name="T2" fmla="*/ 0 w 22"/>
                <a:gd name="T3" fmla="*/ 6 h 70"/>
                <a:gd name="T4" fmla="*/ 1 w 22"/>
                <a:gd name="T5" fmla="*/ 18 h 70"/>
                <a:gd name="T6" fmla="*/ 5 w 22"/>
                <a:gd name="T7" fmla="*/ 9 h 70"/>
                <a:gd name="T8" fmla="*/ 6 w 22"/>
                <a:gd name="T9" fmla="*/ 9 h 70"/>
                <a:gd name="T10" fmla="*/ 6 w 22"/>
                <a:gd name="T11" fmla="*/ 7 h 70"/>
                <a:gd name="T12" fmla="*/ 6 w 22"/>
                <a:gd name="T13" fmla="*/ 7 h 70"/>
                <a:gd name="T14" fmla="*/ 6 w 22"/>
                <a:gd name="T15" fmla="*/ 6 h 70"/>
                <a:gd name="T16" fmla="*/ 6 w 22"/>
                <a:gd name="T17" fmla="*/ 5 h 70"/>
                <a:gd name="T18" fmla="*/ 6 w 22"/>
                <a:gd name="T19" fmla="*/ 4 h 70"/>
                <a:gd name="T20" fmla="*/ 6 w 22"/>
                <a:gd name="T21" fmla="*/ 3 h 70"/>
                <a:gd name="T22" fmla="*/ 6 w 22"/>
                <a:gd name="T23" fmla="*/ 3 h 70"/>
                <a:gd name="T24" fmla="*/ 6 w 22"/>
                <a:gd name="T25" fmla="*/ 2 h 70"/>
                <a:gd name="T26" fmla="*/ 5 w 22"/>
                <a:gd name="T27" fmla="*/ 1 h 70"/>
                <a:gd name="T28" fmla="*/ 5 w 22"/>
                <a:gd name="T29" fmla="*/ 1 h 70"/>
                <a:gd name="T30" fmla="*/ 5 w 22"/>
                <a:gd name="T31" fmla="*/ 1 h 70"/>
                <a:gd name="T32" fmla="*/ 5 w 22"/>
                <a:gd name="T33" fmla="*/ 1 h 70"/>
                <a:gd name="T34" fmla="*/ 5 w 22"/>
                <a:gd name="T35" fmla="*/ 1 h 70"/>
                <a:gd name="T36" fmla="*/ 5 w 22"/>
                <a:gd name="T37" fmla="*/ 0 h 70"/>
                <a:gd name="T38" fmla="*/ 5 w 22"/>
                <a:gd name="T39" fmla="*/ 0 h 70"/>
                <a:gd name="T40" fmla="*/ 4 w 22"/>
                <a:gd name="T41" fmla="*/ 0 h 70"/>
                <a:gd name="T42" fmla="*/ 4 w 22"/>
                <a:gd name="T43" fmla="*/ 1 h 70"/>
                <a:gd name="T44" fmla="*/ 3 w 22"/>
                <a:gd name="T45" fmla="*/ 1 h 70"/>
                <a:gd name="T46" fmla="*/ 3 w 22"/>
                <a:gd name="T47" fmla="*/ 1 h 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70"/>
                <a:gd name="T74" fmla="*/ 22 w 22"/>
                <a:gd name="T75" fmla="*/ 70 h 7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70">
                  <a:moveTo>
                    <a:pt x="15" y="2"/>
                  </a:moveTo>
                  <a:lnTo>
                    <a:pt x="0" y="26"/>
                  </a:lnTo>
                  <a:lnTo>
                    <a:pt x="6" y="70"/>
                  </a:lnTo>
                  <a:lnTo>
                    <a:pt x="20" y="36"/>
                  </a:lnTo>
                  <a:lnTo>
                    <a:pt x="21" y="34"/>
                  </a:lnTo>
                  <a:lnTo>
                    <a:pt x="21" y="31"/>
                  </a:lnTo>
                  <a:lnTo>
                    <a:pt x="22" y="29"/>
                  </a:lnTo>
                  <a:lnTo>
                    <a:pt x="22" y="26"/>
                  </a:lnTo>
                  <a:lnTo>
                    <a:pt x="22" y="22"/>
                  </a:lnTo>
                  <a:lnTo>
                    <a:pt x="22" y="19"/>
                  </a:lnTo>
                  <a:lnTo>
                    <a:pt x="22" y="15"/>
                  </a:lnTo>
                  <a:lnTo>
                    <a:pt x="21" y="12"/>
                  </a:lnTo>
                  <a:lnTo>
                    <a:pt x="21" y="9"/>
                  </a:lnTo>
                  <a:lnTo>
                    <a:pt x="20" y="6"/>
                  </a:lnTo>
                  <a:lnTo>
                    <a:pt x="20" y="4"/>
                  </a:lnTo>
                  <a:lnTo>
                    <a:pt x="18" y="2"/>
                  </a:lnTo>
                  <a:lnTo>
                    <a:pt x="18" y="1"/>
                  </a:lnTo>
                  <a:lnTo>
                    <a:pt x="17" y="1"/>
                  </a:lnTo>
                  <a:lnTo>
                    <a:pt x="17" y="0"/>
                  </a:lnTo>
                  <a:lnTo>
                    <a:pt x="16" y="0"/>
                  </a:lnTo>
                  <a:lnTo>
                    <a:pt x="16" y="1"/>
                  </a:lnTo>
                  <a:lnTo>
                    <a:pt x="15" y="1"/>
                  </a:lnTo>
                  <a:lnTo>
                    <a:pt x="15" y="2"/>
                  </a:lnTo>
                  <a:close/>
                </a:path>
              </a:pathLst>
            </a:custGeom>
            <a:solidFill>
              <a:srgbClr val="999999"/>
            </a:solidFill>
            <a:ln w="9525">
              <a:noFill/>
              <a:round/>
              <a:headEnd/>
              <a:tailEnd/>
            </a:ln>
          </p:spPr>
          <p:txBody>
            <a:bodyPr/>
            <a:lstStyle/>
            <a:p>
              <a:endParaRPr lang="en-US"/>
            </a:p>
          </p:txBody>
        </p:sp>
        <p:sp>
          <p:nvSpPr>
            <p:cNvPr id="1220" name="Freeform 184"/>
            <p:cNvSpPr>
              <a:spLocks/>
            </p:cNvSpPr>
            <p:nvPr/>
          </p:nvSpPr>
          <p:spPr bwMode="auto">
            <a:xfrm>
              <a:off x="2991" y="2148"/>
              <a:ext cx="41" cy="21"/>
            </a:xfrm>
            <a:custGeom>
              <a:avLst/>
              <a:gdLst>
                <a:gd name="T0" fmla="*/ 2 w 83"/>
                <a:gd name="T1" fmla="*/ 1 h 40"/>
                <a:gd name="T2" fmla="*/ 3 w 83"/>
                <a:gd name="T3" fmla="*/ 1 h 40"/>
                <a:gd name="T4" fmla="*/ 5 w 83"/>
                <a:gd name="T5" fmla="*/ 1 h 40"/>
                <a:gd name="T6" fmla="*/ 7 w 83"/>
                <a:gd name="T7" fmla="*/ 1 h 40"/>
                <a:gd name="T8" fmla="*/ 9 w 83"/>
                <a:gd name="T9" fmla="*/ 1 h 40"/>
                <a:gd name="T10" fmla="*/ 11 w 83"/>
                <a:gd name="T11" fmla="*/ 1 h 40"/>
                <a:gd name="T12" fmla="*/ 13 w 83"/>
                <a:gd name="T13" fmla="*/ 1 h 40"/>
                <a:gd name="T14" fmla="*/ 14 w 83"/>
                <a:gd name="T15" fmla="*/ 1 h 40"/>
                <a:gd name="T16" fmla="*/ 16 w 83"/>
                <a:gd name="T17" fmla="*/ 0 h 40"/>
                <a:gd name="T18" fmla="*/ 17 w 83"/>
                <a:gd name="T19" fmla="*/ 0 h 40"/>
                <a:gd name="T20" fmla="*/ 17 w 83"/>
                <a:gd name="T21" fmla="*/ 0 h 40"/>
                <a:gd name="T22" fmla="*/ 17 w 83"/>
                <a:gd name="T23" fmla="*/ 0 h 40"/>
                <a:gd name="T24" fmla="*/ 18 w 83"/>
                <a:gd name="T25" fmla="*/ 1 h 40"/>
                <a:gd name="T26" fmla="*/ 18 w 83"/>
                <a:gd name="T27" fmla="*/ 1 h 40"/>
                <a:gd name="T28" fmla="*/ 18 w 83"/>
                <a:gd name="T29" fmla="*/ 1 h 40"/>
                <a:gd name="T30" fmla="*/ 18 w 83"/>
                <a:gd name="T31" fmla="*/ 1 h 40"/>
                <a:gd name="T32" fmla="*/ 18 w 83"/>
                <a:gd name="T33" fmla="*/ 1 h 40"/>
                <a:gd name="T34" fmla="*/ 20 w 83"/>
                <a:gd name="T35" fmla="*/ 9 h 40"/>
                <a:gd name="T36" fmla="*/ 20 w 83"/>
                <a:gd name="T37" fmla="*/ 9 h 40"/>
                <a:gd name="T38" fmla="*/ 20 w 83"/>
                <a:gd name="T39" fmla="*/ 9 h 40"/>
                <a:gd name="T40" fmla="*/ 20 w 83"/>
                <a:gd name="T41" fmla="*/ 9 h 40"/>
                <a:gd name="T42" fmla="*/ 20 w 83"/>
                <a:gd name="T43" fmla="*/ 9 h 40"/>
                <a:gd name="T44" fmla="*/ 20 w 83"/>
                <a:gd name="T45" fmla="*/ 9 h 40"/>
                <a:gd name="T46" fmla="*/ 20 w 83"/>
                <a:gd name="T47" fmla="*/ 9 h 40"/>
                <a:gd name="T48" fmla="*/ 19 w 83"/>
                <a:gd name="T49" fmla="*/ 9 h 40"/>
                <a:gd name="T50" fmla="*/ 19 w 83"/>
                <a:gd name="T51" fmla="*/ 9 h 40"/>
                <a:gd name="T52" fmla="*/ 19 w 83"/>
                <a:gd name="T53" fmla="*/ 10 h 40"/>
                <a:gd name="T54" fmla="*/ 19 w 83"/>
                <a:gd name="T55" fmla="*/ 10 h 40"/>
                <a:gd name="T56" fmla="*/ 17 w 83"/>
                <a:gd name="T57" fmla="*/ 10 h 40"/>
                <a:gd name="T58" fmla="*/ 15 w 83"/>
                <a:gd name="T59" fmla="*/ 10 h 40"/>
                <a:gd name="T60" fmla="*/ 13 w 83"/>
                <a:gd name="T61" fmla="*/ 11 h 40"/>
                <a:gd name="T62" fmla="*/ 11 w 83"/>
                <a:gd name="T63" fmla="*/ 11 h 40"/>
                <a:gd name="T64" fmla="*/ 10 w 83"/>
                <a:gd name="T65" fmla="*/ 11 h 40"/>
                <a:gd name="T66" fmla="*/ 9 w 83"/>
                <a:gd name="T67" fmla="*/ 11 h 40"/>
                <a:gd name="T68" fmla="*/ 8 w 83"/>
                <a:gd name="T69" fmla="*/ 11 h 40"/>
                <a:gd name="T70" fmla="*/ 7 w 83"/>
                <a:gd name="T71" fmla="*/ 11 h 40"/>
                <a:gd name="T72" fmla="*/ 6 w 83"/>
                <a:gd name="T73" fmla="*/ 11 h 40"/>
                <a:gd name="T74" fmla="*/ 5 w 83"/>
                <a:gd name="T75" fmla="*/ 11 h 40"/>
                <a:gd name="T76" fmla="*/ 4 w 83"/>
                <a:gd name="T77" fmla="*/ 10 h 40"/>
                <a:gd name="T78" fmla="*/ 3 w 83"/>
                <a:gd name="T79" fmla="*/ 10 h 40"/>
                <a:gd name="T80" fmla="*/ 2 w 83"/>
                <a:gd name="T81" fmla="*/ 10 h 40"/>
                <a:gd name="T82" fmla="*/ 2 w 83"/>
                <a:gd name="T83" fmla="*/ 10 h 40"/>
                <a:gd name="T84" fmla="*/ 2 w 83"/>
                <a:gd name="T85" fmla="*/ 10 h 40"/>
                <a:gd name="T86" fmla="*/ 1 w 83"/>
                <a:gd name="T87" fmla="*/ 10 h 40"/>
                <a:gd name="T88" fmla="*/ 1 w 83"/>
                <a:gd name="T89" fmla="*/ 10 h 40"/>
                <a:gd name="T90" fmla="*/ 1 w 83"/>
                <a:gd name="T91" fmla="*/ 10 h 40"/>
                <a:gd name="T92" fmla="*/ 1 w 83"/>
                <a:gd name="T93" fmla="*/ 10 h 40"/>
                <a:gd name="T94" fmla="*/ 1 w 83"/>
                <a:gd name="T95" fmla="*/ 10 h 40"/>
                <a:gd name="T96" fmla="*/ 1 w 83"/>
                <a:gd name="T97" fmla="*/ 10 h 40"/>
                <a:gd name="T98" fmla="*/ 1 w 83"/>
                <a:gd name="T99" fmla="*/ 10 h 40"/>
                <a:gd name="T100" fmla="*/ 0 w 83"/>
                <a:gd name="T101" fmla="*/ 2 h 40"/>
                <a:gd name="T102" fmla="*/ 0 w 83"/>
                <a:gd name="T103" fmla="*/ 1 h 40"/>
                <a:gd name="T104" fmla="*/ 0 w 83"/>
                <a:gd name="T105" fmla="*/ 1 h 40"/>
                <a:gd name="T106" fmla="*/ 0 w 83"/>
                <a:gd name="T107" fmla="*/ 1 h 40"/>
                <a:gd name="T108" fmla="*/ 0 w 83"/>
                <a:gd name="T109" fmla="*/ 1 h 40"/>
                <a:gd name="T110" fmla="*/ 0 w 83"/>
                <a:gd name="T111" fmla="*/ 1 h 40"/>
                <a:gd name="T112" fmla="*/ 1 w 83"/>
                <a:gd name="T113" fmla="*/ 1 h 40"/>
                <a:gd name="T114" fmla="*/ 1 w 83"/>
                <a:gd name="T115" fmla="*/ 1 h 40"/>
                <a:gd name="T116" fmla="*/ 2 w 83"/>
                <a:gd name="T117" fmla="*/ 1 h 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3"/>
                <a:gd name="T178" fmla="*/ 0 h 40"/>
                <a:gd name="T179" fmla="*/ 83 w 83"/>
                <a:gd name="T180" fmla="*/ 40 h 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3" h="40">
                  <a:moveTo>
                    <a:pt x="8" y="2"/>
                  </a:moveTo>
                  <a:lnTo>
                    <a:pt x="15" y="2"/>
                  </a:lnTo>
                  <a:lnTo>
                    <a:pt x="23" y="2"/>
                  </a:lnTo>
                  <a:lnTo>
                    <a:pt x="30" y="2"/>
                  </a:lnTo>
                  <a:lnTo>
                    <a:pt x="37" y="2"/>
                  </a:lnTo>
                  <a:lnTo>
                    <a:pt x="44" y="2"/>
                  </a:lnTo>
                  <a:lnTo>
                    <a:pt x="52" y="1"/>
                  </a:lnTo>
                  <a:lnTo>
                    <a:pt x="59" y="1"/>
                  </a:lnTo>
                  <a:lnTo>
                    <a:pt x="67" y="0"/>
                  </a:lnTo>
                  <a:lnTo>
                    <a:pt x="68" y="0"/>
                  </a:lnTo>
                  <a:lnTo>
                    <a:pt x="70" y="0"/>
                  </a:lnTo>
                  <a:lnTo>
                    <a:pt x="71" y="0"/>
                  </a:lnTo>
                  <a:lnTo>
                    <a:pt x="73" y="1"/>
                  </a:lnTo>
                  <a:lnTo>
                    <a:pt x="74" y="1"/>
                  </a:lnTo>
                  <a:lnTo>
                    <a:pt x="74" y="2"/>
                  </a:lnTo>
                  <a:lnTo>
                    <a:pt x="75" y="2"/>
                  </a:lnTo>
                  <a:lnTo>
                    <a:pt x="75" y="3"/>
                  </a:lnTo>
                  <a:lnTo>
                    <a:pt x="83" y="33"/>
                  </a:lnTo>
                  <a:lnTo>
                    <a:pt x="83" y="34"/>
                  </a:lnTo>
                  <a:lnTo>
                    <a:pt x="82" y="34"/>
                  </a:lnTo>
                  <a:lnTo>
                    <a:pt x="81" y="35"/>
                  </a:lnTo>
                  <a:lnTo>
                    <a:pt x="79" y="35"/>
                  </a:lnTo>
                  <a:lnTo>
                    <a:pt x="78" y="35"/>
                  </a:lnTo>
                  <a:lnTo>
                    <a:pt x="77" y="37"/>
                  </a:lnTo>
                  <a:lnTo>
                    <a:pt x="76" y="37"/>
                  </a:lnTo>
                  <a:lnTo>
                    <a:pt x="68" y="38"/>
                  </a:lnTo>
                  <a:lnTo>
                    <a:pt x="60" y="39"/>
                  </a:lnTo>
                  <a:lnTo>
                    <a:pt x="52" y="40"/>
                  </a:lnTo>
                  <a:lnTo>
                    <a:pt x="44" y="40"/>
                  </a:lnTo>
                  <a:lnTo>
                    <a:pt x="40" y="40"/>
                  </a:lnTo>
                  <a:lnTo>
                    <a:pt x="36" y="40"/>
                  </a:lnTo>
                  <a:lnTo>
                    <a:pt x="32" y="40"/>
                  </a:lnTo>
                  <a:lnTo>
                    <a:pt x="29" y="40"/>
                  </a:lnTo>
                  <a:lnTo>
                    <a:pt x="24" y="40"/>
                  </a:lnTo>
                  <a:lnTo>
                    <a:pt x="21" y="40"/>
                  </a:lnTo>
                  <a:lnTo>
                    <a:pt x="17" y="39"/>
                  </a:lnTo>
                  <a:lnTo>
                    <a:pt x="13" y="39"/>
                  </a:lnTo>
                  <a:lnTo>
                    <a:pt x="11" y="39"/>
                  </a:lnTo>
                  <a:lnTo>
                    <a:pt x="10" y="39"/>
                  </a:lnTo>
                  <a:lnTo>
                    <a:pt x="9" y="39"/>
                  </a:lnTo>
                  <a:lnTo>
                    <a:pt x="7" y="38"/>
                  </a:lnTo>
                  <a:lnTo>
                    <a:pt x="6" y="38"/>
                  </a:lnTo>
                  <a:lnTo>
                    <a:pt x="5" y="38"/>
                  </a:lnTo>
                  <a:lnTo>
                    <a:pt x="5" y="37"/>
                  </a:lnTo>
                  <a:lnTo>
                    <a:pt x="0" y="5"/>
                  </a:lnTo>
                  <a:lnTo>
                    <a:pt x="0" y="4"/>
                  </a:lnTo>
                  <a:lnTo>
                    <a:pt x="1" y="4"/>
                  </a:lnTo>
                  <a:lnTo>
                    <a:pt x="1" y="3"/>
                  </a:lnTo>
                  <a:lnTo>
                    <a:pt x="2" y="3"/>
                  </a:lnTo>
                  <a:lnTo>
                    <a:pt x="3" y="2"/>
                  </a:lnTo>
                  <a:lnTo>
                    <a:pt x="5" y="2"/>
                  </a:lnTo>
                  <a:lnTo>
                    <a:pt x="6" y="2"/>
                  </a:lnTo>
                  <a:lnTo>
                    <a:pt x="8" y="2"/>
                  </a:lnTo>
                  <a:close/>
                </a:path>
              </a:pathLst>
            </a:custGeom>
            <a:solidFill>
              <a:srgbClr val="E5E5E5"/>
            </a:solidFill>
            <a:ln w="9525">
              <a:noFill/>
              <a:round/>
              <a:headEnd/>
              <a:tailEnd/>
            </a:ln>
          </p:spPr>
          <p:txBody>
            <a:bodyPr/>
            <a:lstStyle/>
            <a:p>
              <a:endParaRPr lang="en-US"/>
            </a:p>
          </p:txBody>
        </p:sp>
        <p:sp>
          <p:nvSpPr>
            <p:cNvPr id="1221" name="Freeform 185"/>
            <p:cNvSpPr>
              <a:spLocks/>
            </p:cNvSpPr>
            <p:nvPr/>
          </p:nvSpPr>
          <p:spPr bwMode="auto">
            <a:xfrm>
              <a:off x="3048" y="2161"/>
              <a:ext cx="51" cy="22"/>
            </a:xfrm>
            <a:custGeom>
              <a:avLst/>
              <a:gdLst>
                <a:gd name="T0" fmla="*/ 22 w 101"/>
                <a:gd name="T1" fmla="*/ 0 h 44"/>
                <a:gd name="T2" fmla="*/ 22 w 101"/>
                <a:gd name="T3" fmla="*/ 0 h 44"/>
                <a:gd name="T4" fmla="*/ 23 w 101"/>
                <a:gd name="T5" fmla="*/ 0 h 44"/>
                <a:gd name="T6" fmla="*/ 23 w 101"/>
                <a:gd name="T7" fmla="*/ 0 h 44"/>
                <a:gd name="T8" fmla="*/ 23 w 101"/>
                <a:gd name="T9" fmla="*/ 1 h 44"/>
                <a:gd name="T10" fmla="*/ 23 w 101"/>
                <a:gd name="T11" fmla="*/ 1 h 44"/>
                <a:gd name="T12" fmla="*/ 24 w 101"/>
                <a:gd name="T13" fmla="*/ 1 h 44"/>
                <a:gd name="T14" fmla="*/ 24 w 101"/>
                <a:gd name="T15" fmla="*/ 1 h 44"/>
                <a:gd name="T16" fmla="*/ 24 w 101"/>
                <a:gd name="T17" fmla="*/ 1 h 44"/>
                <a:gd name="T18" fmla="*/ 24 w 101"/>
                <a:gd name="T19" fmla="*/ 1 h 44"/>
                <a:gd name="T20" fmla="*/ 24 w 101"/>
                <a:gd name="T21" fmla="*/ 3 h 44"/>
                <a:gd name="T22" fmla="*/ 25 w 101"/>
                <a:gd name="T23" fmla="*/ 4 h 44"/>
                <a:gd name="T24" fmla="*/ 25 w 101"/>
                <a:gd name="T25" fmla="*/ 5 h 44"/>
                <a:gd name="T26" fmla="*/ 25 w 101"/>
                <a:gd name="T27" fmla="*/ 6 h 44"/>
                <a:gd name="T28" fmla="*/ 25 w 101"/>
                <a:gd name="T29" fmla="*/ 7 h 44"/>
                <a:gd name="T30" fmla="*/ 25 w 101"/>
                <a:gd name="T31" fmla="*/ 9 h 44"/>
                <a:gd name="T32" fmla="*/ 26 w 101"/>
                <a:gd name="T33" fmla="*/ 10 h 44"/>
                <a:gd name="T34" fmla="*/ 23 w 101"/>
                <a:gd name="T35" fmla="*/ 10 h 44"/>
                <a:gd name="T36" fmla="*/ 19 w 101"/>
                <a:gd name="T37" fmla="*/ 10 h 44"/>
                <a:gd name="T38" fmla="*/ 16 w 101"/>
                <a:gd name="T39" fmla="*/ 10 h 44"/>
                <a:gd name="T40" fmla="*/ 13 w 101"/>
                <a:gd name="T41" fmla="*/ 10 h 44"/>
                <a:gd name="T42" fmla="*/ 10 w 101"/>
                <a:gd name="T43" fmla="*/ 11 h 44"/>
                <a:gd name="T44" fmla="*/ 7 w 101"/>
                <a:gd name="T45" fmla="*/ 11 h 44"/>
                <a:gd name="T46" fmla="*/ 4 w 101"/>
                <a:gd name="T47" fmla="*/ 11 h 44"/>
                <a:gd name="T48" fmla="*/ 0 w 101"/>
                <a:gd name="T49" fmla="*/ 11 h 44"/>
                <a:gd name="T50" fmla="*/ 1 w 101"/>
                <a:gd name="T51" fmla="*/ 10 h 44"/>
                <a:gd name="T52" fmla="*/ 1 w 101"/>
                <a:gd name="T53" fmla="*/ 9 h 44"/>
                <a:gd name="T54" fmla="*/ 2 w 101"/>
                <a:gd name="T55" fmla="*/ 7 h 44"/>
                <a:gd name="T56" fmla="*/ 2 w 101"/>
                <a:gd name="T57" fmla="*/ 6 h 44"/>
                <a:gd name="T58" fmla="*/ 2 w 101"/>
                <a:gd name="T59" fmla="*/ 5 h 44"/>
                <a:gd name="T60" fmla="*/ 3 w 101"/>
                <a:gd name="T61" fmla="*/ 3 h 44"/>
                <a:gd name="T62" fmla="*/ 3 w 101"/>
                <a:gd name="T63" fmla="*/ 3 h 44"/>
                <a:gd name="T64" fmla="*/ 4 w 101"/>
                <a:gd name="T65" fmla="*/ 1 h 44"/>
                <a:gd name="T66" fmla="*/ 4 w 101"/>
                <a:gd name="T67" fmla="*/ 1 h 44"/>
                <a:gd name="T68" fmla="*/ 4 w 101"/>
                <a:gd name="T69" fmla="*/ 1 h 44"/>
                <a:gd name="T70" fmla="*/ 4 w 101"/>
                <a:gd name="T71" fmla="*/ 1 h 44"/>
                <a:gd name="T72" fmla="*/ 4 w 101"/>
                <a:gd name="T73" fmla="*/ 1 h 44"/>
                <a:gd name="T74" fmla="*/ 5 w 101"/>
                <a:gd name="T75" fmla="*/ 1 h 44"/>
                <a:gd name="T76" fmla="*/ 6 w 101"/>
                <a:gd name="T77" fmla="*/ 1 h 44"/>
                <a:gd name="T78" fmla="*/ 8 w 101"/>
                <a:gd name="T79" fmla="*/ 1 h 44"/>
                <a:gd name="T80" fmla="*/ 9 w 101"/>
                <a:gd name="T81" fmla="*/ 1 h 44"/>
                <a:gd name="T82" fmla="*/ 10 w 101"/>
                <a:gd name="T83" fmla="*/ 1 h 44"/>
                <a:gd name="T84" fmla="*/ 12 w 101"/>
                <a:gd name="T85" fmla="*/ 1 h 44"/>
                <a:gd name="T86" fmla="*/ 15 w 101"/>
                <a:gd name="T87" fmla="*/ 1 h 44"/>
                <a:gd name="T88" fmla="*/ 18 w 101"/>
                <a:gd name="T89" fmla="*/ 1 h 44"/>
                <a:gd name="T90" fmla="*/ 21 w 101"/>
                <a:gd name="T91" fmla="*/ 1 h 44"/>
                <a:gd name="T92" fmla="*/ 22 w 101"/>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4"/>
                <a:gd name="T143" fmla="*/ 101 w 101"/>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4">
                  <a:moveTo>
                    <a:pt x="86" y="0"/>
                  </a:moveTo>
                  <a:lnTo>
                    <a:pt x="88" y="0"/>
                  </a:lnTo>
                  <a:lnTo>
                    <a:pt x="89" y="0"/>
                  </a:lnTo>
                  <a:lnTo>
                    <a:pt x="90" y="0"/>
                  </a:lnTo>
                  <a:lnTo>
                    <a:pt x="91" y="1"/>
                  </a:lnTo>
                  <a:lnTo>
                    <a:pt x="92" y="1"/>
                  </a:lnTo>
                  <a:lnTo>
                    <a:pt x="93" y="2"/>
                  </a:lnTo>
                  <a:lnTo>
                    <a:pt x="93" y="4"/>
                  </a:lnTo>
                  <a:lnTo>
                    <a:pt x="94" y="7"/>
                  </a:lnTo>
                  <a:lnTo>
                    <a:pt x="96" y="12"/>
                  </a:lnTo>
                  <a:lnTo>
                    <a:pt x="97" y="16"/>
                  </a:lnTo>
                  <a:lnTo>
                    <a:pt x="98" y="20"/>
                  </a:lnTo>
                  <a:lnTo>
                    <a:pt x="99" y="24"/>
                  </a:lnTo>
                  <a:lnTo>
                    <a:pt x="99" y="29"/>
                  </a:lnTo>
                  <a:lnTo>
                    <a:pt x="100" y="33"/>
                  </a:lnTo>
                  <a:lnTo>
                    <a:pt x="101" y="38"/>
                  </a:lnTo>
                  <a:lnTo>
                    <a:pt x="89" y="38"/>
                  </a:lnTo>
                  <a:lnTo>
                    <a:pt x="76" y="39"/>
                  </a:lnTo>
                  <a:lnTo>
                    <a:pt x="63" y="40"/>
                  </a:lnTo>
                  <a:lnTo>
                    <a:pt x="51" y="40"/>
                  </a:lnTo>
                  <a:lnTo>
                    <a:pt x="38" y="42"/>
                  </a:lnTo>
                  <a:lnTo>
                    <a:pt x="25" y="43"/>
                  </a:lnTo>
                  <a:lnTo>
                    <a:pt x="13" y="43"/>
                  </a:lnTo>
                  <a:lnTo>
                    <a:pt x="0" y="44"/>
                  </a:lnTo>
                  <a:lnTo>
                    <a:pt x="1" y="39"/>
                  </a:lnTo>
                  <a:lnTo>
                    <a:pt x="3" y="35"/>
                  </a:lnTo>
                  <a:lnTo>
                    <a:pt x="5" y="29"/>
                  </a:lnTo>
                  <a:lnTo>
                    <a:pt x="7" y="24"/>
                  </a:lnTo>
                  <a:lnTo>
                    <a:pt x="8" y="20"/>
                  </a:lnTo>
                  <a:lnTo>
                    <a:pt x="10" y="15"/>
                  </a:lnTo>
                  <a:lnTo>
                    <a:pt x="12" y="10"/>
                  </a:lnTo>
                  <a:lnTo>
                    <a:pt x="14" y="5"/>
                  </a:lnTo>
                  <a:lnTo>
                    <a:pt x="15" y="4"/>
                  </a:lnTo>
                  <a:lnTo>
                    <a:pt x="16" y="4"/>
                  </a:lnTo>
                  <a:lnTo>
                    <a:pt x="20" y="4"/>
                  </a:lnTo>
                  <a:lnTo>
                    <a:pt x="24" y="2"/>
                  </a:lnTo>
                  <a:lnTo>
                    <a:pt x="29" y="2"/>
                  </a:lnTo>
                  <a:lnTo>
                    <a:pt x="35" y="2"/>
                  </a:lnTo>
                  <a:lnTo>
                    <a:pt x="40" y="1"/>
                  </a:lnTo>
                  <a:lnTo>
                    <a:pt x="47" y="1"/>
                  </a:lnTo>
                  <a:lnTo>
                    <a:pt x="60" y="1"/>
                  </a:lnTo>
                  <a:lnTo>
                    <a:pt x="71" y="1"/>
                  </a:lnTo>
                  <a:lnTo>
                    <a:pt x="81" y="1"/>
                  </a:lnTo>
                  <a:lnTo>
                    <a:pt x="86" y="0"/>
                  </a:lnTo>
                  <a:close/>
                </a:path>
              </a:pathLst>
            </a:custGeom>
            <a:solidFill>
              <a:srgbClr val="B2B2B2"/>
            </a:solidFill>
            <a:ln w="9525">
              <a:noFill/>
              <a:round/>
              <a:headEnd/>
              <a:tailEnd/>
            </a:ln>
          </p:spPr>
          <p:txBody>
            <a:bodyPr/>
            <a:lstStyle/>
            <a:p>
              <a:endParaRPr lang="en-US"/>
            </a:p>
          </p:txBody>
        </p:sp>
        <p:sp>
          <p:nvSpPr>
            <p:cNvPr id="1222" name="Freeform 186"/>
            <p:cNvSpPr>
              <a:spLocks/>
            </p:cNvSpPr>
            <p:nvPr/>
          </p:nvSpPr>
          <p:spPr bwMode="auto">
            <a:xfrm>
              <a:off x="3045" y="2147"/>
              <a:ext cx="10" cy="35"/>
            </a:xfrm>
            <a:custGeom>
              <a:avLst/>
              <a:gdLst>
                <a:gd name="T0" fmla="*/ 3 w 22"/>
                <a:gd name="T1" fmla="*/ 0 h 72"/>
                <a:gd name="T2" fmla="*/ 2 w 22"/>
                <a:gd name="T3" fmla="*/ 1 h 72"/>
                <a:gd name="T4" fmla="*/ 2 w 22"/>
                <a:gd name="T5" fmla="*/ 2 h 72"/>
                <a:gd name="T6" fmla="*/ 2 w 22"/>
                <a:gd name="T7" fmla="*/ 3 h 72"/>
                <a:gd name="T8" fmla="*/ 1 w 22"/>
                <a:gd name="T9" fmla="*/ 3 h 72"/>
                <a:gd name="T10" fmla="*/ 1 w 22"/>
                <a:gd name="T11" fmla="*/ 4 h 72"/>
                <a:gd name="T12" fmla="*/ 1 w 22"/>
                <a:gd name="T13" fmla="*/ 5 h 72"/>
                <a:gd name="T14" fmla="*/ 0 w 22"/>
                <a:gd name="T15" fmla="*/ 5 h 72"/>
                <a:gd name="T16" fmla="*/ 0 w 22"/>
                <a:gd name="T17" fmla="*/ 6 h 72"/>
                <a:gd name="T18" fmla="*/ 0 w 22"/>
                <a:gd name="T19" fmla="*/ 8 h 72"/>
                <a:gd name="T20" fmla="*/ 0 w 22"/>
                <a:gd name="T21" fmla="*/ 9 h 72"/>
                <a:gd name="T22" fmla="*/ 0 w 22"/>
                <a:gd name="T23" fmla="*/ 10 h 72"/>
                <a:gd name="T24" fmla="*/ 1 w 22"/>
                <a:gd name="T25" fmla="*/ 12 h 72"/>
                <a:gd name="T26" fmla="*/ 1 w 22"/>
                <a:gd name="T27" fmla="*/ 13 h 72"/>
                <a:gd name="T28" fmla="*/ 1 w 22"/>
                <a:gd name="T29" fmla="*/ 14 h 72"/>
                <a:gd name="T30" fmla="*/ 1 w 22"/>
                <a:gd name="T31" fmla="*/ 16 h 72"/>
                <a:gd name="T32" fmla="*/ 1 w 22"/>
                <a:gd name="T33" fmla="*/ 17 h 72"/>
                <a:gd name="T34" fmla="*/ 2 w 22"/>
                <a:gd name="T35" fmla="*/ 16 h 72"/>
                <a:gd name="T36" fmla="*/ 2 w 22"/>
                <a:gd name="T37" fmla="*/ 15 h 72"/>
                <a:gd name="T38" fmla="*/ 3 w 22"/>
                <a:gd name="T39" fmla="*/ 14 h 72"/>
                <a:gd name="T40" fmla="*/ 3 w 22"/>
                <a:gd name="T41" fmla="*/ 13 h 72"/>
                <a:gd name="T42" fmla="*/ 3 w 22"/>
                <a:gd name="T43" fmla="*/ 12 h 72"/>
                <a:gd name="T44" fmla="*/ 4 w 22"/>
                <a:gd name="T45" fmla="*/ 11 h 72"/>
                <a:gd name="T46" fmla="*/ 4 w 22"/>
                <a:gd name="T47" fmla="*/ 10 h 72"/>
                <a:gd name="T48" fmla="*/ 5 w 22"/>
                <a:gd name="T49" fmla="*/ 9 h 72"/>
                <a:gd name="T50" fmla="*/ 5 w 22"/>
                <a:gd name="T51" fmla="*/ 8 h 72"/>
                <a:gd name="T52" fmla="*/ 5 w 22"/>
                <a:gd name="T53" fmla="*/ 8 h 72"/>
                <a:gd name="T54" fmla="*/ 5 w 22"/>
                <a:gd name="T55" fmla="*/ 7 h 72"/>
                <a:gd name="T56" fmla="*/ 5 w 22"/>
                <a:gd name="T57" fmla="*/ 6 h 72"/>
                <a:gd name="T58" fmla="*/ 5 w 22"/>
                <a:gd name="T59" fmla="*/ 5 h 72"/>
                <a:gd name="T60" fmla="*/ 5 w 22"/>
                <a:gd name="T61" fmla="*/ 4 h 72"/>
                <a:gd name="T62" fmla="*/ 5 w 22"/>
                <a:gd name="T63" fmla="*/ 3 h 72"/>
                <a:gd name="T64" fmla="*/ 5 w 22"/>
                <a:gd name="T65" fmla="*/ 3 h 72"/>
                <a:gd name="T66" fmla="*/ 4 w 22"/>
                <a:gd name="T67" fmla="*/ 2 h 72"/>
                <a:gd name="T68" fmla="*/ 4 w 22"/>
                <a:gd name="T69" fmla="*/ 1 h 72"/>
                <a:gd name="T70" fmla="*/ 4 w 22"/>
                <a:gd name="T71" fmla="*/ 1 h 72"/>
                <a:gd name="T72" fmla="*/ 4 w 22"/>
                <a:gd name="T73" fmla="*/ 0 h 72"/>
                <a:gd name="T74" fmla="*/ 4 w 22"/>
                <a:gd name="T75" fmla="*/ 0 h 72"/>
                <a:gd name="T76" fmla="*/ 3 w 22"/>
                <a:gd name="T77" fmla="*/ 0 h 72"/>
                <a:gd name="T78" fmla="*/ 3 w 22"/>
                <a:gd name="T79" fmla="*/ 0 h 72"/>
                <a:gd name="T80" fmla="*/ 3 w 22"/>
                <a:gd name="T81" fmla="*/ 0 h 72"/>
                <a:gd name="T82" fmla="*/ 3 w 22"/>
                <a:gd name="T83" fmla="*/ 0 h 72"/>
                <a:gd name="T84" fmla="*/ 3 w 22"/>
                <a:gd name="T85" fmla="*/ 0 h 72"/>
                <a:gd name="T86" fmla="*/ 3 w 22"/>
                <a:gd name="T87" fmla="*/ 0 h 72"/>
                <a:gd name="T88" fmla="*/ 3 w 22"/>
                <a:gd name="T89" fmla="*/ 0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2"/>
                <a:gd name="T137" fmla="*/ 22 w 22"/>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2">
                  <a:moveTo>
                    <a:pt x="14" y="3"/>
                  </a:moveTo>
                  <a:lnTo>
                    <a:pt x="12" y="5"/>
                  </a:lnTo>
                  <a:lnTo>
                    <a:pt x="10" y="8"/>
                  </a:lnTo>
                  <a:lnTo>
                    <a:pt x="8" y="12"/>
                  </a:lnTo>
                  <a:lnTo>
                    <a:pt x="7" y="14"/>
                  </a:lnTo>
                  <a:lnTo>
                    <a:pt x="5" y="18"/>
                  </a:lnTo>
                  <a:lnTo>
                    <a:pt x="4" y="20"/>
                  </a:lnTo>
                  <a:lnTo>
                    <a:pt x="1" y="23"/>
                  </a:lnTo>
                  <a:lnTo>
                    <a:pt x="0" y="27"/>
                  </a:lnTo>
                  <a:lnTo>
                    <a:pt x="0" y="33"/>
                  </a:lnTo>
                  <a:lnTo>
                    <a:pt x="1" y="38"/>
                  </a:lnTo>
                  <a:lnTo>
                    <a:pt x="2" y="43"/>
                  </a:lnTo>
                  <a:lnTo>
                    <a:pt x="4" y="49"/>
                  </a:lnTo>
                  <a:lnTo>
                    <a:pt x="5" y="54"/>
                  </a:lnTo>
                  <a:lnTo>
                    <a:pt x="6" y="60"/>
                  </a:lnTo>
                  <a:lnTo>
                    <a:pt x="7" y="66"/>
                  </a:lnTo>
                  <a:lnTo>
                    <a:pt x="7" y="72"/>
                  </a:lnTo>
                  <a:lnTo>
                    <a:pt x="9" y="67"/>
                  </a:lnTo>
                  <a:lnTo>
                    <a:pt x="10" y="62"/>
                  </a:lnTo>
                  <a:lnTo>
                    <a:pt x="13" y="59"/>
                  </a:lnTo>
                  <a:lnTo>
                    <a:pt x="14" y="54"/>
                  </a:lnTo>
                  <a:lnTo>
                    <a:pt x="15" y="50"/>
                  </a:lnTo>
                  <a:lnTo>
                    <a:pt x="17" y="45"/>
                  </a:lnTo>
                  <a:lnTo>
                    <a:pt x="19" y="41"/>
                  </a:lnTo>
                  <a:lnTo>
                    <a:pt x="21" y="37"/>
                  </a:lnTo>
                  <a:lnTo>
                    <a:pt x="21" y="35"/>
                  </a:lnTo>
                  <a:lnTo>
                    <a:pt x="22" y="33"/>
                  </a:lnTo>
                  <a:lnTo>
                    <a:pt x="22" y="29"/>
                  </a:lnTo>
                  <a:lnTo>
                    <a:pt x="22" y="26"/>
                  </a:lnTo>
                  <a:lnTo>
                    <a:pt x="22" y="22"/>
                  </a:lnTo>
                  <a:lnTo>
                    <a:pt x="22" y="19"/>
                  </a:lnTo>
                  <a:lnTo>
                    <a:pt x="21" y="15"/>
                  </a:lnTo>
                  <a:lnTo>
                    <a:pt x="21" y="12"/>
                  </a:lnTo>
                  <a:lnTo>
                    <a:pt x="20" y="9"/>
                  </a:lnTo>
                  <a:lnTo>
                    <a:pt x="19" y="6"/>
                  </a:lnTo>
                  <a:lnTo>
                    <a:pt x="19" y="4"/>
                  </a:lnTo>
                  <a:lnTo>
                    <a:pt x="17" y="3"/>
                  </a:lnTo>
                  <a:lnTo>
                    <a:pt x="17" y="1"/>
                  </a:lnTo>
                  <a:lnTo>
                    <a:pt x="16" y="1"/>
                  </a:lnTo>
                  <a:lnTo>
                    <a:pt x="16" y="0"/>
                  </a:lnTo>
                  <a:lnTo>
                    <a:pt x="15" y="0"/>
                  </a:lnTo>
                  <a:lnTo>
                    <a:pt x="15" y="1"/>
                  </a:lnTo>
                  <a:lnTo>
                    <a:pt x="14" y="1"/>
                  </a:lnTo>
                  <a:lnTo>
                    <a:pt x="14" y="3"/>
                  </a:lnTo>
                  <a:close/>
                </a:path>
              </a:pathLst>
            </a:custGeom>
            <a:solidFill>
              <a:srgbClr val="999999"/>
            </a:solidFill>
            <a:ln w="9525">
              <a:noFill/>
              <a:round/>
              <a:headEnd/>
              <a:tailEnd/>
            </a:ln>
          </p:spPr>
          <p:txBody>
            <a:bodyPr/>
            <a:lstStyle/>
            <a:p>
              <a:endParaRPr lang="en-US"/>
            </a:p>
          </p:txBody>
        </p:sp>
        <p:sp>
          <p:nvSpPr>
            <p:cNvPr id="1223" name="Freeform 187"/>
            <p:cNvSpPr>
              <a:spLocks/>
            </p:cNvSpPr>
            <p:nvPr/>
          </p:nvSpPr>
          <p:spPr bwMode="auto">
            <a:xfrm>
              <a:off x="3051" y="2145"/>
              <a:ext cx="43" cy="21"/>
            </a:xfrm>
            <a:custGeom>
              <a:avLst/>
              <a:gdLst>
                <a:gd name="T0" fmla="*/ 4 w 85"/>
                <a:gd name="T1" fmla="*/ 1 h 41"/>
                <a:gd name="T2" fmla="*/ 8 w 85"/>
                <a:gd name="T3" fmla="*/ 1 h 41"/>
                <a:gd name="T4" fmla="*/ 12 w 85"/>
                <a:gd name="T5" fmla="*/ 1 h 41"/>
                <a:gd name="T6" fmla="*/ 15 w 85"/>
                <a:gd name="T7" fmla="*/ 1 h 41"/>
                <a:gd name="T8" fmla="*/ 18 w 85"/>
                <a:gd name="T9" fmla="*/ 0 h 41"/>
                <a:gd name="T10" fmla="*/ 18 w 85"/>
                <a:gd name="T11" fmla="*/ 1 h 41"/>
                <a:gd name="T12" fmla="*/ 19 w 85"/>
                <a:gd name="T13" fmla="*/ 1 h 41"/>
                <a:gd name="T14" fmla="*/ 19 w 85"/>
                <a:gd name="T15" fmla="*/ 1 h 41"/>
                <a:gd name="T16" fmla="*/ 20 w 85"/>
                <a:gd name="T17" fmla="*/ 2 h 41"/>
                <a:gd name="T18" fmla="*/ 20 w 85"/>
                <a:gd name="T19" fmla="*/ 4 h 41"/>
                <a:gd name="T20" fmla="*/ 21 w 85"/>
                <a:gd name="T21" fmla="*/ 6 h 41"/>
                <a:gd name="T22" fmla="*/ 21 w 85"/>
                <a:gd name="T23" fmla="*/ 8 h 41"/>
                <a:gd name="T24" fmla="*/ 22 w 85"/>
                <a:gd name="T25" fmla="*/ 9 h 41"/>
                <a:gd name="T26" fmla="*/ 22 w 85"/>
                <a:gd name="T27" fmla="*/ 9 h 41"/>
                <a:gd name="T28" fmla="*/ 21 w 85"/>
                <a:gd name="T29" fmla="*/ 9 h 41"/>
                <a:gd name="T30" fmla="*/ 21 w 85"/>
                <a:gd name="T31" fmla="*/ 9 h 41"/>
                <a:gd name="T32" fmla="*/ 20 w 85"/>
                <a:gd name="T33" fmla="*/ 10 h 41"/>
                <a:gd name="T34" fmla="*/ 18 w 85"/>
                <a:gd name="T35" fmla="*/ 10 h 41"/>
                <a:gd name="T36" fmla="*/ 14 w 85"/>
                <a:gd name="T37" fmla="*/ 10 h 41"/>
                <a:gd name="T38" fmla="*/ 11 w 85"/>
                <a:gd name="T39" fmla="*/ 11 h 41"/>
                <a:gd name="T40" fmla="*/ 9 w 85"/>
                <a:gd name="T41" fmla="*/ 11 h 41"/>
                <a:gd name="T42" fmla="*/ 6 w 85"/>
                <a:gd name="T43" fmla="*/ 10 h 41"/>
                <a:gd name="T44" fmla="*/ 4 w 85"/>
                <a:gd name="T45" fmla="*/ 10 h 41"/>
                <a:gd name="T46" fmla="*/ 3 w 85"/>
                <a:gd name="T47" fmla="*/ 10 h 41"/>
                <a:gd name="T48" fmla="*/ 2 w 85"/>
                <a:gd name="T49" fmla="*/ 10 h 41"/>
                <a:gd name="T50" fmla="*/ 2 w 85"/>
                <a:gd name="T51" fmla="*/ 10 h 41"/>
                <a:gd name="T52" fmla="*/ 2 w 85"/>
                <a:gd name="T53" fmla="*/ 10 h 41"/>
                <a:gd name="T54" fmla="*/ 2 w 85"/>
                <a:gd name="T55" fmla="*/ 9 h 41"/>
                <a:gd name="T56" fmla="*/ 2 w 85"/>
                <a:gd name="T57" fmla="*/ 7 h 41"/>
                <a:gd name="T58" fmla="*/ 1 w 85"/>
                <a:gd name="T59" fmla="*/ 5 h 41"/>
                <a:gd name="T60" fmla="*/ 1 w 85"/>
                <a:gd name="T61" fmla="*/ 3 h 41"/>
                <a:gd name="T62" fmla="*/ 0 w 85"/>
                <a:gd name="T63" fmla="*/ 1 h 41"/>
                <a:gd name="T64" fmla="*/ 1 w 85"/>
                <a:gd name="T65" fmla="*/ 1 h 41"/>
                <a:gd name="T66" fmla="*/ 1 w 85"/>
                <a:gd name="T67" fmla="*/ 1 h 41"/>
                <a:gd name="T68" fmla="*/ 2 w 85"/>
                <a:gd name="T69" fmla="*/ 1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5"/>
                <a:gd name="T106" fmla="*/ 0 h 41"/>
                <a:gd name="T107" fmla="*/ 85 w 85"/>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5" h="41">
                  <a:moveTo>
                    <a:pt x="7" y="2"/>
                  </a:moveTo>
                  <a:lnTo>
                    <a:pt x="15" y="2"/>
                  </a:lnTo>
                  <a:lnTo>
                    <a:pt x="23" y="2"/>
                  </a:lnTo>
                  <a:lnTo>
                    <a:pt x="30" y="2"/>
                  </a:lnTo>
                  <a:lnTo>
                    <a:pt x="37" y="2"/>
                  </a:lnTo>
                  <a:lnTo>
                    <a:pt x="45" y="2"/>
                  </a:lnTo>
                  <a:lnTo>
                    <a:pt x="52" y="2"/>
                  </a:lnTo>
                  <a:lnTo>
                    <a:pt x="59" y="1"/>
                  </a:lnTo>
                  <a:lnTo>
                    <a:pt x="67" y="0"/>
                  </a:lnTo>
                  <a:lnTo>
                    <a:pt x="69" y="0"/>
                  </a:lnTo>
                  <a:lnTo>
                    <a:pt x="70" y="0"/>
                  </a:lnTo>
                  <a:lnTo>
                    <a:pt x="71" y="1"/>
                  </a:lnTo>
                  <a:lnTo>
                    <a:pt x="73" y="1"/>
                  </a:lnTo>
                  <a:lnTo>
                    <a:pt x="74" y="1"/>
                  </a:lnTo>
                  <a:lnTo>
                    <a:pt x="75" y="2"/>
                  </a:lnTo>
                  <a:lnTo>
                    <a:pt x="76" y="3"/>
                  </a:lnTo>
                  <a:lnTo>
                    <a:pt x="77" y="7"/>
                  </a:lnTo>
                  <a:lnTo>
                    <a:pt x="78" y="11"/>
                  </a:lnTo>
                  <a:lnTo>
                    <a:pt x="79" y="15"/>
                  </a:lnTo>
                  <a:lnTo>
                    <a:pt x="81" y="18"/>
                  </a:lnTo>
                  <a:lnTo>
                    <a:pt x="82" y="22"/>
                  </a:lnTo>
                  <a:lnTo>
                    <a:pt x="83" y="26"/>
                  </a:lnTo>
                  <a:lnTo>
                    <a:pt x="84" y="30"/>
                  </a:lnTo>
                  <a:lnTo>
                    <a:pt x="85" y="33"/>
                  </a:lnTo>
                  <a:lnTo>
                    <a:pt x="85" y="34"/>
                  </a:lnTo>
                  <a:lnTo>
                    <a:pt x="84" y="34"/>
                  </a:lnTo>
                  <a:lnTo>
                    <a:pt x="84" y="36"/>
                  </a:lnTo>
                  <a:lnTo>
                    <a:pt x="83" y="36"/>
                  </a:lnTo>
                  <a:lnTo>
                    <a:pt x="82" y="36"/>
                  </a:lnTo>
                  <a:lnTo>
                    <a:pt x="81" y="37"/>
                  </a:lnTo>
                  <a:lnTo>
                    <a:pt x="79" y="37"/>
                  </a:lnTo>
                  <a:lnTo>
                    <a:pt x="77" y="37"/>
                  </a:lnTo>
                  <a:lnTo>
                    <a:pt x="70" y="38"/>
                  </a:lnTo>
                  <a:lnTo>
                    <a:pt x="62" y="39"/>
                  </a:lnTo>
                  <a:lnTo>
                    <a:pt x="54" y="40"/>
                  </a:lnTo>
                  <a:lnTo>
                    <a:pt x="46" y="40"/>
                  </a:lnTo>
                  <a:lnTo>
                    <a:pt x="43" y="41"/>
                  </a:lnTo>
                  <a:lnTo>
                    <a:pt x="38" y="41"/>
                  </a:lnTo>
                  <a:lnTo>
                    <a:pt x="34" y="41"/>
                  </a:lnTo>
                  <a:lnTo>
                    <a:pt x="30" y="40"/>
                  </a:lnTo>
                  <a:lnTo>
                    <a:pt x="23" y="40"/>
                  </a:lnTo>
                  <a:lnTo>
                    <a:pt x="15" y="39"/>
                  </a:lnTo>
                  <a:lnTo>
                    <a:pt x="13" y="39"/>
                  </a:lnTo>
                  <a:lnTo>
                    <a:pt x="11" y="39"/>
                  </a:lnTo>
                  <a:lnTo>
                    <a:pt x="10" y="39"/>
                  </a:lnTo>
                  <a:lnTo>
                    <a:pt x="9" y="39"/>
                  </a:lnTo>
                  <a:lnTo>
                    <a:pt x="8" y="39"/>
                  </a:lnTo>
                  <a:lnTo>
                    <a:pt x="7" y="38"/>
                  </a:lnTo>
                  <a:lnTo>
                    <a:pt x="6" y="33"/>
                  </a:lnTo>
                  <a:lnTo>
                    <a:pt x="5" y="30"/>
                  </a:lnTo>
                  <a:lnTo>
                    <a:pt x="5" y="25"/>
                  </a:lnTo>
                  <a:lnTo>
                    <a:pt x="3" y="22"/>
                  </a:lnTo>
                  <a:lnTo>
                    <a:pt x="2" y="17"/>
                  </a:lnTo>
                  <a:lnTo>
                    <a:pt x="2" y="14"/>
                  </a:lnTo>
                  <a:lnTo>
                    <a:pt x="1" y="9"/>
                  </a:lnTo>
                  <a:lnTo>
                    <a:pt x="0" y="6"/>
                  </a:lnTo>
                  <a:lnTo>
                    <a:pt x="0" y="4"/>
                  </a:lnTo>
                  <a:lnTo>
                    <a:pt x="1" y="4"/>
                  </a:lnTo>
                  <a:lnTo>
                    <a:pt x="1" y="3"/>
                  </a:lnTo>
                  <a:lnTo>
                    <a:pt x="2" y="3"/>
                  </a:lnTo>
                  <a:lnTo>
                    <a:pt x="3" y="2"/>
                  </a:lnTo>
                  <a:lnTo>
                    <a:pt x="5" y="2"/>
                  </a:lnTo>
                  <a:lnTo>
                    <a:pt x="6" y="2"/>
                  </a:lnTo>
                  <a:lnTo>
                    <a:pt x="7" y="2"/>
                  </a:lnTo>
                  <a:close/>
                </a:path>
              </a:pathLst>
            </a:custGeom>
            <a:solidFill>
              <a:srgbClr val="E5E5E5"/>
            </a:solidFill>
            <a:ln w="9525">
              <a:noFill/>
              <a:round/>
              <a:headEnd/>
              <a:tailEnd/>
            </a:ln>
          </p:spPr>
          <p:txBody>
            <a:bodyPr/>
            <a:lstStyle/>
            <a:p>
              <a:endParaRPr lang="en-US"/>
            </a:p>
          </p:txBody>
        </p:sp>
        <p:sp>
          <p:nvSpPr>
            <p:cNvPr id="1224" name="Freeform 188"/>
            <p:cNvSpPr>
              <a:spLocks/>
            </p:cNvSpPr>
            <p:nvPr/>
          </p:nvSpPr>
          <p:spPr bwMode="auto">
            <a:xfrm>
              <a:off x="3110" y="2158"/>
              <a:ext cx="50" cy="22"/>
            </a:xfrm>
            <a:custGeom>
              <a:avLst/>
              <a:gdLst>
                <a:gd name="T0" fmla="*/ 21 w 101"/>
                <a:gd name="T1" fmla="*/ 0 h 45"/>
                <a:gd name="T2" fmla="*/ 21 w 101"/>
                <a:gd name="T3" fmla="*/ 0 h 45"/>
                <a:gd name="T4" fmla="*/ 22 w 101"/>
                <a:gd name="T5" fmla="*/ 0 h 45"/>
                <a:gd name="T6" fmla="*/ 22 w 101"/>
                <a:gd name="T7" fmla="*/ 0 h 45"/>
                <a:gd name="T8" fmla="*/ 22 w 101"/>
                <a:gd name="T9" fmla="*/ 0 h 45"/>
                <a:gd name="T10" fmla="*/ 22 w 101"/>
                <a:gd name="T11" fmla="*/ 0 h 45"/>
                <a:gd name="T12" fmla="*/ 22 w 101"/>
                <a:gd name="T13" fmla="*/ 0 h 45"/>
                <a:gd name="T14" fmla="*/ 23 w 101"/>
                <a:gd name="T15" fmla="*/ 0 h 45"/>
                <a:gd name="T16" fmla="*/ 23 w 101"/>
                <a:gd name="T17" fmla="*/ 1 h 45"/>
                <a:gd name="T18" fmla="*/ 23 w 101"/>
                <a:gd name="T19" fmla="*/ 2 h 45"/>
                <a:gd name="T20" fmla="*/ 23 w 101"/>
                <a:gd name="T21" fmla="*/ 3 h 45"/>
                <a:gd name="T22" fmla="*/ 24 w 101"/>
                <a:gd name="T23" fmla="*/ 4 h 45"/>
                <a:gd name="T24" fmla="*/ 24 w 101"/>
                <a:gd name="T25" fmla="*/ 5 h 45"/>
                <a:gd name="T26" fmla="*/ 24 w 101"/>
                <a:gd name="T27" fmla="*/ 6 h 45"/>
                <a:gd name="T28" fmla="*/ 25 w 101"/>
                <a:gd name="T29" fmla="*/ 7 h 45"/>
                <a:gd name="T30" fmla="*/ 25 w 101"/>
                <a:gd name="T31" fmla="*/ 8 h 45"/>
                <a:gd name="T32" fmla="*/ 25 w 101"/>
                <a:gd name="T33" fmla="*/ 9 h 45"/>
                <a:gd name="T34" fmla="*/ 22 w 101"/>
                <a:gd name="T35" fmla="*/ 9 h 45"/>
                <a:gd name="T36" fmla="*/ 18 w 101"/>
                <a:gd name="T37" fmla="*/ 10 h 45"/>
                <a:gd name="T38" fmla="*/ 15 w 101"/>
                <a:gd name="T39" fmla="*/ 10 h 45"/>
                <a:gd name="T40" fmla="*/ 12 w 101"/>
                <a:gd name="T41" fmla="*/ 10 h 45"/>
                <a:gd name="T42" fmla="*/ 9 w 101"/>
                <a:gd name="T43" fmla="*/ 10 h 45"/>
                <a:gd name="T44" fmla="*/ 6 w 101"/>
                <a:gd name="T45" fmla="*/ 10 h 45"/>
                <a:gd name="T46" fmla="*/ 3 w 101"/>
                <a:gd name="T47" fmla="*/ 11 h 45"/>
                <a:gd name="T48" fmla="*/ 0 w 101"/>
                <a:gd name="T49" fmla="*/ 11 h 45"/>
                <a:gd name="T50" fmla="*/ 0 w 101"/>
                <a:gd name="T51" fmla="*/ 9 h 45"/>
                <a:gd name="T52" fmla="*/ 0 w 101"/>
                <a:gd name="T53" fmla="*/ 8 h 45"/>
                <a:gd name="T54" fmla="*/ 1 w 101"/>
                <a:gd name="T55" fmla="*/ 7 h 45"/>
                <a:gd name="T56" fmla="*/ 1 w 101"/>
                <a:gd name="T57" fmla="*/ 6 h 45"/>
                <a:gd name="T58" fmla="*/ 1 w 101"/>
                <a:gd name="T59" fmla="*/ 5 h 45"/>
                <a:gd name="T60" fmla="*/ 2 w 101"/>
                <a:gd name="T61" fmla="*/ 3 h 45"/>
                <a:gd name="T62" fmla="*/ 2 w 101"/>
                <a:gd name="T63" fmla="*/ 2 h 45"/>
                <a:gd name="T64" fmla="*/ 3 w 101"/>
                <a:gd name="T65" fmla="*/ 1 h 45"/>
                <a:gd name="T66" fmla="*/ 3 w 101"/>
                <a:gd name="T67" fmla="*/ 1 h 45"/>
                <a:gd name="T68" fmla="*/ 3 w 101"/>
                <a:gd name="T69" fmla="*/ 1 h 45"/>
                <a:gd name="T70" fmla="*/ 3 w 101"/>
                <a:gd name="T71" fmla="*/ 1 h 45"/>
                <a:gd name="T72" fmla="*/ 3 w 101"/>
                <a:gd name="T73" fmla="*/ 1 h 45"/>
                <a:gd name="T74" fmla="*/ 4 w 101"/>
                <a:gd name="T75" fmla="*/ 1 h 45"/>
                <a:gd name="T76" fmla="*/ 5 w 101"/>
                <a:gd name="T77" fmla="*/ 1 h 45"/>
                <a:gd name="T78" fmla="*/ 7 w 101"/>
                <a:gd name="T79" fmla="*/ 0 h 45"/>
                <a:gd name="T80" fmla="*/ 8 w 101"/>
                <a:gd name="T81" fmla="*/ 0 h 45"/>
                <a:gd name="T82" fmla="*/ 10 w 101"/>
                <a:gd name="T83" fmla="*/ 0 h 45"/>
                <a:gd name="T84" fmla="*/ 11 w 101"/>
                <a:gd name="T85" fmla="*/ 0 h 45"/>
                <a:gd name="T86" fmla="*/ 14 w 101"/>
                <a:gd name="T87" fmla="*/ 0 h 45"/>
                <a:gd name="T88" fmla="*/ 17 w 101"/>
                <a:gd name="T89" fmla="*/ 0 h 45"/>
                <a:gd name="T90" fmla="*/ 20 w 101"/>
                <a:gd name="T91" fmla="*/ 0 h 45"/>
                <a:gd name="T92" fmla="*/ 21 w 101"/>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1"/>
                <a:gd name="T142" fmla="*/ 0 h 45"/>
                <a:gd name="T143" fmla="*/ 101 w 101"/>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1" h="45">
                  <a:moveTo>
                    <a:pt x="85" y="1"/>
                  </a:moveTo>
                  <a:lnTo>
                    <a:pt x="87" y="0"/>
                  </a:lnTo>
                  <a:lnTo>
                    <a:pt x="88" y="1"/>
                  </a:lnTo>
                  <a:lnTo>
                    <a:pt x="89" y="1"/>
                  </a:lnTo>
                  <a:lnTo>
                    <a:pt x="90" y="1"/>
                  </a:lnTo>
                  <a:lnTo>
                    <a:pt x="91" y="1"/>
                  </a:lnTo>
                  <a:lnTo>
                    <a:pt x="91" y="2"/>
                  </a:lnTo>
                  <a:lnTo>
                    <a:pt x="93" y="2"/>
                  </a:lnTo>
                  <a:lnTo>
                    <a:pt x="93" y="4"/>
                  </a:lnTo>
                  <a:lnTo>
                    <a:pt x="94" y="8"/>
                  </a:lnTo>
                  <a:lnTo>
                    <a:pt x="95" y="12"/>
                  </a:lnTo>
                  <a:lnTo>
                    <a:pt x="96" y="16"/>
                  </a:lnTo>
                  <a:lnTo>
                    <a:pt x="97" y="21"/>
                  </a:lnTo>
                  <a:lnTo>
                    <a:pt x="98" y="25"/>
                  </a:lnTo>
                  <a:lnTo>
                    <a:pt x="100" y="30"/>
                  </a:lnTo>
                  <a:lnTo>
                    <a:pt x="100" y="34"/>
                  </a:lnTo>
                  <a:lnTo>
                    <a:pt x="101" y="38"/>
                  </a:lnTo>
                  <a:lnTo>
                    <a:pt x="88" y="39"/>
                  </a:lnTo>
                  <a:lnTo>
                    <a:pt x="75" y="40"/>
                  </a:lnTo>
                  <a:lnTo>
                    <a:pt x="63" y="40"/>
                  </a:lnTo>
                  <a:lnTo>
                    <a:pt x="51" y="42"/>
                  </a:lnTo>
                  <a:lnTo>
                    <a:pt x="38" y="43"/>
                  </a:lnTo>
                  <a:lnTo>
                    <a:pt x="26" y="43"/>
                  </a:lnTo>
                  <a:lnTo>
                    <a:pt x="13" y="44"/>
                  </a:lnTo>
                  <a:lnTo>
                    <a:pt x="0" y="45"/>
                  </a:lnTo>
                  <a:lnTo>
                    <a:pt x="2" y="39"/>
                  </a:lnTo>
                  <a:lnTo>
                    <a:pt x="3" y="35"/>
                  </a:lnTo>
                  <a:lnTo>
                    <a:pt x="5" y="30"/>
                  </a:lnTo>
                  <a:lnTo>
                    <a:pt x="6" y="25"/>
                  </a:lnTo>
                  <a:lnTo>
                    <a:pt x="7" y="21"/>
                  </a:lnTo>
                  <a:lnTo>
                    <a:pt x="9" y="15"/>
                  </a:lnTo>
                  <a:lnTo>
                    <a:pt x="11" y="11"/>
                  </a:lnTo>
                  <a:lnTo>
                    <a:pt x="12" y="6"/>
                  </a:lnTo>
                  <a:lnTo>
                    <a:pt x="12" y="5"/>
                  </a:lnTo>
                  <a:lnTo>
                    <a:pt x="13" y="5"/>
                  </a:lnTo>
                  <a:lnTo>
                    <a:pt x="15" y="5"/>
                  </a:lnTo>
                  <a:lnTo>
                    <a:pt x="19" y="4"/>
                  </a:lnTo>
                  <a:lnTo>
                    <a:pt x="22" y="4"/>
                  </a:lnTo>
                  <a:lnTo>
                    <a:pt x="28" y="2"/>
                  </a:lnTo>
                  <a:lnTo>
                    <a:pt x="33" y="2"/>
                  </a:lnTo>
                  <a:lnTo>
                    <a:pt x="40" y="2"/>
                  </a:lnTo>
                  <a:lnTo>
                    <a:pt x="45" y="2"/>
                  </a:lnTo>
                  <a:lnTo>
                    <a:pt x="58" y="1"/>
                  </a:lnTo>
                  <a:lnTo>
                    <a:pt x="71" y="1"/>
                  </a:lnTo>
                  <a:lnTo>
                    <a:pt x="80" y="1"/>
                  </a:lnTo>
                  <a:lnTo>
                    <a:pt x="85" y="1"/>
                  </a:lnTo>
                  <a:close/>
                </a:path>
              </a:pathLst>
            </a:custGeom>
            <a:solidFill>
              <a:srgbClr val="B2B2B2"/>
            </a:solidFill>
            <a:ln w="9525">
              <a:noFill/>
              <a:round/>
              <a:headEnd/>
              <a:tailEnd/>
            </a:ln>
          </p:spPr>
          <p:txBody>
            <a:bodyPr/>
            <a:lstStyle/>
            <a:p>
              <a:endParaRPr lang="en-US"/>
            </a:p>
          </p:txBody>
        </p:sp>
        <p:sp>
          <p:nvSpPr>
            <p:cNvPr id="1225" name="Freeform 189"/>
            <p:cNvSpPr>
              <a:spLocks/>
            </p:cNvSpPr>
            <p:nvPr/>
          </p:nvSpPr>
          <p:spPr bwMode="auto">
            <a:xfrm>
              <a:off x="3106" y="2143"/>
              <a:ext cx="11" cy="36"/>
            </a:xfrm>
            <a:custGeom>
              <a:avLst/>
              <a:gdLst>
                <a:gd name="T0" fmla="*/ 3 w 22"/>
                <a:gd name="T1" fmla="*/ 1 h 72"/>
                <a:gd name="T2" fmla="*/ 3 w 22"/>
                <a:gd name="T3" fmla="*/ 1 h 72"/>
                <a:gd name="T4" fmla="*/ 3 w 22"/>
                <a:gd name="T5" fmla="*/ 2 h 72"/>
                <a:gd name="T6" fmla="*/ 1 w 22"/>
                <a:gd name="T7" fmla="*/ 3 h 72"/>
                <a:gd name="T8" fmla="*/ 1 w 22"/>
                <a:gd name="T9" fmla="*/ 3 h 72"/>
                <a:gd name="T10" fmla="*/ 1 w 22"/>
                <a:gd name="T11" fmla="*/ 5 h 72"/>
                <a:gd name="T12" fmla="*/ 1 w 22"/>
                <a:gd name="T13" fmla="*/ 5 h 72"/>
                <a:gd name="T14" fmla="*/ 1 w 22"/>
                <a:gd name="T15" fmla="*/ 5 h 72"/>
                <a:gd name="T16" fmla="*/ 0 w 22"/>
                <a:gd name="T17" fmla="*/ 6 h 72"/>
                <a:gd name="T18" fmla="*/ 1 w 22"/>
                <a:gd name="T19" fmla="*/ 9 h 72"/>
                <a:gd name="T20" fmla="*/ 1 w 22"/>
                <a:gd name="T21" fmla="*/ 9 h 72"/>
                <a:gd name="T22" fmla="*/ 1 w 22"/>
                <a:gd name="T23" fmla="*/ 11 h 72"/>
                <a:gd name="T24" fmla="*/ 1 w 22"/>
                <a:gd name="T25" fmla="*/ 12 h 72"/>
                <a:gd name="T26" fmla="*/ 1 w 22"/>
                <a:gd name="T27" fmla="*/ 14 h 72"/>
                <a:gd name="T28" fmla="*/ 1 w 22"/>
                <a:gd name="T29" fmla="*/ 15 h 72"/>
                <a:gd name="T30" fmla="*/ 2 w 22"/>
                <a:gd name="T31" fmla="*/ 17 h 72"/>
                <a:gd name="T32" fmla="*/ 3 w 22"/>
                <a:gd name="T33" fmla="*/ 18 h 72"/>
                <a:gd name="T34" fmla="*/ 3 w 22"/>
                <a:gd name="T35" fmla="*/ 17 h 72"/>
                <a:gd name="T36" fmla="*/ 3 w 22"/>
                <a:gd name="T37" fmla="*/ 16 h 72"/>
                <a:gd name="T38" fmla="*/ 3 w 22"/>
                <a:gd name="T39" fmla="*/ 14 h 72"/>
                <a:gd name="T40" fmla="*/ 3 w 22"/>
                <a:gd name="T41" fmla="*/ 13 h 72"/>
                <a:gd name="T42" fmla="*/ 5 w 22"/>
                <a:gd name="T43" fmla="*/ 12 h 72"/>
                <a:gd name="T44" fmla="*/ 5 w 22"/>
                <a:gd name="T45" fmla="*/ 11 h 72"/>
                <a:gd name="T46" fmla="*/ 5 w 22"/>
                <a:gd name="T47" fmla="*/ 10 h 72"/>
                <a:gd name="T48" fmla="*/ 6 w 22"/>
                <a:gd name="T49" fmla="*/ 9 h 72"/>
                <a:gd name="T50" fmla="*/ 6 w 22"/>
                <a:gd name="T51" fmla="*/ 9 h 72"/>
                <a:gd name="T52" fmla="*/ 6 w 22"/>
                <a:gd name="T53" fmla="*/ 9 h 72"/>
                <a:gd name="T54" fmla="*/ 6 w 22"/>
                <a:gd name="T55" fmla="*/ 7 h 72"/>
                <a:gd name="T56" fmla="*/ 6 w 22"/>
                <a:gd name="T57" fmla="*/ 6 h 72"/>
                <a:gd name="T58" fmla="*/ 6 w 22"/>
                <a:gd name="T59" fmla="*/ 5 h 72"/>
                <a:gd name="T60" fmla="*/ 6 w 22"/>
                <a:gd name="T61" fmla="*/ 5 h 72"/>
                <a:gd name="T62" fmla="*/ 6 w 22"/>
                <a:gd name="T63" fmla="*/ 3 h 72"/>
                <a:gd name="T64" fmla="*/ 5 w 22"/>
                <a:gd name="T65" fmla="*/ 3 h 72"/>
                <a:gd name="T66" fmla="*/ 5 w 22"/>
                <a:gd name="T67" fmla="*/ 2 h 72"/>
                <a:gd name="T68" fmla="*/ 5 w 22"/>
                <a:gd name="T69" fmla="*/ 1 h 72"/>
                <a:gd name="T70" fmla="*/ 5 w 22"/>
                <a:gd name="T71" fmla="*/ 1 h 72"/>
                <a:gd name="T72" fmla="*/ 4 w 22"/>
                <a:gd name="T73" fmla="*/ 1 h 72"/>
                <a:gd name="T74" fmla="*/ 4 w 22"/>
                <a:gd name="T75" fmla="*/ 1 h 72"/>
                <a:gd name="T76" fmla="*/ 3 w 22"/>
                <a:gd name="T77" fmla="*/ 1 h 72"/>
                <a:gd name="T78" fmla="*/ 3 w 22"/>
                <a:gd name="T79" fmla="*/ 1 h 72"/>
                <a:gd name="T80" fmla="*/ 3 w 22"/>
                <a:gd name="T81" fmla="*/ 0 h 72"/>
                <a:gd name="T82" fmla="*/ 3 w 22"/>
                <a:gd name="T83" fmla="*/ 1 h 72"/>
                <a:gd name="T84" fmla="*/ 3 w 22"/>
                <a:gd name="T85" fmla="*/ 1 h 72"/>
                <a:gd name="T86" fmla="*/ 3 w 22"/>
                <a:gd name="T87" fmla="*/ 1 h 72"/>
                <a:gd name="T88" fmla="*/ 3 w 22"/>
                <a:gd name="T89" fmla="*/ 1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
                <a:gd name="T136" fmla="*/ 0 h 72"/>
                <a:gd name="T137" fmla="*/ 22 w 22"/>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 h="72">
                  <a:moveTo>
                    <a:pt x="13" y="3"/>
                  </a:moveTo>
                  <a:lnTo>
                    <a:pt x="11" y="5"/>
                  </a:lnTo>
                  <a:lnTo>
                    <a:pt x="9" y="8"/>
                  </a:lnTo>
                  <a:lnTo>
                    <a:pt x="7" y="12"/>
                  </a:lnTo>
                  <a:lnTo>
                    <a:pt x="6" y="14"/>
                  </a:lnTo>
                  <a:lnTo>
                    <a:pt x="5" y="18"/>
                  </a:lnTo>
                  <a:lnTo>
                    <a:pt x="3" y="21"/>
                  </a:lnTo>
                  <a:lnTo>
                    <a:pt x="1" y="23"/>
                  </a:lnTo>
                  <a:lnTo>
                    <a:pt x="0" y="27"/>
                  </a:lnTo>
                  <a:lnTo>
                    <a:pt x="1" y="33"/>
                  </a:lnTo>
                  <a:lnTo>
                    <a:pt x="3" y="38"/>
                  </a:lnTo>
                  <a:lnTo>
                    <a:pt x="4" y="44"/>
                  </a:lnTo>
                  <a:lnTo>
                    <a:pt x="5" y="50"/>
                  </a:lnTo>
                  <a:lnTo>
                    <a:pt x="6" y="56"/>
                  </a:lnTo>
                  <a:lnTo>
                    <a:pt x="7" y="61"/>
                  </a:lnTo>
                  <a:lnTo>
                    <a:pt x="8" y="67"/>
                  </a:lnTo>
                  <a:lnTo>
                    <a:pt x="9" y="72"/>
                  </a:lnTo>
                  <a:lnTo>
                    <a:pt x="11" y="68"/>
                  </a:lnTo>
                  <a:lnTo>
                    <a:pt x="13" y="64"/>
                  </a:lnTo>
                  <a:lnTo>
                    <a:pt x="14" y="59"/>
                  </a:lnTo>
                  <a:lnTo>
                    <a:pt x="15" y="54"/>
                  </a:lnTo>
                  <a:lnTo>
                    <a:pt x="18" y="50"/>
                  </a:lnTo>
                  <a:lnTo>
                    <a:pt x="19" y="46"/>
                  </a:lnTo>
                  <a:lnTo>
                    <a:pt x="20" y="42"/>
                  </a:lnTo>
                  <a:lnTo>
                    <a:pt x="21" y="37"/>
                  </a:lnTo>
                  <a:lnTo>
                    <a:pt x="22" y="35"/>
                  </a:lnTo>
                  <a:lnTo>
                    <a:pt x="22" y="33"/>
                  </a:lnTo>
                  <a:lnTo>
                    <a:pt x="22" y="29"/>
                  </a:lnTo>
                  <a:lnTo>
                    <a:pt x="22" y="26"/>
                  </a:lnTo>
                  <a:lnTo>
                    <a:pt x="22" y="22"/>
                  </a:lnTo>
                  <a:lnTo>
                    <a:pt x="21" y="19"/>
                  </a:lnTo>
                  <a:lnTo>
                    <a:pt x="21" y="15"/>
                  </a:lnTo>
                  <a:lnTo>
                    <a:pt x="20" y="12"/>
                  </a:lnTo>
                  <a:lnTo>
                    <a:pt x="19" y="10"/>
                  </a:lnTo>
                  <a:lnTo>
                    <a:pt x="19" y="6"/>
                  </a:lnTo>
                  <a:lnTo>
                    <a:pt x="18" y="4"/>
                  </a:lnTo>
                  <a:lnTo>
                    <a:pt x="16" y="3"/>
                  </a:lnTo>
                  <a:lnTo>
                    <a:pt x="16" y="2"/>
                  </a:lnTo>
                  <a:lnTo>
                    <a:pt x="15" y="2"/>
                  </a:lnTo>
                  <a:lnTo>
                    <a:pt x="14" y="0"/>
                  </a:lnTo>
                  <a:lnTo>
                    <a:pt x="14" y="2"/>
                  </a:lnTo>
                  <a:lnTo>
                    <a:pt x="13" y="2"/>
                  </a:lnTo>
                  <a:lnTo>
                    <a:pt x="13" y="3"/>
                  </a:lnTo>
                  <a:close/>
                </a:path>
              </a:pathLst>
            </a:custGeom>
            <a:solidFill>
              <a:srgbClr val="999999"/>
            </a:solidFill>
            <a:ln w="9525">
              <a:noFill/>
              <a:round/>
              <a:headEnd/>
              <a:tailEnd/>
            </a:ln>
          </p:spPr>
          <p:txBody>
            <a:bodyPr/>
            <a:lstStyle/>
            <a:p>
              <a:endParaRPr lang="en-US"/>
            </a:p>
          </p:txBody>
        </p:sp>
        <p:sp>
          <p:nvSpPr>
            <p:cNvPr id="1226" name="Freeform 190"/>
            <p:cNvSpPr>
              <a:spLocks/>
            </p:cNvSpPr>
            <p:nvPr/>
          </p:nvSpPr>
          <p:spPr bwMode="auto">
            <a:xfrm>
              <a:off x="3112" y="2141"/>
              <a:ext cx="44" cy="21"/>
            </a:xfrm>
            <a:custGeom>
              <a:avLst/>
              <a:gdLst>
                <a:gd name="T0" fmla="*/ 4 w 87"/>
                <a:gd name="T1" fmla="*/ 1 h 41"/>
                <a:gd name="T2" fmla="*/ 8 w 87"/>
                <a:gd name="T3" fmla="*/ 1 h 41"/>
                <a:gd name="T4" fmla="*/ 12 w 87"/>
                <a:gd name="T5" fmla="*/ 1 h 41"/>
                <a:gd name="T6" fmla="*/ 15 w 87"/>
                <a:gd name="T7" fmla="*/ 1 h 41"/>
                <a:gd name="T8" fmla="*/ 18 w 87"/>
                <a:gd name="T9" fmla="*/ 0 h 41"/>
                <a:gd name="T10" fmla="*/ 18 w 87"/>
                <a:gd name="T11" fmla="*/ 1 h 41"/>
                <a:gd name="T12" fmla="*/ 19 w 87"/>
                <a:gd name="T13" fmla="*/ 1 h 41"/>
                <a:gd name="T14" fmla="*/ 19 w 87"/>
                <a:gd name="T15" fmla="*/ 1 h 41"/>
                <a:gd name="T16" fmla="*/ 20 w 87"/>
                <a:gd name="T17" fmla="*/ 2 h 41"/>
                <a:gd name="T18" fmla="*/ 21 w 87"/>
                <a:gd name="T19" fmla="*/ 4 h 41"/>
                <a:gd name="T20" fmla="*/ 21 w 87"/>
                <a:gd name="T21" fmla="*/ 6 h 41"/>
                <a:gd name="T22" fmla="*/ 22 w 87"/>
                <a:gd name="T23" fmla="*/ 8 h 41"/>
                <a:gd name="T24" fmla="*/ 22 w 87"/>
                <a:gd name="T25" fmla="*/ 9 h 41"/>
                <a:gd name="T26" fmla="*/ 22 w 87"/>
                <a:gd name="T27" fmla="*/ 9 h 41"/>
                <a:gd name="T28" fmla="*/ 22 w 87"/>
                <a:gd name="T29" fmla="*/ 9 h 41"/>
                <a:gd name="T30" fmla="*/ 21 w 87"/>
                <a:gd name="T31" fmla="*/ 10 h 41"/>
                <a:gd name="T32" fmla="*/ 21 w 87"/>
                <a:gd name="T33" fmla="*/ 10 h 41"/>
                <a:gd name="T34" fmla="*/ 18 w 87"/>
                <a:gd name="T35" fmla="*/ 10 h 41"/>
                <a:gd name="T36" fmla="*/ 14 w 87"/>
                <a:gd name="T37" fmla="*/ 10 h 41"/>
                <a:gd name="T38" fmla="*/ 11 w 87"/>
                <a:gd name="T39" fmla="*/ 11 h 41"/>
                <a:gd name="T40" fmla="*/ 9 w 87"/>
                <a:gd name="T41" fmla="*/ 11 h 41"/>
                <a:gd name="T42" fmla="*/ 8 w 87"/>
                <a:gd name="T43" fmla="*/ 11 h 41"/>
                <a:gd name="T44" fmla="*/ 6 w 87"/>
                <a:gd name="T45" fmla="*/ 10 h 41"/>
                <a:gd name="T46" fmla="*/ 4 w 87"/>
                <a:gd name="T47" fmla="*/ 10 h 41"/>
                <a:gd name="T48" fmla="*/ 3 w 87"/>
                <a:gd name="T49" fmla="*/ 10 h 41"/>
                <a:gd name="T50" fmla="*/ 3 w 87"/>
                <a:gd name="T51" fmla="*/ 10 h 41"/>
                <a:gd name="T52" fmla="*/ 2 w 87"/>
                <a:gd name="T53" fmla="*/ 10 h 41"/>
                <a:gd name="T54" fmla="*/ 2 w 87"/>
                <a:gd name="T55" fmla="*/ 10 h 41"/>
                <a:gd name="T56" fmla="*/ 2 w 87"/>
                <a:gd name="T57" fmla="*/ 9 h 41"/>
                <a:gd name="T58" fmla="*/ 2 w 87"/>
                <a:gd name="T59" fmla="*/ 7 h 41"/>
                <a:gd name="T60" fmla="*/ 1 w 87"/>
                <a:gd name="T61" fmla="*/ 5 h 41"/>
                <a:gd name="T62" fmla="*/ 1 w 87"/>
                <a:gd name="T63" fmla="*/ 3 h 41"/>
                <a:gd name="T64" fmla="*/ 0 w 87"/>
                <a:gd name="T65" fmla="*/ 2 h 41"/>
                <a:gd name="T66" fmla="*/ 1 w 87"/>
                <a:gd name="T67" fmla="*/ 1 h 41"/>
                <a:gd name="T68" fmla="*/ 1 w 87"/>
                <a:gd name="T69" fmla="*/ 1 h 41"/>
                <a:gd name="T70" fmla="*/ 2 w 87"/>
                <a:gd name="T71" fmla="*/ 1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7"/>
                <a:gd name="T109" fmla="*/ 0 h 41"/>
                <a:gd name="T110" fmla="*/ 87 w 87"/>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7" h="41">
                  <a:moveTo>
                    <a:pt x="7" y="2"/>
                  </a:moveTo>
                  <a:lnTo>
                    <a:pt x="15" y="2"/>
                  </a:lnTo>
                  <a:lnTo>
                    <a:pt x="23" y="2"/>
                  </a:lnTo>
                  <a:lnTo>
                    <a:pt x="30" y="2"/>
                  </a:lnTo>
                  <a:lnTo>
                    <a:pt x="37" y="2"/>
                  </a:lnTo>
                  <a:lnTo>
                    <a:pt x="45" y="2"/>
                  </a:lnTo>
                  <a:lnTo>
                    <a:pt x="52" y="2"/>
                  </a:lnTo>
                  <a:lnTo>
                    <a:pt x="60" y="1"/>
                  </a:lnTo>
                  <a:lnTo>
                    <a:pt x="67" y="0"/>
                  </a:lnTo>
                  <a:lnTo>
                    <a:pt x="69" y="0"/>
                  </a:lnTo>
                  <a:lnTo>
                    <a:pt x="70" y="0"/>
                  </a:lnTo>
                  <a:lnTo>
                    <a:pt x="71" y="1"/>
                  </a:lnTo>
                  <a:lnTo>
                    <a:pt x="72" y="1"/>
                  </a:lnTo>
                  <a:lnTo>
                    <a:pt x="74" y="1"/>
                  </a:lnTo>
                  <a:lnTo>
                    <a:pt x="75" y="2"/>
                  </a:lnTo>
                  <a:lnTo>
                    <a:pt x="76" y="2"/>
                  </a:lnTo>
                  <a:lnTo>
                    <a:pt x="76" y="3"/>
                  </a:lnTo>
                  <a:lnTo>
                    <a:pt x="77" y="7"/>
                  </a:lnTo>
                  <a:lnTo>
                    <a:pt x="78" y="11"/>
                  </a:lnTo>
                  <a:lnTo>
                    <a:pt x="81" y="15"/>
                  </a:lnTo>
                  <a:lnTo>
                    <a:pt x="82" y="18"/>
                  </a:lnTo>
                  <a:lnTo>
                    <a:pt x="83" y="23"/>
                  </a:lnTo>
                  <a:lnTo>
                    <a:pt x="84" y="26"/>
                  </a:lnTo>
                  <a:lnTo>
                    <a:pt x="85" y="30"/>
                  </a:lnTo>
                  <a:lnTo>
                    <a:pt x="86" y="34"/>
                  </a:lnTo>
                  <a:lnTo>
                    <a:pt x="87" y="34"/>
                  </a:lnTo>
                  <a:lnTo>
                    <a:pt x="86" y="34"/>
                  </a:lnTo>
                  <a:lnTo>
                    <a:pt x="86" y="36"/>
                  </a:lnTo>
                  <a:lnTo>
                    <a:pt x="85" y="37"/>
                  </a:lnTo>
                  <a:lnTo>
                    <a:pt x="84" y="37"/>
                  </a:lnTo>
                  <a:lnTo>
                    <a:pt x="83" y="37"/>
                  </a:lnTo>
                  <a:lnTo>
                    <a:pt x="82" y="37"/>
                  </a:lnTo>
                  <a:lnTo>
                    <a:pt x="79" y="38"/>
                  </a:lnTo>
                  <a:lnTo>
                    <a:pt x="71" y="39"/>
                  </a:lnTo>
                  <a:lnTo>
                    <a:pt x="63" y="40"/>
                  </a:lnTo>
                  <a:lnTo>
                    <a:pt x="56" y="40"/>
                  </a:lnTo>
                  <a:lnTo>
                    <a:pt x="48" y="41"/>
                  </a:lnTo>
                  <a:lnTo>
                    <a:pt x="44" y="41"/>
                  </a:lnTo>
                  <a:lnTo>
                    <a:pt x="40" y="41"/>
                  </a:lnTo>
                  <a:lnTo>
                    <a:pt x="36" y="41"/>
                  </a:lnTo>
                  <a:lnTo>
                    <a:pt x="32" y="41"/>
                  </a:lnTo>
                  <a:lnTo>
                    <a:pt x="29" y="41"/>
                  </a:lnTo>
                  <a:lnTo>
                    <a:pt x="24" y="40"/>
                  </a:lnTo>
                  <a:lnTo>
                    <a:pt x="21" y="40"/>
                  </a:lnTo>
                  <a:lnTo>
                    <a:pt x="16" y="40"/>
                  </a:lnTo>
                  <a:lnTo>
                    <a:pt x="15" y="40"/>
                  </a:lnTo>
                  <a:lnTo>
                    <a:pt x="14" y="39"/>
                  </a:lnTo>
                  <a:lnTo>
                    <a:pt x="11" y="39"/>
                  </a:lnTo>
                  <a:lnTo>
                    <a:pt x="10" y="39"/>
                  </a:lnTo>
                  <a:lnTo>
                    <a:pt x="9" y="39"/>
                  </a:lnTo>
                  <a:lnTo>
                    <a:pt x="8" y="39"/>
                  </a:lnTo>
                  <a:lnTo>
                    <a:pt x="8" y="38"/>
                  </a:lnTo>
                  <a:lnTo>
                    <a:pt x="7" y="33"/>
                  </a:lnTo>
                  <a:lnTo>
                    <a:pt x="6" y="30"/>
                  </a:lnTo>
                  <a:lnTo>
                    <a:pt x="5" y="26"/>
                  </a:lnTo>
                  <a:lnTo>
                    <a:pt x="3" y="22"/>
                  </a:lnTo>
                  <a:lnTo>
                    <a:pt x="3" y="18"/>
                  </a:lnTo>
                  <a:lnTo>
                    <a:pt x="2" y="14"/>
                  </a:lnTo>
                  <a:lnTo>
                    <a:pt x="1" y="9"/>
                  </a:lnTo>
                  <a:lnTo>
                    <a:pt x="0" y="6"/>
                  </a:lnTo>
                  <a:lnTo>
                    <a:pt x="0" y="5"/>
                  </a:lnTo>
                  <a:lnTo>
                    <a:pt x="1" y="5"/>
                  </a:lnTo>
                  <a:lnTo>
                    <a:pt x="1" y="3"/>
                  </a:lnTo>
                  <a:lnTo>
                    <a:pt x="2" y="3"/>
                  </a:lnTo>
                  <a:lnTo>
                    <a:pt x="3" y="2"/>
                  </a:lnTo>
                  <a:lnTo>
                    <a:pt x="5" y="2"/>
                  </a:lnTo>
                  <a:lnTo>
                    <a:pt x="6" y="2"/>
                  </a:lnTo>
                  <a:lnTo>
                    <a:pt x="7" y="2"/>
                  </a:lnTo>
                  <a:close/>
                </a:path>
              </a:pathLst>
            </a:custGeom>
            <a:solidFill>
              <a:srgbClr val="E5E5E5"/>
            </a:solidFill>
            <a:ln w="9525">
              <a:noFill/>
              <a:round/>
              <a:headEnd/>
              <a:tailEnd/>
            </a:ln>
          </p:spPr>
          <p:txBody>
            <a:bodyPr/>
            <a:lstStyle/>
            <a:p>
              <a:endParaRPr lang="en-US"/>
            </a:p>
          </p:txBody>
        </p:sp>
        <p:sp>
          <p:nvSpPr>
            <p:cNvPr id="1227" name="Freeform 191"/>
            <p:cNvSpPr>
              <a:spLocks/>
            </p:cNvSpPr>
            <p:nvPr/>
          </p:nvSpPr>
          <p:spPr bwMode="auto">
            <a:xfrm>
              <a:off x="3172" y="2155"/>
              <a:ext cx="50" cy="22"/>
            </a:xfrm>
            <a:custGeom>
              <a:avLst/>
              <a:gdLst>
                <a:gd name="T0" fmla="*/ 21 w 99"/>
                <a:gd name="T1" fmla="*/ 0 h 44"/>
                <a:gd name="T2" fmla="*/ 21 w 99"/>
                <a:gd name="T3" fmla="*/ 0 h 44"/>
                <a:gd name="T4" fmla="*/ 22 w 99"/>
                <a:gd name="T5" fmla="*/ 0 h 44"/>
                <a:gd name="T6" fmla="*/ 22 w 99"/>
                <a:gd name="T7" fmla="*/ 0 h 44"/>
                <a:gd name="T8" fmla="*/ 23 w 99"/>
                <a:gd name="T9" fmla="*/ 0 h 44"/>
                <a:gd name="T10" fmla="*/ 23 w 99"/>
                <a:gd name="T11" fmla="*/ 1 h 44"/>
                <a:gd name="T12" fmla="*/ 23 w 99"/>
                <a:gd name="T13" fmla="*/ 1 h 44"/>
                <a:gd name="T14" fmla="*/ 23 w 99"/>
                <a:gd name="T15" fmla="*/ 1 h 44"/>
                <a:gd name="T16" fmla="*/ 23 w 99"/>
                <a:gd name="T17" fmla="*/ 1 h 44"/>
                <a:gd name="T18" fmla="*/ 23 w 99"/>
                <a:gd name="T19" fmla="*/ 1 h 44"/>
                <a:gd name="T20" fmla="*/ 24 w 99"/>
                <a:gd name="T21" fmla="*/ 3 h 44"/>
                <a:gd name="T22" fmla="*/ 24 w 99"/>
                <a:gd name="T23" fmla="*/ 5 h 44"/>
                <a:gd name="T24" fmla="*/ 24 w 99"/>
                <a:gd name="T25" fmla="*/ 6 h 44"/>
                <a:gd name="T26" fmla="*/ 25 w 99"/>
                <a:gd name="T27" fmla="*/ 6 h 44"/>
                <a:gd name="T28" fmla="*/ 25 w 99"/>
                <a:gd name="T29" fmla="*/ 7 h 44"/>
                <a:gd name="T30" fmla="*/ 25 w 99"/>
                <a:gd name="T31" fmla="*/ 9 h 44"/>
                <a:gd name="T32" fmla="*/ 25 w 99"/>
                <a:gd name="T33" fmla="*/ 10 h 44"/>
                <a:gd name="T34" fmla="*/ 22 w 99"/>
                <a:gd name="T35" fmla="*/ 10 h 44"/>
                <a:gd name="T36" fmla="*/ 19 w 99"/>
                <a:gd name="T37" fmla="*/ 10 h 44"/>
                <a:gd name="T38" fmla="*/ 16 w 99"/>
                <a:gd name="T39" fmla="*/ 11 h 44"/>
                <a:gd name="T40" fmla="*/ 13 w 99"/>
                <a:gd name="T41" fmla="*/ 11 h 44"/>
                <a:gd name="T42" fmla="*/ 10 w 99"/>
                <a:gd name="T43" fmla="*/ 11 h 44"/>
                <a:gd name="T44" fmla="*/ 6 w 99"/>
                <a:gd name="T45" fmla="*/ 11 h 44"/>
                <a:gd name="T46" fmla="*/ 4 w 99"/>
                <a:gd name="T47" fmla="*/ 11 h 44"/>
                <a:gd name="T48" fmla="*/ 0 w 99"/>
                <a:gd name="T49" fmla="*/ 11 h 44"/>
                <a:gd name="T50" fmla="*/ 1 w 99"/>
                <a:gd name="T51" fmla="*/ 10 h 44"/>
                <a:gd name="T52" fmla="*/ 1 w 99"/>
                <a:gd name="T53" fmla="*/ 9 h 44"/>
                <a:gd name="T54" fmla="*/ 1 w 99"/>
                <a:gd name="T55" fmla="*/ 7 h 44"/>
                <a:gd name="T56" fmla="*/ 1 w 99"/>
                <a:gd name="T57" fmla="*/ 6 h 44"/>
                <a:gd name="T58" fmla="*/ 2 w 99"/>
                <a:gd name="T59" fmla="*/ 5 h 44"/>
                <a:gd name="T60" fmla="*/ 2 w 99"/>
                <a:gd name="T61" fmla="*/ 3 h 44"/>
                <a:gd name="T62" fmla="*/ 2 w 99"/>
                <a:gd name="T63" fmla="*/ 3 h 44"/>
                <a:gd name="T64" fmla="*/ 3 w 99"/>
                <a:gd name="T65" fmla="*/ 1 h 44"/>
                <a:gd name="T66" fmla="*/ 3 w 99"/>
                <a:gd name="T67" fmla="*/ 1 h 44"/>
                <a:gd name="T68" fmla="*/ 3 w 99"/>
                <a:gd name="T69" fmla="*/ 1 h 44"/>
                <a:gd name="T70" fmla="*/ 3 w 99"/>
                <a:gd name="T71" fmla="*/ 1 h 44"/>
                <a:gd name="T72" fmla="*/ 4 w 99"/>
                <a:gd name="T73" fmla="*/ 1 h 44"/>
                <a:gd name="T74" fmla="*/ 4 w 99"/>
                <a:gd name="T75" fmla="*/ 1 h 44"/>
                <a:gd name="T76" fmla="*/ 6 w 99"/>
                <a:gd name="T77" fmla="*/ 1 h 44"/>
                <a:gd name="T78" fmla="*/ 7 w 99"/>
                <a:gd name="T79" fmla="*/ 1 h 44"/>
                <a:gd name="T80" fmla="*/ 8 w 99"/>
                <a:gd name="T81" fmla="*/ 1 h 44"/>
                <a:gd name="T82" fmla="*/ 10 w 99"/>
                <a:gd name="T83" fmla="*/ 1 h 44"/>
                <a:gd name="T84" fmla="*/ 11 w 99"/>
                <a:gd name="T85" fmla="*/ 1 h 44"/>
                <a:gd name="T86" fmla="*/ 14 w 99"/>
                <a:gd name="T87" fmla="*/ 1 h 44"/>
                <a:gd name="T88" fmla="*/ 17 w 99"/>
                <a:gd name="T89" fmla="*/ 0 h 44"/>
                <a:gd name="T90" fmla="*/ 20 w 99"/>
                <a:gd name="T91" fmla="*/ 0 h 44"/>
                <a:gd name="T92" fmla="*/ 21 w 99"/>
                <a:gd name="T93" fmla="*/ 0 h 4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9"/>
                <a:gd name="T142" fmla="*/ 0 h 44"/>
                <a:gd name="T143" fmla="*/ 99 w 99"/>
                <a:gd name="T144" fmla="*/ 44 h 4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9" h="44">
                  <a:moveTo>
                    <a:pt x="83" y="0"/>
                  </a:moveTo>
                  <a:lnTo>
                    <a:pt x="84" y="0"/>
                  </a:lnTo>
                  <a:lnTo>
                    <a:pt x="86" y="0"/>
                  </a:lnTo>
                  <a:lnTo>
                    <a:pt x="87" y="0"/>
                  </a:lnTo>
                  <a:lnTo>
                    <a:pt x="89" y="0"/>
                  </a:lnTo>
                  <a:lnTo>
                    <a:pt x="90" y="2"/>
                  </a:lnTo>
                  <a:lnTo>
                    <a:pt x="91" y="3"/>
                  </a:lnTo>
                  <a:lnTo>
                    <a:pt x="92" y="7"/>
                  </a:lnTo>
                  <a:lnTo>
                    <a:pt x="93" y="12"/>
                  </a:lnTo>
                  <a:lnTo>
                    <a:pt x="94" y="17"/>
                  </a:lnTo>
                  <a:lnTo>
                    <a:pt x="96" y="21"/>
                  </a:lnTo>
                  <a:lnTo>
                    <a:pt x="97" y="25"/>
                  </a:lnTo>
                  <a:lnTo>
                    <a:pt x="98" y="29"/>
                  </a:lnTo>
                  <a:lnTo>
                    <a:pt x="99" y="34"/>
                  </a:lnTo>
                  <a:lnTo>
                    <a:pt x="99" y="38"/>
                  </a:lnTo>
                  <a:lnTo>
                    <a:pt x="87" y="38"/>
                  </a:lnTo>
                  <a:lnTo>
                    <a:pt x="75" y="40"/>
                  </a:lnTo>
                  <a:lnTo>
                    <a:pt x="62" y="41"/>
                  </a:lnTo>
                  <a:lnTo>
                    <a:pt x="49" y="42"/>
                  </a:lnTo>
                  <a:lnTo>
                    <a:pt x="37" y="42"/>
                  </a:lnTo>
                  <a:lnTo>
                    <a:pt x="24" y="43"/>
                  </a:lnTo>
                  <a:lnTo>
                    <a:pt x="13" y="44"/>
                  </a:lnTo>
                  <a:lnTo>
                    <a:pt x="0" y="44"/>
                  </a:lnTo>
                  <a:lnTo>
                    <a:pt x="1" y="40"/>
                  </a:lnTo>
                  <a:lnTo>
                    <a:pt x="2" y="35"/>
                  </a:lnTo>
                  <a:lnTo>
                    <a:pt x="3" y="30"/>
                  </a:lnTo>
                  <a:lnTo>
                    <a:pt x="4" y="25"/>
                  </a:lnTo>
                  <a:lnTo>
                    <a:pt x="6" y="20"/>
                  </a:lnTo>
                  <a:lnTo>
                    <a:pt x="7" y="15"/>
                  </a:lnTo>
                  <a:lnTo>
                    <a:pt x="8" y="10"/>
                  </a:lnTo>
                  <a:lnTo>
                    <a:pt x="9" y="5"/>
                  </a:lnTo>
                  <a:lnTo>
                    <a:pt x="10" y="5"/>
                  </a:lnTo>
                  <a:lnTo>
                    <a:pt x="11" y="4"/>
                  </a:lnTo>
                  <a:lnTo>
                    <a:pt x="13" y="4"/>
                  </a:lnTo>
                  <a:lnTo>
                    <a:pt x="16" y="3"/>
                  </a:lnTo>
                  <a:lnTo>
                    <a:pt x="21" y="3"/>
                  </a:lnTo>
                  <a:lnTo>
                    <a:pt x="25" y="3"/>
                  </a:lnTo>
                  <a:lnTo>
                    <a:pt x="31" y="2"/>
                  </a:lnTo>
                  <a:lnTo>
                    <a:pt x="37" y="2"/>
                  </a:lnTo>
                  <a:lnTo>
                    <a:pt x="44" y="2"/>
                  </a:lnTo>
                  <a:lnTo>
                    <a:pt x="56" y="2"/>
                  </a:lnTo>
                  <a:lnTo>
                    <a:pt x="68" y="0"/>
                  </a:lnTo>
                  <a:lnTo>
                    <a:pt x="77" y="0"/>
                  </a:lnTo>
                  <a:lnTo>
                    <a:pt x="83" y="0"/>
                  </a:lnTo>
                  <a:close/>
                </a:path>
              </a:pathLst>
            </a:custGeom>
            <a:solidFill>
              <a:srgbClr val="B2B2B2"/>
            </a:solidFill>
            <a:ln w="9525">
              <a:noFill/>
              <a:round/>
              <a:headEnd/>
              <a:tailEnd/>
            </a:ln>
          </p:spPr>
          <p:txBody>
            <a:bodyPr/>
            <a:lstStyle/>
            <a:p>
              <a:endParaRPr lang="en-US"/>
            </a:p>
          </p:txBody>
        </p:sp>
        <p:sp>
          <p:nvSpPr>
            <p:cNvPr id="1228" name="Freeform 192"/>
            <p:cNvSpPr>
              <a:spLocks/>
            </p:cNvSpPr>
            <p:nvPr/>
          </p:nvSpPr>
          <p:spPr bwMode="auto">
            <a:xfrm>
              <a:off x="3166" y="2140"/>
              <a:ext cx="12" cy="36"/>
            </a:xfrm>
            <a:custGeom>
              <a:avLst/>
              <a:gdLst>
                <a:gd name="T0" fmla="*/ 4 w 23"/>
                <a:gd name="T1" fmla="*/ 1 h 71"/>
                <a:gd name="T2" fmla="*/ 3 w 23"/>
                <a:gd name="T3" fmla="*/ 1 h 71"/>
                <a:gd name="T4" fmla="*/ 3 w 23"/>
                <a:gd name="T5" fmla="*/ 2 h 71"/>
                <a:gd name="T6" fmla="*/ 2 w 23"/>
                <a:gd name="T7" fmla="*/ 3 h 71"/>
                <a:gd name="T8" fmla="*/ 2 w 23"/>
                <a:gd name="T9" fmla="*/ 4 h 71"/>
                <a:gd name="T10" fmla="*/ 2 w 23"/>
                <a:gd name="T11" fmla="*/ 4 h 71"/>
                <a:gd name="T12" fmla="*/ 1 w 23"/>
                <a:gd name="T13" fmla="*/ 5 h 71"/>
                <a:gd name="T14" fmla="*/ 1 w 23"/>
                <a:gd name="T15" fmla="*/ 6 h 71"/>
                <a:gd name="T16" fmla="*/ 0 w 23"/>
                <a:gd name="T17" fmla="*/ 7 h 71"/>
                <a:gd name="T18" fmla="*/ 1 w 23"/>
                <a:gd name="T19" fmla="*/ 8 h 71"/>
                <a:gd name="T20" fmla="*/ 1 w 23"/>
                <a:gd name="T21" fmla="*/ 9 h 71"/>
                <a:gd name="T22" fmla="*/ 2 w 23"/>
                <a:gd name="T23" fmla="*/ 11 h 71"/>
                <a:gd name="T24" fmla="*/ 2 w 23"/>
                <a:gd name="T25" fmla="*/ 12 h 71"/>
                <a:gd name="T26" fmla="*/ 2 w 23"/>
                <a:gd name="T27" fmla="*/ 14 h 71"/>
                <a:gd name="T28" fmla="*/ 3 w 23"/>
                <a:gd name="T29" fmla="*/ 15 h 71"/>
                <a:gd name="T30" fmla="*/ 3 w 23"/>
                <a:gd name="T31" fmla="*/ 17 h 71"/>
                <a:gd name="T32" fmla="*/ 4 w 23"/>
                <a:gd name="T33" fmla="*/ 18 h 71"/>
                <a:gd name="T34" fmla="*/ 4 w 23"/>
                <a:gd name="T35" fmla="*/ 17 h 71"/>
                <a:gd name="T36" fmla="*/ 4 w 23"/>
                <a:gd name="T37" fmla="*/ 16 h 71"/>
                <a:gd name="T38" fmla="*/ 4 w 23"/>
                <a:gd name="T39" fmla="*/ 15 h 71"/>
                <a:gd name="T40" fmla="*/ 5 w 23"/>
                <a:gd name="T41" fmla="*/ 14 h 71"/>
                <a:gd name="T42" fmla="*/ 5 w 23"/>
                <a:gd name="T43" fmla="*/ 13 h 71"/>
                <a:gd name="T44" fmla="*/ 6 w 23"/>
                <a:gd name="T45" fmla="*/ 12 h 71"/>
                <a:gd name="T46" fmla="*/ 6 w 23"/>
                <a:gd name="T47" fmla="*/ 10 h 71"/>
                <a:gd name="T48" fmla="*/ 6 w 23"/>
                <a:gd name="T49" fmla="*/ 9 h 71"/>
                <a:gd name="T50" fmla="*/ 6 w 23"/>
                <a:gd name="T51" fmla="*/ 9 h 71"/>
                <a:gd name="T52" fmla="*/ 6 w 23"/>
                <a:gd name="T53" fmla="*/ 9 h 71"/>
                <a:gd name="T54" fmla="*/ 6 w 23"/>
                <a:gd name="T55" fmla="*/ 8 h 71"/>
                <a:gd name="T56" fmla="*/ 6 w 23"/>
                <a:gd name="T57" fmla="*/ 8 h 71"/>
                <a:gd name="T58" fmla="*/ 6 w 23"/>
                <a:gd name="T59" fmla="*/ 7 h 71"/>
                <a:gd name="T60" fmla="*/ 6 w 23"/>
                <a:gd name="T61" fmla="*/ 7 h 71"/>
                <a:gd name="T62" fmla="*/ 6 w 23"/>
                <a:gd name="T63" fmla="*/ 6 h 71"/>
                <a:gd name="T64" fmla="*/ 6 w 23"/>
                <a:gd name="T65" fmla="*/ 5 h 71"/>
                <a:gd name="T66" fmla="*/ 6 w 23"/>
                <a:gd name="T67" fmla="*/ 4 h 71"/>
                <a:gd name="T68" fmla="*/ 6 w 23"/>
                <a:gd name="T69" fmla="*/ 3 h 71"/>
                <a:gd name="T70" fmla="*/ 5 w 23"/>
                <a:gd name="T71" fmla="*/ 2 h 71"/>
                <a:gd name="T72" fmla="*/ 5 w 23"/>
                <a:gd name="T73" fmla="*/ 2 h 71"/>
                <a:gd name="T74" fmla="*/ 5 w 23"/>
                <a:gd name="T75" fmla="*/ 1 h 71"/>
                <a:gd name="T76" fmla="*/ 4 w 23"/>
                <a:gd name="T77" fmla="*/ 1 h 71"/>
                <a:gd name="T78" fmla="*/ 4 w 23"/>
                <a:gd name="T79" fmla="*/ 0 h 71"/>
                <a:gd name="T80" fmla="*/ 4 w 23"/>
                <a:gd name="T81" fmla="*/ 0 h 71"/>
                <a:gd name="T82" fmla="*/ 4 w 23"/>
                <a:gd name="T83" fmla="*/ 0 h 71"/>
                <a:gd name="T84" fmla="*/ 4 w 23"/>
                <a:gd name="T85" fmla="*/ 0 h 71"/>
                <a:gd name="T86" fmla="*/ 4 w 23"/>
                <a:gd name="T87" fmla="*/ 0 h 71"/>
                <a:gd name="T88" fmla="*/ 4 w 23"/>
                <a:gd name="T89" fmla="*/ 0 h 71"/>
                <a:gd name="T90" fmla="*/ 4 w 23"/>
                <a:gd name="T91" fmla="*/ 0 h 71"/>
                <a:gd name="T92" fmla="*/ 4 w 23"/>
                <a:gd name="T93" fmla="*/ 1 h 7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
                <a:gd name="T142" fmla="*/ 0 h 71"/>
                <a:gd name="T143" fmla="*/ 23 w 23"/>
                <a:gd name="T144" fmla="*/ 71 h 7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 h="71">
                  <a:moveTo>
                    <a:pt x="13" y="1"/>
                  </a:moveTo>
                  <a:lnTo>
                    <a:pt x="11" y="4"/>
                  </a:lnTo>
                  <a:lnTo>
                    <a:pt x="9" y="7"/>
                  </a:lnTo>
                  <a:lnTo>
                    <a:pt x="8" y="10"/>
                  </a:lnTo>
                  <a:lnTo>
                    <a:pt x="6" y="13"/>
                  </a:lnTo>
                  <a:lnTo>
                    <a:pt x="5" y="16"/>
                  </a:lnTo>
                  <a:lnTo>
                    <a:pt x="4" y="19"/>
                  </a:lnTo>
                  <a:lnTo>
                    <a:pt x="3" y="23"/>
                  </a:lnTo>
                  <a:lnTo>
                    <a:pt x="0" y="25"/>
                  </a:lnTo>
                  <a:lnTo>
                    <a:pt x="3" y="31"/>
                  </a:lnTo>
                  <a:lnTo>
                    <a:pt x="4" y="36"/>
                  </a:lnTo>
                  <a:lnTo>
                    <a:pt x="5" y="42"/>
                  </a:lnTo>
                  <a:lnTo>
                    <a:pt x="7" y="48"/>
                  </a:lnTo>
                  <a:lnTo>
                    <a:pt x="8" y="54"/>
                  </a:lnTo>
                  <a:lnTo>
                    <a:pt x="11" y="59"/>
                  </a:lnTo>
                  <a:lnTo>
                    <a:pt x="12" y="65"/>
                  </a:lnTo>
                  <a:lnTo>
                    <a:pt x="13" y="71"/>
                  </a:lnTo>
                  <a:lnTo>
                    <a:pt x="14" y="66"/>
                  </a:lnTo>
                  <a:lnTo>
                    <a:pt x="15" y="62"/>
                  </a:lnTo>
                  <a:lnTo>
                    <a:pt x="16" y="58"/>
                  </a:lnTo>
                  <a:lnTo>
                    <a:pt x="19" y="54"/>
                  </a:lnTo>
                  <a:lnTo>
                    <a:pt x="20" y="49"/>
                  </a:lnTo>
                  <a:lnTo>
                    <a:pt x="21" y="45"/>
                  </a:lnTo>
                  <a:lnTo>
                    <a:pt x="22" y="40"/>
                  </a:lnTo>
                  <a:lnTo>
                    <a:pt x="23" y="36"/>
                  </a:lnTo>
                  <a:lnTo>
                    <a:pt x="23" y="35"/>
                  </a:lnTo>
                  <a:lnTo>
                    <a:pt x="23" y="34"/>
                  </a:lnTo>
                  <a:lnTo>
                    <a:pt x="23" y="32"/>
                  </a:lnTo>
                  <a:lnTo>
                    <a:pt x="23" y="31"/>
                  </a:lnTo>
                  <a:lnTo>
                    <a:pt x="23" y="28"/>
                  </a:lnTo>
                  <a:lnTo>
                    <a:pt x="23" y="25"/>
                  </a:lnTo>
                  <a:lnTo>
                    <a:pt x="23" y="21"/>
                  </a:lnTo>
                  <a:lnTo>
                    <a:pt x="22" y="18"/>
                  </a:lnTo>
                  <a:lnTo>
                    <a:pt x="21" y="15"/>
                  </a:lnTo>
                  <a:lnTo>
                    <a:pt x="21" y="11"/>
                  </a:lnTo>
                  <a:lnTo>
                    <a:pt x="20" y="8"/>
                  </a:lnTo>
                  <a:lnTo>
                    <a:pt x="19" y="5"/>
                  </a:lnTo>
                  <a:lnTo>
                    <a:pt x="17" y="3"/>
                  </a:lnTo>
                  <a:lnTo>
                    <a:pt x="16" y="1"/>
                  </a:lnTo>
                  <a:lnTo>
                    <a:pt x="16" y="0"/>
                  </a:lnTo>
                  <a:lnTo>
                    <a:pt x="15" y="0"/>
                  </a:lnTo>
                  <a:lnTo>
                    <a:pt x="14" y="0"/>
                  </a:lnTo>
                  <a:lnTo>
                    <a:pt x="13" y="0"/>
                  </a:lnTo>
                  <a:lnTo>
                    <a:pt x="13" y="1"/>
                  </a:lnTo>
                  <a:close/>
                </a:path>
              </a:pathLst>
            </a:custGeom>
            <a:solidFill>
              <a:srgbClr val="999999"/>
            </a:solidFill>
            <a:ln w="9525">
              <a:noFill/>
              <a:round/>
              <a:headEnd/>
              <a:tailEnd/>
            </a:ln>
          </p:spPr>
          <p:txBody>
            <a:bodyPr/>
            <a:lstStyle/>
            <a:p>
              <a:endParaRPr lang="en-US"/>
            </a:p>
          </p:txBody>
        </p:sp>
        <p:sp>
          <p:nvSpPr>
            <p:cNvPr id="1229" name="Freeform 193"/>
            <p:cNvSpPr>
              <a:spLocks/>
            </p:cNvSpPr>
            <p:nvPr/>
          </p:nvSpPr>
          <p:spPr bwMode="auto">
            <a:xfrm>
              <a:off x="3172" y="2138"/>
              <a:ext cx="45" cy="21"/>
            </a:xfrm>
            <a:custGeom>
              <a:avLst/>
              <a:gdLst>
                <a:gd name="T0" fmla="*/ 4 w 89"/>
                <a:gd name="T1" fmla="*/ 1 h 41"/>
                <a:gd name="T2" fmla="*/ 8 w 89"/>
                <a:gd name="T3" fmla="*/ 1 h 41"/>
                <a:gd name="T4" fmla="*/ 12 w 89"/>
                <a:gd name="T5" fmla="*/ 1 h 41"/>
                <a:gd name="T6" fmla="*/ 15 w 89"/>
                <a:gd name="T7" fmla="*/ 1 h 41"/>
                <a:gd name="T8" fmla="*/ 18 w 89"/>
                <a:gd name="T9" fmla="*/ 0 h 41"/>
                <a:gd name="T10" fmla="*/ 18 w 89"/>
                <a:gd name="T11" fmla="*/ 1 h 41"/>
                <a:gd name="T12" fmla="*/ 19 w 89"/>
                <a:gd name="T13" fmla="*/ 1 h 41"/>
                <a:gd name="T14" fmla="*/ 19 w 89"/>
                <a:gd name="T15" fmla="*/ 1 h 41"/>
                <a:gd name="T16" fmla="*/ 20 w 89"/>
                <a:gd name="T17" fmla="*/ 2 h 41"/>
                <a:gd name="T18" fmla="*/ 21 w 89"/>
                <a:gd name="T19" fmla="*/ 4 h 41"/>
                <a:gd name="T20" fmla="*/ 21 w 89"/>
                <a:gd name="T21" fmla="*/ 6 h 41"/>
                <a:gd name="T22" fmla="*/ 22 w 89"/>
                <a:gd name="T23" fmla="*/ 8 h 41"/>
                <a:gd name="T24" fmla="*/ 23 w 89"/>
                <a:gd name="T25" fmla="*/ 9 h 41"/>
                <a:gd name="T26" fmla="*/ 23 w 89"/>
                <a:gd name="T27" fmla="*/ 9 h 41"/>
                <a:gd name="T28" fmla="*/ 23 w 89"/>
                <a:gd name="T29" fmla="*/ 9 h 41"/>
                <a:gd name="T30" fmla="*/ 22 w 89"/>
                <a:gd name="T31" fmla="*/ 10 h 41"/>
                <a:gd name="T32" fmla="*/ 21 w 89"/>
                <a:gd name="T33" fmla="*/ 10 h 41"/>
                <a:gd name="T34" fmla="*/ 20 w 89"/>
                <a:gd name="T35" fmla="*/ 10 h 41"/>
                <a:gd name="T36" fmla="*/ 18 w 89"/>
                <a:gd name="T37" fmla="*/ 10 h 41"/>
                <a:gd name="T38" fmla="*/ 16 w 89"/>
                <a:gd name="T39" fmla="*/ 11 h 41"/>
                <a:gd name="T40" fmla="*/ 14 w 89"/>
                <a:gd name="T41" fmla="*/ 11 h 41"/>
                <a:gd name="T42" fmla="*/ 12 w 89"/>
                <a:gd name="T43" fmla="*/ 11 h 41"/>
                <a:gd name="T44" fmla="*/ 10 w 89"/>
                <a:gd name="T45" fmla="*/ 11 h 41"/>
                <a:gd name="T46" fmla="*/ 7 w 89"/>
                <a:gd name="T47" fmla="*/ 11 h 41"/>
                <a:gd name="T48" fmla="*/ 4 w 89"/>
                <a:gd name="T49" fmla="*/ 10 h 41"/>
                <a:gd name="T50" fmla="*/ 4 w 89"/>
                <a:gd name="T51" fmla="*/ 10 h 41"/>
                <a:gd name="T52" fmla="*/ 3 w 89"/>
                <a:gd name="T53" fmla="*/ 10 h 41"/>
                <a:gd name="T54" fmla="*/ 3 w 89"/>
                <a:gd name="T55" fmla="*/ 10 h 41"/>
                <a:gd name="T56" fmla="*/ 3 w 89"/>
                <a:gd name="T57" fmla="*/ 10 h 41"/>
                <a:gd name="T58" fmla="*/ 2 w 89"/>
                <a:gd name="T59" fmla="*/ 9 h 41"/>
                <a:gd name="T60" fmla="*/ 2 w 89"/>
                <a:gd name="T61" fmla="*/ 7 h 41"/>
                <a:gd name="T62" fmla="*/ 1 w 89"/>
                <a:gd name="T63" fmla="*/ 5 h 41"/>
                <a:gd name="T64" fmla="*/ 1 w 89"/>
                <a:gd name="T65" fmla="*/ 3 h 41"/>
                <a:gd name="T66" fmla="*/ 0 w 89"/>
                <a:gd name="T67" fmla="*/ 2 h 41"/>
                <a:gd name="T68" fmla="*/ 0 w 89"/>
                <a:gd name="T69" fmla="*/ 2 h 41"/>
                <a:gd name="T70" fmla="*/ 1 w 89"/>
                <a:gd name="T71" fmla="*/ 1 h 41"/>
                <a:gd name="T72" fmla="*/ 1 w 89"/>
                <a:gd name="T73" fmla="*/ 1 h 41"/>
                <a:gd name="T74" fmla="*/ 2 w 89"/>
                <a:gd name="T75" fmla="*/ 1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9"/>
                <a:gd name="T115" fmla="*/ 0 h 41"/>
                <a:gd name="T116" fmla="*/ 89 w 89"/>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9" h="41">
                  <a:moveTo>
                    <a:pt x="7" y="2"/>
                  </a:moveTo>
                  <a:lnTo>
                    <a:pt x="15" y="2"/>
                  </a:lnTo>
                  <a:lnTo>
                    <a:pt x="23" y="2"/>
                  </a:lnTo>
                  <a:lnTo>
                    <a:pt x="30" y="3"/>
                  </a:lnTo>
                  <a:lnTo>
                    <a:pt x="37" y="2"/>
                  </a:lnTo>
                  <a:lnTo>
                    <a:pt x="45" y="2"/>
                  </a:lnTo>
                  <a:lnTo>
                    <a:pt x="52" y="2"/>
                  </a:lnTo>
                  <a:lnTo>
                    <a:pt x="60" y="1"/>
                  </a:lnTo>
                  <a:lnTo>
                    <a:pt x="68" y="0"/>
                  </a:lnTo>
                  <a:lnTo>
                    <a:pt x="69" y="0"/>
                  </a:lnTo>
                  <a:lnTo>
                    <a:pt x="70" y="0"/>
                  </a:lnTo>
                  <a:lnTo>
                    <a:pt x="72" y="1"/>
                  </a:lnTo>
                  <a:lnTo>
                    <a:pt x="74" y="1"/>
                  </a:lnTo>
                  <a:lnTo>
                    <a:pt x="75" y="2"/>
                  </a:lnTo>
                  <a:lnTo>
                    <a:pt x="76" y="3"/>
                  </a:lnTo>
                  <a:lnTo>
                    <a:pt x="78" y="7"/>
                  </a:lnTo>
                  <a:lnTo>
                    <a:pt x="79" y="12"/>
                  </a:lnTo>
                  <a:lnTo>
                    <a:pt x="82" y="15"/>
                  </a:lnTo>
                  <a:lnTo>
                    <a:pt x="83" y="20"/>
                  </a:lnTo>
                  <a:lnTo>
                    <a:pt x="84" y="23"/>
                  </a:lnTo>
                  <a:lnTo>
                    <a:pt x="86" y="26"/>
                  </a:lnTo>
                  <a:lnTo>
                    <a:pt x="87" y="31"/>
                  </a:lnTo>
                  <a:lnTo>
                    <a:pt x="89" y="35"/>
                  </a:lnTo>
                  <a:lnTo>
                    <a:pt x="89" y="36"/>
                  </a:lnTo>
                  <a:lnTo>
                    <a:pt x="87" y="37"/>
                  </a:lnTo>
                  <a:lnTo>
                    <a:pt x="86" y="37"/>
                  </a:lnTo>
                  <a:lnTo>
                    <a:pt x="85" y="38"/>
                  </a:lnTo>
                  <a:lnTo>
                    <a:pt x="84" y="38"/>
                  </a:lnTo>
                  <a:lnTo>
                    <a:pt x="82" y="38"/>
                  </a:lnTo>
                  <a:lnTo>
                    <a:pt x="78" y="39"/>
                  </a:lnTo>
                  <a:lnTo>
                    <a:pt x="74" y="39"/>
                  </a:lnTo>
                  <a:lnTo>
                    <a:pt x="70" y="40"/>
                  </a:lnTo>
                  <a:lnTo>
                    <a:pt x="66" y="40"/>
                  </a:lnTo>
                  <a:lnTo>
                    <a:pt x="62" y="41"/>
                  </a:lnTo>
                  <a:lnTo>
                    <a:pt x="57" y="41"/>
                  </a:lnTo>
                  <a:lnTo>
                    <a:pt x="54" y="41"/>
                  </a:lnTo>
                  <a:lnTo>
                    <a:pt x="51" y="41"/>
                  </a:lnTo>
                  <a:lnTo>
                    <a:pt x="46" y="41"/>
                  </a:lnTo>
                  <a:lnTo>
                    <a:pt x="43" y="41"/>
                  </a:lnTo>
                  <a:lnTo>
                    <a:pt x="38" y="41"/>
                  </a:lnTo>
                  <a:lnTo>
                    <a:pt x="34" y="41"/>
                  </a:lnTo>
                  <a:lnTo>
                    <a:pt x="26" y="41"/>
                  </a:lnTo>
                  <a:lnTo>
                    <a:pt x="18" y="40"/>
                  </a:lnTo>
                  <a:lnTo>
                    <a:pt x="16" y="40"/>
                  </a:lnTo>
                  <a:lnTo>
                    <a:pt x="15" y="40"/>
                  </a:lnTo>
                  <a:lnTo>
                    <a:pt x="14" y="40"/>
                  </a:lnTo>
                  <a:lnTo>
                    <a:pt x="13" y="40"/>
                  </a:lnTo>
                  <a:lnTo>
                    <a:pt x="11" y="39"/>
                  </a:lnTo>
                  <a:lnTo>
                    <a:pt x="10" y="39"/>
                  </a:lnTo>
                  <a:lnTo>
                    <a:pt x="9" y="38"/>
                  </a:lnTo>
                  <a:lnTo>
                    <a:pt x="8" y="35"/>
                  </a:lnTo>
                  <a:lnTo>
                    <a:pt x="7" y="30"/>
                  </a:lnTo>
                  <a:lnTo>
                    <a:pt x="6" y="26"/>
                  </a:lnTo>
                  <a:lnTo>
                    <a:pt x="4" y="22"/>
                  </a:lnTo>
                  <a:lnTo>
                    <a:pt x="3" y="18"/>
                  </a:lnTo>
                  <a:lnTo>
                    <a:pt x="2" y="14"/>
                  </a:lnTo>
                  <a:lnTo>
                    <a:pt x="1" y="10"/>
                  </a:lnTo>
                  <a:lnTo>
                    <a:pt x="0" y="6"/>
                  </a:lnTo>
                  <a:lnTo>
                    <a:pt x="0" y="5"/>
                  </a:lnTo>
                  <a:lnTo>
                    <a:pt x="1" y="3"/>
                  </a:lnTo>
                  <a:lnTo>
                    <a:pt x="2" y="3"/>
                  </a:lnTo>
                  <a:lnTo>
                    <a:pt x="3" y="3"/>
                  </a:lnTo>
                  <a:lnTo>
                    <a:pt x="4" y="2"/>
                  </a:lnTo>
                  <a:lnTo>
                    <a:pt x="6" y="2"/>
                  </a:lnTo>
                  <a:lnTo>
                    <a:pt x="7" y="2"/>
                  </a:lnTo>
                  <a:close/>
                </a:path>
              </a:pathLst>
            </a:custGeom>
            <a:solidFill>
              <a:srgbClr val="E5E5E5"/>
            </a:solidFill>
            <a:ln w="9525">
              <a:noFill/>
              <a:round/>
              <a:headEnd/>
              <a:tailEnd/>
            </a:ln>
          </p:spPr>
          <p:txBody>
            <a:bodyPr/>
            <a:lstStyle/>
            <a:p>
              <a:endParaRPr lang="en-US"/>
            </a:p>
          </p:txBody>
        </p:sp>
        <p:sp>
          <p:nvSpPr>
            <p:cNvPr id="1230" name="Freeform 194"/>
            <p:cNvSpPr>
              <a:spLocks/>
            </p:cNvSpPr>
            <p:nvPr/>
          </p:nvSpPr>
          <p:spPr bwMode="auto">
            <a:xfrm>
              <a:off x="3235" y="2151"/>
              <a:ext cx="49" cy="23"/>
            </a:xfrm>
            <a:custGeom>
              <a:avLst/>
              <a:gdLst>
                <a:gd name="T0" fmla="*/ 21 w 98"/>
                <a:gd name="T1" fmla="*/ 0 h 45"/>
                <a:gd name="T2" fmla="*/ 21 w 98"/>
                <a:gd name="T3" fmla="*/ 0 h 45"/>
                <a:gd name="T4" fmla="*/ 21 w 98"/>
                <a:gd name="T5" fmla="*/ 0 h 45"/>
                <a:gd name="T6" fmla="*/ 22 w 98"/>
                <a:gd name="T7" fmla="*/ 0 h 45"/>
                <a:gd name="T8" fmla="*/ 22 w 98"/>
                <a:gd name="T9" fmla="*/ 1 h 45"/>
                <a:gd name="T10" fmla="*/ 22 w 98"/>
                <a:gd name="T11" fmla="*/ 1 h 45"/>
                <a:gd name="T12" fmla="*/ 23 w 98"/>
                <a:gd name="T13" fmla="*/ 1 h 45"/>
                <a:gd name="T14" fmla="*/ 23 w 98"/>
                <a:gd name="T15" fmla="*/ 1 h 45"/>
                <a:gd name="T16" fmla="*/ 23 w 98"/>
                <a:gd name="T17" fmla="*/ 1 h 45"/>
                <a:gd name="T18" fmla="*/ 23 w 98"/>
                <a:gd name="T19" fmla="*/ 2 h 45"/>
                <a:gd name="T20" fmla="*/ 24 w 98"/>
                <a:gd name="T21" fmla="*/ 3 h 45"/>
                <a:gd name="T22" fmla="*/ 24 w 98"/>
                <a:gd name="T23" fmla="*/ 5 h 45"/>
                <a:gd name="T24" fmla="*/ 24 w 98"/>
                <a:gd name="T25" fmla="*/ 6 h 45"/>
                <a:gd name="T26" fmla="*/ 24 w 98"/>
                <a:gd name="T27" fmla="*/ 7 h 45"/>
                <a:gd name="T28" fmla="*/ 25 w 98"/>
                <a:gd name="T29" fmla="*/ 8 h 45"/>
                <a:gd name="T30" fmla="*/ 25 w 98"/>
                <a:gd name="T31" fmla="*/ 9 h 45"/>
                <a:gd name="T32" fmla="*/ 25 w 98"/>
                <a:gd name="T33" fmla="*/ 10 h 45"/>
                <a:gd name="T34" fmla="*/ 22 w 98"/>
                <a:gd name="T35" fmla="*/ 10 h 45"/>
                <a:gd name="T36" fmla="*/ 19 w 98"/>
                <a:gd name="T37" fmla="*/ 11 h 45"/>
                <a:gd name="T38" fmla="*/ 15 w 98"/>
                <a:gd name="T39" fmla="*/ 11 h 45"/>
                <a:gd name="T40" fmla="*/ 12 w 98"/>
                <a:gd name="T41" fmla="*/ 11 h 45"/>
                <a:gd name="T42" fmla="*/ 10 w 98"/>
                <a:gd name="T43" fmla="*/ 11 h 45"/>
                <a:gd name="T44" fmla="*/ 6 w 98"/>
                <a:gd name="T45" fmla="*/ 11 h 45"/>
                <a:gd name="T46" fmla="*/ 3 w 98"/>
                <a:gd name="T47" fmla="*/ 11 h 45"/>
                <a:gd name="T48" fmla="*/ 0 w 98"/>
                <a:gd name="T49" fmla="*/ 12 h 45"/>
                <a:gd name="T50" fmla="*/ 1 w 98"/>
                <a:gd name="T51" fmla="*/ 11 h 45"/>
                <a:gd name="T52" fmla="*/ 1 w 98"/>
                <a:gd name="T53" fmla="*/ 9 h 45"/>
                <a:gd name="T54" fmla="*/ 1 w 98"/>
                <a:gd name="T55" fmla="*/ 8 h 45"/>
                <a:gd name="T56" fmla="*/ 1 w 98"/>
                <a:gd name="T57" fmla="*/ 7 h 45"/>
                <a:gd name="T58" fmla="*/ 2 w 98"/>
                <a:gd name="T59" fmla="*/ 6 h 45"/>
                <a:gd name="T60" fmla="*/ 2 w 98"/>
                <a:gd name="T61" fmla="*/ 4 h 45"/>
                <a:gd name="T62" fmla="*/ 2 w 98"/>
                <a:gd name="T63" fmla="*/ 3 h 45"/>
                <a:gd name="T64" fmla="*/ 2 w 98"/>
                <a:gd name="T65" fmla="*/ 2 h 45"/>
                <a:gd name="T66" fmla="*/ 2 w 98"/>
                <a:gd name="T67" fmla="*/ 2 h 45"/>
                <a:gd name="T68" fmla="*/ 2 w 98"/>
                <a:gd name="T69" fmla="*/ 2 h 45"/>
                <a:gd name="T70" fmla="*/ 3 w 98"/>
                <a:gd name="T71" fmla="*/ 2 h 45"/>
                <a:gd name="T72" fmla="*/ 3 w 98"/>
                <a:gd name="T73" fmla="*/ 1 h 45"/>
                <a:gd name="T74" fmla="*/ 3 w 98"/>
                <a:gd name="T75" fmla="*/ 1 h 45"/>
                <a:gd name="T76" fmla="*/ 5 w 98"/>
                <a:gd name="T77" fmla="*/ 1 h 45"/>
                <a:gd name="T78" fmla="*/ 6 w 98"/>
                <a:gd name="T79" fmla="*/ 1 h 45"/>
                <a:gd name="T80" fmla="*/ 7 w 98"/>
                <a:gd name="T81" fmla="*/ 1 h 45"/>
                <a:gd name="T82" fmla="*/ 9 w 98"/>
                <a:gd name="T83" fmla="*/ 1 h 45"/>
                <a:gd name="T84" fmla="*/ 11 w 98"/>
                <a:gd name="T85" fmla="*/ 1 h 45"/>
                <a:gd name="T86" fmla="*/ 13 w 98"/>
                <a:gd name="T87" fmla="*/ 1 h 45"/>
                <a:gd name="T88" fmla="*/ 17 w 98"/>
                <a:gd name="T89" fmla="*/ 1 h 45"/>
                <a:gd name="T90" fmla="*/ 19 w 98"/>
                <a:gd name="T91" fmla="*/ 1 h 45"/>
                <a:gd name="T92" fmla="*/ 21 w 98"/>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5"/>
                <a:gd name="T143" fmla="*/ 98 w 98"/>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5">
                  <a:moveTo>
                    <a:pt x="82" y="0"/>
                  </a:moveTo>
                  <a:lnTo>
                    <a:pt x="83" y="0"/>
                  </a:lnTo>
                  <a:lnTo>
                    <a:pt x="84" y="0"/>
                  </a:lnTo>
                  <a:lnTo>
                    <a:pt x="86" y="0"/>
                  </a:lnTo>
                  <a:lnTo>
                    <a:pt x="87" y="2"/>
                  </a:lnTo>
                  <a:lnTo>
                    <a:pt x="88" y="2"/>
                  </a:lnTo>
                  <a:lnTo>
                    <a:pt x="89" y="3"/>
                  </a:lnTo>
                  <a:lnTo>
                    <a:pt x="90" y="3"/>
                  </a:lnTo>
                  <a:lnTo>
                    <a:pt x="90" y="4"/>
                  </a:lnTo>
                  <a:lnTo>
                    <a:pt x="91" y="7"/>
                  </a:lnTo>
                  <a:lnTo>
                    <a:pt x="93" y="12"/>
                  </a:lnTo>
                  <a:lnTo>
                    <a:pt x="94" y="17"/>
                  </a:lnTo>
                  <a:lnTo>
                    <a:pt x="95" y="21"/>
                  </a:lnTo>
                  <a:lnTo>
                    <a:pt x="96" y="26"/>
                  </a:lnTo>
                  <a:lnTo>
                    <a:pt x="97" y="30"/>
                  </a:lnTo>
                  <a:lnTo>
                    <a:pt x="97" y="34"/>
                  </a:lnTo>
                  <a:lnTo>
                    <a:pt x="98" y="38"/>
                  </a:lnTo>
                  <a:lnTo>
                    <a:pt x="87" y="40"/>
                  </a:lnTo>
                  <a:lnTo>
                    <a:pt x="74" y="41"/>
                  </a:lnTo>
                  <a:lnTo>
                    <a:pt x="61" y="42"/>
                  </a:lnTo>
                  <a:lnTo>
                    <a:pt x="50" y="42"/>
                  </a:lnTo>
                  <a:lnTo>
                    <a:pt x="37" y="43"/>
                  </a:lnTo>
                  <a:lnTo>
                    <a:pt x="25" y="44"/>
                  </a:lnTo>
                  <a:lnTo>
                    <a:pt x="12" y="44"/>
                  </a:lnTo>
                  <a:lnTo>
                    <a:pt x="0" y="45"/>
                  </a:lnTo>
                  <a:lnTo>
                    <a:pt x="1" y="41"/>
                  </a:lnTo>
                  <a:lnTo>
                    <a:pt x="1" y="35"/>
                  </a:lnTo>
                  <a:lnTo>
                    <a:pt x="3" y="30"/>
                  </a:lnTo>
                  <a:lnTo>
                    <a:pt x="4" y="26"/>
                  </a:lnTo>
                  <a:lnTo>
                    <a:pt x="5" y="21"/>
                  </a:lnTo>
                  <a:lnTo>
                    <a:pt x="6" y="15"/>
                  </a:lnTo>
                  <a:lnTo>
                    <a:pt x="7" y="11"/>
                  </a:lnTo>
                  <a:lnTo>
                    <a:pt x="8" y="6"/>
                  </a:lnTo>
                  <a:lnTo>
                    <a:pt x="8" y="5"/>
                  </a:lnTo>
                  <a:lnTo>
                    <a:pt x="10" y="5"/>
                  </a:lnTo>
                  <a:lnTo>
                    <a:pt x="11" y="4"/>
                  </a:lnTo>
                  <a:lnTo>
                    <a:pt x="14" y="4"/>
                  </a:lnTo>
                  <a:lnTo>
                    <a:pt x="19" y="3"/>
                  </a:lnTo>
                  <a:lnTo>
                    <a:pt x="23" y="3"/>
                  </a:lnTo>
                  <a:lnTo>
                    <a:pt x="29" y="3"/>
                  </a:lnTo>
                  <a:lnTo>
                    <a:pt x="36" y="2"/>
                  </a:lnTo>
                  <a:lnTo>
                    <a:pt x="42" y="2"/>
                  </a:lnTo>
                  <a:lnTo>
                    <a:pt x="54" y="2"/>
                  </a:lnTo>
                  <a:lnTo>
                    <a:pt x="67" y="2"/>
                  </a:lnTo>
                  <a:lnTo>
                    <a:pt x="76" y="2"/>
                  </a:lnTo>
                  <a:lnTo>
                    <a:pt x="82" y="0"/>
                  </a:lnTo>
                  <a:close/>
                </a:path>
              </a:pathLst>
            </a:custGeom>
            <a:solidFill>
              <a:srgbClr val="B2B2B2"/>
            </a:solidFill>
            <a:ln w="9525">
              <a:noFill/>
              <a:round/>
              <a:headEnd/>
              <a:tailEnd/>
            </a:ln>
          </p:spPr>
          <p:txBody>
            <a:bodyPr/>
            <a:lstStyle/>
            <a:p>
              <a:endParaRPr lang="en-US"/>
            </a:p>
          </p:txBody>
        </p:sp>
        <p:sp>
          <p:nvSpPr>
            <p:cNvPr id="1231" name="Freeform 195"/>
            <p:cNvSpPr>
              <a:spLocks/>
            </p:cNvSpPr>
            <p:nvPr/>
          </p:nvSpPr>
          <p:spPr bwMode="auto">
            <a:xfrm>
              <a:off x="3227" y="2137"/>
              <a:ext cx="12" cy="36"/>
            </a:xfrm>
            <a:custGeom>
              <a:avLst/>
              <a:gdLst>
                <a:gd name="T0" fmla="*/ 2 w 25"/>
                <a:gd name="T1" fmla="*/ 1 h 72"/>
                <a:gd name="T2" fmla="*/ 2 w 25"/>
                <a:gd name="T3" fmla="*/ 1 h 72"/>
                <a:gd name="T4" fmla="*/ 2 w 25"/>
                <a:gd name="T5" fmla="*/ 1 h 72"/>
                <a:gd name="T6" fmla="*/ 1 w 25"/>
                <a:gd name="T7" fmla="*/ 2 h 72"/>
                <a:gd name="T8" fmla="*/ 1 w 25"/>
                <a:gd name="T9" fmla="*/ 3 h 72"/>
                <a:gd name="T10" fmla="*/ 1 w 25"/>
                <a:gd name="T11" fmla="*/ 4 h 72"/>
                <a:gd name="T12" fmla="*/ 1 w 25"/>
                <a:gd name="T13" fmla="*/ 5 h 72"/>
                <a:gd name="T14" fmla="*/ 0 w 25"/>
                <a:gd name="T15" fmla="*/ 5 h 72"/>
                <a:gd name="T16" fmla="*/ 0 w 25"/>
                <a:gd name="T17" fmla="*/ 6 h 72"/>
                <a:gd name="T18" fmla="*/ 0 w 25"/>
                <a:gd name="T19" fmla="*/ 8 h 72"/>
                <a:gd name="T20" fmla="*/ 1 w 25"/>
                <a:gd name="T21" fmla="*/ 9 h 72"/>
                <a:gd name="T22" fmla="*/ 1 w 25"/>
                <a:gd name="T23" fmla="*/ 10 h 72"/>
                <a:gd name="T24" fmla="*/ 2 w 25"/>
                <a:gd name="T25" fmla="*/ 12 h 72"/>
                <a:gd name="T26" fmla="*/ 2 w 25"/>
                <a:gd name="T27" fmla="*/ 13 h 72"/>
                <a:gd name="T28" fmla="*/ 3 w 25"/>
                <a:gd name="T29" fmla="*/ 15 h 72"/>
                <a:gd name="T30" fmla="*/ 3 w 25"/>
                <a:gd name="T31" fmla="*/ 17 h 72"/>
                <a:gd name="T32" fmla="*/ 3 w 25"/>
                <a:gd name="T33" fmla="*/ 18 h 72"/>
                <a:gd name="T34" fmla="*/ 4 w 25"/>
                <a:gd name="T35" fmla="*/ 17 h 72"/>
                <a:gd name="T36" fmla="*/ 4 w 25"/>
                <a:gd name="T37" fmla="*/ 15 h 72"/>
                <a:gd name="T38" fmla="*/ 4 w 25"/>
                <a:gd name="T39" fmla="*/ 14 h 72"/>
                <a:gd name="T40" fmla="*/ 5 w 25"/>
                <a:gd name="T41" fmla="*/ 13 h 72"/>
                <a:gd name="T42" fmla="*/ 5 w 25"/>
                <a:gd name="T43" fmla="*/ 12 h 72"/>
                <a:gd name="T44" fmla="*/ 5 w 25"/>
                <a:gd name="T45" fmla="*/ 11 h 72"/>
                <a:gd name="T46" fmla="*/ 5 w 25"/>
                <a:gd name="T47" fmla="*/ 10 h 72"/>
                <a:gd name="T48" fmla="*/ 5 w 25"/>
                <a:gd name="T49" fmla="*/ 9 h 72"/>
                <a:gd name="T50" fmla="*/ 5 w 25"/>
                <a:gd name="T51" fmla="*/ 9 h 72"/>
                <a:gd name="T52" fmla="*/ 6 w 25"/>
                <a:gd name="T53" fmla="*/ 9 h 72"/>
                <a:gd name="T54" fmla="*/ 6 w 25"/>
                <a:gd name="T55" fmla="*/ 9 h 72"/>
                <a:gd name="T56" fmla="*/ 6 w 25"/>
                <a:gd name="T57" fmla="*/ 8 h 72"/>
                <a:gd name="T58" fmla="*/ 5 w 25"/>
                <a:gd name="T59" fmla="*/ 7 h 72"/>
                <a:gd name="T60" fmla="*/ 5 w 25"/>
                <a:gd name="T61" fmla="*/ 6 h 72"/>
                <a:gd name="T62" fmla="*/ 5 w 25"/>
                <a:gd name="T63" fmla="*/ 5 h 72"/>
                <a:gd name="T64" fmla="*/ 5 w 25"/>
                <a:gd name="T65" fmla="*/ 5 h 72"/>
                <a:gd name="T66" fmla="*/ 5 w 25"/>
                <a:gd name="T67" fmla="*/ 3 h 72"/>
                <a:gd name="T68" fmla="*/ 5 w 25"/>
                <a:gd name="T69" fmla="*/ 2 h 72"/>
                <a:gd name="T70" fmla="*/ 4 w 25"/>
                <a:gd name="T71" fmla="*/ 2 h 72"/>
                <a:gd name="T72" fmla="*/ 4 w 25"/>
                <a:gd name="T73" fmla="*/ 1 h 72"/>
                <a:gd name="T74" fmla="*/ 4 w 25"/>
                <a:gd name="T75" fmla="*/ 1 h 72"/>
                <a:gd name="T76" fmla="*/ 3 w 25"/>
                <a:gd name="T77" fmla="*/ 1 h 72"/>
                <a:gd name="T78" fmla="*/ 3 w 25"/>
                <a:gd name="T79" fmla="*/ 0 h 72"/>
                <a:gd name="T80" fmla="*/ 3 w 25"/>
                <a:gd name="T81" fmla="*/ 0 h 72"/>
                <a:gd name="T82" fmla="*/ 3 w 25"/>
                <a:gd name="T83" fmla="*/ 0 h 72"/>
                <a:gd name="T84" fmla="*/ 3 w 25"/>
                <a:gd name="T85" fmla="*/ 0 h 72"/>
                <a:gd name="T86" fmla="*/ 3 w 25"/>
                <a:gd name="T87" fmla="*/ 0 h 72"/>
                <a:gd name="T88" fmla="*/ 3 w 25"/>
                <a:gd name="T89" fmla="*/ 0 h 72"/>
                <a:gd name="T90" fmla="*/ 3 w 25"/>
                <a:gd name="T91" fmla="*/ 0 h 72"/>
                <a:gd name="T92" fmla="*/ 2 w 25"/>
                <a:gd name="T93" fmla="*/ 1 h 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2"/>
                <a:gd name="T143" fmla="*/ 25 w 25"/>
                <a:gd name="T144" fmla="*/ 72 h 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2">
                  <a:moveTo>
                    <a:pt x="11" y="1"/>
                  </a:moveTo>
                  <a:lnTo>
                    <a:pt x="10" y="4"/>
                  </a:lnTo>
                  <a:lnTo>
                    <a:pt x="8" y="7"/>
                  </a:lnTo>
                  <a:lnTo>
                    <a:pt x="7" y="10"/>
                  </a:lnTo>
                  <a:lnTo>
                    <a:pt x="6" y="14"/>
                  </a:lnTo>
                  <a:lnTo>
                    <a:pt x="5" y="16"/>
                  </a:lnTo>
                  <a:lnTo>
                    <a:pt x="4" y="19"/>
                  </a:lnTo>
                  <a:lnTo>
                    <a:pt x="2" y="23"/>
                  </a:lnTo>
                  <a:lnTo>
                    <a:pt x="0" y="26"/>
                  </a:lnTo>
                  <a:lnTo>
                    <a:pt x="3" y="32"/>
                  </a:lnTo>
                  <a:lnTo>
                    <a:pt x="4" y="38"/>
                  </a:lnTo>
                  <a:lnTo>
                    <a:pt x="6" y="43"/>
                  </a:lnTo>
                  <a:lnTo>
                    <a:pt x="8" y="49"/>
                  </a:lnTo>
                  <a:lnTo>
                    <a:pt x="10" y="55"/>
                  </a:lnTo>
                  <a:lnTo>
                    <a:pt x="12" y="61"/>
                  </a:lnTo>
                  <a:lnTo>
                    <a:pt x="13" y="66"/>
                  </a:lnTo>
                  <a:lnTo>
                    <a:pt x="15" y="72"/>
                  </a:lnTo>
                  <a:lnTo>
                    <a:pt x="16" y="68"/>
                  </a:lnTo>
                  <a:lnTo>
                    <a:pt x="18" y="63"/>
                  </a:lnTo>
                  <a:lnTo>
                    <a:pt x="19" y="58"/>
                  </a:lnTo>
                  <a:lnTo>
                    <a:pt x="20" y="54"/>
                  </a:lnTo>
                  <a:lnTo>
                    <a:pt x="21" y="49"/>
                  </a:lnTo>
                  <a:lnTo>
                    <a:pt x="22" y="46"/>
                  </a:lnTo>
                  <a:lnTo>
                    <a:pt x="22" y="41"/>
                  </a:lnTo>
                  <a:lnTo>
                    <a:pt x="23" y="37"/>
                  </a:lnTo>
                  <a:lnTo>
                    <a:pt x="23" y="35"/>
                  </a:lnTo>
                  <a:lnTo>
                    <a:pt x="25" y="34"/>
                  </a:lnTo>
                  <a:lnTo>
                    <a:pt x="25" y="33"/>
                  </a:lnTo>
                  <a:lnTo>
                    <a:pt x="25" y="32"/>
                  </a:lnTo>
                  <a:lnTo>
                    <a:pt x="23" y="28"/>
                  </a:lnTo>
                  <a:lnTo>
                    <a:pt x="23" y="25"/>
                  </a:lnTo>
                  <a:lnTo>
                    <a:pt x="22" y="22"/>
                  </a:lnTo>
                  <a:lnTo>
                    <a:pt x="22" y="18"/>
                  </a:lnTo>
                  <a:lnTo>
                    <a:pt x="21" y="15"/>
                  </a:lnTo>
                  <a:lnTo>
                    <a:pt x="20" y="11"/>
                  </a:lnTo>
                  <a:lnTo>
                    <a:pt x="19" y="8"/>
                  </a:lnTo>
                  <a:lnTo>
                    <a:pt x="18" y="5"/>
                  </a:lnTo>
                  <a:lnTo>
                    <a:pt x="16" y="3"/>
                  </a:lnTo>
                  <a:lnTo>
                    <a:pt x="15" y="1"/>
                  </a:lnTo>
                  <a:lnTo>
                    <a:pt x="14" y="0"/>
                  </a:lnTo>
                  <a:lnTo>
                    <a:pt x="13" y="0"/>
                  </a:lnTo>
                  <a:lnTo>
                    <a:pt x="12" y="0"/>
                  </a:lnTo>
                  <a:lnTo>
                    <a:pt x="11" y="1"/>
                  </a:lnTo>
                  <a:close/>
                </a:path>
              </a:pathLst>
            </a:custGeom>
            <a:solidFill>
              <a:srgbClr val="999999"/>
            </a:solidFill>
            <a:ln w="9525">
              <a:noFill/>
              <a:round/>
              <a:headEnd/>
              <a:tailEnd/>
            </a:ln>
          </p:spPr>
          <p:txBody>
            <a:bodyPr/>
            <a:lstStyle/>
            <a:p>
              <a:endParaRPr lang="en-US"/>
            </a:p>
          </p:txBody>
        </p:sp>
        <p:sp>
          <p:nvSpPr>
            <p:cNvPr id="1232" name="Freeform 196"/>
            <p:cNvSpPr>
              <a:spLocks/>
            </p:cNvSpPr>
            <p:nvPr/>
          </p:nvSpPr>
          <p:spPr bwMode="auto">
            <a:xfrm>
              <a:off x="3233" y="2135"/>
              <a:ext cx="45" cy="21"/>
            </a:xfrm>
            <a:custGeom>
              <a:avLst/>
              <a:gdLst>
                <a:gd name="T0" fmla="*/ 3 w 91"/>
                <a:gd name="T1" fmla="*/ 1 h 42"/>
                <a:gd name="T2" fmla="*/ 7 w 91"/>
                <a:gd name="T3" fmla="*/ 1 h 42"/>
                <a:gd name="T4" fmla="*/ 11 w 91"/>
                <a:gd name="T5" fmla="*/ 1 h 42"/>
                <a:gd name="T6" fmla="*/ 15 w 91"/>
                <a:gd name="T7" fmla="*/ 0 h 42"/>
                <a:gd name="T8" fmla="*/ 17 w 91"/>
                <a:gd name="T9" fmla="*/ 0 h 42"/>
                <a:gd name="T10" fmla="*/ 18 w 91"/>
                <a:gd name="T11" fmla="*/ 0 h 42"/>
                <a:gd name="T12" fmla="*/ 18 w 91"/>
                <a:gd name="T13" fmla="*/ 1 h 42"/>
                <a:gd name="T14" fmla="*/ 19 w 91"/>
                <a:gd name="T15" fmla="*/ 1 h 42"/>
                <a:gd name="T16" fmla="*/ 19 w 91"/>
                <a:gd name="T17" fmla="*/ 1 h 42"/>
                <a:gd name="T18" fmla="*/ 20 w 91"/>
                <a:gd name="T19" fmla="*/ 3 h 42"/>
                <a:gd name="T20" fmla="*/ 21 w 91"/>
                <a:gd name="T21" fmla="*/ 5 h 42"/>
                <a:gd name="T22" fmla="*/ 22 w 91"/>
                <a:gd name="T23" fmla="*/ 7 h 42"/>
                <a:gd name="T24" fmla="*/ 22 w 91"/>
                <a:gd name="T25" fmla="*/ 9 h 42"/>
                <a:gd name="T26" fmla="*/ 22 w 91"/>
                <a:gd name="T27" fmla="*/ 9 h 42"/>
                <a:gd name="T28" fmla="*/ 22 w 91"/>
                <a:gd name="T29" fmla="*/ 9 h 42"/>
                <a:gd name="T30" fmla="*/ 22 w 91"/>
                <a:gd name="T31" fmla="*/ 9 h 42"/>
                <a:gd name="T32" fmla="*/ 21 w 91"/>
                <a:gd name="T33" fmla="*/ 10 h 42"/>
                <a:gd name="T34" fmla="*/ 20 w 91"/>
                <a:gd name="T35" fmla="*/ 10 h 42"/>
                <a:gd name="T36" fmla="*/ 18 w 91"/>
                <a:gd name="T37" fmla="*/ 10 h 42"/>
                <a:gd name="T38" fmla="*/ 16 w 91"/>
                <a:gd name="T39" fmla="*/ 11 h 42"/>
                <a:gd name="T40" fmla="*/ 14 w 91"/>
                <a:gd name="T41" fmla="*/ 11 h 42"/>
                <a:gd name="T42" fmla="*/ 12 w 91"/>
                <a:gd name="T43" fmla="*/ 11 h 42"/>
                <a:gd name="T44" fmla="*/ 10 w 91"/>
                <a:gd name="T45" fmla="*/ 11 h 42"/>
                <a:gd name="T46" fmla="*/ 8 w 91"/>
                <a:gd name="T47" fmla="*/ 11 h 42"/>
                <a:gd name="T48" fmla="*/ 6 w 91"/>
                <a:gd name="T49" fmla="*/ 11 h 42"/>
                <a:gd name="T50" fmla="*/ 4 w 91"/>
                <a:gd name="T51" fmla="*/ 10 h 42"/>
                <a:gd name="T52" fmla="*/ 3 w 91"/>
                <a:gd name="T53" fmla="*/ 10 h 42"/>
                <a:gd name="T54" fmla="*/ 3 w 91"/>
                <a:gd name="T55" fmla="*/ 10 h 42"/>
                <a:gd name="T56" fmla="*/ 2 w 91"/>
                <a:gd name="T57" fmla="*/ 10 h 42"/>
                <a:gd name="T58" fmla="*/ 2 w 91"/>
                <a:gd name="T59" fmla="*/ 10 h 42"/>
                <a:gd name="T60" fmla="*/ 2 w 91"/>
                <a:gd name="T61" fmla="*/ 9 h 42"/>
                <a:gd name="T62" fmla="*/ 1 w 91"/>
                <a:gd name="T63" fmla="*/ 6 h 42"/>
                <a:gd name="T64" fmla="*/ 1 w 91"/>
                <a:gd name="T65" fmla="*/ 5 h 42"/>
                <a:gd name="T66" fmla="*/ 0 w 91"/>
                <a:gd name="T67" fmla="*/ 3 h 42"/>
                <a:gd name="T68" fmla="*/ 0 w 91"/>
                <a:gd name="T69" fmla="*/ 1 h 42"/>
                <a:gd name="T70" fmla="*/ 0 w 91"/>
                <a:gd name="T71" fmla="*/ 1 h 42"/>
                <a:gd name="T72" fmla="*/ 0 w 91"/>
                <a:gd name="T73" fmla="*/ 1 h 42"/>
                <a:gd name="T74" fmla="*/ 0 w 91"/>
                <a:gd name="T75" fmla="*/ 1 h 42"/>
                <a:gd name="T76" fmla="*/ 1 w 91"/>
                <a:gd name="T77" fmla="*/ 1 h 4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1"/>
                <a:gd name="T118" fmla="*/ 0 h 42"/>
                <a:gd name="T119" fmla="*/ 91 w 91"/>
                <a:gd name="T120" fmla="*/ 42 h 4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1" h="42">
                  <a:moveTo>
                    <a:pt x="7" y="1"/>
                  </a:moveTo>
                  <a:lnTo>
                    <a:pt x="15" y="1"/>
                  </a:lnTo>
                  <a:lnTo>
                    <a:pt x="23" y="3"/>
                  </a:lnTo>
                  <a:lnTo>
                    <a:pt x="30" y="3"/>
                  </a:lnTo>
                  <a:lnTo>
                    <a:pt x="38" y="1"/>
                  </a:lnTo>
                  <a:lnTo>
                    <a:pt x="45" y="1"/>
                  </a:lnTo>
                  <a:lnTo>
                    <a:pt x="52" y="1"/>
                  </a:lnTo>
                  <a:lnTo>
                    <a:pt x="60" y="0"/>
                  </a:lnTo>
                  <a:lnTo>
                    <a:pt x="68" y="0"/>
                  </a:lnTo>
                  <a:lnTo>
                    <a:pt x="69" y="0"/>
                  </a:lnTo>
                  <a:lnTo>
                    <a:pt x="71" y="0"/>
                  </a:lnTo>
                  <a:lnTo>
                    <a:pt x="72" y="0"/>
                  </a:lnTo>
                  <a:lnTo>
                    <a:pt x="74" y="0"/>
                  </a:lnTo>
                  <a:lnTo>
                    <a:pt x="75" y="1"/>
                  </a:lnTo>
                  <a:lnTo>
                    <a:pt x="76" y="1"/>
                  </a:lnTo>
                  <a:lnTo>
                    <a:pt x="76" y="3"/>
                  </a:lnTo>
                  <a:lnTo>
                    <a:pt x="77" y="3"/>
                  </a:lnTo>
                  <a:lnTo>
                    <a:pt x="78" y="7"/>
                  </a:lnTo>
                  <a:lnTo>
                    <a:pt x="81" y="11"/>
                  </a:lnTo>
                  <a:lnTo>
                    <a:pt x="82" y="14"/>
                  </a:lnTo>
                  <a:lnTo>
                    <a:pt x="84" y="19"/>
                  </a:lnTo>
                  <a:lnTo>
                    <a:pt x="85" y="22"/>
                  </a:lnTo>
                  <a:lnTo>
                    <a:pt x="87" y="27"/>
                  </a:lnTo>
                  <a:lnTo>
                    <a:pt x="90" y="30"/>
                  </a:lnTo>
                  <a:lnTo>
                    <a:pt x="91" y="34"/>
                  </a:lnTo>
                  <a:lnTo>
                    <a:pt x="91" y="35"/>
                  </a:lnTo>
                  <a:lnTo>
                    <a:pt x="90" y="36"/>
                  </a:lnTo>
                  <a:lnTo>
                    <a:pt x="89" y="36"/>
                  </a:lnTo>
                  <a:lnTo>
                    <a:pt x="87" y="37"/>
                  </a:lnTo>
                  <a:lnTo>
                    <a:pt x="85" y="37"/>
                  </a:lnTo>
                  <a:lnTo>
                    <a:pt x="84" y="37"/>
                  </a:lnTo>
                  <a:lnTo>
                    <a:pt x="81" y="38"/>
                  </a:lnTo>
                  <a:lnTo>
                    <a:pt x="76" y="39"/>
                  </a:lnTo>
                  <a:lnTo>
                    <a:pt x="72" y="39"/>
                  </a:lnTo>
                  <a:lnTo>
                    <a:pt x="68" y="41"/>
                  </a:lnTo>
                  <a:lnTo>
                    <a:pt x="64" y="41"/>
                  </a:lnTo>
                  <a:lnTo>
                    <a:pt x="60" y="41"/>
                  </a:lnTo>
                  <a:lnTo>
                    <a:pt x="56" y="41"/>
                  </a:lnTo>
                  <a:lnTo>
                    <a:pt x="52" y="42"/>
                  </a:lnTo>
                  <a:lnTo>
                    <a:pt x="48" y="42"/>
                  </a:lnTo>
                  <a:lnTo>
                    <a:pt x="44" y="42"/>
                  </a:lnTo>
                  <a:lnTo>
                    <a:pt x="40" y="42"/>
                  </a:lnTo>
                  <a:lnTo>
                    <a:pt x="36" y="42"/>
                  </a:lnTo>
                  <a:lnTo>
                    <a:pt x="32" y="41"/>
                  </a:lnTo>
                  <a:lnTo>
                    <a:pt x="28" y="41"/>
                  </a:lnTo>
                  <a:lnTo>
                    <a:pt x="24" y="41"/>
                  </a:lnTo>
                  <a:lnTo>
                    <a:pt x="19" y="39"/>
                  </a:lnTo>
                  <a:lnTo>
                    <a:pt x="18" y="39"/>
                  </a:lnTo>
                  <a:lnTo>
                    <a:pt x="17" y="39"/>
                  </a:lnTo>
                  <a:lnTo>
                    <a:pt x="15" y="39"/>
                  </a:lnTo>
                  <a:lnTo>
                    <a:pt x="14" y="39"/>
                  </a:lnTo>
                  <a:lnTo>
                    <a:pt x="13" y="39"/>
                  </a:lnTo>
                  <a:lnTo>
                    <a:pt x="11" y="38"/>
                  </a:lnTo>
                  <a:lnTo>
                    <a:pt x="9" y="34"/>
                  </a:lnTo>
                  <a:lnTo>
                    <a:pt x="8" y="30"/>
                  </a:lnTo>
                  <a:lnTo>
                    <a:pt x="7" y="26"/>
                  </a:lnTo>
                  <a:lnTo>
                    <a:pt x="6" y="21"/>
                  </a:lnTo>
                  <a:lnTo>
                    <a:pt x="4" y="18"/>
                  </a:lnTo>
                  <a:lnTo>
                    <a:pt x="2" y="13"/>
                  </a:lnTo>
                  <a:lnTo>
                    <a:pt x="1" y="9"/>
                  </a:lnTo>
                  <a:lnTo>
                    <a:pt x="0" y="5"/>
                  </a:lnTo>
                  <a:lnTo>
                    <a:pt x="0" y="4"/>
                  </a:lnTo>
                  <a:lnTo>
                    <a:pt x="1" y="4"/>
                  </a:lnTo>
                  <a:lnTo>
                    <a:pt x="1" y="3"/>
                  </a:lnTo>
                  <a:lnTo>
                    <a:pt x="2" y="3"/>
                  </a:lnTo>
                  <a:lnTo>
                    <a:pt x="3" y="1"/>
                  </a:lnTo>
                  <a:lnTo>
                    <a:pt x="6" y="1"/>
                  </a:lnTo>
                  <a:lnTo>
                    <a:pt x="7" y="1"/>
                  </a:lnTo>
                  <a:close/>
                </a:path>
              </a:pathLst>
            </a:custGeom>
            <a:solidFill>
              <a:srgbClr val="E5E5E5"/>
            </a:solidFill>
            <a:ln w="9525">
              <a:noFill/>
              <a:round/>
              <a:headEnd/>
              <a:tailEnd/>
            </a:ln>
          </p:spPr>
          <p:txBody>
            <a:bodyPr/>
            <a:lstStyle/>
            <a:p>
              <a:endParaRPr lang="en-US"/>
            </a:p>
          </p:txBody>
        </p:sp>
        <p:sp>
          <p:nvSpPr>
            <p:cNvPr id="1233" name="Freeform 197"/>
            <p:cNvSpPr>
              <a:spLocks/>
            </p:cNvSpPr>
            <p:nvPr/>
          </p:nvSpPr>
          <p:spPr bwMode="auto">
            <a:xfrm>
              <a:off x="3297" y="2148"/>
              <a:ext cx="49" cy="23"/>
            </a:xfrm>
            <a:custGeom>
              <a:avLst/>
              <a:gdLst>
                <a:gd name="T0" fmla="*/ 20 w 98"/>
                <a:gd name="T1" fmla="*/ 1 h 46"/>
                <a:gd name="T2" fmla="*/ 21 w 98"/>
                <a:gd name="T3" fmla="*/ 0 h 46"/>
                <a:gd name="T4" fmla="*/ 21 w 98"/>
                <a:gd name="T5" fmla="*/ 1 h 46"/>
                <a:gd name="T6" fmla="*/ 21 w 98"/>
                <a:gd name="T7" fmla="*/ 1 h 46"/>
                <a:gd name="T8" fmla="*/ 22 w 98"/>
                <a:gd name="T9" fmla="*/ 1 h 46"/>
                <a:gd name="T10" fmla="*/ 22 w 98"/>
                <a:gd name="T11" fmla="*/ 1 h 46"/>
                <a:gd name="T12" fmla="*/ 22 w 98"/>
                <a:gd name="T13" fmla="*/ 1 h 46"/>
                <a:gd name="T14" fmla="*/ 22 w 98"/>
                <a:gd name="T15" fmla="*/ 1 h 46"/>
                <a:gd name="T16" fmla="*/ 22 w 98"/>
                <a:gd name="T17" fmla="*/ 1 h 46"/>
                <a:gd name="T18" fmla="*/ 23 w 98"/>
                <a:gd name="T19" fmla="*/ 2 h 46"/>
                <a:gd name="T20" fmla="*/ 23 w 98"/>
                <a:gd name="T21" fmla="*/ 3 h 46"/>
                <a:gd name="T22" fmla="*/ 23 w 98"/>
                <a:gd name="T23" fmla="*/ 5 h 46"/>
                <a:gd name="T24" fmla="*/ 24 w 98"/>
                <a:gd name="T25" fmla="*/ 6 h 46"/>
                <a:gd name="T26" fmla="*/ 24 w 98"/>
                <a:gd name="T27" fmla="*/ 6 h 46"/>
                <a:gd name="T28" fmla="*/ 24 w 98"/>
                <a:gd name="T29" fmla="*/ 7 h 46"/>
                <a:gd name="T30" fmla="*/ 25 w 98"/>
                <a:gd name="T31" fmla="*/ 9 h 46"/>
                <a:gd name="T32" fmla="*/ 25 w 98"/>
                <a:gd name="T33" fmla="*/ 10 h 46"/>
                <a:gd name="T34" fmla="*/ 22 w 98"/>
                <a:gd name="T35" fmla="*/ 10 h 46"/>
                <a:gd name="T36" fmla="*/ 18 w 98"/>
                <a:gd name="T37" fmla="*/ 10 h 46"/>
                <a:gd name="T38" fmla="*/ 15 w 98"/>
                <a:gd name="T39" fmla="*/ 11 h 46"/>
                <a:gd name="T40" fmla="*/ 12 w 98"/>
                <a:gd name="T41" fmla="*/ 11 h 46"/>
                <a:gd name="T42" fmla="*/ 9 w 98"/>
                <a:gd name="T43" fmla="*/ 11 h 46"/>
                <a:gd name="T44" fmla="*/ 6 w 98"/>
                <a:gd name="T45" fmla="*/ 11 h 46"/>
                <a:gd name="T46" fmla="*/ 3 w 98"/>
                <a:gd name="T47" fmla="*/ 11 h 46"/>
                <a:gd name="T48" fmla="*/ 0 w 98"/>
                <a:gd name="T49" fmla="*/ 12 h 46"/>
                <a:gd name="T50" fmla="*/ 0 w 98"/>
                <a:gd name="T51" fmla="*/ 10 h 46"/>
                <a:gd name="T52" fmla="*/ 1 w 98"/>
                <a:gd name="T53" fmla="*/ 9 h 46"/>
                <a:gd name="T54" fmla="*/ 1 w 98"/>
                <a:gd name="T55" fmla="*/ 7 h 46"/>
                <a:gd name="T56" fmla="*/ 1 w 98"/>
                <a:gd name="T57" fmla="*/ 6 h 46"/>
                <a:gd name="T58" fmla="*/ 1 w 98"/>
                <a:gd name="T59" fmla="*/ 5 h 46"/>
                <a:gd name="T60" fmla="*/ 1 w 98"/>
                <a:gd name="T61" fmla="*/ 4 h 46"/>
                <a:gd name="T62" fmla="*/ 1 w 98"/>
                <a:gd name="T63" fmla="*/ 3 h 46"/>
                <a:gd name="T64" fmla="*/ 2 w 98"/>
                <a:gd name="T65" fmla="*/ 1 h 46"/>
                <a:gd name="T66" fmla="*/ 2 w 98"/>
                <a:gd name="T67" fmla="*/ 1 h 46"/>
                <a:gd name="T68" fmla="*/ 2 w 98"/>
                <a:gd name="T69" fmla="*/ 1 h 46"/>
                <a:gd name="T70" fmla="*/ 2 w 98"/>
                <a:gd name="T71" fmla="*/ 1 h 46"/>
                <a:gd name="T72" fmla="*/ 3 w 98"/>
                <a:gd name="T73" fmla="*/ 1 h 46"/>
                <a:gd name="T74" fmla="*/ 3 w 98"/>
                <a:gd name="T75" fmla="*/ 1 h 46"/>
                <a:gd name="T76" fmla="*/ 4 w 98"/>
                <a:gd name="T77" fmla="*/ 1 h 46"/>
                <a:gd name="T78" fmla="*/ 6 w 98"/>
                <a:gd name="T79" fmla="*/ 1 h 46"/>
                <a:gd name="T80" fmla="*/ 6 w 98"/>
                <a:gd name="T81" fmla="*/ 1 h 46"/>
                <a:gd name="T82" fmla="*/ 9 w 98"/>
                <a:gd name="T83" fmla="*/ 1 h 46"/>
                <a:gd name="T84" fmla="*/ 10 w 98"/>
                <a:gd name="T85" fmla="*/ 1 h 46"/>
                <a:gd name="T86" fmla="*/ 13 w 98"/>
                <a:gd name="T87" fmla="*/ 1 h 46"/>
                <a:gd name="T88" fmla="*/ 16 w 98"/>
                <a:gd name="T89" fmla="*/ 1 h 46"/>
                <a:gd name="T90" fmla="*/ 19 w 98"/>
                <a:gd name="T91" fmla="*/ 1 h 46"/>
                <a:gd name="T92" fmla="*/ 20 w 98"/>
                <a:gd name="T93" fmla="*/ 1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6"/>
                <a:gd name="T143" fmla="*/ 98 w 98"/>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6">
                  <a:moveTo>
                    <a:pt x="79" y="1"/>
                  </a:moveTo>
                  <a:lnTo>
                    <a:pt x="82" y="0"/>
                  </a:lnTo>
                  <a:lnTo>
                    <a:pt x="83" y="1"/>
                  </a:lnTo>
                  <a:lnTo>
                    <a:pt x="84" y="1"/>
                  </a:lnTo>
                  <a:lnTo>
                    <a:pt x="85" y="1"/>
                  </a:lnTo>
                  <a:lnTo>
                    <a:pt x="86" y="1"/>
                  </a:lnTo>
                  <a:lnTo>
                    <a:pt x="87" y="2"/>
                  </a:lnTo>
                  <a:lnTo>
                    <a:pt x="88" y="3"/>
                  </a:lnTo>
                  <a:lnTo>
                    <a:pt x="90" y="8"/>
                  </a:lnTo>
                  <a:lnTo>
                    <a:pt x="91" y="12"/>
                  </a:lnTo>
                  <a:lnTo>
                    <a:pt x="92" y="17"/>
                  </a:lnTo>
                  <a:lnTo>
                    <a:pt x="93" y="21"/>
                  </a:lnTo>
                  <a:lnTo>
                    <a:pt x="94" y="25"/>
                  </a:lnTo>
                  <a:lnTo>
                    <a:pt x="95" y="30"/>
                  </a:lnTo>
                  <a:lnTo>
                    <a:pt x="97" y="34"/>
                  </a:lnTo>
                  <a:lnTo>
                    <a:pt x="98" y="39"/>
                  </a:lnTo>
                  <a:lnTo>
                    <a:pt x="85" y="40"/>
                  </a:lnTo>
                  <a:lnTo>
                    <a:pt x="72" y="40"/>
                  </a:lnTo>
                  <a:lnTo>
                    <a:pt x="61" y="41"/>
                  </a:lnTo>
                  <a:lnTo>
                    <a:pt x="48" y="42"/>
                  </a:lnTo>
                  <a:lnTo>
                    <a:pt x="35" y="43"/>
                  </a:lnTo>
                  <a:lnTo>
                    <a:pt x="24" y="43"/>
                  </a:lnTo>
                  <a:lnTo>
                    <a:pt x="11" y="44"/>
                  </a:lnTo>
                  <a:lnTo>
                    <a:pt x="0" y="46"/>
                  </a:lnTo>
                  <a:lnTo>
                    <a:pt x="0" y="40"/>
                  </a:lnTo>
                  <a:lnTo>
                    <a:pt x="1" y="35"/>
                  </a:lnTo>
                  <a:lnTo>
                    <a:pt x="2" y="31"/>
                  </a:lnTo>
                  <a:lnTo>
                    <a:pt x="2" y="25"/>
                  </a:lnTo>
                  <a:lnTo>
                    <a:pt x="3" y="20"/>
                  </a:lnTo>
                  <a:lnTo>
                    <a:pt x="4" y="16"/>
                  </a:lnTo>
                  <a:lnTo>
                    <a:pt x="4" y="10"/>
                  </a:lnTo>
                  <a:lnTo>
                    <a:pt x="6" y="5"/>
                  </a:lnTo>
                  <a:lnTo>
                    <a:pt x="7" y="4"/>
                  </a:lnTo>
                  <a:lnTo>
                    <a:pt x="8" y="4"/>
                  </a:lnTo>
                  <a:lnTo>
                    <a:pt x="9" y="4"/>
                  </a:lnTo>
                  <a:lnTo>
                    <a:pt x="11" y="3"/>
                  </a:lnTo>
                  <a:lnTo>
                    <a:pt x="16" y="3"/>
                  </a:lnTo>
                  <a:lnTo>
                    <a:pt x="22" y="2"/>
                  </a:lnTo>
                  <a:lnTo>
                    <a:pt x="27" y="2"/>
                  </a:lnTo>
                  <a:lnTo>
                    <a:pt x="33" y="2"/>
                  </a:lnTo>
                  <a:lnTo>
                    <a:pt x="40" y="2"/>
                  </a:lnTo>
                  <a:lnTo>
                    <a:pt x="53" y="1"/>
                  </a:lnTo>
                  <a:lnTo>
                    <a:pt x="64" y="1"/>
                  </a:lnTo>
                  <a:lnTo>
                    <a:pt x="75" y="1"/>
                  </a:lnTo>
                  <a:lnTo>
                    <a:pt x="79" y="1"/>
                  </a:lnTo>
                  <a:close/>
                </a:path>
              </a:pathLst>
            </a:custGeom>
            <a:solidFill>
              <a:srgbClr val="B2B2B2"/>
            </a:solidFill>
            <a:ln w="9525">
              <a:noFill/>
              <a:round/>
              <a:headEnd/>
              <a:tailEnd/>
            </a:ln>
          </p:spPr>
          <p:txBody>
            <a:bodyPr/>
            <a:lstStyle/>
            <a:p>
              <a:endParaRPr lang="en-US"/>
            </a:p>
          </p:txBody>
        </p:sp>
        <p:sp>
          <p:nvSpPr>
            <p:cNvPr id="1234" name="Freeform 198"/>
            <p:cNvSpPr>
              <a:spLocks/>
            </p:cNvSpPr>
            <p:nvPr/>
          </p:nvSpPr>
          <p:spPr bwMode="auto">
            <a:xfrm>
              <a:off x="3288" y="2133"/>
              <a:ext cx="12" cy="37"/>
            </a:xfrm>
            <a:custGeom>
              <a:avLst/>
              <a:gdLst>
                <a:gd name="T0" fmla="*/ 2 w 25"/>
                <a:gd name="T1" fmla="*/ 1 h 72"/>
                <a:gd name="T2" fmla="*/ 2 w 25"/>
                <a:gd name="T3" fmla="*/ 1 h 72"/>
                <a:gd name="T4" fmla="*/ 1 w 25"/>
                <a:gd name="T5" fmla="*/ 2 h 72"/>
                <a:gd name="T6" fmla="*/ 1 w 25"/>
                <a:gd name="T7" fmla="*/ 3 h 72"/>
                <a:gd name="T8" fmla="*/ 1 w 25"/>
                <a:gd name="T9" fmla="*/ 4 h 72"/>
                <a:gd name="T10" fmla="*/ 1 w 25"/>
                <a:gd name="T11" fmla="*/ 5 h 72"/>
                <a:gd name="T12" fmla="*/ 0 w 25"/>
                <a:gd name="T13" fmla="*/ 6 h 72"/>
                <a:gd name="T14" fmla="*/ 0 w 25"/>
                <a:gd name="T15" fmla="*/ 6 h 72"/>
                <a:gd name="T16" fmla="*/ 0 w 25"/>
                <a:gd name="T17" fmla="*/ 7 h 72"/>
                <a:gd name="T18" fmla="*/ 0 w 25"/>
                <a:gd name="T19" fmla="*/ 8 h 72"/>
                <a:gd name="T20" fmla="*/ 1 w 25"/>
                <a:gd name="T21" fmla="*/ 10 h 72"/>
                <a:gd name="T22" fmla="*/ 1 w 25"/>
                <a:gd name="T23" fmla="*/ 12 h 72"/>
                <a:gd name="T24" fmla="*/ 2 w 25"/>
                <a:gd name="T25" fmla="*/ 13 h 72"/>
                <a:gd name="T26" fmla="*/ 2 w 25"/>
                <a:gd name="T27" fmla="*/ 14 h 72"/>
                <a:gd name="T28" fmla="*/ 3 w 25"/>
                <a:gd name="T29" fmla="*/ 16 h 72"/>
                <a:gd name="T30" fmla="*/ 3 w 25"/>
                <a:gd name="T31" fmla="*/ 17 h 72"/>
                <a:gd name="T32" fmla="*/ 4 w 25"/>
                <a:gd name="T33" fmla="*/ 19 h 72"/>
                <a:gd name="T34" fmla="*/ 4 w 25"/>
                <a:gd name="T35" fmla="*/ 18 h 72"/>
                <a:gd name="T36" fmla="*/ 4 w 25"/>
                <a:gd name="T37" fmla="*/ 17 h 72"/>
                <a:gd name="T38" fmla="*/ 5 w 25"/>
                <a:gd name="T39" fmla="*/ 16 h 72"/>
                <a:gd name="T40" fmla="*/ 5 w 25"/>
                <a:gd name="T41" fmla="*/ 14 h 72"/>
                <a:gd name="T42" fmla="*/ 5 w 25"/>
                <a:gd name="T43" fmla="*/ 13 h 72"/>
                <a:gd name="T44" fmla="*/ 5 w 25"/>
                <a:gd name="T45" fmla="*/ 12 h 72"/>
                <a:gd name="T46" fmla="*/ 6 w 25"/>
                <a:gd name="T47" fmla="*/ 11 h 72"/>
                <a:gd name="T48" fmla="*/ 6 w 25"/>
                <a:gd name="T49" fmla="*/ 10 h 72"/>
                <a:gd name="T50" fmla="*/ 6 w 25"/>
                <a:gd name="T51" fmla="*/ 9 h 72"/>
                <a:gd name="T52" fmla="*/ 6 w 25"/>
                <a:gd name="T53" fmla="*/ 9 h 72"/>
                <a:gd name="T54" fmla="*/ 6 w 25"/>
                <a:gd name="T55" fmla="*/ 9 h 72"/>
                <a:gd name="T56" fmla="*/ 6 w 25"/>
                <a:gd name="T57" fmla="*/ 8 h 72"/>
                <a:gd name="T58" fmla="*/ 6 w 25"/>
                <a:gd name="T59" fmla="*/ 8 h 72"/>
                <a:gd name="T60" fmla="*/ 6 w 25"/>
                <a:gd name="T61" fmla="*/ 7 h 72"/>
                <a:gd name="T62" fmla="*/ 5 w 25"/>
                <a:gd name="T63" fmla="*/ 6 h 72"/>
                <a:gd name="T64" fmla="*/ 5 w 25"/>
                <a:gd name="T65" fmla="*/ 5 h 72"/>
                <a:gd name="T66" fmla="*/ 5 w 25"/>
                <a:gd name="T67" fmla="*/ 4 h 72"/>
                <a:gd name="T68" fmla="*/ 4 w 25"/>
                <a:gd name="T69" fmla="*/ 3 h 72"/>
                <a:gd name="T70" fmla="*/ 4 w 25"/>
                <a:gd name="T71" fmla="*/ 2 h 72"/>
                <a:gd name="T72" fmla="*/ 4 w 25"/>
                <a:gd name="T73" fmla="*/ 2 h 72"/>
                <a:gd name="T74" fmla="*/ 3 w 25"/>
                <a:gd name="T75" fmla="*/ 1 h 72"/>
                <a:gd name="T76" fmla="*/ 3 w 25"/>
                <a:gd name="T77" fmla="*/ 1 h 72"/>
                <a:gd name="T78" fmla="*/ 3 w 25"/>
                <a:gd name="T79" fmla="*/ 1 h 72"/>
                <a:gd name="T80" fmla="*/ 3 w 25"/>
                <a:gd name="T81" fmla="*/ 0 h 72"/>
                <a:gd name="T82" fmla="*/ 3 w 25"/>
                <a:gd name="T83" fmla="*/ 0 h 72"/>
                <a:gd name="T84" fmla="*/ 3 w 25"/>
                <a:gd name="T85" fmla="*/ 0 h 72"/>
                <a:gd name="T86" fmla="*/ 2 w 25"/>
                <a:gd name="T87" fmla="*/ 0 h 72"/>
                <a:gd name="T88" fmla="*/ 2 w 25"/>
                <a:gd name="T89" fmla="*/ 0 h 72"/>
                <a:gd name="T90" fmla="*/ 2 w 25"/>
                <a:gd name="T91" fmla="*/ 1 h 72"/>
                <a:gd name="T92" fmla="*/ 2 w 25"/>
                <a:gd name="T93" fmla="*/ 1 h 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2"/>
                <a:gd name="T143" fmla="*/ 25 w 25"/>
                <a:gd name="T144" fmla="*/ 72 h 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2">
                  <a:moveTo>
                    <a:pt x="10" y="1"/>
                  </a:moveTo>
                  <a:lnTo>
                    <a:pt x="9" y="4"/>
                  </a:lnTo>
                  <a:lnTo>
                    <a:pt x="7" y="8"/>
                  </a:lnTo>
                  <a:lnTo>
                    <a:pt x="6" y="10"/>
                  </a:lnTo>
                  <a:lnTo>
                    <a:pt x="5" y="14"/>
                  </a:lnTo>
                  <a:lnTo>
                    <a:pt x="4" y="17"/>
                  </a:lnTo>
                  <a:lnTo>
                    <a:pt x="3" y="21"/>
                  </a:lnTo>
                  <a:lnTo>
                    <a:pt x="2" y="23"/>
                  </a:lnTo>
                  <a:lnTo>
                    <a:pt x="0" y="26"/>
                  </a:lnTo>
                  <a:lnTo>
                    <a:pt x="3" y="32"/>
                  </a:lnTo>
                  <a:lnTo>
                    <a:pt x="5" y="38"/>
                  </a:lnTo>
                  <a:lnTo>
                    <a:pt x="7" y="44"/>
                  </a:lnTo>
                  <a:lnTo>
                    <a:pt x="10" y="49"/>
                  </a:lnTo>
                  <a:lnTo>
                    <a:pt x="11" y="55"/>
                  </a:lnTo>
                  <a:lnTo>
                    <a:pt x="13" y="61"/>
                  </a:lnTo>
                  <a:lnTo>
                    <a:pt x="15" y="67"/>
                  </a:lnTo>
                  <a:lnTo>
                    <a:pt x="18" y="72"/>
                  </a:lnTo>
                  <a:lnTo>
                    <a:pt x="19" y="68"/>
                  </a:lnTo>
                  <a:lnTo>
                    <a:pt x="19" y="64"/>
                  </a:lnTo>
                  <a:lnTo>
                    <a:pt x="20" y="60"/>
                  </a:lnTo>
                  <a:lnTo>
                    <a:pt x="21" y="55"/>
                  </a:lnTo>
                  <a:lnTo>
                    <a:pt x="22" y="50"/>
                  </a:lnTo>
                  <a:lnTo>
                    <a:pt x="22" y="46"/>
                  </a:lnTo>
                  <a:lnTo>
                    <a:pt x="24" y="41"/>
                  </a:lnTo>
                  <a:lnTo>
                    <a:pt x="25" y="37"/>
                  </a:lnTo>
                  <a:lnTo>
                    <a:pt x="25" y="35"/>
                  </a:lnTo>
                  <a:lnTo>
                    <a:pt x="25" y="34"/>
                  </a:lnTo>
                  <a:lnTo>
                    <a:pt x="25" y="33"/>
                  </a:lnTo>
                  <a:lnTo>
                    <a:pt x="25" y="32"/>
                  </a:lnTo>
                  <a:lnTo>
                    <a:pt x="24" y="29"/>
                  </a:lnTo>
                  <a:lnTo>
                    <a:pt x="24" y="25"/>
                  </a:lnTo>
                  <a:lnTo>
                    <a:pt x="22" y="22"/>
                  </a:lnTo>
                  <a:lnTo>
                    <a:pt x="21" y="18"/>
                  </a:lnTo>
                  <a:lnTo>
                    <a:pt x="20" y="15"/>
                  </a:lnTo>
                  <a:lnTo>
                    <a:pt x="19" y="11"/>
                  </a:lnTo>
                  <a:lnTo>
                    <a:pt x="18" y="8"/>
                  </a:lnTo>
                  <a:lnTo>
                    <a:pt x="17" y="6"/>
                  </a:lnTo>
                  <a:lnTo>
                    <a:pt x="15" y="3"/>
                  </a:lnTo>
                  <a:lnTo>
                    <a:pt x="14" y="1"/>
                  </a:lnTo>
                  <a:lnTo>
                    <a:pt x="13" y="1"/>
                  </a:lnTo>
                  <a:lnTo>
                    <a:pt x="13" y="0"/>
                  </a:lnTo>
                  <a:lnTo>
                    <a:pt x="12" y="0"/>
                  </a:lnTo>
                  <a:lnTo>
                    <a:pt x="11" y="0"/>
                  </a:lnTo>
                  <a:lnTo>
                    <a:pt x="11" y="1"/>
                  </a:lnTo>
                  <a:lnTo>
                    <a:pt x="10" y="1"/>
                  </a:lnTo>
                  <a:close/>
                </a:path>
              </a:pathLst>
            </a:custGeom>
            <a:solidFill>
              <a:srgbClr val="999999"/>
            </a:solidFill>
            <a:ln w="9525">
              <a:noFill/>
              <a:round/>
              <a:headEnd/>
              <a:tailEnd/>
            </a:ln>
          </p:spPr>
          <p:txBody>
            <a:bodyPr/>
            <a:lstStyle/>
            <a:p>
              <a:endParaRPr lang="en-US"/>
            </a:p>
          </p:txBody>
        </p:sp>
        <p:sp>
          <p:nvSpPr>
            <p:cNvPr id="1235" name="Freeform 199"/>
            <p:cNvSpPr>
              <a:spLocks/>
            </p:cNvSpPr>
            <p:nvPr/>
          </p:nvSpPr>
          <p:spPr bwMode="auto">
            <a:xfrm>
              <a:off x="3293" y="2132"/>
              <a:ext cx="47" cy="20"/>
            </a:xfrm>
            <a:custGeom>
              <a:avLst/>
              <a:gdLst>
                <a:gd name="T0" fmla="*/ 4 w 93"/>
                <a:gd name="T1" fmla="*/ 0 h 42"/>
                <a:gd name="T2" fmla="*/ 8 w 93"/>
                <a:gd name="T3" fmla="*/ 0 h 42"/>
                <a:gd name="T4" fmla="*/ 12 w 93"/>
                <a:gd name="T5" fmla="*/ 0 h 42"/>
                <a:gd name="T6" fmla="*/ 15 w 93"/>
                <a:gd name="T7" fmla="*/ 0 h 42"/>
                <a:gd name="T8" fmla="*/ 18 w 93"/>
                <a:gd name="T9" fmla="*/ 0 h 42"/>
                <a:gd name="T10" fmla="*/ 18 w 93"/>
                <a:gd name="T11" fmla="*/ 0 h 42"/>
                <a:gd name="T12" fmla="*/ 19 w 93"/>
                <a:gd name="T13" fmla="*/ 0 h 42"/>
                <a:gd name="T14" fmla="*/ 20 w 93"/>
                <a:gd name="T15" fmla="*/ 0 h 42"/>
                <a:gd name="T16" fmla="*/ 20 w 93"/>
                <a:gd name="T17" fmla="*/ 1 h 42"/>
                <a:gd name="T18" fmla="*/ 21 w 93"/>
                <a:gd name="T19" fmla="*/ 3 h 42"/>
                <a:gd name="T20" fmla="*/ 22 w 93"/>
                <a:gd name="T21" fmla="*/ 5 h 42"/>
                <a:gd name="T22" fmla="*/ 23 w 93"/>
                <a:gd name="T23" fmla="*/ 7 h 42"/>
                <a:gd name="T24" fmla="*/ 24 w 93"/>
                <a:gd name="T25" fmla="*/ 8 h 42"/>
                <a:gd name="T26" fmla="*/ 24 w 93"/>
                <a:gd name="T27" fmla="*/ 8 h 42"/>
                <a:gd name="T28" fmla="*/ 23 w 93"/>
                <a:gd name="T29" fmla="*/ 8 h 42"/>
                <a:gd name="T30" fmla="*/ 23 w 93"/>
                <a:gd name="T31" fmla="*/ 9 h 42"/>
                <a:gd name="T32" fmla="*/ 22 w 93"/>
                <a:gd name="T33" fmla="*/ 9 h 42"/>
                <a:gd name="T34" fmla="*/ 21 w 93"/>
                <a:gd name="T35" fmla="*/ 9 h 42"/>
                <a:gd name="T36" fmla="*/ 19 w 93"/>
                <a:gd name="T37" fmla="*/ 10 h 42"/>
                <a:gd name="T38" fmla="*/ 17 w 93"/>
                <a:gd name="T39" fmla="*/ 10 h 42"/>
                <a:gd name="T40" fmla="*/ 15 w 93"/>
                <a:gd name="T41" fmla="*/ 10 h 42"/>
                <a:gd name="T42" fmla="*/ 13 w 93"/>
                <a:gd name="T43" fmla="*/ 10 h 42"/>
                <a:gd name="T44" fmla="*/ 11 w 93"/>
                <a:gd name="T45" fmla="*/ 10 h 42"/>
                <a:gd name="T46" fmla="*/ 9 w 93"/>
                <a:gd name="T47" fmla="*/ 10 h 42"/>
                <a:gd name="T48" fmla="*/ 7 w 93"/>
                <a:gd name="T49" fmla="*/ 10 h 42"/>
                <a:gd name="T50" fmla="*/ 6 w 93"/>
                <a:gd name="T51" fmla="*/ 10 h 42"/>
                <a:gd name="T52" fmla="*/ 5 w 93"/>
                <a:gd name="T53" fmla="*/ 10 h 42"/>
                <a:gd name="T54" fmla="*/ 4 w 93"/>
                <a:gd name="T55" fmla="*/ 9 h 42"/>
                <a:gd name="T56" fmla="*/ 4 w 93"/>
                <a:gd name="T57" fmla="*/ 9 h 42"/>
                <a:gd name="T58" fmla="*/ 4 w 93"/>
                <a:gd name="T59" fmla="*/ 9 h 42"/>
                <a:gd name="T60" fmla="*/ 3 w 93"/>
                <a:gd name="T61" fmla="*/ 8 h 42"/>
                <a:gd name="T62" fmla="*/ 2 w 93"/>
                <a:gd name="T63" fmla="*/ 6 h 42"/>
                <a:gd name="T64" fmla="*/ 1 w 93"/>
                <a:gd name="T65" fmla="*/ 4 h 42"/>
                <a:gd name="T66" fmla="*/ 1 w 93"/>
                <a:gd name="T67" fmla="*/ 2 h 42"/>
                <a:gd name="T68" fmla="*/ 0 w 93"/>
                <a:gd name="T69" fmla="*/ 1 h 42"/>
                <a:gd name="T70" fmla="*/ 0 w 93"/>
                <a:gd name="T71" fmla="*/ 1 h 42"/>
                <a:gd name="T72" fmla="*/ 1 w 93"/>
                <a:gd name="T73" fmla="*/ 1 h 42"/>
                <a:gd name="T74" fmla="*/ 1 w 93"/>
                <a:gd name="T75" fmla="*/ 0 h 42"/>
                <a:gd name="T76" fmla="*/ 1 w 93"/>
                <a:gd name="T77" fmla="*/ 0 h 4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3"/>
                <a:gd name="T118" fmla="*/ 0 h 42"/>
                <a:gd name="T119" fmla="*/ 93 w 93"/>
                <a:gd name="T120" fmla="*/ 42 h 4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3" h="42">
                  <a:moveTo>
                    <a:pt x="7" y="1"/>
                  </a:moveTo>
                  <a:lnTo>
                    <a:pt x="15" y="3"/>
                  </a:lnTo>
                  <a:lnTo>
                    <a:pt x="23" y="3"/>
                  </a:lnTo>
                  <a:lnTo>
                    <a:pt x="30" y="3"/>
                  </a:lnTo>
                  <a:lnTo>
                    <a:pt x="38" y="3"/>
                  </a:lnTo>
                  <a:lnTo>
                    <a:pt x="45" y="1"/>
                  </a:lnTo>
                  <a:lnTo>
                    <a:pt x="53" y="1"/>
                  </a:lnTo>
                  <a:lnTo>
                    <a:pt x="60" y="0"/>
                  </a:lnTo>
                  <a:lnTo>
                    <a:pt x="68" y="0"/>
                  </a:lnTo>
                  <a:lnTo>
                    <a:pt x="70" y="0"/>
                  </a:lnTo>
                  <a:lnTo>
                    <a:pt x="71" y="0"/>
                  </a:lnTo>
                  <a:lnTo>
                    <a:pt x="72" y="0"/>
                  </a:lnTo>
                  <a:lnTo>
                    <a:pt x="74" y="0"/>
                  </a:lnTo>
                  <a:lnTo>
                    <a:pt x="75" y="1"/>
                  </a:lnTo>
                  <a:lnTo>
                    <a:pt x="76" y="1"/>
                  </a:lnTo>
                  <a:lnTo>
                    <a:pt x="77" y="3"/>
                  </a:lnTo>
                  <a:lnTo>
                    <a:pt x="79" y="7"/>
                  </a:lnTo>
                  <a:lnTo>
                    <a:pt x="82" y="11"/>
                  </a:lnTo>
                  <a:lnTo>
                    <a:pt x="83" y="15"/>
                  </a:lnTo>
                  <a:lnTo>
                    <a:pt x="85" y="19"/>
                  </a:lnTo>
                  <a:lnTo>
                    <a:pt x="87" y="22"/>
                  </a:lnTo>
                  <a:lnTo>
                    <a:pt x="89" y="27"/>
                  </a:lnTo>
                  <a:lnTo>
                    <a:pt x="91" y="30"/>
                  </a:lnTo>
                  <a:lnTo>
                    <a:pt x="93" y="35"/>
                  </a:lnTo>
                  <a:lnTo>
                    <a:pt x="93" y="36"/>
                  </a:lnTo>
                  <a:lnTo>
                    <a:pt x="92" y="36"/>
                  </a:lnTo>
                  <a:lnTo>
                    <a:pt x="92" y="37"/>
                  </a:lnTo>
                  <a:lnTo>
                    <a:pt x="91" y="37"/>
                  </a:lnTo>
                  <a:lnTo>
                    <a:pt x="90" y="37"/>
                  </a:lnTo>
                  <a:lnTo>
                    <a:pt x="87" y="38"/>
                  </a:lnTo>
                  <a:lnTo>
                    <a:pt x="86" y="38"/>
                  </a:lnTo>
                  <a:lnTo>
                    <a:pt x="83" y="38"/>
                  </a:lnTo>
                  <a:lnTo>
                    <a:pt x="78" y="39"/>
                  </a:lnTo>
                  <a:lnTo>
                    <a:pt x="75" y="41"/>
                  </a:lnTo>
                  <a:lnTo>
                    <a:pt x="70" y="41"/>
                  </a:lnTo>
                  <a:lnTo>
                    <a:pt x="67" y="41"/>
                  </a:lnTo>
                  <a:lnTo>
                    <a:pt x="62" y="42"/>
                  </a:lnTo>
                  <a:lnTo>
                    <a:pt x="59" y="42"/>
                  </a:lnTo>
                  <a:lnTo>
                    <a:pt x="54" y="42"/>
                  </a:lnTo>
                  <a:lnTo>
                    <a:pt x="51" y="42"/>
                  </a:lnTo>
                  <a:lnTo>
                    <a:pt x="46" y="42"/>
                  </a:lnTo>
                  <a:lnTo>
                    <a:pt x="42" y="42"/>
                  </a:lnTo>
                  <a:lnTo>
                    <a:pt x="38" y="42"/>
                  </a:lnTo>
                  <a:lnTo>
                    <a:pt x="34" y="42"/>
                  </a:lnTo>
                  <a:lnTo>
                    <a:pt x="30" y="41"/>
                  </a:lnTo>
                  <a:lnTo>
                    <a:pt x="26" y="41"/>
                  </a:lnTo>
                  <a:lnTo>
                    <a:pt x="22" y="41"/>
                  </a:lnTo>
                  <a:lnTo>
                    <a:pt x="21" y="41"/>
                  </a:lnTo>
                  <a:lnTo>
                    <a:pt x="18" y="41"/>
                  </a:lnTo>
                  <a:lnTo>
                    <a:pt x="17" y="41"/>
                  </a:lnTo>
                  <a:lnTo>
                    <a:pt x="16" y="39"/>
                  </a:lnTo>
                  <a:lnTo>
                    <a:pt x="15" y="39"/>
                  </a:lnTo>
                  <a:lnTo>
                    <a:pt x="14" y="39"/>
                  </a:lnTo>
                  <a:lnTo>
                    <a:pt x="13" y="39"/>
                  </a:lnTo>
                  <a:lnTo>
                    <a:pt x="13" y="38"/>
                  </a:lnTo>
                  <a:lnTo>
                    <a:pt x="11" y="34"/>
                  </a:lnTo>
                  <a:lnTo>
                    <a:pt x="9" y="30"/>
                  </a:lnTo>
                  <a:lnTo>
                    <a:pt x="8" y="26"/>
                  </a:lnTo>
                  <a:lnTo>
                    <a:pt x="7" y="22"/>
                  </a:lnTo>
                  <a:lnTo>
                    <a:pt x="4" y="18"/>
                  </a:lnTo>
                  <a:lnTo>
                    <a:pt x="3" y="14"/>
                  </a:lnTo>
                  <a:lnTo>
                    <a:pt x="1" y="10"/>
                  </a:lnTo>
                  <a:lnTo>
                    <a:pt x="0" y="5"/>
                  </a:lnTo>
                  <a:lnTo>
                    <a:pt x="0" y="4"/>
                  </a:lnTo>
                  <a:lnTo>
                    <a:pt x="1" y="4"/>
                  </a:lnTo>
                  <a:lnTo>
                    <a:pt x="1" y="3"/>
                  </a:lnTo>
                  <a:lnTo>
                    <a:pt x="2" y="3"/>
                  </a:lnTo>
                  <a:lnTo>
                    <a:pt x="3" y="3"/>
                  </a:lnTo>
                  <a:lnTo>
                    <a:pt x="4" y="1"/>
                  </a:lnTo>
                  <a:lnTo>
                    <a:pt x="7" y="1"/>
                  </a:lnTo>
                  <a:close/>
                </a:path>
              </a:pathLst>
            </a:custGeom>
            <a:solidFill>
              <a:srgbClr val="E5E5E5"/>
            </a:solidFill>
            <a:ln w="9525">
              <a:noFill/>
              <a:round/>
              <a:headEnd/>
              <a:tailEnd/>
            </a:ln>
          </p:spPr>
          <p:txBody>
            <a:bodyPr/>
            <a:lstStyle/>
            <a:p>
              <a:endParaRPr lang="en-US"/>
            </a:p>
          </p:txBody>
        </p:sp>
        <p:sp>
          <p:nvSpPr>
            <p:cNvPr id="1236" name="Freeform 200"/>
            <p:cNvSpPr>
              <a:spLocks/>
            </p:cNvSpPr>
            <p:nvPr/>
          </p:nvSpPr>
          <p:spPr bwMode="auto">
            <a:xfrm>
              <a:off x="3359" y="2145"/>
              <a:ext cx="48" cy="22"/>
            </a:xfrm>
            <a:custGeom>
              <a:avLst/>
              <a:gdLst>
                <a:gd name="T0" fmla="*/ 19 w 98"/>
                <a:gd name="T1" fmla="*/ 0 h 45"/>
                <a:gd name="T2" fmla="*/ 20 w 98"/>
                <a:gd name="T3" fmla="*/ 0 h 45"/>
                <a:gd name="T4" fmla="*/ 20 w 98"/>
                <a:gd name="T5" fmla="*/ 0 h 45"/>
                <a:gd name="T6" fmla="*/ 20 w 98"/>
                <a:gd name="T7" fmla="*/ 0 h 45"/>
                <a:gd name="T8" fmla="*/ 21 w 98"/>
                <a:gd name="T9" fmla="*/ 0 h 45"/>
                <a:gd name="T10" fmla="*/ 21 w 98"/>
                <a:gd name="T11" fmla="*/ 0 h 45"/>
                <a:gd name="T12" fmla="*/ 21 w 98"/>
                <a:gd name="T13" fmla="*/ 0 h 45"/>
                <a:gd name="T14" fmla="*/ 21 w 98"/>
                <a:gd name="T15" fmla="*/ 0 h 45"/>
                <a:gd name="T16" fmla="*/ 22 w 98"/>
                <a:gd name="T17" fmla="*/ 0 h 45"/>
                <a:gd name="T18" fmla="*/ 22 w 98"/>
                <a:gd name="T19" fmla="*/ 1 h 45"/>
                <a:gd name="T20" fmla="*/ 22 w 98"/>
                <a:gd name="T21" fmla="*/ 2 h 45"/>
                <a:gd name="T22" fmla="*/ 22 w 98"/>
                <a:gd name="T23" fmla="*/ 4 h 45"/>
                <a:gd name="T24" fmla="*/ 23 w 98"/>
                <a:gd name="T25" fmla="*/ 5 h 45"/>
                <a:gd name="T26" fmla="*/ 23 w 98"/>
                <a:gd name="T27" fmla="*/ 6 h 45"/>
                <a:gd name="T28" fmla="*/ 23 w 98"/>
                <a:gd name="T29" fmla="*/ 7 h 45"/>
                <a:gd name="T30" fmla="*/ 24 w 98"/>
                <a:gd name="T31" fmla="*/ 8 h 45"/>
                <a:gd name="T32" fmla="*/ 24 w 98"/>
                <a:gd name="T33" fmla="*/ 9 h 45"/>
                <a:gd name="T34" fmla="*/ 21 w 98"/>
                <a:gd name="T35" fmla="*/ 9 h 45"/>
                <a:gd name="T36" fmla="*/ 18 w 98"/>
                <a:gd name="T37" fmla="*/ 10 h 45"/>
                <a:gd name="T38" fmla="*/ 15 w 98"/>
                <a:gd name="T39" fmla="*/ 10 h 45"/>
                <a:gd name="T40" fmla="*/ 12 w 98"/>
                <a:gd name="T41" fmla="*/ 10 h 45"/>
                <a:gd name="T42" fmla="*/ 9 w 98"/>
                <a:gd name="T43" fmla="*/ 10 h 45"/>
                <a:gd name="T44" fmla="*/ 6 w 98"/>
                <a:gd name="T45" fmla="*/ 11 h 45"/>
                <a:gd name="T46" fmla="*/ 3 w 98"/>
                <a:gd name="T47" fmla="*/ 11 h 45"/>
                <a:gd name="T48" fmla="*/ 0 w 98"/>
                <a:gd name="T49" fmla="*/ 11 h 45"/>
                <a:gd name="T50" fmla="*/ 0 w 98"/>
                <a:gd name="T51" fmla="*/ 10 h 45"/>
                <a:gd name="T52" fmla="*/ 0 w 98"/>
                <a:gd name="T53" fmla="*/ 9 h 45"/>
                <a:gd name="T54" fmla="*/ 0 w 98"/>
                <a:gd name="T55" fmla="*/ 7 h 45"/>
                <a:gd name="T56" fmla="*/ 0 w 98"/>
                <a:gd name="T57" fmla="*/ 6 h 45"/>
                <a:gd name="T58" fmla="*/ 1 w 98"/>
                <a:gd name="T59" fmla="*/ 4 h 45"/>
                <a:gd name="T60" fmla="*/ 1 w 98"/>
                <a:gd name="T61" fmla="*/ 3 h 45"/>
                <a:gd name="T62" fmla="*/ 1 w 98"/>
                <a:gd name="T63" fmla="*/ 2 h 45"/>
                <a:gd name="T64" fmla="*/ 1 w 98"/>
                <a:gd name="T65" fmla="*/ 1 h 45"/>
                <a:gd name="T66" fmla="*/ 1 w 98"/>
                <a:gd name="T67" fmla="*/ 1 h 45"/>
                <a:gd name="T68" fmla="*/ 1 w 98"/>
                <a:gd name="T69" fmla="*/ 1 h 45"/>
                <a:gd name="T70" fmla="*/ 1 w 98"/>
                <a:gd name="T71" fmla="*/ 0 h 45"/>
                <a:gd name="T72" fmla="*/ 2 w 98"/>
                <a:gd name="T73" fmla="*/ 0 h 45"/>
                <a:gd name="T74" fmla="*/ 3 w 98"/>
                <a:gd name="T75" fmla="*/ 0 h 45"/>
                <a:gd name="T76" fmla="*/ 4 w 98"/>
                <a:gd name="T77" fmla="*/ 0 h 45"/>
                <a:gd name="T78" fmla="*/ 5 w 98"/>
                <a:gd name="T79" fmla="*/ 0 h 45"/>
                <a:gd name="T80" fmla="*/ 6 w 98"/>
                <a:gd name="T81" fmla="*/ 0 h 45"/>
                <a:gd name="T82" fmla="*/ 8 w 98"/>
                <a:gd name="T83" fmla="*/ 0 h 45"/>
                <a:gd name="T84" fmla="*/ 9 w 98"/>
                <a:gd name="T85" fmla="*/ 0 h 45"/>
                <a:gd name="T86" fmla="*/ 12 w 98"/>
                <a:gd name="T87" fmla="*/ 0 h 45"/>
                <a:gd name="T88" fmla="*/ 16 w 98"/>
                <a:gd name="T89" fmla="*/ 0 h 45"/>
                <a:gd name="T90" fmla="*/ 18 w 98"/>
                <a:gd name="T91" fmla="*/ 0 h 45"/>
                <a:gd name="T92" fmla="*/ 19 w 98"/>
                <a:gd name="T93" fmla="*/ 0 h 4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8"/>
                <a:gd name="T142" fmla="*/ 0 h 45"/>
                <a:gd name="T143" fmla="*/ 98 w 98"/>
                <a:gd name="T144" fmla="*/ 45 h 4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8" h="45">
                  <a:moveTo>
                    <a:pt x="80" y="0"/>
                  </a:moveTo>
                  <a:lnTo>
                    <a:pt x="81" y="0"/>
                  </a:lnTo>
                  <a:lnTo>
                    <a:pt x="83" y="0"/>
                  </a:lnTo>
                  <a:lnTo>
                    <a:pt x="84" y="0"/>
                  </a:lnTo>
                  <a:lnTo>
                    <a:pt x="85" y="0"/>
                  </a:lnTo>
                  <a:lnTo>
                    <a:pt x="86" y="1"/>
                  </a:lnTo>
                  <a:lnTo>
                    <a:pt x="88" y="1"/>
                  </a:lnTo>
                  <a:lnTo>
                    <a:pt x="88" y="2"/>
                  </a:lnTo>
                  <a:lnTo>
                    <a:pt x="89" y="2"/>
                  </a:lnTo>
                  <a:lnTo>
                    <a:pt x="90" y="7"/>
                  </a:lnTo>
                  <a:lnTo>
                    <a:pt x="91" y="11"/>
                  </a:lnTo>
                  <a:lnTo>
                    <a:pt x="92" y="16"/>
                  </a:lnTo>
                  <a:lnTo>
                    <a:pt x="93" y="21"/>
                  </a:lnTo>
                  <a:lnTo>
                    <a:pt x="95" y="25"/>
                  </a:lnTo>
                  <a:lnTo>
                    <a:pt x="96" y="30"/>
                  </a:lnTo>
                  <a:lnTo>
                    <a:pt x="97" y="34"/>
                  </a:lnTo>
                  <a:lnTo>
                    <a:pt x="98" y="39"/>
                  </a:lnTo>
                  <a:lnTo>
                    <a:pt x="85" y="39"/>
                  </a:lnTo>
                  <a:lnTo>
                    <a:pt x="74" y="40"/>
                  </a:lnTo>
                  <a:lnTo>
                    <a:pt x="61" y="41"/>
                  </a:lnTo>
                  <a:lnTo>
                    <a:pt x="50" y="41"/>
                  </a:lnTo>
                  <a:lnTo>
                    <a:pt x="37" y="42"/>
                  </a:lnTo>
                  <a:lnTo>
                    <a:pt x="24" y="44"/>
                  </a:lnTo>
                  <a:lnTo>
                    <a:pt x="13" y="45"/>
                  </a:lnTo>
                  <a:lnTo>
                    <a:pt x="0" y="45"/>
                  </a:lnTo>
                  <a:lnTo>
                    <a:pt x="1" y="40"/>
                  </a:lnTo>
                  <a:lnTo>
                    <a:pt x="1" y="36"/>
                  </a:lnTo>
                  <a:lnTo>
                    <a:pt x="2" y="30"/>
                  </a:lnTo>
                  <a:lnTo>
                    <a:pt x="2" y="25"/>
                  </a:lnTo>
                  <a:lnTo>
                    <a:pt x="4" y="19"/>
                  </a:lnTo>
                  <a:lnTo>
                    <a:pt x="4" y="15"/>
                  </a:lnTo>
                  <a:lnTo>
                    <a:pt x="5" y="10"/>
                  </a:lnTo>
                  <a:lnTo>
                    <a:pt x="5" y="4"/>
                  </a:lnTo>
                  <a:lnTo>
                    <a:pt x="6" y="4"/>
                  </a:lnTo>
                  <a:lnTo>
                    <a:pt x="7" y="3"/>
                  </a:lnTo>
                  <a:lnTo>
                    <a:pt x="8" y="3"/>
                  </a:lnTo>
                  <a:lnTo>
                    <a:pt x="12" y="2"/>
                  </a:lnTo>
                  <a:lnTo>
                    <a:pt x="16" y="2"/>
                  </a:lnTo>
                  <a:lnTo>
                    <a:pt x="21" y="2"/>
                  </a:lnTo>
                  <a:lnTo>
                    <a:pt x="27" y="1"/>
                  </a:lnTo>
                  <a:lnTo>
                    <a:pt x="33" y="1"/>
                  </a:lnTo>
                  <a:lnTo>
                    <a:pt x="39" y="1"/>
                  </a:lnTo>
                  <a:lnTo>
                    <a:pt x="52" y="1"/>
                  </a:lnTo>
                  <a:lnTo>
                    <a:pt x="65" y="0"/>
                  </a:lnTo>
                  <a:lnTo>
                    <a:pt x="74" y="0"/>
                  </a:lnTo>
                  <a:lnTo>
                    <a:pt x="80" y="0"/>
                  </a:lnTo>
                  <a:close/>
                </a:path>
              </a:pathLst>
            </a:custGeom>
            <a:solidFill>
              <a:srgbClr val="B2B2B2"/>
            </a:solidFill>
            <a:ln w="9525">
              <a:noFill/>
              <a:round/>
              <a:headEnd/>
              <a:tailEnd/>
            </a:ln>
          </p:spPr>
          <p:txBody>
            <a:bodyPr/>
            <a:lstStyle/>
            <a:p>
              <a:endParaRPr lang="en-US"/>
            </a:p>
          </p:txBody>
        </p:sp>
        <p:sp>
          <p:nvSpPr>
            <p:cNvPr id="1237" name="Freeform 201"/>
            <p:cNvSpPr>
              <a:spLocks/>
            </p:cNvSpPr>
            <p:nvPr/>
          </p:nvSpPr>
          <p:spPr bwMode="auto">
            <a:xfrm>
              <a:off x="3349" y="2130"/>
              <a:ext cx="12" cy="37"/>
            </a:xfrm>
            <a:custGeom>
              <a:avLst/>
              <a:gdLst>
                <a:gd name="T0" fmla="*/ 2 w 24"/>
                <a:gd name="T1" fmla="*/ 1 h 74"/>
                <a:gd name="T2" fmla="*/ 2 w 24"/>
                <a:gd name="T3" fmla="*/ 1 h 74"/>
                <a:gd name="T4" fmla="*/ 2 w 24"/>
                <a:gd name="T5" fmla="*/ 2 h 74"/>
                <a:gd name="T6" fmla="*/ 1 w 24"/>
                <a:gd name="T7" fmla="*/ 2 h 74"/>
                <a:gd name="T8" fmla="*/ 1 w 24"/>
                <a:gd name="T9" fmla="*/ 3 h 74"/>
                <a:gd name="T10" fmla="*/ 1 w 24"/>
                <a:gd name="T11" fmla="*/ 5 h 74"/>
                <a:gd name="T12" fmla="*/ 1 w 24"/>
                <a:gd name="T13" fmla="*/ 5 h 74"/>
                <a:gd name="T14" fmla="*/ 1 w 24"/>
                <a:gd name="T15" fmla="*/ 6 h 74"/>
                <a:gd name="T16" fmla="*/ 0 w 24"/>
                <a:gd name="T17" fmla="*/ 6 h 74"/>
                <a:gd name="T18" fmla="*/ 1 w 24"/>
                <a:gd name="T19" fmla="*/ 8 h 74"/>
                <a:gd name="T20" fmla="*/ 1 w 24"/>
                <a:gd name="T21" fmla="*/ 9 h 74"/>
                <a:gd name="T22" fmla="*/ 2 w 24"/>
                <a:gd name="T23" fmla="*/ 11 h 74"/>
                <a:gd name="T24" fmla="*/ 3 w 24"/>
                <a:gd name="T25" fmla="*/ 12 h 74"/>
                <a:gd name="T26" fmla="*/ 3 w 24"/>
                <a:gd name="T27" fmla="*/ 14 h 74"/>
                <a:gd name="T28" fmla="*/ 3 w 24"/>
                <a:gd name="T29" fmla="*/ 15 h 74"/>
                <a:gd name="T30" fmla="*/ 5 w 24"/>
                <a:gd name="T31" fmla="*/ 17 h 74"/>
                <a:gd name="T32" fmla="*/ 5 w 24"/>
                <a:gd name="T33" fmla="*/ 19 h 74"/>
                <a:gd name="T34" fmla="*/ 5 w 24"/>
                <a:gd name="T35" fmla="*/ 18 h 74"/>
                <a:gd name="T36" fmla="*/ 5 w 24"/>
                <a:gd name="T37" fmla="*/ 16 h 74"/>
                <a:gd name="T38" fmla="*/ 5 w 24"/>
                <a:gd name="T39" fmla="*/ 15 h 74"/>
                <a:gd name="T40" fmla="*/ 6 w 24"/>
                <a:gd name="T41" fmla="*/ 13 h 74"/>
                <a:gd name="T42" fmla="*/ 6 w 24"/>
                <a:gd name="T43" fmla="*/ 12 h 74"/>
                <a:gd name="T44" fmla="*/ 6 w 24"/>
                <a:gd name="T45" fmla="*/ 11 h 74"/>
                <a:gd name="T46" fmla="*/ 6 w 24"/>
                <a:gd name="T47" fmla="*/ 10 h 74"/>
                <a:gd name="T48" fmla="*/ 6 w 24"/>
                <a:gd name="T49" fmla="*/ 9 h 74"/>
                <a:gd name="T50" fmla="*/ 6 w 24"/>
                <a:gd name="T51" fmla="*/ 9 h 74"/>
                <a:gd name="T52" fmla="*/ 6 w 24"/>
                <a:gd name="T53" fmla="*/ 9 h 74"/>
                <a:gd name="T54" fmla="*/ 6 w 24"/>
                <a:gd name="T55" fmla="*/ 9 h 74"/>
                <a:gd name="T56" fmla="*/ 6 w 24"/>
                <a:gd name="T57" fmla="*/ 8 h 74"/>
                <a:gd name="T58" fmla="*/ 6 w 24"/>
                <a:gd name="T59" fmla="*/ 7 h 74"/>
                <a:gd name="T60" fmla="*/ 6 w 24"/>
                <a:gd name="T61" fmla="*/ 6 h 74"/>
                <a:gd name="T62" fmla="*/ 6 w 24"/>
                <a:gd name="T63" fmla="*/ 5 h 74"/>
                <a:gd name="T64" fmla="*/ 5 w 24"/>
                <a:gd name="T65" fmla="*/ 5 h 74"/>
                <a:gd name="T66" fmla="*/ 5 w 24"/>
                <a:gd name="T67" fmla="*/ 3 h 74"/>
                <a:gd name="T68" fmla="*/ 5 w 24"/>
                <a:gd name="T69" fmla="*/ 2 h 74"/>
                <a:gd name="T70" fmla="*/ 5 w 24"/>
                <a:gd name="T71" fmla="*/ 2 h 74"/>
                <a:gd name="T72" fmla="*/ 3 w 24"/>
                <a:gd name="T73" fmla="*/ 1 h 74"/>
                <a:gd name="T74" fmla="*/ 3 w 24"/>
                <a:gd name="T75" fmla="*/ 1 h 74"/>
                <a:gd name="T76" fmla="*/ 3 w 24"/>
                <a:gd name="T77" fmla="*/ 1 h 74"/>
                <a:gd name="T78" fmla="*/ 3 w 24"/>
                <a:gd name="T79" fmla="*/ 1 h 74"/>
                <a:gd name="T80" fmla="*/ 3 w 24"/>
                <a:gd name="T81" fmla="*/ 0 h 74"/>
                <a:gd name="T82" fmla="*/ 3 w 24"/>
                <a:gd name="T83" fmla="*/ 0 h 74"/>
                <a:gd name="T84" fmla="*/ 3 w 24"/>
                <a:gd name="T85" fmla="*/ 0 h 74"/>
                <a:gd name="T86" fmla="*/ 3 w 24"/>
                <a:gd name="T87" fmla="*/ 0 h 74"/>
                <a:gd name="T88" fmla="*/ 3 w 24"/>
                <a:gd name="T89" fmla="*/ 0 h 74"/>
                <a:gd name="T90" fmla="*/ 3 w 24"/>
                <a:gd name="T91" fmla="*/ 1 h 74"/>
                <a:gd name="T92" fmla="*/ 2 w 24"/>
                <a:gd name="T93" fmla="*/ 1 h 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
                <a:gd name="T142" fmla="*/ 0 h 74"/>
                <a:gd name="T143" fmla="*/ 24 w 24"/>
                <a:gd name="T144" fmla="*/ 74 h 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 h="74">
                  <a:moveTo>
                    <a:pt x="8" y="1"/>
                  </a:moveTo>
                  <a:lnTo>
                    <a:pt x="7" y="4"/>
                  </a:lnTo>
                  <a:lnTo>
                    <a:pt x="5" y="8"/>
                  </a:lnTo>
                  <a:lnTo>
                    <a:pt x="4" y="10"/>
                  </a:lnTo>
                  <a:lnTo>
                    <a:pt x="4" y="14"/>
                  </a:lnTo>
                  <a:lnTo>
                    <a:pt x="3" y="17"/>
                  </a:lnTo>
                  <a:lnTo>
                    <a:pt x="2" y="21"/>
                  </a:lnTo>
                  <a:lnTo>
                    <a:pt x="1" y="24"/>
                  </a:lnTo>
                  <a:lnTo>
                    <a:pt x="0" y="26"/>
                  </a:lnTo>
                  <a:lnTo>
                    <a:pt x="2" y="32"/>
                  </a:lnTo>
                  <a:lnTo>
                    <a:pt x="4" y="38"/>
                  </a:lnTo>
                  <a:lnTo>
                    <a:pt x="7" y="44"/>
                  </a:lnTo>
                  <a:lnTo>
                    <a:pt x="9" y="51"/>
                  </a:lnTo>
                  <a:lnTo>
                    <a:pt x="12" y="56"/>
                  </a:lnTo>
                  <a:lnTo>
                    <a:pt x="15" y="62"/>
                  </a:lnTo>
                  <a:lnTo>
                    <a:pt x="17" y="68"/>
                  </a:lnTo>
                  <a:lnTo>
                    <a:pt x="19" y="74"/>
                  </a:lnTo>
                  <a:lnTo>
                    <a:pt x="19" y="69"/>
                  </a:lnTo>
                  <a:lnTo>
                    <a:pt x="20" y="64"/>
                  </a:lnTo>
                  <a:lnTo>
                    <a:pt x="20" y="60"/>
                  </a:lnTo>
                  <a:lnTo>
                    <a:pt x="22" y="55"/>
                  </a:lnTo>
                  <a:lnTo>
                    <a:pt x="23" y="51"/>
                  </a:lnTo>
                  <a:lnTo>
                    <a:pt x="23" y="46"/>
                  </a:lnTo>
                  <a:lnTo>
                    <a:pt x="24" y="42"/>
                  </a:lnTo>
                  <a:lnTo>
                    <a:pt x="24" y="38"/>
                  </a:lnTo>
                  <a:lnTo>
                    <a:pt x="24" y="37"/>
                  </a:lnTo>
                  <a:lnTo>
                    <a:pt x="24" y="36"/>
                  </a:lnTo>
                  <a:lnTo>
                    <a:pt x="24" y="34"/>
                  </a:lnTo>
                  <a:lnTo>
                    <a:pt x="24" y="32"/>
                  </a:lnTo>
                  <a:lnTo>
                    <a:pt x="24" y="30"/>
                  </a:lnTo>
                  <a:lnTo>
                    <a:pt x="23" y="26"/>
                  </a:lnTo>
                  <a:lnTo>
                    <a:pt x="22" y="23"/>
                  </a:lnTo>
                  <a:lnTo>
                    <a:pt x="20" y="18"/>
                  </a:lnTo>
                  <a:lnTo>
                    <a:pt x="19" y="15"/>
                  </a:lnTo>
                  <a:lnTo>
                    <a:pt x="18" y="11"/>
                  </a:lnTo>
                  <a:lnTo>
                    <a:pt x="17" y="9"/>
                  </a:lnTo>
                  <a:lnTo>
                    <a:pt x="15" y="6"/>
                  </a:lnTo>
                  <a:lnTo>
                    <a:pt x="13" y="3"/>
                  </a:lnTo>
                  <a:lnTo>
                    <a:pt x="12" y="1"/>
                  </a:lnTo>
                  <a:lnTo>
                    <a:pt x="11" y="1"/>
                  </a:lnTo>
                  <a:lnTo>
                    <a:pt x="11" y="0"/>
                  </a:lnTo>
                  <a:lnTo>
                    <a:pt x="10" y="0"/>
                  </a:lnTo>
                  <a:lnTo>
                    <a:pt x="9" y="0"/>
                  </a:lnTo>
                  <a:lnTo>
                    <a:pt x="9" y="1"/>
                  </a:lnTo>
                  <a:lnTo>
                    <a:pt x="8" y="1"/>
                  </a:lnTo>
                  <a:close/>
                </a:path>
              </a:pathLst>
            </a:custGeom>
            <a:solidFill>
              <a:srgbClr val="999999"/>
            </a:solidFill>
            <a:ln w="9525">
              <a:noFill/>
              <a:round/>
              <a:headEnd/>
              <a:tailEnd/>
            </a:ln>
          </p:spPr>
          <p:txBody>
            <a:bodyPr/>
            <a:lstStyle/>
            <a:p>
              <a:endParaRPr lang="en-US"/>
            </a:p>
          </p:txBody>
        </p:sp>
        <p:sp>
          <p:nvSpPr>
            <p:cNvPr id="1238" name="Freeform 202"/>
            <p:cNvSpPr>
              <a:spLocks/>
            </p:cNvSpPr>
            <p:nvPr/>
          </p:nvSpPr>
          <p:spPr bwMode="auto">
            <a:xfrm>
              <a:off x="3354" y="2128"/>
              <a:ext cx="48" cy="21"/>
            </a:xfrm>
            <a:custGeom>
              <a:avLst/>
              <a:gdLst>
                <a:gd name="T0" fmla="*/ 4 w 95"/>
                <a:gd name="T1" fmla="*/ 1 h 42"/>
                <a:gd name="T2" fmla="*/ 8 w 95"/>
                <a:gd name="T3" fmla="*/ 1 h 42"/>
                <a:gd name="T4" fmla="*/ 12 w 95"/>
                <a:gd name="T5" fmla="*/ 1 h 42"/>
                <a:gd name="T6" fmla="*/ 15 w 95"/>
                <a:gd name="T7" fmla="*/ 1 h 42"/>
                <a:gd name="T8" fmla="*/ 18 w 95"/>
                <a:gd name="T9" fmla="*/ 0 h 42"/>
                <a:gd name="T10" fmla="*/ 18 w 95"/>
                <a:gd name="T11" fmla="*/ 0 h 42"/>
                <a:gd name="T12" fmla="*/ 19 w 95"/>
                <a:gd name="T13" fmla="*/ 1 h 42"/>
                <a:gd name="T14" fmla="*/ 20 w 95"/>
                <a:gd name="T15" fmla="*/ 1 h 42"/>
                <a:gd name="T16" fmla="*/ 20 w 95"/>
                <a:gd name="T17" fmla="*/ 1 h 42"/>
                <a:gd name="T18" fmla="*/ 21 w 95"/>
                <a:gd name="T19" fmla="*/ 3 h 42"/>
                <a:gd name="T20" fmla="*/ 23 w 95"/>
                <a:gd name="T21" fmla="*/ 5 h 42"/>
                <a:gd name="T22" fmla="*/ 24 w 95"/>
                <a:gd name="T23" fmla="*/ 8 h 42"/>
                <a:gd name="T24" fmla="*/ 24 w 95"/>
                <a:gd name="T25" fmla="*/ 9 h 42"/>
                <a:gd name="T26" fmla="*/ 24 w 95"/>
                <a:gd name="T27" fmla="*/ 9 h 42"/>
                <a:gd name="T28" fmla="*/ 24 w 95"/>
                <a:gd name="T29" fmla="*/ 9 h 42"/>
                <a:gd name="T30" fmla="*/ 24 w 95"/>
                <a:gd name="T31" fmla="*/ 10 h 42"/>
                <a:gd name="T32" fmla="*/ 23 w 95"/>
                <a:gd name="T33" fmla="*/ 10 h 42"/>
                <a:gd name="T34" fmla="*/ 21 w 95"/>
                <a:gd name="T35" fmla="*/ 10 h 42"/>
                <a:gd name="T36" fmla="*/ 19 w 95"/>
                <a:gd name="T37" fmla="*/ 11 h 42"/>
                <a:gd name="T38" fmla="*/ 18 w 95"/>
                <a:gd name="T39" fmla="*/ 11 h 42"/>
                <a:gd name="T40" fmla="*/ 16 w 95"/>
                <a:gd name="T41" fmla="*/ 11 h 42"/>
                <a:gd name="T42" fmla="*/ 13 w 95"/>
                <a:gd name="T43" fmla="*/ 11 h 42"/>
                <a:gd name="T44" fmla="*/ 11 w 95"/>
                <a:gd name="T45" fmla="*/ 11 h 42"/>
                <a:gd name="T46" fmla="*/ 9 w 95"/>
                <a:gd name="T47" fmla="*/ 11 h 42"/>
                <a:gd name="T48" fmla="*/ 7 w 95"/>
                <a:gd name="T49" fmla="*/ 11 h 42"/>
                <a:gd name="T50" fmla="*/ 6 w 95"/>
                <a:gd name="T51" fmla="*/ 11 h 42"/>
                <a:gd name="T52" fmla="*/ 5 w 95"/>
                <a:gd name="T53" fmla="*/ 11 h 42"/>
                <a:gd name="T54" fmla="*/ 4 w 95"/>
                <a:gd name="T55" fmla="*/ 11 h 42"/>
                <a:gd name="T56" fmla="*/ 4 w 95"/>
                <a:gd name="T57" fmla="*/ 10 h 42"/>
                <a:gd name="T58" fmla="*/ 4 w 95"/>
                <a:gd name="T59" fmla="*/ 9 h 42"/>
                <a:gd name="T60" fmla="*/ 3 w 95"/>
                <a:gd name="T61" fmla="*/ 6 h 42"/>
                <a:gd name="T62" fmla="*/ 2 w 95"/>
                <a:gd name="T63" fmla="*/ 5 h 42"/>
                <a:gd name="T64" fmla="*/ 1 w 95"/>
                <a:gd name="T65" fmla="*/ 3 h 42"/>
                <a:gd name="T66" fmla="*/ 0 w 95"/>
                <a:gd name="T67" fmla="*/ 1 h 42"/>
                <a:gd name="T68" fmla="*/ 0 w 95"/>
                <a:gd name="T69" fmla="*/ 1 h 42"/>
                <a:gd name="T70" fmla="*/ 0 w 95"/>
                <a:gd name="T71" fmla="*/ 1 h 42"/>
                <a:gd name="T72" fmla="*/ 1 w 95"/>
                <a:gd name="T73" fmla="*/ 1 h 42"/>
                <a:gd name="T74" fmla="*/ 1 w 95"/>
                <a:gd name="T75" fmla="*/ 1 h 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5"/>
                <a:gd name="T115" fmla="*/ 0 h 42"/>
                <a:gd name="T116" fmla="*/ 95 w 95"/>
                <a:gd name="T117" fmla="*/ 42 h 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5" h="42">
                  <a:moveTo>
                    <a:pt x="7" y="2"/>
                  </a:moveTo>
                  <a:lnTo>
                    <a:pt x="15" y="3"/>
                  </a:lnTo>
                  <a:lnTo>
                    <a:pt x="23" y="3"/>
                  </a:lnTo>
                  <a:lnTo>
                    <a:pt x="30" y="3"/>
                  </a:lnTo>
                  <a:lnTo>
                    <a:pt x="38" y="3"/>
                  </a:lnTo>
                  <a:lnTo>
                    <a:pt x="45" y="2"/>
                  </a:lnTo>
                  <a:lnTo>
                    <a:pt x="53" y="2"/>
                  </a:lnTo>
                  <a:lnTo>
                    <a:pt x="60" y="2"/>
                  </a:lnTo>
                  <a:lnTo>
                    <a:pt x="68" y="0"/>
                  </a:lnTo>
                  <a:lnTo>
                    <a:pt x="70" y="0"/>
                  </a:lnTo>
                  <a:lnTo>
                    <a:pt x="71" y="0"/>
                  </a:lnTo>
                  <a:lnTo>
                    <a:pt x="72" y="0"/>
                  </a:lnTo>
                  <a:lnTo>
                    <a:pt x="75" y="0"/>
                  </a:lnTo>
                  <a:lnTo>
                    <a:pt x="76" y="2"/>
                  </a:lnTo>
                  <a:lnTo>
                    <a:pt x="77" y="2"/>
                  </a:lnTo>
                  <a:lnTo>
                    <a:pt x="77" y="3"/>
                  </a:lnTo>
                  <a:lnTo>
                    <a:pt x="78" y="3"/>
                  </a:lnTo>
                  <a:lnTo>
                    <a:pt x="80" y="7"/>
                  </a:lnTo>
                  <a:lnTo>
                    <a:pt x="82" y="11"/>
                  </a:lnTo>
                  <a:lnTo>
                    <a:pt x="84" y="15"/>
                  </a:lnTo>
                  <a:lnTo>
                    <a:pt x="86" y="19"/>
                  </a:lnTo>
                  <a:lnTo>
                    <a:pt x="89" y="23"/>
                  </a:lnTo>
                  <a:lnTo>
                    <a:pt x="91" y="27"/>
                  </a:lnTo>
                  <a:lnTo>
                    <a:pt x="93" y="32"/>
                  </a:lnTo>
                  <a:lnTo>
                    <a:pt x="95" y="35"/>
                  </a:lnTo>
                  <a:lnTo>
                    <a:pt x="95" y="36"/>
                  </a:lnTo>
                  <a:lnTo>
                    <a:pt x="94" y="36"/>
                  </a:lnTo>
                  <a:lnTo>
                    <a:pt x="94" y="37"/>
                  </a:lnTo>
                  <a:lnTo>
                    <a:pt x="93" y="37"/>
                  </a:lnTo>
                  <a:lnTo>
                    <a:pt x="91" y="38"/>
                  </a:lnTo>
                  <a:lnTo>
                    <a:pt x="90" y="38"/>
                  </a:lnTo>
                  <a:lnTo>
                    <a:pt x="89" y="38"/>
                  </a:lnTo>
                  <a:lnTo>
                    <a:pt x="84" y="40"/>
                  </a:lnTo>
                  <a:lnTo>
                    <a:pt x="80" y="40"/>
                  </a:lnTo>
                  <a:lnTo>
                    <a:pt x="76" y="41"/>
                  </a:lnTo>
                  <a:lnTo>
                    <a:pt x="72" y="41"/>
                  </a:lnTo>
                  <a:lnTo>
                    <a:pt x="69" y="42"/>
                  </a:lnTo>
                  <a:lnTo>
                    <a:pt x="64" y="42"/>
                  </a:lnTo>
                  <a:lnTo>
                    <a:pt x="61" y="42"/>
                  </a:lnTo>
                  <a:lnTo>
                    <a:pt x="56" y="42"/>
                  </a:lnTo>
                  <a:lnTo>
                    <a:pt x="52" y="42"/>
                  </a:lnTo>
                  <a:lnTo>
                    <a:pt x="48" y="42"/>
                  </a:lnTo>
                  <a:lnTo>
                    <a:pt x="44" y="42"/>
                  </a:lnTo>
                  <a:lnTo>
                    <a:pt x="40" y="42"/>
                  </a:lnTo>
                  <a:lnTo>
                    <a:pt x="36" y="42"/>
                  </a:lnTo>
                  <a:lnTo>
                    <a:pt x="32" y="42"/>
                  </a:lnTo>
                  <a:lnTo>
                    <a:pt x="27" y="42"/>
                  </a:lnTo>
                  <a:lnTo>
                    <a:pt x="23" y="41"/>
                  </a:lnTo>
                  <a:lnTo>
                    <a:pt x="22" y="41"/>
                  </a:lnTo>
                  <a:lnTo>
                    <a:pt x="21" y="41"/>
                  </a:lnTo>
                  <a:lnTo>
                    <a:pt x="18" y="41"/>
                  </a:lnTo>
                  <a:lnTo>
                    <a:pt x="17" y="41"/>
                  </a:lnTo>
                  <a:lnTo>
                    <a:pt x="16" y="41"/>
                  </a:lnTo>
                  <a:lnTo>
                    <a:pt x="15" y="40"/>
                  </a:lnTo>
                  <a:lnTo>
                    <a:pt x="14" y="38"/>
                  </a:lnTo>
                  <a:lnTo>
                    <a:pt x="13" y="35"/>
                  </a:lnTo>
                  <a:lnTo>
                    <a:pt x="10" y="30"/>
                  </a:lnTo>
                  <a:lnTo>
                    <a:pt x="9" y="27"/>
                  </a:lnTo>
                  <a:lnTo>
                    <a:pt x="7" y="22"/>
                  </a:lnTo>
                  <a:lnTo>
                    <a:pt x="6" y="18"/>
                  </a:lnTo>
                  <a:lnTo>
                    <a:pt x="3" y="14"/>
                  </a:lnTo>
                  <a:lnTo>
                    <a:pt x="1" y="10"/>
                  </a:lnTo>
                  <a:lnTo>
                    <a:pt x="0" y="6"/>
                  </a:lnTo>
                  <a:lnTo>
                    <a:pt x="0" y="5"/>
                  </a:lnTo>
                  <a:lnTo>
                    <a:pt x="0" y="4"/>
                  </a:lnTo>
                  <a:lnTo>
                    <a:pt x="1" y="3"/>
                  </a:lnTo>
                  <a:lnTo>
                    <a:pt x="2" y="3"/>
                  </a:lnTo>
                  <a:lnTo>
                    <a:pt x="3" y="3"/>
                  </a:lnTo>
                  <a:lnTo>
                    <a:pt x="4" y="2"/>
                  </a:lnTo>
                  <a:lnTo>
                    <a:pt x="7" y="2"/>
                  </a:lnTo>
                  <a:close/>
                </a:path>
              </a:pathLst>
            </a:custGeom>
            <a:solidFill>
              <a:srgbClr val="E5E5E5"/>
            </a:solidFill>
            <a:ln w="9525">
              <a:noFill/>
              <a:round/>
              <a:headEnd/>
              <a:tailEnd/>
            </a:ln>
          </p:spPr>
          <p:txBody>
            <a:bodyPr/>
            <a:lstStyle/>
            <a:p>
              <a:endParaRPr lang="en-US"/>
            </a:p>
          </p:txBody>
        </p:sp>
        <p:sp>
          <p:nvSpPr>
            <p:cNvPr id="1239" name="Freeform 203"/>
            <p:cNvSpPr>
              <a:spLocks/>
            </p:cNvSpPr>
            <p:nvPr/>
          </p:nvSpPr>
          <p:spPr bwMode="auto">
            <a:xfrm>
              <a:off x="3421" y="2141"/>
              <a:ext cx="48" cy="23"/>
            </a:xfrm>
            <a:custGeom>
              <a:avLst/>
              <a:gdLst>
                <a:gd name="T0" fmla="*/ 20 w 95"/>
                <a:gd name="T1" fmla="*/ 0 h 46"/>
                <a:gd name="T2" fmla="*/ 20 w 95"/>
                <a:gd name="T3" fmla="*/ 0 h 46"/>
                <a:gd name="T4" fmla="*/ 20 w 95"/>
                <a:gd name="T5" fmla="*/ 0 h 46"/>
                <a:gd name="T6" fmla="*/ 21 w 95"/>
                <a:gd name="T7" fmla="*/ 0 h 46"/>
                <a:gd name="T8" fmla="*/ 21 w 95"/>
                <a:gd name="T9" fmla="*/ 1 h 46"/>
                <a:gd name="T10" fmla="*/ 21 w 95"/>
                <a:gd name="T11" fmla="*/ 1 h 46"/>
                <a:gd name="T12" fmla="*/ 22 w 95"/>
                <a:gd name="T13" fmla="*/ 1 h 46"/>
                <a:gd name="T14" fmla="*/ 22 w 95"/>
                <a:gd name="T15" fmla="*/ 1 h 46"/>
                <a:gd name="T16" fmla="*/ 22 w 95"/>
                <a:gd name="T17" fmla="*/ 1 h 46"/>
                <a:gd name="T18" fmla="*/ 22 w 95"/>
                <a:gd name="T19" fmla="*/ 2 h 46"/>
                <a:gd name="T20" fmla="*/ 22 w 95"/>
                <a:gd name="T21" fmla="*/ 3 h 46"/>
                <a:gd name="T22" fmla="*/ 23 w 95"/>
                <a:gd name="T23" fmla="*/ 5 h 46"/>
                <a:gd name="T24" fmla="*/ 23 w 95"/>
                <a:gd name="T25" fmla="*/ 6 h 46"/>
                <a:gd name="T26" fmla="*/ 23 w 95"/>
                <a:gd name="T27" fmla="*/ 6 h 46"/>
                <a:gd name="T28" fmla="*/ 24 w 95"/>
                <a:gd name="T29" fmla="*/ 7 h 46"/>
                <a:gd name="T30" fmla="*/ 24 w 95"/>
                <a:gd name="T31" fmla="*/ 9 h 46"/>
                <a:gd name="T32" fmla="*/ 24 w 95"/>
                <a:gd name="T33" fmla="*/ 10 h 46"/>
                <a:gd name="T34" fmla="*/ 21 w 95"/>
                <a:gd name="T35" fmla="*/ 10 h 46"/>
                <a:gd name="T36" fmla="*/ 18 w 95"/>
                <a:gd name="T37" fmla="*/ 11 h 46"/>
                <a:gd name="T38" fmla="*/ 15 w 95"/>
                <a:gd name="T39" fmla="*/ 11 h 46"/>
                <a:gd name="T40" fmla="*/ 12 w 95"/>
                <a:gd name="T41" fmla="*/ 11 h 46"/>
                <a:gd name="T42" fmla="*/ 9 w 95"/>
                <a:gd name="T43" fmla="*/ 11 h 46"/>
                <a:gd name="T44" fmla="*/ 6 w 95"/>
                <a:gd name="T45" fmla="*/ 12 h 46"/>
                <a:gd name="T46" fmla="*/ 3 w 95"/>
                <a:gd name="T47" fmla="*/ 12 h 46"/>
                <a:gd name="T48" fmla="*/ 0 w 95"/>
                <a:gd name="T49" fmla="*/ 12 h 46"/>
                <a:gd name="T50" fmla="*/ 0 w 95"/>
                <a:gd name="T51" fmla="*/ 11 h 46"/>
                <a:gd name="T52" fmla="*/ 0 w 95"/>
                <a:gd name="T53" fmla="*/ 9 h 46"/>
                <a:gd name="T54" fmla="*/ 0 w 95"/>
                <a:gd name="T55" fmla="*/ 7 h 46"/>
                <a:gd name="T56" fmla="*/ 1 w 95"/>
                <a:gd name="T57" fmla="*/ 6 h 46"/>
                <a:gd name="T58" fmla="*/ 1 w 95"/>
                <a:gd name="T59" fmla="*/ 6 h 46"/>
                <a:gd name="T60" fmla="*/ 1 w 95"/>
                <a:gd name="T61" fmla="*/ 3 h 46"/>
                <a:gd name="T62" fmla="*/ 1 w 95"/>
                <a:gd name="T63" fmla="*/ 3 h 46"/>
                <a:gd name="T64" fmla="*/ 1 w 95"/>
                <a:gd name="T65" fmla="*/ 1 h 46"/>
                <a:gd name="T66" fmla="*/ 1 w 95"/>
                <a:gd name="T67" fmla="*/ 1 h 46"/>
                <a:gd name="T68" fmla="*/ 1 w 95"/>
                <a:gd name="T69" fmla="*/ 1 h 46"/>
                <a:gd name="T70" fmla="*/ 1 w 95"/>
                <a:gd name="T71" fmla="*/ 1 h 46"/>
                <a:gd name="T72" fmla="*/ 1 w 95"/>
                <a:gd name="T73" fmla="*/ 1 h 46"/>
                <a:gd name="T74" fmla="*/ 2 w 95"/>
                <a:gd name="T75" fmla="*/ 1 h 46"/>
                <a:gd name="T76" fmla="*/ 3 w 95"/>
                <a:gd name="T77" fmla="*/ 1 h 46"/>
                <a:gd name="T78" fmla="*/ 5 w 95"/>
                <a:gd name="T79" fmla="*/ 1 h 46"/>
                <a:gd name="T80" fmla="*/ 6 w 95"/>
                <a:gd name="T81" fmla="*/ 1 h 46"/>
                <a:gd name="T82" fmla="*/ 8 w 95"/>
                <a:gd name="T83" fmla="*/ 1 h 46"/>
                <a:gd name="T84" fmla="*/ 10 w 95"/>
                <a:gd name="T85" fmla="*/ 1 h 46"/>
                <a:gd name="T86" fmla="*/ 13 w 95"/>
                <a:gd name="T87" fmla="*/ 1 h 46"/>
                <a:gd name="T88" fmla="*/ 16 w 95"/>
                <a:gd name="T89" fmla="*/ 1 h 46"/>
                <a:gd name="T90" fmla="*/ 18 w 95"/>
                <a:gd name="T91" fmla="*/ 0 h 46"/>
                <a:gd name="T92" fmla="*/ 20 w 95"/>
                <a:gd name="T93" fmla="*/ 0 h 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5"/>
                <a:gd name="T142" fmla="*/ 0 h 46"/>
                <a:gd name="T143" fmla="*/ 95 w 95"/>
                <a:gd name="T144" fmla="*/ 46 h 4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5" h="46">
                  <a:moveTo>
                    <a:pt x="77" y="0"/>
                  </a:moveTo>
                  <a:lnTo>
                    <a:pt x="78" y="0"/>
                  </a:lnTo>
                  <a:lnTo>
                    <a:pt x="79" y="0"/>
                  </a:lnTo>
                  <a:lnTo>
                    <a:pt x="81" y="0"/>
                  </a:lnTo>
                  <a:lnTo>
                    <a:pt x="83" y="1"/>
                  </a:lnTo>
                  <a:lnTo>
                    <a:pt x="84" y="1"/>
                  </a:lnTo>
                  <a:lnTo>
                    <a:pt x="85" y="2"/>
                  </a:lnTo>
                  <a:lnTo>
                    <a:pt x="85" y="3"/>
                  </a:lnTo>
                  <a:lnTo>
                    <a:pt x="87" y="8"/>
                  </a:lnTo>
                  <a:lnTo>
                    <a:pt x="87" y="13"/>
                  </a:lnTo>
                  <a:lnTo>
                    <a:pt x="90" y="17"/>
                  </a:lnTo>
                  <a:lnTo>
                    <a:pt x="91" y="21"/>
                  </a:lnTo>
                  <a:lnTo>
                    <a:pt x="92" y="25"/>
                  </a:lnTo>
                  <a:lnTo>
                    <a:pt x="93" y="30"/>
                  </a:lnTo>
                  <a:lnTo>
                    <a:pt x="94" y="34"/>
                  </a:lnTo>
                  <a:lnTo>
                    <a:pt x="95" y="39"/>
                  </a:lnTo>
                  <a:lnTo>
                    <a:pt x="83" y="40"/>
                  </a:lnTo>
                  <a:lnTo>
                    <a:pt x="71" y="41"/>
                  </a:lnTo>
                  <a:lnTo>
                    <a:pt x="60" y="41"/>
                  </a:lnTo>
                  <a:lnTo>
                    <a:pt x="47" y="43"/>
                  </a:lnTo>
                  <a:lnTo>
                    <a:pt x="35" y="44"/>
                  </a:lnTo>
                  <a:lnTo>
                    <a:pt x="23" y="45"/>
                  </a:lnTo>
                  <a:lnTo>
                    <a:pt x="11" y="45"/>
                  </a:lnTo>
                  <a:lnTo>
                    <a:pt x="0" y="46"/>
                  </a:lnTo>
                  <a:lnTo>
                    <a:pt x="0" y="41"/>
                  </a:lnTo>
                  <a:lnTo>
                    <a:pt x="0" y="36"/>
                  </a:lnTo>
                  <a:lnTo>
                    <a:pt x="0" y="31"/>
                  </a:lnTo>
                  <a:lnTo>
                    <a:pt x="1" y="25"/>
                  </a:lnTo>
                  <a:lnTo>
                    <a:pt x="1" y="21"/>
                  </a:lnTo>
                  <a:lnTo>
                    <a:pt x="1" y="15"/>
                  </a:lnTo>
                  <a:lnTo>
                    <a:pt x="1" y="10"/>
                  </a:lnTo>
                  <a:lnTo>
                    <a:pt x="2" y="6"/>
                  </a:lnTo>
                  <a:lnTo>
                    <a:pt x="2" y="5"/>
                  </a:lnTo>
                  <a:lnTo>
                    <a:pt x="3" y="5"/>
                  </a:lnTo>
                  <a:lnTo>
                    <a:pt x="4" y="3"/>
                  </a:lnTo>
                  <a:lnTo>
                    <a:pt x="8" y="3"/>
                  </a:lnTo>
                  <a:lnTo>
                    <a:pt x="12" y="2"/>
                  </a:lnTo>
                  <a:lnTo>
                    <a:pt x="17" y="2"/>
                  </a:lnTo>
                  <a:lnTo>
                    <a:pt x="23" y="2"/>
                  </a:lnTo>
                  <a:lnTo>
                    <a:pt x="30" y="1"/>
                  </a:lnTo>
                  <a:lnTo>
                    <a:pt x="37" y="1"/>
                  </a:lnTo>
                  <a:lnTo>
                    <a:pt x="49" y="1"/>
                  </a:lnTo>
                  <a:lnTo>
                    <a:pt x="62" y="1"/>
                  </a:lnTo>
                  <a:lnTo>
                    <a:pt x="71" y="0"/>
                  </a:lnTo>
                  <a:lnTo>
                    <a:pt x="77" y="0"/>
                  </a:lnTo>
                  <a:close/>
                </a:path>
              </a:pathLst>
            </a:custGeom>
            <a:solidFill>
              <a:srgbClr val="B2B2B2"/>
            </a:solidFill>
            <a:ln w="9525">
              <a:noFill/>
              <a:round/>
              <a:headEnd/>
              <a:tailEnd/>
            </a:ln>
          </p:spPr>
          <p:txBody>
            <a:bodyPr/>
            <a:lstStyle/>
            <a:p>
              <a:endParaRPr lang="en-US"/>
            </a:p>
          </p:txBody>
        </p:sp>
        <p:sp>
          <p:nvSpPr>
            <p:cNvPr id="1240" name="Freeform 204"/>
            <p:cNvSpPr>
              <a:spLocks/>
            </p:cNvSpPr>
            <p:nvPr/>
          </p:nvSpPr>
          <p:spPr bwMode="auto">
            <a:xfrm>
              <a:off x="3410" y="2126"/>
              <a:ext cx="13" cy="38"/>
            </a:xfrm>
            <a:custGeom>
              <a:avLst/>
              <a:gdLst>
                <a:gd name="T0" fmla="*/ 2 w 25"/>
                <a:gd name="T1" fmla="*/ 1 h 75"/>
                <a:gd name="T2" fmla="*/ 2 w 25"/>
                <a:gd name="T3" fmla="*/ 2 h 75"/>
                <a:gd name="T4" fmla="*/ 2 w 25"/>
                <a:gd name="T5" fmla="*/ 2 h 75"/>
                <a:gd name="T6" fmla="*/ 1 w 25"/>
                <a:gd name="T7" fmla="*/ 3 h 75"/>
                <a:gd name="T8" fmla="*/ 1 w 25"/>
                <a:gd name="T9" fmla="*/ 4 h 75"/>
                <a:gd name="T10" fmla="*/ 1 w 25"/>
                <a:gd name="T11" fmla="*/ 5 h 75"/>
                <a:gd name="T12" fmla="*/ 1 w 25"/>
                <a:gd name="T13" fmla="*/ 6 h 75"/>
                <a:gd name="T14" fmla="*/ 1 w 25"/>
                <a:gd name="T15" fmla="*/ 6 h 75"/>
                <a:gd name="T16" fmla="*/ 0 w 25"/>
                <a:gd name="T17" fmla="*/ 7 h 75"/>
                <a:gd name="T18" fmla="*/ 1 w 25"/>
                <a:gd name="T19" fmla="*/ 9 h 75"/>
                <a:gd name="T20" fmla="*/ 2 w 25"/>
                <a:gd name="T21" fmla="*/ 10 h 75"/>
                <a:gd name="T22" fmla="*/ 2 w 25"/>
                <a:gd name="T23" fmla="*/ 12 h 75"/>
                <a:gd name="T24" fmla="*/ 3 w 25"/>
                <a:gd name="T25" fmla="*/ 13 h 75"/>
                <a:gd name="T26" fmla="*/ 4 w 25"/>
                <a:gd name="T27" fmla="*/ 14 h 75"/>
                <a:gd name="T28" fmla="*/ 4 w 25"/>
                <a:gd name="T29" fmla="*/ 16 h 75"/>
                <a:gd name="T30" fmla="*/ 5 w 25"/>
                <a:gd name="T31" fmla="*/ 18 h 75"/>
                <a:gd name="T32" fmla="*/ 6 w 25"/>
                <a:gd name="T33" fmla="*/ 19 h 75"/>
                <a:gd name="T34" fmla="*/ 6 w 25"/>
                <a:gd name="T35" fmla="*/ 18 h 75"/>
                <a:gd name="T36" fmla="*/ 6 w 25"/>
                <a:gd name="T37" fmla="*/ 17 h 75"/>
                <a:gd name="T38" fmla="*/ 6 w 25"/>
                <a:gd name="T39" fmla="*/ 16 h 75"/>
                <a:gd name="T40" fmla="*/ 6 w 25"/>
                <a:gd name="T41" fmla="*/ 14 h 75"/>
                <a:gd name="T42" fmla="*/ 6 w 25"/>
                <a:gd name="T43" fmla="*/ 13 h 75"/>
                <a:gd name="T44" fmla="*/ 6 w 25"/>
                <a:gd name="T45" fmla="*/ 12 h 75"/>
                <a:gd name="T46" fmla="*/ 6 w 25"/>
                <a:gd name="T47" fmla="*/ 11 h 75"/>
                <a:gd name="T48" fmla="*/ 7 w 25"/>
                <a:gd name="T49" fmla="*/ 10 h 75"/>
                <a:gd name="T50" fmla="*/ 7 w 25"/>
                <a:gd name="T51" fmla="*/ 10 h 75"/>
                <a:gd name="T52" fmla="*/ 7 w 25"/>
                <a:gd name="T53" fmla="*/ 9 h 75"/>
                <a:gd name="T54" fmla="*/ 7 w 25"/>
                <a:gd name="T55" fmla="*/ 9 h 75"/>
                <a:gd name="T56" fmla="*/ 6 w 25"/>
                <a:gd name="T57" fmla="*/ 9 h 75"/>
                <a:gd name="T58" fmla="*/ 6 w 25"/>
                <a:gd name="T59" fmla="*/ 8 h 75"/>
                <a:gd name="T60" fmla="*/ 6 w 25"/>
                <a:gd name="T61" fmla="*/ 7 h 75"/>
                <a:gd name="T62" fmla="*/ 6 w 25"/>
                <a:gd name="T63" fmla="*/ 6 h 75"/>
                <a:gd name="T64" fmla="*/ 5 w 25"/>
                <a:gd name="T65" fmla="*/ 5 h 75"/>
                <a:gd name="T66" fmla="*/ 5 w 25"/>
                <a:gd name="T67" fmla="*/ 4 h 75"/>
                <a:gd name="T68" fmla="*/ 5 w 25"/>
                <a:gd name="T69" fmla="*/ 4 h 75"/>
                <a:gd name="T70" fmla="*/ 4 w 25"/>
                <a:gd name="T71" fmla="*/ 3 h 75"/>
                <a:gd name="T72" fmla="*/ 4 w 25"/>
                <a:gd name="T73" fmla="*/ 2 h 75"/>
                <a:gd name="T74" fmla="*/ 3 w 25"/>
                <a:gd name="T75" fmla="*/ 1 h 75"/>
                <a:gd name="T76" fmla="*/ 3 w 25"/>
                <a:gd name="T77" fmla="*/ 1 h 75"/>
                <a:gd name="T78" fmla="*/ 3 w 25"/>
                <a:gd name="T79" fmla="*/ 1 h 75"/>
                <a:gd name="T80" fmla="*/ 3 w 25"/>
                <a:gd name="T81" fmla="*/ 0 h 75"/>
                <a:gd name="T82" fmla="*/ 3 w 25"/>
                <a:gd name="T83" fmla="*/ 0 h 75"/>
                <a:gd name="T84" fmla="*/ 3 w 25"/>
                <a:gd name="T85" fmla="*/ 0 h 75"/>
                <a:gd name="T86" fmla="*/ 2 w 25"/>
                <a:gd name="T87" fmla="*/ 0 h 75"/>
                <a:gd name="T88" fmla="*/ 2 w 25"/>
                <a:gd name="T89" fmla="*/ 0 h 75"/>
                <a:gd name="T90" fmla="*/ 2 w 25"/>
                <a:gd name="T91" fmla="*/ 1 h 75"/>
                <a:gd name="T92" fmla="*/ 2 w 25"/>
                <a:gd name="T93" fmla="*/ 1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5"/>
                <a:gd name="T143" fmla="*/ 25 w 25"/>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5">
                  <a:moveTo>
                    <a:pt x="7" y="1"/>
                  </a:moveTo>
                  <a:lnTo>
                    <a:pt x="6" y="5"/>
                  </a:lnTo>
                  <a:lnTo>
                    <a:pt x="6" y="8"/>
                  </a:lnTo>
                  <a:lnTo>
                    <a:pt x="4" y="11"/>
                  </a:lnTo>
                  <a:lnTo>
                    <a:pt x="3" y="15"/>
                  </a:lnTo>
                  <a:lnTo>
                    <a:pt x="2" y="17"/>
                  </a:lnTo>
                  <a:lnTo>
                    <a:pt x="1" y="21"/>
                  </a:lnTo>
                  <a:lnTo>
                    <a:pt x="1" y="24"/>
                  </a:lnTo>
                  <a:lnTo>
                    <a:pt x="0" y="28"/>
                  </a:lnTo>
                  <a:lnTo>
                    <a:pt x="2" y="33"/>
                  </a:lnTo>
                  <a:lnTo>
                    <a:pt x="6" y="39"/>
                  </a:lnTo>
                  <a:lnTo>
                    <a:pt x="8" y="45"/>
                  </a:lnTo>
                  <a:lnTo>
                    <a:pt x="10" y="51"/>
                  </a:lnTo>
                  <a:lnTo>
                    <a:pt x="14" y="56"/>
                  </a:lnTo>
                  <a:lnTo>
                    <a:pt x="16" y="62"/>
                  </a:lnTo>
                  <a:lnTo>
                    <a:pt x="18" y="69"/>
                  </a:lnTo>
                  <a:lnTo>
                    <a:pt x="22" y="75"/>
                  </a:lnTo>
                  <a:lnTo>
                    <a:pt x="22" y="70"/>
                  </a:lnTo>
                  <a:lnTo>
                    <a:pt x="22" y="66"/>
                  </a:lnTo>
                  <a:lnTo>
                    <a:pt x="23" y="61"/>
                  </a:lnTo>
                  <a:lnTo>
                    <a:pt x="23" y="56"/>
                  </a:lnTo>
                  <a:lnTo>
                    <a:pt x="24" y="52"/>
                  </a:lnTo>
                  <a:lnTo>
                    <a:pt x="24" y="47"/>
                  </a:lnTo>
                  <a:lnTo>
                    <a:pt x="24" y="43"/>
                  </a:lnTo>
                  <a:lnTo>
                    <a:pt x="25" y="38"/>
                  </a:lnTo>
                  <a:lnTo>
                    <a:pt x="25" y="37"/>
                  </a:lnTo>
                  <a:lnTo>
                    <a:pt x="25" y="36"/>
                  </a:lnTo>
                  <a:lnTo>
                    <a:pt x="25" y="35"/>
                  </a:lnTo>
                  <a:lnTo>
                    <a:pt x="24" y="33"/>
                  </a:lnTo>
                  <a:lnTo>
                    <a:pt x="24" y="30"/>
                  </a:lnTo>
                  <a:lnTo>
                    <a:pt x="23" y="26"/>
                  </a:lnTo>
                  <a:lnTo>
                    <a:pt x="22" y="23"/>
                  </a:lnTo>
                  <a:lnTo>
                    <a:pt x="20" y="20"/>
                  </a:lnTo>
                  <a:lnTo>
                    <a:pt x="19" y="15"/>
                  </a:lnTo>
                  <a:lnTo>
                    <a:pt x="17" y="13"/>
                  </a:lnTo>
                  <a:lnTo>
                    <a:pt x="16" y="9"/>
                  </a:lnTo>
                  <a:lnTo>
                    <a:pt x="14" y="6"/>
                  </a:lnTo>
                  <a:lnTo>
                    <a:pt x="12" y="3"/>
                  </a:lnTo>
                  <a:lnTo>
                    <a:pt x="11" y="1"/>
                  </a:lnTo>
                  <a:lnTo>
                    <a:pt x="10" y="1"/>
                  </a:lnTo>
                  <a:lnTo>
                    <a:pt x="10" y="0"/>
                  </a:lnTo>
                  <a:lnTo>
                    <a:pt x="9" y="0"/>
                  </a:lnTo>
                  <a:lnTo>
                    <a:pt x="8" y="0"/>
                  </a:lnTo>
                  <a:lnTo>
                    <a:pt x="7" y="1"/>
                  </a:lnTo>
                  <a:close/>
                </a:path>
              </a:pathLst>
            </a:custGeom>
            <a:solidFill>
              <a:srgbClr val="999999"/>
            </a:solidFill>
            <a:ln w="9525">
              <a:noFill/>
              <a:round/>
              <a:headEnd/>
              <a:tailEnd/>
            </a:ln>
          </p:spPr>
          <p:txBody>
            <a:bodyPr/>
            <a:lstStyle/>
            <a:p>
              <a:endParaRPr lang="en-US"/>
            </a:p>
          </p:txBody>
        </p:sp>
        <p:sp>
          <p:nvSpPr>
            <p:cNvPr id="1241" name="Freeform 205"/>
            <p:cNvSpPr>
              <a:spLocks/>
            </p:cNvSpPr>
            <p:nvPr/>
          </p:nvSpPr>
          <p:spPr bwMode="auto">
            <a:xfrm>
              <a:off x="3414" y="2125"/>
              <a:ext cx="49" cy="21"/>
            </a:xfrm>
            <a:custGeom>
              <a:avLst/>
              <a:gdLst>
                <a:gd name="T0" fmla="*/ 3 w 98"/>
                <a:gd name="T1" fmla="*/ 0 h 43"/>
                <a:gd name="T2" fmla="*/ 7 w 98"/>
                <a:gd name="T3" fmla="*/ 0 h 43"/>
                <a:gd name="T4" fmla="*/ 12 w 98"/>
                <a:gd name="T5" fmla="*/ 0 h 43"/>
                <a:gd name="T6" fmla="*/ 15 w 98"/>
                <a:gd name="T7" fmla="*/ 0 h 43"/>
                <a:gd name="T8" fmla="*/ 18 w 98"/>
                <a:gd name="T9" fmla="*/ 0 h 43"/>
                <a:gd name="T10" fmla="*/ 19 w 98"/>
                <a:gd name="T11" fmla="*/ 0 h 43"/>
                <a:gd name="T12" fmla="*/ 19 w 98"/>
                <a:gd name="T13" fmla="*/ 0 h 43"/>
                <a:gd name="T14" fmla="*/ 20 w 98"/>
                <a:gd name="T15" fmla="*/ 0 h 43"/>
                <a:gd name="T16" fmla="*/ 20 w 98"/>
                <a:gd name="T17" fmla="*/ 1 h 43"/>
                <a:gd name="T18" fmla="*/ 22 w 98"/>
                <a:gd name="T19" fmla="*/ 3 h 43"/>
                <a:gd name="T20" fmla="*/ 23 w 98"/>
                <a:gd name="T21" fmla="*/ 6 h 43"/>
                <a:gd name="T22" fmla="*/ 24 w 98"/>
                <a:gd name="T23" fmla="*/ 8 h 43"/>
                <a:gd name="T24" fmla="*/ 25 w 98"/>
                <a:gd name="T25" fmla="*/ 9 h 43"/>
                <a:gd name="T26" fmla="*/ 25 w 98"/>
                <a:gd name="T27" fmla="*/ 9 h 43"/>
                <a:gd name="T28" fmla="*/ 25 w 98"/>
                <a:gd name="T29" fmla="*/ 9 h 43"/>
                <a:gd name="T30" fmla="*/ 24 w 98"/>
                <a:gd name="T31" fmla="*/ 9 h 43"/>
                <a:gd name="T32" fmla="*/ 23 w 98"/>
                <a:gd name="T33" fmla="*/ 9 h 43"/>
                <a:gd name="T34" fmla="*/ 22 w 98"/>
                <a:gd name="T35" fmla="*/ 10 h 43"/>
                <a:gd name="T36" fmla="*/ 20 w 98"/>
                <a:gd name="T37" fmla="*/ 10 h 43"/>
                <a:gd name="T38" fmla="*/ 18 w 98"/>
                <a:gd name="T39" fmla="*/ 10 h 43"/>
                <a:gd name="T40" fmla="*/ 15 w 98"/>
                <a:gd name="T41" fmla="*/ 10 h 43"/>
                <a:gd name="T42" fmla="*/ 13 w 98"/>
                <a:gd name="T43" fmla="*/ 10 h 43"/>
                <a:gd name="T44" fmla="*/ 12 w 98"/>
                <a:gd name="T45" fmla="*/ 10 h 43"/>
                <a:gd name="T46" fmla="*/ 10 w 98"/>
                <a:gd name="T47" fmla="*/ 10 h 43"/>
                <a:gd name="T48" fmla="*/ 7 w 98"/>
                <a:gd name="T49" fmla="*/ 10 h 43"/>
                <a:gd name="T50" fmla="*/ 6 w 98"/>
                <a:gd name="T51" fmla="*/ 10 h 43"/>
                <a:gd name="T52" fmla="*/ 6 w 98"/>
                <a:gd name="T53" fmla="*/ 10 h 43"/>
                <a:gd name="T54" fmla="*/ 5 w 98"/>
                <a:gd name="T55" fmla="*/ 10 h 43"/>
                <a:gd name="T56" fmla="*/ 4 w 98"/>
                <a:gd name="T57" fmla="*/ 10 h 43"/>
                <a:gd name="T58" fmla="*/ 3 w 98"/>
                <a:gd name="T59" fmla="*/ 8 h 43"/>
                <a:gd name="T60" fmla="*/ 3 w 98"/>
                <a:gd name="T61" fmla="*/ 6 h 43"/>
                <a:gd name="T62" fmla="*/ 2 w 98"/>
                <a:gd name="T63" fmla="*/ 4 h 43"/>
                <a:gd name="T64" fmla="*/ 1 w 98"/>
                <a:gd name="T65" fmla="*/ 2 h 43"/>
                <a:gd name="T66" fmla="*/ 0 w 98"/>
                <a:gd name="T67" fmla="*/ 1 h 43"/>
                <a:gd name="T68" fmla="*/ 0 w 98"/>
                <a:gd name="T69" fmla="*/ 1 h 43"/>
                <a:gd name="T70" fmla="*/ 0 w 98"/>
                <a:gd name="T71" fmla="*/ 1 h 43"/>
                <a:gd name="T72" fmla="*/ 1 w 98"/>
                <a:gd name="T73" fmla="*/ 0 h 43"/>
                <a:gd name="T74" fmla="*/ 1 w 98"/>
                <a:gd name="T75" fmla="*/ 0 h 4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8"/>
                <a:gd name="T115" fmla="*/ 0 h 43"/>
                <a:gd name="T116" fmla="*/ 98 w 98"/>
                <a:gd name="T117" fmla="*/ 43 h 4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8" h="43">
                  <a:moveTo>
                    <a:pt x="7" y="3"/>
                  </a:moveTo>
                  <a:lnTo>
                    <a:pt x="15" y="3"/>
                  </a:lnTo>
                  <a:lnTo>
                    <a:pt x="22" y="3"/>
                  </a:lnTo>
                  <a:lnTo>
                    <a:pt x="30" y="3"/>
                  </a:lnTo>
                  <a:lnTo>
                    <a:pt x="38" y="3"/>
                  </a:lnTo>
                  <a:lnTo>
                    <a:pt x="45" y="3"/>
                  </a:lnTo>
                  <a:lnTo>
                    <a:pt x="53" y="2"/>
                  </a:lnTo>
                  <a:lnTo>
                    <a:pt x="61" y="2"/>
                  </a:lnTo>
                  <a:lnTo>
                    <a:pt x="69" y="0"/>
                  </a:lnTo>
                  <a:lnTo>
                    <a:pt x="70" y="0"/>
                  </a:lnTo>
                  <a:lnTo>
                    <a:pt x="71" y="0"/>
                  </a:lnTo>
                  <a:lnTo>
                    <a:pt x="74" y="0"/>
                  </a:lnTo>
                  <a:lnTo>
                    <a:pt x="75" y="0"/>
                  </a:lnTo>
                  <a:lnTo>
                    <a:pt x="76" y="2"/>
                  </a:lnTo>
                  <a:lnTo>
                    <a:pt x="77" y="2"/>
                  </a:lnTo>
                  <a:lnTo>
                    <a:pt x="78" y="3"/>
                  </a:lnTo>
                  <a:lnTo>
                    <a:pt x="78" y="4"/>
                  </a:lnTo>
                  <a:lnTo>
                    <a:pt x="80" y="7"/>
                  </a:lnTo>
                  <a:lnTo>
                    <a:pt x="83" y="11"/>
                  </a:lnTo>
                  <a:lnTo>
                    <a:pt x="85" y="15"/>
                  </a:lnTo>
                  <a:lnTo>
                    <a:pt x="87" y="19"/>
                  </a:lnTo>
                  <a:lnTo>
                    <a:pt x="90" y="24"/>
                  </a:lnTo>
                  <a:lnTo>
                    <a:pt x="92" y="27"/>
                  </a:lnTo>
                  <a:lnTo>
                    <a:pt x="94" y="32"/>
                  </a:lnTo>
                  <a:lnTo>
                    <a:pt x="97" y="35"/>
                  </a:lnTo>
                  <a:lnTo>
                    <a:pt x="98" y="36"/>
                  </a:lnTo>
                  <a:lnTo>
                    <a:pt x="97" y="36"/>
                  </a:lnTo>
                  <a:lnTo>
                    <a:pt x="97" y="37"/>
                  </a:lnTo>
                  <a:lnTo>
                    <a:pt x="95" y="37"/>
                  </a:lnTo>
                  <a:lnTo>
                    <a:pt x="94" y="39"/>
                  </a:lnTo>
                  <a:lnTo>
                    <a:pt x="93" y="39"/>
                  </a:lnTo>
                  <a:lnTo>
                    <a:pt x="92" y="39"/>
                  </a:lnTo>
                  <a:lnTo>
                    <a:pt x="91" y="40"/>
                  </a:lnTo>
                  <a:lnTo>
                    <a:pt x="86" y="40"/>
                  </a:lnTo>
                  <a:lnTo>
                    <a:pt x="83" y="41"/>
                  </a:lnTo>
                  <a:lnTo>
                    <a:pt x="78" y="41"/>
                  </a:lnTo>
                  <a:lnTo>
                    <a:pt x="75" y="42"/>
                  </a:lnTo>
                  <a:lnTo>
                    <a:pt x="70" y="42"/>
                  </a:lnTo>
                  <a:lnTo>
                    <a:pt x="67" y="42"/>
                  </a:lnTo>
                  <a:lnTo>
                    <a:pt x="62" y="43"/>
                  </a:lnTo>
                  <a:lnTo>
                    <a:pt x="59" y="43"/>
                  </a:lnTo>
                  <a:lnTo>
                    <a:pt x="54" y="43"/>
                  </a:lnTo>
                  <a:lnTo>
                    <a:pt x="51" y="43"/>
                  </a:lnTo>
                  <a:lnTo>
                    <a:pt x="46" y="43"/>
                  </a:lnTo>
                  <a:lnTo>
                    <a:pt x="41" y="43"/>
                  </a:lnTo>
                  <a:lnTo>
                    <a:pt x="38" y="43"/>
                  </a:lnTo>
                  <a:lnTo>
                    <a:pt x="33" y="42"/>
                  </a:lnTo>
                  <a:lnTo>
                    <a:pt x="30" y="42"/>
                  </a:lnTo>
                  <a:lnTo>
                    <a:pt x="25" y="42"/>
                  </a:lnTo>
                  <a:lnTo>
                    <a:pt x="23" y="41"/>
                  </a:lnTo>
                  <a:lnTo>
                    <a:pt x="22" y="41"/>
                  </a:lnTo>
                  <a:lnTo>
                    <a:pt x="21" y="41"/>
                  </a:lnTo>
                  <a:lnTo>
                    <a:pt x="19" y="41"/>
                  </a:lnTo>
                  <a:lnTo>
                    <a:pt x="18" y="41"/>
                  </a:lnTo>
                  <a:lnTo>
                    <a:pt x="17" y="41"/>
                  </a:lnTo>
                  <a:lnTo>
                    <a:pt x="16" y="40"/>
                  </a:lnTo>
                  <a:lnTo>
                    <a:pt x="14" y="35"/>
                  </a:lnTo>
                  <a:lnTo>
                    <a:pt x="11" y="30"/>
                  </a:lnTo>
                  <a:lnTo>
                    <a:pt x="10" y="27"/>
                  </a:lnTo>
                  <a:lnTo>
                    <a:pt x="8" y="22"/>
                  </a:lnTo>
                  <a:lnTo>
                    <a:pt x="6" y="19"/>
                  </a:lnTo>
                  <a:lnTo>
                    <a:pt x="3" y="14"/>
                  </a:lnTo>
                  <a:lnTo>
                    <a:pt x="2" y="10"/>
                  </a:lnTo>
                  <a:lnTo>
                    <a:pt x="0" y="6"/>
                  </a:lnTo>
                  <a:lnTo>
                    <a:pt x="0" y="5"/>
                  </a:lnTo>
                  <a:lnTo>
                    <a:pt x="0" y="4"/>
                  </a:lnTo>
                  <a:lnTo>
                    <a:pt x="1" y="3"/>
                  </a:lnTo>
                  <a:lnTo>
                    <a:pt x="2" y="3"/>
                  </a:lnTo>
                  <a:lnTo>
                    <a:pt x="3" y="3"/>
                  </a:lnTo>
                  <a:lnTo>
                    <a:pt x="4" y="3"/>
                  </a:lnTo>
                  <a:lnTo>
                    <a:pt x="7" y="3"/>
                  </a:lnTo>
                  <a:close/>
                </a:path>
              </a:pathLst>
            </a:custGeom>
            <a:solidFill>
              <a:srgbClr val="E5E5E5"/>
            </a:solidFill>
            <a:ln w="9525">
              <a:noFill/>
              <a:round/>
              <a:headEnd/>
              <a:tailEnd/>
            </a:ln>
          </p:spPr>
          <p:txBody>
            <a:bodyPr/>
            <a:lstStyle/>
            <a:p>
              <a:endParaRPr lang="en-US"/>
            </a:p>
          </p:txBody>
        </p:sp>
        <p:sp>
          <p:nvSpPr>
            <p:cNvPr id="1242" name="Freeform 206"/>
            <p:cNvSpPr>
              <a:spLocks/>
            </p:cNvSpPr>
            <p:nvPr/>
          </p:nvSpPr>
          <p:spPr bwMode="auto">
            <a:xfrm>
              <a:off x="3483" y="2138"/>
              <a:ext cx="48" cy="24"/>
            </a:xfrm>
            <a:custGeom>
              <a:avLst/>
              <a:gdLst>
                <a:gd name="T0" fmla="*/ 20 w 96"/>
                <a:gd name="T1" fmla="*/ 0 h 47"/>
                <a:gd name="T2" fmla="*/ 20 w 96"/>
                <a:gd name="T3" fmla="*/ 0 h 47"/>
                <a:gd name="T4" fmla="*/ 20 w 96"/>
                <a:gd name="T5" fmla="*/ 0 h 47"/>
                <a:gd name="T6" fmla="*/ 21 w 96"/>
                <a:gd name="T7" fmla="*/ 1 h 47"/>
                <a:gd name="T8" fmla="*/ 21 w 96"/>
                <a:gd name="T9" fmla="*/ 1 h 47"/>
                <a:gd name="T10" fmla="*/ 21 w 96"/>
                <a:gd name="T11" fmla="*/ 1 h 47"/>
                <a:gd name="T12" fmla="*/ 21 w 96"/>
                <a:gd name="T13" fmla="*/ 1 h 47"/>
                <a:gd name="T14" fmla="*/ 22 w 96"/>
                <a:gd name="T15" fmla="*/ 1 h 47"/>
                <a:gd name="T16" fmla="*/ 22 w 96"/>
                <a:gd name="T17" fmla="*/ 1 h 47"/>
                <a:gd name="T18" fmla="*/ 22 w 96"/>
                <a:gd name="T19" fmla="*/ 2 h 47"/>
                <a:gd name="T20" fmla="*/ 22 w 96"/>
                <a:gd name="T21" fmla="*/ 4 h 47"/>
                <a:gd name="T22" fmla="*/ 23 w 96"/>
                <a:gd name="T23" fmla="*/ 5 h 47"/>
                <a:gd name="T24" fmla="*/ 23 w 96"/>
                <a:gd name="T25" fmla="*/ 6 h 47"/>
                <a:gd name="T26" fmla="*/ 23 w 96"/>
                <a:gd name="T27" fmla="*/ 7 h 47"/>
                <a:gd name="T28" fmla="*/ 24 w 96"/>
                <a:gd name="T29" fmla="*/ 8 h 47"/>
                <a:gd name="T30" fmla="*/ 24 w 96"/>
                <a:gd name="T31" fmla="*/ 9 h 47"/>
                <a:gd name="T32" fmla="*/ 24 w 96"/>
                <a:gd name="T33" fmla="*/ 10 h 47"/>
                <a:gd name="T34" fmla="*/ 21 w 96"/>
                <a:gd name="T35" fmla="*/ 11 h 47"/>
                <a:gd name="T36" fmla="*/ 18 w 96"/>
                <a:gd name="T37" fmla="*/ 11 h 47"/>
                <a:gd name="T38" fmla="*/ 15 w 96"/>
                <a:gd name="T39" fmla="*/ 11 h 47"/>
                <a:gd name="T40" fmla="*/ 12 w 96"/>
                <a:gd name="T41" fmla="*/ 11 h 47"/>
                <a:gd name="T42" fmla="*/ 9 w 96"/>
                <a:gd name="T43" fmla="*/ 11 h 47"/>
                <a:gd name="T44" fmla="*/ 6 w 96"/>
                <a:gd name="T45" fmla="*/ 12 h 47"/>
                <a:gd name="T46" fmla="*/ 3 w 96"/>
                <a:gd name="T47" fmla="*/ 12 h 47"/>
                <a:gd name="T48" fmla="*/ 0 w 96"/>
                <a:gd name="T49" fmla="*/ 12 h 47"/>
                <a:gd name="T50" fmla="*/ 0 w 96"/>
                <a:gd name="T51" fmla="*/ 11 h 47"/>
                <a:gd name="T52" fmla="*/ 1 w 96"/>
                <a:gd name="T53" fmla="*/ 10 h 47"/>
                <a:gd name="T54" fmla="*/ 1 w 96"/>
                <a:gd name="T55" fmla="*/ 8 h 47"/>
                <a:gd name="T56" fmla="*/ 1 w 96"/>
                <a:gd name="T57" fmla="*/ 7 h 47"/>
                <a:gd name="T58" fmla="*/ 1 w 96"/>
                <a:gd name="T59" fmla="*/ 6 h 47"/>
                <a:gd name="T60" fmla="*/ 1 w 96"/>
                <a:gd name="T61" fmla="*/ 4 h 47"/>
                <a:gd name="T62" fmla="*/ 1 w 96"/>
                <a:gd name="T63" fmla="*/ 3 h 47"/>
                <a:gd name="T64" fmla="*/ 1 w 96"/>
                <a:gd name="T65" fmla="*/ 2 h 47"/>
                <a:gd name="T66" fmla="*/ 1 w 96"/>
                <a:gd name="T67" fmla="*/ 2 h 47"/>
                <a:gd name="T68" fmla="*/ 1 w 96"/>
                <a:gd name="T69" fmla="*/ 2 h 47"/>
                <a:gd name="T70" fmla="*/ 1 w 96"/>
                <a:gd name="T71" fmla="*/ 2 h 47"/>
                <a:gd name="T72" fmla="*/ 2 w 96"/>
                <a:gd name="T73" fmla="*/ 2 h 47"/>
                <a:gd name="T74" fmla="*/ 2 w 96"/>
                <a:gd name="T75" fmla="*/ 1 h 47"/>
                <a:gd name="T76" fmla="*/ 3 w 96"/>
                <a:gd name="T77" fmla="*/ 1 h 47"/>
                <a:gd name="T78" fmla="*/ 5 w 96"/>
                <a:gd name="T79" fmla="*/ 1 h 47"/>
                <a:gd name="T80" fmla="*/ 6 w 96"/>
                <a:gd name="T81" fmla="*/ 1 h 47"/>
                <a:gd name="T82" fmla="*/ 7 w 96"/>
                <a:gd name="T83" fmla="*/ 1 h 47"/>
                <a:gd name="T84" fmla="*/ 9 w 96"/>
                <a:gd name="T85" fmla="*/ 1 h 47"/>
                <a:gd name="T86" fmla="*/ 12 w 96"/>
                <a:gd name="T87" fmla="*/ 1 h 47"/>
                <a:gd name="T88" fmla="*/ 15 w 96"/>
                <a:gd name="T89" fmla="*/ 1 h 47"/>
                <a:gd name="T90" fmla="*/ 18 w 96"/>
                <a:gd name="T91" fmla="*/ 1 h 47"/>
                <a:gd name="T92" fmla="*/ 20 w 96"/>
                <a:gd name="T93" fmla="*/ 0 h 4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6"/>
                <a:gd name="T142" fmla="*/ 0 h 47"/>
                <a:gd name="T143" fmla="*/ 96 w 96"/>
                <a:gd name="T144" fmla="*/ 47 h 4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6" h="47">
                  <a:moveTo>
                    <a:pt x="77" y="0"/>
                  </a:moveTo>
                  <a:lnTo>
                    <a:pt x="78" y="0"/>
                  </a:lnTo>
                  <a:lnTo>
                    <a:pt x="79" y="0"/>
                  </a:lnTo>
                  <a:lnTo>
                    <a:pt x="81" y="1"/>
                  </a:lnTo>
                  <a:lnTo>
                    <a:pt x="83" y="1"/>
                  </a:lnTo>
                  <a:lnTo>
                    <a:pt x="84" y="1"/>
                  </a:lnTo>
                  <a:lnTo>
                    <a:pt x="84" y="2"/>
                  </a:lnTo>
                  <a:lnTo>
                    <a:pt x="85" y="3"/>
                  </a:lnTo>
                  <a:lnTo>
                    <a:pt x="86" y="8"/>
                  </a:lnTo>
                  <a:lnTo>
                    <a:pt x="87" y="13"/>
                  </a:lnTo>
                  <a:lnTo>
                    <a:pt x="90" y="17"/>
                  </a:lnTo>
                  <a:lnTo>
                    <a:pt x="91" y="22"/>
                  </a:lnTo>
                  <a:lnTo>
                    <a:pt x="92" y="26"/>
                  </a:lnTo>
                  <a:lnTo>
                    <a:pt x="93" y="31"/>
                  </a:lnTo>
                  <a:lnTo>
                    <a:pt x="94" y="36"/>
                  </a:lnTo>
                  <a:lnTo>
                    <a:pt x="96" y="40"/>
                  </a:lnTo>
                  <a:lnTo>
                    <a:pt x="83" y="41"/>
                  </a:lnTo>
                  <a:lnTo>
                    <a:pt x="71" y="41"/>
                  </a:lnTo>
                  <a:lnTo>
                    <a:pt x="60" y="43"/>
                  </a:lnTo>
                  <a:lnTo>
                    <a:pt x="48" y="44"/>
                  </a:lnTo>
                  <a:lnTo>
                    <a:pt x="36" y="44"/>
                  </a:lnTo>
                  <a:lnTo>
                    <a:pt x="24" y="45"/>
                  </a:lnTo>
                  <a:lnTo>
                    <a:pt x="13" y="46"/>
                  </a:lnTo>
                  <a:lnTo>
                    <a:pt x="0" y="47"/>
                  </a:lnTo>
                  <a:lnTo>
                    <a:pt x="0" y="41"/>
                  </a:lnTo>
                  <a:lnTo>
                    <a:pt x="1" y="37"/>
                  </a:lnTo>
                  <a:lnTo>
                    <a:pt x="1" y="31"/>
                  </a:lnTo>
                  <a:lnTo>
                    <a:pt x="1" y="26"/>
                  </a:lnTo>
                  <a:lnTo>
                    <a:pt x="1" y="21"/>
                  </a:lnTo>
                  <a:lnTo>
                    <a:pt x="1" y="16"/>
                  </a:lnTo>
                  <a:lnTo>
                    <a:pt x="1" y="12"/>
                  </a:lnTo>
                  <a:lnTo>
                    <a:pt x="1" y="6"/>
                  </a:lnTo>
                  <a:lnTo>
                    <a:pt x="2" y="5"/>
                  </a:lnTo>
                  <a:lnTo>
                    <a:pt x="3" y="5"/>
                  </a:lnTo>
                  <a:lnTo>
                    <a:pt x="5" y="5"/>
                  </a:lnTo>
                  <a:lnTo>
                    <a:pt x="7" y="3"/>
                  </a:lnTo>
                  <a:lnTo>
                    <a:pt x="11" y="3"/>
                  </a:lnTo>
                  <a:lnTo>
                    <a:pt x="17" y="2"/>
                  </a:lnTo>
                  <a:lnTo>
                    <a:pt x="23" y="2"/>
                  </a:lnTo>
                  <a:lnTo>
                    <a:pt x="29" y="2"/>
                  </a:lnTo>
                  <a:lnTo>
                    <a:pt x="36" y="2"/>
                  </a:lnTo>
                  <a:lnTo>
                    <a:pt x="49" y="1"/>
                  </a:lnTo>
                  <a:lnTo>
                    <a:pt x="61" y="1"/>
                  </a:lnTo>
                  <a:lnTo>
                    <a:pt x="71" y="1"/>
                  </a:lnTo>
                  <a:lnTo>
                    <a:pt x="77" y="0"/>
                  </a:lnTo>
                  <a:close/>
                </a:path>
              </a:pathLst>
            </a:custGeom>
            <a:solidFill>
              <a:srgbClr val="B2B2B2"/>
            </a:solidFill>
            <a:ln w="9525">
              <a:noFill/>
              <a:round/>
              <a:headEnd/>
              <a:tailEnd/>
            </a:ln>
          </p:spPr>
          <p:txBody>
            <a:bodyPr/>
            <a:lstStyle/>
            <a:p>
              <a:endParaRPr lang="en-US"/>
            </a:p>
          </p:txBody>
        </p:sp>
        <p:sp>
          <p:nvSpPr>
            <p:cNvPr id="1243" name="Freeform 207"/>
            <p:cNvSpPr>
              <a:spLocks/>
            </p:cNvSpPr>
            <p:nvPr/>
          </p:nvSpPr>
          <p:spPr bwMode="auto">
            <a:xfrm>
              <a:off x="3471" y="2123"/>
              <a:ext cx="13" cy="37"/>
            </a:xfrm>
            <a:custGeom>
              <a:avLst/>
              <a:gdLst>
                <a:gd name="T0" fmla="*/ 2 w 25"/>
                <a:gd name="T1" fmla="*/ 0 h 75"/>
                <a:gd name="T2" fmla="*/ 1 w 25"/>
                <a:gd name="T3" fmla="*/ 1 h 75"/>
                <a:gd name="T4" fmla="*/ 1 w 25"/>
                <a:gd name="T5" fmla="*/ 2 h 75"/>
                <a:gd name="T6" fmla="*/ 1 w 25"/>
                <a:gd name="T7" fmla="*/ 3 h 75"/>
                <a:gd name="T8" fmla="*/ 1 w 25"/>
                <a:gd name="T9" fmla="*/ 3 h 75"/>
                <a:gd name="T10" fmla="*/ 1 w 25"/>
                <a:gd name="T11" fmla="*/ 4 h 75"/>
                <a:gd name="T12" fmla="*/ 1 w 25"/>
                <a:gd name="T13" fmla="*/ 5 h 75"/>
                <a:gd name="T14" fmla="*/ 0 w 25"/>
                <a:gd name="T15" fmla="*/ 6 h 75"/>
                <a:gd name="T16" fmla="*/ 0 w 25"/>
                <a:gd name="T17" fmla="*/ 7 h 75"/>
                <a:gd name="T18" fmla="*/ 1 w 25"/>
                <a:gd name="T19" fmla="*/ 8 h 75"/>
                <a:gd name="T20" fmla="*/ 2 w 25"/>
                <a:gd name="T21" fmla="*/ 9 h 75"/>
                <a:gd name="T22" fmla="*/ 3 w 25"/>
                <a:gd name="T23" fmla="*/ 11 h 75"/>
                <a:gd name="T24" fmla="*/ 3 w 25"/>
                <a:gd name="T25" fmla="*/ 13 h 75"/>
                <a:gd name="T26" fmla="*/ 4 w 25"/>
                <a:gd name="T27" fmla="*/ 14 h 75"/>
                <a:gd name="T28" fmla="*/ 5 w 25"/>
                <a:gd name="T29" fmla="*/ 15 h 75"/>
                <a:gd name="T30" fmla="*/ 6 w 25"/>
                <a:gd name="T31" fmla="*/ 17 h 75"/>
                <a:gd name="T32" fmla="*/ 6 w 25"/>
                <a:gd name="T33" fmla="*/ 18 h 75"/>
                <a:gd name="T34" fmla="*/ 6 w 25"/>
                <a:gd name="T35" fmla="*/ 17 h 75"/>
                <a:gd name="T36" fmla="*/ 6 w 25"/>
                <a:gd name="T37" fmla="*/ 16 h 75"/>
                <a:gd name="T38" fmla="*/ 6 w 25"/>
                <a:gd name="T39" fmla="*/ 15 h 75"/>
                <a:gd name="T40" fmla="*/ 6 w 25"/>
                <a:gd name="T41" fmla="*/ 14 h 75"/>
                <a:gd name="T42" fmla="*/ 7 w 25"/>
                <a:gd name="T43" fmla="*/ 13 h 75"/>
                <a:gd name="T44" fmla="*/ 7 w 25"/>
                <a:gd name="T45" fmla="*/ 11 h 75"/>
                <a:gd name="T46" fmla="*/ 7 w 25"/>
                <a:gd name="T47" fmla="*/ 10 h 75"/>
                <a:gd name="T48" fmla="*/ 7 w 25"/>
                <a:gd name="T49" fmla="*/ 9 h 75"/>
                <a:gd name="T50" fmla="*/ 7 w 25"/>
                <a:gd name="T51" fmla="*/ 9 h 75"/>
                <a:gd name="T52" fmla="*/ 7 w 25"/>
                <a:gd name="T53" fmla="*/ 9 h 75"/>
                <a:gd name="T54" fmla="*/ 7 w 25"/>
                <a:gd name="T55" fmla="*/ 8 h 75"/>
                <a:gd name="T56" fmla="*/ 7 w 25"/>
                <a:gd name="T57" fmla="*/ 8 h 75"/>
                <a:gd name="T58" fmla="*/ 6 w 25"/>
                <a:gd name="T59" fmla="*/ 7 h 75"/>
                <a:gd name="T60" fmla="*/ 6 w 25"/>
                <a:gd name="T61" fmla="*/ 6 h 75"/>
                <a:gd name="T62" fmla="*/ 6 w 25"/>
                <a:gd name="T63" fmla="*/ 5 h 75"/>
                <a:gd name="T64" fmla="*/ 6 w 25"/>
                <a:gd name="T65" fmla="*/ 5 h 75"/>
                <a:gd name="T66" fmla="*/ 5 w 25"/>
                <a:gd name="T67" fmla="*/ 4 h 75"/>
                <a:gd name="T68" fmla="*/ 5 w 25"/>
                <a:gd name="T69" fmla="*/ 3 h 75"/>
                <a:gd name="T70" fmla="*/ 4 w 25"/>
                <a:gd name="T71" fmla="*/ 2 h 75"/>
                <a:gd name="T72" fmla="*/ 4 w 25"/>
                <a:gd name="T73" fmla="*/ 1 h 75"/>
                <a:gd name="T74" fmla="*/ 3 w 25"/>
                <a:gd name="T75" fmla="*/ 0 h 75"/>
                <a:gd name="T76" fmla="*/ 3 w 25"/>
                <a:gd name="T77" fmla="*/ 0 h 75"/>
                <a:gd name="T78" fmla="*/ 3 w 25"/>
                <a:gd name="T79" fmla="*/ 0 h 75"/>
                <a:gd name="T80" fmla="*/ 3 w 25"/>
                <a:gd name="T81" fmla="*/ 0 h 75"/>
                <a:gd name="T82" fmla="*/ 2 w 25"/>
                <a:gd name="T83" fmla="*/ 0 h 75"/>
                <a:gd name="T84" fmla="*/ 2 w 25"/>
                <a:gd name="T85" fmla="*/ 0 h 75"/>
                <a:gd name="T86" fmla="*/ 2 w 25"/>
                <a:gd name="T87" fmla="*/ 0 h 75"/>
                <a:gd name="T88" fmla="*/ 2 w 25"/>
                <a:gd name="T89" fmla="*/ 0 h 75"/>
                <a:gd name="T90" fmla="*/ 2 w 25"/>
                <a:gd name="T91" fmla="*/ 0 h 75"/>
                <a:gd name="T92" fmla="*/ 2 w 25"/>
                <a:gd name="T93" fmla="*/ 0 h 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5"/>
                <a:gd name="T142" fmla="*/ 0 h 75"/>
                <a:gd name="T143" fmla="*/ 25 w 25"/>
                <a:gd name="T144" fmla="*/ 75 h 7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5" h="75">
                  <a:moveTo>
                    <a:pt x="6" y="2"/>
                  </a:moveTo>
                  <a:lnTo>
                    <a:pt x="4" y="5"/>
                  </a:lnTo>
                  <a:lnTo>
                    <a:pt x="4" y="8"/>
                  </a:lnTo>
                  <a:lnTo>
                    <a:pt x="3" y="12"/>
                  </a:lnTo>
                  <a:lnTo>
                    <a:pt x="2" y="15"/>
                  </a:lnTo>
                  <a:lnTo>
                    <a:pt x="2" y="18"/>
                  </a:lnTo>
                  <a:lnTo>
                    <a:pt x="1" y="21"/>
                  </a:lnTo>
                  <a:lnTo>
                    <a:pt x="0" y="24"/>
                  </a:lnTo>
                  <a:lnTo>
                    <a:pt x="0" y="28"/>
                  </a:lnTo>
                  <a:lnTo>
                    <a:pt x="2" y="33"/>
                  </a:lnTo>
                  <a:lnTo>
                    <a:pt x="6" y="39"/>
                  </a:lnTo>
                  <a:lnTo>
                    <a:pt x="9" y="45"/>
                  </a:lnTo>
                  <a:lnTo>
                    <a:pt x="11" y="52"/>
                  </a:lnTo>
                  <a:lnTo>
                    <a:pt x="15" y="58"/>
                  </a:lnTo>
                  <a:lnTo>
                    <a:pt x="17" y="63"/>
                  </a:lnTo>
                  <a:lnTo>
                    <a:pt x="21" y="69"/>
                  </a:lnTo>
                  <a:lnTo>
                    <a:pt x="24" y="75"/>
                  </a:lnTo>
                  <a:lnTo>
                    <a:pt x="24" y="70"/>
                  </a:lnTo>
                  <a:lnTo>
                    <a:pt x="24" y="66"/>
                  </a:lnTo>
                  <a:lnTo>
                    <a:pt x="24" y="61"/>
                  </a:lnTo>
                  <a:lnTo>
                    <a:pt x="24" y="56"/>
                  </a:lnTo>
                  <a:lnTo>
                    <a:pt x="25" y="52"/>
                  </a:lnTo>
                  <a:lnTo>
                    <a:pt x="25" y="47"/>
                  </a:lnTo>
                  <a:lnTo>
                    <a:pt x="25" y="43"/>
                  </a:lnTo>
                  <a:lnTo>
                    <a:pt x="25" y="38"/>
                  </a:lnTo>
                  <a:lnTo>
                    <a:pt x="25" y="36"/>
                  </a:lnTo>
                  <a:lnTo>
                    <a:pt x="25" y="35"/>
                  </a:lnTo>
                  <a:lnTo>
                    <a:pt x="25" y="33"/>
                  </a:lnTo>
                  <a:lnTo>
                    <a:pt x="24" y="30"/>
                  </a:lnTo>
                  <a:lnTo>
                    <a:pt x="23" y="27"/>
                  </a:lnTo>
                  <a:lnTo>
                    <a:pt x="22" y="23"/>
                  </a:lnTo>
                  <a:lnTo>
                    <a:pt x="21" y="20"/>
                  </a:lnTo>
                  <a:lnTo>
                    <a:pt x="18" y="16"/>
                  </a:lnTo>
                  <a:lnTo>
                    <a:pt x="17" y="13"/>
                  </a:lnTo>
                  <a:lnTo>
                    <a:pt x="15" y="9"/>
                  </a:lnTo>
                  <a:lnTo>
                    <a:pt x="14" y="6"/>
                  </a:lnTo>
                  <a:lnTo>
                    <a:pt x="11" y="3"/>
                  </a:lnTo>
                  <a:lnTo>
                    <a:pt x="10" y="2"/>
                  </a:lnTo>
                  <a:lnTo>
                    <a:pt x="9" y="1"/>
                  </a:lnTo>
                  <a:lnTo>
                    <a:pt x="8" y="0"/>
                  </a:lnTo>
                  <a:lnTo>
                    <a:pt x="7" y="0"/>
                  </a:lnTo>
                  <a:lnTo>
                    <a:pt x="6" y="1"/>
                  </a:lnTo>
                  <a:lnTo>
                    <a:pt x="6" y="2"/>
                  </a:lnTo>
                  <a:close/>
                </a:path>
              </a:pathLst>
            </a:custGeom>
            <a:solidFill>
              <a:srgbClr val="999999"/>
            </a:solidFill>
            <a:ln w="9525">
              <a:noFill/>
              <a:round/>
              <a:headEnd/>
              <a:tailEnd/>
            </a:ln>
          </p:spPr>
          <p:txBody>
            <a:bodyPr/>
            <a:lstStyle/>
            <a:p>
              <a:endParaRPr lang="en-US"/>
            </a:p>
          </p:txBody>
        </p:sp>
        <p:sp>
          <p:nvSpPr>
            <p:cNvPr id="1244" name="Freeform 208"/>
            <p:cNvSpPr>
              <a:spLocks/>
            </p:cNvSpPr>
            <p:nvPr/>
          </p:nvSpPr>
          <p:spPr bwMode="auto">
            <a:xfrm>
              <a:off x="3475" y="2121"/>
              <a:ext cx="49" cy="22"/>
            </a:xfrm>
            <a:custGeom>
              <a:avLst/>
              <a:gdLst>
                <a:gd name="T0" fmla="*/ 3 w 99"/>
                <a:gd name="T1" fmla="*/ 1 h 42"/>
                <a:gd name="T2" fmla="*/ 7 w 99"/>
                <a:gd name="T3" fmla="*/ 1 h 42"/>
                <a:gd name="T4" fmla="*/ 11 w 99"/>
                <a:gd name="T5" fmla="*/ 1 h 42"/>
                <a:gd name="T6" fmla="*/ 15 w 99"/>
                <a:gd name="T7" fmla="*/ 1 h 42"/>
                <a:gd name="T8" fmla="*/ 17 w 99"/>
                <a:gd name="T9" fmla="*/ 0 h 42"/>
                <a:gd name="T10" fmla="*/ 18 w 99"/>
                <a:gd name="T11" fmla="*/ 0 h 42"/>
                <a:gd name="T12" fmla="*/ 19 w 99"/>
                <a:gd name="T13" fmla="*/ 1 h 42"/>
                <a:gd name="T14" fmla="*/ 19 w 99"/>
                <a:gd name="T15" fmla="*/ 1 h 42"/>
                <a:gd name="T16" fmla="*/ 20 w 99"/>
                <a:gd name="T17" fmla="*/ 2 h 42"/>
                <a:gd name="T18" fmla="*/ 21 w 99"/>
                <a:gd name="T19" fmla="*/ 4 h 42"/>
                <a:gd name="T20" fmla="*/ 23 w 99"/>
                <a:gd name="T21" fmla="*/ 6 h 42"/>
                <a:gd name="T22" fmla="*/ 24 w 99"/>
                <a:gd name="T23" fmla="*/ 8 h 42"/>
                <a:gd name="T24" fmla="*/ 24 w 99"/>
                <a:gd name="T25" fmla="*/ 9 h 42"/>
                <a:gd name="T26" fmla="*/ 24 w 99"/>
                <a:gd name="T27" fmla="*/ 10 h 42"/>
                <a:gd name="T28" fmla="*/ 24 w 99"/>
                <a:gd name="T29" fmla="*/ 10 h 42"/>
                <a:gd name="T30" fmla="*/ 24 w 99"/>
                <a:gd name="T31" fmla="*/ 10 h 42"/>
                <a:gd name="T32" fmla="*/ 23 w 99"/>
                <a:gd name="T33" fmla="*/ 10 h 42"/>
                <a:gd name="T34" fmla="*/ 22 w 99"/>
                <a:gd name="T35" fmla="*/ 11 h 42"/>
                <a:gd name="T36" fmla="*/ 20 w 99"/>
                <a:gd name="T37" fmla="*/ 11 h 42"/>
                <a:gd name="T38" fmla="*/ 18 w 99"/>
                <a:gd name="T39" fmla="*/ 11 h 42"/>
                <a:gd name="T40" fmla="*/ 16 w 99"/>
                <a:gd name="T41" fmla="*/ 12 h 42"/>
                <a:gd name="T42" fmla="*/ 14 w 99"/>
                <a:gd name="T43" fmla="*/ 12 h 42"/>
                <a:gd name="T44" fmla="*/ 12 w 99"/>
                <a:gd name="T45" fmla="*/ 12 h 42"/>
                <a:gd name="T46" fmla="*/ 10 w 99"/>
                <a:gd name="T47" fmla="*/ 12 h 42"/>
                <a:gd name="T48" fmla="*/ 7 w 99"/>
                <a:gd name="T49" fmla="*/ 11 h 42"/>
                <a:gd name="T50" fmla="*/ 6 w 99"/>
                <a:gd name="T51" fmla="*/ 11 h 42"/>
                <a:gd name="T52" fmla="*/ 5 w 99"/>
                <a:gd name="T53" fmla="*/ 11 h 42"/>
                <a:gd name="T54" fmla="*/ 4 w 99"/>
                <a:gd name="T55" fmla="*/ 11 h 42"/>
                <a:gd name="T56" fmla="*/ 4 w 99"/>
                <a:gd name="T57" fmla="*/ 11 h 42"/>
                <a:gd name="T58" fmla="*/ 3 w 99"/>
                <a:gd name="T59" fmla="*/ 9 h 42"/>
                <a:gd name="T60" fmla="*/ 2 w 99"/>
                <a:gd name="T61" fmla="*/ 7 h 42"/>
                <a:gd name="T62" fmla="*/ 1 w 99"/>
                <a:gd name="T63" fmla="*/ 5 h 42"/>
                <a:gd name="T64" fmla="*/ 0 w 99"/>
                <a:gd name="T65" fmla="*/ 3 h 42"/>
                <a:gd name="T66" fmla="*/ 0 w 99"/>
                <a:gd name="T67" fmla="*/ 2 h 42"/>
                <a:gd name="T68" fmla="*/ 0 w 99"/>
                <a:gd name="T69" fmla="*/ 1 h 42"/>
                <a:gd name="T70" fmla="*/ 0 w 99"/>
                <a:gd name="T71" fmla="*/ 1 h 42"/>
                <a:gd name="T72" fmla="*/ 0 w 99"/>
                <a:gd name="T73" fmla="*/ 1 h 42"/>
                <a:gd name="T74" fmla="*/ 1 w 99"/>
                <a:gd name="T75" fmla="*/ 1 h 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9"/>
                <a:gd name="T115" fmla="*/ 0 h 42"/>
                <a:gd name="T116" fmla="*/ 99 w 99"/>
                <a:gd name="T117" fmla="*/ 42 h 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9" h="42">
                  <a:moveTo>
                    <a:pt x="6" y="2"/>
                  </a:moveTo>
                  <a:lnTo>
                    <a:pt x="15" y="2"/>
                  </a:lnTo>
                  <a:lnTo>
                    <a:pt x="22" y="2"/>
                  </a:lnTo>
                  <a:lnTo>
                    <a:pt x="30" y="2"/>
                  </a:lnTo>
                  <a:lnTo>
                    <a:pt x="38" y="2"/>
                  </a:lnTo>
                  <a:lnTo>
                    <a:pt x="45" y="2"/>
                  </a:lnTo>
                  <a:lnTo>
                    <a:pt x="53" y="1"/>
                  </a:lnTo>
                  <a:lnTo>
                    <a:pt x="61" y="1"/>
                  </a:lnTo>
                  <a:lnTo>
                    <a:pt x="69" y="0"/>
                  </a:lnTo>
                  <a:lnTo>
                    <a:pt x="70" y="0"/>
                  </a:lnTo>
                  <a:lnTo>
                    <a:pt x="72" y="0"/>
                  </a:lnTo>
                  <a:lnTo>
                    <a:pt x="74" y="0"/>
                  </a:lnTo>
                  <a:lnTo>
                    <a:pt x="75" y="1"/>
                  </a:lnTo>
                  <a:lnTo>
                    <a:pt x="76" y="1"/>
                  </a:lnTo>
                  <a:lnTo>
                    <a:pt x="77" y="2"/>
                  </a:lnTo>
                  <a:lnTo>
                    <a:pt x="78" y="2"/>
                  </a:lnTo>
                  <a:lnTo>
                    <a:pt x="78" y="3"/>
                  </a:lnTo>
                  <a:lnTo>
                    <a:pt x="82" y="6"/>
                  </a:lnTo>
                  <a:lnTo>
                    <a:pt x="84" y="11"/>
                  </a:lnTo>
                  <a:lnTo>
                    <a:pt x="86" y="15"/>
                  </a:lnTo>
                  <a:lnTo>
                    <a:pt x="89" y="19"/>
                  </a:lnTo>
                  <a:lnTo>
                    <a:pt x="92" y="23"/>
                  </a:lnTo>
                  <a:lnTo>
                    <a:pt x="94" y="27"/>
                  </a:lnTo>
                  <a:lnTo>
                    <a:pt x="97" y="31"/>
                  </a:lnTo>
                  <a:lnTo>
                    <a:pt x="99" y="35"/>
                  </a:lnTo>
                  <a:lnTo>
                    <a:pt x="99" y="36"/>
                  </a:lnTo>
                  <a:lnTo>
                    <a:pt x="98" y="38"/>
                  </a:lnTo>
                  <a:lnTo>
                    <a:pt x="97" y="38"/>
                  </a:lnTo>
                  <a:lnTo>
                    <a:pt x="95" y="38"/>
                  </a:lnTo>
                  <a:lnTo>
                    <a:pt x="94" y="39"/>
                  </a:lnTo>
                  <a:lnTo>
                    <a:pt x="93" y="39"/>
                  </a:lnTo>
                  <a:lnTo>
                    <a:pt x="89" y="40"/>
                  </a:lnTo>
                  <a:lnTo>
                    <a:pt x="85" y="40"/>
                  </a:lnTo>
                  <a:lnTo>
                    <a:pt x="80" y="41"/>
                  </a:lnTo>
                  <a:lnTo>
                    <a:pt x="77" y="41"/>
                  </a:lnTo>
                  <a:lnTo>
                    <a:pt x="72" y="41"/>
                  </a:lnTo>
                  <a:lnTo>
                    <a:pt x="69" y="42"/>
                  </a:lnTo>
                  <a:lnTo>
                    <a:pt x="64" y="42"/>
                  </a:lnTo>
                  <a:lnTo>
                    <a:pt x="61" y="42"/>
                  </a:lnTo>
                  <a:lnTo>
                    <a:pt x="56" y="42"/>
                  </a:lnTo>
                  <a:lnTo>
                    <a:pt x="52" y="42"/>
                  </a:lnTo>
                  <a:lnTo>
                    <a:pt x="48" y="42"/>
                  </a:lnTo>
                  <a:lnTo>
                    <a:pt x="44" y="42"/>
                  </a:lnTo>
                  <a:lnTo>
                    <a:pt x="40" y="42"/>
                  </a:lnTo>
                  <a:lnTo>
                    <a:pt x="36" y="42"/>
                  </a:lnTo>
                  <a:lnTo>
                    <a:pt x="31" y="41"/>
                  </a:lnTo>
                  <a:lnTo>
                    <a:pt x="27" y="41"/>
                  </a:lnTo>
                  <a:lnTo>
                    <a:pt x="25" y="41"/>
                  </a:lnTo>
                  <a:lnTo>
                    <a:pt x="24" y="41"/>
                  </a:lnTo>
                  <a:lnTo>
                    <a:pt x="22" y="41"/>
                  </a:lnTo>
                  <a:lnTo>
                    <a:pt x="21" y="41"/>
                  </a:lnTo>
                  <a:lnTo>
                    <a:pt x="19" y="40"/>
                  </a:lnTo>
                  <a:lnTo>
                    <a:pt x="18" y="40"/>
                  </a:lnTo>
                  <a:lnTo>
                    <a:pt x="17" y="39"/>
                  </a:lnTo>
                  <a:lnTo>
                    <a:pt x="15" y="34"/>
                  </a:lnTo>
                  <a:lnTo>
                    <a:pt x="12" y="31"/>
                  </a:lnTo>
                  <a:lnTo>
                    <a:pt x="10" y="26"/>
                  </a:lnTo>
                  <a:lnTo>
                    <a:pt x="8" y="23"/>
                  </a:lnTo>
                  <a:lnTo>
                    <a:pt x="7" y="18"/>
                  </a:lnTo>
                  <a:lnTo>
                    <a:pt x="4" y="13"/>
                  </a:lnTo>
                  <a:lnTo>
                    <a:pt x="2" y="9"/>
                  </a:lnTo>
                  <a:lnTo>
                    <a:pt x="0" y="5"/>
                  </a:lnTo>
                  <a:lnTo>
                    <a:pt x="0" y="4"/>
                  </a:lnTo>
                  <a:lnTo>
                    <a:pt x="0" y="3"/>
                  </a:lnTo>
                  <a:lnTo>
                    <a:pt x="1" y="3"/>
                  </a:lnTo>
                  <a:lnTo>
                    <a:pt x="2" y="2"/>
                  </a:lnTo>
                  <a:lnTo>
                    <a:pt x="3" y="2"/>
                  </a:lnTo>
                  <a:lnTo>
                    <a:pt x="4" y="2"/>
                  </a:lnTo>
                  <a:lnTo>
                    <a:pt x="6" y="2"/>
                  </a:lnTo>
                  <a:close/>
                </a:path>
              </a:pathLst>
            </a:custGeom>
            <a:solidFill>
              <a:srgbClr val="E5E5E5"/>
            </a:solidFill>
            <a:ln w="9525">
              <a:noFill/>
              <a:round/>
              <a:headEnd/>
              <a:tailEnd/>
            </a:ln>
          </p:spPr>
          <p:txBody>
            <a:bodyPr/>
            <a:lstStyle/>
            <a:p>
              <a:endParaRPr lang="en-US"/>
            </a:p>
          </p:txBody>
        </p:sp>
        <p:sp>
          <p:nvSpPr>
            <p:cNvPr id="1245" name="Freeform 209"/>
            <p:cNvSpPr>
              <a:spLocks/>
            </p:cNvSpPr>
            <p:nvPr/>
          </p:nvSpPr>
          <p:spPr bwMode="auto">
            <a:xfrm>
              <a:off x="3545" y="2135"/>
              <a:ext cx="47" cy="23"/>
            </a:xfrm>
            <a:custGeom>
              <a:avLst/>
              <a:gdLst>
                <a:gd name="T0" fmla="*/ 18 w 96"/>
                <a:gd name="T1" fmla="*/ 0 h 46"/>
                <a:gd name="T2" fmla="*/ 19 w 96"/>
                <a:gd name="T3" fmla="*/ 0 h 46"/>
                <a:gd name="T4" fmla="*/ 19 w 96"/>
                <a:gd name="T5" fmla="*/ 0 h 46"/>
                <a:gd name="T6" fmla="*/ 20 w 96"/>
                <a:gd name="T7" fmla="*/ 0 h 46"/>
                <a:gd name="T8" fmla="*/ 20 w 96"/>
                <a:gd name="T9" fmla="*/ 0 h 46"/>
                <a:gd name="T10" fmla="*/ 20 w 96"/>
                <a:gd name="T11" fmla="*/ 1 h 46"/>
                <a:gd name="T12" fmla="*/ 20 w 96"/>
                <a:gd name="T13" fmla="*/ 1 h 46"/>
                <a:gd name="T14" fmla="*/ 21 w 96"/>
                <a:gd name="T15" fmla="*/ 1 h 46"/>
                <a:gd name="T16" fmla="*/ 21 w 96"/>
                <a:gd name="T17" fmla="*/ 1 h 46"/>
                <a:gd name="T18" fmla="*/ 23 w 96"/>
                <a:gd name="T19" fmla="*/ 10 h 46"/>
                <a:gd name="T20" fmla="*/ 0 w 96"/>
                <a:gd name="T21" fmla="*/ 12 h 46"/>
                <a:gd name="T22" fmla="*/ 0 w 96"/>
                <a:gd name="T23" fmla="*/ 1 h 46"/>
                <a:gd name="T24" fmla="*/ 0 w 96"/>
                <a:gd name="T25" fmla="*/ 1 h 46"/>
                <a:gd name="T26" fmla="*/ 0 w 96"/>
                <a:gd name="T27" fmla="*/ 1 h 46"/>
                <a:gd name="T28" fmla="*/ 0 w 96"/>
                <a:gd name="T29" fmla="*/ 1 h 46"/>
                <a:gd name="T30" fmla="*/ 1 w 96"/>
                <a:gd name="T31" fmla="*/ 1 h 46"/>
                <a:gd name="T32" fmla="*/ 1 w 96"/>
                <a:gd name="T33" fmla="*/ 1 h 46"/>
                <a:gd name="T34" fmla="*/ 3 w 96"/>
                <a:gd name="T35" fmla="*/ 1 h 46"/>
                <a:gd name="T36" fmla="*/ 4 w 96"/>
                <a:gd name="T37" fmla="*/ 1 h 46"/>
                <a:gd name="T38" fmla="*/ 5 w 96"/>
                <a:gd name="T39" fmla="*/ 1 h 46"/>
                <a:gd name="T40" fmla="*/ 7 w 96"/>
                <a:gd name="T41" fmla="*/ 1 h 46"/>
                <a:gd name="T42" fmla="*/ 9 w 96"/>
                <a:gd name="T43" fmla="*/ 1 h 46"/>
                <a:gd name="T44" fmla="*/ 12 w 96"/>
                <a:gd name="T45" fmla="*/ 1 h 46"/>
                <a:gd name="T46" fmla="*/ 15 w 96"/>
                <a:gd name="T47" fmla="*/ 0 h 46"/>
                <a:gd name="T48" fmla="*/ 17 w 96"/>
                <a:gd name="T49" fmla="*/ 0 h 46"/>
                <a:gd name="T50" fmla="*/ 18 w 96"/>
                <a:gd name="T51" fmla="*/ 0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6"/>
                <a:gd name="T79" fmla="*/ 0 h 46"/>
                <a:gd name="T80" fmla="*/ 96 w 9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6" h="46">
                  <a:moveTo>
                    <a:pt x="76" y="0"/>
                  </a:moveTo>
                  <a:lnTo>
                    <a:pt x="79" y="0"/>
                  </a:lnTo>
                  <a:lnTo>
                    <a:pt x="80" y="0"/>
                  </a:lnTo>
                  <a:lnTo>
                    <a:pt x="81" y="0"/>
                  </a:lnTo>
                  <a:lnTo>
                    <a:pt x="82" y="0"/>
                  </a:lnTo>
                  <a:lnTo>
                    <a:pt x="83" y="1"/>
                  </a:lnTo>
                  <a:lnTo>
                    <a:pt x="84" y="1"/>
                  </a:lnTo>
                  <a:lnTo>
                    <a:pt x="85" y="3"/>
                  </a:lnTo>
                  <a:lnTo>
                    <a:pt x="96" y="39"/>
                  </a:lnTo>
                  <a:lnTo>
                    <a:pt x="1" y="46"/>
                  </a:lnTo>
                  <a:lnTo>
                    <a:pt x="0" y="5"/>
                  </a:lnTo>
                  <a:lnTo>
                    <a:pt x="1" y="5"/>
                  </a:lnTo>
                  <a:lnTo>
                    <a:pt x="3" y="4"/>
                  </a:lnTo>
                  <a:lnTo>
                    <a:pt x="4" y="4"/>
                  </a:lnTo>
                  <a:lnTo>
                    <a:pt x="7" y="4"/>
                  </a:lnTo>
                  <a:lnTo>
                    <a:pt x="12" y="3"/>
                  </a:lnTo>
                  <a:lnTo>
                    <a:pt x="16" y="3"/>
                  </a:lnTo>
                  <a:lnTo>
                    <a:pt x="22" y="1"/>
                  </a:lnTo>
                  <a:lnTo>
                    <a:pt x="29" y="1"/>
                  </a:lnTo>
                  <a:lnTo>
                    <a:pt x="36" y="1"/>
                  </a:lnTo>
                  <a:lnTo>
                    <a:pt x="49" y="1"/>
                  </a:lnTo>
                  <a:lnTo>
                    <a:pt x="61" y="0"/>
                  </a:lnTo>
                  <a:lnTo>
                    <a:pt x="70" y="0"/>
                  </a:lnTo>
                  <a:lnTo>
                    <a:pt x="76" y="0"/>
                  </a:lnTo>
                  <a:close/>
                </a:path>
              </a:pathLst>
            </a:custGeom>
            <a:solidFill>
              <a:srgbClr val="B2B2B2"/>
            </a:solidFill>
            <a:ln w="9525">
              <a:noFill/>
              <a:round/>
              <a:headEnd/>
              <a:tailEnd/>
            </a:ln>
          </p:spPr>
          <p:txBody>
            <a:bodyPr/>
            <a:lstStyle/>
            <a:p>
              <a:endParaRPr lang="en-US"/>
            </a:p>
          </p:txBody>
        </p:sp>
        <p:sp>
          <p:nvSpPr>
            <p:cNvPr id="1246" name="Freeform 210"/>
            <p:cNvSpPr>
              <a:spLocks/>
            </p:cNvSpPr>
            <p:nvPr/>
          </p:nvSpPr>
          <p:spPr bwMode="auto">
            <a:xfrm>
              <a:off x="3533" y="2120"/>
              <a:ext cx="13" cy="38"/>
            </a:xfrm>
            <a:custGeom>
              <a:avLst/>
              <a:gdLst>
                <a:gd name="T0" fmla="*/ 1 w 27"/>
                <a:gd name="T1" fmla="*/ 1 h 76"/>
                <a:gd name="T2" fmla="*/ 0 w 27"/>
                <a:gd name="T3" fmla="*/ 7 h 76"/>
                <a:gd name="T4" fmla="*/ 6 w 27"/>
                <a:gd name="T5" fmla="*/ 19 h 76"/>
                <a:gd name="T6" fmla="*/ 6 w 27"/>
                <a:gd name="T7" fmla="*/ 10 h 76"/>
                <a:gd name="T8" fmla="*/ 6 w 27"/>
                <a:gd name="T9" fmla="*/ 10 h 76"/>
                <a:gd name="T10" fmla="*/ 6 w 27"/>
                <a:gd name="T11" fmla="*/ 10 h 76"/>
                <a:gd name="T12" fmla="*/ 6 w 27"/>
                <a:gd name="T13" fmla="*/ 9 h 76"/>
                <a:gd name="T14" fmla="*/ 6 w 27"/>
                <a:gd name="T15" fmla="*/ 9 h 76"/>
                <a:gd name="T16" fmla="*/ 6 w 27"/>
                <a:gd name="T17" fmla="*/ 7 h 76"/>
                <a:gd name="T18" fmla="*/ 5 w 27"/>
                <a:gd name="T19" fmla="*/ 7 h 76"/>
                <a:gd name="T20" fmla="*/ 5 w 27"/>
                <a:gd name="T21" fmla="*/ 5 h 76"/>
                <a:gd name="T22" fmla="*/ 5 w 27"/>
                <a:gd name="T23" fmla="*/ 5 h 76"/>
                <a:gd name="T24" fmla="*/ 4 w 27"/>
                <a:gd name="T25" fmla="*/ 4 h 76"/>
                <a:gd name="T26" fmla="*/ 4 w 27"/>
                <a:gd name="T27" fmla="*/ 3 h 76"/>
                <a:gd name="T28" fmla="*/ 3 w 27"/>
                <a:gd name="T29" fmla="*/ 2 h 76"/>
                <a:gd name="T30" fmla="*/ 3 w 27"/>
                <a:gd name="T31" fmla="*/ 1 h 76"/>
                <a:gd name="T32" fmla="*/ 2 w 27"/>
                <a:gd name="T33" fmla="*/ 1 h 76"/>
                <a:gd name="T34" fmla="*/ 2 w 27"/>
                <a:gd name="T35" fmla="*/ 1 h 76"/>
                <a:gd name="T36" fmla="*/ 2 w 27"/>
                <a:gd name="T37" fmla="*/ 1 h 76"/>
                <a:gd name="T38" fmla="*/ 1 w 27"/>
                <a:gd name="T39" fmla="*/ 1 h 76"/>
                <a:gd name="T40" fmla="*/ 1 w 27"/>
                <a:gd name="T41" fmla="*/ 0 h 76"/>
                <a:gd name="T42" fmla="*/ 1 w 27"/>
                <a:gd name="T43" fmla="*/ 0 h 76"/>
                <a:gd name="T44" fmla="*/ 1 w 27"/>
                <a:gd name="T45" fmla="*/ 0 h 76"/>
                <a:gd name="T46" fmla="*/ 1 w 27"/>
                <a:gd name="T47" fmla="*/ 1 h 76"/>
                <a:gd name="T48" fmla="*/ 1 w 27"/>
                <a:gd name="T49" fmla="*/ 1 h 76"/>
                <a:gd name="T50" fmla="*/ 1 w 27"/>
                <a:gd name="T51" fmla="*/ 1 h 7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
                <a:gd name="T79" fmla="*/ 0 h 76"/>
                <a:gd name="T80" fmla="*/ 27 w 27"/>
                <a:gd name="T81" fmla="*/ 76 h 7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 h="76">
                  <a:moveTo>
                    <a:pt x="5" y="2"/>
                  </a:moveTo>
                  <a:lnTo>
                    <a:pt x="0" y="28"/>
                  </a:lnTo>
                  <a:lnTo>
                    <a:pt x="27" y="76"/>
                  </a:lnTo>
                  <a:lnTo>
                    <a:pt x="27" y="39"/>
                  </a:lnTo>
                  <a:lnTo>
                    <a:pt x="27" y="38"/>
                  </a:lnTo>
                  <a:lnTo>
                    <a:pt x="27" y="37"/>
                  </a:lnTo>
                  <a:lnTo>
                    <a:pt x="25" y="36"/>
                  </a:lnTo>
                  <a:lnTo>
                    <a:pt x="25" y="34"/>
                  </a:lnTo>
                  <a:lnTo>
                    <a:pt x="24" y="31"/>
                  </a:lnTo>
                  <a:lnTo>
                    <a:pt x="23" y="28"/>
                  </a:lnTo>
                  <a:lnTo>
                    <a:pt x="22" y="23"/>
                  </a:lnTo>
                  <a:lnTo>
                    <a:pt x="20" y="20"/>
                  </a:lnTo>
                  <a:lnTo>
                    <a:pt x="18" y="16"/>
                  </a:lnTo>
                  <a:lnTo>
                    <a:pt x="16" y="13"/>
                  </a:lnTo>
                  <a:lnTo>
                    <a:pt x="14" y="9"/>
                  </a:lnTo>
                  <a:lnTo>
                    <a:pt x="13" y="7"/>
                  </a:lnTo>
                  <a:lnTo>
                    <a:pt x="10" y="4"/>
                  </a:lnTo>
                  <a:lnTo>
                    <a:pt x="9" y="2"/>
                  </a:lnTo>
                  <a:lnTo>
                    <a:pt x="8" y="1"/>
                  </a:lnTo>
                  <a:lnTo>
                    <a:pt x="7" y="1"/>
                  </a:lnTo>
                  <a:lnTo>
                    <a:pt x="7" y="0"/>
                  </a:lnTo>
                  <a:lnTo>
                    <a:pt x="6" y="0"/>
                  </a:lnTo>
                  <a:lnTo>
                    <a:pt x="5" y="1"/>
                  </a:lnTo>
                  <a:lnTo>
                    <a:pt x="5" y="2"/>
                  </a:lnTo>
                  <a:close/>
                </a:path>
              </a:pathLst>
            </a:custGeom>
            <a:solidFill>
              <a:srgbClr val="999999"/>
            </a:solidFill>
            <a:ln w="9525">
              <a:noFill/>
              <a:round/>
              <a:headEnd/>
              <a:tailEnd/>
            </a:ln>
          </p:spPr>
          <p:txBody>
            <a:bodyPr/>
            <a:lstStyle/>
            <a:p>
              <a:endParaRPr lang="en-US"/>
            </a:p>
          </p:txBody>
        </p:sp>
        <p:sp>
          <p:nvSpPr>
            <p:cNvPr id="1247" name="Freeform 211"/>
            <p:cNvSpPr>
              <a:spLocks/>
            </p:cNvSpPr>
            <p:nvPr/>
          </p:nvSpPr>
          <p:spPr bwMode="auto">
            <a:xfrm>
              <a:off x="3535" y="2118"/>
              <a:ext cx="51" cy="22"/>
            </a:xfrm>
            <a:custGeom>
              <a:avLst/>
              <a:gdLst>
                <a:gd name="T0" fmla="*/ 2 w 101"/>
                <a:gd name="T1" fmla="*/ 1 h 43"/>
                <a:gd name="T2" fmla="*/ 4 w 101"/>
                <a:gd name="T3" fmla="*/ 1 h 43"/>
                <a:gd name="T4" fmla="*/ 6 w 101"/>
                <a:gd name="T5" fmla="*/ 1 h 43"/>
                <a:gd name="T6" fmla="*/ 8 w 101"/>
                <a:gd name="T7" fmla="*/ 1 h 43"/>
                <a:gd name="T8" fmla="*/ 10 w 101"/>
                <a:gd name="T9" fmla="*/ 1 h 43"/>
                <a:gd name="T10" fmla="*/ 12 w 101"/>
                <a:gd name="T11" fmla="*/ 1 h 43"/>
                <a:gd name="T12" fmla="*/ 14 w 101"/>
                <a:gd name="T13" fmla="*/ 1 h 43"/>
                <a:gd name="T14" fmla="*/ 16 w 101"/>
                <a:gd name="T15" fmla="*/ 1 h 43"/>
                <a:gd name="T16" fmla="*/ 18 w 101"/>
                <a:gd name="T17" fmla="*/ 0 h 43"/>
                <a:gd name="T18" fmla="*/ 18 w 101"/>
                <a:gd name="T19" fmla="*/ 0 h 43"/>
                <a:gd name="T20" fmla="*/ 18 w 101"/>
                <a:gd name="T21" fmla="*/ 0 h 43"/>
                <a:gd name="T22" fmla="*/ 19 w 101"/>
                <a:gd name="T23" fmla="*/ 0 h 43"/>
                <a:gd name="T24" fmla="*/ 19 w 101"/>
                <a:gd name="T25" fmla="*/ 1 h 43"/>
                <a:gd name="T26" fmla="*/ 20 w 101"/>
                <a:gd name="T27" fmla="*/ 1 h 43"/>
                <a:gd name="T28" fmla="*/ 20 w 101"/>
                <a:gd name="T29" fmla="*/ 1 h 43"/>
                <a:gd name="T30" fmla="*/ 20 w 101"/>
                <a:gd name="T31" fmla="*/ 1 h 43"/>
                <a:gd name="T32" fmla="*/ 20 w 101"/>
                <a:gd name="T33" fmla="*/ 1 h 43"/>
                <a:gd name="T34" fmla="*/ 26 w 101"/>
                <a:gd name="T35" fmla="*/ 9 h 43"/>
                <a:gd name="T36" fmla="*/ 26 w 101"/>
                <a:gd name="T37" fmla="*/ 9 h 43"/>
                <a:gd name="T38" fmla="*/ 26 w 101"/>
                <a:gd name="T39" fmla="*/ 10 h 43"/>
                <a:gd name="T40" fmla="*/ 26 w 101"/>
                <a:gd name="T41" fmla="*/ 10 h 43"/>
                <a:gd name="T42" fmla="*/ 26 w 101"/>
                <a:gd name="T43" fmla="*/ 10 h 43"/>
                <a:gd name="T44" fmla="*/ 26 w 101"/>
                <a:gd name="T45" fmla="*/ 10 h 43"/>
                <a:gd name="T46" fmla="*/ 25 w 101"/>
                <a:gd name="T47" fmla="*/ 10 h 43"/>
                <a:gd name="T48" fmla="*/ 25 w 101"/>
                <a:gd name="T49" fmla="*/ 10 h 43"/>
                <a:gd name="T50" fmla="*/ 25 w 101"/>
                <a:gd name="T51" fmla="*/ 10 h 43"/>
                <a:gd name="T52" fmla="*/ 25 w 101"/>
                <a:gd name="T53" fmla="*/ 10 h 43"/>
                <a:gd name="T54" fmla="*/ 24 w 101"/>
                <a:gd name="T55" fmla="*/ 10 h 43"/>
                <a:gd name="T56" fmla="*/ 23 w 101"/>
                <a:gd name="T57" fmla="*/ 10 h 43"/>
                <a:gd name="T58" fmla="*/ 22 w 101"/>
                <a:gd name="T59" fmla="*/ 10 h 43"/>
                <a:gd name="T60" fmla="*/ 21 w 101"/>
                <a:gd name="T61" fmla="*/ 11 h 43"/>
                <a:gd name="T62" fmla="*/ 20 w 101"/>
                <a:gd name="T63" fmla="*/ 11 h 43"/>
                <a:gd name="T64" fmla="*/ 19 w 101"/>
                <a:gd name="T65" fmla="*/ 11 h 43"/>
                <a:gd name="T66" fmla="*/ 18 w 101"/>
                <a:gd name="T67" fmla="*/ 11 h 43"/>
                <a:gd name="T68" fmla="*/ 17 w 101"/>
                <a:gd name="T69" fmla="*/ 11 h 43"/>
                <a:gd name="T70" fmla="*/ 16 w 101"/>
                <a:gd name="T71" fmla="*/ 11 h 43"/>
                <a:gd name="T72" fmla="*/ 15 w 101"/>
                <a:gd name="T73" fmla="*/ 11 h 43"/>
                <a:gd name="T74" fmla="*/ 14 w 101"/>
                <a:gd name="T75" fmla="*/ 11 h 43"/>
                <a:gd name="T76" fmla="*/ 13 w 101"/>
                <a:gd name="T77" fmla="*/ 11 h 43"/>
                <a:gd name="T78" fmla="*/ 12 w 101"/>
                <a:gd name="T79" fmla="*/ 11 h 43"/>
                <a:gd name="T80" fmla="*/ 11 w 101"/>
                <a:gd name="T81" fmla="*/ 11 h 43"/>
                <a:gd name="T82" fmla="*/ 10 w 101"/>
                <a:gd name="T83" fmla="*/ 11 h 43"/>
                <a:gd name="T84" fmla="*/ 9 w 101"/>
                <a:gd name="T85" fmla="*/ 11 h 43"/>
                <a:gd name="T86" fmla="*/ 8 w 101"/>
                <a:gd name="T87" fmla="*/ 11 h 43"/>
                <a:gd name="T88" fmla="*/ 7 w 101"/>
                <a:gd name="T89" fmla="*/ 11 h 43"/>
                <a:gd name="T90" fmla="*/ 7 w 101"/>
                <a:gd name="T91" fmla="*/ 11 h 43"/>
                <a:gd name="T92" fmla="*/ 6 w 101"/>
                <a:gd name="T93" fmla="*/ 11 h 43"/>
                <a:gd name="T94" fmla="*/ 6 w 101"/>
                <a:gd name="T95" fmla="*/ 11 h 43"/>
                <a:gd name="T96" fmla="*/ 6 w 101"/>
                <a:gd name="T97" fmla="*/ 11 h 43"/>
                <a:gd name="T98" fmla="*/ 6 w 101"/>
                <a:gd name="T99" fmla="*/ 10 h 43"/>
                <a:gd name="T100" fmla="*/ 5 w 101"/>
                <a:gd name="T101" fmla="*/ 10 h 43"/>
                <a:gd name="T102" fmla="*/ 5 w 101"/>
                <a:gd name="T103" fmla="*/ 10 h 43"/>
                <a:gd name="T104" fmla="*/ 0 w 101"/>
                <a:gd name="T105" fmla="*/ 2 h 43"/>
                <a:gd name="T106" fmla="*/ 0 w 101"/>
                <a:gd name="T107" fmla="*/ 2 h 43"/>
                <a:gd name="T108" fmla="*/ 0 w 101"/>
                <a:gd name="T109" fmla="*/ 1 h 43"/>
                <a:gd name="T110" fmla="*/ 0 w 101"/>
                <a:gd name="T111" fmla="*/ 1 h 43"/>
                <a:gd name="T112" fmla="*/ 0 w 101"/>
                <a:gd name="T113" fmla="*/ 1 h 43"/>
                <a:gd name="T114" fmla="*/ 0 w 101"/>
                <a:gd name="T115" fmla="*/ 1 h 43"/>
                <a:gd name="T116" fmla="*/ 1 w 101"/>
                <a:gd name="T117" fmla="*/ 1 h 43"/>
                <a:gd name="T118" fmla="*/ 1 w 101"/>
                <a:gd name="T119" fmla="*/ 1 h 43"/>
                <a:gd name="T120" fmla="*/ 1 w 101"/>
                <a:gd name="T121" fmla="*/ 1 h 43"/>
                <a:gd name="T122" fmla="*/ 1 w 101"/>
                <a:gd name="T123" fmla="*/ 1 h 43"/>
                <a:gd name="T124" fmla="*/ 2 w 101"/>
                <a:gd name="T125" fmla="*/ 1 h 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1"/>
                <a:gd name="T190" fmla="*/ 0 h 43"/>
                <a:gd name="T191" fmla="*/ 101 w 101"/>
                <a:gd name="T192" fmla="*/ 43 h 4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1" h="43">
                  <a:moveTo>
                    <a:pt x="6" y="2"/>
                  </a:moveTo>
                  <a:lnTo>
                    <a:pt x="14" y="2"/>
                  </a:lnTo>
                  <a:lnTo>
                    <a:pt x="22" y="2"/>
                  </a:lnTo>
                  <a:lnTo>
                    <a:pt x="30" y="2"/>
                  </a:lnTo>
                  <a:lnTo>
                    <a:pt x="38" y="2"/>
                  </a:lnTo>
                  <a:lnTo>
                    <a:pt x="46" y="2"/>
                  </a:lnTo>
                  <a:lnTo>
                    <a:pt x="53" y="1"/>
                  </a:lnTo>
                  <a:lnTo>
                    <a:pt x="61" y="1"/>
                  </a:lnTo>
                  <a:lnTo>
                    <a:pt x="69" y="0"/>
                  </a:lnTo>
                  <a:lnTo>
                    <a:pt x="70" y="0"/>
                  </a:lnTo>
                  <a:lnTo>
                    <a:pt x="72" y="0"/>
                  </a:lnTo>
                  <a:lnTo>
                    <a:pt x="74" y="0"/>
                  </a:lnTo>
                  <a:lnTo>
                    <a:pt x="75" y="1"/>
                  </a:lnTo>
                  <a:lnTo>
                    <a:pt x="77" y="1"/>
                  </a:lnTo>
                  <a:lnTo>
                    <a:pt x="78" y="2"/>
                  </a:lnTo>
                  <a:lnTo>
                    <a:pt x="79" y="3"/>
                  </a:lnTo>
                  <a:lnTo>
                    <a:pt x="101" y="35"/>
                  </a:lnTo>
                  <a:lnTo>
                    <a:pt x="101" y="37"/>
                  </a:lnTo>
                  <a:lnTo>
                    <a:pt x="101" y="38"/>
                  </a:lnTo>
                  <a:lnTo>
                    <a:pt x="100" y="38"/>
                  </a:lnTo>
                  <a:lnTo>
                    <a:pt x="99" y="38"/>
                  </a:lnTo>
                  <a:lnTo>
                    <a:pt x="98" y="39"/>
                  </a:lnTo>
                  <a:lnTo>
                    <a:pt x="97" y="39"/>
                  </a:lnTo>
                  <a:lnTo>
                    <a:pt x="95" y="39"/>
                  </a:lnTo>
                  <a:lnTo>
                    <a:pt x="91" y="40"/>
                  </a:lnTo>
                  <a:lnTo>
                    <a:pt x="87" y="40"/>
                  </a:lnTo>
                  <a:lnTo>
                    <a:pt x="83" y="41"/>
                  </a:lnTo>
                  <a:lnTo>
                    <a:pt x="79" y="41"/>
                  </a:lnTo>
                  <a:lnTo>
                    <a:pt x="75" y="42"/>
                  </a:lnTo>
                  <a:lnTo>
                    <a:pt x="71" y="42"/>
                  </a:lnTo>
                  <a:lnTo>
                    <a:pt x="67" y="42"/>
                  </a:lnTo>
                  <a:lnTo>
                    <a:pt x="62" y="43"/>
                  </a:lnTo>
                  <a:lnTo>
                    <a:pt x="59" y="43"/>
                  </a:lnTo>
                  <a:lnTo>
                    <a:pt x="54" y="43"/>
                  </a:lnTo>
                  <a:lnTo>
                    <a:pt x="50" y="43"/>
                  </a:lnTo>
                  <a:lnTo>
                    <a:pt x="46" y="43"/>
                  </a:lnTo>
                  <a:lnTo>
                    <a:pt x="41" y="42"/>
                  </a:lnTo>
                  <a:lnTo>
                    <a:pt x="38" y="42"/>
                  </a:lnTo>
                  <a:lnTo>
                    <a:pt x="33" y="42"/>
                  </a:lnTo>
                  <a:lnTo>
                    <a:pt x="29" y="41"/>
                  </a:lnTo>
                  <a:lnTo>
                    <a:pt x="26" y="41"/>
                  </a:lnTo>
                  <a:lnTo>
                    <a:pt x="25" y="41"/>
                  </a:lnTo>
                  <a:lnTo>
                    <a:pt x="24" y="41"/>
                  </a:lnTo>
                  <a:lnTo>
                    <a:pt x="23" y="41"/>
                  </a:lnTo>
                  <a:lnTo>
                    <a:pt x="21" y="41"/>
                  </a:lnTo>
                  <a:lnTo>
                    <a:pt x="21" y="40"/>
                  </a:lnTo>
                  <a:lnTo>
                    <a:pt x="19" y="40"/>
                  </a:lnTo>
                  <a:lnTo>
                    <a:pt x="18" y="40"/>
                  </a:lnTo>
                  <a:lnTo>
                    <a:pt x="0" y="5"/>
                  </a:lnTo>
                  <a:lnTo>
                    <a:pt x="0" y="4"/>
                  </a:lnTo>
                  <a:lnTo>
                    <a:pt x="0" y="3"/>
                  </a:lnTo>
                  <a:lnTo>
                    <a:pt x="1" y="3"/>
                  </a:lnTo>
                  <a:lnTo>
                    <a:pt x="2" y="2"/>
                  </a:lnTo>
                  <a:lnTo>
                    <a:pt x="3" y="2"/>
                  </a:lnTo>
                  <a:lnTo>
                    <a:pt x="4" y="2"/>
                  </a:lnTo>
                  <a:lnTo>
                    <a:pt x="6" y="2"/>
                  </a:lnTo>
                  <a:close/>
                </a:path>
              </a:pathLst>
            </a:custGeom>
            <a:solidFill>
              <a:srgbClr val="E5E5E5"/>
            </a:solidFill>
            <a:ln w="9525">
              <a:noFill/>
              <a:round/>
              <a:headEnd/>
              <a:tailEnd/>
            </a:ln>
          </p:spPr>
          <p:txBody>
            <a:bodyPr/>
            <a:lstStyle/>
            <a:p>
              <a:endParaRPr lang="en-US"/>
            </a:p>
          </p:txBody>
        </p:sp>
        <p:sp>
          <p:nvSpPr>
            <p:cNvPr id="1248" name="Freeform 212"/>
            <p:cNvSpPr>
              <a:spLocks/>
            </p:cNvSpPr>
            <p:nvPr/>
          </p:nvSpPr>
          <p:spPr bwMode="auto">
            <a:xfrm>
              <a:off x="2877" y="2105"/>
              <a:ext cx="49" cy="20"/>
            </a:xfrm>
            <a:custGeom>
              <a:avLst/>
              <a:gdLst>
                <a:gd name="T0" fmla="*/ 21 w 98"/>
                <a:gd name="T1" fmla="*/ 0 h 42"/>
                <a:gd name="T2" fmla="*/ 22 w 98"/>
                <a:gd name="T3" fmla="*/ 0 h 42"/>
                <a:gd name="T4" fmla="*/ 22 w 98"/>
                <a:gd name="T5" fmla="*/ 0 h 42"/>
                <a:gd name="T6" fmla="*/ 22 w 98"/>
                <a:gd name="T7" fmla="*/ 0 h 42"/>
                <a:gd name="T8" fmla="*/ 23 w 98"/>
                <a:gd name="T9" fmla="*/ 0 h 42"/>
                <a:gd name="T10" fmla="*/ 23 w 98"/>
                <a:gd name="T11" fmla="*/ 0 h 42"/>
                <a:gd name="T12" fmla="*/ 23 w 98"/>
                <a:gd name="T13" fmla="*/ 0 h 42"/>
                <a:gd name="T14" fmla="*/ 23 w 98"/>
                <a:gd name="T15" fmla="*/ 0 h 42"/>
                <a:gd name="T16" fmla="*/ 23 w 98"/>
                <a:gd name="T17" fmla="*/ 0 h 42"/>
                <a:gd name="T18" fmla="*/ 25 w 98"/>
                <a:gd name="T19" fmla="*/ 8 h 42"/>
                <a:gd name="T20" fmla="*/ 0 w 98"/>
                <a:gd name="T21" fmla="*/ 10 h 42"/>
                <a:gd name="T22" fmla="*/ 3 w 98"/>
                <a:gd name="T23" fmla="*/ 1 h 42"/>
                <a:gd name="T24" fmla="*/ 4 w 98"/>
                <a:gd name="T25" fmla="*/ 1 h 42"/>
                <a:gd name="T26" fmla="*/ 4 w 98"/>
                <a:gd name="T27" fmla="*/ 1 h 42"/>
                <a:gd name="T28" fmla="*/ 5 w 98"/>
                <a:gd name="T29" fmla="*/ 1 h 42"/>
                <a:gd name="T30" fmla="*/ 5 w 98"/>
                <a:gd name="T31" fmla="*/ 1 h 42"/>
                <a:gd name="T32" fmla="*/ 6 w 98"/>
                <a:gd name="T33" fmla="*/ 1 h 42"/>
                <a:gd name="T34" fmla="*/ 6 w 98"/>
                <a:gd name="T35" fmla="*/ 1 h 42"/>
                <a:gd name="T36" fmla="*/ 9 w 98"/>
                <a:gd name="T37" fmla="*/ 0 h 42"/>
                <a:gd name="T38" fmla="*/ 12 w 98"/>
                <a:gd name="T39" fmla="*/ 0 h 42"/>
                <a:gd name="T40" fmla="*/ 14 w 98"/>
                <a:gd name="T41" fmla="*/ 0 h 42"/>
                <a:gd name="T42" fmla="*/ 18 w 98"/>
                <a:gd name="T43" fmla="*/ 0 h 42"/>
                <a:gd name="T44" fmla="*/ 20 w 98"/>
                <a:gd name="T45" fmla="*/ 0 h 42"/>
                <a:gd name="T46" fmla="*/ 21 w 98"/>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8"/>
                <a:gd name="T73" fmla="*/ 0 h 42"/>
                <a:gd name="T74" fmla="*/ 98 w 98"/>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8" h="42">
                  <a:moveTo>
                    <a:pt x="84" y="0"/>
                  </a:moveTo>
                  <a:lnTo>
                    <a:pt x="85" y="0"/>
                  </a:lnTo>
                  <a:lnTo>
                    <a:pt x="86" y="0"/>
                  </a:lnTo>
                  <a:lnTo>
                    <a:pt x="87" y="0"/>
                  </a:lnTo>
                  <a:lnTo>
                    <a:pt x="89" y="1"/>
                  </a:lnTo>
                  <a:lnTo>
                    <a:pt x="90" y="1"/>
                  </a:lnTo>
                  <a:lnTo>
                    <a:pt x="91" y="2"/>
                  </a:lnTo>
                  <a:lnTo>
                    <a:pt x="98" y="36"/>
                  </a:lnTo>
                  <a:lnTo>
                    <a:pt x="0" y="42"/>
                  </a:lnTo>
                  <a:lnTo>
                    <a:pt x="15" y="6"/>
                  </a:lnTo>
                  <a:lnTo>
                    <a:pt x="16" y="6"/>
                  </a:lnTo>
                  <a:lnTo>
                    <a:pt x="17" y="5"/>
                  </a:lnTo>
                  <a:lnTo>
                    <a:pt x="18" y="5"/>
                  </a:lnTo>
                  <a:lnTo>
                    <a:pt x="22" y="5"/>
                  </a:lnTo>
                  <a:lnTo>
                    <a:pt x="25" y="4"/>
                  </a:lnTo>
                  <a:lnTo>
                    <a:pt x="36" y="2"/>
                  </a:lnTo>
                  <a:lnTo>
                    <a:pt x="47" y="2"/>
                  </a:lnTo>
                  <a:lnTo>
                    <a:pt x="59" y="1"/>
                  </a:lnTo>
                  <a:lnTo>
                    <a:pt x="70" y="1"/>
                  </a:lnTo>
                  <a:lnTo>
                    <a:pt x="78" y="0"/>
                  </a:lnTo>
                  <a:lnTo>
                    <a:pt x="84" y="0"/>
                  </a:lnTo>
                  <a:close/>
                </a:path>
              </a:pathLst>
            </a:custGeom>
            <a:solidFill>
              <a:srgbClr val="4C4C4C"/>
            </a:solidFill>
            <a:ln w="9525">
              <a:noFill/>
              <a:round/>
              <a:headEnd/>
              <a:tailEnd/>
            </a:ln>
          </p:spPr>
          <p:txBody>
            <a:bodyPr/>
            <a:lstStyle/>
            <a:p>
              <a:endParaRPr lang="en-US"/>
            </a:p>
          </p:txBody>
        </p:sp>
        <p:sp>
          <p:nvSpPr>
            <p:cNvPr id="1249" name="Freeform 213"/>
            <p:cNvSpPr>
              <a:spLocks/>
            </p:cNvSpPr>
            <p:nvPr/>
          </p:nvSpPr>
          <p:spPr bwMode="auto">
            <a:xfrm>
              <a:off x="2875" y="2091"/>
              <a:ext cx="10" cy="34"/>
            </a:xfrm>
            <a:custGeom>
              <a:avLst/>
              <a:gdLst>
                <a:gd name="T0" fmla="*/ 3 w 21"/>
                <a:gd name="T1" fmla="*/ 1 h 67"/>
                <a:gd name="T2" fmla="*/ 0 w 21"/>
                <a:gd name="T3" fmla="*/ 7 h 67"/>
                <a:gd name="T4" fmla="*/ 1 w 21"/>
                <a:gd name="T5" fmla="*/ 17 h 67"/>
                <a:gd name="T6" fmla="*/ 4 w 21"/>
                <a:gd name="T7" fmla="*/ 9 h 67"/>
                <a:gd name="T8" fmla="*/ 5 w 21"/>
                <a:gd name="T9" fmla="*/ 9 h 67"/>
                <a:gd name="T10" fmla="*/ 5 w 21"/>
                <a:gd name="T11" fmla="*/ 8 h 67"/>
                <a:gd name="T12" fmla="*/ 5 w 21"/>
                <a:gd name="T13" fmla="*/ 7 h 67"/>
                <a:gd name="T14" fmla="*/ 5 w 21"/>
                <a:gd name="T15" fmla="*/ 6 h 67"/>
                <a:gd name="T16" fmla="*/ 5 w 21"/>
                <a:gd name="T17" fmla="*/ 5 h 67"/>
                <a:gd name="T18" fmla="*/ 5 w 21"/>
                <a:gd name="T19" fmla="*/ 5 h 67"/>
                <a:gd name="T20" fmla="*/ 5 w 21"/>
                <a:gd name="T21" fmla="*/ 4 h 67"/>
                <a:gd name="T22" fmla="*/ 5 w 21"/>
                <a:gd name="T23" fmla="*/ 3 h 67"/>
                <a:gd name="T24" fmla="*/ 5 w 21"/>
                <a:gd name="T25" fmla="*/ 2 h 67"/>
                <a:gd name="T26" fmla="*/ 5 w 21"/>
                <a:gd name="T27" fmla="*/ 2 h 67"/>
                <a:gd name="T28" fmla="*/ 4 w 21"/>
                <a:gd name="T29" fmla="*/ 1 h 67"/>
                <a:gd name="T30" fmla="*/ 4 w 21"/>
                <a:gd name="T31" fmla="*/ 1 h 67"/>
                <a:gd name="T32" fmla="*/ 4 w 21"/>
                <a:gd name="T33" fmla="*/ 1 h 67"/>
                <a:gd name="T34" fmla="*/ 4 w 21"/>
                <a:gd name="T35" fmla="*/ 1 h 67"/>
                <a:gd name="T36" fmla="*/ 4 w 21"/>
                <a:gd name="T37" fmla="*/ 1 h 67"/>
                <a:gd name="T38" fmla="*/ 4 w 21"/>
                <a:gd name="T39" fmla="*/ 0 h 67"/>
                <a:gd name="T40" fmla="*/ 3 w 21"/>
                <a:gd name="T41" fmla="*/ 1 h 67"/>
                <a:gd name="T42" fmla="*/ 3 w 21"/>
                <a:gd name="T43" fmla="*/ 1 h 67"/>
                <a:gd name="T44" fmla="*/ 3 w 21"/>
                <a:gd name="T45" fmla="*/ 1 h 67"/>
                <a:gd name="T46" fmla="*/ 3 w 21"/>
                <a:gd name="T47" fmla="*/ 1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67"/>
                <a:gd name="T74" fmla="*/ 21 w 21"/>
                <a:gd name="T75" fmla="*/ 67 h 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67">
                  <a:moveTo>
                    <a:pt x="14" y="2"/>
                  </a:moveTo>
                  <a:lnTo>
                    <a:pt x="0" y="25"/>
                  </a:lnTo>
                  <a:lnTo>
                    <a:pt x="5" y="67"/>
                  </a:lnTo>
                  <a:lnTo>
                    <a:pt x="19" y="34"/>
                  </a:lnTo>
                  <a:lnTo>
                    <a:pt x="20" y="33"/>
                  </a:lnTo>
                  <a:lnTo>
                    <a:pt x="21" y="29"/>
                  </a:lnTo>
                  <a:lnTo>
                    <a:pt x="21" y="27"/>
                  </a:lnTo>
                  <a:lnTo>
                    <a:pt x="21" y="24"/>
                  </a:lnTo>
                  <a:lnTo>
                    <a:pt x="21" y="20"/>
                  </a:lnTo>
                  <a:lnTo>
                    <a:pt x="21" y="18"/>
                  </a:lnTo>
                  <a:lnTo>
                    <a:pt x="21" y="15"/>
                  </a:lnTo>
                  <a:lnTo>
                    <a:pt x="20" y="11"/>
                  </a:lnTo>
                  <a:lnTo>
                    <a:pt x="20" y="8"/>
                  </a:lnTo>
                  <a:lnTo>
                    <a:pt x="20" y="5"/>
                  </a:lnTo>
                  <a:lnTo>
                    <a:pt x="19" y="3"/>
                  </a:lnTo>
                  <a:lnTo>
                    <a:pt x="17" y="2"/>
                  </a:lnTo>
                  <a:lnTo>
                    <a:pt x="17" y="1"/>
                  </a:lnTo>
                  <a:lnTo>
                    <a:pt x="16" y="1"/>
                  </a:lnTo>
                  <a:lnTo>
                    <a:pt x="16" y="0"/>
                  </a:lnTo>
                  <a:lnTo>
                    <a:pt x="15" y="1"/>
                  </a:lnTo>
                  <a:lnTo>
                    <a:pt x="14" y="2"/>
                  </a:lnTo>
                  <a:close/>
                </a:path>
              </a:pathLst>
            </a:custGeom>
            <a:solidFill>
              <a:srgbClr val="666666"/>
            </a:solidFill>
            <a:ln w="9525">
              <a:noFill/>
              <a:round/>
              <a:headEnd/>
              <a:tailEnd/>
            </a:ln>
          </p:spPr>
          <p:txBody>
            <a:bodyPr/>
            <a:lstStyle/>
            <a:p>
              <a:endParaRPr lang="en-US"/>
            </a:p>
          </p:txBody>
        </p:sp>
        <p:sp>
          <p:nvSpPr>
            <p:cNvPr id="1250" name="Freeform 214"/>
            <p:cNvSpPr>
              <a:spLocks/>
            </p:cNvSpPr>
            <p:nvPr/>
          </p:nvSpPr>
          <p:spPr bwMode="auto">
            <a:xfrm>
              <a:off x="2882" y="2090"/>
              <a:ext cx="39" cy="19"/>
            </a:xfrm>
            <a:custGeom>
              <a:avLst/>
              <a:gdLst>
                <a:gd name="T0" fmla="*/ 1 w 79"/>
                <a:gd name="T1" fmla="*/ 1 h 38"/>
                <a:gd name="T2" fmla="*/ 3 w 79"/>
                <a:gd name="T3" fmla="*/ 1 h 38"/>
                <a:gd name="T4" fmla="*/ 5 w 79"/>
                <a:gd name="T5" fmla="*/ 1 h 38"/>
                <a:gd name="T6" fmla="*/ 7 w 79"/>
                <a:gd name="T7" fmla="*/ 1 h 38"/>
                <a:gd name="T8" fmla="*/ 8 w 79"/>
                <a:gd name="T9" fmla="*/ 1 h 38"/>
                <a:gd name="T10" fmla="*/ 10 w 79"/>
                <a:gd name="T11" fmla="*/ 1 h 38"/>
                <a:gd name="T12" fmla="*/ 12 w 79"/>
                <a:gd name="T13" fmla="*/ 1 h 38"/>
                <a:gd name="T14" fmla="*/ 14 w 79"/>
                <a:gd name="T15" fmla="*/ 0 h 38"/>
                <a:gd name="T16" fmla="*/ 16 w 79"/>
                <a:gd name="T17" fmla="*/ 0 h 38"/>
                <a:gd name="T18" fmla="*/ 16 w 79"/>
                <a:gd name="T19" fmla="*/ 0 h 38"/>
                <a:gd name="T20" fmla="*/ 16 w 79"/>
                <a:gd name="T21" fmla="*/ 0 h 38"/>
                <a:gd name="T22" fmla="*/ 17 w 79"/>
                <a:gd name="T23" fmla="*/ 0 h 38"/>
                <a:gd name="T24" fmla="*/ 17 w 79"/>
                <a:gd name="T25" fmla="*/ 0 h 38"/>
                <a:gd name="T26" fmla="*/ 17 w 79"/>
                <a:gd name="T27" fmla="*/ 1 h 38"/>
                <a:gd name="T28" fmla="*/ 17 w 79"/>
                <a:gd name="T29" fmla="*/ 1 h 38"/>
                <a:gd name="T30" fmla="*/ 18 w 79"/>
                <a:gd name="T31" fmla="*/ 1 h 38"/>
                <a:gd name="T32" fmla="*/ 18 w 79"/>
                <a:gd name="T33" fmla="*/ 1 h 38"/>
                <a:gd name="T34" fmla="*/ 19 w 79"/>
                <a:gd name="T35" fmla="*/ 7 h 38"/>
                <a:gd name="T36" fmla="*/ 19 w 79"/>
                <a:gd name="T37" fmla="*/ 7 h 38"/>
                <a:gd name="T38" fmla="*/ 19 w 79"/>
                <a:gd name="T39" fmla="*/ 8 h 38"/>
                <a:gd name="T40" fmla="*/ 19 w 79"/>
                <a:gd name="T41" fmla="*/ 8 h 38"/>
                <a:gd name="T42" fmla="*/ 19 w 79"/>
                <a:gd name="T43" fmla="*/ 8 h 38"/>
                <a:gd name="T44" fmla="*/ 19 w 79"/>
                <a:gd name="T45" fmla="*/ 9 h 38"/>
                <a:gd name="T46" fmla="*/ 19 w 79"/>
                <a:gd name="T47" fmla="*/ 9 h 38"/>
                <a:gd name="T48" fmla="*/ 19 w 79"/>
                <a:gd name="T49" fmla="*/ 9 h 38"/>
                <a:gd name="T50" fmla="*/ 18 w 79"/>
                <a:gd name="T51" fmla="*/ 9 h 38"/>
                <a:gd name="T52" fmla="*/ 18 w 79"/>
                <a:gd name="T53" fmla="*/ 9 h 38"/>
                <a:gd name="T54" fmla="*/ 18 w 79"/>
                <a:gd name="T55" fmla="*/ 9 h 38"/>
                <a:gd name="T56" fmla="*/ 16 w 79"/>
                <a:gd name="T57" fmla="*/ 9 h 38"/>
                <a:gd name="T58" fmla="*/ 14 w 79"/>
                <a:gd name="T59" fmla="*/ 10 h 38"/>
                <a:gd name="T60" fmla="*/ 12 w 79"/>
                <a:gd name="T61" fmla="*/ 10 h 38"/>
                <a:gd name="T62" fmla="*/ 10 w 79"/>
                <a:gd name="T63" fmla="*/ 10 h 38"/>
                <a:gd name="T64" fmla="*/ 8 w 79"/>
                <a:gd name="T65" fmla="*/ 10 h 38"/>
                <a:gd name="T66" fmla="*/ 6 w 79"/>
                <a:gd name="T67" fmla="*/ 10 h 38"/>
                <a:gd name="T68" fmla="*/ 5 w 79"/>
                <a:gd name="T69" fmla="*/ 10 h 38"/>
                <a:gd name="T70" fmla="*/ 3 w 79"/>
                <a:gd name="T71" fmla="*/ 10 h 38"/>
                <a:gd name="T72" fmla="*/ 2 w 79"/>
                <a:gd name="T73" fmla="*/ 10 h 38"/>
                <a:gd name="T74" fmla="*/ 2 w 79"/>
                <a:gd name="T75" fmla="*/ 10 h 38"/>
                <a:gd name="T76" fmla="*/ 2 w 79"/>
                <a:gd name="T77" fmla="*/ 10 h 38"/>
                <a:gd name="T78" fmla="*/ 1 w 79"/>
                <a:gd name="T79" fmla="*/ 10 h 38"/>
                <a:gd name="T80" fmla="*/ 1 w 79"/>
                <a:gd name="T81" fmla="*/ 9 h 38"/>
                <a:gd name="T82" fmla="*/ 1 w 79"/>
                <a:gd name="T83" fmla="*/ 9 h 38"/>
                <a:gd name="T84" fmla="*/ 1 w 79"/>
                <a:gd name="T85" fmla="*/ 9 h 38"/>
                <a:gd name="T86" fmla="*/ 1 w 79"/>
                <a:gd name="T87" fmla="*/ 9 h 38"/>
                <a:gd name="T88" fmla="*/ 1 w 79"/>
                <a:gd name="T89" fmla="*/ 9 h 38"/>
                <a:gd name="T90" fmla="*/ 1 w 79"/>
                <a:gd name="T91" fmla="*/ 9 h 38"/>
                <a:gd name="T92" fmla="*/ 0 w 79"/>
                <a:gd name="T93" fmla="*/ 1 h 38"/>
                <a:gd name="T94" fmla="*/ 0 w 79"/>
                <a:gd name="T95" fmla="*/ 1 h 38"/>
                <a:gd name="T96" fmla="*/ 0 w 79"/>
                <a:gd name="T97" fmla="*/ 1 h 38"/>
                <a:gd name="T98" fmla="*/ 0 w 79"/>
                <a:gd name="T99" fmla="*/ 1 h 38"/>
                <a:gd name="T100" fmla="*/ 0 w 79"/>
                <a:gd name="T101" fmla="*/ 1 h 38"/>
                <a:gd name="T102" fmla="*/ 0 w 79"/>
                <a:gd name="T103" fmla="*/ 1 h 38"/>
                <a:gd name="T104" fmla="*/ 1 w 79"/>
                <a:gd name="T105" fmla="*/ 1 h 38"/>
                <a:gd name="T106" fmla="*/ 1 w 79"/>
                <a:gd name="T107" fmla="*/ 1 h 38"/>
                <a:gd name="T108" fmla="*/ 1 w 79"/>
                <a:gd name="T109" fmla="*/ 1 h 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9"/>
                <a:gd name="T166" fmla="*/ 0 h 38"/>
                <a:gd name="T167" fmla="*/ 79 w 79"/>
                <a:gd name="T168" fmla="*/ 38 h 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9" h="38">
                  <a:moveTo>
                    <a:pt x="7" y="1"/>
                  </a:moveTo>
                  <a:lnTo>
                    <a:pt x="14" y="1"/>
                  </a:lnTo>
                  <a:lnTo>
                    <a:pt x="21" y="1"/>
                  </a:lnTo>
                  <a:lnTo>
                    <a:pt x="28" y="1"/>
                  </a:lnTo>
                  <a:lnTo>
                    <a:pt x="35" y="1"/>
                  </a:lnTo>
                  <a:lnTo>
                    <a:pt x="42" y="1"/>
                  </a:lnTo>
                  <a:lnTo>
                    <a:pt x="49" y="1"/>
                  </a:lnTo>
                  <a:lnTo>
                    <a:pt x="57" y="0"/>
                  </a:lnTo>
                  <a:lnTo>
                    <a:pt x="64" y="0"/>
                  </a:lnTo>
                  <a:lnTo>
                    <a:pt x="65" y="0"/>
                  </a:lnTo>
                  <a:lnTo>
                    <a:pt x="67" y="0"/>
                  </a:lnTo>
                  <a:lnTo>
                    <a:pt x="68" y="0"/>
                  </a:lnTo>
                  <a:lnTo>
                    <a:pt x="69" y="0"/>
                  </a:lnTo>
                  <a:lnTo>
                    <a:pt x="70" y="1"/>
                  </a:lnTo>
                  <a:lnTo>
                    <a:pt x="72" y="1"/>
                  </a:lnTo>
                  <a:lnTo>
                    <a:pt x="72" y="3"/>
                  </a:lnTo>
                  <a:lnTo>
                    <a:pt x="79" y="31"/>
                  </a:lnTo>
                  <a:lnTo>
                    <a:pt x="79" y="32"/>
                  </a:lnTo>
                  <a:lnTo>
                    <a:pt x="79" y="34"/>
                  </a:lnTo>
                  <a:lnTo>
                    <a:pt x="77" y="34"/>
                  </a:lnTo>
                  <a:lnTo>
                    <a:pt x="76" y="34"/>
                  </a:lnTo>
                  <a:lnTo>
                    <a:pt x="75" y="35"/>
                  </a:lnTo>
                  <a:lnTo>
                    <a:pt x="74" y="35"/>
                  </a:lnTo>
                  <a:lnTo>
                    <a:pt x="72" y="35"/>
                  </a:lnTo>
                  <a:lnTo>
                    <a:pt x="65" y="36"/>
                  </a:lnTo>
                  <a:lnTo>
                    <a:pt x="57" y="37"/>
                  </a:lnTo>
                  <a:lnTo>
                    <a:pt x="50" y="38"/>
                  </a:lnTo>
                  <a:lnTo>
                    <a:pt x="42" y="38"/>
                  </a:lnTo>
                  <a:lnTo>
                    <a:pt x="34" y="38"/>
                  </a:lnTo>
                  <a:lnTo>
                    <a:pt x="27" y="38"/>
                  </a:lnTo>
                  <a:lnTo>
                    <a:pt x="20" y="38"/>
                  </a:lnTo>
                  <a:lnTo>
                    <a:pt x="12" y="37"/>
                  </a:lnTo>
                  <a:lnTo>
                    <a:pt x="11" y="37"/>
                  </a:lnTo>
                  <a:lnTo>
                    <a:pt x="9" y="37"/>
                  </a:lnTo>
                  <a:lnTo>
                    <a:pt x="8" y="37"/>
                  </a:lnTo>
                  <a:lnTo>
                    <a:pt x="7" y="37"/>
                  </a:lnTo>
                  <a:lnTo>
                    <a:pt x="6" y="36"/>
                  </a:lnTo>
                  <a:lnTo>
                    <a:pt x="5" y="36"/>
                  </a:lnTo>
                  <a:lnTo>
                    <a:pt x="4" y="36"/>
                  </a:lnTo>
                  <a:lnTo>
                    <a:pt x="4" y="35"/>
                  </a:lnTo>
                  <a:lnTo>
                    <a:pt x="0" y="5"/>
                  </a:lnTo>
                  <a:lnTo>
                    <a:pt x="0" y="4"/>
                  </a:lnTo>
                  <a:lnTo>
                    <a:pt x="1" y="3"/>
                  </a:lnTo>
                  <a:lnTo>
                    <a:pt x="2" y="3"/>
                  </a:lnTo>
                  <a:lnTo>
                    <a:pt x="4" y="1"/>
                  </a:lnTo>
                  <a:lnTo>
                    <a:pt x="5" y="1"/>
                  </a:lnTo>
                  <a:lnTo>
                    <a:pt x="7" y="1"/>
                  </a:lnTo>
                  <a:close/>
                </a:path>
              </a:pathLst>
            </a:custGeom>
            <a:solidFill>
              <a:srgbClr val="7F7F7F"/>
            </a:solidFill>
            <a:ln w="9525">
              <a:noFill/>
              <a:round/>
              <a:headEnd/>
              <a:tailEnd/>
            </a:ln>
          </p:spPr>
          <p:txBody>
            <a:bodyPr/>
            <a:lstStyle/>
            <a:p>
              <a:endParaRPr lang="en-US"/>
            </a:p>
          </p:txBody>
        </p:sp>
        <p:sp>
          <p:nvSpPr>
            <p:cNvPr id="1251" name="Freeform 215"/>
            <p:cNvSpPr>
              <a:spLocks/>
            </p:cNvSpPr>
            <p:nvPr/>
          </p:nvSpPr>
          <p:spPr bwMode="auto">
            <a:xfrm>
              <a:off x="2883" y="2134"/>
              <a:ext cx="62" cy="21"/>
            </a:xfrm>
            <a:custGeom>
              <a:avLst/>
              <a:gdLst>
                <a:gd name="T0" fmla="*/ 28 w 124"/>
                <a:gd name="T1" fmla="*/ 1 h 41"/>
                <a:gd name="T2" fmla="*/ 31 w 124"/>
                <a:gd name="T3" fmla="*/ 10 h 41"/>
                <a:gd name="T4" fmla="*/ 0 w 124"/>
                <a:gd name="T5" fmla="*/ 11 h 41"/>
                <a:gd name="T6" fmla="*/ 5 w 124"/>
                <a:gd name="T7" fmla="*/ 2 h 41"/>
                <a:gd name="T8" fmla="*/ 5 w 124"/>
                <a:gd name="T9" fmla="*/ 2 h 41"/>
                <a:gd name="T10" fmla="*/ 6 w 124"/>
                <a:gd name="T11" fmla="*/ 2 h 41"/>
                <a:gd name="T12" fmla="*/ 7 w 124"/>
                <a:gd name="T13" fmla="*/ 1 h 41"/>
                <a:gd name="T14" fmla="*/ 9 w 124"/>
                <a:gd name="T15" fmla="*/ 1 h 41"/>
                <a:gd name="T16" fmla="*/ 10 w 124"/>
                <a:gd name="T17" fmla="*/ 1 h 41"/>
                <a:gd name="T18" fmla="*/ 12 w 124"/>
                <a:gd name="T19" fmla="*/ 1 h 41"/>
                <a:gd name="T20" fmla="*/ 14 w 124"/>
                <a:gd name="T21" fmla="*/ 1 h 41"/>
                <a:gd name="T22" fmla="*/ 17 w 124"/>
                <a:gd name="T23" fmla="*/ 1 h 41"/>
                <a:gd name="T24" fmla="*/ 19 w 124"/>
                <a:gd name="T25" fmla="*/ 0 h 41"/>
                <a:gd name="T26" fmla="*/ 21 w 124"/>
                <a:gd name="T27" fmla="*/ 0 h 41"/>
                <a:gd name="T28" fmla="*/ 23 w 124"/>
                <a:gd name="T29" fmla="*/ 0 h 41"/>
                <a:gd name="T30" fmla="*/ 25 w 124"/>
                <a:gd name="T31" fmla="*/ 0 h 41"/>
                <a:gd name="T32" fmla="*/ 25 w 124"/>
                <a:gd name="T33" fmla="*/ 0 h 41"/>
                <a:gd name="T34" fmla="*/ 26 w 124"/>
                <a:gd name="T35" fmla="*/ 0 h 41"/>
                <a:gd name="T36" fmla="*/ 27 w 124"/>
                <a:gd name="T37" fmla="*/ 1 h 41"/>
                <a:gd name="T38" fmla="*/ 27 w 124"/>
                <a:gd name="T39" fmla="*/ 1 h 41"/>
                <a:gd name="T40" fmla="*/ 28 w 124"/>
                <a:gd name="T41" fmla="*/ 1 h 41"/>
                <a:gd name="T42" fmla="*/ 28 w 124"/>
                <a:gd name="T43" fmla="*/ 1 h 41"/>
                <a:gd name="T44" fmla="*/ 28 w 124"/>
                <a:gd name="T45" fmla="*/ 1 h 41"/>
                <a:gd name="T46" fmla="*/ 28 w 124"/>
                <a:gd name="T47" fmla="*/ 1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4"/>
                <a:gd name="T73" fmla="*/ 0 h 41"/>
                <a:gd name="T74" fmla="*/ 124 w 124"/>
                <a:gd name="T75" fmla="*/ 41 h 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4" h="41">
                  <a:moveTo>
                    <a:pt x="112" y="3"/>
                  </a:moveTo>
                  <a:lnTo>
                    <a:pt x="124" y="38"/>
                  </a:lnTo>
                  <a:lnTo>
                    <a:pt x="0" y="41"/>
                  </a:lnTo>
                  <a:lnTo>
                    <a:pt x="18" y="6"/>
                  </a:lnTo>
                  <a:lnTo>
                    <a:pt x="19" y="5"/>
                  </a:lnTo>
                  <a:lnTo>
                    <a:pt x="22" y="5"/>
                  </a:lnTo>
                  <a:lnTo>
                    <a:pt x="27" y="3"/>
                  </a:lnTo>
                  <a:lnTo>
                    <a:pt x="33" y="3"/>
                  </a:lnTo>
                  <a:lnTo>
                    <a:pt x="40" y="2"/>
                  </a:lnTo>
                  <a:lnTo>
                    <a:pt x="48" y="2"/>
                  </a:lnTo>
                  <a:lnTo>
                    <a:pt x="56" y="1"/>
                  </a:lnTo>
                  <a:lnTo>
                    <a:pt x="65" y="1"/>
                  </a:lnTo>
                  <a:lnTo>
                    <a:pt x="73" y="0"/>
                  </a:lnTo>
                  <a:lnTo>
                    <a:pt x="81" y="0"/>
                  </a:lnTo>
                  <a:lnTo>
                    <a:pt x="89" y="0"/>
                  </a:lnTo>
                  <a:lnTo>
                    <a:pt x="97" y="0"/>
                  </a:lnTo>
                  <a:lnTo>
                    <a:pt x="100" y="0"/>
                  </a:lnTo>
                  <a:lnTo>
                    <a:pt x="103" y="0"/>
                  </a:lnTo>
                  <a:lnTo>
                    <a:pt x="105" y="1"/>
                  </a:lnTo>
                  <a:lnTo>
                    <a:pt x="108" y="1"/>
                  </a:lnTo>
                  <a:lnTo>
                    <a:pt x="110" y="1"/>
                  </a:lnTo>
                  <a:lnTo>
                    <a:pt x="111" y="2"/>
                  </a:lnTo>
                  <a:lnTo>
                    <a:pt x="112" y="2"/>
                  </a:lnTo>
                  <a:lnTo>
                    <a:pt x="112" y="3"/>
                  </a:lnTo>
                  <a:close/>
                </a:path>
              </a:pathLst>
            </a:custGeom>
            <a:solidFill>
              <a:srgbClr val="4C4C4C"/>
            </a:solidFill>
            <a:ln w="9525">
              <a:noFill/>
              <a:round/>
              <a:headEnd/>
              <a:tailEnd/>
            </a:ln>
          </p:spPr>
          <p:txBody>
            <a:bodyPr/>
            <a:lstStyle/>
            <a:p>
              <a:endParaRPr lang="en-US"/>
            </a:p>
          </p:txBody>
        </p:sp>
        <p:sp>
          <p:nvSpPr>
            <p:cNvPr id="1252" name="Freeform 216"/>
            <p:cNvSpPr>
              <a:spLocks/>
            </p:cNvSpPr>
            <p:nvPr/>
          </p:nvSpPr>
          <p:spPr bwMode="auto">
            <a:xfrm>
              <a:off x="2882" y="2120"/>
              <a:ext cx="10" cy="35"/>
            </a:xfrm>
            <a:custGeom>
              <a:avLst/>
              <a:gdLst>
                <a:gd name="T0" fmla="*/ 3 w 22"/>
                <a:gd name="T1" fmla="*/ 1 h 69"/>
                <a:gd name="T2" fmla="*/ 0 w 22"/>
                <a:gd name="T3" fmla="*/ 7 h 69"/>
                <a:gd name="T4" fmla="*/ 1 w 22"/>
                <a:gd name="T5" fmla="*/ 18 h 69"/>
                <a:gd name="T6" fmla="*/ 5 w 22"/>
                <a:gd name="T7" fmla="*/ 9 h 69"/>
                <a:gd name="T8" fmla="*/ 5 w 22"/>
                <a:gd name="T9" fmla="*/ 8 h 69"/>
                <a:gd name="T10" fmla="*/ 5 w 22"/>
                <a:gd name="T11" fmla="*/ 8 h 69"/>
                <a:gd name="T12" fmla="*/ 5 w 22"/>
                <a:gd name="T13" fmla="*/ 7 h 69"/>
                <a:gd name="T14" fmla="*/ 5 w 22"/>
                <a:gd name="T15" fmla="*/ 6 h 69"/>
                <a:gd name="T16" fmla="*/ 5 w 22"/>
                <a:gd name="T17" fmla="*/ 6 h 69"/>
                <a:gd name="T18" fmla="*/ 5 w 22"/>
                <a:gd name="T19" fmla="*/ 5 h 69"/>
                <a:gd name="T20" fmla="*/ 5 w 22"/>
                <a:gd name="T21" fmla="*/ 4 h 69"/>
                <a:gd name="T22" fmla="*/ 5 w 22"/>
                <a:gd name="T23" fmla="*/ 3 h 69"/>
                <a:gd name="T24" fmla="*/ 5 w 22"/>
                <a:gd name="T25" fmla="*/ 2 h 69"/>
                <a:gd name="T26" fmla="*/ 4 w 22"/>
                <a:gd name="T27" fmla="*/ 2 h 69"/>
                <a:gd name="T28" fmla="*/ 4 w 22"/>
                <a:gd name="T29" fmla="*/ 1 h 69"/>
                <a:gd name="T30" fmla="*/ 4 w 22"/>
                <a:gd name="T31" fmla="*/ 1 h 69"/>
                <a:gd name="T32" fmla="*/ 4 w 22"/>
                <a:gd name="T33" fmla="*/ 1 h 69"/>
                <a:gd name="T34" fmla="*/ 4 w 22"/>
                <a:gd name="T35" fmla="*/ 1 h 69"/>
                <a:gd name="T36" fmla="*/ 4 w 22"/>
                <a:gd name="T37" fmla="*/ 1 h 69"/>
                <a:gd name="T38" fmla="*/ 3 w 22"/>
                <a:gd name="T39" fmla="*/ 0 h 69"/>
                <a:gd name="T40" fmla="*/ 3 w 22"/>
                <a:gd name="T41" fmla="*/ 0 h 69"/>
                <a:gd name="T42" fmla="*/ 3 w 22"/>
                <a:gd name="T43" fmla="*/ 1 h 69"/>
                <a:gd name="T44" fmla="*/ 3 w 22"/>
                <a:gd name="T45" fmla="*/ 1 h 69"/>
                <a:gd name="T46" fmla="*/ 3 w 22"/>
                <a:gd name="T47" fmla="*/ 1 h 6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
                <a:gd name="T73" fmla="*/ 0 h 69"/>
                <a:gd name="T74" fmla="*/ 22 w 22"/>
                <a:gd name="T75" fmla="*/ 69 h 6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 h="69">
                  <a:moveTo>
                    <a:pt x="15" y="3"/>
                  </a:moveTo>
                  <a:lnTo>
                    <a:pt x="0" y="26"/>
                  </a:lnTo>
                  <a:lnTo>
                    <a:pt x="5" y="69"/>
                  </a:lnTo>
                  <a:lnTo>
                    <a:pt x="21" y="34"/>
                  </a:lnTo>
                  <a:lnTo>
                    <a:pt x="21" y="31"/>
                  </a:lnTo>
                  <a:lnTo>
                    <a:pt x="22" y="30"/>
                  </a:lnTo>
                  <a:lnTo>
                    <a:pt x="22" y="27"/>
                  </a:lnTo>
                  <a:lnTo>
                    <a:pt x="22" y="24"/>
                  </a:lnTo>
                  <a:lnTo>
                    <a:pt x="22" y="21"/>
                  </a:lnTo>
                  <a:lnTo>
                    <a:pt x="22" y="18"/>
                  </a:lnTo>
                  <a:lnTo>
                    <a:pt x="21" y="15"/>
                  </a:lnTo>
                  <a:lnTo>
                    <a:pt x="21" y="12"/>
                  </a:lnTo>
                  <a:lnTo>
                    <a:pt x="21" y="8"/>
                  </a:lnTo>
                  <a:lnTo>
                    <a:pt x="20" y="6"/>
                  </a:lnTo>
                  <a:lnTo>
                    <a:pt x="18" y="4"/>
                  </a:lnTo>
                  <a:lnTo>
                    <a:pt x="18" y="3"/>
                  </a:lnTo>
                  <a:lnTo>
                    <a:pt x="17" y="1"/>
                  </a:lnTo>
                  <a:lnTo>
                    <a:pt x="16" y="0"/>
                  </a:lnTo>
                  <a:lnTo>
                    <a:pt x="15" y="1"/>
                  </a:lnTo>
                  <a:lnTo>
                    <a:pt x="15" y="3"/>
                  </a:lnTo>
                  <a:close/>
                </a:path>
              </a:pathLst>
            </a:custGeom>
            <a:solidFill>
              <a:srgbClr val="666666"/>
            </a:solidFill>
            <a:ln w="9525">
              <a:noFill/>
              <a:round/>
              <a:headEnd/>
              <a:tailEnd/>
            </a:ln>
          </p:spPr>
          <p:txBody>
            <a:bodyPr/>
            <a:lstStyle/>
            <a:p>
              <a:endParaRPr lang="en-US"/>
            </a:p>
          </p:txBody>
        </p:sp>
        <p:sp>
          <p:nvSpPr>
            <p:cNvPr id="1253" name="Freeform 217"/>
            <p:cNvSpPr>
              <a:spLocks/>
            </p:cNvSpPr>
            <p:nvPr/>
          </p:nvSpPr>
          <p:spPr bwMode="auto">
            <a:xfrm>
              <a:off x="2889" y="2119"/>
              <a:ext cx="50" cy="19"/>
            </a:xfrm>
            <a:custGeom>
              <a:avLst/>
              <a:gdLst>
                <a:gd name="T0" fmla="*/ 3 w 100"/>
                <a:gd name="T1" fmla="*/ 1 h 38"/>
                <a:gd name="T2" fmla="*/ 5 w 100"/>
                <a:gd name="T3" fmla="*/ 1 h 38"/>
                <a:gd name="T4" fmla="*/ 6 w 100"/>
                <a:gd name="T5" fmla="*/ 1 h 38"/>
                <a:gd name="T6" fmla="*/ 9 w 100"/>
                <a:gd name="T7" fmla="*/ 1 h 38"/>
                <a:gd name="T8" fmla="*/ 11 w 100"/>
                <a:gd name="T9" fmla="*/ 1 h 38"/>
                <a:gd name="T10" fmla="*/ 13 w 100"/>
                <a:gd name="T11" fmla="*/ 1 h 38"/>
                <a:gd name="T12" fmla="*/ 15 w 100"/>
                <a:gd name="T13" fmla="*/ 1 h 38"/>
                <a:gd name="T14" fmla="*/ 18 w 100"/>
                <a:gd name="T15" fmla="*/ 1 h 38"/>
                <a:gd name="T16" fmla="*/ 20 w 100"/>
                <a:gd name="T17" fmla="*/ 0 h 38"/>
                <a:gd name="T18" fmla="*/ 21 w 100"/>
                <a:gd name="T19" fmla="*/ 0 h 38"/>
                <a:gd name="T20" fmla="*/ 21 w 100"/>
                <a:gd name="T21" fmla="*/ 0 h 38"/>
                <a:gd name="T22" fmla="*/ 21 w 100"/>
                <a:gd name="T23" fmla="*/ 0 h 38"/>
                <a:gd name="T24" fmla="*/ 22 w 100"/>
                <a:gd name="T25" fmla="*/ 1 h 38"/>
                <a:gd name="T26" fmla="*/ 22 w 100"/>
                <a:gd name="T27" fmla="*/ 1 h 38"/>
                <a:gd name="T28" fmla="*/ 22 w 100"/>
                <a:gd name="T29" fmla="*/ 1 h 38"/>
                <a:gd name="T30" fmla="*/ 23 w 100"/>
                <a:gd name="T31" fmla="*/ 1 h 38"/>
                <a:gd name="T32" fmla="*/ 23 w 100"/>
                <a:gd name="T33" fmla="*/ 1 h 38"/>
                <a:gd name="T34" fmla="*/ 25 w 100"/>
                <a:gd name="T35" fmla="*/ 7 h 38"/>
                <a:gd name="T36" fmla="*/ 25 w 100"/>
                <a:gd name="T37" fmla="*/ 7 h 38"/>
                <a:gd name="T38" fmla="*/ 25 w 100"/>
                <a:gd name="T39" fmla="*/ 8 h 38"/>
                <a:gd name="T40" fmla="*/ 25 w 100"/>
                <a:gd name="T41" fmla="*/ 8 h 38"/>
                <a:gd name="T42" fmla="*/ 25 w 100"/>
                <a:gd name="T43" fmla="*/ 8 h 38"/>
                <a:gd name="T44" fmla="*/ 25 w 100"/>
                <a:gd name="T45" fmla="*/ 8 h 38"/>
                <a:gd name="T46" fmla="*/ 25 w 100"/>
                <a:gd name="T47" fmla="*/ 9 h 38"/>
                <a:gd name="T48" fmla="*/ 25 w 100"/>
                <a:gd name="T49" fmla="*/ 9 h 38"/>
                <a:gd name="T50" fmla="*/ 24 w 100"/>
                <a:gd name="T51" fmla="*/ 9 h 38"/>
                <a:gd name="T52" fmla="*/ 24 w 100"/>
                <a:gd name="T53" fmla="*/ 9 h 38"/>
                <a:gd name="T54" fmla="*/ 23 w 100"/>
                <a:gd name="T55" fmla="*/ 9 h 38"/>
                <a:gd name="T56" fmla="*/ 21 w 100"/>
                <a:gd name="T57" fmla="*/ 9 h 38"/>
                <a:gd name="T58" fmla="*/ 18 w 100"/>
                <a:gd name="T59" fmla="*/ 10 h 38"/>
                <a:gd name="T60" fmla="*/ 15 w 100"/>
                <a:gd name="T61" fmla="*/ 10 h 38"/>
                <a:gd name="T62" fmla="*/ 13 w 100"/>
                <a:gd name="T63" fmla="*/ 10 h 38"/>
                <a:gd name="T64" fmla="*/ 11 w 100"/>
                <a:gd name="T65" fmla="*/ 10 h 38"/>
                <a:gd name="T66" fmla="*/ 9 w 100"/>
                <a:gd name="T67" fmla="*/ 10 h 38"/>
                <a:gd name="T68" fmla="*/ 6 w 100"/>
                <a:gd name="T69" fmla="*/ 10 h 38"/>
                <a:gd name="T70" fmla="*/ 4 w 100"/>
                <a:gd name="T71" fmla="*/ 10 h 38"/>
                <a:gd name="T72" fmla="*/ 3 w 100"/>
                <a:gd name="T73" fmla="*/ 10 h 38"/>
                <a:gd name="T74" fmla="*/ 3 w 100"/>
                <a:gd name="T75" fmla="*/ 9 h 38"/>
                <a:gd name="T76" fmla="*/ 3 w 100"/>
                <a:gd name="T77" fmla="*/ 9 h 38"/>
                <a:gd name="T78" fmla="*/ 3 w 100"/>
                <a:gd name="T79" fmla="*/ 9 h 38"/>
                <a:gd name="T80" fmla="*/ 2 w 100"/>
                <a:gd name="T81" fmla="*/ 9 h 38"/>
                <a:gd name="T82" fmla="*/ 2 w 100"/>
                <a:gd name="T83" fmla="*/ 9 h 38"/>
                <a:gd name="T84" fmla="*/ 2 w 100"/>
                <a:gd name="T85" fmla="*/ 9 h 38"/>
                <a:gd name="T86" fmla="*/ 2 w 100"/>
                <a:gd name="T87" fmla="*/ 9 h 38"/>
                <a:gd name="T88" fmla="*/ 2 w 100"/>
                <a:gd name="T89" fmla="*/ 9 h 38"/>
                <a:gd name="T90" fmla="*/ 2 w 100"/>
                <a:gd name="T91" fmla="*/ 9 h 38"/>
                <a:gd name="T92" fmla="*/ 0 w 100"/>
                <a:gd name="T93" fmla="*/ 1 h 38"/>
                <a:gd name="T94" fmla="*/ 0 w 100"/>
                <a:gd name="T95" fmla="*/ 1 h 38"/>
                <a:gd name="T96" fmla="*/ 0 w 100"/>
                <a:gd name="T97" fmla="*/ 1 h 38"/>
                <a:gd name="T98" fmla="*/ 1 w 100"/>
                <a:gd name="T99" fmla="*/ 1 h 38"/>
                <a:gd name="T100" fmla="*/ 1 w 100"/>
                <a:gd name="T101" fmla="*/ 1 h 38"/>
                <a:gd name="T102" fmla="*/ 1 w 100"/>
                <a:gd name="T103" fmla="*/ 1 h 38"/>
                <a:gd name="T104" fmla="*/ 1 w 100"/>
                <a:gd name="T105" fmla="*/ 1 h 38"/>
                <a:gd name="T106" fmla="*/ 2 w 100"/>
                <a:gd name="T107" fmla="*/ 1 h 38"/>
                <a:gd name="T108" fmla="*/ 2 w 100"/>
                <a:gd name="T109" fmla="*/ 1 h 38"/>
                <a:gd name="T110" fmla="*/ 2 w 100"/>
                <a:gd name="T111" fmla="*/ 1 h 38"/>
                <a:gd name="T112" fmla="*/ 3 w 100"/>
                <a:gd name="T113" fmla="*/ 1 h 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0"/>
                <a:gd name="T172" fmla="*/ 0 h 38"/>
                <a:gd name="T173" fmla="*/ 100 w 100"/>
                <a:gd name="T174" fmla="*/ 38 h 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0" h="38">
                  <a:moveTo>
                    <a:pt x="9" y="1"/>
                  </a:moveTo>
                  <a:lnTo>
                    <a:pt x="18" y="1"/>
                  </a:lnTo>
                  <a:lnTo>
                    <a:pt x="27" y="1"/>
                  </a:lnTo>
                  <a:lnTo>
                    <a:pt x="36" y="2"/>
                  </a:lnTo>
                  <a:lnTo>
                    <a:pt x="44" y="2"/>
                  </a:lnTo>
                  <a:lnTo>
                    <a:pt x="53" y="2"/>
                  </a:lnTo>
                  <a:lnTo>
                    <a:pt x="61" y="1"/>
                  </a:lnTo>
                  <a:lnTo>
                    <a:pt x="70" y="1"/>
                  </a:lnTo>
                  <a:lnTo>
                    <a:pt x="80" y="0"/>
                  </a:lnTo>
                  <a:lnTo>
                    <a:pt x="81" y="0"/>
                  </a:lnTo>
                  <a:lnTo>
                    <a:pt x="83" y="0"/>
                  </a:lnTo>
                  <a:lnTo>
                    <a:pt x="84" y="0"/>
                  </a:lnTo>
                  <a:lnTo>
                    <a:pt x="85" y="1"/>
                  </a:lnTo>
                  <a:lnTo>
                    <a:pt x="88" y="1"/>
                  </a:lnTo>
                  <a:lnTo>
                    <a:pt x="88" y="2"/>
                  </a:lnTo>
                  <a:lnTo>
                    <a:pt x="89" y="2"/>
                  </a:lnTo>
                  <a:lnTo>
                    <a:pt x="89" y="3"/>
                  </a:lnTo>
                  <a:lnTo>
                    <a:pt x="100" y="31"/>
                  </a:lnTo>
                  <a:lnTo>
                    <a:pt x="100" y="32"/>
                  </a:lnTo>
                  <a:lnTo>
                    <a:pt x="99" y="32"/>
                  </a:lnTo>
                  <a:lnTo>
                    <a:pt x="98" y="33"/>
                  </a:lnTo>
                  <a:lnTo>
                    <a:pt x="97" y="33"/>
                  </a:lnTo>
                  <a:lnTo>
                    <a:pt x="94" y="33"/>
                  </a:lnTo>
                  <a:lnTo>
                    <a:pt x="93" y="35"/>
                  </a:lnTo>
                  <a:lnTo>
                    <a:pt x="91" y="35"/>
                  </a:lnTo>
                  <a:lnTo>
                    <a:pt x="82" y="36"/>
                  </a:lnTo>
                  <a:lnTo>
                    <a:pt x="71" y="37"/>
                  </a:lnTo>
                  <a:lnTo>
                    <a:pt x="62" y="38"/>
                  </a:lnTo>
                  <a:lnTo>
                    <a:pt x="53" y="38"/>
                  </a:lnTo>
                  <a:lnTo>
                    <a:pt x="44" y="38"/>
                  </a:lnTo>
                  <a:lnTo>
                    <a:pt x="35" y="38"/>
                  </a:lnTo>
                  <a:lnTo>
                    <a:pt x="25" y="37"/>
                  </a:lnTo>
                  <a:lnTo>
                    <a:pt x="16" y="37"/>
                  </a:lnTo>
                  <a:lnTo>
                    <a:pt x="14" y="37"/>
                  </a:lnTo>
                  <a:lnTo>
                    <a:pt x="12" y="36"/>
                  </a:lnTo>
                  <a:lnTo>
                    <a:pt x="10" y="36"/>
                  </a:lnTo>
                  <a:lnTo>
                    <a:pt x="9" y="36"/>
                  </a:lnTo>
                  <a:lnTo>
                    <a:pt x="8" y="36"/>
                  </a:lnTo>
                  <a:lnTo>
                    <a:pt x="7" y="35"/>
                  </a:lnTo>
                  <a:lnTo>
                    <a:pt x="6" y="35"/>
                  </a:lnTo>
                  <a:lnTo>
                    <a:pt x="6" y="33"/>
                  </a:lnTo>
                  <a:lnTo>
                    <a:pt x="0" y="5"/>
                  </a:lnTo>
                  <a:lnTo>
                    <a:pt x="0" y="3"/>
                  </a:lnTo>
                  <a:lnTo>
                    <a:pt x="1" y="3"/>
                  </a:lnTo>
                  <a:lnTo>
                    <a:pt x="1" y="2"/>
                  </a:lnTo>
                  <a:lnTo>
                    <a:pt x="2" y="2"/>
                  </a:lnTo>
                  <a:lnTo>
                    <a:pt x="5" y="1"/>
                  </a:lnTo>
                  <a:lnTo>
                    <a:pt x="6" y="1"/>
                  </a:lnTo>
                  <a:lnTo>
                    <a:pt x="7" y="1"/>
                  </a:lnTo>
                  <a:lnTo>
                    <a:pt x="9" y="1"/>
                  </a:lnTo>
                  <a:close/>
                </a:path>
              </a:pathLst>
            </a:custGeom>
            <a:solidFill>
              <a:srgbClr val="7F7F7F"/>
            </a:solidFill>
            <a:ln w="9525">
              <a:noFill/>
              <a:round/>
              <a:headEnd/>
              <a:tailEnd/>
            </a:ln>
          </p:spPr>
          <p:txBody>
            <a:bodyPr/>
            <a:lstStyle/>
            <a:p>
              <a:endParaRPr lang="en-US"/>
            </a:p>
          </p:txBody>
        </p:sp>
        <p:sp>
          <p:nvSpPr>
            <p:cNvPr id="1254" name="Freeform 218"/>
            <p:cNvSpPr>
              <a:spLocks/>
            </p:cNvSpPr>
            <p:nvPr/>
          </p:nvSpPr>
          <p:spPr bwMode="auto">
            <a:xfrm>
              <a:off x="2894" y="2202"/>
              <a:ext cx="66" cy="22"/>
            </a:xfrm>
            <a:custGeom>
              <a:avLst/>
              <a:gdLst>
                <a:gd name="T0" fmla="*/ 30 w 133"/>
                <a:gd name="T1" fmla="*/ 1 h 44"/>
                <a:gd name="T2" fmla="*/ 33 w 133"/>
                <a:gd name="T3" fmla="*/ 10 h 44"/>
                <a:gd name="T4" fmla="*/ 0 w 133"/>
                <a:gd name="T5" fmla="*/ 11 h 44"/>
                <a:gd name="T6" fmla="*/ 4 w 133"/>
                <a:gd name="T7" fmla="*/ 1 h 44"/>
                <a:gd name="T8" fmla="*/ 5 w 133"/>
                <a:gd name="T9" fmla="*/ 1 h 44"/>
                <a:gd name="T10" fmla="*/ 5 w 133"/>
                <a:gd name="T11" fmla="*/ 1 h 44"/>
                <a:gd name="T12" fmla="*/ 7 w 133"/>
                <a:gd name="T13" fmla="*/ 1 h 44"/>
                <a:gd name="T14" fmla="*/ 8 w 133"/>
                <a:gd name="T15" fmla="*/ 1 h 44"/>
                <a:gd name="T16" fmla="*/ 10 w 133"/>
                <a:gd name="T17" fmla="*/ 1 h 44"/>
                <a:gd name="T18" fmla="*/ 12 w 133"/>
                <a:gd name="T19" fmla="*/ 1 h 44"/>
                <a:gd name="T20" fmla="*/ 14 w 133"/>
                <a:gd name="T21" fmla="*/ 1 h 44"/>
                <a:gd name="T22" fmla="*/ 17 w 133"/>
                <a:gd name="T23" fmla="*/ 0 h 44"/>
                <a:gd name="T24" fmla="*/ 19 w 133"/>
                <a:gd name="T25" fmla="*/ 0 h 44"/>
                <a:gd name="T26" fmla="*/ 21 w 133"/>
                <a:gd name="T27" fmla="*/ 0 h 44"/>
                <a:gd name="T28" fmla="*/ 24 w 133"/>
                <a:gd name="T29" fmla="*/ 0 h 44"/>
                <a:gd name="T30" fmla="*/ 25 w 133"/>
                <a:gd name="T31" fmla="*/ 0 h 44"/>
                <a:gd name="T32" fmla="*/ 26 w 133"/>
                <a:gd name="T33" fmla="*/ 0 h 44"/>
                <a:gd name="T34" fmla="*/ 27 w 133"/>
                <a:gd name="T35" fmla="*/ 0 h 44"/>
                <a:gd name="T36" fmla="*/ 28 w 133"/>
                <a:gd name="T37" fmla="*/ 0 h 44"/>
                <a:gd name="T38" fmla="*/ 28 w 133"/>
                <a:gd name="T39" fmla="*/ 1 h 44"/>
                <a:gd name="T40" fmla="*/ 29 w 133"/>
                <a:gd name="T41" fmla="*/ 1 h 44"/>
                <a:gd name="T42" fmla="*/ 29 w 133"/>
                <a:gd name="T43" fmla="*/ 1 h 44"/>
                <a:gd name="T44" fmla="*/ 30 w 133"/>
                <a:gd name="T45" fmla="*/ 1 h 44"/>
                <a:gd name="T46" fmla="*/ 30 w 133"/>
                <a:gd name="T47" fmla="*/ 1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3"/>
                <a:gd name="T73" fmla="*/ 0 h 44"/>
                <a:gd name="T74" fmla="*/ 133 w 133"/>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3" h="44">
                  <a:moveTo>
                    <a:pt x="120" y="3"/>
                  </a:moveTo>
                  <a:lnTo>
                    <a:pt x="133" y="40"/>
                  </a:lnTo>
                  <a:lnTo>
                    <a:pt x="0" y="44"/>
                  </a:lnTo>
                  <a:lnTo>
                    <a:pt x="19" y="6"/>
                  </a:lnTo>
                  <a:lnTo>
                    <a:pt x="20" y="5"/>
                  </a:lnTo>
                  <a:lnTo>
                    <a:pt x="23" y="5"/>
                  </a:lnTo>
                  <a:lnTo>
                    <a:pt x="28" y="3"/>
                  </a:lnTo>
                  <a:lnTo>
                    <a:pt x="35" y="3"/>
                  </a:lnTo>
                  <a:lnTo>
                    <a:pt x="42" y="2"/>
                  </a:lnTo>
                  <a:lnTo>
                    <a:pt x="51" y="2"/>
                  </a:lnTo>
                  <a:lnTo>
                    <a:pt x="59" y="1"/>
                  </a:lnTo>
                  <a:lnTo>
                    <a:pt x="68" y="0"/>
                  </a:lnTo>
                  <a:lnTo>
                    <a:pt x="77" y="0"/>
                  </a:lnTo>
                  <a:lnTo>
                    <a:pt x="87" y="0"/>
                  </a:lnTo>
                  <a:lnTo>
                    <a:pt x="96" y="0"/>
                  </a:lnTo>
                  <a:lnTo>
                    <a:pt x="103" y="0"/>
                  </a:lnTo>
                  <a:lnTo>
                    <a:pt x="106" y="0"/>
                  </a:lnTo>
                  <a:lnTo>
                    <a:pt x="110" y="0"/>
                  </a:lnTo>
                  <a:lnTo>
                    <a:pt x="113" y="0"/>
                  </a:lnTo>
                  <a:lnTo>
                    <a:pt x="115" y="1"/>
                  </a:lnTo>
                  <a:lnTo>
                    <a:pt x="117" y="1"/>
                  </a:lnTo>
                  <a:lnTo>
                    <a:pt x="119" y="2"/>
                  </a:lnTo>
                  <a:lnTo>
                    <a:pt x="120" y="2"/>
                  </a:lnTo>
                  <a:lnTo>
                    <a:pt x="120" y="3"/>
                  </a:lnTo>
                  <a:close/>
                </a:path>
              </a:pathLst>
            </a:custGeom>
            <a:solidFill>
              <a:srgbClr val="4C4C4C"/>
            </a:solidFill>
            <a:ln w="9525">
              <a:noFill/>
              <a:round/>
              <a:headEnd/>
              <a:tailEnd/>
            </a:ln>
          </p:spPr>
          <p:txBody>
            <a:bodyPr/>
            <a:lstStyle/>
            <a:p>
              <a:endParaRPr lang="en-US"/>
            </a:p>
          </p:txBody>
        </p:sp>
        <p:sp>
          <p:nvSpPr>
            <p:cNvPr id="1255" name="Freeform 219"/>
            <p:cNvSpPr>
              <a:spLocks/>
            </p:cNvSpPr>
            <p:nvPr/>
          </p:nvSpPr>
          <p:spPr bwMode="auto">
            <a:xfrm>
              <a:off x="2891" y="2188"/>
              <a:ext cx="12" cy="37"/>
            </a:xfrm>
            <a:custGeom>
              <a:avLst/>
              <a:gdLst>
                <a:gd name="T0" fmla="*/ 4 w 24"/>
                <a:gd name="T1" fmla="*/ 0 h 75"/>
                <a:gd name="T2" fmla="*/ 0 w 24"/>
                <a:gd name="T3" fmla="*/ 6 h 75"/>
                <a:gd name="T4" fmla="*/ 2 w 24"/>
                <a:gd name="T5" fmla="*/ 18 h 75"/>
                <a:gd name="T6" fmla="*/ 6 w 24"/>
                <a:gd name="T7" fmla="*/ 9 h 75"/>
                <a:gd name="T8" fmla="*/ 6 w 24"/>
                <a:gd name="T9" fmla="*/ 8 h 75"/>
                <a:gd name="T10" fmla="*/ 6 w 24"/>
                <a:gd name="T11" fmla="*/ 7 h 75"/>
                <a:gd name="T12" fmla="*/ 6 w 24"/>
                <a:gd name="T13" fmla="*/ 7 h 75"/>
                <a:gd name="T14" fmla="*/ 6 w 24"/>
                <a:gd name="T15" fmla="*/ 6 h 75"/>
                <a:gd name="T16" fmla="*/ 6 w 24"/>
                <a:gd name="T17" fmla="*/ 5 h 75"/>
                <a:gd name="T18" fmla="*/ 6 w 24"/>
                <a:gd name="T19" fmla="*/ 4 h 75"/>
                <a:gd name="T20" fmla="*/ 6 w 24"/>
                <a:gd name="T21" fmla="*/ 4 h 75"/>
                <a:gd name="T22" fmla="*/ 6 w 24"/>
                <a:gd name="T23" fmla="*/ 3 h 75"/>
                <a:gd name="T24" fmla="*/ 6 w 24"/>
                <a:gd name="T25" fmla="*/ 2 h 75"/>
                <a:gd name="T26" fmla="*/ 6 w 24"/>
                <a:gd name="T27" fmla="*/ 1 h 75"/>
                <a:gd name="T28" fmla="*/ 5 w 24"/>
                <a:gd name="T29" fmla="*/ 1 h 75"/>
                <a:gd name="T30" fmla="*/ 5 w 24"/>
                <a:gd name="T31" fmla="*/ 0 h 75"/>
                <a:gd name="T32" fmla="*/ 5 w 24"/>
                <a:gd name="T33" fmla="*/ 0 h 75"/>
                <a:gd name="T34" fmla="*/ 5 w 24"/>
                <a:gd name="T35" fmla="*/ 0 h 75"/>
                <a:gd name="T36" fmla="*/ 5 w 24"/>
                <a:gd name="T37" fmla="*/ 0 h 75"/>
                <a:gd name="T38" fmla="*/ 5 w 24"/>
                <a:gd name="T39" fmla="*/ 0 h 75"/>
                <a:gd name="T40" fmla="*/ 5 w 24"/>
                <a:gd name="T41" fmla="*/ 0 h 75"/>
                <a:gd name="T42" fmla="*/ 5 w 24"/>
                <a:gd name="T43" fmla="*/ 0 h 75"/>
                <a:gd name="T44" fmla="*/ 5 w 24"/>
                <a:gd name="T45" fmla="*/ 0 h 75"/>
                <a:gd name="T46" fmla="*/ 4 w 24"/>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
                <a:gd name="T73" fmla="*/ 0 h 75"/>
                <a:gd name="T74" fmla="*/ 24 w 24"/>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 h="75">
                  <a:moveTo>
                    <a:pt x="16" y="2"/>
                  </a:moveTo>
                  <a:lnTo>
                    <a:pt x="0" y="27"/>
                  </a:lnTo>
                  <a:lnTo>
                    <a:pt x="5" y="75"/>
                  </a:lnTo>
                  <a:lnTo>
                    <a:pt x="23" y="36"/>
                  </a:lnTo>
                  <a:lnTo>
                    <a:pt x="23" y="33"/>
                  </a:lnTo>
                  <a:lnTo>
                    <a:pt x="23" y="31"/>
                  </a:lnTo>
                  <a:lnTo>
                    <a:pt x="24" y="29"/>
                  </a:lnTo>
                  <a:lnTo>
                    <a:pt x="24" y="25"/>
                  </a:lnTo>
                  <a:lnTo>
                    <a:pt x="24" y="22"/>
                  </a:lnTo>
                  <a:lnTo>
                    <a:pt x="24" y="18"/>
                  </a:lnTo>
                  <a:lnTo>
                    <a:pt x="23" y="16"/>
                  </a:lnTo>
                  <a:lnTo>
                    <a:pt x="23" y="13"/>
                  </a:lnTo>
                  <a:lnTo>
                    <a:pt x="22" y="9"/>
                  </a:lnTo>
                  <a:lnTo>
                    <a:pt x="22" y="7"/>
                  </a:lnTo>
                  <a:lnTo>
                    <a:pt x="20" y="5"/>
                  </a:lnTo>
                  <a:lnTo>
                    <a:pt x="20" y="2"/>
                  </a:lnTo>
                  <a:lnTo>
                    <a:pt x="19" y="1"/>
                  </a:lnTo>
                  <a:lnTo>
                    <a:pt x="18" y="1"/>
                  </a:lnTo>
                  <a:lnTo>
                    <a:pt x="18" y="0"/>
                  </a:lnTo>
                  <a:lnTo>
                    <a:pt x="17" y="0"/>
                  </a:lnTo>
                  <a:lnTo>
                    <a:pt x="17" y="1"/>
                  </a:lnTo>
                  <a:lnTo>
                    <a:pt x="16" y="2"/>
                  </a:lnTo>
                  <a:close/>
                </a:path>
              </a:pathLst>
            </a:custGeom>
            <a:solidFill>
              <a:srgbClr val="666666"/>
            </a:solidFill>
            <a:ln w="9525">
              <a:noFill/>
              <a:round/>
              <a:headEnd/>
              <a:tailEnd/>
            </a:ln>
          </p:spPr>
          <p:txBody>
            <a:bodyPr/>
            <a:lstStyle/>
            <a:p>
              <a:endParaRPr lang="en-US"/>
            </a:p>
          </p:txBody>
        </p:sp>
        <p:sp>
          <p:nvSpPr>
            <p:cNvPr id="1256" name="Freeform 220"/>
            <p:cNvSpPr>
              <a:spLocks/>
            </p:cNvSpPr>
            <p:nvPr/>
          </p:nvSpPr>
          <p:spPr bwMode="auto">
            <a:xfrm>
              <a:off x="2900" y="2186"/>
              <a:ext cx="54" cy="21"/>
            </a:xfrm>
            <a:custGeom>
              <a:avLst/>
              <a:gdLst>
                <a:gd name="T0" fmla="*/ 3 w 107"/>
                <a:gd name="T1" fmla="*/ 1 h 40"/>
                <a:gd name="T2" fmla="*/ 5 w 107"/>
                <a:gd name="T3" fmla="*/ 1 h 40"/>
                <a:gd name="T4" fmla="*/ 8 w 107"/>
                <a:gd name="T5" fmla="*/ 1 h 40"/>
                <a:gd name="T6" fmla="*/ 10 w 107"/>
                <a:gd name="T7" fmla="*/ 1 h 40"/>
                <a:gd name="T8" fmla="*/ 12 w 107"/>
                <a:gd name="T9" fmla="*/ 1 h 40"/>
                <a:gd name="T10" fmla="*/ 14 w 107"/>
                <a:gd name="T11" fmla="*/ 1 h 40"/>
                <a:gd name="T12" fmla="*/ 16 w 107"/>
                <a:gd name="T13" fmla="*/ 1 h 40"/>
                <a:gd name="T14" fmla="*/ 19 w 107"/>
                <a:gd name="T15" fmla="*/ 1 h 40"/>
                <a:gd name="T16" fmla="*/ 21 w 107"/>
                <a:gd name="T17" fmla="*/ 0 h 40"/>
                <a:gd name="T18" fmla="*/ 22 w 107"/>
                <a:gd name="T19" fmla="*/ 0 h 40"/>
                <a:gd name="T20" fmla="*/ 23 w 107"/>
                <a:gd name="T21" fmla="*/ 0 h 40"/>
                <a:gd name="T22" fmla="*/ 23 w 107"/>
                <a:gd name="T23" fmla="*/ 0 h 40"/>
                <a:gd name="T24" fmla="*/ 23 w 107"/>
                <a:gd name="T25" fmla="*/ 1 h 40"/>
                <a:gd name="T26" fmla="*/ 24 w 107"/>
                <a:gd name="T27" fmla="*/ 1 h 40"/>
                <a:gd name="T28" fmla="*/ 24 w 107"/>
                <a:gd name="T29" fmla="*/ 1 h 40"/>
                <a:gd name="T30" fmla="*/ 24 w 107"/>
                <a:gd name="T31" fmla="*/ 1 h 40"/>
                <a:gd name="T32" fmla="*/ 24 w 107"/>
                <a:gd name="T33" fmla="*/ 1 h 40"/>
                <a:gd name="T34" fmla="*/ 27 w 107"/>
                <a:gd name="T35" fmla="*/ 9 h 40"/>
                <a:gd name="T36" fmla="*/ 27 w 107"/>
                <a:gd name="T37" fmla="*/ 9 h 40"/>
                <a:gd name="T38" fmla="*/ 27 w 107"/>
                <a:gd name="T39" fmla="*/ 9 h 40"/>
                <a:gd name="T40" fmla="*/ 27 w 107"/>
                <a:gd name="T41" fmla="*/ 9 h 40"/>
                <a:gd name="T42" fmla="*/ 27 w 107"/>
                <a:gd name="T43" fmla="*/ 9 h 40"/>
                <a:gd name="T44" fmla="*/ 27 w 107"/>
                <a:gd name="T45" fmla="*/ 9 h 40"/>
                <a:gd name="T46" fmla="*/ 27 w 107"/>
                <a:gd name="T47" fmla="*/ 9 h 40"/>
                <a:gd name="T48" fmla="*/ 26 w 107"/>
                <a:gd name="T49" fmla="*/ 9 h 40"/>
                <a:gd name="T50" fmla="*/ 26 w 107"/>
                <a:gd name="T51" fmla="*/ 9 h 40"/>
                <a:gd name="T52" fmla="*/ 25 w 107"/>
                <a:gd name="T53" fmla="*/ 10 h 40"/>
                <a:gd name="T54" fmla="*/ 25 w 107"/>
                <a:gd name="T55" fmla="*/ 10 h 40"/>
                <a:gd name="T56" fmla="*/ 22 w 107"/>
                <a:gd name="T57" fmla="*/ 10 h 40"/>
                <a:gd name="T58" fmla="*/ 19 w 107"/>
                <a:gd name="T59" fmla="*/ 10 h 40"/>
                <a:gd name="T60" fmla="*/ 18 w 107"/>
                <a:gd name="T61" fmla="*/ 11 h 40"/>
                <a:gd name="T62" fmla="*/ 17 w 107"/>
                <a:gd name="T63" fmla="*/ 11 h 40"/>
                <a:gd name="T64" fmla="*/ 16 w 107"/>
                <a:gd name="T65" fmla="*/ 11 h 40"/>
                <a:gd name="T66" fmla="*/ 14 w 107"/>
                <a:gd name="T67" fmla="*/ 11 h 40"/>
                <a:gd name="T68" fmla="*/ 13 w 107"/>
                <a:gd name="T69" fmla="*/ 11 h 40"/>
                <a:gd name="T70" fmla="*/ 12 w 107"/>
                <a:gd name="T71" fmla="*/ 11 h 40"/>
                <a:gd name="T72" fmla="*/ 11 w 107"/>
                <a:gd name="T73" fmla="*/ 11 h 40"/>
                <a:gd name="T74" fmla="*/ 9 w 107"/>
                <a:gd name="T75" fmla="*/ 11 h 40"/>
                <a:gd name="T76" fmla="*/ 8 w 107"/>
                <a:gd name="T77" fmla="*/ 11 h 40"/>
                <a:gd name="T78" fmla="*/ 7 w 107"/>
                <a:gd name="T79" fmla="*/ 11 h 40"/>
                <a:gd name="T80" fmla="*/ 6 w 107"/>
                <a:gd name="T81" fmla="*/ 10 h 40"/>
                <a:gd name="T82" fmla="*/ 4 w 107"/>
                <a:gd name="T83" fmla="*/ 10 h 40"/>
                <a:gd name="T84" fmla="*/ 4 w 107"/>
                <a:gd name="T85" fmla="*/ 10 h 40"/>
                <a:gd name="T86" fmla="*/ 4 w 107"/>
                <a:gd name="T87" fmla="*/ 10 h 40"/>
                <a:gd name="T88" fmla="*/ 3 w 107"/>
                <a:gd name="T89" fmla="*/ 10 h 40"/>
                <a:gd name="T90" fmla="*/ 3 w 107"/>
                <a:gd name="T91" fmla="*/ 10 h 40"/>
                <a:gd name="T92" fmla="*/ 2 w 107"/>
                <a:gd name="T93" fmla="*/ 10 h 40"/>
                <a:gd name="T94" fmla="*/ 2 w 107"/>
                <a:gd name="T95" fmla="*/ 10 h 40"/>
                <a:gd name="T96" fmla="*/ 2 w 107"/>
                <a:gd name="T97" fmla="*/ 10 h 40"/>
                <a:gd name="T98" fmla="*/ 2 w 107"/>
                <a:gd name="T99" fmla="*/ 10 h 40"/>
                <a:gd name="T100" fmla="*/ 2 w 107"/>
                <a:gd name="T101" fmla="*/ 10 h 40"/>
                <a:gd name="T102" fmla="*/ 2 w 107"/>
                <a:gd name="T103" fmla="*/ 9 h 40"/>
                <a:gd name="T104" fmla="*/ 0 w 107"/>
                <a:gd name="T105" fmla="*/ 1 h 40"/>
                <a:gd name="T106" fmla="*/ 0 w 107"/>
                <a:gd name="T107" fmla="*/ 1 h 40"/>
                <a:gd name="T108" fmla="*/ 0 w 107"/>
                <a:gd name="T109" fmla="*/ 1 h 40"/>
                <a:gd name="T110" fmla="*/ 0 w 107"/>
                <a:gd name="T111" fmla="*/ 1 h 40"/>
                <a:gd name="T112" fmla="*/ 0 w 107"/>
                <a:gd name="T113" fmla="*/ 1 h 40"/>
                <a:gd name="T114" fmla="*/ 1 w 107"/>
                <a:gd name="T115" fmla="*/ 1 h 40"/>
                <a:gd name="T116" fmla="*/ 1 w 107"/>
                <a:gd name="T117" fmla="*/ 1 h 40"/>
                <a:gd name="T118" fmla="*/ 1 w 107"/>
                <a:gd name="T119" fmla="*/ 1 h 40"/>
                <a:gd name="T120" fmla="*/ 2 w 107"/>
                <a:gd name="T121" fmla="*/ 1 h 40"/>
                <a:gd name="T122" fmla="*/ 2 w 107"/>
                <a:gd name="T123" fmla="*/ 1 h 40"/>
                <a:gd name="T124" fmla="*/ 3 w 107"/>
                <a:gd name="T125" fmla="*/ 1 h 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
                <a:gd name="T190" fmla="*/ 0 h 40"/>
                <a:gd name="T191" fmla="*/ 107 w 107"/>
                <a:gd name="T192" fmla="*/ 40 h 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 h="40">
                  <a:moveTo>
                    <a:pt x="9" y="1"/>
                  </a:moveTo>
                  <a:lnTo>
                    <a:pt x="19" y="1"/>
                  </a:lnTo>
                  <a:lnTo>
                    <a:pt x="29" y="1"/>
                  </a:lnTo>
                  <a:lnTo>
                    <a:pt x="38" y="2"/>
                  </a:lnTo>
                  <a:lnTo>
                    <a:pt x="47" y="2"/>
                  </a:lnTo>
                  <a:lnTo>
                    <a:pt x="55" y="2"/>
                  </a:lnTo>
                  <a:lnTo>
                    <a:pt x="64" y="1"/>
                  </a:lnTo>
                  <a:lnTo>
                    <a:pt x="75" y="1"/>
                  </a:lnTo>
                  <a:lnTo>
                    <a:pt x="84" y="0"/>
                  </a:lnTo>
                  <a:lnTo>
                    <a:pt x="86" y="0"/>
                  </a:lnTo>
                  <a:lnTo>
                    <a:pt x="89" y="0"/>
                  </a:lnTo>
                  <a:lnTo>
                    <a:pt x="90" y="0"/>
                  </a:lnTo>
                  <a:lnTo>
                    <a:pt x="91" y="1"/>
                  </a:lnTo>
                  <a:lnTo>
                    <a:pt x="93" y="1"/>
                  </a:lnTo>
                  <a:lnTo>
                    <a:pt x="93" y="2"/>
                  </a:lnTo>
                  <a:lnTo>
                    <a:pt x="94" y="2"/>
                  </a:lnTo>
                  <a:lnTo>
                    <a:pt x="96" y="3"/>
                  </a:lnTo>
                  <a:lnTo>
                    <a:pt x="107" y="33"/>
                  </a:lnTo>
                  <a:lnTo>
                    <a:pt x="106" y="34"/>
                  </a:lnTo>
                  <a:lnTo>
                    <a:pt x="105" y="34"/>
                  </a:lnTo>
                  <a:lnTo>
                    <a:pt x="105" y="35"/>
                  </a:lnTo>
                  <a:lnTo>
                    <a:pt x="102" y="35"/>
                  </a:lnTo>
                  <a:lnTo>
                    <a:pt x="101" y="35"/>
                  </a:lnTo>
                  <a:lnTo>
                    <a:pt x="99" y="37"/>
                  </a:lnTo>
                  <a:lnTo>
                    <a:pt x="97" y="37"/>
                  </a:lnTo>
                  <a:lnTo>
                    <a:pt x="86" y="38"/>
                  </a:lnTo>
                  <a:lnTo>
                    <a:pt x="76" y="39"/>
                  </a:lnTo>
                  <a:lnTo>
                    <a:pt x="71" y="40"/>
                  </a:lnTo>
                  <a:lnTo>
                    <a:pt x="67" y="40"/>
                  </a:lnTo>
                  <a:lnTo>
                    <a:pt x="61" y="40"/>
                  </a:lnTo>
                  <a:lnTo>
                    <a:pt x="56" y="40"/>
                  </a:lnTo>
                  <a:lnTo>
                    <a:pt x="51" y="40"/>
                  </a:lnTo>
                  <a:lnTo>
                    <a:pt x="46" y="40"/>
                  </a:lnTo>
                  <a:lnTo>
                    <a:pt x="41" y="40"/>
                  </a:lnTo>
                  <a:lnTo>
                    <a:pt x="36" y="40"/>
                  </a:lnTo>
                  <a:lnTo>
                    <a:pt x="31" y="40"/>
                  </a:lnTo>
                  <a:lnTo>
                    <a:pt x="26" y="40"/>
                  </a:lnTo>
                  <a:lnTo>
                    <a:pt x="21" y="39"/>
                  </a:lnTo>
                  <a:lnTo>
                    <a:pt x="16" y="39"/>
                  </a:lnTo>
                  <a:lnTo>
                    <a:pt x="14" y="39"/>
                  </a:lnTo>
                  <a:lnTo>
                    <a:pt x="13" y="39"/>
                  </a:lnTo>
                  <a:lnTo>
                    <a:pt x="10" y="38"/>
                  </a:lnTo>
                  <a:lnTo>
                    <a:pt x="9" y="38"/>
                  </a:lnTo>
                  <a:lnTo>
                    <a:pt x="8" y="38"/>
                  </a:lnTo>
                  <a:lnTo>
                    <a:pt x="7" y="37"/>
                  </a:lnTo>
                  <a:lnTo>
                    <a:pt x="6" y="37"/>
                  </a:lnTo>
                  <a:lnTo>
                    <a:pt x="6" y="35"/>
                  </a:lnTo>
                  <a:lnTo>
                    <a:pt x="0" y="4"/>
                  </a:lnTo>
                  <a:lnTo>
                    <a:pt x="0" y="3"/>
                  </a:lnTo>
                  <a:lnTo>
                    <a:pt x="1" y="2"/>
                  </a:lnTo>
                  <a:lnTo>
                    <a:pt x="2" y="2"/>
                  </a:lnTo>
                  <a:lnTo>
                    <a:pt x="3" y="1"/>
                  </a:lnTo>
                  <a:lnTo>
                    <a:pt x="6" y="1"/>
                  </a:lnTo>
                  <a:lnTo>
                    <a:pt x="7" y="1"/>
                  </a:lnTo>
                  <a:lnTo>
                    <a:pt x="9" y="1"/>
                  </a:lnTo>
                  <a:close/>
                </a:path>
              </a:pathLst>
            </a:custGeom>
            <a:solidFill>
              <a:srgbClr val="7F7F7F"/>
            </a:solidFill>
            <a:ln w="9525">
              <a:noFill/>
              <a:round/>
              <a:headEnd/>
              <a:tailEnd/>
            </a:ln>
          </p:spPr>
          <p:txBody>
            <a:bodyPr/>
            <a:lstStyle/>
            <a:p>
              <a:endParaRPr lang="en-US"/>
            </a:p>
          </p:txBody>
        </p:sp>
        <p:sp>
          <p:nvSpPr>
            <p:cNvPr id="1257" name="Freeform 221"/>
            <p:cNvSpPr>
              <a:spLocks/>
            </p:cNvSpPr>
            <p:nvPr/>
          </p:nvSpPr>
          <p:spPr bwMode="auto">
            <a:xfrm>
              <a:off x="3034" y="2197"/>
              <a:ext cx="66" cy="22"/>
            </a:xfrm>
            <a:custGeom>
              <a:avLst/>
              <a:gdLst>
                <a:gd name="T0" fmla="*/ 30 w 133"/>
                <a:gd name="T1" fmla="*/ 1 h 43"/>
                <a:gd name="T2" fmla="*/ 33 w 133"/>
                <a:gd name="T3" fmla="*/ 10 h 43"/>
                <a:gd name="T4" fmla="*/ 0 w 133"/>
                <a:gd name="T5" fmla="*/ 11 h 43"/>
                <a:gd name="T6" fmla="*/ 4 w 133"/>
                <a:gd name="T7" fmla="*/ 2 h 43"/>
                <a:gd name="T8" fmla="*/ 5 w 133"/>
                <a:gd name="T9" fmla="*/ 2 h 43"/>
                <a:gd name="T10" fmla="*/ 5 w 133"/>
                <a:gd name="T11" fmla="*/ 1 h 43"/>
                <a:gd name="T12" fmla="*/ 7 w 133"/>
                <a:gd name="T13" fmla="*/ 1 h 43"/>
                <a:gd name="T14" fmla="*/ 8 w 133"/>
                <a:gd name="T15" fmla="*/ 1 h 43"/>
                <a:gd name="T16" fmla="*/ 10 w 133"/>
                <a:gd name="T17" fmla="*/ 1 h 43"/>
                <a:gd name="T18" fmla="*/ 12 w 133"/>
                <a:gd name="T19" fmla="*/ 1 h 43"/>
                <a:gd name="T20" fmla="*/ 14 w 133"/>
                <a:gd name="T21" fmla="*/ 1 h 43"/>
                <a:gd name="T22" fmla="*/ 17 w 133"/>
                <a:gd name="T23" fmla="*/ 1 h 43"/>
                <a:gd name="T24" fmla="*/ 19 w 133"/>
                <a:gd name="T25" fmla="*/ 0 h 43"/>
                <a:gd name="T26" fmla="*/ 21 w 133"/>
                <a:gd name="T27" fmla="*/ 0 h 43"/>
                <a:gd name="T28" fmla="*/ 24 w 133"/>
                <a:gd name="T29" fmla="*/ 0 h 43"/>
                <a:gd name="T30" fmla="*/ 25 w 133"/>
                <a:gd name="T31" fmla="*/ 0 h 43"/>
                <a:gd name="T32" fmla="*/ 26 w 133"/>
                <a:gd name="T33" fmla="*/ 0 h 43"/>
                <a:gd name="T34" fmla="*/ 27 w 133"/>
                <a:gd name="T35" fmla="*/ 0 h 43"/>
                <a:gd name="T36" fmla="*/ 28 w 133"/>
                <a:gd name="T37" fmla="*/ 1 h 43"/>
                <a:gd name="T38" fmla="*/ 29 w 133"/>
                <a:gd name="T39" fmla="*/ 1 h 43"/>
                <a:gd name="T40" fmla="*/ 29 w 133"/>
                <a:gd name="T41" fmla="*/ 1 h 43"/>
                <a:gd name="T42" fmla="*/ 29 w 133"/>
                <a:gd name="T43" fmla="*/ 1 h 43"/>
                <a:gd name="T44" fmla="*/ 30 w 133"/>
                <a:gd name="T45" fmla="*/ 1 h 43"/>
                <a:gd name="T46" fmla="*/ 30 w 133"/>
                <a:gd name="T47" fmla="*/ 1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3"/>
                <a:gd name="T73" fmla="*/ 0 h 43"/>
                <a:gd name="T74" fmla="*/ 133 w 133"/>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3" h="43">
                  <a:moveTo>
                    <a:pt x="120" y="3"/>
                  </a:moveTo>
                  <a:lnTo>
                    <a:pt x="133" y="40"/>
                  </a:lnTo>
                  <a:lnTo>
                    <a:pt x="0" y="43"/>
                  </a:lnTo>
                  <a:lnTo>
                    <a:pt x="19" y="5"/>
                  </a:lnTo>
                  <a:lnTo>
                    <a:pt x="20" y="5"/>
                  </a:lnTo>
                  <a:lnTo>
                    <a:pt x="23" y="4"/>
                  </a:lnTo>
                  <a:lnTo>
                    <a:pt x="28" y="4"/>
                  </a:lnTo>
                  <a:lnTo>
                    <a:pt x="35" y="3"/>
                  </a:lnTo>
                  <a:lnTo>
                    <a:pt x="42" y="2"/>
                  </a:lnTo>
                  <a:lnTo>
                    <a:pt x="50" y="2"/>
                  </a:lnTo>
                  <a:lnTo>
                    <a:pt x="59" y="1"/>
                  </a:lnTo>
                  <a:lnTo>
                    <a:pt x="68" y="1"/>
                  </a:lnTo>
                  <a:lnTo>
                    <a:pt x="78" y="0"/>
                  </a:lnTo>
                  <a:lnTo>
                    <a:pt x="87" y="0"/>
                  </a:lnTo>
                  <a:lnTo>
                    <a:pt x="96" y="0"/>
                  </a:lnTo>
                  <a:lnTo>
                    <a:pt x="103" y="0"/>
                  </a:lnTo>
                  <a:lnTo>
                    <a:pt x="106" y="0"/>
                  </a:lnTo>
                  <a:lnTo>
                    <a:pt x="110" y="0"/>
                  </a:lnTo>
                  <a:lnTo>
                    <a:pt x="113" y="1"/>
                  </a:lnTo>
                  <a:lnTo>
                    <a:pt x="116" y="1"/>
                  </a:lnTo>
                  <a:lnTo>
                    <a:pt x="117" y="1"/>
                  </a:lnTo>
                  <a:lnTo>
                    <a:pt x="119" y="2"/>
                  </a:lnTo>
                  <a:lnTo>
                    <a:pt x="120" y="2"/>
                  </a:lnTo>
                  <a:lnTo>
                    <a:pt x="120" y="3"/>
                  </a:lnTo>
                  <a:close/>
                </a:path>
              </a:pathLst>
            </a:custGeom>
            <a:solidFill>
              <a:srgbClr val="4C4C4C"/>
            </a:solidFill>
            <a:ln w="9525">
              <a:noFill/>
              <a:round/>
              <a:headEnd/>
              <a:tailEnd/>
            </a:ln>
          </p:spPr>
          <p:txBody>
            <a:bodyPr/>
            <a:lstStyle/>
            <a:p>
              <a:endParaRPr lang="en-US"/>
            </a:p>
          </p:txBody>
        </p:sp>
        <p:sp>
          <p:nvSpPr>
            <p:cNvPr id="1258" name="Freeform 222"/>
            <p:cNvSpPr>
              <a:spLocks/>
            </p:cNvSpPr>
            <p:nvPr/>
          </p:nvSpPr>
          <p:spPr bwMode="auto">
            <a:xfrm>
              <a:off x="3032" y="2183"/>
              <a:ext cx="12" cy="37"/>
            </a:xfrm>
            <a:custGeom>
              <a:avLst/>
              <a:gdLst>
                <a:gd name="T0" fmla="*/ 4 w 24"/>
                <a:gd name="T1" fmla="*/ 1 h 74"/>
                <a:gd name="T2" fmla="*/ 0 w 24"/>
                <a:gd name="T3" fmla="*/ 6 h 74"/>
                <a:gd name="T4" fmla="*/ 2 w 24"/>
                <a:gd name="T5" fmla="*/ 19 h 74"/>
                <a:gd name="T6" fmla="*/ 6 w 24"/>
                <a:gd name="T7" fmla="*/ 9 h 74"/>
                <a:gd name="T8" fmla="*/ 6 w 24"/>
                <a:gd name="T9" fmla="*/ 9 h 74"/>
                <a:gd name="T10" fmla="*/ 6 w 24"/>
                <a:gd name="T11" fmla="*/ 7 h 74"/>
                <a:gd name="T12" fmla="*/ 6 w 24"/>
                <a:gd name="T13" fmla="*/ 6 h 74"/>
                <a:gd name="T14" fmla="*/ 6 w 24"/>
                <a:gd name="T15" fmla="*/ 6 h 74"/>
                <a:gd name="T16" fmla="*/ 6 w 24"/>
                <a:gd name="T17" fmla="*/ 5 h 74"/>
                <a:gd name="T18" fmla="*/ 6 w 24"/>
                <a:gd name="T19" fmla="*/ 5 h 74"/>
                <a:gd name="T20" fmla="*/ 6 w 24"/>
                <a:gd name="T21" fmla="*/ 3 h 74"/>
                <a:gd name="T22" fmla="*/ 6 w 24"/>
                <a:gd name="T23" fmla="*/ 2 h 74"/>
                <a:gd name="T24" fmla="*/ 6 w 24"/>
                <a:gd name="T25" fmla="*/ 2 h 74"/>
                <a:gd name="T26" fmla="*/ 6 w 24"/>
                <a:gd name="T27" fmla="*/ 1 h 74"/>
                <a:gd name="T28" fmla="*/ 5 w 24"/>
                <a:gd name="T29" fmla="*/ 1 h 74"/>
                <a:gd name="T30" fmla="*/ 5 w 24"/>
                <a:gd name="T31" fmla="*/ 1 h 74"/>
                <a:gd name="T32" fmla="*/ 5 w 24"/>
                <a:gd name="T33" fmla="*/ 1 h 74"/>
                <a:gd name="T34" fmla="*/ 5 w 24"/>
                <a:gd name="T35" fmla="*/ 0 h 74"/>
                <a:gd name="T36" fmla="*/ 5 w 24"/>
                <a:gd name="T37" fmla="*/ 0 h 74"/>
                <a:gd name="T38" fmla="*/ 5 w 24"/>
                <a:gd name="T39" fmla="*/ 0 h 74"/>
                <a:gd name="T40" fmla="*/ 5 w 24"/>
                <a:gd name="T41" fmla="*/ 0 h 74"/>
                <a:gd name="T42" fmla="*/ 5 w 24"/>
                <a:gd name="T43" fmla="*/ 0 h 74"/>
                <a:gd name="T44" fmla="*/ 4 w 24"/>
                <a:gd name="T45" fmla="*/ 0 h 74"/>
                <a:gd name="T46" fmla="*/ 4 w 24"/>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
                <a:gd name="T73" fmla="*/ 0 h 74"/>
                <a:gd name="T74" fmla="*/ 24 w 24"/>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 h="74">
                  <a:moveTo>
                    <a:pt x="16" y="1"/>
                  </a:moveTo>
                  <a:lnTo>
                    <a:pt x="0" y="25"/>
                  </a:lnTo>
                  <a:lnTo>
                    <a:pt x="6" y="74"/>
                  </a:lnTo>
                  <a:lnTo>
                    <a:pt x="23" y="34"/>
                  </a:lnTo>
                  <a:lnTo>
                    <a:pt x="23" y="33"/>
                  </a:lnTo>
                  <a:lnTo>
                    <a:pt x="24" y="31"/>
                  </a:lnTo>
                  <a:lnTo>
                    <a:pt x="24" y="27"/>
                  </a:lnTo>
                  <a:lnTo>
                    <a:pt x="24" y="24"/>
                  </a:lnTo>
                  <a:lnTo>
                    <a:pt x="24" y="22"/>
                  </a:lnTo>
                  <a:lnTo>
                    <a:pt x="24" y="18"/>
                  </a:lnTo>
                  <a:lnTo>
                    <a:pt x="23" y="15"/>
                  </a:lnTo>
                  <a:lnTo>
                    <a:pt x="23" y="11"/>
                  </a:lnTo>
                  <a:lnTo>
                    <a:pt x="22" y="8"/>
                  </a:lnTo>
                  <a:lnTo>
                    <a:pt x="22" y="6"/>
                  </a:lnTo>
                  <a:lnTo>
                    <a:pt x="20" y="3"/>
                  </a:lnTo>
                  <a:lnTo>
                    <a:pt x="19" y="1"/>
                  </a:lnTo>
                  <a:lnTo>
                    <a:pt x="19" y="0"/>
                  </a:lnTo>
                  <a:lnTo>
                    <a:pt x="18" y="0"/>
                  </a:lnTo>
                  <a:lnTo>
                    <a:pt x="17" y="0"/>
                  </a:lnTo>
                  <a:lnTo>
                    <a:pt x="16" y="0"/>
                  </a:lnTo>
                  <a:lnTo>
                    <a:pt x="16" y="1"/>
                  </a:lnTo>
                  <a:close/>
                </a:path>
              </a:pathLst>
            </a:custGeom>
            <a:solidFill>
              <a:srgbClr val="666666"/>
            </a:solidFill>
            <a:ln w="9525">
              <a:noFill/>
              <a:round/>
              <a:headEnd/>
              <a:tailEnd/>
            </a:ln>
          </p:spPr>
          <p:txBody>
            <a:bodyPr/>
            <a:lstStyle/>
            <a:p>
              <a:endParaRPr lang="en-US"/>
            </a:p>
          </p:txBody>
        </p:sp>
        <p:sp>
          <p:nvSpPr>
            <p:cNvPr id="1259" name="Freeform 223"/>
            <p:cNvSpPr>
              <a:spLocks/>
            </p:cNvSpPr>
            <p:nvPr/>
          </p:nvSpPr>
          <p:spPr bwMode="auto">
            <a:xfrm>
              <a:off x="3041" y="2181"/>
              <a:ext cx="53" cy="20"/>
            </a:xfrm>
            <a:custGeom>
              <a:avLst/>
              <a:gdLst>
                <a:gd name="T0" fmla="*/ 2 w 107"/>
                <a:gd name="T1" fmla="*/ 0 h 41"/>
                <a:gd name="T2" fmla="*/ 5 w 107"/>
                <a:gd name="T3" fmla="*/ 0 h 41"/>
                <a:gd name="T4" fmla="*/ 7 w 107"/>
                <a:gd name="T5" fmla="*/ 0 h 41"/>
                <a:gd name="T6" fmla="*/ 9 w 107"/>
                <a:gd name="T7" fmla="*/ 0 h 41"/>
                <a:gd name="T8" fmla="*/ 11 w 107"/>
                <a:gd name="T9" fmla="*/ 0 h 41"/>
                <a:gd name="T10" fmla="*/ 13 w 107"/>
                <a:gd name="T11" fmla="*/ 0 h 41"/>
                <a:gd name="T12" fmla="*/ 16 w 107"/>
                <a:gd name="T13" fmla="*/ 0 h 41"/>
                <a:gd name="T14" fmla="*/ 18 w 107"/>
                <a:gd name="T15" fmla="*/ 0 h 41"/>
                <a:gd name="T16" fmla="*/ 21 w 107"/>
                <a:gd name="T17" fmla="*/ 0 h 41"/>
                <a:gd name="T18" fmla="*/ 21 w 107"/>
                <a:gd name="T19" fmla="*/ 0 h 41"/>
                <a:gd name="T20" fmla="*/ 22 w 107"/>
                <a:gd name="T21" fmla="*/ 0 h 41"/>
                <a:gd name="T22" fmla="*/ 22 w 107"/>
                <a:gd name="T23" fmla="*/ 0 h 41"/>
                <a:gd name="T24" fmla="*/ 23 w 107"/>
                <a:gd name="T25" fmla="*/ 0 h 41"/>
                <a:gd name="T26" fmla="*/ 23 w 107"/>
                <a:gd name="T27" fmla="*/ 0 h 41"/>
                <a:gd name="T28" fmla="*/ 23 w 107"/>
                <a:gd name="T29" fmla="*/ 0 h 41"/>
                <a:gd name="T30" fmla="*/ 23 w 107"/>
                <a:gd name="T31" fmla="*/ 0 h 41"/>
                <a:gd name="T32" fmla="*/ 23 w 107"/>
                <a:gd name="T33" fmla="*/ 1 h 41"/>
                <a:gd name="T34" fmla="*/ 26 w 107"/>
                <a:gd name="T35" fmla="*/ 8 h 41"/>
                <a:gd name="T36" fmla="*/ 26 w 107"/>
                <a:gd name="T37" fmla="*/ 8 h 41"/>
                <a:gd name="T38" fmla="*/ 26 w 107"/>
                <a:gd name="T39" fmla="*/ 8 h 41"/>
                <a:gd name="T40" fmla="*/ 26 w 107"/>
                <a:gd name="T41" fmla="*/ 8 h 41"/>
                <a:gd name="T42" fmla="*/ 26 w 107"/>
                <a:gd name="T43" fmla="*/ 8 h 41"/>
                <a:gd name="T44" fmla="*/ 26 w 107"/>
                <a:gd name="T45" fmla="*/ 9 h 41"/>
                <a:gd name="T46" fmla="*/ 26 w 107"/>
                <a:gd name="T47" fmla="*/ 9 h 41"/>
                <a:gd name="T48" fmla="*/ 25 w 107"/>
                <a:gd name="T49" fmla="*/ 9 h 41"/>
                <a:gd name="T50" fmla="*/ 25 w 107"/>
                <a:gd name="T51" fmla="*/ 9 h 41"/>
                <a:gd name="T52" fmla="*/ 24 w 107"/>
                <a:gd name="T53" fmla="*/ 9 h 41"/>
                <a:gd name="T54" fmla="*/ 24 w 107"/>
                <a:gd name="T55" fmla="*/ 9 h 41"/>
                <a:gd name="T56" fmla="*/ 21 w 107"/>
                <a:gd name="T57" fmla="*/ 9 h 41"/>
                <a:gd name="T58" fmla="*/ 19 w 107"/>
                <a:gd name="T59" fmla="*/ 10 h 41"/>
                <a:gd name="T60" fmla="*/ 17 w 107"/>
                <a:gd name="T61" fmla="*/ 10 h 41"/>
                <a:gd name="T62" fmla="*/ 16 w 107"/>
                <a:gd name="T63" fmla="*/ 10 h 41"/>
                <a:gd name="T64" fmla="*/ 15 w 107"/>
                <a:gd name="T65" fmla="*/ 10 h 41"/>
                <a:gd name="T66" fmla="*/ 14 w 107"/>
                <a:gd name="T67" fmla="*/ 10 h 41"/>
                <a:gd name="T68" fmla="*/ 12 w 107"/>
                <a:gd name="T69" fmla="*/ 10 h 41"/>
                <a:gd name="T70" fmla="*/ 11 w 107"/>
                <a:gd name="T71" fmla="*/ 10 h 41"/>
                <a:gd name="T72" fmla="*/ 10 w 107"/>
                <a:gd name="T73" fmla="*/ 10 h 41"/>
                <a:gd name="T74" fmla="*/ 9 w 107"/>
                <a:gd name="T75" fmla="*/ 10 h 41"/>
                <a:gd name="T76" fmla="*/ 7 w 107"/>
                <a:gd name="T77" fmla="*/ 10 h 41"/>
                <a:gd name="T78" fmla="*/ 6 w 107"/>
                <a:gd name="T79" fmla="*/ 10 h 41"/>
                <a:gd name="T80" fmla="*/ 5 w 107"/>
                <a:gd name="T81" fmla="*/ 10 h 41"/>
                <a:gd name="T82" fmla="*/ 4 w 107"/>
                <a:gd name="T83" fmla="*/ 10 h 41"/>
                <a:gd name="T84" fmla="*/ 3 w 107"/>
                <a:gd name="T85" fmla="*/ 10 h 41"/>
                <a:gd name="T86" fmla="*/ 3 w 107"/>
                <a:gd name="T87" fmla="*/ 10 h 41"/>
                <a:gd name="T88" fmla="*/ 2 w 107"/>
                <a:gd name="T89" fmla="*/ 10 h 41"/>
                <a:gd name="T90" fmla="*/ 2 w 107"/>
                <a:gd name="T91" fmla="*/ 9 h 41"/>
                <a:gd name="T92" fmla="*/ 2 w 107"/>
                <a:gd name="T93" fmla="*/ 9 h 41"/>
                <a:gd name="T94" fmla="*/ 1 w 107"/>
                <a:gd name="T95" fmla="*/ 9 h 41"/>
                <a:gd name="T96" fmla="*/ 1 w 107"/>
                <a:gd name="T97" fmla="*/ 9 h 41"/>
                <a:gd name="T98" fmla="*/ 1 w 107"/>
                <a:gd name="T99" fmla="*/ 9 h 41"/>
                <a:gd name="T100" fmla="*/ 1 w 107"/>
                <a:gd name="T101" fmla="*/ 9 h 41"/>
                <a:gd name="T102" fmla="*/ 1 w 107"/>
                <a:gd name="T103" fmla="*/ 9 h 41"/>
                <a:gd name="T104" fmla="*/ 0 w 107"/>
                <a:gd name="T105" fmla="*/ 1 h 41"/>
                <a:gd name="T106" fmla="*/ 0 w 107"/>
                <a:gd name="T107" fmla="*/ 1 h 41"/>
                <a:gd name="T108" fmla="*/ 0 w 107"/>
                <a:gd name="T109" fmla="*/ 1 h 41"/>
                <a:gd name="T110" fmla="*/ 0 w 107"/>
                <a:gd name="T111" fmla="*/ 1 h 41"/>
                <a:gd name="T112" fmla="*/ 0 w 107"/>
                <a:gd name="T113" fmla="*/ 1 h 41"/>
                <a:gd name="T114" fmla="*/ 0 w 107"/>
                <a:gd name="T115" fmla="*/ 0 h 41"/>
                <a:gd name="T116" fmla="*/ 0 w 107"/>
                <a:gd name="T117" fmla="*/ 0 h 41"/>
                <a:gd name="T118" fmla="*/ 0 w 107"/>
                <a:gd name="T119" fmla="*/ 0 h 41"/>
                <a:gd name="T120" fmla="*/ 1 w 107"/>
                <a:gd name="T121" fmla="*/ 0 h 41"/>
                <a:gd name="T122" fmla="*/ 1 w 107"/>
                <a:gd name="T123" fmla="*/ 0 h 41"/>
                <a:gd name="T124" fmla="*/ 2 w 107"/>
                <a:gd name="T125" fmla="*/ 0 h 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
                <a:gd name="T190" fmla="*/ 0 h 41"/>
                <a:gd name="T191" fmla="*/ 107 w 107"/>
                <a:gd name="T192" fmla="*/ 41 h 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 h="41">
                  <a:moveTo>
                    <a:pt x="9" y="2"/>
                  </a:moveTo>
                  <a:lnTo>
                    <a:pt x="20" y="2"/>
                  </a:lnTo>
                  <a:lnTo>
                    <a:pt x="29" y="2"/>
                  </a:lnTo>
                  <a:lnTo>
                    <a:pt x="38" y="3"/>
                  </a:lnTo>
                  <a:lnTo>
                    <a:pt x="46" y="3"/>
                  </a:lnTo>
                  <a:lnTo>
                    <a:pt x="55" y="3"/>
                  </a:lnTo>
                  <a:lnTo>
                    <a:pt x="65" y="2"/>
                  </a:lnTo>
                  <a:lnTo>
                    <a:pt x="75" y="2"/>
                  </a:lnTo>
                  <a:lnTo>
                    <a:pt x="84" y="0"/>
                  </a:lnTo>
                  <a:lnTo>
                    <a:pt x="86" y="0"/>
                  </a:lnTo>
                  <a:lnTo>
                    <a:pt x="89" y="0"/>
                  </a:lnTo>
                  <a:lnTo>
                    <a:pt x="90" y="2"/>
                  </a:lnTo>
                  <a:lnTo>
                    <a:pt x="92" y="2"/>
                  </a:lnTo>
                  <a:lnTo>
                    <a:pt x="93" y="2"/>
                  </a:lnTo>
                  <a:lnTo>
                    <a:pt x="95" y="3"/>
                  </a:lnTo>
                  <a:lnTo>
                    <a:pt x="95" y="4"/>
                  </a:lnTo>
                  <a:lnTo>
                    <a:pt x="107" y="34"/>
                  </a:lnTo>
                  <a:lnTo>
                    <a:pt x="107" y="35"/>
                  </a:lnTo>
                  <a:lnTo>
                    <a:pt x="106" y="35"/>
                  </a:lnTo>
                  <a:lnTo>
                    <a:pt x="105" y="36"/>
                  </a:lnTo>
                  <a:lnTo>
                    <a:pt x="104" y="36"/>
                  </a:lnTo>
                  <a:lnTo>
                    <a:pt x="103" y="36"/>
                  </a:lnTo>
                  <a:lnTo>
                    <a:pt x="101" y="37"/>
                  </a:lnTo>
                  <a:lnTo>
                    <a:pt x="99" y="37"/>
                  </a:lnTo>
                  <a:lnTo>
                    <a:pt x="97" y="37"/>
                  </a:lnTo>
                  <a:lnTo>
                    <a:pt x="86" y="38"/>
                  </a:lnTo>
                  <a:lnTo>
                    <a:pt x="76" y="40"/>
                  </a:lnTo>
                  <a:lnTo>
                    <a:pt x="71" y="41"/>
                  </a:lnTo>
                  <a:lnTo>
                    <a:pt x="67" y="41"/>
                  </a:lnTo>
                  <a:lnTo>
                    <a:pt x="61" y="41"/>
                  </a:lnTo>
                  <a:lnTo>
                    <a:pt x="56" y="41"/>
                  </a:lnTo>
                  <a:lnTo>
                    <a:pt x="51" y="41"/>
                  </a:lnTo>
                  <a:lnTo>
                    <a:pt x="46" y="41"/>
                  </a:lnTo>
                  <a:lnTo>
                    <a:pt x="42" y="41"/>
                  </a:lnTo>
                  <a:lnTo>
                    <a:pt x="36" y="41"/>
                  </a:lnTo>
                  <a:lnTo>
                    <a:pt x="31" y="41"/>
                  </a:lnTo>
                  <a:lnTo>
                    <a:pt x="27" y="41"/>
                  </a:lnTo>
                  <a:lnTo>
                    <a:pt x="21" y="41"/>
                  </a:lnTo>
                  <a:lnTo>
                    <a:pt x="16" y="40"/>
                  </a:lnTo>
                  <a:lnTo>
                    <a:pt x="14" y="40"/>
                  </a:lnTo>
                  <a:lnTo>
                    <a:pt x="13" y="40"/>
                  </a:lnTo>
                  <a:lnTo>
                    <a:pt x="10" y="40"/>
                  </a:lnTo>
                  <a:lnTo>
                    <a:pt x="9" y="38"/>
                  </a:lnTo>
                  <a:lnTo>
                    <a:pt x="8" y="38"/>
                  </a:lnTo>
                  <a:lnTo>
                    <a:pt x="7" y="38"/>
                  </a:lnTo>
                  <a:lnTo>
                    <a:pt x="6" y="37"/>
                  </a:lnTo>
                  <a:lnTo>
                    <a:pt x="0" y="5"/>
                  </a:lnTo>
                  <a:lnTo>
                    <a:pt x="0" y="4"/>
                  </a:lnTo>
                  <a:lnTo>
                    <a:pt x="1" y="3"/>
                  </a:lnTo>
                  <a:lnTo>
                    <a:pt x="2" y="3"/>
                  </a:lnTo>
                  <a:lnTo>
                    <a:pt x="3" y="2"/>
                  </a:lnTo>
                  <a:lnTo>
                    <a:pt x="6" y="2"/>
                  </a:lnTo>
                  <a:lnTo>
                    <a:pt x="7" y="2"/>
                  </a:lnTo>
                  <a:lnTo>
                    <a:pt x="9" y="2"/>
                  </a:lnTo>
                  <a:close/>
                </a:path>
              </a:pathLst>
            </a:custGeom>
            <a:solidFill>
              <a:srgbClr val="7F7F7F"/>
            </a:solidFill>
            <a:ln w="9525">
              <a:noFill/>
              <a:round/>
              <a:headEnd/>
              <a:tailEnd/>
            </a:ln>
          </p:spPr>
          <p:txBody>
            <a:bodyPr/>
            <a:lstStyle/>
            <a:p>
              <a:endParaRPr lang="en-US"/>
            </a:p>
          </p:txBody>
        </p:sp>
        <p:sp>
          <p:nvSpPr>
            <p:cNvPr id="1260" name="Freeform 224"/>
            <p:cNvSpPr>
              <a:spLocks/>
            </p:cNvSpPr>
            <p:nvPr/>
          </p:nvSpPr>
          <p:spPr bwMode="auto">
            <a:xfrm>
              <a:off x="3704" y="2034"/>
              <a:ext cx="43" cy="20"/>
            </a:xfrm>
            <a:custGeom>
              <a:avLst/>
              <a:gdLst>
                <a:gd name="T0" fmla="*/ 19 w 88"/>
                <a:gd name="T1" fmla="*/ 1 h 39"/>
                <a:gd name="T2" fmla="*/ 20 w 88"/>
                <a:gd name="T3" fmla="*/ 1 h 39"/>
                <a:gd name="T4" fmla="*/ 20 w 88"/>
                <a:gd name="T5" fmla="*/ 1 h 39"/>
                <a:gd name="T6" fmla="*/ 20 w 88"/>
                <a:gd name="T7" fmla="*/ 1 h 39"/>
                <a:gd name="T8" fmla="*/ 20 w 88"/>
                <a:gd name="T9" fmla="*/ 1 h 39"/>
                <a:gd name="T10" fmla="*/ 21 w 88"/>
                <a:gd name="T11" fmla="*/ 2 h 39"/>
                <a:gd name="T12" fmla="*/ 21 w 88"/>
                <a:gd name="T13" fmla="*/ 2 h 39"/>
                <a:gd name="T14" fmla="*/ 21 w 88"/>
                <a:gd name="T15" fmla="*/ 2 h 39"/>
                <a:gd name="T16" fmla="*/ 21 w 88"/>
                <a:gd name="T17" fmla="*/ 3 h 39"/>
                <a:gd name="T18" fmla="*/ 21 w 88"/>
                <a:gd name="T19" fmla="*/ 3 h 39"/>
                <a:gd name="T20" fmla="*/ 21 w 88"/>
                <a:gd name="T21" fmla="*/ 4 h 39"/>
                <a:gd name="T22" fmla="*/ 21 w 88"/>
                <a:gd name="T23" fmla="*/ 5 h 39"/>
                <a:gd name="T24" fmla="*/ 21 w 88"/>
                <a:gd name="T25" fmla="*/ 6 h 39"/>
                <a:gd name="T26" fmla="*/ 21 w 88"/>
                <a:gd name="T27" fmla="*/ 6 h 39"/>
                <a:gd name="T28" fmla="*/ 21 w 88"/>
                <a:gd name="T29" fmla="*/ 7 h 39"/>
                <a:gd name="T30" fmla="*/ 21 w 88"/>
                <a:gd name="T31" fmla="*/ 8 h 39"/>
                <a:gd name="T32" fmla="*/ 21 w 88"/>
                <a:gd name="T33" fmla="*/ 9 h 39"/>
                <a:gd name="T34" fmla="*/ 18 w 88"/>
                <a:gd name="T35" fmla="*/ 9 h 39"/>
                <a:gd name="T36" fmla="*/ 16 w 88"/>
                <a:gd name="T37" fmla="*/ 9 h 39"/>
                <a:gd name="T38" fmla="*/ 13 w 88"/>
                <a:gd name="T39" fmla="*/ 9 h 39"/>
                <a:gd name="T40" fmla="*/ 11 w 88"/>
                <a:gd name="T41" fmla="*/ 10 h 39"/>
                <a:gd name="T42" fmla="*/ 8 w 88"/>
                <a:gd name="T43" fmla="*/ 10 h 39"/>
                <a:gd name="T44" fmla="*/ 5 w 88"/>
                <a:gd name="T45" fmla="*/ 10 h 39"/>
                <a:gd name="T46" fmla="*/ 2 w 88"/>
                <a:gd name="T47" fmla="*/ 10 h 39"/>
                <a:gd name="T48" fmla="*/ 0 w 88"/>
                <a:gd name="T49" fmla="*/ 10 h 39"/>
                <a:gd name="T50" fmla="*/ 0 w 88"/>
                <a:gd name="T51" fmla="*/ 9 h 39"/>
                <a:gd name="T52" fmla="*/ 0 w 88"/>
                <a:gd name="T53" fmla="*/ 8 h 39"/>
                <a:gd name="T54" fmla="*/ 1 w 88"/>
                <a:gd name="T55" fmla="*/ 7 h 39"/>
                <a:gd name="T56" fmla="*/ 1 w 88"/>
                <a:gd name="T57" fmla="*/ 6 h 39"/>
                <a:gd name="T58" fmla="*/ 1 w 88"/>
                <a:gd name="T59" fmla="*/ 5 h 39"/>
                <a:gd name="T60" fmla="*/ 1 w 88"/>
                <a:gd name="T61" fmla="*/ 4 h 39"/>
                <a:gd name="T62" fmla="*/ 2 w 88"/>
                <a:gd name="T63" fmla="*/ 3 h 39"/>
                <a:gd name="T64" fmla="*/ 2 w 88"/>
                <a:gd name="T65" fmla="*/ 2 h 39"/>
                <a:gd name="T66" fmla="*/ 2 w 88"/>
                <a:gd name="T67" fmla="*/ 2 h 39"/>
                <a:gd name="T68" fmla="*/ 2 w 88"/>
                <a:gd name="T69" fmla="*/ 2 h 39"/>
                <a:gd name="T70" fmla="*/ 3 w 88"/>
                <a:gd name="T71" fmla="*/ 2 h 39"/>
                <a:gd name="T72" fmla="*/ 3 w 88"/>
                <a:gd name="T73" fmla="*/ 1 h 39"/>
                <a:gd name="T74" fmla="*/ 4 w 88"/>
                <a:gd name="T75" fmla="*/ 1 h 39"/>
                <a:gd name="T76" fmla="*/ 5 w 88"/>
                <a:gd name="T77" fmla="*/ 1 h 39"/>
                <a:gd name="T78" fmla="*/ 7 w 88"/>
                <a:gd name="T79" fmla="*/ 1 h 39"/>
                <a:gd name="T80" fmla="*/ 10 w 88"/>
                <a:gd name="T81" fmla="*/ 1 h 39"/>
                <a:gd name="T82" fmla="*/ 13 w 88"/>
                <a:gd name="T83" fmla="*/ 1 h 39"/>
                <a:gd name="T84" fmla="*/ 16 w 88"/>
                <a:gd name="T85" fmla="*/ 1 h 39"/>
                <a:gd name="T86" fmla="*/ 17 w 88"/>
                <a:gd name="T87" fmla="*/ 0 h 39"/>
                <a:gd name="T88" fmla="*/ 18 w 88"/>
                <a:gd name="T89" fmla="*/ 0 h 39"/>
                <a:gd name="T90" fmla="*/ 19 w 88"/>
                <a:gd name="T91" fmla="*/ 0 h 39"/>
                <a:gd name="T92" fmla="*/ 19 w 88"/>
                <a:gd name="T93" fmla="*/ 1 h 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39"/>
                <a:gd name="T143" fmla="*/ 88 w 88"/>
                <a:gd name="T144" fmla="*/ 39 h 3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39">
                  <a:moveTo>
                    <a:pt x="79" y="1"/>
                  </a:moveTo>
                  <a:lnTo>
                    <a:pt x="81" y="1"/>
                  </a:lnTo>
                  <a:lnTo>
                    <a:pt x="82" y="2"/>
                  </a:lnTo>
                  <a:lnTo>
                    <a:pt x="83" y="3"/>
                  </a:lnTo>
                  <a:lnTo>
                    <a:pt x="84" y="4"/>
                  </a:lnTo>
                  <a:lnTo>
                    <a:pt x="85" y="5"/>
                  </a:lnTo>
                  <a:lnTo>
                    <a:pt x="87" y="7"/>
                  </a:lnTo>
                  <a:lnTo>
                    <a:pt x="88" y="8"/>
                  </a:lnTo>
                  <a:lnTo>
                    <a:pt x="88" y="9"/>
                  </a:lnTo>
                  <a:lnTo>
                    <a:pt x="88" y="12"/>
                  </a:lnTo>
                  <a:lnTo>
                    <a:pt x="88" y="16"/>
                  </a:lnTo>
                  <a:lnTo>
                    <a:pt x="88" y="18"/>
                  </a:lnTo>
                  <a:lnTo>
                    <a:pt x="88" y="22"/>
                  </a:lnTo>
                  <a:lnTo>
                    <a:pt x="88" y="24"/>
                  </a:lnTo>
                  <a:lnTo>
                    <a:pt x="88" y="27"/>
                  </a:lnTo>
                  <a:lnTo>
                    <a:pt x="88" y="31"/>
                  </a:lnTo>
                  <a:lnTo>
                    <a:pt x="87" y="33"/>
                  </a:lnTo>
                  <a:lnTo>
                    <a:pt x="76" y="34"/>
                  </a:lnTo>
                  <a:lnTo>
                    <a:pt x="66" y="35"/>
                  </a:lnTo>
                  <a:lnTo>
                    <a:pt x="54" y="35"/>
                  </a:lnTo>
                  <a:lnTo>
                    <a:pt x="44" y="37"/>
                  </a:lnTo>
                  <a:lnTo>
                    <a:pt x="32" y="37"/>
                  </a:lnTo>
                  <a:lnTo>
                    <a:pt x="22" y="38"/>
                  </a:lnTo>
                  <a:lnTo>
                    <a:pt x="11" y="38"/>
                  </a:lnTo>
                  <a:lnTo>
                    <a:pt x="0" y="39"/>
                  </a:lnTo>
                  <a:lnTo>
                    <a:pt x="1" y="34"/>
                  </a:lnTo>
                  <a:lnTo>
                    <a:pt x="3" y="31"/>
                  </a:lnTo>
                  <a:lnTo>
                    <a:pt x="4" y="26"/>
                  </a:lnTo>
                  <a:lnTo>
                    <a:pt x="5" y="23"/>
                  </a:lnTo>
                  <a:lnTo>
                    <a:pt x="6" y="18"/>
                  </a:lnTo>
                  <a:lnTo>
                    <a:pt x="7" y="15"/>
                  </a:lnTo>
                  <a:lnTo>
                    <a:pt x="8" y="10"/>
                  </a:lnTo>
                  <a:lnTo>
                    <a:pt x="9" y="7"/>
                  </a:lnTo>
                  <a:lnTo>
                    <a:pt x="9" y="5"/>
                  </a:lnTo>
                  <a:lnTo>
                    <a:pt x="11" y="5"/>
                  </a:lnTo>
                  <a:lnTo>
                    <a:pt x="12" y="5"/>
                  </a:lnTo>
                  <a:lnTo>
                    <a:pt x="13" y="4"/>
                  </a:lnTo>
                  <a:lnTo>
                    <a:pt x="16" y="4"/>
                  </a:lnTo>
                  <a:lnTo>
                    <a:pt x="20" y="3"/>
                  </a:lnTo>
                  <a:lnTo>
                    <a:pt x="30" y="2"/>
                  </a:lnTo>
                  <a:lnTo>
                    <a:pt x="42" y="2"/>
                  </a:lnTo>
                  <a:lnTo>
                    <a:pt x="54" y="1"/>
                  </a:lnTo>
                  <a:lnTo>
                    <a:pt x="66" y="1"/>
                  </a:lnTo>
                  <a:lnTo>
                    <a:pt x="70" y="0"/>
                  </a:lnTo>
                  <a:lnTo>
                    <a:pt x="74" y="0"/>
                  </a:lnTo>
                  <a:lnTo>
                    <a:pt x="77" y="0"/>
                  </a:lnTo>
                  <a:lnTo>
                    <a:pt x="79" y="1"/>
                  </a:lnTo>
                  <a:close/>
                </a:path>
              </a:pathLst>
            </a:custGeom>
            <a:solidFill>
              <a:srgbClr val="4C4C4C"/>
            </a:solidFill>
            <a:ln w="9525">
              <a:noFill/>
              <a:round/>
              <a:headEnd/>
              <a:tailEnd/>
            </a:ln>
          </p:spPr>
          <p:txBody>
            <a:bodyPr/>
            <a:lstStyle/>
            <a:p>
              <a:endParaRPr lang="en-US"/>
            </a:p>
          </p:txBody>
        </p:sp>
        <p:sp>
          <p:nvSpPr>
            <p:cNvPr id="1261" name="Freeform 225"/>
            <p:cNvSpPr>
              <a:spLocks/>
            </p:cNvSpPr>
            <p:nvPr/>
          </p:nvSpPr>
          <p:spPr bwMode="auto">
            <a:xfrm>
              <a:off x="3698" y="2022"/>
              <a:ext cx="10" cy="31"/>
            </a:xfrm>
            <a:custGeom>
              <a:avLst/>
              <a:gdLst>
                <a:gd name="T0" fmla="*/ 3 w 20"/>
                <a:gd name="T1" fmla="*/ 0 h 63"/>
                <a:gd name="T2" fmla="*/ 2 w 20"/>
                <a:gd name="T3" fmla="*/ 1 h 63"/>
                <a:gd name="T4" fmla="*/ 1 w 20"/>
                <a:gd name="T5" fmla="*/ 1 h 63"/>
                <a:gd name="T6" fmla="*/ 1 w 20"/>
                <a:gd name="T7" fmla="*/ 2 h 63"/>
                <a:gd name="T8" fmla="*/ 1 w 20"/>
                <a:gd name="T9" fmla="*/ 3 h 63"/>
                <a:gd name="T10" fmla="*/ 1 w 20"/>
                <a:gd name="T11" fmla="*/ 3 h 63"/>
                <a:gd name="T12" fmla="*/ 1 w 20"/>
                <a:gd name="T13" fmla="*/ 4 h 63"/>
                <a:gd name="T14" fmla="*/ 1 w 20"/>
                <a:gd name="T15" fmla="*/ 5 h 63"/>
                <a:gd name="T16" fmla="*/ 0 w 20"/>
                <a:gd name="T17" fmla="*/ 6 h 63"/>
                <a:gd name="T18" fmla="*/ 1 w 20"/>
                <a:gd name="T19" fmla="*/ 7 h 63"/>
                <a:gd name="T20" fmla="*/ 1 w 20"/>
                <a:gd name="T21" fmla="*/ 8 h 63"/>
                <a:gd name="T22" fmla="*/ 1 w 20"/>
                <a:gd name="T23" fmla="*/ 9 h 63"/>
                <a:gd name="T24" fmla="*/ 1 w 20"/>
                <a:gd name="T25" fmla="*/ 10 h 63"/>
                <a:gd name="T26" fmla="*/ 2 w 20"/>
                <a:gd name="T27" fmla="*/ 12 h 63"/>
                <a:gd name="T28" fmla="*/ 3 w 20"/>
                <a:gd name="T29" fmla="*/ 13 h 63"/>
                <a:gd name="T30" fmla="*/ 3 w 20"/>
                <a:gd name="T31" fmla="*/ 14 h 63"/>
                <a:gd name="T32" fmla="*/ 3 w 20"/>
                <a:gd name="T33" fmla="*/ 15 h 63"/>
                <a:gd name="T34" fmla="*/ 3 w 20"/>
                <a:gd name="T35" fmla="*/ 14 h 63"/>
                <a:gd name="T36" fmla="*/ 3 w 20"/>
                <a:gd name="T37" fmla="*/ 14 h 63"/>
                <a:gd name="T38" fmla="*/ 3 w 20"/>
                <a:gd name="T39" fmla="*/ 12 h 63"/>
                <a:gd name="T40" fmla="*/ 4 w 20"/>
                <a:gd name="T41" fmla="*/ 12 h 63"/>
                <a:gd name="T42" fmla="*/ 5 w 20"/>
                <a:gd name="T43" fmla="*/ 10 h 63"/>
                <a:gd name="T44" fmla="*/ 5 w 20"/>
                <a:gd name="T45" fmla="*/ 10 h 63"/>
                <a:gd name="T46" fmla="*/ 5 w 20"/>
                <a:gd name="T47" fmla="*/ 9 h 63"/>
                <a:gd name="T48" fmla="*/ 5 w 20"/>
                <a:gd name="T49" fmla="*/ 8 h 63"/>
                <a:gd name="T50" fmla="*/ 5 w 20"/>
                <a:gd name="T51" fmla="*/ 7 h 63"/>
                <a:gd name="T52" fmla="*/ 5 w 20"/>
                <a:gd name="T53" fmla="*/ 7 h 63"/>
                <a:gd name="T54" fmla="*/ 5 w 20"/>
                <a:gd name="T55" fmla="*/ 6 h 63"/>
                <a:gd name="T56" fmla="*/ 5 w 20"/>
                <a:gd name="T57" fmla="*/ 5 h 63"/>
                <a:gd name="T58" fmla="*/ 5 w 20"/>
                <a:gd name="T59" fmla="*/ 5 h 63"/>
                <a:gd name="T60" fmla="*/ 5 w 20"/>
                <a:gd name="T61" fmla="*/ 4 h 63"/>
                <a:gd name="T62" fmla="*/ 5 w 20"/>
                <a:gd name="T63" fmla="*/ 3 h 63"/>
                <a:gd name="T64" fmla="*/ 5 w 20"/>
                <a:gd name="T65" fmla="*/ 2 h 63"/>
                <a:gd name="T66" fmla="*/ 4 w 20"/>
                <a:gd name="T67" fmla="*/ 2 h 63"/>
                <a:gd name="T68" fmla="*/ 3 w 20"/>
                <a:gd name="T69" fmla="*/ 1 h 63"/>
                <a:gd name="T70" fmla="*/ 3 w 20"/>
                <a:gd name="T71" fmla="*/ 1 h 63"/>
                <a:gd name="T72" fmla="*/ 3 w 20"/>
                <a:gd name="T73" fmla="*/ 0 h 63"/>
                <a:gd name="T74" fmla="*/ 3 w 20"/>
                <a:gd name="T75" fmla="*/ 0 h 63"/>
                <a:gd name="T76" fmla="*/ 3 w 20"/>
                <a:gd name="T77" fmla="*/ 0 h 63"/>
                <a:gd name="T78" fmla="*/ 3 w 20"/>
                <a:gd name="T79" fmla="*/ 0 h 63"/>
                <a:gd name="T80" fmla="*/ 3 w 20"/>
                <a:gd name="T81" fmla="*/ 0 h 63"/>
                <a:gd name="T82" fmla="*/ 3 w 20"/>
                <a:gd name="T83" fmla="*/ 0 h 63"/>
                <a:gd name="T84" fmla="*/ 3 w 20"/>
                <a:gd name="T85" fmla="*/ 0 h 63"/>
                <a:gd name="T86" fmla="*/ 3 w 20"/>
                <a:gd name="T87" fmla="*/ 0 h 63"/>
                <a:gd name="T88" fmla="*/ 3 w 20"/>
                <a:gd name="T89" fmla="*/ 0 h 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63"/>
                <a:gd name="T137" fmla="*/ 20 w 20"/>
                <a:gd name="T138" fmla="*/ 63 h 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63">
                  <a:moveTo>
                    <a:pt x="10" y="3"/>
                  </a:moveTo>
                  <a:lnTo>
                    <a:pt x="8" y="5"/>
                  </a:lnTo>
                  <a:lnTo>
                    <a:pt x="7" y="7"/>
                  </a:lnTo>
                  <a:lnTo>
                    <a:pt x="5" y="11"/>
                  </a:lnTo>
                  <a:lnTo>
                    <a:pt x="4" y="13"/>
                  </a:lnTo>
                  <a:lnTo>
                    <a:pt x="3" y="15"/>
                  </a:lnTo>
                  <a:lnTo>
                    <a:pt x="2" y="18"/>
                  </a:lnTo>
                  <a:lnTo>
                    <a:pt x="1" y="21"/>
                  </a:lnTo>
                  <a:lnTo>
                    <a:pt x="0" y="24"/>
                  </a:lnTo>
                  <a:lnTo>
                    <a:pt x="1" y="28"/>
                  </a:lnTo>
                  <a:lnTo>
                    <a:pt x="3" y="34"/>
                  </a:lnTo>
                  <a:lnTo>
                    <a:pt x="4" y="38"/>
                  </a:lnTo>
                  <a:lnTo>
                    <a:pt x="5" y="43"/>
                  </a:lnTo>
                  <a:lnTo>
                    <a:pt x="8" y="48"/>
                  </a:lnTo>
                  <a:lnTo>
                    <a:pt x="9" y="53"/>
                  </a:lnTo>
                  <a:lnTo>
                    <a:pt x="10" y="58"/>
                  </a:lnTo>
                  <a:lnTo>
                    <a:pt x="12" y="63"/>
                  </a:lnTo>
                  <a:lnTo>
                    <a:pt x="14" y="59"/>
                  </a:lnTo>
                  <a:lnTo>
                    <a:pt x="14" y="56"/>
                  </a:lnTo>
                  <a:lnTo>
                    <a:pt x="15" y="51"/>
                  </a:lnTo>
                  <a:lnTo>
                    <a:pt x="16" y="48"/>
                  </a:lnTo>
                  <a:lnTo>
                    <a:pt x="17" y="43"/>
                  </a:lnTo>
                  <a:lnTo>
                    <a:pt x="18" y="40"/>
                  </a:lnTo>
                  <a:lnTo>
                    <a:pt x="19" y="36"/>
                  </a:lnTo>
                  <a:lnTo>
                    <a:pt x="20" y="32"/>
                  </a:lnTo>
                  <a:lnTo>
                    <a:pt x="20" y="30"/>
                  </a:lnTo>
                  <a:lnTo>
                    <a:pt x="20" y="28"/>
                  </a:lnTo>
                  <a:lnTo>
                    <a:pt x="20" y="26"/>
                  </a:lnTo>
                  <a:lnTo>
                    <a:pt x="20" y="22"/>
                  </a:lnTo>
                  <a:lnTo>
                    <a:pt x="19" y="20"/>
                  </a:lnTo>
                  <a:lnTo>
                    <a:pt x="19" y="17"/>
                  </a:lnTo>
                  <a:lnTo>
                    <a:pt x="18" y="14"/>
                  </a:lnTo>
                  <a:lnTo>
                    <a:pt x="17" y="11"/>
                  </a:lnTo>
                  <a:lnTo>
                    <a:pt x="16" y="9"/>
                  </a:lnTo>
                  <a:lnTo>
                    <a:pt x="15" y="6"/>
                  </a:lnTo>
                  <a:lnTo>
                    <a:pt x="14" y="4"/>
                  </a:lnTo>
                  <a:lnTo>
                    <a:pt x="14" y="3"/>
                  </a:lnTo>
                  <a:lnTo>
                    <a:pt x="12" y="2"/>
                  </a:lnTo>
                  <a:lnTo>
                    <a:pt x="11" y="2"/>
                  </a:lnTo>
                  <a:lnTo>
                    <a:pt x="11" y="0"/>
                  </a:lnTo>
                  <a:lnTo>
                    <a:pt x="10" y="2"/>
                  </a:lnTo>
                  <a:lnTo>
                    <a:pt x="10" y="3"/>
                  </a:lnTo>
                  <a:close/>
                </a:path>
              </a:pathLst>
            </a:custGeom>
            <a:solidFill>
              <a:srgbClr val="666666"/>
            </a:solidFill>
            <a:ln w="9525">
              <a:noFill/>
              <a:round/>
              <a:headEnd/>
              <a:tailEnd/>
            </a:ln>
          </p:spPr>
          <p:txBody>
            <a:bodyPr/>
            <a:lstStyle/>
            <a:p>
              <a:endParaRPr lang="en-US"/>
            </a:p>
          </p:txBody>
        </p:sp>
        <p:sp>
          <p:nvSpPr>
            <p:cNvPr id="1262" name="Freeform 226"/>
            <p:cNvSpPr>
              <a:spLocks/>
            </p:cNvSpPr>
            <p:nvPr/>
          </p:nvSpPr>
          <p:spPr bwMode="auto">
            <a:xfrm>
              <a:off x="3703" y="2021"/>
              <a:ext cx="42" cy="17"/>
            </a:xfrm>
            <a:custGeom>
              <a:avLst/>
              <a:gdLst>
                <a:gd name="T0" fmla="*/ 3 w 84"/>
                <a:gd name="T1" fmla="*/ 0 h 36"/>
                <a:gd name="T2" fmla="*/ 7 w 84"/>
                <a:gd name="T3" fmla="*/ 0 h 36"/>
                <a:gd name="T4" fmla="*/ 11 w 84"/>
                <a:gd name="T5" fmla="*/ 0 h 36"/>
                <a:gd name="T6" fmla="*/ 13 w 84"/>
                <a:gd name="T7" fmla="*/ 0 h 36"/>
                <a:gd name="T8" fmla="*/ 17 w 84"/>
                <a:gd name="T9" fmla="*/ 0 h 36"/>
                <a:gd name="T10" fmla="*/ 17 w 84"/>
                <a:gd name="T11" fmla="*/ 0 h 36"/>
                <a:gd name="T12" fmla="*/ 18 w 84"/>
                <a:gd name="T13" fmla="*/ 0 h 36"/>
                <a:gd name="T14" fmla="*/ 18 w 84"/>
                <a:gd name="T15" fmla="*/ 0 h 36"/>
                <a:gd name="T16" fmla="*/ 19 w 84"/>
                <a:gd name="T17" fmla="*/ 1 h 36"/>
                <a:gd name="T18" fmla="*/ 19 w 84"/>
                <a:gd name="T19" fmla="*/ 3 h 36"/>
                <a:gd name="T20" fmla="*/ 20 w 84"/>
                <a:gd name="T21" fmla="*/ 4 h 36"/>
                <a:gd name="T22" fmla="*/ 21 w 84"/>
                <a:gd name="T23" fmla="*/ 6 h 36"/>
                <a:gd name="T24" fmla="*/ 21 w 84"/>
                <a:gd name="T25" fmla="*/ 7 h 36"/>
                <a:gd name="T26" fmla="*/ 21 w 84"/>
                <a:gd name="T27" fmla="*/ 7 h 36"/>
                <a:gd name="T28" fmla="*/ 21 w 84"/>
                <a:gd name="T29" fmla="*/ 7 h 36"/>
                <a:gd name="T30" fmla="*/ 21 w 84"/>
                <a:gd name="T31" fmla="*/ 7 h 36"/>
                <a:gd name="T32" fmla="*/ 20 w 84"/>
                <a:gd name="T33" fmla="*/ 7 h 36"/>
                <a:gd name="T34" fmla="*/ 18 w 84"/>
                <a:gd name="T35" fmla="*/ 8 h 36"/>
                <a:gd name="T36" fmla="*/ 13 w 84"/>
                <a:gd name="T37" fmla="*/ 8 h 36"/>
                <a:gd name="T38" fmla="*/ 10 w 84"/>
                <a:gd name="T39" fmla="*/ 8 h 36"/>
                <a:gd name="T40" fmla="*/ 6 w 84"/>
                <a:gd name="T41" fmla="*/ 8 h 36"/>
                <a:gd name="T42" fmla="*/ 4 w 84"/>
                <a:gd name="T43" fmla="*/ 8 h 36"/>
                <a:gd name="T44" fmla="*/ 3 w 84"/>
                <a:gd name="T45" fmla="*/ 8 h 36"/>
                <a:gd name="T46" fmla="*/ 3 w 84"/>
                <a:gd name="T47" fmla="*/ 8 h 36"/>
                <a:gd name="T48" fmla="*/ 3 w 84"/>
                <a:gd name="T49" fmla="*/ 8 h 36"/>
                <a:gd name="T50" fmla="*/ 2 w 84"/>
                <a:gd name="T51" fmla="*/ 7 h 36"/>
                <a:gd name="T52" fmla="*/ 1 w 84"/>
                <a:gd name="T53" fmla="*/ 5 h 36"/>
                <a:gd name="T54" fmla="*/ 1 w 84"/>
                <a:gd name="T55" fmla="*/ 4 h 36"/>
                <a:gd name="T56" fmla="*/ 1 w 84"/>
                <a:gd name="T57" fmla="*/ 2 h 36"/>
                <a:gd name="T58" fmla="*/ 0 w 84"/>
                <a:gd name="T59" fmla="*/ 1 h 36"/>
                <a:gd name="T60" fmla="*/ 1 w 84"/>
                <a:gd name="T61" fmla="*/ 0 h 36"/>
                <a:gd name="T62" fmla="*/ 1 w 84"/>
                <a:gd name="T63" fmla="*/ 0 h 36"/>
                <a:gd name="T64" fmla="*/ 1 w 84"/>
                <a:gd name="T65" fmla="*/ 0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36"/>
                <a:gd name="T101" fmla="*/ 84 w 84"/>
                <a:gd name="T102" fmla="*/ 36 h 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36">
                  <a:moveTo>
                    <a:pt x="7" y="2"/>
                  </a:moveTo>
                  <a:lnTo>
                    <a:pt x="14" y="2"/>
                  </a:lnTo>
                  <a:lnTo>
                    <a:pt x="21" y="2"/>
                  </a:lnTo>
                  <a:lnTo>
                    <a:pt x="28" y="2"/>
                  </a:lnTo>
                  <a:lnTo>
                    <a:pt x="35" y="2"/>
                  </a:lnTo>
                  <a:lnTo>
                    <a:pt x="42" y="2"/>
                  </a:lnTo>
                  <a:lnTo>
                    <a:pt x="48" y="1"/>
                  </a:lnTo>
                  <a:lnTo>
                    <a:pt x="55" y="1"/>
                  </a:lnTo>
                  <a:lnTo>
                    <a:pt x="63" y="0"/>
                  </a:lnTo>
                  <a:lnTo>
                    <a:pt x="65" y="0"/>
                  </a:lnTo>
                  <a:lnTo>
                    <a:pt x="66" y="0"/>
                  </a:lnTo>
                  <a:lnTo>
                    <a:pt x="68" y="0"/>
                  </a:lnTo>
                  <a:lnTo>
                    <a:pt x="69" y="1"/>
                  </a:lnTo>
                  <a:lnTo>
                    <a:pt x="70" y="1"/>
                  </a:lnTo>
                  <a:lnTo>
                    <a:pt x="71" y="2"/>
                  </a:lnTo>
                  <a:lnTo>
                    <a:pt x="74" y="6"/>
                  </a:lnTo>
                  <a:lnTo>
                    <a:pt x="75" y="9"/>
                  </a:lnTo>
                  <a:lnTo>
                    <a:pt x="76" y="13"/>
                  </a:lnTo>
                  <a:lnTo>
                    <a:pt x="78" y="16"/>
                  </a:lnTo>
                  <a:lnTo>
                    <a:pt x="80" y="20"/>
                  </a:lnTo>
                  <a:lnTo>
                    <a:pt x="81" y="22"/>
                  </a:lnTo>
                  <a:lnTo>
                    <a:pt x="83" y="25"/>
                  </a:lnTo>
                  <a:lnTo>
                    <a:pt x="84" y="29"/>
                  </a:lnTo>
                  <a:lnTo>
                    <a:pt x="84" y="30"/>
                  </a:lnTo>
                  <a:lnTo>
                    <a:pt x="83" y="31"/>
                  </a:lnTo>
                  <a:lnTo>
                    <a:pt x="82" y="31"/>
                  </a:lnTo>
                  <a:lnTo>
                    <a:pt x="81" y="31"/>
                  </a:lnTo>
                  <a:lnTo>
                    <a:pt x="80" y="31"/>
                  </a:lnTo>
                  <a:lnTo>
                    <a:pt x="77" y="32"/>
                  </a:lnTo>
                  <a:lnTo>
                    <a:pt x="70" y="33"/>
                  </a:lnTo>
                  <a:lnTo>
                    <a:pt x="63" y="35"/>
                  </a:lnTo>
                  <a:lnTo>
                    <a:pt x="55" y="35"/>
                  </a:lnTo>
                  <a:lnTo>
                    <a:pt x="47" y="36"/>
                  </a:lnTo>
                  <a:lnTo>
                    <a:pt x="40" y="36"/>
                  </a:lnTo>
                  <a:lnTo>
                    <a:pt x="33" y="36"/>
                  </a:lnTo>
                  <a:lnTo>
                    <a:pt x="25" y="36"/>
                  </a:lnTo>
                  <a:lnTo>
                    <a:pt x="17" y="35"/>
                  </a:lnTo>
                  <a:lnTo>
                    <a:pt x="16" y="35"/>
                  </a:lnTo>
                  <a:lnTo>
                    <a:pt x="15" y="35"/>
                  </a:lnTo>
                  <a:lnTo>
                    <a:pt x="14" y="35"/>
                  </a:lnTo>
                  <a:lnTo>
                    <a:pt x="13" y="35"/>
                  </a:lnTo>
                  <a:lnTo>
                    <a:pt x="12" y="35"/>
                  </a:lnTo>
                  <a:lnTo>
                    <a:pt x="10" y="33"/>
                  </a:lnTo>
                  <a:lnTo>
                    <a:pt x="9" y="33"/>
                  </a:lnTo>
                  <a:lnTo>
                    <a:pt x="8" y="30"/>
                  </a:lnTo>
                  <a:lnTo>
                    <a:pt x="7" y="27"/>
                  </a:lnTo>
                  <a:lnTo>
                    <a:pt x="6" y="23"/>
                  </a:lnTo>
                  <a:lnTo>
                    <a:pt x="5" y="20"/>
                  </a:lnTo>
                  <a:lnTo>
                    <a:pt x="4" y="16"/>
                  </a:lnTo>
                  <a:lnTo>
                    <a:pt x="2" y="13"/>
                  </a:lnTo>
                  <a:lnTo>
                    <a:pt x="1" y="9"/>
                  </a:lnTo>
                  <a:lnTo>
                    <a:pt x="0" y="6"/>
                  </a:lnTo>
                  <a:lnTo>
                    <a:pt x="0" y="5"/>
                  </a:lnTo>
                  <a:lnTo>
                    <a:pt x="1" y="3"/>
                  </a:lnTo>
                  <a:lnTo>
                    <a:pt x="2" y="3"/>
                  </a:lnTo>
                  <a:lnTo>
                    <a:pt x="4" y="2"/>
                  </a:lnTo>
                  <a:lnTo>
                    <a:pt x="6" y="2"/>
                  </a:lnTo>
                  <a:lnTo>
                    <a:pt x="7" y="2"/>
                  </a:lnTo>
                  <a:close/>
                </a:path>
              </a:pathLst>
            </a:custGeom>
            <a:solidFill>
              <a:srgbClr val="7F7F7F"/>
            </a:solidFill>
            <a:ln w="9525">
              <a:noFill/>
              <a:round/>
              <a:headEnd/>
              <a:tailEnd/>
            </a:ln>
          </p:spPr>
          <p:txBody>
            <a:bodyPr/>
            <a:lstStyle/>
            <a:p>
              <a:endParaRPr lang="en-US"/>
            </a:p>
          </p:txBody>
        </p:sp>
        <p:sp>
          <p:nvSpPr>
            <p:cNvPr id="1263" name="Freeform 227"/>
            <p:cNvSpPr>
              <a:spLocks/>
            </p:cNvSpPr>
            <p:nvPr/>
          </p:nvSpPr>
          <p:spPr bwMode="auto">
            <a:xfrm>
              <a:off x="3717" y="2064"/>
              <a:ext cx="48" cy="21"/>
            </a:xfrm>
            <a:custGeom>
              <a:avLst/>
              <a:gdLst>
                <a:gd name="T0" fmla="*/ 22 w 94"/>
                <a:gd name="T1" fmla="*/ 0 h 41"/>
                <a:gd name="T2" fmla="*/ 22 w 94"/>
                <a:gd name="T3" fmla="*/ 1 h 41"/>
                <a:gd name="T4" fmla="*/ 22 w 94"/>
                <a:gd name="T5" fmla="*/ 1 h 41"/>
                <a:gd name="T6" fmla="*/ 23 w 94"/>
                <a:gd name="T7" fmla="*/ 2 h 41"/>
                <a:gd name="T8" fmla="*/ 23 w 94"/>
                <a:gd name="T9" fmla="*/ 2 h 41"/>
                <a:gd name="T10" fmla="*/ 23 w 94"/>
                <a:gd name="T11" fmla="*/ 3 h 41"/>
                <a:gd name="T12" fmla="*/ 24 w 94"/>
                <a:gd name="T13" fmla="*/ 3 h 41"/>
                <a:gd name="T14" fmla="*/ 24 w 94"/>
                <a:gd name="T15" fmla="*/ 4 h 41"/>
                <a:gd name="T16" fmla="*/ 25 w 94"/>
                <a:gd name="T17" fmla="*/ 4 h 41"/>
                <a:gd name="T18" fmla="*/ 24 w 94"/>
                <a:gd name="T19" fmla="*/ 5 h 41"/>
                <a:gd name="T20" fmla="*/ 23 w 94"/>
                <a:gd name="T21" fmla="*/ 5 h 41"/>
                <a:gd name="T22" fmla="*/ 23 w 94"/>
                <a:gd name="T23" fmla="*/ 6 h 41"/>
                <a:gd name="T24" fmla="*/ 22 w 94"/>
                <a:gd name="T25" fmla="*/ 7 h 41"/>
                <a:gd name="T26" fmla="*/ 22 w 94"/>
                <a:gd name="T27" fmla="*/ 7 h 41"/>
                <a:gd name="T28" fmla="*/ 21 w 94"/>
                <a:gd name="T29" fmla="*/ 8 h 41"/>
                <a:gd name="T30" fmla="*/ 21 w 94"/>
                <a:gd name="T31" fmla="*/ 9 h 41"/>
                <a:gd name="T32" fmla="*/ 20 w 94"/>
                <a:gd name="T33" fmla="*/ 9 h 41"/>
                <a:gd name="T34" fmla="*/ 18 w 94"/>
                <a:gd name="T35" fmla="*/ 9 h 41"/>
                <a:gd name="T36" fmla="*/ 16 w 94"/>
                <a:gd name="T37" fmla="*/ 9 h 41"/>
                <a:gd name="T38" fmla="*/ 13 w 94"/>
                <a:gd name="T39" fmla="*/ 10 h 41"/>
                <a:gd name="T40" fmla="*/ 10 w 94"/>
                <a:gd name="T41" fmla="*/ 10 h 41"/>
                <a:gd name="T42" fmla="*/ 8 w 94"/>
                <a:gd name="T43" fmla="*/ 10 h 41"/>
                <a:gd name="T44" fmla="*/ 6 w 94"/>
                <a:gd name="T45" fmla="*/ 10 h 41"/>
                <a:gd name="T46" fmla="*/ 3 w 94"/>
                <a:gd name="T47" fmla="*/ 10 h 41"/>
                <a:gd name="T48" fmla="*/ 0 w 94"/>
                <a:gd name="T49" fmla="*/ 11 h 41"/>
                <a:gd name="T50" fmla="*/ 1 w 94"/>
                <a:gd name="T51" fmla="*/ 9 h 41"/>
                <a:gd name="T52" fmla="*/ 1 w 94"/>
                <a:gd name="T53" fmla="*/ 8 h 41"/>
                <a:gd name="T54" fmla="*/ 1 w 94"/>
                <a:gd name="T55" fmla="*/ 7 h 41"/>
                <a:gd name="T56" fmla="*/ 1 w 94"/>
                <a:gd name="T57" fmla="*/ 6 h 41"/>
                <a:gd name="T58" fmla="*/ 2 w 94"/>
                <a:gd name="T59" fmla="*/ 5 h 41"/>
                <a:gd name="T60" fmla="*/ 2 w 94"/>
                <a:gd name="T61" fmla="*/ 4 h 41"/>
                <a:gd name="T62" fmla="*/ 3 w 94"/>
                <a:gd name="T63" fmla="*/ 3 h 41"/>
                <a:gd name="T64" fmla="*/ 3 w 94"/>
                <a:gd name="T65" fmla="*/ 2 h 41"/>
                <a:gd name="T66" fmla="*/ 3 w 94"/>
                <a:gd name="T67" fmla="*/ 2 h 41"/>
                <a:gd name="T68" fmla="*/ 3 w 94"/>
                <a:gd name="T69" fmla="*/ 2 h 41"/>
                <a:gd name="T70" fmla="*/ 3 w 94"/>
                <a:gd name="T71" fmla="*/ 2 h 41"/>
                <a:gd name="T72" fmla="*/ 4 w 94"/>
                <a:gd name="T73" fmla="*/ 2 h 41"/>
                <a:gd name="T74" fmla="*/ 4 w 94"/>
                <a:gd name="T75" fmla="*/ 1 h 41"/>
                <a:gd name="T76" fmla="*/ 6 w 94"/>
                <a:gd name="T77" fmla="*/ 1 h 41"/>
                <a:gd name="T78" fmla="*/ 7 w 94"/>
                <a:gd name="T79" fmla="*/ 1 h 41"/>
                <a:gd name="T80" fmla="*/ 8 w 94"/>
                <a:gd name="T81" fmla="*/ 1 h 41"/>
                <a:gd name="T82" fmla="*/ 10 w 94"/>
                <a:gd name="T83" fmla="*/ 1 h 41"/>
                <a:gd name="T84" fmla="*/ 12 w 94"/>
                <a:gd name="T85" fmla="*/ 1 h 41"/>
                <a:gd name="T86" fmla="*/ 14 w 94"/>
                <a:gd name="T87" fmla="*/ 0 h 41"/>
                <a:gd name="T88" fmla="*/ 15 w 94"/>
                <a:gd name="T89" fmla="*/ 0 h 41"/>
                <a:gd name="T90" fmla="*/ 17 w 94"/>
                <a:gd name="T91" fmla="*/ 0 h 41"/>
                <a:gd name="T92" fmla="*/ 18 w 94"/>
                <a:gd name="T93" fmla="*/ 0 h 41"/>
                <a:gd name="T94" fmla="*/ 19 w 94"/>
                <a:gd name="T95" fmla="*/ 0 h 41"/>
                <a:gd name="T96" fmla="*/ 20 w 94"/>
                <a:gd name="T97" fmla="*/ 0 h 41"/>
                <a:gd name="T98" fmla="*/ 21 w 94"/>
                <a:gd name="T99" fmla="*/ 0 h 41"/>
                <a:gd name="T100" fmla="*/ 21 w 94"/>
                <a:gd name="T101" fmla="*/ 0 h 41"/>
                <a:gd name="T102" fmla="*/ 21 w 94"/>
                <a:gd name="T103" fmla="*/ 0 h 41"/>
                <a:gd name="T104" fmla="*/ 22 w 94"/>
                <a:gd name="T105" fmla="*/ 0 h 4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94"/>
                <a:gd name="T160" fmla="*/ 0 h 41"/>
                <a:gd name="T161" fmla="*/ 94 w 94"/>
                <a:gd name="T162" fmla="*/ 41 h 4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94" h="41">
                  <a:moveTo>
                    <a:pt x="84" y="0"/>
                  </a:moveTo>
                  <a:lnTo>
                    <a:pt x="85" y="2"/>
                  </a:lnTo>
                  <a:lnTo>
                    <a:pt x="86" y="3"/>
                  </a:lnTo>
                  <a:lnTo>
                    <a:pt x="89" y="5"/>
                  </a:lnTo>
                  <a:lnTo>
                    <a:pt x="90" y="8"/>
                  </a:lnTo>
                  <a:lnTo>
                    <a:pt x="91" y="10"/>
                  </a:lnTo>
                  <a:lnTo>
                    <a:pt x="92" y="11"/>
                  </a:lnTo>
                  <a:lnTo>
                    <a:pt x="93" y="13"/>
                  </a:lnTo>
                  <a:lnTo>
                    <a:pt x="94" y="16"/>
                  </a:lnTo>
                  <a:lnTo>
                    <a:pt x="92" y="18"/>
                  </a:lnTo>
                  <a:lnTo>
                    <a:pt x="91" y="20"/>
                  </a:lnTo>
                  <a:lnTo>
                    <a:pt x="89" y="23"/>
                  </a:lnTo>
                  <a:lnTo>
                    <a:pt x="87" y="25"/>
                  </a:lnTo>
                  <a:lnTo>
                    <a:pt x="85" y="27"/>
                  </a:lnTo>
                  <a:lnTo>
                    <a:pt x="83" y="31"/>
                  </a:lnTo>
                  <a:lnTo>
                    <a:pt x="82" y="33"/>
                  </a:lnTo>
                  <a:lnTo>
                    <a:pt x="79" y="35"/>
                  </a:lnTo>
                  <a:lnTo>
                    <a:pt x="70" y="35"/>
                  </a:lnTo>
                  <a:lnTo>
                    <a:pt x="60" y="36"/>
                  </a:lnTo>
                  <a:lnTo>
                    <a:pt x="49" y="38"/>
                  </a:lnTo>
                  <a:lnTo>
                    <a:pt x="40" y="38"/>
                  </a:lnTo>
                  <a:lnTo>
                    <a:pt x="30" y="39"/>
                  </a:lnTo>
                  <a:lnTo>
                    <a:pt x="21" y="39"/>
                  </a:lnTo>
                  <a:lnTo>
                    <a:pt x="10" y="40"/>
                  </a:lnTo>
                  <a:lnTo>
                    <a:pt x="0" y="41"/>
                  </a:lnTo>
                  <a:lnTo>
                    <a:pt x="1" y="36"/>
                  </a:lnTo>
                  <a:lnTo>
                    <a:pt x="2" y="32"/>
                  </a:lnTo>
                  <a:lnTo>
                    <a:pt x="3" y="27"/>
                  </a:lnTo>
                  <a:lnTo>
                    <a:pt x="4" y="24"/>
                  </a:lnTo>
                  <a:lnTo>
                    <a:pt x="7" y="19"/>
                  </a:lnTo>
                  <a:lnTo>
                    <a:pt x="7" y="15"/>
                  </a:lnTo>
                  <a:lnTo>
                    <a:pt x="9" y="10"/>
                  </a:lnTo>
                  <a:lnTo>
                    <a:pt x="10" y="6"/>
                  </a:lnTo>
                  <a:lnTo>
                    <a:pt x="10" y="5"/>
                  </a:lnTo>
                  <a:lnTo>
                    <a:pt x="11" y="5"/>
                  </a:lnTo>
                  <a:lnTo>
                    <a:pt x="13" y="5"/>
                  </a:lnTo>
                  <a:lnTo>
                    <a:pt x="16" y="4"/>
                  </a:lnTo>
                  <a:lnTo>
                    <a:pt x="21" y="3"/>
                  </a:lnTo>
                  <a:lnTo>
                    <a:pt x="26" y="3"/>
                  </a:lnTo>
                  <a:lnTo>
                    <a:pt x="32" y="2"/>
                  </a:lnTo>
                  <a:lnTo>
                    <a:pt x="38" y="2"/>
                  </a:lnTo>
                  <a:lnTo>
                    <a:pt x="45" y="1"/>
                  </a:lnTo>
                  <a:lnTo>
                    <a:pt x="52" y="0"/>
                  </a:lnTo>
                  <a:lnTo>
                    <a:pt x="57" y="0"/>
                  </a:lnTo>
                  <a:lnTo>
                    <a:pt x="64" y="0"/>
                  </a:lnTo>
                  <a:lnTo>
                    <a:pt x="70" y="0"/>
                  </a:lnTo>
                  <a:lnTo>
                    <a:pt x="75" y="0"/>
                  </a:lnTo>
                  <a:lnTo>
                    <a:pt x="78" y="0"/>
                  </a:lnTo>
                  <a:lnTo>
                    <a:pt x="81" y="0"/>
                  </a:lnTo>
                  <a:lnTo>
                    <a:pt x="82" y="0"/>
                  </a:lnTo>
                  <a:lnTo>
                    <a:pt x="83" y="0"/>
                  </a:lnTo>
                  <a:lnTo>
                    <a:pt x="84" y="0"/>
                  </a:lnTo>
                  <a:close/>
                </a:path>
              </a:pathLst>
            </a:custGeom>
            <a:solidFill>
              <a:srgbClr val="4C4C4C"/>
            </a:solidFill>
            <a:ln w="9525">
              <a:noFill/>
              <a:round/>
              <a:headEnd/>
              <a:tailEnd/>
            </a:ln>
          </p:spPr>
          <p:txBody>
            <a:bodyPr/>
            <a:lstStyle/>
            <a:p>
              <a:endParaRPr lang="en-US"/>
            </a:p>
          </p:txBody>
        </p:sp>
        <p:sp>
          <p:nvSpPr>
            <p:cNvPr id="1264" name="Freeform 228"/>
            <p:cNvSpPr>
              <a:spLocks/>
            </p:cNvSpPr>
            <p:nvPr/>
          </p:nvSpPr>
          <p:spPr bwMode="auto">
            <a:xfrm>
              <a:off x="3712" y="2052"/>
              <a:ext cx="10" cy="32"/>
            </a:xfrm>
            <a:custGeom>
              <a:avLst/>
              <a:gdLst>
                <a:gd name="T0" fmla="*/ 2 w 21"/>
                <a:gd name="T1" fmla="*/ 0 h 65"/>
                <a:gd name="T2" fmla="*/ 2 w 21"/>
                <a:gd name="T3" fmla="*/ 1 h 65"/>
                <a:gd name="T4" fmla="*/ 2 w 21"/>
                <a:gd name="T5" fmla="*/ 1 h 65"/>
                <a:gd name="T6" fmla="*/ 1 w 21"/>
                <a:gd name="T7" fmla="*/ 2 h 65"/>
                <a:gd name="T8" fmla="*/ 1 w 21"/>
                <a:gd name="T9" fmla="*/ 3 h 65"/>
                <a:gd name="T10" fmla="*/ 1 w 21"/>
                <a:gd name="T11" fmla="*/ 3 h 65"/>
                <a:gd name="T12" fmla="*/ 0 w 21"/>
                <a:gd name="T13" fmla="*/ 4 h 65"/>
                <a:gd name="T14" fmla="*/ 0 w 21"/>
                <a:gd name="T15" fmla="*/ 5 h 65"/>
                <a:gd name="T16" fmla="*/ 0 w 21"/>
                <a:gd name="T17" fmla="*/ 5 h 65"/>
                <a:gd name="T18" fmla="*/ 0 w 21"/>
                <a:gd name="T19" fmla="*/ 7 h 65"/>
                <a:gd name="T20" fmla="*/ 1 w 21"/>
                <a:gd name="T21" fmla="*/ 8 h 65"/>
                <a:gd name="T22" fmla="*/ 1 w 21"/>
                <a:gd name="T23" fmla="*/ 10 h 65"/>
                <a:gd name="T24" fmla="*/ 1 w 21"/>
                <a:gd name="T25" fmla="*/ 11 h 65"/>
                <a:gd name="T26" fmla="*/ 2 w 21"/>
                <a:gd name="T27" fmla="*/ 12 h 65"/>
                <a:gd name="T28" fmla="*/ 2 w 21"/>
                <a:gd name="T29" fmla="*/ 13 h 65"/>
                <a:gd name="T30" fmla="*/ 3 w 21"/>
                <a:gd name="T31" fmla="*/ 15 h 65"/>
                <a:gd name="T32" fmla="*/ 3 w 21"/>
                <a:gd name="T33" fmla="*/ 16 h 65"/>
                <a:gd name="T34" fmla="*/ 3 w 21"/>
                <a:gd name="T35" fmla="*/ 15 h 65"/>
                <a:gd name="T36" fmla="*/ 3 w 21"/>
                <a:gd name="T37" fmla="*/ 14 h 65"/>
                <a:gd name="T38" fmla="*/ 4 w 21"/>
                <a:gd name="T39" fmla="*/ 13 h 65"/>
                <a:gd name="T40" fmla="*/ 4 w 21"/>
                <a:gd name="T41" fmla="*/ 12 h 65"/>
                <a:gd name="T42" fmla="*/ 4 w 21"/>
                <a:gd name="T43" fmla="*/ 11 h 65"/>
                <a:gd name="T44" fmla="*/ 4 w 21"/>
                <a:gd name="T45" fmla="*/ 10 h 65"/>
                <a:gd name="T46" fmla="*/ 5 w 21"/>
                <a:gd name="T47" fmla="*/ 9 h 65"/>
                <a:gd name="T48" fmla="*/ 5 w 21"/>
                <a:gd name="T49" fmla="*/ 7 h 65"/>
                <a:gd name="T50" fmla="*/ 5 w 21"/>
                <a:gd name="T51" fmla="*/ 7 h 65"/>
                <a:gd name="T52" fmla="*/ 5 w 21"/>
                <a:gd name="T53" fmla="*/ 7 h 65"/>
                <a:gd name="T54" fmla="*/ 5 w 21"/>
                <a:gd name="T55" fmla="*/ 6 h 65"/>
                <a:gd name="T56" fmla="*/ 5 w 21"/>
                <a:gd name="T57" fmla="*/ 5 h 65"/>
                <a:gd name="T58" fmla="*/ 5 w 21"/>
                <a:gd name="T59" fmla="*/ 4 h 65"/>
                <a:gd name="T60" fmla="*/ 5 w 21"/>
                <a:gd name="T61" fmla="*/ 4 h 65"/>
                <a:gd name="T62" fmla="*/ 4 w 21"/>
                <a:gd name="T63" fmla="*/ 3 h 65"/>
                <a:gd name="T64" fmla="*/ 4 w 21"/>
                <a:gd name="T65" fmla="*/ 2 h 65"/>
                <a:gd name="T66" fmla="*/ 4 w 21"/>
                <a:gd name="T67" fmla="*/ 1 h 65"/>
                <a:gd name="T68" fmla="*/ 4 w 21"/>
                <a:gd name="T69" fmla="*/ 1 h 65"/>
                <a:gd name="T70" fmla="*/ 3 w 21"/>
                <a:gd name="T71" fmla="*/ 0 h 65"/>
                <a:gd name="T72" fmla="*/ 3 w 21"/>
                <a:gd name="T73" fmla="*/ 0 h 65"/>
                <a:gd name="T74" fmla="*/ 3 w 21"/>
                <a:gd name="T75" fmla="*/ 0 h 65"/>
                <a:gd name="T76" fmla="*/ 3 w 21"/>
                <a:gd name="T77" fmla="*/ 0 h 65"/>
                <a:gd name="T78" fmla="*/ 3 w 21"/>
                <a:gd name="T79" fmla="*/ 0 h 65"/>
                <a:gd name="T80" fmla="*/ 3 w 21"/>
                <a:gd name="T81" fmla="*/ 0 h 65"/>
                <a:gd name="T82" fmla="*/ 3 w 21"/>
                <a:gd name="T83" fmla="*/ 0 h 65"/>
                <a:gd name="T84" fmla="*/ 2 w 21"/>
                <a:gd name="T85" fmla="*/ 0 h 65"/>
                <a:gd name="T86" fmla="*/ 2 w 21"/>
                <a:gd name="T87" fmla="*/ 0 h 65"/>
                <a:gd name="T88" fmla="*/ 2 w 21"/>
                <a:gd name="T89" fmla="*/ 0 h 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5"/>
                <a:gd name="T137" fmla="*/ 21 w 21"/>
                <a:gd name="T138" fmla="*/ 65 h 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5">
                  <a:moveTo>
                    <a:pt x="11" y="2"/>
                  </a:moveTo>
                  <a:lnTo>
                    <a:pt x="10" y="4"/>
                  </a:lnTo>
                  <a:lnTo>
                    <a:pt x="8" y="7"/>
                  </a:lnTo>
                  <a:lnTo>
                    <a:pt x="7" y="10"/>
                  </a:lnTo>
                  <a:lnTo>
                    <a:pt x="6" y="12"/>
                  </a:lnTo>
                  <a:lnTo>
                    <a:pt x="5" y="15"/>
                  </a:lnTo>
                  <a:lnTo>
                    <a:pt x="3" y="18"/>
                  </a:lnTo>
                  <a:lnTo>
                    <a:pt x="1" y="21"/>
                  </a:lnTo>
                  <a:lnTo>
                    <a:pt x="0" y="23"/>
                  </a:lnTo>
                  <a:lnTo>
                    <a:pt x="3" y="29"/>
                  </a:lnTo>
                  <a:lnTo>
                    <a:pt x="4" y="34"/>
                  </a:lnTo>
                  <a:lnTo>
                    <a:pt x="5" y="40"/>
                  </a:lnTo>
                  <a:lnTo>
                    <a:pt x="7" y="44"/>
                  </a:lnTo>
                  <a:lnTo>
                    <a:pt x="8" y="50"/>
                  </a:lnTo>
                  <a:lnTo>
                    <a:pt x="10" y="55"/>
                  </a:lnTo>
                  <a:lnTo>
                    <a:pt x="12" y="60"/>
                  </a:lnTo>
                  <a:lnTo>
                    <a:pt x="13" y="65"/>
                  </a:lnTo>
                  <a:lnTo>
                    <a:pt x="14" y="61"/>
                  </a:lnTo>
                  <a:lnTo>
                    <a:pt x="15" y="57"/>
                  </a:lnTo>
                  <a:lnTo>
                    <a:pt x="16" y="52"/>
                  </a:lnTo>
                  <a:lnTo>
                    <a:pt x="18" y="49"/>
                  </a:lnTo>
                  <a:lnTo>
                    <a:pt x="18" y="44"/>
                  </a:lnTo>
                  <a:lnTo>
                    <a:pt x="19" y="41"/>
                  </a:lnTo>
                  <a:lnTo>
                    <a:pt x="20" y="36"/>
                  </a:lnTo>
                  <a:lnTo>
                    <a:pt x="21" y="31"/>
                  </a:lnTo>
                  <a:lnTo>
                    <a:pt x="21" y="30"/>
                  </a:lnTo>
                  <a:lnTo>
                    <a:pt x="21" y="28"/>
                  </a:lnTo>
                  <a:lnTo>
                    <a:pt x="21" y="25"/>
                  </a:lnTo>
                  <a:lnTo>
                    <a:pt x="21" y="22"/>
                  </a:lnTo>
                  <a:lnTo>
                    <a:pt x="20" y="19"/>
                  </a:lnTo>
                  <a:lnTo>
                    <a:pt x="20" y="16"/>
                  </a:lnTo>
                  <a:lnTo>
                    <a:pt x="19" y="13"/>
                  </a:lnTo>
                  <a:lnTo>
                    <a:pt x="18" y="11"/>
                  </a:lnTo>
                  <a:lnTo>
                    <a:pt x="18" y="7"/>
                  </a:lnTo>
                  <a:lnTo>
                    <a:pt x="16" y="5"/>
                  </a:lnTo>
                  <a:lnTo>
                    <a:pt x="15" y="3"/>
                  </a:lnTo>
                  <a:lnTo>
                    <a:pt x="14" y="2"/>
                  </a:lnTo>
                  <a:lnTo>
                    <a:pt x="14" y="0"/>
                  </a:lnTo>
                  <a:lnTo>
                    <a:pt x="13" y="0"/>
                  </a:lnTo>
                  <a:lnTo>
                    <a:pt x="12" y="0"/>
                  </a:lnTo>
                  <a:lnTo>
                    <a:pt x="11" y="0"/>
                  </a:lnTo>
                  <a:lnTo>
                    <a:pt x="11" y="2"/>
                  </a:lnTo>
                  <a:close/>
                </a:path>
              </a:pathLst>
            </a:custGeom>
            <a:solidFill>
              <a:srgbClr val="666666"/>
            </a:solidFill>
            <a:ln w="9525">
              <a:noFill/>
              <a:round/>
              <a:headEnd/>
              <a:tailEnd/>
            </a:ln>
          </p:spPr>
          <p:txBody>
            <a:bodyPr/>
            <a:lstStyle/>
            <a:p>
              <a:endParaRPr lang="en-US"/>
            </a:p>
          </p:txBody>
        </p:sp>
        <p:sp>
          <p:nvSpPr>
            <p:cNvPr id="1265" name="Freeform 229"/>
            <p:cNvSpPr>
              <a:spLocks/>
            </p:cNvSpPr>
            <p:nvPr/>
          </p:nvSpPr>
          <p:spPr bwMode="auto">
            <a:xfrm>
              <a:off x="3717" y="2049"/>
              <a:ext cx="44" cy="19"/>
            </a:xfrm>
            <a:custGeom>
              <a:avLst/>
              <a:gdLst>
                <a:gd name="T0" fmla="*/ 4 w 87"/>
                <a:gd name="T1" fmla="*/ 1 h 38"/>
                <a:gd name="T2" fmla="*/ 8 w 87"/>
                <a:gd name="T3" fmla="*/ 1 h 38"/>
                <a:gd name="T4" fmla="*/ 11 w 87"/>
                <a:gd name="T5" fmla="*/ 1 h 38"/>
                <a:gd name="T6" fmla="*/ 15 w 87"/>
                <a:gd name="T7" fmla="*/ 1 h 38"/>
                <a:gd name="T8" fmla="*/ 17 w 87"/>
                <a:gd name="T9" fmla="*/ 0 h 38"/>
                <a:gd name="T10" fmla="*/ 18 w 87"/>
                <a:gd name="T11" fmla="*/ 1 h 38"/>
                <a:gd name="T12" fmla="*/ 18 w 87"/>
                <a:gd name="T13" fmla="*/ 1 h 38"/>
                <a:gd name="T14" fmla="*/ 19 w 87"/>
                <a:gd name="T15" fmla="*/ 1 h 38"/>
                <a:gd name="T16" fmla="*/ 19 w 87"/>
                <a:gd name="T17" fmla="*/ 1 h 38"/>
                <a:gd name="T18" fmla="*/ 20 w 87"/>
                <a:gd name="T19" fmla="*/ 3 h 38"/>
                <a:gd name="T20" fmla="*/ 21 w 87"/>
                <a:gd name="T21" fmla="*/ 5 h 38"/>
                <a:gd name="T22" fmla="*/ 22 w 87"/>
                <a:gd name="T23" fmla="*/ 6 h 38"/>
                <a:gd name="T24" fmla="*/ 22 w 87"/>
                <a:gd name="T25" fmla="*/ 7 h 38"/>
                <a:gd name="T26" fmla="*/ 22 w 87"/>
                <a:gd name="T27" fmla="*/ 7 h 38"/>
                <a:gd name="T28" fmla="*/ 22 w 87"/>
                <a:gd name="T29" fmla="*/ 7 h 38"/>
                <a:gd name="T30" fmla="*/ 22 w 87"/>
                <a:gd name="T31" fmla="*/ 8 h 38"/>
                <a:gd name="T32" fmla="*/ 21 w 87"/>
                <a:gd name="T33" fmla="*/ 9 h 38"/>
                <a:gd name="T34" fmla="*/ 19 w 87"/>
                <a:gd name="T35" fmla="*/ 9 h 38"/>
                <a:gd name="T36" fmla="*/ 15 w 87"/>
                <a:gd name="T37" fmla="*/ 9 h 38"/>
                <a:gd name="T38" fmla="*/ 11 w 87"/>
                <a:gd name="T39" fmla="*/ 10 h 38"/>
                <a:gd name="T40" fmla="*/ 7 w 87"/>
                <a:gd name="T41" fmla="*/ 10 h 38"/>
                <a:gd name="T42" fmla="*/ 5 w 87"/>
                <a:gd name="T43" fmla="*/ 9 h 38"/>
                <a:gd name="T44" fmla="*/ 4 w 87"/>
                <a:gd name="T45" fmla="*/ 9 h 38"/>
                <a:gd name="T46" fmla="*/ 3 w 87"/>
                <a:gd name="T47" fmla="*/ 9 h 38"/>
                <a:gd name="T48" fmla="*/ 3 w 87"/>
                <a:gd name="T49" fmla="*/ 9 h 38"/>
                <a:gd name="T50" fmla="*/ 3 w 87"/>
                <a:gd name="T51" fmla="*/ 8 h 38"/>
                <a:gd name="T52" fmla="*/ 2 w 87"/>
                <a:gd name="T53" fmla="*/ 6 h 38"/>
                <a:gd name="T54" fmla="*/ 1 w 87"/>
                <a:gd name="T55" fmla="*/ 5 h 38"/>
                <a:gd name="T56" fmla="*/ 1 w 87"/>
                <a:gd name="T57" fmla="*/ 2 h 38"/>
                <a:gd name="T58" fmla="*/ 0 w 87"/>
                <a:gd name="T59" fmla="*/ 1 h 38"/>
                <a:gd name="T60" fmla="*/ 1 w 87"/>
                <a:gd name="T61" fmla="*/ 1 h 38"/>
                <a:gd name="T62" fmla="*/ 1 w 87"/>
                <a:gd name="T63" fmla="*/ 1 h 38"/>
                <a:gd name="T64" fmla="*/ 1 w 87"/>
                <a:gd name="T65" fmla="*/ 1 h 38"/>
                <a:gd name="T66" fmla="*/ 2 w 87"/>
                <a:gd name="T67" fmla="*/ 1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7"/>
                <a:gd name="T103" fmla="*/ 0 h 38"/>
                <a:gd name="T104" fmla="*/ 87 w 87"/>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7" h="38">
                  <a:moveTo>
                    <a:pt x="7" y="3"/>
                  </a:moveTo>
                  <a:lnTo>
                    <a:pt x="15" y="3"/>
                  </a:lnTo>
                  <a:lnTo>
                    <a:pt x="22" y="3"/>
                  </a:lnTo>
                  <a:lnTo>
                    <a:pt x="30" y="3"/>
                  </a:lnTo>
                  <a:lnTo>
                    <a:pt x="37" y="3"/>
                  </a:lnTo>
                  <a:lnTo>
                    <a:pt x="43" y="2"/>
                  </a:lnTo>
                  <a:lnTo>
                    <a:pt x="50" y="2"/>
                  </a:lnTo>
                  <a:lnTo>
                    <a:pt x="58" y="1"/>
                  </a:lnTo>
                  <a:lnTo>
                    <a:pt x="65" y="0"/>
                  </a:lnTo>
                  <a:lnTo>
                    <a:pt x="68" y="0"/>
                  </a:lnTo>
                  <a:lnTo>
                    <a:pt x="69" y="0"/>
                  </a:lnTo>
                  <a:lnTo>
                    <a:pt x="70" y="1"/>
                  </a:lnTo>
                  <a:lnTo>
                    <a:pt x="71" y="1"/>
                  </a:lnTo>
                  <a:lnTo>
                    <a:pt x="72" y="1"/>
                  </a:lnTo>
                  <a:lnTo>
                    <a:pt x="73" y="2"/>
                  </a:lnTo>
                  <a:lnTo>
                    <a:pt x="75" y="2"/>
                  </a:lnTo>
                  <a:lnTo>
                    <a:pt x="76" y="5"/>
                  </a:lnTo>
                  <a:lnTo>
                    <a:pt x="78" y="9"/>
                  </a:lnTo>
                  <a:lnTo>
                    <a:pt x="79" y="12"/>
                  </a:lnTo>
                  <a:lnTo>
                    <a:pt x="80" y="16"/>
                  </a:lnTo>
                  <a:lnTo>
                    <a:pt x="83" y="19"/>
                  </a:lnTo>
                  <a:lnTo>
                    <a:pt x="84" y="23"/>
                  </a:lnTo>
                  <a:lnTo>
                    <a:pt x="86" y="26"/>
                  </a:lnTo>
                  <a:lnTo>
                    <a:pt x="87" y="30"/>
                  </a:lnTo>
                  <a:lnTo>
                    <a:pt x="87" y="31"/>
                  </a:lnTo>
                  <a:lnTo>
                    <a:pt x="86" y="32"/>
                  </a:lnTo>
                  <a:lnTo>
                    <a:pt x="85" y="32"/>
                  </a:lnTo>
                  <a:lnTo>
                    <a:pt x="84" y="32"/>
                  </a:lnTo>
                  <a:lnTo>
                    <a:pt x="83" y="33"/>
                  </a:lnTo>
                  <a:lnTo>
                    <a:pt x="80" y="33"/>
                  </a:lnTo>
                  <a:lnTo>
                    <a:pt x="73" y="34"/>
                  </a:lnTo>
                  <a:lnTo>
                    <a:pt x="65" y="35"/>
                  </a:lnTo>
                  <a:lnTo>
                    <a:pt x="57" y="36"/>
                  </a:lnTo>
                  <a:lnTo>
                    <a:pt x="49" y="38"/>
                  </a:lnTo>
                  <a:lnTo>
                    <a:pt x="42" y="38"/>
                  </a:lnTo>
                  <a:lnTo>
                    <a:pt x="34" y="38"/>
                  </a:lnTo>
                  <a:lnTo>
                    <a:pt x="26" y="38"/>
                  </a:lnTo>
                  <a:lnTo>
                    <a:pt x="18" y="36"/>
                  </a:lnTo>
                  <a:lnTo>
                    <a:pt x="17" y="36"/>
                  </a:lnTo>
                  <a:lnTo>
                    <a:pt x="16" y="36"/>
                  </a:lnTo>
                  <a:lnTo>
                    <a:pt x="14" y="36"/>
                  </a:lnTo>
                  <a:lnTo>
                    <a:pt x="12" y="36"/>
                  </a:lnTo>
                  <a:lnTo>
                    <a:pt x="11" y="36"/>
                  </a:lnTo>
                  <a:lnTo>
                    <a:pt x="11" y="35"/>
                  </a:lnTo>
                  <a:lnTo>
                    <a:pt x="10" y="35"/>
                  </a:lnTo>
                  <a:lnTo>
                    <a:pt x="9" y="32"/>
                  </a:lnTo>
                  <a:lnTo>
                    <a:pt x="8" y="27"/>
                  </a:lnTo>
                  <a:lnTo>
                    <a:pt x="7" y="24"/>
                  </a:lnTo>
                  <a:lnTo>
                    <a:pt x="5" y="20"/>
                  </a:lnTo>
                  <a:lnTo>
                    <a:pt x="4" y="17"/>
                  </a:lnTo>
                  <a:lnTo>
                    <a:pt x="3" y="13"/>
                  </a:lnTo>
                  <a:lnTo>
                    <a:pt x="2" y="10"/>
                  </a:lnTo>
                  <a:lnTo>
                    <a:pt x="0" y="7"/>
                  </a:lnTo>
                  <a:lnTo>
                    <a:pt x="0" y="5"/>
                  </a:lnTo>
                  <a:lnTo>
                    <a:pt x="1" y="5"/>
                  </a:lnTo>
                  <a:lnTo>
                    <a:pt x="1" y="4"/>
                  </a:lnTo>
                  <a:lnTo>
                    <a:pt x="2" y="4"/>
                  </a:lnTo>
                  <a:lnTo>
                    <a:pt x="3" y="4"/>
                  </a:lnTo>
                  <a:lnTo>
                    <a:pt x="4" y="3"/>
                  </a:lnTo>
                  <a:lnTo>
                    <a:pt x="5" y="3"/>
                  </a:lnTo>
                  <a:lnTo>
                    <a:pt x="7" y="3"/>
                  </a:lnTo>
                  <a:close/>
                </a:path>
              </a:pathLst>
            </a:custGeom>
            <a:solidFill>
              <a:srgbClr val="7F7F7F"/>
            </a:solidFill>
            <a:ln w="9525">
              <a:noFill/>
              <a:round/>
              <a:headEnd/>
              <a:tailEnd/>
            </a:ln>
          </p:spPr>
          <p:txBody>
            <a:bodyPr/>
            <a:lstStyle/>
            <a:p>
              <a:endParaRPr lang="en-US"/>
            </a:p>
          </p:txBody>
        </p:sp>
        <p:sp>
          <p:nvSpPr>
            <p:cNvPr id="1266" name="Freeform 230"/>
            <p:cNvSpPr>
              <a:spLocks/>
            </p:cNvSpPr>
            <p:nvPr/>
          </p:nvSpPr>
          <p:spPr bwMode="auto">
            <a:xfrm>
              <a:off x="3732" y="2094"/>
              <a:ext cx="50" cy="22"/>
            </a:xfrm>
            <a:custGeom>
              <a:avLst/>
              <a:gdLst>
                <a:gd name="T0" fmla="*/ 22 w 100"/>
                <a:gd name="T1" fmla="*/ 1 h 44"/>
                <a:gd name="T2" fmla="*/ 22 w 100"/>
                <a:gd name="T3" fmla="*/ 1 h 44"/>
                <a:gd name="T4" fmla="*/ 23 w 100"/>
                <a:gd name="T5" fmla="*/ 1 h 44"/>
                <a:gd name="T6" fmla="*/ 23 w 100"/>
                <a:gd name="T7" fmla="*/ 3 h 44"/>
                <a:gd name="T8" fmla="*/ 24 w 100"/>
                <a:gd name="T9" fmla="*/ 3 h 44"/>
                <a:gd name="T10" fmla="*/ 24 w 100"/>
                <a:gd name="T11" fmla="*/ 3 h 44"/>
                <a:gd name="T12" fmla="*/ 24 w 100"/>
                <a:gd name="T13" fmla="*/ 5 h 44"/>
                <a:gd name="T14" fmla="*/ 25 w 100"/>
                <a:gd name="T15" fmla="*/ 6 h 44"/>
                <a:gd name="T16" fmla="*/ 25 w 100"/>
                <a:gd name="T17" fmla="*/ 6 h 44"/>
                <a:gd name="T18" fmla="*/ 24 w 100"/>
                <a:gd name="T19" fmla="*/ 6 h 44"/>
                <a:gd name="T20" fmla="*/ 24 w 100"/>
                <a:gd name="T21" fmla="*/ 7 h 44"/>
                <a:gd name="T22" fmla="*/ 22 w 100"/>
                <a:gd name="T23" fmla="*/ 7 h 44"/>
                <a:gd name="T24" fmla="*/ 22 w 100"/>
                <a:gd name="T25" fmla="*/ 7 h 44"/>
                <a:gd name="T26" fmla="*/ 21 w 100"/>
                <a:gd name="T27" fmla="*/ 9 h 44"/>
                <a:gd name="T28" fmla="*/ 20 w 100"/>
                <a:gd name="T29" fmla="*/ 9 h 44"/>
                <a:gd name="T30" fmla="*/ 19 w 100"/>
                <a:gd name="T31" fmla="*/ 10 h 44"/>
                <a:gd name="T32" fmla="*/ 18 w 100"/>
                <a:gd name="T33" fmla="*/ 10 h 44"/>
                <a:gd name="T34" fmla="*/ 15 w 100"/>
                <a:gd name="T35" fmla="*/ 10 h 44"/>
                <a:gd name="T36" fmla="*/ 13 w 100"/>
                <a:gd name="T37" fmla="*/ 10 h 44"/>
                <a:gd name="T38" fmla="*/ 11 w 100"/>
                <a:gd name="T39" fmla="*/ 11 h 44"/>
                <a:gd name="T40" fmla="*/ 9 w 100"/>
                <a:gd name="T41" fmla="*/ 11 h 44"/>
                <a:gd name="T42" fmla="*/ 6 w 100"/>
                <a:gd name="T43" fmla="*/ 11 h 44"/>
                <a:gd name="T44" fmla="*/ 5 w 100"/>
                <a:gd name="T45" fmla="*/ 11 h 44"/>
                <a:gd name="T46" fmla="*/ 2 w 100"/>
                <a:gd name="T47" fmla="*/ 11 h 44"/>
                <a:gd name="T48" fmla="*/ 0 w 100"/>
                <a:gd name="T49" fmla="*/ 11 h 44"/>
                <a:gd name="T50" fmla="*/ 1 w 100"/>
                <a:gd name="T51" fmla="*/ 10 h 44"/>
                <a:gd name="T52" fmla="*/ 1 w 100"/>
                <a:gd name="T53" fmla="*/ 9 h 44"/>
                <a:gd name="T54" fmla="*/ 1 w 100"/>
                <a:gd name="T55" fmla="*/ 7 h 44"/>
                <a:gd name="T56" fmla="*/ 1 w 100"/>
                <a:gd name="T57" fmla="*/ 6 h 44"/>
                <a:gd name="T58" fmla="*/ 2 w 100"/>
                <a:gd name="T59" fmla="*/ 6 h 44"/>
                <a:gd name="T60" fmla="*/ 2 w 100"/>
                <a:gd name="T61" fmla="*/ 5 h 44"/>
                <a:gd name="T62" fmla="*/ 2 w 100"/>
                <a:gd name="T63" fmla="*/ 3 h 44"/>
                <a:gd name="T64" fmla="*/ 3 w 100"/>
                <a:gd name="T65" fmla="*/ 2 h 44"/>
                <a:gd name="T66" fmla="*/ 3 w 100"/>
                <a:gd name="T67" fmla="*/ 1 h 44"/>
                <a:gd name="T68" fmla="*/ 3 w 100"/>
                <a:gd name="T69" fmla="*/ 1 h 44"/>
                <a:gd name="T70" fmla="*/ 3 w 100"/>
                <a:gd name="T71" fmla="*/ 1 h 44"/>
                <a:gd name="T72" fmla="*/ 3 w 100"/>
                <a:gd name="T73" fmla="*/ 1 h 44"/>
                <a:gd name="T74" fmla="*/ 4 w 100"/>
                <a:gd name="T75" fmla="*/ 1 h 44"/>
                <a:gd name="T76" fmla="*/ 5 w 100"/>
                <a:gd name="T77" fmla="*/ 1 h 44"/>
                <a:gd name="T78" fmla="*/ 6 w 100"/>
                <a:gd name="T79" fmla="*/ 1 h 44"/>
                <a:gd name="T80" fmla="*/ 8 w 100"/>
                <a:gd name="T81" fmla="*/ 1 h 44"/>
                <a:gd name="T82" fmla="*/ 10 w 100"/>
                <a:gd name="T83" fmla="*/ 1 h 44"/>
                <a:gd name="T84" fmla="*/ 12 w 100"/>
                <a:gd name="T85" fmla="*/ 1 h 44"/>
                <a:gd name="T86" fmla="*/ 13 w 100"/>
                <a:gd name="T87" fmla="*/ 1 h 44"/>
                <a:gd name="T88" fmla="*/ 15 w 100"/>
                <a:gd name="T89" fmla="*/ 0 h 44"/>
                <a:gd name="T90" fmla="*/ 17 w 100"/>
                <a:gd name="T91" fmla="*/ 0 h 44"/>
                <a:gd name="T92" fmla="*/ 18 w 100"/>
                <a:gd name="T93" fmla="*/ 0 h 44"/>
                <a:gd name="T94" fmla="*/ 20 w 100"/>
                <a:gd name="T95" fmla="*/ 0 h 44"/>
                <a:gd name="T96" fmla="*/ 21 w 100"/>
                <a:gd name="T97" fmla="*/ 0 h 44"/>
                <a:gd name="T98" fmla="*/ 21 w 100"/>
                <a:gd name="T99" fmla="*/ 0 h 44"/>
                <a:gd name="T100" fmla="*/ 22 w 100"/>
                <a:gd name="T101" fmla="*/ 0 h 44"/>
                <a:gd name="T102" fmla="*/ 22 w 100"/>
                <a:gd name="T103" fmla="*/ 0 h 44"/>
                <a:gd name="T104" fmla="*/ 22 w 100"/>
                <a:gd name="T105" fmla="*/ 1 h 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00"/>
                <a:gd name="T160" fmla="*/ 0 h 44"/>
                <a:gd name="T161" fmla="*/ 100 w 100"/>
                <a:gd name="T162" fmla="*/ 44 h 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00" h="44">
                  <a:moveTo>
                    <a:pt x="87" y="1"/>
                  </a:moveTo>
                  <a:lnTo>
                    <a:pt x="88" y="4"/>
                  </a:lnTo>
                  <a:lnTo>
                    <a:pt x="91" y="7"/>
                  </a:lnTo>
                  <a:lnTo>
                    <a:pt x="92" y="10"/>
                  </a:lnTo>
                  <a:lnTo>
                    <a:pt x="94" y="12"/>
                  </a:lnTo>
                  <a:lnTo>
                    <a:pt x="95" y="15"/>
                  </a:lnTo>
                  <a:lnTo>
                    <a:pt x="96" y="18"/>
                  </a:lnTo>
                  <a:lnTo>
                    <a:pt x="99" y="21"/>
                  </a:lnTo>
                  <a:lnTo>
                    <a:pt x="100" y="23"/>
                  </a:lnTo>
                  <a:lnTo>
                    <a:pt x="96" y="26"/>
                  </a:lnTo>
                  <a:lnTo>
                    <a:pt x="93" y="28"/>
                  </a:lnTo>
                  <a:lnTo>
                    <a:pt x="88" y="29"/>
                  </a:lnTo>
                  <a:lnTo>
                    <a:pt x="85" y="31"/>
                  </a:lnTo>
                  <a:lnTo>
                    <a:pt x="81" y="33"/>
                  </a:lnTo>
                  <a:lnTo>
                    <a:pt x="78" y="35"/>
                  </a:lnTo>
                  <a:lnTo>
                    <a:pt x="75" y="37"/>
                  </a:lnTo>
                  <a:lnTo>
                    <a:pt x="71" y="38"/>
                  </a:lnTo>
                  <a:lnTo>
                    <a:pt x="62" y="39"/>
                  </a:lnTo>
                  <a:lnTo>
                    <a:pt x="53" y="39"/>
                  </a:lnTo>
                  <a:lnTo>
                    <a:pt x="43" y="41"/>
                  </a:lnTo>
                  <a:lnTo>
                    <a:pt x="35" y="42"/>
                  </a:lnTo>
                  <a:lnTo>
                    <a:pt x="26" y="42"/>
                  </a:lnTo>
                  <a:lnTo>
                    <a:pt x="17" y="43"/>
                  </a:lnTo>
                  <a:lnTo>
                    <a:pt x="8" y="43"/>
                  </a:lnTo>
                  <a:lnTo>
                    <a:pt x="0" y="44"/>
                  </a:lnTo>
                  <a:lnTo>
                    <a:pt x="1" y="39"/>
                  </a:lnTo>
                  <a:lnTo>
                    <a:pt x="2" y="35"/>
                  </a:lnTo>
                  <a:lnTo>
                    <a:pt x="3" y="30"/>
                  </a:lnTo>
                  <a:lnTo>
                    <a:pt x="4" y="26"/>
                  </a:lnTo>
                  <a:lnTo>
                    <a:pt x="5" y="21"/>
                  </a:lnTo>
                  <a:lnTo>
                    <a:pt x="7" y="18"/>
                  </a:lnTo>
                  <a:lnTo>
                    <a:pt x="8" y="13"/>
                  </a:lnTo>
                  <a:lnTo>
                    <a:pt x="9" y="8"/>
                  </a:lnTo>
                  <a:lnTo>
                    <a:pt x="9" y="7"/>
                  </a:lnTo>
                  <a:lnTo>
                    <a:pt x="10" y="7"/>
                  </a:lnTo>
                  <a:lnTo>
                    <a:pt x="11" y="7"/>
                  </a:lnTo>
                  <a:lnTo>
                    <a:pt x="12" y="7"/>
                  </a:lnTo>
                  <a:lnTo>
                    <a:pt x="16" y="6"/>
                  </a:lnTo>
                  <a:lnTo>
                    <a:pt x="20" y="5"/>
                  </a:lnTo>
                  <a:lnTo>
                    <a:pt x="26" y="5"/>
                  </a:lnTo>
                  <a:lnTo>
                    <a:pt x="32" y="4"/>
                  </a:lnTo>
                  <a:lnTo>
                    <a:pt x="39" y="3"/>
                  </a:lnTo>
                  <a:lnTo>
                    <a:pt x="46" y="1"/>
                  </a:lnTo>
                  <a:lnTo>
                    <a:pt x="53" y="1"/>
                  </a:lnTo>
                  <a:lnTo>
                    <a:pt x="60" y="0"/>
                  </a:lnTo>
                  <a:lnTo>
                    <a:pt x="66" y="0"/>
                  </a:lnTo>
                  <a:lnTo>
                    <a:pt x="72" y="0"/>
                  </a:lnTo>
                  <a:lnTo>
                    <a:pt x="78" y="0"/>
                  </a:lnTo>
                  <a:lnTo>
                    <a:pt x="83" y="0"/>
                  </a:lnTo>
                  <a:lnTo>
                    <a:pt x="84" y="0"/>
                  </a:lnTo>
                  <a:lnTo>
                    <a:pt x="85" y="0"/>
                  </a:lnTo>
                  <a:lnTo>
                    <a:pt x="86" y="0"/>
                  </a:lnTo>
                  <a:lnTo>
                    <a:pt x="87" y="1"/>
                  </a:lnTo>
                  <a:close/>
                </a:path>
              </a:pathLst>
            </a:custGeom>
            <a:solidFill>
              <a:srgbClr val="4C4C4C"/>
            </a:solidFill>
            <a:ln w="9525">
              <a:noFill/>
              <a:round/>
              <a:headEnd/>
              <a:tailEnd/>
            </a:ln>
          </p:spPr>
          <p:txBody>
            <a:bodyPr/>
            <a:lstStyle/>
            <a:p>
              <a:endParaRPr lang="en-US"/>
            </a:p>
          </p:txBody>
        </p:sp>
        <p:sp>
          <p:nvSpPr>
            <p:cNvPr id="1267" name="Freeform 231"/>
            <p:cNvSpPr>
              <a:spLocks/>
            </p:cNvSpPr>
            <p:nvPr/>
          </p:nvSpPr>
          <p:spPr bwMode="auto">
            <a:xfrm>
              <a:off x="3726" y="2082"/>
              <a:ext cx="10" cy="34"/>
            </a:xfrm>
            <a:custGeom>
              <a:avLst/>
              <a:gdLst>
                <a:gd name="T0" fmla="*/ 2 w 21"/>
                <a:gd name="T1" fmla="*/ 1 h 68"/>
                <a:gd name="T2" fmla="*/ 2 w 21"/>
                <a:gd name="T3" fmla="*/ 1 h 68"/>
                <a:gd name="T4" fmla="*/ 1 w 21"/>
                <a:gd name="T5" fmla="*/ 1 h 68"/>
                <a:gd name="T6" fmla="*/ 1 w 21"/>
                <a:gd name="T7" fmla="*/ 2 h 68"/>
                <a:gd name="T8" fmla="*/ 1 w 21"/>
                <a:gd name="T9" fmla="*/ 3 h 68"/>
                <a:gd name="T10" fmla="*/ 1 w 21"/>
                <a:gd name="T11" fmla="*/ 4 h 68"/>
                <a:gd name="T12" fmla="*/ 0 w 21"/>
                <a:gd name="T13" fmla="*/ 4 h 68"/>
                <a:gd name="T14" fmla="*/ 0 w 21"/>
                <a:gd name="T15" fmla="*/ 5 h 68"/>
                <a:gd name="T16" fmla="*/ 0 w 21"/>
                <a:gd name="T17" fmla="*/ 6 h 68"/>
                <a:gd name="T18" fmla="*/ 0 w 21"/>
                <a:gd name="T19" fmla="*/ 7 h 68"/>
                <a:gd name="T20" fmla="*/ 0 w 21"/>
                <a:gd name="T21" fmla="*/ 9 h 68"/>
                <a:gd name="T22" fmla="*/ 1 w 21"/>
                <a:gd name="T23" fmla="*/ 10 h 68"/>
                <a:gd name="T24" fmla="*/ 1 w 21"/>
                <a:gd name="T25" fmla="*/ 11 h 68"/>
                <a:gd name="T26" fmla="*/ 1 w 21"/>
                <a:gd name="T27" fmla="*/ 13 h 68"/>
                <a:gd name="T28" fmla="*/ 2 w 21"/>
                <a:gd name="T29" fmla="*/ 14 h 68"/>
                <a:gd name="T30" fmla="*/ 2 w 21"/>
                <a:gd name="T31" fmla="*/ 15 h 68"/>
                <a:gd name="T32" fmla="*/ 3 w 21"/>
                <a:gd name="T33" fmla="*/ 17 h 68"/>
                <a:gd name="T34" fmla="*/ 3 w 21"/>
                <a:gd name="T35" fmla="*/ 15 h 68"/>
                <a:gd name="T36" fmla="*/ 3 w 21"/>
                <a:gd name="T37" fmla="*/ 14 h 68"/>
                <a:gd name="T38" fmla="*/ 3 w 21"/>
                <a:gd name="T39" fmla="*/ 13 h 68"/>
                <a:gd name="T40" fmla="*/ 4 w 21"/>
                <a:gd name="T41" fmla="*/ 12 h 68"/>
                <a:gd name="T42" fmla="*/ 4 w 21"/>
                <a:gd name="T43" fmla="*/ 11 h 68"/>
                <a:gd name="T44" fmla="*/ 4 w 21"/>
                <a:gd name="T45" fmla="*/ 10 h 68"/>
                <a:gd name="T46" fmla="*/ 5 w 21"/>
                <a:gd name="T47" fmla="*/ 9 h 68"/>
                <a:gd name="T48" fmla="*/ 5 w 21"/>
                <a:gd name="T49" fmla="*/ 8 h 68"/>
                <a:gd name="T50" fmla="*/ 5 w 21"/>
                <a:gd name="T51" fmla="*/ 7 h 68"/>
                <a:gd name="T52" fmla="*/ 5 w 21"/>
                <a:gd name="T53" fmla="*/ 7 h 68"/>
                <a:gd name="T54" fmla="*/ 5 w 21"/>
                <a:gd name="T55" fmla="*/ 6 h 68"/>
                <a:gd name="T56" fmla="*/ 5 w 21"/>
                <a:gd name="T57" fmla="*/ 5 h 68"/>
                <a:gd name="T58" fmla="*/ 5 w 21"/>
                <a:gd name="T59" fmla="*/ 5 h 68"/>
                <a:gd name="T60" fmla="*/ 4 w 21"/>
                <a:gd name="T61" fmla="*/ 4 h 68"/>
                <a:gd name="T62" fmla="*/ 4 w 21"/>
                <a:gd name="T63" fmla="*/ 3 h 68"/>
                <a:gd name="T64" fmla="*/ 4 w 21"/>
                <a:gd name="T65" fmla="*/ 2 h 68"/>
                <a:gd name="T66" fmla="*/ 4 w 21"/>
                <a:gd name="T67" fmla="*/ 1 h 68"/>
                <a:gd name="T68" fmla="*/ 3 w 21"/>
                <a:gd name="T69" fmla="*/ 1 h 68"/>
                <a:gd name="T70" fmla="*/ 3 w 21"/>
                <a:gd name="T71" fmla="*/ 1 h 68"/>
                <a:gd name="T72" fmla="*/ 3 w 21"/>
                <a:gd name="T73" fmla="*/ 1 h 68"/>
                <a:gd name="T74" fmla="*/ 3 w 21"/>
                <a:gd name="T75" fmla="*/ 0 h 68"/>
                <a:gd name="T76" fmla="*/ 3 w 21"/>
                <a:gd name="T77" fmla="*/ 0 h 68"/>
                <a:gd name="T78" fmla="*/ 3 w 21"/>
                <a:gd name="T79" fmla="*/ 0 h 68"/>
                <a:gd name="T80" fmla="*/ 3 w 21"/>
                <a:gd name="T81" fmla="*/ 0 h 68"/>
                <a:gd name="T82" fmla="*/ 2 w 21"/>
                <a:gd name="T83" fmla="*/ 0 h 68"/>
                <a:gd name="T84" fmla="*/ 2 w 21"/>
                <a:gd name="T85" fmla="*/ 0 h 68"/>
                <a:gd name="T86" fmla="*/ 2 w 21"/>
                <a:gd name="T87" fmla="*/ 0 h 68"/>
                <a:gd name="T88" fmla="*/ 2 w 21"/>
                <a:gd name="T89" fmla="*/ 1 h 6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68"/>
                <a:gd name="T137" fmla="*/ 21 w 21"/>
                <a:gd name="T138" fmla="*/ 68 h 6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68">
                  <a:moveTo>
                    <a:pt x="9" y="1"/>
                  </a:moveTo>
                  <a:lnTo>
                    <a:pt x="8" y="4"/>
                  </a:lnTo>
                  <a:lnTo>
                    <a:pt x="7" y="7"/>
                  </a:lnTo>
                  <a:lnTo>
                    <a:pt x="6" y="9"/>
                  </a:lnTo>
                  <a:lnTo>
                    <a:pt x="5" y="13"/>
                  </a:lnTo>
                  <a:lnTo>
                    <a:pt x="4" y="16"/>
                  </a:lnTo>
                  <a:lnTo>
                    <a:pt x="2" y="19"/>
                  </a:lnTo>
                  <a:lnTo>
                    <a:pt x="1" y="22"/>
                  </a:lnTo>
                  <a:lnTo>
                    <a:pt x="0" y="24"/>
                  </a:lnTo>
                  <a:lnTo>
                    <a:pt x="1" y="30"/>
                  </a:lnTo>
                  <a:lnTo>
                    <a:pt x="2" y="36"/>
                  </a:lnTo>
                  <a:lnTo>
                    <a:pt x="5" y="40"/>
                  </a:lnTo>
                  <a:lnTo>
                    <a:pt x="6" y="46"/>
                  </a:lnTo>
                  <a:lnTo>
                    <a:pt x="7" y="52"/>
                  </a:lnTo>
                  <a:lnTo>
                    <a:pt x="9" y="58"/>
                  </a:lnTo>
                  <a:lnTo>
                    <a:pt x="11" y="62"/>
                  </a:lnTo>
                  <a:lnTo>
                    <a:pt x="12" y="68"/>
                  </a:lnTo>
                  <a:lnTo>
                    <a:pt x="13" y="63"/>
                  </a:lnTo>
                  <a:lnTo>
                    <a:pt x="14" y="59"/>
                  </a:lnTo>
                  <a:lnTo>
                    <a:pt x="15" y="55"/>
                  </a:lnTo>
                  <a:lnTo>
                    <a:pt x="16" y="51"/>
                  </a:lnTo>
                  <a:lnTo>
                    <a:pt x="17" y="46"/>
                  </a:lnTo>
                  <a:lnTo>
                    <a:pt x="19" y="42"/>
                  </a:lnTo>
                  <a:lnTo>
                    <a:pt x="20" y="37"/>
                  </a:lnTo>
                  <a:lnTo>
                    <a:pt x="20" y="32"/>
                  </a:lnTo>
                  <a:lnTo>
                    <a:pt x="21" y="31"/>
                  </a:lnTo>
                  <a:lnTo>
                    <a:pt x="21" y="29"/>
                  </a:lnTo>
                  <a:lnTo>
                    <a:pt x="21" y="25"/>
                  </a:lnTo>
                  <a:lnTo>
                    <a:pt x="20" y="23"/>
                  </a:lnTo>
                  <a:lnTo>
                    <a:pt x="20" y="20"/>
                  </a:lnTo>
                  <a:lnTo>
                    <a:pt x="19" y="16"/>
                  </a:lnTo>
                  <a:lnTo>
                    <a:pt x="19" y="14"/>
                  </a:lnTo>
                  <a:lnTo>
                    <a:pt x="17" y="10"/>
                  </a:lnTo>
                  <a:lnTo>
                    <a:pt x="16" y="7"/>
                  </a:lnTo>
                  <a:lnTo>
                    <a:pt x="15" y="5"/>
                  </a:lnTo>
                  <a:lnTo>
                    <a:pt x="14" y="2"/>
                  </a:lnTo>
                  <a:lnTo>
                    <a:pt x="13" y="1"/>
                  </a:lnTo>
                  <a:lnTo>
                    <a:pt x="13" y="0"/>
                  </a:lnTo>
                  <a:lnTo>
                    <a:pt x="12" y="0"/>
                  </a:lnTo>
                  <a:lnTo>
                    <a:pt x="11" y="0"/>
                  </a:lnTo>
                  <a:lnTo>
                    <a:pt x="9" y="1"/>
                  </a:lnTo>
                  <a:close/>
                </a:path>
              </a:pathLst>
            </a:custGeom>
            <a:solidFill>
              <a:srgbClr val="666666"/>
            </a:solidFill>
            <a:ln w="9525">
              <a:noFill/>
              <a:round/>
              <a:headEnd/>
              <a:tailEnd/>
            </a:ln>
          </p:spPr>
          <p:txBody>
            <a:bodyPr/>
            <a:lstStyle/>
            <a:p>
              <a:endParaRPr lang="en-US"/>
            </a:p>
          </p:txBody>
        </p:sp>
        <p:sp>
          <p:nvSpPr>
            <p:cNvPr id="1268" name="Freeform 232"/>
            <p:cNvSpPr>
              <a:spLocks/>
            </p:cNvSpPr>
            <p:nvPr/>
          </p:nvSpPr>
          <p:spPr bwMode="auto">
            <a:xfrm>
              <a:off x="3731" y="2079"/>
              <a:ext cx="45" cy="19"/>
            </a:xfrm>
            <a:custGeom>
              <a:avLst/>
              <a:gdLst>
                <a:gd name="T0" fmla="*/ 4 w 89"/>
                <a:gd name="T1" fmla="*/ 1 h 40"/>
                <a:gd name="T2" fmla="*/ 8 w 89"/>
                <a:gd name="T3" fmla="*/ 1 h 40"/>
                <a:gd name="T4" fmla="*/ 11 w 89"/>
                <a:gd name="T5" fmla="*/ 0 h 40"/>
                <a:gd name="T6" fmla="*/ 15 w 89"/>
                <a:gd name="T7" fmla="*/ 0 h 40"/>
                <a:gd name="T8" fmla="*/ 18 w 89"/>
                <a:gd name="T9" fmla="*/ 0 h 40"/>
                <a:gd name="T10" fmla="*/ 18 w 89"/>
                <a:gd name="T11" fmla="*/ 0 h 40"/>
                <a:gd name="T12" fmla="*/ 19 w 89"/>
                <a:gd name="T13" fmla="*/ 0 h 40"/>
                <a:gd name="T14" fmla="*/ 19 w 89"/>
                <a:gd name="T15" fmla="*/ 0 h 40"/>
                <a:gd name="T16" fmla="*/ 20 w 89"/>
                <a:gd name="T17" fmla="*/ 1 h 40"/>
                <a:gd name="T18" fmla="*/ 21 w 89"/>
                <a:gd name="T19" fmla="*/ 3 h 40"/>
                <a:gd name="T20" fmla="*/ 22 w 89"/>
                <a:gd name="T21" fmla="*/ 5 h 40"/>
                <a:gd name="T22" fmla="*/ 22 w 89"/>
                <a:gd name="T23" fmla="*/ 6 h 40"/>
                <a:gd name="T24" fmla="*/ 23 w 89"/>
                <a:gd name="T25" fmla="*/ 7 h 40"/>
                <a:gd name="T26" fmla="*/ 23 w 89"/>
                <a:gd name="T27" fmla="*/ 7 h 40"/>
                <a:gd name="T28" fmla="*/ 22 w 89"/>
                <a:gd name="T29" fmla="*/ 7 h 40"/>
                <a:gd name="T30" fmla="*/ 22 w 89"/>
                <a:gd name="T31" fmla="*/ 8 h 40"/>
                <a:gd name="T32" fmla="*/ 21 w 89"/>
                <a:gd name="T33" fmla="*/ 8 h 40"/>
                <a:gd name="T34" fmla="*/ 19 w 89"/>
                <a:gd name="T35" fmla="*/ 8 h 40"/>
                <a:gd name="T36" fmla="*/ 15 w 89"/>
                <a:gd name="T37" fmla="*/ 9 h 40"/>
                <a:gd name="T38" fmla="*/ 11 w 89"/>
                <a:gd name="T39" fmla="*/ 9 h 40"/>
                <a:gd name="T40" fmla="*/ 7 w 89"/>
                <a:gd name="T41" fmla="*/ 9 h 40"/>
                <a:gd name="T42" fmla="*/ 5 w 89"/>
                <a:gd name="T43" fmla="*/ 9 h 40"/>
                <a:gd name="T44" fmla="*/ 4 w 89"/>
                <a:gd name="T45" fmla="*/ 9 h 40"/>
                <a:gd name="T46" fmla="*/ 3 w 89"/>
                <a:gd name="T47" fmla="*/ 9 h 40"/>
                <a:gd name="T48" fmla="*/ 3 w 89"/>
                <a:gd name="T49" fmla="*/ 9 h 40"/>
                <a:gd name="T50" fmla="*/ 2 w 89"/>
                <a:gd name="T51" fmla="*/ 8 h 40"/>
                <a:gd name="T52" fmla="*/ 2 w 89"/>
                <a:gd name="T53" fmla="*/ 6 h 40"/>
                <a:gd name="T54" fmla="*/ 1 w 89"/>
                <a:gd name="T55" fmla="*/ 4 h 40"/>
                <a:gd name="T56" fmla="*/ 1 w 89"/>
                <a:gd name="T57" fmla="*/ 2 h 40"/>
                <a:gd name="T58" fmla="*/ 0 w 89"/>
                <a:gd name="T59" fmla="*/ 1 h 40"/>
                <a:gd name="T60" fmla="*/ 0 w 89"/>
                <a:gd name="T61" fmla="*/ 1 h 40"/>
                <a:gd name="T62" fmla="*/ 1 w 89"/>
                <a:gd name="T63" fmla="*/ 1 h 40"/>
                <a:gd name="T64" fmla="*/ 1 w 89"/>
                <a:gd name="T65" fmla="*/ 1 h 40"/>
                <a:gd name="T66" fmla="*/ 2 w 89"/>
                <a:gd name="T67" fmla="*/ 1 h 4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9"/>
                <a:gd name="T103" fmla="*/ 0 h 40"/>
                <a:gd name="T104" fmla="*/ 89 w 89"/>
                <a:gd name="T105" fmla="*/ 40 h 4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9" h="40">
                  <a:moveTo>
                    <a:pt x="6" y="4"/>
                  </a:moveTo>
                  <a:lnTo>
                    <a:pt x="14" y="4"/>
                  </a:lnTo>
                  <a:lnTo>
                    <a:pt x="23" y="4"/>
                  </a:lnTo>
                  <a:lnTo>
                    <a:pt x="29" y="4"/>
                  </a:lnTo>
                  <a:lnTo>
                    <a:pt x="36" y="3"/>
                  </a:lnTo>
                  <a:lnTo>
                    <a:pt x="44" y="3"/>
                  </a:lnTo>
                  <a:lnTo>
                    <a:pt x="51" y="2"/>
                  </a:lnTo>
                  <a:lnTo>
                    <a:pt x="59" y="2"/>
                  </a:lnTo>
                  <a:lnTo>
                    <a:pt x="66" y="0"/>
                  </a:lnTo>
                  <a:lnTo>
                    <a:pt x="69" y="0"/>
                  </a:lnTo>
                  <a:lnTo>
                    <a:pt x="70" y="0"/>
                  </a:lnTo>
                  <a:lnTo>
                    <a:pt x="72" y="0"/>
                  </a:lnTo>
                  <a:lnTo>
                    <a:pt x="73" y="0"/>
                  </a:lnTo>
                  <a:lnTo>
                    <a:pt x="74" y="0"/>
                  </a:lnTo>
                  <a:lnTo>
                    <a:pt x="74" y="2"/>
                  </a:lnTo>
                  <a:lnTo>
                    <a:pt x="76" y="2"/>
                  </a:lnTo>
                  <a:lnTo>
                    <a:pt x="76" y="3"/>
                  </a:lnTo>
                  <a:lnTo>
                    <a:pt x="78" y="6"/>
                  </a:lnTo>
                  <a:lnTo>
                    <a:pt x="79" y="10"/>
                  </a:lnTo>
                  <a:lnTo>
                    <a:pt x="81" y="13"/>
                  </a:lnTo>
                  <a:lnTo>
                    <a:pt x="82" y="16"/>
                  </a:lnTo>
                  <a:lnTo>
                    <a:pt x="85" y="20"/>
                  </a:lnTo>
                  <a:lnTo>
                    <a:pt x="86" y="23"/>
                  </a:lnTo>
                  <a:lnTo>
                    <a:pt x="88" y="27"/>
                  </a:lnTo>
                  <a:lnTo>
                    <a:pt x="89" y="30"/>
                  </a:lnTo>
                  <a:lnTo>
                    <a:pt x="89" y="31"/>
                  </a:lnTo>
                  <a:lnTo>
                    <a:pt x="88" y="31"/>
                  </a:lnTo>
                  <a:lnTo>
                    <a:pt x="88" y="33"/>
                  </a:lnTo>
                  <a:lnTo>
                    <a:pt x="87" y="33"/>
                  </a:lnTo>
                  <a:lnTo>
                    <a:pt x="86" y="33"/>
                  </a:lnTo>
                  <a:lnTo>
                    <a:pt x="84" y="34"/>
                  </a:lnTo>
                  <a:lnTo>
                    <a:pt x="82" y="34"/>
                  </a:lnTo>
                  <a:lnTo>
                    <a:pt x="74" y="35"/>
                  </a:lnTo>
                  <a:lnTo>
                    <a:pt x="66" y="37"/>
                  </a:lnTo>
                  <a:lnTo>
                    <a:pt x="58" y="38"/>
                  </a:lnTo>
                  <a:lnTo>
                    <a:pt x="50" y="38"/>
                  </a:lnTo>
                  <a:lnTo>
                    <a:pt x="42" y="40"/>
                  </a:lnTo>
                  <a:lnTo>
                    <a:pt x="34" y="40"/>
                  </a:lnTo>
                  <a:lnTo>
                    <a:pt x="26" y="40"/>
                  </a:lnTo>
                  <a:lnTo>
                    <a:pt x="18" y="38"/>
                  </a:lnTo>
                  <a:lnTo>
                    <a:pt x="17" y="38"/>
                  </a:lnTo>
                  <a:lnTo>
                    <a:pt x="14" y="38"/>
                  </a:lnTo>
                  <a:lnTo>
                    <a:pt x="13" y="38"/>
                  </a:lnTo>
                  <a:lnTo>
                    <a:pt x="12" y="38"/>
                  </a:lnTo>
                  <a:lnTo>
                    <a:pt x="11" y="38"/>
                  </a:lnTo>
                  <a:lnTo>
                    <a:pt x="10" y="37"/>
                  </a:lnTo>
                  <a:lnTo>
                    <a:pt x="9" y="37"/>
                  </a:lnTo>
                  <a:lnTo>
                    <a:pt x="8" y="33"/>
                  </a:lnTo>
                  <a:lnTo>
                    <a:pt x="6" y="29"/>
                  </a:lnTo>
                  <a:lnTo>
                    <a:pt x="5" y="26"/>
                  </a:lnTo>
                  <a:lnTo>
                    <a:pt x="4" y="22"/>
                  </a:lnTo>
                  <a:lnTo>
                    <a:pt x="3" y="19"/>
                  </a:lnTo>
                  <a:lnTo>
                    <a:pt x="2" y="15"/>
                  </a:lnTo>
                  <a:lnTo>
                    <a:pt x="1" y="11"/>
                  </a:lnTo>
                  <a:lnTo>
                    <a:pt x="0" y="7"/>
                  </a:lnTo>
                  <a:lnTo>
                    <a:pt x="0" y="6"/>
                  </a:lnTo>
                  <a:lnTo>
                    <a:pt x="1" y="5"/>
                  </a:lnTo>
                  <a:lnTo>
                    <a:pt x="2" y="4"/>
                  </a:lnTo>
                  <a:lnTo>
                    <a:pt x="3" y="4"/>
                  </a:lnTo>
                  <a:lnTo>
                    <a:pt x="5" y="4"/>
                  </a:lnTo>
                  <a:lnTo>
                    <a:pt x="6" y="4"/>
                  </a:lnTo>
                  <a:close/>
                </a:path>
              </a:pathLst>
            </a:custGeom>
            <a:solidFill>
              <a:srgbClr val="7F7F7F"/>
            </a:solidFill>
            <a:ln w="9525">
              <a:noFill/>
              <a:round/>
              <a:headEnd/>
              <a:tailEnd/>
            </a:ln>
          </p:spPr>
          <p:txBody>
            <a:bodyPr/>
            <a:lstStyle/>
            <a:p>
              <a:endParaRPr lang="en-US"/>
            </a:p>
          </p:txBody>
        </p:sp>
        <p:sp>
          <p:nvSpPr>
            <p:cNvPr id="1269" name="Freeform 233"/>
            <p:cNvSpPr>
              <a:spLocks/>
            </p:cNvSpPr>
            <p:nvPr/>
          </p:nvSpPr>
          <p:spPr bwMode="auto">
            <a:xfrm>
              <a:off x="3746" y="2123"/>
              <a:ext cx="53" cy="23"/>
            </a:xfrm>
            <a:custGeom>
              <a:avLst/>
              <a:gdLst>
                <a:gd name="T0" fmla="*/ 23 w 107"/>
                <a:gd name="T1" fmla="*/ 1 h 46"/>
                <a:gd name="T2" fmla="*/ 23 w 107"/>
                <a:gd name="T3" fmla="*/ 1 h 46"/>
                <a:gd name="T4" fmla="*/ 24 w 107"/>
                <a:gd name="T5" fmla="*/ 3 h 46"/>
                <a:gd name="T6" fmla="*/ 24 w 107"/>
                <a:gd name="T7" fmla="*/ 3 h 46"/>
                <a:gd name="T8" fmla="*/ 24 w 107"/>
                <a:gd name="T9" fmla="*/ 4 h 46"/>
                <a:gd name="T10" fmla="*/ 25 w 107"/>
                <a:gd name="T11" fmla="*/ 5 h 46"/>
                <a:gd name="T12" fmla="*/ 26 w 107"/>
                <a:gd name="T13" fmla="*/ 6 h 46"/>
                <a:gd name="T14" fmla="*/ 26 w 107"/>
                <a:gd name="T15" fmla="*/ 7 h 46"/>
                <a:gd name="T16" fmla="*/ 26 w 107"/>
                <a:gd name="T17" fmla="*/ 7 h 46"/>
                <a:gd name="T18" fmla="*/ 25 w 107"/>
                <a:gd name="T19" fmla="*/ 8 h 46"/>
                <a:gd name="T20" fmla="*/ 24 w 107"/>
                <a:gd name="T21" fmla="*/ 9 h 46"/>
                <a:gd name="T22" fmla="*/ 22 w 107"/>
                <a:gd name="T23" fmla="*/ 9 h 46"/>
                <a:gd name="T24" fmla="*/ 21 w 107"/>
                <a:gd name="T25" fmla="*/ 9 h 46"/>
                <a:gd name="T26" fmla="*/ 20 w 107"/>
                <a:gd name="T27" fmla="*/ 10 h 46"/>
                <a:gd name="T28" fmla="*/ 18 w 107"/>
                <a:gd name="T29" fmla="*/ 10 h 46"/>
                <a:gd name="T30" fmla="*/ 17 w 107"/>
                <a:gd name="T31" fmla="*/ 10 h 46"/>
                <a:gd name="T32" fmla="*/ 16 w 107"/>
                <a:gd name="T33" fmla="*/ 11 h 46"/>
                <a:gd name="T34" fmla="*/ 14 w 107"/>
                <a:gd name="T35" fmla="*/ 11 h 46"/>
                <a:gd name="T36" fmla="*/ 12 w 107"/>
                <a:gd name="T37" fmla="*/ 11 h 46"/>
                <a:gd name="T38" fmla="*/ 10 w 107"/>
                <a:gd name="T39" fmla="*/ 11 h 46"/>
                <a:gd name="T40" fmla="*/ 8 w 107"/>
                <a:gd name="T41" fmla="*/ 11 h 46"/>
                <a:gd name="T42" fmla="*/ 6 w 107"/>
                <a:gd name="T43" fmla="*/ 12 h 46"/>
                <a:gd name="T44" fmla="*/ 4 w 107"/>
                <a:gd name="T45" fmla="*/ 12 h 46"/>
                <a:gd name="T46" fmla="*/ 2 w 107"/>
                <a:gd name="T47" fmla="*/ 12 h 46"/>
                <a:gd name="T48" fmla="*/ 0 w 107"/>
                <a:gd name="T49" fmla="*/ 12 h 46"/>
                <a:gd name="T50" fmla="*/ 0 w 107"/>
                <a:gd name="T51" fmla="*/ 11 h 46"/>
                <a:gd name="T52" fmla="*/ 0 w 107"/>
                <a:gd name="T53" fmla="*/ 10 h 46"/>
                <a:gd name="T54" fmla="*/ 1 w 107"/>
                <a:gd name="T55" fmla="*/ 8 h 46"/>
                <a:gd name="T56" fmla="*/ 1 w 107"/>
                <a:gd name="T57" fmla="*/ 7 h 46"/>
                <a:gd name="T58" fmla="*/ 1 w 107"/>
                <a:gd name="T59" fmla="*/ 6 h 46"/>
                <a:gd name="T60" fmla="*/ 1 w 107"/>
                <a:gd name="T61" fmla="*/ 5 h 46"/>
                <a:gd name="T62" fmla="*/ 2 w 107"/>
                <a:gd name="T63" fmla="*/ 3 h 46"/>
                <a:gd name="T64" fmla="*/ 2 w 107"/>
                <a:gd name="T65" fmla="*/ 3 h 46"/>
                <a:gd name="T66" fmla="*/ 2 w 107"/>
                <a:gd name="T67" fmla="*/ 3 h 46"/>
                <a:gd name="T68" fmla="*/ 2 w 107"/>
                <a:gd name="T69" fmla="*/ 2 h 46"/>
                <a:gd name="T70" fmla="*/ 3 w 107"/>
                <a:gd name="T71" fmla="*/ 2 h 46"/>
                <a:gd name="T72" fmla="*/ 3 w 107"/>
                <a:gd name="T73" fmla="*/ 2 h 46"/>
                <a:gd name="T74" fmla="*/ 4 w 107"/>
                <a:gd name="T75" fmla="*/ 1 h 46"/>
                <a:gd name="T76" fmla="*/ 5 w 107"/>
                <a:gd name="T77" fmla="*/ 1 h 46"/>
                <a:gd name="T78" fmla="*/ 7 w 107"/>
                <a:gd name="T79" fmla="*/ 1 h 46"/>
                <a:gd name="T80" fmla="*/ 8 w 107"/>
                <a:gd name="T81" fmla="*/ 1 h 46"/>
                <a:gd name="T82" fmla="*/ 10 w 107"/>
                <a:gd name="T83" fmla="*/ 1 h 46"/>
                <a:gd name="T84" fmla="*/ 12 w 107"/>
                <a:gd name="T85" fmla="*/ 1 h 46"/>
                <a:gd name="T86" fmla="*/ 14 w 107"/>
                <a:gd name="T87" fmla="*/ 1 h 46"/>
                <a:gd name="T88" fmla="*/ 16 w 107"/>
                <a:gd name="T89" fmla="*/ 0 h 46"/>
                <a:gd name="T90" fmla="*/ 18 w 107"/>
                <a:gd name="T91" fmla="*/ 0 h 46"/>
                <a:gd name="T92" fmla="*/ 19 w 107"/>
                <a:gd name="T93" fmla="*/ 0 h 46"/>
                <a:gd name="T94" fmla="*/ 20 w 107"/>
                <a:gd name="T95" fmla="*/ 0 h 46"/>
                <a:gd name="T96" fmla="*/ 20 w 107"/>
                <a:gd name="T97" fmla="*/ 0 h 46"/>
                <a:gd name="T98" fmla="*/ 21 w 107"/>
                <a:gd name="T99" fmla="*/ 0 h 46"/>
                <a:gd name="T100" fmla="*/ 22 w 107"/>
                <a:gd name="T101" fmla="*/ 0 h 46"/>
                <a:gd name="T102" fmla="*/ 22 w 107"/>
                <a:gd name="T103" fmla="*/ 0 h 46"/>
                <a:gd name="T104" fmla="*/ 22 w 107"/>
                <a:gd name="T105" fmla="*/ 0 h 46"/>
                <a:gd name="T106" fmla="*/ 22 w 107"/>
                <a:gd name="T107" fmla="*/ 1 h 46"/>
                <a:gd name="T108" fmla="*/ 23 w 107"/>
                <a:gd name="T109" fmla="*/ 1 h 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
                <a:gd name="T166" fmla="*/ 0 h 46"/>
                <a:gd name="T167" fmla="*/ 107 w 107"/>
                <a:gd name="T168" fmla="*/ 46 h 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 h="46">
                  <a:moveTo>
                    <a:pt x="92" y="1"/>
                  </a:moveTo>
                  <a:lnTo>
                    <a:pt x="95" y="6"/>
                  </a:lnTo>
                  <a:lnTo>
                    <a:pt x="96" y="9"/>
                  </a:lnTo>
                  <a:lnTo>
                    <a:pt x="98" y="13"/>
                  </a:lnTo>
                  <a:lnTo>
                    <a:pt x="99" y="16"/>
                  </a:lnTo>
                  <a:lnTo>
                    <a:pt x="102" y="20"/>
                  </a:lnTo>
                  <a:lnTo>
                    <a:pt x="104" y="23"/>
                  </a:lnTo>
                  <a:lnTo>
                    <a:pt x="105" y="28"/>
                  </a:lnTo>
                  <a:lnTo>
                    <a:pt x="107" y="31"/>
                  </a:lnTo>
                  <a:lnTo>
                    <a:pt x="102" y="32"/>
                  </a:lnTo>
                  <a:lnTo>
                    <a:pt x="96" y="33"/>
                  </a:lnTo>
                  <a:lnTo>
                    <a:pt x="91" y="35"/>
                  </a:lnTo>
                  <a:lnTo>
                    <a:pt x="86" y="36"/>
                  </a:lnTo>
                  <a:lnTo>
                    <a:pt x="80" y="37"/>
                  </a:lnTo>
                  <a:lnTo>
                    <a:pt x="75" y="38"/>
                  </a:lnTo>
                  <a:lnTo>
                    <a:pt x="69" y="40"/>
                  </a:lnTo>
                  <a:lnTo>
                    <a:pt x="64" y="42"/>
                  </a:lnTo>
                  <a:lnTo>
                    <a:pt x="57" y="42"/>
                  </a:lnTo>
                  <a:lnTo>
                    <a:pt x="49" y="43"/>
                  </a:lnTo>
                  <a:lnTo>
                    <a:pt x="41" y="44"/>
                  </a:lnTo>
                  <a:lnTo>
                    <a:pt x="33" y="44"/>
                  </a:lnTo>
                  <a:lnTo>
                    <a:pt x="25" y="45"/>
                  </a:lnTo>
                  <a:lnTo>
                    <a:pt x="16" y="45"/>
                  </a:lnTo>
                  <a:lnTo>
                    <a:pt x="8" y="46"/>
                  </a:lnTo>
                  <a:lnTo>
                    <a:pt x="0" y="46"/>
                  </a:lnTo>
                  <a:lnTo>
                    <a:pt x="1" y="42"/>
                  </a:lnTo>
                  <a:lnTo>
                    <a:pt x="3" y="37"/>
                  </a:lnTo>
                  <a:lnTo>
                    <a:pt x="4" y="32"/>
                  </a:lnTo>
                  <a:lnTo>
                    <a:pt x="5" y="28"/>
                  </a:lnTo>
                  <a:lnTo>
                    <a:pt x="6" y="23"/>
                  </a:lnTo>
                  <a:lnTo>
                    <a:pt x="7" y="18"/>
                  </a:lnTo>
                  <a:lnTo>
                    <a:pt x="8" y="14"/>
                  </a:lnTo>
                  <a:lnTo>
                    <a:pt x="10" y="9"/>
                  </a:lnTo>
                  <a:lnTo>
                    <a:pt x="11" y="9"/>
                  </a:lnTo>
                  <a:lnTo>
                    <a:pt x="11" y="8"/>
                  </a:lnTo>
                  <a:lnTo>
                    <a:pt x="12" y="8"/>
                  </a:lnTo>
                  <a:lnTo>
                    <a:pt x="13" y="8"/>
                  </a:lnTo>
                  <a:lnTo>
                    <a:pt x="18" y="7"/>
                  </a:lnTo>
                  <a:lnTo>
                    <a:pt x="22" y="6"/>
                  </a:lnTo>
                  <a:lnTo>
                    <a:pt x="28" y="5"/>
                  </a:lnTo>
                  <a:lnTo>
                    <a:pt x="35" y="3"/>
                  </a:lnTo>
                  <a:lnTo>
                    <a:pt x="42" y="2"/>
                  </a:lnTo>
                  <a:lnTo>
                    <a:pt x="50" y="2"/>
                  </a:lnTo>
                  <a:lnTo>
                    <a:pt x="57" y="1"/>
                  </a:lnTo>
                  <a:lnTo>
                    <a:pt x="65" y="0"/>
                  </a:lnTo>
                  <a:lnTo>
                    <a:pt x="72" y="0"/>
                  </a:lnTo>
                  <a:lnTo>
                    <a:pt x="78" y="0"/>
                  </a:lnTo>
                  <a:lnTo>
                    <a:pt x="81" y="0"/>
                  </a:lnTo>
                  <a:lnTo>
                    <a:pt x="83" y="0"/>
                  </a:lnTo>
                  <a:lnTo>
                    <a:pt x="86" y="0"/>
                  </a:lnTo>
                  <a:lnTo>
                    <a:pt x="88" y="0"/>
                  </a:lnTo>
                  <a:lnTo>
                    <a:pt x="89" y="0"/>
                  </a:lnTo>
                  <a:lnTo>
                    <a:pt x="90" y="0"/>
                  </a:lnTo>
                  <a:lnTo>
                    <a:pt x="91" y="1"/>
                  </a:lnTo>
                  <a:lnTo>
                    <a:pt x="92" y="1"/>
                  </a:lnTo>
                  <a:close/>
                </a:path>
              </a:pathLst>
            </a:custGeom>
            <a:solidFill>
              <a:srgbClr val="4C4C4C"/>
            </a:solidFill>
            <a:ln w="9525">
              <a:noFill/>
              <a:round/>
              <a:headEnd/>
              <a:tailEnd/>
            </a:ln>
          </p:spPr>
          <p:txBody>
            <a:bodyPr/>
            <a:lstStyle/>
            <a:p>
              <a:endParaRPr lang="en-US"/>
            </a:p>
          </p:txBody>
        </p:sp>
        <p:sp>
          <p:nvSpPr>
            <p:cNvPr id="1270" name="Freeform 234"/>
            <p:cNvSpPr>
              <a:spLocks/>
            </p:cNvSpPr>
            <p:nvPr/>
          </p:nvSpPr>
          <p:spPr bwMode="auto">
            <a:xfrm>
              <a:off x="3740" y="2111"/>
              <a:ext cx="10" cy="36"/>
            </a:xfrm>
            <a:custGeom>
              <a:avLst/>
              <a:gdLst>
                <a:gd name="T0" fmla="*/ 2 w 21"/>
                <a:gd name="T1" fmla="*/ 1 h 71"/>
                <a:gd name="T2" fmla="*/ 2 w 21"/>
                <a:gd name="T3" fmla="*/ 1 h 71"/>
                <a:gd name="T4" fmla="*/ 2 w 21"/>
                <a:gd name="T5" fmla="*/ 2 h 71"/>
                <a:gd name="T6" fmla="*/ 1 w 21"/>
                <a:gd name="T7" fmla="*/ 3 h 71"/>
                <a:gd name="T8" fmla="*/ 1 w 21"/>
                <a:gd name="T9" fmla="*/ 4 h 71"/>
                <a:gd name="T10" fmla="*/ 0 w 21"/>
                <a:gd name="T11" fmla="*/ 4 h 71"/>
                <a:gd name="T12" fmla="*/ 0 w 21"/>
                <a:gd name="T13" fmla="*/ 5 h 71"/>
                <a:gd name="T14" fmla="*/ 0 w 21"/>
                <a:gd name="T15" fmla="*/ 6 h 71"/>
                <a:gd name="T16" fmla="*/ 0 w 21"/>
                <a:gd name="T17" fmla="*/ 7 h 71"/>
                <a:gd name="T18" fmla="*/ 0 w 21"/>
                <a:gd name="T19" fmla="*/ 8 h 71"/>
                <a:gd name="T20" fmla="*/ 0 w 21"/>
                <a:gd name="T21" fmla="*/ 10 h 71"/>
                <a:gd name="T22" fmla="*/ 1 w 21"/>
                <a:gd name="T23" fmla="*/ 11 h 71"/>
                <a:gd name="T24" fmla="*/ 1 w 21"/>
                <a:gd name="T25" fmla="*/ 12 h 71"/>
                <a:gd name="T26" fmla="*/ 2 w 21"/>
                <a:gd name="T27" fmla="*/ 14 h 71"/>
                <a:gd name="T28" fmla="*/ 2 w 21"/>
                <a:gd name="T29" fmla="*/ 15 h 71"/>
                <a:gd name="T30" fmla="*/ 2 w 21"/>
                <a:gd name="T31" fmla="*/ 17 h 71"/>
                <a:gd name="T32" fmla="*/ 3 w 21"/>
                <a:gd name="T33" fmla="*/ 18 h 71"/>
                <a:gd name="T34" fmla="*/ 3 w 21"/>
                <a:gd name="T35" fmla="*/ 17 h 71"/>
                <a:gd name="T36" fmla="*/ 3 w 21"/>
                <a:gd name="T37" fmla="*/ 16 h 71"/>
                <a:gd name="T38" fmla="*/ 3 w 21"/>
                <a:gd name="T39" fmla="*/ 15 h 71"/>
                <a:gd name="T40" fmla="*/ 4 w 21"/>
                <a:gd name="T41" fmla="*/ 14 h 71"/>
                <a:gd name="T42" fmla="*/ 4 w 21"/>
                <a:gd name="T43" fmla="*/ 12 h 71"/>
                <a:gd name="T44" fmla="*/ 4 w 21"/>
                <a:gd name="T45" fmla="*/ 11 h 71"/>
                <a:gd name="T46" fmla="*/ 4 w 21"/>
                <a:gd name="T47" fmla="*/ 10 h 71"/>
                <a:gd name="T48" fmla="*/ 5 w 21"/>
                <a:gd name="T49" fmla="*/ 9 h 71"/>
                <a:gd name="T50" fmla="*/ 5 w 21"/>
                <a:gd name="T51" fmla="*/ 8 h 71"/>
                <a:gd name="T52" fmla="*/ 5 w 21"/>
                <a:gd name="T53" fmla="*/ 8 h 71"/>
                <a:gd name="T54" fmla="*/ 5 w 21"/>
                <a:gd name="T55" fmla="*/ 7 h 71"/>
                <a:gd name="T56" fmla="*/ 5 w 21"/>
                <a:gd name="T57" fmla="*/ 6 h 71"/>
                <a:gd name="T58" fmla="*/ 4 w 21"/>
                <a:gd name="T59" fmla="*/ 6 h 71"/>
                <a:gd name="T60" fmla="*/ 4 w 21"/>
                <a:gd name="T61" fmla="*/ 5 h 71"/>
                <a:gd name="T62" fmla="*/ 4 w 21"/>
                <a:gd name="T63" fmla="*/ 4 h 71"/>
                <a:gd name="T64" fmla="*/ 4 w 21"/>
                <a:gd name="T65" fmla="*/ 3 h 71"/>
                <a:gd name="T66" fmla="*/ 4 w 21"/>
                <a:gd name="T67" fmla="*/ 2 h 71"/>
                <a:gd name="T68" fmla="*/ 3 w 21"/>
                <a:gd name="T69" fmla="*/ 1 h 71"/>
                <a:gd name="T70" fmla="*/ 3 w 21"/>
                <a:gd name="T71" fmla="*/ 1 h 71"/>
                <a:gd name="T72" fmla="*/ 3 w 21"/>
                <a:gd name="T73" fmla="*/ 1 h 71"/>
                <a:gd name="T74" fmla="*/ 3 w 21"/>
                <a:gd name="T75" fmla="*/ 1 h 71"/>
                <a:gd name="T76" fmla="*/ 3 w 21"/>
                <a:gd name="T77" fmla="*/ 0 h 71"/>
                <a:gd name="T78" fmla="*/ 2 w 21"/>
                <a:gd name="T79" fmla="*/ 0 h 71"/>
                <a:gd name="T80" fmla="*/ 2 w 21"/>
                <a:gd name="T81" fmla="*/ 0 h 71"/>
                <a:gd name="T82" fmla="*/ 2 w 21"/>
                <a:gd name="T83" fmla="*/ 0 h 71"/>
                <a:gd name="T84" fmla="*/ 2 w 21"/>
                <a:gd name="T85" fmla="*/ 0 h 71"/>
                <a:gd name="T86" fmla="*/ 2 w 21"/>
                <a:gd name="T87" fmla="*/ 0 h 71"/>
                <a:gd name="T88" fmla="*/ 2 w 21"/>
                <a:gd name="T89" fmla="*/ 1 h 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
                <a:gd name="T136" fmla="*/ 0 h 71"/>
                <a:gd name="T137" fmla="*/ 21 w 21"/>
                <a:gd name="T138" fmla="*/ 71 h 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 h="71">
                  <a:moveTo>
                    <a:pt x="10" y="1"/>
                  </a:moveTo>
                  <a:lnTo>
                    <a:pt x="9" y="4"/>
                  </a:lnTo>
                  <a:lnTo>
                    <a:pt x="8" y="7"/>
                  </a:lnTo>
                  <a:lnTo>
                    <a:pt x="6" y="10"/>
                  </a:lnTo>
                  <a:lnTo>
                    <a:pt x="4" y="14"/>
                  </a:lnTo>
                  <a:lnTo>
                    <a:pt x="3" y="16"/>
                  </a:lnTo>
                  <a:lnTo>
                    <a:pt x="2" y="19"/>
                  </a:lnTo>
                  <a:lnTo>
                    <a:pt x="1" y="23"/>
                  </a:lnTo>
                  <a:lnTo>
                    <a:pt x="0" y="25"/>
                  </a:lnTo>
                  <a:lnTo>
                    <a:pt x="2" y="31"/>
                  </a:lnTo>
                  <a:lnTo>
                    <a:pt x="3" y="37"/>
                  </a:lnTo>
                  <a:lnTo>
                    <a:pt x="4" y="42"/>
                  </a:lnTo>
                  <a:lnTo>
                    <a:pt x="6" y="48"/>
                  </a:lnTo>
                  <a:lnTo>
                    <a:pt x="8" y="54"/>
                  </a:lnTo>
                  <a:lnTo>
                    <a:pt x="9" y="60"/>
                  </a:lnTo>
                  <a:lnTo>
                    <a:pt x="11" y="66"/>
                  </a:lnTo>
                  <a:lnTo>
                    <a:pt x="12" y="71"/>
                  </a:lnTo>
                  <a:lnTo>
                    <a:pt x="14" y="67"/>
                  </a:lnTo>
                  <a:lnTo>
                    <a:pt x="15" y="62"/>
                  </a:lnTo>
                  <a:lnTo>
                    <a:pt x="15" y="57"/>
                  </a:lnTo>
                  <a:lnTo>
                    <a:pt x="16" y="53"/>
                  </a:lnTo>
                  <a:lnTo>
                    <a:pt x="17" y="48"/>
                  </a:lnTo>
                  <a:lnTo>
                    <a:pt x="18" y="44"/>
                  </a:lnTo>
                  <a:lnTo>
                    <a:pt x="19" y="38"/>
                  </a:lnTo>
                  <a:lnTo>
                    <a:pt x="21" y="33"/>
                  </a:lnTo>
                  <a:lnTo>
                    <a:pt x="21" y="32"/>
                  </a:lnTo>
                  <a:lnTo>
                    <a:pt x="21" y="30"/>
                  </a:lnTo>
                  <a:lnTo>
                    <a:pt x="21" y="26"/>
                  </a:lnTo>
                  <a:lnTo>
                    <a:pt x="21" y="24"/>
                  </a:lnTo>
                  <a:lnTo>
                    <a:pt x="19" y="21"/>
                  </a:lnTo>
                  <a:lnTo>
                    <a:pt x="19" y="17"/>
                  </a:lnTo>
                  <a:lnTo>
                    <a:pt x="18" y="14"/>
                  </a:lnTo>
                  <a:lnTo>
                    <a:pt x="17" y="10"/>
                  </a:lnTo>
                  <a:lnTo>
                    <a:pt x="16" y="8"/>
                  </a:lnTo>
                  <a:lnTo>
                    <a:pt x="15" y="4"/>
                  </a:lnTo>
                  <a:lnTo>
                    <a:pt x="14" y="3"/>
                  </a:lnTo>
                  <a:lnTo>
                    <a:pt x="14" y="1"/>
                  </a:lnTo>
                  <a:lnTo>
                    <a:pt x="12" y="1"/>
                  </a:lnTo>
                  <a:lnTo>
                    <a:pt x="12" y="0"/>
                  </a:lnTo>
                  <a:lnTo>
                    <a:pt x="11" y="0"/>
                  </a:lnTo>
                  <a:lnTo>
                    <a:pt x="10" y="0"/>
                  </a:lnTo>
                  <a:lnTo>
                    <a:pt x="10" y="1"/>
                  </a:lnTo>
                  <a:close/>
                </a:path>
              </a:pathLst>
            </a:custGeom>
            <a:solidFill>
              <a:srgbClr val="666666"/>
            </a:solidFill>
            <a:ln w="9525">
              <a:noFill/>
              <a:round/>
              <a:headEnd/>
              <a:tailEnd/>
            </a:ln>
          </p:spPr>
          <p:txBody>
            <a:bodyPr/>
            <a:lstStyle/>
            <a:p>
              <a:endParaRPr lang="en-US"/>
            </a:p>
          </p:txBody>
        </p:sp>
        <p:sp>
          <p:nvSpPr>
            <p:cNvPr id="1271" name="Freeform 235"/>
            <p:cNvSpPr>
              <a:spLocks/>
            </p:cNvSpPr>
            <p:nvPr/>
          </p:nvSpPr>
          <p:spPr bwMode="auto">
            <a:xfrm>
              <a:off x="3745" y="2107"/>
              <a:ext cx="47" cy="21"/>
            </a:xfrm>
            <a:custGeom>
              <a:avLst/>
              <a:gdLst>
                <a:gd name="T0" fmla="*/ 4 w 93"/>
                <a:gd name="T1" fmla="*/ 2 h 41"/>
                <a:gd name="T2" fmla="*/ 8 w 93"/>
                <a:gd name="T3" fmla="*/ 1 h 41"/>
                <a:gd name="T4" fmla="*/ 12 w 93"/>
                <a:gd name="T5" fmla="*/ 1 h 41"/>
                <a:gd name="T6" fmla="*/ 16 w 93"/>
                <a:gd name="T7" fmla="*/ 1 h 41"/>
                <a:gd name="T8" fmla="*/ 18 w 93"/>
                <a:gd name="T9" fmla="*/ 0 h 41"/>
                <a:gd name="T10" fmla="*/ 19 w 93"/>
                <a:gd name="T11" fmla="*/ 0 h 41"/>
                <a:gd name="T12" fmla="*/ 20 w 93"/>
                <a:gd name="T13" fmla="*/ 1 h 41"/>
                <a:gd name="T14" fmla="*/ 20 w 93"/>
                <a:gd name="T15" fmla="*/ 1 h 41"/>
                <a:gd name="T16" fmla="*/ 21 w 93"/>
                <a:gd name="T17" fmla="*/ 2 h 41"/>
                <a:gd name="T18" fmla="*/ 22 w 93"/>
                <a:gd name="T19" fmla="*/ 4 h 41"/>
                <a:gd name="T20" fmla="*/ 23 w 93"/>
                <a:gd name="T21" fmla="*/ 6 h 41"/>
                <a:gd name="T22" fmla="*/ 23 w 93"/>
                <a:gd name="T23" fmla="*/ 7 h 41"/>
                <a:gd name="T24" fmla="*/ 24 w 93"/>
                <a:gd name="T25" fmla="*/ 8 h 41"/>
                <a:gd name="T26" fmla="*/ 24 w 93"/>
                <a:gd name="T27" fmla="*/ 8 h 41"/>
                <a:gd name="T28" fmla="*/ 24 w 93"/>
                <a:gd name="T29" fmla="*/ 8 h 41"/>
                <a:gd name="T30" fmla="*/ 23 w 93"/>
                <a:gd name="T31" fmla="*/ 9 h 41"/>
                <a:gd name="T32" fmla="*/ 22 w 93"/>
                <a:gd name="T33" fmla="*/ 9 h 41"/>
                <a:gd name="T34" fmla="*/ 20 w 93"/>
                <a:gd name="T35" fmla="*/ 10 h 41"/>
                <a:gd name="T36" fmla="*/ 16 w 93"/>
                <a:gd name="T37" fmla="*/ 10 h 41"/>
                <a:gd name="T38" fmla="*/ 12 w 93"/>
                <a:gd name="T39" fmla="*/ 10 h 41"/>
                <a:gd name="T40" fmla="*/ 7 w 93"/>
                <a:gd name="T41" fmla="*/ 11 h 41"/>
                <a:gd name="T42" fmla="*/ 5 w 93"/>
                <a:gd name="T43" fmla="*/ 10 h 41"/>
                <a:gd name="T44" fmla="*/ 4 w 93"/>
                <a:gd name="T45" fmla="*/ 10 h 41"/>
                <a:gd name="T46" fmla="*/ 4 w 93"/>
                <a:gd name="T47" fmla="*/ 10 h 41"/>
                <a:gd name="T48" fmla="*/ 3 w 93"/>
                <a:gd name="T49" fmla="*/ 10 h 41"/>
                <a:gd name="T50" fmla="*/ 3 w 93"/>
                <a:gd name="T51" fmla="*/ 9 h 41"/>
                <a:gd name="T52" fmla="*/ 2 w 93"/>
                <a:gd name="T53" fmla="*/ 7 h 41"/>
                <a:gd name="T54" fmla="*/ 1 w 93"/>
                <a:gd name="T55" fmla="*/ 5 h 41"/>
                <a:gd name="T56" fmla="*/ 1 w 93"/>
                <a:gd name="T57" fmla="*/ 3 h 41"/>
                <a:gd name="T58" fmla="*/ 0 w 93"/>
                <a:gd name="T59" fmla="*/ 2 h 41"/>
                <a:gd name="T60" fmla="*/ 0 w 93"/>
                <a:gd name="T61" fmla="*/ 2 h 41"/>
                <a:gd name="T62" fmla="*/ 1 w 93"/>
                <a:gd name="T63" fmla="*/ 2 h 41"/>
                <a:gd name="T64" fmla="*/ 1 w 93"/>
                <a:gd name="T65" fmla="*/ 2 h 41"/>
                <a:gd name="T66" fmla="*/ 2 w 93"/>
                <a:gd name="T67" fmla="*/ 2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3"/>
                <a:gd name="T103" fmla="*/ 0 h 41"/>
                <a:gd name="T104" fmla="*/ 93 w 93"/>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3" h="41">
                  <a:moveTo>
                    <a:pt x="8" y="5"/>
                  </a:moveTo>
                  <a:lnTo>
                    <a:pt x="16" y="5"/>
                  </a:lnTo>
                  <a:lnTo>
                    <a:pt x="24" y="3"/>
                  </a:lnTo>
                  <a:lnTo>
                    <a:pt x="31" y="3"/>
                  </a:lnTo>
                  <a:lnTo>
                    <a:pt x="39" y="3"/>
                  </a:lnTo>
                  <a:lnTo>
                    <a:pt x="46" y="2"/>
                  </a:lnTo>
                  <a:lnTo>
                    <a:pt x="54" y="2"/>
                  </a:lnTo>
                  <a:lnTo>
                    <a:pt x="62" y="1"/>
                  </a:lnTo>
                  <a:lnTo>
                    <a:pt x="70" y="0"/>
                  </a:lnTo>
                  <a:lnTo>
                    <a:pt x="72" y="0"/>
                  </a:lnTo>
                  <a:lnTo>
                    <a:pt x="74" y="0"/>
                  </a:lnTo>
                  <a:lnTo>
                    <a:pt x="75" y="0"/>
                  </a:lnTo>
                  <a:lnTo>
                    <a:pt x="76" y="0"/>
                  </a:lnTo>
                  <a:lnTo>
                    <a:pt x="77" y="1"/>
                  </a:lnTo>
                  <a:lnTo>
                    <a:pt x="79" y="1"/>
                  </a:lnTo>
                  <a:lnTo>
                    <a:pt x="80" y="1"/>
                  </a:lnTo>
                  <a:lnTo>
                    <a:pt x="80" y="2"/>
                  </a:lnTo>
                  <a:lnTo>
                    <a:pt x="81" y="6"/>
                  </a:lnTo>
                  <a:lnTo>
                    <a:pt x="83" y="9"/>
                  </a:lnTo>
                  <a:lnTo>
                    <a:pt x="85" y="13"/>
                  </a:lnTo>
                  <a:lnTo>
                    <a:pt x="87" y="16"/>
                  </a:lnTo>
                  <a:lnTo>
                    <a:pt x="89" y="21"/>
                  </a:lnTo>
                  <a:lnTo>
                    <a:pt x="90" y="24"/>
                  </a:lnTo>
                  <a:lnTo>
                    <a:pt x="92" y="28"/>
                  </a:lnTo>
                  <a:lnTo>
                    <a:pt x="93" y="31"/>
                  </a:lnTo>
                  <a:lnTo>
                    <a:pt x="93" y="32"/>
                  </a:lnTo>
                  <a:lnTo>
                    <a:pt x="92" y="33"/>
                  </a:lnTo>
                  <a:lnTo>
                    <a:pt x="91" y="33"/>
                  </a:lnTo>
                  <a:lnTo>
                    <a:pt x="90" y="34"/>
                  </a:lnTo>
                  <a:lnTo>
                    <a:pt x="88" y="34"/>
                  </a:lnTo>
                  <a:lnTo>
                    <a:pt x="87" y="34"/>
                  </a:lnTo>
                  <a:lnTo>
                    <a:pt x="79" y="37"/>
                  </a:lnTo>
                  <a:lnTo>
                    <a:pt x="69" y="38"/>
                  </a:lnTo>
                  <a:lnTo>
                    <a:pt x="61" y="39"/>
                  </a:lnTo>
                  <a:lnTo>
                    <a:pt x="53" y="40"/>
                  </a:lnTo>
                  <a:lnTo>
                    <a:pt x="45" y="40"/>
                  </a:lnTo>
                  <a:lnTo>
                    <a:pt x="36" y="41"/>
                  </a:lnTo>
                  <a:lnTo>
                    <a:pt x="28" y="41"/>
                  </a:lnTo>
                  <a:lnTo>
                    <a:pt x="20" y="40"/>
                  </a:lnTo>
                  <a:lnTo>
                    <a:pt x="17" y="40"/>
                  </a:lnTo>
                  <a:lnTo>
                    <a:pt x="16" y="40"/>
                  </a:lnTo>
                  <a:lnTo>
                    <a:pt x="15" y="40"/>
                  </a:lnTo>
                  <a:lnTo>
                    <a:pt x="14" y="40"/>
                  </a:lnTo>
                  <a:lnTo>
                    <a:pt x="13" y="40"/>
                  </a:lnTo>
                  <a:lnTo>
                    <a:pt x="12" y="39"/>
                  </a:lnTo>
                  <a:lnTo>
                    <a:pt x="11" y="39"/>
                  </a:lnTo>
                  <a:lnTo>
                    <a:pt x="9" y="34"/>
                  </a:lnTo>
                  <a:lnTo>
                    <a:pt x="8" y="31"/>
                  </a:lnTo>
                  <a:lnTo>
                    <a:pt x="7" y="28"/>
                  </a:lnTo>
                  <a:lnTo>
                    <a:pt x="6" y="23"/>
                  </a:lnTo>
                  <a:lnTo>
                    <a:pt x="4" y="20"/>
                  </a:lnTo>
                  <a:lnTo>
                    <a:pt x="2" y="16"/>
                  </a:lnTo>
                  <a:lnTo>
                    <a:pt x="1" y="11"/>
                  </a:lnTo>
                  <a:lnTo>
                    <a:pt x="0" y="8"/>
                  </a:lnTo>
                  <a:lnTo>
                    <a:pt x="0" y="7"/>
                  </a:lnTo>
                  <a:lnTo>
                    <a:pt x="1" y="7"/>
                  </a:lnTo>
                  <a:lnTo>
                    <a:pt x="2" y="6"/>
                  </a:lnTo>
                  <a:lnTo>
                    <a:pt x="4" y="6"/>
                  </a:lnTo>
                  <a:lnTo>
                    <a:pt x="5" y="5"/>
                  </a:lnTo>
                  <a:lnTo>
                    <a:pt x="6" y="5"/>
                  </a:lnTo>
                  <a:lnTo>
                    <a:pt x="8" y="5"/>
                  </a:lnTo>
                  <a:close/>
                </a:path>
              </a:pathLst>
            </a:custGeom>
            <a:solidFill>
              <a:srgbClr val="7F7F7F"/>
            </a:solidFill>
            <a:ln w="9525">
              <a:noFill/>
              <a:round/>
              <a:headEnd/>
              <a:tailEnd/>
            </a:ln>
          </p:spPr>
          <p:txBody>
            <a:bodyPr/>
            <a:lstStyle/>
            <a:p>
              <a:endParaRPr lang="en-US"/>
            </a:p>
          </p:txBody>
        </p:sp>
        <p:sp>
          <p:nvSpPr>
            <p:cNvPr id="1272" name="Freeform 236"/>
            <p:cNvSpPr>
              <a:spLocks/>
            </p:cNvSpPr>
            <p:nvPr/>
          </p:nvSpPr>
          <p:spPr bwMode="auto">
            <a:xfrm>
              <a:off x="3759" y="2152"/>
              <a:ext cx="57" cy="25"/>
            </a:xfrm>
            <a:custGeom>
              <a:avLst/>
              <a:gdLst>
                <a:gd name="T0" fmla="*/ 25 w 113"/>
                <a:gd name="T1" fmla="*/ 1 h 49"/>
                <a:gd name="T2" fmla="*/ 29 w 113"/>
                <a:gd name="T3" fmla="*/ 10 h 49"/>
                <a:gd name="T4" fmla="*/ 0 w 113"/>
                <a:gd name="T5" fmla="*/ 13 h 49"/>
                <a:gd name="T6" fmla="*/ 3 w 113"/>
                <a:gd name="T7" fmla="*/ 3 h 49"/>
                <a:gd name="T8" fmla="*/ 3 w 113"/>
                <a:gd name="T9" fmla="*/ 3 h 49"/>
                <a:gd name="T10" fmla="*/ 4 w 113"/>
                <a:gd name="T11" fmla="*/ 3 h 49"/>
                <a:gd name="T12" fmla="*/ 5 w 113"/>
                <a:gd name="T13" fmla="*/ 2 h 49"/>
                <a:gd name="T14" fmla="*/ 6 w 113"/>
                <a:gd name="T15" fmla="*/ 2 h 49"/>
                <a:gd name="T16" fmla="*/ 8 w 113"/>
                <a:gd name="T17" fmla="*/ 2 h 49"/>
                <a:gd name="T18" fmla="*/ 10 w 113"/>
                <a:gd name="T19" fmla="*/ 1 h 49"/>
                <a:gd name="T20" fmla="*/ 11 w 113"/>
                <a:gd name="T21" fmla="*/ 1 h 49"/>
                <a:gd name="T22" fmla="*/ 13 w 113"/>
                <a:gd name="T23" fmla="*/ 1 h 49"/>
                <a:gd name="T24" fmla="*/ 15 w 113"/>
                <a:gd name="T25" fmla="*/ 1 h 49"/>
                <a:gd name="T26" fmla="*/ 17 w 113"/>
                <a:gd name="T27" fmla="*/ 0 h 49"/>
                <a:gd name="T28" fmla="*/ 19 w 113"/>
                <a:gd name="T29" fmla="*/ 0 h 49"/>
                <a:gd name="T30" fmla="*/ 21 w 113"/>
                <a:gd name="T31" fmla="*/ 0 h 49"/>
                <a:gd name="T32" fmla="*/ 21 w 113"/>
                <a:gd name="T33" fmla="*/ 0 h 49"/>
                <a:gd name="T34" fmla="*/ 22 w 113"/>
                <a:gd name="T35" fmla="*/ 0 h 49"/>
                <a:gd name="T36" fmla="*/ 23 w 113"/>
                <a:gd name="T37" fmla="*/ 0 h 49"/>
                <a:gd name="T38" fmla="*/ 23 w 113"/>
                <a:gd name="T39" fmla="*/ 0 h 49"/>
                <a:gd name="T40" fmla="*/ 24 w 113"/>
                <a:gd name="T41" fmla="*/ 0 h 49"/>
                <a:gd name="T42" fmla="*/ 24 w 113"/>
                <a:gd name="T43" fmla="*/ 1 h 49"/>
                <a:gd name="T44" fmla="*/ 25 w 113"/>
                <a:gd name="T45" fmla="*/ 1 h 49"/>
                <a:gd name="T46" fmla="*/ 25 w 113"/>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49"/>
                <a:gd name="T74" fmla="*/ 113 w 113"/>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49">
                  <a:moveTo>
                    <a:pt x="97" y="2"/>
                  </a:moveTo>
                  <a:lnTo>
                    <a:pt x="113" y="38"/>
                  </a:lnTo>
                  <a:lnTo>
                    <a:pt x="0" y="49"/>
                  </a:lnTo>
                  <a:lnTo>
                    <a:pt x="10" y="10"/>
                  </a:lnTo>
                  <a:lnTo>
                    <a:pt x="11" y="9"/>
                  </a:lnTo>
                  <a:lnTo>
                    <a:pt x="14" y="9"/>
                  </a:lnTo>
                  <a:lnTo>
                    <a:pt x="18" y="8"/>
                  </a:lnTo>
                  <a:lnTo>
                    <a:pt x="23" y="7"/>
                  </a:lnTo>
                  <a:lnTo>
                    <a:pt x="30" y="6"/>
                  </a:lnTo>
                  <a:lnTo>
                    <a:pt x="37" y="4"/>
                  </a:lnTo>
                  <a:lnTo>
                    <a:pt x="44" y="3"/>
                  </a:lnTo>
                  <a:lnTo>
                    <a:pt x="52" y="2"/>
                  </a:lnTo>
                  <a:lnTo>
                    <a:pt x="60" y="1"/>
                  </a:lnTo>
                  <a:lnTo>
                    <a:pt x="68" y="0"/>
                  </a:lnTo>
                  <a:lnTo>
                    <a:pt x="75" y="0"/>
                  </a:lnTo>
                  <a:lnTo>
                    <a:pt x="82" y="0"/>
                  </a:lnTo>
                  <a:lnTo>
                    <a:pt x="84" y="0"/>
                  </a:lnTo>
                  <a:lnTo>
                    <a:pt x="88" y="0"/>
                  </a:lnTo>
                  <a:lnTo>
                    <a:pt x="90" y="0"/>
                  </a:lnTo>
                  <a:lnTo>
                    <a:pt x="92" y="0"/>
                  </a:lnTo>
                  <a:lnTo>
                    <a:pt x="93" y="0"/>
                  </a:lnTo>
                  <a:lnTo>
                    <a:pt x="96" y="1"/>
                  </a:lnTo>
                  <a:lnTo>
                    <a:pt x="97" y="1"/>
                  </a:lnTo>
                  <a:lnTo>
                    <a:pt x="97" y="2"/>
                  </a:lnTo>
                  <a:close/>
                </a:path>
              </a:pathLst>
            </a:custGeom>
            <a:solidFill>
              <a:srgbClr val="4C4C4C"/>
            </a:solidFill>
            <a:ln w="9525">
              <a:noFill/>
              <a:round/>
              <a:headEnd/>
              <a:tailEnd/>
            </a:ln>
          </p:spPr>
          <p:txBody>
            <a:bodyPr/>
            <a:lstStyle/>
            <a:p>
              <a:endParaRPr lang="en-US"/>
            </a:p>
          </p:txBody>
        </p:sp>
        <p:sp>
          <p:nvSpPr>
            <p:cNvPr id="1273" name="Freeform 237"/>
            <p:cNvSpPr>
              <a:spLocks/>
            </p:cNvSpPr>
            <p:nvPr/>
          </p:nvSpPr>
          <p:spPr bwMode="auto">
            <a:xfrm>
              <a:off x="3754" y="2140"/>
              <a:ext cx="11" cy="38"/>
            </a:xfrm>
            <a:custGeom>
              <a:avLst/>
              <a:gdLst>
                <a:gd name="T0" fmla="*/ 3 w 20"/>
                <a:gd name="T1" fmla="*/ 1 h 74"/>
                <a:gd name="T2" fmla="*/ 0 w 20"/>
                <a:gd name="T3" fmla="*/ 7 h 74"/>
                <a:gd name="T4" fmla="*/ 3 w 20"/>
                <a:gd name="T5" fmla="*/ 20 h 74"/>
                <a:gd name="T6" fmla="*/ 6 w 20"/>
                <a:gd name="T7" fmla="*/ 9 h 74"/>
                <a:gd name="T8" fmla="*/ 6 w 20"/>
                <a:gd name="T9" fmla="*/ 9 h 74"/>
                <a:gd name="T10" fmla="*/ 6 w 20"/>
                <a:gd name="T11" fmla="*/ 8 h 74"/>
                <a:gd name="T12" fmla="*/ 6 w 20"/>
                <a:gd name="T13" fmla="*/ 7 h 74"/>
                <a:gd name="T14" fmla="*/ 6 w 20"/>
                <a:gd name="T15" fmla="*/ 6 h 74"/>
                <a:gd name="T16" fmla="*/ 6 w 20"/>
                <a:gd name="T17" fmla="*/ 5 h 74"/>
                <a:gd name="T18" fmla="*/ 6 w 20"/>
                <a:gd name="T19" fmla="*/ 5 h 74"/>
                <a:gd name="T20" fmla="*/ 5 w 20"/>
                <a:gd name="T21" fmla="*/ 4 h 74"/>
                <a:gd name="T22" fmla="*/ 5 w 20"/>
                <a:gd name="T23" fmla="*/ 3 h 74"/>
                <a:gd name="T24" fmla="*/ 5 w 20"/>
                <a:gd name="T25" fmla="*/ 2 h 74"/>
                <a:gd name="T26" fmla="*/ 4 w 20"/>
                <a:gd name="T27" fmla="*/ 2 h 74"/>
                <a:gd name="T28" fmla="*/ 4 w 20"/>
                <a:gd name="T29" fmla="*/ 1 h 74"/>
                <a:gd name="T30" fmla="*/ 4 w 20"/>
                <a:gd name="T31" fmla="*/ 1 h 74"/>
                <a:gd name="T32" fmla="*/ 4 w 20"/>
                <a:gd name="T33" fmla="*/ 1 h 74"/>
                <a:gd name="T34" fmla="*/ 3 w 20"/>
                <a:gd name="T35" fmla="*/ 0 h 74"/>
                <a:gd name="T36" fmla="*/ 3 w 20"/>
                <a:gd name="T37" fmla="*/ 0 h 74"/>
                <a:gd name="T38" fmla="*/ 3 w 20"/>
                <a:gd name="T39" fmla="*/ 0 h 74"/>
                <a:gd name="T40" fmla="*/ 3 w 20"/>
                <a:gd name="T41" fmla="*/ 0 h 74"/>
                <a:gd name="T42" fmla="*/ 3 w 20"/>
                <a:gd name="T43" fmla="*/ 0 h 74"/>
                <a:gd name="T44" fmla="*/ 3 w 20"/>
                <a:gd name="T45" fmla="*/ 1 h 74"/>
                <a:gd name="T46" fmla="*/ 3 w 20"/>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74"/>
                <a:gd name="T74" fmla="*/ 20 w 20"/>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74">
                  <a:moveTo>
                    <a:pt x="9" y="1"/>
                  </a:moveTo>
                  <a:lnTo>
                    <a:pt x="0" y="26"/>
                  </a:lnTo>
                  <a:lnTo>
                    <a:pt x="11" y="74"/>
                  </a:lnTo>
                  <a:lnTo>
                    <a:pt x="19" y="34"/>
                  </a:lnTo>
                  <a:lnTo>
                    <a:pt x="20" y="33"/>
                  </a:lnTo>
                  <a:lnTo>
                    <a:pt x="20" y="30"/>
                  </a:lnTo>
                  <a:lnTo>
                    <a:pt x="19" y="27"/>
                  </a:lnTo>
                  <a:lnTo>
                    <a:pt x="19" y="24"/>
                  </a:lnTo>
                  <a:lnTo>
                    <a:pt x="19" y="20"/>
                  </a:lnTo>
                  <a:lnTo>
                    <a:pt x="18" y="17"/>
                  </a:lnTo>
                  <a:lnTo>
                    <a:pt x="17" y="15"/>
                  </a:lnTo>
                  <a:lnTo>
                    <a:pt x="16" y="11"/>
                  </a:lnTo>
                  <a:lnTo>
                    <a:pt x="16" y="8"/>
                  </a:lnTo>
                  <a:lnTo>
                    <a:pt x="15" y="5"/>
                  </a:lnTo>
                  <a:lnTo>
                    <a:pt x="13" y="3"/>
                  </a:lnTo>
                  <a:lnTo>
                    <a:pt x="12" y="1"/>
                  </a:lnTo>
                  <a:lnTo>
                    <a:pt x="11" y="0"/>
                  </a:lnTo>
                  <a:lnTo>
                    <a:pt x="10" y="0"/>
                  </a:lnTo>
                  <a:lnTo>
                    <a:pt x="9" y="1"/>
                  </a:lnTo>
                  <a:close/>
                </a:path>
              </a:pathLst>
            </a:custGeom>
            <a:solidFill>
              <a:srgbClr val="666666"/>
            </a:solidFill>
            <a:ln w="9525">
              <a:noFill/>
              <a:round/>
              <a:headEnd/>
              <a:tailEnd/>
            </a:ln>
          </p:spPr>
          <p:txBody>
            <a:bodyPr/>
            <a:lstStyle/>
            <a:p>
              <a:endParaRPr lang="en-US"/>
            </a:p>
          </p:txBody>
        </p:sp>
        <p:sp>
          <p:nvSpPr>
            <p:cNvPr id="1274" name="Freeform 238"/>
            <p:cNvSpPr>
              <a:spLocks/>
            </p:cNvSpPr>
            <p:nvPr/>
          </p:nvSpPr>
          <p:spPr bwMode="auto">
            <a:xfrm>
              <a:off x="3759" y="2136"/>
              <a:ext cx="48" cy="22"/>
            </a:xfrm>
            <a:custGeom>
              <a:avLst/>
              <a:gdLst>
                <a:gd name="T0" fmla="*/ 4 w 96"/>
                <a:gd name="T1" fmla="*/ 2 h 43"/>
                <a:gd name="T2" fmla="*/ 7 w 96"/>
                <a:gd name="T3" fmla="*/ 1 h 43"/>
                <a:gd name="T4" fmla="*/ 12 w 96"/>
                <a:gd name="T5" fmla="*/ 1 h 43"/>
                <a:gd name="T6" fmla="*/ 15 w 96"/>
                <a:gd name="T7" fmla="*/ 1 h 43"/>
                <a:gd name="T8" fmla="*/ 19 w 96"/>
                <a:gd name="T9" fmla="*/ 0 h 43"/>
                <a:gd name="T10" fmla="*/ 19 w 96"/>
                <a:gd name="T11" fmla="*/ 0 h 43"/>
                <a:gd name="T12" fmla="*/ 20 w 96"/>
                <a:gd name="T13" fmla="*/ 1 h 43"/>
                <a:gd name="T14" fmla="*/ 21 w 96"/>
                <a:gd name="T15" fmla="*/ 1 h 43"/>
                <a:gd name="T16" fmla="*/ 24 w 96"/>
                <a:gd name="T17" fmla="*/ 8 h 43"/>
                <a:gd name="T18" fmla="*/ 24 w 96"/>
                <a:gd name="T19" fmla="*/ 8 h 43"/>
                <a:gd name="T20" fmla="*/ 24 w 96"/>
                <a:gd name="T21" fmla="*/ 9 h 43"/>
                <a:gd name="T22" fmla="*/ 24 w 96"/>
                <a:gd name="T23" fmla="*/ 9 h 43"/>
                <a:gd name="T24" fmla="*/ 23 w 96"/>
                <a:gd name="T25" fmla="*/ 9 h 43"/>
                <a:gd name="T26" fmla="*/ 23 w 96"/>
                <a:gd name="T27" fmla="*/ 9 h 43"/>
                <a:gd name="T28" fmla="*/ 20 w 96"/>
                <a:gd name="T29" fmla="*/ 10 h 43"/>
                <a:gd name="T30" fmla="*/ 18 w 96"/>
                <a:gd name="T31" fmla="*/ 10 h 43"/>
                <a:gd name="T32" fmla="*/ 15 w 96"/>
                <a:gd name="T33" fmla="*/ 11 h 43"/>
                <a:gd name="T34" fmla="*/ 13 w 96"/>
                <a:gd name="T35" fmla="*/ 11 h 43"/>
                <a:gd name="T36" fmla="*/ 12 w 96"/>
                <a:gd name="T37" fmla="*/ 11 h 43"/>
                <a:gd name="T38" fmla="*/ 10 w 96"/>
                <a:gd name="T39" fmla="*/ 11 h 43"/>
                <a:gd name="T40" fmla="*/ 7 w 96"/>
                <a:gd name="T41" fmla="*/ 11 h 43"/>
                <a:gd name="T42" fmla="*/ 5 w 96"/>
                <a:gd name="T43" fmla="*/ 11 h 43"/>
                <a:gd name="T44" fmla="*/ 4 w 96"/>
                <a:gd name="T45" fmla="*/ 11 h 43"/>
                <a:gd name="T46" fmla="*/ 3 w 96"/>
                <a:gd name="T47" fmla="*/ 11 h 43"/>
                <a:gd name="T48" fmla="*/ 3 w 96"/>
                <a:gd name="T49" fmla="*/ 11 h 43"/>
                <a:gd name="T50" fmla="*/ 3 w 96"/>
                <a:gd name="T51" fmla="*/ 11 h 43"/>
                <a:gd name="T52" fmla="*/ 3 w 96"/>
                <a:gd name="T53" fmla="*/ 10 h 43"/>
                <a:gd name="T54" fmla="*/ 0 w 96"/>
                <a:gd name="T55" fmla="*/ 3 h 43"/>
                <a:gd name="T56" fmla="*/ 0 w 96"/>
                <a:gd name="T57" fmla="*/ 2 h 43"/>
                <a:gd name="T58" fmla="*/ 0 w 96"/>
                <a:gd name="T59" fmla="*/ 2 h 43"/>
                <a:gd name="T60" fmla="*/ 1 w 96"/>
                <a:gd name="T61" fmla="*/ 2 h 43"/>
                <a:gd name="T62" fmla="*/ 2 w 96"/>
                <a:gd name="T63" fmla="*/ 2 h 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
                <a:gd name="T97" fmla="*/ 0 h 43"/>
                <a:gd name="T98" fmla="*/ 96 w 96"/>
                <a:gd name="T99" fmla="*/ 43 h 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 h="43">
                  <a:moveTo>
                    <a:pt x="7" y="5"/>
                  </a:moveTo>
                  <a:lnTo>
                    <a:pt x="16" y="5"/>
                  </a:lnTo>
                  <a:lnTo>
                    <a:pt x="24" y="4"/>
                  </a:lnTo>
                  <a:lnTo>
                    <a:pt x="31" y="4"/>
                  </a:lnTo>
                  <a:lnTo>
                    <a:pt x="39" y="4"/>
                  </a:lnTo>
                  <a:lnTo>
                    <a:pt x="47" y="3"/>
                  </a:lnTo>
                  <a:lnTo>
                    <a:pt x="55" y="2"/>
                  </a:lnTo>
                  <a:lnTo>
                    <a:pt x="63" y="1"/>
                  </a:lnTo>
                  <a:lnTo>
                    <a:pt x="71" y="0"/>
                  </a:lnTo>
                  <a:lnTo>
                    <a:pt x="74" y="0"/>
                  </a:lnTo>
                  <a:lnTo>
                    <a:pt x="75" y="0"/>
                  </a:lnTo>
                  <a:lnTo>
                    <a:pt x="76" y="0"/>
                  </a:lnTo>
                  <a:lnTo>
                    <a:pt x="78" y="0"/>
                  </a:lnTo>
                  <a:lnTo>
                    <a:pt x="79" y="1"/>
                  </a:lnTo>
                  <a:lnTo>
                    <a:pt x="81" y="2"/>
                  </a:lnTo>
                  <a:lnTo>
                    <a:pt x="82" y="2"/>
                  </a:lnTo>
                  <a:lnTo>
                    <a:pt x="96" y="32"/>
                  </a:lnTo>
                  <a:lnTo>
                    <a:pt x="96" y="33"/>
                  </a:lnTo>
                  <a:lnTo>
                    <a:pt x="94" y="34"/>
                  </a:lnTo>
                  <a:lnTo>
                    <a:pt x="93" y="34"/>
                  </a:lnTo>
                  <a:lnTo>
                    <a:pt x="92" y="35"/>
                  </a:lnTo>
                  <a:lnTo>
                    <a:pt x="90" y="35"/>
                  </a:lnTo>
                  <a:lnTo>
                    <a:pt x="89" y="36"/>
                  </a:lnTo>
                  <a:lnTo>
                    <a:pt x="84" y="36"/>
                  </a:lnTo>
                  <a:lnTo>
                    <a:pt x="79" y="38"/>
                  </a:lnTo>
                  <a:lnTo>
                    <a:pt x="75" y="39"/>
                  </a:lnTo>
                  <a:lnTo>
                    <a:pt x="71" y="40"/>
                  </a:lnTo>
                  <a:lnTo>
                    <a:pt x="67" y="40"/>
                  </a:lnTo>
                  <a:lnTo>
                    <a:pt x="62" y="41"/>
                  </a:lnTo>
                  <a:lnTo>
                    <a:pt x="58" y="41"/>
                  </a:lnTo>
                  <a:lnTo>
                    <a:pt x="54" y="42"/>
                  </a:lnTo>
                  <a:lnTo>
                    <a:pt x="50" y="42"/>
                  </a:lnTo>
                  <a:lnTo>
                    <a:pt x="45" y="42"/>
                  </a:lnTo>
                  <a:lnTo>
                    <a:pt x="40" y="43"/>
                  </a:lnTo>
                  <a:lnTo>
                    <a:pt x="37" y="43"/>
                  </a:lnTo>
                  <a:lnTo>
                    <a:pt x="32" y="43"/>
                  </a:lnTo>
                  <a:lnTo>
                    <a:pt x="28" y="43"/>
                  </a:lnTo>
                  <a:lnTo>
                    <a:pt x="24" y="43"/>
                  </a:lnTo>
                  <a:lnTo>
                    <a:pt x="20" y="43"/>
                  </a:lnTo>
                  <a:lnTo>
                    <a:pt x="17" y="42"/>
                  </a:lnTo>
                  <a:lnTo>
                    <a:pt x="16" y="42"/>
                  </a:lnTo>
                  <a:lnTo>
                    <a:pt x="14" y="42"/>
                  </a:lnTo>
                  <a:lnTo>
                    <a:pt x="13" y="42"/>
                  </a:lnTo>
                  <a:lnTo>
                    <a:pt x="11" y="42"/>
                  </a:lnTo>
                  <a:lnTo>
                    <a:pt x="10" y="41"/>
                  </a:lnTo>
                  <a:lnTo>
                    <a:pt x="9" y="41"/>
                  </a:lnTo>
                  <a:lnTo>
                    <a:pt x="9" y="40"/>
                  </a:lnTo>
                  <a:lnTo>
                    <a:pt x="0" y="9"/>
                  </a:lnTo>
                  <a:lnTo>
                    <a:pt x="0" y="8"/>
                  </a:lnTo>
                  <a:lnTo>
                    <a:pt x="1" y="6"/>
                  </a:lnTo>
                  <a:lnTo>
                    <a:pt x="2" y="6"/>
                  </a:lnTo>
                  <a:lnTo>
                    <a:pt x="3" y="5"/>
                  </a:lnTo>
                  <a:lnTo>
                    <a:pt x="6" y="5"/>
                  </a:lnTo>
                  <a:lnTo>
                    <a:pt x="7" y="5"/>
                  </a:lnTo>
                  <a:close/>
                </a:path>
              </a:pathLst>
            </a:custGeom>
            <a:solidFill>
              <a:srgbClr val="7F7F7F"/>
            </a:solidFill>
            <a:ln w="9525">
              <a:noFill/>
              <a:round/>
              <a:headEnd/>
              <a:tailEnd/>
            </a:ln>
          </p:spPr>
          <p:txBody>
            <a:bodyPr/>
            <a:lstStyle/>
            <a:p>
              <a:endParaRPr lang="en-US"/>
            </a:p>
          </p:txBody>
        </p:sp>
        <p:sp>
          <p:nvSpPr>
            <p:cNvPr id="1275" name="Freeform 239"/>
            <p:cNvSpPr>
              <a:spLocks/>
            </p:cNvSpPr>
            <p:nvPr/>
          </p:nvSpPr>
          <p:spPr bwMode="auto">
            <a:xfrm>
              <a:off x="2964" y="2200"/>
              <a:ext cx="66" cy="23"/>
            </a:xfrm>
            <a:custGeom>
              <a:avLst/>
              <a:gdLst>
                <a:gd name="T0" fmla="*/ 30 w 131"/>
                <a:gd name="T1" fmla="*/ 2 h 45"/>
                <a:gd name="T2" fmla="*/ 33 w 131"/>
                <a:gd name="T3" fmla="*/ 11 h 45"/>
                <a:gd name="T4" fmla="*/ 0 w 131"/>
                <a:gd name="T5" fmla="*/ 12 h 45"/>
                <a:gd name="T6" fmla="*/ 5 w 131"/>
                <a:gd name="T7" fmla="*/ 2 h 45"/>
                <a:gd name="T8" fmla="*/ 5 w 131"/>
                <a:gd name="T9" fmla="*/ 2 h 45"/>
                <a:gd name="T10" fmla="*/ 6 w 131"/>
                <a:gd name="T11" fmla="*/ 2 h 45"/>
                <a:gd name="T12" fmla="*/ 7 w 131"/>
                <a:gd name="T13" fmla="*/ 2 h 45"/>
                <a:gd name="T14" fmla="*/ 9 w 131"/>
                <a:gd name="T15" fmla="*/ 1 h 45"/>
                <a:gd name="T16" fmla="*/ 11 w 131"/>
                <a:gd name="T17" fmla="*/ 1 h 45"/>
                <a:gd name="T18" fmla="*/ 13 w 131"/>
                <a:gd name="T19" fmla="*/ 1 h 45"/>
                <a:gd name="T20" fmla="*/ 15 w 131"/>
                <a:gd name="T21" fmla="*/ 1 h 45"/>
                <a:gd name="T22" fmla="*/ 17 w 131"/>
                <a:gd name="T23" fmla="*/ 1 h 45"/>
                <a:gd name="T24" fmla="*/ 20 w 131"/>
                <a:gd name="T25" fmla="*/ 1 h 45"/>
                <a:gd name="T26" fmla="*/ 22 w 131"/>
                <a:gd name="T27" fmla="*/ 0 h 45"/>
                <a:gd name="T28" fmla="*/ 24 w 131"/>
                <a:gd name="T29" fmla="*/ 0 h 45"/>
                <a:gd name="T30" fmla="*/ 26 w 131"/>
                <a:gd name="T31" fmla="*/ 0 h 45"/>
                <a:gd name="T32" fmla="*/ 27 w 131"/>
                <a:gd name="T33" fmla="*/ 0 h 45"/>
                <a:gd name="T34" fmla="*/ 28 w 131"/>
                <a:gd name="T35" fmla="*/ 1 h 45"/>
                <a:gd name="T36" fmla="*/ 29 w 131"/>
                <a:gd name="T37" fmla="*/ 1 h 45"/>
                <a:gd name="T38" fmla="*/ 29 w 131"/>
                <a:gd name="T39" fmla="*/ 1 h 45"/>
                <a:gd name="T40" fmla="*/ 29 w 131"/>
                <a:gd name="T41" fmla="*/ 1 h 45"/>
                <a:gd name="T42" fmla="*/ 30 w 131"/>
                <a:gd name="T43" fmla="*/ 1 h 45"/>
                <a:gd name="T44" fmla="*/ 30 w 131"/>
                <a:gd name="T45" fmla="*/ 1 h 45"/>
                <a:gd name="T46" fmla="*/ 30 w 131"/>
                <a:gd name="T47" fmla="*/ 2 h 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1"/>
                <a:gd name="T73" fmla="*/ 0 h 45"/>
                <a:gd name="T74" fmla="*/ 131 w 131"/>
                <a:gd name="T75" fmla="*/ 45 h 4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1" h="45">
                  <a:moveTo>
                    <a:pt x="120" y="5"/>
                  </a:moveTo>
                  <a:lnTo>
                    <a:pt x="131" y="41"/>
                  </a:lnTo>
                  <a:lnTo>
                    <a:pt x="0" y="45"/>
                  </a:lnTo>
                  <a:lnTo>
                    <a:pt x="18" y="6"/>
                  </a:lnTo>
                  <a:lnTo>
                    <a:pt x="20" y="6"/>
                  </a:lnTo>
                  <a:lnTo>
                    <a:pt x="23" y="5"/>
                  </a:lnTo>
                  <a:lnTo>
                    <a:pt x="28" y="5"/>
                  </a:lnTo>
                  <a:lnTo>
                    <a:pt x="35" y="4"/>
                  </a:lnTo>
                  <a:lnTo>
                    <a:pt x="41" y="4"/>
                  </a:lnTo>
                  <a:lnTo>
                    <a:pt x="49" y="3"/>
                  </a:lnTo>
                  <a:lnTo>
                    <a:pt x="59" y="2"/>
                  </a:lnTo>
                  <a:lnTo>
                    <a:pt x="68" y="2"/>
                  </a:lnTo>
                  <a:lnTo>
                    <a:pt x="77" y="2"/>
                  </a:lnTo>
                  <a:lnTo>
                    <a:pt x="86" y="0"/>
                  </a:lnTo>
                  <a:lnTo>
                    <a:pt x="96" y="0"/>
                  </a:lnTo>
                  <a:lnTo>
                    <a:pt x="102" y="0"/>
                  </a:lnTo>
                  <a:lnTo>
                    <a:pt x="106" y="0"/>
                  </a:lnTo>
                  <a:lnTo>
                    <a:pt x="109" y="2"/>
                  </a:lnTo>
                  <a:lnTo>
                    <a:pt x="113" y="2"/>
                  </a:lnTo>
                  <a:lnTo>
                    <a:pt x="115" y="2"/>
                  </a:lnTo>
                  <a:lnTo>
                    <a:pt x="116" y="3"/>
                  </a:lnTo>
                  <a:lnTo>
                    <a:pt x="119" y="3"/>
                  </a:lnTo>
                  <a:lnTo>
                    <a:pt x="120" y="4"/>
                  </a:lnTo>
                  <a:lnTo>
                    <a:pt x="120" y="5"/>
                  </a:lnTo>
                  <a:close/>
                </a:path>
              </a:pathLst>
            </a:custGeom>
            <a:solidFill>
              <a:srgbClr val="4C4C4C"/>
            </a:solidFill>
            <a:ln w="9525">
              <a:noFill/>
              <a:round/>
              <a:headEnd/>
              <a:tailEnd/>
            </a:ln>
          </p:spPr>
          <p:txBody>
            <a:bodyPr/>
            <a:lstStyle/>
            <a:p>
              <a:endParaRPr lang="en-US"/>
            </a:p>
          </p:txBody>
        </p:sp>
        <p:sp>
          <p:nvSpPr>
            <p:cNvPr id="1276" name="Freeform 240"/>
            <p:cNvSpPr>
              <a:spLocks/>
            </p:cNvSpPr>
            <p:nvPr/>
          </p:nvSpPr>
          <p:spPr bwMode="auto">
            <a:xfrm>
              <a:off x="2962" y="2186"/>
              <a:ext cx="12" cy="37"/>
            </a:xfrm>
            <a:custGeom>
              <a:avLst/>
              <a:gdLst>
                <a:gd name="T0" fmla="*/ 4 w 25"/>
                <a:gd name="T1" fmla="*/ 1 h 73"/>
                <a:gd name="T2" fmla="*/ 0 w 25"/>
                <a:gd name="T3" fmla="*/ 7 h 73"/>
                <a:gd name="T4" fmla="*/ 1 w 25"/>
                <a:gd name="T5" fmla="*/ 19 h 73"/>
                <a:gd name="T6" fmla="*/ 5 w 25"/>
                <a:gd name="T7" fmla="*/ 9 h 73"/>
                <a:gd name="T8" fmla="*/ 5 w 25"/>
                <a:gd name="T9" fmla="*/ 9 h 73"/>
                <a:gd name="T10" fmla="*/ 5 w 25"/>
                <a:gd name="T11" fmla="*/ 8 h 73"/>
                <a:gd name="T12" fmla="*/ 6 w 25"/>
                <a:gd name="T13" fmla="*/ 7 h 73"/>
                <a:gd name="T14" fmla="*/ 6 w 25"/>
                <a:gd name="T15" fmla="*/ 7 h 73"/>
                <a:gd name="T16" fmla="*/ 6 w 25"/>
                <a:gd name="T17" fmla="*/ 6 h 73"/>
                <a:gd name="T18" fmla="*/ 6 w 25"/>
                <a:gd name="T19" fmla="*/ 5 h 73"/>
                <a:gd name="T20" fmla="*/ 5 w 25"/>
                <a:gd name="T21" fmla="*/ 4 h 73"/>
                <a:gd name="T22" fmla="*/ 5 w 25"/>
                <a:gd name="T23" fmla="*/ 3 h 73"/>
                <a:gd name="T24" fmla="*/ 5 w 25"/>
                <a:gd name="T25" fmla="*/ 2 h 73"/>
                <a:gd name="T26" fmla="*/ 5 w 25"/>
                <a:gd name="T27" fmla="*/ 2 h 73"/>
                <a:gd name="T28" fmla="*/ 5 w 25"/>
                <a:gd name="T29" fmla="*/ 1 h 73"/>
                <a:gd name="T30" fmla="*/ 5 w 25"/>
                <a:gd name="T31" fmla="*/ 1 h 73"/>
                <a:gd name="T32" fmla="*/ 5 w 25"/>
                <a:gd name="T33" fmla="*/ 1 h 73"/>
                <a:gd name="T34" fmla="*/ 4 w 25"/>
                <a:gd name="T35" fmla="*/ 0 h 73"/>
                <a:gd name="T36" fmla="*/ 4 w 25"/>
                <a:gd name="T37" fmla="*/ 0 h 73"/>
                <a:gd name="T38" fmla="*/ 4 w 25"/>
                <a:gd name="T39" fmla="*/ 0 h 73"/>
                <a:gd name="T40" fmla="*/ 4 w 25"/>
                <a:gd name="T41" fmla="*/ 0 h 73"/>
                <a:gd name="T42" fmla="*/ 4 w 25"/>
                <a:gd name="T43" fmla="*/ 0 h 73"/>
                <a:gd name="T44" fmla="*/ 4 w 25"/>
                <a:gd name="T45" fmla="*/ 1 h 73"/>
                <a:gd name="T46" fmla="*/ 4 w 25"/>
                <a:gd name="T47" fmla="*/ 1 h 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
                <a:gd name="T73" fmla="*/ 0 h 73"/>
                <a:gd name="T74" fmla="*/ 25 w 25"/>
                <a:gd name="T75" fmla="*/ 73 h 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 h="73">
                  <a:moveTo>
                    <a:pt x="16" y="1"/>
                  </a:moveTo>
                  <a:lnTo>
                    <a:pt x="0" y="26"/>
                  </a:lnTo>
                  <a:lnTo>
                    <a:pt x="6" y="73"/>
                  </a:lnTo>
                  <a:lnTo>
                    <a:pt x="22" y="35"/>
                  </a:lnTo>
                  <a:lnTo>
                    <a:pt x="23" y="33"/>
                  </a:lnTo>
                  <a:lnTo>
                    <a:pt x="23" y="31"/>
                  </a:lnTo>
                  <a:lnTo>
                    <a:pt x="25" y="27"/>
                  </a:lnTo>
                  <a:lnTo>
                    <a:pt x="25" y="25"/>
                  </a:lnTo>
                  <a:lnTo>
                    <a:pt x="25" y="21"/>
                  </a:lnTo>
                  <a:lnTo>
                    <a:pt x="25" y="18"/>
                  </a:lnTo>
                  <a:lnTo>
                    <a:pt x="23" y="15"/>
                  </a:lnTo>
                  <a:lnTo>
                    <a:pt x="23" y="11"/>
                  </a:lnTo>
                  <a:lnTo>
                    <a:pt x="22" y="8"/>
                  </a:lnTo>
                  <a:lnTo>
                    <a:pt x="22" y="5"/>
                  </a:lnTo>
                  <a:lnTo>
                    <a:pt x="21" y="3"/>
                  </a:lnTo>
                  <a:lnTo>
                    <a:pt x="20" y="2"/>
                  </a:lnTo>
                  <a:lnTo>
                    <a:pt x="20" y="1"/>
                  </a:lnTo>
                  <a:lnTo>
                    <a:pt x="19" y="0"/>
                  </a:lnTo>
                  <a:lnTo>
                    <a:pt x="18" y="0"/>
                  </a:lnTo>
                  <a:lnTo>
                    <a:pt x="16" y="1"/>
                  </a:lnTo>
                  <a:close/>
                </a:path>
              </a:pathLst>
            </a:custGeom>
            <a:solidFill>
              <a:srgbClr val="666666"/>
            </a:solidFill>
            <a:ln w="9525">
              <a:noFill/>
              <a:round/>
              <a:headEnd/>
              <a:tailEnd/>
            </a:ln>
          </p:spPr>
          <p:txBody>
            <a:bodyPr/>
            <a:lstStyle/>
            <a:p>
              <a:endParaRPr lang="en-US"/>
            </a:p>
          </p:txBody>
        </p:sp>
        <p:sp>
          <p:nvSpPr>
            <p:cNvPr id="1277" name="Freeform 241"/>
            <p:cNvSpPr>
              <a:spLocks/>
            </p:cNvSpPr>
            <p:nvPr/>
          </p:nvSpPr>
          <p:spPr bwMode="auto">
            <a:xfrm>
              <a:off x="2971" y="2185"/>
              <a:ext cx="53" cy="20"/>
            </a:xfrm>
            <a:custGeom>
              <a:avLst/>
              <a:gdLst>
                <a:gd name="T0" fmla="*/ 3 w 106"/>
                <a:gd name="T1" fmla="*/ 0 h 41"/>
                <a:gd name="T2" fmla="*/ 5 w 106"/>
                <a:gd name="T3" fmla="*/ 0 h 41"/>
                <a:gd name="T4" fmla="*/ 7 w 106"/>
                <a:gd name="T5" fmla="*/ 0 h 41"/>
                <a:gd name="T6" fmla="*/ 9 w 106"/>
                <a:gd name="T7" fmla="*/ 0 h 41"/>
                <a:gd name="T8" fmla="*/ 12 w 106"/>
                <a:gd name="T9" fmla="*/ 0 h 41"/>
                <a:gd name="T10" fmla="*/ 13 w 106"/>
                <a:gd name="T11" fmla="*/ 0 h 41"/>
                <a:gd name="T12" fmla="*/ 16 w 106"/>
                <a:gd name="T13" fmla="*/ 0 h 41"/>
                <a:gd name="T14" fmla="*/ 19 w 106"/>
                <a:gd name="T15" fmla="*/ 0 h 41"/>
                <a:gd name="T16" fmla="*/ 21 w 106"/>
                <a:gd name="T17" fmla="*/ 0 h 41"/>
                <a:gd name="T18" fmla="*/ 22 w 106"/>
                <a:gd name="T19" fmla="*/ 0 h 41"/>
                <a:gd name="T20" fmla="*/ 22 w 106"/>
                <a:gd name="T21" fmla="*/ 0 h 41"/>
                <a:gd name="T22" fmla="*/ 23 w 106"/>
                <a:gd name="T23" fmla="*/ 0 h 41"/>
                <a:gd name="T24" fmla="*/ 23 w 106"/>
                <a:gd name="T25" fmla="*/ 0 h 41"/>
                <a:gd name="T26" fmla="*/ 23 w 106"/>
                <a:gd name="T27" fmla="*/ 0 h 41"/>
                <a:gd name="T28" fmla="*/ 24 w 106"/>
                <a:gd name="T29" fmla="*/ 0 h 41"/>
                <a:gd name="T30" fmla="*/ 24 w 106"/>
                <a:gd name="T31" fmla="*/ 0 h 41"/>
                <a:gd name="T32" fmla="*/ 24 w 106"/>
                <a:gd name="T33" fmla="*/ 0 h 41"/>
                <a:gd name="T34" fmla="*/ 27 w 106"/>
                <a:gd name="T35" fmla="*/ 8 h 41"/>
                <a:gd name="T36" fmla="*/ 27 w 106"/>
                <a:gd name="T37" fmla="*/ 8 h 41"/>
                <a:gd name="T38" fmla="*/ 27 w 106"/>
                <a:gd name="T39" fmla="*/ 8 h 41"/>
                <a:gd name="T40" fmla="*/ 27 w 106"/>
                <a:gd name="T41" fmla="*/ 8 h 41"/>
                <a:gd name="T42" fmla="*/ 27 w 106"/>
                <a:gd name="T43" fmla="*/ 8 h 41"/>
                <a:gd name="T44" fmla="*/ 26 w 106"/>
                <a:gd name="T45" fmla="*/ 8 h 41"/>
                <a:gd name="T46" fmla="*/ 26 w 106"/>
                <a:gd name="T47" fmla="*/ 8 h 41"/>
                <a:gd name="T48" fmla="*/ 26 w 106"/>
                <a:gd name="T49" fmla="*/ 9 h 41"/>
                <a:gd name="T50" fmla="*/ 26 w 106"/>
                <a:gd name="T51" fmla="*/ 9 h 41"/>
                <a:gd name="T52" fmla="*/ 25 w 106"/>
                <a:gd name="T53" fmla="*/ 9 h 41"/>
                <a:gd name="T54" fmla="*/ 24 w 106"/>
                <a:gd name="T55" fmla="*/ 9 h 41"/>
                <a:gd name="T56" fmla="*/ 22 w 106"/>
                <a:gd name="T57" fmla="*/ 9 h 41"/>
                <a:gd name="T58" fmla="*/ 19 w 106"/>
                <a:gd name="T59" fmla="*/ 9 h 41"/>
                <a:gd name="T60" fmla="*/ 18 w 106"/>
                <a:gd name="T61" fmla="*/ 9 h 41"/>
                <a:gd name="T62" fmla="*/ 17 w 106"/>
                <a:gd name="T63" fmla="*/ 9 h 41"/>
                <a:gd name="T64" fmla="*/ 15 w 106"/>
                <a:gd name="T65" fmla="*/ 9 h 41"/>
                <a:gd name="T66" fmla="*/ 14 w 106"/>
                <a:gd name="T67" fmla="*/ 10 h 41"/>
                <a:gd name="T68" fmla="*/ 13 w 106"/>
                <a:gd name="T69" fmla="*/ 10 h 41"/>
                <a:gd name="T70" fmla="*/ 12 w 106"/>
                <a:gd name="T71" fmla="*/ 10 h 41"/>
                <a:gd name="T72" fmla="*/ 11 w 106"/>
                <a:gd name="T73" fmla="*/ 10 h 41"/>
                <a:gd name="T74" fmla="*/ 9 w 106"/>
                <a:gd name="T75" fmla="*/ 10 h 41"/>
                <a:gd name="T76" fmla="*/ 7 w 106"/>
                <a:gd name="T77" fmla="*/ 9 h 41"/>
                <a:gd name="T78" fmla="*/ 7 w 106"/>
                <a:gd name="T79" fmla="*/ 9 h 41"/>
                <a:gd name="T80" fmla="*/ 5 w 106"/>
                <a:gd name="T81" fmla="*/ 9 h 41"/>
                <a:gd name="T82" fmla="*/ 4 w 106"/>
                <a:gd name="T83" fmla="*/ 9 h 41"/>
                <a:gd name="T84" fmla="*/ 3 w 106"/>
                <a:gd name="T85" fmla="*/ 9 h 41"/>
                <a:gd name="T86" fmla="*/ 3 w 106"/>
                <a:gd name="T87" fmla="*/ 9 h 41"/>
                <a:gd name="T88" fmla="*/ 3 w 106"/>
                <a:gd name="T89" fmla="*/ 9 h 41"/>
                <a:gd name="T90" fmla="*/ 3 w 106"/>
                <a:gd name="T91" fmla="*/ 9 h 41"/>
                <a:gd name="T92" fmla="*/ 2 w 106"/>
                <a:gd name="T93" fmla="*/ 9 h 41"/>
                <a:gd name="T94" fmla="*/ 2 w 106"/>
                <a:gd name="T95" fmla="*/ 9 h 41"/>
                <a:gd name="T96" fmla="*/ 2 w 106"/>
                <a:gd name="T97" fmla="*/ 9 h 41"/>
                <a:gd name="T98" fmla="*/ 2 w 106"/>
                <a:gd name="T99" fmla="*/ 9 h 41"/>
                <a:gd name="T100" fmla="*/ 2 w 106"/>
                <a:gd name="T101" fmla="*/ 9 h 41"/>
                <a:gd name="T102" fmla="*/ 2 w 106"/>
                <a:gd name="T103" fmla="*/ 9 h 41"/>
                <a:gd name="T104" fmla="*/ 0 w 106"/>
                <a:gd name="T105" fmla="*/ 1 h 41"/>
                <a:gd name="T106" fmla="*/ 0 w 106"/>
                <a:gd name="T107" fmla="*/ 1 h 41"/>
                <a:gd name="T108" fmla="*/ 0 w 106"/>
                <a:gd name="T109" fmla="*/ 1 h 41"/>
                <a:gd name="T110" fmla="*/ 0 w 106"/>
                <a:gd name="T111" fmla="*/ 0 h 41"/>
                <a:gd name="T112" fmla="*/ 0 w 106"/>
                <a:gd name="T113" fmla="*/ 0 h 41"/>
                <a:gd name="T114" fmla="*/ 1 w 106"/>
                <a:gd name="T115" fmla="*/ 0 h 41"/>
                <a:gd name="T116" fmla="*/ 1 w 106"/>
                <a:gd name="T117" fmla="*/ 0 h 41"/>
                <a:gd name="T118" fmla="*/ 1 w 106"/>
                <a:gd name="T119" fmla="*/ 0 h 41"/>
                <a:gd name="T120" fmla="*/ 2 w 106"/>
                <a:gd name="T121" fmla="*/ 0 h 41"/>
                <a:gd name="T122" fmla="*/ 2 w 106"/>
                <a:gd name="T123" fmla="*/ 0 h 41"/>
                <a:gd name="T124" fmla="*/ 3 w 106"/>
                <a:gd name="T125" fmla="*/ 0 h 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6"/>
                <a:gd name="T190" fmla="*/ 0 h 41"/>
                <a:gd name="T191" fmla="*/ 106 w 106"/>
                <a:gd name="T192" fmla="*/ 41 h 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6" h="41">
                  <a:moveTo>
                    <a:pt x="9" y="0"/>
                  </a:moveTo>
                  <a:lnTo>
                    <a:pt x="18" y="1"/>
                  </a:lnTo>
                  <a:lnTo>
                    <a:pt x="28" y="1"/>
                  </a:lnTo>
                  <a:lnTo>
                    <a:pt x="36" y="1"/>
                  </a:lnTo>
                  <a:lnTo>
                    <a:pt x="46" y="1"/>
                  </a:lnTo>
                  <a:lnTo>
                    <a:pt x="55" y="1"/>
                  </a:lnTo>
                  <a:lnTo>
                    <a:pt x="64" y="1"/>
                  </a:lnTo>
                  <a:lnTo>
                    <a:pt x="73" y="0"/>
                  </a:lnTo>
                  <a:lnTo>
                    <a:pt x="84" y="0"/>
                  </a:lnTo>
                  <a:lnTo>
                    <a:pt x="86" y="0"/>
                  </a:lnTo>
                  <a:lnTo>
                    <a:pt x="88" y="0"/>
                  </a:lnTo>
                  <a:lnTo>
                    <a:pt x="89" y="0"/>
                  </a:lnTo>
                  <a:lnTo>
                    <a:pt x="91" y="0"/>
                  </a:lnTo>
                  <a:lnTo>
                    <a:pt x="92" y="1"/>
                  </a:lnTo>
                  <a:lnTo>
                    <a:pt x="93" y="1"/>
                  </a:lnTo>
                  <a:lnTo>
                    <a:pt x="94" y="3"/>
                  </a:lnTo>
                  <a:lnTo>
                    <a:pt x="106" y="33"/>
                  </a:lnTo>
                  <a:lnTo>
                    <a:pt x="106" y="34"/>
                  </a:lnTo>
                  <a:lnTo>
                    <a:pt x="104" y="35"/>
                  </a:lnTo>
                  <a:lnTo>
                    <a:pt x="103" y="35"/>
                  </a:lnTo>
                  <a:lnTo>
                    <a:pt x="102" y="36"/>
                  </a:lnTo>
                  <a:lnTo>
                    <a:pt x="101" y="36"/>
                  </a:lnTo>
                  <a:lnTo>
                    <a:pt x="99" y="36"/>
                  </a:lnTo>
                  <a:lnTo>
                    <a:pt x="96" y="36"/>
                  </a:lnTo>
                  <a:lnTo>
                    <a:pt x="86" y="38"/>
                  </a:lnTo>
                  <a:lnTo>
                    <a:pt x="76" y="39"/>
                  </a:lnTo>
                  <a:lnTo>
                    <a:pt x="71" y="39"/>
                  </a:lnTo>
                  <a:lnTo>
                    <a:pt x="65" y="39"/>
                  </a:lnTo>
                  <a:lnTo>
                    <a:pt x="61" y="39"/>
                  </a:lnTo>
                  <a:lnTo>
                    <a:pt x="56" y="41"/>
                  </a:lnTo>
                  <a:lnTo>
                    <a:pt x="50" y="41"/>
                  </a:lnTo>
                  <a:lnTo>
                    <a:pt x="46" y="41"/>
                  </a:lnTo>
                  <a:lnTo>
                    <a:pt x="41" y="41"/>
                  </a:lnTo>
                  <a:lnTo>
                    <a:pt x="35" y="41"/>
                  </a:lnTo>
                  <a:lnTo>
                    <a:pt x="31" y="39"/>
                  </a:lnTo>
                  <a:lnTo>
                    <a:pt x="26" y="39"/>
                  </a:lnTo>
                  <a:lnTo>
                    <a:pt x="20" y="39"/>
                  </a:lnTo>
                  <a:lnTo>
                    <a:pt x="16" y="38"/>
                  </a:lnTo>
                  <a:lnTo>
                    <a:pt x="13" y="38"/>
                  </a:lnTo>
                  <a:lnTo>
                    <a:pt x="12" y="38"/>
                  </a:lnTo>
                  <a:lnTo>
                    <a:pt x="10" y="38"/>
                  </a:lnTo>
                  <a:lnTo>
                    <a:pt x="9" y="38"/>
                  </a:lnTo>
                  <a:lnTo>
                    <a:pt x="7" y="37"/>
                  </a:lnTo>
                  <a:lnTo>
                    <a:pt x="5" y="37"/>
                  </a:lnTo>
                  <a:lnTo>
                    <a:pt x="5" y="36"/>
                  </a:lnTo>
                  <a:lnTo>
                    <a:pt x="0" y="4"/>
                  </a:lnTo>
                  <a:lnTo>
                    <a:pt x="0" y="3"/>
                  </a:lnTo>
                  <a:lnTo>
                    <a:pt x="1" y="3"/>
                  </a:lnTo>
                  <a:lnTo>
                    <a:pt x="2" y="1"/>
                  </a:lnTo>
                  <a:lnTo>
                    <a:pt x="3" y="1"/>
                  </a:lnTo>
                  <a:lnTo>
                    <a:pt x="5" y="0"/>
                  </a:lnTo>
                  <a:lnTo>
                    <a:pt x="7" y="0"/>
                  </a:lnTo>
                  <a:lnTo>
                    <a:pt x="9" y="0"/>
                  </a:lnTo>
                  <a:close/>
                </a:path>
              </a:pathLst>
            </a:custGeom>
            <a:solidFill>
              <a:srgbClr val="7F7F7F"/>
            </a:solidFill>
            <a:ln w="9525">
              <a:noFill/>
              <a:round/>
              <a:headEnd/>
              <a:tailEnd/>
            </a:ln>
          </p:spPr>
          <p:txBody>
            <a:bodyPr/>
            <a:lstStyle/>
            <a:p>
              <a:endParaRPr lang="en-US"/>
            </a:p>
          </p:txBody>
        </p:sp>
        <p:sp>
          <p:nvSpPr>
            <p:cNvPr id="1278" name="Freeform 242"/>
            <p:cNvSpPr>
              <a:spLocks/>
            </p:cNvSpPr>
            <p:nvPr/>
          </p:nvSpPr>
          <p:spPr bwMode="auto">
            <a:xfrm>
              <a:off x="2889" y="2167"/>
              <a:ext cx="91" cy="22"/>
            </a:xfrm>
            <a:custGeom>
              <a:avLst/>
              <a:gdLst>
                <a:gd name="T0" fmla="*/ 44 w 182"/>
                <a:gd name="T1" fmla="*/ 1 h 44"/>
                <a:gd name="T2" fmla="*/ 46 w 182"/>
                <a:gd name="T3" fmla="*/ 9 h 44"/>
                <a:gd name="T4" fmla="*/ 0 w 182"/>
                <a:gd name="T5" fmla="*/ 11 h 44"/>
                <a:gd name="T6" fmla="*/ 5 w 182"/>
                <a:gd name="T7" fmla="*/ 3 h 44"/>
                <a:gd name="T8" fmla="*/ 5 w 182"/>
                <a:gd name="T9" fmla="*/ 3 h 44"/>
                <a:gd name="T10" fmla="*/ 6 w 182"/>
                <a:gd name="T11" fmla="*/ 2 h 44"/>
                <a:gd name="T12" fmla="*/ 6 w 182"/>
                <a:gd name="T13" fmla="*/ 2 h 44"/>
                <a:gd name="T14" fmla="*/ 6 w 182"/>
                <a:gd name="T15" fmla="*/ 2 h 44"/>
                <a:gd name="T16" fmla="*/ 9 w 182"/>
                <a:gd name="T17" fmla="*/ 1 h 44"/>
                <a:gd name="T18" fmla="*/ 11 w 182"/>
                <a:gd name="T19" fmla="*/ 1 h 44"/>
                <a:gd name="T20" fmla="*/ 13 w 182"/>
                <a:gd name="T21" fmla="*/ 1 h 44"/>
                <a:gd name="T22" fmla="*/ 17 w 182"/>
                <a:gd name="T23" fmla="*/ 1 h 44"/>
                <a:gd name="T24" fmla="*/ 21 w 182"/>
                <a:gd name="T25" fmla="*/ 1 h 44"/>
                <a:gd name="T26" fmla="*/ 24 w 182"/>
                <a:gd name="T27" fmla="*/ 1 h 44"/>
                <a:gd name="T28" fmla="*/ 27 w 182"/>
                <a:gd name="T29" fmla="*/ 1 h 44"/>
                <a:gd name="T30" fmla="*/ 31 w 182"/>
                <a:gd name="T31" fmla="*/ 1 h 44"/>
                <a:gd name="T32" fmla="*/ 35 w 182"/>
                <a:gd name="T33" fmla="*/ 0 h 44"/>
                <a:gd name="T34" fmla="*/ 38 w 182"/>
                <a:gd name="T35" fmla="*/ 0 h 44"/>
                <a:gd name="T36" fmla="*/ 40 w 182"/>
                <a:gd name="T37" fmla="*/ 0 h 44"/>
                <a:gd name="T38" fmla="*/ 42 w 182"/>
                <a:gd name="T39" fmla="*/ 0 h 44"/>
                <a:gd name="T40" fmla="*/ 42 w 182"/>
                <a:gd name="T41" fmla="*/ 1 h 44"/>
                <a:gd name="T42" fmla="*/ 43 w 182"/>
                <a:gd name="T43" fmla="*/ 1 h 44"/>
                <a:gd name="T44" fmla="*/ 43 w 182"/>
                <a:gd name="T45" fmla="*/ 1 h 44"/>
                <a:gd name="T46" fmla="*/ 44 w 182"/>
                <a:gd name="T47" fmla="*/ 1 h 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2"/>
                <a:gd name="T73" fmla="*/ 0 h 44"/>
                <a:gd name="T74" fmla="*/ 182 w 182"/>
                <a:gd name="T75" fmla="*/ 44 h 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2" h="44">
                  <a:moveTo>
                    <a:pt x="173" y="2"/>
                  </a:moveTo>
                  <a:lnTo>
                    <a:pt x="182" y="34"/>
                  </a:lnTo>
                  <a:lnTo>
                    <a:pt x="0" y="44"/>
                  </a:lnTo>
                  <a:lnTo>
                    <a:pt x="18" y="9"/>
                  </a:lnTo>
                  <a:lnTo>
                    <a:pt x="20" y="9"/>
                  </a:lnTo>
                  <a:lnTo>
                    <a:pt x="21" y="8"/>
                  </a:lnTo>
                  <a:lnTo>
                    <a:pt x="23" y="8"/>
                  </a:lnTo>
                  <a:lnTo>
                    <a:pt x="27" y="8"/>
                  </a:lnTo>
                  <a:lnTo>
                    <a:pt x="33" y="6"/>
                  </a:lnTo>
                  <a:lnTo>
                    <a:pt x="44" y="5"/>
                  </a:lnTo>
                  <a:lnTo>
                    <a:pt x="55" y="4"/>
                  </a:lnTo>
                  <a:lnTo>
                    <a:pt x="68" y="3"/>
                  </a:lnTo>
                  <a:lnTo>
                    <a:pt x="82" y="2"/>
                  </a:lnTo>
                  <a:lnTo>
                    <a:pt x="96" y="2"/>
                  </a:lnTo>
                  <a:lnTo>
                    <a:pt x="111" y="1"/>
                  </a:lnTo>
                  <a:lnTo>
                    <a:pt x="124" y="1"/>
                  </a:lnTo>
                  <a:lnTo>
                    <a:pt x="137" y="0"/>
                  </a:lnTo>
                  <a:lnTo>
                    <a:pt x="149" y="0"/>
                  </a:lnTo>
                  <a:lnTo>
                    <a:pt x="158" y="0"/>
                  </a:lnTo>
                  <a:lnTo>
                    <a:pt x="166" y="0"/>
                  </a:lnTo>
                  <a:lnTo>
                    <a:pt x="168" y="1"/>
                  </a:lnTo>
                  <a:lnTo>
                    <a:pt x="171" y="1"/>
                  </a:lnTo>
                  <a:lnTo>
                    <a:pt x="172" y="1"/>
                  </a:lnTo>
                  <a:lnTo>
                    <a:pt x="173" y="2"/>
                  </a:lnTo>
                  <a:close/>
                </a:path>
              </a:pathLst>
            </a:custGeom>
            <a:solidFill>
              <a:srgbClr val="4C4C4C"/>
            </a:solidFill>
            <a:ln w="9525">
              <a:noFill/>
              <a:round/>
              <a:headEnd/>
              <a:tailEnd/>
            </a:ln>
          </p:spPr>
          <p:txBody>
            <a:bodyPr/>
            <a:lstStyle/>
            <a:p>
              <a:endParaRPr lang="en-US"/>
            </a:p>
          </p:txBody>
        </p:sp>
        <p:sp>
          <p:nvSpPr>
            <p:cNvPr id="1279" name="Freeform 243"/>
            <p:cNvSpPr>
              <a:spLocks/>
            </p:cNvSpPr>
            <p:nvPr/>
          </p:nvSpPr>
          <p:spPr bwMode="auto">
            <a:xfrm>
              <a:off x="2887" y="2155"/>
              <a:ext cx="12" cy="35"/>
            </a:xfrm>
            <a:custGeom>
              <a:avLst/>
              <a:gdLst>
                <a:gd name="T0" fmla="*/ 4 w 26"/>
                <a:gd name="T1" fmla="*/ 0 h 71"/>
                <a:gd name="T2" fmla="*/ 0 w 26"/>
                <a:gd name="T3" fmla="*/ 6 h 71"/>
                <a:gd name="T4" fmla="*/ 1 w 26"/>
                <a:gd name="T5" fmla="*/ 17 h 71"/>
                <a:gd name="T6" fmla="*/ 5 w 26"/>
                <a:gd name="T7" fmla="*/ 8 h 71"/>
                <a:gd name="T8" fmla="*/ 6 w 26"/>
                <a:gd name="T9" fmla="*/ 8 h 71"/>
                <a:gd name="T10" fmla="*/ 6 w 26"/>
                <a:gd name="T11" fmla="*/ 7 h 71"/>
                <a:gd name="T12" fmla="*/ 6 w 26"/>
                <a:gd name="T13" fmla="*/ 7 h 71"/>
                <a:gd name="T14" fmla="*/ 6 w 26"/>
                <a:gd name="T15" fmla="*/ 7 h 71"/>
                <a:gd name="T16" fmla="*/ 6 w 26"/>
                <a:gd name="T17" fmla="*/ 6 h 71"/>
                <a:gd name="T18" fmla="*/ 6 w 26"/>
                <a:gd name="T19" fmla="*/ 5 h 71"/>
                <a:gd name="T20" fmla="*/ 6 w 26"/>
                <a:gd name="T21" fmla="*/ 4 h 71"/>
                <a:gd name="T22" fmla="*/ 6 w 26"/>
                <a:gd name="T23" fmla="*/ 4 h 71"/>
                <a:gd name="T24" fmla="*/ 6 w 26"/>
                <a:gd name="T25" fmla="*/ 3 h 71"/>
                <a:gd name="T26" fmla="*/ 6 w 26"/>
                <a:gd name="T27" fmla="*/ 2 h 71"/>
                <a:gd name="T28" fmla="*/ 6 w 26"/>
                <a:gd name="T29" fmla="*/ 1 h 71"/>
                <a:gd name="T30" fmla="*/ 5 w 26"/>
                <a:gd name="T31" fmla="*/ 1 h 71"/>
                <a:gd name="T32" fmla="*/ 5 w 26"/>
                <a:gd name="T33" fmla="*/ 1 h 71"/>
                <a:gd name="T34" fmla="*/ 5 w 26"/>
                <a:gd name="T35" fmla="*/ 0 h 71"/>
                <a:gd name="T36" fmla="*/ 5 w 26"/>
                <a:gd name="T37" fmla="*/ 0 h 71"/>
                <a:gd name="T38" fmla="*/ 5 w 26"/>
                <a:gd name="T39" fmla="*/ 0 h 71"/>
                <a:gd name="T40" fmla="*/ 5 w 26"/>
                <a:gd name="T41" fmla="*/ 0 h 71"/>
                <a:gd name="T42" fmla="*/ 5 w 26"/>
                <a:gd name="T43" fmla="*/ 0 h 71"/>
                <a:gd name="T44" fmla="*/ 4 w 26"/>
                <a:gd name="T45" fmla="*/ 0 h 71"/>
                <a:gd name="T46" fmla="*/ 4 w 26"/>
                <a:gd name="T47" fmla="*/ 0 h 71"/>
                <a:gd name="T48" fmla="*/ 4 w 26"/>
                <a:gd name="T49" fmla="*/ 0 h 71"/>
                <a:gd name="T50" fmla="*/ 4 w 26"/>
                <a:gd name="T51" fmla="*/ 0 h 71"/>
                <a:gd name="T52" fmla="*/ 4 w 26"/>
                <a:gd name="T53" fmla="*/ 0 h 71"/>
                <a:gd name="T54" fmla="*/ 4 w 26"/>
                <a:gd name="T55" fmla="*/ 0 h 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
                <a:gd name="T85" fmla="*/ 0 h 71"/>
                <a:gd name="T86" fmla="*/ 26 w 26"/>
                <a:gd name="T87" fmla="*/ 71 h 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 h="71">
                  <a:moveTo>
                    <a:pt x="17" y="3"/>
                  </a:moveTo>
                  <a:lnTo>
                    <a:pt x="0" y="26"/>
                  </a:lnTo>
                  <a:lnTo>
                    <a:pt x="6" y="71"/>
                  </a:lnTo>
                  <a:lnTo>
                    <a:pt x="23" y="34"/>
                  </a:lnTo>
                  <a:lnTo>
                    <a:pt x="25" y="33"/>
                  </a:lnTo>
                  <a:lnTo>
                    <a:pt x="25" y="31"/>
                  </a:lnTo>
                  <a:lnTo>
                    <a:pt x="25" y="30"/>
                  </a:lnTo>
                  <a:lnTo>
                    <a:pt x="26" y="28"/>
                  </a:lnTo>
                  <a:lnTo>
                    <a:pt x="26" y="26"/>
                  </a:lnTo>
                  <a:lnTo>
                    <a:pt x="26" y="22"/>
                  </a:lnTo>
                  <a:lnTo>
                    <a:pt x="26" y="19"/>
                  </a:lnTo>
                  <a:lnTo>
                    <a:pt x="26" y="17"/>
                  </a:lnTo>
                  <a:lnTo>
                    <a:pt x="26" y="13"/>
                  </a:lnTo>
                  <a:lnTo>
                    <a:pt x="25" y="10"/>
                  </a:lnTo>
                  <a:lnTo>
                    <a:pt x="25" y="7"/>
                  </a:lnTo>
                  <a:lnTo>
                    <a:pt x="23" y="5"/>
                  </a:lnTo>
                  <a:lnTo>
                    <a:pt x="23" y="4"/>
                  </a:lnTo>
                  <a:lnTo>
                    <a:pt x="22" y="3"/>
                  </a:lnTo>
                  <a:lnTo>
                    <a:pt x="22" y="2"/>
                  </a:lnTo>
                  <a:lnTo>
                    <a:pt x="21" y="0"/>
                  </a:lnTo>
                  <a:lnTo>
                    <a:pt x="20" y="0"/>
                  </a:lnTo>
                  <a:lnTo>
                    <a:pt x="19" y="0"/>
                  </a:lnTo>
                  <a:lnTo>
                    <a:pt x="18" y="2"/>
                  </a:lnTo>
                  <a:lnTo>
                    <a:pt x="17" y="3"/>
                  </a:lnTo>
                  <a:close/>
                </a:path>
              </a:pathLst>
            </a:custGeom>
            <a:solidFill>
              <a:srgbClr val="666666"/>
            </a:solidFill>
            <a:ln w="9525">
              <a:noFill/>
              <a:round/>
              <a:headEnd/>
              <a:tailEnd/>
            </a:ln>
          </p:spPr>
          <p:txBody>
            <a:bodyPr/>
            <a:lstStyle/>
            <a:p>
              <a:endParaRPr lang="en-US"/>
            </a:p>
          </p:txBody>
        </p:sp>
        <p:sp>
          <p:nvSpPr>
            <p:cNvPr id="1280" name="Freeform 244"/>
            <p:cNvSpPr>
              <a:spLocks/>
            </p:cNvSpPr>
            <p:nvPr/>
          </p:nvSpPr>
          <p:spPr bwMode="auto">
            <a:xfrm>
              <a:off x="2895" y="2152"/>
              <a:ext cx="80" cy="21"/>
            </a:xfrm>
            <a:custGeom>
              <a:avLst/>
              <a:gdLst>
                <a:gd name="T0" fmla="*/ 5 w 160"/>
                <a:gd name="T1" fmla="*/ 1 h 40"/>
                <a:gd name="T2" fmla="*/ 13 w 160"/>
                <a:gd name="T3" fmla="*/ 1 h 40"/>
                <a:gd name="T4" fmla="*/ 23 w 160"/>
                <a:gd name="T5" fmla="*/ 1 h 40"/>
                <a:gd name="T6" fmla="*/ 30 w 160"/>
                <a:gd name="T7" fmla="*/ 1 h 40"/>
                <a:gd name="T8" fmla="*/ 34 w 160"/>
                <a:gd name="T9" fmla="*/ 1 h 40"/>
                <a:gd name="T10" fmla="*/ 36 w 160"/>
                <a:gd name="T11" fmla="*/ 0 h 40"/>
                <a:gd name="T12" fmla="*/ 37 w 160"/>
                <a:gd name="T13" fmla="*/ 1 h 40"/>
                <a:gd name="T14" fmla="*/ 37 w 160"/>
                <a:gd name="T15" fmla="*/ 1 h 40"/>
                <a:gd name="T16" fmla="*/ 38 w 160"/>
                <a:gd name="T17" fmla="*/ 1 h 40"/>
                <a:gd name="T18" fmla="*/ 40 w 160"/>
                <a:gd name="T19" fmla="*/ 8 h 40"/>
                <a:gd name="T20" fmla="*/ 40 w 160"/>
                <a:gd name="T21" fmla="*/ 9 h 40"/>
                <a:gd name="T22" fmla="*/ 40 w 160"/>
                <a:gd name="T23" fmla="*/ 9 h 40"/>
                <a:gd name="T24" fmla="*/ 40 w 160"/>
                <a:gd name="T25" fmla="*/ 9 h 40"/>
                <a:gd name="T26" fmla="*/ 39 w 160"/>
                <a:gd name="T27" fmla="*/ 9 h 40"/>
                <a:gd name="T28" fmla="*/ 38 w 160"/>
                <a:gd name="T29" fmla="*/ 9 h 40"/>
                <a:gd name="T30" fmla="*/ 35 w 160"/>
                <a:gd name="T31" fmla="*/ 9 h 40"/>
                <a:gd name="T32" fmla="*/ 30 w 160"/>
                <a:gd name="T33" fmla="*/ 10 h 40"/>
                <a:gd name="T34" fmla="*/ 25 w 160"/>
                <a:gd name="T35" fmla="*/ 10 h 40"/>
                <a:gd name="T36" fmla="*/ 20 w 160"/>
                <a:gd name="T37" fmla="*/ 10 h 40"/>
                <a:gd name="T38" fmla="*/ 15 w 160"/>
                <a:gd name="T39" fmla="*/ 10 h 40"/>
                <a:gd name="T40" fmla="*/ 10 w 160"/>
                <a:gd name="T41" fmla="*/ 11 h 40"/>
                <a:gd name="T42" fmla="*/ 6 w 160"/>
                <a:gd name="T43" fmla="*/ 10 h 40"/>
                <a:gd name="T44" fmla="*/ 3 w 160"/>
                <a:gd name="T45" fmla="*/ 10 h 40"/>
                <a:gd name="T46" fmla="*/ 3 w 160"/>
                <a:gd name="T47" fmla="*/ 10 h 40"/>
                <a:gd name="T48" fmla="*/ 3 w 160"/>
                <a:gd name="T49" fmla="*/ 10 h 40"/>
                <a:gd name="T50" fmla="*/ 1 w 160"/>
                <a:gd name="T51" fmla="*/ 10 h 40"/>
                <a:gd name="T52" fmla="*/ 1 w 160"/>
                <a:gd name="T53" fmla="*/ 10 h 40"/>
                <a:gd name="T54" fmla="*/ 1 w 160"/>
                <a:gd name="T55" fmla="*/ 9 h 40"/>
                <a:gd name="T56" fmla="*/ 0 w 160"/>
                <a:gd name="T57" fmla="*/ 2 h 40"/>
                <a:gd name="T58" fmla="*/ 0 w 160"/>
                <a:gd name="T59" fmla="*/ 2 h 40"/>
                <a:gd name="T60" fmla="*/ 1 w 160"/>
                <a:gd name="T61" fmla="*/ 1 h 40"/>
                <a:gd name="T62" fmla="*/ 1 w 160"/>
                <a:gd name="T63" fmla="*/ 1 h 40"/>
                <a:gd name="T64" fmla="*/ 1 w 160"/>
                <a:gd name="T65" fmla="*/ 1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40"/>
                <a:gd name="T101" fmla="*/ 160 w 160"/>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40">
                  <a:moveTo>
                    <a:pt x="9" y="3"/>
                  </a:moveTo>
                  <a:lnTo>
                    <a:pt x="20" y="3"/>
                  </a:lnTo>
                  <a:lnTo>
                    <a:pt x="37" y="3"/>
                  </a:lnTo>
                  <a:lnTo>
                    <a:pt x="55" y="3"/>
                  </a:lnTo>
                  <a:lnTo>
                    <a:pt x="75" y="3"/>
                  </a:lnTo>
                  <a:lnTo>
                    <a:pt x="94" y="2"/>
                  </a:lnTo>
                  <a:lnTo>
                    <a:pt x="113" y="2"/>
                  </a:lnTo>
                  <a:lnTo>
                    <a:pt x="121" y="1"/>
                  </a:lnTo>
                  <a:lnTo>
                    <a:pt x="129" y="1"/>
                  </a:lnTo>
                  <a:lnTo>
                    <a:pt x="136" y="1"/>
                  </a:lnTo>
                  <a:lnTo>
                    <a:pt x="140" y="0"/>
                  </a:lnTo>
                  <a:lnTo>
                    <a:pt x="143" y="0"/>
                  </a:lnTo>
                  <a:lnTo>
                    <a:pt x="144" y="0"/>
                  </a:lnTo>
                  <a:lnTo>
                    <a:pt x="146" y="1"/>
                  </a:lnTo>
                  <a:lnTo>
                    <a:pt x="147" y="1"/>
                  </a:lnTo>
                  <a:lnTo>
                    <a:pt x="148" y="1"/>
                  </a:lnTo>
                  <a:lnTo>
                    <a:pt x="149" y="2"/>
                  </a:lnTo>
                  <a:lnTo>
                    <a:pt x="151" y="2"/>
                  </a:lnTo>
                  <a:lnTo>
                    <a:pt x="151" y="3"/>
                  </a:lnTo>
                  <a:lnTo>
                    <a:pt x="160" y="31"/>
                  </a:lnTo>
                  <a:lnTo>
                    <a:pt x="160" y="32"/>
                  </a:lnTo>
                  <a:lnTo>
                    <a:pt x="159" y="33"/>
                  </a:lnTo>
                  <a:lnTo>
                    <a:pt x="158" y="33"/>
                  </a:lnTo>
                  <a:lnTo>
                    <a:pt x="156" y="33"/>
                  </a:lnTo>
                  <a:lnTo>
                    <a:pt x="154" y="34"/>
                  </a:lnTo>
                  <a:lnTo>
                    <a:pt x="153" y="34"/>
                  </a:lnTo>
                  <a:lnTo>
                    <a:pt x="151" y="34"/>
                  </a:lnTo>
                  <a:lnTo>
                    <a:pt x="146" y="35"/>
                  </a:lnTo>
                  <a:lnTo>
                    <a:pt x="139" y="35"/>
                  </a:lnTo>
                  <a:lnTo>
                    <a:pt x="131" y="37"/>
                  </a:lnTo>
                  <a:lnTo>
                    <a:pt x="122" y="37"/>
                  </a:lnTo>
                  <a:lnTo>
                    <a:pt x="113" y="38"/>
                  </a:lnTo>
                  <a:lnTo>
                    <a:pt x="103" y="38"/>
                  </a:lnTo>
                  <a:lnTo>
                    <a:pt x="93" y="39"/>
                  </a:lnTo>
                  <a:lnTo>
                    <a:pt x="83" y="39"/>
                  </a:lnTo>
                  <a:lnTo>
                    <a:pt x="72" y="39"/>
                  </a:lnTo>
                  <a:lnTo>
                    <a:pt x="62" y="39"/>
                  </a:lnTo>
                  <a:lnTo>
                    <a:pt x="53" y="39"/>
                  </a:lnTo>
                  <a:lnTo>
                    <a:pt x="43" y="40"/>
                  </a:lnTo>
                  <a:lnTo>
                    <a:pt x="34" y="39"/>
                  </a:lnTo>
                  <a:lnTo>
                    <a:pt x="27" y="39"/>
                  </a:lnTo>
                  <a:lnTo>
                    <a:pt x="20" y="39"/>
                  </a:lnTo>
                  <a:lnTo>
                    <a:pt x="15" y="39"/>
                  </a:lnTo>
                  <a:lnTo>
                    <a:pt x="14" y="39"/>
                  </a:lnTo>
                  <a:lnTo>
                    <a:pt x="11" y="38"/>
                  </a:lnTo>
                  <a:lnTo>
                    <a:pt x="10" y="38"/>
                  </a:lnTo>
                  <a:lnTo>
                    <a:pt x="9" y="38"/>
                  </a:lnTo>
                  <a:lnTo>
                    <a:pt x="7" y="38"/>
                  </a:lnTo>
                  <a:lnTo>
                    <a:pt x="7" y="37"/>
                  </a:lnTo>
                  <a:lnTo>
                    <a:pt x="5" y="37"/>
                  </a:lnTo>
                  <a:lnTo>
                    <a:pt x="5" y="35"/>
                  </a:lnTo>
                  <a:lnTo>
                    <a:pt x="0" y="7"/>
                  </a:lnTo>
                  <a:lnTo>
                    <a:pt x="0" y="6"/>
                  </a:lnTo>
                  <a:lnTo>
                    <a:pt x="1" y="6"/>
                  </a:lnTo>
                  <a:lnTo>
                    <a:pt x="1" y="4"/>
                  </a:lnTo>
                  <a:lnTo>
                    <a:pt x="2" y="4"/>
                  </a:lnTo>
                  <a:lnTo>
                    <a:pt x="3" y="3"/>
                  </a:lnTo>
                  <a:lnTo>
                    <a:pt x="5" y="3"/>
                  </a:lnTo>
                  <a:lnTo>
                    <a:pt x="7" y="3"/>
                  </a:lnTo>
                  <a:lnTo>
                    <a:pt x="9" y="3"/>
                  </a:lnTo>
                  <a:close/>
                </a:path>
              </a:pathLst>
            </a:custGeom>
            <a:solidFill>
              <a:srgbClr val="666666"/>
            </a:solidFill>
            <a:ln w="9525">
              <a:noFill/>
              <a:round/>
              <a:headEnd/>
              <a:tailEnd/>
            </a:ln>
          </p:spPr>
          <p:txBody>
            <a:bodyPr/>
            <a:lstStyle/>
            <a:p>
              <a:endParaRPr lang="en-US"/>
            </a:p>
          </p:txBody>
        </p:sp>
        <p:sp>
          <p:nvSpPr>
            <p:cNvPr id="1281" name="Freeform 245"/>
            <p:cNvSpPr>
              <a:spLocks/>
            </p:cNvSpPr>
            <p:nvPr/>
          </p:nvSpPr>
          <p:spPr bwMode="auto">
            <a:xfrm>
              <a:off x="3104" y="2181"/>
              <a:ext cx="351" cy="36"/>
            </a:xfrm>
            <a:custGeom>
              <a:avLst/>
              <a:gdLst>
                <a:gd name="T0" fmla="*/ 173 w 703"/>
                <a:gd name="T1" fmla="*/ 0 h 74"/>
                <a:gd name="T2" fmla="*/ 175 w 703"/>
                <a:gd name="T3" fmla="*/ 9 h 74"/>
                <a:gd name="T4" fmla="*/ 0 w 703"/>
                <a:gd name="T5" fmla="*/ 18 h 74"/>
                <a:gd name="T6" fmla="*/ 5 w 703"/>
                <a:gd name="T7" fmla="*/ 8 h 74"/>
                <a:gd name="T8" fmla="*/ 6 w 703"/>
                <a:gd name="T9" fmla="*/ 8 h 74"/>
                <a:gd name="T10" fmla="*/ 7 w 703"/>
                <a:gd name="T11" fmla="*/ 7 h 74"/>
                <a:gd name="T12" fmla="*/ 9 w 703"/>
                <a:gd name="T13" fmla="*/ 7 h 74"/>
                <a:gd name="T14" fmla="*/ 13 w 703"/>
                <a:gd name="T15" fmla="*/ 7 h 74"/>
                <a:gd name="T16" fmla="*/ 17 w 703"/>
                <a:gd name="T17" fmla="*/ 6 h 74"/>
                <a:gd name="T18" fmla="*/ 21 w 703"/>
                <a:gd name="T19" fmla="*/ 6 h 74"/>
                <a:gd name="T20" fmla="*/ 26 w 703"/>
                <a:gd name="T21" fmla="*/ 6 h 74"/>
                <a:gd name="T22" fmla="*/ 32 w 703"/>
                <a:gd name="T23" fmla="*/ 5 h 74"/>
                <a:gd name="T24" fmla="*/ 45 w 703"/>
                <a:gd name="T25" fmla="*/ 5 h 74"/>
                <a:gd name="T26" fmla="*/ 59 w 703"/>
                <a:gd name="T27" fmla="*/ 4 h 74"/>
                <a:gd name="T28" fmla="*/ 74 w 703"/>
                <a:gd name="T29" fmla="*/ 3 h 74"/>
                <a:gd name="T30" fmla="*/ 89 w 703"/>
                <a:gd name="T31" fmla="*/ 3 h 74"/>
                <a:gd name="T32" fmla="*/ 105 w 703"/>
                <a:gd name="T33" fmla="*/ 2 h 74"/>
                <a:gd name="T34" fmla="*/ 120 w 703"/>
                <a:gd name="T35" fmla="*/ 1 h 74"/>
                <a:gd name="T36" fmla="*/ 134 w 703"/>
                <a:gd name="T37" fmla="*/ 1 h 74"/>
                <a:gd name="T38" fmla="*/ 146 w 703"/>
                <a:gd name="T39" fmla="*/ 1 h 74"/>
                <a:gd name="T40" fmla="*/ 157 w 703"/>
                <a:gd name="T41" fmla="*/ 0 h 74"/>
                <a:gd name="T42" fmla="*/ 165 w 703"/>
                <a:gd name="T43" fmla="*/ 0 h 74"/>
                <a:gd name="T44" fmla="*/ 171 w 703"/>
                <a:gd name="T45" fmla="*/ 0 h 74"/>
                <a:gd name="T46" fmla="*/ 173 w 703"/>
                <a:gd name="T47" fmla="*/ 0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3"/>
                <a:gd name="T73" fmla="*/ 0 h 74"/>
                <a:gd name="T74" fmla="*/ 703 w 703"/>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3" h="74">
                  <a:moveTo>
                    <a:pt x="692" y="0"/>
                  </a:moveTo>
                  <a:lnTo>
                    <a:pt x="703" y="37"/>
                  </a:lnTo>
                  <a:lnTo>
                    <a:pt x="0" y="74"/>
                  </a:lnTo>
                  <a:lnTo>
                    <a:pt x="22" y="34"/>
                  </a:lnTo>
                  <a:lnTo>
                    <a:pt x="24" y="32"/>
                  </a:lnTo>
                  <a:lnTo>
                    <a:pt x="30" y="31"/>
                  </a:lnTo>
                  <a:lnTo>
                    <a:pt x="39" y="29"/>
                  </a:lnTo>
                  <a:lnTo>
                    <a:pt x="52" y="28"/>
                  </a:lnTo>
                  <a:lnTo>
                    <a:pt x="68" y="27"/>
                  </a:lnTo>
                  <a:lnTo>
                    <a:pt x="85" y="26"/>
                  </a:lnTo>
                  <a:lnTo>
                    <a:pt x="106" y="24"/>
                  </a:lnTo>
                  <a:lnTo>
                    <a:pt x="129" y="23"/>
                  </a:lnTo>
                  <a:lnTo>
                    <a:pt x="180" y="20"/>
                  </a:lnTo>
                  <a:lnTo>
                    <a:pt x="236" y="17"/>
                  </a:lnTo>
                  <a:lnTo>
                    <a:pt x="297" y="14"/>
                  </a:lnTo>
                  <a:lnTo>
                    <a:pt x="359" y="12"/>
                  </a:lnTo>
                  <a:lnTo>
                    <a:pt x="421" y="9"/>
                  </a:lnTo>
                  <a:lnTo>
                    <a:pt x="481" y="7"/>
                  </a:lnTo>
                  <a:lnTo>
                    <a:pt x="538" y="5"/>
                  </a:lnTo>
                  <a:lnTo>
                    <a:pt x="587" y="4"/>
                  </a:lnTo>
                  <a:lnTo>
                    <a:pt x="630" y="1"/>
                  </a:lnTo>
                  <a:lnTo>
                    <a:pt x="663" y="1"/>
                  </a:lnTo>
                  <a:lnTo>
                    <a:pt x="684" y="0"/>
                  </a:lnTo>
                  <a:lnTo>
                    <a:pt x="692" y="0"/>
                  </a:lnTo>
                  <a:close/>
                </a:path>
              </a:pathLst>
            </a:custGeom>
            <a:solidFill>
              <a:srgbClr val="B2B2B2"/>
            </a:solidFill>
            <a:ln w="9525">
              <a:noFill/>
              <a:round/>
              <a:headEnd/>
              <a:tailEnd/>
            </a:ln>
          </p:spPr>
          <p:txBody>
            <a:bodyPr/>
            <a:lstStyle/>
            <a:p>
              <a:endParaRPr lang="en-US"/>
            </a:p>
          </p:txBody>
        </p:sp>
        <p:sp>
          <p:nvSpPr>
            <p:cNvPr id="1282" name="Freeform 246"/>
            <p:cNvSpPr>
              <a:spLocks/>
            </p:cNvSpPr>
            <p:nvPr/>
          </p:nvSpPr>
          <p:spPr bwMode="auto">
            <a:xfrm>
              <a:off x="3095" y="2177"/>
              <a:ext cx="26" cy="42"/>
            </a:xfrm>
            <a:custGeom>
              <a:avLst/>
              <a:gdLst>
                <a:gd name="T0" fmla="*/ 12 w 52"/>
                <a:gd name="T1" fmla="*/ 10 h 85"/>
                <a:gd name="T2" fmla="*/ 13 w 52"/>
                <a:gd name="T3" fmla="*/ 10 h 85"/>
                <a:gd name="T4" fmla="*/ 13 w 52"/>
                <a:gd name="T5" fmla="*/ 10 h 85"/>
                <a:gd name="T6" fmla="*/ 13 w 52"/>
                <a:gd name="T7" fmla="*/ 10 h 85"/>
                <a:gd name="T8" fmla="*/ 13 w 52"/>
                <a:gd name="T9" fmla="*/ 10 h 85"/>
                <a:gd name="T10" fmla="*/ 13 w 52"/>
                <a:gd name="T11" fmla="*/ 9 h 85"/>
                <a:gd name="T12" fmla="*/ 13 w 52"/>
                <a:gd name="T13" fmla="*/ 9 h 85"/>
                <a:gd name="T14" fmla="*/ 13 w 52"/>
                <a:gd name="T15" fmla="*/ 9 h 85"/>
                <a:gd name="T16" fmla="*/ 13 w 52"/>
                <a:gd name="T17" fmla="*/ 8 h 85"/>
                <a:gd name="T18" fmla="*/ 13 w 52"/>
                <a:gd name="T19" fmla="*/ 8 h 85"/>
                <a:gd name="T20" fmla="*/ 13 w 52"/>
                <a:gd name="T21" fmla="*/ 7 h 85"/>
                <a:gd name="T22" fmla="*/ 13 w 52"/>
                <a:gd name="T23" fmla="*/ 7 h 85"/>
                <a:gd name="T24" fmla="*/ 12 w 52"/>
                <a:gd name="T25" fmla="*/ 6 h 85"/>
                <a:gd name="T26" fmla="*/ 12 w 52"/>
                <a:gd name="T27" fmla="*/ 6 h 85"/>
                <a:gd name="T28" fmla="*/ 12 w 52"/>
                <a:gd name="T29" fmla="*/ 5 h 85"/>
                <a:gd name="T30" fmla="*/ 11 w 52"/>
                <a:gd name="T31" fmla="*/ 5 h 85"/>
                <a:gd name="T32" fmla="*/ 11 w 52"/>
                <a:gd name="T33" fmla="*/ 4 h 85"/>
                <a:gd name="T34" fmla="*/ 11 w 52"/>
                <a:gd name="T35" fmla="*/ 3 h 85"/>
                <a:gd name="T36" fmla="*/ 10 w 52"/>
                <a:gd name="T37" fmla="*/ 3 h 85"/>
                <a:gd name="T38" fmla="*/ 10 w 52"/>
                <a:gd name="T39" fmla="*/ 2 h 85"/>
                <a:gd name="T40" fmla="*/ 9 w 52"/>
                <a:gd name="T41" fmla="*/ 2 h 85"/>
                <a:gd name="T42" fmla="*/ 9 w 52"/>
                <a:gd name="T43" fmla="*/ 1 h 85"/>
                <a:gd name="T44" fmla="*/ 9 w 52"/>
                <a:gd name="T45" fmla="*/ 1 h 85"/>
                <a:gd name="T46" fmla="*/ 7 w 52"/>
                <a:gd name="T47" fmla="*/ 1 h 85"/>
                <a:gd name="T48" fmla="*/ 7 w 52"/>
                <a:gd name="T49" fmla="*/ 0 h 85"/>
                <a:gd name="T50" fmla="*/ 7 w 52"/>
                <a:gd name="T51" fmla="*/ 0 h 85"/>
                <a:gd name="T52" fmla="*/ 7 w 52"/>
                <a:gd name="T53" fmla="*/ 0 h 85"/>
                <a:gd name="T54" fmla="*/ 7 w 52"/>
                <a:gd name="T55" fmla="*/ 0 h 85"/>
                <a:gd name="T56" fmla="*/ 6 w 52"/>
                <a:gd name="T57" fmla="*/ 0 h 85"/>
                <a:gd name="T58" fmla="*/ 6 w 52"/>
                <a:gd name="T59" fmla="*/ 0 h 85"/>
                <a:gd name="T60" fmla="*/ 6 w 52"/>
                <a:gd name="T61" fmla="*/ 0 h 85"/>
                <a:gd name="T62" fmla="*/ 5 w 52"/>
                <a:gd name="T63" fmla="*/ 0 h 85"/>
                <a:gd name="T64" fmla="*/ 5 w 52"/>
                <a:gd name="T65" fmla="*/ 0 h 85"/>
                <a:gd name="T66" fmla="*/ 0 w 52"/>
                <a:gd name="T67" fmla="*/ 10 h 85"/>
                <a:gd name="T68" fmla="*/ 5 w 52"/>
                <a:gd name="T69" fmla="*/ 21 h 85"/>
                <a:gd name="T70" fmla="*/ 10 w 52"/>
                <a:gd name="T71" fmla="*/ 11 h 85"/>
                <a:gd name="T72" fmla="*/ 10 w 52"/>
                <a:gd name="T73" fmla="*/ 11 h 85"/>
                <a:gd name="T74" fmla="*/ 10 w 52"/>
                <a:gd name="T75" fmla="*/ 11 h 85"/>
                <a:gd name="T76" fmla="*/ 11 w 52"/>
                <a:gd name="T77" fmla="*/ 11 h 85"/>
                <a:gd name="T78" fmla="*/ 11 w 52"/>
                <a:gd name="T79" fmla="*/ 11 h 85"/>
                <a:gd name="T80" fmla="*/ 11 w 52"/>
                <a:gd name="T81" fmla="*/ 11 h 85"/>
                <a:gd name="T82" fmla="*/ 11 w 52"/>
                <a:gd name="T83" fmla="*/ 11 h 85"/>
                <a:gd name="T84" fmla="*/ 12 w 52"/>
                <a:gd name="T85" fmla="*/ 10 h 85"/>
                <a:gd name="T86" fmla="*/ 12 w 52"/>
                <a:gd name="T87" fmla="*/ 10 h 8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2"/>
                <a:gd name="T133" fmla="*/ 0 h 85"/>
                <a:gd name="T134" fmla="*/ 52 w 52"/>
                <a:gd name="T135" fmla="*/ 85 h 8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2" h="85">
                  <a:moveTo>
                    <a:pt x="47" y="43"/>
                  </a:moveTo>
                  <a:lnTo>
                    <a:pt x="49" y="43"/>
                  </a:lnTo>
                  <a:lnTo>
                    <a:pt x="50" y="43"/>
                  </a:lnTo>
                  <a:lnTo>
                    <a:pt x="51" y="42"/>
                  </a:lnTo>
                  <a:lnTo>
                    <a:pt x="51" y="40"/>
                  </a:lnTo>
                  <a:lnTo>
                    <a:pt x="51" y="39"/>
                  </a:lnTo>
                  <a:lnTo>
                    <a:pt x="52" y="38"/>
                  </a:lnTo>
                  <a:lnTo>
                    <a:pt x="51" y="37"/>
                  </a:lnTo>
                  <a:lnTo>
                    <a:pt x="51" y="35"/>
                  </a:lnTo>
                  <a:lnTo>
                    <a:pt x="51" y="32"/>
                  </a:lnTo>
                  <a:lnTo>
                    <a:pt x="50" y="31"/>
                  </a:lnTo>
                  <a:lnTo>
                    <a:pt x="49" y="29"/>
                  </a:lnTo>
                  <a:lnTo>
                    <a:pt x="48" y="27"/>
                  </a:lnTo>
                  <a:lnTo>
                    <a:pt x="47" y="24"/>
                  </a:lnTo>
                  <a:lnTo>
                    <a:pt x="45" y="22"/>
                  </a:lnTo>
                  <a:lnTo>
                    <a:pt x="44" y="20"/>
                  </a:lnTo>
                  <a:lnTo>
                    <a:pt x="43" y="17"/>
                  </a:lnTo>
                  <a:lnTo>
                    <a:pt x="41" y="15"/>
                  </a:lnTo>
                  <a:lnTo>
                    <a:pt x="40" y="13"/>
                  </a:lnTo>
                  <a:lnTo>
                    <a:pt x="37" y="11"/>
                  </a:lnTo>
                  <a:lnTo>
                    <a:pt x="36" y="8"/>
                  </a:lnTo>
                  <a:lnTo>
                    <a:pt x="34" y="7"/>
                  </a:lnTo>
                  <a:lnTo>
                    <a:pt x="33" y="5"/>
                  </a:lnTo>
                  <a:lnTo>
                    <a:pt x="30" y="4"/>
                  </a:lnTo>
                  <a:lnTo>
                    <a:pt x="29" y="2"/>
                  </a:lnTo>
                  <a:lnTo>
                    <a:pt x="27" y="1"/>
                  </a:lnTo>
                  <a:lnTo>
                    <a:pt x="26" y="0"/>
                  </a:lnTo>
                  <a:lnTo>
                    <a:pt x="25" y="0"/>
                  </a:lnTo>
                  <a:lnTo>
                    <a:pt x="24" y="0"/>
                  </a:lnTo>
                  <a:lnTo>
                    <a:pt x="22" y="0"/>
                  </a:lnTo>
                  <a:lnTo>
                    <a:pt x="21" y="0"/>
                  </a:lnTo>
                  <a:lnTo>
                    <a:pt x="20" y="1"/>
                  </a:lnTo>
                  <a:lnTo>
                    <a:pt x="19" y="2"/>
                  </a:lnTo>
                  <a:lnTo>
                    <a:pt x="0" y="43"/>
                  </a:lnTo>
                  <a:lnTo>
                    <a:pt x="17" y="85"/>
                  </a:lnTo>
                  <a:lnTo>
                    <a:pt x="40" y="46"/>
                  </a:lnTo>
                  <a:lnTo>
                    <a:pt x="40" y="45"/>
                  </a:lnTo>
                  <a:lnTo>
                    <a:pt x="41" y="45"/>
                  </a:lnTo>
                  <a:lnTo>
                    <a:pt x="42" y="44"/>
                  </a:lnTo>
                  <a:lnTo>
                    <a:pt x="43" y="44"/>
                  </a:lnTo>
                  <a:lnTo>
                    <a:pt x="44" y="44"/>
                  </a:lnTo>
                  <a:lnTo>
                    <a:pt x="45" y="43"/>
                  </a:lnTo>
                  <a:lnTo>
                    <a:pt x="47" y="43"/>
                  </a:lnTo>
                  <a:close/>
                </a:path>
              </a:pathLst>
            </a:custGeom>
            <a:solidFill>
              <a:srgbClr val="999999"/>
            </a:solidFill>
            <a:ln w="9525">
              <a:noFill/>
              <a:round/>
              <a:headEnd/>
              <a:tailEnd/>
            </a:ln>
          </p:spPr>
          <p:txBody>
            <a:bodyPr/>
            <a:lstStyle/>
            <a:p>
              <a:endParaRPr lang="en-US"/>
            </a:p>
          </p:txBody>
        </p:sp>
        <p:sp>
          <p:nvSpPr>
            <p:cNvPr id="1283" name="Freeform 247"/>
            <p:cNvSpPr>
              <a:spLocks/>
            </p:cNvSpPr>
            <p:nvPr/>
          </p:nvSpPr>
          <p:spPr bwMode="auto">
            <a:xfrm>
              <a:off x="3106" y="2158"/>
              <a:ext cx="341" cy="40"/>
            </a:xfrm>
            <a:custGeom>
              <a:avLst/>
              <a:gdLst>
                <a:gd name="T0" fmla="*/ 4 w 683"/>
                <a:gd name="T1" fmla="*/ 9 h 80"/>
                <a:gd name="T2" fmla="*/ 18 w 683"/>
                <a:gd name="T3" fmla="*/ 9 h 80"/>
                <a:gd name="T4" fmla="*/ 54 w 683"/>
                <a:gd name="T5" fmla="*/ 6 h 80"/>
                <a:gd name="T6" fmla="*/ 112 w 683"/>
                <a:gd name="T7" fmla="*/ 3 h 80"/>
                <a:gd name="T8" fmla="*/ 148 w 683"/>
                <a:gd name="T9" fmla="*/ 1 h 80"/>
                <a:gd name="T10" fmla="*/ 162 w 683"/>
                <a:gd name="T11" fmla="*/ 1 h 80"/>
                <a:gd name="T12" fmla="*/ 164 w 683"/>
                <a:gd name="T13" fmla="*/ 0 h 80"/>
                <a:gd name="T14" fmla="*/ 165 w 683"/>
                <a:gd name="T15" fmla="*/ 1 h 80"/>
                <a:gd name="T16" fmla="*/ 166 w 683"/>
                <a:gd name="T17" fmla="*/ 1 h 80"/>
                <a:gd name="T18" fmla="*/ 166 w 683"/>
                <a:gd name="T19" fmla="*/ 1 h 80"/>
                <a:gd name="T20" fmla="*/ 170 w 683"/>
                <a:gd name="T21" fmla="*/ 10 h 80"/>
                <a:gd name="T22" fmla="*/ 170 w 683"/>
                <a:gd name="T23" fmla="*/ 10 h 80"/>
                <a:gd name="T24" fmla="*/ 170 w 683"/>
                <a:gd name="T25" fmla="*/ 10 h 80"/>
                <a:gd name="T26" fmla="*/ 170 w 683"/>
                <a:gd name="T27" fmla="*/ 11 h 80"/>
                <a:gd name="T28" fmla="*/ 170 w 683"/>
                <a:gd name="T29" fmla="*/ 11 h 80"/>
                <a:gd name="T30" fmla="*/ 169 w 683"/>
                <a:gd name="T31" fmla="*/ 11 h 80"/>
                <a:gd name="T32" fmla="*/ 166 w 683"/>
                <a:gd name="T33" fmla="*/ 11 h 80"/>
                <a:gd name="T34" fmla="*/ 161 w 683"/>
                <a:gd name="T35" fmla="*/ 12 h 80"/>
                <a:gd name="T36" fmla="*/ 142 w 683"/>
                <a:gd name="T37" fmla="*/ 13 h 80"/>
                <a:gd name="T38" fmla="*/ 117 w 683"/>
                <a:gd name="T39" fmla="*/ 14 h 80"/>
                <a:gd name="T40" fmla="*/ 88 w 683"/>
                <a:gd name="T41" fmla="*/ 17 h 80"/>
                <a:gd name="T42" fmla="*/ 59 w 683"/>
                <a:gd name="T43" fmla="*/ 18 h 80"/>
                <a:gd name="T44" fmla="*/ 33 w 683"/>
                <a:gd name="T45" fmla="*/ 19 h 80"/>
                <a:gd name="T46" fmla="*/ 15 w 683"/>
                <a:gd name="T47" fmla="*/ 20 h 80"/>
                <a:gd name="T48" fmla="*/ 9 w 683"/>
                <a:gd name="T49" fmla="*/ 20 h 80"/>
                <a:gd name="T50" fmla="*/ 6 w 683"/>
                <a:gd name="T51" fmla="*/ 20 h 80"/>
                <a:gd name="T52" fmla="*/ 5 w 683"/>
                <a:gd name="T53" fmla="*/ 20 h 80"/>
                <a:gd name="T54" fmla="*/ 5 w 683"/>
                <a:gd name="T55" fmla="*/ 20 h 80"/>
                <a:gd name="T56" fmla="*/ 4 w 683"/>
                <a:gd name="T57" fmla="*/ 20 h 80"/>
                <a:gd name="T58" fmla="*/ 4 w 683"/>
                <a:gd name="T59" fmla="*/ 19 h 80"/>
                <a:gd name="T60" fmla="*/ 0 w 683"/>
                <a:gd name="T61" fmla="*/ 10 h 80"/>
                <a:gd name="T62" fmla="*/ 0 w 683"/>
                <a:gd name="T63" fmla="*/ 10 h 80"/>
                <a:gd name="T64" fmla="*/ 0 w 683"/>
                <a:gd name="T65" fmla="*/ 10 h 80"/>
                <a:gd name="T66" fmla="*/ 0 w 683"/>
                <a:gd name="T67" fmla="*/ 10 h 80"/>
                <a:gd name="T68" fmla="*/ 1 w 683"/>
                <a:gd name="T69" fmla="*/ 9 h 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83"/>
                <a:gd name="T106" fmla="*/ 0 h 80"/>
                <a:gd name="T107" fmla="*/ 683 w 683"/>
                <a:gd name="T108" fmla="*/ 80 h 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83" h="80">
                  <a:moveTo>
                    <a:pt x="7" y="36"/>
                  </a:moveTo>
                  <a:lnTo>
                    <a:pt x="18" y="36"/>
                  </a:lnTo>
                  <a:lnTo>
                    <a:pt x="39" y="35"/>
                  </a:lnTo>
                  <a:lnTo>
                    <a:pt x="73" y="34"/>
                  </a:lnTo>
                  <a:lnTo>
                    <a:pt x="114" y="31"/>
                  </a:lnTo>
                  <a:lnTo>
                    <a:pt x="217" y="26"/>
                  </a:lnTo>
                  <a:lnTo>
                    <a:pt x="332" y="20"/>
                  </a:lnTo>
                  <a:lnTo>
                    <a:pt x="448" y="13"/>
                  </a:lnTo>
                  <a:lnTo>
                    <a:pt x="550" y="7"/>
                  </a:lnTo>
                  <a:lnTo>
                    <a:pt x="592" y="5"/>
                  </a:lnTo>
                  <a:lnTo>
                    <a:pt x="625" y="3"/>
                  </a:lnTo>
                  <a:lnTo>
                    <a:pt x="648" y="1"/>
                  </a:lnTo>
                  <a:lnTo>
                    <a:pt x="658" y="0"/>
                  </a:lnTo>
                  <a:lnTo>
                    <a:pt x="659" y="0"/>
                  </a:lnTo>
                  <a:lnTo>
                    <a:pt x="660" y="0"/>
                  </a:lnTo>
                  <a:lnTo>
                    <a:pt x="662" y="1"/>
                  </a:lnTo>
                  <a:lnTo>
                    <a:pt x="664" y="1"/>
                  </a:lnTo>
                  <a:lnTo>
                    <a:pt x="665" y="1"/>
                  </a:lnTo>
                  <a:lnTo>
                    <a:pt x="666" y="3"/>
                  </a:lnTo>
                  <a:lnTo>
                    <a:pt x="667" y="4"/>
                  </a:lnTo>
                  <a:lnTo>
                    <a:pt x="683" y="42"/>
                  </a:lnTo>
                  <a:lnTo>
                    <a:pt x="683" y="43"/>
                  </a:lnTo>
                  <a:lnTo>
                    <a:pt x="683" y="44"/>
                  </a:lnTo>
                  <a:lnTo>
                    <a:pt x="682" y="44"/>
                  </a:lnTo>
                  <a:lnTo>
                    <a:pt x="681" y="44"/>
                  </a:lnTo>
                  <a:lnTo>
                    <a:pt x="680" y="45"/>
                  </a:lnTo>
                  <a:lnTo>
                    <a:pt x="679" y="45"/>
                  </a:lnTo>
                  <a:lnTo>
                    <a:pt x="678" y="45"/>
                  </a:lnTo>
                  <a:lnTo>
                    <a:pt x="674" y="46"/>
                  </a:lnTo>
                  <a:lnTo>
                    <a:pt x="667" y="46"/>
                  </a:lnTo>
                  <a:lnTo>
                    <a:pt x="657" y="48"/>
                  </a:lnTo>
                  <a:lnTo>
                    <a:pt x="644" y="49"/>
                  </a:lnTo>
                  <a:lnTo>
                    <a:pt x="612" y="51"/>
                  </a:lnTo>
                  <a:lnTo>
                    <a:pt x="571" y="53"/>
                  </a:lnTo>
                  <a:lnTo>
                    <a:pt x="522" y="56"/>
                  </a:lnTo>
                  <a:lnTo>
                    <a:pt x="468" y="59"/>
                  </a:lnTo>
                  <a:lnTo>
                    <a:pt x="412" y="61"/>
                  </a:lnTo>
                  <a:lnTo>
                    <a:pt x="353" y="65"/>
                  </a:lnTo>
                  <a:lnTo>
                    <a:pt x="294" y="68"/>
                  </a:lnTo>
                  <a:lnTo>
                    <a:pt x="236" y="71"/>
                  </a:lnTo>
                  <a:lnTo>
                    <a:pt x="183" y="73"/>
                  </a:lnTo>
                  <a:lnTo>
                    <a:pt x="135" y="75"/>
                  </a:lnTo>
                  <a:lnTo>
                    <a:pt x="94" y="77"/>
                  </a:lnTo>
                  <a:lnTo>
                    <a:pt x="60" y="79"/>
                  </a:lnTo>
                  <a:lnTo>
                    <a:pt x="47" y="79"/>
                  </a:lnTo>
                  <a:lnTo>
                    <a:pt x="37" y="79"/>
                  </a:lnTo>
                  <a:lnTo>
                    <a:pt x="30" y="80"/>
                  </a:lnTo>
                  <a:lnTo>
                    <a:pt x="27" y="79"/>
                  </a:lnTo>
                  <a:lnTo>
                    <a:pt x="26" y="79"/>
                  </a:lnTo>
                  <a:lnTo>
                    <a:pt x="23" y="79"/>
                  </a:lnTo>
                  <a:lnTo>
                    <a:pt x="22" y="79"/>
                  </a:lnTo>
                  <a:lnTo>
                    <a:pt x="21" y="77"/>
                  </a:lnTo>
                  <a:lnTo>
                    <a:pt x="20" y="77"/>
                  </a:lnTo>
                  <a:lnTo>
                    <a:pt x="19" y="77"/>
                  </a:lnTo>
                  <a:lnTo>
                    <a:pt x="19" y="76"/>
                  </a:lnTo>
                  <a:lnTo>
                    <a:pt x="18" y="76"/>
                  </a:lnTo>
                  <a:lnTo>
                    <a:pt x="0" y="39"/>
                  </a:lnTo>
                  <a:lnTo>
                    <a:pt x="0" y="38"/>
                  </a:lnTo>
                  <a:lnTo>
                    <a:pt x="1" y="38"/>
                  </a:lnTo>
                  <a:lnTo>
                    <a:pt x="1" y="37"/>
                  </a:lnTo>
                  <a:lnTo>
                    <a:pt x="3" y="37"/>
                  </a:lnTo>
                  <a:lnTo>
                    <a:pt x="4" y="37"/>
                  </a:lnTo>
                  <a:lnTo>
                    <a:pt x="5" y="36"/>
                  </a:lnTo>
                  <a:lnTo>
                    <a:pt x="7" y="36"/>
                  </a:lnTo>
                  <a:close/>
                </a:path>
              </a:pathLst>
            </a:custGeom>
            <a:solidFill>
              <a:srgbClr val="E5E5E5"/>
            </a:solidFill>
            <a:ln w="9525">
              <a:noFill/>
              <a:round/>
              <a:headEnd/>
              <a:tailEnd/>
            </a:ln>
          </p:spPr>
          <p:txBody>
            <a:bodyPr/>
            <a:lstStyle/>
            <a:p>
              <a:endParaRPr lang="en-US"/>
            </a:p>
          </p:txBody>
        </p:sp>
        <p:sp>
          <p:nvSpPr>
            <p:cNvPr id="1284" name="Freeform 248"/>
            <p:cNvSpPr>
              <a:spLocks/>
            </p:cNvSpPr>
            <p:nvPr/>
          </p:nvSpPr>
          <p:spPr bwMode="auto">
            <a:xfrm>
              <a:off x="3466" y="2173"/>
              <a:ext cx="54" cy="23"/>
            </a:xfrm>
            <a:custGeom>
              <a:avLst/>
              <a:gdLst>
                <a:gd name="T0" fmla="*/ 22 w 107"/>
                <a:gd name="T1" fmla="*/ 0 h 45"/>
                <a:gd name="T2" fmla="*/ 22 w 107"/>
                <a:gd name="T3" fmla="*/ 0 h 45"/>
                <a:gd name="T4" fmla="*/ 23 w 107"/>
                <a:gd name="T5" fmla="*/ 0 h 45"/>
                <a:gd name="T6" fmla="*/ 23 w 107"/>
                <a:gd name="T7" fmla="*/ 0 h 45"/>
                <a:gd name="T8" fmla="*/ 24 w 107"/>
                <a:gd name="T9" fmla="*/ 0 h 45"/>
                <a:gd name="T10" fmla="*/ 24 w 107"/>
                <a:gd name="T11" fmla="*/ 1 h 45"/>
                <a:gd name="T12" fmla="*/ 24 w 107"/>
                <a:gd name="T13" fmla="*/ 1 h 45"/>
                <a:gd name="T14" fmla="*/ 24 w 107"/>
                <a:gd name="T15" fmla="*/ 1 h 45"/>
                <a:gd name="T16" fmla="*/ 24 w 107"/>
                <a:gd name="T17" fmla="*/ 1 h 45"/>
                <a:gd name="T18" fmla="*/ 27 w 107"/>
                <a:gd name="T19" fmla="*/ 10 h 45"/>
                <a:gd name="T20" fmla="*/ 0 w 107"/>
                <a:gd name="T21" fmla="*/ 12 h 45"/>
                <a:gd name="T22" fmla="*/ 2 w 107"/>
                <a:gd name="T23" fmla="*/ 2 h 45"/>
                <a:gd name="T24" fmla="*/ 2 w 107"/>
                <a:gd name="T25" fmla="*/ 2 h 45"/>
                <a:gd name="T26" fmla="*/ 2 w 107"/>
                <a:gd name="T27" fmla="*/ 1 h 45"/>
                <a:gd name="T28" fmla="*/ 3 w 107"/>
                <a:gd name="T29" fmla="*/ 1 h 45"/>
                <a:gd name="T30" fmla="*/ 3 w 107"/>
                <a:gd name="T31" fmla="*/ 1 h 45"/>
                <a:gd name="T32" fmla="*/ 4 w 107"/>
                <a:gd name="T33" fmla="*/ 1 h 45"/>
                <a:gd name="T34" fmla="*/ 5 w 107"/>
                <a:gd name="T35" fmla="*/ 1 h 45"/>
                <a:gd name="T36" fmla="*/ 6 w 107"/>
                <a:gd name="T37" fmla="*/ 1 h 45"/>
                <a:gd name="T38" fmla="*/ 8 w 107"/>
                <a:gd name="T39" fmla="*/ 1 h 45"/>
                <a:gd name="T40" fmla="*/ 9 w 107"/>
                <a:gd name="T41" fmla="*/ 1 h 45"/>
                <a:gd name="T42" fmla="*/ 11 w 107"/>
                <a:gd name="T43" fmla="*/ 1 h 45"/>
                <a:gd name="T44" fmla="*/ 15 w 107"/>
                <a:gd name="T45" fmla="*/ 0 h 45"/>
                <a:gd name="T46" fmla="*/ 18 w 107"/>
                <a:gd name="T47" fmla="*/ 0 h 45"/>
                <a:gd name="T48" fmla="*/ 20 w 107"/>
                <a:gd name="T49" fmla="*/ 0 h 45"/>
                <a:gd name="T50" fmla="*/ 22 w 107"/>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45"/>
                <a:gd name="T80" fmla="*/ 107 w 107"/>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45">
                  <a:moveTo>
                    <a:pt x="87" y="0"/>
                  </a:moveTo>
                  <a:lnTo>
                    <a:pt x="88" y="0"/>
                  </a:lnTo>
                  <a:lnTo>
                    <a:pt x="91" y="0"/>
                  </a:lnTo>
                  <a:lnTo>
                    <a:pt x="92" y="0"/>
                  </a:lnTo>
                  <a:lnTo>
                    <a:pt x="93" y="0"/>
                  </a:lnTo>
                  <a:lnTo>
                    <a:pt x="94" y="1"/>
                  </a:lnTo>
                  <a:lnTo>
                    <a:pt x="95" y="1"/>
                  </a:lnTo>
                  <a:lnTo>
                    <a:pt x="95" y="3"/>
                  </a:lnTo>
                  <a:lnTo>
                    <a:pt x="96" y="3"/>
                  </a:lnTo>
                  <a:lnTo>
                    <a:pt x="107" y="39"/>
                  </a:lnTo>
                  <a:lnTo>
                    <a:pt x="0" y="45"/>
                  </a:lnTo>
                  <a:lnTo>
                    <a:pt x="6" y="5"/>
                  </a:lnTo>
                  <a:lnTo>
                    <a:pt x="8" y="4"/>
                  </a:lnTo>
                  <a:lnTo>
                    <a:pt x="9" y="4"/>
                  </a:lnTo>
                  <a:lnTo>
                    <a:pt x="10" y="4"/>
                  </a:lnTo>
                  <a:lnTo>
                    <a:pt x="13" y="3"/>
                  </a:lnTo>
                  <a:lnTo>
                    <a:pt x="18" y="3"/>
                  </a:lnTo>
                  <a:lnTo>
                    <a:pt x="24" y="1"/>
                  </a:lnTo>
                  <a:lnTo>
                    <a:pt x="29" y="1"/>
                  </a:lnTo>
                  <a:lnTo>
                    <a:pt x="36" y="1"/>
                  </a:lnTo>
                  <a:lnTo>
                    <a:pt x="43" y="1"/>
                  </a:lnTo>
                  <a:lnTo>
                    <a:pt x="57" y="0"/>
                  </a:lnTo>
                  <a:lnTo>
                    <a:pt x="71" y="0"/>
                  </a:lnTo>
                  <a:lnTo>
                    <a:pt x="80" y="0"/>
                  </a:lnTo>
                  <a:lnTo>
                    <a:pt x="87" y="0"/>
                  </a:lnTo>
                  <a:close/>
                </a:path>
              </a:pathLst>
            </a:custGeom>
            <a:solidFill>
              <a:srgbClr val="B2B2B2"/>
            </a:solidFill>
            <a:ln w="9525">
              <a:noFill/>
              <a:round/>
              <a:headEnd/>
              <a:tailEnd/>
            </a:ln>
          </p:spPr>
          <p:txBody>
            <a:bodyPr/>
            <a:lstStyle/>
            <a:p>
              <a:endParaRPr lang="en-US"/>
            </a:p>
          </p:txBody>
        </p:sp>
        <p:sp>
          <p:nvSpPr>
            <p:cNvPr id="1285" name="Freeform 249"/>
            <p:cNvSpPr>
              <a:spLocks/>
            </p:cNvSpPr>
            <p:nvPr/>
          </p:nvSpPr>
          <p:spPr bwMode="auto">
            <a:xfrm>
              <a:off x="3457" y="2158"/>
              <a:ext cx="13" cy="37"/>
            </a:xfrm>
            <a:custGeom>
              <a:avLst/>
              <a:gdLst>
                <a:gd name="T0" fmla="*/ 2 w 27"/>
                <a:gd name="T1" fmla="*/ 0 h 75"/>
                <a:gd name="T2" fmla="*/ 0 w 27"/>
                <a:gd name="T3" fmla="*/ 7 h 75"/>
                <a:gd name="T4" fmla="*/ 5 w 27"/>
                <a:gd name="T5" fmla="*/ 18 h 75"/>
                <a:gd name="T6" fmla="*/ 6 w 27"/>
                <a:gd name="T7" fmla="*/ 9 h 75"/>
                <a:gd name="T8" fmla="*/ 6 w 27"/>
                <a:gd name="T9" fmla="*/ 9 h 75"/>
                <a:gd name="T10" fmla="*/ 6 w 27"/>
                <a:gd name="T11" fmla="*/ 9 h 75"/>
                <a:gd name="T12" fmla="*/ 6 w 27"/>
                <a:gd name="T13" fmla="*/ 8 h 75"/>
                <a:gd name="T14" fmla="*/ 6 w 27"/>
                <a:gd name="T15" fmla="*/ 8 h 75"/>
                <a:gd name="T16" fmla="*/ 6 w 27"/>
                <a:gd name="T17" fmla="*/ 7 h 75"/>
                <a:gd name="T18" fmla="*/ 6 w 27"/>
                <a:gd name="T19" fmla="*/ 6 h 75"/>
                <a:gd name="T20" fmla="*/ 6 w 27"/>
                <a:gd name="T21" fmla="*/ 5 h 75"/>
                <a:gd name="T22" fmla="*/ 5 w 27"/>
                <a:gd name="T23" fmla="*/ 5 h 75"/>
                <a:gd name="T24" fmla="*/ 5 w 27"/>
                <a:gd name="T25" fmla="*/ 4 h 75"/>
                <a:gd name="T26" fmla="*/ 5 w 27"/>
                <a:gd name="T27" fmla="*/ 3 h 75"/>
                <a:gd name="T28" fmla="*/ 5 w 27"/>
                <a:gd name="T29" fmla="*/ 2 h 75"/>
                <a:gd name="T30" fmla="*/ 4 w 27"/>
                <a:gd name="T31" fmla="*/ 1 h 75"/>
                <a:gd name="T32" fmla="*/ 4 w 27"/>
                <a:gd name="T33" fmla="*/ 1 h 75"/>
                <a:gd name="T34" fmla="*/ 3 w 27"/>
                <a:gd name="T35" fmla="*/ 0 h 75"/>
                <a:gd name="T36" fmla="*/ 3 w 27"/>
                <a:gd name="T37" fmla="*/ 0 h 75"/>
                <a:gd name="T38" fmla="*/ 3 w 27"/>
                <a:gd name="T39" fmla="*/ 0 h 75"/>
                <a:gd name="T40" fmla="*/ 3 w 27"/>
                <a:gd name="T41" fmla="*/ 0 h 75"/>
                <a:gd name="T42" fmla="*/ 3 w 27"/>
                <a:gd name="T43" fmla="*/ 0 h 75"/>
                <a:gd name="T44" fmla="*/ 3 w 27"/>
                <a:gd name="T45" fmla="*/ 0 h 75"/>
                <a:gd name="T46" fmla="*/ 3 w 27"/>
                <a:gd name="T47" fmla="*/ 0 h 75"/>
                <a:gd name="T48" fmla="*/ 2 w 27"/>
                <a:gd name="T49" fmla="*/ 0 h 75"/>
                <a:gd name="T50" fmla="*/ 2 w 27"/>
                <a:gd name="T51" fmla="*/ 0 h 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7"/>
                <a:gd name="T79" fmla="*/ 0 h 75"/>
                <a:gd name="T80" fmla="*/ 27 w 27"/>
                <a:gd name="T81" fmla="*/ 75 h 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7" h="75">
                  <a:moveTo>
                    <a:pt x="10" y="2"/>
                  </a:moveTo>
                  <a:lnTo>
                    <a:pt x="0" y="28"/>
                  </a:lnTo>
                  <a:lnTo>
                    <a:pt x="20" y="75"/>
                  </a:lnTo>
                  <a:lnTo>
                    <a:pt x="27" y="39"/>
                  </a:lnTo>
                  <a:lnTo>
                    <a:pt x="27" y="38"/>
                  </a:lnTo>
                  <a:lnTo>
                    <a:pt x="27" y="37"/>
                  </a:lnTo>
                  <a:lnTo>
                    <a:pt x="27" y="35"/>
                  </a:lnTo>
                  <a:lnTo>
                    <a:pt x="27" y="34"/>
                  </a:lnTo>
                  <a:lnTo>
                    <a:pt x="25" y="30"/>
                  </a:lnTo>
                  <a:lnTo>
                    <a:pt x="25" y="27"/>
                  </a:lnTo>
                  <a:lnTo>
                    <a:pt x="24" y="23"/>
                  </a:lnTo>
                  <a:lnTo>
                    <a:pt x="23" y="20"/>
                  </a:lnTo>
                  <a:lnTo>
                    <a:pt x="22" y="16"/>
                  </a:lnTo>
                  <a:lnTo>
                    <a:pt x="21" y="13"/>
                  </a:lnTo>
                  <a:lnTo>
                    <a:pt x="20" y="9"/>
                  </a:lnTo>
                  <a:lnTo>
                    <a:pt x="17" y="7"/>
                  </a:lnTo>
                  <a:lnTo>
                    <a:pt x="16" y="5"/>
                  </a:lnTo>
                  <a:lnTo>
                    <a:pt x="15" y="2"/>
                  </a:lnTo>
                  <a:lnTo>
                    <a:pt x="14" y="1"/>
                  </a:lnTo>
                  <a:lnTo>
                    <a:pt x="13" y="1"/>
                  </a:lnTo>
                  <a:lnTo>
                    <a:pt x="12" y="0"/>
                  </a:lnTo>
                  <a:lnTo>
                    <a:pt x="12" y="1"/>
                  </a:lnTo>
                  <a:lnTo>
                    <a:pt x="10" y="1"/>
                  </a:lnTo>
                  <a:lnTo>
                    <a:pt x="10" y="2"/>
                  </a:lnTo>
                  <a:close/>
                </a:path>
              </a:pathLst>
            </a:custGeom>
            <a:solidFill>
              <a:srgbClr val="999999"/>
            </a:solidFill>
            <a:ln w="9525">
              <a:noFill/>
              <a:round/>
              <a:headEnd/>
              <a:tailEnd/>
            </a:ln>
          </p:spPr>
          <p:txBody>
            <a:bodyPr/>
            <a:lstStyle/>
            <a:p>
              <a:endParaRPr lang="en-US"/>
            </a:p>
          </p:txBody>
        </p:sp>
        <p:sp>
          <p:nvSpPr>
            <p:cNvPr id="1286" name="Freeform 250"/>
            <p:cNvSpPr>
              <a:spLocks/>
            </p:cNvSpPr>
            <p:nvPr/>
          </p:nvSpPr>
          <p:spPr bwMode="auto">
            <a:xfrm>
              <a:off x="3463" y="2156"/>
              <a:ext cx="50" cy="21"/>
            </a:xfrm>
            <a:custGeom>
              <a:avLst/>
              <a:gdLst>
                <a:gd name="T0" fmla="*/ 4 w 101"/>
                <a:gd name="T1" fmla="*/ 1 h 42"/>
                <a:gd name="T2" fmla="*/ 8 w 101"/>
                <a:gd name="T3" fmla="*/ 1 h 42"/>
                <a:gd name="T4" fmla="*/ 12 w 101"/>
                <a:gd name="T5" fmla="*/ 1 h 42"/>
                <a:gd name="T6" fmla="*/ 16 w 101"/>
                <a:gd name="T7" fmla="*/ 1 h 42"/>
                <a:gd name="T8" fmla="*/ 18 w 101"/>
                <a:gd name="T9" fmla="*/ 0 h 42"/>
                <a:gd name="T10" fmla="*/ 19 w 101"/>
                <a:gd name="T11" fmla="*/ 1 h 42"/>
                <a:gd name="T12" fmla="*/ 20 w 101"/>
                <a:gd name="T13" fmla="*/ 1 h 42"/>
                <a:gd name="T14" fmla="*/ 20 w 101"/>
                <a:gd name="T15" fmla="*/ 1 h 42"/>
                <a:gd name="T16" fmla="*/ 25 w 101"/>
                <a:gd name="T17" fmla="*/ 9 h 42"/>
                <a:gd name="T18" fmla="*/ 25 w 101"/>
                <a:gd name="T19" fmla="*/ 9 h 42"/>
                <a:gd name="T20" fmla="*/ 25 w 101"/>
                <a:gd name="T21" fmla="*/ 10 h 42"/>
                <a:gd name="T22" fmla="*/ 24 w 101"/>
                <a:gd name="T23" fmla="*/ 10 h 42"/>
                <a:gd name="T24" fmla="*/ 24 w 101"/>
                <a:gd name="T25" fmla="*/ 10 h 42"/>
                <a:gd name="T26" fmla="*/ 23 w 101"/>
                <a:gd name="T27" fmla="*/ 10 h 42"/>
                <a:gd name="T28" fmla="*/ 21 w 101"/>
                <a:gd name="T29" fmla="*/ 10 h 42"/>
                <a:gd name="T30" fmla="*/ 19 w 101"/>
                <a:gd name="T31" fmla="*/ 11 h 42"/>
                <a:gd name="T32" fmla="*/ 17 w 101"/>
                <a:gd name="T33" fmla="*/ 11 h 42"/>
                <a:gd name="T34" fmla="*/ 14 w 101"/>
                <a:gd name="T35" fmla="*/ 11 h 42"/>
                <a:gd name="T36" fmla="*/ 12 w 101"/>
                <a:gd name="T37" fmla="*/ 11 h 42"/>
                <a:gd name="T38" fmla="*/ 10 w 101"/>
                <a:gd name="T39" fmla="*/ 11 h 42"/>
                <a:gd name="T40" fmla="*/ 8 w 101"/>
                <a:gd name="T41" fmla="*/ 11 h 42"/>
                <a:gd name="T42" fmla="*/ 6 w 101"/>
                <a:gd name="T43" fmla="*/ 11 h 42"/>
                <a:gd name="T44" fmla="*/ 4 w 101"/>
                <a:gd name="T45" fmla="*/ 11 h 42"/>
                <a:gd name="T46" fmla="*/ 4 w 101"/>
                <a:gd name="T47" fmla="*/ 11 h 42"/>
                <a:gd name="T48" fmla="*/ 3 w 101"/>
                <a:gd name="T49" fmla="*/ 10 h 42"/>
                <a:gd name="T50" fmla="*/ 3 w 101"/>
                <a:gd name="T51" fmla="*/ 10 h 42"/>
                <a:gd name="T52" fmla="*/ 3 w 101"/>
                <a:gd name="T53" fmla="*/ 10 h 42"/>
                <a:gd name="T54" fmla="*/ 0 w 101"/>
                <a:gd name="T55" fmla="*/ 1 h 42"/>
                <a:gd name="T56" fmla="*/ 0 w 101"/>
                <a:gd name="T57" fmla="*/ 1 h 42"/>
                <a:gd name="T58" fmla="*/ 0 w 101"/>
                <a:gd name="T59" fmla="*/ 1 h 42"/>
                <a:gd name="T60" fmla="*/ 0 w 101"/>
                <a:gd name="T61" fmla="*/ 1 h 42"/>
                <a:gd name="T62" fmla="*/ 1 w 101"/>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1"/>
                <a:gd name="T97" fmla="*/ 0 h 42"/>
                <a:gd name="T98" fmla="*/ 101 w 101"/>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1" h="42">
                  <a:moveTo>
                    <a:pt x="7" y="2"/>
                  </a:moveTo>
                  <a:lnTo>
                    <a:pt x="16" y="2"/>
                  </a:lnTo>
                  <a:lnTo>
                    <a:pt x="24" y="2"/>
                  </a:lnTo>
                  <a:lnTo>
                    <a:pt x="32" y="2"/>
                  </a:lnTo>
                  <a:lnTo>
                    <a:pt x="40" y="2"/>
                  </a:lnTo>
                  <a:lnTo>
                    <a:pt x="48" y="2"/>
                  </a:lnTo>
                  <a:lnTo>
                    <a:pt x="56" y="2"/>
                  </a:lnTo>
                  <a:lnTo>
                    <a:pt x="64" y="1"/>
                  </a:lnTo>
                  <a:lnTo>
                    <a:pt x="73" y="0"/>
                  </a:lnTo>
                  <a:lnTo>
                    <a:pt x="74" y="0"/>
                  </a:lnTo>
                  <a:lnTo>
                    <a:pt x="77" y="0"/>
                  </a:lnTo>
                  <a:lnTo>
                    <a:pt x="78" y="1"/>
                  </a:lnTo>
                  <a:lnTo>
                    <a:pt x="79" y="1"/>
                  </a:lnTo>
                  <a:lnTo>
                    <a:pt x="80" y="1"/>
                  </a:lnTo>
                  <a:lnTo>
                    <a:pt x="81" y="2"/>
                  </a:lnTo>
                  <a:lnTo>
                    <a:pt x="83" y="2"/>
                  </a:lnTo>
                  <a:lnTo>
                    <a:pt x="84" y="3"/>
                  </a:lnTo>
                  <a:lnTo>
                    <a:pt x="101" y="35"/>
                  </a:lnTo>
                  <a:lnTo>
                    <a:pt x="101" y="37"/>
                  </a:lnTo>
                  <a:lnTo>
                    <a:pt x="100" y="37"/>
                  </a:lnTo>
                  <a:lnTo>
                    <a:pt x="99" y="38"/>
                  </a:lnTo>
                  <a:lnTo>
                    <a:pt x="98" y="38"/>
                  </a:lnTo>
                  <a:lnTo>
                    <a:pt x="96" y="38"/>
                  </a:lnTo>
                  <a:lnTo>
                    <a:pt x="95" y="39"/>
                  </a:lnTo>
                  <a:lnTo>
                    <a:pt x="93" y="39"/>
                  </a:lnTo>
                  <a:lnTo>
                    <a:pt x="89" y="40"/>
                  </a:lnTo>
                  <a:lnTo>
                    <a:pt x="85" y="40"/>
                  </a:lnTo>
                  <a:lnTo>
                    <a:pt x="80" y="41"/>
                  </a:lnTo>
                  <a:lnTo>
                    <a:pt x="76" y="41"/>
                  </a:lnTo>
                  <a:lnTo>
                    <a:pt x="71" y="42"/>
                  </a:lnTo>
                  <a:lnTo>
                    <a:pt x="68" y="42"/>
                  </a:lnTo>
                  <a:lnTo>
                    <a:pt x="63" y="42"/>
                  </a:lnTo>
                  <a:lnTo>
                    <a:pt x="58" y="42"/>
                  </a:lnTo>
                  <a:lnTo>
                    <a:pt x="54" y="42"/>
                  </a:lnTo>
                  <a:lnTo>
                    <a:pt x="50" y="42"/>
                  </a:lnTo>
                  <a:lnTo>
                    <a:pt x="46" y="42"/>
                  </a:lnTo>
                  <a:lnTo>
                    <a:pt x="41" y="42"/>
                  </a:lnTo>
                  <a:lnTo>
                    <a:pt x="36" y="42"/>
                  </a:lnTo>
                  <a:lnTo>
                    <a:pt x="32" y="42"/>
                  </a:lnTo>
                  <a:lnTo>
                    <a:pt x="27" y="41"/>
                  </a:lnTo>
                  <a:lnTo>
                    <a:pt x="24" y="41"/>
                  </a:lnTo>
                  <a:lnTo>
                    <a:pt x="21" y="41"/>
                  </a:lnTo>
                  <a:lnTo>
                    <a:pt x="19" y="41"/>
                  </a:lnTo>
                  <a:lnTo>
                    <a:pt x="18" y="41"/>
                  </a:lnTo>
                  <a:lnTo>
                    <a:pt x="17" y="41"/>
                  </a:lnTo>
                  <a:lnTo>
                    <a:pt x="16" y="40"/>
                  </a:lnTo>
                  <a:lnTo>
                    <a:pt x="15" y="40"/>
                  </a:lnTo>
                  <a:lnTo>
                    <a:pt x="13" y="40"/>
                  </a:lnTo>
                  <a:lnTo>
                    <a:pt x="13" y="39"/>
                  </a:lnTo>
                  <a:lnTo>
                    <a:pt x="0" y="5"/>
                  </a:lnTo>
                  <a:lnTo>
                    <a:pt x="0" y="4"/>
                  </a:lnTo>
                  <a:lnTo>
                    <a:pt x="0" y="3"/>
                  </a:lnTo>
                  <a:lnTo>
                    <a:pt x="1" y="3"/>
                  </a:lnTo>
                  <a:lnTo>
                    <a:pt x="2" y="2"/>
                  </a:lnTo>
                  <a:lnTo>
                    <a:pt x="3" y="2"/>
                  </a:lnTo>
                  <a:lnTo>
                    <a:pt x="4" y="2"/>
                  </a:lnTo>
                  <a:lnTo>
                    <a:pt x="7" y="2"/>
                  </a:lnTo>
                  <a:close/>
                </a:path>
              </a:pathLst>
            </a:custGeom>
            <a:solidFill>
              <a:srgbClr val="E5E5E5"/>
            </a:solidFill>
            <a:ln w="9525">
              <a:noFill/>
              <a:round/>
              <a:headEnd/>
              <a:tailEnd/>
            </a:ln>
          </p:spPr>
          <p:txBody>
            <a:bodyPr/>
            <a:lstStyle/>
            <a:p>
              <a:endParaRPr lang="en-US"/>
            </a:p>
          </p:txBody>
        </p:sp>
        <p:sp>
          <p:nvSpPr>
            <p:cNvPr id="1287" name="Freeform 251"/>
            <p:cNvSpPr>
              <a:spLocks/>
            </p:cNvSpPr>
            <p:nvPr/>
          </p:nvSpPr>
          <p:spPr bwMode="auto">
            <a:xfrm>
              <a:off x="3621" y="2095"/>
              <a:ext cx="109" cy="26"/>
            </a:xfrm>
            <a:custGeom>
              <a:avLst/>
              <a:gdLst>
                <a:gd name="T0" fmla="*/ 50 w 219"/>
                <a:gd name="T1" fmla="*/ 1 h 51"/>
                <a:gd name="T2" fmla="*/ 54 w 219"/>
                <a:gd name="T3" fmla="*/ 9 h 51"/>
                <a:gd name="T4" fmla="*/ 0 w 219"/>
                <a:gd name="T5" fmla="*/ 13 h 51"/>
                <a:gd name="T6" fmla="*/ 4 w 219"/>
                <a:gd name="T7" fmla="*/ 4 h 51"/>
                <a:gd name="T8" fmla="*/ 4 w 219"/>
                <a:gd name="T9" fmla="*/ 3 h 51"/>
                <a:gd name="T10" fmla="*/ 5 w 219"/>
                <a:gd name="T11" fmla="*/ 3 h 51"/>
                <a:gd name="T12" fmla="*/ 5 w 219"/>
                <a:gd name="T13" fmla="*/ 3 h 51"/>
                <a:gd name="T14" fmla="*/ 6 w 219"/>
                <a:gd name="T15" fmla="*/ 3 h 51"/>
                <a:gd name="T16" fmla="*/ 8 w 219"/>
                <a:gd name="T17" fmla="*/ 3 h 51"/>
                <a:gd name="T18" fmla="*/ 12 w 219"/>
                <a:gd name="T19" fmla="*/ 3 h 51"/>
                <a:gd name="T20" fmla="*/ 15 w 219"/>
                <a:gd name="T21" fmla="*/ 2 h 51"/>
                <a:gd name="T22" fmla="*/ 19 w 219"/>
                <a:gd name="T23" fmla="*/ 2 h 51"/>
                <a:gd name="T24" fmla="*/ 23 w 219"/>
                <a:gd name="T25" fmla="*/ 1 h 51"/>
                <a:gd name="T26" fmla="*/ 27 w 219"/>
                <a:gd name="T27" fmla="*/ 1 h 51"/>
                <a:gd name="T28" fmla="*/ 31 w 219"/>
                <a:gd name="T29" fmla="*/ 1 h 51"/>
                <a:gd name="T30" fmla="*/ 35 w 219"/>
                <a:gd name="T31" fmla="*/ 1 h 51"/>
                <a:gd name="T32" fmla="*/ 39 w 219"/>
                <a:gd name="T33" fmla="*/ 0 h 51"/>
                <a:gd name="T34" fmla="*/ 43 w 219"/>
                <a:gd name="T35" fmla="*/ 0 h 51"/>
                <a:gd name="T36" fmla="*/ 46 w 219"/>
                <a:gd name="T37" fmla="*/ 0 h 51"/>
                <a:gd name="T38" fmla="*/ 48 w 219"/>
                <a:gd name="T39" fmla="*/ 0 h 51"/>
                <a:gd name="T40" fmla="*/ 49 w 219"/>
                <a:gd name="T41" fmla="*/ 0 h 51"/>
                <a:gd name="T42" fmla="*/ 50 w 219"/>
                <a:gd name="T43" fmla="*/ 0 h 51"/>
                <a:gd name="T44" fmla="*/ 50 w 219"/>
                <a:gd name="T45" fmla="*/ 0 h 51"/>
                <a:gd name="T46" fmla="*/ 50 w 219"/>
                <a:gd name="T47" fmla="*/ 1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9"/>
                <a:gd name="T73" fmla="*/ 0 h 51"/>
                <a:gd name="T74" fmla="*/ 219 w 219"/>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9" h="51">
                  <a:moveTo>
                    <a:pt x="202" y="1"/>
                  </a:moveTo>
                  <a:lnTo>
                    <a:pt x="219" y="35"/>
                  </a:lnTo>
                  <a:lnTo>
                    <a:pt x="0" y="51"/>
                  </a:lnTo>
                  <a:lnTo>
                    <a:pt x="18" y="13"/>
                  </a:lnTo>
                  <a:lnTo>
                    <a:pt x="19" y="12"/>
                  </a:lnTo>
                  <a:lnTo>
                    <a:pt x="20" y="12"/>
                  </a:lnTo>
                  <a:lnTo>
                    <a:pt x="23" y="12"/>
                  </a:lnTo>
                  <a:lnTo>
                    <a:pt x="26" y="11"/>
                  </a:lnTo>
                  <a:lnTo>
                    <a:pt x="35" y="10"/>
                  </a:lnTo>
                  <a:lnTo>
                    <a:pt x="48" y="9"/>
                  </a:lnTo>
                  <a:lnTo>
                    <a:pt x="61" y="8"/>
                  </a:lnTo>
                  <a:lnTo>
                    <a:pt x="76" y="5"/>
                  </a:lnTo>
                  <a:lnTo>
                    <a:pt x="92" y="4"/>
                  </a:lnTo>
                  <a:lnTo>
                    <a:pt x="110" y="3"/>
                  </a:lnTo>
                  <a:lnTo>
                    <a:pt x="127" y="2"/>
                  </a:lnTo>
                  <a:lnTo>
                    <a:pt x="143" y="1"/>
                  </a:lnTo>
                  <a:lnTo>
                    <a:pt x="158" y="0"/>
                  </a:lnTo>
                  <a:lnTo>
                    <a:pt x="172" y="0"/>
                  </a:lnTo>
                  <a:lnTo>
                    <a:pt x="185" y="0"/>
                  </a:lnTo>
                  <a:lnTo>
                    <a:pt x="194" y="0"/>
                  </a:lnTo>
                  <a:lnTo>
                    <a:pt x="197" y="0"/>
                  </a:lnTo>
                  <a:lnTo>
                    <a:pt x="200" y="0"/>
                  </a:lnTo>
                  <a:lnTo>
                    <a:pt x="201" y="0"/>
                  </a:lnTo>
                  <a:lnTo>
                    <a:pt x="202" y="1"/>
                  </a:lnTo>
                  <a:close/>
                </a:path>
              </a:pathLst>
            </a:custGeom>
            <a:solidFill>
              <a:srgbClr val="4C4C4C"/>
            </a:solidFill>
            <a:ln w="9525">
              <a:noFill/>
              <a:round/>
              <a:headEnd/>
              <a:tailEnd/>
            </a:ln>
          </p:spPr>
          <p:txBody>
            <a:bodyPr/>
            <a:lstStyle/>
            <a:p>
              <a:endParaRPr lang="en-US"/>
            </a:p>
          </p:txBody>
        </p:sp>
        <p:sp>
          <p:nvSpPr>
            <p:cNvPr id="1288" name="Freeform 252"/>
            <p:cNvSpPr>
              <a:spLocks/>
            </p:cNvSpPr>
            <p:nvPr/>
          </p:nvSpPr>
          <p:spPr bwMode="auto">
            <a:xfrm>
              <a:off x="3615" y="2084"/>
              <a:ext cx="15" cy="37"/>
            </a:xfrm>
            <a:custGeom>
              <a:avLst/>
              <a:gdLst>
                <a:gd name="T0" fmla="*/ 4 w 30"/>
                <a:gd name="T1" fmla="*/ 0 h 75"/>
                <a:gd name="T2" fmla="*/ 0 w 30"/>
                <a:gd name="T3" fmla="*/ 6 h 75"/>
                <a:gd name="T4" fmla="*/ 4 w 30"/>
                <a:gd name="T5" fmla="*/ 18 h 75"/>
                <a:gd name="T6" fmla="*/ 8 w 30"/>
                <a:gd name="T7" fmla="*/ 8 h 75"/>
                <a:gd name="T8" fmla="*/ 8 w 30"/>
                <a:gd name="T9" fmla="*/ 8 h 75"/>
                <a:gd name="T10" fmla="*/ 8 w 30"/>
                <a:gd name="T11" fmla="*/ 8 h 75"/>
                <a:gd name="T12" fmla="*/ 8 w 30"/>
                <a:gd name="T13" fmla="*/ 7 h 75"/>
                <a:gd name="T14" fmla="*/ 8 w 30"/>
                <a:gd name="T15" fmla="*/ 7 h 75"/>
                <a:gd name="T16" fmla="*/ 8 w 30"/>
                <a:gd name="T17" fmla="*/ 6 h 75"/>
                <a:gd name="T18" fmla="*/ 8 w 30"/>
                <a:gd name="T19" fmla="*/ 5 h 75"/>
                <a:gd name="T20" fmla="*/ 8 w 30"/>
                <a:gd name="T21" fmla="*/ 4 h 75"/>
                <a:gd name="T22" fmla="*/ 8 w 30"/>
                <a:gd name="T23" fmla="*/ 4 h 75"/>
                <a:gd name="T24" fmla="*/ 7 w 30"/>
                <a:gd name="T25" fmla="*/ 3 h 75"/>
                <a:gd name="T26" fmla="*/ 7 w 30"/>
                <a:gd name="T27" fmla="*/ 2 h 75"/>
                <a:gd name="T28" fmla="*/ 7 w 30"/>
                <a:gd name="T29" fmla="*/ 1 h 75"/>
                <a:gd name="T30" fmla="*/ 6 w 30"/>
                <a:gd name="T31" fmla="*/ 1 h 75"/>
                <a:gd name="T32" fmla="*/ 6 w 30"/>
                <a:gd name="T33" fmla="*/ 0 h 75"/>
                <a:gd name="T34" fmla="*/ 6 w 30"/>
                <a:gd name="T35" fmla="*/ 0 h 75"/>
                <a:gd name="T36" fmla="*/ 6 w 30"/>
                <a:gd name="T37" fmla="*/ 0 h 75"/>
                <a:gd name="T38" fmla="*/ 6 w 30"/>
                <a:gd name="T39" fmla="*/ 0 h 75"/>
                <a:gd name="T40" fmla="*/ 6 w 30"/>
                <a:gd name="T41" fmla="*/ 0 h 75"/>
                <a:gd name="T42" fmla="*/ 5 w 30"/>
                <a:gd name="T43" fmla="*/ 0 h 75"/>
                <a:gd name="T44" fmla="*/ 5 w 30"/>
                <a:gd name="T45" fmla="*/ 0 h 75"/>
                <a:gd name="T46" fmla="*/ 5 w 30"/>
                <a:gd name="T47" fmla="*/ 0 h 75"/>
                <a:gd name="T48" fmla="*/ 5 w 30"/>
                <a:gd name="T49" fmla="*/ 0 h 75"/>
                <a:gd name="T50" fmla="*/ 5 w 30"/>
                <a:gd name="T51" fmla="*/ 0 h 75"/>
                <a:gd name="T52" fmla="*/ 4 w 30"/>
                <a:gd name="T53" fmla="*/ 0 h 75"/>
                <a:gd name="T54" fmla="*/ 4 w 30"/>
                <a:gd name="T55" fmla="*/ 0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
                <a:gd name="T85" fmla="*/ 0 h 75"/>
                <a:gd name="T86" fmla="*/ 30 w 30"/>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 h="75">
                  <a:moveTo>
                    <a:pt x="16" y="2"/>
                  </a:moveTo>
                  <a:lnTo>
                    <a:pt x="0" y="27"/>
                  </a:lnTo>
                  <a:lnTo>
                    <a:pt x="14" y="75"/>
                  </a:lnTo>
                  <a:lnTo>
                    <a:pt x="29" y="35"/>
                  </a:lnTo>
                  <a:lnTo>
                    <a:pt x="30" y="34"/>
                  </a:lnTo>
                  <a:lnTo>
                    <a:pt x="30" y="32"/>
                  </a:lnTo>
                  <a:lnTo>
                    <a:pt x="30" y="31"/>
                  </a:lnTo>
                  <a:lnTo>
                    <a:pt x="30" y="30"/>
                  </a:lnTo>
                  <a:lnTo>
                    <a:pt x="30" y="26"/>
                  </a:lnTo>
                  <a:lnTo>
                    <a:pt x="30" y="23"/>
                  </a:lnTo>
                  <a:lnTo>
                    <a:pt x="30" y="19"/>
                  </a:lnTo>
                  <a:lnTo>
                    <a:pt x="29" y="16"/>
                  </a:lnTo>
                  <a:lnTo>
                    <a:pt x="27" y="12"/>
                  </a:lnTo>
                  <a:lnTo>
                    <a:pt x="26" y="10"/>
                  </a:lnTo>
                  <a:lnTo>
                    <a:pt x="25" y="7"/>
                  </a:lnTo>
                  <a:lnTo>
                    <a:pt x="24" y="4"/>
                  </a:lnTo>
                  <a:lnTo>
                    <a:pt x="23" y="3"/>
                  </a:lnTo>
                  <a:lnTo>
                    <a:pt x="23" y="2"/>
                  </a:lnTo>
                  <a:lnTo>
                    <a:pt x="22" y="1"/>
                  </a:lnTo>
                  <a:lnTo>
                    <a:pt x="21" y="1"/>
                  </a:lnTo>
                  <a:lnTo>
                    <a:pt x="21" y="0"/>
                  </a:lnTo>
                  <a:lnTo>
                    <a:pt x="19" y="0"/>
                  </a:lnTo>
                  <a:lnTo>
                    <a:pt x="18" y="0"/>
                  </a:lnTo>
                  <a:lnTo>
                    <a:pt x="17" y="0"/>
                  </a:lnTo>
                  <a:lnTo>
                    <a:pt x="16" y="1"/>
                  </a:lnTo>
                  <a:lnTo>
                    <a:pt x="16" y="2"/>
                  </a:lnTo>
                  <a:close/>
                </a:path>
              </a:pathLst>
            </a:custGeom>
            <a:solidFill>
              <a:srgbClr val="666666"/>
            </a:solidFill>
            <a:ln w="9525">
              <a:noFill/>
              <a:round/>
              <a:headEnd/>
              <a:tailEnd/>
            </a:ln>
          </p:spPr>
          <p:txBody>
            <a:bodyPr/>
            <a:lstStyle/>
            <a:p>
              <a:endParaRPr lang="en-US"/>
            </a:p>
          </p:txBody>
        </p:sp>
        <p:sp>
          <p:nvSpPr>
            <p:cNvPr id="1289" name="Freeform 253"/>
            <p:cNvSpPr>
              <a:spLocks/>
            </p:cNvSpPr>
            <p:nvPr/>
          </p:nvSpPr>
          <p:spPr bwMode="auto">
            <a:xfrm>
              <a:off x="3623" y="2079"/>
              <a:ext cx="98" cy="23"/>
            </a:xfrm>
            <a:custGeom>
              <a:avLst/>
              <a:gdLst>
                <a:gd name="T0" fmla="*/ 6 w 197"/>
                <a:gd name="T1" fmla="*/ 1 h 46"/>
                <a:gd name="T2" fmla="*/ 16 w 197"/>
                <a:gd name="T3" fmla="*/ 1 h 46"/>
                <a:gd name="T4" fmla="*/ 28 w 197"/>
                <a:gd name="T5" fmla="*/ 1 h 46"/>
                <a:gd name="T6" fmla="*/ 36 w 197"/>
                <a:gd name="T7" fmla="*/ 1 h 46"/>
                <a:gd name="T8" fmla="*/ 40 w 197"/>
                <a:gd name="T9" fmla="*/ 1 h 46"/>
                <a:gd name="T10" fmla="*/ 43 w 197"/>
                <a:gd name="T11" fmla="*/ 0 h 46"/>
                <a:gd name="T12" fmla="*/ 43 w 197"/>
                <a:gd name="T13" fmla="*/ 0 h 46"/>
                <a:gd name="T14" fmla="*/ 44 w 197"/>
                <a:gd name="T15" fmla="*/ 1 h 46"/>
                <a:gd name="T16" fmla="*/ 45 w 197"/>
                <a:gd name="T17" fmla="*/ 1 h 46"/>
                <a:gd name="T18" fmla="*/ 49 w 197"/>
                <a:gd name="T19" fmla="*/ 8 h 46"/>
                <a:gd name="T20" fmla="*/ 49 w 197"/>
                <a:gd name="T21" fmla="*/ 9 h 46"/>
                <a:gd name="T22" fmla="*/ 49 w 197"/>
                <a:gd name="T23" fmla="*/ 9 h 46"/>
                <a:gd name="T24" fmla="*/ 48 w 197"/>
                <a:gd name="T25" fmla="*/ 9 h 46"/>
                <a:gd name="T26" fmla="*/ 47 w 197"/>
                <a:gd name="T27" fmla="*/ 9 h 46"/>
                <a:gd name="T28" fmla="*/ 46 w 197"/>
                <a:gd name="T29" fmla="*/ 9 h 46"/>
                <a:gd name="T30" fmla="*/ 43 w 197"/>
                <a:gd name="T31" fmla="*/ 10 h 46"/>
                <a:gd name="T32" fmla="*/ 38 w 197"/>
                <a:gd name="T33" fmla="*/ 10 h 46"/>
                <a:gd name="T34" fmla="*/ 32 w 197"/>
                <a:gd name="T35" fmla="*/ 11 h 46"/>
                <a:gd name="T36" fmla="*/ 26 w 197"/>
                <a:gd name="T37" fmla="*/ 11 h 46"/>
                <a:gd name="T38" fmla="*/ 20 w 197"/>
                <a:gd name="T39" fmla="*/ 11 h 46"/>
                <a:gd name="T40" fmla="*/ 14 w 197"/>
                <a:gd name="T41" fmla="*/ 11 h 46"/>
                <a:gd name="T42" fmla="*/ 9 w 197"/>
                <a:gd name="T43" fmla="*/ 12 h 46"/>
                <a:gd name="T44" fmla="*/ 6 w 197"/>
                <a:gd name="T45" fmla="*/ 11 h 46"/>
                <a:gd name="T46" fmla="*/ 4 w 197"/>
                <a:gd name="T47" fmla="*/ 11 h 46"/>
                <a:gd name="T48" fmla="*/ 4 w 197"/>
                <a:gd name="T49" fmla="*/ 11 h 46"/>
                <a:gd name="T50" fmla="*/ 3 w 197"/>
                <a:gd name="T51" fmla="*/ 11 h 46"/>
                <a:gd name="T52" fmla="*/ 3 w 197"/>
                <a:gd name="T53" fmla="*/ 11 h 46"/>
                <a:gd name="T54" fmla="*/ 2 w 197"/>
                <a:gd name="T55" fmla="*/ 11 h 46"/>
                <a:gd name="T56" fmla="*/ 0 w 197"/>
                <a:gd name="T57" fmla="*/ 3 h 46"/>
                <a:gd name="T58" fmla="*/ 0 w 197"/>
                <a:gd name="T59" fmla="*/ 3 h 46"/>
                <a:gd name="T60" fmla="*/ 0 w 197"/>
                <a:gd name="T61" fmla="*/ 3 h 46"/>
                <a:gd name="T62" fmla="*/ 1 w 197"/>
                <a:gd name="T63" fmla="*/ 2 h 46"/>
                <a:gd name="T64" fmla="*/ 2 w 197"/>
                <a:gd name="T65" fmla="*/ 2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7"/>
                <a:gd name="T100" fmla="*/ 0 h 46"/>
                <a:gd name="T101" fmla="*/ 197 w 197"/>
                <a:gd name="T102" fmla="*/ 46 h 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7" h="46">
                  <a:moveTo>
                    <a:pt x="10" y="8"/>
                  </a:moveTo>
                  <a:lnTo>
                    <a:pt x="25" y="6"/>
                  </a:lnTo>
                  <a:lnTo>
                    <a:pt x="44" y="6"/>
                  </a:lnTo>
                  <a:lnTo>
                    <a:pt x="66" y="5"/>
                  </a:lnTo>
                  <a:lnTo>
                    <a:pt x="90" y="5"/>
                  </a:lnTo>
                  <a:lnTo>
                    <a:pt x="114" y="4"/>
                  </a:lnTo>
                  <a:lnTo>
                    <a:pt x="136" y="2"/>
                  </a:lnTo>
                  <a:lnTo>
                    <a:pt x="145" y="2"/>
                  </a:lnTo>
                  <a:lnTo>
                    <a:pt x="154" y="1"/>
                  </a:lnTo>
                  <a:lnTo>
                    <a:pt x="162" y="1"/>
                  </a:lnTo>
                  <a:lnTo>
                    <a:pt x="169" y="0"/>
                  </a:lnTo>
                  <a:lnTo>
                    <a:pt x="172" y="0"/>
                  </a:lnTo>
                  <a:lnTo>
                    <a:pt x="173" y="0"/>
                  </a:lnTo>
                  <a:lnTo>
                    <a:pt x="175" y="0"/>
                  </a:lnTo>
                  <a:lnTo>
                    <a:pt x="177" y="1"/>
                  </a:lnTo>
                  <a:lnTo>
                    <a:pt x="178" y="1"/>
                  </a:lnTo>
                  <a:lnTo>
                    <a:pt x="180" y="2"/>
                  </a:lnTo>
                  <a:lnTo>
                    <a:pt x="181" y="2"/>
                  </a:lnTo>
                  <a:lnTo>
                    <a:pt x="181" y="3"/>
                  </a:lnTo>
                  <a:lnTo>
                    <a:pt x="197" y="32"/>
                  </a:lnTo>
                  <a:lnTo>
                    <a:pt x="197" y="33"/>
                  </a:lnTo>
                  <a:lnTo>
                    <a:pt x="196" y="34"/>
                  </a:lnTo>
                  <a:lnTo>
                    <a:pt x="195" y="34"/>
                  </a:lnTo>
                  <a:lnTo>
                    <a:pt x="193" y="35"/>
                  </a:lnTo>
                  <a:lnTo>
                    <a:pt x="191" y="35"/>
                  </a:lnTo>
                  <a:lnTo>
                    <a:pt x="189" y="35"/>
                  </a:lnTo>
                  <a:lnTo>
                    <a:pt x="187" y="36"/>
                  </a:lnTo>
                  <a:lnTo>
                    <a:pt x="181" y="38"/>
                  </a:lnTo>
                  <a:lnTo>
                    <a:pt x="173" y="38"/>
                  </a:lnTo>
                  <a:lnTo>
                    <a:pt x="164" y="39"/>
                  </a:lnTo>
                  <a:lnTo>
                    <a:pt x="153" y="40"/>
                  </a:lnTo>
                  <a:lnTo>
                    <a:pt x="142" y="41"/>
                  </a:lnTo>
                  <a:lnTo>
                    <a:pt x="130" y="41"/>
                  </a:lnTo>
                  <a:lnTo>
                    <a:pt x="117" y="42"/>
                  </a:lnTo>
                  <a:lnTo>
                    <a:pt x="106" y="43"/>
                  </a:lnTo>
                  <a:lnTo>
                    <a:pt x="93" y="43"/>
                  </a:lnTo>
                  <a:lnTo>
                    <a:pt x="81" y="44"/>
                  </a:lnTo>
                  <a:lnTo>
                    <a:pt x="69" y="44"/>
                  </a:lnTo>
                  <a:lnTo>
                    <a:pt x="58" y="44"/>
                  </a:lnTo>
                  <a:lnTo>
                    <a:pt x="48" y="46"/>
                  </a:lnTo>
                  <a:lnTo>
                    <a:pt x="39" y="46"/>
                  </a:lnTo>
                  <a:lnTo>
                    <a:pt x="31" y="44"/>
                  </a:lnTo>
                  <a:lnTo>
                    <a:pt x="24" y="44"/>
                  </a:lnTo>
                  <a:lnTo>
                    <a:pt x="22" y="44"/>
                  </a:lnTo>
                  <a:lnTo>
                    <a:pt x="19" y="44"/>
                  </a:lnTo>
                  <a:lnTo>
                    <a:pt x="18" y="44"/>
                  </a:lnTo>
                  <a:lnTo>
                    <a:pt x="16" y="44"/>
                  </a:lnTo>
                  <a:lnTo>
                    <a:pt x="15" y="43"/>
                  </a:lnTo>
                  <a:lnTo>
                    <a:pt x="13" y="43"/>
                  </a:lnTo>
                  <a:lnTo>
                    <a:pt x="11" y="42"/>
                  </a:lnTo>
                  <a:lnTo>
                    <a:pt x="1" y="11"/>
                  </a:lnTo>
                  <a:lnTo>
                    <a:pt x="0" y="11"/>
                  </a:lnTo>
                  <a:lnTo>
                    <a:pt x="1" y="10"/>
                  </a:lnTo>
                  <a:lnTo>
                    <a:pt x="2" y="9"/>
                  </a:lnTo>
                  <a:lnTo>
                    <a:pt x="3" y="9"/>
                  </a:lnTo>
                  <a:lnTo>
                    <a:pt x="5" y="8"/>
                  </a:lnTo>
                  <a:lnTo>
                    <a:pt x="7" y="8"/>
                  </a:lnTo>
                  <a:lnTo>
                    <a:pt x="8" y="8"/>
                  </a:lnTo>
                  <a:lnTo>
                    <a:pt x="10" y="8"/>
                  </a:lnTo>
                  <a:close/>
                </a:path>
              </a:pathLst>
            </a:custGeom>
            <a:solidFill>
              <a:srgbClr val="7F7F7F"/>
            </a:solidFill>
            <a:ln w="9525">
              <a:noFill/>
              <a:round/>
              <a:headEnd/>
              <a:tailEnd/>
            </a:ln>
          </p:spPr>
          <p:txBody>
            <a:bodyPr/>
            <a:lstStyle/>
            <a:p>
              <a:endParaRPr lang="en-US"/>
            </a:p>
          </p:txBody>
        </p:sp>
        <p:sp>
          <p:nvSpPr>
            <p:cNvPr id="1290" name="Freeform 254"/>
            <p:cNvSpPr>
              <a:spLocks/>
            </p:cNvSpPr>
            <p:nvPr/>
          </p:nvSpPr>
          <p:spPr bwMode="auto">
            <a:xfrm>
              <a:off x="3600" y="2130"/>
              <a:ext cx="90" cy="25"/>
            </a:xfrm>
            <a:custGeom>
              <a:avLst/>
              <a:gdLst>
                <a:gd name="T0" fmla="*/ 39 w 179"/>
                <a:gd name="T1" fmla="*/ 0 h 51"/>
                <a:gd name="T2" fmla="*/ 45 w 179"/>
                <a:gd name="T3" fmla="*/ 9 h 51"/>
                <a:gd name="T4" fmla="*/ 0 w 179"/>
                <a:gd name="T5" fmla="*/ 12 h 51"/>
                <a:gd name="T6" fmla="*/ 5 w 179"/>
                <a:gd name="T7" fmla="*/ 2 h 51"/>
                <a:gd name="T8" fmla="*/ 6 w 179"/>
                <a:gd name="T9" fmla="*/ 2 h 51"/>
                <a:gd name="T10" fmla="*/ 6 w 179"/>
                <a:gd name="T11" fmla="*/ 2 h 51"/>
                <a:gd name="T12" fmla="*/ 8 w 179"/>
                <a:gd name="T13" fmla="*/ 2 h 51"/>
                <a:gd name="T14" fmla="*/ 10 w 179"/>
                <a:gd name="T15" fmla="*/ 2 h 51"/>
                <a:gd name="T16" fmla="*/ 13 w 179"/>
                <a:gd name="T17" fmla="*/ 1 h 51"/>
                <a:gd name="T18" fmla="*/ 16 w 179"/>
                <a:gd name="T19" fmla="*/ 1 h 51"/>
                <a:gd name="T20" fmla="*/ 19 w 179"/>
                <a:gd name="T21" fmla="*/ 0 h 51"/>
                <a:gd name="T22" fmla="*/ 22 w 179"/>
                <a:gd name="T23" fmla="*/ 0 h 51"/>
                <a:gd name="T24" fmla="*/ 25 w 179"/>
                <a:gd name="T25" fmla="*/ 0 h 51"/>
                <a:gd name="T26" fmla="*/ 28 w 179"/>
                <a:gd name="T27" fmla="*/ 0 h 51"/>
                <a:gd name="T28" fmla="*/ 31 w 179"/>
                <a:gd name="T29" fmla="*/ 0 h 51"/>
                <a:gd name="T30" fmla="*/ 33 w 179"/>
                <a:gd name="T31" fmla="*/ 0 h 51"/>
                <a:gd name="T32" fmla="*/ 35 w 179"/>
                <a:gd name="T33" fmla="*/ 0 h 51"/>
                <a:gd name="T34" fmla="*/ 36 w 179"/>
                <a:gd name="T35" fmla="*/ 0 h 51"/>
                <a:gd name="T36" fmla="*/ 37 w 179"/>
                <a:gd name="T37" fmla="*/ 0 h 51"/>
                <a:gd name="T38" fmla="*/ 38 w 179"/>
                <a:gd name="T39" fmla="*/ 0 h 51"/>
                <a:gd name="T40" fmla="*/ 38 w 179"/>
                <a:gd name="T41" fmla="*/ 0 h 51"/>
                <a:gd name="T42" fmla="*/ 39 w 179"/>
                <a:gd name="T43" fmla="*/ 0 h 51"/>
                <a:gd name="T44" fmla="*/ 39 w 179"/>
                <a:gd name="T45" fmla="*/ 0 h 51"/>
                <a:gd name="T46" fmla="*/ 39 w 179"/>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9"/>
                <a:gd name="T73" fmla="*/ 0 h 51"/>
                <a:gd name="T74" fmla="*/ 179 w 179"/>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9" h="51">
                  <a:moveTo>
                    <a:pt x="156" y="2"/>
                  </a:moveTo>
                  <a:lnTo>
                    <a:pt x="179" y="39"/>
                  </a:lnTo>
                  <a:lnTo>
                    <a:pt x="0" y="51"/>
                  </a:lnTo>
                  <a:lnTo>
                    <a:pt x="18" y="10"/>
                  </a:lnTo>
                  <a:lnTo>
                    <a:pt x="21" y="10"/>
                  </a:lnTo>
                  <a:lnTo>
                    <a:pt x="24" y="9"/>
                  </a:lnTo>
                  <a:lnTo>
                    <a:pt x="31" y="8"/>
                  </a:lnTo>
                  <a:lnTo>
                    <a:pt x="39" y="8"/>
                  </a:lnTo>
                  <a:lnTo>
                    <a:pt x="50" y="7"/>
                  </a:lnTo>
                  <a:lnTo>
                    <a:pt x="61" y="6"/>
                  </a:lnTo>
                  <a:lnTo>
                    <a:pt x="73" y="3"/>
                  </a:lnTo>
                  <a:lnTo>
                    <a:pt x="85" y="2"/>
                  </a:lnTo>
                  <a:lnTo>
                    <a:pt x="98" y="2"/>
                  </a:lnTo>
                  <a:lnTo>
                    <a:pt x="111" y="1"/>
                  </a:lnTo>
                  <a:lnTo>
                    <a:pt x="122" y="0"/>
                  </a:lnTo>
                  <a:lnTo>
                    <a:pt x="132" y="0"/>
                  </a:lnTo>
                  <a:lnTo>
                    <a:pt x="137" y="0"/>
                  </a:lnTo>
                  <a:lnTo>
                    <a:pt x="142" y="0"/>
                  </a:lnTo>
                  <a:lnTo>
                    <a:pt x="145" y="0"/>
                  </a:lnTo>
                  <a:lnTo>
                    <a:pt x="149" y="0"/>
                  </a:lnTo>
                  <a:lnTo>
                    <a:pt x="151" y="1"/>
                  </a:lnTo>
                  <a:lnTo>
                    <a:pt x="153" y="1"/>
                  </a:lnTo>
                  <a:lnTo>
                    <a:pt x="154" y="2"/>
                  </a:lnTo>
                  <a:lnTo>
                    <a:pt x="156" y="2"/>
                  </a:lnTo>
                  <a:close/>
                </a:path>
              </a:pathLst>
            </a:custGeom>
            <a:solidFill>
              <a:srgbClr val="4C4C4C"/>
            </a:solidFill>
            <a:ln w="9525">
              <a:noFill/>
              <a:round/>
              <a:headEnd/>
              <a:tailEnd/>
            </a:ln>
          </p:spPr>
          <p:txBody>
            <a:bodyPr/>
            <a:lstStyle/>
            <a:p>
              <a:endParaRPr lang="en-US"/>
            </a:p>
          </p:txBody>
        </p:sp>
        <p:sp>
          <p:nvSpPr>
            <p:cNvPr id="1291" name="Freeform 255"/>
            <p:cNvSpPr>
              <a:spLocks/>
            </p:cNvSpPr>
            <p:nvPr/>
          </p:nvSpPr>
          <p:spPr bwMode="auto">
            <a:xfrm>
              <a:off x="3594" y="2118"/>
              <a:ext cx="16" cy="37"/>
            </a:xfrm>
            <a:custGeom>
              <a:avLst/>
              <a:gdLst>
                <a:gd name="T0" fmla="*/ 4 w 32"/>
                <a:gd name="T1" fmla="*/ 0 h 75"/>
                <a:gd name="T2" fmla="*/ 0 w 32"/>
                <a:gd name="T3" fmla="*/ 6 h 75"/>
                <a:gd name="T4" fmla="*/ 3 w 32"/>
                <a:gd name="T5" fmla="*/ 18 h 75"/>
                <a:gd name="T6" fmla="*/ 8 w 32"/>
                <a:gd name="T7" fmla="*/ 8 h 75"/>
                <a:gd name="T8" fmla="*/ 8 w 32"/>
                <a:gd name="T9" fmla="*/ 8 h 75"/>
                <a:gd name="T10" fmla="*/ 8 w 32"/>
                <a:gd name="T11" fmla="*/ 8 h 75"/>
                <a:gd name="T12" fmla="*/ 8 w 32"/>
                <a:gd name="T13" fmla="*/ 8 h 75"/>
                <a:gd name="T14" fmla="*/ 8 w 32"/>
                <a:gd name="T15" fmla="*/ 7 h 75"/>
                <a:gd name="T16" fmla="*/ 8 w 32"/>
                <a:gd name="T17" fmla="*/ 6 h 75"/>
                <a:gd name="T18" fmla="*/ 8 w 32"/>
                <a:gd name="T19" fmla="*/ 6 h 75"/>
                <a:gd name="T20" fmla="*/ 7 w 32"/>
                <a:gd name="T21" fmla="*/ 5 h 75"/>
                <a:gd name="T22" fmla="*/ 7 w 32"/>
                <a:gd name="T23" fmla="*/ 4 h 75"/>
                <a:gd name="T24" fmla="*/ 7 w 32"/>
                <a:gd name="T25" fmla="*/ 3 h 75"/>
                <a:gd name="T26" fmla="*/ 7 w 32"/>
                <a:gd name="T27" fmla="*/ 2 h 75"/>
                <a:gd name="T28" fmla="*/ 7 w 32"/>
                <a:gd name="T29" fmla="*/ 2 h 75"/>
                <a:gd name="T30" fmla="*/ 6 w 32"/>
                <a:gd name="T31" fmla="*/ 1 h 75"/>
                <a:gd name="T32" fmla="*/ 6 w 32"/>
                <a:gd name="T33" fmla="*/ 0 h 75"/>
                <a:gd name="T34" fmla="*/ 5 w 32"/>
                <a:gd name="T35" fmla="*/ 0 h 75"/>
                <a:gd name="T36" fmla="*/ 5 w 32"/>
                <a:gd name="T37" fmla="*/ 0 h 75"/>
                <a:gd name="T38" fmla="*/ 5 w 32"/>
                <a:gd name="T39" fmla="*/ 0 h 75"/>
                <a:gd name="T40" fmla="*/ 5 w 32"/>
                <a:gd name="T41" fmla="*/ 0 h 75"/>
                <a:gd name="T42" fmla="*/ 5 w 32"/>
                <a:gd name="T43" fmla="*/ 0 h 75"/>
                <a:gd name="T44" fmla="*/ 5 w 32"/>
                <a:gd name="T45" fmla="*/ 0 h 75"/>
                <a:gd name="T46" fmla="*/ 4 w 32"/>
                <a:gd name="T47" fmla="*/ 0 h 75"/>
                <a:gd name="T48" fmla="*/ 4 w 32"/>
                <a:gd name="T49" fmla="*/ 0 h 75"/>
                <a:gd name="T50" fmla="*/ 4 w 32"/>
                <a:gd name="T51" fmla="*/ 0 h 7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
                <a:gd name="T79" fmla="*/ 0 h 75"/>
                <a:gd name="T80" fmla="*/ 32 w 32"/>
                <a:gd name="T81" fmla="*/ 75 h 7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 h="75">
                  <a:moveTo>
                    <a:pt x="17" y="2"/>
                  </a:moveTo>
                  <a:lnTo>
                    <a:pt x="0" y="27"/>
                  </a:lnTo>
                  <a:lnTo>
                    <a:pt x="15" y="75"/>
                  </a:lnTo>
                  <a:lnTo>
                    <a:pt x="32" y="35"/>
                  </a:lnTo>
                  <a:lnTo>
                    <a:pt x="32" y="34"/>
                  </a:lnTo>
                  <a:lnTo>
                    <a:pt x="32" y="33"/>
                  </a:lnTo>
                  <a:lnTo>
                    <a:pt x="32" y="32"/>
                  </a:lnTo>
                  <a:lnTo>
                    <a:pt x="32" y="31"/>
                  </a:lnTo>
                  <a:lnTo>
                    <a:pt x="32" y="27"/>
                  </a:lnTo>
                  <a:lnTo>
                    <a:pt x="32" y="25"/>
                  </a:lnTo>
                  <a:lnTo>
                    <a:pt x="31" y="22"/>
                  </a:lnTo>
                  <a:lnTo>
                    <a:pt x="31" y="18"/>
                  </a:lnTo>
                  <a:lnTo>
                    <a:pt x="30" y="15"/>
                  </a:lnTo>
                  <a:lnTo>
                    <a:pt x="29" y="11"/>
                  </a:lnTo>
                  <a:lnTo>
                    <a:pt x="28" y="9"/>
                  </a:lnTo>
                  <a:lnTo>
                    <a:pt x="25" y="5"/>
                  </a:lnTo>
                  <a:lnTo>
                    <a:pt x="24" y="3"/>
                  </a:lnTo>
                  <a:lnTo>
                    <a:pt x="23" y="2"/>
                  </a:lnTo>
                  <a:lnTo>
                    <a:pt x="22" y="1"/>
                  </a:lnTo>
                  <a:lnTo>
                    <a:pt x="21" y="0"/>
                  </a:lnTo>
                  <a:lnTo>
                    <a:pt x="20" y="0"/>
                  </a:lnTo>
                  <a:lnTo>
                    <a:pt x="19" y="1"/>
                  </a:lnTo>
                  <a:lnTo>
                    <a:pt x="17" y="2"/>
                  </a:lnTo>
                  <a:close/>
                </a:path>
              </a:pathLst>
            </a:custGeom>
            <a:solidFill>
              <a:srgbClr val="666666"/>
            </a:solidFill>
            <a:ln w="9525">
              <a:noFill/>
              <a:round/>
              <a:headEnd/>
              <a:tailEnd/>
            </a:ln>
          </p:spPr>
          <p:txBody>
            <a:bodyPr/>
            <a:lstStyle/>
            <a:p>
              <a:endParaRPr lang="en-US"/>
            </a:p>
          </p:txBody>
        </p:sp>
        <p:sp>
          <p:nvSpPr>
            <p:cNvPr id="1292" name="Freeform 256"/>
            <p:cNvSpPr>
              <a:spLocks/>
            </p:cNvSpPr>
            <p:nvPr/>
          </p:nvSpPr>
          <p:spPr bwMode="auto">
            <a:xfrm>
              <a:off x="3603" y="2114"/>
              <a:ext cx="75" cy="22"/>
            </a:xfrm>
            <a:custGeom>
              <a:avLst/>
              <a:gdLst>
                <a:gd name="T0" fmla="*/ 7 w 149"/>
                <a:gd name="T1" fmla="*/ 1 h 42"/>
                <a:gd name="T2" fmla="*/ 13 w 149"/>
                <a:gd name="T3" fmla="*/ 1 h 42"/>
                <a:gd name="T4" fmla="*/ 19 w 149"/>
                <a:gd name="T5" fmla="*/ 1 h 42"/>
                <a:gd name="T6" fmla="*/ 26 w 149"/>
                <a:gd name="T7" fmla="*/ 1 h 42"/>
                <a:gd name="T8" fmla="*/ 30 w 149"/>
                <a:gd name="T9" fmla="*/ 0 h 42"/>
                <a:gd name="T10" fmla="*/ 31 w 149"/>
                <a:gd name="T11" fmla="*/ 0 h 42"/>
                <a:gd name="T12" fmla="*/ 32 w 149"/>
                <a:gd name="T13" fmla="*/ 0 h 42"/>
                <a:gd name="T14" fmla="*/ 33 w 149"/>
                <a:gd name="T15" fmla="*/ 1 h 42"/>
                <a:gd name="T16" fmla="*/ 38 w 149"/>
                <a:gd name="T17" fmla="*/ 8 h 42"/>
                <a:gd name="T18" fmla="*/ 38 w 149"/>
                <a:gd name="T19" fmla="*/ 9 h 42"/>
                <a:gd name="T20" fmla="*/ 38 w 149"/>
                <a:gd name="T21" fmla="*/ 9 h 42"/>
                <a:gd name="T22" fmla="*/ 37 w 149"/>
                <a:gd name="T23" fmla="*/ 9 h 42"/>
                <a:gd name="T24" fmla="*/ 36 w 149"/>
                <a:gd name="T25" fmla="*/ 9 h 42"/>
                <a:gd name="T26" fmla="*/ 35 w 149"/>
                <a:gd name="T27" fmla="*/ 9 h 42"/>
                <a:gd name="T28" fmla="*/ 31 w 149"/>
                <a:gd name="T29" fmla="*/ 10 h 42"/>
                <a:gd name="T30" fmla="*/ 28 w 149"/>
                <a:gd name="T31" fmla="*/ 10 h 42"/>
                <a:gd name="T32" fmla="*/ 24 w 149"/>
                <a:gd name="T33" fmla="*/ 11 h 42"/>
                <a:gd name="T34" fmla="*/ 21 w 149"/>
                <a:gd name="T35" fmla="*/ 11 h 42"/>
                <a:gd name="T36" fmla="*/ 18 w 149"/>
                <a:gd name="T37" fmla="*/ 12 h 42"/>
                <a:gd name="T38" fmla="*/ 14 w 149"/>
                <a:gd name="T39" fmla="*/ 12 h 42"/>
                <a:gd name="T40" fmla="*/ 11 w 149"/>
                <a:gd name="T41" fmla="*/ 12 h 42"/>
                <a:gd name="T42" fmla="*/ 7 w 149"/>
                <a:gd name="T43" fmla="*/ 12 h 42"/>
                <a:gd name="T44" fmla="*/ 6 w 149"/>
                <a:gd name="T45" fmla="*/ 12 h 42"/>
                <a:gd name="T46" fmla="*/ 5 w 149"/>
                <a:gd name="T47" fmla="*/ 11 h 42"/>
                <a:gd name="T48" fmla="*/ 4 w 149"/>
                <a:gd name="T49" fmla="*/ 11 h 42"/>
                <a:gd name="T50" fmla="*/ 4 w 149"/>
                <a:gd name="T51" fmla="*/ 11 h 42"/>
                <a:gd name="T52" fmla="*/ 4 w 149"/>
                <a:gd name="T53" fmla="*/ 11 h 42"/>
                <a:gd name="T54" fmla="*/ 0 w 149"/>
                <a:gd name="T55" fmla="*/ 3 h 42"/>
                <a:gd name="T56" fmla="*/ 1 w 149"/>
                <a:gd name="T57" fmla="*/ 2 h 42"/>
                <a:gd name="T58" fmla="*/ 1 w 149"/>
                <a:gd name="T59" fmla="*/ 2 h 42"/>
                <a:gd name="T60" fmla="*/ 2 w 149"/>
                <a:gd name="T61" fmla="*/ 2 h 42"/>
                <a:gd name="T62" fmla="*/ 3 w 149"/>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9"/>
                <a:gd name="T97" fmla="*/ 0 h 42"/>
                <a:gd name="T98" fmla="*/ 149 w 149"/>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9" h="42">
                  <a:moveTo>
                    <a:pt x="12" y="4"/>
                  </a:moveTo>
                  <a:lnTo>
                    <a:pt x="26" y="4"/>
                  </a:lnTo>
                  <a:lnTo>
                    <a:pt x="39" y="4"/>
                  </a:lnTo>
                  <a:lnTo>
                    <a:pt x="50" y="3"/>
                  </a:lnTo>
                  <a:lnTo>
                    <a:pt x="63" y="3"/>
                  </a:lnTo>
                  <a:lnTo>
                    <a:pt x="76" y="3"/>
                  </a:lnTo>
                  <a:lnTo>
                    <a:pt x="87" y="2"/>
                  </a:lnTo>
                  <a:lnTo>
                    <a:pt x="101" y="1"/>
                  </a:lnTo>
                  <a:lnTo>
                    <a:pt x="114" y="0"/>
                  </a:lnTo>
                  <a:lnTo>
                    <a:pt x="117" y="0"/>
                  </a:lnTo>
                  <a:lnTo>
                    <a:pt x="119" y="0"/>
                  </a:lnTo>
                  <a:lnTo>
                    <a:pt x="122" y="0"/>
                  </a:lnTo>
                  <a:lnTo>
                    <a:pt x="124" y="0"/>
                  </a:lnTo>
                  <a:lnTo>
                    <a:pt x="125" y="0"/>
                  </a:lnTo>
                  <a:lnTo>
                    <a:pt x="127" y="1"/>
                  </a:lnTo>
                  <a:lnTo>
                    <a:pt x="129" y="1"/>
                  </a:lnTo>
                  <a:lnTo>
                    <a:pt x="129" y="2"/>
                  </a:lnTo>
                  <a:lnTo>
                    <a:pt x="149" y="31"/>
                  </a:lnTo>
                  <a:lnTo>
                    <a:pt x="149" y="32"/>
                  </a:lnTo>
                  <a:lnTo>
                    <a:pt x="148" y="33"/>
                  </a:lnTo>
                  <a:lnTo>
                    <a:pt x="146" y="33"/>
                  </a:lnTo>
                  <a:lnTo>
                    <a:pt x="145" y="34"/>
                  </a:lnTo>
                  <a:lnTo>
                    <a:pt x="142" y="34"/>
                  </a:lnTo>
                  <a:lnTo>
                    <a:pt x="140" y="35"/>
                  </a:lnTo>
                  <a:lnTo>
                    <a:pt x="137" y="35"/>
                  </a:lnTo>
                  <a:lnTo>
                    <a:pt x="130" y="37"/>
                  </a:lnTo>
                  <a:lnTo>
                    <a:pt x="123" y="38"/>
                  </a:lnTo>
                  <a:lnTo>
                    <a:pt x="116" y="38"/>
                  </a:lnTo>
                  <a:lnTo>
                    <a:pt x="110" y="39"/>
                  </a:lnTo>
                  <a:lnTo>
                    <a:pt x="103" y="40"/>
                  </a:lnTo>
                  <a:lnTo>
                    <a:pt x="96" y="40"/>
                  </a:lnTo>
                  <a:lnTo>
                    <a:pt x="89" y="41"/>
                  </a:lnTo>
                  <a:lnTo>
                    <a:pt x="83" y="41"/>
                  </a:lnTo>
                  <a:lnTo>
                    <a:pt x="76" y="41"/>
                  </a:lnTo>
                  <a:lnTo>
                    <a:pt x="69" y="42"/>
                  </a:lnTo>
                  <a:lnTo>
                    <a:pt x="62" y="42"/>
                  </a:lnTo>
                  <a:lnTo>
                    <a:pt x="55" y="42"/>
                  </a:lnTo>
                  <a:lnTo>
                    <a:pt x="48" y="42"/>
                  </a:lnTo>
                  <a:lnTo>
                    <a:pt x="41" y="42"/>
                  </a:lnTo>
                  <a:lnTo>
                    <a:pt x="35" y="42"/>
                  </a:lnTo>
                  <a:lnTo>
                    <a:pt x="28" y="42"/>
                  </a:lnTo>
                  <a:lnTo>
                    <a:pt x="25" y="42"/>
                  </a:lnTo>
                  <a:lnTo>
                    <a:pt x="23" y="42"/>
                  </a:lnTo>
                  <a:lnTo>
                    <a:pt x="20" y="42"/>
                  </a:lnTo>
                  <a:lnTo>
                    <a:pt x="18" y="41"/>
                  </a:lnTo>
                  <a:lnTo>
                    <a:pt x="16" y="41"/>
                  </a:lnTo>
                  <a:lnTo>
                    <a:pt x="15" y="41"/>
                  </a:lnTo>
                  <a:lnTo>
                    <a:pt x="13" y="41"/>
                  </a:lnTo>
                  <a:lnTo>
                    <a:pt x="13" y="40"/>
                  </a:lnTo>
                  <a:lnTo>
                    <a:pt x="0" y="9"/>
                  </a:lnTo>
                  <a:lnTo>
                    <a:pt x="0" y="8"/>
                  </a:lnTo>
                  <a:lnTo>
                    <a:pt x="1" y="8"/>
                  </a:lnTo>
                  <a:lnTo>
                    <a:pt x="2" y="7"/>
                  </a:lnTo>
                  <a:lnTo>
                    <a:pt x="3" y="7"/>
                  </a:lnTo>
                  <a:lnTo>
                    <a:pt x="5" y="6"/>
                  </a:lnTo>
                  <a:lnTo>
                    <a:pt x="8" y="6"/>
                  </a:lnTo>
                  <a:lnTo>
                    <a:pt x="10" y="4"/>
                  </a:lnTo>
                  <a:lnTo>
                    <a:pt x="12" y="4"/>
                  </a:lnTo>
                  <a:close/>
                </a:path>
              </a:pathLst>
            </a:custGeom>
            <a:solidFill>
              <a:srgbClr val="7F7F7F"/>
            </a:solidFill>
            <a:ln w="9525">
              <a:noFill/>
              <a:round/>
              <a:headEnd/>
              <a:tailEnd/>
            </a:ln>
          </p:spPr>
          <p:txBody>
            <a:bodyPr/>
            <a:lstStyle/>
            <a:p>
              <a:endParaRPr lang="en-US"/>
            </a:p>
          </p:txBody>
        </p:sp>
        <p:sp>
          <p:nvSpPr>
            <p:cNvPr id="1293" name="Freeform 257"/>
            <p:cNvSpPr>
              <a:spLocks/>
            </p:cNvSpPr>
            <p:nvPr/>
          </p:nvSpPr>
          <p:spPr bwMode="auto">
            <a:xfrm>
              <a:off x="3521" y="2167"/>
              <a:ext cx="57" cy="25"/>
            </a:xfrm>
            <a:custGeom>
              <a:avLst/>
              <a:gdLst>
                <a:gd name="T0" fmla="*/ 26 w 114"/>
                <a:gd name="T1" fmla="*/ 1 h 49"/>
                <a:gd name="T2" fmla="*/ 29 w 114"/>
                <a:gd name="T3" fmla="*/ 10 h 49"/>
                <a:gd name="T4" fmla="*/ 0 w 114"/>
                <a:gd name="T5" fmla="*/ 13 h 49"/>
                <a:gd name="T6" fmla="*/ 4 w 114"/>
                <a:gd name="T7" fmla="*/ 3 h 49"/>
                <a:gd name="T8" fmla="*/ 4 w 114"/>
                <a:gd name="T9" fmla="*/ 3 h 49"/>
                <a:gd name="T10" fmla="*/ 5 w 114"/>
                <a:gd name="T11" fmla="*/ 3 h 49"/>
                <a:gd name="T12" fmla="*/ 6 w 114"/>
                <a:gd name="T13" fmla="*/ 2 h 49"/>
                <a:gd name="T14" fmla="*/ 7 w 114"/>
                <a:gd name="T15" fmla="*/ 2 h 49"/>
                <a:gd name="T16" fmla="*/ 9 w 114"/>
                <a:gd name="T17" fmla="*/ 2 h 49"/>
                <a:gd name="T18" fmla="*/ 11 w 114"/>
                <a:gd name="T19" fmla="*/ 1 h 49"/>
                <a:gd name="T20" fmla="*/ 13 w 114"/>
                <a:gd name="T21" fmla="*/ 1 h 49"/>
                <a:gd name="T22" fmla="*/ 14 w 114"/>
                <a:gd name="T23" fmla="*/ 1 h 49"/>
                <a:gd name="T24" fmla="*/ 17 w 114"/>
                <a:gd name="T25" fmla="*/ 1 h 49"/>
                <a:gd name="T26" fmla="*/ 19 w 114"/>
                <a:gd name="T27" fmla="*/ 0 h 49"/>
                <a:gd name="T28" fmla="*/ 21 w 114"/>
                <a:gd name="T29" fmla="*/ 0 h 49"/>
                <a:gd name="T30" fmla="*/ 22 w 114"/>
                <a:gd name="T31" fmla="*/ 0 h 49"/>
                <a:gd name="T32" fmla="*/ 23 w 114"/>
                <a:gd name="T33" fmla="*/ 0 h 49"/>
                <a:gd name="T34" fmla="*/ 24 w 114"/>
                <a:gd name="T35" fmla="*/ 0 h 49"/>
                <a:gd name="T36" fmla="*/ 24 w 114"/>
                <a:gd name="T37" fmla="*/ 0 h 49"/>
                <a:gd name="T38" fmla="*/ 25 w 114"/>
                <a:gd name="T39" fmla="*/ 0 h 49"/>
                <a:gd name="T40" fmla="*/ 25 w 114"/>
                <a:gd name="T41" fmla="*/ 0 h 49"/>
                <a:gd name="T42" fmla="*/ 25 w 114"/>
                <a:gd name="T43" fmla="*/ 1 h 49"/>
                <a:gd name="T44" fmla="*/ 26 w 114"/>
                <a:gd name="T45" fmla="*/ 1 h 49"/>
                <a:gd name="T46" fmla="*/ 26 w 114"/>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4"/>
                <a:gd name="T73" fmla="*/ 0 h 49"/>
                <a:gd name="T74" fmla="*/ 114 w 114"/>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4" h="49">
                  <a:moveTo>
                    <a:pt x="103" y="2"/>
                  </a:moveTo>
                  <a:lnTo>
                    <a:pt x="114" y="38"/>
                  </a:lnTo>
                  <a:lnTo>
                    <a:pt x="0" y="49"/>
                  </a:lnTo>
                  <a:lnTo>
                    <a:pt x="14" y="10"/>
                  </a:lnTo>
                  <a:lnTo>
                    <a:pt x="15" y="9"/>
                  </a:lnTo>
                  <a:lnTo>
                    <a:pt x="18" y="9"/>
                  </a:lnTo>
                  <a:lnTo>
                    <a:pt x="22" y="8"/>
                  </a:lnTo>
                  <a:lnTo>
                    <a:pt x="28" y="6"/>
                  </a:lnTo>
                  <a:lnTo>
                    <a:pt x="35" y="5"/>
                  </a:lnTo>
                  <a:lnTo>
                    <a:pt x="41" y="4"/>
                  </a:lnTo>
                  <a:lnTo>
                    <a:pt x="50" y="3"/>
                  </a:lnTo>
                  <a:lnTo>
                    <a:pt x="58" y="2"/>
                  </a:lnTo>
                  <a:lnTo>
                    <a:pt x="66" y="1"/>
                  </a:lnTo>
                  <a:lnTo>
                    <a:pt x="73" y="0"/>
                  </a:lnTo>
                  <a:lnTo>
                    <a:pt x="81" y="0"/>
                  </a:lnTo>
                  <a:lnTo>
                    <a:pt x="88" y="0"/>
                  </a:lnTo>
                  <a:lnTo>
                    <a:pt x="90" y="0"/>
                  </a:lnTo>
                  <a:lnTo>
                    <a:pt x="93" y="0"/>
                  </a:lnTo>
                  <a:lnTo>
                    <a:pt x="96" y="0"/>
                  </a:lnTo>
                  <a:lnTo>
                    <a:pt x="97" y="0"/>
                  </a:lnTo>
                  <a:lnTo>
                    <a:pt x="99" y="0"/>
                  </a:lnTo>
                  <a:lnTo>
                    <a:pt x="100" y="1"/>
                  </a:lnTo>
                  <a:lnTo>
                    <a:pt x="101" y="1"/>
                  </a:lnTo>
                  <a:lnTo>
                    <a:pt x="103" y="2"/>
                  </a:lnTo>
                  <a:close/>
                </a:path>
              </a:pathLst>
            </a:custGeom>
            <a:solidFill>
              <a:srgbClr val="4C4C4C"/>
            </a:solidFill>
            <a:ln w="9525">
              <a:noFill/>
              <a:round/>
              <a:headEnd/>
              <a:tailEnd/>
            </a:ln>
          </p:spPr>
          <p:txBody>
            <a:bodyPr/>
            <a:lstStyle/>
            <a:p>
              <a:endParaRPr lang="en-US"/>
            </a:p>
          </p:txBody>
        </p:sp>
        <p:sp>
          <p:nvSpPr>
            <p:cNvPr id="1294" name="Freeform 258"/>
            <p:cNvSpPr>
              <a:spLocks/>
            </p:cNvSpPr>
            <p:nvPr/>
          </p:nvSpPr>
          <p:spPr bwMode="auto">
            <a:xfrm>
              <a:off x="3518" y="2155"/>
              <a:ext cx="10" cy="37"/>
            </a:xfrm>
            <a:custGeom>
              <a:avLst/>
              <a:gdLst>
                <a:gd name="T0" fmla="*/ 3 w 21"/>
                <a:gd name="T1" fmla="*/ 0 h 75"/>
                <a:gd name="T2" fmla="*/ 0 w 21"/>
                <a:gd name="T3" fmla="*/ 6 h 75"/>
                <a:gd name="T4" fmla="*/ 1 w 21"/>
                <a:gd name="T5" fmla="*/ 18 h 75"/>
                <a:gd name="T6" fmla="*/ 5 w 21"/>
                <a:gd name="T7" fmla="*/ 8 h 75"/>
                <a:gd name="T8" fmla="*/ 5 w 21"/>
                <a:gd name="T9" fmla="*/ 8 h 75"/>
                <a:gd name="T10" fmla="*/ 5 w 21"/>
                <a:gd name="T11" fmla="*/ 7 h 75"/>
                <a:gd name="T12" fmla="*/ 5 w 21"/>
                <a:gd name="T13" fmla="*/ 7 h 75"/>
                <a:gd name="T14" fmla="*/ 5 w 21"/>
                <a:gd name="T15" fmla="*/ 6 h 75"/>
                <a:gd name="T16" fmla="*/ 5 w 21"/>
                <a:gd name="T17" fmla="*/ 5 h 75"/>
                <a:gd name="T18" fmla="*/ 5 w 21"/>
                <a:gd name="T19" fmla="*/ 4 h 75"/>
                <a:gd name="T20" fmla="*/ 5 w 21"/>
                <a:gd name="T21" fmla="*/ 3 h 75"/>
                <a:gd name="T22" fmla="*/ 4 w 21"/>
                <a:gd name="T23" fmla="*/ 3 h 75"/>
                <a:gd name="T24" fmla="*/ 4 w 21"/>
                <a:gd name="T25" fmla="*/ 2 h 75"/>
                <a:gd name="T26" fmla="*/ 4 w 21"/>
                <a:gd name="T27" fmla="*/ 1 h 75"/>
                <a:gd name="T28" fmla="*/ 4 w 21"/>
                <a:gd name="T29" fmla="*/ 1 h 75"/>
                <a:gd name="T30" fmla="*/ 4 w 21"/>
                <a:gd name="T31" fmla="*/ 0 h 75"/>
                <a:gd name="T32" fmla="*/ 3 w 21"/>
                <a:gd name="T33" fmla="*/ 0 h 75"/>
                <a:gd name="T34" fmla="*/ 3 w 21"/>
                <a:gd name="T35" fmla="*/ 0 h 75"/>
                <a:gd name="T36" fmla="*/ 3 w 21"/>
                <a:gd name="T37" fmla="*/ 0 h 75"/>
                <a:gd name="T38" fmla="*/ 3 w 21"/>
                <a:gd name="T39" fmla="*/ 0 h 75"/>
                <a:gd name="T40" fmla="*/ 3 w 21"/>
                <a:gd name="T41" fmla="*/ 0 h 75"/>
                <a:gd name="T42" fmla="*/ 3 w 21"/>
                <a:gd name="T43" fmla="*/ 0 h 75"/>
                <a:gd name="T44" fmla="*/ 3 w 21"/>
                <a:gd name="T45" fmla="*/ 0 h 75"/>
                <a:gd name="T46" fmla="*/ 3 w 21"/>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75"/>
                <a:gd name="T74" fmla="*/ 21 w 21"/>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75">
                  <a:moveTo>
                    <a:pt x="13" y="2"/>
                  </a:moveTo>
                  <a:lnTo>
                    <a:pt x="0" y="27"/>
                  </a:lnTo>
                  <a:lnTo>
                    <a:pt x="7" y="75"/>
                  </a:lnTo>
                  <a:lnTo>
                    <a:pt x="20" y="35"/>
                  </a:lnTo>
                  <a:lnTo>
                    <a:pt x="20" y="33"/>
                  </a:lnTo>
                  <a:lnTo>
                    <a:pt x="21" y="30"/>
                  </a:lnTo>
                  <a:lnTo>
                    <a:pt x="21" y="28"/>
                  </a:lnTo>
                  <a:lnTo>
                    <a:pt x="21" y="25"/>
                  </a:lnTo>
                  <a:lnTo>
                    <a:pt x="21" y="21"/>
                  </a:lnTo>
                  <a:lnTo>
                    <a:pt x="20" y="18"/>
                  </a:lnTo>
                  <a:lnTo>
                    <a:pt x="20" y="15"/>
                  </a:lnTo>
                  <a:lnTo>
                    <a:pt x="19" y="12"/>
                  </a:lnTo>
                  <a:lnTo>
                    <a:pt x="19" y="8"/>
                  </a:lnTo>
                  <a:lnTo>
                    <a:pt x="17" y="6"/>
                  </a:lnTo>
                  <a:lnTo>
                    <a:pt x="17" y="4"/>
                  </a:lnTo>
                  <a:lnTo>
                    <a:pt x="16" y="2"/>
                  </a:lnTo>
                  <a:lnTo>
                    <a:pt x="15" y="2"/>
                  </a:lnTo>
                  <a:lnTo>
                    <a:pt x="15" y="0"/>
                  </a:lnTo>
                  <a:lnTo>
                    <a:pt x="14" y="0"/>
                  </a:lnTo>
                  <a:lnTo>
                    <a:pt x="13" y="0"/>
                  </a:lnTo>
                  <a:lnTo>
                    <a:pt x="13" y="2"/>
                  </a:lnTo>
                  <a:close/>
                </a:path>
              </a:pathLst>
            </a:custGeom>
            <a:solidFill>
              <a:srgbClr val="666666"/>
            </a:solidFill>
            <a:ln w="9525">
              <a:noFill/>
              <a:round/>
              <a:headEnd/>
              <a:tailEnd/>
            </a:ln>
          </p:spPr>
          <p:txBody>
            <a:bodyPr/>
            <a:lstStyle/>
            <a:p>
              <a:endParaRPr lang="en-US"/>
            </a:p>
          </p:txBody>
        </p:sp>
        <p:sp>
          <p:nvSpPr>
            <p:cNvPr id="1295" name="Freeform 259"/>
            <p:cNvSpPr>
              <a:spLocks/>
            </p:cNvSpPr>
            <p:nvPr/>
          </p:nvSpPr>
          <p:spPr bwMode="auto">
            <a:xfrm>
              <a:off x="3525" y="2151"/>
              <a:ext cx="47" cy="22"/>
            </a:xfrm>
            <a:custGeom>
              <a:avLst/>
              <a:gdLst>
                <a:gd name="T0" fmla="*/ 2 w 93"/>
                <a:gd name="T1" fmla="*/ 1 h 44"/>
                <a:gd name="T2" fmla="*/ 4 w 93"/>
                <a:gd name="T3" fmla="*/ 1 h 44"/>
                <a:gd name="T4" fmla="*/ 6 w 93"/>
                <a:gd name="T5" fmla="*/ 1 h 44"/>
                <a:gd name="T6" fmla="*/ 8 w 93"/>
                <a:gd name="T7" fmla="*/ 1 h 44"/>
                <a:gd name="T8" fmla="*/ 10 w 93"/>
                <a:gd name="T9" fmla="*/ 1 h 44"/>
                <a:gd name="T10" fmla="*/ 12 w 93"/>
                <a:gd name="T11" fmla="*/ 1 h 44"/>
                <a:gd name="T12" fmla="*/ 14 w 93"/>
                <a:gd name="T13" fmla="*/ 1 h 44"/>
                <a:gd name="T14" fmla="*/ 16 w 93"/>
                <a:gd name="T15" fmla="*/ 1 h 44"/>
                <a:gd name="T16" fmla="*/ 19 w 93"/>
                <a:gd name="T17" fmla="*/ 0 h 44"/>
                <a:gd name="T18" fmla="*/ 19 w 93"/>
                <a:gd name="T19" fmla="*/ 0 h 44"/>
                <a:gd name="T20" fmla="*/ 19 w 93"/>
                <a:gd name="T21" fmla="*/ 0 h 44"/>
                <a:gd name="T22" fmla="*/ 20 w 93"/>
                <a:gd name="T23" fmla="*/ 0 h 44"/>
                <a:gd name="T24" fmla="*/ 20 w 93"/>
                <a:gd name="T25" fmla="*/ 0 h 44"/>
                <a:gd name="T26" fmla="*/ 20 w 93"/>
                <a:gd name="T27" fmla="*/ 1 h 44"/>
                <a:gd name="T28" fmla="*/ 21 w 93"/>
                <a:gd name="T29" fmla="*/ 1 h 44"/>
                <a:gd name="T30" fmla="*/ 21 w 93"/>
                <a:gd name="T31" fmla="*/ 1 h 44"/>
                <a:gd name="T32" fmla="*/ 21 w 93"/>
                <a:gd name="T33" fmla="*/ 1 h 44"/>
                <a:gd name="T34" fmla="*/ 24 w 93"/>
                <a:gd name="T35" fmla="*/ 9 h 44"/>
                <a:gd name="T36" fmla="*/ 24 w 93"/>
                <a:gd name="T37" fmla="*/ 9 h 44"/>
                <a:gd name="T38" fmla="*/ 24 w 93"/>
                <a:gd name="T39" fmla="*/ 9 h 44"/>
                <a:gd name="T40" fmla="*/ 24 w 93"/>
                <a:gd name="T41" fmla="*/ 9 h 44"/>
                <a:gd name="T42" fmla="*/ 24 w 93"/>
                <a:gd name="T43" fmla="*/ 9 h 44"/>
                <a:gd name="T44" fmla="*/ 23 w 93"/>
                <a:gd name="T45" fmla="*/ 9 h 44"/>
                <a:gd name="T46" fmla="*/ 23 w 93"/>
                <a:gd name="T47" fmla="*/ 9 h 44"/>
                <a:gd name="T48" fmla="*/ 23 w 93"/>
                <a:gd name="T49" fmla="*/ 9 h 44"/>
                <a:gd name="T50" fmla="*/ 23 w 93"/>
                <a:gd name="T51" fmla="*/ 9 h 44"/>
                <a:gd name="T52" fmla="*/ 22 w 93"/>
                <a:gd name="T53" fmla="*/ 9 h 44"/>
                <a:gd name="T54" fmla="*/ 22 w 93"/>
                <a:gd name="T55" fmla="*/ 9 h 44"/>
                <a:gd name="T56" fmla="*/ 19 w 93"/>
                <a:gd name="T57" fmla="*/ 10 h 44"/>
                <a:gd name="T58" fmla="*/ 17 w 93"/>
                <a:gd name="T59" fmla="*/ 11 h 44"/>
                <a:gd name="T60" fmla="*/ 16 w 93"/>
                <a:gd name="T61" fmla="*/ 11 h 44"/>
                <a:gd name="T62" fmla="*/ 15 w 93"/>
                <a:gd name="T63" fmla="*/ 11 h 44"/>
                <a:gd name="T64" fmla="*/ 14 w 93"/>
                <a:gd name="T65" fmla="*/ 11 h 44"/>
                <a:gd name="T66" fmla="*/ 13 w 93"/>
                <a:gd name="T67" fmla="*/ 11 h 44"/>
                <a:gd name="T68" fmla="*/ 12 w 93"/>
                <a:gd name="T69" fmla="*/ 11 h 44"/>
                <a:gd name="T70" fmla="*/ 11 w 93"/>
                <a:gd name="T71" fmla="*/ 11 h 44"/>
                <a:gd name="T72" fmla="*/ 10 w 93"/>
                <a:gd name="T73" fmla="*/ 11 h 44"/>
                <a:gd name="T74" fmla="*/ 8 w 93"/>
                <a:gd name="T75" fmla="*/ 11 h 44"/>
                <a:gd name="T76" fmla="*/ 7 w 93"/>
                <a:gd name="T77" fmla="*/ 11 h 44"/>
                <a:gd name="T78" fmla="*/ 6 w 93"/>
                <a:gd name="T79" fmla="*/ 11 h 44"/>
                <a:gd name="T80" fmla="*/ 5 w 93"/>
                <a:gd name="T81" fmla="*/ 11 h 44"/>
                <a:gd name="T82" fmla="*/ 4 w 93"/>
                <a:gd name="T83" fmla="*/ 11 h 44"/>
                <a:gd name="T84" fmla="*/ 4 w 93"/>
                <a:gd name="T85" fmla="*/ 11 h 44"/>
                <a:gd name="T86" fmla="*/ 3 w 93"/>
                <a:gd name="T87" fmla="*/ 11 h 44"/>
                <a:gd name="T88" fmla="*/ 3 w 93"/>
                <a:gd name="T89" fmla="*/ 11 h 44"/>
                <a:gd name="T90" fmla="*/ 3 w 93"/>
                <a:gd name="T91" fmla="*/ 11 h 44"/>
                <a:gd name="T92" fmla="*/ 2 w 93"/>
                <a:gd name="T93" fmla="*/ 11 h 44"/>
                <a:gd name="T94" fmla="*/ 2 w 93"/>
                <a:gd name="T95" fmla="*/ 11 h 44"/>
                <a:gd name="T96" fmla="*/ 2 w 93"/>
                <a:gd name="T97" fmla="*/ 11 h 44"/>
                <a:gd name="T98" fmla="*/ 2 w 93"/>
                <a:gd name="T99" fmla="*/ 11 h 44"/>
                <a:gd name="T100" fmla="*/ 2 w 93"/>
                <a:gd name="T101" fmla="*/ 11 h 44"/>
                <a:gd name="T102" fmla="*/ 2 w 93"/>
                <a:gd name="T103" fmla="*/ 11 h 44"/>
                <a:gd name="T104" fmla="*/ 0 w 93"/>
                <a:gd name="T105" fmla="*/ 3 h 44"/>
                <a:gd name="T106" fmla="*/ 0 w 93"/>
                <a:gd name="T107" fmla="*/ 3 h 44"/>
                <a:gd name="T108" fmla="*/ 0 w 93"/>
                <a:gd name="T109" fmla="*/ 3 h 44"/>
                <a:gd name="T110" fmla="*/ 0 w 93"/>
                <a:gd name="T111" fmla="*/ 2 h 44"/>
                <a:gd name="T112" fmla="*/ 0 w 93"/>
                <a:gd name="T113" fmla="*/ 2 h 44"/>
                <a:gd name="T114" fmla="*/ 1 w 93"/>
                <a:gd name="T115" fmla="*/ 2 h 44"/>
                <a:gd name="T116" fmla="*/ 1 w 93"/>
                <a:gd name="T117" fmla="*/ 1 h 44"/>
                <a:gd name="T118" fmla="*/ 1 w 93"/>
                <a:gd name="T119" fmla="*/ 1 h 44"/>
                <a:gd name="T120" fmla="*/ 2 w 93"/>
                <a:gd name="T121" fmla="*/ 1 h 44"/>
                <a:gd name="T122" fmla="*/ 2 w 93"/>
                <a:gd name="T123" fmla="*/ 1 h 44"/>
                <a:gd name="T124" fmla="*/ 2 w 93"/>
                <a:gd name="T125" fmla="*/ 1 h 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3"/>
                <a:gd name="T190" fmla="*/ 0 h 44"/>
                <a:gd name="T191" fmla="*/ 93 w 93"/>
                <a:gd name="T192" fmla="*/ 44 h 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3" h="44">
                  <a:moveTo>
                    <a:pt x="8" y="6"/>
                  </a:moveTo>
                  <a:lnTo>
                    <a:pt x="16" y="5"/>
                  </a:lnTo>
                  <a:lnTo>
                    <a:pt x="24" y="5"/>
                  </a:lnTo>
                  <a:lnTo>
                    <a:pt x="32" y="5"/>
                  </a:lnTo>
                  <a:lnTo>
                    <a:pt x="40" y="5"/>
                  </a:lnTo>
                  <a:lnTo>
                    <a:pt x="47" y="4"/>
                  </a:lnTo>
                  <a:lnTo>
                    <a:pt x="55" y="3"/>
                  </a:lnTo>
                  <a:lnTo>
                    <a:pt x="63" y="1"/>
                  </a:lnTo>
                  <a:lnTo>
                    <a:pt x="73" y="0"/>
                  </a:lnTo>
                  <a:lnTo>
                    <a:pt x="75" y="0"/>
                  </a:lnTo>
                  <a:lnTo>
                    <a:pt x="76" y="0"/>
                  </a:lnTo>
                  <a:lnTo>
                    <a:pt x="77" y="0"/>
                  </a:lnTo>
                  <a:lnTo>
                    <a:pt x="78" y="0"/>
                  </a:lnTo>
                  <a:lnTo>
                    <a:pt x="80" y="1"/>
                  </a:lnTo>
                  <a:lnTo>
                    <a:pt x="81" y="1"/>
                  </a:lnTo>
                  <a:lnTo>
                    <a:pt x="82" y="3"/>
                  </a:lnTo>
                  <a:lnTo>
                    <a:pt x="93" y="33"/>
                  </a:lnTo>
                  <a:lnTo>
                    <a:pt x="93" y="34"/>
                  </a:lnTo>
                  <a:lnTo>
                    <a:pt x="92" y="34"/>
                  </a:lnTo>
                  <a:lnTo>
                    <a:pt x="91" y="35"/>
                  </a:lnTo>
                  <a:lnTo>
                    <a:pt x="90" y="35"/>
                  </a:lnTo>
                  <a:lnTo>
                    <a:pt x="89" y="36"/>
                  </a:lnTo>
                  <a:lnTo>
                    <a:pt x="86" y="36"/>
                  </a:lnTo>
                  <a:lnTo>
                    <a:pt x="85" y="36"/>
                  </a:lnTo>
                  <a:lnTo>
                    <a:pt x="76" y="38"/>
                  </a:lnTo>
                  <a:lnTo>
                    <a:pt x="67" y="41"/>
                  </a:lnTo>
                  <a:lnTo>
                    <a:pt x="63" y="41"/>
                  </a:lnTo>
                  <a:lnTo>
                    <a:pt x="59" y="42"/>
                  </a:lnTo>
                  <a:lnTo>
                    <a:pt x="54" y="42"/>
                  </a:lnTo>
                  <a:lnTo>
                    <a:pt x="50" y="43"/>
                  </a:lnTo>
                  <a:lnTo>
                    <a:pt x="45" y="43"/>
                  </a:lnTo>
                  <a:lnTo>
                    <a:pt x="42" y="43"/>
                  </a:lnTo>
                  <a:lnTo>
                    <a:pt x="37" y="44"/>
                  </a:lnTo>
                  <a:lnTo>
                    <a:pt x="32" y="44"/>
                  </a:lnTo>
                  <a:lnTo>
                    <a:pt x="28" y="44"/>
                  </a:lnTo>
                  <a:lnTo>
                    <a:pt x="24" y="44"/>
                  </a:lnTo>
                  <a:lnTo>
                    <a:pt x="20" y="44"/>
                  </a:lnTo>
                  <a:lnTo>
                    <a:pt x="15" y="44"/>
                  </a:lnTo>
                  <a:lnTo>
                    <a:pt x="14" y="44"/>
                  </a:lnTo>
                  <a:lnTo>
                    <a:pt x="12" y="43"/>
                  </a:lnTo>
                  <a:lnTo>
                    <a:pt x="10" y="43"/>
                  </a:lnTo>
                  <a:lnTo>
                    <a:pt x="9" y="43"/>
                  </a:lnTo>
                  <a:lnTo>
                    <a:pt x="8" y="43"/>
                  </a:lnTo>
                  <a:lnTo>
                    <a:pt x="7" y="42"/>
                  </a:lnTo>
                  <a:lnTo>
                    <a:pt x="6" y="42"/>
                  </a:lnTo>
                  <a:lnTo>
                    <a:pt x="6" y="41"/>
                  </a:lnTo>
                  <a:lnTo>
                    <a:pt x="0" y="10"/>
                  </a:lnTo>
                  <a:lnTo>
                    <a:pt x="0" y="8"/>
                  </a:lnTo>
                  <a:lnTo>
                    <a:pt x="1" y="8"/>
                  </a:lnTo>
                  <a:lnTo>
                    <a:pt x="1" y="7"/>
                  </a:lnTo>
                  <a:lnTo>
                    <a:pt x="3" y="6"/>
                  </a:lnTo>
                  <a:lnTo>
                    <a:pt x="5" y="6"/>
                  </a:lnTo>
                  <a:lnTo>
                    <a:pt x="6" y="6"/>
                  </a:lnTo>
                  <a:lnTo>
                    <a:pt x="8" y="6"/>
                  </a:lnTo>
                  <a:close/>
                </a:path>
              </a:pathLst>
            </a:custGeom>
            <a:solidFill>
              <a:srgbClr val="7F7F7F"/>
            </a:solidFill>
            <a:ln w="9525">
              <a:noFill/>
              <a:round/>
              <a:headEnd/>
              <a:tailEnd/>
            </a:ln>
          </p:spPr>
          <p:txBody>
            <a:bodyPr/>
            <a:lstStyle/>
            <a:p>
              <a:endParaRPr lang="en-US"/>
            </a:p>
          </p:txBody>
        </p:sp>
        <p:sp>
          <p:nvSpPr>
            <p:cNvPr id="1296" name="Freeform 260"/>
            <p:cNvSpPr>
              <a:spLocks/>
            </p:cNvSpPr>
            <p:nvPr/>
          </p:nvSpPr>
          <p:spPr bwMode="auto">
            <a:xfrm>
              <a:off x="3688" y="2126"/>
              <a:ext cx="57" cy="25"/>
            </a:xfrm>
            <a:custGeom>
              <a:avLst/>
              <a:gdLst>
                <a:gd name="T0" fmla="*/ 25 w 113"/>
                <a:gd name="T1" fmla="*/ 1 h 50"/>
                <a:gd name="T2" fmla="*/ 29 w 113"/>
                <a:gd name="T3" fmla="*/ 10 h 50"/>
                <a:gd name="T4" fmla="*/ 0 w 113"/>
                <a:gd name="T5" fmla="*/ 13 h 50"/>
                <a:gd name="T6" fmla="*/ 3 w 113"/>
                <a:gd name="T7" fmla="*/ 3 h 50"/>
                <a:gd name="T8" fmla="*/ 4 w 113"/>
                <a:gd name="T9" fmla="*/ 3 h 50"/>
                <a:gd name="T10" fmla="*/ 4 w 113"/>
                <a:gd name="T11" fmla="*/ 3 h 50"/>
                <a:gd name="T12" fmla="*/ 5 w 113"/>
                <a:gd name="T13" fmla="*/ 3 h 50"/>
                <a:gd name="T14" fmla="*/ 7 w 113"/>
                <a:gd name="T15" fmla="*/ 2 h 50"/>
                <a:gd name="T16" fmla="*/ 8 w 113"/>
                <a:gd name="T17" fmla="*/ 2 h 50"/>
                <a:gd name="T18" fmla="*/ 10 w 113"/>
                <a:gd name="T19" fmla="*/ 2 h 50"/>
                <a:gd name="T20" fmla="*/ 12 w 113"/>
                <a:gd name="T21" fmla="*/ 1 h 50"/>
                <a:gd name="T22" fmla="*/ 14 w 113"/>
                <a:gd name="T23" fmla="*/ 1 h 50"/>
                <a:gd name="T24" fmla="*/ 16 w 113"/>
                <a:gd name="T25" fmla="*/ 1 h 50"/>
                <a:gd name="T26" fmla="*/ 18 w 113"/>
                <a:gd name="T27" fmla="*/ 1 h 50"/>
                <a:gd name="T28" fmla="*/ 20 w 113"/>
                <a:gd name="T29" fmla="*/ 0 h 50"/>
                <a:gd name="T30" fmla="*/ 21 w 113"/>
                <a:gd name="T31" fmla="*/ 0 h 50"/>
                <a:gd name="T32" fmla="*/ 22 w 113"/>
                <a:gd name="T33" fmla="*/ 0 h 50"/>
                <a:gd name="T34" fmla="*/ 23 w 113"/>
                <a:gd name="T35" fmla="*/ 0 h 50"/>
                <a:gd name="T36" fmla="*/ 23 w 113"/>
                <a:gd name="T37" fmla="*/ 0 h 50"/>
                <a:gd name="T38" fmla="*/ 24 w 113"/>
                <a:gd name="T39" fmla="*/ 0 h 50"/>
                <a:gd name="T40" fmla="*/ 24 w 113"/>
                <a:gd name="T41" fmla="*/ 1 h 50"/>
                <a:gd name="T42" fmla="*/ 25 w 113"/>
                <a:gd name="T43" fmla="*/ 1 h 50"/>
                <a:gd name="T44" fmla="*/ 25 w 113"/>
                <a:gd name="T45" fmla="*/ 1 h 50"/>
                <a:gd name="T46" fmla="*/ 25 w 113"/>
                <a:gd name="T47" fmla="*/ 1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50"/>
                <a:gd name="T74" fmla="*/ 113 w 113"/>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50">
                  <a:moveTo>
                    <a:pt x="99" y="2"/>
                  </a:moveTo>
                  <a:lnTo>
                    <a:pt x="113" y="39"/>
                  </a:lnTo>
                  <a:lnTo>
                    <a:pt x="0" y="50"/>
                  </a:lnTo>
                  <a:lnTo>
                    <a:pt x="12" y="10"/>
                  </a:lnTo>
                  <a:lnTo>
                    <a:pt x="13" y="10"/>
                  </a:lnTo>
                  <a:lnTo>
                    <a:pt x="15" y="9"/>
                  </a:lnTo>
                  <a:lnTo>
                    <a:pt x="20" y="9"/>
                  </a:lnTo>
                  <a:lnTo>
                    <a:pt x="25" y="8"/>
                  </a:lnTo>
                  <a:lnTo>
                    <a:pt x="31" y="7"/>
                  </a:lnTo>
                  <a:lnTo>
                    <a:pt x="39" y="6"/>
                  </a:lnTo>
                  <a:lnTo>
                    <a:pt x="46" y="3"/>
                  </a:lnTo>
                  <a:lnTo>
                    <a:pt x="54" y="2"/>
                  </a:lnTo>
                  <a:lnTo>
                    <a:pt x="62" y="2"/>
                  </a:lnTo>
                  <a:lnTo>
                    <a:pt x="70" y="1"/>
                  </a:lnTo>
                  <a:lnTo>
                    <a:pt x="77" y="0"/>
                  </a:lnTo>
                  <a:lnTo>
                    <a:pt x="84" y="0"/>
                  </a:lnTo>
                  <a:lnTo>
                    <a:pt x="87" y="0"/>
                  </a:lnTo>
                  <a:lnTo>
                    <a:pt x="90" y="0"/>
                  </a:lnTo>
                  <a:lnTo>
                    <a:pt x="92" y="0"/>
                  </a:lnTo>
                  <a:lnTo>
                    <a:pt x="95" y="0"/>
                  </a:lnTo>
                  <a:lnTo>
                    <a:pt x="96" y="1"/>
                  </a:lnTo>
                  <a:lnTo>
                    <a:pt x="98" y="1"/>
                  </a:lnTo>
                  <a:lnTo>
                    <a:pt x="98" y="2"/>
                  </a:lnTo>
                  <a:lnTo>
                    <a:pt x="99" y="2"/>
                  </a:lnTo>
                  <a:close/>
                </a:path>
              </a:pathLst>
            </a:custGeom>
            <a:solidFill>
              <a:srgbClr val="4C4C4C"/>
            </a:solidFill>
            <a:ln w="9525">
              <a:noFill/>
              <a:round/>
              <a:headEnd/>
              <a:tailEnd/>
            </a:ln>
          </p:spPr>
          <p:txBody>
            <a:bodyPr/>
            <a:lstStyle/>
            <a:p>
              <a:endParaRPr lang="en-US"/>
            </a:p>
          </p:txBody>
        </p:sp>
        <p:sp>
          <p:nvSpPr>
            <p:cNvPr id="1297" name="Freeform 261"/>
            <p:cNvSpPr>
              <a:spLocks/>
            </p:cNvSpPr>
            <p:nvPr/>
          </p:nvSpPr>
          <p:spPr bwMode="auto">
            <a:xfrm>
              <a:off x="3683" y="2114"/>
              <a:ext cx="11" cy="37"/>
            </a:xfrm>
            <a:custGeom>
              <a:avLst/>
              <a:gdLst>
                <a:gd name="T0" fmla="*/ 3 w 21"/>
                <a:gd name="T1" fmla="*/ 1 h 74"/>
                <a:gd name="T2" fmla="*/ 0 w 21"/>
                <a:gd name="T3" fmla="*/ 6 h 74"/>
                <a:gd name="T4" fmla="*/ 3 w 21"/>
                <a:gd name="T5" fmla="*/ 19 h 74"/>
                <a:gd name="T6" fmla="*/ 6 w 21"/>
                <a:gd name="T7" fmla="*/ 9 h 74"/>
                <a:gd name="T8" fmla="*/ 6 w 21"/>
                <a:gd name="T9" fmla="*/ 9 h 74"/>
                <a:gd name="T10" fmla="*/ 6 w 21"/>
                <a:gd name="T11" fmla="*/ 7 h 74"/>
                <a:gd name="T12" fmla="*/ 6 w 21"/>
                <a:gd name="T13" fmla="*/ 7 h 74"/>
                <a:gd name="T14" fmla="*/ 6 w 21"/>
                <a:gd name="T15" fmla="*/ 6 h 74"/>
                <a:gd name="T16" fmla="*/ 6 w 21"/>
                <a:gd name="T17" fmla="*/ 5 h 74"/>
                <a:gd name="T18" fmla="*/ 5 w 21"/>
                <a:gd name="T19" fmla="*/ 5 h 74"/>
                <a:gd name="T20" fmla="*/ 5 w 21"/>
                <a:gd name="T21" fmla="*/ 3 h 74"/>
                <a:gd name="T22" fmla="*/ 5 w 21"/>
                <a:gd name="T23" fmla="*/ 2 h 74"/>
                <a:gd name="T24" fmla="*/ 5 w 21"/>
                <a:gd name="T25" fmla="*/ 2 h 74"/>
                <a:gd name="T26" fmla="*/ 4 w 21"/>
                <a:gd name="T27" fmla="*/ 1 h 74"/>
                <a:gd name="T28" fmla="*/ 4 w 21"/>
                <a:gd name="T29" fmla="*/ 1 h 74"/>
                <a:gd name="T30" fmla="*/ 4 w 21"/>
                <a:gd name="T31" fmla="*/ 1 h 74"/>
                <a:gd name="T32" fmla="*/ 4 w 21"/>
                <a:gd name="T33" fmla="*/ 1 h 74"/>
                <a:gd name="T34" fmla="*/ 4 w 21"/>
                <a:gd name="T35" fmla="*/ 1 h 74"/>
                <a:gd name="T36" fmla="*/ 4 w 21"/>
                <a:gd name="T37" fmla="*/ 0 h 74"/>
                <a:gd name="T38" fmla="*/ 4 w 21"/>
                <a:gd name="T39" fmla="*/ 0 h 74"/>
                <a:gd name="T40" fmla="*/ 4 w 21"/>
                <a:gd name="T41" fmla="*/ 0 h 74"/>
                <a:gd name="T42" fmla="*/ 4 w 21"/>
                <a:gd name="T43" fmla="*/ 1 h 74"/>
                <a:gd name="T44" fmla="*/ 3 w 21"/>
                <a:gd name="T45" fmla="*/ 1 h 74"/>
                <a:gd name="T46" fmla="*/ 3 w 21"/>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74"/>
                <a:gd name="T74" fmla="*/ 21 w 21"/>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74">
                  <a:moveTo>
                    <a:pt x="11" y="2"/>
                  </a:moveTo>
                  <a:lnTo>
                    <a:pt x="0" y="27"/>
                  </a:lnTo>
                  <a:lnTo>
                    <a:pt x="10" y="74"/>
                  </a:lnTo>
                  <a:lnTo>
                    <a:pt x="21" y="35"/>
                  </a:lnTo>
                  <a:lnTo>
                    <a:pt x="21" y="33"/>
                  </a:lnTo>
                  <a:lnTo>
                    <a:pt x="21" y="31"/>
                  </a:lnTo>
                  <a:lnTo>
                    <a:pt x="21" y="28"/>
                  </a:lnTo>
                  <a:lnTo>
                    <a:pt x="21" y="25"/>
                  </a:lnTo>
                  <a:lnTo>
                    <a:pt x="21" y="21"/>
                  </a:lnTo>
                  <a:lnTo>
                    <a:pt x="19" y="18"/>
                  </a:lnTo>
                  <a:lnTo>
                    <a:pt x="19" y="15"/>
                  </a:lnTo>
                  <a:lnTo>
                    <a:pt x="18" y="11"/>
                  </a:lnTo>
                  <a:lnTo>
                    <a:pt x="17" y="9"/>
                  </a:lnTo>
                  <a:lnTo>
                    <a:pt x="16" y="5"/>
                  </a:lnTo>
                  <a:lnTo>
                    <a:pt x="16" y="3"/>
                  </a:lnTo>
                  <a:lnTo>
                    <a:pt x="15" y="2"/>
                  </a:lnTo>
                  <a:lnTo>
                    <a:pt x="15" y="1"/>
                  </a:lnTo>
                  <a:lnTo>
                    <a:pt x="14" y="1"/>
                  </a:lnTo>
                  <a:lnTo>
                    <a:pt x="14" y="0"/>
                  </a:lnTo>
                  <a:lnTo>
                    <a:pt x="13" y="0"/>
                  </a:lnTo>
                  <a:lnTo>
                    <a:pt x="13" y="1"/>
                  </a:lnTo>
                  <a:lnTo>
                    <a:pt x="11" y="1"/>
                  </a:lnTo>
                  <a:lnTo>
                    <a:pt x="11" y="2"/>
                  </a:lnTo>
                  <a:close/>
                </a:path>
              </a:pathLst>
            </a:custGeom>
            <a:solidFill>
              <a:srgbClr val="666666"/>
            </a:solidFill>
            <a:ln w="9525">
              <a:noFill/>
              <a:round/>
              <a:headEnd/>
              <a:tailEnd/>
            </a:ln>
          </p:spPr>
          <p:txBody>
            <a:bodyPr/>
            <a:lstStyle/>
            <a:p>
              <a:endParaRPr lang="en-US"/>
            </a:p>
          </p:txBody>
        </p:sp>
        <p:sp>
          <p:nvSpPr>
            <p:cNvPr id="1298" name="Freeform 262"/>
            <p:cNvSpPr>
              <a:spLocks/>
            </p:cNvSpPr>
            <p:nvPr/>
          </p:nvSpPr>
          <p:spPr bwMode="auto">
            <a:xfrm>
              <a:off x="3690" y="2110"/>
              <a:ext cx="47" cy="22"/>
            </a:xfrm>
            <a:custGeom>
              <a:avLst/>
              <a:gdLst>
                <a:gd name="T0" fmla="*/ 4 w 94"/>
                <a:gd name="T1" fmla="*/ 1 h 42"/>
                <a:gd name="T2" fmla="*/ 8 w 94"/>
                <a:gd name="T3" fmla="*/ 1 h 42"/>
                <a:gd name="T4" fmla="*/ 12 w 94"/>
                <a:gd name="T5" fmla="*/ 1 h 42"/>
                <a:gd name="T6" fmla="*/ 15 w 94"/>
                <a:gd name="T7" fmla="*/ 1 h 42"/>
                <a:gd name="T8" fmla="*/ 19 w 94"/>
                <a:gd name="T9" fmla="*/ 0 h 42"/>
                <a:gd name="T10" fmla="*/ 20 w 94"/>
                <a:gd name="T11" fmla="*/ 0 h 42"/>
                <a:gd name="T12" fmla="*/ 20 w 94"/>
                <a:gd name="T13" fmla="*/ 0 h 42"/>
                <a:gd name="T14" fmla="*/ 20 w 94"/>
                <a:gd name="T15" fmla="*/ 1 h 42"/>
                <a:gd name="T16" fmla="*/ 24 w 94"/>
                <a:gd name="T17" fmla="*/ 8 h 42"/>
                <a:gd name="T18" fmla="*/ 24 w 94"/>
                <a:gd name="T19" fmla="*/ 9 h 42"/>
                <a:gd name="T20" fmla="*/ 24 w 94"/>
                <a:gd name="T21" fmla="*/ 9 h 42"/>
                <a:gd name="T22" fmla="*/ 23 w 94"/>
                <a:gd name="T23" fmla="*/ 9 h 42"/>
                <a:gd name="T24" fmla="*/ 23 w 94"/>
                <a:gd name="T25" fmla="*/ 9 h 42"/>
                <a:gd name="T26" fmla="*/ 22 w 94"/>
                <a:gd name="T27" fmla="*/ 9 h 42"/>
                <a:gd name="T28" fmla="*/ 20 w 94"/>
                <a:gd name="T29" fmla="*/ 10 h 42"/>
                <a:gd name="T30" fmla="*/ 18 w 94"/>
                <a:gd name="T31" fmla="*/ 10 h 42"/>
                <a:gd name="T32" fmla="*/ 15 w 94"/>
                <a:gd name="T33" fmla="*/ 11 h 42"/>
                <a:gd name="T34" fmla="*/ 12 w 94"/>
                <a:gd name="T35" fmla="*/ 11 h 42"/>
                <a:gd name="T36" fmla="*/ 11 w 94"/>
                <a:gd name="T37" fmla="*/ 12 h 42"/>
                <a:gd name="T38" fmla="*/ 9 w 94"/>
                <a:gd name="T39" fmla="*/ 12 h 42"/>
                <a:gd name="T40" fmla="*/ 6 w 94"/>
                <a:gd name="T41" fmla="*/ 12 h 42"/>
                <a:gd name="T42" fmla="*/ 5 w 94"/>
                <a:gd name="T43" fmla="*/ 12 h 42"/>
                <a:gd name="T44" fmla="*/ 3 w 94"/>
                <a:gd name="T45" fmla="*/ 12 h 42"/>
                <a:gd name="T46" fmla="*/ 3 w 94"/>
                <a:gd name="T47" fmla="*/ 12 h 42"/>
                <a:gd name="T48" fmla="*/ 3 w 94"/>
                <a:gd name="T49" fmla="*/ 11 h 42"/>
                <a:gd name="T50" fmla="*/ 2 w 94"/>
                <a:gd name="T51" fmla="*/ 11 h 42"/>
                <a:gd name="T52" fmla="*/ 2 w 94"/>
                <a:gd name="T53" fmla="*/ 11 h 42"/>
                <a:gd name="T54" fmla="*/ 0 w 94"/>
                <a:gd name="T55" fmla="*/ 3 h 42"/>
                <a:gd name="T56" fmla="*/ 0 w 94"/>
                <a:gd name="T57" fmla="*/ 2 h 42"/>
                <a:gd name="T58" fmla="*/ 0 w 94"/>
                <a:gd name="T59" fmla="*/ 2 h 42"/>
                <a:gd name="T60" fmla="*/ 1 w 94"/>
                <a:gd name="T61" fmla="*/ 2 h 42"/>
                <a:gd name="T62" fmla="*/ 1 w 94"/>
                <a:gd name="T63" fmla="*/ 1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
                <a:gd name="T97" fmla="*/ 0 h 42"/>
                <a:gd name="T98" fmla="*/ 94 w 94"/>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 h="42">
                  <a:moveTo>
                    <a:pt x="6" y="4"/>
                  </a:moveTo>
                  <a:lnTo>
                    <a:pt x="16" y="4"/>
                  </a:lnTo>
                  <a:lnTo>
                    <a:pt x="24" y="4"/>
                  </a:lnTo>
                  <a:lnTo>
                    <a:pt x="32" y="3"/>
                  </a:lnTo>
                  <a:lnTo>
                    <a:pt x="39" y="3"/>
                  </a:lnTo>
                  <a:lnTo>
                    <a:pt x="47" y="3"/>
                  </a:lnTo>
                  <a:lnTo>
                    <a:pt x="55" y="2"/>
                  </a:lnTo>
                  <a:lnTo>
                    <a:pt x="63" y="1"/>
                  </a:lnTo>
                  <a:lnTo>
                    <a:pt x="71" y="0"/>
                  </a:lnTo>
                  <a:lnTo>
                    <a:pt x="73" y="0"/>
                  </a:lnTo>
                  <a:lnTo>
                    <a:pt x="74" y="0"/>
                  </a:lnTo>
                  <a:lnTo>
                    <a:pt x="77" y="0"/>
                  </a:lnTo>
                  <a:lnTo>
                    <a:pt x="78" y="0"/>
                  </a:lnTo>
                  <a:lnTo>
                    <a:pt x="79" y="0"/>
                  </a:lnTo>
                  <a:lnTo>
                    <a:pt x="80" y="1"/>
                  </a:lnTo>
                  <a:lnTo>
                    <a:pt x="81" y="2"/>
                  </a:lnTo>
                  <a:lnTo>
                    <a:pt x="94" y="31"/>
                  </a:lnTo>
                  <a:lnTo>
                    <a:pt x="94" y="32"/>
                  </a:lnTo>
                  <a:lnTo>
                    <a:pt x="93" y="33"/>
                  </a:lnTo>
                  <a:lnTo>
                    <a:pt x="92" y="33"/>
                  </a:lnTo>
                  <a:lnTo>
                    <a:pt x="91" y="34"/>
                  </a:lnTo>
                  <a:lnTo>
                    <a:pt x="89" y="34"/>
                  </a:lnTo>
                  <a:lnTo>
                    <a:pt x="88" y="35"/>
                  </a:lnTo>
                  <a:lnTo>
                    <a:pt x="86" y="35"/>
                  </a:lnTo>
                  <a:lnTo>
                    <a:pt x="81" y="37"/>
                  </a:lnTo>
                  <a:lnTo>
                    <a:pt x="78" y="38"/>
                  </a:lnTo>
                  <a:lnTo>
                    <a:pt x="73" y="39"/>
                  </a:lnTo>
                  <a:lnTo>
                    <a:pt x="69" y="39"/>
                  </a:lnTo>
                  <a:lnTo>
                    <a:pt x="64" y="40"/>
                  </a:lnTo>
                  <a:lnTo>
                    <a:pt x="61" y="40"/>
                  </a:lnTo>
                  <a:lnTo>
                    <a:pt x="56" y="41"/>
                  </a:lnTo>
                  <a:lnTo>
                    <a:pt x="51" y="41"/>
                  </a:lnTo>
                  <a:lnTo>
                    <a:pt x="47" y="42"/>
                  </a:lnTo>
                  <a:lnTo>
                    <a:pt x="43" y="42"/>
                  </a:lnTo>
                  <a:lnTo>
                    <a:pt x="39" y="42"/>
                  </a:lnTo>
                  <a:lnTo>
                    <a:pt x="34" y="42"/>
                  </a:lnTo>
                  <a:lnTo>
                    <a:pt x="30" y="42"/>
                  </a:lnTo>
                  <a:lnTo>
                    <a:pt x="26" y="42"/>
                  </a:lnTo>
                  <a:lnTo>
                    <a:pt x="21" y="42"/>
                  </a:lnTo>
                  <a:lnTo>
                    <a:pt x="17" y="42"/>
                  </a:lnTo>
                  <a:lnTo>
                    <a:pt x="16" y="42"/>
                  </a:lnTo>
                  <a:lnTo>
                    <a:pt x="13" y="42"/>
                  </a:lnTo>
                  <a:lnTo>
                    <a:pt x="12" y="42"/>
                  </a:lnTo>
                  <a:lnTo>
                    <a:pt x="11" y="42"/>
                  </a:lnTo>
                  <a:lnTo>
                    <a:pt x="10" y="41"/>
                  </a:lnTo>
                  <a:lnTo>
                    <a:pt x="9" y="41"/>
                  </a:lnTo>
                  <a:lnTo>
                    <a:pt x="8" y="41"/>
                  </a:lnTo>
                  <a:lnTo>
                    <a:pt x="8" y="40"/>
                  </a:lnTo>
                  <a:lnTo>
                    <a:pt x="0" y="9"/>
                  </a:lnTo>
                  <a:lnTo>
                    <a:pt x="0" y="8"/>
                  </a:lnTo>
                  <a:lnTo>
                    <a:pt x="0" y="7"/>
                  </a:lnTo>
                  <a:lnTo>
                    <a:pt x="1" y="5"/>
                  </a:lnTo>
                  <a:lnTo>
                    <a:pt x="2" y="5"/>
                  </a:lnTo>
                  <a:lnTo>
                    <a:pt x="4" y="5"/>
                  </a:lnTo>
                  <a:lnTo>
                    <a:pt x="5" y="4"/>
                  </a:lnTo>
                  <a:lnTo>
                    <a:pt x="6" y="4"/>
                  </a:lnTo>
                  <a:close/>
                </a:path>
              </a:pathLst>
            </a:custGeom>
            <a:solidFill>
              <a:srgbClr val="7F7F7F"/>
            </a:solidFill>
            <a:ln w="9525">
              <a:noFill/>
              <a:round/>
              <a:headEnd/>
              <a:tailEnd/>
            </a:ln>
          </p:spPr>
          <p:txBody>
            <a:bodyPr/>
            <a:lstStyle/>
            <a:p>
              <a:endParaRPr lang="en-US"/>
            </a:p>
          </p:txBody>
        </p:sp>
        <p:sp>
          <p:nvSpPr>
            <p:cNvPr id="1299" name="Freeform 263"/>
            <p:cNvSpPr>
              <a:spLocks/>
            </p:cNvSpPr>
            <p:nvPr/>
          </p:nvSpPr>
          <p:spPr bwMode="auto">
            <a:xfrm>
              <a:off x="3581" y="2163"/>
              <a:ext cx="57" cy="25"/>
            </a:xfrm>
            <a:custGeom>
              <a:avLst/>
              <a:gdLst>
                <a:gd name="T0" fmla="*/ 26 w 114"/>
                <a:gd name="T1" fmla="*/ 1 h 50"/>
                <a:gd name="T2" fmla="*/ 26 w 114"/>
                <a:gd name="T3" fmla="*/ 2 h 50"/>
                <a:gd name="T4" fmla="*/ 27 w 114"/>
                <a:gd name="T5" fmla="*/ 3 h 50"/>
                <a:gd name="T6" fmla="*/ 27 w 114"/>
                <a:gd name="T7" fmla="*/ 4 h 50"/>
                <a:gd name="T8" fmla="*/ 27 w 114"/>
                <a:gd name="T9" fmla="*/ 5 h 50"/>
                <a:gd name="T10" fmla="*/ 28 w 114"/>
                <a:gd name="T11" fmla="*/ 6 h 50"/>
                <a:gd name="T12" fmla="*/ 28 w 114"/>
                <a:gd name="T13" fmla="*/ 7 h 50"/>
                <a:gd name="T14" fmla="*/ 29 w 114"/>
                <a:gd name="T15" fmla="*/ 9 h 50"/>
                <a:gd name="T16" fmla="*/ 29 w 114"/>
                <a:gd name="T17" fmla="*/ 10 h 50"/>
                <a:gd name="T18" fmla="*/ 25 w 114"/>
                <a:gd name="T19" fmla="*/ 10 h 50"/>
                <a:gd name="T20" fmla="*/ 22 w 114"/>
                <a:gd name="T21" fmla="*/ 11 h 50"/>
                <a:gd name="T22" fmla="*/ 18 w 114"/>
                <a:gd name="T23" fmla="*/ 11 h 50"/>
                <a:gd name="T24" fmla="*/ 14 w 114"/>
                <a:gd name="T25" fmla="*/ 11 h 50"/>
                <a:gd name="T26" fmla="*/ 11 w 114"/>
                <a:gd name="T27" fmla="*/ 12 h 50"/>
                <a:gd name="T28" fmla="*/ 7 w 114"/>
                <a:gd name="T29" fmla="*/ 12 h 50"/>
                <a:gd name="T30" fmla="*/ 4 w 114"/>
                <a:gd name="T31" fmla="*/ 12 h 50"/>
                <a:gd name="T32" fmla="*/ 0 w 114"/>
                <a:gd name="T33" fmla="*/ 13 h 50"/>
                <a:gd name="T34" fmla="*/ 1 w 114"/>
                <a:gd name="T35" fmla="*/ 11 h 50"/>
                <a:gd name="T36" fmla="*/ 1 w 114"/>
                <a:gd name="T37" fmla="*/ 10 h 50"/>
                <a:gd name="T38" fmla="*/ 2 w 114"/>
                <a:gd name="T39" fmla="*/ 9 h 50"/>
                <a:gd name="T40" fmla="*/ 2 w 114"/>
                <a:gd name="T41" fmla="*/ 7 h 50"/>
                <a:gd name="T42" fmla="*/ 3 w 114"/>
                <a:gd name="T43" fmla="*/ 6 h 50"/>
                <a:gd name="T44" fmla="*/ 3 w 114"/>
                <a:gd name="T45" fmla="*/ 5 h 50"/>
                <a:gd name="T46" fmla="*/ 3 w 114"/>
                <a:gd name="T47" fmla="*/ 4 h 50"/>
                <a:gd name="T48" fmla="*/ 4 w 114"/>
                <a:gd name="T49" fmla="*/ 3 h 50"/>
                <a:gd name="T50" fmla="*/ 4 w 114"/>
                <a:gd name="T51" fmla="*/ 3 h 50"/>
                <a:gd name="T52" fmla="*/ 5 w 114"/>
                <a:gd name="T53" fmla="*/ 3 h 50"/>
                <a:gd name="T54" fmla="*/ 6 w 114"/>
                <a:gd name="T55" fmla="*/ 3 h 50"/>
                <a:gd name="T56" fmla="*/ 7 w 114"/>
                <a:gd name="T57" fmla="*/ 2 h 50"/>
                <a:gd name="T58" fmla="*/ 9 w 114"/>
                <a:gd name="T59" fmla="*/ 2 h 50"/>
                <a:gd name="T60" fmla="*/ 11 w 114"/>
                <a:gd name="T61" fmla="*/ 2 h 50"/>
                <a:gd name="T62" fmla="*/ 12 w 114"/>
                <a:gd name="T63" fmla="*/ 1 h 50"/>
                <a:gd name="T64" fmla="*/ 14 w 114"/>
                <a:gd name="T65" fmla="*/ 1 h 50"/>
                <a:gd name="T66" fmla="*/ 16 w 114"/>
                <a:gd name="T67" fmla="*/ 1 h 50"/>
                <a:gd name="T68" fmla="*/ 18 w 114"/>
                <a:gd name="T69" fmla="*/ 1 h 50"/>
                <a:gd name="T70" fmla="*/ 20 w 114"/>
                <a:gd name="T71" fmla="*/ 0 h 50"/>
                <a:gd name="T72" fmla="*/ 22 w 114"/>
                <a:gd name="T73" fmla="*/ 0 h 50"/>
                <a:gd name="T74" fmla="*/ 23 w 114"/>
                <a:gd name="T75" fmla="*/ 0 h 50"/>
                <a:gd name="T76" fmla="*/ 23 w 114"/>
                <a:gd name="T77" fmla="*/ 0 h 50"/>
                <a:gd name="T78" fmla="*/ 24 w 114"/>
                <a:gd name="T79" fmla="*/ 0 h 50"/>
                <a:gd name="T80" fmla="*/ 25 w 114"/>
                <a:gd name="T81" fmla="*/ 1 h 50"/>
                <a:gd name="T82" fmla="*/ 25 w 114"/>
                <a:gd name="T83" fmla="*/ 1 h 50"/>
                <a:gd name="T84" fmla="*/ 25 w 114"/>
                <a:gd name="T85" fmla="*/ 1 h 50"/>
                <a:gd name="T86" fmla="*/ 26 w 114"/>
                <a:gd name="T87" fmla="*/ 1 h 50"/>
                <a:gd name="T88" fmla="*/ 26 w 114"/>
                <a:gd name="T89" fmla="*/ 1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4"/>
                <a:gd name="T136" fmla="*/ 0 h 50"/>
                <a:gd name="T137" fmla="*/ 114 w 114"/>
                <a:gd name="T138" fmla="*/ 50 h 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4" h="50">
                  <a:moveTo>
                    <a:pt x="101" y="2"/>
                  </a:moveTo>
                  <a:lnTo>
                    <a:pt x="103" y="6"/>
                  </a:lnTo>
                  <a:lnTo>
                    <a:pt x="105" y="11"/>
                  </a:lnTo>
                  <a:lnTo>
                    <a:pt x="106" y="16"/>
                  </a:lnTo>
                  <a:lnTo>
                    <a:pt x="108" y="20"/>
                  </a:lnTo>
                  <a:lnTo>
                    <a:pt x="109" y="25"/>
                  </a:lnTo>
                  <a:lnTo>
                    <a:pt x="110" y="29"/>
                  </a:lnTo>
                  <a:lnTo>
                    <a:pt x="113" y="34"/>
                  </a:lnTo>
                  <a:lnTo>
                    <a:pt x="114" y="39"/>
                  </a:lnTo>
                  <a:lnTo>
                    <a:pt x="100" y="40"/>
                  </a:lnTo>
                  <a:lnTo>
                    <a:pt x="86" y="41"/>
                  </a:lnTo>
                  <a:lnTo>
                    <a:pt x="71" y="43"/>
                  </a:lnTo>
                  <a:lnTo>
                    <a:pt x="57" y="44"/>
                  </a:lnTo>
                  <a:lnTo>
                    <a:pt x="42" y="46"/>
                  </a:lnTo>
                  <a:lnTo>
                    <a:pt x="29" y="47"/>
                  </a:lnTo>
                  <a:lnTo>
                    <a:pt x="15" y="48"/>
                  </a:lnTo>
                  <a:lnTo>
                    <a:pt x="0" y="50"/>
                  </a:lnTo>
                  <a:lnTo>
                    <a:pt x="2" y="44"/>
                  </a:lnTo>
                  <a:lnTo>
                    <a:pt x="3" y="40"/>
                  </a:lnTo>
                  <a:lnTo>
                    <a:pt x="6" y="35"/>
                  </a:lnTo>
                  <a:lnTo>
                    <a:pt x="7" y="29"/>
                  </a:lnTo>
                  <a:lnTo>
                    <a:pt x="9" y="25"/>
                  </a:lnTo>
                  <a:lnTo>
                    <a:pt x="10" y="20"/>
                  </a:lnTo>
                  <a:lnTo>
                    <a:pt x="12" y="16"/>
                  </a:lnTo>
                  <a:lnTo>
                    <a:pt x="14" y="10"/>
                  </a:lnTo>
                  <a:lnTo>
                    <a:pt x="15" y="10"/>
                  </a:lnTo>
                  <a:lnTo>
                    <a:pt x="17" y="9"/>
                  </a:lnTo>
                  <a:lnTo>
                    <a:pt x="22" y="9"/>
                  </a:lnTo>
                  <a:lnTo>
                    <a:pt x="27" y="8"/>
                  </a:lnTo>
                  <a:lnTo>
                    <a:pt x="34" y="6"/>
                  </a:lnTo>
                  <a:lnTo>
                    <a:pt x="41" y="5"/>
                  </a:lnTo>
                  <a:lnTo>
                    <a:pt x="48" y="4"/>
                  </a:lnTo>
                  <a:lnTo>
                    <a:pt x="56" y="2"/>
                  </a:lnTo>
                  <a:lnTo>
                    <a:pt x="64" y="2"/>
                  </a:lnTo>
                  <a:lnTo>
                    <a:pt x="72" y="1"/>
                  </a:lnTo>
                  <a:lnTo>
                    <a:pt x="80" y="0"/>
                  </a:lnTo>
                  <a:lnTo>
                    <a:pt x="86" y="0"/>
                  </a:lnTo>
                  <a:lnTo>
                    <a:pt x="90" y="0"/>
                  </a:lnTo>
                  <a:lnTo>
                    <a:pt x="92" y="0"/>
                  </a:lnTo>
                  <a:lnTo>
                    <a:pt x="94" y="0"/>
                  </a:lnTo>
                  <a:lnTo>
                    <a:pt x="97" y="1"/>
                  </a:lnTo>
                  <a:lnTo>
                    <a:pt x="99" y="1"/>
                  </a:lnTo>
                  <a:lnTo>
                    <a:pt x="100" y="1"/>
                  </a:lnTo>
                  <a:lnTo>
                    <a:pt x="101" y="2"/>
                  </a:lnTo>
                  <a:close/>
                </a:path>
              </a:pathLst>
            </a:custGeom>
            <a:solidFill>
              <a:srgbClr val="4C4C4C"/>
            </a:solidFill>
            <a:ln w="9525">
              <a:noFill/>
              <a:round/>
              <a:headEnd/>
              <a:tailEnd/>
            </a:ln>
          </p:spPr>
          <p:txBody>
            <a:bodyPr/>
            <a:lstStyle/>
            <a:p>
              <a:endParaRPr lang="en-US"/>
            </a:p>
          </p:txBody>
        </p:sp>
        <p:sp>
          <p:nvSpPr>
            <p:cNvPr id="1300" name="Freeform 264"/>
            <p:cNvSpPr>
              <a:spLocks/>
            </p:cNvSpPr>
            <p:nvPr/>
          </p:nvSpPr>
          <p:spPr bwMode="auto">
            <a:xfrm>
              <a:off x="3578" y="2151"/>
              <a:ext cx="10" cy="37"/>
            </a:xfrm>
            <a:custGeom>
              <a:avLst/>
              <a:gdLst>
                <a:gd name="T0" fmla="*/ 3 w 20"/>
                <a:gd name="T1" fmla="*/ 0 h 75"/>
                <a:gd name="T2" fmla="*/ 3 w 20"/>
                <a:gd name="T3" fmla="*/ 1 h 75"/>
                <a:gd name="T4" fmla="*/ 3 w 20"/>
                <a:gd name="T5" fmla="*/ 2 h 75"/>
                <a:gd name="T6" fmla="*/ 1 w 20"/>
                <a:gd name="T7" fmla="*/ 3 h 75"/>
                <a:gd name="T8" fmla="*/ 1 w 20"/>
                <a:gd name="T9" fmla="*/ 3 h 75"/>
                <a:gd name="T10" fmla="*/ 1 w 20"/>
                <a:gd name="T11" fmla="*/ 4 h 75"/>
                <a:gd name="T12" fmla="*/ 1 w 20"/>
                <a:gd name="T13" fmla="*/ 5 h 75"/>
                <a:gd name="T14" fmla="*/ 1 w 20"/>
                <a:gd name="T15" fmla="*/ 6 h 75"/>
                <a:gd name="T16" fmla="*/ 0 w 20"/>
                <a:gd name="T17" fmla="*/ 7 h 75"/>
                <a:gd name="T18" fmla="*/ 1 w 20"/>
                <a:gd name="T19" fmla="*/ 8 h 75"/>
                <a:gd name="T20" fmla="*/ 1 w 20"/>
                <a:gd name="T21" fmla="*/ 9 h 75"/>
                <a:gd name="T22" fmla="*/ 1 w 20"/>
                <a:gd name="T23" fmla="*/ 11 h 75"/>
                <a:gd name="T24" fmla="*/ 1 w 20"/>
                <a:gd name="T25" fmla="*/ 13 h 75"/>
                <a:gd name="T26" fmla="*/ 1 w 20"/>
                <a:gd name="T27" fmla="*/ 14 h 75"/>
                <a:gd name="T28" fmla="*/ 1 w 20"/>
                <a:gd name="T29" fmla="*/ 16 h 75"/>
                <a:gd name="T30" fmla="*/ 1 w 20"/>
                <a:gd name="T31" fmla="*/ 17 h 75"/>
                <a:gd name="T32" fmla="*/ 1 w 20"/>
                <a:gd name="T33" fmla="*/ 18 h 75"/>
                <a:gd name="T34" fmla="*/ 3 w 20"/>
                <a:gd name="T35" fmla="*/ 17 h 75"/>
                <a:gd name="T36" fmla="*/ 3 w 20"/>
                <a:gd name="T37" fmla="*/ 16 h 75"/>
                <a:gd name="T38" fmla="*/ 3 w 20"/>
                <a:gd name="T39" fmla="*/ 15 h 75"/>
                <a:gd name="T40" fmla="*/ 3 w 20"/>
                <a:gd name="T41" fmla="*/ 14 h 75"/>
                <a:gd name="T42" fmla="*/ 3 w 20"/>
                <a:gd name="T43" fmla="*/ 12 h 75"/>
                <a:gd name="T44" fmla="*/ 4 w 20"/>
                <a:gd name="T45" fmla="*/ 11 h 75"/>
                <a:gd name="T46" fmla="*/ 5 w 20"/>
                <a:gd name="T47" fmla="*/ 10 h 75"/>
                <a:gd name="T48" fmla="*/ 5 w 20"/>
                <a:gd name="T49" fmla="*/ 9 h 75"/>
                <a:gd name="T50" fmla="*/ 5 w 20"/>
                <a:gd name="T51" fmla="*/ 8 h 75"/>
                <a:gd name="T52" fmla="*/ 5 w 20"/>
                <a:gd name="T53" fmla="*/ 7 h 75"/>
                <a:gd name="T54" fmla="*/ 5 w 20"/>
                <a:gd name="T55" fmla="*/ 7 h 75"/>
                <a:gd name="T56" fmla="*/ 5 w 20"/>
                <a:gd name="T57" fmla="*/ 6 h 75"/>
                <a:gd name="T58" fmla="*/ 5 w 20"/>
                <a:gd name="T59" fmla="*/ 5 h 75"/>
                <a:gd name="T60" fmla="*/ 5 w 20"/>
                <a:gd name="T61" fmla="*/ 4 h 75"/>
                <a:gd name="T62" fmla="*/ 5 w 20"/>
                <a:gd name="T63" fmla="*/ 3 h 75"/>
                <a:gd name="T64" fmla="*/ 5 w 20"/>
                <a:gd name="T65" fmla="*/ 3 h 75"/>
                <a:gd name="T66" fmla="*/ 5 w 20"/>
                <a:gd name="T67" fmla="*/ 2 h 75"/>
                <a:gd name="T68" fmla="*/ 5 w 20"/>
                <a:gd name="T69" fmla="*/ 1 h 75"/>
                <a:gd name="T70" fmla="*/ 4 w 20"/>
                <a:gd name="T71" fmla="*/ 1 h 75"/>
                <a:gd name="T72" fmla="*/ 3 w 20"/>
                <a:gd name="T73" fmla="*/ 0 h 75"/>
                <a:gd name="T74" fmla="*/ 3 w 20"/>
                <a:gd name="T75" fmla="*/ 0 h 75"/>
                <a:gd name="T76" fmla="*/ 3 w 20"/>
                <a:gd name="T77" fmla="*/ 0 h 75"/>
                <a:gd name="T78" fmla="*/ 3 w 20"/>
                <a:gd name="T79" fmla="*/ 0 h 75"/>
                <a:gd name="T80" fmla="*/ 3 w 20"/>
                <a:gd name="T81" fmla="*/ 0 h 75"/>
                <a:gd name="T82" fmla="*/ 3 w 20"/>
                <a:gd name="T83" fmla="*/ 0 h 75"/>
                <a:gd name="T84" fmla="*/ 3 w 20"/>
                <a:gd name="T85" fmla="*/ 0 h 75"/>
                <a:gd name="T86" fmla="*/ 3 w 20"/>
                <a:gd name="T87" fmla="*/ 0 h 75"/>
                <a:gd name="T88" fmla="*/ 3 w 20"/>
                <a:gd name="T89" fmla="*/ 0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75"/>
                <a:gd name="T137" fmla="*/ 20 w 20"/>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75">
                  <a:moveTo>
                    <a:pt x="12" y="3"/>
                  </a:moveTo>
                  <a:lnTo>
                    <a:pt x="10" y="5"/>
                  </a:lnTo>
                  <a:lnTo>
                    <a:pt x="9" y="8"/>
                  </a:lnTo>
                  <a:lnTo>
                    <a:pt x="7" y="12"/>
                  </a:lnTo>
                  <a:lnTo>
                    <a:pt x="6" y="15"/>
                  </a:lnTo>
                  <a:lnTo>
                    <a:pt x="5" y="19"/>
                  </a:lnTo>
                  <a:lnTo>
                    <a:pt x="2" y="21"/>
                  </a:lnTo>
                  <a:lnTo>
                    <a:pt x="1" y="25"/>
                  </a:lnTo>
                  <a:lnTo>
                    <a:pt x="0" y="28"/>
                  </a:lnTo>
                  <a:lnTo>
                    <a:pt x="1" y="34"/>
                  </a:lnTo>
                  <a:lnTo>
                    <a:pt x="1" y="39"/>
                  </a:lnTo>
                  <a:lnTo>
                    <a:pt x="2" y="46"/>
                  </a:lnTo>
                  <a:lnTo>
                    <a:pt x="3" y="52"/>
                  </a:lnTo>
                  <a:lnTo>
                    <a:pt x="5" y="58"/>
                  </a:lnTo>
                  <a:lnTo>
                    <a:pt x="6" y="64"/>
                  </a:lnTo>
                  <a:lnTo>
                    <a:pt x="6" y="69"/>
                  </a:lnTo>
                  <a:lnTo>
                    <a:pt x="7" y="75"/>
                  </a:lnTo>
                  <a:lnTo>
                    <a:pt x="9" y="71"/>
                  </a:lnTo>
                  <a:lnTo>
                    <a:pt x="10" y="66"/>
                  </a:lnTo>
                  <a:lnTo>
                    <a:pt x="12" y="60"/>
                  </a:lnTo>
                  <a:lnTo>
                    <a:pt x="14" y="56"/>
                  </a:lnTo>
                  <a:lnTo>
                    <a:pt x="15" y="51"/>
                  </a:lnTo>
                  <a:lnTo>
                    <a:pt x="16" y="46"/>
                  </a:lnTo>
                  <a:lnTo>
                    <a:pt x="18" y="41"/>
                  </a:lnTo>
                  <a:lnTo>
                    <a:pt x="20" y="36"/>
                  </a:lnTo>
                  <a:lnTo>
                    <a:pt x="20" y="34"/>
                  </a:lnTo>
                  <a:lnTo>
                    <a:pt x="20" y="31"/>
                  </a:lnTo>
                  <a:lnTo>
                    <a:pt x="20" y="29"/>
                  </a:lnTo>
                  <a:lnTo>
                    <a:pt x="20" y="26"/>
                  </a:lnTo>
                  <a:lnTo>
                    <a:pt x="20" y="22"/>
                  </a:lnTo>
                  <a:lnTo>
                    <a:pt x="20" y="19"/>
                  </a:lnTo>
                  <a:lnTo>
                    <a:pt x="18" y="15"/>
                  </a:lnTo>
                  <a:lnTo>
                    <a:pt x="18" y="12"/>
                  </a:lnTo>
                  <a:lnTo>
                    <a:pt x="17" y="10"/>
                  </a:lnTo>
                  <a:lnTo>
                    <a:pt x="17" y="6"/>
                  </a:lnTo>
                  <a:lnTo>
                    <a:pt x="16" y="4"/>
                  </a:lnTo>
                  <a:lnTo>
                    <a:pt x="15" y="3"/>
                  </a:lnTo>
                  <a:lnTo>
                    <a:pt x="15" y="1"/>
                  </a:lnTo>
                  <a:lnTo>
                    <a:pt x="14" y="1"/>
                  </a:lnTo>
                  <a:lnTo>
                    <a:pt x="14" y="0"/>
                  </a:lnTo>
                  <a:lnTo>
                    <a:pt x="13" y="0"/>
                  </a:lnTo>
                  <a:lnTo>
                    <a:pt x="13" y="1"/>
                  </a:lnTo>
                  <a:lnTo>
                    <a:pt x="12" y="3"/>
                  </a:lnTo>
                  <a:close/>
                </a:path>
              </a:pathLst>
            </a:custGeom>
            <a:solidFill>
              <a:srgbClr val="666666"/>
            </a:solidFill>
            <a:ln w="9525">
              <a:noFill/>
              <a:round/>
              <a:headEnd/>
              <a:tailEnd/>
            </a:ln>
          </p:spPr>
          <p:txBody>
            <a:bodyPr/>
            <a:lstStyle/>
            <a:p>
              <a:endParaRPr lang="en-US"/>
            </a:p>
          </p:txBody>
        </p:sp>
        <p:sp>
          <p:nvSpPr>
            <p:cNvPr id="1301" name="Freeform 265"/>
            <p:cNvSpPr>
              <a:spLocks/>
            </p:cNvSpPr>
            <p:nvPr/>
          </p:nvSpPr>
          <p:spPr bwMode="auto">
            <a:xfrm>
              <a:off x="3584" y="2147"/>
              <a:ext cx="48" cy="22"/>
            </a:xfrm>
            <a:custGeom>
              <a:avLst/>
              <a:gdLst>
                <a:gd name="T0" fmla="*/ 4 w 94"/>
                <a:gd name="T1" fmla="*/ 2 h 43"/>
                <a:gd name="T2" fmla="*/ 8 w 94"/>
                <a:gd name="T3" fmla="*/ 1 h 43"/>
                <a:gd name="T4" fmla="*/ 13 w 94"/>
                <a:gd name="T5" fmla="*/ 1 h 43"/>
                <a:gd name="T6" fmla="*/ 17 w 94"/>
                <a:gd name="T7" fmla="*/ 1 h 43"/>
                <a:gd name="T8" fmla="*/ 19 w 94"/>
                <a:gd name="T9" fmla="*/ 0 h 43"/>
                <a:gd name="T10" fmla="*/ 20 w 94"/>
                <a:gd name="T11" fmla="*/ 0 h 43"/>
                <a:gd name="T12" fmla="*/ 21 w 94"/>
                <a:gd name="T13" fmla="*/ 0 h 43"/>
                <a:gd name="T14" fmla="*/ 21 w 94"/>
                <a:gd name="T15" fmla="*/ 1 h 43"/>
                <a:gd name="T16" fmla="*/ 22 w 94"/>
                <a:gd name="T17" fmla="*/ 2 h 43"/>
                <a:gd name="T18" fmla="*/ 22 w 94"/>
                <a:gd name="T19" fmla="*/ 4 h 43"/>
                <a:gd name="T20" fmla="*/ 23 w 94"/>
                <a:gd name="T21" fmla="*/ 6 h 43"/>
                <a:gd name="T22" fmla="*/ 24 w 94"/>
                <a:gd name="T23" fmla="*/ 7 h 43"/>
                <a:gd name="T24" fmla="*/ 25 w 94"/>
                <a:gd name="T25" fmla="*/ 9 h 43"/>
                <a:gd name="T26" fmla="*/ 24 w 94"/>
                <a:gd name="T27" fmla="*/ 9 h 43"/>
                <a:gd name="T28" fmla="*/ 24 w 94"/>
                <a:gd name="T29" fmla="*/ 9 h 43"/>
                <a:gd name="T30" fmla="*/ 23 w 94"/>
                <a:gd name="T31" fmla="*/ 9 h 43"/>
                <a:gd name="T32" fmla="*/ 22 w 94"/>
                <a:gd name="T33" fmla="*/ 9 h 43"/>
                <a:gd name="T34" fmla="*/ 20 w 94"/>
                <a:gd name="T35" fmla="*/ 10 h 43"/>
                <a:gd name="T36" fmla="*/ 17 w 94"/>
                <a:gd name="T37" fmla="*/ 11 h 43"/>
                <a:gd name="T38" fmla="*/ 14 w 94"/>
                <a:gd name="T39" fmla="*/ 11 h 43"/>
                <a:gd name="T40" fmla="*/ 12 w 94"/>
                <a:gd name="T41" fmla="*/ 11 h 43"/>
                <a:gd name="T42" fmla="*/ 10 w 94"/>
                <a:gd name="T43" fmla="*/ 11 h 43"/>
                <a:gd name="T44" fmla="*/ 8 w 94"/>
                <a:gd name="T45" fmla="*/ 11 h 43"/>
                <a:gd name="T46" fmla="*/ 5 w 94"/>
                <a:gd name="T47" fmla="*/ 11 h 43"/>
                <a:gd name="T48" fmla="*/ 4 w 94"/>
                <a:gd name="T49" fmla="*/ 11 h 43"/>
                <a:gd name="T50" fmla="*/ 3 w 94"/>
                <a:gd name="T51" fmla="*/ 11 h 43"/>
                <a:gd name="T52" fmla="*/ 3 w 94"/>
                <a:gd name="T53" fmla="*/ 11 h 43"/>
                <a:gd name="T54" fmla="*/ 2 w 94"/>
                <a:gd name="T55" fmla="*/ 11 h 43"/>
                <a:gd name="T56" fmla="*/ 2 w 94"/>
                <a:gd name="T57" fmla="*/ 11 h 43"/>
                <a:gd name="T58" fmla="*/ 2 w 94"/>
                <a:gd name="T59" fmla="*/ 10 h 43"/>
                <a:gd name="T60" fmla="*/ 1 w 94"/>
                <a:gd name="T61" fmla="*/ 8 h 43"/>
                <a:gd name="T62" fmla="*/ 1 w 94"/>
                <a:gd name="T63" fmla="*/ 6 h 43"/>
                <a:gd name="T64" fmla="*/ 1 w 94"/>
                <a:gd name="T65" fmla="*/ 4 h 43"/>
                <a:gd name="T66" fmla="*/ 0 w 94"/>
                <a:gd name="T67" fmla="*/ 3 h 43"/>
                <a:gd name="T68" fmla="*/ 0 w 94"/>
                <a:gd name="T69" fmla="*/ 2 h 43"/>
                <a:gd name="T70" fmla="*/ 1 w 94"/>
                <a:gd name="T71" fmla="*/ 2 h 43"/>
                <a:gd name="T72" fmla="*/ 1 w 94"/>
                <a:gd name="T73" fmla="*/ 2 h 43"/>
                <a:gd name="T74" fmla="*/ 2 w 94"/>
                <a:gd name="T75" fmla="*/ 2 h 4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43"/>
                <a:gd name="T116" fmla="*/ 94 w 94"/>
                <a:gd name="T117" fmla="*/ 43 h 4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43">
                  <a:moveTo>
                    <a:pt x="8" y="5"/>
                  </a:moveTo>
                  <a:lnTo>
                    <a:pt x="16" y="5"/>
                  </a:lnTo>
                  <a:lnTo>
                    <a:pt x="24" y="5"/>
                  </a:lnTo>
                  <a:lnTo>
                    <a:pt x="32" y="4"/>
                  </a:lnTo>
                  <a:lnTo>
                    <a:pt x="40" y="4"/>
                  </a:lnTo>
                  <a:lnTo>
                    <a:pt x="48" y="4"/>
                  </a:lnTo>
                  <a:lnTo>
                    <a:pt x="56" y="3"/>
                  </a:lnTo>
                  <a:lnTo>
                    <a:pt x="64" y="2"/>
                  </a:lnTo>
                  <a:lnTo>
                    <a:pt x="72" y="0"/>
                  </a:lnTo>
                  <a:lnTo>
                    <a:pt x="75" y="0"/>
                  </a:lnTo>
                  <a:lnTo>
                    <a:pt x="76" y="0"/>
                  </a:lnTo>
                  <a:lnTo>
                    <a:pt x="77" y="0"/>
                  </a:lnTo>
                  <a:lnTo>
                    <a:pt x="79" y="0"/>
                  </a:lnTo>
                  <a:lnTo>
                    <a:pt x="80" y="0"/>
                  </a:lnTo>
                  <a:lnTo>
                    <a:pt x="80" y="2"/>
                  </a:lnTo>
                  <a:lnTo>
                    <a:pt x="82" y="2"/>
                  </a:lnTo>
                  <a:lnTo>
                    <a:pt x="82" y="3"/>
                  </a:lnTo>
                  <a:lnTo>
                    <a:pt x="84" y="6"/>
                  </a:lnTo>
                  <a:lnTo>
                    <a:pt x="85" y="10"/>
                  </a:lnTo>
                  <a:lnTo>
                    <a:pt x="86" y="13"/>
                  </a:lnTo>
                  <a:lnTo>
                    <a:pt x="87" y="18"/>
                  </a:lnTo>
                  <a:lnTo>
                    <a:pt x="90" y="21"/>
                  </a:lnTo>
                  <a:lnTo>
                    <a:pt x="91" y="25"/>
                  </a:lnTo>
                  <a:lnTo>
                    <a:pt x="92" y="28"/>
                  </a:lnTo>
                  <a:lnTo>
                    <a:pt x="94" y="32"/>
                  </a:lnTo>
                  <a:lnTo>
                    <a:pt x="94" y="33"/>
                  </a:lnTo>
                  <a:lnTo>
                    <a:pt x="93" y="33"/>
                  </a:lnTo>
                  <a:lnTo>
                    <a:pt x="93" y="34"/>
                  </a:lnTo>
                  <a:lnTo>
                    <a:pt x="92" y="34"/>
                  </a:lnTo>
                  <a:lnTo>
                    <a:pt x="91" y="35"/>
                  </a:lnTo>
                  <a:lnTo>
                    <a:pt x="90" y="35"/>
                  </a:lnTo>
                  <a:lnTo>
                    <a:pt x="87" y="36"/>
                  </a:lnTo>
                  <a:lnTo>
                    <a:pt x="86" y="36"/>
                  </a:lnTo>
                  <a:lnTo>
                    <a:pt x="77" y="38"/>
                  </a:lnTo>
                  <a:lnTo>
                    <a:pt x="68" y="40"/>
                  </a:lnTo>
                  <a:lnTo>
                    <a:pt x="64" y="41"/>
                  </a:lnTo>
                  <a:lnTo>
                    <a:pt x="60" y="41"/>
                  </a:lnTo>
                  <a:lnTo>
                    <a:pt x="55" y="42"/>
                  </a:lnTo>
                  <a:lnTo>
                    <a:pt x="50" y="42"/>
                  </a:lnTo>
                  <a:lnTo>
                    <a:pt x="46" y="43"/>
                  </a:lnTo>
                  <a:lnTo>
                    <a:pt x="42" y="43"/>
                  </a:lnTo>
                  <a:lnTo>
                    <a:pt x="38" y="43"/>
                  </a:lnTo>
                  <a:lnTo>
                    <a:pt x="33" y="43"/>
                  </a:lnTo>
                  <a:lnTo>
                    <a:pt x="29" y="43"/>
                  </a:lnTo>
                  <a:lnTo>
                    <a:pt x="25" y="43"/>
                  </a:lnTo>
                  <a:lnTo>
                    <a:pt x="20" y="43"/>
                  </a:lnTo>
                  <a:lnTo>
                    <a:pt x="16" y="43"/>
                  </a:lnTo>
                  <a:lnTo>
                    <a:pt x="15" y="43"/>
                  </a:lnTo>
                  <a:lnTo>
                    <a:pt x="12" y="43"/>
                  </a:lnTo>
                  <a:lnTo>
                    <a:pt x="11" y="43"/>
                  </a:lnTo>
                  <a:lnTo>
                    <a:pt x="10" y="43"/>
                  </a:lnTo>
                  <a:lnTo>
                    <a:pt x="9" y="42"/>
                  </a:lnTo>
                  <a:lnTo>
                    <a:pt x="8" y="42"/>
                  </a:lnTo>
                  <a:lnTo>
                    <a:pt x="7" y="42"/>
                  </a:lnTo>
                  <a:lnTo>
                    <a:pt x="7" y="41"/>
                  </a:lnTo>
                  <a:lnTo>
                    <a:pt x="5" y="37"/>
                  </a:lnTo>
                  <a:lnTo>
                    <a:pt x="4" y="33"/>
                  </a:lnTo>
                  <a:lnTo>
                    <a:pt x="4" y="29"/>
                  </a:lnTo>
                  <a:lnTo>
                    <a:pt x="3" y="25"/>
                  </a:lnTo>
                  <a:lnTo>
                    <a:pt x="2" y="21"/>
                  </a:lnTo>
                  <a:lnTo>
                    <a:pt x="1" y="18"/>
                  </a:lnTo>
                  <a:lnTo>
                    <a:pt x="1" y="13"/>
                  </a:lnTo>
                  <a:lnTo>
                    <a:pt x="0" y="10"/>
                  </a:lnTo>
                  <a:lnTo>
                    <a:pt x="0" y="8"/>
                  </a:lnTo>
                  <a:lnTo>
                    <a:pt x="1" y="7"/>
                  </a:lnTo>
                  <a:lnTo>
                    <a:pt x="2" y="7"/>
                  </a:lnTo>
                  <a:lnTo>
                    <a:pt x="3" y="6"/>
                  </a:lnTo>
                  <a:lnTo>
                    <a:pt x="4" y="6"/>
                  </a:lnTo>
                  <a:lnTo>
                    <a:pt x="5" y="5"/>
                  </a:lnTo>
                  <a:lnTo>
                    <a:pt x="8" y="5"/>
                  </a:lnTo>
                  <a:close/>
                </a:path>
              </a:pathLst>
            </a:custGeom>
            <a:solidFill>
              <a:srgbClr val="7F7F7F"/>
            </a:solidFill>
            <a:ln w="9525">
              <a:noFill/>
              <a:round/>
              <a:headEnd/>
              <a:tailEnd/>
            </a:ln>
          </p:spPr>
          <p:txBody>
            <a:bodyPr/>
            <a:lstStyle/>
            <a:p>
              <a:endParaRPr lang="en-US"/>
            </a:p>
          </p:txBody>
        </p:sp>
        <p:sp>
          <p:nvSpPr>
            <p:cNvPr id="1302" name="Freeform 266"/>
            <p:cNvSpPr>
              <a:spLocks/>
            </p:cNvSpPr>
            <p:nvPr/>
          </p:nvSpPr>
          <p:spPr bwMode="auto">
            <a:xfrm>
              <a:off x="3641" y="2159"/>
              <a:ext cx="57" cy="25"/>
            </a:xfrm>
            <a:custGeom>
              <a:avLst/>
              <a:gdLst>
                <a:gd name="T0" fmla="*/ 25 w 114"/>
                <a:gd name="T1" fmla="*/ 1 h 49"/>
                <a:gd name="T2" fmla="*/ 26 w 114"/>
                <a:gd name="T3" fmla="*/ 2 h 49"/>
                <a:gd name="T4" fmla="*/ 26 w 114"/>
                <a:gd name="T5" fmla="*/ 3 h 49"/>
                <a:gd name="T6" fmla="*/ 27 w 114"/>
                <a:gd name="T7" fmla="*/ 4 h 49"/>
                <a:gd name="T8" fmla="*/ 27 w 114"/>
                <a:gd name="T9" fmla="*/ 5 h 49"/>
                <a:gd name="T10" fmla="*/ 27 w 114"/>
                <a:gd name="T11" fmla="*/ 7 h 49"/>
                <a:gd name="T12" fmla="*/ 28 w 114"/>
                <a:gd name="T13" fmla="*/ 8 h 49"/>
                <a:gd name="T14" fmla="*/ 28 w 114"/>
                <a:gd name="T15" fmla="*/ 9 h 49"/>
                <a:gd name="T16" fmla="*/ 29 w 114"/>
                <a:gd name="T17" fmla="*/ 10 h 49"/>
                <a:gd name="T18" fmla="*/ 25 w 114"/>
                <a:gd name="T19" fmla="*/ 10 h 49"/>
                <a:gd name="T20" fmla="*/ 22 w 114"/>
                <a:gd name="T21" fmla="*/ 11 h 49"/>
                <a:gd name="T22" fmla="*/ 18 w 114"/>
                <a:gd name="T23" fmla="*/ 11 h 49"/>
                <a:gd name="T24" fmla="*/ 14 w 114"/>
                <a:gd name="T25" fmla="*/ 11 h 49"/>
                <a:gd name="T26" fmla="*/ 11 w 114"/>
                <a:gd name="T27" fmla="*/ 12 h 49"/>
                <a:gd name="T28" fmla="*/ 7 w 114"/>
                <a:gd name="T29" fmla="*/ 12 h 49"/>
                <a:gd name="T30" fmla="*/ 4 w 114"/>
                <a:gd name="T31" fmla="*/ 12 h 49"/>
                <a:gd name="T32" fmla="*/ 0 w 114"/>
                <a:gd name="T33" fmla="*/ 13 h 49"/>
                <a:gd name="T34" fmla="*/ 1 w 114"/>
                <a:gd name="T35" fmla="*/ 12 h 49"/>
                <a:gd name="T36" fmla="*/ 1 w 114"/>
                <a:gd name="T37" fmla="*/ 10 h 49"/>
                <a:gd name="T38" fmla="*/ 1 w 114"/>
                <a:gd name="T39" fmla="*/ 9 h 49"/>
                <a:gd name="T40" fmla="*/ 2 w 114"/>
                <a:gd name="T41" fmla="*/ 8 h 49"/>
                <a:gd name="T42" fmla="*/ 2 w 114"/>
                <a:gd name="T43" fmla="*/ 7 h 49"/>
                <a:gd name="T44" fmla="*/ 3 w 114"/>
                <a:gd name="T45" fmla="*/ 5 h 49"/>
                <a:gd name="T46" fmla="*/ 3 w 114"/>
                <a:gd name="T47" fmla="*/ 4 h 49"/>
                <a:gd name="T48" fmla="*/ 3 w 114"/>
                <a:gd name="T49" fmla="*/ 3 h 49"/>
                <a:gd name="T50" fmla="*/ 4 w 114"/>
                <a:gd name="T51" fmla="*/ 3 h 49"/>
                <a:gd name="T52" fmla="*/ 4 w 114"/>
                <a:gd name="T53" fmla="*/ 3 h 49"/>
                <a:gd name="T54" fmla="*/ 6 w 114"/>
                <a:gd name="T55" fmla="*/ 2 h 49"/>
                <a:gd name="T56" fmla="*/ 7 w 114"/>
                <a:gd name="T57" fmla="*/ 2 h 49"/>
                <a:gd name="T58" fmla="*/ 8 w 114"/>
                <a:gd name="T59" fmla="*/ 2 h 49"/>
                <a:gd name="T60" fmla="*/ 10 w 114"/>
                <a:gd name="T61" fmla="*/ 1 h 49"/>
                <a:gd name="T62" fmla="*/ 12 w 114"/>
                <a:gd name="T63" fmla="*/ 1 h 49"/>
                <a:gd name="T64" fmla="*/ 14 w 114"/>
                <a:gd name="T65" fmla="*/ 1 h 49"/>
                <a:gd name="T66" fmla="*/ 15 w 114"/>
                <a:gd name="T67" fmla="*/ 1 h 49"/>
                <a:gd name="T68" fmla="*/ 18 w 114"/>
                <a:gd name="T69" fmla="*/ 1 h 49"/>
                <a:gd name="T70" fmla="*/ 20 w 114"/>
                <a:gd name="T71" fmla="*/ 0 h 49"/>
                <a:gd name="T72" fmla="*/ 22 w 114"/>
                <a:gd name="T73" fmla="*/ 0 h 49"/>
                <a:gd name="T74" fmla="*/ 22 w 114"/>
                <a:gd name="T75" fmla="*/ 0 h 49"/>
                <a:gd name="T76" fmla="*/ 23 w 114"/>
                <a:gd name="T77" fmla="*/ 0 h 49"/>
                <a:gd name="T78" fmla="*/ 24 w 114"/>
                <a:gd name="T79" fmla="*/ 0 h 49"/>
                <a:gd name="T80" fmla="*/ 24 w 114"/>
                <a:gd name="T81" fmla="*/ 0 h 49"/>
                <a:gd name="T82" fmla="*/ 25 w 114"/>
                <a:gd name="T83" fmla="*/ 1 h 49"/>
                <a:gd name="T84" fmla="*/ 25 w 114"/>
                <a:gd name="T85" fmla="*/ 1 h 49"/>
                <a:gd name="T86" fmla="*/ 25 w 114"/>
                <a:gd name="T87" fmla="*/ 1 h 49"/>
                <a:gd name="T88" fmla="*/ 25 w 114"/>
                <a:gd name="T89" fmla="*/ 1 h 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4"/>
                <a:gd name="T136" fmla="*/ 0 h 49"/>
                <a:gd name="T137" fmla="*/ 114 w 114"/>
                <a:gd name="T138" fmla="*/ 49 h 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4" h="49">
                  <a:moveTo>
                    <a:pt x="100" y="2"/>
                  </a:moveTo>
                  <a:lnTo>
                    <a:pt x="101" y="7"/>
                  </a:lnTo>
                  <a:lnTo>
                    <a:pt x="103" y="11"/>
                  </a:lnTo>
                  <a:lnTo>
                    <a:pt x="105" y="16"/>
                  </a:lnTo>
                  <a:lnTo>
                    <a:pt x="107" y="20"/>
                  </a:lnTo>
                  <a:lnTo>
                    <a:pt x="108" y="25"/>
                  </a:lnTo>
                  <a:lnTo>
                    <a:pt x="110" y="30"/>
                  </a:lnTo>
                  <a:lnTo>
                    <a:pt x="112" y="34"/>
                  </a:lnTo>
                  <a:lnTo>
                    <a:pt x="114" y="38"/>
                  </a:lnTo>
                  <a:lnTo>
                    <a:pt x="99" y="40"/>
                  </a:lnTo>
                  <a:lnTo>
                    <a:pt x="85" y="41"/>
                  </a:lnTo>
                  <a:lnTo>
                    <a:pt x="71" y="42"/>
                  </a:lnTo>
                  <a:lnTo>
                    <a:pt x="56" y="43"/>
                  </a:lnTo>
                  <a:lnTo>
                    <a:pt x="42" y="46"/>
                  </a:lnTo>
                  <a:lnTo>
                    <a:pt x="29" y="47"/>
                  </a:lnTo>
                  <a:lnTo>
                    <a:pt x="14" y="48"/>
                  </a:lnTo>
                  <a:lnTo>
                    <a:pt x="0" y="49"/>
                  </a:lnTo>
                  <a:lnTo>
                    <a:pt x="1" y="45"/>
                  </a:lnTo>
                  <a:lnTo>
                    <a:pt x="3" y="40"/>
                  </a:lnTo>
                  <a:lnTo>
                    <a:pt x="4" y="34"/>
                  </a:lnTo>
                  <a:lnTo>
                    <a:pt x="6" y="30"/>
                  </a:lnTo>
                  <a:lnTo>
                    <a:pt x="8" y="25"/>
                  </a:lnTo>
                  <a:lnTo>
                    <a:pt x="9" y="20"/>
                  </a:lnTo>
                  <a:lnTo>
                    <a:pt x="11" y="15"/>
                  </a:lnTo>
                  <a:lnTo>
                    <a:pt x="12" y="10"/>
                  </a:lnTo>
                  <a:lnTo>
                    <a:pt x="14" y="10"/>
                  </a:lnTo>
                  <a:lnTo>
                    <a:pt x="16" y="9"/>
                  </a:lnTo>
                  <a:lnTo>
                    <a:pt x="21" y="8"/>
                  </a:lnTo>
                  <a:lnTo>
                    <a:pt x="26" y="7"/>
                  </a:lnTo>
                  <a:lnTo>
                    <a:pt x="32" y="5"/>
                  </a:lnTo>
                  <a:lnTo>
                    <a:pt x="40" y="4"/>
                  </a:lnTo>
                  <a:lnTo>
                    <a:pt x="47" y="3"/>
                  </a:lnTo>
                  <a:lnTo>
                    <a:pt x="55" y="2"/>
                  </a:lnTo>
                  <a:lnTo>
                    <a:pt x="63" y="1"/>
                  </a:lnTo>
                  <a:lnTo>
                    <a:pt x="71" y="1"/>
                  </a:lnTo>
                  <a:lnTo>
                    <a:pt x="78" y="0"/>
                  </a:lnTo>
                  <a:lnTo>
                    <a:pt x="85" y="0"/>
                  </a:lnTo>
                  <a:lnTo>
                    <a:pt x="88" y="0"/>
                  </a:lnTo>
                  <a:lnTo>
                    <a:pt x="91" y="0"/>
                  </a:lnTo>
                  <a:lnTo>
                    <a:pt x="93" y="0"/>
                  </a:lnTo>
                  <a:lnTo>
                    <a:pt x="95" y="0"/>
                  </a:lnTo>
                  <a:lnTo>
                    <a:pt x="97" y="1"/>
                  </a:lnTo>
                  <a:lnTo>
                    <a:pt x="99" y="1"/>
                  </a:lnTo>
                  <a:lnTo>
                    <a:pt x="100" y="1"/>
                  </a:lnTo>
                  <a:lnTo>
                    <a:pt x="100" y="2"/>
                  </a:lnTo>
                  <a:close/>
                </a:path>
              </a:pathLst>
            </a:custGeom>
            <a:solidFill>
              <a:srgbClr val="4C4C4C"/>
            </a:solidFill>
            <a:ln w="9525">
              <a:noFill/>
              <a:round/>
              <a:headEnd/>
              <a:tailEnd/>
            </a:ln>
          </p:spPr>
          <p:txBody>
            <a:bodyPr/>
            <a:lstStyle/>
            <a:p>
              <a:endParaRPr lang="en-US"/>
            </a:p>
          </p:txBody>
        </p:sp>
        <p:sp>
          <p:nvSpPr>
            <p:cNvPr id="1303" name="Freeform 267"/>
            <p:cNvSpPr>
              <a:spLocks/>
            </p:cNvSpPr>
            <p:nvPr/>
          </p:nvSpPr>
          <p:spPr bwMode="auto">
            <a:xfrm>
              <a:off x="3637" y="2147"/>
              <a:ext cx="11" cy="38"/>
            </a:xfrm>
            <a:custGeom>
              <a:avLst/>
              <a:gdLst>
                <a:gd name="T0" fmla="*/ 4 w 20"/>
                <a:gd name="T1" fmla="*/ 1 h 75"/>
                <a:gd name="T2" fmla="*/ 3 w 20"/>
                <a:gd name="T3" fmla="*/ 2 h 75"/>
                <a:gd name="T4" fmla="*/ 3 w 20"/>
                <a:gd name="T5" fmla="*/ 2 h 75"/>
                <a:gd name="T6" fmla="*/ 2 w 20"/>
                <a:gd name="T7" fmla="*/ 3 h 75"/>
                <a:gd name="T8" fmla="*/ 2 w 20"/>
                <a:gd name="T9" fmla="*/ 4 h 75"/>
                <a:gd name="T10" fmla="*/ 1 w 20"/>
                <a:gd name="T11" fmla="*/ 5 h 75"/>
                <a:gd name="T12" fmla="*/ 1 w 20"/>
                <a:gd name="T13" fmla="*/ 6 h 75"/>
                <a:gd name="T14" fmla="*/ 1 w 20"/>
                <a:gd name="T15" fmla="*/ 7 h 75"/>
                <a:gd name="T16" fmla="*/ 0 w 20"/>
                <a:gd name="T17" fmla="*/ 7 h 75"/>
                <a:gd name="T18" fmla="*/ 1 w 20"/>
                <a:gd name="T19" fmla="*/ 9 h 75"/>
                <a:gd name="T20" fmla="*/ 1 w 20"/>
                <a:gd name="T21" fmla="*/ 10 h 75"/>
                <a:gd name="T22" fmla="*/ 1 w 20"/>
                <a:gd name="T23" fmla="*/ 12 h 75"/>
                <a:gd name="T24" fmla="*/ 1 w 20"/>
                <a:gd name="T25" fmla="*/ 13 h 75"/>
                <a:gd name="T26" fmla="*/ 2 w 20"/>
                <a:gd name="T27" fmla="*/ 15 h 75"/>
                <a:gd name="T28" fmla="*/ 2 w 20"/>
                <a:gd name="T29" fmla="*/ 16 h 75"/>
                <a:gd name="T30" fmla="*/ 2 w 20"/>
                <a:gd name="T31" fmla="*/ 18 h 75"/>
                <a:gd name="T32" fmla="*/ 3 w 20"/>
                <a:gd name="T33" fmla="*/ 19 h 75"/>
                <a:gd name="T34" fmla="*/ 3 w 20"/>
                <a:gd name="T35" fmla="*/ 18 h 75"/>
                <a:gd name="T36" fmla="*/ 3 w 20"/>
                <a:gd name="T37" fmla="*/ 17 h 75"/>
                <a:gd name="T38" fmla="*/ 4 w 20"/>
                <a:gd name="T39" fmla="*/ 15 h 75"/>
                <a:gd name="T40" fmla="*/ 4 w 20"/>
                <a:gd name="T41" fmla="*/ 14 h 75"/>
                <a:gd name="T42" fmla="*/ 5 w 20"/>
                <a:gd name="T43" fmla="*/ 13 h 75"/>
                <a:gd name="T44" fmla="*/ 5 w 20"/>
                <a:gd name="T45" fmla="*/ 12 h 75"/>
                <a:gd name="T46" fmla="*/ 6 w 20"/>
                <a:gd name="T47" fmla="*/ 11 h 75"/>
                <a:gd name="T48" fmla="*/ 6 w 20"/>
                <a:gd name="T49" fmla="*/ 9 h 75"/>
                <a:gd name="T50" fmla="*/ 6 w 20"/>
                <a:gd name="T51" fmla="*/ 9 h 75"/>
                <a:gd name="T52" fmla="*/ 6 w 20"/>
                <a:gd name="T53" fmla="*/ 8 h 75"/>
                <a:gd name="T54" fmla="*/ 6 w 20"/>
                <a:gd name="T55" fmla="*/ 7 h 75"/>
                <a:gd name="T56" fmla="*/ 6 w 20"/>
                <a:gd name="T57" fmla="*/ 7 h 75"/>
                <a:gd name="T58" fmla="*/ 6 w 20"/>
                <a:gd name="T59" fmla="*/ 6 h 75"/>
                <a:gd name="T60" fmla="*/ 6 w 20"/>
                <a:gd name="T61" fmla="*/ 5 h 75"/>
                <a:gd name="T62" fmla="*/ 6 w 20"/>
                <a:gd name="T63" fmla="*/ 4 h 75"/>
                <a:gd name="T64" fmla="*/ 6 w 20"/>
                <a:gd name="T65" fmla="*/ 3 h 75"/>
                <a:gd name="T66" fmla="*/ 6 w 20"/>
                <a:gd name="T67" fmla="*/ 2 h 75"/>
                <a:gd name="T68" fmla="*/ 5 w 20"/>
                <a:gd name="T69" fmla="*/ 2 h 75"/>
                <a:gd name="T70" fmla="*/ 5 w 20"/>
                <a:gd name="T71" fmla="*/ 1 h 75"/>
                <a:gd name="T72" fmla="*/ 4 w 20"/>
                <a:gd name="T73" fmla="*/ 1 h 75"/>
                <a:gd name="T74" fmla="*/ 4 w 20"/>
                <a:gd name="T75" fmla="*/ 1 h 75"/>
                <a:gd name="T76" fmla="*/ 4 w 20"/>
                <a:gd name="T77" fmla="*/ 0 h 75"/>
                <a:gd name="T78" fmla="*/ 4 w 20"/>
                <a:gd name="T79" fmla="*/ 0 h 75"/>
                <a:gd name="T80" fmla="*/ 4 w 20"/>
                <a:gd name="T81" fmla="*/ 0 h 75"/>
                <a:gd name="T82" fmla="*/ 4 w 20"/>
                <a:gd name="T83" fmla="*/ 0 h 75"/>
                <a:gd name="T84" fmla="*/ 4 w 20"/>
                <a:gd name="T85" fmla="*/ 0 h 75"/>
                <a:gd name="T86" fmla="*/ 4 w 20"/>
                <a:gd name="T87" fmla="*/ 1 h 75"/>
                <a:gd name="T88" fmla="*/ 4 w 20"/>
                <a:gd name="T89" fmla="*/ 1 h 7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
                <a:gd name="T136" fmla="*/ 0 h 75"/>
                <a:gd name="T137" fmla="*/ 20 w 20"/>
                <a:gd name="T138" fmla="*/ 75 h 7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 h="75">
                  <a:moveTo>
                    <a:pt x="12" y="2"/>
                  </a:moveTo>
                  <a:lnTo>
                    <a:pt x="10" y="5"/>
                  </a:lnTo>
                  <a:lnTo>
                    <a:pt x="9" y="8"/>
                  </a:lnTo>
                  <a:lnTo>
                    <a:pt x="8" y="12"/>
                  </a:lnTo>
                  <a:lnTo>
                    <a:pt x="5" y="14"/>
                  </a:lnTo>
                  <a:lnTo>
                    <a:pt x="4" y="18"/>
                  </a:lnTo>
                  <a:lnTo>
                    <a:pt x="3" y="21"/>
                  </a:lnTo>
                  <a:lnTo>
                    <a:pt x="2" y="25"/>
                  </a:lnTo>
                  <a:lnTo>
                    <a:pt x="0" y="28"/>
                  </a:lnTo>
                  <a:lnTo>
                    <a:pt x="1" y="34"/>
                  </a:lnTo>
                  <a:lnTo>
                    <a:pt x="2" y="40"/>
                  </a:lnTo>
                  <a:lnTo>
                    <a:pt x="3" y="45"/>
                  </a:lnTo>
                  <a:lnTo>
                    <a:pt x="4" y="51"/>
                  </a:lnTo>
                  <a:lnTo>
                    <a:pt x="5" y="57"/>
                  </a:lnTo>
                  <a:lnTo>
                    <a:pt x="7" y="64"/>
                  </a:lnTo>
                  <a:lnTo>
                    <a:pt x="8" y="70"/>
                  </a:lnTo>
                  <a:lnTo>
                    <a:pt x="9" y="75"/>
                  </a:lnTo>
                  <a:lnTo>
                    <a:pt x="10" y="71"/>
                  </a:lnTo>
                  <a:lnTo>
                    <a:pt x="11" y="65"/>
                  </a:lnTo>
                  <a:lnTo>
                    <a:pt x="14" y="60"/>
                  </a:lnTo>
                  <a:lnTo>
                    <a:pt x="15" y="56"/>
                  </a:lnTo>
                  <a:lnTo>
                    <a:pt x="16" y="50"/>
                  </a:lnTo>
                  <a:lnTo>
                    <a:pt x="17" y="45"/>
                  </a:lnTo>
                  <a:lnTo>
                    <a:pt x="19" y="41"/>
                  </a:lnTo>
                  <a:lnTo>
                    <a:pt x="20" y="35"/>
                  </a:lnTo>
                  <a:lnTo>
                    <a:pt x="20" y="34"/>
                  </a:lnTo>
                  <a:lnTo>
                    <a:pt x="20" y="32"/>
                  </a:lnTo>
                  <a:lnTo>
                    <a:pt x="20" y="28"/>
                  </a:lnTo>
                  <a:lnTo>
                    <a:pt x="20" y="25"/>
                  </a:lnTo>
                  <a:lnTo>
                    <a:pt x="20" y="22"/>
                  </a:lnTo>
                  <a:lnTo>
                    <a:pt x="19" y="19"/>
                  </a:lnTo>
                  <a:lnTo>
                    <a:pt x="19" y="15"/>
                  </a:lnTo>
                  <a:lnTo>
                    <a:pt x="18" y="12"/>
                  </a:lnTo>
                  <a:lnTo>
                    <a:pt x="18" y="8"/>
                  </a:lnTo>
                  <a:lnTo>
                    <a:pt x="17" y="6"/>
                  </a:lnTo>
                  <a:lnTo>
                    <a:pt x="16" y="4"/>
                  </a:lnTo>
                  <a:lnTo>
                    <a:pt x="15" y="2"/>
                  </a:lnTo>
                  <a:lnTo>
                    <a:pt x="15" y="0"/>
                  </a:lnTo>
                  <a:lnTo>
                    <a:pt x="14" y="0"/>
                  </a:lnTo>
                  <a:lnTo>
                    <a:pt x="12" y="0"/>
                  </a:lnTo>
                  <a:lnTo>
                    <a:pt x="12" y="2"/>
                  </a:lnTo>
                  <a:close/>
                </a:path>
              </a:pathLst>
            </a:custGeom>
            <a:solidFill>
              <a:srgbClr val="666666"/>
            </a:solidFill>
            <a:ln w="9525">
              <a:noFill/>
              <a:round/>
              <a:headEnd/>
              <a:tailEnd/>
            </a:ln>
          </p:spPr>
          <p:txBody>
            <a:bodyPr/>
            <a:lstStyle/>
            <a:p>
              <a:endParaRPr lang="en-US"/>
            </a:p>
          </p:txBody>
        </p:sp>
        <p:sp>
          <p:nvSpPr>
            <p:cNvPr id="1304" name="Freeform 268"/>
            <p:cNvSpPr>
              <a:spLocks/>
            </p:cNvSpPr>
            <p:nvPr/>
          </p:nvSpPr>
          <p:spPr bwMode="auto">
            <a:xfrm>
              <a:off x="3644" y="2143"/>
              <a:ext cx="47" cy="22"/>
            </a:xfrm>
            <a:custGeom>
              <a:avLst/>
              <a:gdLst>
                <a:gd name="T0" fmla="*/ 4 w 95"/>
                <a:gd name="T1" fmla="*/ 1 h 44"/>
                <a:gd name="T2" fmla="*/ 8 w 95"/>
                <a:gd name="T3" fmla="*/ 1 h 44"/>
                <a:gd name="T4" fmla="*/ 12 w 95"/>
                <a:gd name="T5" fmla="*/ 1 h 44"/>
                <a:gd name="T6" fmla="*/ 16 w 95"/>
                <a:gd name="T7" fmla="*/ 1 h 44"/>
                <a:gd name="T8" fmla="*/ 18 w 95"/>
                <a:gd name="T9" fmla="*/ 0 h 44"/>
                <a:gd name="T10" fmla="*/ 19 w 95"/>
                <a:gd name="T11" fmla="*/ 0 h 44"/>
                <a:gd name="T12" fmla="*/ 20 w 95"/>
                <a:gd name="T13" fmla="*/ 1 h 44"/>
                <a:gd name="T14" fmla="*/ 20 w 95"/>
                <a:gd name="T15" fmla="*/ 1 h 44"/>
                <a:gd name="T16" fmla="*/ 21 w 95"/>
                <a:gd name="T17" fmla="*/ 1 h 44"/>
                <a:gd name="T18" fmla="*/ 22 w 95"/>
                <a:gd name="T19" fmla="*/ 3 h 44"/>
                <a:gd name="T20" fmla="*/ 22 w 95"/>
                <a:gd name="T21" fmla="*/ 6 h 44"/>
                <a:gd name="T22" fmla="*/ 23 w 95"/>
                <a:gd name="T23" fmla="*/ 7 h 44"/>
                <a:gd name="T24" fmla="*/ 23 w 95"/>
                <a:gd name="T25" fmla="*/ 9 h 44"/>
                <a:gd name="T26" fmla="*/ 23 w 95"/>
                <a:gd name="T27" fmla="*/ 9 h 44"/>
                <a:gd name="T28" fmla="*/ 23 w 95"/>
                <a:gd name="T29" fmla="*/ 9 h 44"/>
                <a:gd name="T30" fmla="*/ 23 w 95"/>
                <a:gd name="T31" fmla="*/ 9 h 44"/>
                <a:gd name="T32" fmla="*/ 22 w 95"/>
                <a:gd name="T33" fmla="*/ 9 h 44"/>
                <a:gd name="T34" fmla="*/ 20 w 95"/>
                <a:gd name="T35" fmla="*/ 10 h 44"/>
                <a:gd name="T36" fmla="*/ 18 w 95"/>
                <a:gd name="T37" fmla="*/ 10 h 44"/>
                <a:gd name="T38" fmla="*/ 16 w 95"/>
                <a:gd name="T39" fmla="*/ 11 h 44"/>
                <a:gd name="T40" fmla="*/ 14 w 95"/>
                <a:gd name="T41" fmla="*/ 11 h 44"/>
                <a:gd name="T42" fmla="*/ 12 w 95"/>
                <a:gd name="T43" fmla="*/ 11 h 44"/>
                <a:gd name="T44" fmla="*/ 10 w 95"/>
                <a:gd name="T45" fmla="*/ 11 h 44"/>
                <a:gd name="T46" fmla="*/ 7 w 95"/>
                <a:gd name="T47" fmla="*/ 11 h 44"/>
                <a:gd name="T48" fmla="*/ 5 w 95"/>
                <a:gd name="T49" fmla="*/ 11 h 44"/>
                <a:gd name="T50" fmla="*/ 3 w 95"/>
                <a:gd name="T51" fmla="*/ 11 h 44"/>
                <a:gd name="T52" fmla="*/ 3 w 95"/>
                <a:gd name="T53" fmla="*/ 11 h 44"/>
                <a:gd name="T54" fmla="*/ 2 w 95"/>
                <a:gd name="T55" fmla="*/ 11 h 44"/>
                <a:gd name="T56" fmla="*/ 2 w 95"/>
                <a:gd name="T57" fmla="*/ 11 h 44"/>
                <a:gd name="T58" fmla="*/ 2 w 95"/>
                <a:gd name="T59" fmla="*/ 11 h 44"/>
                <a:gd name="T60" fmla="*/ 1 w 95"/>
                <a:gd name="T61" fmla="*/ 10 h 44"/>
                <a:gd name="T62" fmla="*/ 1 w 95"/>
                <a:gd name="T63" fmla="*/ 7 h 44"/>
                <a:gd name="T64" fmla="*/ 1 w 95"/>
                <a:gd name="T65" fmla="*/ 6 h 44"/>
                <a:gd name="T66" fmla="*/ 0 w 95"/>
                <a:gd name="T67" fmla="*/ 3 h 44"/>
                <a:gd name="T68" fmla="*/ 0 w 95"/>
                <a:gd name="T69" fmla="*/ 3 h 44"/>
                <a:gd name="T70" fmla="*/ 0 w 95"/>
                <a:gd name="T71" fmla="*/ 3 h 44"/>
                <a:gd name="T72" fmla="*/ 0 w 95"/>
                <a:gd name="T73" fmla="*/ 2 h 44"/>
                <a:gd name="T74" fmla="*/ 1 w 95"/>
                <a:gd name="T75" fmla="*/ 1 h 44"/>
                <a:gd name="T76" fmla="*/ 1 w 95"/>
                <a:gd name="T77" fmla="*/ 1 h 4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5"/>
                <a:gd name="T118" fmla="*/ 0 h 44"/>
                <a:gd name="T119" fmla="*/ 95 w 95"/>
                <a:gd name="T120" fmla="*/ 44 h 4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5" h="44">
                  <a:moveTo>
                    <a:pt x="8" y="6"/>
                  </a:moveTo>
                  <a:lnTo>
                    <a:pt x="17" y="6"/>
                  </a:lnTo>
                  <a:lnTo>
                    <a:pt x="25" y="5"/>
                  </a:lnTo>
                  <a:lnTo>
                    <a:pt x="33" y="5"/>
                  </a:lnTo>
                  <a:lnTo>
                    <a:pt x="41" y="5"/>
                  </a:lnTo>
                  <a:lnTo>
                    <a:pt x="49" y="4"/>
                  </a:lnTo>
                  <a:lnTo>
                    <a:pt x="57" y="3"/>
                  </a:lnTo>
                  <a:lnTo>
                    <a:pt x="65" y="3"/>
                  </a:lnTo>
                  <a:lnTo>
                    <a:pt x="73" y="0"/>
                  </a:lnTo>
                  <a:lnTo>
                    <a:pt x="75" y="0"/>
                  </a:lnTo>
                  <a:lnTo>
                    <a:pt x="76" y="0"/>
                  </a:lnTo>
                  <a:lnTo>
                    <a:pt x="79" y="0"/>
                  </a:lnTo>
                  <a:lnTo>
                    <a:pt x="80" y="2"/>
                  </a:lnTo>
                  <a:lnTo>
                    <a:pt x="81" y="2"/>
                  </a:lnTo>
                  <a:lnTo>
                    <a:pt x="82" y="3"/>
                  </a:lnTo>
                  <a:lnTo>
                    <a:pt x="84" y="7"/>
                  </a:lnTo>
                  <a:lnTo>
                    <a:pt x="86" y="11"/>
                  </a:lnTo>
                  <a:lnTo>
                    <a:pt x="88" y="14"/>
                  </a:lnTo>
                  <a:lnTo>
                    <a:pt x="89" y="18"/>
                  </a:lnTo>
                  <a:lnTo>
                    <a:pt x="90" y="21"/>
                  </a:lnTo>
                  <a:lnTo>
                    <a:pt x="93" y="26"/>
                  </a:lnTo>
                  <a:lnTo>
                    <a:pt x="94" y="29"/>
                  </a:lnTo>
                  <a:lnTo>
                    <a:pt x="95" y="33"/>
                  </a:lnTo>
                  <a:lnTo>
                    <a:pt x="95" y="34"/>
                  </a:lnTo>
                  <a:lnTo>
                    <a:pt x="95" y="35"/>
                  </a:lnTo>
                  <a:lnTo>
                    <a:pt x="94" y="35"/>
                  </a:lnTo>
                  <a:lnTo>
                    <a:pt x="93" y="35"/>
                  </a:lnTo>
                  <a:lnTo>
                    <a:pt x="90" y="36"/>
                  </a:lnTo>
                  <a:lnTo>
                    <a:pt x="89" y="36"/>
                  </a:lnTo>
                  <a:lnTo>
                    <a:pt x="87" y="37"/>
                  </a:lnTo>
                  <a:lnTo>
                    <a:pt x="83" y="38"/>
                  </a:lnTo>
                  <a:lnTo>
                    <a:pt x="79" y="38"/>
                  </a:lnTo>
                  <a:lnTo>
                    <a:pt x="74" y="40"/>
                  </a:lnTo>
                  <a:lnTo>
                    <a:pt x="70" y="41"/>
                  </a:lnTo>
                  <a:lnTo>
                    <a:pt x="65" y="41"/>
                  </a:lnTo>
                  <a:lnTo>
                    <a:pt x="61" y="42"/>
                  </a:lnTo>
                  <a:lnTo>
                    <a:pt x="57" y="42"/>
                  </a:lnTo>
                  <a:lnTo>
                    <a:pt x="52" y="43"/>
                  </a:lnTo>
                  <a:lnTo>
                    <a:pt x="48" y="43"/>
                  </a:lnTo>
                  <a:lnTo>
                    <a:pt x="44" y="43"/>
                  </a:lnTo>
                  <a:lnTo>
                    <a:pt x="40" y="44"/>
                  </a:lnTo>
                  <a:lnTo>
                    <a:pt x="35" y="44"/>
                  </a:lnTo>
                  <a:lnTo>
                    <a:pt x="30" y="44"/>
                  </a:lnTo>
                  <a:lnTo>
                    <a:pt x="27" y="44"/>
                  </a:lnTo>
                  <a:lnTo>
                    <a:pt x="22" y="44"/>
                  </a:lnTo>
                  <a:lnTo>
                    <a:pt x="18" y="44"/>
                  </a:lnTo>
                  <a:lnTo>
                    <a:pt x="15" y="44"/>
                  </a:lnTo>
                  <a:lnTo>
                    <a:pt x="14" y="44"/>
                  </a:lnTo>
                  <a:lnTo>
                    <a:pt x="13" y="43"/>
                  </a:lnTo>
                  <a:lnTo>
                    <a:pt x="12" y="43"/>
                  </a:lnTo>
                  <a:lnTo>
                    <a:pt x="10" y="43"/>
                  </a:lnTo>
                  <a:lnTo>
                    <a:pt x="8" y="42"/>
                  </a:lnTo>
                  <a:lnTo>
                    <a:pt x="7" y="37"/>
                  </a:lnTo>
                  <a:lnTo>
                    <a:pt x="6" y="34"/>
                  </a:lnTo>
                  <a:lnTo>
                    <a:pt x="5" y="29"/>
                  </a:lnTo>
                  <a:lnTo>
                    <a:pt x="5" y="26"/>
                  </a:lnTo>
                  <a:lnTo>
                    <a:pt x="4" y="22"/>
                  </a:lnTo>
                  <a:lnTo>
                    <a:pt x="3" y="18"/>
                  </a:lnTo>
                  <a:lnTo>
                    <a:pt x="2" y="14"/>
                  </a:lnTo>
                  <a:lnTo>
                    <a:pt x="0" y="10"/>
                  </a:lnTo>
                  <a:lnTo>
                    <a:pt x="2" y="8"/>
                  </a:lnTo>
                  <a:lnTo>
                    <a:pt x="3" y="7"/>
                  </a:lnTo>
                  <a:lnTo>
                    <a:pt x="4" y="7"/>
                  </a:lnTo>
                  <a:lnTo>
                    <a:pt x="5" y="6"/>
                  </a:lnTo>
                  <a:lnTo>
                    <a:pt x="7" y="6"/>
                  </a:lnTo>
                  <a:lnTo>
                    <a:pt x="8" y="6"/>
                  </a:lnTo>
                  <a:close/>
                </a:path>
              </a:pathLst>
            </a:custGeom>
            <a:solidFill>
              <a:srgbClr val="7F7F7F"/>
            </a:solidFill>
            <a:ln w="9525">
              <a:noFill/>
              <a:round/>
              <a:headEnd/>
              <a:tailEnd/>
            </a:ln>
          </p:spPr>
          <p:txBody>
            <a:bodyPr/>
            <a:lstStyle/>
            <a:p>
              <a:endParaRPr lang="en-US"/>
            </a:p>
          </p:txBody>
        </p:sp>
        <p:sp>
          <p:nvSpPr>
            <p:cNvPr id="1305" name="Freeform 269"/>
            <p:cNvSpPr>
              <a:spLocks/>
            </p:cNvSpPr>
            <p:nvPr/>
          </p:nvSpPr>
          <p:spPr bwMode="auto">
            <a:xfrm>
              <a:off x="3702" y="2155"/>
              <a:ext cx="56" cy="26"/>
            </a:xfrm>
            <a:custGeom>
              <a:avLst/>
              <a:gdLst>
                <a:gd name="T0" fmla="*/ 24 w 113"/>
                <a:gd name="T1" fmla="*/ 1 h 50"/>
                <a:gd name="T2" fmla="*/ 28 w 113"/>
                <a:gd name="T3" fmla="*/ 10 h 50"/>
                <a:gd name="T4" fmla="*/ 0 w 113"/>
                <a:gd name="T5" fmla="*/ 14 h 50"/>
                <a:gd name="T6" fmla="*/ 2 w 113"/>
                <a:gd name="T7" fmla="*/ 3 h 50"/>
                <a:gd name="T8" fmla="*/ 3 w 113"/>
                <a:gd name="T9" fmla="*/ 3 h 50"/>
                <a:gd name="T10" fmla="*/ 3 w 113"/>
                <a:gd name="T11" fmla="*/ 3 h 50"/>
                <a:gd name="T12" fmla="*/ 4 w 113"/>
                <a:gd name="T13" fmla="*/ 3 h 50"/>
                <a:gd name="T14" fmla="*/ 6 w 113"/>
                <a:gd name="T15" fmla="*/ 2 h 50"/>
                <a:gd name="T16" fmla="*/ 7 w 113"/>
                <a:gd name="T17" fmla="*/ 2 h 50"/>
                <a:gd name="T18" fmla="*/ 9 w 113"/>
                <a:gd name="T19" fmla="*/ 2 h 50"/>
                <a:gd name="T20" fmla="*/ 11 w 113"/>
                <a:gd name="T21" fmla="*/ 1 h 50"/>
                <a:gd name="T22" fmla="*/ 13 w 113"/>
                <a:gd name="T23" fmla="*/ 1 h 50"/>
                <a:gd name="T24" fmla="*/ 15 w 113"/>
                <a:gd name="T25" fmla="*/ 1 h 50"/>
                <a:gd name="T26" fmla="*/ 17 w 113"/>
                <a:gd name="T27" fmla="*/ 1 h 50"/>
                <a:gd name="T28" fmla="*/ 19 w 113"/>
                <a:gd name="T29" fmla="*/ 1 h 50"/>
                <a:gd name="T30" fmla="*/ 21 w 113"/>
                <a:gd name="T31" fmla="*/ 0 h 50"/>
                <a:gd name="T32" fmla="*/ 21 w 113"/>
                <a:gd name="T33" fmla="*/ 0 h 50"/>
                <a:gd name="T34" fmla="*/ 22 w 113"/>
                <a:gd name="T35" fmla="*/ 0 h 50"/>
                <a:gd name="T36" fmla="*/ 23 w 113"/>
                <a:gd name="T37" fmla="*/ 1 h 50"/>
                <a:gd name="T38" fmla="*/ 23 w 113"/>
                <a:gd name="T39" fmla="*/ 1 h 50"/>
                <a:gd name="T40" fmla="*/ 23 w 113"/>
                <a:gd name="T41" fmla="*/ 1 h 50"/>
                <a:gd name="T42" fmla="*/ 24 w 113"/>
                <a:gd name="T43" fmla="*/ 1 h 50"/>
                <a:gd name="T44" fmla="*/ 24 w 113"/>
                <a:gd name="T45" fmla="*/ 1 h 50"/>
                <a:gd name="T46" fmla="*/ 24 w 113"/>
                <a:gd name="T47" fmla="*/ 1 h 5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50"/>
                <a:gd name="T74" fmla="*/ 113 w 113"/>
                <a:gd name="T75" fmla="*/ 50 h 5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50">
                  <a:moveTo>
                    <a:pt x="99" y="3"/>
                  </a:moveTo>
                  <a:lnTo>
                    <a:pt x="113" y="39"/>
                  </a:lnTo>
                  <a:lnTo>
                    <a:pt x="0" y="50"/>
                  </a:lnTo>
                  <a:lnTo>
                    <a:pt x="11" y="11"/>
                  </a:lnTo>
                  <a:lnTo>
                    <a:pt x="12" y="10"/>
                  </a:lnTo>
                  <a:lnTo>
                    <a:pt x="15" y="10"/>
                  </a:lnTo>
                  <a:lnTo>
                    <a:pt x="19" y="9"/>
                  </a:lnTo>
                  <a:lnTo>
                    <a:pt x="25" y="8"/>
                  </a:lnTo>
                  <a:lnTo>
                    <a:pt x="31" y="6"/>
                  </a:lnTo>
                  <a:lnTo>
                    <a:pt x="38" y="5"/>
                  </a:lnTo>
                  <a:lnTo>
                    <a:pt x="46" y="4"/>
                  </a:lnTo>
                  <a:lnTo>
                    <a:pt x="54" y="3"/>
                  </a:lnTo>
                  <a:lnTo>
                    <a:pt x="62" y="2"/>
                  </a:lnTo>
                  <a:lnTo>
                    <a:pt x="70" y="1"/>
                  </a:lnTo>
                  <a:lnTo>
                    <a:pt x="77" y="1"/>
                  </a:lnTo>
                  <a:lnTo>
                    <a:pt x="84" y="0"/>
                  </a:lnTo>
                  <a:lnTo>
                    <a:pt x="86" y="0"/>
                  </a:lnTo>
                  <a:lnTo>
                    <a:pt x="90" y="0"/>
                  </a:lnTo>
                  <a:lnTo>
                    <a:pt x="92" y="1"/>
                  </a:lnTo>
                  <a:lnTo>
                    <a:pt x="94" y="1"/>
                  </a:lnTo>
                  <a:lnTo>
                    <a:pt x="95" y="1"/>
                  </a:lnTo>
                  <a:lnTo>
                    <a:pt x="97" y="1"/>
                  </a:lnTo>
                  <a:lnTo>
                    <a:pt x="98" y="2"/>
                  </a:lnTo>
                  <a:lnTo>
                    <a:pt x="99" y="3"/>
                  </a:lnTo>
                  <a:close/>
                </a:path>
              </a:pathLst>
            </a:custGeom>
            <a:solidFill>
              <a:srgbClr val="4C4C4C"/>
            </a:solidFill>
            <a:ln w="9525">
              <a:noFill/>
              <a:round/>
              <a:headEnd/>
              <a:tailEnd/>
            </a:ln>
          </p:spPr>
          <p:txBody>
            <a:bodyPr/>
            <a:lstStyle/>
            <a:p>
              <a:endParaRPr lang="en-US"/>
            </a:p>
          </p:txBody>
        </p:sp>
        <p:sp>
          <p:nvSpPr>
            <p:cNvPr id="1306" name="Freeform 270"/>
            <p:cNvSpPr>
              <a:spLocks/>
            </p:cNvSpPr>
            <p:nvPr/>
          </p:nvSpPr>
          <p:spPr bwMode="auto">
            <a:xfrm>
              <a:off x="3697" y="2144"/>
              <a:ext cx="11" cy="37"/>
            </a:xfrm>
            <a:custGeom>
              <a:avLst/>
              <a:gdLst>
                <a:gd name="T0" fmla="*/ 3 w 20"/>
                <a:gd name="T1" fmla="*/ 1 h 74"/>
                <a:gd name="T2" fmla="*/ 0 w 20"/>
                <a:gd name="T3" fmla="*/ 6 h 74"/>
                <a:gd name="T4" fmla="*/ 3 w 20"/>
                <a:gd name="T5" fmla="*/ 19 h 74"/>
                <a:gd name="T6" fmla="*/ 6 w 20"/>
                <a:gd name="T7" fmla="*/ 9 h 74"/>
                <a:gd name="T8" fmla="*/ 6 w 20"/>
                <a:gd name="T9" fmla="*/ 8 h 74"/>
                <a:gd name="T10" fmla="*/ 6 w 20"/>
                <a:gd name="T11" fmla="*/ 7 h 74"/>
                <a:gd name="T12" fmla="*/ 6 w 20"/>
                <a:gd name="T13" fmla="*/ 6 h 74"/>
                <a:gd name="T14" fmla="*/ 6 w 20"/>
                <a:gd name="T15" fmla="*/ 6 h 74"/>
                <a:gd name="T16" fmla="*/ 6 w 20"/>
                <a:gd name="T17" fmla="*/ 5 h 74"/>
                <a:gd name="T18" fmla="*/ 6 w 20"/>
                <a:gd name="T19" fmla="*/ 5 h 74"/>
                <a:gd name="T20" fmla="*/ 6 w 20"/>
                <a:gd name="T21" fmla="*/ 3 h 74"/>
                <a:gd name="T22" fmla="*/ 6 w 20"/>
                <a:gd name="T23" fmla="*/ 2 h 74"/>
                <a:gd name="T24" fmla="*/ 5 w 20"/>
                <a:gd name="T25" fmla="*/ 2 h 74"/>
                <a:gd name="T26" fmla="*/ 5 w 20"/>
                <a:gd name="T27" fmla="*/ 1 h 74"/>
                <a:gd name="T28" fmla="*/ 5 w 20"/>
                <a:gd name="T29" fmla="*/ 1 h 74"/>
                <a:gd name="T30" fmla="*/ 4 w 20"/>
                <a:gd name="T31" fmla="*/ 1 h 74"/>
                <a:gd name="T32" fmla="*/ 4 w 20"/>
                <a:gd name="T33" fmla="*/ 0 h 74"/>
                <a:gd name="T34" fmla="*/ 4 w 20"/>
                <a:gd name="T35" fmla="*/ 0 h 74"/>
                <a:gd name="T36" fmla="*/ 4 w 20"/>
                <a:gd name="T37" fmla="*/ 0 h 74"/>
                <a:gd name="T38" fmla="*/ 4 w 20"/>
                <a:gd name="T39" fmla="*/ 0 h 74"/>
                <a:gd name="T40" fmla="*/ 4 w 20"/>
                <a:gd name="T41" fmla="*/ 0 h 74"/>
                <a:gd name="T42" fmla="*/ 3 w 20"/>
                <a:gd name="T43" fmla="*/ 0 h 74"/>
                <a:gd name="T44" fmla="*/ 3 w 20"/>
                <a:gd name="T45" fmla="*/ 0 h 74"/>
                <a:gd name="T46" fmla="*/ 3 w 20"/>
                <a:gd name="T47" fmla="*/ 1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
                <a:gd name="T73" fmla="*/ 0 h 74"/>
                <a:gd name="T74" fmla="*/ 20 w 20"/>
                <a:gd name="T75" fmla="*/ 74 h 7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 h="74">
                  <a:moveTo>
                    <a:pt x="11" y="1"/>
                  </a:moveTo>
                  <a:lnTo>
                    <a:pt x="0" y="26"/>
                  </a:lnTo>
                  <a:lnTo>
                    <a:pt x="10" y="74"/>
                  </a:lnTo>
                  <a:lnTo>
                    <a:pt x="20" y="34"/>
                  </a:lnTo>
                  <a:lnTo>
                    <a:pt x="20" y="32"/>
                  </a:lnTo>
                  <a:lnTo>
                    <a:pt x="20" y="29"/>
                  </a:lnTo>
                  <a:lnTo>
                    <a:pt x="20" y="27"/>
                  </a:lnTo>
                  <a:lnTo>
                    <a:pt x="20" y="24"/>
                  </a:lnTo>
                  <a:lnTo>
                    <a:pt x="20" y="20"/>
                  </a:lnTo>
                  <a:lnTo>
                    <a:pt x="19" y="17"/>
                  </a:lnTo>
                  <a:lnTo>
                    <a:pt x="18" y="13"/>
                  </a:lnTo>
                  <a:lnTo>
                    <a:pt x="18" y="10"/>
                  </a:lnTo>
                  <a:lnTo>
                    <a:pt x="17" y="8"/>
                  </a:lnTo>
                  <a:lnTo>
                    <a:pt x="16" y="5"/>
                  </a:lnTo>
                  <a:lnTo>
                    <a:pt x="16" y="3"/>
                  </a:lnTo>
                  <a:lnTo>
                    <a:pt x="15" y="1"/>
                  </a:lnTo>
                  <a:lnTo>
                    <a:pt x="13" y="0"/>
                  </a:lnTo>
                  <a:lnTo>
                    <a:pt x="12" y="0"/>
                  </a:lnTo>
                  <a:lnTo>
                    <a:pt x="11" y="0"/>
                  </a:lnTo>
                  <a:lnTo>
                    <a:pt x="11" y="1"/>
                  </a:lnTo>
                  <a:close/>
                </a:path>
              </a:pathLst>
            </a:custGeom>
            <a:solidFill>
              <a:srgbClr val="666666"/>
            </a:solidFill>
            <a:ln w="9525">
              <a:noFill/>
              <a:round/>
              <a:headEnd/>
              <a:tailEnd/>
            </a:ln>
          </p:spPr>
          <p:txBody>
            <a:bodyPr/>
            <a:lstStyle/>
            <a:p>
              <a:endParaRPr lang="en-US"/>
            </a:p>
          </p:txBody>
        </p:sp>
        <p:sp>
          <p:nvSpPr>
            <p:cNvPr id="1307" name="Freeform 271"/>
            <p:cNvSpPr>
              <a:spLocks/>
            </p:cNvSpPr>
            <p:nvPr/>
          </p:nvSpPr>
          <p:spPr bwMode="auto">
            <a:xfrm>
              <a:off x="3703" y="2140"/>
              <a:ext cx="48" cy="22"/>
            </a:xfrm>
            <a:custGeom>
              <a:avLst/>
              <a:gdLst>
                <a:gd name="T0" fmla="*/ 5 w 96"/>
                <a:gd name="T1" fmla="*/ 1 h 44"/>
                <a:gd name="T2" fmla="*/ 9 w 96"/>
                <a:gd name="T3" fmla="*/ 1 h 44"/>
                <a:gd name="T4" fmla="*/ 12 w 96"/>
                <a:gd name="T5" fmla="*/ 1 h 44"/>
                <a:gd name="T6" fmla="*/ 17 w 96"/>
                <a:gd name="T7" fmla="*/ 1 h 44"/>
                <a:gd name="T8" fmla="*/ 19 w 96"/>
                <a:gd name="T9" fmla="*/ 0 h 44"/>
                <a:gd name="T10" fmla="*/ 20 w 96"/>
                <a:gd name="T11" fmla="*/ 0 h 44"/>
                <a:gd name="T12" fmla="*/ 21 w 96"/>
                <a:gd name="T13" fmla="*/ 1 h 44"/>
                <a:gd name="T14" fmla="*/ 21 w 96"/>
                <a:gd name="T15" fmla="*/ 1 h 44"/>
                <a:gd name="T16" fmla="*/ 24 w 96"/>
                <a:gd name="T17" fmla="*/ 9 h 44"/>
                <a:gd name="T18" fmla="*/ 24 w 96"/>
                <a:gd name="T19" fmla="*/ 9 h 44"/>
                <a:gd name="T20" fmla="*/ 24 w 96"/>
                <a:gd name="T21" fmla="*/ 9 h 44"/>
                <a:gd name="T22" fmla="*/ 24 w 96"/>
                <a:gd name="T23" fmla="*/ 9 h 44"/>
                <a:gd name="T24" fmla="*/ 23 w 96"/>
                <a:gd name="T25" fmla="*/ 9 h 44"/>
                <a:gd name="T26" fmla="*/ 22 w 96"/>
                <a:gd name="T27" fmla="*/ 9 h 44"/>
                <a:gd name="T28" fmla="*/ 20 w 96"/>
                <a:gd name="T29" fmla="*/ 10 h 44"/>
                <a:gd name="T30" fmla="*/ 18 w 96"/>
                <a:gd name="T31" fmla="*/ 10 h 44"/>
                <a:gd name="T32" fmla="*/ 15 w 96"/>
                <a:gd name="T33" fmla="*/ 11 h 44"/>
                <a:gd name="T34" fmla="*/ 13 w 96"/>
                <a:gd name="T35" fmla="*/ 11 h 44"/>
                <a:gd name="T36" fmla="*/ 11 w 96"/>
                <a:gd name="T37" fmla="*/ 11 h 44"/>
                <a:gd name="T38" fmla="*/ 9 w 96"/>
                <a:gd name="T39" fmla="*/ 11 h 44"/>
                <a:gd name="T40" fmla="*/ 7 w 96"/>
                <a:gd name="T41" fmla="*/ 11 h 44"/>
                <a:gd name="T42" fmla="*/ 5 w 96"/>
                <a:gd name="T43" fmla="*/ 11 h 44"/>
                <a:gd name="T44" fmla="*/ 3 w 96"/>
                <a:gd name="T45" fmla="*/ 11 h 44"/>
                <a:gd name="T46" fmla="*/ 3 w 96"/>
                <a:gd name="T47" fmla="*/ 11 h 44"/>
                <a:gd name="T48" fmla="*/ 3 w 96"/>
                <a:gd name="T49" fmla="*/ 11 h 44"/>
                <a:gd name="T50" fmla="*/ 3 w 96"/>
                <a:gd name="T51" fmla="*/ 11 h 44"/>
                <a:gd name="T52" fmla="*/ 3 w 96"/>
                <a:gd name="T53" fmla="*/ 11 h 44"/>
                <a:gd name="T54" fmla="*/ 0 w 96"/>
                <a:gd name="T55" fmla="*/ 3 h 44"/>
                <a:gd name="T56" fmla="*/ 1 w 96"/>
                <a:gd name="T57" fmla="*/ 3 h 44"/>
                <a:gd name="T58" fmla="*/ 1 w 96"/>
                <a:gd name="T59" fmla="*/ 1 h 44"/>
                <a:gd name="T60" fmla="*/ 1 w 96"/>
                <a:gd name="T61" fmla="*/ 1 h 44"/>
                <a:gd name="T62" fmla="*/ 2 w 96"/>
                <a:gd name="T63" fmla="*/ 1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6"/>
                <a:gd name="T97" fmla="*/ 0 h 44"/>
                <a:gd name="T98" fmla="*/ 96 w 96"/>
                <a:gd name="T99" fmla="*/ 44 h 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6" h="44">
                  <a:moveTo>
                    <a:pt x="8" y="5"/>
                  </a:moveTo>
                  <a:lnTo>
                    <a:pt x="17" y="5"/>
                  </a:lnTo>
                  <a:lnTo>
                    <a:pt x="25" y="5"/>
                  </a:lnTo>
                  <a:lnTo>
                    <a:pt x="33" y="5"/>
                  </a:lnTo>
                  <a:lnTo>
                    <a:pt x="40" y="4"/>
                  </a:lnTo>
                  <a:lnTo>
                    <a:pt x="48" y="4"/>
                  </a:lnTo>
                  <a:lnTo>
                    <a:pt x="57" y="3"/>
                  </a:lnTo>
                  <a:lnTo>
                    <a:pt x="65" y="2"/>
                  </a:lnTo>
                  <a:lnTo>
                    <a:pt x="73" y="0"/>
                  </a:lnTo>
                  <a:lnTo>
                    <a:pt x="75" y="0"/>
                  </a:lnTo>
                  <a:lnTo>
                    <a:pt x="76" y="0"/>
                  </a:lnTo>
                  <a:lnTo>
                    <a:pt x="78" y="0"/>
                  </a:lnTo>
                  <a:lnTo>
                    <a:pt x="80" y="0"/>
                  </a:lnTo>
                  <a:lnTo>
                    <a:pt x="81" y="2"/>
                  </a:lnTo>
                  <a:lnTo>
                    <a:pt x="82" y="2"/>
                  </a:lnTo>
                  <a:lnTo>
                    <a:pt x="82" y="3"/>
                  </a:lnTo>
                  <a:lnTo>
                    <a:pt x="83" y="3"/>
                  </a:lnTo>
                  <a:lnTo>
                    <a:pt x="96" y="33"/>
                  </a:lnTo>
                  <a:lnTo>
                    <a:pt x="96" y="34"/>
                  </a:lnTo>
                  <a:lnTo>
                    <a:pt x="95" y="34"/>
                  </a:lnTo>
                  <a:lnTo>
                    <a:pt x="93" y="35"/>
                  </a:lnTo>
                  <a:lnTo>
                    <a:pt x="92" y="35"/>
                  </a:lnTo>
                  <a:lnTo>
                    <a:pt x="91" y="35"/>
                  </a:lnTo>
                  <a:lnTo>
                    <a:pt x="90" y="36"/>
                  </a:lnTo>
                  <a:lnTo>
                    <a:pt x="88" y="36"/>
                  </a:lnTo>
                  <a:lnTo>
                    <a:pt x="83" y="37"/>
                  </a:lnTo>
                  <a:lnTo>
                    <a:pt x="80" y="38"/>
                  </a:lnTo>
                  <a:lnTo>
                    <a:pt x="75" y="40"/>
                  </a:lnTo>
                  <a:lnTo>
                    <a:pt x="70" y="40"/>
                  </a:lnTo>
                  <a:lnTo>
                    <a:pt x="66" y="41"/>
                  </a:lnTo>
                  <a:lnTo>
                    <a:pt x="62" y="41"/>
                  </a:lnTo>
                  <a:lnTo>
                    <a:pt x="58" y="42"/>
                  </a:lnTo>
                  <a:lnTo>
                    <a:pt x="53" y="42"/>
                  </a:lnTo>
                  <a:lnTo>
                    <a:pt x="48" y="43"/>
                  </a:lnTo>
                  <a:lnTo>
                    <a:pt x="44" y="43"/>
                  </a:lnTo>
                  <a:lnTo>
                    <a:pt x="40" y="43"/>
                  </a:lnTo>
                  <a:lnTo>
                    <a:pt x="36" y="43"/>
                  </a:lnTo>
                  <a:lnTo>
                    <a:pt x="31" y="44"/>
                  </a:lnTo>
                  <a:lnTo>
                    <a:pt x="28" y="44"/>
                  </a:lnTo>
                  <a:lnTo>
                    <a:pt x="23" y="44"/>
                  </a:lnTo>
                  <a:lnTo>
                    <a:pt x="18" y="43"/>
                  </a:lnTo>
                  <a:lnTo>
                    <a:pt x="17" y="43"/>
                  </a:lnTo>
                  <a:lnTo>
                    <a:pt x="15" y="43"/>
                  </a:lnTo>
                  <a:lnTo>
                    <a:pt x="14" y="43"/>
                  </a:lnTo>
                  <a:lnTo>
                    <a:pt x="12" y="43"/>
                  </a:lnTo>
                  <a:lnTo>
                    <a:pt x="10" y="43"/>
                  </a:lnTo>
                  <a:lnTo>
                    <a:pt x="10" y="42"/>
                  </a:lnTo>
                  <a:lnTo>
                    <a:pt x="9" y="42"/>
                  </a:lnTo>
                  <a:lnTo>
                    <a:pt x="9" y="41"/>
                  </a:lnTo>
                  <a:lnTo>
                    <a:pt x="0" y="10"/>
                  </a:lnTo>
                  <a:lnTo>
                    <a:pt x="0" y="9"/>
                  </a:lnTo>
                  <a:lnTo>
                    <a:pt x="1" y="9"/>
                  </a:lnTo>
                  <a:lnTo>
                    <a:pt x="1" y="7"/>
                  </a:lnTo>
                  <a:lnTo>
                    <a:pt x="2" y="7"/>
                  </a:lnTo>
                  <a:lnTo>
                    <a:pt x="4" y="6"/>
                  </a:lnTo>
                  <a:lnTo>
                    <a:pt x="6" y="6"/>
                  </a:lnTo>
                  <a:lnTo>
                    <a:pt x="7" y="6"/>
                  </a:lnTo>
                  <a:lnTo>
                    <a:pt x="8" y="5"/>
                  </a:lnTo>
                  <a:close/>
                </a:path>
              </a:pathLst>
            </a:custGeom>
            <a:solidFill>
              <a:srgbClr val="7F7F7F"/>
            </a:solidFill>
            <a:ln w="9525">
              <a:noFill/>
              <a:round/>
              <a:headEnd/>
              <a:tailEnd/>
            </a:ln>
          </p:spPr>
          <p:txBody>
            <a:bodyPr/>
            <a:lstStyle/>
            <a:p>
              <a:endParaRPr lang="en-US"/>
            </a:p>
          </p:txBody>
        </p:sp>
        <p:sp>
          <p:nvSpPr>
            <p:cNvPr id="1308" name="Freeform 272"/>
            <p:cNvSpPr>
              <a:spLocks/>
            </p:cNvSpPr>
            <p:nvPr/>
          </p:nvSpPr>
          <p:spPr bwMode="auto">
            <a:xfrm>
              <a:off x="3254" y="1262"/>
              <a:ext cx="75" cy="25"/>
            </a:xfrm>
            <a:custGeom>
              <a:avLst/>
              <a:gdLst>
                <a:gd name="T0" fmla="*/ 0 w 151"/>
                <a:gd name="T1" fmla="*/ 1 h 52"/>
                <a:gd name="T2" fmla="*/ 37 w 151"/>
                <a:gd name="T3" fmla="*/ 0 h 52"/>
                <a:gd name="T4" fmla="*/ 37 w 151"/>
                <a:gd name="T5" fmla="*/ 11 h 52"/>
                <a:gd name="T6" fmla="*/ 0 w 151"/>
                <a:gd name="T7" fmla="*/ 12 h 52"/>
                <a:gd name="T8" fmla="*/ 0 w 151"/>
                <a:gd name="T9" fmla="*/ 1 h 52"/>
                <a:gd name="T10" fmla="*/ 0 60000 65536"/>
                <a:gd name="T11" fmla="*/ 0 60000 65536"/>
                <a:gd name="T12" fmla="*/ 0 60000 65536"/>
                <a:gd name="T13" fmla="*/ 0 60000 65536"/>
                <a:gd name="T14" fmla="*/ 0 60000 65536"/>
                <a:gd name="T15" fmla="*/ 0 w 151"/>
                <a:gd name="T16" fmla="*/ 0 h 52"/>
                <a:gd name="T17" fmla="*/ 151 w 151"/>
                <a:gd name="T18" fmla="*/ 52 h 52"/>
              </a:gdLst>
              <a:ahLst/>
              <a:cxnLst>
                <a:cxn ang="T10">
                  <a:pos x="T0" y="T1"/>
                </a:cxn>
                <a:cxn ang="T11">
                  <a:pos x="T2" y="T3"/>
                </a:cxn>
                <a:cxn ang="T12">
                  <a:pos x="T4" y="T5"/>
                </a:cxn>
                <a:cxn ang="T13">
                  <a:pos x="T6" y="T7"/>
                </a:cxn>
                <a:cxn ang="T14">
                  <a:pos x="T8" y="T9"/>
                </a:cxn>
              </a:cxnLst>
              <a:rect l="T15" t="T16" r="T17" b="T18"/>
              <a:pathLst>
                <a:path w="151" h="52">
                  <a:moveTo>
                    <a:pt x="0" y="6"/>
                  </a:moveTo>
                  <a:lnTo>
                    <a:pt x="148" y="0"/>
                  </a:lnTo>
                  <a:lnTo>
                    <a:pt x="151" y="46"/>
                  </a:lnTo>
                  <a:lnTo>
                    <a:pt x="0" y="52"/>
                  </a:lnTo>
                  <a:lnTo>
                    <a:pt x="0" y="6"/>
                  </a:lnTo>
                  <a:close/>
                </a:path>
              </a:pathLst>
            </a:custGeom>
            <a:solidFill>
              <a:srgbClr val="999999"/>
            </a:solidFill>
            <a:ln w="9525">
              <a:noFill/>
              <a:round/>
              <a:headEnd/>
              <a:tailEnd/>
            </a:ln>
          </p:spPr>
          <p:txBody>
            <a:bodyPr/>
            <a:lstStyle/>
            <a:p>
              <a:endParaRPr lang="en-US"/>
            </a:p>
          </p:txBody>
        </p:sp>
        <p:sp>
          <p:nvSpPr>
            <p:cNvPr id="1309" name="Freeform 273"/>
            <p:cNvSpPr>
              <a:spLocks/>
            </p:cNvSpPr>
            <p:nvPr/>
          </p:nvSpPr>
          <p:spPr bwMode="auto">
            <a:xfrm>
              <a:off x="3257" y="1263"/>
              <a:ext cx="68" cy="17"/>
            </a:xfrm>
            <a:custGeom>
              <a:avLst/>
              <a:gdLst>
                <a:gd name="T0" fmla="*/ 0 w 136"/>
                <a:gd name="T1" fmla="*/ 1 h 35"/>
                <a:gd name="T2" fmla="*/ 34 w 136"/>
                <a:gd name="T3" fmla="*/ 0 h 35"/>
                <a:gd name="T4" fmla="*/ 34 w 136"/>
                <a:gd name="T5" fmla="*/ 7 h 35"/>
                <a:gd name="T6" fmla="*/ 0 w 136"/>
                <a:gd name="T7" fmla="*/ 8 h 35"/>
                <a:gd name="T8" fmla="*/ 0 w 136"/>
                <a:gd name="T9" fmla="*/ 1 h 35"/>
                <a:gd name="T10" fmla="*/ 0 60000 65536"/>
                <a:gd name="T11" fmla="*/ 0 60000 65536"/>
                <a:gd name="T12" fmla="*/ 0 60000 65536"/>
                <a:gd name="T13" fmla="*/ 0 60000 65536"/>
                <a:gd name="T14" fmla="*/ 0 60000 65536"/>
                <a:gd name="T15" fmla="*/ 0 w 136"/>
                <a:gd name="T16" fmla="*/ 0 h 35"/>
                <a:gd name="T17" fmla="*/ 136 w 136"/>
                <a:gd name="T18" fmla="*/ 35 h 35"/>
              </a:gdLst>
              <a:ahLst/>
              <a:cxnLst>
                <a:cxn ang="T10">
                  <a:pos x="T0" y="T1"/>
                </a:cxn>
                <a:cxn ang="T11">
                  <a:pos x="T2" y="T3"/>
                </a:cxn>
                <a:cxn ang="T12">
                  <a:pos x="T4" y="T5"/>
                </a:cxn>
                <a:cxn ang="T13">
                  <a:pos x="T6" y="T7"/>
                </a:cxn>
                <a:cxn ang="T14">
                  <a:pos x="T8" y="T9"/>
                </a:cxn>
              </a:cxnLst>
              <a:rect l="T15" t="T16" r="T17" b="T18"/>
              <a:pathLst>
                <a:path w="136" h="35">
                  <a:moveTo>
                    <a:pt x="0" y="6"/>
                  </a:moveTo>
                  <a:lnTo>
                    <a:pt x="133" y="0"/>
                  </a:lnTo>
                  <a:lnTo>
                    <a:pt x="136" y="28"/>
                  </a:lnTo>
                  <a:lnTo>
                    <a:pt x="0" y="35"/>
                  </a:lnTo>
                  <a:lnTo>
                    <a:pt x="0" y="6"/>
                  </a:lnTo>
                  <a:close/>
                </a:path>
              </a:pathLst>
            </a:custGeom>
            <a:solidFill>
              <a:srgbClr val="CCCCCC"/>
            </a:solidFill>
            <a:ln w="9525">
              <a:noFill/>
              <a:round/>
              <a:headEnd/>
              <a:tailEnd/>
            </a:ln>
          </p:spPr>
          <p:txBody>
            <a:bodyPr/>
            <a:lstStyle/>
            <a:p>
              <a:endParaRPr lang="en-US"/>
            </a:p>
          </p:txBody>
        </p:sp>
        <p:sp>
          <p:nvSpPr>
            <p:cNvPr id="1310" name="Freeform 274"/>
            <p:cNvSpPr>
              <a:spLocks/>
            </p:cNvSpPr>
            <p:nvPr/>
          </p:nvSpPr>
          <p:spPr bwMode="auto">
            <a:xfrm>
              <a:off x="3276" y="1264"/>
              <a:ext cx="29" cy="12"/>
            </a:xfrm>
            <a:custGeom>
              <a:avLst/>
              <a:gdLst>
                <a:gd name="T0" fmla="*/ 0 w 58"/>
                <a:gd name="T1" fmla="*/ 1 h 24"/>
                <a:gd name="T2" fmla="*/ 15 w 58"/>
                <a:gd name="T3" fmla="*/ 0 h 24"/>
                <a:gd name="T4" fmla="*/ 15 w 58"/>
                <a:gd name="T5" fmla="*/ 6 h 24"/>
                <a:gd name="T6" fmla="*/ 1 w 58"/>
                <a:gd name="T7" fmla="*/ 6 h 24"/>
                <a:gd name="T8" fmla="*/ 0 w 58"/>
                <a:gd name="T9" fmla="*/ 1 h 24"/>
                <a:gd name="T10" fmla="*/ 0 60000 65536"/>
                <a:gd name="T11" fmla="*/ 0 60000 65536"/>
                <a:gd name="T12" fmla="*/ 0 60000 65536"/>
                <a:gd name="T13" fmla="*/ 0 60000 65536"/>
                <a:gd name="T14" fmla="*/ 0 60000 65536"/>
                <a:gd name="T15" fmla="*/ 0 w 58"/>
                <a:gd name="T16" fmla="*/ 0 h 24"/>
                <a:gd name="T17" fmla="*/ 58 w 58"/>
                <a:gd name="T18" fmla="*/ 24 h 24"/>
              </a:gdLst>
              <a:ahLst/>
              <a:cxnLst>
                <a:cxn ang="T10">
                  <a:pos x="T0" y="T1"/>
                </a:cxn>
                <a:cxn ang="T11">
                  <a:pos x="T2" y="T3"/>
                </a:cxn>
                <a:cxn ang="T12">
                  <a:pos x="T4" y="T5"/>
                </a:cxn>
                <a:cxn ang="T13">
                  <a:pos x="T6" y="T7"/>
                </a:cxn>
                <a:cxn ang="T14">
                  <a:pos x="T8" y="T9"/>
                </a:cxn>
              </a:cxnLst>
              <a:rect l="T15" t="T16" r="T17" b="T18"/>
              <a:pathLst>
                <a:path w="58" h="24">
                  <a:moveTo>
                    <a:pt x="0" y="3"/>
                  </a:moveTo>
                  <a:lnTo>
                    <a:pt x="58" y="0"/>
                  </a:lnTo>
                  <a:lnTo>
                    <a:pt x="58" y="22"/>
                  </a:lnTo>
                  <a:lnTo>
                    <a:pt x="1" y="24"/>
                  </a:lnTo>
                  <a:lnTo>
                    <a:pt x="0" y="3"/>
                  </a:lnTo>
                  <a:close/>
                </a:path>
              </a:pathLst>
            </a:custGeom>
            <a:solidFill>
              <a:srgbClr val="E5E5E5"/>
            </a:solidFill>
            <a:ln w="9525">
              <a:noFill/>
              <a:round/>
              <a:headEnd/>
              <a:tailEnd/>
            </a:ln>
          </p:spPr>
          <p:txBody>
            <a:bodyPr/>
            <a:lstStyle/>
            <a:p>
              <a:endParaRPr lang="en-US"/>
            </a:p>
          </p:txBody>
        </p:sp>
        <p:sp>
          <p:nvSpPr>
            <p:cNvPr id="1311" name="Freeform 275"/>
            <p:cNvSpPr>
              <a:spLocks/>
            </p:cNvSpPr>
            <p:nvPr/>
          </p:nvSpPr>
          <p:spPr bwMode="auto">
            <a:xfrm>
              <a:off x="2832" y="1305"/>
              <a:ext cx="28" cy="37"/>
            </a:xfrm>
            <a:custGeom>
              <a:avLst/>
              <a:gdLst>
                <a:gd name="T0" fmla="*/ 12 w 55"/>
                <a:gd name="T1" fmla="*/ 0 h 73"/>
                <a:gd name="T2" fmla="*/ 12 w 55"/>
                <a:gd name="T3" fmla="*/ 0 h 73"/>
                <a:gd name="T4" fmla="*/ 13 w 55"/>
                <a:gd name="T5" fmla="*/ 0 h 73"/>
                <a:gd name="T6" fmla="*/ 13 w 55"/>
                <a:gd name="T7" fmla="*/ 1 h 73"/>
                <a:gd name="T8" fmla="*/ 13 w 55"/>
                <a:gd name="T9" fmla="*/ 1 h 73"/>
                <a:gd name="T10" fmla="*/ 14 w 55"/>
                <a:gd name="T11" fmla="*/ 1 h 73"/>
                <a:gd name="T12" fmla="*/ 14 w 55"/>
                <a:gd name="T13" fmla="*/ 2 h 73"/>
                <a:gd name="T14" fmla="*/ 14 w 55"/>
                <a:gd name="T15" fmla="*/ 2 h 73"/>
                <a:gd name="T16" fmla="*/ 14 w 55"/>
                <a:gd name="T17" fmla="*/ 3 h 73"/>
                <a:gd name="T18" fmla="*/ 14 w 55"/>
                <a:gd name="T19" fmla="*/ 16 h 73"/>
                <a:gd name="T20" fmla="*/ 14 w 55"/>
                <a:gd name="T21" fmla="*/ 16 h 73"/>
                <a:gd name="T22" fmla="*/ 14 w 55"/>
                <a:gd name="T23" fmla="*/ 16 h 73"/>
                <a:gd name="T24" fmla="*/ 14 w 55"/>
                <a:gd name="T25" fmla="*/ 17 h 73"/>
                <a:gd name="T26" fmla="*/ 13 w 55"/>
                <a:gd name="T27" fmla="*/ 17 h 73"/>
                <a:gd name="T28" fmla="*/ 13 w 55"/>
                <a:gd name="T29" fmla="*/ 18 h 73"/>
                <a:gd name="T30" fmla="*/ 12 w 55"/>
                <a:gd name="T31" fmla="*/ 18 h 73"/>
                <a:gd name="T32" fmla="*/ 12 w 55"/>
                <a:gd name="T33" fmla="*/ 18 h 73"/>
                <a:gd name="T34" fmla="*/ 3 w 55"/>
                <a:gd name="T35" fmla="*/ 19 h 73"/>
                <a:gd name="T36" fmla="*/ 2 w 55"/>
                <a:gd name="T37" fmla="*/ 19 h 73"/>
                <a:gd name="T38" fmla="*/ 2 w 55"/>
                <a:gd name="T39" fmla="*/ 19 h 73"/>
                <a:gd name="T40" fmla="*/ 2 w 55"/>
                <a:gd name="T41" fmla="*/ 18 h 73"/>
                <a:gd name="T42" fmla="*/ 1 w 55"/>
                <a:gd name="T43" fmla="*/ 18 h 73"/>
                <a:gd name="T44" fmla="*/ 1 w 55"/>
                <a:gd name="T45" fmla="*/ 18 h 73"/>
                <a:gd name="T46" fmla="*/ 1 w 55"/>
                <a:gd name="T47" fmla="*/ 18 h 73"/>
                <a:gd name="T48" fmla="*/ 0 w 55"/>
                <a:gd name="T49" fmla="*/ 17 h 73"/>
                <a:gd name="T50" fmla="*/ 0 w 55"/>
                <a:gd name="T51" fmla="*/ 16 h 73"/>
                <a:gd name="T52" fmla="*/ 0 w 55"/>
                <a:gd name="T53" fmla="*/ 3 h 73"/>
                <a:gd name="T54" fmla="*/ 0 w 55"/>
                <a:gd name="T55" fmla="*/ 3 h 73"/>
                <a:gd name="T56" fmla="*/ 1 w 55"/>
                <a:gd name="T57" fmla="*/ 3 h 73"/>
                <a:gd name="T58" fmla="*/ 1 w 55"/>
                <a:gd name="T59" fmla="*/ 2 h 73"/>
                <a:gd name="T60" fmla="*/ 1 w 55"/>
                <a:gd name="T61" fmla="*/ 2 h 73"/>
                <a:gd name="T62" fmla="*/ 2 w 55"/>
                <a:gd name="T63" fmla="*/ 1 h 73"/>
                <a:gd name="T64" fmla="*/ 2 w 55"/>
                <a:gd name="T65" fmla="*/ 1 h 73"/>
                <a:gd name="T66" fmla="*/ 3 w 55"/>
                <a:gd name="T67" fmla="*/ 1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
                <a:gd name="T103" fmla="*/ 0 h 73"/>
                <a:gd name="T104" fmla="*/ 55 w 55"/>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 h="73">
                  <a:moveTo>
                    <a:pt x="10" y="3"/>
                  </a:moveTo>
                  <a:lnTo>
                    <a:pt x="45" y="0"/>
                  </a:lnTo>
                  <a:lnTo>
                    <a:pt x="46" y="0"/>
                  </a:lnTo>
                  <a:lnTo>
                    <a:pt x="47" y="0"/>
                  </a:lnTo>
                  <a:lnTo>
                    <a:pt x="48" y="0"/>
                  </a:lnTo>
                  <a:lnTo>
                    <a:pt x="49" y="0"/>
                  </a:lnTo>
                  <a:lnTo>
                    <a:pt x="49" y="1"/>
                  </a:lnTo>
                  <a:lnTo>
                    <a:pt x="51" y="1"/>
                  </a:lnTo>
                  <a:lnTo>
                    <a:pt x="52" y="2"/>
                  </a:lnTo>
                  <a:lnTo>
                    <a:pt x="53" y="3"/>
                  </a:lnTo>
                  <a:lnTo>
                    <a:pt x="54" y="3"/>
                  </a:lnTo>
                  <a:lnTo>
                    <a:pt x="54" y="4"/>
                  </a:lnTo>
                  <a:lnTo>
                    <a:pt x="54" y="5"/>
                  </a:lnTo>
                  <a:lnTo>
                    <a:pt x="55" y="5"/>
                  </a:lnTo>
                  <a:lnTo>
                    <a:pt x="55" y="6"/>
                  </a:lnTo>
                  <a:lnTo>
                    <a:pt x="55" y="8"/>
                  </a:lnTo>
                  <a:lnTo>
                    <a:pt x="55" y="9"/>
                  </a:lnTo>
                  <a:lnTo>
                    <a:pt x="55" y="59"/>
                  </a:lnTo>
                  <a:lnTo>
                    <a:pt x="55" y="61"/>
                  </a:lnTo>
                  <a:lnTo>
                    <a:pt x="55" y="62"/>
                  </a:lnTo>
                  <a:lnTo>
                    <a:pt x="55" y="63"/>
                  </a:lnTo>
                  <a:lnTo>
                    <a:pt x="54" y="63"/>
                  </a:lnTo>
                  <a:lnTo>
                    <a:pt x="54" y="64"/>
                  </a:lnTo>
                  <a:lnTo>
                    <a:pt x="54" y="65"/>
                  </a:lnTo>
                  <a:lnTo>
                    <a:pt x="53" y="66"/>
                  </a:lnTo>
                  <a:lnTo>
                    <a:pt x="52" y="66"/>
                  </a:lnTo>
                  <a:lnTo>
                    <a:pt x="52" y="68"/>
                  </a:lnTo>
                  <a:lnTo>
                    <a:pt x="51" y="69"/>
                  </a:lnTo>
                  <a:lnTo>
                    <a:pt x="49" y="69"/>
                  </a:lnTo>
                  <a:lnTo>
                    <a:pt x="48" y="70"/>
                  </a:lnTo>
                  <a:lnTo>
                    <a:pt x="47" y="70"/>
                  </a:lnTo>
                  <a:lnTo>
                    <a:pt x="46" y="70"/>
                  </a:lnTo>
                  <a:lnTo>
                    <a:pt x="45" y="70"/>
                  </a:lnTo>
                  <a:lnTo>
                    <a:pt x="10" y="73"/>
                  </a:lnTo>
                  <a:lnTo>
                    <a:pt x="9" y="73"/>
                  </a:lnTo>
                  <a:lnTo>
                    <a:pt x="8" y="73"/>
                  </a:lnTo>
                  <a:lnTo>
                    <a:pt x="7" y="73"/>
                  </a:lnTo>
                  <a:lnTo>
                    <a:pt x="6" y="73"/>
                  </a:lnTo>
                  <a:lnTo>
                    <a:pt x="6" y="72"/>
                  </a:lnTo>
                  <a:lnTo>
                    <a:pt x="5" y="72"/>
                  </a:lnTo>
                  <a:lnTo>
                    <a:pt x="3" y="72"/>
                  </a:lnTo>
                  <a:lnTo>
                    <a:pt x="3" y="71"/>
                  </a:lnTo>
                  <a:lnTo>
                    <a:pt x="2" y="71"/>
                  </a:lnTo>
                  <a:lnTo>
                    <a:pt x="2" y="70"/>
                  </a:lnTo>
                  <a:lnTo>
                    <a:pt x="1" y="69"/>
                  </a:lnTo>
                  <a:lnTo>
                    <a:pt x="0" y="68"/>
                  </a:lnTo>
                  <a:lnTo>
                    <a:pt x="0" y="66"/>
                  </a:lnTo>
                  <a:lnTo>
                    <a:pt x="0" y="65"/>
                  </a:lnTo>
                  <a:lnTo>
                    <a:pt x="0" y="64"/>
                  </a:lnTo>
                  <a:lnTo>
                    <a:pt x="0" y="13"/>
                  </a:lnTo>
                  <a:lnTo>
                    <a:pt x="0" y="12"/>
                  </a:lnTo>
                  <a:lnTo>
                    <a:pt x="0" y="11"/>
                  </a:lnTo>
                  <a:lnTo>
                    <a:pt x="1" y="10"/>
                  </a:lnTo>
                  <a:lnTo>
                    <a:pt x="1" y="9"/>
                  </a:lnTo>
                  <a:lnTo>
                    <a:pt x="2" y="8"/>
                  </a:lnTo>
                  <a:lnTo>
                    <a:pt x="3" y="6"/>
                  </a:lnTo>
                  <a:lnTo>
                    <a:pt x="3" y="5"/>
                  </a:lnTo>
                  <a:lnTo>
                    <a:pt x="5" y="5"/>
                  </a:lnTo>
                  <a:lnTo>
                    <a:pt x="6" y="4"/>
                  </a:lnTo>
                  <a:lnTo>
                    <a:pt x="7" y="3"/>
                  </a:lnTo>
                  <a:lnTo>
                    <a:pt x="8" y="3"/>
                  </a:lnTo>
                  <a:lnTo>
                    <a:pt x="9" y="3"/>
                  </a:lnTo>
                  <a:lnTo>
                    <a:pt x="10" y="3"/>
                  </a:lnTo>
                  <a:close/>
                </a:path>
              </a:pathLst>
            </a:custGeom>
            <a:solidFill>
              <a:srgbClr val="999999"/>
            </a:solidFill>
            <a:ln w="9525">
              <a:noFill/>
              <a:round/>
              <a:headEnd/>
              <a:tailEnd/>
            </a:ln>
          </p:spPr>
          <p:txBody>
            <a:bodyPr/>
            <a:lstStyle/>
            <a:p>
              <a:endParaRPr lang="en-US"/>
            </a:p>
          </p:txBody>
        </p:sp>
        <p:sp>
          <p:nvSpPr>
            <p:cNvPr id="1312" name="Freeform 276"/>
            <p:cNvSpPr>
              <a:spLocks/>
            </p:cNvSpPr>
            <p:nvPr/>
          </p:nvSpPr>
          <p:spPr bwMode="auto">
            <a:xfrm>
              <a:off x="3700" y="1275"/>
              <a:ext cx="28" cy="37"/>
            </a:xfrm>
            <a:custGeom>
              <a:avLst/>
              <a:gdLst>
                <a:gd name="T0" fmla="*/ 12 w 56"/>
                <a:gd name="T1" fmla="*/ 0 h 73"/>
                <a:gd name="T2" fmla="*/ 12 w 56"/>
                <a:gd name="T3" fmla="*/ 0 h 73"/>
                <a:gd name="T4" fmla="*/ 13 w 56"/>
                <a:gd name="T5" fmla="*/ 0 h 73"/>
                <a:gd name="T6" fmla="*/ 13 w 56"/>
                <a:gd name="T7" fmla="*/ 1 h 73"/>
                <a:gd name="T8" fmla="*/ 14 w 56"/>
                <a:gd name="T9" fmla="*/ 1 h 73"/>
                <a:gd name="T10" fmla="*/ 14 w 56"/>
                <a:gd name="T11" fmla="*/ 1 h 73"/>
                <a:gd name="T12" fmla="*/ 14 w 56"/>
                <a:gd name="T13" fmla="*/ 1 h 73"/>
                <a:gd name="T14" fmla="*/ 14 w 56"/>
                <a:gd name="T15" fmla="*/ 2 h 73"/>
                <a:gd name="T16" fmla="*/ 14 w 56"/>
                <a:gd name="T17" fmla="*/ 2 h 73"/>
                <a:gd name="T18" fmla="*/ 14 w 56"/>
                <a:gd name="T19" fmla="*/ 15 h 73"/>
                <a:gd name="T20" fmla="*/ 14 w 56"/>
                <a:gd name="T21" fmla="*/ 16 h 73"/>
                <a:gd name="T22" fmla="*/ 14 w 56"/>
                <a:gd name="T23" fmla="*/ 16 h 73"/>
                <a:gd name="T24" fmla="*/ 14 w 56"/>
                <a:gd name="T25" fmla="*/ 17 h 73"/>
                <a:gd name="T26" fmla="*/ 13 w 56"/>
                <a:gd name="T27" fmla="*/ 17 h 73"/>
                <a:gd name="T28" fmla="*/ 13 w 56"/>
                <a:gd name="T29" fmla="*/ 17 h 73"/>
                <a:gd name="T30" fmla="*/ 13 w 56"/>
                <a:gd name="T31" fmla="*/ 18 h 73"/>
                <a:gd name="T32" fmla="*/ 12 w 56"/>
                <a:gd name="T33" fmla="*/ 18 h 73"/>
                <a:gd name="T34" fmla="*/ 3 w 56"/>
                <a:gd name="T35" fmla="*/ 19 h 73"/>
                <a:gd name="T36" fmla="*/ 2 w 56"/>
                <a:gd name="T37" fmla="*/ 19 h 73"/>
                <a:gd name="T38" fmla="*/ 2 w 56"/>
                <a:gd name="T39" fmla="*/ 18 h 73"/>
                <a:gd name="T40" fmla="*/ 2 w 56"/>
                <a:gd name="T41" fmla="*/ 18 h 73"/>
                <a:gd name="T42" fmla="*/ 1 w 56"/>
                <a:gd name="T43" fmla="*/ 18 h 73"/>
                <a:gd name="T44" fmla="*/ 1 w 56"/>
                <a:gd name="T45" fmla="*/ 18 h 73"/>
                <a:gd name="T46" fmla="*/ 1 w 56"/>
                <a:gd name="T47" fmla="*/ 17 h 73"/>
                <a:gd name="T48" fmla="*/ 1 w 56"/>
                <a:gd name="T49" fmla="*/ 17 h 73"/>
                <a:gd name="T50" fmla="*/ 0 w 56"/>
                <a:gd name="T51" fmla="*/ 16 h 73"/>
                <a:gd name="T52" fmla="*/ 0 w 56"/>
                <a:gd name="T53" fmla="*/ 3 h 73"/>
                <a:gd name="T54" fmla="*/ 1 w 56"/>
                <a:gd name="T55" fmla="*/ 3 h 73"/>
                <a:gd name="T56" fmla="*/ 1 w 56"/>
                <a:gd name="T57" fmla="*/ 2 h 73"/>
                <a:gd name="T58" fmla="*/ 1 w 56"/>
                <a:gd name="T59" fmla="*/ 2 h 73"/>
                <a:gd name="T60" fmla="*/ 2 w 56"/>
                <a:gd name="T61" fmla="*/ 2 h 73"/>
                <a:gd name="T62" fmla="*/ 2 w 56"/>
                <a:gd name="T63" fmla="*/ 1 h 73"/>
                <a:gd name="T64" fmla="*/ 2 w 56"/>
                <a:gd name="T65" fmla="*/ 1 h 73"/>
                <a:gd name="T66" fmla="*/ 3 w 56"/>
                <a:gd name="T67" fmla="*/ 1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6"/>
                <a:gd name="T103" fmla="*/ 0 h 73"/>
                <a:gd name="T104" fmla="*/ 56 w 56"/>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6" h="73">
                  <a:moveTo>
                    <a:pt x="11" y="2"/>
                  </a:moveTo>
                  <a:lnTo>
                    <a:pt x="46" y="0"/>
                  </a:lnTo>
                  <a:lnTo>
                    <a:pt x="48" y="0"/>
                  </a:lnTo>
                  <a:lnTo>
                    <a:pt x="49" y="0"/>
                  </a:lnTo>
                  <a:lnTo>
                    <a:pt x="50" y="0"/>
                  </a:lnTo>
                  <a:lnTo>
                    <a:pt x="51" y="0"/>
                  </a:lnTo>
                  <a:lnTo>
                    <a:pt x="52" y="1"/>
                  </a:lnTo>
                  <a:lnTo>
                    <a:pt x="53" y="2"/>
                  </a:lnTo>
                  <a:lnTo>
                    <a:pt x="54" y="3"/>
                  </a:lnTo>
                  <a:lnTo>
                    <a:pt x="56" y="4"/>
                  </a:lnTo>
                  <a:lnTo>
                    <a:pt x="56" y="5"/>
                  </a:lnTo>
                  <a:lnTo>
                    <a:pt x="56" y="7"/>
                  </a:lnTo>
                  <a:lnTo>
                    <a:pt x="56" y="8"/>
                  </a:lnTo>
                  <a:lnTo>
                    <a:pt x="56" y="58"/>
                  </a:lnTo>
                  <a:lnTo>
                    <a:pt x="56" y="60"/>
                  </a:lnTo>
                  <a:lnTo>
                    <a:pt x="56" y="61"/>
                  </a:lnTo>
                  <a:lnTo>
                    <a:pt x="56" y="62"/>
                  </a:lnTo>
                  <a:lnTo>
                    <a:pt x="56" y="63"/>
                  </a:lnTo>
                  <a:lnTo>
                    <a:pt x="54" y="64"/>
                  </a:lnTo>
                  <a:lnTo>
                    <a:pt x="53" y="65"/>
                  </a:lnTo>
                  <a:lnTo>
                    <a:pt x="53" y="66"/>
                  </a:lnTo>
                  <a:lnTo>
                    <a:pt x="52" y="66"/>
                  </a:lnTo>
                  <a:lnTo>
                    <a:pt x="52" y="68"/>
                  </a:lnTo>
                  <a:lnTo>
                    <a:pt x="51" y="68"/>
                  </a:lnTo>
                  <a:lnTo>
                    <a:pt x="50" y="69"/>
                  </a:lnTo>
                  <a:lnTo>
                    <a:pt x="49" y="69"/>
                  </a:lnTo>
                  <a:lnTo>
                    <a:pt x="48" y="70"/>
                  </a:lnTo>
                  <a:lnTo>
                    <a:pt x="46" y="70"/>
                  </a:lnTo>
                  <a:lnTo>
                    <a:pt x="11" y="73"/>
                  </a:lnTo>
                  <a:lnTo>
                    <a:pt x="10" y="73"/>
                  </a:lnTo>
                  <a:lnTo>
                    <a:pt x="8" y="73"/>
                  </a:lnTo>
                  <a:lnTo>
                    <a:pt x="8" y="72"/>
                  </a:lnTo>
                  <a:lnTo>
                    <a:pt x="7" y="72"/>
                  </a:lnTo>
                  <a:lnTo>
                    <a:pt x="6" y="72"/>
                  </a:lnTo>
                  <a:lnTo>
                    <a:pt x="5" y="71"/>
                  </a:lnTo>
                  <a:lnTo>
                    <a:pt x="4" y="71"/>
                  </a:lnTo>
                  <a:lnTo>
                    <a:pt x="3" y="70"/>
                  </a:lnTo>
                  <a:lnTo>
                    <a:pt x="3" y="69"/>
                  </a:lnTo>
                  <a:lnTo>
                    <a:pt x="1" y="69"/>
                  </a:lnTo>
                  <a:lnTo>
                    <a:pt x="1" y="68"/>
                  </a:lnTo>
                  <a:lnTo>
                    <a:pt x="1" y="66"/>
                  </a:lnTo>
                  <a:lnTo>
                    <a:pt x="1" y="65"/>
                  </a:lnTo>
                  <a:lnTo>
                    <a:pt x="0" y="64"/>
                  </a:lnTo>
                  <a:lnTo>
                    <a:pt x="0" y="13"/>
                  </a:lnTo>
                  <a:lnTo>
                    <a:pt x="0" y="12"/>
                  </a:lnTo>
                  <a:lnTo>
                    <a:pt x="1" y="11"/>
                  </a:lnTo>
                  <a:lnTo>
                    <a:pt x="1" y="10"/>
                  </a:lnTo>
                  <a:lnTo>
                    <a:pt x="1" y="9"/>
                  </a:lnTo>
                  <a:lnTo>
                    <a:pt x="1" y="8"/>
                  </a:lnTo>
                  <a:lnTo>
                    <a:pt x="3" y="8"/>
                  </a:lnTo>
                  <a:lnTo>
                    <a:pt x="3" y="7"/>
                  </a:lnTo>
                  <a:lnTo>
                    <a:pt x="4" y="5"/>
                  </a:lnTo>
                  <a:lnTo>
                    <a:pt x="5" y="5"/>
                  </a:lnTo>
                  <a:lnTo>
                    <a:pt x="5" y="4"/>
                  </a:lnTo>
                  <a:lnTo>
                    <a:pt x="6" y="4"/>
                  </a:lnTo>
                  <a:lnTo>
                    <a:pt x="7" y="3"/>
                  </a:lnTo>
                  <a:lnTo>
                    <a:pt x="8" y="3"/>
                  </a:lnTo>
                  <a:lnTo>
                    <a:pt x="8" y="2"/>
                  </a:lnTo>
                  <a:lnTo>
                    <a:pt x="10" y="2"/>
                  </a:lnTo>
                  <a:lnTo>
                    <a:pt x="11" y="2"/>
                  </a:lnTo>
                  <a:close/>
                </a:path>
              </a:pathLst>
            </a:custGeom>
            <a:solidFill>
              <a:srgbClr val="999999"/>
            </a:solidFill>
            <a:ln w="9525">
              <a:noFill/>
              <a:round/>
              <a:headEnd/>
              <a:tailEnd/>
            </a:ln>
          </p:spPr>
          <p:txBody>
            <a:bodyPr/>
            <a:lstStyle/>
            <a:p>
              <a:endParaRPr lang="en-US"/>
            </a:p>
          </p:txBody>
        </p:sp>
        <p:sp>
          <p:nvSpPr>
            <p:cNvPr id="1313" name="Freeform 277"/>
            <p:cNvSpPr>
              <a:spLocks/>
            </p:cNvSpPr>
            <p:nvPr/>
          </p:nvSpPr>
          <p:spPr bwMode="auto">
            <a:xfrm>
              <a:off x="2830" y="1304"/>
              <a:ext cx="28" cy="36"/>
            </a:xfrm>
            <a:custGeom>
              <a:avLst/>
              <a:gdLst>
                <a:gd name="T0" fmla="*/ 12 w 56"/>
                <a:gd name="T1" fmla="*/ 0 h 74"/>
                <a:gd name="T2" fmla="*/ 12 w 56"/>
                <a:gd name="T3" fmla="*/ 0 h 74"/>
                <a:gd name="T4" fmla="*/ 13 w 56"/>
                <a:gd name="T5" fmla="*/ 0 h 74"/>
                <a:gd name="T6" fmla="*/ 13 w 56"/>
                <a:gd name="T7" fmla="*/ 0 h 74"/>
                <a:gd name="T8" fmla="*/ 13 w 56"/>
                <a:gd name="T9" fmla="*/ 0 h 74"/>
                <a:gd name="T10" fmla="*/ 14 w 56"/>
                <a:gd name="T11" fmla="*/ 1 h 74"/>
                <a:gd name="T12" fmla="*/ 14 w 56"/>
                <a:gd name="T13" fmla="*/ 1 h 74"/>
                <a:gd name="T14" fmla="*/ 14 w 56"/>
                <a:gd name="T15" fmla="*/ 1 h 74"/>
                <a:gd name="T16" fmla="*/ 14 w 56"/>
                <a:gd name="T17" fmla="*/ 2 h 74"/>
                <a:gd name="T18" fmla="*/ 14 w 56"/>
                <a:gd name="T19" fmla="*/ 15 h 74"/>
                <a:gd name="T20" fmla="*/ 14 w 56"/>
                <a:gd name="T21" fmla="*/ 15 h 74"/>
                <a:gd name="T22" fmla="*/ 14 w 56"/>
                <a:gd name="T23" fmla="*/ 16 h 74"/>
                <a:gd name="T24" fmla="*/ 14 w 56"/>
                <a:gd name="T25" fmla="*/ 16 h 74"/>
                <a:gd name="T26" fmla="*/ 13 w 56"/>
                <a:gd name="T27" fmla="*/ 16 h 74"/>
                <a:gd name="T28" fmla="*/ 13 w 56"/>
                <a:gd name="T29" fmla="*/ 17 h 74"/>
                <a:gd name="T30" fmla="*/ 13 w 56"/>
                <a:gd name="T31" fmla="*/ 17 h 74"/>
                <a:gd name="T32" fmla="*/ 12 w 56"/>
                <a:gd name="T33" fmla="*/ 17 h 74"/>
                <a:gd name="T34" fmla="*/ 3 w 56"/>
                <a:gd name="T35" fmla="*/ 18 h 74"/>
                <a:gd name="T36" fmla="*/ 3 w 56"/>
                <a:gd name="T37" fmla="*/ 18 h 74"/>
                <a:gd name="T38" fmla="*/ 2 w 56"/>
                <a:gd name="T39" fmla="*/ 18 h 74"/>
                <a:gd name="T40" fmla="*/ 2 w 56"/>
                <a:gd name="T41" fmla="*/ 18 h 74"/>
                <a:gd name="T42" fmla="*/ 1 w 56"/>
                <a:gd name="T43" fmla="*/ 17 h 74"/>
                <a:gd name="T44" fmla="*/ 1 w 56"/>
                <a:gd name="T45" fmla="*/ 17 h 74"/>
                <a:gd name="T46" fmla="*/ 1 w 56"/>
                <a:gd name="T47" fmla="*/ 16 h 74"/>
                <a:gd name="T48" fmla="*/ 0 w 56"/>
                <a:gd name="T49" fmla="*/ 16 h 74"/>
                <a:gd name="T50" fmla="*/ 0 w 56"/>
                <a:gd name="T51" fmla="*/ 16 h 74"/>
                <a:gd name="T52" fmla="*/ 0 w 56"/>
                <a:gd name="T53" fmla="*/ 3 h 74"/>
                <a:gd name="T54" fmla="*/ 0 w 56"/>
                <a:gd name="T55" fmla="*/ 3 h 74"/>
                <a:gd name="T56" fmla="*/ 1 w 56"/>
                <a:gd name="T57" fmla="*/ 2 h 74"/>
                <a:gd name="T58" fmla="*/ 1 w 56"/>
                <a:gd name="T59" fmla="*/ 1 h 74"/>
                <a:gd name="T60" fmla="*/ 1 w 56"/>
                <a:gd name="T61" fmla="*/ 1 h 74"/>
                <a:gd name="T62" fmla="*/ 2 w 56"/>
                <a:gd name="T63" fmla="*/ 1 h 74"/>
                <a:gd name="T64" fmla="*/ 2 w 56"/>
                <a:gd name="T65" fmla="*/ 1 h 74"/>
                <a:gd name="T66" fmla="*/ 3 w 56"/>
                <a:gd name="T67" fmla="*/ 1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6"/>
                <a:gd name="T103" fmla="*/ 0 h 74"/>
                <a:gd name="T104" fmla="*/ 56 w 56"/>
                <a:gd name="T105" fmla="*/ 74 h 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6" h="74">
                  <a:moveTo>
                    <a:pt x="11" y="4"/>
                  </a:moveTo>
                  <a:lnTo>
                    <a:pt x="45" y="0"/>
                  </a:lnTo>
                  <a:lnTo>
                    <a:pt x="47" y="0"/>
                  </a:lnTo>
                  <a:lnTo>
                    <a:pt x="48" y="0"/>
                  </a:lnTo>
                  <a:lnTo>
                    <a:pt x="49" y="0"/>
                  </a:lnTo>
                  <a:lnTo>
                    <a:pt x="50" y="0"/>
                  </a:lnTo>
                  <a:lnTo>
                    <a:pt x="50" y="1"/>
                  </a:lnTo>
                  <a:lnTo>
                    <a:pt x="51" y="1"/>
                  </a:lnTo>
                  <a:lnTo>
                    <a:pt x="52" y="1"/>
                  </a:lnTo>
                  <a:lnTo>
                    <a:pt x="52" y="2"/>
                  </a:lnTo>
                  <a:lnTo>
                    <a:pt x="53" y="4"/>
                  </a:lnTo>
                  <a:lnTo>
                    <a:pt x="55" y="5"/>
                  </a:lnTo>
                  <a:lnTo>
                    <a:pt x="55" y="6"/>
                  </a:lnTo>
                  <a:lnTo>
                    <a:pt x="56" y="6"/>
                  </a:lnTo>
                  <a:lnTo>
                    <a:pt x="56" y="7"/>
                  </a:lnTo>
                  <a:lnTo>
                    <a:pt x="56" y="8"/>
                  </a:lnTo>
                  <a:lnTo>
                    <a:pt x="56" y="9"/>
                  </a:lnTo>
                  <a:lnTo>
                    <a:pt x="56" y="60"/>
                  </a:lnTo>
                  <a:lnTo>
                    <a:pt x="56" y="61"/>
                  </a:lnTo>
                  <a:lnTo>
                    <a:pt x="56" y="62"/>
                  </a:lnTo>
                  <a:lnTo>
                    <a:pt x="55" y="63"/>
                  </a:lnTo>
                  <a:lnTo>
                    <a:pt x="55" y="65"/>
                  </a:lnTo>
                  <a:lnTo>
                    <a:pt x="53" y="66"/>
                  </a:lnTo>
                  <a:lnTo>
                    <a:pt x="53" y="67"/>
                  </a:lnTo>
                  <a:lnTo>
                    <a:pt x="52" y="67"/>
                  </a:lnTo>
                  <a:lnTo>
                    <a:pt x="52" y="68"/>
                  </a:lnTo>
                  <a:lnTo>
                    <a:pt x="51" y="68"/>
                  </a:lnTo>
                  <a:lnTo>
                    <a:pt x="50" y="69"/>
                  </a:lnTo>
                  <a:lnTo>
                    <a:pt x="49" y="70"/>
                  </a:lnTo>
                  <a:lnTo>
                    <a:pt x="48" y="70"/>
                  </a:lnTo>
                  <a:lnTo>
                    <a:pt x="47" y="70"/>
                  </a:lnTo>
                  <a:lnTo>
                    <a:pt x="45" y="70"/>
                  </a:lnTo>
                  <a:lnTo>
                    <a:pt x="11" y="74"/>
                  </a:lnTo>
                  <a:lnTo>
                    <a:pt x="10" y="74"/>
                  </a:lnTo>
                  <a:lnTo>
                    <a:pt x="9" y="74"/>
                  </a:lnTo>
                  <a:lnTo>
                    <a:pt x="7" y="74"/>
                  </a:lnTo>
                  <a:lnTo>
                    <a:pt x="6" y="74"/>
                  </a:lnTo>
                  <a:lnTo>
                    <a:pt x="5" y="73"/>
                  </a:lnTo>
                  <a:lnTo>
                    <a:pt x="4" y="73"/>
                  </a:lnTo>
                  <a:lnTo>
                    <a:pt x="3" y="72"/>
                  </a:lnTo>
                  <a:lnTo>
                    <a:pt x="3" y="70"/>
                  </a:lnTo>
                  <a:lnTo>
                    <a:pt x="2" y="70"/>
                  </a:lnTo>
                  <a:lnTo>
                    <a:pt x="2" y="69"/>
                  </a:lnTo>
                  <a:lnTo>
                    <a:pt x="2" y="68"/>
                  </a:lnTo>
                  <a:lnTo>
                    <a:pt x="0" y="68"/>
                  </a:lnTo>
                  <a:lnTo>
                    <a:pt x="0" y="67"/>
                  </a:lnTo>
                  <a:lnTo>
                    <a:pt x="0" y="66"/>
                  </a:lnTo>
                  <a:lnTo>
                    <a:pt x="0" y="65"/>
                  </a:lnTo>
                  <a:lnTo>
                    <a:pt x="0" y="14"/>
                  </a:lnTo>
                  <a:lnTo>
                    <a:pt x="0" y="13"/>
                  </a:lnTo>
                  <a:lnTo>
                    <a:pt x="0" y="12"/>
                  </a:lnTo>
                  <a:lnTo>
                    <a:pt x="2" y="10"/>
                  </a:lnTo>
                  <a:lnTo>
                    <a:pt x="2" y="9"/>
                  </a:lnTo>
                  <a:lnTo>
                    <a:pt x="2" y="8"/>
                  </a:lnTo>
                  <a:lnTo>
                    <a:pt x="3" y="7"/>
                  </a:lnTo>
                  <a:lnTo>
                    <a:pt x="4" y="6"/>
                  </a:lnTo>
                  <a:lnTo>
                    <a:pt x="5" y="6"/>
                  </a:lnTo>
                  <a:lnTo>
                    <a:pt x="5" y="5"/>
                  </a:lnTo>
                  <a:lnTo>
                    <a:pt x="6" y="5"/>
                  </a:lnTo>
                  <a:lnTo>
                    <a:pt x="7" y="4"/>
                  </a:lnTo>
                  <a:lnTo>
                    <a:pt x="9" y="4"/>
                  </a:lnTo>
                  <a:lnTo>
                    <a:pt x="10" y="4"/>
                  </a:lnTo>
                  <a:lnTo>
                    <a:pt x="11" y="4"/>
                  </a:lnTo>
                  <a:close/>
                </a:path>
              </a:pathLst>
            </a:custGeom>
            <a:solidFill>
              <a:srgbClr val="B2B2B2"/>
            </a:solidFill>
            <a:ln w="9525">
              <a:noFill/>
              <a:round/>
              <a:headEnd/>
              <a:tailEnd/>
            </a:ln>
          </p:spPr>
          <p:txBody>
            <a:bodyPr/>
            <a:lstStyle/>
            <a:p>
              <a:endParaRPr lang="en-US"/>
            </a:p>
          </p:txBody>
        </p:sp>
        <p:sp>
          <p:nvSpPr>
            <p:cNvPr id="1314" name="Freeform 278"/>
            <p:cNvSpPr>
              <a:spLocks/>
            </p:cNvSpPr>
            <p:nvPr/>
          </p:nvSpPr>
          <p:spPr bwMode="auto">
            <a:xfrm>
              <a:off x="3698" y="1273"/>
              <a:ext cx="28" cy="37"/>
            </a:xfrm>
            <a:custGeom>
              <a:avLst/>
              <a:gdLst>
                <a:gd name="T0" fmla="*/ 12 w 55"/>
                <a:gd name="T1" fmla="*/ 0 h 74"/>
                <a:gd name="T2" fmla="*/ 12 w 55"/>
                <a:gd name="T3" fmla="*/ 0 h 74"/>
                <a:gd name="T4" fmla="*/ 13 w 55"/>
                <a:gd name="T5" fmla="*/ 1 h 74"/>
                <a:gd name="T6" fmla="*/ 13 w 55"/>
                <a:gd name="T7" fmla="*/ 1 h 74"/>
                <a:gd name="T8" fmla="*/ 14 w 55"/>
                <a:gd name="T9" fmla="*/ 1 h 74"/>
                <a:gd name="T10" fmla="*/ 14 w 55"/>
                <a:gd name="T11" fmla="*/ 1 h 74"/>
                <a:gd name="T12" fmla="*/ 14 w 55"/>
                <a:gd name="T13" fmla="*/ 1 h 74"/>
                <a:gd name="T14" fmla="*/ 14 w 55"/>
                <a:gd name="T15" fmla="*/ 2 h 74"/>
                <a:gd name="T16" fmla="*/ 14 w 55"/>
                <a:gd name="T17" fmla="*/ 2 h 74"/>
                <a:gd name="T18" fmla="*/ 14 w 55"/>
                <a:gd name="T19" fmla="*/ 15 h 74"/>
                <a:gd name="T20" fmla="*/ 14 w 55"/>
                <a:gd name="T21" fmla="*/ 15 h 74"/>
                <a:gd name="T22" fmla="*/ 14 w 55"/>
                <a:gd name="T23" fmla="*/ 17 h 74"/>
                <a:gd name="T24" fmla="*/ 14 w 55"/>
                <a:gd name="T25" fmla="*/ 17 h 74"/>
                <a:gd name="T26" fmla="*/ 13 w 55"/>
                <a:gd name="T27" fmla="*/ 17 h 74"/>
                <a:gd name="T28" fmla="*/ 13 w 55"/>
                <a:gd name="T29" fmla="*/ 18 h 74"/>
                <a:gd name="T30" fmla="*/ 12 w 55"/>
                <a:gd name="T31" fmla="*/ 18 h 74"/>
                <a:gd name="T32" fmla="*/ 12 w 55"/>
                <a:gd name="T33" fmla="*/ 18 h 74"/>
                <a:gd name="T34" fmla="*/ 3 w 55"/>
                <a:gd name="T35" fmla="*/ 19 h 74"/>
                <a:gd name="T36" fmla="*/ 2 w 55"/>
                <a:gd name="T37" fmla="*/ 19 h 74"/>
                <a:gd name="T38" fmla="*/ 2 w 55"/>
                <a:gd name="T39" fmla="*/ 19 h 74"/>
                <a:gd name="T40" fmla="*/ 1 w 55"/>
                <a:gd name="T41" fmla="*/ 19 h 74"/>
                <a:gd name="T42" fmla="*/ 1 w 55"/>
                <a:gd name="T43" fmla="*/ 18 h 74"/>
                <a:gd name="T44" fmla="*/ 1 w 55"/>
                <a:gd name="T45" fmla="*/ 18 h 74"/>
                <a:gd name="T46" fmla="*/ 1 w 55"/>
                <a:gd name="T47" fmla="*/ 18 h 74"/>
                <a:gd name="T48" fmla="*/ 0 w 55"/>
                <a:gd name="T49" fmla="*/ 17 h 74"/>
                <a:gd name="T50" fmla="*/ 0 w 55"/>
                <a:gd name="T51" fmla="*/ 17 h 74"/>
                <a:gd name="T52" fmla="*/ 0 w 55"/>
                <a:gd name="T53" fmla="*/ 3 h 74"/>
                <a:gd name="T54" fmla="*/ 1 w 55"/>
                <a:gd name="T55" fmla="*/ 3 h 74"/>
                <a:gd name="T56" fmla="*/ 1 w 55"/>
                <a:gd name="T57" fmla="*/ 2 h 74"/>
                <a:gd name="T58" fmla="*/ 1 w 55"/>
                <a:gd name="T59" fmla="*/ 2 h 74"/>
                <a:gd name="T60" fmla="*/ 1 w 55"/>
                <a:gd name="T61" fmla="*/ 1 h 74"/>
                <a:gd name="T62" fmla="*/ 2 w 55"/>
                <a:gd name="T63" fmla="*/ 1 h 74"/>
                <a:gd name="T64" fmla="*/ 2 w 55"/>
                <a:gd name="T65" fmla="*/ 1 h 74"/>
                <a:gd name="T66" fmla="*/ 3 w 55"/>
                <a:gd name="T67" fmla="*/ 1 h 7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
                <a:gd name="T103" fmla="*/ 0 h 74"/>
                <a:gd name="T104" fmla="*/ 55 w 55"/>
                <a:gd name="T105" fmla="*/ 74 h 7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 h="74">
                  <a:moveTo>
                    <a:pt x="10" y="4"/>
                  </a:moveTo>
                  <a:lnTo>
                    <a:pt x="45" y="0"/>
                  </a:lnTo>
                  <a:lnTo>
                    <a:pt x="46" y="0"/>
                  </a:lnTo>
                  <a:lnTo>
                    <a:pt x="47" y="0"/>
                  </a:lnTo>
                  <a:lnTo>
                    <a:pt x="48" y="1"/>
                  </a:lnTo>
                  <a:lnTo>
                    <a:pt x="49" y="1"/>
                  </a:lnTo>
                  <a:lnTo>
                    <a:pt x="51" y="1"/>
                  </a:lnTo>
                  <a:lnTo>
                    <a:pt x="51" y="2"/>
                  </a:lnTo>
                  <a:lnTo>
                    <a:pt x="52" y="2"/>
                  </a:lnTo>
                  <a:lnTo>
                    <a:pt x="53" y="2"/>
                  </a:lnTo>
                  <a:lnTo>
                    <a:pt x="53" y="4"/>
                  </a:lnTo>
                  <a:lnTo>
                    <a:pt x="54" y="5"/>
                  </a:lnTo>
                  <a:lnTo>
                    <a:pt x="55" y="6"/>
                  </a:lnTo>
                  <a:lnTo>
                    <a:pt x="55" y="7"/>
                  </a:lnTo>
                  <a:lnTo>
                    <a:pt x="55" y="8"/>
                  </a:lnTo>
                  <a:lnTo>
                    <a:pt x="55" y="9"/>
                  </a:lnTo>
                  <a:lnTo>
                    <a:pt x="55" y="60"/>
                  </a:lnTo>
                  <a:lnTo>
                    <a:pt x="55" y="61"/>
                  </a:lnTo>
                  <a:lnTo>
                    <a:pt x="55" y="62"/>
                  </a:lnTo>
                  <a:lnTo>
                    <a:pt x="55" y="63"/>
                  </a:lnTo>
                  <a:lnTo>
                    <a:pt x="55" y="65"/>
                  </a:lnTo>
                  <a:lnTo>
                    <a:pt x="54" y="65"/>
                  </a:lnTo>
                  <a:lnTo>
                    <a:pt x="54" y="66"/>
                  </a:lnTo>
                  <a:lnTo>
                    <a:pt x="53" y="67"/>
                  </a:lnTo>
                  <a:lnTo>
                    <a:pt x="53" y="68"/>
                  </a:lnTo>
                  <a:lnTo>
                    <a:pt x="52" y="68"/>
                  </a:lnTo>
                  <a:lnTo>
                    <a:pt x="51" y="69"/>
                  </a:lnTo>
                  <a:lnTo>
                    <a:pt x="49" y="70"/>
                  </a:lnTo>
                  <a:lnTo>
                    <a:pt x="48" y="70"/>
                  </a:lnTo>
                  <a:lnTo>
                    <a:pt x="47" y="70"/>
                  </a:lnTo>
                  <a:lnTo>
                    <a:pt x="46" y="71"/>
                  </a:lnTo>
                  <a:lnTo>
                    <a:pt x="45" y="71"/>
                  </a:lnTo>
                  <a:lnTo>
                    <a:pt x="10" y="74"/>
                  </a:lnTo>
                  <a:lnTo>
                    <a:pt x="9" y="74"/>
                  </a:lnTo>
                  <a:lnTo>
                    <a:pt x="8" y="74"/>
                  </a:lnTo>
                  <a:lnTo>
                    <a:pt x="7" y="74"/>
                  </a:lnTo>
                  <a:lnTo>
                    <a:pt x="6" y="74"/>
                  </a:lnTo>
                  <a:lnTo>
                    <a:pt x="4" y="73"/>
                  </a:lnTo>
                  <a:lnTo>
                    <a:pt x="3" y="71"/>
                  </a:lnTo>
                  <a:lnTo>
                    <a:pt x="2" y="71"/>
                  </a:lnTo>
                  <a:lnTo>
                    <a:pt x="2" y="70"/>
                  </a:lnTo>
                  <a:lnTo>
                    <a:pt x="1" y="70"/>
                  </a:lnTo>
                  <a:lnTo>
                    <a:pt x="1" y="69"/>
                  </a:lnTo>
                  <a:lnTo>
                    <a:pt x="1" y="68"/>
                  </a:lnTo>
                  <a:lnTo>
                    <a:pt x="0" y="67"/>
                  </a:lnTo>
                  <a:lnTo>
                    <a:pt x="0" y="66"/>
                  </a:lnTo>
                  <a:lnTo>
                    <a:pt x="0" y="65"/>
                  </a:lnTo>
                  <a:lnTo>
                    <a:pt x="0" y="15"/>
                  </a:lnTo>
                  <a:lnTo>
                    <a:pt x="0" y="14"/>
                  </a:lnTo>
                  <a:lnTo>
                    <a:pt x="0" y="13"/>
                  </a:lnTo>
                  <a:lnTo>
                    <a:pt x="1" y="12"/>
                  </a:lnTo>
                  <a:lnTo>
                    <a:pt x="1" y="10"/>
                  </a:lnTo>
                  <a:lnTo>
                    <a:pt x="1" y="9"/>
                  </a:lnTo>
                  <a:lnTo>
                    <a:pt x="2" y="9"/>
                  </a:lnTo>
                  <a:lnTo>
                    <a:pt x="2" y="8"/>
                  </a:lnTo>
                  <a:lnTo>
                    <a:pt x="3" y="7"/>
                  </a:lnTo>
                  <a:lnTo>
                    <a:pt x="4" y="7"/>
                  </a:lnTo>
                  <a:lnTo>
                    <a:pt x="4" y="6"/>
                  </a:lnTo>
                  <a:lnTo>
                    <a:pt x="6" y="5"/>
                  </a:lnTo>
                  <a:lnTo>
                    <a:pt x="7" y="5"/>
                  </a:lnTo>
                  <a:lnTo>
                    <a:pt x="8" y="4"/>
                  </a:lnTo>
                  <a:lnTo>
                    <a:pt x="9" y="4"/>
                  </a:lnTo>
                  <a:lnTo>
                    <a:pt x="10" y="4"/>
                  </a:lnTo>
                  <a:close/>
                </a:path>
              </a:pathLst>
            </a:custGeom>
            <a:solidFill>
              <a:srgbClr val="B2B2B2"/>
            </a:solidFill>
            <a:ln w="9525">
              <a:noFill/>
              <a:round/>
              <a:headEnd/>
              <a:tailEnd/>
            </a:ln>
          </p:spPr>
          <p:txBody>
            <a:bodyPr/>
            <a:lstStyle/>
            <a:p>
              <a:endParaRPr lang="en-US"/>
            </a:p>
          </p:txBody>
        </p:sp>
        <p:sp>
          <p:nvSpPr>
            <p:cNvPr id="1315" name="Freeform 279"/>
            <p:cNvSpPr>
              <a:spLocks/>
            </p:cNvSpPr>
            <p:nvPr/>
          </p:nvSpPr>
          <p:spPr bwMode="auto">
            <a:xfrm>
              <a:off x="2848" y="1974"/>
              <a:ext cx="1063" cy="421"/>
            </a:xfrm>
            <a:custGeom>
              <a:avLst/>
              <a:gdLst>
                <a:gd name="T0" fmla="*/ 0 w 2126"/>
                <a:gd name="T1" fmla="*/ 29 h 841"/>
                <a:gd name="T2" fmla="*/ 20 w 2126"/>
                <a:gd name="T3" fmla="*/ 125 h 841"/>
                <a:gd name="T4" fmla="*/ 81 w 2126"/>
                <a:gd name="T5" fmla="*/ 123 h 841"/>
                <a:gd name="T6" fmla="*/ 142 w 2126"/>
                <a:gd name="T7" fmla="*/ 120 h 841"/>
                <a:gd name="T8" fmla="*/ 172 w 2126"/>
                <a:gd name="T9" fmla="*/ 118 h 841"/>
                <a:gd name="T10" fmla="*/ 202 w 2126"/>
                <a:gd name="T11" fmla="*/ 117 h 841"/>
                <a:gd name="T12" fmla="*/ 232 w 2126"/>
                <a:gd name="T13" fmla="*/ 115 h 841"/>
                <a:gd name="T14" fmla="*/ 262 w 2126"/>
                <a:gd name="T15" fmla="*/ 114 h 841"/>
                <a:gd name="T16" fmla="*/ 291 w 2126"/>
                <a:gd name="T17" fmla="*/ 111 h 841"/>
                <a:gd name="T18" fmla="*/ 320 w 2126"/>
                <a:gd name="T19" fmla="*/ 110 h 841"/>
                <a:gd name="T20" fmla="*/ 349 w 2126"/>
                <a:gd name="T21" fmla="*/ 108 h 841"/>
                <a:gd name="T22" fmla="*/ 378 w 2126"/>
                <a:gd name="T23" fmla="*/ 106 h 841"/>
                <a:gd name="T24" fmla="*/ 407 w 2126"/>
                <a:gd name="T25" fmla="*/ 104 h 841"/>
                <a:gd name="T26" fmla="*/ 436 w 2126"/>
                <a:gd name="T27" fmla="*/ 101 h 841"/>
                <a:gd name="T28" fmla="*/ 464 w 2126"/>
                <a:gd name="T29" fmla="*/ 99 h 841"/>
                <a:gd name="T30" fmla="*/ 493 w 2126"/>
                <a:gd name="T31" fmla="*/ 97 h 841"/>
                <a:gd name="T32" fmla="*/ 396 w 2126"/>
                <a:gd name="T33" fmla="*/ 9 h 841"/>
                <a:gd name="T34" fmla="*/ 448 w 2126"/>
                <a:gd name="T35" fmla="*/ 0 h 841"/>
                <a:gd name="T36" fmla="*/ 528 w 2126"/>
                <a:gd name="T37" fmla="*/ 161 h 841"/>
                <a:gd name="T38" fmla="*/ 529 w 2126"/>
                <a:gd name="T39" fmla="*/ 163 h 841"/>
                <a:gd name="T40" fmla="*/ 530 w 2126"/>
                <a:gd name="T41" fmla="*/ 166 h 841"/>
                <a:gd name="T42" fmla="*/ 530 w 2126"/>
                <a:gd name="T43" fmla="*/ 171 h 841"/>
                <a:gd name="T44" fmla="*/ 531 w 2126"/>
                <a:gd name="T45" fmla="*/ 174 h 841"/>
                <a:gd name="T46" fmla="*/ 532 w 2126"/>
                <a:gd name="T47" fmla="*/ 176 h 841"/>
                <a:gd name="T48" fmla="*/ 517 w 2126"/>
                <a:gd name="T49" fmla="*/ 178 h 841"/>
                <a:gd name="T50" fmla="*/ 484 w 2126"/>
                <a:gd name="T51" fmla="*/ 181 h 841"/>
                <a:gd name="T52" fmla="*/ 453 w 2126"/>
                <a:gd name="T53" fmla="*/ 183 h 841"/>
                <a:gd name="T54" fmla="*/ 422 w 2126"/>
                <a:gd name="T55" fmla="*/ 186 h 841"/>
                <a:gd name="T56" fmla="*/ 390 w 2126"/>
                <a:gd name="T57" fmla="*/ 189 h 841"/>
                <a:gd name="T58" fmla="*/ 358 w 2126"/>
                <a:gd name="T59" fmla="*/ 191 h 841"/>
                <a:gd name="T60" fmla="*/ 327 w 2126"/>
                <a:gd name="T61" fmla="*/ 193 h 841"/>
                <a:gd name="T62" fmla="*/ 295 w 2126"/>
                <a:gd name="T63" fmla="*/ 196 h 841"/>
                <a:gd name="T64" fmla="*/ 264 w 2126"/>
                <a:gd name="T65" fmla="*/ 198 h 841"/>
                <a:gd name="T66" fmla="*/ 231 w 2126"/>
                <a:gd name="T67" fmla="*/ 200 h 841"/>
                <a:gd name="T68" fmla="*/ 199 w 2126"/>
                <a:gd name="T69" fmla="*/ 202 h 841"/>
                <a:gd name="T70" fmla="*/ 167 w 2126"/>
                <a:gd name="T71" fmla="*/ 203 h 841"/>
                <a:gd name="T72" fmla="*/ 119 w 2126"/>
                <a:gd name="T73" fmla="*/ 206 h 841"/>
                <a:gd name="T74" fmla="*/ 56 w 2126"/>
                <a:gd name="T75" fmla="*/ 209 h 8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26"/>
                <a:gd name="T115" fmla="*/ 0 h 841"/>
                <a:gd name="T116" fmla="*/ 2126 w 2126"/>
                <a:gd name="T117" fmla="*/ 841 h 8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26" h="841">
                  <a:moveTo>
                    <a:pt x="97" y="841"/>
                  </a:moveTo>
                  <a:lnTo>
                    <a:pt x="0" y="114"/>
                  </a:lnTo>
                  <a:lnTo>
                    <a:pt x="28" y="112"/>
                  </a:lnTo>
                  <a:lnTo>
                    <a:pt x="82" y="500"/>
                  </a:lnTo>
                  <a:lnTo>
                    <a:pt x="204" y="495"/>
                  </a:lnTo>
                  <a:lnTo>
                    <a:pt x="326" y="491"/>
                  </a:lnTo>
                  <a:lnTo>
                    <a:pt x="448" y="485"/>
                  </a:lnTo>
                  <a:lnTo>
                    <a:pt x="568" y="479"/>
                  </a:lnTo>
                  <a:lnTo>
                    <a:pt x="629" y="476"/>
                  </a:lnTo>
                  <a:lnTo>
                    <a:pt x="689" y="472"/>
                  </a:lnTo>
                  <a:lnTo>
                    <a:pt x="749" y="470"/>
                  </a:lnTo>
                  <a:lnTo>
                    <a:pt x="809" y="466"/>
                  </a:lnTo>
                  <a:lnTo>
                    <a:pt x="868" y="463"/>
                  </a:lnTo>
                  <a:lnTo>
                    <a:pt x="928" y="459"/>
                  </a:lnTo>
                  <a:lnTo>
                    <a:pt x="986" y="456"/>
                  </a:lnTo>
                  <a:lnTo>
                    <a:pt x="1046" y="453"/>
                  </a:lnTo>
                  <a:lnTo>
                    <a:pt x="1105" y="449"/>
                  </a:lnTo>
                  <a:lnTo>
                    <a:pt x="1164" y="444"/>
                  </a:lnTo>
                  <a:lnTo>
                    <a:pt x="1223" y="441"/>
                  </a:lnTo>
                  <a:lnTo>
                    <a:pt x="1281" y="438"/>
                  </a:lnTo>
                  <a:lnTo>
                    <a:pt x="1340" y="434"/>
                  </a:lnTo>
                  <a:lnTo>
                    <a:pt x="1398" y="429"/>
                  </a:lnTo>
                  <a:lnTo>
                    <a:pt x="1457" y="426"/>
                  </a:lnTo>
                  <a:lnTo>
                    <a:pt x="1514" y="421"/>
                  </a:lnTo>
                  <a:lnTo>
                    <a:pt x="1572" y="417"/>
                  </a:lnTo>
                  <a:lnTo>
                    <a:pt x="1629" y="413"/>
                  </a:lnTo>
                  <a:lnTo>
                    <a:pt x="1687" y="409"/>
                  </a:lnTo>
                  <a:lnTo>
                    <a:pt x="1745" y="404"/>
                  </a:lnTo>
                  <a:lnTo>
                    <a:pt x="1802" y="400"/>
                  </a:lnTo>
                  <a:lnTo>
                    <a:pt x="1859" y="395"/>
                  </a:lnTo>
                  <a:lnTo>
                    <a:pt x="1915" y="390"/>
                  </a:lnTo>
                  <a:lnTo>
                    <a:pt x="1973" y="386"/>
                  </a:lnTo>
                  <a:lnTo>
                    <a:pt x="1776" y="24"/>
                  </a:lnTo>
                  <a:lnTo>
                    <a:pt x="1586" y="34"/>
                  </a:lnTo>
                  <a:lnTo>
                    <a:pt x="1579" y="15"/>
                  </a:lnTo>
                  <a:lnTo>
                    <a:pt x="1793" y="0"/>
                  </a:lnTo>
                  <a:lnTo>
                    <a:pt x="2111" y="641"/>
                  </a:lnTo>
                  <a:lnTo>
                    <a:pt x="2112" y="644"/>
                  </a:lnTo>
                  <a:lnTo>
                    <a:pt x="2113" y="647"/>
                  </a:lnTo>
                  <a:lnTo>
                    <a:pt x="2114" y="652"/>
                  </a:lnTo>
                  <a:lnTo>
                    <a:pt x="2116" y="655"/>
                  </a:lnTo>
                  <a:lnTo>
                    <a:pt x="2117" y="663"/>
                  </a:lnTo>
                  <a:lnTo>
                    <a:pt x="2119" y="673"/>
                  </a:lnTo>
                  <a:lnTo>
                    <a:pt x="2120" y="682"/>
                  </a:lnTo>
                  <a:lnTo>
                    <a:pt x="2123" y="691"/>
                  </a:lnTo>
                  <a:lnTo>
                    <a:pt x="2124" y="694"/>
                  </a:lnTo>
                  <a:lnTo>
                    <a:pt x="2124" y="699"/>
                  </a:lnTo>
                  <a:lnTo>
                    <a:pt x="2125" y="702"/>
                  </a:lnTo>
                  <a:lnTo>
                    <a:pt x="2126" y="705"/>
                  </a:lnTo>
                  <a:lnTo>
                    <a:pt x="2065" y="711"/>
                  </a:lnTo>
                  <a:lnTo>
                    <a:pt x="2002" y="716"/>
                  </a:lnTo>
                  <a:lnTo>
                    <a:pt x="1939" y="722"/>
                  </a:lnTo>
                  <a:lnTo>
                    <a:pt x="1877" y="728"/>
                  </a:lnTo>
                  <a:lnTo>
                    <a:pt x="1814" y="732"/>
                  </a:lnTo>
                  <a:lnTo>
                    <a:pt x="1752" y="738"/>
                  </a:lnTo>
                  <a:lnTo>
                    <a:pt x="1688" y="743"/>
                  </a:lnTo>
                  <a:lnTo>
                    <a:pt x="1625" y="749"/>
                  </a:lnTo>
                  <a:lnTo>
                    <a:pt x="1561" y="753"/>
                  </a:lnTo>
                  <a:lnTo>
                    <a:pt x="1498" y="758"/>
                  </a:lnTo>
                  <a:lnTo>
                    <a:pt x="1435" y="762"/>
                  </a:lnTo>
                  <a:lnTo>
                    <a:pt x="1371" y="767"/>
                  </a:lnTo>
                  <a:lnTo>
                    <a:pt x="1308" y="772"/>
                  </a:lnTo>
                  <a:lnTo>
                    <a:pt x="1245" y="776"/>
                  </a:lnTo>
                  <a:lnTo>
                    <a:pt x="1180" y="781"/>
                  </a:lnTo>
                  <a:lnTo>
                    <a:pt x="1117" y="785"/>
                  </a:lnTo>
                  <a:lnTo>
                    <a:pt x="1053" y="789"/>
                  </a:lnTo>
                  <a:lnTo>
                    <a:pt x="989" y="793"/>
                  </a:lnTo>
                  <a:lnTo>
                    <a:pt x="925" y="797"/>
                  </a:lnTo>
                  <a:lnTo>
                    <a:pt x="862" y="800"/>
                  </a:lnTo>
                  <a:lnTo>
                    <a:pt x="798" y="805"/>
                  </a:lnTo>
                  <a:lnTo>
                    <a:pt x="734" y="808"/>
                  </a:lnTo>
                  <a:lnTo>
                    <a:pt x="670" y="812"/>
                  </a:lnTo>
                  <a:lnTo>
                    <a:pt x="606" y="815"/>
                  </a:lnTo>
                  <a:lnTo>
                    <a:pt x="478" y="822"/>
                  </a:lnTo>
                  <a:lnTo>
                    <a:pt x="352" y="829"/>
                  </a:lnTo>
                  <a:lnTo>
                    <a:pt x="224" y="835"/>
                  </a:lnTo>
                  <a:lnTo>
                    <a:pt x="97" y="841"/>
                  </a:lnTo>
                  <a:close/>
                </a:path>
              </a:pathLst>
            </a:custGeom>
            <a:solidFill>
              <a:srgbClr val="CCCCCC"/>
            </a:solidFill>
            <a:ln w="9525">
              <a:noFill/>
              <a:round/>
              <a:headEnd/>
              <a:tailEnd/>
            </a:ln>
          </p:spPr>
          <p:txBody>
            <a:bodyPr/>
            <a:lstStyle/>
            <a:p>
              <a:endParaRPr lang="en-US"/>
            </a:p>
          </p:txBody>
        </p:sp>
        <p:sp>
          <p:nvSpPr>
            <p:cNvPr id="1316" name="Freeform 280"/>
            <p:cNvSpPr>
              <a:spLocks/>
            </p:cNvSpPr>
            <p:nvPr/>
          </p:nvSpPr>
          <p:spPr bwMode="auto">
            <a:xfrm>
              <a:off x="3216" y="2246"/>
              <a:ext cx="171" cy="59"/>
            </a:xfrm>
            <a:custGeom>
              <a:avLst/>
              <a:gdLst>
                <a:gd name="T0" fmla="*/ 48 w 343"/>
                <a:gd name="T1" fmla="*/ 0 h 119"/>
                <a:gd name="T2" fmla="*/ 54 w 343"/>
                <a:gd name="T3" fmla="*/ 0 h 119"/>
                <a:gd name="T4" fmla="*/ 60 w 343"/>
                <a:gd name="T5" fmla="*/ 1 h 119"/>
                <a:gd name="T6" fmla="*/ 66 w 343"/>
                <a:gd name="T7" fmla="*/ 1 h 119"/>
                <a:gd name="T8" fmla="*/ 71 w 343"/>
                <a:gd name="T9" fmla="*/ 2 h 119"/>
                <a:gd name="T10" fmla="*/ 75 w 343"/>
                <a:gd name="T11" fmla="*/ 4 h 119"/>
                <a:gd name="T12" fmla="*/ 79 w 343"/>
                <a:gd name="T13" fmla="*/ 5 h 119"/>
                <a:gd name="T14" fmla="*/ 82 w 343"/>
                <a:gd name="T15" fmla="*/ 7 h 119"/>
                <a:gd name="T16" fmla="*/ 84 w 343"/>
                <a:gd name="T17" fmla="*/ 9 h 119"/>
                <a:gd name="T18" fmla="*/ 85 w 343"/>
                <a:gd name="T19" fmla="*/ 11 h 119"/>
                <a:gd name="T20" fmla="*/ 85 w 343"/>
                <a:gd name="T21" fmla="*/ 13 h 119"/>
                <a:gd name="T22" fmla="*/ 85 w 343"/>
                <a:gd name="T23" fmla="*/ 15 h 119"/>
                <a:gd name="T24" fmla="*/ 83 w 343"/>
                <a:gd name="T25" fmla="*/ 18 h 119"/>
                <a:gd name="T26" fmla="*/ 81 w 343"/>
                <a:gd name="T27" fmla="*/ 20 h 119"/>
                <a:gd name="T28" fmla="*/ 78 w 343"/>
                <a:gd name="T29" fmla="*/ 22 h 119"/>
                <a:gd name="T30" fmla="*/ 74 w 343"/>
                <a:gd name="T31" fmla="*/ 23 h 119"/>
                <a:gd name="T32" fmla="*/ 70 w 343"/>
                <a:gd name="T33" fmla="*/ 25 h 119"/>
                <a:gd name="T34" fmla="*/ 65 w 343"/>
                <a:gd name="T35" fmla="*/ 26 h 119"/>
                <a:gd name="T36" fmla="*/ 59 w 343"/>
                <a:gd name="T37" fmla="*/ 28 h 119"/>
                <a:gd name="T38" fmla="*/ 53 w 343"/>
                <a:gd name="T39" fmla="*/ 29 h 119"/>
                <a:gd name="T40" fmla="*/ 47 w 343"/>
                <a:gd name="T41" fmla="*/ 29 h 119"/>
                <a:gd name="T42" fmla="*/ 40 w 343"/>
                <a:gd name="T43" fmla="*/ 29 h 119"/>
                <a:gd name="T44" fmla="*/ 34 w 343"/>
                <a:gd name="T45" fmla="*/ 29 h 119"/>
                <a:gd name="T46" fmla="*/ 28 w 343"/>
                <a:gd name="T47" fmla="*/ 29 h 119"/>
                <a:gd name="T48" fmla="*/ 23 w 343"/>
                <a:gd name="T49" fmla="*/ 28 h 119"/>
                <a:gd name="T50" fmla="*/ 18 w 343"/>
                <a:gd name="T51" fmla="*/ 27 h 119"/>
                <a:gd name="T52" fmla="*/ 13 w 343"/>
                <a:gd name="T53" fmla="*/ 26 h 119"/>
                <a:gd name="T54" fmla="*/ 9 w 343"/>
                <a:gd name="T55" fmla="*/ 24 h 119"/>
                <a:gd name="T56" fmla="*/ 6 w 343"/>
                <a:gd name="T57" fmla="*/ 23 h 119"/>
                <a:gd name="T58" fmla="*/ 3 w 343"/>
                <a:gd name="T59" fmla="*/ 21 h 119"/>
                <a:gd name="T60" fmla="*/ 1 w 343"/>
                <a:gd name="T61" fmla="*/ 19 h 119"/>
                <a:gd name="T62" fmla="*/ 0 w 343"/>
                <a:gd name="T63" fmla="*/ 17 h 119"/>
                <a:gd name="T64" fmla="*/ 0 w 343"/>
                <a:gd name="T65" fmla="*/ 14 h 119"/>
                <a:gd name="T66" fmla="*/ 0 w 343"/>
                <a:gd name="T67" fmla="*/ 12 h 119"/>
                <a:gd name="T68" fmla="*/ 2 w 343"/>
                <a:gd name="T69" fmla="*/ 10 h 119"/>
                <a:gd name="T70" fmla="*/ 4 w 343"/>
                <a:gd name="T71" fmla="*/ 8 h 119"/>
                <a:gd name="T72" fmla="*/ 8 w 343"/>
                <a:gd name="T73" fmla="*/ 6 h 119"/>
                <a:gd name="T74" fmla="*/ 12 w 343"/>
                <a:gd name="T75" fmla="*/ 5 h 119"/>
                <a:gd name="T76" fmla="*/ 17 w 343"/>
                <a:gd name="T77" fmla="*/ 3 h 119"/>
                <a:gd name="T78" fmla="*/ 22 w 343"/>
                <a:gd name="T79" fmla="*/ 2 h 119"/>
                <a:gd name="T80" fmla="*/ 29 w 343"/>
                <a:gd name="T81" fmla="*/ 1 h 119"/>
                <a:gd name="T82" fmla="*/ 35 w 343"/>
                <a:gd name="T83" fmla="*/ 0 h 119"/>
                <a:gd name="T84" fmla="*/ 43 w 343"/>
                <a:gd name="T85" fmla="*/ 0 h 1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43"/>
                <a:gd name="T130" fmla="*/ 0 h 119"/>
                <a:gd name="T131" fmla="*/ 343 w 343"/>
                <a:gd name="T132" fmla="*/ 119 h 1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43" h="119">
                  <a:moveTo>
                    <a:pt x="172" y="2"/>
                  </a:moveTo>
                  <a:lnTo>
                    <a:pt x="181" y="0"/>
                  </a:lnTo>
                  <a:lnTo>
                    <a:pt x="192" y="0"/>
                  </a:lnTo>
                  <a:lnTo>
                    <a:pt x="201" y="0"/>
                  </a:lnTo>
                  <a:lnTo>
                    <a:pt x="210" y="2"/>
                  </a:lnTo>
                  <a:lnTo>
                    <a:pt x="218" y="2"/>
                  </a:lnTo>
                  <a:lnTo>
                    <a:pt x="227" y="2"/>
                  </a:lnTo>
                  <a:lnTo>
                    <a:pt x="235" y="3"/>
                  </a:lnTo>
                  <a:lnTo>
                    <a:pt x="243" y="4"/>
                  </a:lnTo>
                  <a:lnTo>
                    <a:pt x="251" y="4"/>
                  </a:lnTo>
                  <a:lnTo>
                    <a:pt x="258" y="5"/>
                  </a:lnTo>
                  <a:lnTo>
                    <a:pt x="265" y="6"/>
                  </a:lnTo>
                  <a:lnTo>
                    <a:pt x="272" y="7"/>
                  </a:lnTo>
                  <a:lnTo>
                    <a:pt x="279" y="10"/>
                  </a:lnTo>
                  <a:lnTo>
                    <a:pt x="285" y="11"/>
                  </a:lnTo>
                  <a:lnTo>
                    <a:pt x="292" y="12"/>
                  </a:lnTo>
                  <a:lnTo>
                    <a:pt x="298" y="14"/>
                  </a:lnTo>
                  <a:lnTo>
                    <a:pt x="302" y="16"/>
                  </a:lnTo>
                  <a:lnTo>
                    <a:pt x="308" y="18"/>
                  </a:lnTo>
                  <a:lnTo>
                    <a:pt x="313" y="20"/>
                  </a:lnTo>
                  <a:lnTo>
                    <a:pt x="316" y="22"/>
                  </a:lnTo>
                  <a:lnTo>
                    <a:pt x="321" y="25"/>
                  </a:lnTo>
                  <a:lnTo>
                    <a:pt x="324" y="27"/>
                  </a:lnTo>
                  <a:lnTo>
                    <a:pt x="328" y="29"/>
                  </a:lnTo>
                  <a:lnTo>
                    <a:pt x="331" y="31"/>
                  </a:lnTo>
                  <a:lnTo>
                    <a:pt x="333" y="34"/>
                  </a:lnTo>
                  <a:lnTo>
                    <a:pt x="336" y="37"/>
                  </a:lnTo>
                  <a:lnTo>
                    <a:pt x="338" y="40"/>
                  </a:lnTo>
                  <a:lnTo>
                    <a:pt x="339" y="42"/>
                  </a:lnTo>
                  <a:lnTo>
                    <a:pt x="341" y="45"/>
                  </a:lnTo>
                  <a:lnTo>
                    <a:pt x="341" y="48"/>
                  </a:lnTo>
                  <a:lnTo>
                    <a:pt x="343" y="51"/>
                  </a:lnTo>
                  <a:lnTo>
                    <a:pt x="343" y="54"/>
                  </a:lnTo>
                  <a:lnTo>
                    <a:pt x="343" y="57"/>
                  </a:lnTo>
                  <a:lnTo>
                    <a:pt x="341" y="60"/>
                  </a:lnTo>
                  <a:lnTo>
                    <a:pt x="340" y="63"/>
                  </a:lnTo>
                  <a:lnTo>
                    <a:pt x="339" y="66"/>
                  </a:lnTo>
                  <a:lnTo>
                    <a:pt x="337" y="69"/>
                  </a:lnTo>
                  <a:lnTo>
                    <a:pt x="334" y="72"/>
                  </a:lnTo>
                  <a:lnTo>
                    <a:pt x="332" y="74"/>
                  </a:lnTo>
                  <a:lnTo>
                    <a:pt x="329" y="78"/>
                  </a:lnTo>
                  <a:lnTo>
                    <a:pt x="325" y="80"/>
                  </a:lnTo>
                  <a:lnTo>
                    <a:pt x="322" y="83"/>
                  </a:lnTo>
                  <a:lnTo>
                    <a:pt x="317" y="86"/>
                  </a:lnTo>
                  <a:lnTo>
                    <a:pt x="314" y="88"/>
                  </a:lnTo>
                  <a:lnTo>
                    <a:pt x="308" y="90"/>
                  </a:lnTo>
                  <a:lnTo>
                    <a:pt x="303" y="92"/>
                  </a:lnTo>
                  <a:lnTo>
                    <a:pt x="298" y="95"/>
                  </a:lnTo>
                  <a:lnTo>
                    <a:pt x="292" y="97"/>
                  </a:lnTo>
                  <a:lnTo>
                    <a:pt x="286" y="99"/>
                  </a:lnTo>
                  <a:lnTo>
                    <a:pt x="280" y="102"/>
                  </a:lnTo>
                  <a:lnTo>
                    <a:pt x="273" y="103"/>
                  </a:lnTo>
                  <a:lnTo>
                    <a:pt x="268" y="105"/>
                  </a:lnTo>
                  <a:lnTo>
                    <a:pt x="261" y="107"/>
                  </a:lnTo>
                  <a:lnTo>
                    <a:pt x="253" y="109"/>
                  </a:lnTo>
                  <a:lnTo>
                    <a:pt x="246" y="110"/>
                  </a:lnTo>
                  <a:lnTo>
                    <a:pt x="238" y="112"/>
                  </a:lnTo>
                  <a:lnTo>
                    <a:pt x="231" y="113"/>
                  </a:lnTo>
                  <a:lnTo>
                    <a:pt x="223" y="114"/>
                  </a:lnTo>
                  <a:lnTo>
                    <a:pt x="215" y="116"/>
                  </a:lnTo>
                  <a:lnTo>
                    <a:pt x="207" y="117"/>
                  </a:lnTo>
                  <a:lnTo>
                    <a:pt x="197" y="117"/>
                  </a:lnTo>
                  <a:lnTo>
                    <a:pt x="189" y="118"/>
                  </a:lnTo>
                  <a:lnTo>
                    <a:pt x="180" y="118"/>
                  </a:lnTo>
                  <a:lnTo>
                    <a:pt x="172" y="119"/>
                  </a:lnTo>
                  <a:lnTo>
                    <a:pt x="163" y="119"/>
                  </a:lnTo>
                  <a:lnTo>
                    <a:pt x="155" y="119"/>
                  </a:lnTo>
                  <a:lnTo>
                    <a:pt x="147" y="119"/>
                  </a:lnTo>
                  <a:lnTo>
                    <a:pt x="137" y="119"/>
                  </a:lnTo>
                  <a:lnTo>
                    <a:pt x="129" y="118"/>
                  </a:lnTo>
                  <a:lnTo>
                    <a:pt x="122" y="118"/>
                  </a:lnTo>
                  <a:lnTo>
                    <a:pt x="114" y="117"/>
                  </a:lnTo>
                  <a:lnTo>
                    <a:pt x="106" y="116"/>
                  </a:lnTo>
                  <a:lnTo>
                    <a:pt x="99" y="116"/>
                  </a:lnTo>
                  <a:lnTo>
                    <a:pt x="92" y="114"/>
                  </a:lnTo>
                  <a:lnTo>
                    <a:pt x="86" y="113"/>
                  </a:lnTo>
                  <a:lnTo>
                    <a:pt x="79" y="111"/>
                  </a:lnTo>
                  <a:lnTo>
                    <a:pt x="73" y="110"/>
                  </a:lnTo>
                  <a:lnTo>
                    <a:pt x="66" y="109"/>
                  </a:lnTo>
                  <a:lnTo>
                    <a:pt x="60" y="107"/>
                  </a:lnTo>
                  <a:lnTo>
                    <a:pt x="54" y="105"/>
                  </a:lnTo>
                  <a:lnTo>
                    <a:pt x="50" y="103"/>
                  </a:lnTo>
                  <a:lnTo>
                    <a:pt x="44" y="102"/>
                  </a:lnTo>
                  <a:lnTo>
                    <a:pt x="39" y="99"/>
                  </a:lnTo>
                  <a:lnTo>
                    <a:pt x="35" y="97"/>
                  </a:lnTo>
                  <a:lnTo>
                    <a:pt x="30" y="95"/>
                  </a:lnTo>
                  <a:lnTo>
                    <a:pt x="26" y="92"/>
                  </a:lnTo>
                  <a:lnTo>
                    <a:pt x="22" y="90"/>
                  </a:lnTo>
                  <a:lnTo>
                    <a:pt x="19" y="88"/>
                  </a:lnTo>
                  <a:lnTo>
                    <a:pt x="15" y="86"/>
                  </a:lnTo>
                  <a:lnTo>
                    <a:pt x="12" y="82"/>
                  </a:lnTo>
                  <a:lnTo>
                    <a:pt x="10" y="80"/>
                  </a:lnTo>
                  <a:lnTo>
                    <a:pt x="7" y="78"/>
                  </a:lnTo>
                  <a:lnTo>
                    <a:pt x="5" y="74"/>
                  </a:lnTo>
                  <a:lnTo>
                    <a:pt x="4" y="72"/>
                  </a:lnTo>
                  <a:lnTo>
                    <a:pt x="3" y="68"/>
                  </a:lnTo>
                  <a:lnTo>
                    <a:pt x="1" y="65"/>
                  </a:lnTo>
                  <a:lnTo>
                    <a:pt x="0" y="63"/>
                  </a:lnTo>
                  <a:lnTo>
                    <a:pt x="0" y="59"/>
                  </a:lnTo>
                  <a:lnTo>
                    <a:pt x="0" y="57"/>
                  </a:lnTo>
                  <a:lnTo>
                    <a:pt x="1" y="53"/>
                  </a:lnTo>
                  <a:lnTo>
                    <a:pt x="3" y="51"/>
                  </a:lnTo>
                  <a:lnTo>
                    <a:pt x="4" y="48"/>
                  </a:lnTo>
                  <a:lnTo>
                    <a:pt x="6" y="45"/>
                  </a:lnTo>
                  <a:lnTo>
                    <a:pt x="8" y="42"/>
                  </a:lnTo>
                  <a:lnTo>
                    <a:pt x="12" y="40"/>
                  </a:lnTo>
                  <a:lnTo>
                    <a:pt x="15" y="37"/>
                  </a:lnTo>
                  <a:lnTo>
                    <a:pt x="19" y="34"/>
                  </a:lnTo>
                  <a:lnTo>
                    <a:pt x="23" y="31"/>
                  </a:lnTo>
                  <a:lnTo>
                    <a:pt x="28" y="29"/>
                  </a:lnTo>
                  <a:lnTo>
                    <a:pt x="33" y="27"/>
                  </a:lnTo>
                  <a:lnTo>
                    <a:pt x="37" y="25"/>
                  </a:lnTo>
                  <a:lnTo>
                    <a:pt x="43" y="22"/>
                  </a:lnTo>
                  <a:lnTo>
                    <a:pt x="49" y="20"/>
                  </a:lnTo>
                  <a:lnTo>
                    <a:pt x="56" y="18"/>
                  </a:lnTo>
                  <a:lnTo>
                    <a:pt x="61" y="16"/>
                  </a:lnTo>
                  <a:lnTo>
                    <a:pt x="68" y="14"/>
                  </a:lnTo>
                  <a:lnTo>
                    <a:pt x="75" y="12"/>
                  </a:lnTo>
                  <a:lnTo>
                    <a:pt x="83" y="11"/>
                  </a:lnTo>
                  <a:lnTo>
                    <a:pt x="91" y="10"/>
                  </a:lnTo>
                  <a:lnTo>
                    <a:pt x="99" y="7"/>
                  </a:lnTo>
                  <a:lnTo>
                    <a:pt x="107" y="6"/>
                  </a:lnTo>
                  <a:lnTo>
                    <a:pt x="116" y="5"/>
                  </a:lnTo>
                  <a:lnTo>
                    <a:pt x="125" y="4"/>
                  </a:lnTo>
                  <a:lnTo>
                    <a:pt x="134" y="4"/>
                  </a:lnTo>
                  <a:lnTo>
                    <a:pt x="143" y="3"/>
                  </a:lnTo>
                  <a:lnTo>
                    <a:pt x="152" y="2"/>
                  </a:lnTo>
                  <a:lnTo>
                    <a:pt x="162" y="2"/>
                  </a:lnTo>
                  <a:lnTo>
                    <a:pt x="172" y="2"/>
                  </a:lnTo>
                  <a:close/>
                </a:path>
              </a:pathLst>
            </a:custGeom>
            <a:solidFill>
              <a:srgbClr val="CCCCCC"/>
            </a:solidFill>
            <a:ln w="9525">
              <a:noFill/>
              <a:round/>
              <a:headEnd/>
              <a:tailEnd/>
            </a:ln>
          </p:spPr>
          <p:txBody>
            <a:bodyPr/>
            <a:lstStyle/>
            <a:p>
              <a:endParaRPr lang="en-US"/>
            </a:p>
          </p:txBody>
        </p:sp>
        <p:sp>
          <p:nvSpPr>
            <p:cNvPr id="1317" name="Freeform 281"/>
            <p:cNvSpPr>
              <a:spLocks/>
            </p:cNvSpPr>
            <p:nvPr/>
          </p:nvSpPr>
          <p:spPr bwMode="auto">
            <a:xfrm>
              <a:off x="3216" y="2247"/>
              <a:ext cx="163" cy="57"/>
            </a:xfrm>
            <a:custGeom>
              <a:avLst/>
              <a:gdLst>
                <a:gd name="T0" fmla="*/ 45 w 328"/>
                <a:gd name="T1" fmla="*/ 0 h 115"/>
                <a:gd name="T2" fmla="*/ 52 w 328"/>
                <a:gd name="T3" fmla="*/ 0 h 115"/>
                <a:gd name="T4" fmla="*/ 58 w 328"/>
                <a:gd name="T5" fmla="*/ 0 h 115"/>
                <a:gd name="T6" fmla="*/ 63 w 328"/>
                <a:gd name="T7" fmla="*/ 1 h 115"/>
                <a:gd name="T8" fmla="*/ 68 w 328"/>
                <a:gd name="T9" fmla="*/ 2 h 115"/>
                <a:gd name="T10" fmla="*/ 72 w 328"/>
                <a:gd name="T11" fmla="*/ 3 h 115"/>
                <a:gd name="T12" fmla="*/ 75 w 328"/>
                <a:gd name="T13" fmla="*/ 5 h 115"/>
                <a:gd name="T14" fmla="*/ 78 w 328"/>
                <a:gd name="T15" fmla="*/ 6 h 115"/>
                <a:gd name="T16" fmla="*/ 80 w 328"/>
                <a:gd name="T17" fmla="*/ 8 h 115"/>
                <a:gd name="T18" fmla="*/ 81 w 328"/>
                <a:gd name="T19" fmla="*/ 10 h 115"/>
                <a:gd name="T20" fmla="*/ 81 w 328"/>
                <a:gd name="T21" fmla="*/ 12 h 115"/>
                <a:gd name="T22" fmla="*/ 81 w 328"/>
                <a:gd name="T23" fmla="*/ 15 h 115"/>
                <a:gd name="T24" fmla="*/ 80 w 328"/>
                <a:gd name="T25" fmla="*/ 17 h 115"/>
                <a:gd name="T26" fmla="*/ 78 w 328"/>
                <a:gd name="T27" fmla="*/ 19 h 115"/>
                <a:gd name="T28" fmla="*/ 75 w 328"/>
                <a:gd name="T29" fmla="*/ 21 h 115"/>
                <a:gd name="T30" fmla="*/ 71 w 328"/>
                <a:gd name="T31" fmla="*/ 23 h 115"/>
                <a:gd name="T32" fmla="*/ 67 w 328"/>
                <a:gd name="T33" fmla="*/ 24 h 115"/>
                <a:gd name="T34" fmla="*/ 62 w 328"/>
                <a:gd name="T35" fmla="*/ 25 h 115"/>
                <a:gd name="T36" fmla="*/ 57 w 328"/>
                <a:gd name="T37" fmla="*/ 27 h 115"/>
                <a:gd name="T38" fmla="*/ 51 w 328"/>
                <a:gd name="T39" fmla="*/ 27 h 115"/>
                <a:gd name="T40" fmla="*/ 46 w 328"/>
                <a:gd name="T41" fmla="*/ 28 h 115"/>
                <a:gd name="T42" fmla="*/ 39 w 328"/>
                <a:gd name="T43" fmla="*/ 28 h 115"/>
                <a:gd name="T44" fmla="*/ 33 w 328"/>
                <a:gd name="T45" fmla="*/ 28 h 115"/>
                <a:gd name="T46" fmla="*/ 28 w 328"/>
                <a:gd name="T47" fmla="*/ 28 h 115"/>
                <a:gd name="T48" fmla="*/ 22 w 328"/>
                <a:gd name="T49" fmla="*/ 27 h 115"/>
                <a:gd name="T50" fmla="*/ 18 w 328"/>
                <a:gd name="T51" fmla="*/ 26 h 115"/>
                <a:gd name="T52" fmla="*/ 13 w 328"/>
                <a:gd name="T53" fmla="*/ 25 h 115"/>
                <a:gd name="T54" fmla="*/ 9 w 328"/>
                <a:gd name="T55" fmla="*/ 24 h 115"/>
                <a:gd name="T56" fmla="*/ 6 w 328"/>
                <a:gd name="T57" fmla="*/ 22 h 115"/>
                <a:gd name="T58" fmla="*/ 3 w 328"/>
                <a:gd name="T59" fmla="*/ 20 h 115"/>
                <a:gd name="T60" fmla="*/ 1 w 328"/>
                <a:gd name="T61" fmla="*/ 18 h 115"/>
                <a:gd name="T62" fmla="*/ 0 w 328"/>
                <a:gd name="T63" fmla="*/ 16 h 115"/>
                <a:gd name="T64" fmla="*/ 0 w 328"/>
                <a:gd name="T65" fmla="*/ 14 h 115"/>
                <a:gd name="T66" fmla="*/ 0 w 328"/>
                <a:gd name="T67" fmla="*/ 12 h 115"/>
                <a:gd name="T68" fmla="*/ 2 w 328"/>
                <a:gd name="T69" fmla="*/ 10 h 115"/>
                <a:gd name="T70" fmla="*/ 4 w 328"/>
                <a:gd name="T71" fmla="*/ 8 h 115"/>
                <a:gd name="T72" fmla="*/ 7 w 328"/>
                <a:gd name="T73" fmla="*/ 6 h 115"/>
                <a:gd name="T74" fmla="*/ 12 w 328"/>
                <a:gd name="T75" fmla="*/ 4 h 115"/>
                <a:gd name="T76" fmla="*/ 16 w 328"/>
                <a:gd name="T77" fmla="*/ 3 h 115"/>
                <a:gd name="T78" fmla="*/ 22 w 328"/>
                <a:gd name="T79" fmla="*/ 2 h 115"/>
                <a:gd name="T80" fmla="*/ 27 w 328"/>
                <a:gd name="T81" fmla="*/ 1 h 115"/>
                <a:gd name="T82" fmla="*/ 34 w 328"/>
                <a:gd name="T83" fmla="*/ 0 h 115"/>
                <a:gd name="T84" fmla="*/ 41 w 328"/>
                <a:gd name="T85" fmla="*/ 0 h 11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8"/>
                <a:gd name="T130" fmla="*/ 0 h 115"/>
                <a:gd name="T131" fmla="*/ 328 w 328"/>
                <a:gd name="T132" fmla="*/ 115 h 11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8" h="115">
                  <a:moveTo>
                    <a:pt x="165" y="0"/>
                  </a:moveTo>
                  <a:lnTo>
                    <a:pt x="174" y="0"/>
                  </a:lnTo>
                  <a:lnTo>
                    <a:pt x="184" y="0"/>
                  </a:lnTo>
                  <a:lnTo>
                    <a:pt x="193" y="0"/>
                  </a:lnTo>
                  <a:lnTo>
                    <a:pt x="201" y="0"/>
                  </a:lnTo>
                  <a:lnTo>
                    <a:pt x="210" y="0"/>
                  </a:lnTo>
                  <a:lnTo>
                    <a:pt x="218" y="1"/>
                  </a:lnTo>
                  <a:lnTo>
                    <a:pt x="226" y="1"/>
                  </a:lnTo>
                  <a:lnTo>
                    <a:pt x="233" y="2"/>
                  </a:lnTo>
                  <a:lnTo>
                    <a:pt x="241" y="3"/>
                  </a:lnTo>
                  <a:lnTo>
                    <a:pt x="248" y="3"/>
                  </a:lnTo>
                  <a:lnTo>
                    <a:pt x="255" y="4"/>
                  </a:lnTo>
                  <a:lnTo>
                    <a:pt x="262" y="7"/>
                  </a:lnTo>
                  <a:lnTo>
                    <a:pt x="268" y="8"/>
                  </a:lnTo>
                  <a:lnTo>
                    <a:pt x="273" y="9"/>
                  </a:lnTo>
                  <a:lnTo>
                    <a:pt x="279" y="10"/>
                  </a:lnTo>
                  <a:lnTo>
                    <a:pt x="285" y="12"/>
                  </a:lnTo>
                  <a:lnTo>
                    <a:pt x="290" y="13"/>
                  </a:lnTo>
                  <a:lnTo>
                    <a:pt x="294" y="16"/>
                  </a:lnTo>
                  <a:lnTo>
                    <a:pt x="299" y="18"/>
                  </a:lnTo>
                  <a:lnTo>
                    <a:pt x="303" y="20"/>
                  </a:lnTo>
                  <a:lnTo>
                    <a:pt x="307" y="23"/>
                  </a:lnTo>
                  <a:lnTo>
                    <a:pt x="310" y="25"/>
                  </a:lnTo>
                  <a:lnTo>
                    <a:pt x="314" y="27"/>
                  </a:lnTo>
                  <a:lnTo>
                    <a:pt x="317" y="30"/>
                  </a:lnTo>
                  <a:lnTo>
                    <a:pt x="319" y="32"/>
                  </a:lnTo>
                  <a:lnTo>
                    <a:pt x="322" y="34"/>
                  </a:lnTo>
                  <a:lnTo>
                    <a:pt x="324" y="38"/>
                  </a:lnTo>
                  <a:lnTo>
                    <a:pt x="325" y="40"/>
                  </a:lnTo>
                  <a:lnTo>
                    <a:pt x="326" y="42"/>
                  </a:lnTo>
                  <a:lnTo>
                    <a:pt x="328" y="46"/>
                  </a:lnTo>
                  <a:lnTo>
                    <a:pt x="328" y="48"/>
                  </a:lnTo>
                  <a:lnTo>
                    <a:pt x="328" y="51"/>
                  </a:lnTo>
                  <a:lnTo>
                    <a:pt x="328" y="55"/>
                  </a:lnTo>
                  <a:lnTo>
                    <a:pt x="328" y="57"/>
                  </a:lnTo>
                  <a:lnTo>
                    <a:pt x="326" y="61"/>
                  </a:lnTo>
                  <a:lnTo>
                    <a:pt x="325" y="63"/>
                  </a:lnTo>
                  <a:lnTo>
                    <a:pt x="323" y="66"/>
                  </a:lnTo>
                  <a:lnTo>
                    <a:pt x="321" y="69"/>
                  </a:lnTo>
                  <a:lnTo>
                    <a:pt x="318" y="72"/>
                  </a:lnTo>
                  <a:lnTo>
                    <a:pt x="316" y="75"/>
                  </a:lnTo>
                  <a:lnTo>
                    <a:pt x="313" y="78"/>
                  </a:lnTo>
                  <a:lnTo>
                    <a:pt x="309" y="80"/>
                  </a:lnTo>
                  <a:lnTo>
                    <a:pt x="306" y="83"/>
                  </a:lnTo>
                  <a:lnTo>
                    <a:pt x="301" y="85"/>
                  </a:lnTo>
                  <a:lnTo>
                    <a:pt x="296" y="87"/>
                  </a:lnTo>
                  <a:lnTo>
                    <a:pt x="292" y="89"/>
                  </a:lnTo>
                  <a:lnTo>
                    <a:pt x="287" y="92"/>
                  </a:lnTo>
                  <a:lnTo>
                    <a:pt x="281" y="94"/>
                  </a:lnTo>
                  <a:lnTo>
                    <a:pt x="276" y="96"/>
                  </a:lnTo>
                  <a:lnTo>
                    <a:pt x="270" y="99"/>
                  </a:lnTo>
                  <a:lnTo>
                    <a:pt x="264" y="100"/>
                  </a:lnTo>
                  <a:lnTo>
                    <a:pt x="258" y="102"/>
                  </a:lnTo>
                  <a:lnTo>
                    <a:pt x="251" y="103"/>
                  </a:lnTo>
                  <a:lnTo>
                    <a:pt x="245" y="106"/>
                  </a:lnTo>
                  <a:lnTo>
                    <a:pt x="238" y="107"/>
                  </a:lnTo>
                  <a:lnTo>
                    <a:pt x="231" y="108"/>
                  </a:lnTo>
                  <a:lnTo>
                    <a:pt x="224" y="110"/>
                  </a:lnTo>
                  <a:lnTo>
                    <a:pt x="216" y="110"/>
                  </a:lnTo>
                  <a:lnTo>
                    <a:pt x="208" y="111"/>
                  </a:lnTo>
                  <a:lnTo>
                    <a:pt x="201" y="113"/>
                  </a:lnTo>
                  <a:lnTo>
                    <a:pt x="193" y="114"/>
                  </a:lnTo>
                  <a:lnTo>
                    <a:pt x="185" y="114"/>
                  </a:lnTo>
                  <a:lnTo>
                    <a:pt x="177" y="115"/>
                  </a:lnTo>
                  <a:lnTo>
                    <a:pt x="167" y="115"/>
                  </a:lnTo>
                  <a:lnTo>
                    <a:pt x="159" y="115"/>
                  </a:lnTo>
                  <a:lnTo>
                    <a:pt x="151" y="115"/>
                  </a:lnTo>
                  <a:lnTo>
                    <a:pt x="143" y="115"/>
                  </a:lnTo>
                  <a:lnTo>
                    <a:pt x="135" y="115"/>
                  </a:lnTo>
                  <a:lnTo>
                    <a:pt x="127" y="115"/>
                  </a:lnTo>
                  <a:lnTo>
                    <a:pt x="119" y="114"/>
                  </a:lnTo>
                  <a:lnTo>
                    <a:pt x="112" y="114"/>
                  </a:lnTo>
                  <a:lnTo>
                    <a:pt x="105" y="113"/>
                  </a:lnTo>
                  <a:lnTo>
                    <a:pt x="98" y="111"/>
                  </a:lnTo>
                  <a:lnTo>
                    <a:pt x="91" y="110"/>
                  </a:lnTo>
                  <a:lnTo>
                    <a:pt x="84" y="109"/>
                  </a:lnTo>
                  <a:lnTo>
                    <a:pt x="78" y="108"/>
                  </a:lnTo>
                  <a:lnTo>
                    <a:pt x="72" y="107"/>
                  </a:lnTo>
                  <a:lnTo>
                    <a:pt x="66" y="106"/>
                  </a:lnTo>
                  <a:lnTo>
                    <a:pt x="60" y="103"/>
                  </a:lnTo>
                  <a:lnTo>
                    <a:pt x="54" y="102"/>
                  </a:lnTo>
                  <a:lnTo>
                    <a:pt x="49" y="100"/>
                  </a:lnTo>
                  <a:lnTo>
                    <a:pt x="44" y="98"/>
                  </a:lnTo>
                  <a:lnTo>
                    <a:pt x="38" y="96"/>
                  </a:lnTo>
                  <a:lnTo>
                    <a:pt x="35" y="94"/>
                  </a:lnTo>
                  <a:lnTo>
                    <a:pt x="30" y="92"/>
                  </a:lnTo>
                  <a:lnTo>
                    <a:pt x="26" y="89"/>
                  </a:lnTo>
                  <a:lnTo>
                    <a:pt x="22" y="87"/>
                  </a:lnTo>
                  <a:lnTo>
                    <a:pt x="19" y="85"/>
                  </a:lnTo>
                  <a:lnTo>
                    <a:pt x="15" y="83"/>
                  </a:lnTo>
                  <a:lnTo>
                    <a:pt x="13" y="79"/>
                  </a:lnTo>
                  <a:lnTo>
                    <a:pt x="10" y="77"/>
                  </a:lnTo>
                  <a:lnTo>
                    <a:pt x="7" y="75"/>
                  </a:lnTo>
                  <a:lnTo>
                    <a:pt x="6" y="71"/>
                  </a:lnTo>
                  <a:lnTo>
                    <a:pt x="4" y="69"/>
                  </a:lnTo>
                  <a:lnTo>
                    <a:pt x="3" y="65"/>
                  </a:lnTo>
                  <a:lnTo>
                    <a:pt x="1" y="63"/>
                  </a:lnTo>
                  <a:lnTo>
                    <a:pt x="1" y="60"/>
                  </a:lnTo>
                  <a:lnTo>
                    <a:pt x="0" y="56"/>
                  </a:lnTo>
                  <a:lnTo>
                    <a:pt x="1" y="54"/>
                  </a:lnTo>
                  <a:lnTo>
                    <a:pt x="1" y="50"/>
                  </a:lnTo>
                  <a:lnTo>
                    <a:pt x="3" y="48"/>
                  </a:lnTo>
                  <a:lnTo>
                    <a:pt x="5" y="45"/>
                  </a:lnTo>
                  <a:lnTo>
                    <a:pt x="6" y="42"/>
                  </a:lnTo>
                  <a:lnTo>
                    <a:pt x="8" y="40"/>
                  </a:lnTo>
                  <a:lnTo>
                    <a:pt x="12" y="37"/>
                  </a:lnTo>
                  <a:lnTo>
                    <a:pt x="15" y="34"/>
                  </a:lnTo>
                  <a:lnTo>
                    <a:pt x="19" y="32"/>
                  </a:lnTo>
                  <a:lnTo>
                    <a:pt x="22" y="30"/>
                  </a:lnTo>
                  <a:lnTo>
                    <a:pt x="27" y="27"/>
                  </a:lnTo>
                  <a:lnTo>
                    <a:pt x="31" y="25"/>
                  </a:lnTo>
                  <a:lnTo>
                    <a:pt x="36" y="23"/>
                  </a:lnTo>
                  <a:lnTo>
                    <a:pt x="42" y="20"/>
                  </a:lnTo>
                  <a:lnTo>
                    <a:pt x="48" y="18"/>
                  </a:lnTo>
                  <a:lnTo>
                    <a:pt x="53" y="16"/>
                  </a:lnTo>
                  <a:lnTo>
                    <a:pt x="59" y="15"/>
                  </a:lnTo>
                  <a:lnTo>
                    <a:pt x="66" y="12"/>
                  </a:lnTo>
                  <a:lnTo>
                    <a:pt x="73" y="11"/>
                  </a:lnTo>
                  <a:lnTo>
                    <a:pt x="80" y="9"/>
                  </a:lnTo>
                  <a:lnTo>
                    <a:pt x="88" y="8"/>
                  </a:lnTo>
                  <a:lnTo>
                    <a:pt x="95" y="7"/>
                  </a:lnTo>
                  <a:lnTo>
                    <a:pt x="103" y="5"/>
                  </a:lnTo>
                  <a:lnTo>
                    <a:pt x="111" y="4"/>
                  </a:lnTo>
                  <a:lnTo>
                    <a:pt x="120" y="3"/>
                  </a:lnTo>
                  <a:lnTo>
                    <a:pt x="128" y="2"/>
                  </a:lnTo>
                  <a:lnTo>
                    <a:pt x="137" y="1"/>
                  </a:lnTo>
                  <a:lnTo>
                    <a:pt x="147" y="1"/>
                  </a:lnTo>
                  <a:lnTo>
                    <a:pt x="156" y="0"/>
                  </a:lnTo>
                  <a:lnTo>
                    <a:pt x="165" y="0"/>
                  </a:lnTo>
                  <a:close/>
                </a:path>
              </a:pathLst>
            </a:custGeom>
            <a:solidFill>
              <a:srgbClr val="C9C9C9"/>
            </a:solidFill>
            <a:ln w="9525">
              <a:noFill/>
              <a:round/>
              <a:headEnd/>
              <a:tailEnd/>
            </a:ln>
          </p:spPr>
          <p:txBody>
            <a:bodyPr/>
            <a:lstStyle/>
            <a:p>
              <a:endParaRPr lang="en-US"/>
            </a:p>
          </p:txBody>
        </p:sp>
        <p:sp>
          <p:nvSpPr>
            <p:cNvPr id="1318" name="Freeform 282"/>
            <p:cNvSpPr>
              <a:spLocks/>
            </p:cNvSpPr>
            <p:nvPr/>
          </p:nvSpPr>
          <p:spPr bwMode="auto">
            <a:xfrm>
              <a:off x="3216" y="2247"/>
              <a:ext cx="156" cy="57"/>
            </a:xfrm>
            <a:custGeom>
              <a:avLst/>
              <a:gdLst>
                <a:gd name="T0" fmla="*/ 44 w 313"/>
                <a:gd name="T1" fmla="*/ 0 h 114"/>
                <a:gd name="T2" fmla="*/ 50 w 313"/>
                <a:gd name="T3" fmla="*/ 0 h 114"/>
                <a:gd name="T4" fmla="*/ 55 w 313"/>
                <a:gd name="T5" fmla="*/ 1 h 114"/>
                <a:gd name="T6" fmla="*/ 61 w 313"/>
                <a:gd name="T7" fmla="*/ 1 h 114"/>
                <a:gd name="T8" fmla="*/ 65 w 313"/>
                <a:gd name="T9" fmla="*/ 3 h 114"/>
                <a:gd name="T10" fmla="*/ 69 w 313"/>
                <a:gd name="T11" fmla="*/ 4 h 114"/>
                <a:gd name="T12" fmla="*/ 72 w 313"/>
                <a:gd name="T13" fmla="*/ 5 h 114"/>
                <a:gd name="T14" fmla="*/ 74 w 313"/>
                <a:gd name="T15" fmla="*/ 7 h 114"/>
                <a:gd name="T16" fmla="*/ 76 w 313"/>
                <a:gd name="T17" fmla="*/ 9 h 114"/>
                <a:gd name="T18" fmla="*/ 78 w 313"/>
                <a:gd name="T19" fmla="*/ 11 h 114"/>
                <a:gd name="T20" fmla="*/ 78 w 313"/>
                <a:gd name="T21" fmla="*/ 13 h 114"/>
                <a:gd name="T22" fmla="*/ 77 w 313"/>
                <a:gd name="T23" fmla="*/ 15 h 114"/>
                <a:gd name="T24" fmla="*/ 76 w 313"/>
                <a:gd name="T25" fmla="*/ 18 h 114"/>
                <a:gd name="T26" fmla="*/ 74 w 313"/>
                <a:gd name="T27" fmla="*/ 20 h 114"/>
                <a:gd name="T28" fmla="*/ 71 w 313"/>
                <a:gd name="T29" fmla="*/ 21 h 114"/>
                <a:gd name="T30" fmla="*/ 68 w 313"/>
                <a:gd name="T31" fmla="*/ 23 h 114"/>
                <a:gd name="T32" fmla="*/ 65 w 313"/>
                <a:gd name="T33" fmla="*/ 25 h 114"/>
                <a:gd name="T34" fmla="*/ 60 w 313"/>
                <a:gd name="T35" fmla="*/ 26 h 114"/>
                <a:gd name="T36" fmla="*/ 55 w 313"/>
                <a:gd name="T37" fmla="*/ 27 h 114"/>
                <a:gd name="T38" fmla="*/ 50 w 313"/>
                <a:gd name="T39" fmla="*/ 28 h 114"/>
                <a:gd name="T40" fmla="*/ 44 w 313"/>
                <a:gd name="T41" fmla="*/ 29 h 114"/>
                <a:gd name="T42" fmla="*/ 38 w 313"/>
                <a:gd name="T43" fmla="*/ 29 h 114"/>
                <a:gd name="T44" fmla="*/ 32 w 313"/>
                <a:gd name="T45" fmla="*/ 29 h 114"/>
                <a:gd name="T46" fmla="*/ 27 w 313"/>
                <a:gd name="T47" fmla="*/ 28 h 114"/>
                <a:gd name="T48" fmla="*/ 22 w 313"/>
                <a:gd name="T49" fmla="*/ 28 h 114"/>
                <a:gd name="T50" fmla="*/ 17 w 313"/>
                <a:gd name="T51" fmla="*/ 27 h 114"/>
                <a:gd name="T52" fmla="*/ 13 w 313"/>
                <a:gd name="T53" fmla="*/ 25 h 114"/>
                <a:gd name="T54" fmla="*/ 9 w 313"/>
                <a:gd name="T55" fmla="*/ 24 h 114"/>
                <a:gd name="T56" fmla="*/ 6 w 313"/>
                <a:gd name="T57" fmla="*/ 22 h 114"/>
                <a:gd name="T58" fmla="*/ 3 w 313"/>
                <a:gd name="T59" fmla="*/ 20 h 114"/>
                <a:gd name="T60" fmla="*/ 1 w 313"/>
                <a:gd name="T61" fmla="*/ 19 h 114"/>
                <a:gd name="T62" fmla="*/ 0 w 313"/>
                <a:gd name="T63" fmla="*/ 16 h 114"/>
                <a:gd name="T64" fmla="*/ 0 w 313"/>
                <a:gd name="T65" fmla="*/ 14 h 114"/>
                <a:gd name="T66" fmla="*/ 0 w 313"/>
                <a:gd name="T67" fmla="*/ 12 h 114"/>
                <a:gd name="T68" fmla="*/ 1 w 313"/>
                <a:gd name="T69" fmla="*/ 10 h 114"/>
                <a:gd name="T70" fmla="*/ 4 w 313"/>
                <a:gd name="T71" fmla="*/ 8 h 114"/>
                <a:gd name="T72" fmla="*/ 7 w 313"/>
                <a:gd name="T73" fmla="*/ 7 h 114"/>
                <a:gd name="T74" fmla="*/ 11 w 313"/>
                <a:gd name="T75" fmla="*/ 5 h 114"/>
                <a:gd name="T76" fmla="*/ 15 w 313"/>
                <a:gd name="T77" fmla="*/ 3 h 114"/>
                <a:gd name="T78" fmla="*/ 20 w 313"/>
                <a:gd name="T79" fmla="*/ 2 h 114"/>
                <a:gd name="T80" fmla="*/ 26 w 313"/>
                <a:gd name="T81" fmla="*/ 1 h 114"/>
                <a:gd name="T82" fmla="*/ 32 w 313"/>
                <a:gd name="T83" fmla="*/ 1 h 114"/>
                <a:gd name="T84" fmla="*/ 39 w 313"/>
                <a:gd name="T85" fmla="*/ 0 h 1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3"/>
                <a:gd name="T130" fmla="*/ 0 h 114"/>
                <a:gd name="T131" fmla="*/ 313 w 313"/>
                <a:gd name="T132" fmla="*/ 114 h 1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3" h="114">
                  <a:moveTo>
                    <a:pt x="157" y="0"/>
                  </a:moveTo>
                  <a:lnTo>
                    <a:pt x="166" y="0"/>
                  </a:lnTo>
                  <a:lnTo>
                    <a:pt x="176" y="0"/>
                  </a:lnTo>
                  <a:lnTo>
                    <a:pt x="184" y="0"/>
                  </a:lnTo>
                  <a:lnTo>
                    <a:pt x="192" y="0"/>
                  </a:lnTo>
                  <a:lnTo>
                    <a:pt x="200" y="0"/>
                  </a:lnTo>
                  <a:lnTo>
                    <a:pt x="208" y="1"/>
                  </a:lnTo>
                  <a:lnTo>
                    <a:pt x="216" y="1"/>
                  </a:lnTo>
                  <a:lnTo>
                    <a:pt x="223" y="2"/>
                  </a:lnTo>
                  <a:lnTo>
                    <a:pt x="230" y="3"/>
                  </a:lnTo>
                  <a:lnTo>
                    <a:pt x="237" y="3"/>
                  </a:lnTo>
                  <a:lnTo>
                    <a:pt x="244" y="4"/>
                  </a:lnTo>
                  <a:lnTo>
                    <a:pt x="249" y="6"/>
                  </a:lnTo>
                  <a:lnTo>
                    <a:pt x="255" y="8"/>
                  </a:lnTo>
                  <a:lnTo>
                    <a:pt x="261" y="9"/>
                  </a:lnTo>
                  <a:lnTo>
                    <a:pt x="267" y="10"/>
                  </a:lnTo>
                  <a:lnTo>
                    <a:pt x="271" y="12"/>
                  </a:lnTo>
                  <a:lnTo>
                    <a:pt x="277" y="14"/>
                  </a:lnTo>
                  <a:lnTo>
                    <a:pt x="280" y="16"/>
                  </a:lnTo>
                  <a:lnTo>
                    <a:pt x="285" y="18"/>
                  </a:lnTo>
                  <a:lnTo>
                    <a:pt x="290" y="19"/>
                  </a:lnTo>
                  <a:lnTo>
                    <a:pt x="293" y="22"/>
                  </a:lnTo>
                  <a:lnTo>
                    <a:pt x="297" y="24"/>
                  </a:lnTo>
                  <a:lnTo>
                    <a:pt x="299" y="26"/>
                  </a:lnTo>
                  <a:lnTo>
                    <a:pt x="302" y="29"/>
                  </a:lnTo>
                  <a:lnTo>
                    <a:pt x="305" y="32"/>
                  </a:lnTo>
                  <a:lnTo>
                    <a:pt x="307" y="34"/>
                  </a:lnTo>
                  <a:lnTo>
                    <a:pt x="308" y="37"/>
                  </a:lnTo>
                  <a:lnTo>
                    <a:pt x="309" y="39"/>
                  </a:lnTo>
                  <a:lnTo>
                    <a:pt x="312" y="42"/>
                  </a:lnTo>
                  <a:lnTo>
                    <a:pt x="312" y="45"/>
                  </a:lnTo>
                  <a:lnTo>
                    <a:pt x="313" y="48"/>
                  </a:lnTo>
                  <a:lnTo>
                    <a:pt x="313" y="52"/>
                  </a:lnTo>
                  <a:lnTo>
                    <a:pt x="313" y="54"/>
                  </a:lnTo>
                  <a:lnTo>
                    <a:pt x="312" y="57"/>
                  </a:lnTo>
                  <a:lnTo>
                    <a:pt x="310" y="60"/>
                  </a:lnTo>
                  <a:lnTo>
                    <a:pt x="309" y="63"/>
                  </a:lnTo>
                  <a:lnTo>
                    <a:pt x="308" y="65"/>
                  </a:lnTo>
                  <a:lnTo>
                    <a:pt x="306" y="69"/>
                  </a:lnTo>
                  <a:lnTo>
                    <a:pt x="303" y="71"/>
                  </a:lnTo>
                  <a:lnTo>
                    <a:pt x="301" y="74"/>
                  </a:lnTo>
                  <a:lnTo>
                    <a:pt x="299" y="77"/>
                  </a:lnTo>
                  <a:lnTo>
                    <a:pt x="295" y="79"/>
                  </a:lnTo>
                  <a:lnTo>
                    <a:pt x="292" y="82"/>
                  </a:lnTo>
                  <a:lnTo>
                    <a:pt x="287" y="84"/>
                  </a:lnTo>
                  <a:lnTo>
                    <a:pt x="284" y="86"/>
                  </a:lnTo>
                  <a:lnTo>
                    <a:pt x="279" y="88"/>
                  </a:lnTo>
                  <a:lnTo>
                    <a:pt x="275" y="91"/>
                  </a:lnTo>
                  <a:lnTo>
                    <a:pt x="270" y="93"/>
                  </a:lnTo>
                  <a:lnTo>
                    <a:pt x="264" y="95"/>
                  </a:lnTo>
                  <a:lnTo>
                    <a:pt x="260" y="98"/>
                  </a:lnTo>
                  <a:lnTo>
                    <a:pt x="254" y="99"/>
                  </a:lnTo>
                  <a:lnTo>
                    <a:pt x="248" y="101"/>
                  </a:lnTo>
                  <a:lnTo>
                    <a:pt x="241" y="102"/>
                  </a:lnTo>
                  <a:lnTo>
                    <a:pt x="236" y="105"/>
                  </a:lnTo>
                  <a:lnTo>
                    <a:pt x="229" y="106"/>
                  </a:lnTo>
                  <a:lnTo>
                    <a:pt x="223" y="107"/>
                  </a:lnTo>
                  <a:lnTo>
                    <a:pt x="216" y="108"/>
                  </a:lnTo>
                  <a:lnTo>
                    <a:pt x="209" y="109"/>
                  </a:lnTo>
                  <a:lnTo>
                    <a:pt x="201" y="110"/>
                  </a:lnTo>
                  <a:lnTo>
                    <a:pt x="194" y="112"/>
                  </a:lnTo>
                  <a:lnTo>
                    <a:pt x="186" y="113"/>
                  </a:lnTo>
                  <a:lnTo>
                    <a:pt x="178" y="113"/>
                  </a:lnTo>
                  <a:lnTo>
                    <a:pt x="171" y="114"/>
                  </a:lnTo>
                  <a:lnTo>
                    <a:pt x="163" y="114"/>
                  </a:lnTo>
                  <a:lnTo>
                    <a:pt x="155" y="114"/>
                  </a:lnTo>
                  <a:lnTo>
                    <a:pt x="147" y="114"/>
                  </a:lnTo>
                  <a:lnTo>
                    <a:pt x="139" y="114"/>
                  </a:lnTo>
                  <a:lnTo>
                    <a:pt x="131" y="114"/>
                  </a:lnTo>
                  <a:lnTo>
                    <a:pt x="124" y="113"/>
                  </a:lnTo>
                  <a:lnTo>
                    <a:pt x="116" y="113"/>
                  </a:lnTo>
                  <a:lnTo>
                    <a:pt x="109" y="112"/>
                  </a:lnTo>
                  <a:lnTo>
                    <a:pt x="102" y="112"/>
                  </a:lnTo>
                  <a:lnTo>
                    <a:pt x="95" y="110"/>
                  </a:lnTo>
                  <a:lnTo>
                    <a:pt x="88" y="109"/>
                  </a:lnTo>
                  <a:lnTo>
                    <a:pt x="82" y="108"/>
                  </a:lnTo>
                  <a:lnTo>
                    <a:pt x="75" y="107"/>
                  </a:lnTo>
                  <a:lnTo>
                    <a:pt x="70" y="106"/>
                  </a:lnTo>
                  <a:lnTo>
                    <a:pt x="64" y="103"/>
                  </a:lnTo>
                  <a:lnTo>
                    <a:pt x="58" y="102"/>
                  </a:lnTo>
                  <a:lnTo>
                    <a:pt x="52" y="100"/>
                  </a:lnTo>
                  <a:lnTo>
                    <a:pt x="48" y="99"/>
                  </a:lnTo>
                  <a:lnTo>
                    <a:pt x="42" y="97"/>
                  </a:lnTo>
                  <a:lnTo>
                    <a:pt x="37" y="94"/>
                  </a:lnTo>
                  <a:lnTo>
                    <a:pt x="33" y="93"/>
                  </a:lnTo>
                  <a:lnTo>
                    <a:pt x="29" y="91"/>
                  </a:lnTo>
                  <a:lnTo>
                    <a:pt x="25" y="88"/>
                  </a:lnTo>
                  <a:lnTo>
                    <a:pt x="21" y="86"/>
                  </a:lnTo>
                  <a:lnTo>
                    <a:pt x="18" y="84"/>
                  </a:lnTo>
                  <a:lnTo>
                    <a:pt x="14" y="80"/>
                  </a:lnTo>
                  <a:lnTo>
                    <a:pt x="12" y="78"/>
                  </a:lnTo>
                  <a:lnTo>
                    <a:pt x="9" y="76"/>
                  </a:lnTo>
                  <a:lnTo>
                    <a:pt x="6" y="74"/>
                  </a:lnTo>
                  <a:lnTo>
                    <a:pt x="5" y="70"/>
                  </a:lnTo>
                  <a:lnTo>
                    <a:pt x="3" y="68"/>
                  </a:lnTo>
                  <a:lnTo>
                    <a:pt x="2" y="64"/>
                  </a:lnTo>
                  <a:lnTo>
                    <a:pt x="0" y="62"/>
                  </a:lnTo>
                  <a:lnTo>
                    <a:pt x="0" y="59"/>
                  </a:lnTo>
                  <a:lnTo>
                    <a:pt x="0" y="56"/>
                  </a:lnTo>
                  <a:lnTo>
                    <a:pt x="0" y="53"/>
                  </a:lnTo>
                  <a:lnTo>
                    <a:pt x="0" y="50"/>
                  </a:lnTo>
                  <a:lnTo>
                    <a:pt x="2" y="47"/>
                  </a:lnTo>
                  <a:lnTo>
                    <a:pt x="4" y="45"/>
                  </a:lnTo>
                  <a:lnTo>
                    <a:pt x="5" y="42"/>
                  </a:lnTo>
                  <a:lnTo>
                    <a:pt x="7" y="39"/>
                  </a:lnTo>
                  <a:lnTo>
                    <a:pt x="11" y="37"/>
                  </a:lnTo>
                  <a:lnTo>
                    <a:pt x="13" y="34"/>
                  </a:lnTo>
                  <a:lnTo>
                    <a:pt x="17" y="32"/>
                  </a:lnTo>
                  <a:lnTo>
                    <a:pt x="21" y="30"/>
                  </a:lnTo>
                  <a:lnTo>
                    <a:pt x="25" y="27"/>
                  </a:lnTo>
                  <a:lnTo>
                    <a:pt x="29" y="25"/>
                  </a:lnTo>
                  <a:lnTo>
                    <a:pt x="34" y="23"/>
                  </a:lnTo>
                  <a:lnTo>
                    <a:pt x="40" y="21"/>
                  </a:lnTo>
                  <a:lnTo>
                    <a:pt x="44" y="18"/>
                  </a:lnTo>
                  <a:lnTo>
                    <a:pt x="50" y="17"/>
                  </a:lnTo>
                  <a:lnTo>
                    <a:pt x="56" y="15"/>
                  </a:lnTo>
                  <a:lnTo>
                    <a:pt x="63" y="12"/>
                  </a:lnTo>
                  <a:lnTo>
                    <a:pt x="70" y="11"/>
                  </a:lnTo>
                  <a:lnTo>
                    <a:pt x="77" y="10"/>
                  </a:lnTo>
                  <a:lnTo>
                    <a:pt x="83" y="8"/>
                  </a:lnTo>
                  <a:lnTo>
                    <a:pt x="90" y="7"/>
                  </a:lnTo>
                  <a:lnTo>
                    <a:pt x="98" y="6"/>
                  </a:lnTo>
                  <a:lnTo>
                    <a:pt x="106" y="4"/>
                  </a:lnTo>
                  <a:lnTo>
                    <a:pt x="115" y="3"/>
                  </a:lnTo>
                  <a:lnTo>
                    <a:pt x="123" y="2"/>
                  </a:lnTo>
                  <a:lnTo>
                    <a:pt x="131" y="2"/>
                  </a:lnTo>
                  <a:lnTo>
                    <a:pt x="140" y="1"/>
                  </a:lnTo>
                  <a:lnTo>
                    <a:pt x="148" y="1"/>
                  </a:lnTo>
                  <a:lnTo>
                    <a:pt x="157" y="0"/>
                  </a:lnTo>
                  <a:close/>
                </a:path>
              </a:pathLst>
            </a:custGeom>
            <a:solidFill>
              <a:srgbClr val="C7C7C7"/>
            </a:solidFill>
            <a:ln w="9525">
              <a:noFill/>
              <a:round/>
              <a:headEnd/>
              <a:tailEnd/>
            </a:ln>
          </p:spPr>
          <p:txBody>
            <a:bodyPr/>
            <a:lstStyle/>
            <a:p>
              <a:endParaRPr lang="en-US"/>
            </a:p>
          </p:txBody>
        </p:sp>
        <p:sp>
          <p:nvSpPr>
            <p:cNvPr id="1319" name="Freeform 283"/>
            <p:cNvSpPr>
              <a:spLocks/>
            </p:cNvSpPr>
            <p:nvPr/>
          </p:nvSpPr>
          <p:spPr bwMode="auto">
            <a:xfrm>
              <a:off x="3216" y="2248"/>
              <a:ext cx="149" cy="56"/>
            </a:xfrm>
            <a:custGeom>
              <a:avLst/>
              <a:gdLst>
                <a:gd name="T0" fmla="*/ 42 w 298"/>
                <a:gd name="T1" fmla="*/ 0 h 113"/>
                <a:gd name="T2" fmla="*/ 48 w 298"/>
                <a:gd name="T3" fmla="*/ 0 h 113"/>
                <a:gd name="T4" fmla="*/ 53 w 298"/>
                <a:gd name="T5" fmla="*/ 0 h 113"/>
                <a:gd name="T6" fmla="*/ 58 w 298"/>
                <a:gd name="T7" fmla="*/ 1 h 113"/>
                <a:gd name="T8" fmla="*/ 62 w 298"/>
                <a:gd name="T9" fmla="*/ 2 h 113"/>
                <a:gd name="T10" fmla="*/ 66 w 298"/>
                <a:gd name="T11" fmla="*/ 3 h 113"/>
                <a:gd name="T12" fmla="*/ 69 w 298"/>
                <a:gd name="T13" fmla="*/ 5 h 113"/>
                <a:gd name="T14" fmla="*/ 72 w 298"/>
                <a:gd name="T15" fmla="*/ 6 h 113"/>
                <a:gd name="T16" fmla="*/ 73 w 298"/>
                <a:gd name="T17" fmla="*/ 8 h 113"/>
                <a:gd name="T18" fmla="*/ 75 w 298"/>
                <a:gd name="T19" fmla="*/ 10 h 113"/>
                <a:gd name="T20" fmla="*/ 75 w 298"/>
                <a:gd name="T21" fmla="*/ 12 h 113"/>
                <a:gd name="T22" fmla="*/ 75 w 298"/>
                <a:gd name="T23" fmla="*/ 15 h 113"/>
                <a:gd name="T24" fmla="*/ 73 w 298"/>
                <a:gd name="T25" fmla="*/ 17 h 113"/>
                <a:gd name="T26" fmla="*/ 72 w 298"/>
                <a:gd name="T27" fmla="*/ 19 h 113"/>
                <a:gd name="T28" fmla="*/ 69 w 298"/>
                <a:gd name="T29" fmla="*/ 21 h 113"/>
                <a:gd name="T30" fmla="*/ 66 w 298"/>
                <a:gd name="T31" fmla="*/ 22 h 113"/>
                <a:gd name="T32" fmla="*/ 62 w 298"/>
                <a:gd name="T33" fmla="*/ 24 h 113"/>
                <a:gd name="T34" fmla="*/ 58 w 298"/>
                <a:gd name="T35" fmla="*/ 25 h 113"/>
                <a:gd name="T36" fmla="*/ 53 w 298"/>
                <a:gd name="T37" fmla="*/ 26 h 113"/>
                <a:gd name="T38" fmla="*/ 48 w 298"/>
                <a:gd name="T39" fmla="*/ 27 h 113"/>
                <a:gd name="T40" fmla="*/ 43 w 298"/>
                <a:gd name="T41" fmla="*/ 28 h 113"/>
                <a:gd name="T42" fmla="*/ 37 w 298"/>
                <a:gd name="T43" fmla="*/ 28 h 113"/>
                <a:gd name="T44" fmla="*/ 32 w 298"/>
                <a:gd name="T45" fmla="*/ 28 h 113"/>
                <a:gd name="T46" fmla="*/ 26 w 298"/>
                <a:gd name="T47" fmla="*/ 27 h 113"/>
                <a:gd name="T48" fmla="*/ 21 w 298"/>
                <a:gd name="T49" fmla="*/ 27 h 113"/>
                <a:gd name="T50" fmla="*/ 17 w 298"/>
                <a:gd name="T51" fmla="*/ 26 h 113"/>
                <a:gd name="T52" fmla="*/ 13 w 298"/>
                <a:gd name="T53" fmla="*/ 24 h 113"/>
                <a:gd name="T54" fmla="*/ 9 w 298"/>
                <a:gd name="T55" fmla="*/ 23 h 113"/>
                <a:gd name="T56" fmla="*/ 6 w 298"/>
                <a:gd name="T57" fmla="*/ 21 h 113"/>
                <a:gd name="T58" fmla="*/ 3 w 298"/>
                <a:gd name="T59" fmla="*/ 19 h 113"/>
                <a:gd name="T60" fmla="*/ 1 w 298"/>
                <a:gd name="T61" fmla="*/ 18 h 113"/>
                <a:gd name="T62" fmla="*/ 1 w 298"/>
                <a:gd name="T63" fmla="*/ 15 h 113"/>
                <a:gd name="T64" fmla="*/ 0 w 298"/>
                <a:gd name="T65" fmla="*/ 13 h 113"/>
                <a:gd name="T66" fmla="*/ 1 w 298"/>
                <a:gd name="T67" fmla="*/ 11 h 113"/>
                <a:gd name="T68" fmla="*/ 1 w 298"/>
                <a:gd name="T69" fmla="*/ 9 h 113"/>
                <a:gd name="T70" fmla="*/ 5 w 298"/>
                <a:gd name="T71" fmla="*/ 8 h 113"/>
                <a:gd name="T72" fmla="*/ 7 w 298"/>
                <a:gd name="T73" fmla="*/ 6 h 113"/>
                <a:gd name="T74" fmla="*/ 10 w 298"/>
                <a:gd name="T75" fmla="*/ 4 h 113"/>
                <a:gd name="T76" fmla="*/ 15 w 298"/>
                <a:gd name="T77" fmla="*/ 3 h 113"/>
                <a:gd name="T78" fmla="*/ 20 w 298"/>
                <a:gd name="T79" fmla="*/ 2 h 113"/>
                <a:gd name="T80" fmla="*/ 25 w 298"/>
                <a:gd name="T81" fmla="*/ 1 h 113"/>
                <a:gd name="T82" fmla="*/ 31 w 298"/>
                <a:gd name="T83" fmla="*/ 0 h 113"/>
                <a:gd name="T84" fmla="*/ 37 w 298"/>
                <a:gd name="T85" fmla="*/ 0 h 1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8"/>
                <a:gd name="T130" fmla="*/ 0 h 113"/>
                <a:gd name="T131" fmla="*/ 298 w 298"/>
                <a:gd name="T132" fmla="*/ 113 h 1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8" h="113">
                  <a:moveTo>
                    <a:pt x="150" y="1"/>
                  </a:moveTo>
                  <a:lnTo>
                    <a:pt x="159" y="0"/>
                  </a:lnTo>
                  <a:lnTo>
                    <a:pt x="168" y="0"/>
                  </a:lnTo>
                  <a:lnTo>
                    <a:pt x="176" y="0"/>
                  </a:lnTo>
                  <a:lnTo>
                    <a:pt x="184" y="0"/>
                  </a:lnTo>
                  <a:lnTo>
                    <a:pt x="192" y="1"/>
                  </a:lnTo>
                  <a:lnTo>
                    <a:pt x="199" y="1"/>
                  </a:lnTo>
                  <a:lnTo>
                    <a:pt x="206" y="2"/>
                  </a:lnTo>
                  <a:lnTo>
                    <a:pt x="214" y="2"/>
                  </a:lnTo>
                  <a:lnTo>
                    <a:pt x="219" y="3"/>
                  </a:lnTo>
                  <a:lnTo>
                    <a:pt x="226" y="5"/>
                  </a:lnTo>
                  <a:lnTo>
                    <a:pt x="232" y="5"/>
                  </a:lnTo>
                  <a:lnTo>
                    <a:pt x="238" y="6"/>
                  </a:lnTo>
                  <a:lnTo>
                    <a:pt x="244" y="8"/>
                  </a:lnTo>
                  <a:lnTo>
                    <a:pt x="249" y="9"/>
                  </a:lnTo>
                  <a:lnTo>
                    <a:pt x="255" y="10"/>
                  </a:lnTo>
                  <a:lnTo>
                    <a:pt x="260" y="13"/>
                  </a:lnTo>
                  <a:lnTo>
                    <a:pt x="264" y="14"/>
                  </a:lnTo>
                  <a:lnTo>
                    <a:pt x="268" y="16"/>
                  </a:lnTo>
                  <a:lnTo>
                    <a:pt x="272" y="17"/>
                  </a:lnTo>
                  <a:lnTo>
                    <a:pt x="276" y="20"/>
                  </a:lnTo>
                  <a:lnTo>
                    <a:pt x="279" y="22"/>
                  </a:lnTo>
                  <a:lnTo>
                    <a:pt x="283" y="24"/>
                  </a:lnTo>
                  <a:lnTo>
                    <a:pt x="285" y="26"/>
                  </a:lnTo>
                  <a:lnTo>
                    <a:pt x="289" y="29"/>
                  </a:lnTo>
                  <a:lnTo>
                    <a:pt x="291" y="31"/>
                  </a:lnTo>
                  <a:lnTo>
                    <a:pt x="292" y="33"/>
                  </a:lnTo>
                  <a:lnTo>
                    <a:pt x="294" y="37"/>
                  </a:lnTo>
                  <a:lnTo>
                    <a:pt x="295" y="39"/>
                  </a:lnTo>
                  <a:lnTo>
                    <a:pt x="297" y="41"/>
                  </a:lnTo>
                  <a:lnTo>
                    <a:pt x="298" y="45"/>
                  </a:lnTo>
                  <a:lnTo>
                    <a:pt x="298" y="47"/>
                  </a:lnTo>
                  <a:lnTo>
                    <a:pt x="298" y="51"/>
                  </a:lnTo>
                  <a:lnTo>
                    <a:pt x="298" y="54"/>
                  </a:lnTo>
                  <a:lnTo>
                    <a:pt x="298" y="56"/>
                  </a:lnTo>
                  <a:lnTo>
                    <a:pt x="297" y="60"/>
                  </a:lnTo>
                  <a:lnTo>
                    <a:pt x="295" y="62"/>
                  </a:lnTo>
                  <a:lnTo>
                    <a:pt x="294" y="66"/>
                  </a:lnTo>
                  <a:lnTo>
                    <a:pt x="292" y="68"/>
                  </a:lnTo>
                  <a:lnTo>
                    <a:pt x="290" y="71"/>
                  </a:lnTo>
                  <a:lnTo>
                    <a:pt x="287" y="74"/>
                  </a:lnTo>
                  <a:lnTo>
                    <a:pt x="285" y="76"/>
                  </a:lnTo>
                  <a:lnTo>
                    <a:pt x="283" y="78"/>
                  </a:lnTo>
                  <a:lnTo>
                    <a:pt x="279" y="81"/>
                  </a:lnTo>
                  <a:lnTo>
                    <a:pt x="276" y="84"/>
                  </a:lnTo>
                  <a:lnTo>
                    <a:pt x="271" y="86"/>
                  </a:lnTo>
                  <a:lnTo>
                    <a:pt x="268" y="89"/>
                  </a:lnTo>
                  <a:lnTo>
                    <a:pt x="263" y="90"/>
                  </a:lnTo>
                  <a:lnTo>
                    <a:pt x="259" y="92"/>
                  </a:lnTo>
                  <a:lnTo>
                    <a:pt x="254" y="94"/>
                  </a:lnTo>
                  <a:lnTo>
                    <a:pt x="249" y="97"/>
                  </a:lnTo>
                  <a:lnTo>
                    <a:pt x="244" y="98"/>
                  </a:lnTo>
                  <a:lnTo>
                    <a:pt x="239" y="100"/>
                  </a:lnTo>
                  <a:lnTo>
                    <a:pt x="233" y="101"/>
                  </a:lnTo>
                  <a:lnTo>
                    <a:pt x="227" y="102"/>
                  </a:lnTo>
                  <a:lnTo>
                    <a:pt x="222" y="105"/>
                  </a:lnTo>
                  <a:lnTo>
                    <a:pt x="215" y="106"/>
                  </a:lnTo>
                  <a:lnTo>
                    <a:pt x="209" y="107"/>
                  </a:lnTo>
                  <a:lnTo>
                    <a:pt x="202" y="108"/>
                  </a:lnTo>
                  <a:lnTo>
                    <a:pt x="195" y="109"/>
                  </a:lnTo>
                  <a:lnTo>
                    <a:pt x="188" y="111"/>
                  </a:lnTo>
                  <a:lnTo>
                    <a:pt x="181" y="111"/>
                  </a:lnTo>
                  <a:lnTo>
                    <a:pt x="173" y="112"/>
                  </a:lnTo>
                  <a:lnTo>
                    <a:pt x="166" y="112"/>
                  </a:lnTo>
                  <a:lnTo>
                    <a:pt x="158" y="113"/>
                  </a:lnTo>
                  <a:lnTo>
                    <a:pt x="150" y="113"/>
                  </a:lnTo>
                  <a:lnTo>
                    <a:pt x="143" y="113"/>
                  </a:lnTo>
                  <a:lnTo>
                    <a:pt x="135" y="113"/>
                  </a:lnTo>
                  <a:lnTo>
                    <a:pt x="128" y="112"/>
                  </a:lnTo>
                  <a:lnTo>
                    <a:pt x="121" y="112"/>
                  </a:lnTo>
                  <a:lnTo>
                    <a:pt x="113" y="112"/>
                  </a:lnTo>
                  <a:lnTo>
                    <a:pt x="106" y="111"/>
                  </a:lnTo>
                  <a:lnTo>
                    <a:pt x="100" y="109"/>
                  </a:lnTo>
                  <a:lnTo>
                    <a:pt x="94" y="109"/>
                  </a:lnTo>
                  <a:lnTo>
                    <a:pt x="87" y="108"/>
                  </a:lnTo>
                  <a:lnTo>
                    <a:pt x="80" y="107"/>
                  </a:lnTo>
                  <a:lnTo>
                    <a:pt x="74" y="106"/>
                  </a:lnTo>
                  <a:lnTo>
                    <a:pt x="68" y="104"/>
                  </a:lnTo>
                  <a:lnTo>
                    <a:pt x="63" y="102"/>
                  </a:lnTo>
                  <a:lnTo>
                    <a:pt x="57" y="101"/>
                  </a:lnTo>
                  <a:lnTo>
                    <a:pt x="52" y="99"/>
                  </a:lnTo>
                  <a:lnTo>
                    <a:pt x="47" y="98"/>
                  </a:lnTo>
                  <a:lnTo>
                    <a:pt x="42" y="96"/>
                  </a:lnTo>
                  <a:lnTo>
                    <a:pt x="37" y="93"/>
                  </a:lnTo>
                  <a:lnTo>
                    <a:pt x="33" y="91"/>
                  </a:lnTo>
                  <a:lnTo>
                    <a:pt x="28" y="90"/>
                  </a:lnTo>
                  <a:lnTo>
                    <a:pt x="25" y="87"/>
                  </a:lnTo>
                  <a:lnTo>
                    <a:pt x="21" y="85"/>
                  </a:lnTo>
                  <a:lnTo>
                    <a:pt x="18" y="82"/>
                  </a:lnTo>
                  <a:lnTo>
                    <a:pt x="14" y="79"/>
                  </a:lnTo>
                  <a:lnTo>
                    <a:pt x="12" y="77"/>
                  </a:lnTo>
                  <a:lnTo>
                    <a:pt x="10" y="75"/>
                  </a:lnTo>
                  <a:lnTo>
                    <a:pt x="7" y="73"/>
                  </a:lnTo>
                  <a:lnTo>
                    <a:pt x="5" y="69"/>
                  </a:lnTo>
                  <a:lnTo>
                    <a:pt x="4" y="67"/>
                  </a:lnTo>
                  <a:lnTo>
                    <a:pt x="3" y="63"/>
                  </a:lnTo>
                  <a:lnTo>
                    <a:pt x="2" y="61"/>
                  </a:lnTo>
                  <a:lnTo>
                    <a:pt x="0" y="58"/>
                  </a:lnTo>
                  <a:lnTo>
                    <a:pt x="0" y="55"/>
                  </a:lnTo>
                  <a:lnTo>
                    <a:pt x="0" y="52"/>
                  </a:lnTo>
                  <a:lnTo>
                    <a:pt x="2" y="49"/>
                  </a:lnTo>
                  <a:lnTo>
                    <a:pt x="3" y="47"/>
                  </a:lnTo>
                  <a:lnTo>
                    <a:pt x="4" y="44"/>
                  </a:lnTo>
                  <a:lnTo>
                    <a:pt x="6" y="41"/>
                  </a:lnTo>
                  <a:lnTo>
                    <a:pt x="7" y="39"/>
                  </a:lnTo>
                  <a:lnTo>
                    <a:pt x="11" y="37"/>
                  </a:lnTo>
                  <a:lnTo>
                    <a:pt x="13" y="35"/>
                  </a:lnTo>
                  <a:lnTo>
                    <a:pt x="17" y="32"/>
                  </a:lnTo>
                  <a:lnTo>
                    <a:pt x="20" y="29"/>
                  </a:lnTo>
                  <a:lnTo>
                    <a:pt x="24" y="28"/>
                  </a:lnTo>
                  <a:lnTo>
                    <a:pt x="28" y="25"/>
                  </a:lnTo>
                  <a:lnTo>
                    <a:pt x="33" y="23"/>
                  </a:lnTo>
                  <a:lnTo>
                    <a:pt x="37" y="21"/>
                  </a:lnTo>
                  <a:lnTo>
                    <a:pt x="43" y="18"/>
                  </a:lnTo>
                  <a:lnTo>
                    <a:pt x="49" y="17"/>
                  </a:lnTo>
                  <a:lnTo>
                    <a:pt x="55" y="15"/>
                  </a:lnTo>
                  <a:lnTo>
                    <a:pt x="60" y="14"/>
                  </a:lnTo>
                  <a:lnTo>
                    <a:pt x="66" y="11"/>
                  </a:lnTo>
                  <a:lnTo>
                    <a:pt x="73" y="10"/>
                  </a:lnTo>
                  <a:lnTo>
                    <a:pt x="80" y="9"/>
                  </a:lnTo>
                  <a:lnTo>
                    <a:pt x="87" y="8"/>
                  </a:lnTo>
                  <a:lnTo>
                    <a:pt x="94" y="7"/>
                  </a:lnTo>
                  <a:lnTo>
                    <a:pt x="102" y="5"/>
                  </a:lnTo>
                  <a:lnTo>
                    <a:pt x="109" y="5"/>
                  </a:lnTo>
                  <a:lnTo>
                    <a:pt x="117" y="3"/>
                  </a:lnTo>
                  <a:lnTo>
                    <a:pt x="125" y="2"/>
                  </a:lnTo>
                  <a:lnTo>
                    <a:pt x="134" y="2"/>
                  </a:lnTo>
                  <a:lnTo>
                    <a:pt x="142" y="1"/>
                  </a:lnTo>
                  <a:lnTo>
                    <a:pt x="150" y="1"/>
                  </a:lnTo>
                  <a:close/>
                </a:path>
              </a:pathLst>
            </a:custGeom>
            <a:solidFill>
              <a:srgbClr val="C4C4C4"/>
            </a:solidFill>
            <a:ln w="9525">
              <a:noFill/>
              <a:round/>
              <a:headEnd/>
              <a:tailEnd/>
            </a:ln>
          </p:spPr>
          <p:txBody>
            <a:bodyPr/>
            <a:lstStyle/>
            <a:p>
              <a:endParaRPr lang="en-US"/>
            </a:p>
          </p:txBody>
        </p:sp>
        <p:sp>
          <p:nvSpPr>
            <p:cNvPr id="1320" name="Freeform 284"/>
            <p:cNvSpPr>
              <a:spLocks/>
            </p:cNvSpPr>
            <p:nvPr/>
          </p:nvSpPr>
          <p:spPr bwMode="auto">
            <a:xfrm>
              <a:off x="3216" y="2249"/>
              <a:ext cx="142" cy="55"/>
            </a:xfrm>
            <a:custGeom>
              <a:avLst/>
              <a:gdLst>
                <a:gd name="T0" fmla="*/ 40 w 284"/>
                <a:gd name="T1" fmla="*/ 0 h 110"/>
                <a:gd name="T2" fmla="*/ 45 w 284"/>
                <a:gd name="T3" fmla="*/ 0 h 110"/>
                <a:gd name="T4" fmla="*/ 50 w 284"/>
                <a:gd name="T5" fmla="*/ 1 h 110"/>
                <a:gd name="T6" fmla="*/ 55 w 284"/>
                <a:gd name="T7" fmla="*/ 2 h 110"/>
                <a:gd name="T8" fmla="*/ 59 w 284"/>
                <a:gd name="T9" fmla="*/ 2 h 110"/>
                <a:gd name="T10" fmla="*/ 63 w 284"/>
                <a:gd name="T11" fmla="*/ 3 h 110"/>
                <a:gd name="T12" fmla="*/ 66 w 284"/>
                <a:gd name="T13" fmla="*/ 5 h 110"/>
                <a:gd name="T14" fmla="*/ 68 w 284"/>
                <a:gd name="T15" fmla="*/ 6 h 110"/>
                <a:gd name="T16" fmla="*/ 70 w 284"/>
                <a:gd name="T17" fmla="*/ 9 h 110"/>
                <a:gd name="T18" fmla="*/ 71 w 284"/>
                <a:gd name="T19" fmla="*/ 11 h 110"/>
                <a:gd name="T20" fmla="*/ 71 w 284"/>
                <a:gd name="T21" fmla="*/ 13 h 110"/>
                <a:gd name="T22" fmla="*/ 71 w 284"/>
                <a:gd name="T23" fmla="*/ 14 h 110"/>
                <a:gd name="T24" fmla="*/ 70 w 284"/>
                <a:gd name="T25" fmla="*/ 17 h 110"/>
                <a:gd name="T26" fmla="*/ 68 w 284"/>
                <a:gd name="T27" fmla="*/ 19 h 110"/>
                <a:gd name="T28" fmla="*/ 66 w 284"/>
                <a:gd name="T29" fmla="*/ 21 h 110"/>
                <a:gd name="T30" fmla="*/ 63 w 284"/>
                <a:gd name="T31" fmla="*/ 23 h 110"/>
                <a:gd name="T32" fmla="*/ 59 w 284"/>
                <a:gd name="T33" fmla="*/ 24 h 110"/>
                <a:gd name="T34" fmla="*/ 56 w 284"/>
                <a:gd name="T35" fmla="*/ 25 h 110"/>
                <a:gd name="T36" fmla="*/ 52 w 284"/>
                <a:gd name="T37" fmla="*/ 26 h 110"/>
                <a:gd name="T38" fmla="*/ 47 w 284"/>
                <a:gd name="T39" fmla="*/ 27 h 110"/>
                <a:gd name="T40" fmla="*/ 42 w 284"/>
                <a:gd name="T41" fmla="*/ 28 h 110"/>
                <a:gd name="T42" fmla="*/ 36 w 284"/>
                <a:gd name="T43" fmla="*/ 28 h 110"/>
                <a:gd name="T44" fmla="*/ 31 w 284"/>
                <a:gd name="T45" fmla="*/ 28 h 110"/>
                <a:gd name="T46" fmla="*/ 26 w 284"/>
                <a:gd name="T47" fmla="*/ 28 h 110"/>
                <a:gd name="T48" fmla="*/ 21 w 284"/>
                <a:gd name="T49" fmla="*/ 27 h 110"/>
                <a:gd name="T50" fmla="*/ 17 w 284"/>
                <a:gd name="T51" fmla="*/ 26 h 110"/>
                <a:gd name="T52" fmla="*/ 12 w 284"/>
                <a:gd name="T53" fmla="*/ 25 h 110"/>
                <a:gd name="T54" fmla="*/ 9 w 284"/>
                <a:gd name="T55" fmla="*/ 23 h 110"/>
                <a:gd name="T56" fmla="*/ 6 w 284"/>
                <a:gd name="T57" fmla="*/ 21 h 110"/>
                <a:gd name="T58" fmla="*/ 3 w 284"/>
                <a:gd name="T59" fmla="*/ 20 h 110"/>
                <a:gd name="T60" fmla="*/ 1 w 284"/>
                <a:gd name="T61" fmla="*/ 18 h 110"/>
                <a:gd name="T62" fmla="*/ 1 w 284"/>
                <a:gd name="T63" fmla="*/ 15 h 110"/>
                <a:gd name="T64" fmla="*/ 0 w 284"/>
                <a:gd name="T65" fmla="*/ 14 h 110"/>
                <a:gd name="T66" fmla="*/ 1 w 284"/>
                <a:gd name="T67" fmla="*/ 12 h 110"/>
                <a:gd name="T68" fmla="*/ 1 w 284"/>
                <a:gd name="T69" fmla="*/ 10 h 110"/>
                <a:gd name="T70" fmla="*/ 4 w 284"/>
                <a:gd name="T71" fmla="*/ 7 h 110"/>
                <a:gd name="T72" fmla="*/ 6 w 284"/>
                <a:gd name="T73" fmla="*/ 6 h 110"/>
                <a:gd name="T74" fmla="*/ 10 w 284"/>
                <a:gd name="T75" fmla="*/ 5 h 110"/>
                <a:gd name="T76" fmla="*/ 14 w 284"/>
                <a:gd name="T77" fmla="*/ 3 h 110"/>
                <a:gd name="T78" fmla="*/ 19 w 284"/>
                <a:gd name="T79" fmla="*/ 2 h 110"/>
                <a:gd name="T80" fmla="*/ 24 w 284"/>
                <a:gd name="T81" fmla="*/ 2 h 110"/>
                <a:gd name="T82" fmla="*/ 29 w 284"/>
                <a:gd name="T83" fmla="*/ 1 h 110"/>
                <a:gd name="T84" fmla="*/ 36 w 284"/>
                <a:gd name="T85" fmla="*/ 0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4"/>
                <a:gd name="T130" fmla="*/ 0 h 110"/>
                <a:gd name="T131" fmla="*/ 284 w 284"/>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4" h="110">
                  <a:moveTo>
                    <a:pt x="144" y="0"/>
                  </a:moveTo>
                  <a:lnTo>
                    <a:pt x="153" y="0"/>
                  </a:lnTo>
                  <a:lnTo>
                    <a:pt x="161" y="0"/>
                  </a:lnTo>
                  <a:lnTo>
                    <a:pt x="168" y="0"/>
                  </a:lnTo>
                  <a:lnTo>
                    <a:pt x="176" y="0"/>
                  </a:lnTo>
                  <a:lnTo>
                    <a:pt x="183" y="0"/>
                  </a:lnTo>
                  <a:lnTo>
                    <a:pt x="189" y="0"/>
                  </a:lnTo>
                  <a:lnTo>
                    <a:pt x="196" y="1"/>
                  </a:lnTo>
                  <a:lnTo>
                    <a:pt x="203" y="1"/>
                  </a:lnTo>
                  <a:lnTo>
                    <a:pt x="210" y="3"/>
                  </a:lnTo>
                  <a:lnTo>
                    <a:pt x="216" y="4"/>
                  </a:lnTo>
                  <a:lnTo>
                    <a:pt x="222" y="5"/>
                  </a:lnTo>
                  <a:lnTo>
                    <a:pt x="227" y="5"/>
                  </a:lnTo>
                  <a:lnTo>
                    <a:pt x="233" y="7"/>
                  </a:lnTo>
                  <a:lnTo>
                    <a:pt x="238" y="8"/>
                  </a:lnTo>
                  <a:lnTo>
                    <a:pt x="242" y="9"/>
                  </a:lnTo>
                  <a:lnTo>
                    <a:pt x="247" y="11"/>
                  </a:lnTo>
                  <a:lnTo>
                    <a:pt x="252" y="13"/>
                  </a:lnTo>
                  <a:lnTo>
                    <a:pt x="255" y="14"/>
                  </a:lnTo>
                  <a:lnTo>
                    <a:pt x="260" y="16"/>
                  </a:lnTo>
                  <a:lnTo>
                    <a:pt x="263" y="19"/>
                  </a:lnTo>
                  <a:lnTo>
                    <a:pt x="265" y="21"/>
                  </a:lnTo>
                  <a:lnTo>
                    <a:pt x="269" y="22"/>
                  </a:lnTo>
                  <a:lnTo>
                    <a:pt x="271" y="24"/>
                  </a:lnTo>
                  <a:lnTo>
                    <a:pt x="275" y="27"/>
                  </a:lnTo>
                  <a:lnTo>
                    <a:pt x="277" y="30"/>
                  </a:lnTo>
                  <a:lnTo>
                    <a:pt x="278" y="33"/>
                  </a:lnTo>
                  <a:lnTo>
                    <a:pt x="279" y="35"/>
                  </a:lnTo>
                  <a:lnTo>
                    <a:pt x="282" y="38"/>
                  </a:lnTo>
                  <a:lnTo>
                    <a:pt x="283" y="41"/>
                  </a:lnTo>
                  <a:lnTo>
                    <a:pt x="283" y="43"/>
                  </a:lnTo>
                  <a:lnTo>
                    <a:pt x="284" y="46"/>
                  </a:lnTo>
                  <a:lnTo>
                    <a:pt x="284" y="49"/>
                  </a:lnTo>
                  <a:lnTo>
                    <a:pt x="284" y="52"/>
                  </a:lnTo>
                  <a:lnTo>
                    <a:pt x="283" y="56"/>
                  </a:lnTo>
                  <a:lnTo>
                    <a:pt x="283" y="58"/>
                  </a:lnTo>
                  <a:lnTo>
                    <a:pt x="282" y="61"/>
                  </a:lnTo>
                  <a:lnTo>
                    <a:pt x="279" y="64"/>
                  </a:lnTo>
                  <a:lnTo>
                    <a:pt x="278" y="67"/>
                  </a:lnTo>
                  <a:lnTo>
                    <a:pt x="277" y="69"/>
                  </a:lnTo>
                  <a:lnTo>
                    <a:pt x="275" y="72"/>
                  </a:lnTo>
                  <a:lnTo>
                    <a:pt x="272" y="74"/>
                  </a:lnTo>
                  <a:lnTo>
                    <a:pt x="269" y="77"/>
                  </a:lnTo>
                  <a:lnTo>
                    <a:pt x="267" y="80"/>
                  </a:lnTo>
                  <a:lnTo>
                    <a:pt x="263" y="82"/>
                  </a:lnTo>
                  <a:lnTo>
                    <a:pt x="260" y="84"/>
                  </a:lnTo>
                  <a:lnTo>
                    <a:pt x="256" y="87"/>
                  </a:lnTo>
                  <a:lnTo>
                    <a:pt x="253" y="89"/>
                  </a:lnTo>
                  <a:lnTo>
                    <a:pt x="248" y="90"/>
                  </a:lnTo>
                  <a:lnTo>
                    <a:pt x="244" y="92"/>
                  </a:lnTo>
                  <a:lnTo>
                    <a:pt x="239" y="95"/>
                  </a:lnTo>
                  <a:lnTo>
                    <a:pt x="234" y="96"/>
                  </a:lnTo>
                  <a:lnTo>
                    <a:pt x="230" y="98"/>
                  </a:lnTo>
                  <a:lnTo>
                    <a:pt x="224" y="99"/>
                  </a:lnTo>
                  <a:lnTo>
                    <a:pt x="219" y="100"/>
                  </a:lnTo>
                  <a:lnTo>
                    <a:pt x="214" y="103"/>
                  </a:lnTo>
                  <a:lnTo>
                    <a:pt x="208" y="104"/>
                  </a:lnTo>
                  <a:lnTo>
                    <a:pt x="202" y="105"/>
                  </a:lnTo>
                  <a:lnTo>
                    <a:pt x="195" y="106"/>
                  </a:lnTo>
                  <a:lnTo>
                    <a:pt x="189" y="106"/>
                  </a:lnTo>
                  <a:lnTo>
                    <a:pt x="183" y="107"/>
                  </a:lnTo>
                  <a:lnTo>
                    <a:pt x="176" y="109"/>
                  </a:lnTo>
                  <a:lnTo>
                    <a:pt x="169" y="110"/>
                  </a:lnTo>
                  <a:lnTo>
                    <a:pt x="162" y="110"/>
                  </a:lnTo>
                  <a:lnTo>
                    <a:pt x="154" y="110"/>
                  </a:lnTo>
                  <a:lnTo>
                    <a:pt x="147" y="110"/>
                  </a:lnTo>
                  <a:lnTo>
                    <a:pt x="140" y="110"/>
                  </a:lnTo>
                  <a:lnTo>
                    <a:pt x="132" y="110"/>
                  </a:lnTo>
                  <a:lnTo>
                    <a:pt x="125" y="110"/>
                  </a:lnTo>
                  <a:lnTo>
                    <a:pt x="118" y="110"/>
                  </a:lnTo>
                  <a:lnTo>
                    <a:pt x="111" y="109"/>
                  </a:lnTo>
                  <a:lnTo>
                    <a:pt x="104" y="109"/>
                  </a:lnTo>
                  <a:lnTo>
                    <a:pt x="98" y="107"/>
                  </a:lnTo>
                  <a:lnTo>
                    <a:pt x="91" y="106"/>
                  </a:lnTo>
                  <a:lnTo>
                    <a:pt x="86" y="105"/>
                  </a:lnTo>
                  <a:lnTo>
                    <a:pt x="79" y="104"/>
                  </a:lnTo>
                  <a:lnTo>
                    <a:pt x="73" y="103"/>
                  </a:lnTo>
                  <a:lnTo>
                    <a:pt x="67" y="102"/>
                  </a:lnTo>
                  <a:lnTo>
                    <a:pt x="62" y="100"/>
                  </a:lnTo>
                  <a:lnTo>
                    <a:pt x="57" y="98"/>
                  </a:lnTo>
                  <a:lnTo>
                    <a:pt x="51" y="97"/>
                  </a:lnTo>
                  <a:lnTo>
                    <a:pt x="47" y="95"/>
                  </a:lnTo>
                  <a:lnTo>
                    <a:pt x="42" y="94"/>
                  </a:lnTo>
                  <a:lnTo>
                    <a:pt x="37" y="91"/>
                  </a:lnTo>
                  <a:lnTo>
                    <a:pt x="33" y="89"/>
                  </a:lnTo>
                  <a:lnTo>
                    <a:pt x="28" y="87"/>
                  </a:lnTo>
                  <a:lnTo>
                    <a:pt x="25" y="84"/>
                  </a:lnTo>
                  <a:lnTo>
                    <a:pt x="21" y="82"/>
                  </a:lnTo>
                  <a:lnTo>
                    <a:pt x="18" y="80"/>
                  </a:lnTo>
                  <a:lnTo>
                    <a:pt x="14" y="77"/>
                  </a:lnTo>
                  <a:lnTo>
                    <a:pt x="12" y="75"/>
                  </a:lnTo>
                  <a:lnTo>
                    <a:pt x="10" y="73"/>
                  </a:lnTo>
                  <a:lnTo>
                    <a:pt x="7" y="71"/>
                  </a:lnTo>
                  <a:lnTo>
                    <a:pt x="5" y="67"/>
                  </a:lnTo>
                  <a:lnTo>
                    <a:pt x="4" y="65"/>
                  </a:lnTo>
                  <a:lnTo>
                    <a:pt x="3" y="61"/>
                  </a:lnTo>
                  <a:lnTo>
                    <a:pt x="2" y="59"/>
                  </a:lnTo>
                  <a:lnTo>
                    <a:pt x="0" y="57"/>
                  </a:lnTo>
                  <a:lnTo>
                    <a:pt x="0" y="53"/>
                  </a:lnTo>
                  <a:lnTo>
                    <a:pt x="2" y="51"/>
                  </a:lnTo>
                  <a:lnTo>
                    <a:pt x="2" y="47"/>
                  </a:lnTo>
                  <a:lnTo>
                    <a:pt x="3" y="45"/>
                  </a:lnTo>
                  <a:lnTo>
                    <a:pt x="4" y="43"/>
                  </a:lnTo>
                  <a:lnTo>
                    <a:pt x="6" y="41"/>
                  </a:lnTo>
                  <a:lnTo>
                    <a:pt x="7" y="38"/>
                  </a:lnTo>
                  <a:lnTo>
                    <a:pt x="11" y="35"/>
                  </a:lnTo>
                  <a:lnTo>
                    <a:pt x="13" y="33"/>
                  </a:lnTo>
                  <a:lnTo>
                    <a:pt x="17" y="30"/>
                  </a:lnTo>
                  <a:lnTo>
                    <a:pt x="20" y="28"/>
                  </a:lnTo>
                  <a:lnTo>
                    <a:pt x="24" y="26"/>
                  </a:lnTo>
                  <a:lnTo>
                    <a:pt x="27" y="24"/>
                  </a:lnTo>
                  <a:lnTo>
                    <a:pt x="32" y="22"/>
                  </a:lnTo>
                  <a:lnTo>
                    <a:pt x="36" y="20"/>
                  </a:lnTo>
                  <a:lnTo>
                    <a:pt x="41" y="19"/>
                  </a:lnTo>
                  <a:lnTo>
                    <a:pt x="47" y="16"/>
                  </a:lnTo>
                  <a:lnTo>
                    <a:pt x="52" y="14"/>
                  </a:lnTo>
                  <a:lnTo>
                    <a:pt x="58" y="13"/>
                  </a:lnTo>
                  <a:lnTo>
                    <a:pt x="64" y="12"/>
                  </a:lnTo>
                  <a:lnTo>
                    <a:pt x="70" y="9"/>
                  </a:lnTo>
                  <a:lnTo>
                    <a:pt x="77" y="8"/>
                  </a:lnTo>
                  <a:lnTo>
                    <a:pt x="83" y="7"/>
                  </a:lnTo>
                  <a:lnTo>
                    <a:pt x="90" y="6"/>
                  </a:lnTo>
                  <a:lnTo>
                    <a:pt x="97" y="5"/>
                  </a:lnTo>
                  <a:lnTo>
                    <a:pt x="104" y="4"/>
                  </a:lnTo>
                  <a:lnTo>
                    <a:pt x="112" y="3"/>
                  </a:lnTo>
                  <a:lnTo>
                    <a:pt x="119" y="3"/>
                  </a:lnTo>
                  <a:lnTo>
                    <a:pt x="127" y="1"/>
                  </a:lnTo>
                  <a:lnTo>
                    <a:pt x="135" y="0"/>
                  </a:lnTo>
                  <a:lnTo>
                    <a:pt x="144" y="0"/>
                  </a:lnTo>
                  <a:close/>
                </a:path>
              </a:pathLst>
            </a:custGeom>
            <a:solidFill>
              <a:srgbClr val="C2C2C2"/>
            </a:solidFill>
            <a:ln w="9525">
              <a:noFill/>
              <a:round/>
              <a:headEnd/>
              <a:tailEnd/>
            </a:ln>
          </p:spPr>
          <p:txBody>
            <a:bodyPr/>
            <a:lstStyle/>
            <a:p>
              <a:endParaRPr lang="en-US"/>
            </a:p>
          </p:txBody>
        </p:sp>
        <p:sp>
          <p:nvSpPr>
            <p:cNvPr id="1321" name="Freeform 285"/>
            <p:cNvSpPr>
              <a:spLocks/>
            </p:cNvSpPr>
            <p:nvPr/>
          </p:nvSpPr>
          <p:spPr bwMode="auto">
            <a:xfrm>
              <a:off x="3217" y="2250"/>
              <a:ext cx="133" cy="54"/>
            </a:xfrm>
            <a:custGeom>
              <a:avLst/>
              <a:gdLst>
                <a:gd name="T0" fmla="*/ 37 w 267"/>
                <a:gd name="T1" fmla="*/ 0 h 109"/>
                <a:gd name="T2" fmla="*/ 43 w 267"/>
                <a:gd name="T3" fmla="*/ 0 h 109"/>
                <a:gd name="T4" fmla="*/ 48 w 267"/>
                <a:gd name="T5" fmla="*/ 0 h 109"/>
                <a:gd name="T6" fmla="*/ 52 w 267"/>
                <a:gd name="T7" fmla="*/ 1 h 109"/>
                <a:gd name="T8" fmla="*/ 56 w 267"/>
                <a:gd name="T9" fmla="*/ 2 h 109"/>
                <a:gd name="T10" fmla="*/ 59 w 267"/>
                <a:gd name="T11" fmla="*/ 3 h 109"/>
                <a:gd name="T12" fmla="*/ 61 w 267"/>
                <a:gd name="T13" fmla="*/ 4 h 109"/>
                <a:gd name="T14" fmla="*/ 64 w 267"/>
                <a:gd name="T15" fmla="*/ 6 h 109"/>
                <a:gd name="T16" fmla="*/ 65 w 267"/>
                <a:gd name="T17" fmla="*/ 8 h 109"/>
                <a:gd name="T18" fmla="*/ 66 w 267"/>
                <a:gd name="T19" fmla="*/ 10 h 109"/>
                <a:gd name="T20" fmla="*/ 66 w 267"/>
                <a:gd name="T21" fmla="*/ 12 h 109"/>
                <a:gd name="T22" fmla="*/ 66 w 267"/>
                <a:gd name="T23" fmla="*/ 14 h 109"/>
                <a:gd name="T24" fmla="*/ 65 w 267"/>
                <a:gd name="T25" fmla="*/ 16 h 109"/>
                <a:gd name="T26" fmla="*/ 64 w 267"/>
                <a:gd name="T27" fmla="*/ 18 h 109"/>
                <a:gd name="T28" fmla="*/ 62 w 267"/>
                <a:gd name="T29" fmla="*/ 20 h 109"/>
                <a:gd name="T30" fmla="*/ 59 w 267"/>
                <a:gd name="T31" fmla="*/ 22 h 109"/>
                <a:gd name="T32" fmla="*/ 57 w 267"/>
                <a:gd name="T33" fmla="*/ 23 h 109"/>
                <a:gd name="T34" fmla="*/ 53 w 267"/>
                <a:gd name="T35" fmla="*/ 24 h 109"/>
                <a:gd name="T36" fmla="*/ 49 w 267"/>
                <a:gd name="T37" fmla="*/ 25 h 109"/>
                <a:gd name="T38" fmla="*/ 45 w 267"/>
                <a:gd name="T39" fmla="*/ 26 h 109"/>
                <a:gd name="T40" fmla="*/ 40 w 267"/>
                <a:gd name="T41" fmla="*/ 27 h 109"/>
                <a:gd name="T42" fmla="*/ 35 w 267"/>
                <a:gd name="T43" fmla="*/ 27 h 109"/>
                <a:gd name="T44" fmla="*/ 30 w 267"/>
                <a:gd name="T45" fmla="*/ 27 h 109"/>
                <a:gd name="T46" fmla="*/ 25 w 267"/>
                <a:gd name="T47" fmla="*/ 26 h 109"/>
                <a:gd name="T48" fmla="*/ 20 w 267"/>
                <a:gd name="T49" fmla="*/ 26 h 109"/>
                <a:gd name="T50" fmla="*/ 16 w 267"/>
                <a:gd name="T51" fmla="*/ 25 h 109"/>
                <a:gd name="T52" fmla="*/ 12 w 267"/>
                <a:gd name="T53" fmla="*/ 24 h 109"/>
                <a:gd name="T54" fmla="*/ 8 w 267"/>
                <a:gd name="T55" fmla="*/ 22 h 109"/>
                <a:gd name="T56" fmla="*/ 5 w 267"/>
                <a:gd name="T57" fmla="*/ 20 h 109"/>
                <a:gd name="T58" fmla="*/ 3 w 267"/>
                <a:gd name="T59" fmla="*/ 19 h 109"/>
                <a:gd name="T60" fmla="*/ 1 w 267"/>
                <a:gd name="T61" fmla="*/ 17 h 109"/>
                <a:gd name="T62" fmla="*/ 0 w 267"/>
                <a:gd name="T63" fmla="*/ 15 h 109"/>
                <a:gd name="T64" fmla="*/ 0 w 267"/>
                <a:gd name="T65" fmla="*/ 13 h 109"/>
                <a:gd name="T66" fmla="*/ 0 w 267"/>
                <a:gd name="T67" fmla="*/ 11 h 109"/>
                <a:gd name="T68" fmla="*/ 1 w 267"/>
                <a:gd name="T69" fmla="*/ 9 h 109"/>
                <a:gd name="T70" fmla="*/ 3 w 267"/>
                <a:gd name="T71" fmla="*/ 7 h 109"/>
                <a:gd name="T72" fmla="*/ 6 w 267"/>
                <a:gd name="T73" fmla="*/ 6 h 109"/>
                <a:gd name="T74" fmla="*/ 9 w 267"/>
                <a:gd name="T75" fmla="*/ 4 h 109"/>
                <a:gd name="T76" fmla="*/ 13 w 267"/>
                <a:gd name="T77" fmla="*/ 3 h 109"/>
                <a:gd name="T78" fmla="*/ 17 w 267"/>
                <a:gd name="T79" fmla="*/ 2 h 109"/>
                <a:gd name="T80" fmla="*/ 22 w 267"/>
                <a:gd name="T81" fmla="*/ 1 h 109"/>
                <a:gd name="T82" fmla="*/ 28 w 267"/>
                <a:gd name="T83" fmla="*/ 0 h 109"/>
                <a:gd name="T84" fmla="*/ 34 w 267"/>
                <a:gd name="T85" fmla="*/ 0 h 1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7"/>
                <a:gd name="T130" fmla="*/ 0 h 109"/>
                <a:gd name="T131" fmla="*/ 267 w 267"/>
                <a:gd name="T132" fmla="*/ 109 h 1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7" h="109">
                  <a:moveTo>
                    <a:pt x="136" y="2"/>
                  </a:moveTo>
                  <a:lnTo>
                    <a:pt x="144" y="0"/>
                  </a:lnTo>
                  <a:lnTo>
                    <a:pt x="151" y="0"/>
                  </a:lnTo>
                  <a:lnTo>
                    <a:pt x="159" y="0"/>
                  </a:lnTo>
                  <a:lnTo>
                    <a:pt x="166" y="0"/>
                  </a:lnTo>
                  <a:lnTo>
                    <a:pt x="172" y="0"/>
                  </a:lnTo>
                  <a:lnTo>
                    <a:pt x="179" y="0"/>
                  </a:lnTo>
                  <a:lnTo>
                    <a:pt x="185" y="2"/>
                  </a:lnTo>
                  <a:lnTo>
                    <a:pt x="192" y="2"/>
                  </a:lnTo>
                  <a:lnTo>
                    <a:pt x="198" y="3"/>
                  </a:lnTo>
                  <a:lnTo>
                    <a:pt x="204" y="4"/>
                  </a:lnTo>
                  <a:lnTo>
                    <a:pt x="209" y="4"/>
                  </a:lnTo>
                  <a:lnTo>
                    <a:pt x="214" y="5"/>
                  </a:lnTo>
                  <a:lnTo>
                    <a:pt x="220" y="7"/>
                  </a:lnTo>
                  <a:lnTo>
                    <a:pt x="224" y="8"/>
                  </a:lnTo>
                  <a:lnTo>
                    <a:pt x="229" y="10"/>
                  </a:lnTo>
                  <a:lnTo>
                    <a:pt x="234" y="11"/>
                  </a:lnTo>
                  <a:lnTo>
                    <a:pt x="237" y="13"/>
                  </a:lnTo>
                  <a:lnTo>
                    <a:pt x="240" y="14"/>
                  </a:lnTo>
                  <a:lnTo>
                    <a:pt x="244" y="17"/>
                  </a:lnTo>
                  <a:lnTo>
                    <a:pt x="247" y="18"/>
                  </a:lnTo>
                  <a:lnTo>
                    <a:pt x="251" y="20"/>
                  </a:lnTo>
                  <a:lnTo>
                    <a:pt x="253" y="22"/>
                  </a:lnTo>
                  <a:lnTo>
                    <a:pt x="257" y="25"/>
                  </a:lnTo>
                  <a:lnTo>
                    <a:pt x="259" y="27"/>
                  </a:lnTo>
                  <a:lnTo>
                    <a:pt x="260" y="29"/>
                  </a:lnTo>
                  <a:lnTo>
                    <a:pt x="262" y="32"/>
                  </a:lnTo>
                  <a:lnTo>
                    <a:pt x="263" y="35"/>
                  </a:lnTo>
                  <a:lnTo>
                    <a:pt x="265" y="37"/>
                  </a:lnTo>
                  <a:lnTo>
                    <a:pt x="266" y="40"/>
                  </a:lnTo>
                  <a:lnTo>
                    <a:pt x="267" y="43"/>
                  </a:lnTo>
                  <a:lnTo>
                    <a:pt x="267" y="45"/>
                  </a:lnTo>
                  <a:lnTo>
                    <a:pt x="267" y="49"/>
                  </a:lnTo>
                  <a:lnTo>
                    <a:pt x="267" y="52"/>
                  </a:lnTo>
                  <a:lnTo>
                    <a:pt x="267" y="55"/>
                  </a:lnTo>
                  <a:lnTo>
                    <a:pt x="266" y="58"/>
                  </a:lnTo>
                  <a:lnTo>
                    <a:pt x="265" y="60"/>
                  </a:lnTo>
                  <a:lnTo>
                    <a:pt x="263" y="64"/>
                  </a:lnTo>
                  <a:lnTo>
                    <a:pt x="262" y="66"/>
                  </a:lnTo>
                  <a:lnTo>
                    <a:pt x="261" y="68"/>
                  </a:lnTo>
                  <a:lnTo>
                    <a:pt x="259" y="72"/>
                  </a:lnTo>
                  <a:lnTo>
                    <a:pt x="257" y="74"/>
                  </a:lnTo>
                  <a:lnTo>
                    <a:pt x="254" y="76"/>
                  </a:lnTo>
                  <a:lnTo>
                    <a:pt x="252" y="79"/>
                  </a:lnTo>
                  <a:lnTo>
                    <a:pt x="250" y="81"/>
                  </a:lnTo>
                  <a:lnTo>
                    <a:pt x="246" y="83"/>
                  </a:lnTo>
                  <a:lnTo>
                    <a:pt x="243" y="86"/>
                  </a:lnTo>
                  <a:lnTo>
                    <a:pt x="239" y="88"/>
                  </a:lnTo>
                  <a:lnTo>
                    <a:pt x="236" y="89"/>
                  </a:lnTo>
                  <a:lnTo>
                    <a:pt x="231" y="91"/>
                  </a:lnTo>
                  <a:lnTo>
                    <a:pt x="228" y="94"/>
                  </a:lnTo>
                  <a:lnTo>
                    <a:pt x="223" y="95"/>
                  </a:lnTo>
                  <a:lnTo>
                    <a:pt x="219" y="97"/>
                  </a:lnTo>
                  <a:lnTo>
                    <a:pt x="214" y="98"/>
                  </a:lnTo>
                  <a:lnTo>
                    <a:pt x="209" y="99"/>
                  </a:lnTo>
                  <a:lnTo>
                    <a:pt x="204" y="101"/>
                  </a:lnTo>
                  <a:lnTo>
                    <a:pt x="198" y="103"/>
                  </a:lnTo>
                  <a:lnTo>
                    <a:pt x="193" y="103"/>
                  </a:lnTo>
                  <a:lnTo>
                    <a:pt x="186" y="104"/>
                  </a:lnTo>
                  <a:lnTo>
                    <a:pt x="181" y="105"/>
                  </a:lnTo>
                  <a:lnTo>
                    <a:pt x="175" y="106"/>
                  </a:lnTo>
                  <a:lnTo>
                    <a:pt x="168" y="108"/>
                  </a:lnTo>
                  <a:lnTo>
                    <a:pt x="162" y="108"/>
                  </a:lnTo>
                  <a:lnTo>
                    <a:pt x="155" y="109"/>
                  </a:lnTo>
                  <a:lnTo>
                    <a:pt x="148" y="109"/>
                  </a:lnTo>
                  <a:lnTo>
                    <a:pt x="141" y="109"/>
                  </a:lnTo>
                  <a:lnTo>
                    <a:pt x="134" y="109"/>
                  </a:lnTo>
                  <a:lnTo>
                    <a:pt x="128" y="109"/>
                  </a:lnTo>
                  <a:lnTo>
                    <a:pt x="121" y="109"/>
                  </a:lnTo>
                  <a:lnTo>
                    <a:pt x="114" y="109"/>
                  </a:lnTo>
                  <a:lnTo>
                    <a:pt x="107" y="108"/>
                  </a:lnTo>
                  <a:lnTo>
                    <a:pt x="101" y="106"/>
                  </a:lnTo>
                  <a:lnTo>
                    <a:pt x="94" y="106"/>
                  </a:lnTo>
                  <a:lnTo>
                    <a:pt x="88" y="105"/>
                  </a:lnTo>
                  <a:lnTo>
                    <a:pt x="81" y="104"/>
                  </a:lnTo>
                  <a:lnTo>
                    <a:pt x="76" y="103"/>
                  </a:lnTo>
                  <a:lnTo>
                    <a:pt x="70" y="102"/>
                  </a:lnTo>
                  <a:lnTo>
                    <a:pt x="64" y="101"/>
                  </a:lnTo>
                  <a:lnTo>
                    <a:pt x="60" y="98"/>
                  </a:lnTo>
                  <a:lnTo>
                    <a:pt x="54" y="97"/>
                  </a:lnTo>
                  <a:lnTo>
                    <a:pt x="49" y="96"/>
                  </a:lnTo>
                  <a:lnTo>
                    <a:pt x="43" y="94"/>
                  </a:lnTo>
                  <a:lnTo>
                    <a:pt x="39" y="91"/>
                  </a:lnTo>
                  <a:lnTo>
                    <a:pt x="34" y="90"/>
                  </a:lnTo>
                  <a:lnTo>
                    <a:pt x="31" y="88"/>
                  </a:lnTo>
                  <a:lnTo>
                    <a:pt x="26" y="86"/>
                  </a:lnTo>
                  <a:lnTo>
                    <a:pt x="23" y="83"/>
                  </a:lnTo>
                  <a:lnTo>
                    <a:pt x="19" y="81"/>
                  </a:lnTo>
                  <a:lnTo>
                    <a:pt x="16" y="79"/>
                  </a:lnTo>
                  <a:lnTo>
                    <a:pt x="13" y="76"/>
                  </a:lnTo>
                  <a:lnTo>
                    <a:pt x="10" y="74"/>
                  </a:lnTo>
                  <a:lnTo>
                    <a:pt x="8" y="72"/>
                  </a:lnTo>
                  <a:lnTo>
                    <a:pt x="5" y="70"/>
                  </a:lnTo>
                  <a:lnTo>
                    <a:pt x="4" y="66"/>
                  </a:lnTo>
                  <a:lnTo>
                    <a:pt x="2" y="64"/>
                  </a:lnTo>
                  <a:lnTo>
                    <a:pt x="1" y="61"/>
                  </a:lnTo>
                  <a:lnTo>
                    <a:pt x="0" y="58"/>
                  </a:lnTo>
                  <a:lnTo>
                    <a:pt x="0" y="56"/>
                  </a:lnTo>
                  <a:lnTo>
                    <a:pt x="0" y="52"/>
                  </a:lnTo>
                  <a:lnTo>
                    <a:pt x="0" y="50"/>
                  </a:lnTo>
                  <a:lnTo>
                    <a:pt x="0" y="48"/>
                  </a:lnTo>
                  <a:lnTo>
                    <a:pt x="1" y="45"/>
                  </a:lnTo>
                  <a:lnTo>
                    <a:pt x="2" y="42"/>
                  </a:lnTo>
                  <a:lnTo>
                    <a:pt x="4" y="40"/>
                  </a:lnTo>
                  <a:lnTo>
                    <a:pt x="5" y="37"/>
                  </a:lnTo>
                  <a:lnTo>
                    <a:pt x="8" y="35"/>
                  </a:lnTo>
                  <a:lnTo>
                    <a:pt x="11" y="33"/>
                  </a:lnTo>
                  <a:lnTo>
                    <a:pt x="13" y="30"/>
                  </a:lnTo>
                  <a:lnTo>
                    <a:pt x="17" y="28"/>
                  </a:lnTo>
                  <a:lnTo>
                    <a:pt x="20" y="26"/>
                  </a:lnTo>
                  <a:lnTo>
                    <a:pt x="24" y="25"/>
                  </a:lnTo>
                  <a:lnTo>
                    <a:pt x="28" y="22"/>
                  </a:lnTo>
                  <a:lnTo>
                    <a:pt x="33" y="20"/>
                  </a:lnTo>
                  <a:lnTo>
                    <a:pt x="38" y="19"/>
                  </a:lnTo>
                  <a:lnTo>
                    <a:pt x="42" y="17"/>
                  </a:lnTo>
                  <a:lnTo>
                    <a:pt x="48" y="15"/>
                  </a:lnTo>
                  <a:lnTo>
                    <a:pt x="53" y="13"/>
                  </a:lnTo>
                  <a:lnTo>
                    <a:pt x="58" y="12"/>
                  </a:lnTo>
                  <a:lnTo>
                    <a:pt x="64" y="11"/>
                  </a:lnTo>
                  <a:lnTo>
                    <a:pt x="71" y="8"/>
                  </a:lnTo>
                  <a:lnTo>
                    <a:pt x="77" y="7"/>
                  </a:lnTo>
                  <a:lnTo>
                    <a:pt x="84" y="6"/>
                  </a:lnTo>
                  <a:lnTo>
                    <a:pt x="91" y="5"/>
                  </a:lnTo>
                  <a:lnTo>
                    <a:pt x="98" y="4"/>
                  </a:lnTo>
                  <a:lnTo>
                    <a:pt x="104" y="4"/>
                  </a:lnTo>
                  <a:lnTo>
                    <a:pt x="113" y="3"/>
                  </a:lnTo>
                  <a:lnTo>
                    <a:pt x="119" y="2"/>
                  </a:lnTo>
                  <a:lnTo>
                    <a:pt x="128" y="2"/>
                  </a:lnTo>
                  <a:lnTo>
                    <a:pt x="136" y="2"/>
                  </a:lnTo>
                  <a:close/>
                </a:path>
              </a:pathLst>
            </a:custGeom>
            <a:solidFill>
              <a:srgbClr val="BFBFBF"/>
            </a:solidFill>
            <a:ln w="9525">
              <a:noFill/>
              <a:round/>
              <a:headEnd/>
              <a:tailEnd/>
            </a:ln>
          </p:spPr>
          <p:txBody>
            <a:bodyPr/>
            <a:lstStyle/>
            <a:p>
              <a:endParaRPr lang="en-US"/>
            </a:p>
          </p:txBody>
        </p:sp>
        <p:sp>
          <p:nvSpPr>
            <p:cNvPr id="1322" name="Freeform 286"/>
            <p:cNvSpPr>
              <a:spLocks/>
            </p:cNvSpPr>
            <p:nvPr/>
          </p:nvSpPr>
          <p:spPr bwMode="auto">
            <a:xfrm>
              <a:off x="3217" y="2250"/>
              <a:ext cx="127" cy="54"/>
            </a:xfrm>
            <a:custGeom>
              <a:avLst/>
              <a:gdLst>
                <a:gd name="T0" fmla="*/ 36 w 253"/>
                <a:gd name="T1" fmla="*/ 0 h 107"/>
                <a:gd name="T2" fmla="*/ 41 w 253"/>
                <a:gd name="T3" fmla="*/ 0 h 107"/>
                <a:gd name="T4" fmla="*/ 46 w 253"/>
                <a:gd name="T5" fmla="*/ 1 h 107"/>
                <a:gd name="T6" fmla="*/ 50 w 253"/>
                <a:gd name="T7" fmla="*/ 1 h 107"/>
                <a:gd name="T8" fmla="*/ 54 w 253"/>
                <a:gd name="T9" fmla="*/ 2 h 107"/>
                <a:gd name="T10" fmla="*/ 56 w 253"/>
                <a:gd name="T11" fmla="*/ 3 h 107"/>
                <a:gd name="T12" fmla="*/ 59 w 253"/>
                <a:gd name="T13" fmla="*/ 5 h 107"/>
                <a:gd name="T14" fmla="*/ 61 w 253"/>
                <a:gd name="T15" fmla="*/ 6 h 107"/>
                <a:gd name="T16" fmla="*/ 62 w 253"/>
                <a:gd name="T17" fmla="*/ 8 h 107"/>
                <a:gd name="T18" fmla="*/ 63 w 253"/>
                <a:gd name="T19" fmla="*/ 10 h 107"/>
                <a:gd name="T20" fmla="*/ 64 w 253"/>
                <a:gd name="T21" fmla="*/ 12 h 107"/>
                <a:gd name="T22" fmla="*/ 63 w 253"/>
                <a:gd name="T23" fmla="*/ 14 h 107"/>
                <a:gd name="T24" fmla="*/ 62 w 253"/>
                <a:gd name="T25" fmla="*/ 16 h 107"/>
                <a:gd name="T26" fmla="*/ 61 w 253"/>
                <a:gd name="T27" fmla="*/ 18 h 107"/>
                <a:gd name="T28" fmla="*/ 60 w 253"/>
                <a:gd name="T29" fmla="*/ 20 h 107"/>
                <a:gd name="T30" fmla="*/ 57 w 253"/>
                <a:gd name="T31" fmla="*/ 22 h 107"/>
                <a:gd name="T32" fmla="*/ 55 w 253"/>
                <a:gd name="T33" fmla="*/ 23 h 107"/>
                <a:gd name="T34" fmla="*/ 52 w 253"/>
                <a:gd name="T35" fmla="*/ 24 h 107"/>
                <a:gd name="T36" fmla="*/ 48 w 253"/>
                <a:gd name="T37" fmla="*/ 25 h 107"/>
                <a:gd name="T38" fmla="*/ 44 w 253"/>
                <a:gd name="T39" fmla="*/ 26 h 107"/>
                <a:gd name="T40" fmla="*/ 39 w 253"/>
                <a:gd name="T41" fmla="*/ 27 h 107"/>
                <a:gd name="T42" fmla="*/ 35 w 253"/>
                <a:gd name="T43" fmla="*/ 27 h 107"/>
                <a:gd name="T44" fmla="*/ 30 w 253"/>
                <a:gd name="T45" fmla="*/ 27 h 107"/>
                <a:gd name="T46" fmla="*/ 25 w 253"/>
                <a:gd name="T47" fmla="*/ 26 h 107"/>
                <a:gd name="T48" fmla="*/ 20 w 253"/>
                <a:gd name="T49" fmla="*/ 26 h 107"/>
                <a:gd name="T50" fmla="*/ 16 w 253"/>
                <a:gd name="T51" fmla="*/ 25 h 107"/>
                <a:gd name="T52" fmla="*/ 12 w 253"/>
                <a:gd name="T53" fmla="*/ 24 h 107"/>
                <a:gd name="T54" fmla="*/ 9 w 253"/>
                <a:gd name="T55" fmla="*/ 22 h 107"/>
                <a:gd name="T56" fmla="*/ 6 w 253"/>
                <a:gd name="T57" fmla="*/ 21 h 107"/>
                <a:gd name="T58" fmla="*/ 4 w 253"/>
                <a:gd name="T59" fmla="*/ 19 h 107"/>
                <a:gd name="T60" fmla="*/ 2 w 253"/>
                <a:gd name="T61" fmla="*/ 17 h 107"/>
                <a:gd name="T62" fmla="*/ 1 w 253"/>
                <a:gd name="T63" fmla="*/ 15 h 107"/>
                <a:gd name="T64" fmla="*/ 0 w 253"/>
                <a:gd name="T65" fmla="*/ 13 h 107"/>
                <a:gd name="T66" fmla="*/ 1 w 253"/>
                <a:gd name="T67" fmla="*/ 11 h 107"/>
                <a:gd name="T68" fmla="*/ 2 w 253"/>
                <a:gd name="T69" fmla="*/ 9 h 107"/>
                <a:gd name="T70" fmla="*/ 4 w 253"/>
                <a:gd name="T71" fmla="*/ 8 h 107"/>
                <a:gd name="T72" fmla="*/ 6 w 253"/>
                <a:gd name="T73" fmla="*/ 6 h 107"/>
                <a:gd name="T74" fmla="*/ 9 w 253"/>
                <a:gd name="T75" fmla="*/ 5 h 107"/>
                <a:gd name="T76" fmla="*/ 13 w 253"/>
                <a:gd name="T77" fmla="*/ 4 h 107"/>
                <a:gd name="T78" fmla="*/ 17 w 253"/>
                <a:gd name="T79" fmla="*/ 3 h 107"/>
                <a:gd name="T80" fmla="*/ 22 w 253"/>
                <a:gd name="T81" fmla="*/ 2 h 107"/>
                <a:gd name="T82" fmla="*/ 27 w 253"/>
                <a:gd name="T83" fmla="*/ 1 h 107"/>
                <a:gd name="T84" fmla="*/ 33 w 253"/>
                <a:gd name="T85" fmla="*/ 1 h 1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3"/>
                <a:gd name="T130" fmla="*/ 0 h 107"/>
                <a:gd name="T131" fmla="*/ 253 w 253"/>
                <a:gd name="T132" fmla="*/ 107 h 1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3" h="107">
                  <a:moveTo>
                    <a:pt x="129" y="1"/>
                  </a:moveTo>
                  <a:lnTo>
                    <a:pt x="136" y="1"/>
                  </a:lnTo>
                  <a:lnTo>
                    <a:pt x="144" y="0"/>
                  </a:lnTo>
                  <a:lnTo>
                    <a:pt x="151" y="0"/>
                  </a:lnTo>
                  <a:lnTo>
                    <a:pt x="157" y="0"/>
                  </a:lnTo>
                  <a:lnTo>
                    <a:pt x="163" y="0"/>
                  </a:lnTo>
                  <a:lnTo>
                    <a:pt x="170" y="1"/>
                  </a:lnTo>
                  <a:lnTo>
                    <a:pt x="176" y="1"/>
                  </a:lnTo>
                  <a:lnTo>
                    <a:pt x="182" y="1"/>
                  </a:lnTo>
                  <a:lnTo>
                    <a:pt x="187" y="2"/>
                  </a:lnTo>
                  <a:lnTo>
                    <a:pt x="193" y="3"/>
                  </a:lnTo>
                  <a:lnTo>
                    <a:pt x="198" y="4"/>
                  </a:lnTo>
                  <a:lnTo>
                    <a:pt x="204" y="4"/>
                  </a:lnTo>
                  <a:lnTo>
                    <a:pt x="208" y="5"/>
                  </a:lnTo>
                  <a:lnTo>
                    <a:pt x="213" y="8"/>
                  </a:lnTo>
                  <a:lnTo>
                    <a:pt x="216" y="9"/>
                  </a:lnTo>
                  <a:lnTo>
                    <a:pt x="221" y="10"/>
                  </a:lnTo>
                  <a:lnTo>
                    <a:pt x="224" y="11"/>
                  </a:lnTo>
                  <a:lnTo>
                    <a:pt x="228" y="13"/>
                  </a:lnTo>
                  <a:lnTo>
                    <a:pt x="231" y="16"/>
                  </a:lnTo>
                  <a:lnTo>
                    <a:pt x="235" y="17"/>
                  </a:lnTo>
                  <a:lnTo>
                    <a:pt x="237" y="19"/>
                  </a:lnTo>
                  <a:lnTo>
                    <a:pt x="240" y="21"/>
                  </a:lnTo>
                  <a:lnTo>
                    <a:pt x="243" y="24"/>
                  </a:lnTo>
                  <a:lnTo>
                    <a:pt x="245" y="26"/>
                  </a:lnTo>
                  <a:lnTo>
                    <a:pt x="246" y="28"/>
                  </a:lnTo>
                  <a:lnTo>
                    <a:pt x="247" y="31"/>
                  </a:lnTo>
                  <a:lnTo>
                    <a:pt x="250" y="33"/>
                  </a:lnTo>
                  <a:lnTo>
                    <a:pt x="251" y="36"/>
                  </a:lnTo>
                  <a:lnTo>
                    <a:pt x="251" y="39"/>
                  </a:lnTo>
                  <a:lnTo>
                    <a:pt x="252" y="41"/>
                  </a:lnTo>
                  <a:lnTo>
                    <a:pt x="252" y="44"/>
                  </a:lnTo>
                  <a:lnTo>
                    <a:pt x="253" y="48"/>
                  </a:lnTo>
                  <a:lnTo>
                    <a:pt x="252" y="50"/>
                  </a:lnTo>
                  <a:lnTo>
                    <a:pt x="252" y="54"/>
                  </a:lnTo>
                  <a:lnTo>
                    <a:pt x="252" y="56"/>
                  </a:lnTo>
                  <a:lnTo>
                    <a:pt x="251" y="59"/>
                  </a:lnTo>
                  <a:lnTo>
                    <a:pt x="250" y="62"/>
                  </a:lnTo>
                  <a:lnTo>
                    <a:pt x="248" y="64"/>
                  </a:lnTo>
                  <a:lnTo>
                    <a:pt x="247" y="68"/>
                  </a:lnTo>
                  <a:lnTo>
                    <a:pt x="245" y="70"/>
                  </a:lnTo>
                  <a:lnTo>
                    <a:pt x="244" y="72"/>
                  </a:lnTo>
                  <a:lnTo>
                    <a:pt x="242" y="74"/>
                  </a:lnTo>
                  <a:lnTo>
                    <a:pt x="239" y="77"/>
                  </a:lnTo>
                  <a:lnTo>
                    <a:pt x="237" y="79"/>
                  </a:lnTo>
                  <a:lnTo>
                    <a:pt x="235" y="81"/>
                  </a:lnTo>
                  <a:lnTo>
                    <a:pt x="231" y="84"/>
                  </a:lnTo>
                  <a:lnTo>
                    <a:pt x="228" y="86"/>
                  </a:lnTo>
                  <a:lnTo>
                    <a:pt x="225" y="87"/>
                  </a:lnTo>
                  <a:lnTo>
                    <a:pt x="221" y="89"/>
                  </a:lnTo>
                  <a:lnTo>
                    <a:pt x="217" y="92"/>
                  </a:lnTo>
                  <a:lnTo>
                    <a:pt x="214" y="93"/>
                  </a:lnTo>
                  <a:lnTo>
                    <a:pt x="209" y="95"/>
                  </a:lnTo>
                  <a:lnTo>
                    <a:pt x="205" y="96"/>
                  </a:lnTo>
                  <a:lnTo>
                    <a:pt x="200" y="97"/>
                  </a:lnTo>
                  <a:lnTo>
                    <a:pt x="195" y="99"/>
                  </a:lnTo>
                  <a:lnTo>
                    <a:pt x="191" y="100"/>
                  </a:lnTo>
                  <a:lnTo>
                    <a:pt x="185" y="101"/>
                  </a:lnTo>
                  <a:lnTo>
                    <a:pt x="181" y="102"/>
                  </a:lnTo>
                  <a:lnTo>
                    <a:pt x="175" y="103"/>
                  </a:lnTo>
                  <a:lnTo>
                    <a:pt x="169" y="104"/>
                  </a:lnTo>
                  <a:lnTo>
                    <a:pt x="163" y="104"/>
                  </a:lnTo>
                  <a:lnTo>
                    <a:pt x="156" y="106"/>
                  </a:lnTo>
                  <a:lnTo>
                    <a:pt x="151" y="106"/>
                  </a:lnTo>
                  <a:lnTo>
                    <a:pt x="144" y="107"/>
                  </a:lnTo>
                  <a:lnTo>
                    <a:pt x="137" y="107"/>
                  </a:lnTo>
                  <a:lnTo>
                    <a:pt x="130" y="107"/>
                  </a:lnTo>
                  <a:lnTo>
                    <a:pt x="124" y="107"/>
                  </a:lnTo>
                  <a:lnTo>
                    <a:pt x="117" y="107"/>
                  </a:lnTo>
                  <a:lnTo>
                    <a:pt x="111" y="106"/>
                  </a:lnTo>
                  <a:lnTo>
                    <a:pt x="104" y="106"/>
                  </a:lnTo>
                  <a:lnTo>
                    <a:pt x="99" y="104"/>
                  </a:lnTo>
                  <a:lnTo>
                    <a:pt x="92" y="103"/>
                  </a:lnTo>
                  <a:lnTo>
                    <a:pt x="86" y="103"/>
                  </a:lnTo>
                  <a:lnTo>
                    <a:pt x="80" y="102"/>
                  </a:lnTo>
                  <a:lnTo>
                    <a:pt x="75" y="101"/>
                  </a:lnTo>
                  <a:lnTo>
                    <a:pt x="69" y="100"/>
                  </a:lnTo>
                  <a:lnTo>
                    <a:pt x="63" y="97"/>
                  </a:lnTo>
                  <a:lnTo>
                    <a:pt x="58" y="96"/>
                  </a:lnTo>
                  <a:lnTo>
                    <a:pt x="53" y="95"/>
                  </a:lnTo>
                  <a:lnTo>
                    <a:pt x="48" y="93"/>
                  </a:lnTo>
                  <a:lnTo>
                    <a:pt x="43" y="92"/>
                  </a:lnTo>
                  <a:lnTo>
                    <a:pt x="39" y="89"/>
                  </a:lnTo>
                  <a:lnTo>
                    <a:pt x="34" y="87"/>
                  </a:lnTo>
                  <a:lnTo>
                    <a:pt x="31" y="86"/>
                  </a:lnTo>
                  <a:lnTo>
                    <a:pt x="26" y="84"/>
                  </a:lnTo>
                  <a:lnTo>
                    <a:pt x="23" y="81"/>
                  </a:lnTo>
                  <a:lnTo>
                    <a:pt x="19" y="79"/>
                  </a:lnTo>
                  <a:lnTo>
                    <a:pt x="16" y="77"/>
                  </a:lnTo>
                  <a:lnTo>
                    <a:pt x="13" y="74"/>
                  </a:lnTo>
                  <a:lnTo>
                    <a:pt x="10" y="72"/>
                  </a:lnTo>
                  <a:lnTo>
                    <a:pt x="8" y="70"/>
                  </a:lnTo>
                  <a:lnTo>
                    <a:pt x="5" y="68"/>
                  </a:lnTo>
                  <a:lnTo>
                    <a:pt x="4" y="64"/>
                  </a:lnTo>
                  <a:lnTo>
                    <a:pt x="3" y="62"/>
                  </a:lnTo>
                  <a:lnTo>
                    <a:pt x="2" y="59"/>
                  </a:lnTo>
                  <a:lnTo>
                    <a:pt x="1" y="56"/>
                  </a:lnTo>
                  <a:lnTo>
                    <a:pt x="0" y="54"/>
                  </a:lnTo>
                  <a:lnTo>
                    <a:pt x="0" y="51"/>
                  </a:lnTo>
                  <a:lnTo>
                    <a:pt x="0" y="48"/>
                  </a:lnTo>
                  <a:lnTo>
                    <a:pt x="1" y="46"/>
                  </a:lnTo>
                  <a:lnTo>
                    <a:pt x="1" y="43"/>
                  </a:lnTo>
                  <a:lnTo>
                    <a:pt x="2" y="41"/>
                  </a:lnTo>
                  <a:lnTo>
                    <a:pt x="4" y="39"/>
                  </a:lnTo>
                  <a:lnTo>
                    <a:pt x="5" y="36"/>
                  </a:lnTo>
                  <a:lnTo>
                    <a:pt x="8" y="34"/>
                  </a:lnTo>
                  <a:lnTo>
                    <a:pt x="10" y="32"/>
                  </a:lnTo>
                  <a:lnTo>
                    <a:pt x="13" y="30"/>
                  </a:lnTo>
                  <a:lnTo>
                    <a:pt x="17" y="27"/>
                  </a:lnTo>
                  <a:lnTo>
                    <a:pt x="19" y="25"/>
                  </a:lnTo>
                  <a:lnTo>
                    <a:pt x="24" y="24"/>
                  </a:lnTo>
                  <a:lnTo>
                    <a:pt x="27" y="21"/>
                  </a:lnTo>
                  <a:lnTo>
                    <a:pt x="32" y="19"/>
                  </a:lnTo>
                  <a:lnTo>
                    <a:pt x="35" y="18"/>
                  </a:lnTo>
                  <a:lnTo>
                    <a:pt x="40" y="16"/>
                  </a:lnTo>
                  <a:lnTo>
                    <a:pt x="46" y="15"/>
                  </a:lnTo>
                  <a:lnTo>
                    <a:pt x="50" y="13"/>
                  </a:lnTo>
                  <a:lnTo>
                    <a:pt x="56" y="11"/>
                  </a:lnTo>
                  <a:lnTo>
                    <a:pt x="62" y="10"/>
                  </a:lnTo>
                  <a:lnTo>
                    <a:pt x="68" y="9"/>
                  </a:lnTo>
                  <a:lnTo>
                    <a:pt x="73" y="8"/>
                  </a:lnTo>
                  <a:lnTo>
                    <a:pt x="80" y="6"/>
                  </a:lnTo>
                  <a:lnTo>
                    <a:pt x="86" y="5"/>
                  </a:lnTo>
                  <a:lnTo>
                    <a:pt x="93" y="4"/>
                  </a:lnTo>
                  <a:lnTo>
                    <a:pt x="100" y="3"/>
                  </a:lnTo>
                  <a:lnTo>
                    <a:pt x="107" y="2"/>
                  </a:lnTo>
                  <a:lnTo>
                    <a:pt x="114" y="2"/>
                  </a:lnTo>
                  <a:lnTo>
                    <a:pt x="121" y="1"/>
                  </a:lnTo>
                  <a:lnTo>
                    <a:pt x="129" y="1"/>
                  </a:lnTo>
                  <a:close/>
                </a:path>
              </a:pathLst>
            </a:custGeom>
            <a:solidFill>
              <a:srgbClr val="BDBDBD"/>
            </a:solidFill>
            <a:ln w="9525">
              <a:noFill/>
              <a:round/>
              <a:headEnd/>
              <a:tailEnd/>
            </a:ln>
          </p:spPr>
          <p:txBody>
            <a:bodyPr/>
            <a:lstStyle/>
            <a:p>
              <a:endParaRPr lang="en-US"/>
            </a:p>
          </p:txBody>
        </p:sp>
        <p:sp>
          <p:nvSpPr>
            <p:cNvPr id="1323" name="Freeform 287"/>
            <p:cNvSpPr>
              <a:spLocks/>
            </p:cNvSpPr>
            <p:nvPr/>
          </p:nvSpPr>
          <p:spPr bwMode="auto">
            <a:xfrm>
              <a:off x="3217" y="2251"/>
              <a:ext cx="119" cy="53"/>
            </a:xfrm>
            <a:custGeom>
              <a:avLst/>
              <a:gdLst>
                <a:gd name="T0" fmla="*/ 34 w 238"/>
                <a:gd name="T1" fmla="*/ 0 h 105"/>
                <a:gd name="T2" fmla="*/ 39 w 238"/>
                <a:gd name="T3" fmla="*/ 0 h 105"/>
                <a:gd name="T4" fmla="*/ 43 w 238"/>
                <a:gd name="T5" fmla="*/ 1 h 105"/>
                <a:gd name="T6" fmla="*/ 47 w 238"/>
                <a:gd name="T7" fmla="*/ 1 h 105"/>
                <a:gd name="T8" fmla="*/ 51 w 238"/>
                <a:gd name="T9" fmla="*/ 2 h 105"/>
                <a:gd name="T10" fmla="*/ 53 w 238"/>
                <a:gd name="T11" fmla="*/ 3 h 105"/>
                <a:gd name="T12" fmla="*/ 56 w 238"/>
                <a:gd name="T13" fmla="*/ 4 h 105"/>
                <a:gd name="T14" fmla="*/ 58 w 238"/>
                <a:gd name="T15" fmla="*/ 6 h 105"/>
                <a:gd name="T16" fmla="*/ 59 w 238"/>
                <a:gd name="T17" fmla="*/ 8 h 105"/>
                <a:gd name="T18" fmla="*/ 60 w 238"/>
                <a:gd name="T19" fmla="*/ 10 h 105"/>
                <a:gd name="T20" fmla="*/ 60 w 238"/>
                <a:gd name="T21" fmla="*/ 12 h 105"/>
                <a:gd name="T22" fmla="*/ 60 w 238"/>
                <a:gd name="T23" fmla="*/ 14 h 105"/>
                <a:gd name="T24" fmla="*/ 59 w 238"/>
                <a:gd name="T25" fmla="*/ 16 h 105"/>
                <a:gd name="T26" fmla="*/ 58 w 238"/>
                <a:gd name="T27" fmla="*/ 18 h 105"/>
                <a:gd name="T28" fmla="*/ 56 w 238"/>
                <a:gd name="T29" fmla="*/ 20 h 105"/>
                <a:gd name="T30" fmla="*/ 55 w 238"/>
                <a:gd name="T31" fmla="*/ 21 h 105"/>
                <a:gd name="T32" fmla="*/ 52 w 238"/>
                <a:gd name="T33" fmla="*/ 23 h 105"/>
                <a:gd name="T34" fmla="*/ 50 w 238"/>
                <a:gd name="T35" fmla="*/ 24 h 105"/>
                <a:gd name="T36" fmla="*/ 46 w 238"/>
                <a:gd name="T37" fmla="*/ 25 h 105"/>
                <a:gd name="T38" fmla="*/ 43 w 238"/>
                <a:gd name="T39" fmla="*/ 26 h 105"/>
                <a:gd name="T40" fmla="*/ 38 w 238"/>
                <a:gd name="T41" fmla="*/ 26 h 105"/>
                <a:gd name="T42" fmla="*/ 34 w 238"/>
                <a:gd name="T43" fmla="*/ 27 h 105"/>
                <a:gd name="T44" fmla="*/ 29 w 238"/>
                <a:gd name="T45" fmla="*/ 26 h 105"/>
                <a:gd name="T46" fmla="*/ 24 w 238"/>
                <a:gd name="T47" fmla="*/ 26 h 105"/>
                <a:gd name="T48" fmla="*/ 20 w 238"/>
                <a:gd name="T49" fmla="*/ 25 h 105"/>
                <a:gd name="T50" fmla="*/ 15 w 238"/>
                <a:gd name="T51" fmla="*/ 24 h 105"/>
                <a:gd name="T52" fmla="*/ 12 w 238"/>
                <a:gd name="T53" fmla="*/ 23 h 105"/>
                <a:gd name="T54" fmla="*/ 9 w 238"/>
                <a:gd name="T55" fmla="*/ 22 h 105"/>
                <a:gd name="T56" fmla="*/ 6 w 238"/>
                <a:gd name="T57" fmla="*/ 20 h 105"/>
                <a:gd name="T58" fmla="*/ 4 w 238"/>
                <a:gd name="T59" fmla="*/ 18 h 105"/>
                <a:gd name="T60" fmla="*/ 2 w 238"/>
                <a:gd name="T61" fmla="*/ 17 h 105"/>
                <a:gd name="T62" fmla="*/ 1 w 238"/>
                <a:gd name="T63" fmla="*/ 15 h 105"/>
                <a:gd name="T64" fmla="*/ 0 w 238"/>
                <a:gd name="T65" fmla="*/ 13 h 105"/>
                <a:gd name="T66" fmla="*/ 1 w 238"/>
                <a:gd name="T67" fmla="*/ 11 h 105"/>
                <a:gd name="T68" fmla="*/ 2 w 238"/>
                <a:gd name="T69" fmla="*/ 9 h 105"/>
                <a:gd name="T70" fmla="*/ 3 w 238"/>
                <a:gd name="T71" fmla="*/ 8 h 105"/>
                <a:gd name="T72" fmla="*/ 6 w 238"/>
                <a:gd name="T73" fmla="*/ 6 h 105"/>
                <a:gd name="T74" fmla="*/ 9 w 238"/>
                <a:gd name="T75" fmla="*/ 5 h 105"/>
                <a:gd name="T76" fmla="*/ 12 w 238"/>
                <a:gd name="T77" fmla="*/ 4 h 105"/>
                <a:gd name="T78" fmla="*/ 16 w 238"/>
                <a:gd name="T79" fmla="*/ 2 h 105"/>
                <a:gd name="T80" fmla="*/ 21 w 238"/>
                <a:gd name="T81" fmla="*/ 1 h 105"/>
                <a:gd name="T82" fmla="*/ 26 w 238"/>
                <a:gd name="T83" fmla="*/ 1 h 105"/>
                <a:gd name="T84" fmla="*/ 30 w 238"/>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38"/>
                <a:gd name="T130" fmla="*/ 0 h 105"/>
                <a:gd name="T131" fmla="*/ 238 w 238"/>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38" h="105">
                  <a:moveTo>
                    <a:pt x="122" y="0"/>
                  </a:moveTo>
                  <a:lnTo>
                    <a:pt x="129" y="0"/>
                  </a:lnTo>
                  <a:lnTo>
                    <a:pt x="136" y="0"/>
                  </a:lnTo>
                  <a:lnTo>
                    <a:pt x="142" y="0"/>
                  </a:lnTo>
                  <a:lnTo>
                    <a:pt x="148" y="0"/>
                  </a:lnTo>
                  <a:lnTo>
                    <a:pt x="155" y="0"/>
                  </a:lnTo>
                  <a:lnTo>
                    <a:pt x="161" y="0"/>
                  </a:lnTo>
                  <a:lnTo>
                    <a:pt x="167" y="0"/>
                  </a:lnTo>
                  <a:lnTo>
                    <a:pt x="172" y="1"/>
                  </a:lnTo>
                  <a:lnTo>
                    <a:pt x="177" y="1"/>
                  </a:lnTo>
                  <a:lnTo>
                    <a:pt x="183" y="2"/>
                  </a:lnTo>
                  <a:lnTo>
                    <a:pt x="187" y="3"/>
                  </a:lnTo>
                  <a:lnTo>
                    <a:pt x="192" y="3"/>
                  </a:lnTo>
                  <a:lnTo>
                    <a:pt x="197" y="4"/>
                  </a:lnTo>
                  <a:lnTo>
                    <a:pt x="201" y="6"/>
                  </a:lnTo>
                  <a:lnTo>
                    <a:pt x="205" y="8"/>
                  </a:lnTo>
                  <a:lnTo>
                    <a:pt x="208" y="9"/>
                  </a:lnTo>
                  <a:lnTo>
                    <a:pt x="212" y="10"/>
                  </a:lnTo>
                  <a:lnTo>
                    <a:pt x="215" y="13"/>
                  </a:lnTo>
                  <a:lnTo>
                    <a:pt x="219" y="14"/>
                  </a:lnTo>
                  <a:lnTo>
                    <a:pt x="221" y="16"/>
                  </a:lnTo>
                  <a:lnTo>
                    <a:pt x="224" y="18"/>
                  </a:lnTo>
                  <a:lnTo>
                    <a:pt x="227" y="19"/>
                  </a:lnTo>
                  <a:lnTo>
                    <a:pt x="229" y="22"/>
                  </a:lnTo>
                  <a:lnTo>
                    <a:pt x="230" y="24"/>
                  </a:lnTo>
                  <a:lnTo>
                    <a:pt x="232" y="26"/>
                  </a:lnTo>
                  <a:lnTo>
                    <a:pt x="234" y="30"/>
                  </a:lnTo>
                  <a:lnTo>
                    <a:pt x="235" y="32"/>
                  </a:lnTo>
                  <a:lnTo>
                    <a:pt x="236" y="34"/>
                  </a:lnTo>
                  <a:lnTo>
                    <a:pt x="237" y="37"/>
                  </a:lnTo>
                  <a:lnTo>
                    <a:pt x="237" y="40"/>
                  </a:lnTo>
                  <a:lnTo>
                    <a:pt x="238" y="42"/>
                  </a:lnTo>
                  <a:lnTo>
                    <a:pt x="238" y="46"/>
                  </a:lnTo>
                  <a:lnTo>
                    <a:pt x="238" y="49"/>
                  </a:lnTo>
                  <a:lnTo>
                    <a:pt x="238" y="52"/>
                  </a:lnTo>
                  <a:lnTo>
                    <a:pt x="237" y="55"/>
                  </a:lnTo>
                  <a:lnTo>
                    <a:pt x="237" y="57"/>
                  </a:lnTo>
                  <a:lnTo>
                    <a:pt x="236" y="61"/>
                  </a:lnTo>
                  <a:lnTo>
                    <a:pt x="235" y="63"/>
                  </a:lnTo>
                  <a:lnTo>
                    <a:pt x="234" y="66"/>
                  </a:lnTo>
                  <a:lnTo>
                    <a:pt x="232" y="68"/>
                  </a:lnTo>
                  <a:lnTo>
                    <a:pt x="230" y="70"/>
                  </a:lnTo>
                  <a:lnTo>
                    <a:pt x="229" y="72"/>
                  </a:lnTo>
                  <a:lnTo>
                    <a:pt x="227" y="75"/>
                  </a:lnTo>
                  <a:lnTo>
                    <a:pt x="224" y="77"/>
                  </a:lnTo>
                  <a:lnTo>
                    <a:pt x="222" y="79"/>
                  </a:lnTo>
                  <a:lnTo>
                    <a:pt x="220" y="82"/>
                  </a:lnTo>
                  <a:lnTo>
                    <a:pt x="217" y="84"/>
                  </a:lnTo>
                  <a:lnTo>
                    <a:pt x="214" y="85"/>
                  </a:lnTo>
                  <a:lnTo>
                    <a:pt x="210" y="87"/>
                  </a:lnTo>
                  <a:lnTo>
                    <a:pt x="208" y="90"/>
                  </a:lnTo>
                  <a:lnTo>
                    <a:pt x="204" y="91"/>
                  </a:lnTo>
                  <a:lnTo>
                    <a:pt x="200" y="92"/>
                  </a:lnTo>
                  <a:lnTo>
                    <a:pt x="197" y="94"/>
                  </a:lnTo>
                  <a:lnTo>
                    <a:pt x="192" y="95"/>
                  </a:lnTo>
                  <a:lnTo>
                    <a:pt x="187" y="97"/>
                  </a:lnTo>
                  <a:lnTo>
                    <a:pt x="184" y="98"/>
                  </a:lnTo>
                  <a:lnTo>
                    <a:pt x="178" y="99"/>
                  </a:lnTo>
                  <a:lnTo>
                    <a:pt x="174" y="100"/>
                  </a:lnTo>
                  <a:lnTo>
                    <a:pt x="169" y="101"/>
                  </a:lnTo>
                  <a:lnTo>
                    <a:pt x="163" y="101"/>
                  </a:lnTo>
                  <a:lnTo>
                    <a:pt x="157" y="102"/>
                  </a:lnTo>
                  <a:lnTo>
                    <a:pt x="152" y="104"/>
                  </a:lnTo>
                  <a:lnTo>
                    <a:pt x="146" y="104"/>
                  </a:lnTo>
                  <a:lnTo>
                    <a:pt x="139" y="104"/>
                  </a:lnTo>
                  <a:lnTo>
                    <a:pt x="133" y="105"/>
                  </a:lnTo>
                  <a:lnTo>
                    <a:pt x="128" y="105"/>
                  </a:lnTo>
                  <a:lnTo>
                    <a:pt x="121" y="104"/>
                  </a:lnTo>
                  <a:lnTo>
                    <a:pt x="115" y="104"/>
                  </a:lnTo>
                  <a:lnTo>
                    <a:pt x="108" y="104"/>
                  </a:lnTo>
                  <a:lnTo>
                    <a:pt x="102" y="102"/>
                  </a:lnTo>
                  <a:lnTo>
                    <a:pt x="96" y="102"/>
                  </a:lnTo>
                  <a:lnTo>
                    <a:pt x="91" y="101"/>
                  </a:lnTo>
                  <a:lnTo>
                    <a:pt x="85" y="100"/>
                  </a:lnTo>
                  <a:lnTo>
                    <a:pt x="79" y="99"/>
                  </a:lnTo>
                  <a:lnTo>
                    <a:pt x="73" y="98"/>
                  </a:lnTo>
                  <a:lnTo>
                    <a:pt x="68" y="97"/>
                  </a:lnTo>
                  <a:lnTo>
                    <a:pt x="63" y="95"/>
                  </a:lnTo>
                  <a:lnTo>
                    <a:pt x="57" y="94"/>
                  </a:lnTo>
                  <a:lnTo>
                    <a:pt x="53" y="92"/>
                  </a:lnTo>
                  <a:lnTo>
                    <a:pt x="48" y="91"/>
                  </a:lnTo>
                  <a:lnTo>
                    <a:pt x="42" y="90"/>
                  </a:lnTo>
                  <a:lnTo>
                    <a:pt x="39" y="87"/>
                  </a:lnTo>
                  <a:lnTo>
                    <a:pt x="34" y="85"/>
                  </a:lnTo>
                  <a:lnTo>
                    <a:pt x="30" y="83"/>
                  </a:lnTo>
                  <a:lnTo>
                    <a:pt x="26" y="82"/>
                  </a:lnTo>
                  <a:lnTo>
                    <a:pt x="23" y="79"/>
                  </a:lnTo>
                  <a:lnTo>
                    <a:pt x="19" y="77"/>
                  </a:lnTo>
                  <a:lnTo>
                    <a:pt x="16" y="75"/>
                  </a:lnTo>
                  <a:lnTo>
                    <a:pt x="13" y="72"/>
                  </a:lnTo>
                  <a:lnTo>
                    <a:pt x="10" y="70"/>
                  </a:lnTo>
                  <a:lnTo>
                    <a:pt x="8" y="68"/>
                  </a:lnTo>
                  <a:lnTo>
                    <a:pt x="7" y="66"/>
                  </a:lnTo>
                  <a:lnTo>
                    <a:pt x="4" y="62"/>
                  </a:lnTo>
                  <a:lnTo>
                    <a:pt x="3" y="60"/>
                  </a:lnTo>
                  <a:lnTo>
                    <a:pt x="2" y="57"/>
                  </a:lnTo>
                  <a:lnTo>
                    <a:pt x="1" y="55"/>
                  </a:lnTo>
                  <a:lnTo>
                    <a:pt x="1" y="52"/>
                  </a:lnTo>
                  <a:lnTo>
                    <a:pt x="0" y="49"/>
                  </a:lnTo>
                  <a:lnTo>
                    <a:pt x="1" y="47"/>
                  </a:lnTo>
                  <a:lnTo>
                    <a:pt x="1" y="44"/>
                  </a:lnTo>
                  <a:lnTo>
                    <a:pt x="2" y="41"/>
                  </a:lnTo>
                  <a:lnTo>
                    <a:pt x="3" y="39"/>
                  </a:lnTo>
                  <a:lnTo>
                    <a:pt x="4" y="37"/>
                  </a:lnTo>
                  <a:lnTo>
                    <a:pt x="5" y="34"/>
                  </a:lnTo>
                  <a:lnTo>
                    <a:pt x="8" y="32"/>
                  </a:lnTo>
                  <a:lnTo>
                    <a:pt x="10" y="30"/>
                  </a:lnTo>
                  <a:lnTo>
                    <a:pt x="12" y="29"/>
                  </a:lnTo>
                  <a:lnTo>
                    <a:pt x="16" y="26"/>
                  </a:lnTo>
                  <a:lnTo>
                    <a:pt x="19" y="24"/>
                  </a:lnTo>
                  <a:lnTo>
                    <a:pt x="23" y="22"/>
                  </a:lnTo>
                  <a:lnTo>
                    <a:pt x="26" y="21"/>
                  </a:lnTo>
                  <a:lnTo>
                    <a:pt x="30" y="18"/>
                  </a:lnTo>
                  <a:lnTo>
                    <a:pt x="34" y="17"/>
                  </a:lnTo>
                  <a:lnTo>
                    <a:pt x="39" y="15"/>
                  </a:lnTo>
                  <a:lnTo>
                    <a:pt x="43" y="14"/>
                  </a:lnTo>
                  <a:lnTo>
                    <a:pt x="48" y="13"/>
                  </a:lnTo>
                  <a:lnTo>
                    <a:pt x="54" y="11"/>
                  </a:lnTo>
                  <a:lnTo>
                    <a:pt x="58" y="9"/>
                  </a:lnTo>
                  <a:lnTo>
                    <a:pt x="64" y="8"/>
                  </a:lnTo>
                  <a:lnTo>
                    <a:pt x="70" y="7"/>
                  </a:lnTo>
                  <a:lnTo>
                    <a:pt x="76" y="6"/>
                  </a:lnTo>
                  <a:lnTo>
                    <a:pt x="81" y="4"/>
                  </a:lnTo>
                  <a:lnTo>
                    <a:pt x="88" y="3"/>
                  </a:lnTo>
                  <a:lnTo>
                    <a:pt x="94" y="3"/>
                  </a:lnTo>
                  <a:lnTo>
                    <a:pt x="101" y="2"/>
                  </a:lnTo>
                  <a:lnTo>
                    <a:pt x="108" y="1"/>
                  </a:lnTo>
                  <a:lnTo>
                    <a:pt x="115" y="1"/>
                  </a:lnTo>
                  <a:lnTo>
                    <a:pt x="122" y="0"/>
                  </a:lnTo>
                  <a:close/>
                </a:path>
              </a:pathLst>
            </a:custGeom>
            <a:solidFill>
              <a:srgbClr val="BABABA"/>
            </a:solidFill>
            <a:ln w="9525">
              <a:noFill/>
              <a:round/>
              <a:headEnd/>
              <a:tailEnd/>
            </a:ln>
          </p:spPr>
          <p:txBody>
            <a:bodyPr/>
            <a:lstStyle/>
            <a:p>
              <a:endParaRPr lang="en-US"/>
            </a:p>
          </p:txBody>
        </p:sp>
        <p:sp>
          <p:nvSpPr>
            <p:cNvPr id="1324" name="Freeform 288"/>
            <p:cNvSpPr>
              <a:spLocks/>
            </p:cNvSpPr>
            <p:nvPr/>
          </p:nvSpPr>
          <p:spPr bwMode="auto">
            <a:xfrm>
              <a:off x="3217" y="2252"/>
              <a:ext cx="112" cy="51"/>
            </a:xfrm>
            <a:custGeom>
              <a:avLst/>
              <a:gdLst>
                <a:gd name="T0" fmla="*/ 33 w 222"/>
                <a:gd name="T1" fmla="*/ 0 h 103"/>
                <a:gd name="T2" fmla="*/ 37 w 222"/>
                <a:gd name="T3" fmla="*/ 0 h 103"/>
                <a:gd name="T4" fmla="*/ 41 w 222"/>
                <a:gd name="T5" fmla="*/ 0 h 103"/>
                <a:gd name="T6" fmla="*/ 45 w 222"/>
                <a:gd name="T7" fmla="*/ 0 h 103"/>
                <a:gd name="T8" fmla="*/ 48 w 222"/>
                <a:gd name="T9" fmla="*/ 1 h 103"/>
                <a:gd name="T10" fmla="*/ 50 w 222"/>
                <a:gd name="T11" fmla="*/ 2 h 103"/>
                <a:gd name="T12" fmla="*/ 52 w 222"/>
                <a:gd name="T13" fmla="*/ 4 h 103"/>
                <a:gd name="T14" fmla="*/ 54 w 222"/>
                <a:gd name="T15" fmla="*/ 5 h 103"/>
                <a:gd name="T16" fmla="*/ 55 w 222"/>
                <a:gd name="T17" fmla="*/ 7 h 103"/>
                <a:gd name="T18" fmla="*/ 57 w 222"/>
                <a:gd name="T19" fmla="*/ 9 h 103"/>
                <a:gd name="T20" fmla="*/ 57 w 222"/>
                <a:gd name="T21" fmla="*/ 11 h 103"/>
                <a:gd name="T22" fmla="*/ 57 w 222"/>
                <a:gd name="T23" fmla="*/ 13 h 103"/>
                <a:gd name="T24" fmla="*/ 56 w 222"/>
                <a:gd name="T25" fmla="*/ 15 h 103"/>
                <a:gd name="T26" fmla="*/ 55 w 222"/>
                <a:gd name="T27" fmla="*/ 17 h 103"/>
                <a:gd name="T28" fmla="*/ 54 w 222"/>
                <a:gd name="T29" fmla="*/ 19 h 103"/>
                <a:gd name="T30" fmla="*/ 52 w 222"/>
                <a:gd name="T31" fmla="*/ 20 h 103"/>
                <a:gd name="T32" fmla="*/ 50 w 222"/>
                <a:gd name="T33" fmla="*/ 22 h 103"/>
                <a:gd name="T34" fmla="*/ 47 w 222"/>
                <a:gd name="T35" fmla="*/ 23 h 103"/>
                <a:gd name="T36" fmla="*/ 44 w 222"/>
                <a:gd name="T37" fmla="*/ 24 h 103"/>
                <a:gd name="T38" fmla="*/ 41 w 222"/>
                <a:gd name="T39" fmla="*/ 24 h 103"/>
                <a:gd name="T40" fmla="*/ 37 w 222"/>
                <a:gd name="T41" fmla="*/ 25 h 103"/>
                <a:gd name="T42" fmla="*/ 33 w 222"/>
                <a:gd name="T43" fmla="*/ 25 h 103"/>
                <a:gd name="T44" fmla="*/ 28 w 222"/>
                <a:gd name="T45" fmla="*/ 25 h 103"/>
                <a:gd name="T46" fmla="*/ 24 w 222"/>
                <a:gd name="T47" fmla="*/ 25 h 103"/>
                <a:gd name="T48" fmla="*/ 19 w 222"/>
                <a:gd name="T49" fmla="*/ 24 h 103"/>
                <a:gd name="T50" fmla="*/ 16 w 222"/>
                <a:gd name="T51" fmla="*/ 23 h 103"/>
                <a:gd name="T52" fmla="*/ 12 w 222"/>
                <a:gd name="T53" fmla="*/ 22 h 103"/>
                <a:gd name="T54" fmla="*/ 9 w 222"/>
                <a:gd name="T55" fmla="*/ 21 h 103"/>
                <a:gd name="T56" fmla="*/ 6 w 222"/>
                <a:gd name="T57" fmla="*/ 19 h 103"/>
                <a:gd name="T58" fmla="*/ 3 w 222"/>
                <a:gd name="T59" fmla="*/ 17 h 103"/>
                <a:gd name="T60" fmla="*/ 2 w 222"/>
                <a:gd name="T61" fmla="*/ 16 h 103"/>
                <a:gd name="T62" fmla="*/ 1 w 222"/>
                <a:gd name="T63" fmla="*/ 14 h 103"/>
                <a:gd name="T64" fmla="*/ 0 w 222"/>
                <a:gd name="T65" fmla="*/ 12 h 103"/>
                <a:gd name="T66" fmla="*/ 1 w 222"/>
                <a:gd name="T67" fmla="*/ 10 h 103"/>
                <a:gd name="T68" fmla="*/ 1 w 222"/>
                <a:gd name="T69" fmla="*/ 8 h 103"/>
                <a:gd name="T70" fmla="*/ 3 w 222"/>
                <a:gd name="T71" fmla="*/ 7 h 103"/>
                <a:gd name="T72" fmla="*/ 6 w 222"/>
                <a:gd name="T73" fmla="*/ 5 h 103"/>
                <a:gd name="T74" fmla="*/ 8 w 222"/>
                <a:gd name="T75" fmla="*/ 4 h 103"/>
                <a:gd name="T76" fmla="*/ 12 w 222"/>
                <a:gd name="T77" fmla="*/ 3 h 103"/>
                <a:gd name="T78" fmla="*/ 15 w 222"/>
                <a:gd name="T79" fmla="*/ 2 h 103"/>
                <a:gd name="T80" fmla="*/ 19 w 222"/>
                <a:gd name="T81" fmla="*/ 1 h 103"/>
                <a:gd name="T82" fmla="*/ 24 w 222"/>
                <a:gd name="T83" fmla="*/ 0 h 103"/>
                <a:gd name="T84" fmla="*/ 29 w 222"/>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2"/>
                <a:gd name="T130" fmla="*/ 0 h 103"/>
                <a:gd name="T131" fmla="*/ 222 w 222"/>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2" h="103">
                  <a:moveTo>
                    <a:pt x="114" y="1"/>
                  </a:moveTo>
                  <a:lnTo>
                    <a:pt x="121" y="0"/>
                  </a:lnTo>
                  <a:lnTo>
                    <a:pt x="128" y="0"/>
                  </a:lnTo>
                  <a:lnTo>
                    <a:pt x="133" y="0"/>
                  </a:lnTo>
                  <a:lnTo>
                    <a:pt x="139" y="0"/>
                  </a:lnTo>
                  <a:lnTo>
                    <a:pt x="145" y="0"/>
                  </a:lnTo>
                  <a:lnTo>
                    <a:pt x="151" y="0"/>
                  </a:lnTo>
                  <a:lnTo>
                    <a:pt x="156" y="0"/>
                  </a:lnTo>
                  <a:lnTo>
                    <a:pt x="161" y="1"/>
                  </a:lnTo>
                  <a:lnTo>
                    <a:pt x="167" y="1"/>
                  </a:lnTo>
                  <a:lnTo>
                    <a:pt x="171" y="2"/>
                  </a:lnTo>
                  <a:lnTo>
                    <a:pt x="176" y="3"/>
                  </a:lnTo>
                  <a:lnTo>
                    <a:pt x="180" y="3"/>
                  </a:lnTo>
                  <a:lnTo>
                    <a:pt x="184" y="5"/>
                  </a:lnTo>
                  <a:lnTo>
                    <a:pt x="188" y="6"/>
                  </a:lnTo>
                  <a:lnTo>
                    <a:pt x="192" y="7"/>
                  </a:lnTo>
                  <a:lnTo>
                    <a:pt x="196" y="9"/>
                  </a:lnTo>
                  <a:lnTo>
                    <a:pt x="199" y="10"/>
                  </a:lnTo>
                  <a:lnTo>
                    <a:pt x="201" y="13"/>
                  </a:lnTo>
                  <a:lnTo>
                    <a:pt x="205" y="14"/>
                  </a:lnTo>
                  <a:lnTo>
                    <a:pt x="207" y="16"/>
                  </a:lnTo>
                  <a:lnTo>
                    <a:pt x="209" y="17"/>
                  </a:lnTo>
                  <a:lnTo>
                    <a:pt x="212" y="20"/>
                  </a:lnTo>
                  <a:lnTo>
                    <a:pt x="214" y="22"/>
                  </a:lnTo>
                  <a:lnTo>
                    <a:pt x="215" y="24"/>
                  </a:lnTo>
                  <a:lnTo>
                    <a:pt x="218" y="27"/>
                  </a:lnTo>
                  <a:lnTo>
                    <a:pt x="219" y="29"/>
                  </a:lnTo>
                  <a:lnTo>
                    <a:pt x="220" y="31"/>
                  </a:lnTo>
                  <a:lnTo>
                    <a:pt x="221" y="35"/>
                  </a:lnTo>
                  <a:lnTo>
                    <a:pt x="222" y="37"/>
                  </a:lnTo>
                  <a:lnTo>
                    <a:pt x="222" y="39"/>
                  </a:lnTo>
                  <a:lnTo>
                    <a:pt x="222" y="43"/>
                  </a:lnTo>
                  <a:lnTo>
                    <a:pt x="222" y="46"/>
                  </a:lnTo>
                  <a:lnTo>
                    <a:pt x="222" y="48"/>
                  </a:lnTo>
                  <a:lnTo>
                    <a:pt x="222" y="52"/>
                  </a:lnTo>
                  <a:lnTo>
                    <a:pt x="222" y="54"/>
                  </a:lnTo>
                  <a:lnTo>
                    <a:pt x="221" y="58"/>
                  </a:lnTo>
                  <a:lnTo>
                    <a:pt x="221" y="60"/>
                  </a:lnTo>
                  <a:lnTo>
                    <a:pt x="220" y="62"/>
                  </a:lnTo>
                  <a:lnTo>
                    <a:pt x="219" y="65"/>
                  </a:lnTo>
                  <a:lnTo>
                    <a:pt x="218" y="68"/>
                  </a:lnTo>
                  <a:lnTo>
                    <a:pt x="216" y="70"/>
                  </a:lnTo>
                  <a:lnTo>
                    <a:pt x="215" y="73"/>
                  </a:lnTo>
                  <a:lnTo>
                    <a:pt x="213" y="75"/>
                  </a:lnTo>
                  <a:lnTo>
                    <a:pt x="212" y="77"/>
                  </a:lnTo>
                  <a:lnTo>
                    <a:pt x="209" y="78"/>
                  </a:lnTo>
                  <a:lnTo>
                    <a:pt x="207" y="81"/>
                  </a:lnTo>
                  <a:lnTo>
                    <a:pt x="205" y="83"/>
                  </a:lnTo>
                  <a:lnTo>
                    <a:pt x="203" y="84"/>
                  </a:lnTo>
                  <a:lnTo>
                    <a:pt x="199" y="86"/>
                  </a:lnTo>
                  <a:lnTo>
                    <a:pt x="197" y="89"/>
                  </a:lnTo>
                  <a:lnTo>
                    <a:pt x="193" y="90"/>
                  </a:lnTo>
                  <a:lnTo>
                    <a:pt x="190" y="91"/>
                  </a:lnTo>
                  <a:lnTo>
                    <a:pt x="186" y="92"/>
                  </a:lnTo>
                  <a:lnTo>
                    <a:pt x="183" y="94"/>
                  </a:lnTo>
                  <a:lnTo>
                    <a:pt x="180" y="96"/>
                  </a:lnTo>
                  <a:lnTo>
                    <a:pt x="175" y="97"/>
                  </a:lnTo>
                  <a:lnTo>
                    <a:pt x="170" y="98"/>
                  </a:lnTo>
                  <a:lnTo>
                    <a:pt x="166" y="99"/>
                  </a:lnTo>
                  <a:lnTo>
                    <a:pt x="161" y="99"/>
                  </a:lnTo>
                  <a:lnTo>
                    <a:pt x="156" y="100"/>
                  </a:lnTo>
                  <a:lnTo>
                    <a:pt x="151" y="101"/>
                  </a:lnTo>
                  <a:lnTo>
                    <a:pt x="146" y="101"/>
                  </a:lnTo>
                  <a:lnTo>
                    <a:pt x="140" y="103"/>
                  </a:lnTo>
                  <a:lnTo>
                    <a:pt x="135" y="103"/>
                  </a:lnTo>
                  <a:lnTo>
                    <a:pt x="129" y="103"/>
                  </a:lnTo>
                  <a:lnTo>
                    <a:pt x="122" y="103"/>
                  </a:lnTo>
                  <a:lnTo>
                    <a:pt x="116" y="103"/>
                  </a:lnTo>
                  <a:lnTo>
                    <a:pt x="110" y="103"/>
                  </a:lnTo>
                  <a:lnTo>
                    <a:pt x="105" y="101"/>
                  </a:lnTo>
                  <a:lnTo>
                    <a:pt x="99" y="101"/>
                  </a:lnTo>
                  <a:lnTo>
                    <a:pt x="93" y="100"/>
                  </a:lnTo>
                  <a:lnTo>
                    <a:pt x="87" y="100"/>
                  </a:lnTo>
                  <a:lnTo>
                    <a:pt x="82" y="99"/>
                  </a:lnTo>
                  <a:lnTo>
                    <a:pt x="76" y="98"/>
                  </a:lnTo>
                  <a:lnTo>
                    <a:pt x="71" y="97"/>
                  </a:lnTo>
                  <a:lnTo>
                    <a:pt x="65" y="96"/>
                  </a:lnTo>
                  <a:lnTo>
                    <a:pt x="61" y="94"/>
                  </a:lnTo>
                  <a:lnTo>
                    <a:pt x="55" y="92"/>
                  </a:lnTo>
                  <a:lnTo>
                    <a:pt x="50" y="91"/>
                  </a:lnTo>
                  <a:lnTo>
                    <a:pt x="46" y="90"/>
                  </a:lnTo>
                  <a:lnTo>
                    <a:pt x="41" y="88"/>
                  </a:lnTo>
                  <a:lnTo>
                    <a:pt x="37" y="86"/>
                  </a:lnTo>
                  <a:lnTo>
                    <a:pt x="33" y="84"/>
                  </a:lnTo>
                  <a:lnTo>
                    <a:pt x="29" y="82"/>
                  </a:lnTo>
                  <a:lnTo>
                    <a:pt x="25" y="81"/>
                  </a:lnTo>
                  <a:lnTo>
                    <a:pt x="22" y="78"/>
                  </a:lnTo>
                  <a:lnTo>
                    <a:pt x="18" y="76"/>
                  </a:lnTo>
                  <a:lnTo>
                    <a:pt x="15" y="74"/>
                  </a:lnTo>
                  <a:lnTo>
                    <a:pt x="12" y="71"/>
                  </a:lnTo>
                  <a:lnTo>
                    <a:pt x="10" y="69"/>
                  </a:lnTo>
                  <a:lnTo>
                    <a:pt x="8" y="67"/>
                  </a:lnTo>
                  <a:lnTo>
                    <a:pt x="6" y="65"/>
                  </a:lnTo>
                  <a:lnTo>
                    <a:pt x="3" y="61"/>
                  </a:lnTo>
                  <a:lnTo>
                    <a:pt x="2" y="59"/>
                  </a:lnTo>
                  <a:lnTo>
                    <a:pt x="1" y="56"/>
                  </a:lnTo>
                  <a:lnTo>
                    <a:pt x="0" y="54"/>
                  </a:lnTo>
                  <a:lnTo>
                    <a:pt x="0" y="51"/>
                  </a:lnTo>
                  <a:lnTo>
                    <a:pt x="0" y="48"/>
                  </a:lnTo>
                  <a:lnTo>
                    <a:pt x="0" y="46"/>
                  </a:lnTo>
                  <a:lnTo>
                    <a:pt x="0" y="44"/>
                  </a:lnTo>
                  <a:lnTo>
                    <a:pt x="1" y="41"/>
                  </a:lnTo>
                  <a:lnTo>
                    <a:pt x="2" y="39"/>
                  </a:lnTo>
                  <a:lnTo>
                    <a:pt x="3" y="37"/>
                  </a:lnTo>
                  <a:lnTo>
                    <a:pt x="4" y="35"/>
                  </a:lnTo>
                  <a:lnTo>
                    <a:pt x="7" y="32"/>
                  </a:lnTo>
                  <a:lnTo>
                    <a:pt x="9" y="30"/>
                  </a:lnTo>
                  <a:lnTo>
                    <a:pt x="11" y="28"/>
                  </a:lnTo>
                  <a:lnTo>
                    <a:pt x="14" y="27"/>
                  </a:lnTo>
                  <a:lnTo>
                    <a:pt x="17" y="24"/>
                  </a:lnTo>
                  <a:lnTo>
                    <a:pt x="21" y="22"/>
                  </a:lnTo>
                  <a:lnTo>
                    <a:pt x="24" y="21"/>
                  </a:lnTo>
                  <a:lnTo>
                    <a:pt x="27" y="18"/>
                  </a:lnTo>
                  <a:lnTo>
                    <a:pt x="31" y="17"/>
                  </a:lnTo>
                  <a:lnTo>
                    <a:pt x="35" y="16"/>
                  </a:lnTo>
                  <a:lnTo>
                    <a:pt x="40" y="14"/>
                  </a:lnTo>
                  <a:lnTo>
                    <a:pt x="45" y="13"/>
                  </a:lnTo>
                  <a:lnTo>
                    <a:pt x="49" y="12"/>
                  </a:lnTo>
                  <a:lnTo>
                    <a:pt x="54" y="10"/>
                  </a:lnTo>
                  <a:lnTo>
                    <a:pt x="60" y="9"/>
                  </a:lnTo>
                  <a:lnTo>
                    <a:pt x="65" y="7"/>
                  </a:lnTo>
                  <a:lnTo>
                    <a:pt x="70" y="7"/>
                  </a:lnTo>
                  <a:lnTo>
                    <a:pt x="76" y="6"/>
                  </a:lnTo>
                  <a:lnTo>
                    <a:pt x="83" y="5"/>
                  </a:lnTo>
                  <a:lnTo>
                    <a:pt x="88" y="3"/>
                  </a:lnTo>
                  <a:lnTo>
                    <a:pt x="94" y="2"/>
                  </a:lnTo>
                  <a:lnTo>
                    <a:pt x="101" y="2"/>
                  </a:lnTo>
                  <a:lnTo>
                    <a:pt x="107" y="1"/>
                  </a:lnTo>
                  <a:lnTo>
                    <a:pt x="114" y="1"/>
                  </a:lnTo>
                  <a:close/>
                </a:path>
              </a:pathLst>
            </a:custGeom>
            <a:solidFill>
              <a:srgbClr val="B8B8B8"/>
            </a:solidFill>
            <a:ln w="9525">
              <a:noFill/>
              <a:round/>
              <a:headEnd/>
              <a:tailEnd/>
            </a:ln>
          </p:spPr>
          <p:txBody>
            <a:bodyPr/>
            <a:lstStyle/>
            <a:p>
              <a:endParaRPr lang="en-US"/>
            </a:p>
          </p:txBody>
        </p:sp>
        <p:sp>
          <p:nvSpPr>
            <p:cNvPr id="1325" name="Freeform 289"/>
            <p:cNvSpPr>
              <a:spLocks/>
            </p:cNvSpPr>
            <p:nvPr/>
          </p:nvSpPr>
          <p:spPr bwMode="auto">
            <a:xfrm>
              <a:off x="3217" y="2253"/>
              <a:ext cx="105" cy="50"/>
            </a:xfrm>
            <a:custGeom>
              <a:avLst/>
              <a:gdLst>
                <a:gd name="T0" fmla="*/ 31 w 208"/>
                <a:gd name="T1" fmla="*/ 0 h 102"/>
                <a:gd name="T2" fmla="*/ 35 w 208"/>
                <a:gd name="T3" fmla="*/ 0 h 102"/>
                <a:gd name="T4" fmla="*/ 39 w 208"/>
                <a:gd name="T5" fmla="*/ 0 h 102"/>
                <a:gd name="T6" fmla="*/ 42 w 208"/>
                <a:gd name="T7" fmla="*/ 1 h 102"/>
                <a:gd name="T8" fmla="*/ 45 w 208"/>
                <a:gd name="T9" fmla="*/ 1 h 102"/>
                <a:gd name="T10" fmla="*/ 47 w 208"/>
                <a:gd name="T11" fmla="*/ 2 h 102"/>
                <a:gd name="T12" fmla="*/ 49 w 208"/>
                <a:gd name="T13" fmla="*/ 3 h 102"/>
                <a:gd name="T14" fmla="*/ 51 w 208"/>
                <a:gd name="T15" fmla="*/ 5 h 102"/>
                <a:gd name="T16" fmla="*/ 52 w 208"/>
                <a:gd name="T17" fmla="*/ 7 h 102"/>
                <a:gd name="T18" fmla="*/ 53 w 208"/>
                <a:gd name="T19" fmla="*/ 9 h 102"/>
                <a:gd name="T20" fmla="*/ 53 w 208"/>
                <a:gd name="T21" fmla="*/ 11 h 102"/>
                <a:gd name="T22" fmla="*/ 53 w 208"/>
                <a:gd name="T23" fmla="*/ 13 h 102"/>
                <a:gd name="T24" fmla="*/ 53 w 208"/>
                <a:gd name="T25" fmla="*/ 15 h 102"/>
                <a:gd name="T26" fmla="*/ 52 w 208"/>
                <a:gd name="T27" fmla="*/ 17 h 102"/>
                <a:gd name="T28" fmla="*/ 50 w 208"/>
                <a:gd name="T29" fmla="*/ 18 h 102"/>
                <a:gd name="T30" fmla="*/ 49 w 208"/>
                <a:gd name="T31" fmla="*/ 20 h 102"/>
                <a:gd name="T32" fmla="*/ 47 w 208"/>
                <a:gd name="T33" fmla="*/ 21 h 102"/>
                <a:gd name="T34" fmla="*/ 45 w 208"/>
                <a:gd name="T35" fmla="*/ 22 h 102"/>
                <a:gd name="T36" fmla="*/ 43 w 208"/>
                <a:gd name="T37" fmla="*/ 23 h 102"/>
                <a:gd name="T38" fmla="*/ 39 w 208"/>
                <a:gd name="T39" fmla="*/ 24 h 102"/>
                <a:gd name="T40" fmla="*/ 36 w 208"/>
                <a:gd name="T41" fmla="*/ 24 h 102"/>
                <a:gd name="T42" fmla="*/ 32 w 208"/>
                <a:gd name="T43" fmla="*/ 25 h 102"/>
                <a:gd name="T44" fmla="*/ 27 w 208"/>
                <a:gd name="T45" fmla="*/ 25 h 102"/>
                <a:gd name="T46" fmla="*/ 23 w 208"/>
                <a:gd name="T47" fmla="*/ 24 h 102"/>
                <a:gd name="T48" fmla="*/ 19 w 208"/>
                <a:gd name="T49" fmla="*/ 24 h 102"/>
                <a:gd name="T50" fmla="*/ 15 w 208"/>
                <a:gd name="T51" fmla="*/ 22 h 102"/>
                <a:gd name="T52" fmla="*/ 12 w 208"/>
                <a:gd name="T53" fmla="*/ 22 h 102"/>
                <a:gd name="T54" fmla="*/ 9 w 208"/>
                <a:gd name="T55" fmla="*/ 20 h 102"/>
                <a:gd name="T56" fmla="*/ 6 w 208"/>
                <a:gd name="T57" fmla="*/ 19 h 102"/>
                <a:gd name="T58" fmla="*/ 3 w 208"/>
                <a:gd name="T59" fmla="*/ 17 h 102"/>
                <a:gd name="T60" fmla="*/ 2 w 208"/>
                <a:gd name="T61" fmla="*/ 15 h 102"/>
                <a:gd name="T62" fmla="*/ 1 w 208"/>
                <a:gd name="T63" fmla="*/ 13 h 102"/>
                <a:gd name="T64" fmla="*/ 0 w 208"/>
                <a:gd name="T65" fmla="*/ 11 h 102"/>
                <a:gd name="T66" fmla="*/ 1 w 208"/>
                <a:gd name="T67" fmla="*/ 10 h 102"/>
                <a:gd name="T68" fmla="*/ 1 w 208"/>
                <a:gd name="T69" fmla="*/ 8 h 102"/>
                <a:gd name="T70" fmla="*/ 3 w 208"/>
                <a:gd name="T71" fmla="*/ 7 h 102"/>
                <a:gd name="T72" fmla="*/ 5 w 208"/>
                <a:gd name="T73" fmla="*/ 5 h 102"/>
                <a:gd name="T74" fmla="*/ 8 w 208"/>
                <a:gd name="T75" fmla="*/ 4 h 102"/>
                <a:gd name="T76" fmla="*/ 11 w 208"/>
                <a:gd name="T77" fmla="*/ 3 h 102"/>
                <a:gd name="T78" fmla="*/ 14 w 208"/>
                <a:gd name="T79" fmla="*/ 2 h 102"/>
                <a:gd name="T80" fmla="*/ 18 w 208"/>
                <a:gd name="T81" fmla="*/ 1 h 102"/>
                <a:gd name="T82" fmla="*/ 22 w 208"/>
                <a:gd name="T83" fmla="*/ 1 h 102"/>
                <a:gd name="T84" fmla="*/ 27 w 208"/>
                <a:gd name="T85" fmla="*/ 0 h 10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8"/>
                <a:gd name="T130" fmla="*/ 0 h 102"/>
                <a:gd name="T131" fmla="*/ 208 w 208"/>
                <a:gd name="T132" fmla="*/ 102 h 10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8" h="102">
                  <a:moveTo>
                    <a:pt x="107" y="1"/>
                  </a:moveTo>
                  <a:lnTo>
                    <a:pt x="114" y="1"/>
                  </a:lnTo>
                  <a:lnTo>
                    <a:pt x="120" y="0"/>
                  </a:lnTo>
                  <a:lnTo>
                    <a:pt x="125" y="0"/>
                  </a:lnTo>
                  <a:lnTo>
                    <a:pt x="131" y="0"/>
                  </a:lnTo>
                  <a:lnTo>
                    <a:pt x="137" y="0"/>
                  </a:lnTo>
                  <a:lnTo>
                    <a:pt x="141" y="0"/>
                  </a:lnTo>
                  <a:lnTo>
                    <a:pt x="147" y="1"/>
                  </a:lnTo>
                  <a:lnTo>
                    <a:pt x="152" y="1"/>
                  </a:lnTo>
                  <a:lnTo>
                    <a:pt x="156" y="1"/>
                  </a:lnTo>
                  <a:lnTo>
                    <a:pt x="161" y="2"/>
                  </a:lnTo>
                  <a:lnTo>
                    <a:pt x="165" y="4"/>
                  </a:lnTo>
                  <a:lnTo>
                    <a:pt x="169" y="4"/>
                  </a:lnTo>
                  <a:lnTo>
                    <a:pt x="173" y="5"/>
                  </a:lnTo>
                  <a:lnTo>
                    <a:pt x="176" y="6"/>
                  </a:lnTo>
                  <a:lnTo>
                    <a:pt x="180" y="7"/>
                  </a:lnTo>
                  <a:lnTo>
                    <a:pt x="183" y="9"/>
                  </a:lnTo>
                  <a:lnTo>
                    <a:pt x="186" y="11"/>
                  </a:lnTo>
                  <a:lnTo>
                    <a:pt x="189" y="12"/>
                  </a:lnTo>
                  <a:lnTo>
                    <a:pt x="192" y="14"/>
                  </a:lnTo>
                  <a:lnTo>
                    <a:pt x="194" y="15"/>
                  </a:lnTo>
                  <a:lnTo>
                    <a:pt x="197" y="17"/>
                  </a:lnTo>
                  <a:lnTo>
                    <a:pt x="198" y="20"/>
                  </a:lnTo>
                  <a:lnTo>
                    <a:pt x="200" y="22"/>
                  </a:lnTo>
                  <a:lnTo>
                    <a:pt x="201" y="23"/>
                  </a:lnTo>
                  <a:lnTo>
                    <a:pt x="204" y="26"/>
                  </a:lnTo>
                  <a:lnTo>
                    <a:pt x="205" y="29"/>
                  </a:lnTo>
                  <a:lnTo>
                    <a:pt x="206" y="31"/>
                  </a:lnTo>
                  <a:lnTo>
                    <a:pt x="206" y="34"/>
                  </a:lnTo>
                  <a:lnTo>
                    <a:pt x="207" y="37"/>
                  </a:lnTo>
                  <a:lnTo>
                    <a:pt x="207" y="39"/>
                  </a:lnTo>
                  <a:lnTo>
                    <a:pt x="208" y="42"/>
                  </a:lnTo>
                  <a:lnTo>
                    <a:pt x="208" y="45"/>
                  </a:lnTo>
                  <a:lnTo>
                    <a:pt x="208" y="49"/>
                  </a:lnTo>
                  <a:lnTo>
                    <a:pt x="208" y="51"/>
                  </a:lnTo>
                  <a:lnTo>
                    <a:pt x="207" y="54"/>
                  </a:lnTo>
                  <a:lnTo>
                    <a:pt x="207" y="57"/>
                  </a:lnTo>
                  <a:lnTo>
                    <a:pt x="206" y="59"/>
                  </a:lnTo>
                  <a:lnTo>
                    <a:pt x="206" y="62"/>
                  </a:lnTo>
                  <a:lnTo>
                    <a:pt x="205" y="65"/>
                  </a:lnTo>
                  <a:lnTo>
                    <a:pt x="204" y="67"/>
                  </a:lnTo>
                  <a:lnTo>
                    <a:pt x="204" y="69"/>
                  </a:lnTo>
                  <a:lnTo>
                    <a:pt x="203" y="72"/>
                  </a:lnTo>
                  <a:lnTo>
                    <a:pt x="200" y="74"/>
                  </a:lnTo>
                  <a:lnTo>
                    <a:pt x="199" y="76"/>
                  </a:lnTo>
                  <a:lnTo>
                    <a:pt x="198" y="78"/>
                  </a:lnTo>
                  <a:lnTo>
                    <a:pt x="196" y="80"/>
                  </a:lnTo>
                  <a:lnTo>
                    <a:pt x="193" y="82"/>
                  </a:lnTo>
                  <a:lnTo>
                    <a:pt x="192" y="84"/>
                  </a:lnTo>
                  <a:lnTo>
                    <a:pt x="189" y="85"/>
                  </a:lnTo>
                  <a:lnTo>
                    <a:pt x="186" y="88"/>
                  </a:lnTo>
                  <a:lnTo>
                    <a:pt x="184" y="89"/>
                  </a:lnTo>
                  <a:lnTo>
                    <a:pt x="181" y="90"/>
                  </a:lnTo>
                  <a:lnTo>
                    <a:pt x="178" y="91"/>
                  </a:lnTo>
                  <a:lnTo>
                    <a:pt x="175" y="93"/>
                  </a:lnTo>
                  <a:lnTo>
                    <a:pt x="171" y="95"/>
                  </a:lnTo>
                  <a:lnTo>
                    <a:pt x="168" y="96"/>
                  </a:lnTo>
                  <a:lnTo>
                    <a:pt x="163" y="97"/>
                  </a:lnTo>
                  <a:lnTo>
                    <a:pt x="160" y="97"/>
                  </a:lnTo>
                  <a:lnTo>
                    <a:pt x="155" y="98"/>
                  </a:lnTo>
                  <a:lnTo>
                    <a:pt x="151" y="99"/>
                  </a:lnTo>
                  <a:lnTo>
                    <a:pt x="146" y="99"/>
                  </a:lnTo>
                  <a:lnTo>
                    <a:pt x="141" y="100"/>
                  </a:lnTo>
                  <a:lnTo>
                    <a:pt x="136" y="100"/>
                  </a:lnTo>
                  <a:lnTo>
                    <a:pt x="130" y="102"/>
                  </a:lnTo>
                  <a:lnTo>
                    <a:pt x="124" y="102"/>
                  </a:lnTo>
                  <a:lnTo>
                    <a:pt x="118" y="102"/>
                  </a:lnTo>
                  <a:lnTo>
                    <a:pt x="113" y="102"/>
                  </a:lnTo>
                  <a:lnTo>
                    <a:pt x="107" y="102"/>
                  </a:lnTo>
                  <a:lnTo>
                    <a:pt x="102" y="100"/>
                  </a:lnTo>
                  <a:lnTo>
                    <a:pt x="97" y="100"/>
                  </a:lnTo>
                  <a:lnTo>
                    <a:pt x="91" y="99"/>
                  </a:lnTo>
                  <a:lnTo>
                    <a:pt x="85" y="98"/>
                  </a:lnTo>
                  <a:lnTo>
                    <a:pt x="80" y="98"/>
                  </a:lnTo>
                  <a:lnTo>
                    <a:pt x="75" y="97"/>
                  </a:lnTo>
                  <a:lnTo>
                    <a:pt x="70" y="96"/>
                  </a:lnTo>
                  <a:lnTo>
                    <a:pt x="64" y="95"/>
                  </a:lnTo>
                  <a:lnTo>
                    <a:pt x="60" y="92"/>
                  </a:lnTo>
                  <a:lnTo>
                    <a:pt x="55" y="91"/>
                  </a:lnTo>
                  <a:lnTo>
                    <a:pt x="49" y="90"/>
                  </a:lnTo>
                  <a:lnTo>
                    <a:pt x="46" y="89"/>
                  </a:lnTo>
                  <a:lnTo>
                    <a:pt x="41" y="87"/>
                  </a:lnTo>
                  <a:lnTo>
                    <a:pt x="37" y="84"/>
                  </a:lnTo>
                  <a:lnTo>
                    <a:pt x="33" y="83"/>
                  </a:lnTo>
                  <a:lnTo>
                    <a:pt x="29" y="81"/>
                  </a:lnTo>
                  <a:lnTo>
                    <a:pt x="25" y="78"/>
                  </a:lnTo>
                  <a:lnTo>
                    <a:pt x="22" y="77"/>
                  </a:lnTo>
                  <a:lnTo>
                    <a:pt x="18" y="75"/>
                  </a:lnTo>
                  <a:lnTo>
                    <a:pt x="15" y="73"/>
                  </a:lnTo>
                  <a:lnTo>
                    <a:pt x="12" y="70"/>
                  </a:lnTo>
                  <a:lnTo>
                    <a:pt x="10" y="68"/>
                  </a:lnTo>
                  <a:lnTo>
                    <a:pt x="8" y="66"/>
                  </a:lnTo>
                  <a:lnTo>
                    <a:pt x="6" y="64"/>
                  </a:lnTo>
                  <a:lnTo>
                    <a:pt x="4" y="60"/>
                  </a:lnTo>
                  <a:lnTo>
                    <a:pt x="2" y="58"/>
                  </a:lnTo>
                  <a:lnTo>
                    <a:pt x="1" y="55"/>
                  </a:lnTo>
                  <a:lnTo>
                    <a:pt x="1" y="53"/>
                  </a:lnTo>
                  <a:lnTo>
                    <a:pt x="0" y="50"/>
                  </a:lnTo>
                  <a:lnTo>
                    <a:pt x="0" y="47"/>
                  </a:lnTo>
                  <a:lnTo>
                    <a:pt x="0" y="45"/>
                  </a:lnTo>
                  <a:lnTo>
                    <a:pt x="1" y="43"/>
                  </a:lnTo>
                  <a:lnTo>
                    <a:pt x="1" y="40"/>
                  </a:lnTo>
                  <a:lnTo>
                    <a:pt x="2" y="38"/>
                  </a:lnTo>
                  <a:lnTo>
                    <a:pt x="3" y="36"/>
                  </a:lnTo>
                  <a:lnTo>
                    <a:pt x="4" y="34"/>
                  </a:lnTo>
                  <a:lnTo>
                    <a:pt x="7" y="32"/>
                  </a:lnTo>
                  <a:lnTo>
                    <a:pt x="9" y="30"/>
                  </a:lnTo>
                  <a:lnTo>
                    <a:pt x="11" y="28"/>
                  </a:lnTo>
                  <a:lnTo>
                    <a:pt x="14" y="26"/>
                  </a:lnTo>
                  <a:lnTo>
                    <a:pt x="16" y="24"/>
                  </a:lnTo>
                  <a:lnTo>
                    <a:pt x="19" y="22"/>
                  </a:lnTo>
                  <a:lnTo>
                    <a:pt x="23" y="21"/>
                  </a:lnTo>
                  <a:lnTo>
                    <a:pt x="26" y="19"/>
                  </a:lnTo>
                  <a:lnTo>
                    <a:pt x="30" y="17"/>
                  </a:lnTo>
                  <a:lnTo>
                    <a:pt x="33" y="16"/>
                  </a:lnTo>
                  <a:lnTo>
                    <a:pt x="38" y="15"/>
                  </a:lnTo>
                  <a:lnTo>
                    <a:pt x="42" y="13"/>
                  </a:lnTo>
                  <a:lnTo>
                    <a:pt x="47" y="12"/>
                  </a:lnTo>
                  <a:lnTo>
                    <a:pt x="52" y="11"/>
                  </a:lnTo>
                  <a:lnTo>
                    <a:pt x="56" y="9"/>
                  </a:lnTo>
                  <a:lnTo>
                    <a:pt x="61" y="8"/>
                  </a:lnTo>
                  <a:lnTo>
                    <a:pt x="67" y="7"/>
                  </a:lnTo>
                  <a:lnTo>
                    <a:pt x="72" y="6"/>
                  </a:lnTo>
                  <a:lnTo>
                    <a:pt x="77" y="5"/>
                  </a:lnTo>
                  <a:lnTo>
                    <a:pt x="83" y="5"/>
                  </a:lnTo>
                  <a:lnTo>
                    <a:pt x="88" y="4"/>
                  </a:lnTo>
                  <a:lnTo>
                    <a:pt x="95" y="2"/>
                  </a:lnTo>
                  <a:lnTo>
                    <a:pt x="101" y="2"/>
                  </a:lnTo>
                  <a:lnTo>
                    <a:pt x="107" y="1"/>
                  </a:lnTo>
                  <a:close/>
                </a:path>
              </a:pathLst>
            </a:custGeom>
            <a:solidFill>
              <a:srgbClr val="B5B5B5"/>
            </a:solidFill>
            <a:ln w="9525">
              <a:noFill/>
              <a:round/>
              <a:headEnd/>
              <a:tailEnd/>
            </a:ln>
          </p:spPr>
          <p:txBody>
            <a:bodyPr/>
            <a:lstStyle/>
            <a:p>
              <a:endParaRPr lang="en-US"/>
            </a:p>
          </p:txBody>
        </p:sp>
        <p:sp>
          <p:nvSpPr>
            <p:cNvPr id="1326" name="Freeform 290"/>
            <p:cNvSpPr>
              <a:spLocks/>
            </p:cNvSpPr>
            <p:nvPr/>
          </p:nvSpPr>
          <p:spPr bwMode="auto">
            <a:xfrm>
              <a:off x="3218" y="2253"/>
              <a:ext cx="96" cy="50"/>
            </a:xfrm>
            <a:custGeom>
              <a:avLst/>
              <a:gdLst>
                <a:gd name="T0" fmla="*/ 26 w 192"/>
                <a:gd name="T1" fmla="*/ 0 h 101"/>
                <a:gd name="T2" fmla="*/ 29 w 192"/>
                <a:gd name="T3" fmla="*/ 0 h 101"/>
                <a:gd name="T4" fmla="*/ 31 w 192"/>
                <a:gd name="T5" fmla="*/ 0 h 101"/>
                <a:gd name="T6" fmla="*/ 34 w 192"/>
                <a:gd name="T7" fmla="*/ 0 h 101"/>
                <a:gd name="T8" fmla="*/ 37 w 192"/>
                <a:gd name="T9" fmla="*/ 0 h 101"/>
                <a:gd name="T10" fmla="*/ 39 w 192"/>
                <a:gd name="T11" fmla="*/ 1 h 101"/>
                <a:gd name="T12" fmla="*/ 40 w 192"/>
                <a:gd name="T13" fmla="*/ 1 h 101"/>
                <a:gd name="T14" fmla="*/ 42 w 192"/>
                <a:gd name="T15" fmla="*/ 1 h 101"/>
                <a:gd name="T16" fmla="*/ 44 w 192"/>
                <a:gd name="T17" fmla="*/ 2 h 101"/>
                <a:gd name="T18" fmla="*/ 45 w 192"/>
                <a:gd name="T19" fmla="*/ 3 h 101"/>
                <a:gd name="T20" fmla="*/ 46 w 192"/>
                <a:gd name="T21" fmla="*/ 4 h 101"/>
                <a:gd name="T22" fmla="*/ 47 w 192"/>
                <a:gd name="T23" fmla="*/ 5 h 101"/>
                <a:gd name="T24" fmla="*/ 47 w 192"/>
                <a:gd name="T25" fmla="*/ 6 h 101"/>
                <a:gd name="T26" fmla="*/ 48 w 192"/>
                <a:gd name="T27" fmla="*/ 7 h 101"/>
                <a:gd name="T28" fmla="*/ 48 w 192"/>
                <a:gd name="T29" fmla="*/ 9 h 101"/>
                <a:gd name="T30" fmla="*/ 48 w 192"/>
                <a:gd name="T31" fmla="*/ 10 h 101"/>
                <a:gd name="T32" fmla="*/ 48 w 192"/>
                <a:gd name="T33" fmla="*/ 12 h 101"/>
                <a:gd name="T34" fmla="*/ 48 w 192"/>
                <a:gd name="T35" fmla="*/ 13 h 101"/>
                <a:gd name="T36" fmla="*/ 48 w 192"/>
                <a:gd name="T37" fmla="*/ 14 h 101"/>
                <a:gd name="T38" fmla="*/ 48 w 192"/>
                <a:gd name="T39" fmla="*/ 16 h 101"/>
                <a:gd name="T40" fmla="*/ 48 w 192"/>
                <a:gd name="T41" fmla="*/ 17 h 101"/>
                <a:gd name="T42" fmla="*/ 47 w 192"/>
                <a:gd name="T43" fmla="*/ 18 h 101"/>
                <a:gd name="T44" fmla="*/ 46 w 192"/>
                <a:gd name="T45" fmla="*/ 19 h 101"/>
                <a:gd name="T46" fmla="*/ 46 w 192"/>
                <a:gd name="T47" fmla="*/ 20 h 101"/>
                <a:gd name="T48" fmla="*/ 45 w 192"/>
                <a:gd name="T49" fmla="*/ 21 h 101"/>
                <a:gd name="T50" fmla="*/ 44 w 192"/>
                <a:gd name="T51" fmla="*/ 22 h 101"/>
                <a:gd name="T52" fmla="*/ 42 w 192"/>
                <a:gd name="T53" fmla="*/ 22 h 101"/>
                <a:gd name="T54" fmla="*/ 41 w 192"/>
                <a:gd name="T55" fmla="*/ 23 h 101"/>
                <a:gd name="T56" fmla="*/ 39 w 192"/>
                <a:gd name="T57" fmla="*/ 23 h 101"/>
                <a:gd name="T58" fmla="*/ 38 w 192"/>
                <a:gd name="T59" fmla="*/ 24 h 101"/>
                <a:gd name="T60" fmla="*/ 35 w 192"/>
                <a:gd name="T61" fmla="*/ 24 h 101"/>
                <a:gd name="T62" fmla="*/ 33 w 192"/>
                <a:gd name="T63" fmla="*/ 24 h 101"/>
                <a:gd name="T64" fmla="*/ 30 w 192"/>
                <a:gd name="T65" fmla="*/ 25 h 101"/>
                <a:gd name="T66" fmla="*/ 27 w 192"/>
                <a:gd name="T67" fmla="*/ 24 h 101"/>
                <a:gd name="T68" fmla="*/ 24 w 192"/>
                <a:gd name="T69" fmla="*/ 24 h 101"/>
                <a:gd name="T70" fmla="*/ 22 w 192"/>
                <a:gd name="T71" fmla="*/ 24 h 101"/>
                <a:gd name="T72" fmla="*/ 20 w 192"/>
                <a:gd name="T73" fmla="*/ 24 h 101"/>
                <a:gd name="T74" fmla="*/ 17 w 192"/>
                <a:gd name="T75" fmla="*/ 23 h 101"/>
                <a:gd name="T76" fmla="*/ 14 w 192"/>
                <a:gd name="T77" fmla="*/ 22 h 101"/>
                <a:gd name="T78" fmla="*/ 12 w 192"/>
                <a:gd name="T79" fmla="*/ 22 h 101"/>
                <a:gd name="T80" fmla="*/ 10 w 192"/>
                <a:gd name="T81" fmla="*/ 21 h 101"/>
                <a:gd name="T82" fmla="*/ 7 w 192"/>
                <a:gd name="T83" fmla="*/ 20 h 101"/>
                <a:gd name="T84" fmla="*/ 6 w 192"/>
                <a:gd name="T85" fmla="*/ 19 h 101"/>
                <a:gd name="T86" fmla="*/ 5 w 192"/>
                <a:gd name="T87" fmla="*/ 18 h 101"/>
                <a:gd name="T88" fmla="*/ 3 w 192"/>
                <a:gd name="T89" fmla="*/ 17 h 101"/>
                <a:gd name="T90" fmla="*/ 2 w 192"/>
                <a:gd name="T91" fmla="*/ 16 h 101"/>
                <a:gd name="T92" fmla="*/ 1 w 192"/>
                <a:gd name="T93" fmla="*/ 14 h 101"/>
                <a:gd name="T94" fmla="*/ 1 w 192"/>
                <a:gd name="T95" fmla="*/ 13 h 101"/>
                <a:gd name="T96" fmla="*/ 0 w 192"/>
                <a:gd name="T97" fmla="*/ 12 h 101"/>
                <a:gd name="T98" fmla="*/ 0 w 192"/>
                <a:gd name="T99" fmla="*/ 11 h 101"/>
                <a:gd name="T100" fmla="*/ 0 w 192"/>
                <a:gd name="T101" fmla="*/ 10 h 101"/>
                <a:gd name="T102" fmla="*/ 1 w 192"/>
                <a:gd name="T103" fmla="*/ 9 h 101"/>
                <a:gd name="T104" fmla="*/ 2 w 192"/>
                <a:gd name="T105" fmla="*/ 7 h 101"/>
                <a:gd name="T106" fmla="*/ 3 w 192"/>
                <a:gd name="T107" fmla="*/ 7 h 101"/>
                <a:gd name="T108" fmla="*/ 3 w 192"/>
                <a:gd name="T109" fmla="*/ 6 h 101"/>
                <a:gd name="T110" fmla="*/ 6 w 192"/>
                <a:gd name="T111" fmla="*/ 5 h 101"/>
                <a:gd name="T112" fmla="*/ 6 w 192"/>
                <a:gd name="T113" fmla="*/ 4 h 101"/>
                <a:gd name="T114" fmla="*/ 9 w 192"/>
                <a:gd name="T115" fmla="*/ 3 h 101"/>
                <a:gd name="T116" fmla="*/ 11 w 192"/>
                <a:gd name="T117" fmla="*/ 3 h 101"/>
                <a:gd name="T118" fmla="*/ 13 w 192"/>
                <a:gd name="T119" fmla="*/ 2 h 101"/>
                <a:gd name="T120" fmla="*/ 15 w 192"/>
                <a:gd name="T121" fmla="*/ 1 h 101"/>
                <a:gd name="T122" fmla="*/ 18 w 192"/>
                <a:gd name="T123" fmla="*/ 1 h 101"/>
                <a:gd name="T124" fmla="*/ 23 w 192"/>
                <a:gd name="T125" fmla="*/ 1 h 1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92"/>
                <a:gd name="T190" fmla="*/ 0 h 101"/>
                <a:gd name="T191" fmla="*/ 192 w 192"/>
                <a:gd name="T192" fmla="*/ 101 h 1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92" h="101">
                  <a:moveTo>
                    <a:pt x="100" y="3"/>
                  </a:moveTo>
                  <a:lnTo>
                    <a:pt x="106" y="1"/>
                  </a:lnTo>
                  <a:lnTo>
                    <a:pt x="112" y="1"/>
                  </a:lnTo>
                  <a:lnTo>
                    <a:pt x="116" y="0"/>
                  </a:lnTo>
                  <a:lnTo>
                    <a:pt x="122" y="0"/>
                  </a:lnTo>
                  <a:lnTo>
                    <a:pt x="127" y="0"/>
                  </a:lnTo>
                  <a:lnTo>
                    <a:pt x="131" y="0"/>
                  </a:lnTo>
                  <a:lnTo>
                    <a:pt x="136" y="1"/>
                  </a:lnTo>
                  <a:lnTo>
                    <a:pt x="140" y="1"/>
                  </a:lnTo>
                  <a:lnTo>
                    <a:pt x="145" y="3"/>
                  </a:lnTo>
                  <a:lnTo>
                    <a:pt x="150" y="3"/>
                  </a:lnTo>
                  <a:lnTo>
                    <a:pt x="153" y="4"/>
                  </a:lnTo>
                  <a:lnTo>
                    <a:pt x="157" y="4"/>
                  </a:lnTo>
                  <a:lnTo>
                    <a:pt x="160" y="5"/>
                  </a:lnTo>
                  <a:lnTo>
                    <a:pt x="164" y="6"/>
                  </a:lnTo>
                  <a:lnTo>
                    <a:pt x="167" y="7"/>
                  </a:lnTo>
                  <a:lnTo>
                    <a:pt x="169" y="8"/>
                  </a:lnTo>
                  <a:lnTo>
                    <a:pt x="173" y="11"/>
                  </a:lnTo>
                  <a:lnTo>
                    <a:pt x="175" y="12"/>
                  </a:lnTo>
                  <a:lnTo>
                    <a:pt x="177" y="14"/>
                  </a:lnTo>
                  <a:lnTo>
                    <a:pt x="180" y="15"/>
                  </a:lnTo>
                  <a:lnTo>
                    <a:pt x="182" y="18"/>
                  </a:lnTo>
                  <a:lnTo>
                    <a:pt x="184" y="19"/>
                  </a:lnTo>
                  <a:lnTo>
                    <a:pt x="185" y="21"/>
                  </a:lnTo>
                  <a:lnTo>
                    <a:pt x="187" y="23"/>
                  </a:lnTo>
                  <a:lnTo>
                    <a:pt x="188" y="26"/>
                  </a:lnTo>
                  <a:lnTo>
                    <a:pt x="189" y="28"/>
                  </a:lnTo>
                  <a:lnTo>
                    <a:pt x="190" y="30"/>
                  </a:lnTo>
                  <a:lnTo>
                    <a:pt x="191" y="34"/>
                  </a:lnTo>
                  <a:lnTo>
                    <a:pt x="191" y="36"/>
                  </a:lnTo>
                  <a:lnTo>
                    <a:pt x="192" y="38"/>
                  </a:lnTo>
                  <a:lnTo>
                    <a:pt x="192" y="42"/>
                  </a:lnTo>
                  <a:lnTo>
                    <a:pt x="192" y="44"/>
                  </a:lnTo>
                  <a:lnTo>
                    <a:pt x="192" y="48"/>
                  </a:lnTo>
                  <a:lnTo>
                    <a:pt x="192" y="51"/>
                  </a:lnTo>
                  <a:lnTo>
                    <a:pt x="192" y="53"/>
                  </a:lnTo>
                  <a:lnTo>
                    <a:pt x="192" y="56"/>
                  </a:lnTo>
                  <a:lnTo>
                    <a:pt x="191" y="59"/>
                  </a:lnTo>
                  <a:lnTo>
                    <a:pt x="191" y="61"/>
                  </a:lnTo>
                  <a:lnTo>
                    <a:pt x="190" y="64"/>
                  </a:lnTo>
                  <a:lnTo>
                    <a:pt x="190" y="66"/>
                  </a:lnTo>
                  <a:lnTo>
                    <a:pt x="189" y="68"/>
                  </a:lnTo>
                  <a:lnTo>
                    <a:pt x="188" y="71"/>
                  </a:lnTo>
                  <a:lnTo>
                    <a:pt x="187" y="73"/>
                  </a:lnTo>
                  <a:lnTo>
                    <a:pt x="185" y="75"/>
                  </a:lnTo>
                  <a:lnTo>
                    <a:pt x="184" y="77"/>
                  </a:lnTo>
                  <a:lnTo>
                    <a:pt x="183" y="80"/>
                  </a:lnTo>
                  <a:lnTo>
                    <a:pt x="182" y="81"/>
                  </a:lnTo>
                  <a:lnTo>
                    <a:pt x="180" y="83"/>
                  </a:lnTo>
                  <a:lnTo>
                    <a:pt x="177" y="84"/>
                  </a:lnTo>
                  <a:lnTo>
                    <a:pt x="176" y="87"/>
                  </a:lnTo>
                  <a:lnTo>
                    <a:pt x="174" y="88"/>
                  </a:lnTo>
                  <a:lnTo>
                    <a:pt x="172" y="89"/>
                  </a:lnTo>
                  <a:lnTo>
                    <a:pt x="168" y="90"/>
                  </a:lnTo>
                  <a:lnTo>
                    <a:pt x="166" y="91"/>
                  </a:lnTo>
                  <a:lnTo>
                    <a:pt x="162" y="92"/>
                  </a:lnTo>
                  <a:lnTo>
                    <a:pt x="159" y="94"/>
                  </a:lnTo>
                  <a:lnTo>
                    <a:pt x="155" y="95"/>
                  </a:lnTo>
                  <a:lnTo>
                    <a:pt x="152" y="96"/>
                  </a:lnTo>
                  <a:lnTo>
                    <a:pt x="149" y="97"/>
                  </a:lnTo>
                  <a:lnTo>
                    <a:pt x="144" y="98"/>
                  </a:lnTo>
                  <a:lnTo>
                    <a:pt x="139" y="98"/>
                  </a:lnTo>
                  <a:lnTo>
                    <a:pt x="135" y="99"/>
                  </a:lnTo>
                  <a:lnTo>
                    <a:pt x="130" y="99"/>
                  </a:lnTo>
                  <a:lnTo>
                    <a:pt x="126" y="99"/>
                  </a:lnTo>
                  <a:lnTo>
                    <a:pt x="120" y="101"/>
                  </a:lnTo>
                  <a:lnTo>
                    <a:pt x="114" y="101"/>
                  </a:lnTo>
                  <a:lnTo>
                    <a:pt x="109" y="99"/>
                  </a:lnTo>
                  <a:lnTo>
                    <a:pt x="104" y="99"/>
                  </a:lnTo>
                  <a:lnTo>
                    <a:pt x="98" y="99"/>
                  </a:lnTo>
                  <a:lnTo>
                    <a:pt x="93" y="98"/>
                  </a:lnTo>
                  <a:lnTo>
                    <a:pt x="87" y="98"/>
                  </a:lnTo>
                  <a:lnTo>
                    <a:pt x="83" y="97"/>
                  </a:lnTo>
                  <a:lnTo>
                    <a:pt x="77" y="96"/>
                  </a:lnTo>
                  <a:lnTo>
                    <a:pt x="73" y="95"/>
                  </a:lnTo>
                  <a:lnTo>
                    <a:pt x="67" y="94"/>
                  </a:lnTo>
                  <a:lnTo>
                    <a:pt x="62" y="92"/>
                  </a:lnTo>
                  <a:lnTo>
                    <a:pt x="58" y="91"/>
                  </a:lnTo>
                  <a:lnTo>
                    <a:pt x="53" y="90"/>
                  </a:lnTo>
                  <a:lnTo>
                    <a:pt x="48" y="89"/>
                  </a:lnTo>
                  <a:lnTo>
                    <a:pt x="44" y="87"/>
                  </a:lnTo>
                  <a:lnTo>
                    <a:pt x="39" y="86"/>
                  </a:lnTo>
                  <a:lnTo>
                    <a:pt x="36" y="83"/>
                  </a:lnTo>
                  <a:lnTo>
                    <a:pt x="31" y="82"/>
                  </a:lnTo>
                  <a:lnTo>
                    <a:pt x="28" y="80"/>
                  </a:lnTo>
                  <a:lnTo>
                    <a:pt x="24" y="77"/>
                  </a:lnTo>
                  <a:lnTo>
                    <a:pt x="21" y="75"/>
                  </a:lnTo>
                  <a:lnTo>
                    <a:pt x="17" y="74"/>
                  </a:lnTo>
                  <a:lnTo>
                    <a:pt x="15" y="71"/>
                  </a:lnTo>
                  <a:lnTo>
                    <a:pt x="11" y="69"/>
                  </a:lnTo>
                  <a:lnTo>
                    <a:pt x="9" y="67"/>
                  </a:lnTo>
                  <a:lnTo>
                    <a:pt x="7" y="65"/>
                  </a:lnTo>
                  <a:lnTo>
                    <a:pt x="5" y="63"/>
                  </a:lnTo>
                  <a:lnTo>
                    <a:pt x="3" y="59"/>
                  </a:lnTo>
                  <a:lnTo>
                    <a:pt x="2" y="57"/>
                  </a:lnTo>
                  <a:lnTo>
                    <a:pt x="1" y="54"/>
                  </a:lnTo>
                  <a:lnTo>
                    <a:pt x="0" y="52"/>
                  </a:lnTo>
                  <a:lnTo>
                    <a:pt x="0" y="50"/>
                  </a:lnTo>
                  <a:lnTo>
                    <a:pt x="0" y="48"/>
                  </a:lnTo>
                  <a:lnTo>
                    <a:pt x="0" y="45"/>
                  </a:lnTo>
                  <a:lnTo>
                    <a:pt x="0" y="43"/>
                  </a:lnTo>
                  <a:lnTo>
                    <a:pt x="0" y="41"/>
                  </a:lnTo>
                  <a:lnTo>
                    <a:pt x="1" y="38"/>
                  </a:lnTo>
                  <a:lnTo>
                    <a:pt x="2" y="36"/>
                  </a:lnTo>
                  <a:lnTo>
                    <a:pt x="3" y="34"/>
                  </a:lnTo>
                  <a:lnTo>
                    <a:pt x="6" y="31"/>
                  </a:lnTo>
                  <a:lnTo>
                    <a:pt x="8" y="30"/>
                  </a:lnTo>
                  <a:lnTo>
                    <a:pt x="9" y="28"/>
                  </a:lnTo>
                  <a:lnTo>
                    <a:pt x="11" y="26"/>
                  </a:lnTo>
                  <a:lnTo>
                    <a:pt x="15" y="25"/>
                  </a:lnTo>
                  <a:lnTo>
                    <a:pt x="17" y="22"/>
                  </a:lnTo>
                  <a:lnTo>
                    <a:pt x="21" y="21"/>
                  </a:lnTo>
                  <a:lnTo>
                    <a:pt x="24" y="19"/>
                  </a:lnTo>
                  <a:lnTo>
                    <a:pt x="26" y="18"/>
                  </a:lnTo>
                  <a:lnTo>
                    <a:pt x="31" y="16"/>
                  </a:lnTo>
                  <a:lnTo>
                    <a:pt x="34" y="15"/>
                  </a:lnTo>
                  <a:lnTo>
                    <a:pt x="39" y="14"/>
                  </a:lnTo>
                  <a:lnTo>
                    <a:pt x="43" y="12"/>
                  </a:lnTo>
                  <a:lnTo>
                    <a:pt x="47" y="11"/>
                  </a:lnTo>
                  <a:lnTo>
                    <a:pt x="52" y="10"/>
                  </a:lnTo>
                  <a:lnTo>
                    <a:pt x="56" y="8"/>
                  </a:lnTo>
                  <a:lnTo>
                    <a:pt x="61" y="7"/>
                  </a:lnTo>
                  <a:lnTo>
                    <a:pt x="67" y="7"/>
                  </a:lnTo>
                  <a:lnTo>
                    <a:pt x="71" y="6"/>
                  </a:lnTo>
                  <a:lnTo>
                    <a:pt x="77" y="5"/>
                  </a:lnTo>
                  <a:lnTo>
                    <a:pt x="89" y="4"/>
                  </a:lnTo>
                  <a:lnTo>
                    <a:pt x="100" y="3"/>
                  </a:lnTo>
                  <a:close/>
                </a:path>
              </a:pathLst>
            </a:custGeom>
            <a:solidFill>
              <a:srgbClr val="B2B2B2"/>
            </a:solidFill>
            <a:ln w="9525">
              <a:noFill/>
              <a:round/>
              <a:headEnd/>
              <a:tailEnd/>
            </a:ln>
          </p:spPr>
          <p:txBody>
            <a:bodyPr/>
            <a:lstStyle/>
            <a:p>
              <a:endParaRPr lang="en-US"/>
            </a:p>
          </p:txBody>
        </p:sp>
        <p:sp>
          <p:nvSpPr>
            <p:cNvPr id="1327" name="Freeform 291"/>
            <p:cNvSpPr>
              <a:spLocks/>
            </p:cNvSpPr>
            <p:nvPr/>
          </p:nvSpPr>
          <p:spPr bwMode="auto">
            <a:xfrm>
              <a:off x="3218" y="2254"/>
              <a:ext cx="89" cy="49"/>
            </a:xfrm>
            <a:custGeom>
              <a:avLst/>
              <a:gdLst>
                <a:gd name="T0" fmla="*/ 24 w 179"/>
                <a:gd name="T1" fmla="*/ 0 h 96"/>
                <a:gd name="T2" fmla="*/ 27 w 179"/>
                <a:gd name="T3" fmla="*/ 0 h 96"/>
                <a:gd name="T4" fmla="*/ 29 w 179"/>
                <a:gd name="T5" fmla="*/ 0 h 96"/>
                <a:gd name="T6" fmla="*/ 31 w 179"/>
                <a:gd name="T7" fmla="*/ 0 h 96"/>
                <a:gd name="T8" fmla="*/ 33 w 179"/>
                <a:gd name="T9" fmla="*/ 1 h 96"/>
                <a:gd name="T10" fmla="*/ 35 w 179"/>
                <a:gd name="T11" fmla="*/ 1 h 96"/>
                <a:gd name="T12" fmla="*/ 37 w 179"/>
                <a:gd name="T13" fmla="*/ 1 h 96"/>
                <a:gd name="T14" fmla="*/ 38 w 179"/>
                <a:gd name="T15" fmla="*/ 2 h 96"/>
                <a:gd name="T16" fmla="*/ 40 w 179"/>
                <a:gd name="T17" fmla="*/ 2 h 96"/>
                <a:gd name="T18" fmla="*/ 41 w 179"/>
                <a:gd name="T19" fmla="*/ 3 h 96"/>
                <a:gd name="T20" fmla="*/ 42 w 179"/>
                <a:gd name="T21" fmla="*/ 4 h 96"/>
                <a:gd name="T22" fmla="*/ 43 w 179"/>
                <a:gd name="T23" fmla="*/ 5 h 96"/>
                <a:gd name="T24" fmla="*/ 43 w 179"/>
                <a:gd name="T25" fmla="*/ 6 h 96"/>
                <a:gd name="T26" fmla="*/ 44 w 179"/>
                <a:gd name="T27" fmla="*/ 7 h 96"/>
                <a:gd name="T28" fmla="*/ 44 w 179"/>
                <a:gd name="T29" fmla="*/ 9 h 96"/>
                <a:gd name="T30" fmla="*/ 44 w 179"/>
                <a:gd name="T31" fmla="*/ 10 h 96"/>
                <a:gd name="T32" fmla="*/ 44 w 179"/>
                <a:gd name="T33" fmla="*/ 12 h 96"/>
                <a:gd name="T34" fmla="*/ 44 w 179"/>
                <a:gd name="T35" fmla="*/ 15 h 96"/>
                <a:gd name="T36" fmla="*/ 44 w 179"/>
                <a:gd name="T37" fmla="*/ 16 h 96"/>
                <a:gd name="T38" fmla="*/ 44 w 179"/>
                <a:gd name="T39" fmla="*/ 17 h 96"/>
                <a:gd name="T40" fmla="*/ 43 w 179"/>
                <a:gd name="T41" fmla="*/ 18 h 96"/>
                <a:gd name="T42" fmla="*/ 43 w 179"/>
                <a:gd name="T43" fmla="*/ 19 h 96"/>
                <a:gd name="T44" fmla="*/ 42 w 179"/>
                <a:gd name="T45" fmla="*/ 20 h 96"/>
                <a:gd name="T46" fmla="*/ 41 w 179"/>
                <a:gd name="T47" fmla="*/ 21 h 96"/>
                <a:gd name="T48" fmla="*/ 41 w 179"/>
                <a:gd name="T49" fmla="*/ 22 h 96"/>
                <a:gd name="T50" fmla="*/ 40 w 179"/>
                <a:gd name="T51" fmla="*/ 22 h 96"/>
                <a:gd name="T52" fmla="*/ 38 w 179"/>
                <a:gd name="T53" fmla="*/ 23 h 96"/>
                <a:gd name="T54" fmla="*/ 37 w 179"/>
                <a:gd name="T55" fmla="*/ 24 h 96"/>
                <a:gd name="T56" fmla="*/ 35 w 179"/>
                <a:gd name="T57" fmla="*/ 24 h 96"/>
                <a:gd name="T58" fmla="*/ 33 w 179"/>
                <a:gd name="T59" fmla="*/ 24 h 96"/>
                <a:gd name="T60" fmla="*/ 31 w 179"/>
                <a:gd name="T61" fmla="*/ 25 h 96"/>
                <a:gd name="T62" fmla="*/ 29 w 179"/>
                <a:gd name="T63" fmla="*/ 25 h 96"/>
                <a:gd name="T64" fmla="*/ 26 w 179"/>
                <a:gd name="T65" fmla="*/ 25 h 96"/>
                <a:gd name="T66" fmla="*/ 24 w 179"/>
                <a:gd name="T67" fmla="*/ 24 h 96"/>
                <a:gd name="T68" fmla="*/ 21 w 179"/>
                <a:gd name="T69" fmla="*/ 24 h 96"/>
                <a:gd name="T70" fmla="*/ 19 w 179"/>
                <a:gd name="T71" fmla="*/ 24 h 96"/>
                <a:gd name="T72" fmla="*/ 16 w 179"/>
                <a:gd name="T73" fmla="*/ 23 h 96"/>
                <a:gd name="T74" fmla="*/ 14 w 179"/>
                <a:gd name="T75" fmla="*/ 23 h 96"/>
                <a:gd name="T76" fmla="*/ 11 w 179"/>
                <a:gd name="T77" fmla="*/ 22 h 96"/>
                <a:gd name="T78" fmla="*/ 9 w 179"/>
                <a:gd name="T79" fmla="*/ 21 h 96"/>
                <a:gd name="T80" fmla="*/ 7 w 179"/>
                <a:gd name="T81" fmla="*/ 20 h 96"/>
                <a:gd name="T82" fmla="*/ 6 w 179"/>
                <a:gd name="T83" fmla="*/ 19 h 96"/>
                <a:gd name="T84" fmla="*/ 4 w 179"/>
                <a:gd name="T85" fmla="*/ 18 h 96"/>
                <a:gd name="T86" fmla="*/ 2 w 179"/>
                <a:gd name="T87" fmla="*/ 17 h 96"/>
                <a:gd name="T88" fmla="*/ 1 w 179"/>
                <a:gd name="T89" fmla="*/ 16 h 96"/>
                <a:gd name="T90" fmla="*/ 0 w 179"/>
                <a:gd name="T91" fmla="*/ 15 h 96"/>
                <a:gd name="T92" fmla="*/ 0 w 179"/>
                <a:gd name="T93" fmla="*/ 13 h 96"/>
                <a:gd name="T94" fmla="*/ 0 w 179"/>
                <a:gd name="T95" fmla="*/ 12 h 96"/>
                <a:gd name="T96" fmla="*/ 0 w 179"/>
                <a:gd name="T97" fmla="*/ 11 h 96"/>
                <a:gd name="T98" fmla="*/ 0 w 179"/>
                <a:gd name="T99" fmla="*/ 10 h 96"/>
                <a:gd name="T100" fmla="*/ 0 w 179"/>
                <a:gd name="T101" fmla="*/ 9 h 96"/>
                <a:gd name="T102" fmla="*/ 1 w 179"/>
                <a:gd name="T103" fmla="*/ 8 h 96"/>
                <a:gd name="T104" fmla="*/ 2 w 179"/>
                <a:gd name="T105" fmla="*/ 7 h 96"/>
                <a:gd name="T106" fmla="*/ 3 w 179"/>
                <a:gd name="T107" fmla="*/ 6 h 96"/>
                <a:gd name="T108" fmla="*/ 5 w 179"/>
                <a:gd name="T109" fmla="*/ 5 h 96"/>
                <a:gd name="T110" fmla="*/ 6 w 179"/>
                <a:gd name="T111" fmla="*/ 4 h 96"/>
                <a:gd name="T112" fmla="*/ 8 w 179"/>
                <a:gd name="T113" fmla="*/ 4 h 96"/>
                <a:gd name="T114" fmla="*/ 10 w 179"/>
                <a:gd name="T115" fmla="*/ 3 h 96"/>
                <a:gd name="T116" fmla="*/ 12 w 179"/>
                <a:gd name="T117" fmla="*/ 3 h 96"/>
                <a:gd name="T118" fmla="*/ 14 w 179"/>
                <a:gd name="T119" fmla="*/ 2 h 96"/>
                <a:gd name="T120" fmla="*/ 16 w 179"/>
                <a:gd name="T121" fmla="*/ 1 h 96"/>
                <a:gd name="T122" fmla="*/ 20 w 179"/>
                <a:gd name="T123" fmla="*/ 1 h 9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9"/>
                <a:gd name="T187" fmla="*/ 0 h 96"/>
                <a:gd name="T188" fmla="*/ 179 w 179"/>
                <a:gd name="T189" fmla="*/ 96 h 9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9" h="96">
                  <a:moveTo>
                    <a:pt x="93" y="1"/>
                  </a:moveTo>
                  <a:lnTo>
                    <a:pt x="99" y="0"/>
                  </a:lnTo>
                  <a:lnTo>
                    <a:pt x="104" y="0"/>
                  </a:lnTo>
                  <a:lnTo>
                    <a:pt x="109" y="0"/>
                  </a:lnTo>
                  <a:lnTo>
                    <a:pt x="114" y="0"/>
                  </a:lnTo>
                  <a:lnTo>
                    <a:pt x="119" y="0"/>
                  </a:lnTo>
                  <a:lnTo>
                    <a:pt x="123" y="0"/>
                  </a:lnTo>
                  <a:lnTo>
                    <a:pt x="127" y="0"/>
                  </a:lnTo>
                  <a:lnTo>
                    <a:pt x="131" y="0"/>
                  </a:lnTo>
                  <a:lnTo>
                    <a:pt x="135" y="1"/>
                  </a:lnTo>
                  <a:lnTo>
                    <a:pt x="139" y="1"/>
                  </a:lnTo>
                  <a:lnTo>
                    <a:pt x="143" y="2"/>
                  </a:lnTo>
                  <a:lnTo>
                    <a:pt x="146" y="2"/>
                  </a:lnTo>
                  <a:lnTo>
                    <a:pt x="149" y="3"/>
                  </a:lnTo>
                  <a:lnTo>
                    <a:pt x="152" y="4"/>
                  </a:lnTo>
                  <a:lnTo>
                    <a:pt x="155" y="5"/>
                  </a:lnTo>
                  <a:lnTo>
                    <a:pt x="158" y="7"/>
                  </a:lnTo>
                  <a:lnTo>
                    <a:pt x="160" y="8"/>
                  </a:lnTo>
                  <a:lnTo>
                    <a:pt x="162" y="10"/>
                  </a:lnTo>
                  <a:lnTo>
                    <a:pt x="165" y="11"/>
                  </a:lnTo>
                  <a:lnTo>
                    <a:pt x="167" y="13"/>
                  </a:lnTo>
                  <a:lnTo>
                    <a:pt x="168" y="15"/>
                  </a:lnTo>
                  <a:lnTo>
                    <a:pt x="170" y="17"/>
                  </a:lnTo>
                  <a:lnTo>
                    <a:pt x="172" y="19"/>
                  </a:lnTo>
                  <a:lnTo>
                    <a:pt x="173" y="22"/>
                  </a:lnTo>
                  <a:lnTo>
                    <a:pt x="174" y="24"/>
                  </a:lnTo>
                  <a:lnTo>
                    <a:pt x="175" y="26"/>
                  </a:lnTo>
                  <a:lnTo>
                    <a:pt x="176" y="28"/>
                  </a:lnTo>
                  <a:lnTo>
                    <a:pt x="177" y="31"/>
                  </a:lnTo>
                  <a:lnTo>
                    <a:pt x="177" y="33"/>
                  </a:lnTo>
                  <a:lnTo>
                    <a:pt x="177" y="36"/>
                  </a:lnTo>
                  <a:lnTo>
                    <a:pt x="177" y="39"/>
                  </a:lnTo>
                  <a:lnTo>
                    <a:pt x="179" y="42"/>
                  </a:lnTo>
                  <a:lnTo>
                    <a:pt x="177" y="48"/>
                  </a:lnTo>
                  <a:lnTo>
                    <a:pt x="177" y="54"/>
                  </a:lnTo>
                  <a:lnTo>
                    <a:pt x="177" y="56"/>
                  </a:lnTo>
                  <a:lnTo>
                    <a:pt x="177" y="58"/>
                  </a:lnTo>
                  <a:lnTo>
                    <a:pt x="177" y="62"/>
                  </a:lnTo>
                  <a:lnTo>
                    <a:pt x="176" y="64"/>
                  </a:lnTo>
                  <a:lnTo>
                    <a:pt x="176" y="66"/>
                  </a:lnTo>
                  <a:lnTo>
                    <a:pt x="175" y="69"/>
                  </a:lnTo>
                  <a:lnTo>
                    <a:pt x="174" y="71"/>
                  </a:lnTo>
                  <a:lnTo>
                    <a:pt x="174" y="72"/>
                  </a:lnTo>
                  <a:lnTo>
                    <a:pt x="173" y="74"/>
                  </a:lnTo>
                  <a:lnTo>
                    <a:pt x="172" y="77"/>
                  </a:lnTo>
                  <a:lnTo>
                    <a:pt x="170" y="78"/>
                  </a:lnTo>
                  <a:lnTo>
                    <a:pt x="169" y="80"/>
                  </a:lnTo>
                  <a:lnTo>
                    <a:pt x="167" y="81"/>
                  </a:lnTo>
                  <a:lnTo>
                    <a:pt x="166" y="84"/>
                  </a:lnTo>
                  <a:lnTo>
                    <a:pt x="164" y="85"/>
                  </a:lnTo>
                  <a:lnTo>
                    <a:pt x="162" y="86"/>
                  </a:lnTo>
                  <a:lnTo>
                    <a:pt x="160" y="87"/>
                  </a:lnTo>
                  <a:lnTo>
                    <a:pt x="158" y="88"/>
                  </a:lnTo>
                  <a:lnTo>
                    <a:pt x="154" y="89"/>
                  </a:lnTo>
                  <a:lnTo>
                    <a:pt x="152" y="91"/>
                  </a:lnTo>
                  <a:lnTo>
                    <a:pt x="149" y="92"/>
                  </a:lnTo>
                  <a:lnTo>
                    <a:pt x="145" y="93"/>
                  </a:lnTo>
                  <a:lnTo>
                    <a:pt x="142" y="94"/>
                  </a:lnTo>
                  <a:lnTo>
                    <a:pt x="138" y="94"/>
                  </a:lnTo>
                  <a:lnTo>
                    <a:pt x="135" y="95"/>
                  </a:lnTo>
                  <a:lnTo>
                    <a:pt x="130" y="95"/>
                  </a:lnTo>
                  <a:lnTo>
                    <a:pt x="126" y="96"/>
                  </a:lnTo>
                  <a:lnTo>
                    <a:pt x="121" y="96"/>
                  </a:lnTo>
                  <a:lnTo>
                    <a:pt x="116" y="96"/>
                  </a:lnTo>
                  <a:lnTo>
                    <a:pt x="111" y="96"/>
                  </a:lnTo>
                  <a:lnTo>
                    <a:pt x="106" y="96"/>
                  </a:lnTo>
                  <a:lnTo>
                    <a:pt x="100" y="96"/>
                  </a:lnTo>
                  <a:lnTo>
                    <a:pt x="96" y="95"/>
                  </a:lnTo>
                  <a:lnTo>
                    <a:pt x="91" y="95"/>
                  </a:lnTo>
                  <a:lnTo>
                    <a:pt x="85" y="94"/>
                  </a:lnTo>
                  <a:lnTo>
                    <a:pt x="81" y="94"/>
                  </a:lnTo>
                  <a:lnTo>
                    <a:pt x="76" y="93"/>
                  </a:lnTo>
                  <a:lnTo>
                    <a:pt x="70" y="92"/>
                  </a:lnTo>
                  <a:lnTo>
                    <a:pt x="66" y="91"/>
                  </a:lnTo>
                  <a:lnTo>
                    <a:pt x="61" y="89"/>
                  </a:lnTo>
                  <a:lnTo>
                    <a:pt x="56" y="88"/>
                  </a:lnTo>
                  <a:lnTo>
                    <a:pt x="52" y="87"/>
                  </a:lnTo>
                  <a:lnTo>
                    <a:pt x="47" y="85"/>
                  </a:lnTo>
                  <a:lnTo>
                    <a:pt x="44" y="84"/>
                  </a:lnTo>
                  <a:lnTo>
                    <a:pt x="39" y="81"/>
                  </a:lnTo>
                  <a:lnTo>
                    <a:pt x="34" y="80"/>
                  </a:lnTo>
                  <a:lnTo>
                    <a:pt x="31" y="78"/>
                  </a:lnTo>
                  <a:lnTo>
                    <a:pt x="28" y="77"/>
                  </a:lnTo>
                  <a:lnTo>
                    <a:pt x="24" y="74"/>
                  </a:lnTo>
                  <a:lnTo>
                    <a:pt x="21" y="72"/>
                  </a:lnTo>
                  <a:lnTo>
                    <a:pt x="17" y="70"/>
                  </a:lnTo>
                  <a:lnTo>
                    <a:pt x="15" y="68"/>
                  </a:lnTo>
                  <a:lnTo>
                    <a:pt x="11" y="65"/>
                  </a:lnTo>
                  <a:lnTo>
                    <a:pt x="9" y="64"/>
                  </a:lnTo>
                  <a:lnTo>
                    <a:pt x="7" y="62"/>
                  </a:lnTo>
                  <a:lnTo>
                    <a:pt x="6" y="60"/>
                  </a:lnTo>
                  <a:lnTo>
                    <a:pt x="3" y="56"/>
                  </a:lnTo>
                  <a:lnTo>
                    <a:pt x="2" y="54"/>
                  </a:lnTo>
                  <a:lnTo>
                    <a:pt x="1" y="51"/>
                  </a:lnTo>
                  <a:lnTo>
                    <a:pt x="0" y="49"/>
                  </a:lnTo>
                  <a:lnTo>
                    <a:pt x="0" y="47"/>
                  </a:lnTo>
                  <a:lnTo>
                    <a:pt x="0" y="45"/>
                  </a:lnTo>
                  <a:lnTo>
                    <a:pt x="0" y="42"/>
                  </a:lnTo>
                  <a:lnTo>
                    <a:pt x="0" y="40"/>
                  </a:lnTo>
                  <a:lnTo>
                    <a:pt x="1" y="38"/>
                  </a:lnTo>
                  <a:lnTo>
                    <a:pt x="1" y="35"/>
                  </a:lnTo>
                  <a:lnTo>
                    <a:pt x="2" y="33"/>
                  </a:lnTo>
                  <a:lnTo>
                    <a:pt x="3" y="32"/>
                  </a:lnTo>
                  <a:lnTo>
                    <a:pt x="6" y="30"/>
                  </a:lnTo>
                  <a:lnTo>
                    <a:pt x="7" y="27"/>
                  </a:lnTo>
                  <a:lnTo>
                    <a:pt x="9" y="26"/>
                  </a:lnTo>
                  <a:lnTo>
                    <a:pt x="11" y="24"/>
                  </a:lnTo>
                  <a:lnTo>
                    <a:pt x="14" y="23"/>
                  </a:lnTo>
                  <a:lnTo>
                    <a:pt x="16" y="20"/>
                  </a:lnTo>
                  <a:lnTo>
                    <a:pt x="20" y="19"/>
                  </a:lnTo>
                  <a:lnTo>
                    <a:pt x="22" y="18"/>
                  </a:lnTo>
                  <a:lnTo>
                    <a:pt x="25" y="16"/>
                  </a:lnTo>
                  <a:lnTo>
                    <a:pt x="29" y="15"/>
                  </a:lnTo>
                  <a:lnTo>
                    <a:pt x="32" y="13"/>
                  </a:lnTo>
                  <a:lnTo>
                    <a:pt x="36" y="12"/>
                  </a:lnTo>
                  <a:lnTo>
                    <a:pt x="40" y="11"/>
                  </a:lnTo>
                  <a:lnTo>
                    <a:pt x="44" y="10"/>
                  </a:lnTo>
                  <a:lnTo>
                    <a:pt x="48" y="9"/>
                  </a:lnTo>
                  <a:lnTo>
                    <a:pt x="53" y="8"/>
                  </a:lnTo>
                  <a:lnTo>
                    <a:pt x="58" y="7"/>
                  </a:lnTo>
                  <a:lnTo>
                    <a:pt x="62" y="5"/>
                  </a:lnTo>
                  <a:lnTo>
                    <a:pt x="67" y="4"/>
                  </a:lnTo>
                  <a:lnTo>
                    <a:pt x="71" y="3"/>
                  </a:lnTo>
                  <a:lnTo>
                    <a:pt x="82" y="2"/>
                  </a:lnTo>
                  <a:lnTo>
                    <a:pt x="93" y="1"/>
                  </a:lnTo>
                  <a:close/>
                </a:path>
              </a:pathLst>
            </a:custGeom>
            <a:solidFill>
              <a:srgbClr val="B2B2B2"/>
            </a:solidFill>
            <a:ln w="9525">
              <a:noFill/>
              <a:round/>
              <a:headEnd/>
              <a:tailEnd/>
            </a:ln>
          </p:spPr>
          <p:txBody>
            <a:bodyPr/>
            <a:lstStyle/>
            <a:p>
              <a:endParaRPr lang="en-US"/>
            </a:p>
          </p:txBody>
        </p:sp>
        <p:sp>
          <p:nvSpPr>
            <p:cNvPr id="1328" name="Freeform 292"/>
            <p:cNvSpPr>
              <a:spLocks/>
            </p:cNvSpPr>
            <p:nvPr/>
          </p:nvSpPr>
          <p:spPr bwMode="auto">
            <a:xfrm>
              <a:off x="3218" y="2255"/>
              <a:ext cx="82" cy="48"/>
            </a:xfrm>
            <a:custGeom>
              <a:avLst/>
              <a:gdLst>
                <a:gd name="T0" fmla="*/ 22 w 164"/>
                <a:gd name="T1" fmla="*/ 1 h 95"/>
                <a:gd name="T2" fmla="*/ 25 w 164"/>
                <a:gd name="T3" fmla="*/ 0 h 95"/>
                <a:gd name="T4" fmla="*/ 27 w 164"/>
                <a:gd name="T5" fmla="*/ 0 h 95"/>
                <a:gd name="T6" fmla="*/ 29 w 164"/>
                <a:gd name="T7" fmla="*/ 0 h 95"/>
                <a:gd name="T8" fmla="*/ 31 w 164"/>
                <a:gd name="T9" fmla="*/ 1 h 95"/>
                <a:gd name="T10" fmla="*/ 33 w 164"/>
                <a:gd name="T11" fmla="*/ 1 h 95"/>
                <a:gd name="T12" fmla="*/ 35 w 164"/>
                <a:gd name="T13" fmla="*/ 1 h 95"/>
                <a:gd name="T14" fmla="*/ 36 w 164"/>
                <a:gd name="T15" fmla="*/ 2 h 95"/>
                <a:gd name="T16" fmla="*/ 37 w 164"/>
                <a:gd name="T17" fmla="*/ 2 h 95"/>
                <a:gd name="T18" fmla="*/ 38 w 164"/>
                <a:gd name="T19" fmla="*/ 3 h 95"/>
                <a:gd name="T20" fmla="*/ 39 w 164"/>
                <a:gd name="T21" fmla="*/ 4 h 95"/>
                <a:gd name="T22" fmla="*/ 40 w 164"/>
                <a:gd name="T23" fmla="*/ 5 h 95"/>
                <a:gd name="T24" fmla="*/ 40 w 164"/>
                <a:gd name="T25" fmla="*/ 6 h 95"/>
                <a:gd name="T26" fmla="*/ 41 w 164"/>
                <a:gd name="T27" fmla="*/ 7 h 95"/>
                <a:gd name="T28" fmla="*/ 41 w 164"/>
                <a:gd name="T29" fmla="*/ 9 h 95"/>
                <a:gd name="T30" fmla="*/ 41 w 164"/>
                <a:gd name="T31" fmla="*/ 10 h 95"/>
                <a:gd name="T32" fmla="*/ 41 w 164"/>
                <a:gd name="T33" fmla="*/ 12 h 95"/>
                <a:gd name="T34" fmla="*/ 41 w 164"/>
                <a:gd name="T35" fmla="*/ 15 h 95"/>
                <a:gd name="T36" fmla="*/ 41 w 164"/>
                <a:gd name="T37" fmla="*/ 17 h 95"/>
                <a:gd name="T38" fmla="*/ 41 w 164"/>
                <a:gd name="T39" fmla="*/ 18 h 95"/>
                <a:gd name="T40" fmla="*/ 41 w 164"/>
                <a:gd name="T41" fmla="*/ 19 h 95"/>
                <a:gd name="T42" fmla="*/ 40 w 164"/>
                <a:gd name="T43" fmla="*/ 20 h 95"/>
                <a:gd name="T44" fmla="*/ 40 w 164"/>
                <a:gd name="T45" fmla="*/ 20 h 95"/>
                <a:gd name="T46" fmla="*/ 39 w 164"/>
                <a:gd name="T47" fmla="*/ 21 h 95"/>
                <a:gd name="T48" fmla="*/ 38 w 164"/>
                <a:gd name="T49" fmla="*/ 22 h 95"/>
                <a:gd name="T50" fmla="*/ 37 w 164"/>
                <a:gd name="T51" fmla="*/ 22 h 95"/>
                <a:gd name="T52" fmla="*/ 36 w 164"/>
                <a:gd name="T53" fmla="*/ 23 h 95"/>
                <a:gd name="T54" fmla="*/ 34 w 164"/>
                <a:gd name="T55" fmla="*/ 23 h 95"/>
                <a:gd name="T56" fmla="*/ 33 w 164"/>
                <a:gd name="T57" fmla="*/ 24 h 95"/>
                <a:gd name="T58" fmla="*/ 30 w 164"/>
                <a:gd name="T59" fmla="*/ 24 h 95"/>
                <a:gd name="T60" fmla="*/ 28 w 164"/>
                <a:gd name="T61" fmla="*/ 24 h 95"/>
                <a:gd name="T62" fmla="*/ 25 w 164"/>
                <a:gd name="T63" fmla="*/ 24 h 95"/>
                <a:gd name="T64" fmla="*/ 23 w 164"/>
                <a:gd name="T65" fmla="*/ 24 h 95"/>
                <a:gd name="T66" fmla="*/ 21 w 164"/>
                <a:gd name="T67" fmla="*/ 24 h 95"/>
                <a:gd name="T68" fmla="*/ 19 w 164"/>
                <a:gd name="T69" fmla="*/ 23 h 95"/>
                <a:gd name="T70" fmla="*/ 16 w 164"/>
                <a:gd name="T71" fmla="*/ 23 h 95"/>
                <a:gd name="T72" fmla="*/ 13 w 164"/>
                <a:gd name="T73" fmla="*/ 22 h 95"/>
                <a:gd name="T74" fmla="*/ 11 w 164"/>
                <a:gd name="T75" fmla="*/ 21 h 95"/>
                <a:gd name="T76" fmla="*/ 10 w 164"/>
                <a:gd name="T77" fmla="*/ 20 h 95"/>
                <a:gd name="T78" fmla="*/ 7 w 164"/>
                <a:gd name="T79" fmla="*/ 20 h 95"/>
                <a:gd name="T80" fmla="*/ 6 w 164"/>
                <a:gd name="T81" fmla="*/ 19 h 95"/>
                <a:gd name="T82" fmla="*/ 5 w 164"/>
                <a:gd name="T83" fmla="*/ 18 h 95"/>
                <a:gd name="T84" fmla="*/ 3 w 164"/>
                <a:gd name="T85" fmla="*/ 16 h 95"/>
                <a:gd name="T86" fmla="*/ 1 w 164"/>
                <a:gd name="T87" fmla="*/ 16 h 95"/>
                <a:gd name="T88" fmla="*/ 1 w 164"/>
                <a:gd name="T89" fmla="*/ 14 h 95"/>
                <a:gd name="T90" fmla="*/ 1 w 164"/>
                <a:gd name="T91" fmla="*/ 13 h 95"/>
                <a:gd name="T92" fmla="*/ 0 w 164"/>
                <a:gd name="T93" fmla="*/ 12 h 95"/>
                <a:gd name="T94" fmla="*/ 0 w 164"/>
                <a:gd name="T95" fmla="*/ 11 h 95"/>
                <a:gd name="T96" fmla="*/ 1 w 164"/>
                <a:gd name="T97" fmla="*/ 10 h 95"/>
                <a:gd name="T98" fmla="*/ 1 w 164"/>
                <a:gd name="T99" fmla="*/ 9 h 95"/>
                <a:gd name="T100" fmla="*/ 1 w 164"/>
                <a:gd name="T101" fmla="*/ 8 h 95"/>
                <a:gd name="T102" fmla="*/ 3 w 164"/>
                <a:gd name="T103" fmla="*/ 7 h 95"/>
                <a:gd name="T104" fmla="*/ 3 w 164"/>
                <a:gd name="T105" fmla="*/ 6 h 95"/>
                <a:gd name="T106" fmla="*/ 5 w 164"/>
                <a:gd name="T107" fmla="*/ 5 h 95"/>
                <a:gd name="T108" fmla="*/ 6 w 164"/>
                <a:gd name="T109" fmla="*/ 4 h 95"/>
                <a:gd name="T110" fmla="*/ 7 w 164"/>
                <a:gd name="T111" fmla="*/ 4 h 95"/>
                <a:gd name="T112" fmla="*/ 10 w 164"/>
                <a:gd name="T113" fmla="*/ 3 h 95"/>
                <a:gd name="T114" fmla="*/ 11 w 164"/>
                <a:gd name="T115" fmla="*/ 3 h 95"/>
                <a:gd name="T116" fmla="*/ 14 w 164"/>
                <a:gd name="T117" fmla="*/ 2 h 95"/>
                <a:gd name="T118" fmla="*/ 19 w 164"/>
                <a:gd name="T119" fmla="*/ 1 h 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4"/>
                <a:gd name="T181" fmla="*/ 0 h 95"/>
                <a:gd name="T182" fmla="*/ 164 w 164"/>
                <a:gd name="T183" fmla="*/ 95 h 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4" h="95">
                  <a:moveTo>
                    <a:pt x="86" y="1"/>
                  </a:moveTo>
                  <a:lnTo>
                    <a:pt x="91" y="1"/>
                  </a:lnTo>
                  <a:lnTo>
                    <a:pt x="97" y="0"/>
                  </a:lnTo>
                  <a:lnTo>
                    <a:pt x="101" y="0"/>
                  </a:lnTo>
                  <a:lnTo>
                    <a:pt x="106" y="0"/>
                  </a:lnTo>
                  <a:lnTo>
                    <a:pt x="109" y="0"/>
                  </a:lnTo>
                  <a:lnTo>
                    <a:pt x="114" y="0"/>
                  </a:lnTo>
                  <a:lnTo>
                    <a:pt x="117" y="0"/>
                  </a:lnTo>
                  <a:lnTo>
                    <a:pt x="122" y="0"/>
                  </a:lnTo>
                  <a:lnTo>
                    <a:pt x="126" y="1"/>
                  </a:lnTo>
                  <a:lnTo>
                    <a:pt x="129" y="1"/>
                  </a:lnTo>
                  <a:lnTo>
                    <a:pt x="131" y="2"/>
                  </a:lnTo>
                  <a:lnTo>
                    <a:pt x="135" y="2"/>
                  </a:lnTo>
                  <a:lnTo>
                    <a:pt x="138" y="3"/>
                  </a:lnTo>
                  <a:lnTo>
                    <a:pt x="140" y="4"/>
                  </a:lnTo>
                  <a:lnTo>
                    <a:pt x="143" y="6"/>
                  </a:lnTo>
                  <a:lnTo>
                    <a:pt x="145" y="7"/>
                  </a:lnTo>
                  <a:lnTo>
                    <a:pt x="147" y="8"/>
                  </a:lnTo>
                  <a:lnTo>
                    <a:pt x="150" y="10"/>
                  </a:lnTo>
                  <a:lnTo>
                    <a:pt x="152" y="11"/>
                  </a:lnTo>
                  <a:lnTo>
                    <a:pt x="153" y="12"/>
                  </a:lnTo>
                  <a:lnTo>
                    <a:pt x="155" y="15"/>
                  </a:lnTo>
                  <a:lnTo>
                    <a:pt x="157" y="17"/>
                  </a:lnTo>
                  <a:lnTo>
                    <a:pt x="158" y="18"/>
                  </a:lnTo>
                  <a:lnTo>
                    <a:pt x="159" y="21"/>
                  </a:lnTo>
                  <a:lnTo>
                    <a:pt x="160" y="23"/>
                  </a:lnTo>
                  <a:lnTo>
                    <a:pt x="161" y="25"/>
                  </a:lnTo>
                  <a:lnTo>
                    <a:pt x="161" y="27"/>
                  </a:lnTo>
                  <a:lnTo>
                    <a:pt x="162" y="31"/>
                  </a:lnTo>
                  <a:lnTo>
                    <a:pt x="162" y="33"/>
                  </a:lnTo>
                  <a:lnTo>
                    <a:pt x="164" y="35"/>
                  </a:lnTo>
                  <a:lnTo>
                    <a:pt x="164" y="39"/>
                  </a:lnTo>
                  <a:lnTo>
                    <a:pt x="164" y="41"/>
                  </a:lnTo>
                  <a:lnTo>
                    <a:pt x="164" y="48"/>
                  </a:lnTo>
                  <a:lnTo>
                    <a:pt x="164" y="53"/>
                  </a:lnTo>
                  <a:lnTo>
                    <a:pt x="164" y="59"/>
                  </a:lnTo>
                  <a:lnTo>
                    <a:pt x="164" y="63"/>
                  </a:lnTo>
                  <a:lnTo>
                    <a:pt x="162" y="65"/>
                  </a:lnTo>
                  <a:lnTo>
                    <a:pt x="162" y="68"/>
                  </a:lnTo>
                  <a:lnTo>
                    <a:pt x="162" y="70"/>
                  </a:lnTo>
                  <a:lnTo>
                    <a:pt x="161" y="72"/>
                  </a:lnTo>
                  <a:lnTo>
                    <a:pt x="161" y="73"/>
                  </a:lnTo>
                  <a:lnTo>
                    <a:pt x="160" y="76"/>
                  </a:lnTo>
                  <a:lnTo>
                    <a:pt x="159" y="77"/>
                  </a:lnTo>
                  <a:lnTo>
                    <a:pt x="158" y="79"/>
                  </a:lnTo>
                  <a:lnTo>
                    <a:pt x="157" y="80"/>
                  </a:lnTo>
                  <a:lnTo>
                    <a:pt x="155" y="82"/>
                  </a:lnTo>
                  <a:lnTo>
                    <a:pt x="154" y="84"/>
                  </a:lnTo>
                  <a:lnTo>
                    <a:pt x="153" y="85"/>
                  </a:lnTo>
                  <a:lnTo>
                    <a:pt x="151" y="86"/>
                  </a:lnTo>
                  <a:lnTo>
                    <a:pt x="149" y="87"/>
                  </a:lnTo>
                  <a:lnTo>
                    <a:pt x="147" y="88"/>
                  </a:lnTo>
                  <a:lnTo>
                    <a:pt x="144" y="90"/>
                  </a:lnTo>
                  <a:lnTo>
                    <a:pt x="142" y="91"/>
                  </a:lnTo>
                  <a:lnTo>
                    <a:pt x="139" y="92"/>
                  </a:lnTo>
                  <a:lnTo>
                    <a:pt x="136" y="92"/>
                  </a:lnTo>
                  <a:lnTo>
                    <a:pt x="132" y="93"/>
                  </a:lnTo>
                  <a:lnTo>
                    <a:pt x="129" y="94"/>
                  </a:lnTo>
                  <a:lnTo>
                    <a:pt x="126" y="94"/>
                  </a:lnTo>
                  <a:lnTo>
                    <a:pt x="121" y="94"/>
                  </a:lnTo>
                  <a:lnTo>
                    <a:pt x="116" y="95"/>
                  </a:lnTo>
                  <a:lnTo>
                    <a:pt x="112" y="95"/>
                  </a:lnTo>
                  <a:lnTo>
                    <a:pt x="107" y="95"/>
                  </a:lnTo>
                  <a:lnTo>
                    <a:pt x="102" y="95"/>
                  </a:lnTo>
                  <a:lnTo>
                    <a:pt x="98" y="94"/>
                  </a:lnTo>
                  <a:lnTo>
                    <a:pt x="93" y="94"/>
                  </a:lnTo>
                  <a:lnTo>
                    <a:pt x="89" y="94"/>
                  </a:lnTo>
                  <a:lnTo>
                    <a:pt x="83" y="93"/>
                  </a:lnTo>
                  <a:lnTo>
                    <a:pt x="78" y="92"/>
                  </a:lnTo>
                  <a:lnTo>
                    <a:pt x="74" y="92"/>
                  </a:lnTo>
                  <a:lnTo>
                    <a:pt x="69" y="91"/>
                  </a:lnTo>
                  <a:lnTo>
                    <a:pt x="64" y="90"/>
                  </a:lnTo>
                  <a:lnTo>
                    <a:pt x="60" y="88"/>
                  </a:lnTo>
                  <a:lnTo>
                    <a:pt x="55" y="86"/>
                  </a:lnTo>
                  <a:lnTo>
                    <a:pt x="51" y="85"/>
                  </a:lnTo>
                  <a:lnTo>
                    <a:pt x="47" y="84"/>
                  </a:lnTo>
                  <a:lnTo>
                    <a:pt x="43" y="83"/>
                  </a:lnTo>
                  <a:lnTo>
                    <a:pt x="38" y="80"/>
                  </a:lnTo>
                  <a:lnTo>
                    <a:pt x="34" y="79"/>
                  </a:lnTo>
                  <a:lnTo>
                    <a:pt x="31" y="77"/>
                  </a:lnTo>
                  <a:lnTo>
                    <a:pt x="28" y="75"/>
                  </a:lnTo>
                  <a:lnTo>
                    <a:pt x="24" y="73"/>
                  </a:lnTo>
                  <a:lnTo>
                    <a:pt x="21" y="71"/>
                  </a:lnTo>
                  <a:lnTo>
                    <a:pt x="17" y="69"/>
                  </a:lnTo>
                  <a:lnTo>
                    <a:pt x="15" y="67"/>
                  </a:lnTo>
                  <a:lnTo>
                    <a:pt x="11" y="64"/>
                  </a:lnTo>
                  <a:lnTo>
                    <a:pt x="9" y="62"/>
                  </a:lnTo>
                  <a:lnTo>
                    <a:pt x="7" y="61"/>
                  </a:lnTo>
                  <a:lnTo>
                    <a:pt x="6" y="59"/>
                  </a:lnTo>
                  <a:lnTo>
                    <a:pt x="3" y="56"/>
                  </a:lnTo>
                  <a:lnTo>
                    <a:pt x="2" y="53"/>
                  </a:lnTo>
                  <a:lnTo>
                    <a:pt x="1" y="50"/>
                  </a:lnTo>
                  <a:lnTo>
                    <a:pt x="1" y="48"/>
                  </a:lnTo>
                  <a:lnTo>
                    <a:pt x="0" y="46"/>
                  </a:lnTo>
                  <a:lnTo>
                    <a:pt x="0" y="44"/>
                  </a:lnTo>
                  <a:lnTo>
                    <a:pt x="0" y="41"/>
                  </a:lnTo>
                  <a:lnTo>
                    <a:pt x="0" y="39"/>
                  </a:lnTo>
                  <a:lnTo>
                    <a:pt x="1" y="37"/>
                  </a:lnTo>
                  <a:lnTo>
                    <a:pt x="2" y="35"/>
                  </a:lnTo>
                  <a:lnTo>
                    <a:pt x="2" y="33"/>
                  </a:lnTo>
                  <a:lnTo>
                    <a:pt x="3" y="31"/>
                  </a:lnTo>
                  <a:lnTo>
                    <a:pt x="6" y="30"/>
                  </a:lnTo>
                  <a:lnTo>
                    <a:pt x="7" y="27"/>
                  </a:lnTo>
                  <a:lnTo>
                    <a:pt x="9" y="26"/>
                  </a:lnTo>
                  <a:lnTo>
                    <a:pt x="10" y="24"/>
                  </a:lnTo>
                  <a:lnTo>
                    <a:pt x="13" y="23"/>
                  </a:lnTo>
                  <a:lnTo>
                    <a:pt x="15" y="21"/>
                  </a:lnTo>
                  <a:lnTo>
                    <a:pt x="18" y="19"/>
                  </a:lnTo>
                  <a:lnTo>
                    <a:pt x="21" y="18"/>
                  </a:lnTo>
                  <a:lnTo>
                    <a:pt x="24" y="16"/>
                  </a:lnTo>
                  <a:lnTo>
                    <a:pt x="26" y="15"/>
                  </a:lnTo>
                  <a:lnTo>
                    <a:pt x="30" y="14"/>
                  </a:lnTo>
                  <a:lnTo>
                    <a:pt x="33" y="12"/>
                  </a:lnTo>
                  <a:lnTo>
                    <a:pt x="37" y="11"/>
                  </a:lnTo>
                  <a:lnTo>
                    <a:pt x="41" y="10"/>
                  </a:lnTo>
                  <a:lnTo>
                    <a:pt x="45" y="9"/>
                  </a:lnTo>
                  <a:lnTo>
                    <a:pt x="49" y="8"/>
                  </a:lnTo>
                  <a:lnTo>
                    <a:pt x="58" y="6"/>
                  </a:lnTo>
                  <a:lnTo>
                    <a:pt x="67" y="4"/>
                  </a:lnTo>
                  <a:lnTo>
                    <a:pt x="76" y="3"/>
                  </a:lnTo>
                  <a:lnTo>
                    <a:pt x="86" y="1"/>
                  </a:lnTo>
                  <a:close/>
                </a:path>
              </a:pathLst>
            </a:custGeom>
            <a:solidFill>
              <a:srgbClr val="B0B0B0"/>
            </a:solidFill>
            <a:ln w="9525">
              <a:noFill/>
              <a:round/>
              <a:headEnd/>
              <a:tailEnd/>
            </a:ln>
          </p:spPr>
          <p:txBody>
            <a:bodyPr/>
            <a:lstStyle/>
            <a:p>
              <a:endParaRPr lang="en-US"/>
            </a:p>
          </p:txBody>
        </p:sp>
        <p:sp>
          <p:nvSpPr>
            <p:cNvPr id="1329" name="Freeform 293"/>
            <p:cNvSpPr>
              <a:spLocks/>
            </p:cNvSpPr>
            <p:nvPr/>
          </p:nvSpPr>
          <p:spPr bwMode="auto">
            <a:xfrm>
              <a:off x="3218" y="2255"/>
              <a:ext cx="75" cy="48"/>
            </a:xfrm>
            <a:custGeom>
              <a:avLst/>
              <a:gdLst>
                <a:gd name="T0" fmla="*/ 21 w 150"/>
                <a:gd name="T1" fmla="*/ 1 h 94"/>
                <a:gd name="T2" fmla="*/ 23 w 150"/>
                <a:gd name="T3" fmla="*/ 0 h 94"/>
                <a:gd name="T4" fmla="*/ 25 w 150"/>
                <a:gd name="T5" fmla="*/ 0 h 94"/>
                <a:gd name="T6" fmla="*/ 27 w 150"/>
                <a:gd name="T7" fmla="*/ 0 h 94"/>
                <a:gd name="T8" fmla="*/ 28 w 150"/>
                <a:gd name="T9" fmla="*/ 1 h 94"/>
                <a:gd name="T10" fmla="*/ 30 w 150"/>
                <a:gd name="T11" fmla="*/ 1 h 94"/>
                <a:gd name="T12" fmla="*/ 31 w 150"/>
                <a:gd name="T13" fmla="*/ 1 h 94"/>
                <a:gd name="T14" fmla="*/ 33 w 150"/>
                <a:gd name="T15" fmla="*/ 2 h 94"/>
                <a:gd name="T16" fmla="*/ 34 w 150"/>
                <a:gd name="T17" fmla="*/ 2 h 94"/>
                <a:gd name="T18" fmla="*/ 35 w 150"/>
                <a:gd name="T19" fmla="*/ 3 h 94"/>
                <a:gd name="T20" fmla="*/ 36 w 150"/>
                <a:gd name="T21" fmla="*/ 4 h 94"/>
                <a:gd name="T22" fmla="*/ 36 w 150"/>
                <a:gd name="T23" fmla="*/ 5 h 94"/>
                <a:gd name="T24" fmla="*/ 37 w 150"/>
                <a:gd name="T25" fmla="*/ 6 h 94"/>
                <a:gd name="T26" fmla="*/ 37 w 150"/>
                <a:gd name="T27" fmla="*/ 7 h 94"/>
                <a:gd name="T28" fmla="*/ 38 w 150"/>
                <a:gd name="T29" fmla="*/ 9 h 94"/>
                <a:gd name="T30" fmla="*/ 38 w 150"/>
                <a:gd name="T31" fmla="*/ 10 h 94"/>
                <a:gd name="T32" fmla="*/ 38 w 150"/>
                <a:gd name="T33" fmla="*/ 14 h 94"/>
                <a:gd name="T34" fmla="*/ 38 w 150"/>
                <a:gd name="T35" fmla="*/ 17 h 94"/>
                <a:gd name="T36" fmla="*/ 38 w 150"/>
                <a:gd name="T37" fmla="*/ 19 h 94"/>
                <a:gd name="T38" fmla="*/ 38 w 150"/>
                <a:gd name="T39" fmla="*/ 20 h 94"/>
                <a:gd name="T40" fmla="*/ 37 w 150"/>
                <a:gd name="T41" fmla="*/ 20 h 94"/>
                <a:gd name="T42" fmla="*/ 37 w 150"/>
                <a:gd name="T43" fmla="*/ 21 h 94"/>
                <a:gd name="T44" fmla="*/ 36 w 150"/>
                <a:gd name="T45" fmla="*/ 22 h 94"/>
                <a:gd name="T46" fmla="*/ 35 w 150"/>
                <a:gd name="T47" fmla="*/ 22 h 94"/>
                <a:gd name="T48" fmla="*/ 34 w 150"/>
                <a:gd name="T49" fmla="*/ 23 h 94"/>
                <a:gd name="T50" fmla="*/ 33 w 150"/>
                <a:gd name="T51" fmla="*/ 23 h 94"/>
                <a:gd name="T52" fmla="*/ 30 w 150"/>
                <a:gd name="T53" fmla="*/ 24 h 94"/>
                <a:gd name="T54" fmla="*/ 29 w 150"/>
                <a:gd name="T55" fmla="*/ 24 h 94"/>
                <a:gd name="T56" fmla="*/ 27 w 150"/>
                <a:gd name="T57" fmla="*/ 25 h 94"/>
                <a:gd name="T58" fmla="*/ 24 w 150"/>
                <a:gd name="T59" fmla="*/ 24 h 94"/>
                <a:gd name="T60" fmla="*/ 22 w 150"/>
                <a:gd name="T61" fmla="*/ 24 h 94"/>
                <a:gd name="T62" fmla="*/ 20 w 150"/>
                <a:gd name="T63" fmla="*/ 24 h 94"/>
                <a:gd name="T64" fmla="*/ 19 w 150"/>
                <a:gd name="T65" fmla="*/ 23 h 94"/>
                <a:gd name="T66" fmla="*/ 15 w 150"/>
                <a:gd name="T67" fmla="*/ 22 h 94"/>
                <a:gd name="T68" fmla="*/ 13 w 150"/>
                <a:gd name="T69" fmla="*/ 22 h 94"/>
                <a:gd name="T70" fmla="*/ 11 w 150"/>
                <a:gd name="T71" fmla="*/ 21 h 94"/>
                <a:gd name="T72" fmla="*/ 9 w 150"/>
                <a:gd name="T73" fmla="*/ 20 h 94"/>
                <a:gd name="T74" fmla="*/ 7 w 150"/>
                <a:gd name="T75" fmla="*/ 20 h 94"/>
                <a:gd name="T76" fmla="*/ 6 w 150"/>
                <a:gd name="T77" fmla="*/ 18 h 94"/>
                <a:gd name="T78" fmla="*/ 5 w 150"/>
                <a:gd name="T79" fmla="*/ 18 h 94"/>
                <a:gd name="T80" fmla="*/ 2 w 150"/>
                <a:gd name="T81" fmla="*/ 16 h 94"/>
                <a:gd name="T82" fmla="*/ 2 w 150"/>
                <a:gd name="T83" fmla="*/ 15 h 94"/>
                <a:gd name="T84" fmla="*/ 1 w 150"/>
                <a:gd name="T85" fmla="*/ 14 h 94"/>
                <a:gd name="T86" fmla="*/ 1 w 150"/>
                <a:gd name="T87" fmla="*/ 13 h 94"/>
                <a:gd name="T88" fmla="*/ 1 w 150"/>
                <a:gd name="T89" fmla="*/ 12 h 94"/>
                <a:gd name="T90" fmla="*/ 1 w 150"/>
                <a:gd name="T91" fmla="*/ 10 h 94"/>
                <a:gd name="T92" fmla="*/ 1 w 150"/>
                <a:gd name="T93" fmla="*/ 10 h 94"/>
                <a:gd name="T94" fmla="*/ 1 w 150"/>
                <a:gd name="T95" fmla="*/ 8 h 94"/>
                <a:gd name="T96" fmla="*/ 1 w 150"/>
                <a:gd name="T97" fmla="*/ 8 h 94"/>
                <a:gd name="T98" fmla="*/ 2 w 150"/>
                <a:gd name="T99" fmla="*/ 7 h 94"/>
                <a:gd name="T100" fmla="*/ 3 w 150"/>
                <a:gd name="T101" fmla="*/ 6 h 94"/>
                <a:gd name="T102" fmla="*/ 5 w 150"/>
                <a:gd name="T103" fmla="*/ 5 h 94"/>
                <a:gd name="T104" fmla="*/ 5 w 150"/>
                <a:gd name="T105" fmla="*/ 5 h 94"/>
                <a:gd name="T106" fmla="*/ 7 w 150"/>
                <a:gd name="T107" fmla="*/ 4 h 94"/>
                <a:gd name="T108" fmla="*/ 9 w 150"/>
                <a:gd name="T109" fmla="*/ 3 h 94"/>
                <a:gd name="T110" fmla="*/ 10 w 150"/>
                <a:gd name="T111" fmla="*/ 3 h 94"/>
                <a:gd name="T112" fmla="*/ 13 w 150"/>
                <a:gd name="T113" fmla="*/ 2 h 94"/>
                <a:gd name="T114" fmla="*/ 18 w 150"/>
                <a:gd name="T115" fmla="*/ 1 h 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0"/>
                <a:gd name="T175" fmla="*/ 0 h 94"/>
                <a:gd name="T176" fmla="*/ 150 w 150"/>
                <a:gd name="T177" fmla="*/ 94 h 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0" h="94">
                  <a:moveTo>
                    <a:pt x="79" y="2"/>
                  </a:moveTo>
                  <a:lnTo>
                    <a:pt x="84" y="1"/>
                  </a:lnTo>
                  <a:lnTo>
                    <a:pt x="89" y="1"/>
                  </a:lnTo>
                  <a:lnTo>
                    <a:pt x="93" y="0"/>
                  </a:lnTo>
                  <a:lnTo>
                    <a:pt x="97" y="0"/>
                  </a:lnTo>
                  <a:lnTo>
                    <a:pt x="101" y="0"/>
                  </a:lnTo>
                  <a:lnTo>
                    <a:pt x="105" y="0"/>
                  </a:lnTo>
                  <a:lnTo>
                    <a:pt x="108" y="0"/>
                  </a:lnTo>
                  <a:lnTo>
                    <a:pt x="112" y="0"/>
                  </a:lnTo>
                  <a:lnTo>
                    <a:pt x="115" y="1"/>
                  </a:lnTo>
                  <a:lnTo>
                    <a:pt x="119" y="1"/>
                  </a:lnTo>
                  <a:lnTo>
                    <a:pt x="121" y="2"/>
                  </a:lnTo>
                  <a:lnTo>
                    <a:pt x="123" y="2"/>
                  </a:lnTo>
                  <a:lnTo>
                    <a:pt x="127" y="3"/>
                  </a:lnTo>
                  <a:lnTo>
                    <a:pt x="129" y="5"/>
                  </a:lnTo>
                  <a:lnTo>
                    <a:pt x="131" y="6"/>
                  </a:lnTo>
                  <a:lnTo>
                    <a:pt x="134" y="7"/>
                  </a:lnTo>
                  <a:lnTo>
                    <a:pt x="135" y="8"/>
                  </a:lnTo>
                  <a:lnTo>
                    <a:pt x="137" y="9"/>
                  </a:lnTo>
                  <a:lnTo>
                    <a:pt x="139" y="11"/>
                  </a:lnTo>
                  <a:lnTo>
                    <a:pt x="140" y="13"/>
                  </a:lnTo>
                  <a:lnTo>
                    <a:pt x="142" y="15"/>
                  </a:lnTo>
                  <a:lnTo>
                    <a:pt x="143" y="16"/>
                  </a:lnTo>
                  <a:lnTo>
                    <a:pt x="144" y="18"/>
                  </a:lnTo>
                  <a:lnTo>
                    <a:pt x="145" y="21"/>
                  </a:lnTo>
                  <a:lnTo>
                    <a:pt x="146" y="23"/>
                  </a:lnTo>
                  <a:lnTo>
                    <a:pt x="147" y="25"/>
                  </a:lnTo>
                  <a:lnTo>
                    <a:pt x="147" y="28"/>
                  </a:lnTo>
                  <a:lnTo>
                    <a:pt x="149" y="30"/>
                  </a:lnTo>
                  <a:lnTo>
                    <a:pt x="149" y="33"/>
                  </a:lnTo>
                  <a:lnTo>
                    <a:pt x="149" y="36"/>
                  </a:lnTo>
                  <a:lnTo>
                    <a:pt x="149" y="38"/>
                  </a:lnTo>
                  <a:lnTo>
                    <a:pt x="149" y="41"/>
                  </a:lnTo>
                  <a:lnTo>
                    <a:pt x="150" y="53"/>
                  </a:lnTo>
                  <a:lnTo>
                    <a:pt x="150" y="62"/>
                  </a:lnTo>
                  <a:lnTo>
                    <a:pt x="150" y="67"/>
                  </a:lnTo>
                  <a:lnTo>
                    <a:pt x="150" y="71"/>
                  </a:lnTo>
                  <a:lnTo>
                    <a:pt x="149" y="72"/>
                  </a:lnTo>
                  <a:lnTo>
                    <a:pt x="149" y="75"/>
                  </a:lnTo>
                  <a:lnTo>
                    <a:pt x="149" y="76"/>
                  </a:lnTo>
                  <a:lnTo>
                    <a:pt x="147" y="78"/>
                  </a:lnTo>
                  <a:lnTo>
                    <a:pt x="147" y="79"/>
                  </a:lnTo>
                  <a:lnTo>
                    <a:pt x="146" y="81"/>
                  </a:lnTo>
                  <a:lnTo>
                    <a:pt x="145" y="83"/>
                  </a:lnTo>
                  <a:lnTo>
                    <a:pt x="144" y="84"/>
                  </a:lnTo>
                  <a:lnTo>
                    <a:pt x="143" y="85"/>
                  </a:lnTo>
                  <a:lnTo>
                    <a:pt x="140" y="86"/>
                  </a:lnTo>
                  <a:lnTo>
                    <a:pt x="139" y="87"/>
                  </a:lnTo>
                  <a:lnTo>
                    <a:pt x="137" y="89"/>
                  </a:lnTo>
                  <a:lnTo>
                    <a:pt x="135" y="90"/>
                  </a:lnTo>
                  <a:lnTo>
                    <a:pt x="132" y="90"/>
                  </a:lnTo>
                  <a:lnTo>
                    <a:pt x="130" y="91"/>
                  </a:lnTo>
                  <a:lnTo>
                    <a:pt x="127" y="92"/>
                  </a:lnTo>
                  <a:lnTo>
                    <a:pt x="123" y="92"/>
                  </a:lnTo>
                  <a:lnTo>
                    <a:pt x="120" y="93"/>
                  </a:lnTo>
                  <a:lnTo>
                    <a:pt x="116" y="93"/>
                  </a:lnTo>
                  <a:lnTo>
                    <a:pt x="113" y="93"/>
                  </a:lnTo>
                  <a:lnTo>
                    <a:pt x="108" y="94"/>
                  </a:lnTo>
                  <a:lnTo>
                    <a:pt x="104" y="94"/>
                  </a:lnTo>
                  <a:lnTo>
                    <a:pt x="99" y="93"/>
                  </a:lnTo>
                  <a:lnTo>
                    <a:pt x="94" y="93"/>
                  </a:lnTo>
                  <a:lnTo>
                    <a:pt x="90" y="93"/>
                  </a:lnTo>
                  <a:lnTo>
                    <a:pt x="86" y="92"/>
                  </a:lnTo>
                  <a:lnTo>
                    <a:pt x="82" y="92"/>
                  </a:lnTo>
                  <a:lnTo>
                    <a:pt x="77" y="91"/>
                  </a:lnTo>
                  <a:lnTo>
                    <a:pt x="73" y="90"/>
                  </a:lnTo>
                  <a:lnTo>
                    <a:pt x="68" y="89"/>
                  </a:lnTo>
                  <a:lnTo>
                    <a:pt x="63" y="87"/>
                  </a:lnTo>
                  <a:lnTo>
                    <a:pt x="59" y="86"/>
                  </a:lnTo>
                  <a:lnTo>
                    <a:pt x="54" y="85"/>
                  </a:lnTo>
                  <a:lnTo>
                    <a:pt x="51" y="84"/>
                  </a:lnTo>
                  <a:lnTo>
                    <a:pt x="46" y="83"/>
                  </a:lnTo>
                  <a:lnTo>
                    <a:pt x="41" y="81"/>
                  </a:lnTo>
                  <a:lnTo>
                    <a:pt x="38" y="79"/>
                  </a:lnTo>
                  <a:lnTo>
                    <a:pt x="34" y="77"/>
                  </a:lnTo>
                  <a:lnTo>
                    <a:pt x="30" y="76"/>
                  </a:lnTo>
                  <a:lnTo>
                    <a:pt x="26" y="74"/>
                  </a:lnTo>
                  <a:lnTo>
                    <a:pt x="24" y="71"/>
                  </a:lnTo>
                  <a:lnTo>
                    <a:pt x="21" y="70"/>
                  </a:lnTo>
                  <a:lnTo>
                    <a:pt x="17" y="68"/>
                  </a:lnTo>
                  <a:lnTo>
                    <a:pt x="15" y="66"/>
                  </a:lnTo>
                  <a:lnTo>
                    <a:pt x="11" y="63"/>
                  </a:lnTo>
                  <a:lnTo>
                    <a:pt x="9" y="61"/>
                  </a:lnTo>
                  <a:lnTo>
                    <a:pt x="8" y="59"/>
                  </a:lnTo>
                  <a:lnTo>
                    <a:pt x="6" y="58"/>
                  </a:lnTo>
                  <a:lnTo>
                    <a:pt x="5" y="55"/>
                  </a:lnTo>
                  <a:lnTo>
                    <a:pt x="3" y="53"/>
                  </a:lnTo>
                  <a:lnTo>
                    <a:pt x="2" y="49"/>
                  </a:lnTo>
                  <a:lnTo>
                    <a:pt x="1" y="47"/>
                  </a:lnTo>
                  <a:lnTo>
                    <a:pt x="1" y="45"/>
                  </a:lnTo>
                  <a:lnTo>
                    <a:pt x="0" y="43"/>
                  </a:lnTo>
                  <a:lnTo>
                    <a:pt x="1" y="40"/>
                  </a:lnTo>
                  <a:lnTo>
                    <a:pt x="1" y="39"/>
                  </a:lnTo>
                  <a:lnTo>
                    <a:pt x="1" y="37"/>
                  </a:lnTo>
                  <a:lnTo>
                    <a:pt x="2" y="34"/>
                  </a:lnTo>
                  <a:lnTo>
                    <a:pt x="2" y="32"/>
                  </a:lnTo>
                  <a:lnTo>
                    <a:pt x="3" y="31"/>
                  </a:lnTo>
                  <a:lnTo>
                    <a:pt x="5" y="29"/>
                  </a:lnTo>
                  <a:lnTo>
                    <a:pt x="7" y="28"/>
                  </a:lnTo>
                  <a:lnTo>
                    <a:pt x="8" y="25"/>
                  </a:lnTo>
                  <a:lnTo>
                    <a:pt x="10" y="24"/>
                  </a:lnTo>
                  <a:lnTo>
                    <a:pt x="13" y="22"/>
                  </a:lnTo>
                  <a:lnTo>
                    <a:pt x="15" y="21"/>
                  </a:lnTo>
                  <a:lnTo>
                    <a:pt x="17" y="20"/>
                  </a:lnTo>
                  <a:lnTo>
                    <a:pt x="20" y="18"/>
                  </a:lnTo>
                  <a:lnTo>
                    <a:pt x="22" y="17"/>
                  </a:lnTo>
                  <a:lnTo>
                    <a:pt x="25" y="15"/>
                  </a:lnTo>
                  <a:lnTo>
                    <a:pt x="28" y="14"/>
                  </a:lnTo>
                  <a:lnTo>
                    <a:pt x="31" y="13"/>
                  </a:lnTo>
                  <a:lnTo>
                    <a:pt x="34" y="11"/>
                  </a:lnTo>
                  <a:lnTo>
                    <a:pt x="38" y="10"/>
                  </a:lnTo>
                  <a:lnTo>
                    <a:pt x="41" y="9"/>
                  </a:lnTo>
                  <a:lnTo>
                    <a:pt x="45" y="9"/>
                  </a:lnTo>
                  <a:lnTo>
                    <a:pt x="53" y="7"/>
                  </a:lnTo>
                  <a:lnTo>
                    <a:pt x="61" y="5"/>
                  </a:lnTo>
                  <a:lnTo>
                    <a:pt x="70" y="3"/>
                  </a:lnTo>
                  <a:lnTo>
                    <a:pt x="79" y="2"/>
                  </a:lnTo>
                  <a:close/>
                </a:path>
              </a:pathLst>
            </a:custGeom>
            <a:solidFill>
              <a:srgbClr val="ADADAD"/>
            </a:solidFill>
            <a:ln w="9525">
              <a:noFill/>
              <a:round/>
              <a:headEnd/>
              <a:tailEnd/>
            </a:ln>
          </p:spPr>
          <p:txBody>
            <a:bodyPr/>
            <a:lstStyle/>
            <a:p>
              <a:endParaRPr lang="en-US"/>
            </a:p>
          </p:txBody>
        </p:sp>
        <p:sp>
          <p:nvSpPr>
            <p:cNvPr id="1330" name="Freeform 294"/>
            <p:cNvSpPr>
              <a:spLocks/>
            </p:cNvSpPr>
            <p:nvPr/>
          </p:nvSpPr>
          <p:spPr bwMode="auto">
            <a:xfrm>
              <a:off x="3219" y="2256"/>
              <a:ext cx="68" cy="46"/>
            </a:xfrm>
            <a:custGeom>
              <a:avLst/>
              <a:gdLst>
                <a:gd name="T0" fmla="*/ 19 w 136"/>
                <a:gd name="T1" fmla="*/ 1 h 92"/>
                <a:gd name="T2" fmla="*/ 21 w 136"/>
                <a:gd name="T3" fmla="*/ 1 h 92"/>
                <a:gd name="T4" fmla="*/ 22 w 136"/>
                <a:gd name="T5" fmla="*/ 0 h 92"/>
                <a:gd name="T6" fmla="*/ 24 w 136"/>
                <a:gd name="T7" fmla="*/ 0 h 92"/>
                <a:gd name="T8" fmla="*/ 26 w 136"/>
                <a:gd name="T9" fmla="*/ 1 h 92"/>
                <a:gd name="T10" fmla="*/ 27 w 136"/>
                <a:gd name="T11" fmla="*/ 1 h 92"/>
                <a:gd name="T12" fmla="*/ 28 w 136"/>
                <a:gd name="T13" fmla="*/ 1 h 92"/>
                <a:gd name="T14" fmla="*/ 29 w 136"/>
                <a:gd name="T15" fmla="*/ 1 h 92"/>
                <a:gd name="T16" fmla="*/ 30 w 136"/>
                <a:gd name="T17" fmla="*/ 2 h 92"/>
                <a:gd name="T18" fmla="*/ 31 w 136"/>
                <a:gd name="T19" fmla="*/ 3 h 92"/>
                <a:gd name="T20" fmla="*/ 31 w 136"/>
                <a:gd name="T21" fmla="*/ 3 h 92"/>
                <a:gd name="T22" fmla="*/ 33 w 136"/>
                <a:gd name="T23" fmla="*/ 5 h 92"/>
                <a:gd name="T24" fmla="*/ 33 w 136"/>
                <a:gd name="T25" fmla="*/ 6 h 92"/>
                <a:gd name="T26" fmla="*/ 34 w 136"/>
                <a:gd name="T27" fmla="*/ 6 h 92"/>
                <a:gd name="T28" fmla="*/ 34 w 136"/>
                <a:gd name="T29" fmla="*/ 8 h 92"/>
                <a:gd name="T30" fmla="*/ 34 w 136"/>
                <a:gd name="T31" fmla="*/ 10 h 92"/>
                <a:gd name="T32" fmla="*/ 34 w 136"/>
                <a:gd name="T33" fmla="*/ 12 h 92"/>
                <a:gd name="T34" fmla="*/ 34 w 136"/>
                <a:gd name="T35" fmla="*/ 14 h 92"/>
                <a:gd name="T36" fmla="*/ 34 w 136"/>
                <a:gd name="T37" fmla="*/ 17 h 92"/>
                <a:gd name="T38" fmla="*/ 34 w 136"/>
                <a:gd name="T39" fmla="*/ 19 h 92"/>
                <a:gd name="T40" fmla="*/ 34 w 136"/>
                <a:gd name="T41" fmla="*/ 19 h 92"/>
                <a:gd name="T42" fmla="*/ 34 w 136"/>
                <a:gd name="T43" fmla="*/ 20 h 92"/>
                <a:gd name="T44" fmla="*/ 34 w 136"/>
                <a:gd name="T45" fmla="*/ 21 h 92"/>
                <a:gd name="T46" fmla="*/ 34 w 136"/>
                <a:gd name="T47" fmla="*/ 21 h 92"/>
                <a:gd name="T48" fmla="*/ 33 w 136"/>
                <a:gd name="T49" fmla="*/ 22 h 92"/>
                <a:gd name="T50" fmla="*/ 31 w 136"/>
                <a:gd name="T51" fmla="*/ 22 h 92"/>
                <a:gd name="T52" fmla="*/ 30 w 136"/>
                <a:gd name="T53" fmla="*/ 23 h 92"/>
                <a:gd name="T54" fmla="*/ 29 w 136"/>
                <a:gd name="T55" fmla="*/ 23 h 92"/>
                <a:gd name="T56" fmla="*/ 27 w 136"/>
                <a:gd name="T57" fmla="*/ 23 h 92"/>
                <a:gd name="T58" fmla="*/ 26 w 136"/>
                <a:gd name="T59" fmla="*/ 23 h 92"/>
                <a:gd name="T60" fmla="*/ 23 w 136"/>
                <a:gd name="T61" fmla="*/ 23 h 92"/>
                <a:gd name="T62" fmla="*/ 21 w 136"/>
                <a:gd name="T63" fmla="*/ 23 h 92"/>
                <a:gd name="T64" fmla="*/ 19 w 136"/>
                <a:gd name="T65" fmla="*/ 23 h 92"/>
                <a:gd name="T66" fmla="*/ 17 w 136"/>
                <a:gd name="T67" fmla="*/ 23 h 92"/>
                <a:gd name="T68" fmla="*/ 15 w 136"/>
                <a:gd name="T69" fmla="*/ 22 h 92"/>
                <a:gd name="T70" fmla="*/ 13 w 136"/>
                <a:gd name="T71" fmla="*/ 21 h 92"/>
                <a:gd name="T72" fmla="*/ 11 w 136"/>
                <a:gd name="T73" fmla="*/ 21 h 92"/>
                <a:gd name="T74" fmla="*/ 9 w 136"/>
                <a:gd name="T75" fmla="*/ 20 h 92"/>
                <a:gd name="T76" fmla="*/ 7 w 136"/>
                <a:gd name="T77" fmla="*/ 19 h 92"/>
                <a:gd name="T78" fmla="*/ 5 w 136"/>
                <a:gd name="T79" fmla="*/ 18 h 92"/>
                <a:gd name="T80" fmla="*/ 4 w 136"/>
                <a:gd name="T81" fmla="*/ 17 h 92"/>
                <a:gd name="T82" fmla="*/ 3 w 136"/>
                <a:gd name="T83" fmla="*/ 15 h 92"/>
                <a:gd name="T84" fmla="*/ 1 w 136"/>
                <a:gd name="T85" fmla="*/ 14 h 92"/>
                <a:gd name="T86" fmla="*/ 1 w 136"/>
                <a:gd name="T87" fmla="*/ 13 h 92"/>
                <a:gd name="T88" fmla="*/ 1 w 136"/>
                <a:gd name="T89" fmla="*/ 12 h 92"/>
                <a:gd name="T90" fmla="*/ 0 w 136"/>
                <a:gd name="T91" fmla="*/ 12 h 92"/>
                <a:gd name="T92" fmla="*/ 0 w 136"/>
                <a:gd name="T93" fmla="*/ 10 h 92"/>
                <a:gd name="T94" fmla="*/ 0 w 136"/>
                <a:gd name="T95" fmla="*/ 9 h 92"/>
                <a:gd name="T96" fmla="*/ 1 w 136"/>
                <a:gd name="T97" fmla="*/ 8 h 92"/>
                <a:gd name="T98" fmla="*/ 1 w 136"/>
                <a:gd name="T99" fmla="*/ 7 h 92"/>
                <a:gd name="T100" fmla="*/ 1 w 136"/>
                <a:gd name="T101" fmla="*/ 6 h 92"/>
                <a:gd name="T102" fmla="*/ 2 w 136"/>
                <a:gd name="T103" fmla="*/ 6 h 92"/>
                <a:gd name="T104" fmla="*/ 3 w 136"/>
                <a:gd name="T105" fmla="*/ 5 h 92"/>
                <a:gd name="T106" fmla="*/ 5 w 136"/>
                <a:gd name="T107" fmla="*/ 5 h 92"/>
                <a:gd name="T108" fmla="*/ 6 w 136"/>
                <a:gd name="T109" fmla="*/ 3 h 92"/>
                <a:gd name="T110" fmla="*/ 7 w 136"/>
                <a:gd name="T111" fmla="*/ 3 h 92"/>
                <a:gd name="T112" fmla="*/ 9 w 136"/>
                <a:gd name="T113" fmla="*/ 3 h 92"/>
                <a:gd name="T114" fmla="*/ 11 w 136"/>
                <a:gd name="T115" fmla="*/ 1 h 92"/>
                <a:gd name="T116" fmla="*/ 15 w 136"/>
                <a:gd name="T117" fmla="*/ 1 h 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6"/>
                <a:gd name="T178" fmla="*/ 0 h 92"/>
                <a:gd name="T179" fmla="*/ 136 w 136"/>
                <a:gd name="T180" fmla="*/ 92 h 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6" h="92">
                  <a:moveTo>
                    <a:pt x="72" y="2"/>
                  </a:moveTo>
                  <a:lnTo>
                    <a:pt x="76" y="2"/>
                  </a:lnTo>
                  <a:lnTo>
                    <a:pt x="81" y="1"/>
                  </a:lnTo>
                  <a:lnTo>
                    <a:pt x="84" y="1"/>
                  </a:lnTo>
                  <a:lnTo>
                    <a:pt x="88" y="1"/>
                  </a:lnTo>
                  <a:lnTo>
                    <a:pt x="91" y="0"/>
                  </a:lnTo>
                  <a:lnTo>
                    <a:pt x="95" y="0"/>
                  </a:lnTo>
                  <a:lnTo>
                    <a:pt x="98" y="0"/>
                  </a:lnTo>
                  <a:lnTo>
                    <a:pt x="101" y="1"/>
                  </a:lnTo>
                  <a:lnTo>
                    <a:pt x="104" y="1"/>
                  </a:lnTo>
                  <a:lnTo>
                    <a:pt x="107" y="1"/>
                  </a:lnTo>
                  <a:lnTo>
                    <a:pt x="110" y="2"/>
                  </a:lnTo>
                  <a:lnTo>
                    <a:pt x="112" y="2"/>
                  </a:lnTo>
                  <a:lnTo>
                    <a:pt x="114" y="4"/>
                  </a:lnTo>
                  <a:lnTo>
                    <a:pt x="116" y="5"/>
                  </a:lnTo>
                  <a:lnTo>
                    <a:pt x="119" y="6"/>
                  </a:lnTo>
                  <a:lnTo>
                    <a:pt x="120" y="7"/>
                  </a:lnTo>
                  <a:lnTo>
                    <a:pt x="122" y="8"/>
                  </a:lnTo>
                  <a:lnTo>
                    <a:pt x="123" y="9"/>
                  </a:lnTo>
                  <a:lnTo>
                    <a:pt x="125" y="10"/>
                  </a:lnTo>
                  <a:lnTo>
                    <a:pt x="126" y="13"/>
                  </a:lnTo>
                  <a:lnTo>
                    <a:pt x="127" y="14"/>
                  </a:lnTo>
                  <a:lnTo>
                    <a:pt x="128" y="16"/>
                  </a:lnTo>
                  <a:lnTo>
                    <a:pt x="129" y="19"/>
                  </a:lnTo>
                  <a:lnTo>
                    <a:pt x="130" y="20"/>
                  </a:lnTo>
                  <a:lnTo>
                    <a:pt x="131" y="22"/>
                  </a:lnTo>
                  <a:lnTo>
                    <a:pt x="131" y="24"/>
                  </a:lnTo>
                  <a:lnTo>
                    <a:pt x="133" y="27"/>
                  </a:lnTo>
                  <a:lnTo>
                    <a:pt x="133" y="30"/>
                  </a:lnTo>
                  <a:lnTo>
                    <a:pt x="133" y="32"/>
                  </a:lnTo>
                  <a:lnTo>
                    <a:pt x="134" y="35"/>
                  </a:lnTo>
                  <a:lnTo>
                    <a:pt x="134" y="38"/>
                  </a:lnTo>
                  <a:lnTo>
                    <a:pt x="134" y="40"/>
                  </a:lnTo>
                  <a:lnTo>
                    <a:pt x="134" y="47"/>
                  </a:lnTo>
                  <a:lnTo>
                    <a:pt x="134" y="52"/>
                  </a:lnTo>
                  <a:lnTo>
                    <a:pt x="135" y="58"/>
                  </a:lnTo>
                  <a:lnTo>
                    <a:pt x="135" y="62"/>
                  </a:lnTo>
                  <a:lnTo>
                    <a:pt x="136" y="66"/>
                  </a:lnTo>
                  <a:lnTo>
                    <a:pt x="136" y="70"/>
                  </a:lnTo>
                  <a:lnTo>
                    <a:pt x="136" y="73"/>
                  </a:lnTo>
                  <a:lnTo>
                    <a:pt x="136" y="74"/>
                  </a:lnTo>
                  <a:lnTo>
                    <a:pt x="136" y="76"/>
                  </a:lnTo>
                  <a:lnTo>
                    <a:pt x="136" y="77"/>
                  </a:lnTo>
                  <a:lnTo>
                    <a:pt x="135" y="78"/>
                  </a:lnTo>
                  <a:lnTo>
                    <a:pt x="135" y="80"/>
                  </a:lnTo>
                  <a:lnTo>
                    <a:pt x="135" y="82"/>
                  </a:lnTo>
                  <a:lnTo>
                    <a:pt x="134" y="83"/>
                  </a:lnTo>
                  <a:lnTo>
                    <a:pt x="133" y="84"/>
                  </a:lnTo>
                  <a:lnTo>
                    <a:pt x="131" y="85"/>
                  </a:lnTo>
                  <a:lnTo>
                    <a:pt x="130" y="86"/>
                  </a:lnTo>
                  <a:lnTo>
                    <a:pt x="129" y="86"/>
                  </a:lnTo>
                  <a:lnTo>
                    <a:pt x="127" y="88"/>
                  </a:lnTo>
                  <a:lnTo>
                    <a:pt x="125" y="89"/>
                  </a:lnTo>
                  <a:lnTo>
                    <a:pt x="122" y="90"/>
                  </a:lnTo>
                  <a:lnTo>
                    <a:pt x="120" y="90"/>
                  </a:lnTo>
                  <a:lnTo>
                    <a:pt x="118" y="91"/>
                  </a:lnTo>
                  <a:lnTo>
                    <a:pt x="114" y="91"/>
                  </a:lnTo>
                  <a:lnTo>
                    <a:pt x="111" y="92"/>
                  </a:lnTo>
                  <a:lnTo>
                    <a:pt x="107" y="92"/>
                  </a:lnTo>
                  <a:lnTo>
                    <a:pt x="104" y="92"/>
                  </a:lnTo>
                  <a:lnTo>
                    <a:pt x="99" y="92"/>
                  </a:lnTo>
                  <a:lnTo>
                    <a:pt x="95" y="92"/>
                  </a:lnTo>
                  <a:lnTo>
                    <a:pt x="91" y="92"/>
                  </a:lnTo>
                  <a:lnTo>
                    <a:pt x="86" y="92"/>
                  </a:lnTo>
                  <a:lnTo>
                    <a:pt x="82" y="91"/>
                  </a:lnTo>
                  <a:lnTo>
                    <a:pt x="78" y="90"/>
                  </a:lnTo>
                  <a:lnTo>
                    <a:pt x="74" y="90"/>
                  </a:lnTo>
                  <a:lnTo>
                    <a:pt x="69" y="89"/>
                  </a:lnTo>
                  <a:lnTo>
                    <a:pt x="65" y="88"/>
                  </a:lnTo>
                  <a:lnTo>
                    <a:pt x="61" y="86"/>
                  </a:lnTo>
                  <a:lnTo>
                    <a:pt x="57" y="85"/>
                  </a:lnTo>
                  <a:lnTo>
                    <a:pt x="52" y="84"/>
                  </a:lnTo>
                  <a:lnTo>
                    <a:pt x="48" y="83"/>
                  </a:lnTo>
                  <a:lnTo>
                    <a:pt x="44" y="81"/>
                  </a:lnTo>
                  <a:lnTo>
                    <a:pt x="40" y="80"/>
                  </a:lnTo>
                  <a:lnTo>
                    <a:pt x="37" y="78"/>
                  </a:lnTo>
                  <a:lnTo>
                    <a:pt x="32" y="76"/>
                  </a:lnTo>
                  <a:lnTo>
                    <a:pt x="29" y="75"/>
                  </a:lnTo>
                  <a:lnTo>
                    <a:pt x="25" y="73"/>
                  </a:lnTo>
                  <a:lnTo>
                    <a:pt x="22" y="70"/>
                  </a:lnTo>
                  <a:lnTo>
                    <a:pt x="20" y="69"/>
                  </a:lnTo>
                  <a:lnTo>
                    <a:pt x="16" y="67"/>
                  </a:lnTo>
                  <a:lnTo>
                    <a:pt x="14" y="65"/>
                  </a:lnTo>
                  <a:lnTo>
                    <a:pt x="12" y="62"/>
                  </a:lnTo>
                  <a:lnTo>
                    <a:pt x="9" y="60"/>
                  </a:lnTo>
                  <a:lnTo>
                    <a:pt x="7" y="58"/>
                  </a:lnTo>
                  <a:lnTo>
                    <a:pt x="5" y="57"/>
                  </a:lnTo>
                  <a:lnTo>
                    <a:pt x="4" y="54"/>
                  </a:lnTo>
                  <a:lnTo>
                    <a:pt x="2" y="52"/>
                  </a:lnTo>
                  <a:lnTo>
                    <a:pt x="1" y="50"/>
                  </a:lnTo>
                  <a:lnTo>
                    <a:pt x="0" y="46"/>
                  </a:lnTo>
                  <a:lnTo>
                    <a:pt x="0" y="45"/>
                  </a:lnTo>
                  <a:lnTo>
                    <a:pt x="0" y="43"/>
                  </a:lnTo>
                  <a:lnTo>
                    <a:pt x="0" y="40"/>
                  </a:lnTo>
                  <a:lnTo>
                    <a:pt x="0" y="38"/>
                  </a:lnTo>
                  <a:lnTo>
                    <a:pt x="0" y="36"/>
                  </a:lnTo>
                  <a:lnTo>
                    <a:pt x="1" y="35"/>
                  </a:lnTo>
                  <a:lnTo>
                    <a:pt x="2" y="32"/>
                  </a:lnTo>
                  <a:lnTo>
                    <a:pt x="2" y="30"/>
                  </a:lnTo>
                  <a:lnTo>
                    <a:pt x="4" y="29"/>
                  </a:lnTo>
                  <a:lnTo>
                    <a:pt x="6" y="27"/>
                  </a:lnTo>
                  <a:lnTo>
                    <a:pt x="7" y="25"/>
                  </a:lnTo>
                  <a:lnTo>
                    <a:pt x="8" y="24"/>
                  </a:lnTo>
                  <a:lnTo>
                    <a:pt x="10" y="22"/>
                  </a:lnTo>
                  <a:lnTo>
                    <a:pt x="13" y="21"/>
                  </a:lnTo>
                  <a:lnTo>
                    <a:pt x="15" y="20"/>
                  </a:lnTo>
                  <a:lnTo>
                    <a:pt x="17" y="19"/>
                  </a:lnTo>
                  <a:lnTo>
                    <a:pt x="20" y="17"/>
                  </a:lnTo>
                  <a:lnTo>
                    <a:pt x="22" y="16"/>
                  </a:lnTo>
                  <a:lnTo>
                    <a:pt x="24" y="14"/>
                  </a:lnTo>
                  <a:lnTo>
                    <a:pt x="28" y="13"/>
                  </a:lnTo>
                  <a:lnTo>
                    <a:pt x="31" y="13"/>
                  </a:lnTo>
                  <a:lnTo>
                    <a:pt x="33" y="12"/>
                  </a:lnTo>
                  <a:lnTo>
                    <a:pt x="37" y="10"/>
                  </a:lnTo>
                  <a:lnTo>
                    <a:pt x="40" y="9"/>
                  </a:lnTo>
                  <a:lnTo>
                    <a:pt x="47" y="7"/>
                  </a:lnTo>
                  <a:lnTo>
                    <a:pt x="55" y="6"/>
                  </a:lnTo>
                  <a:lnTo>
                    <a:pt x="63" y="4"/>
                  </a:lnTo>
                  <a:lnTo>
                    <a:pt x="72" y="2"/>
                  </a:lnTo>
                  <a:close/>
                </a:path>
              </a:pathLst>
            </a:custGeom>
            <a:solidFill>
              <a:srgbClr val="ABABAB"/>
            </a:solidFill>
            <a:ln w="9525">
              <a:noFill/>
              <a:round/>
              <a:headEnd/>
              <a:tailEnd/>
            </a:ln>
          </p:spPr>
          <p:txBody>
            <a:bodyPr/>
            <a:lstStyle/>
            <a:p>
              <a:endParaRPr lang="en-US"/>
            </a:p>
          </p:txBody>
        </p:sp>
        <p:sp>
          <p:nvSpPr>
            <p:cNvPr id="1331" name="Freeform 295"/>
            <p:cNvSpPr>
              <a:spLocks/>
            </p:cNvSpPr>
            <p:nvPr/>
          </p:nvSpPr>
          <p:spPr bwMode="auto">
            <a:xfrm>
              <a:off x="3219" y="2257"/>
              <a:ext cx="62" cy="45"/>
            </a:xfrm>
            <a:custGeom>
              <a:avLst/>
              <a:gdLst>
                <a:gd name="T0" fmla="*/ 17 w 125"/>
                <a:gd name="T1" fmla="*/ 1 h 90"/>
                <a:gd name="T2" fmla="*/ 19 w 125"/>
                <a:gd name="T3" fmla="*/ 0 h 90"/>
                <a:gd name="T4" fmla="*/ 20 w 125"/>
                <a:gd name="T5" fmla="*/ 0 h 90"/>
                <a:gd name="T6" fmla="*/ 22 w 125"/>
                <a:gd name="T7" fmla="*/ 0 h 90"/>
                <a:gd name="T8" fmla="*/ 23 w 125"/>
                <a:gd name="T9" fmla="*/ 0 h 90"/>
                <a:gd name="T10" fmla="*/ 24 w 125"/>
                <a:gd name="T11" fmla="*/ 1 h 90"/>
                <a:gd name="T12" fmla="*/ 25 w 125"/>
                <a:gd name="T13" fmla="*/ 1 h 90"/>
                <a:gd name="T14" fmla="*/ 26 w 125"/>
                <a:gd name="T15" fmla="*/ 1 h 90"/>
                <a:gd name="T16" fmla="*/ 27 w 125"/>
                <a:gd name="T17" fmla="*/ 1 h 90"/>
                <a:gd name="T18" fmla="*/ 28 w 125"/>
                <a:gd name="T19" fmla="*/ 3 h 90"/>
                <a:gd name="T20" fmla="*/ 28 w 125"/>
                <a:gd name="T21" fmla="*/ 3 h 90"/>
                <a:gd name="T22" fmla="*/ 28 w 125"/>
                <a:gd name="T23" fmla="*/ 5 h 90"/>
                <a:gd name="T24" fmla="*/ 29 w 125"/>
                <a:gd name="T25" fmla="*/ 6 h 90"/>
                <a:gd name="T26" fmla="*/ 29 w 125"/>
                <a:gd name="T27" fmla="*/ 6 h 90"/>
                <a:gd name="T28" fmla="*/ 29 w 125"/>
                <a:gd name="T29" fmla="*/ 7 h 90"/>
                <a:gd name="T30" fmla="*/ 29 w 125"/>
                <a:gd name="T31" fmla="*/ 9 h 90"/>
                <a:gd name="T32" fmla="*/ 29 w 125"/>
                <a:gd name="T33" fmla="*/ 11 h 90"/>
                <a:gd name="T34" fmla="*/ 30 w 125"/>
                <a:gd name="T35" fmla="*/ 12 h 90"/>
                <a:gd name="T36" fmla="*/ 30 w 125"/>
                <a:gd name="T37" fmla="*/ 14 h 90"/>
                <a:gd name="T38" fmla="*/ 30 w 125"/>
                <a:gd name="T39" fmla="*/ 17 h 90"/>
                <a:gd name="T40" fmla="*/ 31 w 125"/>
                <a:gd name="T41" fmla="*/ 18 h 90"/>
                <a:gd name="T42" fmla="*/ 31 w 125"/>
                <a:gd name="T43" fmla="*/ 19 h 90"/>
                <a:gd name="T44" fmla="*/ 31 w 125"/>
                <a:gd name="T45" fmla="*/ 20 h 90"/>
                <a:gd name="T46" fmla="*/ 31 w 125"/>
                <a:gd name="T47" fmla="*/ 21 h 90"/>
                <a:gd name="T48" fmla="*/ 30 w 125"/>
                <a:gd name="T49" fmla="*/ 21 h 90"/>
                <a:gd name="T50" fmla="*/ 30 w 125"/>
                <a:gd name="T51" fmla="*/ 22 h 90"/>
                <a:gd name="T52" fmla="*/ 29 w 125"/>
                <a:gd name="T53" fmla="*/ 22 h 90"/>
                <a:gd name="T54" fmla="*/ 28 w 125"/>
                <a:gd name="T55" fmla="*/ 23 h 90"/>
                <a:gd name="T56" fmla="*/ 26 w 125"/>
                <a:gd name="T57" fmla="*/ 23 h 90"/>
                <a:gd name="T58" fmla="*/ 24 w 125"/>
                <a:gd name="T59" fmla="*/ 23 h 90"/>
                <a:gd name="T60" fmla="*/ 23 w 125"/>
                <a:gd name="T61" fmla="*/ 23 h 90"/>
                <a:gd name="T62" fmla="*/ 21 w 125"/>
                <a:gd name="T63" fmla="*/ 23 h 90"/>
                <a:gd name="T64" fmla="*/ 19 w 125"/>
                <a:gd name="T65" fmla="*/ 22 h 90"/>
                <a:gd name="T66" fmla="*/ 17 w 125"/>
                <a:gd name="T67" fmla="*/ 22 h 90"/>
                <a:gd name="T68" fmla="*/ 15 w 125"/>
                <a:gd name="T69" fmla="*/ 21 h 90"/>
                <a:gd name="T70" fmla="*/ 12 w 125"/>
                <a:gd name="T71" fmla="*/ 21 h 90"/>
                <a:gd name="T72" fmla="*/ 11 w 125"/>
                <a:gd name="T73" fmla="*/ 20 h 90"/>
                <a:gd name="T74" fmla="*/ 9 w 125"/>
                <a:gd name="T75" fmla="*/ 19 h 90"/>
                <a:gd name="T76" fmla="*/ 7 w 125"/>
                <a:gd name="T77" fmla="*/ 18 h 90"/>
                <a:gd name="T78" fmla="*/ 5 w 125"/>
                <a:gd name="T79" fmla="*/ 17 h 90"/>
                <a:gd name="T80" fmla="*/ 4 w 125"/>
                <a:gd name="T81" fmla="*/ 17 h 90"/>
                <a:gd name="T82" fmla="*/ 3 w 125"/>
                <a:gd name="T83" fmla="*/ 15 h 90"/>
                <a:gd name="T84" fmla="*/ 1 w 125"/>
                <a:gd name="T85" fmla="*/ 14 h 90"/>
                <a:gd name="T86" fmla="*/ 1 w 125"/>
                <a:gd name="T87" fmla="*/ 13 h 90"/>
                <a:gd name="T88" fmla="*/ 0 w 125"/>
                <a:gd name="T89" fmla="*/ 12 h 90"/>
                <a:gd name="T90" fmla="*/ 0 w 125"/>
                <a:gd name="T91" fmla="*/ 11 h 90"/>
                <a:gd name="T92" fmla="*/ 0 w 125"/>
                <a:gd name="T93" fmla="*/ 10 h 90"/>
                <a:gd name="T94" fmla="*/ 0 w 125"/>
                <a:gd name="T95" fmla="*/ 9 h 90"/>
                <a:gd name="T96" fmla="*/ 0 w 125"/>
                <a:gd name="T97" fmla="*/ 7 h 90"/>
                <a:gd name="T98" fmla="*/ 1 w 125"/>
                <a:gd name="T99" fmla="*/ 7 h 90"/>
                <a:gd name="T100" fmla="*/ 1 w 125"/>
                <a:gd name="T101" fmla="*/ 6 h 90"/>
                <a:gd name="T102" fmla="*/ 2 w 125"/>
                <a:gd name="T103" fmla="*/ 6 h 90"/>
                <a:gd name="T104" fmla="*/ 3 w 125"/>
                <a:gd name="T105" fmla="*/ 5 h 90"/>
                <a:gd name="T106" fmla="*/ 4 w 125"/>
                <a:gd name="T107" fmla="*/ 5 h 90"/>
                <a:gd name="T108" fmla="*/ 5 w 125"/>
                <a:gd name="T109" fmla="*/ 3 h 90"/>
                <a:gd name="T110" fmla="*/ 7 w 125"/>
                <a:gd name="T111" fmla="*/ 3 h 90"/>
                <a:gd name="T112" fmla="*/ 10 w 125"/>
                <a:gd name="T113" fmla="*/ 1 h 90"/>
                <a:gd name="T114" fmla="*/ 14 w 125"/>
                <a:gd name="T115" fmla="*/ 1 h 9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5"/>
                <a:gd name="T175" fmla="*/ 0 h 90"/>
                <a:gd name="T176" fmla="*/ 125 w 125"/>
                <a:gd name="T177" fmla="*/ 90 h 9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5" h="90">
                  <a:moveTo>
                    <a:pt x="66" y="3"/>
                  </a:moveTo>
                  <a:lnTo>
                    <a:pt x="69" y="2"/>
                  </a:lnTo>
                  <a:lnTo>
                    <a:pt x="73" y="0"/>
                  </a:lnTo>
                  <a:lnTo>
                    <a:pt x="76" y="0"/>
                  </a:lnTo>
                  <a:lnTo>
                    <a:pt x="80" y="0"/>
                  </a:lnTo>
                  <a:lnTo>
                    <a:pt x="83" y="0"/>
                  </a:lnTo>
                  <a:lnTo>
                    <a:pt x="85" y="0"/>
                  </a:lnTo>
                  <a:lnTo>
                    <a:pt x="89" y="0"/>
                  </a:lnTo>
                  <a:lnTo>
                    <a:pt x="91" y="0"/>
                  </a:lnTo>
                  <a:lnTo>
                    <a:pt x="93" y="0"/>
                  </a:lnTo>
                  <a:lnTo>
                    <a:pt x="97" y="0"/>
                  </a:lnTo>
                  <a:lnTo>
                    <a:pt x="98" y="2"/>
                  </a:lnTo>
                  <a:lnTo>
                    <a:pt x="100" y="2"/>
                  </a:lnTo>
                  <a:lnTo>
                    <a:pt x="103" y="3"/>
                  </a:lnTo>
                  <a:lnTo>
                    <a:pt x="105" y="4"/>
                  </a:lnTo>
                  <a:lnTo>
                    <a:pt x="106" y="5"/>
                  </a:lnTo>
                  <a:lnTo>
                    <a:pt x="108" y="6"/>
                  </a:lnTo>
                  <a:lnTo>
                    <a:pt x="110" y="7"/>
                  </a:lnTo>
                  <a:lnTo>
                    <a:pt x="111" y="8"/>
                  </a:lnTo>
                  <a:lnTo>
                    <a:pt x="112" y="10"/>
                  </a:lnTo>
                  <a:lnTo>
                    <a:pt x="113" y="11"/>
                  </a:lnTo>
                  <a:lnTo>
                    <a:pt x="114" y="13"/>
                  </a:lnTo>
                  <a:lnTo>
                    <a:pt x="115" y="15"/>
                  </a:lnTo>
                  <a:lnTo>
                    <a:pt x="115" y="17"/>
                  </a:lnTo>
                  <a:lnTo>
                    <a:pt x="116" y="19"/>
                  </a:lnTo>
                  <a:lnTo>
                    <a:pt x="118" y="21"/>
                  </a:lnTo>
                  <a:lnTo>
                    <a:pt x="118" y="23"/>
                  </a:lnTo>
                  <a:lnTo>
                    <a:pt x="118" y="26"/>
                  </a:lnTo>
                  <a:lnTo>
                    <a:pt x="119" y="28"/>
                  </a:lnTo>
                  <a:lnTo>
                    <a:pt x="119" y="30"/>
                  </a:lnTo>
                  <a:lnTo>
                    <a:pt x="119" y="34"/>
                  </a:lnTo>
                  <a:lnTo>
                    <a:pt x="119" y="36"/>
                  </a:lnTo>
                  <a:lnTo>
                    <a:pt x="119" y="40"/>
                  </a:lnTo>
                  <a:lnTo>
                    <a:pt x="119" y="43"/>
                  </a:lnTo>
                  <a:lnTo>
                    <a:pt x="119" y="45"/>
                  </a:lnTo>
                  <a:lnTo>
                    <a:pt x="120" y="48"/>
                  </a:lnTo>
                  <a:lnTo>
                    <a:pt x="120" y="51"/>
                  </a:lnTo>
                  <a:lnTo>
                    <a:pt x="121" y="56"/>
                  </a:lnTo>
                  <a:lnTo>
                    <a:pt x="122" y="60"/>
                  </a:lnTo>
                  <a:lnTo>
                    <a:pt x="123" y="65"/>
                  </a:lnTo>
                  <a:lnTo>
                    <a:pt x="123" y="68"/>
                  </a:lnTo>
                  <a:lnTo>
                    <a:pt x="125" y="72"/>
                  </a:lnTo>
                  <a:lnTo>
                    <a:pt x="125" y="75"/>
                  </a:lnTo>
                  <a:lnTo>
                    <a:pt x="125" y="76"/>
                  </a:lnTo>
                  <a:lnTo>
                    <a:pt x="125" y="78"/>
                  </a:lnTo>
                  <a:lnTo>
                    <a:pt x="125" y="80"/>
                  </a:lnTo>
                  <a:lnTo>
                    <a:pt x="125" y="81"/>
                  </a:lnTo>
                  <a:lnTo>
                    <a:pt x="125" y="82"/>
                  </a:lnTo>
                  <a:lnTo>
                    <a:pt x="123" y="83"/>
                  </a:lnTo>
                  <a:lnTo>
                    <a:pt x="122" y="83"/>
                  </a:lnTo>
                  <a:lnTo>
                    <a:pt x="121" y="84"/>
                  </a:lnTo>
                  <a:lnTo>
                    <a:pt x="120" y="86"/>
                  </a:lnTo>
                  <a:lnTo>
                    <a:pt x="119" y="87"/>
                  </a:lnTo>
                  <a:lnTo>
                    <a:pt x="116" y="87"/>
                  </a:lnTo>
                  <a:lnTo>
                    <a:pt x="114" y="88"/>
                  </a:lnTo>
                  <a:lnTo>
                    <a:pt x="112" y="89"/>
                  </a:lnTo>
                  <a:lnTo>
                    <a:pt x="110" y="89"/>
                  </a:lnTo>
                  <a:lnTo>
                    <a:pt x="106" y="90"/>
                  </a:lnTo>
                  <a:lnTo>
                    <a:pt x="103" y="90"/>
                  </a:lnTo>
                  <a:lnTo>
                    <a:pt x="99" y="90"/>
                  </a:lnTo>
                  <a:lnTo>
                    <a:pt x="96" y="90"/>
                  </a:lnTo>
                  <a:lnTo>
                    <a:pt x="92" y="90"/>
                  </a:lnTo>
                  <a:lnTo>
                    <a:pt x="88" y="90"/>
                  </a:lnTo>
                  <a:lnTo>
                    <a:pt x="84" y="89"/>
                  </a:lnTo>
                  <a:lnTo>
                    <a:pt x="80" y="89"/>
                  </a:lnTo>
                  <a:lnTo>
                    <a:pt x="76" y="88"/>
                  </a:lnTo>
                  <a:lnTo>
                    <a:pt x="72" y="87"/>
                  </a:lnTo>
                  <a:lnTo>
                    <a:pt x="68" y="87"/>
                  </a:lnTo>
                  <a:lnTo>
                    <a:pt x="63" y="86"/>
                  </a:lnTo>
                  <a:lnTo>
                    <a:pt x="60" y="84"/>
                  </a:lnTo>
                  <a:lnTo>
                    <a:pt x="55" y="83"/>
                  </a:lnTo>
                  <a:lnTo>
                    <a:pt x="51" y="82"/>
                  </a:lnTo>
                  <a:lnTo>
                    <a:pt x="47" y="80"/>
                  </a:lnTo>
                  <a:lnTo>
                    <a:pt x="44" y="79"/>
                  </a:lnTo>
                  <a:lnTo>
                    <a:pt x="39" y="78"/>
                  </a:lnTo>
                  <a:lnTo>
                    <a:pt x="36" y="75"/>
                  </a:lnTo>
                  <a:lnTo>
                    <a:pt x="32" y="74"/>
                  </a:lnTo>
                  <a:lnTo>
                    <a:pt x="29" y="72"/>
                  </a:lnTo>
                  <a:lnTo>
                    <a:pt x="25" y="71"/>
                  </a:lnTo>
                  <a:lnTo>
                    <a:pt x="22" y="68"/>
                  </a:lnTo>
                  <a:lnTo>
                    <a:pt x="20" y="66"/>
                  </a:lnTo>
                  <a:lnTo>
                    <a:pt x="16" y="65"/>
                  </a:lnTo>
                  <a:lnTo>
                    <a:pt x="14" y="63"/>
                  </a:lnTo>
                  <a:lnTo>
                    <a:pt x="12" y="60"/>
                  </a:lnTo>
                  <a:lnTo>
                    <a:pt x="9" y="58"/>
                  </a:lnTo>
                  <a:lnTo>
                    <a:pt x="7" y="56"/>
                  </a:lnTo>
                  <a:lnTo>
                    <a:pt x="5" y="55"/>
                  </a:lnTo>
                  <a:lnTo>
                    <a:pt x="4" y="52"/>
                  </a:lnTo>
                  <a:lnTo>
                    <a:pt x="2" y="50"/>
                  </a:lnTo>
                  <a:lnTo>
                    <a:pt x="1" y="48"/>
                  </a:lnTo>
                  <a:lnTo>
                    <a:pt x="1" y="45"/>
                  </a:lnTo>
                  <a:lnTo>
                    <a:pt x="0" y="43"/>
                  </a:lnTo>
                  <a:lnTo>
                    <a:pt x="0" y="41"/>
                  </a:lnTo>
                  <a:lnTo>
                    <a:pt x="0" y="38"/>
                  </a:lnTo>
                  <a:lnTo>
                    <a:pt x="0" y="36"/>
                  </a:lnTo>
                  <a:lnTo>
                    <a:pt x="1" y="35"/>
                  </a:lnTo>
                  <a:lnTo>
                    <a:pt x="1" y="33"/>
                  </a:lnTo>
                  <a:lnTo>
                    <a:pt x="2" y="30"/>
                  </a:lnTo>
                  <a:lnTo>
                    <a:pt x="2" y="29"/>
                  </a:lnTo>
                  <a:lnTo>
                    <a:pt x="4" y="28"/>
                  </a:lnTo>
                  <a:lnTo>
                    <a:pt x="5" y="26"/>
                  </a:lnTo>
                  <a:lnTo>
                    <a:pt x="7" y="25"/>
                  </a:lnTo>
                  <a:lnTo>
                    <a:pt x="8" y="22"/>
                  </a:lnTo>
                  <a:lnTo>
                    <a:pt x="9" y="21"/>
                  </a:lnTo>
                  <a:lnTo>
                    <a:pt x="12" y="20"/>
                  </a:lnTo>
                  <a:lnTo>
                    <a:pt x="13" y="19"/>
                  </a:lnTo>
                  <a:lnTo>
                    <a:pt x="15" y="18"/>
                  </a:lnTo>
                  <a:lnTo>
                    <a:pt x="17" y="17"/>
                  </a:lnTo>
                  <a:lnTo>
                    <a:pt x="20" y="15"/>
                  </a:lnTo>
                  <a:lnTo>
                    <a:pt x="22" y="14"/>
                  </a:lnTo>
                  <a:lnTo>
                    <a:pt x="25" y="13"/>
                  </a:lnTo>
                  <a:lnTo>
                    <a:pt x="31" y="11"/>
                  </a:lnTo>
                  <a:lnTo>
                    <a:pt x="37" y="8"/>
                  </a:lnTo>
                  <a:lnTo>
                    <a:pt x="43" y="7"/>
                  </a:lnTo>
                  <a:lnTo>
                    <a:pt x="51" y="5"/>
                  </a:lnTo>
                  <a:lnTo>
                    <a:pt x="58" y="4"/>
                  </a:lnTo>
                  <a:lnTo>
                    <a:pt x="66" y="3"/>
                  </a:lnTo>
                  <a:close/>
                </a:path>
              </a:pathLst>
            </a:custGeom>
            <a:solidFill>
              <a:srgbClr val="A8A8A8"/>
            </a:solidFill>
            <a:ln w="9525">
              <a:noFill/>
              <a:round/>
              <a:headEnd/>
              <a:tailEnd/>
            </a:ln>
          </p:spPr>
          <p:txBody>
            <a:bodyPr/>
            <a:lstStyle/>
            <a:p>
              <a:endParaRPr lang="en-US"/>
            </a:p>
          </p:txBody>
        </p:sp>
        <p:sp>
          <p:nvSpPr>
            <p:cNvPr id="1332" name="Freeform 296"/>
            <p:cNvSpPr>
              <a:spLocks/>
            </p:cNvSpPr>
            <p:nvPr/>
          </p:nvSpPr>
          <p:spPr bwMode="auto">
            <a:xfrm>
              <a:off x="3219" y="2258"/>
              <a:ext cx="57" cy="44"/>
            </a:xfrm>
            <a:custGeom>
              <a:avLst/>
              <a:gdLst>
                <a:gd name="T0" fmla="*/ 15 w 114"/>
                <a:gd name="T1" fmla="*/ 1 h 88"/>
                <a:gd name="T2" fmla="*/ 17 w 114"/>
                <a:gd name="T3" fmla="*/ 0 h 88"/>
                <a:gd name="T4" fmla="*/ 19 w 114"/>
                <a:gd name="T5" fmla="*/ 0 h 88"/>
                <a:gd name="T6" fmla="*/ 20 w 114"/>
                <a:gd name="T7" fmla="*/ 0 h 88"/>
                <a:gd name="T8" fmla="*/ 21 w 114"/>
                <a:gd name="T9" fmla="*/ 0 h 88"/>
                <a:gd name="T10" fmla="*/ 22 w 114"/>
                <a:gd name="T11" fmla="*/ 1 h 88"/>
                <a:gd name="T12" fmla="*/ 23 w 114"/>
                <a:gd name="T13" fmla="*/ 1 h 88"/>
                <a:gd name="T14" fmla="*/ 24 w 114"/>
                <a:gd name="T15" fmla="*/ 1 h 88"/>
                <a:gd name="T16" fmla="*/ 24 w 114"/>
                <a:gd name="T17" fmla="*/ 1 h 88"/>
                <a:gd name="T18" fmla="*/ 25 w 114"/>
                <a:gd name="T19" fmla="*/ 3 h 88"/>
                <a:gd name="T20" fmla="*/ 25 w 114"/>
                <a:gd name="T21" fmla="*/ 3 h 88"/>
                <a:gd name="T22" fmla="*/ 26 w 114"/>
                <a:gd name="T23" fmla="*/ 4 h 88"/>
                <a:gd name="T24" fmla="*/ 26 w 114"/>
                <a:gd name="T25" fmla="*/ 5 h 88"/>
                <a:gd name="T26" fmla="*/ 26 w 114"/>
                <a:gd name="T27" fmla="*/ 6 h 88"/>
                <a:gd name="T28" fmla="*/ 26 w 114"/>
                <a:gd name="T29" fmla="*/ 8 h 88"/>
                <a:gd name="T30" fmla="*/ 26 w 114"/>
                <a:gd name="T31" fmla="*/ 11 h 88"/>
                <a:gd name="T32" fmla="*/ 26 w 114"/>
                <a:gd name="T33" fmla="*/ 11 h 88"/>
                <a:gd name="T34" fmla="*/ 27 w 114"/>
                <a:gd name="T35" fmla="*/ 12 h 88"/>
                <a:gd name="T36" fmla="*/ 27 w 114"/>
                <a:gd name="T37" fmla="*/ 14 h 88"/>
                <a:gd name="T38" fmla="*/ 28 w 114"/>
                <a:gd name="T39" fmla="*/ 17 h 88"/>
                <a:gd name="T40" fmla="*/ 29 w 114"/>
                <a:gd name="T41" fmla="*/ 19 h 88"/>
                <a:gd name="T42" fmla="*/ 29 w 114"/>
                <a:gd name="T43" fmla="*/ 20 h 88"/>
                <a:gd name="T44" fmla="*/ 29 w 114"/>
                <a:gd name="T45" fmla="*/ 20 h 88"/>
                <a:gd name="T46" fmla="*/ 29 w 114"/>
                <a:gd name="T47" fmla="*/ 21 h 88"/>
                <a:gd name="T48" fmla="*/ 28 w 114"/>
                <a:gd name="T49" fmla="*/ 21 h 88"/>
                <a:gd name="T50" fmla="*/ 28 w 114"/>
                <a:gd name="T51" fmla="*/ 22 h 88"/>
                <a:gd name="T52" fmla="*/ 27 w 114"/>
                <a:gd name="T53" fmla="*/ 22 h 88"/>
                <a:gd name="T54" fmla="*/ 25 w 114"/>
                <a:gd name="T55" fmla="*/ 22 h 88"/>
                <a:gd name="T56" fmla="*/ 24 w 114"/>
                <a:gd name="T57" fmla="*/ 22 h 88"/>
                <a:gd name="T58" fmla="*/ 22 w 114"/>
                <a:gd name="T59" fmla="*/ 22 h 88"/>
                <a:gd name="T60" fmla="*/ 21 w 114"/>
                <a:gd name="T61" fmla="*/ 22 h 88"/>
                <a:gd name="T62" fmla="*/ 19 w 114"/>
                <a:gd name="T63" fmla="*/ 22 h 88"/>
                <a:gd name="T64" fmla="*/ 17 w 114"/>
                <a:gd name="T65" fmla="*/ 21 h 88"/>
                <a:gd name="T66" fmla="*/ 14 w 114"/>
                <a:gd name="T67" fmla="*/ 21 h 88"/>
                <a:gd name="T68" fmla="*/ 13 w 114"/>
                <a:gd name="T69" fmla="*/ 20 h 88"/>
                <a:gd name="T70" fmla="*/ 11 w 114"/>
                <a:gd name="T71" fmla="*/ 20 h 88"/>
                <a:gd name="T72" fmla="*/ 9 w 114"/>
                <a:gd name="T73" fmla="*/ 19 h 88"/>
                <a:gd name="T74" fmla="*/ 7 w 114"/>
                <a:gd name="T75" fmla="*/ 18 h 88"/>
                <a:gd name="T76" fmla="*/ 6 w 114"/>
                <a:gd name="T77" fmla="*/ 17 h 88"/>
                <a:gd name="T78" fmla="*/ 4 w 114"/>
                <a:gd name="T79" fmla="*/ 15 h 88"/>
                <a:gd name="T80" fmla="*/ 3 w 114"/>
                <a:gd name="T81" fmla="*/ 14 h 88"/>
                <a:gd name="T82" fmla="*/ 2 w 114"/>
                <a:gd name="T83" fmla="*/ 13 h 88"/>
                <a:gd name="T84" fmla="*/ 1 w 114"/>
                <a:gd name="T85" fmla="*/ 12 h 88"/>
                <a:gd name="T86" fmla="*/ 1 w 114"/>
                <a:gd name="T87" fmla="*/ 11 h 88"/>
                <a:gd name="T88" fmla="*/ 0 w 114"/>
                <a:gd name="T89" fmla="*/ 11 h 88"/>
                <a:gd name="T90" fmla="*/ 0 w 114"/>
                <a:gd name="T91" fmla="*/ 9 h 88"/>
                <a:gd name="T92" fmla="*/ 0 w 114"/>
                <a:gd name="T93" fmla="*/ 9 h 88"/>
                <a:gd name="T94" fmla="*/ 1 w 114"/>
                <a:gd name="T95" fmla="*/ 7 h 88"/>
                <a:gd name="T96" fmla="*/ 1 w 114"/>
                <a:gd name="T97" fmla="*/ 6 h 88"/>
                <a:gd name="T98" fmla="*/ 2 w 114"/>
                <a:gd name="T99" fmla="*/ 6 h 88"/>
                <a:gd name="T100" fmla="*/ 2 w 114"/>
                <a:gd name="T101" fmla="*/ 5 h 88"/>
                <a:gd name="T102" fmla="*/ 3 w 114"/>
                <a:gd name="T103" fmla="*/ 5 h 88"/>
                <a:gd name="T104" fmla="*/ 4 w 114"/>
                <a:gd name="T105" fmla="*/ 4 h 88"/>
                <a:gd name="T106" fmla="*/ 5 w 114"/>
                <a:gd name="T107" fmla="*/ 3 h 88"/>
                <a:gd name="T108" fmla="*/ 7 w 114"/>
                <a:gd name="T109" fmla="*/ 3 h 88"/>
                <a:gd name="T110" fmla="*/ 10 w 114"/>
                <a:gd name="T111" fmla="*/ 1 h 88"/>
                <a:gd name="T112" fmla="*/ 13 w 114"/>
                <a:gd name="T113" fmla="*/ 1 h 8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
                <a:gd name="T172" fmla="*/ 0 h 88"/>
                <a:gd name="T173" fmla="*/ 114 w 114"/>
                <a:gd name="T174" fmla="*/ 88 h 8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 h="88">
                  <a:moveTo>
                    <a:pt x="58" y="2"/>
                  </a:moveTo>
                  <a:lnTo>
                    <a:pt x="61" y="1"/>
                  </a:lnTo>
                  <a:lnTo>
                    <a:pt x="65" y="1"/>
                  </a:lnTo>
                  <a:lnTo>
                    <a:pt x="67" y="0"/>
                  </a:lnTo>
                  <a:lnTo>
                    <a:pt x="71" y="0"/>
                  </a:lnTo>
                  <a:lnTo>
                    <a:pt x="73" y="0"/>
                  </a:lnTo>
                  <a:lnTo>
                    <a:pt x="76" y="0"/>
                  </a:lnTo>
                  <a:lnTo>
                    <a:pt x="79" y="0"/>
                  </a:lnTo>
                  <a:lnTo>
                    <a:pt x="81" y="0"/>
                  </a:lnTo>
                  <a:lnTo>
                    <a:pt x="83" y="0"/>
                  </a:lnTo>
                  <a:lnTo>
                    <a:pt x="85" y="0"/>
                  </a:lnTo>
                  <a:lnTo>
                    <a:pt x="87" y="1"/>
                  </a:lnTo>
                  <a:lnTo>
                    <a:pt x="89" y="1"/>
                  </a:lnTo>
                  <a:lnTo>
                    <a:pt x="90" y="2"/>
                  </a:lnTo>
                  <a:lnTo>
                    <a:pt x="92" y="3"/>
                  </a:lnTo>
                  <a:lnTo>
                    <a:pt x="94" y="4"/>
                  </a:lnTo>
                  <a:lnTo>
                    <a:pt x="95" y="4"/>
                  </a:lnTo>
                  <a:lnTo>
                    <a:pt x="96" y="6"/>
                  </a:lnTo>
                  <a:lnTo>
                    <a:pt x="97" y="8"/>
                  </a:lnTo>
                  <a:lnTo>
                    <a:pt x="98" y="9"/>
                  </a:lnTo>
                  <a:lnTo>
                    <a:pt x="99" y="10"/>
                  </a:lnTo>
                  <a:lnTo>
                    <a:pt x="99" y="12"/>
                  </a:lnTo>
                  <a:lnTo>
                    <a:pt x="100" y="13"/>
                  </a:lnTo>
                  <a:lnTo>
                    <a:pt x="102" y="16"/>
                  </a:lnTo>
                  <a:lnTo>
                    <a:pt x="102" y="18"/>
                  </a:lnTo>
                  <a:lnTo>
                    <a:pt x="102" y="20"/>
                  </a:lnTo>
                  <a:lnTo>
                    <a:pt x="103" y="21"/>
                  </a:lnTo>
                  <a:lnTo>
                    <a:pt x="103" y="25"/>
                  </a:lnTo>
                  <a:lnTo>
                    <a:pt x="103" y="27"/>
                  </a:lnTo>
                  <a:lnTo>
                    <a:pt x="104" y="32"/>
                  </a:lnTo>
                  <a:lnTo>
                    <a:pt x="104" y="38"/>
                  </a:lnTo>
                  <a:lnTo>
                    <a:pt x="104" y="41"/>
                  </a:lnTo>
                  <a:lnTo>
                    <a:pt x="104" y="44"/>
                  </a:lnTo>
                  <a:lnTo>
                    <a:pt x="104" y="47"/>
                  </a:lnTo>
                  <a:lnTo>
                    <a:pt x="105" y="49"/>
                  </a:lnTo>
                  <a:lnTo>
                    <a:pt x="105" y="51"/>
                  </a:lnTo>
                  <a:lnTo>
                    <a:pt x="106" y="54"/>
                  </a:lnTo>
                  <a:lnTo>
                    <a:pt x="106" y="56"/>
                  </a:lnTo>
                  <a:lnTo>
                    <a:pt x="107" y="58"/>
                  </a:lnTo>
                  <a:lnTo>
                    <a:pt x="111" y="66"/>
                  </a:lnTo>
                  <a:lnTo>
                    <a:pt x="113" y="73"/>
                  </a:lnTo>
                  <a:lnTo>
                    <a:pt x="113" y="74"/>
                  </a:lnTo>
                  <a:lnTo>
                    <a:pt x="114" y="76"/>
                  </a:lnTo>
                  <a:lnTo>
                    <a:pt x="114" y="78"/>
                  </a:lnTo>
                  <a:lnTo>
                    <a:pt x="114" y="79"/>
                  </a:lnTo>
                  <a:lnTo>
                    <a:pt x="114" y="80"/>
                  </a:lnTo>
                  <a:lnTo>
                    <a:pt x="113" y="81"/>
                  </a:lnTo>
                  <a:lnTo>
                    <a:pt x="113" y="82"/>
                  </a:lnTo>
                  <a:lnTo>
                    <a:pt x="112" y="84"/>
                  </a:lnTo>
                  <a:lnTo>
                    <a:pt x="111" y="84"/>
                  </a:lnTo>
                  <a:lnTo>
                    <a:pt x="110" y="85"/>
                  </a:lnTo>
                  <a:lnTo>
                    <a:pt x="107" y="86"/>
                  </a:lnTo>
                  <a:lnTo>
                    <a:pt x="106" y="86"/>
                  </a:lnTo>
                  <a:lnTo>
                    <a:pt x="104" y="87"/>
                  </a:lnTo>
                  <a:lnTo>
                    <a:pt x="100" y="87"/>
                  </a:lnTo>
                  <a:lnTo>
                    <a:pt x="98" y="88"/>
                  </a:lnTo>
                  <a:lnTo>
                    <a:pt x="95" y="88"/>
                  </a:lnTo>
                  <a:lnTo>
                    <a:pt x="91" y="88"/>
                  </a:lnTo>
                  <a:lnTo>
                    <a:pt x="88" y="88"/>
                  </a:lnTo>
                  <a:lnTo>
                    <a:pt x="84" y="87"/>
                  </a:lnTo>
                  <a:lnTo>
                    <a:pt x="81" y="87"/>
                  </a:lnTo>
                  <a:lnTo>
                    <a:pt x="76" y="86"/>
                  </a:lnTo>
                  <a:lnTo>
                    <a:pt x="73" y="86"/>
                  </a:lnTo>
                  <a:lnTo>
                    <a:pt x="69" y="85"/>
                  </a:lnTo>
                  <a:lnTo>
                    <a:pt x="65" y="84"/>
                  </a:lnTo>
                  <a:lnTo>
                    <a:pt x="61" y="82"/>
                  </a:lnTo>
                  <a:lnTo>
                    <a:pt x="57" y="81"/>
                  </a:lnTo>
                  <a:lnTo>
                    <a:pt x="53" y="80"/>
                  </a:lnTo>
                  <a:lnTo>
                    <a:pt x="50" y="79"/>
                  </a:lnTo>
                  <a:lnTo>
                    <a:pt x="45" y="78"/>
                  </a:lnTo>
                  <a:lnTo>
                    <a:pt x="42" y="77"/>
                  </a:lnTo>
                  <a:lnTo>
                    <a:pt x="38" y="74"/>
                  </a:lnTo>
                  <a:lnTo>
                    <a:pt x="35" y="73"/>
                  </a:lnTo>
                  <a:lnTo>
                    <a:pt x="31" y="72"/>
                  </a:lnTo>
                  <a:lnTo>
                    <a:pt x="28" y="70"/>
                  </a:lnTo>
                  <a:lnTo>
                    <a:pt x="24" y="69"/>
                  </a:lnTo>
                  <a:lnTo>
                    <a:pt x="21" y="66"/>
                  </a:lnTo>
                  <a:lnTo>
                    <a:pt x="19" y="64"/>
                  </a:lnTo>
                  <a:lnTo>
                    <a:pt x="15" y="63"/>
                  </a:lnTo>
                  <a:lnTo>
                    <a:pt x="13" y="61"/>
                  </a:lnTo>
                  <a:lnTo>
                    <a:pt x="11" y="58"/>
                  </a:lnTo>
                  <a:lnTo>
                    <a:pt x="8" y="56"/>
                  </a:lnTo>
                  <a:lnTo>
                    <a:pt x="6" y="54"/>
                  </a:lnTo>
                  <a:lnTo>
                    <a:pt x="5" y="53"/>
                  </a:lnTo>
                  <a:lnTo>
                    <a:pt x="3" y="50"/>
                  </a:lnTo>
                  <a:lnTo>
                    <a:pt x="1" y="48"/>
                  </a:lnTo>
                  <a:lnTo>
                    <a:pt x="1" y="46"/>
                  </a:lnTo>
                  <a:lnTo>
                    <a:pt x="0" y="43"/>
                  </a:lnTo>
                  <a:lnTo>
                    <a:pt x="0" y="41"/>
                  </a:lnTo>
                  <a:lnTo>
                    <a:pt x="0" y="39"/>
                  </a:lnTo>
                  <a:lnTo>
                    <a:pt x="0" y="36"/>
                  </a:lnTo>
                  <a:lnTo>
                    <a:pt x="0" y="35"/>
                  </a:lnTo>
                  <a:lnTo>
                    <a:pt x="0" y="33"/>
                  </a:lnTo>
                  <a:lnTo>
                    <a:pt x="0" y="31"/>
                  </a:lnTo>
                  <a:lnTo>
                    <a:pt x="1" y="29"/>
                  </a:lnTo>
                  <a:lnTo>
                    <a:pt x="1" y="28"/>
                  </a:lnTo>
                  <a:lnTo>
                    <a:pt x="3" y="26"/>
                  </a:lnTo>
                  <a:lnTo>
                    <a:pt x="4" y="25"/>
                  </a:lnTo>
                  <a:lnTo>
                    <a:pt x="5" y="23"/>
                  </a:lnTo>
                  <a:lnTo>
                    <a:pt x="6" y="21"/>
                  </a:lnTo>
                  <a:lnTo>
                    <a:pt x="8" y="20"/>
                  </a:lnTo>
                  <a:lnTo>
                    <a:pt x="9" y="19"/>
                  </a:lnTo>
                  <a:lnTo>
                    <a:pt x="11" y="18"/>
                  </a:lnTo>
                  <a:lnTo>
                    <a:pt x="13" y="17"/>
                  </a:lnTo>
                  <a:lnTo>
                    <a:pt x="15" y="16"/>
                  </a:lnTo>
                  <a:lnTo>
                    <a:pt x="18" y="15"/>
                  </a:lnTo>
                  <a:lnTo>
                    <a:pt x="20" y="13"/>
                  </a:lnTo>
                  <a:lnTo>
                    <a:pt x="22" y="12"/>
                  </a:lnTo>
                  <a:lnTo>
                    <a:pt x="27" y="10"/>
                  </a:lnTo>
                  <a:lnTo>
                    <a:pt x="32" y="9"/>
                  </a:lnTo>
                  <a:lnTo>
                    <a:pt x="38" y="6"/>
                  </a:lnTo>
                  <a:lnTo>
                    <a:pt x="44" y="5"/>
                  </a:lnTo>
                  <a:lnTo>
                    <a:pt x="51" y="3"/>
                  </a:lnTo>
                  <a:lnTo>
                    <a:pt x="58" y="2"/>
                  </a:lnTo>
                  <a:close/>
                </a:path>
              </a:pathLst>
            </a:custGeom>
            <a:solidFill>
              <a:srgbClr val="A6A6A6"/>
            </a:solidFill>
            <a:ln w="9525">
              <a:noFill/>
              <a:round/>
              <a:headEnd/>
              <a:tailEnd/>
            </a:ln>
          </p:spPr>
          <p:txBody>
            <a:bodyPr/>
            <a:lstStyle/>
            <a:p>
              <a:endParaRPr lang="en-US"/>
            </a:p>
          </p:txBody>
        </p:sp>
        <p:sp>
          <p:nvSpPr>
            <p:cNvPr id="1333" name="Freeform 297"/>
            <p:cNvSpPr>
              <a:spLocks/>
            </p:cNvSpPr>
            <p:nvPr/>
          </p:nvSpPr>
          <p:spPr bwMode="auto">
            <a:xfrm>
              <a:off x="3219" y="2258"/>
              <a:ext cx="53" cy="44"/>
            </a:xfrm>
            <a:custGeom>
              <a:avLst/>
              <a:gdLst>
                <a:gd name="T0" fmla="*/ 13 w 106"/>
                <a:gd name="T1" fmla="*/ 1 h 86"/>
                <a:gd name="T2" fmla="*/ 14 w 106"/>
                <a:gd name="T3" fmla="*/ 1 h 86"/>
                <a:gd name="T4" fmla="*/ 17 w 106"/>
                <a:gd name="T5" fmla="*/ 0 h 86"/>
                <a:gd name="T6" fmla="*/ 18 w 106"/>
                <a:gd name="T7" fmla="*/ 0 h 86"/>
                <a:gd name="T8" fmla="*/ 19 w 106"/>
                <a:gd name="T9" fmla="*/ 0 h 86"/>
                <a:gd name="T10" fmla="*/ 19 w 106"/>
                <a:gd name="T11" fmla="*/ 1 h 86"/>
                <a:gd name="T12" fmla="*/ 20 w 106"/>
                <a:gd name="T13" fmla="*/ 1 h 86"/>
                <a:gd name="T14" fmla="*/ 21 w 106"/>
                <a:gd name="T15" fmla="*/ 1 h 86"/>
                <a:gd name="T16" fmla="*/ 21 w 106"/>
                <a:gd name="T17" fmla="*/ 2 h 86"/>
                <a:gd name="T18" fmla="*/ 22 w 106"/>
                <a:gd name="T19" fmla="*/ 3 h 86"/>
                <a:gd name="T20" fmla="*/ 22 w 106"/>
                <a:gd name="T21" fmla="*/ 3 h 86"/>
                <a:gd name="T22" fmla="*/ 22 w 106"/>
                <a:gd name="T23" fmla="*/ 4 h 86"/>
                <a:gd name="T24" fmla="*/ 22 w 106"/>
                <a:gd name="T25" fmla="*/ 6 h 86"/>
                <a:gd name="T26" fmla="*/ 23 w 106"/>
                <a:gd name="T27" fmla="*/ 8 h 86"/>
                <a:gd name="T28" fmla="*/ 23 w 106"/>
                <a:gd name="T29" fmla="*/ 11 h 86"/>
                <a:gd name="T30" fmla="*/ 23 w 106"/>
                <a:gd name="T31" fmla="*/ 12 h 86"/>
                <a:gd name="T32" fmla="*/ 23 w 106"/>
                <a:gd name="T33" fmla="*/ 14 h 86"/>
                <a:gd name="T34" fmla="*/ 23 w 106"/>
                <a:gd name="T35" fmla="*/ 15 h 86"/>
                <a:gd name="T36" fmla="*/ 24 w 106"/>
                <a:gd name="T37" fmla="*/ 16 h 86"/>
                <a:gd name="T38" fmla="*/ 25 w 106"/>
                <a:gd name="T39" fmla="*/ 18 h 86"/>
                <a:gd name="T40" fmla="*/ 26 w 106"/>
                <a:gd name="T41" fmla="*/ 19 h 86"/>
                <a:gd name="T42" fmla="*/ 27 w 106"/>
                <a:gd name="T43" fmla="*/ 20 h 86"/>
                <a:gd name="T44" fmla="*/ 27 w 106"/>
                <a:gd name="T45" fmla="*/ 21 h 86"/>
                <a:gd name="T46" fmla="*/ 27 w 106"/>
                <a:gd name="T47" fmla="*/ 21 h 86"/>
                <a:gd name="T48" fmla="*/ 26 w 106"/>
                <a:gd name="T49" fmla="*/ 22 h 86"/>
                <a:gd name="T50" fmla="*/ 25 w 106"/>
                <a:gd name="T51" fmla="*/ 22 h 86"/>
                <a:gd name="T52" fmla="*/ 24 w 106"/>
                <a:gd name="T53" fmla="*/ 23 h 86"/>
                <a:gd name="T54" fmla="*/ 23 w 106"/>
                <a:gd name="T55" fmla="*/ 23 h 86"/>
                <a:gd name="T56" fmla="*/ 21 w 106"/>
                <a:gd name="T57" fmla="*/ 23 h 86"/>
                <a:gd name="T58" fmla="*/ 20 w 106"/>
                <a:gd name="T59" fmla="*/ 22 h 86"/>
                <a:gd name="T60" fmla="*/ 18 w 106"/>
                <a:gd name="T61" fmla="*/ 22 h 86"/>
                <a:gd name="T62" fmla="*/ 16 w 106"/>
                <a:gd name="T63" fmla="*/ 21 h 86"/>
                <a:gd name="T64" fmla="*/ 14 w 106"/>
                <a:gd name="T65" fmla="*/ 21 h 86"/>
                <a:gd name="T66" fmla="*/ 13 w 106"/>
                <a:gd name="T67" fmla="*/ 20 h 86"/>
                <a:gd name="T68" fmla="*/ 11 w 106"/>
                <a:gd name="T69" fmla="*/ 20 h 86"/>
                <a:gd name="T70" fmla="*/ 9 w 106"/>
                <a:gd name="T71" fmla="*/ 19 h 86"/>
                <a:gd name="T72" fmla="*/ 7 w 106"/>
                <a:gd name="T73" fmla="*/ 18 h 86"/>
                <a:gd name="T74" fmla="*/ 6 w 106"/>
                <a:gd name="T75" fmla="*/ 17 h 86"/>
                <a:gd name="T76" fmla="*/ 3 w 106"/>
                <a:gd name="T77" fmla="*/ 16 h 86"/>
                <a:gd name="T78" fmla="*/ 3 w 106"/>
                <a:gd name="T79" fmla="*/ 15 h 86"/>
                <a:gd name="T80" fmla="*/ 2 w 106"/>
                <a:gd name="T81" fmla="*/ 14 h 86"/>
                <a:gd name="T82" fmla="*/ 1 w 106"/>
                <a:gd name="T83" fmla="*/ 13 h 86"/>
                <a:gd name="T84" fmla="*/ 1 w 106"/>
                <a:gd name="T85" fmla="*/ 12 h 86"/>
                <a:gd name="T86" fmla="*/ 0 w 106"/>
                <a:gd name="T87" fmla="*/ 10 h 86"/>
                <a:gd name="T88" fmla="*/ 0 w 106"/>
                <a:gd name="T89" fmla="*/ 10 h 86"/>
                <a:gd name="T90" fmla="*/ 0 w 106"/>
                <a:gd name="T91" fmla="*/ 8 h 86"/>
                <a:gd name="T92" fmla="*/ 1 w 106"/>
                <a:gd name="T93" fmla="*/ 8 h 86"/>
                <a:gd name="T94" fmla="*/ 1 w 106"/>
                <a:gd name="T95" fmla="*/ 7 h 86"/>
                <a:gd name="T96" fmla="*/ 2 w 106"/>
                <a:gd name="T97" fmla="*/ 6 h 86"/>
                <a:gd name="T98" fmla="*/ 2 w 106"/>
                <a:gd name="T99" fmla="*/ 5 h 86"/>
                <a:gd name="T100" fmla="*/ 3 w 106"/>
                <a:gd name="T101" fmla="*/ 5 h 86"/>
                <a:gd name="T102" fmla="*/ 3 w 106"/>
                <a:gd name="T103" fmla="*/ 4 h 86"/>
                <a:gd name="T104" fmla="*/ 4 w 106"/>
                <a:gd name="T105" fmla="*/ 4 h 86"/>
                <a:gd name="T106" fmla="*/ 6 w 106"/>
                <a:gd name="T107" fmla="*/ 3 h 86"/>
                <a:gd name="T108" fmla="*/ 9 w 106"/>
                <a:gd name="T109" fmla="*/ 2 h 86"/>
                <a:gd name="T110" fmla="*/ 12 w 106"/>
                <a:gd name="T111" fmla="*/ 1 h 8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6"/>
                <a:gd name="T169" fmla="*/ 0 h 86"/>
                <a:gd name="T170" fmla="*/ 106 w 106"/>
                <a:gd name="T171" fmla="*/ 86 h 8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6" h="86">
                  <a:moveTo>
                    <a:pt x="51" y="2"/>
                  </a:moveTo>
                  <a:lnTo>
                    <a:pt x="54" y="2"/>
                  </a:lnTo>
                  <a:lnTo>
                    <a:pt x="57" y="1"/>
                  </a:lnTo>
                  <a:lnTo>
                    <a:pt x="59" y="1"/>
                  </a:lnTo>
                  <a:lnTo>
                    <a:pt x="62" y="0"/>
                  </a:lnTo>
                  <a:lnTo>
                    <a:pt x="65" y="0"/>
                  </a:lnTo>
                  <a:lnTo>
                    <a:pt x="67" y="0"/>
                  </a:lnTo>
                  <a:lnTo>
                    <a:pt x="69" y="0"/>
                  </a:lnTo>
                  <a:lnTo>
                    <a:pt x="71" y="0"/>
                  </a:lnTo>
                  <a:lnTo>
                    <a:pt x="73" y="0"/>
                  </a:lnTo>
                  <a:lnTo>
                    <a:pt x="74" y="0"/>
                  </a:lnTo>
                  <a:lnTo>
                    <a:pt x="76" y="1"/>
                  </a:lnTo>
                  <a:lnTo>
                    <a:pt x="77" y="1"/>
                  </a:lnTo>
                  <a:lnTo>
                    <a:pt x="79" y="2"/>
                  </a:lnTo>
                  <a:lnTo>
                    <a:pt x="80" y="3"/>
                  </a:lnTo>
                  <a:lnTo>
                    <a:pt x="81" y="3"/>
                  </a:lnTo>
                  <a:lnTo>
                    <a:pt x="82" y="4"/>
                  </a:lnTo>
                  <a:lnTo>
                    <a:pt x="83" y="5"/>
                  </a:lnTo>
                  <a:lnTo>
                    <a:pt x="84" y="7"/>
                  </a:lnTo>
                  <a:lnTo>
                    <a:pt x="85" y="9"/>
                  </a:lnTo>
                  <a:lnTo>
                    <a:pt x="85" y="10"/>
                  </a:lnTo>
                  <a:lnTo>
                    <a:pt x="87" y="11"/>
                  </a:lnTo>
                  <a:lnTo>
                    <a:pt x="87" y="14"/>
                  </a:lnTo>
                  <a:lnTo>
                    <a:pt x="88" y="16"/>
                  </a:lnTo>
                  <a:lnTo>
                    <a:pt x="88" y="17"/>
                  </a:lnTo>
                  <a:lnTo>
                    <a:pt x="88" y="22"/>
                  </a:lnTo>
                  <a:lnTo>
                    <a:pt x="89" y="26"/>
                  </a:lnTo>
                  <a:lnTo>
                    <a:pt x="89" y="32"/>
                  </a:lnTo>
                  <a:lnTo>
                    <a:pt x="89" y="38"/>
                  </a:lnTo>
                  <a:lnTo>
                    <a:pt x="89" y="41"/>
                  </a:lnTo>
                  <a:lnTo>
                    <a:pt x="89" y="43"/>
                  </a:lnTo>
                  <a:lnTo>
                    <a:pt x="90" y="46"/>
                  </a:lnTo>
                  <a:lnTo>
                    <a:pt x="90" y="49"/>
                  </a:lnTo>
                  <a:lnTo>
                    <a:pt x="91" y="52"/>
                  </a:lnTo>
                  <a:lnTo>
                    <a:pt x="92" y="54"/>
                  </a:lnTo>
                  <a:lnTo>
                    <a:pt x="92" y="56"/>
                  </a:lnTo>
                  <a:lnTo>
                    <a:pt x="94" y="58"/>
                  </a:lnTo>
                  <a:lnTo>
                    <a:pt x="96" y="62"/>
                  </a:lnTo>
                  <a:lnTo>
                    <a:pt x="98" y="66"/>
                  </a:lnTo>
                  <a:lnTo>
                    <a:pt x="100" y="69"/>
                  </a:lnTo>
                  <a:lnTo>
                    <a:pt x="103" y="72"/>
                  </a:lnTo>
                  <a:lnTo>
                    <a:pt x="104" y="75"/>
                  </a:lnTo>
                  <a:lnTo>
                    <a:pt x="105" y="77"/>
                  </a:lnTo>
                  <a:lnTo>
                    <a:pt x="105" y="78"/>
                  </a:lnTo>
                  <a:lnTo>
                    <a:pt x="106" y="79"/>
                  </a:lnTo>
                  <a:lnTo>
                    <a:pt x="106" y="80"/>
                  </a:lnTo>
                  <a:lnTo>
                    <a:pt x="105" y="81"/>
                  </a:lnTo>
                  <a:lnTo>
                    <a:pt x="105" y="83"/>
                  </a:lnTo>
                  <a:lnTo>
                    <a:pt x="104" y="83"/>
                  </a:lnTo>
                  <a:lnTo>
                    <a:pt x="104" y="84"/>
                  </a:lnTo>
                  <a:lnTo>
                    <a:pt x="102" y="84"/>
                  </a:lnTo>
                  <a:lnTo>
                    <a:pt x="100" y="85"/>
                  </a:lnTo>
                  <a:lnTo>
                    <a:pt x="98" y="85"/>
                  </a:lnTo>
                  <a:lnTo>
                    <a:pt x="96" y="86"/>
                  </a:lnTo>
                  <a:lnTo>
                    <a:pt x="94" y="86"/>
                  </a:lnTo>
                  <a:lnTo>
                    <a:pt x="91" y="86"/>
                  </a:lnTo>
                  <a:lnTo>
                    <a:pt x="88" y="86"/>
                  </a:lnTo>
                  <a:lnTo>
                    <a:pt x="84" y="86"/>
                  </a:lnTo>
                  <a:lnTo>
                    <a:pt x="81" y="86"/>
                  </a:lnTo>
                  <a:lnTo>
                    <a:pt x="77" y="85"/>
                  </a:lnTo>
                  <a:lnTo>
                    <a:pt x="74" y="85"/>
                  </a:lnTo>
                  <a:lnTo>
                    <a:pt x="71" y="84"/>
                  </a:lnTo>
                  <a:lnTo>
                    <a:pt x="67" y="84"/>
                  </a:lnTo>
                  <a:lnTo>
                    <a:pt x="64" y="83"/>
                  </a:lnTo>
                  <a:lnTo>
                    <a:pt x="59" y="81"/>
                  </a:lnTo>
                  <a:lnTo>
                    <a:pt x="56" y="80"/>
                  </a:lnTo>
                  <a:lnTo>
                    <a:pt x="52" y="79"/>
                  </a:lnTo>
                  <a:lnTo>
                    <a:pt x="49" y="78"/>
                  </a:lnTo>
                  <a:lnTo>
                    <a:pt x="45" y="77"/>
                  </a:lnTo>
                  <a:lnTo>
                    <a:pt x="41" y="76"/>
                  </a:lnTo>
                  <a:lnTo>
                    <a:pt x="37" y="73"/>
                  </a:lnTo>
                  <a:lnTo>
                    <a:pt x="34" y="72"/>
                  </a:lnTo>
                  <a:lnTo>
                    <a:pt x="30" y="70"/>
                  </a:lnTo>
                  <a:lnTo>
                    <a:pt x="28" y="69"/>
                  </a:lnTo>
                  <a:lnTo>
                    <a:pt x="24" y="66"/>
                  </a:lnTo>
                  <a:lnTo>
                    <a:pt x="21" y="65"/>
                  </a:lnTo>
                  <a:lnTo>
                    <a:pt x="19" y="63"/>
                  </a:lnTo>
                  <a:lnTo>
                    <a:pt x="15" y="61"/>
                  </a:lnTo>
                  <a:lnTo>
                    <a:pt x="13" y="60"/>
                  </a:lnTo>
                  <a:lnTo>
                    <a:pt x="11" y="57"/>
                  </a:lnTo>
                  <a:lnTo>
                    <a:pt x="8" y="55"/>
                  </a:lnTo>
                  <a:lnTo>
                    <a:pt x="6" y="53"/>
                  </a:lnTo>
                  <a:lnTo>
                    <a:pt x="5" y="52"/>
                  </a:lnTo>
                  <a:lnTo>
                    <a:pt x="4" y="49"/>
                  </a:lnTo>
                  <a:lnTo>
                    <a:pt x="3" y="47"/>
                  </a:lnTo>
                  <a:lnTo>
                    <a:pt x="1" y="45"/>
                  </a:lnTo>
                  <a:lnTo>
                    <a:pt x="0" y="42"/>
                  </a:lnTo>
                  <a:lnTo>
                    <a:pt x="0" y="40"/>
                  </a:lnTo>
                  <a:lnTo>
                    <a:pt x="0" y="38"/>
                  </a:lnTo>
                  <a:lnTo>
                    <a:pt x="0" y="37"/>
                  </a:lnTo>
                  <a:lnTo>
                    <a:pt x="0" y="34"/>
                  </a:lnTo>
                  <a:lnTo>
                    <a:pt x="0" y="32"/>
                  </a:lnTo>
                  <a:lnTo>
                    <a:pt x="0" y="31"/>
                  </a:lnTo>
                  <a:lnTo>
                    <a:pt x="1" y="30"/>
                  </a:lnTo>
                  <a:lnTo>
                    <a:pt x="1" y="27"/>
                  </a:lnTo>
                  <a:lnTo>
                    <a:pt x="3" y="26"/>
                  </a:lnTo>
                  <a:lnTo>
                    <a:pt x="4" y="25"/>
                  </a:lnTo>
                  <a:lnTo>
                    <a:pt x="5" y="23"/>
                  </a:lnTo>
                  <a:lnTo>
                    <a:pt x="6" y="22"/>
                  </a:lnTo>
                  <a:lnTo>
                    <a:pt x="7" y="20"/>
                  </a:lnTo>
                  <a:lnTo>
                    <a:pt x="8" y="19"/>
                  </a:lnTo>
                  <a:lnTo>
                    <a:pt x="9" y="18"/>
                  </a:lnTo>
                  <a:lnTo>
                    <a:pt x="12" y="17"/>
                  </a:lnTo>
                  <a:lnTo>
                    <a:pt x="13" y="16"/>
                  </a:lnTo>
                  <a:lnTo>
                    <a:pt x="15" y="15"/>
                  </a:lnTo>
                  <a:lnTo>
                    <a:pt x="16" y="14"/>
                  </a:lnTo>
                  <a:lnTo>
                    <a:pt x="19" y="12"/>
                  </a:lnTo>
                  <a:lnTo>
                    <a:pt x="23" y="11"/>
                  </a:lnTo>
                  <a:lnTo>
                    <a:pt x="28" y="9"/>
                  </a:lnTo>
                  <a:lnTo>
                    <a:pt x="34" y="8"/>
                  </a:lnTo>
                  <a:lnTo>
                    <a:pt x="39" y="5"/>
                  </a:lnTo>
                  <a:lnTo>
                    <a:pt x="45" y="4"/>
                  </a:lnTo>
                  <a:lnTo>
                    <a:pt x="51" y="2"/>
                  </a:lnTo>
                  <a:close/>
                </a:path>
              </a:pathLst>
            </a:custGeom>
            <a:solidFill>
              <a:srgbClr val="A3A3A3"/>
            </a:solidFill>
            <a:ln w="9525">
              <a:noFill/>
              <a:round/>
              <a:headEnd/>
              <a:tailEnd/>
            </a:ln>
          </p:spPr>
          <p:txBody>
            <a:bodyPr/>
            <a:lstStyle/>
            <a:p>
              <a:endParaRPr lang="en-US"/>
            </a:p>
          </p:txBody>
        </p:sp>
        <p:sp>
          <p:nvSpPr>
            <p:cNvPr id="1334" name="Freeform 298"/>
            <p:cNvSpPr>
              <a:spLocks/>
            </p:cNvSpPr>
            <p:nvPr/>
          </p:nvSpPr>
          <p:spPr bwMode="auto">
            <a:xfrm>
              <a:off x="3219" y="2259"/>
              <a:ext cx="49" cy="43"/>
            </a:xfrm>
            <a:custGeom>
              <a:avLst/>
              <a:gdLst>
                <a:gd name="T0" fmla="*/ 12 w 98"/>
                <a:gd name="T1" fmla="*/ 1 h 85"/>
                <a:gd name="T2" fmla="*/ 14 w 98"/>
                <a:gd name="T3" fmla="*/ 0 h 85"/>
                <a:gd name="T4" fmla="*/ 14 w 98"/>
                <a:gd name="T5" fmla="*/ 0 h 85"/>
                <a:gd name="T6" fmla="*/ 15 w 98"/>
                <a:gd name="T7" fmla="*/ 0 h 85"/>
                <a:gd name="T8" fmla="*/ 17 w 98"/>
                <a:gd name="T9" fmla="*/ 1 h 85"/>
                <a:gd name="T10" fmla="*/ 17 w 98"/>
                <a:gd name="T11" fmla="*/ 1 h 85"/>
                <a:gd name="T12" fmla="*/ 18 w 98"/>
                <a:gd name="T13" fmla="*/ 1 h 85"/>
                <a:gd name="T14" fmla="*/ 18 w 98"/>
                <a:gd name="T15" fmla="*/ 2 h 85"/>
                <a:gd name="T16" fmla="*/ 18 w 98"/>
                <a:gd name="T17" fmla="*/ 2 h 85"/>
                <a:gd name="T18" fmla="*/ 19 w 98"/>
                <a:gd name="T19" fmla="*/ 4 h 85"/>
                <a:gd name="T20" fmla="*/ 19 w 98"/>
                <a:gd name="T21" fmla="*/ 6 h 85"/>
                <a:gd name="T22" fmla="*/ 19 w 98"/>
                <a:gd name="T23" fmla="*/ 8 h 85"/>
                <a:gd name="T24" fmla="*/ 19 w 98"/>
                <a:gd name="T25" fmla="*/ 10 h 85"/>
                <a:gd name="T26" fmla="*/ 19 w 98"/>
                <a:gd name="T27" fmla="*/ 12 h 85"/>
                <a:gd name="T28" fmla="*/ 20 w 98"/>
                <a:gd name="T29" fmla="*/ 13 h 85"/>
                <a:gd name="T30" fmla="*/ 20 w 98"/>
                <a:gd name="T31" fmla="*/ 14 h 85"/>
                <a:gd name="T32" fmla="*/ 21 w 98"/>
                <a:gd name="T33" fmla="*/ 15 h 85"/>
                <a:gd name="T34" fmla="*/ 21 w 98"/>
                <a:gd name="T35" fmla="*/ 16 h 85"/>
                <a:gd name="T36" fmla="*/ 23 w 98"/>
                <a:gd name="T37" fmla="*/ 18 h 85"/>
                <a:gd name="T38" fmla="*/ 24 w 98"/>
                <a:gd name="T39" fmla="*/ 19 h 85"/>
                <a:gd name="T40" fmla="*/ 25 w 98"/>
                <a:gd name="T41" fmla="*/ 20 h 85"/>
                <a:gd name="T42" fmla="*/ 25 w 98"/>
                <a:gd name="T43" fmla="*/ 20 h 85"/>
                <a:gd name="T44" fmla="*/ 25 w 98"/>
                <a:gd name="T45" fmla="*/ 20 h 85"/>
                <a:gd name="T46" fmla="*/ 25 w 98"/>
                <a:gd name="T47" fmla="*/ 21 h 85"/>
                <a:gd name="T48" fmla="*/ 24 w 98"/>
                <a:gd name="T49" fmla="*/ 21 h 85"/>
                <a:gd name="T50" fmla="*/ 23 w 98"/>
                <a:gd name="T51" fmla="*/ 22 h 85"/>
                <a:gd name="T52" fmla="*/ 22 w 98"/>
                <a:gd name="T53" fmla="*/ 22 h 85"/>
                <a:gd name="T54" fmla="*/ 21 w 98"/>
                <a:gd name="T55" fmla="*/ 22 h 85"/>
                <a:gd name="T56" fmla="*/ 19 w 98"/>
                <a:gd name="T57" fmla="*/ 21 h 85"/>
                <a:gd name="T58" fmla="*/ 17 w 98"/>
                <a:gd name="T59" fmla="*/ 21 h 85"/>
                <a:gd name="T60" fmla="*/ 15 w 98"/>
                <a:gd name="T61" fmla="*/ 21 h 85"/>
                <a:gd name="T62" fmla="*/ 13 w 98"/>
                <a:gd name="T63" fmla="*/ 20 h 85"/>
                <a:gd name="T64" fmla="*/ 12 w 98"/>
                <a:gd name="T65" fmla="*/ 20 h 85"/>
                <a:gd name="T66" fmla="*/ 11 w 98"/>
                <a:gd name="T67" fmla="*/ 19 h 85"/>
                <a:gd name="T68" fmla="*/ 9 w 98"/>
                <a:gd name="T69" fmla="*/ 18 h 85"/>
                <a:gd name="T70" fmla="*/ 6 w 98"/>
                <a:gd name="T71" fmla="*/ 17 h 85"/>
                <a:gd name="T72" fmla="*/ 6 w 98"/>
                <a:gd name="T73" fmla="*/ 16 h 85"/>
                <a:gd name="T74" fmla="*/ 3 w 98"/>
                <a:gd name="T75" fmla="*/ 15 h 85"/>
                <a:gd name="T76" fmla="*/ 3 w 98"/>
                <a:gd name="T77" fmla="*/ 14 h 85"/>
                <a:gd name="T78" fmla="*/ 2 w 98"/>
                <a:gd name="T79" fmla="*/ 13 h 85"/>
                <a:gd name="T80" fmla="*/ 1 w 98"/>
                <a:gd name="T81" fmla="*/ 12 h 85"/>
                <a:gd name="T82" fmla="*/ 1 w 98"/>
                <a:gd name="T83" fmla="*/ 11 h 85"/>
                <a:gd name="T84" fmla="*/ 0 w 98"/>
                <a:gd name="T85" fmla="*/ 10 h 85"/>
                <a:gd name="T86" fmla="*/ 0 w 98"/>
                <a:gd name="T87" fmla="*/ 9 h 85"/>
                <a:gd name="T88" fmla="*/ 0 w 98"/>
                <a:gd name="T89" fmla="*/ 8 h 85"/>
                <a:gd name="T90" fmla="*/ 1 w 98"/>
                <a:gd name="T91" fmla="*/ 8 h 85"/>
                <a:gd name="T92" fmla="*/ 1 w 98"/>
                <a:gd name="T93" fmla="*/ 7 h 85"/>
                <a:gd name="T94" fmla="*/ 1 w 98"/>
                <a:gd name="T95" fmla="*/ 6 h 85"/>
                <a:gd name="T96" fmla="*/ 2 w 98"/>
                <a:gd name="T97" fmla="*/ 6 h 85"/>
                <a:gd name="T98" fmla="*/ 2 w 98"/>
                <a:gd name="T99" fmla="*/ 5 h 85"/>
                <a:gd name="T100" fmla="*/ 3 w 98"/>
                <a:gd name="T101" fmla="*/ 4 h 85"/>
                <a:gd name="T102" fmla="*/ 5 w 98"/>
                <a:gd name="T103" fmla="*/ 3 h 85"/>
                <a:gd name="T104" fmla="*/ 7 w 98"/>
                <a:gd name="T105" fmla="*/ 2 h 85"/>
                <a:gd name="T106" fmla="*/ 10 w 98"/>
                <a:gd name="T107" fmla="*/ 1 h 8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
                <a:gd name="T163" fmla="*/ 0 h 85"/>
                <a:gd name="T164" fmla="*/ 98 w 98"/>
                <a:gd name="T165" fmla="*/ 85 h 8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 h="85">
                  <a:moveTo>
                    <a:pt x="44" y="3"/>
                  </a:moveTo>
                  <a:lnTo>
                    <a:pt x="50" y="2"/>
                  </a:lnTo>
                  <a:lnTo>
                    <a:pt x="53" y="1"/>
                  </a:lnTo>
                  <a:lnTo>
                    <a:pt x="56" y="0"/>
                  </a:lnTo>
                  <a:lnTo>
                    <a:pt x="58" y="0"/>
                  </a:lnTo>
                  <a:lnTo>
                    <a:pt x="59" y="0"/>
                  </a:lnTo>
                  <a:lnTo>
                    <a:pt x="61" y="0"/>
                  </a:lnTo>
                  <a:lnTo>
                    <a:pt x="62" y="0"/>
                  </a:lnTo>
                  <a:lnTo>
                    <a:pt x="64" y="1"/>
                  </a:lnTo>
                  <a:lnTo>
                    <a:pt x="66" y="1"/>
                  </a:lnTo>
                  <a:lnTo>
                    <a:pt x="67" y="2"/>
                  </a:lnTo>
                  <a:lnTo>
                    <a:pt x="68" y="3"/>
                  </a:lnTo>
                  <a:lnTo>
                    <a:pt x="69" y="3"/>
                  </a:lnTo>
                  <a:lnTo>
                    <a:pt x="71" y="4"/>
                  </a:lnTo>
                  <a:lnTo>
                    <a:pt x="71" y="6"/>
                  </a:lnTo>
                  <a:lnTo>
                    <a:pt x="72" y="7"/>
                  </a:lnTo>
                  <a:lnTo>
                    <a:pt x="72" y="8"/>
                  </a:lnTo>
                  <a:lnTo>
                    <a:pt x="73" y="10"/>
                  </a:lnTo>
                  <a:lnTo>
                    <a:pt x="73" y="13"/>
                  </a:lnTo>
                  <a:lnTo>
                    <a:pt x="74" y="17"/>
                  </a:lnTo>
                  <a:lnTo>
                    <a:pt x="74" y="22"/>
                  </a:lnTo>
                  <a:lnTo>
                    <a:pt x="74" y="26"/>
                  </a:lnTo>
                  <a:lnTo>
                    <a:pt x="74" y="31"/>
                  </a:lnTo>
                  <a:lnTo>
                    <a:pt x="74" y="37"/>
                  </a:lnTo>
                  <a:lnTo>
                    <a:pt x="75" y="40"/>
                  </a:lnTo>
                  <a:lnTo>
                    <a:pt x="75" y="42"/>
                  </a:lnTo>
                  <a:lnTo>
                    <a:pt x="75" y="46"/>
                  </a:lnTo>
                  <a:lnTo>
                    <a:pt x="76" y="48"/>
                  </a:lnTo>
                  <a:lnTo>
                    <a:pt x="77" y="51"/>
                  </a:lnTo>
                  <a:lnTo>
                    <a:pt x="79" y="53"/>
                  </a:lnTo>
                  <a:lnTo>
                    <a:pt x="80" y="55"/>
                  </a:lnTo>
                  <a:lnTo>
                    <a:pt x="81" y="57"/>
                  </a:lnTo>
                  <a:lnTo>
                    <a:pt x="82" y="60"/>
                  </a:lnTo>
                  <a:lnTo>
                    <a:pt x="83" y="62"/>
                  </a:lnTo>
                  <a:lnTo>
                    <a:pt x="84" y="63"/>
                  </a:lnTo>
                  <a:lnTo>
                    <a:pt x="85" y="65"/>
                  </a:lnTo>
                  <a:lnTo>
                    <a:pt x="89" y="69"/>
                  </a:lnTo>
                  <a:lnTo>
                    <a:pt x="91" y="71"/>
                  </a:lnTo>
                  <a:lnTo>
                    <a:pt x="95" y="74"/>
                  </a:lnTo>
                  <a:lnTo>
                    <a:pt x="96" y="76"/>
                  </a:lnTo>
                  <a:lnTo>
                    <a:pt x="97" y="77"/>
                  </a:lnTo>
                  <a:lnTo>
                    <a:pt x="97" y="78"/>
                  </a:lnTo>
                  <a:lnTo>
                    <a:pt x="98" y="79"/>
                  </a:lnTo>
                  <a:lnTo>
                    <a:pt x="98" y="80"/>
                  </a:lnTo>
                  <a:lnTo>
                    <a:pt x="98" y="82"/>
                  </a:lnTo>
                  <a:lnTo>
                    <a:pt x="97" y="83"/>
                  </a:lnTo>
                  <a:lnTo>
                    <a:pt x="96" y="83"/>
                  </a:lnTo>
                  <a:lnTo>
                    <a:pt x="95" y="84"/>
                  </a:lnTo>
                  <a:lnTo>
                    <a:pt x="94" y="84"/>
                  </a:lnTo>
                  <a:lnTo>
                    <a:pt x="92" y="85"/>
                  </a:lnTo>
                  <a:lnTo>
                    <a:pt x="90" y="85"/>
                  </a:lnTo>
                  <a:lnTo>
                    <a:pt x="87" y="85"/>
                  </a:lnTo>
                  <a:lnTo>
                    <a:pt x="84" y="85"/>
                  </a:lnTo>
                  <a:lnTo>
                    <a:pt x="81" y="85"/>
                  </a:lnTo>
                  <a:lnTo>
                    <a:pt x="79" y="85"/>
                  </a:lnTo>
                  <a:lnTo>
                    <a:pt x="75" y="84"/>
                  </a:lnTo>
                  <a:lnTo>
                    <a:pt x="72" y="84"/>
                  </a:lnTo>
                  <a:lnTo>
                    <a:pt x="68" y="83"/>
                  </a:lnTo>
                  <a:lnTo>
                    <a:pt x="65" y="82"/>
                  </a:lnTo>
                  <a:lnTo>
                    <a:pt x="61" y="82"/>
                  </a:lnTo>
                  <a:lnTo>
                    <a:pt x="58" y="80"/>
                  </a:lnTo>
                  <a:lnTo>
                    <a:pt x="54" y="79"/>
                  </a:lnTo>
                  <a:lnTo>
                    <a:pt x="51" y="78"/>
                  </a:lnTo>
                  <a:lnTo>
                    <a:pt x="47" y="77"/>
                  </a:lnTo>
                  <a:lnTo>
                    <a:pt x="44" y="76"/>
                  </a:lnTo>
                  <a:lnTo>
                    <a:pt x="41" y="74"/>
                  </a:lnTo>
                  <a:lnTo>
                    <a:pt x="37" y="72"/>
                  </a:lnTo>
                  <a:lnTo>
                    <a:pt x="34" y="71"/>
                  </a:lnTo>
                  <a:lnTo>
                    <a:pt x="30" y="69"/>
                  </a:lnTo>
                  <a:lnTo>
                    <a:pt x="27" y="68"/>
                  </a:lnTo>
                  <a:lnTo>
                    <a:pt x="24" y="65"/>
                  </a:lnTo>
                  <a:lnTo>
                    <a:pt x="21" y="64"/>
                  </a:lnTo>
                  <a:lnTo>
                    <a:pt x="19" y="62"/>
                  </a:lnTo>
                  <a:lnTo>
                    <a:pt x="15" y="60"/>
                  </a:lnTo>
                  <a:lnTo>
                    <a:pt x="13" y="59"/>
                  </a:lnTo>
                  <a:lnTo>
                    <a:pt x="11" y="56"/>
                  </a:lnTo>
                  <a:lnTo>
                    <a:pt x="8" y="54"/>
                  </a:lnTo>
                  <a:lnTo>
                    <a:pt x="7" y="52"/>
                  </a:lnTo>
                  <a:lnTo>
                    <a:pt x="5" y="51"/>
                  </a:lnTo>
                  <a:lnTo>
                    <a:pt x="4" y="48"/>
                  </a:lnTo>
                  <a:lnTo>
                    <a:pt x="3" y="46"/>
                  </a:lnTo>
                  <a:lnTo>
                    <a:pt x="1" y="44"/>
                  </a:lnTo>
                  <a:lnTo>
                    <a:pt x="1" y="41"/>
                  </a:lnTo>
                  <a:lnTo>
                    <a:pt x="0" y="39"/>
                  </a:lnTo>
                  <a:lnTo>
                    <a:pt x="0" y="38"/>
                  </a:lnTo>
                  <a:lnTo>
                    <a:pt x="0" y="36"/>
                  </a:lnTo>
                  <a:lnTo>
                    <a:pt x="0" y="33"/>
                  </a:lnTo>
                  <a:lnTo>
                    <a:pt x="0" y="32"/>
                  </a:lnTo>
                  <a:lnTo>
                    <a:pt x="1" y="30"/>
                  </a:lnTo>
                  <a:lnTo>
                    <a:pt x="1" y="29"/>
                  </a:lnTo>
                  <a:lnTo>
                    <a:pt x="1" y="27"/>
                  </a:lnTo>
                  <a:lnTo>
                    <a:pt x="3" y="25"/>
                  </a:lnTo>
                  <a:lnTo>
                    <a:pt x="4" y="24"/>
                  </a:lnTo>
                  <a:lnTo>
                    <a:pt x="4" y="23"/>
                  </a:lnTo>
                  <a:lnTo>
                    <a:pt x="5" y="22"/>
                  </a:lnTo>
                  <a:lnTo>
                    <a:pt x="6" y="21"/>
                  </a:lnTo>
                  <a:lnTo>
                    <a:pt x="7" y="19"/>
                  </a:lnTo>
                  <a:lnTo>
                    <a:pt x="8" y="18"/>
                  </a:lnTo>
                  <a:lnTo>
                    <a:pt x="11" y="17"/>
                  </a:lnTo>
                  <a:lnTo>
                    <a:pt x="13" y="15"/>
                  </a:lnTo>
                  <a:lnTo>
                    <a:pt x="16" y="13"/>
                  </a:lnTo>
                  <a:lnTo>
                    <a:pt x="20" y="11"/>
                  </a:lnTo>
                  <a:lnTo>
                    <a:pt x="24" y="9"/>
                  </a:lnTo>
                  <a:lnTo>
                    <a:pt x="29" y="8"/>
                  </a:lnTo>
                  <a:lnTo>
                    <a:pt x="34" y="7"/>
                  </a:lnTo>
                  <a:lnTo>
                    <a:pt x="38" y="4"/>
                  </a:lnTo>
                  <a:lnTo>
                    <a:pt x="44" y="3"/>
                  </a:lnTo>
                  <a:close/>
                </a:path>
              </a:pathLst>
            </a:custGeom>
            <a:solidFill>
              <a:srgbClr val="A1A1A1"/>
            </a:solidFill>
            <a:ln w="9525">
              <a:noFill/>
              <a:round/>
              <a:headEnd/>
              <a:tailEnd/>
            </a:ln>
          </p:spPr>
          <p:txBody>
            <a:bodyPr/>
            <a:lstStyle/>
            <a:p>
              <a:endParaRPr lang="en-US"/>
            </a:p>
          </p:txBody>
        </p:sp>
        <p:sp>
          <p:nvSpPr>
            <p:cNvPr id="1335" name="Freeform 299"/>
            <p:cNvSpPr>
              <a:spLocks/>
            </p:cNvSpPr>
            <p:nvPr/>
          </p:nvSpPr>
          <p:spPr bwMode="auto">
            <a:xfrm>
              <a:off x="3219" y="2260"/>
              <a:ext cx="46" cy="42"/>
            </a:xfrm>
            <a:custGeom>
              <a:avLst/>
              <a:gdLst>
                <a:gd name="T0" fmla="*/ 11 w 91"/>
                <a:gd name="T1" fmla="*/ 1 h 84"/>
                <a:gd name="T2" fmla="*/ 12 w 91"/>
                <a:gd name="T3" fmla="*/ 1 h 84"/>
                <a:gd name="T4" fmla="*/ 13 w 91"/>
                <a:gd name="T5" fmla="*/ 0 h 84"/>
                <a:gd name="T6" fmla="*/ 13 w 91"/>
                <a:gd name="T7" fmla="*/ 1 h 84"/>
                <a:gd name="T8" fmla="*/ 14 w 91"/>
                <a:gd name="T9" fmla="*/ 1 h 84"/>
                <a:gd name="T10" fmla="*/ 15 w 91"/>
                <a:gd name="T11" fmla="*/ 1 h 84"/>
                <a:gd name="T12" fmla="*/ 15 w 91"/>
                <a:gd name="T13" fmla="*/ 1 h 84"/>
                <a:gd name="T14" fmla="*/ 15 w 91"/>
                <a:gd name="T15" fmla="*/ 1 h 84"/>
                <a:gd name="T16" fmla="*/ 15 w 91"/>
                <a:gd name="T17" fmla="*/ 2 h 84"/>
                <a:gd name="T18" fmla="*/ 15 w 91"/>
                <a:gd name="T19" fmla="*/ 3 h 84"/>
                <a:gd name="T20" fmla="*/ 15 w 91"/>
                <a:gd name="T21" fmla="*/ 6 h 84"/>
                <a:gd name="T22" fmla="*/ 15 w 91"/>
                <a:gd name="T23" fmla="*/ 10 h 84"/>
                <a:gd name="T24" fmla="*/ 16 w 91"/>
                <a:gd name="T25" fmla="*/ 11 h 84"/>
                <a:gd name="T26" fmla="*/ 16 w 91"/>
                <a:gd name="T27" fmla="*/ 12 h 84"/>
                <a:gd name="T28" fmla="*/ 17 w 91"/>
                <a:gd name="T29" fmla="*/ 13 h 84"/>
                <a:gd name="T30" fmla="*/ 17 w 91"/>
                <a:gd name="T31" fmla="*/ 14 h 84"/>
                <a:gd name="T32" fmla="*/ 18 w 91"/>
                <a:gd name="T33" fmla="*/ 15 h 84"/>
                <a:gd name="T34" fmla="*/ 20 w 91"/>
                <a:gd name="T35" fmla="*/ 17 h 84"/>
                <a:gd name="T36" fmla="*/ 21 w 91"/>
                <a:gd name="T37" fmla="*/ 19 h 84"/>
                <a:gd name="T38" fmla="*/ 22 w 91"/>
                <a:gd name="T39" fmla="*/ 19 h 84"/>
                <a:gd name="T40" fmla="*/ 23 w 91"/>
                <a:gd name="T41" fmla="*/ 20 h 84"/>
                <a:gd name="T42" fmla="*/ 23 w 91"/>
                <a:gd name="T43" fmla="*/ 20 h 84"/>
                <a:gd name="T44" fmla="*/ 23 w 91"/>
                <a:gd name="T45" fmla="*/ 21 h 84"/>
                <a:gd name="T46" fmla="*/ 23 w 91"/>
                <a:gd name="T47" fmla="*/ 21 h 84"/>
                <a:gd name="T48" fmla="*/ 22 w 91"/>
                <a:gd name="T49" fmla="*/ 21 h 84"/>
                <a:gd name="T50" fmla="*/ 21 w 91"/>
                <a:gd name="T51" fmla="*/ 21 h 84"/>
                <a:gd name="T52" fmla="*/ 20 w 91"/>
                <a:gd name="T53" fmla="*/ 21 h 84"/>
                <a:gd name="T54" fmla="*/ 19 w 91"/>
                <a:gd name="T55" fmla="*/ 21 h 84"/>
                <a:gd name="T56" fmla="*/ 17 w 91"/>
                <a:gd name="T57" fmla="*/ 21 h 84"/>
                <a:gd name="T58" fmla="*/ 15 w 91"/>
                <a:gd name="T59" fmla="*/ 20 h 84"/>
                <a:gd name="T60" fmla="*/ 14 w 91"/>
                <a:gd name="T61" fmla="*/ 20 h 84"/>
                <a:gd name="T62" fmla="*/ 12 w 91"/>
                <a:gd name="T63" fmla="*/ 19 h 84"/>
                <a:gd name="T64" fmla="*/ 10 w 91"/>
                <a:gd name="T65" fmla="*/ 19 h 84"/>
                <a:gd name="T66" fmla="*/ 8 w 91"/>
                <a:gd name="T67" fmla="*/ 18 h 84"/>
                <a:gd name="T68" fmla="*/ 7 w 91"/>
                <a:gd name="T69" fmla="*/ 17 h 84"/>
                <a:gd name="T70" fmla="*/ 6 w 91"/>
                <a:gd name="T71" fmla="*/ 15 h 84"/>
                <a:gd name="T72" fmla="*/ 4 w 91"/>
                <a:gd name="T73" fmla="*/ 14 h 84"/>
                <a:gd name="T74" fmla="*/ 3 w 91"/>
                <a:gd name="T75" fmla="*/ 13 h 84"/>
                <a:gd name="T76" fmla="*/ 2 w 91"/>
                <a:gd name="T77" fmla="*/ 12 h 84"/>
                <a:gd name="T78" fmla="*/ 1 w 91"/>
                <a:gd name="T79" fmla="*/ 11 h 84"/>
                <a:gd name="T80" fmla="*/ 1 w 91"/>
                <a:gd name="T81" fmla="*/ 11 h 84"/>
                <a:gd name="T82" fmla="*/ 1 w 91"/>
                <a:gd name="T83" fmla="*/ 10 h 84"/>
                <a:gd name="T84" fmla="*/ 0 w 91"/>
                <a:gd name="T85" fmla="*/ 9 h 84"/>
                <a:gd name="T86" fmla="*/ 1 w 91"/>
                <a:gd name="T87" fmla="*/ 7 h 84"/>
                <a:gd name="T88" fmla="*/ 1 w 91"/>
                <a:gd name="T89" fmla="*/ 7 h 84"/>
                <a:gd name="T90" fmla="*/ 1 w 91"/>
                <a:gd name="T91" fmla="*/ 6 h 84"/>
                <a:gd name="T92" fmla="*/ 1 w 91"/>
                <a:gd name="T93" fmla="*/ 5 h 84"/>
                <a:gd name="T94" fmla="*/ 2 w 91"/>
                <a:gd name="T95" fmla="*/ 5 h 84"/>
                <a:gd name="T96" fmla="*/ 2 w 91"/>
                <a:gd name="T97" fmla="*/ 5 h 84"/>
                <a:gd name="T98" fmla="*/ 3 w 91"/>
                <a:gd name="T99" fmla="*/ 3 h 84"/>
                <a:gd name="T100" fmla="*/ 5 w 91"/>
                <a:gd name="T101" fmla="*/ 3 h 84"/>
                <a:gd name="T102" fmla="*/ 8 w 91"/>
                <a:gd name="T103" fmla="*/ 1 h 8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84"/>
                <a:gd name="T158" fmla="*/ 91 w 91"/>
                <a:gd name="T159" fmla="*/ 84 h 8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84">
                  <a:moveTo>
                    <a:pt x="37" y="3"/>
                  </a:moveTo>
                  <a:lnTo>
                    <a:pt x="42" y="2"/>
                  </a:lnTo>
                  <a:lnTo>
                    <a:pt x="45" y="1"/>
                  </a:lnTo>
                  <a:lnTo>
                    <a:pt x="47" y="1"/>
                  </a:lnTo>
                  <a:lnTo>
                    <a:pt x="49" y="1"/>
                  </a:lnTo>
                  <a:lnTo>
                    <a:pt x="50" y="0"/>
                  </a:lnTo>
                  <a:lnTo>
                    <a:pt x="51" y="0"/>
                  </a:lnTo>
                  <a:lnTo>
                    <a:pt x="52" y="1"/>
                  </a:lnTo>
                  <a:lnTo>
                    <a:pt x="53" y="1"/>
                  </a:lnTo>
                  <a:lnTo>
                    <a:pt x="54" y="1"/>
                  </a:lnTo>
                  <a:lnTo>
                    <a:pt x="56" y="1"/>
                  </a:lnTo>
                  <a:lnTo>
                    <a:pt x="57" y="2"/>
                  </a:lnTo>
                  <a:lnTo>
                    <a:pt x="57" y="3"/>
                  </a:lnTo>
                  <a:lnTo>
                    <a:pt x="58" y="3"/>
                  </a:lnTo>
                  <a:lnTo>
                    <a:pt x="58" y="5"/>
                  </a:lnTo>
                  <a:lnTo>
                    <a:pt x="58" y="6"/>
                  </a:lnTo>
                  <a:lnTo>
                    <a:pt x="59" y="7"/>
                  </a:lnTo>
                  <a:lnTo>
                    <a:pt x="59" y="8"/>
                  </a:lnTo>
                  <a:lnTo>
                    <a:pt x="59" y="9"/>
                  </a:lnTo>
                  <a:lnTo>
                    <a:pt x="60" y="13"/>
                  </a:lnTo>
                  <a:lnTo>
                    <a:pt x="60" y="16"/>
                  </a:lnTo>
                  <a:lnTo>
                    <a:pt x="60" y="25"/>
                  </a:lnTo>
                  <a:lnTo>
                    <a:pt x="60" y="37"/>
                  </a:lnTo>
                  <a:lnTo>
                    <a:pt x="60" y="39"/>
                  </a:lnTo>
                  <a:lnTo>
                    <a:pt x="60" y="43"/>
                  </a:lnTo>
                  <a:lnTo>
                    <a:pt x="61" y="45"/>
                  </a:lnTo>
                  <a:lnTo>
                    <a:pt x="62" y="47"/>
                  </a:lnTo>
                  <a:lnTo>
                    <a:pt x="64" y="51"/>
                  </a:lnTo>
                  <a:lnTo>
                    <a:pt x="65" y="53"/>
                  </a:lnTo>
                  <a:lnTo>
                    <a:pt x="66" y="55"/>
                  </a:lnTo>
                  <a:lnTo>
                    <a:pt x="67" y="58"/>
                  </a:lnTo>
                  <a:lnTo>
                    <a:pt x="68" y="59"/>
                  </a:lnTo>
                  <a:lnTo>
                    <a:pt x="71" y="61"/>
                  </a:lnTo>
                  <a:lnTo>
                    <a:pt x="72" y="63"/>
                  </a:lnTo>
                  <a:lnTo>
                    <a:pt x="74" y="64"/>
                  </a:lnTo>
                  <a:lnTo>
                    <a:pt x="77" y="68"/>
                  </a:lnTo>
                  <a:lnTo>
                    <a:pt x="81" y="70"/>
                  </a:lnTo>
                  <a:lnTo>
                    <a:pt x="84" y="73"/>
                  </a:lnTo>
                  <a:lnTo>
                    <a:pt x="87" y="75"/>
                  </a:lnTo>
                  <a:lnTo>
                    <a:pt x="88" y="76"/>
                  </a:lnTo>
                  <a:lnTo>
                    <a:pt x="89" y="77"/>
                  </a:lnTo>
                  <a:lnTo>
                    <a:pt x="90" y="78"/>
                  </a:lnTo>
                  <a:lnTo>
                    <a:pt x="91" y="79"/>
                  </a:lnTo>
                  <a:lnTo>
                    <a:pt x="91" y="81"/>
                  </a:lnTo>
                  <a:lnTo>
                    <a:pt x="90" y="82"/>
                  </a:lnTo>
                  <a:lnTo>
                    <a:pt x="89" y="83"/>
                  </a:lnTo>
                  <a:lnTo>
                    <a:pt x="88" y="83"/>
                  </a:lnTo>
                  <a:lnTo>
                    <a:pt x="85" y="84"/>
                  </a:lnTo>
                  <a:lnTo>
                    <a:pt x="83" y="84"/>
                  </a:lnTo>
                  <a:lnTo>
                    <a:pt x="81" y="84"/>
                  </a:lnTo>
                  <a:lnTo>
                    <a:pt x="79" y="83"/>
                  </a:lnTo>
                  <a:lnTo>
                    <a:pt x="75" y="83"/>
                  </a:lnTo>
                  <a:lnTo>
                    <a:pt x="73" y="83"/>
                  </a:lnTo>
                  <a:lnTo>
                    <a:pt x="69" y="82"/>
                  </a:lnTo>
                  <a:lnTo>
                    <a:pt x="66" y="82"/>
                  </a:lnTo>
                  <a:lnTo>
                    <a:pt x="64" y="81"/>
                  </a:lnTo>
                  <a:lnTo>
                    <a:pt x="60" y="79"/>
                  </a:lnTo>
                  <a:lnTo>
                    <a:pt x="57" y="78"/>
                  </a:lnTo>
                  <a:lnTo>
                    <a:pt x="53" y="77"/>
                  </a:lnTo>
                  <a:lnTo>
                    <a:pt x="50" y="76"/>
                  </a:lnTo>
                  <a:lnTo>
                    <a:pt x="46" y="75"/>
                  </a:lnTo>
                  <a:lnTo>
                    <a:pt x="43" y="74"/>
                  </a:lnTo>
                  <a:lnTo>
                    <a:pt x="39" y="73"/>
                  </a:lnTo>
                  <a:lnTo>
                    <a:pt x="36" y="71"/>
                  </a:lnTo>
                  <a:lnTo>
                    <a:pt x="32" y="69"/>
                  </a:lnTo>
                  <a:lnTo>
                    <a:pt x="30" y="68"/>
                  </a:lnTo>
                  <a:lnTo>
                    <a:pt x="27" y="66"/>
                  </a:lnTo>
                  <a:lnTo>
                    <a:pt x="23" y="64"/>
                  </a:lnTo>
                  <a:lnTo>
                    <a:pt x="21" y="62"/>
                  </a:lnTo>
                  <a:lnTo>
                    <a:pt x="18" y="61"/>
                  </a:lnTo>
                  <a:lnTo>
                    <a:pt x="15" y="59"/>
                  </a:lnTo>
                  <a:lnTo>
                    <a:pt x="13" y="56"/>
                  </a:lnTo>
                  <a:lnTo>
                    <a:pt x="11" y="55"/>
                  </a:lnTo>
                  <a:lnTo>
                    <a:pt x="8" y="53"/>
                  </a:lnTo>
                  <a:lnTo>
                    <a:pt x="7" y="51"/>
                  </a:lnTo>
                  <a:lnTo>
                    <a:pt x="5" y="48"/>
                  </a:lnTo>
                  <a:lnTo>
                    <a:pt x="4" y="47"/>
                  </a:lnTo>
                  <a:lnTo>
                    <a:pt x="3" y="45"/>
                  </a:lnTo>
                  <a:lnTo>
                    <a:pt x="3" y="43"/>
                  </a:lnTo>
                  <a:lnTo>
                    <a:pt x="1" y="40"/>
                  </a:lnTo>
                  <a:lnTo>
                    <a:pt x="1" y="39"/>
                  </a:lnTo>
                  <a:lnTo>
                    <a:pt x="1" y="37"/>
                  </a:lnTo>
                  <a:lnTo>
                    <a:pt x="0" y="35"/>
                  </a:lnTo>
                  <a:lnTo>
                    <a:pt x="0" y="33"/>
                  </a:lnTo>
                  <a:lnTo>
                    <a:pt x="1" y="31"/>
                  </a:lnTo>
                  <a:lnTo>
                    <a:pt x="1" y="30"/>
                  </a:lnTo>
                  <a:lnTo>
                    <a:pt x="1" y="28"/>
                  </a:lnTo>
                  <a:lnTo>
                    <a:pt x="1" y="26"/>
                  </a:lnTo>
                  <a:lnTo>
                    <a:pt x="3" y="25"/>
                  </a:lnTo>
                  <a:lnTo>
                    <a:pt x="3" y="24"/>
                  </a:lnTo>
                  <a:lnTo>
                    <a:pt x="4" y="23"/>
                  </a:lnTo>
                  <a:lnTo>
                    <a:pt x="5" y="22"/>
                  </a:lnTo>
                  <a:lnTo>
                    <a:pt x="6" y="21"/>
                  </a:lnTo>
                  <a:lnTo>
                    <a:pt x="6" y="20"/>
                  </a:lnTo>
                  <a:lnTo>
                    <a:pt x="7" y="18"/>
                  </a:lnTo>
                  <a:lnTo>
                    <a:pt x="8" y="17"/>
                  </a:lnTo>
                  <a:lnTo>
                    <a:pt x="11" y="15"/>
                  </a:lnTo>
                  <a:lnTo>
                    <a:pt x="14" y="14"/>
                  </a:lnTo>
                  <a:lnTo>
                    <a:pt x="18" y="12"/>
                  </a:lnTo>
                  <a:lnTo>
                    <a:pt x="21" y="10"/>
                  </a:lnTo>
                  <a:lnTo>
                    <a:pt x="29" y="7"/>
                  </a:lnTo>
                  <a:lnTo>
                    <a:pt x="37" y="3"/>
                  </a:lnTo>
                  <a:close/>
                </a:path>
              </a:pathLst>
            </a:custGeom>
            <a:solidFill>
              <a:srgbClr val="9E9E9E"/>
            </a:solidFill>
            <a:ln w="9525">
              <a:noFill/>
              <a:round/>
              <a:headEnd/>
              <a:tailEnd/>
            </a:ln>
          </p:spPr>
          <p:txBody>
            <a:bodyPr/>
            <a:lstStyle/>
            <a:p>
              <a:endParaRPr lang="en-US"/>
            </a:p>
          </p:txBody>
        </p:sp>
        <p:sp>
          <p:nvSpPr>
            <p:cNvPr id="1336" name="Freeform 300"/>
            <p:cNvSpPr>
              <a:spLocks/>
            </p:cNvSpPr>
            <p:nvPr/>
          </p:nvSpPr>
          <p:spPr bwMode="auto">
            <a:xfrm>
              <a:off x="3220" y="2261"/>
              <a:ext cx="42" cy="40"/>
            </a:xfrm>
            <a:custGeom>
              <a:avLst/>
              <a:gdLst>
                <a:gd name="T0" fmla="*/ 9 w 84"/>
                <a:gd name="T1" fmla="*/ 0 h 81"/>
                <a:gd name="T2" fmla="*/ 10 w 84"/>
                <a:gd name="T3" fmla="*/ 0 h 81"/>
                <a:gd name="T4" fmla="*/ 10 w 84"/>
                <a:gd name="T5" fmla="*/ 0 h 81"/>
                <a:gd name="T6" fmla="*/ 11 w 84"/>
                <a:gd name="T7" fmla="*/ 0 h 81"/>
                <a:gd name="T8" fmla="*/ 11 w 84"/>
                <a:gd name="T9" fmla="*/ 0 h 81"/>
                <a:gd name="T10" fmla="*/ 11 w 84"/>
                <a:gd name="T11" fmla="*/ 0 h 81"/>
                <a:gd name="T12" fmla="*/ 11 w 84"/>
                <a:gd name="T13" fmla="*/ 0 h 81"/>
                <a:gd name="T14" fmla="*/ 11 w 84"/>
                <a:gd name="T15" fmla="*/ 1 h 81"/>
                <a:gd name="T16" fmla="*/ 11 w 84"/>
                <a:gd name="T17" fmla="*/ 3 h 81"/>
                <a:gd name="T18" fmla="*/ 11 w 84"/>
                <a:gd name="T19" fmla="*/ 6 h 81"/>
                <a:gd name="T20" fmla="*/ 11 w 84"/>
                <a:gd name="T21" fmla="*/ 9 h 81"/>
                <a:gd name="T22" fmla="*/ 11 w 84"/>
                <a:gd name="T23" fmla="*/ 11 h 81"/>
                <a:gd name="T24" fmla="*/ 12 w 84"/>
                <a:gd name="T25" fmla="*/ 12 h 81"/>
                <a:gd name="T26" fmla="*/ 12 w 84"/>
                <a:gd name="T27" fmla="*/ 13 h 81"/>
                <a:gd name="T28" fmla="*/ 13 w 84"/>
                <a:gd name="T29" fmla="*/ 14 h 81"/>
                <a:gd name="T30" fmla="*/ 14 w 84"/>
                <a:gd name="T31" fmla="*/ 15 h 81"/>
                <a:gd name="T32" fmla="*/ 17 w 84"/>
                <a:gd name="T33" fmla="*/ 16 h 81"/>
                <a:gd name="T34" fmla="*/ 19 w 84"/>
                <a:gd name="T35" fmla="*/ 17 h 81"/>
                <a:gd name="T36" fmla="*/ 20 w 84"/>
                <a:gd name="T37" fmla="*/ 18 h 81"/>
                <a:gd name="T38" fmla="*/ 21 w 84"/>
                <a:gd name="T39" fmla="*/ 19 h 81"/>
                <a:gd name="T40" fmla="*/ 21 w 84"/>
                <a:gd name="T41" fmla="*/ 19 h 81"/>
                <a:gd name="T42" fmla="*/ 21 w 84"/>
                <a:gd name="T43" fmla="*/ 20 h 81"/>
                <a:gd name="T44" fmla="*/ 21 w 84"/>
                <a:gd name="T45" fmla="*/ 20 h 81"/>
                <a:gd name="T46" fmla="*/ 20 w 84"/>
                <a:gd name="T47" fmla="*/ 20 h 81"/>
                <a:gd name="T48" fmla="*/ 19 w 84"/>
                <a:gd name="T49" fmla="*/ 20 h 81"/>
                <a:gd name="T50" fmla="*/ 17 w 84"/>
                <a:gd name="T51" fmla="*/ 20 h 81"/>
                <a:gd name="T52" fmla="*/ 15 w 84"/>
                <a:gd name="T53" fmla="*/ 19 h 81"/>
                <a:gd name="T54" fmla="*/ 13 w 84"/>
                <a:gd name="T55" fmla="*/ 19 h 81"/>
                <a:gd name="T56" fmla="*/ 11 w 84"/>
                <a:gd name="T57" fmla="*/ 18 h 81"/>
                <a:gd name="T58" fmla="*/ 10 w 84"/>
                <a:gd name="T59" fmla="*/ 17 h 81"/>
                <a:gd name="T60" fmla="*/ 7 w 84"/>
                <a:gd name="T61" fmla="*/ 16 h 81"/>
                <a:gd name="T62" fmla="*/ 6 w 84"/>
                <a:gd name="T63" fmla="*/ 16 h 81"/>
                <a:gd name="T64" fmla="*/ 5 w 84"/>
                <a:gd name="T65" fmla="*/ 15 h 81"/>
                <a:gd name="T66" fmla="*/ 3 w 84"/>
                <a:gd name="T67" fmla="*/ 14 h 81"/>
                <a:gd name="T68" fmla="*/ 3 w 84"/>
                <a:gd name="T69" fmla="*/ 13 h 81"/>
                <a:gd name="T70" fmla="*/ 1 w 84"/>
                <a:gd name="T71" fmla="*/ 12 h 81"/>
                <a:gd name="T72" fmla="*/ 1 w 84"/>
                <a:gd name="T73" fmla="*/ 11 h 81"/>
                <a:gd name="T74" fmla="*/ 1 w 84"/>
                <a:gd name="T75" fmla="*/ 10 h 81"/>
                <a:gd name="T76" fmla="*/ 0 w 84"/>
                <a:gd name="T77" fmla="*/ 9 h 81"/>
                <a:gd name="T78" fmla="*/ 0 w 84"/>
                <a:gd name="T79" fmla="*/ 8 h 81"/>
                <a:gd name="T80" fmla="*/ 0 w 84"/>
                <a:gd name="T81" fmla="*/ 7 h 81"/>
                <a:gd name="T82" fmla="*/ 0 w 84"/>
                <a:gd name="T83" fmla="*/ 6 h 81"/>
                <a:gd name="T84" fmla="*/ 1 w 84"/>
                <a:gd name="T85" fmla="*/ 6 h 81"/>
                <a:gd name="T86" fmla="*/ 1 w 84"/>
                <a:gd name="T87" fmla="*/ 5 h 81"/>
                <a:gd name="T88" fmla="*/ 1 w 84"/>
                <a:gd name="T89" fmla="*/ 5 h 81"/>
                <a:gd name="T90" fmla="*/ 1 w 84"/>
                <a:gd name="T91" fmla="*/ 4 h 81"/>
                <a:gd name="T92" fmla="*/ 2 w 84"/>
                <a:gd name="T93" fmla="*/ 3 h 81"/>
                <a:gd name="T94" fmla="*/ 3 w 84"/>
                <a:gd name="T95" fmla="*/ 3 h 81"/>
                <a:gd name="T96" fmla="*/ 5 w 84"/>
                <a:gd name="T97" fmla="*/ 1 h 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4"/>
                <a:gd name="T148" fmla="*/ 0 h 81"/>
                <a:gd name="T149" fmla="*/ 84 w 84"/>
                <a:gd name="T150" fmla="*/ 81 h 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4" h="81">
                  <a:moveTo>
                    <a:pt x="29" y="4"/>
                  </a:moveTo>
                  <a:lnTo>
                    <a:pt x="34" y="1"/>
                  </a:lnTo>
                  <a:lnTo>
                    <a:pt x="36" y="0"/>
                  </a:lnTo>
                  <a:lnTo>
                    <a:pt x="37" y="0"/>
                  </a:lnTo>
                  <a:lnTo>
                    <a:pt x="38" y="0"/>
                  </a:lnTo>
                  <a:lnTo>
                    <a:pt x="40" y="0"/>
                  </a:lnTo>
                  <a:lnTo>
                    <a:pt x="41" y="0"/>
                  </a:lnTo>
                  <a:lnTo>
                    <a:pt x="42" y="0"/>
                  </a:lnTo>
                  <a:lnTo>
                    <a:pt x="43" y="0"/>
                  </a:lnTo>
                  <a:lnTo>
                    <a:pt x="44" y="1"/>
                  </a:lnTo>
                  <a:lnTo>
                    <a:pt x="44" y="3"/>
                  </a:lnTo>
                  <a:lnTo>
                    <a:pt x="45" y="4"/>
                  </a:lnTo>
                  <a:lnTo>
                    <a:pt x="45" y="6"/>
                  </a:lnTo>
                  <a:lnTo>
                    <a:pt x="45" y="8"/>
                  </a:lnTo>
                  <a:lnTo>
                    <a:pt x="45" y="12"/>
                  </a:lnTo>
                  <a:lnTo>
                    <a:pt x="45" y="15"/>
                  </a:lnTo>
                  <a:lnTo>
                    <a:pt x="44" y="24"/>
                  </a:lnTo>
                  <a:lnTo>
                    <a:pt x="44" y="35"/>
                  </a:lnTo>
                  <a:lnTo>
                    <a:pt x="44" y="38"/>
                  </a:lnTo>
                  <a:lnTo>
                    <a:pt x="45" y="41"/>
                  </a:lnTo>
                  <a:lnTo>
                    <a:pt x="45" y="44"/>
                  </a:lnTo>
                  <a:lnTo>
                    <a:pt x="46" y="46"/>
                  </a:lnTo>
                  <a:lnTo>
                    <a:pt x="48" y="49"/>
                  </a:lnTo>
                  <a:lnTo>
                    <a:pt x="49" y="51"/>
                  </a:lnTo>
                  <a:lnTo>
                    <a:pt x="51" y="53"/>
                  </a:lnTo>
                  <a:lnTo>
                    <a:pt x="52" y="56"/>
                  </a:lnTo>
                  <a:lnTo>
                    <a:pt x="55" y="58"/>
                  </a:lnTo>
                  <a:lnTo>
                    <a:pt x="57" y="59"/>
                  </a:lnTo>
                  <a:lnTo>
                    <a:pt x="58" y="61"/>
                  </a:lnTo>
                  <a:lnTo>
                    <a:pt x="60" y="62"/>
                  </a:lnTo>
                  <a:lnTo>
                    <a:pt x="65" y="66"/>
                  </a:lnTo>
                  <a:lnTo>
                    <a:pt x="70" y="68"/>
                  </a:lnTo>
                  <a:lnTo>
                    <a:pt x="73" y="71"/>
                  </a:lnTo>
                  <a:lnTo>
                    <a:pt x="76" y="73"/>
                  </a:lnTo>
                  <a:lnTo>
                    <a:pt x="80" y="75"/>
                  </a:lnTo>
                  <a:lnTo>
                    <a:pt x="82" y="76"/>
                  </a:lnTo>
                  <a:lnTo>
                    <a:pt x="83" y="77"/>
                  </a:lnTo>
                  <a:lnTo>
                    <a:pt x="84" y="79"/>
                  </a:lnTo>
                  <a:lnTo>
                    <a:pt x="84" y="80"/>
                  </a:lnTo>
                  <a:lnTo>
                    <a:pt x="83" y="80"/>
                  </a:lnTo>
                  <a:lnTo>
                    <a:pt x="83" y="81"/>
                  </a:lnTo>
                  <a:lnTo>
                    <a:pt x="82" y="81"/>
                  </a:lnTo>
                  <a:lnTo>
                    <a:pt x="80" y="81"/>
                  </a:lnTo>
                  <a:lnTo>
                    <a:pt x="79" y="81"/>
                  </a:lnTo>
                  <a:lnTo>
                    <a:pt x="76" y="81"/>
                  </a:lnTo>
                  <a:lnTo>
                    <a:pt x="74" y="81"/>
                  </a:lnTo>
                  <a:lnTo>
                    <a:pt x="72" y="81"/>
                  </a:lnTo>
                  <a:lnTo>
                    <a:pt x="68" y="81"/>
                  </a:lnTo>
                  <a:lnTo>
                    <a:pt x="66" y="80"/>
                  </a:lnTo>
                  <a:lnTo>
                    <a:pt x="63" y="79"/>
                  </a:lnTo>
                  <a:lnTo>
                    <a:pt x="60" y="79"/>
                  </a:lnTo>
                  <a:lnTo>
                    <a:pt x="53" y="76"/>
                  </a:lnTo>
                  <a:lnTo>
                    <a:pt x="48" y="74"/>
                  </a:lnTo>
                  <a:lnTo>
                    <a:pt x="44" y="73"/>
                  </a:lnTo>
                  <a:lnTo>
                    <a:pt x="41" y="72"/>
                  </a:lnTo>
                  <a:lnTo>
                    <a:pt x="37" y="71"/>
                  </a:lnTo>
                  <a:lnTo>
                    <a:pt x="35" y="68"/>
                  </a:lnTo>
                  <a:lnTo>
                    <a:pt x="31" y="67"/>
                  </a:lnTo>
                  <a:lnTo>
                    <a:pt x="28" y="66"/>
                  </a:lnTo>
                  <a:lnTo>
                    <a:pt x="26" y="64"/>
                  </a:lnTo>
                  <a:lnTo>
                    <a:pt x="22" y="62"/>
                  </a:lnTo>
                  <a:lnTo>
                    <a:pt x="20" y="60"/>
                  </a:lnTo>
                  <a:lnTo>
                    <a:pt x="17" y="59"/>
                  </a:lnTo>
                  <a:lnTo>
                    <a:pt x="14" y="57"/>
                  </a:lnTo>
                  <a:lnTo>
                    <a:pt x="12" y="54"/>
                  </a:lnTo>
                  <a:lnTo>
                    <a:pt x="10" y="53"/>
                  </a:lnTo>
                  <a:lnTo>
                    <a:pt x="7" y="51"/>
                  </a:lnTo>
                  <a:lnTo>
                    <a:pt x="6" y="49"/>
                  </a:lnTo>
                  <a:lnTo>
                    <a:pt x="5" y="46"/>
                  </a:lnTo>
                  <a:lnTo>
                    <a:pt x="3" y="45"/>
                  </a:lnTo>
                  <a:lnTo>
                    <a:pt x="2" y="43"/>
                  </a:lnTo>
                  <a:lnTo>
                    <a:pt x="2" y="41"/>
                  </a:lnTo>
                  <a:lnTo>
                    <a:pt x="0" y="38"/>
                  </a:lnTo>
                  <a:lnTo>
                    <a:pt x="0" y="37"/>
                  </a:lnTo>
                  <a:lnTo>
                    <a:pt x="0" y="35"/>
                  </a:lnTo>
                  <a:lnTo>
                    <a:pt x="0" y="34"/>
                  </a:lnTo>
                  <a:lnTo>
                    <a:pt x="0" y="31"/>
                  </a:lnTo>
                  <a:lnTo>
                    <a:pt x="0" y="30"/>
                  </a:lnTo>
                  <a:lnTo>
                    <a:pt x="0" y="28"/>
                  </a:lnTo>
                  <a:lnTo>
                    <a:pt x="0" y="27"/>
                  </a:lnTo>
                  <a:lnTo>
                    <a:pt x="0" y="26"/>
                  </a:lnTo>
                  <a:lnTo>
                    <a:pt x="2" y="24"/>
                  </a:lnTo>
                  <a:lnTo>
                    <a:pt x="2" y="23"/>
                  </a:lnTo>
                  <a:lnTo>
                    <a:pt x="3" y="22"/>
                  </a:lnTo>
                  <a:lnTo>
                    <a:pt x="3" y="21"/>
                  </a:lnTo>
                  <a:lnTo>
                    <a:pt x="4" y="20"/>
                  </a:lnTo>
                  <a:lnTo>
                    <a:pt x="5" y="19"/>
                  </a:lnTo>
                  <a:lnTo>
                    <a:pt x="5" y="18"/>
                  </a:lnTo>
                  <a:lnTo>
                    <a:pt x="6" y="16"/>
                  </a:lnTo>
                  <a:lnTo>
                    <a:pt x="8" y="15"/>
                  </a:lnTo>
                  <a:lnTo>
                    <a:pt x="11" y="13"/>
                  </a:lnTo>
                  <a:lnTo>
                    <a:pt x="13" y="12"/>
                  </a:lnTo>
                  <a:lnTo>
                    <a:pt x="15" y="10"/>
                  </a:lnTo>
                  <a:lnTo>
                    <a:pt x="22" y="7"/>
                  </a:lnTo>
                  <a:lnTo>
                    <a:pt x="29" y="4"/>
                  </a:lnTo>
                  <a:close/>
                </a:path>
              </a:pathLst>
            </a:custGeom>
            <a:solidFill>
              <a:srgbClr val="9C9C9C"/>
            </a:solidFill>
            <a:ln w="9525">
              <a:noFill/>
              <a:round/>
              <a:headEnd/>
              <a:tailEnd/>
            </a:ln>
          </p:spPr>
          <p:txBody>
            <a:bodyPr/>
            <a:lstStyle/>
            <a:p>
              <a:endParaRPr lang="en-US"/>
            </a:p>
          </p:txBody>
        </p:sp>
        <p:sp>
          <p:nvSpPr>
            <p:cNvPr id="1337" name="Freeform 301"/>
            <p:cNvSpPr>
              <a:spLocks/>
            </p:cNvSpPr>
            <p:nvPr/>
          </p:nvSpPr>
          <p:spPr bwMode="auto">
            <a:xfrm>
              <a:off x="3220" y="2261"/>
              <a:ext cx="39" cy="40"/>
            </a:xfrm>
            <a:custGeom>
              <a:avLst/>
              <a:gdLst>
                <a:gd name="T0" fmla="*/ 6 w 79"/>
                <a:gd name="T1" fmla="*/ 1 h 80"/>
                <a:gd name="T2" fmla="*/ 7 w 79"/>
                <a:gd name="T3" fmla="*/ 0 h 80"/>
                <a:gd name="T4" fmla="*/ 7 w 79"/>
                <a:gd name="T5" fmla="*/ 0 h 80"/>
                <a:gd name="T6" fmla="*/ 7 w 79"/>
                <a:gd name="T7" fmla="*/ 0 h 80"/>
                <a:gd name="T8" fmla="*/ 8 w 79"/>
                <a:gd name="T9" fmla="*/ 1 h 80"/>
                <a:gd name="T10" fmla="*/ 7 w 79"/>
                <a:gd name="T11" fmla="*/ 3 h 80"/>
                <a:gd name="T12" fmla="*/ 7 w 79"/>
                <a:gd name="T13" fmla="*/ 5 h 80"/>
                <a:gd name="T14" fmla="*/ 7 w 79"/>
                <a:gd name="T15" fmla="*/ 7 h 80"/>
                <a:gd name="T16" fmla="*/ 7 w 79"/>
                <a:gd name="T17" fmla="*/ 10 h 80"/>
                <a:gd name="T18" fmla="*/ 7 w 79"/>
                <a:gd name="T19" fmla="*/ 10 h 80"/>
                <a:gd name="T20" fmla="*/ 8 w 79"/>
                <a:gd name="T21" fmla="*/ 12 h 80"/>
                <a:gd name="T22" fmla="*/ 9 w 79"/>
                <a:gd name="T23" fmla="*/ 13 h 80"/>
                <a:gd name="T24" fmla="*/ 10 w 79"/>
                <a:gd name="T25" fmla="*/ 14 h 80"/>
                <a:gd name="T26" fmla="*/ 11 w 79"/>
                <a:gd name="T27" fmla="*/ 15 h 80"/>
                <a:gd name="T28" fmla="*/ 12 w 79"/>
                <a:gd name="T29" fmla="*/ 16 h 80"/>
                <a:gd name="T30" fmla="*/ 14 w 79"/>
                <a:gd name="T31" fmla="*/ 17 h 80"/>
                <a:gd name="T32" fmla="*/ 16 w 79"/>
                <a:gd name="T33" fmla="*/ 18 h 80"/>
                <a:gd name="T34" fmla="*/ 19 w 79"/>
                <a:gd name="T35" fmla="*/ 19 h 80"/>
                <a:gd name="T36" fmla="*/ 19 w 79"/>
                <a:gd name="T37" fmla="*/ 20 h 80"/>
                <a:gd name="T38" fmla="*/ 19 w 79"/>
                <a:gd name="T39" fmla="*/ 20 h 80"/>
                <a:gd name="T40" fmla="*/ 19 w 79"/>
                <a:gd name="T41" fmla="*/ 20 h 80"/>
                <a:gd name="T42" fmla="*/ 18 w 79"/>
                <a:gd name="T43" fmla="*/ 20 h 80"/>
                <a:gd name="T44" fmla="*/ 17 w 79"/>
                <a:gd name="T45" fmla="*/ 20 h 80"/>
                <a:gd name="T46" fmla="*/ 16 w 79"/>
                <a:gd name="T47" fmla="*/ 20 h 80"/>
                <a:gd name="T48" fmla="*/ 13 w 79"/>
                <a:gd name="T49" fmla="*/ 19 h 80"/>
                <a:gd name="T50" fmla="*/ 10 w 79"/>
                <a:gd name="T51" fmla="*/ 18 h 80"/>
                <a:gd name="T52" fmla="*/ 7 w 79"/>
                <a:gd name="T53" fmla="*/ 17 h 80"/>
                <a:gd name="T54" fmla="*/ 6 w 79"/>
                <a:gd name="T55" fmla="*/ 15 h 80"/>
                <a:gd name="T56" fmla="*/ 5 w 79"/>
                <a:gd name="T57" fmla="*/ 14 h 80"/>
                <a:gd name="T58" fmla="*/ 3 w 79"/>
                <a:gd name="T59" fmla="*/ 14 h 80"/>
                <a:gd name="T60" fmla="*/ 2 w 79"/>
                <a:gd name="T61" fmla="*/ 13 h 80"/>
                <a:gd name="T62" fmla="*/ 1 w 79"/>
                <a:gd name="T63" fmla="*/ 12 h 80"/>
                <a:gd name="T64" fmla="*/ 1 w 79"/>
                <a:gd name="T65" fmla="*/ 11 h 80"/>
                <a:gd name="T66" fmla="*/ 0 w 79"/>
                <a:gd name="T67" fmla="*/ 10 h 80"/>
                <a:gd name="T68" fmla="*/ 0 w 79"/>
                <a:gd name="T69" fmla="*/ 9 h 80"/>
                <a:gd name="T70" fmla="*/ 0 w 79"/>
                <a:gd name="T71" fmla="*/ 7 h 80"/>
                <a:gd name="T72" fmla="*/ 0 w 79"/>
                <a:gd name="T73" fmla="*/ 5 h 80"/>
                <a:gd name="T74" fmla="*/ 0 w 79"/>
                <a:gd name="T75" fmla="*/ 5 h 80"/>
                <a:gd name="T76" fmla="*/ 1 w 79"/>
                <a:gd name="T77" fmla="*/ 5 h 80"/>
                <a:gd name="T78" fmla="*/ 1 w 79"/>
                <a:gd name="T79" fmla="*/ 3 h 80"/>
                <a:gd name="T80" fmla="*/ 2 w 79"/>
                <a:gd name="T81" fmla="*/ 3 h 80"/>
                <a:gd name="T82" fmla="*/ 4 w 79"/>
                <a:gd name="T83" fmla="*/ 1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9"/>
                <a:gd name="T127" fmla="*/ 0 h 80"/>
                <a:gd name="T128" fmla="*/ 79 w 79"/>
                <a:gd name="T129" fmla="*/ 80 h 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9" h="80">
                  <a:moveTo>
                    <a:pt x="23" y="4"/>
                  </a:moveTo>
                  <a:lnTo>
                    <a:pt x="26" y="3"/>
                  </a:lnTo>
                  <a:lnTo>
                    <a:pt x="28" y="2"/>
                  </a:lnTo>
                  <a:lnTo>
                    <a:pt x="29" y="0"/>
                  </a:lnTo>
                  <a:lnTo>
                    <a:pt x="31" y="0"/>
                  </a:lnTo>
                  <a:lnTo>
                    <a:pt x="33" y="0"/>
                  </a:lnTo>
                  <a:lnTo>
                    <a:pt x="33" y="2"/>
                  </a:lnTo>
                  <a:lnTo>
                    <a:pt x="33" y="4"/>
                  </a:lnTo>
                  <a:lnTo>
                    <a:pt x="31" y="9"/>
                  </a:lnTo>
                  <a:lnTo>
                    <a:pt x="31" y="15"/>
                  </a:lnTo>
                  <a:lnTo>
                    <a:pt x="30" y="19"/>
                  </a:lnTo>
                  <a:lnTo>
                    <a:pt x="30" y="23"/>
                  </a:lnTo>
                  <a:lnTo>
                    <a:pt x="30" y="29"/>
                  </a:lnTo>
                  <a:lnTo>
                    <a:pt x="30" y="35"/>
                  </a:lnTo>
                  <a:lnTo>
                    <a:pt x="30" y="37"/>
                  </a:lnTo>
                  <a:lnTo>
                    <a:pt x="30" y="41"/>
                  </a:lnTo>
                  <a:lnTo>
                    <a:pt x="31" y="43"/>
                  </a:lnTo>
                  <a:lnTo>
                    <a:pt x="33" y="45"/>
                  </a:lnTo>
                  <a:lnTo>
                    <a:pt x="34" y="49"/>
                  </a:lnTo>
                  <a:lnTo>
                    <a:pt x="35" y="51"/>
                  </a:lnTo>
                  <a:lnTo>
                    <a:pt x="37" y="52"/>
                  </a:lnTo>
                  <a:lnTo>
                    <a:pt x="40" y="55"/>
                  </a:lnTo>
                  <a:lnTo>
                    <a:pt x="42" y="57"/>
                  </a:lnTo>
                  <a:lnTo>
                    <a:pt x="43" y="58"/>
                  </a:lnTo>
                  <a:lnTo>
                    <a:pt x="45" y="60"/>
                  </a:lnTo>
                  <a:lnTo>
                    <a:pt x="49" y="61"/>
                  </a:lnTo>
                  <a:lnTo>
                    <a:pt x="51" y="64"/>
                  </a:lnTo>
                  <a:lnTo>
                    <a:pt x="53" y="65"/>
                  </a:lnTo>
                  <a:lnTo>
                    <a:pt x="56" y="66"/>
                  </a:lnTo>
                  <a:lnTo>
                    <a:pt x="58" y="67"/>
                  </a:lnTo>
                  <a:lnTo>
                    <a:pt x="67" y="72"/>
                  </a:lnTo>
                  <a:lnTo>
                    <a:pt x="75" y="75"/>
                  </a:lnTo>
                  <a:lnTo>
                    <a:pt x="76" y="76"/>
                  </a:lnTo>
                  <a:lnTo>
                    <a:pt x="78" y="76"/>
                  </a:lnTo>
                  <a:lnTo>
                    <a:pt x="78" y="78"/>
                  </a:lnTo>
                  <a:lnTo>
                    <a:pt x="79" y="78"/>
                  </a:lnTo>
                  <a:lnTo>
                    <a:pt x="79" y="79"/>
                  </a:lnTo>
                  <a:lnTo>
                    <a:pt x="78" y="79"/>
                  </a:lnTo>
                  <a:lnTo>
                    <a:pt x="78" y="80"/>
                  </a:lnTo>
                  <a:lnTo>
                    <a:pt x="76" y="80"/>
                  </a:lnTo>
                  <a:lnTo>
                    <a:pt x="74" y="80"/>
                  </a:lnTo>
                  <a:lnTo>
                    <a:pt x="73" y="80"/>
                  </a:lnTo>
                  <a:lnTo>
                    <a:pt x="71" y="80"/>
                  </a:lnTo>
                  <a:lnTo>
                    <a:pt x="68" y="80"/>
                  </a:lnTo>
                  <a:lnTo>
                    <a:pt x="64" y="79"/>
                  </a:lnTo>
                  <a:lnTo>
                    <a:pt x="58" y="76"/>
                  </a:lnTo>
                  <a:lnTo>
                    <a:pt x="52" y="75"/>
                  </a:lnTo>
                  <a:lnTo>
                    <a:pt x="46" y="73"/>
                  </a:lnTo>
                  <a:lnTo>
                    <a:pt x="41" y="71"/>
                  </a:lnTo>
                  <a:lnTo>
                    <a:pt x="34" y="67"/>
                  </a:lnTo>
                  <a:lnTo>
                    <a:pt x="31" y="66"/>
                  </a:lnTo>
                  <a:lnTo>
                    <a:pt x="28" y="64"/>
                  </a:lnTo>
                  <a:lnTo>
                    <a:pt x="25" y="63"/>
                  </a:lnTo>
                  <a:lnTo>
                    <a:pt x="22" y="60"/>
                  </a:lnTo>
                  <a:lnTo>
                    <a:pt x="20" y="59"/>
                  </a:lnTo>
                  <a:lnTo>
                    <a:pt x="17" y="57"/>
                  </a:lnTo>
                  <a:lnTo>
                    <a:pt x="14" y="56"/>
                  </a:lnTo>
                  <a:lnTo>
                    <a:pt x="12" y="53"/>
                  </a:lnTo>
                  <a:lnTo>
                    <a:pt x="10" y="52"/>
                  </a:lnTo>
                  <a:lnTo>
                    <a:pt x="8" y="50"/>
                  </a:lnTo>
                  <a:lnTo>
                    <a:pt x="6" y="48"/>
                  </a:lnTo>
                  <a:lnTo>
                    <a:pt x="5" y="45"/>
                  </a:lnTo>
                  <a:lnTo>
                    <a:pt x="4" y="44"/>
                  </a:lnTo>
                  <a:lnTo>
                    <a:pt x="3" y="42"/>
                  </a:lnTo>
                  <a:lnTo>
                    <a:pt x="2" y="40"/>
                  </a:lnTo>
                  <a:lnTo>
                    <a:pt x="2" y="38"/>
                  </a:lnTo>
                  <a:lnTo>
                    <a:pt x="0" y="34"/>
                  </a:lnTo>
                  <a:lnTo>
                    <a:pt x="0" y="30"/>
                  </a:lnTo>
                  <a:lnTo>
                    <a:pt x="0" y="28"/>
                  </a:lnTo>
                  <a:lnTo>
                    <a:pt x="0" y="25"/>
                  </a:lnTo>
                  <a:lnTo>
                    <a:pt x="2" y="23"/>
                  </a:lnTo>
                  <a:lnTo>
                    <a:pt x="2" y="22"/>
                  </a:lnTo>
                  <a:lnTo>
                    <a:pt x="2" y="21"/>
                  </a:lnTo>
                  <a:lnTo>
                    <a:pt x="3" y="20"/>
                  </a:lnTo>
                  <a:lnTo>
                    <a:pt x="4" y="19"/>
                  </a:lnTo>
                  <a:lnTo>
                    <a:pt x="5" y="17"/>
                  </a:lnTo>
                  <a:lnTo>
                    <a:pt x="6" y="15"/>
                  </a:lnTo>
                  <a:lnTo>
                    <a:pt x="8" y="13"/>
                  </a:lnTo>
                  <a:lnTo>
                    <a:pt x="10" y="12"/>
                  </a:lnTo>
                  <a:lnTo>
                    <a:pt x="12" y="11"/>
                  </a:lnTo>
                  <a:lnTo>
                    <a:pt x="18" y="7"/>
                  </a:lnTo>
                  <a:lnTo>
                    <a:pt x="23" y="4"/>
                  </a:lnTo>
                  <a:close/>
                </a:path>
              </a:pathLst>
            </a:custGeom>
            <a:solidFill>
              <a:srgbClr val="999999"/>
            </a:solidFill>
            <a:ln w="9525">
              <a:noFill/>
              <a:round/>
              <a:headEnd/>
              <a:tailEnd/>
            </a:ln>
          </p:spPr>
          <p:txBody>
            <a:bodyPr/>
            <a:lstStyle/>
            <a:p>
              <a:endParaRPr lang="en-US"/>
            </a:p>
          </p:txBody>
        </p:sp>
        <p:sp>
          <p:nvSpPr>
            <p:cNvPr id="1338" name="Freeform 302"/>
            <p:cNvSpPr>
              <a:spLocks/>
            </p:cNvSpPr>
            <p:nvPr/>
          </p:nvSpPr>
          <p:spPr bwMode="auto">
            <a:xfrm>
              <a:off x="3255" y="2271"/>
              <a:ext cx="94" cy="21"/>
            </a:xfrm>
            <a:custGeom>
              <a:avLst/>
              <a:gdLst>
                <a:gd name="T0" fmla="*/ 26 w 189"/>
                <a:gd name="T1" fmla="*/ 0 h 41"/>
                <a:gd name="T2" fmla="*/ 32 w 189"/>
                <a:gd name="T3" fmla="*/ 0 h 41"/>
                <a:gd name="T4" fmla="*/ 37 w 189"/>
                <a:gd name="T5" fmla="*/ 1 h 41"/>
                <a:gd name="T6" fmla="*/ 40 w 189"/>
                <a:gd name="T7" fmla="*/ 1 h 41"/>
                <a:gd name="T8" fmla="*/ 43 w 189"/>
                <a:gd name="T9" fmla="*/ 2 h 41"/>
                <a:gd name="T10" fmla="*/ 44 w 189"/>
                <a:gd name="T11" fmla="*/ 2 h 41"/>
                <a:gd name="T12" fmla="*/ 45 w 189"/>
                <a:gd name="T13" fmla="*/ 2 h 41"/>
                <a:gd name="T14" fmla="*/ 46 w 189"/>
                <a:gd name="T15" fmla="*/ 2 h 41"/>
                <a:gd name="T16" fmla="*/ 46 w 189"/>
                <a:gd name="T17" fmla="*/ 3 h 41"/>
                <a:gd name="T18" fmla="*/ 46 w 189"/>
                <a:gd name="T19" fmla="*/ 4 h 41"/>
                <a:gd name="T20" fmla="*/ 47 w 189"/>
                <a:gd name="T21" fmla="*/ 4 h 41"/>
                <a:gd name="T22" fmla="*/ 47 w 189"/>
                <a:gd name="T23" fmla="*/ 5 h 41"/>
                <a:gd name="T24" fmla="*/ 47 w 189"/>
                <a:gd name="T25" fmla="*/ 6 h 41"/>
                <a:gd name="T26" fmla="*/ 46 w 189"/>
                <a:gd name="T27" fmla="*/ 6 h 41"/>
                <a:gd name="T28" fmla="*/ 46 w 189"/>
                <a:gd name="T29" fmla="*/ 7 h 41"/>
                <a:gd name="T30" fmla="*/ 45 w 189"/>
                <a:gd name="T31" fmla="*/ 8 h 41"/>
                <a:gd name="T32" fmla="*/ 44 w 189"/>
                <a:gd name="T33" fmla="*/ 8 h 41"/>
                <a:gd name="T34" fmla="*/ 43 w 189"/>
                <a:gd name="T35" fmla="*/ 8 h 41"/>
                <a:gd name="T36" fmla="*/ 42 w 189"/>
                <a:gd name="T37" fmla="*/ 8 h 41"/>
                <a:gd name="T38" fmla="*/ 40 w 189"/>
                <a:gd name="T39" fmla="*/ 9 h 41"/>
                <a:gd name="T40" fmla="*/ 38 w 189"/>
                <a:gd name="T41" fmla="*/ 8 h 41"/>
                <a:gd name="T42" fmla="*/ 34 w 189"/>
                <a:gd name="T43" fmla="*/ 8 h 41"/>
                <a:gd name="T44" fmla="*/ 30 w 189"/>
                <a:gd name="T45" fmla="*/ 8 h 41"/>
                <a:gd name="T46" fmla="*/ 27 w 189"/>
                <a:gd name="T47" fmla="*/ 8 h 41"/>
                <a:gd name="T48" fmla="*/ 24 w 189"/>
                <a:gd name="T49" fmla="*/ 8 h 41"/>
                <a:gd name="T50" fmla="*/ 22 w 189"/>
                <a:gd name="T51" fmla="*/ 8 h 41"/>
                <a:gd name="T52" fmla="*/ 20 w 189"/>
                <a:gd name="T53" fmla="*/ 8 h 41"/>
                <a:gd name="T54" fmla="*/ 17 w 189"/>
                <a:gd name="T55" fmla="*/ 8 h 41"/>
                <a:gd name="T56" fmla="*/ 10 w 189"/>
                <a:gd name="T57" fmla="*/ 10 h 41"/>
                <a:gd name="T58" fmla="*/ 6 w 189"/>
                <a:gd name="T59" fmla="*/ 10 h 41"/>
                <a:gd name="T60" fmla="*/ 5 w 189"/>
                <a:gd name="T61" fmla="*/ 11 h 41"/>
                <a:gd name="T62" fmla="*/ 3 w 189"/>
                <a:gd name="T63" fmla="*/ 11 h 41"/>
                <a:gd name="T64" fmla="*/ 2 w 189"/>
                <a:gd name="T65" fmla="*/ 11 h 41"/>
                <a:gd name="T66" fmla="*/ 1 w 189"/>
                <a:gd name="T67" fmla="*/ 11 h 41"/>
                <a:gd name="T68" fmla="*/ 0 w 189"/>
                <a:gd name="T69" fmla="*/ 10 h 41"/>
                <a:gd name="T70" fmla="*/ 0 w 189"/>
                <a:gd name="T71" fmla="*/ 10 h 41"/>
                <a:gd name="T72" fmla="*/ 0 w 189"/>
                <a:gd name="T73" fmla="*/ 9 h 41"/>
                <a:gd name="T74" fmla="*/ 0 w 189"/>
                <a:gd name="T75" fmla="*/ 8 h 41"/>
                <a:gd name="T76" fmla="*/ 0 w 189"/>
                <a:gd name="T77" fmla="*/ 7 h 41"/>
                <a:gd name="T78" fmla="*/ 0 w 189"/>
                <a:gd name="T79" fmla="*/ 6 h 41"/>
                <a:gd name="T80" fmla="*/ 0 w 189"/>
                <a:gd name="T81" fmla="*/ 6 h 41"/>
                <a:gd name="T82" fmla="*/ 0 w 189"/>
                <a:gd name="T83" fmla="*/ 5 h 41"/>
                <a:gd name="T84" fmla="*/ 1 w 189"/>
                <a:gd name="T85" fmla="*/ 5 h 41"/>
                <a:gd name="T86" fmla="*/ 2 w 189"/>
                <a:gd name="T87" fmla="*/ 4 h 41"/>
                <a:gd name="T88" fmla="*/ 3 w 189"/>
                <a:gd name="T89" fmla="*/ 4 h 41"/>
                <a:gd name="T90" fmla="*/ 4 w 189"/>
                <a:gd name="T91" fmla="*/ 3 h 41"/>
                <a:gd name="T92" fmla="*/ 6 w 189"/>
                <a:gd name="T93" fmla="*/ 3 h 41"/>
                <a:gd name="T94" fmla="*/ 7 w 189"/>
                <a:gd name="T95" fmla="*/ 2 h 41"/>
                <a:gd name="T96" fmla="*/ 9 w 189"/>
                <a:gd name="T97" fmla="*/ 2 h 41"/>
                <a:gd name="T98" fmla="*/ 13 w 189"/>
                <a:gd name="T99" fmla="*/ 1 h 41"/>
                <a:gd name="T100" fmla="*/ 19 w 189"/>
                <a:gd name="T101" fmla="*/ 1 h 4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41"/>
                <a:gd name="T155" fmla="*/ 189 w 189"/>
                <a:gd name="T156" fmla="*/ 41 h 4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41">
                  <a:moveTo>
                    <a:pt x="93" y="0"/>
                  </a:moveTo>
                  <a:lnTo>
                    <a:pt x="107" y="0"/>
                  </a:lnTo>
                  <a:lnTo>
                    <a:pt x="119" y="0"/>
                  </a:lnTo>
                  <a:lnTo>
                    <a:pt x="131" y="0"/>
                  </a:lnTo>
                  <a:lnTo>
                    <a:pt x="140" y="1"/>
                  </a:lnTo>
                  <a:lnTo>
                    <a:pt x="149" y="1"/>
                  </a:lnTo>
                  <a:lnTo>
                    <a:pt x="158" y="2"/>
                  </a:lnTo>
                  <a:lnTo>
                    <a:pt x="163" y="2"/>
                  </a:lnTo>
                  <a:lnTo>
                    <a:pt x="169" y="3"/>
                  </a:lnTo>
                  <a:lnTo>
                    <a:pt x="172" y="5"/>
                  </a:lnTo>
                  <a:lnTo>
                    <a:pt x="175" y="5"/>
                  </a:lnTo>
                  <a:lnTo>
                    <a:pt x="177" y="6"/>
                  </a:lnTo>
                  <a:lnTo>
                    <a:pt x="178" y="6"/>
                  </a:lnTo>
                  <a:lnTo>
                    <a:pt x="181" y="7"/>
                  </a:lnTo>
                  <a:lnTo>
                    <a:pt x="182" y="8"/>
                  </a:lnTo>
                  <a:lnTo>
                    <a:pt x="184" y="8"/>
                  </a:lnTo>
                  <a:lnTo>
                    <a:pt x="185" y="9"/>
                  </a:lnTo>
                  <a:lnTo>
                    <a:pt x="186" y="10"/>
                  </a:lnTo>
                  <a:lnTo>
                    <a:pt x="186" y="12"/>
                  </a:lnTo>
                  <a:lnTo>
                    <a:pt x="187" y="13"/>
                  </a:lnTo>
                  <a:lnTo>
                    <a:pt x="189" y="14"/>
                  </a:lnTo>
                  <a:lnTo>
                    <a:pt x="189" y="16"/>
                  </a:lnTo>
                  <a:lnTo>
                    <a:pt x="189" y="17"/>
                  </a:lnTo>
                  <a:lnTo>
                    <a:pt x="189" y="18"/>
                  </a:lnTo>
                  <a:lnTo>
                    <a:pt x="189" y="21"/>
                  </a:lnTo>
                  <a:lnTo>
                    <a:pt x="189" y="22"/>
                  </a:lnTo>
                  <a:lnTo>
                    <a:pt x="187" y="24"/>
                  </a:lnTo>
                  <a:lnTo>
                    <a:pt x="187" y="25"/>
                  </a:lnTo>
                  <a:lnTo>
                    <a:pt x="186" y="28"/>
                  </a:lnTo>
                  <a:lnTo>
                    <a:pt x="185" y="29"/>
                  </a:lnTo>
                  <a:lnTo>
                    <a:pt x="183" y="30"/>
                  </a:lnTo>
                  <a:lnTo>
                    <a:pt x="182" y="30"/>
                  </a:lnTo>
                  <a:lnTo>
                    <a:pt x="179" y="31"/>
                  </a:lnTo>
                  <a:lnTo>
                    <a:pt x="177" y="32"/>
                  </a:lnTo>
                  <a:lnTo>
                    <a:pt x="175" y="32"/>
                  </a:lnTo>
                  <a:lnTo>
                    <a:pt x="172" y="32"/>
                  </a:lnTo>
                  <a:lnTo>
                    <a:pt x="169" y="32"/>
                  </a:lnTo>
                  <a:lnTo>
                    <a:pt x="167" y="33"/>
                  </a:lnTo>
                  <a:lnTo>
                    <a:pt x="163" y="33"/>
                  </a:lnTo>
                  <a:lnTo>
                    <a:pt x="160" y="32"/>
                  </a:lnTo>
                  <a:lnTo>
                    <a:pt x="153" y="32"/>
                  </a:lnTo>
                  <a:lnTo>
                    <a:pt x="146" y="32"/>
                  </a:lnTo>
                  <a:lnTo>
                    <a:pt x="138" y="31"/>
                  </a:lnTo>
                  <a:lnTo>
                    <a:pt x="130" y="31"/>
                  </a:lnTo>
                  <a:lnTo>
                    <a:pt x="121" y="30"/>
                  </a:lnTo>
                  <a:lnTo>
                    <a:pt x="113" y="30"/>
                  </a:lnTo>
                  <a:lnTo>
                    <a:pt x="108" y="30"/>
                  </a:lnTo>
                  <a:lnTo>
                    <a:pt x="103" y="30"/>
                  </a:lnTo>
                  <a:lnTo>
                    <a:pt x="99" y="29"/>
                  </a:lnTo>
                  <a:lnTo>
                    <a:pt x="94" y="30"/>
                  </a:lnTo>
                  <a:lnTo>
                    <a:pt x="90" y="30"/>
                  </a:lnTo>
                  <a:lnTo>
                    <a:pt x="85" y="30"/>
                  </a:lnTo>
                  <a:lnTo>
                    <a:pt x="80" y="30"/>
                  </a:lnTo>
                  <a:lnTo>
                    <a:pt x="77" y="31"/>
                  </a:lnTo>
                  <a:lnTo>
                    <a:pt x="68" y="32"/>
                  </a:lnTo>
                  <a:lnTo>
                    <a:pt x="60" y="33"/>
                  </a:lnTo>
                  <a:lnTo>
                    <a:pt x="43" y="37"/>
                  </a:lnTo>
                  <a:lnTo>
                    <a:pt x="30" y="40"/>
                  </a:lnTo>
                  <a:lnTo>
                    <a:pt x="26" y="40"/>
                  </a:lnTo>
                  <a:lnTo>
                    <a:pt x="23" y="41"/>
                  </a:lnTo>
                  <a:lnTo>
                    <a:pt x="20" y="41"/>
                  </a:lnTo>
                  <a:lnTo>
                    <a:pt x="17" y="41"/>
                  </a:lnTo>
                  <a:lnTo>
                    <a:pt x="15" y="41"/>
                  </a:lnTo>
                  <a:lnTo>
                    <a:pt x="12" y="41"/>
                  </a:lnTo>
                  <a:lnTo>
                    <a:pt x="10" y="41"/>
                  </a:lnTo>
                  <a:lnTo>
                    <a:pt x="8" y="41"/>
                  </a:lnTo>
                  <a:lnTo>
                    <a:pt x="7" y="41"/>
                  </a:lnTo>
                  <a:lnTo>
                    <a:pt x="4" y="40"/>
                  </a:lnTo>
                  <a:lnTo>
                    <a:pt x="3" y="39"/>
                  </a:lnTo>
                  <a:lnTo>
                    <a:pt x="2" y="38"/>
                  </a:lnTo>
                  <a:lnTo>
                    <a:pt x="1" y="37"/>
                  </a:lnTo>
                  <a:lnTo>
                    <a:pt x="0" y="35"/>
                  </a:lnTo>
                  <a:lnTo>
                    <a:pt x="0" y="33"/>
                  </a:lnTo>
                  <a:lnTo>
                    <a:pt x="0" y="31"/>
                  </a:lnTo>
                  <a:lnTo>
                    <a:pt x="0" y="30"/>
                  </a:lnTo>
                  <a:lnTo>
                    <a:pt x="0" y="29"/>
                  </a:lnTo>
                  <a:lnTo>
                    <a:pt x="0" y="28"/>
                  </a:lnTo>
                  <a:lnTo>
                    <a:pt x="0" y="27"/>
                  </a:lnTo>
                  <a:lnTo>
                    <a:pt x="1" y="24"/>
                  </a:lnTo>
                  <a:lnTo>
                    <a:pt x="1" y="23"/>
                  </a:lnTo>
                  <a:lnTo>
                    <a:pt x="2" y="22"/>
                  </a:lnTo>
                  <a:lnTo>
                    <a:pt x="2" y="21"/>
                  </a:lnTo>
                  <a:lnTo>
                    <a:pt x="3" y="20"/>
                  </a:lnTo>
                  <a:lnTo>
                    <a:pt x="4" y="18"/>
                  </a:lnTo>
                  <a:lnTo>
                    <a:pt x="5" y="17"/>
                  </a:lnTo>
                  <a:lnTo>
                    <a:pt x="8" y="16"/>
                  </a:lnTo>
                  <a:lnTo>
                    <a:pt x="9" y="16"/>
                  </a:lnTo>
                  <a:lnTo>
                    <a:pt x="11" y="15"/>
                  </a:lnTo>
                  <a:lnTo>
                    <a:pt x="13" y="14"/>
                  </a:lnTo>
                  <a:lnTo>
                    <a:pt x="16" y="13"/>
                  </a:lnTo>
                  <a:lnTo>
                    <a:pt x="18" y="12"/>
                  </a:lnTo>
                  <a:lnTo>
                    <a:pt x="20" y="10"/>
                  </a:lnTo>
                  <a:lnTo>
                    <a:pt x="24" y="9"/>
                  </a:lnTo>
                  <a:lnTo>
                    <a:pt x="27" y="9"/>
                  </a:lnTo>
                  <a:lnTo>
                    <a:pt x="31" y="8"/>
                  </a:lnTo>
                  <a:lnTo>
                    <a:pt x="35" y="7"/>
                  </a:lnTo>
                  <a:lnTo>
                    <a:pt x="39" y="6"/>
                  </a:lnTo>
                  <a:lnTo>
                    <a:pt x="43" y="6"/>
                  </a:lnTo>
                  <a:lnTo>
                    <a:pt x="54" y="3"/>
                  </a:lnTo>
                  <a:lnTo>
                    <a:pt x="65" y="2"/>
                  </a:lnTo>
                  <a:lnTo>
                    <a:pt x="79" y="1"/>
                  </a:lnTo>
                  <a:lnTo>
                    <a:pt x="93" y="0"/>
                  </a:lnTo>
                  <a:close/>
                </a:path>
              </a:pathLst>
            </a:custGeom>
            <a:solidFill>
              <a:srgbClr val="7F7F7F"/>
            </a:solidFill>
            <a:ln w="9525">
              <a:noFill/>
              <a:round/>
              <a:headEnd/>
              <a:tailEnd/>
            </a:ln>
          </p:spPr>
          <p:txBody>
            <a:bodyPr/>
            <a:lstStyle/>
            <a:p>
              <a:endParaRPr lang="en-US"/>
            </a:p>
          </p:txBody>
        </p:sp>
        <p:sp>
          <p:nvSpPr>
            <p:cNvPr id="1339" name="Freeform 303"/>
            <p:cNvSpPr>
              <a:spLocks/>
            </p:cNvSpPr>
            <p:nvPr/>
          </p:nvSpPr>
          <p:spPr bwMode="auto">
            <a:xfrm>
              <a:off x="3255" y="2271"/>
              <a:ext cx="94" cy="19"/>
            </a:xfrm>
            <a:custGeom>
              <a:avLst/>
              <a:gdLst>
                <a:gd name="T0" fmla="*/ 26 w 189"/>
                <a:gd name="T1" fmla="*/ 0 h 38"/>
                <a:gd name="T2" fmla="*/ 32 w 189"/>
                <a:gd name="T3" fmla="*/ 0 h 38"/>
                <a:gd name="T4" fmla="*/ 37 w 189"/>
                <a:gd name="T5" fmla="*/ 1 h 38"/>
                <a:gd name="T6" fmla="*/ 40 w 189"/>
                <a:gd name="T7" fmla="*/ 1 h 38"/>
                <a:gd name="T8" fmla="*/ 43 w 189"/>
                <a:gd name="T9" fmla="*/ 1 h 38"/>
                <a:gd name="T10" fmla="*/ 44 w 189"/>
                <a:gd name="T11" fmla="*/ 1 h 38"/>
                <a:gd name="T12" fmla="*/ 45 w 189"/>
                <a:gd name="T13" fmla="*/ 1 h 38"/>
                <a:gd name="T14" fmla="*/ 46 w 189"/>
                <a:gd name="T15" fmla="*/ 2 h 38"/>
                <a:gd name="T16" fmla="*/ 46 w 189"/>
                <a:gd name="T17" fmla="*/ 2 h 38"/>
                <a:gd name="T18" fmla="*/ 46 w 189"/>
                <a:gd name="T19" fmla="*/ 2 h 38"/>
                <a:gd name="T20" fmla="*/ 47 w 189"/>
                <a:gd name="T21" fmla="*/ 3 h 38"/>
                <a:gd name="T22" fmla="*/ 47 w 189"/>
                <a:gd name="T23" fmla="*/ 3 h 38"/>
                <a:gd name="T24" fmla="*/ 47 w 189"/>
                <a:gd name="T25" fmla="*/ 5 h 38"/>
                <a:gd name="T26" fmla="*/ 46 w 189"/>
                <a:gd name="T27" fmla="*/ 5 h 38"/>
                <a:gd name="T28" fmla="*/ 46 w 189"/>
                <a:gd name="T29" fmla="*/ 6 h 38"/>
                <a:gd name="T30" fmla="*/ 45 w 189"/>
                <a:gd name="T31" fmla="*/ 6 h 38"/>
                <a:gd name="T32" fmla="*/ 44 w 189"/>
                <a:gd name="T33" fmla="*/ 7 h 38"/>
                <a:gd name="T34" fmla="*/ 43 w 189"/>
                <a:gd name="T35" fmla="*/ 7 h 38"/>
                <a:gd name="T36" fmla="*/ 42 w 189"/>
                <a:gd name="T37" fmla="*/ 7 h 38"/>
                <a:gd name="T38" fmla="*/ 40 w 189"/>
                <a:gd name="T39" fmla="*/ 7 h 38"/>
                <a:gd name="T40" fmla="*/ 36 w 189"/>
                <a:gd name="T41" fmla="*/ 7 h 38"/>
                <a:gd name="T42" fmla="*/ 30 w 189"/>
                <a:gd name="T43" fmla="*/ 6 h 38"/>
                <a:gd name="T44" fmla="*/ 25 w 189"/>
                <a:gd name="T45" fmla="*/ 6 h 38"/>
                <a:gd name="T46" fmla="*/ 22 w 189"/>
                <a:gd name="T47" fmla="*/ 6 h 38"/>
                <a:gd name="T48" fmla="*/ 20 w 189"/>
                <a:gd name="T49" fmla="*/ 6 h 38"/>
                <a:gd name="T50" fmla="*/ 17 w 189"/>
                <a:gd name="T51" fmla="*/ 7 h 38"/>
                <a:gd name="T52" fmla="*/ 10 w 189"/>
                <a:gd name="T53" fmla="*/ 9 h 38"/>
                <a:gd name="T54" fmla="*/ 5 w 189"/>
                <a:gd name="T55" fmla="*/ 10 h 38"/>
                <a:gd name="T56" fmla="*/ 3 w 189"/>
                <a:gd name="T57" fmla="*/ 10 h 38"/>
                <a:gd name="T58" fmla="*/ 2 w 189"/>
                <a:gd name="T59" fmla="*/ 10 h 38"/>
                <a:gd name="T60" fmla="*/ 1 w 189"/>
                <a:gd name="T61" fmla="*/ 10 h 38"/>
                <a:gd name="T62" fmla="*/ 0 w 189"/>
                <a:gd name="T63" fmla="*/ 9 h 38"/>
                <a:gd name="T64" fmla="*/ 0 w 189"/>
                <a:gd name="T65" fmla="*/ 9 h 38"/>
                <a:gd name="T66" fmla="*/ 0 w 189"/>
                <a:gd name="T67" fmla="*/ 7 h 38"/>
                <a:gd name="T68" fmla="*/ 0 w 189"/>
                <a:gd name="T69" fmla="*/ 6 h 38"/>
                <a:gd name="T70" fmla="*/ 0 w 189"/>
                <a:gd name="T71" fmla="*/ 6 h 38"/>
                <a:gd name="T72" fmla="*/ 0 w 189"/>
                <a:gd name="T73" fmla="*/ 5 h 38"/>
                <a:gd name="T74" fmla="*/ 0 w 189"/>
                <a:gd name="T75" fmla="*/ 5 h 38"/>
                <a:gd name="T76" fmla="*/ 0 w 189"/>
                <a:gd name="T77" fmla="*/ 5 h 38"/>
                <a:gd name="T78" fmla="*/ 1 w 189"/>
                <a:gd name="T79" fmla="*/ 4 h 38"/>
                <a:gd name="T80" fmla="*/ 2 w 189"/>
                <a:gd name="T81" fmla="*/ 3 h 38"/>
                <a:gd name="T82" fmla="*/ 3 w 189"/>
                <a:gd name="T83" fmla="*/ 3 h 38"/>
                <a:gd name="T84" fmla="*/ 4 w 189"/>
                <a:gd name="T85" fmla="*/ 2 h 38"/>
                <a:gd name="T86" fmla="*/ 6 w 189"/>
                <a:gd name="T87" fmla="*/ 2 h 38"/>
                <a:gd name="T88" fmla="*/ 7 w 189"/>
                <a:gd name="T89" fmla="*/ 1 h 38"/>
                <a:gd name="T90" fmla="*/ 9 w 189"/>
                <a:gd name="T91" fmla="*/ 1 h 38"/>
                <a:gd name="T92" fmla="*/ 13 w 189"/>
                <a:gd name="T93" fmla="*/ 1 h 38"/>
                <a:gd name="T94" fmla="*/ 19 w 189"/>
                <a:gd name="T95" fmla="*/ 1 h 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89"/>
                <a:gd name="T145" fmla="*/ 0 h 38"/>
                <a:gd name="T146" fmla="*/ 189 w 189"/>
                <a:gd name="T147" fmla="*/ 38 h 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89" h="38">
                  <a:moveTo>
                    <a:pt x="93" y="0"/>
                  </a:moveTo>
                  <a:lnTo>
                    <a:pt x="107" y="0"/>
                  </a:lnTo>
                  <a:lnTo>
                    <a:pt x="119" y="0"/>
                  </a:lnTo>
                  <a:lnTo>
                    <a:pt x="131" y="0"/>
                  </a:lnTo>
                  <a:lnTo>
                    <a:pt x="140" y="0"/>
                  </a:lnTo>
                  <a:lnTo>
                    <a:pt x="149" y="1"/>
                  </a:lnTo>
                  <a:lnTo>
                    <a:pt x="158" y="1"/>
                  </a:lnTo>
                  <a:lnTo>
                    <a:pt x="163" y="2"/>
                  </a:lnTo>
                  <a:lnTo>
                    <a:pt x="169" y="3"/>
                  </a:lnTo>
                  <a:lnTo>
                    <a:pt x="172" y="3"/>
                  </a:lnTo>
                  <a:lnTo>
                    <a:pt x="175" y="5"/>
                  </a:lnTo>
                  <a:lnTo>
                    <a:pt x="177" y="5"/>
                  </a:lnTo>
                  <a:lnTo>
                    <a:pt x="178" y="6"/>
                  </a:lnTo>
                  <a:lnTo>
                    <a:pt x="181" y="6"/>
                  </a:lnTo>
                  <a:lnTo>
                    <a:pt x="182" y="7"/>
                  </a:lnTo>
                  <a:lnTo>
                    <a:pt x="184" y="8"/>
                  </a:lnTo>
                  <a:lnTo>
                    <a:pt x="185" y="8"/>
                  </a:lnTo>
                  <a:lnTo>
                    <a:pt x="186" y="9"/>
                  </a:lnTo>
                  <a:lnTo>
                    <a:pt x="186" y="10"/>
                  </a:lnTo>
                  <a:lnTo>
                    <a:pt x="187" y="10"/>
                  </a:lnTo>
                  <a:lnTo>
                    <a:pt x="187" y="12"/>
                  </a:lnTo>
                  <a:lnTo>
                    <a:pt x="189" y="13"/>
                  </a:lnTo>
                  <a:lnTo>
                    <a:pt x="189" y="14"/>
                  </a:lnTo>
                  <a:lnTo>
                    <a:pt x="189" y="15"/>
                  </a:lnTo>
                  <a:lnTo>
                    <a:pt x="189" y="16"/>
                  </a:lnTo>
                  <a:lnTo>
                    <a:pt x="189" y="18"/>
                  </a:lnTo>
                  <a:lnTo>
                    <a:pt x="189" y="20"/>
                  </a:lnTo>
                  <a:lnTo>
                    <a:pt x="187" y="22"/>
                  </a:lnTo>
                  <a:lnTo>
                    <a:pt x="187" y="23"/>
                  </a:lnTo>
                  <a:lnTo>
                    <a:pt x="186" y="24"/>
                  </a:lnTo>
                  <a:lnTo>
                    <a:pt x="185" y="25"/>
                  </a:lnTo>
                  <a:lnTo>
                    <a:pt x="183" y="27"/>
                  </a:lnTo>
                  <a:lnTo>
                    <a:pt x="182" y="28"/>
                  </a:lnTo>
                  <a:lnTo>
                    <a:pt x="179" y="28"/>
                  </a:lnTo>
                  <a:lnTo>
                    <a:pt x="177" y="29"/>
                  </a:lnTo>
                  <a:lnTo>
                    <a:pt x="175" y="29"/>
                  </a:lnTo>
                  <a:lnTo>
                    <a:pt x="172" y="29"/>
                  </a:lnTo>
                  <a:lnTo>
                    <a:pt x="169" y="30"/>
                  </a:lnTo>
                  <a:lnTo>
                    <a:pt x="167" y="30"/>
                  </a:lnTo>
                  <a:lnTo>
                    <a:pt x="163" y="30"/>
                  </a:lnTo>
                  <a:lnTo>
                    <a:pt x="160" y="30"/>
                  </a:lnTo>
                  <a:lnTo>
                    <a:pt x="146" y="29"/>
                  </a:lnTo>
                  <a:lnTo>
                    <a:pt x="130" y="28"/>
                  </a:lnTo>
                  <a:lnTo>
                    <a:pt x="121" y="27"/>
                  </a:lnTo>
                  <a:lnTo>
                    <a:pt x="113" y="27"/>
                  </a:lnTo>
                  <a:lnTo>
                    <a:pt x="103" y="27"/>
                  </a:lnTo>
                  <a:lnTo>
                    <a:pt x="94" y="27"/>
                  </a:lnTo>
                  <a:lnTo>
                    <a:pt x="90" y="27"/>
                  </a:lnTo>
                  <a:lnTo>
                    <a:pt x="85" y="27"/>
                  </a:lnTo>
                  <a:lnTo>
                    <a:pt x="80" y="27"/>
                  </a:lnTo>
                  <a:lnTo>
                    <a:pt x="77" y="28"/>
                  </a:lnTo>
                  <a:lnTo>
                    <a:pt x="68" y="29"/>
                  </a:lnTo>
                  <a:lnTo>
                    <a:pt x="60" y="30"/>
                  </a:lnTo>
                  <a:lnTo>
                    <a:pt x="43" y="33"/>
                  </a:lnTo>
                  <a:lnTo>
                    <a:pt x="30" y="36"/>
                  </a:lnTo>
                  <a:lnTo>
                    <a:pt x="23" y="37"/>
                  </a:lnTo>
                  <a:lnTo>
                    <a:pt x="17" y="38"/>
                  </a:lnTo>
                  <a:lnTo>
                    <a:pt x="15" y="38"/>
                  </a:lnTo>
                  <a:lnTo>
                    <a:pt x="12" y="38"/>
                  </a:lnTo>
                  <a:lnTo>
                    <a:pt x="10" y="38"/>
                  </a:lnTo>
                  <a:lnTo>
                    <a:pt x="8" y="37"/>
                  </a:lnTo>
                  <a:lnTo>
                    <a:pt x="7" y="37"/>
                  </a:lnTo>
                  <a:lnTo>
                    <a:pt x="4" y="36"/>
                  </a:lnTo>
                  <a:lnTo>
                    <a:pt x="3" y="35"/>
                  </a:lnTo>
                  <a:lnTo>
                    <a:pt x="2" y="35"/>
                  </a:lnTo>
                  <a:lnTo>
                    <a:pt x="1" y="33"/>
                  </a:lnTo>
                  <a:lnTo>
                    <a:pt x="0" y="31"/>
                  </a:lnTo>
                  <a:lnTo>
                    <a:pt x="0" y="30"/>
                  </a:lnTo>
                  <a:lnTo>
                    <a:pt x="0" y="28"/>
                  </a:lnTo>
                  <a:lnTo>
                    <a:pt x="0" y="27"/>
                  </a:lnTo>
                  <a:lnTo>
                    <a:pt x="0" y="25"/>
                  </a:lnTo>
                  <a:lnTo>
                    <a:pt x="0" y="24"/>
                  </a:lnTo>
                  <a:lnTo>
                    <a:pt x="0" y="23"/>
                  </a:lnTo>
                  <a:lnTo>
                    <a:pt x="1" y="22"/>
                  </a:lnTo>
                  <a:lnTo>
                    <a:pt x="1" y="21"/>
                  </a:lnTo>
                  <a:lnTo>
                    <a:pt x="2" y="20"/>
                  </a:lnTo>
                  <a:lnTo>
                    <a:pt x="2" y="18"/>
                  </a:lnTo>
                  <a:lnTo>
                    <a:pt x="3" y="17"/>
                  </a:lnTo>
                  <a:lnTo>
                    <a:pt x="4" y="17"/>
                  </a:lnTo>
                  <a:lnTo>
                    <a:pt x="5" y="16"/>
                  </a:lnTo>
                  <a:lnTo>
                    <a:pt x="8" y="15"/>
                  </a:lnTo>
                  <a:lnTo>
                    <a:pt x="9" y="14"/>
                  </a:lnTo>
                  <a:lnTo>
                    <a:pt x="11" y="13"/>
                  </a:lnTo>
                  <a:lnTo>
                    <a:pt x="13" y="12"/>
                  </a:lnTo>
                  <a:lnTo>
                    <a:pt x="16" y="12"/>
                  </a:lnTo>
                  <a:lnTo>
                    <a:pt x="18" y="10"/>
                  </a:lnTo>
                  <a:lnTo>
                    <a:pt x="20" y="9"/>
                  </a:lnTo>
                  <a:lnTo>
                    <a:pt x="24" y="8"/>
                  </a:lnTo>
                  <a:lnTo>
                    <a:pt x="27" y="8"/>
                  </a:lnTo>
                  <a:lnTo>
                    <a:pt x="31" y="7"/>
                  </a:lnTo>
                  <a:lnTo>
                    <a:pt x="35" y="6"/>
                  </a:lnTo>
                  <a:lnTo>
                    <a:pt x="39" y="6"/>
                  </a:lnTo>
                  <a:lnTo>
                    <a:pt x="43" y="5"/>
                  </a:lnTo>
                  <a:lnTo>
                    <a:pt x="54" y="3"/>
                  </a:lnTo>
                  <a:lnTo>
                    <a:pt x="65" y="2"/>
                  </a:lnTo>
                  <a:lnTo>
                    <a:pt x="79" y="1"/>
                  </a:lnTo>
                  <a:lnTo>
                    <a:pt x="93" y="0"/>
                  </a:lnTo>
                  <a:close/>
                </a:path>
              </a:pathLst>
            </a:custGeom>
            <a:solidFill>
              <a:srgbClr val="CCCCCC"/>
            </a:solidFill>
            <a:ln w="9525">
              <a:noFill/>
              <a:round/>
              <a:headEnd/>
              <a:tailEnd/>
            </a:ln>
          </p:spPr>
          <p:txBody>
            <a:bodyPr/>
            <a:lstStyle/>
            <a:p>
              <a:endParaRPr lang="en-US"/>
            </a:p>
          </p:txBody>
        </p:sp>
        <p:sp>
          <p:nvSpPr>
            <p:cNvPr id="1340" name="Freeform 304"/>
            <p:cNvSpPr>
              <a:spLocks/>
            </p:cNvSpPr>
            <p:nvPr/>
          </p:nvSpPr>
          <p:spPr bwMode="auto">
            <a:xfrm>
              <a:off x="3202" y="2223"/>
              <a:ext cx="179" cy="27"/>
            </a:xfrm>
            <a:custGeom>
              <a:avLst/>
              <a:gdLst>
                <a:gd name="T0" fmla="*/ 51 w 358"/>
                <a:gd name="T1" fmla="*/ 0 h 53"/>
                <a:gd name="T2" fmla="*/ 58 w 358"/>
                <a:gd name="T3" fmla="*/ 0 h 53"/>
                <a:gd name="T4" fmla="*/ 66 w 358"/>
                <a:gd name="T5" fmla="*/ 0 h 53"/>
                <a:gd name="T6" fmla="*/ 73 w 358"/>
                <a:gd name="T7" fmla="*/ 1 h 53"/>
                <a:gd name="T8" fmla="*/ 77 w 358"/>
                <a:gd name="T9" fmla="*/ 1 h 53"/>
                <a:gd name="T10" fmla="*/ 80 w 358"/>
                <a:gd name="T11" fmla="*/ 1 h 53"/>
                <a:gd name="T12" fmla="*/ 83 w 358"/>
                <a:gd name="T13" fmla="*/ 2 h 53"/>
                <a:gd name="T14" fmla="*/ 85 w 358"/>
                <a:gd name="T15" fmla="*/ 2 h 53"/>
                <a:gd name="T16" fmla="*/ 87 w 358"/>
                <a:gd name="T17" fmla="*/ 3 h 53"/>
                <a:gd name="T18" fmla="*/ 88 w 358"/>
                <a:gd name="T19" fmla="*/ 3 h 53"/>
                <a:gd name="T20" fmla="*/ 89 w 358"/>
                <a:gd name="T21" fmla="*/ 4 h 53"/>
                <a:gd name="T22" fmla="*/ 90 w 358"/>
                <a:gd name="T23" fmla="*/ 5 h 53"/>
                <a:gd name="T24" fmla="*/ 90 w 358"/>
                <a:gd name="T25" fmla="*/ 6 h 53"/>
                <a:gd name="T26" fmla="*/ 89 w 358"/>
                <a:gd name="T27" fmla="*/ 7 h 53"/>
                <a:gd name="T28" fmla="*/ 89 w 358"/>
                <a:gd name="T29" fmla="*/ 8 h 53"/>
                <a:gd name="T30" fmla="*/ 88 w 358"/>
                <a:gd name="T31" fmla="*/ 9 h 53"/>
                <a:gd name="T32" fmla="*/ 86 w 358"/>
                <a:gd name="T33" fmla="*/ 10 h 53"/>
                <a:gd name="T34" fmla="*/ 85 w 358"/>
                <a:gd name="T35" fmla="*/ 10 h 53"/>
                <a:gd name="T36" fmla="*/ 83 w 358"/>
                <a:gd name="T37" fmla="*/ 10 h 53"/>
                <a:gd name="T38" fmla="*/ 81 w 358"/>
                <a:gd name="T39" fmla="*/ 10 h 53"/>
                <a:gd name="T40" fmla="*/ 74 w 358"/>
                <a:gd name="T41" fmla="*/ 10 h 53"/>
                <a:gd name="T42" fmla="*/ 62 w 358"/>
                <a:gd name="T43" fmla="*/ 9 h 53"/>
                <a:gd name="T44" fmla="*/ 55 w 358"/>
                <a:gd name="T45" fmla="*/ 9 h 53"/>
                <a:gd name="T46" fmla="*/ 50 w 358"/>
                <a:gd name="T47" fmla="*/ 9 h 53"/>
                <a:gd name="T48" fmla="*/ 45 w 358"/>
                <a:gd name="T49" fmla="*/ 9 h 53"/>
                <a:gd name="T50" fmla="*/ 40 w 358"/>
                <a:gd name="T51" fmla="*/ 9 h 53"/>
                <a:gd name="T52" fmla="*/ 35 w 358"/>
                <a:gd name="T53" fmla="*/ 9 h 53"/>
                <a:gd name="T54" fmla="*/ 30 w 358"/>
                <a:gd name="T55" fmla="*/ 10 h 53"/>
                <a:gd name="T56" fmla="*/ 23 w 358"/>
                <a:gd name="T57" fmla="*/ 11 h 53"/>
                <a:gd name="T58" fmla="*/ 17 w 358"/>
                <a:gd name="T59" fmla="*/ 12 h 53"/>
                <a:gd name="T60" fmla="*/ 11 w 358"/>
                <a:gd name="T61" fmla="*/ 13 h 53"/>
                <a:gd name="T62" fmla="*/ 9 w 358"/>
                <a:gd name="T63" fmla="*/ 13 h 53"/>
                <a:gd name="T64" fmla="*/ 6 w 358"/>
                <a:gd name="T65" fmla="*/ 14 h 53"/>
                <a:gd name="T66" fmla="*/ 5 w 358"/>
                <a:gd name="T67" fmla="*/ 14 h 53"/>
                <a:gd name="T68" fmla="*/ 3 w 358"/>
                <a:gd name="T69" fmla="*/ 13 h 53"/>
                <a:gd name="T70" fmla="*/ 1 w 358"/>
                <a:gd name="T71" fmla="*/ 13 h 53"/>
                <a:gd name="T72" fmla="*/ 1 w 358"/>
                <a:gd name="T73" fmla="*/ 12 h 53"/>
                <a:gd name="T74" fmla="*/ 0 w 358"/>
                <a:gd name="T75" fmla="*/ 11 h 53"/>
                <a:gd name="T76" fmla="*/ 0 w 358"/>
                <a:gd name="T77" fmla="*/ 10 h 53"/>
                <a:gd name="T78" fmla="*/ 0 w 358"/>
                <a:gd name="T79" fmla="*/ 9 h 53"/>
                <a:gd name="T80" fmla="*/ 1 w 358"/>
                <a:gd name="T81" fmla="*/ 8 h 53"/>
                <a:gd name="T82" fmla="*/ 1 w 358"/>
                <a:gd name="T83" fmla="*/ 8 h 53"/>
                <a:gd name="T84" fmla="*/ 1 w 358"/>
                <a:gd name="T85" fmla="*/ 7 h 53"/>
                <a:gd name="T86" fmla="*/ 3 w 358"/>
                <a:gd name="T87" fmla="*/ 6 h 53"/>
                <a:gd name="T88" fmla="*/ 3 w 358"/>
                <a:gd name="T89" fmla="*/ 6 h 53"/>
                <a:gd name="T90" fmla="*/ 6 w 358"/>
                <a:gd name="T91" fmla="*/ 5 h 53"/>
                <a:gd name="T92" fmla="*/ 8 w 358"/>
                <a:gd name="T93" fmla="*/ 5 h 53"/>
                <a:gd name="T94" fmla="*/ 11 w 358"/>
                <a:gd name="T95" fmla="*/ 4 h 53"/>
                <a:gd name="T96" fmla="*/ 14 w 358"/>
                <a:gd name="T97" fmla="*/ 3 h 53"/>
                <a:gd name="T98" fmla="*/ 19 w 358"/>
                <a:gd name="T99" fmla="*/ 3 h 53"/>
                <a:gd name="T100" fmla="*/ 23 w 358"/>
                <a:gd name="T101" fmla="*/ 2 h 53"/>
                <a:gd name="T102" fmla="*/ 29 w 358"/>
                <a:gd name="T103" fmla="*/ 2 h 53"/>
                <a:gd name="T104" fmla="*/ 36 w 358"/>
                <a:gd name="T105" fmla="*/ 1 h 53"/>
                <a:gd name="T106" fmla="*/ 44 w 358"/>
                <a:gd name="T107" fmla="*/ 1 h 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58"/>
                <a:gd name="T163" fmla="*/ 0 h 53"/>
                <a:gd name="T164" fmla="*/ 358 w 358"/>
                <a:gd name="T165" fmla="*/ 53 h 5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58" h="53">
                  <a:moveTo>
                    <a:pt x="190" y="0"/>
                  </a:moveTo>
                  <a:lnTo>
                    <a:pt x="205" y="0"/>
                  </a:lnTo>
                  <a:lnTo>
                    <a:pt x="219" y="0"/>
                  </a:lnTo>
                  <a:lnTo>
                    <a:pt x="234" y="0"/>
                  </a:lnTo>
                  <a:lnTo>
                    <a:pt x="249" y="0"/>
                  </a:lnTo>
                  <a:lnTo>
                    <a:pt x="262" y="0"/>
                  </a:lnTo>
                  <a:lnTo>
                    <a:pt x="276" y="0"/>
                  </a:lnTo>
                  <a:lnTo>
                    <a:pt x="290" y="2"/>
                  </a:lnTo>
                  <a:lnTo>
                    <a:pt x="303" y="2"/>
                  </a:lnTo>
                  <a:lnTo>
                    <a:pt x="308" y="3"/>
                  </a:lnTo>
                  <a:lnTo>
                    <a:pt x="314" y="3"/>
                  </a:lnTo>
                  <a:lnTo>
                    <a:pt x="319" y="4"/>
                  </a:lnTo>
                  <a:lnTo>
                    <a:pt x="325" y="4"/>
                  </a:lnTo>
                  <a:lnTo>
                    <a:pt x="329" y="5"/>
                  </a:lnTo>
                  <a:lnTo>
                    <a:pt x="334" y="6"/>
                  </a:lnTo>
                  <a:lnTo>
                    <a:pt x="338" y="6"/>
                  </a:lnTo>
                  <a:lnTo>
                    <a:pt x="342" y="7"/>
                  </a:lnTo>
                  <a:lnTo>
                    <a:pt x="345" y="9"/>
                  </a:lnTo>
                  <a:lnTo>
                    <a:pt x="349" y="10"/>
                  </a:lnTo>
                  <a:lnTo>
                    <a:pt x="351" y="11"/>
                  </a:lnTo>
                  <a:lnTo>
                    <a:pt x="353" y="12"/>
                  </a:lnTo>
                  <a:lnTo>
                    <a:pt x="356" y="13"/>
                  </a:lnTo>
                  <a:lnTo>
                    <a:pt x="357" y="15"/>
                  </a:lnTo>
                  <a:lnTo>
                    <a:pt x="357" y="17"/>
                  </a:lnTo>
                  <a:lnTo>
                    <a:pt x="358" y="18"/>
                  </a:lnTo>
                  <a:lnTo>
                    <a:pt x="357" y="21"/>
                  </a:lnTo>
                  <a:lnTo>
                    <a:pt x="357" y="25"/>
                  </a:lnTo>
                  <a:lnTo>
                    <a:pt x="356" y="27"/>
                  </a:lnTo>
                  <a:lnTo>
                    <a:pt x="355" y="29"/>
                  </a:lnTo>
                  <a:lnTo>
                    <a:pt x="353" y="32"/>
                  </a:lnTo>
                  <a:lnTo>
                    <a:pt x="351" y="33"/>
                  </a:lnTo>
                  <a:lnTo>
                    <a:pt x="349" y="35"/>
                  </a:lnTo>
                  <a:lnTo>
                    <a:pt x="346" y="36"/>
                  </a:lnTo>
                  <a:lnTo>
                    <a:pt x="344" y="37"/>
                  </a:lnTo>
                  <a:lnTo>
                    <a:pt x="342" y="37"/>
                  </a:lnTo>
                  <a:lnTo>
                    <a:pt x="338" y="38"/>
                  </a:lnTo>
                  <a:lnTo>
                    <a:pt x="335" y="38"/>
                  </a:lnTo>
                  <a:lnTo>
                    <a:pt x="330" y="38"/>
                  </a:lnTo>
                  <a:lnTo>
                    <a:pt x="327" y="38"/>
                  </a:lnTo>
                  <a:lnTo>
                    <a:pt x="322" y="38"/>
                  </a:lnTo>
                  <a:lnTo>
                    <a:pt x="318" y="38"/>
                  </a:lnTo>
                  <a:lnTo>
                    <a:pt x="295" y="37"/>
                  </a:lnTo>
                  <a:lnTo>
                    <a:pt x="266" y="35"/>
                  </a:lnTo>
                  <a:lnTo>
                    <a:pt x="250" y="34"/>
                  </a:lnTo>
                  <a:lnTo>
                    <a:pt x="232" y="33"/>
                  </a:lnTo>
                  <a:lnTo>
                    <a:pt x="222" y="33"/>
                  </a:lnTo>
                  <a:lnTo>
                    <a:pt x="213" y="33"/>
                  </a:lnTo>
                  <a:lnTo>
                    <a:pt x="202" y="33"/>
                  </a:lnTo>
                  <a:lnTo>
                    <a:pt x="191" y="33"/>
                  </a:lnTo>
                  <a:lnTo>
                    <a:pt x="181" y="33"/>
                  </a:lnTo>
                  <a:lnTo>
                    <a:pt x="170" y="33"/>
                  </a:lnTo>
                  <a:lnTo>
                    <a:pt x="160" y="34"/>
                  </a:lnTo>
                  <a:lnTo>
                    <a:pt x="149" y="35"/>
                  </a:lnTo>
                  <a:lnTo>
                    <a:pt x="140" y="35"/>
                  </a:lnTo>
                  <a:lnTo>
                    <a:pt x="131" y="36"/>
                  </a:lnTo>
                  <a:lnTo>
                    <a:pt x="122" y="37"/>
                  </a:lnTo>
                  <a:lnTo>
                    <a:pt x="113" y="38"/>
                  </a:lnTo>
                  <a:lnTo>
                    <a:pt x="95" y="42"/>
                  </a:lnTo>
                  <a:lnTo>
                    <a:pt x="80" y="44"/>
                  </a:lnTo>
                  <a:lnTo>
                    <a:pt x="66" y="48"/>
                  </a:lnTo>
                  <a:lnTo>
                    <a:pt x="53" y="50"/>
                  </a:lnTo>
                  <a:lnTo>
                    <a:pt x="47" y="51"/>
                  </a:lnTo>
                  <a:lnTo>
                    <a:pt x="41" y="51"/>
                  </a:lnTo>
                  <a:lnTo>
                    <a:pt x="35" y="52"/>
                  </a:lnTo>
                  <a:lnTo>
                    <a:pt x="31" y="53"/>
                  </a:lnTo>
                  <a:lnTo>
                    <a:pt x="26" y="53"/>
                  </a:lnTo>
                  <a:lnTo>
                    <a:pt x="22" y="53"/>
                  </a:lnTo>
                  <a:lnTo>
                    <a:pt x="18" y="53"/>
                  </a:lnTo>
                  <a:lnTo>
                    <a:pt x="15" y="53"/>
                  </a:lnTo>
                  <a:lnTo>
                    <a:pt x="11" y="52"/>
                  </a:lnTo>
                  <a:lnTo>
                    <a:pt x="9" y="51"/>
                  </a:lnTo>
                  <a:lnTo>
                    <a:pt x="7" y="50"/>
                  </a:lnTo>
                  <a:lnTo>
                    <a:pt x="4" y="49"/>
                  </a:lnTo>
                  <a:lnTo>
                    <a:pt x="2" y="47"/>
                  </a:lnTo>
                  <a:lnTo>
                    <a:pt x="1" y="44"/>
                  </a:lnTo>
                  <a:lnTo>
                    <a:pt x="0" y="42"/>
                  </a:lnTo>
                  <a:lnTo>
                    <a:pt x="0" y="38"/>
                  </a:lnTo>
                  <a:lnTo>
                    <a:pt x="0" y="37"/>
                  </a:lnTo>
                  <a:lnTo>
                    <a:pt x="0" y="36"/>
                  </a:lnTo>
                  <a:lnTo>
                    <a:pt x="0" y="35"/>
                  </a:lnTo>
                  <a:lnTo>
                    <a:pt x="0" y="33"/>
                  </a:lnTo>
                  <a:lnTo>
                    <a:pt x="1" y="32"/>
                  </a:lnTo>
                  <a:lnTo>
                    <a:pt x="1" y="30"/>
                  </a:lnTo>
                  <a:lnTo>
                    <a:pt x="2" y="29"/>
                  </a:lnTo>
                  <a:lnTo>
                    <a:pt x="4" y="28"/>
                  </a:lnTo>
                  <a:lnTo>
                    <a:pt x="5" y="27"/>
                  </a:lnTo>
                  <a:lnTo>
                    <a:pt x="7" y="25"/>
                  </a:lnTo>
                  <a:lnTo>
                    <a:pt x="9" y="23"/>
                  </a:lnTo>
                  <a:lnTo>
                    <a:pt x="12" y="22"/>
                  </a:lnTo>
                  <a:lnTo>
                    <a:pt x="15" y="21"/>
                  </a:lnTo>
                  <a:lnTo>
                    <a:pt x="18" y="20"/>
                  </a:lnTo>
                  <a:lnTo>
                    <a:pt x="23" y="19"/>
                  </a:lnTo>
                  <a:lnTo>
                    <a:pt x="27" y="18"/>
                  </a:lnTo>
                  <a:lnTo>
                    <a:pt x="32" y="17"/>
                  </a:lnTo>
                  <a:lnTo>
                    <a:pt x="38" y="15"/>
                  </a:lnTo>
                  <a:lnTo>
                    <a:pt x="43" y="14"/>
                  </a:lnTo>
                  <a:lnTo>
                    <a:pt x="50" y="13"/>
                  </a:lnTo>
                  <a:lnTo>
                    <a:pt x="57" y="11"/>
                  </a:lnTo>
                  <a:lnTo>
                    <a:pt x="65" y="11"/>
                  </a:lnTo>
                  <a:lnTo>
                    <a:pt x="75" y="10"/>
                  </a:lnTo>
                  <a:lnTo>
                    <a:pt x="84" y="9"/>
                  </a:lnTo>
                  <a:lnTo>
                    <a:pt x="94" y="7"/>
                  </a:lnTo>
                  <a:lnTo>
                    <a:pt x="106" y="6"/>
                  </a:lnTo>
                  <a:lnTo>
                    <a:pt x="117" y="5"/>
                  </a:lnTo>
                  <a:lnTo>
                    <a:pt x="130" y="4"/>
                  </a:lnTo>
                  <a:lnTo>
                    <a:pt x="144" y="3"/>
                  </a:lnTo>
                  <a:lnTo>
                    <a:pt x="158" y="2"/>
                  </a:lnTo>
                  <a:lnTo>
                    <a:pt x="174" y="2"/>
                  </a:lnTo>
                  <a:lnTo>
                    <a:pt x="190" y="0"/>
                  </a:lnTo>
                  <a:close/>
                </a:path>
              </a:pathLst>
            </a:custGeom>
            <a:solidFill>
              <a:srgbClr val="999999"/>
            </a:solidFill>
            <a:ln w="9525">
              <a:noFill/>
              <a:round/>
              <a:headEnd/>
              <a:tailEnd/>
            </a:ln>
          </p:spPr>
          <p:txBody>
            <a:bodyPr/>
            <a:lstStyle/>
            <a:p>
              <a:endParaRPr lang="en-US"/>
            </a:p>
          </p:txBody>
        </p:sp>
        <p:sp>
          <p:nvSpPr>
            <p:cNvPr id="1341" name="Freeform 305"/>
            <p:cNvSpPr>
              <a:spLocks/>
            </p:cNvSpPr>
            <p:nvPr/>
          </p:nvSpPr>
          <p:spPr bwMode="auto">
            <a:xfrm>
              <a:off x="3202" y="2223"/>
              <a:ext cx="179" cy="24"/>
            </a:xfrm>
            <a:custGeom>
              <a:avLst/>
              <a:gdLst>
                <a:gd name="T0" fmla="*/ 51 w 358"/>
                <a:gd name="T1" fmla="*/ 0 h 50"/>
                <a:gd name="T2" fmla="*/ 58 w 358"/>
                <a:gd name="T3" fmla="*/ 0 h 50"/>
                <a:gd name="T4" fmla="*/ 66 w 358"/>
                <a:gd name="T5" fmla="*/ 0 h 50"/>
                <a:gd name="T6" fmla="*/ 73 w 358"/>
                <a:gd name="T7" fmla="*/ 0 h 50"/>
                <a:gd name="T8" fmla="*/ 79 w 358"/>
                <a:gd name="T9" fmla="*/ 1 h 50"/>
                <a:gd name="T10" fmla="*/ 83 w 358"/>
                <a:gd name="T11" fmla="*/ 1 h 50"/>
                <a:gd name="T12" fmla="*/ 85 w 358"/>
                <a:gd name="T13" fmla="*/ 1 h 50"/>
                <a:gd name="T14" fmla="*/ 87 w 358"/>
                <a:gd name="T15" fmla="*/ 2 h 50"/>
                <a:gd name="T16" fmla="*/ 88 w 358"/>
                <a:gd name="T17" fmla="*/ 2 h 50"/>
                <a:gd name="T18" fmla="*/ 89 w 358"/>
                <a:gd name="T19" fmla="*/ 3 h 50"/>
                <a:gd name="T20" fmla="*/ 90 w 358"/>
                <a:gd name="T21" fmla="*/ 3 h 50"/>
                <a:gd name="T22" fmla="*/ 90 w 358"/>
                <a:gd name="T23" fmla="*/ 5 h 50"/>
                <a:gd name="T24" fmla="*/ 89 w 358"/>
                <a:gd name="T25" fmla="*/ 6 h 50"/>
                <a:gd name="T26" fmla="*/ 89 w 358"/>
                <a:gd name="T27" fmla="*/ 7 h 50"/>
                <a:gd name="T28" fmla="*/ 88 w 358"/>
                <a:gd name="T29" fmla="*/ 8 h 50"/>
                <a:gd name="T30" fmla="*/ 86 w 358"/>
                <a:gd name="T31" fmla="*/ 8 h 50"/>
                <a:gd name="T32" fmla="*/ 85 w 358"/>
                <a:gd name="T33" fmla="*/ 8 h 50"/>
                <a:gd name="T34" fmla="*/ 83 w 358"/>
                <a:gd name="T35" fmla="*/ 8 h 50"/>
                <a:gd name="T36" fmla="*/ 81 w 358"/>
                <a:gd name="T37" fmla="*/ 8 h 50"/>
                <a:gd name="T38" fmla="*/ 74 w 358"/>
                <a:gd name="T39" fmla="*/ 8 h 50"/>
                <a:gd name="T40" fmla="*/ 62 w 358"/>
                <a:gd name="T41" fmla="*/ 7 h 50"/>
                <a:gd name="T42" fmla="*/ 55 w 358"/>
                <a:gd name="T43" fmla="*/ 7 h 50"/>
                <a:gd name="T44" fmla="*/ 50 w 358"/>
                <a:gd name="T45" fmla="*/ 7 h 50"/>
                <a:gd name="T46" fmla="*/ 45 w 358"/>
                <a:gd name="T47" fmla="*/ 7 h 50"/>
                <a:gd name="T48" fmla="*/ 40 w 358"/>
                <a:gd name="T49" fmla="*/ 7 h 50"/>
                <a:gd name="T50" fmla="*/ 35 w 358"/>
                <a:gd name="T51" fmla="*/ 8 h 50"/>
                <a:gd name="T52" fmla="*/ 30 w 358"/>
                <a:gd name="T53" fmla="*/ 8 h 50"/>
                <a:gd name="T54" fmla="*/ 23 w 358"/>
                <a:gd name="T55" fmla="*/ 9 h 50"/>
                <a:gd name="T56" fmla="*/ 17 w 358"/>
                <a:gd name="T57" fmla="*/ 10 h 50"/>
                <a:gd name="T58" fmla="*/ 11 w 358"/>
                <a:gd name="T59" fmla="*/ 11 h 50"/>
                <a:gd name="T60" fmla="*/ 9 w 358"/>
                <a:gd name="T61" fmla="*/ 12 h 50"/>
                <a:gd name="T62" fmla="*/ 6 w 358"/>
                <a:gd name="T63" fmla="*/ 12 h 50"/>
                <a:gd name="T64" fmla="*/ 5 w 358"/>
                <a:gd name="T65" fmla="*/ 12 h 50"/>
                <a:gd name="T66" fmla="*/ 3 w 358"/>
                <a:gd name="T67" fmla="*/ 12 h 50"/>
                <a:gd name="T68" fmla="*/ 1 w 358"/>
                <a:gd name="T69" fmla="*/ 11 h 50"/>
                <a:gd name="T70" fmla="*/ 1 w 358"/>
                <a:gd name="T71" fmla="*/ 10 h 50"/>
                <a:gd name="T72" fmla="*/ 0 w 358"/>
                <a:gd name="T73" fmla="*/ 9 h 50"/>
                <a:gd name="T74" fmla="*/ 0 w 358"/>
                <a:gd name="T75" fmla="*/ 8 h 50"/>
                <a:gd name="T76" fmla="*/ 0 w 358"/>
                <a:gd name="T77" fmla="*/ 8 h 50"/>
                <a:gd name="T78" fmla="*/ 1 w 358"/>
                <a:gd name="T79" fmla="*/ 7 h 50"/>
                <a:gd name="T80" fmla="*/ 1 w 358"/>
                <a:gd name="T81" fmla="*/ 6 h 50"/>
                <a:gd name="T82" fmla="*/ 1 w 358"/>
                <a:gd name="T83" fmla="*/ 6 h 50"/>
                <a:gd name="T84" fmla="*/ 3 w 358"/>
                <a:gd name="T85" fmla="*/ 5 h 50"/>
                <a:gd name="T86" fmla="*/ 3 w 358"/>
                <a:gd name="T87" fmla="*/ 5 h 50"/>
                <a:gd name="T88" fmla="*/ 6 w 358"/>
                <a:gd name="T89" fmla="*/ 4 h 50"/>
                <a:gd name="T90" fmla="*/ 8 w 358"/>
                <a:gd name="T91" fmla="*/ 3 h 50"/>
                <a:gd name="T92" fmla="*/ 11 w 358"/>
                <a:gd name="T93" fmla="*/ 3 h 50"/>
                <a:gd name="T94" fmla="*/ 14 w 358"/>
                <a:gd name="T95" fmla="*/ 3 h 50"/>
                <a:gd name="T96" fmla="*/ 19 w 358"/>
                <a:gd name="T97" fmla="*/ 2 h 50"/>
                <a:gd name="T98" fmla="*/ 23 w 358"/>
                <a:gd name="T99" fmla="*/ 1 h 50"/>
                <a:gd name="T100" fmla="*/ 29 w 358"/>
                <a:gd name="T101" fmla="*/ 1 h 50"/>
                <a:gd name="T102" fmla="*/ 36 w 358"/>
                <a:gd name="T103" fmla="*/ 1 h 50"/>
                <a:gd name="T104" fmla="*/ 44 w 358"/>
                <a:gd name="T105" fmla="*/ 0 h 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8"/>
                <a:gd name="T160" fmla="*/ 0 h 50"/>
                <a:gd name="T161" fmla="*/ 358 w 358"/>
                <a:gd name="T162" fmla="*/ 50 h 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8" h="50">
                  <a:moveTo>
                    <a:pt x="190" y="1"/>
                  </a:moveTo>
                  <a:lnTo>
                    <a:pt x="205" y="1"/>
                  </a:lnTo>
                  <a:lnTo>
                    <a:pt x="219" y="1"/>
                  </a:lnTo>
                  <a:lnTo>
                    <a:pt x="234" y="0"/>
                  </a:lnTo>
                  <a:lnTo>
                    <a:pt x="249" y="1"/>
                  </a:lnTo>
                  <a:lnTo>
                    <a:pt x="262" y="1"/>
                  </a:lnTo>
                  <a:lnTo>
                    <a:pt x="276" y="1"/>
                  </a:lnTo>
                  <a:lnTo>
                    <a:pt x="290" y="3"/>
                  </a:lnTo>
                  <a:lnTo>
                    <a:pt x="303" y="3"/>
                  </a:lnTo>
                  <a:lnTo>
                    <a:pt x="314" y="4"/>
                  </a:lnTo>
                  <a:lnTo>
                    <a:pt x="325" y="5"/>
                  </a:lnTo>
                  <a:lnTo>
                    <a:pt x="329" y="6"/>
                  </a:lnTo>
                  <a:lnTo>
                    <a:pt x="334" y="6"/>
                  </a:lnTo>
                  <a:lnTo>
                    <a:pt x="338" y="7"/>
                  </a:lnTo>
                  <a:lnTo>
                    <a:pt x="342" y="8"/>
                  </a:lnTo>
                  <a:lnTo>
                    <a:pt x="345" y="8"/>
                  </a:lnTo>
                  <a:lnTo>
                    <a:pt x="349" y="10"/>
                  </a:lnTo>
                  <a:lnTo>
                    <a:pt x="351" y="11"/>
                  </a:lnTo>
                  <a:lnTo>
                    <a:pt x="353" y="12"/>
                  </a:lnTo>
                  <a:lnTo>
                    <a:pt x="356" y="13"/>
                  </a:lnTo>
                  <a:lnTo>
                    <a:pt x="357" y="14"/>
                  </a:lnTo>
                  <a:lnTo>
                    <a:pt x="357" y="15"/>
                  </a:lnTo>
                  <a:lnTo>
                    <a:pt x="358" y="18"/>
                  </a:lnTo>
                  <a:lnTo>
                    <a:pt x="357" y="20"/>
                  </a:lnTo>
                  <a:lnTo>
                    <a:pt x="357" y="23"/>
                  </a:lnTo>
                  <a:lnTo>
                    <a:pt x="356" y="26"/>
                  </a:lnTo>
                  <a:lnTo>
                    <a:pt x="355" y="28"/>
                  </a:lnTo>
                  <a:lnTo>
                    <a:pt x="353" y="29"/>
                  </a:lnTo>
                  <a:lnTo>
                    <a:pt x="351" y="31"/>
                  </a:lnTo>
                  <a:lnTo>
                    <a:pt x="349" y="33"/>
                  </a:lnTo>
                  <a:lnTo>
                    <a:pt x="346" y="34"/>
                  </a:lnTo>
                  <a:lnTo>
                    <a:pt x="344" y="34"/>
                  </a:lnTo>
                  <a:lnTo>
                    <a:pt x="342" y="35"/>
                  </a:lnTo>
                  <a:lnTo>
                    <a:pt x="338" y="36"/>
                  </a:lnTo>
                  <a:lnTo>
                    <a:pt x="335" y="36"/>
                  </a:lnTo>
                  <a:lnTo>
                    <a:pt x="330" y="36"/>
                  </a:lnTo>
                  <a:lnTo>
                    <a:pt x="327" y="36"/>
                  </a:lnTo>
                  <a:lnTo>
                    <a:pt x="322" y="36"/>
                  </a:lnTo>
                  <a:lnTo>
                    <a:pt x="318" y="36"/>
                  </a:lnTo>
                  <a:lnTo>
                    <a:pt x="295" y="35"/>
                  </a:lnTo>
                  <a:lnTo>
                    <a:pt x="266" y="33"/>
                  </a:lnTo>
                  <a:lnTo>
                    <a:pt x="250" y="31"/>
                  </a:lnTo>
                  <a:lnTo>
                    <a:pt x="232" y="30"/>
                  </a:lnTo>
                  <a:lnTo>
                    <a:pt x="222" y="30"/>
                  </a:lnTo>
                  <a:lnTo>
                    <a:pt x="213" y="30"/>
                  </a:lnTo>
                  <a:lnTo>
                    <a:pt x="202" y="30"/>
                  </a:lnTo>
                  <a:lnTo>
                    <a:pt x="191" y="30"/>
                  </a:lnTo>
                  <a:lnTo>
                    <a:pt x="181" y="30"/>
                  </a:lnTo>
                  <a:lnTo>
                    <a:pt x="170" y="30"/>
                  </a:lnTo>
                  <a:lnTo>
                    <a:pt x="160" y="31"/>
                  </a:lnTo>
                  <a:lnTo>
                    <a:pt x="149" y="33"/>
                  </a:lnTo>
                  <a:lnTo>
                    <a:pt x="140" y="33"/>
                  </a:lnTo>
                  <a:lnTo>
                    <a:pt x="131" y="34"/>
                  </a:lnTo>
                  <a:lnTo>
                    <a:pt x="122" y="35"/>
                  </a:lnTo>
                  <a:lnTo>
                    <a:pt x="113" y="36"/>
                  </a:lnTo>
                  <a:lnTo>
                    <a:pt x="95" y="38"/>
                  </a:lnTo>
                  <a:lnTo>
                    <a:pt x="80" y="41"/>
                  </a:lnTo>
                  <a:lnTo>
                    <a:pt x="66" y="44"/>
                  </a:lnTo>
                  <a:lnTo>
                    <a:pt x="53" y="45"/>
                  </a:lnTo>
                  <a:lnTo>
                    <a:pt x="47" y="46"/>
                  </a:lnTo>
                  <a:lnTo>
                    <a:pt x="41" y="48"/>
                  </a:lnTo>
                  <a:lnTo>
                    <a:pt x="35" y="49"/>
                  </a:lnTo>
                  <a:lnTo>
                    <a:pt x="31" y="49"/>
                  </a:lnTo>
                  <a:lnTo>
                    <a:pt x="26" y="49"/>
                  </a:lnTo>
                  <a:lnTo>
                    <a:pt x="22" y="50"/>
                  </a:lnTo>
                  <a:lnTo>
                    <a:pt x="18" y="50"/>
                  </a:lnTo>
                  <a:lnTo>
                    <a:pt x="15" y="49"/>
                  </a:lnTo>
                  <a:lnTo>
                    <a:pt x="11" y="49"/>
                  </a:lnTo>
                  <a:lnTo>
                    <a:pt x="9" y="48"/>
                  </a:lnTo>
                  <a:lnTo>
                    <a:pt x="7" y="46"/>
                  </a:lnTo>
                  <a:lnTo>
                    <a:pt x="4" y="45"/>
                  </a:lnTo>
                  <a:lnTo>
                    <a:pt x="2" y="43"/>
                  </a:lnTo>
                  <a:lnTo>
                    <a:pt x="1" y="41"/>
                  </a:lnTo>
                  <a:lnTo>
                    <a:pt x="0" y="38"/>
                  </a:lnTo>
                  <a:lnTo>
                    <a:pt x="0" y="36"/>
                  </a:lnTo>
                  <a:lnTo>
                    <a:pt x="0" y="35"/>
                  </a:lnTo>
                  <a:lnTo>
                    <a:pt x="0" y="34"/>
                  </a:lnTo>
                  <a:lnTo>
                    <a:pt x="0" y="33"/>
                  </a:lnTo>
                  <a:lnTo>
                    <a:pt x="0" y="31"/>
                  </a:lnTo>
                  <a:lnTo>
                    <a:pt x="1" y="29"/>
                  </a:lnTo>
                  <a:lnTo>
                    <a:pt x="1" y="28"/>
                  </a:lnTo>
                  <a:lnTo>
                    <a:pt x="2" y="27"/>
                  </a:lnTo>
                  <a:lnTo>
                    <a:pt x="4" y="26"/>
                  </a:lnTo>
                  <a:lnTo>
                    <a:pt x="5" y="24"/>
                  </a:lnTo>
                  <a:lnTo>
                    <a:pt x="7" y="23"/>
                  </a:lnTo>
                  <a:lnTo>
                    <a:pt x="9" y="22"/>
                  </a:lnTo>
                  <a:lnTo>
                    <a:pt x="12" y="21"/>
                  </a:lnTo>
                  <a:lnTo>
                    <a:pt x="15" y="20"/>
                  </a:lnTo>
                  <a:lnTo>
                    <a:pt x="18" y="19"/>
                  </a:lnTo>
                  <a:lnTo>
                    <a:pt x="23" y="18"/>
                  </a:lnTo>
                  <a:lnTo>
                    <a:pt x="27" y="16"/>
                  </a:lnTo>
                  <a:lnTo>
                    <a:pt x="32" y="15"/>
                  </a:lnTo>
                  <a:lnTo>
                    <a:pt x="38" y="14"/>
                  </a:lnTo>
                  <a:lnTo>
                    <a:pt x="43" y="13"/>
                  </a:lnTo>
                  <a:lnTo>
                    <a:pt x="50" y="12"/>
                  </a:lnTo>
                  <a:lnTo>
                    <a:pt x="57" y="12"/>
                  </a:lnTo>
                  <a:lnTo>
                    <a:pt x="65" y="11"/>
                  </a:lnTo>
                  <a:lnTo>
                    <a:pt x="75" y="10"/>
                  </a:lnTo>
                  <a:lnTo>
                    <a:pt x="84" y="8"/>
                  </a:lnTo>
                  <a:lnTo>
                    <a:pt x="94" y="7"/>
                  </a:lnTo>
                  <a:lnTo>
                    <a:pt x="106" y="6"/>
                  </a:lnTo>
                  <a:lnTo>
                    <a:pt x="117" y="5"/>
                  </a:lnTo>
                  <a:lnTo>
                    <a:pt x="130" y="5"/>
                  </a:lnTo>
                  <a:lnTo>
                    <a:pt x="144" y="4"/>
                  </a:lnTo>
                  <a:lnTo>
                    <a:pt x="158" y="3"/>
                  </a:lnTo>
                  <a:lnTo>
                    <a:pt x="174" y="3"/>
                  </a:lnTo>
                  <a:lnTo>
                    <a:pt x="190" y="1"/>
                  </a:lnTo>
                  <a:close/>
                </a:path>
              </a:pathLst>
            </a:custGeom>
            <a:solidFill>
              <a:srgbClr val="BFBFBF"/>
            </a:solidFill>
            <a:ln w="9525">
              <a:noFill/>
              <a:round/>
              <a:headEnd/>
              <a:tailEnd/>
            </a:ln>
          </p:spPr>
          <p:txBody>
            <a:bodyPr/>
            <a:lstStyle/>
            <a:p>
              <a:endParaRPr lang="en-US"/>
            </a:p>
          </p:txBody>
        </p:sp>
        <p:sp>
          <p:nvSpPr>
            <p:cNvPr id="1342" name="Freeform 306"/>
            <p:cNvSpPr>
              <a:spLocks/>
            </p:cNvSpPr>
            <p:nvPr/>
          </p:nvSpPr>
          <p:spPr bwMode="auto">
            <a:xfrm>
              <a:off x="3384" y="2338"/>
              <a:ext cx="52" cy="17"/>
            </a:xfrm>
            <a:custGeom>
              <a:avLst/>
              <a:gdLst>
                <a:gd name="T0" fmla="*/ 1 w 104"/>
                <a:gd name="T1" fmla="*/ 2 h 33"/>
                <a:gd name="T2" fmla="*/ 23 w 104"/>
                <a:gd name="T3" fmla="*/ 0 h 33"/>
                <a:gd name="T4" fmla="*/ 24 w 104"/>
                <a:gd name="T5" fmla="*/ 0 h 33"/>
                <a:gd name="T6" fmla="*/ 24 w 104"/>
                <a:gd name="T7" fmla="*/ 0 h 33"/>
                <a:gd name="T8" fmla="*/ 24 w 104"/>
                <a:gd name="T9" fmla="*/ 1 h 33"/>
                <a:gd name="T10" fmla="*/ 24 w 104"/>
                <a:gd name="T11" fmla="*/ 1 h 33"/>
                <a:gd name="T12" fmla="*/ 25 w 104"/>
                <a:gd name="T13" fmla="*/ 1 h 33"/>
                <a:gd name="T14" fmla="*/ 25 w 104"/>
                <a:gd name="T15" fmla="*/ 1 h 33"/>
                <a:gd name="T16" fmla="*/ 25 w 104"/>
                <a:gd name="T17" fmla="*/ 1 h 33"/>
                <a:gd name="T18" fmla="*/ 25 w 104"/>
                <a:gd name="T19" fmla="*/ 1 h 33"/>
                <a:gd name="T20" fmla="*/ 26 w 104"/>
                <a:gd name="T21" fmla="*/ 6 h 33"/>
                <a:gd name="T22" fmla="*/ 26 w 104"/>
                <a:gd name="T23" fmla="*/ 6 h 33"/>
                <a:gd name="T24" fmla="*/ 26 w 104"/>
                <a:gd name="T25" fmla="*/ 6 h 33"/>
                <a:gd name="T26" fmla="*/ 26 w 104"/>
                <a:gd name="T27" fmla="*/ 7 h 33"/>
                <a:gd name="T28" fmla="*/ 26 w 104"/>
                <a:gd name="T29" fmla="*/ 7 h 33"/>
                <a:gd name="T30" fmla="*/ 26 w 104"/>
                <a:gd name="T31" fmla="*/ 7 h 33"/>
                <a:gd name="T32" fmla="*/ 26 w 104"/>
                <a:gd name="T33" fmla="*/ 7 h 33"/>
                <a:gd name="T34" fmla="*/ 26 w 104"/>
                <a:gd name="T35" fmla="*/ 7 h 33"/>
                <a:gd name="T36" fmla="*/ 25 w 104"/>
                <a:gd name="T37" fmla="*/ 7 h 33"/>
                <a:gd name="T38" fmla="*/ 3 w 104"/>
                <a:gd name="T39" fmla="*/ 9 h 33"/>
                <a:gd name="T40" fmla="*/ 3 w 104"/>
                <a:gd name="T41" fmla="*/ 9 h 33"/>
                <a:gd name="T42" fmla="*/ 2 w 104"/>
                <a:gd name="T43" fmla="*/ 9 h 33"/>
                <a:gd name="T44" fmla="*/ 2 w 104"/>
                <a:gd name="T45" fmla="*/ 9 h 33"/>
                <a:gd name="T46" fmla="*/ 2 w 104"/>
                <a:gd name="T47" fmla="*/ 8 h 33"/>
                <a:gd name="T48" fmla="*/ 2 w 104"/>
                <a:gd name="T49" fmla="*/ 8 h 33"/>
                <a:gd name="T50" fmla="*/ 2 w 104"/>
                <a:gd name="T51" fmla="*/ 8 h 33"/>
                <a:gd name="T52" fmla="*/ 2 w 104"/>
                <a:gd name="T53" fmla="*/ 8 h 33"/>
                <a:gd name="T54" fmla="*/ 2 w 104"/>
                <a:gd name="T55" fmla="*/ 8 h 33"/>
                <a:gd name="T56" fmla="*/ 0 w 104"/>
                <a:gd name="T57" fmla="*/ 3 h 33"/>
                <a:gd name="T58" fmla="*/ 0 w 104"/>
                <a:gd name="T59" fmla="*/ 3 h 33"/>
                <a:gd name="T60" fmla="*/ 0 w 104"/>
                <a:gd name="T61" fmla="*/ 3 h 33"/>
                <a:gd name="T62" fmla="*/ 0 w 104"/>
                <a:gd name="T63" fmla="*/ 3 h 33"/>
                <a:gd name="T64" fmla="*/ 0 w 104"/>
                <a:gd name="T65" fmla="*/ 2 h 33"/>
                <a:gd name="T66" fmla="*/ 1 w 104"/>
                <a:gd name="T67" fmla="*/ 2 h 33"/>
                <a:gd name="T68" fmla="*/ 1 w 104"/>
                <a:gd name="T69" fmla="*/ 2 h 33"/>
                <a:gd name="T70" fmla="*/ 1 w 104"/>
                <a:gd name="T71" fmla="*/ 2 h 33"/>
                <a:gd name="T72" fmla="*/ 1 w 104"/>
                <a:gd name="T73" fmla="*/ 2 h 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4"/>
                <a:gd name="T112" fmla="*/ 0 h 33"/>
                <a:gd name="T113" fmla="*/ 104 w 104"/>
                <a:gd name="T114" fmla="*/ 33 h 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4" h="33">
                  <a:moveTo>
                    <a:pt x="3" y="7"/>
                  </a:moveTo>
                  <a:lnTo>
                    <a:pt x="92" y="0"/>
                  </a:lnTo>
                  <a:lnTo>
                    <a:pt x="93" y="0"/>
                  </a:lnTo>
                  <a:lnTo>
                    <a:pt x="94" y="0"/>
                  </a:lnTo>
                  <a:lnTo>
                    <a:pt x="96" y="1"/>
                  </a:lnTo>
                  <a:lnTo>
                    <a:pt x="97" y="1"/>
                  </a:lnTo>
                  <a:lnTo>
                    <a:pt x="98" y="2"/>
                  </a:lnTo>
                  <a:lnTo>
                    <a:pt x="98" y="3"/>
                  </a:lnTo>
                  <a:lnTo>
                    <a:pt x="98" y="4"/>
                  </a:lnTo>
                  <a:lnTo>
                    <a:pt x="104" y="23"/>
                  </a:lnTo>
                  <a:lnTo>
                    <a:pt x="104" y="24"/>
                  </a:lnTo>
                  <a:lnTo>
                    <a:pt x="104" y="25"/>
                  </a:lnTo>
                  <a:lnTo>
                    <a:pt x="102" y="25"/>
                  </a:lnTo>
                  <a:lnTo>
                    <a:pt x="102" y="26"/>
                  </a:lnTo>
                  <a:lnTo>
                    <a:pt x="101" y="26"/>
                  </a:lnTo>
                  <a:lnTo>
                    <a:pt x="100" y="27"/>
                  </a:lnTo>
                  <a:lnTo>
                    <a:pt x="10" y="33"/>
                  </a:lnTo>
                  <a:lnTo>
                    <a:pt x="9" y="33"/>
                  </a:lnTo>
                  <a:lnTo>
                    <a:pt x="8" y="33"/>
                  </a:lnTo>
                  <a:lnTo>
                    <a:pt x="7" y="32"/>
                  </a:lnTo>
                  <a:lnTo>
                    <a:pt x="6" y="32"/>
                  </a:lnTo>
                  <a:lnTo>
                    <a:pt x="6" y="31"/>
                  </a:lnTo>
                  <a:lnTo>
                    <a:pt x="5" y="30"/>
                  </a:lnTo>
                  <a:lnTo>
                    <a:pt x="0" y="11"/>
                  </a:lnTo>
                  <a:lnTo>
                    <a:pt x="0" y="10"/>
                  </a:lnTo>
                  <a:lnTo>
                    <a:pt x="0" y="9"/>
                  </a:lnTo>
                  <a:lnTo>
                    <a:pt x="0" y="8"/>
                  </a:lnTo>
                  <a:lnTo>
                    <a:pt x="1" y="8"/>
                  </a:lnTo>
                  <a:lnTo>
                    <a:pt x="1" y="7"/>
                  </a:lnTo>
                  <a:lnTo>
                    <a:pt x="2" y="7"/>
                  </a:lnTo>
                  <a:lnTo>
                    <a:pt x="3" y="7"/>
                  </a:lnTo>
                  <a:close/>
                </a:path>
              </a:pathLst>
            </a:custGeom>
            <a:solidFill>
              <a:srgbClr val="B2B2B2"/>
            </a:solidFill>
            <a:ln w="9525">
              <a:noFill/>
              <a:round/>
              <a:headEnd/>
              <a:tailEnd/>
            </a:ln>
          </p:spPr>
          <p:txBody>
            <a:bodyPr/>
            <a:lstStyle/>
            <a:p>
              <a:endParaRPr lang="en-US"/>
            </a:p>
          </p:txBody>
        </p:sp>
        <p:sp>
          <p:nvSpPr>
            <p:cNvPr id="1343" name="Freeform 307"/>
            <p:cNvSpPr>
              <a:spLocks/>
            </p:cNvSpPr>
            <p:nvPr/>
          </p:nvSpPr>
          <p:spPr bwMode="auto">
            <a:xfrm>
              <a:off x="3385" y="2342"/>
              <a:ext cx="48" cy="13"/>
            </a:xfrm>
            <a:custGeom>
              <a:avLst/>
              <a:gdLst>
                <a:gd name="T0" fmla="*/ 1 w 97"/>
                <a:gd name="T1" fmla="*/ 2 h 25"/>
                <a:gd name="T2" fmla="*/ 22 w 97"/>
                <a:gd name="T3" fmla="*/ 0 h 25"/>
                <a:gd name="T4" fmla="*/ 22 w 97"/>
                <a:gd name="T5" fmla="*/ 0 h 25"/>
                <a:gd name="T6" fmla="*/ 22 w 97"/>
                <a:gd name="T7" fmla="*/ 1 h 25"/>
                <a:gd name="T8" fmla="*/ 22 w 97"/>
                <a:gd name="T9" fmla="*/ 1 h 25"/>
                <a:gd name="T10" fmla="*/ 22 w 97"/>
                <a:gd name="T11" fmla="*/ 1 h 25"/>
                <a:gd name="T12" fmla="*/ 22 w 97"/>
                <a:gd name="T13" fmla="*/ 1 h 25"/>
                <a:gd name="T14" fmla="*/ 23 w 97"/>
                <a:gd name="T15" fmla="*/ 1 h 25"/>
                <a:gd name="T16" fmla="*/ 23 w 97"/>
                <a:gd name="T17" fmla="*/ 1 h 25"/>
                <a:gd name="T18" fmla="*/ 23 w 97"/>
                <a:gd name="T19" fmla="*/ 1 h 25"/>
                <a:gd name="T20" fmla="*/ 24 w 97"/>
                <a:gd name="T21" fmla="*/ 4 h 25"/>
                <a:gd name="T22" fmla="*/ 24 w 97"/>
                <a:gd name="T23" fmla="*/ 5 h 25"/>
                <a:gd name="T24" fmla="*/ 24 w 97"/>
                <a:gd name="T25" fmla="*/ 5 h 25"/>
                <a:gd name="T26" fmla="*/ 24 w 97"/>
                <a:gd name="T27" fmla="*/ 5 h 25"/>
                <a:gd name="T28" fmla="*/ 24 w 97"/>
                <a:gd name="T29" fmla="*/ 5 h 25"/>
                <a:gd name="T30" fmla="*/ 24 w 97"/>
                <a:gd name="T31" fmla="*/ 5 h 25"/>
                <a:gd name="T32" fmla="*/ 24 w 97"/>
                <a:gd name="T33" fmla="*/ 5 h 25"/>
                <a:gd name="T34" fmla="*/ 23 w 97"/>
                <a:gd name="T35" fmla="*/ 6 h 25"/>
                <a:gd name="T36" fmla="*/ 23 w 97"/>
                <a:gd name="T37" fmla="*/ 6 h 25"/>
                <a:gd name="T38" fmla="*/ 2 w 97"/>
                <a:gd name="T39" fmla="*/ 7 h 25"/>
                <a:gd name="T40" fmla="*/ 2 w 97"/>
                <a:gd name="T41" fmla="*/ 7 h 25"/>
                <a:gd name="T42" fmla="*/ 2 w 97"/>
                <a:gd name="T43" fmla="*/ 7 h 25"/>
                <a:gd name="T44" fmla="*/ 1 w 97"/>
                <a:gd name="T45" fmla="*/ 7 h 25"/>
                <a:gd name="T46" fmla="*/ 1 w 97"/>
                <a:gd name="T47" fmla="*/ 7 h 25"/>
                <a:gd name="T48" fmla="*/ 1 w 97"/>
                <a:gd name="T49" fmla="*/ 6 h 25"/>
                <a:gd name="T50" fmla="*/ 1 w 97"/>
                <a:gd name="T51" fmla="*/ 6 h 25"/>
                <a:gd name="T52" fmla="*/ 1 w 97"/>
                <a:gd name="T53" fmla="*/ 6 h 25"/>
                <a:gd name="T54" fmla="*/ 1 w 97"/>
                <a:gd name="T55" fmla="*/ 6 h 25"/>
                <a:gd name="T56" fmla="*/ 0 w 97"/>
                <a:gd name="T57" fmla="*/ 3 h 25"/>
                <a:gd name="T58" fmla="*/ 0 w 97"/>
                <a:gd name="T59" fmla="*/ 3 h 25"/>
                <a:gd name="T60" fmla="*/ 0 w 97"/>
                <a:gd name="T61" fmla="*/ 2 h 25"/>
                <a:gd name="T62" fmla="*/ 0 w 97"/>
                <a:gd name="T63" fmla="*/ 2 h 25"/>
                <a:gd name="T64" fmla="*/ 0 w 97"/>
                <a:gd name="T65" fmla="*/ 2 h 25"/>
                <a:gd name="T66" fmla="*/ 0 w 97"/>
                <a:gd name="T67" fmla="*/ 2 h 25"/>
                <a:gd name="T68" fmla="*/ 0 w 97"/>
                <a:gd name="T69" fmla="*/ 2 h 25"/>
                <a:gd name="T70" fmla="*/ 0 w 97"/>
                <a:gd name="T71" fmla="*/ 2 h 25"/>
                <a:gd name="T72" fmla="*/ 1 w 97"/>
                <a:gd name="T73" fmla="*/ 2 h 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
                <a:gd name="T112" fmla="*/ 0 h 25"/>
                <a:gd name="T113" fmla="*/ 97 w 97"/>
                <a:gd name="T114" fmla="*/ 25 h 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 h="25">
                  <a:moveTo>
                    <a:pt x="4" y="6"/>
                  </a:moveTo>
                  <a:lnTo>
                    <a:pt x="88" y="0"/>
                  </a:lnTo>
                  <a:lnTo>
                    <a:pt x="89" y="0"/>
                  </a:lnTo>
                  <a:lnTo>
                    <a:pt x="90" y="1"/>
                  </a:lnTo>
                  <a:lnTo>
                    <a:pt x="91" y="1"/>
                  </a:lnTo>
                  <a:lnTo>
                    <a:pt x="91" y="2"/>
                  </a:lnTo>
                  <a:lnTo>
                    <a:pt x="92" y="2"/>
                  </a:lnTo>
                  <a:lnTo>
                    <a:pt x="92" y="3"/>
                  </a:lnTo>
                  <a:lnTo>
                    <a:pt x="97" y="16"/>
                  </a:lnTo>
                  <a:lnTo>
                    <a:pt x="97" y="17"/>
                  </a:lnTo>
                  <a:lnTo>
                    <a:pt x="97" y="18"/>
                  </a:lnTo>
                  <a:lnTo>
                    <a:pt x="97" y="19"/>
                  </a:lnTo>
                  <a:lnTo>
                    <a:pt x="96" y="19"/>
                  </a:lnTo>
                  <a:lnTo>
                    <a:pt x="95" y="21"/>
                  </a:lnTo>
                  <a:lnTo>
                    <a:pt x="9" y="25"/>
                  </a:lnTo>
                  <a:lnTo>
                    <a:pt x="8" y="25"/>
                  </a:lnTo>
                  <a:lnTo>
                    <a:pt x="7" y="25"/>
                  </a:lnTo>
                  <a:lnTo>
                    <a:pt x="6" y="24"/>
                  </a:lnTo>
                  <a:lnTo>
                    <a:pt x="5" y="23"/>
                  </a:lnTo>
                  <a:lnTo>
                    <a:pt x="0" y="9"/>
                  </a:lnTo>
                  <a:lnTo>
                    <a:pt x="0" y="8"/>
                  </a:lnTo>
                  <a:lnTo>
                    <a:pt x="1" y="7"/>
                  </a:lnTo>
                  <a:lnTo>
                    <a:pt x="2" y="6"/>
                  </a:lnTo>
                  <a:lnTo>
                    <a:pt x="4" y="6"/>
                  </a:lnTo>
                  <a:close/>
                </a:path>
              </a:pathLst>
            </a:custGeom>
            <a:solidFill>
              <a:srgbClr val="7F7F7F"/>
            </a:solidFill>
            <a:ln w="9525">
              <a:noFill/>
              <a:round/>
              <a:headEnd/>
              <a:tailEnd/>
            </a:ln>
          </p:spPr>
          <p:txBody>
            <a:bodyPr/>
            <a:lstStyle/>
            <a:p>
              <a:endParaRPr lang="en-US"/>
            </a:p>
          </p:txBody>
        </p:sp>
        <p:sp>
          <p:nvSpPr>
            <p:cNvPr id="1344" name="Freeform 308"/>
            <p:cNvSpPr>
              <a:spLocks/>
            </p:cNvSpPr>
            <p:nvPr/>
          </p:nvSpPr>
          <p:spPr bwMode="auto">
            <a:xfrm>
              <a:off x="2899" y="2351"/>
              <a:ext cx="1007" cy="76"/>
            </a:xfrm>
            <a:custGeom>
              <a:avLst/>
              <a:gdLst>
                <a:gd name="T0" fmla="*/ 0 w 2014"/>
                <a:gd name="T1" fmla="*/ 37 h 152"/>
                <a:gd name="T2" fmla="*/ 31 w 2014"/>
                <a:gd name="T3" fmla="*/ 36 h 152"/>
                <a:gd name="T4" fmla="*/ 63 w 2014"/>
                <a:gd name="T5" fmla="*/ 34 h 152"/>
                <a:gd name="T6" fmla="*/ 94 w 2014"/>
                <a:gd name="T7" fmla="*/ 32 h 152"/>
                <a:gd name="T8" fmla="*/ 126 w 2014"/>
                <a:gd name="T9" fmla="*/ 30 h 152"/>
                <a:gd name="T10" fmla="*/ 157 w 2014"/>
                <a:gd name="T11" fmla="*/ 28 h 152"/>
                <a:gd name="T12" fmla="*/ 189 w 2014"/>
                <a:gd name="T13" fmla="*/ 26 h 152"/>
                <a:gd name="T14" fmla="*/ 220 w 2014"/>
                <a:gd name="T15" fmla="*/ 24 h 152"/>
                <a:gd name="T16" fmla="*/ 252 w 2014"/>
                <a:gd name="T17" fmla="*/ 21 h 152"/>
                <a:gd name="T18" fmla="*/ 283 w 2014"/>
                <a:gd name="T19" fmla="*/ 19 h 152"/>
                <a:gd name="T20" fmla="*/ 315 w 2014"/>
                <a:gd name="T21" fmla="*/ 17 h 152"/>
                <a:gd name="T22" fmla="*/ 347 w 2014"/>
                <a:gd name="T23" fmla="*/ 14 h 152"/>
                <a:gd name="T24" fmla="*/ 378 w 2014"/>
                <a:gd name="T25" fmla="*/ 11 h 152"/>
                <a:gd name="T26" fmla="*/ 410 w 2014"/>
                <a:gd name="T27" fmla="*/ 9 h 152"/>
                <a:gd name="T28" fmla="*/ 441 w 2014"/>
                <a:gd name="T29" fmla="*/ 5 h 152"/>
                <a:gd name="T30" fmla="*/ 472 w 2014"/>
                <a:gd name="T31" fmla="*/ 3 h 152"/>
                <a:gd name="T32" fmla="*/ 504 w 2014"/>
                <a:gd name="T33" fmla="*/ 0 h 152"/>
                <a:gd name="T34" fmla="*/ 489 w 2014"/>
                <a:gd name="T35" fmla="*/ 3 h 152"/>
                <a:gd name="T36" fmla="*/ 457 w 2014"/>
                <a:gd name="T37" fmla="*/ 6 h 152"/>
                <a:gd name="T38" fmla="*/ 426 w 2014"/>
                <a:gd name="T39" fmla="*/ 10 h 152"/>
                <a:gd name="T40" fmla="*/ 395 w 2014"/>
                <a:gd name="T41" fmla="*/ 12 h 152"/>
                <a:gd name="T42" fmla="*/ 363 w 2014"/>
                <a:gd name="T43" fmla="*/ 15 h 152"/>
                <a:gd name="T44" fmla="*/ 332 w 2014"/>
                <a:gd name="T45" fmla="*/ 18 h 152"/>
                <a:gd name="T46" fmla="*/ 300 w 2014"/>
                <a:gd name="T47" fmla="*/ 20 h 152"/>
                <a:gd name="T48" fmla="*/ 269 w 2014"/>
                <a:gd name="T49" fmla="*/ 22 h 152"/>
                <a:gd name="T50" fmla="*/ 237 w 2014"/>
                <a:gd name="T51" fmla="*/ 24 h 152"/>
                <a:gd name="T52" fmla="*/ 205 w 2014"/>
                <a:gd name="T53" fmla="*/ 26 h 152"/>
                <a:gd name="T54" fmla="*/ 174 w 2014"/>
                <a:gd name="T55" fmla="*/ 28 h 152"/>
                <a:gd name="T56" fmla="*/ 142 w 2014"/>
                <a:gd name="T57" fmla="*/ 30 h 152"/>
                <a:gd name="T58" fmla="*/ 111 w 2014"/>
                <a:gd name="T59" fmla="*/ 33 h 152"/>
                <a:gd name="T60" fmla="*/ 79 w 2014"/>
                <a:gd name="T61" fmla="*/ 35 h 152"/>
                <a:gd name="T62" fmla="*/ 48 w 2014"/>
                <a:gd name="T63" fmla="*/ 36 h 152"/>
                <a:gd name="T64" fmla="*/ 16 w 2014"/>
                <a:gd name="T65" fmla="*/ 38 h 1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14"/>
                <a:gd name="T100" fmla="*/ 0 h 152"/>
                <a:gd name="T101" fmla="*/ 2014 w 2014"/>
                <a:gd name="T102" fmla="*/ 152 h 1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14" h="152">
                  <a:moveTo>
                    <a:pt x="0" y="152"/>
                  </a:moveTo>
                  <a:lnTo>
                    <a:pt x="0" y="145"/>
                  </a:lnTo>
                  <a:lnTo>
                    <a:pt x="62" y="143"/>
                  </a:lnTo>
                  <a:lnTo>
                    <a:pt x="124" y="141"/>
                  </a:lnTo>
                  <a:lnTo>
                    <a:pt x="187" y="137"/>
                  </a:lnTo>
                  <a:lnTo>
                    <a:pt x="250" y="135"/>
                  </a:lnTo>
                  <a:lnTo>
                    <a:pt x="313" y="131"/>
                  </a:lnTo>
                  <a:lnTo>
                    <a:pt x="375" y="128"/>
                  </a:lnTo>
                  <a:lnTo>
                    <a:pt x="439" y="125"/>
                  </a:lnTo>
                  <a:lnTo>
                    <a:pt x="502" y="121"/>
                  </a:lnTo>
                  <a:lnTo>
                    <a:pt x="564" y="116"/>
                  </a:lnTo>
                  <a:lnTo>
                    <a:pt x="628" y="113"/>
                  </a:lnTo>
                  <a:lnTo>
                    <a:pt x="691" y="108"/>
                  </a:lnTo>
                  <a:lnTo>
                    <a:pt x="754" y="105"/>
                  </a:lnTo>
                  <a:lnTo>
                    <a:pt x="817" y="100"/>
                  </a:lnTo>
                  <a:lnTo>
                    <a:pt x="880" y="96"/>
                  </a:lnTo>
                  <a:lnTo>
                    <a:pt x="943" y="91"/>
                  </a:lnTo>
                  <a:lnTo>
                    <a:pt x="1007" y="87"/>
                  </a:lnTo>
                  <a:lnTo>
                    <a:pt x="1070" y="82"/>
                  </a:lnTo>
                  <a:lnTo>
                    <a:pt x="1132" y="77"/>
                  </a:lnTo>
                  <a:lnTo>
                    <a:pt x="1196" y="73"/>
                  </a:lnTo>
                  <a:lnTo>
                    <a:pt x="1259" y="67"/>
                  </a:lnTo>
                  <a:lnTo>
                    <a:pt x="1322" y="62"/>
                  </a:lnTo>
                  <a:lnTo>
                    <a:pt x="1386" y="57"/>
                  </a:lnTo>
                  <a:lnTo>
                    <a:pt x="1448" y="52"/>
                  </a:lnTo>
                  <a:lnTo>
                    <a:pt x="1511" y="46"/>
                  </a:lnTo>
                  <a:lnTo>
                    <a:pt x="1575" y="40"/>
                  </a:lnTo>
                  <a:lnTo>
                    <a:pt x="1637" y="35"/>
                  </a:lnTo>
                  <a:lnTo>
                    <a:pt x="1700" y="29"/>
                  </a:lnTo>
                  <a:lnTo>
                    <a:pt x="1762" y="23"/>
                  </a:lnTo>
                  <a:lnTo>
                    <a:pt x="1826" y="17"/>
                  </a:lnTo>
                  <a:lnTo>
                    <a:pt x="1888" y="12"/>
                  </a:lnTo>
                  <a:lnTo>
                    <a:pt x="1951" y="6"/>
                  </a:lnTo>
                  <a:lnTo>
                    <a:pt x="2014" y="0"/>
                  </a:lnTo>
                  <a:lnTo>
                    <a:pt x="2014" y="9"/>
                  </a:lnTo>
                  <a:lnTo>
                    <a:pt x="1953" y="15"/>
                  </a:lnTo>
                  <a:lnTo>
                    <a:pt x="1889" y="21"/>
                  </a:lnTo>
                  <a:lnTo>
                    <a:pt x="1827" y="27"/>
                  </a:lnTo>
                  <a:lnTo>
                    <a:pt x="1765" y="32"/>
                  </a:lnTo>
                  <a:lnTo>
                    <a:pt x="1703" y="38"/>
                  </a:lnTo>
                  <a:lnTo>
                    <a:pt x="1639" y="44"/>
                  </a:lnTo>
                  <a:lnTo>
                    <a:pt x="1577" y="50"/>
                  </a:lnTo>
                  <a:lnTo>
                    <a:pt x="1514" y="54"/>
                  </a:lnTo>
                  <a:lnTo>
                    <a:pt x="1451" y="60"/>
                  </a:lnTo>
                  <a:lnTo>
                    <a:pt x="1388" y="66"/>
                  </a:lnTo>
                  <a:lnTo>
                    <a:pt x="1326" y="70"/>
                  </a:lnTo>
                  <a:lnTo>
                    <a:pt x="1262" y="75"/>
                  </a:lnTo>
                  <a:lnTo>
                    <a:pt x="1199" y="81"/>
                  </a:lnTo>
                  <a:lnTo>
                    <a:pt x="1137" y="85"/>
                  </a:lnTo>
                  <a:lnTo>
                    <a:pt x="1073" y="90"/>
                  </a:lnTo>
                  <a:lnTo>
                    <a:pt x="1010" y="95"/>
                  </a:lnTo>
                  <a:lnTo>
                    <a:pt x="947" y="99"/>
                  </a:lnTo>
                  <a:lnTo>
                    <a:pt x="883" y="104"/>
                  </a:lnTo>
                  <a:lnTo>
                    <a:pt x="820" y="107"/>
                  </a:lnTo>
                  <a:lnTo>
                    <a:pt x="758" y="112"/>
                  </a:lnTo>
                  <a:lnTo>
                    <a:pt x="694" y="115"/>
                  </a:lnTo>
                  <a:lnTo>
                    <a:pt x="631" y="120"/>
                  </a:lnTo>
                  <a:lnTo>
                    <a:pt x="568" y="123"/>
                  </a:lnTo>
                  <a:lnTo>
                    <a:pt x="504" y="127"/>
                  </a:lnTo>
                  <a:lnTo>
                    <a:pt x="441" y="130"/>
                  </a:lnTo>
                  <a:lnTo>
                    <a:pt x="378" y="134"/>
                  </a:lnTo>
                  <a:lnTo>
                    <a:pt x="315" y="137"/>
                  </a:lnTo>
                  <a:lnTo>
                    <a:pt x="252" y="141"/>
                  </a:lnTo>
                  <a:lnTo>
                    <a:pt x="189" y="143"/>
                  </a:lnTo>
                  <a:lnTo>
                    <a:pt x="126" y="146"/>
                  </a:lnTo>
                  <a:lnTo>
                    <a:pt x="63" y="149"/>
                  </a:lnTo>
                  <a:lnTo>
                    <a:pt x="0" y="152"/>
                  </a:lnTo>
                  <a:close/>
                </a:path>
              </a:pathLst>
            </a:custGeom>
            <a:solidFill>
              <a:srgbClr val="CCCCCC"/>
            </a:solidFill>
            <a:ln w="9525">
              <a:noFill/>
              <a:round/>
              <a:headEnd/>
              <a:tailEnd/>
            </a:ln>
          </p:spPr>
          <p:txBody>
            <a:bodyPr/>
            <a:lstStyle/>
            <a:p>
              <a:endParaRPr lang="en-US"/>
            </a:p>
          </p:txBody>
        </p:sp>
        <p:sp>
          <p:nvSpPr>
            <p:cNvPr id="1345" name="Freeform 309"/>
            <p:cNvSpPr>
              <a:spLocks/>
            </p:cNvSpPr>
            <p:nvPr/>
          </p:nvSpPr>
          <p:spPr bwMode="auto">
            <a:xfrm>
              <a:off x="3025" y="2390"/>
              <a:ext cx="121" cy="52"/>
            </a:xfrm>
            <a:custGeom>
              <a:avLst/>
              <a:gdLst>
                <a:gd name="T0" fmla="*/ 60 w 242"/>
                <a:gd name="T1" fmla="*/ 24 h 104"/>
                <a:gd name="T2" fmla="*/ 9 w 242"/>
                <a:gd name="T3" fmla="*/ 26 h 104"/>
                <a:gd name="T4" fmla="*/ 8 w 242"/>
                <a:gd name="T5" fmla="*/ 26 h 104"/>
                <a:gd name="T6" fmla="*/ 7 w 242"/>
                <a:gd name="T7" fmla="*/ 26 h 104"/>
                <a:gd name="T8" fmla="*/ 6 w 242"/>
                <a:gd name="T9" fmla="*/ 26 h 104"/>
                <a:gd name="T10" fmla="*/ 5 w 242"/>
                <a:gd name="T11" fmla="*/ 26 h 104"/>
                <a:gd name="T12" fmla="*/ 4 w 242"/>
                <a:gd name="T13" fmla="*/ 25 h 104"/>
                <a:gd name="T14" fmla="*/ 4 w 242"/>
                <a:gd name="T15" fmla="*/ 24 h 104"/>
                <a:gd name="T16" fmla="*/ 3 w 242"/>
                <a:gd name="T17" fmla="*/ 24 h 104"/>
                <a:gd name="T18" fmla="*/ 3 w 242"/>
                <a:gd name="T19" fmla="*/ 23 h 104"/>
                <a:gd name="T20" fmla="*/ 2 w 242"/>
                <a:gd name="T21" fmla="*/ 22 h 104"/>
                <a:gd name="T22" fmla="*/ 2 w 242"/>
                <a:gd name="T23" fmla="*/ 22 h 104"/>
                <a:gd name="T24" fmla="*/ 1 w 242"/>
                <a:gd name="T25" fmla="*/ 21 h 104"/>
                <a:gd name="T26" fmla="*/ 1 w 242"/>
                <a:gd name="T27" fmla="*/ 20 h 104"/>
                <a:gd name="T28" fmla="*/ 1 w 242"/>
                <a:gd name="T29" fmla="*/ 19 h 104"/>
                <a:gd name="T30" fmla="*/ 0 w 242"/>
                <a:gd name="T31" fmla="*/ 18 h 104"/>
                <a:gd name="T32" fmla="*/ 0 w 242"/>
                <a:gd name="T33" fmla="*/ 17 h 104"/>
                <a:gd name="T34" fmla="*/ 0 w 242"/>
                <a:gd name="T35" fmla="*/ 15 h 104"/>
                <a:gd name="T36" fmla="*/ 0 w 242"/>
                <a:gd name="T37" fmla="*/ 14 h 104"/>
                <a:gd name="T38" fmla="*/ 0 w 242"/>
                <a:gd name="T39" fmla="*/ 13 h 104"/>
                <a:gd name="T40" fmla="*/ 0 w 242"/>
                <a:gd name="T41" fmla="*/ 13 h 104"/>
                <a:gd name="T42" fmla="*/ 1 w 242"/>
                <a:gd name="T43" fmla="*/ 12 h 104"/>
                <a:gd name="T44" fmla="*/ 1 w 242"/>
                <a:gd name="T45" fmla="*/ 11 h 104"/>
                <a:gd name="T46" fmla="*/ 1 w 242"/>
                <a:gd name="T47" fmla="*/ 10 h 104"/>
                <a:gd name="T48" fmla="*/ 2 w 242"/>
                <a:gd name="T49" fmla="*/ 9 h 104"/>
                <a:gd name="T50" fmla="*/ 2 w 242"/>
                <a:gd name="T51" fmla="*/ 7 h 104"/>
                <a:gd name="T52" fmla="*/ 3 w 242"/>
                <a:gd name="T53" fmla="*/ 7 h 104"/>
                <a:gd name="T54" fmla="*/ 3 w 242"/>
                <a:gd name="T55" fmla="*/ 6 h 104"/>
                <a:gd name="T56" fmla="*/ 4 w 242"/>
                <a:gd name="T57" fmla="*/ 6 h 104"/>
                <a:gd name="T58" fmla="*/ 5 w 242"/>
                <a:gd name="T59" fmla="*/ 5 h 104"/>
                <a:gd name="T60" fmla="*/ 6 w 242"/>
                <a:gd name="T61" fmla="*/ 5 h 104"/>
                <a:gd name="T62" fmla="*/ 7 w 242"/>
                <a:gd name="T63" fmla="*/ 3 h 104"/>
                <a:gd name="T64" fmla="*/ 8 w 242"/>
                <a:gd name="T65" fmla="*/ 3 h 104"/>
                <a:gd name="T66" fmla="*/ 9 w 242"/>
                <a:gd name="T67" fmla="*/ 3 h 104"/>
                <a:gd name="T68" fmla="*/ 61 w 242"/>
                <a:gd name="T69" fmla="*/ 0 h 104"/>
                <a:gd name="T70" fmla="*/ 60 w 242"/>
                <a:gd name="T71" fmla="*/ 24 h 1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104"/>
                <a:gd name="T110" fmla="*/ 242 w 242"/>
                <a:gd name="T111" fmla="*/ 104 h 10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104">
                  <a:moveTo>
                    <a:pt x="238" y="93"/>
                  </a:moveTo>
                  <a:lnTo>
                    <a:pt x="33" y="104"/>
                  </a:lnTo>
                  <a:lnTo>
                    <a:pt x="30" y="104"/>
                  </a:lnTo>
                  <a:lnTo>
                    <a:pt x="26" y="103"/>
                  </a:lnTo>
                  <a:lnTo>
                    <a:pt x="23" y="102"/>
                  </a:lnTo>
                  <a:lnTo>
                    <a:pt x="20" y="101"/>
                  </a:lnTo>
                  <a:lnTo>
                    <a:pt x="16" y="98"/>
                  </a:lnTo>
                  <a:lnTo>
                    <a:pt x="14" y="96"/>
                  </a:lnTo>
                  <a:lnTo>
                    <a:pt x="11" y="94"/>
                  </a:lnTo>
                  <a:lnTo>
                    <a:pt x="9" y="91"/>
                  </a:lnTo>
                  <a:lnTo>
                    <a:pt x="7" y="88"/>
                  </a:lnTo>
                  <a:lnTo>
                    <a:pt x="6" y="85"/>
                  </a:lnTo>
                  <a:lnTo>
                    <a:pt x="3" y="81"/>
                  </a:lnTo>
                  <a:lnTo>
                    <a:pt x="2" y="78"/>
                  </a:lnTo>
                  <a:lnTo>
                    <a:pt x="1" y="74"/>
                  </a:lnTo>
                  <a:lnTo>
                    <a:pt x="0" y="70"/>
                  </a:lnTo>
                  <a:lnTo>
                    <a:pt x="0" y="66"/>
                  </a:lnTo>
                  <a:lnTo>
                    <a:pt x="0" y="61"/>
                  </a:lnTo>
                  <a:lnTo>
                    <a:pt x="0" y="58"/>
                  </a:lnTo>
                  <a:lnTo>
                    <a:pt x="0" y="53"/>
                  </a:lnTo>
                  <a:lnTo>
                    <a:pt x="0" y="50"/>
                  </a:lnTo>
                  <a:lnTo>
                    <a:pt x="1" y="45"/>
                  </a:lnTo>
                  <a:lnTo>
                    <a:pt x="2" y="42"/>
                  </a:lnTo>
                  <a:lnTo>
                    <a:pt x="3" y="37"/>
                  </a:lnTo>
                  <a:lnTo>
                    <a:pt x="5" y="34"/>
                  </a:lnTo>
                  <a:lnTo>
                    <a:pt x="7" y="30"/>
                  </a:lnTo>
                  <a:lnTo>
                    <a:pt x="9" y="27"/>
                  </a:lnTo>
                  <a:lnTo>
                    <a:pt x="11" y="23"/>
                  </a:lnTo>
                  <a:lnTo>
                    <a:pt x="15" y="21"/>
                  </a:lnTo>
                  <a:lnTo>
                    <a:pt x="18" y="19"/>
                  </a:lnTo>
                  <a:lnTo>
                    <a:pt x="22" y="17"/>
                  </a:lnTo>
                  <a:lnTo>
                    <a:pt x="25" y="14"/>
                  </a:lnTo>
                  <a:lnTo>
                    <a:pt x="30" y="13"/>
                  </a:lnTo>
                  <a:lnTo>
                    <a:pt x="33" y="11"/>
                  </a:lnTo>
                  <a:lnTo>
                    <a:pt x="242" y="0"/>
                  </a:lnTo>
                  <a:lnTo>
                    <a:pt x="238" y="93"/>
                  </a:lnTo>
                  <a:close/>
                </a:path>
              </a:pathLst>
            </a:custGeom>
            <a:solidFill>
              <a:srgbClr val="CCCCCC"/>
            </a:solidFill>
            <a:ln w="9525">
              <a:noFill/>
              <a:round/>
              <a:headEnd/>
              <a:tailEnd/>
            </a:ln>
          </p:spPr>
          <p:txBody>
            <a:bodyPr/>
            <a:lstStyle/>
            <a:p>
              <a:endParaRPr lang="en-US"/>
            </a:p>
          </p:txBody>
        </p:sp>
        <p:sp>
          <p:nvSpPr>
            <p:cNvPr id="1346" name="Freeform 310"/>
            <p:cNvSpPr>
              <a:spLocks/>
            </p:cNvSpPr>
            <p:nvPr/>
          </p:nvSpPr>
          <p:spPr bwMode="auto">
            <a:xfrm>
              <a:off x="3026" y="2389"/>
              <a:ext cx="117" cy="49"/>
            </a:xfrm>
            <a:custGeom>
              <a:avLst/>
              <a:gdLst>
                <a:gd name="T0" fmla="*/ 58 w 234"/>
                <a:gd name="T1" fmla="*/ 22 h 98"/>
                <a:gd name="T2" fmla="*/ 7 w 234"/>
                <a:gd name="T3" fmla="*/ 25 h 98"/>
                <a:gd name="T4" fmla="*/ 7 w 234"/>
                <a:gd name="T5" fmla="*/ 25 h 98"/>
                <a:gd name="T6" fmla="*/ 6 w 234"/>
                <a:gd name="T7" fmla="*/ 25 h 98"/>
                <a:gd name="T8" fmla="*/ 6 w 234"/>
                <a:gd name="T9" fmla="*/ 25 h 98"/>
                <a:gd name="T10" fmla="*/ 5 w 234"/>
                <a:gd name="T11" fmla="*/ 24 h 98"/>
                <a:gd name="T12" fmla="*/ 4 w 234"/>
                <a:gd name="T13" fmla="*/ 24 h 98"/>
                <a:gd name="T14" fmla="*/ 4 w 234"/>
                <a:gd name="T15" fmla="*/ 23 h 98"/>
                <a:gd name="T16" fmla="*/ 3 w 234"/>
                <a:gd name="T17" fmla="*/ 23 h 98"/>
                <a:gd name="T18" fmla="*/ 2 w 234"/>
                <a:gd name="T19" fmla="*/ 22 h 98"/>
                <a:gd name="T20" fmla="*/ 2 w 234"/>
                <a:gd name="T21" fmla="*/ 21 h 98"/>
                <a:gd name="T22" fmla="*/ 2 w 234"/>
                <a:gd name="T23" fmla="*/ 21 h 98"/>
                <a:gd name="T24" fmla="*/ 1 w 234"/>
                <a:gd name="T25" fmla="*/ 20 h 98"/>
                <a:gd name="T26" fmla="*/ 1 w 234"/>
                <a:gd name="T27" fmla="*/ 19 h 98"/>
                <a:gd name="T28" fmla="*/ 1 w 234"/>
                <a:gd name="T29" fmla="*/ 18 h 98"/>
                <a:gd name="T30" fmla="*/ 1 w 234"/>
                <a:gd name="T31" fmla="*/ 17 h 98"/>
                <a:gd name="T32" fmla="*/ 0 w 234"/>
                <a:gd name="T33" fmla="*/ 15 h 98"/>
                <a:gd name="T34" fmla="*/ 0 w 234"/>
                <a:gd name="T35" fmla="*/ 14 h 98"/>
                <a:gd name="T36" fmla="*/ 0 w 234"/>
                <a:gd name="T37" fmla="*/ 13 h 98"/>
                <a:gd name="T38" fmla="*/ 1 w 234"/>
                <a:gd name="T39" fmla="*/ 13 h 98"/>
                <a:gd name="T40" fmla="*/ 1 w 234"/>
                <a:gd name="T41" fmla="*/ 12 h 98"/>
                <a:gd name="T42" fmla="*/ 1 w 234"/>
                <a:gd name="T43" fmla="*/ 11 h 98"/>
                <a:gd name="T44" fmla="*/ 1 w 234"/>
                <a:gd name="T45" fmla="*/ 10 h 98"/>
                <a:gd name="T46" fmla="*/ 2 w 234"/>
                <a:gd name="T47" fmla="*/ 10 h 98"/>
                <a:gd name="T48" fmla="*/ 2 w 234"/>
                <a:gd name="T49" fmla="*/ 9 h 98"/>
                <a:gd name="T50" fmla="*/ 2 w 234"/>
                <a:gd name="T51" fmla="*/ 7 h 98"/>
                <a:gd name="T52" fmla="*/ 3 w 234"/>
                <a:gd name="T53" fmla="*/ 6 h 98"/>
                <a:gd name="T54" fmla="*/ 4 w 234"/>
                <a:gd name="T55" fmla="*/ 6 h 98"/>
                <a:gd name="T56" fmla="*/ 4 w 234"/>
                <a:gd name="T57" fmla="*/ 6 h 98"/>
                <a:gd name="T58" fmla="*/ 5 w 234"/>
                <a:gd name="T59" fmla="*/ 5 h 98"/>
                <a:gd name="T60" fmla="*/ 6 w 234"/>
                <a:gd name="T61" fmla="*/ 5 h 98"/>
                <a:gd name="T62" fmla="*/ 7 w 234"/>
                <a:gd name="T63" fmla="*/ 3 h 98"/>
                <a:gd name="T64" fmla="*/ 7 w 234"/>
                <a:gd name="T65" fmla="*/ 3 h 98"/>
                <a:gd name="T66" fmla="*/ 9 w 234"/>
                <a:gd name="T67" fmla="*/ 3 h 98"/>
                <a:gd name="T68" fmla="*/ 59 w 234"/>
                <a:gd name="T69" fmla="*/ 0 h 98"/>
                <a:gd name="T70" fmla="*/ 58 w 234"/>
                <a:gd name="T71" fmla="*/ 22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34"/>
                <a:gd name="T109" fmla="*/ 0 h 98"/>
                <a:gd name="T110" fmla="*/ 234 w 234"/>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34" h="98">
                  <a:moveTo>
                    <a:pt x="231" y="87"/>
                  </a:moveTo>
                  <a:lnTo>
                    <a:pt x="31" y="98"/>
                  </a:lnTo>
                  <a:lnTo>
                    <a:pt x="28" y="98"/>
                  </a:lnTo>
                  <a:lnTo>
                    <a:pt x="24" y="97"/>
                  </a:lnTo>
                  <a:lnTo>
                    <a:pt x="21" y="97"/>
                  </a:lnTo>
                  <a:lnTo>
                    <a:pt x="18" y="95"/>
                  </a:lnTo>
                  <a:lnTo>
                    <a:pt x="15" y="93"/>
                  </a:lnTo>
                  <a:lnTo>
                    <a:pt x="13" y="91"/>
                  </a:lnTo>
                  <a:lnTo>
                    <a:pt x="11" y="89"/>
                  </a:lnTo>
                  <a:lnTo>
                    <a:pt x="8" y="87"/>
                  </a:lnTo>
                  <a:lnTo>
                    <a:pt x="7" y="83"/>
                  </a:lnTo>
                  <a:lnTo>
                    <a:pt x="5" y="81"/>
                  </a:lnTo>
                  <a:lnTo>
                    <a:pt x="4" y="77"/>
                  </a:lnTo>
                  <a:lnTo>
                    <a:pt x="3" y="74"/>
                  </a:lnTo>
                  <a:lnTo>
                    <a:pt x="1" y="70"/>
                  </a:lnTo>
                  <a:lnTo>
                    <a:pt x="1" y="67"/>
                  </a:lnTo>
                  <a:lnTo>
                    <a:pt x="0" y="63"/>
                  </a:lnTo>
                  <a:lnTo>
                    <a:pt x="0" y="59"/>
                  </a:lnTo>
                  <a:lnTo>
                    <a:pt x="0" y="55"/>
                  </a:lnTo>
                  <a:lnTo>
                    <a:pt x="1" y="52"/>
                  </a:lnTo>
                  <a:lnTo>
                    <a:pt x="1" y="47"/>
                  </a:lnTo>
                  <a:lnTo>
                    <a:pt x="3" y="44"/>
                  </a:lnTo>
                  <a:lnTo>
                    <a:pt x="4" y="40"/>
                  </a:lnTo>
                  <a:lnTo>
                    <a:pt x="5" y="37"/>
                  </a:lnTo>
                  <a:lnTo>
                    <a:pt x="7" y="34"/>
                  </a:lnTo>
                  <a:lnTo>
                    <a:pt x="8" y="30"/>
                  </a:lnTo>
                  <a:lnTo>
                    <a:pt x="11" y="27"/>
                  </a:lnTo>
                  <a:lnTo>
                    <a:pt x="13" y="24"/>
                  </a:lnTo>
                  <a:lnTo>
                    <a:pt x="16" y="22"/>
                  </a:lnTo>
                  <a:lnTo>
                    <a:pt x="19" y="19"/>
                  </a:lnTo>
                  <a:lnTo>
                    <a:pt x="22" y="17"/>
                  </a:lnTo>
                  <a:lnTo>
                    <a:pt x="26" y="15"/>
                  </a:lnTo>
                  <a:lnTo>
                    <a:pt x="30" y="14"/>
                  </a:lnTo>
                  <a:lnTo>
                    <a:pt x="35" y="13"/>
                  </a:lnTo>
                  <a:lnTo>
                    <a:pt x="234" y="0"/>
                  </a:lnTo>
                  <a:lnTo>
                    <a:pt x="231" y="87"/>
                  </a:lnTo>
                  <a:close/>
                </a:path>
              </a:pathLst>
            </a:custGeom>
            <a:solidFill>
              <a:srgbClr val="7F7F7F"/>
            </a:solidFill>
            <a:ln w="9525">
              <a:noFill/>
              <a:round/>
              <a:headEnd/>
              <a:tailEnd/>
            </a:ln>
          </p:spPr>
          <p:txBody>
            <a:bodyPr/>
            <a:lstStyle/>
            <a:p>
              <a:endParaRPr lang="en-US"/>
            </a:p>
          </p:txBody>
        </p:sp>
        <p:sp>
          <p:nvSpPr>
            <p:cNvPr id="1347" name="Freeform 311"/>
            <p:cNvSpPr>
              <a:spLocks/>
            </p:cNvSpPr>
            <p:nvPr/>
          </p:nvSpPr>
          <p:spPr bwMode="auto">
            <a:xfrm>
              <a:off x="3038" y="2403"/>
              <a:ext cx="53" cy="22"/>
            </a:xfrm>
            <a:custGeom>
              <a:avLst/>
              <a:gdLst>
                <a:gd name="T0" fmla="*/ 26 w 106"/>
                <a:gd name="T1" fmla="*/ 10 h 44"/>
                <a:gd name="T2" fmla="*/ 3 w 106"/>
                <a:gd name="T3" fmla="*/ 11 h 44"/>
                <a:gd name="T4" fmla="*/ 3 w 106"/>
                <a:gd name="T5" fmla="*/ 11 h 44"/>
                <a:gd name="T6" fmla="*/ 3 w 106"/>
                <a:gd name="T7" fmla="*/ 11 h 44"/>
                <a:gd name="T8" fmla="*/ 3 w 106"/>
                <a:gd name="T9" fmla="*/ 11 h 44"/>
                <a:gd name="T10" fmla="*/ 2 w 106"/>
                <a:gd name="T11" fmla="*/ 11 h 44"/>
                <a:gd name="T12" fmla="*/ 2 w 106"/>
                <a:gd name="T13" fmla="*/ 11 h 44"/>
                <a:gd name="T14" fmla="*/ 2 w 106"/>
                <a:gd name="T15" fmla="*/ 10 h 44"/>
                <a:gd name="T16" fmla="*/ 2 w 106"/>
                <a:gd name="T17" fmla="*/ 10 h 44"/>
                <a:gd name="T18" fmla="*/ 2 w 106"/>
                <a:gd name="T19" fmla="*/ 10 h 44"/>
                <a:gd name="T20" fmla="*/ 1 w 106"/>
                <a:gd name="T21" fmla="*/ 10 h 44"/>
                <a:gd name="T22" fmla="*/ 1 w 106"/>
                <a:gd name="T23" fmla="*/ 9 h 44"/>
                <a:gd name="T24" fmla="*/ 1 w 106"/>
                <a:gd name="T25" fmla="*/ 9 h 44"/>
                <a:gd name="T26" fmla="*/ 1 w 106"/>
                <a:gd name="T27" fmla="*/ 9 h 44"/>
                <a:gd name="T28" fmla="*/ 1 w 106"/>
                <a:gd name="T29" fmla="*/ 7 h 44"/>
                <a:gd name="T30" fmla="*/ 1 w 106"/>
                <a:gd name="T31" fmla="*/ 7 h 44"/>
                <a:gd name="T32" fmla="*/ 0 w 106"/>
                <a:gd name="T33" fmla="*/ 6 h 44"/>
                <a:gd name="T34" fmla="*/ 0 w 106"/>
                <a:gd name="T35" fmla="*/ 6 h 44"/>
                <a:gd name="T36" fmla="*/ 0 w 106"/>
                <a:gd name="T37" fmla="*/ 6 h 44"/>
                <a:gd name="T38" fmla="*/ 1 w 106"/>
                <a:gd name="T39" fmla="*/ 6 h 44"/>
                <a:gd name="T40" fmla="*/ 1 w 106"/>
                <a:gd name="T41" fmla="*/ 6 h 44"/>
                <a:gd name="T42" fmla="*/ 1 w 106"/>
                <a:gd name="T43" fmla="*/ 5 h 44"/>
                <a:gd name="T44" fmla="*/ 1 w 106"/>
                <a:gd name="T45" fmla="*/ 5 h 44"/>
                <a:gd name="T46" fmla="*/ 1 w 106"/>
                <a:gd name="T47" fmla="*/ 4 h 44"/>
                <a:gd name="T48" fmla="*/ 1 w 106"/>
                <a:gd name="T49" fmla="*/ 3 h 44"/>
                <a:gd name="T50" fmla="*/ 2 w 106"/>
                <a:gd name="T51" fmla="*/ 3 h 44"/>
                <a:gd name="T52" fmla="*/ 2 w 106"/>
                <a:gd name="T53" fmla="*/ 3 h 44"/>
                <a:gd name="T54" fmla="*/ 2 w 106"/>
                <a:gd name="T55" fmla="*/ 3 h 44"/>
                <a:gd name="T56" fmla="*/ 2 w 106"/>
                <a:gd name="T57" fmla="*/ 3 h 44"/>
                <a:gd name="T58" fmla="*/ 3 w 106"/>
                <a:gd name="T59" fmla="*/ 2 h 44"/>
                <a:gd name="T60" fmla="*/ 3 w 106"/>
                <a:gd name="T61" fmla="*/ 1 h 44"/>
                <a:gd name="T62" fmla="*/ 3 w 106"/>
                <a:gd name="T63" fmla="*/ 1 h 44"/>
                <a:gd name="T64" fmla="*/ 3 w 106"/>
                <a:gd name="T65" fmla="*/ 1 h 44"/>
                <a:gd name="T66" fmla="*/ 5 w 106"/>
                <a:gd name="T67" fmla="*/ 1 h 44"/>
                <a:gd name="T68" fmla="*/ 27 w 106"/>
                <a:gd name="T69" fmla="*/ 0 h 44"/>
                <a:gd name="T70" fmla="*/ 26 w 106"/>
                <a:gd name="T71" fmla="*/ 10 h 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
                <a:gd name="T109" fmla="*/ 0 h 44"/>
                <a:gd name="T110" fmla="*/ 106 w 106"/>
                <a:gd name="T111" fmla="*/ 44 h 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 h="44">
                  <a:moveTo>
                    <a:pt x="104" y="38"/>
                  </a:moveTo>
                  <a:lnTo>
                    <a:pt x="14" y="44"/>
                  </a:lnTo>
                  <a:lnTo>
                    <a:pt x="13" y="44"/>
                  </a:lnTo>
                  <a:lnTo>
                    <a:pt x="12" y="44"/>
                  </a:lnTo>
                  <a:lnTo>
                    <a:pt x="10" y="42"/>
                  </a:lnTo>
                  <a:lnTo>
                    <a:pt x="8" y="42"/>
                  </a:lnTo>
                  <a:lnTo>
                    <a:pt x="7" y="41"/>
                  </a:lnTo>
                  <a:lnTo>
                    <a:pt x="6" y="40"/>
                  </a:lnTo>
                  <a:lnTo>
                    <a:pt x="5" y="39"/>
                  </a:lnTo>
                  <a:lnTo>
                    <a:pt x="5" y="38"/>
                  </a:lnTo>
                  <a:lnTo>
                    <a:pt x="4" y="37"/>
                  </a:lnTo>
                  <a:lnTo>
                    <a:pt x="3" y="35"/>
                  </a:lnTo>
                  <a:lnTo>
                    <a:pt x="3" y="34"/>
                  </a:lnTo>
                  <a:lnTo>
                    <a:pt x="2" y="33"/>
                  </a:lnTo>
                  <a:lnTo>
                    <a:pt x="2" y="31"/>
                  </a:lnTo>
                  <a:lnTo>
                    <a:pt x="2" y="30"/>
                  </a:lnTo>
                  <a:lnTo>
                    <a:pt x="0" y="27"/>
                  </a:lnTo>
                  <a:lnTo>
                    <a:pt x="0" y="26"/>
                  </a:lnTo>
                  <a:lnTo>
                    <a:pt x="0" y="24"/>
                  </a:lnTo>
                  <a:lnTo>
                    <a:pt x="2" y="23"/>
                  </a:lnTo>
                  <a:lnTo>
                    <a:pt x="2" y="21"/>
                  </a:lnTo>
                  <a:lnTo>
                    <a:pt x="2" y="19"/>
                  </a:lnTo>
                  <a:lnTo>
                    <a:pt x="3" y="18"/>
                  </a:lnTo>
                  <a:lnTo>
                    <a:pt x="3" y="16"/>
                  </a:lnTo>
                  <a:lnTo>
                    <a:pt x="4" y="15"/>
                  </a:lnTo>
                  <a:lnTo>
                    <a:pt x="5" y="14"/>
                  </a:lnTo>
                  <a:lnTo>
                    <a:pt x="6" y="11"/>
                  </a:lnTo>
                  <a:lnTo>
                    <a:pt x="6" y="10"/>
                  </a:lnTo>
                  <a:lnTo>
                    <a:pt x="8" y="9"/>
                  </a:lnTo>
                  <a:lnTo>
                    <a:pt x="10" y="8"/>
                  </a:lnTo>
                  <a:lnTo>
                    <a:pt x="11" y="7"/>
                  </a:lnTo>
                  <a:lnTo>
                    <a:pt x="12" y="7"/>
                  </a:lnTo>
                  <a:lnTo>
                    <a:pt x="14" y="6"/>
                  </a:lnTo>
                  <a:lnTo>
                    <a:pt x="17" y="4"/>
                  </a:lnTo>
                  <a:lnTo>
                    <a:pt x="106" y="0"/>
                  </a:lnTo>
                  <a:lnTo>
                    <a:pt x="104" y="38"/>
                  </a:lnTo>
                  <a:close/>
                </a:path>
              </a:pathLst>
            </a:custGeom>
            <a:solidFill>
              <a:srgbClr val="666666"/>
            </a:solidFill>
            <a:ln w="9525">
              <a:noFill/>
              <a:round/>
              <a:headEnd/>
              <a:tailEnd/>
            </a:ln>
          </p:spPr>
          <p:txBody>
            <a:bodyPr/>
            <a:lstStyle/>
            <a:p>
              <a:endParaRPr lang="en-US"/>
            </a:p>
          </p:txBody>
        </p:sp>
        <p:sp>
          <p:nvSpPr>
            <p:cNvPr id="1348" name="Freeform 312"/>
            <p:cNvSpPr>
              <a:spLocks/>
            </p:cNvSpPr>
            <p:nvPr/>
          </p:nvSpPr>
          <p:spPr bwMode="auto">
            <a:xfrm>
              <a:off x="3102" y="2397"/>
              <a:ext cx="27" cy="29"/>
            </a:xfrm>
            <a:custGeom>
              <a:avLst/>
              <a:gdLst>
                <a:gd name="T0" fmla="*/ 7 w 54"/>
                <a:gd name="T1" fmla="*/ 0 h 58"/>
                <a:gd name="T2" fmla="*/ 9 w 54"/>
                <a:gd name="T3" fmla="*/ 1 h 58"/>
                <a:gd name="T4" fmla="*/ 11 w 54"/>
                <a:gd name="T5" fmla="*/ 1 h 58"/>
                <a:gd name="T6" fmla="*/ 12 w 54"/>
                <a:gd name="T7" fmla="*/ 2 h 58"/>
                <a:gd name="T8" fmla="*/ 13 w 54"/>
                <a:gd name="T9" fmla="*/ 3 h 58"/>
                <a:gd name="T10" fmla="*/ 13 w 54"/>
                <a:gd name="T11" fmla="*/ 4 h 58"/>
                <a:gd name="T12" fmla="*/ 14 w 54"/>
                <a:gd name="T13" fmla="*/ 6 h 58"/>
                <a:gd name="T14" fmla="*/ 14 w 54"/>
                <a:gd name="T15" fmla="*/ 7 h 58"/>
                <a:gd name="T16" fmla="*/ 14 w 54"/>
                <a:gd name="T17" fmla="*/ 7 h 58"/>
                <a:gd name="T18" fmla="*/ 13 w 54"/>
                <a:gd name="T19" fmla="*/ 10 h 58"/>
                <a:gd name="T20" fmla="*/ 13 w 54"/>
                <a:gd name="T21" fmla="*/ 11 h 58"/>
                <a:gd name="T22" fmla="*/ 12 w 54"/>
                <a:gd name="T23" fmla="*/ 12 h 58"/>
                <a:gd name="T24" fmla="*/ 11 w 54"/>
                <a:gd name="T25" fmla="*/ 13 h 58"/>
                <a:gd name="T26" fmla="*/ 10 w 54"/>
                <a:gd name="T27" fmla="*/ 14 h 58"/>
                <a:gd name="T28" fmla="*/ 9 w 54"/>
                <a:gd name="T29" fmla="*/ 15 h 58"/>
                <a:gd name="T30" fmla="*/ 7 w 54"/>
                <a:gd name="T31" fmla="*/ 15 h 58"/>
                <a:gd name="T32" fmla="*/ 6 w 54"/>
                <a:gd name="T33" fmla="*/ 15 h 58"/>
                <a:gd name="T34" fmla="*/ 5 w 54"/>
                <a:gd name="T35" fmla="*/ 15 h 58"/>
                <a:gd name="T36" fmla="*/ 3 w 54"/>
                <a:gd name="T37" fmla="*/ 14 h 58"/>
                <a:gd name="T38" fmla="*/ 3 w 54"/>
                <a:gd name="T39" fmla="*/ 13 h 58"/>
                <a:gd name="T40" fmla="*/ 2 w 54"/>
                <a:gd name="T41" fmla="*/ 12 h 58"/>
                <a:gd name="T42" fmla="*/ 1 w 54"/>
                <a:gd name="T43" fmla="*/ 11 h 58"/>
                <a:gd name="T44" fmla="*/ 1 w 54"/>
                <a:gd name="T45" fmla="*/ 10 h 58"/>
                <a:gd name="T46" fmla="*/ 0 w 54"/>
                <a:gd name="T47" fmla="*/ 7 h 58"/>
                <a:gd name="T48" fmla="*/ 0 w 54"/>
                <a:gd name="T49" fmla="*/ 7 h 58"/>
                <a:gd name="T50" fmla="*/ 1 w 54"/>
                <a:gd name="T51" fmla="*/ 6 h 58"/>
                <a:gd name="T52" fmla="*/ 1 w 54"/>
                <a:gd name="T53" fmla="*/ 4 h 58"/>
                <a:gd name="T54" fmla="*/ 2 w 54"/>
                <a:gd name="T55" fmla="*/ 3 h 58"/>
                <a:gd name="T56" fmla="*/ 3 w 54"/>
                <a:gd name="T57" fmla="*/ 2 h 58"/>
                <a:gd name="T58" fmla="*/ 3 w 54"/>
                <a:gd name="T59" fmla="*/ 1 h 58"/>
                <a:gd name="T60" fmla="*/ 5 w 54"/>
                <a:gd name="T61" fmla="*/ 1 h 58"/>
                <a:gd name="T62" fmla="*/ 7 w 54"/>
                <a:gd name="T63" fmla="*/ 0 h 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
                <a:gd name="T97" fmla="*/ 0 h 58"/>
                <a:gd name="T98" fmla="*/ 54 w 54"/>
                <a:gd name="T99" fmla="*/ 58 h 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 h="58">
                  <a:moveTo>
                    <a:pt x="28" y="0"/>
                  </a:moveTo>
                  <a:lnTo>
                    <a:pt x="31" y="0"/>
                  </a:lnTo>
                  <a:lnTo>
                    <a:pt x="34" y="1"/>
                  </a:lnTo>
                  <a:lnTo>
                    <a:pt x="36" y="1"/>
                  </a:lnTo>
                  <a:lnTo>
                    <a:pt x="38" y="3"/>
                  </a:lnTo>
                  <a:lnTo>
                    <a:pt x="41" y="4"/>
                  </a:lnTo>
                  <a:lnTo>
                    <a:pt x="43" y="5"/>
                  </a:lnTo>
                  <a:lnTo>
                    <a:pt x="45" y="7"/>
                  </a:lnTo>
                  <a:lnTo>
                    <a:pt x="48" y="8"/>
                  </a:lnTo>
                  <a:lnTo>
                    <a:pt x="49" y="11"/>
                  </a:lnTo>
                  <a:lnTo>
                    <a:pt x="50" y="13"/>
                  </a:lnTo>
                  <a:lnTo>
                    <a:pt x="51" y="15"/>
                  </a:lnTo>
                  <a:lnTo>
                    <a:pt x="52" y="18"/>
                  </a:lnTo>
                  <a:lnTo>
                    <a:pt x="53" y="21"/>
                  </a:lnTo>
                  <a:lnTo>
                    <a:pt x="53" y="23"/>
                  </a:lnTo>
                  <a:lnTo>
                    <a:pt x="54" y="26"/>
                  </a:lnTo>
                  <a:lnTo>
                    <a:pt x="54" y="29"/>
                  </a:lnTo>
                  <a:lnTo>
                    <a:pt x="53" y="31"/>
                  </a:lnTo>
                  <a:lnTo>
                    <a:pt x="53" y="35"/>
                  </a:lnTo>
                  <a:lnTo>
                    <a:pt x="52" y="37"/>
                  </a:lnTo>
                  <a:lnTo>
                    <a:pt x="51" y="41"/>
                  </a:lnTo>
                  <a:lnTo>
                    <a:pt x="50" y="43"/>
                  </a:lnTo>
                  <a:lnTo>
                    <a:pt x="49" y="45"/>
                  </a:lnTo>
                  <a:lnTo>
                    <a:pt x="48" y="47"/>
                  </a:lnTo>
                  <a:lnTo>
                    <a:pt x="45" y="49"/>
                  </a:lnTo>
                  <a:lnTo>
                    <a:pt x="43" y="51"/>
                  </a:lnTo>
                  <a:lnTo>
                    <a:pt x="42" y="52"/>
                  </a:lnTo>
                  <a:lnTo>
                    <a:pt x="39" y="54"/>
                  </a:lnTo>
                  <a:lnTo>
                    <a:pt x="36" y="56"/>
                  </a:lnTo>
                  <a:lnTo>
                    <a:pt x="34" y="57"/>
                  </a:lnTo>
                  <a:lnTo>
                    <a:pt x="31" y="57"/>
                  </a:lnTo>
                  <a:lnTo>
                    <a:pt x="29" y="57"/>
                  </a:lnTo>
                  <a:lnTo>
                    <a:pt x="26" y="58"/>
                  </a:lnTo>
                  <a:lnTo>
                    <a:pt x="23" y="57"/>
                  </a:lnTo>
                  <a:lnTo>
                    <a:pt x="21" y="57"/>
                  </a:lnTo>
                  <a:lnTo>
                    <a:pt x="18" y="57"/>
                  </a:lnTo>
                  <a:lnTo>
                    <a:pt x="15" y="56"/>
                  </a:lnTo>
                  <a:lnTo>
                    <a:pt x="13" y="54"/>
                  </a:lnTo>
                  <a:lnTo>
                    <a:pt x="11" y="52"/>
                  </a:lnTo>
                  <a:lnTo>
                    <a:pt x="10" y="51"/>
                  </a:lnTo>
                  <a:lnTo>
                    <a:pt x="7" y="49"/>
                  </a:lnTo>
                  <a:lnTo>
                    <a:pt x="6" y="47"/>
                  </a:lnTo>
                  <a:lnTo>
                    <a:pt x="4" y="45"/>
                  </a:lnTo>
                  <a:lnTo>
                    <a:pt x="3" y="43"/>
                  </a:lnTo>
                  <a:lnTo>
                    <a:pt x="1" y="41"/>
                  </a:lnTo>
                  <a:lnTo>
                    <a:pt x="1" y="37"/>
                  </a:lnTo>
                  <a:lnTo>
                    <a:pt x="0" y="35"/>
                  </a:lnTo>
                  <a:lnTo>
                    <a:pt x="0" y="31"/>
                  </a:lnTo>
                  <a:lnTo>
                    <a:pt x="0" y="29"/>
                  </a:lnTo>
                  <a:lnTo>
                    <a:pt x="0" y="26"/>
                  </a:lnTo>
                  <a:lnTo>
                    <a:pt x="0" y="23"/>
                  </a:lnTo>
                  <a:lnTo>
                    <a:pt x="1" y="21"/>
                  </a:lnTo>
                  <a:lnTo>
                    <a:pt x="3" y="18"/>
                  </a:lnTo>
                  <a:lnTo>
                    <a:pt x="4" y="15"/>
                  </a:lnTo>
                  <a:lnTo>
                    <a:pt x="5" y="13"/>
                  </a:lnTo>
                  <a:lnTo>
                    <a:pt x="7" y="11"/>
                  </a:lnTo>
                  <a:lnTo>
                    <a:pt x="8" y="8"/>
                  </a:lnTo>
                  <a:lnTo>
                    <a:pt x="11" y="7"/>
                  </a:lnTo>
                  <a:lnTo>
                    <a:pt x="13" y="5"/>
                  </a:lnTo>
                  <a:lnTo>
                    <a:pt x="15" y="4"/>
                  </a:lnTo>
                  <a:lnTo>
                    <a:pt x="18" y="3"/>
                  </a:lnTo>
                  <a:lnTo>
                    <a:pt x="20" y="1"/>
                  </a:lnTo>
                  <a:lnTo>
                    <a:pt x="23" y="1"/>
                  </a:lnTo>
                  <a:lnTo>
                    <a:pt x="26" y="0"/>
                  </a:lnTo>
                  <a:lnTo>
                    <a:pt x="28" y="0"/>
                  </a:lnTo>
                  <a:close/>
                </a:path>
              </a:pathLst>
            </a:custGeom>
            <a:solidFill>
              <a:srgbClr val="666666"/>
            </a:solidFill>
            <a:ln w="9525">
              <a:noFill/>
              <a:round/>
              <a:headEnd/>
              <a:tailEnd/>
            </a:ln>
          </p:spPr>
          <p:txBody>
            <a:bodyPr/>
            <a:lstStyle/>
            <a:p>
              <a:endParaRPr lang="en-US"/>
            </a:p>
          </p:txBody>
        </p:sp>
        <p:sp>
          <p:nvSpPr>
            <p:cNvPr id="1349" name="Freeform 313"/>
            <p:cNvSpPr>
              <a:spLocks/>
            </p:cNvSpPr>
            <p:nvPr/>
          </p:nvSpPr>
          <p:spPr bwMode="auto">
            <a:xfrm>
              <a:off x="3151" y="2383"/>
              <a:ext cx="106" cy="63"/>
            </a:xfrm>
            <a:custGeom>
              <a:avLst/>
              <a:gdLst>
                <a:gd name="T0" fmla="*/ 2 w 211"/>
                <a:gd name="T1" fmla="*/ 3 h 124"/>
                <a:gd name="T2" fmla="*/ 52 w 211"/>
                <a:gd name="T3" fmla="*/ 0 h 124"/>
                <a:gd name="T4" fmla="*/ 52 w 211"/>
                <a:gd name="T5" fmla="*/ 0 h 124"/>
                <a:gd name="T6" fmla="*/ 52 w 211"/>
                <a:gd name="T7" fmla="*/ 1 h 124"/>
                <a:gd name="T8" fmla="*/ 52 w 211"/>
                <a:gd name="T9" fmla="*/ 1 h 124"/>
                <a:gd name="T10" fmla="*/ 53 w 211"/>
                <a:gd name="T11" fmla="*/ 1 h 124"/>
                <a:gd name="T12" fmla="*/ 53 w 211"/>
                <a:gd name="T13" fmla="*/ 1 h 124"/>
                <a:gd name="T14" fmla="*/ 53 w 211"/>
                <a:gd name="T15" fmla="*/ 1 h 124"/>
                <a:gd name="T16" fmla="*/ 53 w 211"/>
                <a:gd name="T17" fmla="*/ 1 h 124"/>
                <a:gd name="T18" fmla="*/ 53 w 211"/>
                <a:gd name="T19" fmla="*/ 1 h 124"/>
                <a:gd name="T20" fmla="*/ 53 w 211"/>
                <a:gd name="T21" fmla="*/ 27 h 124"/>
                <a:gd name="T22" fmla="*/ 53 w 211"/>
                <a:gd name="T23" fmla="*/ 28 h 124"/>
                <a:gd name="T24" fmla="*/ 53 w 211"/>
                <a:gd name="T25" fmla="*/ 28 h 124"/>
                <a:gd name="T26" fmla="*/ 53 w 211"/>
                <a:gd name="T27" fmla="*/ 28 h 124"/>
                <a:gd name="T28" fmla="*/ 53 w 211"/>
                <a:gd name="T29" fmla="*/ 28 h 124"/>
                <a:gd name="T30" fmla="*/ 52 w 211"/>
                <a:gd name="T31" fmla="*/ 28 h 124"/>
                <a:gd name="T32" fmla="*/ 52 w 211"/>
                <a:gd name="T33" fmla="*/ 28 h 124"/>
                <a:gd name="T34" fmla="*/ 52 w 211"/>
                <a:gd name="T35" fmla="*/ 29 h 124"/>
                <a:gd name="T36" fmla="*/ 52 w 211"/>
                <a:gd name="T37" fmla="*/ 29 h 124"/>
                <a:gd name="T38" fmla="*/ 2 w 211"/>
                <a:gd name="T39" fmla="*/ 32 h 124"/>
                <a:gd name="T40" fmla="*/ 2 w 211"/>
                <a:gd name="T41" fmla="*/ 32 h 124"/>
                <a:gd name="T42" fmla="*/ 2 w 211"/>
                <a:gd name="T43" fmla="*/ 32 h 124"/>
                <a:gd name="T44" fmla="*/ 1 w 211"/>
                <a:gd name="T45" fmla="*/ 32 h 124"/>
                <a:gd name="T46" fmla="*/ 1 w 211"/>
                <a:gd name="T47" fmla="*/ 32 h 124"/>
                <a:gd name="T48" fmla="*/ 1 w 211"/>
                <a:gd name="T49" fmla="*/ 32 h 124"/>
                <a:gd name="T50" fmla="*/ 1 w 211"/>
                <a:gd name="T51" fmla="*/ 32 h 124"/>
                <a:gd name="T52" fmla="*/ 1 w 211"/>
                <a:gd name="T53" fmla="*/ 31 h 124"/>
                <a:gd name="T54" fmla="*/ 0 w 211"/>
                <a:gd name="T55" fmla="*/ 30 h 124"/>
                <a:gd name="T56" fmla="*/ 0 w 211"/>
                <a:gd name="T57" fmla="*/ 5 h 124"/>
                <a:gd name="T58" fmla="*/ 1 w 211"/>
                <a:gd name="T59" fmla="*/ 4 h 124"/>
                <a:gd name="T60" fmla="*/ 1 w 211"/>
                <a:gd name="T61" fmla="*/ 4 h 124"/>
                <a:gd name="T62" fmla="*/ 1 w 211"/>
                <a:gd name="T63" fmla="*/ 4 h 124"/>
                <a:gd name="T64" fmla="*/ 1 w 211"/>
                <a:gd name="T65" fmla="*/ 4 h 124"/>
                <a:gd name="T66" fmla="*/ 1 w 211"/>
                <a:gd name="T67" fmla="*/ 3 h 124"/>
                <a:gd name="T68" fmla="*/ 2 w 211"/>
                <a:gd name="T69" fmla="*/ 3 h 124"/>
                <a:gd name="T70" fmla="*/ 2 w 211"/>
                <a:gd name="T71" fmla="*/ 3 h 124"/>
                <a:gd name="T72" fmla="*/ 2 w 211"/>
                <a:gd name="T73" fmla="*/ 3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1"/>
                <a:gd name="T112" fmla="*/ 0 h 124"/>
                <a:gd name="T113" fmla="*/ 211 w 211"/>
                <a:gd name="T114" fmla="*/ 124 h 1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1" h="124">
                  <a:moveTo>
                    <a:pt x="6" y="12"/>
                  </a:moveTo>
                  <a:lnTo>
                    <a:pt x="205" y="0"/>
                  </a:lnTo>
                  <a:lnTo>
                    <a:pt x="207" y="0"/>
                  </a:lnTo>
                  <a:lnTo>
                    <a:pt x="208" y="1"/>
                  </a:lnTo>
                  <a:lnTo>
                    <a:pt x="209" y="1"/>
                  </a:lnTo>
                  <a:lnTo>
                    <a:pt x="210" y="2"/>
                  </a:lnTo>
                  <a:lnTo>
                    <a:pt x="210" y="3"/>
                  </a:lnTo>
                  <a:lnTo>
                    <a:pt x="210" y="4"/>
                  </a:lnTo>
                  <a:lnTo>
                    <a:pt x="211" y="4"/>
                  </a:lnTo>
                  <a:lnTo>
                    <a:pt x="211" y="107"/>
                  </a:lnTo>
                  <a:lnTo>
                    <a:pt x="210" y="108"/>
                  </a:lnTo>
                  <a:lnTo>
                    <a:pt x="210" y="109"/>
                  </a:lnTo>
                  <a:lnTo>
                    <a:pt x="210" y="110"/>
                  </a:lnTo>
                  <a:lnTo>
                    <a:pt x="209" y="110"/>
                  </a:lnTo>
                  <a:lnTo>
                    <a:pt x="208" y="111"/>
                  </a:lnTo>
                  <a:lnTo>
                    <a:pt x="207" y="112"/>
                  </a:lnTo>
                  <a:lnTo>
                    <a:pt x="205" y="112"/>
                  </a:lnTo>
                  <a:lnTo>
                    <a:pt x="6" y="124"/>
                  </a:lnTo>
                  <a:lnTo>
                    <a:pt x="5" y="124"/>
                  </a:lnTo>
                  <a:lnTo>
                    <a:pt x="4" y="124"/>
                  </a:lnTo>
                  <a:lnTo>
                    <a:pt x="3" y="123"/>
                  </a:lnTo>
                  <a:lnTo>
                    <a:pt x="1" y="122"/>
                  </a:lnTo>
                  <a:lnTo>
                    <a:pt x="1" y="121"/>
                  </a:lnTo>
                  <a:lnTo>
                    <a:pt x="0" y="119"/>
                  </a:lnTo>
                  <a:lnTo>
                    <a:pt x="0" y="17"/>
                  </a:lnTo>
                  <a:lnTo>
                    <a:pt x="1" y="16"/>
                  </a:lnTo>
                  <a:lnTo>
                    <a:pt x="1" y="15"/>
                  </a:lnTo>
                  <a:lnTo>
                    <a:pt x="3" y="13"/>
                  </a:lnTo>
                  <a:lnTo>
                    <a:pt x="4" y="12"/>
                  </a:lnTo>
                  <a:lnTo>
                    <a:pt x="5" y="12"/>
                  </a:lnTo>
                  <a:lnTo>
                    <a:pt x="6" y="12"/>
                  </a:lnTo>
                  <a:close/>
                </a:path>
              </a:pathLst>
            </a:custGeom>
            <a:solidFill>
              <a:srgbClr val="CCCCCC"/>
            </a:solidFill>
            <a:ln w="9525">
              <a:noFill/>
              <a:round/>
              <a:headEnd/>
              <a:tailEnd/>
            </a:ln>
          </p:spPr>
          <p:txBody>
            <a:bodyPr/>
            <a:lstStyle/>
            <a:p>
              <a:endParaRPr lang="en-US"/>
            </a:p>
          </p:txBody>
        </p:sp>
        <p:sp>
          <p:nvSpPr>
            <p:cNvPr id="1350" name="Freeform 314"/>
            <p:cNvSpPr>
              <a:spLocks/>
            </p:cNvSpPr>
            <p:nvPr/>
          </p:nvSpPr>
          <p:spPr bwMode="auto">
            <a:xfrm>
              <a:off x="3155" y="2383"/>
              <a:ext cx="99" cy="61"/>
            </a:xfrm>
            <a:custGeom>
              <a:avLst/>
              <a:gdLst>
                <a:gd name="T0" fmla="*/ 1 w 198"/>
                <a:gd name="T1" fmla="*/ 2 h 124"/>
                <a:gd name="T2" fmla="*/ 49 w 198"/>
                <a:gd name="T3" fmla="*/ 0 h 124"/>
                <a:gd name="T4" fmla="*/ 49 w 198"/>
                <a:gd name="T5" fmla="*/ 0 h 124"/>
                <a:gd name="T6" fmla="*/ 49 w 198"/>
                <a:gd name="T7" fmla="*/ 0 h 124"/>
                <a:gd name="T8" fmla="*/ 50 w 198"/>
                <a:gd name="T9" fmla="*/ 0 h 124"/>
                <a:gd name="T10" fmla="*/ 50 w 198"/>
                <a:gd name="T11" fmla="*/ 0 h 124"/>
                <a:gd name="T12" fmla="*/ 50 w 198"/>
                <a:gd name="T13" fmla="*/ 0 h 124"/>
                <a:gd name="T14" fmla="*/ 50 w 198"/>
                <a:gd name="T15" fmla="*/ 0 h 124"/>
                <a:gd name="T16" fmla="*/ 50 w 198"/>
                <a:gd name="T17" fmla="*/ 0 h 124"/>
                <a:gd name="T18" fmla="*/ 50 w 198"/>
                <a:gd name="T19" fmla="*/ 1 h 124"/>
                <a:gd name="T20" fmla="*/ 50 w 198"/>
                <a:gd name="T21" fmla="*/ 27 h 124"/>
                <a:gd name="T22" fmla="*/ 50 w 198"/>
                <a:gd name="T23" fmla="*/ 27 h 124"/>
                <a:gd name="T24" fmla="*/ 50 w 198"/>
                <a:gd name="T25" fmla="*/ 27 h 124"/>
                <a:gd name="T26" fmla="*/ 50 w 198"/>
                <a:gd name="T27" fmla="*/ 27 h 124"/>
                <a:gd name="T28" fmla="*/ 50 w 198"/>
                <a:gd name="T29" fmla="*/ 27 h 124"/>
                <a:gd name="T30" fmla="*/ 50 w 198"/>
                <a:gd name="T31" fmla="*/ 27 h 124"/>
                <a:gd name="T32" fmla="*/ 49 w 198"/>
                <a:gd name="T33" fmla="*/ 27 h 124"/>
                <a:gd name="T34" fmla="*/ 49 w 198"/>
                <a:gd name="T35" fmla="*/ 27 h 124"/>
                <a:gd name="T36" fmla="*/ 49 w 198"/>
                <a:gd name="T37" fmla="*/ 27 h 124"/>
                <a:gd name="T38" fmla="*/ 1 w 198"/>
                <a:gd name="T39" fmla="*/ 30 h 124"/>
                <a:gd name="T40" fmla="*/ 1 w 198"/>
                <a:gd name="T41" fmla="*/ 30 h 124"/>
                <a:gd name="T42" fmla="*/ 1 w 198"/>
                <a:gd name="T43" fmla="*/ 30 h 124"/>
                <a:gd name="T44" fmla="*/ 1 w 198"/>
                <a:gd name="T45" fmla="*/ 30 h 124"/>
                <a:gd name="T46" fmla="*/ 1 w 198"/>
                <a:gd name="T47" fmla="*/ 30 h 124"/>
                <a:gd name="T48" fmla="*/ 0 w 198"/>
                <a:gd name="T49" fmla="*/ 30 h 124"/>
                <a:gd name="T50" fmla="*/ 0 w 198"/>
                <a:gd name="T51" fmla="*/ 30 h 124"/>
                <a:gd name="T52" fmla="*/ 0 w 198"/>
                <a:gd name="T53" fmla="*/ 29 h 124"/>
                <a:gd name="T54" fmla="*/ 0 w 198"/>
                <a:gd name="T55" fmla="*/ 29 h 124"/>
                <a:gd name="T56" fmla="*/ 0 w 198"/>
                <a:gd name="T57" fmla="*/ 3 h 124"/>
                <a:gd name="T58" fmla="*/ 0 w 198"/>
                <a:gd name="T59" fmla="*/ 3 h 124"/>
                <a:gd name="T60" fmla="*/ 0 w 198"/>
                <a:gd name="T61" fmla="*/ 3 h 124"/>
                <a:gd name="T62" fmla="*/ 0 w 198"/>
                <a:gd name="T63" fmla="*/ 3 h 124"/>
                <a:gd name="T64" fmla="*/ 1 w 198"/>
                <a:gd name="T65" fmla="*/ 3 h 124"/>
                <a:gd name="T66" fmla="*/ 1 w 198"/>
                <a:gd name="T67" fmla="*/ 3 h 124"/>
                <a:gd name="T68" fmla="*/ 1 w 198"/>
                <a:gd name="T69" fmla="*/ 2 h 124"/>
                <a:gd name="T70" fmla="*/ 1 w 198"/>
                <a:gd name="T71" fmla="*/ 2 h 124"/>
                <a:gd name="T72" fmla="*/ 1 w 198"/>
                <a:gd name="T73" fmla="*/ 2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8"/>
                <a:gd name="T112" fmla="*/ 0 h 124"/>
                <a:gd name="T113" fmla="*/ 198 w 198"/>
                <a:gd name="T114" fmla="*/ 124 h 1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8" h="124">
                  <a:moveTo>
                    <a:pt x="4" y="11"/>
                  </a:moveTo>
                  <a:lnTo>
                    <a:pt x="195" y="0"/>
                  </a:lnTo>
                  <a:lnTo>
                    <a:pt x="196" y="0"/>
                  </a:lnTo>
                  <a:lnTo>
                    <a:pt x="197" y="0"/>
                  </a:lnTo>
                  <a:lnTo>
                    <a:pt x="198" y="2"/>
                  </a:lnTo>
                  <a:lnTo>
                    <a:pt x="198" y="3"/>
                  </a:lnTo>
                  <a:lnTo>
                    <a:pt x="198" y="4"/>
                  </a:lnTo>
                  <a:lnTo>
                    <a:pt x="198" y="109"/>
                  </a:lnTo>
                  <a:lnTo>
                    <a:pt x="198" y="110"/>
                  </a:lnTo>
                  <a:lnTo>
                    <a:pt x="197" y="111"/>
                  </a:lnTo>
                  <a:lnTo>
                    <a:pt x="196" y="112"/>
                  </a:lnTo>
                  <a:lnTo>
                    <a:pt x="195" y="112"/>
                  </a:lnTo>
                  <a:lnTo>
                    <a:pt x="4" y="124"/>
                  </a:lnTo>
                  <a:lnTo>
                    <a:pt x="2" y="124"/>
                  </a:lnTo>
                  <a:lnTo>
                    <a:pt x="1" y="123"/>
                  </a:lnTo>
                  <a:lnTo>
                    <a:pt x="0" y="121"/>
                  </a:lnTo>
                  <a:lnTo>
                    <a:pt x="0" y="120"/>
                  </a:lnTo>
                  <a:lnTo>
                    <a:pt x="0" y="15"/>
                  </a:lnTo>
                  <a:lnTo>
                    <a:pt x="0" y="14"/>
                  </a:lnTo>
                  <a:lnTo>
                    <a:pt x="0" y="13"/>
                  </a:lnTo>
                  <a:lnTo>
                    <a:pt x="1" y="12"/>
                  </a:lnTo>
                  <a:lnTo>
                    <a:pt x="2" y="11"/>
                  </a:lnTo>
                  <a:lnTo>
                    <a:pt x="4" y="11"/>
                  </a:lnTo>
                  <a:close/>
                </a:path>
              </a:pathLst>
            </a:custGeom>
            <a:solidFill>
              <a:srgbClr val="7F7F7F"/>
            </a:solidFill>
            <a:ln w="9525">
              <a:noFill/>
              <a:round/>
              <a:headEnd/>
              <a:tailEnd/>
            </a:ln>
          </p:spPr>
          <p:txBody>
            <a:bodyPr/>
            <a:lstStyle/>
            <a:p>
              <a:endParaRPr lang="en-US"/>
            </a:p>
          </p:txBody>
        </p:sp>
        <p:sp>
          <p:nvSpPr>
            <p:cNvPr id="1351" name="Freeform 315"/>
            <p:cNvSpPr>
              <a:spLocks/>
            </p:cNvSpPr>
            <p:nvPr/>
          </p:nvSpPr>
          <p:spPr bwMode="auto">
            <a:xfrm>
              <a:off x="2921" y="1953"/>
              <a:ext cx="73" cy="32"/>
            </a:xfrm>
            <a:custGeom>
              <a:avLst/>
              <a:gdLst>
                <a:gd name="T0" fmla="*/ 1 w 146"/>
                <a:gd name="T1" fmla="*/ 2 h 65"/>
                <a:gd name="T2" fmla="*/ 36 w 146"/>
                <a:gd name="T3" fmla="*/ 0 h 65"/>
                <a:gd name="T4" fmla="*/ 36 w 146"/>
                <a:gd name="T5" fmla="*/ 0 h 65"/>
                <a:gd name="T6" fmla="*/ 36 w 146"/>
                <a:gd name="T7" fmla="*/ 0 h 65"/>
                <a:gd name="T8" fmla="*/ 37 w 146"/>
                <a:gd name="T9" fmla="*/ 0 h 65"/>
                <a:gd name="T10" fmla="*/ 37 w 146"/>
                <a:gd name="T11" fmla="*/ 0 h 65"/>
                <a:gd name="T12" fmla="*/ 37 w 146"/>
                <a:gd name="T13" fmla="*/ 1 h 65"/>
                <a:gd name="T14" fmla="*/ 37 w 146"/>
                <a:gd name="T15" fmla="*/ 1 h 65"/>
                <a:gd name="T16" fmla="*/ 37 w 146"/>
                <a:gd name="T17" fmla="*/ 1 h 65"/>
                <a:gd name="T18" fmla="*/ 37 w 146"/>
                <a:gd name="T19" fmla="*/ 1 h 65"/>
                <a:gd name="T20" fmla="*/ 37 w 146"/>
                <a:gd name="T21" fmla="*/ 11 h 65"/>
                <a:gd name="T22" fmla="*/ 37 w 146"/>
                <a:gd name="T23" fmla="*/ 12 h 65"/>
                <a:gd name="T24" fmla="*/ 37 w 146"/>
                <a:gd name="T25" fmla="*/ 12 h 65"/>
                <a:gd name="T26" fmla="*/ 37 w 146"/>
                <a:gd name="T27" fmla="*/ 13 h 65"/>
                <a:gd name="T28" fmla="*/ 37 w 146"/>
                <a:gd name="T29" fmla="*/ 13 h 65"/>
                <a:gd name="T30" fmla="*/ 37 w 146"/>
                <a:gd name="T31" fmla="*/ 13 h 65"/>
                <a:gd name="T32" fmla="*/ 36 w 146"/>
                <a:gd name="T33" fmla="*/ 13 h 65"/>
                <a:gd name="T34" fmla="*/ 36 w 146"/>
                <a:gd name="T35" fmla="*/ 13 h 65"/>
                <a:gd name="T36" fmla="*/ 36 w 146"/>
                <a:gd name="T37" fmla="*/ 13 h 65"/>
                <a:gd name="T38" fmla="*/ 1 w 146"/>
                <a:gd name="T39" fmla="*/ 16 h 65"/>
                <a:gd name="T40" fmla="*/ 1 w 146"/>
                <a:gd name="T41" fmla="*/ 15 h 65"/>
                <a:gd name="T42" fmla="*/ 1 w 146"/>
                <a:gd name="T43" fmla="*/ 15 h 65"/>
                <a:gd name="T44" fmla="*/ 1 w 146"/>
                <a:gd name="T45" fmla="*/ 15 h 65"/>
                <a:gd name="T46" fmla="*/ 1 w 146"/>
                <a:gd name="T47" fmla="*/ 15 h 65"/>
                <a:gd name="T48" fmla="*/ 0 w 146"/>
                <a:gd name="T49" fmla="*/ 15 h 65"/>
                <a:gd name="T50" fmla="*/ 0 w 146"/>
                <a:gd name="T51" fmla="*/ 15 h 65"/>
                <a:gd name="T52" fmla="*/ 0 w 146"/>
                <a:gd name="T53" fmla="*/ 14 h 65"/>
                <a:gd name="T54" fmla="*/ 0 w 146"/>
                <a:gd name="T55" fmla="*/ 14 h 65"/>
                <a:gd name="T56" fmla="*/ 0 w 146"/>
                <a:gd name="T57" fmla="*/ 4 h 65"/>
                <a:gd name="T58" fmla="*/ 0 w 146"/>
                <a:gd name="T59" fmla="*/ 3 h 65"/>
                <a:gd name="T60" fmla="*/ 0 w 146"/>
                <a:gd name="T61" fmla="*/ 3 h 65"/>
                <a:gd name="T62" fmla="*/ 0 w 146"/>
                <a:gd name="T63" fmla="*/ 3 h 65"/>
                <a:gd name="T64" fmla="*/ 1 w 146"/>
                <a:gd name="T65" fmla="*/ 3 h 65"/>
                <a:gd name="T66" fmla="*/ 1 w 146"/>
                <a:gd name="T67" fmla="*/ 2 h 65"/>
                <a:gd name="T68" fmla="*/ 1 w 146"/>
                <a:gd name="T69" fmla="*/ 2 h 65"/>
                <a:gd name="T70" fmla="*/ 1 w 146"/>
                <a:gd name="T71" fmla="*/ 2 h 65"/>
                <a:gd name="T72" fmla="*/ 1 w 146"/>
                <a:gd name="T73" fmla="*/ 2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65"/>
                <a:gd name="T113" fmla="*/ 146 w 146"/>
                <a:gd name="T114" fmla="*/ 65 h 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65">
                  <a:moveTo>
                    <a:pt x="3" y="9"/>
                  </a:moveTo>
                  <a:lnTo>
                    <a:pt x="142" y="0"/>
                  </a:lnTo>
                  <a:lnTo>
                    <a:pt x="144" y="0"/>
                  </a:lnTo>
                  <a:lnTo>
                    <a:pt x="144" y="1"/>
                  </a:lnTo>
                  <a:lnTo>
                    <a:pt x="145" y="1"/>
                  </a:lnTo>
                  <a:lnTo>
                    <a:pt x="145" y="2"/>
                  </a:lnTo>
                  <a:lnTo>
                    <a:pt x="146" y="4"/>
                  </a:lnTo>
                  <a:lnTo>
                    <a:pt x="146" y="5"/>
                  </a:lnTo>
                  <a:lnTo>
                    <a:pt x="146" y="6"/>
                  </a:lnTo>
                  <a:lnTo>
                    <a:pt x="146" y="7"/>
                  </a:lnTo>
                  <a:lnTo>
                    <a:pt x="146" y="47"/>
                  </a:lnTo>
                  <a:lnTo>
                    <a:pt x="146" y="50"/>
                  </a:lnTo>
                  <a:lnTo>
                    <a:pt x="146" y="51"/>
                  </a:lnTo>
                  <a:lnTo>
                    <a:pt x="146" y="52"/>
                  </a:lnTo>
                  <a:lnTo>
                    <a:pt x="145" y="53"/>
                  </a:lnTo>
                  <a:lnTo>
                    <a:pt x="144" y="54"/>
                  </a:lnTo>
                  <a:lnTo>
                    <a:pt x="142" y="55"/>
                  </a:lnTo>
                  <a:lnTo>
                    <a:pt x="3" y="65"/>
                  </a:lnTo>
                  <a:lnTo>
                    <a:pt x="3" y="63"/>
                  </a:lnTo>
                  <a:lnTo>
                    <a:pt x="2" y="63"/>
                  </a:lnTo>
                  <a:lnTo>
                    <a:pt x="1" y="63"/>
                  </a:lnTo>
                  <a:lnTo>
                    <a:pt x="1" y="62"/>
                  </a:lnTo>
                  <a:lnTo>
                    <a:pt x="0" y="61"/>
                  </a:lnTo>
                  <a:lnTo>
                    <a:pt x="0" y="60"/>
                  </a:lnTo>
                  <a:lnTo>
                    <a:pt x="0" y="59"/>
                  </a:lnTo>
                  <a:lnTo>
                    <a:pt x="0" y="58"/>
                  </a:lnTo>
                  <a:lnTo>
                    <a:pt x="0" y="16"/>
                  </a:lnTo>
                  <a:lnTo>
                    <a:pt x="0" y="15"/>
                  </a:lnTo>
                  <a:lnTo>
                    <a:pt x="0" y="14"/>
                  </a:lnTo>
                  <a:lnTo>
                    <a:pt x="0" y="13"/>
                  </a:lnTo>
                  <a:lnTo>
                    <a:pt x="1" y="12"/>
                  </a:lnTo>
                  <a:lnTo>
                    <a:pt x="1" y="10"/>
                  </a:lnTo>
                  <a:lnTo>
                    <a:pt x="2" y="10"/>
                  </a:lnTo>
                  <a:lnTo>
                    <a:pt x="3" y="10"/>
                  </a:lnTo>
                  <a:lnTo>
                    <a:pt x="3" y="9"/>
                  </a:lnTo>
                  <a:close/>
                </a:path>
              </a:pathLst>
            </a:custGeom>
            <a:solidFill>
              <a:srgbClr val="E5E5E5"/>
            </a:solidFill>
            <a:ln w="9525">
              <a:noFill/>
              <a:round/>
              <a:headEnd/>
              <a:tailEnd/>
            </a:ln>
          </p:spPr>
          <p:txBody>
            <a:bodyPr/>
            <a:lstStyle/>
            <a:p>
              <a:endParaRPr lang="en-US"/>
            </a:p>
          </p:txBody>
        </p:sp>
        <p:sp>
          <p:nvSpPr>
            <p:cNvPr id="1352" name="Freeform 316"/>
            <p:cNvSpPr>
              <a:spLocks/>
            </p:cNvSpPr>
            <p:nvPr/>
          </p:nvSpPr>
          <p:spPr bwMode="auto">
            <a:xfrm>
              <a:off x="3643" y="1915"/>
              <a:ext cx="47" cy="29"/>
            </a:xfrm>
            <a:custGeom>
              <a:avLst/>
              <a:gdLst>
                <a:gd name="T0" fmla="*/ 0 w 95"/>
                <a:gd name="T1" fmla="*/ 1 h 60"/>
                <a:gd name="T2" fmla="*/ 22 w 95"/>
                <a:gd name="T3" fmla="*/ 0 h 60"/>
                <a:gd name="T4" fmla="*/ 22 w 95"/>
                <a:gd name="T5" fmla="*/ 0 h 60"/>
                <a:gd name="T6" fmla="*/ 22 w 95"/>
                <a:gd name="T7" fmla="*/ 0 h 60"/>
                <a:gd name="T8" fmla="*/ 22 w 95"/>
                <a:gd name="T9" fmla="*/ 0 h 60"/>
                <a:gd name="T10" fmla="*/ 23 w 95"/>
                <a:gd name="T11" fmla="*/ 0 h 60"/>
                <a:gd name="T12" fmla="*/ 23 w 95"/>
                <a:gd name="T13" fmla="*/ 0 h 60"/>
                <a:gd name="T14" fmla="*/ 23 w 95"/>
                <a:gd name="T15" fmla="*/ 1 h 60"/>
                <a:gd name="T16" fmla="*/ 23 w 95"/>
                <a:gd name="T17" fmla="*/ 1 h 60"/>
                <a:gd name="T18" fmla="*/ 23 w 95"/>
                <a:gd name="T19" fmla="*/ 1 h 60"/>
                <a:gd name="T20" fmla="*/ 23 w 95"/>
                <a:gd name="T21" fmla="*/ 11 h 60"/>
                <a:gd name="T22" fmla="*/ 23 w 95"/>
                <a:gd name="T23" fmla="*/ 11 h 60"/>
                <a:gd name="T24" fmla="*/ 23 w 95"/>
                <a:gd name="T25" fmla="*/ 12 h 60"/>
                <a:gd name="T26" fmla="*/ 23 w 95"/>
                <a:gd name="T27" fmla="*/ 12 h 60"/>
                <a:gd name="T28" fmla="*/ 23 w 95"/>
                <a:gd name="T29" fmla="*/ 12 h 60"/>
                <a:gd name="T30" fmla="*/ 23 w 95"/>
                <a:gd name="T31" fmla="*/ 13 h 60"/>
                <a:gd name="T32" fmla="*/ 23 w 95"/>
                <a:gd name="T33" fmla="*/ 13 h 60"/>
                <a:gd name="T34" fmla="*/ 23 w 95"/>
                <a:gd name="T35" fmla="*/ 13 h 60"/>
                <a:gd name="T36" fmla="*/ 23 w 95"/>
                <a:gd name="T37" fmla="*/ 13 h 60"/>
                <a:gd name="T38" fmla="*/ 1 w 95"/>
                <a:gd name="T39" fmla="*/ 14 h 60"/>
                <a:gd name="T40" fmla="*/ 1 w 95"/>
                <a:gd name="T41" fmla="*/ 14 h 60"/>
                <a:gd name="T42" fmla="*/ 1 w 95"/>
                <a:gd name="T43" fmla="*/ 14 h 60"/>
                <a:gd name="T44" fmla="*/ 1 w 95"/>
                <a:gd name="T45" fmla="*/ 14 h 60"/>
                <a:gd name="T46" fmla="*/ 0 w 95"/>
                <a:gd name="T47" fmla="*/ 14 h 60"/>
                <a:gd name="T48" fmla="*/ 0 w 95"/>
                <a:gd name="T49" fmla="*/ 14 h 60"/>
                <a:gd name="T50" fmla="*/ 0 w 95"/>
                <a:gd name="T51" fmla="*/ 14 h 60"/>
                <a:gd name="T52" fmla="*/ 0 w 95"/>
                <a:gd name="T53" fmla="*/ 13 h 60"/>
                <a:gd name="T54" fmla="*/ 0 w 95"/>
                <a:gd name="T55" fmla="*/ 13 h 60"/>
                <a:gd name="T56" fmla="*/ 0 w 95"/>
                <a:gd name="T57" fmla="*/ 3 h 60"/>
                <a:gd name="T58" fmla="*/ 0 w 95"/>
                <a:gd name="T59" fmla="*/ 3 h 60"/>
                <a:gd name="T60" fmla="*/ 0 w 95"/>
                <a:gd name="T61" fmla="*/ 2 h 60"/>
                <a:gd name="T62" fmla="*/ 0 w 95"/>
                <a:gd name="T63" fmla="*/ 2 h 60"/>
                <a:gd name="T64" fmla="*/ 0 w 95"/>
                <a:gd name="T65" fmla="*/ 2 h 60"/>
                <a:gd name="T66" fmla="*/ 0 w 95"/>
                <a:gd name="T67" fmla="*/ 1 h 60"/>
                <a:gd name="T68" fmla="*/ 0 w 95"/>
                <a:gd name="T69" fmla="*/ 1 h 60"/>
                <a:gd name="T70" fmla="*/ 0 w 95"/>
                <a:gd name="T71" fmla="*/ 1 h 60"/>
                <a:gd name="T72" fmla="*/ 0 w 95"/>
                <a:gd name="T73" fmla="*/ 1 h 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
                <a:gd name="T112" fmla="*/ 0 h 60"/>
                <a:gd name="T113" fmla="*/ 95 w 95"/>
                <a:gd name="T114" fmla="*/ 60 h 6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 h="60">
                  <a:moveTo>
                    <a:pt x="3" y="6"/>
                  </a:moveTo>
                  <a:lnTo>
                    <a:pt x="90" y="0"/>
                  </a:lnTo>
                  <a:lnTo>
                    <a:pt x="91" y="0"/>
                  </a:lnTo>
                  <a:lnTo>
                    <a:pt x="91" y="1"/>
                  </a:lnTo>
                  <a:lnTo>
                    <a:pt x="92" y="1"/>
                  </a:lnTo>
                  <a:lnTo>
                    <a:pt x="92" y="2"/>
                  </a:lnTo>
                  <a:lnTo>
                    <a:pt x="92" y="4"/>
                  </a:lnTo>
                  <a:lnTo>
                    <a:pt x="92" y="5"/>
                  </a:lnTo>
                  <a:lnTo>
                    <a:pt x="92" y="6"/>
                  </a:lnTo>
                  <a:lnTo>
                    <a:pt x="95" y="47"/>
                  </a:lnTo>
                  <a:lnTo>
                    <a:pt x="95" y="48"/>
                  </a:lnTo>
                  <a:lnTo>
                    <a:pt x="95" y="50"/>
                  </a:lnTo>
                  <a:lnTo>
                    <a:pt x="95" y="51"/>
                  </a:lnTo>
                  <a:lnTo>
                    <a:pt x="95" y="52"/>
                  </a:lnTo>
                  <a:lnTo>
                    <a:pt x="94" y="53"/>
                  </a:lnTo>
                  <a:lnTo>
                    <a:pt x="94" y="54"/>
                  </a:lnTo>
                  <a:lnTo>
                    <a:pt x="92" y="54"/>
                  </a:lnTo>
                  <a:lnTo>
                    <a:pt x="5" y="60"/>
                  </a:lnTo>
                  <a:lnTo>
                    <a:pt x="4" y="60"/>
                  </a:lnTo>
                  <a:lnTo>
                    <a:pt x="4" y="59"/>
                  </a:lnTo>
                  <a:lnTo>
                    <a:pt x="3" y="59"/>
                  </a:lnTo>
                  <a:lnTo>
                    <a:pt x="3" y="58"/>
                  </a:lnTo>
                  <a:lnTo>
                    <a:pt x="3" y="57"/>
                  </a:lnTo>
                  <a:lnTo>
                    <a:pt x="3" y="55"/>
                  </a:lnTo>
                  <a:lnTo>
                    <a:pt x="3" y="54"/>
                  </a:lnTo>
                  <a:lnTo>
                    <a:pt x="0" y="13"/>
                  </a:lnTo>
                  <a:lnTo>
                    <a:pt x="0" y="12"/>
                  </a:lnTo>
                  <a:lnTo>
                    <a:pt x="0" y="10"/>
                  </a:lnTo>
                  <a:lnTo>
                    <a:pt x="0" y="9"/>
                  </a:lnTo>
                  <a:lnTo>
                    <a:pt x="0" y="8"/>
                  </a:lnTo>
                  <a:lnTo>
                    <a:pt x="0" y="7"/>
                  </a:lnTo>
                  <a:lnTo>
                    <a:pt x="1" y="7"/>
                  </a:lnTo>
                  <a:lnTo>
                    <a:pt x="1" y="6"/>
                  </a:lnTo>
                  <a:lnTo>
                    <a:pt x="3" y="6"/>
                  </a:lnTo>
                  <a:close/>
                </a:path>
              </a:pathLst>
            </a:custGeom>
            <a:solidFill>
              <a:srgbClr val="E5E5E5"/>
            </a:solidFill>
            <a:ln w="9525">
              <a:noFill/>
              <a:round/>
              <a:headEnd/>
              <a:tailEnd/>
            </a:ln>
          </p:spPr>
          <p:txBody>
            <a:bodyPr/>
            <a:lstStyle/>
            <a:p>
              <a:endParaRPr lang="en-US"/>
            </a:p>
          </p:txBody>
        </p:sp>
        <p:sp>
          <p:nvSpPr>
            <p:cNvPr id="1353" name="Freeform 317"/>
            <p:cNvSpPr>
              <a:spLocks/>
            </p:cNvSpPr>
            <p:nvPr/>
          </p:nvSpPr>
          <p:spPr bwMode="auto">
            <a:xfrm>
              <a:off x="2922" y="1953"/>
              <a:ext cx="71" cy="29"/>
            </a:xfrm>
            <a:custGeom>
              <a:avLst/>
              <a:gdLst>
                <a:gd name="T0" fmla="*/ 1 w 141"/>
                <a:gd name="T1" fmla="*/ 2 h 59"/>
                <a:gd name="T2" fmla="*/ 35 w 141"/>
                <a:gd name="T3" fmla="*/ 0 h 59"/>
                <a:gd name="T4" fmla="*/ 35 w 141"/>
                <a:gd name="T5" fmla="*/ 0 h 59"/>
                <a:gd name="T6" fmla="*/ 35 w 141"/>
                <a:gd name="T7" fmla="*/ 0 h 59"/>
                <a:gd name="T8" fmla="*/ 35 w 141"/>
                <a:gd name="T9" fmla="*/ 0 h 59"/>
                <a:gd name="T10" fmla="*/ 35 w 141"/>
                <a:gd name="T11" fmla="*/ 0 h 59"/>
                <a:gd name="T12" fmla="*/ 35 w 141"/>
                <a:gd name="T13" fmla="*/ 0 h 59"/>
                <a:gd name="T14" fmla="*/ 36 w 141"/>
                <a:gd name="T15" fmla="*/ 1 h 59"/>
                <a:gd name="T16" fmla="*/ 36 w 141"/>
                <a:gd name="T17" fmla="*/ 1 h 59"/>
                <a:gd name="T18" fmla="*/ 36 w 141"/>
                <a:gd name="T19" fmla="*/ 1 h 59"/>
                <a:gd name="T20" fmla="*/ 36 w 141"/>
                <a:gd name="T21" fmla="*/ 11 h 59"/>
                <a:gd name="T22" fmla="*/ 36 w 141"/>
                <a:gd name="T23" fmla="*/ 11 h 59"/>
                <a:gd name="T24" fmla="*/ 36 w 141"/>
                <a:gd name="T25" fmla="*/ 11 h 59"/>
                <a:gd name="T26" fmla="*/ 35 w 141"/>
                <a:gd name="T27" fmla="*/ 11 h 59"/>
                <a:gd name="T28" fmla="*/ 35 w 141"/>
                <a:gd name="T29" fmla="*/ 12 h 59"/>
                <a:gd name="T30" fmla="*/ 35 w 141"/>
                <a:gd name="T31" fmla="*/ 12 h 59"/>
                <a:gd name="T32" fmla="*/ 35 w 141"/>
                <a:gd name="T33" fmla="*/ 12 h 59"/>
                <a:gd name="T34" fmla="*/ 35 w 141"/>
                <a:gd name="T35" fmla="*/ 12 h 59"/>
                <a:gd name="T36" fmla="*/ 35 w 141"/>
                <a:gd name="T37" fmla="*/ 12 h 59"/>
                <a:gd name="T38" fmla="*/ 1 w 141"/>
                <a:gd name="T39" fmla="*/ 14 h 59"/>
                <a:gd name="T40" fmla="*/ 1 w 141"/>
                <a:gd name="T41" fmla="*/ 14 h 59"/>
                <a:gd name="T42" fmla="*/ 1 w 141"/>
                <a:gd name="T43" fmla="*/ 14 h 59"/>
                <a:gd name="T44" fmla="*/ 1 w 141"/>
                <a:gd name="T45" fmla="*/ 14 h 59"/>
                <a:gd name="T46" fmla="*/ 1 w 141"/>
                <a:gd name="T47" fmla="*/ 14 h 59"/>
                <a:gd name="T48" fmla="*/ 0 w 141"/>
                <a:gd name="T49" fmla="*/ 14 h 59"/>
                <a:gd name="T50" fmla="*/ 0 w 141"/>
                <a:gd name="T51" fmla="*/ 13 h 59"/>
                <a:gd name="T52" fmla="*/ 0 w 141"/>
                <a:gd name="T53" fmla="*/ 13 h 59"/>
                <a:gd name="T54" fmla="*/ 0 w 141"/>
                <a:gd name="T55" fmla="*/ 13 h 59"/>
                <a:gd name="T56" fmla="*/ 0 w 141"/>
                <a:gd name="T57" fmla="*/ 3 h 59"/>
                <a:gd name="T58" fmla="*/ 0 w 141"/>
                <a:gd name="T59" fmla="*/ 3 h 59"/>
                <a:gd name="T60" fmla="*/ 0 w 141"/>
                <a:gd name="T61" fmla="*/ 3 h 59"/>
                <a:gd name="T62" fmla="*/ 0 w 141"/>
                <a:gd name="T63" fmla="*/ 3 h 59"/>
                <a:gd name="T64" fmla="*/ 1 w 141"/>
                <a:gd name="T65" fmla="*/ 2 h 59"/>
                <a:gd name="T66" fmla="*/ 1 w 141"/>
                <a:gd name="T67" fmla="*/ 2 h 59"/>
                <a:gd name="T68" fmla="*/ 1 w 141"/>
                <a:gd name="T69" fmla="*/ 2 h 59"/>
                <a:gd name="T70" fmla="*/ 1 w 141"/>
                <a:gd name="T71" fmla="*/ 2 h 59"/>
                <a:gd name="T72" fmla="*/ 1 w 141"/>
                <a:gd name="T73" fmla="*/ 2 h 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59"/>
                <a:gd name="T113" fmla="*/ 141 w 141"/>
                <a:gd name="T114" fmla="*/ 59 h 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59">
                  <a:moveTo>
                    <a:pt x="3" y="9"/>
                  </a:moveTo>
                  <a:lnTo>
                    <a:pt x="137" y="0"/>
                  </a:lnTo>
                  <a:lnTo>
                    <a:pt x="138" y="0"/>
                  </a:lnTo>
                  <a:lnTo>
                    <a:pt x="139" y="0"/>
                  </a:lnTo>
                  <a:lnTo>
                    <a:pt x="139" y="1"/>
                  </a:lnTo>
                  <a:lnTo>
                    <a:pt x="140" y="2"/>
                  </a:lnTo>
                  <a:lnTo>
                    <a:pt x="141" y="4"/>
                  </a:lnTo>
                  <a:lnTo>
                    <a:pt x="141" y="5"/>
                  </a:lnTo>
                  <a:lnTo>
                    <a:pt x="141" y="6"/>
                  </a:lnTo>
                  <a:lnTo>
                    <a:pt x="141" y="44"/>
                  </a:lnTo>
                  <a:lnTo>
                    <a:pt x="141" y="45"/>
                  </a:lnTo>
                  <a:lnTo>
                    <a:pt x="141" y="46"/>
                  </a:lnTo>
                  <a:lnTo>
                    <a:pt x="140" y="47"/>
                  </a:lnTo>
                  <a:lnTo>
                    <a:pt x="140" y="48"/>
                  </a:lnTo>
                  <a:lnTo>
                    <a:pt x="139" y="50"/>
                  </a:lnTo>
                  <a:lnTo>
                    <a:pt x="138" y="51"/>
                  </a:lnTo>
                  <a:lnTo>
                    <a:pt x="137" y="51"/>
                  </a:lnTo>
                  <a:lnTo>
                    <a:pt x="3" y="59"/>
                  </a:lnTo>
                  <a:lnTo>
                    <a:pt x="2" y="59"/>
                  </a:lnTo>
                  <a:lnTo>
                    <a:pt x="1" y="58"/>
                  </a:lnTo>
                  <a:lnTo>
                    <a:pt x="0" y="57"/>
                  </a:lnTo>
                  <a:lnTo>
                    <a:pt x="0" y="55"/>
                  </a:lnTo>
                  <a:lnTo>
                    <a:pt x="0" y="54"/>
                  </a:lnTo>
                  <a:lnTo>
                    <a:pt x="0" y="53"/>
                  </a:lnTo>
                  <a:lnTo>
                    <a:pt x="0" y="15"/>
                  </a:lnTo>
                  <a:lnTo>
                    <a:pt x="0" y="14"/>
                  </a:lnTo>
                  <a:lnTo>
                    <a:pt x="0" y="13"/>
                  </a:lnTo>
                  <a:lnTo>
                    <a:pt x="0" y="12"/>
                  </a:lnTo>
                  <a:lnTo>
                    <a:pt x="1" y="10"/>
                  </a:lnTo>
                  <a:lnTo>
                    <a:pt x="2" y="9"/>
                  </a:lnTo>
                  <a:lnTo>
                    <a:pt x="3" y="9"/>
                  </a:lnTo>
                  <a:close/>
                </a:path>
              </a:pathLst>
            </a:custGeom>
            <a:solidFill>
              <a:srgbClr val="B2B2B2"/>
            </a:solidFill>
            <a:ln w="9525">
              <a:noFill/>
              <a:round/>
              <a:headEnd/>
              <a:tailEnd/>
            </a:ln>
          </p:spPr>
          <p:txBody>
            <a:bodyPr/>
            <a:lstStyle/>
            <a:p>
              <a:endParaRPr lang="en-US"/>
            </a:p>
          </p:txBody>
        </p:sp>
        <p:sp>
          <p:nvSpPr>
            <p:cNvPr id="1354" name="Freeform 318"/>
            <p:cNvSpPr>
              <a:spLocks/>
            </p:cNvSpPr>
            <p:nvPr/>
          </p:nvSpPr>
          <p:spPr bwMode="auto">
            <a:xfrm>
              <a:off x="3644" y="1914"/>
              <a:ext cx="45" cy="28"/>
            </a:xfrm>
            <a:custGeom>
              <a:avLst/>
              <a:gdLst>
                <a:gd name="T0" fmla="*/ 1 w 90"/>
                <a:gd name="T1" fmla="*/ 2 h 56"/>
                <a:gd name="T2" fmla="*/ 21 w 90"/>
                <a:gd name="T3" fmla="*/ 0 h 56"/>
                <a:gd name="T4" fmla="*/ 22 w 90"/>
                <a:gd name="T5" fmla="*/ 0 h 56"/>
                <a:gd name="T6" fmla="*/ 22 w 90"/>
                <a:gd name="T7" fmla="*/ 1 h 56"/>
                <a:gd name="T8" fmla="*/ 22 w 90"/>
                <a:gd name="T9" fmla="*/ 1 h 56"/>
                <a:gd name="T10" fmla="*/ 22 w 90"/>
                <a:gd name="T11" fmla="*/ 1 h 56"/>
                <a:gd name="T12" fmla="*/ 22 w 90"/>
                <a:gd name="T13" fmla="*/ 1 h 56"/>
                <a:gd name="T14" fmla="*/ 22 w 90"/>
                <a:gd name="T15" fmla="*/ 2 h 56"/>
                <a:gd name="T16" fmla="*/ 22 w 90"/>
                <a:gd name="T17" fmla="*/ 2 h 56"/>
                <a:gd name="T18" fmla="*/ 22 w 90"/>
                <a:gd name="T19" fmla="*/ 2 h 56"/>
                <a:gd name="T20" fmla="*/ 23 w 90"/>
                <a:gd name="T21" fmla="*/ 11 h 56"/>
                <a:gd name="T22" fmla="*/ 23 w 90"/>
                <a:gd name="T23" fmla="*/ 12 h 56"/>
                <a:gd name="T24" fmla="*/ 23 w 90"/>
                <a:gd name="T25" fmla="*/ 12 h 56"/>
                <a:gd name="T26" fmla="*/ 23 w 90"/>
                <a:gd name="T27" fmla="*/ 12 h 56"/>
                <a:gd name="T28" fmla="*/ 23 w 90"/>
                <a:gd name="T29" fmla="*/ 12 h 56"/>
                <a:gd name="T30" fmla="*/ 23 w 90"/>
                <a:gd name="T31" fmla="*/ 13 h 56"/>
                <a:gd name="T32" fmla="*/ 23 w 90"/>
                <a:gd name="T33" fmla="*/ 13 h 56"/>
                <a:gd name="T34" fmla="*/ 22 w 90"/>
                <a:gd name="T35" fmla="*/ 13 h 56"/>
                <a:gd name="T36" fmla="*/ 22 w 90"/>
                <a:gd name="T37" fmla="*/ 13 h 56"/>
                <a:gd name="T38" fmla="*/ 1 w 90"/>
                <a:gd name="T39" fmla="*/ 14 h 56"/>
                <a:gd name="T40" fmla="*/ 1 w 90"/>
                <a:gd name="T41" fmla="*/ 14 h 56"/>
                <a:gd name="T42" fmla="*/ 1 w 90"/>
                <a:gd name="T43" fmla="*/ 14 h 56"/>
                <a:gd name="T44" fmla="*/ 1 w 90"/>
                <a:gd name="T45" fmla="*/ 14 h 56"/>
                <a:gd name="T46" fmla="*/ 1 w 90"/>
                <a:gd name="T47" fmla="*/ 14 h 56"/>
                <a:gd name="T48" fmla="*/ 1 w 90"/>
                <a:gd name="T49" fmla="*/ 14 h 56"/>
                <a:gd name="T50" fmla="*/ 1 w 90"/>
                <a:gd name="T51" fmla="*/ 14 h 56"/>
                <a:gd name="T52" fmla="*/ 1 w 90"/>
                <a:gd name="T53" fmla="*/ 13 h 56"/>
                <a:gd name="T54" fmla="*/ 1 w 90"/>
                <a:gd name="T55" fmla="*/ 13 h 56"/>
                <a:gd name="T56" fmla="*/ 0 w 90"/>
                <a:gd name="T57" fmla="*/ 4 h 56"/>
                <a:gd name="T58" fmla="*/ 0 w 90"/>
                <a:gd name="T59" fmla="*/ 3 h 56"/>
                <a:gd name="T60" fmla="*/ 0 w 90"/>
                <a:gd name="T61" fmla="*/ 3 h 56"/>
                <a:gd name="T62" fmla="*/ 0 w 90"/>
                <a:gd name="T63" fmla="*/ 3 h 56"/>
                <a:gd name="T64" fmla="*/ 0 w 90"/>
                <a:gd name="T65" fmla="*/ 2 h 56"/>
                <a:gd name="T66" fmla="*/ 1 w 90"/>
                <a:gd name="T67" fmla="*/ 2 h 56"/>
                <a:gd name="T68" fmla="*/ 1 w 90"/>
                <a:gd name="T69" fmla="*/ 2 h 56"/>
                <a:gd name="T70" fmla="*/ 1 w 90"/>
                <a:gd name="T71" fmla="*/ 2 h 56"/>
                <a:gd name="T72" fmla="*/ 1 w 90"/>
                <a:gd name="T73" fmla="*/ 2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
                <a:gd name="T112" fmla="*/ 0 h 56"/>
                <a:gd name="T113" fmla="*/ 90 w 90"/>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 h="56">
                  <a:moveTo>
                    <a:pt x="3" y="6"/>
                  </a:moveTo>
                  <a:lnTo>
                    <a:pt x="84" y="0"/>
                  </a:lnTo>
                  <a:lnTo>
                    <a:pt x="86" y="0"/>
                  </a:lnTo>
                  <a:lnTo>
                    <a:pt x="86" y="1"/>
                  </a:lnTo>
                  <a:lnTo>
                    <a:pt x="87" y="1"/>
                  </a:lnTo>
                  <a:lnTo>
                    <a:pt x="87" y="2"/>
                  </a:lnTo>
                  <a:lnTo>
                    <a:pt x="87" y="3"/>
                  </a:lnTo>
                  <a:lnTo>
                    <a:pt x="88" y="5"/>
                  </a:lnTo>
                  <a:lnTo>
                    <a:pt x="88" y="6"/>
                  </a:lnTo>
                  <a:lnTo>
                    <a:pt x="88" y="7"/>
                  </a:lnTo>
                  <a:lnTo>
                    <a:pt x="90" y="44"/>
                  </a:lnTo>
                  <a:lnTo>
                    <a:pt x="90" y="46"/>
                  </a:lnTo>
                  <a:lnTo>
                    <a:pt x="90" y="47"/>
                  </a:lnTo>
                  <a:lnTo>
                    <a:pt x="89" y="48"/>
                  </a:lnTo>
                  <a:lnTo>
                    <a:pt x="89" y="49"/>
                  </a:lnTo>
                  <a:lnTo>
                    <a:pt x="89" y="51"/>
                  </a:lnTo>
                  <a:lnTo>
                    <a:pt x="88" y="51"/>
                  </a:lnTo>
                  <a:lnTo>
                    <a:pt x="5" y="56"/>
                  </a:lnTo>
                  <a:lnTo>
                    <a:pt x="4" y="56"/>
                  </a:lnTo>
                  <a:lnTo>
                    <a:pt x="4" y="55"/>
                  </a:lnTo>
                  <a:lnTo>
                    <a:pt x="3" y="54"/>
                  </a:lnTo>
                  <a:lnTo>
                    <a:pt x="3" y="53"/>
                  </a:lnTo>
                  <a:lnTo>
                    <a:pt x="3" y="52"/>
                  </a:lnTo>
                  <a:lnTo>
                    <a:pt x="3" y="51"/>
                  </a:lnTo>
                  <a:lnTo>
                    <a:pt x="0" y="13"/>
                  </a:lnTo>
                  <a:lnTo>
                    <a:pt x="0" y="11"/>
                  </a:lnTo>
                  <a:lnTo>
                    <a:pt x="0" y="10"/>
                  </a:lnTo>
                  <a:lnTo>
                    <a:pt x="0" y="9"/>
                  </a:lnTo>
                  <a:lnTo>
                    <a:pt x="0" y="8"/>
                  </a:lnTo>
                  <a:lnTo>
                    <a:pt x="2" y="7"/>
                  </a:lnTo>
                  <a:lnTo>
                    <a:pt x="2" y="6"/>
                  </a:lnTo>
                  <a:lnTo>
                    <a:pt x="3" y="6"/>
                  </a:lnTo>
                  <a:close/>
                </a:path>
              </a:pathLst>
            </a:custGeom>
            <a:solidFill>
              <a:srgbClr val="B2B2B2"/>
            </a:solidFill>
            <a:ln w="9525">
              <a:noFill/>
              <a:round/>
              <a:headEnd/>
              <a:tailEnd/>
            </a:ln>
          </p:spPr>
          <p:txBody>
            <a:bodyPr/>
            <a:lstStyle/>
            <a:p>
              <a:endParaRPr lang="en-US"/>
            </a:p>
          </p:txBody>
        </p:sp>
        <p:sp>
          <p:nvSpPr>
            <p:cNvPr id="1355" name="Freeform 319"/>
            <p:cNvSpPr>
              <a:spLocks/>
            </p:cNvSpPr>
            <p:nvPr/>
          </p:nvSpPr>
          <p:spPr bwMode="auto">
            <a:xfrm>
              <a:off x="2922" y="1956"/>
              <a:ext cx="71" cy="26"/>
            </a:xfrm>
            <a:custGeom>
              <a:avLst/>
              <a:gdLst>
                <a:gd name="T0" fmla="*/ 1 w 141"/>
                <a:gd name="T1" fmla="*/ 2 h 52"/>
                <a:gd name="T2" fmla="*/ 35 w 141"/>
                <a:gd name="T3" fmla="*/ 0 h 52"/>
                <a:gd name="T4" fmla="*/ 35 w 141"/>
                <a:gd name="T5" fmla="*/ 0 h 52"/>
                <a:gd name="T6" fmla="*/ 35 w 141"/>
                <a:gd name="T7" fmla="*/ 0 h 52"/>
                <a:gd name="T8" fmla="*/ 35 w 141"/>
                <a:gd name="T9" fmla="*/ 0 h 52"/>
                <a:gd name="T10" fmla="*/ 35 w 141"/>
                <a:gd name="T11" fmla="*/ 1 h 52"/>
                <a:gd name="T12" fmla="*/ 35 w 141"/>
                <a:gd name="T13" fmla="*/ 1 h 52"/>
                <a:gd name="T14" fmla="*/ 36 w 141"/>
                <a:gd name="T15" fmla="*/ 1 h 52"/>
                <a:gd name="T16" fmla="*/ 36 w 141"/>
                <a:gd name="T17" fmla="*/ 1 h 52"/>
                <a:gd name="T18" fmla="*/ 36 w 141"/>
                <a:gd name="T19" fmla="*/ 2 h 52"/>
                <a:gd name="T20" fmla="*/ 36 w 141"/>
                <a:gd name="T21" fmla="*/ 10 h 52"/>
                <a:gd name="T22" fmla="*/ 36 w 141"/>
                <a:gd name="T23" fmla="*/ 10 h 52"/>
                <a:gd name="T24" fmla="*/ 36 w 141"/>
                <a:gd name="T25" fmla="*/ 10 h 52"/>
                <a:gd name="T26" fmla="*/ 35 w 141"/>
                <a:gd name="T27" fmla="*/ 11 h 52"/>
                <a:gd name="T28" fmla="*/ 35 w 141"/>
                <a:gd name="T29" fmla="*/ 11 h 52"/>
                <a:gd name="T30" fmla="*/ 35 w 141"/>
                <a:gd name="T31" fmla="*/ 11 h 52"/>
                <a:gd name="T32" fmla="*/ 35 w 141"/>
                <a:gd name="T33" fmla="*/ 11 h 52"/>
                <a:gd name="T34" fmla="*/ 35 w 141"/>
                <a:gd name="T35" fmla="*/ 11 h 52"/>
                <a:gd name="T36" fmla="*/ 35 w 141"/>
                <a:gd name="T37" fmla="*/ 11 h 52"/>
                <a:gd name="T38" fmla="*/ 1 w 141"/>
                <a:gd name="T39" fmla="*/ 13 h 52"/>
                <a:gd name="T40" fmla="*/ 1 w 141"/>
                <a:gd name="T41" fmla="*/ 13 h 52"/>
                <a:gd name="T42" fmla="*/ 1 w 141"/>
                <a:gd name="T43" fmla="*/ 13 h 52"/>
                <a:gd name="T44" fmla="*/ 1 w 141"/>
                <a:gd name="T45" fmla="*/ 13 h 52"/>
                <a:gd name="T46" fmla="*/ 1 w 141"/>
                <a:gd name="T47" fmla="*/ 13 h 52"/>
                <a:gd name="T48" fmla="*/ 0 w 141"/>
                <a:gd name="T49" fmla="*/ 13 h 52"/>
                <a:gd name="T50" fmla="*/ 0 w 141"/>
                <a:gd name="T51" fmla="*/ 12 h 52"/>
                <a:gd name="T52" fmla="*/ 0 w 141"/>
                <a:gd name="T53" fmla="*/ 12 h 52"/>
                <a:gd name="T54" fmla="*/ 0 w 141"/>
                <a:gd name="T55" fmla="*/ 12 h 52"/>
                <a:gd name="T56" fmla="*/ 0 w 141"/>
                <a:gd name="T57" fmla="*/ 3 h 52"/>
                <a:gd name="T58" fmla="*/ 0 w 141"/>
                <a:gd name="T59" fmla="*/ 3 h 52"/>
                <a:gd name="T60" fmla="*/ 0 w 141"/>
                <a:gd name="T61" fmla="*/ 3 h 52"/>
                <a:gd name="T62" fmla="*/ 0 w 141"/>
                <a:gd name="T63" fmla="*/ 3 h 52"/>
                <a:gd name="T64" fmla="*/ 1 w 141"/>
                <a:gd name="T65" fmla="*/ 3 h 52"/>
                <a:gd name="T66" fmla="*/ 1 w 141"/>
                <a:gd name="T67" fmla="*/ 2 h 52"/>
                <a:gd name="T68" fmla="*/ 1 w 141"/>
                <a:gd name="T69" fmla="*/ 2 h 52"/>
                <a:gd name="T70" fmla="*/ 1 w 141"/>
                <a:gd name="T71" fmla="*/ 2 h 52"/>
                <a:gd name="T72" fmla="*/ 1 w 141"/>
                <a:gd name="T73" fmla="*/ 2 h 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52"/>
                <a:gd name="T113" fmla="*/ 141 w 141"/>
                <a:gd name="T114" fmla="*/ 52 h 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52">
                  <a:moveTo>
                    <a:pt x="3" y="7"/>
                  </a:moveTo>
                  <a:lnTo>
                    <a:pt x="137" y="0"/>
                  </a:lnTo>
                  <a:lnTo>
                    <a:pt x="138" y="0"/>
                  </a:lnTo>
                  <a:lnTo>
                    <a:pt x="139" y="0"/>
                  </a:lnTo>
                  <a:lnTo>
                    <a:pt x="140" y="1"/>
                  </a:lnTo>
                  <a:lnTo>
                    <a:pt x="140" y="2"/>
                  </a:lnTo>
                  <a:lnTo>
                    <a:pt x="141" y="2"/>
                  </a:lnTo>
                  <a:lnTo>
                    <a:pt x="141" y="3"/>
                  </a:lnTo>
                  <a:lnTo>
                    <a:pt x="141" y="5"/>
                  </a:lnTo>
                  <a:lnTo>
                    <a:pt x="141" y="39"/>
                  </a:lnTo>
                  <a:lnTo>
                    <a:pt x="141" y="40"/>
                  </a:lnTo>
                  <a:lnTo>
                    <a:pt x="140" y="41"/>
                  </a:lnTo>
                  <a:lnTo>
                    <a:pt x="140" y="43"/>
                  </a:lnTo>
                  <a:lnTo>
                    <a:pt x="139" y="44"/>
                  </a:lnTo>
                  <a:lnTo>
                    <a:pt x="138" y="44"/>
                  </a:lnTo>
                  <a:lnTo>
                    <a:pt x="137" y="44"/>
                  </a:lnTo>
                  <a:lnTo>
                    <a:pt x="3" y="52"/>
                  </a:lnTo>
                  <a:lnTo>
                    <a:pt x="2" y="52"/>
                  </a:lnTo>
                  <a:lnTo>
                    <a:pt x="1" y="52"/>
                  </a:lnTo>
                  <a:lnTo>
                    <a:pt x="1" y="51"/>
                  </a:lnTo>
                  <a:lnTo>
                    <a:pt x="0" y="50"/>
                  </a:lnTo>
                  <a:lnTo>
                    <a:pt x="0" y="48"/>
                  </a:lnTo>
                  <a:lnTo>
                    <a:pt x="0" y="47"/>
                  </a:lnTo>
                  <a:lnTo>
                    <a:pt x="0" y="13"/>
                  </a:lnTo>
                  <a:lnTo>
                    <a:pt x="0" y="12"/>
                  </a:lnTo>
                  <a:lnTo>
                    <a:pt x="0" y="10"/>
                  </a:lnTo>
                  <a:lnTo>
                    <a:pt x="1" y="9"/>
                  </a:lnTo>
                  <a:lnTo>
                    <a:pt x="1" y="8"/>
                  </a:lnTo>
                  <a:lnTo>
                    <a:pt x="2" y="8"/>
                  </a:lnTo>
                  <a:lnTo>
                    <a:pt x="3" y="7"/>
                  </a:lnTo>
                  <a:close/>
                </a:path>
              </a:pathLst>
            </a:custGeom>
            <a:solidFill>
              <a:srgbClr val="CCCCCC"/>
            </a:solidFill>
            <a:ln w="9525">
              <a:noFill/>
              <a:round/>
              <a:headEnd/>
              <a:tailEnd/>
            </a:ln>
          </p:spPr>
          <p:txBody>
            <a:bodyPr/>
            <a:lstStyle/>
            <a:p>
              <a:endParaRPr lang="en-US"/>
            </a:p>
          </p:txBody>
        </p:sp>
        <p:sp>
          <p:nvSpPr>
            <p:cNvPr id="1356" name="Freeform 320"/>
            <p:cNvSpPr>
              <a:spLocks/>
            </p:cNvSpPr>
            <p:nvPr/>
          </p:nvSpPr>
          <p:spPr bwMode="auto">
            <a:xfrm>
              <a:off x="3645" y="1917"/>
              <a:ext cx="44" cy="25"/>
            </a:xfrm>
            <a:custGeom>
              <a:avLst/>
              <a:gdLst>
                <a:gd name="T0" fmla="*/ 1 w 86"/>
                <a:gd name="T1" fmla="*/ 1 h 49"/>
                <a:gd name="T2" fmla="*/ 21 w 86"/>
                <a:gd name="T3" fmla="*/ 0 h 49"/>
                <a:gd name="T4" fmla="*/ 21 w 86"/>
                <a:gd name="T5" fmla="*/ 0 h 49"/>
                <a:gd name="T6" fmla="*/ 21 w 86"/>
                <a:gd name="T7" fmla="*/ 0 h 49"/>
                <a:gd name="T8" fmla="*/ 21 w 86"/>
                <a:gd name="T9" fmla="*/ 1 h 49"/>
                <a:gd name="T10" fmla="*/ 21 w 86"/>
                <a:gd name="T11" fmla="*/ 1 h 49"/>
                <a:gd name="T12" fmla="*/ 22 w 86"/>
                <a:gd name="T13" fmla="*/ 1 h 49"/>
                <a:gd name="T14" fmla="*/ 22 w 86"/>
                <a:gd name="T15" fmla="*/ 1 h 49"/>
                <a:gd name="T16" fmla="*/ 22 w 86"/>
                <a:gd name="T17" fmla="*/ 1 h 49"/>
                <a:gd name="T18" fmla="*/ 22 w 86"/>
                <a:gd name="T19" fmla="*/ 2 h 49"/>
                <a:gd name="T20" fmla="*/ 23 w 86"/>
                <a:gd name="T21" fmla="*/ 10 h 49"/>
                <a:gd name="T22" fmla="*/ 23 w 86"/>
                <a:gd name="T23" fmla="*/ 10 h 49"/>
                <a:gd name="T24" fmla="*/ 23 w 86"/>
                <a:gd name="T25" fmla="*/ 11 h 49"/>
                <a:gd name="T26" fmla="*/ 23 w 86"/>
                <a:gd name="T27" fmla="*/ 11 h 49"/>
                <a:gd name="T28" fmla="*/ 22 w 86"/>
                <a:gd name="T29" fmla="*/ 11 h 49"/>
                <a:gd name="T30" fmla="*/ 22 w 86"/>
                <a:gd name="T31" fmla="*/ 11 h 49"/>
                <a:gd name="T32" fmla="*/ 22 w 86"/>
                <a:gd name="T33" fmla="*/ 11 h 49"/>
                <a:gd name="T34" fmla="*/ 22 w 86"/>
                <a:gd name="T35" fmla="*/ 12 h 49"/>
                <a:gd name="T36" fmla="*/ 22 w 86"/>
                <a:gd name="T37" fmla="*/ 12 h 49"/>
                <a:gd name="T38" fmla="*/ 1 w 86"/>
                <a:gd name="T39" fmla="*/ 13 h 49"/>
                <a:gd name="T40" fmla="*/ 1 w 86"/>
                <a:gd name="T41" fmla="*/ 13 h 49"/>
                <a:gd name="T42" fmla="*/ 1 w 86"/>
                <a:gd name="T43" fmla="*/ 13 h 49"/>
                <a:gd name="T44" fmla="*/ 1 w 86"/>
                <a:gd name="T45" fmla="*/ 12 h 49"/>
                <a:gd name="T46" fmla="*/ 1 w 86"/>
                <a:gd name="T47" fmla="*/ 12 h 49"/>
                <a:gd name="T48" fmla="*/ 1 w 86"/>
                <a:gd name="T49" fmla="*/ 12 h 49"/>
                <a:gd name="T50" fmla="*/ 1 w 86"/>
                <a:gd name="T51" fmla="*/ 12 h 49"/>
                <a:gd name="T52" fmla="*/ 1 w 86"/>
                <a:gd name="T53" fmla="*/ 12 h 49"/>
                <a:gd name="T54" fmla="*/ 1 w 86"/>
                <a:gd name="T55" fmla="*/ 11 h 49"/>
                <a:gd name="T56" fmla="*/ 0 w 86"/>
                <a:gd name="T57" fmla="*/ 3 h 49"/>
                <a:gd name="T58" fmla="*/ 0 w 86"/>
                <a:gd name="T59" fmla="*/ 3 h 49"/>
                <a:gd name="T60" fmla="*/ 0 w 86"/>
                <a:gd name="T61" fmla="*/ 2 h 49"/>
                <a:gd name="T62" fmla="*/ 0 w 86"/>
                <a:gd name="T63" fmla="*/ 2 h 49"/>
                <a:gd name="T64" fmla="*/ 1 w 86"/>
                <a:gd name="T65" fmla="*/ 2 h 49"/>
                <a:gd name="T66" fmla="*/ 1 w 86"/>
                <a:gd name="T67" fmla="*/ 2 h 49"/>
                <a:gd name="T68" fmla="*/ 1 w 86"/>
                <a:gd name="T69" fmla="*/ 2 h 49"/>
                <a:gd name="T70" fmla="*/ 1 w 86"/>
                <a:gd name="T71" fmla="*/ 1 h 49"/>
                <a:gd name="T72" fmla="*/ 1 w 86"/>
                <a:gd name="T73" fmla="*/ 1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6"/>
                <a:gd name="T112" fmla="*/ 0 h 49"/>
                <a:gd name="T113" fmla="*/ 86 w 86"/>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6" h="49">
                  <a:moveTo>
                    <a:pt x="2" y="4"/>
                  </a:moveTo>
                  <a:lnTo>
                    <a:pt x="82" y="0"/>
                  </a:lnTo>
                  <a:lnTo>
                    <a:pt x="83" y="0"/>
                  </a:lnTo>
                  <a:lnTo>
                    <a:pt x="83" y="1"/>
                  </a:lnTo>
                  <a:lnTo>
                    <a:pt x="84" y="2"/>
                  </a:lnTo>
                  <a:lnTo>
                    <a:pt x="84" y="3"/>
                  </a:lnTo>
                  <a:lnTo>
                    <a:pt x="84" y="6"/>
                  </a:lnTo>
                  <a:lnTo>
                    <a:pt x="86" y="39"/>
                  </a:lnTo>
                  <a:lnTo>
                    <a:pt x="86" y="40"/>
                  </a:lnTo>
                  <a:lnTo>
                    <a:pt x="86" y="41"/>
                  </a:lnTo>
                  <a:lnTo>
                    <a:pt x="86" y="42"/>
                  </a:lnTo>
                  <a:lnTo>
                    <a:pt x="85" y="42"/>
                  </a:lnTo>
                  <a:lnTo>
                    <a:pt x="85" y="44"/>
                  </a:lnTo>
                  <a:lnTo>
                    <a:pt x="84" y="45"/>
                  </a:lnTo>
                  <a:lnTo>
                    <a:pt x="4" y="49"/>
                  </a:lnTo>
                  <a:lnTo>
                    <a:pt x="3" y="49"/>
                  </a:lnTo>
                  <a:lnTo>
                    <a:pt x="3" y="48"/>
                  </a:lnTo>
                  <a:lnTo>
                    <a:pt x="2" y="47"/>
                  </a:lnTo>
                  <a:lnTo>
                    <a:pt x="2" y="46"/>
                  </a:lnTo>
                  <a:lnTo>
                    <a:pt x="2" y="45"/>
                  </a:lnTo>
                  <a:lnTo>
                    <a:pt x="2" y="44"/>
                  </a:lnTo>
                  <a:lnTo>
                    <a:pt x="0" y="10"/>
                  </a:lnTo>
                  <a:lnTo>
                    <a:pt x="0" y="9"/>
                  </a:lnTo>
                  <a:lnTo>
                    <a:pt x="0" y="8"/>
                  </a:lnTo>
                  <a:lnTo>
                    <a:pt x="0" y="7"/>
                  </a:lnTo>
                  <a:lnTo>
                    <a:pt x="1" y="7"/>
                  </a:lnTo>
                  <a:lnTo>
                    <a:pt x="1" y="6"/>
                  </a:lnTo>
                  <a:lnTo>
                    <a:pt x="2" y="4"/>
                  </a:lnTo>
                  <a:close/>
                </a:path>
              </a:pathLst>
            </a:custGeom>
            <a:solidFill>
              <a:srgbClr val="CCCCCC"/>
            </a:solidFill>
            <a:ln w="9525">
              <a:noFill/>
              <a:round/>
              <a:headEnd/>
              <a:tailEnd/>
            </a:ln>
          </p:spPr>
          <p:txBody>
            <a:bodyPr/>
            <a:lstStyle/>
            <a:p>
              <a:endParaRPr lang="en-US"/>
            </a:p>
          </p:txBody>
        </p:sp>
        <p:sp>
          <p:nvSpPr>
            <p:cNvPr id="1357" name="Freeform 321"/>
            <p:cNvSpPr>
              <a:spLocks/>
            </p:cNvSpPr>
            <p:nvPr/>
          </p:nvSpPr>
          <p:spPr bwMode="auto">
            <a:xfrm>
              <a:off x="2967" y="1958"/>
              <a:ext cx="19" cy="19"/>
            </a:xfrm>
            <a:custGeom>
              <a:avLst/>
              <a:gdLst>
                <a:gd name="T0" fmla="*/ 5 w 38"/>
                <a:gd name="T1" fmla="*/ 0 h 38"/>
                <a:gd name="T2" fmla="*/ 6 w 38"/>
                <a:gd name="T3" fmla="*/ 1 h 38"/>
                <a:gd name="T4" fmla="*/ 6 w 38"/>
                <a:gd name="T5" fmla="*/ 1 h 38"/>
                <a:gd name="T6" fmla="*/ 7 w 38"/>
                <a:gd name="T7" fmla="*/ 1 h 38"/>
                <a:gd name="T8" fmla="*/ 9 w 38"/>
                <a:gd name="T9" fmla="*/ 1 h 38"/>
                <a:gd name="T10" fmla="*/ 9 w 38"/>
                <a:gd name="T11" fmla="*/ 2 h 38"/>
                <a:gd name="T12" fmla="*/ 10 w 38"/>
                <a:gd name="T13" fmla="*/ 3 h 38"/>
                <a:gd name="T14" fmla="*/ 10 w 38"/>
                <a:gd name="T15" fmla="*/ 5 h 38"/>
                <a:gd name="T16" fmla="*/ 10 w 38"/>
                <a:gd name="T17" fmla="*/ 5 h 38"/>
                <a:gd name="T18" fmla="*/ 10 w 38"/>
                <a:gd name="T19" fmla="*/ 6 h 38"/>
                <a:gd name="T20" fmla="*/ 9 w 38"/>
                <a:gd name="T21" fmla="*/ 7 h 38"/>
                <a:gd name="T22" fmla="*/ 9 w 38"/>
                <a:gd name="T23" fmla="*/ 8 h 38"/>
                <a:gd name="T24" fmla="*/ 7 w 38"/>
                <a:gd name="T25" fmla="*/ 9 h 38"/>
                <a:gd name="T26" fmla="*/ 6 w 38"/>
                <a:gd name="T27" fmla="*/ 9 h 38"/>
                <a:gd name="T28" fmla="*/ 6 w 38"/>
                <a:gd name="T29" fmla="*/ 10 h 38"/>
                <a:gd name="T30" fmla="*/ 5 w 38"/>
                <a:gd name="T31" fmla="*/ 10 h 38"/>
                <a:gd name="T32" fmla="*/ 5 w 38"/>
                <a:gd name="T33" fmla="*/ 10 h 38"/>
                <a:gd name="T34" fmla="*/ 3 w 38"/>
                <a:gd name="T35" fmla="*/ 10 h 38"/>
                <a:gd name="T36" fmla="*/ 2 w 38"/>
                <a:gd name="T37" fmla="*/ 9 h 38"/>
                <a:gd name="T38" fmla="*/ 1 w 38"/>
                <a:gd name="T39" fmla="*/ 9 h 38"/>
                <a:gd name="T40" fmla="*/ 1 w 38"/>
                <a:gd name="T41" fmla="*/ 8 h 38"/>
                <a:gd name="T42" fmla="*/ 1 w 38"/>
                <a:gd name="T43" fmla="*/ 7 h 38"/>
                <a:gd name="T44" fmla="*/ 1 w 38"/>
                <a:gd name="T45" fmla="*/ 6 h 38"/>
                <a:gd name="T46" fmla="*/ 0 w 38"/>
                <a:gd name="T47" fmla="*/ 5 h 38"/>
                <a:gd name="T48" fmla="*/ 0 w 38"/>
                <a:gd name="T49" fmla="*/ 5 h 38"/>
                <a:gd name="T50" fmla="*/ 1 w 38"/>
                <a:gd name="T51" fmla="*/ 3 h 38"/>
                <a:gd name="T52" fmla="*/ 1 w 38"/>
                <a:gd name="T53" fmla="*/ 2 h 38"/>
                <a:gd name="T54" fmla="*/ 1 w 38"/>
                <a:gd name="T55" fmla="*/ 1 h 38"/>
                <a:gd name="T56" fmla="*/ 1 w 38"/>
                <a:gd name="T57" fmla="*/ 1 h 38"/>
                <a:gd name="T58" fmla="*/ 2 w 38"/>
                <a:gd name="T59" fmla="*/ 1 h 38"/>
                <a:gd name="T60" fmla="*/ 3 w 38"/>
                <a:gd name="T61" fmla="*/ 1 h 38"/>
                <a:gd name="T62" fmla="*/ 5 w 38"/>
                <a:gd name="T63" fmla="*/ 0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
                <a:gd name="T97" fmla="*/ 0 h 38"/>
                <a:gd name="T98" fmla="*/ 38 w 38"/>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 h="38">
                  <a:moveTo>
                    <a:pt x="19" y="0"/>
                  </a:moveTo>
                  <a:lnTo>
                    <a:pt x="20" y="0"/>
                  </a:lnTo>
                  <a:lnTo>
                    <a:pt x="23" y="0"/>
                  </a:lnTo>
                  <a:lnTo>
                    <a:pt x="24" y="2"/>
                  </a:lnTo>
                  <a:lnTo>
                    <a:pt x="26" y="2"/>
                  </a:lnTo>
                  <a:lnTo>
                    <a:pt x="27" y="3"/>
                  </a:lnTo>
                  <a:lnTo>
                    <a:pt x="30" y="4"/>
                  </a:lnTo>
                  <a:lnTo>
                    <a:pt x="31" y="5"/>
                  </a:lnTo>
                  <a:lnTo>
                    <a:pt x="32" y="6"/>
                  </a:lnTo>
                  <a:lnTo>
                    <a:pt x="33" y="7"/>
                  </a:lnTo>
                  <a:lnTo>
                    <a:pt x="34" y="9"/>
                  </a:lnTo>
                  <a:lnTo>
                    <a:pt x="35" y="10"/>
                  </a:lnTo>
                  <a:lnTo>
                    <a:pt x="37" y="12"/>
                  </a:lnTo>
                  <a:lnTo>
                    <a:pt x="37" y="13"/>
                  </a:lnTo>
                  <a:lnTo>
                    <a:pt x="38" y="15"/>
                  </a:lnTo>
                  <a:lnTo>
                    <a:pt x="38" y="17"/>
                  </a:lnTo>
                  <a:lnTo>
                    <a:pt x="38" y="19"/>
                  </a:lnTo>
                  <a:lnTo>
                    <a:pt x="38" y="21"/>
                  </a:lnTo>
                  <a:lnTo>
                    <a:pt x="38" y="22"/>
                  </a:lnTo>
                  <a:lnTo>
                    <a:pt x="37" y="25"/>
                  </a:lnTo>
                  <a:lnTo>
                    <a:pt x="37" y="27"/>
                  </a:lnTo>
                  <a:lnTo>
                    <a:pt x="35" y="28"/>
                  </a:lnTo>
                  <a:lnTo>
                    <a:pt x="34" y="29"/>
                  </a:lnTo>
                  <a:lnTo>
                    <a:pt x="33" y="32"/>
                  </a:lnTo>
                  <a:lnTo>
                    <a:pt x="32" y="33"/>
                  </a:lnTo>
                  <a:lnTo>
                    <a:pt x="31" y="34"/>
                  </a:lnTo>
                  <a:lnTo>
                    <a:pt x="30" y="35"/>
                  </a:lnTo>
                  <a:lnTo>
                    <a:pt x="27" y="36"/>
                  </a:lnTo>
                  <a:lnTo>
                    <a:pt x="26" y="36"/>
                  </a:lnTo>
                  <a:lnTo>
                    <a:pt x="24" y="37"/>
                  </a:lnTo>
                  <a:lnTo>
                    <a:pt x="23" y="37"/>
                  </a:lnTo>
                  <a:lnTo>
                    <a:pt x="20" y="38"/>
                  </a:lnTo>
                  <a:lnTo>
                    <a:pt x="19" y="38"/>
                  </a:lnTo>
                  <a:lnTo>
                    <a:pt x="17" y="38"/>
                  </a:lnTo>
                  <a:lnTo>
                    <a:pt x="15" y="37"/>
                  </a:lnTo>
                  <a:lnTo>
                    <a:pt x="14" y="37"/>
                  </a:lnTo>
                  <a:lnTo>
                    <a:pt x="11" y="37"/>
                  </a:lnTo>
                  <a:lnTo>
                    <a:pt x="10" y="36"/>
                  </a:lnTo>
                  <a:lnTo>
                    <a:pt x="8" y="35"/>
                  </a:lnTo>
                  <a:lnTo>
                    <a:pt x="7" y="34"/>
                  </a:lnTo>
                  <a:lnTo>
                    <a:pt x="5" y="33"/>
                  </a:lnTo>
                  <a:lnTo>
                    <a:pt x="4" y="32"/>
                  </a:lnTo>
                  <a:lnTo>
                    <a:pt x="3" y="30"/>
                  </a:lnTo>
                  <a:lnTo>
                    <a:pt x="2" y="28"/>
                  </a:lnTo>
                  <a:lnTo>
                    <a:pt x="2" y="27"/>
                  </a:lnTo>
                  <a:lnTo>
                    <a:pt x="1" y="25"/>
                  </a:lnTo>
                  <a:lnTo>
                    <a:pt x="1" y="24"/>
                  </a:lnTo>
                  <a:lnTo>
                    <a:pt x="0" y="21"/>
                  </a:lnTo>
                  <a:lnTo>
                    <a:pt x="0" y="19"/>
                  </a:lnTo>
                  <a:lnTo>
                    <a:pt x="0" y="18"/>
                  </a:lnTo>
                  <a:lnTo>
                    <a:pt x="1" y="15"/>
                  </a:lnTo>
                  <a:lnTo>
                    <a:pt x="1" y="14"/>
                  </a:lnTo>
                  <a:lnTo>
                    <a:pt x="2" y="12"/>
                  </a:lnTo>
                  <a:lnTo>
                    <a:pt x="2" y="11"/>
                  </a:lnTo>
                  <a:lnTo>
                    <a:pt x="3" y="9"/>
                  </a:lnTo>
                  <a:lnTo>
                    <a:pt x="4" y="7"/>
                  </a:lnTo>
                  <a:lnTo>
                    <a:pt x="5" y="6"/>
                  </a:lnTo>
                  <a:lnTo>
                    <a:pt x="7" y="5"/>
                  </a:lnTo>
                  <a:lnTo>
                    <a:pt x="8" y="4"/>
                  </a:lnTo>
                  <a:lnTo>
                    <a:pt x="10" y="3"/>
                  </a:lnTo>
                  <a:lnTo>
                    <a:pt x="11" y="2"/>
                  </a:lnTo>
                  <a:lnTo>
                    <a:pt x="14" y="2"/>
                  </a:lnTo>
                  <a:lnTo>
                    <a:pt x="15" y="0"/>
                  </a:lnTo>
                  <a:lnTo>
                    <a:pt x="17" y="0"/>
                  </a:lnTo>
                  <a:lnTo>
                    <a:pt x="19" y="0"/>
                  </a:lnTo>
                  <a:close/>
                </a:path>
              </a:pathLst>
            </a:custGeom>
            <a:solidFill>
              <a:srgbClr val="B2B2B2"/>
            </a:solidFill>
            <a:ln w="9525">
              <a:noFill/>
              <a:round/>
              <a:headEnd/>
              <a:tailEnd/>
            </a:ln>
          </p:spPr>
          <p:txBody>
            <a:bodyPr/>
            <a:lstStyle/>
            <a:p>
              <a:endParaRPr lang="en-US"/>
            </a:p>
          </p:txBody>
        </p:sp>
        <p:sp>
          <p:nvSpPr>
            <p:cNvPr id="1358" name="Freeform 322"/>
            <p:cNvSpPr>
              <a:spLocks/>
            </p:cNvSpPr>
            <p:nvPr/>
          </p:nvSpPr>
          <p:spPr bwMode="auto">
            <a:xfrm>
              <a:off x="3664" y="1919"/>
              <a:ext cx="18" cy="19"/>
            </a:xfrm>
            <a:custGeom>
              <a:avLst/>
              <a:gdLst>
                <a:gd name="T0" fmla="*/ 5 w 36"/>
                <a:gd name="T1" fmla="*/ 1 h 38"/>
                <a:gd name="T2" fmla="*/ 5 w 36"/>
                <a:gd name="T3" fmla="*/ 1 h 38"/>
                <a:gd name="T4" fmla="*/ 6 w 36"/>
                <a:gd name="T5" fmla="*/ 1 h 38"/>
                <a:gd name="T6" fmla="*/ 7 w 36"/>
                <a:gd name="T7" fmla="*/ 1 h 38"/>
                <a:gd name="T8" fmla="*/ 7 w 36"/>
                <a:gd name="T9" fmla="*/ 2 h 38"/>
                <a:gd name="T10" fmla="*/ 9 w 36"/>
                <a:gd name="T11" fmla="*/ 2 h 38"/>
                <a:gd name="T12" fmla="*/ 9 w 36"/>
                <a:gd name="T13" fmla="*/ 3 h 38"/>
                <a:gd name="T14" fmla="*/ 9 w 36"/>
                <a:gd name="T15" fmla="*/ 5 h 38"/>
                <a:gd name="T16" fmla="*/ 9 w 36"/>
                <a:gd name="T17" fmla="*/ 5 h 38"/>
                <a:gd name="T18" fmla="*/ 9 w 36"/>
                <a:gd name="T19" fmla="*/ 6 h 38"/>
                <a:gd name="T20" fmla="*/ 9 w 36"/>
                <a:gd name="T21" fmla="*/ 7 h 38"/>
                <a:gd name="T22" fmla="*/ 8 w 36"/>
                <a:gd name="T23" fmla="*/ 7 h 38"/>
                <a:gd name="T24" fmla="*/ 7 w 36"/>
                <a:gd name="T25" fmla="*/ 9 h 38"/>
                <a:gd name="T26" fmla="*/ 6 w 36"/>
                <a:gd name="T27" fmla="*/ 9 h 38"/>
                <a:gd name="T28" fmla="*/ 6 w 36"/>
                <a:gd name="T29" fmla="*/ 10 h 38"/>
                <a:gd name="T30" fmla="*/ 5 w 36"/>
                <a:gd name="T31" fmla="*/ 10 h 38"/>
                <a:gd name="T32" fmla="*/ 5 w 36"/>
                <a:gd name="T33" fmla="*/ 10 h 38"/>
                <a:gd name="T34" fmla="*/ 3 w 36"/>
                <a:gd name="T35" fmla="*/ 10 h 38"/>
                <a:gd name="T36" fmla="*/ 2 w 36"/>
                <a:gd name="T37" fmla="*/ 9 h 38"/>
                <a:gd name="T38" fmla="*/ 1 w 36"/>
                <a:gd name="T39" fmla="*/ 9 h 38"/>
                <a:gd name="T40" fmla="*/ 1 w 36"/>
                <a:gd name="T41" fmla="*/ 7 h 38"/>
                <a:gd name="T42" fmla="*/ 1 w 36"/>
                <a:gd name="T43" fmla="*/ 7 h 38"/>
                <a:gd name="T44" fmla="*/ 1 w 36"/>
                <a:gd name="T45" fmla="*/ 6 h 38"/>
                <a:gd name="T46" fmla="*/ 0 w 36"/>
                <a:gd name="T47" fmla="*/ 5 h 38"/>
                <a:gd name="T48" fmla="*/ 0 w 36"/>
                <a:gd name="T49" fmla="*/ 5 h 38"/>
                <a:gd name="T50" fmla="*/ 0 w 36"/>
                <a:gd name="T51" fmla="*/ 3 h 38"/>
                <a:gd name="T52" fmla="*/ 1 w 36"/>
                <a:gd name="T53" fmla="*/ 2 h 38"/>
                <a:gd name="T54" fmla="*/ 1 w 36"/>
                <a:gd name="T55" fmla="*/ 1 h 38"/>
                <a:gd name="T56" fmla="*/ 1 w 36"/>
                <a:gd name="T57" fmla="*/ 1 h 38"/>
                <a:gd name="T58" fmla="*/ 2 w 36"/>
                <a:gd name="T59" fmla="*/ 1 h 38"/>
                <a:gd name="T60" fmla="*/ 2 w 36"/>
                <a:gd name="T61" fmla="*/ 1 h 38"/>
                <a:gd name="T62" fmla="*/ 3 w 36"/>
                <a:gd name="T63" fmla="*/ 1 h 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
                <a:gd name="T97" fmla="*/ 0 h 38"/>
                <a:gd name="T98" fmla="*/ 36 w 36"/>
                <a:gd name="T99" fmla="*/ 38 h 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 h="38">
                  <a:moveTo>
                    <a:pt x="17" y="0"/>
                  </a:moveTo>
                  <a:lnTo>
                    <a:pt x="18" y="1"/>
                  </a:lnTo>
                  <a:lnTo>
                    <a:pt x="21" y="1"/>
                  </a:lnTo>
                  <a:lnTo>
                    <a:pt x="22" y="1"/>
                  </a:lnTo>
                  <a:lnTo>
                    <a:pt x="24" y="2"/>
                  </a:lnTo>
                  <a:lnTo>
                    <a:pt x="25" y="4"/>
                  </a:lnTo>
                  <a:lnTo>
                    <a:pt x="26" y="4"/>
                  </a:lnTo>
                  <a:lnTo>
                    <a:pt x="29" y="5"/>
                  </a:lnTo>
                  <a:lnTo>
                    <a:pt x="30" y="6"/>
                  </a:lnTo>
                  <a:lnTo>
                    <a:pt x="31" y="8"/>
                  </a:lnTo>
                  <a:lnTo>
                    <a:pt x="32" y="9"/>
                  </a:lnTo>
                  <a:lnTo>
                    <a:pt x="33" y="11"/>
                  </a:lnTo>
                  <a:lnTo>
                    <a:pt x="33" y="13"/>
                  </a:lnTo>
                  <a:lnTo>
                    <a:pt x="34" y="14"/>
                  </a:lnTo>
                  <a:lnTo>
                    <a:pt x="34" y="16"/>
                  </a:lnTo>
                  <a:lnTo>
                    <a:pt x="36" y="19"/>
                  </a:lnTo>
                  <a:lnTo>
                    <a:pt x="36" y="20"/>
                  </a:lnTo>
                  <a:lnTo>
                    <a:pt x="36" y="22"/>
                  </a:lnTo>
                  <a:lnTo>
                    <a:pt x="36" y="23"/>
                  </a:lnTo>
                  <a:lnTo>
                    <a:pt x="34" y="26"/>
                  </a:lnTo>
                  <a:lnTo>
                    <a:pt x="34" y="27"/>
                  </a:lnTo>
                  <a:lnTo>
                    <a:pt x="33" y="29"/>
                  </a:lnTo>
                  <a:lnTo>
                    <a:pt x="33" y="30"/>
                  </a:lnTo>
                  <a:lnTo>
                    <a:pt x="32" y="31"/>
                  </a:lnTo>
                  <a:lnTo>
                    <a:pt x="31" y="34"/>
                  </a:lnTo>
                  <a:lnTo>
                    <a:pt x="30" y="35"/>
                  </a:lnTo>
                  <a:lnTo>
                    <a:pt x="29" y="36"/>
                  </a:lnTo>
                  <a:lnTo>
                    <a:pt x="26" y="36"/>
                  </a:lnTo>
                  <a:lnTo>
                    <a:pt x="25" y="37"/>
                  </a:lnTo>
                  <a:lnTo>
                    <a:pt x="24" y="38"/>
                  </a:lnTo>
                  <a:lnTo>
                    <a:pt x="22" y="38"/>
                  </a:lnTo>
                  <a:lnTo>
                    <a:pt x="21" y="38"/>
                  </a:lnTo>
                  <a:lnTo>
                    <a:pt x="18" y="38"/>
                  </a:lnTo>
                  <a:lnTo>
                    <a:pt x="17" y="38"/>
                  </a:lnTo>
                  <a:lnTo>
                    <a:pt x="15" y="38"/>
                  </a:lnTo>
                  <a:lnTo>
                    <a:pt x="14" y="37"/>
                  </a:lnTo>
                  <a:lnTo>
                    <a:pt x="11" y="37"/>
                  </a:lnTo>
                  <a:lnTo>
                    <a:pt x="10" y="36"/>
                  </a:lnTo>
                  <a:lnTo>
                    <a:pt x="9" y="35"/>
                  </a:lnTo>
                  <a:lnTo>
                    <a:pt x="7" y="34"/>
                  </a:lnTo>
                  <a:lnTo>
                    <a:pt x="6" y="32"/>
                  </a:lnTo>
                  <a:lnTo>
                    <a:pt x="4" y="31"/>
                  </a:lnTo>
                  <a:lnTo>
                    <a:pt x="3" y="30"/>
                  </a:lnTo>
                  <a:lnTo>
                    <a:pt x="2" y="29"/>
                  </a:lnTo>
                  <a:lnTo>
                    <a:pt x="1" y="27"/>
                  </a:lnTo>
                  <a:lnTo>
                    <a:pt x="1" y="26"/>
                  </a:lnTo>
                  <a:lnTo>
                    <a:pt x="0" y="23"/>
                  </a:lnTo>
                  <a:lnTo>
                    <a:pt x="0" y="21"/>
                  </a:lnTo>
                  <a:lnTo>
                    <a:pt x="0" y="20"/>
                  </a:lnTo>
                  <a:lnTo>
                    <a:pt x="0" y="17"/>
                  </a:lnTo>
                  <a:lnTo>
                    <a:pt x="0" y="15"/>
                  </a:lnTo>
                  <a:lnTo>
                    <a:pt x="0" y="14"/>
                  </a:lnTo>
                  <a:lnTo>
                    <a:pt x="1" y="12"/>
                  </a:lnTo>
                  <a:lnTo>
                    <a:pt x="1" y="11"/>
                  </a:lnTo>
                  <a:lnTo>
                    <a:pt x="2" y="9"/>
                  </a:lnTo>
                  <a:lnTo>
                    <a:pt x="3" y="7"/>
                  </a:lnTo>
                  <a:lnTo>
                    <a:pt x="4" y="6"/>
                  </a:lnTo>
                  <a:lnTo>
                    <a:pt x="6" y="5"/>
                  </a:lnTo>
                  <a:lnTo>
                    <a:pt x="7" y="4"/>
                  </a:lnTo>
                  <a:lnTo>
                    <a:pt x="8" y="2"/>
                  </a:lnTo>
                  <a:lnTo>
                    <a:pt x="10" y="2"/>
                  </a:lnTo>
                  <a:lnTo>
                    <a:pt x="11" y="1"/>
                  </a:lnTo>
                  <a:lnTo>
                    <a:pt x="13" y="1"/>
                  </a:lnTo>
                  <a:lnTo>
                    <a:pt x="15" y="1"/>
                  </a:lnTo>
                  <a:lnTo>
                    <a:pt x="17" y="0"/>
                  </a:lnTo>
                  <a:close/>
                </a:path>
              </a:pathLst>
            </a:custGeom>
            <a:solidFill>
              <a:srgbClr val="B2B2B2"/>
            </a:solidFill>
            <a:ln w="9525">
              <a:noFill/>
              <a:round/>
              <a:headEnd/>
              <a:tailEnd/>
            </a:ln>
          </p:spPr>
          <p:txBody>
            <a:bodyPr/>
            <a:lstStyle/>
            <a:p>
              <a:endParaRPr lang="en-US"/>
            </a:p>
          </p:txBody>
        </p:sp>
      </p:grpSp>
      <p:grpSp>
        <p:nvGrpSpPr>
          <p:cNvPr id="1031" name="Group 323"/>
          <p:cNvGrpSpPr>
            <a:grpSpLocks/>
          </p:cNvGrpSpPr>
          <p:nvPr/>
        </p:nvGrpSpPr>
        <p:grpSpPr bwMode="auto">
          <a:xfrm>
            <a:off x="2521789" y="1633541"/>
            <a:ext cx="788988" cy="1330325"/>
            <a:chOff x="1928" y="1509"/>
            <a:chExt cx="497" cy="838"/>
          </a:xfrm>
        </p:grpSpPr>
        <p:graphicFrame>
          <p:nvGraphicFramePr>
            <p:cNvPr id="1028" name="Object 4"/>
            <p:cNvGraphicFramePr>
              <a:graphicFrameLocks noChangeAspect="1"/>
            </p:cNvGraphicFramePr>
            <p:nvPr/>
          </p:nvGraphicFramePr>
          <p:xfrm>
            <a:off x="1928" y="1509"/>
            <a:ext cx="497" cy="838"/>
          </p:xfrm>
          <a:graphic>
            <a:graphicData uri="http://schemas.openxmlformats.org/presentationml/2006/ole">
              <mc:AlternateContent xmlns:mc="http://schemas.openxmlformats.org/markup-compatibility/2006">
                <mc:Choice xmlns:v="urn:schemas-microsoft-com:vml" Requires="v">
                  <p:oleObj spid="_x0000_s1037" name="Picture" r:id="rId8" imgW="788760" imgH="1330200" progId="StaticMetafile">
                    <p:embed/>
                  </p:oleObj>
                </mc:Choice>
                <mc:Fallback>
                  <p:oleObj name="Picture" r:id="rId8" imgW="788760" imgH="1330200" progId="StaticMetafil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8" y="1509"/>
                          <a:ext cx="497" cy="8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1" name="Text Box 325"/>
            <p:cNvSpPr txBox="1">
              <a:spLocks noChangeArrowheads="1"/>
            </p:cNvSpPr>
            <p:nvPr/>
          </p:nvSpPr>
          <p:spPr bwMode="auto">
            <a:xfrm>
              <a:off x="2032" y="1757"/>
              <a:ext cx="289" cy="179"/>
            </a:xfrm>
            <a:prstGeom prst="rect">
              <a:avLst/>
            </a:prstGeom>
            <a:solidFill>
              <a:srgbClr val="CCFFFF"/>
            </a:solidFill>
            <a:ln w="12700">
              <a:noFill/>
              <a:miter lim="800000"/>
              <a:headEnd/>
              <a:tailEnd/>
            </a:ln>
          </p:spPr>
          <p:txBody>
            <a:bodyPr lIns="18000" rIns="18000">
              <a:spAutoFit/>
            </a:bodyPr>
            <a:lstStyle/>
            <a:p>
              <a:pPr defTabSz="762000">
                <a:lnSpc>
                  <a:spcPct val="90000"/>
                </a:lnSpc>
              </a:pPr>
              <a:r>
                <a:rPr lang="en-GB" sz="1400" b="1">
                  <a:solidFill>
                    <a:srgbClr val="FF0000"/>
                  </a:solidFill>
                  <a:latin typeface="Arial" pitchFamily="34" charset="0"/>
                </a:rPr>
                <a:t>IPv6</a:t>
              </a:r>
              <a:endParaRPr lang="en-GB" sz="1600" b="1">
                <a:solidFill>
                  <a:srgbClr val="FF0000"/>
                </a:solidFill>
                <a:latin typeface="Arial" pitchFamily="34" charset="0"/>
              </a:endParaRPr>
            </a:p>
          </p:txBody>
        </p:sp>
      </p:grpSp>
      <p:sp>
        <p:nvSpPr>
          <p:cNvPr id="1032" name="Freeform 326"/>
          <p:cNvSpPr>
            <a:spLocks/>
          </p:cNvSpPr>
          <p:nvPr/>
        </p:nvSpPr>
        <p:spPr bwMode="auto">
          <a:xfrm>
            <a:off x="4350590" y="4867279"/>
            <a:ext cx="722313" cy="161925"/>
          </a:xfrm>
          <a:custGeom>
            <a:avLst/>
            <a:gdLst>
              <a:gd name="T0" fmla="*/ 0 w 455"/>
              <a:gd name="T1" fmla="*/ 0 h 102"/>
              <a:gd name="T2" fmla="*/ 393144641 w 455"/>
              <a:gd name="T3" fmla="*/ 241935027 h 102"/>
              <a:gd name="T4" fmla="*/ 740926450 w 455"/>
              <a:gd name="T5" fmla="*/ 90725623 h 102"/>
              <a:gd name="T6" fmla="*/ 1146672770 w 455"/>
              <a:gd name="T7" fmla="*/ 257055960 h 102"/>
              <a:gd name="T8" fmla="*/ 0 60000 65536"/>
              <a:gd name="T9" fmla="*/ 0 60000 65536"/>
              <a:gd name="T10" fmla="*/ 0 60000 65536"/>
              <a:gd name="T11" fmla="*/ 0 60000 65536"/>
              <a:gd name="T12" fmla="*/ 0 w 455"/>
              <a:gd name="T13" fmla="*/ 0 h 102"/>
              <a:gd name="T14" fmla="*/ 455 w 455"/>
              <a:gd name="T15" fmla="*/ 102 h 102"/>
            </a:gdLst>
            <a:ahLst/>
            <a:cxnLst>
              <a:cxn ang="T8">
                <a:pos x="T0" y="T1"/>
              </a:cxn>
              <a:cxn ang="T9">
                <a:pos x="T2" y="T3"/>
              </a:cxn>
              <a:cxn ang="T10">
                <a:pos x="T4" y="T5"/>
              </a:cxn>
              <a:cxn ang="T11">
                <a:pos x="T6" y="T7"/>
              </a:cxn>
            </a:cxnLst>
            <a:rect l="T12" t="T13" r="T14" b="T15"/>
            <a:pathLst>
              <a:path w="455" h="102">
                <a:moveTo>
                  <a:pt x="0" y="0"/>
                </a:moveTo>
                <a:cubicBezTo>
                  <a:pt x="26" y="16"/>
                  <a:pt x="107" y="90"/>
                  <a:pt x="156" y="96"/>
                </a:cubicBezTo>
                <a:cubicBezTo>
                  <a:pt x="205" y="102"/>
                  <a:pt x="244" y="35"/>
                  <a:pt x="294" y="36"/>
                </a:cubicBezTo>
                <a:cubicBezTo>
                  <a:pt x="344" y="37"/>
                  <a:pt x="422" y="88"/>
                  <a:pt x="455" y="102"/>
                </a:cubicBezTo>
              </a:path>
            </a:pathLst>
          </a:custGeom>
          <a:noFill/>
          <a:ln w="28575">
            <a:solidFill>
              <a:schemeClr val="accent2"/>
            </a:solidFill>
            <a:round/>
            <a:headEnd/>
            <a:tailEnd/>
          </a:ln>
        </p:spPr>
        <p:txBody>
          <a:bodyPr anchor="ctr"/>
          <a:lstStyle/>
          <a:p>
            <a:endParaRPr lang="en-US"/>
          </a:p>
        </p:txBody>
      </p:sp>
      <p:sp>
        <p:nvSpPr>
          <p:cNvPr id="1033" name="Freeform 327"/>
          <p:cNvSpPr>
            <a:spLocks/>
          </p:cNvSpPr>
          <p:nvPr/>
        </p:nvSpPr>
        <p:spPr bwMode="auto">
          <a:xfrm>
            <a:off x="3283790" y="2201866"/>
            <a:ext cx="2219325" cy="2028825"/>
          </a:xfrm>
          <a:custGeom>
            <a:avLst/>
            <a:gdLst>
              <a:gd name="T0" fmla="*/ 0 w 1398"/>
              <a:gd name="T1" fmla="*/ 0 h 1278"/>
              <a:gd name="T2" fmla="*/ 1708666134 w 1398"/>
              <a:gd name="T3" fmla="*/ 1028223754 h 1278"/>
              <a:gd name="T4" fmla="*/ 2147483647 w 1398"/>
              <a:gd name="T5" fmla="*/ 2147483647 h 1278"/>
              <a:gd name="T6" fmla="*/ 2147483647 w 1398"/>
              <a:gd name="T7" fmla="*/ 2147483647 h 1278"/>
              <a:gd name="T8" fmla="*/ 0 60000 65536"/>
              <a:gd name="T9" fmla="*/ 0 60000 65536"/>
              <a:gd name="T10" fmla="*/ 0 60000 65536"/>
              <a:gd name="T11" fmla="*/ 0 60000 65536"/>
              <a:gd name="T12" fmla="*/ 0 w 1398"/>
              <a:gd name="T13" fmla="*/ 0 h 1278"/>
              <a:gd name="T14" fmla="*/ 1398 w 1398"/>
              <a:gd name="T15" fmla="*/ 1278 h 1278"/>
            </a:gdLst>
            <a:ahLst/>
            <a:cxnLst>
              <a:cxn ang="T8">
                <a:pos x="T0" y="T1"/>
              </a:cxn>
              <a:cxn ang="T9">
                <a:pos x="T2" y="T3"/>
              </a:cxn>
              <a:cxn ang="T10">
                <a:pos x="T4" y="T5"/>
              </a:cxn>
              <a:cxn ang="T11">
                <a:pos x="T6" y="T7"/>
              </a:cxn>
            </a:cxnLst>
            <a:rect l="T12" t="T13" r="T14" b="T15"/>
            <a:pathLst>
              <a:path w="1398" h="1278">
                <a:moveTo>
                  <a:pt x="0" y="0"/>
                </a:moveTo>
                <a:cubicBezTo>
                  <a:pt x="113" y="68"/>
                  <a:pt x="504" y="250"/>
                  <a:pt x="678" y="408"/>
                </a:cubicBezTo>
                <a:cubicBezTo>
                  <a:pt x="852" y="566"/>
                  <a:pt x="924" y="803"/>
                  <a:pt x="1044" y="948"/>
                </a:cubicBezTo>
                <a:cubicBezTo>
                  <a:pt x="1164" y="1093"/>
                  <a:pt x="1324" y="1209"/>
                  <a:pt x="1398" y="1278"/>
                </a:cubicBezTo>
              </a:path>
            </a:pathLst>
          </a:custGeom>
          <a:noFill/>
          <a:ln w="28575">
            <a:solidFill>
              <a:schemeClr val="tx1"/>
            </a:solidFill>
            <a:round/>
            <a:headEnd/>
            <a:tailEnd/>
          </a:ln>
        </p:spPr>
        <p:txBody>
          <a:bodyPr anchor="ctr"/>
          <a:lstStyle/>
          <a:p>
            <a:endParaRPr lang="en-US"/>
          </a:p>
        </p:txBody>
      </p:sp>
      <p:sp>
        <p:nvSpPr>
          <p:cNvPr id="1034" name="Freeform 328"/>
          <p:cNvSpPr>
            <a:spLocks/>
          </p:cNvSpPr>
          <p:nvPr/>
        </p:nvSpPr>
        <p:spPr bwMode="auto">
          <a:xfrm>
            <a:off x="5779339" y="3278191"/>
            <a:ext cx="2724150" cy="904875"/>
          </a:xfrm>
          <a:custGeom>
            <a:avLst/>
            <a:gdLst>
              <a:gd name="T0" fmla="*/ 0 w 1716"/>
              <a:gd name="T1" fmla="*/ 1436488844 h 570"/>
              <a:gd name="T2" fmla="*/ 846772656 w 1716"/>
              <a:gd name="T3" fmla="*/ 665321163 h 570"/>
              <a:gd name="T4" fmla="*/ 2147483647 w 1716"/>
              <a:gd name="T5" fmla="*/ 438507198 h 570"/>
              <a:gd name="T6" fmla="*/ 2147483647 w 1716"/>
              <a:gd name="T7" fmla="*/ 0 h 570"/>
              <a:gd name="T8" fmla="*/ 0 60000 65536"/>
              <a:gd name="T9" fmla="*/ 0 60000 65536"/>
              <a:gd name="T10" fmla="*/ 0 60000 65536"/>
              <a:gd name="T11" fmla="*/ 0 60000 65536"/>
              <a:gd name="T12" fmla="*/ 0 w 1716"/>
              <a:gd name="T13" fmla="*/ 0 h 570"/>
              <a:gd name="T14" fmla="*/ 1716 w 1716"/>
              <a:gd name="T15" fmla="*/ 570 h 570"/>
            </a:gdLst>
            <a:ahLst/>
            <a:cxnLst>
              <a:cxn ang="T8">
                <a:pos x="T0" y="T1"/>
              </a:cxn>
              <a:cxn ang="T9">
                <a:pos x="T2" y="T3"/>
              </a:cxn>
              <a:cxn ang="T10">
                <a:pos x="T4" y="T5"/>
              </a:cxn>
              <a:cxn ang="T11">
                <a:pos x="T6" y="T7"/>
              </a:cxn>
            </a:cxnLst>
            <a:rect l="T12" t="T13" r="T14" b="T15"/>
            <a:pathLst>
              <a:path w="1716" h="570">
                <a:moveTo>
                  <a:pt x="0" y="570"/>
                </a:moveTo>
                <a:cubicBezTo>
                  <a:pt x="56" y="519"/>
                  <a:pt x="162" y="330"/>
                  <a:pt x="336" y="264"/>
                </a:cubicBezTo>
                <a:cubicBezTo>
                  <a:pt x="510" y="198"/>
                  <a:pt x="814" y="218"/>
                  <a:pt x="1044" y="174"/>
                </a:cubicBezTo>
                <a:cubicBezTo>
                  <a:pt x="1274" y="130"/>
                  <a:pt x="1576" y="36"/>
                  <a:pt x="1716" y="0"/>
                </a:cubicBezTo>
              </a:path>
            </a:pathLst>
          </a:custGeom>
          <a:noFill/>
          <a:ln w="28575">
            <a:solidFill>
              <a:schemeClr val="tx1"/>
            </a:solidFill>
            <a:round/>
            <a:headEnd/>
            <a:tailEnd/>
          </a:ln>
        </p:spPr>
        <p:txBody>
          <a:bodyPr anchor="ctr"/>
          <a:lstStyle/>
          <a:p>
            <a:endParaRPr lang="en-US"/>
          </a:p>
        </p:txBody>
      </p:sp>
      <p:sp>
        <p:nvSpPr>
          <p:cNvPr id="1035" name="Freeform 329"/>
          <p:cNvSpPr>
            <a:spLocks/>
          </p:cNvSpPr>
          <p:nvPr/>
        </p:nvSpPr>
        <p:spPr bwMode="auto">
          <a:xfrm>
            <a:off x="3283790" y="2124079"/>
            <a:ext cx="5248275" cy="954087"/>
          </a:xfrm>
          <a:custGeom>
            <a:avLst/>
            <a:gdLst>
              <a:gd name="T0" fmla="*/ 0 w 3306"/>
              <a:gd name="T1" fmla="*/ 57962771 h 601"/>
              <a:gd name="T2" fmla="*/ 2147483647 w 3306"/>
              <a:gd name="T3" fmla="*/ 47882143 h 601"/>
              <a:gd name="T4" fmla="*/ 2147483647 w 3306"/>
              <a:gd name="T5" fmla="*/ 244454234 h 601"/>
              <a:gd name="T6" fmla="*/ 2147483647 w 3306"/>
              <a:gd name="T7" fmla="*/ 1514612100 h 601"/>
              <a:gd name="T8" fmla="*/ 0 60000 65536"/>
              <a:gd name="T9" fmla="*/ 0 60000 65536"/>
              <a:gd name="T10" fmla="*/ 0 60000 65536"/>
              <a:gd name="T11" fmla="*/ 0 60000 65536"/>
              <a:gd name="T12" fmla="*/ 0 w 3306"/>
              <a:gd name="T13" fmla="*/ 0 h 601"/>
              <a:gd name="T14" fmla="*/ 3306 w 3306"/>
              <a:gd name="T15" fmla="*/ 601 h 601"/>
            </a:gdLst>
            <a:ahLst/>
            <a:cxnLst>
              <a:cxn ang="T8">
                <a:pos x="T0" y="T1"/>
              </a:cxn>
              <a:cxn ang="T9">
                <a:pos x="T2" y="T3"/>
              </a:cxn>
              <a:cxn ang="T10">
                <a:pos x="T4" y="T5"/>
              </a:cxn>
              <a:cxn ang="T11">
                <a:pos x="T6" y="T7"/>
              </a:cxn>
            </a:cxnLst>
            <a:rect l="T12" t="T13" r="T14" b="T15"/>
            <a:pathLst>
              <a:path w="3306" h="601">
                <a:moveTo>
                  <a:pt x="0" y="23"/>
                </a:moveTo>
                <a:cubicBezTo>
                  <a:pt x="173" y="22"/>
                  <a:pt x="656" y="7"/>
                  <a:pt x="1038" y="19"/>
                </a:cubicBezTo>
                <a:cubicBezTo>
                  <a:pt x="1420" y="31"/>
                  <a:pt x="1914" y="0"/>
                  <a:pt x="2292" y="97"/>
                </a:cubicBezTo>
                <a:cubicBezTo>
                  <a:pt x="2670" y="194"/>
                  <a:pt x="3095" y="496"/>
                  <a:pt x="3306" y="601"/>
                </a:cubicBezTo>
              </a:path>
            </a:pathLst>
          </a:custGeom>
          <a:noFill/>
          <a:ln w="28575">
            <a:solidFill>
              <a:schemeClr val="tx1"/>
            </a:solidFill>
            <a:prstDash val="dash"/>
            <a:round/>
            <a:headEnd/>
            <a:tailEnd/>
          </a:ln>
        </p:spPr>
        <p:txBody>
          <a:bodyPr anchor="ctr"/>
          <a:lstStyle/>
          <a:p>
            <a:endParaRPr lang="en-US"/>
          </a:p>
        </p:txBody>
      </p:sp>
      <p:sp>
        <p:nvSpPr>
          <p:cNvPr id="1036" name="Text Box 330"/>
          <p:cNvSpPr txBox="1">
            <a:spLocks noChangeArrowheads="1"/>
          </p:cNvSpPr>
          <p:nvPr/>
        </p:nvSpPr>
        <p:spPr bwMode="auto">
          <a:xfrm>
            <a:off x="2051890" y="1182690"/>
            <a:ext cx="2164375" cy="369332"/>
          </a:xfrm>
          <a:prstGeom prst="rect">
            <a:avLst/>
          </a:prstGeom>
          <a:noFill/>
          <a:ln w="9525">
            <a:noFill/>
            <a:miter lim="800000"/>
            <a:headEnd/>
            <a:tailEnd/>
          </a:ln>
        </p:spPr>
        <p:txBody>
          <a:bodyPr wrap="none">
            <a:spAutoFit/>
          </a:bodyPr>
          <a:lstStyle/>
          <a:p>
            <a:r>
              <a:rPr lang="en-US">
                <a:latin typeface="Comic Sans MS" pitchFamily="66" charset="0"/>
              </a:rPr>
              <a:t>Mobile Node (MN)</a:t>
            </a:r>
          </a:p>
        </p:txBody>
      </p:sp>
      <p:sp>
        <p:nvSpPr>
          <p:cNvPr id="1037" name="Text Box 331"/>
          <p:cNvSpPr txBox="1">
            <a:spLocks noChangeArrowheads="1"/>
          </p:cNvSpPr>
          <p:nvPr/>
        </p:nvSpPr>
        <p:spPr bwMode="auto">
          <a:xfrm>
            <a:off x="6800102" y="3689353"/>
            <a:ext cx="2914580" cy="369332"/>
          </a:xfrm>
          <a:prstGeom prst="rect">
            <a:avLst/>
          </a:prstGeom>
          <a:noFill/>
          <a:ln w="9525">
            <a:noFill/>
            <a:miter lim="800000"/>
            <a:headEnd/>
            <a:tailEnd/>
          </a:ln>
        </p:spPr>
        <p:txBody>
          <a:bodyPr wrap="none">
            <a:spAutoFit/>
          </a:bodyPr>
          <a:lstStyle/>
          <a:p>
            <a:r>
              <a:rPr lang="en-US">
                <a:latin typeface="Comic Sans MS" pitchFamily="66" charset="0"/>
              </a:rPr>
              <a:t>Corresponding Node (CN)</a:t>
            </a:r>
          </a:p>
        </p:txBody>
      </p:sp>
      <p:sp>
        <p:nvSpPr>
          <p:cNvPr id="1038" name="Text Box 332"/>
          <p:cNvSpPr txBox="1">
            <a:spLocks noChangeArrowheads="1"/>
          </p:cNvSpPr>
          <p:nvPr/>
        </p:nvSpPr>
        <p:spPr bwMode="auto">
          <a:xfrm>
            <a:off x="2547190" y="5145090"/>
            <a:ext cx="2090637" cy="369332"/>
          </a:xfrm>
          <a:prstGeom prst="rect">
            <a:avLst/>
          </a:prstGeom>
          <a:noFill/>
          <a:ln w="9525">
            <a:noFill/>
            <a:miter lim="800000"/>
            <a:headEnd/>
            <a:tailEnd/>
          </a:ln>
        </p:spPr>
        <p:txBody>
          <a:bodyPr wrap="none">
            <a:spAutoFit/>
          </a:bodyPr>
          <a:lstStyle/>
          <a:p>
            <a:r>
              <a:rPr lang="en-US">
                <a:latin typeface="Comic Sans MS" pitchFamily="66" charset="0"/>
              </a:rPr>
              <a:t>Home Agent (HA)</a:t>
            </a:r>
          </a:p>
        </p:txBody>
      </p:sp>
      <p:sp>
        <p:nvSpPr>
          <p:cNvPr id="1039" name="Text Box 333"/>
          <p:cNvSpPr txBox="1">
            <a:spLocks noChangeArrowheads="1"/>
          </p:cNvSpPr>
          <p:nvPr/>
        </p:nvSpPr>
        <p:spPr bwMode="auto">
          <a:xfrm>
            <a:off x="4350589" y="1744666"/>
            <a:ext cx="3352800" cy="646331"/>
          </a:xfrm>
          <a:prstGeom prst="rect">
            <a:avLst/>
          </a:prstGeom>
          <a:noFill/>
          <a:ln w="9525">
            <a:noFill/>
            <a:miter lim="800000"/>
            <a:headEnd/>
            <a:tailEnd/>
          </a:ln>
        </p:spPr>
        <p:txBody>
          <a:bodyPr>
            <a:spAutoFit/>
          </a:bodyPr>
          <a:lstStyle/>
          <a:p>
            <a:r>
              <a:rPr lang="en-US">
                <a:solidFill>
                  <a:schemeClr val="accent2"/>
                </a:solidFill>
                <a:latin typeface="Comic Sans MS" pitchFamily="66" charset="0"/>
              </a:rPr>
              <a:t>Direct connection via binding update</a:t>
            </a:r>
          </a:p>
        </p:txBody>
      </p:sp>
      <p:sp>
        <p:nvSpPr>
          <p:cNvPr id="1040" name="Rectangle 334" descr="Rectangle: Click to edit Master text styles&#10;Second level&#10;Third level&#10;Fourth level&#10;Fifth level"/>
          <p:cNvSpPr>
            <a:spLocks noGrp="1" noChangeArrowheads="1"/>
          </p:cNvSpPr>
          <p:nvPr>
            <p:ph type="body" idx="1"/>
          </p:nvPr>
        </p:nvSpPr>
        <p:spPr>
          <a:xfrm>
            <a:off x="6865189" y="4564065"/>
            <a:ext cx="3505200" cy="1524000"/>
          </a:xfrm>
        </p:spPr>
        <p:txBody>
          <a:bodyPr/>
          <a:lstStyle/>
          <a:p>
            <a:pPr>
              <a:lnSpc>
                <a:spcPct val="90000"/>
              </a:lnSpc>
            </a:pPr>
            <a:r>
              <a:rPr lang="en-US" sz="2000" dirty="0"/>
              <a:t>Authentication is a requirement</a:t>
            </a:r>
          </a:p>
          <a:p>
            <a:pPr>
              <a:lnSpc>
                <a:spcPct val="90000"/>
              </a:lnSpc>
            </a:pPr>
            <a:r>
              <a:rPr lang="en-US" sz="2000" dirty="0"/>
              <a:t>Early proposals weak</a:t>
            </a:r>
          </a:p>
          <a:p>
            <a:pPr>
              <a:lnSpc>
                <a:spcPct val="90000"/>
              </a:lnSpc>
            </a:pPr>
            <a:r>
              <a:rPr lang="en-US" sz="2000" dirty="0"/>
              <a:t>RFC 6618 – use </a:t>
            </a:r>
            <a:r>
              <a:rPr lang="en-US" sz="2000" dirty="0" err="1"/>
              <a:t>IPSec</a:t>
            </a:r>
            <a:endParaRPr lang="en-US" sz="2400" dirty="0"/>
          </a:p>
        </p:txBody>
      </p:sp>
      <p:sp>
        <p:nvSpPr>
          <p:cNvPr id="335" name="TextBox 334"/>
          <p:cNvSpPr txBox="1"/>
          <p:nvPr/>
        </p:nvSpPr>
        <p:spPr>
          <a:xfrm>
            <a:off x="1676400" y="57090"/>
            <a:ext cx="2209800" cy="369332"/>
          </a:xfrm>
          <a:prstGeom prst="rect">
            <a:avLst/>
          </a:prstGeom>
          <a:noFill/>
        </p:spPr>
        <p:txBody>
          <a:bodyPr wrap="square" rtlCol="0">
            <a:spAutoFit/>
          </a:bodyPr>
          <a:lstStyle/>
          <a:p>
            <a:r>
              <a:rPr lang="en-US" dirty="0">
                <a:solidFill>
                  <a:schemeClr val="tx2"/>
                </a:solidFill>
              </a:rPr>
              <a:t>Mobility</a:t>
            </a:r>
          </a:p>
        </p:txBody>
      </p:sp>
      <p:sp>
        <p:nvSpPr>
          <p:cNvPr id="33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33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20</a:t>
            </a:fld>
            <a:endParaRPr lang="zh-CN" altLang="en-US"/>
          </a:p>
        </p:txBody>
      </p:sp>
    </p:spTree>
    <p:extLst>
      <p:ext uri="{BB962C8B-B14F-4D97-AF65-F5344CB8AC3E}">
        <p14:creationId xmlns:p14="http://schemas.microsoft.com/office/powerpoint/2010/main" val="253612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Summary of first section</a:t>
            </a:r>
          </a:p>
        </p:txBody>
      </p:sp>
      <p:sp>
        <p:nvSpPr>
          <p:cNvPr id="6147" name="Content Placeholder 2" descr="Rectangle: Click to edit Master text styles&#10;Second level&#10;Third level&#10;Fourth level&#10;Fifth level"/>
          <p:cNvSpPr>
            <a:spLocks noGrp="1"/>
          </p:cNvSpPr>
          <p:nvPr>
            <p:ph idx="4294967295"/>
          </p:nvPr>
        </p:nvSpPr>
        <p:spPr>
          <a:xfrm>
            <a:off x="2209802" y="1796152"/>
            <a:ext cx="7161963" cy="3486150"/>
          </a:xfrm>
          <a:prstGeom prst="rect">
            <a:avLst/>
          </a:prstGeom>
        </p:spPr>
        <p:txBody>
          <a:bodyPr>
            <a:normAutofit lnSpcReduction="10000"/>
          </a:bodyPr>
          <a:lstStyle/>
          <a:p>
            <a:pPr eaLnBrk="1" hangingPunct="1"/>
            <a:r>
              <a:rPr lang="en-US" dirty="0"/>
              <a:t>Protecting network connections</a:t>
            </a:r>
          </a:p>
          <a:p>
            <a:pPr lvl="1" eaLnBrk="1" hangingPunct="1"/>
            <a:r>
              <a:rPr lang="en-US" dirty="0"/>
              <a:t>Wireless access– 802.11i/WPA2</a:t>
            </a:r>
          </a:p>
          <a:p>
            <a:pPr lvl="2"/>
            <a:r>
              <a:rPr lang="en-US" dirty="0"/>
              <a:t>Several </a:t>
            </a:r>
            <a:r>
              <a:rPr lang="en-US" dirty="0" err="1"/>
              <a:t>subprotocols</a:t>
            </a:r>
            <a:r>
              <a:rPr lang="en-US" dirty="0"/>
              <a:t> provide encrypted link between user device and wireless access point</a:t>
            </a:r>
          </a:p>
          <a:p>
            <a:pPr lvl="1"/>
            <a:r>
              <a:rPr lang="en-US" dirty="0"/>
              <a:t>IPSEC </a:t>
            </a:r>
          </a:p>
          <a:p>
            <a:pPr lvl="2"/>
            <a:r>
              <a:rPr lang="en-US" dirty="0"/>
              <a:t>Give external Internet connections equivalent security to local area network connections</a:t>
            </a:r>
          </a:p>
          <a:p>
            <a:pPr lvl="1" eaLnBrk="1" hangingPunct="1"/>
            <a:r>
              <a:rPr lang="en-US" dirty="0"/>
              <a:t>Mobility</a:t>
            </a:r>
          </a:p>
          <a:p>
            <a:pPr lvl="2"/>
            <a:r>
              <a:rPr lang="en-US" dirty="0"/>
              <a:t>Preserve network connections when a device moves to different physical portions of the network</a:t>
            </a:r>
          </a:p>
        </p:txBody>
      </p:sp>
      <p:pic>
        <p:nvPicPr>
          <p:cNvPr id="6149" name="Picture 9" descr="© art.com">
            <a:hlinkClick r:id="rId2"/>
          </p:cNvPr>
          <p:cNvPicPr>
            <a:picLocks noChangeAspect="1" noChangeArrowheads="1"/>
          </p:cNvPicPr>
          <p:nvPr/>
        </p:nvPicPr>
        <p:blipFill>
          <a:blip r:embed="rId3" cstate="print"/>
          <a:srcRect/>
          <a:stretch>
            <a:fillRect/>
          </a:stretch>
        </p:blipFill>
        <p:spPr bwMode="auto">
          <a:xfrm>
            <a:off x="9144003" y="971552"/>
            <a:ext cx="1209675" cy="2257425"/>
          </a:xfrm>
          <a:prstGeom prst="rect">
            <a:avLst/>
          </a:prstGeom>
          <a:noFill/>
          <a:ln w="9525">
            <a:noFill/>
            <a:miter lim="800000"/>
            <a:headEnd/>
            <a:tailEnd/>
          </a:ln>
        </p:spPr>
      </p:pic>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21</a:t>
            </a:fld>
            <a:endParaRPr lang="zh-CN" altLang="en-US"/>
          </a:p>
        </p:txBody>
      </p:sp>
    </p:spTree>
    <p:extLst>
      <p:ext uri="{BB962C8B-B14F-4D97-AF65-F5344CB8AC3E}">
        <p14:creationId xmlns:p14="http://schemas.microsoft.com/office/powerpoint/2010/main" val="21380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Second topic of today’s lecture</a:t>
            </a:r>
          </a:p>
        </p:txBody>
      </p:sp>
      <p:sp>
        <p:nvSpPr>
          <p:cNvPr id="6147" name="Content Placeholder 2" descr="Rectangle: Click to edit Master text styles&#10;Second level&#10;Third level&#10;Fourth level&#10;Fifth level"/>
          <p:cNvSpPr>
            <a:spLocks noGrp="1"/>
          </p:cNvSpPr>
          <p:nvPr>
            <p:ph idx="4294967295"/>
          </p:nvPr>
        </p:nvSpPr>
        <p:spPr>
          <a:xfrm>
            <a:off x="2209800" y="2057400"/>
            <a:ext cx="7772400" cy="3486150"/>
          </a:xfrm>
          <a:prstGeom prst="rect">
            <a:avLst/>
          </a:prstGeom>
        </p:spPr>
        <p:txBody>
          <a:bodyPr>
            <a:normAutofit/>
          </a:bodyPr>
          <a:lstStyle/>
          <a:p>
            <a:pPr>
              <a:lnSpc>
                <a:spcPct val="90000"/>
              </a:lnSpc>
            </a:pPr>
            <a:r>
              <a:rPr lang="en-US" dirty="0"/>
              <a:t>Perimeter defenses for local networks</a:t>
            </a:r>
          </a:p>
          <a:p>
            <a:pPr lvl="1">
              <a:lnSpc>
                <a:spcPct val="90000"/>
              </a:lnSpc>
            </a:pPr>
            <a:r>
              <a:rPr lang="en-US" dirty="0"/>
              <a:t>Firewall</a:t>
            </a:r>
          </a:p>
          <a:p>
            <a:pPr lvl="2">
              <a:lnSpc>
                <a:spcPct val="90000"/>
              </a:lnSpc>
            </a:pPr>
            <a:r>
              <a:rPr lang="en-US" dirty="0"/>
              <a:t>Packet filter (stateless, </a:t>
            </a:r>
            <a:r>
              <a:rPr lang="en-US" dirty="0" err="1"/>
              <a:t>stateful</a:t>
            </a:r>
            <a:r>
              <a:rPr lang="en-US" dirty="0"/>
              <a:t>)</a:t>
            </a:r>
          </a:p>
          <a:p>
            <a:pPr lvl="2">
              <a:lnSpc>
                <a:spcPct val="90000"/>
              </a:lnSpc>
            </a:pPr>
            <a:r>
              <a:rPr lang="en-US" dirty="0"/>
              <a:t>Application layer proxies</a:t>
            </a:r>
          </a:p>
          <a:p>
            <a:pPr lvl="1">
              <a:lnSpc>
                <a:spcPct val="90000"/>
              </a:lnSpc>
            </a:pPr>
            <a:r>
              <a:rPr lang="en-US" dirty="0"/>
              <a:t>Intrusion detection</a:t>
            </a:r>
          </a:p>
          <a:p>
            <a:pPr lvl="2">
              <a:lnSpc>
                <a:spcPct val="90000"/>
              </a:lnSpc>
            </a:pPr>
            <a:r>
              <a:rPr lang="en-US" dirty="0"/>
              <a:t>Anomaly and misuse detection </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22</a:t>
            </a:fld>
            <a:endParaRPr lang="zh-CN" altLang="en-US"/>
          </a:p>
        </p:txBody>
      </p:sp>
    </p:spTree>
    <p:extLst>
      <p:ext uri="{BB962C8B-B14F-4D97-AF65-F5344CB8AC3E}">
        <p14:creationId xmlns:p14="http://schemas.microsoft.com/office/powerpoint/2010/main" val="675485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2246313" y="1676401"/>
            <a:ext cx="7772400" cy="598487"/>
          </a:xfrm>
        </p:spPr>
        <p:txBody>
          <a:bodyPr/>
          <a:lstStyle/>
          <a:p>
            <a:r>
              <a:rPr lang="en-US" sz="3600" cap="all" dirty="0">
                <a:solidFill>
                  <a:schemeClr val="tx2"/>
                </a:solidFill>
                <a:latin typeface="+mj-lt"/>
                <a:ea typeface="+mj-ea"/>
                <a:cs typeface="+mj-cs"/>
              </a:rPr>
              <a:t>Local area Network</a:t>
            </a:r>
          </a:p>
        </p:txBody>
      </p:sp>
      <p:sp>
        <p:nvSpPr>
          <p:cNvPr id="3" name="TextBox 2"/>
          <p:cNvSpPr txBox="1"/>
          <p:nvPr/>
        </p:nvSpPr>
        <p:spPr>
          <a:xfrm>
            <a:off x="2971800" y="2590800"/>
            <a:ext cx="5867400" cy="1569660"/>
          </a:xfrm>
          <a:prstGeom prst="rect">
            <a:avLst/>
          </a:prstGeom>
          <a:noFill/>
        </p:spPr>
        <p:txBody>
          <a:bodyPr wrap="square" rtlCol="0">
            <a:spAutoFit/>
          </a:bodyPr>
          <a:lstStyle/>
          <a:p>
            <a:r>
              <a:rPr lang="en-US" sz="3200" dirty="0"/>
              <a:t>How can we protect our local area network from attackers on the external Internet?</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23</a:t>
            </a:fld>
            <a:endParaRPr lang="zh-CN" altLang="en-US"/>
          </a:p>
        </p:txBody>
      </p:sp>
    </p:spTree>
    <p:extLst>
      <p:ext uri="{BB962C8B-B14F-4D97-AF65-F5344CB8AC3E}">
        <p14:creationId xmlns:p14="http://schemas.microsoft.com/office/powerpoint/2010/main" val="1518962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838200" y="365125"/>
            <a:ext cx="10515600" cy="790575"/>
          </a:xfrm>
        </p:spPr>
        <p:txBody>
          <a:bodyPr/>
          <a:lstStyle/>
          <a:p>
            <a:pPr eaLnBrk="1" hangingPunct="1"/>
            <a:r>
              <a:rPr lang="en-US" dirty="0"/>
              <a:t>Basic Firewall Concept</a:t>
            </a:r>
          </a:p>
        </p:txBody>
      </p:sp>
      <p:sp>
        <p:nvSpPr>
          <p:cNvPr id="2053" name="Rectangle 3" descr="Rectangle: Click to edit Master text styles&#10;Second level&#10;Third level&#10;Fourth level&#10;Fifth level"/>
          <p:cNvSpPr>
            <a:spLocks noGrp="1" noChangeArrowheads="1"/>
          </p:cNvSpPr>
          <p:nvPr>
            <p:ph type="body" idx="1"/>
          </p:nvPr>
        </p:nvSpPr>
        <p:spPr>
          <a:xfrm>
            <a:off x="838200" y="1351172"/>
            <a:ext cx="10515600" cy="4351338"/>
          </a:xfrm>
        </p:spPr>
        <p:txBody>
          <a:bodyPr/>
          <a:lstStyle/>
          <a:p>
            <a:pPr eaLnBrk="1" hangingPunct="1"/>
            <a:r>
              <a:rPr lang="en-US"/>
              <a:t>Separate local area net from internet</a:t>
            </a:r>
          </a:p>
        </p:txBody>
      </p:sp>
      <p:grpSp>
        <p:nvGrpSpPr>
          <p:cNvPr id="2054" name="Group 4"/>
          <p:cNvGrpSpPr>
            <a:grpSpLocks/>
          </p:cNvGrpSpPr>
          <p:nvPr/>
        </p:nvGrpSpPr>
        <p:grpSpPr bwMode="auto">
          <a:xfrm>
            <a:off x="2555876" y="3716549"/>
            <a:ext cx="6435726" cy="1387475"/>
            <a:chOff x="576" y="1723"/>
            <a:chExt cx="4054" cy="874"/>
          </a:xfrm>
        </p:grpSpPr>
        <p:graphicFrame>
          <p:nvGraphicFramePr>
            <p:cNvPr id="2050" name="Object 5"/>
            <p:cNvGraphicFramePr>
              <a:graphicFrameLocks noChangeAspect="1"/>
            </p:cNvGraphicFramePr>
            <p:nvPr/>
          </p:nvGraphicFramePr>
          <p:xfrm>
            <a:off x="576" y="1829"/>
            <a:ext cx="907" cy="661"/>
          </p:xfrm>
          <a:graphic>
            <a:graphicData uri="http://schemas.openxmlformats.org/presentationml/2006/ole">
              <mc:AlternateContent xmlns:mc="http://schemas.openxmlformats.org/markup-compatibility/2006">
                <mc:Choice xmlns:v="urn:schemas-microsoft-com:vml" Requires="v">
                  <p:oleObj spid="_x0000_s2056" name="Clip" r:id="rId3" imgW="1440720" imgH="1049400" progId="">
                    <p:embed/>
                  </p:oleObj>
                </mc:Choice>
                <mc:Fallback>
                  <p:oleObj name="Clip" r:id="rId3" imgW="1440720" imgH="1049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829"/>
                          <a:ext cx="907" cy="6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6"/>
            <p:cNvGraphicFramePr>
              <a:graphicFrameLocks noChangeAspect="1"/>
            </p:cNvGraphicFramePr>
            <p:nvPr/>
          </p:nvGraphicFramePr>
          <p:xfrm>
            <a:off x="3744" y="1723"/>
            <a:ext cx="886" cy="874"/>
          </p:xfrm>
          <a:graphic>
            <a:graphicData uri="http://schemas.openxmlformats.org/presentationml/2006/ole">
              <mc:AlternateContent xmlns:mc="http://schemas.openxmlformats.org/markup-compatibility/2006">
                <mc:Choice xmlns:v="urn:schemas-microsoft-com:vml" Requires="v">
                  <p:oleObj spid="_x0000_s2057" name="Clip" r:id="rId5" imgW="1407600" imgH="1387080" progId="">
                    <p:embed/>
                  </p:oleObj>
                </mc:Choice>
                <mc:Fallback>
                  <p:oleObj name="Clip" r:id="rId5" imgW="1407600" imgH="13870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 y="1723"/>
                          <a:ext cx="886" cy="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2" name="Freeform 7"/>
            <p:cNvSpPr>
              <a:spLocks/>
            </p:cNvSpPr>
            <p:nvPr/>
          </p:nvSpPr>
          <p:spPr bwMode="auto">
            <a:xfrm>
              <a:off x="981" y="2007"/>
              <a:ext cx="1338" cy="391"/>
            </a:xfrm>
            <a:custGeom>
              <a:avLst/>
              <a:gdLst>
                <a:gd name="T0" fmla="*/ 0 w 1338"/>
                <a:gd name="T1" fmla="*/ 221 h 391"/>
                <a:gd name="T2" fmla="*/ 0 w 1338"/>
                <a:gd name="T3" fmla="*/ 391 h 391"/>
                <a:gd name="T4" fmla="*/ 1338 w 1338"/>
                <a:gd name="T5" fmla="*/ 389 h 391"/>
                <a:gd name="T6" fmla="*/ 1338 w 1338"/>
                <a:gd name="T7" fmla="*/ 0 h 391"/>
                <a:gd name="T8" fmla="*/ 0 60000 65536"/>
                <a:gd name="T9" fmla="*/ 0 60000 65536"/>
                <a:gd name="T10" fmla="*/ 0 60000 65536"/>
                <a:gd name="T11" fmla="*/ 0 60000 65536"/>
                <a:gd name="T12" fmla="*/ 0 w 1338"/>
                <a:gd name="T13" fmla="*/ 0 h 391"/>
                <a:gd name="T14" fmla="*/ 1338 w 1338"/>
                <a:gd name="T15" fmla="*/ 391 h 391"/>
              </a:gdLst>
              <a:ahLst/>
              <a:cxnLst>
                <a:cxn ang="T8">
                  <a:pos x="T0" y="T1"/>
                </a:cxn>
                <a:cxn ang="T9">
                  <a:pos x="T2" y="T3"/>
                </a:cxn>
                <a:cxn ang="T10">
                  <a:pos x="T4" y="T5"/>
                </a:cxn>
                <a:cxn ang="T11">
                  <a:pos x="T6" y="T7"/>
                </a:cxn>
              </a:cxnLst>
              <a:rect l="T12" t="T13" r="T14" b="T15"/>
              <a:pathLst>
                <a:path w="1338" h="391">
                  <a:moveTo>
                    <a:pt x="0" y="221"/>
                  </a:moveTo>
                  <a:lnTo>
                    <a:pt x="0" y="391"/>
                  </a:lnTo>
                  <a:lnTo>
                    <a:pt x="1338" y="389"/>
                  </a:lnTo>
                  <a:lnTo>
                    <a:pt x="1338" y="0"/>
                  </a:lnTo>
                </a:path>
              </a:pathLst>
            </a:custGeom>
            <a:noFill/>
            <a:ln w="28575">
              <a:solidFill>
                <a:schemeClr val="tx1"/>
              </a:solidFill>
              <a:round/>
              <a:headEnd/>
              <a:tailEnd/>
            </a:ln>
          </p:spPr>
          <p:txBody>
            <a:bodyPr wrap="none" anchor="ctr"/>
            <a:lstStyle/>
            <a:p>
              <a:endParaRPr lang="en-US"/>
            </a:p>
          </p:txBody>
        </p:sp>
        <p:sp>
          <p:nvSpPr>
            <p:cNvPr id="2083" name="Freeform 8"/>
            <p:cNvSpPr>
              <a:spLocks/>
            </p:cNvSpPr>
            <p:nvPr/>
          </p:nvSpPr>
          <p:spPr bwMode="auto">
            <a:xfrm flipH="1">
              <a:off x="2784" y="2007"/>
              <a:ext cx="1071" cy="393"/>
            </a:xfrm>
            <a:custGeom>
              <a:avLst/>
              <a:gdLst>
                <a:gd name="T0" fmla="*/ 0 w 1071"/>
                <a:gd name="T1" fmla="*/ 393 h 393"/>
                <a:gd name="T2" fmla="*/ 1071 w 1071"/>
                <a:gd name="T3" fmla="*/ 389 h 393"/>
                <a:gd name="T4" fmla="*/ 1071 w 1071"/>
                <a:gd name="T5" fmla="*/ 0 h 393"/>
                <a:gd name="T6" fmla="*/ 0 60000 65536"/>
                <a:gd name="T7" fmla="*/ 0 60000 65536"/>
                <a:gd name="T8" fmla="*/ 0 60000 65536"/>
                <a:gd name="T9" fmla="*/ 0 w 1071"/>
                <a:gd name="T10" fmla="*/ 0 h 393"/>
                <a:gd name="T11" fmla="*/ 1071 w 1071"/>
                <a:gd name="T12" fmla="*/ 393 h 393"/>
              </a:gdLst>
              <a:ahLst/>
              <a:cxnLst>
                <a:cxn ang="T6">
                  <a:pos x="T0" y="T1"/>
                </a:cxn>
                <a:cxn ang="T7">
                  <a:pos x="T2" y="T3"/>
                </a:cxn>
                <a:cxn ang="T8">
                  <a:pos x="T4" y="T5"/>
                </a:cxn>
              </a:cxnLst>
              <a:rect l="T9" t="T10" r="T11" b="T12"/>
              <a:pathLst>
                <a:path w="1071" h="393">
                  <a:moveTo>
                    <a:pt x="0" y="393"/>
                  </a:moveTo>
                  <a:lnTo>
                    <a:pt x="1071" y="389"/>
                  </a:lnTo>
                  <a:lnTo>
                    <a:pt x="1071" y="0"/>
                  </a:lnTo>
                </a:path>
              </a:pathLst>
            </a:custGeom>
            <a:noFill/>
            <a:ln w="28575">
              <a:solidFill>
                <a:schemeClr val="tx1"/>
              </a:solidFill>
              <a:round/>
              <a:headEnd/>
              <a:tailEnd/>
            </a:ln>
          </p:spPr>
          <p:txBody>
            <a:bodyPr wrap="none" anchor="ctr"/>
            <a:lstStyle/>
            <a:p>
              <a:endParaRPr lang="en-US"/>
            </a:p>
          </p:txBody>
        </p:sp>
        <p:sp>
          <p:nvSpPr>
            <p:cNvPr id="2084" name="Rectangle 9"/>
            <p:cNvSpPr>
              <a:spLocks noChangeArrowheads="1"/>
            </p:cNvSpPr>
            <p:nvPr/>
          </p:nvSpPr>
          <p:spPr bwMode="auto">
            <a:xfrm>
              <a:off x="2016" y="1829"/>
              <a:ext cx="1056" cy="28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t>Router</a:t>
              </a:r>
            </a:p>
          </p:txBody>
        </p:sp>
      </p:grpSp>
      <p:sp>
        <p:nvSpPr>
          <p:cNvPr id="2055" name="Line 10"/>
          <p:cNvSpPr>
            <a:spLocks noChangeShapeType="1"/>
          </p:cNvSpPr>
          <p:nvPr/>
        </p:nvSpPr>
        <p:spPr bwMode="auto">
          <a:xfrm>
            <a:off x="5680075" y="3716548"/>
            <a:ext cx="0" cy="168275"/>
          </a:xfrm>
          <a:prstGeom prst="line">
            <a:avLst/>
          </a:prstGeom>
          <a:noFill/>
          <a:ln w="28575">
            <a:solidFill>
              <a:schemeClr val="tx1"/>
            </a:solidFill>
            <a:round/>
            <a:headEnd/>
            <a:tailEnd/>
          </a:ln>
        </p:spPr>
        <p:txBody>
          <a:bodyPr wrap="none" anchor="ctr"/>
          <a:lstStyle/>
          <a:p>
            <a:endParaRPr lang="en-US"/>
          </a:p>
        </p:txBody>
      </p:sp>
      <p:sp>
        <p:nvSpPr>
          <p:cNvPr id="2056" name="Text Box 11"/>
          <p:cNvSpPr txBox="1">
            <a:spLocks noChangeArrowheads="1"/>
          </p:cNvSpPr>
          <p:nvPr/>
        </p:nvSpPr>
        <p:spPr bwMode="auto">
          <a:xfrm>
            <a:off x="5114872" y="2342716"/>
            <a:ext cx="1225656"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t>Firewall </a:t>
            </a:r>
          </a:p>
        </p:txBody>
      </p:sp>
      <p:sp>
        <p:nvSpPr>
          <p:cNvPr id="2057" name="Text Box 12"/>
          <p:cNvSpPr txBox="1">
            <a:spLocks noChangeArrowheads="1"/>
          </p:cNvSpPr>
          <p:nvPr/>
        </p:nvSpPr>
        <p:spPr bwMode="auto">
          <a:xfrm>
            <a:off x="2152407" y="5466916"/>
            <a:ext cx="7850675"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sz="2400">
                <a:solidFill>
                  <a:schemeClr val="accent2"/>
                </a:solidFill>
              </a:rPr>
              <a:t>All packets between LAN and internet routed through firewall</a:t>
            </a:r>
            <a:endParaRPr lang="en-US" sz="2400"/>
          </a:p>
        </p:txBody>
      </p:sp>
      <p:grpSp>
        <p:nvGrpSpPr>
          <p:cNvPr id="2058" name="Group 13"/>
          <p:cNvGrpSpPr>
            <a:grpSpLocks/>
          </p:cNvGrpSpPr>
          <p:nvPr/>
        </p:nvGrpSpPr>
        <p:grpSpPr bwMode="auto">
          <a:xfrm>
            <a:off x="5403850" y="2857711"/>
            <a:ext cx="552450" cy="858837"/>
            <a:chOff x="2916" y="2640"/>
            <a:chExt cx="348" cy="541"/>
          </a:xfrm>
        </p:grpSpPr>
        <p:sp>
          <p:nvSpPr>
            <p:cNvPr id="2061" name="Freeform 14"/>
            <p:cNvSpPr>
              <a:spLocks noChangeAspect="1"/>
            </p:cNvSpPr>
            <p:nvPr/>
          </p:nvSpPr>
          <p:spPr bwMode="auto">
            <a:xfrm>
              <a:off x="2918" y="2721"/>
              <a:ext cx="153" cy="460"/>
            </a:xfrm>
            <a:custGeom>
              <a:avLst/>
              <a:gdLst>
                <a:gd name="T0" fmla="*/ 10 w 604"/>
                <a:gd name="T1" fmla="*/ 2 h 1816"/>
                <a:gd name="T2" fmla="*/ 10 w 604"/>
                <a:gd name="T3" fmla="*/ 30 h 1816"/>
                <a:gd name="T4" fmla="*/ 0 w 604"/>
                <a:gd name="T5" fmla="*/ 27 h 1816"/>
                <a:gd name="T6" fmla="*/ 0 w 604"/>
                <a:gd name="T7" fmla="*/ 0 h 1816"/>
                <a:gd name="T8" fmla="*/ 10 w 604"/>
                <a:gd name="T9" fmla="*/ 2 h 1816"/>
                <a:gd name="T10" fmla="*/ 0 60000 65536"/>
                <a:gd name="T11" fmla="*/ 0 60000 65536"/>
                <a:gd name="T12" fmla="*/ 0 60000 65536"/>
                <a:gd name="T13" fmla="*/ 0 60000 65536"/>
                <a:gd name="T14" fmla="*/ 0 60000 65536"/>
                <a:gd name="T15" fmla="*/ 0 w 604"/>
                <a:gd name="T16" fmla="*/ 0 h 1816"/>
                <a:gd name="T17" fmla="*/ 604 w 604"/>
                <a:gd name="T18" fmla="*/ 1816 h 1816"/>
              </a:gdLst>
              <a:ahLst/>
              <a:cxnLst>
                <a:cxn ang="T10">
                  <a:pos x="T0" y="T1"/>
                </a:cxn>
                <a:cxn ang="T11">
                  <a:pos x="T2" y="T3"/>
                </a:cxn>
                <a:cxn ang="T12">
                  <a:pos x="T4" y="T5"/>
                </a:cxn>
                <a:cxn ang="T13">
                  <a:pos x="T6" y="T7"/>
                </a:cxn>
                <a:cxn ang="T14">
                  <a:pos x="T8" y="T9"/>
                </a:cxn>
              </a:cxnLst>
              <a:rect l="T15" t="T16" r="T17" b="T18"/>
              <a:pathLst>
                <a:path w="604" h="1816">
                  <a:moveTo>
                    <a:pt x="603" y="143"/>
                  </a:moveTo>
                  <a:lnTo>
                    <a:pt x="603" y="1815"/>
                  </a:lnTo>
                  <a:lnTo>
                    <a:pt x="1" y="1648"/>
                  </a:lnTo>
                  <a:lnTo>
                    <a:pt x="0" y="0"/>
                  </a:lnTo>
                  <a:lnTo>
                    <a:pt x="603" y="143"/>
                  </a:lnTo>
                </a:path>
              </a:pathLst>
            </a:custGeom>
            <a:solidFill>
              <a:schemeClr val="bg1"/>
            </a:solidFill>
            <a:ln w="12700" cap="rnd">
              <a:solidFill>
                <a:schemeClr val="tx1"/>
              </a:solidFill>
              <a:round/>
              <a:headEnd/>
              <a:tailEnd/>
            </a:ln>
          </p:spPr>
          <p:txBody>
            <a:bodyPr/>
            <a:lstStyle/>
            <a:p>
              <a:endParaRPr lang="en-US"/>
            </a:p>
          </p:txBody>
        </p:sp>
        <p:grpSp>
          <p:nvGrpSpPr>
            <p:cNvPr id="2062" name="Group 15"/>
            <p:cNvGrpSpPr>
              <a:grpSpLocks noChangeAspect="1"/>
            </p:cNvGrpSpPr>
            <p:nvPr/>
          </p:nvGrpSpPr>
          <p:grpSpPr bwMode="auto">
            <a:xfrm>
              <a:off x="2936" y="2749"/>
              <a:ext cx="111" cy="409"/>
              <a:chOff x="2567" y="1746"/>
              <a:chExt cx="438" cy="1613"/>
            </a:xfrm>
          </p:grpSpPr>
          <p:sp>
            <p:nvSpPr>
              <p:cNvPr id="2065" name="Freeform 16"/>
              <p:cNvSpPr>
                <a:spLocks noChangeAspect="1"/>
              </p:cNvSpPr>
              <p:nvPr/>
            </p:nvSpPr>
            <p:spPr bwMode="auto">
              <a:xfrm>
                <a:off x="2567" y="1746"/>
                <a:ext cx="438" cy="1613"/>
              </a:xfrm>
              <a:custGeom>
                <a:avLst/>
                <a:gdLst>
                  <a:gd name="T0" fmla="*/ 0 w 438"/>
                  <a:gd name="T1" fmla="*/ 16 h 1613"/>
                  <a:gd name="T2" fmla="*/ 0 w 438"/>
                  <a:gd name="T3" fmla="*/ 1490 h 1613"/>
                  <a:gd name="T4" fmla="*/ 437 w 438"/>
                  <a:gd name="T5" fmla="*/ 1612 h 1613"/>
                  <a:gd name="T6" fmla="*/ 435 w 438"/>
                  <a:gd name="T7" fmla="*/ 109 h 1613"/>
                  <a:gd name="T8" fmla="*/ 0 w 438"/>
                  <a:gd name="T9" fmla="*/ 0 h 1613"/>
                  <a:gd name="T10" fmla="*/ 0 60000 65536"/>
                  <a:gd name="T11" fmla="*/ 0 60000 65536"/>
                  <a:gd name="T12" fmla="*/ 0 60000 65536"/>
                  <a:gd name="T13" fmla="*/ 0 60000 65536"/>
                  <a:gd name="T14" fmla="*/ 0 60000 65536"/>
                  <a:gd name="T15" fmla="*/ 0 w 438"/>
                  <a:gd name="T16" fmla="*/ 0 h 1613"/>
                  <a:gd name="T17" fmla="*/ 438 w 438"/>
                  <a:gd name="T18" fmla="*/ 1613 h 1613"/>
                </a:gdLst>
                <a:ahLst/>
                <a:cxnLst>
                  <a:cxn ang="T10">
                    <a:pos x="T0" y="T1"/>
                  </a:cxn>
                  <a:cxn ang="T11">
                    <a:pos x="T2" y="T3"/>
                  </a:cxn>
                  <a:cxn ang="T12">
                    <a:pos x="T4" y="T5"/>
                  </a:cxn>
                  <a:cxn ang="T13">
                    <a:pos x="T6" y="T7"/>
                  </a:cxn>
                  <a:cxn ang="T14">
                    <a:pos x="T8" y="T9"/>
                  </a:cxn>
                </a:cxnLst>
                <a:rect l="T15" t="T16" r="T17" b="T18"/>
                <a:pathLst>
                  <a:path w="438" h="1613">
                    <a:moveTo>
                      <a:pt x="0" y="16"/>
                    </a:moveTo>
                    <a:lnTo>
                      <a:pt x="0" y="1490"/>
                    </a:lnTo>
                    <a:lnTo>
                      <a:pt x="437" y="1612"/>
                    </a:lnTo>
                    <a:lnTo>
                      <a:pt x="435" y="109"/>
                    </a:lnTo>
                    <a:lnTo>
                      <a:pt x="0" y="0"/>
                    </a:lnTo>
                  </a:path>
                </a:pathLst>
              </a:custGeom>
              <a:solidFill>
                <a:srgbClr val="DADADA"/>
              </a:solidFill>
              <a:ln w="12700" cap="rnd">
                <a:solidFill>
                  <a:srgbClr val="000000"/>
                </a:solidFill>
                <a:round/>
                <a:headEnd/>
                <a:tailEnd/>
              </a:ln>
            </p:spPr>
            <p:txBody>
              <a:bodyPr/>
              <a:lstStyle/>
              <a:p>
                <a:endParaRPr lang="en-US"/>
              </a:p>
            </p:txBody>
          </p:sp>
          <p:sp>
            <p:nvSpPr>
              <p:cNvPr id="2066" name="Line 17"/>
              <p:cNvSpPr>
                <a:spLocks noChangeAspect="1" noChangeShapeType="1"/>
              </p:cNvSpPr>
              <p:nvPr/>
            </p:nvSpPr>
            <p:spPr bwMode="auto">
              <a:xfrm>
                <a:off x="2573" y="3162"/>
                <a:ext cx="420" cy="112"/>
              </a:xfrm>
              <a:prstGeom prst="line">
                <a:avLst/>
              </a:prstGeom>
              <a:noFill/>
              <a:ln w="12700">
                <a:solidFill>
                  <a:srgbClr val="000000"/>
                </a:solidFill>
                <a:round/>
                <a:headEnd/>
                <a:tailEnd/>
              </a:ln>
            </p:spPr>
            <p:txBody>
              <a:bodyPr wrap="none" anchor="ctr"/>
              <a:lstStyle/>
              <a:p>
                <a:endParaRPr lang="en-US"/>
              </a:p>
            </p:txBody>
          </p:sp>
          <p:sp>
            <p:nvSpPr>
              <p:cNvPr id="2067" name="Freeform 18"/>
              <p:cNvSpPr>
                <a:spLocks noChangeAspect="1"/>
              </p:cNvSpPr>
              <p:nvPr/>
            </p:nvSpPr>
            <p:spPr bwMode="auto">
              <a:xfrm>
                <a:off x="2570" y="1966"/>
                <a:ext cx="435" cy="759"/>
              </a:xfrm>
              <a:custGeom>
                <a:avLst/>
                <a:gdLst>
                  <a:gd name="T0" fmla="*/ 0 w 435"/>
                  <a:gd name="T1" fmla="*/ 0 h 759"/>
                  <a:gd name="T2" fmla="*/ 434 w 435"/>
                  <a:gd name="T3" fmla="*/ 105 h 759"/>
                  <a:gd name="T4" fmla="*/ 434 w 435"/>
                  <a:gd name="T5" fmla="*/ 758 h 759"/>
                  <a:gd name="T6" fmla="*/ 0 w 435"/>
                  <a:gd name="T7" fmla="*/ 638 h 759"/>
                  <a:gd name="T8" fmla="*/ 0 w 435"/>
                  <a:gd name="T9" fmla="*/ 0 h 759"/>
                  <a:gd name="T10" fmla="*/ 0 60000 65536"/>
                  <a:gd name="T11" fmla="*/ 0 60000 65536"/>
                  <a:gd name="T12" fmla="*/ 0 60000 65536"/>
                  <a:gd name="T13" fmla="*/ 0 60000 65536"/>
                  <a:gd name="T14" fmla="*/ 0 60000 65536"/>
                  <a:gd name="T15" fmla="*/ 0 w 435"/>
                  <a:gd name="T16" fmla="*/ 0 h 759"/>
                  <a:gd name="T17" fmla="*/ 435 w 435"/>
                  <a:gd name="T18" fmla="*/ 759 h 759"/>
                </a:gdLst>
                <a:ahLst/>
                <a:cxnLst>
                  <a:cxn ang="T10">
                    <a:pos x="T0" y="T1"/>
                  </a:cxn>
                  <a:cxn ang="T11">
                    <a:pos x="T2" y="T3"/>
                  </a:cxn>
                  <a:cxn ang="T12">
                    <a:pos x="T4" y="T5"/>
                  </a:cxn>
                  <a:cxn ang="T13">
                    <a:pos x="T6" y="T7"/>
                  </a:cxn>
                  <a:cxn ang="T14">
                    <a:pos x="T8" y="T9"/>
                  </a:cxn>
                </a:cxnLst>
                <a:rect l="T15" t="T16" r="T17" b="T18"/>
                <a:pathLst>
                  <a:path w="435" h="759">
                    <a:moveTo>
                      <a:pt x="0" y="0"/>
                    </a:moveTo>
                    <a:lnTo>
                      <a:pt x="434" y="105"/>
                    </a:lnTo>
                    <a:lnTo>
                      <a:pt x="434" y="758"/>
                    </a:lnTo>
                    <a:lnTo>
                      <a:pt x="0" y="638"/>
                    </a:lnTo>
                    <a:lnTo>
                      <a:pt x="0" y="0"/>
                    </a:lnTo>
                  </a:path>
                </a:pathLst>
              </a:custGeom>
              <a:solidFill>
                <a:schemeClr val="bg1"/>
              </a:solidFill>
              <a:ln w="12700" cap="rnd">
                <a:solidFill>
                  <a:schemeClr val="tx1"/>
                </a:solidFill>
                <a:round/>
                <a:headEnd/>
                <a:tailEnd/>
              </a:ln>
            </p:spPr>
            <p:txBody>
              <a:bodyPr/>
              <a:lstStyle/>
              <a:p>
                <a:endParaRPr lang="en-US"/>
              </a:p>
            </p:txBody>
          </p:sp>
          <p:sp>
            <p:nvSpPr>
              <p:cNvPr id="2068" name="Line 19"/>
              <p:cNvSpPr>
                <a:spLocks noChangeAspect="1" noChangeShapeType="1"/>
              </p:cNvSpPr>
              <p:nvPr/>
            </p:nvSpPr>
            <p:spPr bwMode="auto">
              <a:xfrm>
                <a:off x="2580" y="2132"/>
                <a:ext cx="416" cy="93"/>
              </a:xfrm>
              <a:prstGeom prst="line">
                <a:avLst/>
              </a:prstGeom>
              <a:noFill/>
              <a:ln w="12700">
                <a:solidFill>
                  <a:schemeClr val="tx1"/>
                </a:solidFill>
                <a:round/>
                <a:headEnd/>
                <a:tailEnd/>
              </a:ln>
            </p:spPr>
            <p:txBody>
              <a:bodyPr wrap="none" anchor="ctr"/>
              <a:lstStyle/>
              <a:p>
                <a:endParaRPr lang="en-US"/>
              </a:p>
            </p:txBody>
          </p:sp>
          <p:sp>
            <p:nvSpPr>
              <p:cNvPr id="2069" name="Line 20"/>
              <p:cNvSpPr>
                <a:spLocks noChangeAspect="1" noChangeShapeType="1"/>
              </p:cNvSpPr>
              <p:nvPr/>
            </p:nvSpPr>
            <p:spPr bwMode="auto">
              <a:xfrm>
                <a:off x="2580" y="2300"/>
                <a:ext cx="420" cy="108"/>
              </a:xfrm>
              <a:prstGeom prst="line">
                <a:avLst/>
              </a:prstGeom>
              <a:noFill/>
              <a:ln w="12700">
                <a:solidFill>
                  <a:schemeClr val="tx1"/>
                </a:solidFill>
                <a:round/>
                <a:headEnd/>
                <a:tailEnd/>
              </a:ln>
            </p:spPr>
            <p:txBody>
              <a:bodyPr wrap="none" anchor="ctr"/>
              <a:lstStyle/>
              <a:p>
                <a:endParaRPr lang="en-US"/>
              </a:p>
            </p:txBody>
          </p:sp>
          <p:sp>
            <p:nvSpPr>
              <p:cNvPr id="2070" name="Line 21"/>
              <p:cNvSpPr>
                <a:spLocks noChangeAspect="1" noChangeShapeType="1"/>
              </p:cNvSpPr>
              <p:nvPr/>
            </p:nvSpPr>
            <p:spPr bwMode="auto">
              <a:xfrm>
                <a:off x="2580" y="2454"/>
                <a:ext cx="413" cy="105"/>
              </a:xfrm>
              <a:prstGeom prst="line">
                <a:avLst/>
              </a:prstGeom>
              <a:noFill/>
              <a:ln w="12700">
                <a:solidFill>
                  <a:schemeClr val="tx1"/>
                </a:solidFill>
                <a:round/>
                <a:headEnd/>
                <a:tailEnd/>
              </a:ln>
            </p:spPr>
            <p:txBody>
              <a:bodyPr wrap="none" anchor="ctr"/>
              <a:lstStyle/>
              <a:p>
                <a:endParaRPr lang="en-US"/>
              </a:p>
            </p:txBody>
          </p:sp>
          <p:sp>
            <p:nvSpPr>
              <p:cNvPr id="2071" name="Line 22"/>
              <p:cNvSpPr>
                <a:spLocks noChangeAspect="1" noChangeShapeType="1"/>
              </p:cNvSpPr>
              <p:nvPr/>
            </p:nvSpPr>
            <p:spPr bwMode="auto">
              <a:xfrm>
                <a:off x="2634" y="2060"/>
                <a:ext cx="303" cy="69"/>
              </a:xfrm>
              <a:prstGeom prst="line">
                <a:avLst/>
              </a:prstGeom>
              <a:noFill/>
              <a:ln w="12700">
                <a:solidFill>
                  <a:srgbClr val="919191"/>
                </a:solidFill>
                <a:round/>
                <a:headEnd/>
                <a:tailEnd/>
              </a:ln>
            </p:spPr>
            <p:txBody>
              <a:bodyPr wrap="none" anchor="ctr"/>
              <a:lstStyle/>
              <a:p>
                <a:endParaRPr lang="en-US"/>
              </a:p>
            </p:txBody>
          </p:sp>
          <p:sp>
            <p:nvSpPr>
              <p:cNvPr id="2072" name="Line 23"/>
              <p:cNvSpPr>
                <a:spLocks noChangeAspect="1" noChangeShapeType="1"/>
              </p:cNvSpPr>
              <p:nvPr/>
            </p:nvSpPr>
            <p:spPr bwMode="auto">
              <a:xfrm>
                <a:off x="2634" y="2225"/>
                <a:ext cx="303" cy="67"/>
              </a:xfrm>
              <a:prstGeom prst="line">
                <a:avLst/>
              </a:prstGeom>
              <a:noFill/>
              <a:ln w="12700">
                <a:solidFill>
                  <a:srgbClr val="919191"/>
                </a:solidFill>
                <a:round/>
                <a:headEnd/>
                <a:tailEnd/>
              </a:ln>
            </p:spPr>
            <p:txBody>
              <a:bodyPr wrap="none" anchor="ctr"/>
              <a:lstStyle/>
              <a:p>
                <a:endParaRPr lang="en-US"/>
              </a:p>
            </p:txBody>
          </p:sp>
          <p:sp>
            <p:nvSpPr>
              <p:cNvPr id="2073" name="Line 24"/>
              <p:cNvSpPr>
                <a:spLocks noChangeAspect="1" noChangeShapeType="1"/>
              </p:cNvSpPr>
              <p:nvPr/>
            </p:nvSpPr>
            <p:spPr bwMode="auto">
              <a:xfrm>
                <a:off x="2634" y="2391"/>
                <a:ext cx="303" cy="69"/>
              </a:xfrm>
              <a:prstGeom prst="line">
                <a:avLst/>
              </a:prstGeom>
              <a:noFill/>
              <a:ln w="12700">
                <a:solidFill>
                  <a:srgbClr val="919191"/>
                </a:solidFill>
                <a:round/>
                <a:headEnd/>
                <a:tailEnd/>
              </a:ln>
            </p:spPr>
            <p:txBody>
              <a:bodyPr wrap="none" anchor="ctr"/>
              <a:lstStyle/>
              <a:p>
                <a:endParaRPr lang="en-US"/>
              </a:p>
            </p:txBody>
          </p:sp>
          <p:sp>
            <p:nvSpPr>
              <p:cNvPr id="2074" name="Line 25"/>
              <p:cNvSpPr>
                <a:spLocks noChangeAspect="1" noChangeShapeType="1"/>
              </p:cNvSpPr>
              <p:nvPr/>
            </p:nvSpPr>
            <p:spPr bwMode="auto">
              <a:xfrm>
                <a:off x="2634" y="2556"/>
                <a:ext cx="303" cy="69"/>
              </a:xfrm>
              <a:prstGeom prst="line">
                <a:avLst/>
              </a:prstGeom>
              <a:noFill/>
              <a:ln w="12700">
                <a:solidFill>
                  <a:srgbClr val="919191"/>
                </a:solidFill>
                <a:round/>
                <a:headEnd/>
                <a:tailEnd/>
              </a:ln>
            </p:spPr>
            <p:txBody>
              <a:bodyPr wrap="none" anchor="ctr"/>
              <a:lstStyle/>
              <a:p>
                <a:endParaRPr lang="en-US"/>
              </a:p>
            </p:txBody>
          </p:sp>
          <p:sp>
            <p:nvSpPr>
              <p:cNvPr id="2075" name="Oval 26"/>
              <p:cNvSpPr>
                <a:spLocks noChangeAspect="1" noChangeArrowheads="1"/>
              </p:cNvSpPr>
              <p:nvPr/>
            </p:nvSpPr>
            <p:spPr bwMode="auto">
              <a:xfrm>
                <a:off x="2617" y="1825"/>
                <a:ext cx="69" cy="43"/>
              </a:xfrm>
              <a:prstGeom prst="ellipse">
                <a:avLst/>
              </a:prstGeom>
              <a:solidFill>
                <a:schemeClr val="accent2"/>
              </a:solidFill>
              <a:ln w="12700">
                <a:noFill/>
                <a:round/>
                <a:headEnd/>
                <a:tailEnd/>
              </a:ln>
            </p:spPr>
            <p:txBody>
              <a:bodyPr wrap="none" anchor="ctr"/>
              <a:lstStyle/>
              <a:p>
                <a:endParaRPr lang="en-US"/>
              </a:p>
            </p:txBody>
          </p:sp>
          <p:sp>
            <p:nvSpPr>
              <p:cNvPr id="2076" name="Freeform 27"/>
              <p:cNvSpPr>
                <a:spLocks noChangeAspect="1"/>
              </p:cNvSpPr>
              <p:nvPr/>
            </p:nvSpPr>
            <p:spPr bwMode="auto">
              <a:xfrm>
                <a:off x="2697" y="2054"/>
                <a:ext cx="163" cy="87"/>
              </a:xfrm>
              <a:custGeom>
                <a:avLst/>
                <a:gdLst>
                  <a:gd name="T0" fmla="*/ 0 w 163"/>
                  <a:gd name="T1" fmla="*/ 0 h 87"/>
                  <a:gd name="T2" fmla="*/ 0 w 163"/>
                  <a:gd name="T3" fmla="*/ 51 h 87"/>
                  <a:gd name="T4" fmla="*/ 162 w 163"/>
                  <a:gd name="T5" fmla="*/ 86 h 87"/>
                  <a:gd name="T6" fmla="*/ 162 w 163"/>
                  <a:gd name="T7" fmla="*/ 35 h 87"/>
                  <a:gd name="T8" fmla="*/ 0 w 163"/>
                  <a:gd name="T9" fmla="*/ 0 h 87"/>
                  <a:gd name="T10" fmla="*/ 0 60000 65536"/>
                  <a:gd name="T11" fmla="*/ 0 60000 65536"/>
                  <a:gd name="T12" fmla="*/ 0 60000 65536"/>
                  <a:gd name="T13" fmla="*/ 0 60000 65536"/>
                  <a:gd name="T14" fmla="*/ 0 60000 65536"/>
                  <a:gd name="T15" fmla="*/ 0 w 163"/>
                  <a:gd name="T16" fmla="*/ 0 h 87"/>
                  <a:gd name="T17" fmla="*/ 163 w 163"/>
                  <a:gd name="T18" fmla="*/ 87 h 87"/>
                </a:gdLst>
                <a:ahLst/>
                <a:cxnLst>
                  <a:cxn ang="T10">
                    <a:pos x="T0" y="T1"/>
                  </a:cxn>
                  <a:cxn ang="T11">
                    <a:pos x="T2" y="T3"/>
                  </a:cxn>
                  <a:cxn ang="T12">
                    <a:pos x="T4" y="T5"/>
                  </a:cxn>
                  <a:cxn ang="T13">
                    <a:pos x="T6" y="T7"/>
                  </a:cxn>
                  <a:cxn ang="T14">
                    <a:pos x="T8" y="T9"/>
                  </a:cxn>
                </a:cxnLst>
                <a:rect l="T15" t="T16" r="T17" b="T18"/>
                <a:pathLst>
                  <a:path w="163" h="87">
                    <a:moveTo>
                      <a:pt x="0" y="0"/>
                    </a:moveTo>
                    <a:lnTo>
                      <a:pt x="0" y="51"/>
                    </a:lnTo>
                    <a:lnTo>
                      <a:pt x="162" y="86"/>
                    </a:lnTo>
                    <a:lnTo>
                      <a:pt x="162" y="35"/>
                    </a:lnTo>
                    <a:lnTo>
                      <a:pt x="0" y="0"/>
                    </a:lnTo>
                  </a:path>
                </a:pathLst>
              </a:custGeom>
              <a:solidFill>
                <a:srgbClr val="A9A9A9"/>
              </a:solidFill>
              <a:ln w="12700" cap="rnd">
                <a:noFill/>
                <a:round/>
                <a:headEnd/>
                <a:tailEnd/>
              </a:ln>
            </p:spPr>
            <p:txBody>
              <a:bodyPr/>
              <a:lstStyle/>
              <a:p>
                <a:endParaRPr lang="en-US"/>
              </a:p>
            </p:txBody>
          </p:sp>
          <p:sp>
            <p:nvSpPr>
              <p:cNvPr id="2077" name="Freeform 28"/>
              <p:cNvSpPr>
                <a:spLocks noChangeAspect="1"/>
              </p:cNvSpPr>
              <p:nvPr/>
            </p:nvSpPr>
            <p:spPr bwMode="auto">
              <a:xfrm>
                <a:off x="2697" y="2212"/>
                <a:ext cx="163" cy="85"/>
              </a:xfrm>
              <a:custGeom>
                <a:avLst/>
                <a:gdLst>
                  <a:gd name="T0" fmla="*/ 0 w 163"/>
                  <a:gd name="T1" fmla="*/ 0 h 85"/>
                  <a:gd name="T2" fmla="*/ 0 w 163"/>
                  <a:gd name="T3" fmla="*/ 49 h 85"/>
                  <a:gd name="T4" fmla="*/ 162 w 163"/>
                  <a:gd name="T5" fmla="*/ 84 h 85"/>
                  <a:gd name="T6" fmla="*/ 162 w 163"/>
                  <a:gd name="T7" fmla="*/ 35 h 85"/>
                  <a:gd name="T8" fmla="*/ 0 w 163"/>
                  <a:gd name="T9" fmla="*/ 0 h 85"/>
                  <a:gd name="T10" fmla="*/ 0 60000 65536"/>
                  <a:gd name="T11" fmla="*/ 0 60000 65536"/>
                  <a:gd name="T12" fmla="*/ 0 60000 65536"/>
                  <a:gd name="T13" fmla="*/ 0 60000 65536"/>
                  <a:gd name="T14" fmla="*/ 0 60000 65536"/>
                  <a:gd name="T15" fmla="*/ 0 w 163"/>
                  <a:gd name="T16" fmla="*/ 0 h 85"/>
                  <a:gd name="T17" fmla="*/ 163 w 163"/>
                  <a:gd name="T18" fmla="*/ 85 h 85"/>
                </a:gdLst>
                <a:ahLst/>
                <a:cxnLst>
                  <a:cxn ang="T10">
                    <a:pos x="T0" y="T1"/>
                  </a:cxn>
                  <a:cxn ang="T11">
                    <a:pos x="T2" y="T3"/>
                  </a:cxn>
                  <a:cxn ang="T12">
                    <a:pos x="T4" y="T5"/>
                  </a:cxn>
                  <a:cxn ang="T13">
                    <a:pos x="T6" y="T7"/>
                  </a:cxn>
                  <a:cxn ang="T14">
                    <a:pos x="T8" y="T9"/>
                  </a:cxn>
                </a:cxnLst>
                <a:rect l="T15" t="T16" r="T17" b="T18"/>
                <a:pathLst>
                  <a:path w="163" h="85">
                    <a:moveTo>
                      <a:pt x="0" y="0"/>
                    </a:moveTo>
                    <a:lnTo>
                      <a:pt x="0" y="49"/>
                    </a:lnTo>
                    <a:lnTo>
                      <a:pt x="162" y="84"/>
                    </a:lnTo>
                    <a:lnTo>
                      <a:pt x="162" y="35"/>
                    </a:lnTo>
                    <a:lnTo>
                      <a:pt x="0" y="0"/>
                    </a:lnTo>
                  </a:path>
                </a:pathLst>
              </a:custGeom>
              <a:solidFill>
                <a:srgbClr val="A9A9A9"/>
              </a:solidFill>
              <a:ln w="12700" cap="rnd">
                <a:noFill/>
                <a:round/>
                <a:headEnd/>
                <a:tailEnd/>
              </a:ln>
            </p:spPr>
            <p:txBody>
              <a:bodyPr/>
              <a:lstStyle/>
              <a:p>
                <a:endParaRPr lang="en-US"/>
              </a:p>
            </p:txBody>
          </p:sp>
          <p:sp>
            <p:nvSpPr>
              <p:cNvPr id="2078" name="Freeform 29"/>
              <p:cNvSpPr>
                <a:spLocks noChangeAspect="1"/>
              </p:cNvSpPr>
              <p:nvPr/>
            </p:nvSpPr>
            <p:spPr bwMode="auto">
              <a:xfrm>
                <a:off x="2697" y="2379"/>
                <a:ext cx="163" cy="86"/>
              </a:xfrm>
              <a:custGeom>
                <a:avLst/>
                <a:gdLst>
                  <a:gd name="T0" fmla="*/ 0 w 163"/>
                  <a:gd name="T1" fmla="*/ 0 h 86"/>
                  <a:gd name="T2" fmla="*/ 0 w 163"/>
                  <a:gd name="T3" fmla="*/ 50 h 86"/>
                  <a:gd name="T4" fmla="*/ 162 w 163"/>
                  <a:gd name="T5" fmla="*/ 85 h 86"/>
                  <a:gd name="T6" fmla="*/ 162 w 163"/>
                  <a:gd name="T7" fmla="*/ 35 h 86"/>
                  <a:gd name="T8" fmla="*/ 0 w 163"/>
                  <a:gd name="T9" fmla="*/ 0 h 86"/>
                  <a:gd name="T10" fmla="*/ 0 60000 65536"/>
                  <a:gd name="T11" fmla="*/ 0 60000 65536"/>
                  <a:gd name="T12" fmla="*/ 0 60000 65536"/>
                  <a:gd name="T13" fmla="*/ 0 60000 65536"/>
                  <a:gd name="T14" fmla="*/ 0 60000 65536"/>
                  <a:gd name="T15" fmla="*/ 0 w 163"/>
                  <a:gd name="T16" fmla="*/ 0 h 86"/>
                  <a:gd name="T17" fmla="*/ 163 w 163"/>
                  <a:gd name="T18" fmla="*/ 86 h 86"/>
                </a:gdLst>
                <a:ahLst/>
                <a:cxnLst>
                  <a:cxn ang="T10">
                    <a:pos x="T0" y="T1"/>
                  </a:cxn>
                  <a:cxn ang="T11">
                    <a:pos x="T2" y="T3"/>
                  </a:cxn>
                  <a:cxn ang="T12">
                    <a:pos x="T4" y="T5"/>
                  </a:cxn>
                  <a:cxn ang="T13">
                    <a:pos x="T6" y="T7"/>
                  </a:cxn>
                  <a:cxn ang="T14">
                    <a:pos x="T8" y="T9"/>
                  </a:cxn>
                </a:cxnLst>
                <a:rect l="T15" t="T16" r="T17" b="T18"/>
                <a:pathLst>
                  <a:path w="163" h="86">
                    <a:moveTo>
                      <a:pt x="0" y="0"/>
                    </a:moveTo>
                    <a:lnTo>
                      <a:pt x="0" y="50"/>
                    </a:lnTo>
                    <a:lnTo>
                      <a:pt x="162" y="85"/>
                    </a:lnTo>
                    <a:lnTo>
                      <a:pt x="162" y="35"/>
                    </a:lnTo>
                    <a:lnTo>
                      <a:pt x="0" y="0"/>
                    </a:lnTo>
                  </a:path>
                </a:pathLst>
              </a:custGeom>
              <a:solidFill>
                <a:srgbClr val="A9A9A9"/>
              </a:solidFill>
              <a:ln w="12700" cap="rnd">
                <a:noFill/>
                <a:round/>
                <a:headEnd/>
                <a:tailEnd/>
              </a:ln>
            </p:spPr>
            <p:txBody>
              <a:bodyPr/>
              <a:lstStyle/>
              <a:p>
                <a:endParaRPr lang="en-US"/>
              </a:p>
            </p:txBody>
          </p:sp>
          <p:sp>
            <p:nvSpPr>
              <p:cNvPr id="2079" name="Freeform 30"/>
              <p:cNvSpPr>
                <a:spLocks noChangeAspect="1"/>
              </p:cNvSpPr>
              <p:nvPr/>
            </p:nvSpPr>
            <p:spPr bwMode="auto">
              <a:xfrm>
                <a:off x="2697" y="2542"/>
                <a:ext cx="163" cy="88"/>
              </a:xfrm>
              <a:custGeom>
                <a:avLst/>
                <a:gdLst>
                  <a:gd name="T0" fmla="*/ 0 w 163"/>
                  <a:gd name="T1" fmla="*/ 0 h 88"/>
                  <a:gd name="T2" fmla="*/ 0 w 163"/>
                  <a:gd name="T3" fmla="*/ 51 h 88"/>
                  <a:gd name="T4" fmla="*/ 162 w 163"/>
                  <a:gd name="T5" fmla="*/ 87 h 88"/>
                  <a:gd name="T6" fmla="*/ 162 w 163"/>
                  <a:gd name="T7" fmla="*/ 36 h 88"/>
                  <a:gd name="T8" fmla="*/ 0 w 163"/>
                  <a:gd name="T9" fmla="*/ 0 h 88"/>
                  <a:gd name="T10" fmla="*/ 0 60000 65536"/>
                  <a:gd name="T11" fmla="*/ 0 60000 65536"/>
                  <a:gd name="T12" fmla="*/ 0 60000 65536"/>
                  <a:gd name="T13" fmla="*/ 0 60000 65536"/>
                  <a:gd name="T14" fmla="*/ 0 60000 65536"/>
                  <a:gd name="T15" fmla="*/ 0 w 163"/>
                  <a:gd name="T16" fmla="*/ 0 h 88"/>
                  <a:gd name="T17" fmla="*/ 163 w 163"/>
                  <a:gd name="T18" fmla="*/ 88 h 88"/>
                </a:gdLst>
                <a:ahLst/>
                <a:cxnLst>
                  <a:cxn ang="T10">
                    <a:pos x="T0" y="T1"/>
                  </a:cxn>
                  <a:cxn ang="T11">
                    <a:pos x="T2" y="T3"/>
                  </a:cxn>
                  <a:cxn ang="T12">
                    <a:pos x="T4" y="T5"/>
                  </a:cxn>
                  <a:cxn ang="T13">
                    <a:pos x="T6" y="T7"/>
                  </a:cxn>
                  <a:cxn ang="T14">
                    <a:pos x="T8" y="T9"/>
                  </a:cxn>
                </a:cxnLst>
                <a:rect l="T15" t="T16" r="T17" b="T18"/>
                <a:pathLst>
                  <a:path w="163" h="88">
                    <a:moveTo>
                      <a:pt x="0" y="0"/>
                    </a:moveTo>
                    <a:lnTo>
                      <a:pt x="0" y="51"/>
                    </a:lnTo>
                    <a:lnTo>
                      <a:pt x="162" y="87"/>
                    </a:lnTo>
                    <a:lnTo>
                      <a:pt x="162" y="36"/>
                    </a:lnTo>
                    <a:lnTo>
                      <a:pt x="0" y="0"/>
                    </a:lnTo>
                  </a:path>
                </a:pathLst>
              </a:custGeom>
              <a:solidFill>
                <a:srgbClr val="A9A9A9"/>
              </a:solidFill>
              <a:ln w="12700" cap="rnd">
                <a:noFill/>
                <a:round/>
                <a:headEnd/>
                <a:tailEnd/>
              </a:ln>
            </p:spPr>
            <p:txBody>
              <a:bodyPr/>
              <a:lstStyle/>
              <a:p>
                <a:endParaRPr lang="en-US"/>
              </a:p>
            </p:txBody>
          </p:sp>
          <p:sp>
            <p:nvSpPr>
              <p:cNvPr id="2080" name="Line 31"/>
              <p:cNvSpPr>
                <a:spLocks noChangeAspect="1" noChangeShapeType="1"/>
              </p:cNvSpPr>
              <p:nvPr/>
            </p:nvSpPr>
            <p:spPr bwMode="auto">
              <a:xfrm>
                <a:off x="2573" y="3079"/>
                <a:ext cx="420" cy="111"/>
              </a:xfrm>
              <a:prstGeom prst="line">
                <a:avLst/>
              </a:prstGeom>
              <a:noFill/>
              <a:ln w="12700">
                <a:solidFill>
                  <a:srgbClr val="000000"/>
                </a:solidFill>
                <a:round/>
                <a:headEnd/>
                <a:tailEnd/>
              </a:ln>
            </p:spPr>
            <p:txBody>
              <a:bodyPr wrap="none" anchor="ctr"/>
              <a:lstStyle/>
              <a:p>
                <a:endParaRPr lang="en-US"/>
              </a:p>
            </p:txBody>
          </p:sp>
          <p:sp>
            <p:nvSpPr>
              <p:cNvPr id="2081" name="Line 32"/>
              <p:cNvSpPr>
                <a:spLocks noChangeAspect="1" noChangeShapeType="1"/>
              </p:cNvSpPr>
              <p:nvPr/>
            </p:nvSpPr>
            <p:spPr bwMode="auto">
              <a:xfrm>
                <a:off x="2573" y="2998"/>
                <a:ext cx="420" cy="111"/>
              </a:xfrm>
              <a:prstGeom prst="line">
                <a:avLst/>
              </a:prstGeom>
              <a:noFill/>
              <a:ln w="12700">
                <a:solidFill>
                  <a:srgbClr val="000000"/>
                </a:solidFill>
                <a:round/>
                <a:headEnd/>
                <a:tailEnd/>
              </a:ln>
            </p:spPr>
            <p:txBody>
              <a:bodyPr wrap="none" anchor="ctr"/>
              <a:lstStyle/>
              <a:p>
                <a:endParaRPr lang="en-US"/>
              </a:p>
            </p:txBody>
          </p:sp>
        </p:grpSp>
        <p:sp>
          <p:nvSpPr>
            <p:cNvPr id="2063" name="Freeform 33"/>
            <p:cNvSpPr>
              <a:spLocks noChangeAspect="1"/>
            </p:cNvSpPr>
            <p:nvPr/>
          </p:nvSpPr>
          <p:spPr bwMode="auto">
            <a:xfrm>
              <a:off x="2916" y="2640"/>
              <a:ext cx="347" cy="119"/>
            </a:xfrm>
            <a:custGeom>
              <a:avLst/>
              <a:gdLst>
                <a:gd name="T0" fmla="*/ 0 w 1364"/>
                <a:gd name="T1" fmla="*/ 5 h 470"/>
                <a:gd name="T2" fmla="*/ 10 w 1364"/>
                <a:gd name="T3" fmla="*/ 8 h 470"/>
                <a:gd name="T4" fmla="*/ 22 w 1364"/>
                <a:gd name="T5" fmla="*/ 2 h 470"/>
                <a:gd name="T6" fmla="*/ 13 w 1364"/>
                <a:gd name="T7" fmla="*/ 0 h 470"/>
                <a:gd name="T8" fmla="*/ 0 w 1364"/>
                <a:gd name="T9" fmla="*/ 5 h 470"/>
                <a:gd name="T10" fmla="*/ 0 60000 65536"/>
                <a:gd name="T11" fmla="*/ 0 60000 65536"/>
                <a:gd name="T12" fmla="*/ 0 60000 65536"/>
                <a:gd name="T13" fmla="*/ 0 60000 65536"/>
                <a:gd name="T14" fmla="*/ 0 60000 65536"/>
                <a:gd name="T15" fmla="*/ 0 w 1364"/>
                <a:gd name="T16" fmla="*/ 0 h 470"/>
                <a:gd name="T17" fmla="*/ 1364 w 1364"/>
                <a:gd name="T18" fmla="*/ 470 h 470"/>
              </a:gdLst>
              <a:ahLst/>
              <a:cxnLst>
                <a:cxn ang="T10">
                  <a:pos x="T0" y="T1"/>
                </a:cxn>
                <a:cxn ang="T11">
                  <a:pos x="T2" y="T3"/>
                </a:cxn>
                <a:cxn ang="T12">
                  <a:pos x="T4" y="T5"/>
                </a:cxn>
                <a:cxn ang="T13">
                  <a:pos x="T6" y="T7"/>
                </a:cxn>
                <a:cxn ang="T14">
                  <a:pos x="T8" y="T9"/>
                </a:cxn>
              </a:cxnLst>
              <a:rect l="T15" t="T16" r="T17" b="T18"/>
              <a:pathLst>
                <a:path w="1364" h="470">
                  <a:moveTo>
                    <a:pt x="0" y="321"/>
                  </a:moveTo>
                  <a:lnTo>
                    <a:pt x="610" y="469"/>
                  </a:lnTo>
                  <a:lnTo>
                    <a:pt x="1363" y="133"/>
                  </a:lnTo>
                  <a:lnTo>
                    <a:pt x="769" y="0"/>
                  </a:lnTo>
                  <a:lnTo>
                    <a:pt x="0" y="321"/>
                  </a:lnTo>
                </a:path>
              </a:pathLst>
            </a:custGeom>
            <a:solidFill>
              <a:schemeClr val="bg1"/>
            </a:solidFill>
            <a:ln w="12700" cap="rnd">
              <a:solidFill>
                <a:schemeClr val="tx1"/>
              </a:solidFill>
              <a:round/>
              <a:headEnd/>
              <a:tailEnd/>
            </a:ln>
          </p:spPr>
          <p:txBody>
            <a:bodyPr/>
            <a:lstStyle/>
            <a:p>
              <a:endParaRPr lang="en-US"/>
            </a:p>
          </p:txBody>
        </p:sp>
        <p:sp>
          <p:nvSpPr>
            <p:cNvPr id="2064" name="Freeform 34"/>
            <p:cNvSpPr>
              <a:spLocks noChangeAspect="1"/>
            </p:cNvSpPr>
            <p:nvPr/>
          </p:nvSpPr>
          <p:spPr bwMode="auto">
            <a:xfrm>
              <a:off x="3071" y="2673"/>
              <a:ext cx="193" cy="508"/>
            </a:xfrm>
            <a:custGeom>
              <a:avLst/>
              <a:gdLst>
                <a:gd name="T0" fmla="*/ 0 w 757"/>
                <a:gd name="T1" fmla="*/ 6 h 2008"/>
                <a:gd name="T2" fmla="*/ 0 w 757"/>
                <a:gd name="T3" fmla="*/ 33 h 2008"/>
                <a:gd name="T4" fmla="*/ 12 w 757"/>
                <a:gd name="T5" fmla="*/ 25 h 2008"/>
                <a:gd name="T6" fmla="*/ 12 w 757"/>
                <a:gd name="T7" fmla="*/ 0 h 2008"/>
                <a:gd name="T8" fmla="*/ 0 w 757"/>
                <a:gd name="T9" fmla="*/ 6 h 2008"/>
                <a:gd name="T10" fmla="*/ 0 60000 65536"/>
                <a:gd name="T11" fmla="*/ 0 60000 65536"/>
                <a:gd name="T12" fmla="*/ 0 60000 65536"/>
                <a:gd name="T13" fmla="*/ 0 60000 65536"/>
                <a:gd name="T14" fmla="*/ 0 60000 65536"/>
                <a:gd name="T15" fmla="*/ 0 w 757"/>
                <a:gd name="T16" fmla="*/ 0 h 2008"/>
                <a:gd name="T17" fmla="*/ 757 w 757"/>
                <a:gd name="T18" fmla="*/ 2008 h 2008"/>
              </a:gdLst>
              <a:ahLst/>
              <a:cxnLst>
                <a:cxn ang="T10">
                  <a:pos x="T0" y="T1"/>
                </a:cxn>
                <a:cxn ang="T11">
                  <a:pos x="T2" y="T3"/>
                </a:cxn>
                <a:cxn ang="T12">
                  <a:pos x="T4" y="T5"/>
                </a:cxn>
                <a:cxn ang="T13">
                  <a:pos x="T6" y="T7"/>
                </a:cxn>
                <a:cxn ang="T14">
                  <a:pos x="T8" y="T9"/>
                </a:cxn>
              </a:cxnLst>
              <a:rect l="T15" t="T16" r="T17" b="T18"/>
              <a:pathLst>
                <a:path w="757" h="2008">
                  <a:moveTo>
                    <a:pt x="0" y="335"/>
                  </a:moveTo>
                  <a:lnTo>
                    <a:pt x="0" y="2007"/>
                  </a:lnTo>
                  <a:lnTo>
                    <a:pt x="756" y="1532"/>
                  </a:lnTo>
                  <a:lnTo>
                    <a:pt x="756" y="0"/>
                  </a:lnTo>
                  <a:lnTo>
                    <a:pt x="0" y="335"/>
                  </a:lnTo>
                </a:path>
              </a:pathLst>
            </a:custGeom>
            <a:solidFill>
              <a:srgbClr val="9999FF"/>
            </a:solidFill>
            <a:ln w="12700" cap="rnd">
              <a:solidFill>
                <a:schemeClr val="tx1"/>
              </a:solidFill>
              <a:round/>
              <a:headEnd/>
              <a:tailEnd/>
            </a:ln>
          </p:spPr>
          <p:txBody>
            <a:bodyPr/>
            <a:lstStyle/>
            <a:p>
              <a:endParaRPr lang="en-US"/>
            </a:p>
          </p:txBody>
        </p:sp>
      </p:grpSp>
      <p:sp>
        <p:nvSpPr>
          <p:cNvPr id="2059" name="Text Box 35"/>
          <p:cNvSpPr txBox="1">
            <a:spLocks noChangeArrowheads="1"/>
          </p:cNvSpPr>
          <p:nvPr/>
        </p:nvSpPr>
        <p:spPr bwMode="auto">
          <a:xfrm>
            <a:off x="2713793" y="2998997"/>
            <a:ext cx="1498679" cy="369332"/>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a:t>Local network</a:t>
            </a:r>
          </a:p>
        </p:txBody>
      </p:sp>
      <p:sp>
        <p:nvSpPr>
          <p:cNvPr id="2060" name="Text Box 36"/>
          <p:cNvSpPr txBox="1">
            <a:spLocks noChangeArrowheads="1"/>
          </p:cNvSpPr>
          <p:nvPr/>
        </p:nvSpPr>
        <p:spPr bwMode="auto">
          <a:xfrm>
            <a:off x="7865017" y="3014872"/>
            <a:ext cx="945067" cy="369332"/>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a:t>Internet</a:t>
            </a:r>
          </a:p>
        </p:txBody>
      </p:sp>
      <p:sp>
        <p:nvSpPr>
          <p:cNvPr id="37" name="TextBox 36"/>
          <p:cNvSpPr txBox="1"/>
          <p:nvPr/>
        </p:nvSpPr>
        <p:spPr>
          <a:xfrm>
            <a:off x="1676400" y="57090"/>
            <a:ext cx="2209800" cy="369332"/>
          </a:xfrm>
          <a:prstGeom prst="rect">
            <a:avLst/>
          </a:prstGeom>
          <a:noFill/>
        </p:spPr>
        <p:txBody>
          <a:bodyPr wrap="square" rtlCol="0">
            <a:spAutoFit/>
          </a:bodyPr>
          <a:lstStyle/>
          <a:p>
            <a:r>
              <a:rPr lang="en-US" dirty="0">
                <a:solidFill>
                  <a:schemeClr val="tx2"/>
                </a:solidFill>
              </a:rPr>
              <a:t>Perimeter security</a:t>
            </a:r>
          </a:p>
        </p:txBody>
      </p:sp>
      <p:sp>
        <p:nvSpPr>
          <p:cNvPr id="38"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39"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24</a:t>
            </a:fld>
            <a:endParaRPr lang="zh-CN" altLang="en-US"/>
          </a:p>
        </p:txBody>
      </p:sp>
    </p:spTree>
    <p:extLst>
      <p:ext uri="{BB962C8B-B14F-4D97-AF65-F5344CB8AC3E}">
        <p14:creationId xmlns:p14="http://schemas.microsoft.com/office/powerpoint/2010/main" val="2344878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600"/>
              <a:t>Screened Subnet Using Two Routers</a:t>
            </a:r>
          </a:p>
        </p:txBody>
      </p:sp>
      <p:pic>
        <p:nvPicPr>
          <p:cNvPr id="46083" name="Picture 3"/>
          <p:cNvPicPr>
            <a:picLocks noChangeAspect="1" noChangeArrowheads="1"/>
          </p:cNvPicPr>
          <p:nvPr/>
        </p:nvPicPr>
        <p:blipFill>
          <a:blip r:embed="rId2" cstate="print"/>
          <a:srcRect/>
          <a:stretch>
            <a:fillRect/>
          </a:stretch>
        </p:blipFill>
        <p:spPr bwMode="auto">
          <a:xfrm>
            <a:off x="2971800" y="1695450"/>
            <a:ext cx="5905500" cy="3867150"/>
          </a:xfrm>
          <a:prstGeom prst="rect">
            <a:avLst/>
          </a:prstGeom>
          <a:noFill/>
          <a:ln w="9525">
            <a:noFill/>
            <a:miter lim="800000"/>
            <a:headEnd/>
            <a:tailEnd/>
          </a:ln>
        </p:spPr>
      </p:pic>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25</a:t>
            </a:fld>
            <a:endParaRPr lang="zh-CN" altLang="en-US"/>
          </a:p>
        </p:txBody>
      </p:sp>
    </p:spTree>
    <p:extLst>
      <p:ext uri="{BB962C8B-B14F-4D97-AF65-F5344CB8AC3E}">
        <p14:creationId xmlns:p14="http://schemas.microsoft.com/office/powerpoint/2010/main" val="602433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a:t>Alternate 1: Dual-Homed Host</a:t>
            </a:r>
          </a:p>
        </p:txBody>
      </p:sp>
      <p:pic>
        <p:nvPicPr>
          <p:cNvPr id="47107" name="Picture 3"/>
          <p:cNvPicPr>
            <a:picLocks noChangeAspect="1" noChangeArrowheads="1"/>
          </p:cNvPicPr>
          <p:nvPr/>
        </p:nvPicPr>
        <p:blipFill>
          <a:blip r:embed="rId2" cstate="print"/>
          <a:srcRect/>
          <a:stretch>
            <a:fillRect/>
          </a:stretch>
        </p:blipFill>
        <p:spPr bwMode="auto">
          <a:xfrm>
            <a:off x="2600325" y="1600201"/>
            <a:ext cx="6991350" cy="4010025"/>
          </a:xfrm>
          <a:prstGeom prst="rect">
            <a:avLst/>
          </a:prstGeom>
          <a:noFill/>
          <a:ln w="9525">
            <a:noFill/>
            <a:miter lim="800000"/>
            <a:headEnd/>
            <a:tailEnd/>
          </a:ln>
        </p:spPr>
      </p:pic>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26</a:t>
            </a:fld>
            <a:endParaRPr lang="zh-CN" altLang="en-US"/>
          </a:p>
        </p:txBody>
      </p:sp>
    </p:spTree>
    <p:extLst>
      <p:ext uri="{BB962C8B-B14F-4D97-AF65-F5344CB8AC3E}">
        <p14:creationId xmlns:p14="http://schemas.microsoft.com/office/powerpoint/2010/main" val="888581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t>Alternate 2: Screened Host</a:t>
            </a:r>
          </a:p>
        </p:txBody>
      </p:sp>
      <p:pic>
        <p:nvPicPr>
          <p:cNvPr id="45059" name="Picture 3"/>
          <p:cNvPicPr>
            <a:picLocks noChangeAspect="1" noChangeArrowheads="1"/>
          </p:cNvPicPr>
          <p:nvPr/>
        </p:nvPicPr>
        <p:blipFill>
          <a:blip r:embed="rId2" cstate="print"/>
          <a:srcRect/>
          <a:stretch>
            <a:fillRect/>
          </a:stretch>
        </p:blipFill>
        <p:spPr bwMode="auto">
          <a:xfrm>
            <a:off x="2281239" y="1676400"/>
            <a:ext cx="7629525" cy="4324350"/>
          </a:xfrm>
          <a:prstGeom prst="rect">
            <a:avLst/>
          </a:prstGeom>
          <a:noFill/>
          <a:ln w="9525">
            <a:noFill/>
            <a:miter lim="800000"/>
            <a:headEnd/>
            <a:tailEnd/>
          </a:ln>
        </p:spPr>
      </p:pic>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27</a:t>
            </a:fld>
            <a:endParaRPr lang="zh-CN" altLang="en-US"/>
          </a:p>
        </p:txBody>
      </p:sp>
    </p:spTree>
    <p:extLst>
      <p:ext uri="{BB962C8B-B14F-4D97-AF65-F5344CB8AC3E}">
        <p14:creationId xmlns:p14="http://schemas.microsoft.com/office/powerpoint/2010/main" val="4180573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Basic Packet Filtering</a:t>
            </a:r>
          </a:p>
        </p:txBody>
      </p:sp>
      <p:sp>
        <p:nvSpPr>
          <p:cNvPr id="31747" name="Rectangle 3" descr="Rectangle: Click to edit Master text styles&#10;Second level&#10;Third level&#10;Fourth level&#10;Fifth level"/>
          <p:cNvSpPr>
            <a:spLocks noGrp="1" noChangeArrowheads="1"/>
          </p:cNvSpPr>
          <p:nvPr>
            <p:ph type="body" idx="1"/>
          </p:nvPr>
        </p:nvSpPr>
        <p:spPr>
          <a:xfrm>
            <a:off x="2057400" y="1524000"/>
            <a:ext cx="7848600" cy="4876800"/>
          </a:xfrm>
        </p:spPr>
        <p:txBody>
          <a:bodyPr/>
          <a:lstStyle/>
          <a:p>
            <a:pPr eaLnBrk="1" hangingPunct="1">
              <a:lnSpc>
                <a:spcPct val="90000"/>
              </a:lnSpc>
            </a:pPr>
            <a:r>
              <a:rPr lang="en-US" sz="2400"/>
              <a:t>Uses transport-layer information only</a:t>
            </a:r>
          </a:p>
          <a:p>
            <a:pPr lvl="1" eaLnBrk="1" hangingPunct="1">
              <a:lnSpc>
                <a:spcPct val="90000"/>
              </a:lnSpc>
            </a:pPr>
            <a:r>
              <a:rPr lang="en-US" sz="2000"/>
              <a:t>IP Source Address, Destination Address</a:t>
            </a:r>
          </a:p>
          <a:p>
            <a:pPr lvl="1" eaLnBrk="1" hangingPunct="1">
              <a:lnSpc>
                <a:spcPct val="90000"/>
              </a:lnSpc>
            </a:pPr>
            <a:r>
              <a:rPr lang="en-US" sz="2000"/>
              <a:t>Protocol (TCP, UDP, ICMP, etc)</a:t>
            </a:r>
          </a:p>
          <a:p>
            <a:pPr lvl="1" eaLnBrk="1" hangingPunct="1">
              <a:lnSpc>
                <a:spcPct val="90000"/>
              </a:lnSpc>
            </a:pPr>
            <a:r>
              <a:rPr lang="en-US" sz="2000"/>
              <a:t>TCP or UDP source &amp; destination ports</a:t>
            </a:r>
          </a:p>
          <a:p>
            <a:pPr lvl="1" eaLnBrk="1" hangingPunct="1">
              <a:lnSpc>
                <a:spcPct val="90000"/>
              </a:lnSpc>
            </a:pPr>
            <a:r>
              <a:rPr lang="en-US" sz="2000"/>
              <a:t>TCP Flags (SYN, ACK, FIN, RST, PSH, etc)</a:t>
            </a:r>
          </a:p>
          <a:p>
            <a:pPr lvl="1" eaLnBrk="1" hangingPunct="1">
              <a:lnSpc>
                <a:spcPct val="90000"/>
              </a:lnSpc>
            </a:pPr>
            <a:r>
              <a:rPr lang="en-US" sz="2000"/>
              <a:t>ICMP message type</a:t>
            </a:r>
          </a:p>
          <a:p>
            <a:pPr eaLnBrk="1" hangingPunct="1">
              <a:lnSpc>
                <a:spcPct val="90000"/>
              </a:lnSpc>
            </a:pPr>
            <a:r>
              <a:rPr lang="en-US" sz="2400"/>
              <a:t>Examples</a:t>
            </a:r>
          </a:p>
          <a:p>
            <a:pPr lvl="1" eaLnBrk="1" hangingPunct="1">
              <a:lnSpc>
                <a:spcPct val="90000"/>
              </a:lnSpc>
            </a:pPr>
            <a:r>
              <a:rPr lang="en-US" sz="2000"/>
              <a:t>DNS uses port 53</a:t>
            </a:r>
          </a:p>
          <a:p>
            <a:pPr lvl="2" eaLnBrk="1" hangingPunct="1">
              <a:lnSpc>
                <a:spcPct val="90000"/>
              </a:lnSpc>
            </a:pPr>
            <a:r>
              <a:rPr lang="en-US" sz="1800"/>
              <a:t>Block incoming port 53 packets except known trusted servers</a:t>
            </a:r>
          </a:p>
          <a:p>
            <a:pPr eaLnBrk="1" hangingPunct="1">
              <a:lnSpc>
                <a:spcPct val="90000"/>
              </a:lnSpc>
            </a:pPr>
            <a:r>
              <a:rPr lang="en-US" sz="2400"/>
              <a:t>Issues</a:t>
            </a:r>
          </a:p>
          <a:p>
            <a:pPr lvl="1" eaLnBrk="1" hangingPunct="1">
              <a:lnSpc>
                <a:spcPct val="90000"/>
              </a:lnSpc>
            </a:pPr>
            <a:r>
              <a:rPr lang="en-US" sz="2000"/>
              <a:t>Stateful filtering</a:t>
            </a:r>
          </a:p>
          <a:p>
            <a:pPr lvl="1" eaLnBrk="1" hangingPunct="1">
              <a:lnSpc>
                <a:spcPct val="90000"/>
              </a:lnSpc>
            </a:pPr>
            <a:r>
              <a:rPr lang="en-US" sz="2000"/>
              <a:t>Encapsulation: address translation, other complications </a:t>
            </a:r>
          </a:p>
          <a:p>
            <a:pPr lvl="1" eaLnBrk="1" hangingPunct="1">
              <a:lnSpc>
                <a:spcPct val="90000"/>
              </a:lnSpc>
            </a:pPr>
            <a:r>
              <a:rPr lang="en-US" sz="2000"/>
              <a:t>Fragmentation</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28</a:t>
            </a:fld>
            <a:endParaRPr lang="zh-CN" altLang="en-US"/>
          </a:p>
        </p:txBody>
      </p:sp>
    </p:spTree>
    <p:extLst>
      <p:ext uri="{BB962C8B-B14F-4D97-AF65-F5344CB8AC3E}">
        <p14:creationId xmlns:p14="http://schemas.microsoft.com/office/powerpoint/2010/main" val="3638506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z="3600" dirty="0"/>
              <a:t>Source-Address Forgery</a:t>
            </a:r>
          </a:p>
        </p:txBody>
      </p:sp>
      <p:pic>
        <p:nvPicPr>
          <p:cNvPr id="32771" name="Picture 3"/>
          <p:cNvPicPr>
            <a:picLocks noChangeAspect="1" noChangeArrowheads="1"/>
          </p:cNvPicPr>
          <p:nvPr/>
        </p:nvPicPr>
        <p:blipFill>
          <a:blip r:embed="rId2" cstate="print"/>
          <a:srcRect/>
          <a:stretch>
            <a:fillRect/>
          </a:stretch>
        </p:blipFill>
        <p:spPr bwMode="auto">
          <a:xfrm>
            <a:off x="2819401" y="1781176"/>
            <a:ext cx="6429375" cy="4238625"/>
          </a:xfrm>
          <a:prstGeom prst="rect">
            <a:avLst/>
          </a:prstGeom>
          <a:noFill/>
          <a:ln w="9525">
            <a:noFill/>
            <a:miter lim="800000"/>
            <a:headEnd/>
            <a:tailEnd/>
          </a:ln>
        </p:spPr>
      </p:pic>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29</a:t>
            </a:fld>
            <a:endParaRPr lang="zh-CN" altLang="en-US"/>
          </a:p>
        </p:txBody>
      </p:sp>
    </p:spTree>
    <p:extLst>
      <p:ext uri="{BB962C8B-B14F-4D97-AF65-F5344CB8AC3E}">
        <p14:creationId xmlns:p14="http://schemas.microsoft.com/office/powerpoint/2010/main" val="418695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Content Placeholder 2"/>
          <p:cNvSpPr>
            <a:spLocks noGrp="1"/>
          </p:cNvSpPr>
          <p:nvPr>
            <p:ph idx="1"/>
          </p:nvPr>
        </p:nvSpPr>
        <p:spPr/>
        <p:txBody>
          <a:bodyPr/>
          <a:lstStyle/>
          <a:p>
            <a:r>
              <a:rPr lang="en-US" dirty="0"/>
              <a:t>What is the network for?</a:t>
            </a:r>
          </a:p>
          <a:p>
            <a:r>
              <a:rPr lang="en-US" dirty="0"/>
              <a:t>What properties might attackers destroy?</a:t>
            </a:r>
          </a:p>
          <a:p>
            <a:pPr lvl="1"/>
            <a:r>
              <a:rPr lang="en-US" dirty="0"/>
              <a:t>Confidentiality : no information revealed to others</a:t>
            </a:r>
          </a:p>
          <a:p>
            <a:pPr lvl="1"/>
            <a:r>
              <a:rPr lang="en-US" dirty="0"/>
              <a:t>Integrity : communication remains intact</a:t>
            </a:r>
          </a:p>
          <a:p>
            <a:pPr lvl="1"/>
            <a:r>
              <a:rPr lang="en-US" dirty="0"/>
              <a:t>Availability : messages received in reasonable time</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6" name="灯片编号占位符 5"/>
          <p:cNvSpPr>
            <a:spLocks noGrp="1"/>
          </p:cNvSpPr>
          <p:nvPr>
            <p:ph type="sldNum" sz="quarter" idx="12"/>
          </p:nvPr>
        </p:nvSpPr>
        <p:spPr/>
        <p:txBody>
          <a:bodyPr/>
          <a:lstStyle/>
          <a:p>
            <a:fld id="{1FF18F41-E0A9-4F72-861C-BE4AABE77BA0}" type="slidenum">
              <a:rPr lang="zh-CN" altLang="en-US" smtClean="0"/>
              <a:t>3</a:t>
            </a:fld>
            <a:endParaRPr lang="zh-CN" altLang="en-US"/>
          </a:p>
        </p:txBody>
      </p:sp>
    </p:spTree>
    <p:extLst>
      <p:ext uri="{BB962C8B-B14F-4D97-AF65-F5344CB8AC3E}">
        <p14:creationId xmlns:p14="http://schemas.microsoft.com/office/powerpoint/2010/main" val="182645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pPr eaLnBrk="1" hangingPunct="1"/>
            <a:r>
              <a:rPr lang="en-US" sz="3200"/>
              <a:t>More about networking: port numbering</a:t>
            </a:r>
          </a:p>
        </p:txBody>
      </p:sp>
      <p:sp>
        <p:nvSpPr>
          <p:cNvPr id="33795" name="Rectangle 7" descr="Rectangle: Click to edit Master text styles&#10;Second level&#10;Third level&#10;Fourth level&#10;Fifth level"/>
          <p:cNvSpPr>
            <a:spLocks noGrp="1" noChangeArrowheads="1"/>
          </p:cNvSpPr>
          <p:nvPr>
            <p:ph type="body" idx="1"/>
          </p:nvPr>
        </p:nvSpPr>
        <p:spPr/>
        <p:txBody>
          <a:bodyPr>
            <a:normAutofit fontScale="92500" lnSpcReduction="10000"/>
          </a:bodyPr>
          <a:lstStyle/>
          <a:p>
            <a:pPr eaLnBrk="1" hangingPunct="1">
              <a:lnSpc>
                <a:spcPct val="90000"/>
              </a:lnSpc>
            </a:pPr>
            <a:r>
              <a:rPr lang="en-US" sz="2400"/>
              <a:t>TCP connection </a:t>
            </a:r>
          </a:p>
          <a:p>
            <a:pPr lvl="1" eaLnBrk="1" hangingPunct="1">
              <a:lnSpc>
                <a:spcPct val="90000"/>
              </a:lnSpc>
            </a:pPr>
            <a:r>
              <a:rPr lang="en-US" sz="2000"/>
              <a:t>Server port uses number less than 1024 </a:t>
            </a:r>
          </a:p>
          <a:p>
            <a:pPr lvl="1" eaLnBrk="1" hangingPunct="1">
              <a:lnSpc>
                <a:spcPct val="90000"/>
              </a:lnSpc>
            </a:pPr>
            <a:r>
              <a:rPr lang="en-US" sz="2000"/>
              <a:t>Client port uses number between 1024 and 16383</a:t>
            </a:r>
          </a:p>
          <a:p>
            <a:pPr eaLnBrk="1" hangingPunct="1">
              <a:lnSpc>
                <a:spcPct val="90000"/>
              </a:lnSpc>
            </a:pPr>
            <a:r>
              <a:rPr lang="en-US" sz="2400"/>
              <a:t>Permanent assignment</a:t>
            </a:r>
          </a:p>
          <a:p>
            <a:pPr lvl="1" eaLnBrk="1" hangingPunct="1">
              <a:lnSpc>
                <a:spcPct val="90000"/>
              </a:lnSpc>
            </a:pPr>
            <a:r>
              <a:rPr lang="en-US" sz="2000"/>
              <a:t>Ports &lt;1024 assigned permanently </a:t>
            </a:r>
          </a:p>
          <a:p>
            <a:pPr lvl="2" eaLnBrk="1" hangingPunct="1">
              <a:lnSpc>
                <a:spcPct val="90000"/>
              </a:lnSpc>
            </a:pPr>
            <a:r>
              <a:rPr lang="en-US" sz="1800"/>
              <a:t>20,21 for FTP               23 for Telnet</a:t>
            </a:r>
          </a:p>
          <a:p>
            <a:pPr lvl="2" eaLnBrk="1" hangingPunct="1">
              <a:lnSpc>
                <a:spcPct val="90000"/>
              </a:lnSpc>
            </a:pPr>
            <a:r>
              <a:rPr lang="en-US" sz="1800"/>
              <a:t>25 for server SMTP        80 for HTTP</a:t>
            </a:r>
          </a:p>
          <a:p>
            <a:pPr eaLnBrk="1" hangingPunct="1">
              <a:lnSpc>
                <a:spcPct val="90000"/>
              </a:lnSpc>
            </a:pPr>
            <a:r>
              <a:rPr lang="en-US" sz="2400"/>
              <a:t>Variable use</a:t>
            </a:r>
          </a:p>
          <a:p>
            <a:pPr lvl="1" eaLnBrk="1" hangingPunct="1">
              <a:lnSpc>
                <a:spcPct val="90000"/>
              </a:lnSpc>
            </a:pPr>
            <a:r>
              <a:rPr lang="en-US" sz="2000"/>
              <a:t>Ports &gt;1024 must be available for client to make connection</a:t>
            </a:r>
          </a:p>
          <a:p>
            <a:pPr lvl="1" eaLnBrk="1" hangingPunct="1">
              <a:lnSpc>
                <a:spcPct val="90000"/>
              </a:lnSpc>
            </a:pPr>
            <a:r>
              <a:rPr lang="en-US" sz="2000"/>
              <a:t>Limitation for stateless packet filtering</a:t>
            </a:r>
          </a:p>
          <a:p>
            <a:pPr lvl="2" eaLnBrk="1" hangingPunct="1">
              <a:lnSpc>
                <a:spcPct val="90000"/>
              </a:lnSpc>
            </a:pPr>
            <a:r>
              <a:rPr lang="en-US" sz="1800"/>
              <a:t>If client wants port 2048, firewall must allow incoming traffic</a:t>
            </a:r>
          </a:p>
          <a:p>
            <a:pPr lvl="1" eaLnBrk="1" hangingPunct="1">
              <a:lnSpc>
                <a:spcPct val="90000"/>
              </a:lnSpc>
            </a:pPr>
            <a:r>
              <a:rPr lang="en-US" sz="2000"/>
              <a:t>Better: stateful filtering knows outgoing requests</a:t>
            </a:r>
          </a:p>
          <a:p>
            <a:pPr lvl="2" eaLnBrk="1" hangingPunct="1">
              <a:lnSpc>
                <a:spcPct val="90000"/>
              </a:lnSpc>
            </a:pPr>
            <a:r>
              <a:rPr lang="en-US" sz="1800"/>
              <a:t>Only allow incoming traffic on high port to a machine that has initiated an outgoing request on low port </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30</a:t>
            </a:fld>
            <a:endParaRPr lang="zh-CN" altLang="en-US"/>
          </a:p>
        </p:txBody>
      </p:sp>
    </p:spTree>
    <p:extLst>
      <p:ext uri="{BB962C8B-B14F-4D97-AF65-F5344CB8AC3E}">
        <p14:creationId xmlns:p14="http://schemas.microsoft.com/office/powerpoint/2010/main" val="1610200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0"/>
            <a:ext cx="10515600" cy="868452"/>
          </a:xfrm>
        </p:spPr>
        <p:txBody>
          <a:bodyPr/>
          <a:lstStyle/>
          <a:p>
            <a:pPr eaLnBrk="1" hangingPunct="1"/>
            <a:r>
              <a:rPr lang="en-US" dirty="0"/>
              <a:t>Filtering Example: Inbound SMTP</a:t>
            </a:r>
          </a:p>
        </p:txBody>
      </p:sp>
      <p:pic>
        <p:nvPicPr>
          <p:cNvPr id="34819" name="Picture 3"/>
          <p:cNvPicPr>
            <a:picLocks noChangeAspect="1" noChangeArrowheads="1"/>
          </p:cNvPicPr>
          <p:nvPr/>
        </p:nvPicPr>
        <p:blipFill>
          <a:blip r:embed="rId2" cstate="print"/>
          <a:srcRect/>
          <a:stretch>
            <a:fillRect/>
          </a:stretch>
        </p:blipFill>
        <p:spPr bwMode="auto">
          <a:xfrm>
            <a:off x="2904586" y="1542585"/>
            <a:ext cx="5848350" cy="3762375"/>
          </a:xfrm>
          <a:prstGeom prst="rect">
            <a:avLst/>
          </a:prstGeom>
          <a:noFill/>
          <a:ln w="9525">
            <a:noFill/>
            <a:miter lim="800000"/>
            <a:headEnd/>
            <a:tailEnd/>
          </a:ln>
        </p:spPr>
      </p:pic>
      <p:sp>
        <p:nvSpPr>
          <p:cNvPr id="34820" name="Text Box 4"/>
          <p:cNvSpPr txBox="1">
            <a:spLocks noChangeArrowheads="1"/>
          </p:cNvSpPr>
          <p:nvPr/>
        </p:nvSpPr>
        <p:spPr bwMode="auto">
          <a:xfrm>
            <a:off x="2275936" y="5747872"/>
            <a:ext cx="6509924"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dirty="0">
                <a:solidFill>
                  <a:schemeClr val="hlink"/>
                </a:solidFill>
              </a:rPr>
              <a:t>Can block external request to internal server based on port number</a:t>
            </a:r>
          </a:p>
        </p:txBody>
      </p:sp>
      <p:sp>
        <p:nvSpPr>
          <p:cNvPr id="5" name="Text Box 4"/>
          <p:cNvSpPr txBox="1">
            <a:spLocks noChangeArrowheads="1"/>
          </p:cNvSpPr>
          <p:nvPr/>
        </p:nvSpPr>
        <p:spPr bwMode="auto">
          <a:xfrm>
            <a:off x="2275937" y="868452"/>
            <a:ext cx="5940601"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dirty="0">
                <a:solidFill>
                  <a:schemeClr val="hlink"/>
                </a:solidFill>
              </a:rPr>
              <a:t>Assume we want to block internal server from external attack</a:t>
            </a:r>
          </a:p>
        </p:txBody>
      </p:sp>
      <p:sp>
        <p:nvSpPr>
          <p:cNvPr id="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31</a:t>
            </a:fld>
            <a:endParaRPr lang="zh-CN" altLang="en-US"/>
          </a:p>
        </p:txBody>
      </p:sp>
    </p:spTree>
    <p:extLst>
      <p:ext uri="{BB962C8B-B14F-4D97-AF65-F5344CB8AC3E}">
        <p14:creationId xmlns:p14="http://schemas.microsoft.com/office/powerpoint/2010/main" val="6919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29573" y="0"/>
            <a:ext cx="10515600" cy="911584"/>
          </a:xfrm>
        </p:spPr>
        <p:txBody>
          <a:bodyPr/>
          <a:lstStyle/>
          <a:p>
            <a:pPr eaLnBrk="1" hangingPunct="1"/>
            <a:r>
              <a:rPr lang="en-US" sz="3600" dirty="0"/>
              <a:t>Filtering Example: Outbound SMTP</a:t>
            </a:r>
          </a:p>
        </p:txBody>
      </p:sp>
      <p:pic>
        <p:nvPicPr>
          <p:cNvPr id="35843" name="Picture 3"/>
          <p:cNvPicPr>
            <a:picLocks noChangeAspect="1" noChangeArrowheads="1"/>
          </p:cNvPicPr>
          <p:nvPr/>
        </p:nvPicPr>
        <p:blipFill>
          <a:blip r:embed="rId2" cstate="print"/>
          <a:srcRect/>
          <a:stretch>
            <a:fillRect/>
          </a:stretch>
        </p:blipFill>
        <p:spPr bwMode="auto">
          <a:xfrm>
            <a:off x="3072442" y="1375734"/>
            <a:ext cx="5734050" cy="3933825"/>
          </a:xfrm>
          <a:prstGeom prst="rect">
            <a:avLst/>
          </a:prstGeom>
          <a:noFill/>
          <a:ln w="9525">
            <a:noFill/>
            <a:miter lim="800000"/>
            <a:headEnd/>
            <a:tailEnd/>
          </a:ln>
        </p:spPr>
      </p:pic>
      <p:sp>
        <p:nvSpPr>
          <p:cNvPr id="35844" name="Text Box 4"/>
          <p:cNvSpPr txBox="1">
            <a:spLocks noChangeArrowheads="1"/>
          </p:cNvSpPr>
          <p:nvPr/>
        </p:nvSpPr>
        <p:spPr bwMode="auto">
          <a:xfrm>
            <a:off x="2310443" y="5385759"/>
            <a:ext cx="6205673" cy="701731"/>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a:solidFill>
                  <a:schemeClr val="hlink"/>
                </a:solidFill>
              </a:rPr>
              <a:t>Known low port out, arbitrary high port in</a:t>
            </a:r>
          </a:p>
          <a:p>
            <a:pPr eaLnBrk="0" hangingPunct="0">
              <a:spcBef>
                <a:spcPct val="20000"/>
              </a:spcBef>
              <a:buClr>
                <a:schemeClr val="accent2"/>
              </a:buClr>
            </a:pPr>
            <a:r>
              <a:rPr lang="en-US">
                <a:solidFill>
                  <a:schemeClr val="hlink"/>
                </a:solidFill>
              </a:rPr>
              <a:t>If firewall blocks incoming port 1357 traffic then connection fails</a:t>
            </a:r>
          </a:p>
        </p:txBody>
      </p:sp>
      <p:sp>
        <p:nvSpPr>
          <p:cNvPr id="5" name="Text Box 4"/>
          <p:cNvSpPr txBox="1">
            <a:spLocks noChangeArrowheads="1"/>
          </p:cNvSpPr>
          <p:nvPr/>
        </p:nvSpPr>
        <p:spPr bwMode="auto">
          <a:xfrm>
            <a:off x="2310442" y="749226"/>
            <a:ext cx="5720156"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dirty="0">
                <a:solidFill>
                  <a:schemeClr val="hlink"/>
                </a:solidFill>
              </a:rPr>
              <a:t>Assume we want to allow internal access to external server</a:t>
            </a:r>
          </a:p>
        </p:txBody>
      </p:sp>
      <p:sp>
        <p:nvSpPr>
          <p:cNvPr id="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32</a:t>
            </a:fld>
            <a:endParaRPr lang="zh-CN" altLang="en-US"/>
          </a:p>
        </p:txBody>
      </p:sp>
    </p:spTree>
    <p:extLst>
      <p:ext uri="{BB962C8B-B14F-4D97-AF65-F5344CB8AC3E}">
        <p14:creationId xmlns:p14="http://schemas.microsoft.com/office/powerpoint/2010/main" val="3827640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a:t>Stateful or Dynamic Packet Filtering</a:t>
            </a:r>
          </a:p>
        </p:txBody>
      </p:sp>
      <p:pic>
        <p:nvPicPr>
          <p:cNvPr id="36867" name="Picture 3"/>
          <p:cNvPicPr>
            <a:picLocks noChangeAspect="1" noChangeArrowheads="1"/>
          </p:cNvPicPr>
          <p:nvPr/>
        </p:nvPicPr>
        <p:blipFill>
          <a:blip r:embed="rId2" cstate="print"/>
          <a:srcRect/>
          <a:stretch>
            <a:fillRect/>
          </a:stretch>
        </p:blipFill>
        <p:spPr bwMode="auto">
          <a:xfrm>
            <a:off x="3200400" y="1752601"/>
            <a:ext cx="5581650" cy="4524375"/>
          </a:xfrm>
          <a:prstGeom prst="rect">
            <a:avLst/>
          </a:prstGeom>
          <a:noFill/>
          <a:ln w="9525">
            <a:noFill/>
            <a:miter lim="800000"/>
            <a:headEnd/>
            <a:tailEnd/>
          </a:ln>
        </p:spPr>
      </p:pic>
      <p:sp>
        <p:nvSpPr>
          <p:cNvPr id="4" name="Text Box 4"/>
          <p:cNvSpPr txBox="1">
            <a:spLocks noChangeArrowheads="1"/>
          </p:cNvSpPr>
          <p:nvPr/>
        </p:nvSpPr>
        <p:spPr bwMode="auto">
          <a:xfrm>
            <a:off x="2362200" y="1154668"/>
            <a:ext cx="5493042"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dirty="0">
                <a:solidFill>
                  <a:schemeClr val="hlink"/>
                </a:solidFill>
              </a:rPr>
              <a:t>Assume we want to allow external UDP only if requested</a:t>
            </a:r>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33</a:t>
            </a:fld>
            <a:endParaRPr lang="zh-CN" altLang="en-US"/>
          </a:p>
        </p:txBody>
      </p:sp>
    </p:spTree>
    <p:extLst>
      <p:ext uri="{BB962C8B-B14F-4D97-AF65-F5344CB8AC3E}">
        <p14:creationId xmlns:p14="http://schemas.microsoft.com/office/powerpoint/2010/main" val="3487511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2250" y="0"/>
            <a:ext cx="10515600" cy="684214"/>
          </a:xfrm>
        </p:spPr>
        <p:txBody>
          <a:bodyPr>
            <a:normAutofit fontScale="90000"/>
          </a:bodyPr>
          <a:lstStyle/>
          <a:p>
            <a:pPr eaLnBrk="1" hangingPunct="1"/>
            <a:r>
              <a:rPr lang="en-US" dirty="0"/>
              <a:t>Telnet</a:t>
            </a:r>
          </a:p>
        </p:txBody>
      </p:sp>
      <p:sp>
        <p:nvSpPr>
          <p:cNvPr id="37891" name="Line 3"/>
          <p:cNvSpPr>
            <a:spLocks noChangeShapeType="1"/>
          </p:cNvSpPr>
          <p:nvPr/>
        </p:nvSpPr>
        <p:spPr bwMode="auto">
          <a:xfrm>
            <a:off x="5254685" y="2729946"/>
            <a:ext cx="0" cy="2819400"/>
          </a:xfrm>
          <a:prstGeom prst="line">
            <a:avLst/>
          </a:prstGeom>
          <a:noFill/>
          <a:ln w="25400">
            <a:solidFill>
              <a:schemeClr val="tx1"/>
            </a:solidFill>
            <a:round/>
            <a:headEnd type="oval" w="med" len="med"/>
            <a:tailEnd/>
          </a:ln>
        </p:spPr>
        <p:txBody>
          <a:bodyPr/>
          <a:lstStyle/>
          <a:p>
            <a:endParaRPr lang="en-US"/>
          </a:p>
        </p:txBody>
      </p:sp>
      <p:sp>
        <p:nvSpPr>
          <p:cNvPr id="37892" name="Line 4"/>
          <p:cNvSpPr>
            <a:spLocks noChangeShapeType="1"/>
          </p:cNvSpPr>
          <p:nvPr/>
        </p:nvSpPr>
        <p:spPr bwMode="auto">
          <a:xfrm>
            <a:off x="8988485" y="2729946"/>
            <a:ext cx="0" cy="2819400"/>
          </a:xfrm>
          <a:prstGeom prst="line">
            <a:avLst/>
          </a:prstGeom>
          <a:noFill/>
          <a:ln w="25400">
            <a:solidFill>
              <a:schemeClr val="tx1"/>
            </a:solidFill>
            <a:round/>
            <a:headEnd type="oval" w="med" len="med"/>
            <a:tailEnd/>
          </a:ln>
        </p:spPr>
        <p:txBody>
          <a:bodyPr/>
          <a:lstStyle/>
          <a:p>
            <a:endParaRPr lang="en-US"/>
          </a:p>
        </p:txBody>
      </p:sp>
      <p:sp>
        <p:nvSpPr>
          <p:cNvPr id="37893" name="Line 5"/>
          <p:cNvSpPr>
            <a:spLocks noChangeShapeType="1"/>
          </p:cNvSpPr>
          <p:nvPr/>
        </p:nvSpPr>
        <p:spPr bwMode="auto">
          <a:xfrm flipH="1">
            <a:off x="5254685" y="3034746"/>
            <a:ext cx="3733800" cy="609600"/>
          </a:xfrm>
          <a:prstGeom prst="line">
            <a:avLst/>
          </a:prstGeom>
          <a:noFill/>
          <a:ln w="12700">
            <a:solidFill>
              <a:schemeClr val="tx1"/>
            </a:solidFill>
            <a:round/>
            <a:headEnd/>
            <a:tailEnd type="triangle" w="med" len="med"/>
          </a:ln>
        </p:spPr>
        <p:txBody>
          <a:bodyPr/>
          <a:lstStyle/>
          <a:p>
            <a:endParaRPr lang="en-US"/>
          </a:p>
        </p:txBody>
      </p:sp>
      <p:sp>
        <p:nvSpPr>
          <p:cNvPr id="37894" name="Text Box 6"/>
          <p:cNvSpPr txBox="1">
            <a:spLocks noChangeArrowheads="1"/>
          </p:cNvSpPr>
          <p:nvPr/>
        </p:nvSpPr>
        <p:spPr bwMode="auto">
          <a:xfrm rot="-535848">
            <a:off x="6169085" y="3180797"/>
            <a:ext cx="1619250" cy="366713"/>
          </a:xfrm>
          <a:prstGeom prst="rect">
            <a:avLst/>
          </a:prstGeom>
          <a:solidFill>
            <a:schemeClr val="bg1"/>
          </a:solidFill>
          <a:ln w="9525">
            <a:noFill/>
            <a:miter lim="800000"/>
            <a:headEnd/>
            <a:tailEnd/>
          </a:ln>
        </p:spPr>
        <p:txBody>
          <a:bodyPr wrap="none">
            <a:spAutoFit/>
          </a:bodyPr>
          <a:lstStyle/>
          <a:p>
            <a:r>
              <a:rPr lang="en-US" b="1">
                <a:latin typeface="Arial" pitchFamily="34" charset="0"/>
              </a:rPr>
              <a:t>“PORT 1234”</a:t>
            </a:r>
          </a:p>
        </p:txBody>
      </p:sp>
      <p:sp>
        <p:nvSpPr>
          <p:cNvPr id="37895" name="Line 7"/>
          <p:cNvSpPr>
            <a:spLocks noChangeShapeType="1"/>
          </p:cNvSpPr>
          <p:nvPr/>
        </p:nvSpPr>
        <p:spPr bwMode="auto">
          <a:xfrm>
            <a:off x="5254685" y="3949146"/>
            <a:ext cx="3733800" cy="609600"/>
          </a:xfrm>
          <a:prstGeom prst="line">
            <a:avLst/>
          </a:prstGeom>
          <a:noFill/>
          <a:ln w="9525">
            <a:solidFill>
              <a:schemeClr val="tx1"/>
            </a:solidFill>
            <a:round/>
            <a:headEnd/>
            <a:tailEnd type="triangle" w="med" len="med"/>
          </a:ln>
        </p:spPr>
        <p:txBody>
          <a:bodyPr/>
          <a:lstStyle/>
          <a:p>
            <a:endParaRPr lang="en-US"/>
          </a:p>
        </p:txBody>
      </p:sp>
      <p:sp>
        <p:nvSpPr>
          <p:cNvPr id="37896" name="Rectangle 8"/>
          <p:cNvSpPr>
            <a:spLocks noChangeArrowheads="1"/>
          </p:cNvSpPr>
          <p:nvPr/>
        </p:nvSpPr>
        <p:spPr bwMode="auto">
          <a:xfrm>
            <a:off x="8380473" y="2882346"/>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7897" name="Rectangle 9"/>
          <p:cNvSpPr>
            <a:spLocks noChangeArrowheads="1"/>
          </p:cNvSpPr>
          <p:nvPr/>
        </p:nvSpPr>
        <p:spPr bwMode="auto">
          <a:xfrm>
            <a:off x="5559486" y="3796746"/>
            <a:ext cx="455613"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7898" name="Text Box 10"/>
          <p:cNvSpPr txBox="1">
            <a:spLocks noChangeArrowheads="1"/>
          </p:cNvSpPr>
          <p:nvPr/>
        </p:nvSpPr>
        <p:spPr bwMode="auto">
          <a:xfrm rot="523466">
            <a:off x="6777098" y="4112659"/>
            <a:ext cx="908050" cy="366712"/>
          </a:xfrm>
          <a:prstGeom prst="rect">
            <a:avLst/>
          </a:prstGeom>
          <a:solidFill>
            <a:schemeClr val="bg1"/>
          </a:solidFill>
          <a:ln w="9525">
            <a:noFill/>
            <a:miter lim="800000"/>
            <a:headEnd/>
            <a:tailEnd/>
          </a:ln>
        </p:spPr>
        <p:txBody>
          <a:bodyPr wrap="none">
            <a:spAutoFit/>
          </a:bodyPr>
          <a:lstStyle/>
          <a:p>
            <a:r>
              <a:rPr lang="en-US" b="1">
                <a:latin typeface="Arial" pitchFamily="34" charset="0"/>
              </a:rPr>
              <a:t>“ACK”</a:t>
            </a:r>
          </a:p>
        </p:txBody>
      </p:sp>
      <p:grpSp>
        <p:nvGrpSpPr>
          <p:cNvPr id="37899" name="Group 11"/>
          <p:cNvGrpSpPr>
            <a:grpSpLocks/>
          </p:cNvGrpSpPr>
          <p:nvPr/>
        </p:nvGrpSpPr>
        <p:grpSpPr bwMode="auto">
          <a:xfrm>
            <a:off x="8531286" y="1431372"/>
            <a:ext cx="974725" cy="841375"/>
            <a:chOff x="582" y="534"/>
            <a:chExt cx="614" cy="530"/>
          </a:xfrm>
        </p:grpSpPr>
        <p:sp>
          <p:nvSpPr>
            <p:cNvPr id="37908" name="Arc 12"/>
            <p:cNvSpPr>
              <a:spLocks/>
            </p:cNvSpPr>
            <p:nvPr/>
          </p:nvSpPr>
          <p:spPr bwMode="auto">
            <a:xfrm>
              <a:off x="1059" y="918"/>
              <a:ext cx="118" cy="80"/>
            </a:xfrm>
            <a:custGeom>
              <a:avLst/>
              <a:gdLst>
                <a:gd name="T0" fmla="*/ 0 w 38176"/>
                <a:gd name="T1" fmla="*/ 0 h 34923"/>
                <a:gd name="T2" fmla="*/ 0 w 38176"/>
                <a:gd name="T3" fmla="*/ 0 h 34923"/>
                <a:gd name="T4" fmla="*/ 0 w 38176"/>
                <a:gd name="T5" fmla="*/ 0 h 34923"/>
                <a:gd name="T6" fmla="*/ 0 60000 65536"/>
                <a:gd name="T7" fmla="*/ 0 60000 65536"/>
                <a:gd name="T8" fmla="*/ 0 60000 65536"/>
                <a:gd name="T9" fmla="*/ 0 w 38176"/>
                <a:gd name="T10" fmla="*/ 0 h 34923"/>
                <a:gd name="T11" fmla="*/ 38176 w 38176"/>
                <a:gd name="T12" fmla="*/ 34923 h 34923"/>
              </a:gdLst>
              <a:ahLst/>
              <a:cxnLst>
                <a:cxn ang="T6">
                  <a:pos x="T0" y="T1"/>
                </a:cxn>
                <a:cxn ang="T7">
                  <a:pos x="T2" y="T3"/>
                </a:cxn>
                <a:cxn ang="T8">
                  <a:pos x="T4" y="T5"/>
                </a:cxn>
              </a:cxnLst>
              <a:rect l="T9" t="T10" r="T11" b="T12"/>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endParaRPr lang="en-US"/>
            </a:p>
          </p:txBody>
        </p:sp>
        <p:sp>
          <p:nvSpPr>
            <p:cNvPr id="37909" name="Arc 13"/>
            <p:cNvSpPr>
              <a:spLocks/>
            </p:cNvSpPr>
            <p:nvPr/>
          </p:nvSpPr>
          <p:spPr bwMode="auto">
            <a:xfrm>
              <a:off x="1060" y="919"/>
              <a:ext cx="118" cy="79"/>
            </a:xfrm>
            <a:custGeom>
              <a:avLst/>
              <a:gdLst>
                <a:gd name="T0" fmla="*/ 0 w 38322"/>
                <a:gd name="T1" fmla="*/ 0 h 34803"/>
                <a:gd name="T2" fmla="*/ 0 w 38322"/>
                <a:gd name="T3" fmla="*/ 0 h 34803"/>
                <a:gd name="T4" fmla="*/ 0 w 38322"/>
                <a:gd name="T5" fmla="*/ 0 h 34803"/>
                <a:gd name="T6" fmla="*/ 0 60000 65536"/>
                <a:gd name="T7" fmla="*/ 0 60000 65536"/>
                <a:gd name="T8" fmla="*/ 0 60000 65536"/>
                <a:gd name="T9" fmla="*/ 0 w 38322"/>
                <a:gd name="T10" fmla="*/ 0 h 34803"/>
                <a:gd name="T11" fmla="*/ 38322 w 38322"/>
                <a:gd name="T12" fmla="*/ 34803 h 34803"/>
              </a:gdLst>
              <a:ahLst/>
              <a:cxnLst>
                <a:cxn ang="T6">
                  <a:pos x="T0" y="T1"/>
                </a:cxn>
                <a:cxn ang="T7">
                  <a:pos x="T2" y="T3"/>
                </a:cxn>
                <a:cxn ang="T8">
                  <a:pos x="T4" y="T5"/>
                </a:cxn>
              </a:cxnLst>
              <a:rect l="T9" t="T10" r="T11" b="T12"/>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endParaRPr lang="en-US"/>
            </a:p>
          </p:txBody>
        </p:sp>
        <p:sp>
          <p:nvSpPr>
            <p:cNvPr id="37910" name="Freeform 14"/>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endParaRPr lang="en-US"/>
            </a:p>
          </p:txBody>
        </p:sp>
        <p:sp>
          <p:nvSpPr>
            <p:cNvPr id="37911" name="Freeform 15"/>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4763">
              <a:solidFill>
                <a:srgbClr val="AAE6FF"/>
              </a:solidFill>
              <a:round/>
              <a:headEnd/>
              <a:tailEnd/>
            </a:ln>
          </p:spPr>
          <p:txBody>
            <a:bodyPr/>
            <a:lstStyle/>
            <a:p>
              <a:endParaRPr lang="en-US"/>
            </a:p>
          </p:txBody>
        </p:sp>
        <p:sp>
          <p:nvSpPr>
            <p:cNvPr id="37912" name="Rectangle 16"/>
            <p:cNvSpPr>
              <a:spLocks noChangeArrowheads="1"/>
            </p:cNvSpPr>
            <p:nvPr/>
          </p:nvSpPr>
          <p:spPr bwMode="auto">
            <a:xfrm>
              <a:off x="661" y="909"/>
              <a:ext cx="402" cy="76"/>
            </a:xfrm>
            <a:prstGeom prst="rect">
              <a:avLst/>
            </a:prstGeom>
            <a:solidFill>
              <a:srgbClr val="0096D5"/>
            </a:solidFill>
            <a:ln w="9525">
              <a:noFill/>
              <a:miter lim="800000"/>
              <a:headEnd/>
              <a:tailEnd/>
            </a:ln>
          </p:spPr>
          <p:txBody>
            <a:bodyPr/>
            <a:lstStyle/>
            <a:p>
              <a:endParaRPr lang="en-US"/>
            </a:p>
          </p:txBody>
        </p:sp>
        <p:sp>
          <p:nvSpPr>
            <p:cNvPr id="37913" name="Rectangle 17"/>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37914" name="Freeform 18"/>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endParaRPr lang="en-US"/>
            </a:p>
          </p:txBody>
        </p:sp>
        <p:sp>
          <p:nvSpPr>
            <p:cNvPr id="37915" name="Freeform 19"/>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4763">
              <a:solidFill>
                <a:srgbClr val="AAE6FF"/>
              </a:solidFill>
              <a:round/>
              <a:headEnd/>
              <a:tailEnd/>
            </a:ln>
          </p:spPr>
          <p:txBody>
            <a:bodyPr/>
            <a:lstStyle/>
            <a:p>
              <a:endParaRPr lang="en-US"/>
            </a:p>
          </p:txBody>
        </p:sp>
        <p:sp>
          <p:nvSpPr>
            <p:cNvPr id="37916" name="Freeform 20"/>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endParaRPr lang="en-US"/>
            </a:p>
          </p:txBody>
        </p:sp>
        <p:sp>
          <p:nvSpPr>
            <p:cNvPr id="37917" name="Freeform 21"/>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4763">
              <a:solidFill>
                <a:srgbClr val="000000"/>
              </a:solidFill>
              <a:round/>
              <a:headEnd/>
              <a:tailEnd/>
            </a:ln>
          </p:spPr>
          <p:txBody>
            <a:bodyPr/>
            <a:lstStyle/>
            <a:p>
              <a:endParaRPr lang="en-US"/>
            </a:p>
          </p:txBody>
        </p:sp>
        <p:sp>
          <p:nvSpPr>
            <p:cNvPr id="37918" name="Freeform 22"/>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endParaRPr lang="en-US"/>
            </a:p>
          </p:txBody>
        </p:sp>
        <p:sp>
          <p:nvSpPr>
            <p:cNvPr id="37919" name="Freeform 23"/>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4763">
              <a:solidFill>
                <a:srgbClr val="AAE6FF"/>
              </a:solidFill>
              <a:round/>
              <a:headEnd/>
              <a:tailEnd/>
            </a:ln>
          </p:spPr>
          <p:txBody>
            <a:bodyPr/>
            <a:lstStyle/>
            <a:p>
              <a:endParaRPr lang="en-US"/>
            </a:p>
          </p:txBody>
        </p:sp>
        <p:sp>
          <p:nvSpPr>
            <p:cNvPr id="37920" name="Rectangle 24"/>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37921" name="Rectangle 25"/>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37922" name="Freeform 26"/>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endParaRPr lang="en-US"/>
            </a:p>
          </p:txBody>
        </p:sp>
        <p:sp>
          <p:nvSpPr>
            <p:cNvPr id="37923" name="Freeform 27"/>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4763">
              <a:solidFill>
                <a:srgbClr val="AAE6FF"/>
              </a:solidFill>
              <a:round/>
              <a:headEnd/>
              <a:tailEnd/>
            </a:ln>
          </p:spPr>
          <p:txBody>
            <a:bodyPr/>
            <a:lstStyle/>
            <a:p>
              <a:endParaRPr lang="en-US"/>
            </a:p>
          </p:txBody>
        </p:sp>
        <p:sp>
          <p:nvSpPr>
            <p:cNvPr id="37924" name="Freeform 28"/>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endParaRPr lang="en-US"/>
            </a:p>
          </p:txBody>
        </p:sp>
        <p:sp>
          <p:nvSpPr>
            <p:cNvPr id="37925" name="Freeform 29"/>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4763">
              <a:solidFill>
                <a:srgbClr val="AAE6FF"/>
              </a:solidFill>
              <a:round/>
              <a:headEnd/>
              <a:tailEnd/>
            </a:ln>
          </p:spPr>
          <p:txBody>
            <a:bodyPr/>
            <a:lstStyle/>
            <a:p>
              <a:endParaRPr lang="en-US"/>
            </a:p>
          </p:txBody>
        </p:sp>
        <p:sp>
          <p:nvSpPr>
            <p:cNvPr id="37926" name="Freeform 30"/>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endParaRPr lang="en-US"/>
            </a:p>
          </p:txBody>
        </p:sp>
        <p:sp>
          <p:nvSpPr>
            <p:cNvPr id="37927" name="Freeform 31"/>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4763">
              <a:solidFill>
                <a:srgbClr val="AAE6FF"/>
              </a:solidFill>
              <a:round/>
              <a:headEnd/>
              <a:tailEnd/>
            </a:ln>
          </p:spPr>
          <p:txBody>
            <a:bodyPr/>
            <a:lstStyle/>
            <a:p>
              <a:endParaRPr lang="en-US"/>
            </a:p>
          </p:txBody>
        </p:sp>
        <p:sp>
          <p:nvSpPr>
            <p:cNvPr id="37928" name="Rectangle 32"/>
            <p:cNvSpPr>
              <a:spLocks noChangeArrowheads="1"/>
            </p:cNvSpPr>
            <p:nvPr/>
          </p:nvSpPr>
          <p:spPr bwMode="auto">
            <a:xfrm>
              <a:off x="582" y="1048"/>
              <a:ext cx="437" cy="16"/>
            </a:xfrm>
            <a:prstGeom prst="rect">
              <a:avLst/>
            </a:prstGeom>
            <a:solidFill>
              <a:srgbClr val="0096D5"/>
            </a:solidFill>
            <a:ln w="9525">
              <a:noFill/>
              <a:miter lim="800000"/>
              <a:headEnd/>
              <a:tailEnd/>
            </a:ln>
          </p:spPr>
          <p:txBody>
            <a:bodyPr/>
            <a:lstStyle/>
            <a:p>
              <a:endParaRPr lang="en-US"/>
            </a:p>
          </p:txBody>
        </p:sp>
        <p:sp>
          <p:nvSpPr>
            <p:cNvPr id="37929" name="Rectangle 33"/>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37930" name="Freeform 34"/>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endParaRPr lang="en-US"/>
            </a:p>
          </p:txBody>
        </p:sp>
        <p:sp>
          <p:nvSpPr>
            <p:cNvPr id="37931" name="Freeform 35"/>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4763">
              <a:solidFill>
                <a:srgbClr val="AAE6FF"/>
              </a:solidFill>
              <a:round/>
              <a:headEnd/>
              <a:tailEnd/>
            </a:ln>
          </p:spPr>
          <p:txBody>
            <a:bodyPr/>
            <a:lstStyle/>
            <a:p>
              <a:endParaRPr lang="en-US"/>
            </a:p>
          </p:txBody>
        </p:sp>
        <p:sp>
          <p:nvSpPr>
            <p:cNvPr id="37932" name="Freeform 36"/>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endParaRPr lang="en-US"/>
            </a:p>
          </p:txBody>
        </p:sp>
        <p:sp>
          <p:nvSpPr>
            <p:cNvPr id="37933" name="Freeform 37"/>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4763">
              <a:solidFill>
                <a:srgbClr val="AAE6FF"/>
              </a:solidFill>
              <a:round/>
              <a:headEnd/>
              <a:tailEnd/>
            </a:ln>
          </p:spPr>
          <p:txBody>
            <a:bodyPr/>
            <a:lstStyle/>
            <a:p>
              <a:endParaRPr lang="en-US"/>
            </a:p>
          </p:txBody>
        </p:sp>
        <p:sp>
          <p:nvSpPr>
            <p:cNvPr id="37934" name="Rectangle 38"/>
            <p:cNvSpPr>
              <a:spLocks noChangeArrowheads="1"/>
            </p:cNvSpPr>
            <p:nvPr/>
          </p:nvSpPr>
          <p:spPr bwMode="auto">
            <a:xfrm>
              <a:off x="1107" y="1038"/>
              <a:ext cx="57" cy="16"/>
            </a:xfrm>
            <a:prstGeom prst="rect">
              <a:avLst/>
            </a:prstGeom>
            <a:solidFill>
              <a:srgbClr val="0096D5"/>
            </a:solidFill>
            <a:ln w="9525">
              <a:noFill/>
              <a:miter lim="800000"/>
              <a:headEnd/>
              <a:tailEnd/>
            </a:ln>
          </p:spPr>
          <p:txBody>
            <a:bodyPr/>
            <a:lstStyle/>
            <a:p>
              <a:endParaRPr lang="en-US"/>
            </a:p>
          </p:txBody>
        </p:sp>
        <p:sp>
          <p:nvSpPr>
            <p:cNvPr id="37935" name="Rectangle 39"/>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sp>
        <p:nvSpPr>
          <p:cNvPr id="37900" name="Text Box 40"/>
          <p:cNvSpPr txBox="1">
            <a:spLocks noChangeArrowheads="1"/>
          </p:cNvSpPr>
          <p:nvPr/>
        </p:nvSpPr>
        <p:spPr bwMode="auto">
          <a:xfrm>
            <a:off x="8258235" y="1126572"/>
            <a:ext cx="1555750" cy="366713"/>
          </a:xfrm>
          <a:prstGeom prst="rect">
            <a:avLst/>
          </a:prstGeom>
          <a:noFill/>
          <a:ln w="9525">
            <a:noFill/>
            <a:miter lim="800000"/>
            <a:headEnd/>
            <a:tailEnd/>
          </a:ln>
        </p:spPr>
        <p:txBody>
          <a:bodyPr wrap="none">
            <a:spAutoFit/>
          </a:bodyPr>
          <a:lstStyle/>
          <a:p>
            <a:r>
              <a:rPr lang="en-US" b="1">
                <a:latin typeface="Arial" pitchFamily="34" charset="0"/>
              </a:rPr>
              <a:t>Telnet Client</a:t>
            </a:r>
          </a:p>
        </p:txBody>
      </p:sp>
      <p:pic>
        <p:nvPicPr>
          <p:cNvPr id="37901" name="Picture 41"/>
          <p:cNvPicPr>
            <a:picLocks noChangeArrowheads="1"/>
          </p:cNvPicPr>
          <p:nvPr/>
        </p:nvPicPr>
        <p:blipFill>
          <a:blip r:embed="rId3" cstate="print"/>
          <a:srcRect/>
          <a:stretch>
            <a:fillRect/>
          </a:stretch>
        </p:blipFill>
        <p:spPr bwMode="auto">
          <a:xfrm>
            <a:off x="4949885" y="1434546"/>
            <a:ext cx="584200" cy="939800"/>
          </a:xfrm>
          <a:prstGeom prst="rect">
            <a:avLst/>
          </a:prstGeom>
          <a:noFill/>
          <a:ln w="12700">
            <a:noFill/>
            <a:miter lim="800000"/>
            <a:headEnd/>
            <a:tailEnd/>
          </a:ln>
        </p:spPr>
      </p:pic>
      <p:sp>
        <p:nvSpPr>
          <p:cNvPr id="37902" name="Text Box 42"/>
          <p:cNvSpPr txBox="1">
            <a:spLocks noChangeArrowheads="1"/>
          </p:cNvSpPr>
          <p:nvPr/>
        </p:nvSpPr>
        <p:spPr bwMode="auto">
          <a:xfrm>
            <a:off x="4448235" y="1053547"/>
            <a:ext cx="1631950" cy="366713"/>
          </a:xfrm>
          <a:prstGeom prst="rect">
            <a:avLst/>
          </a:prstGeom>
          <a:noFill/>
          <a:ln w="9525">
            <a:noFill/>
            <a:miter lim="800000"/>
            <a:headEnd/>
            <a:tailEnd/>
          </a:ln>
        </p:spPr>
        <p:txBody>
          <a:bodyPr wrap="none">
            <a:spAutoFit/>
          </a:bodyPr>
          <a:lstStyle/>
          <a:p>
            <a:r>
              <a:rPr lang="en-US" b="1">
                <a:latin typeface="Arial" pitchFamily="34" charset="0"/>
              </a:rPr>
              <a:t>Telnet Server</a:t>
            </a:r>
          </a:p>
        </p:txBody>
      </p:sp>
      <p:sp>
        <p:nvSpPr>
          <p:cNvPr id="37903" name="Text Box 43"/>
          <p:cNvSpPr txBox="1">
            <a:spLocks noChangeArrowheads="1"/>
          </p:cNvSpPr>
          <p:nvPr/>
        </p:nvSpPr>
        <p:spPr bwMode="auto">
          <a:xfrm>
            <a:off x="5059424" y="2144160"/>
            <a:ext cx="409575" cy="581025"/>
          </a:xfrm>
          <a:prstGeom prst="rect">
            <a:avLst/>
          </a:prstGeom>
          <a:noFill/>
          <a:ln w="9525">
            <a:noFill/>
            <a:miter lim="800000"/>
            <a:headEnd/>
            <a:tailEnd/>
          </a:ln>
        </p:spPr>
        <p:txBody>
          <a:bodyPr wrap="none">
            <a:spAutoFit/>
          </a:bodyPr>
          <a:lstStyle/>
          <a:p>
            <a:pPr algn="ctr"/>
            <a:endParaRPr lang="en-US" sz="1600" b="1">
              <a:latin typeface="Arial" pitchFamily="34" charset="0"/>
            </a:endParaRPr>
          </a:p>
          <a:p>
            <a:pPr algn="ctr"/>
            <a:r>
              <a:rPr lang="en-US" sz="1600" b="1">
                <a:latin typeface="Arial" pitchFamily="34" charset="0"/>
              </a:rPr>
              <a:t>23</a:t>
            </a:r>
          </a:p>
        </p:txBody>
      </p:sp>
      <p:sp>
        <p:nvSpPr>
          <p:cNvPr id="37904" name="Text Box 44"/>
          <p:cNvSpPr txBox="1">
            <a:spLocks noChangeArrowheads="1"/>
          </p:cNvSpPr>
          <p:nvPr/>
        </p:nvSpPr>
        <p:spPr bwMode="auto">
          <a:xfrm>
            <a:off x="8677335" y="2144160"/>
            <a:ext cx="635000" cy="581025"/>
          </a:xfrm>
          <a:prstGeom prst="rect">
            <a:avLst/>
          </a:prstGeom>
          <a:noFill/>
          <a:ln w="9525">
            <a:noFill/>
            <a:miter lim="800000"/>
            <a:headEnd/>
            <a:tailEnd/>
          </a:ln>
        </p:spPr>
        <p:txBody>
          <a:bodyPr wrap="none">
            <a:spAutoFit/>
          </a:bodyPr>
          <a:lstStyle/>
          <a:p>
            <a:endParaRPr lang="en-US" sz="1600" b="1">
              <a:latin typeface="Arial" pitchFamily="34" charset="0"/>
            </a:endParaRPr>
          </a:p>
          <a:p>
            <a:r>
              <a:rPr lang="en-US" sz="1600" b="1">
                <a:latin typeface="Arial" pitchFamily="34" charset="0"/>
              </a:rPr>
              <a:t>1234</a:t>
            </a:r>
          </a:p>
        </p:txBody>
      </p:sp>
      <p:sp>
        <p:nvSpPr>
          <p:cNvPr id="37905" name="Rectangle 45"/>
          <p:cNvSpPr>
            <a:spLocks noChangeArrowheads="1"/>
          </p:cNvSpPr>
          <p:nvPr/>
        </p:nvSpPr>
        <p:spPr bwMode="auto">
          <a:xfrm>
            <a:off x="2162235" y="2806146"/>
            <a:ext cx="2590800" cy="1803400"/>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Client opens channel to server; tells server its port number.  The ACK bit is not set while establishing the connection but will be set on the remaining packets</a:t>
            </a:r>
            <a:endParaRPr lang="en-US" sz="1600">
              <a:latin typeface="Times New Roman" pitchFamily="18" charset="0"/>
              <a:sym typeface="Wingdings 2" pitchFamily="18" charset="2"/>
            </a:endParaRPr>
          </a:p>
        </p:txBody>
      </p:sp>
      <p:sp>
        <p:nvSpPr>
          <p:cNvPr id="37906" name="Rectangle 46"/>
          <p:cNvSpPr>
            <a:spLocks noChangeArrowheads="1"/>
          </p:cNvSpPr>
          <p:nvPr/>
        </p:nvSpPr>
        <p:spPr bwMode="auto">
          <a:xfrm>
            <a:off x="2162235" y="4787346"/>
            <a:ext cx="2590800" cy="336550"/>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Server acknowledges </a:t>
            </a:r>
          </a:p>
        </p:txBody>
      </p:sp>
      <p:sp>
        <p:nvSpPr>
          <p:cNvPr id="37907" name="Text Box 47"/>
          <p:cNvSpPr txBox="1">
            <a:spLocks noChangeArrowheads="1"/>
          </p:cNvSpPr>
          <p:nvPr/>
        </p:nvSpPr>
        <p:spPr bwMode="auto">
          <a:xfrm>
            <a:off x="2178111" y="5733496"/>
            <a:ext cx="6430799"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a:solidFill>
                  <a:schemeClr val="hlink"/>
                </a:solidFill>
              </a:rPr>
              <a:t>Stateful filtering can use this pattern to identify legitimate sessions</a:t>
            </a:r>
          </a:p>
        </p:txBody>
      </p:sp>
      <p:sp>
        <p:nvSpPr>
          <p:cNvPr id="48" name="Text Box 4"/>
          <p:cNvSpPr txBox="1">
            <a:spLocks noChangeArrowheads="1"/>
          </p:cNvSpPr>
          <p:nvPr/>
        </p:nvSpPr>
        <p:spPr bwMode="auto">
          <a:xfrm>
            <a:off x="2422585" y="684214"/>
            <a:ext cx="5140638"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dirty="0">
                <a:solidFill>
                  <a:schemeClr val="hlink"/>
                </a:solidFill>
              </a:rPr>
              <a:t>How can </a:t>
            </a:r>
            <a:r>
              <a:rPr lang="en-US" dirty="0" err="1">
                <a:solidFill>
                  <a:schemeClr val="hlink"/>
                </a:solidFill>
              </a:rPr>
              <a:t>stateful</a:t>
            </a:r>
            <a:r>
              <a:rPr lang="en-US" dirty="0">
                <a:solidFill>
                  <a:schemeClr val="hlink"/>
                </a:solidFill>
              </a:rPr>
              <a:t> filtering identify legitimate session?</a:t>
            </a:r>
          </a:p>
        </p:txBody>
      </p:sp>
      <p:sp>
        <p:nvSpPr>
          <p:cNvPr id="4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0"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34</a:t>
            </a:fld>
            <a:endParaRPr lang="zh-CN" altLang="en-US"/>
          </a:p>
        </p:txBody>
      </p:sp>
    </p:spTree>
    <p:extLst>
      <p:ext uri="{BB962C8B-B14F-4D97-AF65-F5344CB8AC3E}">
        <p14:creationId xmlns:p14="http://schemas.microsoft.com/office/powerpoint/2010/main" val="694702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4156645" y="2306128"/>
            <a:ext cx="0" cy="3810000"/>
          </a:xfrm>
          <a:prstGeom prst="line">
            <a:avLst/>
          </a:prstGeom>
          <a:noFill/>
          <a:ln w="25400">
            <a:solidFill>
              <a:schemeClr val="tx1"/>
            </a:solidFill>
            <a:round/>
            <a:headEnd type="oval" w="med" len="med"/>
            <a:tailEnd/>
          </a:ln>
        </p:spPr>
        <p:txBody>
          <a:bodyPr/>
          <a:lstStyle/>
          <a:p>
            <a:endParaRPr lang="en-US"/>
          </a:p>
        </p:txBody>
      </p:sp>
      <p:sp>
        <p:nvSpPr>
          <p:cNvPr id="38915" name="Line 3"/>
          <p:cNvSpPr>
            <a:spLocks noChangeShapeType="1"/>
          </p:cNvSpPr>
          <p:nvPr/>
        </p:nvSpPr>
        <p:spPr bwMode="auto">
          <a:xfrm>
            <a:off x="5375845" y="2306128"/>
            <a:ext cx="0" cy="3810000"/>
          </a:xfrm>
          <a:prstGeom prst="line">
            <a:avLst/>
          </a:prstGeom>
          <a:noFill/>
          <a:ln w="25400">
            <a:solidFill>
              <a:schemeClr val="tx1"/>
            </a:solidFill>
            <a:round/>
            <a:headEnd type="oval" w="med" len="med"/>
            <a:tailEnd/>
          </a:ln>
        </p:spPr>
        <p:txBody>
          <a:bodyPr/>
          <a:lstStyle/>
          <a:p>
            <a:endParaRPr lang="en-US"/>
          </a:p>
        </p:txBody>
      </p:sp>
      <p:sp>
        <p:nvSpPr>
          <p:cNvPr id="38916" name="Line 4"/>
          <p:cNvSpPr>
            <a:spLocks noChangeShapeType="1"/>
          </p:cNvSpPr>
          <p:nvPr/>
        </p:nvSpPr>
        <p:spPr bwMode="auto">
          <a:xfrm>
            <a:off x="8695307" y="2306128"/>
            <a:ext cx="0" cy="3810000"/>
          </a:xfrm>
          <a:prstGeom prst="line">
            <a:avLst/>
          </a:prstGeom>
          <a:noFill/>
          <a:ln w="25400">
            <a:solidFill>
              <a:schemeClr val="tx1"/>
            </a:solidFill>
            <a:round/>
            <a:headEnd type="oval" w="med" len="med"/>
            <a:tailEnd/>
          </a:ln>
        </p:spPr>
        <p:txBody>
          <a:bodyPr/>
          <a:lstStyle/>
          <a:p>
            <a:endParaRPr lang="en-US"/>
          </a:p>
        </p:txBody>
      </p:sp>
      <p:sp>
        <p:nvSpPr>
          <p:cNvPr id="38917" name="Line 5"/>
          <p:cNvSpPr>
            <a:spLocks noChangeShapeType="1"/>
          </p:cNvSpPr>
          <p:nvPr/>
        </p:nvSpPr>
        <p:spPr bwMode="auto">
          <a:xfrm>
            <a:off x="9914507" y="2306128"/>
            <a:ext cx="19050" cy="3810000"/>
          </a:xfrm>
          <a:prstGeom prst="line">
            <a:avLst/>
          </a:prstGeom>
          <a:noFill/>
          <a:ln w="25400">
            <a:solidFill>
              <a:schemeClr val="tx1"/>
            </a:solidFill>
            <a:round/>
            <a:headEnd type="oval" w="med" len="med"/>
            <a:tailEnd/>
          </a:ln>
        </p:spPr>
        <p:txBody>
          <a:bodyPr/>
          <a:lstStyle/>
          <a:p>
            <a:endParaRPr lang="en-US"/>
          </a:p>
        </p:txBody>
      </p:sp>
      <p:sp>
        <p:nvSpPr>
          <p:cNvPr id="38918" name="Line 6"/>
          <p:cNvSpPr>
            <a:spLocks noChangeShapeType="1"/>
          </p:cNvSpPr>
          <p:nvPr/>
        </p:nvSpPr>
        <p:spPr bwMode="auto">
          <a:xfrm flipH="1">
            <a:off x="5375845" y="2610929"/>
            <a:ext cx="3319462" cy="512763"/>
          </a:xfrm>
          <a:prstGeom prst="line">
            <a:avLst/>
          </a:prstGeom>
          <a:noFill/>
          <a:ln w="12700">
            <a:solidFill>
              <a:schemeClr val="tx1"/>
            </a:solidFill>
            <a:round/>
            <a:headEnd/>
            <a:tailEnd type="triangle" w="med" len="med"/>
          </a:ln>
        </p:spPr>
        <p:txBody>
          <a:bodyPr/>
          <a:lstStyle/>
          <a:p>
            <a:endParaRPr lang="en-US"/>
          </a:p>
        </p:txBody>
      </p:sp>
      <p:sp>
        <p:nvSpPr>
          <p:cNvPr id="38919" name="Text Box 7"/>
          <p:cNvSpPr txBox="1">
            <a:spLocks noChangeArrowheads="1"/>
          </p:cNvSpPr>
          <p:nvPr/>
        </p:nvSpPr>
        <p:spPr bwMode="auto">
          <a:xfrm rot="-535848">
            <a:off x="6193407" y="2687129"/>
            <a:ext cx="1619250" cy="366713"/>
          </a:xfrm>
          <a:prstGeom prst="rect">
            <a:avLst/>
          </a:prstGeom>
          <a:solidFill>
            <a:schemeClr val="bg1"/>
          </a:solidFill>
          <a:ln w="9525">
            <a:noFill/>
            <a:miter lim="800000"/>
            <a:headEnd/>
            <a:tailEnd/>
          </a:ln>
        </p:spPr>
        <p:txBody>
          <a:bodyPr wrap="none">
            <a:spAutoFit/>
          </a:bodyPr>
          <a:lstStyle/>
          <a:p>
            <a:r>
              <a:rPr lang="en-US" b="1">
                <a:latin typeface="Arial" pitchFamily="34" charset="0"/>
              </a:rPr>
              <a:t>“PORT 5151”</a:t>
            </a:r>
          </a:p>
        </p:txBody>
      </p:sp>
      <p:sp>
        <p:nvSpPr>
          <p:cNvPr id="38920" name="Line 8"/>
          <p:cNvSpPr>
            <a:spLocks noChangeShapeType="1"/>
          </p:cNvSpPr>
          <p:nvPr/>
        </p:nvSpPr>
        <p:spPr bwMode="auto">
          <a:xfrm>
            <a:off x="5375845" y="3588828"/>
            <a:ext cx="3319462" cy="546100"/>
          </a:xfrm>
          <a:prstGeom prst="line">
            <a:avLst/>
          </a:prstGeom>
          <a:noFill/>
          <a:ln w="9525">
            <a:solidFill>
              <a:schemeClr val="tx1"/>
            </a:solidFill>
            <a:round/>
            <a:headEnd/>
            <a:tailEnd type="triangle" w="med" len="med"/>
          </a:ln>
        </p:spPr>
        <p:txBody>
          <a:bodyPr/>
          <a:lstStyle/>
          <a:p>
            <a:endParaRPr lang="en-US"/>
          </a:p>
        </p:txBody>
      </p:sp>
      <p:sp>
        <p:nvSpPr>
          <p:cNvPr id="38921" name="Rectangle 9"/>
          <p:cNvSpPr>
            <a:spLocks noChangeArrowheads="1"/>
          </p:cNvSpPr>
          <p:nvPr/>
        </p:nvSpPr>
        <p:spPr bwMode="auto">
          <a:xfrm>
            <a:off x="8087295" y="2458528"/>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2" name="Rectangle 10"/>
          <p:cNvSpPr>
            <a:spLocks noChangeArrowheads="1"/>
          </p:cNvSpPr>
          <p:nvPr/>
        </p:nvSpPr>
        <p:spPr bwMode="auto">
          <a:xfrm>
            <a:off x="5680645" y="3372928"/>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3" name="Text Box 11"/>
          <p:cNvSpPr txBox="1">
            <a:spLocks noChangeArrowheads="1"/>
          </p:cNvSpPr>
          <p:nvPr/>
        </p:nvSpPr>
        <p:spPr bwMode="auto">
          <a:xfrm rot="523466">
            <a:off x="6485507" y="3677729"/>
            <a:ext cx="755650" cy="366713"/>
          </a:xfrm>
          <a:prstGeom prst="rect">
            <a:avLst/>
          </a:prstGeom>
          <a:solidFill>
            <a:schemeClr val="bg1"/>
          </a:solidFill>
          <a:ln w="9525">
            <a:noFill/>
            <a:miter lim="800000"/>
            <a:headEnd/>
            <a:tailEnd/>
          </a:ln>
        </p:spPr>
        <p:txBody>
          <a:bodyPr wrap="none">
            <a:spAutoFit/>
          </a:bodyPr>
          <a:lstStyle/>
          <a:p>
            <a:r>
              <a:rPr lang="en-US" b="1">
                <a:latin typeface="Arial" pitchFamily="34" charset="0"/>
              </a:rPr>
              <a:t>“OK”</a:t>
            </a:r>
          </a:p>
        </p:txBody>
      </p:sp>
      <p:sp>
        <p:nvSpPr>
          <p:cNvPr id="38924" name="Line 12"/>
          <p:cNvSpPr>
            <a:spLocks noChangeShapeType="1"/>
          </p:cNvSpPr>
          <p:nvPr/>
        </p:nvSpPr>
        <p:spPr bwMode="auto">
          <a:xfrm>
            <a:off x="4156645" y="3830128"/>
            <a:ext cx="5757862" cy="990600"/>
          </a:xfrm>
          <a:prstGeom prst="line">
            <a:avLst/>
          </a:prstGeom>
          <a:noFill/>
          <a:ln w="9525">
            <a:solidFill>
              <a:schemeClr val="tx1"/>
            </a:solidFill>
            <a:round/>
            <a:headEnd/>
            <a:tailEnd type="triangle" w="med" len="med"/>
          </a:ln>
        </p:spPr>
        <p:txBody>
          <a:bodyPr/>
          <a:lstStyle/>
          <a:p>
            <a:endParaRPr lang="en-US"/>
          </a:p>
        </p:txBody>
      </p:sp>
      <p:sp>
        <p:nvSpPr>
          <p:cNvPr id="38925" name="Rectangle 13"/>
          <p:cNvSpPr>
            <a:spLocks noChangeArrowheads="1"/>
          </p:cNvSpPr>
          <p:nvPr/>
        </p:nvSpPr>
        <p:spPr bwMode="auto">
          <a:xfrm>
            <a:off x="4537645" y="3601528"/>
            <a:ext cx="455612"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6" name="Rectangle 14"/>
          <p:cNvSpPr>
            <a:spLocks noChangeArrowheads="1"/>
          </p:cNvSpPr>
          <p:nvPr/>
        </p:nvSpPr>
        <p:spPr bwMode="auto">
          <a:xfrm rot="537755">
            <a:off x="6269607" y="4211129"/>
            <a:ext cx="2000250" cy="366713"/>
          </a:xfrm>
          <a:prstGeom prst="rect">
            <a:avLst/>
          </a:prstGeom>
          <a:solidFill>
            <a:schemeClr val="bg1"/>
          </a:solidFill>
          <a:ln w="9525">
            <a:noFill/>
            <a:miter lim="800000"/>
            <a:headEnd/>
            <a:tailEnd/>
          </a:ln>
        </p:spPr>
        <p:txBody>
          <a:bodyPr wrap="none">
            <a:spAutoFit/>
          </a:bodyPr>
          <a:lstStyle/>
          <a:p>
            <a:r>
              <a:rPr lang="en-US" b="1">
                <a:latin typeface="Arial" pitchFamily="34" charset="0"/>
              </a:rPr>
              <a:t>DATA CHANNEL</a:t>
            </a:r>
          </a:p>
        </p:txBody>
      </p:sp>
      <p:sp>
        <p:nvSpPr>
          <p:cNvPr id="38927" name="Line 15"/>
          <p:cNvSpPr>
            <a:spLocks noChangeShapeType="1"/>
          </p:cNvSpPr>
          <p:nvPr/>
        </p:nvSpPr>
        <p:spPr bwMode="auto">
          <a:xfrm flipH="1">
            <a:off x="4156645" y="5049328"/>
            <a:ext cx="5757862" cy="762000"/>
          </a:xfrm>
          <a:prstGeom prst="line">
            <a:avLst/>
          </a:prstGeom>
          <a:noFill/>
          <a:ln w="9525">
            <a:solidFill>
              <a:schemeClr val="tx1"/>
            </a:solidFill>
            <a:round/>
            <a:headEnd/>
            <a:tailEnd type="triangle" w="med" len="med"/>
          </a:ln>
        </p:spPr>
        <p:txBody>
          <a:bodyPr/>
          <a:lstStyle/>
          <a:p>
            <a:endParaRPr lang="en-US"/>
          </a:p>
        </p:txBody>
      </p:sp>
      <p:sp>
        <p:nvSpPr>
          <p:cNvPr id="38928" name="Rectangle 16"/>
          <p:cNvSpPr>
            <a:spLocks noChangeArrowheads="1"/>
          </p:cNvSpPr>
          <p:nvPr/>
        </p:nvSpPr>
        <p:spPr bwMode="auto">
          <a:xfrm>
            <a:off x="9076308" y="4896928"/>
            <a:ext cx="455613" cy="457200"/>
          </a:xfrm>
          <a:prstGeom prst="rect">
            <a:avLst/>
          </a:prstGeom>
          <a:solidFill>
            <a:schemeClr val="bg1">
              <a:alpha val="50195"/>
            </a:schemeClr>
          </a:solidFill>
          <a:ln w="9525">
            <a:noFill/>
            <a:miter lim="800000"/>
            <a:headEnd/>
            <a:tailEnd/>
          </a:ln>
        </p:spPr>
        <p:txBody>
          <a:bodyPr wrap="none">
            <a:spAutoFit/>
          </a:bodyPr>
          <a:lstStyle/>
          <a:p>
            <a:r>
              <a:rPr lang="en-US" sz="2400">
                <a:latin typeface="Times New Roman" pitchFamily="18" charset="0"/>
                <a:sym typeface="Wingdings 2" pitchFamily="18" charset="2"/>
              </a:rPr>
              <a:t></a:t>
            </a:r>
          </a:p>
        </p:txBody>
      </p:sp>
      <p:sp>
        <p:nvSpPr>
          <p:cNvPr id="38929" name="Text Box 17"/>
          <p:cNvSpPr txBox="1">
            <a:spLocks noChangeArrowheads="1"/>
          </p:cNvSpPr>
          <p:nvPr/>
        </p:nvSpPr>
        <p:spPr bwMode="auto">
          <a:xfrm rot="-454225">
            <a:off x="6536307" y="5216016"/>
            <a:ext cx="1200150" cy="366712"/>
          </a:xfrm>
          <a:prstGeom prst="rect">
            <a:avLst/>
          </a:prstGeom>
          <a:solidFill>
            <a:schemeClr val="bg1"/>
          </a:solidFill>
          <a:ln w="9525">
            <a:noFill/>
            <a:miter lim="800000"/>
            <a:headEnd/>
            <a:tailEnd/>
          </a:ln>
        </p:spPr>
        <p:txBody>
          <a:bodyPr wrap="none">
            <a:spAutoFit/>
          </a:bodyPr>
          <a:lstStyle/>
          <a:p>
            <a:r>
              <a:rPr lang="en-US" b="1">
                <a:latin typeface="Arial" pitchFamily="34" charset="0"/>
              </a:rPr>
              <a:t>TCP ACK</a:t>
            </a:r>
          </a:p>
        </p:txBody>
      </p:sp>
      <p:grpSp>
        <p:nvGrpSpPr>
          <p:cNvPr id="38930" name="Group 18"/>
          <p:cNvGrpSpPr>
            <a:grpSpLocks/>
          </p:cNvGrpSpPr>
          <p:nvPr/>
        </p:nvGrpSpPr>
        <p:grpSpPr bwMode="auto">
          <a:xfrm>
            <a:off x="8771508" y="934529"/>
            <a:ext cx="974725" cy="841375"/>
            <a:chOff x="582" y="534"/>
            <a:chExt cx="614" cy="530"/>
          </a:xfrm>
        </p:grpSpPr>
        <p:sp>
          <p:nvSpPr>
            <p:cNvPr id="38943" name="Arc 19"/>
            <p:cNvSpPr>
              <a:spLocks/>
            </p:cNvSpPr>
            <p:nvPr/>
          </p:nvSpPr>
          <p:spPr bwMode="auto">
            <a:xfrm>
              <a:off x="1059" y="918"/>
              <a:ext cx="118" cy="80"/>
            </a:xfrm>
            <a:custGeom>
              <a:avLst/>
              <a:gdLst>
                <a:gd name="T0" fmla="*/ 0 w 38176"/>
                <a:gd name="T1" fmla="*/ 0 h 34923"/>
                <a:gd name="T2" fmla="*/ 0 w 38176"/>
                <a:gd name="T3" fmla="*/ 0 h 34923"/>
                <a:gd name="T4" fmla="*/ 0 w 38176"/>
                <a:gd name="T5" fmla="*/ 0 h 34923"/>
                <a:gd name="T6" fmla="*/ 0 60000 65536"/>
                <a:gd name="T7" fmla="*/ 0 60000 65536"/>
                <a:gd name="T8" fmla="*/ 0 60000 65536"/>
                <a:gd name="T9" fmla="*/ 0 w 38176"/>
                <a:gd name="T10" fmla="*/ 0 h 34923"/>
                <a:gd name="T11" fmla="*/ 38176 w 38176"/>
                <a:gd name="T12" fmla="*/ 34923 h 34923"/>
              </a:gdLst>
              <a:ahLst/>
              <a:cxnLst>
                <a:cxn ang="T6">
                  <a:pos x="T0" y="T1"/>
                </a:cxn>
                <a:cxn ang="T7">
                  <a:pos x="T2" y="T3"/>
                </a:cxn>
                <a:cxn ang="T8">
                  <a:pos x="T4" y="T5"/>
                </a:cxn>
              </a:cxnLst>
              <a:rect l="T9" t="T10" r="T11" b="T12"/>
              <a:pathLst>
                <a:path w="38176" h="34923" fill="none" extrusionOk="0">
                  <a:moveTo>
                    <a:pt x="-1" y="7750"/>
                  </a:moveTo>
                  <a:cubicBezTo>
                    <a:pt x="4103" y="2838"/>
                    <a:pt x="10175" y="-1"/>
                    <a:pt x="16576" y="0"/>
                  </a:cubicBezTo>
                  <a:cubicBezTo>
                    <a:pt x="28505" y="0"/>
                    <a:pt x="38176" y="9670"/>
                    <a:pt x="38176" y="21600"/>
                  </a:cubicBezTo>
                  <a:cubicBezTo>
                    <a:pt x="38176" y="26430"/>
                    <a:pt x="36557" y="31120"/>
                    <a:pt x="33577" y="34922"/>
                  </a:cubicBezTo>
                </a:path>
                <a:path w="38176" h="34923" stroke="0" extrusionOk="0">
                  <a:moveTo>
                    <a:pt x="-1" y="7750"/>
                  </a:moveTo>
                  <a:cubicBezTo>
                    <a:pt x="4103" y="2838"/>
                    <a:pt x="10175" y="-1"/>
                    <a:pt x="16576" y="0"/>
                  </a:cubicBezTo>
                  <a:cubicBezTo>
                    <a:pt x="28505" y="0"/>
                    <a:pt x="38176" y="9670"/>
                    <a:pt x="38176" y="21600"/>
                  </a:cubicBezTo>
                  <a:cubicBezTo>
                    <a:pt x="38176" y="26430"/>
                    <a:pt x="36557" y="31120"/>
                    <a:pt x="33577" y="34922"/>
                  </a:cubicBezTo>
                  <a:lnTo>
                    <a:pt x="16576" y="21600"/>
                  </a:lnTo>
                  <a:close/>
                </a:path>
              </a:pathLst>
            </a:custGeom>
            <a:noFill/>
            <a:ln w="20638">
              <a:solidFill>
                <a:srgbClr val="0078AA"/>
              </a:solidFill>
              <a:round/>
              <a:headEnd/>
              <a:tailEnd/>
            </a:ln>
          </p:spPr>
          <p:txBody>
            <a:bodyPr/>
            <a:lstStyle/>
            <a:p>
              <a:endParaRPr lang="en-US"/>
            </a:p>
          </p:txBody>
        </p:sp>
        <p:sp>
          <p:nvSpPr>
            <p:cNvPr id="38944" name="Arc 20"/>
            <p:cNvSpPr>
              <a:spLocks/>
            </p:cNvSpPr>
            <p:nvPr/>
          </p:nvSpPr>
          <p:spPr bwMode="auto">
            <a:xfrm>
              <a:off x="1060" y="919"/>
              <a:ext cx="118" cy="79"/>
            </a:xfrm>
            <a:custGeom>
              <a:avLst/>
              <a:gdLst>
                <a:gd name="T0" fmla="*/ 0 w 38322"/>
                <a:gd name="T1" fmla="*/ 0 h 34803"/>
                <a:gd name="T2" fmla="*/ 0 w 38322"/>
                <a:gd name="T3" fmla="*/ 0 h 34803"/>
                <a:gd name="T4" fmla="*/ 0 w 38322"/>
                <a:gd name="T5" fmla="*/ 0 h 34803"/>
                <a:gd name="T6" fmla="*/ 0 60000 65536"/>
                <a:gd name="T7" fmla="*/ 0 60000 65536"/>
                <a:gd name="T8" fmla="*/ 0 60000 65536"/>
                <a:gd name="T9" fmla="*/ 0 w 38322"/>
                <a:gd name="T10" fmla="*/ 0 h 34803"/>
                <a:gd name="T11" fmla="*/ 38322 w 38322"/>
                <a:gd name="T12" fmla="*/ 34803 h 34803"/>
              </a:gdLst>
              <a:ahLst/>
              <a:cxnLst>
                <a:cxn ang="T6">
                  <a:pos x="T0" y="T1"/>
                </a:cxn>
                <a:cxn ang="T7">
                  <a:pos x="T2" y="T3"/>
                </a:cxn>
                <a:cxn ang="T8">
                  <a:pos x="T4" y="T5"/>
                </a:cxn>
              </a:cxnLst>
              <a:rect l="T9" t="T10" r="T11" b="T12"/>
              <a:pathLst>
                <a:path w="38322" h="34803" fill="none" extrusionOk="0">
                  <a:moveTo>
                    <a:pt x="-1" y="7927"/>
                  </a:moveTo>
                  <a:cubicBezTo>
                    <a:pt x="4102" y="2910"/>
                    <a:pt x="10240" y="-1"/>
                    <a:pt x="16722" y="0"/>
                  </a:cubicBezTo>
                  <a:cubicBezTo>
                    <a:pt x="28651" y="0"/>
                    <a:pt x="38322" y="9670"/>
                    <a:pt x="38322" y="21600"/>
                  </a:cubicBezTo>
                  <a:cubicBezTo>
                    <a:pt x="38322" y="26378"/>
                    <a:pt x="36737" y="31021"/>
                    <a:pt x="33817" y="34803"/>
                  </a:cubicBezTo>
                </a:path>
                <a:path w="38322" h="34803" stroke="0" extrusionOk="0">
                  <a:moveTo>
                    <a:pt x="-1" y="7927"/>
                  </a:moveTo>
                  <a:cubicBezTo>
                    <a:pt x="4102" y="2910"/>
                    <a:pt x="10240" y="-1"/>
                    <a:pt x="16722" y="0"/>
                  </a:cubicBezTo>
                  <a:cubicBezTo>
                    <a:pt x="28651" y="0"/>
                    <a:pt x="38322" y="9670"/>
                    <a:pt x="38322" y="21600"/>
                  </a:cubicBezTo>
                  <a:cubicBezTo>
                    <a:pt x="38322" y="26378"/>
                    <a:pt x="36737" y="31021"/>
                    <a:pt x="33817" y="34803"/>
                  </a:cubicBezTo>
                  <a:lnTo>
                    <a:pt x="16722" y="21600"/>
                  </a:lnTo>
                  <a:close/>
                </a:path>
              </a:pathLst>
            </a:custGeom>
            <a:noFill/>
            <a:ln w="9525">
              <a:solidFill>
                <a:srgbClr val="AAE6FF"/>
              </a:solidFill>
              <a:round/>
              <a:headEnd/>
              <a:tailEnd/>
            </a:ln>
          </p:spPr>
          <p:txBody>
            <a:bodyPr/>
            <a:lstStyle/>
            <a:p>
              <a:endParaRPr lang="en-US"/>
            </a:p>
          </p:txBody>
        </p:sp>
        <p:sp>
          <p:nvSpPr>
            <p:cNvPr id="38945" name="Freeform 21"/>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9525">
              <a:noFill/>
              <a:round/>
              <a:headEnd/>
              <a:tailEnd/>
            </a:ln>
          </p:spPr>
          <p:txBody>
            <a:bodyPr/>
            <a:lstStyle/>
            <a:p>
              <a:endParaRPr lang="en-US"/>
            </a:p>
          </p:txBody>
        </p:sp>
        <p:sp>
          <p:nvSpPr>
            <p:cNvPr id="38946" name="Freeform 22"/>
            <p:cNvSpPr>
              <a:spLocks/>
            </p:cNvSpPr>
            <p:nvPr/>
          </p:nvSpPr>
          <p:spPr bwMode="auto">
            <a:xfrm>
              <a:off x="661" y="859"/>
              <a:ext cx="455" cy="50"/>
            </a:xfrm>
            <a:custGeom>
              <a:avLst/>
              <a:gdLst>
                <a:gd name="T0" fmla="*/ 0 w 455"/>
                <a:gd name="T1" fmla="*/ 50 h 50"/>
                <a:gd name="T2" fmla="*/ 54 w 455"/>
                <a:gd name="T3" fmla="*/ 0 h 50"/>
                <a:gd name="T4" fmla="*/ 455 w 455"/>
                <a:gd name="T5" fmla="*/ 0 h 50"/>
                <a:gd name="T6" fmla="*/ 402 w 455"/>
                <a:gd name="T7" fmla="*/ 50 h 50"/>
                <a:gd name="T8" fmla="*/ 0 w 455"/>
                <a:gd name="T9" fmla="*/ 50 h 50"/>
                <a:gd name="T10" fmla="*/ 0 60000 65536"/>
                <a:gd name="T11" fmla="*/ 0 60000 65536"/>
                <a:gd name="T12" fmla="*/ 0 60000 65536"/>
                <a:gd name="T13" fmla="*/ 0 60000 65536"/>
                <a:gd name="T14" fmla="*/ 0 60000 65536"/>
                <a:gd name="T15" fmla="*/ 0 w 455"/>
                <a:gd name="T16" fmla="*/ 0 h 50"/>
                <a:gd name="T17" fmla="*/ 455 w 455"/>
                <a:gd name="T18" fmla="*/ 50 h 50"/>
              </a:gdLst>
              <a:ahLst/>
              <a:cxnLst>
                <a:cxn ang="T10">
                  <a:pos x="T0" y="T1"/>
                </a:cxn>
                <a:cxn ang="T11">
                  <a:pos x="T2" y="T3"/>
                </a:cxn>
                <a:cxn ang="T12">
                  <a:pos x="T4" y="T5"/>
                </a:cxn>
                <a:cxn ang="T13">
                  <a:pos x="T6" y="T7"/>
                </a:cxn>
                <a:cxn ang="T14">
                  <a:pos x="T8" y="T9"/>
                </a:cxn>
              </a:cxnLst>
              <a:rect l="T15" t="T16" r="T17" b="T18"/>
              <a:pathLst>
                <a:path w="455" h="50">
                  <a:moveTo>
                    <a:pt x="0" y="50"/>
                  </a:moveTo>
                  <a:lnTo>
                    <a:pt x="54" y="0"/>
                  </a:lnTo>
                  <a:lnTo>
                    <a:pt x="455" y="0"/>
                  </a:lnTo>
                  <a:lnTo>
                    <a:pt x="402" y="50"/>
                  </a:lnTo>
                  <a:lnTo>
                    <a:pt x="0" y="50"/>
                  </a:lnTo>
                  <a:close/>
                </a:path>
              </a:pathLst>
            </a:custGeom>
            <a:solidFill>
              <a:srgbClr val="00B4FF"/>
            </a:solidFill>
            <a:ln w="4763">
              <a:solidFill>
                <a:srgbClr val="AAE6FF"/>
              </a:solidFill>
              <a:round/>
              <a:headEnd/>
              <a:tailEnd/>
            </a:ln>
          </p:spPr>
          <p:txBody>
            <a:bodyPr/>
            <a:lstStyle/>
            <a:p>
              <a:endParaRPr lang="en-US"/>
            </a:p>
          </p:txBody>
        </p:sp>
        <p:sp>
          <p:nvSpPr>
            <p:cNvPr id="38947" name="Rectangle 23"/>
            <p:cNvSpPr>
              <a:spLocks noChangeArrowheads="1"/>
            </p:cNvSpPr>
            <p:nvPr/>
          </p:nvSpPr>
          <p:spPr bwMode="auto">
            <a:xfrm>
              <a:off x="661" y="909"/>
              <a:ext cx="402" cy="76"/>
            </a:xfrm>
            <a:prstGeom prst="rect">
              <a:avLst/>
            </a:prstGeom>
            <a:solidFill>
              <a:srgbClr val="0096D5"/>
            </a:solidFill>
            <a:ln w="9525">
              <a:noFill/>
              <a:miter lim="800000"/>
              <a:headEnd/>
              <a:tailEnd/>
            </a:ln>
          </p:spPr>
          <p:txBody>
            <a:bodyPr/>
            <a:lstStyle/>
            <a:p>
              <a:endParaRPr lang="en-US"/>
            </a:p>
          </p:txBody>
        </p:sp>
        <p:sp>
          <p:nvSpPr>
            <p:cNvPr id="38948" name="Rectangle 24"/>
            <p:cNvSpPr>
              <a:spLocks noChangeArrowheads="1"/>
            </p:cNvSpPr>
            <p:nvPr/>
          </p:nvSpPr>
          <p:spPr bwMode="auto">
            <a:xfrm>
              <a:off x="662" y="910"/>
              <a:ext cx="400" cy="74"/>
            </a:xfrm>
            <a:prstGeom prst="rect">
              <a:avLst/>
            </a:prstGeom>
            <a:solidFill>
              <a:srgbClr val="0096D5"/>
            </a:solidFill>
            <a:ln w="4763">
              <a:solidFill>
                <a:srgbClr val="AAE6FF"/>
              </a:solidFill>
              <a:miter lim="800000"/>
              <a:headEnd/>
              <a:tailEnd/>
            </a:ln>
          </p:spPr>
          <p:txBody>
            <a:bodyPr/>
            <a:lstStyle/>
            <a:p>
              <a:endParaRPr lang="en-US"/>
            </a:p>
          </p:txBody>
        </p:sp>
        <p:sp>
          <p:nvSpPr>
            <p:cNvPr id="38949" name="Freeform 25"/>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9525">
              <a:noFill/>
              <a:round/>
              <a:headEnd/>
              <a:tailEnd/>
            </a:ln>
          </p:spPr>
          <p:txBody>
            <a:bodyPr/>
            <a:lstStyle/>
            <a:p>
              <a:endParaRPr lang="en-US"/>
            </a:p>
          </p:txBody>
        </p:sp>
        <p:sp>
          <p:nvSpPr>
            <p:cNvPr id="38950" name="Freeform 26"/>
            <p:cNvSpPr>
              <a:spLocks/>
            </p:cNvSpPr>
            <p:nvPr/>
          </p:nvSpPr>
          <p:spPr bwMode="auto">
            <a:xfrm>
              <a:off x="1063" y="859"/>
              <a:ext cx="53" cy="126"/>
            </a:xfrm>
            <a:custGeom>
              <a:avLst/>
              <a:gdLst>
                <a:gd name="T0" fmla="*/ 0 w 53"/>
                <a:gd name="T1" fmla="*/ 126 h 126"/>
                <a:gd name="T2" fmla="*/ 53 w 53"/>
                <a:gd name="T3" fmla="*/ 72 h 126"/>
                <a:gd name="T4" fmla="*/ 53 w 53"/>
                <a:gd name="T5" fmla="*/ 0 h 126"/>
                <a:gd name="T6" fmla="*/ 0 w 53"/>
                <a:gd name="T7" fmla="*/ 50 h 126"/>
                <a:gd name="T8" fmla="*/ 0 w 53"/>
                <a:gd name="T9" fmla="*/ 126 h 126"/>
                <a:gd name="T10" fmla="*/ 0 60000 65536"/>
                <a:gd name="T11" fmla="*/ 0 60000 65536"/>
                <a:gd name="T12" fmla="*/ 0 60000 65536"/>
                <a:gd name="T13" fmla="*/ 0 60000 65536"/>
                <a:gd name="T14" fmla="*/ 0 60000 65536"/>
                <a:gd name="T15" fmla="*/ 0 w 53"/>
                <a:gd name="T16" fmla="*/ 0 h 126"/>
                <a:gd name="T17" fmla="*/ 53 w 53"/>
                <a:gd name="T18" fmla="*/ 126 h 126"/>
              </a:gdLst>
              <a:ahLst/>
              <a:cxnLst>
                <a:cxn ang="T10">
                  <a:pos x="T0" y="T1"/>
                </a:cxn>
                <a:cxn ang="T11">
                  <a:pos x="T2" y="T3"/>
                </a:cxn>
                <a:cxn ang="T12">
                  <a:pos x="T4" y="T5"/>
                </a:cxn>
                <a:cxn ang="T13">
                  <a:pos x="T6" y="T7"/>
                </a:cxn>
                <a:cxn ang="T14">
                  <a:pos x="T8" y="T9"/>
                </a:cxn>
              </a:cxnLst>
              <a:rect l="T15" t="T16" r="T17" b="T18"/>
              <a:pathLst>
                <a:path w="53" h="126">
                  <a:moveTo>
                    <a:pt x="0" y="126"/>
                  </a:moveTo>
                  <a:lnTo>
                    <a:pt x="53" y="72"/>
                  </a:lnTo>
                  <a:lnTo>
                    <a:pt x="53" y="0"/>
                  </a:lnTo>
                  <a:lnTo>
                    <a:pt x="0" y="50"/>
                  </a:lnTo>
                  <a:lnTo>
                    <a:pt x="0" y="126"/>
                  </a:lnTo>
                  <a:close/>
                </a:path>
              </a:pathLst>
            </a:custGeom>
            <a:solidFill>
              <a:srgbClr val="005A80"/>
            </a:solidFill>
            <a:ln w="4763">
              <a:solidFill>
                <a:srgbClr val="AAE6FF"/>
              </a:solidFill>
              <a:round/>
              <a:headEnd/>
              <a:tailEnd/>
            </a:ln>
          </p:spPr>
          <p:txBody>
            <a:bodyPr/>
            <a:lstStyle/>
            <a:p>
              <a:endParaRPr lang="en-US"/>
            </a:p>
          </p:txBody>
        </p:sp>
        <p:sp>
          <p:nvSpPr>
            <p:cNvPr id="38951" name="Freeform 27"/>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9525">
              <a:noFill/>
              <a:round/>
              <a:headEnd/>
              <a:tailEnd/>
            </a:ln>
          </p:spPr>
          <p:txBody>
            <a:bodyPr/>
            <a:lstStyle/>
            <a:p>
              <a:endParaRPr lang="en-US"/>
            </a:p>
          </p:txBody>
        </p:sp>
        <p:sp>
          <p:nvSpPr>
            <p:cNvPr id="38952" name="Freeform 28"/>
            <p:cNvSpPr>
              <a:spLocks/>
            </p:cNvSpPr>
            <p:nvPr/>
          </p:nvSpPr>
          <p:spPr bwMode="auto">
            <a:xfrm>
              <a:off x="674" y="859"/>
              <a:ext cx="433" cy="41"/>
            </a:xfrm>
            <a:custGeom>
              <a:avLst/>
              <a:gdLst>
                <a:gd name="T0" fmla="*/ 0 w 433"/>
                <a:gd name="T1" fmla="*/ 41 h 41"/>
                <a:gd name="T2" fmla="*/ 41 w 433"/>
                <a:gd name="T3" fmla="*/ 0 h 41"/>
                <a:gd name="T4" fmla="*/ 433 w 433"/>
                <a:gd name="T5" fmla="*/ 0 h 41"/>
                <a:gd name="T6" fmla="*/ 392 w 433"/>
                <a:gd name="T7" fmla="*/ 41 h 41"/>
                <a:gd name="T8" fmla="*/ 0 w 433"/>
                <a:gd name="T9" fmla="*/ 41 h 41"/>
                <a:gd name="T10" fmla="*/ 0 60000 65536"/>
                <a:gd name="T11" fmla="*/ 0 60000 65536"/>
                <a:gd name="T12" fmla="*/ 0 60000 65536"/>
                <a:gd name="T13" fmla="*/ 0 60000 65536"/>
                <a:gd name="T14" fmla="*/ 0 60000 65536"/>
                <a:gd name="T15" fmla="*/ 0 w 433"/>
                <a:gd name="T16" fmla="*/ 0 h 41"/>
                <a:gd name="T17" fmla="*/ 433 w 433"/>
                <a:gd name="T18" fmla="*/ 41 h 41"/>
              </a:gdLst>
              <a:ahLst/>
              <a:cxnLst>
                <a:cxn ang="T10">
                  <a:pos x="T0" y="T1"/>
                </a:cxn>
                <a:cxn ang="T11">
                  <a:pos x="T2" y="T3"/>
                </a:cxn>
                <a:cxn ang="T12">
                  <a:pos x="T4" y="T5"/>
                </a:cxn>
                <a:cxn ang="T13">
                  <a:pos x="T6" y="T7"/>
                </a:cxn>
                <a:cxn ang="T14">
                  <a:pos x="T8" y="T9"/>
                </a:cxn>
              </a:cxnLst>
              <a:rect l="T15" t="T16" r="T17" b="T18"/>
              <a:pathLst>
                <a:path w="433" h="41">
                  <a:moveTo>
                    <a:pt x="0" y="41"/>
                  </a:moveTo>
                  <a:lnTo>
                    <a:pt x="41" y="0"/>
                  </a:lnTo>
                  <a:lnTo>
                    <a:pt x="433" y="0"/>
                  </a:lnTo>
                  <a:lnTo>
                    <a:pt x="392" y="41"/>
                  </a:lnTo>
                  <a:lnTo>
                    <a:pt x="0" y="41"/>
                  </a:lnTo>
                  <a:close/>
                </a:path>
              </a:pathLst>
            </a:custGeom>
            <a:solidFill>
              <a:srgbClr val="000000"/>
            </a:solidFill>
            <a:ln w="4763">
              <a:solidFill>
                <a:srgbClr val="000000"/>
              </a:solidFill>
              <a:round/>
              <a:headEnd/>
              <a:tailEnd/>
            </a:ln>
          </p:spPr>
          <p:txBody>
            <a:bodyPr/>
            <a:lstStyle/>
            <a:p>
              <a:endParaRPr lang="en-US"/>
            </a:p>
          </p:txBody>
        </p:sp>
        <p:sp>
          <p:nvSpPr>
            <p:cNvPr id="38953" name="Freeform 29"/>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9525">
              <a:noFill/>
              <a:round/>
              <a:headEnd/>
              <a:tailEnd/>
            </a:ln>
          </p:spPr>
          <p:txBody>
            <a:bodyPr/>
            <a:lstStyle/>
            <a:p>
              <a:endParaRPr lang="en-US"/>
            </a:p>
          </p:txBody>
        </p:sp>
        <p:sp>
          <p:nvSpPr>
            <p:cNvPr id="38954" name="Freeform 30"/>
            <p:cNvSpPr>
              <a:spLocks/>
            </p:cNvSpPr>
            <p:nvPr/>
          </p:nvSpPr>
          <p:spPr bwMode="auto">
            <a:xfrm>
              <a:off x="661" y="534"/>
              <a:ext cx="446" cy="41"/>
            </a:xfrm>
            <a:custGeom>
              <a:avLst/>
              <a:gdLst>
                <a:gd name="T0" fmla="*/ 0 w 446"/>
                <a:gd name="T1" fmla="*/ 41 h 41"/>
                <a:gd name="T2" fmla="*/ 45 w 446"/>
                <a:gd name="T3" fmla="*/ 0 h 41"/>
                <a:gd name="T4" fmla="*/ 446 w 446"/>
                <a:gd name="T5" fmla="*/ 0 h 41"/>
                <a:gd name="T6" fmla="*/ 402 w 446"/>
                <a:gd name="T7" fmla="*/ 41 h 41"/>
                <a:gd name="T8" fmla="*/ 0 w 446"/>
                <a:gd name="T9" fmla="*/ 41 h 41"/>
                <a:gd name="T10" fmla="*/ 0 60000 65536"/>
                <a:gd name="T11" fmla="*/ 0 60000 65536"/>
                <a:gd name="T12" fmla="*/ 0 60000 65536"/>
                <a:gd name="T13" fmla="*/ 0 60000 65536"/>
                <a:gd name="T14" fmla="*/ 0 60000 65536"/>
                <a:gd name="T15" fmla="*/ 0 w 446"/>
                <a:gd name="T16" fmla="*/ 0 h 41"/>
                <a:gd name="T17" fmla="*/ 446 w 446"/>
                <a:gd name="T18" fmla="*/ 41 h 41"/>
              </a:gdLst>
              <a:ahLst/>
              <a:cxnLst>
                <a:cxn ang="T10">
                  <a:pos x="T0" y="T1"/>
                </a:cxn>
                <a:cxn ang="T11">
                  <a:pos x="T2" y="T3"/>
                </a:cxn>
                <a:cxn ang="T12">
                  <a:pos x="T4" y="T5"/>
                </a:cxn>
                <a:cxn ang="T13">
                  <a:pos x="T6" y="T7"/>
                </a:cxn>
                <a:cxn ang="T14">
                  <a:pos x="T8" y="T9"/>
                </a:cxn>
              </a:cxnLst>
              <a:rect l="T15" t="T16" r="T17" b="T18"/>
              <a:pathLst>
                <a:path w="446" h="41">
                  <a:moveTo>
                    <a:pt x="0" y="41"/>
                  </a:moveTo>
                  <a:lnTo>
                    <a:pt x="45" y="0"/>
                  </a:lnTo>
                  <a:lnTo>
                    <a:pt x="446" y="0"/>
                  </a:lnTo>
                  <a:lnTo>
                    <a:pt x="402" y="41"/>
                  </a:lnTo>
                  <a:lnTo>
                    <a:pt x="0" y="41"/>
                  </a:lnTo>
                  <a:close/>
                </a:path>
              </a:pathLst>
            </a:custGeom>
            <a:solidFill>
              <a:srgbClr val="00B4FF"/>
            </a:solidFill>
            <a:ln w="4763">
              <a:solidFill>
                <a:srgbClr val="AAE6FF"/>
              </a:solidFill>
              <a:round/>
              <a:headEnd/>
              <a:tailEnd/>
            </a:ln>
          </p:spPr>
          <p:txBody>
            <a:bodyPr/>
            <a:lstStyle/>
            <a:p>
              <a:endParaRPr lang="en-US"/>
            </a:p>
          </p:txBody>
        </p:sp>
        <p:sp>
          <p:nvSpPr>
            <p:cNvPr id="38955" name="Rectangle 31"/>
            <p:cNvSpPr>
              <a:spLocks noChangeArrowheads="1"/>
            </p:cNvSpPr>
            <p:nvPr/>
          </p:nvSpPr>
          <p:spPr bwMode="auto">
            <a:xfrm>
              <a:off x="662" y="576"/>
              <a:ext cx="403" cy="317"/>
            </a:xfrm>
            <a:prstGeom prst="rect">
              <a:avLst/>
            </a:prstGeom>
            <a:solidFill>
              <a:srgbClr val="0096D5"/>
            </a:solidFill>
            <a:ln w="4763">
              <a:solidFill>
                <a:srgbClr val="AAE6FF"/>
              </a:solidFill>
              <a:miter lim="800000"/>
              <a:headEnd/>
              <a:tailEnd/>
            </a:ln>
          </p:spPr>
          <p:txBody>
            <a:bodyPr/>
            <a:lstStyle/>
            <a:p>
              <a:endParaRPr lang="en-US"/>
            </a:p>
          </p:txBody>
        </p:sp>
        <p:sp>
          <p:nvSpPr>
            <p:cNvPr id="38956" name="Rectangle 32"/>
            <p:cNvSpPr>
              <a:spLocks noChangeArrowheads="1"/>
            </p:cNvSpPr>
            <p:nvPr/>
          </p:nvSpPr>
          <p:spPr bwMode="auto">
            <a:xfrm>
              <a:off x="697" y="617"/>
              <a:ext cx="333" cy="244"/>
            </a:xfrm>
            <a:prstGeom prst="rect">
              <a:avLst/>
            </a:prstGeom>
            <a:solidFill>
              <a:srgbClr val="FFFFFF"/>
            </a:solidFill>
            <a:ln w="4763">
              <a:solidFill>
                <a:srgbClr val="003C55"/>
              </a:solidFill>
              <a:miter lim="800000"/>
              <a:headEnd/>
              <a:tailEnd/>
            </a:ln>
          </p:spPr>
          <p:txBody>
            <a:bodyPr/>
            <a:lstStyle/>
            <a:p>
              <a:endParaRPr lang="en-US"/>
            </a:p>
          </p:txBody>
        </p:sp>
        <p:sp>
          <p:nvSpPr>
            <p:cNvPr id="38957" name="Freeform 33"/>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9525">
              <a:noFill/>
              <a:round/>
              <a:headEnd/>
              <a:tailEnd/>
            </a:ln>
          </p:spPr>
          <p:txBody>
            <a:bodyPr/>
            <a:lstStyle/>
            <a:p>
              <a:endParaRPr lang="en-US"/>
            </a:p>
          </p:txBody>
        </p:sp>
        <p:sp>
          <p:nvSpPr>
            <p:cNvPr id="38958" name="Freeform 34"/>
            <p:cNvSpPr>
              <a:spLocks/>
            </p:cNvSpPr>
            <p:nvPr/>
          </p:nvSpPr>
          <p:spPr bwMode="auto">
            <a:xfrm>
              <a:off x="1063" y="534"/>
              <a:ext cx="44" cy="356"/>
            </a:xfrm>
            <a:custGeom>
              <a:avLst/>
              <a:gdLst>
                <a:gd name="T0" fmla="*/ 0 w 44"/>
                <a:gd name="T1" fmla="*/ 356 h 356"/>
                <a:gd name="T2" fmla="*/ 44 w 44"/>
                <a:gd name="T3" fmla="*/ 312 h 356"/>
                <a:gd name="T4" fmla="*/ 44 w 44"/>
                <a:gd name="T5" fmla="*/ 0 h 356"/>
                <a:gd name="T6" fmla="*/ 0 w 44"/>
                <a:gd name="T7" fmla="*/ 41 h 356"/>
                <a:gd name="T8" fmla="*/ 0 w 44"/>
                <a:gd name="T9" fmla="*/ 356 h 356"/>
                <a:gd name="T10" fmla="*/ 0 60000 65536"/>
                <a:gd name="T11" fmla="*/ 0 60000 65536"/>
                <a:gd name="T12" fmla="*/ 0 60000 65536"/>
                <a:gd name="T13" fmla="*/ 0 60000 65536"/>
                <a:gd name="T14" fmla="*/ 0 60000 65536"/>
                <a:gd name="T15" fmla="*/ 0 w 44"/>
                <a:gd name="T16" fmla="*/ 0 h 356"/>
                <a:gd name="T17" fmla="*/ 44 w 44"/>
                <a:gd name="T18" fmla="*/ 356 h 356"/>
              </a:gdLst>
              <a:ahLst/>
              <a:cxnLst>
                <a:cxn ang="T10">
                  <a:pos x="T0" y="T1"/>
                </a:cxn>
                <a:cxn ang="T11">
                  <a:pos x="T2" y="T3"/>
                </a:cxn>
                <a:cxn ang="T12">
                  <a:pos x="T4" y="T5"/>
                </a:cxn>
                <a:cxn ang="T13">
                  <a:pos x="T6" y="T7"/>
                </a:cxn>
                <a:cxn ang="T14">
                  <a:pos x="T8" y="T9"/>
                </a:cxn>
              </a:cxnLst>
              <a:rect l="T15" t="T16" r="T17" b="T18"/>
              <a:pathLst>
                <a:path w="44" h="356">
                  <a:moveTo>
                    <a:pt x="0" y="356"/>
                  </a:moveTo>
                  <a:lnTo>
                    <a:pt x="44" y="312"/>
                  </a:lnTo>
                  <a:lnTo>
                    <a:pt x="44" y="0"/>
                  </a:lnTo>
                  <a:lnTo>
                    <a:pt x="0" y="41"/>
                  </a:lnTo>
                  <a:lnTo>
                    <a:pt x="0" y="356"/>
                  </a:lnTo>
                  <a:close/>
                </a:path>
              </a:pathLst>
            </a:custGeom>
            <a:solidFill>
              <a:srgbClr val="005A80"/>
            </a:solidFill>
            <a:ln w="4763">
              <a:solidFill>
                <a:srgbClr val="AAE6FF"/>
              </a:solidFill>
              <a:round/>
              <a:headEnd/>
              <a:tailEnd/>
            </a:ln>
          </p:spPr>
          <p:txBody>
            <a:bodyPr/>
            <a:lstStyle/>
            <a:p>
              <a:endParaRPr lang="en-US"/>
            </a:p>
          </p:txBody>
        </p:sp>
        <p:sp>
          <p:nvSpPr>
            <p:cNvPr id="38959" name="Freeform 35"/>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9525">
              <a:noFill/>
              <a:round/>
              <a:headEnd/>
              <a:tailEnd/>
            </a:ln>
          </p:spPr>
          <p:txBody>
            <a:bodyPr/>
            <a:lstStyle/>
            <a:p>
              <a:endParaRPr lang="en-US"/>
            </a:p>
          </p:txBody>
        </p:sp>
        <p:sp>
          <p:nvSpPr>
            <p:cNvPr id="38960" name="Freeform 36"/>
            <p:cNvSpPr>
              <a:spLocks/>
            </p:cNvSpPr>
            <p:nvPr/>
          </p:nvSpPr>
          <p:spPr bwMode="auto">
            <a:xfrm>
              <a:off x="582" y="969"/>
              <a:ext cx="500" cy="79"/>
            </a:xfrm>
            <a:custGeom>
              <a:avLst/>
              <a:gdLst>
                <a:gd name="T0" fmla="*/ 0 w 500"/>
                <a:gd name="T1" fmla="*/ 79 h 79"/>
                <a:gd name="T2" fmla="*/ 64 w 500"/>
                <a:gd name="T3" fmla="*/ 0 h 79"/>
                <a:gd name="T4" fmla="*/ 500 w 500"/>
                <a:gd name="T5" fmla="*/ 0 h 79"/>
                <a:gd name="T6" fmla="*/ 437 w 500"/>
                <a:gd name="T7" fmla="*/ 79 h 79"/>
                <a:gd name="T8" fmla="*/ 0 w 500"/>
                <a:gd name="T9" fmla="*/ 79 h 79"/>
                <a:gd name="T10" fmla="*/ 0 60000 65536"/>
                <a:gd name="T11" fmla="*/ 0 60000 65536"/>
                <a:gd name="T12" fmla="*/ 0 60000 65536"/>
                <a:gd name="T13" fmla="*/ 0 60000 65536"/>
                <a:gd name="T14" fmla="*/ 0 60000 65536"/>
                <a:gd name="T15" fmla="*/ 0 w 500"/>
                <a:gd name="T16" fmla="*/ 0 h 79"/>
                <a:gd name="T17" fmla="*/ 500 w 500"/>
                <a:gd name="T18" fmla="*/ 79 h 79"/>
              </a:gdLst>
              <a:ahLst/>
              <a:cxnLst>
                <a:cxn ang="T10">
                  <a:pos x="T0" y="T1"/>
                </a:cxn>
                <a:cxn ang="T11">
                  <a:pos x="T2" y="T3"/>
                </a:cxn>
                <a:cxn ang="T12">
                  <a:pos x="T4" y="T5"/>
                </a:cxn>
                <a:cxn ang="T13">
                  <a:pos x="T6" y="T7"/>
                </a:cxn>
                <a:cxn ang="T14">
                  <a:pos x="T8" y="T9"/>
                </a:cxn>
              </a:cxnLst>
              <a:rect l="T15" t="T16" r="T17" b="T18"/>
              <a:pathLst>
                <a:path w="500" h="79">
                  <a:moveTo>
                    <a:pt x="0" y="79"/>
                  </a:moveTo>
                  <a:lnTo>
                    <a:pt x="64" y="0"/>
                  </a:lnTo>
                  <a:lnTo>
                    <a:pt x="500" y="0"/>
                  </a:lnTo>
                  <a:lnTo>
                    <a:pt x="437" y="79"/>
                  </a:lnTo>
                  <a:lnTo>
                    <a:pt x="0" y="79"/>
                  </a:lnTo>
                  <a:close/>
                </a:path>
              </a:pathLst>
            </a:custGeom>
            <a:solidFill>
              <a:srgbClr val="00B4FF"/>
            </a:solidFill>
            <a:ln w="4763">
              <a:solidFill>
                <a:srgbClr val="AAE6FF"/>
              </a:solidFill>
              <a:round/>
              <a:headEnd/>
              <a:tailEnd/>
            </a:ln>
          </p:spPr>
          <p:txBody>
            <a:bodyPr/>
            <a:lstStyle/>
            <a:p>
              <a:endParaRPr lang="en-US"/>
            </a:p>
          </p:txBody>
        </p:sp>
        <p:sp>
          <p:nvSpPr>
            <p:cNvPr id="38961" name="Freeform 37"/>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9525">
              <a:noFill/>
              <a:round/>
              <a:headEnd/>
              <a:tailEnd/>
            </a:ln>
          </p:spPr>
          <p:txBody>
            <a:bodyPr/>
            <a:lstStyle/>
            <a:p>
              <a:endParaRPr lang="en-US"/>
            </a:p>
          </p:txBody>
        </p:sp>
        <p:sp>
          <p:nvSpPr>
            <p:cNvPr id="38962" name="Freeform 38"/>
            <p:cNvSpPr>
              <a:spLocks/>
            </p:cNvSpPr>
            <p:nvPr/>
          </p:nvSpPr>
          <p:spPr bwMode="auto">
            <a:xfrm>
              <a:off x="1019" y="969"/>
              <a:ext cx="63" cy="95"/>
            </a:xfrm>
            <a:custGeom>
              <a:avLst/>
              <a:gdLst>
                <a:gd name="T0" fmla="*/ 0 w 63"/>
                <a:gd name="T1" fmla="*/ 95 h 95"/>
                <a:gd name="T2" fmla="*/ 63 w 63"/>
                <a:gd name="T3" fmla="*/ 29 h 95"/>
                <a:gd name="T4" fmla="*/ 63 w 63"/>
                <a:gd name="T5" fmla="*/ 0 h 95"/>
                <a:gd name="T6" fmla="*/ 0 w 63"/>
                <a:gd name="T7" fmla="*/ 79 h 95"/>
                <a:gd name="T8" fmla="*/ 0 w 63"/>
                <a:gd name="T9" fmla="*/ 95 h 95"/>
                <a:gd name="T10" fmla="*/ 0 60000 65536"/>
                <a:gd name="T11" fmla="*/ 0 60000 65536"/>
                <a:gd name="T12" fmla="*/ 0 60000 65536"/>
                <a:gd name="T13" fmla="*/ 0 60000 65536"/>
                <a:gd name="T14" fmla="*/ 0 60000 65536"/>
                <a:gd name="T15" fmla="*/ 0 w 63"/>
                <a:gd name="T16" fmla="*/ 0 h 95"/>
                <a:gd name="T17" fmla="*/ 63 w 63"/>
                <a:gd name="T18" fmla="*/ 95 h 95"/>
              </a:gdLst>
              <a:ahLst/>
              <a:cxnLst>
                <a:cxn ang="T10">
                  <a:pos x="T0" y="T1"/>
                </a:cxn>
                <a:cxn ang="T11">
                  <a:pos x="T2" y="T3"/>
                </a:cxn>
                <a:cxn ang="T12">
                  <a:pos x="T4" y="T5"/>
                </a:cxn>
                <a:cxn ang="T13">
                  <a:pos x="T6" y="T7"/>
                </a:cxn>
                <a:cxn ang="T14">
                  <a:pos x="T8" y="T9"/>
                </a:cxn>
              </a:cxnLst>
              <a:rect l="T15" t="T16" r="T17" b="T18"/>
              <a:pathLst>
                <a:path w="63" h="95">
                  <a:moveTo>
                    <a:pt x="0" y="95"/>
                  </a:moveTo>
                  <a:lnTo>
                    <a:pt x="63" y="29"/>
                  </a:lnTo>
                  <a:lnTo>
                    <a:pt x="63" y="0"/>
                  </a:lnTo>
                  <a:lnTo>
                    <a:pt x="0" y="79"/>
                  </a:lnTo>
                  <a:lnTo>
                    <a:pt x="0" y="95"/>
                  </a:lnTo>
                  <a:close/>
                </a:path>
              </a:pathLst>
            </a:custGeom>
            <a:solidFill>
              <a:srgbClr val="005A80"/>
            </a:solidFill>
            <a:ln w="4763">
              <a:solidFill>
                <a:srgbClr val="AAE6FF"/>
              </a:solidFill>
              <a:round/>
              <a:headEnd/>
              <a:tailEnd/>
            </a:ln>
          </p:spPr>
          <p:txBody>
            <a:bodyPr/>
            <a:lstStyle/>
            <a:p>
              <a:endParaRPr lang="en-US"/>
            </a:p>
          </p:txBody>
        </p:sp>
        <p:sp>
          <p:nvSpPr>
            <p:cNvPr id="38963" name="Rectangle 39"/>
            <p:cNvSpPr>
              <a:spLocks noChangeArrowheads="1"/>
            </p:cNvSpPr>
            <p:nvPr/>
          </p:nvSpPr>
          <p:spPr bwMode="auto">
            <a:xfrm>
              <a:off x="582" y="1048"/>
              <a:ext cx="437" cy="16"/>
            </a:xfrm>
            <a:prstGeom prst="rect">
              <a:avLst/>
            </a:prstGeom>
            <a:solidFill>
              <a:srgbClr val="0096D5"/>
            </a:solidFill>
            <a:ln w="9525">
              <a:noFill/>
              <a:miter lim="800000"/>
              <a:headEnd/>
              <a:tailEnd/>
            </a:ln>
          </p:spPr>
          <p:txBody>
            <a:bodyPr/>
            <a:lstStyle/>
            <a:p>
              <a:endParaRPr lang="en-US"/>
            </a:p>
          </p:txBody>
        </p:sp>
        <p:sp>
          <p:nvSpPr>
            <p:cNvPr id="38964" name="Rectangle 40"/>
            <p:cNvSpPr>
              <a:spLocks noChangeArrowheads="1"/>
            </p:cNvSpPr>
            <p:nvPr/>
          </p:nvSpPr>
          <p:spPr bwMode="auto">
            <a:xfrm>
              <a:off x="583" y="1049"/>
              <a:ext cx="435" cy="14"/>
            </a:xfrm>
            <a:prstGeom prst="rect">
              <a:avLst/>
            </a:prstGeom>
            <a:solidFill>
              <a:srgbClr val="0096D5"/>
            </a:solidFill>
            <a:ln w="4763">
              <a:solidFill>
                <a:srgbClr val="AAE6FF"/>
              </a:solidFill>
              <a:miter lim="800000"/>
              <a:headEnd/>
              <a:tailEnd/>
            </a:ln>
          </p:spPr>
          <p:txBody>
            <a:bodyPr/>
            <a:lstStyle/>
            <a:p>
              <a:endParaRPr lang="en-US"/>
            </a:p>
          </p:txBody>
        </p:sp>
        <p:sp>
          <p:nvSpPr>
            <p:cNvPr id="38965" name="Freeform 41"/>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9525">
              <a:noFill/>
              <a:round/>
              <a:headEnd/>
              <a:tailEnd/>
            </a:ln>
          </p:spPr>
          <p:txBody>
            <a:bodyPr/>
            <a:lstStyle/>
            <a:p>
              <a:endParaRPr lang="en-US"/>
            </a:p>
          </p:txBody>
        </p:sp>
        <p:sp>
          <p:nvSpPr>
            <p:cNvPr id="38966" name="Freeform 42"/>
            <p:cNvSpPr>
              <a:spLocks/>
            </p:cNvSpPr>
            <p:nvPr/>
          </p:nvSpPr>
          <p:spPr bwMode="auto">
            <a:xfrm>
              <a:off x="1107" y="991"/>
              <a:ext cx="89" cy="47"/>
            </a:xfrm>
            <a:custGeom>
              <a:avLst/>
              <a:gdLst>
                <a:gd name="T0" fmla="*/ 0 w 89"/>
                <a:gd name="T1" fmla="*/ 47 h 47"/>
                <a:gd name="T2" fmla="*/ 32 w 89"/>
                <a:gd name="T3" fmla="*/ 0 h 47"/>
                <a:gd name="T4" fmla="*/ 89 w 89"/>
                <a:gd name="T5" fmla="*/ 0 h 47"/>
                <a:gd name="T6" fmla="*/ 57 w 89"/>
                <a:gd name="T7" fmla="*/ 47 h 47"/>
                <a:gd name="T8" fmla="*/ 0 w 89"/>
                <a:gd name="T9" fmla="*/ 47 h 47"/>
                <a:gd name="T10" fmla="*/ 0 60000 65536"/>
                <a:gd name="T11" fmla="*/ 0 60000 65536"/>
                <a:gd name="T12" fmla="*/ 0 60000 65536"/>
                <a:gd name="T13" fmla="*/ 0 60000 65536"/>
                <a:gd name="T14" fmla="*/ 0 60000 65536"/>
                <a:gd name="T15" fmla="*/ 0 w 89"/>
                <a:gd name="T16" fmla="*/ 0 h 47"/>
                <a:gd name="T17" fmla="*/ 89 w 89"/>
                <a:gd name="T18" fmla="*/ 47 h 47"/>
              </a:gdLst>
              <a:ahLst/>
              <a:cxnLst>
                <a:cxn ang="T10">
                  <a:pos x="T0" y="T1"/>
                </a:cxn>
                <a:cxn ang="T11">
                  <a:pos x="T2" y="T3"/>
                </a:cxn>
                <a:cxn ang="T12">
                  <a:pos x="T4" y="T5"/>
                </a:cxn>
                <a:cxn ang="T13">
                  <a:pos x="T6" y="T7"/>
                </a:cxn>
                <a:cxn ang="T14">
                  <a:pos x="T8" y="T9"/>
                </a:cxn>
              </a:cxnLst>
              <a:rect l="T15" t="T16" r="T17" b="T18"/>
              <a:pathLst>
                <a:path w="89" h="47">
                  <a:moveTo>
                    <a:pt x="0" y="47"/>
                  </a:moveTo>
                  <a:lnTo>
                    <a:pt x="32" y="0"/>
                  </a:lnTo>
                  <a:lnTo>
                    <a:pt x="89" y="0"/>
                  </a:lnTo>
                  <a:lnTo>
                    <a:pt x="57" y="47"/>
                  </a:lnTo>
                  <a:lnTo>
                    <a:pt x="0" y="47"/>
                  </a:lnTo>
                  <a:close/>
                </a:path>
              </a:pathLst>
            </a:custGeom>
            <a:solidFill>
              <a:srgbClr val="00B4FF"/>
            </a:solidFill>
            <a:ln w="4763">
              <a:solidFill>
                <a:srgbClr val="AAE6FF"/>
              </a:solidFill>
              <a:round/>
              <a:headEnd/>
              <a:tailEnd/>
            </a:ln>
          </p:spPr>
          <p:txBody>
            <a:bodyPr/>
            <a:lstStyle/>
            <a:p>
              <a:endParaRPr lang="en-US"/>
            </a:p>
          </p:txBody>
        </p:sp>
        <p:sp>
          <p:nvSpPr>
            <p:cNvPr id="38967" name="Freeform 43"/>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9525">
              <a:noFill/>
              <a:round/>
              <a:headEnd/>
              <a:tailEnd/>
            </a:ln>
          </p:spPr>
          <p:txBody>
            <a:bodyPr/>
            <a:lstStyle/>
            <a:p>
              <a:endParaRPr lang="en-US"/>
            </a:p>
          </p:txBody>
        </p:sp>
        <p:sp>
          <p:nvSpPr>
            <p:cNvPr id="38968" name="Freeform 44"/>
            <p:cNvSpPr>
              <a:spLocks/>
            </p:cNvSpPr>
            <p:nvPr/>
          </p:nvSpPr>
          <p:spPr bwMode="auto">
            <a:xfrm>
              <a:off x="1164" y="991"/>
              <a:ext cx="32" cy="63"/>
            </a:xfrm>
            <a:custGeom>
              <a:avLst/>
              <a:gdLst>
                <a:gd name="T0" fmla="*/ 0 w 32"/>
                <a:gd name="T1" fmla="*/ 63 h 63"/>
                <a:gd name="T2" fmla="*/ 32 w 32"/>
                <a:gd name="T3" fmla="*/ 29 h 63"/>
                <a:gd name="T4" fmla="*/ 32 w 32"/>
                <a:gd name="T5" fmla="*/ 0 h 63"/>
                <a:gd name="T6" fmla="*/ 0 w 32"/>
                <a:gd name="T7" fmla="*/ 47 h 63"/>
                <a:gd name="T8" fmla="*/ 0 w 32"/>
                <a:gd name="T9" fmla="*/ 63 h 63"/>
                <a:gd name="T10" fmla="*/ 0 60000 65536"/>
                <a:gd name="T11" fmla="*/ 0 60000 65536"/>
                <a:gd name="T12" fmla="*/ 0 60000 65536"/>
                <a:gd name="T13" fmla="*/ 0 60000 65536"/>
                <a:gd name="T14" fmla="*/ 0 60000 65536"/>
                <a:gd name="T15" fmla="*/ 0 w 32"/>
                <a:gd name="T16" fmla="*/ 0 h 63"/>
                <a:gd name="T17" fmla="*/ 32 w 32"/>
                <a:gd name="T18" fmla="*/ 63 h 63"/>
              </a:gdLst>
              <a:ahLst/>
              <a:cxnLst>
                <a:cxn ang="T10">
                  <a:pos x="T0" y="T1"/>
                </a:cxn>
                <a:cxn ang="T11">
                  <a:pos x="T2" y="T3"/>
                </a:cxn>
                <a:cxn ang="T12">
                  <a:pos x="T4" y="T5"/>
                </a:cxn>
                <a:cxn ang="T13">
                  <a:pos x="T6" y="T7"/>
                </a:cxn>
                <a:cxn ang="T14">
                  <a:pos x="T8" y="T9"/>
                </a:cxn>
              </a:cxnLst>
              <a:rect l="T15" t="T16" r="T17" b="T18"/>
              <a:pathLst>
                <a:path w="32" h="63">
                  <a:moveTo>
                    <a:pt x="0" y="63"/>
                  </a:moveTo>
                  <a:lnTo>
                    <a:pt x="32" y="29"/>
                  </a:lnTo>
                  <a:lnTo>
                    <a:pt x="32" y="0"/>
                  </a:lnTo>
                  <a:lnTo>
                    <a:pt x="0" y="47"/>
                  </a:lnTo>
                  <a:lnTo>
                    <a:pt x="0" y="63"/>
                  </a:lnTo>
                  <a:close/>
                </a:path>
              </a:pathLst>
            </a:custGeom>
            <a:solidFill>
              <a:srgbClr val="005A80"/>
            </a:solidFill>
            <a:ln w="4763">
              <a:solidFill>
                <a:srgbClr val="AAE6FF"/>
              </a:solidFill>
              <a:round/>
              <a:headEnd/>
              <a:tailEnd/>
            </a:ln>
          </p:spPr>
          <p:txBody>
            <a:bodyPr/>
            <a:lstStyle/>
            <a:p>
              <a:endParaRPr lang="en-US"/>
            </a:p>
          </p:txBody>
        </p:sp>
        <p:sp>
          <p:nvSpPr>
            <p:cNvPr id="38969" name="Rectangle 45"/>
            <p:cNvSpPr>
              <a:spLocks noChangeArrowheads="1"/>
            </p:cNvSpPr>
            <p:nvPr/>
          </p:nvSpPr>
          <p:spPr bwMode="auto">
            <a:xfrm>
              <a:off x="1107" y="1038"/>
              <a:ext cx="57" cy="16"/>
            </a:xfrm>
            <a:prstGeom prst="rect">
              <a:avLst/>
            </a:prstGeom>
            <a:solidFill>
              <a:srgbClr val="0096D5"/>
            </a:solidFill>
            <a:ln w="9525">
              <a:noFill/>
              <a:miter lim="800000"/>
              <a:headEnd/>
              <a:tailEnd/>
            </a:ln>
          </p:spPr>
          <p:txBody>
            <a:bodyPr/>
            <a:lstStyle/>
            <a:p>
              <a:endParaRPr lang="en-US"/>
            </a:p>
          </p:txBody>
        </p:sp>
        <p:sp>
          <p:nvSpPr>
            <p:cNvPr id="38970" name="Rectangle 46"/>
            <p:cNvSpPr>
              <a:spLocks noChangeArrowheads="1"/>
            </p:cNvSpPr>
            <p:nvPr/>
          </p:nvSpPr>
          <p:spPr bwMode="auto">
            <a:xfrm>
              <a:off x="1108" y="1039"/>
              <a:ext cx="55" cy="14"/>
            </a:xfrm>
            <a:prstGeom prst="rect">
              <a:avLst/>
            </a:prstGeom>
            <a:solidFill>
              <a:srgbClr val="0096D5"/>
            </a:solidFill>
            <a:ln w="4763">
              <a:solidFill>
                <a:srgbClr val="AAE6FF"/>
              </a:solidFill>
              <a:miter lim="800000"/>
              <a:headEnd/>
              <a:tailEnd/>
            </a:ln>
          </p:spPr>
          <p:txBody>
            <a:bodyPr/>
            <a:lstStyle/>
            <a:p>
              <a:endParaRPr lang="en-US"/>
            </a:p>
          </p:txBody>
        </p:sp>
      </p:grpSp>
      <p:sp>
        <p:nvSpPr>
          <p:cNvPr id="38931" name="Text Box 47"/>
          <p:cNvSpPr txBox="1">
            <a:spLocks noChangeArrowheads="1"/>
          </p:cNvSpPr>
          <p:nvPr/>
        </p:nvSpPr>
        <p:spPr bwMode="auto">
          <a:xfrm>
            <a:off x="8619107" y="629729"/>
            <a:ext cx="1314450" cy="366713"/>
          </a:xfrm>
          <a:prstGeom prst="rect">
            <a:avLst/>
          </a:prstGeom>
          <a:noFill/>
          <a:ln w="9525">
            <a:noFill/>
            <a:miter lim="800000"/>
            <a:headEnd/>
            <a:tailEnd/>
          </a:ln>
        </p:spPr>
        <p:txBody>
          <a:bodyPr wrap="none">
            <a:spAutoFit/>
          </a:bodyPr>
          <a:lstStyle/>
          <a:p>
            <a:r>
              <a:rPr lang="en-US" b="1">
                <a:latin typeface="Arial" pitchFamily="34" charset="0"/>
              </a:rPr>
              <a:t>FTP Client</a:t>
            </a:r>
          </a:p>
        </p:txBody>
      </p:sp>
      <p:pic>
        <p:nvPicPr>
          <p:cNvPr id="38932" name="Picture 48"/>
          <p:cNvPicPr>
            <a:picLocks noChangeArrowheads="1"/>
          </p:cNvPicPr>
          <p:nvPr/>
        </p:nvPicPr>
        <p:blipFill>
          <a:blip r:embed="rId3" cstate="print"/>
          <a:srcRect/>
          <a:stretch>
            <a:fillRect/>
          </a:stretch>
        </p:blipFill>
        <p:spPr bwMode="auto">
          <a:xfrm>
            <a:off x="4461445" y="1010728"/>
            <a:ext cx="584200" cy="939800"/>
          </a:xfrm>
          <a:prstGeom prst="rect">
            <a:avLst/>
          </a:prstGeom>
          <a:noFill/>
          <a:ln w="12700">
            <a:noFill/>
            <a:miter lim="800000"/>
            <a:headEnd/>
            <a:tailEnd/>
          </a:ln>
        </p:spPr>
      </p:pic>
      <p:sp>
        <p:nvSpPr>
          <p:cNvPr id="38933" name="Text Box 49"/>
          <p:cNvSpPr txBox="1">
            <a:spLocks noChangeArrowheads="1"/>
          </p:cNvSpPr>
          <p:nvPr/>
        </p:nvSpPr>
        <p:spPr bwMode="auto">
          <a:xfrm>
            <a:off x="4232845" y="629729"/>
            <a:ext cx="1390650" cy="366713"/>
          </a:xfrm>
          <a:prstGeom prst="rect">
            <a:avLst/>
          </a:prstGeom>
          <a:noFill/>
          <a:ln w="9525">
            <a:noFill/>
            <a:miter lim="800000"/>
            <a:headEnd/>
            <a:tailEnd/>
          </a:ln>
        </p:spPr>
        <p:txBody>
          <a:bodyPr wrap="none">
            <a:spAutoFit/>
          </a:bodyPr>
          <a:lstStyle/>
          <a:p>
            <a:r>
              <a:rPr lang="en-US" b="1">
                <a:latin typeface="Arial" pitchFamily="34" charset="0"/>
              </a:rPr>
              <a:t>FTP Server</a:t>
            </a:r>
          </a:p>
        </p:txBody>
      </p:sp>
      <p:sp>
        <p:nvSpPr>
          <p:cNvPr id="38934" name="Text Box 50"/>
          <p:cNvSpPr txBox="1">
            <a:spLocks noChangeArrowheads="1"/>
          </p:cNvSpPr>
          <p:nvPr/>
        </p:nvSpPr>
        <p:spPr bwMode="auto">
          <a:xfrm>
            <a:off x="3905821" y="1720342"/>
            <a:ext cx="623887" cy="581025"/>
          </a:xfrm>
          <a:prstGeom prst="rect">
            <a:avLst/>
          </a:prstGeom>
          <a:noFill/>
          <a:ln w="9525">
            <a:noFill/>
            <a:miter lim="800000"/>
            <a:headEnd/>
            <a:tailEnd/>
          </a:ln>
        </p:spPr>
        <p:txBody>
          <a:bodyPr wrap="none">
            <a:spAutoFit/>
          </a:bodyPr>
          <a:lstStyle/>
          <a:p>
            <a:pPr algn="ctr"/>
            <a:r>
              <a:rPr lang="en-US" sz="1600" b="1">
                <a:latin typeface="Arial" pitchFamily="34" charset="0"/>
              </a:rPr>
              <a:t>20</a:t>
            </a:r>
          </a:p>
          <a:p>
            <a:pPr algn="ctr"/>
            <a:r>
              <a:rPr lang="en-US" sz="1600" b="1">
                <a:latin typeface="Arial" pitchFamily="34" charset="0"/>
              </a:rPr>
              <a:t>Data</a:t>
            </a:r>
          </a:p>
        </p:txBody>
      </p:sp>
      <p:sp>
        <p:nvSpPr>
          <p:cNvPr id="38935" name="Text Box 51"/>
          <p:cNvSpPr txBox="1">
            <a:spLocks noChangeArrowheads="1"/>
          </p:cNvSpPr>
          <p:nvPr/>
        </p:nvSpPr>
        <p:spPr bwMode="auto">
          <a:xfrm>
            <a:off x="4797996" y="1720342"/>
            <a:ext cx="1176337" cy="581025"/>
          </a:xfrm>
          <a:prstGeom prst="rect">
            <a:avLst/>
          </a:prstGeom>
          <a:noFill/>
          <a:ln w="9525">
            <a:noFill/>
            <a:miter lim="800000"/>
            <a:headEnd/>
            <a:tailEnd/>
          </a:ln>
        </p:spPr>
        <p:txBody>
          <a:bodyPr wrap="none">
            <a:spAutoFit/>
          </a:bodyPr>
          <a:lstStyle/>
          <a:p>
            <a:pPr algn="ctr"/>
            <a:r>
              <a:rPr lang="en-US" sz="1600" b="1">
                <a:latin typeface="Arial" pitchFamily="34" charset="0"/>
              </a:rPr>
              <a:t>21</a:t>
            </a:r>
          </a:p>
          <a:p>
            <a:pPr algn="ctr"/>
            <a:r>
              <a:rPr lang="en-US" sz="1600" b="1">
                <a:latin typeface="Arial" pitchFamily="34" charset="0"/>
              </a:rPr>
              <a:t>Command</a:t>
            </a:r>
          </a:p>
        </p:txBody>
      </p:sp>
      <p:sp>
        <p:nvSpPr>
          <p:cNvPr id="38936" name="Text Box 52"/>
          <p:cNvSpPr txBox="1">
            <a:spLocks noChangeArrowheads="1"/>
          </p:cNvSpPr>
          <p:nvPr/>
        </p:nvSpPr>
        <p:spPr bwMode="auto">
          <a:xfrm>
            <a:off x="8384157" y="1720342"/>
            <a:ext cx="635000" cy="581025"/>
          </a:xfrm>
          <a:prstGeom prst="rect">
            <a:avLst/>
          </a:prstGeom>
          <a:noFill/>
          <a:ln w="9525">
            <a:noFill/>
            <a:miter lim="800000"/>
            <a:headEnd/>
            <a:tailEnd/>
          </a:ln>
        </p:spPr>
        <p:txBody>
          <a:bodyPr wrap="none">
            <a:spAutoFit/>
          </a:bodyPr>
          <a:lstStyle/>
          <a:p>
            <a:endParaRPr lang="en-US" sz="1600" b="1">
              <a:latin typeface="Arial" pitchFamily="34" charset="0"/>
            </a:endParaRPr>
          </a:p>
          <a:p>
            <a:r>
              <a:rPr lang="en-US" sz="1600" b="1">
                <a:latin typeface="Arial" pitchFamily="34" charset="0"/>
              </a:rPr>
              <a:t>5150</a:t>
            </a:r>
          </a:p>
        </p:txBody>
      </p:sp>
      <p:sp>
        <p:nvSpPr>
          <p:cNvPr id="38937" name="Text Box 53"/>
          <p:cNvSpPr txBox="1">
            <a:spLocks noChangeArrowheads="1"/>
          </p:cNvSpPr>
          <p:nvPr/>
        </p:nvSpPr>
        <p:spPr bwMode="auto">
          <a:xfrm>
            <a:off x="9533507" y="1720342"/>
            <a:ext cx="635000" cy="581025"/>
          </a:xfrm>
          <a:prstGeom prst="rect">
            <a:avLst/>
          </a:prstGeom>
          <a:noFill/>
          <a:ln w="9525">
            <a:noFill/>
            <a:miter lim="800000"/>
            <a:headEnd/>
            <a:tailEnd/>
          </a:ln>
        </p:spPr>
        <p:txBody>
          <a:bodyPr wrap="none">
            <a:spAutoFit/>
          </a:bodyPr>
          <a:lstStyle/>
          <a:p>
            <a:endParaRPr lang="en-US" sz="1600" b="1">
              <a:latin typeface="Arial" pitchFamily="34" charset="0"/>
            </a:endParaRPr>
          </a:p>
          <a:p>
            <a:r>
              <a:rPr lang="en-US" sz="1600" b="1">
                <a:latin typeface="Arial" pitchFamily="34" charset="0"/>
              </a:rPr>
              <a:t>5151</a:t>
            </a:r>
          </a:p>
        </p:txBody>
      </p:sp>
      <p:sp>
        <p:nvSpPr>
          <p:cNvPr id="38938" name="Rectangle 54"/>
          <p:cNvSpPr>
            <a:spLocks noChangeArrowheads="1"/>
          </p:cNvSpPr>
          <p:nvPr/>
        </p:nvSpPr>
        <p:spPr bwMode="auto">
          <a:xfrm>
            <a:off x="1640457" y="2029904"/>
            <a:ext cx="2362200" cy="1069975"/>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Client opens command channel to server; tells server second port number</a:t>
            </a:r>
            <a:endParaRPr lang="en-US" sz="1600">
              <a:latin typeface="Times New Roman" pitchFamily="18" charset="0"/>
              <a:sym typeface="Wingdings 2" pitchFamily="18" charset="2"/>
            </a:endParaRPr>
          </a:p>
        </p:txBody>
      </p:sp>
      <p:sp>
        <p:nvSpPr>
          <p:cNvPr id="38939" name="Rectangle 55"/>
          <p:cNvSpPr>
            <a:spLocks noChangeArrowheads="1"/>
          </p:cNvSpPr>
          <p:nvPr/>
        </p:nvSpPr>
        <p:spPr bwMode="auto">
          <a:xfrm>
            <a:off x="1640458" y="3220529"/>
            <a:ext cx="2265363" cy="581025"/>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Server acknowledges</a:t>
            </a:r>
          </a:p>
        </p:txBody>
      </p:sp>
      <p:sp>
        <p:nvSpPr>
          <p:cNvPr id="38940" name="Rectangle 56"/>
          <p:cNvSpPr>
            <a:spLocks noChangeArrowheads="1"/>
          </p:cNvSpPr>
          <p:nvPr/>
        </p:nvSpPr>
        <p:spPr bwMode="auto">
          <a:xfrm>
            <a:off x="1640458" y="3906328"/>
            <a:ext cx="2265363" cy="825500"/>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Server opens data channel to client’s second port</a:t>
            </a:r>
          </a:p>
        </p:txBody>
      </p:sp>
      <p:sp>
        <p:nvSpPr>
          <p:cNvPr id="38941" name="Rectangle 57"/>
          <p:cNvSpPr>
            <a:spLocks noChangeArrowheads="1"/>
          </p:cNvSpPr>
          <p:nvPr/>
        </p:nvSpPr>
        <p:spPr bwMode="auto">
          <a:xfrm>
            <a:off x="1640457" y="4896929"/>
            <a:ext cx="2133600" cy="581025"/>
          </a:xfrm>
          <a:prstGeom prst="rect">
            <a:avLst/>
          </a:prstGeom>
          <a:noFill/>
          <a:ln w="9525">
            <a:noFill/>
            <a:miter lim="800000"/>
            <a:headEnd/>
            <a:tailEnd/>
          </a:ln>
        </p:spPr>
        <p:txBody>
          <a:bodyPr>
            <a:spAutoFit/>
          </a:bodyPr>
          <a:lstStyle/>
          <a:p>
            <a:r>
              <a:rPr lang="en-US" sz="1600">
                <a:latin typeface="Times New Roman" pitchFamily="18" charset="0"/>
                <a:sym typeface="Wingdings 2" pitchFamily="18" charset="2"/>
              </a:rPr>
              <a:t> </a:t>
            </a:r>
            <a:r>
              <a:rPr lang="en-US" sz="1600">
                <a:latin typeface="Arial" pitchFamily="34" charset="0"/>
                <a:sym typeface="Wingdings 2" pitchFamily="18" charset="2"/>
              </a:rPr>
              <a:t>Client acknowledges</a:t>
            </a:r>
          </a:p>
        </p:txBody>
      </p:sp>
      <p:sp>
        <p:nvSpPr>
          <p:cNvPr id="38942" name="Rectangle 59"/>
          <p:cNvSpPr>
            <a:spLocks noGrp="1" noChangeArrowheads="1"/>
          </p:cNvSpPr>
          <p:nvPr>
            <p:ph type="title"/>
          </p:nvPr>
        </p:nvSpPr>
        <p:spPr>
          <a:xfrm>
            <a:off x="828676" y="2786"/>
            <a:ext cx="10515600" cy="689530"/>
          </a:xfrm>
        </p:spPr>
        <p:txBody>
          <a:bodyPr>
            <a:normAutofit fontScale="90000"/>
          </a:bodyPr>
          <a:lstStyle/>
          <a:p>
            <a:pPr eaLnBrk="1" hangingPunct="1"/>
            <a:r>
              <a:rPr lang="en-US" dirty="0"/>
              <a:t>FTP</a:t>
            </a:r>
          </a:p>
        </p:txBody>
      </p:sp>
      <p:sp>
        <p:nvSpPr>
          <p:cNvPr id="59" name="Text Box 4"/>
          <p:cNvSpPr txBox="1">
            <a:spLocks noChangeArrowheads="1"/>
          </p:cNvSpPr>
          <p:nvPr/>
        </p:nvSpPr>
        <p:spPr bwMode="auto">
          <a:xfrm>
            <a:off x="2250057" y="412796"/>
            <a:ext cx="5140638" cy="369332"/>
          </a:xfrm>
          <a:prstGeom prst="rect">
            <a:avLst/>
          </a:prstGeom>
          <a:noFill/>
          <a:ln w="9525">
            <a:noFill/>
            <a:miter lim="800000"/>
            <a:headEnd/>
            <a:tailEnd/>
          </a:ln>
        </p:spPr>
        <p:txBody>
          <a:bodyPr wrap="none">
            <a:spAutoFit/>
          </a:bodyPr>
          <a:lstStyle/>
          <a:p>
            <a:pPr eaLnBrk="0" hangingPunct="0">
              <a:spcBef>
                <a:spcPct val="20000"/>
              </a:spcBef>
              <a:buClr>
                <a:schemeClr val="accent2"/>
              </a:buClr>
            </a:pPr>
            <a:r>
              <a:rPr lang="en-US" dirty="0">
                <a:solidFill>
                  <a:schemeClr val="hlink"/>
                </a:solidFill>
              </a:rPr>
              <a:t>How can </a:t>
            </a:r>
            <a:r>
              <a:rPr lang="en-US" dirty="0" err="1">
                <a:solidFill>
                  <a:schemeClr val="hlink"/>
                </a:solidFill>
              </a:rPr>
              <a:t>stateful</a:t>
            </a:r>
            <a:r>
              <a:rPr lang="en-US" dirty="0">
                <a:solidFill>
                  <a:schemeClr val="hlink"/>
                </a:solidFill>
              </a:rPr>
              <a:t> filtering identify legitimate session?</a:t>
            </a:r>
          </a:p>
        </p:txBody>
      </p:sp>
      <p:sp>
        <p:nvSpPr>
          <p:cNvPr id="60"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1"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35</a:t>
            </a:fld>
            <a:endParaRPr lang="zh-CN" altLang="en-US"/>
          </a:p>
        </p:txBody>
      </p:sp>
    </p:spTree>
    <p:extLst>
      <p:ext uri="{BB962C8B-B14F-4D97-AF65-F5344CB8AC3E}">
        <p14:creationId xmlns:p14="http://schemas.microsoft.com/office/powerpoint/2010/main" val="3207384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Normal IP Fragmentation</a:t>
            </a:r>
          </a:p>
        </p:txBody>
      </p:sp>
      <p:pic>
        <p:nvPicPr>
          <p:cNvPr id="39939" name="Picture 3"/>
          <p:cNvPicPr>
            <a:picLocks noChangeAspect="1" noChangeArrowheads="1"/>
          </p:cNvPicPr>
          <p:nvPr/>
        </p:nvPicPr>
        <p:blipFill>
          <a:blip r:embed="rId2" cstate="print"/>
          <a:srcRect/>
          <a:stretch>
            <a:fillRect/>
          </a:stretch>
        </p:blipFill>
        <p:spPr bwMode="auto">
          <a:xfrm>
            <a:off x="3138489" y="1614489"/>
            <a:ext cx="5915025" cy="3629025"/>
          </a:xfrm>
          <a:prstGeom prst="rect">
            <a:avLst/>
          </a:prstGeom>
          <a:noFill/>
          <a:ln w="9525">
            <a:noFill/>
            <a:miter lim="800000"/>
            <a:headEnd/>
            <a:tailEnd/>
          </a:ln>
        </p:spPr>
      </p:pic>
      <p:sp>
        <p:nvSpPr>
          <p:cNvPr id="39940" name="Text Box 4"/>
          <p:cNvSpPr txBox="1">
            <a:spLocks noChangeArrowheads="1"/>
          </p:cNvSpPr>
          <p:nvPr/>
        </p:nvSpPr>
        <p:spPr bwMode="auto">
          <a:xfrm>
            <a:off x="2498725" y="5797550"/>
            <a:ext cx="6067880" cy="369332"/>
          </a:xfrm>
          <a:prstGeom prst="rect">
            <a:avLst/>
          </a:prstGeom>
          <a:noFill/>
          <a:ln w="12700" algn="ctr">
            <a:noFill/>
            <a:miter lim="800000"/>
            <a:headEnd/>
            <a:tailEnd type="none" w="lg" len="med"/>
          </a:ln>
        </p:spPr>
        <p:txBody>
          <a:bodyPr wrap="none">
            <a:spAutoFit/>
          </a:bodyPr>
          <a:lstStyle/>
          <a:p>
            <a:r>
              <a:rPr lang="en-US"/>
              <a:t>Flags and offset inside IP header indicate packet fragmentation</a:t>
            </a:r>
          </a:p>
        </p:txBody>
      </p:sp>
      <p:sp>
        <p:nvSpPr>
          <p:cNvPr id="39941" name="Text Box 5"/>
          <p:cNvSpPr txBox="1">
            <a:spLocks noChangeArrowheads="1"/>
          </p:cNvSpPr>
          <p:nvPr/>
        </p:nvSpPr>
        <p:spPr bwMode="auto">
          <a:xfrm>
            <a:off x="1736726" y="136525"/>
            <a:ext cx="2576731" cy="369332"/>
          </a:xfrm>
          <a:prstGeom prst="rect">
            <a:avLst/>
          </a:prstGeom>
          <a:noFill/>
          <a:ln w="12700" algn="ctr">
            <a:noFill/>
            <a:miter lim="800000"/>
            <a:headEnd/>
            <a:tailEnd type="none" w="lg" len="med"/>
          </a:ln>
        </p:spPr>
        <p:txBody>
          <a:bodyPr wrap="none">
            <a:spAutoFit/>
          </a:bodyPr>
          <a:lstStyle/>
          <a:p>
            <a:r>
              <a:rPr lang="en-US">
                <a:solidFill>
                  <a:schemeClr val="tx2"/>
                </a:solidFill>
              </a:rPr>
              <a:t>Complication for firewalls</a:t>
            </a:r>
          </a:p>
        </p:txBody>
      </p:sp>
      <p:sp>
        <p:nvSpPr>
          <p:cNvPr id="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36</a:t>
            </a:fld>
            <a:endParaRPr lang="zh-CN" altLang="en-US"/>
          </a:p>
        </p:txBody>
      </p:sp>
    </p:spTree>
    <p:extLst>
      <p:ext uri="{BB962C8B-B14F-4D97-AF65-F5344CB8AC3E}">
        <p14:creationId xmlns:p14="http://schemas.microsoft.com/office/powerpoint/2010/main" val="756592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Abnormal Fragmentation</a:t>
            </a:r>
          </a:p>
        </p:txBody>
      </p:sp>
      <p:pic>
        <p:nvPicPr>
          <p:cNvPr id="40963" name="Picture 3"/>
          <p:cNvPicPr>
            <a:picLocks noChangeAspect="1" noChangeArrowheads="1"/>
          </p:cNvPicPr>
          <p:nvPr/>
        </p:nvPicPr>
        <p:blipFill>
          <a:blip r:embed="rId2" cstate="print"/>
          <a:srcRect/>
          <a:stretch>
            <a:fillRect/>
          </a:stretch>
        </p:blipFill>
        <p:spPr bwMode="auto">
          <a:xfrm>
            <a:off x="2819400" y="1600200"/>
            <a:ext cx="5238750" cy="4400550"/>
          </a:xfrm>
          <a:prstGeom prst="rect">
            <a:avLst/>
          </a:prstGeom>
          <a:noFill/>
          <a:ln w="9525">
            <a:noFill/>
            <a:miter lim="800000"/>
            <a:headEnd/>
            <a:tailEnd/>
          </a:ln>
        </p:spPr>
      </p:pic>
      <p:sp>
        <p:nvSpPr>
          <p:cNvPr id="40964" name="Text Box 4"/>
          <p:cNvSpPr txBox="1">
            <a:spLocks noChangeArrowheads="1"/>
          </p:cNvSpPr>
          <p:nvPr/>
        </p:nvSpPr>
        <p:spPr bwMode="auto">
          <a:xfrm>
            <a:off x="6172200" y="4994275"/>
            <a:ext cx="4254500" cy="641350"/>
          </a:xfrm>
          <a:prstGeom prst="rect">
            <a:avLst/>
          </a:prstGeom>
          <a:noFill/>
          <a:ln w="12700" algn="ctr">
            <a:noFill/>
            <a:miter lim="800000"/>
            <a:headEnd/>
            <a:tailEnd type="none" w="lg" len="med"/>
          </a:ln>
        </p:spPr>
        <p:txBody>
          <a:bodyPr>
            <a:spAutoFit/>
          </a:bodyPr>
          <a:lstStyle/>
          <a:p>
            <a:r>
              <a:rPr lang="en-US"/>
              <a:t>Low offset allows second packet to overwrite TCP header at receiving host</a:t>
            </a:r>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37</a:t>
            </a:fld>
            <a:endParaRPr lang="zh-CN" altLang="en-US"/>
          </a:p>
        </p:txBody>
      </p:sp>
    </p:spTree>
    <p:extLst>
      <p:ext uri="{BB962C8B-B14F-4D97-AF65-F5344CB8AC3E}">
        <p14:creationId xmlns:p14="http://schemas.microsoft.com/office/powerpoint/2010/main" val="764015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Packet Fragmentation Attack</a:t>
            </a:r>
          </a:p>
        </p:txBody>
      </p:sp>
      <p:sp>
        <p:nvSpPr>
          <p:cNvPr id="4198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80000"/>
              </a:lnSpc>
            </a:pPr>
            <a:r>
              <a:rPr lang="en-US" sz="1800"/>
              <a:t>Firewall configuration</a:t>
            </a:r>
          </a:p>
          <a:p>
            <a:pPr lvl="1" eaLnBrk="1" hangingPunct="1">
              <a:lnSpc>
                <a:spcPct val="80000"/>
              </a:lnSpc>
            </a:pPr>
            <a:r>
              <a:rPr lang="en-US" sz="1600"/>
              <a:t>TCP port 23 is blocked but SMTP port 25 is allowed</a:t>
            </a:r>
          </a:p>
          <a:p>
            <a:pPr eaLnBrk="1" hangingPunct="1">
              <a:lnSpc>
                <a:spcPct val="80000"/>
              </a:lnSpc>
            </a:pPr>
            <a:r>
              <a:rPr lang="en-US" sz="1800"/>
              <a:t>First packet </a:t>
            </a:r>
          </a:p>
          <a:p>
            <a:pPr lvl="1" eaLnBrk="1" hangingPunct="1">
              <a:lnSpc>
                <a:spcPct val="80000"/>
              </a:lnSpc>
            </a:pPr>
            <a:r>
              <a:rPr lang="en-US" sz="1600"/>
              <a:t>Fragmentation Offset = 0. </a:t>
            </a:r>
          </a:p>
          <a:p>
            <a:pPr lvl="1" eaLnBrk="1" hangingPunct="1">
              <a:lnSpc>
                <a:spcPct val="80000"/>
              </a:lnSpc>
            </a:pPr>
            <a:r>
              <a:rPr lang="en-US" sz="1600"/>
              <a:t>DF bit = 0 : "May Fragment" </a:t>
            </a:r>
          </a:p>
          <a:p>
            <a:pPr lvl="1" eaLnBrk="1" hangingPunct="1">
              <a:lnSpc>
                <a:spcPct val="80000"/>
              </a:lnSpc>
            </a:pPr>
            <a:r>
              <a:rPr lang="en-US" sz="1600"/>
              <a:t>MF bit = 1 : "More Fragments" </a:t>
            </a:r>
          </a:p>
          <a:p>
            <a:pPr lvl="1" eaLnBrk="1" hangingPunct="1">
              <a:lnSpc>
                <a:spcPct val="80000"/>
              </a:lnSpc>
            </a:pPr>
            <a:r>
              <a:rPr lang="en-US" sz="1600"/>
              <a:t>Destination Port = 25. TCP port 25 is allowed, so firewall allows packet</a:t>
            </a:r>
          </a:p>
          <a:p>
            <a:pPr eaLnBrk="1" hangingPunct="1">
              <a:lnSpc>
                <a:spcPct val="80000"/>
              </a:lnSpc>
            </a:pPr>
            <a:r>
              <a:rPr lang="en-US" sz="1800"/>
              <a:t>Second packet</a:t>
            </a:r>
          </a:p>
          <a:p>
            <a:pPr lvl="1" eaLnBrk="1" hangingPunct="1">
              <a:lnSpc>
                <a:spcPct val="80000"/>
              </a:lnSpc>
            </a:pPr>
            <a:r>
              <a:rPr lang="en-US" sz="1600"/>
              <a:t>Fragmentation Offset = 1: second packet overwrites all but first 8 bits of the first packet</a:t>
            </a:r>
          </a:p>
          <a:p>
            <a:pPr lvl="1" eaLnBrk="1" hangingPunct="1">
              <a:lnSpc>
                <a:spcPct val="80000"/>
              </a:lnSpc>
            </a:pPr>
            <a:r>
              <a:rPr lang="en-US" sz="1600"/>
              <a:t>DF bit = 0 : "May Fragment" </a:t>
            </a:r>
          </a:p>
          <a:p>
            <a:pPr lvl="1" eaLnBrk="1" hangingPunct="1">
              <a:lnSpc>
                <a:spcPct val="80000"/>
              </a:lnSpc>
            </a:pPr>
            <a:r>
              <a:rPr lang="en-US" sz="1600"/>
              <a:t>MF bit = 0 : "Last Fragment." </a:t>
            </a:r>
          </a:p>
          <a:p>
            <a:pPr lvl="1" eaLnBrk="1" hangingPunct="1">
              <a:lnSpc>
                <a:spcPct val="80000"/>
              </a:lnSpc>
            </a:pPr>
            <a:r>
              <a:rPr lang="en-US" sz="1600"/>
              <a:t>Destination Port = 23. Normally be blocked, but sneaks by! </a:t>
            </a:r>
          </a:p>
          <a:p>
            <a:pPr eaLnBrk="1" hangingPunct="1">
              <a:lnSpc>
                <a:spcPct val="80000"/>
              </a:lnSpc>
            </a:pPr>
            <a:r>
              <a:rPr lang="en-US" sz="1800"/>
              <a:t>What happens</a:t>
            </a:r>
          </a:p>
          <a:p>
            <a:pPr lvl="1" eaLnBrk="1" hangingPunct="1">
              <a:lnSpc>
                <a:spcPct val="80000"/>
              </a:lnSpc>
            </a:pPr>
            <a:r>
              <a:rPr lang="en-US" sz="1600"/>
              <a:t>Firewall ignores second packet “TCP header” because it is fragment of first</a:t>
            </a:r>
          </a:p>
          <a:p>
            <a:pPr lvl="1" eaLnBrk="1" hangingPunct="1">
              <a:lnSpc>
                <a:spcPct val="80000"/>
              </a:lnSpc>
            </a:pPr>
            <a:r>
              <a:rPr lang="en-US" sz="1600"/>
              <a:t>At host, packet reassembled and received at port 23</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38</a:t>
            </a:fld>
            <a:endParaRPr lang="zh-CN" altLang="en-US"/>
          </a:p>
        </p:txBody>
      </p:sp>
    </p:spTree>
    <p:extLst>
      <p:ext uri="{BB962C8B-B14F-4D97-AF65-F5344CB8AC3E}">
        <p14:creationId xmlns:p14="http://schemas.microsoft.com/office/powerpoint/2010/main" val="2086378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TCP Protocol Stack</a:t>
            </a:r>
          </a:p>
        </p:txBody>
      </p:sp>
      <p:sp>
        <p:nvSpPr>
          <p:cNvPr id="19459" name="Rectangle 3"/>
          <p:cNvSpPr>
            <a:spLocks noChangeArrowheads="1"/>
          </p:cNvSpPr>
          <p:nvPr/>
        </p:nvSpPr>
        <p:spPr bwMode="auto">
          <a:xfrm>
            <a:off x="2209800" y="2271714"/>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60" name="Rectangle 4"/>
          <p:cNvSpPr>
            <a:spLocks noChangeArrowheads="1"/>
          </p:cNvSpPr>
          <p:nvPr/>
        </p:nvSpPr>
        <p:spPr bwMode="auto">
          <a:xfrm>
            <a:off x="22098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61" name="Rectangle 5"/>
          <p:cNvSpPr>
            <a:spLocks noChangeArrowheads="1"/>
          </p:cNvSpPr>
          <p:nvPr/>
        </p:nvSpPr>
        <p:spPr bwMode="auto">
          <a:xfrm>
            <a:off x="2209800" y="3625851"/>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62" name="Rectangle 6"/>
          <p:cNvSpPr>
            <a:spLocks noChangeArrowheads="1"/>
          </p:cNvSpPr>
          <p:nvPr/>
        </p:nvSpPr>
        <p:spPr bwMode="auto">
          <a:xfrm>
            <a:off x="2209800" y="4302126"/>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19463" name="Line 7"/>
          <p:cNvSpPr>
            <a:spLocks noChangeShapeType="1"/>
          </p:cNvSpPr>
          <p:nvPr/>
        </p:nvSpPr>
        <p:spPr bwMode="auto">
          <a:xfrm>
            <a:off x="3886201" y="2562225"/>
            <a:ext cx="42830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4" name="Text Box 8"/>
          <p:cNvSpPr txBox="1">
            <a:spLocks noChangeArrowheads="1"/>
          </p:cNvSpPr>
          <p:nvPr/>
        </p:nvSpPr>
        <p:spPr bwMode="auto">
          <a:xfrm>
            <a:off x="4559300" y="2057400"/>
            <a:ext cx="283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Application protocol</a:t>
            </a:r>
          </a:p>
        </p:txBody>
      </p:sp>
      <p:sp>
        <p:nvSpPr>
          <p:cNvPr id="19465" name="Line 9"/>
          <p:cNvSpPr>
            <a:spLocks noChangeShapeType="1"/>
          </p:cNvSpPr>
          <p:nvPr/>
        </p:nvSpPr>
        <p:spPr bwMode="auto">
          <a:xfrm>
            <a:off x="3886200" y="3335338"/>
            <a:ext cx="426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6" name="Text Box 10"/>
          <p:cNvSpPr txBox="1">
            <a:spLocks noChangeArrowheads="1"/>
          </p:cNvSpPr>
          <p:nvPr/>
        </p:nvSpPr>
        <p:spPr bwMode="auto">
          <a:xfrm>
            <a:off x="5029200" y="2817813"/>
            <a:ext cx="189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TCP protocol</a:t>
            </a:r>
          </a:p>
        </p:txBody>
      </p:sp>
      <p:sp>
        <p:nvSpPr>
          <p:cNvPr id="19467" name="Line 11"/>
          <p:cNvSpPr>
            <a:spLocks noChangeShapeType="1"/>
          </p:cNvSpPr>
          <p:nvPr/>
        </p:nvSpPr>
        <p:spPr bwMode="auto">
          <a:xfrm>
            <a:off x="3886201" y="410845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8" name="Text Box 12"/>
          <p:cNvSpPr txBox="1">
            <a:spLocks noChangeArrowheads="1"/>
          </p:cNvSpPr>
          <p:nvPr/>
        </p:nvSpPr>
        <p:spPr bwMode="auto">
          <a:xfrm>
            <a:off x="3962400" y="3641726"/>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69" name="Line 13"/>
          <p:cNvSpPr>
            <a:spLocks noChangeShapeType="1"/>
          </p:cNvSpPr>
          <p:nvPr/>
        </p:nvSpPr>
        <p:spPr bwMode="auto">
          <a:xfrm>
            <a:off x="3886201" y="4786313"/>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0" name="Text Box 14"/>
          <p:cNvSpPr txBox="1">
            <a:spLocks noChangeArrowheads="1"/>
          </p:cNvSpPr>
          <p:nvPr/>
        </p:nvSpPr>
        <p:spPr bwMode="auto">
          <a:xfrm>
            <a:off x="4267200" y="4403726"/>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1" name="Rectangle 15"/>
          <p:cNvSpPr>
            <a:spLocks noChangeArrowheads="1"/>
          </p:cNvSpPr>
          <p:nvPr/>
        </p:nvSpPr>
        <p:spPr bwMode="auto">
          <a:xfrm>
            <a:off x="5410200" y="3625851"/>
            <a:ext cx="11430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2400"/>
              <a:t>IP</a:t>
            </a:r>
          </a:p>
        </p:txBody>
      </p:sp>
      <p:sp>
        <p:nvSpPr>
          <p:cNvPr id="19472" name="Rectangle 16"/>
          <p:cNvSpPr>
            <a:spLocks noChangeArrowheads="1"/>
          </p:cNvSpPr>
          <p:nvPr/>
        </p:nvSpPr>
        <p:spPr bwMode="auto">
          <a:xfrm>
            <a:off x="5410200" y="4302126"/>
            <a:ext cx="1143000" cy="677863"/>
          </a:xfrm>
          <a:prstGeom prst="rect">
            <a:avLst/>
          </a:prstGeom>
          <a:solidFill>
            <a:schemeClr val="accent1"/>
          </a:solidFill>
          <a:ln w="9525">
            <a:solidFill>
              <a:schemeClr val="tx1"/>
            </a:solidFill>
            <a:miter lim="800000"/>
            <a:headEnd/>
            <a:tailEnd/>
          </a:ln>
        </p:spPr>
        <p:txBody>
          <a:bodyPr anchor="ctr"/>
          <a:lstStyle/>
          <a:p>
            <a:pPr algn="ctr" eaLnBrk="0" hangingPunct="0">
              <a:spcBef>
                <a:spcPct val="20000"/>
              </a:spcBef>
              <a:buClr>
                <a:schemeClr val="accent2"/>
              </a:buClr>
            </a:pPr>
            <a:r>
              <a:rPr lang="en-US"/>
              <a:t>Network Access</a:t>
            </a:r>
          </a:p>
        </p:txBody>
      </p:sp>
      <p:sp>
        <p:nvSpPr>
          <p:cNvPr id="19473" name="Line 17"/>
          <p:cNvSpPr>
            <a:spLocks noChangeShapeType="1"/>
          </p:cNvSpPr>
          <p:nvPr/>
        </p:nvSpPr>
        <p:spPr bwMode="auto">
          <a:xfrm>
            <a:off x="6553201" y="408940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4" name="Text Box 18"/>
          <p:cNvSpPr txBox="1">
            <a:spLocks noChangeArrowheads="1"/>
          </p:cNvSpPr>
          <p:nvPr/>
        </p:nvSpPr>
        <p:spPr bwMode="auto">
          <a:xfrm>
            <a:off x="6629400" y="3641726"/>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75" name="Line 19"/>
          <p:cNvSpPr>
            <a:spLocks noChangeShapeType="1"/>
          </p:cNvSpPr>
          <p:nvPr/>
        </p:nvSpPr>
        <p:spPr bwMode="auto">
          <a:xfrm>
            <a:off x="6553201" y="4765675"/>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6" name="Text Box 20"/>
          <p:cNvSpPr txBox="1">
            <a:spLocks noChangeArrowheads="1"/>
          </p:cNvSpPr>
          <p:nvPr/>
        </p:nvSpPr>
        <p:spPr bwMode="auto">
          <a:xfrm>
            <a:off x="6934200" y="4405314"/>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7" name="Rectangle 21"/>
          <p:cNvSpPr>
            <a:spLocks noChangeArrowheads="1"/>
          </p:cNvSpPr>
          <p:nvPr/>
        </p:nvSpPr>
        <p:spPr bwMode="auto">
          <a:xfrm>
            <a:off x="8153400" y="2271714"/>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78" name="Rectangle 22"/>
          <p:cNvSpPr>
            <a:spLocks noChangeArrowheads="1"/>
          </p:cNvSpPr>
          <p:nvPr/>
        </p:nvSpPr>
        <p:spPr bwMode="auto">
          <a:xfrm>
            <a:off x="81534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79" name="Rectangle 23"/>
          <p:cNvSpPr>
            <a:spLocks noChangeArrowheads="1"/>
          </p:cNvSpPr>
          <p:nvPr/>
        </p:nvSpPr>
        <p:spPr bwMode="auto">
          <a:xfrm>
            <a:off x="8153400" y="3625851"/>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80" name="Rectangle 24"/>
          <p:cNvSpPr>
            <a:spLocks noChangeArrowheads="1"/>
          </p:cNvSpPr>
          <p:nvPr/>
        </p:nvSpPr>
        <p:spPr bwMode="auto">
          <a:xfrm>
            <a:off x="8153400" y="4302126"/>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2" name="Down Arrow 1"/>
          <p:cNvSpPr/>
          <p:nvPr/>
        </p:nvSpPr>
        <p:spPr bwMode="auto">
          <a:xfrm flipV="1">
            <a:off x="1676400" y="1905000"/>
            <a:ext cx="304800" cy="3505200"/>
          </a:xfrm>
          <a:prstGeom prst="downArrow">
            <a:avLst/>
          </a:prstGeom>
          <a:solidFill>
            <a:schemeClr val="tx2"/>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ahoma" pitchFamily="34" charset="0"/>
            </a:endParaRPr>
          </a:p>
        </p:txBody>
      </p:sp>
      <p:sp>
        <p:nvSpPr>
          <p:cNvPr id="2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2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3" name="灯片编号占位符 2"/>
          <p:cNvSpPr>
            <a:spLocks noGrp="1"/>
          </p:cNvSpPr>
          <p:nvPr>
            <p:ph type="sldNum" sz="quarter" idx="12"/>
          </p:nvPr>
        </p:nvSpPr>
        <p:spPr/>
        <p:txBody>
          <a:bodyPr/>
          <a:lstStyle/>
          <a:p>
            <a:fld id="{1FF18F41-E0A9-4F72-861C-BE4AABE77BA0}" type="slidenum">
              <a:rPr lang="zh-CN" altLang="en-US" smtClean="0"/>
              <a:t>39</a:t>
            </a:fld>
            <a:endParaRPr lang="zh-CN" altLang="en-US"/>
          </a:p>
        </p:txBody>
      </p:sp>
    </p:spTree>
    <p:extLst>
      <p:ext uri="{BB962C8B-B14F-4D97-AF65-F5344CB8AC3E}">
        <p14:creationId xmlns:p14="http://schemas.microsoft.com/office/powerpoint/2010/main" val="240547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4399504" y="1055192"/>
            <a:ext cx="3276600" cy="3910012"/>
          </a:xfrm>
          <a:prstGeom prst="rect">
            <a:avLst/>
          </a:prstGeom>
          <a:solidFill>
            <a:schemeClr val="bg1">
              <a:lumMod val="95000"/>
            </a:schemeClr>
          </a:solidFill>
          <a:ln w="12700" cap="flat" cmpd="sng" algn="ctr">
            <a:solidFill>
              <a:schemeClr val="tx1"/>
            </a:solidFill>
            <a:prstDash val="solid"/>
            <a:round/>
            <a:headEnd type="none" w="med" len="med"/>
            <a:tailEnd type="triangle" w="lg" len="med"/>
          </a:ln>
          <a:effectLst/>
        </p:spPr>
        <p:txBody>
          <a:bodyPr wrap="none" anchor="ctr"/>
          <a:lstStyle/>
          <a:p>
            <a:pPr algn="ctr">
              <a:defRPr/>
            </a:pPr>
            <a:endParaRPr lang="en-US" dirty="0"/>
          </a:p>
        </p:txBody>
      </p:sp>
      <p:sp>
        <p:nvSpPr>
          <p:cNvPr id="21" name="Rectangle 20"/>
          <p:cNvSpPr>
            <a:spLocks noChangeArrowheads="1"/>
          </p:cNvSpPr>
          <p:nvPr/>
        </p:nvSpPr>
        <p:spPr bwMode="auto">
          <a:xfrm>
            <a:off x="4399504" y="3060204"/>
            <a:ext cx="533400" cy="1905000"/>
          </a:xfrm>
          <a:prstGeom prst="rect">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sp>
        <p:nvSpPr>
          <p:cNvPr id="22" name="Rectangle 21"/>
          <p:cNvSpPr>
            <a:spLocks noChangeArrowheads="1"/>
          </p:cNvSpPr>
          <p:nvPr/>
        </p:nvSpPr>
        <p:spPr bwMode="auto">
          <a:xfrm>
            <a:off x="7142704" y="1055192"/>
            <a:ext cx="533400" cy="2157412"/>
          </a:xfrm>
          <a:prstGeom prst="rect">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pic>
        <p:nvPicPr>
          <p:cNvPr id="23" name="Picture 4" descr="http://indarktrees.com/pics/villian%2520copy.jpg"/>
          <p:cNvPicPr>
            <a:picLocks noChangeAspect="1" noChangeArrowheads="1"/>
          </p:cNvPicPr>
          <p:nvPr/>
        </p:nvPicPr>
        <p:blipFill>
          <a:blip r:embed="rId2">
            <a:extLst>
              <a:ext uri="{28A0092B-C50C-407E-A947-70E740481C1C}">
                <a14:useLocalDpi xmlns:a14="http://schemas.microsoft.com/office/drawing/2010/main" val="0"/>
              </a:ext>
            </a:extLst>
          </a:blip>
          <a:srcRect l="14191" t="2339" r="11314" b="20322"/>
          <a:stretch>
            <a:fillRect/>
          </a:stretch>
        </p:blipFill>
        <p:spPr bwMode="auto">
          <a:xfrm>
            <a:off x="8666704" y="983754"/>
            <a:ext cx="1703388"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Alice _8885 by Disney-Grandpa."/>
          <p:cNvPicPr>
            <a:picLocks noChangeAspect="1" noChangeArrowheads="1"/>
          </p:cNvPicPr>
          <p:nvPr/>
        </p:nvPicPr>
        <p:blipFill>
          <a:blip r:embed="rId3">
            <a:extLst>
              <a:ext uri="{28A0092B-C50C-407E-A947-70E740481C1C}">
                <a14:useLocalDpi xmlns:a14="http://schemas.microsoft.com/office/drawing/2010/main" val="0"/>
              </a:ext>
            </a:extLst>
          </a:blip>
          <a:srcRect l="7903" t="10526" r="9120" b="7895"/>
          <a:stretch>
            <a:fillRect/>
          </a:stretch>
        </p:blipFill>
        <p:spPr bwMode="auto">
          <a:xfrm>
            <a:off x="1732504" y="2964954"/>
            <a:ext cx="1600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1"/>
          <p:cNvSpPr txBox="1">
            <a:spLocks noChangeArrowheads="1"/>
          </p:cNvSpPr>
          <p:nvPr/>
        </p:nvSpPr>
        <p:spPr bwMode="auto">
          <a:xfrm>
            <a:off x="8431754" y="3365004"/>
            <a:ext cx="21399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altLang="en-US"/>
              <a:t>Network Attacker</a:t>
            </a:r>
          </a:p>
          <a:p>
            <a:pPr eaLnBrk="1" hangingPunct="1"/>
            <a:endParaRPr lang="en-US" altLang="en-US"/>
          </a:p>
          <a:p>
            <a:pPr eaLnBrk="1" hangingPunct="1"/>
            <a:r>
              <a:rPr lang="en-US" altLang="en-US"/>
              <a:t>Intercepts and controls network communication</a:t>
            </a:r>
          </a:p>
        </p:txBody>
      </p:sp>
      <p:sp>
        <p:nvSpPr>
          <p:cNvPr id="26" name="Right Arrow 14"/>
          <p:cNvSpPr>
            <a:spLocks noChangeArrowheads="1"/>
          </p:cNvSpPr>
          <p:nvPr/>
        </p:nvSpPr>
        <p:spPr bwMode="auto">
          <a:xfrm>
            <a:off x="3561304" y="3422154"/>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sp>
        <p:nvSpPr>
          <p:cNvPr id="27" name="Right Arrow 15"/>
          <p:cNvSpPr>
            <a:spLocks noChangeArrowheads="1"/>
          </p:cNvSpPr>
          <p:nvPr/>
        </p:nvSpPr>
        <p:spPr bwMode="auto">
          <a:xfrm flipH="1">
            <a:off x="3561304" y="4336554"/>
            <a:ext cx="685800" cy="457200"/>
          </a:xfrm>
          <a:prstGeom prst="rightArrow">
            <a:avLst>
              <a:gd name="adj1" fmla="val 50000"/>
              <a:gd name="adj2" fmla="val 50000"/>
            </a:avLst>
          </a:prstGeom>
          <a:solidFill>
            <a:srgbClr val="6699FF"/>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sp>
        <p:nvSpPr>
          <p:cNvPr id="28" name="Right Arrow 16"/>
          <p:cNvSpPr>
            <a:spLocks noChangeArrowheads="1"/>
          </p:cNvSpPr>
          <p:nvPr/>
        </p:nvSpPr>
        <p:spPr bwMode="auto">
          <a:xfrm>
            <a:off x="7828504" y="1440954"/>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sp>
        <p:nvSpPr>
          <p:cNvPr id="29" name="Right Arrow 17"/>
          <p:cNvSpPr>
            <a:spLocks noChangeArrowheads="1"/>
          </p:cNvSpPr>
          <p:nvPr/>
        </p:nvSpPr>
        <p:spPr bwMode="auto">
          <a:xfrm flipH="1">
            <a:off x="7828504" y="2355354"/>
            <a:ext cx="685800" cy="457200"/>
          </a:xfrm>
          <a:prstGeom prst="rightArrow">
            <a:avLst>
              <a:gd name="adj1" fmla="val 50000"/>
              <a:gd name="adj2" fmla="val 50000"/>
            </a:avLst>
          </a:prstGeom>
          <a:solidFill>
            <a:srgbClr val="CC3300"/>
          </a:solidFill>
          <a:ln w="12700" algn="ctr">
            <a:solidFill>
              <a:schemeClr val="tx1"/>
            </a:solidFill>
            <a:round/>
            <a:headEnd/>
            <a:tailEnd type="triangle" w="lg" len="med"/>
          </a:ln>
        </p:spPr>
        <p:txBody>
          <a:bodyPr wrap="none"/>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endParaRPr lang="en-US" altLang="en-US"/>
          </a:p>
        </p:txBody>
      </p:sp>
      <p:pic>
        <p:nvPicPr>
          <p:cNvPr id="30" name="Picture 11" descr="CompaqAlphaServerES4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0504" y="1334592"/>
            <a:ext cx="115570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28"/>
          <p:cNvSpPr txBox="1">
            <a:spLocks noChangeArrowheads="1"/>
          </p:cNvSpPr>
          <p:nvPr/>
        </p:nvSpPr>
        <p:spPr bwMode="auto">
          <a:xfrm>
            <a:off x="6458492" y="3822204"/>
            <a:ext cx="1001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r>
              <a:rPr lang="en-US" altLang="en-US"/>
              <a:t>System</a:t>
            </a:r>
          </a:p>
        </p:txBody>
      </p:sp>
      <p:cxnSp>
        <p:nvCxnSpPr>
          <p:cNvPr id="32" name="Straight Connector 33"/>
          <p:cNvCxnSpPr>
            <a:cxnSpLocks noChangeShapeType="1"/>
          </p:cNvCxnSpPr>
          <p:nvPr/>
        </p:nvCxnSpPr>
        <p:spPr bwMode="auto">
          <a:xfrm rot="10800000">
            <a:off x="5936204" y="2045792"/>
            <a:ext cx="488950" cy="30321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33" name="Straight Connector 35"/>
          <p:cNvCxnSpPr>
            <a:cxnSpLocks noChangeShapeType="1"/>
          </p:cNvCxnSpPr>
          <p:nvPr/>
        </p:nvCxnSpPr>
        <p:spPr bwMode="auto">
          <a:xfrm rot="5400000" flipH="1" flipV="1">
            <a:off x="5746498" y="2978448"/>
            <a:ext cx="1028700" cy="1001712"/>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34" name="Cloud Callout 33"/>
          <p:cNvSpPr/>
          <p:nvPr/>
        </p:nvSpPr>
        <p:spPr bwMode="auto">
          <a:xfrm>
            <a:off x="6304504" y="1856879"/>
            <a:ext cx="1155700" cy="1276350"/>
          </a:xfrm>
          <a:prstGeom prst="cloudCallout">
            <a:avLst>
              <a:gd name="adj1" fmla="val -200975"/>
              <a:gd name="adj2" fmla="val 175085"/>
            </a:avLst>
          </a:prstGeom>
          <a:solidFill>
            <a:schemeClr val="bg1"/>
          </a:solidFill>
          <a:ln w="12700" cap="flat" cmpd="sng" algn="ctr">
            <a:solidFill>
              <a:schemeClr val="tx1"/>
            </a:solidFill>
            <a:prstDash val="solid"/>
            <a:round/>
            <a:headEnd type="none" w="med" len="med"/>
            <a:tailEnd type="none" w="med" len="med"/>
          </a:ln>
          <a:effectLst/>
        </p:spPr>
        <p:txBody>
          <a:bodyPr wrap="none"/>
          <a:lstStyle/>
          <a:p>
            <a:pPr>
              <a:defRPr/>
            </a:pPr>
            <a:endParaRPr lang="en-US"/>
          </a:p>
        </p:txBody>
      </p:sp>
      <p:pic>
        <p:nvPicPr>
          <p:cNvPr id="35" name="Picture 34" descr="toshiba_satellite_a105_s4284_lapt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1904" y="3331669"/>
            <a:ext cx="14366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p:cNvSpPr/>
          <p:nvPr/>
        </p:nvSpPr>
        <p:spPr>
          <a:xfrm>
            <a:off x="1598416" y="1089924"/>
            <a:ext cx="2710656" cy="923330"/>
          </a:xfrm>
          <a:prstGeom prst="rect">
            <a:avLst/>
          </a:prstGeom>
          <a:solidFill>
            <a:schemeClr val="accent5">
              <a:lumMod val="20000"/>
              <a:lumOff val="80000"/>
            </a:schemeClr>
          </a:solidFill>
        </p:spPr>
        <p:txBody>
          <a:bodyPr wrap="square">
            <a:spAutoFit/>
          </a:bodyPr>
          <a:lstStyle/>
          <a:p>
            <a:pPr marL="396875" lvl="1" indent="-285750">
              <a:buFont typeface="Arial" panose="020B0604020202020204" pitchFamily="34" charset="0"/>
              <a:buChar char="•"/>
            </a:pPr>
            <a:r>
              <a:rPr lang="en-US" dirty="0"/>
              <a:t>Confidentiality</a:t>
            </a:r>
          </a:p>
          <a:p>
            <a:pPr marL="396875" lvl="1" indent="-285750">
              <a:buFont typeface="Arial" panose="020B0604020202020204" pitchFamily="34" charset="0"/>
              <a:buChar char="•"/>
            </a:pPr>
            <a:r>
              <a:rPr lang="en-US" dirty="0"/>
              <a:t>Integrity</a:t>
            </a:r>
          </a:p>
          <a:p>
            <a:pPr marL="396875" lvl="1" indent="-285750">
              <a:buFont typeface="Arial" panose="020B0604020202020204" pitchFamily="34" charset="0"/>
              <a:buChar char="•"/>
            </a:pPr>
            <a:r>
              <a:rPr lang="en-US" dirty="0"/>
              <a:t>Availability</a:t>
            </a:r>
          </a:p>
        </p:txBody>
      </p:sp>
      <p:sp>
        <p:nvSpPr>
          <p:cNvPr id="1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3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4</a:t>
            </a:fld>
            <a:endParaRPr lang="zh-CN" altLang="en-US"/>
          </a:p>
        </p:txBody>
      </p:sp>
    </p:spTree>
    <p:extLst>
      <p:ext uri="{BB962C8B-B14F-4D97-AF65-F5344CB8AC3E}">
        <p14:creationId xmlns:p14="http://schemas.microsoft.com/office/powerpoint/2010/main" val="359143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Proxying Firewall</a:t>
            </a:r>
          </a:p>
        </p:txBody>
      </p:sp>
      <p:sp>
        <p:nvSpPr>
          <p:cNvPr id="4301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400"/>
              <a:t>Application-level proxies</a:t>
            </a:r>
          </a:p>
          <a:p>
            <a:pPr lvl="1" eaLnBrk="1" hangingPunct="1">
              <a:lnSpc>
                <a:spcPct val="90000"/>
              </a:lnSpc>
            </a:pPr>
            <a:r>
              <a:rPr lang="en-US" sz="2000"/>
              <a:t>Tailored to http, ftp, smtp, etc.</a:t>
            </a:r>
          </a:p>
          <a:p>
            <a:pPr lvl="1" eaLnBrk="1" hangingPunct="1">
              <a:lnSpc>
                <a:spcPct val="90000"/>
              </a:lnSpc>
            </a:pPr>
            <a:r>
              <a:rPr lang="en-US" sz="2000"/>
              <a:t>Some protocols easier to proxy than others</a:t>
            </a:r>
          </a:p>
          <a:p>
            <a:pPr eaLnBrk="1" hangingPunct="1">
              <a:lnSpc>
                <a:spcPct val="90000"/>
              </a:lnSpc>
            </a:pPr>
            <a:r>
              <a:rPr lang="en-US" sz="2400"/>
              <a:t>Policy embedded in proxy programs</a:t>
            </a:r>
          </a:p>
          <a:p>
            <a:pPr lvl="1" eaLnBrk="1" hangingPunct="1">
              <a:lnSpc>
                <a:spcPct val="90000"/>
              </a:lnSpc>
            </a:pPr>
            <a:r>
              <a:rPr lang="en-US" sz="2000"/>
              <a:t>Proxies filter incoming, outgoing packets</a:t>
            </a:r>
          </a:p>
          <a:p>
            <a:pPr lvl="1" eaLnBrk="1" hangingPunct="1">
              <a:lnSpc>
                <a:spcPct val="90000"/>
              </a:lnSpc>
            </a:pPr>
            <a:r>
              <a:rPr lang="en-US" sz="2000"/>
              <a:t>Reconstruct application-layer messages</a:t>
            </a:r>
          </a:p>
          <a:p>
            <a:pPr lvl="1" eaLnBrk="1" hangingPunct="1">
              <a:lnSpc>
                <a:spcPct val="90000"/>
              </a:lnSpc>
            </a:pPr>
            <a:r>
              <a:rPr lang="en-US" sz="2000"/>
              <a:t>Can filter specific application-layer commands, etc.</a:t>
            </a:r>
          </a:p>
          <a:p>
            <a:pPr lvl="2" eaLnBrk="1" hangingPunct="1">
              <a:lnSpc>
                <a:spcPct val="90000"/>
              </a:lnSpc>
            </a:pPr>
            <a:r>
              <a:rPr lang="en-US" sz="1800"/>
              <a:t>Example: only allow specific ftp commands</a:t>
            </a:r>
          </a:p>
          <a:p>
            <a:pPr lvl="2" eaLnBrk="1" hangingPunct="1">
              <a:lnSpc>
                <a:spcPct val="90000"/>
              </a:lnSpc>
            </a:pPr>
            <a:r>
              <a:rPr lang="en-US" sz="1800"/>
              <a:t>Other examples: ?</a:t>
            </a:r>
          </a:p>
          <a:p>
            <a:pPr eaLnBrk="1" hangingPunct="1">
              <a:lnSpc>
                <a:spcPct val="90000"/>
              </a:lnSpc>
            </a:pPr>
            <a:r>
              <a:rPr lang="en-US" sz="2400"/>
              <a:t>Several network locations – see next slides</a:t>
            </a:r>
          </a:p>
          <a:p>
            <a:pPr eaLnBrk="1" hangingPunct="1">
              <a:lnSpc>
                <a:spcPct val="90000"/>
              </a:lnSpc>
              <a:buFont typeface="Wingdings" pitchFamily="2" charset="2"/>
              <a:buNone/>
            </a:pPr>
            <a:endParaRPr lang="en-US" sz="2600"/>
          </a:p>
        </p:txBody>
      </p:sp>
      <p:sp>
        <p:nvSpPr>
          <p:cNvPr id="43012" name="Text Box 4"/>
          <p:cNvSpPr txBox="1">
            <a:spLocks noChangeArrowheads="1"/>
          </p:cNvSpPr>
          <p:nvPr/>
        </p:nvSpPr>
        <p:spPr bwMode="auto">
          <a:xfrm>
            <a:off x="1600200" y="76200"/>
            <a:ext cx="2344616" cy="369332"/>
          </a:xfrm>
          <a:prstGeom prst="rect">
            <a:avLst/>
          </a:prstGeom>
          <a:noFill/>
          <a:ln w="12700" algn="ctr">
            <a:noFill/>
            <a:miter lim="800000"/>
            <a:headEnd/>
            <a:tailEnd type="none" w="lg" len="med"/>
          </a:ln>
        </p:spPr>
        <p:txBody>
          <a:bodyPr wrap="none">
            <a:spAutoFit/>
          </a:bodyPr>
          <a:lstStyle/>
          <a:p>
            <a:r>
              <a:rPr lang="en-US">
                <a:solidFill>
                  <a:schemeClr val="tx2"/>
                </a:solidFill>
              </a:rPr>
              <a:t>Beyond packet filtering</a:t>
            </a:r>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40</a:t>
            </a:fld>
            <a:endParaRPr lang="zh-CN" altLang="en-US"/>
          </a:p>
        </p:txBody>
      </p:sp>
    </p:spTree>
    <p:extLst>
      <p:ext uri="{BB962C8B-B14F-4D97-AF65-F5344CB8AC3E}">
        <p14:creationId xmlns:p14="http://schemas.microsoft.com/office/powerpoint/2010/main" val="4216309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Firewall with application proxies</a:t>
            </a:r>
          </a:p>
        </p:txBody>
      </p:sp>
      <p:sp>
        <p:nvSpPr>
          <p:cNvPr id="44035" name="Rectangle 3" descr="Rectangle: Click to edit Master text styles&#10;Second level&#10;Third level&#10;Fourth level&#10;Fifth level"/>
          <p:cNvSpPr>
            <a:spLocks noGrp="1" noChangeArrowheads="1"/>
          </p:cNvSpPr>
          <p:nvPr>
            <p:ph type="body" idx="1"/>
          </p:nvPr>
        </p:nvSpPr>
        <p:spPr>
          <a:xfrm>
            <a:off x="2057400" y="5756276"/>
            <a:ext cx="7848600" cy="339725"/>
          </a:xfrm>
        </p:spPr>
        <p:txBody>
          <a:bodyPr>
            <a:normAutofit fontScale="92500" lnSpcReduction="20000"/>
          </a:bodyPr>
          <a:lstStyle/>
          <a:p>
            <a:pPr eaLnBrk="1" hangingPunct="1">
              <a:buFont typeface="Wingdings" pitchFamily="2" charset="2"/>
              <a:buNone/>
            </a:pPr>
            <a:r>
              <a:rPr lang="en-US" sz="2400"/>
              <a:t>Daemon spawns proxy when communication detected …</a:t>
            </a:r>
          </a:p>
        </p:txBody>
      </p:sp>
      <p:sp>
        <p:nvSpPr>
          <p:cNvPr id="44036" name="Rectangle 4"/>
          <p:cNvSpPr>
            <a:spLocks noChangeArrowheads="1"/>
          </p:cNvSpPr>
          <p:nvPr/>
        </p:nvSpPr>
        <p:spPr bwMode="auto">
          <a:xfrm>
            <a:off x="2819400" y="4800600"/>
            <a:ext cx="6096000" cy="762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400"/>
              <a:t>Network Connection</a:t>
            </a:r>
          </a:p>
        </p:txBody>
      </p:sp>
      <p:sp>
        <p:nvSpPr>
          <p:cNvPr id="44037" name="AutoShape 5"/>
          <p:cNvSpPr>
            <a:spLocks noChangeArrowheads="1"/>
          </p:cNvSpPr>
          <p:nvPr/>
        </p:nvSpPr>
        <p:spPr bwMode="auto">
          <a:xfrm>
            <a:off x="1930400" y="5029200"/>
            <a:ext cx="889000" cy="304800"/>
          </a:xfrm>
          <a:prstGeom prst="rightArrow">
            <a:avLst>
              <a:gd name="adj1" fmla="val 50000"/>
              <a:gd name="adj2" fmla="val 72917"/>
            </a:avLst>
          </a:prstGeom>
          <a:solidFill>
            <a:schemeClr val="tx2"/>
          </a:solidFill>
          <a:ln w="9525">
            <a:solidFill>
              <a:schemeClr val="tx1"/>
            </a:solidFill>
            <a:miter lim="800000"/>
            <a:headEnd/>
            <a:tailEnd/>
          </a:ln>
        </p:spPr>
        <p:txBody>
          <a:bodyPr wrap="none" anchor="ctr"/>
          <a:lstStyle/>
          <a:p>
            <a:endParaRPr lang="en-US"/>
          </a:p>
        </p:txBody>
      </p:sp>
      <p:sp>
        <p:nvSpPr>
          <p:cNvPr id="44038" name="AutoShape 6"/>
          <p:cNvSpPr>
            <a:spLocks noChangeArrowheads="1"/>
          </p:cNvSpPr>
          <p:nvPr/>
        </p:nvSpPr>
        <p:spPr bwMode="auto">
          <a:xfrm>
            <a:off x="8915400" y="5029200"/>
            <a:ext cx="889000" cy="304800"/>
          </a:xfrm>
          <a:prstGeom prst="rightArrow">
            <a:avLst>
              <a:gd name="adj1" fmla="val 50000"/>
              <a:gd name="adj2" fmla="val 72917"/>
            </a:avLst>
          </a:prstGeom>
          <a:solidFill>
            <a:schemeClr val="tx2"/>
          </a:solidFill>
          <a:ln w="9525">
            <a:solidFill>
              <a:schemeClr val="tx1"/>
            </a:solidFill>
            <a:miter lim="800000"/>
            <a:headEnd/>
            <a:tailEnd/>
          </a:ln>
        </p:spPr>
        <p:txBody>
          <a:bodyPr wrap="none" anchor="ctr"/>
          <a:lstStyle/>
          <a:p>
            <a:endParaRPr lang="en-US"/>
          </a:p>
        </p:txBody>
      </p:sp>
      <p:sp>
        <p:nvSpPr>
          <p:cNvPr id="44039" name="Rectangle 7"/>
          <p:cNvSpPr>
            <a:spLocks noChangeArrowheads="1"/>
          </p:cNvSpPr>
          <p:nvPr/>
        </p:nvSpPr>
        <p:spPr bwMode="auto">
          <a:xfrm>
            <a:off x="2819400" y="4000500"/>
            <a:ext cx="1676400" cy="800100"/>
          </a:xfrm>
          <a:prstGeom prst="rect">
            <a:avLst/>
          </a:prstGeom>
          <a:solidFill>
            <a:schemeClr val="hlink"/>
          </a:solidFill>
          <a:ln w="9525">
            <a:solidFill>
              <a:schemeClr val="tx1"/>
            </a:solidFill>
            <a:miter lim="800000"/>
            <a:headEnd/>
            <a:tailEnd/>
          </a:ln>
        </p:spPr>
        <p:txBody>
          <a:bodyPr anchor="ctr"/>
          <a:lstStyle/>
          <a:p>
            <a:pPr algn="ctr" eaLnBrk="0" hangingPunct="0">
              <a:spcBef>
                <a:spcPct val="50000"/>
              </a:spcBef>
            </a:pPr>
            <a:r>
              <a:rPr lang="en-US" sz="2400"/>
              <a:t>Telnet daemon</a:t>
            </a:r>
          </a:p>
        </p:txBody>
      </p:sp>
      <p:sp>
        <p:nvSpPr>
          <p:cNvPr id="44040" name="Rectangle 8"/>
          <p:cNvSpPr>
            <a:spLocks noChangeArrowheads="1"/>
          </p:cNvSpPr>
          <p:nvPr/>
        </p:nvSpPr>
        <p:spPr bwMode="auto">
          <a:xfrm>
            <a:off x="6019800" y="4000500"/>
            <a:ext cx="1447800" cy="800100"/>
          </a:xfrm>
          <a:prstGeom prst="rect">
            <a:avLst/>
          </a:prstGeom>
          <a:solidFill>
            <a:schemeClr val="hlink"/>
          </a:solidFill>
          <a:ln w="9525">
            <a:solidFill>
              <a:schemeClr val="tx1"/>
            </a:solidFill>
            <a:miter lim="800000"/>
            <a:headEnd/>
            <a:tailEnd/>
          </a:ln>
        </p:spPr>
        <p:txBody>
          <a:bodyPr anchor="ctr"/>
          <a:lstStyle/>
          <a:p>
            <a:pPr algn="ctr" eaLnBrk="0" hangingPunct="0">
              <a:spcBef>
                <a:spcPct val="50000"/>
              </a:spcBef>
            </a:pPr>
            <a:r>
              <a:rPr lang="en-US" sz="2400"/>
              <a:t>SMTP daemon</a:t>
            </a:r>
          </a:p>
        </p:txBody>
      </p:sp>
      <p:sp>
        <p:nvSpPr>
          <p:cNvPr id="44041" name="Rectangle 9"/>
          <p:cNvSpPr>
            <a:spLocks noChangeArrowheads="1"/>
          </p:cNvSpPr>
          <p:nvPr/>
        </p:nvSpPr>
        <p:spPr bwMode="auto">
          <a:xfrm>
            <a:off x="4495800" y="4000500"/>
            <a:ext cx="1524000" cy="800100"/>
          </a:xfrm>
          <a:prstGeom prst="rect">
            <a:avLst/>
          </a:prstGeom>
          <a:solidFill>
            <a:schemeClr val="hlink"/>
          </a:solidFill>
          <a:ln w="9525">
            <a:solidFill>
              <a:schemeClr val="tx1"/>
            </a:solidFill>
            <a:miter lim="800000"/>
            <a:headEnd/>
            <a:tailEnd/>
          </a:ln>
        </p:spPr>
        <p:txBody>
          <a:bodyPr anchor="ctr"/>
          <a:lstStyle/>
          <a:p>
            <a:pPr algn="ctr" eaLnBrk="0" hangingPunct="0">
              <a:spcBef>
                <a:spcPct val="50000"/>
              </a:spcBef>
            </a:pPr>
            <a:r>
              <a:rPr lang="en-US" sz="2400"/>
              <a:t>FTP daemon</a:t>
            </a:r>
          </a:p>
        </p:txBody>
      </p:sp>
      <p:sp>
        <p:nvSpPr>
          <p:cNvPr id="44042" name="Rectangle 10"/>
          <p:cNvSpPr>
            <a:spLocks noChangeArrowheads="1"/>
          </p:cNvSpPr>
          <p:nvPr/>
        </p:nvSpPr>
        <p:spPr bwMode="auto">
          <a:xfrm>
            <a:off x="8077200" y="4000500"/>
            <a:ext cx="838200" cy="8001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44043" name="Oval 11"/>
          <p:cNvSpPr>
            <a:spLocks noChangeArrowheads="1"/>
          </p:cNvSpPr>
          <p:nvPr/>
        </p:nvSpPr>
        <p:spPr bwMode="auto">
          <a:xfrm>
            <a:off x="76962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044" name="Oval 12"/>
          <p:cNvSpPr>
            <a:spLocks noChangeArrowheads="1"/>
          </p:cNvSpPr>
          <p:nvPr/>
        </p:nvSpPr>
        <p:spPr bwMode="auto">
          <a:xfrm>
            <a:off x="79248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045" name="Oval 13"/>
          <p:cNvSpPr>
            <a:spLocks noChangeArrowheads="1"/>
          </p:cNvSpPr>
          <p:nvPr/>
        </p:nvSpPr>
        <p:spPr bwMode="auto">
          <a:xfrm>
            <a:off x="74676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44046" name="Oval 14"/>
          <p:cNvSpPr>
            <a:spLocks noChangeArrowheads="1"/>
          </p:cNvSpPr>
          <p:nvPr/>
        </p:nvSpPr>
        <p:spPr bwMode="auto">
          <a:xfrm>
            <a:off x="2819400" y="2286000"/>
            <a:ext cx="1524000" cy="1295400"/>
          </a:xfrm>
          <a:prstGeom prst="ellipse">
            <a:avLst/>
          </a:prstGeom>
          <a:solidFill>
            <a:schemeClr val="accent1"/>
          </a:solidFill>
          <a:ln w="9525">
            <a:solidFill>
              <a:schemeClr val="tx1"/>
            </a:solidFill>
            <a:round/>
            <a:headEnd/>
            <a:tailEnd/>
          </a:ln>
        </p:spPr>
        <p:txBody>
          <a:bodyPr anchor="ctr"/>
          <a:lstStyle/>
          <a:p>
            <a:pPr algn="ctr" eaLnBrk="0" hangingPunct="0">
              <a:spcBef>
                <a:spcPct val="50000"/>
              </a:spcBef>
            </a:pPr>
            <a:r>
              <a:rPr lang="en-US" sz="2400"/>
              <a:t>Telnet proxy</a:t>
            </a:r>
          </a:p>
        </p:txBody>
      </p:sp>
      <p:sp>
        <p:nvSpPr>
          <p:cNvPr id="44047" name="Oval 15"/>
          <p:cNvSpPr>
            <a:spLocks noChangeArrowheads="1"/>
          </p:cNvSpPr>
          <p:nvPr/>
        </p:nvSpPr>
        <p:spPr bwMode="auto">
          <a:xfrm>
            <a:off x="4419600" y="1828800"/>
            <a:ext cx="1524000" cy="1295400"/>
          </a:xfrm>
          <a:prstGeom prst="ellipse">
            <a:avLst/>
          </a:prstGeom>
          <a:solidFill>
            <a:schemeClr val="accent1"/>
          </a:solidFill>
          <a:ln w="9525">
            <a:solidFill>
              <a:schemeClr val="tx1"/>
            </a:solidFill>
            <a:round/>
            <a:headEnd/>
            <a:tailEnd/>
          </a:ln>
        </p:spPr>
        <p:txBody>
          <a:bodyPr anchor="ctr"/>
          <a:lstStyle/>
          <a:p>
            <a:pPr algn="ctr" eaLnBrk="0" hangingPunct="0">
              <a:spcBef>
                <a:spcPct val="50000"/>
              </a:spcBef>
            </a:pPr>
            <a:r>
              <a:rPr lang="en-US" sz="2400"/>
              <a:t>FTP proxy</a:t>
            </a:r>
          </a:p>
        </p:txBody>
      </p:sp>
      <p:sp>
        <p:nvSpPr>
          <p:cNvPr id="44048" name="Oval 16"/>
          <p:cNvSpPr>
            <a:spLocks noChangeArrowheads="1"/>
          </p:cNvSpPr>
          <p:nvPr/>
        </p:nvSpPr>
        <p:spPr bwMode="auto">
          <a:xfrm>
            <a:off x="6019800" y="2286000"/>
            <a:ext cx="1524000" cy="1295400"/>
          </a:xfrm>
          <a:prstGeom prst="ellipse">
            <a:avLst/>
          </a:prstGeom>
          <a:solidFill>
            <a:schemeClr val="accent1"/>
          </a:solidFill>
          <a:ln w="9525">
            <a:solidFill>
              <a:schemeClr val="tx1"/>
            </a:solidFill>
            <a:round/>
            <a:headEnd/>
            <a:tailEnd/>
          </a:ln>
        </p:spPr>
        <p:txBody>
          <a:bodyPr anchor="ctr"/>
          <a:lstStyle/>
          <a:p>
            <a:pPr algn="ctr" eaLnBrk="0" hangingPunct="0">
              <a:spcBef>
                <a:spcPct val="50000"/>
              </a:spcBef>
            </a:pPr>
            <a:r>
              <a:rPr lang="en-US" sz="2400"/>
              <a:t>SMTP proxy</a:t>
            </a:r>
          </a:p>
        </p:txBody>
      </p:sp>
      <p:sp>
        <p:nvSpPr>
          <p:cNvPr id="44049" name="AutoShape 17"/>
          <p:cNvSpPr>
            <a:spLocks noChangeArrowheads="1"/>
          </p:cNvSpPr>
          <p:nvPr/>
        </p:nvSpPr>
        <p:spPr bwMode="auto">
          <a:xfrm>
            <a:off x="63246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44050" name="AutoShape 18"/>
          <p:cNvSpPr>
            <a:spLocks noChangeArrowheads="1"/>
          </p:cNvSpPr>
          <p:nvPr/>
        </p:nvSpPr>
        <p:spPr bwMode="auto">
          <a:xfrm flipV="1">
            <a:off x="69342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44051" name="AutoShape 19"/>
          <p:cNvSpPr>
            <a:spLocks noChangeArrowheads="1"/>
          </p:cNvSpPr>
          <p:nvPr/>
        </p:nvSpPr>
        <p:spPr bwMode="auto">
          <a:xfrm>
            <a:off x="4752975" y="3124200"/>
            <a:ext cx="304800" cy="876300"/>
          </a:xfrm>
          <a:prstGeom prst="upArrow">
            <a:avLst>
              <a:gd name="adj1" fmla="val 50000"/>
              <a:gd name="adj2" fmla="val 71875"/>
            </a:avLst>
          </a:prstGeom>
          <a:solidFill>
            <a:schemeClr val="tx2"/>
          </a:solidFill>
          <a:ln w="9525">
            <a:solidFill>
              <a:schemeClr val="tx1"/>
            </a:solidFill>
            <a:miter lim="800000"/>
            <a:headEnd/>
            <a:tailEnd/>
          </a:ln>
        </p:spPr>
        <p:txBody>
          <a:bodyPr wrap="none" anchor="ctr"/>
          <a:lstStyle/>
          <a:p>
            <a:endParaRPr lang="en-US"/>
          </a:p>
        </p:txBody>
      </p:sp>
      <p:sp>
        <p:nvSpPr>
          <p:cNvPr id="44052" name="AutoShape 20"/>
          <p:cNvSpPr>
            <a:spLocks noChangeArrowheads="1"/>
          </p:cNvSpPr>
          <p:nvPr/>
        </p:nvSpPr>
        <p:spPr bwMode="auto">
          <a:xfrm flipV="1">
            <a:off x="5362575" y="3124200"/>
            <a:ext cx="304800" cy="876300"/>
          </a:xfrm>
          <a:prstGeom prst="upArrow">
            <a:avLst>
              <a:gd name="adj1" fmla="val 50000"/>
              <a:gd name="adj2" fmla="val 71875"/>
            </a:avLst>
          </a:prstGeom>
          <a:solidFill>
            <a:schemeClr val="tx2"/>
          </a:solidFill>
          <a:ln w="9525">
            <a:solidFill>
              <a:schemeClr val="tx1"/>
            </a:solidFill>
            <a:miter lim="800000"/>
            <a:headEnd/>
            <a:tailEnd/>
          </a:ln>
        </p:spPr>
        <p:txBody>
          <a:bodyPr wrap="none" anchor="ctr"/>
          <a:lstStyle/>
          <a:p>
            <a:endParaRPr lang="en-US"/>
          </a:p>
        </p:txBody>
      </p:sp>
      <p:sp>
        <p:nvSpPr>
          <p:cNvPr id="44053" name="AutoShape 21"/>
          <p:cNvSpPr>
            <a:spLocks noChangeArrowheads="1"/>
          </p:cNvSpPr>
          <p:nvPr/>
        </p:nvSpPr>
        <p:spPr bwMode="auto">
          <a:xfrm>
            <a:off x="32004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44054" name="AutoShape 22"/>
          <p:cNvSpPr>
            <a:spLocks noChangeArrowheads="1"/>
          </p:cNvSpPr>
          <p:nvPr/>
        </p:nvSpPr>
        <p:spPr bwMode="auto">
          <a:xfrm flipV="1">
            <a:off x="3810000" y="3581400"/>
            <a:ext cx="304800" cy="419100"/>
          </a:xfrm>
          <a:prstGeom prst="upArrow">
            <a:avLst>
              <a:gd name="adj1" fmla="val 50000"/>
              <a:gd name="adj2" fmla="val 34375"/>
            </a:avLst>
          </a:prstGeom>
          <a:solidFill>
            <a:schemeClr val="tx2"/>
          </a:solidFill>
          <a:ln w="9525">
            <a:solidFill>
              <a:schemeClr val="tx1"/>
            </a:solidFill>
            <a:miter lim="800000"/>
            <a:headEnd/>
            <a:tailEnd/>
          </a:ln>
        </p:spPr>
        <p:txBody>
          <a:bodyPr wrap="none" anchor="ctr"/>
          <a:lstStyle/>
          <a:p>
            <a:endParaRPr lang="en-US"/>
          </a:p>
        </p:txBody>
      </p:sp>
      <p:sp>
        <p:nvSpPr>
          <p:cNvPr id="23"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24"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41</a:t>
            </a:fld>
            <a:endParaRPr lang="zh-CN" altLang="en-US"/>
          </a:p>
        </p:txBody>
      </p:sp>
    </p:spTree>
    <p:extLst>
      <p:ext uri="{BB962C8B-B14F-4D97-AF65-F5344CB8AC3E}">
        <p14:creationId xmlns:p14="http://schemas.microsoft.com/office/powerpoint/2010/main" val="1353920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Application-level proxies</a:t>
            </a:r>
          </a:p>
        </p:txBody>
      </p:sp>
      <p:sp>
        <p:nvSpPr>
          <p:cNvPr id="4813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z="2400" dirty="0"/>
              <a:t>Enforce policy for specific protocols</a:t>
            </a:r>
          </a:p>
          <a:p>
            <a:pPr lvl="1" eaLnBrk="1" hangingPunct="1"/>
            <a:r>
              <a:rPr lang="en-US" sz="2000" dirty="0"/>
              <a:t>E.g., Virus scanning for SMTP</a:t>
            </a:r>
          </a:p>
          <a:p>
            <a:pPr lvl="2" eaLnBrk="1" hangingPunct="1"/>
            <a:r>
              <a:rPr lang="en-US" sz="1800" dirty="0"/>
              <a:t>Need to understand MIME, encoding, Zip archives </a:t>
            </a:r>
          </a:p>
          <a:p>
            <a:pPr lvl="1" eaLnBrk="1" hangingPunct="1"/>
            <a:r>
              <a:rPr lang="en-US" sz="2000" dirty="0"/>
              <a:t>Flexible approach, but may introduce network delays</a:t>
            </a:r>
          </a:p>
          <a:p>
            <a:pPr eaLnBrk="1" hangingPunct="1"/>
            <a:r>
              <a:rPr lang="en-US" sz="2400" dirty="0"/>
              <a:t>“Batch” protocols are natural to proxy</a:t>
            </a:r>
          </a:p>
          <a:p>
            <a:pPr lvl="1" eaLnBrk="1" hangingPunct="1"/>
            <a:r>
              <a:rPr lang="en-US" sz="2000" dirty="0"/>
              <a:t>SMTP (E-Mail)                       NNTP (Net news)</a:t>
            </a:r>
          </a:p>
          <a:p>
            <a:pPr lvl="1" eaLnBrk="1" hangingPunct="1"/>
            <a:r>
              <a:rPr lang="en-US" sz="2000" dirty="0"/>
              <a:t>DNS (Domain Name System)  NTP (Network Time Protocol)</a:t>
            </a:r>
          </a:p>
          <a:p>
            <a:pPr eaLnBrk="1" hangingPunct="1"/>
            <a:r>
              <a:rPr lang="en-US" sz="2400" dirty="0"/>
              <a:t>Must protect host running protocol stack</a:t>
            </a:r>
          </a:p>
          <a:p>
            <a:pPr lvl="1" eaLnBrk="1" hangingPunct="1"/>
            <a:r>
              <a:rPr lang="en-US" sz="2000" dirty="0"/>
              <a:t>Disable all non-required services; keep it simple</a:t>
            </a:r>
          </a:p>
          <a:p>
            <a:pPr lvl="1" eaLnBrk="1" hangingPunct="1"/>
            <a:r>
              <a:rPr lang="en-US" sz="2000" dirty="0"/>
              <a:t>Install/modify services you want</a:t>
            </a:r>
          </a:p>
          <a:p>
            <a:pPr lvl="1" eaLnBrk="1" hangingPunct="1"/>
            <a:r>
              <a:rPr lang="en-US" sz="2000" dirty="0"/>
              <a:t>Run security audit to establish baseline</a:t>
            </a:r>
          </a:p>
          <a:p>
            <a:pPr lvl="1" eaLnBrk="1" hangingPunct="1"/>
            <a:r>
              <a:rPr lang="en-US" sz="2000" dirty="0"/>
              <a:t>Be prepared for the system to be compromised</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42</a:t>
            </a:fld>
            <a:endParaRPr lang="zh-CN" altLang="en-US"/>
          </a:p>
        </p:txBody>
      </p:sp>
    </p:spTree>
    <p:extLst>
      <p:ext uri="{BB962C8B-B14F-4D97-AF65-F5344CB8AC3E}">
        <p14:creationId xmlns:p14="http://schemas.microsoft.com/office/powerpoint/2010/main" val="3667543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traffic scanning</a:t>
            </a:r>
          </a:p>
        </p:txBody>
      </p:sp>
      <p:sp>
        <p:nvSpPr>
          <p:cNvPr id="3" name="Content Placeholder 2"/>
          <p:cNvSpPr>
            <a:spLocks noGrp="1"/>
          </p:cNvSpPr>
          <p:nvPr>
            <p:ph idx="1"/>
          </p:nvPr>
        </p:nvSpPr>
        <p:spPr/>
        <p:txBody>
          <a:bodyPr/>
          <a:lstStyle/>
          <a:p>
            <a:r>
              <a:rPr lang="en-US" dirty="0"/>
              <a:t>Intercept and proxy web traffic</a:t>
            </a:r>
          </a:p>
          <a:p>
            <a:pPr lvl="1"/>
            <a:r>
              <a:rPr lang="en-US" dirty="0"/>
              <a:t>Can be host-based</a:t>
            </a:r>
          </a:p>
          <a:p>
            <a:pPr lvl="1"/>
            <a:r>
              <a:rPr lang="en-US" dirty="0"/>
              <a:t>Usually at enterprise gateway</a:t>
            </a:r>
          </a:p>
          <a:p>
            <a:r>
              <a:rPr lang="en-US" dirty="0"/>
              <a:t>Block known bad sites</a:t>
            </a:r>
          </a:p>
          <a:p>
            <a:r>
              <a:rPr lang="en-US" dirty="0"/>
              <a:t>Block pages with known attacks</a:t>
            </a:r>
          </a:p>
          <a:p>
            <a:r>
              <a:rPr lang="en-US" dirty="0"/>
              <a:t>Scan attachments</a:t>
            </a:r>
          </a:p>
          <a:p>
            <a:pPr lvl="1"/>
            <a:r>
              <a:rPr lang="en-US" dirty="0"/>
              <a:t>Virus, worm, malware, …</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6" name="灯片编号占位符 5"/>
          <p:cNvSpPr>
            <a:spLocks noGrp="1"/>
          </p:cNvSpPr>
          <p:nvPr>
            <p:ph type="sldNum" sz="quarter" idx="12"/>
          </p:nvPr>
        </p:nvSpPr>
        <p:spPr/>
        <p:txBody>
          <a:bodyPr/>
          <a:lstStyle/>
          <a:p>
            <a:fld id="{1FF18F41-E0A9-4F72-861C-BE4AABE77BA0}" type="slidenum">
              <a:rPr lang="zh-CN" altLang="en-US" smtClean="0"/>
              <a:t>43</a:t>
            </a:fld>
            <a:endParaRPr lang="zh-CN" altLang="en-US"/>
          </a:p>
        </p:txBody>
      </p:sp>
    </p:spTree>
    <p:extLst>
      <p:ext uri="{BB962C8B-B14F-4D97-AF65-F5344CB8AC3E}">
        <p14:creationId xmlns:p14="http://schemas.microsoft.com/office/powerpoint/2010/main" val="3254286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86442" y="0"/>
            <a:ext cx="10515600" cy="764935"/>
          </a:xfrm>
        </p:spPr>
        <p:txBody>
          <a:bodyPr/>
          <a:lstStyle/>
          <a:p>
            <a:pPr eaLnBrk="1" hangingPunct="1"/>
            <a:r>
              <a:rPr lang="en-US" dirty="0"/>
              <a:t>Firewall references</a:t>
            </a:r>
          </a:p>
        </p:txBody>
      </p:sp>
      <p:pic>
        <p:nvPicPr>
          <p:cNvPr id="49155" name="Picture 3"/>
          <p:cNvPicPr>
            <a:picLocks noChangeAspect="1" noChangeArrowheads="1"/>
          </p:cNvPicPr>
          <p:nvPr/>
        </p:nvPicPr>
        <p:blipFill>
          <a:blip r:embed="rId2" cstate="print"/>
          <a:srcRect/>
          <a:stretch>
            <a:fillRect/>
          </a:stretch>
        </p:blipFill>
        <p:spPr bwMode="auto">
          <a:xfrm>
            <a:off x="1989827" y="832450"/>
            <a:ext cx="3041650" cy="3965575"/>
          </a:xfrm>
          <a:prstGeom prst="rect">
            <a:avLst/>
          </a:prstGeom>
          <a:noFill/>
          <a:ln w="9525">
            <a:noFill/>
            <a:miter lim="800000"/>
            <a:headEnd/>
            <a:tailEnd/>
          </a:ln>
        </p:spPr>
      </p:pic>
      <p:sp>
        <p:nvSpPr>
          <p:cNvPr id="49156" name="Text Box 4"/>
          <p:cNvSpPr txBox="1">
            <a:spLocks noChangeArrowheads="1"/>
          </p:cNvSpPr>
          <p:nvPr/>
        </p:nvSpPr>
        <p:spPr bwMode="auto">
          <a:xfrm>
            <a:off x="2632001" y="4871050"/>
            <a:ext cx="1963679" cy="1034129"/>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a:solidFill>
                  <a:srgbClr val="869406"/>
                </a:solidFill>
              </a:rPr>
              <a:t>Elizabeth D. Zwicky</a:t>
            </a:r>
          </a:p>
          <a:p>
            <a:pPr algn="ctr" eaLnBrk="0" hangingPunct="0">
              <a:spcBef>
                <a:spcPct val="20000"/>
              </a:spcBef>
              <a:buClr>
                <a:schemeClr val="accent2"/>
              </a:buClr>
            </a:pPr>
            <a:r>
              <a:rPr lang="en-US">
                <a:solidFill>
                  <a:srgbClr val="869406"/>
                </a:solidFill>
              </a:rPr>
              <a:t>Simon Cooper</a:t>
            </a:r>
          </a:p>
          <a:p>
            <a:pPr algn="ctr" eaLnBrk="0" hangingPunct="0">
              <a:spcBef>
                <a:spcPct val="20000"/>
              </a:spcBef>
              <a:buClr>
                <a:schemeClr val="accent2"/>
              </a:buClr>
            </a:pPr>
            <a:r>
              <a:rPr lang="en-US">
                <a:solidFill>
                  <a:srgbClr val="869406"/>
                </a:solidFill>
              </a:rPr>
              <a:t>D. Brent Chapman</a:t>
            </a:r>
          </a:p>
        </p:txBody>
      </p:sp>
      <p:pic>
        <p:nvPicPr>
          <p:cNvPr id="49157" name="Picture 5" descr="ShowCover"/>
          <p:cNvPicPr>
            <a:picLocks noChangeAspect="1" noChangeArrowheads="1"/>
          </p:cNvPicPr>
          <p:nvPr/>
        </p:nvPicPr>
        <p:blipFill>
          <a:blip r:embed="rId3" cstate="print"/>
          <a:srcRect/>
          <a:stretch>
            <a:fillRect/>
          </a:stretch>
        </p:blipFill>
        <p:spPr bwMode="auto">
          <a:xfrm>
            <a:off x="6180828" y="832450"/>
            <a:ext cx="3171825" cy="3965575"/>
          </a:xfrm>
          <a:prstGeom prst="rect">
            <a:avLst/>
          </a:prstGeom>
          <a:noFill/>
          <a:ln w="9525">
            <a:noFill/>
            <a:miter lim="800000"/>
            <a:headEnd/>
            <a:tailEnd/>
          </a:ln>
        </p:spPr>
      </p:pic>
      <p:sp>
        <p:nvSpPr>
          <p:cNvPr id="49158" name="Text Box 6"/>
          <p:cNvSpPr txBox="1">
            <a:spLocks noChangeArrowheads="1"/>
          </p:cNvSpPr>
          <p:nvPr/>
        </p:nvSpPr>
        <p:spPr bwMode="auto">
          <a:xfrm>
            <a:off x="6625611" y="4871050"/>
            <a:ext cx="1996509" cy="1034129"/>
          </a:xfrm>
          <a:prstGeom prst="rect">
            <a:avLst/>
          </a:prstGeom>
          <a:noFill/>
          <a:ln w="9525">
            <a:noFill/>
            <a:miter lim="800000"/>
            <a:headEnd/>
            <a:tailEnd/>
          </a:ln>
        </p:spPr>
        <p:txBody>
          <a:bodyPr wrap="none">
            <a:spAutoFit/>
          </a:bodyPr>
          <a:lstStyle/>
          <a:p>
            <a:pPr algn="ctr" eaLnBrk="0" hangingPunct="0">
              <a:spcBef>
                <a:spcPct val="20000"/>
              </a:spcBef>
              <a:buClr>
                <a:schemeClr val="accent2"/>
              </a:buClr>
            </a:pPr>
            <a:r>
              <a:rPr lang="en-US">
                <a:solidFill>
                  <a:srgbClr val="869406"/>
                </a:solidFill>
              </a:rPr>
              <a:t>William R Cheswick</a:t>
            </a:r>
          </a:p>
          <a:p>
            <a:pPr algn="ctr" eaLnBrk="0" hangingPunct="0">
              <a:spcBef>
                <a:spcPct val="20000"/>
              </a:spcBef>
              <a:buClr>
                <a:schemeClr val="accent2"/>
              </a:buClr>
            </a:pPr>
            <a:r>
              <a:rPr lang="en-US">
                <a:solidFill>
                  <a:srgbClr val="869406"/>
                </a:solidFill>
              </a:rPr>
              <a:t>Steven M Bellovin</a:t>
            </a:r>
          </a:p>
          <a:p>
            <a:pPr algn="ctr" eaLnBrk="0" hangingPunct="0">
              <a:spcBef>
                <a:spcPct val="20000"/>
              </a:spcBef>
              <a:buClr>
                <a:schemeClr val="accent2"/>
              </a:buClr>
            </a:pPr>
            <a:r>
              <a:rPr lang="en-US">
                <a:solidFill>
                  <a:srgbClr val="869406"/>
                </a:solidFill>
              </a:rPr>
              <a:t>Aviel D Rubin</a:t>
            </a:r>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44</a:t>
            </a:fld>
            <a:endParaRPr lang="zh-CN" altLang="en-US"/>
          </a:p>
        </p:txBody>
      </p:sp>
    </p:spTree>
    <p:extLst>
      <p:ext uri="{BB962C8B-B14F-4D97-AF65-F5344CB8AC3E}">
        <p14:creationId xmlns:p14="http://schemas.microsoft.com/office/powerpoint/2010/main" val="3247606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a:t>Intrusion detection</a:t>
            </a:r>
          </a:p>
        </p:txBody>
      </p:sp>
      <p:sp>
        <p:nvSpPr>
          <p:cNvPr id="5939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dirty="0"/>
              <a:t>Many intrusion detection systems</a:t>
            </a:r>
          </a:p>
          <a:p>
            <a:pPr lvl="1" eaLnBrk="1" hangingPunct="1"/>
            <a:r>
              <a:rPr lang="en-US" dirty="0"/>
              <a:t>Network-based, host-based, or combination</a:t>
            </a:r>
          </a:p>
          <a:p>
            <a:pPr eaLnBrk="1" hangingPunct="1"/>
            <a:r>
              <a:rPr lang="en-US" dirty="0"/>
              <a:t>Two basic models</a:t>
            </a:r>
          </a:p>
          <a:p>
            <a:pPr lvl="1" eaLnBrk="1" hangingPunct="1"/>
            <a:r>
              <a:rPr lang="en-US" dirty="0"/>
              <a:t>Misuse detection model </a:t>
            </a:r>
          </a:p>
          <a:p>
            <a:pPr lvl="2" eaLnBrk="1" hangingPunct="1"/>
            <a:r>
              <a:rPr lang="en-US" dirty="0"/>
              <a:t>Maintain data on known attacks</a:t>
            </a:r>
          </a:p>
          <a:p>
            <a:pPr lvl="2" eaLnBrk="1" hangingPunct="1"/>
            <a:r>
              <a:rPr lang="en-US" dirty="0"/>
              <a:t>Look for activity with corresponding signatures </a:t>
            </a:r>
          </a:p>
          <a:p>
            <a:pPr lvl="1" eaLnBrk="1" hangingPunct="1"/>
            <a:r>
              <a:rPr lang="en-US" dirty="0"/>
              <a:t>Anomaly detection model </a:t>
            </a:r>
          </a:p>
          <a:p>
            <a:pPr lvl="2" eaLnBrk="1" hangingPunct="1"/>
            <a:r>
              <a:rPr lang="en-US" dirty="0"/>
              <a:t>Try to figure out what is “normal”</a:t>
            </a:r>
          </a:p>
          <a:p>
            <a:pPr lvl="2" eaLnBrk="1" hangingPunct="1"/>
            <a:r>
              <a:rPr lang="en-US" dirty="0"/>
              <a:t>Report anomalous behavior</a:t>
            </a:r>
          </a:p>
          <a:p>
            <a:pPr eaLnBrk="1" hangingPunct="1"/>
            <a:r>
              <a:rPr lang="en-US" dirty="0"/>
              <a:t>Fundamental problem: too many false alarms</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45</a:t>
            </a:fld>
            <a:endParaRPr lang="zh-CN" altLang="en-US"/>
          </a:p>
        </p:txBody>
      </p:sp>
    </p:spTree>
    <p:extLst>
      <p:ext uri="{BB962C8B-B14F-4D97-AF65-F5344CB8AC3E}">
        <p14:creationId xmlns:p14="http://schemas.microsoft.com/office/powerpoint/2010/main" val="823689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820947" y="0"/>
            <a:ext cx="10515600" cy="855663"/>
          </a:xfrm>
        </p:spPr>
        <p:txBody>
          <a:bodyPr/>
          <a:lstStyle/>
          <a:p>
            <a:r>
              <a:rPr lang="en-US" altLang="zh-CN" dirty="0"/>
              <a:t>Example: Snort</a:t>
            </a:r>
          </a:p>
        </p:txBody>
      </p:sp>
      <p:graphicFrame>
        <p:nvGraphicFramePr>
          <p:cNvPr id="12293" name="Object 5"/>
          <p:cNvGraphicFramePr>
            <a:graphicFrameLocks noGrp="1" noChangeAspect="1"/>
          </p:cNvGraphicFramePr>
          <p:nvPr>
            <p:ph idx="1"/>
            <p:extLst>
              <p:ext uri="{D42A27DB-BD31-4B8C-83A1-F6EECF244321}">
                <p14:modId xmlns:p14="http://schemas.microsoft.com/office/powerpoint/2010/main" val="1002823050"/>
              </p:ext>
            </p:extLst>
          </p:nvPr>
        </p:nvGraphicFramePr>
        <p:xfrm>
          <a:off x="1814422" y="914400"/>
          <a:ext cx="8305800" cy="4114800"/>
        </p:xfrm>
        <a:graphic>
          <a:graphicData uri="http://schemas.openxmlformats.org/presentationml/2006/ole">
            <mc:AlternateContent xmlns:mc="http://schemas.openxmlformats.org/markup-compatibility/2006">
              <mc:Choice xmlns:v="urn:schemas-microsoft-com:vml" Requires="v">
                <p:oleObj spid="_x0000_s3077" name="Bitmap Image" r:id="rId4" imgW="7714286" imgH="4877481" progId="PBrush">
                  <p:embed/>
                </p:oleObj>
              </mc:Choice>
              <mc:Fallback>
                <p:oleObj name="Bitmap Image" r:id="rId4" imgW="7714286" imgH="487748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4422" y="914400"/>
                        <a:ext cx="8305800" cy="4114800"/>
                      </a:xfrm>
                      <a:prstGeom prst="rect">
                        <a:avLst/>
                      </a:prstGeom>
                    </p:spPr>
                  </p:pic>
                </p:oleObj>
              </mc:Fallback>
            </mc:AlternateContent>
          </a:graphicData>
        </a:graphic>
      </p:graphicFrame>
      <p:sp>
        <p:nvSpPr>
          <p:cNvPr id="12294" name="Text Box 6"/>
          <p:cNvSpPr txBox="1">
            <a:spLocks noChangeArrowheads="1"/>
          </p:cNvSpPr>
          <p:nvPr/>
        </p:nvSpPr>
        <p:spPr bwMode="auto">
          <a:xfrm>
            <a:off x="1738222" y="5335588"/>
            <a:ext cx="845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dirty="0">
                <a:latin typeface="Arial" charset="0"/>
              </a:rPr>
              <a:t>From: </a:t>
            </a:r>
            <a:r>
              <a:rPr lang="en-US" altLang="zh-CN" sz="1600" dirty="0" err="1">
                <a:latin typeface="Arial" charset="0"/>
              </a:rPr>
              <a:t>Rafeeq</a:t>
            </a:r>
            <a:r>
              <a:rPr lang="en-US" altLang="zh-CN" sz="1600" dirty="0">
                <a:latin typeface="Arial" charset="0"/>
              </a:rPr>
              <a:t> Ur </a:t>
            </a:r>
            <a:r>
              <a:rPr lang="en-US" altLang="zh-CN" sz="1600" dirty="0" err="1">
                <a:latin typeface="Arial" charset="0"/>
              </a:rPr>
              <a:t>Rehman</a:t>
            </a:r>
            <a:r>
              <a:rPr lang="en-US" altLang="zh-CN" sz="1600" dirty="0">
                <a:latin typeface="Arial" charset="0"/>
              </a:rPr>
              <a:t>, </a:t>
            </a:r>
            <a:r>
              <a:rPr lang="en-US" altLang="zh-CN" sz="1600" i="1" dirty="0">
                <a:latin typeface="Arial" charset="0"/>
              </a:rPr>
              <a:t>Intrusion Detection Systems with Snort: Advanced IDS Techniques with Snort, Apache, MySQL, PHP, and ACID. </a:t>
            </a:r>
            <a:endParaRPr lang="en-US" altLang="zh-CN" sz="1600" dirty="0">
              <a:latin typeface="Arial" charset="0"/>
            </a:endParaRPr>
          </a:p>
        </p:txBody>
      </p:sp>
      <p:pic>
        <p:nvPicPr>
          <p:cNvPr id="5" name="Picture 4" descr="This little piggy caught some hackers"/>
          <p:cNvPicPr>
            <a:picLocks noChangeAspect="1" noChangeArrowheads="1"/>
          </p:cNvPicPr>
          <p:nvPr/>
        </p:nvPicPr>
        <p:blipFill>
          <a:blip r:embed="rId6" cstate="print"/>
          <a:srcRect/>
          <a:stretch>
            <a:fillRect/>
          </a:stretch>
        </p:blipFill>
        <p:spPr bwMode="auto">
          <a:xfrm>
            <a:off x="8572500" y="114300"/>
            <a:ext cx="1714500" cy="800100"/>
          </a:xfrm>
          <a:prstGeom prst="rect">
            <a:avLst/>
          </a:prstGeom>
          <a:noFill/>
          <a:ln w="9525">
            <a:noFill/>
            <a:miter lim="800000"/>
            <a:headEnd/>
            <a:tailEnd/>
          </a:ln>
        </p:spPr>
      </p:pic>
      <p:sp>
        <p:nvSpPr>
          <p:cNvPr id="6" name="Text Box 5"/>
          <p:cNvSpPr txBox="1">
            <a:spLocks noChangeArrowheads="1"/>
          </p:cNvSpPr>
          <p:nvPr/>
        </p:nvSpPr>
        <p:spPr bwMode="auto">
          <a:xfrm>
            <a:off x="8030361" y="914400"/>
            <a:ext cx="2313005" cy="369332"/>
          </a:xfrm>
          <a:prstGeom prst="rect">
            <a:avLst/>
          </a:prstGeom>
          <a:noFill/>
          <a:ln w="9525">
            <a:noFill/>
            <a:miter lim="800000"/>
            <a:headEnd/>
            <a:tailEnd/>
          </a:ln>
        </p:spPr>
        <p:txBody>
          <a:bodyPr wrap="none">
            <a:spAutoFit/>
          </a:bodyPr>
          <a:lstStyle/>
          <a:p>
            <a:pPr algn="ctr" eaLnBrk="0" hangingPunct="0">
              <a:spcBef>
                <a:spcPct val="20000"/>
              </a:spcBef>
              <a:buClr>
                <a:schemeClr val="tx2"/>
              </a:buClr>
              <a:buFont typeface="Monotype Sorts" pitchFamily="2" charset="2"/>
              <a:buNone/>
            </a:pPr>
            <a:r>
              <a:rPr kumimoji="1" lang="en-US" dirty="0">
                <a:solidFill>
                  <a:schemeClr val="bg2"/>
                </a:solidFill>
              </a:rPr>
              <a:t>http://www.snort.org/</a:t>
            </a:r>
            <a:endParaRPr lang="en-US" dirty="0">
              <a:solidFill>
                <a:schemeClr val="bg2"/>
              </a:solidFill>
            </a:endParaRPr>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46</a:t>
            </a:fld>
            <a:endParaRPr lang="zh-CN" altLang="en-US"/>
          </a:p>
        </p:txBody>
      </p:sp>
    </p:spTree>
    <p:extLst>
      <p:ext uri="{BB962C8B-B14F-4D97-AF65-F5344CB8AC3E}">
        <p14:creationId xmlns:p14="http://schemas.microsoft.com/office/powerpoint/2010/main" val="3388870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a:t>Snort components</a:t>
            </a:r>
          </a:p>
        </p:txBody>
      </p:sp>
      <p:sp>
        <p:nvSpPr>
          <p:cNvPr id="19459" name="Rectangle 3"/>
          <p:cNvSpPr>
            <a:spLocks noGrp="1" noChangeArrowheads="1"/>
          </p:cNvSpPr>
          <p:nvPr>
            <p:ph type="body" idx="1"/>
          </p:nvPr>
        </p:nvSpPr>
        <p:spPr>
          <a:xfrm>
            <a:off x="2209800" y="1600200"/>
            <a:ext cx="7772400" cy="5105400"/>
          </a:xfrm>
        </p:spPr>
        <p:txBody>
          <a:bodyPr>
            <a:normAutofit/>
          </a:bodyPr>
          <a:lstStyle/>
          <a:p>
            <a:r>
              <a:rPr lang="en-US" altLang="zh-CN" dirty="0"/>
              <a:t>Packet Decoder</a:t>
            </a:r>
          </a:p>
          <a:p>
            <a:pPr lvl="1"/>
            <a:r>
              <a:rPr lang="en-US" altLang="zh-CN" dirty="0"/>
              <a:t>input from Ethernet, SLIP, PPP…</a:t>
            </a:r>
          </a:p>
          <a:p>
            <a:r>
              <a:rPr lang="en-US" altLang="zh-CN" dirty="0"/>
              <a:t>Preprocessor: </a:t>
            </a:r>
          </a:p>
          <a:p>
            <a:pPr lvl="1"/>
            <a:r>
              <a:rPr lang="en-US" altLang="zh-CN" dirty="0"/>
              <a:t>detect anomalies in packet headers</a:t>
            </a:r>
          </a:p>
          <a:p>
            <a:pPr lvl="1"/>
            <a:r>
              <a:rPr lang="en-US" altLang="zh-CN" dirty="0"/>
              <a:t>packet defragmentation</a:t>
            </a:r>
          </a:p>
          <a:p>
            <a:pPr lvl="1"/>
            <a:r>
              <a:rPr lang="en-US" altLang="zh-CN" dirty="0"/>
              <a:t>decode HTTP URI</a:t>
            </a:r>
          </a:p>
          <a:p>
            <a:pPr lvl="1"/>
            <a:r>
              <a:rPr lang="en-US" altLang="zh-CN" dirty="0"/>
              <a:t>reassemble TCP streams </a:t>
            </a:r>
          </a:p>
          <a:p>
            <a:r>
              <a:rPr lang="en-US" altLang="zh-CN" dirty="0"/>
              <a:t>Detection Engine: applies rules to packets</a:t>
            </a:r>
          </a:p>
          <a:p>
            <a:r>
              <a:rPr lang="en-US" altLang="zh-CN" dirty="0"/>
              <a:t>Logging and Alerting System</a:t>
            </a:r>
          </a:p>
          <a:p>
            <a:r>
              <a:rPr lang="en-US" altLang="zh-CN" dirty="0"/>
              <a:t>Output Modules: alerts, log, other output</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47</a:t>
            </a:fld>
            <a:endParaRPr lang="zh-CN" altLang="en-US"/>
          </a:p>
        </p:txBody>
      </p:sp>
    </p:spTree>
    <p:extLst>
      <p:ext uri="{BB962C8B-B14F-4D97-AF65-F5344CB8AC3E}">
        <p14:creationId xmlns:p14="http://schemas.microsoft.com/office/powerpoint/2010/main" val="2029980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453" y="6587"/>
            <a:ext cx="10515600" cy="826056"/>
          </a:xfrm>
        </p:spPr>
        <p:txBody>
          <a:bodyPr/>
          <a:lstStyle/>
          <a:p>
            <a:r>
              <a:rPr lang="en-US" dirty="0"/>
              <a:t>Snort detection rules</a:t>
            </a:r>
          </a:p>
        </p:txBody>
      </p:sp>
      <p:sp>
        <p:nvSpPr>
          <p:cNvPr id="5" name="Rectangle 4"/>
          <p:cNvSpPr>
            <a:spLocks noChangeArrowheads="1"/>
          </p:cNvSpPr>
          <p:nvPr/>
        </p:nvSpPr>
        <p:spPr bwMode="auto">
          <a:xfrm>
            <a:off x="2218426" y="942256"/>
            <a:ext cx="4038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marL="342900" indent="-342900" algn="ctr">
              <a:spcBef>
                <a:spcPct val="20000"/>
              </a:spcBef>
              <a:buClr>
                <a:schemeClr val="tx2"/>
              </a:buClr>
              <a:buSzPct val="70000"/>
            </a:pPr>
            <a:r>
              <a:rPr lang="en-US" altLang="zh-CN" sz="2500" dirty="0"/>
              <a:t>rule header</a:t>
            </a:r>
          </a:p>
        </p:txBody>
      </p:sp>
      <p:sp>
        <p:nvSpPr>
          <p:cNvPr id="6" name="Rectangle 5"/>
          <p:cNvSpPr>
            <a:spLocks noChangeArrowheads="1"/>
          </p:cNvSpPr>
          <p:nvPr/>
        </p:nvSpPr>
        <p:spPr bwMode="auto">
          <a:xfrm>
            <a:off x="6257026" y="942256"/>
            <a:ext cx="40386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marL="342900" indent="-342900" algn="ctr">
              <a:spcBef>
                <a:spcPct val="20000"/>
              </a:spcBef>
              <a:buClr>
                <a:schemeClr val="tx2"/>
              </a:buClr>
              <a:buSzPct val="70000"/>
            </a:pPr>
            <a:r>
              <a:rPr lang="en-US" altLang="zh-CN" sz="2500"/>
              <a:t>rule options</a:t>
            </a:r>
          </a:p>
        </p:txBody>
      </p:sp>
      <p:sp>
        <p:nvSpPr>
          <p:cNvPr id="7" name="Line 30"/>
          <p:cNvSpPr>
            <a:spLocks noChangeShapeType="1"/>
          </p:cNvSpPr>
          <p:nvPr/>
        </p:nvSpPr>
        <p:spPr bwMode="auto">
          <a:xfrm flipH="1">
            <a:off x="2066026" y="1551856"/>
            <a:ext cx="2057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8" name="Line 31"/>
          <p:cNvSpPr>
            <a:spLocks noChangeShapeType="1"/>
          </p:cNvSpPr>
          <p:nvPr/>
        </p:nvSpPr>
        <p:spPr bwMode="auto">
          <a:xfrm>
            <a:off x="4656826" y="1551856"/>
            <a:ext cx="2819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627" y="2009057"/>
            <a:ext cx="5838825" cy="466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826" y="4259813"/>
            <a:ext cx="9067800" cy="532606"/>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2058406" y="5516003"/>
            <a:ext cx="3048000"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Alert will be generated if criteria met</a:t>
            </a:r>
          </a:p>
        </p:txBody>
      </p:sp>
      <p:sp>
        <p:nvSpPr>
          <p:cNvPr id="12" name="Line 9"/>
          <p:cNvSpPr>
            <a:spLocks noChangeShapeType="1"/>
          </p:cNvSpPr>
          <p:nvPr/>
        </p:nvSpPr>
        <p:spPr bwMode="auto">
          <a:xfrm flipH="1" flipV="1">
            <a:off x="2439406" y="4650100"/>
            <a:ext cx="838200" cy="9220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3" name="Text Box 10"/>
          <p:cNvSpPr txBox="1">
            <a:spLocks noChangeArrowheads="1"/>
          </p:cNvSpPr>
          <p:nvPr/>
        </p:nvSpPr>
        <p:spPr bwMode="auto">
          <a:xfrm>
            <a:off x="1685026" y="3326126"/>
            <a:ext cx="1676400"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Apply to all ip packets</a:t>
            </a:r>
          </a:p>
        </p:txBody>
      </p:sp>
      <p:sp>
        <p:nvSpPr>
          <p:cNvPr id="14" name="Line 11"/>
          <p:cNvSpPr>
            <a:spLocks noChangeShapeType="1"/>
          </p:cNvSpPr>
          <p:nvPr/>
        </p:nvSpPr>
        <p:spPr bwMode="auto">
          <a:xfrm>
            <a:off x="2439406" y="3638704"/>
            <a:ext cx="312420" cy="7542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5" name="Text Box 12"/>
          <p:cNvSpPr txBox="1">
            <a:spLocks noChangeArrowheads="1"/>
          </p:cNvSpPr>
          <p:nvPr/>
        </p:nvSpPr>
        <p:spPr bwMode="auto">
          <a:xfrm>
            <a:off x="2828026" y="3753878"/>
            <a:ext cx="1600200"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Source ip address</a:t>
            </a:r>
          </a:p>
        </p:txBody>
      </p:sp>
      <p:sp>
        <p:nvSpPr>
          <p:cNvPr id="16" name="Line 13"/>
          <p:cNvSpPr>
            <a:spLocks noChangeShapeType="1"/>
          </p:cNvSpPr>
          <p:nvPr/>
        </p:nvSpPr>
        <p:spPr bwMode="auto">
          <a:xfrm flipH="1">
            <a:off x="3361426" y="4057645"/>
            <a:ext cx="76200" cy="3352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7" name="Text Box 14"/>
          <p:cNvSpPr txBox="1">
            <a:spLocks noChangeArrowheads="1"/>
          </p:cNvSpPr>
          <p:nvPr/>
        </p:nvSpPr>
        <p:spPr bwMode="auto">
          <a:xfrm>
            <a:off x="3894826" y="5070947"/>
            <a:ext cx="1219200"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Source port #</a:t>
            </a:r>
          </a:p>
        </p:txBody>
      </p:sp>
      <p:sp>
        <p:nvSpPr>
          <p:cNvPr id="18" name="Line 15"/>
          <p:cNvSpPr>
            <a:spLocks noChangeShapeType="1"/>
          </p:cNvSpPr>
          <p:nvPr/>
        </p:nvSpPr>
        <p:spPr bwMode="auto">
          <a:xfrm flipH="1" flipV="1">
            <a:off x="4047226" y="4685104"/>
            <a:ext cx="22860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19" name="Text Box 16"/>
          <p:cNvSpPr txBox="1">
            <a:spLocks noChangeArrowheads="1"/>
          </p:cNvSpPr>
          <p:nvPr/>
        </p:nvSpPr>
        <p:spPr bwMode="auto">
          <a:xfrm>
            <a:off x="4656826" y="3173726"/>
            <a:ext cx="1676400"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destination ip address</a:t>
            </a:r>
          </a:p>
        </p:txBody>
      </p:sp>
      <p:sp>
        <p:nvSpPr>
          <p:cNvPr id="20" name="Line 17"/>
          <p:cNvSpPr>
            <a:spLocks noChangeShapeType="1"/>
          </p:cNvSpPr>
          <p:nvPr/>
        </p:nvSpPr>
        <p:spPr bwMode="auto">
          <a:xfrm flipH="1">
            <a:off x="5114026" y="3534643"/>
            <a:ext cx="228600" cy="7543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21" name="Text Box 18"/>
          <p:cNvSpPr txBox="1">
            <a:spLocks noChangeArrowheads="1"/>
          </p:cNvSpPr>
          <p:nvPr/>
        </p:nvSpPr>
        <p:spPr bwMode="auto">
          <a:xfrm>
            <a:off x="5647426" y="3597668"/>
            <a:ext cx="1295400"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dirty="0">
                <a:latin typeface="Arial" charset="0"/>
              </a:rPr>
              <a:t>Destination port</a:t>
            </a:r>
          </a:p>
        </p:txBody>
      </p:sp>
      <p:sp>
        <p:nvSpPr>
          <p:cNvPr id="22" name="Line 19"/>
          <p:cNvSpPr>
            <a:spLocks noChangeShapeType="1"/>
          </p:cNvSpPr>
          <p:nvPr/>
        </p:nvSpPr>
        <p:spPr bwMode="auto">
          <a:xfrm flipH="1">
            <a:off x="5799826" y="3897625"/>
            <a:ext cx="228600" cy="419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23" name="Text Box 20"/>
          <p:cNvSpPr txBox="1">
            <a:spLocks noChangeArrowheads="1"/>
          </p:cNvSpPr>
          <p:nvPr/>
        </p:nvSpPr>
        <p:spPr bwMode="auto">
          <a:xfrm>
            <a:off x="7849606" y="5307326"/>
            <a:ext cx="1676400" cy="2769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spcBef>
                <a:spcPct val="50000"/>
              </a:spcBef>
            </a:pPr>
            <a:r>
              <a:rPr lang="en-US" altLang="zh-CN" sz="1200">
                <a:latin typeface="Arial" charset="0"/>
              </a:rPr>
              <a:t>Rule options</a:t>
            </a:r>
          </a:p>
        </p:txBody>
      </p:sp>
      <p:sp>
        <p:nvSpPr>
          <p:cNvPr id="24" name="Line 21"/>
          <p:cNvSpPr>
            <a:spLocks noChangeShapeType="1"/>
          </p:cNvSpPr>
          <p:nvPr/>
        </p:nvSpPr>
        <p:spPr bwMode="auto">
          <a:xfrm flipH="1" flipV="1">
            <a:off x="8154406" y="4720585"/>
            <a:ext cx="533400" cy="5867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25" name="Line 22"/>
          <p:cNvSpPr>
            <a:spLocks noChangeShapeType="1"/>
          </p:cNvSpPr>
          <p:nvPr/>
        </p:nvSpPr>
        <p:spPr bwMode="auto">
          <a:xfrm flipV="1">
            <a:off x="6257026" y="4692010"/>
            <a:ext cx="411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endParaRPr lang="en-US"/>
          </a:p>
        </p:txBody>
      </p:sp>
      <p:sp>
        <p:nvSpPr>
          <p:cNvPr id="2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2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3" name="灯片编号占位符 2"/>
          <p:cNvSpPr>
            <a:spLocks noGrp="1"/>
          </p:cNvSpPr>
          <p:nvPr>
            <p:ph type="sldNum" sz="quarter" idx="12"/>
          </p:nvPr>
        </p:nvSpPr>
        <p:spPr/>
        <p:txBody>
          <a:bodyPr/>
          <a:lstStyle/>
          <a:p>
            <a:fld id="{1FF18F41-E0A9-4F72-861C-BE4AABE77BA0}" type="slidenum">
              <a:rPr lang="zh-CN" altLang="en-US" smtClean="0"/>
              <a:t>48</a:t>
            </a:fld>
            <a:endParaRPr lang="zh-CN" altLang="en-US"/>
          </a:p>
        </p:txBody>
      </p:sp>
    </p:spTree>
    <p:extLst>
      <p:ext uri="{BB962C8B-B14F-4D97-AF65-F5344CB8AC3E}">
        <p14:creationId xmlns:p14="http://schemas.microsoft.com/office/powerpoint/2010/main" val="2025463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examples</a:t>
            </a:r>
          </a:p>
        </p:txBody>
      </p:sp>
      <p:sp>
        <p:nvSpPr>
          <p:cNvPr id="4" name="Content Placeholder 3"/>
          <p:cNvSpPr>
            <a:spLocks noGrp="1"/>
          </p:cNvSpPr>
          <p:nvPr>
            <p:ph idx="1"/>
          </p:nvPr>
        </p:nvSpPr>
        <p:spPr>
          <a:xfrm>
            <a:off x="2209800" y="1600200"/>
            <a:ext cx="8382000" cy="4648200"/>
          </a:xfrm>
        </p:spPr>
        <p:txBody>
          <a:bodyPr>
            <a:normAutofit fontScale="92500" lnSpcReduction="10000"/>
          </a:bodyPr>
          <a:lstStyle/>
          <a:p>
            <a:pPr marL="0" indent="0">
              <a:buNone/>
            </a:pPr>
            <a:r>
              <a:rPr lang="en-US" sz="2400" dirty="0"/>
              <a:t>alert </a:t>
            </a:r>
            <a:r>
              <a:rPr lang="en-US" sz="2400" dirty="0" err="1"/>
              <a:t>tcp</a:t>
            </a:r>
            <a:r>
              <a:rPr lang="en-US" sz="2400" dirty="0"/>
              <a:t> any </a:t>
            </a:r>
            <a:r>
              <a:rPr lang="en-US" sz="2400" dirty="0" err="1"/>
              <a:t>any</a:t>
            </a:r>
            <a:r>
              <a:rPr lang="en-US" sz="2400" dirty="0"/>
              <a:t> -&gt; 192.168.1.0/24 111 </a:t>
            </a:r>
            <a:br>
              <a:rPr lang="en-US" sz="2400" dirty="0"/>
            </a:br>
            <a:r>
              <a:rPr lang="en-US" sz="2400" dirty="0"/>
              <a:t>(content:"|00 01 86 a5|"; </a:t>
            </a:r>
            <a:r>
              <a:rPr lang="en-US" sz="2400" dirty="0" err="1"/>
              <a:t>msg</a:t>
            </a:r>
            <a:r>
              <a:rPr lang="en-US" sz="2400" dirty="0"/>
              <a:t>: "</a:t>
            </a:r>
            <a:r>
              <a:rPr lang="en-US" sz="2400" dirty="0" err="1"/>
              <a:t>mountd</a:t>
            </a:r>
            <a:r>
              <a:rPr lang="en-US" sz="2400" dirty="0"/>
              <a:t> access";)</a:t>
            </a:r>
          </a:p>
          <a:p>
            <a:pPr marL="0" indent="0">
              <a:buNone/>
            </a:pPr>
            <a:endParaRPr lang="en-US" sz="2400" dirty="0"/>
          </a:p>
          <a:p>
            <a:pPr marL="0" indent="0">
              <a:buNone/>
            </a:pPr>
            <a:r>
              <a:rPr lang="en-US" sz="2400" dirty="0"/>
              <a:t>alert </a:t>
            </a:r>
            <a:r>
              <a:rPr lang="en-US" sz="2400" dirty="0" err="1"/>
              <a:t>tcp</a:t>
            </a:r>
            <a:r>
              <a:rPr lang="en-US" sz="2400" dirty="0"/>
              <a:t> !192.168.1.0/24 any -&gt; 192.168.1.0/24 111 </a:t>
            </a:r>
            <a:br>
              <a:rPr lang="en-US" sz="2400" dirty="0"/>
            </a:br>
            <a:r>
              <a:rPr lang="en-US" sz="2400" dirty="0"/>
              <a:t>(content: "|00 01 86 a5|"; </a:t>
            </a:r>
            <a:r>
              <a:rPr lang="en-US" sz="2400" dirty="0" err="1"/>
              <a:t>msg</a:t>
            </a:r>
            <a:r>
              <a:rPr lang="en-US" sz="2400" dirty="0"/>
              <a:t>: "external </a:t>
            </a:r>
            <a:r>
              <a:rPr lang="en-US" sz="2400" dirty="0" err="1"/>
              <a:t>mountd</a:t>
            </a:r>
            <a:r>
              <a:rPr lang="en-US" sz="2400" dirty="0"/>
              <a:t> access";)</a:t>
            </a:r>
          </a:p>
          <a:p>
            <a:pPr marL="0" indent="0">
              <a:buNone/>
            </a:pPr>
            <a:endParaRPr lang="en-US" sz="2400" dirty="0"/>
          </a:p>
          <a:p>
            <a:pPr marL="0" indent="0">
              <a:buNone/>
            </a:pPr>
            <a:endParaRPr lang="en-US" sz="2400" dirty="0"/>
          </a:p>
          <a:p>
            <a:pPr marL="0" indent="0">
              <a:buNone/>
            </a:pPr>
            <a:r>
              <a:rPr lang="en-US" sz="2400" dirty="0"/>
              <a:t>! = negation operator in address</a:t>
            </a:r>
          </a:p>
          <a:p>
            <a:pPr marL="0" indent="0">
              <a:buNone/>
            </a:pPr>
            <a:r>
              <a:rPr lang="en-US" sz="2400" dirty="0"/>
              <a:t>content  - match content in packet</a:t>
            </a:r>
          </a:p>
          <a:p>
            <a:pPr marL="0" indent="0">
              <a:buNone/>
            </a:pPr>
            <a:r>
              <a:rPr lang="en-US" sz="2400" dirty="0"/>
              <a:t>192.168.1.0/24 - </a:t>
            </a:r>
            <a:r>
              <a:rPr lang="en-US" sz="2400" dirty="0" err="1"/>
              <a:t>addr</a:t>
            </a:r>
            <a:r>
              <a:rPr lang="en-US" sz="2400" dirty="0"/>
              <a:t> from 192.168.1.1 to 192.168.1.255</a:t>
            </a:r>
          </a:p>
          <a:p>
            <a:pPr marL="0" indent="0">
              <a:buNone/>
            </a:pPr>
            <a:endParaRPr lang="en-US" sz="2400" dirty="0"/>
          </a:p>
          <a:p>
            <a:pPr marL="0" indent="0">
              <a:buNone/>
            </a:pPr>
            <a:r>
              <a:rPr lang="en-US" sz="2400" dirty="0">
                <a:hlinkClick r:id="rId2"/>
              </a:rPr>
              <a:t>https://www.snort.org/documents/snort-users-manual</a:t>
            </a:r>
            <a:r>
              <a:rPr lang="en-US" sz="2400" dirty="0"/>
              <a:t> </a:t>
            </a:r>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3" name="灯片编号占位符 2"/>
          <p:cNvSpPr>
            <a:spLocks noGrp="1"/>
          </p:cNvSpPr>
          <p:nvPr>
            <p:ph type="sldNum" sz="quarter" idx="12"/>
          </p:nvPr>
        </p:nvSpPr>
        <p:spPr/>
        <p:txBody>
          <a:bodyPr/>
          <a:lstStyle/>
          <a:p>
            <a:fld id="{1FF18F41-E0A9-4F72-861C-BE4AABE77BA0}" type="slidenum">
              <a:rPr lang="zh-CN" altLang="en-US" smtClean="0"/>
              <a:t>49</a:t>
            </a:fld>
            <a:endParaRPr lang="zh-CN" altLang="en-US"/>
          </a:p>
        </p:txBody>
      </p:sp>
    </p:spTree>
    <p:extLst>
      <p:ext uri="{BB962C8B-B14F-4D97-AF65-F5344CB8AC3E}">
        <p14:creationId xmlns:p14="http://schemas.microsoft.com/office/powerpoint/2010/main" val="384369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a:t>Plan for today</a:t>
            </a:r>
          </a:p>
        </p:txBody>
      </p:sp>
      <p:sp>
        <p:nvSpPr>
          <p:cNvPr id="6147" name="Content Placeholder 2" descr="Rectangle: Click to edit Master text styles&#10;Second level&#10;Third level&#10;Fourth level&#10;Fifth level"/>
          <p:cNvSpPr>
            <a:spLocks noGrp="1"/>
          </p:cNvSpPr>
          <p:nvPr>
            <p:ph idx="1"/>
          </p:nvPr>
        </p:nvSpPr>
        <p:spPr/>
        <p:txBody>
          <a:bodyPr>
            <a:normAutofit lnSpcReduction="10000"/>
          </a:bodyPr>
          <a:lstStyle/>
          <a:p>
            <a:pPr eaLnBrk="1" hangingPunct="1"/>
            <a:r>
              <a:rPr lang="en-US" dirty="0"/>
              <a:t>Protecting network connections</a:t>
            </a:r>
          </a:p>
          <a:p>
            <a:pPr lvl="1" eaLnBrk="1" hangingPunct="1"/>
            <a:r>
              <a:rPr lang="en-US" dirty="0"/>
              <a:t>Wireless access– 802.11i/WPA2</a:t>
            </a:r>
          </a:p>
          <a:p>
            <a:pPr lvl="1" eaLnBrk="1" hangingPunct="1"/>
            <a:r>
              <a:rPr lang="en-US" dirty="0"/>
              <a:t>IPSEC</a:t>
            </a:r>
          </a:p>
          <a:p>
            <a:pPr eaLnBrk="1" hangingPunct="1">
              <a:lnSpc>
                <a:spcPct val="90000"/>
              </a:lnSpc>
            </a:pPr>
            <a:r>
              <a:rPr lang="en-US" dirty="0"/>
              <a:t>Perimeter network defenses</a:t>
            </a:r>
          </a:p>
          <a:p>
            <a:pPr lvl="1" eaLnBrk="1" hangingPunct="1">
              <a:lnSpc>
                <a:spcPct val="90000"/>
              </a:lnSpc>
            </a:pPr>
            <a:r>
              <a:rPr lang="en-US" dirty="0"/>
              <a:t>Firewall</a:t>
            </a:r>
          </a:p>
          <a:p>
            <a:pPr lvl="2" eaLnBrk="1" hangingPunct="1">
              <a:lnSpc>
                <a:spcPct val="90000"/>
              </a:lnSpc>
            </a:pPr>
            <a:r>
              <a:rPr lang="en-US" dirty="0"/>
              <a:t>Packet filter (stateless, </a:t>
            </a:r>
            <a:r>
              <a:rPr lang="en-US" dirty="0" err="1"/>
              <a:t>stateful</a:t>
            </a:r>
            <a:r>
              <a:rPr lang="en-US" dirty="0"/>
              <a:t>), Application layer proxies</a:t>
            </a:r>
          </a:p>
          <a:p>
            <a:pPr lvl="1" eaLnBrk="1" hangingPunct="1">
              <a:lnSpc>
                <a:spcPct val="90000"/>
              </a:lnSpc>
            </a:pPr>
            <a:r>
              <a:rPr lang="en-US" dirty="0"/>
              <a:t>Intrusion detection</a:t>
            </a:r>
          </a:p>
          <a:p>
            <a:pPr lvl="2" eaLnBrk="1" hangingPunct="1">
              <a:lnSpc>
                <a:spcPct val="90000"/>
              </a:lnSpc>
            </a:pPr>
            <a:r>
              <a:rPr lang="en-US" dirty="0"/>
              <a:t>Anomaly and misuse detection </a:t>
            </a:r>
          </a:p>
          <a:p>
            <a:pPr eaLnBrk="1" hangingPunct="1">
              <a:lnSpc>
                <a:spcPct val="90000"/>
              </a:lnSpc>
            </a:pPr>
            <a:r>
              <a:rPr lang="en-US" dirty="0"/>
              <a:t>Network infrastructure security</a:t>
            </a:r>
          </a:p>
          <a:p>
            <a:pPr lvl="1" eaLnBrk="1" hangingPunct="1"/>
            <a:r>
              <a:rPr lang="en-US" dirty="0"/>
              <a:t>BGP instability and S-BGP</a:t>
            </a:r>
          </a:p>
          <a:p>
            <a:pPr lvl="1" eaLnBrk="1" hangingPunct="1"/>
            <a:r>
              <a:rPr lang="en-US" dirty="0"/>
              <a:t>DNS rebinding and DNSSEC</a:t>
            </a:r>
          </a:p>
          <a:p>
            <a:pPr lvl="1" eaLnBrk="1" hangingPunct="1">
              <a:lnSpc>
                <a:spcPct val="90000"/>
              </a:lnSpc>
            </a:pPr>
            <a:endParaRPr lang="en-US" dirty="0"/>
          </a:p>
        </p:txBody>
      </p:sp>
      <p:grpSp>
        <p:nvGrpSpPr>
          <p:cNvPr id="4" name="Group 3"/>
          <p:cNvGrpSpPr/>
          <p:nvPr/>
        </p:nvGrpSpPr>
        <p:grpSpPr>
          <a:xfrm>
            <a:off x="3276600" y="2514600"/>
            <a:ext cx="3581400" cy="3733800"/>
            <a:chOff x="1752600" y="2514600"/>
            <a:chExt cx="3581400" cy="3733800"/>
          </a:xfrm>
        </p:grpSpPr>
        <p:sp>
          <p:nvSpPr>
            <p:cNvPr id="6151" name="Oval 4"/>
            <p:cNvSpPr>
              <a:spLocks noChangeArrowheads="1"/>
            </p:cNvSpPr>
            <p:nvPr/>
          </p:nvSpPr>
          <p:spPr bwMode="auto">
            <a:xfrm>
              <a:off x="4648200" y="5791200"/>
              <a:ext cx="685800" cy="457200"/>
            </a:xfrm>
            <a:prstGeom prst="ellipse">
              <a:avLst/>
            </a:prstGeom>
            <a:noFill/>
            <a:ln w="19050" algn="ctr">
              <a:solidFill>
                <a:srgbClr val="C00000"/>
              </a:solidFill>
              <a:round/>
              <a:headEnd/>
              <a:tailEnd type="triangle" w="lg" len="med"/>
            </a:ln>
          </p:spPr>
          <p:txBody>
            <a:bodyPr wrap="none"/>
            <a:lstStyle/>
            <a:p>
              <a:endParaRPr lang="en-US"/>
            </a:p>
          </p:txBody>
        </p:sp>
        <p:sp>
          <p:nvSpPr>
            <p:cNvPr id="6150" name="Oval 3"/>
            <p:cNvSpPr>
              <a:spLocks noChangeArrowheads="1"/>
            </p:cNvSpPr>
            <p:nvPr/>
          </p:nvSpPr>
          <p:spPr bwMode="auto">
            <a:xfrm>
              <a:off x="1752600" y="2514600"/>
              <a:ext cx="685800" cy="457200"/>
            </a:xfrm>
            <a:prstGeom prst="ellipse">
              <a:avLst/>
            </a:prstGeom>
            <a:noFill/>
            <a:ln w="19050" algn="ctr">
              <a:solidFill>
                <a:srgbClr val="C00000"/>
              </a:solidFill>
              <a:round/>
              <a:headEnd/>
              <a:tailEnd type="triangle" w="lg" len="med"/>
            </a:ln>
          </p:spPr>
          <p:txBody>
            <a:bodyPr wrap="none"/>
            <a:lstStyle/>
            <a:p>
              <a:endParaRPr lang="en-US"/>
            </a:p>
          </p:txBody>
        </p:sp>
        <p:sp>
          <p:nvSpPr>
            <p:cNvPr id="6152" name="Oval 5"/>
            <p:cNvSpPr>
              <a:spLocks noChangeArrowheads="1"/>
            </p:cNvSpPr>
            <p:nvPr/>
          </p:nvSpPr>
          <p:spPr bwMode="auto">
            <a:xfrm>
              <a:off x="4038600" y="5410200"/>
              <a:ext cx="381000" cy="381000"/>
            </a:xfrm>
            <a:prstGeom prst="ellipse">
              <a:avLst/>
            </a:prstGeom>
            <a:noFill/>
            <a:ln w="19050" algn="ctr">
              <a:solidFill>
                <a:srgbClr val="C00000"/>
              </a:solidFill>
              <a:round/>
              <a:headEnd/>
              <a:tailEnd type="triangle" w="lg" len="med"/>
            </a:ln>
          </p:spPr>
          <p:txBody>
            <a:bodyPr wrap="none"/>
            <a:lstStyle/>
            <a:p>
              <a:endParaRPr lang="en-US"/>
            </a:p>
          </p:txBody>
        </p:sp>
      </p:grpSp>
      <p:pic>
        <p:nvPicPr>
          <p:cNvPr id="6149" name="Picture 9" descr="© art.com">
            <a:hlinkClick r:id="rId3"/>
          </p:cNvPr>
          <p:cNvPicPr>
            <a:picLocks noChangeAspect="1" noChangeArrowheads="1"/>
          </p:cNvPicPr>
          <p:nvPr/>
        </p:nvPicPr>
        <p:blipFill>
          <a:blip r:embed="rId4" cstate="print"/>
          <a:srcRect/>
          <a:stretch>
            <a:fillRect/>
          </a:stretch>
        </p:blipFill>
        <p:spPr bwMode="auto">
          <a:xfrm>
            <a:off x="9144001" y="152400"/>
            <a:ext cx="1209675" cy="3009900"/>
          </a:xfrm>
          <a:prstGeom prst="rect">
            <a:avLst/>
          </a:prstGeom>
          <a:noFill/>
          <a:ln w="9525">
            <a:noFill/>
            <a:miter lim="800000"/>
            <a:headEnd/>
            <a:tailEnd/>
          </a:ln>
        </p:spPr>
      </p:pic>
      <p:sp>
        <p:nvSpPr>
          <p:cNvPr id="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10"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5</a:t>
            </a:fld>
            <a:endParaRPr lang="zh-CN" altLang="en-US"/>
          </a:p>
        </p:txBody>
      </p:sp>
    </p:spTree>
    <p:extLst>
      <p:ext uri="{BB962C8B-B14F-4D97-AF65-F5344CB8AC3E}">
        <p14:creationId xmlns:p14="http://schemas.microsoft.com/office/powerpoint/2010/main" val="115148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a:t>Snort challenges</a:t>
            </a:r>
          </a:p>
        </p:txBody>
      </p:sp>
      <p:sp>
        <p:nvSpPr>
          <p:cNvPr id="47107" name="Rectangle 3"/>
          <p:cNvSpPr>
            <a:spLocks noGrp="1" noChangeArrowheads="1"/>
          </p:cNvSpPr>
          <p:nvPr>
            <p:ph idx="1"/>
          </p:nvPr>
        </p:nvSpPr>
        <p:spPr/>
        <p:txBody>
          <a:bodyPr/>
          <a:lstStyle/>
          <a:p>
            <a:r>
              <a:rPr lang="en-US" altLang="zh-CN" dirty="0"/>
              <a:t>Misuse detection – avoid known intrusions</a:t>
            </a:r>
          </a:p>
          <a:p>
            <a:pPr lvl="1"/>
            <a:r>
              <a:rPr lang="en-US" altLang="zh-CN" dirty="0"/>
              <a:t>Database size continues to grow</a:t>
            </a:r>
          </a:p>
          <a:p>
            <a:pPr lvl="2"/>
            <a:r>
              <a:rPr lang="en-US" altLang="zh-CN" dirty="0"/>
              <a:t>Snort version 2.3.2 had 2,600 rules</a:t>
            </a:r>
          </a:p>
          <a:p>
            <a:pPr lvl="1"/>
            <a:r>
              <a:rPr lang="en-US" altLang="zh-CN" dirty="0"/>
              <a:t>Snort spends 80% of time doing string match</a:t>
            </a:r>
          </a:p>
          <a:p>
            <a:endParaRPr lang="en-US" altLang="zh-CN" dirty="0"/>
          </a:p>
          <a:p>
            <a:r>
              <a:rPr lang="en-US" altLang="zh-CN" dirty="0"/>
              <a:t>Anomaly detection – identify new attacks</a:t>
            </a:r>
          </a:p>
          <a:p>
            <a:pPr lvl="1"/>
            <a:r>
              <a:rPr lang="en-US" altLang="zh-CN" dirty="0"/>
              <a:t>Probability of detection is low</a:t>
            </a:r>
          </a:p>
          <a:p>
            <a:endParaRPr lang="en-US" altLang="zh-CN" dirty="0"/>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50</a:t>
            </a:fld>
            <a:endParaRPr lang="zh-CN" altLang="en-US"/>
          </a:p>
        </p:txBody>
      </p:sp>
    </p:spTree>
    <p:extLst>
      <p:ext uri="{BB962C8B-B14F-4D97-AF65-F5344CB8AC3E}">
        <p14:creationId xmlns:p14="http://schemas.microsoft.com/office/powerpoint/2010/main" val="1461102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30400" y="228600"/>
            <a:ext cx="8229600" cy="914400"/>
          </a:xfrm>
        </p:spPr>
        <p:txBody>
          <a:bodyPr/>
          <a:lstStyle/>
          <a:p>
            <a:pPr eaLnBrk="1" hangingPunct="1"/>
            <a:r>
              <a:rPr lang="en-US" dirty="0"/>
              <a:t>Difficulties in anomaly detection</a:t>
            </a:r>
          </a:p>
        </p:txBody>
      </p:sp>
      <p:sp>
        <p:nvSpPr>
          <p:cNvPr id="66563" name="Rectangle 3" descr="Rectangle: Click to edit Master text styles&#10;Second level&#10;Third level&#10;Fourth level&#10;Fifth level"/>
          <p:cNvSpPr>
            <a:spLocks noGrp="1" noChangeArrowheads="1"/>
          </p:cNvSpPr>
          <p:nvPr>
            <p:ph type="body" idx="1"/>
          </p:nvPr>
        </p:nvSpPr>
        <p:spPr/>
        <p:txBody>
          <a:bodyPr>
            <a:normAutofit lnSpcReduction="10000"/>
          </a:bodyPr>
          <a:lstStyle/>
          <a:p>
            <a:pPr eaLnBrk="1" hangingPunct="1"/>
            <a:r>
              <a:rPr lang="en-US"/>
              <a:t>Lack of training data</a:t>
            </a:r>
          </a:p>
          <a:p>
            <a:pPr lvl="1" eaLnBrk="1" hangingPunct="1"/>
            <a:r>
              <a:rPr lang="en-US"/>
              <a:t>Lots of “normal” network, system call data</a:t>
            </a:r>
          </a:p>
          <a:p>
            <a:pPr lvl="1" eaLnBrk="1" hangingPunct="1"/>
            <a:r>
              <a:rPr lang="en-US"/>
              <a:t>Little data containing realistic attacks, anomalies</a:t>
            </a:r>
          </a:p>
          <a:p>
            <a:pPr eaLnBrk="1" hangingPunct="1"/>
            <a:r>
              <a:rPr lang="en-US"/>
              <a:t>Data drift</a:t>
            </a:r>
          </a:p>
          <a:p>
            <a:pPr lvl="1" eaLnBrk="1" hangingPunct="1"/>
            <a:r>
              <a:rPr lang="en-US"/>
              <a:t>Statistical methods detect changes in behavior</a:t>
            </a:r>
          </a:p>
          <a:p>
            <a:pPr lvl="1" eaLnBrk="1" hangingPunct="1"/>
            <a:r>
              <a:rPr lang="en-US"/>
              <a:t>Attacker can attack gradually and incrementally</a:t>
            </a:r>
          </a:p>
          <a:p>
            <a:pPr eaLnBrk="1" hangingPunct="1"/>
            <a:r>
              <a:rPr lang="en-US"/>
              <a:t>Main characteristics not well understood</a:t>
            </a:r>
          </a:p>
          <a:p>
            <a:pPr lvl="1" eaLnBrk="1" hangingPunct="1"/>
            <a:r>
              <a:rPr lang="en-US"/>
              <a:t>By many measures, attack may be within bounds of “normal” range of activities</a:t>
            </a:r>
          </a:p>
          <a:p>
            <a:pPr eaLnBrk="1" hangingPunct="1"/>
            <a:r>
              <a:rPr lang="en-US"/>
              <a:t>False identifications are very costly</a:t>
            </a:r>
          </a:p>
          <a:p>
            <a:pPr lvl="1" eaLnBrk="1" hangingPunct="1"/>
            <a:r>
              <a:rPr lang="en-US"/>
              <a:t>Sys Admin spend many hours examining evidence</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51</a:t>
            </a:fld>
            <a:endParaRPr lang="zh-CN" altLang="en-US"/>
          </a:p>
        </p:txBody>
      </p:sp>
    </p:spTree>
    <p:extLst>
      <p:ext uri="{BB962C8B-B14F-4D97-AF65-F5344CB8AC3E}">
        <p14:creationId xmlns:p14="http://schemas.microsoft.com/office/powerpoint/2010/main" val="3786034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Summary of this section</a:t>
            </a:r>
          </a:p>
        </p:txBody>
      </p:sp>
      <p:sp>
        <p:nvSpPr>
          <p:cNvPr id="6147" name="Content Placeholder 2" descr="Rectangle: Click to edit Master text styles&#10;Second level&#10;Third level&#10;Fourth level&#10;Fifth level"/>
          <p:cNvSpPr>
            <a:spLocks noGrp="1"/>
          </p:cNvSpPr>
          <p:nvPr>
            <p:ph idx="4294967295"/>
          </p:nvPr>
        </p:nvSpPr>
        <p:spPr>
          <a:xfrm>
            <a:off x="2209800" y="2057400"/>
            <a:ext cx="7772400" cy="3486150"/>
          </a:xfrm>
          <a:prstGeom prst="rect">
            <a:avLst/>
          </a:prstGeom>
        </p:spPr>
        <p:txBody>
          <a:bodyPr>
            <a:normAutofit/>
          </a:bodyPr>
          <a:lstStyle/>
          <a:p>
            <a:pPr>
              <a:lnSpc>
                <a:spcPct val="90000"/>
              </a:lnSpc>
            </a:pPr>
            <a:r>
              <a:rPr lang="en-US" dirty="0"/>
              <a:t>Perimeter defenses for local networks</a:t>
            </a:r>
          </a:p>
          <a:p>
            <a:pPr lvl="1">
              <a:lnSpc>
                <a:spcPct val="90000"/>
              </a:lnSpc>
            </a:pPr>
            <a:r>
              <a:rPr lang="en-US" dirty="0"/>
              <a:t>Firewall</a:t>
            </a:r>
          </a:p>
          <a:p>
            <a:pPr lvl="2">
              <a:lnSpc>
                <a:spcPct val="90000"/>
              </a:lnSpc>
            </a:pPr>
            <a:r>
              <a:rPr lang="en-US" dirty="0"/>
              <a:t>Packet filter (stateless, </a:t>
            </a:r>
            <a:r>
              <a:rPr lang="en-US" dirty="0" err="1"/>
              <a:t>stateful</a:t>
            </a:r>
            <a:r>
              <a:rPr lang="en-US" dirty="0"/>
              <a:t>), Application layer proxies</a:t>
            </a:r>
          </a:p>
          <a:p>
            <a:pPr lvl="1">
              <a:lnSpc>
                <a:spcPct val="90000"/>
              </a:lnSpc>
            </a:pPr>
            <a:r>
              <a:rPr lang="en-US" dirty="0"/>
              <a:t>Intrusion detection</a:t>
            </a:r>
          </a:p>
          <a:p>
            <a:pPr lvl="2">
              <a:lnSpc>
                <a:spcPct val="90000"/>
              </a:lnSpc>
            </a:pPr>
            <a:r>
              <a:rPr lang="en-US" dirty="0"/>
              <a:t>Anomaly and misuse detection </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52</a:t>
            </a:fld>
            <a:endParaRPr lang="zh-CN" altLang="en-US"/>
          </a:p>
        </p:txBody>
      </p:sp>
    </p:spTree>
    <p:extLst>
      <p:ext uri="{BB962C8B-B14F-4D97-AF65-F5344CB8AC3E}">
        <p14:creationId xmlns:p14="http://schemas.microsoft.com/office/powerpoint/2010/main" val="495431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Last section of today’s lecture</a:t>
            </a:r>
          </a:p>
        </p:txBody>
      </p:sp>
      <p:sp>
        <p:nvSpPr>
          <p:cNvPr id="6147" name="Content Placeholder 2" descr="Rectangle: Click to edit Master text styles&#10;Second level&#10;Third level&#10;Fourth level&#10;Fifth level"/>
          <p:cNvSpPr>
            <a:spLocks noGrp="1"/>
          </p:cNvSpPr>
          <p:nvPr>
            <p:ph idx="4294967295"/>
          </p:nvPr>
        </p:nvSpPr>
        <p:spPr>
          <a:xfrm>
            <a:off x="2209800" y="2057400"/>
            <a:ext cx="7772400" cy="3486150"/>
          </a:xfrm>
          <a:prstGeom prst="rect">
            <a:avLst/>
          </a:prstGeom>
        </p:spPr>
        <p:txBody>
          <a:bodyPr>
            <a:normAutofit/>
          </a:bodyPr>
          <a:lstStyle/>
          <a:p>
            <a:pPr>
              <a:lnSpc>
                <a:spcPct val="90000"/>
              </a:lnSpc>
            </a:pPr>
            <a:endParaRPr lang="en-US" dirty="0"/>
          </a:p>
          <a:p>
            <a:pPr eaLnBrk="1" hangingPunct="1"/>
            <a:r>
              <a:rPr lang="en-US" dirty="0"/>
              <a:t>Network infrastructure protocols</a:t>
            </a:r>
          </a:p>
          <a:p>
            <a:pPr lvl="1" eaLnBrk="1" hangingPunct="1"/>
            <a:r>
              <a:rPr lang="en-US" dirty="0"/>
              <a:t>BGP vulnerabilities and S-BGP</a:t>
            </a:r>
          </a:p>
          <a:p>
            <a:pPr lvl="1" eaLnBrk="1" hangingPunct="1"/>
            <a:r>
              <a:rPr lang="en-US" dirty="0"/>
              <a:t>DNS security, cache poisoning and rebinding attacks</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53</a:t>
            </a:fld>
            <a:endParaRPr lang="zh-CN" altLang="en-US"/>
          </a:p>
        </p:txBody>
      </p:sp>
    </p:spTree>
    <p:extLst>
      <p:ext uri="{BB962C8B-B14F-4D97-AF65-F5344CB8AC3E}">
        <p14:creationId xmlns:p14="http://schemas.microsoft.com/office/powerpoint/2010/main" val="2008253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600201"/>
            <a:ext cx="7772400" cy="1362075"/>
          </a:xfrm>
        </p:spPr>
        <p:txBody>
          <a:bodyPr>
            <a:normAutofit fontScale="90000"/>
          </a:bodyPr>
          <a:lstStyle/>
          <a:p>
            <a:r>
              <a:rPr lang="en-US" dirty="0"/>
              <a:t>Infrastructure protocols: BGP,  DNS</a:t>
            </a:r>
          </a:p>
        </p:txBody>
      </p:sp>
      <p:sp>
        <p:nvSpPr>
          <p:cNvPr id="3" name="Up Arrow 2"/>
          <p:cNvSpPr/>
          <p:nvPr/>
        </p:nvSpPr>
        <p:spPr bwMode="auto">
          <a:xfrm>
            <a:off x="2603652" y="2962276"/>
            <a:ext cx="381000" cy="619125"/>
          </a:xfrm>
          <a:prstGeom prst="upArrow">
            <a:avLst/>
          </a:prstGeom>
          <a:solidFill>
            <a:schemeClr val="tx1"/>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ahoma" pitchFamily="34" charset="0"/>
            </a:endParaRPr>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54</a:t>
            </a:fld>
            <a:endParaRPr lang="zh-CN" altLang="en-US"/>
          </a:p>
        </p:txBody>
      </p:sp>
    </p:spTree>
    <p:extLst>
      <p:ext uri="{BB962C8B-B14F-4D97-AF65-F5344CB8AC3E}">
        <p14:creationId xmlns:p14="http://schemas.microsoft.com/office/powerpoint/2010/main" val="1028541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BGP example</a:t>
            </a:r>
          </a:p>
        </p:txBody>
      </p:sp>
      <p:sp>
        <p:nvSpPr>
          <p:cNvPr id="13315" name="Rectangle 3" descr="Rectangle: Click to edit Master text styles&#10;Second level&#10;Third level&#10;Fourth level&#10;Fifth level"/>
          <p:cNvSpPr>
            <a:spLocks noGrp="1" noChangeArrowheads="1"/>
          </p:cNvSpPr>
          <p:nvPr>
            <p:ph type="body" idx="1"/>
          </p:nvPr>
        </p:nvSpPr>
        <p:spPr>
          <a:xfrm>
            <a:off x="2133600" y="4953000"/>
            <a:ext cx="7848600" cy="1676400"/>
          </a:xfrm>
        </p:spPr>
        <p:txBody>
          <a:bodyPr/>
          <a:lstStyle/>
          <a:p>
            <a:pPr eaLnBrk="1" hangingPunct="1"/>
            <a:r>
              <a:rPr lang="en-US" sz="2000" dirty="0"/>
              <a:t>Transit: 2 provides transit for 7</a:t>
            </a:r>
          </a:p>
          <a:p>
            <a:pPr eaLnBrk="1" hangingPunct="1"/>
            <a:r>
              <a:rPr lang="en-US" sz="2000" dirty="0"/>
              <a:t>Algorithm seems to work OK in practice</a:t>
            </a:r>
          </a:p>
          <a:p>
            <a:pPr lvl="1" eaLnBrk="1" hangingPunct="1"/>
            <a:r>
              <a:rPr lang="en-US" sz="1800" dirty="0"/>
              <a:t>BGP is does not respond well to frequent node outages</a:t>
            </a:r>
          </a:p>
        </p:txBody>
      </p:sp>
      <p:sp>
        <p:nvSpPr>
          <p:cNvPr id="13316" name="Line 4"/>
          <p:cNvSpPr>
            <a:spLocks noChangeShapeType="1"/>
          </p:cNvSpPr>
          <p:nvPr/>
        </p:nvSpPr>
        <p:spPr bwMode="auto">
          <a:xfrm>
            <a:off x="3657600" y="3352800"/>
            <a:ext cx="609600" cy="762000"/>
          </a:xfrm>
          <a:prstGeom prst="line">
            <a:avLst/>
          </a:prstGeom>
          <a:noFill/>
          <a:ln w="9525">
            <a:solidFill>
              <a:schemeClr val="tx1"/>
            </a:solidFill>
            <a:miter lim="800000"/>
            <a:headEnd/>
            <a:tailEnd/>
          </a:ln>
        </p:spPr>
        <p:txBody>
          <a:bodyPr>
            <a:spAutoFit/>
          </a:bodyPr>
          <a:lstStyle/>
          <a:p>
            <a:endParaRPr lang="en-US"/>
          </a:p>
        </p:txBody>
      </p:sp>
      <p:sp>
        <p:nvSpPr>
          <p:cNvPr id="13317" name="Line 5"/>
          <p:cNvSpPr>
            <a:spLocks noChangeShapeType="1"/>
          </p:cNvSpPr>
          <p:nvPr/>
        </p:nvSpPr>
        <p:spPr bwMode="auto">
          <a:xfrm flipH="1">
            <a:off x="4495800" y="3276600"/>
            <a:ext cx="609600" cy="685800"/>
          </a:xfrm>
          <a:prstGeom prst="line">
            <a:avLst/>
          </a:prstGeom>
          <a:noFill/>
          <a:ln w="9525">
            <a:solidFill>
              <a:schemeClr val="tx1"/>
            </a:solidFill>
            <a:miter lim="800000"/>
            <a:headEnd/>
            <a:tailEnd/>
          </a:ln>
        </p:spPr>
        <p:txBody>
          <a:bodyPr>
            <a:spAutoFit/>
          </a:bodyPr>
          <a:lstStyle/>
          <a:p>
            <a:endParaRPr lang="en-US"/>
          </a:p>
        </p:txBody>
      </p:sp>
      <p:sp>
        <p:nvSpPr>
          <p:cNvPr id="13318" name="Line 6"/>
          <p:cNvSpPr>
            <a:spLocks noChangeShapeType="1"/>
          </p:cNvSpPr>
          <p:nvPr/>
        </p:nvSpPr>
        <p:spPr bwMode="auto">
          <a:xfrm>
            <a:off x="8229600" y="2438400"/>
            <a:ext cx="0" cy="1295400"/>
          </a:xfrm>
          <a:prstGeom prst="line">
            <a:avLst/>
          </a:prstGeom>
          <a:noFill/>
          <a:ln w="9525">
            <a:solidFill>
              <a:schemeClr val="tx1"/>
            </a:solidFill>
            <a:miter lim="800000"/>
            <a:headEnd/>
            <a:tailEnd/>
          </a:ln>
        </p:spPr>
        <p:txBody>
          <a:bodyPr>
            <a:spAutoFit/>
          </a:bodyPr>
          <a:lstStyle/>
          <a:p>
            <a:endParaRPr lang="en-US"/>
          </a:p>
        </p:txBody>
      </p:sp>
      <p:sp>
        <p:nvSpPr>
          <p:cNvPr id="13319" name="Line 7"/>
          <p:cNvSpPr>
            <a:spLocks noChangeShapeType="1"/>
          </p:cNvSpPr>
          <p:nvPr/>
        </p:nvSpPr>
        <p:spPr bwMode="auto">
          <a:xfrm>
            <a:off x="5715000" y="3352800"/>
            <a:ext cx="533400" cy="533400"/>
          </a:xfrm>
          <a:prstGeom prst="line">
            <a:avLst/>
          </a:prstGeom>
          <a:noFill/>
          <a:ln w="9525">
            <a:solidFill>
              <a:schemeClr val="tx1"/>
            </a:solidFill>
            <a:miter lim="800000"/>
            <a:headEnd/>
            <a:tailEnd/>
          </a:ln>
        </p:spPr>
        <p:txBody>
          <a:bodyPr>
            <a:spAutoFit/>
          </a:bodyPr>
          <a:lstStyle/>
          <a:p>
            <a:endParaRPr lang="en-US"/>
          </a:p>
        </p:txBody>
      </p:sp>
      <p:sp>
        <p:nvSpPr>
          <p:cNvPr id="13320" name="Line 8"/>
          <p:cNvSpPr>
            <a:spLocks noChangeShapeType="1"/>
          </p:cNvSpPr>
          <p:nvPr/>
        </p:nvSpPr>
        <p:spPr bwMode="auto">
          <a:xfrm flipH="1">
            <a:off x="5715000" y="2286000"/>
            <a:ext cx="381000" cy="609600"/>
          </a:xfrm>
          <a:prstGeom prst="line">
            <a:avLst/>
          </a:prstGeom>
          <a:noFill/>
          <a:ln w="9525">
            <a:solidFill>
              <a:schemeClr val="tx1"/>
            </a:solidFill>
            <a:miter lim="800000"/>
            <a:headEnd/>
            <a:tailEnd/>
          </a:ln>
        </p:spPr>
        <p:txBody>
          <a:bodyPr>
            <a:spAutoFit/>
          </a:bodyPr>
          <a:lstStyle/>
          <a:p>
            <a:endParaRPr lang="en-US"/>
          </a:p>
        </p:txBody>
      </p:sp>
      <p:sp>
        <p:nvSpPr>
          <p:cNvPr id="13321" name="Line 9"/>
          <p:cNvSpPr>
            <a:spLocks noChangeShapeType="1"/>
          </p:cNvSpPr>
          <p:nvPr/>
        </p:nvSpPr>
        <p:spPr bwMode="auto">
          <a:xfrm>
            <a:off x="4876800" y="2438400"/>
            <a:ext cx="457200" cy="609600"/>
          </a:xfrm>
          <a:prstGeom prst="line">
            <a:avLst/>
          </a:prstGeom>
          <a:noFill/>
          <a:ln w="9525">
            <a:solidFill>
              <a:schemeClr val="tx1"/>
            </a:solidFill>
            <a:miter lim="800000"/>
            <a:headEnd/>
            <a:tailEnd/>
          </a:ln>
        </p:spPr>
        <p:txBody>
          <a:bodyPr>
            <a:spAutoFit/>
          </a:bodyPr>
          <a:lstStyle/>
          <a:p>
            <a:endParaRPr lang="en-US"/>
          </a:p>
        </p:txBody>
      </p:sp>
      <p:sp>
        <p:nvSpPr>
          <p:cNvPr id="13322" name="Line 10"/>
          <p:cNvSpPr>
            <a:spLocks noChangeShapeType="1"/>
          </p:cNvSpPr>
          <p:nvPr/>
        </p:nvSpPr>
        <p:spPr bwMode="auto">
          <a:xfrm>
            <a:off x="6781800" y="2133600"/>
            <a:ext cx="762000" cy="0"/>
          </a:xfrm>
          <a:prstGeom prst="line">
            <a:avLst/>
          </a:prstGeom>
          <a:noFill/>
          <a:ln w="9525">
            <a:solidFill>
              <a:schemeClr val="tx1"/>
            </a:solidFill>
            <a:miter lim="800000"/>
            <a:headEnd/>
            <a:tailEnd/>
          </a:ln>
        </p:spPr>
        <p:txBody>
          <a:bodyPr>
            <a:spAutoFit/>
          </a:bodyPr>
          <a:lstStyle/>
          <a:p>
            <a:endParaRPr lang="en-US"/>
          </a:p>
        </p:txBody>
      </p:sp>
      <p:sp>
        <p:nvSpPr>
          <p:cNvPr id="13323" name="Line 11"/>
          <p:cNvSpPr>
            <a:spLocks noChangeShapeType="1"/>
          </p:cNvSpPr>
          <p:nvPr/>
        </p:nvSpPr>
        <p:spPr bwMode="auto">
          <a:xfrm>
            <a:off x="6858000" y="4038600"/>
            <a:ext cx="838200" cy="0"/>
          </a:xfrm>
          <a:prstGeom prst="line">
            <a:avLst/>
          </a:prstGeom>
          <a:noFill/>
          <a:ln w="9525">
            <a:solidFill>
              <a:schemeClr val="tx1"/>
            </a:solidFill>
            <a:miter lim="800000"/>
            <a:headEnd/>
            <a:tailEnd/>
          </a:ln>
        </p:spPr>
        <p:txBody>
          <a:bodyPr>
            <a:spAutoFit/>
          </a:bodyPr>
          <a:lstStyle/>
          <a:p>
            <a:endParaRPr lang="en-US"/>
          </a:p>
        </p:txBody>
      </p:sp>
      <p:sp>
        <p:nvSpPr>
          <p:cNvPr id="13324" name="Oval 12"/>
          <p:cNvSpPr>
            <a:spLocks noChangeArrowheads="1"/>
          </p:cNvSpPr>
          <p:nvPr/>
        </p:nvSpPr>
        <p:spPr bwMode="auto">
          <a:xfrm>
            <a:off x="5867400" y="18709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3</a:t>
            </a:r>
          </a:p>
        </p:txBody>
      </p:sp>
      <p:sp>
        <p:nvSpPr>
          <p:cNvPr id="13325" name="Oval 13"/>
          <p:cNvSpPr>
            <a:spLocks noChangeArrowheads="1"/>
          </p:cNvSpPr>
          <p:nvPr/>
        </p:nvSpPr>
        <p:spPr bwMode="auto">
          <a:xfrm>
            <a:off x="7467600" y="18709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4</a:t>
            </a:r>
          </a:p>
        </p:txBody>
      </p:sp>
      <p:sp>
        <p:nvSpPr>
          <p:cNvPr id="13326" name="Oval 14"/>
          <p:cNvSpPr>
            <a:spLocks noChangeArrowheads="1"/>
          </p:cNvSpPr>
          <p:nvPr/>
        </p:nvSpPr>
        <p:spPr bwMode="auto">
          <a:xfrm>
            <a:off x="6019800" y="36997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6</a:t>
            </a:r>
          </a:p>
        </p:txBody>
      </p:sp>
      <p:sp>
        <p:nvSpPr>
          <p:cNvPr id="13327" name="Oval 15"/>
          <p:cNvSpPr>
            <a:spLocks noChangeArrowheads="1"/>
          </p:cNvSpPr>
          <p:nvPr/>
        </p:nvSpPr>
        <p:spPr bwMode="auto">
          <a:xfrm>
            <a:off x="7543800" y="36235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5</a:t>
            </a:r>
          </a:p>
        </p:txBody>
      </p:sp>
      <p:sp>
        <p:nvSpPr>
          <p:cNvPr id="13328" name="Oval 16"/>
          <p:cNvSpPr>
            <a:spLocks noChangeArrowheads="1"/>
          </p:cNvSpPr>
          <p:nvPr/>
        </p:nvSpPr>
        <p:spPr bwMode="auto">
          <a:xfrm>
            <a:off x="3886200" y="38521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7</a:t>
            </a:r>
          </a:p>
        </p:txBody>
      </p:sp>
      <p:sp>
        <p:nvSpPr>
          <p:cNvPr id="13329" name="Oval 17"/>
          <p:cNvSpPr>
            <a:spLocks noChangeArrowheads="1"/>
          </p:cNvSpPr>
          <p:nvPr/>
        </p:nvSpPr>
        <p:spPr bwMode="auto">
          <a:xfrm>
            <a:off x="4191000" y="19471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1</a:t>
            </a:r>
          </a:p>
        </p:txBody>
      </p:sp>
      <p:sp>
        <p:nvSpPr>
          <p:cNvPr id="13330" name="Oval 18"/>
          <p:cNvSpPr>
            <a:spLocks noChangeArrowheads="1"/>
          </p:cNvSpPr>
          <p:nvPr/>
        </p:nvSpPr>
        <p:spPr bwMode="auto">
          <a:xfrm>
            <a:off x="3048000" y="27853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8</a:t>
            </a:r>
          </a:p>
        </p:txBody>
      </p:sp>
      <p:sp>
        <p:nvSpPr>
          <p:cNvPr id="13331" name="Oval 19"/>
          <p:cNvSpPr>
            <a:spLocks noChangeArrowheads="1"/>
          </p:cNvSpPr>
          <p:nvPr/>
        </p:nvSpPr>
        <p:spPr bwMode="auto">
          <a:xfrm>
            <a:off x="5029200" y="27853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2</a:t>
            </a:r>
          </a:p>
        </p:txBody>
      </p:sp>
      <p:grpSp>
        <p:nvGrpSpPr>
          <p:cNvPr id="2" name="Group 20"/>
          <p:cNvGrpSpPr>
            <a:grpSpLocks/>
          </p:cNvGrpSpPr>
          <p:nvPr/>
        </p:nvGrpSpPr>
        <p:grpSpPr bwMode="auto">
          <a:xfrm>
            <a:off x="3505200" y="3254375"/>
            <a:ext cx="1911350" cy="769938"/>
            <a:chOff x="1248" y="2050"/>
            <a:chExt cx="1204" cy="485"/>
          </a:xfrm>
        </p:grpSpPr>
        <p:sp>
          <p:nvSpPr>
            <p:cNvPr id="13365" name="Text Box 21"/>
            <p:cNvSpPr txBox="1">
              <a:spLocks noChangeArrowheads="1"/>
            </p:cNvSpPr>
            <p:nvPr/>
          </p:nvSpPr>
          <p:spPr bwMode="auto">
            <a:xfrm>
              <a:off x="2256" y="2151"/>
              <a:ext cx="19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7</a:t>
              </a:r>
            </a:p>
          </p:txBody>
        </p:sp>
        <p:sp>
          <p:nvSpPr>
            <p:cNvPr id="13366" name="Text Box 22"/>
            <p:cNvSpPr txBox="1">
              <a:spLocks noChangeArrowheads="1"/>
            </p:cNvSpPr>
            <p:nvPr/>
          </p:nvSpPr>
          <p:spPr bwMode="auto">
            <a:xfrm>
              <a:off x="1248" y="2304"/>
              <a:ext cx="19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7</a:t>
              </a:r>
            </a:p>
          </p:txBody>
        </p:sp>
        <p:sp>
          <p:nvSpPr>
            <p:cNvPr id="13367" name="Freeform 23"/>
            <p:cNvSpPr>
              <a:spLocks/>
            </p:cNvSpPr>
            <p:nvPr/>
          </p:nvSpPr>
          <p:spPr bwMode="auto">
            <a:xfrm>
              <a:off x="1344" y="2103"/>
              <a:ext cx="384" cy="233"/>
            </a:xfrm>
            <a:custGeom>
              <a:avLst/>
              <a:gdLst>
                <a:gd name="T0" fmla="*/ 384 w 384"/>
                <a:gd name="T1" fmla="*/ 4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8" name="Freeform 24"/>
            <p:cNvSpPr>
              <a:spLocks/>
            </p:cNvSpPr>
            <p:nvPr/>
          </p:nvSpPr>
          <p:spPr bwMode="auto">
            <a:xfrm flipH="1">
              <a:off x="1872" y="2050"/>
              <a:ext cx="528" cy="233"/>
            </a:xfrm>
            <a:custGeom>
              <a:avLst/>
              <a:gdLst>
                <a:gd name="T0" fmla="*/ 12755 w 384"/>
                <a:gd name="T1" fmla="*/ 1544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grpSp>
        <p:nvGrpSpPr>
          <p:cNvPr id="3" name="Group 25"/>
          <p:cNvGrpSpPr>
            <a:grpSpLocks/>
          </p:cNvGrpSpPr>
          <p:nvPr/>
        </p:nvGrpSpPr>
        <p:grpSpPr bwMode="auto">
          <a:xfrm>
            <a:off x="4953000" y="2133602"/>
            <a:ext cx="1752600" cy="1585913"/>
            <a:chOff x="2160" y="1344"/>
            <a:chExt cx="1104" cy="999"/>
          </a:xfrm>
        </p:grpSpPr>
        <p:sp>
          <p:nvSpPr>
            <p:cNvPr id="13359" name="Text Box 26"/>
            <p:cNvSpPr txBox="1">
              <a:spLocks noChangeArrowheads="1"/>
            </p:cNvSpPr>
            <p:nvPr/>
          </p:nvSpPr>
          <p:spPr bwMode="auto">
            <a:xfrm>
              <a:off x="2256" y="1344"/>
              <a:ext cx="31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2 7</a:t>
              </a:r>
            </a:p>
          </p:txBody>
        </p:sp>
        <p:sp>
          <p:nvSpPr>
            <p:cNvPr id="13360" name="Text Box 27"/>
            <p:cNvSpPr txBox="1">
              <a:spLocks noChangeArrowheads="1"/>
            </p:cNvSpPr>
            <p:nvPr/>
          </p:nvSpPr>
          <p:spPr bwMode="auto">
            <a:xfrm>
              <a:off x="2784" y="1680"/>
              <a:ext cx="31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2 7</a:t>
              </a:r>
            </a:p>
          </p:txBody>
        </p:sp>
        <p:sp>
          <p:nvSpPr>
            <p:cNvPr id="13361" name="Text Box 28"/>
            <p:cNvSpPr txBox="1">
              <a:spLocks noChangeArrowheads="1"/>
            </p:cNvSpPr>
            <p:nvPr/>
          </p:nvSpPr>
          <p:spPr bwMode="auto">
            <a:xfrm>
              <a:off x="2948" y="2112"/>
              <a:ext cx="31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2 7</a:t>
              </a:r>
            </a:p>
          </p:txBody>
        </p:sp>
        <p:sp>
          <p:nvSpPr>
            <p:cNvPr id="13362" name="Freeform 29"/>
            <p:cNvSpPr>
              <a:spLocks/>
            </p:cNvSpPr>
            <p:nvPr/>
          </p:nvSpPr>
          <p:spPr bwMode="auto">
            <a:xfrm>
              <a:off x="2160" y="1527"/>
              <a:ext cx="264" cy="233"/>
            </a:xfrm>
            <a:custGeom>
              <a:avLst/>
              <a:gdLst>
                <a:gd name="T0" fmla="*/ 144 w 264"/>
                <a:gd name="T1" fmla="*/ 58 h 528"/>
                <a:gd name="T2" fmla="*/ 240 w 264"/>
                <a:gd name="T3" fmla="*/ 20 h 528"/>
                <a:gd name="T4" fmla="*/ 0 w 264"/>
                <a:gd name="T5" fmla="*/ 0 h 528"/>
                <a:gd name="T6" fmla="*/ 0 60000 65536"/>
                <a:gd name="T7" fmla="*/ 0 60000 65536"/>
                <a:gd name="T8" fmla="*/ 0 60000 65536"/>
                <a:gd name="T9" fmla="*/ 0 w 264"/>
                <a:gd name="T10" fmla="*/ 0 h 528"/>
                <a:gd name="T11" fmla="*/ 264 w 264"/>
                <a:gd name="T12" fmla="*/ 528 h 528"/>
              </a:gdLst>
              <a:ahLst/>
              <a:cxnLst>
                <a:cxn ang="T6">
                  <a:pos x="T0" y="T1"/>
                </a:cxn>
                <a:cxn ang="T7">
                  <a:pos x="T2" y="T3"/>
                </a:cxn>
                <a:cxn ang="T8">
                  <a:pos x="T4" y="T5"/>
                </a:cxn>
              </a:cxnLst>
              <a:rect l="T9" t="T10" r="T11" b="T12"/>
              <a:pathLst>
                <a:path w="264" h="528">
                  <a:moveTo>
                    <a:pt x="144" y="528"/>
                  </a:moveTo>
                  <a:cubicBezTo>
                    <a:pt x="204" y="404"/>
                    <a:pt x="264" y="280"/>
                    <a:pt x="240" y="192"/>
                  </a:cubicBezTo>
                  <a:cubicBezTo>
                    <a:pt x="216" y="104"/>
                    <a:pt x="108" y="52"/>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3" name="Freeform 30"/>
            <p:cNvSpPr>
              <a:spLocks/>
            </p:cNvSpPr>
            <p:nvPr/>
          </p:nvSpPr>
          <p:spPr bwMode="auto">
            <a:xfrm flipH="1" flipV="1">
              <a:off x="2640" y="2040"/>
              <a:ext cx="336" cy="233"/>
            </a:xfrm>
            <a:custGeom>
              <a:avLst/>
              <a:gdLst>
                <a:gd name="T0" fmla="*/ 88 w 384"/>
                <a:gd name="T1" fmla="*/ 33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4" name="Freeform 31"/>
            <p:cNvSpPr>
              <a:spLocks/>
            </p:cNvSpPr>
            <p:nvPr/>
          </p:nvSpPr>
          <p:spPr bwMode="auto">
            <a:xfrm flipH="1">
              <a:off x="2688" y="1488"/>
              <a:ext cx="192" cy="233"/>
            </a:xfrm>
            <a:custGeom>
              <a:avLst/>
              <a:gdLst>
                <a:gd name="T0" fmla="*/ 1 w 384"/>
                <a:gd name="T1" fmla="*/ 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grpSp>
        <p:nvGrpSpPr>
          <p:cNvPr id="4" name="Group 32"/>
          <p:cNvGrpSpPr>
            <a:grpSpLocks/>
          </p:cNvGrpSpPr>
          <p:nvPr/>
        </p:nvGrpSpPr>
        <p:grpSpPr bwMode="auto">
          <a:xfrm>
            <a:off x="6781800" y="1828801"/>
            <a:ext cx="768350" cy="2105025"/>
            <a:chOff x="3312" y="1152"/>
            <a:chExt cx="484" cy="1326"/>
          </a:xfrm>
        </p:grpSpPr>
        <p:sp>
          <p:nvSpPr>
            <p:cNvPr id="13355" name="Text Box 33"/>
            <p:cNvSpPr txBox="1">
              <a:spLocks noChangeArrowheads="1"/>
            </p:cNvSpPr>
            <p:nvPr/>
          </p:nvSpPr>
          <p:spPr bwMode="auto">
            <a:xfrm>
              <a:off x="3360" y="1152"/>
              <a:ext cx="43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3 2 7</a:t>
              </a:r>
            </a:p>
          </p:txBody>
        </p:sp>
        <p:sp>
          <p:nvSpPr>
            <p:cNvPr id="13356" name="Text Box 34"/>
            <p:cNvSpPr txBox="1">
              <a:spLocks noChangeArrowheads="1"/>
            </p:cNvSpPr>
            <p:nvPr/>
          </p:nvSpPr>
          <p:spPr bwMode="auto">
            <a:xfrm>
              <a:off x="3360" y="2247"/>
              <a:ext cx="43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6 2 7</a:t>
              </a:r>
            </a:p>
          </p:txBody>
        </p:sp>
        <p:sp>
          <p:nvSpPr>
            <p:cNvPr id="13357" name="Line 35"/>
            <p:cNvSpPr>
              <a:spLocks noChangeShapeType="1"/>
            </p:cNvSpPr>
            <p:nvPr/>
          </p:nvSpPr>
          <p:spPr bwMode="auto">
            <a:xfrm>
              <a:off x="3360" y="2478"/>
              <a:ext cx="432" cy="0"/>
            </a:xfrm>
            <a:prstGeom prst="line">
              <a:avLst/>
            </a:prstGeom>
            <a:noFill/>
            <a:ln w="38100">
              <a:solidFill>
                <a:schemeClr val="accent2"/>
              </a:solidFill>
              <a:round/>
              <a:headEnd/>
              <a:tailEnd type="triangle" w="med" len="med"/>
            </a:ln>
          </p:spPr>
          <p:txBody>
            <a:bodyPr wrap="none">
              <a:spAutoFit/>
            </a:bodyPr>
            <a:lstStyle/>
            <a:p>
              <a:endParaRPr lang="en-US"/>
            </a:p>
          </p:txBody>
        </p:sp>
        <p:sp>
          <p:nvSpPr>
            <p:cNvPr id="13358" name="Line 36"/>
            <p:cNvSpPr>
              <a:spLocks noChangeShapeType="1"/>
            </p:cNvSpPr>
            <p:nvPr/>
          </p:nvSpPr>
          <p:spPr bwMode="auto">
            <a:xfrm>
              <a:off x="3312" y="1392"/>
              <a:ext cx="432" cy="0"/>
            </a:xfrm>
            <a:prstGeom prst="line">
              <a:avLst/>
            </a:prstGeom>
            <a:noFill/>
            <a:ln w="38100">
              <a:solidFill>
                <a:schemeClr val="accent2"/>
              </a:solidFill>
              <a:round/>
              <a:headEnd/>
              <a:tailEnd type="triangle" w="med" len="med"/>
            </a:ln>
          </p:spPr>
          <p:txBody>
            <a:bodyPr wrap="none">
              <a:spAutoFit/>
            </a:bodyPr>
            <a:lstStyle/>
            <a:p>
              <a:endParaRPr lang="en-US"/>
            </a:p>
          </p:txBody>
        </p:sp>
      </p:grpSp>
      <p:grpSp>
        <p:nvGrpSpPr>
          <p:cNvPr id="5" name="Group 37"/>
          <p:cNvGrpSpPr>
            <a:grpSpLocks/>
          </p:cNvGrpSpPr>
          <p:nvPr/>
        </p:nvGrpSpPr>
        <p:grpSpPr bwMode="auto">
          <a:xfrm>
            <a:off x="4495800" y="2424113"/>
            <a:ext cx="2368550" cy="1662112"/>
            <a:chOff x="1872" y="1527"/>
            <a:chExt cx="1492" cy="1047"/>
          </a:xfrm>
        </p:grpSpPr>
        <p:sp>
          <p:nvSpPr>
            <p:cNvPr id="13349" name="Freeform 38"/>
            <p:cNvSpPr>
              <a:spLocks/>
            </p:cNvSpPr>
            <p:nvPr/>
          </p:nvSpPr>
          <p:spPr bwMode="auto">
            <a:xfrm>
              <a:off x="2784" y="1527"/>
              <a:ext cx="336" cy="233"/>
            </a:xfrm>
            <a:custGeom>
              <a:avLst/>
              <a:gdLst>
                <a:gd name="T0" fmla="*/ 0 w 336"/>
                <a:gd name="T1" fmla="*/ 384 h 384"/>
                <a:gd name="T2" fmla="*/ 96 w 336"/>
                <a:gd name="T3" fmla="*/ 144 h 384"/>
                <a:gd name="T4" fmla="*/ 336 w 336"/>
                <a:gd name="T5" fmla="*/ 0 h 384"/>
                <a:gd name="T6" fmla="*/ 0 60000 65536"/>
                <a:gd name="T7" fmla="*/ 0 60000 65536"/>
                <a:gd name="T8" fmla="*/ 0 60000 65536"/>
                <a:gd name="T9" fmla="*/ 0 w 336"/>
                <a:gd name="T10" fmla="*/ 0 h 384"/>
                <a:gd name="T11" fmla="*/ 336 w 336"/>
                <a:gd name="T12" fmla="*/ 384 h 384"/>
              </a:gdLst>
              <a:ahLst/>
              <a:cxnLst>
                <a:cxn ang="T6">
                  <a:pos x="T0" y="T1"/>
                </a:cxn>
                <a:cxn ang="T7">
                  <a:pos x="T2" y="T3"/>
                </a:cxn>
                <a:cxn ang="T8">
                  <a:pos x="T4" y="T5"/>
                </a:cxn>
              </a:cxnLst>
              <a:rect l="T9" t="T10" r="T11" b="T12"/>
              <a:pathLst>
                <a:path w="336" h="384">
                  <a:moveTo>
                    <a:pt x="0" y="384"/>
                  </a:moveTo>
                  <a:cubicBezTo>
                    <a:pt x="20" y="296"/>
                    <a:pt x="40" y="208"/>
                    <a:pt x="96" y="144"/>
                  </a:cubicBezTo>
                  <a:cubicBezTo>
                    <a:pt x="152" y="80"/>
                    <a:pt x="244" y="40"/>
                    <a:pt x="336" y="0"/>
                  </a:cubicBezTo>
                </a:path>
              </a:pathLst>
            </a:custGeom>
            <a:noFill/>
            <a:ln w="38100">
              <a:solidFill>
                <a:schemeClr val="tx1"/>
              </a:solidFill>
              <a:miter lim="800000"/>
              <a:headEnd/>
              <a:tailEnd type="triangle" w="med" len="med"/>
            </a:ln>
          </p:spPr>
          <p:txBody>
            <a:bodyPr>
              <a:spAutoFit/>
            </a:bodyPr>
            <a:lstStyle/>
            <a:p>
              <a:endParaRPr lang="en-US"/>
            </a:p>
          </p:txBody>
        </p:sp>
        <p:sp>
          <p:nvSpPr>
            <p:cNvPr id="13350" name="Freeform 39"/>
            <p:cNvSpPr>
              <a:spLocks/>
            </p:cNvSpPr>
            <p:nvPr/>
          </p:nvSpPr>
          <p:spPr bwMode="auto">
            <a:xfrm>
              <a:off x="2160" y="1527"/>
              <a:ext cx="288" cy="233"/>
            </a:xfrm>
            <a:custGeom>
              <a:avLst/>
              <a:gdLst>
                <a:gd name="T0" fmla="*/ 288 w 288"/>
                <a:gd name="T1" fmla="*/ 336 h 336"/>
                <a:gd name="T2" fmla="*/ 0 w 288"/>
                <a:gd name="T3" fmla="*/ 0 h 336"/>
                <a:gd name="T4" fmla="*/ 0 60000 65536"/>
                <a:gd name="T5" fmla="*/ 0 60000 65536"/>
                <a:gd name="T6" fmla="*/ 0 w 288"/>
                <a:gd name="T7" fmla="*/ 0 h 336"/>
                <a:gd name="T8" fmla="*/ 288 w 288"/>
                <a:gd name="T9" fmla="*/ 336 h 336"/>
              </a:gdLst>
              <a:ahLst/>
              <a:cxnLst>
                <a:cxn ang="T4">
                  <a:pos x="T0" y="T1"/>
                </a:cxn>
                <a:cxn ang="T5">
                  <a:pos x="T2" y="T3"/>
                </a:cxn>
              </a:cxnLst>
              <a:rect l="T6" t="T7" r="T8" b="T9"/>
              <a:pathLst>
                <a:path w="288" h="336">
                  <a:moveTo>
                    <a:pt x="288" y="336"/>
                  </a:moveTo>
                  <a:cubicBezTo>
                    <a:pt x="288" y="336"/>
                    <a:pt x="144" y="168"/>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51" name="Freeform 40"/>
            <p:cNvSpPr>
              <a:spLocks/>
            </p:cNvSpPr>
            <p:nvPr/>
          </p:nvSpPr>
          <p:spPr bwMode="auto">
            <a:xfrm>
              <a:off x="1872" y="2055"/>
              <a:ext cx="432" cy="233"/>
            </a:xfrm>
            <a:custGeom>
              <a:avLst/>
              <a:gdLst>
                <a:gd name="T0" fmla="*/ 432 w 432"/>
                <a:gd name="T1" fmla="*/ 0 h 480"/>
                <a:gd name="T2" fmla="*/ 0 w 432"/>
                <a:gd name="T3" fmla="*/ 480 h 480"/>
                <a:gd name="T4" fmla="*/ 0 60000 65536"/>
                <a:gd name="T5" fmla="*/ 0 60000 65536"/>
                <a:gd name="T6" fmla="*/ 0 w 432"/>
                <a:gd name="T7" fmla="*/ 0 h 480"/>
                <a:gd name="T8" fmla="*/ 432 w 432"/>
                <a:gd name="T9" fmla="*/ 480 h 480"/>
              </a:gdLst>
              <a:ahLst/>
              <a:cxnLst>
                <a:cxn ang="T4">
                  <a:pos x="T0" y="T1"/>
                </a:cxn>
                <a:cxn ang="T5">
                  <a:pos x="T2" y="T3"/>
                </a:cxn>
              </a:cxnLst>
              <a:rect l="T6" t="T7" r="T8" b="T9"/>
              <a:pathLst>
                <a:path w="432" h="480">
                  <a:moveTo>
                    <a:pt x="432" y="0"/>
                  </a:moveTo>
                  <a:cubicBezTo>
                    <a:pt x="432" y="0"/>
                    <a:pt x="216" y="240"/>
                    <a:pt x="0" y="480"/>
                  </a:cubicBezTo>
                </a:path>
              </a:pathLst>
            </a:custGeom>
            <a:noFill/>
            <a:ln w="38100">
              <a:solidFill>
                <a:schemeClr val="tx1"/>
              </a:solidFill>
              <a:miter lim="800000"/>
              <a:headEnd/>
              <a:tailEnd type="triangle" w="med" len="med"/>
            </a:ln>
          </p:spPr>
          <p:txBody>
            <a:bodyPr>
              <a:spAutoFit/>
            </a:bodyPr>
            <a:lstStyle/>
            <a:p>
              <a:endParaRPr lang="en-US"/>
            </a:p>
          </p:txBody>
        </p:sp>
        <p:sp>
          <p:nvSpPr>
            <p:cNvPr id="13352" name="Text Box 41"/>
            <p:cNvSpPr txBox="1">
              <a:spLocks noChangeArrowheads="1"/>
            </p:cNvSpPr>
            <p:nvPr/>
          </p:nvSpPr>
          <p:spPr bwMode="auto">
            <a:xfrm>
              <a:off x="2928" y="1536"/>
              <a:ext cx="436" cy="231"/>
            </a:xfrm>
            <a:prstGeom prst="rect">
              <a:avLst/>
            </a:prstGeom>
            <a:noFill/>
            <a:ln w="9525">
              <a:noFill/>
              <a:miter lim="800000"/>
              <a:headEnd/>
              <a:tailEnd/>
            </a:ln>
          </p:spPr>
          <p:txBody>
            <a:bodyPr wrap="none">
              <a:spAutoFit/>
            </a:bodyPr>
            <a:lstStyle/>
            <a:p>
              <a:pPr algn="ctr" eaLnBrk="0" hangingPunct="0"/>
              <a:r>
                <a:rPr lang="en-US">
                  <a:latin typeface="Arial" pitchFamily="34" charset="0"/>
                </a:rPr>
                <a:t>2 6 5</a:t>
              </a:r>
            </a:p>
          </p:txBody>
        </p:sp>
        <p:sp>
          <p:nvSpPr>
            <p:cNvPr id="13353" name="Text Box 42"/>
            <p:cNvSpPr txBox="1">
              <a:spLocks noChangeArrowheads="1"/>
            </p:cNvSpPr>
            <p:nvPr/>
          </p:nvSpPr>
          <p:spPr bwMode="auto">
            <a:xfrm>
              <a:off x="2256" y="1536"/>
              <a:ext cx="436" cy="231"/>
            </a:xfrm>
            <a:prstGeom prst="rect">
              <a:avLst/>
            </a:prstGeom>
            <a:noFill/>
            <a:ln w="9525">
              <a:noFill/>
              <a:miter lim="800000"/>
              <a:headEnd/>
              <a:tailEnd/>
            </a:ln>
          </p:spPr>
          <p:txBody>
            <a:bodyPr wrap="none">
              <a:spAutoFit/>
            </a:bodyPr>
            <a:lstStyle/>
            <a:p>
              <a:pPr algn="ctr" eaLnBrk="0" hangingPunct="0"/>
              <a:r>
                <a:rPr lang="en-US">
                  <a:latin typeface="Arial" pitchFamily="34" charset="0"/>
                </a:rPr>
                <a:t>2 6 5</a:t>
              </a:r>
            </a:p>
          </p:txBody>
        </p:sp>
        <p:sp>
          <p:nvSpPr>
            <p:cNvPr id="13354" name="Text Box 43"/>
            <p:cNvSpPr txBox="1">
              <a:spLocks noChangeArrowheads="1"/>
            </p:cNvSpPr>
            <p:nvPr/>
          </p:nvSpPr>
          <p:spPr bwMode="auto">
            <a:xfrm>
              <a:off x="1968" y="2343"/>
              <a:ext cx="436" cy="231"/>
            </a:xfrm>
            <a:prstGeom prst="rect">
              <a:avLst/>
            </a:prstGeom>
            <a:noFill/>
            <a:ln w="9525">
              <a:noFill/>
              <a:miter lim="800000"/>
              <a:headEnd/>
              <a:tailEnd/>
            </a:ln>
          </p:spPr>
          <p:txBody>
            <a:bodyPr wrap="none">
              <a:spAutoFit/>
            </a:bodyPr>
            <a:lstStyle/>
            <a:p>
              <a:pPr algn="ctr" eaLnBrk="0" hangingPunct="0"/>
              <a:r>
                <a:rPr lang="en-US">
                  <a:latin typeface="Arial" pitchFamily="34" charset="0"/>
                </a:rPr>
                <a:t>2 6 5</a:t>
              </a:r>
            </a:p>
          </p:txBody>
        </p:sp>
      </p:grpSp>
      <p:grpSp>
        <p:nvGrpSpPr>
          <p:cNvPr id="6" name="Group 44"/>
          <p:cNvGrpSpPr>
            <a:grpSpLocks/>
          </p:cNvGrpSpPr>
          <p:nvPr/>
        </p:nvGrpSpPr>
        <p:grpSpPr bwMode="auto">
          <a:xfrm>
            <a:off x="2667000" y="2424114"/>
            <a:ext cx="5245100" cy="1360488"/>
            <a:chOff x="720" y="1527"/>
            <a:chExt cx="3304" cy="857"/>
          </a:xfrm>
        </p:grpSpPr>
        <p:sp>
          <p:nvSpPr>
            <p:cNvPr id="13345" name="Freeform 45"/>
            <p:cNvSpPr>
              <a:spLocks/>
            </p:cNvSpPr>
            <p:nvPr/>
          </p:nvSpPr>
          <p:spPr bwMode="auto">
            <a:xfrm>
              <a:off x="3200" y="1527"/>
              <a:ext cx="736" cy="233"/>
            </a:xfrm>
            <a:custGeom>
              <a:avLst/>
              <a:gdLst>
                <a:gd name="T0" fmla="*/ 64 w 736"/>
                <a:gd name="T1" fmla="*/ 0 h 1"/>
                <a:gd name="T2" fmla="*/ 112 w 736"/>
                <a:gd name="T3" fmla="*/ 0 h 1"/>
                <a:gd name="T4" fmla="*/ 736 w 736"/>
                <a:gd name="T5" fmla="*/ 0 h 1"/>
                <a:gd name="T6" fmla="*/ 0 60000 65536"/>
                <a:gd name="T7" fmla="*/ 0 60000 65536"/>
                <a:gd name="T8" fmla="*/ 0 60000 65536"/>
                <a:gd name="T9" fmla="*/ 0 w 736"/>
                <a:gd name="T10" fmla="*/ 0 h 1"/>
                <a:gd name="T11" fmla="*/ 736 w 736"/>
                <a:gd name="T12" fmla="*/ 1 h 1"/>
              </a:gdLst>
              <a:ahLst/>
              <a:cxnLst>
                <a:cxn ang="T6">
                  <a:pos x="T0" y="T1"/>
                </a:cxn>
                <a:cxn ang="T7">
                  <a:pos x="T2" y="T3"/>
                </a:cxn>
                <a:cxn ang="T8">
                  <a:pos x="T4" y="T5"/>
                </a:cxn>
              </a:cxnLst>
              <a:rect l="T9" t="T10" r="T11" b="T12"/>
              <a:pathLst>
                <a:path w="736" h="1">
                  <a:moveTo>
                    <a:pt x="64" y="0"/>
                  </a:moveTo>
                  <a:cubicBezTo>
                    <a:pt x="32" y="0"/>
                    <a:pt x="0" y="0"/>
                    <a:pt x="112" y="0"/>
                  </a:cubicBezTo>
                  <a:cubicBezTo>
                    <a:pt x="224" y="0"/>
                    <a:pt x="480" y="0"/>
                    <a:pt x="736" y="0"/>
                  </a:cubicBezTo>
                </a:path>
              </a:pathLst>
            </a:custGeom>
            <a:noFill/>
            <a:ln w="38100">
              <a:solidFill>
                <a:schemeClr val="tx1"/>
              </a:solidFill>
              <a:miter lim="800000"/>
              <a:headEnd/>
              <a:tailEnd type="triangle" w="med" len="med"/>
            </a:ln>
          </p:spPr>
          <p:txBody>
            <a:bodyPr>
              <a:spAutoFit/>
            </a:bodyPr>
            <a:lstStyle/>
            <a:p>
              <a:endParaRPr lang="en-US"/>
            </a:p>
          </p:txBody>
        </p:sp>
        <p:sp>
          <p:nvSpPr>
            <p:cNvPr id="13346" name="Freeform 46"/>
            <p:cNvSpPr>
              <a:spLocks/>
            </p:cNvSpPr>
            <p:nvPr/>
          </p:nvSpPr>
          <p:spPr bwMode="auto">
            <a:xfrm>
              <a:off x="1248" y="2151"/>
              <a:ext cx="432" cy="233"/>
            </a:xfrm>
            <a:custGeom>
              <a:avLst/>
              <a:gdLst>
                <a:gd name="T0" fmla="*/ 432 w 432"/>
                <a:gd name="T1" fmla="*/ 432 h 432"/>
                <a:gd name="T2" fmla="*/ 0 w 432"/>
                <a:gd name="T3" fmla="*/ 0 h 432"/>
                <a:gd name="T4" fmla="*/ 0 60000 65536"/>
                <a:gd name="T5" fmla="*/ 0 60000 65536"/>
                <a:gd name="T6" fmla="*/ 0 w 432"/>
                <a:gd name="T7" fmla="*/ 0 h 432"/>
                <a:gd name="T8" fmla="*/ 432 w 432"/>
                <a:gd name="T9" fmla="*/ 432 h 432"/>
              </a:gdLst>
              <a:ahLst/>
              <a:cxnLst>
                <a:cxn ang="T4">
                  <a:pos x="T0" y="T1"/>
                </a:cxn>
                <a:cxn ang="T5">
                  <a:pos x="T2" y="T3"/>
                </a:cxn>
              </a:cxnLst>
              <a:rect l="T6" t="T7" r="T8" b="T9"/>
              <a:pathLst>
                <a:path w="432" h="432">
                  <a:moveTo>
                    <a:pt x="432" y="432"/>
                  </a:moveTo>
                  <a:cubicBezTo>
                    <a:pt x="432" y="432"/>
                    <a:pt x="216" y="216"/>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47" name="Text Box 47"/>
            <p:cNvSpPr txBox="1">
              <a:spLocks noChangeArrowheads="1"/>
            </p:cNvSpPr>
            <p:nvPr/>
          </p:nvSpPr>
          <p:spPr bwMode="auto">
            <a:xfrm>
              <a:off x="3468" y="1527"/>
              <a:ext cx="556" cy="231"/>
            </a:xfrm>
            <a:prstGeom prst="rect">
              <a:avLst/>
            </a:prstGeom>
            <a:noFill/>
            <a:ln w="9525">
              <a:noFill/>
              <a:miter lim="800000"/>
              <a:headEnd/>
              <a:tailEnd/>
            </a:ln>
          </p:spPr>
          <p:txBody>
            <a:bodyPr wrap="none">
              <a:spAutoFit/>
            </a:bodyPr>
            <a:lstStyle/>
            <a:p>
              <a:pPr algn="ctr" eaLnBrk="0" hangingPunct="0"/>
              <a:r>
                <a:rPr lang="en-US">
                  <a:latin typeface="Arial" pitchFamily="34" charset="0"/>
                </a:rPr>
                <a:t>3 2 6 5</a:t>
              </a:r>
            </a:p>
          </p:txBody>
        </p:sp>
        <p:sp>
          <p:nvSpPr>
            <p:cNvPr id="13348" name="Text Box 48"/>
            <p:cNvSpPr txBox="1">
              <a:spLocks noChangeArrowheads="1"/>
            </p:cNvSpPr>
            <p:nvPr/>
          </p:nvSpPr>
          <p:spPr bwMode="auto">
            <a:xfrm>
              <a:off x="720" y="2112"/>
              <a:ext cx="556" cy="231"/>
            </a:xfrm>
            <a:prstGeom prst="rect">
              <a:avLst/>
            </a:prstGeom>
            <a:noFill/>
            <a:ln w="9525">
              <a:noFill/>
              <a:miter lim="800000"/>
              <a:headEnd/>
              <a:tailEnd/>
            </a:ln>
          </p:spPr>
          <p:txBody>
            <a:bodyPr wrap="none">
              <a:spAutoFit/>
            </a:bodyPr>
            <a:lstStyle/>
            <a:p>
              <a:pPr algn="ctr" eaLnBrk="0" hangingPunct="0"/>
              <a:r>
                <a:rPr lang="en-US">
                  <a:latin typeface="Arial" pitchFamily="34" charset="0"/>
                </a:rPr>
                <a:t>7 2 6 5</a:t>
              </a:r>
            </a:p>
          </p:txBody>
        </p:sp>
      </p:grpSp>
      <p:grpSp>
        <p:nvGrpSpPr>
          <p:cNvPr id="7" name="Group 49"/>
          <p:cNvGrpSpPr>
            <a:grpSpLocks/>
          </p:cNvGrpSpPr>
          <p:nvPr/>
        </p:nvGrpSpPr>
        <p:grpSpPr bwMode="auto">
          <a:xfrm>
            <a:off x="5943600" y="3033716"/>
            <a:ext cx="609600" cy="522288"/>
            <a:chOff x="2784" y="1911"/>
            <a:chExt cx="384" cy="329"/>
          </a:xfrm>
        </p:grpSpPr>
        <p:sp>
          <p:nvSpPr>
            <p:cNvPr id="13343" name="Freeform 50"/>
            <p:cNvSpPr>
              <a:spLocks/>
            </p:cNvSpPr>
            <p:nvPr/>
          </p:nvSpPr>
          <p:spPr bwMode="auto">
            <a:xfrm>
              <a:off x="2784" y="2007"/>
              <a:ext cx="240" cy="233"/>
            </a:xfrm>
            <a:custGeom>
              <a:avLst/>
              <a:gdLst>
                <a:gd name="T0" fmla="*/ 240 w 240"/>
                <a:gd name="T1" fmla="*/ 432 h 432"/>
                <a:gd name="T2" fmla="*/ 0 w 240"/>
                <a:gd name="T3" fmla="*/ 0 h 432"/>
                <a:gd name="T4" fmla="*/ 0 60000 65536"/>
                <a:gd name="T5" fmla="*/ 0 60000 65536"/>
                <a:gd name="T6" fmla="*/ 0 w 240"/>
                <a:gd name="T7" fmla="*/ 0 h 432"/>
                <a:gd name="T8" fmla="*/ 240 w 240"/>
                <a:gd name="T9" fmla="*/ 432 h 432"/>
              </a:gdLst>
              <a:ahLst/>
              <a:cxnLst>
                <a:cxn ang="T4">
                  <a:pos x="T0" y="T1"/>
                </a:cxn>
                <a:cxn ang="T5">
                  <a:pos x="T2" y="T3"/>
                </a:cxn>
              </a:cxnLst>
              <a:rect l="T6" t="T7" r="T8" b="T9"/>
              <a:pathLst>
                <a:path w="240" h="432">
                  <a:moveTo>
                    <a:pt x="240" y="432"/>
                  </a:moveTo>
                  <a:cubicBezTo>
                    <a:pt x="240" y="432"/>
                    <a:pt x="120" y="216"/>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44" name="Text Box 51"/>
            <p:cNvSpPr txBox="1">
              <a:spLocks noChangeArrowheads="1"/>
            </p:cNvSpPr>
            <p:nvPr/>
          </p:nvSpPr>
          <p:spPr bwMode="auto">
            <a:xfrm>
              <a:off x="2852" y="1911"/>
              <a:ext cx="316" cy="231"/>
            </a:xfrm>
            <a:prstGeom prst="rect">
              <a:avLst/>
            </a:prstGeom>
            <a:noFill/>
            <a:ln w="9525">
              <a:noFill/>
              <a:miter lim="800000"/>
              <a:headEnd/>
              <a:tailEnd/>
            </a:ln>
          </p:spPr>
          <p:txBody>
            <a:bodyPr wrap="none">
              <a:spAutoFit/>
            </a:bodyPr>
            <a:lstStyle/>
            <a:p>
              <a:pPr algn="ctr" eaLnBrk="0" hangingPunct="0"/>
              <a:r>
                <a:rPr lang="en-US">
                  <a:latin typeface="Arial" pitchFamily="34" charset="0"/>
                </a:rPr>
                <a:t>6 5</a:t>
              </a:r>
            </a:p>
          </p:txBody>
        </p:sp>
      </p:grpSp>
      <p:grpSp>
        <p:nvGrpSpPr>
          <p:cNvPr id="8" name="Group 52"/>
          <p:cNvGrpSpPr>
            <a:grpSpLocks/>
          </p:cNvGrpSpPr>
          <p:nvPr/>
        </p:nvGrpSpPr>
        <p:grpSpPr bwMode="auto">
          <a:xfrm>
            <a:off x="6470650" y="2347913"/>
            <a:ext cx="2139950" cy="2271712"/>
            <a:chOff x="3116" y="1479"/>
            <a:chExt cx="1348" cy="1431"/>
          </a:xfrm>
        </p:grpSpPr>
        <p:sp>
          <p:nvSpPr>
            <p:cNvPr id="13339" name="Freeform 53"/>
            <p:cNvSpPr>
              <a:spLocks/>
            </p:cNvSpPr>
            <p:nvPr/>
          </p:nvSpPr>
          <p:spPr bwMode="auto">
            <a:xfrm>
              <a:off x="4272" y="1479"/>
              <a:ext cx="1" cy="233"/>
            </a:xfrm>
            <a:custGeom>
              <a:avLst/>
              <a:gdLst>
                <a:gd name="T0" fmla="*/ 0 w 1"/>
                <a:gd name="T1" fmla="*/ 912 h 912"/>
                <a:gd name="T2" fmla="*/ 0 w 1"/>
                <a:gd name="T3" fmla="*/ 0 h 912"/>
                <a:gd name="T4" fmla="*/ 0 60000 65536"/>
                <a:gd name="T5" fmla="*/ 0 60000 65536"/>
                <a:gd name="T6" fmla="*/ 0 w 1"/>
                <a:gd name="T7" fmla="*/ 0 h 912"/>
                <a:gd name="T8" fmla="*/ 1 w 1"/>
                <a:gd name="T9" fmla="*/ 912 h 912"/>
              </a:gdLst>
              <a:ahLst/>
              <a:cxnLst>
                <a:cxn ang="T4">
                  <a:pos x="T0" y="T1"/>
                </a:cxn>
                <a:cxn ang="T5">
                  <a:pos x="T2" y="T3"/>
                </a:cxn>
              </a:cxnLst>
              <a:rect l="T6" t="T7" r="T8" b="T9"/>
              <a:pathLst>
                <a:path w="1" h="912">
                  <a:moveTo>
                    <a:pt x="0" y="912"/>
                  </a:moveTo>
                  <a:cubicBezTo>
                    <a:pt x="0" y="532"/>
                    <a:pt x="0" y="152"/>
                    <a:pt x="0" y="0"/>
                  </a:cubicBezTo>
                </a:path>
              </a:pathLst>
            </a:custGeom>
            <a:noFill/>
            <a:ln w="38100">
              <a:solidFill>
                <a:schemeClr val="tx1"/>
              </a:solidFill>
              <a:miter lim="800000"/>
              <a:headEnd/>
              <a:tailEnd type="triangle" w="med" len="med"/>
            </a:ln>
          </p:spPr>
          <p:txBody>
            <a:bodyPr>
              <a:spAutoFit/>
            </a:bodyPr>
            <a:lstStyle/>
            <a:p>
              <a:endParaRPr lang="en-US"/>
            </a:p>
          </p:txBody>
        </p:sp>
        <p:sp>
          <p:nvSpPr>
            <p:cNvPr id="13340" name="Freeform 54"/>
            <p:cNvSpPr>
              <a:spLocks/>
            </p:cNvSpPr>
            <p:nvPr/>
          </p:nvSpPr>
          <p:spPr bwMode="auto">
            <a:xfrm>
              <a:off x="3168" y="2535"/>
              <a:ext cx="720" cy="233"/>
            </a:xfrm>
            <a:custGeom>
              <a:avLst/>
              <a:gdLst>
                <a:gd name="T0" fmla="*/ 720 w 720"/>
                <a:gd name="T1" fmla="*/ 0 h 96"/>
                <a:gd name="T2" fmla="*/ 192 w 720"/>
                <a:gd name="T3" fmla="*/ 48 h 96"/>
                <a:gd name="T4" fmla="*/ 0 w 720"/>
                <a:gd name="T5" fmla="*/ 96 h 96"/>
                <a:gd name="T6" fmla="*/ 0 60000 65536"/>
                <a:gd name="T7" fmla="*/ 0 60000 65536"/>
                <a:gd name="T8" fmla="*/ 0 60000 65536"/>
                <a:gd name="T9" fmla="*/ 0 w 720"/>
                <a:gd name="T10" fmla="*/ 0 h 96"/>
                <a:gd name="T11" fmla="*/ 720 w 720"/>
                <a:gd name="T12" fmla="*/ 96 h 96"/>
              </a:gdLst>
              <a:ahLst/>
              <a:cxnLst>
                <a:cxn ang="T6">
                  <a:pos x="T0" y="T1"/>
                </a:cxn>
                <a:cxn ang="T7">
                  <a:pos x="T2" y="T3"/>
                </a:cxn>
                <a:cxn ang="T8">
                  <a:pos x="T4" y="T5"/>
                </a:cxn>
              </a:cxnLst>
              <a:rect l="T9" t="T10" r="T11" b="T12"/>
              <a:pathLst>
                <a:path w="720" h="96">
                  <a:moveTo>
                    <a:pt x="720" y="0"/>
                  </a:moveTo>
                  <a:cubicBezTo>
                    <a:pt x="516" y="16"/>
                    <a:pt x="312" y="32"/>
                    <a:pt x="192" y="48"/>
                  </a:cubicBezTo>
                  <a:cubicBezTo>
                    <a:pt x="72" y="64"/>
                    <a:pt x="36" y="80"/>
                    <a:pt x="0" y="96"/>
                  </a:cubicBezTo>
                </a:path>
              </a:pathLst>
            </a:custGeom>
            <a:noFill/>
            <a:ln w="38100">
              <a:solidFill>
                <a:schemeClr val="tx1"/>
              </a:solidFill>
              <a:miter lim="800000"/>
              <a:headEnd/>
              <a:tailEnd type="triangle" w="med" len="med"/>
            </a:ln>
          </p:spPr>
          <p:txBody>
            <a:bodyPr>
              <a:spAutoFit/>
            </a:bodyPr>
            <a:lstStyle/>
            <a:p>
              <a:endParaRPr lang="en-US"/>
            </a:p>
          </p:txBody>
        </p:sp>
        <p:sp>
          <p:nvSpPr>
            <p:cNvPr id="13341" name="Text Box 55"/>
            <p:cNvSpPr txBox="1">
              <a:spLocks noChangeArrowheads="1"/>
            </p:cNvSpPr>
            <p:nvPr/>
          </p:nvSpPr>
          <p:spPr bwMode="auto">
            <a:xfrm>
              <a:off x="4268" y="1575"/>
              <a:ext cx="196" cy="231"/>
            </a:xfrm>
            <a:prstGeom prst="rect">
              <a:avLst/>
            </a:prstGeom>
            <a:noFill/>
            <a:ln w="9525">
              <a:noFill/>
              <a:miter lim="800000"/>
              <a:headEnd/>
              <a:tailEnd/>
            </a:ln>
          </p:spPr>
          <p:txBody>
            <a:bodyPr wrap="none">
              <a:spAutoFit/>
            </a:bodyPr>
            <a:lstStyle/>
            <a:p>
              <a:pPr algn="ctr" eaLnBrk="0" hangingPunct="0"/>
              <a:r>
                <a:rPr lang="en-US">
                  <a:latin typeface="Arial" pitchFamily="34" charset="0"/>
                </a:rPr>
                <a:t>5</a:t>
              </a:r>
            </a:p>
          </p:txBody>
        </p:sp>
        <p:sp>
          <p:nvSpPr>
            <p:cNvPr id="13342" name="Text Box 56"/>
            <p:cNvSpPr txBox="1">
              <a:spLocks noChangeArrowheads="1"/>
            </p:cNvSpPr>
            <p:nvPr/>
          </p:nvSpPr>
          <p:spPr bwMode="auto">
            <a:xfrm>
              <a:off x="3116" y="2679"/>
              <a:ext cx="196" cy="231"/>
            </a:xfrm>
            <a:prstGeom prst="rect">
              <a:avLst/>
            </a:prstGeom>
            <a:noFill/>
            <a:ln w="9525">
              <a:noFill/>
              <a:miter lim="800000"/>
              <a:headEnd/>
              <a:tailEnd/>
            </a:ln>
          </p:spPr>
          <p:txBody>
            <a:bodyPr wrap="none">
              <a:spAutoFit/>
            </a:bodyPr>
            <a:lstStyle/>
            <a:p>
              <a:pPr algn="ctr" eaLnBrk="0" hangingPunct="0"/>
              <a:r>
                <a:rPr lang="en-US">
                  <a:latin typeface="Arial" pitchFamily="34" charset="0"/>
                </a:rPr>
                <a:t>5</a:t>
              </a:r>
            </a:p>
          </p:txBody>
        </p:sp>
      </p:grpSp>
      <p:sp>
        <p:nvSpPr>
          <p:cNvPr id="57" name="TextBox 56"/>
          <p:cNvSpPr txBox="1"/>
          <p:nvPr/>
        </p:nvSpPr>
        <p:spPr>
          <a:xfrm>
            <a:off x="8455025" y="5975448"/>
            <a:ext cx="1633589" cy="307777"/>
          </a:xfrm>
          <a:prstGeom prst="rect">
            <a:avLst/>
          </a:prstGeom>
          <a:noFill/>
        </p:spPr>
        <p:txBody>
          <a:bodyPr wrap="none" rtlCol="0">
            <a:spAutoFit/>
          </a:bodyPr>
          <a:lstStyle/>
          <a:p>
            <a:r>
              <a:rPr lang="en-US" sz="1400" dirty="0"/>
              <a:t>Figure: D. </a:t>
            </a:r>
            <a:r>
              <a:rPr lang="en-US" sz="1400" dirty="0" err="1"/>
              <a:t>Wetherall</a:t>
            </a:r>
            <a:endParaRPr lang="en-US" sz="1400" dirty="0"/>
          </a:p>
        </p:txBody>
      </p:sp>
      <p:sp>
        <p:nvSpPr>
          <p:cNvPr id="58"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9"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9" name="灯片编号占位符 8"/>
          <p:cNvSpPr>
            <a:spLocks noGrp="1"/>
          </p:cNvSpPr>
          <p:nvPr>
            <p:ph type="sldNum" sz="quarter" idx="12"/>
          </p:nvPr>
        </p:nvSpPr>
        <p:spPr/>
        <p:txBody>
          <a:bodyPr/>
          <a:lstStyle/>
          <a:p>
            <a:fld id="{1FF18F41-E0A9-4F72-861C-BE4AABE77BA0}" type="slidenum">
              <a:rPr lang="zh-CN" altLang="en-US" smtClean="0"/>
              <a:t>55</a:t>
            </a:fld>
            <a:endParaRPr lang="zh-CN" altLang="en-US"/>
          </a:p>
        </p:txBody>
      </p:sp>
    </p:spTree>
    <p:extLst>
      <p:ext uri="{BB962C8B-B14F-4D97-AF65-F5344CB8AC3E}">
        <p14:creationId xmlns:p14="http://schemas.microsoft.com/office/powerpoint/2010/main" val="93573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t>BGP Security Issues</a:t>
            </a:r>
          </a:p>
        </p:txBody>
      </p:sp>
      <p:sp>
        <p:nvSpPr>
          <p:cNvPr id="14339" name="Content Placeholder 2" descr="Rectangle: Click to edit Master text styles&#10;Second level&#10;Third level&#10;Fourth level&#10;Fifth level"/>
          <p:cNvSpPr>
            <a:spLocks noGrp="1"/>
          </p:cNvSpPr>
          <p:nvPr>
            <p:ph idx="1"/>
          </p:nvPr>
        </p:nvSpPr>
        <p:spPr/>
        <p:txBody>
          <a:bodyPr/>
          <a:lstStyle/>
          <a:p>
            <a:pPr eaLnBrk="1" hangingPunct="1"/>
            <a:r>
              <a:rPr lang="en-US" sz="2400" dirty="0"/>
              <a:t>BGP is used for all inter-ISP routing</a:t>
            </a:r>
          </a:p>
          <a:p>
            <a:pPr eaLnBrk="1" hangingPunct="1"/>
            <a:r>
              <a:rPr lang="en-US" sz="2400" dirty="0"/>
              <a:t>Benign configuration errors affect about 1% of all routing table entries at any time</a:t>
            </a:r>
          </a:p>
          <a:p>
            <a:pPr eaLnBrk="1" hangingPunct="1"/>
            <a:r>
              <a:rPr lang="en-US" sz="2400" dirty="0"/>
              <a:t>Highly vulnerable to human errors, malicious attacks</a:t>
            </a:r>
          </a:p>
          <a:p>
            <a:pPr lvl="1" eaLnBrk="1" hangingPunct="1"/>
            <a:r>
              <a:rPr lang="en-US" sz="2000" dirty="0"/>
              <a:t>Actual routing policies can be very complicated</a:t>
            </a:r>
          </a:p>
          <a:p>
            <a:pPr eaLnBrk="1" hangingPunct="1"/>
            <a:r>
              <a:rPr lang="en-US" sz="2400" dirty="0"/>
              <a:t>MD5 MAC is rarely used, perhaps due to lack of automated key management, addresses only one class of attacks</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56</a:t>
            </a:fld>
            <a:endParaRPr lang="zh-CN" altLang="en-US"/>
          </a:p>
        </p:txBody>
      </p:sp>
    </p:spTree>
    <p:extLst>
      <p:ext uri="{BB962C8B-B14F-4D97-AF65-F5344CB8AC3E}">
        <p14:creationId xmlns:p14="http://schemas.microsoft.com/office/powerpoint/2010/main" val="16366687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S-BGP Design Overview</a:t>
            </a:r>
          </a:p>
        </p:txBody>
      </p:sp>
      <p:sp>
        <p:nvSpPr>
          <p:cNvPr id="15363" name="Content Placeholder 2" descr="Rectangle: Click to edit Master text styles&#10;Second level&#10;Third level&#10;Fourth level&#10;Fifth level"/>
          <p:cNvSpPr>
            <a:spLocks noGrp="1"/>
          </p:cNvSpPr>
          <p:nvPr>
            <p:ph idx="1"/>
          </p:nvPr>
        </p:nvSpPr>
        <p:spPr/>
        <p:txBody>
          <a:bodyPr/>
          <a:lstStyle/>
          <a:p>
            <a:r>
              <a:rPr lang="en-US" sz="2400" dirty="0" err="1"/>
              <a:t>IPsec</a:t>
            </a:r>
            <a:r>
              <a:rPr lang="en-US" sz="2400" dirty="0"/>
              <a:t>: secure point-to-point router communication</a:t>
            </a:r>
          </a:p>
          <a:p>
            <a:r>
              <a:rPr lang="en-US" sz="2400" dirty="0"/>
              <a:t>Public Key Infrastructure: authorization for all  S-BGP entities</a:t>
            </a:r>
          </a:p>
          <a:p>
            <a:r>
              <a:rPr lang="en-US" sz="2400" dirty="0"/>
              <a:t>Attestations: digitally-signed authorizations </a:t>
            </a:r>
          </a:p>
          <a:p>
            <a:pPr lvl="1"/>
            <a:r>
              <a:rPr lang="en-US" sz="2000" dirty="0"/>
              <a:t>Address: authorization to advertise specified address blocks</a:t>
            </a:r>
          </a:p>
          <a:p>
            <a:pPr lvl="1"/>
            <a:r>
              <a:rPr lang="en-US" sz="2000" dirty="0"/>
              <a:t>Route: Validation of UPDATEs based on a new path attribute, using PKI certificates and attestations</a:t>
            </a:r>
          </a:p>
          <a:p>
            <a:r>
              <a:rPr lang="en-US" sz="2400" dirty="0"/>
              <a:t>Repositories for distribution of certificates, CRLs, and address attestations</a:t>
            </a:r>
          </a:p>
          <a:p>
            <a:r>
              <a:rPr lang="en-US" sz="2400" dirty="0"/>
              <a:t>Tools for ISPs to manage address attestations, process certificates &amp; CRLs, etc.</a:t>
            </a:r>
          </a:p>
        </p:txBody>
      </p:sp>
      <p:sp>
        <p:nvSpPr>
          <p:cNvPr id="15364" name="TextBox 3"/>
          <p:cNvSpPr txBox="1">
            <a:spLocks noChangeArrowheads="1"/>
          </p:cNvSpPr>
          <p:nvPr/>
        </p:nvSpPr>
        <p:spPr bwMode="auto">
          <a:xfrm>
            <a:off x="8804695" y="5589917"/>
            <a:ext cx="1566839" cy="338554"/>
          </a:xfrm>
          <a:prstGeom prst="rect">
            <a:avLst/>
          </a:prstGeom>
          <a:noFill/>
          <a:ln w="9525">
            <a:noFill/>
            <a:miter lim="800000"/>
            <a:headEnd/>
            <a:tailEnd/>
          </a:ln>
        </p:spPr>
        <p:txBody>
          <a:bodyPr wrap="none">
            <a:spAutoFit/>
          </a:bodyPr>
          <a:lstStyle/>
          <a:p>
            <a:r>
              <a:rPr lang="en-US" sz="1600" dirty="0"/>
              <a:t>Slide: Steve Kent</a:t>
            </a:r>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57</a:t>
            </a:fld>
            <a:endParaRPr lang="zh-CN" altLang="en-US"/>
          </a:p>
        </p:txBody>
      </p:sp>
    </p:spTree>
    <p:extLst>
      <p:ext uri="{BB962C8B-B14F-4D97-AF65-F5344CB8AC3E}">
        <p14:creationId xmlns:p14="http://schemas.microsoft.com/office/powerpoint/2010/main" val="3023207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t>BGP example</a:t>
            </a:r>
          </a:p>
        </p:txBody>
      </p:sp>
      <p:sp>
        <p:nvSpPr>
          <p:cNvPr id="13316" name="Line 4"/>
          <p:cNvSpPr>
            <a:spLocks noChangeShapeType="1"/>
          </p:cNvSpPr>
          <p:nvPr/>
        </p:nvSpPr>
        <p:spPr bwMode="auto">
          <a:xfrm>
            <a:off x="3657600" y="3352800"/>
            <a:ext cx="609600" cy="762000"/>
          </a:xfrm>
          <a:prstGeom prst="line">
            <a:avLst/>
          </a:prstGeom>
          <a:noFill/>
          <a:ln w="9525">
            <a:solidFill>
              <a:schemeClr val="tx1"/>
            </a:solidFill>
            <a:miter lim="800000"/>
            <a:headEnd/>
            <a:tailEnd/>
          </a:ln>
        </p:spPr>
        <p:txBody>
          <a:bodyPr>
            <a:spAutoFit/>
          </a:bodyPr>
          <a:lstStyle/>
          <a:p>
            <a:endParaRPr lang="en-US"/>
          </a:p>
        </p:txBody>
      </p:sp>
      <p:sp>
        <p:nvSpPr>
          <p:cNvPr id="13317" name="Line 5"/>
          <p:cNvSpPr>
            <a:spLocks noChangeShapeType="1"/>
          </p:cNvSpPr>
          <p:nvPr/>
        </p:nvSpPr>
        <p:spPr bwMode="auto">
          <a:xfrm flipH="1">
            <a:off x="4495800" y="3276600"/>
            <a:ext cx="609600" cy="685800"/>
          </a:xfrm>
          <a:prstGeom prst="line">
            <a:avLst/>
          </a:prstGeom>
          <a:noFill/>
          <a:ln w="9525">
            <a:solidFill>
              <a:schemeClr val="tx1"/>
            </a:solidFill>
            <a:miter lim="800000"/>
            <a:headEnd/>
            <a:tailEnd/>
          </a:ln>
        </p:spPr>
        <p:txBody>
          <a:bodyPr>
            <a:spAutoFit/>
          </a:bodyPr>
          <a:lstStyle/>
          <a:p>
            <a:endParaRPr lang="en-US"/>
          </a:p>
        </p:txBody>
      </p:sp>
      <p:sp>
        <p:nvSpPr>
          <p:cNvPr id="13318" name="Line 6"/>
          <p:cNvSpPr>
            <a:spLocks noChangeShapeType="1"/>
          </p:cNvSpPr>
          <p:nvPr/>
        </p:nvSpPr>
        <p:spPr bwMode="auto">
          <a:xfrm>
            <a:off x="8229600" y="2438400"/>
            <a:ext cx="0" cy="1295400"/>
          </a:xfrm>
          <a:prstGeom prst="line">
            <a:avLst/>
          </a:prstGeom>
          <a:noFill/>
          <a:ln w="9525">
            <a:solidFill>
              <a:schemeClr val="tx1"/>
            </a:solidFill>
            <a:miter lim="800000"/>
            <a:headEnd/>
            <a:tailEnd/>
          </a:ln>
        </p:spPr>
        <p:txBody>
          <a:bodyPr>
            <a:spAutoFit/>
          </a:bodyPr>
          <a:lstStyle/>
          <a:p>
            <a:endParaRPr lang="en-US"/>
          </a:p>
        </p:txBody>
      </p:sp>
      <p:sp>
        <p:nvSpPr>
          <p:cNvPr id="13319" name="Line 7"/>
          <p:cNvSpPr>
            <a:spLocks noChangeShapeType="1"/>
          </p:cNvSpPr>
          <p:nvPr/>
        </p:nvSpPr>
        <p:spPr bwMode="auto">
          <a:xfrm>
            <a:off x="5715000" y="3352800"/>
            <a:ext cx="533400" cy="533400"/>
          </a:xfrm>
          <a:prstGeom prst="line">
            <a:avLst/>
          </a:prstGeom>
          <a:noFill/>
          <a:ln w="9525">
            <a:solidFill>
              <a:schemeClr val="tx1"/>
            </a:solidFill>
            <a:miter lim="800000"/>
            <a:headEnd/>
            <a:tailEnd/>
          </a:ln>
        </p:spPr>
        <p:txBody>
          <a:bodyPr>
            <a:spAutoFit/>
          </a:bodyPr>
          <a:lstStyle/>
          <a:p>
            <a:endParaRPr lang="en-US"/>
          </a:p>
        </p:txBody>
      </p:sp>
      <p:sp>
        <p:nvSpPr>
          <p:cNvPr id="13320" name="Line 8"/>
          <p:cNvSpPr>
            <a:spLocks noChangeShapeType="1"/>
          </p:cNvSpPr>
          <p:nvPr/>
        </p:nvSpPr>
        <p:spPr bwMode="auto">
          <a:xfrm flipH="1">
            <a:off x="5715000" y="2286000"/>
            <a:ext cx="381000" cy="609600"/>
          </a:xfrm>
          <a:prstGeom prst="line">
            <a:avLst/>
          </a:prstGeom>
          <a:noFill/>
          <a:ln w="9525">
            <a:solidFill>
              <a:schemeClr val="tx1"/>
            </a:solidFill>
            <a:miter lim="800000"/>
            <a:headEnd/>
            <a:tailEnd/>
          </a:ln>
        </p:spPr>
        <p:txBody>
          <a:bodyPr>
            <a:spAutoFit/>
          </a:bodyPr>
          <a:lstStyle/>
          <a:p>
            <a:endParaRPr lang="en-US"/>
          </a:p>
        </p:txBody>
      </p:sp>
      <p:sp>
        <p:nvSpPr>
          <p:cNvPr id="13321" name="Line 9"/>
          <p:cNvSpPr>
            <a:spLocks noChangeShapeType="1"/>
          </p:cNvSpPr>
          <p:nvPr/>
        </p:nvSpPr>
        <p:spPr bwMode="auto">
          <a:xfrm>
            <a:off x="4876800" y="2438400"/>
            <a:ext cx="457200" cy="609600"/>
          </a:xfrm>
          <a:prstGeom prst="line">
            <a:avLst/>
          </a:prstGeom>
          <a:noFill/>
          <a:ln w="9525">
            <a:solidFill>
              <a:schemeClr val="tx1"/>
            </a:solidFill>
            <a:miter lim="800000"/>
            <a:headEnd/>
            <a:tailEnd/>
          </a:ln>
        </p:spPr>
        <p:txBody>
          <a:bodyPr>
            <a:spAutoFit/>
          </a:bodyPr>
          <a:lstStyle/>
          <a:p>
            <a:endParaRPr lang="en-US"/>
          </a:p>
        </p:txBody>
      </p:sp>
      <p:sp>
        <p:nvSpPr>
          <p:cNvPr id="13322" name="Line 10"/>
          <p:cNvSpPr>
            <a:spLocks noChangeShapeType="1"/>
          </p:cNvSpPr>
          <p:nvPr/>
        </p:nvSpPr>
        <p:spPr bwMode="auto">
          <a:xfrm>
            <a:off x="6781800" y="2133600"/>
            <a:ext cx="762000" cy="0"/>
          </a:xfrm>
          <a:prstGeom prst="line">
            <a:avLst/>
          </a:prstGeom>
          <a:noFill/>
          <a:ln w="9525">
            <a:solidFill>
              <a:schemeClr val="tx1"/>
            </a:solidFill>
            <a:miter lim="800000"/>
            <a:headEnd/>
            <a:tailEnd/>
          </a:ln>
        </p:spPr>
        <p:txBody>
          <a:bodyPr>
            <a:spAutoFit/>
          </a:bodyPr>
          <a:lstStyle/>
          <a:p>
            <a:endParaRPr lang="en-US"/>
          </a:p>
        </p:txBody>
      </p:sp>
      <p:sp>
        <p:nvSpPr>
          <p:cNvPr id="13323" name="Line 11"/>
          <p:cNvSpPr>
            <a:spLocks noChangeShapeType="1"/>
          </p:cNvSpPr>
          <p:nvPr/>
        </p:nvSpPr>
        <p:spPr bwMode="auto">
          <a:xfrm>
            <a:off x="6858000" y="4038600"/>
            <a:ext cx="838200" cy="0"/>
          </a:xfrm>
          <a:prstGeom prst="line">
            <a:avLst/>
          </a:prstGeom>
          <a:noFill/>
          <a:ln w="9525">
            <a:solidFill>
              <a:schemeClr val="tx1"/>
            </a:solidFill>
            <a:miter lim="800000"/>
            <a:headEnd/>
            <a:tailEnd/>
          </a:ln>
        </p:spPr>
        <p:txBody>
          <a:bodyPr>
            <a:spAutoFit/>
          </a:bodyPr>
          <a:lstStyle/>
          <a:p>
            <a:endParaRPr lang="en-US"/>
          </a:p>
        </p:txBody>
      </p:sp>
      <p:sp>
        <p:nvSpPr>
          <p:cNvPr id="13324" name="Oval 12"/>
          <p:cNvSpPr>
            <a:spLocks noChangeArrowheads="1"/>
          </p:cNvSpPr>
          <p:nvPr/>
        </p:nvSpPr>
        <p:spPr bwMode="auto">
          <a:xfrm>
            <a:off x="5867400" y="18709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3</a:t>
            </a:r>
          </a:p>
        </p:txBody>
      </p:sp>
      <p:sp>
        <p:nvSpPr>
          <p:cNvPr id="13325" name="Oval 13"/>
          <p:cNvSpPr>
            <a:spLocks noChangeArrowheads="1"/>
          </p:cNvSpPr>
          <p:nvPr/>
        </p:nvSpPr>
        <p:spPr bwMode="auto">
          <a:xfrm>
            <a:off x="7467600" y="18709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4</a:t>
            </a:r>
          </a:p>
        </p:txBody>
      </p:sp>
      <p:sp>
        <p:nvSpPr>
          <p:cNvPr id="13326" name="Oval 14"/>
          <p:cNvSpPr>
            <a:spLocks noChangeArrowheads="1"/>
          </p:cNvSpPr>
          <p:nvPr/>
        </p:nvSpPr>
        <p:spPr bwMode="auto">
          <a:xfrm>
            <a:off x="6019800" y="36997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6</a:t>
            </a:r>
          </a:p>
        </p:txBody>
      </p:sp>
      <p:sp>
        <p:nvSpPr>
          <p:cNvPr id="13327" name="Oval 15"/>
          <p:cNvSpPr>
            <a:spLocks noChangeArrowheads="1"/>
          </p:cNvSpPr>
          <p:nvPr/>
        </p:nvSpPr>
        <p:spPr bwMode="auto">
          <a:xfrm>
            <a:off x="7543800" y="36235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5</a:t>
            </a:r>
          </a:p>
        </p:txBody>
      </p:sp>
      <p:sp>
        <p:nvSpPr>
          <p:cNvPr id="13328" name="Oval 16"/>
          <p:cNvSpPr>
            <a:spLocks noChangeArrowheads="1"/>
          </p:cNvSpPr>
          <p:nvPr/>
        </p:nvSpPr>
        <p:spPr bwMode="auto">
          <a:xfrm>
            <a:off x="3886200" y="38521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7</a:t>
            </a:r>
          </a:p>
        </p:txBody>
      </p:sp>
      <p:sp>
        <p:nvSpPr>
          <p:cNvPr id="13329" name="Oval 17"/>
          <p:cNvSpPr>
            <a:spLocks noChangeArrowheads="1"/>
          </p:cNvSpPr>
          <p:nvPr/>
        </p:nvSpPr>
        <p:spPr bwMode="auto">
          <a:xfrm>
            <a:off x="4191000" y="19471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1</a:t>
            </a:r>
          </a:p>
        </p:txBody>
      </p:sp>
      <p:sp>
        <p:nvSpPr>
          <p:cNvPr id="13330" name="Oval 18"/>
          <p:cNvSpPr>
            <a:spLocks noChangeArrowheads="1"/>
          </p:cNvSpPr>
          <p:nvPr/>
        </p:nvSpPr>
        <p:spPr bwMode="auto">
          <a:xfrm>
            <a:off x="3048000" y="27853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8</a:t>
            </a:r>
          </a:p>
        </p:txBody>
      </p:sp>
      <p:sp>
        <p:nvSpPr>
          <p:cNvPr id="13331" name="Oval 19"/>
          <p:cNvSpPr>
            <a:spLocks noChangeArrowheads="1"/>
          </p:cNvSpPr>
          <p:nvPr/>
        </p:nvSpPr>
        <p:spPr bwMode="auto">
          <a:xfrm>
            <a:off x="5029200" y="2785319"/>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pitchFamily="34" charset="0"/>
              </a:rPr>
              <a:t>2</a:t>
            </a:r>
          </a:p>
        </p:txBody>
      </p:sp>
      <p:grpSp>
        <p:nvGrpSpPr>
          <p:cNvPr id="2" name="Group 20"/>
          <p:cNvGrpSpPr>
            <a:grpSpLocks/>
          </p:cNvGrpSpPr>
          <p:nvPr/>
        </p:nvGrpSpPr>
        <p:grpSpPr bwMode="auto">
          <a:xfrm>
            <a:off x="3505200" y="3254375"/>
            <a:ext cx="1911350" cy="769938"/>
            <a:chOff x="1248" y="2050"/>
            <a:chExt cx="1204" cy="485"/>
          </a:xfrm>
        </p:grpSpPr>
        <p:sp>
          <p:nvSpPr>
            <p:cNvPr id="13365" name="Text Box 21"/>
            <p:cNvSpPr txBox="1">
              <a:spLocks noChangeArrowheads="1"/>
            </p:cNvSpPr>
            <p:nvPr/>
          </p:nvSpPr>
          <p:spPr bwMode="auto">
            <a:xfrm>
              <a:off x="2256" y="2151"/>
              <a:ext cx="19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7</a:t>
              </a:r>
            </a:p>
          </p:txBody>
        </p:sp>
        <p:sp>
          <p:nvSpPr>
            <p:cNvPr id="13366" name="Text Box 22"/>
            <p:cNvSpPr txBox="1">
              <a:spLocks noChangeArrowheads="1"/>
            </p:cNvSpPr>
            <p:nvPr/>
          </p:nvSpPr>
          <p:spPr bwMode="auto">
            <a:xfrm>
              <a:off x="1248" y="2304"/>
              <a:ext cx="19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7</a:t>
              </a:r>
            </a:p>
          </p:txBody>
        </p:sp>
        <p:sp>
          <p:nvSpPr>
            <p:cNvPr id="13367" name="Freeform 23"/>
            <p:cNvSpPr>
              <a:spLocks/>
            </p:cNvSpPr>
            <p:nvPr/>
          </p:nvSpPr>
          <p:spPr bwMode="auto">
            <a:xfrm>
              <a:off x="1344" y="2103"/>
              <a:ext cx="384" cy="233"/>
            </a:xfrm>
            <a:custGeom>
              <a:avLst/>
              <a:gdLst>
                <a:gd name="T0" fmla="*/ 384 w 384"/>
                <a:gd name="T1" fmla="*/ 4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8" name="Freeform 24"/>
            <p:cNvSpPr>
              <a:spLocks/>
            </p:cNvSpPr>
            <p:nvPr/>
          </p:nvSpPr>
          <p:spPr bwMode="auto">
            <a:xfrm flipH="1">
              <a:off x="1872" y="2050"/>
              <a:ext cx="528" cy="233"/>
            </a:xfrm>
            <a:custGeom>
              <a:avLst/>
              <a:gdLst>
                <a:gd name="T0" fmla="*/ 12755 w 384"/>
                <a:gd name="T1" fmla="*/ 1544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grpSp>
        <p:nvGrpSpPr>
          <p:cNvPr id="3" name="Group 25"/>
          <p:cNvGrpSpPr>
            <a:grpSpLocks/>
          </p:cNvGrpSpPr>
          <p:nvPr/>
        </p:nvGrpSpPr>
        <p:grpSpPr bwMode="auto">
          <a:xfrm>
            <a:off x="4953000" y="2133602"/>
            <a:ext cx="1752600" cy="1585913"/>
            <a:chOff x="2160" y="1344"/>
            <a:chExt cx="1104" cy="999"/>
          </a:xfrm>
        </p:grpSpPr>
        <p:sp>
          <p:nvSpPr>
            <p:cNvPr id="13359" name="Text Box 26"/>
            <p:cNvSpPr txBox="1">
              <a:spLocks noChangeArrowheads="1"/>
            </p:cNvSpPr>
            <p:nvPr/>
          </p:nvSpPr>
          <p:spPr bwMode="auto">
            <a:xfrm>
              <a:off x="2256" y="1344"/>
              <a:ext cx="31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2 7</a:t>
              </a:r>
            </a:p>
          </p:txBody>
        </p:sp>
        <p:sp>
          <p:nvSpPr>
            <p:cNvPr id="13360" name="Text Box 27"/>
            <p:cNvSpPr txBox="1">
              <a:spLocks noChangeArrowheads="1"/>
            </p:cNvSpPr>
            <p:nvPr/>
          </p:nvSpPr>
          <p:spPr bwMode="auto">
            <a:xfrm>
              <a:off x="2784" y="1680"/>
              <a:ext cx="31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2 7</a:t>
              </a:r>
            </a:p>
          </p:txBody>
        </p:sp>
        <p:sp>
          <p:nvSpPr>
            <p:cNvPr id="13361" name="Text Box 28"/>
            <p:cNvSpPr txBox="1">
              <a:spLocks noChangeArrowheads="1"/>
            </p:cNvSpPr>
            <p:nvPr/>
          </p:nvSpPr>
          <p:spPr bwMode="auto">
            <a:xfrm>
              <a:off x="2948" y="2112"/>
              <a:ext cx="316" cy="231"/>
            </a:xfrm>
            <a:prstGeom prst="rect">
              <a:avLst/>
            </a:prstGeom>
            <a:noFill/>
            <a:ln w="9525">
              <a:noFill/>
              <a:miter lim="800000"/>
              <a:headEnd/>
              <a:tailEnd/>
            </a:ln>
          </p:spPr>
          <p:txBody>
            <a:bodyPr wrap="none">
              <a:spAutoFit/>
            </a:bodyPr>
            <a:lstStyle/>
            <a:p>
              <a:pPr algn="ctr" eaLnBrk="0" hangingPunct="0"/>
              <a:r>
                <a:rPr lang="en-US">
                  <a:solidFill>
                    <a:schemeClr val="accent2"/>
                  </a:solidFill>
                  <a:latin typeface="Arial" pitchFamily="34" charset="0"/>
                </a:rPr>
                <a:t>2 7</a:t>
              </a:r>
            </a:p>
          </p:txBody>
        </p:sp>
        <p:sp>
          <p:nvSpPr>
            <p:cNvPr id="13362" name="Freeform 29"/>
            <p:cNvSpPr>
              <a:spLocks/>
            </p:cNvSpPr>
            <p:nvPr/>
          </p:nvSpPr>
          <p:spPr bwMode="auto">
            <a:xfrm>
              <a:off x="2160" y="1527"/>
              <a:ext cx="264" cy="233"/>
            </a:xfrm>
            <a:custGeom>
              <a:avLst/>
              <a:gdLst>
                <a:gd name="T0" fmla="*/ 144 w 264"/>
                <a:gd name="T1" fmla="*/ 58 h 528"/>
                <a:gd name="T2" fmla="*/ 240 w 264"/>
                <a:gd name="T3" fmla="*/ 20 h 528"/>
                <a:gd name="T4" fmla="*/ 0 w 264"/>
                <a:gd name="T5" fmla="*/ 0 h 528"/>
                <a:gd name="T6" fmla="*/ 0 60000 65536"/>
                <a:gd name="T7" fmla="*/ 0 60000 65536"/>
                <a:gd name="T8" fmla="*/ 0 60000 65536"/>
                <a:gd name="T9" fmla="*/ 0 w 264"/>
                <a:gd name="T10" fmla="*/ 0 h 528"/>
                <a:gd name="T11" fmla="*/ 264 w 264"/>
                <a:gd name="T12" fmla="*/ 528 h 528"/>
              </a:gdLst>
              <a:ahLst/>
              <a:cxnLst>
                <a:cxn ang="T6">
                  <a:pos x="T0" y="T1"/>
                </a:cxn>
                <a:cxn ang="T7">
                  <a:pos x="T2" y="T3"/>
                </a:cxn>
                <a:cxn ang="T8">
                  <a:pos x="T4" y="T5"/>
                </a:cxn>
              </a:cxnLst>
              <a:rect l="T9" t="T10" r="T11" b="T12"/>
              <a:pathLst>
                <a:path w="264" h="528">
                  <a:moveTo>
                    <a:pt x="144" y="528"/>
                  </a:moveTo>
                  <a:cubicBezTo>
                    <a:pt x="204" y="404"/>
                    <a:pt x="264" y="280"/>
                    <a:pt x="240" y="192"/>
                  </a:cubicBezTo>
                  <a:cubicBezTo>
                    <a:pt x="216" y="104"/>
                    <a:pt x="108" y="52"/>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3" name="Freeform 30"/>
            <p:cNvSpPr>
              <a:spLocks/>
            </p:cNvSpPr>
            <p:nvPr/>
          </p:nvSpPr>
          <p:spPr bwMode="auto">
            <a:xfrm flipH="1" flipV="1">
              <a:off x="2640" y="2040"/>
              <a:ext cx="336" cy="233"/>
            </a:xfrm>
            <a:custGeom>
              <a:avLst/>
              <a:gdLst>
                <a:gd name="T0" fmla="*/ 88 w 384"/>
                <a:gd name="T1" fmla="*/ 33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sp>
          <p:nvSpPr>
            <p:cNvPr id="13364" name="Freeform 31"/>
            <p:cNvSpPr>
              <a:spLocks/>
            </p:cNvSpPr>
            <p:nvPr/>
          </p:nvSpPr>
          <p:spPr bwMode="auto">
            <a:xfrm flipH="1">
              <a:off x="2688" y="1488"/>
              <a:ext cx="192" cy="233"/>
            </a:xfrm>
            <a:custGeom>
              <a:avLst/>
              <a:gdLst>
                <a:gd name="T0" fmla="*/ 1 w 384"/>
                <a:gd name="T1" fmla="*/ 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p:spPr>
          <p:txBody>
            <a:bodyPr>
              <a:spAutoFit/>
            </a:bodyPr>
            <a:lstStyle/>
            <a:p>
              <a:endParaRPr lang="en-US"/>
            </a:p>
          </p:txBody>
        </p:sp>
      </p:grpSp>
      <p:sp>
        <p:nvSpPr>
          <p:cNvPr id="10" name="Rectangular Callout 9"/>
          <p:cNvSpPr/>
          <p:nvPr/>
        </p:nvSpPr>
        <p:spPr bwMode="auto">
          <a:xfrm>
            <a:off x="4403272" y="4878290"/>
            <a:ext cx="879475" cy="1370111"/>
          </a:xfrm>
          <a:prstGeom prst="wedgeRectCallout">
            <a:avLst>
              <a:gd name="adj1" fmla="val -47011"/>
              <a:gd name="adj2" fmla="val -76024"/>
            </a:avLst>
          </a:prstGeom>
          <a:solidFill>
            <a:schemeClr val="bg1">
              <a:lumMod val="95000"/>
            </a:schemeClr>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2000" dirty="0">
                <a:latin typeface="Tahoma" pitchFamily="34" charset="0"/>
              </a:rPr>
              <a:t>Host1</a:t>
            </a:r>
          </a:p>
          <a:p>
            <a:pPr fontAlgn="base">
              <a:spcBef>
                <a:spcPct val="0"/>
              </a:spcBef>
              <a:spcAft>
                <a:spcPct val="0"/>
              </a:spcAft>
            </a:pPr>
            <a:r>
              <a:rPr lang="en-US" dirty="0"/>
              <a:t>Host2</a:t>
            </a:r>
          </a:p>
          <a:p>
            <a:pPr fontAlgn="base">
              <a:spcBef>
                <a:spcPct val="0"/>
              </a:spcBef>
              <a:spcAft>
                <a:spcPct val="0"/>
              </a:spcAft>
            </a:pPr>
            <a:r>
              <a:rPr lang="en-US" sz="2000" dirty="0">
                <a:latin typeface="Tahoma" pitchFamily="34" charset="0"/>
              </a:rPr>
              <a:t>…</a:t>
            </a:r>
          </a:p>
          <a:p>
            <a:pPr fontAlgn="base">
              <a:spcBef>
                <a:spcPct val="0"/>
              </a:spcBef>
              <a:spcAft>
                <a:spcPct val="0"/>
              </a:spcAft>
            </a:pPr>
            <a:r>
              <a:rPr lang="en-US" dirty="0" err="1"/>
              <a:t>Hostn</a:t>
            </a:r>
            <a:endParaRPr lang="en-US" sz="2000" dirty="0">
              <a:latin typeface="Tahoma" pitchFamily="34" charset="0"/>
            </a:endParaRPr>
          </a:p>
        </p:txBody>
      </p:sp>
      <p:sp>
        <p:nvSpPr>
          <p:cNvPr id="11" name="TextBox 10"/>
          <p:cNvSpPr txBox="1"/>
          <p:nvPr/>
        </p:nvSpPr>
        <p:spPr>
          <a:xfrm>
            <a:off x="3660775" y="4343400"/>
            <a:ext cx="423514" cy="369332"/>
          </a:xfrm>
          <a:prstGeom prst="rect">
            <a:avLst/>
          </a:prstGeom>
          <a:noFill/>
        </p:spPr>
        <p:txBody>
          <a:bodyPr wrap="none" rtlCol="0">
            <a:spAutoFit/>
          </a:bodyPr>
          <a:lstStyle/>
          <a:p>
            <a:r>
              <a:rPr lang="en-US" dirty="0"/>
              <a:t>AS</a:t>
            </a:r>
          </a:p>
        </p:txBody>
      </p:sp>
      <p:sp>
        <p:nvSpPr>
          <p:cNvPr id="12" name="Right Brace 11"/>
          <p:cNvSpPr/>
          <p:nvPr/>
        </p:nvSpPr>
        <p:spPr bwMode="auto">
          <a:xfrm>
            <a:off x="5372100" y="4878290"/>
            <a:ext cx="419100" cy="1370111"/>
          </a:xfrm>
          <a:prstGeom prst="rightBrac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ahoma" pitchFamily="34" charset="0"/>
            </a:endParaRPr>
          </a:p>
        </p:txBody>
      </p:sp>
      <p:sp>
        <p:nvSpPr>
          <p:cNvPr id="62" name="TextBox 61"/>
          <p:cNvSpPr txBox="1"/>
          <p:nvPr/>
        </p:nvSpPr>
        <p:spPr>
          <a:xfrm>
            <a:off x="5920091" y="5391090"/>
            <a:ext cx="1572546" cy="369332"/>
          </a:xfrm>
          <a:prstGeom prst="rect">
            <a:avLst/>
          </a:prstGeom>
          <a:noFill/>
        </p:spPr>
        <p:txBody>
          <a:bodyPr wrap="none" rtlCol="0">
            <a:spAutoFit/>
          </a:bodyPr>
          <a:lstStyle/>
          <a:p>
            <a:r>
              <a:rPr lang="en-US" dirty="0"/>
              <a:t>Address blocks</a:t>
            </a:r>
          </a:p>
        </p:txBody>
      </p:sp>
      <p:sp>
        <p:nvSpPr>
          <p:cNvPr id="3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3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4" name="灯片编号占位符 3"/>
          <p:cNvSpPr>
            <a:spLocks noGrp="1"/>
          </p:cNvSpPr>
          <p:nvPr>
            <p:ph type="sldNum" sz="quarter" idx="12"/>
          </p:nvPr>
        </p:nvSpPr>
        <p:spPr/>
        <p:txBody>
          <a:bodyPr/>
          <a:lstStyle/>
          <a:p>
            <a:fld id="{1FF18F41-E0A9-4F72-861C-BE4AABE77BA0}" type="slidenum">
              <a:rPr lang="zh-CN" altLang="en-US" smtClean="0"/>
              <a:t>58</a:t>
            </a:fld>
            <a:endParaRPr lang="zh-CN" altLang="en-US"/>
          </a:p>
        </p:txBody>
      </p:sp>
    </p:spTree>
    <p:extLst>
      <p:ext uri="{BB962C8B-B14F-4D97-AF65-F5344CB8AC3E}">
        <p14:creationId xmlns:p14="http://schemas.microsoft.com/office/powerpoint/2010/main" val="396837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Address Attestation</a:t>
            </a:r>
          </a:p>
        </p:txBody>
      </p:sp>
      <p:sp>
        <p:nvSpPr>
          <p:cNvPr id="28675" name="Rectangle 3"/>
          <p:cNvSpPr>
            <a:spLocks noGrp="1" noChangeArrowheads="1"/>
          </p:cNvSpPr>
          <p:nvPr>
            <p:ph idx="1"/>
          </p:nvPr>
        </p:nvSpPr>
        <p:spPr/>
        <p:txBody>
          <a:bodyPr/>
          <a:lstStyle/>
          <a:p>
            <a:r>
              <a:rPr lang="en-US" sz="2400" dirty="0"/>
              <a:t>Indicates that the final AS listed in the UPDATE is authorized by the owner of those address </a:t>
            </a:r>
            <a:r>
              <a:rPr lang="en-US" sz="2400"/>
              <a:t>blocks </a:t>
            </a:r>
          </a:p>
          <a:p>
            <a:r>
              <a:rPr lang="en-US" sz="2400"/>
              <a:t>Includes </a:t>
            </a:r>
            <a:r>
              <a:rPr lang="en-US" sz="2400" dirty="0"/>
              <a:t>identification of:</a:t>
            </a:r>
          </a:p>
          <a:p>
            <a:pPr lvl="1"/>
            <a:r>
              <a:rPr lang="en-US" sz="2000" dirty="0"/>
              <a:t>owner’s certificate </a:t>
            </a:r>
          </a:p>
          <a:p>
            <a:pPr lvl="1"/>
            <a:r>
              <a:rPr lang="en-US" sz="2000" dirty="0"/>
              <a:t>AS to be advertising the address blocks</a:t>
            </a:r>
          </a:p>
          <a:p>
            <a:pPr lvl="1"/>
            <a:r>
              <a:rPr lang="en-US" sz="2000" dirty="0"/>
              <a:t>address blocks</a:t>
            </a:r>
          </a:p>
          <a:p>
            <a:pPr lvl="1"/>
            <a:r>
              <a:rPr lang="en-US" sz="2000" dirty="0"/>
              <a:t>expiration date</a:t>
            </a:r>
          </a:p>
          <a:p>
            <a:r>
              <a:rPr lang="en-US" sz="2400" dirty="0"/>
              <a:t>Digitally signed by owner of the address blocks</a:t>
            </a:r>
          </a:p>
          <a:p>
            <a:r>
              <a:rPr lang="en-US" sz="2400" dirty="0"/>
              <a:t>Used to protect BGP from erroneous UPDATEs </a:t>
            </a:r>
            <a:r>
              <a:rPr lang="en-US" sz="2000" dirty="0"/>
              <a:t>(authenticated but misbehaving or misconfigured BGP speakers)</a:t>
            </a:r>
            <a:endParaRPr lang="en-US" sz="2400" dirty="0"/>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59</a:t>
            </a:fld>
            <a:endParaRPr lang="zh-CN" altLang="en-US"/>
          </a:p>
        </p:txBody>
      </p:sp>
    </p:spTree>
    <p:extLst>
      <p:ext uri="{BB962C8B-B14F-4D97-AF65-F5344CB8AC3E}">
        <p14:creationId xmlns:p14="http://schemas.microsoft.com/office/powerpoint/2010/main" val="123801982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a:t>Last lecture</a:t>
            </a:r>
          </a:p>
        </p:txBody>
      </p:sp>
      <p:sp>
        <p:nvSpPr>
          <p:cNvPr id="7171" name="Content Placeholder 2" descr="Rectangle: Click to edit Master text styles&#10;Second level&#10;Third level&#10;Fourth level&#10;Fifth level"/>
          <p:cNvSpPr>
            <a:spLocks noGrp="1"/>
          </p:cNvSpPr>
          <p:nvPr>
            <p:ph idx="1"/>
          </p:nvPr>
        </p:nvSpPr>
        <p:spPr/>
        <p:txBody>
          <a:bodyPr/>
          <a:lstStyle/>
          <a:p>
            <a:pPr eaLnBrk="1" hangingPunct="1"/>
            <a:r>
              <a:rPr lang="en-US" dirty="0"/>
              <a:t>Basic network protocols</a:t>
            </a:r>
          </a:p>
          <a:p>
            <a:pPr lvl="1" eaLnBrk="1" hangingPunct="1"/>
            <a:r>
              <a:rPr lang="en-US" dirty="0"/>
              <a:t>IP, TCP, UDP, BGP, DNS</a:t>
            </a:r>
          </a:p>
          <a:p>
            <a:pPr eaLnBrk="1" hangingPunct="1"/>
            <a:r>
              <a:rPr lang="en-US" dirty="0"/>
              <a:t>Problems with them</a:t>
            </a:r>
          </a:p>
          <a:p>
            <a:pPr lvl="1" eaLnBrk="1" hangingPunct="1"/>
            <a:r>
              <a:rPr lang="en-US" dirty="0"/>
              <a:t>TCP/IP</a:t>
            </a:r>
          </a:p>
          <a:p>
            <a:pPr lvl="2" eaLnBrk="1" hangingPunct="1"/>
            <a:r>
              <a:rPr lang="en-US" dirty="0"/>
              <a:t>No SRC authentication: can’t tell where packet is from</a:t>
            </a:r>
          </a:p>
          <a:p>
            <a:pPr lvl="2" eaLnBrk="1" hangingPunct="1"/>
            <a:r>
              <a:rPr lang="en-US" dirty="0"/>
              <a:t>Packet sniffing</a:t>
            </a:r>
          </a:p>
          <a:p>
            <a:pPr lvl="2" eaLnBrk="1" hangingPunct="1"/>
            <a:r>
              <a:rPr lang="en-US" dirty="0"/>
              <a:t>Connection spoofing, sequence numbers</a:t>
            </a:r>
          </a:p>
          <a:p>
            <a:pPr lvl="1" eaLnBrk="1" hangingPunct="1"/>
            <a:r>
              <a:rPr lang="en-US" dirty="0">
                <a:solidFill>
                  <a:schemeClr val="bg2"/>
                </a:solidFill>
              </a:rPr>
              <a:t>BGP: advertise bad routes or close good ones</a:t>
            </a:r>
          </a:p>
          <a:p>
            <a:pPr lvl="1" eaLnBrk="1" hangingPunct="1"/>
            <a:r>
              <a:rPr lang="en-US" dirty="0">
                <a:solidFill>
                  <a:schemeClr val="bg2"/>
                </a:solidFill>
              </a:rPr>
              <a:t>DNS: cache poisoning, rebinding</a:t>
            </a:r>
          </a:p>
          <a:p>
            <a:pPr lvl="2" eaLnBrk="1" hangingPunct="1"/>
            <a:r>
              <a:rPr lang="en-US" dirty="0">
                <a:solidFill>
                  <a:schemeClr val="bg2"/>
                </a:solidFill>
              </a:rPr>
              <a:t>Web security mechanisms rely on DNS </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6</a:t>
            </a:fld>
            <a:endParaRPr lang="zh-CN" altLang="en-US"/>
          </a:p>
        </p:txBody>
      </p:sp>
    </p:spTree>
    <p:extLst>
      <p:ext uri="{BB962C8B-B14F-4D97-AF65-F5344CB8AC3E}">
        <p14:creationId xmlns:p14="http://schemas.microsoft.com/office/powerpoint/2010/main" val="17478169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Route Attestation</a:t>
            </a:r>
          </a:p>
        </p:txBody>
      </p:sp>
      <p:sp>
        <p:nvSpPr>
          <p:cNvPr id="29699" name="Rectangle 3"/>
          <p:cNvSpPr>
            <a:spLocks noGrp="1" noChangeArrowheads="1"/>
          </p:cNvSpPr>
          <p:nvPr>
            <p:ph type="body" idx="1"/>
          </p:nvPr>
        </p:nvSpPr>
        <p:spPr/>
        <p:txBody>
          <a:bodyPr/>
          <a:lstStyle/>
          <a:p>
            <a:r>
              <a:rPr lang="en-US" sz="2400" dirty="0"/>
              <a:t>Indicates that the speaker or its AS authorizes the listener’s AS to use the route in the UPDATE</a:t>
            </a:r>
          </a:p>
          <a:p>
            <a:r>
              <a:rPr lang="en-US" sz="2400" dirty="0"/>
              <a:t>Includes identification of: </a:t>
            </a:r>
          </a:p>
          <a:p>
            <a:pPr lvl="1"/>
            <a:r>
              <a:rPr lang="en-US" sz="2000" dirty="0"/>
              <a:t>AS’s or BGP speaker’s certificate issued by owner of the AS </a:t>
            </a:r>
          </a:p>
          <a:p>
            <a:pPr lvl="1"/>
            <a:r>
              <a:rPr lang="en-US" sz="2000" dirty="0"/>
              <a:t>the address blocks and the list of </a:t>
            </a:r>
            <a:r>
              <a:rPr lang="en-US" sz="2000" dirty="0" err="1"/>
              <a:t>ASes</a:t>
            </a:r>
            <a:r>
              <a:rPr lang="en-US" sz="2000" dirty="0"/>
              <a:t> in the UPDATE</a:t>
            </a:r>
          </a:p>
          <a:p>
            <a:pPr lvl="1"/>
            <a:r>
              <a:rPr lang="en-US" sz="2000" dirty="0"/>
              <a:t>the neighbor</a:t>
            </a:r>
          </a:p>
          <a:p>
            <a:pPr lvl="1"/>
            <a:r>
              <a:rPr lang="en-US" sz="2000" dirty="0"/>
              <a:t>expiration date</a:t>
            </a:r>
          </a:p>
          <a:p>
            <a:r>
              <a:rPr lang="en-US" sz="2400" dirty="0"/>
              <a:t>Digitally signed by owner of the AS (or BGP speaker) distributing the UPDATE, traceable to the IANA ...</a:t>
            </a:r>
          </a:p>
          <a:p>
            <a:r>
              <a:rPr lang="en-US" sz="2400" dirty="0"/>
              <a:t>Used to protect BGP from erroneous UPDATEs </a:t>
            </a:r>
            <a:r>
              <a:rPr lang="en-US" sz="2000" dirty="0"/>
              <a:t>(authenticated but misbehaving or </a:t>
            </a:r>
            <a:r>
              <a:rPr lang="en-US" sz="2000" dirty="0" err="1"/>
              <a:t>misconfigured</a:t>
            </a:r>
            <a:r>
              <a:rPr lang="en-US" sz="2000" dirty="0"/>
              <a:t> BGP speakers)</a:t>
            </a:r>
            <a:endParaRPr lang="en-US" sz="2400" dirty="0"/>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60</a:t>
            </a:fld>
            <a:endParaRPr lang="zh-CN" altLang="en-US"/>
          </a:p>
        </p:txBody>
      </p:sp>
    </p:spTree>
    <p:extLst>
      <p:ext uri="{BB962C8B-B14F-4D97-AF65-F5344CB8AC3E}">
        <p14:creationId xmlns:p14="http://schemas.microsoft.com/office/powerpoint/2010/main" val="1022793397"/>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Validating a Route</a:t>
            </a:r>
          </a:p>
        </p:txBody>
      </p:sp>
      <p:sp>
        <p:nvSpPr>
          <p:cNvPr id="30723" name="Rectangle 3"/>
          <p:cNvSpPr>
            <a:spLocks noGrp="1" noChangeArrowheads="1"/>
          </p:cNvSpPr>
          <p:nvPr>
            <p:ph type="body" idx="1"/>
          </p:nvPr>
        </p:nvSpPr>
        <p:spPr/>
        <p:txBody>
          <a:bodyPr/>
          <a:lstStyle/>
          <a:p>
            <a:r>
              <a:rPr lang="en-US" dirty="0"/>
              <a:t>To validate a route from </a:t>
            </a:r>
            <a:r>
              <a:rPr lang="en-US" dirty="0" err="1"/>
              <a:t>AS</a:t>
            </a:r>
            <a:r>
              <a:rPr lang="en-US" baseline="-25000" dirty="0" err="1"/>
              <a:t>n</a:t>
            </a:r>
            <a:r>
              <a:rPr lang="en-US" dirty="0"/>
              <a:t>, AS</a:t>
            </a:r>
            <a:r>
              <a:rPr lang="en-US" baseline="-25000" dirty="0"/>
              <a:t>n+1</a:t>
            </a:r>
            <a:r>
              <a:rPr lang="en-US" dirty="0"/>
              <a:t> needs:</a:t>
            </a:r>
          </a:p>
          <a:p>
            <a:pPr lvl="1"/>
            <a:r>
              <a:rPr lang="en-US" sz="2000" dirty="0"/>
              <a:t>address attestation from each organization owning an address block(s) in the NLRI</a:t>
            </a:r>
          </a:p>
          <a:p>
            <a:pPr lvl="1"/>
            <a:r>
              <a:rPr lang="en-US" sz="2000" dirty="0"/>
              <a:t>address allocation certificate from each organization owning address blocks in the NLRI</a:t>
            </a:r>
          </a:p>
          <a:p>
            <a:pPr lvl="1"/>
            <a:r>
              <a:rPr lang="en-US" sz="2000" dirty="0"/>
              <a:t>route attestation from every AS along the path (AS</a:t>
            </a:r>
            <a:r>
              <a:rPr lang="en-US" sz="2000" baseline="-25000" dirty="0"/>
              <a:t>1</a:t>
            </a:r>
            <a:r>
              <a:rPr lang="en-US" sz="2000" dirty="0"/>
              <a:t> to </a:t>
            </a:r>
            <a:r>
              <a:rPr lang="en-US" sz="2000" dirty="0" err="1"/>
              <a:t>AS</a:t>
            </a:r>
            <a:r>
              <a:rPr lang="en-US" sz="2000" baseline="-25000" dirty="0" err="1"/>
              <a:t>n</a:t>
            </a:r>
            <a:r>
              <a:rPr lang="en-US" sz="2000" dirty="0"/>
              <a:t>), where the route attestation for </a:t>
            </a:r>
            <a:r>
              <a:rPr lang="en-US" sz="2000" dirty="0" err="1"/>
              <a:t>AS</a:t>
            </a:r>
            <a:r>
              <a:rPr lang="en-US" sz="2000" baseline="-25000" dirty="0" err="1"/>
              <a:t>k</a:t>
            </a:r>
            <a:r>
              <a:rPr lang="en-US" sz="2000" dirty="0"/>
              <a:t> specifies the NLRI and the path up to that point (AS</a:t>
            </a:r>
            <a:r>
              <a:rPr lang="en-US" sz="2000" baseline="-25000" dirty="0"/>
              <a:t>1</a:t>
            </a:r>
            <a:r>
              <a:rPr lang="en-US" sz="2000" dirty="0"/>
              <a:t> through AS</a:t>
            </a:r>
            <a:r>
              <a:rPr lang="en-US" sz="2000" baseline="-25000" dirty="0"/>
              <a:t>k+1</a:t>
            </a:r>
            <a:r>
              <a:rPr lang="en-US" sz="2000" dirty="0"/>
              <a:t>)</a:t>
            </a:r>
          </a:p>
          <a:p>
            <a:pPr lvl="1"/>
            <a:r>
              <a:rPr lang="en-US" sz="2000" dirty="0"/>
              <a:t>certificate for each AS or router along path (AS</a:t>
            </a:r>
            <a:r>
              <a:rPr lang="en-US" sz="2000" baseline="-25000" dirty="0"/>
              <a:t>1</a:t>
            </a:r>
            <a:r>
              <a:rPr lang="en-US" sz="2000" dirty="0"/>
              <a:t> to </a:t>
            </a:r>
            <a:r>
              <a:rPr lang="en-US" sz="2000" dirty="0" err="1"/>
              <a:t>AS</a:t>
            </a:r>
            <a:r>
              <a:rPr lang="en-US" sz="2000" baseline="-25000" dirty="0" err="1"/>
              <a:t>n</a:t>
            </a:r>
            <a:r>
              <a:rPr lang="en-US" sz="2000" dirty="0"/>
              <a:t>) to check signatures on the route attestations</a:t>
            </a:r>
          </a:p>
          <a:p>
            <a:pPr lvl="1"/>
            <a:r>
              <a:rPr lang="en-US" sz="2000" dirty="0"/>
              <a:t>and, of course, all the relevant CRLs must have been checked</a:t>
            </a:r>
          </a:p>
        </p:txBody>
      </p:sp>
      <p:sp>
        <p:nvSpPr>
          <p:cNvPr id="8" name="TextBox 7"/>
          <p:cNvSpPr txBox="1"/>
          <p:nvPr/>
        </p:nvSpPr>
        <p:spPr>
          <a:xfrm>
            <a:off x="8196533" y="5431556"/>
            <a:ext cx="1522853" cy="338554"/>
          </a:xfrm>
          <a:prstGeom prst="rect">
            <a:avLst/>
          </a:prstGeom>
          <a:noFill/>
        </p:spPr>
        <p:txBody>
          <a:bodyPr wrap="none" rtlCol="0">
            <a:spAutoFit/>
          </a:bodyPr>
          <a:lstStyle/>
          <a:p>
            <a:r>
              <a:rPr lang="en-US" sz="1600" dirty="0"/>
              <a:t>Slide: Kent et al.</a:t>
            </a:r>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61</a:t>
            </a:fld>
            <a:endParaRPr lang="zh-CN" altLang="en-US"/>
          </a:p>
        </p:txBody>
      </p:sp>
    </p:spTree>
    <p:extLst>
      <p:ext uri="{BB962C8B-B14F-4D97-AF65-F5344CB8AC3E}">
        <p14:creationId xmlns:p14="http://schemas.microsoft.com/office/powerpoint/2010/main" val="242536433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1600201"/>
            <a:ext cx="7772400" cy="1362075"/>
          </a:xfrm>
        </p:spPr>
        <p:txBody>
          <a:bodyPr>
            <a:normAutofit fontScale="90000"/>
          </a:bodyPr>
          <a:lstStyle/>
          <a:p>
            <a:r>
              <a:rPr lang="en-US" dirty="0"/>
              <a:t>Infrastructure protocols: BGP,  DNS</a:t>
            </a:r>
          </a:p>
        </p:txBody>
      </p:sp>
      <p:sp>
        <p:nvSpPr>
          <p:cNvPr id="3" name="Up Arrow 2"/>
          <p:cNvSpPr/>
          <p:nvPr/>
        </p:nvSpPr>
        <p:spPr bwMode="auto">
          <a:xfrm>
            <a:off x="4192438" y="2962276"/>
            <a:ext cx="381000" cy="619125"/>
          </a:xfrm>
          <a:prstGeom prst="upArrow">
            <a:avLst/>
          </a:prstGeom>
          <a:solidFill>
            <a:schemeClr val="tx1"/>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ahoma" pitchFamily="34" charset="0"/>
            </a:endParaRPr>
          </a:p>
        </p:txBody>
      </p:sp>
      <p:sp>
        <p:nvSpPr>
          <p:cNvPr id="5"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6"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62</a:t>
            </a:fld>
            <a:endParaRPr lang="zh-CN" altLang="en-US"/>
          </a:p>
        </p:txBody>
      </p:sp>
    </p:spTree>
    <p:extLst>
      <p:ext uri="{BB962C8B-B14F-4D97-AF65-F5344CB8AC3E}">
        <p14:creationId xmlns:p14="http://schemas.microsoft.com/office/powerpoint/2010/main" val="1800765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itle 136"/>
          <p:cNvSpPr>
            <a:spLocks noGrp="1"/>
          </p:cNvSpPr>
          <p:nvPr>
            <p:ph type="title"/>
          </p:nvPr>
        </p:nvSpPr>
        <p:spPr>
          <a:xfrm>
            <a:off x="840673" y="0"/>
            <a:ext cx="10515600" cy="790815"/>
          </a:xfrm>
        </p:spPr>
        <p:txBody>
          <a:bodyPr/>
          <a:lstStyle/>
          <a:p>
            <a:r>
              <a:rPr lang="en-US" dirty="0"/>
              <a:t>Recall:  DNS Lookup</a:t>
            </a:r>
          </a:p>
        </p:txBody>
      </p:sp>
      <p:sp>
        <p:nvSpPr>
          <p:cNvPr id="7170" name="Rectangle 2"/>
          <p:cNvSpPr>
            <a:spLocks noGrp="1" noChangeArrowheads="1"/>
          </p:cNvSpPr>
          <p:nvPr>
            <p:ph idx="4294967295"/>
          </p:nvPr>
        </p:nvSpPr>
        <p:spPr>
          <a:xfrm>
            <a:off x="2161009" y="920840"/>
            <a:ext cx="8701087" cy="5037138"/>
          </a:xfrm>
        </p:spPr>
        <p:txBody>
          <a:bodyPr vert="horz" lIns="0" tIns="0" rIns="0" bIns="0" rtlCol="0">
            <a:normAutofit fontScale="92500" lnSpcReduction="10000"/>
          </a:bodyPr>
          <a:lstStyle/>
          <a:p>
            <a:pPr marL="0" indent="0">
              <a:lnSpc>
                <a:spcPct val="95000"/>
              </a:lnSpc>
              <a:buNone/>
            </a:pPr>
            <a:r>
              <a:rPr lang="en-US" sz="2400" dirty="0"/>
              <a:t>Query: "www.example.com A?"</a:t>
            </a:r>
            <a:endParaRPr lang="en-US"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1200" dirty="0"/>
          </a:p>
          <a:p>
            <a:pPr marL="0" indent="0">
              <a:lnSpc>
                <a:spcPct val="95000"/>
              </a:lnSpc>
              <a:buNone/>
            </a:pPr>
            <a:endParaRPr lang="en-US" sz="2200" dirty="0"/>
          </a:p>
          <a:p>
            <a:pPr marL="0" indent="0">
              <a:lnSpc>
                <a:spcPct val="95000"/>
              </a:lnSpc>
              <a:buNone/>
            </a:pPr>
            <a:r>
              <a:rPr lang="en-US" sz="2200" dirty="0"/>
              <a:t>Local recursive resolver caches these for TTL specified by RR</a:t>
            </a:r>
          </a:p>
        </p:txBody>
      </p:sp>
      <p:pic>
        <p:nvPicPr>
          <p:cNvPr id="7171" name="Picture 4"/>
          <p:cNvPicPr>
            <a:picLocks noChangeAspect="1" noChangeArrowheads="1"/>
          </p:cNvPicPr>
          <p:nvPr/>
        </p:nvPicPr>
        <p:blipFill>
          <a:blip r:embed="rId3" cstate="print"/>
          <a:srcRect/>
          <a:stretch>
            <a:fillRect/>
          </a:stretch>
        </p:blipFill>
        <p:spPr bwMode="auto">
          <a:xfrm>
            <a:off x="6357723" y="1375978"/>
            <a:ext cx="4123373" cy="4124801"/>
          </a:xfrm>
          <a:prstGeom prst="rect">
            <a:avLst/>
          </a:prstGeom>
          <a:noFill/>
          <a:ln w="9525">
            <a:noFill/>
            <a:miter lim="800000"/>
            <a:headEnd/>
            <a:tailEnd/>
          </a:ln>
        </p:spPr>
      </p:pic>
      <p:grpSp>
        <p:nvGrpSpPr>
          <p:cNvPr id="2" name="Group 5"/>
          <p:cNvGrpSpPr>
            <a:grpSpLocks noRot="1"/>
          </p:cNvGrpSpPr>
          <p:nvPr/>
        </p:nvGrpSpPr>
        <p:grpSpPr bwMode="auto">
          <a:xfrm>
            <a:off x="1794295" y="1363118"/>
            <a:ext cx="4274820" cy="4137660"/>
            <a:chOff x="1539" y="1237"/>
            <a:chExt cx="3322" cy="2896"/>
          </a:xfrm>
          <a:solidFill>
            <a:schemeClr val="bg1"/>
          </a:solidFill>
        </p:grpSpPr>
        <p:sp>
          <p:nvSpPr>
            <p:cNvPr id="7175" name="Line 16"/>
            <p:cNvSpPr>
              <a:spLocks noChangeShapeType="1"/>
            </p:cNvSpPr>
            <p:nvPr/>
          </p:nvSpPr>
          <p:spPr bwMode="auto">
            <a:xfrm>
              <a:off x="2569" y="1237"/>
              <a:ext cx="2292" cy="0"/>
            </a:xfrm>
            <a:prstGeom prst="line">
              <a:avLst/>
            </a:prstGeom>
            <a:grpFill/>
            <a:ln w="3" cap="sq">
              <a:solidFill>
                <a:srgbClr val="FFFFFF"/>
              </a:solidFill>
              <a:round/>
              <a:headEnd/>
              <a:tailEnd/>
            </a:ln>
          </p:spPr>
          <p:txBody>
            <a:bodyPr/>
            <a:lstStyle/>
            <a:p>
              <a:endParaRPr lang="en-US"/>
            </a:p>
          </p:txBody>
        </p:sp>
        <p:sp>
          <p:nvSpPr>
            <p:cNvPr id="7176" name="Line 17"/>
            <p:cNvSpPr>
              <a:spLocks noChangeShapeType="1"/>
            </p:cNvSpPr>
            <p:nvPr/>
          </p:nvSpPr>
          <p:spPr bwMode="auto">
            <a:xfrm>
              <a:off x="2569" y="1631"/>
              <a:ext cx="2292" cy="0"/>
            </a:xfrm>
            <a:prstGeom prst="line">
              <a:avLst/>
            </a:prstGeom>
            <a:grpFill/>
            <a:ln w="3" cap="sq">
              <a:solidFill>
                <a:srgbClr val="FFFFFF"/>
              </a:solidFill>
              <a:round/>
              <a:headEnd/>
              <a:tailEnd/>
            </a:ln>
          </p:spPr>
          <p:txBody>
            <a:bodyPr/>
            <a:lstStyle/>
            <a:p>
              <a:endParaRPr lang="en-US"/>
            </a:p>
          </p:txBody>
        </p:sp>
        <p:sp>
          <p:nvSpPr>
            <p:cNvPr id="7177" name="Line 18"/>
            <p:cNvSpPr>
              <a:spLocks noChangeShapeType="1"/>
            </p:cNvSpPr>
            <p:nvPr/>
          </p:nvSpPr>
          <p:spPr bwMode="auto">
            <a:xfrm>
              <a:off x="2569" y="2380"/>
              <a:ext cx="2292" cy="0"/>
            </a:xfrm>
            <a:prstGeom prst="line">
              <a:avLst/>
            </a:prstGeom>
            <a:grpFill/>
            <a:ln w="3" cap="sq">
              <a:solidFill>
                <a:srgbClr val="FFFFFF"/>
              </a:solidFill>
              <a:round/>
              <a:headEnd/>
              <a:tailEnd/>
            </a:ln>
          </p:spPr>
          <p:txBody>
            <a:bodyPr/>
            <a:lstStyle/>
            <a:p>
              <a:endParaRPr lang="en-US"/>
            </a:p>
          </p:txBody>
        </p:sp>
        <p:sp>
          <p:nvSpPr>
            <p:cNvPr id="7178" name="Line 19"/>
            <p:cNvSpPr>
              <a:spLocks noChangeShapeType="1"/>
            </p:cNvSpPr>
            <p:nvPr/>
          </p:nvSpPr>
          <p:spPr bwMode="auto">
            <a:xfrm>
              <a:off x="2569" y="3237"/>
              <a:ext cx="2292" cy="0"/>
            </a:xfrm>
            <a:prstGeom prst="line">
              <a:avLst/>
            </a:prstGeom>
            <a:grpFill/>
            <a:ln w="3" cap="sq">
              <a:solidFill>
                <a:srgbClr val="FFFFFF"/>
              </a:solidFill>
              <a:round/>
              <a:headEnd/>
              <a:tailEnd/>
            </a:ln>
          </p:spPr>
          <p:txBody>
            <a:bodyPr/>
            <a:lstStyle/>
            <a:p>
              <a:endParaRPr lang="en-US"/>
            </a:p>
          </p:txBody>
        </p:sp>
        <p:sp>
          <p:nvSpPr>
            <p:cNvPr id="7179" name="Line 20"/>
            <p:cNvSpPr>
              <a:spLocks noChangeShapeType="1"/>
            </p:cNvSpPr>
            <p:nvPr/>
          </p:nvSpPr>
          <p:spPr bwMode="auto">
            <a:xfrm>
              <a:off x="2569" y="3693"/>
              <a:ext cx="2292" cy="0"/>
            </a:xfrm>
            <a:prstGeom prst="line">
              <a:avLst/>
            </a:prstGeom>
            <a:grpFill/>
            <a:ln w="3" cap="sq">
              <a:solidFill>
                <a:srgbClr val="FFFFFF"/>
              </a:solidFill>
              <a:round/>
              <a:headEnd/>
              <a:tailEnd/>
            </a:ln>
          </p:spPr>
          <p:txBody>
            <a:bodyPr/>
            <a:lstStyle/>
            <a:p>
              <a:endParaRPr lang="en-US"/>
            </a:p>
          </p:txBody>
        </p:sp>
        <p:sp>
          <p:nvSpPr>
            <p:cNvPr id="7180" name="Line 21"/>
            <p:cNvSpPr>
              <a:spLocks noChangeShapeType="1"/>
            </p:cNvSpPr>
            <p:nvPr/>
          </p:nvSpPr>
          <p:spPr bwMode="auto">
            <a:xfrm>
              <a:off x="2569" y="4133"/>
              <a:ext cx="2292" cy="0"/>
            </a:xfrm>
            <a:prstGeom prst="line">
              <a:avLst/>
            </a:prstGeom>
            <a:grpFill/>
            <a:ln w="3" cap="sq">
              <a:solidFill>
                <a:srgbClr val="FFFFFF"/>
              </a:solidFill>
              <a:round/>
              <a:headEnd/>
              <a:tailEnd/>
            </a:ln>
          </p:spPr>
          <p:txBody>
            <a:bodyPr/>
            <a:lstStyle/>
            <a:p>
              <a:endParaRPr lang="en-US"/>
            </a:p>
          </p:txBody>
        </p:sp>
        <p:sp>
          <p:nvSpPr>
            <p:cNvPr id="7181" name="Line 22"/>
            <p:cNvSpPr>
              <a:spLocks noChangeShapeType="1"/>
            </p:cNvSpPr>
            <p:nvPr/>
          </p:nvSpPr>
          <p:spPr bwMode="auto">
            <a:xfrm>
              <a:off x="1539" y="3693"/>
              <a:ext cx="0" cy="440"/>
            </a:xfrm>
            <a:prstGeom prst="line">
              <a:avLst/>
            </a:prstGeom>
            <a:grpFill/>
            <a:ln w="3" cap="sq">
              <a:solidFill>
                <a:srgbClr val="FFFFFF"/>
              </a:solidFill>
              <a:round/>
              <a:headEnd/>
              <a:tailEnd/>
            </a:ln>
          </p:spPr>
          <p:txBody>
            <a:bodyPr/>
            <a:lstStyle/>
            <a:p>
              <a:endParaRPr lang="en-US"/>
            </a:p>
          </p:txBody>
        </p:sp>
        <p:sp>
          <p:nvSpPr>
            <p:cNvPr id="7182" name="Line 23"/>
            <p:cNvSpPr>
              <a:spLocks noChangeShapeType="1"/>
            </p:cNvSpPr>
            <p:nvPr/>
          </p:nvSpPr>
          <p:spPr bwMode="auto">
            <a:xfrm>
              <a:off x="2569" y="3693"/>
              <a:ext cx="0" cy="440"/>
            </a:xfrm>
            <a:prstGeom prst="line">
              <a:avLst/>
            </a:prstGeom>
            <a:grpFill/>
            <a:ln w="3" cap="sq">
              <a:solidFill>
                <a:srgbClr val="FFFFFF"/>
              </a:solidFill>
              <a:round/>
              <a:headEnd/>
              <a:tailEnd/>
            </a:ln>
          </p:spPr>
          <p:txBody>
            <a:bodyPr/>
            <a:lstStyle/>
            <a:p>
              <a:endParaRPr lang="en-US"/>
            </a:p>
          </p:txBody>
        </p:sp>
        <p:sp>
          <p:nvSpPr>
            <p:cNvPr id="7183" name="Line 24"/>
            <p:cNvSpPr>
              <a:spLocks noChangeShapeType="1"/>
            </p:cNvSpPr>
            <p:nvPr/>
          </p:nvSpPr>
          <p:spPr bwMode="auto">
            <a:xfrm>
              <a:off x="4861" y="3693"/>
              <a:ext cx="0" cy="440"/>
            </a:xfrm>
            <a:prstGeom prst="line">
              <a:avLst/>
            </a:prstGeom>
            <a:grpFill/>
            <a:ln w="3" cap="sq">
              <a:solidFill>
                <a:srgbClr val="FFFFFF"/>
              </a:solidFill>
              <a:round/>
              <a:headEnd/>
              <a:tailEnd/>
            </a:ln>
          </p:spPr>
          <p:txBody>
            <a:bodyPr/>
            <a:lstStyle/>
            <a:p>
              <a:endParaRPr lang="en-US"/>
            </a:p>
          </p:txBody>
        </p:sp>
        <p:sp>
          <p:nvSpPr>
            <p:cNvPr id="7184" name="Line 25"/>
            <p:cNvSpPr>
              <a:spLocks noChangeShapeType="1"/>
            </p:cNvSpPr>
            <p:nvPr/>
          </p:nvSpPr>
          <p:spPr bwMode="auto">
            <a:xfrm>
              <a:off x="1539" y="1237"/>
              <a:ext cx="1030" cy="0"/>
            </a:xfrm>
            <a:prstGeom prst="line">
              <a:avLst/>
            </a:prstGeom>
            <a:grpFill/>
            <a:ln w="3">
              <a:solidFill>
                <a:schemeClr val="tx1"/>
              </a:solidFill>
              <a:round/>
              <a:headEnd/>
              <a:tailEnd/>
            </a:ln>
          </p:spPr>
          <p:txBody>
            <a:bodyPr/>
            <a:lstStyle/>
            <a:p>
              <a:endParaRPr lang="en-US"/>
            </a:p>
          </p:txBody>
        </p:sp>
        <p:sp>
          <p:nvSpPr>
            <p:cNvPr id="7185" name="Line 26"/>
            <p:cNvSpPr>
              <a:spLocks noChangeShapeType="1"/>
            </p:cNvSpPr>
            <p:nvPr/>
          </p:nvSpPr>
          <p:spPr bwMode="auto">
            <a:xfrm>
              <a:off x="1539" y="1237"/>
              <a:ext cx="1030" cy="0"/>
            </a:xfrm>
            <a:prstGeom prst="line">
              <a:avLst/>
            </a:prstGeom>
            <a:grpFill/>
            <a:ln w="28575" cap="sq">
              <a:solidFill>
                <a:srgbClr val="FFFFFF"/>
              </a:solidFill>
              <a:round/>
              <a:headEnd/>
              <a:tailEnd/>
            </a:ln>
          </p:spPr>
          <p:txBody>
            <a:bodyPr/>
            <a:lstStyle/>
            <a:p>
              <a:endParaRPr lang="en-US"/>
            </a:p>
          </p:txBody>
        </p:sp>
        <p:sp>
          <p:nvSpPr>
            <p:cNvPr id="7186" name="Line 27"/>
            <p:cNvSpPr>
              <a:spLocks noChangeShapeType="1"/>
            </p:cNvSpPr>
            <p:nvPr/>
          </p:nvSpPr>
          <p:spPr bwMode="auto">
            <a:xfrm>
              <a:off x="1539" y="1237"/>
              <a:ext cx="0" cy="394"/>
            </a:xfrm>
            <a:prstGeom prst="line">
              <a:avLst/>
            </a:prstGeom>
            <a:grpFill/>
            <a:ln w="3">
              <a:solidFill>
                <a:schemeClr val="tx1"/>
              </a:solidFill>
              <a:round/>
              <a:headEnd/>
              <a:tailEnd/>
            </a:ln>
          </p:spPr>
          <p:txBody>
            <a:bodyPr/>
            <a:lstStyle/>
            <a:p>
              <a:endParaRPr lang="en-US"/>
            </a:p>
          </p:txBody>
        </p:sp>
        <p:sp>
          <p:nvSpPr>
            <p:cNvPr id="7187" name="Line 28"/>
            <p:cNvSpPr>
              <a:spLocks noChangeShapeType="1"/>
            </p:cNvSpPr>
            <p:nvPr/>
          </p:nvSpPr>
          <p:spPr bwMode="auto">
            <a:xfrm>
              <a:off x="1539" y="1237"/>
              <a:ext cx="0" cy="394"/>
            </a:xfrm>
            <a:prstGeom prst="line">
              <a:avLst/>
            </a:prstGeom>
            <a:grpFill/>
            <a:ln w="28575" cap="sq">
              <a:solidFill>
                <a:srgbClr val="FFFFFF"/>
              </a:solidFill>
              <a:round/>
              <a:headEnd/>
              <a:tailEnd/>
            </a:ln>
          </p:spPr>
          <p:txBody>
            <a:bodyPr/>
            <a:lstStyle/>
            <a:p>
              <a:endParaRPr lang="en-US"/>
            </a:p>
          </p:txBody>
        </p:sp>
        <p:sp>
          <p:nvSpPr>
            <p:cNvPr id="7188" name="Line 29"/>
            <p:cNvSpPr>
              <a:spLocks noChangeShapeType="1"/>
            </p:cNvSpPr>
            <p:nvPr/>
          </p:nvSpPr>
          <p:spPr bwMode="auto">
            <a:xfrm>
              <a:off x="2569" y="1237"/>
              <a:ext cx="0" cy="394"/>
            </a:xfrm>
            <a:prstGeom prst="line">
              <a:avLst/>
            </a:prstGeom>
            <a:grpFill/>
            <a:ln w="3">
              <a:solidFill>
                <a:schemeClr val="tx1"/>
              </a:solidFill>
              <a:round/>
              <a:headEnd/>
              <a:tailEnd/>
            </a:ln>
          </p:spPr>
          <p:txBody>
            <a:bodyPr/>
            <a:lstStyle/>
            <a:p>
              <a:endParaRPr lang="en-US"/>
            </a:p>
          </p:txBody>
        </p:sp>
        <p:sp>
          <p:nvSpPr>
            <p:cNvPr id="7189" name="Line 30"/>
            <p:cNvSpPr>
              <a:spLocks noChangeShapeType="1"/>
            </p:cNvSpPr>
            <p:nvPr/>
          </p:nvSpPr>
          <p:spPr bwMode="auto">
            <a:xfrm>
              <a:off x="2569" y="1237"/>
              <a:ext cx="0" cy="394"/>
            </a:xfrm>
            <a:prstGeom prst="line">
              <a:avLst/>
            </a:prstGeom>
            <a:grpFill/>
            <a:ln w="12700" cap="sq">
              <a:solidFill>
                <a:srgbClr val="FFFFFF"/>
              </a:solidFill>
              <a:round/>
              <a:headEnd/>
              <a:tailEnd/>
            </a:ln>
          </p:spPr>
          <p:txBody>
            <a:bodyPr/>
            <a:lstStyle/>
            <a:p>
              <a:endParaRPr lang="en-US"/>
            </a:p>
          </p:txBody>
        </p:sp>
        <p:sp>
          <p:nvSpPr>
            <p:cNvPr id="7190" name="Line 31"/>
            <p:cNvSpPr>
              <a:spLocks noChangeShapeType="1"/>
            </p:cNvSpPr>
            <p:nvPr/>
          </p:nvSpPr>
          <p:spPr bwMode="auto">
            <a:xfrm>
              <a:off x="1539" y="1631"/>
              <a:ext cx="1030" cy="0"/>
            </a:xfrm>
            <a:prstGeom prst="line">
              <a:avLst/>
            </a:prstGeom>
            <a:grpFill/>
            <a:ln w="3">
              <a:solidFill>
                <a:schemeClr val="tx1"/>
              </a:solidFill>
              <a:round/>
              <a:headEnd/>
              <a:tailEnd/>
            </a:ln>
          </p:spPr>
          <p:txBody>
            <a:bodyPr/>
            <a:lstStyle/>
            <a:p>
              <a:endParaRPr lang="en-US"/>
            </a:p>
          </p:txBody>
        </p:sp>
        <p:sp>
          <p:nvSpPr>
            <p:cNvPr id="7191" name="Line 32"/>
            <p:cNvSpPr>
              <a:spLocks noChangeShapeType="1"/>
            </p:cNvSpPr>
            <p:nvPr/>
          </p:nvSpPr>
          <p:spPr bwMode="auto">
            <a:xfrm>
              <a:off x="1539" y="1631"/>
              <a:ext cx="1030" cy="0"/>
            </a:xfrm>
            <a:prstGeom prst="line">
              <a:avLst/>
            </a:prstGeom>
            <a:grpFill/>
            <a:ln w="12700" cap="sq">
              <a:solidFill>
                <a:srgbClr val="FFFFFF"/>
              </a:solidFill>
              <a:round/>
              <a:headEnd/>
              <a:tailEnd/>
            </a:ln>
          </p:spPr>
          <p:txBody>
            <a:bodyPr/>
            <a:lstStyle/>
            <a:p>
              <a:endParaRPr lang="en-US"/>
            </a:p>
          </p:txBody>
        </p:sp>
        <p:sp>
          <p:nvSpPr>
            <p:cNvPr id="7192" name="Line 33"/>
            <p:cNvSpPr>
              <a:spLocks noChangeShapeType="1"/>
            </p:cNvSpPr>
            <p:nvPr/>
          </p:nvSpPr>
          <p:spPr bwMode="auto">
            <a:xfrm>
              <a:off x="2569" y="1237"/>
              <a:ext cx="2292" cy="0"/>
            </a:xfrm>
            <a:prstGeom prst="line">
              <a:avLst/>
            </a:prstGeom>
            <a:grpFill/>
            <a:ln w="9525">
              <a:solidFill>
                <a:schemeClr val="tx1"/>
              </a:solidFill>
              <a:round/>
              <a:headEnd/>
              <a:tailEnd/>
            </a:ln>
          </p:spPr>
          <p:txBody>
            <a:bodyPr/>
            <a:lstStyle/>
            <a:p>
              <a:endParaRPr lang="en-US"/>
            </a:p>
          </p:txBody>
        </p:sp>
        <p:sp>
          <p:nvSpPr>
            <p:cNvPr id="7193" name="Line 34"/>
            <p:cNvSpPr>
              <a:spLocks noChangeShapeType="1"/>
            </p:cNvSpPr>
            <p:nvPr/>
          </p:nvSpPr>
          <p:spPr bwMode="auto">
            <a:xfrm>
              <a:off x="4861" y="1237"/>
              <a:ext cx="0" cy="394"/>
            </a:xfrm>
            <a:prstGeom prst="line">
              <a:avLst/>
            </a:prstGeom>
            <a:grpFill/>
            <a:ln w="3">
              <a:solidFill>
                <a:schemeClr val="tx1"/>
              </a:solidFill>
              <a:round/>
              <a:headEnd/>
              <a:tailEnd/>
            </a:ln>
          </p:spPr>
          <p:txBody>
            <a:bodyPr/>
            <a:lstStyle/>
            <a:p>
              <a:endParaRPr lang="en-US"/>
            </a:p>
          </p:txBody>
        </p:sp>
        <p:sp>
          <p:nvSpPr>
            <p:cNvPr id="7194" name="Line 35"/>
            <p:cNvSpPr>
              <a:spLocks noChangeShapeType="1"/>
            </p:cNvSpPr>
            <p:nvPr/>
          </p:nvSpPr>
          <p:spPr bwMode="auto">
            <a:xfrm>
              <a:off x="4861" y="1237"/>
              <a:ext cx="0" cy="394"/>
            </a:xfrm>
            <a:prstGeom prst="line">
              <a:avLst/>
            </a:prstGeom>
            <a:grpFill/>
            <a:ln w="28575" cap="sq">
              <a:solidFill>
                <a:srgbClr val="FFFFFF"/>
              </a:solidFill>
              <a:round/>
              <a:headEnd/>
              <a:tailEnd/>
            </a:ln>
          </p:spPr>
          <p:txBody>
            <a:bodyPr/>
            <a:lstStyle/>
            <a:p>
              <a:endParaRPr lang="en-US"/>
            </a:p>
          </p:txBody>
        </p:sp>
        <p:sp>
          <p:nvSpPr>
            <p:cNvPr id="7195" name="Line 36"/>
            <p:cNvSpPr>
              <a:spLocks noChangeShapeType="1"/>
            </p:cNvSpPr>
            <p:nvPr/>
          </p:nvSpPr>
          <p:spPr bwMode="auto">
            <a:xfrm>
              <a:off x="2569" y="1631"/>
              <a:ext cx="2292" cy="0"/>
            </a:xfrm>
            <a:prstGeom prst="line">
              <a:avLst/>
            </a:prstGeom>
            <a:grpFill/>
            <a:ln w="9525">
              <a:solidFill>
                <a:schemeClr val="tx1"/>
              </a:solidFill>
              <a:round/>
              <a:headEnd/>
              <a:tailEnd/>
            </a:ln>
          </p:spPr>
          <p:txBody>
            <a:bodyPr/>
            <a:lstStyle/>
            <a:p>
              <a:endParaRPr lang="en-US"/>
            </a:p>
          </p:txBody>
        </p:sp>
        <p:sp>
          <p:nvSpPr>
            <p:cNvPr id="7196" name="Line 37"/>
            <p:cNvSpPr>
              <a:spLocks noChangeShapeType="1"/>
            </p:cNvSpPr>
            <p:nvPr/>
          </p:nvSpPr>
          <p:spPr bwMode="auto">
            <a:xfrm>
              <a:off x="1539" y="1631"/>
              <a:ext cx="0" cy="749"/>
            </a:xfrm>
            <a:prstGeom prst="line">
              <a:avLst/>
            </a:prstGeom>
            <a:grpFill/>
            <a:ln w="3">
              <a:solidFill>
                <a:schemeClr val="tx1"/>
              </a:solidFill>
              <a:round/>
              <a:headEnd/>
              <a:tailEnd/>
            </a:ln>
          </p:spPr>
          <p:txBody>
            <a:bodyPr/>
            <a:lstStyle/>
            <a:p>
              <a:endParaRPr lang="en-US"/>
            </a:p>
          </p:txBody>
        </p:sp>
        <p:sp>
          <p:nvSpPr>
            <p:cNvPr id="7197" name="Line 38"/>
            <p:cNvSpPr>
              <a:spLocks noChangeShapeType="1"/>
            </p:cNvSpPr>
            <p:nvPr/>
          </p:nvSpPr>
          <p:spPr bwMode="auto">
            <a:xfrm>
              <a:off x="1539" y="1631"/>
              <a:ext cx="0" cy="749"/>
            </a:xfrm>
            <a:prstGeom prst="line">
              <a:avLst/>
            </a:prstGeom>
            <a:grpFill/>
            <a:ln w="28575" cap="sq">
              <a:solidFill>
                <a:srgbClr val="FFFFFF"/>
              </a:solidFill>
              <a:round/>
              <a:headEnd/>
              <a:tailEnd/>
            </a:ln>
          </p:spPr>
          <p:txBody>
            <a:bodyPr/>
            <a:lstStyle/>
            <a:p>
              <a:endParaRPr lang="en-US"/>
            </a:p>
          </p:txBody>
        </p:sp>
        <p:sp>
          <p:nvSpPr>
            <p:cNvPr id="7198" name="Line 39"/>
            <p:cNvSpPr>
              <a:spLocks noChangeShapeType="1"/>
            </p:cNvSpPr>
            <p:nvPr/>
          </p:nvSpPr>
          <p:spPr bwMode="auto">
            <a:xfrm>
              <a:off x="2569" y="1631"/>
              <a:ext cx="0" cy="749"/>
            </a:xfrm>
            <a:prstGeom prst="line">
              <a:avLst/>
            </a:prstGeom>
            <a:grpFill/>
            <a:ln w="3">
              <a:solidFill>
                <a:schemeClr val="tx1"/>
              </a:solidFill>
              <a:round/>
              <a:headEnd/>
              <a:tailEnd/>
            </a:ln>
          </p:spPr>
          <p:txBody>
            <a:bodyPr/>
            <a:lstStyle/>
            <a:p>
              <a:endParaRPr lang="en-US"/>
            </a:p>
          </p:txBody>
        </p:sp>
        <p:sp>
          <p:nvSpPr>
            <p:cNvPr id="7199" name="Line 40"/>
            <p:cNvSpPr>
              <a:spLocks noChangeShapeType="1"/>
            </p:cNvSpPr>
            <p:nvPr/>
          </p:nvSpPr>
          <p:spPr bwMode="auto">
            <a:xfrm>
              <a:off x="2569" y="1631"/>
              <a:ext cx="0" cy="749"/>
            </a:xfrm>
            <a:prstGeom prst="line">
              <a:avLst/>
            </a:prstGeom>
            <a:grpFill/>
            <a:ln w="12700" cap="sq">
              <a:solidFill>
                <a:srgbClr val="FFFFFF"/>
              </a:solidFill>
              <a:round/>
              <a:headEnd/>
              <a:tailEnd/>
            </a:ln>
          </p:spPr>
          <p:txBody>
            <a:bodyPr/>
            <a:lstStyle/>
            <a:p>
              <a:endParaRPr lang="en-US"/>
            </a:p>
          </p:txBody>
        </p:sp>
        <p:sp>
          <p:nvSpPr>
            <p:cNvPr id="7200" name="Line 41"/>
            <p:cNvSpPr>
              <a:spLocks noChangeShapeType="1"/>
            </p:cNvSpPr>
            <p:nvPr/>
          </p:nvSpPr>
          <p:spPr bwMode="auto">
            <a:xfrm>
              <a:off x="1539" y="2380"/>
              <a:ext cx="1030" cy="0"/>
            </a:xfrm>
            <a:prstGeom prst="line">
              <a:avLst/>
            </a:prstGeom>
            <a:grpFill/>
            <a:ln w="3">
              <a:solidFill>
                <a:schemeClr val="tx1"/>
              </a:solidFill>
              <a:round/>
              <a:headEnd/>
              <a:tailEnd/>
            </a:ln>
          </p:spPr>
          <p:txBody>
            <a:bodyPr/>
            <a:lstStyle/>
            <a:p>
              <a:endParaRPr lang="en-US"/>
            </a:p>
          </p:txBody>
        </p:sp>
        <p:sp>
          <p:nvSpPr>
            <p:cNvPr id="7201" name="Line 42"/>
            <p:cNvSpPr>
              <a:spLocks noChangeShapeType="1"/>
            </p:cNvSpPr>
            <p:nvPr/>
          </p:nvSpPr>
          <p:spPr bwMode="auto">
            <a:xfrm>
              <a:off x="1539" y="2380"/>
              <a:ext cx="1030" cy="0"/>
            </a:xfrm>
            <a:prstGeom prst="line">
              <a:avLst/>
            </a:prstGeom>
            <a:grpFill/>
            <a:ln w="12700" cap="sq">
              <a:solidFill>
                <a:srgbClr val="FFFFFF"/>
              </a:solidFill>
              <a:round/>
              <a:headEnd/>
              <a:tailEnd/>
            </a:ln>
          </p:spPr>
          <p:txBody>
            <a:bodyPr/>
            <a:lstStyle/>
            <a:p>
              <a:endParaRPr lang="en-US"/>
            </a:p>
          </p:txBody>
        </p:sp>
        <p:sp>
          <p:nvSpPr>
            <p:cNvPr id="7202" name="Line 43"/>
            <p:cNvSpPr>
              <a:spLocks noChangeShapeType="1"/>
            </p:cNvSpPr>
            <p:nvPr/>
          </p:nvSpPr>
          <p:spPr bwMode="auto">
            <a:xfrm>
              <a:off x="4861" y="1631"/>
              <a:ext cx="0" cy="749"/>
            </a:xfrm>
            <a:prstGeom prst="line">
              <a:avLst/>
            </a:prstGeom>
            <a:grpFill/>
            <a:ln w="3">
              <a:solidFill>
                <a:schemeClr val="tx1"/>
              </a:solidFill>
              <a:round/>
              <a:headEnd/>
              <a:tailEnd/>
            </a:ln>
          </p:spPr>
          <p:txBody>
            <a:bodyPr/>
            <a:lstStyle/>
            <a:p>
              <a:endParaRPr lang="en-US"/>
            </a:p>
          </p:txBody>
        </p:sp>
        <p:sp>
          <p:nvSpPr>
            <p:cNvPr id="7203" name="Line 45"/>
            <p:cNvSpPr>
              <a:spLocks noChangeShapeType="1"/>
            </p:cNvSpPr>
            <p:nvPr/>
          </p:nvSpPr>
          <p:spPr bwMode="auto">
            <a:xfrm>
              <a:off x="2569" y="2380"/>
              <a:ext cx="2292" cy="0"/>
            </a:xfrm>
            <a:prstGeom prst="line">
              <a:avLst/>
            </a:prstGeom>
            <a:grpFill/>
            <a:ln w="9525">
              <a:solidFill>
                <a:schemeClr val="tx1"/>
              </a:solidFill>
              <a:round/>
              <a:headEnd/>
              <a:tailEnd/>
            </a:ln>
          </p:spPr>
          <p:txBody>
            <a:bodyPr/>
            <a:lstStyle/>
            <a:p>
              <a:endParaRPr lang="en-US"/>
            </a:p>
          </p:txBody>
        </p:sp>
        <p:sp>
          <p:nvSpPr>
            <p:cNvPr id="7204" name="Line 46"/>
            <p:cNvSpPr>
              <a:spLocks noChangeShapeType="1"/>
            </p:cNvSpPr>
            <p:nvPr/>
          </p:nvSpPr>
          <p:spPr bwMode="auto">
            <a:xfrm>
              <a:off x="1539" y="2380"/>
              <a:ext cx="0" cy="857"/>
            </a:xfrm>
            <a:prstGeom prst="line">
              <a:avLst/>
            </a:prstGeom>
            <a:grpFill/>
            <a:ln w="3">
              <a:solidFill>
                <a:schemeClr val="tx1"/>
              </a:solidFill>
              <a:round/>
              <a:headEnd/>
              <a:tailEnd/>
            </a:ln>
          </p:spPr>
          <p:txBody>
            <a:bodyPr/>
            <a:lstStyle/>
            <a:p>
              <a:endParaRPr lang="en-US"/>
            </a:p>
          </p:txBody>
        </p:sp>
        <p:sp>
          <p:nvSpPr>
            <p:cNvPr id="7205" name="Line 47"/>
            <p:cNvSpPr>
              <a:spLocks noChangeShapeType="1"/>
            </p:cNvSpPr>
            <p:nvPr/>
          </p:nvSpPr>
          <p:spPr bwMode="auto">
            <a:xfrm>
              <a:off x="1539" y="2380"/>
              <a:ext cx="0" cy="857"/>
            </a:xfrm>
            <a:prstGeom prst="line">
              <a:avLst/>
            </a:prstGeom>
            <a:grpFill/>
            <a:ln w="28575" cap="sq">
              <a:solidFill>
                <a:srgbClr val="FFFFFF"/>
              </a:solidFill>
              <a:round/>
              <a:headEnd/>
              <a:tailEnd/>
            </a:ln>
          </p:spPr>
          <p:txBody>
            <a:bodyPr/>
            <a:lstStyle/>
            <a:p>
              <a:endParaRPr lang="en-US"/>
            </a:p>
          </p:txBody>
        </p:sp>
        <p:sp>
          <p:nvSpPr>
            <p:cNvPr id="7206" name="Line 48"/>
            <p:cNvSpPr>
              <a:spLocks noChangeShapeType="1"/>
            </p:cNvSpPr>
            <p:nvPr/>
          </p:nvSpPr>
          <p:spPr bwMode="auto">
            <a:xfrm>
              <a:off x="2569" y="2380"/>
              <a:ext cx="0" cy="857"/>
            </a:xfrm>
            <a:prstGeom prst="line">
              <a:avLst/>
            </a:prstGeom>
            <a:grpFill/>
            <a:ln w="3">
              <a:solidFill>
                <a:schemeClr val="tx1"/>
              </a:solidFill>
              <a:round/>
              <a:headEnd/>
              <a:tailEnd/>
            </a:ln>
          </p:spPr>
          <p:txBody>
            <a:bodyPr/>
            <a:lstStyle/>
            <a:p>
              <a:endParaRPr lang="en-US"/>
            </a:p>
          </p:txBody>
        </p:sp>
        <p:sp>
          <p:nvSpPr>
            <p:cNvPr id="7207" name="Line 49"/>
            <p:cNvSpPr>
              <a:spLocks noChangeShapeType="1"/>
            </p:cNvSpPr>
            <p:nvPr/>
          </p:nvSpPr>
          <p:spPr bwMode="auto">
            <a:xfrm>
              <a:off x="2569" y="2380"/>
              <a:ext cx="0" cy="857"/>
            </a:xfrm>
            <a:prstGeom prst="line">
              <a:avLst/>
            </a:prstGeom>
            <a:grpFill/>
            <a:ln w="12700" cap="sq">
              <a:solidFill>
                <a:srgbClr val="FFFFFF"/>
              </a:solidFill>
              <a:round/>
              <a:headEnd/>
              <a:tailEnd/>
            </a:ln>
          </p:spPr>
          <p:txBody>
            <a:bodyPr/>
            <a:lstStyle/>
            <a:p>
              <a:endParaRPr lang="en-US"/>
            </a:p>
          </p:txBody>
        </p:sp>
        <p:sp>
          <p:nvSpPr>
            <p:cNvPr id="7208" name="Line 50"/>
            <p:cNvSpPr>
              <a:spLocks noChangeShapeType="1"/>
            </p:cNvSpPr>
            <p:nvPr/>
          </p:nvSpPr>
          <p:spPr bwMode="auto">
            <a:xfrm>
              <a:off x="1539" y="3237"/>
              <a:ext cx="1030" cy="0"/>
            </a:xfrm>
            <a:prstGeom prst="line">
              <a:avLst/>
            </a:prstGeom>
            <a:grpFill/>
            <a:ln w="3">
              <a:solidFill>
                <a:schemeClr val="tx1"/>
              </a:solidFill>
              <a:round/>
              <a:headEnd/>
              <a:tailEnd/>
            </a:ln>
          </p:spPr>
          <p:txBody>
            <a:bodyPr/>
            <a:lstStyle/>
            <a:p>
              <a:endParaRPr lang="en-US"/>
            </a:p>
          </p:txBody>
        </p:sp>
        <p:sp>
          <p:nvSpPr>
            <p:cNvPr id="7209" name="Line 51"/>
            <p:cNvSpPr>
              <a:spLocks noChangeShapeType="1"/>
            </p:cNvSpPr>
            <p:nvPr/>
          </p:nvSpPr>
          <p:spPr bwMode="auto">
            <a:xfrm>
              <a:off x="1539" y="3237"/>
              <a:ext cx="1030" cy="0"/>
            </a:xfrm>
            <a:prstGeom prst="line">
              <a:avLst/>
            </a:prstGeom>
            <a:grpFill/>
            <a:ln w="12700" cap="sq">
              <a:solidFill>
                <a:srgbClr val="FFFFFF"/>
              </a:solidFill>
              <a:round/>
              <a:headEnd/>
              <a:tailEnd/>
            </a:ln>
          </p:spPr>
          <p:txBody>
            <a:bodyPr/>
            <a:lstStyle/>
            <a:p>
              <a:endParaRPr lang="en-US"/>
            </a:p>
          </p:txBody>
        </p:sp>
        <p:sp>
          <p:nvSpPr>
            <p:cNvPr id="7210" name="Line 52"/>
            <p:cNvSpPr>
              <a:spLocks noChangeShapeType="1"/>
            </p:cNvSpPr>
            <p:nvPr/>
          </p:nvSpPr>
          <p:spPr bwMode="auto">
            <a:xfrm>
              <a:off x="4861" y="2380"/>
              <a:ext cx="0" cy="857"/>
            </a:xfrm>
            <a:prstGeom prst="line">
              <a:avLst/>
            </a:prstGeom>
            <a:grpFill/>
            <a:ln w="3">
              <a:solidFill>
                <a:schemeClr val="tx1"/>
              </a:solidFill>
              <a:round/>
              <a:headEnd/>
              <a:tailEnd/>
            </a:ln>
          </p:spPr>
          <p:txBody>
            <a:bodyPr/>
            <a:lstStyle/>
            <a:p>
              <a:endParaRPr lang="en-US"/>
            </a:p>
          </p:txBody>
        </p:sp>
        <p:sp>
          <p:nvSpPr>
            <p:cNvPr id="7211" name="Line 53"/>
            <p:cNvSpPr>
              <a:spLocks noChangeShapeType="1"/>
            </p:cNvSpPr>
            <p:nvPr/>
          </p:nvSpPr>
          <p:spPr bwMode="auto">
            <a:xfrm>
              <a:off x="4861" y="2380"/>
              <a:ext cx="0" cy="857"/>
            </a:xfrm>
            <a:prstGeom prst="line">
              <a:avLst/>
            </a:prstGeom>
            <a:grpFill/>
            <a:ln w="28575" cap="sq">
              <a:solidFill>
                <a:srgbClr val="FFFFFF"/>
              </a:solidFill>
              <a:round/>
              <a:headEnd/>
              <a:tailEnd/>
            </a:ln>
          </p:spPr>
          <p:txBody>
            <a:bodyPr/>
            <a:lstStyle/>
            <a:p>
              <a:endParaRPr lang="en-US"/>
            </a:p>
          </p:txBody>
        </p:sp>
        <p:sp>
          <p:nvSpPr>
            <p:cNvPr id="7212" name="Line 54"/>
            <p:cNvSpPr>
              <a:spLocks noChangeShapeType="1"/>
            </p:cNvSpPr>
            <p:nvPr/>
          </p:nvSpPr>
          <p:spPr bwMode="auto">
            <a:xfrm>
              <a:off x="2569" y="3237"/>
              <a:ext cx="2292" cy="0"/>
            </a:xfrm>
            <a:prstGeom prst="line">
              <a:avLst/>
            </a:prstGeom>
            <a:grpFill/>
            <a:ln w="9525">
              <a:solidFill>
                <a:schemeClr val="tx1"/>
              </a:solidFill>
              <a:round/>
              <a:headEnd/>
              <a:tailEnd/>
            </a:ln>
          </p:spPr>
          <p:txBody>
            <a:bodyPr/>
            <a:lstStyle/>
            <a:p>
              <a:endParaRPr lang="en-US"/>
            </a:p>
          </p:txBody>
        </p:sp>
        <p:sp>
          <p:nvSpPr>
            <p:cNvPr id="7213" name="Line 55"/>
            <p:cNvSpPr>
              <a:spLocks noChangeShapeType="1"/>
            </p:cNvSpPr>
            <p:nvPr/>
          </p:nvSpPr>
          <p:spPr bwMode="auto">
            <a:xfrm>
              <a:off x="1539" y="3237"/>
              <a:ext cx="0" cy="456"/>
            </a:xfrm>
            <a:prstGeom prst="line">
              <a:avLst/>
            </a:prstGeom>
            <a:grpFill/>
            <a:ln w="3">
              <a:solidFill>
                <a:schemeClr val="tx1"/>
              </a:solidFill>
              <a:round/>
              <a:headEnd/>
              <a:tailEnd/>
            </a:ln>
          </p:spPr>
          <p:txBody>
            <a:bodyPr/>
            <a:lstStyle/>
            <a:p>
              <a:endParaRPr lang="en-US"/>
            </a:p>
          </p:txBody>
        </p:sp>
        <p:sp>
          <p:nvSpPr>
            <p:cNvPr id="7214" name="Line 56"/>
            <p:cNvSpPr>
              <a:spLocks noChangeShapeType="1"/>
            </p:cNvSpPr>
            <p:nvPr/>
          </p:nvSpPr>
          <p:spPr bwMode="auto">
            <a:xfrm>
              <a:off x="1539" y="3237"/>
              <a:ext cx="0" cy="456"/>
            </a:xfrm>
            <a:prstGeom prst="line">
              <a:avLst/>
            </a:prstGeom>
            <a:grpFill/>
            <a:ln w="28575" cap="sq">
              <a:solidFill>
                <a:srgbClr val="FFFFFF"/>
              </a:solidFill>
              <a:round/>
              <a:headEnd/>
              <a:tailEnd/>
            </a:ln>
          </p:spPr>
          <p:txBody>
            <a:bodyPr/>
            <a:lstStyle/>
            <a:p>
              <a:endParaRPr lang="en-US"/>
            </a:p>
          </p:txBody>
        </p:sp>
        <p:sp>
          <p:nvSpPr>
            <p:cNvPr id="7215" name="Line 57"/>
            <p:cNvSpPr>
              <a:spLocks noChangeShapeType="1"/>
            </p:cNvSpPr>
            <p:nvPr/>
          </p:nvSpPr>
          <p:spPr bwMode="auto">
            <a:xfrm>
              <a:off x="2569" y="3237"/>
              <a:ext cx="0" cy="456"/>
            </a:xfrm>
            <a:prstGeom prst="line">
              <a:avLst/>
            </a:prstGeom>
            <a:grpFill/>
            <a:ln w="3">
              <a:solidFill>
                <a:schemeClr val="tx1"/>
              </a:solidFill>
              <a:round/>
              <a:headEnd/>
              <a:tailEnd/>
            </a:ln>
          </p:spPr>
          <p:txBody>
            <a:bodyPr/>
            <a:lstStyle/>
            <a:p>
              <a:endParaRPr lang="en-US"/>
            </a:p>
          </p:txBody>
        </p:sp>
        <p:sp>
          <p:nvSpPr>
            <p:cNvPr id="7216" name="Line 58"/>
            <p:cNvSpPr>
              <a:spLocks noChangeShapeType="1"/>
            </p:cNvSpPr>
            <p:nvPr/>
          </p:nvSpPr>
          <p:spPr bwMode="auto">
            <a:xfrm>
              <a:off x="2569" y="3237"/>
              <a:ext cx="0" cy="456"/>
            </a:xfrm>
            <a:prstGeom prst="line">
              <a:avLst/>
            </a:prstGeom>
            <a:grpFill/>
            <a:ln w="12700" cap="sq">
              <a:solidFill>
                <a:srgbClr val="FFFFFF"/>
              </a:solidFill>
              <a:round/>
              <a:headEnd/>
              <a:tailEnd/>
            </a:ln>
          </p:spPr>
          <p:txBody>
            <a:bodyPr/>
            <a:lstStyle/>
            <a:p>
              <a:endParaRPr lang="en-US"/>
            </a:p>
          </p:txBody>
        </p:sp>
        <p:sp>
          <p:nvSpPr>
            <p:cNvPr id="7217" name="Line 59"/>
            <p:cNvSpPr>
              <a:spLocks noChangeShapeType="1"/>
            </p:cNvSpPr>
            <p:nvPr/>
          </p:nvSpPr>
          <p:spPr bwMode="auto">
            <a:xfrm>
              <a:off x="1539" y="3693"/>
              <a:ext cx="1030" cy="0"/>
            </a:xfrm>
            <a:prstGeom prst="line">
              <a:avLst/>
            </a:prstGeom>
            <a:grpFill/>
            <a:ln w="3">
              <a:solidFill>
                <a:schemeClr val="tx1"/>
              </a:solidFill>
              <a:round/>
              <a:headEnd/>
              <a:tailEnd/>
            </a:ln>
          </p:spPr>
          <p:txBody>
            <a:bodyPr/>
            <a:lstStyle/>
            <a:p>
              <a:endParaRPr lang="en-US"/>
            </a:p>
          </p:txBody>
        </p:sp>
        <p:sp>
          <p:nvSpPr>
            <p:cNvPr id="7218" name="Line 60"/>
            <p:cNvSpPr>
              <a:spLocks noChangeShapeType="1"/>
            </p:cNvSpPr>
            <p:nvPr/>
          </p:nvSpPr>
          <p:spPr bwMode="auto">
            <a:xfrm>
              <a:off x="1539" y="3693"/>
              <a:ext cx="1030" cy="0"/>
            </a:xfrm>
            <a:prstGeom prst="line">
              <a:avLst/>
            </a:prstGeom>
            <a:grpFill/>
            <a:ln w="12700" cap="sq">
              <a:solidFill>
                <a:srgbClr val="FFFFFF"/>
              </a:solidFill>
              <a:round/>
              <a:headEnd/>
              <a:tailEnd/>
            </a:ln>
          </p:spPr>
          <p:txBody>
            <a:bodyPr/>
            <a:lstStyle/>
            <a:p>
              <a:endParaRPr lang="en-US"/>
            </a:p>
          </p:txBody>
        </p:sp>
        <p:sp>
          <p:nvSpPr>
            <p:cNvPr id="7219" name="Line 61"/>
            <p:cNvSpPr>
              <a:spLocks noChangeShapeType="1"/>
            </p:cNvSpPr>
            <p:nvPr/>
          </p:nvSpPr>
          <p:spPr bwMode="auto">
            <a:xfrm>
              <a:off x="4861" y="3237"/>
              <a:ext cx="0" cy="456"/>
            </a:xfrm>
            <a:prstGeom prst="line">
              <a:avLst/>
            </a:prstGeom>
            <a:grpFill/>
            <a:ln w="3">
              <a:solidFill>
                <a:schemeClr val="tx1"/>
              </a:solidFill>
              <a:round/>
              <a:headEnd/>
              <a:tailEnd/>
            </a:ln>
          </p:spPr>
          <p:txBody>
            <a:bodyPr/>
            <a:lstStyle/>
            <a:p>
              <a:endParaRPr lang="en-US"/>
            </a:p>
          </p:txBody>
        </p:sp>
        <p:sp>
          <p:nvSpPr>
            <p:cNvPr id="7220" name="Line 62"/>
            <p:cNvSpPr>
              <a:spLocks noChangeShapeType="1"/>
            </p:cNvSpPr>
            <p:nvPr/>
          </p:nvSpPr>
          <p:spPr bwMode="auto">
            <a:xfrm>
              <a:off x="4861" y="3237"/>
              <a:ext cx="0" cy="456"/>
            </a:xfrm>
            <a:prstGeom prst="line">
              <a:avLst/>
            </a:prstGeom>
            <a:grpFill/>
            <a:ln w="28575" cap="sq">
              <a:solidFill>
                <a:srgbClr val="FFFFFF"/>
              </a:solidFill>
              <a:round/>
              <a:headEnd/>
              <a:tailEnd/>
            </a:ln>
          </p:spPr>
          <p:txBody>
            <a:bodyPr/>
            <a:lstStyle/>
            <a:p>
              <a:endParaRPr lang="en-US"/>
            </a:p>
          </p:txBody>
        </p:sp>
        <p:sp>
          <p:nvSpPr>
            <p:cNvPr id="7221" name="Line 63"/>
            <p:cNvSpPr>
              <a:spLocks noChangeShapeType="1"/>
            </p:cNvSpPr>
            <p:nvPr/>
          </p:nvSpPr>
          <p:spPr bwMode="auto">
            <a:xfrm>
              <a:off x="2569" y="3693"/>
              <a:ext cx="2292" cy="0"/>
            </a:xfrm>
            <a:prstGeom prst="line">
              <a:avLst/>
            </a:prstGeom>
            <a:grpFill/>
            <a:ln w="9525">
              <a:solidFill>
                <a:schemeClr val="tx1"/>
              </a:solidFill>
              <a:round/>
              <a:headEnd/>
              <a:tailEnd/>
            </a:ln>
          </p:spPr>
          <p:txBody>
            <a:bodyPr/>
            <a:lstStyle/>
            <a:p>
              <a:endParaRPr lang="en-US"/>
            </a:p>
          </p:txBody>
        </p:sp>
        <p:sp>
          <p:nvSpPr>
            <p:cNvPr id="7222" name="Line 64"/>
            <p:cNvSpPr>
              <a:spLocks noChangeShapeType="1"/>
            </p:cNvSpPr>
            <p:nvPr/>
          </p:nvSpPr>
          <p:spPr bwMode="auto">
            <a:xfrm>
              <a:off x="1539" y="3693"/>
              <a:ext cx="0" cy="440"/>
            </a:xfrm>
            <a:prstGeom prst="line">
              <a:avLst/>
            </a:prstGeom>
            <a:grpFill/>
            <a:ln w="9525">
              <a:solidFill>
                <a:schemeClr val="tx1"/>
              </a:solidFill>
              <a:round/>
              <a:headEnd/>
              <a:tailEnd/>
            </a:ln>
          </p:spPr>
          <p:txBody>
            <a:bodyPr/>
            <a:lstStyle/>
            <a:p>
              <a:endParaRPr lang="en-US"/>
            </a:p>
          </p:txBody>
        </p:sp>
        <p:sp>
          <p:nvSpPr>
            <p:cNvPr id="7223" name="Line 66"/>
            <p:cNvSpPr>
              <a:spLocks noChangeShapeType="1"/>
            </p:cNvSpPr>
            <p:nvPr/>
          </p:nvSpPr>
          <p:spPr bwMode="auto">
            <a:xfrm>
              <a:off x="1539" y="4133"/>
              <a:ext cx="1030" cy="0"/>
            </a:xfrm>
            <a:prstGeom prst="line">
              <a:avLst/>
            </a:prstGeom>
            <a:grpFill/>
            <a:ln w="3">
              <a:solidFill>
                <a:schemeClr val="tx1"/>
              </a:solidFill>
              <a:round/>
              <a:headEnd/>
              <a:tailEnd/>
            </a:ln>
          </p:spPr>
          <p:txBody>
            <a:bodyPr/>
            <a:lstStyle/>
            <a:p>
              <a:endParaRPr lang="en-US"/>
            </a:p>
          </p:txBody>
        </p:sp>
        <p:sp>
          <p:nvSpPr>
            <p:cNvPr id="7224" name="Line 67"/>
            <p:cNvSpPr>
              <a:spLocks noChangeShapeType="1"/>
            </p:cNvSpPr>
            <p:nvPr/>
          </p:nvSpPr>
          <p:spPr bwMode="auto">
            <a:xfrm>
              <a:off x="1539" y="4133"/>
              <a:ext cx="1030" cy="0"/>
            </a:xfrm>
            <a:prstGeom prst="line">
              <a:avLst/>
            </a:prstGeom>
            <a:grpFill/>
            <a:ln w="28575" cap="sq">
              <a:solidFill>
                <a:srgbClr val="FFFFFF"/>
              </a:solidFill>
              <a:round/>
              <a:headEnd/>
              <a:tailEnd/>
            </a:ln>
          </p:spPr>
          <p:txBody>
            <a:bodyPr/>
            <a:lstStyle/>
            <a:p>
              <a:endParaRPr lang="en-US"/>
            </a:p>
          </p:txBody>
        </p:sp>
        <p:sp>
          <p:nvSpPr>
            <p:cNvPr id="7225" name="Line 68"/>
            <p:cNvSpPr>
              <a:spLocks noChangeShapeType="1"/>
            </p:cNvSpPr>
            <p:nvPr/>
          </p:nvSpPr>
          <p:spPr bwMode="auto">
            <a:xfrm>
              <a:off x="4861" y="3693"/>
              <a:ext cx="0" cy="440"/>
            </a:xfrm>
            <a:prstGeom prst="line">
              <a:avLst/>
            </a:prstGeom>
            <a:grpFill/>
            <a:ln w="9525">
              <a:solidFill>
                <a:schemeClr val="tx1"/>
              </a:solidFill>
              <a:round/>
              <a:headEnd/>
              <a:tailEnd/>
            </a:ln>
          </p:spPr>
          <p:txBody>
            <a:bodyPr/>
            <a:lstStyle/>
            <a:p>
              <a:endParaRPr lang="en-US"/>
            </a:p>
          </p:txBody>
        </p:sp>
        <p:sp>
          <p:nvSpPr>
            <p:cNvPr id="7226" name="Line 69"/>
            <p:cNvSpPr>
              <a:spLocks noChangeShapeType="1"/>
            </p:cNvSpPr>
            <p:nvPr/>
          </p:nvSpPr>
          <p:spPr bwMode="auto">
            <a:xfrm>
              <a:off x="2569" y="4133"/>
              <a:ext cx="2292" cy="0"/>
            </a:xfrm>
            <a:prstGeom prst="line">
              <a:avLst/>
            </a:prstGeom>
            <a:grpFill/>
            <a:ln w="9525">
              <a:solidFill>
                <a:schemeClr val="tx1"/>
              </a:solidFill>
              <a:round/>
              <a:headEnd/>
              <a:tailEnd/>
            </a:ln>
          </p:spPr>
          <p:txBody>
            <a:bodyPr/>
            <a:lstStyle/>
            <a:p>
              <a:endParaRPr lang="en-US"/>
            </a:p>
          </p:txBody>
        </p:sp>
        <p:sp>
          <p:nvSpPr>
            <p:cNvPr id="7227" name="Rectangle 6"/>
            <p:cNvSpPr>
              <a:spLocks noChangeArrowheads="1"/>
            </p:cNvSpPr>
            <p:nvPr/>
          </p:nvSpPr>
          <p:spPr bwMode="auto">
            <a:xfrm>
              <a:off x="1539" y="1237"/>
              <a:ext cx="715" cy="394"/>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Reply</a:t>
              </a:r>
            </a:p>
          </p:txBody>
        </p:sp>
        <p:sp>
          <p:nvSpPr>
            <p:cNvPr id="7228" name="Rectangle 7"/>
            <p:cNvSpPr>
              <a:spLocks noChangeArrowheads="1"/>
            </p:cNvSpPr>
            <p:nvPr/>
          </p:nvSpPr>
          <p:spPr bwMode="auto">
            <a:xfrm>
              <a:off x="2254" y="1237"/>
              <a:ext cx="2607" cy="394"/>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Resource Records in Reply</a:t>
              </a:r>
            </a:p>
          </p:txBody>
        </p:sp>
        <p:sp>
          <p:nvSpPr>
            <p:cNvPr id="7229" name="Rectangle 8"/>
            <p:cNvSpPr>
              <a:spLocks noChangeArrowheads="1"/>
            </p:cNvSpPr>
            <p:nvPr/>
          </p:nvSpPr>
          <p:spPr bwMode="auto">
            <a:xfrm>
              <a:off x="1539" y="1631"/>
              <a:ext cx="715" cy="749"/>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3</a:t>
              </a:r>
            </a:p>
          </p:txBody>
        </p:sp>
        <p:sp>
          <p:nvSpPr>
            <p:cNvPr id="7230" name="Line 44"/>
            <p:cNvSpPr>
              <a:spLocks noChangeShapeType="1"/>
            </p:cNvSpPr>
            <p:nvPr/>
          </p:nvSpPr>
          <p:spPr bwMode="auto">
            <a:xfrm>
              <a:off x="4861" y="1631"/>
              <a:ext cx="0" cy="749"/>
            </a:xfrm>
            <a:prstGeom prst="line">
              <a:avLst/>
            </a:prstGeom>
            <a:grpFill/>
            <a:ln w="28575" cap="sq">
              <a:solidFill>
                <a:srgbClr val="FFFFFF"/>
              </a:solidFill>
              <a:round/>
              <a:headEnd/>
              <a:tailEnd/>
            </a:ln>
          </p:spPr>
          <p:txBody>
            <a:bodyPr/>
            <a:lstStyle/>
            <a:p>
              <a:endParaRPr lang="en-US"/>
            </a:p>
          </p:txBody>
        </p:sp>
        <p:sp>
          <p:nvSpPr>
            <p:cNvPr id="7231" name="Rectangle 10"/>
            <p:cNvSpPr>
              <a:spLocks noChangeArrowheads="1"/>
            </p:cNvSpPr>
            <p:nvPr/>
          </p:nvSpPr>
          <p:spPr bwMode="auto">
            <a:xfrm>
              <a:off x="1539" y="2380"/>
              <a:ext cx="715" cy="857"/>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5</a:t>
              </a:r>
            </a:p>
          </p:txBody>
        </p:sp>
        <p:sp>
          <p:nvSpPr>
            <p:cNvPr id="7232" name="Rectangle 12"/>
            <p:cNvSpPr>
              <a:spLocks noChangeArrowheads="1"/>
            </p:cNvSpPr>
            <p:nvPr/>
          </p:nvSpPr>
          <p:spPr bwMode="auto">
            <a:xfrm>
              <a:off x="1539" y="3237"/>
              <a:ext cx="715" cy="456"/>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7</a:t>
              </a:r>
            </a:p>
          </p:txBody>
        </p:sp>
        <p:sp>
          <p:nvSpPr>
            <p:cNvPr id="7233" name="Rectangle 14"/>
            <p:cNvSpPr>
              <a:spLocks noChangeArrowheads="1"/>
            </p:cNvSpPr>
            <p:nvPr/>
          </p:nvSpPr>
          <p:spPr bwMode="auto">
            <a:xfrm>
              <a:off x="1539" y="3693"/>
              <a:ext cx="715" cy="44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8</a:t>
              </a:r>
            </a:p>
          </p:txBody>
        </p:sp>
        <p:sp>
          <p:nvSpPr>
            <p:cNvPr id="7234" name="Rectangle 9"/>
            <p:cNvSpPr>
              <a:spLocks noChangeArrowheads="1"/>
            </p:cNvSpPr>
            <p:nvPr/>
          </p:nvSpPr>
          <p:spPr bwMode="auto">
            <a:xfrm>
              <a:off x="2250" y="1631"/>
              <a:ext cx="2607" cy="749"/>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"com. NS a.gtld.net"</a:t>
              </a:r>
              <a:endParaRPr lang="en-US" sz="2500" dirty="0"/>
            </a:p>
            <a:p>
              <a:pPr algn="ctr">
                <a:lnSpc>
                  <a:spcPct val="95000"/>
                </a:lnSpc>
              </a:pPr>
              <a:r>
                <a:rPr lang="en-US" sz="1900" dirty="0">
                  <a:latin typeface="Arial" pitchFamily="34" charset="0"/>
                </a:rPr>
                <a:t>"a.gtld.net A 192.5.6.30"</a:t>
              </a:r>
            </a:p>
          </p:txBody>
        </p:sp>
        <p:sp>
          <p:nvSpPr>
            <p:cNvPr id="7235" name="Rectangle 11"/>
            <p:cNvSpPr>
              <a:spLocks noChangeArrowheads="1"/>
            </p:cNvSpPr>
            <p:nvPr/>
          </p:nvSpPr>
          <p:spPr bwMode="auto">
            <a:xfrm>
              <a:off x="2254" y="2380"/>
              <a:ext cx="2607" cy="857"/>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"example.com. NS a.iana.net"</a:t>
              </a:r>
              <a:endParaRPr lang="en-US" sz="2500" dirty="0"/>
            </a:p>
            <a:p>
              <a:pPr algn="ctr">
                <a:lnSpc>
                  <a:spcPct val="95000"/>
                </a:lnSpc>
              </a:pPr>
              <a:r>
                <a:rPr lang="en-US" sz="1900" dirty="0">
                  <a:latin typeface="Arial" pitchFamily="34" charset="0"/>
                </a:rPr>
                <a:t>"a.iana.net A 192.0.34.43"</a:t>
              </a:r>
            </a:p>
          </p:txBody>
        </p:sp>
        <p:sp>
          <p:nvSpPr>
            <p:cNvPr id="7236" name="Rectangle 13"/>
            <p:cNvSpPr>
              <a:spLocks noChangeArrowheads="1"/>
            </p:cNvSpPr>
            <p:nvPr/>
          </p:nvSpPr>
          <p:spPr bwMode="auto">
            <a:xfrm>
              <a:off x="2254" y="3237"/>
              <a:ext cx="2607" cy="456"/>
            </a:xfrm>
            <a:prstGeom prst="rect">
              <a:avLst/>
            </a:prstGeom>
            <a:grpFill/>
            <a:ln w="9525">
              <a:solidFill>
                <a:schemeClr val="tx1"/>
              </a:solidFill>
              <a:miter lim="800000"/>
              <a:headEnd/>
              <a:tailEnd/>
            </a:ln>
          </p:spPr>
          <p:txBody>
            <a:bodyPr lIns="0" tIns="0" rIns="0" bIns="0" anchor="ctr"/>
            <a:lstStyle/>
            <a:p>
              <a:pPr>
                <a:lnSpc>
                  <a:spcPct val="95000"/>
                </a:lnSpc>
              </a:pPr>
              <a:r>
                <a:rPr lang="en-US" sz="1900" dirty="0">
                  <a:latin typeface="Arial" pitchFamily="34" charset="0"/>
                </a:rPr>
                <a:t> "www.example.com A 1.2.3.4"</a:t>
              </a:r>
            </a:p>
          </p:txBody>
        </p:sp>
        <p:sp>
          <p:nvSpPr>
            <p:cNvPr id="7174" name="Rectangle 15"/>
            <p:cNvSpPr>
              <a:spLocks noChangeArrowheads="1"/>
            </p:cNvSpPr>
            <p:nvPr/>
          </p:nvSpPr>
          <p:spPr bwMode="auto">
            <a:xfrm>
              <a:off x="2254" y="3693"/>
              <a:ext cx="2607" cy="440"/>
            </a:xfrm>
            <a:prstGeom prst="rect">
              <a:avLst/>
            </a:prstGeom>
            <a:grpFill/>
            <a:ln w="9525">
              <a:solidFill>
                <a:schemeClr val="tx1"/>
              </a:solidFill>
              <a:miter lim="800000"/>
              <a:headEnd/>
              <a:tailEnd/>
            </a:ln>
          </p:spPr>
          <p:txBody>
            <a:bodyPr lIns="0" tIns="0" rIns="0" bIns="0" anchor="ctr"/>
            <a:lstStyle/>
            <a:p>
              <a:pPr>
                <a:lnSpc>
                  <a:spcPct val="95000"/>
                </a:lnSpc>
              </a:pPr>
              <a:r>
                <a:rPr lang="en-US" sz="1900" dirty="0">
                  <a:latin typeface="Arial" pitchFamily="34" charset="0"/>
                </a:rPr>
                <a:t> "www.example.com A 1.2.3.4"</a:t>
              </a:r>
            </a:p>
          </p:txBody>
        </p:sp>
      </p:grpSp>
      <p:sp>
        <p:nvSpPr>
          <p:cNvPr id="6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70"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3" name="灯片编号占位符 2"/>
          <p:cNvSpPr>
            <a:spLocks noGrp="1"/>
          </p:cNvSpPr>
          <p:nvPr>
            <p:ph type="sldNum" sz="quarter" idx="12"/>
          </p:nvPr>
        </p:nvSpPr>
        <p:spPr/>
        <p:txBody>
          <a:bodyPr/>
          <a:lstStyle/>
          <a:p>
            <a:fld id="{1FF18F41-E0A9-4F72-861C-BE4AABE77BA0}" type="slidenum">
              <a:rPr lang="zh-CN" altLang="en-US" smtClean="0"/>
              <a:t>63</a:t>
            </a:fld>
            <a:endParaRPr lang="zh-CN" altLang="en-US"/>
          </a:p>
        </p:txBody>
      </p:sp>
    </p:spTree>
    <p:extLst>
      <p:ext uri="{BB962C8B-B14F-4D97-AF65-F5344CB8AC3E}">
        <p14:creationId xmlns:p14="http://schemas.microsoft.com/office/powerpoint/2010/main" val="3239468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DNS is Insecure</a:t>
            </a:r>
          </a:p>
        </p:txBody>
      </p:sp>
      <p:sp>
        <p:nvSpPr>
          <p:cNvPr id="8195" name="Content Placeholder 2"/>
          <p:cNvSpPr>
            <a:spLocks noGrp="1"/>
          </p:cNvSpPr>
          <p:nvPr>
            <p:ph idx="1"/>
          </p:nvPr>
        </p:nvSpPr>
        <p:spPr/>
        <p:txBody>
          <a:bodyPr/>
          <a:lstStyle/>
          <a:p>
            <a:r>
              <a:rPr lang="en-US" dirty="0"/>
              <a:t>Packets sent over UDP, &lt; 512 bytes</a:t>
            </a:r>
          </a:p>
          <a:p>
            <a:r>
              <a:rPr lang="en-US" dirty="0"/>
              <a:t>16-bit TXID, UDP </a:t>
            </a:r>
            <a:r>
              <a:rPr lang="en-US" dirty="0" err="1"/>
              <a:t>Src</a:t>
            </a:r>
            <a:r>
              <a:rPr lang="en-US" dirty="0"/>
              <a:t> port are only “security”</a:t>
            </a:r>
          </a:p>
          <a:p>
            <a:r>
              <a:rPr lang="en-US" dirty="0"/>
              <a:t>Resolver accepts packet if above match</a:t>
            </a:r>
          </a:p>
          <a:p>
            <a:r>
              <a:rPr lang="en-US" dirty="0"/>
              <a:t>Packet from whom?  Was it manipulated?</a:t>
            </a:r>
          </a:p>
          <a:p>
            <a:endParaRPr lang="en-US" dirty="0"/>
          </a:p>
          <a:p>
            <a:r>
              <a:rPr lang="en-US" dirty="0"/>
              <a:t>Cache poisoning</a:t>
            </a:r>
          </a:p>
          <a:p>
            <a:pPr lvl="1">
              <a:spcBef>
                <a:spcPct val="0"/>
              </a:spcBef>
            </a:pPr>
            <a:r>
              <a:rPr lang="en-US" dirty="0"/>
              <a:t>Attacker forges record at resolver</a:t>
            </a:r>
          </a:p>
          <a:p>
            <a:pPr lvl="1">
              <a:spcBef>
                <a:spcPct val="0"/>
              </a:spcBef>
            </a:pPr>
            <a:r>
              <a:rPr lang="en-US" dirty="0"/>
              <a:t>Forged record cached, attacks future lookups</a:t>
            </a:r>
          </a:p>
          <a:p>
            <a:pPr lvl="1">
              <a:spcBef>
                <a:spcPct val="0"/>
              </a:spcBef>
            </a:pPr>
            <a:r>
              <a:rPr lang="en-US" dirty="0" err="1"/>
              <a:t>Kaminsky</a:t>
            </a:r>
            <a:r>
              <a:rPr lang="en-US" dirty="0"/>
              <a:t> (BH USA08)</a:t>
            </a:r>
          </a:p>
          <a:p>
            <a:pPr lvl="2">
              <a:spcBef>
                <a:spcPct val="0"/>
              </a:spcBef>
            </a:pPr>
            <a:r>
              <a:rPr lang="en-US" dirty="0"/>
              <a:t>Attacks delegations with “birthday problem”</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64</a:t>
            </a:fld>
            <a:endParaRPr lang="zh-CN" altLang="en-US"/>
          </a:p>
        </p:txBody>
      </p:sp>
    </p:spTree>
    <p:extLst>
      <p:ext uri="{BB962C8B-B14F-4D97-AF65-F5344CB8AC3E}">
        <p14:creationId xmlns:p14="http://schemas.microsoft.com/office/powerpoint/2010/main" val="354982102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2826157" y="2498211"/>
            <a:ext cx="2743200" cy="342900"/>
          </a:xfrm>
          <a:prstGeom prst="rect">
            <a:avLst/>
          </a:prstGeom>
          <a:solidFill>
            <a:srgbClr val="FFFF00"/>
          </a:solidFill>
          <a:ln w="25400" algn="ctr">
            <a:noFill/>
            <a:round/>
            <a:headEnd/>
            <a:tailEnd/>
          </a:ln>
        </p:spPr>
        <p:txBody>
          <a:bodyPr lIns="82296" tIns="41148" rIns="82296" bIns="41148"/>
          <a:lstStyle/>
          <a:p>
            <a:pPr algn="ctr"/>
            <a:endParaRPr lang="en-US" sz="3400" dirty="0">
              <a:solidFill>
                <a:srgbClr val="000000"/>
              </a:solidFill>
              <a:latin typeface="Gill Sans" charset="0"/>
              <a:sym typeface="Gill Sans" charset="0"/>
            </a:endParaRPr>
          </a:p>
        </p:txBody>
      </p:sp>
      <p:sp>
        <p:nvSpPr>
          <p:cNvPr id="9219" name="Rectangle 5"/>
          <p:cNvSpPr>
            <a:spLocks noChangeArrowheads="1"/>
          </p:cNvSpPr>
          <p:nvPr/>
        </p:nvSpPr>
        <p:spPr bwMode="auto">
          <a:xfrm>
            <a:off x="6082629" y="2498211"/>
            <a:ext cx="2371258" cy="342900"/>
          </a:xfrm>
          <a:prstGeom prst="rect">
            <a:avLst/>
          </a:prstGeom>
          <a:solidFill>
            <a:srgbClr val="FFFF00"/>
          </a:solidFill>
          <a:ln w="25400" algn="ctr">
            <a:noFill/>
            <a:round/>
            <a:headEnd/>
            <a:tailEnd/>
          </a:ln>
        </p:spPr>
        <p:txBody>
          <a:bodyPr lIns="82296" tIns="41148" rIns="82296" bIns="41148"/>
          <a:lstStyle/>
          <a:p>
            <a:pPr algn="ctr"/>
            <a:endParaRPr lang="en-US" sz="3400" dirty="0">
              <a:solidFill>
                <a:srgbClr val="000000"/>
              </a:solidFill>
              <a:latin typeface="Gill Sans" charset="0"/>
              <a:sym typeface="Gill Sans" charset="0"/>
            </a:endParaRPr>
          </a:p>
        </p:txBody>
      </p:sp>
      <p:sp>
        <p:nvSpPr>
          <p:cNvPr id="9220" name="Rectangle 6"/>
          <p:cNvSpPr>
            <a:spLocks noChangeArrowheads="1"/>
          </p:cNvSpPr>
          <p:nvPr/>
        </p:nvSpPr>
        <p:spPr bwMode="auto">
          <a:xfrm>
            <a:off x="1898817" y="3099365"/>
            <a:ext cx="4314645" cy="342900"/>
          </a:xfrm>
          <a:prstGeom prst="rect">
            <a:avLst/>
          </a:prstGeom>
          <a:solidFill>
            <a:srgbClr val="FFFF00"/>
          </a:solidFill>
          <a:ln w="25400" algn="ctr">
            <a:noFill/>
            <a:round/>
            <a:headEnd/>
            <a:tailEnd/>
          </a:ln>
        </p:spPr>
        <p:txBody>
          <a:bodyPr lIns="82296" tIns="41148" rIns="82296" bIns="41148"/>
          <a:lstStyle/>
          <a:p>
            <a:pPr algn="ctr"/>
            <a:endParaRPr lang="en-US" sz="3400" dirty="0">
              <a:solidFill>
                <a:srgbClr val="000000"/>
              </a:solidFill>
              <a:latin typeface="Gill Sans" charset="0"/>
              <a:sym typeface="Gill Sans" charset="0"/>
            </a:endParaRPr>
          </a:p>
        </p:txBody>
      </p:sp>
      <p:sp>
        <p:nvSpPr>
          <p:cNvPr id="9221" name="Rectangle 2"/>
          <p:cNvSpPr>
            <a:spLocks noGrp="1" noChangeArrowheads="1"/>
          </p:cNvSpPr>
          <p:nvPr>
            <p:ph idx="1"/>
          </p:nvPr>
        </p:nvSpPr>
        <p:spPr>
          <a:xfrm>
            <a:off x="1877683" y="2217204"/>
            <a:ext cx="7543800" cy="2331720"/>
          </a:xfrm>
        </p:spPr>
        <p:txBody>
          <a:bodyPr vert="horz" lIns="0" tIns="0" rIns="0" bIns="0" rtlCol="0">
            <a:normAutofit lnSpcReduction="10000"/>
          </a:bodyPr>
          <a:lstStyle/>
          <a:p>
            <a:pPr marL="0" indent="0">
              <a:lnSpc>
                <a:spcPct val="95000"/>
              </a:lnSpc>
              <a:buNone/>
            </a:pPr>
            <a:r>
              <a:rPr lang="en-US" sz="2400" dirty="0"/>
              <a:t>“The Domain Name System (DNS) security extensions provide origin authentication and integrity assurance services for DNS data, including mechanisms for authenticated denial of existence of DNS data.”</a:t>
            </a:r>
          </a:p>
          <a:p>
            <a:pPr marL="0" indent="0">
              <a:lnSpc>
                <a:spcPct val="95000"/>
              </a:lnSpc>
              <a:buNone/>
            </a:pPr>
            <a:endParaRPr lang="en-US" dirty="0"/>
          </a:p>
          <a:p>
            <a:pPr marL="0" indent="0" algn="r">
              <a:lnSpc>
                <a:spcPct val="95000"/>
              </a:lnSpc>
              <a:buNone/>
            </a:pPr>
            <a:r>
              <a:rPr lang="en-US" sz="2400" dirty="0"/>
              <a:t>-RFC 4033</a:t>
            </a:r>
            <a:endParaRPr lang="en-US" dirty="0"/>
          </a:p>
          <a:p>
            <a:pPr marL="0" indent="0">
              <a:lnSpc>
                <a:spcPct val="95000"/>
              </a:lnSpc>
              <a:buNone/>
            </a:pPr>
            <a:endParaRPr lang="en-US" sz="2400" dirty="0"/>
          </a:p>
        </p:txBody>
      </p:sp>
      <p:sp>
        <p:nvSpPr>
          <p:cNvPr id="9222" name="Title 5"/>
          <p:cNvSpPr>
            <a:spLocks noGrp="1"/>
          </p:cNvSpPr>
          <p:nvPr>
            <p:ph type="title"/>
          </p:nvPr>
        </p:nvSpPr>
        <p:spPr/>
        <p:txBody>
          <a:bodyPr/>
          <a:lstStyle/>
          <a:p>
            <a:r>
              <a:rPr lang="en-US" dirty="0"/>
              <a:t>DNSSEC Goal</a:t>
            </a:r>
          </a:p>
        </p:txBody>
      </p:sp>
      <p:sp>
        <p:nvSpPr>
          <p:cNvPr id="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65</a:t>
            </a:fld>
            <a:endParaRPr lang="zh-CN" altLang="en-US"/>
          </a:p>
        </p:txBody>
      </p:sp>
    </p:spTree>
    <p:extLst>
      <p:ext uri="{BB962C8B-B14F-4D97-AF65-F5344CB8AC3E}">
        <p14:creationId xmlns:p14="http://schemas.microsoft.com/office/powerpoint/2010/main" val="1570067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5"/>
          <p:cNvSpPr>
            <a:spLocks noGrp="1"/>
          </p:cNvSpPr>
          <p:nvPr>
            <p:ph type="title"/>
          </p:nvPr>
        </p:nvSpPr>
        <p:spPr/>
        <p:txBody>
          <a:bodyPr/>
          <a:lstStyle/>
          <a:p>
            <a:r>
              <a:rPr lang="en-US"/>
              <a:t>DNSSEC</a:t>
            </a:r>
          </a:p>
        </p:txBody>
      </p:sp>
      <p:sp>
        <p:nvSpPr>
          <p:cNvPr id="10242" name="Rectangle 2"/>
          <p:cNvSpPr>
            <a:spLocks noGrp="1" noChangeArrowheads="1"/>
          </p:cNvSpPr>
          <p:nvPr>
            <p:ph idx="1"/>
          </p:nvPr>
        </p:nvSpPr>
        <p:spPr/>
        <p:txBody>
          <a:bodyPr>
            <a:normAutofit lnSpcReduction="10000"/>
          </a:bodyPr>
          <a:lstStyle/>
          <a:p>
            <a:r>
              <a:rPr lang="en-US" sz="2400" dirty="0"/>
              <a:t>Basically no change to packet format </a:t>
            </a:r>
          </a:p>
          <a:p>
            <a:pPr lvl="1"/>
            <a:r>
              <a:rPr lang="en-US" sz="2000" dirty="0"/>
              <a:t>Goal is security of DNS data, not channel security</a:t>
            </a:r>
          </a:p>
          <a:p>
            <a:r>
              <a:rPr lang="en-US" sz="2400" dirty="0"/>
              <a:t>New Resource Records (RRs)</a:t>
            </a:r>
          </a:p>
          <a:p>
            <a:pPr lvl="1"/>
            <a:r>
              <a:rPr lang="en-US" sz="2000" dirty="0"/>
              <a:t>RRSIG : signature of RR by private zone key</a:t>
            </a:r>
          </a:p>
          <a:p>
            <a:pPr lvl="1"/>
            <a:r>
              <a:rPr lang="en-US" sz="2000" dirty="0"/>
              <a:t>DNSKEY : public zone key</a:t>
            </a:r>
          </a:p>
          <a:p>
            <a:pPr lvl="1"/>
            <a:r>
              <a:rPr lang="en-US" sz="2000" dirty="0"/>
              <a:t>DS : crypto digest of child zone key</a:t>
            </a:r>
          </a:p>
          <a:p>
            <a:pPr lvl="1"/>
            <a:r>
              <a:rPr lang="en-US" sz="2000" dirty="0"/>
              <a:t>NSEC / NSEC3 authenticated denial of existence</a:t>
            </a:r>
          </a:p>
          <a:p>
            <a:r>
              <a:rPr lang="en-US" sz="2400" dirty="0"/>
              <a:t>Lookup referral chain (unsigned) </a:t>
            </a:r>
          </a:p>
          <a:p>
            <a:r>
              <a:rPr lang="en-US" sz="2400" dirty="0"/>
              <a:t>Origin attestation chain (PKI) (signed) </a:t>
            </a:r>
          </a:p>
          <a:p>
            <a:pPr lvl="1"/>
            <a:r>
              <a:rPr lang="en-US" sz="2000" dirty="0"/>
              <a:t>Start at pre-configured trust anchors</a:t>
            </a:r>
          </a:p>
          <a:p>
            <a:pPr lvl="2"/>
            <a:r>
              <a:rPr lang="en-US" sz="1800" dirty="0"/>
              <a:t>DS/DNSKEY of zone (should include root)</a:t>
            </a:r>
          </a:p>
          <a:p>
            <a:pPr lvl="1"/>
            <a:r>
              <a:rPr lang="en-US" sz="2000" dirty="0"/>
              <a:t>DS → DNSKEY → DS forms a link </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66</a:t>
            </a:fld>
            <a:endParaRPr lang="zh-CN" altLang="en-US"/>
          </a:p>
        </p:txBody>
      </p:sp>
    </p:spTree>
    <p:extLst>
      <p:ext uri="{BB962C8B-B14F-4D97-AF65-F5344CB8AC3E}">
        <p14:creationId xmlns:p14="http://schemas.microsoft.com/office/powerpoint/2010/main" val="2081262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1775461" y="1371601"/>
            <a:ext cx="8699659" cy="5204937"/>
          </a:xfrm>
        </p:spPr>
        <p:txBody>
          <a:bodyPr vert="horz" lIns="0" tIns="0" rIns="0" bIns="0" rtlCol="0">
            <a:normAutofit/>
          </a:bodyPr>
          <a:lstStyle/>
          <a:p>
            <a:pPr marL="0" indent="0">
              <a:lnSpc>
                <a:spcPct val="95000"/>
              </a:lnSpc>
              <a:buNone/>
            </a:pPr>
            <a:endParaRPr lang="en-US" sz="2400"/>
          </a:p>
          <a:p>
            <a:pPr marL="0" indent="0">
              <a:lnSpc>
                <a:spcPct val="95000"/>
              </a:lnSpc>
              <a:buNone/>
            </a:pPr>
            <a:r>
              <a:rPr lang="en-US" sz="2400"/>
              <a:t>Query</a:t>
            </a:r>
            <a:r>
              <a:rPr lang="en-US" sz="2400" dirty="0"/>
              <a:t>: "www.example.com A?"</a:t>
            </a:r>
            <a:endParaRPr lang="en-US"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2400" dirty="0"/>
          </a:p>
          <a:p>
            <a:pPr marL="0" indent="0">
              <a:lnSpc>
                <a:spcPct val="95000"/>
              </a:lnSpc>
              <a:buNone/>
            </a:pPr>
            <a:endParaRPr lang="en-US" sz="1200" dirty="0"/>
          </a:p>
          <a:p>
            <a:pPr marL="0" indent="0">
              <a:lnSpc>
                <a:spcPct val="95000"/>
              </a:lnSpc>
              <a:buNone/>
            </a:pPr>
            <a:endParaRPr lang="en-US" sz="2400" dirty="0"/>
          </a:p>
        </p:txBody>
      </p:sp>
      <p:pic>
        <p:nvPicPr>
          <p:cNvPr id="11267" name="Picture 4"/>
          <p:cNvPicPr>
            <a:picLocks noChangeAspect="1" noChangeArrowheads="1"/>
          </p:cNvPicPr>
          <p:nvPr/>
        </p:nvPicPr>
        <p:blipFill>
          <a:blip r:embed="rId3" cstate="print"/>
          <a:srcRect/>
          <a:stretch>
            <a:fillRect/>
          </a:stretch>
        </p:blipFill>
        <p:spPr bwMode="auto">
          <a:xfrm>
            <a:off x="6400801" y="71438"/>
            <a:ext cx="3891439" cy="3387203"/>
          </a:xfrm>
          <a:prstGeom prst="rect">
            <a:avLst/>
          </a:prstGeom>
          <a:noFill/>
          <a:ln w="9525">
            <a:noFill/>
            <a:miter lim="800000"/>
            <a:headEnd/>
            <a:tailEnd/>
          </a:ln>
        </p:spPr>
      </p:pic>
      <p:grpSp>
        <p:nvGrpSpPr>
          <p:cNvPr id="2" name="Group 5"/>
          <p:cNvGrpSpPr>
            <a:grpSpLocks noRot="1"/>
          </p:cNvGrpSpPr>
          <p:nvPr/>
        </p:nvGrpSpPr>
        <p:grpSpPr bwMode="auto">
          <a:xfrm>
            <a:off x="171809" y="2730971"/>
            <a:ext cx="8267700" cy="3468291"/>
            <a:chOff x="81" y="217"/>
            <a:chExt cx="6238" cy="3077"/>
          </a:xfrm>
          <a:solidFill>
            <a:schemeClr val="bg1"/>
          </a:solidFill>
        </p:grpSpPr>
        <p:sp>
          <p:nvSpPr>
            <p:cNvPr id="11270" name="Line 21"/>
            <p:cNvSpPr>
              <a:spLocks noChangeShapeType="1"/>
            </p:cNvSpPr>
            <p:nvPr/>
          </p:nvSpPr>
          <p:spPr bwMode="auto">
            <a:xfrm>
              <a:off x="3284" y="217"/>
              <a:ext cx="3035" cy="0"/>
            </a:xfrm>
            <a:prstGeom prst="line">
              <a:avLst/>
            </a:prstGeom>
            <a:grpFill/>
            <a:ln w="3" cap="sq">
              <a:solidFill>
                <a:srgbClr val="FFFFFF"/>
              </a:solidFill>
              <a:round/>
              <a:headEnd/>
              <a:tailEnd/>
            </a:ln>
          </p:spPr>
          <p:txBody>
            <a:bodyPr/>
            <a:lstStyle/>
            <a:p>
              <a:endParaRPr lang="en-US"/>
            </a:p>
          </p:txBody>
        </p:sp>
        <p:sp>
          <p:nvSpPr>
            <p:cNvPr id="11271" name="Line 22"/>
            <p:cNvSpPr>
              <a:spLocks noChangeShapeType="1"/>
            </p:cNvSpPr>
            <p:nvPr/>
          </p:nvSpPr>
          <p:spPr bwMode="auto">
            <a:xfrm>
              <a:off x="3284" y="600"/>
              <a:ext cx="3035" cy="0"/>
            </a:xfrm>
            <a:prstGeom prst="line">
              <a:avLst/>
            </a:prstGeom>
            <a:grpFill/>
            <a:ln w="3" cap="sq">
              <a:solidFill>
                <a:srgbClr val="FFFFFF"/>
              </a:solidFill>
              <a:round/>
              <a:headEnd/>
              <a:tailEnd/>
            </a:ln>
          </p:spPr>
          <p:txBody>
            <a:bodyPr/>
            <a:lstStyle/>
            <a:p>
              <a:endParaRPr lang="en-US"/>
            </a:p>
          </p:txBody>
        </p:sp>
        <p:sp>
          <p:nvSpPr>
            <p:cNvPr id="11272" name="Line 23"/>
            <p:cNvSpPr>
              <a:spLocks noChangeShapeType="1"/>
            </p:cNvSpPr>
            <p:nvPr/>
          </p:nvSpPr>
          <p:spPr bwMode="auto">
            <a:xfrm>
              <a:off x="3284" y="1133"/>
              <a:ext cx="3035" cy="0"/>
            </a:xfrm>
            <a:prstGeom prst="line">
              <a:avLst/>
            </a:prstGeom>
            <a:grpFill/>
            <a:ln w="3" cap="sq">
              <a:solidFill>
                <a:srgbClr val="FFFFFF"/>
              </a:solidFill>
              <a:round/>
              <a:headEnd/>
              <a:tailEnd/>
            </a:ln>
          </p:spPr>
          <p:txBody>
            <a:bodyPr/>
            <a:lstStyle/>
            <a:p>
              <a:endParaRPr lang="en-US"/>
            </a:p>
          </p:txBody>
        </p:sp>
        <p:sp>
          <p:nvSpPr>
            <p:cNvPr id="11273" name="Line 24"/>
            <p:cNvSpPr>
              <a:spLocks noChangeShapeType="1"/>
            </p:cNvSpPr>
            <p:nvPr/>
          </p:nvSpPr>
          <p:spPr bwMode="auto">
            <a:xfrm>
              <a:off x="3284" y="2184"/>
              <a:ext cx="3035" cy="0"/>
            </a:xfrm>
            <a:prstGeom prst="line">
              <a:avLst/>
            </a:prstGeom>
            <a:grpFill/>
            <a:ln w="3" cap="sq">
              <a:solidFill>
                <a:srgbClr val="FFFFFF"/>
              </a:solidFill>
              <a:round/>
              <a:headEnd/>
              <a:tailEnd/>
            </a:ln>
          </p:spPr>
          <p:txBody>
            <a:bodyPr/>
            <a:lstStyle/>
            <a:p>
              <a:endParaRPr lang="en-US"/>
            </a:p>
          </p:txBody>
        </p:sp>
        <p:sp>
          <p:nvSpPr>
            <p:cNvPr id="11274" name="Line 25"/>
            <p:cNvSpPr>
              <a:spLocks noChangeShapeType="1"/>
            </p:cNvSpPr>
            <p:nvPr/>
          </p:nvSpPr>
          <p:spPr bwMode="auto">
            <a:xfrm>
              <a:off x="3284" y="2874"/>
              <a:ext cx="3035" cy="0"/>
            </a:xfrm>
            <a:prstGeom prst="line">
              <a:avLst/>
            </a:prstGeom>
            <a:grpFill/>
            <a:ln w="3" cap="sq">
              <a:solidFill>
                <a:srgbClr val="FFFFFF"/>
              </a:solidFill>
              <a:round/>
              <a:headEnd/>
              <a:tailEnd/>
            </a:ln>
          </p:spPr>
          <p:txBody>
            <a:bodyPr/>
            <a:lstStyle/>
            <a:p>
              <a:endParaRPr lang="en-US"/>
            </a:p>
          </p:txBody>
        </p:sp>
        <p:sp>
          <p:nvSpPr>
            <p:cNvPr id="11275" name="Line 26"/>
            <p:cNvSpPr>
              <a:spLocks noChangeShapeType="1"/>
            </p:cNvSpPr>
            <p:nvPr/>
          </p:nvSpPr>
          <p:spPr bwMode="auto">
            <a:xfrm>
              <a:off x="3284" y="3294"/>
              <a:ext cx="3035" cy="0"/>
            </a:xfrm>
            <a:prstGeom prst="line">
              <a:avLst/>
            </a:prstGeom>
            <a:grpFill/>
            <a:ln w="3" cap="sq">
              <a:solidFill>
                <a:srgbClr val="FFFFFF"/>
              </a:solidFill>
              <a:round/>
              <a:headEnd/>
              <a:tailEnd/>
            </a:ln>
          </p:spPr>
          <p:txBody>
            <a:bodyPr/>
            <a:lstStyle/>
            <a:p>
              <a:endParaRPr lang="en-US"/>
            </a:p>
          </p:txBody>
        </p:sp>
        <p:sp>
          <p:nvSpPr>
            <p:cNvPr id="11276" name="Line 27"/>
            <p:cNvSpPr>
              <a:spLocks noChangeShapeType="1"/>
            </p:cNvSpPr>
            <p:nvPr/>
          </p:nvSpPr>
          <p:spPr bwMode="auto">
            <a:xfrm>
              <a:off x="81" y="2874"/>
              <a:ext cx="0" cy="420"/>
            </a:xfrm>
            <a:prstGeom prst="line">
              <a:avLst/>
            </a:prstGeom>
            <a:grpFill/>
            <a:ln w="3" cap="sq">
              <a:solidFill>
                <a:srgbClr val="FFFFFF"/>
              </a:solidFill>
              <a:round/>
              <a:headEnd/>
              <a:tailEnd/>
            </a:ln>
          </p:spPr>
          <p:txBody>
            <a:bodyPr/>
            <a:lstStyle/>
            <a:p>
              <a:endParaRPr lang="en-US"/>
            </a:p>
          </p:txBody>
        </p:sp>
        <p:sp>
          <p:nvSpPr>
            <p:cNvPr id="11277" name="Line 28"/>
            <p:cNvSpPr>
              <a:spLocks noChangeShapeType="1"/>
            </p:cNvSpPr>
            <p:nvPr/>
          </p:nvSpPr>
          <p:spPr bwMode="auto">
            <a:xfrm>
              <a:off x="774" y="2874"/>
              <a:ext cx="0" cy="420"/>
            </a:xfrm>
            <a:prstGeom prst="line">
              <a:avLst/>
            </a:prstGeom>
            <a:grpFill/>
            <a:ln w="3" cap="sq">
              <a:solidFill>
                <a:srgbClr val="FFFFFF"/>
              </a:solidFill>
              <a:round/>
              <a:headEnd/>
              <a:tailEnd/>
            </a:ln>
          </p:spPr>
          <p:txBody>
            <a:bodyPr/>
            <a:lstStyle/>
            <a:p>
              <a:endParaRPr lang="en-US"/>
            </a:p>
          </p:txBody>
        </p:sp>
        <p:sp>
          <p:nvSpPr>
            <p:cNvPr id="11278" name="Line 29"/>
            <p:cNvSpPr>
              <a:spLocks noChangeShapeType="1"/>
            </p:cNvSpPr>
            <p:nvPr/>
          </p:nvSpPr>
          <p:spPr bwMode="auto">
            <a:xfrm>
              <a:off x="3284" y="2874"/>
              <a:ext cx="0" cy="420"/>
            </a:xfrm>
            <a:prstGeom prst="line">
              <a:avLst/>
            </a:prstGeom>
            <a:grpFill/>
            <a:ln w="3" cap="sq">
              <a:solidFill>
                <a:srgbClr val="FFFFFF"/>
              </a:solidFill>
              <a:round/>
              <a:headEnd/>
              <a:tailEnd/>
            </a:ln>
          </p:spPr>
          <p:txBody>
            <a:bodyPr/>
            <a:lstStyle/>
            <a:p>
              <a:endParaRPr lang="en-US"/>
            </a:p>
          </p:txBody>
        </p:sp>
        <p:sp>
          <p:nvSpPr>
            <p:cNvPr id="11279" name="Line 30"/>
            <p:cNvSpPr>
              <a:spLocks noChangeShapeType="1"/>
            </p:cNvSpPr>
            <p:nvPr/>
          </p:nvSpPr>
          <p:spPr bwMode="auto">
            <a:xfrm>
              <a:off x="6319" y="2874"/>
              <a:ext cx="0" cy="420"/>
            </a:xfrm>
            <a:prstGeom prst="line">
              <a:avLst/>
            </a:prstGeom>
            <a:grpFill/>
            <a:ln w="3" cap="sq">
              <a:solidFill>
                <a:srgbClr val="FFFFFF"/>
              </a:solidFill>
              <a:round/>
              <a:headEnd/>
              <a:tailEnd/>
            </a:ln>
          </p:spPr>
          <p:txBody>
            <a:bodyPr/>
            <a:lstStyle/>
            <a:p>
              <a:endParaRPr lang="en-US"/>
            </a:p>
          </p:txBody>
        </p:sp>
        <p:sp>
          <p:nvSpPr>
            <p:cNvPr id="11280" name="Line 31"/>
            <p:cNvSpPr>
              <a:spLocks noChangeShapeType="1"/>
            </p:cNvSpPr>
            <p:nvPr/>
          </p:nvSpPr>
          <p:spPr bwMode="auto">
            <a:xfrm>
              <a:off x="81" y="217"/>
              <a:ext cx="693" cy="0"/>
            </a:xfrm>
            <a:prstGeom prst="line">
              <a:avLst/>
            </a:prstGeom>
            <a:grpFill/>
            <a:ln w="3">
              <a:solidFill>
                <a:schemeClr val="tx1"/>
              </a:solidFill>
              <a:round/>
              <a:headEnd/>
              <a:tailEnd/>
            </a:ln>
          </p:spPr>
          <p:txBody>
            <a:bodyPr/>
            <a:lstStyle/>
            <a:p>
              <a:endParaRPr lang="en-US"/>
            </a:p>
          </p:txBody>
        </p:sp>
        <p:sp>
          <p:nvSpPr>
            <p:cNvPr id="11281" name="Line 32"/>
            <p:cNvSpPr>
              <a:spLocks noChangeShapeType="1"/>
            </p:cNvSpPr>
            <p:nvPr/>
          </p:nvSpPr>
          <p:spPr bwMode="auto">
            <a:xfrm>
              <a:off x="81" y="217"/>
              <a:ext cx="693" cy="0"/>
            </a:xfrm>
            <a:prstGeom prst="line">
              <a:avLst/>
            </a:prstGeom>
            <a:grpFill/>
            <a:ln w="28575" cap="sq">
              <a:solidFill>
                <a:srgbClr val="FFFFFF"/>
              </a:solidFill>
              <a:round/>
              <a:headEnd/>
              <a:tailEnd/>
            </a:ln>
          </p:spPr>
          <p:txBody>
            <a:bodyPr/>
            <a:lstStyle/>
            <a:p>
              <a:endParaRPr lang="en-US"/>
            </a:p>
          </p:txBody>
        </p:sp>
        <p:sp>
          <p:nvSpPr>
            <p:cNvPr id="11282" name="Line 33"/>
            <p:cNvSpPr>
              <a:spLocks noChangeShapeType="1"/>
            </p:cNvSpPr>
            <p:nvPr/>
          </p:nvSpPr>
          <p:spPr bwMode="auto">
            <a:xfrm>
              <a:off x="81" y="217"/>
              <a:ext cx="0" cy="383"/>
            </a:xfrm>
            <a:prstGeom prst="line">
              <a:avLst/>
            </a:prstGeom>
            <a:grpFill/>
            <a:ln w="3">
              <a:solidFill>
                <a:schemeClr val="tx1"/>
              </a:solidFill>
              <a:round/>
              <a:headEnd/>
              <a:tailEnd/>
            </a:ln>
          </p:spPr>
          <p:txBody>
            <a:bodyPr/>
            <a:lstStyle/>
            <a:p>
              <a:endParaRPr lang="en-US"/>
            </a:p>
          </p:txBody>
        </p:sp>
        <p:sp>
          <p:nvSpPr>
            <p:cNvPr id="11283" name="Line 34"/>
            <p:cNvSpPr>
              <a:spLocks noChangeShapeType="1"/>
            </p:cNvSpPr>
            <p:nvPr/>
          </p:nvSpPr>
          <p:spPr bwMode="auto">
            <a:xfrm>
              <a:off x="81" y="217"/>
              <a:ext cx="0" cy="383"/>
            </a:xfrm>
            <a:prstGeom prst="line">
              <a:avLst/>
            </a:prstGeom>
            <a:grpFill/>
            <a:ln w="28575" cap="sq">
              <a:solidFill>
                <a:srgbClr val="FFFFFF"/>
              </a:solidFill>
              <a:round/>
              <a:headEnd/>
              <a:tailEnd/>
            </a:ln>
          </p:spPr>
          <p:txBody>
            <a:bodyPr/>
            <a:lstStyle/>
            <a:p>
              <a:endParaRPr lang="en-US"/>
            </a:p>
          </p:txBody>
        </p:sp>
        <p:sp>
          <p:nvSpPr>
            <p:cNvPr id="11284" name="Line 35"/>
            <p:cNvSpPr>
              <a:spLocks noChangeShapeType="1"/>
            </p:cNvSpPr>
            <p:nvPr/>
          </p:nvSpPr>
          <p:spPr bwMode="auto">
            <a:xfrm>
              <a:off x="774" y="217"/>
              <a:ext cx="0" cy="383"/>
            </a:xfrm>
            <a:prstGeom prst="line">
              <a:avLst/>
            </a:prstGeom>
            <a:grpFill/>
            <a:ln w="3">
              <a:solidFill>
                <a:schemeClr val="tx1"/>
              </a:solidFill>
              <a:round/>
              <a:headEnd/>
              <a:tailEnd/>
            </a:ln>
          </p:spPr>
          <p:txBody>
            <a:bodyPr/>
            <a:lstStyle/>
            <a:p>
              <a:endParaRPr lang="en-US"/>
            </a:p>
          </p:txBody>
        </p:sp>
        <p:sp>
          <p:nvSpPr>
            <p:cNvPr id="11285" name="Line 36"/>
            <p:cNvSpPr>
              <a:spLocks noChangeShapeType="1"/>
            </p:cNvSpPr>
            <p:nvPr/>
          </p:nvSpPr>
          <p:spPr bwMode="auto">
            <a:xfrm>
              <a:off x="774" y="217"/>
              <a:ext cx="0" cy="383"/>
            </a:xfrm>
            <a:prstGeom prst="line">
              <a:avLst/>
            </a:prstGeom>
            <a:grpFill/>
            <a:ln w="12700" cap="sq">
              <a:solidFill>
                <a:srgbClr val="FFFFFF"/>
              </a:solidFill>
              <a:round/>
              <a:headEnd/>
              <a:tailEnd/>
            </a:ln>
          </p:spPr>
          <p:txBody>
            <a:bodyPr/>
            <a:lstStyle/>
            <a:p>
              <a:endParaRPr lang="en-US"/>
            </a:p>
          </p:txBody>
        </p:sp>
        <p:sp>
          <p:nvSpPr>
            <p:cNvPr id="11286" name="Line 37"/>
            <p:cNvSpPr>
              <a:spLocks noChangeShapeType="1"/>
            </p:cNvSpPr>
            <p:nvPr/>
          </p:nvSpPr>
          <p:spPr bwMode="auto">
            <a:xfrm>
              <a:off x="81" y="600"/>
              <a:ext cx="693" cy="0"/>
            </a:xfrm>
            <a:prstGeom prst="line">
              <a:avLst/>
            </a:prstGeom>
            <a:grpFill/>
            <a:ln w="3">
              <a:solidFill>
                <a:schemeClr val="tx1"/>
              </a:solidFill>
              <a:round/>
              <a:headEnd/>
              <a:tailEnd/>
            </a:ln>
          </p:spPr>
          <p:txBody>
            <a:bodyPr/>
            <a:lstStyle/>
            <a:p>
              <a:endParaRPr lang="en-US"/>
            </a:p>
          </p:txBody>
        </p:sp>
        <p:sp>
          <p:nvSpPr>
            <p:cNvPr id="11287" name="Line 38"/>
            <p:cNvSpPr>
              <a:spLocks noChangeShapeType="1"/>
            </p:cNvSpPr>
            <p:nvPr/>
          </p:nvSpPr>
          <p:spPr bwMode="auto">
            <a:xfrm>
              <a:off x="81" y="600"/>
              <a:ext cx="693" cy="0"/>
            </a:xfrm>
            <a:prstGeom prst="line">
              <a:avLst/>
            </a:prstGeom>
            <a:grpFill/>
            <a:ln w="12700" cap="sq">
              <a:solidFill>
                <a:srgbClr val="FFFFFF"/>
              </a:solidFill>
              <a:round/>
              <a:headEnd/>
              <a:tailEnd/>
            </a:ln>
          </p:spPr>
          <p:txBody>
            <a:bodyPr/>
            <a:lstStyle/>
            <a:p>
              <a:endParaRPr lang="en-US"/>
            </a:p>
          </p:txBody>
        </p:sp>
        <p:sp>
          <p:nvSpPr>
            <p:cNvPr id="11288" name="Line 39"/>
            <p:cNvSpPr>
              <a:spLocks noChangeShapeType="1"/>
            </p:cNvSpPr>
            <p:nvPr/>
          </p:nvSpPr>
          <p:spPr bwMode="auto">
            <a:xfrm>
              <a:off x="774" y="217"/>
              <a:ext cx="2510" cy="0"/>
            </a:xfrm>
            <a:prstGeom prst="line">
              <a:avLst/>
            </a:prstGeom>
            <a:grpFill/>
            <a:ln w="3">
              <a:solidFill>
                <a:schemeClr val="tx1"/>
              </a:solidFill>
              <a:round/>
              <a:headEnd/>
              <a:tailEnd/>
            </a:ln>
          </p:spPr>
          <p:txBody>
            <a:bodyPr/>
            <a:lstStyle/>
            <a:p>
              <a:endParaRPr lang="en-US"/>
            </a:p>
          </p:txBody>
        </p:sp>
        <p:sp>
          <p:nvSpPr>
            <p:cNvPr id="11289" name="Line 40"/>
            <p:cNvSpPr>
              <a:spLocks noChangeShapeType="1"/>
            </p:cNvSpPr>
            <p:nvPr/>
          </p:nvSpPr>
          <p:spPr bwMode="auto">
            <a:xfrm>
              <a:off x="774" y="217"/>
              <a:ext cx="2510" cy="0"/>
            </a:xfrm>
            <a:prstGeom prst="line">
              <a:avLst/>
            </a:prstGeom>
            <a:grpFill/>
            <a:ln w="28575" cap="sq">
              <a:solidFill>
                <a:srgbClr val="FFFFFF"/>
              </a:solidFill>
              <a:round/>
              <a:headEnd/>
              <a:tailEnd/>
            </a:ln>
          </p:spPr>
          <p:txBody>
            <a:bodyPr/>
            <a:lstStyle/>
            <a:p>
              <a:endParaRPr lang="en-US"/>
            </a:p>
          </p:txBody>
        </p:sp>
        <p:sp>
          <p:nvSpPr>
            <p:cNvPr id="11290" name="Line 41"/>
            <p:cNvSpPr>
              <a:spLocks noChangeShapeType="1"/>
            </p:cNvSpPr>
            <p:nvPr/>
          </p:nvSpPr>
          <p:spPr bwMode="auto">
            <a:xfrm>
              <a:off x="3284" y="217"/>
              <a:ext cx="0" cy="383"/>
            </a:xfrm>
            <a:prstGeom prst="line">
              <a:avLst/>
            </a:prstGeom>
            <a:grpFill/>
            <a:ln w="3">
              <a:solidFill>
                <a:schemeClr val="tx1"/>
              </a:solidFill>
              <a:round/>
              <a:headEnd/>
              <a:tailEnd/>
            </a:ln>
          </p:spPr>
          <p:txBody>
            <a:bodyPr/>
            <a:lstStyle/>
            <a:p>
              <a:endParaRPr lang="en-US"/>
            </a:p>
          </p:txBody>
        </p:sp>
        <p:sp>
          <p:nvSpPr>
            <p:cNvPr id="11291" name="Line 42"/>
            <p:cNvSpPr>
              <a:spLocks noChangeShapeType="1"/>
            </p:cNvSpPr>
            <p:nvPr/>
          </p:nvSpPr>
          <p:spPr bwMode="auto">
            <a:xfrm>
              <a:off x="3284" y="217"/>
              <a:ext cx="0" cy="383"/>
            </a:xfrm>
            <a:prstGeom prst="line">
              <a:avLst/>
            </a:prstGeom>
            <a:grpFill/>
            <a:ln w="12700" cap="sq">
              <a:solidFill>
                <a:srgbClr val="FFFFFF"/>
              </a:solidFill>
              <a:round/>
              <a:headEnd/>
              <a:tailEnd/>
            </a:ln>
          </p:spPr>
          <p:txBody>
            <a:bodyPr/>
            <a:lstStyle/>
            <a:p>
              <a:endParaRPr lang="en-US"/>
            </a:p>
          </p:txBody>
        </p:sp>
        <p:sp>
          <p:nvSpPr>
            <p:cNvPr id="11292" name="Line 43"/>
            <p:cNvSpPr>
              <a:spLocks noChangeShapeType="1"/>
            </p:cNvSpPr>
            <p:nvPr/>
          </p:nvSpPr>
          <p:spPr bwMode="auto">
            <a:xfrm>
              <a:off x="774" y="600"/>
              <a:ext cx="2510" cy="0"/>
            </a:xfrm>
            <a:prstGeom prst="line">
              <a:avLst/>
            </a:prstGeom>
            <a:grpFill/>
            <a:ln w="3">
              <a:solidFill>
                <a:schemeClr val="tx1"/>
              </a:solidFill>
              <a:round/>
              <a:headEnd/>
              <a:tailEnd/>
            </a:ln>
          </p:spPr>
          <p:txBody>
            <a:bodyPr/>
            <a:lstStyle/>
            <a:p>
              <a:endParaRPr lang="en-US"/>
            </a:p>
          </p:txBody>
        </p:sp>
        <p:sp>
          <p:nvSpPr>
            <p:cNvPr id="11293" name="Line 44"/>
            <p:cNvSpPr>
              <a:spLocks noChangeShapeType="1"/>
            </p:cNvSpPr>
            <p:nvPr/>
          </p:nvSpPr>
          <p:spPr bwMode="auto">
            <a:xfrm>
              <a:off x="774" y="600"/>
              <a:ext cx="2510" cy="0"/>
            </a:xfrm>
            <a:prstGeom prst="line">
              <a:avLst/>
            </a:prstGeom>
            <a:grpFill/>
            <a:ln w="12700" cap="sq">
              <a:solidFill>
                <a:srgbClr val="FFFFFF"/>
              </a:solidFill>
              <a:round/>
              <a:headEnd/>
              <a:tailEnd/>
            </a:ln>
          </p:spPr>
          <p:txBody>
            <a:bodyPr/>
            <a:lstStyle/>
            <a:p>
              <a:endParaRPr lang="en-US"/>
            </a:p>
          </p:txBody>
        </p:sp>
        <p:sp>
          <p:nvSpPr>
            <p:cNvPr id="11294" name="Line 45"/>
            <p:cNvSpPr>
              <a:spLocks noChangeShapeType="1"/>
            </p:cNvSpPr>
            <p:nvPr/>
          </p:nvSpPr>
          <p:spPr bwMode="auto">
            <a:xfrm>
              <a:off x="3284" y="217"/>
              <a:ext cx="3035" cy="0"/>
            </a:xfrm>
            <a:prstGeom prst="line">
              <a:avLst/>
            </a:prstGeom>
            <a:grpFill/>
            <a:ln w="9525">
              <a:solidFill>
                <a:schemeClr val="tx1"/>
              </a:solidFill>
              <a:round/>
              <a:headEnd/>
              <a:tailEnd/>
            </a:ln>
          </p:spPr>
          <p:txBody>
            <a:bodyPr/>
            <a:lstStyle/>
            <a:p>
              <a:endParaRPr lang="en-US"/>
            </a:p>
          </p:txBody>
        </p:sp>
        <p:sp>
          <p:nvSpPr>
            <p:cNvPr id="11295" name="Line 46"/>
            <p:cNvSpPr>
              <a:spLocks noChangeShapeType="1"/>
            </p:cNvSpPr>
            <p:nvPr/>
          </p:nvSpPr>
          <p:spPr bwMode="auto">
            <a:xfrm>
              <a:off x="6319" y="217"/>
              <a:ext cx="0" cy="383"/>
            </a:xfrm>
            <a:prstGeom prst="line">
              <a:avLst/>
            </a:prstGeom>
            <a:grpFill/>
            <a:ln w="3">
              <a:solidFill>
                <a:schemeClr val="tx1"/>
              </a:solidFill>
              <a:round/>
              <a:headEnd/>
              <a:tailEnd/>
            </a:ln>
          </p:spPr>
          <p:txBody>
            <a:bodyPr/>
            <a:lstStyle/>
            <a:p>
              <a:endParaRPr lang="en-US"/>
            </a:p>
          </p:txBody>
        </p:sp>
        <p:sp>
          <p:nvSpPr>
            <p:cNvPr id="11296" name="Line 47"/>
            <p:cNvSpPr>
              <a:spLocks noChangeShapeType="1"/>
            </p:cNvSpPr>
            <p:nvPr/>
          </p:nvSpPr>
          <p:spPr bwMode="auto">
            <a:xfrm>
              <a:off x="6319" y="217"/>
              <a:ext cx="0" cy="383"/>
            </a:xfrm>
            <a:prstGeom prst="line">
              <a:avLst/>
            </a:prstGeom>
            <a:grpFill/>
            <a:ln w="28575" cap="sq">
              <a:solidFill>
                <a:srgbClr val="FFFFFF"/>
              </a:solidFill>
              <a:round/>
              <a:headEnd/>
              <a:tailEnd/>
            </a:ln>
          </p:spPr>
          <p:txBody>
            <a:bodyPr/>
            <a:lstStyle/>
            <a:p>
              <a:endParaRPr lang="en-US"/>
            </a:p>
          </p:txBody>
        </p:sp>
        <p:sp>
          <p:nvSpPr>
            <p:cNvPr id="11297" name="Line 48"/>
            <p:cNvSpPr>
              <a:spLocks noChangeShapeType="1"/>
            </p:cNvSpPr>
            <p:nvPr/>
          </p:nvSpPr>
          <p:spPr bwMode="auto">
            <a:xfrm>
              <a:off x="3284" y="600"/>
              <a:ext cx="3035" cy="0"/>
            </a:xfrm>
            <a:prstGeom prst="line">
              <a:avLst/>
            </a:prstGeom>
            <a:grpFill/>
            <a:ln w="9525">
              <a:solidFill>
                <a:schemeClr val="tx1"/>
              </a:solidFill>
              <a:round/>
              <a:headEnd/>
              <a:tailEnd/>
            </a:ln>
          </p:spPr>
          <p:txBody>
            <a:bodyPr/>
            <a:lstStyle/>
            <a:p>
              <a:endParaRPr lang="en-US"/>
            </a:p>
          </p:txBody>
        </p:sp>
        <p:sp>
          <p:nvSpPr>
            <p:cNvPr id="11298" name="Line 49"/>
            <p:cNvSpPr>
              <a:spLocks noChangeShapeType="1"/>
            </p:cNvSpPr>
            <p:nvPr/>
          </p:nvSpPr>
          <p:spPr bwMode="auto">
            <a:xfrm>
              <a:off x="81" y="600"/>
              <a:ext cx="0" cy="533"/>
            </a:xfrm>
            <a:prstGeom prst="line">
              <a:avLst/>
            </a:prstGeom>
            <a:grpFill/>
            <a:ln w="3">
              <a:solidFill>
                <a:schemeClr val="tx1"/>
              </a:solidFill>
              <a:round/>
              <a:headEnd/>
              <a:tailEnd/>
            </a:ln>
          </p:spPr>
          <p:txBody>
            <a:bodyPr/>
            <a:lstStyle/>
            <a:p>
              <a:endParaRPr lang="en-US"/>
            </a:p>
          </p:txBody>
        </p:sp>
        <p:sp>
          <p:nvSpPr>
            <p:cNvPr id="11299" name="Line 50"/>
            <p:cNvSpPr>
              <a:spLocks noChangeShapeType="1"/>
            </p:cNvSpPr>
            <p:nvPr/>
          </p:nvSpPr>
          <p:spPr bwMode="auto">
            <a:xfrm>
              <a:off x="81" y="600"/>
              <a:ext cx="0" cy="533"/>
            </a:xfrm>
            <a:prstGeom prst="line">
              <a:avLst/>
            </a:prstGeom>
            <a:grpFill/>
            <a:ln w="28575" cap="sq">
              <a:solidFill>
                <a:srgbClr val="FFFFFF"/>
              </a:solidFill>
              <a:round/>
              <a:headEnd/>
              <a:tailEnd/>
            </a:ln>
          </p:spPr>
          <p:txBody>
            <a:bodyPr/>
            <a:lstStyle/>
            <a:p>
              <a:endParaRPr lang="en-US"/>
            </a:p>
          </p:txBody>
        </p:sp>
        <p:sp>
          <p:nvSpPr>
            <p:cNvPr id="11300" name="Line 51"/>
            <p:cNvSpPr>
              <a:spLocks noChangeShapeType="1"/>
            </p:cNvSpPr>
            <p:nvPr/>
          </p:nvSpPr>
          <p:spPr bwMode="auto">
            <a:xfrm>
              <a:off x="774" y="600"/>
              <a:ext cx="0" cy="533"/>
            </a:xfrm>
            <a:prstGeom prst="line">
              <a:avLst/>
            </a:prstGeom>
            <a:grpFill/>
            <a:ln w="3">
              <a:solidFill>
                <a:schemeClr val="tx1"/>
              </a:solidFill>
              <a:round/>
              <a:headEnd/>
              <a:tailEnd/>
            </a:ln>
          </p:spPr>
          <p:txBody>
            <a:bodyPr/>
            <a:lstStyle/>
            <a:p>
              <a:endParaRPr lang="en-US"/>
            </a:p>
          </p:txBody>
        </p:sp>
        <p:sp>
          <p:nvSpPr>
            <p:cNvPr id="11301" name="Line 52"/>
            <p:cNvSpPr>
              <a:spLocks noChangeShapeType="1"/>
            </p:cNvSpPr>
            <p:nvPr/>
          </p:nvSpPr>
          <p:spPr bwMode="auto">
            <a:xfrm>
              <a:off x="774" y="600"/>
              <a:ext cx="0" cy="533"/>
            </a:xfrm>
            <a:prstGeom prst="line">
              <a:avLst/>
            </a:prstGeom>
            <a:grpFill/>
            <a:ln w="12700" cap="sq">
              <a:solidFill>
                <a:srgbClr val="FFFFFF"/>
              </a:solidFill>
              <a:round/>
              <a:headEnd/>
              <a:tailEnd/>
            </a:ln>
          </p:spPr>
          <p:txBody>
            <a:bodyPr/>
            <a:lstStyle/>
            <a:p>
              <a:endParaRPr lang="en-US"/>
            </a:p>
          </p:txBody>
        </p:sp>
        <p:sp>
          <p:nvSpPr>
            <p:cNvPr id="11302" name="Line 53"/>
            <p:cNvSpPr>
              <a:spLocks noChangeShapeType="1"/>
            </p:cNvSpPr>
            <p:nvPr/>
          </p:nvSpPr>
          <p:spPr bwMode="auto">
            <a:xfrm>
              <a:off x="81" y="1133"/>
              <a:ext cx="693" cy="0"/>
            </a:xfrm>
            <a:prstGeom prst="line">
              <a:avLst/>
            </a:prstGeom>
            <a:grpFill/>
            <a:ln w="3">
              <a:solidFill>
                <a:schemeClr val="tx1"/>
              </a:solidFill>
              <a:round/>
              <a:headEnd/>
              <a:tailEnd/>
            </a:ln>
          </p:spPr>
          <p:txBody>
            <a:bodyPr/>
            <a:lstStyle/>
            <a:p>
              <a:endParaRPr lang="en-US"/>
            </a:p>
          </p:txBody>
        </p:sp>
        <p:sp>
          <p:nvSpPr>
            <p:cNvPr id="11303" name="Line 54"/>
            <p:cNvSpPr>
              <a:spLocks noChangeShapeType="1"/>
            </p:cNvSpPr>
            <p:nvPr/>
          </p:nvSpPr>
          <p:spPr bwMode="auto">
            <a:xfrm>
              <a:off x="81" y="1133"/>
              <a:ext cx="693" cy="0"/>
            </a:xfrm>
            <a:prstGeom prst="line">
              <a:avLst/>
            </a:prstGeom>
            <a:grpFill/>
            <a:ln w="12700" cap="sq">
              <a:solidFill>
                <a:srgbClr val="FFFFFF"/>
              </a:solidFill>
              <a:round/>
              <a:headEnd/>
              <a:tailEnd/>
            </a:ln>
          </p:spPr>
          <p:txBody>
            <a:bodyPr/>
            <a:lstStyle/>
            <a:p>
              <a:endParaRPr lang="en-US"/>
            </a:p>
          </p:txBody>
        </p:sp>
        <p:sp>
          <p:nvSpPr>
            <p:cNvPr id="11304" name="Line 55"/>
            <p:cNvSpPr>
              <a:spLocks noChangeShapeType="1"/>
            </p:cNvSpPr>
            <p:nvPr/>
          </p:nvSpPr>
          <p:spPr bwMode="auto">
            <a:xfrm>
              <a:off x="3284" y="600"/>
              <a:ext cx="0" cy="533"/>
            </a:xfrm>
            <a:prstGeom prst="line">
              <a:avLst/>
            </a:prstGeom>
            <a:grpFill/>
            <a:ln w="3">
              <a:solidFill>
                <a:schemeClr val="tx1"/>
              </a:solidFill>
              <a:round/>
              <a:headEnd/>
              <a:tailEnd/>
            </a:ln>
          </p:spPr>
          <p:txBody>
            <a:bodyPr/>
            <a:lstStyle/>
            <a:p>
              <a:endParaRPr lang="en-US"/>
            </a:p>
          </p:txBody>
        </p:sp>
        <p:sp>
          <p:nvSpPr>
            <p:cNvPr id="11305" name="Line 56"/>
            <p:cNvSpPr>
              <a:spLocks noChangeShapeType="1"/>
            </p:cNvSpPr>
            <p:nvPr/>
          </p:nvSpPr>
          <p:spPr bwMode="auto">
            <a:xfrm>
              <a:off x="3284" y="600"/>
              <a:ext cx="0" cy="533"/>
            </a:xfrm>
            <a:prstGeom prst="line">
              <a:avLst/>
            </a:prstGeom>
            <a:grpFill/>
            <a:ln w="12700" cap="sq">
              <a:solidFill>
                <a:srgbClr val="FFFFFF"/>
              </a:solidFill>
              <a:round/>
              <a:headEnd/>
              <a:tailEnd/>
            </a:ln>
          </p:spPr>
          <p:txBody>
            <a:bodyPr/>
            <a:lstStyle/>
            <a:p>
              <a:endParaRPr lang="en-US"/>
            </a:p>
          </p:txBody>
        </p:sp>
        <p:sp>
          <p:nvSpPr>
            <p:cNvPr id="11306" name="Line 57"/>
            <p:cNvSpPr>
              <a:spLocks noChangeShapeType="1"/>
            </p:cNvSpPr>
            <p:nvPr/>
          </p:nvSpPr>
          <p:spPr bwMode="auto">
            <a:xfrm>
              <a:off x="774" y="1133"/>
              <a:ext cx="2510" cy="0"/>
            </a:xfrm>
            <a:prstGeom prst="line">
              <a:avLst/>
            </a:prstGeom>
            <a:grpFill/>
            <a:ln w="3">
              <a:solidFill>
                <a:schemeClr val="tx1"/>
              </a:solidFill>
              <a:round/>
              <a:headEnd/>
              <a:tailEnd/>
            </a:ln>
          </p:spPr>
          <p:txBody>
            <a:bodyPr/>
            <a:lstStyle/>
            <a:p>
              <a:endParaRPr lang="en-US"/>
            </a:p>
          </p:txBody>
        </p:sp>
        <p:sp>
          <p:nvSpPr>
            <p:cNvPr id="11307" name="Line 58"/>
            <p:cNvSpPr>
              <a:spLocks noChangeShapeType="1"/>
            </p:cNvSpPr>
            <p:nvPr/>
          </p:nvSpPr>
          <p:spPr bwMode="auto">
            <a:xfrm>
              <a:off x="774" y="1133"/>
              <a:ext cx="2510" cy="0"/>
            </a:xfrm>
            <a:prstGeom prst="line">
              <a:avLst/>
            </a:prstGeom>
            <a:grpFill/>
            <a:ln w="12700" cap="sq">
              <a:solidFill>
                <a:srgbClr val="FFFFFF"/>
              </a:solidFill>
              <a:round/>
              <a:headEnd/>
              <a:tailEnd/>
            </a:ln>
          </p:spPr>
          <p:txBody>
            <a:bodyPr/>
            <a:lstStyle/>
            <a:p>
              <a:endParaRPr lang="en-US"/>
            </a:p>
          </p:txBody>
        </p:sp>
        <p:sp>
          <p:nvSpPr>
            <p:cNvPr id="11308" name="Line 59"/>
            <p:cNvSpPr>
              <a:spLocks noChangeShapeType="1"/>
            </p:cNvSpPr>
            <p:nvPr/>
          </p:nvSpPr>
          <p:spPr bwMode="auto">
            <a:xfrm>
              <a:off x="6319" y="600"/>
              <a:ext cx="0" cy="533"/>
            </a:xfrm>
            <a:prstGeom prst="line">
              <a:avLst/>
            </a:prstGeom>
            <a:grpFill/>
            <a:ln w="3">
              <a:solidFill>
                <a:schemeClr val="tx1"/>
              </a:solidFill>
              <a:round/>
              <a:headEnd/>
              <a:tailEnd/>
            </a:ln>
          </p:spPr>
          <p:txBody>
            <a:bodyPr/>
            <a:lstStyle/>
            <a:p>
              <a:endParaRPr lang="en-US"/>
            </a:p>
          </p:txBody>
        </p:sp>
        <p:sp>
          <p:nvSpPr>
            <p:cNvPr id="11309" name="Line 60"/>
            <p:cNvSpPr>
              <a:spLocks noChangeShapeType="1"/>
            </p:cNvSpPr>
            <p:nvPr/>
          </p:nvSpPr>
          <p:spPr bwMode="auto">
            <a:xfrm>
              <a:off x="6319" y="600"/>
              <a:ext cx="0" cy="533"/>
            </a:xfrm>
            <a:prstGeom prst="line">
              <a:avLst/>
            </a:prstGeom>
            <a:grpFill/>
            <a:ln w="28575" cap="sq">
              <a:solidFill>
                <a:srgbClr val="FFFFFF"/>
              </a:solidFill>
              <a:round/>
              <a:headEnd/>
              <a:tailEnd/>
            </a:ln>
          </p:spPr>
          <p:txBody>
            <a:bodyPr/>
            <a:lstStyle/>
            <a:p>
              <a:endParaRPr lang="en-US"/>
            </a:p>
          </p:txBody>
        </p:sp>
        <p:sp>
          <p:nvSpPr>
            <p:cNvPr id="11310" name="Line 61"/>
            <p:cNvSpPr>
              <a:spLocks noChangeShapeType="1"/>
            </p:cNvSpPr>
            <p:nvPr/>
          </p:nvSpPr>
          <p:spPr bwMode="auto">
            <a:xfrm>
              <a:off x="3284" y="1133"/>
              <a:ext cx="3035" cy="0"/>
            </a:xfrm>
            <a:prstGeom prst="line">
              <a:avLst/>
            </a:prstGeom>
            <a:grpFill/>
            <a:ln w="9525">
              <a:solidFill>
                <a:schemeClr val="tx1"/>
              </a:solidFill>
              <a:round/>
              <a:headEnd/>
              <a:tailEnd/>
            </a:ln>
          </p:spPr>
          <p:txBody>
            <a:bodyPr/>
            <a:lstStyle/>
            <a:p>
              <a:endParaRPr lang="en-US"/>
            </a:p>
          </p:txBody>
        </p:sp>
        <p:sp>
          <p:nvSpPr>
            <p:cNvPr id="11311" name="Line 62"/>
            <p:cNvSpPr>
              <a:spLocks noChangeShapeType="1"/>
            </p:cNvSpPr>
            <p:nvPr/>
          </p:nvSpPr>
          <p:spPr bwMode="auto">
            <a:xfrm>
              <a:off x="81" y="1133"/>
              <a:ext cx="0" cy="1051"/>
            </a:xfrm>
            <a:prstGeom prst="line">
              <a:avLst/>
            </a:prstGeom>
            <a:grpFill/>
            <a:ln w="3">
              <a:solidFill>
                <a:schemeClr val="tx1"/>
              </a:solidFill>
              <a:round/>
              <a:headEnd/>
              <a:tailEnd/>
            </a:ln>
          </p:spPr>
          <p:txBody>
            <a:bodyPr/>
            <a:lstStyle/>
            <a:p>
              <a:endParaRPr lang="en-US"/>
            </a:p>
          </p:txBody>
        </p:sp>
        <p:sp>
          <p:nvSpPr>
            <p:cNvPr id="11312" name="Line 63"/>
            <p:cNvSpPr>
              <a:spLocks noChangeShapeType="1"/>
            </p:cNvSpPr>
            <p:nvPr/>
          </p:nvSpPr>
          <p:spPr bwMode="auto">
            <a:xfrm>
              <a:off x="81" y="1133"/>
              <a:ext cx="0" cy="1051"/>
            </a:xfrm>
            <a:prstGeom prst="line">
              <a:avLst/>
            </a:prstGeom>
            <a:grpFill/>
            <a:ln w="28575" cap="sq">
              <a:solidFill>
                <a:srgbClr val="FFFFFF"/>
              </a:solidFill>
              <a:round/>
              <a:headEnd/>
              <a:tailEnd/>
            </a:ln>
          </p:spPr>
          <p:txBody>
            <a:bodyPr/>
            <a:lstStyle/>
            <a:p>
              <a:endParaRPr lang="en-US"/>
            </a:p>
          </p:txBody>
        </p:sp>
        <p:sp>
          <p:nvSpPr>
            <p:cNvPr id="11313" name="Line 64"/>
            <p:cNvSpPr>
              <a:spLocks noChangeShapeType="1"/>
            </p:cNvSpPr>
            <p:nvPr/>
          </p:nvSpPr>
          <p:spPr bwMode="auto">
            <a:xfrm>
              <a:off x="774" y="1133"/>
              <a:ext cx="0" cy="1051"/>
            </a:xfrm>
            <a:prstGeom prst="line">
              <a:avLst/>
            </a:prstGeom>
            <a:grpFill/>
            <a:ln w="3">
              <a:solidFill>
                <a:schemeClr val="tx1"/>
              </a:solidFill>
              <a:round/>
              <a:headEnd/>
              <a:tailEnd/>
            </a:ln>
          </p:spPr>
          <p:txBody>
            <a:bodyPr/>
            <a:lstStyle/>
            <a:p>
              <a:endParaRPr lang="en-US"/>
            </a:p>
          </p:txBody>
        </p:sp>
        <p:sp>
          <p:nvSpPr>
            <p:cNvPr id="11314" name="Line 65"/>
            <p:cNvSpPr>
              <a:spLocks noChangeShapeType="1"/>
            </p:cNvSpPr>
            <p:nvPr/>
          </p:nvSpPr>
          <p:spPr bwMode="auto">
            <a:xfrm>
              <a:off x="774" y="1133"/>
              <a:ext cx="0" cy="1051"/>
            </a:xfrm>
            <a:prstGeom prst="line">
              <a:avLst/>
            </a:prstGeom>
            <a:grpFill/>
            <a:ln w="12700" cap="sq">
              <a:solidFill>
                <a:srgbClr val="FFFFFF"/>
              </a:solidFill>
              <a:round/>
              <a:headEnd/>
              <a:tailEnd/>
            </a:ln>
          </p:spPr>
          <p:txBody>
            <a:bodyPr/>
            <a:lstStyle/>
            <a:p>
              <a:endParaRPr lang="en-US"/>
            </a:p>
          </p:txBody>
        </p:sp>
        <p:sp>
          <p:nvSpPr>
            <p:cNvPr id="11315" name="Line 66"/>
            <p:cNvSpPr>
              <a:spLocks noChangeShapeType="1"/>
            </p:cNvSpPr>
            <p:nvPr/>
          </p:nvSpPr>
          <p:spPr bwMode="auto">
            <a:xfrm>
              <a:off x="81" y="2184"/>
              <a:ext cx="693" cy="0"/>
            </a:xfrm>
            <a:prstGeom prst="line">
              <a:avLst/>
            </a:prstGeom>
            <a:grpFill/>
            <a:ln w="3">
              <a:solidFill>
                <a:schemeClr val="tx1"/>
              </a:solidFill>
              <a:round/>
              <a:headEnd/>
              <a:tailEnd/>
            </a:ln>
          </p:spPr>
          <p:txBody>
            <a:bodyPr/>
            <a:lstStyle/>
            <a:p>
              <a:endParaRPr lang="en-US"/>
            </a:p>
          </p:txBody>
        </p:sp>
        <p:sp>
          <p:nvSpPr>
            <p:cNvPr id="11316" name="Line 67"/>
            <p:cNvSpPr>
              <a:spLocks noChangeShapeType="1"/>
            </p:cNvSpPr>
            <p:nvPr/>
          </p:nvSpPr>
          <p:spPr bwMode="auto">
            <a:xfrm>
              <a:off x="81" y="2184"/>
              <a:ext cx="693" cy="0"/>
            </a:xfrm>
            <a:prstGeom prst="line">
              <a:avLst/>
            </a:prstGeom>
            <a:grpFill/>
            <a:ln w="12700" cap="sq">
              <a:solidFill>
                <a:srgbClr val="FFFFFF"/>
              </a:solidFill>
              <a:round/>
              <a:headEnd/>
              <a:tailEnd/>
            </a:ln>
          </p:spPr>
          <p:txBody>
            <a:bodyPr/>
            <a:lstStyle/>
            <a:p>
              <a:endParaRPr lang="en-US"/>
            </a:p>
          </p:txBody>
        </p:sp>
        <p:sp>
          <p:nvSpPr>
            <p:cNvPr id="11317" name="Line 68"/>
            <p:cNvSpPr>
              <a:spLocks noChangeShapeType="1"/>
            </p:cNvSpPr>
            <p:nvPr/>
          </p:nvSpPr>
          <p:spPr bwMode="auto">
            <a:xfrm>
              <a:off x="3284" y="1133"/>
              <a:ext cx="0" cy="1051"/>
            </a:xfrm>
            <a:prstGeom prst="line">
              <a:avLst/>
            </a:prstGeom>
            <a:grpFill/>
            <a:ln w="3">
              <a:solidFill>
                <a:schemeClr val="tx1"/>
              </a:solidFill>
              <a:round/>
              <a:headEnd/>
              <a:tailEnd/>
            </a:ln>
          </p:spPr>
          <p:txBody>
            <a:bodyPr/>
            <a:lstStyle/>
            <a:p>
              <a:endParaRPr lang="en-US"/>
            </a:p>
          </p:txBody>
        </p:sp>
        <p:sp>
          <p:nvSpPr>
            <p:cNvPr id="11318" name="Line 69"/>
            <p:cNvSpPr>
              <a:spLocks noChangeShapeType="1"/>
            </p:cNvSpPr>
            <p:nvPr/>
          </p:nvSpPr>
          <p:spPr bwMode="auto">
            <a:xfrm>
              <a:off x="3284" y="1133"/>
              <a:ext cx="0" cy="1051"/>
            </a:xfrm>
            <a:prstGeom prst="line">
              <a:avLst/>
            </a:prstGeom>
            <a:grpFill/>
            <a:ln w="12700" cap="sq">
              <a:solidFill>
                <a:srgbClr val="FFFFFF"/>
              </a:solidFill>
              <a:round/>
              <a:headEnd/>
              <a:tailEnd/>
            </a:ln>
          </p:spPr>
          <p:txBody>
            <a:bodyPr/>
            <a:lstStyle/>
            <a:p>
              <a:endParaRPr lang="en-US"/>
            </a:p>
          </p:txBody>
        </p:sp>
        <p:sp>
          <p:nvSpPr>
            <p:cNvPr id="11319" name="Line 70"/>
            <p:cNvSpPr>
              <a:spLocks noChangeShapeType="1"/>
            </p:cNvSpPr>
            <p:nvPr/>
          </p:nvSpPr>
          <p:spPr bwMode="auto">
            <a:xfrm>
              <a:off x="774" y="2184"/>
              <a:ext cx="2510" cy="0"/>
            </a:xfrm>
            <a:prstGeom prst="line">
              <a:avLst/>
            </a:prstGeom>
            <a:grpFill/>
            <a:ln w="3">
              <a:solidFill>
                <a:schemeClr val="tx1"/>
              </a:solidFill>
              <a:round/>
              <a:headEnd/>
              <a:tailEnd/>
            </a:ln>
          </p:spPr>
          <p:txBody>
            <a:bodyPr/>
            <a:lstStyle/>
            <a:p>
              <a:endParaRPr lang="en-US"/>
            </a:p>
          </p:txBody>
        </p:sp>
        <p:sp>
          <p:nvSpPr>
            <p:cNvPr id="11320" name="Line 71"/>
            <p:cNvSpPr>
              <a:spLocks noChangeShapeType="1"/>
            </p:cNvSpPr>
            <p:nvPr/>
          </p:nvSpPr>
          <p:spPr bwMode="auto">
            <a:xfrm>
              <a:off x="774" y="2184"/>
              <a:ext cx="2510" cy="0"/>
            </a:xfrm>
            <a:prstGeom prst="line">
              <a:avLst/>
            </a:prstGeom>
            <a:grpFill/>
            <a:ln w="12700" cap="sq">
              <a:solidFill>
                <a:srgbClr val="FFFFFF"/>
              </a:solidFill>
              <a:round/>
              <a:headEnd/>
              <a:tailEnd/>
            </a:ln>
          </p:spPr>
          <p:txBody>
            <a:bodyPr/>
            <a:lstStyle/>
            <a:p>
              <a:endParaRPr lang="en-US"/>
            </a:p>
          </p:txBody>
        </p:sp>
        <p:sp>
          <p:nvSpPr>
            <p:cNvPr id="11321" name="Line 72"/>
            <p:cNvSpPr>
              <a:spLocks noChangeShapeType="1"/>
            </p:cNvSpPr>
            <p:nvPr/>
          </p:nvSpPr>
          <p:spPr bwMode="auto">
            <a:xfrm>
              <a:off x="6319" y="1133"/>
              <a:ext cx="0" cy="1051"/>
            </a:xfrm>
            <a:prstGeom prst="line">
              <a:avLst/>
            </a:prstGeom>
            <a:grpFill/>
            <a:ln w="3">
              <a:solidFill>
                <a:schemeClr val="tx1"/>
              </a:solidFill>
              <a:round/>
              <a:headEnd/>
              <a:tailEnd/>
            </a:ln>
          </p:spPr>
          <p:txBody>
            <a:bodyPr/>
            <a:lstStyle/>
            <a:p>
              <a:endParaRPr lang="en-US"/>
            </a:p>
          </p:txBody>
        </p:sp>
        <p:sp>
          <p:nvSpPr>
            <p:cNvPr id="11322" name="Line 73"/>
            <p:cNvSpPr>
              <a:spLocks noChangeShapeType="1"/>
            </p:cNvSpPr>
            <p:nvPr/>
          </p:nvSpPr>
          <p:spPr bwMode="auto">
            <a:xfrm>
              <a:off x="6319" y="1133"/>
              <a:ext cx="0" cy="1051"/>
            </a:xfrm>
            <a:prstGeom prst="line">
              <a:avLst/>
            </a:prstGeom>
            <a:grpFill/>
            <a:ln w="28575" cap="sq">
              <a:solidFill>
                <a:srgbClr val="FFFFFF"/>
              </a:solidFill>
              <a:round/>
              <a:headEnd/>
              <a:tailEnd/>
            </a:ln>
          </p:spPr>
          <p:txBody>
            <a:bodyPr/>
            <a:lstStyle/>
            <a:p>
              <a:endParaRPr lang="en-US"/>
            </a:p>
          </p:txBody>
        </p:sp>
        <p:sp>
          <p:nvSpPr>
            <p:cNvPr id="11323" name="Line 74"/>
            <p:cNvSpPr>
              <a:spLocks noChangeShapeType="1"/>
            </p:cNvSpPr>
            <p:nvPr/>
          </p:nvSpPr>
          <p:spPr bwMode="auto">
            <a:xfrm>
              <a:off x="3284" y="2184"/>
              <a:ext cx="3035" cy="0"/>
            </a:xfrm>
            <a:prstGeom prst="line">
              <a:avLst/>
            </a:prstGeom>
            <a:grpFill/>
            <a:ln w="9525">
              <a:solidFill>
                <a:schemeClr val="tx1"/>
              </a:solidFill>
              <a:round/>
              <a:headEnd/>
              <a:tailEnd/>
            </a:ln>
          </p:spPr>
          <p:txBody>
            <a:bodyPr/>
            <a:lstStyle/>
            <a:p>
              <a:endParaRPr lang="en-US"/>
            </a:p>
          </p:txBody>
        </p:sp>
        <p:sp>
          <p:nvSpPr>
            <p:cNvPr id="11324" name="Line 75"/>
            <p:cNvSpPr>
              <a:spLocks noChangeShapeType="1"/>
            </p:cNvSpPr>
            <p:nvPr/>
          </p:nvSpPr>
          <p:spPr bwMode="auto">
            <a:xfrm>
              <a:off x="81" y="2184"/>
              <a:ext cx="0" cy="690"/>
            </a:xfrm>
            <a:prstGeom prst="line">
              <a:avLst/>
            </a:prstGeom>
            <a:grpFill/>
            <a:ln w="3">
              <a:solidFill>
                <a:schemeClr val="tx1"/>
              </a:solidFill>
              <a:round/>
              <a:headEnd/>
              <a:tailEnd/>
            </a:ln>
          </p:spPr>
          <p:txBody>
            <a:bodyPr/>
            <a:lstStyle/>
            <a:p>
              <a:endParaRPr lang="en-US"/>
            </a:p>
          </p:txBody>
        </p:sp>
        <p:sp>
          <p:nvSpPr>
            <p:cNvPr id="11325" name="Line 76"/>
            <p:cNvSpPr>
              <a:spLocks noChangeShapeType="1"/>
            </p:cNvSpPr>
            <p:nvPr/>
          </p:nvSpPr>
          <p:spPr bwMode="auto">
            <a:xfrm>
              <a:off x="81" y="2184"/>
              <a:ext cx="0" cy="690"/>
            </a:xfrm>
            <a:prstGeom prst="line">
              <a:avLst/>
            </a:prstGeom>
            <a:grpFill/>
            <a:ln w="28575" cap="sq">
              <a:solidFill>
                <a:srgbClr val="FFFFFF"/>
              </a:solidFill>
              <a:round/>
              <a:headEnd/>
              <a:tailEnd/>
            </a:ln>
          </p:spPr>
          <p:txBody>
            <a:bodyPr/>
            <a:lstStyle/>
            <a:p>
              <a:endParaRPr lang="en-US"/>
            </a:p>
          </p:txBody>
        </p:sp>
        <p:sp>
          <p:nvSpPr>
            <p:cNvPr id="11326" name="Line 77"/>
            <p:cNvSpPr>
              <a:spLocks noChangeShapeType="1"/>
            </p:cNvSpPr>
            <p:nvPr/>
          </p:nvSpPr>
          <p:spPr bwMode="auto">
            <a:xfrm>
              <a:off x="774" y="2184"/>
              <a:ext cx="0" cy="690"/>
            </a:xfrm>
            <a:prstGeom prst="line">
              <a:avLst/>
            </a:prstGeom>
            <a:grpFill/>
            <a:ln w="3">
              <a:solidFill>
                <a:schemeClr val="tx1"/>
              </a:solidFill>
              <a:round/>
              <a:headEnd/>
              <a:tailEnd/>
            </a:ln>
          </p:spPr>
          <p:txBody>
            <a:bodyPr/>
            <a:lstStyle/>
            <a:p>
              <a:endParaRPr lang="en-US"/>
            </a:p>
          </p:txBody>
        </p:sp>
        <p:sp>
          <p:nvSpPr>
            <p:cNvPr id="11327" name="Line 78"/>
            <p:cNvSpPr>
              <a:spLocks noChangeShapeType="1"/>
            </p:cNvSpPr>
            <p:nvPr/>
          </p:nvSpPr>
          <p:spPr bwMode="auto">
            <a:xfrm>
              <a:off x="774" y="2184"/>
              <a:ext cx="0" cy="690"/>
            </a:xfrm>
            <a:prstGeom prst="line">
              <a:avLst/>
            </a:prstGeom>
            <a:grpFill/>
            <a:ln w="12700" cap="sq">
              <a:solidFill>
                <a:srgbClr val="FFFFFF"/>
              </a:solidFill>
              <a:round/>
              <a:headEnd/>
              <a:tailEnd/>
            </a:ln>
          </p:spPr>
          <p:txBody>
            <a:bodyPr/>
            <a:lstStyle/>
            <a:p>
              <a:endParaRPr lang="en-US"/>
            </a:p>
          </p:txBody>
        </p:sp>
        <p:sp>
          <p:nvSpPr>
            <p:cNvPr id="11328" name="Line 79"/>
            <p:cNvSpPr>
              <a:spLocks noChangeShapeType="1"/>
            </p:cNvSpPr>
            <p:nvPr/>
          </p:nvSpPr>
          <p:spPr bwMode="auto">
            <a:xfrm>
              <a:off x="81" y="2874"/>
              <a:ext cx="693" cy="0"/>
            </a:xfrm>
            <a:prstGeom prst="line">
              <a:avLst/>
            </a:prstGeom>
            <a:grpFill/>
            <a:ln w="3">
              <a:solidFill>
                <a:schemeClr val="tx1"/>
              </a:solidFill>
              <a:round/>
              <a:headEnd/>
              <a:tailEnd/>
            </a:ln>
          </p:spPr>
          <p:txBody>
            <a:bodyPr/>
            <a:lstStyle/>
            <a:p>
              <a:endParaRPr lang="en-US"/>
            </a:p>
          </p:txBody>
        </p:sp>
        <p:sp>
          <p:nvSpPr>
            <p:cNvPr id="11329" name="Line 80"/>
            <p:cNvSpPr>
              <a:spLocks noChangeShapeType="1"/>
            </p:cNvSpPr>
            <p:nvPr/>
          </p:nvSpPr>
          <p:spPr bwMode="auto">
            <a:xfrm>
              <a:off x="81" y="2874"/>
              <a:ext cx="693" cy="0"/>
            </a:xfrm>
            <a:prstGeom prst="line">
              <a:avLst/>
            </a:prstGeom>
            <a:grpFill/>
            <a:ln w="12700" cap="sq">
              <a:solidFill>
                <a:srgbClr val="FFFFFF"/>
              </a:solidFill>
              <a:round/>
              <a:headEnd/>
              <a:tailEnd/>
            </a:ln>
          </p:spPr>
          <p:txBody>
            <a:bodyPr/>
            <a:lstStyle/>
            <a:p>
              <a:endParaRPr lang="en-US"/>
            </a:p>
          </p:txBody>
        </p:sp>
        <p:sp>
          <p:nvSpPr>
            <p:cNvPr id="11330" name="Line 81"/>
            <p:cNvSpPr>
              <a:spLocks noChangeShapeType="1"/>
            </p:cNvSpPr>
            <p:nvPr/>
          </p:nvSpPr>
          <p:spPr bwMode="auto">
            <a:xfrm>
              <a:off x="3284" y="2184"/>
              <a:ext cx="0" cy="690"/>
            </a:xfrm>
            <a:prstGeom prst="line">
              <a:avLst/>
            </a:prstGeom>
            <a:grpFill/>
            <a:ln w="3">
              <a:solidFill>
                <a:schemeClr val="tx1"/>
              </a:solidFill>
              <a:round/>
              <a:headEnd/>
              <a:tailEnd/>
            </a:ln>
          </p:spPr>
          <p:txBody>
            <a:bodyPr/>
            <a:lstStyle/>
            <a:p>
              <a:endParaRPr lang="en-US"/>
            </a:p>
          </p:txBody>
        </p:sp>
        <p:sp>
          <p:nvSpPr>
            <p:cNvPr id="11331" name="Line 82"/>
            <p:cNvSpPr>
              <a:spLocks noChangeShapeType="1"/>
            </p:cNvSpPr>
            <p:nvPr/>
          </p:nvSpPr>
          <p:spPr bwMode="auto">
            <a:xfrm>
              <a:off x="3284" y="2184"/>
              <a:ext cx="0" cy="690"/>
            </a:xfrm>
            <a:prstGeom prst="line">
              <a:avLst/>
            </a:prstGeom>
            <a:grpFill/>
            <a:ln w="12700" cap="sq">
              <a:solidFill>
                <a:srgbClr val="FFFFFF"/>
              </a:solidFill>
              <a:round/>
              <a:headEnd/>
              <a:tailEnd/>
            </a:ln>
          </p:spPr>
          <p:txBody>
            <a:bodyPr/>
            <a:lstStyle/>
            <a:p>
              <a:endParaRPr lang="en-US"/>
            </a:p>
          </p:txBody>
        </p:sp>
        <p:sp>
          <p:nvSpPr>
            <p:cNvPr id="11332" name="Line 83"/>
            <p:cNvSpPr>
              <a:spLocks noChangeShapeType="1"/>
            </p:cNvSpPr>
            <p:nvPr/>
          </p:nvSpPr>
          <p:spPr bwMode="auto">
            <a:xfrm>
              <a:off x="774" y="2874"/>
              <a:ext cx="2510" cy="0"/>
            </a:xfrm>
            <a:prstGeom prst="line">
              <a:avLst/>
            </a:prstGeom>
            <a:grpFill/>
            <a:ln w="3">
              <a:solidFill>
                <a:schemeClr val="tx1"/>
              </a:solidFill>
              <a:round/>
              <a:headEnd/>
              <a:tailEnd/>
            </a:ln>
          </p:spPr>
          <p:txBody>
            <a:bodyPr/>
            <a:lstStyle/>
            <a:p>
              <a:endParaRPr lang="en-US"/>
            </a:p>
          </p:txBody>
        </p:sp>
        <p:sp>
          <p:nvSpPr>
            <p:cNvPr id="11333" name="Line 84"/>
            <p:cNvSpPr>
              <a:spLocks noChangeShapeType="1"/>
            </p:cNvSpPr>
            <p:nvPr/>
          </p:nvSpPr>
          <p:spPr bwMode="auto">
            <a:xfrm>
              <a:off x="774" y="2874"/>
              <a:ext cx="2510" cy="0"/>
            </a:xfrm>
            <a:prstGeom prst="line">
              <a:avLst/>
            </a:prstGeom>
            <a:grpFill/>
            <a:ln w="12700" cap="sq">
              <a:solidFill>
                <a:srgbClr val="FFFFFF"/>
              </a:solidFill>
              <a:round/>
              <a:headEnd/>
              <a:tailEnd/>
            </a:ln>
          </p:spPr>
          <p:txBody>
            <a:bodyPr/>
            <a:lstStyle/>
            <a:p>
              <a:endParaRPr lang="en-US"/>
            </a:p>
          </p:txBody>
        </p:sp>
        <p:sp>
          <p:nvSpPr>
            <p:cNvPr id="11334" name="Line 85"/>
            <p:cNvSpPr>
              <a:spLocks noChangeShapeType="1"/>
            </p:cNvSpPr>
            <p:nvPr/>
          </p:nvSpPr>
          <p:spPr bwMode="auto">
            <a:xfrm>
              <a:off x="6319" y="2184"/>
              <a:ext cx="0" cy="690"/>
            </a:xfrm>
            <a:prstGeom prst="line">
              <a:avLst/>
            </a:prstGeom>
            <a:grpFill/>
            <a:ln w="3">
              <a:solidFill>
                <a:schemeClr val="tx1"/>
              </a:solidFill>
              <a:round/>
              <a:headEnd/>
              <a:tailEnd/>
            </a:ln>
          </p:spPr>
          <p:txBody>
            <a:bodyPr/>
            <a:lstStyle/>
            <a:p>
              <a:endParaRPr lang="en-US"/>
            </a:p>
          </p:txBody>
        </p:sp>
        <p:sp>
          <p:nvSpPr>
            <p:cNvPr id="11335" name="Line 86"/>
            <p:cNvSpPr>
              <a:spLocks noChangeShapeType="1"/>
            </p:cNvSpPr>
            <p:nvPr/>
          </p:nvSpPr>
          <p:spPr bwMode="auto">
            <a:xfrm>
              <a:off x="6319" y="2184"/>
              <a:ext cx="0" cy="690"/>
            </a:xfrm>
            <a:prstGeom prst="line">
              <a:avLst/>
            </a:prstGeom>
            <a:grpFill/>
            <a:ln w="28575" cap="sq">
              <a:solidFill>
                <a:srgbClr val="FFFFFF"/>
              </a:solidFill>
              <a:round/>
              <a:headEnd/>
              <a:tailEnd/>
            </a:ln>
          </p:spPr>
          <p:txBody>
            <a:bodyPr/>
            <a:lstStyle/>
            <a:p>
              <a:endParaRPr lang="en-US"/>
            </a:p>
          </p:txBody>
        </p:sp>
        <p:sp>
          <p:nvSpPr>
            <p:cNvPr id="11336" name="Line 87"/>
            <p:cNvSpPr>
              <a:spLocks noChangeShapeType="1"/>
            </p:cNvSpPr>
            <p:nvPr/>
          </p:nvSpPr>
          <p:spPr bwMode="auto">
            <a:xfrm>
              <a:off x="3284" y="2874"/>
              <a:ext cx="3035" cy="0"/>
            </a:xfrm>
            <a:prstGeom prst="line">
              <a:avLst/>
            </a:prstGeom>
            <a:grpFill/>
            <a:ln w="9525">
              <a:solidFill>
                <a:schemeClr val="tx1"/>
              </a:solidFill>
              <a:round/>
              <a:headEnd/>
              <a:tailEnd/>
            </a:ln>
          </p:spPr>
          <p:txBody>
            <a:bodyPr/>
            <a:lstStyle/>
            <a:p>
              <a:endParaRPr lang="en-US"/>
            </a:p>
          </p:txBody>
        </p:sp>
        <p:sp>
          <p:nvSpPr>
            <p:cNvPr id="11337" name="Line 88"/>
            <p:cNvSpPr>
              <a:spLocks noChangeShapeType="1"/>
            </p:cNvSpPr>
            <p:nvPr/>
          </p:nvSpPr>
          <p:spPr bwMode="auto">
            <a:xfrm>
              <a:off x="81" y="2874"/>
              <a:ext cx="0" cy="420"/>
            </a:xfrm>
            <a:prstGeom prst="line">
              <a:avLst/>
            </a:prstGeom>
            <a:grpFill/>
            <a:ln w="9525">
              <a:solidFill>
                <a:schemeClr val="tx1"/>
              </a:solidFill>
              <a:round/>
              <a:headEnd/>
              <a:tailEnd/>
            </a:ln>
          </p:spPr>
          <p:txBody>
            <a:bodyPr/>
            <a:lstStyle/>
            <a:p>
              <a:endParaRPr lang="en-US"/>
            </a:p>
          </p:txBody>
        </p:sp>
        <p:sp>
          <p:nvSpPr>
            <p:cNvPr id="11338" name="Line 89"/>
            <p:cNvSpPr>
              <a:spLocks noChangeShapeType="1"/>
            </p:cNvSpPr>
            <p:nvPr/>
          </p:nvSpPr>
          <p:spPr bwMode="auto">
            <a:xfrm>
              <a:off x="774" y="2874"/>
              <a:ext cx="0" cy="420"/>
            </a:xfrm>
            <a:prstGeom prst="line">
              <a:avLst/>
            </a:prstGeom>
            <a:grpFill/>
            <a:ln w="9525">
              <a:solidFill>
                <a:schemeClr val="tx1"/>
              </a:solidFill>
              <a:round/>
              <a:headEnd/>
              <a:tailEnd/>
            </a:ln>
          </p:spPr>
          <p:txBody>
            <a:bodyPr/>
            <a:lstStyle/>
            <a:p>
              <a:endParaRPr lang="en-US"/>
            </a:p>
          </p:txBody>
        </p:sp>
        <p:sp>
          <p:nvSpPr>
            <p:cNvPr id="11339" name="Line 90"/>
            <p:cNvSpPr>
              <a:spLocks noChangeShapeType="1"/>
            </p:cNvSpPr>
            <p:nvPr/>
          </p:nvSpPr>
          <p:spPr bwMode="auto">
            <a:xfrm>
              <a:off x="81" y="3294"/>
              <a:ext cx="693" cy="0"/>
            </a:xfrm>
            <a:prstGeom prst="line">
              <a:avLst/>
            </a:prstGeom>
            <a:grpFill/>
            <a:ln w="3">
              <a:solidFill>
                <a:schemeClr val="tx1"/>
              </a:solidFill>
              <a:round/>
              <a:headEnd/>
              <a:tailEnd/>
            </a:ln>
          </p:spPr>
          <p:txBody>
            <a:bodyPr/>
            <a:lstStyle/>
            <a:p>
              <a:endParaRPr lang="en-US"/>
            </a:p>
          </p:txBody>
        </p:sp>
        <p:sp>
          <p:nvSpPr>
            <p:cNvPr id="11340" name="Line 91"/>
            <p:cNvSpPr>
              <a:spLocks noChangeShapeType="1"/>
            </p:cNvSpPr>
            <p:nvPr/>
          </p:nvSpPr>
          <p:spPr bwMode="auto">
            <a:xfrm>
              <a:off x="81" y="3294"/>
              <a:ext cx="693" cy="0"/>
            </a:xfrm>
            <a:prstGeom prst="line">
              <a:avLst/>
            </a:prstGeom>
            <a:grpFill/>
            <a:ln w="28575" cap="sq">
              <a:solidFill>
                <a:srgbClr val="FFFFFF"/>
              </a:solidFill>
              <a:round/>
              <a:headEnd/>
              <a:tailEnd/>
            </a:ln>
          </p:spPr>
          <p:txBody>
            <a:bodyPr/>
            <a:lstStyle/>
            <a:p>
              <a:endParaRPr lang="en-US"/>
            </a:p>
          </p:txBody>
        </p:sp>
        <p:sp>
          <p:nvSpPr>
            <p:cNvPr id="11341" name="Line 92"/>
            <p:cNvSpPr>
              <a:spLocks noChangeShapeType="1"/>
            </p:cNvSpPr>
            <p:nvPr/>
          </p:nvSpPr>
          <p:spPr bwMode="auto">
            <a:xfrm>
              <a:off x="3284" y="2874"/>
              <a:ext cx="0" cy="420"/>
            </a:xfrm>
            <a:prstGeom prst="line">
              <a:avLst/>
            </a:prstGeom>
            <a:grpFill/>
            <a:ln w="9525">
              <a:solidFill>
                <a:schemeClr val="tx1"/>
              </a:solidFill>
              <a:round/>
              <a:headEnd/>
              <a:tailEnd/>
            </a:ln>
          </p:spPr>
          <p:txBody>
            <a:bodyPr/>
            <a:lstStyle/>
            <a:p>
              <a:endParaRPr lang="en-US"/>
            </a:p>
          </p:txBody>
        </p:sp>
        <p:sp>
          <p:nvSpPr>
            <p:cNvPr id="11342" name="Line 93"/>
            <p:cNvSpPr>
              <a:spLocks noChangeShapeType="1"/>
            </p:cNvSpPr>
            <p:nvPr/>
          </p:nvSpPr>
          <p:spPr bwMode="auto">
            <a:xfrm>
              <a:off x="774" y="3294"/>
              <a:ext cx="2510" cy="0"/>
            </a:xfrm>
            <a:prstGeom prst="line">
              <a:avLst/>
            </a:prstGeom>
            <a:grpFill/>
            <a:ln w="3">
              <a:solidFill>
                <a:schemeClr val="tx1"/>
              </a:solidFill>
              <a:round/>
              <a:headEnd/>
              <a:tailEnd/>
            </a:ln>
          </p:spPr>
          <p:txBody>
            <a:bodyPr/>
            <a:lstStyle/>
            <a:p>
              <a:endParaRPr lang="en-US"/>
            </a:p>
          </p:txBody>
        </p:sp>
        <p:sp>
          <p:nvSpPr>
            <p:cNvPr id="11343" name="Line 94"/>
            <p:cNvSpPr>
              <a:spLocks noChangeShapeType="1"/>
            </p:cNvSpPr>
            <p:nvPr/>
          </p:nvSpPr>
          <p:spPr bwMode="auto">
            <a:xfrm>
              <a:off x="774" y="3294"/>
              <a:ext cx="2510" cy="0"/>
            </a:xfrm>
            <a:prstGeom prst="line">
              <a:avLst/>
            </a:prstGeom>
            <a:grpFill/>
            <a:ln w="28575" cap="sq">
              <a:solidFill>
                <a:srgbClr val="FFFFFF"/>
              </a:solidFill>
              <a:round/>
              <a:headEnd/>
              <a:tailEnd/>
            </a:ln>
          </p:spPr>
          <p:txBody>
            <a:bodyPr/>
            <a:lstStyle/>
            <a:p>
              <a:endParaRPr lang="en-US"/>
            </a:p>
          </p:txBody>
        </p:sp>
        <p:sp>
          <p:nvSpPr>
            <p:cNvPr id="11344" name="Line 95"/>
            <p:cNvSpPr>
              <a:spLocks noChangeShapeType="1"/>
            </p:cNvSpPr>
            <p:nvPr/>
          </p:nvSpPr>
          <p:spPr bwMode="auto">
            <a:xfrm>
              <a:off x="6319" y="2874"/>
              <a:ext cx="0" cy="420"/>
            </a:xfrm>
            <a:prstGeom prst="line">
              <a:avLst/>
            </a:prstGeom>
            <a:grpFill/>
            <a:ln w="9525">
              <a:solidFill>
                <a:schemeClr val="tx1"/>
              </a:solidFill>
              <a:round/>
              <a:headEnd/>
              <a:tailEnd/>
            </a:ln>
          </p:spPr>
          <p:txBody>
            <a:bodyPr/>
            <a:lstStyle/>
            <a:p>
              <a:endParaRPr lang="en-US"/>
            </a:p>
          </p:txBody>
        </p:sp>
        <p:sp>
          <p:nvSpPr>
            <p:cNvPr id="11345" name="Line 96"/>
            <p:cNvSpPr>
              <a:spLocks noChangeShapeType="1"/>
            </p:cNvSpPr>
            <p:nvPr/>
          </p:nvSpPr>
          <p:spPr bwMode="auto">
            <a:xfrm>
              <a:off x="3284" y="3294"/>
              <a:ext cx="3035" cy="0"/>
            </a:xfrm>
            <a:prstGeom prst="line">
              <a:avLst/>
            </a:prstGeom>
            <a:grpFill/>
            <a:ln w="9525">
              <a:solidFill>
                <a:schemeClr val="tx1"/>
              </a:solidFill>
              <a:round/>
              <a:headEnd/>
              <a:tailEnd/>
            </a:ln>
          </p:spPr>
          <p:txBody>
            <a:bodyPr/>
            <a:lstStyle/>
            <a:p>
              <a:endParaRPr lang="en-US"/>
            </a:p>
          </p:txBody>
        </p:sp>
        <p:sp>
          <p:nvSpPr>
            <p:cNvPr id="11346" name="Rectangle 9"/>
            <p:cNvSpPr>
              <a:spLocks noChangeArrowheads="1"/>
            </p:cNvSpPr>
            <p:nvPr/>
          </p:nvSpPr>
          <p:spPr bwMode="auto">
            <a:xfrm>
              <a:off x="81" y="600"/>
              <a:ext cx="693" cy="53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3</a:t>
              </a:r>
            </a:p>
          </p:txBody>
        </p:sp>
        <p:sp>
          <p:nvSpPr>
            <p:cNvPr id="11347" name="Rectangle 12"/>
            <p:cNvSpPr>
              <a:spLocks noChangeArrowheads="1"/>
            </p:cNvSpPr>
            <p:nvPr/>
          </p:nvSpPr>
          <p:spPr bwMode="auto">
            <a:xfrm>
              <a:off x="81" y="1133"/>
              <a:ext cx="693" cy="1051"/>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5</a:t>
              </a:r>
            </a:p>
          </p:txBody>
        </p:sp>
        <p:sp>
          <p:nvSpPr>
            <p:cNvPr id="11348" name="Rectangle 15"/>
            <p:cNvSpPr>
              <a:spLocks noChangeArrowheads="1"/>
            </p:cNvSpPr>
            <p:nvPr/>
          </p:nvSpPr>
          <p:spPr bwMode="auto">
            <a:xfrm>
              <a:off x="81" y="2184"/>
              <a:ext cx="693" cy="69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7</a:t>
              </a:r>
            </a:p>
          </p:txBody>
        </p:sp>
        <p:sp>
          <p:nvSpPr>
            <p:cNvPr id="11349" name="Rectangle 18"/>
            <p:cNvSpPr>
              <a:spLocks noChangeArrowheads="1"/>
            </p:cNvSpPr>
            <p:nvPr/>
          </p:nvSpPr>
          <p:spPr bwMode="auto">
            <a:xfrm>
              <a:off x="81" y="2874"/>
              <a:ext cx="693" cy="42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8</a:t>
              </a:r>
            </a:p>
          </p:txBody>
        </p:sp>
        <p:sp>
          <p:nvSpPr>
            <p:cNvPr id="11350" name="Rectangle 6"/>
            <p:cNvSpPr>
              <a:spLocks noChangeArrowheads="1"/>
            </p:cNvSpPr>
            <p:nvPr/>
          </p:nvSpPr>
          <p:spPr bwMode="auto">
            <a:xfrm>
              <a:off x="81" y="217"/>
              <a:ext cx="693" cy="38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Reply</a:t>
              </a:r>
            </a:p>
          </p:txBody>
        </p:sp>
        <p:sp>
          <p:nvSpPr>
            <p:cNvPr id="11351" name="Rectangle 10"/>
            <p:cNvSpPr>
              <a:spLocks noChangeArrowheads="1"/>
            </p:cNvSpPr>
            <p:nvPr/>
          </p:nvSpPr>
          <p:spPr bwMode="auto">
            <a:xfrm>
              <a:off x="774" y="600"/>
              <a:ext cx="2510" cy="53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"com. NS a.gtld.net"</a:t>
              </a:r>
              <a:endParaRPr lang="en-US" sz="2500" dirty="0"/>
            </a:p>
            <a:p>
              <a:pPr algn="ctr">
                <a:lnSpc>
                  <a:spcPct val="95000"/>
                </a:lnSpc>
              </a:pPr>
              <a:r>
                <a:rPr lang="en-US" sz="1900" dirty="0">
                  <a:latin typeface="Arial" pitchFamily="34" charset="0"/>
                </a:rPr>
                <a:t>"a.gtld.net A 192.5.6.30"</a:t>
              </a:r>
            </a:p>
          </p:txBody>
        </p:sp>
        <p:sp>
          <p:nvSpPr>
            <p:cNvPr id="11352" name="Rectangle 13"/>
            <p:cNvSpPr>
              <a:spLocks noChangeArrowheads="1"/>
            </p:cNvSpPr>
            <p:nvPr/>
          </p:nvSpPr>
          <p:spPr bwMode="auto">
            <a:xfrm>
              <a:off x="774" y="1133"/>
              <a:ext cx="2510" cy="1051"/>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"example.com. NS a.iana.net"</a:t>
              </a:r>
              <a:endParaRPr lang="en-US" sz="2500" dirty="0"/>
            </a:p>
            <a:p>
              <a:pPr algn="ctr">
                <a:lnSpc>
                  <a:spcPct val="95000"/>
                </a:lnSpc>
              </a:pPr>
              <a:r>
                <a:rPr lang="en-US" sz="1900" dirty="0">
                  <a:latin typeface="Arial" pitchFamily="34" charset="0"/>
                </a:rPr>
                <a:t>"a.iana.net A 192.0.34.43"</a:t>
              </a:r>
            </a:p>
          </p:txBody>
        </p:sp>
        <p:sp>
          <p:nvSpPr>
            <p:cNvPr id="11353" name="Rectangle 16"/>
            <p:cNvSpPr>
              <a:spLocks noChangeArrowheads="1"/>
            </p:cNvSpPr>
            <p:nvPr/>
          </p:nvSpPr>
          <p:spPr bwMode="auto">
            <a:xfrm>
              <a:off x="774" y="2184"/>
              <a:ext cx="2510" cy="69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"www.example.com A 1.2.3.4"</a:t>
              </a:r>
            </a:p>
          </p:txBody>
        </p:sp>
        <p:sp>
          <p:nvSpPr>
            <p:cNvPr id="11354" name="Rectangle 19"/>
            <p:cNvSpPr>
              <a:spLocks noChangeArrowheads="1"/>
            </p:cNvSpPr>
            <p:nvPr/>
          </p:nvSpPr>
          <p:spPr bwMode="auto">
            <a:xfrm>
              <a:off x="774" y="2874"/>
              <a:ext cx="2510" cy="42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"www.example.com A 1.2.3.4"</a:t>
              </a:r>
            </a:p>
          </p:txBody>
        </p:sp>
        <p:sp>
          <p:nvSpPr>
            <p:cNvPr id="11355" name="Rectangle 7"/>
            <p:cNvSpPr>
              <a:spLocks noChangeArrowheads="1"/>
            </p:cNvSpPr>
            <p:nvPr/>
          </p:nvSpPr>
          <p:spPr bwMode="auto">
            <a:xfrm>
              <a:off x="774" y="217"/>
              <a:ext cx="2510" cy="38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RRs in DNS Reply</a:t>
              </a:r>
            </a:p>
          </p:txBody>
        </p:sp>
        <p:sp>
          <p:nvSpPr>
            <p:cNvPr id="11356" name="Rectangle 8"/>
            <p:cNvSpPr>
              <a:spLocks noChangeArrowheads="1"/>
            </p:cNvSpPr>
            <p:nvPr/>
          </p:nvSpPr>
          <p:spPr bwMode="auto">
            <a:xfrm>
              <a:off x="3284" y="217"/>
              <a:ext cx="3035" cy="38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Added by DNSSEC</a:t>
              </a:r>
            </a:p>
          </p:txBody>
        </p:sp>
        <p:sp>
          <p:nvSpPr>
            <p:cNvPr id="11357" name="Rectangle 11"/>
            <p:cNvSpPr>
              <a:spLocks noChangeArrowheads="1"/>
            </p:cNvSpPr>
            <p:nvPr/>
          </p:nvSpPr>
          <p:spPr bwMode="auto">
            <a:xfrm>
              <a:off x="3284" y="600"/>
              <a:ext cx="3035" cy="533"/>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"com. DS"</a:t>
              </a:r>
              <a:endParaRPr lang="en-US" sz="2500" dirty="0"/>
            </a:p>
            <a:p>
              <a:pPr algn="ctr">
                <a:lnSpc>
                  <a:spcPct val="95000"/>
                </a:lnSpc>
              </a:pPr>
              <a:r>
                <a:rPr lang="en-US" sz="1900" dirty="0">
                  <a:latin typeface="Arial" pitchFamily="34" charset="0"/>
                </a:rPr>
                <a:t>"RRSIG(DS) by ."</a:t>
              </a:r>
            </a:p>
          </p:txBody>
        </p:sp>
        <p:sp>
          <p:nvSpPr>
            <p:cNvPr id="11358" name="Rectangle 14"/>
            <p:cNvSpPr>
              <a:spLocks noChangeArrowheads="1"/>
            </p:cNvSpPr>
            <p:nvPr/>
          </p:nvSpPr>
          <p:spPr bwMode="auto">
            <a:xfrm>
              <a:off x="3284" y="1133"/>
              <a:ext cx="3035" cy="1051"/>
            </a:xfrm>
            <a:prstGeom prst="rect">
              <a:avLst/>
            </a:prstGeom>
            <a:grpFill/>
            <a:ln w="9525">
              <a:solidFill>
                <a:schemeClr val="tx1"/>
              </a:solidFill>
              <a:miter lim="800000"/>
              <a:headEnd/>
              <a:tailEnd/>
            </a:ln>
          </p:spPr>
          <p:txBody>
            <a:bodyPr lIns="0" tIns="0" rIns="0" bIns="0" anchor="ctr"/>
            <a:lstStyle/>
            <a:p>
              <a:pPr algn="ctr">
                <a:lnSpc>
                  <a:spcPct val="95000"/>
                </a:lnSpc>
              </a:pPr>
              <a:r>
                <a:rPr lang="en-US" sz="1400" dirty="0">
                  <a:latin typeface="Arial" pitchFamily="34" charset="0"/>
                </a:rPr>
                <a:t>"</a:t>
              </a:r>
              <a:r>
                <a:rPr lang="en-US" sz="1900" dirty="0">
                  <a:latin typeface="Arial" pitchFamily="34" charset="0"/>
                </a:rPr>
                <a:t>com. DNSKEY"</a:t>
              </a:r>
              <a:endParaRPr lang="en-US" sz="2500" dirty="0"/>
            </a:p>
            <a:p>
              <a:pPr algn="ctr">
                <a:lnSpc>
                  <a:spcPct val="95000"/>
                </a:lnSpc>
              </a:pPr>
              <a:r>
                <a:rPr lang="en-US" sz="1900" dirty="0">
                  <a:latin typeface="Arial" pitchFamily="34" charset="0"/>
                </a:rPr>
                <a:t>"RRSIG(DNSKEY) by com."</a:t>
              </a:r>
              <a:endParaRPr lang="en-US" sz="2500" dirty="0"/>
            </a:p>
            <a:p>
              <a:pPr algn="ctr">
                <a:lnSpc>
                  <a:spcPct val="95000"/>
                </a:lnSpc>
              </a:pPr>
              <a:r>
                <a:rPr lang="en-US" sz="1900" dirty="0">
                  <a:latin typeface="Arial" pitchFamily="34" charset="0"/>
                </a:rPr>
                <a:t>"example.com. DS"</a:t>
              </a:r>
              <a:endParaRPr lang="en-US" sz="2500" dirty="0"/>
            </a:p>
            <a:p>
              <a:pPr algn="ctr">
                <a:lnSpc>
                  <a:spcPct val="95000"/>
                </a:lnSpc>
              </a:pPr>
              <a:r>
                <a:rPr lang="en-US" sz="1900" dirty="0">
                  <a:latin typeface="Arial" pitchFamily="34" charset="0"/>
                </a:rPr>
                <a:t>"RRSIG(DS) by com."</a:t>
              </a:r>
            </a:p>
          </p:txBody>
        </p:sp>
        <p:sp>
          <p:nvSpPr>
            <p:cNvPr id="11359" name="Rectangle 17"/>
            <p:cNvSpPr>
              <a:spLocks noChangeArrowheads="1"/>
            </p:cNvSpPr>
            <p:nvPr/>
          </p:nvSpPr>
          <p:spPr bwMode="auto">
            <a:xfrm>
              <a:off x="3284" y="2184"/>
              <a:ext cx="3035" cy="69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"example.com DNSKEY"</a:t>
              </a:r>
              <a:endParaRPr lang="en-US" sz="2500" dirty="0"/>
            </a:p>
            <a:p>
              <a:pPr algn="ctr">
                <a:lnSpc>
                  <a:spcPct val="95000"/>
                </a:lnSpc>
              </a:pPr>
              <a:r>
                <a:rPr lang="en-US" sz="1900" dirty="0">
                  <a:latin typeface="Arial" pitchFamily="34" charset="0"/>
                </a:rPr>
                <a:t>"RRSIG(DNSKEY) by example.com."</a:t>
              </a:r>
              <a:endParaRPr lang="en-US" sz="2500" dirty="0"/>
            </a:p>
            <a:p>
              <a:pPr algn="ctr">
                <a:lnSpc>
                  <a:spcPct val="95000"/>
                </a:lnSpc>
              </a:pPr>
              <a:r>
                <a:rPr lang="en-US" sz="1900" dirty="0">
                  <a:latin typeface="Arial" pitchFamily="34" charset="0"/>
                </a:rPr>
                <a:t>"RRSIG(A) by example.com."</a:t>
              </a:r>
            </a:p>
          </p:txBody>
        </p:sp>
        <p:sp>
          <p:nvSpPr>
            <p:cNvPr id="11360" name="Rectangle 20"/>
            <p:cNvSpPr>
              <a:spLocks noChangeArrowheads="1"/>
            </p:cNvSpPr>
            <p:nvPr/>
          </p:nvSpPr>
          <p:spPr bwMode="auto">
            <a:xfrm>
              <a:off x="3284" y="2874"/>
              <a:ext cx="3035" cy="420"/>
            </a:xfrm>
            <a:prstGeom prst="rect">
              <a:avLst/>
            </a:prstGeom>
            <a:grpFill/>
            <a:ln w="9525">
              <a:solidFill>
                <a:schemeClr val="tx1"/>
              </a:solidFill>
              <a:miter lim="800000"/>
              <a:headEnd/>
              <a:tailEnd/>
            </a:ln>
          </p:spPr>
          <p:txBody>
            <a:bodyPr lIns="0" tIns="0" rIns="0" bIns="0" anchor="ctr"/>
            <a:lstStyle/>
            <a:p>
              <a:pPr algn="ctr">
                <a:lnSpc>
                  <a:spcPct val="95000"/>
                </a:lnSpc>
              </a:pPr>
              <a:r>
                <a:rPr lang="en-US" sz="1900" dirty="0">
                  <a:latin typeface="Arial" pitchFamily="34" charset="0"/>
                </a:rPr>
                <a:t>Last Hop?</a:t>
              </a:r>
            </a:p>
          </p:txBody>
        </p:sp>
      </p:grpSp>
      <p:sp>
        <p:nvSpPr>
          <p:cNvPr id="11269" name="Title 190"/>
          <p:cNvSpPr>
            <a:spLocks noGrp="1"/>
          </p:cNvSpPr>
          <p:nvPr>
            <p:ph type="title"/>
          </p:nvPr>
        </p:nvSpPr>
        <p:spPr/>
        <p:txBody>
          <a:bodyPr/>
          <a:lstStyle/>
          <a:p>
            <a:r>
              <a:rPr lang="en-US" dirty="0"/>
              <a:t>DNSSEC Lookup</a:t>
            </a:r>
          </a:p>
        </p:txBody>
      </p:sp>
      <p:sp>
        <p:nvSpPr>
          <p:cNvPr id="9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9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3" name="灯片编号占位符 2"/>
          <p:cNvSpPr>
            <a:spLocks noGrp="1"/>
          </p:cNvSpPr>
          <p:nvPr>
            <p:ph type="sldNum" sz="quarter" idx="12"/>
          </p:nvPr>
        </p:nvSpPr>
        <p:spPr/>
        <p:txBody>
          <a:bodyPr/>
          <a:lstStyle/>
          <a:p>
            <a:fld id="{1FF18F41-E0A9-4F72-861C-BE4AABE77BA0}" type="slidenum">
              <a:rPr lang="zh-CN" altLang="en-US" smtClean="0"/>
              <a:t>67</a:t>
            </a:fld>
            <a:endParaRPr lang="zh-CN" altLang="en-US"/>
          </a:p>
        </p:txBody>
      </p:sp>
    </p:spTree>
    <p:extLst>
      <p:ext uri="{BB962C8B-B14F-4D97-AF65-F5344CB8AC3E}">
        <p14:creationId xmlns:p14="http://schemas.microsoft.com/office/powerpoint/2010/main" val="3346173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5"/>
          <p:cNvSpPr>
            <a:spLocks noGrp="1"/>
          </p:cNvSpPr>
          <p:nvPr>
            <p:ph type="title"/>
          </p:nvPr>
        </p:nvSpPr>
        <p:spPr/>
        <p:txBody>
          <a:bodyPr/>
          <a:lstStyle/>
          <a:p>
            <a:r>
              <a:rPr lang="en-US"/>
              <a:t>Authenticated Denial-of-Existence</a:t>
            </a:r>
            <a:endParaRPr lang="en-US" dirty="0"/>
          </a:p>
        </p:txBody>
      </p:sp>
      <p:sp>
        <p:nvSpPr>
          <p:cNvPr id="12290" name="Rectangle 2"/>
          <p:cNvSpPr>
            <a:spLocks noGrp="1" noChangeArrowheads="1"/>
          </p:cNvSpPr>
          <p:nvPr>
            <p:ph idx="1"/>
          </p:nvPr>
        </p:nvSpPr>
        <p:spPr/>
        <p:txBody>
          <a:bodyPr/>
          <a:lstStyle/>
          <a:p>
            <a:r>
              <a:rPr lang="en-US" sz="2400" dirty="0"/>
              <a:t>Most DNS lookups result in denial-of-existence </a:t>
            </a:r>
          </a:p>
          <a:p>
            <a:r>
              <a:rPr lang="en-US" sz="2400" dirty="0"/>
              <a:t>NSEC (Next </a:t>
            </a:r>
            <a:r>
              <a:rPr lang="en-US" sz="2400" dirty="0" err="1"/>
              <a:t>SECure</a:t>
            </a:r>
            <a:r>
              <a:rPr lang="en-US" sz="2400" dirty="0"/>
              <a:t>)</a:t>
            </a:r>
          </a:p>
          <a:p>
            <a:pPr lvl="1"/>
            <a:r>
              <a:rPr lang="en-US" sz="2000" dirty="0"/>
              <a:t>Lists all extant RRs associated with an owner name</a:t>
            </a:r>
          </a:p>
          <a:p>
            <a:pPr lvl="1"/>
            <a:r>
              <a:rPr lang="en-US" sz="2000" dirty="0"/>
              <a:t>Easy zone enumeration</a:t>
            </a:r>
          </a:p>
          <a:p>
            <a:r>
              <a:rPr lang="en-US" sz="2400" dirty="0"/>
              <a:t>NSEC3</a:t>
            </a:r>
          </a:p>
          <a:p>
            <a:pPr lvl="1"/>
            <a:r>
              <a:rPr lang="en-US" sz="2000" dirty="0"/>
              <a:t>Hashes owner names</a:t>
            </a:r>
          </a:p>
          <a:p>
            <a:pPr lvl="2"/>
            <a:r>
              <a:rPr lang="en-US" sz="1800" dirty="0"/>
              <a:t>Public salt to prevent pre-computed dictionaries</a:t>
            </a:r>
          </a:p>
          <a:p>
            <a:pPr lvl="1"/>
            <a:r>
              <a:rPr lang="en-US" sz="2000" dirty="0"/>
              <a:t>NSEC3 chain in hashed order</a:t>
            </a:r>
          </a:p>
          <a:p>
            <a:pPr lvl="1"/>
            <a:r>
              <a:rPr lang="en-US" sz="2000" dirty="0"/>
              <a:t>Opt-out bit for TLDs to support incremental adoption</a:t>
            </a:r>
          </a:p>
          <a:p>
            <a:pPr lvl="2"/>
            <a:r>
              <a:rPr lang="en-US" sz="1800" dirty="0"/>
              <a:t>For TLD type zones to support incremental adoption </a:t>
            </a:r>
          </a:p>
          <a:p>
            <a:pPr lvl="2"/>
            <a:r>
              <a:rPr lang="en-US" sz="1800" dirty="0"/>
              <a:t>Non-DNSSEC children not in NSEC3 chain</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68</a:t>
            </a:fld>
            <a:endParaRPr lang="zh-CN" altLang="en-US"/>
          </a:p>
        </p:txBody>
      </p:sp>
    </p:spTree>
    <p:extLst>
      <p:ext uri="{BB962C8B-B14F-4D97-AF65-F5344CB8AC3E}">
        <p14:creationId xmlns:p14="http://schemas.microsoft.com/office/powerpoint/2010/main" val="1165574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5"/>
          <p:cNvSpPr>
            <a:spLocks noGrp="1"/>
          </p:cNvSpPr>
          <p:nvPr>
            <p:ph type="title"/>
          </p:nvPr>
        </p:nvSpPr>
        <p:spPr/>
        <p:txBody>
          <a:bodyPr/>
          <a:lstStyle/>
          <a:p>
            <a:r>
              <a:rPr lang="en-US"/>
              <a:t>Insecure Sub-Namespace </a:t>
            </a:r>
          </a:p>
        </p:txBody>
      </p:sp>
      <p:sp>
        <p:nvSpPr>
          <p:cNvPr id="15362" name="Rectangle 2"/>
          <p:cNvSpPr>
            <a:spLocks noGrp="1" noChangeArrowheads="1"/>
          </p:cNvSpPr>
          <p:nvPr>
            <p:ph idx="1"/>
          </p:nvPr>
        </p:nvSpPr>
        <p:spPr>
          <a:xfrm>
            <a:off x="2209800" y="1600200"/>
            <a:ext cx="8077200" cy="4648200"/>
          </a:xfrm>
        </p:spPr>
        <p:txBody>
          <a:bodyPr/>
          <a:lstStyle/>
          <a:p>
            <a:r>
              <a:rPr lang="en-US" dirty="0"/>
              <a:t>NSEC3 Opt-out</a:t>
            </a:r>
          </a:p>
          <a:p>
            <a:pPr lvl="1"/>
            <a:r>
              <a:rPr lang="en-US" dirty="0"/>
              <a:t>"Does not assert the existence or non-existence of the insecure delegations that it may cover" </a:t>
            </a:r>
            <a:r>
              <a:rPr lang="en-US" sz="2000" dirty="0"/>
              <a:t>(RFC 5155)</a:t>
            </a:r>
            <a:endParaRPr lang="en-US" dirty="0"/>
          </a:p>
          <a:p>
            <a:pPr lvl="1"/>
            <a:r>
              <a:rPr lang="en-US" dirty="0"/>
              <a:t>Only thing asserting this is insecure glue records</a:t>
            </a:r>
          </a:p>
          <a:p>
            <a:r>
              <a:rPr lang="en-US" dirty="0"/>
              <a:t>Property: Possible to insert bogus pre-pended name into otherwise secure zone.  </a:t>
            </a:r>
            <a:r>
              <a:rPr lang="en-US" sz="2000" dirty="0"/>
              <a:t>(RFC 5155)</a:t>
            </a:r>
          </a:p>
          <a:p>
            <a:r>
              <a:rPr lang="en-US" dirty="0"/>
              <a:t>Insecure delegation from secure zone</a:t>
            </a:r>
          </a:p>
          <a:p>
            <a:pPr lvl="1"/>
            <a:r>
              <a:rPr lang="en-US" dirty="0"/>
              <a:t>Spoofs possible for resultant lookup results</a:t>
            </a:r>
          </a:p>
          <a:p>
            <a:r>
              <a:rPr lang="en-US" dirty="0"/>
              <a:t>  Acceptable for TLD, bad for enterprises </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69</a:t>
            </a:fld>
            <a:endParaRPr lang="zh-CN" altLang="en-US"/>
          </a:p>
        </p:txBody>
      </p:sp>
    </p:spTree>
    <p:extLst>
      <p:ext uri="{BB962C8B-B14F-4D97-AF65-F5344CB8AC3E}">
        <p14:creationId xmlns:p14="http://schemas.microsoft.com/office/powerpoint/2010/main" val="372404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Network Protocol Stack</a:t>
            </a:r>
          </a:p>
        </p:txBody>
      </p:sp>
      <p:sp>
        <p:nvSpPr>
          <p:cNvPr id="19459" name="Rectangle 3"/>
          <p:cNvSpPr>
            <a:spLocks noChangeArrowheads="1"/>
          </p:cNvSpPr>
          <p:nvPr/>
        </p:nvSpPr>
        <p:spPr bwMode="auto">
          <a:xfrm>
            <a:off x="2209800" y="2271714"/>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60" name="Rectangle 4"/>
          <p:cNvSpPr>
            <a:spLocks noChangeArrowheads="1"/>
          </p:cNvSpPr>
          <p:nvPr/>
        </p:nvSpPr>
        <p:spPr bwMode="auto">
          <a:xfrm>
            <a:off x="22098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61" name="Rectangle 5"/>
          <p:cNvSpPr>
            <a:spLocks noChangeArrowheads="1"/>
          </p:cNvSpPr>
          <p:nvPr/>
        </p:nvSpPr>
        <p:spPr bwMode="auto">
          <a:xfrm>
            <a:off x="2209800" y="3625851"/>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62" name="Rectangle 6"/>
          <p:cNvSpPr>
            <a:spLocks noChangeArrowheads="1"/>
          </p:cNvSpPr>
          <p:nvPr/>
        </p:nvSpPr>
        <p:spPr bwMode="auto">
          <a:xfrm>
            <a:off x="2209800" y="4302126"/>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19463" name="Line 7"/>
          <p:cNvSpPr>
            <a:spLocks noChangeShapeType="1"/>
          </p:cNvSpPr>
          <p:nvPr/>
        </p:nvSpPr>
        <p:spPr bwMode="auto">
          <a:xfrm>
            <a:off x="3886201" y="2562225"/>
            <a:ext cx="42830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4" name="Text Box 8"/>
          <p:cNvSpPr txBox="1">
            <a:spLocks noChangeArrowheads="1"/>
          </p:cNvSpPr>
          <p:nvPr/>
        </p:nvSpPr>
        <p:spPr bwMode="auto">
          <a:xfrm>
            <a:off x="4559300" y="2057400"/>
            <a:ext cx="2832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Application protocol</a:t>
            </a:r>
          </a:p>
        </p:txBody>
      </p:sp>
      <p:sp>
        <p:nvSpPr>
          <p:cNvPr id="19465" name="Line 9"/>
          <p:cNvSpPr>
            <a:spLocks noChangeShapeType="1"/>
          </p:cNvSpPr>
          <p:nvPr/>
        </p:nvSpPr>
        <p:spPr bwMode="auto">
          <a:xfrm>
            <a:off x="3886200" y="3335338"/>
            <a:ext cx="42672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6" name="Text Box 10"/>
          <p:cNvSpPr txBox="1">
            <a:spLocks noChangeArrowheads="1"/>
          </p:cNvSpPr>
          <p:nvPr/>
        </p:nvSpPr>
        <p:spPr bwMode="auto">
          <a:xfrm>
            <a:off x="5029200" y="2817813"/>
            <a:ext cx="189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sz="2400"/>
              <a:t>TCP protocol</a:t>
            </a:r>
          </a:p>
        </p:txBody>
      </p:sp>
      <p:sp>
        <p:nvSpPr>
          <p:cNvPr id="19467" name="Line 11"/>
          <p:cNvSpPr>
            <a:spLocks noChangeShapeType="1"/>
          </p:cNvSpPr>
          <p:nvPr/>
        </p:nvSpPr>
        <p:spPr bwMode="auto">
          <a:xfrm>
            <a:off x="3886201" y="410845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68" name="Text Box 12"/>
          <p:cNvSpPr txBox="1">
            <a:spLocks noChangeArrowheads="1"/>
          </p:cNvSpPr>
          <p:nvPr/>
        </p:nvSpPr>
        <p:spPr bwMode="auto">
          <a:xfrm>
            <a:off x="3962400" y="3641726"/>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69" name="Line 13"/>
          <p:cNvSpPr>
            <a:spLocks noChangeShapeType="1"/>
          </p:cNvSpPr>
          <p:nvPr/>
        </p:nvSpPr>
        <p:spPr bwMode="auto">
          <a:xfrm>
            <a:off x="3886201" y="4786313"/>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0" name="Text Box 14"/>
          <p:cNvSpPr txBox="1">
            <a:spLocks noChangeArrowheads="1"/>
          </p:cNvSpPr>
          <p:nvPr/>
        </p:nvSpPr>
        <p:spPr bwMode="auto">
          <a:xfrm>
            <a:off x="4267200" y="4403726"/>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1" name="Rectangle 15"/>
          <p:cNvSpPr>
            <a:spLocks noChangeArrowheads="1"/>
          </p:cNvSpPr>
          <p:nvPr/>
        </p:nvSpPr>
        <p:spPr bwMode="auto">
          <a:xfrm>
            <a:off x="5410200" y="3625851"/>
            <a:ext cx="11430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sz="2400"/>
              <a:t>IP</a:t>
            </a:r>
          </a:p>
        </p:txBody>
      </p:sp>
      <p:sp>
        <p:nvSpPr>
          <p:cNvPr id="19472" name="Rectangle 16"/>
          <p:cNvSpPr>
            <a:spLocks noChangeArrowheads="1"/>
          </p:cNvSpPr>
          <p:nvPr/>
        </p:nvSpPr>
        <p:spPr bwMode="auto">
          <a:xfrm>
            <a:off x="5410200" y="4302126"/>
            <a:ext cx="1143000" cy="677863"/>
          </a:xfrm>
          <a:prstGeom prst="rect">
            <a:avLst/>
          </a:prstGeom>
          <a:solidFill>
            <a:schemeClr val="accent1"/>
          </a:solidFill>
          <a:ln w="9525">
            <a:solidFill>
              <a:schemeClr val="tx1"/>
            </a:solidFill>
            <a:miter lim="800000"/>
            <a:headEnd/>
            <a:tailEnd/>
          </a:ln>
        </p:spPr>
        <p:txBody>
          <a:bodyPr anchor="ctr"/>
          <a:lstStyle/>
          <a:p>
            <a:pPr algn="ctr" eaLnBrk="0" hangingPunct="0">
              <a:spcBef>
                <a:spcPct val="20000"/>
              </a:spcBef>
              <a:buClr>
                <a:schemeClr val="accent2"/>
              </a:buClr>
            </a:pPr>
            <a:r>
              <a:rPr lang="en-US"/>
              <a:t>Network Access</a:t>
            </a:r>
          </a:p>
        </p:txBody>
      </p:sp>
      <p:sp>
        <p:nvSpPr>
          <p:cNvPr id="19473" name="Line 17"/>
          <p:cNvSpPr>
            <a:spLocks noChangeShapeType="1"/>
          </p:cNvSpPr>
          <p:nvPr/>
        </p:nvSpPr>
        <p:spPr bwMode="auto">
          <a:xfrm>
            <a:off x="6553201" y="4089400"/>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4" name="Text Box 18"/>
          <p:cNvSpPr txBox="1">
            <a:spLocks noChangeArrowheads="1"/>
          </p:cNvSpPr>
          <p:nvPr/>
        </p:nvSpPr>
        <p:spPr bwMode="auto">
          <a:xfrm>
            <a:off x="6629400" y="3641726"/>
            <a:ext cx="14049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IP protocol</a:t>
            </a:r>
          </a:p>
        </p:txBody>
      </p:sp>
      <p:sp>
        <p:nvSpPr>
          <p:cNvPr id="19475" name="Line 19"/>
          <p:cNvSpPr>
            <a:spLocks noChangeShapeType="1"/>
          </p:cNvSpPr>
          <p:nvPr/>
        </p:nvSpPr>
        <p:spPr bwMode="auto">
          <a:xfrm>
            <a:off x="6553201" y="4765675"/>
            <a:ext cx="15589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9476" name="Text Box 20"/>
          <p:cNvSpPr txBox="1">
            <a:spLocks noChangeArrowheads="1"/>
          </p:cNvSpPr>
          <p:nvPr/>
        </p:nvSpPr>
        <p:spPr bwMode="auto">
          <a:xfrm>
            <a:off x="6934200" y="4405314"/>
            <a:ext cx="755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128"/>
              </a:defRPr>
            </a:lvl1pPr>
            <a:lvl2pPr marL="37931725" indent="-37474525" eaLnBrk="0" hangingPunct="0">
              <a:defRPr sz="2000">
                <a:solidFill>
                  <a:schemeClr val="tx1"/>
                </a:solidFill>
                <a:latin typeface="Tahoma" charset="0"/>
                <a:ea typeface="ＭＳ Ｐゴシック" charset="-128"/>
              </a:defRPr>
            </a:lvl2pPr>
            <a:lvl3pPr eaLnBrk="0" hangingPunct="0">
              <a:defRPr sz="2000">
                <a:solidFill>
                  <a:schemeClr val="tx1"/>
                </a:solidFill>
                <a:latin typeface="Tahoma" charset="0"/>
                <a:ea typeface="ＭＳ Ｐゴシック" charset="-128"/>
              </a:defRPr>
            </a:lvl3pPr>
            <a:lvl4pPr eaLnBrk="0" hangingPunct="0">
              <a:defRPr sz="2000">
                <a:solidFill>
                  <a:schemeClr val="tx1"/>
                </a:solidFill>
                <a:latin typeface="Tahoma" charset="0"/>
                <a:ea typeface="ＭＳ Ｐゴシック" charset="-128"/>
              </a:defRPr>
            </a:lvl4pPr>
            <a:lvl5pPr eaLnBrk="0" hangingPunct="0">
              <a:defRPr sz="2000">
                <a:solidFill>
                  <a:schemeClr val="tx1"/>
                </a:solidFill>
                <a:latin typeface="Tahoma" charset="0"/>
                <a:ea typeface="ＭＳ Ｐゴシック" charset="-128"/>
              </a:defRPr>
            </a:lvl5pPr>
            <a:lvl6pPr marL="457200" eaLnBrk="0" fontAlgn="base" hangingPunct="0">
              <a:spcBef>
                <a:spcPct val="0"/>
              </a:spcBef>
              <a:spcAft>
                <a:spcPct val="0"/>
              </a:spcAft>
              <a:defRPr sz="2000">
                <a:solidFill>
                  <a:schemeClr val="tx1"/>
                </a:solidFill>
                <a:latin typeface="Tahoma" charset="0"/>
                <a:ea typeface="ＭＳ Ｐゴシック" charset="-128"/>
              </a:defRPr>
            </a:lvl6pPr>
            <a:lvl7pPr marL="914400" eaLnBrk="0" fontAlgn="base" hangingPunct="0">
              <a:spcBef>
                <a:spcPct val="0"/>
              </a:spcBef>
              <a:spcAft>
                <a:spcPct val="0"/>
              </a:spcAft>
              <a:defRPr sz="2000">
                <a:solidFill>
                  <a:schemeClr val="tx1"/>
                </a:solidFill>
                <a:latin typeface="Tahoma" charset="0"/>
                <a:ea typeface="ＭＳ Ｐゴシック" charset="-128"/>
              </a:defRPr>
            </a:lvl7pPr>
            <a:lvl8pPr marL="1371600" eaLnBrk="0" fontAlgn="base" hangingPunct="0">
              <a:spcBef>
                <a:spcPct val="0"/>
              </a:spcBef>
              <a:spcAft>
                <a:spcPct val="0"/>
              </a:spcAft>
              <a:defRPr sz="2000">
                <a:solidFill>
                  <a:schemeClr val="tx1"/>
                </a:solidFill>
                <a:latin typeface="Tahoma" charset="0"/>
                <a:ea typeface="ＭＳ Ｐゴシック" charset="-128"/>
              </a:defRPr>
            </a:lvl8pPr>
            <a:lvl9pPr marL="1828800" eaLnBrk="0" fontAlgn="base" hangingPunct="0">
              <a:spcBef>
                <a:spcPct val="0"/>
              </a:spcBef>
              <a:spcAft>
                <a:spcPct val="0"/>
              </a:spcAft>
              <a:defRPr sz="2000">
                <a:solidFill>
                  <a:schemeClr val="tx1"/>
                </a:solidFill>
                <a:latin typeface="Tahoma" charset="0"/>
                <a:ea typeface="ＭＳ Ｐゴシック" charset="-128"/>
              </a:defRPr>
            </a:lvl9pPr>
          </a:lstStyle>
          <a:p>
            <a:pPr algn="ctr">
              <a:spcBef>
                <a:spcPct val="20000"/>
              </a:spcBef>
              <a:buClr>
                <a:schemeClr val="accent2"/>
              </a:buClr>
            </a:pPr>
            <a:r>
              <a:rPr lang="en-US"/>
              <a:t>Data Link</a:t>
            </a:r>
          </a:p>
        </p:txBody>
      </p:sp>
      <p:sp>
        <p:nvSpPr>
          <p:cNvPr id="19477" name="Rectangle 21"/>
          <p:cNvSpPr>
            <a:spLocks noChangeArrowheads="1"/>
          </p:cNvSpPr>
          <p:nvPr/>
        </p:nvSpPr>
        <p:spPr bwMode="auto">
          <a:xfrm>
            <a:off x="8153400" y="2271714"/>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Application</a:t>
            </a:r>
          </a:p>
        </p:txBody>
      </p:sp>
      <p:sp>
        <p:nvSpPr>
          <p:cNvPr id="19478" name="Rectangle 22"/>
          <p:cNvSpPr>
            <a:spLocks noChangeArrowheads="1"/>
          </p:cNvSpPr>
          <p:nvPr/>
        </p:nvSpPr>
        <p:spPr bwMode="auto">
          <a:xfrm>
            <a:off x="8153400" y="2947988"/>
            <a:ext cx="1676400" cy="677862"/>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Transport</a:t>
            </a:r>
          </a:p>
        </p:txBody>
      </p:sp>
      <p:sp>
        <p:nvSpPr>
          <p:cNvPr id="19479" name="Rectangle 23"/>
          <p:cNvSpPr>
            <a:spLocks noChangeArrowheads="1"/>
          </p:cNvSpPr>
          <p:nvPr/>
        </p:nvSpPr>
        <p:spPr bwMode="auto">
          <a:xfrm>
            <a:off x="8153400" y="3625851"/>
            <a:ext cx="1676400" cy="676275"/>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Network</a:t>
            </a:r>
          </a:p>
        </p:txBody>
      </p:sp>
      <p:sp>
        <p:nvSpPr>
          <p:cNvPr id="19480" name="Rectangle 24"/>
          <p:cNvSpPr>
            <a:spLocks noChangeArrowheads="1"/>
          </p:cNvSpPr>
          <p:nvPr/>
        </p:nvSpPr>
        <p:spPr bwMode="auto">
          <a:xfrm>
            <a:off x="8153400" y="4302126"/>
            <a:ext cx="1676400" cy="677863"/>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20000"/>
              </a:spcBef>
              <a:buClr>
                <a:schemeClr val="accent2"/>
              </a:buClr>
            </a:pPr>
            <a:r>
              <a:rPr lang="en-US"/>
              <a:t>Link</a:t>
            </a:r>
          </a:p>
        </p:txBody>
      </p:sp>
      <p:sp>
        <p:nvSpPr>
          <p:cNvPr id="2" name="Down Arrow 1"/>
          <p:cNvSpPr/>
          <p:nvPr/>
        </p:nvSpPr>
        <p:spPr bwMode="auto">
          <a:xfrm flipV="1">
            <a:off x="1676400" y="1905000"/>
            <a:ext cx="304800" cy="3505200"/>
          </a:xfrm>
          <a:prstGeom prst="downArrow">
            <a:avLst/>
          </a:prstGeom>
          <a:solidFill>
            <a:schemeClr val="tx2"/>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ahoma" pitchFamily="34" charset="0"/>
            </a:endParaRPr>
          </a:p>
        </p:txBody>
      </p:sp>
      <p:sp>
        <p:nvSpPr>
          <p:cNvPr id="26"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27"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3" name="灯片编号占位符 2"/>
          <p:cNvSpPr>
            <a:spLocks noGrp="1"/>
          </p:cNvSpPr>
          <p:nvPr>
            <p:ph type="sldNum" sz="quarter" idx="12"/>
          </p:nvPr>
        </p:nvSpPr>
        <p:spPr/>
        <p:txBody>
          <a:bodyPr/>
          <a:lstStyle/>
          <a:p>
            <a:fld id="{1FF18F41-E0A9-4F72-861C-BE4AABE77BA0}" type="slidenum">
              <a:rPr lang="zh-CN" altLang="en-US" smtClean="0"/>
              <a:t>7</a:t>
            </a:fld>
            <a:endParaRPr lang="zh-CN" altLang="en-US"/>
          </a:p>
        </p:txBody>
      </p:sp>
    </p:spTree>
    <p:extLst>
      <p:ext uri="{BB962C8B-B14F-4D97-AF65-F5344CB8AC3E}">
        <p14:creationId xmlns:p14="http://schemas.microsoft.com/office/powerpoint/2010/main" val="1686195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nchor="ctr"/>
          <a:lstStyle/>
          <a:p>
            <a:r>
              <a:rPr lang="en-US" dirty="0"/>
              <a:t>DNS Rebinding Attack</a:t>
            </a:r>
            <a:endParaRPr lang="en-US" sz="3200" dirty="0"/>
          </a:p>
        </p:txBody>
      </p:sp>
      <p:sp>
        <p:nvSpPr>
          <p:cNvPr id="621571" name="Rectangle 3" descr="Rectangle: Click to edit Master text styles&#10;Second level&#10;Third level&#10;Fourth level&#10;Fifth level"/>
          <p:cNvSpPr>
            <a:spLocks noGrp="1" noChangeArrowheads="1"/>
          </p:cNvSpPr>
          <p:nvPr>
            <p:ph type="body" idx="4294967295"/>
          </p:nvPr>
        </p:nvSpPr>
        <p:spPr>
          <a:xfrm>
            <a:off x="3657600" y="5638800"/>
            <a:ext cx="6858000" cy="457200"/>
          </a:xfrm>
        </p:spPr>
        <p:txBody>
          <a:bodyPr/>
          <a:lstStyle/>
          <a:p>
            <a:pPr>
              <a:buFont typeface="Wingdings" pitchFamily="2" charset="2"/>
              <a:buNone/>
            </a:pPr>
            <a:r>
              <a:rPr lang="en-US" sz="2400" dirty="0">
                <a:sym typeface="Symbol" pitchFamily="18" charset="2"/>
              </a:rPr>
              <a:t>Read permitted: it’s the “same origin”</a:t>
            </a:r>
            <a:endParaRPr lang="en-US" sz="2400" dirty="0"/>
          </a:p>
        </p:txBody>
      </p:sp>
      <p:pic>
        <p:nvPicPr>
          <p:cNvPr id="19460" name="Picture 4" descr="j0195384"/>
          <p:cNvPicPr>
            <a:picLocks noChangeAspect="1" noChangeArrowheads="1"/>
          </p:cNvPicPr>
          <p:nvPr/>
        </p:nvPicPr>
        <p:blipFill>
          <a:blip r:embed="rId2" cstate="print"/>
          <a:srcRect/>
          <a:stretch>
            <a:fillRect/>
          </a:stretch>
        </p:blipFill>
        <p:spPr bwMode="auto">
          <a:xfrm flipH="1">
            <a:off x="1905000" y="2209800"/>
            <a:ext cx="1119188" cy="1143000"/>
          </a:xfrm>
          <a:prstGeom prst="rect">
            <a:avLst/>
          </a:prstGeom>
          <a:noFill/>
          <a:ln w="9525">
            <a:noFill/>
            <a:miter lim="800000"/>
            <a:headEnd/>
            <a:tailEnd/>
          </a:ln>
        </p:spPr>
      </p:pic>
      <p:sp>
        <p:nvSpPr>
          <p:cNvPr id="19461" name="Rectangle 5"/>
          <p:cNvSpPr>
            <a:spLocks noChangeArrowheads="1"/>
          </p:cNvSpPr>
          <p:nvPr/>
        </p:nvSpPr>
        <p:spPr bwMode="auto">
          <a:xfrm>
            <a:off x="4419600" y="2209800"/>
            <a:ext cx="533400" cy="3352800"/>
          </a:xfrm>
          <a:prstGeom prst="rect">
            <a:avLst/>
          </a:prstGeom>
          <a:solidFill>
            <a:srgbClr val="FF3300"/>
          </a:solidFill>
          <a:ln w="9525">
            <a:solidFill>
              <a:schemeClr val="tx1"/>
            </a:solidFill>
            <a:miter lim="800000"/>
            <a:headEnd/>
            <a:tailEnd/>
          </a:ln>
        </p:spPr>
        <p:txBody>
          <a:bodyPr vert="eaVert" wrap="none" anchor="ctr"/>
          <a:lstStyle/>
          <a:p>
            <a:pPr algn="ctr" eaLnBrk="0" hangingPunct="0"/>
            <a:r>
              <a:rPr lang="en-US" sz="2400">
                <a:latin typeface="Arial" pitchFamily="34" charset="0"/>
              </a:rPr>
              <a:t>Firewall</a:t>
            </a:r>
          </a:p>
        </p:txBody>
      </p:sp>
      <p:sp>
        <p:nvSpPr>
          <p:cNvPr id="19462" name="Rectangle 7"/>
          <p:cNvSpPr>
            <a:spLocks noChangeArrowheads="1"/>
          </p:cNvSpPr>
          <p:nvPr/>
        </p:nvSpPr>
        <p:spPr bwMode="auto">
          <a:xfrm>
            <a:off x="8305800" y="4038600"/>
            <a:ext cx="19050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Arial" pitchFamily="34" charset="0"/>
              </a:rPr>
              <a:t>www.evil.com</a:t>
            </a:r>
          </a:p>
          <a:p>
            <a:pPr algn="ctr" eaLnBrk="0" hangingPunct="0">
              <a:lnSpc>
                <a:spcPct val="140000"/>
              </a:lnSpc>
            </a:pPr>
            <a:r>
              <a:rPr lang="en-US">
                <a:solidFill>
                  <a:schemeClr val="bg1"/>
                </a:solidFill>
                <a:latin typeface="Arial" pitchFamily="34" charset="0"/>
              </a:rPr>
              <a:t>web server</a:t>
            </a:r>
          </a:p>
        </p:txBody>
      </p:sp>
      <p:sp>
        <p:nvSpPr>
          <p:cNvPr id="19463" name="Rectangle 8"/>
          <p:cNvSpPr>
            <a:spLocks noChangeArrowheads="1"/>
          </p:cNvSpPr>
          <p:nvPr/>
        </p:nvSpPr>
        <p:spPr bwMode="auto">
          <a:xfrm>
            <a:off x="8305800" y="2438400"/>
            <a:ext cx="1981200" cy="990600"/>
          </a:xfrm>
          <a:prstGeom prst="rect">
            <a:avLst/>
          </a:prstGeom>
          <a:solidFill>
            <a:srgbClr val="990000"/>
          </a:solidFill>
          <a:ln w="9525">
            <a:solidFill>
              <a:schemeClr val="tx1"/>
            </a:solidFill>
            <a:miter lim="800000"/>
            <a:headEnd/>
            <a:tailEnd/>
          </a:ln>
        </p:spPr>
        <p:txBody>
          <a:bodyPr wrap="none" anchor="ctr"/>
          <a:lstStyle/>
          <a:p>
            <a:pPr algn="ctr" eaLnBrk="0" hangingPunct="0"/>
            <a:r>
              <a:rPr lang="en-US" b="1">
                <a:solidFill>
                  <a:schemeClr val="bg1"/>
                </a:solidFill>
                <a:latin typeface="Arial" pitchFamily="34" charset="0"/>
              </a:rPr>
              <a:t>ns.evil.com</a:t>
            </a:r>
          </a:p>
          <a:p>
            <a:pPr algn="ctr" eaLnBrk="0" hangingPunct="0">
              <a:lnSpc>
                <a:spcPct val="140000"/>
              </a:lnSpc>
            </a:pPr>
            <a:r>
              <a:rPr lang="en-US">
                <a:solidFill>
                  <a:schemeClr val="bg1"/>
                </a:solidFill>
                <a:latin typeface="Arial" pitchFamily="34" charset="0"/>
              </a:rPr>
              <a:t>DNS server</a:t>
            </a:r>
          </a:p>
        </p:txBody>
      </p:sp>
      <p:sp>
        <p:nvSpPr>
          <p:cNvPr id="19464" name="Text Box 9"/>
          <p:cNvSpPr txBox="1">
            <a:spLocks noChangeArrowheads="1"/>
          </p:cNvSpPr>
          <p:nvPr/>
        </p:nvSpPr>
        <p:spPr bwMode="auto">
          <a:xfrm>
            <a:off x="8540750" y="5029201"/>
            <a:ext cx="1517650" cy="366713"/>
          </a:xfrm>
          <a:prstGeom prst="rect">
            <a:avLst/>
          </a:prstGeom>
          <a:noFill/>
          <a:ln w="9525">
            <a:noFill/>
            <a:miter lim="800000"/>
            <a:headEnd/>
            <a:tailEnd/>
          </a:ln>
        </p:spPr>
        <p:txBody>
          <a:bodyPr wrap="none">
            <a:spAutoFit/>
          </a:bodyPr>
          <a:lstStyle/>
          <a:p>
            <a:pPr eaLnBrk="0" hangingPunct="0"/>
            <a:r>
              <a:rPr lang="en-US">
                <a:latin typeface="Arial" pitchFamily="34" charset="0"/>
              </a:rPr>
              <a:t>171.64.7.115</a:t>
            </a:r>
          </a:p>
        </p:txBody>
      </p:sp>
      <p:grpSp>
        <p:nvGrpSpPr>
          <p:cNvPr id="2" name="Group 17"/>
          <p:cNvGrpSpPr>
            <a:grpSpLocks/>
          </p:cNvGrpSpPr>
          <p:nvPr/>
        </p:nvGrpSpPr>
        <p:grpSpPr bwMode="auto">
          <a:xfrm>
            <a:off x="3048000" y="2209800"/>
            <a:ext cx="4953000" cy="381000"/>
            <a:chOff x="960" y="1392"/>
            <a:chExt cx="3120" cy="240"/>
          </a:xfrm>
        </p:grpSpPr>
        <p:sp>
          <p:nvSpPr>
            <p:cNvPr id="19481" name="Line 11"/>
            <p:cNvSpPr>
              <a:spLocks noChangeShapeType="1"/>
            </p:cNvSpPr>
            <p:nvPr/>
          </p:nvSpPr>
          <p:spPr bwMode="auto">
            <a:xfrm>
              <a:off x="960" y="1632"/>
              <a:ext cx="3120" cy="0"/>
            </a:xfrm>
            <a:prstGeom prst="line">
              <a:avLst/>
            </a:prstGeom>
            <a:noFill/>
            <a:ln w="9525">
              <a:solidFill>
                <a:schemeClr val="tx1"/>
              </a:solidFill>
              <a:round/>
              <a:headEnd/>
              <a:tailEnd type="triangle" w="med" len="med"/>
            </a:ln>
          </p:spPr>
          <p:txBody>
            <a:bodyPr/>
            <a:lstStyle/>
            <a:p>
              <a:endParaRPr lang="en-US"/>
            </a:p>
          </p:txBody>
        </p:sp>
        <p:sp>
          <p:nvSpPr>
            <p:cNvPr id="19482" name="Text Box 12"/>
            <p:cNvSpPr txBox="1">
              <a:spLocks noChangeArrowheads="1"/>
            </p:cNvSpPr>
            <p:nvPr/>
          </p:nvSpPr>
          <p:spPr bwMode="auto">
            <a:xfrm>
              <a:off x="2544" y="1392"/>
              <a:ext cx="1078" cy="233"/>
            </a:xfrm>
            <a:prstGeom prst="rect">
              <a:avLst/>
            </a:prstGeom>
            <a:noFill/>
            <a:ln w="9525">
              <a:noFill/>
              <a:miter lim="800000"/>
              <a:headEnd/>
              <a:tailEnd/>
            </a:ln>
          </p:spPr>
          <p:txBody>
            <a:bodyPr wrap="none">
              <a:spAutoFit/>
            </a:bodyPr>
            <a:lstStyle/>
            <a:p>
              <a:pPr eaLnBrk="0" hangingPunct="0"/>
              <a:r>
                <a:rPr lang="en-US">
                  <a:latin typeface="Arial" pitchFamily="34" charset="0"/>
                </a:rPr>
                <a:t>www.evil.com?</a:t>
              </a:r>
            </a:p>
          </p:txBody>
        </p:sp>
      </p:grpSp>
      <p:sp>
        <p:nvSpPr>
          <p:cNvPr id="19466" name="Rectangle 13"/>
          <p:cNvSpPr>
            <a:spLocks noChangeArrowheads="1"/>
          </p:cNvSpPr>
          <p:nvPr/>
        </p:nvSpPr>
        <p:spPr bwMode="auto">
          <a:xfrm>
            <a:off x="1828800" y="4495800"/>
            <a:ext cx="1752600" cy="9906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Arial" pitchFamily="34" charset="0"/>
              </a:rPr>
              <a:t>corporate</a:t>
            </a:r>
          </a:p>
          <a:p>
            <a:pPr algn="ctr" eaLnBrk="0" hangingPunct="0"/>
            <a:r>
              <a:rPr lang="en-US" sz="2400">
                <a:latin typeface="Arial" pitchFamily="34" charset="0"/>
              </a:rPr>
              <a:t>web server</a:t>
            </a:r>
          </a:p>
        </p:txBody>
      </p:sp>
      <p:grpSp>
        <p:nvGrpSpPr>
          <p:cNvPr id="3" name="Group 18"/>
          <p:cNvGrpSpPr>
            <a:grpSpLocks/>
          </p:cNvGrpSpPr>
          <p:nvPr/>
        </p:nvGrpSpPr>
        <p:grpSpPr bwMode="auto">
          <a:xfrm>
            <a:off x="3048000" y="2727329"/>
            <a:ext cx="5029200" cy="369888"/>
            <a:chOff x="960" y="1824"/>
            <a:chExt cx="3168" cy="233"/>
          </a:xfrm>
        </p:grpSpPr>
        <p:sp>
          <p:nvSpPr>
            <p:cNvPr id="19479" name="Line 14"/>
            <p:cNvSpPr>
              <a:spLocks noChangeShapeType="1"/>
            </p:cNvSpPr>
            <p:nvPr/>
          </p:nvSpPr>
          <p:spPr bwMode="auto">
            <a:xfrm flipH="1">
              <a:off x="960" y="1872"/>
              <a:ext cx="3168" cy="0"/>
            </a:xfrm>
            <a:prstGeom prst="line">
              <a:avLst/>
            </a:prstGeom>
            <a:noFill/>
            <a:ln w="9525">
              <a:solidFill>
                <a:schemeClr val="tx1"/>
              </a:solidFill>
              <a:round/>
              <a:headEnd/>
              <a:tailEnd type="triangle" w="med" len="med"/>
            </a:ln>
          </p:spPr>
          <p:txBody>
            <a:bodyPr/>
            <a:lstStyle/>
            <a:p>
              <a:endParaRPr lang="en-US"/>
            </a:p>
          </p:txBody>
        </p:sp>
        <p:sp>
          <p:nvSpPr>
            <p:cNvPr id="19480" name="Text Box 15"/>
            <p:cNvSpPr txBox="1">
              <a:spLocks noChangeArrowheads="1"/>
            </p:cNvSpPr>
            <p:nvPr/>
          </p:nvSpPr>
          <p:spPr bwMode="auto">
            <a:xfrm>
              <a:off x="2303" y="1824"/>
              <a:ext cx="1531" cy="233"/>
            </a:xfrm>
            <a:prstGeom prst="rect">
              <a:avLst/>
            </a:prstGeom>
            <a:noFill/>
            <a:ln w="9525">
              <a:noFill/>
              <a:miter lim="800000"/>
              <a:headEnd/>
              <a:tailEnd/>
            </a:ln>
          </p:spPr>
          <p:txBody>
            <a:bodyPr wrap="none">
              <a:spAutoFit/>
            </a:bodyPr>
            <a:lstStyle/>
            <a:p>
              <a:pPr algn="ctr" eaLnBrk="0" hangingPunct="0"/>
              <a:r>
                <a:rPr lang="en-US">
                  <a:latin typeface="Arial" pitchFamily="34" charset="0"/>
                </a:rPr>
                <a:t>171.64.7.115</a:t>
              </a:r>
              <a:r>
                <a:rPr lang="en-US" altLang="ko-KR">
                  <a:latin typeface="Arial" pitchFamily="34" charset="0"/>
                  <a:ea typeface="Gulim" pitchFamily="34" charset="-127"/>
                </a:rPr>
                <a:t>  </a:t>
              </a:r>
              <a:r>
                <a:rPr lang="en-US">
                  <a:latin typeface="Arial" pitchFamily="34" charset="0"/>
                </a:rPr>
                <a:t>TTL = 0</a:t>
              </a:r>
            </a:p>
          </p:txBody>
        </p:sp>
      </p:grpSp>
      <p:sp>
        <p:nvSpPr>
          <p:cNvPr id="621584" name="Line 16"/>
          <p:cNvSpPr>
            <a:spLocks noChangeShapeType="1"/>
          </p:cNvSpPr>
          <p:nvPr/>
        </p:nvSpPr>
        <p:spPr bwMode="auto">
          <a:xfrm>
            <a:off x="2743200" y="3505200"/>
            <a:ext cx="5334000" cy="990600"/>
          </a:xfrm>
          <a:prstGeom prst="line">
            <a:avLst/>
          </a:prstGeom>
          <a:noFill/>
          <a:ln w="9525">
            <a:solidFill>
              <a:schemeClr val="tx1"/>
            </a:solidFill>
            <a:round/>
            <a:headEnd type="triangle" w="med" len="med"/>
            <a:tailEnd type="triangle" w="med" len="med"/>
          </a:ln>
        </p:spPr>
        <p:txBody>
          <a:bodyPr/>
          <a:lstStyle/>
          <a:p>
            <a:endParaRPr lang="en-US"/>
          </a:p>
        </p:txBody>
      </p:sp>
      <p:sp>
        <p:nvSpPr>
          <p:cNvPr id="621587" name="Rectangle 19"/>
          <p:cNvSpPr>
            <a:spLocks noChangeArrowheads="1"/>
          </p:cNvSpPr>
          <p:nvPr/>
        </p:nvSpPr>
        <p:spPr bwMode="auto">
          <a:xfrm>
            <a:off x="1905001" y="1371600"/>
            <a:ext cx="5129213" cy="457200"/>
          </a:xfrm>
          <a:prstGeom prst="rect">
            <a:avLst/>
          </a:prstGeom>
          <a:noFill/>
          <a:ln w="9525">
            <a:noFill/>
            <a:miter lim="800000"/>
            <a:headEnd/>
            <a:tailEnd/>
          </a:ln>
        </p:spPr>
        <p:txBody>
          <a:bodyPr wrap="none">
            <a:spAutoFit/>
          </a:bodyPr>
          <a:lstStyle/>
          <a:p>
            <a:pPr eaLnBrk="0" hangingPunct="0"/>
            <a:r>
              <a:rPr lang="en-US" sz="2400">
                <a:latin typeface="Arial" pitchFamily="34" charset="0"/>
              </a:rPr>
              <a:t>&lt;iframe src="</a:t>
            </a:r>
            <a:r>
              <a:rPr lang="en-US" sz="2400" b="1">
                <a:latin typeface="Arial" pitchFamily="34" charset="0"/>
              </a:rPr>
              <a:t>http://www.evil.com</a:t>
            </a:r>
            <a:r>
              <a:rPr lang="en-US" sz="2400">
                <a:latin typeface="Arial" pitchFamily="34" charset="0"/>
              </a:rPr>
              <a:t>"&gt;</a:t>
            </a:r>
          </a:p>
        </p:txBody>
      </p:sp>
      <p:sp>
        <p:nvSpPr>
          <p:cNvPr id="19470" name="Text Box 20"/>
          <p:cNvSpPr txBox="1">
            <a:spLocks noChangeArrowheads="1"/>
          </p:cNvSpPr>
          <p:nvPr/>
        </p:nvSpPr>
        <p:spPr bwMode="auto">
          <a:xfrm>
            <a:off x="1828800" y="5486401"/>
            <a:ext cx="1644650" cy="366713"/>
          </a:xfrm>
          <a:prstGeom prst="rect">
            <a:avLst/>
          </a:prstGeom>
          <a:noFill/>
          <a:ln w="9525">
            <a:noFill/>
            <a:miter lim="800000"/>
            <a:headEnd/>
            <a:tailEnd/>
          </a:ln>
        </p:spPr>
        <p:txBody>
          <a:bodyPr wrap="none">
            <a:spAutoFit/>
          </a:bodyPr>
          <a:lstStyle/>
          <a:p>
            <a:pPr eaLnBrk="0" hangingPunct="0"/>
            <a:r>
              <a:rPr lang="en-US">
                <a:latin typeface="Arial" pitchFamily="34" charset="0"/>
              </a:rPr>
              <a:t>192.168.0.100</a:t>
            </a:r>
          </a:p>
        </p:txBody>
      </p:sp>
      <p:grpSp>
        <p:nvGrpSpPr>
          <p:cNvPr id="4" name="Group 21"/>
          <p:cNvGrpSpPr>
            <a:grpSpLocks/>
          </p:cNvGrpSpPr>
          <p:nvPr/>
        </p:nvGrpSpPr>
        <p:grpSpPr bwMode="auto">
          <a:xfrm>
            <a:off x="3048000" y="3260729"/>
            <a:ext cx="5029200" cy="369888"/>
            <a:chOff x="960" y="1824"/>
            <a:chExt cx="3168" cy="233"/>
          </a:xfrm>
        </p:grpSpPr>
        <p:sp>
          <p:nvSpPr>
            <p:cNvPr id="19477" name="Line 22"/>
            <p:cNvSpPr>
              <a:spLocks noChangeShapeType="1"/>
            </p:cNvSpPr>
            <p:nvPr/>
          </p:nvSpPr>
          <p:spPr bwMode="auto">
            <a:xfrm flipH="1">
              <a:off x="960" y="1872"/>
              <a:ext cx="3168" cy="0"/>
            </a:xfrm>
            <a:prstGeom prst="line">
              <a:avLst/>
            </a:prstGeom>
            <a:noFill/>
            <a:ln w="9525">
              <a:solidFill>
                <a:schemeClr val="tx1"/>
              </a:solidFill>
              <a:round/>
              <a:headEnd/>
              <a:tailEnd type="triangle" w="med" len="med"/>
            </a:ln>
          </p:spPr>
          <p:txBody>
            <a:bodyPr/>
            <a:lstStyle/>
            <a:p>
              <a:endParaRPr lang="en-US"/>
            </a:p>
          </p:txBody>
        </p:sp>
        <p:sp>
          <p:nvSpPr>
            <p:cNvPr id="19478" name="Text Box 23"/>
            <p:cNvSpPr txBox="1">
              <a:spLocks noChangeArrowheads="1"/>
            </p:cNvSpPr>
            <p:nvPr/>
          </p:nvSpPr>
          <p:spPr bwMode="auto">
            <a:xfrm>
              <a:off x="2548" y="1824"/>
              <a:ext cx="1045" cy="233"/>
            </a:xfrm>
            <a:prstGeom prst="rect">
              <a:avLst/>
            </a:prstGeom>
            <a:noFill/>
            <a:ln w="9525">
              <a:noFill/>
              <a:miter lim="800000"/>
              <a:headEnd/>
              <a:tailEnd/>
            </a:ln>
          </p:spPr>
          <p:txBody>
            <a:bodyPr wrap="none">
              <a:spAutoFit/>
            </a:bodyPr>
            <a:lstStyle/>
            <a:p>
              <a:pPr algn="ctr" eaLnBrk="0" hangingPunct="0"/>
              <a:r>
                <a:rPr lang="en-US">
                  <a:latin typeface="Arial" pitchFamily="34" charset="0"/>
                </a:rPr>
                <a:t>192.168.0.100</a:t>
              </a:r>
            </a:p>
          </p:txBody>
        </p:sp>
      </p:grpSp>
      <p:sp>
        <p:nvSpPr>
          <p:cNvPr id="621592" name="Line 24"/>
          <p:cNvSpPr>
            <a:spLocks noChangeShapeType="1"/>
          </p:cNvSpPr>
          <p:nvPr/>
        </p:nvSpPr>
        <p:spPr bwMode="auto">
          <a:xfrm>
            <a:off x="2209800" y="3352800"/>
            <a:ext cx="0" cy="1143000"/>
          </a:xfrm>
          <a:prstGeom prst="line">
            <a:avLst/>
          </a:prstGeom>
          <a:noFill/>
          <a:ln w="28575">
            <a:solidFill>
              <a:schemeClr val="tx1"/>
            </a:solidFill>
            <a:round/>
            <a:headEnd/>
            <a:tailEnd type="triangle" w="med" len="med"/>
          </a:ln>
        </p:spPr>
        <p:txBody>
          <a:bodyPr/>
          <a:lstStyle/>
          <a:p>
            <a:endParaRPr lang="en-US"/>
          </a:p>
        </p:txBody>
      </p:sp>
      <p:sp>
        <p:nvSpPr>
          <p:cNvPr id="19473" name="TextBox 24"/>
          <p:cNvSpPr txBox="1">
            <a:spLocks noChangeArrowheads="1"/>
          </p:cNvSpPr>
          <p:nvPr/>
        </p:nvSpPr>
        <p:spPr bwMode="auto">
          <a:xfrm>
            <a:off x="1752600" y="152401"/>
            <a:ext cx="1733550" cy="366713"/>
          </a:xfrm>
          <a:prstGeom prst="rect">
            <a:avLst/>
          </a:prstGeom>
          <a:noFill/>
          <a:ln w="9525">
            <a:noFill/>
            <a:miter lim="800000"/>
            <a:headEnd/>
            <a:tailEnd/>
          </a:ln>
        </p:spPr>
        <p:txBody>
          <a:bodyPr wrap="none">
            <a:spAutoFit/>
          </a:bodyPr>
          <a:lstStyle/>
          <a:p>
            <a:pPr eaLnBrk="0" hangingPunct="0"/>
            <a:r>
              <a:rPr lang="en-US">
                <a:latin typeface="Arial" pitchFamily="34" charset="0"/>
              </a:rPr>
              <a:t>[DWF’96, R’01]</a:t>
            </a:r>
          </a:p>
        </p:txBody>
      </p:sp>
      <p:sp>
        <p:nvSpPr>
          <p:cNvPr id="19474" name="Text Box 24"/>
          <p:cNvSpPr txBox="1">
            <a:spLocks noChangeArrowheads="1"/>
          </p:cNvSpPr>
          <p:nvPr/>
        </p:nvSpPr>
        <p:spPr bwMode="auto">
          <a:xfrm>
            <a:off x="3565525" y="6056313"/>
            <a:ext cx="184150" cy="366712"/>
          </a:xfrm>
          <a:prstGeom prst="rect">
            <a:avLst/>
          </a:prstGeom>
          <a:noFill/>
          <a:ln w="9525">
            <a:noFill/>
            <a:miter lim="800000"/>
            <a:headEnd/>
            <a:tailEnd/>
          </a:ln>
        </p:spPr>
        <p:txBody>
          <a:bodyPr wrap="none">
            <a:spAutoFit/>
          </a:bodyPr>
          <a:lstStyle/>
          <a:p>
            <a:pPr eaLnBrk="0" hangingPunct="0"/>
            <a:endParaRPr lang="en-US">
              <a:latin typeface="Arial" pitchFamily="34" charset="0"/>
            </a:endParaRPr>
          </a:p>
        </p:txBody>
      </p:sp>
      <p:sp>
        <p:nvSpPr>
          <p:cNvPr id="5" name="Rectangle 3"/>
          <p:cNvSpPr>
            <a:spLocks noChangeArrowheads="1"/>
          </p:cNvSpPr>
          <p:nvPr/>
        </p:nvSpPr>
        <p:spPr bwMode="auto">
          <a:xfrm>
            <a:off x="8001000" y="1524000"/>
            <a:ext cx="2667000" cy="457200"/>
          </a:xfrm>
          <a:prstGeom prst="rect">
            <a:avLst/>
          </a:prstGeom>
          <a:noFill/>
          <a:ln w="9525">
            <a:noFill/>
            <a:miter lim="800000"/>
            <a:headEnd/>
            <a:tailEnd/>
          </a:ln>
        </p:spPr>
        <p:txBody>
          <a:bodyPr/>
          <a:lstStyle/>
          <a:p>
            <a:pPr marL="342900" indent="-342900">
              <a:spcBef>
                <a:spcPct val="20000"/>
              </a:spcBef>
              <a:buClr>
                <a:schemeClr val="hlink"/>
              </a:buClr>
              <a:buSzPct val="110000"/>
            </a:pPr>
            <a:r>
              <a:rPr lang="en-US" dirty="0"/>
              <a:t>DNSSEC cannot </a:t>
            </a:r>
          </a:p>
          <a:p>
            <a:pPr marL="342900" indent="-342900">
              <a:spcBef>
                <a:spcPct val="20000"/>
              </a:spcBef>
              <a:buClr>
                <a:schemeClr val="hlink"/>
              </a:buClr>
              <a:buSzPct val="110000"/>
            </a:pPr>
            <a:r>
              <a:rPr lang="en-US" dirty="0"/>
              <a:t>stop this attack</a:t>
            </a:r>
          </a:p>
        </p:txBody>
      </p:sp>
      <p:sp>
        <p:nvSpPr>
          <p:cNvPr id="1360922" name="AutoShape 26"/>
          <p:cNvSpPr>
            <a:spLocks noChangeArrowheads="1"/>
          </p:cNvSpPr>
          <p:nvPr/>
        </p:nvSpPr>
        <p:spPr bwMode="auto">
          <a:xfrm>
            <a:off x="8077200" y="3048001"/>
            <a:ext cx="533400" cy="506413"/>
          </a:xfrm>
          <a:prstGeom prst="star5">
            <a:avLst/>
          </a:prstGeom>
          <a:solidFill>
            <a:srgbClr val="FFFF2F"/>
          </a:solidFill>
          <a:ln w="9525">
            <a:solidFill>
              <a:srgbClr val="800000"/>
            </a:solidFill>
            <a:miter lim="800000"/>
            <a:headEnd/>
            <a:tailEnd/>
          </a:ln>
          <a:effectLst/>
        </p:spPr>
        <p:txBody>
          <a:bodyPr wrap="none" anchor="ctr"/>
          <a:lstStyle/>
          <a:p>
            <a:pPr>
              <a:defRPr/>
            </a:pPr>
            <a:endParaRPr lang="en-US"/>
          </a:p>
        </p:txBody>
      </p:sp>
      <p:sp>
        <p:nvSpPr>
          <p:cNvPr id="27"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28"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6" name="灯片编号占位符 5"/>
          <p:cNvSpPr>
            <a:spLocks noGrp="1"/>
          </p:cNvSpPr>
          <p:nvPr>
            <p:ph type="sldNum" sz="quarter" idx="12"/>
          </p:nvPr>
        </p:nvSpPr>
        <p:spPr/>
        <p:txBody>
          <a:bodyPr/>
          <a:lstStyle/>
          <a:p>
            <a:fld id="{1FF18F41-E0A9-4F72-861C-BE4AABE77BA0}" type="slidenum">
              <a:rPr lang="zh-CN" altLang="en-US" smtClean="0"/>
              <a:t>70</a:t>
            </a:fld>
            <a:endParaRPr lang="zh-CN" altLang="en-US"/>
          </a:p>
        </p:txBody>
      </p:sp>
    </p:spTree>
    <p:extLst>
      <p:ext uri="{BB962C8B-B14F-4D97-AF65-F5344CB8AC3E}">
        <p14:creationId xmlns:p14="http://schemas.microsoft.com/office/powerpoint/2010/main" val="334107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Righ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21584"/>
                                        </p:tgtEl>
                                        <p:attrNameLst>
                                          <p:attrName>style.visibility</p:attrName>
                                        </p:attrNameLst>
                                      </p:cBhvr>
                                      <p:to>
                                        <p:strVal val="visible"/>
                                      </p:to>
                                    </p:set>
                                  </p:childTnLst>
                                </p:cTn>
                              </p:par>
                              <p:par>
                                <p:cTn id="16" presetID="1" presetClass="exit" presetSubtype="0" fill="hold" nodeType="withEffect">
                                  <p:stCondLst>
                                    <p:cond delay="0"/>
                                  </p:stCondLst>
                                  <p:childTnLst>
                                    <p:set>
                                      <p:cBhvr>
                                        <p:cTn id="17" dur="1" fill="hold">
                                          <p:stCondLst>
                                            <p:cond delay="0"/>
                                          </p:stCondLst>
                                        </p:cTn>
                                        <p:tgtEl>
                                          <p:spTgt spid="2"/>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6215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Left)">
                                      <p:cBhvr>
                                        <p:cTn id="25" dur="500"/>
                                        <p:tgtEl>
                                          <p:spTgt spid="2"/>
                                        </p:tgtEl>
                                      </p:cBhvr>
                                    </p:animEffect>
                                  </p:childTnLst>
                                </p:cTn>
                              </p:par>
                              <p:par>
                                <p:cTn id="26" presetID="1" presetClass="exit" presetSubtype="0" fill="hold" nodeType="withEffect">
                                  <p:stCondLst>
                                    <p:cond delay="0"/>
                                  </p:stCondLst>
                                  <p:childTnLst>
                                    <p:set>
                                      <p:cBhvr>
                                        <p:cTn id="27" dur="1" fill="hold">
                                          <p:stCondLst>
                                            <p:cond delay="0"/>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Righ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159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621571">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1360922"/>
                                        </p:tgtEl>
                                        <p:attrNameLst>
                                          <p:attrName>style.visibility</p:attrName>
                                        </p:attrNameLst>
                                      </p:cBhvr>
                                      <p:to>
                                        <p:strVal val="visible"/>
                                      </p:to>
                                    </p:set>
                                    <p:anim calcmode="lin" valueType="num">
                                      <p:cBhvr>
                                        <p:cTn id="44" dur="500" fill="hold"/>
                                        <p:tgtEl>
                                          <p:spTgt spid="1360922"/>
                                        </p:tgtEl>
                                        <p:attrNameLst>
                                          <p:attrName>ppt_w</p:attrName>
                                        </p:attrNameLst>
                                      </p:cBhvr>
                                      <p:tavLst>
                                        <p:tav tm="0">
                                          <p:val>
                                            <p:fltVal val="0"/>
                                          </p:val>
                                        </p:tav>
                                        <p:tav tm="100000">
                                          <p:val>
                                            <p:strVal val="#ppt_w"/>
                                          </p:val>
                                        </p:tav>
                                      </p:tavLst>
                                    </p:anim>
                                    <p:anim calcmode="lin" valueType="num">
                                      <p:cBhvr>
                                        <p:cTn id="45" dur="500" fill="hold"/>
                                        <p:tgtEl>
                                          <p:spTgt spid="1360922"/>
                                        </p:tgtEl>
                                        <p:attrNameLst>
                                          <p:attrName>ppt_h</p:attrName>
                                        </p:attrNameLst>
                                      </p:cBhvr>
                                      <p:tavLst>
                                        <p:tav tm="0">
                                          <p:val>
                                            <p:fltVal val="0"/>
                                          </p:val>
                                        </p:tav>
                                        <p:tav tm="100000">
                                          <p:val>
                                            <p:strVal val="#ppt_h"/>
                                          </p:val>
                                        </p:tav>
                                      </p:tavLst>
                                    </p:anim>
                                    <p:anim calcmode="lin" valueType="num">
                                      <p:cBhvr>
                                        <p:cTn id="46" dur="500" fill="hold"/>
                                        <p:tgtEl>
                                          <p:spTgt spid="1360922"/>
                                        </p:tgtEl>
                                        <p:attrNameLst>
                                          <p:attrName>style.rotation</p:attrName>
                                        </p:attrNameLst>
                                      </p:cBhvr>
                                      <p:tavLst>
                                        <p:tav tm="0">
                                          <p:val>
                                            <p:fltVal val="90"/>
                                          </p:val>
                                        </p:tav>
                                        <p:tav tm="100000">
                                          <p:val>
                                            <p:fltVal val="0"/>
                                          </p:val>
                                        </p:tav>
                                      </p:tavLst>
                                    </p:anim>
                                    <p:animEffect transition="in" filter="fade">
                                      <p:cBhvr>
                                        <p:cTn id="47" dur="500"/>
                                        <p:tgtEl>
                                          <p:spTgt spid="1360922"/>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621571">
                                            <p:txEl>
                                              <p:pRg st="0" end="0"/>
                                            </p:txEl>
                                          </p:spTgt>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build="p"/>
      <p:bldP spid="621571" grpId="1" build="p"/>
      <p:bldP spid="621584" grpId="0" animBg="1"/>
      <p:bldP spid="621587" grpId="0"/>
      <p:bldP spid="621592" grpId="0" animBg="1"/>
      <p:bldP spid="5" grpId="0" build="p"/>
      <p:bldP spid="13609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DNS Rebinding </a:t>
            </a:r>
            <a:r>
              <a:rPr lang="en-US" altLang="ko-KR">
                <a:ea typeface="Gulim" pitchFamily="34" charset="-127"/>
              </a:rPr>
              <a:t>Defenses</a:t>
            </a:r>
          </a:p>
        </p:txBody>
      </p:sp>
      <p:sp>
        <p:nvSpPr>
          <p:cNvPr id="20483" name="Rectangle 3" descr="Rectangle: Click to edit Master text styles&#10;Second level&#10;Third level&#10;Fourth level&#10;Fifth level"/>
          <p:cNvSpPr>
            <a:spLocks noGrp="1" noChangeArrowheads="1"/>
          </p:cNvSpPr>
          <p:nvPr>
            <p:ph type="body" idx="1"/>
          </p:nvPr>
        </p:nvSpPr>
        <p:spPr>
          <a:xfrm>
            <a:off x="2362200" y="1600200"/>
            <a:ext cx="8305800" cy="4800600"/>
          </a:xfrm>
        </p:spPr>
        <p:txBody>
          <a:bodyPr/>
          <a:lstStyle/>
          <a:p>
            <a:r>
              <a:rPr lang="en-US"/>
              <a:t>Browser mitigation: DNS Pinning</a:t>
            </a:r>
          </a:p>
          <a:p>
            <a:pPr lvl="1"/>
            <a:r>
              <a:rPr lang="en-US"/>
              <a:t>Refuse to switch to a new IP</a:t>
            </a:r>
          </a:p>
          <a:p>
            <a:pPr lvl="1"/>
            <a:r>
              <a:rPr lang="en-US"/>
              <a:t>Interacts poorly with proxies, VPN, dynamic DNS, …</a:t>
            </a:r>
          </a:p>
          <a:p>
            <a:pPr lvl="1"/>
            <a:r>
              <a:rPr lang="en-US"/>
              <a:t>Not consistently implemented in any browser</a:t>
            </a:r>
          </a:p>
          <a:p>
            <a:r>
              <a:rPr lang="en-US"/>
              <a:t>Server-side defenses</a:t>
            </a:r>
          </a:p>
          <a:p>
            <a:pPr lvl="1"/>
            <a:r>
              <a:rPr lang="en-US"/>
              <a:t>Check Host header for unrecognized domains</a:t>
            </a:r>
          </a:p>
          <a:p>
            <a:pPr lvl="1"/>
            <a:r>
              <a:rPr lang="en-US"/>
              <a:t>Authenticate users with something other than IP</a:t>
            </a:r>
          </a:p>
          <a:p>
            <a:r>
              <a:rPr lang="en-US"/>
              <a:t>Firewall defenses</a:t>
            </a:r>
          </a:p>
          <a:p>
            <a:pPr lvl="1"/>
            <a:r>
              <a:rPr lang="en-US"/>
              <a:t>External names can’t resolve to internal addresses</a:t>
            </a:r>
          </a:p>
          <a:p>
            <a:pPr lvl="1"/>
            <a:r>
              <a:rPr lang="en-US"/>
              <a:t>Protects browsers inside the organization</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71</a:t>
            </a:fld>
            <a:endParaRPr lang="zh-CN" altLang="en-US"/>
          </a:p>
        </p:txBody>
      </p:sp>
    </p:spTree>
    <p:extLst>
      <p:ext uri="{BB962C8B-B14F-4D97-AF65-F5344CB8AC3E}">
        <p14:creationId xmlns:p14="http://schemas.microsoft.com/office/powerpoint/2010/main" val="17551197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Summary of this section</a:t>
            </a:r>
          </a:p>
        </p:txBody>
      </p:sp>
      <p:sp>
        <p:nvSpPr>
          <p:cNvPr id="6147" name="Content Placeholder 2" descr="Rectangle: Click to edit Master text styles&#10;Second level&#10;Third level&#10;Fourth level&#10;Fifth level"/>
          <p:cNvSpPr>
            <a:spLocks noGrp="1"/>
          </p:cNvSpPr>
          <p:nvPr>
            <p:ph idx="4294967295"/>
          </p:nvPr>
        </p:nvSpPr>
        <p:spPr>
          <a:xfrm>
            <a:off x="2266950" y="1752600"/>
            <a:ext cx="7772400" cy="3486150"/>
          </a:xfrm>
          <a:prstGeom prst="rect">
            <a:avLst/>
          </a:prstGeom>
        </p:spPr>
        <p:txBody>
          <a:bodyPr>
            <a:normAutofit fontScale="92500" lnSpcReduction="10000"/>
          </a:bodyPr>
          <a:lstStyle/>
          <a:p>
            <a:pPr>
              <a:lnSpc>
                <a:spcPct val="90000"/>
              </a:lnSpc>
            </a:pPr>
            <a:endParaRPr lang="en-US" dirty="0"/>
          </a:p>
          <a:p>
            <a:pPr eaLnBrk="1" hangingPunct="1"/>
            <a:r>
              <a:rPr lang="en-US" dirty="0"/>
              <a:t>Network infrastructure protocols</a:t>
            </a:r>
          </a:p>
          <a:p>
            <a:pPr lvl="1" eaLnBrk="1" hangingPunct="1"/>
            <a:r>
              <a:rPr lang="en-US" dirty="0"/>
              <a:t>BGP vulnerabilities and S-BGP</a:t>
            </a:r>
          </a:p>
          <a:p>
            <a:pPr lvl="2"/>
            <a:r>
              <a:rPr lang="en-US" dirty="0"/>
              <a:t>Security can be achieved by applying cryptography and basic network connection security to every step</a:t>
            </a:r>
          </a:p>
          <a:p>
            <a:pPr lvl="2"/>
            <a:r>
              <a:rPr lang="en-US" dirty="0"/>
              <a:t>Heavyweight solution, but illustrates the ways BGP can be vulnerable</a:t>
            </a:r>
          </a:p>
          <a:p>
            <a:pPr lvl="1" eaLnBrk="1" hangingPunct="1"/>
            <a:r>
              <a:rPr lang="en-US" dirty="0"/>
              <a:t>DNS security, rebinding attack</a:t>
            </a:r>
          </a:p>
          <a:p>
            <a:pPr lvl="2"/>
            <a:r>
              <a:rPr lang="en-US" dirty="0"/>
              <a:t>Domain-name security achieved by additional infrastructure</a:t>
            </a:r>
          </a:p>
          <a:p>
            <a:pPr lvl="2"/>
            <a:r>
              <a:rPr lang="en-US" dirty="0"/>
              <a:t>Most complicated part is addressing non-existence</a:t>
            </a:r>
          </a:p>
          <a:p>
            <a:pPr lvl="2"/>
            <a:r>
              <a:rPr lang="en-US" dirty="0"/>
              <a:t>Recommendation: do not allow opt out in enterprise networks</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72</a:t>
            </a:fld>
            <a:endParaRPr lang="zh-CN" altLang="en-US"/>
          </a:p>
        </p:txBody>
      </p:sp>
    </p:spTree>
    <p:extLst>
      <p:ext uri="{BB962C8B-B14F-4D97-AF65-F5344CB8AC3E}">
        <p14:creationId xmlns:p14="http://schemas.microsoft.com/office/powerpoint/2010/main" val="18862476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t>Summary</a:t>
            </a:r>
          </a:p>
        </p:txBody>
      </p:sp>
      <p:sp>
        <p:nvSpPr>
          <p:cNvPr id="69635" name="Content Placeholder 2" descr="Rectangle: Click to edit Master text styles&#10;Second level&#10;Third level&#10;Fourth level&#10;Fifth level"/>
          <p:cNvSpPr>
            <a:spLocks noGrp="1"/>
          </p:cNvSpPr>
          <p:nvPr>
            <p:ph idx="1"/>
          </p:nvPr>
        </p:nvSpPr>
        <p:spPr/>
        <p:txBody>
          <a:bodyPr>
            <a:normAutofit fontScale="92500" lnSpcReduction="20000"/>
          </a:bodyPr>
          <a:lstStyle/>
          <a:p>
            <a:pPr eaLnBrk="1" hangingPunct="1"/>
            <a:r>
              <a:rPr lang="en-US" dirty="0"/>
              <a:t>Protecting network connections</a:t>
            </a:r>
          </a:p>
          <a:p>
            <a:pPr lvl="1" eaLnBrk="1" hangingPunct="1"/>
            <a:r>
              <a:rPr lang="en-US" dirty="0"/>
              <a:t>Wireless security – 802.11i/WPA2</a:t>
            </a:r>
          </a:p>
          <a:p>
            <a:pPr lvl="1" eaLnBrk="1" hangingPunct="1"/>
            <a:r>
              <a:rPr lang="en-US" dirty="0"/>
              <a:t>IPSEC</a:t>
            </a:r>
          </a:p>
          <a:p>
            <a:pPr eaLnBrk="1" hangingPunct="1">
              <a:lnSpc>
                <a:spcPct val="90000"/>
              </a:lnSpc>
            </a:pPr>
            <a:r>
              <a:rPr lang="en-US" dirty="0"/>
              <a:t>Perimeter network perimeter defenses</a:t>
            </a:r>
          </a:p>
          <a:p>
            <a:pPr lvl="1" eaLnBrk="1" hangingPunct="1">
              <a:lnSpc>
                <a:spcPct val="90000"/>
              </a:lnSpc>
            </a:pPr>
            <a:r>
              <a:rPr lang="en-US" dirty="0"/>
              <a:t>Firewall</a:t>
            </a:r>
          </a:p>
          <a:p>
            <a:pPr lvl="2" eaLnBrk="1" hangingPunct="1">
              <a:lnSpc>
                <a:spcPct val="90000"/>
              </a:lnSpc>
            </a:pPr>
            <a:r>
              <a:rPr lang="en-US" dirty="0"/>
              <a:t>Packet filter (stateless, </a:t>
            </a:r>
            <a:r>
              <a:rPr lang="en-US" dirty="0" err="1"/>
              <a:t>stateful</a:t>
            </a:r>
            <a:r>
              <a:rPr lang="en-US" dirty="0"/>
              <a:t>), </a:t>
            </a:r>
          </a:p>
          <a:p>
            <a:pPr lvl="2" eaLnBrk="1" hangingPunct="1">
              <a:lnSpc>
                <a:spcPct val="90000"/>
              </a:lnSpc>
            </a:pPr>
            <a:r>
              <a:rPr lang="en-US" dirty="0"/>
              <a:t>Application layer proxies</a:t>
            </a:r>
          </a:p>
          <a:p>
            <a:pPr lvl="1" eaLnBrk="1" hangingPunct="1">
              <a:lnSpc>
                <a:spcPct val="90000"/>
              </a:lnSpc>
            </a:pPr>
            <a:r>
              <a:rPr lang="en-US" dirty="0"/>
              <a:t>Intrusion detection</a:t>
            </a:r>
          </a:p>
          <a:p>
            <a:pPr lvl="2" eaLnBrk="1" hangingPunct="1">
              <a:lnSpc>
                <a:spcPct val="90000"/>
              </a:lnSpc>
            </a:pPr>
            <a:r>
              <a:rPr lang="en-US" dirty="0"/>
              <a:t>Anomaly and misuse detection</a:t>
            </a:r>
          </a:p>
          <a:p>
            <a:pPr eaLnBrk="1" hangingPunct="1">
              <a:lnSpc>
                <a:spcPct val="90000"/>
              </a:lnSpc>
            </a:pPr>
            <a:r>
              <a:rPr lang="en-US" dirty="0"/>
              <a:t>Network infrastructure security</a:t>
            </a:r>
          </a:p>
          <a:p>
            <a:pPr lvl="1" eaLnBrk="1" hangingPunct="1"/>
            <a:r>
              <a:rPr lang="en-US" dirty="0"/>
              <a:t>BGP vulnerability and S-BGP</a:t>
            </a:r>
          </a:p>
          <a:p>
            <a:pPr lvl="1" eaLnBrk="1" hangingPunct="1"/>
            <a:r>
              <a:rPr lang="en-US" dirty="0"/>
              <a:t>DNSSEC, DNS rebinding</a:t>
            </a:r>
          </a:p>
          <a:p>
            <a:pPr marL="0" indent="0">
              <a:buNone/>
            </a:pPr>
            <a:r>
              <a:rPr lang="en-US" dirty="0"/>
              <a:t>	</a:t>
            </a:r>
          </a:p>
        </p:txBody>
      </p:sp>
      <p:sp>
        <p:nvSpPr>
          <p:cNvPr id="4"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5"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73</a:t>
            </a:fld>
            <a:endParaRPr lang="zh-CN" altLang="en-US"/>
          </a:p>
        </p:txBody>
      </p:sp>
    </p:spTree>
    <p:extLst>
      <p:ext uri="{BB962C8B-B14F-4D97-AF65-F5344CB8AC3E}">
        <p14:creationId xmlns:p14="http://schemas.microsoft.com/office/powerpoint/2010/main" val="42052887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dirty="0" smtClean="0">
                <a:ea typeface="宋体" panose="02010600030101010101" pitchFamily="2" charset="-122"/>
              </a:rPr>
              <a:t>Thanks and any questions?</a:t>
            </a:r>
            <a:endParaRPr lang="en-US" altLang="zh-CN" dirty="0">
              <a:ea typeface="宋体" panose="02010600030101010101" pitchFamily="2" charset="-122"/>
            </a:endParaRPr>
          </a:p>
        </p:txBody>
      </p:sp>
      <p:sp>
        <p:nvSpPr>
          <p:cNvPr id="3" name="灯片编号占位符 2"/>
          <p:cNvSpPr>
            <a:spLocks noGrp="1"/>
          </p:cNvSpPr>
          <p:nvPr>
            <p:ph type="sldNum" sz="quarter" idx="12"/>
          </p:nvPr>
        </p:nvSpPr>
        <p:spPr/>
        <p:txBody>
          <a:bodyPr/>
          <a:lstStyle/>
          <a:p>
            <a:fld id="{1FF18F41-E0A9-4F72-861C-BE4AABE77BA0}" type="slidenum">
              <a:rPr lang="zh-CN" altLang="en-US" smtClean="0"/>
              <a:t>74</a:t>
            </a:fld>
            <a:endParaRPr lang="zh-CN" altLang="en-US"/>
          </a:p>
        </p:txBody>
      </p:sp>
      <p:sp>
        <p:nvSpPr>
          <p:cNvPr id="8"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9"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pic>
        <p:nvPicPr>
          <p:cNvPr id="7" name="图片 6"/>
          <p:cNvPicPr>
            <a:picLocks noChangeAspect="1"/>
          </p:cNvPicPr>
          <p:nvPr/>
        </p:nvPicPr>
        <p:blipFill>
          <a:blip r:embed="rId2"/>
          <a:stretch>
            <a:fillRect/>
          </a:stretch>
        </p:blipFill>
        <p:spPr>
          <a:xfrm>
            <a:off x="4850920" y="2270634"/>
            <a:ext cx="1524000" cy="2886075"/>
          </a:xfrm>
          <a:prstGeom prst="rect">
            <a:avLst/>
          </a:prstGeom>
        </p:spPr>
      </p:pic>
      <p:sp>
        <p:nvSpPr>
          <p:cNvPr id="2" name="文本框 1"/>
          <p:cNvSpPr txBox="1"/>
          <p:nvPr/>
        </p:nvSpPr>
        <p:spPr>
          <a:xfrm>
            <a:off x="5434465" y="6481960"/>
            <a:ext cx="4839595" cy="307777"/>
          </a:xfrm>
          <a:prstGeom prst="rect">
            <a:avLst/>
          </a:prstGeom>
          <a:noFill/>
        </p:spPr>
        <p:txBody>
          <a:bodyPr wrap="none" rtlCol="0">
            <a:spAutoFit/>
          </a:bodyPr>
          <a:lstStyle/>
          <a:p>
            <a:r>
              <a:rPr lang="en-US" altLang="zh-CN" sz="1400" dirty="0" smtClean="0"/>
              <a:t>The materials of this lecture are mostly from Stanford university</a:t>
            </a:r>
            <a:endParaRPr lang="zh-CN" altLang="en-US" sz="1400" dirty="0"/>
          </a:p>
        </p:txBody>
      </p:sp>
    </p:spTree>
    <p:extLst>
      <p:ext uri="{BB962C8B-B14F-4D97-AF65-F5344CB8AC3E}">
        <p14:creationId xmlns:p14="http://schemas.microsoft.com/office/powerpoint/2010/main" val="1418115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US" sz="3600" dirty="0">
                <a:solidFill>
                  <a:schemeClr val="tx2"/>
                </a:solidFill>
              </a:rPr>
              <a:t>Link-layer connectivity</a:t>
            </a:r>
          </a:p>
        </p:txBody>
      </p:sp>
      <p:sp>
        <p:nvSpPr>
          <p:cNvPr id="3"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4"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2" name="灯片编号占位符 1"/>
          <p:cNvSpPr>
            <a:spLocks noGrp="1"/>
          </p:cNvSpPr>
          <p:nvPr>
            <p:ph type="sldNum" sz="quarter" idx="12"/>
          </p:nvPr>
        </p:nvSpPr>
        <p:spPr/>
        <p:txBody>
          <a:bodyPr/>
          <a:lstStyle/>
          <a:p>
            <a:fld id="{1FF18F41-E0A9-4F72-861C-BE4AABE77BA0}" type="slidenum">
              <a:rPr lang="zh-CN" altLang="en-US" smtClean="0"/>
              <a:t>8</a:t>
            </a:fld>
            <a:endParaRPr lang="zh-CN" altLang="en-US"/>
          </a:p>
        </p:txBody>
      </p:sp>
    </p:spTree>
    <p:extLst>
      <p:ext uri="{BB962C8B-B14F-4D97-AF65-F5344CB8AC3E}">
        <p14:creationId xmlns:p14="http://schemas.microsoft.com/office/powerpoint/2010/main" val="747838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66"/>
          <p:cNvSpPr>
            <a:spLocks noChangeArrowheads="1"/>
          </p:cNvSpPr>
          <p:nvPr/>
        </p:nvSpPr>
        <p:spPr bwMode="auto">
          <a:xfrm>
            <a:off x="1429109" y="888796"/>
            <a:ext cx="9144000" cy="304800"/>
          </a:xfrm>
          <a:prstGeom prst="rect">
            <a:avLst/>
          </a:prstGeom>
          <a:solidFill>
            <a:schemeClr val="bg1"/>
          </a:solidFill>
          <a:ln w="9525" algn="ctr">
            <a:noFill/>
            <a:round/>
            <a:headEnd/>
            <a:tailEnd/>
          </a:ln>
        </p:spPr>
        <p:txBody>
          <a:bodyPr/>
          <a:lstStyle/>
          <a:p>
            <a:pPr eaLnBrk="0" hangingPunct="0"/>
            <a:endParaRPr lang="en-US" sz="2400">
              <a:latin typeface="Times"/>
            </a:endParaRPr>
          </a:p>
        </p:txBody>
      </p:sp>
      <p:pic>
        <p:nvPicPr>
          <p:cNvPr id="202754" name="Picture 2" descr="ap"/>
          <p:cNvPicPr>
            <a:picLocks noChangeAspect="1" noChangeArrowheads="1"/>
          </p:cNvPicPr>
          <p:nvPr/>
        </p:nvPicPr>
        <p:blipFill>
          <a:blip r:embed="rId3" cstate="print"/>
          <a:srcRect/>
          <a:stretch>
            <a:fillRect/>
          </a:stretch>
        </p:blipFill>
        <p:spPr bwMode="auto">
          <a:xfrm>
            <a:off x="8668109" y="660196"/>
            <a:ext cx="1371600" cy="1371600"/>
          </a:xfrm>
          <a:prstGeom prst="rect">
            <a:avLst/>
          </a:prstGeom>
          <a:noFill/>
          <a:ln w="9525">
            <a:noFill/>
            <a:miter lim="800000"/>
            <a:headEnd/>
            <a:tailEnd/>
          </a:ln>
        </p:spPr>
      </p:pic>
      <p:grpSp>
        <p:nvGrpSpPr>
          <p:cNvPr id="2" name="Group 3"/>
          <p:cNvGrpSpPr>
            <a:grpSpLocks/>
          </p:cNvGrpSpPr>
          <p:nvPr/>
        </p:nvGrpSpPr>
        <p:grpSpPr bwMode="auto">
          <a:xfrm>
            <a:off x="4138972" y="583996"/>
            <a:ext cx="3200400" cy="1524000"/>
            <a:chOff x="2784" y="2640"/>
            <a:chExt cx="2016" cy="960"/>
          </a:xfrm>
        </p:grpSpPr>
        <p:pic>
          <p:nvPicPr>
            <p:cNvPr id="23616" name="Picture 4" descr="laptop"/>
            <p:cNvPicPr>
              <a:picLocks noChangeAspect="1" noChangeArrowheads="1"/>
            </p:cNvPicPr>
            <p:nvPr/>
          </p:nvPicPr>
          <p:blipFill>
            <a:blip r:embed="rId4" cstate="print"/>
            <a:srcRect/>
            <a:stretch>
              <a:fillRect/>
            </a:stretch>
          </p:blipFill>
          <p:spPr bwMode="auto">
            <a:xfrm>
              <a:off x="3840" y="2640"/>
              <a:ext cx="960" cy="960"/>
            </a:xfrm>
            <a:prstGeom prst="rect">
              <a:avLst/>
            </a:prstGeom>
            <a:noFill/>
            <a:ln w="9525">
              <a:noFill/>
              <a:miter lim="800000"/>
              <a:headEnd/>
              <a:tailEnd/>
            </a:ln>
          </p:spPr>
        </p:pic>
        <p:grpSp>
          <p:nvGrpSpPr>
            <p:cNvPr id="23617" name="Group 5"/>
            <p:cNvGrpSpPr>
              <a:grpSpLocks/>
            </p:cNvGrpSpPr>
            <p:nvPr/>
          </p:nvGrpSpPr>
          <p:grpSpPr bwMode="auto">
            <a:xfrm>
              <a:off x="2784" y="2640"/>
              <a:ext cx="840" cy="856"/>
              <a:chOff x="1509" y="528"/>
              <a:chExt cx="840" cy="904"/>
            </a:xfrm>
          </p:grpSpPr>
          <p:pic>
            <p:nvPicPr>
              <p:cNvPr id="23618" name="Picture 6" descr="cellphone1"/>
              <p:cNvPicPr>
                <a:picLocks noChangeAspect="1" noChangeArrowheads="1"/>
              </p:cNvPicPr>
              <p:nvPr/>
            </p:nvPicPr>
            <p:blipFill>
              <a:blip r:embed="rId5" cstate="print"/>
              <a:srcRect/>
              <a:stretch>
                <a:fillRect/>
              </a:stretch>
            </p:blipFill>
            <p:spPr bwMode="auto">
              <a:xfrm>
                <a:off x="1989" y="528"/>
                <a:ext cx="360" cy="904"/>
              </a:xfrm>
              <a:prstGeom prst="rect">
                <a:avLst/>
              </a:prstGeom>
              <a:noFill/>
              <a:ln w="9525">
                <a:noFill/>
                <a:miter lim="800000"/>
                <a:headEnd/>
                <a:tailEnd/>
              </a:ln>
            </p:spPr>
          </p:pic>
          <p:pic>
            <p:nvPicPr>
              <p:cNvPr id="23619" name="Picture 7" descr="pocketPC"/>
              <p:cNvPicPr>
                <a:picLocks noChangeAspect="1" noChangeArrowheads="1"/>
              </p:cNvPicPr>
              <p:nvPr/>
            </p:nvPicPr>
            <p:blipFill>
              <a:blip r:embed="rId6" cstate="print"/>
              <a:srcRect/>
              <a:stretch>
                <a:fillRect/>
              </a:stretch>
            </p:blipFill>
            <p:spPr bwMode="auto">
              <a:xfrm>
                <a:off x="1509" y="528"/>
                <a:ext cx="480" cy="904"/>
              </a:xfrm>
              <a:prstGeom prst="rect">
                <a:avLst/>
              </a:prstGeom>
              <a:noFill/>
              <a:ln w="9525">
                <a:noFill/>
                <a:miter lim="800000"/>
                <a:headEnd/>
                <a:tailEnd/>
              </a:ln>
            </p:spPr>
          </p:pic>
        </p:grpSp>
      </p:grpSp>
      <p:grpSp>
        <p:nvGrpSpPr>
          <p:cNvPr id="4" name="Group 8"/>
          <p:cNvGrpSpPr>
            <a:grpSpLocks/>
          </p:cNvGrpSpPr>
          <p:nvPr/>
        </p:nvGrpSpPr>
        <p:grpSpPr bwMode="auto">
          <a:xfrm>
            <a:off x="8668110" y="660196"/>
            <a:ext cx="1368425" cy="3124200"/>
            <a:chOff x="4560" y="576"/>
            <a:chExt cx="862" cy="1968"/>
          </a:xfrm>
        </p:grpSpPr>
        <p:sp>
          <p:nvSpPr>
            <p:cNvPr id="202761" name="Text Box 9"/>
            <p:cNvSpPr txBox="1">
              <a:spLocks noChangeArrowheads="1"/>
            </p:cNvSpPr>
            <p:nvPr/>
          </p:nvSpPr>
          <p:spPr bwMode="auto">
            <a:xfrm>
              <a:off x="4560" y="576"/>
              <a:ext cx="862"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Authentica-tion Server</a:t>
              </a:r>
              <a:r>
                <a:rPr lang="en-US" b="1"/>
                <a:t> </a:t>
              </a:r>
              <a:r>
                <a:rPr lang="en-US" altLang="zh-CN" b="1">
                  <a:ea typeface="宋体" pitchFamily="2" charset="-122"/>
                </a:rPr>
                <a:t>(RADIUS)</a:t>
              </a:r>
              <a:endParaRPr lang="en-US" altLang="zh-CN">
                <a:ea typeface="宋体" pitchFamily="2" charset="-122"/>
              </a:endParaRPr>
            </a:p>
            <a:p>
              <a:pPr>
                <a:defRPr/>
              </a:pPr>
              <a:r>
                <a:rPr lang="en-US" altLang="zh-CN">
                  <a:ea typeface="宋体" pitchFamily="2" charset="-122"/>
                </a:rPr>
                <a:t>No Key</a:t>
              </a:r>
            </a:p>
          </p:txBody>
        </p:sp>
        <p:sp>
          <p:nvSpPr>
            <p:cNvPr id="202762" name="Line 10"/>
            <p:cNvSpPr>
              <a:spLocks noChangeShapeType="1"/>
            </p:cNvSpPr>
            <p:nvPr/>
          </p:nvSpPr>
          <p:spPr bwMode="auto">
            <a:xfrm>
              <a:off x="4992" y="1440"/>
              <a:ext cx="0" cy="1104"/>
            </a:xfrm>
            <a:prstGeom prst="line">
              <a:avLst/>
            </a:prstGeom>
            <a:noFill/>
            <a:ln w="38100">
              <a:solidFill>
                <a:srgbClr val="808080"/>
              </a:solidFill>
              <a:round/>
              <a:headEnd/>
              <a:tailEnd/>
            </a:ln>
            <a:effectLst/>
          </p:spPr>
          <p:txBody>
            <a:bodyPr wrap="none" anchor="ctr"/>
            <a:lstStyle/>
            <a:p>
              <a:pPr>
                <a:defRPr/>
              </a:pPr>
              <a:endParaRPr lang="en-US"/>
            </a:p>
          </p:txBody>
        </p:sp>
      </p:grpSp>
      <p:grpSp>
        <p:nvGrpSpPr>
          <p:cNvPr id="5" name="Group 11"/>
          <p:cNvGrpSpPr>
            <a:grpSpLocks/>
          </p:cNvGrpSpPr>
          <p:nvPr/>
        </p:nvGrpSpPr>
        <p:grpSpPr bwMode="auto">
          <a:xfrm>
            <a:off x="5848710" y="660196"/>
            <a:ext cx="2028825" cy="5562600"/>
            <a:chOff x="2784" y="576"/>
            <a:chExt cx="1278" cy="3504"/>
          </a:xfrm>
        </p:grpSpPr>
        <p:sp>
          <p:nvSpPr>
            <p:cNvPr id="202764" name="Text Box 12"/>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Authenticator</a:t>
              </a:r>
              <a:r>
                <a:rPr lang="en-US" altLang="zh-CN" b="1" u="sng">
                  <a:ea typeface="宋体" pitchFamily="2" charset="-122"/>
                </a:rPr>
                <a:t> </a:t>
              </a:r>
              <a:r>
                <a:rPr lang="en-US" altLang="zh-CN">
                  <a:ea typeface="宋体" pitchFamily="2" charset="-122"/>
                </a:rPr>
                <a:t>UnAuth/UnAssoc</a:t>
              </a:r>
            </a:p>
            <a:p>
              <a:pPr>
                <a:defRPr/>
              </a:pPr>
              <a:r>
                <a:rPr lang="en-US" altLang="zh-CN">
                  <a:ea typeface="宋体" pitchFamily="2" charset="-122"/>
                </a:rPr>
                <a:t>802.1X Blocked</a:t>
              </a:r>
            </a:p>
            <a:p>
              <a:pPr>
                <a:defRPr/>
              </a:pPr>
              <a:r>
                <a:rPr lang="en-US" altLang="zh-CN">
                  <a:ea typeface="宋体" pitchFamily="2" charset="-122"/>
                </a:rPr>
                <a:t>No Key</a:t>
              </a:r>
            </a:p>
          </p:txBody>
        </p:sp>
        <p:sp>
          <p:nvSpPr>
            <p:cNvPr id="202765" name="Line 13"/>
            <p:cNvSpPr>
              <a:spLocks noChangeShapeType="1"/>
            </p:cNvSpPr>
            <p:nvPr/>
          </p:nvSpPr>
          <p:spPr bwMode="auto">
            <a:xfrm>
              <a:off x="3504" y="1440"/>
              <a:ext cx="0" cy="2640"/>
            </a:xfrm>
            <a:prstGeom prst="line">
              <a:avLst/>
            </a:prstGeom>
            <a:noFill/>
            <a:ln w="38100">
              <a:solidFill>
                <a:srgbClr val="808080"/>
              </a:solidFill>
              <a:round/>
              <a:headEnd/>
              <a:tailEnd/>
            </a:ln>
            <a:effectLst/>
          </p:spPr>
          <p:txBody>
            <a:bodyPr wrap="none" anchor="ctr"/>
            <a:lstStyle/>
            <a:p>
              <a:pPr>
                <a:defRPr/>
              </a:pPr>
              <a:endParaRPr lang="en-US"/>
            </a:p>
          </p:txBody>
        </p:sp>
      </p:grpSp>
      <p:grpSp>
        <p:nvGrpSpPr>
          <p:cNvPr id="6" name="Group 14"/>
          <p:cNvGrpSpPr>
            <a:grpSpLocks/>
          </p:cNvGrpSpPr>
          <p:nvPr/>
        </p:nvGrpSpPr>
        <p:grpSpPr bwMode="auto">
          <a:xfrm>
            <a:off x="1962509" y="660196"/>
            <a:ext cx="2046288" cy="5562600"/>
            <a:chOff x="336" y="576"/>
            <a:chExt cx="1289" cy="3504"/>
          </a:xfrm>
        </p:grpSpPr>
        <p:sp>
          <p:nvSpPr>
            <p:cNvPr id="202767" name="Text Box 15"/>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Supplicant</a:t>
              </a:r>
              <a:endParaRPr lang="en-US" altLang="zh-CN" b="1" u="sng">
                <a:ea typeface="宋体" pitchFamily="2" charset="-122"/>
              </a:endParaRPr>
            </a:p>
            <a:p>
              <a:pPr>
                <a:defRPr/>
              </a:pPr>
              <a:r>
                <a:rPr lang="en-US" altLang="zh-CN">
                  <a:ea typeface="宋体" pitchFamily="2" charset="-122"/>
                </a:rPr>
                <a:t>UnAuth/UnAssoc</a:t>
              </a:r>
            </a:p>
            <a:p>
              <a:pPr>
                <a:defRPr/>
              </a:pPr>
              <a:r>
                <a:rPr lang="en-US" altLang="zh-CN">
                  <a:ea typeface="宋体" pitchFamily="2" charset="-122"/>
                </a:rPr>
                <a:t>802.1X Blocked</a:t>
              </a:r>
            </a:p>
            <a:p>
              <a:pPr>
                <a:defRPr/>
              </a:pPr>
              <a:r>
                <a:rPr lang="en-US" altLang="zh-CN">
                  <a:ea typeface="宋体" pitchFamily="2" charset="-122"/>
                </a:rPr>
                <a:t>No Key</a:t>
              </a:r>
            </a:p>
          </p:txBody>
        </p:sp>
        <p:sp>
          <p:nvSpPr>
            <p:cNvPr id="202768" name="Line 16"/>
            <p:cNvSpPr>
              <a:spLocks noChangeShapeType="1"/>
            </p:cNvSpPr>
            <p:nvPr/>
          </p:nvSpPr>
          <p:spPr bwMode="auto">
            <a:xfrm>
              <a:off x="864" y="1440"/>
              <a:ext cx="0" cy="2640"/>
            </a:xfrm>
            <a:prstGeom prst="line">
              <a:avLst/>
            </a:prstGeom>
            <a:noFill/>
            <a:ln w="38100">
              <a:solidFill>
                <a:srgbClr val="808080"/>
              </a:solidFill>
              <a:round/>
              <a:headEnd/>
              <a:tailEnd/>
            </a:ln>
            <a:effectLst/>
          </p:spPr>
          <p:txBody>
            <a:bodyPr wrap="none" anchor="ctr"/>
            <a:lstStyle/>
            <a:p>
              <a:pPr>
                <a:defRPr/>
              </a:pPr>
              <a:endParaRPr lang="en-US"/>
            </a:p>
          </p:txBody>
        </p:sp>
      </p:grpSp>
      <p:grpSp>
        <p:nvGrpSpPr>
          <p:cNvPr id="7" name="Group 17"/>
          <p:cNvGrpSpPr>
            <a:grpSpLocks/>
          </p:cNvGrpSpPr>
          <p:nvPr/>
        </p:nvGrpSpPr>
        <p:grpSpPr bwMode="auto">
          <a:xfrm>
            <a:off x="1962510" y="660196"/>
            <a:ext cx="8074025" cy="1981200"/>
            <a:chOff x="336" y="576"/>
            <a:chExt cx="5086" cy="1248"/>
          </a:xfrm>
        </p:grpSpPr>
        <p:grpSp>
          <p:nvGrpSpPr>
            <p:cNvPr id="23603" name="Group 18"/>
            <p:cNvGrpSpPr>
              <a:grpSpLocks/>
            </p:cNvGrpSpPr>
            <p:nvPr/>
          </p:nvGrpSpPr>
          <p:grpSpPr bwMode="auto">
            <a:xfrm>
              <a:off x="336" y="576"/>
              <a:ext cx="5086" cy="756"/>
              <a:chOff x="336" y="576"/>
              <a:chExt cx="5086" cy="756"/>
            </a:xfrm>
          </p:grpSpPr>
          <p:sp>
            <p:nvSpPr>
              <p:cNvPr id="202771" name="Text Box 19"/>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Supplicant</a:t>
                </a:r>
                <a:endParaRPr lang="en-US" altLang="zh-CN" b="1" u="sng">
                  <a:ea typeface="宋体" pitchFamily="2" charset="-122"/>
                </a:endParaRPr>
              </a:p>
              <a:p>
                <a:pPr>
                  <a:defRPr/>
                </a:pPr>
                <a:r>
                  <a:rPr lang="en-US" altLang="zh-CN">
                    <a:solidFill>
                      <a:srgbClr val="008000"/>
                    </a:solidFill>
                    <a:ea typeface="宋体" pitchFamily="2" charset="-122"/>
                  </a:rPr>
                  <a:t>Auth/Assoc</a:t>
                </a:r>
              </a:p>
              <a:p>
                <a:pPr>
                  <a:defRPr/>
                </a:pPr>
                <a:r>
                  <a:rPr lang="en-US" altLang="zh-CN">
                    <a:solidFill>
                      <a:srgbClr val="008000"/>
                    </a:solidFill>
                    <a:ea typeface="宋体" pitchFamily="2" charset="-122"/>
                  </a:rPr>
                  <a:t>802.1X Blocked</a:t>
                </a:r>
              </a:p>
              <a:p>
                <a:pPr>
                  <a:defRPr/>
                </a:pPr>
                <a:r>
                  <a:rPr lang="en-US" altLang="zh-CN">
                    <a:solidFill>
                      <a:srgbClr val="008000"/>
                    </a:solidFill>
                    <a:ea typeface="宋体" pitchFamily="2" charset="-122"/>
                  </a:rPr>
                  <a:t>No Key</a:t>
                </a:r>
              </a:p>
            </p:txBody>
          </p:sp>
          <p:sp>
            <p:nvSpPr>
              <p:cNvPr id="202772" name="Text Box 20"/>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Authenticator</a:t>
                </a:r>
                <a:r>
                  <a:rPr lang="en-US" altLang="zh-CN" b="1" u="sng">
                    <a:ea typeface="宋体" pitchFamily="2" charset="-122"/>
                  </a:rPr>
                  <a:t> </a:t>
                </a:r>
                <a:r>
                  <a:rPr lang="en-US" altLang="zh-CN">
                    <a:solidFill>
                      <a:srgbClr val="008000"/>
                    </a:solidFill>
                    <a:ea typeface="宋体" pitchFamily="2" charset="-122"/>
                  </a:rPr>
                  <a:t>Auth/Assoc</a:t>
                </a:r>
              </a:p>
              <a:p>
                <a:pPr>
                  <a:defRPr/>
                </a:pPr>
                <a:r>
                  <a:rPr lang="en-US" altLang="zh-CN">
                    <a:solidFill>
                      <a:srgbClr val="008000"/>
                    </a:solidFill>
                    <a:ea typeface="宋体" pitchFamily="2" charset="-122"/>
                  </a:rPr>
                  <a:t>802.1X Blocked</a:t>
                </a:r>
              </a:p>
              <a:p>
                <a:pPr>
                  <a:defRPr/>
                </a:pPr>
                <a:r>
                  <a:rPr lang="en-US" altLang="zh-CN">
                    <a:solidFill>
                      <a:srgbClr val="008000"/>
                    </a:solidFill>
                    <a:ea typeface="宋体" pitchFamily="2" charset="-122"/>
                  </a:rPr>
                  <a:t>No Key</a:t>
                </a:r>
              </a:p>
            </p:txBody>
          </p:sp>
          <p:sp>
            <p:nvSpPr>
              <p:cNvPr id="202773" name="Text Box 21"/>
              <p:cNvSpPr txBox="1">
                <a:spLocks noChangeArrowheads="1"/>
              </p:cNvSpPr>
              <p:nvPr/>
            </p:nvSpPr>
            <p:spPr bwMode="auto">
              <a:xfrm>
                <a:off x="4560" y="576"/>
                <a:ext cx="862"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Authentica-tion Server</a:t>
                </a:r>
                <a:r>
                  <a:rPr lang="en-US" b="1"/>
                  <a:t> </a:t>
                </a:r>
                <a:r>
                  <a:rPr lang="en-US" altLang="zh-CN" b="1">
                    <a:ea typeface="宋体" pitchFamily="2" charset="-122"/>
                  </a:rPr>
                  <a:t>(RADIUS)</a:t>
                </a:r>
                <a:endParaRPr lang="en-US" altLang="zh-CN">
                  <a:ea typeface="宋体" pitchFamily="2" charset="-122"/>
                </a:endParaRPr>
              </a:p>
              <a:p>
                <a:pPr>
                  <a:defRPr/>
                </a:pPr>
                <a:r>
                  <a:rPr lang="en-US" altLang="zh-CN">
                    <a:ea typeface="宋体" pitchFamily="2" charset="-122"/>
                  </a:rPr>
                  <a:t>No Key</a:t>
                </a:r>
              </a:p>
            </p:txBody>
          </p:sp>
        </p:grpSp>
        <p:grpSp>
          <p:nvGrpSpPr>
            <p:cNvPr id="23604" name="Group 22"/>
            <p:cNvGrpSpPr>
              <a:grpSpLocks/>
            </p:cNvGrpSpPr>
            <p:nvPr/>
          </p:nvGrpSpPr>
          <p:grpSpPr bwMode="auto">
            <a:xfrm>
              <a:off x="912" y="1488"/>
              <a:ext cx="2496" cy="336"/>
              <a:chOff x="912" y="1488"/>
              <a:chExt cx="2496" cy="336"/>
            </a:xfrm>
          </p:grpSpPr>
          <p:sp>
            <p:nvSpPr>
              <p:cNvPr id="202775" name="AutoShape 23"/>
              <p:cNvSpPr>
                <a:spLocks noChangeArrowheads="1"/>
              </p:cNvSpPr>
              <p:nvPr/>
            </p:nvSpPr>
            <p:spPr bwMode="auto">
              <a:xfrm>
                <a:off x="912" y="1488"/>
                <a:ext cx="2496" cy="336"/>
              </a:xfrm>
              <a:prstGeom prst="leftRightArrow">
                <a:avLst>
                  <a:gd name="adj1" fmla="val 50000"/>
                  <a:gd name="adj2" fmla="val 148571"/>
                </a:avLst>
              </a:prstGeom>
              <a:noFill/>
              <a:ln w="9525">
                <a:solidFill>
                  <a:srgbClr val="008000"/>
                </a:solidFill>
                <a:miter lim="800000"/>
                <a:headEnd/>
                <a:tailEnd/>
              </a:ln>
              <a:effectLst/>
            </p:spPr>
            <p:txBody>
              <a:bodyPr wrap="none" anchor="ctr"/>
              <a:lstStyle/>
              <a:p>
                <a:pPr>
                  <a:defRPr/>
                </a:pPr>
                <a:endParaRPr lang="en-US"/>
              </a:p>
            </p:txBody>
          </p:sp>
          <p:sp>
            <p:nvSpPr>
              <p:cNvPr id="202776" name="Text Box 24"/>
              <p:cNvSpPr txBox="1">
                <a:spLocks noChangeArrowheads="1"/>
              </p:cNvSpPr>
              <p:nvPr/>
            </p:nvSpPr>
            <p:spPr bwMode="auto">
              <a:xfrm>
                <a:off x="1509" y="1536"/>
                <a:ext cx="1371" cy="233"/>
              </a:xfrm>
              <a:prstGeom prst="rect">
                <a:avLst/>
              </a:prstGeom>
              <a:noFill/>
              <a:ln w="9525">
                <a:noFill/>
                <a:miter lim="800000"/>
                <a:headEnd/>
                <a:tailEnd/>
              </a:ln>
              <a:effectLst/>
            </p:spPr>
            <p:txBody>
              <a:bodyPr>
                <a:spAutoFit/>
              </a:bodyPr>
              <a:lstStyle/>
              <a:p>
                <a:pPr>
                  <a:spcBef>
                    <a:spcPct val="50000"/>
                  </a:spcBef>
                  <a:defRPr/>
                </a:pPr>
                <a:r>
                  <a:rPr lang="en-US" dirty="0">
                    <a:solidFill>
                      <a:srgbClr val="008000"/>
                    </a:solidFill>
                  </a:rPr>
                  <a:t>802.11 Association</a:t>
                </a:r>
              </a:p>
            </p:txBody>
          </p:sp>
        </p:grpSp>
      </p:grpSp>
      <p:grpSp>
        <p:nvGrpSpPr>
          <p:cNvPr id="10" name="Group 25"/>
          <p:cNvGrpSpPr>
            <a:grpSpLocks/>
          </p:cNvGrpSpPr>
          <p:nvPr/>
        </p:nvGrpSpPr>
        <p:grpSpPr bwMode="auto">
          <a:xfrm>
            <a:off x="1962510" y="660196"/>
            <a:ext cx="8074025" cy="2743200"/>
            <a:chOff x="336" y="576"/>
            <a:chExt cx="5086" cy="1728"/>
          </a:xfrm>
        </p:grpSpPr>
        <p:grpSp>
          <p:nvGrpSpPr>
            <p:cNvPr id="23596" name="Group 26"/>
            <p:cNvGrpSpPr>
              <a:grpSpLocks/>
            </p:cNvGrpSpPr>
            <p:nvPr/>
          </p:nvGrpSpPr>
          <p:grpSpPr bwMode="auto">
            <a:xfrm>
              <a:off x="912" y="1968"/>
              <a:ext cx="3936" cy="336"/>
              <a:chOff x="912" y="1872"/>
              <a:chExt cx="3936" cy="336"/>
            </a:xfrm>
          </p:grpSpPr>
          <p:sp>
            <p:nvSpPr>
              <p:cNvPr id="202779" name="AutoShape 27"/>
              <p:cNvSpPr>
                <a:spLocks noChangeArrowheads="1"/>
              </p:cNvSpPr>
              <p:nvPr/>
            </p:nvSpPr>
            <p:spPr bwMode="auto">
              <a:xfrm>
                <a:off x="912" y="1872"/>
                <a:ext cx="3936" cy="336"/>
              </a:xfrm>
              <a:prstGeom prst="leftRightArrow">
                <a:avLst>
                  <a:gd name="adj1" fmla="val 50000"/>
                  <a:gd name="adj2" fmla="val 234286"/>
                </a:avLst>
              </a:prstGeom>
              <a:noFill/>
              <a:ln w="9525">
                <a:solidFill>
                  <a:srgbClr val="FF0000"/>
                </a:solidFill>
                <a:miter lim="800000"/>
                <a:headEnd/>
                <a:tailEnd/>
              </a:ln>
              <a:effectLst/>
            </p:spPr>
            <p:txBody>
              <a:bodyPr wrap="none" anchor="ctr"/>
              <a:lstStyle/>
              <a:p>
                <a:pPr>
                  <a:defRPr/>
                </a:pPr>
                <a:endParaRPr lang="en-US"/>
              </a:p>
            </p:txBody>
          </p:sp>
          <p:sp>
            <p:nvSpPr>
              <p:cNvPr id="202780" name="Text Box 28"/>
              <p:cNvSpPr txBox="1">
                <a:spLocks noChangeArrowheads="1"/>
              </p:cNvSpPr>
              <p:nvPr/>
            </p:nvSpPr>
            <p:spPr bwMode="auto">
              <a:xfrm>
                <a:off x="1632" y="1920"/>
                <a:ext cx="2496" cy="233"/>
              </a:xfrm>
              <a:prstGeom prst="rect">
                <a:avLst/>
              </a:prstGeom>
              <a:noFill/>
              <a:ln w="9525">
                <a:noFill/>
                <a:miter lim="800000"/>
                <a:headEnd/>
                <a:tailEnd/>
              </a:ln>
              <a:effectLst/>
            </p:spPr>
            <p:txBody>
              <a:bodyPr>
                <a:spAutoFit/>
              </a:bodyPr>
              <a:lstStyle/>
              <a:p>
                <a:pPr>
                  <a:spcBef>
                    <a:spcPct val="50000"/>
                  </a:spcBef>
                  <a:defRPr/>
                </a:pPr>
                <a:r>
                  <a:rPr lang="en-US" dirty="0">
                    <a:solidFill>
                      <a:srgbClr val="FF3300"/>
                    </a:solidFill>
                  </a:rPr>
                  <a:t>EAP/802.1X/RADIUS Authentication</a:t>
                </a:r>
              </a:p>
            </p:txBody>
          </p:sp>
        </p:grpSp>
        <p:grpSp>
          <p:nvGrpSpPr>
            <p:cNvPr id="23597" name="Group 29"/>
            <p:cNvGrpSpPr>
              <a:grpSpLocks/>
            </p:cNvGrpSpPr>
            <p:nvPr/>
          </p:nvGrpSpPr>
          <p:grpSpPr bwMode="auto">
            <a:xfrm>
              <a:off x="336" y="576"/>
              <a:ext cx="5086" cy="756"/>
              <a:chOff x="336" y="576"/>
              <a:chExt cx="5086" cy="756"/>
            </a:xfrm>
          </p:grpSpPr>
          <p:sp>
            <p:nvSpPr>
              <p:cNvPr id="202782" name="Text Box 30"/>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Supplicant</a:t>
                </a:r>
                <a:endParaRPr lang="en-US" altLang="zh-CN" b="1" u="sng">
                  <a:ea typeface="宋体" pitchFamily="2" charset="-122"/>
                </a:endParaRPr>
              </a:p>
              <a:p>
                <a:pPr>
                  <a:defRPr/>
                </a:pPr>
                <a:r>
                  <a:rPr lang="en-US" altLang="zh-CN">
                    <a:solidFill>
                      <a:srgbClr val="FF3300"/>
                    </a:solidFill>
                    <a:ea typeface="宋体" pitchFamily="2" charset="-122"/>
                  </a:rPr>
                  <a:t>Auth/Assoc</a:t>
                </a:r>
              </a:p>
              <a:p>
                <a:pPr>
                  <a:defRPr/>
                </a:pPr>
                <a:r>
                  <a:rPr lang="en-US" altLang="zh-CN">
                    <a:solidFill>
                      <a:srgbClr val="FF3300"/>
                    </a:solidFill>
                    <a:ea typeface="宋体" pitchFamily="2" charset="-122"/>
                  </a:rPr>
                  <a:t>802.1X Blocked</a:t>
                </a:r>
              </a:p>
              <a:p>
                <a:pPr>
                  <a:defRPr/>
                </a:pPr>
                <a:r>
                  <a:rPr lang="en-US" altLang="zh-CN">
                    <a:solidFill>
                      <a:srgbClr val="FF3300"/>
                    </a:solidFill>
                    <a:ea typeface="宋体" pitchFamily="2" charset="-122"/>
                  </a:rPr>
                  <a:t>MSK</a:t>
                </a:r>
              </a:p>
            </p:txBody>
          </p:sp>
          <p:sp>
            <p:nvSpPr>
              <p:cNvPr id="202783" name="Text Box 31"/>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Authenticator</a:t>
                </a:r>
                <a:r>
                  <a:rPr lang="en-US" altLang="zh-CN" b="1" u="sng">
                    <a:ea typeface="宋体" pitchFamily="2" charset="-122"/>
                  </a:rPr>
                  <a:t> </a:t>
                </a:r>
                <a:r>
                  <a:rPr lang="en-US" altLang="zh-CN">
                    <a:solidFill>
                      <a:srgbClr val="FF3300"/>
                    </a:solidFill>
                    <a:ea typeface="宋体" pitchFamily="2" charset="-122"/>
                  </a:rPr>
                  <a:t>Auth/Assoc</a:t>
                </a:r>
              </a:p>
              <a:p>
                <a:pPr>
                  <a:defRPr/>
                </a:pPr>
                <a:r>
                  <a:rPr lang="en-US" altLang="zh-CN">
                    <a:solidFill>
                      <a:srgbClr val="FF3300"/>
                    </a:solidFill>
                    <a:ea typeface="宋体" pitchFamily="2" charset="-122"/>
                  </a:rPr>
                  <a:t>802.1X Blocked</a:t>
                </a:r>
              </a:p>
              <a:p>
                <a:pPr>
                  <a:defRPr/>
                </a:pPr>
                <a:r>
                  <a:rPr lang="en-US" altLang="zh-CN">
                    <a:solidFill>
                      <a:srgbClr val="FF3300"/>
                    </a:solidFill>
                    <a:ea typeface="宋体" pitchFamily="2" charset="-122"/>
                  </a:rPr>
                  <a:t>No Key</a:t>
                </a:r>
              </a:p>
            </p:txBody>
          </p:sp>
          <p:sp>
            <p:nvSpPr>
              <p:cNvPr id="202784" name="Text Box 32"/>
              <p:cNvSpPr txBox="1">
                <a:spLocks noChangeArrowheads="1"/>
              </p:cNvSpPr>
              <p:nvPr/>
            </p:nvSpPr>
            <p:spPr bwMode="auto">
              <a:xfrm>
                <a:off x="4560" y="576"/>
                <a:ext cx="862"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Authentica-tion Server</a:t>
                </a:r>
                <a:r>
                  <a:rPr lang="en-US" b="1"/>
                  <a:t> </a:t>
                </a:r>
                <a:r>
                  <a:rPr lang="en-US" altLang="zh-CN" b="1">
                    <a:ea typeface="宋体" pitchFamily="2" charset="-122"/>
                  </a:rPr>
                  <a:t>(RADIUS)</a:t>
                </a:r>
                <a:endParaRPr lang="en-US" altLang="zh-CN">
                  <a:ea typeface="宋体" pitchFamily="2" charset="-122"/>
                </a:endParaRPr>
              </a:p>
              <a:p>
                <a:pPr>
                  <a:defRPr/>
                </a:pPr>
                <a:r>
                  <a:rPr lang="en-US" altLang="zh-CN">
                    <a:solidFill>
                      <a:srgbClr val="FF3300"/>
                    </a:solidFill>
                    <a:ea typeface="宋体" pitchFamily="2" charset="-122"/>
                  </a:rPr>
                  <a:t>MSK</a:t>
                </a:r>
              </a:p>
            </p:txBody>
          </p:sp>
        </p:grpSp>
      </p:grpSp>
      <p:grpSp>
        <p:nvGrpSpPr>
          <p:cNvPr id="13" name="Group 33"/>
          <p:cNvGrpSpPr>
            <a:grpSpLocks/>
          </p:cNvGrpSpPr>
          <p:nvPr/>
        </p:nvGrpSpPr>
        <p:grpSpPr bwMode="auto">
          <a:xfrm>
            <a:off x="1962510" y="660196"/>
            <a:ext cx="8074025" cy="3124200"/>
            <a:chOff x="336" y="576"/>
            <a:chExt cx="5086" cy="1968"/>
          </a:xfrm>
        </p:grpSpPr>
        <p:grpSp>
          <p:nvGrpSpPr>
            <p:cNvPr id="23589" name="Group 34"/>
            <p:cNvGrpSpPr>
              <a:grpSpLocks/>
            </p:cNvGrpSpPr>
            <p:nvPr/>
          </p:nvGrpSpPr>
          <p:grpSpPr bwMode="auto">
            <a:xfrm>
              <a:off x="3552" y="2304"/>
              <a:ext cx="1440" cy="240"/>
              <a:chOff x="3552" y="2304"/>
              <a:chExt cx="1440" cy="240"/>
            </a:xfrm>
          </p:grpSpPr>
          <p:sp>
            <p:nvSpPr>
              <p:cNvPr id="202787" name="Text Box 35"/>
              <p:cNvSpPr txBox="1">
                <a:spLocks noChangeArrowheads="1"/>
              </p:cNvSpPr>
              <p:nvPr/>
            </p:nvSpPr>
            <p:spPr bwMode="auto">
              <a:xfrm>
                <a:off x="4221" y="2304"/>
                <a:ext cx="432" cy="233"/>
              </a:xfrm>
              <a:prstGeom prst="rect">
                <a:avLst/>
              </a:prstGeom>
              <a:noFill/>
              <a:ln w="9525">
                <a:noFill/>
                <a:miter lim="800000"/>
                <a:headEnd/>
                <a:tailEnd/>
              </a:ln>
            </p:spPr>
            <p:txBody>
              <a:bodyPr>
                <a:spAutoFit/>
              </a:bodyPr>
              <a:lstStyle/>
              <a:p>
                <a:pPr>
                  <a:defRPr/>
                </a:pPr>
                <a:r>
                  <a:rPr lang="en-US" altLang="zh-CN">
                    <a:solidFill>
                      <a:schemeClr val="bg2"/>
                    </a:solidFill>
                    <a:ea typeface="宋体" pitchFamily="2" charset="-122"/>
                  </a:rPr>
                  <a:t>MSK</a:t>
                </a:r>
                <a:r>
                  <a:rPr lang="en-US">
                    <a:solidFill>
                      <a:srgbClr val="000000"/>
                    </a:solidFill>
                  </a:rPr>
                  <a:t> </a:t>
                </a:r>
                <a:endParaRPr lang="en-US" altLang="zh-CN">
                  <a:solidFill>
                    <a:srgbClr val="000000"/>
                  </a:solidFill>
                  <a:ea typeface="宋体" pitchFamily="2" charset="-122"/>
                </a:endParaRPr>
              </a:p>
            </p:txBody>
          </p:sp>
          <p:sp>
            <p:nvSpPr>
              <p:cNvPr id="202788" name="Line 36"/>
              <p:cNvSpPr>
                <a:spLocks noChangeShapeType="1"/>
              </p:cNvSpPr>
              <p:nvPr/>
            </p:nvSpPr>
            <p:spPr bwMode="auto">
              <a:xfrm>
                <a:off x="3552" y="2544"/>
                <a:ext cx="1440" cy="0"/>
              </a:xfrm>
              <a:prstGeom prst="line">
                <a:avLst/>
              </a:prstGeom>
              <a:noFill/>
              <a:ln w="38100">
                <a:solidFill>
                  <a:srgbClr val="808080"/>
                </a:solidFill>
                <a:round/>
                <a:headEnd type="stealth" w="med" len="med"/>
                <a:tailEnd type="oval" w="med" len="med"/>
              </a:ln>
            </p:spPr>
            <p:txBody>
              <a:bodyPr/>
              <a:lstStyle/>
              <a:p>
                <a:pPr>
                  <a:defRPr/>
                </a:pPr>
                <a:endParaRPr lang="en-US"/>
              </a:p>
            </p:txBody>
          </p:sp>
        </p:grpSp>
        <p:grpSp>
          <p:nvGrpSpPr>
            <p:cNvPr id="23590" name="Group 37"/>
            <p:cNvGrpSpPr>
              <a:grpSpLocks/>
            </p:cNvGrpSpPr>
            <p:nvPr/>
          </p:nvGrpSpPr>
          <p:grpSpPr bwMode="auto">
            <a:xfrm>
              <a:off x="336" y="576"/>
              <a:ext cx="5086" cy="756"/>
              <a:chOff x="336" y="576"/>
              <a:chExt cx="5086" cy="756"/>
            </a:xfrm>
          </p:grpSpPr>
          <p:sp>
            <p:nvSpPr>
              <p:cNvPr id="202790" name="Text Box 38"/>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Supplicant</a:t>
                </a:r>
                <a:endParaRPr lang="en-US" altLang="zh-CN" b="1" u="sng">
                  <a:ea typeface="宋体" pitchFamily="2" charset="-122"/>
                </a:endParaRPr>
              </a:p>
              <a:p>
                <a:pPr>
                  <a:defRPr/>
                </a:pPr>
                <a:r>
                  <a:rPr lang="en-US" altLang="zh-CN">
                    <a:solidFill>
                      <a:srgbClr val="FF3300"/>
                    </a:solidFill>
                    <a:ea typeface="宋体" pitchFamily="2" charset="-122"/>
                  </a:rPr>
                  <a:t>Auth/Assoc</a:t>
                </a:r>
              </a:p>
              <a:p>
                <a:pPr>
                  <a:defRPr/>
                </a:pPr>
                <a:r>
                  <a:rPr lang="en-US" altLang="zh-CN">
                    <a:solidFill>
                      <a:srgbClr val="FF3300"/>
                    </a:solidFill>
                    <a:ea typeface="宋体" pitchFamily="2" charset="-122"/>
                  </a:rPr>
                  <a:t>802.1X Blocked</a:t>
                </a:r>
              </a:p>
              <a:p>
                <a:pPr>
                  <a:defRPr/>
                </a:pPr>
                <a:r>
                  <a:rPr lang="en-US" altLang="zh-CN">
                    <a:solidFill>
                      <a:srgbClr val="FF3300"/>
                    </a:solidFill>
                    <a:ea typeface="宋体" pitchFamily="2" charset="-122"/>
                  </a:rPr>
                  <a:t>PMK</a:t>
                </a:r>
              </a:p>
            </p:txBody>
          </p:sp>
          <p:sp>
            <p:nvSpPr>
              <p:cNvPr id="202791" name="Text Box 39"/>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Authenticator</a:t>
                </a:r>
                <a:r>
                  <a:rPr lang="en-US" altLang="zh-CN" b="1" u="sng">
                    <a:ea typeface="宋体" pitchFamily="2" charset="-122"/>
                  </a:rPr>
                  <a:t> </a:t>
                </a:r>
                <a:r>
                  <a:rPr lang="en-US" altLang="zh-CN">
                    <a:solidFill>
                      <a:srgbClr val="FF3300"/>
                    </a:solidFill>
                    <a:ea typeface="宋体" pitchFamily="2" charset="-122"/>
                  </a:rPr>
                  <a:t>Auth/Assoc</a:t>
                </a:r>
              </a:p>
              <a:p>
                <a:pPr>
                  <a:defRPr/>
                </a:pPr>
                <a:r>
                  <a:rPr lang="en-US" altLang="zh-CN">
                    <a:solidFill>
                      <a:srgbClr val="FF3300"/>
                    </a:solidFill>
                    <a:ea typeface="宋体" pitchFamily="2" charset="-122"/>
                  </a:rPr>
                  <a:t>802.1X Blocked</a:t>
                </a:r>
              </a:p>
              <a:p>
                <a:pPr>
                  <a:defRPr/>
                </a:pPr>
                <a:r>
                  <a:rPr lang="en-US" altLang="zh-CN">
                    <a:solidFill>
                      <a:srgbClr val="FF3300"/>
                    </a:solidFill>
                    <a:ea typeface="宋体" pitchFamily="2" charset="-122"/>
                  </a:rPr>
                  <a:t>PMK</a:t>
                </a:r>
              </a:p>
            </p:txBody>
          </p:sp>
          <p:sp>
            <p:nvSpPr>
              <p:cNvPr id="202792" name="Text Box 40"/>
              <p:cNvSpPr txBox="1">
                <a:spLocks noChangeArrowheads="1"/>
              </p:cNvSpPr>
              <p:nvPr/>
            </p:nvSpPr>
            <p:spPr bwMode="auto">
              <a:xfrm>
                <a:off x="4560" y="576"/>
                <a:ext cx="862"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Authentica-tion Server</a:t>
                </a:r>
                <a:r>
                  <a:rPr lang="en-US" b="1"/>
                  <a:t> </a:t>
                </a:r>
                <a:r>
                  <a:rPr lang="en-US" altLang="zh-CN" b="1">
                    <a:ea typeface="宋体" pitchFamily="2" charset="-122"/>
                  </a:rPr>
                  <a:t>(RADIUS)</a:t>
                </a:r>
                <a:endParaRPr lang="en-US" altLang="zh-CN">
                  <a:ea typeface="宋体" pitchFamily="2" charset="-122"/>
                </a:endParaRPr>
              </a:p>
              <a:p>
                <a:pPr>
                  <a:defRPr/>
                </a:pPr>
                <a:r>
                  <a:rPr lang="en-US" altLang="zh-CN">
                    <a:ea typeface="宋体" pitchFamily="2" charset="-122"/>
                  </a:rPr>
                  <a:t>No Key</a:t>
                </a:r>
              </a:p>
            </p:txBody>
          </p:sp>
        </p:grpSp>
      </p:grpSp>
      <p:grpSp>
        <p:nvGrpSpPr>
          <p:cNvPr id="16" name="Group 41"/>
          <p:cNvGrpSpPr>
            <a:grpSpLocks/>
          </p:cNvGrpSpPr>
          <p:nvPr/>
        </p:nvGrpSpPr>
        <p:grpSpPr bwMode="auto">
          <a:xfrm>
            <a:off x="1962510" y="660196"/>
            <a:ext cx="8074025" cy="3779838"/>
            <a:chOff x="336" y="576"/>
            <a:chExt cx="5086" cy="2381"/>
          </a:xfrm>
        </p:grpSpPr>
        <p:grpSp>
          <p:nvGrpSpPr>
            <p:cNvPr id="23582" name="Group 42"/>
            <p:cNvGrpSpPr>
              <a:grpSpLocks/>
            </p:cNvGrpSpPr>
            <p:nvPr/>
          </p:nvGrpSpPr>
          <p:grpSpPr bwMode="auto">
            <a:xfrm>
              <a:off x="912" y="2592"/>
              <a:ext cx="2496" cy="365"/>
              <a:chOff x="912" y="2400"/>
              <a:chExt cx="2496" cy="365"/>
            </a:xfrm>
          </p:grpSpPr>
          <p:sp>
            <p:nvSpPr>
              <p:cNvPr id="202795" name="Text Box 43"/>
              <p:cNvSpPr txBox="1">
                <a:spLocks noChangeArrowheads="1"/>
              </p:cNvSpPr>
              <p:nvPr/>
            </p:nvSpPr>
            <p:spPr bwMode="auto">
              <a:xfrm>
                <a:off x="1536" y="2451"/>
                <a:ext cx="1344" cy="233"/>
              </a:xfrm>
              <a:prstGeom prst="rect">
                <a:avLst/>
              </a:prstGeom>
              <a:noFill/>
              <a:ln w="9525">
                <a:noFill/>
                <a:miter lim="800000"/>
                <a:headEnd/>
                <a:tailEnd/>
              </a:ln>
              <a:effectLst/>
            </p:spPr>
            <p:txBody>
              <a:bodyPr>
                <a:spAutoFit/>
              </a:bodyPr>
              <a:lstStyle/>
              <a:p>
                <a:pPr>
                  <a:spcBef>
                    <a:spcPct val="50000"/>
                  </a:spcBef>
                  <a:defRPr/>
                </a:pPr>
                <a:r>
                  <a:rPr lang="en-US" dirty="0">
                    <a:solidFill>
                      <a:schemeClr val="accent2"/>
                    </a:solidFill>
                  </a:rPr>
                  <a:t>4-Way Handshake</a:t>
                </a:r>
              </a:p>
            </p:txBody>
          </p:sp>
          <p:sp>
            <p:nvSpPr>
              <p:cNvPr id="202796" name="AutoShape 44"/>
              <p:cNvSpPr>
                <a:spLocks noChangeArrowheads="1"/>
              </p:cNvSpPr>
              <p:nvPr/>
            </p:nvSpPr>
            <p:spPr bwMode="auto">
              <a:xfrm>
                <a:off x="912" y="2400"/>
                <a:ext cx="2496" cy="365"/>
              </a:xfrm>
              <a:prstGeom prst="leftRightArrow">
                <a:avLst>
                  <a:gd name="adj1" fmla="val 50000"/>
                  <a:gd name="adj2" fmla="val 136767"/>
                </a:avLst>
              </a:prstGeom>
              <a:noFill/>
              <a:ln w="9525">
                <a:solidFill>
                  <a:srgbClr val="0000FF"/>
                </a:solidFill>
                <a:miter lim="800000"/>
                <a:headEnd/>
                <a:tailEnd/>
              </a:ln>
              <a:effectLst/>
            </p:spPr>
            <p:txBody>
              <a:bodyPr wrap="none" anchor="ctr"/>
              <a:lstStyle/>
              <a:p>
                <a:pPr>
                  <a:defRPr/>
                </a:pPr>
                <a:endParaRPr lang="en-US"/>
              </a:p>
            </p:txBody>
          </p:sp>
        </p:grpSp>
        <p:grpSp>
          <p:nvGrpSpPr>
            <p:cNvPr id="23583" name="Group 45"/>
            <p:cNvGrpSpPr>
              <a:grpSpLocks/>
            </p:cNvGrpSpPr>
            <p:nvPr/>
          </p:nvGrpSpPr>
          <p:grpSpPr bwMode="auto">
            <a:xfrm>
              <a:off x="336" y="576"/>
              <a:ext cx="5086" cy="756"/>
              <a:chOff x="336" y="576"/>
              <a:chExt cx="5086" cy="756"/>
            </a:xfrm>
          </p:grpSpPr>
          <p:sp>
            <p:nvSpPr>
              <p:cNvPr id="202798" name="Text Box 46"/>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Supplicant</a:t>
                </a:r>
                <a:endParaRPr lang="en-US" altLang="zh-CN" b="1" u="sng">
                  <a:ea typeface="宋体" pitchFamily="2" charset="-122"/>
                </a:endParaRPr>
              </a:p>
              <a:p>
                <a:pPr>
                  <a:defRPr/>
                </a:pPr>
                <a:r>
                  <a:rPr lang="en-US" altLang="zh-CN">
                    <a:solidFill>
                      <a:schemeClr val="accent2"/>
                    </a:solidFill>
                    <a:ea typeface="宋体" pitchFamily="2" charset="-122"/>
                  </a:rPr>
                  <a:t>Auth/Assoc</a:t>
                </a:r>
              </a:p>
              <a:p>
                <a:pPr>
                  <a:defRPr/>
                </a:pPr>
                <a:r>
                  <a:rPr lang="en-US" altLang="zh-CN">
                    <a:solidFill>
                      <a:schemeClr val="accent2"/>
                    </a:solidFill>
                    <a:ea typeface="宋体" pitchFamily="2" charset="-122"/>
                  </a:rPr>
                  <a:t>802.1X UnBlocked</a:t>
                </a:r>
              </a:p>
              <a:p>
                <a:pPr>
                  <a:defRPr/>
                </a:pPr>
                <a:r>
                  <a:rPr lang="en-US" altLang="zh-CN">
                    <a:solidFill>
                      <a:schemeClr val="accent2"/>
                    </a:solidFill>
                    <a:ea typeface="宋体" pitchFamily="2" charset="-122"/>
                  </a:rPr>
                  <a:t>PTK/GTK</a:t>
                </a:r>
              </a:p>
            </p:txBody>
          </p:sp>
          <p:sp>
            <p:nvSpPr>
              <p:cNvPr id="202799" name="Text Box 47"/>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Authenticator</a:t>
                </a:r>
                <a:r>
                  <a:rPr lang="en-US" altLang="zh-CN" b="1" u="sng">
                    <a:ea typeface="宋体" pitchFamily="2" charset="-122"/>
                  </a:rPr>
                  <a:t> </a:t>
                </a:r>
                <a:r>
                  <a:rPr lang="en-US" altLang="zh-CN">
                    <a:solidFill>
                      <a:schemeClr val="accent2"/>
                    </a:solidFill>
                    <a:ea typeface="宋体" pitchFamily="2" charset="-122"/>
                  </a:rPr>
                  <a:t>Auth/Assoc</a:t>
                </a:r>
              </a:p>
              <a:p>
                <a:pPr>
                  <a:defRPr/>
                </a:pPr>
                <a:r>
                  <a:rPr lang="en-US" altLang="zh-CN">
                    <a:solidFill>
                      <a:schemeClr val="accent2"/>
                    </a:solidFill>
                    <a:ea typeface="宋体" pitchFamily="2" charset="-122"/>
                  </a:rPr>
                  <a:t>802.1X UnBlocked</a:t>
                </a:r>
              </a:p>
              <a:p>
                <a:pPr>
                  <a:defRPr/>
                </a:pPr>
                <a:r>
                  <a:rPr lang="en-US" altLang="zh-CN">
                    <a:solidFill>
                      <a:schemeClr val="accent2"/>
                    </a:solidFill>
                    <a:ea typeface="宋体" pitchFamily="2" charset="-122"/>
                  </a:rPr>
                  <a:t>PTK/GTK</a:t>
                </a:r>
              </a:p>
            </p:txBody>
          </p:sp>
          <p:sp>
            <p:nvSpPr>
              <p:cNvPr id="202800" name="Text Box 48"/>
              <p:cNvSpPr txBox="1">
                <a:spLocks noChangeArrowheads="1"/>
              </p:cNvSpPr>
              <p:nvPr/>
            </p:nvSpPr>
            <p:spPr bwMode="auto">
              <a:xfrm>
                <a:off x="4560" y="576"/>
                <a:ext cx="862"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Authentica-tion Server</a:t>
                </a:r>
                <a:r>
                  <a:rPr lang="en-US" b="1"/>
                  <a:t> </a:t>
                </a:r>
                <a:r>
                  <a:rPr lang="en-US" altLang="zh-CN" b="1">
                    <a:ea typeface="宋体" pitchFamily="2" charset="-122"/>
                  </a:rPr>
                  <a:t>(RADIUS)</a:t>
                </a:r>
                <a:endParaRPr lang="en-US" altLang="zh-CN">
                  <a:ea typeface="宋体" pitchFamily="2" charset="-122"/>
                </a:endParaRPr>
              </a:p>
              <a:p>
                <a:pPr>
                  <a:defRPr/>
                </a:pPr>
                <a:r>
                  <a:rPr lang="en-US" altLang="zh-CN">
                    <a:ea typeface="宋体" pitchFamily="2" charset="-122"/>
                  </a:rPr>
                  <a:t>No Key</a:t>
                </a:r>
              </a:p>
            </p:txBody>
          </p:sp>
        </p:grpSp>
      </p:grpSp>
      <p:grpSp>
        <p:nvGrpSpPr>
          <p:cNvPr id="19" name="Group 49"/>
          <p:cNvGrpSpPr>
            <a:grpSpLocks/>
          </p:cNvGrpSpPr>
          <p:nvPr/>
        </p:nvGrpSpPr>
        <p:grpSpPr bwMode="auto">
          <a:xfrm>
            <a:off x="1962510" y="660196"/>
            <a:ext cx="8074025" cy="4694238"/>
            <a:chOff x="336" y="576"/>
            <a:chExt cx="5086" cy="2957"/>
          </a:xfrm>
        </p:grpSpPr>
        <p:grpSp>
          <p:nvGrpSpPr>
            <p:cNvPr id="23575" name="Group 50"/>
            <p:cNvGrpSpPr>
              <a:grpSpLocks/>
            </p:cNvGrpSpPr>
            <p:nvPr/>
          </p:nvGrpSpPr>
          <p:grpSpPr bwMode="auto">
            <a:xfrm>
              <a:off x="912" y="3168"/>
              <a:ext cx="2496" cy="365"/>
              <a:chOff x="912" y="3312"/>
              <a:chExt cx="2496" cy="365"/>
            </a:xfrm>
          </p:grpSpPr>
          <p:sp>
            <p:nvSpPr>
              <p:cNvPr id="202803" name="AutoShape 51"/>
              <p:cNvSpPr>
                <a:spLocks noChangeArrowheads="1"/>
              </p:cNvSpPr>
              <p:nvPr/>
            </p:nvSpPr>
            <p:spPr bwMode="auto">
              <a:xfrm>
                <a:off x="912" y="3312"/>
                <a:ext cx="2496" cy="365"/>
              </a:xfrm>
              <a:prstGeom prst="leftRightArrow">
                <a:avLst>
                  <a:gd name="adj1" fmla="val 50000"/>
                  <a:gd name="adj2" fmla="val 136767"/>
                </a:avLst>
              </a:prstGeom>
              <a:noFill/>
              <a:ln w="9525">
                <a:solidFill>
                  <a:srgbClr val="800080"/>
                </a:solidFill>
                <a:miter lim="800000"/>
                <a:headEnd/>
                <a:tailEnd/>
              </a:ln>
              <a:effectLst/>
            </p:spPr>
            <p:txBody>
              <a:bodyPr wrap="none" anchor="ctr"/>
              <a:lstStyle/>
              <a:p>
                <a:pPr>
                  <a:defRPr/>
                </a:pPr>
                <a:endParaRPr lang="en-US"/>
              </a:p>
            </p:txBody>
          </p:sp>
          <p:sp>
            <p:nvSpPr>
              <p:cNvPr id="202804" name="Text Box 52"/>
              <p:cNvSpPr txBox="1">
                <a:spLocks noChangeArrowheads="1"/>
              </p:cNvSpPr>
              <p:nvPr/>
            </p:nvSpPr>
            <p:spPr bwMode="auto">
              <a:xfrm>
                <a:off x="1401" y="3363"/>
                <a:ext cx="1623" cy="233"/>
              </a:xfrm>
              <a:prstGeom prst="rect">
                <a:avLst/>
              </a:prstGeom>
              <a:noFill/>
              <a:ln w="9525">
                <a:noFill/>
                <a:miter lim="800000"/>
                <a:headEnd/>
                <a:tailEnd/>
              </a:ln>
              <a:effectLst/>
            </p:spPr>
            <p:txBody>
              <a:bodyPr>
                <a:spAutoFit/>
              </a:bodyPr>
              <a:lstStyle/>
              <a:p>
                <a:pPr>
                  <a:spcBef>
                    <a:spcPct val="50000"/>
                  </a:spcBef>
                  <a:defRPr/>
                </a:pPr>
                <a:r>
                  <a:rPr lang="en-US" dirty="0">
                    <a:solidFill>
                      <a:srgbClr val="800080"/>
                    </a:solidFill>
                  </a:rPr>
                  <a:t>Group Key Handshake</a:t>
                </a:r>
              </a:p>
            </p:txBody>
          </p:sp>
        </p:grpSp>
        <p:grpSp>
          <p:nvGrpSpPr>
            <p:cNvPr id="23576" name="Group 53"/>
            <p:cNvGrpSpPr>
              <a:grpSpLocks/>
            </p:cNvGrpSpPr>
            <p:nvPr/>
          </p:nvGrpSpPr>
          <p:grpSpPr bwMode="auto">
            <a:xfrm>
              <a:off x="336" y="576"/>
              <a:ext cx="5086" cy="756"/>
              <a:chOff x="336" y="576"/>
              <a:chExt cx="5086" cy="756"/>
            </a:xfrm>
          </p:grpSpPr>
          <p:sp>
            <p:nvSpPr>
              <p:cNvPr id="202806" name="Text Box 54"/>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Supplicant</a:t>
                </a:r>
                <a:endParaRPr lang="en-US" altLang="zh-CN" b="1" u="sng">
                  <a:ea typeface="宋体" pitchFamily="2" charset="-122"/>
                </a:endParaRPr>
              </a:p>
              <a:p>
                <a:pPr>
                  <a:defRPr/>
                </a:pPr>
                <a:r>
                  <a:rPr lang="en-US" altLang="zh-CN">
                    <a:solidFill>
                      <a:srgbClr val="800080"/>
                    </a:solidFill>
                    <a:ea typeface="宋体" pitchFamily="2" charset="-122"/>
                  </a:rPr>
                  <a:t>Auth/Assoc</a:t>
                </a:r>
              </a:p>
              <a:p>
                <a:pPr>
                  <a:defRPr/>
                </a:pPr>
                <a:r>
                  <a:rPr lang="en-US" altLang="zh-CN">
                    <a:solidFill>
                      <a:srgbClr val="800080"/>
                    </a:solidFill>
                    <a:ea typeface="宋体" pitchFamily="2" charset="-122"/>
                  </a:rPr>
                  <a:t>802.1X UnBlocked</a:t>
                </a:r>
              </a:p>
              <a:p>
                <a:pPr>
                  <a:defRPr/>
                </a:pPr>
                <a:r>
                  <a:rPr lang="en-US" altLang="zh-CN">
                    <a:solidFill>
                      <a:srgbClr val="800080"/>
                    </a:solidFill>
                    <a:ea typeface="宋体" pitchFamily="2" charset="-122"/>
                  </a:rPr>
                  <a:t>New GTK</a:t>
                </a:r>
              </a:p>
            </p:txBody>
          </p:sp>
          <p:sp>
            <p:nvSpPr>
              <p:cNvPr id="202807" name="Text Box 55"/>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Authenticator</a:t>
                </a:r>
                <a:r>
                  <a:rPr lang="en-US" altLang="zh-CN" b="1" u="sng">
                    <a:ea typeface="宋体" pitchFamily="2" charset="-122"/>
                  </a:rPr>
                  <a:t> </a:t>
                </a:r>
                <a:r>
                  <a:rPr lang="en-US" altLang="zh-CN">
                    <a:solidFill>
                      <a:srgbClr val="800080"/>
                    </a:solidFill>
                    <a:ea typeface="宋体" pitchFamily="2" charset="-122"/>
                  </a:rPr>
                  <a:t>Auth/Assoc</a:t>
                </a:r>
              </a:p>
              <a:p>
                <a:pPr>
                  <a:defRPr/>
                </a:pPr>
                <a:r>
                  <a:rPr lang="en-US" altLang="zh-CN">
                    <a:solidFill>
                      <a:srgbClr val="800080"/>
                    </a:solidFill>
                    <a:ea typeface="宋体" pitchFamily="2" charset="-122"/>
                  </a:rPr>
                  <a:t>802.1X UnBlocked</a:t>
                </a:r>
              </a:p>
              <a:p>
                <a:pPr>
                  <a:defRPr/>
                </a:pPr>
                <a:r>
                  <a:rPr lang="en-US" altLang="zh-CN">
                    <a:solidFill>
                      <a:srgbClr val="800080"/>
                    </a:solidFill>
                    <a:ea typeface="宋体" pitchFamily="2" charset="-122"/>
                  </a:rPr>
                  <a:t>New GTK</a:t>
                </a:r>
              </a:p>
            </p:txBody>
          </p:sp>
          <p:sp>
            <p:nvSpPr>
              <p:cNvPr id="202808" name="Text Box 56"/>
              <p:cNvSpPr txBox="1">
                <a:spLocks noChangeArrowheads="1"/>
              </p:cNvSpPr>
              <p:nvPr/>
            </p:nvSpPr>
            <p:spPr bwMode="auto">
              <a:xfrm>
                <a:off x="4560" y="576"/>
                <a:ext cx="862"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Authentica-tion Server</a:t>
                </a:r>
                <a:r>
                  <a:rPr lang="en-US" b="1"/>
                  <a:t> </a:t>
                </a:r>
                <a:r>
                  <a:rPr lang="en-US" altLang="zh-CN" b="1">
                    <a:ea typeface="宋体" pitchFamily="2" charset="-122"/>
                  </a:rPr>
                  <a:t>(RADIUS)</a:t>
                </a:r>
                <a:endParaRPr lang="en-US" altLang="zh-CN">
                  <a:ea typeface="宋体" pitchFamily="2" charset="-122"/>
                </a:endParaRPr>
              </a:p>
              <a:p>
                <a:pPr>
                  <a:defRPr/>
                </a:pPr>
                <a:r>
                  <a:rPr lang="en-US" altLang="zh-CN">
                    <a:ea typeface="宋体" pitchFamily="2" charset="-122"/>
                  </a:rPr>
                  <a:t>No Key</a:t>
                </a:r>
              </a:p>
            </p:txBody>
          </p:sp>
        </p:grpSp>
      </p:grpSp>
      <p:sp>
        <p:nvSpPr>
          <p:cNvPr id="23565" name="Rectangle 57"/>
          <p:cNvSpPr>
            <a:spLocks noGrp="1" noChangeArrowheads="1"/>
          </p:cNvSpPr>
          <p:nvPr>
            <p:ph type="title"/>
          </p:nvPr>
        </p:nvSpPr>
        <p:spPr>
          <a:xfrm>
            <a:off x="2133600" y="0"/>
            <a:ext cx="7772400" cy="533400"/>
          </a:xfrm>
        </p:spPr>
        <p:txBody>
          <a:bodyPr>
            <a:normAutofit fontScale="90000"/>
          </a:bodyPr>
          <a:lstStyle/>
          <a:p>
            <a:pPr algn="ctr"/>
            <a:r>
              <a:rPr lang="en-US" dirty="0"/>
              <a:t>802.11i Protocol</a:t>
            </a:r>
          </a:p>
        </p:txBody>
      </p:sp>
      <p:sp>
        <p:nvSpPr>
          <p:cNvPr id="202810" name="Line 58"/>
          <p:cNvSpPr>
            <a:spLocks noChangeShapeType="1"/>
          </p:cNvSpPr>
          <p:nvPr/>
        </p:nvSpPr>
        <p:spPr bwMode="auto">
          <a:xfrm flipV="1">
            <a:off x="7874359" y="1345996"/>
            <a:ext cx="793750" cy="0"/>
          </a:xfrm>
          <a:prstGeom prst="line">
            <a:avLst/>
          </a:prstGeom>
          <a:noFill/>
          <a:ln w="38100">
            <a:solidFill>
              <a:srgbClr val="808080"/>
            </a:solidFill>
            <a:round/>
            <a:headEnd/>
            <a:tailEnd/>
          </a:ln>
          <a:effectLst/>
        </p:spPr>
        <p:txBody>
          <a:bodyPr wrap="none" anchor="ctr"/>
          <a:lstStyle/>
          <a:p>
            <a:pPr>
              <a:defRPr/>
            </a:pPr>
            <a:endParaRPr lang="en-US"/>
          </a:p>
        </p:txBody>
      </p:sp>
      <p:grpSp>
        <p:nvGrpSpPr>
          <p:cNvPr id="22" name="Group 59"/>
          <p:cNvGrpSpPr>
            <a:grpSpLocks/>
          </p:cNvGrpSpPr>
          <p:nvPr/>
        </p:nvGrpSpPr>
        <p:grpSpPr bwMode="auto">
          <a:xfrm>
            <a:off x="1962510" y="660197"/>
            <a:ext cx="8074025" cy="5565775"/>
            <a:chOff x="336" y="576"/>
            <a:chExt cx="5086" cy="3506"/>
          </a:xfrm>
        </p:grpSpPr>
        <p:grpSp>
          <p:nvGrpSpPr>
            <p:cNvPr id="23568" name="Group 60"/>
            <p:cNvGrpSpPr>
              <a:grpSpLocks/>
            </p:cNvGrpSpPr>
            <p:nvPr/>
          </p:nvGrpSpPr>
          <p:grpSpPr bwMode="auto">
            <a:xfrm>
              <a:off x="912" y="3744"/>
              <a:ext cx="2496" cy="338"/>
              <a:chOff x="912" y="3744"/>
              <a:chExt cx="2496" cy="338"/>
            </a:xfrm>
          </p:grpSpPr>
          <p:sp>
            <p:nvSpPr>
              <p:cNvPr id="202813" name="AutoShape 61"/>
              <p:cNvSpPr>
                <a:spLocks noChangeArrowheads="1"/>
              </p:cNvSpPr>
              <p:nvPr/>
            </p:nvSpPr>
            <p:spPr bwMode="auto">
              <a:xfrm>
                <a:off x="912" y="3744"/>
                <a:ext cx="2496" cy="338"/>
              </a:xfrm>
              <a:prstGeom prst="leftRightArrow">
                <a:avLst>
                  <a:gd name="adj1" fmla="val 50000"/>
                  <a:gd name="adj2" fmla="val 147692"/>
                </a:avLst>
              </a:prstGeom>
              <a:noFill/>
              <a:ln w="9525">
                <a:solidFill>
                  <a:schemeClr val="tx1"/>
                </a:solidFill>
                <a:miter lim="800000"/>
                <a:headEnd/>
                <a:tailEnd/>
              </a:ln>
              <a:effectLst/>
            </p:spPr>
            <p:txBody>
              <a:bodyPr wrap="none" anchor="ctr"/>
              <a:lstStyle/>
              <a:p>
                <a:pPr>
                  <a:defRPr/>
                </a:pPr>
                <a:endParaRPr lang="en-US"/>
              </a:p>
            </p:txBody>
          </p:sp>
          <p:sp>
            <p:nvSpPr>
              <p:cNvPr id="202814" name="Text Box 62"/>
              <p:cNvSpPr txBox="1">
                <a:spLocks noChangeArrowheads="1"/>
              </p:cNvSpPr>
              <p:nvPr/>
            </p:nvSpPr>
            <p:spPr bwMode="auto">
              <a:xfrm>
                <a:off x="1470" y="3792"/>
                <a:ext cx="1650" cy="233"/>
              </a:xfrm>
              <a:prstGeom prst="rect">
                <a:avLst/>
              </a:prstGeom>
              <a:noFill/>
              <a:ln w="9525">
                <a:noFill/>
                <a:miter lim="800000"/>
                <a:headEnd/>
                <a:tailEnd/>
              </a:ln>
              <a:effectLst/>
            </p:spPr>
            <p:txBody>
              <a:bodyPr>
                <a:spAutoFit/>
              </a:bodyPr>
              <a:lstStyle/>
              <a:p>
                <a:pPr>
                  <a:spcBef>
                    <a:spcPct val="50000"/>
                  </a:spcBef>
                  <a:defRPr/>
                </a:pPr>
                <a:r>
                  <a:rPr lang="en-US" dirty="0"/>
                  <a:t>Data Communication</a:t>
                </a:r>
              </a:p>
            </p:txBody>
          </p:sp>
        </p:grpSp>
        <p:grpSp>
          <p:nvGrpSpPr>
            <p:cNvPr id="23569" name="Group 63"/>
            <p:cNvGrpSpPr>
              <a:grpSpLocks/>
            </p:cNvGrpSpPr>
            <p:nvPr/>
          </p:nvGrpSpPr>
          <p:grpSpPr bwMode="auto">
            <a:xfrm>
              <a:off x="336" y="576"/>
              <a:ext cx="5086" cy="756"/>
              <a:chOff x="336" y="576"/>
              <a:chExt cx="5086" cy="756"/>
            </a:xfrm>
          </p:grpSpPr>
          <p:sp>
            <p:nvSpPr>
              <p:cNvPr id="202816" name="Text Box 64"/>
              <p:cNvSpPr txBox="1">
                <a:spLocks noChangeArrowheads="1"/>
              </p:cNvSpPr>
              <p:nvPr/>
            </p:nvSpPr>
            <p:spPr bwMode="auto">
              <a:xfrm>
                <a:off x="336" y="576"/>
                <a:ext cx="1289"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Supplicant</a:t>
                </a:r>
                <a:endParaRPr lang="en-US" altLang="zh-CN" b="1" u="sng">
                  <a:ea typeface="宋体" pitchFamily="2" charset="-122"/>
                </a:endParaRPr>
              </a:p>
              <a:p>
                <a:pPr>
                  <a:defRPr/>
                </a:pPr>
                <a:r>
                  <a:rPr lang="en-US" altLang="zh-CN">
                    <a:ea typeface="宋体" pitchFamily="2" charset="-122"/>
                  </a:rPr>
                  <a:t>Auth/Assoc</a:t>
                </a:r>
              </a:p>
              <a:p>
                <a:pPr>
                  <a:defRPr/>
                </a:pPr>
                <a:r>
                  <a:rPr lang="en-US" altLang="zh-CN">
                    <a:ea typeface="宋体" pitchFamily="2" charset="-122"/>
                  </a:rPr>
                  <a:t>802.1X UnBlocked</a:t>
                </a:r>
              </a:p>
              <a:p>
                <a:pPr>
                  <a:defRPr/>
                </a:pPr>
                <a:r>
                  <a:rPr lang="en-US" altLang="zh-CN">
                    <a:ea typeface="宋体" pitchFamily="2" charset="-122"/>
                  </a:rPr>
                  <a:t>PTK/GTK</a:t>
                </a:r>
              </a:p>
            </p:txBody>
          </p:sp>
          <p:sp>
            <p:nvSpPr>
              <p:cNvPr id="202817" name="Text Box 65"/>
              <p:cNvSpPr txBox="1">
                <a:spLocks noChangeArrowheads="1"/>
              </p:cNvSpPr>
              <p:nvPr/>
            </p:nvSpPr>
            <p:spPr bwMode="auto">
              <a:xfrm>
                <a:off x="2784" y="576"/>
                <a:ext cx="1278"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Authenticator</a:t>
                </a:r>
                <a:r>
                  <a:rPr lang="en-US" altLang="zh-CN" b="1" u="sng">
                    <a:ea typeface="宋体" pitchFamily="2" charset="-122"/>
                  </a:rPr>
                  <a:t> </a:t>
                </a:r>
                <a:r>
                  <a:rPr lang="en-US" altLang="zh-CN">
                    <a:ea typeface="宋体" pitchFamily="2" charset="-122"/>
                  </a:rPr>
                  <a:t>Auth/Assoc</a:t>
                </a:r>
              </a:p>
              <a:p>
                <a:pPr>
                  <a:defRPr/>
                </a:pPr>
                <a:r>
                  <a:rPr lang="en-US" altLang="zh-CN">
                    <a:ea typeface="宋体" pitchFamily="2" charset="-122"/>
                  </a:rPr>
                  <a:t>802.1X UnBlocked</a:t>
                </a:r>
              </a:p>
              <a:p>
                <a:pPr>
                  <a:defRPr/>
                </a:pPr>
                <a:r>
                  <a:rPr lang="en-US" altLang="zh-CN">
                    <a:ea typeface="宋体" pitchFamily="2" charset="-122"/>
                  </a:rPr>
                  <a:t>PTK/GTK</a:t>
                </a:r>
              </a:p>
            </p:txBody>
          </p:sp>
          <p:sp>
            <p:nvSpPr>
              <p:cNvPr id="202818" name="Text Box 66"/>
              <p:cNvSpPr txBox="1">
                <a:spLocks noChangeArrowheads="1"/>
              </p:cNvSpPr>
              <p:nvPr/>
            </p:nvSpPr>
            <p:spPr bwMode="auto">
              <a:xfrm>
                <a:off x="4560" y="576"/>
                <a:ext cx="862" cy="756"/>
              </a:xfrm>
              <a:prstGeom prst="rect">
                <a:avLst/>
              </a:prstGeom>
              <a:solidFill>
                <a:schemeClr val="bg1"/>
              </a:solidFill>
              <a:ln w="38100">
                <a:solidFill>
                  <a:srgbClr val="808080"/>
                </a:solidFill>
                <a:miter lim="800000"/>
                <a:headEnd/>
                <a:tailEnd/>
              </a:ln>
              <a:effectLst/>
            </p:spPr>
            <p:txBody>
              <a:bodyPr>
                <a:spAutoFit/>
              </a:bodyPr>
              <a:lstStyle/>
              <a:p>
                <a:pPr>
                  <a:defRPr/>
                </a:pPr>
                <a:r>
                  <a:rPr lang="en-US" b="1" u="sng"/>
                  <a:t>Authentica-tion Server</a:t>
                </a:r>
                <a:r>
                  <a:rPr lang="en-US" b="1"/>
                  <a:t> </a:t>
                </a:r>
                <a:r>
                  <a:rPr lang="en-US" altLang="zh-CN" b="1">
                    <a:ea typeface="宋体" pitchFamily="2" charset="-122"/>
                  </a:rPr>
                  <a:t>(RADIUS)</a:t>
                </a:r>
                <a:endParaRPr lang="en-US" altLang="zh-CN">
                  <a:ea typeface="宋体" pitchFamily="2" charset="-122"/>
                </a:endParaRPr>
              </a:p>
              <a:p>
                <a:pPr>
                  <a:defRPr/>
                </a:pPr>
                <a:r>
                  <a:rPr lang="en-US" altLang="zh-CN">
                    <a:ea typeface="宋体" pitchFamily="2" charset="-122"/>
                  </a:rPr>
                  <a:t>No Key</a:t>
                </a:r>
              </a:p>
            </p:txBody>
          </p:sp>
        </p:grpSp>
      </p:grpSp>
      <p:sp>
        <p:nvSpPr>
          <p:cNvPr id="68" name="TextBox 67"/>
          <p:cNvSpPr txBox="1"/>
          <p:nvPr/>
        </p:nvSpPr>
        <p:spPr>
          <a:xfrm>
            <a:off x="1676400" y="57090"/>
            <a:ext cx="2209800" cy="369332"/>
          </a:xfrm>
          <a:prstGeom prst="rect">
            <a:avLst/>
          </a:prstGeom>
          <a:noFill/>
        </p:spPr>
        <p:txBody>
          <a:bodyPr wrap="square" rtlCol="0">
            <a:spAutoFit/>
          </a:bodyPr>
          <a:lstStyle/>
          <a:p>
            <a:r>
              <a:rPr lang="en-US" dirty="0">
                <a:solidFill>
                  <a:schemeClr val="tx2"/>
                </a:solidFill>
              </a:rPr>
              <a:t>Link Layer</a:t>
            </a:r>
          </a:p>
        </p:txBody>
      </p:sp>
      <p:sp>
        <p:nvSpPr>
          <p:cNvPr id="69" name="标题 1"/>
          <p:cNvSpPr txBox="1">
            <a:spLocks/>
          </p:cNvSpPr>
          <p:nvPr/>
        </p:nvSpPr>
        <p:spPr>
          <a:xfrm>
            <a:off x="0" y="6383547"/>
            <a:ext cx="10274060" cy="474453"/>
          </a:xfrm>
          <a:prstGeom prst="rect">
            <a:avLst/>
          </a:prstGeom>
          <a:solidFill>
            <a:schemeClr val="accent5">
              <a:lumMod val="60000"/>
              <a:lumOff val="40000"/>
            </a:schemeClr>
          </a:solid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t>Network Security Protocols</a:t>
            </a:r>
            <a:endParaRPr lang="en-US" altLang="zh-CN" sz="2400" dirty="0"/>
          </a:p>
        </p:txBody>
      </p:sp>
      <p:sp>
        <p:nvSpPr>
          <p:cNvPr id="70" name="标题 1"/>
          <p:cNvSpPr txBox="1">
            <a:spLocks/>
          </p:cNvSpPr>
          <p:nvPr/>
        </p:nvSpPr>
        <p:spPr>
          <a:xfrm>
            <a:off x="10274060" y="6383547"/>
            <a:ext cx="1917940" cy="474453"/>
          </a:xfrm>
          <a:prstGeom prst="rect">
            <a:avLst/>
          </a:prstGeom>
          <a:noFill/>
          <a:ln>
            <a:solidFill>
              <a:schemeClr val="accent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sz="2400" b="1" dirty="0"/>
          </a:p>
        </p:txBody>
      </p:sp>
      <p:sp>
        <p:nvSpPr>
          <p:cNvPr id="3" name="灯片编号占位符 2"/>
          <p:cNvSpPr>
            <a:spLocks noGrp="1"/>
          </p:cNvSpPr>
          <p:nvPr>
            <p:ph type="sldNum" sz="quarter" idx="12"/>
          </p:nvPr>
        </p:nvSpPr>
        <p:spPr/>
        <p:txBody>
          <a:bodyPr/>
          <a:lstStyle/>
          <a:p>
            <a:fld id="{1FF18F41-E0A9-4F72-861C-BE4AABE77BA0}" type="slidenum">
              <a:rPr lang="zh-CN" altLang="en-US" smtClean="0"/>
              <a:t>9</a:t>
            </a:fld>
            <a:endParaRPr lang="zh-CN" altLang="en-US"/>
          </a:p>
        </p:txBody>
      </p:sp>
    </p:spTree>
    <p:extLst>
      <p:ext uri="{BB962C8B-B14F-4D97-AF65-F5344CB8AC3E}">
        <p14:creationId xmlns:p14="http://schemas.microsoft.com/office/powerpoint/2010/main" val="225811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202754"/>
                                        </p:tgtEl>
                                        <p:attrNameLst>
                                          <p:attrName>style.visibility</p:attrName>
                                        </p:attrNameLst>
                                      </p:cBhvr>
                                      <p:to>
                                        <p:strVal val="visible"/>
                                      </p:to>
                                    </p:set>
                                    <p:anim calcmode="lin" valueType="num">
                                      <p:cBhvr additive="base">
                                        <p:cTn id="21" dur="500" fill="hold"/>
                                        <p:tgtEl>
                                          <p:spTgt spid="202754"/>
                                        </p:tgtEl>
                                        <p:attrNameLst>
                                          <p:attrName>ppt_x</p:attrName>
                                        </p:attrNameLst>
                                      </p:cBhvr>
                                      <p:tavLst>
                                        <p:tav tm="0">
                                          <p:val>
                                            <p:strVal val="#ppt_x"/>
                                          </p:val>
                                        </p:tav>
                                        <p:tav tm="100000">
                                          <p:val>
                                            <p:strVal val="#ppt_x"/>
                                          </p:val>
                                        </p:tav>
                                      </p:tavLst>
                                    </p:anim>
                                    <p:anim calcmode="lin" valueType="num">
                                      <p:cBhvr additive="base">
                                        <p:cTn id="22" dur="500" fill="hold"/>
                                        <p:tgtEl>
                                          <p:spTgt spid="202754"/>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275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202810"/>
                                        </p:tgtEl>
                                        <p:attrNameLst>
                                          <p:attrName>style.visibility</p:attrName>
                                        </p:attrNameLst>
                                      </p:cBhvr>
                                      <p:to>
                                        <p:strVal val="visible"/>
                                      </p:to>
                                    </p:set>
                                    <p:anim calcmode="lin" valueType="num">
                                      <p:cBhvr>
                                        <p:cTn id="31" dur="500" fill="hold"/>
                                        <p:tgtEl>
                                          <p:spTgt spid="202810"/>
                                        </p:tgtEl>
                                        <p:attrNameLst>
                                          <p:attrName>ppt_w</p:attrName>
                                        </p:attrNameLst>
                                      </p:cBhvr>
                                      <p:tavLst>
                                        <p:tav tm="0">
                                          <p:val>
                                            <p:fltVal val="0"/>
                                          </p:val>
                                        </p:tav>
                                        <p:tav tm="100000">
                                          <p:val>
                                            <p:strVal val="#ppt_w"/>
                                          </p:val>
                                        </p:tav>
                                      </p:tavLst>
                                    </p:anim>
                                    <p:anim calcmode="lin" valueType="num">
                                      <p:cBhvr>
                                        <p:cTn id="32" dur="500" fill="hold"/>
                                        <p:tgtEl>
                                          <p:spTgt spid="20281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5585</TotalTime>
  <Words>3814</Words>
  <Application>Microsoft Office PowerPoint</Application>
  <PresentationFormat>宽屏</PresentationFormat>
  <Paragraphs>933</Paragraphs>
  <Slides>74</Slides>
  <Notes>17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74</vt:i4>
      </vt:variant>
    </vt:vector>
  </HeadingPairs>
  <TitlesOfParts>
    <vt:vector size="96" baseType="lpstr">
      <vt:lpstr>Gill Sans</vt:lpstr>
      <vt:lpstr>Gulim</vt:lpstr>
      <vt:lpstr>Monotype Sorts</vt:lpstr>
      <vt:lpstr>ＭＳ Ｐゴシック</vt:lpstr>
      <vt:lpstr>ヒラギノ角ゴ ProN W3</vt:lpstr>
      <vt:lpstr>宋体</vt:lpstr>
      <vt:lpstr>Arial</vt:lpstr>
      <vt:lpstr>Arial Narrow</vt:lpstr>
      <vt:lpstr>Calibri</vt:lpstr>
      <vt:lpstr>Calibri Light</vt:lpstr>
      <vt:lpstr>Comic Sans MS</vt:lpstr>
      <vt:lpstr>Symbol</vt:lpstr>
      <vt:lpstr>Tahoma</vt:lpstr>
      <vt:lpstr>Times</vt:lpstr>
      <vt:lpstr>Times New Roman</vt:lpstr>
      <vt:lpstr>Verdana</vt:lpstr>
      <vt:lpstr>Wingdings</vt:lpstr>
      <vt:lpstr>Wingdings 2</vt:lpstr>
      <vt:lpstr>Office 主题</vt:lpstr>
      <vt:lpstr>Clip</vt:lpstr>
      <vt:lpstr>Picture</vt:lpstr>
      <vt:lpstr>Bitmap Image</vt:lpstr>
      <vt:lpstr>Computer Security and Cryptography</vt:lpstr>
      <vt:lpstr>Computer Security and Cryptography</vt:lpstr>
      <vt:lpstr>Network security</vt:lpstr>
      <vt:lpstr>PowerPoint 演示文稿</vt:lpstr>
      <vt:lpstr>Plan for today</vt:lpstr>
      <vt:lpstr>Last lecture</vt:lpstr>
      <vt:lpstr>Network Protocol Stack</vt:lpstr>
      <vt:lpstr>PowerPoint 演示文稿</vt:lpstr>
      <vt:lpstr>802.11i Protocol</vt:lpstr>
      <vt:lpstr>PowerPoint 演示文稿</vt:lpstr>
      <vt:lpstr>Basic Layer 2-3 Security Problems</vt:lpstr>
      <vt:lpstr>Virtual Private Network   (VPN)</vt:lpstr>
      <vt:lpstr>PowerPoint 演示文稿</vt:lpstr>
      <vt:lpstr>IPSEC</vt:lpstr>
      <vt:lpstr>Recall packet formats and layers</vt:lpstr>
      <vt:lpstr>PowerPoint 演示文稿</vt:lpstr>
      <vt:lpstr>IPSEC Tunnel Mode</vt:lpstr>
      <vt:lpstr>PowerPoint 演示文稿</vt:lpstr>
      <vt:lpstr>IKE subprotocol from IPSEC</vt:lpstr>
      <vt:lpstr>Mobile IPv6 Architecture</vt:lpstr>
      <vt:lpstr>Summary of first section</vt:lpstr>
      <vt:lpstr>Second topic of today’s lecture</vt:lpstr>
      <vt:lpstr>PowerPoint 演示文稿</vt:lpstr>
      <vt:lpstr>Basic Firewall Concept</vt:lpstr>
      <vt:lpstr>Screened Subnet Using Two Routers</vt:lpstr>
      <vt:lpstr>Alternate 1: Dual-Homed Host</vt:lpstr>
      <vt:lpstr>Alternate 2: Screened Host</vt:lpstr>
      <vt:lpstr>Basic Packet Filtering</vt:lpstr>
      <vt:lpstr>Source-Address Forgery</vt:lpstr>
      <vt:lpstr>More about networking: port numbering</vt:lpstr>
      <vt:lpstr>Filtering Example: Inbound SMTP</vt:lpstr>
      <vt:lpstr>Filtering Example: Outbound SMTP</vt:lpstr>
      <vt:lpstr>Stateful or Dynamic Packet Filtering</vt:lpstr>
      <vt:lpstr>Telnet</vt:lpstr>
      <vt:lpstr>FTP</vt:lpstr>
      <vt:lpstr>Normal IP Fragmentation</vt:lpstr>
      <vt:lpstr>Abnormal Fragmentation</vt:lpstr>
      <vt:lpstr>Packet Fragmentation Attack</vt:lpstr>
      <vt:lpstr>TCP Protocol Stack</vt:lpstr>
      <vt:lpstr>Proxying Firewall</vt:lpstr>
      <vt:lpstr>Firewall with application proxies</vt:lpstr>
      <vt:lpstr>Application-level proxies</vt:lpstr>
      <vt:lpstr>Web traffic scanning</vt:lpstr>
      <vt:lpstr>Firewall references</vt:lpstr>
      <vt:lpstr>Intrusion detection</vt:lpstr>
      <vt:lpstr>Example: Snort</vt:lpstr>
      <vt:lpstr>Snort components</vt:lpstr>
      <vt:lpstr>Snort detection rules</vt:lpstr>
      <vt:lpstr>Additional examples</vt:lpstr>
      <vt:lpstr>Snort challenges</vt:lpstr>
      <vt:lpstr>Difficulties in anomaly detection</vt:lpstr>
      <vt:lpstr>Summary of this section</vt:lpstr>
      <vt:lpstr>Last section of today’s lecture</vt:lpstr>
      <vt:lpstr>Infrastructure protocols: BGP,  DNS</vt:lpstr>
      <vt:lpstr>BGP example</vt:lpstr>
      <vt:lpstr>BGP Security Issues</vt:lpstr>
      <vt:lpstr>S-BGP Design Overview</vt:lpstr>
      <vt:lpstr>BGP example</vt:lpstr>
      <vt:lpstr>Address Attestation</vt:lpstr>
      <vt:lpstr>Route Attestation</vt:lpstr>
      <vt:lpstr>Validating a Route</vt:lpstr>
      <vt:lpstr>Infrastructure protocols: BGP,  DNS</vt:lpstr>
      <vt:lpstr>Recall:  DNS Lookup</vt:lpstr>
      <vt:lpstr>DNS is Insecure</vt:lpstr>
      <vt:lpstr>DNSSEC Goal</vt:lpstr>
      <vt:lpstr>DNSSEC</vt:lpstr>
      <vt:lpstr>DNSSEC Lookup</vt:lpstr>
      <vt:lpstr>Authenticated Denial-of-Existence</vt:lpstr>
      <vt:lpstr>Insecure Sub-Namespace </vt:lpstr>
      <vt:lpstr>DNS Rebinding Attack</vt:lpstr>
      <vt:lpstr>DNS Rebinding Defenses</vt:lpstr>
      <vt:lpstr>Summary of this section</vt:lpstr>
      <vt:lpstr>Summary</vt:lpstr>
      <vt:lpstr>Thanks and any questions?</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物联网与大数据</dc:title>
  <dc:creator>pebg zhou</dc:creator>
  <cp:lastModifiedBy>pebg zhou</cp:lastModifiedBy>
  <cp:revision>217</cp:revision>
  <dcterms:created xsi:type="dcterms:W3CDTF">2016-03-16T02:24:27Z</dcterms:created>
  <dcterms:modified xsi:type="dcterms:W3CDTF">2016-05-22T13:39:23Z</dcterms:modified>
</cp:coreProperties>
</file>