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3"/>
  </p:notesMasterIdLst>
  <p:handoutMasterIdLst>
    <p:handoutMasterId r:id="rId64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34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</a:rPr>
              <a:t>Estonia moved statue away from city center to cemetery.  Objections by ethnic Russian minority.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Targeted</a:t>
            </a:r>
            <a:r>
              <a:rPr lang="en-US" baseline="0" dirty="0" smtClean="0"/>
              <a:t> </a:t>
            </a:r>
            <a:r>
              <a:rPr lang="en-US" dirty="0" smtClean="0"/>
              <a:t>Estonian ministerial sites and businesses.</a:t>
            </a: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A1678F-D43B-894A-892D-3EBCF3619EE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DFB681-426F-4245-8A08-407348E8353F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Gambling site in Costa Rica.   Defended using PureGig ISP that has  10Gb/sec link.</a:t>
            </a:r>
          </a:p>
          <a:p>
            <a:r>
              <a:rPr lang="en-US">
                <a:latin typeface="Times New Roman" charset="0"/>
                <a:sym typeface="Wingdings" charset="0"/>
              </a:rPr>
              <a:t>Note:   NetScalar boxes process SYN packets in HW.  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2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FFBDD07-802B-2349-A5F9-A6764AE462D8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Note:   web site is only accessible through prolexic proxy via leased line</a:t>
            </a:r>
          </a:p>
        </p:txBody>
      </p:sp>
    </p:spTree>
    <p:extLst>
      <p:ext uri="{BB962C8B-B14F-4D97-AF65-F5344CB8AC3E}">
        <p14:creationId xmlns:p14="http://schemas.microsoft.com/office/powerpoint/2010/main" val="357386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CEF4AE-9863-F244-8144-C16754E8EE64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Rate:    #attacks detected per 24 hours</a:t>
            </a:r>
          </a:p>
          <a:p>
            <a:r>
              <a:rPr lang="en-US">
                <a:latin typeface="Times New Roman" charset="0"/>
              </a:rPr>
              <a:t>Filtering some of these, like TCP RST, requires Prolexic to maintain per-flow state.</a:t>
            </a:r>
          </a:p>
          <a:p>
            <a:r>
              <a:rPr lang="en-US">
                <a:latin typeface="Times New Roman" charset="0"/>
              </a:rPr>
              <a:t>Per-flow state is not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240393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HTTPS</a:t>
            </a:r>
            <a:r>
              <a:rPr lang="en-US" baseline="0" dirty="0" smtClean="0"/>
              <a:t> prevent this?    Not if attacker is trusted to issue certs for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A1678F-D43B-894A-892D-3EBCF3619EE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36CC6E-BABF-F645-8716-907960550591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4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YouTube was down for close to two hours.   </a:t>
            </a:r>
          </a:p>
          <a:p>
            <a:r>
              <a:rPr lang="en-US">
                <a:latin typeface="Times New Roman" charset="0"/>
              </a:rPr>
              <a:t>More recent example:   Apr, 8, 2010:   for 18 minutes, China Telecom published BGP routes that cause .mil and .gov to route through China telecom.  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0B0DCC5-919D-1446-B668-225118B2D611}" type="slidenum">
              <a:rPr lang="en-US" sz="1300">
                <a:latin typeface="Times New Roman" charset="0"/>
              </a:rPr>
              <a:pPr/>
              <a:t>27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4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5D53CA-F38D-4648-809E-73330BA837C3}" type="slidenum">
              <a:rPr lang="en-US" sz="1300">
                <a:latin typeface="Times New Roman" charset="0"/>
              </a:rPr>
              <a:pPr/>
              <a:t>31</a:t>
            </a:fld>
            <a:endParaRPr lang="en-US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For SYN floods:  include puzzle solution in every SYN packet.   Example:   challenge  C = source-IP.</a:t>
            </a:r>
          </a:p>
        </p:txBody>
      </p:sp>
    </p:spTree>
    <p:extLst>
      <p:ext uri="{BB962C8B-B14F-4D97-AF65-F5344CB8AC3E}">
        <p14:creationId xmlns:p14="http://schemas.microsoft.com/office/powerpoint/2010/main" val="1451061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1401FB-E525-D14F-8684-A4D8A4698ECB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Other methods to block spoofed source IP:   SAVE  (Infocomm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02)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7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C4292A-DD22-294E-B7E2-C1EC29F28DDD}" type="slidenum">
              <a:rPr lang="en-US" sz="1300">
                <a:latin typeface="Times New Roman" charset="0"/>
              </a:rPr>
              <a:pPr/>
              <a:t>53</a:t>
            </a:fld>
            <a:endParaRPr lang="en-US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Capabilities can be revoked in case of attack</a:t>
            </a:r>
          </a:p>
        </p:txBody>
      </p:sp>
    </p:spTree>
    <p:extLst>
      <p:ext uri="{BB962C8B-B14F-4D97-AF65-F5344CB8AC3E}">
        <p14:creationId xmlns:p14="http://schemas.microsoft.com/office/powerpoint/2010/main" val="334744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5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591073-BBF0-7C49-B9D0-DEA504CA620C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blog.cloudflare.com</a:t>
            </a:r>
            <a:r>
              <a:rPr lang="en-US" dirty="0" smtClean="0">
                <a:latin typeface="Times New Roman" charset="0"/>
              </a:rPr>
              <a:t>/the-</a:t>
            </a:r>
            <a:r>
              <a:rPr lang="en-US" dirty="0" err="1" smtClean="0">
                <a:latin typeface="Times New Roman" charset="0"/>
              </a:rPr>
              <a:t>ddos</a:t>
            </a:r>
            <a:r>
              <a:rPr lang="en-US" dirty="0" smtClean="0">
                <a:latin typeface="Times New Roman" charset="0"/>
              </a:rPr>
              <a:t>-that-almost-broke-the-internet</a:t>
            </a:r>
          </a:p>
          <a:p>
            <a:r>
              <a:rPr lang="en-US" dirty="0" smtClean="0">
                <a:latin typeface="Times New Roman" charset="0"/>
              </a:rPr>
              <a:t>3/2013 attack:   31,000 open DNS resolvers, each outputting 10Mbps.   Source:  3 networks that allowed spoofing.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</a:rPr>
              <a:t>Attack on </a:t>
            </a:r>
            <a:r>
              <a:rPr lang="en-US" dirty="0" err="1" smtClean="0">
                <a:latin typeface="Times New Roman" charset="0"/>
              </a:rPr>
              <a:t>spamhouse</a:t>
            </a:r>
            <a:r>
              <a:rPr lang="en-US" dirty="0" smtClean="0">
                <a:latin typeface="Times New Roman" charset="0"/>
              </a:rPr>
              <a:t> protected by </a:t>
            </a:r>
            <a:r>
              <a:rPr lang="en-US" dirty="0" err="1" smtClean="0">
                <a:latin typeface="Times New Roman" charset="0"/>
              </a:rPr>
              <a:t>cloudflare.com</a:t>
            </a:r>
            <a:endParaRPr lang="en-US" dirty="0" smtClean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</a:t>
            </a:r>
            <a:r>
              <a:rPr lang="en-US" baseline="0" dirty="0" smtClean="0"/>
              <a:t> providers observed 100Gbps DNS reflection/amplification attack.</a:t>
            </a:r>
          </a:p>
          <a:p>
            <a:r>
              <a:rPr lang="en-US" baseline="0" dirty="0" smtClean="0"/>
              <a:t>IMDDOS:  botnet providing DDOS services for hire.    80$/24 hours.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A1678F-D43B-894A-892D-3EBCF3619E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30ABBB-8380-7943-8744-21874136C2D1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Number of packets depends on backlog queue eviction policy.</a:t>
            </a:r>
          </a:p>
        </p:txBody>
      </p:sp>
    </p:spTree>
    <p:extLst>
      <p:ext uri="{BB962C8B-B14F-4D97-AF65-F5344CB8AC3E}">
        <p14:creationId xmlns:p14="http://schemas.microsoft.com/office/powerpoint/2010/main" val="126232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D821D9-8F29-D74D-8738-0F26B43DA100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Infected IP:  a.b.c.d.     a.b.X.Y avoids ingress filtering ISPs.      Note: evades Savage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s /8 backscatter monitor.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2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1F5AA8-35BF-754F-885B-11156FC75CFB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Syncache:  global hash table for all half open connections on all sockets.</a:t>
            </a:r>
          </a:p>
        </p:txBody>
      </p:sp>
    </p:spTree>
    <p:extLst>
      <p:ext uri="{BB962C8B-B14F-4D97-AF65-F5344CB8AC3E}">
        <p14:creationId xmlns:p14="http://schemas.microsoft.com/office/powerpoint/2010/main" val="146868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BB46887-ED1D-6D4C-968F-AE0261DD9BC7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To check that SN</a:t>
            </a:r>
            <a:r>
              <a:rPr lang="en-US" baseline="-25000" dirty="0">
                <a:latin typeface="Times New Roman" charset="0"/>
              </a:rPr>
              <a:t>S </a:t>
            </a:r>
            <a:r>
              <a:rPr lang="en-US" dirty="0">
                <a:latin typeface="Times New Roman" charset="0"/>
              </a:rPr>
              <a:t> is valid:   server </a:t>
            </a:r>
            <a:r>
              <a:rPr lang="en-US" dirty="0" err="1">
                <a:latin typeface="Times New Roman" charset="0"/>
              </a:rPr>
              <a:t>xors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with SN</a:t>
            </a:r>
            <a:r>
              <a:rPr lang="en-US" baseline="-25000" dirty="0" smtClean="0">
                <a:latin typeface="Times New Roman" charset="0"/>
              </a:rPr>
              <a:t>C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and verifies that L is the correct value. </a:t>
            </a:r>
          </a:p>
          <a:p>
            <a:r>
              <a:rPr lang="en-US" dirty="0">
                <a:latin typeface="Times New Roman" charset="0"/>
              </a:rPr>
              <a:t>T guarantees that old SYN-ACK Cookies cannot be used</a:t>
            </a:r>
          </a:p>
          <a:p>
            <a:r>
              <a:rPr lang="en-US" dirty="0">
                <a:latin typeface="Times New Roman" charset="0"/>
              </a:rPr>
              <a:t>MSS:  max segment size   (TCP option),   encoded as 3 bits.</a:t>
            </a:r>
          </a:p>
        </p:txBody>
      </p:sp>
    </p:spTree>
    <p:extLst>
      <p:ext uri="{BB962C8B-B14F-4D97-AF65-F5344CB8AC3E}">
        <p14:creationId xmlns:p14="http://schemas.microsoft.com/office/powerpoint/2010/main" val="283093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27BA9F-5853-D444-85F4-017A7B1654AE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Savage used /8 network:   44.x.y.z. 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Arbor:   measures *distinct* SYN attacks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5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524000"/>
            <a:ext cx="52324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0"/>
            <a:ext cx="52324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12D36-41D3-5B49-8DA6-A70889E8AF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60904" y="2859800"/>
            <a:ext cx="173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12</a:t>
            </a:r>
            <a:endParaRPr lang="en-US" altLang="zh-CN" sz="28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Review:  TCP Header format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TCP:</a:t>
            </a:r>
          </a:p>
          <a:p>
            <a:pPr lvl="1" eaLnBrk="1" hangingPunct="1"/>
            <a:r>
              <a:rPr lang="en-US">
                <a:latin typeface="Tahoma" charset="0"/>
              </a:rPr>
              <a:t>Session based</a:t>
            </a:r>
          </a:p>
          <a:p>
            <a:pPr lvl="1" eaLnBrk="1" hangingPunct="1"/>
            <a:r>
              <a:rPr lang="en-US">
                <a:latin typeface="Tahoma" charset="0"/>
              </a:rPr>
              <a:t>Congestion control</a:t>
            </a:r>
          </a:p>
          <a:p>
            <a:pPr lvl="1" eaLnBrk="1" hangingPunct="1"/>
            <a:r>
              <a:rPr lang="en-US">
                <a:latin typeface="Tahoma" charset="0"/>
              </a:rPr>
              <a:t>In order delivery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332538" y="1919289"/>
            <a:ext cx="3649662" cy="3595687"/>
            <a:chOff x="3029" y="1209"/>
            <a:chExt cx="2299" cy="226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96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080" y="1392"/>
              <a:ext cx="113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120" y="1632"/>
              <a:ext cx="209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120" y="1872"/>
              <a:ext cx="21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120" y="2112"/>
              <a:ext cx="2112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120" y="2610"/>
              <a:ext cx="2112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408" y="2136"/>
              <a:ext cx="209" cy="4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092" y="2136"/>
              <a:ext cx="195" cy="4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637" y="2136"/>
              <a:ext cx="200" cy="4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858" y="2136"/>
              <a:ext cx="207" cy="4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4310" y="2136"/>
              <a:ext cx="210" cy="4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540" y="2136"/>
              <a:ext cx="210" cy="4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029" y="120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0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5054" y="1209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31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8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984111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109944" y="210628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109944" y="446848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109944" y="3477883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25795" y="119188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46945" y="124585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373595" y="1877683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36970" y="3020683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678394" y="4316083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267607" y="3249283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267607" y="5230483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109944" y="2106283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109944" y="4468483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109944" y="4011283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267607" y="1801483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109944" y="1725283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7267607" y="2868283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427945" y="1953883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399370" y="2944483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7427945" y="3935083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383494" y="5230483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221319" y="1757033"/>
            <a:ext cx="15140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SN</a:t>
            </a:r>
            <a:r>
              <a:rPr lang="en-US" baseline="-25000" dirty="0" err="1"/>
              <a:t>C</a:t>
            </a:r>
            <a:r>
              <a:rPr lang="en-US" dirty="0" err="1">
                <a:sym typeface="Symbol" charset="0"/>
              </a:rPr>
              <a:t>⟵</a:t>
            </a:r>
            <a:r>
              <a:rPr lang="en-US" dirty="0" err="1"/>
              <a:t>rand</a:t>
            </a:r>
            <a:r>
              <a:rPr lang="en-US" baseline="-25000" dirty="0" err="1"/>
              <a:t>C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baseline="-25000" dirty="0"/>
              <a:t>C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0</a:t>
            </a:r>
            <a:endParaRPr lang="en-US" dirty="0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076857" y="2869871"/>
            <a:ext cx="1497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SN</a:t>
            </a:r>
            <a:r>
              <a:rPr lang="en-US" baseline="-25000" dirty="0" err="1"/>
              <a:t>S</a:t>
            </a:r>
            <a:r>
              <a:rPr lang="en-US" dirty="0" err="1">
                <a:sym typeface="Symbol" charset="0"/>
              </a:rPr>
              <a:t>⟵</a:t>
            </a:r>
            <a:r>
              <a:rPr lang="en-US" dirty="0" err="1"/>
              <a:t>rand</a:t>
            </a:r>
            <a:r>
              <a:rPr lang="en-US" baseline="-25000" dirty="0" err="1"/>
              <a:t>S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baseline="-25000" dirty="0"/>
              <a:t>S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C</a:t>
            </a:r>
            <a:endParaRPr lang="en-US" dirty="0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534058" y="4165271"/>
            <a:ext cx="12218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SN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C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7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007" y="78297"/>
            <a:ext cx="8458200" cy="838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TCP SYN Flood I:   low rate  </a:t>
            </a:r>
            <a:r>
              <a:rPr lang="en-US" sz="2800" dirty="0">
                <a:latin typeface="Tahoma" charset="0"/>
              </a:rPr>
              <a:t>(</a:t>
            </a:r>
            <a:r>
              <a:rPr lang="en-US" sz="2800" dirty="0" err="1">
                <a:latin typeface="Tahoma" charset="0"/>
              </a:rPr>
              <a:t>DoS</a:t>
            </a:r>
            <a:r>
              <a:rPr lang="en-US" sz="2800" dirty="0">
                <a:latin typeface="Tahoma" charset="0"/>
              </a:rPr>
              <a:t> bug)</a:t>
            </a:r>
            <a:endParaRPr lang="en-US" sz="4000" dirty="0">
              <a:latin typeface="Tahoma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554858" y="1321279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9700" name="Line 8"/>
          <p:cNvSpPr>
            <a:spLocks noChangeShapeType="1"/>
          </p:cNvSpPr>
          <p:nvPr/>
        </p:nvSpPr>
        <p:spPr bwMode="auto">
          <a:xfrm>
            <a:off x="2739007" y="1854679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9701" name="Group 27"/>
          <p:cNvGrpSpPr>
            <a:grpSpLocks/>
          </p:cNvGrpSpPr>
          <p:nvPr/>
        </p:nvGrpSpPr>
        <p:grpSpPr bwMode="auto">
          <a:xfrm>
            <a:off x="2739007" y="2235679"/>
            <a:ext cx="3092450" cy="3352800"/>
            <a:chOff x="836" y="1680"/>
            <a:chExt cx="2592" cy="2112"/>
          </a:xfrm>
        </p:grpSpPr>
        <p:sp>
          <p:nvSpPr>
            <p:cNvPr id="29717" name="Line 3"/>
            <p:cNvSpPr>
              <a:spLocks noChangeShapeType="1"/>
            </p:cNvSpPr>
            <p:nvPr/>
          </p:nvSpPr>
          <p:spPr bwMode="auto">
            <a:xfrm>
              <a:off x="836" y="1680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836" y="2064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836" y="2479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836" y="2911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>
              <a:off x="836" y="3312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9702" name="Group 26"/>
          <p:cNvGrpSpPr>
            <a:grpSpLocks/>
          </p:cNvGrpSpPr>
          <p:nvPr/>
        </p:nvGrpSpPr>
        <p:grpSpPr bwMode="auto">
          <a:xfrm>
            <a:off x="4070921" y="2235679"/>
            <a:ext cx="966787" cy="3048000"/>
            <a:chOff x="1675" y="1536"/>
            <a:chExt cx="609" cy="1920"/>
          </a:xfrm>
        </p:grpSpPr>
        <p:sp>
          <p:nvSpPr>
            <p:cNvPr id="29712" name="Text Box 6"/>
            <p:cNvSpPr txBox="1">
              <a:spLocks noChangeArrowheads="1"/>
            </p:cNvSpPr>
            <p:nvPr/>
          </p:nvSpPr>
          <p:spPr bwMode="auto">
            <a:xfrm>
              <a:off x="1675" y="1536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C1</a:t>
              </a:r>
            </a:p>
          </p:txBody>
        </p:sp>
        <p:sp>
          <p:nvSpPr>
            <p:cNvPr id="29713" name="Text Box 13"/>
            <p:cNvSpPr txBox="1">
              <a:spLocks noChangeArrowheads="1"/>
            </p:cNvSpPr>
            <p:nvPr/>
          </p:nvSpPr>
          <p:spPr bwMode="auto">
            <a:xfrm>
              <a:off x="1675" y="1920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C2</a:t>
              </a:r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1675" y="2335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C3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675" y="2767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C4</a:t>
              </a:r>
            </a:p>
          </p:txBody>
        </p:sp>
        <p:sp>
          <p:nvSpPr>
            <p:cNvPr id="29716" name="Text Box 22"/>
            <p:cNvSpPr txBox="1">
              <a:spLocks noChangeArrowheads="1"/>
            </p:cNvSpPr>
            <p:nvPr/>
          </p:nvSpPr>
          <p:spPr bwMode="auto">
            <a:xfrm>
              <a:off x="1675" y="3168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C5</a:t>
              </a:r>
            </a:p>
          </p:txBody>
        </p:sp>
      </p:grpSp>
      <p:grpSp>
        <p:nvGrpSpPr>
          <p:cNvPr id="29703" name="Group 25"/>
          <p:cNvGrpSpPr>
            <a:grpSpLocks/>
          </p:cNvGrpSpPr>
          <p:nvPr/>
        </p:nvGrpSpPr>
        <p:grpSpPr bwMode="auto">
          <a:xfrm>
            <a:off x="5679057" y="1375255"/>
            <a:ext cx="527050" cy="4621213"/>
            <a:chOff x="2784" y="1138"/>
            <a:chExt cx="332" cy="2911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2784" y="1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</a:t>
              </a: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2923" y="1488"/>
              <a:ext cx="0" cy="67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>
              <a:off x="2923" y="2160"/>
              <a:ext cx="1" cy="18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8" name="Line 14"/>
            <p:cNvSpPr>
              <a:spLocks noChangeShapeType="1"/>
            </p:cNvSpPr>
            <p:nvPr/>
          </p:nvSpPr>
          <p:spPr bwMode="auto">
            <a:xfrm>
              <a:off x="2972" y="2544"/>
              <a:ext cx="0" cy="150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9" name="Line 17"/>
            <p:cNvSpPr>
              <a:spLocks noChangeShapeType="1"/>
            </p:cNvSpPr>
            <p:nvPr/>
          </p:nvSpPr>
          <p:spPr bwMode="auto">
            <a:xfrm>
              <a:off x="3016" y="2959"/>
              <a:ext cx="4" cy="109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0" name="Line 20"/>
            <p:cNvSpPr>
              <a:spLocks noChangeShapeType="1"/>
            </p:cNvSpPr>
            <p:nvPr/>
          </p:nvSpPr>
          <p:spPr bwMode="auto">
            <a:xfrm>
              <a:off x="3068" y="3391"/>
              <a:ext cx="0" cy="65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1" name="Line 23"/>
            <p:cNvSpPr>
              <a:spLocks noChangeShapeType="1"/>
            </p:cNvSpPr>
            <p:nvPr/>
          </p:nvSpPr>
          <p:spPr bwMode="auto">
            <a:xfrm>
              <a:off x="3116" y="3792"/>
              <a:ext cx="0" cy="25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6537896" y="1473679"/>
            <a:ext cx="351429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u="sng"/>
              <a:t>Single machine</a:t>
            </a:r>
            <a:r>
              <a:rPr lang="en-U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SYN Packets with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1">
                <a:solidFill>
                  <a:srgbClr val="009900"/>
                </a:solidFill>
              </a:rPr>
              <a:t>random source IP</a:t>
            </a:r>
            <a:br>
              <a:rPr lang="en-US" sz="2400" b="1">
                <a:solidFill>
                  <a:srgbClr val="009900"/>
                </a:solidFill>
              </a:rPr>
            </a:br>
            <a:r>
              <a:rPr lang="en-US" sz="2400" b="1">
                <a:solidFill>
                  <a:srgbClr val="009900"/>
                </a:solidFill>
              </a:rPr>
              <a:t>	addresses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Fills up backlog queue</a:t>
            </a:r>
            <a:br>
              <a:rPr lang="en-US" sz="2400"/>
            </a:br>
            <a:r>
              <a:rPr lang="en-US" sz="2400"/>
              <a:t>	on server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No further connections</a:t>
            </a:r>
            <a:br>
              <a:rPr lang="en-US" sz="2400"/>
            </a:br>
            <a:r>
              <a:rPr lang="en-US" sz="2400"/>
              <a:t>	possible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524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 Floods     </a:t>
            </a:r>
            <a:r>
              <a:rPr lang="en-US" sz="2800">
                <a:latin typeface="Tahoma" charset="0"/>
              </a:rPr>
              <a:t>(phrack 48, no 13, 1996)</a:t>
            </a:r>
          </a:p>
        </p:txBody>
      </p:sp>
      <p:graphicFrame>
        <p:nvGraphicFramePr>
          <p:cNvPr id="1351723" name="Group 4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4398392"/>
              </p:ext>
            </p:extLst>
          </p:nvPr>
        </p:nvGraphicFramePr>
        <p:xfrm>
          <a:off x="3495136" y="1517666"/>
          <a:ext cx="4419600" cy="2301970"/>
        </p:xfrm>
        <a:graphic>
          <a:graphicData uri="http://schemas.openxmlformats.org/drawingml/2006/table">
            <a:tbl>
              <a:tblPr/>
              <a:tblGrid>
                <a:gridCol w="2455863"/>
                <a:gridCol w="1963737"/>
              </a:tblGrid>
              <a:tr h="895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Backlog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queue size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Linux 1.2.x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FreeBSD 2.1.5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WinNT 4.0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0" name="Text Box 41"/>
          <p:cNvSpPr txBox="1">
            <a:spLocks noChangeArrowheads="1"/>
          </p:cNvSpPr>
          <p:nvPr/>
        </p:nvSpPr>
        <p:spPr bwMode="auto">
          <a:xfrm>
            <a:off x="3684050" y="4046554"/>
            <a:ext cx="4195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Backlog timeout:    3 minutes</a:t>
            </a:r>
          </a:p>
        </p:txBody>
      </p:sp>
      <p:sp>
        <p:nvSpPr>
          <p:cNvPr id="30741" name="Text Box 42"/>
          <p:cNvSpPr txBox="1">
            <a:spLocks noChangeArrowheads="1"/>
          </p:cNvSpPr>
          <p:nvPr/>
        </p:nvSpPr>
        <p:spPr bwMode="auto">
          <a:xfrm>
            <a:off x="2126566" y="4901370"/>
            <a:ext cx="8458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Attacker needs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only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128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SYN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packets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every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3 minutes</a:t>
            </a:r>
            <a:endParaRPr lang="en-US" sz="2800" dirty="0">
              <a:latin typeface="Calibri" charset="0"/>
              <a:ea typeface="Calibri" charset="0"/>
              <a:cs typeface="Calibri" charset="0"/>
              <a:sym typeface="Symbol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Low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rate SYN flood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12D36-41D3-5B49-8DA6-A70889E8AF2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27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classic SYN flood example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8305800" cy="52578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endParaRPr lang="en-US" dirty="0">
              <a:latin typeface="Tahoma" charset="0"/>
              <a:sym typeface="Symbo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u="sng" dirty="0">
                <a:latin typeface="Tahoma" charset="0"/>
                <a:sym typeface="Symbol" charset="0"/>
              </a:rPr>
              <a:t>MS Blaster worm</a:t>
            </a:r>
            <a:r>
              <a:rPr lang="en-US" dirty="0">
                <a:latin typeface="Tahoma" charset="0"/>
                <a:sym typeface="Symbol" charset="0"/>
              </a:rPr>
              <a:t>    (2003)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ahoma" charset="0"/>
                <a:sym typeface="Symbol" charset="0"/>
              </a:rPr>
              <a:t>Infected machines at noon on Aug 16</a:t>
            </a:r>
            <a:r>
              <a:rPr lang="en-US" baseline="30000" dirty="0">
                <a:latin typeface="Tahoma" charset="0"/>
                <a:sym typeface="Symbol" charset="0"/>
              </a:rPr>
              <a:t>th</a:t>
            </a:r>
            <a:r>
              <a:rPr lang="en-US" dirty="0">
                <a:latin typeface="Tahoma" charset="0"/>
                <a:sym typeface="Symbol" charset="0"/>
              </a:rPr>
              <a:t>:</a:t>
            </a:r>
          </a:p>
          <a:p>
            <a:pPr lvl="2" eaLnBrk="1" hangingPunct="1"/>
            <a:r>
              <a:rPr lang="en-US" dirty="0">
                <a:latin typeface="Tahoma" charset="0"/>
                <a:sym typeface="Symbol" charset="0"/>
              </a:rPr>
              <a:t>SYN flood on port 80 to  </a:t>
            </a:r>
            <a:r>
              <a:rPr lang="en-US" b="1" dirty="0" err="1">
                <a:solidFill>
                  <a:srgbClr val="009900"/>
                </a:solidFill>
                <a:latin typeface="Tahoma" charset="0"/>
                <a:sym typeface="Symbol" charset="0"/>
              </a:rPr>
              <a:t>windowsupdate.com</a:t>
            </a:r>
            <a:endParaRPr lang="en-US" b="1" dirty="0">
              <a:solidFill>
                <a:srgbClr val="009900"/>
              </a:solidFill>
              <a:latin typeface="Tahoma" charset="0"/>
              <a:sym typeface="Symbol" charset="0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dirty="0">
                <a:latin typeface="Tahoma" charset="0"/>
                <a:sym typeface="Symbol" charset="0"/>
              </a:rPr>
              <a:t>50 SYN packets every second. </a:t>
            </a:r>
          </a:p>
          <a:p>
            <a:pPr lvl="3" eaLnBrk="1" hangingPunct="1"/>
            <a:r>
              <a:rPr lang="en-US" dirty="0">
                <a:latin typeface="Tahoma" charset="0"/>
                <a:sym typeface="Symbol" charset="0"/>
              </a:rPr>
              <a:t>each packet is 40 bytes.</a:t>
            </a:r>
          </a:p>
          <a:p>
            <a:pPr lvl="2" eaLnBrk="1" hangingPunct="1"/>
            <a:r>
              <a:rPr lang="en-US" dirty="0">
                <a:latin typeface="Tahoma" charset="0"/>
              </a:rPr>
              <a:t>Spoofed source IP:  </a:t>
            </a:r>
            <a:r>
              <a:rPr lang="en-US" dirty="0" err="1">
                <a:latin typeface="Tahoma" charset="0"/>
              </a:rPr>
              <a:t>a.b.X.Y</a:t>
            </a:r>
            <a:r>
              <a:rPr lang="en-US" dirty="0">
                <a:latin typeface="Tahoma" charset="0"/>
              </a:rPr>
              <a:t>   where  X,Y random.</a:t>
            </a:r>
          </a:p>
          <a:p>
            <a:pPr eaLnBrk="1" hangingPunct="1">
              <a:spcBef>
                <a:spcPct val="80000"/>
              </a:spcBef>
            </a:pPr>
            <a:endParaRPr lang="en-US" u="sng" dirty="0" smtClean="0">
              <a:latin typeface="Tahoma" charset="0"/>
            </a:endParaRPr>
          </a:p>
          <a:p>
            <a:pPr eaLnBrk="1" hangingPunct="1">
              <a:spcBef>
                <a:spcPct val="80000"/>
              </a:spcBef>
            </a:pPr>
            <a:r>
              <a:rPr lang="en-US" u="sng" dirty="0" smtClean="0">
                <a:latin typeface="Tahoma" charset="0"/>
              </a:rPr>
              <a:t>MS </a:t>
            </a:r>
            <a:r>
              <a:rPr lang="en-US" u="sng" dirty="0">
                <a:latin typeface="Tahoma" charset="0"/>
              </a:rPr>
              <a:t>solution</a:t>
            </a:r>
            <a:r>
              <a:rPr lang="en-US" dirty="0">
                <a:latin typeface="Tahoma" charset="0"/>
              </a:rPr>
              <a:t>:   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>
                <a:latin typeface="Tahoma" charset="0"/>
              </a:rPr>
              <a:t>new name:   </a:t>
            </a:r>
            <a:r>
              <a:rPr lang="en-US" dirty="0" err="1">
                <a:solidFill>
                  <a:srgbClr val="009900"/>
                </a:solidFill>
                <a:latin typeface="Tahoma" charset="0"/>
              </a:rPr>
              <a:t>windowsupdate.microsoft.com</a:t>
            </a:r>
            <a:r>
              <a:rPr lang="en-US" dirty="0">
                <a:latin typeface="Tahoma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740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Low rate SYN flood defenses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Non-solution:</a:t>
            </a:r>
          </a:p>
          <a:p>
            <a:pPr lvl="1" eaLnBrk="1" hangingPunct="1"/>
            <a:r>
              <a:rPr lang="en-US">
                <a:latin typeface="Tahoma" charset="0"/>
              </a:rPr>
              <a:t>Increase backlog queue size or decrease timeout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Correct solution</a:t>
            </a:r>
            <a:r>
              <a:rPr lang="en-US">
                <a:latin typeface="Tahoma" charset="0"/>
              </a:rPr>
              <a:t>  </a:t>
            </a:r>
            <a:r>
              <a:rPr lang="en-US" sz="2000">
                <a:latin typeface="Tahoma" charset="0"/>
              </a:rPr>
              <a:t>(when under attack) </a:t>
            </a:r>
            <a:r>
              <a:rPr lang="en-US">
                <a:latin typeface="Tahoma" charset="0"/>
              </a:rPr>
              <a:t>:   </a:t>
            </a:r>
          </a:p>
          <a:p>
            <a:pPr lvl="1" eaLnBrk="1" hangingPunct="1"/>
            <a:r>
              <a:rPr lang="en-US" b="1">
                <a:solidFill>
                  <a:srgbClr val="009900"/>
                </a:solidFill>
                <a:latin typeface="Tahoma" charset="0"/>
              </a:rPr>
              <a:t>Syncookies</a:t>
            </a:r>
            <a:r>
              <a:rPr lang="en-US">
                <a:latin typeface="Tahoma" charset="0"/>
              </a:rPr>
              <a:t>:  remove state from server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Small performance overhead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632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353575" y="3097061"/>
            <a:ext cx="7092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764935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Syncookies</a:t>
            </a:r>
            <a:endParaRPr lang="en-US" dirty="0">
              <a:latin typeface="Tahoma" charset="0"/>
            </a:endParaRPr>
          </a:p>
        </p:txBody>
      </p:sp>
      <p:sp>
        <p:nvSpPr>
          <p:cNvPr id="14295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26080" y="1046042"/>
            <a:ext cx="86106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Idea:  use secret key and data in packet to gen. server SN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Server responds to Client with SYN-ACK cookie: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 = 5-bit counter incremented every 64 </a:t>
            </a:r>
            <a:r>
              <a:rPr lang="en-US" dirty="0" err="1">
                <a:latin typeface="Tahoma" charset="0"/>
              </a:rPr>
              <a:t>secs</a:t>
            </a:r>
            <a:r>
              <a:rPr lang="en-US" dirty="0">
                <a:latin typeface="Tahoma" charset="0"/>
              </a:rPr>
              <a:t>.</a:t>
            </a:r>
          </a:p>
          <a:p>
            <a:pPr lvl="1">
              <a:spcBef>
                <a:spcPts val="1600"/>
              </a:spcBef>
            </a:pPr>
            <a:r>
              <a:rPr lang="en-US" dirty="0">
                <a:latin typeface="Tahoma" charset="0"/>
              </a:rPr>
              <a:t>L = </a:t>
            </a:r>
            <a:r>
              <a:rPr lang="en-US" dirty="0" err="1">
                <a:latin typeface="Tahoma" charset="0"/>
              </a:rPr>
              <a:t>MAC</a:t>
            </a:r>
            <a:r>
              <a:rPr lang="en-US" baseline="-25000" dirty="0" err="1">
                <a:latin typeface="Tahoma" charset="0"/>
              </a:rPr>
              <a:t>key</a:t>
            </a:r>
            <a:r>
              <a:rPr lang="en-US" dirty="0">
                <a:latin typeface="Tahoma" charset="0"/>
              </a:rPr>
              <a:t> (</a:t>
            </a:r>
            <a:r>
              <a:rPr lang="en-US" sz="2000" dirty="0" err="1">
                <a:latin typeface="Tahoma" charset="0"/>
              </a:rPr>
              <a:t>SAddr</a:t>
            </a:r>
            <a:r>
              <a:rPr lang="en-US" sz="2000" dirty="0">
                <a:latin typeface="Tahoma" charset="0"/>
              </a:rPr>
              <a:t>,  </a:t>
            </a:r>
            <a:r>
              <a:rPr lang="en-US" sz="2000" dirty="0" err="1">
                <a:latin typeface="Tahoma" charset="0"/>
              </a:rPr>
              <a:t>SPort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DAddr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DPort</a:t>
            </a:r>
            <a:r>
              <a:rPr lang="en-US" sz="2000" dirty="0">
                <a:latin typeface="Tahoma" charset="0"/>
              </a:rPr>
              <a:t>, SN</a:t>
            </a:r>
            <a:r>
              <a:rPr lang="en-US" sz="2000" baseline="-25000" dirty="0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, T</a:t>
            </a:r>
            <a:r>
              <a:rPr lang="en-US" dirty="0">
                <a:latin typeface="Tahoma" charset="0"/>
              </a:rPr>
              <a:t>)     </a:t>
            </a:r>
            <a:r>
              <a:rPr lang="en-US" sz="1600" dirty="0">
                <a:latin typeface="Tahoma" charset="0"/>
              </a:rPr>
              <a:t>[24 bits]</a:t>
            </a:r>
            <a:endParaRPr lang="en-US" dirty="0">
              <a:latin typeface="Tahoma" charset="0"/>
            </a:endParaRPr>
          </a:p>
          <a:p>
            <a:pPr lvl="2">
              <a:spcBef>
                <a:spcPts val="1200"/>
              </a:spcBef>
            </a:pPr>
            <a:r>
              <a:rPr lang="en-US" dirty="0">
                <a:latin typeface="Tahoma" charset="0"/>
              </a:rPr>
              <a:t>key:   picked at random during boot</a:t>
            </a:r>
          </a:p>
          <a:p>
            <a:pPr lvl="1">
              <a:spcBef>
                <a:spcPts val="1600"/>
              </a:spcBef>
            </a:pPr>
            <a:r>
              <a:rPr lang="en-US" dirty="0">
                <a:latin typeface="Tahoma" charset="0"/>
              </a:rPr>
              <a:t>SN</a:t>
            </a:r>
            <a:r>
              <a:rPr lang="en-US" baseline="-25000" dirty="0">
                <a:latin typeface="Tahoma" charset="0"/>
              </a:rPr>
              <a:t>S</a:t>
            </a:r>
            <a:r>
              <a:rPr lang="en-US" dirty="0">
                <a:latin typeface="Tahoma" charset="0"/>
              </a:rPr>
              <a:t> =  (T . </a:t>
            </a:r>
            <a:r>
              <a:rPr lang="en-US" dirty="0" err="1">
                <a:latin typeface="Tahoma" charset="0"/>
              </a:rPr>
              <a:t>mss</a:t>
            </a:r>
            <a:r>
              <a:rPr lang="en-US" dirty="0">
                <a:latin typeface="Tahoma" charset="0"/>
              </a:rPr>
              <a:t> .  L)		</a:t>
            </a:r>
            <a:r>
              <a:rPr lang="en-US" sz="1800" dirty="0">
                <a:latin typeface="Tahoma" charset="0"/>
              </a:rPr>
              <a:t>( |L| = 24 bits )</a:t>
            </a:r>
          </a:p>
          <a:p>
            <a:pPr lvl="1" eaLnBrk="1" hangingPunct="1"/>
            <a:r>
              <a:rPr lang="en-US" b="1" dirty="0">
                <a:latin typeface="Tahoma" charset="0"/>
              </a:rPr>
              <a:t>Server does not save state</a:t>
            </a:r>
            <a:r>
              <a:rPr lang="en-US" dirty="0">
                <a:latin typeface="Tahoma" charset="0"/>
              </a:rPr>
              <a:t>   </a:t>
            </a:r>
            <a:r>
              <a:rPr lang="en-US" sz="1800" dirty="0">
                <a:latin typeface="Tahoma" charset="0"/>
              </a:rPr>
              <a:t>(other TCP options are lost)</a:t>
            </a:r>
            <a:endParaRPr lang="en-US" b="1" dirty="0">
              <a:latin typeface="Tahoma" charset="0"/>
            </a:endParaRPr>
          </a:p>
          <a:p>
            <a:pPr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Honest client responds with ACK </a:t>
            </a:r>
            <a:r>
              <a:rPr lang="en-US" sz="2000" dirty="0">
                <a:latin typeface="Tahoma" charset="0"/>
              </a:rPr>
              <a:t>( AN=SN</a:t>
            </a:r>
            <a:r>
              <a:rPr lang="en-US" sz="2000" baseline="-25000" dirty="0">
                <a:latin typeface="Tahoma" charset="0"/>
              </a:rPr>
              <a:t>S </a:t>
            </a:r>
            <a:r>
              <a:rPr lang="en-US" sz="2000" dirty="0">
                <a:latin typeface="Tahoma" charset="0"/>
              </a:rPr>
              <a:t> ,  SN=SN</a:t>
            </a:r>
            <a:r>
              <a:rPr lang="en-US" sz="2000" baseline="-25000" dirty="0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+1 )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Server allocates space for socket only if valid  </a:t>
            </a:r>
            <a:r>
              <a:rPr lang="en-US" dirty="0" smtClean="0">
                <a:latin typeface="Tahoma" charset="0"/>
              </a:rPr>
              <a:t>SN</a:t>
            </a:r>
            <a:r>
              <a:rPr lang="en-US" baseline="-25000" dirty="0" smtClean="0">
                <a:latin typeface="Tahoma" charset="0"/>
              </a:rPr>
              <a:t>S</a:t>
            </a:r>
            <a:r>
              <a:rPr lang="en-US" dirty="0" smtClean="0">
                <a:latin typeface="Tahoma" charset="0"/>
              </a:rPr>
              <a:t>  </a:t>
            </a:r>
            <a:endParaRPr lang="en-US" dirty="0">
              <a:latin typeface="Tahoma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008188" y="129381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 dirty="0"/>
              <a:t>[Bernstein, Schenk]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190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SYN floods:  backscatter </a:t>
            </a:r>
            <a:r>
              <a:rPr lang="en-US" dirty="0" smtClean="0">
                <a:latin typeface="Tahoma" charset="0"/>
              </a:rPr>
              <a:t>  </a:t>
            </a:r>
            <a:r>
              <a:rPr lang="en-US" sz="2400" dirty="0">
                <a:latin typeface="Tahoma" charset="0"/>
              </a:rPr>
              <a:t>[</a:t>
            </a:r>
            <a:r>
              <a:rPr lang="en-US" sz="2400" dirty="0">
                <a:latin typeface="Tahoma" charset="0"/>
              </a:rPr>
              <a:t>MVS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altLang="ja-JP" sz="2400" dirty="0">
                <a:latin typeface="Tahoma" charset="0"/>
              </a:rPr>
              <a:t>01]</a:t>
            </a:r>
            <a:endParaRPr lang="en-US" sz="2400" dirty="0">
              <a:latin typeface="Tahoma" charset="0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16205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SYN with forged source IP </a:t>
            </a:r>
            <a:r>
              <a:rPr lang="en-US" dirty="0">
                <a:latin typeface="Tahoma" charset="0"/>
                <a:sym typeface="Symbol" charset="0"/>
              </a:rPr>
              <a:t>  SYN/ACK to random host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8750" r="21875" b="17708"/>
          <a:stretch>
            <a:fillRect/>
          </a:stretch>
        </p:blipFill>
        <p:spPr bwMode="auto">
          <a:xfrm>
            <a:off x="3362864" y="2070100"/>
            <a:ext cx="5410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689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5691"/>
            <a:ext cx="10515600" cy="79375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Backscatter </a:t>
            </a:r>
            <a:r>
              <a:rPr lang="en-US" sz="4000" dirty="0">
                <a:latin typeface="Tahoma" charset="0"/>
              </a:rPr>
              <a:t>measurement</a:t>
            </a:r>
            <a:endParaRPr lang="en-US" sz="2000" dirty="0">
              <a:latin typeface="Tahoma" charset="0"/>
            </a:endParaRP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1649" y="943304"/>
            <a:ext cx="83058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Listen to unused IP </a:t>
            </a:r>
            <a:r>
              <a:rPr lang="en-US" dirty="0" err="1">
                <a:latin typeface="Tahoma" charset="0"/>
              </a:rPr>
              <a:t>addresss</a:t>
            </a:r>
            <a:r>
              <a:rPr lang="en-US" dirty="0">
                <a:latin typeface="Tahoma" charset="0"/>
              </a:rPr>
              <a:t> space  (</a:t>
            </a:r>
            <a:r>
              <a:rPr lang="en-US" dirty="0" err="1">
                <a:latin typeface="Tahoma" charset="0"/>
              </a:rPr>
              <a:t>darknet</a:t>
            </a:r>
            <a:r>
              <a:rPr lang="en-US" dirty="0">
                <a:latin typeface="Tahoma" charset="0"/>
              </a:rPr>
              <a:t>)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Lonely SYN/ACK packet likely to be result of SYN attack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2001:      </a:t>
            </a:r>
            <a:r>
              <a:rPr lang="en-US" b="1" dirty="0">
                <a:latin typeface="Tahoma" charset="0"/>
              </a:rPr>
              <a:t>400</a:t>
            </a:r>
            <a:r>
              <a:rPr lang="en-US" dirty="0">
                <a:latin typeface="Tahoma" charset="0"/>
              </a:rPr>
              <a:t> SYN attacks/week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2013:      </a:t>
            </a:r>
            <a:r>
              <a:rPr lang="en-US" b="1" dirty="0" smtClean="0">
                <a:latin typeface="Tahoma" charset="0"/>
              </a:rPr>
              <a:t>773 </a:t>
            </a:r>
            <a:r>
              <a:rPr lang="en-US" dirty="0" smtClean="0">
                <a:latin typeface="Tahoma" charset="0"/>
              </a:rPr>
              <a:t>SYN </a:t>
            </a:r>
            <a:r>
              <a:rPr lang="en-US" dirty="0">
                <a:latin typeface="Tahoma" charset="0"/>
              </a:rPr>
              <a:t>attacks/24 hours   </a:t>
            </a:r>
            <a:r>
              <a:rPr lang="en-US" sz="1800" dirty="0">
                <a:latin typeface="Tahoma" charset="0"/>
              </a:rPr>
              <a:t>(arbor networks ATLAS) </a:t>
            </a:r>
            <a:endParaRPr lang="en-US" dirty="0">
              <a:latin typeface="Tahoma" charset="0"/>
            </a:endParaRPr>
          </a:p>
          <a:p>
            <a:pPr lvl="1" eaLnBrk="1" hangingPunct="1">
              <a:spcBef>
                <a:spcPct val="90000"/>
              </a:spcBef>
            </a:pPr>
            <a:r>
              <a:rPr lang="en-US" dirty="0">
                <a:latin typeface="Tahoma" charset="0"/>
              </a:rPr>
              <a:t>Larger experiments:   (monitor many ISP </a:t>
            </a:r>
            <a:r>
              <a:rPr lang="en-US" dirty="0" err="1">
                <a:latin typeface="Tahoma" charset="0"/>
              </a:rPr>
              <a:t>darknets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</a:rPr>
              <a:t>Arbor </a:t>
            </a:r>
            <a:r>
              <a:rPr lang="en-US" dirty="0" smtClean="0">
                <a:latin typeface="Tahoma" charset="0"/>
              </a:rPr>
              <a:t>networks</a:t>
            </a:r>
            <a:endParaRPr lang="en-US" dirty="0">
              <a:latin typeface="Tahoma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594574" y="1846592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2518374" y="1998992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594574" y="161799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8919174" y="161799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2432649" y="1949779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8666763" y="1949779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2</a:t>
            </a:r>
            <a:r>
              <a:rPr lang="en-US" sz="2400" baseline="30000"/>
              <a:t>32</a:t>
            </a:r>
            <a:endParaRPr lang="en-US" sz="2400"/>
          </a:p>
        </p:txBody>
      </p:sp>
      <p:sp>
        <p:nvSpPr>
          <p:cNvPr id="39946" name="AutoShape 11"/>
          <p:cNvSpPr>
            <a:spLocks/>
          </p:cNvSpPr>
          <p:nvPr/>
        </p:nvSpPr>
        <p:spPr bwMode="auto">
          <a:xfrm rot="-5400000">
            <a:off x="5680674" y="1530679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5185374" y="1933904"/>
            <a:ext cx="122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monitor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5066313" y="1476705"/>
            <a:ext cx="1404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/8 network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84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Estonia attack      </a:t>
            </a:r>
            <a:r>
              <a:rPr lang="en-US" sz="1800">
                <a:latin typeface="Tahoma" charset="0"/>
              </a:rPr>
              <a:t>(ATLAS </a:t>
            </a:r>
            <a:r>
              <a:rPr lang="ja-JP" altLang="en-US" sz="1800">
                <a:latin typeface="Tahoma" charset="0"/>
              </a:rPr>
              <a:t>‘</a:t>
            </a:r>
            <a:r>
              <a:rPr lang="en-US" altLang="ja-JP" sz="1800">
                <a:latin typeface="Tahoma" charset="0"/>
              </a:rPr>
              <a:t>07)</a:t>
            </a:r>
            <a:endParaRPr lang="en-US" sz="1800">
              <a:latin typeface="Tahoma" charset="0"/>
            </a:endParaRPr>
          </a:p>
        </p:txBody>
      </p:sp>
      <p:sp>
        <p:nvSpPr>
          <p:cNvPr id="481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Attack types detected:  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115 ICMP floods,    4 TCP SYN floods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u="sng" dirty="0">
                <a:latin typeface="Tahoma" charset="0"/>
              </a:rPr>
              <a:t>Bandwidth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12 attacks:    </a:t>
            </a:r>
            <a:r>
              <a:rPr lang="en-US" b="1" dirty="0">
                <a:latin typeface="Tahoma" charset="0"/>
              </a:rPr>
              <a:t>70-95  Mbps  for over 10 hours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All attack traffic was coming from outside Estonia</a:t>
            </a:r>
          </a:p>
          <a:p>
            <a:pPr lvl="1" eaLnBrk="1" hangingPunct="1"/>
            <a:r>
              <a:rPr lang="en-US" dirty="0">
                <a:latin typeface="Tahoma" charset="0"/>
              </a:rPr>
              <a:t>Estonia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s solution: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Estonian ISPs blocked all foreign traffic until attacks stopped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</a:rPr>
              <a:t>    ⇒ 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attack had little impact inside Estonia</a:t>
            </a:r>
          </a:p>
        </p:txBody>
      </p:sp>
      <p:pic>
        <p:nvPicPr>
          <p:cNvPr id="5" name="Content Placeholder 4" descr="estonia-bronzesoldi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7" b="6010"/>
          <a:stretch>
            <a:fillRect/>
          </a:stretch>
        </p:blipFill>
        <p:spPr bwMode="auto">
          <a:xfrm>
            <a:off x="8534401" y="228600"/>
            <a:ext cx="159366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964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</a:t>
            </a:r>
            <a:r>
              <a:rPr lang="en-US" altLang="zh-CN" sz="3200" dirty="0" smtClean="0"/>
              <a:t>12</a:t>
            </a:r>
            <a:endParaRPr lang="en-US" altLang="zh-CN" sz="3200" dirty="0" smtClean="0"/>
          </a:p>
          <a:p>
            <a:r>
              <a:rPr lang="en-US" altLang="zh-CN" sz="3200" dirty="0" smtClean="0"/>
              <a:t>Unwanted traffic: Denial of service attacks</a:t>
            </a:r>
            <a:endParaRPr lang="en-US" altLang="zh-CN" sz="32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48" y="3303736"/>
            <a:ext cx="4048703" cy="2726127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SYN Floods II: Massive flood </a:t>
            </a:r>
            <a:r>
              <a:rPr lang="en-US" sz="2800" dirty="0">
                <a:latin typeface="Tahoma" charset="0"/>
              </a:rPr>
              <a:t>(</a:t>
            </a:r>
            <a:r>
              <a:rPr lang="en-US" sz="2800" dirty="0" err="1">
                <a:latin typeface="Tahoma" charset="0"/>
              </a:rPr>
              <a:t>e.g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BetCris.com</a:t>
            </a:r>
            <a:r>
              <a:rPr lang="en-US" altLang="ja-JP" sz="2800" dirty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</p:txBody>
      </p:sp>
      <p:sp>
        <p:nvSpPr>
          <p:cNvPr id="134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5344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Command bot army to flood specific target:  (DDoS)</a:t>
            </a:r>
          </a:p>
          <a:p>
            <a:pPr lvl="1" eaLnBrk="1" hangingPunct="1"/>
            <a:endParaRPr lang="en-US" b="1" dirty="0">
              <a:latin typeface="Tahoma" charset="0"/>
            </a:endParaRPr>
          </a:p>
          <a:p>
            <a:pPr lvl="1" eaLnBrk="1" hangingPunct="1"/>
            <a:r>
              <a:rPr lang="en-US" b="1" dirty="0">
                <a:latin typeface="Tahoma" charset="0"/>
              </a:rPr>
              <a:t>20,000</a:t>
            </a:r>
            <a:r>
              <a:rPr lang="en-US" dirty="0">
                <a:latin typeface="Tahoma" charset="0"/>
              </a:rPr>
              <a:t> bots can generate </a:t>
            </a:r>
            <a:r>
              <a:rPr lang="en-US" b="1" dirty="0">
                <a:latin typeface="Tahoma" charset="0"/>
              </a:rPr>
              <a:t>2Gb/sec</a:t>
            </a:r>
            <a:r>
              <a:rPr lang="en-US" dirty="0">
                <a:latin typeface="Tahoma" charset="0"/>
              </a:rPr>
              <a:t> of SYNs   </a:t>
            </a:r>
            <a:r>
              <a:rPr lang="en-US" sz="2000" dirty="0">
                <a:latin typeface="Tahoma" charset="0"/>
              </a:rPr>
              <a:t>(2003)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At web site: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Saturates network uplink or network router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Random source </a:t>
            </a:r>
            <a:r>
              <a:rPr lang="en-US" dirty="0" smtClean="0">
                <a:latin typeface="Tahoma" charset="0"/>
              </a:rPr>
              <a:t>IP  </a:t>
            </a:r>
            <a:r>
              <a:rPr lang="en-US" dirty="0" smtClean="0">
                <a:latin typeface="Tahoma" charset="0"/>
                <a:sym typeface="Symbol" charset="0"/>
              </a:rPr>
              <a:t>⇒   </a:t>
            </a:r>
            <a:r>
              <a:rPr lang="en-US" dirty="0">
                <a:latin typeface="Tahoma" charset="0"/>
                <a:sym typeface="Symbol" charset="0"/>
              </a:rPr>
              <a:t/>
            </a:r>
            <a:br>
              <a:rPr lang="en-US" dirty="0">
                <a:latin typeface="Tahoma" charset="0"/>
                <a:sym typeface="Symbol" charset="0"/>
              </a:rPr>
            </a:br>
            <a:r>
              <a:rPr lang="en-US" dirty="0">
                <a:latin typeface="Tahoma" charset="0"/>
                <a:sym typeface="Symbol" charset="0"/>
              </a:rPr>
              <a:t>	attack SYNs look the same as real SYNs</a:t>
            </a:r>
          </a:p>
          <a:p>
            <a:pPr lvl="2" eaLnBrk="1" hangingPunct="1">
              <a:lnSpc>
                <a:spcPct val="110000"/>
              </a:lnSpc>
            </a:pPr>
            <a:endParaRPr lang="en-US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What to do  ???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788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ahoma" charset="0"/>
              </a:rPr>
              <a:t>Prolexic</a:t>
            </a:r>
            <a:r>
              <a:rPr lang="en-US" dirty="0" smtClean="0">
                <a:latin typeface="Tahoma" charset="0"/>
              </a:rPr>
              <a:t>   /    </a:t>
            </a:r>
            <a:r>
              <a:rPr lang="en-US" dirty="0" err="1" smtClean="0">
                <a:latin typeface="Tahoma" charset="0"/>
              </a:rPr>
              <a:t>CloudFlare</a:t>
            </a:r>
            <a:endParaRPr lang="en-US" dirty="0">
              <a:latin typeface="Tahoma" charset="0"/>
            </a:endParaRP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5344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Idea:   only forward established TCP connections to site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6384925" y="2651125"/>
            <a:ext cx="1295400" cy="202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Prolexic</a:t>
            </a:r>
          </a:p>
          <a:p>
            <a:pPr algn="ctr"/>
            <a:r>
              <a:rPr lang="en-US" b="1"/>
              <a:t>Proxy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8937625" y="3962400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/>
              <a:t>Web </a:t>
            </a:r>
            <a:br>
              <a:rPr lang="en-US" sz="2400" b="1"/>
            </a:br>
            <a:r>
              <a:rPr lang="en-US" sz="2400" b="1"/>
              <a:t>site</a:t>
            </a:r>
          </a:p>
        </p:txBody>
      </p:sp>
      <p:grpSp>
        <p:nvGrpSpPr>
          <p:cNvPr id="44038" name="Group 24"/>
          <p:cNvGrpSpPr>
            <a:grpSpLocks/>
          </p:cNvGrpSpPr>
          <p:nvPr/>
        </p:nvGrpSpPr>
        <p:grpSpPr bwMode="auto">
          <a:xfrm>
            <a:off x="2209800" y="2847975"/>
            <a:ext cx="1371600" cy="1250950"/>
            <a:chOff x="432" y="1564"/>
            <a:chExt cx="864" cy="788"/>
          </a:xfrm>
        </p:grpSpPr>
        <p:pic>
          <p:nvPicPr>
            <p:cNvPr id="44048" name="Picture 4" descr="j02394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564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9" name="Picture 7" descr="j02394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660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0" name="Picture 8" descr="j02394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56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1" name="Picture 9" descr="j02394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852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2" name="Picture 10" descr="j02394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948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3603625" y="3021013"/>
            <a:ext cx="27813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3979863" y="2574925"/>
            <a:ext cx="190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Lots-of-SYNs</a:t>
            </a:r>
          </a:p>
        </p:txBody>
      </p:sp>
      <p:sp>
        <p:nvSpPr>
          <p:cNvPr id="44041" name="Line 15"/>
          <p:cNvSpPr>
            <a:spLocks noChangeShapeType="1"/>
          </p:cNvSpPr>
          <p:nvPr/>
        </p:nvSpPr>
        <p:spPr bwMode="auto">
          <a:xfrm flipH="1">
            <a:off x="3581400" y="3767138"/>
            <a:ext cx="27813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 flipH="1">
            <a:off x="3776663" y="3311525"/>
            <a:ext cx="257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Lots-of-SYN/ACKs</a:t>
            </a:r>
          </a:p>
        </p:txBody>
      </p:sp>
      <p:grpSp>
        <p:nvGrpSpPr>
          <p:cNvPr id="44043" name="Group 20"/>
          <p:cNvGrpSpPr>
            <a:grpSpLocks/>
          </p:cNvGrpSpPr>
          <p:nvPr/>
        </p:nvGrpSpPr>
        <p:grpSpPr bwMode="auto">
          <a:xfrm>
            <a:off x="3603625" y="4049713"/>
            <a:ext cx="2781300" cy="457200"/>
            <a:chOff x="1344" y="2321"/>
            <a:chExt cx="1752" cy="288"/>
          </a:xfrm>
        </p:grpSpPr>
        <p:sp>
          <p:nvSpPr>
            <p:cNvPr id="44046" name="Line 17"/>
            <p:cNvSpPr>
              <a:spLocks noChangeShapeType="1"/>
            </p:cNvSpPr>
            <p:nvPr/>
          </p:nvSpPr>
          <p:spPr bwMode="auto">
            <a:xfrm>
              <a:off x="1344" y="2592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Text Box 18"/>
            <p:cNvSpPr txBox="1">
              <a:spLocks noChangeArrowheads="1"/>
            </p:cNvSpPr>
            <p:nvPr/>
          </p:nvSpPr>
          <p:spPr bwMode="auto">
            <a:xfrm>
              <a:off x="1581" y="2321"/>
              <a:ext cx="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Few ACKs</a:t>
              </a:r>
            </a:p>
          </p:txBody>
        </p:sp>
      </p:grpSp>
      <p:sp>
        <p:nvSpPr>
          <p:cNvPr id="44044" name="Line 22"/>
          <p:cNvSpPr>
            <a:spLocks noChangeShapeType="1"/>
          </p:cNvSpPr>
          <p:nvPr/>
        </p:nvSpPr>
        <p:spPr bwMode="auto">
          <a:xfrm>
            <a:off x="7680325" y="4479925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23"/>
          <p:cNvSpPr txBox="1">
            <a:spLocks noChangeArrowheads="1"/>
          </p:cNvSpPr>
          <p:nvPr/>
        </p:nvSpPr>
        <p:spPr bwMode="auto">
          <a:xfrm>
            <a:off x="7759700" y="4403726"/>
            <a:ext cx="1100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Forward</a:t>
            </a:r>
          </a:p>
          <a:p>
            <a:pPr algn="ctr" eaLnBrk="1" hangingPunct="1"/>
            <a:r>
              <a:rPr lang="en-US"/>
              <a:t>to site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3838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73043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Other junk packets</a:t>
            </a:r>
          </a:p>
        </p:txBody>
      </p:sp>
      <p:sp>
        <p:nvSpPr>
          <p:cNvPr id="46083" name="Rectangle 5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95500" y="1015192"/>
            <a:ext cx="80010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ahoma" charset="0"/>
              </a:rPr>
              <a:t>Proxy must keep floods of these away from web site</a:t>
            </a:r>
          </a:p>
        </p:txBody>
      </p:sp>
      <p:graphicFrame>
        <p:nvGraphicFramePr>
          <p:cNvPr id="1416244" name="Group 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77475700"/>
              </p:ext>
            </p:extLst>
          </p:nvPr>
        </p:nvGraphicFramePr>
        <p:xfrm>
          <a:off x="2247900" y="1167592"/>
          <a:ext cx="7848600" cy="4106874"/>
        </p:xfrm>
        <a:graphic>
          <a:graphicData uri="http://schemas.openxmlformats.org/drawingml/2006/table">
            <a:tbl>
              <a:tblPr/>
              <a:tblGrid>
                <a:gridCol w="2895600"/>
                <a:gridCol w="2819400"/>
                <a:gridCol w="2133600"/>
              </a:tblGrid>
              <a:tr h="670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Attack Packet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Victim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Rate: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/day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[ATLAS 2013]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 to open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SYN/ACK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773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 to closed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ACK or TCP DATA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NULL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ECHO Request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ECHO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UDP to closed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Port unreachable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0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1524000" y="1143000"/>
            <a:ext cx="3048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2514600" y="2057400"/>
            <a:ext cx="60198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Stronger attacks:  TCP con flood</a:t>
            </a:r>
          </a:p>
        </p:txBody>
      </p:sp>
      <p:sp>
        <p:nvSpPr>
          <p:cNvPr id="136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Command bot army to: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Complete TCP connection to web site</a:t>
            </a:r>
          </a:p>
          <a:p>
            <a:pPr lvl="1" eaLnBrk="1" hangingPunct="1"/>
            <a:r>
              <a:rPr lang="en-US">
                <a:latin typeface="Tahoma" charset="0"/>
              </a:rPr>
              <a:t>Send short HTTP HEAD request</a:t>
            </a:r>
          </a:p>
          <a:p>
            <a:pPr lvl="1" eaLnBrk="1" hangingPunct="1"/>
            <a:r>
              <a:rPr lang="en-US">
                <a:latin typeface="Tahoma" charset="0"/>
              </a:rPr>
              <a:t>Repeat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Will bypass SYN flood protection proxy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… but:</a:t>
            </a:r>
          </a:p>
          <a:p>
            <a:pPr lvl="1" eaLnBrk="1" hangingPunct="1"/>
            <a:r>
              <a:rPr lang="en-US">
                <a:latin typeface="Tahoma" charset="0"/>
              </a:rPr>
              <a:t>Attacker can no longer use random source IPs.</a:t>
            </a:r>
          </a:p>
          <a:p>
            <a:pPr lvl="2" eaLnBrk="1" hangingPunct="1"/>
            <a:r>
              <a:rPr lang="en-US">
                <a:latin typeface="Tahoma" charset="0"/>
              </a:rPr>
              <a:t>Reveals location of bot zombies</a:t>
            </a:r>
            <a:endParaRPr lang="en-US">
              <a:latin typeface="Tahoma" charset="0"/>
            </a:endParaRPr>
          </a:p>
          <a:p>
            <a:pPr lvl="1"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Proxy can now block or rate-limit bots.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898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77" y="-567"/>
            <a:ext cx="8686800" cy="838200"/>
          </a:xfrm>
        </p:spPr>
        <p:txBody>
          <a:bodyPr/>
          <a:lstStyle/>
          <a:p>
            <a:r>
              <a:rPr lang="en-US" dirty="0" smtClean="0"/>
              <a:t>A real-world example: </a:t>
            </a:r>
            <a:r>
              <a:rPr lang="en-US" dirty="0" err="1" smtClean="0"/>
              <a:t>GitHub</a:t>
            </a:r>
            <a:r>
              <a:rPr lang="en-US" dirty="0" smtClean="0"/>
              <a:t>  </a:t>
            </a:r>
            <a:r>
              <a:rPr lang="en-US" sz="1600" dirty="0"/>
              <a:t>(3/2015)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925" y="837633"/>
            <a:ext cx="80010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-based </a:t>
            </a:r>
            <a:r>
              <a:rPr lang="en-US" dirty="0" err="1" smtClean="0"/>
              <a:t>DDoS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6338" y="3352234"/>
            <a:ext cx="4648837" cy="2431435"/>
            <a:chOff x="3191500" y="3867090"/>
            <a:chExt cx="4648837" cy="2431435"/>
          </a:xfrm>
        </p:grpSpPr>
        <p:sp>
          <p:nvSpPr>
            <p:cNvPr id="5" name="TextBox 4"/>
            <p:cNvSpPr txBox="1"/>
            <p:nvPr/>
          </p:nvSpPr>
          <p:spPr>
            <a:xfrm>
              <a:off x="3191500" y="4267200"/>
              <a:ext cx="4648837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</a:t>
              </a:r>
              <a:r>
                <a:rPr lang="en-US" dirty="0" err="1"/>
                <a:t>imgflood</a:t>
              </a:r>
              <a:r>
                <a:rPr lang="en-US" dirty="0"/>
                <a:t>() {  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var</a:t>
              </a:r>
              <a:r>
                <a:rPr lang="en-US" dirty="0"/>
                <a:t> TARGET = 'victim-</a:t>
              </a:r>
              <a:r>
                <a:rPr lang="en-US" dirty="0" err="1"/>
                <a:t>website.com</a:t>
              </a:r>
              <a:r>
                <a:rPr lang="en-US" dirty="0"/>
                <a:t>/</a:t>
              </a:r>
              <a:r>
                <a:rPr lang="en-US" dirty="0" err="1"/>
                <a:t>index.php</a:t>
              </a:r>
              <a:r>
                <a:rPr lang="en-US" dirty="0"/>
                <a:t>?’</a:t>
              </a:r>
              <a:endParaRPr lang="en-US" dirty="0"/>
            </a:p>
            <a:p>
              <a:r>
                <a:rPr lang="en-US" dirty="0"/>
                <a:t>  </a:t>
              </a:r>
              <a:r>
                <a:rPr lang="en-US" dirty="0" err="1"/>
                <a:t>var</a:t>
              </a:r>
              <a:r>
                <a:rPr lang="en-US" dirty="0"/>
                <a:t> </a:t>
              </a:r>
              <a:r>
                <a:rPr lang="en-US" dirty="0"/>
                <a:t>rand = </a:t>
              </a:r>
              <a:r>
                <a:rPr lang="en-US" dirty="0" err="1"/>
                <a:t>Math.floor</a:t>
              </a:r>
              <a:r>
                <a:rPr lang="en-US" dirty="0"/>
                <a:t>(</a:t>
              </a:r>
              <a:r>
                <a:rPr lang="en-US" dirty="0" err="1"/>
                <a:t>Math.random</a:t>
              </a:r>
              <a:r>
                <a:rPr lang="en-US" dirty="0"/>
                <a:t>() * 1000)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var</a:t>
              </a:r>
              <a:r>
                <a:rPr lang="en-US" dirty="0"/>
                <a:t> pic = new Image(</a:t>
              </a:r>
              <a:r>
                <a:rPr lang="en-US" dirty="0"/>
                <a:t>)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pic.src</a:t>
              </a:r>
              <a:r>
                <a:rPr lang="en-US" dirty="0"/>
                <a:t> = 'http://'+</a:t>
              </a:r>
              <a:r>
                <a:rPr lang="en-US" dirty="0" err="1"/>
                <a:t>TARGET+</a:t>
              </a:r>
              <a:r>
                <a:rPr lang="en-US" dirty="0" err="1"/>
                <a:t>rand</a:t>
              </a:r>
              <a:r>
                <a:rPr lang="en-US" dirty="0"/>
                <a:t>+'=</a:t>
              </a:r>
              <a:r>
                <a:rPr lang="en-US" dirty="0" err="1"/>
                <a:t>val</a:t>
              </a:r>
              <a:r>
                <a:rPr lang="en-US" dirty="0"/>
                <a:t>'</a:t>
              </a:r>
            </a:p>
            <a:p>
              <a:r>
                <a:rPr lang="en-US" dirty="0"/>
                <a:t>}</a:t>
              </a:r>
            </a:p>
            <a:p>
              <a:r>
                <a:rPr lang="en-US" dirty="0" err="1"/>
                <a:t>setInterval</a:t>
              </a:r>
              <a:r>
                <a:rPr lang="en-US" dirty="0"/>
                <a:t>(</a:t>
              </a:r>
              <a:r>
                <a:rPr lang="en-US" dirty="0" err="1"/>
                <a:t>imgflood</a:t>
              </a:r>
              <a:r>
                <a:rPr lang="en-US" dirty="0"/>
                <a:t>, 10)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95039" y="3867090"/>
              <a:ext cx="148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imageFlood.js</a:t>
              </a:r>
              <a:endParaRPr lang="en-US" dirty="0"/>
            </a:p>
          </p:txBody>
        </p:sp>
      </p:grpSp>
      <p:pic>
        <p:nvPicPr>
          <p:cNvPr id="7" name="Picture 10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25" y="1707015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333" y="1175483"/>
            <a:ext cx="620716" cy="1063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25" y="1458405"/>
            <a:ext cx="620716" cy="1063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2689" y="2527768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/>
              <a:t>ithub.com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3883" y="228543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/>
              <a:t>onest </a:t>
            </a:r>
          </a:p>
          <a:p>
            <a:pPr algn="ctr"/>
            <a:r>
              <a:rPr lang="en-US" dirty="0"/>
              <a:t>e</a:t>
            </a:r>
            <a:r>
              <a:rPr lang="en-US" dirty="0"/>
              <a:t>nd 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21893" y="58694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/>
              <a:t>opular</a:t>
            </a:r>
            <a:br>
              <a:rPr lang="en-US" dirty="0"/>
            </a:br>
            <a:r>
              <a:rPr lang="en-US" dirty="0"/>
              <a:t>server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668465" y="1707015"/>
            <a:ext cx="23964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8379125" y="2056833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125" y="1752034"/>
            <a:ext cx="678368" cy="6580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6626525" y="2079972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22192" y="2285434"/>
            <a:ext cx="14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/>
              <a:t>nject</a:t>
            </a:r>
          </a:p>
          <a:p>
            <a:pPr algn="ctr"/>
            <a:r>
              <a:rPr lang="en-US" dirty="0" err="1"/>
              <a:t>imageFlood.js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3197525" y="2285433"/>
            <a:ext cx="239646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673526" y="3276033"/>
            <a:ext cx="857665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771917" y="4647634"/>
            <a:ext cx="197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HTTPS </a:t>
            </a:r>
            <a:br>
              <a:rPr lang="en-US" dirty="0"/>
            </a:br>
            <a:r>
              <a:rPr lang="en-US" dirty="0"/>
              <a:t>prevent this </a:t>
            </a:r>
            <a:r>
              <a:rPr lang="en-US" dirty="0" err="1"/>
              <a:t>DDoS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855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578" y="0"/>
            <a:ext cx="83820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DNS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Attacks  </a:t>
            </a:r>
            <a:r>
              <a:rPr lang="en-US" sz="2800" dirty="0">
                <a:latin typeface="Tahoma" charset="0"/>
              </a:rPr>
              <a:t>(e.g. </a:t>
            </a:r>
            <a:r>
              <a:rPr lang="en-US" sz="2800" dirty="0" err="1">
                <a:latin typeface="Tahoma" charset="0"/>
              </a:rPr>
              <a:t>bluesecurity</a:t>
            </a:r>
            <a:r>
              <a:rPr lang="en-US" sz="2800" dirty="0">
                <a:latin typeface="Tahoma" charset="0"/>
              </a:rPr>
              <a:t> 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altLang="ja-JP" sz="2800" dirty="0">
                <a:latin typeface="Tahoma" charset="0"/>
              </a:rPr>
              <a:t>06)</a:t>
            </a:r>
            <a:endParaRPr lang="en-US" sz="2800" dirty="0">
              <a:latin typeface="Tahoma" charset="0"/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99096" y="838200"/>
            <a:ext cx="83058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DNS runs on UDP port 53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DNS entry for  victim.com   hosted at victim_isp.com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attack: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flood victim_isp.com with requests for victim.com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</a:rPr>
              <a:t>Random source IP address</a:t>
            </a:r>
            <a:r>
              <a:rPr lang="en-US" dirty="0">
                <a:latin typeface="Tahoma" charset="0"/>
              </a:rPr>
              <a:t> in UDP packets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Takes out entire DNS server:     (collateral damage)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Tahoma" charset="0"/>
              </a:rPr>
              <a:t>bluesecurity</a:t>
            </a:r>
            <a:r>
              <a:rPr lang="en-US" dirty="0">
                <a:latin typeface="Tahoma" charset="0"/>
              </a:rPr>
              <a:t> DNS hosted at </a:t>
            </a:r>
            <a:r>
              <a:rPr lang="en-US" dirty="0" err="1">
                <a:latin typeface="Tahoma" charset="0"/>
              </a:rPr>
              <a:t>Tucows</a:t>
            </a:r>
            <a:r>
              <a:rPr lang="en-US" dirty="0">
                <a:latin typeface="Tahoma" charset="0"/>
              </a:rPr>
              <a:t> DNS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DNS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took out </a:t>
            </a:r>
            <a:r>
              <a:rPr lang="en-US" dirty="0" err="1">
                <a:latin typeface="Tahoma" charset="0"/>
              </a:rPr>
              <a:t>Tucows</a:t>
            </a:r>
            <a:r>
              <a:rPr lang="en-US" dirty="0">
                <a:latin typeface="Tahoma" charset="0"/>
              </a:rPr>
              <a:t> hosting many </a:t>
            </a:r>
            <a:r>
              <a:rPr lang="en-US" dirty="0" err="1">
                <a:latin typeface="Tahoma" charset="0"/>
              </a:rPr>
              <a:t>many</a:t>
            </a:r>
            <a:r>
              <a:rPr lang="en-US" dirty="0">
                <a:latin typeface="Tahoma" charset="0"/>
              </a:rPr>
              <a:t> sites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What to do ???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1239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77356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DNS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44947" y="773562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Generic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solutions: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Later on.   Require major changes to DNS.</a:t>
            </a:r>
          </a:p>
          <a:p>
            <a:pPr eaLnBrk="1" hangingPunct="1"/>
            <a:endParaRPr lang="en-US" b="1" dirty="0">
              <a:latin typeface="Tahoma" charset="0"/>
            </a:endParaRPr>
          </a:p>
          <a:p>
            <a:pPr eaLnBrk="1" hangingPunct="1"/>
            <a:r>
              <a:rPr lang="en-US" u="sng" dirty="0" err="1">
                <a:latin typeface="Tahoma" charset="0"/>
              </a:rPr>
              <a:t>DoS</a:t>
            </a:r>
            <a:r>
              <a:rPr lang="en-US" u="sng" dirty="0">
                <a:latin typeface="Tahoma" charset="0"/>
              </a:rPr>
              <a:t> resistant DNS design</a:t>
            </a:r>
            <a:r>
              <a:rPr lang="en-US" dirty="0" smtClean="0">
                <a:latin typeface="Tahoma" charset="0"/>
              </a:rPr>
              <a:t>:      </a:t>
            </a:r>
            <a:r>
              <a:rPr lang="en-US" sz="2000" dirty="0">
                <a:latin typeface="Tahoma" charset="0"/>
              </a:rPr>
              <a:t>(e.g.  </a:t>
            </a:r>
            <a:r>
              <a:rPr lang="en-US" sz="2000" dirty="0" err="1">
                <a:latin typeface="Tahoma" charset="0"/>
              </a:rPr>
              <a:t>CloudFlare</a:t>
            </a:r>
            <a:r>
              <a:rPr lang="en-US" sz="2000" dirty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spcBef>
                <a:spcPct val="80000"/>
              </a:spcBef>
            </a:pPr>
            <a:r>
              <a:rPr lang="en-US" b="1" dirty="0" err="1">
                <a:latin typeface="Tahoma" charset="0"/>
              </a:rPr>
              <a:t>CoDoNS</a:t>
            </a:r>
            <a:r>
              <a:rPr lang="en-US" dirty="0">
                <a:latin typeface="Tahoma" charset="0"/>
              </a:rPr>
              <a:t>:   [</a:t>
            </a:r>
            <a:r>
              <a:rPr lang="en-US" dirty="0" err="1">
                <a:latin typeface="Tahoma" charset="0"/>
              </a:rPr>
              <a:t>Sirer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04]</a:t>
            </a:r>
          </a:p>
          <a:p>
            <a:pPr lvl="2" eaLnBrk="1" hangingPunct="1"/>
            <a:r>
              <a:rPr lang="en-US" dirty="0">
                <a:latin typeface="Tahoma" charset="0"/>
              </a:rPr>
              <a:t>Cooperative Domain Name System</a:t>
            </a:r>
          </a:p>
          <a:p>
            <a:pPr lvl="2" eaLnBrk="1" hangingPunct="1"/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P2P design for DNS system: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DNS nodes share the load</a:t>
            </a:r>
          </a:p>
          <a:p>
            <a:pPr lvl="2" eaLnBrk="1" hangingPunct="1"/>
            <a:r>
              <a:rPr lang="en-US" dirty="0">
                <a:latin typeface="Tahoma" charset="0"/>
              </a:rPr>
              <a:t>Simple update of DNS entries</a:t>
            </a:r>
          </a:p>
          <a:p>
            <a:pPr lvl="2" eaLnBrk="1" hangingPunct="1"/>
            <a:r>
              <a:rPr lang="en-US" dirty="0">
                <a:latin typeface="Tahoma" charset="0"/>
              </a:rPr>
              <a:t>Backwards compatible with existing DNS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9771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12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via route hijacking </a:t>
            </a:r>
          </a:p>
        </p:txBody>
      </p:sp>
      <p:sp>
        <p:nvSpPr>
          <p:cNvPr id="5529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158041" y="851200"/>
            <a:ext cx="83058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YouTube  is   208.65.152.0</a:t>
            </a:r>
            <a:r>
              <a:rPr lang="en-US" b="1">
                <a:latin typeface="Tahoma" charset="0"/>
              </a:rPr>
              <a:t>/22</a:t>
            </a:r>
            <a:r>
              <a:rPr lang="en-US">
                <a:latin typeface="Tahoma" charset="0"/>
              </a:rPr>
              <a:t>   (includes 2</a:t>
            </a:r>
            <a:r>
              <a:rPr lang="en-US" baseline="30000">
                <a:latin typeface="Tahoma" charset="0"/>
              </a:rPr>
              <a:t>10</a:t>
            </a:r>
            <a:r>
              <a:rPr lang="en-US">
                <a:latin typeface="Tahoma" charset="0"/>
              </a:rPr>
              <a:t> IP addr)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youtube.com  is    208.65.153.238,  …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Feb. 2008:</a:t>
            </a:r>
          </a:p>
          <a:p>
            <a:pPr lvl="1" eaLnBrk="1" hangingPunct="1"/>
            <a:r>
              <a:rPr lang="en-US">
                <a:latin typeface="Tahoma" charset="0"/>
              </a:rPr>
              <a:t>Pakistan telecom advertised a BGP path for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208.65.153.0</a:t>
            </a:r>
            <a:r>
              <a:rPr lang="en-US" b="1">
                <a:latin typeface="Tahoma" charset="0"/>
              </a:rPr>
              <a:t>/24</a:t>
            </a:r>
            <a:r>
              <a:rPr lang="en-US">
                <a:latin typeface="Tahoma" charset="0"/>
              </a:rPr>
              <a:t>     (includes 2</a:t>
            </a:r>
            <a:r>
              <a:rPr lang="en-US" baseline="30000">
                <a:latin typeface="Tahoma" charset="0"/>
              </a:rPr>
              <a:t>8  </a:t>
            </a:r>
            <a:r>
              <a:rPr lang="en-US">
                <a:latin typeface="Tahoma" charset="0"/>
              </a:rPr>
              <a:t>IP addr)</a:t>
            </a:r>
          </a:p>
          <a:p>
            <a:pPr lvl="1" eaLnBrk="1" hangingPunct="1"/>
            <a:r>
              <a:rPr lang="en-US">
                <a:latin typeface="Tahoma" charset="0"/>
              </a:rPr>
              <a:t>Routing decisions use most specific prefix</a:t>
            </a:r>
          </a:p>
          <a:p>
            <a:pPr lvl="1" eaLnBrk="1" hangingPunct="1"/>
            <a:r>
              <a:rPr lang="en-US">
                <a:latin typeface="Tahoma" charset="0"/>
              </a:rPr>
              <a:t>The entire Internet now thinks   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208.65.153.238	is in  Pakistan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</a:pPr>
            <a:r>
              <a:rPr lang="en-US">
                <a:latin typeface="Tahoma" charset="0"/>
              </a:rPr>
              <a:t>Outage resolved within two hours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… but demonstrates huge DoS vuln. with no solution!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966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11497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at higher layers</a:t>
            </a:r>
          </a:p>
        </p:txBody>
      </p:sp>
      <p:sp>
        <p:nvSpPr>
          <p:cNvPr id="133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777821"/>
            <a:ext cx="8001000" cy="5562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SSL/TLS handshake   </a:t>
            </a:r>
            <a:r>
              <a:rPr lang="en-US" sz="2000" dirty="0">
                <a:latin typeface="Tahoma" charset="0"/>
              </a:rPr>
              <a:t>[SD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03]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lvl="1" eaLnBrk="1" hangingPunct="1">
              <a:spcBef>
                <a:spcPct val="120000"/>
              </a:spcBef>
            </a:pPr>
            <a:r>
              <a:rPr lang="en-US" dirty="0">
                <a:latin typeface="Tahoma" charset="0"/>
              </a:rPr>
              <a:t>RSA-encrypt speed   </a:t>
            </a:r>
            <a:r>
              <a:rPr lang="en-US" dirty="0" smtClean="0">
                <a:latin typeface="Tahoma" charset="0"/>
                <a:sym typeface="Symbol" charset="0"/>
              </a:rPr>
              <a:t>≈ 10</a:t>
            </a:r>
            <a:r>
              <a:rPr lang="en-US" dirty="0">
                <a:latin typeface="Tahoma" charset="0"/>
                <a:sym typeface="Symbol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× </a:t>
            </a:r>
            <a:r>
              <a:rPr lang="en-US" dirty="0">
                <a:latin typeface="Tahoma" charset="0"/>
                <a:sym typeface="Symbol" charset="0"/>
              </a:rPr>
              <a:t>RSA-decrypt speed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  <a:sym typeface="Symbol" charset="0"/>
              </a:rPr>
              <a:t>⇒   </a:t>
            </a:r>
            <a:r>
              <a:rPr lang="en-US" dirty="0">
                <a:latin typeface="Tahoma" charset="0"/>
                <a:sym typeface="Symbol" charset="0"/>
              </a:rPr>
              <a:t>Single machine can bring down ten web servers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>
                <a:latin typeface="Tahoma" charset="0"/>
                <a:sym typeface="Symbol" charset="0"/>
              </a:rPr>
              <a:t>Similar problem with application </a:t>
            </a:r>
            <a:r>
              <a:rPr lang="en-US" dirty="0" err="1">
                <a:latin typeface="Tahoma" charset="0"/>
                <a:sym typeface="Symbol" charset="0"/>
              </a:rPr>
              <a:t>DoS</a:t>
            </a:r>
            <a:r>
              <a:rPr lang="en-US" dirty="0">
                <a:latin typeface="Tahoma" charset="0"/>
                <a:sym typeface="Symbol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  <a:sym typeface="Symbol" charset="0"/>
              </a:rPr>
              <a:t>Send HTTP request for some large PDF </a:t>
            </a:r>
            <a:r>
              <a:rPr lang="en-US" dirty="0" smtClean="0">
                <a:latin typeface="Tahoma" charset="0"/>
                <a:sym typeface="Symbol" charset="0"/>
              </a:rPr>
              <a:t>file</a:t>
            </a:r>
          </a:p>
          <a:p>
            <a:pPr lvl="1" eaLnBrk="1" hangingPunct="1"/>
            <a:r>
              <a:rPr lang="en-US" dirty="0" smtClean="0">
                <a:latin typeface="Tahoma" charset="0"/>
                <a:sym typeface="Symbol" charset="0"/>
              </a:rPr>
              <a:t>Easy </a:t>
            </a:r>
            <a:r>
              <a:rPr lang="en-US" dirty="0">
                <a:latin typeface="Tahoma" charset="0"/>
                <a:sym typeface="Symbol" charset="0"/>
              </a:rPr>
              <a:t>work for client,   hard work for server.</a:t>
            </a:r>
          </a:p>
        </p:txBody>
      </p:sp>
      <p:pic>
        <p:nvPicPr>
          <p:cNvPr id="57349" name="Picture 5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49094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8991600" y="1496694"/>
            <a:ext cx="10668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grpSp>
        <p:nvGrpSpPr>
          <p:cNvPr id="57351" name="Group 20"/>
          <p:cNvGrpSpPr>
            <a:grpSpLocks/>
          </p:cNvGrpSpPr>
          <p:nvPr/>
        </p:nvGrpSpPr>
        <p:grpSpPr bwMode="auto">
          <a:xfrm>
            <a:off x="3505200" y="1344295"/>
            <a:ext cx="5257800" cy="396875"/>
            <a:chOff x="1152" y="1382"/>
            <a:chExt cx="3312" cy="250"/>
          </a:xfrm>
        </p:grpSpPr>
        <p:sp>
          <p:nvSpPr>
            <p:cNvPr id="57360" name="Line 11"/>
            <p:cNvSpPr>
              <a:spLocks noChangeShapeType="1"/>
            </p:cNvSpPr>
            <p:nvPr/>
          </p:nvSpPr>
          <p:spPr bwMode="auto">
            <a:xfrm>
              <a:off x="1152" y="1632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2252" y="1382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Client Hello</a:t>
              </a:r>
            </a:p>
          </p:txBody>
        </p:sp>
      </p:grpSp>
      <p:grpSp>
        <p:nvGrpSpPr>
          <p:cNvPr id="57352" name="Group 19"/>
          <p:cNvGrpSpPr>
            <a:grpSpLocks/>
          </p:cNvGrpSpPr>
          <p:nvPr/>
        </p:nvGrpSpPr>
        <p:grpSpPr bwMode="auto">
          <a:xfrm>
            <a:off x="3505200" y="1912620"/>
            <a:ext cx="5257800" cy="396875"/>
            <a:chOff x="1152" y="1670"/>
            <a:chExt cx="3312" cy="250"/>
          </a:xfrm>
        </p:grpSpPr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 flipH="1">
              <a:off x="1152" y="1892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2256" y="1670"/>
              <a:ext cx="1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Server Hello  (pub-key)</a:t>
              </a:r>
            </a:p>
          </p:txBody>
        </p:sp>
      </p:grpSp>
      <p:sp>
        <p:nvSpPr>
          <p:cNvPr id="57353" name="Line 15"/>
          <p:cNvSpPr>
            <a:spLocks noChangeShapeType="1"/>
          </p:cNvSpPr>
          <p:nvPr/>
        </p:nvSpPr>
        <p:spPr bwMode="auto">
          <a:xfrm>
            <a:off x="3581400" y="2792094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Text Box 16"/>
          <p:cNvSpPr txBox="1">
            <a:spLocks noChangeArrowheads="1"/>
          </p:cNvSpPr>
          <p:nvPr/>
        </p:nvSpPr>
        <p:spPr bwMode="auto">
          <a:xfrm>
            <a:off x="4953000" y="2471420"/>
            <a:ext cx="242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Client key exchange</a:t>
            </a:r>
          </a:p>
        </p:txBody>
      </p:sp>
      <p:sp>
        <p:nvSpPr>
          <p:cNvPr id="57355" name="Text Box 17"/>
          <p:cNvSpPr txBox="1">
            <a:spLocks noChangeArrowheads="1"/>
          </p:cNvSpPr>
          <p:nvPr/>
        </p:nvSpPr>
        <p:spPr bwMode="auto">
          <a:xfrm>
            <a:off x="2703514" y="2563495"/>
            <a:ext cx="1030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RSA</a:t>
            </a:r>
          </a:p>
          <a:p>
            <a:pPr algn="ctr" eaLnBrk="1" hangingPunct="1"/>
            <a:r>
              <a:rPr lang="en-US"/>
              <a:t>Encrypt</a:t>
            </a:r>
          </a:p>
        </p:txBody>
      </p:sp>
      <p:sp>
        <p:nvSpPr>
          <p:cNvPr id="57356" name="Text Box 18"/>
          <p:cNvSpPr txBox="1">
            <a:spLocks noChangeArrowheads="1"/>
          </p:cNvSpPr>
          <p:nvPr/>
        </p:nvSpPr>
        <p:spPr bwMode="auto">
          <a:xfrm>
            <a:off x="8178801" y="2868295"/>
            <a:ext cx="1052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RSA</a:t>
            </a:r>
          </a:p>
          <a:p>
            <a:pPr algn="ctr" eaLnBrk="1" hangingPunct="1"/>
            <a:r>
              <a:rPr lang="en-US"/>
              <a:t>Decrypt</a:t>
            </a:r>
          </a:p>
        </p:txBody>
      </p:sp>
      <p:sp>
        <p:nvSpPr>
          <p:cNvPr id="1336343" name="Line 23"/>
          <p:cNvSpPr>
            <a:spLocks noChangeShapeType="1"/>
          </p:cNvSpPr>
          <p:nvPr/>
        </p:nvSpPr>
        <p:spPr bwMode="auto">
          <a:xfrm>
            <a:off x="1524000" y="4956506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260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Mitigation</a:t>
            </a:r>
          </a:p>
        </p:txBody>
      </p:sp>
      <p:sp>
        <p:nvSpPr>
          <p:cNvPr id="6144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36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network DoS?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Goal:   take out a large site with little computing work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How:   </a:t>
            </a:r>
            <a:r>
              <a:rPr lang="en-US" b="1" dirty="0">
                <a:latin typeface="Tahoma" charset="0"/>
              </a:rPr>
              <a:t>Amplification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Small number of packets  </a:t>
            </a:r>
            <a:r>
              <a:rPr lang="en-US" dirty="0" smtClean="0">
                <a:latin typeface="Tahoma" charset="0"/>
                <a:sym typeface="Symbol" charset="0"/>
              </a:rPr>
              <a:t>⇒    </a:t>
            </a:r>
            <a:r>
              <a:rPr lang="en-US" dirty="0">
                <a:latin typeface="Tahoma" charset="0"/>
                <a:sym typeface="Symbol" charset="0"/>
              </a:rPr>
              <a:t>big effect</a:t>
            </a:r>
            <a:r>
              <a:rPr lang="en-US" dirty="0">
                <a:latin typeface="Tahoma" charset="0"/>
              </a:rPr>
              <a:t> 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Two types of amplification attacks:</a:t>
            </a:r>
          </a:p>
          <a:p>
            <a:pPr lvl="1" eaLnBrk="1" hangingPunct="1"/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bug: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Design flaw allowing one machine to disrupt a service</a:t>
            </a:r>
          </a:p>
          <a:p>
            <a:pPr lvl="1" eaLnBrk="1" hangingPunct="1"/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flood: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Command bot-net to generate flood of requests</a:t>
            </a:r>
          </a:p>
          <a:p>
            <a:pPr lvl="2" eaLnBrk="1" hangingPunct="1"/>
            <a:endParaRPr lang="en-US" dirty="0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131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444"/>
            <a:ext cx="10515600" cy="78931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1. Client puzzles</a:t>
            </a:r>
          </a:p>
        </p:txBody>
      </p:sp>
      <p:sp>
        <p:nvSpPr>
          <p:cNvPr id="134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845392"/>
            <a:ext cx="8001000" cy="5486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Idea:   slow down attacker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u="sng" dirty="0">
                <a:latin typeface="Tahoma" charset="0"/>
              </a:rPr>
              <a:t>Moderately hard problem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Given challenge  C  find  X  such that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sz="2800" b="1" dirty="0" err="1">
                <a:solidFill>
                  <a:srgbClr val="009900"/>
                </a:solidFill>
                <a:latin typeface="Tahoma" charset="0"/>
              </a:rPr>
              <a:t>LSB</a:t>
            </a:r>
            <a:r>
              <a:rPr lang="en-US" sz="2800" b="1" baseline="-25000" dirty="0" err="1">
                <a:solidFill>
                  <a:srgbClr val="009900"/>
                </a:solidFill>
                <a:latin typeface="Tahoma" charset="0"/>
              </a:rPr>
              <a:t>n</a:t>
            </a:r>
            <a:r>
              <a:rPr lang="en-US" b="1" baseline="-25000" dirty="0">
                <a:solidFill>
                  <a:srgbClr val="009900"/>
                </a:solidFill>
                <a:latin typeface="Tahoma" charset="0"/>
              </a:rPr>
              <a:t>  </a:t>
            </a:r>
            <a:r>
              <a:rPr lang="en-US" sz="3200" b="1" dirty="0">
                <a:solidFill>
                  <a:srgbClr val="009900"/>
                </a:solidFill>
                <a:latin typeface="Tahoma" charset="0"/>
              </a:rPr>
              <a:t>(</a:t>
            </a:r>
            <a:r>
              <a:rPr lang="en-US" b="1" dirty="0">
                <a:solidFill>
                  <a:srgbClr val="009900"/>
                </a:solidFill>
                <a:latin typeface="Tahoma" charset="0"/>
              </a:rPr>
              <a:t> SHA-1(  C  </a:t>
            </a:r>
            <a:r>
              <a:rPr lang="en-US" sz="2800" b="1" dirty="0">
                <a:solidFill>
                  <a:srgbClr val="009900"/>
                </a:solidFill>
                <a:latin typeface="Arial" charset="0"/>
              </a:rPr>
              <a:t>||</a:t>
            </a:r>
            <a:r>
              <a:rPr lang="en-US" b="1" dirty="0">
                <a:solidFill>
                  <a:srgbClr val="009900"/>
                </a:solidFill>
                <a:latin typeface="Tahoma" charset="0"/>
              </a:rPr>
              <a:t>  X  )  </a:t>
            </a:r>
            <a:r>
              <a:rPr lang="en-US" sz="3200" b="1" dirty="0">
                <a:solidFill>
                  <a:srgbClr val="009900"/>
                </a:solidFill>
                <a:latin typeface="Tahoma" charset="0"/>
              </a:rPr>
              <a:t>) </a:t>
            </a:r>
            <a:r>
              <a:rPr lang="en-US" b="1" dirty="0">
                <a:solidFill>
                  <a:srgbClr val="009900"/>
                </a:solidFill>
                <a:latin typeface="Tahoma" charset="0"/>
              </a:rPr>
              <a:t> =  0</a:t>
            </a:r>
            <a:r>
              <a:rPr lang="en-US" sz="2800" b="1" baseline="50000" dirty="0">
                <a:solidFill>
                  <a:srgbClr val="009900"/>
                </a:solidFill>
                <a:latin typeface="Tahoma" charset="0"/>
              </a:rPr>
              <a:t>n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Assumption:   takes expected  2</a:t>
            </a:r>
            <a:r>
              <a:rPr lang="en-US" baseline="30000" dirty="0">
                <a:latin typeface="Tahoma" charset="0"/>
              </a:rPr>
              <a:t>n</a:t>
            </a:r>
            <a:r>
              <a:rPr lang="en-US" dirty="0">
                <a:latin typeface="Tahoma" charset="0"/>
              </a:rPr>
              <a:t>  time to solve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For n=16  takes about .3sec on 1GhZ machine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Main point:   checking puzzle solution is easy.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u="sng" dirty="0">
                <a:latin typeface="Tahoma" charset="0"/>
              </a:rPr>
              <a:t>During </a:t>
            </a:r>
            <a:r>
              <a:rPr lang="en-US" u="sng" dirty="0" err="1">
                <a:latin typeface="Tahoma" charset="0"/>
              </a:rPr>
              <a:t>DoS</a:t>
            </a:r>
            <a:r>
              <a:rPr lang="en-US" u="sng" dirty="0">
                <a:latin typeface="Tahoma" charset="0"/>
              </a:rPr>
              <a:t> attack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Everyone must submit puzzle solution with requests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When no attack:  do not require puzzle solution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073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Examples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latin typeface="Tahoma" charset="0"/>
              </a:rPr>
              <a:t>TCP connection floods</a:t>
            </a:r>
            <a:r>
              <a:rPr lang="en-US">
                <a:latin typeface="Tahoma" charset="0"/>
              </a:rPr>
              <a:t>  (RSA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99)</a:t>
            </a:r>
          </a:p>
          <a:p>
            <a:pPr lvl="1" eaLnBrk="1" hangingPunct="1"/>
            <a:r>
              <a:rPr lang="en-US">
                <a:latin typeface="Tahoma" charset="0"/>
              </a:rPr>
              <a:t>Example challenge:    C = TCP server-seq-num</a:t>
            </a:r>
          </a:p>
          <a:p>
            <a:pPr lvl="1" eaLnBrk="1" hangingPunct="1"/>
            <a:r>
              <a:rPr lang="en-US">
                <a:latin typeface="Tahoma" charset="0"/>
              </a:rPr>
              <a:t>First data packet must contain puzzle solution </a:t>
            </a:r>
          </a:p>
          <a:p>
            <a:pPr lvl="2" eaLnBrk="1" hangingPunct="1"/>
            <a:r>
              <a:rPr lang="en-US">
                <a:latin typeface="Tahoma" charset="0"/>
              </a:rPr>
              <a:t>Otherwise TCP connection is closed</a:t>
            </a:r>
          </a:p>
          <a:p>
            <a:pPr eaLnBrk="1" hangingPunct="1">
              <a:spcBef>
                <a:spcPct val="80000"/>
              </a:spcBef>
            </a:pPr>
            <a:r>
              <a:rPr lang="en-US" u="sng">
                <a:latin typeface="Tahoma" charset="0"/>
              </a:rPr>
              <a:t>SSL handshake DoS</a:t>
            </a:r>
            <a:r>
              <a:rPr lang="en-US">
                <a:latin typeface="Tahoma" charset="0"/>
              </a:rPr>
              <a:t>:   (SD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03)</a:t>
            </a:r>
          </a:p>
          <a:p>
            <a:pPr lvl="1" eaLnBrk="1" hangingPunct="1"/>
            <a:r>
              <a:rPr lang="en-US">
                <a:latin typeface="Tahoma" charset="0"/>
              </a:rPr>
              <a:t>Challenge C based on TLS session ID</a:t>
            </a:r>
          </a:p>
          <a:p>
            <a:pPr lvl="1" eaLnBrk="1" hangingPunct="1"/>
            <a:r>
              <a:rPr lang="en-US">
                <a:latin typeface="Tahoma" charset="0"/>
              </a:rPr>
              <a:t>Server:  check puzzle solution before RSA decrypt.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Same for application layer DoS and payment DoS.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316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Benefits and limitations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Hardness of challenge:    n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Decided based on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attack volume.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Limitations: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Requires changes to both clients and servers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Hurts low power legitimate clients during attack: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Clients on cell </a:t>
            </a:r>
            <a:r>
              <a:rPr lang="en-US" dirty="0" smtClean="0">
                <a:latin typeface="Tahoma" charset="0"/>
              </a:rPr>
              <a:t>phones and tablets cannot </a:t>
            </a:r>
            <a:r>
              <a:rPr lang="en-US" dirty="0">
                <a:latin typeface="Tahoma" charset="0"/>
              </a:rPr>
              <a:t>connect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76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Memory-bound functions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CPU power ratio: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high end server / low end cell phone  =  8000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  <a:sym typeface="Symbol" charset="0"/>
              </a:rPr>
              <a:t>    ⇒    </a:t>
            </a:r>
            <a:r>
              <a:rPr lang="en-US" dirty="0">
                <a:latin typeface="Tahoma" charset="0"/>
                <a:sym typeface="Symbol" charset="0"/>
              </a:rPr>
              <a:t>Impossible </a:t>
            </a:r>
            <a:r>
              <a:rPr lang="en-US" dirty="0">
                <a:latin typeface="Tahoma" charset="0"/>
              </a:rPr>
              <a:t>to scale to hard puzzles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/>
            <a:r>
              <a:rPr lang="en-US" u="sng" dirty="0">
                <a:latin typeface="Tahoma" charset="0"/>
              </a:rPr>
              <a:t>Interesting observation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Main memory access time ratio: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high end server / low end cell phone  = 2</a:t>
            </a:r>
          </a:p>
          <a:p>
            <a:pPr eaLnBrk="1" hangingPunct="1">
              <a:spcBef>
                <a:spcPct val="80000"/>
              </a:spcBef>
            </a:pPr>
            <a:r>
              <a:rPr lang="en-US" u="sng" dirty="0">
                <a:latin typeface="Tahoma" charset="0"/>
              </a:rPr>
              <a:t>Better puzzles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Solution requires many main memory accesses</a:t>
            </a:r>
          </a:p>
          <a:p>
            <a:pPr lvl="2" eaLnBrk="1" hangingPunct="1"/>
            <a:r>
              <a:rPr lang="en-US" dirty="0" err="1">
                <a:latin typeface="Tahoma" charset="0"/>
              </a:rPr>
              <a:t>Dwork</a:t>
            </a:r>
            <a:r>
              <a:rPr lang="en-US" dirty="0">
                <a:latin typeface="Tahoma" charset="0"/>
              </a:rPr>
              <a:t>-Goldberg-</a:t>
            </a:r>
            <a:r>
              <a:rPr lang="en-US" dirty="0" err="1">
                <a:latin typeface="Tahoma" charset="0"/>
              </a:rPr>
              <a:t>Naor</a:t>
            </a:r>
            <a:r>
              <a:rPr lang="en-US" dirty="0">
                <a:latin typeface="Tahoma" charset="0"/>
              </a:rPr>
              <a:t>, Crypto </a:t>
            </a:r>
            <a:r>
              <a:rPr lang="ja-JP" altLang="en-US" dirty="0">
                <a:latin typeface="Tahoma" charset="0"/>
              </a:rPr>
              <a:t>‘</a:t>
            </a:r>
            <a:r>
              <a:rPr lang="en-US" altLang="ja-JP" dirty="0">
                <a:latin typeface="Tahoma" charset="0"/>
              </a:rPr>
              <a:t>03</a:t>
            </a:r>
          </a:p>
          <a:p>
            <a:pPr lvl="2" eaLnBrk="1" hangingPunct="1"/>
            <a:r>
              <a:rPr lang="en-US" dirty="0" err="1">
                <a:latin typeface="Tahoma" charset="0"/>
              </a:rPr>
              <a:t>Abadi</a:t>
            </a:r>
            <a:r>
              <a:rPr lang="en-US" dirty="0">
                <a:latin typeface="Tahoma" charset="0"/>
              </a:rPr>
              <a:t>-Burrows-</a:t>
            </a:r>
            <a:r>
              <a:rPr lang="en-US" dirty="0" err="1">
                <a:latin typeface="Tahoma" charset="0"/>
              </a:rPr>
              <a:t>Manasse</a:t>
            </a:r>
            <a:r>
              <a:rPr lang="en-US" dirty="0">
                <a:latin typeface="Tahoma" charset="0"/>
              </a:rPr>
              <a:t>-</a:t>
            </a:r>
            <a:r>
              <a:rPr lang="en-US" dirty="0" err="1">
                <a:latin typeface="Tahoma" charset="0"/>
              </a:rPr>
              <a:t>Wobber</a:t>
            </a:r>
            <a:r>
              <a:rPr lang="en-US" dirty="0">
                <a:latin typeface="Tahoma" charset="0"/>
              </a:rPr>
              <a:t>,  ACM </a:t>
            </a:r>
            <a:r>
              <a:rPr lang="en-US" dirty="0" err="1">
                <a:latin typeface="Tahoma" charset="0"/>
              </a:rPr>
              <a:t>ToIT</a:t>
            </a:r>
            <a:r>
              <a:rPr lang="en-US" dirty="0">
                <a:latin typeface="Tahoma" charset="0"/>
              </a:rPr>
              <a:t> </a:t>
            </a:r>
            <a:r>
              <a:rPr lang="ja-JP" altLang="en-US" dirty="0">
                <a:latin typeface="Tahoma" charset="0"/>
              </a:rPr>
              <a:t>‘</a:t>
            </a:r>
            <a:r>
              <a:rPr lang="en-US" altLang="ja-JP" dirty="0">
                <a:latin typeface="Tahoma" charset="0"/>
              </a:rPr>
              <a:t>05 </a:t>
            </a:r>
            <a:endParaRPr lang="en-US" dirty="0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826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2.  CAPTCHAs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>
                <a:latin typeface="Tahoma" charset="0"/>
              </a:rPr>
              <a:t>Idea:   verify that connection is from a human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Applies to application layer DDoS    [Killbots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05]</a:t>
            </a:r>
          </a:p>
          <a:p>
            <a:pPr lvl="1" eaLnBrk="1" hangingPunct="1"/>
            <a:r>
              <a:rPr lang="en-US">
                <a:latin typeface="Tahoma" charset="0"/>
              </a:rPr>
              <a:t>During attack: generate CAPTCHAs and process request only if valid solution</a:t>
            </a:r>
          </a:p>
          <a:p>
            <a:pPr lvl="1" eaLnBrk="1" hangingPunct="1"/>
            <a:r>
              <a:rPr lang="en-US">
                <a:latin typeface="Tahoma" charset="0"/>
              </a:rPr>
              <a:t>Present one CAPTCHA per source IP address.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31885" r="27618" b="30435"/>
          <a:stretch>
            <a:fillRect/>
          </a:stretch>
        </p:blipFill>
        <p:spPr bwMode="auto">
          <a:xfrm>
            <a:off x="3810000" y="2057401"/>
            <a:ext cx="44958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84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3. Source identification</a:t>
            </a:r>
          </a:p>
        </p:txBody>
      </p:sp>
      <p:sp>
        <p:nvSpPr>
          <p:cNvPr id="6861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Goal:   identify packet source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Ultimate goal:    block attack at the source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78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9"/>
          <p:cNvSpPr>
            <a:spLocks noChangeArrowheads="1"/>
          </p:cNvSpPr>
          <p:nvPr/>
        </p:nvSpPr>
        <p:spPr bwMode="auto">
          <a:xfrm>
            <a:off x="1905000" y="2362200"/>
            <a:ext cx="4648200" cy="1905000"/>
          </a:xfrm>
          <a:prstGeom prst="ellipse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1. Ingress filtering   </a:t>
            </a:r>
            <a:r>
              <a:rPr lang="en-US" sz="2000" dirty="0">
                <a:latin typeface="Tahoma" charset="0"/>
              </a:rPr>
              <a:t>(RFC </a:t>
            </a:r>
            <a:r>
              <a:rPr lang="en-US" sz="2000" dirty="0">
                <a:latin typeface="Tahoma" charset="0"/>
              </a:rPr>
              <a:t>2827, 3704)</a:t>
            </a:r>
            <a:endParaRPr lang="en-US" sz="2000" dirty="0">
              <a:latin typeface="Tahoma" charset="0"/>
            </a:endParaRPr>
          </a:p>
        </p:txBody>
      </p:sp>
      <p:sp>
        <p:nvSpPr>
          <p:cNvPr id="69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 problem:   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with spoofed source </a:t>
            </a:r>
            <a:r>
              <a:rPr lang="en-US" dirty="0" smtClean="0">
                <a:latin typeface="Tahoma" charset="0"/>
              </a:rPr>
              <a:t>IPs</a:t>
            </a:r>
            <a:endParaRPr lang="en-US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endParaRPr lang="en-US" dirty="0" smtClean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endParaRPr lang="en-US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endParaRPr lang="en-US" dirty="0">
              <a:latin typeface="Tahoma" charset="0"/>
            </a:endParaRPr>
          </a:p>
          <a:p>
            <a:pPr>
              <a:lnSpc>
                <a:spcPct val="110000"/>
              </a:lnSpc>
              <a:spcBef>
                <a:spcPts val="4704"/>
              </a:spcBef>
            </a:pPr>
            <a:r>
              <a:rPr lang="en-US" dirty="0">
                <a:latin typeface="Tahoma" charset="0"/>
              </a:rPr>
              <a:t>Ingress filtering policy:   ISP only forwards packets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with legitimate source </a:t>
            </a:r>
            <a:r>
              <a:rPr lang="en-US" dirty="0" smtClean="0">
                <a:latin typeface="Tahoma" charset="0"/>
              </a:rPr>
              <a:t>IP</a:t>
            </a:r>
            <a:r>
              <a:rPr lang="en-US" dirty="0">
                <a:latin typeface="Tahoma" charset="0"/>
              </a:rPr>
              <a:t>	</a:t>
            </a:r>
            <a:r>
              <a:rPr lang="en-US" sz="2000" dirty="0">
                <a:latin typeface="Tahoma" charset="0"/>
              </a:rPr>
              <a:t>(see also SAVE protocol</a:t>
            </a:r>
            <a:r>
              <a:rPr lang="en-US" sz="2000" dirty="0">
                <a:latin typeface="Tahoma" charset="0"/>
              </a:rPr>
              <a:t>)</a:t>
            </a:r>
          </a:p>
        </p:txBody>
      </p:sp>
      <p:pic>
        <p:nvPicPr>
          <p:cNvPr id="69637" name="Picture 4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4724400" y="2590800"/>
            <a:ext cx="9144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ISP</a:t>
            </a:r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8305800" y="2819400"/>
            <a:ext cx="17526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3429000" y="3200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5638800" y="3200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27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Implementation problems</a:t>
            </a:r>
          </a:p>
        </p:txBody>
      </p:sp>
      <p:sp>
        <p:nvSpPr>
          <p:cNvPr id="138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161700"/>
            <a:ext cx="8305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ALL </a:t>
            </a:r>
            <a:r>
              <a:rPr lang="en-US" dirty="0">
                <a:latin typeface="Tahoma" charset="0"/>
              </a:rPr>
              <a:t>ISPs must do this.      Requires global trust.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If 10% of ISPs do not implement  </a:t>
            </a:r>
            <a:r>
              <a:rPr lang="en-US" dirty="0" smtClean="0">
                <a:latin typeface="Tahoma" charset="0"/>
                <a:sym typeface="Symbol" charset="0"/>
              </a:rPr>
              <a:t>⇒   </a:t>
            </a:r>
            <a:r>
              <a:rPr lang="en-US" dirty="0">
                <a:latin typeface="Tahoma" charset="0"/>
                <a:sym typeface="Symbol" charset="0"/>
              </a:rPr>
              <a:t>no </a:t>
            </a:r>
            <a:r>
              <a:rPr lang="en-US" dirty="0" smtClean="0">
                <a:latin typeface="Tahoma" charset="0"/>
                <a:sym typeface="Symbol" charset="0"/>
              </a:rPr>
              <a:t>defense</a:t>
            </a:r>
          </a:p>
          <a:p>
            <a:pPr lvl="1" eaLnBrk="1" hangingPunct="1"/>
            <a:r>
              <a:rPr lang="en-US" dirty="0" smtClean="0">
                <a:latin typeface="Tahoma" charset="0"/>
                <a:sym typeface="Symbol" charset="0"/>
              </a:rPr>
              <a:t>No incentive for deployment</a:t>
            </a:r>
            <a:endParaRPr lang="en-US" dirty="0">
              <a:latin typeface="Tahoma" charset="0"/>
              <a:sym typeface="Symbol" charset="0"/>
            </a:endParaRPr>
          </a:p>
          <a:p>
            <a:pPr eaLnBrk="1" hangingPunct="1"/>
            <a:endParaRPr lang="en-US" dirty="0" smtClean="0">
              <a:latin typeface="Tahoma" charset="0"/>
              <a:sym typeface="Symbol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ahoma" charset="0"/>
              </a:rPr>
              <a:t>2014</a:t>
            </a:r>
            <a:r>
              <a:rPr lang="en-US" dirty="0" smtClean="0">
                <a:latin typeface="Tahoma" charset="0"/>
              </a:rPr>
              <a:t>:  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25</a:t>
            </a:r>
            <a:r>
              <a:rPr lang="en-US" dirty="0">
                <a:latin typeface="Tahoma" charset="0"/>
              </a:rPr>
              <a:t>% of Auto. Systems are fully </a:t>
            </a:r>
            <a:r>
              <a:rPr lang="en-US" dirty="0" err="1">
                <a:latin typeface="Tahoma" charset="0"/>
              </a:rPr>
              <a:t>spoofable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	</a:t>
            </a:r>
            <a:r>
              <a:rPr lang="en-US" dirty="0" smtClean="0">
                <a:latin typeface="Tahoma" charset="0"/>
              </a:rPr>
              <a:t>		  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(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spoofer.cmand.org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13% of announced IP address space is </a:t>
            </a:r>
            <a:r>
              <a:rPr lang="en-US" dirty="0" err="1" smtClean="0">
                <a:latin typeface="Tahoma" charset="0"/>
              </a:rPr>
              <a:t>spoofable</a:t>
            </a:r>
            <a:endParaRPr lang="en-US" dirty="0" smtClean="0">
              <a:latin typeface="Tahoma" charset="0"/>
            </a:endParaRPr>
          </a:p>
          <a:p>
            <a:pPr marL="57150" indent="0">
              <a:buNone/>
            </a:pPr>
            <a:endParaRPr lang="en-US" dirty="0" smtClean="0">
              <a:latin typeface="Tahoma" charset="0"/>
            </a:endParaRPr>
          </a:p>
          <a:p>
            <a:pPr marL="57150" indent="0">
              <a:spcBef>
                <a:spcPts val="2376"/>
              </a:spcBef>
              <a:buNone/>
            </a:pPr>
            <a:r>
              <a:rPr lang="en-US" dirty="0" smtClean="0">
                <a:latin typeface="Tahoma" charset="0"/>
              </a:rPr>
              <a:t>Recall:   309 </a:t>
            </a:r>
            <a:r>
              <a:rPr lang="en-US" dirty="0" err="1" smtClean="0">
                <a:latin typeface="Tahoma" charset="0"/>
              </a:rPr>
              <a:t>Gbps</a:t>
            </a:r>
            <a:r>
              <a:rPr lang="en-US" dirty="0" smtClean="0">
                <a:latin typeface="Tahoma" charset="0"/>
              </a:rPr>
              <a:t> attack used only 3 networks   (3/2013)</a:t>
            </a:r>
            <a:endParaRPr lang="en-US" dirty="0">
              <a:latin typeface="Tahoma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  <a:sym typeface="Symbo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213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2. Traceback   </a:t>
            </a:r>
            <a:r>
              <a:rPr lang="en-US" sz="2400">
                <a:latin typeface="Tahoma" charset="0"/>
              </a:rPr>
              <a:t>[Savage et al. 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00]</a:t>
            </a:r>
            <a:endParaRPr lang="en-US" sz="2400">
              <a:latin typeface="Tahoma" charset="0"/>
            </a:endParaRP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Goal:</a:t>
            </a:r>
          </a:p>
          <a:p>
            <a:pPr lvl="1" eaLnBrk="1" hangingPunct="1"/>
            <a:r>
              <a:rPr lang="en-US">
                <a:latin typeface="Tahoma" charset="0"/>
              </a:rPr>
              <a:t>Given set of attack packets</a:t>
            </a:r>
          </a:p>
          <a:p>
            <a:pPr lvl="1" eaLnBrk="1" hangingPunct="1"/>
            <a:r>
              <a:rPr lang="en-US">
                <a:latin typeface="Tahoma" charset="0"/>
              </a:rPr>
              <a:t>Determine path to source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How:   change routers to record info in packets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Assumptions:</a:t>
            </a:r>
          </a:p>
          <a:p>
            <a:pPr lvl="1" eaLnBrk="1" hangingPunct="1"/>
            <a:r>
              <a:rPr lang="en-US">
                <a:latin typeface="Tahoma" charset="0"/>
              </a:rPr>
              <a:t>Most routers remain uncompromised</a:t>
            </a:r>
          </a:p>
          <a:p>
            <a:pPr lvl="1" eaLnBrk="1" hangingPunct="1"/>
            <a:r>
              <a:rPr lang="en-US">
                <a:latin typeface="Tahoma" charset="0"/>
              </a:rPr>
              <a:t>Attacker sends many packets </a:t>
            </a:r>
          </a:p>
          <a:p>
            <a:pPr lvl="1" eaLnBrk="1" hangingPunct="1"/>
            <a:r>
              <a:rPr lang="en-US">
                <a:latin typeface="Tahoma" charset="0"/>
              </a:rPr>
              <a:t>Route from attacker to victim remains relatively stable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275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Simple method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1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Write path into network packet</a:t>
            </a:r>
          </a:p>
          <a:p>
            <a:pPr lvl="1" eaLnBrk="1" hangingPunct="1"/>
            <a:r>
              <a:rPr lang="en-US">
                <a:latin typeface="Tahoma" charset="0"/>
              </a:rPr>
              <a:t>Each router adds its own IP address to packet</a:t>
            </a:r>
          </a:p>
          <a:p>
            <a:pPr lvl="1" eaLnBrk="1" hangingPunct="1"/>
            <a:r>
              <a:rPr lang="en-US">
                <a:latin typeface="Tahoma" charset="0"/>
              </a:rPr>
              <a:t>Victim reads path from packet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209800" y="3276600"/>
            <a:ext cx="784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/>
              <a:t>Problem: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Requires space in packet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Path can be long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No extra fields in current IP format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0"/>
              <a:buChar char="n"/>
            </a:pPr>
            <a:r>
              <a:rPr lang="en-US"/>
              <a:t>Changes to packet format too much to expect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726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can happen at any layer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4582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This lecture: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Sample Dos at different layers (by order):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Link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TCP/UDP</a:t>
            </a:r>
          </a:p>
          <a:p>
            <a:pPr lvl="2" eaLnBrk="1" hangingPunct="1"/>
            <a:r>
              <a:rPr lang="en-US" dirty="0">
                <a:latin typeface="Tahoma" charset="0"/>
              </a:rPr>
              <a:t>Application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Generic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Network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  <a:p>
            <a:pPr lvl="2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Sad truth: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Current Internet not designed to handle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attacks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035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Better idea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1" y="1524000"/>
            <a:ext cx="4175125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DDoS involves many packets on same path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Store one link in each packet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Each router probabilistically stores own address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Fixed space regardless of path length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621463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316788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8459788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201025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8891588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129338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819900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7510463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983413" y="38100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8039100" y="38100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10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7429500" y="48006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12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7786688" y="58674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V</a:t>
            </a:r>
            <a:endParaRPr lang="en-US" sz="2800" b="1" baseline="-25000">
              <a:solidFill>
                <a:srgbClr val="009900"/>
              </a:solidFill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6477001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8443914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8893176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6911976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6934201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7369176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7543801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8512176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7391401" y="43434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H="1">
            <a:off x="7826376" y="43434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7750176" y="53340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7412038" y="2362200"/>
            <a:ext cx="512762" cy="3429000"/>
          </a:xfrm>
          <a:custGeom>
            <a:avLst/>
            <a:gdLst>
              <a:gd name="T0" fmla="*/ 2147483647 w 323"/>
              <a:gd name="T1" fmla="*/ 0 h 2160"/>
              <a:gd name="T2" fmla="*/ 2147483647 w 323"/>
              <a:gd name="T3" fmla="*/ 2147483647 h 2160"/>
              <a:gd name="T4" fmla="*/ 2147483647 w 323"/>
              <a:gd name="T5" fmla="*/ 2147483647 h 2160"/>
              <a:gd name="T6" fmla="*/ 2147483647 w 323"/>
              <a:gd name="T7" fmla="*/ 2147483647 h 2160"/>
              <a:gd name="T8" fmla="*/ 2147483647 w 323"/>
              <a:gd name="T9" fmla="*/ 2147483647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"/>
              <a:gd name="T16" fmla="*/ 0 h 2160"/>
              <a:gd name="T17" fmla="*/ 323 w 323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" h="2160">
                <a:moveTo>
                  <a:pt x="323" y="0"/>
                </a:moveTo>
                <a:cubicBezTo>
                  <a:pt x="312" y="66"/>
                  <a:pt x="304" y="229"/>
                  <a:pt x="257" y="396"/>
                </a:cubicBezTo>
                <a:cubicBezTo>
                  <a:pt x="210" y="563"/>
                  <a:pt x="76" y="789"/>
                  <a:pt x="41" y="1002"/>
                </a:cubicBezTo>
                <a:cubicBezTo>
                  <a:pt x="6" y="1215"/>
                  <a:pt x="0" y="1481"/>
                  <a:pt x="47" y="1674"/>
                </a:cubicBezTo>
                <a:cubicBezTo>
                  <a:pt x="94" y="1867"/>
                  <a:pt x="266" y="2059"/>
                  <a:pt x="323" y="216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966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0455"/>
            <a:ext cx="10515600" cy="132556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Sampling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239330"/>
            <a:ext cx="78486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Data fields written to packet:</a:t>
            </a:r>
          </a:p>
          <a:p>
            <a:pPr lvl="1" eaLnBrk="1" hangingPunct="1"/>
            <a:r>
              <a:rPr lang="en-US">
                <a:latin typeface="Tahoma" charset="0"/>
              </a:rPr>
              <a:t>Edge:  </a:t>
            </a:r>
            <a:r>
              <a:rPr lang="en-US" i="1">
                <a:latin typeface="Tahoma" charset="0"/>
              </a:rPr>
              <a:t>start </a:t>
            </a:r>
            <a:r>
              <a:rPr lang="en-US">
                <a:latin typeface="Tahoma" charset="0"/>
              </a:rPr>
              <a:t> and  </a:t>
            </a:r>
            <a:r>
              <a:rPr lang="en-US" i="1">
                <a:latin typeface="Tahoma" charset="0"/>
              </a:rPr>
              <a:t>end</a:t>
            </a:r>
            <a:r>
              <a:rPr lang="en-US">
                <a:latin typeface="Tahoma" charset="0"/>
              </a:rPr>
              <a:t>  IP addresses</a:t>
            </a:r>
          </a:p>
          <a:p>
            <a:pPr lvl="1" eaLnBrk="1" hangingPunct="1"/>
            <a:r>
              <a:rPr lang="en-US">
                <a:latin typeface="Tahoma" charset="0"/>
              </a:rPr>
              <a:t>Distance:  number of hops since edge stored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Marking procedure for router 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    if coin turns up heads (with probability p) then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write R into start address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write 0 into distance field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    else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if distance == 0 write R into end field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increment distance field</a:t>
            </a:r>
          </a:p>
        </p:txBody>
      </p:sp>
      <p:sp>
        <p:nvSpPr>
          <p:cNvPr id="75780" name="AutoShape 4"/>
          <p:cNvSpPr>
            <a:spLocks/>
          </p:cNvSpPr>
          <p:nvPr/>
        </p:nvSpPr>
        <p:spPr bwMode="auto">
          <a:xfrm>
            <a:off x="2895600" y="3460244"/>
            <a:ext cx="76200" cy="2655887"/>
          </a:xfrm>
          <a:prstGeom prst="leftBracket">
            <a:avLst>
              <a:gd name="adj" fmla="val 290451"/>
            </a:avLst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88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Sampling: picture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1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Packet received</a:t>
            </a:r>
          </a:p>
          <a:p>
            <a:pPr lvl="1" eaLnBrk="1" hangingPunct="1"/>
            <a:r>
              <a:rPr lang="en-US">
                <a:latin typeface="Tahoma" charset="0"/>
              </a:rPr>
              <a:t>R</a:t>
            </a:r>
            <a:r>
              <a:rPr lang="en-US" sz="3200" baseline="-25000">
                <a:latin typeface="Tahoma" charset="0"/>
              </a:rPr>
              <a:t>1</a:t>
            </a:r>
            <a:r>
              <a:rPr lang="en-US">
                <a:latin typeface="Tahoma" charset="0"/>
              </a:rPr>
              <a:t> receives packet from source or another router</a:t>
            </a:r>
          </a:p>
          <a:p>
            <a:pPr lvl="1" eaLnBrk="1" hangingPunct="1"/>
            <a:r>
              <a:rPr lang="en-US">
                <a:latin typeface="Tahoma" charset="0"/>
              </a:rPr>
              <a:t>Packet contains space for start, end, distance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448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6191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9163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2590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5353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8229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1676400" y="3581400"/>
            <a:ext cx="2895600" cy="533400"/>
            <a:chOff x="432" y="1392"/>
            <a:chExt cx="1824" cy="336"/>
          </a:xfrm>
        </p:grpSpPr>
        <p:sp>
          <p:nvSpPr>
            <p:cNvPr id="76812" name="Rectangle 11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6813" name="Rectangle 12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s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6814" name="Rectangle 13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e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6815" name="Rectangle 14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6811" name="Line 15"/>
          <p:cNvSpPr>
            <a:spLocks noChangeShapeType="1"/>
          </p:cNvSpPr>
          <p:nvPr/>
        </p:nvSpPr>
        <p:spPr bwMode="auto">
          <a:xfrm>
            <a:off x="1752600" y="4572000"/>
            <a:ext cx="762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961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Sampling: picture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1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Begin writing edge</a:t>
            </a:r>
          </a:p>
          <a:p>
            <a:pPr lvl="1" eaLnBrk="1" hangingPunct="1"/>
            <a:r>
              <a:rPr lang="en-US">
                <a:latin typeface="Tahoma" charset="0"/>
              </a:rPr>
              <a:t>R</a:t>
            </a:r>
            <a:r>
              <a:rPr lang="en-US" sz="3200" baseline="-25000">
                <a:latin typeface="Tahoma" charset="0"/>
              </a:rPr>
              <a:t>1</a:t>
            </a:r>
            <a:r>
              <a:rPr lang="en-US">
                <a:latin typeface="Tahoma" charset="0"/>
              </a:rPr>
              <a:t> chooses to write start of edge</a:t>
            </a:r>
          </a:p>
          <a:p>
            <a:pPr lvl="1" eaLnBrk="1" hangingPunct="1"/>
            <a:r>
              <a:rPr lang="en-US">
                <a:latin typeface="Tahoma" charset="0"/>
              </a:rPr>
              <a:t>Sets distance to 0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448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6191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9163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2590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5353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8229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2743200" y="3581400"/>
            <a:ext cx="2895600" cy="533400"/>
            <a:chOff x="432" y="1392"/>
            <a:chExt cx="1824" cy="336"/>
          </a:xfrm>
        </p:grpSpPr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0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48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267200" y="3581400"/>
            <a:ext cx="2895600" cy="533400"/>
            <a:chOff x="432" y="1392"/>
            <a:chExt cx="1824" cy="336"/>
          </a:xfrm>
        </p:grpSpPr>
        <p:sp>
          <p:nvSpPr>
            <p:cNvPr id="78859" name="Rectangle 4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8860" name="Rectangle 5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861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8862" name="Rectangle 7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1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8852" name="Line 8"/>
          <p:cNvSpPr>
            <a:spLocks noChangeShapeType="1"/>
          </p:cNvSpPr>
          <p:nvPr/>
        </p:nvSpPr>
        <p:spPr bwMode="auto">
          <a:xfrm>
            <a:off x="3448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3" name="Line 9"/>
          <p:cNvSpPr>
            <a:spLocks noChangeShapeType="1"/>
          </p:cNvSpPr>
          <p:nvPr/>
        </p:nvSpPr>
        <p:spPr bwMode="auto">
          <a:xfrm>
            <a:off x="6191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4" name="Line 10"/>
          <p:cNvSpPr>
            <a:spLocks noChangeShapeType="1"/>
          </p:cNvSpPr>
          <p:nvPr/>
        </p:nvSpPr>
        <p:spPr bwMode="auto">
          <a:xfrm>
            <a:off x="9163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5" name="Oval 11"/>
          <p:cNvSpPr>
            <a:spLocks noChangeArrowheads="1"/>
          </p:cNvSpPr>
          <p:nvPr/>
        </p:nvSpPr>
        <p:spPr bwMode="auto">
          <a:xfrm>
            <a:off x="2590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8856" name="Oval 12"/>
          <p:cNvSpPr>
            <a:spLocks noChangeArrowheads="1"/>
          </p:cNvSpPr>
          <p:nvPr/>
        </p:nvSpPr>
        <p:spPr bwMode="auto">
          <a:xfrm>
            <a:off x="5353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8857" name="Oval 13"/>
          <p:cNvSpPr>
            <a:spLocks noChangeArrowheads="1"/>
          </p:cNvSpPr>
          <p:nvPr/>
        </p:nvSpPr>
        <p:spPr bwMode="auto">
          <a:xfrm>
            <a:off x="8229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8858" name="Rectangle 14"/>
          <p:cNvSpPr>
            <a:spLocks noChangeArrowheads="1"/>
          </p:cNvSpPr>
          <p:nvPr/>
        </p:nvSpPr>
        <p:spPr bwMode="auto">
          <a:xfrm>
            <a:off x="2057400" y="15240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/>
              <a:t>Finish writing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</a:t>
            </a:r>
            <a:r>
              <a:rPr lang="en-US" sz="3200" baseline="-25000"/>
              <a:t>2</a:t>
            </a:r>
            <a:r>
              <a:rPr lang="en-US" sz="2400"/>
              <a:t> chooses not to overwrite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Distance is 0 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Write end of edge, increment distance to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236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7467600" y="3581400"/>
            <a:ext cx="2895600" cy="533400"/>
            <a:chOff x="432" y="1392"/>
            <a:chExt cx="1824" cy="336"/>
          </a:xfrm>
        </p:grpSpPr>
        <p:sp>
          <p:nvSpPr>
            <p:cNvPr id="79883" name="Rectangle 4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9884" name="Rectangle 5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9885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9886" name="Rectangle 7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2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9876" name="Line 8"/>
          <p:cNvSpPr>
            <a:spLocks noChangeShapeType="1"/>
          </p:cNvSpPr>
          <p:nvPr/>
        </p:nvSpPr>
        <p:spPr bwMode="auto">
          <a:xfrm>
            <a:off x="3448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7" name="Line 9"/>
          <p:cNvSpPr>
            <a:spLocks noChangeShapeType="1"/>
          </p:cNvSpPr>
          <p:nvPr/>
        </p:nvSpPr>
        <p:spPr bwMode="auto">
          <a:xfrm>
            <a:off x="6191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8" name="Line 10"/>
          <p:cNvSpPr>
            <a:spLocks noChangeShapeType="1"/>
          </p:cNvSpPr>
          <p:nvPr/>
        </p:nvSpPr>
        <p:spPr bwMode="auto">
          <a:xfrm>
            <a:off x="9163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9" name="Oval 11"/>
          <p:cNvSpPr>
            <a:spLocks noChangeArrowheads="1"/>
          </p:cNvSpPr>
          <p:nvPr/>
        </p:nvSpPr>
        <p:spPr bwMode="auto">
          <a:xfrm>
            <a:off x="2590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9880" name="Oval 12"/>
          <p:cNvSpPr>
            <a:spLocks noChangeArrowheads="1"/>
          </p:cNvSpPr>
          <p:nvPr/>
        </p:nvSpPr>
        <p:spPr bwMode="auto">
          <a:xfrm>
            <a:off x="5353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9881" name="Oval 13"/>
          <p:cNvSpPr>
            <a:spLocks noChangeArrowheads="1"/>
          </p:cNvSpPr>
          <p:nvPr/>
        </p:nvSpPr>
        <p:spPr bwMode="auto">
          <a:xfrm>
            <a:off x="8229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9882" name="Rectangle 14"/>
          <p:cNvSpPr>
            <a:spLocks noChangeArrowheads="1"/>
          </p:cNvSpPr>
          <p:nvPr/>
        </p:nvSpPr>
        <p:spPr bwMode="auto">
          <a:xfrm>
            <a:off x="2057400" y="15240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/>
              <a:t>Increment distance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</a:t>
            </a:r>
            <a:r>
              <a:rPr lang="en-US" sz="3200" baseline="-25000"/>
              <a:t>3</a:t>
            </a:r>
            <a:r>
              <a:rPr lang="en-US" sz="2400"/>
              <a:t> chooses not to overwrite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Distance &gt;0 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Increment distance to 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2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Path reconstruction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Extract information from attack packets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Build graph rooted at victim</a:t>
            </a:r>
          </a:p>
          <a:p>
            <a:pPr lvl="1" eaLnBrk="1" hangingPunct="1"/>
            <a:r>
              <a:rPr lang="en-US" dirty="0">
                <a:latin typeface="Tahoma" charset="0"/>
              </a:rPr>
              <a:t>Each (</a:t>
            </a:r>
            <a:r>
              <a:rPr lang="en-US" dirty="0" err="1">
                <a:latin typeface="Tahoma" charset="0"/>
              </a:rPr>
              <a:t>start,end,distance</a:t>
            </a:r>
            <a:r>
              <a:rPr lang="en-US" dirty="0">
                <a:latin typeface="Tahoma" charset="0"/>
              </a:rPr>
              <a:t>) tuple provides an edge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# packets needed to reconstruct path</a:t>
            </a:r>
          </a:p>
          <a:p>
            <a:pPr lvl="1" eaLnBrk="1" hangingPunct="1">
              <a:lnSpc>
                <a:spcPct val="18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E(X) &lt; </a:t>
            </a:r>
          </a:p>
          <a:p>
            <a:pPr lvl="1" eaLnBrk="1" hangingPunct="1">
              <a:lnSpc>
                <a:spcPct val="18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where p is marking probability, d is length of path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644770" y="4596442"/>
            <a:ext cx="20574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>
              <a:spcBef>
                <a:spcPct val="20000"/>
              </a:spcBef>
              <a:buClr>
                <a:schemeClr val="tx2"/>
              </a:buClr>
            </a:pPr>
            <a:r>
              <a:rPr kumimoji="1" lang="en-US" sz="2400" dirty="0" err="1"/>
              <a:t>ln</a:t>
            </a:r>
            <a:r>
              <a:rPr kumimoji="1" lang="en-US" sz="2400" dirty="0"/>
              <a:t>(d) </a:t>
            </a:r>
          </a:p>
          <a:p>
            <a:pPr lvl="1" algn="ctr">
              <a:spcBef>
                <a:spcPct val="20000"/>
              </a:spcBef>
              <a:buClr>
                <a:schemeClr val="tx2"/>
              </a:buClr>
            </a:pPr>
            <a:r>
              <a:rPr kumimoji="1" lang="en-US" sz="2400" dirty="0"/>
              <a:t>p(1-p)</a:t>
            </a:r>
            <a:r>
              <a:rPr kumimoji="1" lang="en-US" sz="2400" baseline="30000" dirty="0"/>
              <a:t>d-1</a:t>
            </a:r>
            <a:r>
              <a:rPr kumimoji="1" lang="en-US" sz="2400" dirty="0"/>
              <a:t> </a:t>
            </a:r>
            <a:endParaRPr lang="en-US" sz="2400" dirty="0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2399584" y="504887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815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112"/>
            <a:ext cx="10515600" cy="86677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Details: where to store edge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67311" y="1064418"/>
            <a:ext cx="4505325" cy="32639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Identification field</a:t>
            </a:r>
          </a:p>
          <a:p>
            <a:pPr lvl="1" eaLnBrk="1" hangingPunct="1"/>
            <a:r>
              <a:rPr lang="en-US" dirty="0">
                <a:latin typeface="Tahoma" charset="0"/>
              </a:rPr>
              <a:t>Used for fragmentation</a:t>
            </a:r>
          </a:p>
          <a:p>
            <a:pPr lvl="1" eaLnBrk="1" hangingPunct="1"/>
            <a:r>
              <a:rPr lang="en-US" dirty="0">
                <a:latin typeface="Tahoma" charset="0"/>
              </a:rPr>
              <a:t>Fragmentation is rare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16 bits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Store edge in 16 bits?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Break into chunks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Store start + end</a:t>
            </a: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6610710" y="1064418"/>
            <a:ext cx="3340100" cy="5105400"/>
            <a:chOff x="2962" y="960"/>
            <a:chExt cx="2318" cy="3216"/>
          </a:xfrm>
        </p:grpSpPr>
        <p:sp>
          <p:nvSpPr>
            <p:cNvPr id="81932" name="Rectangle 5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Version</a:t>
              </a:r>
            </a:p>
          </p:txBody>
        </p:sp>
        <p:sp>
          <p:nvSpPr>
            <p:cNvPr id="81933" name="Rectangle 6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Length</a:t>
              </a:r>
            </a:p>
          </p:txBody>
        </p:sp>
        <p:sp>
          <p:nvSpPr>
            <p:cNvPr id="81934" name="Rectangle 7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Type of Service</a:t>
              </a:r>
            </a:p>
          </p:txBody>
        </p:sp>
        <p:sp>
          <p:nvSpPr>
            <p:cNvPr id="81935" name="Rectangle 8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Total Length</a:t>
              </a:r>
            </a:p>
          </p:txBody>
        </p:sp>
        <p:sp>
          <p:nvSpPr>
            <p:cNvPr id="81936" name="Rectangle 9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Identification</a:t>
              </a:r>
            </a:p>
          </p:txBody>
        </p:sp>
        <p:sp>
          <p:nvSpPr>
            <p:cNvPr id="81937" name="Rectangle 10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>
                <a:latin typeface="Arial Narrow" charset="0"/>
              </a:endParaRPr>
            </a:p>
          </p:txBody>
        </p:sp>
        <p:sp>
          <p:nvSpPr>
            <p:cNvPr id="81938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Flags</a:t>
              </a:r>
            </a:p>
          </p:txBody>
        </p:sp>
        <p:sp>
          <p:nvSpPr>
            <p:cNvPr id="81939" name="Rectangle 12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Time to Live</a:t>
              </a:r>
            </a:p>
          </p:txBody>
        </p:sp>
        <p:sp>
          <p:nvSpPr>
            <p:cNvPr id="81940" name="Rectangle 13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Protocol</a:t>
              </a:r>
            </a:p>
          </p:txBody>
        </p:sp>
        <p:sp>
          <p:nvSpPr>
            <p:cNvPr id="81941" name="Rectangle 14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Checksum</a:t>
              </a:r>
            </a:p>
          </p:txBody>
        </p:sp>
        <p:sp>
          <p:nvSpPr>
            <p:cNvPr id="81942" name="Rectangle 15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81943" name="Rectangle 16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81944" name="Rectangle 17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Options</a:t>
              </a:r>
            </a:p>
          </p:txBody>
        </p:sp>
        <p:sp>
          <p:nvSpPr>
            <p:cNvPr id="81945" name="Rectangle 18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Padding</a:t>
              </a:r>
            </a:p>
          </p:txBody>
        </p:sp>
        <p:sp>
          <p:nvSpPr>
            <p:cNvPr id="81946" name="Rectangle 19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IP Data</a:t>
              </a:r>
            </a:p>
          </p:txBody>
        </p:sp>
        <p:sp>
          <p:nvSpPr>
            <p:cNvPr id="81947" name="Rectangle 20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latin typeface="Arial Narrow" charset="0"/>
                </a:rPr>
                <a:t>Fragment Offset</a:t>
              </a:r>
            </a:p>
          </p:txBody>
        </p:sp>
      </p:grpSp>
      <p:sp>
        <p:nvSpPr>
          <p:cNvPr id="81925" name="Rectangle 21"/>
          <p:cNvSpPr>
            <a:spLocks noChangeArrowheads="1"/>
          </p:cNvSpPr>
          <p:nvPr/>
        </p:nvSpPr>
        <p:spPr bwMode="auto">
          <a:xfrm>
            <a:off x="6610710" y="1978818"/>
            <a:ext cx="3340100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Identification</a:t>
            </a:r>
          </a:p>
        </p:txBody>
      </p:sp>
      <p:grpSp>
        <p:nvGrpSpPr>
          <p:cNvPr id="81926" name="Group 27"/>
          <p:cNvGrpSpPr>
            <a:grpSpLocks/>
          </p:cNvGrpSpPr>
          <p:nvPr/>
        </p:nvGrpSpPr>
        <p:grpSpPr bwMode="auto">
          <a:xfrm>
            <a:off x="2267311" y="2847180"/>
            <a:ext cx="3611562" cy="701675"/>
            <a:chOff x="579" y="2544"/>
            <a:chExt cx="2275" cy="442"/>
          </a:xfrm>
        </p:grpSpPr>
        <p:sp>
          <p:nvSpPr>
            <p:cNvPr id="81928" name="Rectangle 22"/>
            <p:cNvSpPr>
              <a:spLocks noChangeArrowheads="1"/>
            </p:cNvSpPr>
            <p:nvPr/>
          </p:nvSpPr>
          <p:spPr bwMode="auto">
            <a:xfrm>
              <a:off x="643" y="2544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offset</a:t>
              </a:r>
            </a:p>
          </p:txBody>
        </p:sp>
        <p:sp>
          <p:nvSpPr>
            <p:cNvPr id="81929" name="Rectangle 23"/>
            <p:cNvSpPr>
              <a:spLocks noChangeArrowheads="1"/>
            </p:cNvSpPr>
            <p:nvPr/>
          </p:nvSpPr>
          <p:spPr bwMode="auto">
            <a:xfrm>
              <a:off x="1075" y="254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distance</a:t>
              </a:r>
            </a:p>
          </p:txBody>
        </p:sp>
        <p:sp>
          <p:nvSpPr>
            <p:cNvPr id="81930" name="Rectangle 24"/>
            <p:cNvSpPr>
              <a:spLocks noChangeArrowheads="1"/>
            </p:cNvSpPr>
            <p:nvPr/>
          </p:nvSpPr>
          <p:spPr bwMode="auto">
            <a:xfrm>
              <a:off x="1747" y="2544"/>
              <a:ext cx="10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edge chunk</a:t>
              </a:r>
            </a:p>
          </p:txBody>
        </p:sp>
        <p:sp>
          <p:nvSpPr>
            <p:cNvPr id="81931" name="Text Box 25"/>
            <p:cNvSpPr txBox="1">
              <a:spLocks noChangeArrowheads="1"/>
            </p:cNvSpPr>
            <p:nvPr/>
          </p:nvSpPr>
          <p:spPr bwMode="auto">
            <a:xfrm>
              <a:off x="579" y="2736"/>
              <a:ext cx="2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dirty="0"/>
                <a:t>0     2 3         7 8               15</a:t>
              </a:r>
            </a:p>
          </p:txBody>
        </p:sp>
      </p:grpSp>
      <p:sp>
        <p:nvSpPr>
          <p:cNvPr id="81927" name="Oval 26"/>
          <p:cNvSpPr>
            <a:spLocks noChangeArrowheads="1"/>
          </p:cNvSpPr>
          <p:nvPr/>
        </p:nvSpPr>
        <p:spPr bwMode="auto">
          <a:xfrm>
            <a:off x="4074231" y="3935702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3036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More traceback proposals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Advanced and Authenticated Marking Schemes for IP Traceback</a:t>
            </a:r>
          </a:p>
          <a:p>
            <a:pPr lvl="1" eaLnBrk="1" hangingPunct="1"/>
            <a:r>
              <a:rPr lang="en-US">
                <a:latin typeface="Tahoma" charset="0"/>
              </a:rPr>
              <a:t>Song, Perrig.    IEEE Infocomm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01</a:t>
            </a:r>
          </a:p>
          <a:p>
            <a:pPr lvl="1" eaLnBrk="1" hangingPunct="1"/>
            <a:r>
              <a:rPr lang="en-US">
                <a:latin typeface="Tahoma" charset="0"/>
              </a:rPr>
              <a:t>Reduces noisy data and time to reconstruct paths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An algebraic approach to IP traceback</a:t>
            </a:r>
          </a:p>
          <a:p>
            <a:pPr lvl="1" eaLnBrk="1" hangingPunct="1"/>
            <a:r>
              <a:rPr lang="en-US">
                <a:latin typeface="Tahoma" charset="0"/>
              </a:rPr>
              <a:t>Stubblefield, Dean, Franklin.   NDSS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02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Hash-Based IP Traceback </a:t>
            </a:r>
          </a:p>
          <a:p>
            <a:pPr lvl="1" eaLnBrk="1" hangingPunct="1"/>
            <a:r>
              <a:rPr lang="en-US">
                <a:latin typeface="Tahoma" charset="0"/>
              </a:rPr>
              <a:t>Snoeren, Partridge, Sanchez, Jones, Tchakountio,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Kent, Strayer.    SIGCOMM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01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Problem:   Reflector attacks  </a:t>
            </a:r>
            <a:r>
              <a:rPr lang="en-US" sz="2400">
                <a:latin typeface="Tahoma" charset="0"/>
              </a:rPr>
              <a:t>[Paxson 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01]</a:t>
            </a:r>
            <a:endParaRPr lang="en-US" sz="2400">
              <a:latin typeface="Tahoma" charset="0"/>
            </a:endParaRP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>
                <a:latin typeface="Tahoma" charset="0"/>
              </a:rPr>
              <a:t>Reflector</a:t>
            </a:r>
            <a:r>
              <a:rPr lang="en-US">
                <a:latin typeface="Tahoma" charset="0"/>
              </a:rPr>
              <a:t>:   </a:t>
            </a:r>
          </a:p>
          <a:p>
            <a:pPr lvl="1" eaLnBrk="1" hangingPunct="1"/>
            <a:r>
              <a:rPr lang="en-US">
                <a:latin typeface="Tahoma" charset="0"/>
              </a:rPr>
              <a:t>A network component that responds to packets</a:t>
            </a:r>
          </a:p>
          <a:p>
            <a:pPr lvl="1" eaLnBrk="1" hangingPunct="1"/>
            <a:r>
              <a:rPr lang="en-US">
                <a:latin typeface="Tahoma" charset="0"/>
              </a:rPr>
              <a:t>Response sent to victim   (spoofed source IP)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Examples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DNS Resolvers:   UDP 53 with victim.com source</a:t>
            </a:r>
          </a:p>
          <a:p>
            <a:pPr lvl="2" eaLnBrk="1" hangingPunct="1"/>
            <a:r>
              <a:rPr lang="en-US">
                <a:latin typeface="Tahoma" charset="0"/>
              </a:rPr>
              <a:t>At victim:   DNS response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Web servers:   TCP SYN 80 with victim.com source</a:t>
            </a:r>
          </a:p>
          <a:p>
            <a:pPr lvl="2" eaLnBrk="1" hangingPunct="1"/>
            <a:r>
              <a:rPr lang="en-US">
                <a:latin typeface="Tahoma" charset="0"/>
              </a:rPr>
              <a:t>At victim:   TCP SYN ACK packet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Gnutella servers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65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962400"/>
            <a:ext cx="1533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Warm up:    802.11b    DoS bugs</a:t>
            </a:r>
          </a:p>
        </p:txBody>
      </p:sp>
      <p:sp>
        <p:nvSpPr>
          <p:cNvPr id="133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Radio jamming attacks:    trivial,  not our focus.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Tahoma" charset="0"/>
              </a:rPr>
              <a:t>Protocol DoS bugs:	</a:t>
            </a:r>
            <a:r>
              <a:rPr lang="en-US" sz="1800">
                <a:latin typeface="Tahoma" charset="0"/>
              </a:rPr>
              <a:t>[Bellardo, Savage, </a:t>
            </a:r>
            <a:r>
              <a:rPr lang="ja-JP" altLang="en-US" sz="1800">
                <a:latin typeface="Tahoma" charset="0"/>
              </a:rPr>
              <a:t>’</a:t>
            </a:r>
            <a:r>
              <a:rPr lang="en-US" altLang="ja-JP" sz="1800">
                <a:latin typeface="Tahoma" charset="0"/>
              </a:rPr>
              <a:t>03]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u="sng">
                <a:latin typeface="Tahoma" charset="0"/>
              </a:rPr>
              <a:t>NAV (Network Allocation Vector):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15-bit field.   Max value:   32767</a:t>
            </a:r>
          </a:p>
          <a:p>
            <a:pPr lvl="2" eaLnBrk="1" hangingPunct="1">
              <a:lnSpc>
                <a:spcPct val="90000"/>
              </a:lnSpc>
            </a:pPr>
            <a:r>
              <a:rPr lang="en-US" u="sng">
                <a:latin typeface="Tahoma" charset="0"/>
              </a:rPr>
              <a:t>Any</a:t>
            </a:r>
            <a:r>
              <a:rPr lang="en-US">
                <a:latin typeface="Tahoma" charset="0"/>
              </a:rPr>
              <a:t> node can reserve channel for NAV seconds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No one else should transmit during NAV period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… but not followed by most 802.11b cards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u="sng">
                <a:latin typeface="Tahoma" charset="0"/>
              </a:rPr>
              <a:t>De-authentication bug</a:t>
            </a:r>
            <a:r>
              <a:rPr lang="en-US">
                <a:latin typeface="Tahoma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Any node can send deauth packet to AP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Deauth packet unauthenticated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… attacker can repeatedly deauth anyone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18750" r="30469" b="15625"/>
          <a:stretch>
            <a:fillRect/>
          </a:stretch>
        </p:blipFill>
        <p:spPr bwMode="auto">
          <a:xfrm>
            <a:off x="5683941" y="365125"/>
            <a:ext cx="468788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Attack</a:t>
            </a:r>
          </a:p>
        </p:txBody>
      </p:sp>
      <p:sp>
        <p:nvSpPr>
          <p:cNvPr id="8499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Single Master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Many bots to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generate flood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Zillions of reflectors to hide bots</a:t>
            </a:r>
          </a:p>
          <a:p>
            <a:pPr lvl="1" eaLnBrk="1" hangingPunct="1"/>
            <a:r>
              <a:rPr lang="en-US">
                <a:latin typeface="Tahoma" charset="0"/>
              </a:rPr>
              <a:t>Kills traceback and pushback methods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70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601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159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Anderson, Roscoe, Wetherall. </a:t>
            </a:r>
          </a:p>
          <a:p>
            <a:pPr lvl="1" eaLnBrk="1" hangingPunct="1"/>
            <a:r>
              <a:rPr lang="en-US">
                <a:latin typeface="Tahoma" charset="0"/>
              </a:rPr>
              <a:t>Preventing internet denial-of-service with capabilities.     SIGCOMM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04.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Yaar, Perrig, and Song. </a:t>
            </a:r>
          </a:p>
          <a:p>
            <a:pPr lvl="1" eaLnBrk="1" hangingPunct="1"/>
            <a:r>
              <a:rPr lang="en-US">
                <a:latin typeface="Tahoma" charset="0"/>
              </a:rPr>
              <a:t>Siff: A stateless internet flow filter to mitigate DDoS flooding attacks.   IEEE S&amp;P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04. 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Yang, Wetherall, Anderson. </a:t>
            </a:r>
          </a:p>
          <a:p>
            <a:pPr lvl="1" eaLnBrk="1" hangingPunct="1"/>
            <a:r>
              <a:rPr lang="en-US">
                <a:latin typeface="Tahoma" charset="0"/>
              </a:rPr>
              <a:t>A DoS-limiting network architecture.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SIGCOMM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05</a:t>
            </a: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421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4582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Basic idea:</a:t>
            </a:r>
          </a:p>
          <a:p>
            <a:pPr lvl="1" eaLnBrk="1" hangingPunct="1"/>
            <a:r>
              <a:rPr lang="en-US">
                <a:latin typeface="Tahoma" charset="0"/>
              </a:rPr>
              <a:t>Receivers can specify what packets they want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How:</a:t>
            </a:r>
          </a:p>
          <a:p>
            <a:pPr lvl="1" eaLnBrk="1" hangingPunct="1"/>
            <a:r>
              <a:rPr lang="en-US">
                <a:latin typeface="Tahoma" charset="0"/>
              </a:rPr>
              <a:t>Sender requests capability in SYN packet</a:t>
            </a:r>
          </a:p>
          <a:p>
            <a:pPr lvl="2" eaLnBrk="1" hangingPunct="1"/>
            <a:r>
              <a:rPr lang="en-US">
                <a:latin typeface="Tahoma" charset="0"/>
              </a:rPr>
              <a:t>Path identifier used to limit # reqs from one source</a:t>
            </a:r>
          </a:p>
          <a:p>
            <a:pPr lvl="1" eaLnBrk="1" hangingPunct="1"/>
            <a:r>
              <a:rPr lang="en-US">
                <a:latin typeface="Tahoma" charset="0"/>
              </a:rPr>
              <a:t>Receiver responds with capability</a:t>
            </a:r>
          </a:p>
          <a:p>
            <a:pPr lvl="1" eaLnBrk="1" hangingPunct="1"/>
            <a:r>
              <a:rPr lang="en-US">
                <a:latin typeface="Tahoma" charset="0"/>
              </a:rPr>
              <a:t>Sender includes capability in all future packets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b="1">
                <a:latin typeface="Tahoma" charset="0"/>
              </a:rPr>
              <a:t>Main point</a:t>
            </a:r>
            <a:r>
              <a:rPr lang="en-US">
                <a:latin typeface="Tahoma" charset="0"/>
              </a:rPr>
              <a:t>:   Routers only forward:</a:t>
            </a:r>
          </a:p>
          <a:p>
            <a:pPr lvl="2" eaLnBrk="1" hangingPunct="1"/>
            <a:r>
              <a:rPr lang="en-US">
                <a:latin typeface="Tahoma" charset="0"/>
              </a:rPr>
              <a:t>Request packets, and</a:t>
            </a:r>
          </a:p>
          <a:p>
            <a:pPr lvl="2" eaLnBrk="1" hangingPunct="1"/>
            <a:r>
              <a:rPr lang="en-US">
                <a:latin typeface="Tahoma" charset="0"/>
              </a:rPr>
              <a:t>Packets with valid capability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39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15" y="1558"/>
            <a:ext cx="10515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Capability based defense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0086"/>
            <a:ext cx="10515600" cy="4351338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Capabilities can be revoked if source is attacking</a:t>
            </a:r>
          </a:p>
          <a:p>
            <a:pPr lvl="1" eaLnBrk="1" hangingPunct="1"/>
            <a:r>
              <a:rPr lang="en-US">
                <a:latin typeface="Tahoma" charset="0"/>
              </a:rPr>
              <a:t>Blocks attack packets close to source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2661062"/>
            <a:ext cx="7239000" cy="1844675"/>
            <a:chOff x="768" y="2448"/>
            <a:chExt cx="4560" cy="1162"/>
          </a:xfrm>
        </p:grpSpPr>
        <p:sp>
          <p:nvSpPr>
            <p:cNvPr id="90119" name="Oval 5"/>
            <p:cNvSpPr>
              <a:spLocks noChangeArrowheads="1"/>
            </p:cNvSpPr>
            <p:nvPr/>
          </p:nvSpPr>
          <p:spPr bwMode="auto">
            <a:xfrm>
              <a:off x="768" y="2448"/>
              <a:ext cx="1152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0120" name="Picture 6" descr="j02394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75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1554" y="2720"/>
              <a:ext cx="245" cy="2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90122" name="Line 8"/>
            <p:cNvSpPr>
              <a:spLocks noChangeShapeType="1"/>
            </p:cNvSpPr>
            <p:nvPr/>
          </p:nvSpPr>
          <p:spPr bwMode="auto">
            <a:xfrm>
              <a:off x="1152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23" name="Oval 9"/>
            <p:cNvSpPr>
              <a:spLocks noChangeArrowheads="1"/>
            </p:cNvSpPr>
            <p:nvPr/>
          </p:nvSpPr>
          <p:spPr bwMode="auto">
            <a:xfrm>
              <a:off x="2352" y="2544"/>
              <a:ext cx="1152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2514" y="2875"/>
              <a:ext cx="245" cy="2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3146" y="2797"/>
              <a:ext cx="245" cy="2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0126" name="Oval 12"/>
            <p:cNvSpPr>
              <a:spLocks noChangeArrowheads="1"/>
            </p:cNvSpPr>
            <p:nvPr/>
          </p:nvSpPr>
          <p:spPr bwMode="auto">
            <a:xfrm>
              <a:off x="3792" y="2496"/>
              <a:ext cx="1536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3954" y="2875"/>
              <a:ext cx="245" cy="2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4712" y="2797"/>
              <a:ext cx="369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dest</a:t>
              </a:r>
            </a:p>
          </p:txBody>
        </p:sp>
        <p:sp>
          <p:nvSpPr>
            <p:cNvPr id="90129" name="Line 15"/>
            <p:cNvSpPr>
              <a:spLocks noChangeShapeType="1"/>
            </p:cNvSpPr>
            <p:nvPr/>
          </p:nvSpPr>
          <p:spPr bwMode="auto">
            <a:xfrm>
              <a:off x="1816" y="2832"/>
              <a:ext cx="680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0" name="Line 16"/>
            <p:cNvSpPr>
              <a:spLocks noChangeShapeType="1"/>
            </p:cNvSpPr>
            <p:nvPr/>
          </p:nvSpPr>
          <p:spPr bwMode="auto">
            <a:xfrm flipV="1">
              <a:off x="2776" y="2862"/>
              <a:ext cx="35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1" name="Line 17"/>
            <p:cNvSpPr>
              <a:spLocks noChangeShapeType="1"/>
            </p:cNvSpPr>
            <p:nvPr/>
          </p:nvSpPr>
          <p:spPr bwMode="auto">
            <a:xfrm>
              <a:off x="3408" y="2862"/>
              <a:ext cx="528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2" name="Line 18"/>
            <p:cNvSpPr>
              <a:spLocks noChangeShapeType="1"/>
            </p:cNvSpPr>
            <p:nvPr/>
          </p:nvSpPr>
          <p:spPr bwMode="auto">
            <a:xfrm flipV="1">
              <a:off x="4216" y="2862"/>
              <a:ext cx="442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3" name="Text Box 19"/>
            <p:cNvSpPr txBox="1">
              <a:spLocks noChangeArrowheads="1"/>
            </p:cNvSpPr>
            <p:nvPr/>
          </p:nvSpPr>
          <p:spPr bwMode="auto">
            <a:xfrm>
              <a:off x="902" y="3312"/>
              <a:ext cx="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Source AS</a:t>
              </a:r>
            </a:p>
          </p:txBody>
        </p:sp>
        <p:sp>
          <p:nvSpPr>
            <p:cNvPr id="90134" name="Text Box 20"/>
            <p:cNvSpPr txBox="1">
              <a:spLocks noChangeArrowheads="1"/>
            </p:cNvSpPr>
            <p:nvPr/>
          </p:nvSpPr>
          <p:spPr bwMode="auto">
            <a:xfrm>
              <a:off x="2496" y="3360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Transit AS</a:t>
              </a:r>
            </a:p>
          </p:txBody>
        </p:sp>
        <p:sp>
          <p:nvSpPr>
            <p:cNvPr id="90135" name="Text Box 21"/>
            <p:cNvSpPr txBox="1">
              <a:spLocks noChangeArrowheads="1"/>
            </p:cNvSpPr>
            <p:nvPr/>
          </p:nvSpPr>
          <p:spPr bwMode="auto">
            <a:xfrm>
              <a:off x="4216" y="3331"/>
              <a:ext cx="6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Dest AS</a:t>
              </a:r>
            </a:p>
          </p:txBody>
        </p:sp>
      </p:grpSp>
      <p:sp>
        <p:nvSpPr>
          <p:cNvPr id="90117" name="Line 23"/>
          <p:cNvSpPr>
            <a:spLocks noChangeShapeType="1"/>
          </p:cNvSpPr>
          <p:nvPr/>
        </p:nvSpPr>
        <p:spPr bwMode="auto">
          <a:xfrm flipH="1">
            <a:off x="4724400" y="3727861"/>
            <a:ext cx="609600" cy="1447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18" name="Text Box 24"/>
          <p:cNvSpPr txBox="1">
            <a:spLocks noChangeArrowheads="1"/>
          </p:cNvSpPr>
          <p:nvPr/>
        </p:nvSpPr>
        <p:spPr bwMode="auto">
          <a:xfrm>
            <a:off x="3633489" y="5126450"/>
            <a:ext cx="2248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Attack packets </a:t>
            </a:r>
            <a:br>
              <a:rPr lang="en-US" sz="2400"/>
            </a:br>
            <a:r>
              <a:rPr lang="en-US" sz="2400"/>
              <a:t>dropped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4171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Traffic Filtering</a:t>
            </a:r>
          </a:p>
        </p:txBody>
      </p:sp>
      <p:sp>
        <p:nvSpPr>
          <p:cNvPr id="9113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9509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filtering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Mahajan, Bellovin, Floyd, Ioannidis, Paxson, Shenker. Controlling High Bandwidth Aggregates in the Network. </a:t>
            </a:r>
            <a:r>
              <a:rPr lang="en-US" i="1">
                <a:latin typeface="Tahoma" charset="0"/>
              </a:rPr>
              <a:t>Computer Communications Review</a:t>
            </a:r>
            <a:r>
              <a:rPr lang="en-US">
                <a:latin typeface="Tahoma" charset="0"/>
              </a:rPr>
              <a:t>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02.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Ioannidis, Bellovin.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Implementing Pushback: Router-Based Defense Against DoS Attacks.       </a:t>
            </a:r>
            <a:r>
              <a:rPr lang="en-US" i="1">
                <a:latin typeface="Tahoma" charset="0"/>
              </a:rPr>
              <a:t>NDSS</a:t>
            </a:r>
            <a:r>
              <a:rPr lang="en-US">
                <a:latin typeface="Tahoma" charset="0"/>
              </a:rPr>
              <a:t>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02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Argyraki, Cheriton.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Active Internet Traffic Filtering: Real-Time Response to Denial-of-Service Attacks.     USENIX</a:t>
            </a:r>
            <a:r>
              <a:rPr lang="en-US" i="1">
                <a:latin typeface="Tahoma" charset="0"/>
              </a:rPr>
              <a:t> </a:t>
            </a:r>
            <a:r>
              <a:rPr lang="ja-JP" altLang="en-US" i="1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05.</a:t>
            </a: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8761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Traffic Filtering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>
                <a:latin typeface="Tahoma" charset="0"/>
              </a:rPr>
              <a:t>Assumption:  DoS attack from few sources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Iteratively block attacking network segments.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9" t="29167" r="15625" b="25000"/>
          <a:stretch>
            <a:fillRect/>
          </a:stretch>
        </p:blipFill>
        <p:spPr bwMode="auto">
          <a:xfrm>
            <a:off x="3810000" y="2057400"/>
            <a:ext cx="4038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0498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Overlay filtering</a:t>
            </a:r>
          </a:p>
        </p:txBody>
      </p:sp>
      <p:sp>
        <p:nvSpPr>
          <p:cNvPr id="9421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0722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Overlay filtering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Keromytis, Misra, Rubenstein.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SOS: Secure Overlay Services.   SIGCOMM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02.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ahoma" charset="0"/>
              </a:rPr>
              <a:t>D. Andersen. Mayday.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Distributed Filtering for Internet Services.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Usenix USITS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03.</a:t>
            </a:r>
          </a:p>
          <a:p>
            <a:pPr eaLnBrk="1" hangingPunct="1">
              <a:lnSpc>
                <a:spcPct val="120000"/>
              </a:lnSpc>
            </a:pP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Lakshminarayanan, Adkins, Perrig, Stoica.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Taming IP Packet Flooding Attacks.  HotNets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03.</a:t>
            </a:r>
          </a:p>
          <a:p>
            <a:pPr eaLnBrk="1" hangingPunct="1">
              <a:lnSpc>
                <a:spcPct val="120000"/>
              </a:lnSpc>
            </a:pPr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7815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5690"/>
            <a:ext cx="10515600" cy="796926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Smurf amplification </a:t>
            </a:r>
            <a:r>
              <a:rPr lang="en-US" sz="4000" dirty="0" err="1">
                <a:latin typeface="Tahoma" charset="0"/>
              </a:rPr>
              <a:t>DoS</a:t>
            </a:r>
            <a:r>
              <a:rPr lang="en-US" sz="4000" dirty="0">
                <a:latin typeface="Tahoma" charset="0"/>
              </a:rPr>
              <a:t> attack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83279" y="1051430"/>
            <a:ext cx="7848600" cy="5045075"/>
          </a:xfrm>
        </p:spPr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Send ping request to broadcast addr (ICMP Echo Req) </a:t>
            </a:r>
          </a:p>
          <a:p>
            <a:pPr eaLnBrk="1" hangingPunct="1"/>
            <a:r>
              <a:rPr lang="en-US" sz="2000">
                <a:latin typeface="Tahoma" charset="0"/>
              </a:rPr>
              <a:t>Lots of responses:</a:t>
            </a:r>
          </a:p>
          <a:p>
            <a:pPr lvl="1" eaLnBrk="1" hangingPunct="1"/>
            <a:r>
              <a:rPr lang="en-US">
                <a:latin typeface="Tahoma" charset="0"/>
              </a:rPr>
              <a:t>Every host on target network generates a ping reply (ICMP Echo Reply) to victim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85713" y="5775829"/>
            <a:ext cx="592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</a:rPr>
              <a:t>Prevention: reject external packets to broadcast address</a:t>
            </a:r>
          </a:p>
        </p:txBody>
      </p:sp>
      <p:pic>
        <p:nvPicPr>
          <p:cNvPr id="23557" name="Picture 5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79" y="2924679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9" y="2924679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79" y="2924679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207479" y="1965829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gateway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969479" y="2423029"/>
            <a:ext cx="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5131279" y="2651629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131279" y="2651629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6807679" y="2651629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23565" name="Picture 13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79" y="1584829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051529" y="2162679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Source</a:t>
            </a:r>
          </a:p>
        </p:txBody>
      </p:sp>
      <p:pic>
        <p:nvPicPr>
          <p:cNvPr id="23567" name="Picture 15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79" y="1508629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8998429" y="2086479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Target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45279" y="975229"/>
            <a:ext cx="2590800" cy="990600"/>
            <a:chOff x="816" y="960"/>
            <a:chExt cx="1632" cy="624"/>
          </a:xfrm>
        </p:grpSpPr>
        <p:sp>
          <p:nvSpPr>
            <p:cNvPr id="23574" name="Line 18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6" name="Text Box 20"/>
            <p:cNvSpPr txBox="1">
              <a:spLocks noChangeArrowheads="1"/>
            </p:cNvSpPr>
            <p:nvPr/>
          </p:nvSpPr>
          <p:spPr bwMode="auto">
            <a:xfrm>
              <a:off x="999" y="960"/>
              <a:ext cx="1210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1 ICMP Echo Req</a:t>
              </a:r>
              <a:br>
                <a:rPr lang="en-US" sz="1800"/>
              </a:br>
              <a:r>
                <a:rPr lang="en-US" sz="1800"/>
                <a:t>Src:  Dos Target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Dest:  brdct addr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502879" y="975229"/>
            <a:ext cx="2743200" cy="990600"/>
            <a:chOff x="3120" y="960"/>
            <a:chExt cx="1728" cy="624"/>
          </a:xfrm>
        </p:grpSpPr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3" name="Text Box 24"/>
            <p:cNvSpPr txBox="1">
              <a:spLocks noChangeArrowheads="1"/>
            </p:cNvSpPr>
            <p:nvPr/>
          </p:nvSpPr>
          <p:spPr bwMode="auto">
            <a:xfrm>
              <a:off x="3347" y="960"/>
              <a:ext cx="131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3 ICMP Echo Reply</a:t>
              </a:r>
              <a:br>
                <a:rPr lang="en-US" sz="1800"/>
              </a:br>
              <a:r>
                <a:rPr lang="en-US" sz="1800"/>
                <a:t>Dest:  Dos Target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68790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Take home message:</a:t>
            </a:r>
          </a:p>
        </p:txBody>
      </p:sp>
      <p:sp>
        <p:nvSpPr>
          <p:cNvPr id="9625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Denial of Service attacks are real. 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Must be considered at design time.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Sad truth:  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Internet </a:t>
            </a:r>
            <a:r>
              <a:rPr lang="en-US" dirty="0">
                <a:latin typeface="Tahoma" charset="0"/>
              </a:rPr>
              <a:t>is ill-equipped to handle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attacks 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Commercial solutions:   </a:t>
            </a:r>
            <a:r>
              <a:rPr lang="en-US" dirty="0" err="1" smtClean="0">
                <a:latin typeface="Tahoma" charset="0"/>
              </a:rPr>
              <a:t>CloudFlare</a:t>
            </a:r>
            <a:r>
              <a:rPr lang="en-US" dirty="0" smtClean="0">
                <a:latin typeface="Tahoma" charset="0"/>
              </a:rPr>
              <a:t>,  </a:t>
            </a:r>
            <a:r>
              <a:rPr lang="en-US" dirty="0" err="1" smtClean="0">
                <a:latin typeface="Tahoma" charset="0"/>
              </a:rPr>
              <a:t>Prolexic</a:t>
            </a:r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Many good proposals for core redesign.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31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34465" y="6481960"/>
            <a:ext cx="4839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The materials of this lecture are mostly from Stanford university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15" y="11755"/>
            <a:ext cx="10515600" cy="785317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Modern day example   </a:t>
            </a:r>
            <a:r>
              <a:rPr lang="en-US" sz="2800" dirty="0">
                <a:latin typeface="Tahoma" charset="0"/>
              </a:rPr>
              <a:t>(</a:t>
            </a:r>
            <a:r>
              <a:rPr lang="en-US" sz="2800" dirty="0">
                <a:latin typeface="Tahoma" charset="0"/>
              </a:rPr>
              <a:t>Mar ’13</a:t>
            </a:r>
            <a:r>
              <a:rPr lang="en-US" altLang="ja-JP" sz="2800" dirty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19377" y="797072"/>
            <a:ext cx="7848600" cy="5045075"/>
          </a:xfrm>
        </p:spPr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2076886" y="4523430"/>
            <a:ext cx="77454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2006:    0.58M </a:t>
            </a:r>
            <a:r>
              <a:rPr kumimoji="1" lang="en-US" dirty="0"/>
              <a:t>open resolvers on Internet  (</a:t>
            </a:r>
            <a:r>
              <a:rPr kumimoji="1" lang="en-US" dirty="0" err="1"/>
              <a:t>Kaminsky-</a:t>
            </a:r>
            <a:r>
              <a:rPr kumimoji="1" lang="en-US" dirty="0" err="1"/>
              <a:t>Shiffman</a:t>
            </a:r>
            <a:r>
              <a:rPr kumimoji="1" lang="en-US" altLang="ja-JP" dirty="0"/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2014:   28M </a:t>
            </a:r>
            <a:r>
              <a:rPr kumimoji="1" lang="en-US" dirty="0"/>
              <a:t>open resolvers </a:t>
            </a:r>
            <a:r>
              <a:rPr kumimoji="1" lang="en-US" dirty="0"/>
              <a:t>(</a:t>
            </a:r>
            <a:r>
              <a:rPr kumimoji="1" lang="en-US" dirty="0" err="1"/>
              <a:t>openresolverproject.org</a:t>
            </a:r>
            <a:r>
              <a:rPr kumimoji="1" lang="en-US" dirty="0"/>
              <a:t>)</a:t>
            </a:r>
          </a:p>
          <a:p>
            <a:pPr>
              <a:spcBef>
                <a:spcPts val="1680"/>
              </a:spcBef>
              <a:buClr>
                <a:schemeClr val="accent2"/>
              </a:buClr>
            </a:pPr>
            <a:r>
              <a:rPr kumimoji="1" lang="en-US" dirty="0"/>
              <a:t> </a:t>
            </a:r>
            <a:r>
              <a:rPr kumimoji="1" lang="en-US" dirty="0"/>
              <a:t>     ⇒   3/2013:   </a:t>
            </a:r>
            <a:r>
              <a:rPr kumimoji="1" lang="en-US" dirty="0" err="1"/>
              <a:t>DDoS</a:t>
            </a:r>
            <a:r>
              <a:rPr kumimoji="1" lang="en-US" dirty="0"/>
              <a:t> attack generating 309 </a:t>
            </a:r>
            <a:r>
              <a:rPr kumimoji="1" lang="en-US" dirty="0" err="1"/>
              <a:t>Gbps</a:t>
            </a:r>
            <a:r>
              <a:rPr kumimoji="1" lang="en-US" dirty="0"/>
              <a:t> for 28 </a:t>
            </a:r>
            <a:r>
              <a:rPr kumimoji="1" lang="en-US" dirty="0" err="1"/>
              <a:t>mins</a:t>
            </a:r>
            <a:r>
              <a:rPr kumimoji="1" lang="en-US" dirty="0"/>
              <a:t>.</a:t>
            </a:r>
            <a:endParaRPr kumimoji="1" 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513478" y="3311671"/>
            <a:ext cx="149066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DNS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pic>
        <p:nvPicPr>
          <p:cNvPr id="24582" name="Picture 6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77" y="285447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81327" y="3432321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Source</a:t>
            </a:r>
          </a:p>
        </p:txBody>
      </p:sp>
      <p:pic>
        <p:nvPicPr>
          <p:cNvPr id="24584" name="Picture 8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277" y="285447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228227" y="3432321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Target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75077" y="2321071"/>
            <a:ext cx="2590800" cy="990600"/>
            <a:chOff x="816" y="960"/>
            <a:chExt cx="1632" cy="624"/>
          </a:xfrm>
        </p:grpSpPr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3" name="Line 12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1003" y="960"/>
              <a:ext cx="1289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DNS Query</a:t>
              </a:r>
              <a:br>
                <a:rPr lang="en-US" sz="1800"/>
              </a:br>
              <a:r>
                <a:rPr lang="en-US" sz="1800"/>
                <a:t>SrcIP:  Dos Target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    (60 bytes)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732677" y="2321072"/>
            <a:ext cx="2743200" cy="1033463"/>
            <a:chOff x="3120" y="960"/>
            <a:chExt cx="1728" cy="651"/>
          </a:xfrm>
        </p:grpSpPr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0" name="Line 16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1" name="Text Box 17"/>
            <p:cNvSpPr txBox="1">
              <a:spLocks noChangeArrowheads="1"/>
            </p:cNvSpPr>
            <p:nvPr/>
          </p:nvSpPr>
          <p:spPr bwMode="auto">
            <a:xfrm>
              <a:off x="3473" y="960"/>
              <a:ext cx="1066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1800"/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1800"/>
                <a:t>EDNS Reponse</a:t>
              </a:r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endParaRPr lang="en-US" sz="1800"/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1800"/>
                <a:t>(3000 bytes)</a:t>
              </a:r>
            </a:p>
          </p:txBody>
        </p:sp>
      </p:grpSp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2528977" y="1212997"/>
            <a:ext cx="7191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DNS Amplification attack:     ( </a:t>
            </a:r>
            <a:r>
              <a:rPr lang="en-US" sz="2400" dirty="0">
                <a:sym typeface="Symbol" charset="0"/>
              </a:rPr>
              <a:t>×50  </a:t>
            </a:r>
            <a:r>
              <a:rPr lang="en-US" sz="2400" dirty="0">
                <a:sym typeface="Symbol" charset="0"/>
              </a:rPr>
              <a:t>amplification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1681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19" b="4728"/>
          <a:stretch/>
        </p:blipFill>
        <p:spPr>
          <a:xfrm>
            <a:off x="1472242" y="-146649"/>
            <a:ext cx="5950152" cy="37583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42" y="1910751"/>
            <a:ext cx="473074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7749" y="5641145"/>
            <a:ext cx="616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Feb. 2014:   400 </a:t>
            </a:r>
            <a:r>
              <a:rPr lang="en-US" dirty="0" err="1">
                <a:latin typeface="Calibri"/>
                <a:cs typeface="Calibri"/>
              </a:rPr>
              <a:t>Gbps</a:t>
            </a:r>
            <a:r>
              <a:rPr lang="en-US" dirty="0">
                <a:latin typeface="Calibri"/>
                <a:cs typeface="Calibri"/>
              </a:rPr>
              <a:t> via NTP amplification  (4500 NTP servers)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580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105405" y="3562576"/>
            <a:ext cx="33401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6327"/>
            <a:ext cx="10515600" cy="77787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Review:  IP Header format</a:t>
            </a:r>
          </a:p>
        </p:txBody>
      </p:sp>
      <p:sp>
        <p:nvSpPr>
          <p:cNvPr id="266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41431" y="1124176"/>
            <a:ext cx="4251325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</a:rPr>
              <a:t>Best effort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6105405" y="1124176"/>
            <a:ext cx="3340100" cy="5105400"/>
            <a:chOff x="2962" y="960"/>
            <a:chExt cx="2318" cy="3216"/>
          </a:xfrm>
        </p:grpSpPr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Version</a:t>
              </a: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Length</a:t>
              </a:r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Type of Service</a:t>
              </a: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Total Length</a:t>
              </a:r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Identification</a:t>
              </a: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>
                <a:latin typeface="Arial Narrow" charset="0"/>
              </a:endParaRPr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Flags</a:t>
              </a: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Time to Live</a:t>
              </a:r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Protocol</a:t>
              </a: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Checksum</a:t>
              </a:r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Options</a:t>
              </a:r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Padding</a:t>
              </a:r>
            </a:p>
          </p:txBody>
        </p:sp>
        <p:sp>
          <p:nvSpPr>
            <p:cNvPr id="26646" name="Rectangle 21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IP Data</a:t>
              </a:r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latin typeface="Arial Narrow" charset="0"/>
                </a:rPr>
                <a:t>Fragment Offset</a:t>
              </a:r>
            </a:p>
          </p:txBody>
        </p:sp>
      </p:grpSp>
      <p:sp>
        <p:nvSpPr>
          <p:cNvPr id="26630" name="Text Box 23"/>
          <p:cNvSpPr txBox="1">
            <a:spLocks noChangeArrowheads="1"/>
          </p:cNvSpPr>
          <p:nvPr/>
        </p:nvSpPr>
        <p:spPr bwMode="auto">
          <a:xfrm>
            <a:off x="5943481" y="768577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</a:t>
            </a:r>
          </a:p>
        </p:txBody>
      </p:sp>
      <p:sp>
        <p:nvSpPr>
          <p:cNvPr id="26631" name="Text Box 24"/>
          <p:cNvSpPr txBox="1">
            <a:spLocks noChangeArrowheads="1"/>
          </p:cNvSpPr>
          <p:nvPr/>
        </p:nvSpPr>
        <p:spPr bwMode="auto">
          <a:xfrm>
            <a:off x="9158169" y="768577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Denial of service attacks</a:t>
            </a:r>
            <a:endParaRPr lang="en-US" altLang="zh-CN" sz="2400" b="1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52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2878</Words>
  <Application>Microsoft Office PowerPoint</Application>
  <PresentationFormat>宽屏</PresentationFormat>
  <Paragraphs>871</Paragraphs>
  <Slides>61</Slides>
  <Notes>20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ＭＳ Ｐゴシック</vt:lpstr>
      <vt:lpstr>宋体</vt:lpstr>
      <vt:lpstr>Arial</vt:lpstr>
      <vt:lpstr>Arial Narrow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Computer Security and Cryptography</vt:lpstr>
      <vt:lpstr>Computer Security and Cryptography</vt:lpstr>
      <vt:lpstr>What is network DoS?</vt:lpstr>
      <vt:lpstr>DoS can happen at any layer</vt:lpstr>
      <vt:lpstr>Warm up:    802.11b    DoS bugs</vt:lpstr>
      <vt:lpstr>Smurf amplification DoS attack</vt:lpstr>
      <vt:lpstr>Modern day example   (Mar ’13)</vt:lpstr>
      <vt:lpstr>PowerPoint 演示文稿</vt:lpstr>
      <vt:lpstr>Review:  IP Header format</vt:lpstr>
      <vt:lpstr>Review:  TCP Header format</vt:lpstr>
      <vt:lpstr>Review: TCP Handshake</vt:lpstr>
      <vt:lpstr>TCP SYN Flood I:   low rate  (DoS bug)</vt:lpstr>
      <vt:lpstr>SYN Floods     (phrack 48, no 13, 1996)</vt:lpstr>
      <vt:lpstr>A classic SYN flood example</vt:lpstr>
      <vt:lpstr>Low rate SYN flood defenses</vt:lpstr>
      <vt:lpstr>Syncookies</vt:lpstr>
      <vt:lpstr>SYN floods:  backscatter   [MVS’01]</vt:lpstr>
      <vt:lpstr>Backscatter measurement</vt:lpstr>
      <vt:lpstr>Estonia attack      (ATLAS ‘07)</vt:lpstr>
      <vt:lpstr>SYN Floods II: Massive flood (e.g BetCris.com)</vt:lpstr>
      <vt:lpstr>Prolexic   /    CloudFlare</vt:lpstr>
      <vt:lpstr>Other junk packets</vt:lpstr>
      <vt:lpstr>Stronger attacks:  TCP con flood</vt:lpstr>
      <vt:lpstr>A real-world example: GitHub  (3/2015)</vt:lpstr>
      <vt:lpstr>DNS DoS Attacks  (e.g. bluesecurity ’06)</vt:lpstr>
      <vt:lpstr>DNS DoS solutions</vt:lpstr>
      <vt:lpstr>DoS via route hijacking </vt:lpstr>
      <vt:lpstr>DoS at higher layers</vt:lpstr>
      <vt:lpstr>DoS Mitigation</vt:lpstr>
      <vt:lpstr>1. Client puzzles</vt:lpstr>
      <vt:lpstr>Examples</vt:lpstr>
      <vt:lpstr>Benefits and limitations</vt:lpstr>
      <vt:lpstr>Memory-bound functions</vt:lpstr>
      <vt:lpstr>2.  CAPTCHAs</vt:lpstr>
      <vt:lpstr>3. Source identification</vt:lpstr>
      <vt:lpstr>1. Ingress filtering   (RFC 2827, 3704)</vt:lpstr>
      <vt:lpstr>Implementation problems</vt:lpstr>
      <vt:lpstr>2. Traceback   [Savage et al. ’00]</vt:lpstr>
      <vt:lpstr>Simple method</vt:lpstr>
      <vt:lpstr>Better idea</vt:lpstr>
      <vt:lpstr>Edge Sampling</vt:lpstr>
      <vt:lpstr>Edge Sampling: picture</vt:lpstr>
      <vt:lpstr>Edge Sampling: picture</vt:lpstr>
      <vt:lpstr>Edge Sampling</vt:lpstr>
      <vt:lpstr>Edge Sampling</vt:lpstr>
      <vt:lpstr>Path reconstruction</vt:lpstr>
      <vt:lpstr>Details: where to store edge</vt:lpstr>
      <vt:lpstr>More traceback proposals</vt:lpstr>
      <vt:lpstr>Problem:   Reflector attacks  [Paxson ’01]</vt:lpstr>
      <vt:lpstr>DoS Attack</vt:lpstr>
      <vt:lpstr>Capability based defense</vt:lpstr>
      <vt:lpstr>Capability based defense</vt:lpstr>
      <vt:lpstr>Capability based defense</vt:lpstr>
      <vt:lpstr>Capability based defense</vt:lpstr>
      <vt:lpstr>Pushback Traffic Filtering</vt:lpstr>
      <vt:lpstr>Pushback filtering</vt:lpstr>
      <vt:lpstr>Pushback Traffic Filtering</vt:lpstr>
      <vt:lpstr>Overlay filtering</vt:lpstr>
      <vt:lpstr>Overlay filtering</vt:lpstr>
      <vt:lpstr>Take home message: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236</cp:revision>
  <dcterms:created xsi:type="dcterms:W3CDTF">2016-03-16T02:24:27Z</dcterms:created>
  <dcterms:modified xsi:type="dcterms:W3CDTF">2016-05-22T14:06:44Z</dcterms:modified>
</cp:coreProperties>
</file>