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3"/>
  </p:notesMasterIdLst>
  <p:handoutMasterIdLst>
    <p:handoutMasterId r:id="rId74"/>
  </p:handoutMasterIdLst>
  <p:sldIdLst>
    <p:sldId id="275" r:id="rId2"/>
    <p:sldId id="303" r:id="rId3"/>
    <p:sldId id="348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417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418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19" r:id="rId61"/>
    <p:sldId id="407" r:id="rId62"/>
    <p:sldId id="408" r:id="rId63"/>
    <p:sldId id="409" r:id="rId64"/>
    <p:sldId id="410" r:id="rId65"/>
    <p:sldId id="411" r:id="rId66"/>
    <p:sldId id="412" r:id="rId67"/>
    <p:sldId id="413" r:id="rId68"/>
    <p:sldId id="414" r:id="rId69"/>
    <p:sldId id="415" r:id="rId70"/>
    <p:sldId id="416" r:id="rId71"/>
    <p:sldId id="347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DD05-F287-4CF1-AA8B-235E9571F61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6C31-6830-4FB3-92E2-4CBE013F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8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637B8-6CFC-40D3-B47E-FF2FFF8BE10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0FFC-271D-4C6E-AD6F-E4E2AA33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6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06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34C3D-8ADB-42FA-9EE5-4445BAFFAEF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9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0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9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0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81CE-79EE-4B91-90B2-53CD43D0813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6770-6C61-45EE-B691-5E3579DDF42A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4EE5-6A8F-4D25-A246-2DC91460701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AB39-D77B-4A22-A143-D83CF6457A3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56B-C638-4753-951D-E8CEC24B2AE9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C4D-357F-4103-8CC0-10BC9F1BADF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002E-1591-41D3-A405-1AEF7F7CACBE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430F-9F4A-4319-A3B2-14EC44A3F0C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7A5-5773-4342-97A1-1754E36ECCB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2A8C-9A4B-43AD-9BAA-FBF40094E8DC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7A83-B234-40FE-9261-45868EDEFDDC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3C02-4751-4631-9A5E-17D9804035C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E7F9-A67F-49FF-BDA9-CB4601B55945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Lecturer: </a:t>
            </a:r>
            <a:r>
              <a:rPr lang="en-US" altLang="zh-CN" b="1" dirty="0" smtClean="0"/>
              <a:t>Zhou </a:t>
            </a:r>
            <a:r>
              <a:rPr lang="en-US" altLang="zh-CN" b="1" dirty="0" err="1" smtClean="0"/>
              <a:t>Peng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in Computer Network Security</a:t>
            </a:r>
          </a:p>
          <a:p>
            <a:r>
              <a:rPr lang="en-US" altLang="zh-CN" dirty="0" smtClean="0"/>
              <a:t>pzhou@shu.edu.cn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20908"/>
            <a:ext cx="234315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92" y="1720909"/>
            <a:ext cx="2513945" cy="332422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0904" y="2859800"/>
            <a:ext cx="1556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Lecture </a:t>
            </a:r>
            <a:r>
              <a:rPr lang="en-US" altLang="zh-CN" sz="2800" b="1" dirty="0" smtClean="0"/>
              <a:t>2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96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9600" y="2152651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16000" y="2295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16000" y="3438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016000" y="4581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534400" y="2295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534400" y="3438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display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534400" y="4581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49600" y="3286125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9600" y="4429125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15200" y="2143125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0" y="3276600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4419601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83200" y="2676525"/>
            <a:ext cx="1219200" cy="904875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83200" y="3810001"/>
            <a:ext cx="1219200" cy="904875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4368800" y="2605089"/>
            <a:ext cx="914400" cy="52387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4368800" y="3738564"/>
            <a:ext cx="914400" cy="52387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4368800" y="3128963"/>
            <a:ext cx="914400" cy="6096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4368800" y="4252916"/>
            <a:ext cx="914400" cy="628649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6502400" y="2595563"/>
            <a:ext cx="812800" cy="5334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6502400" y="3128964"/>
            <a:ext cx="812800" cy="60007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6502400" y="3729039"/>
            <a:ext cx="812800" cy="5334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6502400" y="4262439"/>
            <a:ext cx="812800" cy="6096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3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9600" y="2152651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16000" y="2295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16000" y="3438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016000" y="4581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534400" y="2295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534400" y="3438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device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534400" y="4581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49600" y="3286125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9600" y="4429125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15200" y="2143125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0" y="3276600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4419601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83200" y="2676525"/>
            <a:ext cx="1219200" cy="904875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83200" y="3810001"/>
            <a:ext cx="1219200" cy="904875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4368800" y="2605089"/>
            <a:ext cx="914400" cy="52387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4368800" y="3738564"/>
            <a:ext cx="914400" cy="52387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4368800" y="3128963"/>
            <a:ext cx="914400" cy="6096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4368800" y="4252916"/>
            <a:ext cx="914400" cy="628649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6502400" y="2595563"/>
            <a:ext cx="812800" cy="5334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6502400" y="3128964"/>
            <a:ext cx="812800" cy="60007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6502400" y="3729039"/>
            <a:ext cx="812800" cy="5334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6502400" y="4262439"/>
            <a:ext cx="812800" cy="6096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730377"/>
            <a:ext cx="1464624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1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9600" y="2152651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16000" y="2295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16000" y="3438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016000" y="4581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534400" y="2295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534400" y="3438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device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534400" y="458152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49600" y="3286125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9600" y="4429125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15200" y="2143125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0" y="3276600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4419601"/>
            <a:ext cx="1219200" cy="90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83200" y="2676525"/>
            <a:ext cx="1219200" cy="904875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83200" y="3810001"/>
            <a:ext cx="1219200" cy="904875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4368800" y="2605089"/>
            <a:ext cx="914400" cy="52387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4368800" y="3738564"/>
            <a:ext cx="914400" cy="52387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4368800" y="3128963"/>
            <a:ext cx="914400" cy="6096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4368800" y="4252916"/>
            <a:ext cx="914400" cy="628649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6502400" y="2595563"/>
            <a:ext cx="812800" cy="5334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6502400" y="3128964"/>
            <a:ext cx="812800" cy="60007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6502400" y="3729039"/>
            <a:ext cx="812800" cy="5334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6502400" y="4262439"/>
            <a:ext cx="812800" cy="6096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88" y="2124076"/>
            <a:ext cx="1464624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9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privilege?</a:t>
            </a:r>
          </a:p>
          <a:p>
            <a:pPr lvl="1"/>
            <a:r>
              <a:rPr lang="en-US" dirty="0"/>
              <a:t>Ability to access or modify a resource</a:t>
            </a:r>
          </a:p>
          <a:p>
            <a:r>
              <a:rPr lang="en-US" dirty="0"/>
              <a:t>Assume compartmentalization and isolation</a:t>
            </a:r>
          </a:p>
          <a:p>
            <a:pPr lvl="1"/>
            <a:r>
              <a:rPr lang="en-US" dirty="0"/>
              <a:t>Separate the system into isolated compartments</a:t>
            </a:r>
          </a:p>
          <a:p>
            <a:pPr lvl="1"/>
            <a:r>
              <a:rPr lang="en-US" dirty="0"/>
              <a:t>Limit interaction between compartments</a:t>
            </a:r>
          </a:p>
          <a:p>
            <a:r>
              <a:rPr lang="en-US" dirty="0"/>
              <a:t>Principle of Least Privilege</a:t>
            </a:r>
          </a:p>
          <a:p>
            <a:pPr lvl="1"/>
            <a:r>
              <a:rPr lang="en-US" dirty="0"/>
              <a:t>A system module should only have the minimal privileges needed for its intended purposes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97000"/>
            <a:ext cx="10566400" cy="345440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3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Mail Agent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Receive and send email over external network</a:t>
            </a:r>
          </a:p>
          <a:p>
            <a:pPr lvl="1"/>
            <a:r>
              <a:rPr lang="en-US" dirty="0"/>
              <a:t>Place incoming email into local user inbox files</a:t>
            </a:r>
          </a:p>
          <a:p>
            <a:r>
              <a:rPr lang="en-US" dirty="0" err="1"/>
              <a:t>Sendmail</a:t>
            </a:r>
            <a:endParaRPr lang="en-US" dirty="0"/>
          </a:p>
          <a:p>
            <a:pPr lvl="1"/>
            <a:r>
              <a:rPr lang="en-US" dirty="0"/>
              <a:t>Traditional Unix </a:t>
            </a:r>
          </a:p>
          <a:p>
            <a:pPr lvl="1"/>
            <a:r>
              <a:rPr lang="en-US" dirty="0"/>
              <a:t>Monolithic design</a:t>
            </a:r>
          </a:p>
          <a:p>
            <a:pPr lvl="1"/>
            <a:r>
              <a:rPr lang="en-US" dirty="0"/>
              <a:t>Historical source of many vulnerabilities</a:t>
            </a:r>
          </a:p>
          <a:p>
            <a:r>
              <a:rPr lang="en-US" dirty="0" err="1"/>
              <a:t>Qmail</a:t>
            </a:r>
            <a:endParaRPr lang="en-US" dirty="0"/>
          </a:p>
          <a:p>
            <a:pPr lvl="1"/>
            <a:r>
              <a:rPr lang="en-US" dirty="0"/>
              <a:t>Compartmentalized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7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Basics </a:t>
            </a:r>
            <a:r>
              <a:rPr lang="en-US" sz="4800" dirty="0"/>
              <a:t>(before 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Isolation between processes</a:t>
            </a:r>
          </a:p>
          <a:p>
            <a:pPr lvl="1"/>
            <a:r>
              <a:rPr lang="en-US" dirty="0"/>
              <a:t>Each process has a UID</a:t>
            </a:r>
          </a:p>
          <a:p>
            <a:pPr lvl="2"/>
            <a:r>
              <a:rPr lang="en-US" dirty="0"/>
              <a:t>Two processes with same UID have same permissions</a:t>
            </a:r>
          </a:p>
          <a:p>
            <a:pPr lvl="1"/>
            <a:r>
              <a:rPr lang="en-US" dirty="0"/>
              <a:t>A process may access files, network sockets, ….</a:t>
            </a:r>
          </a:p>
          <a:p>
            <a:pPr lvl="2"/>
            <a:r>
              <a:rPr lang="en-US" dirty="0"/>
              <a:t>Permission granted according to UID</a:t>
            </a:r>
          </a:p>
          <a:p>
            <a:r>
              <a:rPr lang="en-US" dirty="0"/>
              <a:t>Relation to previous terminology</a:t>
            </a:r>
          </a:p>
          <a:p>
            <a:pPr lvl="1"/>
            <a:r>
              <a:rPr lang="en-US" dirty="0"/>
              <a:t>Compartment defined by UID </a:t>
            </a:r>
          </a:p>
          <a:p>
            <a:pPr lvl="1"/>
            <a:r>
              <a:rPr lang="en-US" dirty="0"/>
              <a:t>Privileges defined by actions allowed on system resources</a:t>
            </a:r>
          </a:p>
          <a:p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0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Qmail</a:t>
            </a:r>
            <a:r>
              <a:rPr lang="en-US" dirty="0"/>
              <a:t> design</a:t>
            </a:r>
          </a:p>
        </p:txBody>
      </p:sp>
      <p:sp>
        <p:nvSpPr>
          <p:cNvPr id="5325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Isolation based on OS isolation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Separate modules run as separate “users”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user only has access to specific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Least privilege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Minimal privileges for each UID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one “</a:t>
            </a:r>
            <a:r>
              <a:rPr lang="en-US" dirty="0" err="1"/>
              <a:t>setuid</a:t>
            </a:r>
            <a:r>
              <a:rPr lang="en-US" dirty="0"/>
              <a:t>” program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setuid</a:t>
            </a:r>
            <a:r>
              <a:rPr lang="en-US" dirty="0"/>
              <a:t> allows a program to run as different users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one “root” program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root program has all privileges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5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3"/>
            <a:ext cx="10515600" cy="1325563"/>
          </a:xfrm>
        </p:spPr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qmail</a:t>
            </a:r>
            <a:endParaRPr lang="en-US" dirty="0"/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219200" y="123788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qmail-smtpd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7315200" y="542888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qmail-local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2235200" y="542888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qmail-remote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98108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qmail-lspawn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2235200" y="398108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qmail-rspawn</a:t>
            </a:r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4775200" y="306668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qmail-send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8229600" y="123788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qmail-inject</a:t>
            </a:r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4724400" y="192368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qmail</a:t>
            </a:r>
            <a:r>
              <a:rPr lang="en-US" sz="2400" dirty="0"/>
              <a:t>-queue</a:t>
            </a:r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3352800" y="177128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 flipH="1">
            <a:off x="6858000" y="177128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 flipH="1">
            <a:off x="3403600" y="360008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6908800" y="360008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>
            <a:off x="3352800" y="474308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288" name="Line 17"/>
          <p:cNvSpPr>
            <a:spLocks noChangeShapeType="1"/>
          </p:cNvSpPr>
          <p:nvPr/>
        </p:nvSpPr>
        <p:spPr bwMode="auto">
          <a:xfrm>
            <a:off x="8432800" y="474308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289" name="Line 19"/>
          <p:cNvSpPr>
            <a:spLocks noChangeShapeType="1"/>
          </p:cNvSpPr>
          <p:nvPr/>
        </p:nvSpPr>
        <p:spPr bwMode="auto">
          <a:xfrm>
            <a:off x="5892800" y="26856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290" name="Freeform 20"/>
          <p:cNvSpPr>
            <a:spLocks/>
          </p:cNvSpPr>
          <p:nvPr/>
        </p:nvSpPr>
        <p:spPr bwMode="auto">
          <a:xfrm>
            <a:off x="609600" y="1771288"/>
            <a:ext cx="609600" cy="990600"/>
          </a:xfrm>
          <a:custGeom>
            <a:avLst/>
            <a:gdLst>
              <a:gd name="T0" fmla="*/ 288 w 288"/>
              <a:gd name="T1" fmla="*/ 0 h 624"/>
              <a:gd name="T2" fmla="*/ 0 w 288"/>
              <a:gd name="T3" fmla="*/ 312 h 624"/>
              <a:gd name="T4" fmla="*/ 288 w 288"/>
              <a:gd name="T5" fmla="*/ 624 h 624"/>
              <a:gd name="T6" fmla="*/ 0 60000 65536"/>
              <a:gd name="T7" fmla="*/ 0 60000 65536"/>
              <a:gd name="T8" fmla="*/ 0 60000 65536"/>
              <a:gd name="T9" fmla="*/ 0 w 288"/>
              <a:gd name="T10" fmla="*/ 0 h 624"/>
              <a:gd name="T11" fmla="*/ 288 w 2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24">
                <a:moveTo>
                  <a:pt x="288" y="0"/>
                </a:moveTo>
                <a:cubicBezTo>
                  <a:pt x="240" y="52"/>
                  <a:pt x="0" y="208"/>
                  <a:pt x="0" y="312"/>
                </a:cubicBezTo>
                <a:cubicBezTo>
                  <a:pt x="0" y="416"/>
                  <a:pt x="228" y="559"/>
                  <a:pt x="288" y="624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291" name="Freeform 21"/>
          <p:cNvSpPr>
            <a:spLocks/>
          </p:cNvSpPr>
          <p:nvPr/>
        </p:nvSpPr>
        <p:spPr bwMode="auto">
          <a:xfrm flipH="1">
            <a:off x="10464800" y="1695088"/>
            <a:ext cx="609600" cy="990600"/>
          </a:xfrm>
          <a:custGeom>
            <a:avLst/>
            <a:gdLst>
              <a:gd name="T0" fmla="*/ 288 w 288"/>
              <a:gd name="T1" fmla="*/ 0 h 624"/>
              <a:gd name="T2" fmla="*/ 0 w 288"/>
              <a:gd name="T3" fmla="*/ 312 h 624"/>
              <a:gd name="T4" fmla="*/ 288 w 288"/>
              <a:gd name="T5" fmla="*/ 624 h 624"/>
              <a:gd name="T6" fmla="*/ 0 60000 65536"/>
              <a:gd name="T7" fmla="*/ 0 60000 65536"/>
              <a:gd name="T8" fmla="*/ 0 60000 65536"/>
              <a:gd name="T9" fmla="*/ 0 w 288"/>
              <a:gd name="T10" fmla="*/ 0 h 624"/>
              <a:gd name="T11" fmla="*/ 288 w 2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24">
                <a:moveTo>
                  <a:pt x="288" y="0"/>
                </a:moveTo>
                <a:cubicBezTo>
                  <a:pt x="240" y="52"/>
                  <a:pt x="0" y="208"/>
                  <a:pt x="0" y="312"/>
                </a:cubicBezTo>
                <a:cubicBezTo>
                  <a:pt x="0" y="416"/>
                  <a:pt x="228" y="559"/>
                  <a:pt x="288" y="624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292" name="Text Box 22"/>
          <p:cNvSpPr txBox="1">
            <a:spLocks noChangeArrowheads="1"/>
          </p:cNvSpPr>
          <p:nvPr/>
        </p:nvSpPr>
        <p:spPr bwMode="auto">
          <a:xfrm>
            <a:off x="1219202" y="2533289"/>
            <a:ext cx="364420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667" dirty="0">
                <a:solidFill>
                  <a:schemeClr val="hlink"/>
                </a:solidFill>
              </a:rPr>
              <a:t>Incoming external mail</a:t>
            </a:r>
          </a:p>
        </p:txBody>
      </p:sp>
      <p:sp>
        <p:nvSpPr>
          <p:cNvPr id="54293" name="Text Box 23"/>
          <p:cNvSpPr txBox="1">
            <a:spLocks noChangeArrowheads="1"/>
          </p:cNvSpPr>
          <p:nvPr/>
        </p:nvSpPr>
        <p:spPr bwMode="auto">
          <a:xfrm>
            <a:off x="7285567" y="2457089"/>
            <a:ext cx="356405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667" dirty="0">
                <a:solidFill>
                  <a:schemeClr val="hlink"/>
                </a:solidFill>
              </a:rPr>
              <a:t>Incoming internal mail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5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947" y="11472"/>
            <a:ext cx="10515600" cy="872828"/>
          </a:xfrm>
        </p:spPr>
        <p:txBody>
          <a:bodyPr/>
          <a:lstStyle/>
          <a:p>
            <a:r>
              <a:rPr lang="en-US" dirty="0"/>
              <a:t>Isolation by Unix UIDs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1219200" y="1227746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qmail-smtpd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7315200" y="548065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qmail-local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2235200" y="548065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qmail-remote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7315200" y="403285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qmail-lspawn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2235200" y="403285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qmail-rspawn</a:t>
            </a:r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4775200" y="311845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qmail-send</a:t>
            </a:r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8229600" y="1227746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qmail-inject</a:t>
            </a:r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4724400" y="1913546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qmail-queue</a:t>
            </a:r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>
            <a:off x="3352800" y="182305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 flipH="1">
            <a:off x="6858000" y="182305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 flipH="1">
            <a:off x="3403600" y="365185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>
            <a:off x="6908800" y="365185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>
            <a:off x="3352800" y="479485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6" name="Line 17"/>
          <p:cNvSpPr>
            <a:spLocks noChangeShapeType="1"/>
          </p:cNvSpPr>
          <p:nvPr/>
        </p:nvSpPr>
        <p:spPr bwMode="auto">
          <a:xfrm>
            <a:off x="8432800" y="479485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7" name="Line 19"/>
          <p:cNvSpPr>
            <a:spLocks noChangeShapeType="1"/>
          </p:cNvSpPr>
          <p:nvPr/>
        </p:nvSpPr>
        <p:spPr bwMode="auto">
          <a:xfrm>
            <a:off x="5892800" y="273745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406401" y="883259"/>
            <a:ext cx="1085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 err="1"/>
              <a:t>qmaild</a:t>
            </a:r>
            <a:endParaRPr lang="en-US" sz="2400" dirty="0"/>
          </a:p>
        </p:txBody>
      </p:sp>
      <p:sp>
        <p:nvSpPr>
          <p:cNvPr id="61463" name="Text Box 25"/>
          <p:cNvSpPr txBox="1">
            <a:spLocks noChangeArrowheads="1"/>
          </p:cNvSpPr>
          <p:nvPr/>
        </p:nvSpPr>
        <p:spPr bwMode="auto">
          <a:xfrm>
            <a:off x="10318751" y="1105510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user</a:t>
            </a:r>
          </a:p>
        </p:txBody>
      </p:sp>
      <p:sp>
        <p:nvSpPr>
          <p:cNvPr id="61464" name="Text Box 26"/>
          <p:cNvSpPr txBox="1">
            <a:spLocks noChangeArrowheads="1"/>
          </p:cNvSpPr>
          <p:nvPr/>
        </p:nvSpPr>
        <p:spPr bwMode="auto">
          <a:xfrm>
            <a:off x="5666318" y="1391259"/>
            <a:ext cx="1085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 err="1"/>
              <a:t>qmailq</a:t>
            </a:r>
            <a:endParaRPr lang="en-US" sz="2400" dirty="0"/>
          </a:p>
        </p:txBody>
      </p:sp>
      <p:sp>
        <p:nvSpPr>
          <p:cNvPr id="61465" name="Text Box 27"/>
          <p:cNvSpPr txBox="1">
            <a:spLocks noChangeArrowheads="1"/>
          </p:cNvSpPr>
          <p:nvPr/>
        </p:nvSpPr>
        <p:spPr bwMode="auto">
          <a:xfrm>
            <a:off x="5338235" y="3880459"/>
            <a:ext cx="10538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qmails</a:t>
            </a:r>
          </a:p>
        </p:txBody>
      </p: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1449918" y="3848710"/>
            <a:ext cx="1026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qmailr</a:t>
            </a:r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1653118" y="5296510"/>
            <a:ext cx="1026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qmailr</a:t>
            </a:r>
          </a:p>
        </p:txBody>
      </p:sp>
      <p:sp>
        <p:nvSpPr>
          <p:cNvPr id="61468" name="Text Box 30"/>
          <p:cNvSpPr txBox="1">
            <a:spLocks noChangeArrowheads="1"/>
          </p:cNvSpPr>
          <p:nvPr/>
        </p:nvSpPr>
        <p:spPr bwMode="auto">
          <a:xfrm>
            <a:off x="9529234" y="3970947"/>
            <a:ext cx="7298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root</a:t>
            </a:r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9512301" y="5296510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user</a:t>
            </a:r>
          </a:p>
        </p:txBody>
      </p:sp>
      <p:sp>
        <p:nvSpPr>
          <p:cNvPr id="61470" name="Text Box 32"/>
          <p:cNvSpPr txBox="1">
            <a:spLocks noChangeArrowheads="1"/>
          </p:cNvSpPr>
          <p:nvPr/>
        </p:nvSpPr>
        <p:spPr bwMode="auto">
          <a:xfrm>
            <a:off x="6453719" y="4929798"/>
            <a:ext cx="1677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setuid user</a:t>
            </a:r>
          </a:p>
        </p:txBody>
      </p:sp>
      <p:sp>
        <p:nvSpPr>
          <p:cNvPr id="61471" name="Text Box 34"/>
          <p:cNvSpPr txBox="1">
            <a:spLocks noChangeArrowheads="1"/>
          </p:cNvSpPr>
          <p:nvPr/>
        </p:nvSpPr>
        <p:spPr bwMode="auto">
          <a:xfrm>
            <a:off x="4445001" y="578458"/>
            <a:ext cx="674460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133" dirty="0" err="1"/>
              <a:t>qmailq</a:t>
            </a:r>
            <a:r>
              <a:rPr lang="en-US" sz="2133" dirty="0"/>
              <a:t> – user who is allowed to read/write mail queue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3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9"/>
            <a:ext cx="10515600" cy="1325563"/>
          </a:xfrm>
        </p:spPr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qmail</a:t>
            </a:r>
            <a:endParaRPr lang="en-US" dirty="0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219200" y="121201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qmail-smtpd</a:t>
            </a:r>
            <a:endParaRPr lang="en-US" sz="2400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7315200" y="540301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qmail-local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235200" y="540301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qmail-remote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95521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qmail-lspawn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2235200" y="395521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qmail-rspawn</a:t>
            </a:r>
            <a:endParaRPr lang="en-US" sz="2400" dirty="0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4775200" y="304081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qmail-send</a:t>
            </a:r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>
            <a:off x="8229600" y="121201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qmail-inject</a:t>
            </a:r>
          </a:p>
        </p:txBody>
      </p:sp>
      <p:sp>
        <p:nvSpPr>
          <p:cNvPr id="55306" name="Oval 11"/>
          <p:cNvSpPr>
            <a:spLocks noChangeArrowheads="1"/>
          </p:cNvSpPr>
          <p:nvPr/>
        </p:nvSpPr>
        <p:spPr bwMode="auto">
          <a:xfrm>
            <a:off x="4724400" y="189781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qmail-queue</a:t>
            </a: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3352800" y="174541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 flipH="1">
            <a:off x="6858000" y="174541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>
            <a:off x="3403600" y="357421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6908800" y="357421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5311" name="Line 16"/>
          <p:cNvSpPr>
            <a:spLocks noChangeShapeType="1"/>
          </p:cNvSpPr>
          <p:nvPr/>
        </p:nvSpPr>
        <p:spPr bwMode="auto">
          <a:xfrm>
            <a:off x="3352800" y="471721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5312" name="Line 17"/>
          <p:cNvSpPr>
            <a:spLocks noChangeShapeType="1"/>
          </p:cNvSpPr>
          <p:nvPr/>
        </p:nvSpPr>
        <p:spPr bwMode="auto">
          <a:xfrm>
            <a:off x="8432800" y="471721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5313" name="Line 19"/>
          <p:cNvSpPr>
            <a:spLocks noChangeShapeType="1"/>
          </p:cNvSpPr>
          <p:nvPr/>
        </p:nvSpPr>
        <p:spPr bwMode="auto">
          <a:xfrm>
            <a:off x="5892800" y="265981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5314" name="Rectangle 20"/>
          <p:cNvSpPr>
            <a:spLocks noChangeArrowheads="1"/>
          </p:cNvSpPr>
          <p:nvPr/>
        </p:nvSpPr>
        <p:spPr bwMode="auto">
          <a:xfrm>
            <a:off x="254000" y="2228018"/>
            <a:ext cx="3886200" cy="1117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sz="2133" dirty="0"/>
              <a:t>Reads incoming mail directories</a:t>
            </a:r>
          </a:p>
          <a:p>
            <a:pPr>
              <a:buClr>
                <a:schemeClr val="tx2"/>
              </a:buClr>
            </a:pPr>
            <a:r>
              <a:rPr kumimoji="1" lang="en-US" sz="2133" dirty="0"/>
              <a:t>Splits message into header, body</a:t>
            </a:r>
          </a:p>
          <a:p>
            <a:pPr>
              <a:buClr>
                <a:schemeClr val="tx2"/>
              </a:buClr>
            </a:pPr>
            <a:r>
              <a:rPr kumimoji="1" lang="en-US" sz="2133" dirty="0"/>
              <a:t>Signals </a:t>
            </a:r>
            <a:r>
              <a:rPr kumimoji="1" lang="en-US" sz="2133" dirty="0" err="1"/>
              <a:t>qmail</a:t>
            </a:r>
            <a:r>
              <a:rPr kumimoji="1" lang="en-US" sz="2133" dirty="0"/>
              <a:t>-send</a:t>
            </a:r>
          </a:p>
        </p:txBody>
      </p:sp>
      <p:sp>
        <p:nvSpPr>
          <p:cNvPr id="55315" name="AutoShape 21"/>
          <p:cNvSpPr>
            <a:spLocks noChangeArrowheads="1"/>
          </p:cNvSpPr>
          <p:nvPr/>
        </p:nvSpPr>
        <p:spPr bwMode="auto">
          <a:xfrm>
            <a:off x="3962400" y="2202618"/>
            <a:ext cx="609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1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Lecture 2</a:t>
            </a:r>
          </a:p>
          <a:p>
            <a:r>
              <a:rPr lang="en-US" altLang="zh-CN" sz="3200" dirty="0" smtClean="0"/>
              <a:t>Principles of Secure Design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91" y="3206194"/>
            <a:ext cx="3920017" cy="24345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0" y="93605"/>
            <a:ext cx="922488" cy="1219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261" y="89595"/>
            <a:ext cx="862642" cy="12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5"/>
            <a:ext cx="10515600" cy="1325563"/>
          </a:xfrm>
        </p:spPr>
        <p:txBody>
          <a:bodyPr/>
          <a:lstStyle/>
          <a:p>
            <a:r>
              <a:rPr lang="en-US"/>
              <a:t>Structure of qmail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219200" y="12378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qmail-smtpd</a:t>
            </a:r>
            <a:endParaRPr lang="en-US" sz="2400" dirty="0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7315200" y="54288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qmail-local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2235200" y="54288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qmail-remote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9810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qmail-lspawn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2235200" y="39810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qmail-rspawn</a:t>
            </a:r>
          </a:p>
        </p:txBody>
      </p:sp>
      <p:sp>
        <p:nvSpPr>
          <p:cNvPr id="56328" name="Oval 9"/>
          <p:cNvSpPr>
            <a:spLocks noChangeArrowheads="1"/>
          </p:cNvSpPr>
          <p:nvPr/>
        </p:nvSpPr>
        <p:spPr bwMode="auto">
          <a:xfrm>
            <a:off x="4775200" y="30666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qmail-send</a:t>
            </a:r>
          </a:p>
        </p:txBody>
      </p:sp>
      <p:sp>
        <p:nvSpPr>
          <p:cNvPr id="56329" name="Oval 10"/>
          <p:cNvSpPr>
            <a:spLocks noChangeArrowheads="1"/>
          </p:cNvSpPr>
          <p:nvPr/>
        </p:nvSpPr>
        <p:spPr bwMode="auto">
          <a:xfrm>
            <a:off x="8229600" y="12378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qmail-inject</a:t>
            </a:r>
          </a:p>
        </p:txBody>
      </p:sp>
      <p:sp>
        <p:nvSpPr>
          <p:cNvPr id="56330" name="Oval 11"/>
          <p:cNvSpPr>
            <a:spLocks noChangeArrowheads="1"/>
          </p:cNvSpPr>
          <p:nvPr/>
        </p:nvSpPr>
        <p:spPr bwMode="auto">
          <a:xfrm>
            <a:off x="4724400" y="19236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qmail-queue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3352800" y="1771290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 flipH="1">
            <a:off x="6858000" y="1771290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3403600" y="3600090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908800" y="3600090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>
            <a:off x="3352800" y="474309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6336" name="Line 17"/>
          <p:cNvSpPr>
            <a:spLocks noChangeShapeType="1"/>
          </p:cNvSpPr>
          <p:nvPr/>
        </p:nvSpPr>
        <p:spPr bwMode="auto">
          <a:xfrm>
            <a:off x="8432800" y="474309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>
            <a:off x="5892800" y="26856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6338" name="Rectangle 20"/>
          <p:cNvSpPr>
            <a:spLocks noChangeArrowheads="1"/>
          </p:cNvSpPr>
          <p:nvPr/>
        </p:nvSpPr>
        <p:spPr bwMode="auto">
          <a:xfrm>
            <a:off x="101600" y="2380890"/>
            <a:ext cx="4038600" cy="1219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sz="2400" dirty="0"/>
              <a:t>  </a:t>
            </a:r>
            <a:r>
              <a:rPr kumimoji="1" lang="en-US" sz="2400" dirty="0" err="1"/>
              <a:t>qmail</a:t>
            </a:r>
            <a:r>
              <a:rPr kumimoji="1" lang="en-US" sz="2400" dirty="0"/>
              <a:t>-send signals</a:t>
            </a:r>
          </a:p>
          <a:p>
            <a:pPr marL="761981" lvl="1" indent="-304792">
              <a:buClr>
                <a:schemeClr val="tx2"/>
              </a:buClr>
              <a:buFontTx/>
              <a:buChar char="•"/>
            </a:pPr>
            <a:r>
              <a:rPr kumimoji="1" lang="en-US" sz="2400" dirty="0" err="1"/>
              <a:t>qmail-lspawn</a:t>
            </a:r>
            <a:r>
              <a:rPr kumimoji="1" lang="en-US" sz="2400" dirty="0"/>
              <a:t> if local</a:t>
            </a:r>
          </a:p>
          <a:p>
            <a:pPr marL="761981" lvl="1" indent="-304792">
              <a:buClr>
                <a:schemeClr val="tx2"/>
              </a:buClr>
              <a:buFontTx/>
              <a:buChar char="•"/>
            </a:pPr>
            <a:r>
              <a:rPr kumimoji="1" lang="en-US" sz="2400" dirty="0" err="1"/>
              <a:t>qmail</a:t>
            </a:r>
            <a:r>
              <a:rPr kumimoji="1" lang="en-US" sz="2400" dirty="0"/>
              <a:t>-remote if remote</a:t>
            </a:r>
          </a:p>
        </p:txBody>
      </p:sp>
      <p:sp>
        <p:nvSpPr>
          <p:cNvPr id="56339" name="AutoShape 21"/>
          <p:cNvSpPr>
            <a:spLocks noChangeArrowheads="1"/>
          </p:cNvSpPr>
          <p:nvPr/>
        </p:nvSpPr>
        <p:spPr bwMode="auto">
          <a:xfrm>
            <a:off x="4064000" y="3371490"/>
            <a:ext cx="609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2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21"/>
            <a:ext cx="10515600" cy="1325563"/>
          </a:xfrm>
        </p:spPr>
        <p:txBody>
          <a:bodyPr/>
          <a:lstStyle/>
          <a:p>
            <a:r>
              <a:rPr lang="en-US"/>
              <a:t>Structure of qmail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219200" y="1237896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qmail-smtpd</a:t>
            </a:r>
            <a:endParaRPr lang="en-US" sz="2400" dirty="0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7315200" y="5428896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qmail-local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7315200" y="3981096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qmail-lspawn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4775200" y="3066696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qmail-send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8229600" y="1237896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qmail-inject</a:t>
            </a:r>
          </a:p>
        </p:txBody>
      </p:sp>
      <p:sp>
        <p:nvSpPr>
          <p:cNvPr id="57352" name="Oval 9"/>
          <p:cNvSpPr>
            <a:spLocks noChangeArrowheads="1"/>
          </p:cNvSpPr>
          <p:nvPr/>
        </p:nvSpPr>
        <p:spPr bwMode="auto">
          <a:xfrm>
            <a:off x="4724400" y="1923696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qmail-queue</a:t>
            </a:r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3352800" y="1771296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 flipH="1">
            <a:off x="6858000" y="1771296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6908800" y="3600096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8432800" y="474309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>
            <a:off x="5892800" y="268569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7358" name="Rectangle 16"/>
          <p:cNvSpPr>
            <a:spLocks noChangeArrowheads="1"/>
          </p:cNvSpPr>
          <p:nvPr/>
        </p:nvSpPr>
        <p:spPr bwMode="auto">
          <a:xfrm>
            <a:off x="1727200" y="4362096"/>
            <a:ext cx="4978400" cy="1549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sz="2400" dirty="0" err="1"/>
              <a:t>qmail-lspawn</a:t>
            </a:r>
            <a:endParaRPr kumimoji="1" lang="en-US" sz="2400" dirty="0"/>
          </a:p>
          <a:p>
            <a:pPr marL="761981" lvl="1" indent="-304792">
              <a:buClr>
                <a:schemeClr val="tx2"/>
              </a:buClr>
              <a:buFontTx/>
              <a:buChar char="•"/>
            </a:pPr>
            <a:r>
              <a:rPr kumimoji="1" lang="en-US" sz="2400" dirty="0"/>
              <a:t>Spawns </a:t>
            </a:r>
            <a:r>
              <a:rPr kumimoji="1" lang="en-US" sz="2400" dirty="0" err="1"/>
              <a:t>qmail</a:t>
            </a:r>
            <a:r>
              <a:rPr kumimoji="1" lang="en-US" sz="2400" dirty="0"/>
              <a:t>-local </a:t>
            </a:r>
          </a:p>
          <a:p>
            <a:pPr marL="761981" lvl="1" indent="-304792">
              <a:buClr>
                <a:schemeClr val="tx2"/>
              </a:buClr>
              <a:buFontTx/>
              <a:buChar char="•"/>
            </a:pPr>
            <a:r>
              <a:rPr kumimoji="1" lang="en-US" sz="2400" dirty="0" err="1"/>
              <a:t>qmail</a:t>
            </a:r>
            <a:r>
              <a:rPr kumimoji="1" lang="en-US" sz="2400" dirty="0"/>
              <a:t>-local runs with ID of user receiving local mail</a:t>
            </a:r>
          </a:p>
        </p:txBody>
      </p:sp>
      <p:sp>
        <p:nvSpPr>
          <p:cNvPr id="57359" name="AutoShape 17"/>
          <p:cNvSpPr>
            <a:spLocks noChangeArrowheads="1"/>
          </p:cNvSpPr>
          <p:nvPr/>
        </p:nvSpPr>
        <p:spPr bwMode="auto">
          <a:xfrm>
            <a:off x="6705600" y="4285896"/>
            <a:ext cx="609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5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7"/>
            <a:ext cx="10515600" cy="1325563"/>
          </a:xfrm>
        </p:spPr>
        <p:txBody>
          <a:bodyPr/>
          <a:lstStyle/>
          <a:p>
            <a:r>
              <a:rPr lang="en-US"/>
              <a:t>Structure of qmail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1219200" y="12378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qmail-smtpd</a:t>
            </a:r>
            <a:endParaRPr lang="en-US" sz="2400" dirty="0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7315200" y="54288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qmail-local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7315200" y="39810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qmail-lspawn</a:t>
            </a:r>
          </a:p>
        </p:txBody>
      </p:sp>
      <p:sp>
        <p:nvSpPr>
          <p:cNvPr id="58374" name="Oval 7"/>
          <p:cNvSpPr>
            <a:spLocks noChangeArrowheads="1"/>
          </p:cNvSpPr>
          <p:nvPr/>
        </p:nvSpPr>
        <p:spPr bwMode="auto">
          <a:xfrm>
            <a:off x="4775200" y="30666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qmail-send</a:t>
            </a:r>
          </a:p>
        </p:txBody>
      </p:sp>
      <p:sp>
        <p:nvSpPr>
          <p:cNvPr id="58375" name="Oval 8"/>
          <p:cNvSpPr>
            <a:spLocks noChangeArrowheads="1"/>
          </p:cNvSpPr>
          <p:nvPr/>
        </p:nvSpPr>
        <p:spPr bwMode="auto">
          <a:xfrm>
            <a:off x="8229600" y="12378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qmail-inject</a:t>
            </a:r>
          </a:p>
        </p:txBody>
      </p:sp>
      <p:sp>
        <p:nvSpPr>
          <p:cNvPr id="58376" name="Oval 9"/>
          <p:cNvSpPr>
            <a:spLocks noChangeArrowheads="1"/>
          </p:cNvSpPr>
          <p:nvPr/>
        </p:nvSpPr>
        <p:spPr bwMode="auto">
          <a:xfrm>
            <a:off x="4724400" y="19236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qmail-queue</a:t>
            </a:r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3352800" y="1771292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 flipH="1">
            <a:off x="6858000" y="1771292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8379" name="Line 12"/>
          <p:cNvSpPr>
            <a:spLocks noChangeShapeType="1"/>
          </p:cNvSpPr>
          <p:nvPr/>
        </p:nvSpPr>
        <p:spPr bwMode="auto">
          <a:xfrm>
            <a:off x="6908800" y="3600092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8432800" y="474309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8381" name="Line 15"/>
          <p:cNvSpPr>
            <a:spLocks noChangeShapeType="1"/>
          </p:cNvSpPr>
          <p:nvPr/>
        </p:nvSpPr>
        <p:spPr bwMode="auto">
          <a:xfrm>
            <a:off x="5892800" y="268569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8382" name="Rectangle 16"/>
          <p:cNvSpPr>
            <a:spLocks noChangeArrowheads="1"/>
          </p:cNvSpPr>
          <p:nvPr/>
        </p:nvSpPr>
        <p:spPr bwMode="auto">
          <a:xfrm>
            <a:off x="1727200" y="4450993"/>
            <a:ext cx="4978400" cy="15621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sz="2400" dirty="0" err="1"/>
              <a:t>qmail</a:t>
            </a:r>
            <a:r>
              <a:rPr kumimoji="1" lang="en-US" sz="2400" dirty="0"/>
              <a:t>-local</a:t>
            </a:r>
          </a:p>
          <a:p>
            <a:pPr marL="761981" lvl="1" indent="-304792">
              <a:buClr>
                <a:schemeClr val="tx2"/>
              </a:buClr>
              <a:buFontTx/>
              <a:buChar char="•"/>
            </a:pPr>
            <a:r>
              <a:rPr kumimoji="1" lang="en-US" sz="2400" dirty="0"/>
              <a:t>Handles alias expansion</a:t>
            </a:r>
          </a:p>
          <a:p>
            <a:pPr marL="761981" lvl="1" indent="-304792">
              <a:buClr>
                <a:schemeClr val="tx2"/>
              </a:buClr>
              <a:buFontTx/>
              <a:buChar char="•"/>
            </a:pPr>
            <a:r>
              <a:rPr kumimoji="1" lang="en-US" sz="2400" dirty="0"/>
              <a:t>Delivers local mail</a:t>
            </a:r>
          </a:p>
          <a:p>
            <a:pPr marL="761981" lvl="1" indent="-304792">
              <a:buClr>
                <a:schemeClr val="tx2"/>
              </a:buClr>
              <a:buFontTx/>
              <a:buChar char="•"/>
            </a:pPr>
            <a:r>
              <a:rPr kumimoji="1" lang="en-US" sz="2400" dirty="0"/>
              <a:t>Calls </a:t>
            </a:r>
            <a:r>
              <a:rPr kumimoji="1" lang="en-US" sz="2400" dirty="0" err="1"/>
              <a:t>qmail</a:t>
            </a:r>
            <a:r>
              <a:rPr kumimoji="1" lang="en-US" sz="2400" dirty="0"/>
              <a:t>-queue if needed</a:t>
            </a:r>
          </a:p>
        </p:txBody>
      </p:sp>
      <p:sp>
        <p:nvSpPr>
          <p:cNvPr id="58383" name="AutoShape 17"/>
          <p:cNvSpPr>
            <a:spLocks noChangeArrowheads="1"/>
          </p:cNvSpPr>
          <p:nvPr/>
        </p:nvSpPr>
        <p:spPr bwMode="auto">
          <a:xfrm>
            <a:off x="6705600" y="5809892"/>
            <a:ext cx="609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0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5"/>
            <a:ext cx="10515600" cy="1325563"/>
          </a:xfrm>
        </p:spPr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qmail</a:t>
            </a:r>
            <a:endParaRPr lang="en-US" dirty="0"/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219200" y="12378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qmail-smtpd</a:t>
            </a:r>
            <a:endParaRPr lang="en-US" sz="2400" dirty="0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235200" y="54288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qmail-remote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2235200" y="39810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qmail-rspawn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4775200" y="30666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qmail-send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8229600" y="12378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qmail-inject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724400" y="192369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qmail-queue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352800" y="1771290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H="1">
            <a:off x="6858000" y="1771290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>
            <a:off x="3403600" y="3600090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352800" y="474309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5892800" y="26856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080000" y="5149490"/>
            <a:ext cx="5892800" cy="762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sz="2400" dirty="0" err="1"/>
              <a:t>qmail</a:t>
            </a:r>
            <a:r>
              <a:rPr kumimoji="1" lang="en-US" sz="2400" dirty="0"/>
              <a:t>-remote</a:t>
            </a:r>
          </a:p>
          <a:p>
            <a:pPr marL="761981" lvl="1" indent="-304792">
              <a:buClr>
                <a:schemeClr val="tx2"/>
              </a:buClr>
              <a:buFontTx/>
              <a:buChar char="•"/>
            </a:pPr>
            <a:r>
              <a:rPr kumimoji="1" lang="en-US" sz="2400" dirty="0"/>
              <a:t>Delivers message to remote MTA</a:t>
            </a:r>
          </a:p>
        </p:txBody>
      </p:sp>
      <p:sp>
        <p:nvSpPr>
          <p:cNvPr id="59407" name="AutoShape 15"/>
          <p:cNvSpPr>
            <a:spLocks noChangeArrowheads="1"/>
          </p:cNvSpPr>
          <p:nvPr/>
        </p:nvSpPr>
        <p:spPr bwMode="auto">
          <a:xfrm>
            <a:off x="4572000" y="5733690"/>
            <a:ext cx="508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8" name="Text Box 30"/>
          <p:cNvSpPr txBox="1">
            <a:spLocks noChangeArrowheads="1"/>
          </p:cNvSpPr>
          <p:nvPr/>
        </p:nvSpPr>
        <p:spPr bwMode="auto">
          <a:xfrm>
            <a:off x="9529234" y="3919181"/>
            <a:ext cx="7298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/>
              <a:t>root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7"/>
            <a:ext cx="10515600" cy="719135"/>
          </a:xfrm>
        </p:spPr>
        <p:txBody>
          <a:bodyPr/>
          <a:lstStyle/>
          <a:p>
            <a:r>
              <a:rPr lang="en-US" dirty="0"/>
              <a:t>Isolation by Unix UIDs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1219200" y="117598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qmail-smtpd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7315200" y="54288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qmail-local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2235200" y="54288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qmail-remote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7315200" y="39810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qmail-lspawn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2235200" y="39810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qmail-rspawn</a:t>
            </a:r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4775200" y="3066692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qmail-send</a:t>
            </a:r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8229600" y="117598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qmail-inject</a:t>
            </a:r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4724400" y="1861780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qmail-queue</a:t>
            </a:r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>
            <a:off x="3352800" y="1771292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 flipH="1">
            <a:off x="6858000" y="1771292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 flipH="1">
            <a:off x="3403600" y="3600092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>
            <a:off x="6908800" y="3600092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>
            <a:off x="3352800" y="474309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6" name="Line 17"/>
          <p:cNvSpPr>
            <a:spLocks noChangeShapeType="1"/>
          </p:cNvSpPr>
          <p:nvPr/>
        </p:nvSpPr>
        <p:spPr bwMode="auto">
          <a:xfrm>
            <a:off x="8432800" y="474309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57" name="Line 19"/>
          <p:cNvSpPr>
            <a:spLocks noChangeShapeType="1"/>
          </p:cNvSpPr>
          <p:nvPr/>
        </p:nvSpPr>
        <p:spPr bwMode="auto">
          <a:xfrm>
            <a:off x="5892800" y="268569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406401" y="831493"/>
            <a:ext cx="1085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 err="1"/>
              <a:t>qmaild</a:t>
            </a:r>
            <a:endParaRPr lang="en-US" sz="2400" dirty="0"/>
          </a:p>
        </p:txBody>
      </p:sp>
      <p:sp>
        <p:nvSpPr>
          <p:cNvPr id="61463" name="Text Box 25"/>
          <p:cNvSpPr txBox="1">
            <a:spLocks noChangeArrowheads="1"/>
          </p:cNvSpPr>
          <p:nvPr/>
        </p:nvSpPr>
        <p:spPr bwMode="auto">
          <a:xfrm>
            <a:off x="10318751" y="1053744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user</a:t>
            </a:r>
          </a:p>
        </p:txBody>
      </p:sp>
      <p:sp>
        <p:nvSpPr>
          <p:cNvPr id="61464" name="Text Box 26"/>
          <p:cNvSpPr txBox="1">
            <a:spLocks noChangeArrowheads="1"/>
          </p:cNvSpPr>
          <p:nvPr/>
        </p:nvSpPr>
        <p:spPr bwMode="auto">
          <a:xfrm>
            <a:off x="5666318" y="1339493"/>
            <a:ext cx="1085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 err="1"/>
              <a:t>qmailq</a:t>
            </a:r>
            <a:endParaRPr lang="en-US" sz="2400" dirty="0"/>
          </a:p>
        </p:txBody>
      </p:sp>
      <p:sp>
        <p:nvSpPr>
          <p:cNvPr id="61465" name="Text Box 27"/>
          <p:cNvSpPr txBox="1">
            <a:spLocks noChangeArrowheads="1"/>
          </p:cNvSpPr>
          <p:nvPr/>
        </p:nvSpPr>
        <p:spPr bwMode="auto">
          <a:xfrm>
            <a:off x="5338235" y="3828693"/>
            <a:ext cx="10538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qmails</a:t>
            </a:r>
          </a:p>
        </p:txBody>
      </p: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1449918" y="3796944"/>
            <a:ext cx="1026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qmailr</a:t>
            </a:r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1653118" y="5244744"/>
            <a:ext cx="1026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qmailr</a:t>
            </a:r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9512301" y="5244744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user</a:t>
            </a:r>
          </a:p>
        </p:txBody>
      </p:sp>
      <p:sp>
        <p:nvSpPr>
          <p:cNvPr id="61470" name="Text Box 32"/>
          <p:cNvSpPr txBox="1">
            <a:spLocks noChangeArrowheads="1"/>
          </p:cNvSpPr>
          <p:nvPr/>
        </p:nvSpPr>
        <p:spPr bwMode="auto">
          <a:xfrm>
            <a:off x="6453719" y="4878032"/>
            <a:ext cx="1677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setuid user</a:t>
            </a:r>
          </a:p>
        </p:txBody>
      </p:sp>
      <p:sp>
        <p:nvSpPr>
          <p:cNvPr id="61471" name="Text Box 34"/>
          <p:cNvSpPr txBox="1">
            <a:spLocks noChangeArrowheads="1"/>
          </p:cNvSpPr>
          <p:nvPr/>
        </p:nvSpPr>
        <p:spPr bwMode="auto">
          <a:xfrm>
            <a:off x="4273098" y="604541"/>
            <a:ext cx="674460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133" dirty="0" err="1"/>
              <a:t>qmailq</a:t>
            </a:r>
            <a:r>
              <a:rPr lang="en-US" sz="2133" dirty="0"/>
              <a:t> – user who is allowed to read/write mail queue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0485" y="2152294"/>
            <a:ext cx="1861516" cy="502766"/>
            <a:chOff x="2032863" y="1885950"/>
            <a:chExt cx="1396137" cy="377074"/>
          </a:xfrm>
        </p:grpSpPr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032863" y="1885950"/>
              <a:ext cx="816570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667" dirty="0" err="1">
                  <a:solidFill>
                    <a:schemeClr val="hlink"/>
                  </a:solidFill>
                </a:rPr>
                <a:t>setuid</a:t>
              </a:r>
              <a:endParaRPr lang="en-US" sz="2667" dirty="0">
                <a:solidFill>
                  <a:schemeClr val="hlink"/>
                </a:solidFill>
              </a:endParaRPr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auto">
            <a:xfrm>
              <a:off x="2971800" y="2000250"/>
              <a:ext cx="457200" cy="1714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80070" y="3981090"/>
            <a:ext cx="1595928" cy="609600"/>
            <a:chOff x="7185054" y="3257550"/>
            <a:chExt cx="1196946" cy="457200"/>
          </a:xfrm>
        </p:grpSpPr>
        <p:sp>
          <p:nvSpPr>
            <p:cNvPr id="2" name="Rectangle 1"/>
            <p:cNvSpPr/>
            <p:nvPr/>
          </p:nvSpPr>
          <p:spPr>
            <a:xfrm>
              <a:off x="7185054" y="3257550"/>
              <a:ext cx="1196946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7239000" y="3390900"/>
              <a:ext cx="381000" cy="171450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7620000" y="3257550"/>
              <a:ext cx="594105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667" dirty="0">
                  <a:solidFill>
                    <a:schemeClr val="hlink"/>
                  </a:solidFill>
                </a:rPr>
                <a:t>root</a:t>
              </a:r>
            </a:p>
          </p:txBody>
        </p:sp>
      </p:grpSp>
      <p:sp>
        <p:nvSpPr>
          <p:cNvPr id="3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23"/>
            <a:ext cx="10515600" cy="1325563"/>
          </a:xfrm>
        </p:spPr>
        <p:txBody>
          <a:bodyPr/>
          <a:lstStyle/>
          <a:p>
            <a:r>
              <a:rPr lang="en-US"/>
              <a:t>Least privilege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219200" y="123789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qmail-smtpd</a:t>
            </a:r>
            <a:endParaRPr lang="en-US" sz="2400" dirty="0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7315200" y="542889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qmail-local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2235200" y="542889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qmail-remote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98109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qmail-lspawn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2235200" y="398109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qmail-rspawn</a:t>
            </a:r>
          </a:p>
        </p:txBody>
      </p:sp>
      <p:sp>
        <p:nvSpPr>
          <p:cNvPr id="60424" name="Oval 9"/>
          <p:cNvSpPr>
            <a:spLocks noChangeArrowheads="1"/>
          </p:cNvSpPr>
          <p:nvPr/>
        </p:nvSpPr>
        <p:spPr bwMode="auto">
          <a:xfrm>
            <a:off x="4775200" y="306669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qmail-send</a:t>
            </a:r>
          </a:p>
        </p:txBody>
      </p:sp>
      <p:sp>
        <p:nvSpPr>
          <p:cNvPr id="60425" name="Oval 10"/>
          <p:cNvSpPr>
            <a:spLocks noChangeArrowheads="1"/>
          </p:cNvSpPr>
          <p:nvPr/>
        </p:nvSpPr>
        <p:spPr bwMode="auto">
          <a:xfrm>
            <a:off x="8229600" y="123789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qmail-inject</a:t>
            </a:r>
          </a:p>
        </p:txBody>
      </p:sp>
      <p:sp>
        <p:nvSpPr>
          <p:cNvPr id="60426" name="Oval 11"/>
          <p:cNvSpPr>
            <a:spLocks noChangeArrowheads="1"/>
          </p:cNvSpPr>
          <p:nvPr/>
        </p:nvSpPr>
        <p:spPr bwMode="auto">
          <a:xfrm>
            <a:off x="4724400" y="1923698"/>
            <a:ext cx="2235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qmail-queue</a:t>
            </a:r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3352800" y="177129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 flipH="1">
            <a:off x="6858000" y="177129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0429" name="Line 14"/>
          <p:cNvSpPr>
            <a:spLocks noChangeShapeType="1"/>
          </p:cNvSpPr>
          <p:nvPr/>
        </p:nvSpPr>
        <p:spPr bwMode="auto">
          <a:xfrm flipH="1">
            <a:off x="3403600" y="360009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0430" name="Line 15"/>
          <p:cNvSpPr>
            <a:spLocks noChangeShapeType="1"/>
          </p:cNvSpPr>
          <p:nvPr/>
        </p:nvSpPr>
        <p:spPr bwMode="auto">
          <a:xfrm>
            <a:off x="6908800" y="3600098"/>
            <a:ext cx="1473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0431" name="Line 16"/>
          <p:cNvSpPr>
            <a:spLocks noChangeShapeType="1"/>
          </p:cNvSpPr>
          <p:nvPr/>
        </p:nvSpPr>
        <p:spPr bwMode="auto">
          <a:xfrm>
            <a:off x="3352800" y="474309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0432" name="Line 17"/>
          <p:cNvSpPr>
            <a:spLocks noChangeShapeType="1"/>
          </p:cNvSpPr>
          <p:nvPr/>
        </p:nvSpPr>
        <p:spPr bwMode="auto">
          <a:xfrm>
            <a:off x="8432800" y="474309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0433" name="Line 19"/>
          <p:cNvSpPr>
            <a:spLocks noChangeShapeType="1"/>
          </p:cNvSpPr>
          <p:nvPr/>
        </p:nvSpPr>
        <p:spPr bwMode="auto">
          <a:xfrm>
            <a:off x="5892800" y="268569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60434" name="AutoShape 20"/>
          <p:cNvSpPr>
            <a:spLocks noChangeArrowheads="1"/>
          </p:cNvSpPr>
          <p:nvPr/>
        </p:nvSpPr>
        <p:spPr bwMode="auto">
          <a:xfrm>
            <a:off x="9652000" y="4362098"/>
            <a:ext cx="508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0435" name="Text Box 21"/>
          <p:cNvSpPr txBox="1">
            <a:spLocks noChangeArrowheads="1"/>
          </p:cNvSpPr>
          <p:nvPr/>
        </p:nvSpPr>
        <p:spPr bwMode="auto">
          <a:xfrm>
            <a:off x="10160000" y="4285898"/>
            <a:ext cx="79214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667">
                <a:solidFill>
                  <a:schemeClr val="hlink"/>
                </a:solidFill>
              </a:rPr>
              <a:t>root</a:t>
            </a:r>
          </a:p>
        </p:txBody>
      </p:sp>
      <p:sp>
        <p:nvSpPr>
          <p:cNvPr id="60436" name="Text Box 22"/>
          <p:cNvSpPr txBox="1">
            <a:spLocks noChangeArrowheads="1"/>
          </p:cNvSpPr>
          <p:nvPr/>
        </p:nvSpPr>
        <p:spPr bwMode="auto">
          <a:xfrm>
            <a:off x="2710484" y="2152298"/>
            <a:ext cx="108876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667" dirty="0" err="1">
                <a:solidFill>
                  <a:schemeClr val="hlink"/>
                </a:solidFill>
              </a:rPr>
              <a:t>setuid</a:t>
            </a:r>
            <a:endParaRPr lang="en-US" sz="2667" dirty="0">
              <a:solidFill>
                <a:schemeClr val="hlink"/>
              </a:solidFill>
            </a:endParaRPr>
          </a:p>
        </p:txBody>
      </p:sp>
      <p:sp>
        <p:nvSpPr>
          <p:cNvPr id="60437" name="AutoShape 23"/>
          <p:cNvSpPr>
            <a:spLocks noChangeArrowheads="1"/>
          </p:cNvSpPr>
          <p:nvPr/>
        </p:nvSpPr>
        <p:spPr bwMode="auto">
          <a:xfrm>
            <a:off x="3962400" y="2304698"/>
            <a:ext cx="609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process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5105400"/>
          </a:xfrm>
        </p:spPr>
        <p:txBody>
          <a:bodyPr>
            <a:normAutofit/>
          </a:bodyPr>
          <a:lstStyle/>
          <a:p>
            <a:r>
              <a:rPr lang="en-US" dirty="0"/>
              <a:t>Android application sandbox</a:t>
            </a:r>
          </a:p>
          <a:p>
            <a:pPr lvl="1"/>
            <a:r>
              <a:rPr lang="en-US" dirty="0"/>
              <a:t>Isolation: Each application runs with its own UID in own VM</a:t>
            </a:r>
          </a:p>
          <a:p>
            <a:pPr lvl="2"/>
            <a:r>
              <a:rPr lang="en-US" dirty="0"/>
              <a:t>Provides memory protection</a:t>
            </a:r>
          </a:p>
          <a:p>
            <a:pPr lvl="2"/>
            <a:r>
              <a:rPr lang="en-US" dirty="0"/>
              <a:t>Communication limited to using Unix domain sockets</a:t>
            </a:r>
          </a:p>
          <a:p>
            <a:pPr lvl="2"/>
            <a:r>
              <a:rPr lang="en-US" dirty="0"/>
              <a:t>Only ping, zygote (spawn another process) run as root</a:t>
            </a:r>
          </a:p>
          <a:p>
            <a:pPr lvl="1"/>
            <a:r>
              <a:rPr lang="en-US" dirty="0"/>
              <a:t>Interaction: reference monitor checks permissions on inter-component communication </a:t>
            </a:r>
          </a:p>
          <a:p>
            <a:pPr lvl="1"/>
            <a:r>
              <a:rPr lang="en-US" dirty="0"/>
              <a:t>Least Privilege: Applications announces permission </a:t>
            </a:r>
          </a:p>
          <a:p>
            <a:pPr lvl="2"/>
            <a:r>
              <a:rPr lang="en-US" dirty="0"/>
              <a:t>User grants access at install time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0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0px-Android-System-Architecture.svg.png (2000×16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75" y="92950"/>
            <a:ext cx="7560469" cy="61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3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0px-Android-System-Architecture.svg.png (2000×16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283200" cy="42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2000px-Android-System-Architecture.svg.png (2000×16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990600"/>
            <a:ext cx="5283200" cy="42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2717800"/>
            <a:ext cx="3454400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8331200" y="3906317"/>
            <a:ext cx="3454400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Down Arrow 5"/>
          <p:cNvSpPr/>
          <p:nvPr/>
        </p:nvSpPr>
        <p:spPr>
          <a:xfrm>
            <a:off x="4775200" y="3906317"/>
            <a:ext cx="406400" cy="538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/>
          <p:cNvSpPr/>
          <p:nvPr/>
        </p:nvSpPr>
        <p:spPr>
          <a:xfrm rot="15404288" flipH="1" flipV="1">
            <a:off x="7407067" y="2254560"/>
            <a:ext cx="406400" cy="382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6197600" y="990600"/>
            <a:ext cx="4165600" cy="71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10640246" y="119380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50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  <a:p>
            <a:r>
              <a:rPr lang="en-US" dirty="0" err="1"/>
              <a:t>Qmail</a:t>
            </a:r>
            <a:r>
              <a:rPr lang="en-US" dirty="0"/>
              <a:t> example</a:t>
            </a:r>
          </a:p>
          <a:p>
            <a:r>
              <a:rPr lang="en-US" dirty="0"/>
              <a:t>Android app sandbox example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Today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 and Least Privilege</a:t>
            </a:r>
          </a:p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 Control Concepts</a:t>
            </a:r>
          </a:p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Operating Systems</a:t>
            </a:r>
          </a:p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Browser Isolation and Least Privilege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712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Today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and Least Privilege</a:t>
            </a:r>
          </a:p>
          <a:p>
            <a:pPr marL="342900" indent="-34290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Control Concepts</a:t>
            </a:r>
          </a:p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Operating Systems</a:t>
            </a:r>
          </a:p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Browser Isolation and Least Privilege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730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049548"/>
          </a:xfrm>
        </p:spPr>
        <p:txBody>
          <a:bodyPr/>
          <a:lstStyle/>
          <a:p>
            <a:pPr eaLnBrk="1" hangingPunct="1"/>
            <a:r>
              <a:rPr lang="en-US" dirty="0"/>
              <a:t>Access control 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049548"/>
            <a:ext cx="10464800" cy="2057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dirty="0"/>
              <a:t>Assumptions</a:t>
            </a:r>
          </a:p>
          <a:p>
            <a:pPr lvl="1" eaLnBrk="1" hangingPunct="1"/>
            <a:r>
              <a:rPr lang="en-US" sz="2667" dirty="0"/>
              <a:t>System knows who the user is</a:t>
            </a:r>
          </a:p>
          <a:p>
            <a:pPr lvl="2" eaLnBrk="1" hangingPunct="1"/>
            <a:r>
              <a:rPr lang="en-US" sz="2400" dirty="0"/>
              <a:t>Authentication via name and password, other credential </a:t>
            </a:r>
          </a:p>
          <a:p>
            <a:pPr lvl="1" eaLnBrk="1" hangingPunct="1"/>
            <a:r>
              <a:rPr lang="en-US" sz="2667" dirty="0"/>
              <a:t>Access requests pass through gatekeeper (reference monitor)</a:t>
            </a:r>
          </a:p>
          <a:p>
            <a:pPr lvl="2" eaLnBrk="1" hangingPunct="1"/>
            <a:r>
              <a:rPr lang="en-US" sz="2400" dirty="0"/>
              <a:t>System must not allow monitor to be bypassed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8940800" y="3411749"/>
            <a:ext cx="1930400" cy="1790700"/>
          </a:xfrm>
          <a:prstGeom prst="can">
            <a:avLst>
              <a:gd name="adj" fmla="val 3194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3200" dirty="0"/>
              <a:t>Resource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914400" y="3762587"/>
            <a:ext cx="2438400" cy="1219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3200" dirty="0"/>
              <a:t>User process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352800" y="4372187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7721600" y="4372187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520911" y="3413336"/>
            <a:ext cx="144084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Reference</a:t>
            </a:r>
          </a:p>
          <a:p>
            <a:r>
              <a:rPr lang="en-US" sz="2400" dirty="0"/>
              <a:t>monitor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251200" y="4478749"/>
            <a:ext cx="26416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access request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239420" y="5727885"/>
            <a:ext cx="918841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policy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5689600" y="3495887"/>
            <a:ext cx="2336800" cy="1752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>
              <a:buNone/>
            </a:pPr>
            <a:r>
              <a:rPr lang="en-US" sz="6400"/>
              <a:t>?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868584" y="5296112"/>
            <a:ext cx="0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 sz="240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6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 control matrix    </a:t>
            </a:r>
            <a:r>
              <a:rPr lang="en-US" sz="4267" dirty="0"/>
              <a:t>[Lampson]</a:t>
            </a:r>
          </a:p>
        </p:txBody>
      </p:sp>
      <p:graphicFrame>
        <p:nvGraphicFramePr>
          <p:cNvPr id="1570819" name="Group 3"/>
          <p:cNvGraphicFramePr>
            <a:graphicFrameLocks noGrp="1"/>
          </p:cNvGraphicFramePr>
          <p:nvPr>
            <p:extLst/>
          </p:nvPr>
        </p:nvGraphicFramePr>
        <p:xfrm>
          <a:off x="2032000" y="2184400"/>
          <a:ext cx="8432800" cy="406400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40787" y="1411288"/>
            <a:ext cx="6500281" cy="3106738"/>
            <a:chOff x="161" y="889"/>
            <a:chExt cx="3071" cy="1957"/>
          </a:xfrm>
        </p:grpSpPr>
        <p:sp>
          <p:nvSpPr>
            <p:cNvPr id="10295" name="Text Box 55"/>
            <p:cNvSpPr txBox="1">
              <a:spLocks noChangeArrowheads="1"/>
            </p:cNvSpPr>
            <p:nvPr/>
          </p:nvSpPr>
          <p:spPr bwMode="auto">
            <a:xfrm rot="16200000">
              <a:off x="255" y="2403"/>
              <a:ext cx="349" cy="5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None/>
              </a:pPr>
              <a:r>
                <a:rPr lang="en-US" sz="2400" dirty="0">
                  <a:solidFill>
                    <a:schemeClr val="tx2"/>
                  </a:solidFill>
                </a:rPr>
                <a:t>Subjects</a:t>
              </a:r>
            </a:p>
          </p:txBody>
        </p:sp>
        <p:sp>
          <p:nvSpPr>
            <p:cNvPr id="10296" name="AutoShape 56"/>
            <p:cNvSpPr>
              <a:spLocks/>
            </p:cNvSpPr>
            <p:nvPr/>
          </p:nvSpPr>
          <p:spPr bwMode="auto">
            <a:xfrm>
              <a:off x="706" y="2502"/>
              <a:ext cx="206" cy="339"/>
            </a:xfrm>
            <a:prstGeom prst="leftBrace">
              <a:avLst>
                <a:gd name="adj1" fmla="val 22222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0297" name="AutoShape 57"/>
            <p:cNvSpPr>
              <a:spLocks/>
            </p:cNvSpPr>
            <p:nvPr/>
          </p:nvSpPr>
          <p:spPr bwMode="auto">
            <a:xfrm rot="5400000">
              <a:off x="2840" y="1138"/>
              <a:ext cx="128" cy="254"/>
            </a:xfrm>
            <a:prstGeom prst="leftBrace">
              <a:avLst>
                <a:gd name="adj1" fmla="val 3458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0298" name="Text Box 58"/>
            <p:cNvSpPr txBox="1">
              <a:spLocks noChangeArrowheads="1"/>
            </p:cNvSpPr>
            <p:nvPr/>
          </p:nvSpPr>
          <p:spPr bwMode="auto">
            <a:xfrm rot="16200000">
              <a:off x="2812" y="819"/>
              <a:ext cx="349" cy="4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None/>
              </a:pPr>
              <a:r>
                <a:rPr lang="en-US" sz="2400" dirty="0">
                  <a:solidFill>
                    <a:schemeClr val="tx2"/>
                  </a:solidFill>
                </a:rPr>
                <a:t>Objects</a:t>
              </a: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concepts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2" y="1600200"/>
            <a:ext cx="9156700" cy="360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Access control list (ACL)</a:t>
            </a:r>
          </a:p>
          <a:p>
            <a:pPr lvl="1" eaLnBrk="1" hangingPunct="1"/>
            <a:r>
              <a:rPr lang="en-US" dirty="0"/>
              <a:t>Store column of matrix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  with the resource</a:t>
            </a:r>
          </a:p>
          <a:p>
            <a:pPr eaLnBrk="1" hangingPunct="1"/>
            <a:r>
              <a:rPr lang="en-US" dirty="0"/>
              <a:t>Capability</a:t>
            </a:r>
          </a:p>
          <a:p>
            <a:pPr lvl="1" eaLnBrk="1" hangingPunct="1"/>
            <a:r>
              <a:rPr lang="en-US" dirty="0"/>
              <a:t>User holds a “ticket” for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  each resource</a:t>
            </a:r>
          </a:p>
          <a:p>
            <a:pPr lvl="1" eaLnBrk="1" hangingPunct="1"/>
            <a:r>
              <a:rPr lang="en-US" dirty="0"/>
              <a:t>Two variations</a:t>
            </a:r>
          </a:p>
          <a:p>
            <a:pPr lvl="2" eaLnBrk="1" hangingPunct="1"/>
            <a:r>
              <a:rPr lang="en-US" dirty="0"/>
              <a:t>store row of matrix with user, under OS control</a:t>
            </a:r>
          </a:p>
          <a:p>
            <a:pPr lvl="2" eaLnBrk="1" hangingPunct="1"/>
            <a:r>
              <a:rPr lang="en-US" dirty="0" err="1"/>
              <a:t>unforgeable</a:t>
            </a:r>
            <a:r>
              <a:rPr lang="en-US" dirty="0"/>
              <a:t> ticket in user space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graphicFrame>
        <p:nvGraphicFramePr>
          <p:cNvPr id="1571844" name="Group 4"/>
          <p:cNvGraphicFramePr>
            <a:graphicFrameLocks noGrp="1"/>
          </p:cNvGraphicFramePr>
          <p:nvPr>
            <p:extLst/>
          </p:nvPr>
        </p:nvGraphicFramePr>
        <p:xfrm>
          <a:off x="6705600" y="1257298"/>
          <a:ext cx="4572000" cy="2882903"/>
        </p:xfrm>
        <a:graphic>
          <a:graphicData uri="http://schemas.openxmlformats.org/drawingml/2006/table">
            <a:tbl>
              <a:tblPr/>
              <a:tblGrid>
                <a:gridCol w="122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5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508000" y="4889562"/>
            <a:ext cx="11480800" cy="101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sz="2667" dirty="0">
                <a:solidFill>
                  <a:schemeClr val="accent4">
                    <a:lumMod val="75000"/>
                  </a:schemeClr>
                </a:solidFill>
              </a:rPr>
              <a:t>Access control lists are widely used, often with groups</a:t>
            </a:r>
          </a:p>
          <a:p>
            <a:pPr eaLnBrk="0" hangingPunct="0">
              <a:spcBef>
                <a:spcPts val="800"/>
              </a:spcBef>
              <a:buClr>
                <a:schemeClr val="accent2"/>
              </a:buClr>
            </a:pPr>
            <a:r>
              <a:rPr lang="en-US" sz="2667" dirty="0">
                <a:solidFill>
                  <a:schemeClr val="accent4">
                    <a:lumMod val="75000"/>
                  </a:schemeClr>
                </a:solidFill>
              </a:rPr>
              <a:t>Some aspects of capability concept are used in many systems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5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ACL vs Capabilities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Access control list</a:t>
            </a:r>
          </a:p>
          <a:p>
            <a:pPr lvl="1" eaLnBrk="1" hangingPunct="1"/>
            <a:r>
              <a:rPr lang="en-US"/>
              <a:t>Associate list with each object</a:t>
            </a:r>
          </a:p>
          <a:p>
            <a:pPr lvl="1" eaLnBrk="1" hangingPunct="1"/>
            <a:r>
              <a:rPr lang="en-US"/>
              <a:t>Check user/group against list</a:t>
            </a:r>
          </a:p>
          <a:p>
            <a:pPr lvl="1" eaLnBrk="1" hangingPunct="1"/>
            <a:r>
              <a:rPr lang="en-US"/>
              <a:t>Relies on authentication: need to know user</a:t>
            </a:r>
          </a:p>
          <a:p>
            <a:pPr eaLnBrk="1" hangingPunct="1"/>
            <a:r>
              <a:rPr lang="en-US"/>
              <a:t>Capabilities</a:t>
            </a:r>
          </a:p>
          <a:p>
            <a:pPr lvl="1" eaLnBrk="1" hangingPunct="1"/>
            <a:r>
              <a:rPr lang="en-US"/>
              <a:t>Capability is unforgeable ticket</a:t>
            </a:r>
          </a:p>
          <a:p>
            <a:pPr lvl="2" eaLnBrk="1" hangingPunct="1"/>
            <a:r>
              <a:rPr lang="en-US"/>
              <a:t>Random bit sequence, or managed by OS</a:t>
            </a:r>
          </a:p>
          <a:p>
            <a:pPr lvl="2" eaLnBrk="1" hangingPunct="1"/>
            <a:r>
              <a:rPr lang="en-US"/>
              <a:t>Can be passed from one process to another</a:t>
            </a:r>
          </a:p>
          <a:p>
            <a:pPr lvl="1" eaLnBrk="1" hangingPunct="1"/>
            <a:r>
              <a:rPr lang="en-US"/>
              <a:t>Reference monitor checks ticket</a:t>
            </a:r>
          </a:p>
          <a:p>
            <a:pPr lvl="2" eaLnBrk="1" hangingPunct="1"/>
            <a:r>
              <a:rPr lang="en-US"/>
              <a:t>Does not need to know identify of user/process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88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ACL vs Capabilities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12800" y="2133600"/>
            <a:ext cx="2743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Process P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12800" y="2133600"/>
            <a:ext cx="1422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524000" y="3429000"/>
            <a:ext cx="2743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Process Q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24000" y="3429000"/>
            <a:ext cx="1422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336800" y="4724400"/>
            <a:ext cx="2743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Process R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336800" y="4724400"/>
            <a:ext cx="1422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3556002" y="2466977"/>
            <a:ext cx="461433" cy="962025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4267202" y="3762377"/>
            <a:ext cx="461433" cy="962025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502400" y="2133600"/>
            <a:ext cx="2743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Process P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502400" y="2133600"/>
            <a:ext cx="2743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400" dirty="0" err="1">
                <a:solidFill>
                  <a:schemeClr val="tx2"/>
                </a:solidFill>
              </a:rPr>
              <a:t>Capabilty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c,d,e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213600" y="3429000"/>
            <a:ext cx="2743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Process Q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026400" y="4724400"/>
            <a:ext cx="2743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Process R</a:t>
            </a:r>
          </a:p>
        </p:txBody>
      </p:sp>
      <p:sp>
        <p:nvSpPr>
          <p:cNvPr id="14351" name="Freeform 15"/>
          <p:cNvSpPr>
            <a:spLocks/>
          </p:cNvSpPr>
          <p:nvPr/>
        </p:nvSpPr>
        <p:spPr bwMode="auto">
          <a:xfrm>
            <a:off x="9245602" y="2466977"/>
            <a:ext cx="461433" cy="962025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14352" name="Freeform 16"/>
          <p:cNvSpPr>
            <a:spLocks/>
          </p:cNvSpPr>
          <p:nvPr/>
        </p:nvSpPr>
        <p:spPr bwMode="auto">
          <a:xfrm>
            <a:off x="9956802" y="3762377"/>
            <a:ext cx="461433" cy="962025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026400" y="4724400"/>
            <a:ext cx="2743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400" dirty="0" err="1">
                <a:solidFill>
                  <a:schemeClr val="tx2"/>
                </a:solidFill>
              </a:rPr>
              <a:t>Capabilty</a:t>
            </a:r>
            <a:r>
              <a:rPr lang="en-US" sz="2400" dirty="0">
                <a:solidFill>
                  <a:schemeClr val="tx2"/>
                </a:solidFill>
              </a:rPr>
              <a:t> c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7213600" y="3429000"/>
            <a:ext cx="2743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400" dirty="0" err="1">
                <a:solidFill>
                  <a:schemeClr val="tx2"/>
                </a:solidFill>
              </a:rPr>
              <a:t>Capabilty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c,e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56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ACL vs Capabilities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1200" y="1524000"/>
            <a:ext cx="108712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Delegation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Cap: Process can pass capability at run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ACL: Try to get owner to add permission to 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More common: let other process act under current user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Revocation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ACL: Remove user or group from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Cap: Try to get capability back from process?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Possible in some systems if appropriate bookkeeping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OS knows which data is capability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If capability is used for multiple resources, have to revoke all or none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Indirection: capability points to pointer to resource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If C </a:t>
            </a:r>
            <a:r>
              <a:rPr lang="en-US" dirty="0">
                <a:sym typeface="Symbol"/>
              </a:rPr>
              <a:t> P  R, then revoke capability C by setting P=0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88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Roles  (aka Groups)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1200" y="1524000"/>
            <a:ext cx="111760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Role = set of users</a:t>
            </a:r>
          </a:p>
          <a:p>
            <a:pPr lvl="1" eaLnBrk="1" hangingPunct="1"/>
            <a:r>
              <a:rPr lang="en-US"/>
              <a:t>Administrator, PowerUser, User, Guest</a:t>
            </a:r>
          </a:p>
          <a:p>
            <a:pPr lvl="1" eaLnBrk="1" hangingPunct="1"/>
            <a:r>
              <a:rPr lang="en-US"/>
              <a:t>Assign permissions to roles; each user gets permission</a:t>
            </a:r>
          </a:p>
          <a:p>
            <a:pPr eaLnBrk="1" hangingPunct="1"/>
            <a:r>
              <a:rPr lang="en-US"/>
              <a:t>Role hierarchy</a:t>
            </a:r>
          </a:p>
          <a:p>
            <a:pPr lvl="1" eaLnBrk="1" hangingPunct="1"/>
            <a:r>
              <a:rPr lang="en-US"/>
              <a:t>Partial order of roles</a:t>
            </a:r>
          </a:p>
          <a:p>
            <a:pPr lvl="1" eaLnBrk="1" hangingPunct="1"/>
            <a:r>
              <a:rPr lang="en-US"/>
              <a:t>Each role gets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permissions of roles below</a:t>
            </a:r>
          </a:p>
          <a:p>
            <a:pPr lvl="1" eaLnBrk="1" hangingPunct="1"/>
            <a:r>
              <a:rPr lang="en-US"/>
              <a:t>List only new permissions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   given to each role</a:t>
            </a:r>
          </a:p>
          <a:p>
            <a:pPr eaLnBrk="1" hangingPunct="1"/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07200" y="3352800"/>
            <a:ext cx="3048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400" dirty="0"/>
              <a:t>Administrator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07200" y="5410200"/>
            <a:ext cx="3048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400" dirty="0"/>
              <a:t>Guest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331200" y="3810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807200" y="4038600"/>
            <a:ext cx="3048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400" dirty="0" err="1"/>
              <a:t>PowerUser</a:t>
            </a:r>
            <a:endParaRPr lang="en-US" sz="2400" dirty="0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807200" y="4724400"/>
            <a:ext cx="3048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400" dirty="0"/>
              <a:t>User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46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Role-Based Access Control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04006" y="1676401"/>
            <a:ext cx="1527982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Individuals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078685" y="1676401"/>
            <a:ext cx="851643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Roles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733051" y="1676401"/>
            <a:ext cx="1450782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Resources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320800" y="2522539"/>
            <a:ext cx="304800" cy="609600"/>
            <a:chOff x="1008" y="1920"/>
            <a:chExt cx="1584" cy="2112"/>
          </a:xfrm>
        </p:grpSpPr>
        <p:grpSp>
          <p:nvGrpSpPr>
            <p:cNvPr id="17531" name="Group 7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539" name="Group 8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554" name="Line 9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55" name="Line 10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56" name="Line 11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57" name="Line 12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58" name="Line 13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59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60" name="Line 15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61" name="Line 16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7540" name="Group 17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550" name="Line 18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51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52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53" name="Line 21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7541" name="Group 22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546" name="Line 23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47" name="Line 24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48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49" name="Line 26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sp>
            <p:nvSpPr>
              <p:cNvPr id="17542" name="Oval 27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43" name="Line 28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544" name="Line 29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545" name="Line 30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7532" name="Group 31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533" name="Rectangle 3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34" name="Rectangle 33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35" name="Rectangle 34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36" name="Rectangle 35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37" name="Rectangle 36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38" name="Rectangle 37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grpSp>
        <p:nvGrpSpPr>
          <p:cNvPr id="17415" name="Group 38"/>
          <p:cNvGrpSpPr>
            <a:grpSpLocks/>
          </p:cNvGrpSpPr>
          <p:nvPr/>
        </p:nvGrpSpPr>
        <p:grpSpPr bwMode="auto">
          <a:xfrm>
            <a:off x="1320800" y="3411539"/>
            <a:ext cx="304800" cy="609600"/>
            <a:chOff x="1008" y="1920"/>
            <a:chExt cx="1584" cy="2112"/>
          </a:xfrm>
        </p:grpSpPr>
        <p:grpSp>
          <p:nvGrpSpPr>
            <p:cNvPr id="17500" name="Group 39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508" name="Group 40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523" name="Line 41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24" name="Line 42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25" name="Line 43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26" name="Line 44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27" name="Line 45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28" name="Line 46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29" name="Line 47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30" name="Line 48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7509" name="Group 49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519" name="Line 50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20" name="Line 51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21" name="Line 52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22" name="Line 53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7510" name="Group 54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515" name="Line 55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16" name="Line 56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17" name="Line 57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518" name="Line 58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sp>
            <p:nvSpPr>
              <p:cNvPr id="17511" name="Oval 59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12" name="Line 60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513" name="Line 61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514" name="Line 62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7501" name="Group 63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502" name="Rectangle 6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03" name="Rectangle 65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04" name="Rectangle 66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05" name="Rectangle 67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06" name="Rectangle 68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507" name="Rectangle 69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grpSp>
        <p:nvGrpSpPr>
          <p:cNvPr id="17416" name="Group 70"/>
          <p:cNvGrpSpPr>
            <a:grpSpLocks/>
          </p:cNvGrpSpPr>
          <p:nvPr/>
        </p:nvGrpSpPr>
        <p:grpSpPr bwMode="auto">
          <a:xfrm>
            <a:off x="1320800" y="4300539"/>
            <a:ext cx="304800" cy="609600"/>
            <a:chOff x="1008" y="1920"/>
            <a:chExt cx="1584" cy="2112"/>
          </a:xfrm>
        </p:grpSpPr>
        <p:grpSp>
          <p:nvGrpSpPr>
            <p:cNvPr id="17469" name="Group 71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477" name="Group 72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492" name="Line 73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93" name="Line 74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94" name="Line 75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95" name="Line 76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96" name="Line 77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97" name="Line 78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98" name="Line 79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99" name="Line 80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7478" name="Group 81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488" name="Line 82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89" name="Line 83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90" name="Line 84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91" name="Line 85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7479" name="Group 86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484" name="Line 87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85" name="Line 88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86" name="Line 89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87" name="Line 90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sp>
            <p:nvSpPr>
              <p:cNvPr id="17480" name="Oval 91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81" name="Line 92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482" name="Line 93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483" name="Line 94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7470" name="Group 95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471" name="Rectangle 96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72" name="Rectangle 97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73" name="Rectangle 98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74" name="Rectangle 99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75" name="Rectangle 10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76" name="Rectangle 101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grpSp>
        <p:nvGrpSpPr>
          <p:cNvPr id="17417" name="Group 102"/>
          <p:cNvGrpSpPr>
            <a:grpSpLocks/>
          </p:cNvGrpSpPr>
          <p:nvPr/>
        </p:nvGrpSpPr>
        <p:grpSpPr bwMode="auto">
          <a:xfrm>
            <a:off x="1320800" y="5189539"/>
            <a:ext cx="304800" cy="609600"/>
            <a:chOff x="1008" y="1920"/>
            <a:chExt cx="1584" cy="2112"/>
          </a:xfrm>
        </p:grpSpPr>
        <p:grpSp>
          <p:nvGrpSpPr>
            <p:cNvPr id="17438" name="Group 103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446" name="Group 104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461" name="Line 105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62" name="Line 106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63" name="Line 107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64" name="Line 108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65" name="Line 109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66" name="Line 110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67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68" name="Line 112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7447" name="Group 113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457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58" name="Line 115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59" name="Line 116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60" name="Line 117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grpSp>
            <p:nvGrpSpPr>
              <p:cNvPr id="17448" name="Group 118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453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54" name="Line 120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55" name="Line 121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17456" name="Line 122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</p:grpSp>
          <p:sp>
            <p:nvSpPr>
              <p:cNvPr id="17449" name="Oval 123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50" name="Line 124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451" name="Line 125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452" name="Line 126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7439" name="Group 127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440" name="Rectangle 12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41" name="Rectangle 129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42" name="Rectangle 130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43" name="Rectangle 13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44" name="Rectangle 13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7445" name="Rectangle 133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17418" name="Text Box 134"/>
          <p:cNvSpPr txBox="1">
            <a:spLocks noChangeArrowheads="1"/>
          </p:cNvSpPr>
          <p:nvPr/>
        </p:nvSpPr>
        <p:spPr bwMode="auto">
          <a:xfrm>
            <a:off x="4673601" y="2697137"/>
            <a:ext cx="1669047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engineering</a:t>
            </a:r>
          </a:p>
        </p:txBody>
      </p:sp>
      <p:sp>
        <p:nvSpPr>
          <p:cNvPr id="17419" name="Text Box 135"/>
          <p:cNvSpPr txBox="1">
            <a:spLocks noChangeArrowheads="1"/>
          </p:cNvSpPr>
          <p:nvPr/>
        </p:nvSpPr>
        <p:spPr bwMode="auto">
          <a:xfrm>
            <a:off x="4876801" y="3962401"/>
            <a:ext cx="1445845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marketing</a:t>
            </a:r>
          </a:p>
        </p:txBody>
      </p:sp>
      <p:sp>
        <p:nvSpPr>
          <p:cNvPr id="17420" name="Text Box 136"/>
          <p:cNvSpPr txBox="1">
            <a:spLocks noChangeArrowheads="1"/>
          </p:cNvSpPr>
          <p:nvPr/>
        </p:nvSpPr>
        <p:spPr bwMode="auto">
          <a:xfrm>
            <a:off x="4876801" y="5287937"/>
            <a:ext cx="1509516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human res</a:t>
            </a:r>
          </a:p>
        </p:txBody>
      </p:sp>
      <p:sp>
        <p:nvSpPr>
          <p:cNvPr id="17421" name="server"/>
          <p:cNvSpPr>
            <a:spLocks noEditPoints="1" noChangeArrowheads="1"/>
          </p:cNvSpPr>
          <p:nvPr/>
        </p:nvSpPr>
        <p:spPr bwMode="auto">
          <a:xfrm>
            <a:off x="9347202" y="2522539"/>
            <a:ext cx="495300" cy="752475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22" name="server"/>
          <p:cNvSpPr>
            <a:spLocks noEditPoints="1" noChangeArrowheads="1"/>
          </p:cNvSpPr>
          <p:nvPr/>
        </p:nvSpPr>
        <p:spPr bwMode="auto">
          <a:xfrm>
            <a:off x="9347202" y="3703639"/>
            <a:ext cx="495300" cy="752475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23" name="server"/>
          <p:cNvSpPr>
            <a:spLocks noEditPoints="1" noChangeArrowheads="1"/>
          </p:cNvSpPr>
          <p:nvPr/>
        </p:nvSpPr>
        <p:spPr bwMode="auto">
          <a:xfrm>
            <a:off x="9347202" y="4884739"/>
            <a:ext cx="495300" cy="752475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24" name="Text Box 140"/>
          <p:cNvSpPr txBox="1">
            <a:spLocks noChangeArrowheads="1"/>
          </p:cNvSpPr>
          <p:nvPr/>
        </p:nvSpPr>
        <p:spPr bwMode="auto">
          <a:xfrm>
            <a:off x="10066798" y="2667001"/>
            <a:ext cx="1212063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Server 1</a:t>
            </a:r>
          </a:p>
        </p:txBody>
      </p:sp>
      <p:sp>
        <p:nvSpPr>
          <p:cNvPr id="17425" name="Text Box 141"/>
          <p:cNvSpPr txBox="1">
            <a:spLocks noChangeArrowheads="1"/>
          </p:cNvSpPr>
          <p:nvPr/>
        </p:nvSpPr>
        <p:spPr bwMode="auto">
          <a:xfrm>
            <a:off x="10066798" y="5029201"/>
            <a:ext cx="1212063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Server 3</a:t>
            </a:r>
          </a:p>
        </p:txBody>
      </p:sp>
      <p:sp>
        <p:nvSpPr>
          <p:cNvPr id="17426" name="Text Box 142"/>
          <p:cNvSpPr txBox="1">
            <a:spLocks noChangeArrowheads="1"/>
          </p:cNvSpPr>
          <p:nvPr/>
        </p:nvSpPr>
        <p:spPr bwMode="auto">
          <a:xfrm>
            <a:off x="10066798" y="3848101"/>
            <a:ext cx="1212063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Server 2</a:t>
            </a:r>
          </a:p>
        </p:txBody>
      </p:sp>
      <p:sp>
        <p:nvSpPr>
          <p:cNvPr id="17427" name="Line 143"/>
          <p:cNvSpPr>
            <a:spLocks noChangeShapeType="1"/>
          </p:cNvSpPr>
          <p:nvPr/>
        </p:nvSpPr>
        <p:spPr bwMode="auto">
          <a:xfrm>
            <a:off x="1828800" y="2751139"/>
            <a:ext cx="284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28" name="Line 144"/>
          <p:cNvSpPr>
            <a:spLocks noChangeShapeType="1"/>
          </p:cNvSpPr>
          <p:nvPr/>
        </p:nvSpPr>
        <p:spPr bwMode="auto">
          <a:xfrm flipV="1">
            <a:off x="1828800" y="2903539"/>
            <a:ext cx="2743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29" name="Line 145"/>
          <p:cNvSpPr>
            <a:spLocks noChangeShapeType="1"/>
          </p:cNvSpPr>
          <p:nvPr/>
        </p:nvSpPr>
        <p:spPr bwMode="auto">
          <a:xfrm>
            <a:off x="1828800" y="5494339"/>
            <a:ext cx="294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30" name="Line 146"/>
          <p:cNvSpPr>
            <a:spLocks noChangeShapeType="1"/>
          </p:cNvSpPr>
          <p:nvPr/>
        </p:nvSpPr>
        <p:spPr bwMode="auto">
          <a:xfrm flipV="1">
            <a:off x="1930400" y="4198939"/>
            <a:ext cx="284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31" name="Line 147"/>
          <p:cNvSpPr>
            <a:spLocks noChangeShapeType="1"/>
          </p:cNvSpPr>
          <p:nvPr/>
        </p:nvSpPr>
        <p:spPr bwMode="auto">
          <a:xfrm>
            <a:off x="6970184" y="2903539"/>
            <a:ext cx="20722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32" name="Line 148"/>
          <p:cNvSpPr>
            <a:spLocks noChangeShapeType="1"/>
          </p:cNvSpPr>
          <p:nvPr/>
        </p:nvSpPr>
        <p:spPr bwMode="auto">
          <a:xfrm flipV="1">
            <a:off x="6970184" y="3055939"/>
            <a:ext cx="1970616" cy="96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33" name="Line 149"/>
          <p:cNvSpPr>
            <a:spLocks noChangeShapeType="1"/>
          </p:cNvSpPr>
          <p:nvPr/>
        </p:nvSpPr>
        <p:spPr bwMode="auto">
          <a:xfrm>
            <a:off x="6970184" y="4046539"/>
            <a:ext cx="1970616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34" name="Line 150"/>
          <p:cNvSpPr>
            <a:spLocks noChangeShapeType="1"/>
          </p:cNvSpPr>
          <p:nvPr/>
        </p:nvSpPr>
        <p:spPr bwMode="auto">
          <a:xfrm flipV="1">
            <a:off x="7232651" y="3360739"/>
            <a:ext cx="1809749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 flipV="1">
            <a:off x="7241117" y="4427539"/>
            <a:ext cx="1598083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7241117" y="5341939"/>
            <a:ext cx="180128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1942984" y="5715691"/>
            <a:ext cx="7417672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667" dirty="0">
                <a:solidFill>
                  <a:schemeClr val="accent4">
                    <a:lumMod val="75000"/>
                  </a:schemeClr>
                </a:solidFill>
              </a:rPr>
              <a:t>Advantage: users change more frequently than roles</a:t>
            </a:r>
          </a:p>
        </p:txBody>
      </p:sp>
      <p:sp>
        <p:nvSpPr>
          <p:cNvPr id="15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5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3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involves reference monitor</a:t>
            </a:r>
          </a:p>
          <a:p>
            <a:pPr lvl="1"/>
            <a:r>
              <a:rPr lang="en-US" dirty="0"/>
              <a:t>Check permissions: </a:t>
            </a:r>
            <a:r>
              <a:rPr lang="en-US" dirty="0">
                <a:sym typeface="Symbol"/>
              </a:rPr>
              <a:t></a:t>
            </a:r>
            <a:r>
              <a:rPr lang="en-US" dirty="0"/>
              <a:t>user info, action</a:t>
            </a:r>
            <a:r>
              <a:rPr lang="en-US" dirty="0">
                <a:sym typeface="Symbol"/>
              </a:rPr>
              <a:t> yes/no</a:t>
            </a:r>
            <a:endParaRPr lang="en-US" dirty="0"/>
          </a:p>
          <a:p>
            <a:pPr lvl="1"/>
            <a:r>
              <a:rPr lang="en-US" dirty="0"/>
              <a:t>Important: no way around this check</a:t>
            </a:r>
          </a:p>
          <a:p>
            <a:r>
              <a:rPr lang="en-US" dirty="0"/>
              <a:t>Access control matrix</a:t>
            </a:r>
          </a:p>
          <a:p>
            <a:pPr lvl="1"/>
            <a:r>
              <a:rPr lang="en-US" dirty="0"/>
              <a:t>Access control lists vs capabilities</a:t>
            </a:r>
          </a:p>
          <a:p>
            <a:pPr lvl="1"/>
            <a:r>
              <a:rPr lang="en-US" dirty="0"/>
              <a:t>Advantages and disadvantages of each</a:t>
            </a:r>
          </a:p>
          <a:p>
            <a:r>
              <a:rPr lang="en-US" dirty="0"/>
              <a:t>Role-based access control</a:t>
            </a:r>
          </a:p>
          <a:p>
            <a:pPr lvl="1"/>
            <a:r>
              <a:rPr lang="en-US" dirty="0"/>
              <a:t>Use group as “user info”;  use group hierarchies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5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Secure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Compartmentalization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Principle of least privilege</a:t>
            </a:r>
          </a:p>
          <a:p>
            <a:pPr>
              <a:lnSpc>
                <a:spcPct val="90000"/>
              </a:lnSpc>
            </a:pPr>
            <a:r>
              <a:rPr lang="en-US" dirty="0"/>
              <a:t>Defense in depth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more than one security mechanism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Secure the weakest link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 securely</a:t>
            </a:r>
          </a:p>
          <a:p>
            <a:pPr>
              <a:lnSpc>
                <a:spcPct val="90000"/>
              </a:lnSpc>
            </a:pPr>
            <a:r>
              <a:rPr lang="en-US" dirty="0"/>
              <a:t>Keep it simple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8000" y="1825624"/>
            <a:ext cx="8839200" cy="4143376"/>
            <a:chOff x="381000" y="1369215"/>
            <a:chExt cx="6629400" cy="3107535"/>
          </a:xfrm>
        </p:grpSpPr>
        <p:sp>
          <p:nvSpPr>
            <p:cNvPr id="4" name="Rectangle 3"/>
            <p:cNvSpPr/>
            <p:nvPr/>
          </p:nvSpPr>
          <p:spPr>
            <a:xfrm>
              <a:off x="381000" y="1369215"/>
              <a:ext cx="4800600" cy="98831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" y="2266950"/>
              <a:ext cx="6629400" cy="2209800"/>
            </a:xfrm>
            <a:prstGeom prst="rect">
              <a:avLst/>
            </a:prstGeom>
            <a:solidFill>
              <a:srgbClr val="FFFFFF">
                <a:alpha val="5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matrix</a:t>
            </a:r>
          </a:p>
          <a:p>
            <a:pPr lvl="1"/>
            <a:r>
              <a:rPr lang="en-US" dirty="0"/>
              <a:t>Access control list (ACL)</a:t>
            </a:r>
          </a:p>
          <a:p>
            <a:pPr lvl="1"/>
            <a:r>
              <a:rPr lang="en-US" dirty="0"/>
              <a:t>Capabilities</a:t>
            </a:r>
          </a:p>
          <a:p>
            <a:r>
              <a:rPr lang="en-US" dirty="0"/>
              <a:t>Role-based access control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67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Today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and Least Privilege</a:t>
            </a:r>
          </a:p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 Control Concepts</a:t>
            </a:r>
          </a:p>
          <a:p>
            <a:pPr marL="342900" indent="-34290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 Systems</a:t>
            </a:r>
          </a:p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Browser Isolation and Least Privilege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2610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Unix access control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1201" y="1905000"/>
            <a:ext cx="9156700" cy="4368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467" dirty="0"/>
              <a:t>Process has user id</a:t>
            </a:r>
          </a:p>
          <a:p>
            <a:pPr lvl="1" eaLnBrk="1" hangingPunct="1"/>
            <a:r>
              <a:rPr lang="en-US" sz="3467" dirty="0"/>
              <a:t>Inherit from creating process</a:t>
            </a:r>
          </a:p>
          <a:p>
            <a:pPr lvl="1" eaLnBrk="1" hangingPunct="1"/>
            <a:r>
              <a:rPr lang="en-US" sz="3467" dirty="0"/>
              <a:t>Process can change id</a:t>
            </a:r>
          </a:p>
          <a:p>
            <a:pPr lvl="2" eaLnBrk="1" hangingPunct="1"/>
            <a:r>
              <a:rPr lang="en-US" sz="3467" dirty="0"/>
              <a:t>Restricted set of options</a:t>
            </a:r>
          </a:p>
          <a:p>
            <a:pPr lvl="1"/>
            <a:r>
              <a:rPr lang="en-US" sz="3467" dirty="0"/>
              <a:t>Special “root” id </a:t>
            </a:r>
          </a:p>
          <a:p>
            <a:pPr lvl="2"/>
            <a:r>
              <a:rPr lang="en-US" sz="3467" dirty="0"/>
              <a:t>All access allowed</a:t>
            </a:r>
          </a:p>
          <a:p>
            <a:r>
              <a:rPr lang="en-US" sz="3467" dirty="0"/>
              <a:t>File has access control list (ACL)</a:t>
            </a:r>
          </a:p>
          <a:p>
            <a:pPr lvl="1"/>
            <a:r>
              <a:rPr lang="en-US" sz="3467" dirty="0"/>
              <a:t>Grants permission to user ids</a:t>
            </a:r>
          </a:p>
          <a:p>
            <a:pPr lvl="1"/>
            <a:r>
              <a:rPr lang="en-US" sz="3467" dirty="0"/>
              <a:t>Owner, group, other</a:t>
            </a:r>
          </a:p>
          <a:p>
            <a:endParaRPr lang="en-US" sz="3467" dirty="0"/>
          </a:p>
          <a:p>
            <a:pPr lvl="1" eaLnBrk="1" hangingPunct="1"/>
            <a:endParaRPr lang="en-US" dirty="0"/>
          </a:p>
        </p:txBody>
      </p:sp>
      <p:graphicFrame>
        <p:nvGraphicFramePr>
          <p:cNvPr id="1571844" name="Group 4"/>
          <p:cNvGraphicFramePr>
            <a:graphicFrameLocks noGrp="1"/>
          </p:cNvGraphicFramePr>
          <p:nvPr>
            <p:extLst/>
          </p:nvPr>
        </p:nvGraphicFramePr>
        <p:xfrm>
          <a:off x="7010400" y="1155698"/>
          <a:ext cx="4572000" cy="2882903"/>
        </p:xfrm>
        <a:graphic>
          <a:graphicData uri="http://schemas.openxmlformats.org/drawingml/2006/table">
            <a:tbl>
              <a:tblPr/>
              <a:tblGrid>
                <a:gridCol w="122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5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31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Unix file access control list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094384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Each file has owner and group</a:t>
            </a:r>
          </a:p>
          <a:p>
            <a:pPr eaLnBrk="1" hangingPunct="1"/>
            <a:r>
              <a:rPr lang="en-US" dirty="0"/>
              <a:t>Permissions set by owner</a:t>
            </a:r>
          </a:p>
          <a:p>
            <a:pPr lvl="1" eaLnBrk="1" hangingPunct="1"/>
            <a:r>
              <a:rPr lang="en-US" dirty="0"/>
              <a:t>Read, write, execute</a:t>
            </a:r>
          </a:p>
          <a:p>
            <a:pPr lvl="1" eaLnBrk="1" hangingPunct="1"/>
            <a:r>
              <a:rPr lang="en-US" dirty="0"/>
              <a:t>Owner, group, other</a:t>
            </a:r>
          </a:p>
          <a:p>
            <a:pPr lvl="1" eaLnBrk="1" hangingPunct="1"/>
            <a:r>
              <a:rPr lang="en-US" dirty="0"/>
              <a:t>Represented by vector of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    four octal values</a:t>
            </a:r>
          </a:p>
          <a:p>
            <a:pPr eaLnBrk="1" hangingPunct="1"/>
            <a:r>
              <a:rPr lang="en-US" dirty="0"/>
              <a:t>Only owner, root can change permissions</a:t>
            </a:r>
          </a:p>
          <a:p>
            <a:pPr lvl="1" eaLnBrk="1" hangingPunct="1"/>
            <a:r>
              <a:rPr lang="en-US" dirty="0"/>
              <a:t>This privilege cannot be delegated or shared</a:t>
            </a:r>
          </a:p>
          <a:p>
            <a:pPr eaLnBrk="1" hangingPunct="1"/>
            <a:r>
              <a:rPr lang="en-US" dirty="0" err="1"/>
              <a:t>Setid</a:t>
            </a:r>
            <a:r>
              <a:rPr lang="en-US" dirty="0"/>
              <a:t> bits – Discuss in a few slides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094846" y="2759075"/>
            <a:ext cx="8007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3200" dirty="0" err="1">
                <a:solidFill>
                  <a:schemeClr val="tx2"/>
                </a:solidFill>
              </a:rPr>
              <a:t>rwx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0023128" y="2759075"/>
            <a:ext cx="8007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3200">
                <a:solidFill>
                  <a:schemeClr val="tx2"/>
                </a:solidFill>
              </a:rPr>
              <a:t>rwx</a:t>
            </a:r>
          </a:p>
        </p:txBody>
      </p:sp>
      <p:sp>
        <p:nvSpPr>
          <p:cNvPr id="30726" name="AutoShape 6"/>
          <p:cNvSpPr>
            <a:spLocks/>
          </p:cNvSpPr>
          <p:nvPr/>
        </p:nvSpPr>
        <p:spPr bwMode="auto">
          <a:xfrm rot="5400000">
            <a:off x="8389938" y="2878139"/>
            <a:ext cx="288925" cy="8128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057928" y="2759075"/>
            <a:ext cx="8007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3200">
                <a:solidFill>
                  <a:schemeClr val="tx2"/>
                </a:solidFill>
              </a:rPr>
              <a:t>rwx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662002" y="2759075"/>
            <a:ext cx="30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32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54311" y="3352801"/>
            <a:ext cx="834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ownr</a:t>
            </a:r>
          </a:p>
        </p:txBody>
      </p:sp>
      <p:sp>
        <p:nvSpPr>
          <p:cNvPr id="30730" name="AutoShape 10"/>
          <p:cNvSpPr>
            <a:spLocks/>
          </p:cNvSpPr>
          <p:nvPr/>
        </p:nvSpPr>
        <p:spPr bwMode="auto">
          <a:xfrm rot="5400000">
            <a:off x="9333971" y="2878139"/>
            <a:ext cx="288925" cy="8128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9215297" y="3352801"/>
            <a:ext cx="598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grp</a:t>
            </a:r>
          </a:p>
        </p:txBody>
      </p:sp>
      <p:sp>
        <p:nvSpPr>
          <p:cNvPr id="30732" name="AutoShape 12"/>
          <p:cNvSpPr>
            <a:spLocks/>
          </p:cNvSpPr>
          <p:nvPr/>
        </p:nvSpPr>
        <p:spPr bwMode="auto">
          <a:xfrm rot="5400000">
            <a:off x="10248371" y="2878139"/>
            <a:ext cx="288925" cy="8128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0069586" y="3352801"/>
            <a:ext cx="7184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othr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7458882" y="2133601"/>
            <a:ext cx="792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setid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7823200" y="2606677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40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64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192405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Owner can have fewer privileges than other</a:t>
            </a:r>
          </a:p>
          <a:p>
            <a:pPr lvl="1" eaLnBrk="1" hangingPunct="1"/>
            <a:r>
              <a:rPr lang="en-US" dirty="0"/>
              <a:t>What happens?</a:t>
            </a:r>
          </a:p>
          <a:p>
            <a:pPr lvl="2" eaLnBrk="1" hangingPunct="1"/>
            <a:r>
              <a:rPr lang="en-US" dirty="0"/>
              <a:t>Owner gets access?</a:t>
            </a:r>
          </a:p>
          <a:p>
            <a:pPr lvl="2" eaLnBrk="1" hangingPunct="1"/>
            <a:r>
              <a:rPr lang="en-US" dirty="0"/>
              <a:t>Owner does not?</a:t>
            </a:r>
          </a:p>
        </p:txBody>
      </p:sp>
      <p:sp>
        <p:nvSpPr>
          <p:cNvPr id="1598468" name="Rectangle 4"/>
          <p:cNvSpPr>
            <a:spLocks noChangeArrowheads="1"/>
          </p:cNvSpPr>
          <p:nvPr/>
        </p:nvSpPr>
        <p:spPr bwMode="auto">
          <a:xfrm>
            <a:off x="1422400" y="3835400"/>
            <a:ext cx="8534400" cy="1828800"/>
          </a:xfrm>
          <a:prstGeom prst="rect">
            <a:avLst/>
          </a:prstGeom>
        </p:spPr>
        <p:txBody>
          <a:bodyPr vert="horz" lIns="121920" tIns="60960" rIns="121920" bIns="60960" rtlCol="0">
            <a:normAutofit lnSpcReduction="10000"/>
          </a:bodyPr>
          <a:lstStyle/>
          <a:p>
            <a:pPr marL="457189" indent="-457189">
              <a:buFont typeface="Arial" pitchFamily="34" charset="0"/>
            </a:pPr>
            <a:r>
              <a:rPr lang="en-US" sz="3200" dirty="0"/>
              <a:t>Prioritized resolution of differences</a:t>
            </a:r>
          </a:p>
          <a:p>
            <a:pPr lvl="1" algn="l" eaLnBrk="1" hangingPunct="1">
              <a:buNone/>
            </a:pPr>
            <a:r>
              <a:rPr lang="en-US" sz="2667" dirty="0">
                <a:solidFill>
                  <a:schemeClr val="accent2">
                    <a:lumMod val="75000"/>
                  </a:schemeClr>
                </a:solidFill>
              </a:rPr>
              <a:t>    if user = owner then owner  permission</a:t>
            </a:r>
          </a:p>
          <a:p>
            <a:pPr lvl="1" algn="l" eaLnBrk="1" hangingPunct="1">
              <a:buNone/>
            </a:pPr>
            <a:r>
              <a:rPr lang="en-US" sz="2667" dirty="0">
                <a:solidFill>
                  <a:schemeClr val="accent2">
                    <a:lumMod val="75000"/>
                  </a:schemeClr>
                </a:solidFill>
              </a:rPr>
              <a:t>           else if user in group then group  permission</a:t>
            </a:r>
          </a:p>
          <a:p>
            <a:pPr lvl="1" algn="l" eaLnBrk="1" hangingPunct="1">
              <a:buNone/>
            </a:pPr>
            <a:r>
              <a:rPr lang="en-US" sz="2667" dirty="0">
                <a:solidFill>
                  <a:schemeClr val="accent2">
                    <a:lumMod val="75000"/>
                  </a:schemeClr>
                </a:solidFill>
              </a:rPr>
              <a:t>                  else other  permission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4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effective user id (EUID)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1200" y="1524000"/>
            <a:ext cx="10871200" cy="5054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Each process has three Ids  </a:t>
            </a:r>
            <a:r>
              <a:rPr lang="en-US" sz="3200" dirty="0"/>
              <a:t>(+ more under Linux)</a:t>
            </a:r>
          </a:p>
          <a:p>
            <a:pPr lvl="1" eaLnBrk="1" hangingPunct="1"/>
            <a:r>
              <a:rPr lang="en-US" dirty="0"/>
              <a:t>Real user ID       </a:t>
            </a:r>
            <a:r>
              <a:rPr lang="en-US" sz="2667" dirty="0"/>
              <a:t>(RUID)</a:t>
            </a:r>
          </a:p>
          <a:p>
            <a:pPr lvl="2" eaLnBrk="1" hangingPunct="1"/>
            <a:r>
              <a:rPr lang="en-US" dirty="0"/>
              <a:t>same as the user ID of parent (unless changed)</a:t>
            </a:r>
          </a:p>
          <a:p>
            <a:pPr lvl="2" eaLnBrk="1" hangingPunct="1"/>
            <a:r>
              <a:rPr lang="en-US" dirty="0"/>
              <a:t>used to determine which user started the process </a:t>
            </a:r>
          </a:p>
          <a:p>
            <a:pPr lvl="1" eaLnBrk="1" hangingPunct="1"/>
            <a:r>
              <a:rPr lang="en-US" dirty="0"/>
              <a:t>Effective user ID  </a:t>
            </a:r>
            <a:r>
              <a:rPr lang="en-US" sz="2667" dirty="0"/>
              <a:t>(EUID)</a:t>
            </a:r>
          </a:p>
          <a:p>
            <a:pPr lvl="2" eaLnBrk="1" hangingPunct="1"/>
            <a:r>
              <a:rPr lang="en-US" dirty="0"/>
              <a:t>from set user ID bit on the file being executed, or sys call</a:t>
            </a:r>
          </a:p>
          <a:p>
            <a:pPr lvl="2" eaLnBrk="1" hangingPunct="1"/>
            <a:r>
              <a:rPr lang="en-US" dirty="0"/>
              <a:t>determines the permissions for process</a:t>
            </a:r>
          </a:p>
          <a:p>
            <a:pPr lvl="3" eaLnBrk="1" hangingPunct="1"/>
            <a:r>
              <a:rPr lang="en-US" dirty="0"/>
              <a:t>file access and port binding</a:t>
            </a:r>
          </a:p>
          <a:p>
            <a:pPr lvl="1" eaLnBrk="1" hangingPunct="1"/>
            <a:r>
              <a:rPr lang="en-US" dirty="0"/>
              <a:t>Saved user ID     </a:t>
            </a:r>
            <a:r>
              <a:rPr lang="en-US" sz="2667" dirty="0"/>
              <a:t>(SUID)</a:t>
            </a:r>
          </a:p>
          <a:p>
            <a:pPr lvl="2" eaLnBrk="1" hangingPunct="1"/>
            <a:r>
              <a:rPr lang="en-US" dirty="0"/>
              <a:t>So previous EUID can be restored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Real group ID, effective group ID, used similarly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33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Operations and IDs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200" dirty="0"/>
              <a:t>Root</a:t>
            </a:r>
          </a:p>
          <a:p>
            <a:pPr lvl="1" eaLnBrk="1" hangingPunct="1"/>
            <a:r>
              <a:rPr lang="en-US" sz="2667" dirty="0"/>
              <a:t>ID=0 for </a:t>
            </a:r>
            <a:r>
              <a:rPr lang="en-US" sz="2667" dirty="0" err="1"/>
              <a:t>superuser</a:t>
            </a:r>
            <a:r>
              <a:rPr lang="en-US" sz="2667" dirty="0"/>
              <a:t> root; can access any file</a:t>
            </a:r>
          </a:p>
          <a:p>
            <a:pPr eaLnBrk="1" hangingPunct="1"/>
            <a:r>
              <a:rPr lang="en-US" sz="3200" dirty="0"/>
              <a:t>Fork and Exec</a:t>
            </a:r>
          </a:p>
          <a:p>
            <a:pPr lvl="1" eaLnBrk="1" hangingPunct="1"/>
            <a:r>
              <a:rPr lang="en-US" sz="2667" dirty="0"/>
              <a:t>Inherit three IDs, except exec of file with </a:t>
            </a:r>
            <a:r>
              <a:rPr lang="en-US" sz="2667" dirty="0" err="1"/>
              <a:t>setuid</a:t>
            </a:r>
            <a:r>
              <a:rPr lang="en-US" sz="2667" dirty="0"/>
              <a:t> bit</a:t>
            </a:r>
          </a:p>
          <a:p>
            <a:pPr eaLnBrk="1" hangingPunct="1"/>
            <a:r>
              <a:rPr lang="en-US" sz="3200" dirty="0" err="1"/>
              <a:t>Setuid</a:t>
            </a:r>
            <a:r>
              <a:rPr lang="en-US" sz="3200" dirty="0"/>
              <a:t> system call </a:t>
            </a:r>
          </a:p>
          <a:p>
            <a:pPr lvl="1" eaLnBrk="1" hangingPunct="1"/>
            <a:r>
              <a:rPr lang="en-US" sz="2667" dirty="0" err="1"/>
              <a:t>seteuid</a:t>
            </a:r>
            <a:r>
              <a:rPr lang="en-US" sz="2667" dirty="0"/>
              <a:t>(</a:t>
            </a:r>
            <a:r>
              <a:rPr lang="en-US" sz="2667" dirty="0" err="1"/>
              <a:t>newid</a:t>
            </a:r>
            <a:r>
              <a:rPr lang="en-US" sz="2667" dirty="0"/>
              <a:t>) can set EUID to</a:t>
            </a:r>
          </a:p>
          <a:p>
            <a:pPr lvl="2" eaLnBrk="1" hangingPunct="1"/>
            <a:r>
              <a:rPr lang="en-US" sz="2400" dirty="0"/>
              <a:t>Real ID or saved ID, regardless of current EUID</a:t>
            </a:r>
          </a:p>
          <a:p>
            <a:pPr lvl="2" eaLnBrk="1" hangingPunct="1"/>
            <a:r>
              <a:rPr lang="en-US" sz="2400" dirty="0"/>
              <a:t>Any ID, if EUID=0</a:t>
            </a:r>
          </a:p>
          <a:p>
            <a:pPr marL="1219170" lvl="2" indent="0">
              <a:buNone/>
            </a:pPr>
            <a:endParaRPr lang="en-US" sz="2400" dirty="0"/>
          </a:p>
          <a:p>
            <a:pPr eaLnBrk="1" hangingPunct="1"/>
            <a:r>
              <a:rPr lang="en-US" sz="3200" dirty="0"/>
              <a:t>Details are actually more complicated</a:t>
            </a:r>
          </a:p>
          <a:p>
            <a:pPr lvl="1" eaLnBrk="1" hangingPunct="1"/>
            <a:r>
              <a:rPr lang="en-US" sz="2667" dirty="0"/>
              <a:t>Several different calls: </a:t>
            </a:r>
            <a:r>
              <a:rPr lang="en-US" sz="2667" dirty="0" err="1"/>
              <a:t>setuid</a:t>
            </a:r>
            <a:r>
              <a:rPr lang="en-US" sz="2667" dirty="0"/>
              <a:t>, </a:t>
            </a:r>
            <a:r>
              <a:rPr lang="en-US" sz="2667" dirty="0" err="1"/>
              <a:t>seteuid</a:t>
            </a:r>
            <a:r>
              <a:rPr lang="en-US" sz="2667" dirty="0"/>
              <a:t>, </a:t>
            </a:r>
            <a:r>
              <a:rPr lang="en-US" sz="2667" dirty="0" err="1"/>
              <a:t>setreuid</a:t>
            </a:r>
            <a:endParaRPr lang="en-US" sz="2667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93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Setid bits on executable Unix file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Three setid bits</a:t>
            </a:r>
          </a:p>
          <a:p>
            <a:pPr lvl="1" eaLnBrk="1" hangingPunct="1"/>
            <a:r>
              <a:rPr lang="en-US"/>
              <a:t>Setuid – set EUID of process to ID of file owner</a:t>
            </a:r>
          </a:p>
          <a:p>
            <a:pPr lvl="1" eaLnBrk="1" hangingPunct="1"/>
            <a:r>
              <a:rPr lang="en-US"/>
              <a:t>Setgid – set EGID of process to GID of file</a:t>
            </a:r>
          </a:p>
          <a:p>
            <a:pPr lvl="1" eaLnBrk="1" hangingPunct="1"/>
            <a:r>
              <a:rPr lang="en-US"/>
              <a:t>Sticky</a:t>
            </a:r>
          </a:p>
          <a:p>
            <a:pPr lvl="2" eaLnBrk="1" hangingPunct="1"/>
            <a:r>
              <a:rPr lang="en-US"/>
              <a:t>Off: if user has write permission on directory, can rename or remove files, even if not owner</a:t>
            </a:r>
          </a:p>
          <a:p>
            <a:pPr lvl="2" eaLnBrk="1" hangingPunct="1"/>
            <a:r>
              <a:rPr lang="en-US"/>
              <a:t>On: only file owner, directory owner, and root can rename or remove file in the directory</a:t>
            </a:r>
          </a:p>
          <a:p>
            <a:pPr lvl="2" eaLnBrk="1" hangingPunct="1"/>
            <a:endParaRPr 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4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2221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17600" y="1748296"/>
            <a:ext cx="1727200" cy="198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/>
              <a:t>…;</a:t>
            </a:r>
          </a:p>
          <a:p>
            <a:pPr>
              <a:buNone/>
            </a:pPr>
            <a:r>
              <a:rPr lang="en-US" sz="2667"/>
              <a:t>…;</a:t>
            </a:r>
          </a:p>
          <a:p>
            <a:pPr>
              <a:buNone/>
            </a:pPr>
            <a:r>
              <a:rPr lang="en-US" sz="2667"/>
              <a:t>exec(  );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117600" y="1443496"/>
            <a:ext cx="172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667" dirty="0">
                <a:solidFill>
                  <a:schemeClr val="tx2"/>
                </a:solidFill>
              </a:rPr>
              <a:t>RUID 25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634817" y="1519696"/>
            <a:ext cx="172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667" dirty="0" err="1">
                <a:solidFill>
                  <a:schemeClr val="tx2"/>
                </a:solidFill>
              </a:rPr>
              <a:t>SetUID</a:t>
            </a:r>
            <a:endParaRPr lang="en-US" sz="2667" dirty="0">
              <a:solidFill>
                <a:schemeClr val="tx2"/>
              </a:solidFill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34817" y="1824496"/>
            <a:ext cx="17272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program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634816" y="3348496"/>
            <a:ext cx="1915584" cy="2819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>
              <a:buNone/>
            </a:pPr>
            <a:r>
              <a:rPr lang="en-US" sz="2667" dirty="0"/>
              <a:t>…;</a:t>
            </a:r>
          </a:p>
          <a:p>
            <a:pPr algn="l">
              <a:buNone/>
            </a:pPr>
            <a:r>
              <a:rPr lang="en-US" sz="2667" dirty="0"/>
              <a:t>…;</a:t>
            </a:r>
          </a:p>
          <a:p>
            <a:pPr algn="l">
              <a:buNone/>
            </a:pPr>
            <a:r>
              <a:rPr lang="en-US" sz="2667" dirty="0"/>
              <a:t>i=</a:t>
            </a:r>
            <a:r>
              <a:rPr lang="en-US" sz="2667" dirty="0" err="1"/>
              <a:t>getruid</a:t>
            </a:r>
            <a:r>
              <a:rPr lang="en-US" sz="2667" dirty="0"/>
              <a:t>()</a:t>
            </a:r>
          </a:p>
          <a:p>
            <a:pPr algn="l">
              <a:buNone/>
            </a:pPr>
            <a:r>
              <a:rPr lang="en-US" sz="2667" dirty="0" err="1"/>
              <a:t>setuid</a:t>
            </a:r>
            <a:r>
              <a:rPr lang="en-US" sz="2667" dirty="0"/>
              <a:t>(i);</a:t>
            </a:r>
          </a:p>
          <a:p>
            <a:pPr algn="l">
              <a:buNone/>
            </a:pPr>
            <a:r>
              <a:rPr lang="en-US" sz="2667" dirty="0"/>
              <a:t>…;</a:t>
            </a:r>
          </a:p>
          <a:p>
            <a:pPr algn="l">
              <a:buNone/>
            </a:pPr>
            <a:r>
              <a:rPr lang="en-US" sz="2667" dirty="0"/>
              <a:t>…;</a:t>
            </a:r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2018911" y="1824497"/>
            <a:ext cx="5576740" cy="461665"/>
          </a:xfrm>
          <a:custGeom>
            <a:avLst/>
            <a:gdLst>
              <a:gd name="T0" fmla="*/ 0 w 2556"/>
              <a:gd name="T1" fmla="*/ 2147483647 h 841"/>
              <a:gd name="T2" fmla="*/ 2147483647 w 2556"/>
              <a:gd name="T3" fmla="*/ 2147483647 h 841"/>
              <a:gd name="T4" fmla="*/ 2147483647 w 2556"/>
              <a:gd name="T5" fmla="*/ 2147483647 h 841"/>
              <a:gd name="T6" fmla="*/ 2147483647 w 2556"/>
              <a:gd name="T7" fmla="*/ 2147483647 h 841"/>
              <a:gd name="T8" fmla="*/ 0 60000 65536"/>
              <a:gd name="T9" fmla="*/ 0 60000 65536"/>
              <a:gd name="T10" fmla="*/ 0 60000 65536"/>
              <a:gd name="T11" fmla="*/ 0 60000 65536"/>
              <a:gd name="T12" fmla="*/ 0 w 2556"/>
              <a:gd name="T13" fmla="*/ 0 h 841"/>
              <a:gd name="T14" fmla="*/ 2556 w 2556"/>
              <a:gd name="T15" fmla="*/ 841 h 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6" h="841">
                <a:moveTo>
                  <a:pt x="0" y="841"/>
                </a:moveTo>
                <a:cubicBezTo>
                  <a:pt x="42" y="758"/>
                  <a:pt x="0" y="474"/>
                  <a:pt x="252" y="343"/>
                </a:cubicBezTo>
                <a:cubicBezTo>
                  <a:pt x="504" y="212"/>
                  <a:pt x="1128" y="110"/>
                  <a:pt x="1512" y="55"/>
                </a:cubicBezTo>
                <a:cubicBezTo>
                  <a:pt x="1896" y="0"/>
                  <a:pt x="2339" y="22"/>
                  <a:pt x="2556" y="1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sz="2400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8346017" y="2774914"/>
            <a:ext cx="304800" cy="5375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9971617" y="3500896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9971617" y="4948696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0298974" y="3713622"/>
            <a:ext cx="119455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RUID 25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0305933" y="4018422"/>
            <a:ext cx="117852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EUID 18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0298974" y="5024897"/>
            <a:ext cx="119455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RUID 25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0305933" y="5329697"/>
            <a:ext cx="117852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EUID 25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267200" y="3500896"/>
            <a:ext cx="172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667" dirty="0">
                <a:solidFill>
                  <a:schemeClr val="tx2"/>
                </a:solidFill>
              </a:rPr>
              <a:t>-</a:t>
            </a:r>
            <a:r>
              <a:rPr lang="en-US" sz="2667" dirty="0" err="1">
                <a:solidFill>
                  <a:schemeClr val="tx2"/>
                </a:solidFill>
              </a:rPr>
              <a:t>rw</a:t>
            </a:r>
            <a:r>
              <a:rPr lang="en-US" sz="2667" dirty="0">
                <a:solidFill>
                  <a:schemeClr val="tx2"/>
                </a:solidFill>
              </a:rPr>
              <a:t>-r--r--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267200" y="3805696"/>
            <a:ext cx="1727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file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267200" y="5177296"/>
            <a:ext cx="172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667" dirty="0">
                <a:solidFill>
                  <a:schemeClr val="tx2"/>
                </a:solidFill>
              </a:rPr>
              <a:t>-</a:t>
            </a:r>
            <a:r>
              <a:rPr lang="en-US" sz="2667" dirty="0" err="1">
                <a:solidFill>
                  <a:schemeClr val="tx2"/>
                </a:solidFill>
              </a:rPr>
              <a:t>rw</a:t>
            </a:r>
            <a:r>
              <a:rPr lang="en-US" sz="2667" dirty="0">
                <a:solidFill>
                  <a:schemeClr val="tx2"/>
                </a:solidFill>
              </a:rPr>
              <a:t>-r--r--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267200" y="5482096"/>
            <a:ext cx="17272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/>
              <a:t>file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634817" y="1214896"/>
            <a:ext cx="172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667" dirty="0">
                <a:solidFill>
                  <a:schemeClr val="tx2"/>
                </a:solidFill>
              </a:rPr>
              <a:t>Owner 18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4267200" y="4872496"/>
            <a:ext cx="172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667" dirty="0">
                <a:solidFill>
                  <a:schemeClr val="tx2"/>
                </a:solidFill>
              </a:rPr>
              <a:t>Owner 25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5994402" y="4262896"/>
            <a:ext cx="16404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6069121" y="3805697"/>
            <a:ext cx="152060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5969002" y="5710696"/>
            <a:ext cx="16404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6043721" y="5209048"/>
            <a:ext cx="152060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4267200" y="3196096"/>
            <a:ext cx="172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667" dirty="0">
                <a:solidFill>
                  <a:schemeClr val="tx2"/>
                </a:solidFill>
              </a:rPr>
              <a:t>Owner 18</a:t>
            </a: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97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summary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things</a:t>
            </a:r>
          </a:p>
          <a:p>
            <a:pPr lvl="1"/>
            <a:r>
              <a:rPr lang="en-US" dirty="0"/>
              <a:t>Some protection from most users</a:t>
            </a:r>
          </a:p>
          <a:p>
            <a:pPr lvl="1"/>
            <a:r>
              <a:rPr lang="en-US" dirty="0"/>
              <a:t>Flexible enough to make things possible</a:t>
            </a:r>
          </a:p>
          <a:p>
            <a:r>
              <a:rPr lang="en-US" dirty="0"/>
              <a:t>Main limitation</a:t>
            </a:r>
          </a:p>
          <a:p>
            <a:pPr lvl="1"/>
            <a:r>
              <a:rPr lang="en-US" dirty="0"/>
              <a:t>Too tempting to use root privileges</a:t>
            </a:r>
          </a:p>
          <a:p>
            <a:pPr lvl="1"/>
            <a:r>
              <a:rPr lang="en-US" dirty="0"/>
              <a:t>No way to assume some root privileges without all root privileges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privilege?</a:t>
            </a:r>
          </a:p>
          <a:p>
            <a:pPr lvl="1"/>
            <a:r>
              <a:rPr lang="en-US" dirty="0"/>
              <a:t>Ability to access or modify a resource</a:t>
            </a:r>
          </a:p>
          <a:p>
            <a:r>
              <a:rPr lang="en-US" dirty="0"/>
              <a:t>Assume compartmentalization and isolation</a:t>
            </a:r>
          </a:p>
          <a:p>
            <a:pPr lvl="1"/>
            <a:r>
              <a:rPr lang="en-US" dirty="0"/>
              <a:t>Separate the system into isolated compartments</a:t>
            </a:r>
          </a:p>
          <a:p>
            <a:pPr lvl="1"/>
            <a:r>
              <a:rPr lang="en-US" dirty="0"/>
              <a:t>Limit interaction between compartments</a:t>
            </a:r>
          </a:p>
          <a:p>
            <a:r>
              <a:rPr lang="en-US" dirty="0"/>
              <a:t>Principle of Least Privilege</a:t>
            </a:r>
          </a:p>
          <a:p>
            <a:pPr lvl="1"/>
            <a:r>
              <a:rPr lang="en-US" dirty="0"/>
              <a:t>A system module should only have the minimal privileges needed for its intended purposes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97000"/>
            <a:ext cx="10566400" cy="345440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61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 in isolation,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Network-facing Daemons </a:t>
            </a:r>
          </a:p>
          <a:p>
            <a:pPr lvl="1"/>
            <a:r>
              <a:rPr lang="en-US" sz="2667" dirty="0"/>
              <a:t>Root processes with network ports open to all remote parties, e.g., </a:t>
            </a:r>
            <a:r>
              <a:rPr lang="en-US" sz="2667" dirty="0" err="1"/>
              <a:t>sshd</a:t>
            </a:r>
            <a:r>
              <a:rPr lang="en-US" sz="2667" dirty="0"/>
              <a:t>, </a:t>
            </a:r>
            <a:r>
              <a:rPr lang="en-US" sz="2667" dirty="0" err="1"/>
              <a:t>ftpd</a:t>
            </a:r>
            <a:r>
              <a:rPr lang="en-US" sz="2667" dirty="0"/>
              <a:t>, </a:t>
            </a:r>
            <a:r>
              <a:rPr lang="en-US" sz="2667" dirty="0" err="1"/>
              <a:t>sendmail</a:t>
            </a:r>
            <a:r>
              <a:rPr lang="en-US" sz="2667" dirty="0"/>
              <a:t>, …</a:t>
            </a:r>
          </a:p>
          <a:p>
            <a:r>
              <a:rPr lang="en-US" sz="2667" dirty="0"/>
              <a:t>Rootkits </a:t>
            </a:r>
          </a:p>
          <a:p>
            <a:pPr lvl="1"/>
            <a:r>
              <a:rPr lang="en-US" sz="2667" dirty="0"/>
              <a:t>System extension via  dynamically loaded kernel modules</a:t>
            </a:r>
          </a:p>
          <a:p>
            <a:r>
              <a:rPr lang="en-US" sz="2667" dirty="0"/>
              <a:t>Environment Variables </a:t>
            </a:r>
          </a:p>
          <a:p>
            <a:pPr lvl="1"/>
            <a:r>
              <a:rPr lang="en-US" sz="2667" dirty="0"/>
              <a:t>System variables such as LIBPATH that are shared state across applications. An attacker can change LIBPATH to load an attacker-provided file as a dynamic library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 in isolation,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Shared Resources </a:t>
            </a:r>
          </a:p>
          <a:p>
            <a:pPr lvl="1"/>
            <a:r>
              <a:rPr lang="en-US" sz="2667" dirty="0"/>
              <a:t>Since any process can create files in /</a:t>
            </a:r>
            <a:r>
              <a:rPr lang="en-US" sz="2667" dirty="0" err="1"/>
              <a:t>tmp</a:t>
            </a:r>
            <a:r>
              <a:rPr lang="en-US" sz="2667" dirty="0"/>
              <a:t> directory, an untrusted process may create files that are used by arbitrary system processes</a:t>
            </a:r>
          </a:p>
          <a:p>
            <a:r>
              <a:rPr lang="en-US" sz="2667" dirty="0"/>
              <a:t>Time-of-Check-to-Time-of-Use (TOCTTOU)</a:t>
            </a:r>
          </a:p>
          <a:p>
            <a:pPr lvl="1"/>
            <a:r>
              <a:rPr lang="en-US" sz="2667" dirty="0"/>
              <a:t>Typically, a root process uses system call to determine if initiating user has permission to a particular file, e.g. /</a:t>
            </a:r>
            <a:r>
              <a:rPr lang="en-US" sz="2667" dirty="0" err="1"/>
              <a:t>tmp</a:t>
            </a:r>
            <a:r>
              <a:rPr lang="en-US" sz="2667" dirty="0"/>
              <a:t>/X.</a:t>
            </a:r>
          </a:p>
          <a:p>
            <a:pPr lvl="1"/>
            <a:r>
              <a:rPr lang="en-US" sz="2667" dirty="0"/>
              <a:t>After access is authorized and before the file open, user may change the file /</a:t>
            </a:r>
            <a:r>
              <a:rPr lang="en-US" sz="2667" dirty="0" err="1"/>
              <a:t>tmp</a:t>
            </a:r>
            <a:r>
              <a:rPr lang="en-US" sz="2667" dirty="0"/>
              <a:t>/X to a symbolic link to a target file /</a:t>
            </a:r>
            <a:r>
              <a:rPr lang="en-US" sz="2667" dirty="0" err="1"/>
              <a:t>etc</a:t>
            </a:r>
            <a:r>
              <a:rPr lang="en-US" sz="2667" dirty="0"/>
              <a:t>/shadow.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08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Access control in Windows</a:t>
            </a:r>
            <a:endParaRPr lang="en-US" sz="4267" dirty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Some basic functionality similar to Unix</a:t>
            </a:r>
          </a:p>
          <a:p>
            <a:pPr lvl="1" eaLnBrk="1" hangingPunct="1"/>
            <a:r>
              <a:rPr lang="en-US" dirty="0"/>
              <a:t>Specify access for groups and users</a:t>
            </a:r>
          </a:p>
          <a:p>
            <a:pPr lvl="2" eaLnBrk="1" hangingPunct="1"/>
            <a:r>
              <a:rPr lang="en-US" sz="2667" dirty="0"/>
              <a:t>Read, modify, change owner, delete </a:t>
            </a:r>
          </a:p>
          <a:p>
            <a:pPr eaLnBrk="1" hangingPunct="1"/>
            <a:r>
              <a:rPr lang="en-US" dirty="0"/>
              <a:t>Some additional concepts</a:t>
            </a:r>
          </a:p>
          <a:p>
            <a:pPr lvl="1" eaLnBrk="1" hangingPunct="1"/>
            <a:r>
              <a:rPr lang="en-US" dirty="0"/>
              <a:t>Tokens</a:t>
            </a:r>
          </a:p>
          <a:p>
            <a:pPr lvl="1" eaLnBrk="1" hangingPunct="1"/>
            <a:r>
              <a:rPr lang="en-US" dirty="0"/>
              <a:t>Security attributes</a:t>
            </a:r>
          </a:p>
          <a:p>
            <a:pPr eaLnBrk="1" hangingPunct="1"/>
            <a:r>
              <a:rPr lang="en-US" dirty="0"/>
              <a:t>Generally	</a:t>
            </a:r>
          </a:p>
          <a:p>
            <a:pPr lvl="1" eaLnBrk="1" hangingPunct="1"/>
            <a:r>
              <a:rPr lang="en-US" dirty="0"/>
              <a:t>More flexible than Unix</a:t>
            </a:r>
          </a:p>
          <a:p>
            <a:pPr lvl="2"/>
            <a:r>
              <a:rPr lang="en-US" sz="2667" dirty="0"/>
              <a:t>Can define new permissions</a:t>
            </a:r>
          </a:p>
          <a:p>
            <a:pPr lvl="2"/>
            <a:r>
              <a:rPr lang="en-US" sz="2667" dirty="0"/>
              <a:t>Can transfer some but not all privileges (</a:t>
            </a:r>
            <a:r>
              <a:rPr lang="en-US" sz="2667" i="1" dirty="0"/>
              <a:t>cf.</a:t>
            </a:r>
            <a:r>
              <a:rPr lang="en-US" sz="2667" dirty="0"/>
              <a:t> capabilities)</a:t>
            </a:r>
          </a:p>
          <a:p>
            <a:pPr lvl="1" eaLnBrk="1" hangingPunct="1"/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332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echnet.microsoft.com/en-us/library/Bb496995.uamv3c1_01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295401"/>
            <a:ext cx="8483600" cy="383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27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has set of tokens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context</a:t>
            </a:r>
          </a:p>
          <a:p>
            <a:pPr lvl="1"/>
            <a:r>
              <a:rPr lang="en-US" dirty="0"/>
              <a:t>Privileges, accounts, and groups associated with the process or thread</a:t>
            </a:r>
          </a:p>
          <a:p>
            <a:pPr lvl="1"/>
            <a:r>
              <a:rPr lang="en-US" dirty="0"/>
              <a:t>Presented as set of tokens</a:t>
            </a:r>
          </a:p>
          <a:p>
            <a:pPr eaLnBrk="1" hangingPunct="1"/>
            <a:r>
              <a:rPr lang="en-US" dirty="0"/>
              <a:t>Impersonation token </a:t>
            </a:r>
          </a:p>
          <a:p>
            <a:pPr lvl="1" eaLnBrk="1" hangingPunct="1"/>
            <a:r>
              <a:rPr lang="en-US" dirty="0"/>
              <a:t>Used temporarily to adopt a different security context, usually of another user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2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has security descriptor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1200" y="1524000"/>
            <a:ext cx="11074400" cy="5054600"/>
          </a:xfrm>
        </p:spPr>
        <p:txBody>
          <a:bodyPr>
            <a:normAutofit/>
          </a:bodyPr>
          <a:lstStyle/>
          <a:p>
            <a:r>
              <a:rPr lang="en-US" dirty="0"/>
              <a:t>Specifies who can perform what actions on the object</a:t>
            </a:r>
          </a:p>
          <a:p>
            <a:pPr lvl="1"/>
            <a:r>
              <a:rPr lang="en-US" dirty="0"/>
              <a:t>Header  (revision number, control flags, …)</a:t>
            </a:r>
          </a:p>
          <a:p>
            <a:pPr lvl="1"/>
            <a:r>
              <a:rPr lang="en-US" dirty="0"/>
              <a:t>SID of the object's owner</a:t>
            </a:r>
          </a:p>
          <a:p>
            <a:pPr lvl="1"/>
            <a:r>
              <a:rPr lang="en-US" dirty="0"/>
              <a:t>SID of the primary group of the object </a:t>
            </a:r>
          </a:p>
          <a:p>
            <a:pPr lvl="1"/>
            <a:r>
              <a:rPr lang="en-US" dirty="0"/>
              <a:t>Two attached optional lists: </a:t>
            </a:r>
          </a:p>
          <a:p>
            <a:pPr lvl="2"/>
            <a:r>
              <a:rPr lang="en-US" sz="2667" dirty="0"/>
              <a:t>Discretionary Access Control List (DACL) – users, groups, …</a:t>
            </a:r>
          </a:p>
          <a:p>
            <a:pPr lvl="2"/>
            <a:r>
              <a:rPr lang="en-US" sz="2667" dirty="0"/>
              <a:t>System Access Control List (SACL) – system logs, ..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150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0843"/>
            <a:ext cx="10515600" cy="785545"/>
          </a:xfrm>
        </p:spPr>
        <p:txBody>
          <a:bodyPr/>
          <a:lstStyle/>
          <a:p>
            <a:pPr eaLnBrk="1" hangingPunct="1"/>
            <a:r>
              <a:rPr lang="en-US" dirty="0"/>
              <a:t>Example access request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311400" y="1404670"/>
            <a:ext cx="3759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Group1: Administrators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311400" y="1709470"/>
            <a:ext cx="3759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Group2: Writers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336800" y="2776270"/>
            <a:ext cx="3081867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Control flags	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336800" y="3385870"/>
            <a:ext cx="3081867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Group SID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336800" y="3690670"/>
            <a:ext cx="3081867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DACL Pointer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336800" y="3995470"/>
            <a:ext cx="3081867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SACL Pointer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2336800" y="4300270"/>
            <a:ext cx="3081867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     Deny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2336800" y="4605070"/>
            <a:ext cx="3081867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     Writers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336800" y="4909870"/>
            <a:ext cx="3081867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     Read, Write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336800" y="5214670"/>
            <a:ext cx="3081867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     Allow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2336800" y="5519470"/>
            <a:ext cx="3081867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     Mark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336800" y="5824270"/>
            <a:ext cx="3081867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     Read, Write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2336800" y="3081070"/>
            <a:ext cx="3081867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Owner SID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336800" y="2471470"/>
            <a:ext cx="3081867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Revision Number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-1" y="1191945"/>
            <a:ext cx="224767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Access token</a:t>
            </a:r>
          </a:p>
        </p:txBody>
      </p:sp>
      <p:sp>
        <p:nvSpPr>
          <p:cNvPr id="45075" name="AutoShape 19"/>
          <p:cNvSpPr>
            <a:spLocks/>
          </p:cNvSpPr>
          <p:nvPr/>
        </p:nvSpPr>
        <p:spPr bwMode="auto">
          <a:xfrm>
            <a:off x="1828800" y="2471470"/>
            <a:ext cx="304800" cy="36576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667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-1" y="3843071"/>
            <a:ext cx="249132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Security descriptor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6197600" y="1191945"/>
            <a:ext cx="0" cy="127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667"/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5892800" y="2471470"/>
            <a:ext cx="508000" cy="304800"/>
          </a:xfrm>
          <a:prstGeom prst="flowChartSummingJunction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667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H="1">
            <a:off x="5418667" y="2623870"/>
            <a:ext cx="4741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667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6604001" y="1303071"/>
            <a:ext cx="2841227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Access request: write</a:t>
            </a:r>
          </a:p>
          <a:p>
            <a:r>
              <a:rPr lang="en-US" sz="2400" dirty="0"/>
              <a:t>Action: denied</a:t>
            </a:r>
          </a:p>
        </p:txBody>
      </p:sp>
      <p:sp>
        <p:nvSpPr>
          <p:cNvPr id="45081" name="AutoShape 25"/>
          <p:cNvSpPr>
            <a:spLocks/>
          </p:cNvSpPr>
          <p:nvPr/>
        </p:nvSpPr>
        <p:spPr bwMode="auto">
          <a:xfrm>
            <a:off x="1828800" y="1099870"/>
            <a:ext cx="3048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667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6400800" y="2420670"/>
            <a:ext cx="5994400" cy="174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 User Mark requests write permission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 Descriptor denies permission to group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 Reference Monitor denies request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133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(DACL for access, SACL for audit and logging)</a:t>
            </a:r>
            <a:endParaRPr lang="en-US" sz="2133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5814483" y="1191945"/>
            <a:ext cx="38311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2667"/>
          </a:p>
        </p:txBody>
      </p:sp>
      <p:sp>
        <p:nvSpPr>
          <p:cNvPr id="2" name="TextBox 1"/>
          <p:cNvSpPr txBox="1"/>
          <p:nvPr/>
        </p:nvSpPr>
        <p:spPr>
          <a:xfrm>
            <a:off x="7518400" y="4249470"/>
            <a:ext cx="29464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Priority:</a:t>
            </a:r>
          </a:p>
          <a:p>
            <a:pPr lvl="1" algn="l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Explicit Deny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Explicit Allow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Inherited Deny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Inherited Allow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311400" y="1099870"/>
            <a:ext cx="3759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667" dirty="0"/>
              <a:t>User:    Mark</a:t>
            </a: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58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Impersonation Tokens  </a:t>
            </a:r>
            <a:r>
              <a:rPr lang="en-US" sz="4800" dirty="0"/>
              <a:t>(compare to </a:t>
            </a:r>
            <a:r>
              <a:rPr lang="en-US" sz="4800" dirty="0" err="1"/>
              <a:t>setuid</a:t>
            </a:r>
            <a:r>
              <a:rPr lang="en-US" sz="4800" dirty="0"/>
              <a:t>)</a:t>
            </a:r>
            <a:endParaRPr lang="en-US" dirty="0"/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adopts security attributes of another</a:t>
            </a:r>
          </a:p>
          <a:p>
            <a:pPr lvl="1"/>
            <a:r>
              <a:rPr lang="en-US" dirty="0"/>
              <a:t>Client passes impersonation token to server</a:t>
            </a:r>
          </a:p>
          <a:p>
            <a:r>
              <a:rPr lang="en-US" dirty="0"/>
              <a:t>Client specifies impersonation level of server</a:t>
            </a:r>
          </a:p>
          <a:p>
            <a:pPr lvl="1"/>
            <a:r>
              <a:rPr lang="en-US" dirty="0"/>
              <a:t>Anonymous</a:t>
            </a:r>
          </a:p>
          <a:p>
            <a:pPr lvl="2"/>
            <a:r>
              <a:rPr lang="en-US" dirty="0"/>
              <a:t>Token has no information about the client</a:t>
            </a:r>
          </a:p>
          <a:p>
            <a:pPr lvl="1"/>
            <a:r>
              <a:rPr lang="en-US" dirty="0"/>
              <a:t>Identification</a:t>
            </a:r>
          </a:p>
          <a:p>
            <a:pPr lvl="2"/>
            <a:r>
              <a:rPr lang="en-US" dirty="0"/>
              <a:t>Obtain the SIDs of client and client's privileges, but server cannot impersonate the client</a:t>
            </a:r>
          </a:p>
          <a:p>
            <a:pPr lvl="1"/>
            <a:r>
              <a:rPr lang="en-US" dirty="0"/>
              <a:t>Impersonation</a:t>
            </a:r>
          </a:p>
          <a:p>
            <a:pPr lvl="2"/>
            <a:r>
              <a:rPr lang="en-US" dirty="0"/>
              <a:t>Impersonate the client</a:t>
            </a:r>
          </a:p>
          <a:p>
            <a:pPr lvl="1"/>
            <a:r>
              <a:rPr lang="en-US" dirty="0"/>
              <a:t>Delegation</a:t>
            </a:r>
          </a:p>
          <a:p>
            <a:pPr lvl="2"/>
            <a:r>
              <a:rPr lang="en-US" dirty="0"/>
              <a:t>Lets server impersonate client on local, remote systems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05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 in isolation,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problems to Unix</a:t>
            </a:r>
          </a:p>
          <a:p>
            <a:pPr lvl="1"/>
            <a:r>
              <a:rPr lang="en-US" dirty="0"/>
              <a:t>E.g., Rootkits leveraging dynamically loaded kernel modules</a:t>
            </a:r>
          </a:p>
          <a:p>
            <a:r>
              <a:rPr lang="en-US" dirty="0"/>
              <a:t>Windows Registry </a:t>
            </a:r>
          </a:p>
          <a:p>
            <a:pPr lvl="1"/>
            <a:r>
              <a:rPr lang="en-US" dirty="0"/>
              <a:t>Global hierarchical database to store data for all programs </a:t>
            </a:r>
          </a:p>
          <a:p>
            <a:pPr lvl="1"/>
            <a:r>
              <a:rPr lang="en-US" dirty="0"/>
              <a:t>Registry entry can be associated with a security context that limits access; common to be able to write sensitive entry</a:t>
            </a:r>
          </a:p>
          <a:p>
            <a:r>
              <a:rPr lang="en-US" dirty="0"/>
              <a:t>Enabled By Default</a:t>
            </a:r>
          </a:p>
          <a:p>
            <a:pPr lvl="1"/>
            <a:r>
              <a:rPr lang="en-US" dirty="0"/>
              <a:t>Historically, many Windows deployments also came with full permissions and functionality enabled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76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0"/>
            <a:ext cx="10972800" cy="4978400"/>
          </a:xfrm>
        </p:spPr>
        <p:txBody>
          <a:bodyPr>
            <a:normAutofit/>
          </a:bodyPr>
          <a:lstStyle/>
          <a:p>
            <a:r>
              <a:rPr lang="en-US" dirty="0"/>
              <a:t>Unix access control</a:t>
            </a:r>
          </a:p>
          <a:p>
            <a:pPr lvl="1"/>
            <a:r>
              <a:rPr lang="en-US" dirty="0"/>
              <a:t>What information is associated with a process?</a:t>
            </a:r>
          </a:p>
          <a:p>
            <a:pPr lvl="1"/>
            <a:r>
              <a:rPr lang="en-US" dirty="0"/>
              <a:t>What information is associated with a resource (file)?</a:t>
            </a:r>
          </a:p>
          <a:p>
            <a:pPr lvl="1"/>
            <a:r>
              <a:rPr lang="en-US" dirty="0"/>
              <a:t>How are they compared?</a:t>
            </a:r>
          </a:p>
          <a:p>
            <a:pPr lvl="1"/>
            <a:r>
              <a:rPr lang="en-US" dirty="0"/>
              <a:t>What form of delegation or authority is possible?</a:t>
            </a:r>
          </a:p>
          <a:p>
            <a:r>
              <a:rPr lang="en-US" dirty="0"/>
              <a:t>Windows access control</a:t>
            </a:r>
          </a:p>
          <a:p>
            <a:pPr lvl="1"/>
            <a:r>
              <a:rPr lang="en-US" dirty="0"/>
              <a:t>What information is associated with a process?</a:t>
            </a:r>
          </a:p>
          <a:p>
            <a:pPr lvl="1"/>
            <a:r>
              <a:rPr lang="en-US" dirty="0"/>
              <a:t>What information is associated with a resource (file)?</a:t>
            </a:r>
          </a:p>
          <a:p>
            <a:pPr lvl="1"/>
            <a:r>
              <a:rPr lang="en-US" dirty="0"/>
              <a:t>How are they compared?</a:t>
            </a:r>
          </a:p>
          <a:p>
            <a:pPr lvl="1"/>
            <a:r>
              <a:rPr lang="en-US" dirty="0"/>
              <a:t>What form of delegation or authority is possible?</a:t>
            </a:r>
          </a:p>
          <a:p>
            <a:r>
              <a:rPr lang="en-US" dirty="0"/>
              <a:t>Comparison, pros and cons?</a:t>
            </a:r>
          </a:p>
          <a:p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5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privilege?</a:t>
            </a:r>
          </a:p>
          <a:p>
            <a:pPr lvl="1"/>
            <a:r>
              <a:rPr lang="en-US" dirty="0"/>
              <a:t>Ability to access or modify a resource</a:t>
            </a:r>
          </a:p>
          <a:p>
            <a:r>
              <a:rPr lang="en-US" dirty="0"/>
              <a:t>Assume compartmentalization and isolation</a:t>
            </a:r>
          </a:p>
          <a:p>
            <a:pPr lvl="1"/>
            <a:r>
              <a:rPr lang="en-US" dirty="0"/>
              <a:t>Separate the system into isolated compartments</a:t>
            </a:r>
          </a:p>
          <a:p>
            <a:pPr lvl="1"/>
            <a:r>
              <a:rPr lang="en-US" dirty="0"/>
              <a:t>Limit interaction between compartments</a:t>
            </a:r>
          </a:p>
          <a:p>
            <a:r>
              <a:rPr lang="en-US" dirty="0"/>
              <a:t>Principle of Least Privilege</a:t>
            </a:r>
          </a:p>
          <a:p>
            <a:pPr lvl="1"/>
            <a:r>
              <a:rPr lang="en-US" dirty="0"/>
              <a:t>A system module should only have the minimal privileges needed for its intended purposes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113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Today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and Least Privilege</a:t>
            </a:r>
          </a:p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 Control Concepts</a:t>
            </a:r>
          </a:p>
          <a:p>
            <a:pPr marL="342900" indent="-342900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Operating Systems</a:t>
            </a:r>
          </a:p>
          <a:p>
            <a:pPr marL="342900" indent="-34290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Isolation and Least Privilege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236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711200" y="17780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Web browser: an analogy</a:t>
            </a:r>
          </a:p>
        </p:txBody>
      </p:sp>
      <p:sp>
        <p:nvSpPr>
          <p:cNvPr id="4710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812800" y="966165"/>
            <a:ext cx="5386917" cy="639763"/>
          </a:xfrm>
        </p:spPr>
        <p:txBody>
          <a:bodyPr/>
          <a:lstStyle/>
          <a:p>
            <a:pPr eaLnBrk="1" hangingPunct="1"/>
            <a:r>
              <a:rPr lang="en-US" dirty="0"/>
              <a:t>Operating system</a:t>
            </a:r>
          </a:p>
        </p:txBody>
      </p:sp>
      <p:sp>
        <p:nvSpPr>
          <p:cNvPr id="47108" name="Content Placeholder 4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812800" y="1605929"/>
            <a:ext cx="5386917" cy="395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Subject: Processes</a:t>
            </a:r>
          </a:p>
          <a:p>
            <a:pPr lvl="1"/>
            <a:r>
              <a:rPr lang="en-US" dirty="0"/>
              <a:t>Has User ID (UID, SID)</a:t>
            </a:r>
          </a:p>
          <a:p>
            <a:pPr lvl="1"/>
            <a:r>
              <a:rPr lang="en-US" dirty="0"/>
              <a:t>Discretionary access control</a:t>
            </a:r>
          </a:p>
          <a:p>
            <a:r>
              <a:rPr lang="en-US" dirty="0"/>
              <a:t>Objects</a:t>
            </a:r>
          </a:p>
          <a:p>
            <a:pPr lvl="1" eaLnBrk="1" hangingPunct="1"/>
            <a:r>
              <a:rPr lang="en-US" dirty="0"/>
              <a:t>File</a:t>
            </a:r>
          </a:p>
          <a:p>
            <a:pPr lvl="1" eaLnBrk="1" hangingPunct="1"/>
            <a:r>
              <a:rPr lang="en-US" dirty="0"/>
              <a:t>Network</a:t>
            </a:r>
          </a:p>
          <a:p>
            <a:pPr lvl="1" eaLnBrk="1" hangingPunct="1"/>
            <a:r>
              <a:rPr lang="en-US" dirty="0"/>
              <a:t>…</a:t>
            </a:r>
          </a:p>
          <a:p>
            <a:pPr eaLnBrk="1" hangingPunct="1"/>
            <a:r>
              <a:rPr lang="en-US" dirty="0"/>
              <a:t>Vulnerabilities</a:t>
            </a:r>
          </a:p>
          <a:p>
            <a:pPr lvl="1" eaLnBrk="1" hangingPunct="1"/>
            <a:r>
              <a:rPr lang="en-US" dirty="0"/>
              <a:t>Untrusted programs</a:t>
            </a:r>
          </a:p>
          <a:p>
            <a:pPr lvl="1" eaLnBrk="1" hangingPunct="1"/>
            <a:r>
              <a:rPr lang="en-US" dirty="0"/>
              <a:t>Buffer overflow</a:t>
            </a:r>
          </a:p>
          <a:p>
            <a:pPr lvl="1" eaLnBrk="1" hangingPunct="1"/>
            <a:r>
              <a:rPr lang="en-US" dirty="0"/>
              <a:t>…</a:t>
            </a:r>
          </a:p>
        </p:txBody>
      </p:sp>
      <p:sp>
        <p:nvSpPr>
          <p:cNvPr id="47109" name="Text Placeholder 7" descr="Rectangle: Click to edit Master text styles&#10;Second level&#10;Third level&#10;Fourth level&#10;Fifth level"/>
          <p:cNvSpPr>
            <a:spLocks noGrp="1"/>
          </p:cNvSpPr>
          <p:nvPr>
            <p:ph type="body" sz="quarter" idx="3"/>
          </p:nvPr>
        </p:nvSpPr>
        <p:spPr>
          <a:xfrm>
            <a:off x="6396569" y="966165"/>
            <a:ext cx="5389033" cy="639763"/>
          </a:xfrm>
        </p:spPr>
        <p:txBody>
          <a:bodyPr/>
          <a:lstStyle/>
          <a:p>
            <a:pPr eaLnBrk="1" hangingPunct="1"/>
            <a:r>
              <a:rPr lang="en-US" dirty="0"/>
              <a:t>Web browser</a:t>
            </a:r>
          </a:p>
        </p:txBody>
      </p:sp>
      <p:sp>
        <p:nvSpPr>
          <p:cNvPr id="47110" name="Content Placeholder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>
          <a:xfrm>
            <a:off x="6396569" y="1605929"/>
            <a:ext cx="5389033" cy="395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Subject: web content (JavaScript)</a:t>
            </a:r>
          </a:p>
          <a:p>
            <a:pPr lvl="1"/>
            <a:r>
              <a:rPr lang="en-US" dirty="0"/>
              <a:t>Has “Origin”</a:t>
            </a:r>
          </a:p>
          <a:p>
            <a:pPr lvl="1"/>
            <a:r>
              <a:rPr lang="en-US" dirty="0"/>
              <a:t>Mandatory access control</a:t>
            </a:r>
          </a:p>
          <a:p>
            <a:pPr eaLnBrk="1" hangingPunct="1"/>
            <a:r>
              <a:rPr lang="en-US" dirty="0"/>
              <a:t>Objects</a:t>
            </a:r>
          </a:p>
          <a:p>
            <a:pPr lvl="1" eaLnBrk="1" hangingPunct="1"/>
            <a:r>
              <a:rPr lang="en-US" dirty="0"/>
              <a:t>Document object model</a:t>
            </a:r>
          </a:p>
          <a:p>
            <a:pPr lvl="1" eaLnBrk="1" hangingPunct="1"/>
            <a:r>
              <a:rPr lang="en-US" dirty="0"/>
              <a:t>Frames</a:t>
            </a:r>
          </a:p>
          <a:p>
            <a:pPr lvl="1" eaLnBrk="1" hangingPunct="1"/>
            <a:r>
              <a:rPr lang="en-US" dirty="0"/>
              <a:t>Cookies / </a:t>
            </a:r>
            <a:r>
              <a:rPr lang="en-US" dirty="0" err="1"/>
              <a:t>localStorage</a:t>
            </a:r>
            <a:endParaRPr lang="en-US" dirty="0"/>
          </a:p>
          <a:p>
            <a:pPr eaLnBrk="1" hangingPunct="1"/>
            <a:r>
              <a:rPr lang="en-US" dirty="0"/>
              <a:t>Vulnerabilities</a:t>
            </a:r>
          </a:p>
          <a:p>
            <a:pPr lvl="1" eaLnBrk="1" hangingPunct="1"/>
            <a:r>
              <a:rPr lang="en-US" dirty="0"/>
              <a:t>Cross-site scripting</a:t>
            </a:r>
          </a:p>
          <a:p>
            <a:pPr lvl="1" eaLnBrk="1" hangingPunct="1"/>
            <a:r>
              <a:rPr lang="en-US" dirty="0"/>
              <a:t>Implementation bugs</a:t>
            </a:r>
          </a:p>
          <a:p>
            <a:pPr lvl="1" eaLnBrk="1" hangingPunct="1"/>
            <a:r>
              <a:rPr lang="en-US" dirty="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5514590"/>
            <a:ext cx="7620000" cy="789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The web browser enforces its own internal policy. If the browser implementation is corrupted, this mechanism becomes unreliable</a:t>
            </a:r>
            <a:r>
              <a:rPr lang="en-US" sz="2400" dirty="0"/>
              <a:t>.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00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333" dirty="0"/>
              <a:t>Components of security policy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Frame-Frame relationships</a:t>
            </a:r>
          </a:p>
          <a:p>
            <a:pPr lvl="1" eaLnBrk="1" hangingPunct="1"/>
            <a:r>
              <a:rPr lang="en-US" dirty="0" err="1"/>
              <a:t>canScript</a:t>
            </a:r>
            <a:r>
              <a:rPr lang="en-US" dirty="0"/>
              <a:t>(A,B)</a:t>
            </a:r>
          </a:p>
          <a:p>
            <a:pPr lvl="2" eaLnBrk="1" hangingPunct="1"/>
            <a:r>
              <a:rPr lang="en-US" dirty="0"/>
              <a:t>Can Frame A execute a script that manipulates arbitrary/nontrivial DOM elements of Frame B?</a:t>
            </a:r>
          </a:p>
          <a:p>
            <a:pPr lvl="1" eaLnBrk="1" hangingPunct="1"/>
            <a:r>
              <a:rPr lang="en-US" dirty="0" err="1"/>
              <a:t>canNavigate</a:t>
            </a:r>
            <a:r>
              <a:rPr lang="en-US" dirty="0"/>
              <a:t>(A,B)</a:t>
            </a:r>
          </a:p>
          <a:p>
            <a:pPr lvl="2" eaLnBrk="1" hangingPunct="1"/>
            <a:r>
              <a:rPr lang="en-US" dirty="0"/>
              <a:t>Can Frame A change the origin of content for Frame B?</a:t>
            </a:r>
          </a:p>
          <a:p>
            <a:pPr eaLnBrk="1" hangingPunct="1"/>
            <a:r>
              <a:rPr lang="en-US" dirty="0"/>
              <a:t>Frame-principal relationships</a:t>
            </a:r>
          </a:p>
          <a:p>
            <a:pPr lvl="1" eaLnBrk="1" hangingPunct="1"/>
            <a:r>
              <a:rPr lang="en-US" dirty="0" err="1"/>
              <a:t>readCookie</a:t>
            </a:r>
            <a:r>
              <a:rPr lang="en-US" dirty="0"/>
              <a:t>(A,S), </a:t>
            </a:r>
            <a:r>
              <a:rPr lang="en-US" dirty="0" err="1"/>
              <a:t>writeCookie</a:t>
            </a:r>
            <a:r>
              <a:rPr lang="en-US" dirty="0"/>
              <a:t>(A,S)</a:t>
            </a:r>
          </a:p>
          <a:p>
            <a:pPr lvl="2" eaLnBrk="1" hangingPunct="1"/>
            <a:r>
              <a:rPr lang="en-US" dirty="0"/>
              <a:t>Can Frame A read/write cookies from site S?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44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/>
              <a:t>Chromium Security Architecture</a:t>
            </a:r>
          </a:p>
        </p:txBody>
      </p:sp>
      <p:pic>
        <p:nvPicPr>
          <p:cNvPr id="27652" name="Content Placeholder 7" descr="black-box.pdf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369" y="1257300"/>
            <a:ext cx="5744633" cy="4011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" descr="about_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035" y="5215332"/>
            <a:ext cx="3669965" cy="9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010400" cy="4648200"/>
          </a:xfrm>
        </p:spPr>
        <p:txBody>
          <a:bodyPr/>
          <a:lstStyle/>
          <a:p>
            <a:r>
              <a:rPr lang="en-US" dirty="0"/>
              <a:t>Browser ("kernel")</a:t>
            </a:r>
          </a:p>
          <a:p>
            <a:pPr lvl="1"/>
            <a:r>
              <a:rPr lang="en-US" dirty="0"/>
              <a:t>Full privileges (file system, networking)</a:t>
            </a:r>
          </a:p>
          <a:p>
            <a:r>
              <a:rPr lang="en-US" dirty="0"/>
              <a:t>Rendering engine</a:t>
            </a:r>
          </a:p>
          <a:p>
            <a:pPr lvl="1"/>
            <a:r>
              <a:rPr lang="en-US" dirty="0"/>
              <a:t>Up to 20 processes </a:t>
            </a:r>
          </a:p>
          <a:p>
            <a:pPr lvl="1"/>
            <a:r>
              <a:rPr lang="en-US" dirty="0"/>
              <a:t>Sandboxed</a:t>
            </a:r>
          </a:p>
          <a:p>
            <a:r>
              <a:rPr lang="en-US" dirty="0"/>
              <a:t>One process per plugin</a:t>
            </a:r>
          </a:p>
          <a:p>
            <a:pPr lvl="1"/>
            <a:r>
              <a:rPr lang="en-US" dirty="0"/>
              <a:t>Full privileges of browser	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06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Chromium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50800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Communicating sandboxed components</a:t>
            </a:r>
          </a:p>
        </p:txBody>
      </p:sp>
      <p:pic>
        <p:nvPicPr>
          <p:cNvPr id="1026" name="Picture 2" descr="https://6541078575799853287-a-chromium-org-s-sites.googlegroups.com/a/chromium.org/dev/developers/design-documents/sandbox/sbox_top_diagram.PNG?attachauth=ANoY7cozhk4Ovy50BDJLB7pcLHjmQ83bMvh9mBW-vLXL0sT9lGBtDa3Hjgi45xCSUNRzbLi99I1ibqugk2XEksSm0Y6Y4a-uz53Hc4X3vk-jojT7KzGaEplXboBeMAWLZd6BQemAxUayBG-3eQ133QSLZyckv7tYLsRWFjtQb7WKjDa9jA0d7VxC6lWzs9-ZdG97NV6SUUHVi_rpRPcs8OYZnPjsKEAPmU8JQ2poLCGwwB8Lnc-t01Okik7FAHfACNwYvBAjm3Rc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344" y="0"/>
            <a:ext cx="5524748" cy="57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786735"/>
            <a:ext cx="909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buNone/>
              <a:defRPr sz="1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sz="2400" dirty="0"/>
              <a:t>See: http://dev.chromium.org/developers/design-documents/sandbox/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225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Decisions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Compatibility</a:t>
            </a:r>
          </a:p>
          <a:p>
            <a:pPr lvl="1"/>
            <a:r>
              <a:rPr lang="en-US" dirty="0"/>
              <a:t>Sites rely on the existing browser security policy</a:t>
            </a:r>
          </a:p>
          <a:p>
            <a:pPr lvl="1"/>
            <a:r>
              <a:rPr lang="en-US" dirty="0"/>
              <a:t>Browser is only as useful as the sites it can render</a:t>
            </a:r>
          </a:p>
          <a:p>
            <a:pPr lvl="1"/>
            <a:r>
              <a:rPr lang="en-US" dirty="0"/>
              <a:t>Rules out more “clean slate” approaches</a:t>
            </a:r>
          </a:p>
          <a:p>
            <a:r>
              <a:rPr lang="en-US" dirty="0"/>
              <a:t>Black Box </a:t>
            </a:r>
          </a:p>
          <a:p>
            <a:pPr lvl="1"/>
            <a:r>
              <a:rPr lang="en-US" dirty="0"/>
              <a:t>Only renderer may parse HTML, JavaScript, etc.</a:t>
            </a:r>
          </a:p>
          <a:p>
            <a:pPr lvl="1"/>
            <a:r>
              <a:rPr lang="en-US" dirty="0"/>
              <a:t>Kernel enforces coarse-grained security policy</a:t>
            </a:r>
          </a:p>
          <a:p>
            <a:pPr lvl="1"/>
            <a:r>
              <a:rPr lang="en-US" dirty="0"/>
              <a:t>Renderer to enforces finer-grained policy decisions</a:t>
            </a:r>
          </a:p>
          <a:p>
            <a:r>
              <a:rPr lang="en-US" dirty="0"/>
              <a:t>Minimize User Decisions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55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Allocation</a:t>
            </a:r>
          </a:p>
        </p:txBody>
      </p:sp>
      <p:pic>
        <p:nvPicPr>
          <p:cNvPr id="33795" name="Content Placeholder 7" descr="Picture 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479" y="1600200"/>
            <a:ext cx="7991044" cy="4648200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01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1871"/>
          </a:xfrm>
        </p:spPr>
        <p:txBody>
          <a:bodyPr>
            <a:normAutofit/>
          </a:bodyPr>
          <a:lstStyle/>
          <a:p>
            <a:r>
              <a:rPr lang="en-US" dirty="0"/>
              <a:t>Leverage OS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41872"/>
            <a:ext cx="10972800" cy="5461000"/>
          </a:xfrm>
        </p:spPr>
        <p:txBody>
          <a:bodyPr>
            <a:normAutofit/>
          </a:bodyPr>
          <a:lstStyle/>
          <a:p>
            <a:r>
              <a:rPr lang="en-US" sz="3200" dirty="0"/>
              <a:t>Sandbox based on four OS mechanisms</a:t>
            </a:r>
          </a:p>
          <a:p>
            <a:pPr lvl="1"/>
            <a:r>
              <a:rPr lang="en-US" sz="2667" dirty="0"/>
              <a:t>A restricted token</a:t>
            </a:r>
          </a:p>
          <a:p>
            <a:pPr lvl="1"/>
            <a:r>
              <a:rPr lang="en-US" sz="2667" dirty="0"/>
              <a:t>The Windows </a:t>
            </a:r>
            <a:r>
              <a:rPr lang="en-US" sz="2667" i="1" dirty="0"/>
              <a:t>job</a:t>
            </a:r>
            <a:r>
              <a:rPr lang="en-US" sz="2667" dirty="0"/>
              <a:t> object</a:t>
            </a:r>
          </a:p>
          <a:p>
            <a:pPr lvl="1"/>
            <a:r>
              <a:rPr lang="en-US" sz="2667" dirty="0"/>
              <a:t>The Windows </a:t>
            </a:r>
            <a:r>
              <a:rPr lang="en-US" sz="2667" i="1" dirty="0"/>
              <a:t>desktop</a:t>
            </a:r>
            <a:r>
              <a:rPr lang="en-US" sz="2667" dirty="0"/>
              <a:t> object</a:t>
            </a:r>
          </a:p>
          <a:p>
            <a:pPr lvl="1"/>
            <a:r>
              <a:rPr lang="en-US" sz="2667" dirty="0"/>
              <a:t>Windows </a:t>
            </a:r>
            <a:r>
              <a:rPr lang="en-US" sz="2667" i="1" dirty="0"/>
              <a:t>integrity levels</a:t>
            </a:r>
          </a:p>
          <a:p>
            <a:r>
              <a:rPr lang="en-US" sz="3200" dirty="0"/>
              <a:t>Specifically, the rendering engine </a:t>
            </a:r>
          </a:p>
          <a:p>
            <a:pPr lvl="1"/>
            <a:r>
              <a:rPr lang="en-US" sz="2667" dirty="0"/>
              <a:t>adjusts security token by converting SIDS to DENY_ONLY, adding restricted SID, and calling </a:t>
            </a:r>
            <a:r>
              <a:rPr lang="en-US" sz="2667" dirty="0" err="1"/>
              <a:t>AdjustTokenPrivileges</a:t>
            </a:r>
            <a:endParaRPr lang="en-US" sz="2667" dirty="0"/>
          </a:p>
          <a:p>
            <a:pPr lvl="1"/>
            <a:r>
              <a:rPr lang="en-US" sz="2667" dirty="0"/>
              <a:t>runs in a Windows Job Object, restricting ability to create new processes, read or write clipboard, ..</a:t>
            </a:r>
          </a:p>
          <a:p>
            <a:pPr lvl="1"/>
            <a:r>
              <a:rPr lang="en-US" sz="2667" dirty="0"/>
              <a:t>runs on a separate desktop, mitigating lax security checking of some Windows APIs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3072" y="5840563"/>
            <a:ext cx="909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See: http://dev.chromium.org/developers/design-documents/sandbox/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1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Content Placeholder 3" descr="Picture 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948816"/>
            <a:ext cx="10972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0" descr="Picture 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3" y="4584381"/>
            <a:ext cx="10313671" cy="151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 CVE count</a:t>
            </a:r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810000"/>
          </a:xfrm>
        </p:spPr>
        <p:txBody>
          <a:bodyPr/>
          <a:lstStyle/>
          <a:p>
            <a:r>
              <a:rPr lang="en-US" dirty="0"/>
              <a:t>Total CVEs: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code execution vulnerabilities: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588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0"/>
            <a:ext cx="11074400" cy="4978400"/>
          </a:xfrm>
        </p:spPr>
        <p:txBody>
          <a:bodyPr>
            <a:normAutofit/>
          </a:bodyPr>
          <a:lstStyle/>
          <a:p>
            <a:r>
              <a:rPr lang="en-US" dirty="0"/>
              <a:t>How does Chrome architecture use principle of least privilege?</a:t>
            </a:r>
          </a:p>
          <a:p>
            <a:pPr lvl="1"/>
            <a:r>
              <a:rPr lang="en-US" dirty="0"/>
              <a:t>What are the isolated modules?</a:t>
            </a:r>
          </a:p>
          <a:p>
            <a:pPr lvl="1"/>
            <a:r>
              <a:rPr lang="en-US" dirty="0"/>
              <a:t>Which privileges are given to each module?</a:t>
            </a:r>
          </a:p>
          <a:p>
            <a:r>
              <a:rPr lang="en-US" dirty="0"/>
              <a:t>Why is this effective?</a:t>
            </a:r>
          </a:p>
          <a:p>
            <a:r>
              <a:rPr lang="en-US" dirty="0"/>
              <a:t>Are there other ways you could use operating system features to improve isolation and least privilege?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1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133600"/>
            <a:ext cx="4470400" cy="32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930400" y="24384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30400" y="326707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30400" y="410527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432800" y="24384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432800" y="32766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device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432800" y="41148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46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397000"/>
            <a:ext cx="10972800" cy="5181600"/>
          </a:xfrm>
        </p:spPr>
        <p:txBody>
          <a:bodyPr>
            <a:normAutofit/>
          </a:bodyPr>
          <a:lstStyle/>
          <a:p>
            <a:r>
              <a:rPr lang="en-US" dirty="0"/>
              <a:t>Security principles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/>
              <a:t>Principle of Least Privilege</a:t>
            </a:r>
          </a:p>
          <a:p>
            <a:pPr lvl="1"/>
            <a:r>
              <a:rPr lang="en-US" dirty="0" err="1"/>
              <a:t>Qmail</a:t>
            </a:r>
            <a:r>
              <a:rPr lang="en-US" dirty="0"/>
              <a:t> example</a:t>
            </a:r>
          </a:p>
          <a:p>
            <a:r>
              <a:rPr lang="en-US" dirty="0"/>
              <a:t>Access Control Concepts</a:t>
            </a:r>
          </a:p>
          <a:p>
            <a:pPr lvl="1"/>
            <a:r>
              <a:rPr lang="en-US" dirty="0"/>
              <a:t>Matrix, ACL, Capabilities</a:t>
            </a:r>
          </a:p>
          <a:p>
            <a:r>
              <a:rPr lang="en-US" dirty="0"/>
              <a:t>OS Mechanisms</a:t>
            </a:r>
          </a:p>
          <a:p>
            <a:pPr lvl="1"/>
            <a:r>
              <a:rPr lang="en-US" dirty="0"/>
              <a:t>Unix: UID, ACL, </a:t>
            </a:r>
            <a:r>
              <a:rPr lang="en-US" dirty="0" err="1"/>
              <a:t>Setuid</a:t>
            </a:r>
            <a:endParaRPr lang="en-US" dirty="0"/>
          </a:p>
          <a:p>
            <a:pPr lvl="1"/>
            <a:r>
              <a:rPr lang="en-US" dirty="0"/>
              <a:t>Windows: SID, Tokens, Security Descriptor, Impersonation</a:t>
            </a:r>
          </a:p>
          <a:p>
            <a:r>
              <a:rPr lang="en-US" dirty="0"/>
              <a:t>Browser security architecture</a:t>
            </a:r>
          </a:p>
          <a:p>
            <a:pPr lvl="1"/>
            <a:r>
              <a:rPr lang="en-US" dirty="0"/>
              <a:t>Isolation and least privilege example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941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Thanks and any questions?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0" y="2270634"/>
            <a:ext cx="1524000" cy="2886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19111" y="6436107"/>
            <a:ext cx="61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materials of this lecture are mostly from Stanford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1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133600"/>
            <a:ext cx="4470400" cy="32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930400" y="24384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30400" y="326707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30400" y="410527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432800" y="24384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432800" y="32766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device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432800" y="41148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pic>
        <p:nvPicPr>
          <p:cNvPr id="1026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76" y="1828801"/>
            <a:ext cx="1464624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7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133600"/>
            <a:ext cx="4470400" cy="32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930400" y="24384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30400" y="326707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30400" y="4105275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432800" y="24384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432800" y="32766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User display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432800" y="4114800"/>
            <a:ext cx="21336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67" dirty="0">
                <a:solidFill>
                  <a:schemeClr val="tx1"/>
                </a:solidFill>
              </a:rPr>
              <a:t>File system</a:t>
            </a:r>
          </a:p>
        </p:txBody>
      </p:sp>
      <p:pic>
        <p:nvPicPr>
          <p:cNvPr id="1026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568577"/>
            <a:ext cx="3556000" cy="245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Principles of Secure Design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3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5381</TotalTime>
  <Words>2994</Words>
  <Application>Microsoft Office PowerPoint</Application>
  <PresentationFormat>宽屏</PresentationFormat>
  <Paragraphs>904</Paragraphs>
  <Slides>71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9" baseType="lpstr">
      <vt:lpstr>宋体</vt:lpstr>
      <vt:lpstr>Arial</vt:lpstr>
      <vt:lpstr>Calibri</vt:lpstr>
      <vt:lpstr>Calibri Light</vt:lpstr>
      <vt:lpstr>Symbol</vt:lpstr>
      <vt:lpstr>Tahoma</vt:lpstr>
      <vt:lpstr>Wingdings</vt:lpstr>
      <vt:lpstr>Office 主题</vt:lpstr>
      <vt:lpstr>Computer Security and Cryptography</vt:lpstr>
      <vt:lpstr>Computer Security and Cryptography</vt:lpstr>
      <vt:lpstr>Today</vt:lpstr>
      <vt:lpstr>Principles of Secure Design</vt:lpstr>
      <vt:lpstr>Principle of Least Privilege</vt:lpstr>
      <vt:lpstr>Principle of Least Privilege</vt:lpstr>
      <vt:lpstr>Monolithic design</vt:lpstr>
      <vt:lpstr>Monolithic design</vt:lpstr>
      <vt:lpstr>Monolithic design</vt:lpstr>
      <vt:lpstr>Component design</vt:lpstr>
      <vt:lpstr>Component design</vt:lpstr>
      <vt:lpstr>Component design</vt:lpstr>
      <vt:lpstr>Principle of Least Privilege</vt:lpstr>
      <vt:lpstr>Example: Mail Agent</vt:lpstr>
      <vt:lpstr>OS Basics (before examples)</vt:lpstr>
      <vt:lpstr>Qmail design</vt:lpstr>
      <vt:lpstr>Structure of qmail</vt:lpstr>
      <vt:lpstr>Isolation by Unix UIDs</vt:lpstr>
      <vt:lpstr>Structure of qmail</vt:lpstr>
      <vt:lpstr>Structure of qmail</vt:lpstr>
      <vt:lpstr>Structure of qmail</vt:lpstr>
      <vt:lpstr>Structure of qmail</vt:lpstr>
      <vt:lpstr>Structure of qmail</vt:lpstr>
      <vt:lpstr>Isolation by Unix UIDs</vt:lpstr>
      <vt:lpstr>Least privilege</vt:lpstr>
      <vt:lpstr>Android process isolation</vt:lpstr>
      <vt:lpstr>PowerPoint 演示文稿</vt:lpstr>
      <vt:lpstr>PowerPoint 演示文稿</vt:lpstr>
      <vt:lpstr>Discussion?</vt:lpstr>
      <vt:lpstr>Today</vt:lpstr>
      <vt:lpstr>Access control </vt:lpstr>
      <vt:lpstr>Access control matrix    [Lampson]</vt:lpstr>
      <vt:lpstr>Implementation concepts</vt:lpstr>
      <vt:lpstr>ACL vs Capabilities</vt:lpstr>
      <vt:lpstr>ACL vs Capabilities</vt:lpstr>
      <vt:lpstr>ACL vs Capabilities</vt:lpstr>
      <vt:lpstr>Roles  (aka Groups)</vt:lpstr>
      <vt:lpstr>Role-Based Access Control</vt:lpstr>
      <vt:lpstr>Access control summary</vt:lpstr>
      <vt:lpstr>Discussion?</vt:lpstr>
      <vt:lpstr>Today</vt:lpstr>
      <vt:lpstr>Unix access control</vt:lpstr>
      <vt:lpstr>Unix file access control list</vt:lpstr>
      <vt:lpstr>Question</vt:lpstr>
      <vt:lpstr>Process effective user id (EUID)</vt:lpstr>
      <vt:lpstr>Process Operations and IDs</vt:lpstr>
      <vt:lpstr>Setid bits on executable Unix file</vt:lpstr>
      <vt:lpstr>Example</vt:lpstr>
      <vt:lpstr>Unix summary</vt:lpstr>
      <vt:lpstr>Weakness in isolation, privileges</vt:lpstr>
      <vt:lpstr>Weakness in isolation, privileges</vt:lpstr>
      <vt:lpstr>Access control in Windows</vt:lpstr>
      <vt:lpstr>PowerPoint 演示文稿</vt:lpstr>
      <vt:lpstr>Process has set of tokens</vt:lpstr>
      <vt:lpstr>Object has security descriptor</vt:lpstr>
      <vt:lpstr>Example access request</vt:lpstr>
      <vt:lpstr>Impersonation Tokens  (compare to setuid)</vt:lpstr>
      <vt:lpstr>Weakness in isolation, privileges</vt:lpstr>
      <vt:lpstr>Discussion?</vt:lpstr>
      <vt:lpstr>Today</vt:lpstr>
      <vt:lpstr>Web browser: an analogy</vt:lpstr>
      <vt:lpstr>Components of security policy</vt:lpstr>
      <vt:lpstr>Chromium Security Architecture</vt:lpstr>
      <vt:lpstr>Chromium</vt:lpstr>
      <vt:lpstr>Design Decisions</vt:lpstr>
      <vt:lpstr>Task Allocation</vt:lpstr>
      <vt:lpstr>Leverage OS Isolation</vt:lpstr>
      <vt:lpstr>Evaluation: CVE count</vt:lpstr>
      <vt:lpstr>Discussion?</vt:lpstr>
      <vt:lpstr>Summary</vt:lpstr>
      <vt:lpstr>Thanks and any 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</dc:title>
  <dc:creator>pebg zhou</dc:creator>
  <cp:lastModifiedBy>pebg zhou</cp:lastModifiedBy>
  <cp:revision>168</cp:revision>
  <dcterms:created xsi:type="dcterms:W3CDTF">2016-03-16T02:24:27Z</dcterms:created>
  <dcterms:modified xsi:type="dcterms:W3CDTF">2016-05-22T11:40:51Z</dcterms:modified>
</cp:coreProperties>
</file>