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9.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notesSlides/notesSlide10.xml" ContentType="application/vnd.openxmlformats-officedocument.presentationml.notesSlide+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60"/>
  </p:notesMasterIdLst>
  <p:handoutMasterIdLst>
    <p:handoutMasterId r:id="rId61"/>
  </p:handoutMasterIdLst>
  <p:sldIdLst>
    <p:sldId id="275" r:id="rId2"/>
    <p:sldId id="303" r:id="rId3"/>
    <p:sldId id="348" r:id="rId4"/>
    <p:sldId id="349" r:id="rId5"/>
    <p:sldId id="350" r:id="rId6"/>
    <p:sldId id="352" r:id="rId7"/>
    <p:sldId id="353" r:id="rId8"/>
    <p:sldId id="354" r:id="rId9"/>
    <p:sldId id="355" r:id="rId10"/>
    <p:sldId id="356" r:id="rId11"/>
    <p:sldId id="357"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4" r:id="rId27"/>
    <p:sldId id="405" r:id="rId28"/>
    <p:sldId id="406" r:id="rId29"/>
    <p:sldId id="407" r:id="rId30"/>
    <p:sldId id="408" r:id="rId31"/>
    <p:sldId id="409" r:id="rId32"/>
    <p:sldId id="410" r:id="rId33"/>
    <p:sldId id="412" r:id="rId34"/>
    <p:sldId id="413" r:id="rId35"/>
    <p:sldId id="414" r:id="rId36"/>
    <p:sldId id="415" r:id="rId37"/>
    <p:sldId id="416" r:id="rId38"/>
    <p:sldId id="417" r:id="rId39"/>
    <p:sldId id="418" r:id="rId40"/>
    <p:sldId id="419" r:id="rId41"/>
    <p:sldId id="420" r:id="rId42"/>
    <p:sldId id="421" r:id="rId43"/>
    <p:sldId id="373" r:id="rId44"/>
    <p:sldId id="374" r:id="rId45"/>
    <p:sldId id="375" r:id="rId46"/>
    <p:sldId id="376" r:id="rId47"/>
    <p:sldId id="377" r:id="rId48"/>
    <p:sldId id="388" r:id="rId49"/>
    <p:sldId id="379" r:id="rId50"/>
    <p:sldId id="380" r:id="rId51"/>
    <p:sldId id="381" r:id="rId52"/>
    <p:sldId id="382" r:id="rId53"/>
    <p:sldId id="383" r:id="rId54"/>
    <p:sldId id="384" r:id="rId55"/>
    <p:sldId id="385" r:id="rId56"/>
    <p:sldId id="386" r:id="rId57"/>
    <p:sldId id="387" r:id="rId58"/>
    <p:sldId id="347"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E6DD05-F287-4CF1-AA8B-235E9571F619}" type="datetimeFigureOut">
              <a:rPr lang="zh-CN" altLang="en-US" smtClean="0"/>
              <a:t>2016/5/22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686C31-6830-4FB3-92E2-4CBE013FBEAD}" type="slidenum">
              <a:rPr lang="zh-CN" altLang="en-US" smtClean="0"/>
              <a:t>‹#›</a:t>
            </a:fld>
            <a:endParaRPr lang="zh-CN" altLang="en-US"/>
          </a:p>
        </p:txBody>
      </p:sp>
    </p:spTree>
    <p:extLst>
      <p:ext uri="{BB962C8B-B14F-4D97-AF65-F5344CB8AC3E}">
        <p14:creationId xmlns:p14="http://schemas.microsoft.com/office/powerpoint/2010/main" val="18701889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637B8-6CFC-40D3-B47E-FF2FFF8BE109}" type="datetimeFigureOut">
              <a:rPr lang="zh-CN" altLang="en-US" smtClean="0"/>
              <a:t>2016/5/22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50FFC-271D-4C6E-AD6F-E4E2AA330111}" type="slidenum">
              <a:rPr lang="zh-CN" altLang="en-US" smtClean="0"/>
              <a:t>‹#›</a:t>
            </a:fld>
            <a:endParaRPr lang="zh-CN" altLang="en-US"/>
          </a:p>
        </p:txBody>
      </p:sp>
    </p:spTree>
    <p:extLst>
      <p:ext uri="{BB962C8B-B14F-4D97-AF65-F5344CB8AC3E}">
        <p14:creationId xmlns:p14="http://schemas.microsoft.com/office/powerpoint/2010/main" val="36375069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50FFC-271D-4C6E-AD6F-E4E2AA330111}" type="slidenum">
              <a:rPr lang="zh-CN" altLang="en-US" smtClean="0"/>
              <a:t>1</a:t>
            </a:fld>
            <a:endParaRPr lang="zh-CN" altLang="en-US"/>
          </a:p>
        </p:txBody>
      </p:sp>
    </p:spTree>
    <p:extLst>
      <p:ext uri="{BB962C8B-B14F-4D97-AF65-F5344CB8AC3E}">
        <p14:creationId xmlns:p14="http://schemas.microsoft.com/office/powerpoint/2010/main" val="3058512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EF783-8907-43F9-B90D-402B718E247E}" type="slidenum">
              <a:rPr lang="en-US" altLang="zh-CN"/>
              <a:pPr/>
              <a:t>34</a:t>
            </a:fld>
            <a:endParaRPr lang="en-US" altLang="zh-CN"/>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r>
              <a:rPr lang="en-US" altLang="zh-CN"/>
              <a:t>Physical delivery (1 &amp; 2) is </a:t>
            </a:r>
            <a:r>
              <a:rPr lang="en-AU" altLang="zh-CN"/>
              <a:t>simplest - but only applicable when there is personal contact between recipient and key issuer. Is fine for link encryption where devices &amp; keys occur in pairs, but does not scale as number of parties who wish to communicate grows.</a:t>
            </a:r>
          </a:p>
          <a:p>
            <a:endParaRPr lang="en-US" altLang="zh-CN"/>
          </a:p>
          <a:p>
            <a:r>
              <a:rPr lang="en-US" altLang="zh-CN"/>
              <a:t>A third party is </a:t>
            </a:r>
            <a:r>
              <a:rPr lang="en-AU" altLang="zh-CN"/>
              <a:t>a </a:t>
            </a:r>
            <a:r>
              <a:rPr lang="en-AU" altLang="zh-CN" b="1"/>
              <a:t>trusted intermediary</a:t>
            </a:r>
            <a:r>
              <a:rPr lang="en-AU" altLang="zh-CN"/>
              <a:t>, whom all parties trust, to mediate the establishment of secure communications between them. Must trust intermediary not to abuse the knowledge of all session keys. </a:t>
            </a:r>
          </a:p>
          <a:p>
            <a:r>
              <a:rPr lang="en-US" altLang="zh-CN"/>
              <a:t>As number of parties grow, some variant of 4 is only practical solution.</a:t>
            </a:r>
          </a:p>
          <a:p>
            <a:endParaRPr lang="en-AU" altLang="zh-CN"/>
          </a:p>
        </p:txBody>
      </p:sp>
    </p:spTree>
    <p:extLst>
      <p:ext uri="{BB962C8B-B14F-4D97-AF65-F5344CB8AC3E}">
        <p14:creationId xmlns:p14="http://schemas.microsoft.com/office/powerpoint/2010/main" val="424401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50FFC-271D-4C6E-AD6F-E4E2AA330111}" type="slidenum">
              <a:rPr lang="zh-CN" altLang="en-US" smtClean="0"/>
              <a:t>42</a:t>
            </a:fld>
            <a:endParaRPr lang="zh-CN" altLang="en-US"/>
          </a:p>
        </p:txBody>
      </p:sp>
    </p:spTree>
    <p:extLst>
      <p:ext uri="{BB962C8B-B14F-4D97-AF65-F5344CB8AC3E}">
        <p14:creationId xmlns:p14="http://schemas.microsoft.com/office/powerpoint/2010/main" val="94747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50FFC-271D-4C6E-AD6F-E4E2AA330111}" type="slidenum">
              <a:rPr lang="zh-CN" altLang="en-US" smtClean="0"/>
              <a:t>3</a:t>
            </a:fld>
            <a:endParaRPr lang="zh-CN" altLang="en-US"/>
          </a:p>
        </p:txBody>
      </p:sp>
    </p:spTree>
    <p:extLst>
      <p:ext uri="{BB962C8B-B14F-4D97-AF65-F5344CB8AC3E}">
        <p14:creationId xmlns:p14="http://schemas.microsoft.com/office/powerpoint/2010/main" val="56276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DCB97-35B1-4ED2-A520-A4113251588A}" type="slidenum">
              <a:rPr lang="en-US" altLang="zh-CN"/>
              <a:pPr/>
              <a:t>12</a:t>
            </a:fld>
            <a:endParaRPr lang="en-US" altLang="zh-CN"/>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en-AU" altLang="zh-CN"/>
              <a:t>So far all the cryptosystems discussed have been private/secret/single key (symmetric) systems. All classical, and modern block and stream ciphers are of this form. </a:t>
            </a:r>
          </a:p>
        </p:txBody>
      </p:sp>
    </p:spTree>
    <p:extLst>
      <p:ext uri="{BB962C8B-B14F-4D97-AF65-F5344CB8AC3E}">
        <p14:creationId xmlns:p14="http://schemas.microsoft.com/office/powerpoint/2010/main" val="129447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AC1E80-35A1-4A86-A3E1-7AF74AF54623}" type="slidenum">
              <a:rPr lang="en-US" altLang="zh-CN"/>
              <a:pPr/>
              <a:t>13</a:t>
            </a:fld>
            <a:endParaRPr lang="en-US" altLang="zh-CN"/>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AU" altLang="zh-CN"/>
              <a:t>Will now discuss the radically different </a:t>
            </a:r>
            <a:r>
              <a:rPr lang="en-AU" altLang="zh-CN" b="1"/>
              <a:t>public key</a:t>
            </a:r>
            <a:r>
              <a:rPr lang="en-AU" altLang="zh-CN"/>
              <a:t> systems, in which </a:t>
            </a:r>
            <a:r>
              <a:rPr lang="en-AU" altLang="zh-CN" b="1"/>
              <a:t>two keys</a:t>
            </a:r>
            <a:r>
              <a:rPr lang="en-AU" altLang="zh-CN"/>
              <a:t> are used. Anyone knowing the public key can encrypt messages or verify signatures, but </a:t>
            </a:r>
            <a:r>
              <a:rPr lang="en-AU" altLang="zh-CN" b="1"/>
              <a:t>cannot</a:t>
            </a:r>
            <a:r>
              <a:rPr lang="en-AU" altLang="zh-CN"/>
              <a:t> decrypt messages or create signatures, counter-intuitive though this may seem. It works by the clever use of number theory problems that are easy one way but hard the other. Note that public key schemes are neither more secure than private key (security depends on the key size for both), nor do they replace private key schemes (they are too slow to do so), rather they complement them. </a:t>
            </a:r>
          </a:p>
        </p:txBody>
      </p:sp>
    </p:spTree>
    <p:extLst>
      <p:ext uri="{BB962C8B-B14F-4D97-AF65-F5344CB8AC3E}">
        <p14:creationId xmlns:p14="http://schemas.microsoft.com/office/powerpoint/2010/main" val="1375477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9182BE-0ABD-462F-9810-7A17C30F6006}" type="slidenum">
              <a:rPr lang="en-US" altLang="zh-CN"/>
              <a:pPr/>
              <a:t>15</a:t>
            </a:fld>
            <a:endParaRPr lang="en-US" altLang="zh-CN"/>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r>
              <a:rPr lang="en-US" altLang="zh-CN"/>
              <a:t>Stallings Fig 9-1.</a:t>
            </a:r>
            <a:endParaRPr lang="en-AU" altLang="zh-CN"/>
          </a:p>
        </p:txBody>
      </p:sp>
    </p:spTree>
    <p:extLst>
      <p:ext uri="{BB962C8B-B14F-4D97-AF65-F5344CB8AC3E}">
        <p14:creationId xmlns:p14="http://schemas.microsoft.com/office/powerpoint/2010/main" val="2203969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CB6C-5E21-47AA-86C0-0E64894ABD52}" type="slidenum">
              <a:rPr lang="en-US" altLang="zh-CN"/>
              <a:pPr/>
              <a:t>16</a:t>
            </a:fld>
            <a:endParaRPr lang="en-US" altLang="zh-CN"/>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r>
              <a:rPr lang="en-AU" altLang="zh-CN"/>
              <a:t>Public key schemes utilise problems that are easy (P type) one way but hard (NP type) the other way, eg exponentiation vs logs, multiplication vs factoring. 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altLang="zh-CN" b="1"/>
              <a:t>unlocked box</a:t>
            </a:r>
            <a:r>
              <a:rPr lang="en-AU" altLang="zh-CN"/>
              <a:t> to the sender, who puts the message in the box and locks it (easy - and having locked it cannot get at the message), and sends the locked box to the receiver who can unlock it (also easy), having the key. An attacker would have to pick the lock on the box (hard). </a:t>
            </a:r>
          </a:p>
        </p:txBody>
      </p:sp>
    </p:spTree>
    <p:extLst>
      <p:ext uri="{BB962C8B-B14F-4D97-AF65-F5344CB8AC3E}">
        <p14:creationId xmlns:p14="http://schemas.microsoft.com/office/powerpoint/2010/main" val="166968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59D01C-43BF-470A-8C0B-E5A74EC80570}" type="slidenum">
              <a:rPr lang="en-US" altLang="zh-CN"/>
              <a:pPr/>
              <a:t>17</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r>
              <a:rPr lang="en-US" altLang="zh-CN"/>
              <a:t>Stallings Fig 9-4.</a:t>
            </a:r>
          </a:p>
          <a:p>
            <a:endParaRPr lang="en-US" altLang="zh-CN"/>
          </a:p>
          <a:p>
            <a:r>
              <a:rPr lang="en-US" altLang="zh-CN"/>
              <a:t>Here see various components of public-key schemes used for both secrecy and authentication. Note that separate key pairs are used for each of these – receiver owns and creates secrecy keys, sender owns and creates authentication keys.</a:t>
            </a:r>
            <a:endParaRPr lang="en-AU" altLang="zh-CN"/>
          </a:p>
        </p:txBody>
      </p:sp>
    </p:spTree>
    <p:extLst>
      <p:ext uri="{BB962C8B-B14F-4D97-AF65-F5344CB8AC3E}">
        <p14:creationId xmlns:p14="http://schemas.microsoft.com/office/powerpoint/2010/main" val="1935891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2140D9-4C1B-4BB0-BF91-E65AFD56E0AA}" type="slidenum">
              <a:rPr lang="en-US" altLang="zh-CN"/>
              <a:pPr/>
              <a:t>19</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en-AU" altLang="zh-CN"/>
              <a:t>Public key schemes are no more or less secure than private key schemes - in both cases the size of the key determines the security. Note also that you can't compare key sizes - a 64-bit private key scheme has very roughly similar security to a 512-bit RSA - both could be broken given sufficient resources. But with public key schemes at least there's usually a firmer theoretical basis for determining the security since its based on well-known and well studied number theory problems.</a:t>
            </a:r>
          </a:p>
        </p:txBody>
      </p:sp>
    </p:spTree>
    <p:extLst>
      <p:ext uri="{BB962C8B-B14F-4D97-AF65-F5344CB8AC3E}">
        <p14:creationId xmlns:p14="http://schemas.microsoft.com/office/powerpoint/2010/main" val="200330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197A17-D8ED-4203-8BCF-E96902C87310}" type="slidenum">
              <a:rPr lang="en-US" altLang="zh-CN"/>
              <a:pPr/>
              <a:t>33</a:t>
            </a:fld>
            <a:endParaRPr lang="en-US" altLang="zh-CN"/>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AU" altLang="zh-CN"/>
              <a:t>This is one of the most critical areas in security systems - on many occasions systems have been broken, not because of a poor encryption algorithm, but because of poor key selection or management. It is </a:t>
            </a:r>
            <a:r>
              <a:rPr lang="en-AU" altLang="zh-CN" b="1"/>
              <a:t>absolutely critical</a:t>
            </a:r>
            <a:r>
              <a:rPr lang="en-AU" altLang="zh-CN"/>
              <a:t> to get this right! </a:t>
            </a:r>
          </a:p>
        </p:txBody>
      </p:sp>
    </p:spTree>
    <p:extLst>
      <p:ext uri="{BB962C8B-B14F-4D97-AF65-F5344CB8AC3E}">
        <p14:creationId xmlns:p14="http://schemas.microsoft.com/office/powerpoint/2010/main" val="80625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Fall, 2005</a:t>
            </a:r>
            <a:endParaRPr lang="zh-CN" altLang="en-US"/>
          </a:p>
        </p:txBody>
      </p:sp>
      <p:sp>
        <p:nvSpPr>
          <p:cNvPr id="5" name="页脚占位符 4"/>
          <p:cNvSpPr>
            <a:spLocks noGrp="1"/>
          </p:cNvSpPr>
          <p:nvPr>
            <p:ph type="ftr" sz="quarter" idx="11"/>
          </p:nvPr>
        </p:nvSpPr>
        <p:spPr/>
        <p:txBody>
          <a:bodyPr/>
          <a:lstStyle/>
          <a:p>
            <a:r>
              <a:rPr lang="en-US" altLang="zh-CN" smtClean="0"/>
              <a:t>CPSC499 Information Security Management</a:t>
            </a:r>
            <a:endParaRPr lang="zh-CN" altLang="en-US"/>
          </a:p>
        </p:txBody>
      </p:sp>
      <p:sp>
        <p:nvSpPr>
          <p:cNvPr id="6" name="灯片编号占位符 5"/>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210821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Fall, 2005</a:t>
            </a:r>
            <a:endParaRPr lang="zh-CN" altLang="en-US"/>
          </a:p>
        </p:txBody>
      </p:sp>
      <p:sp>
        <p:nvSpPr>
          <p:cNvPr id="5" name="页脚占位符 4"/>
          <p:cNvSpPr>
            <a:spLocks noGrp="1"/>
          </p:cNvSpPr>
          <p:nvPr>
            <p:ph type="ftr" sz="quarter" idx="11"/>
          </p:nvPr>
        </p:nvSpPr>
        <p:spPr/>
        <p:txBody>
          <a:bodyPr/>
          <a:lstStyle/>
          <a:p>
            <a:r>
              <a:rPr lang="en-US" altLang="zh-CN" smtClean="0"/>
              <a:t>CPSC499 Information Security Management</a:t>
            </a:r>
            <a:endParaRPr lang="zh-CN" altLang="en-US"/>
          </a:p>
        </p:txBody>
      </p:sp>
      <p:sp>
        <p:nvSpPr>
          <p:cNvPr id="6" name="灯片编号占位符 5"/>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8107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Fall, 2005</a:t>
            </a:r>
            <a:endParaRPr lang="zh-CN" altLang="en-US"/>
          </a:p>
        </p:txBody>
      </p:sp>
      <p:sp>
        <p:nvSpPr>
          <p:cNvPr id="5" name="页脚占位符 4"/>
          <p:cNvSpPr>
            <a:spLocks noGrp="1"/>
          </p:cNvSpPr>
          <p:nvPr>
            <p:ph type="ftr" sz="quarter" idx="11"/>
          </p:nvPr>
        </p:nvSpPr>
        <p:spPr/>
        <p:txBody>
          <a:bodyPr/>
          <a:lstStyle/>
          <a:p>
            <a:r>
              <a:rPr lang="en-US" altLang="zh-CN" smtClean="0"/>
              <a:t>CPSC499 Information Security Management</a:t>
            </a:r>
            <a:endParaRPr lang="zh-CN" altLang="en-US"/>
          </a:p>
        </p:txBody>
      </p:sp>
      <p:sp>
        <p:nvSpPr>
          <p:cNvPr id="6" name="灯片编号占位符 5"/>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3450543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84328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r>
              <a:rPr lang="en-US" altLang="zh-CN" smtClean="0"/>
              <a:t>Fall, 2005</a:t>
            </a:r>
            <a:endParaRPr lang="en-US" altLang="zh-CN"/>
          </a:p>
        </p:txBody>
      </p:sp>
      <p:sp>
        <p:nvSpPr>
          <p:cNvPr id="6" name="页脚占位符 5"/>
          <p:cNvSpPr>
            <a:spLocks noGrp="1"/>
          </p:cNvSpPr>
          <p:nvPr>
            <p:ph type="ftr" sz="quarter" idx="11"/>
          </p:nvPr>
        </p:nvSpPr>
        <p:spPr>
          <a:xfrm>
            <a:off x="3556000" y="6245225"/>
            <a:ext cx="5080000" cy="476250"/>
          </a:xfrm>
        </p:spPr>
        <p:txBody>
          <a:bodyPr/>
          <a:lstStyle>
            <a:lvl1pPr>
              <a:defRPr/>
            </a:lvl1pPr>
          </a:lstStyle>
          <a:p>
            <a:r>
              <a:rPr lang="en-US" altLang="zh-CN"/>
              <a:t>CPSC499 Information Security Management</a:t>
            </a:r>
          </a:p>
        </p:txBody>
      </p:sp>
      <p:sp>
        <p:nvSpPr>
          <p:cNvPr id="7" name="灯片编号占位符 6"/>
          <p:cNvSpPr>
            <a:spLocks noGrp="1"/>
          </p:cNvSpPr>
          <p:nvPr>
            <p:ph type="sldNum" sz="quarter" idx="12"/>
          </p:nvPr>
        </p:nvSpPr>
        <p:spPr>
          <a:xfrm>
            <a:off x="8737600" y="6248400"/>
            <a:ext cx="2844800" cy="476250"/>
          </a:xfrm>
        </p:spPr>
        <p:txBody>
          <a:bodyPr/>
          <a:lstStyle>
            <a:lvl1pPr>
              <a:defRPr/>
            </a:lvl1pPr>
          </a:lstStyle>
          <a:p>
            <a:fld id="{27E78920-9DD6-43D3-B24F-C9D33B203A2D}" type="slidenum">
              <a:rPr lang="en-US" altLang="zh-CN"/>
              <a:pPr/>
              <a:t>‹#›</a:t>
            </a:fld>
            <a:endParaRPr lang="en-US" altLang="zh-CN"/>
          </a:p>
        </p:txBody>
      </p:sp>
    </p:spTree>
    <p:extLst>
      <p:ext uri="{BB962C8B-B14F-4D97-AF65-F5344CB8AC3E}">
        <p14:creationId xmlns:p14="http://schemas.microsoft.com/office/powerpoint/2010/main" val="1055034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843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2844800" cy="476250"/>
          </a:xfrm>
        </p:spPr>
        <p:txBody>
          <a:bodyPr/>
          <a:lstStyle>
            <a:lvl1pPr>
              <a:defRPr/>
            </a:lvl1pPr>
          </a:lstStyle>
          <a:p>
            <a:r>
              <a:rPr lang="en-US" altLang="zh-CN" smtClean="0"/>
              <a:t>Fall, 2005</a:t>
            </a:r>
            <a:endParaRPr lang="en-US" altLang="zh-CN"/>
          </a:p>
        </p:txBody>
      </p:sp>
      <p:sp>
        <p:nvSpPr>
          <p:cNvPr id="7" name="页脚占位符 6"/>
          <p:cNvSpPr>
            <a:spLocks noGrp="1"/>
          </p:cNvSpPr>
          <p:nvPr>
            <p:ph type="ftr" sz="quarter" idx="11"/>
          </p:nvPr>
        </p:nvSpPr>
        <p:spPr>
          <a:xfrm>
            <a:off x="3556000" y="6245225"/>
            <a:ext cx="5080000" cy="476250"/>
          </a:xfrm>
        </p:spPr>
        <p:txBody>
          <a:bodyPr/>
          <a:lstStyle>
            <a:lvl1pPr>
              <a:defRPr/>
            </a:lvl1pPr>
          </a:lstStyle>
          <a:p>
            <a:r>
              <a:rPr lang="en-US" altLang="zh-CN"/>
              <a:t>CPSC499 Information Security Management</a:t>
            </a:r>
          </a:p>
        </p:txBody>
      </p:sp>
      <p:sp>
        <p:nvSpPr>
          <p:cNvPr id="8" name="灯片编号占位符 7"/>
          <p:cNvSpPr>
            <a:spLocks noGrp="1"/>
          </p:cNvSpPr>
          <p:nvPr>
            <p:ph type="sldNum" sz="quarter" idx="12"/>
          </p:nvPr>
        </p:nvSpPr>
        <p:spPr>
          <a:xfrm>
            <a:off x="8737600" y="6248400"/>
            <a:ext cx="2844800" cy="476250"/>
          </a:xfrm>
        </p:spPr>
        <p:txBody>
          <a:bodyPr/>
          <a:lstStyle>
            <a:lvl1pPr>
              <a:defRPr/>
            </a:lvl1pPr>
          </a:lstStyle>
          <a:p>
            <a:fld id="{0A6C6811-17C7-40E2-AF29-43309B286191}" type="slidenum">
              <a:rPr lang="en-US" altLang="zh-CN"/>
              <a:pPr/>
              <a:t>‹#›</a:t>
            </a:fld>
            <a:endParaRPr lang="en-US" altLang="zh-CN"/>
          </a:p>
        </p:txBody>
      </p:sp>
    </p:spTree>
    <p:extLst>
      <p:ext uri="{BB962C8B-B14F-4D97-AF65-F5344CB8AC3E}">
        <p14:creationId xmlns:p14="http://schemas.microsoft.com/office/powerpoint/2010/main" val="1959371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84328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09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2844800" cy="476250"/>
          </a:xfrm>
        </p:spPr>
        <p:txBody>
          <a:bodyPr/>
          <a:lstStyle>
            <a:lvl1pPr>
              <a:defRPr/>
            </a:lvl1pPr>
          </a:lstStyle>
          <a:p>
            <a:r>
              <a:rPr lang="en-US" altLang="zh-CN" smtClean="0"/>
              <a:t>Fall, 2005</a:t>
            </a:r>
            <a:endParaRPr lang="en-US" altLang="zh-CN"/>
          </a:p>
        </p:txBody>
      </p:sp>
      <p:sp>
        <p:nvSpPr>
          <p:cNvPr id="7" name="页脚占位符 6"/>
          <p:cNvSpPr>
            <a:spLocks noGrp="1"/>
          </p:cNvSpPr>
          <p:nvPr>
            <p:ph type="ftr" sz="quarter" idx="11"/>
          </p:nvPr>
        </p:nvSpPr>
        <p:spPr>
          <a:xfrm>
            <a:off x="3556000" y="6245225"/>
            <a:ext cx="5080000" cy="476250"/>
          </a:xfrm>
        </p:spPr>
        <p:txBody>
          <a:bodyPr/>
          <a:lstStyle>
            <a:lvl1pPr>
              <a:defRPr/>
            </a:lvl1pPr>
          </a:lstStyle>
          <a:p>
            <a:r>
              <a:rPr lang="en-US" altLang="zh-CN"/>
              <a:t>CPSC499 Information Security Management</a:t>
            </a:r>
          </a:p>
        </p:txBody>
      </p:sp>
      <p:sp>
        <p:nvSpPr>
          <p:cNvPr id="8" name="灯片编号占位符 7"/>
          <p:cNvSpPr>
            <a:spLocks noGrp="1"/>
          </p:cNvSpPr>
          <p:nvPr>
            <p:ph type="sldNum" sz="quarter" idx="12"/>
          </p:nvPr>
        </p:nvSpPr>
        <p:spPr>
          <a:xfrm>
            <a:off x="8737600" y="6248400"/>
            <a:ext cx="2844800" cy="476250"/>
          </a:xfrm>
        </p:spPr>
        <p:txBody>
          <a:bodyPr/>
          <a:lstStyle>
            <a:lvl1pPr>
              <a:defRPr/>
            </a:lvl1pPr>
          </a:lstStyle>
          <a:p>
            <a:fld id="{7F0CF02F-9030-4000-A71B-44E26773BBC3}" type="slidenum">
              <a:rPr lang="en-US" altLang="zh-CN"/>
              <a:pPr/>
              <a:t>‹#›</a:t>
            </a:fld>
            <a:endParaRPr lang="en-US" altLang="zh-CN"/>
          </a:p>
        </p:txBody>
      </p:sp>
    </p:spTree>
    <p:extLst>
      <p:ext uri="{BB962C8B-B14F-4D97-AF65-F5344CB8AC3E}">
        <p14:creationId xmlns:p14="http://schemas.microsoft.com/office/powerpoint/2010/main" val="370368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Fall, 2005</a:t>
            </a:r>
            <a:endParaRPr lang="zh-CN" altLang="en-US"/>
          </a:p>
        </p:txBody>
      </p:sp>
      <p:sp>
        <p:nvSpPr>
          <p:cNvPr id="5" name="页脚占位符 4"/>
          <p:cNvSpPr>
            <a:spLocks noGrp="1"/>
          </p:cNvSpPr>
          <p:nvPr>
            <p:ph type="ftr" sz="quarter" idx="11"/>
          </p:nvPr>
        </p:nvSpPr>
        <p:spPr/>
        <p:txBody>
          <a:bodyPr/>
          <a:lstStyle/>
          <a:p>
            <a:r>
              <a:rPr lang="en-US" altLang="zh-CN" smtClean="0"/>
              <a:t>CPSC499 Information Security Management</a:t>
            </a:r>
            <a:endParaRPr lang="zh-CN" altLang="en-US"/>
          </a:p>
        </p:txBody>
      </p:sp>
      <p:sp>
        <p:nvSpPr>
          <p:cNvPr id="6" name="灯片编号占位符 5"/>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377360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Fall, 2005</a:t>
            </a:r>
            <a:endParaRPr lang="zh-CN" altLang="en-US"/>
          </a:p>
        </p:txBody>
      </p:sp>
      <p:sp>
        <p:nvSpPr>
          <p:cNvPr id="5" name="页脚占位符 4"/>
          <p:cNvSpPr>
            <a:spLocks noGrp="1"/>
          </p:cNvSpPr>
          <p:nvPr>
            <p:ph type="ftr" sz="quarter" idx="11"/>
          </p:nvPr>
        </p:nvSpPr>
        <p:spPr/>
        <p:txBody>
          <a:bodyPr/>
          <a:lstStyle/>
          <a:p>
            <a:r>
              <a:rPr lang="en-US" altLang="zh-CN" smtClean="0"/>
              <a:t>CPSC499 Information Security Management</a:t>
            </a:r>
            <a:endParaRPr lang="zh-CN" altLang="en-US"/>
          </a:p>
        </p:txBody>
      </p:sp>
      <p:sp>
        <p:nvSpPr>
          <p:cNvPr id="6" name="灯片编号占位符 5"/>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46032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Fall, 2005</a:t>
            </a:r>
            <a:endParaRPr lang="zh-CN" altLang="en-US"/>
          </a:p>
        </p:txBody>
      </p:sp>
      <p:sp>
        <p:nvSpPr>
          <p:cNvPr id="6" name="页脚占位符 5"/>
          <p:cNvSpPr>
            <a:spLocks noGrp="1"/>
          </p:cNvSpPr>
          <p:nvPr>
            <p:ph type="ftr" sz="quarter" idx="11"/>
          </p:nvPr>
        </p:nvSpPr>
        <p:spPr/>
        <p:txBody>
          <a:bodyPr/>
          <a:lstStyle/>
          <a:p>
            <a:r>
              <a:rPr lang="en-US" altLang="zh-CN" smtClean="0"/>
              <a:t>CPSC499 Information Security Management</a:t>
            </a:r>
            <a:endParaRPr lang="zh-CN" altLang="en-US"/>
          </a:p>
        </p:txBody>
      </p:sp>
      <p:sp>
        <p:nvSpPr>
          <p:cNvPr id="7" name="灯片编号占位符 6"/>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418414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Fall, 2005</a:t>
            </a:r>
            <a:endParaRPr lang="zh-CN" altLang="en-US"/>
          </a:p>
        </p:txBody>
      </p:sp>
      <p:sp>
        <p:nvSpPr>
          <p:cNvPr id="8" name="页脚占位符 7"/>
          <p:cNvSpPr>
            <a:spLocks noGrp="1"/>
          </p:cNvSpPr>
          <p:nvPr>
            <p:ph type="ftr" sz="quarter" idx="11"/>
          </p:nvPr>
        </p:nvSpPr>
        <p:spPr/>
        <p:txBody>
          <a:bodyPr/>
          <a:lstStyle/>
          <a:p>
            <a:r>
              <a:rPr lang="en-US" altLang="zh-CN" smtClean="0"/>
              <a:t>CPSC499 Information Security Management</a:t>
            </a:r>
            <a:endParaRPr lang="zh-CN" altLang="en-US"/>
          </a:p>
        </p:txBody>
      </p:sp>
      <p:sp>
        <p:nvSpPr>
          <p:cNvPr id="9" name="灯片编号占位符 8"/>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200787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Fall, 2005</a:t>
            </a:r>
            <a:endParaRPr lang="zh-CN" altLang="en-US"/>
          </a:p>
        </p:txBody>
      </p:sp>
      <p:sp>
        <p:nvSpPr>
          <p:cNvPr id="4" name="页脚占位符 3"/>
          <p:cNvSpPr>
            <a:spLocks noGrp="1"/>
          </p:cNvSpPr>
          <p:nvPr>
            <p:ph type="ftr" sz="quarter" idx="11"/>
          </p:nvPr>
        </p:nvSpPr>
        <p:spPr/>
        <p:txBody>
          <a:bodyPr/>
          <a:lstStyle/>
          <a:p>
            <a:r>
              <a:rPr lang="en-US" altLang="zh-CN" smtClean="0"/>
              <a:t>CPSC499 Information Security Management</a:t>
            </a:r>
            <a:endParaRPr lang="zh-CN" altLang="en-US"/>
          </a:p>
        </p:txBody>
      </p:sp>
      <p:sp>
        <p:nvSpPr>
          <p:cNvPr id="5" name="灯片编号占位符 4"/>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221393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Fall, 2005</a:t>
            </a:r>
            <a:endParaRPr lang="zh-CN" altLang="en-US"/>
          </a:p>
        </p:txBody>
      </p:sp>
      <p:sp>
        <p:nvSpPr>
          <p:cNvPr id="3" name="页脚占位符 2"/>
          <p:cNvSpPr>
            <a:spLocks noGrp="1"/>
          </p:cNvSpPr>
          <p:nvPr>
            <p:ph type="ftr" sz="quarter" idx="11"/>
          </p:nvPr>
        </p:nvSpPr>
        <p:spPr/>
        <p:txBody>
          <a:bodyPr/>
          <a:lstStyle/>
          <a:p>
            <a:r>
              <a:rPr lang="en-US" altLang="zh-CN" smtClean="0"/>
              <a:t>CPSC499 Information Security Management</a:t>
            </a:r>
            <a:endParaRPr lang="zh-CN" altLang="en-US"/>
          </a:p>
        </p:txBody>
      </p:sp>
      <p:sp>
        <p:nvSpPr>
          <p:cNvPr id="4" name="灯片编号占位符 3"/>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41376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Fall, 2005</a:t>
            </a:r>
            <a:endParaRPr lang="zh-CN" altLang="en-US"/>
          </a:p>
        </p:txBody>
      </p:sp>
      <p:sp>
        <p:nvSpPr>
          <p:cNvPr id="6" name="页脚占位符 5"/>
          <p:cNvSpPr>
            <a:spLocks noGrp="1"/>
          </p:cNvSpPr>
          <p:nvPr>
            <p:ph type="ftr" sz="quarter" idx="11"/>
          </p:nvPr>
        </p:nvSpPr>
        <p:spPr/>
        <p:txBody>
          <a:bodyPr/>
          <a:lstStyle/>
          <a:p>
            <a:r>
              <a:rPr lang="en-US" altLang="zh-CN" smtClean="0"/>
              <a:t>CPSC499 Information Security Management</a:t>
            </a:r>
            <a:endParaRPr lang="zh-CN" altLang="en-US"/>
          </a:p>
        </p:txBody>
      </p:sp>
      <p:sp>
        <p:nvSpPr>
          <p:cNvPr id="7" name="灯片编号占位符 6"/>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286199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Fall, 2005</a:t>
            </a:r>
            <a:endParaRPr lang="zh-CN" altLang="en-US"/>
          </a:p>
        </p:txBody>
      </p:sp>
      <p:sp>
        <p:nvSpPr>
          <p:cNvPr id="6" name="页脚占位符 5"/>
          <p:cNvSpPr>
            <a:spLocks noGrp="1"/>
          </p:cNvSpPr>
          <p:nvPr>
            <p:ph type="ftr" sz="quarter" idx="11"/>
          </p:nvPr>
        </p:nvSpPr>
        <p:spPr/>
        <p:txBody>
          <a:bodyPr/>
          <a:lstStyle/>
          <a:p>
            <a:r>
              <a:rPr lang="en-US" altLang="zh-CN" smtClean="0"/>
              <a:t>CPSC499 Information Security Management</a:t>
            </a:r>
            <a:endParaRPr lang="zh-CN" altLang="en-US"/>
          </a:p>
        </p:txBody>
      </p:sp>
      <p:sp>
        <p:nvSpPr>
          <p:cNvPr id="7" name="灯片编号占位符 6"/>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325940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Fall, 2005</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CPSC499 Information Security Management</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418299111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9.png"/><Relationship Id="rId4"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26" Type="http://schemas.openxmlformats.org/officeDocument/2006/relationships/tags" Target="../tags/tag42.xml"/><Relationship Id="rId3" Type="http://schemas.openxmlformats.org/officeDocument/2006/relationships/tags" Target="../tags/tag19.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5" Type="http://schemas.openxmlformats.org/officeDocument/2006/relationships/tags" Target="../tags/tag41.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tags" Target="../tags/tag40.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tags" Target="../tags/tag39.xml"/><Relationship Id="rId28" Type="http://schemas.openxmlformats.org/officeDocument/2006/relationships/slideLayout" Target="../slideLayouts/slideLayout2.xml"/><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 Id="rId27" Type="http://schemas.openxmlformats.org/officeDocument/2006/relationships/tags" Target="../tags/tag43.xml"/></Relationships>
</file>

<file path=ppt/slides/_rels/slide21.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slideLayout" Target="../slideLayouts/slideLayout2.xml"/><Relationship Id="rId2" Type="http://schemas.openxmlformats.org/officeDocument/2006/relationships/tags" Target="../tags/tag45.xml"/><Relationship Id="rId16" Type="http://schemas.openxmlformats.org/officeDocument/2006/relationships/tags" Target="../tags/tag59.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tags" Target="../tags/tag58.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s>
</file>

<file path=ppt/slides/_rels/slide22.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3" Type="http://schemas.openxmlformats.org/officeDocument/2006/relationships/tags" Target="../tags/tag62.xml"/><Relationship Id="rId21" Type="http://schemas.openxmlformats.org/officeDocument/2006/relationships/tags" Target="../tags/tag80.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tags" Target="../tags/tag79.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slideLayout" Target="../slideLayouts/slideLayout2.xml"/><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10" Type="http://schemas.openxmlformats.org/officeDocument/2006/relationships/tags" Target="../tags/tag69.xml"/><Relationship Id="rId19" Type="http://schemas.openxmlformats.org/officeDocument/2006/relationships/tags" Target="../tags/tag78.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s>
</file>

<file path=ppt/slides/_rels/slide23.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tags" Target="../tags/tag100.xml"/><Relationship Id="rId26" Type="http://schemas.openxmlformats.org/officeDocument/2006/relationships/tags" Target="../tags/tag108.xml"/><Relationship Id="rId3" Type="http://schemas.openxmlformats.org/officeDocument/2006/relationships/tags" Target="../tags/tag85.xml"/><Relationship Id="rId21" Type="http://schemas.openxmlformats.org/officeDocument/2006/relationships/tags" Target="../tags/tag103.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tags" Target="../tags/tag99.xml"/><Relationship Id="rId25" Type="http://schemas.openxmlformats.org/officeDocument/2006/relationships/tags" Target="../tags/tag107.xml"/><Relationship Id="rId2" Type="http://schemas.openxmlformats.org/officeDocument/2006/relationships/tags" Target="../tags/tag84.xml"/><Relationship Id="rId16" Type="http://schemas.openxmlformats.org/officeDocument/2006/relationships/tags" Target="../tags/tag98.xml"/><Relationship Id="rId20" Type="http://schemas.openxmlformats.org/officeDocument/2006/relationships/tags" Target="../tags/tag102.xml"/><Relationship Id="rId29" Type="http://schemas.openxmlformats.org/officeDocument/2006/relationships/slideLayout" Target="../slideLayouts/slideLayout6.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24" Type="http://schemas.openxmlformats.org/officeDocument/2006/relationships/tags" Target="../tags/tag106.xml"/><Relationship Id="rId5" Type="http://schemas.openxmlformats.org/officeDocument/2006/relationships/tags" Target="../tags/tag87.xml"/><Relationship Id="rId15" Type="http://schemas.openxmlformats.org/officeDocument/2006/relationships/tags" Target="../tags/tag97.xml"/><Relationship Id="rId23" Type="http://schemas.openxmlformats.org/officeDocument/2006/relationships/tags" Target="../tags/tag105.xml"/><Relationship Id="rId28" Type="http://schemas.openxmlformats.org/officeDocument/2006/relationships/tags" Target="../tags/tag110.xml"/><Relationship Id="rId10" Type="http://schemas.openxmlformats.org/officeDocument/2006/relationships/tags" Target="../tags/tag92.xml"/><Relationship Id="rId19" Type="http://schemas.openxmlformats.org/officeDocument/2006/relationships/tags" Target="../tags/tag101.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 Id="rId22" Type="http://schemas.openxmlformats.org/officeDocument/2006/relationships/tags" Target="../tags/tag104.xml"/><Relationship Id="rId27" Type="http://schemas.openxmlformats.org/officeDocument/2006/relationships/tags" Target="../tags/tag109.xml"/></Relationships>
</file>

<file path=ppt/slides/_rels/slide24.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tags" Target="../tags/tag128.xml"/><Relationship Id="rId26" Type="http://schemas.openxmlformats.org/officeDocument/2006/relationships/tags" Target="../tags/tag136.xml"/><Relationship Id="rId3" Type="http://schemas.openxmlformats.org/officeDocument/2006/relationships/tags" Target="../tags/tag113.xml"/><Relationship Id="rId21" Type="http://schemas.openxmlformats.org/officeDocument/2006/relationships/tags" Target="../tags/tag131.xml"/><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tags" Target="../tags/tag127.xml"/><Relationship Id="rId25" Type="http://schemas.openxmlformats.org/officeDocument/2006/relationships/tags" Target="../tags/tag135.xml"/><Relationship Id="rId2" Type="http://schemas.openxmlformats.org/officeDocument/2006/relationships/tags" Target="../tags/tag112.xml"/><Relationship Id="rId16" Type="http://schemas.openxmlformats.org/officeDocument/2006/relationships/tags" Target="../tags/tag126.xml"/><Relationship Id="rId20" Type="http://schemas.openxmlformats.org/officeDocument/2006/relationships/tags" Target="../tags/tag130.xml"/><Relationship Id="rId29" Type="http://schemas.openxmlformats.org/officeDocument/2006/relationships/tags" Target="../tags/tag139.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tags" Target="../tags/tag134.xml"/><Relationship Id="rId5" Type="http://schemas.openxmlformats.org/officeDocument/2006/relationships/tags" Target="../tags/tag115.xml"/><Relationship Id="rId15" Type="http://schemas.openxmlformats.org/officeDocument/2006/relationships/tags" Target="../tags/tag125.xml"/><Relationship Id="rId23" Type="http://schemas.openxmlformats.org/officeDocument/2006/relationships/tags" Target="../tags/tag133.xml"/><Relationship Id="rId28" Type="http://schemas.openxmlformats.org/officeDocument/2006/relationships/tags" Target="../tags/tag138.xml"/><Relationship Id="rId10" Type="http://schemas.openxmlformats.org/officeDocument/2006/relationships/tags" Target="../tags/tag120.xml"/><Relationship Id="rId19" Type="http://schemas.openxmlformats.org/officeDocument/2006/relationships/tags" Target="../tags/tag129.xml"/><Relationship Id="rId31" Type="http://schemas.openxmlformats.org/officeDocument/2006/relationships/slideLayout" Target="../slideLayouts/slideLayout2.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tags" Target="../tags/tag132.xml"/><Relationship Id="rId27" Type="http://schemas.openxmlformats.org/officeDocument/2006/relationships/tags" Target="../tags/tag137.xml"/><Relationship Id="rId30" Type="http://schemas.openxmlformats.org/officeDocument/2006/relationships/tags" Target="../tags/tag140.xml"/></Relationships>
</file>

<file path=ppt/slides/_rels/slide25.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tags" Target="../tags/tag158.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tags" Target="../tags/tag157.xml"/><Relationship Id="rId2" Type="http://schemas.openxmlformats.org/officeDocument/2006/relationships/tags" Target="../tags/tag142.xml"/><Relationship Id="rId16" Type="http://schemas.openxmlformats.org/officeDocument/2006/relationships/tags" Target="../tags/tag156.xml"/><Relationship Id="rId20" Type="http://schemas.openxmlformats.org/officeDocument/2006/relationships/slideLayout" Target="../slideLayouts/slideLayout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tags" Target="../tags/tag155.xml"/><Relationship Id="rId10" Type="http://schemas.openxmlformats.org/officeDocument/2006/relationships/tags" Target="../tags/tag150.xml"/><Relationship Id="rId19" Type="http://schemas.openxmlformats.org/officeDocument/2006/relationships/tags" Target="../tags/tag159.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tags" Target="../tags/tag15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1.xml"/><Relationship Id="rId1" Type="http://schemas.openxmlformats.org/officeDocument/2006/relationships/tags" Target="../tags/tag160.xml"/></Relationships>
</file>

<file path=ppt/slides/_rels/slide27.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tags" Target="../tags/tag174.xml"/><Relationship Id="rId18" Type="http://schemas.openxmlformats.org/officeDocument/2006/relationships/tags" Target="../tags/tag179.xml"/><Relationship Id="rId26" Type="http://schemas.openxmlformats.org/officeDocument/2006/relationships/slideLayout" Target="../slideLayouts/slideLayout4.xml"/><Relationship Id="rId3" Type="http://schemas.openxmlformats.org/officeDocument/2006/relationships/tags" Target="../tags/tag164.xml"/><Relationship Id="rId21" Type="http://schemas.openxmlformats.org/officeDocument/2006/relationships/tags" Target="../tags/tag182.xml"/><Relationship Id="rId7" Type="http://schemas.openxmlformats.org/officeDocument/2006/relationships/tags" Target="../tags/tag168.xml"/><Relationship Id="rId12" Type="http://schemas.openxmlformats.org/officeDocument/2006/relationships/tags" Target="../tags/tag173.xml"/><Relationship Id="rId17" Type="http://schemas.openxmlformats.org/officeDocument/2006/relationships/tags" Target="../tags/tag178.xml"/><Relationship Id="rId25" Type="http://schemas.openxmlformats.org/officeDocument/2006/relationships/tags" Target="../tags/tag186.xml"/><Relationship Id="rId2" Type="http://schemas.openxmlformats.org/officeDocument/2006/relationships/tags" Target="../tags/tag163.xml"/><Relationship Id="rId16" Type="http://schemas.openxmlformats.org/officeDocument/2006/relationships/tags" Target="../tags/tag177.xml"/><Relationship Id="rId20" Type="http://schemas.openxmlformats.org/officeDocument/2006/relationships/tags" Target="../tags/tag181.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24" Type="http://schemas.openxmlformats.org/officeDocument/2006/relationships/tags" Target="../tags/tag185.xml"/><Relationship Id="rId5" Type="http://schemas.openxmlformats.org/officeDocument/2006/relationships/tags" Target="../tags/tag166.xml"/><Relationship Id="rId15" Type="http://schemas.openxmlformats.org/officeDocument/2006/relationships/tags" Target="../tags/tag176.xml"/><Relationship Id="rId23" Type="http://schemas.openxmlformats.org/officeDocument/2006/relationships/tags" Target="../tags/tag184.xml"/><Relationship Id="rId10" Type="http://schemas.openxmlformats.org/officeDocument/2006/relationships/tags" Target="../tags/tag171.xml"/><Relationship Id="rId19" Type="http://schemas.openxmlformats.org/officeDocument/2006/relationships/tags" Target="../tags/tag180.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tags" Target="../tags/tag175.xml"/><Relationship Id="rId22" Type="http://schemas.openxmlformats.org/officeDocument/2006/relationships/tags" Target="../tags/tag183.xml"/><Relationship Id="rId27" Type="http://schemas.openxmlformats.org/officeDocument/2006/relationships/image" Target="../media/image10.wmf"/></Relationships>
</file>

<file path=ppt/slides/_rels/slide28.xml.rels><?xml version="1.0" encoding="UTF-8" standalone="yes"?>
<Relationships xmlns="http://schemas.openxmlformats.org/package/2006/relationships"><Relationship Id="rId8" Type="http://schemas.openxmlformats.org/officeDocument/2006/relationships/tags" Target="../tags/tag194.xml"/><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slideLayout" Target="../slideLayouts/slideLayout4.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5" Type="http://schemas.openxmlformats.org/officeDocument/2006/relationships/tags" Target="../tags/tag191.xml"/><Relationship Id="rId10" Type="http://schemas.openxmlformats.org/officeDocument/2006/relationships/tags" Target="../tags/tag196.xml"/><Relationship Id="rId4" Type="http://schemas.openxmlformats.org/officeDocument/2006/relationships/tags" Target="../tags/tag190.xml"/><Relationship Id="rId9" Type="http://schemas.openxmlformats.org/officeDocument/2006/relationships/tags" Target="../tags/tag195.xml"/></Relationships>
</file>

<file path=ppt/slides/_rels/slide29.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18" Type="http://schemas.openxmlformats.org/officeDocument/2006/relationships/tags" Target="../tags/tag215.xml"/><Relationship Id="rId3" Type="http://schemas.openxmlformats.org/officeDocument/2006/relationships/tags" Target="../tags/tag200.xml"/><Relationship Id="rId7" Type="http://schemas.openxmlformats.org/officeDocument/2006/relationships/tags" Target="../tags/tag204.xml"/><Relationship Id="rId12" Type="http://schemas.openxmlformats.org/officeDocument/2006/relationships/tags" Target="../tags/tag209.xml"/><Relationship Id="rId17" Type="http://schemas.openxmlformats.org/officeDocument/2006/relationships/tags" Target="../tags/tag214.xml"/><Relationship Id="rId2" Type="http://schemas.openxmlformats.org/officeDocument/2006/relationships/tags" Target="../tags/tag199.xml"/><Relationship Id="rId16" Type="http://schemas.openxmlformats.org/officeDocument/2006/relationships/tags" Target="../tags/tag213.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5" Type="http://schemas.openxmlformats.org/officeDocument/2006/relationships/tags" Target="../tags/tag202.xml"/><Relationship Id="rId15" Type="http://schemas.openxmlformats.org/officeDocument/2006/relationships/tags" Target="../tags/tag212.xml"/><Relationship Id="rId10" Type="http://schemas.openxmlformats.org/officeDocument/2006/relationships/tags" Target="../tags/tag207.xml"/><Relationship Id="rId19" Type="http://schemas.openxmlformats.org/officeDocument/2006/relationships/slideLayout" Target="../slideLayouts/slideLayout2.xml"/><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tags" Target="../tags/tag2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slideLayout" Target="../slideLayouts/slideLayout4.xml"/><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tags" Target="../tags/tag227.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tags" Target="../tags/tag226.xml"/><Relationship Id="rId5" Type="http://schemas.openxmlformats.org/officeDocument/2006/relationships/tags" Target="../tags/tag220.xml"/><Relationship Id="rId10" Type="http://schemas.openxmlformats.org/officeDocument/2006/relationships/tags" Target="../tags/tag225.xml"/><Relationship Id="rId4" Type="http://schemas.openxmlformats.org/officeDocument/2006/relationships/tags" Target="../tags/tag219.xml"/><Relationship Id="rId9" Type="http://schemas.openxmlformats.org/officeDocument/2006/relationships/tags" Target="../tags/tag224.xml"/></Relationships>
</file>

<file path=ppt/slides/_rels/slide31.xml.rels><?xml version="1.0" encoding="UTF-8" standalone="yes"?>
<Relationships xmlns="http://schemas.openxmlformats.org/package/2006/relationships"><Relationship Id="rId26" Type="http://schemas.openxmlformats.org/officeDocument/2006/relationships/tags" Target="../tags/tag253.xml"/><Relationship Id="rId21" Type="http://schemas.openxmlformats.org/officeDocument/2006/relationships/tags" Target="../tags/tag248.xml"/><Relationship Id="rId42" Type="http://schemas.openxmlformats.org/officeDocument/2006/relationships/tags" Target="../tags/tag269.xml"/><Relationship Id="rId47" Type="http://schemas.openxmlformats.org/officeDocument/2006/relationships/tags" Target="../tags/tag274.xml"/><Relationship Id="rId63" Type="http://schemas.openxmlformats.org/officeDocument/2006/relationships/tags" Target="../tags/tag290.xml"/><Relationship Id="rId68" Type="http://schemas.openxmlformats.org/officeDocument/2006/relationships/tags" Target="../tags/tag295.xml"/><Relationship Id="rId16" Type="http://schemas.openxmlformats.org/officeDocument/2006/relationships/tags" Target="../tags/tag243.xml"/><Relationship Id="rId11" Type="http://schemas.openxmlformats.org/officeDocument/2006/relationships/tags" Target="../tags/tag238.xml"/><Relationship Id="rId24" Type="http://schemas.openxmlformats.org/officeDocument/2006/relationships/tags" Target="../tags/tag251.xml"/><Relationship Id="rId32" Type="http://schemas.openxmlformats.org/officeDocument/2006/relationships/tags" Target="../tags/tag259.xml"/><Relationship Id="rId37" Type="http://schemas.openxmlformats.org/officeDocument/2006/relationships/tags" Target="../tags/tag264.xml"/><Relationship Id="rId40" Type="http://schemas.openxmlformats.org/officeDocument/2006/relationships/tags" Target="../tags/tag267.xml"/><Relationship Id="rId45" Type="http://schemas.openxmlformats.org/officeDocument/2006/relationships/tags" Target="../tags/tag272.xml"/><Relationship Id="rId53" Type="http://schemas.openxmlformats.org/officeDocument/2006/relationships/tags" Target="../tags/tag280.xml"/><Relationship Id="rId58" Type="http://schemas.openxmlformats.org/officeDocument/2006/relationships/tags" Target="../tags/tag285.xml"/><Relationship Id="rId66" Type="http://schemas.openxmlformats.org/officeDocument/2006/relationships/tags" Target="../tags/tag293.xml"/><Relationship Id="rId74" Type="http://schemas.openxmlformats.org/officeDocument/2006/relationships/tags" Target="../tags/tag301.xml"/><Relationship Id="rId5" Type="http://schemas.openxmlformats.org/officeDocument/2006/relationships/tags" Target="../tags/tag232.xml"/><Relationship Id="rId61" Type="http://schemas.openxmlformats.org/officeDocument/2006/relationships/tags" Target="../tags/tag288.xml"/><Relationship Id="rId19" Type="http://schemas.openxmlformats.org/officeDocument/2006/relationships/tags" Target="../tags/tag246.xml"/><Relationship Id="rId14" Type="http://schemas.openxmlformats.org/officeDocument/2006/relationships/tags" Target="../tags/tag241.xml"/><Relationship Id="rId22" Type="http://schemas.openxmlformats.org/officeDocument/2006/relationships/tags" Target="../tags/tag249.xml"/><Relationship Id="rId27" Type="http://schemas.openxmlformats.org/officeDocument/2006/relationships/tags" Target="../tags/tag254.xml"/><Relationship Id="rId30" Type="http://schemas.openxmlformats.org/officeDocument/2006/relationships/tags" Target="../tags/tag257.xml"/><Relationship Id="rId35" Type="http://schemas.openxmlformats.org/officeDocument/2006/relationships/tags" Target="../tags/tag262.xml"/><Relationship Id="rId43" Type="http://schemas.openxmlformats.org/officeDocument/2006/relationships/tags" Target="../tags/tag270.xml"/><Relationship Id="rId48" Type="http://schemas.openxmlformats.org/officeDocument/2006/relationships/tags" Target="../tags/tag275.xml"/><Relationship Id="rId56" Type="http://schemas.openxmlformats.org/officeDocument/2006/relationships/tags" Target="../tags/tag283.xml"/><Relationship Id="rId64" Type="http://schemas.openxmlformats.org/officeDocument/2006/relationships/tags" Target="../tags/tag291.xml"/><Relationship Id="rId69" Type="http://schemas.openxmlformats.org/officeDocument/2006/relationships/tags" Target="../tags/tag296.xml"/><Relationship Id="rId77" Type="http://schemas.openxmlformats.org/officeDocument/2006/relationships/image" Target="../media/image11.wmf"/><Relationship Id="rId8" Type="http://schemas.openxmlformats.org/officeDocument/2006/relationships/tags" Target="../tags/tag235.xml"/><Relationship Id="rId51" Type="http://schemas.openxmlformats.org/officeDocument/2006/relationships/tags" Target="../tags/tag278.xml"/><Relationship Id="rId72" Type="http://schemas.openxmlformats.org/officeDocument/2006/relationships/tags" Target="../tags/tag299.xml"/><Relationship Id="rId3" Type="http://schemas.openxmlformats.org/officeDocument/2006/relationships/tags" Target="../tags/tag230.xml"/><Relationship Id="rId12" Type="http://schemas.openxmlformats.org/officeDocument/2006/relationships/tags" Target="../tags/tag239.xml"/><Relationship Id="rId17" Type="http://schemas.openxmlformats.org/officeDocument/2006/relationships/tags" Target="../tags/tag244.xml"/><Relationship Id="rId25" Type="http://schemas.openxmlformats.org/officeDocument/2006/relationships/tags" Target="../tags/tag252.xml"/><Relationship Id="rId33" Type="http://schemas.openxmlformats.org/officeDocument/2006/relationships/tags" Target="../tags/tag260.xml"/><Relationship Id="rId38" Type="http://schemas.openxmlformats.org/officeDocument/2006/relationships/tags" Target="../tags/tag265.xml"/><Relationship Id="rId46" Type="http://schemas.openxmlformats.org/officeDocument/2006/relationships/tags" Target="../tags/tag273.xml"/><Relationship Id="rId59" Type="http://schemas.openxmlformats.org/officeDocument/2006/relationships/tags" Target="../tags/tag286.xml"/><Relationship Id="rId67" Type="http://schemas.openxmlformats.org/officeDocument/2006/relationships/tags" Target="../tags/tag294.xml"/><Relationship Id="rId20" Type="http://schemas.openxmlformats.org/officeDocument/2006/relationships/tags" Target="../tags/tag247.xml"/><Relationship Id="rId41" Type="http://schemas.openxmlformats.org/officeDocument/2006/relationships/tags" Target="../tags/tag268.xml"/><Relationship Id="rId54" Type="http://schemas.openxmlformats.org/officeDocument/2006/relationships/tags" Target="../tags/tag281.xml"/><Relationship Id="rId62" Type="http://schemas.openxmlformats.org/officeDocument/2006/relationships/tags" Target="../tags/tag289.xml"/><Relationship Id="rId70" Type="http://schemas.openxmlformats.org/officeDocument/2006/relationships/tags" Target="../tags/tag297.xml"/><Relationship Id="rId75" Type="http://schemas.openxmlformats.org/officeDocument/2006/relationships/slideLayout" Target="../slideLayouts/slideLayout12.xml"/><Relationship Id="rId1" Type="http://schemas.openxmlformats.org/officeDocument/2006/relationships/tags" Target="../tags/tag228.xml"/><Relationship Id="rId6" Type="http://schemas.openxmlformats.org/officeDocument/2006/relationships/tags" Target="../tags/tag233.xml"/><Relationship Id="rId15" Type="http://schemas.openxmlformats.org/officeDocument/2006/relationships/tags" Target="../tags/tag242.xml"/><Relationship Id="rId23" Type="http://schemas.openxmlformats.org/officeDocument/2006/relationships/tags" Target="../tags/tag250.xml"/><Relationship Id="rId28" Type="http://schemas.openxmlformats.org/officeDocument/2006/relationships/tags" Target="../tags/tag255.xml"/><Relationship Id="rId36" Type="http://schemas.openxmlformats.org/officeDocument/2006/relationships/tags" Target="../tags/tag263.xml"/><Relationship Id="rId49" Type="http://schemas.openxmlformats.org/officeDocument/2006/relationships/tags" Target="../tags/tag276.xml"/><Relationship Id="rId57" Type="http://schemas.openxmlformats.org/officeDocument/2006/relationships/tags" Target="../tags/tag284.xml"/><Relationship Id="rId10" Type="http://schemas.openxmlformats.org/officeDocument/2006/relationships/tags" Target="../tags/tag237.xml"/><Relationship Id="rId31" Type="http://schemas.openxmlformats.org/officeDocument/2006/relationships/tags" Target="../tags/tag258.xml"/><Relationship Id="rId44" Type="http://schemas.openxmlformats.org/officeDocument/2006/relationships/tags" Target="../tags/tag271.xml"/><Relationship Id="rId52" Type="http://schemas.openxmlformats.org/officeDocument/2006/relationships/tags" Target="../tags/tag279.xml"/><Relationship Id="rId60" Type="http://schemas.openxmlformats.org/officeDocument/2006/relationships/tags" Target="../tags/tag287.xml"/><Relationship Id="rId65" Type="http://schemas.openxmlformats.org/officeDocument/2006/relationships/tags" Target="../tags/tag292.xml"/><Relationship Id="rId73" Type="http://schemas.openxmlformats.org/officeDocument/2006/relationships/tags" Target="../tags/tag300.xml"/><Relationship Id="rId4" Type="http://schemas.openxmlformats.org/officeDocument/2006/relationships/tags" Target="../tags/tag231.xml"/><Relationship Id="rId9" Type="http://schemas.openxmlformats.org/officeDocument/2006/relationships/tags" Target="../tags/tag236.xml"/><Relationship Id="rId13" Type="http://schemas.openxmlformats.org/officeDocument/2006/relationships/tags" Target="../tags/tag240.xml"/><Relationship Id="rId18" Type="http://schemas.openxmlformats.org/officeDocument/2006/relationships/tags" Target="../tags/tag245.xml"/><Relationship Id="rId39" Type="http://schemas.openxmlformats.org/officeDocument/2006/relationships/tags" Target="../tags/tag266.xml"/><Relationship Id="rId34" Type="http://schemas.openxmlformats.org/officeDocument/2006/relationships/tags" Target="../tags/tag261.xml"/><Relationship Id="rId50" Type="http://schemas.openxmlformats.org/officeDocument/2006/relationships/tags" Target="../tags/tag277.xml"/><Relationship Id="rId55" Type="http://schemas.openxmlformats.org/officeDocument/2006/relationships/tags" Target="../tags/tag282.xml"/><Relationship Id="rId76" Type="http://schemas.openxmlformats.org/officeDocument/2006/relationships/image" Target="../media/image10.wmf"/><Relationship Id="rId7" Type="http://schemas.openxmlformats.org/officeDocument/2006/relationships/tags" Target="../tags/tag234.xml"/><Relationship Id="rId71" Type="http://schemas.openxmlformats.org/officeDocument/2006/relationships/tags" Target="../tags/tag298.xml"/><Relationship Id="rId2" Type="http://schemas.openxmlformats.org/officeDocument/2006/relationships/tags" Target="../tags/tag229.xml"/><Relationship Id="rId29" Type="http://schemas.openxmlformats.org/officeDocument/2006/relationships/tags" Target="../tags/tag25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3.xml"/><Relationship Id="rId1" Type="http://schemas.openxmlformats.org/officeDocument/2006/relationships/tags" Target="../tags/tag30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5.xml"/><Relationship Id="rId1" Type="http://schemas.openxmlformats.org/officeDocument/2006/relationships/tags" Target="../tags/tag304.xml"/><Relationship Id="rId4"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7.xml"/><Relationship Id="rId1" Type="http://schemas.openxmlformats.org/officeDocument/2006/relationships/tags" Target="../tags/tag306.xml"/><Relationship Id="rId4"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4"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3" Type="http://schemas.openxmlformats.org/officeDocument/2006/relationships/tags" Target="../tags/tag323.xml"/><Relationship Id="rId18" Type="http://schemas.openxmlformats.org/officeDocument/2006/relationships/tags" Target="../tags/tag328.xml"/><Relationship Id="rId26" Type="http://schemas.openxmlformats.org/officeDocument/2006/relationships/tags" Target="../tags/tag336.xml"/><Relationship Id="rId39" Type="http://schemas.openxmlformats.org/officeDocument/2006/relationships/slideLayout" Target="../slideLayouts/slideLayout13.xml"/><Relationship Id="rId21" Type="http://schemas.openxmlformats.org/officeDocument/2006/relationships/tags" Target="../tags/tag331.xml"/><Relationship Id="rId34" Type="http://schemas.openxmlformats.org/officeDocument/2006/relationships/tags" Target="../tags/tag344.xml"/><Relationship Id="rId42" Type="http://schemas.openxmlformats.org/officeDocument/2006/relationships/image" Target="../media/image13.png"/><Relationship Id="rId7" Type="http://schemas.openxmlformats.org/officeDocument/2006/relationships/tags" Target="../tags/tag317.xml"/><Relationship Id="rId2" Type="http://schemas.openxmlformats.org/officeDocument/2006/relationships/tags" Target="../tags/tag312.xml"/><Relationship Id="rId16" Type="http://schemas.openxmlformats.org/officeDocument/2006/relationships/tags" Target="../tags/tag326.xml"/><Relationship Id="rId20" Type="http://schemas.openxmlformats.org/officeDocument/2006/relationships/tags" Target="../tags/tag330.xml"/><Relationship Id="rId29" Type="http://schemas.openxmlformats.org/officeDocument/2006/relationships/tags" Target="../tags/tag339.xml"/><Relationship Id="rId41" Type="http://schemas.openxmlformats.org/officeDocument/2006/relationships/image" Target="../media/image10.wmf"/><Relationship Id="rId1" Type="http://schemas.openxmlformats.org/officeDocument/2006/relationships/tags" Target="../tags/tag311.xml"/><Relationship Id="rId6" Type="http://schemas.openxmlformats.org/officeDocument/2006/relationships/tags" Target="../tags/tag316.xml"/><Relationship Id="rId11" Type="http://schemas.openxmlformats.org/officeDocument/2006/relationships/tags" Target="../tags/tag321.xml"/><Relationship Id="rId24" Type="http://schemas.openxmlformats.org/officeDocument/2006/relationships/tags" Target="../tags/tag334.xml"/><Relationship Id="rId32" Type="http://schemas.openxmlformats.org/officeDocument/2006/relationships/tags" Target="../tags/tag342.xml"/><Relationship Id="rId37" Type="http://schemas.openxmlformats.org/officeDocument/2006/relationships/tags" Target="../tags/tag347.xml"/><Relationship Id="rId40" Type="http://schemas.openxmlformats.org/officeDocument/2006/relationships/image" Target="../media/image12.wmf"/><Relationship Id="rId5" Type="http://schemas.openxmlformats.org/officeDocument/2006/relationships/tags" Target="../tags/tag315.xml"/><Relationship Id="rId15" Type="http://schemas.openxmlformats.org/officeDocument/2006/relationships/tags" Target="../tags/tag325.xml"/><Relationship Id="rId23" Type="http://schemas.openxmlformats.org/officeDocument/2006/relationships/tags" Target="../tags/tag333.xml"/><Relationship Id="rId28" Type="http://schemas.openxmlformats.org/officeDocument/2006/relationships/tags" Target="../tags/tag338.xml"/><Relationship Id="rId36" Type="http://schemas.openxmlformats.org/officeDocument/2006/relationships/tags" Target="../tags/tag346.xml"/><Relationship Id="rId10" Type="http://schemas.openxmlformats.org/officeDocument/2006/relationships/tags" Target="../tags/tag320.xml"/><Relationship Id="rId19" Type="http://schemas.openxmlformats.org/officeDocument/2006/relationships/tags" Target="../tags/tag329.xml"/><Relationship Id="rId31" Type="http://schemas.openxmlformats.org/officeDocument/2006/relationships/tags" Target="../tags/tag341.xml"/><Relationship Id="rId44" Type="http://schemas.openxmlformats.org/officeDocument/2006/relationships/image" Target="../media/image15.jpeg"/><Relationship Id="rId4" Type="http://schemas.openxmlformats.org/officeDocument/2006/relationships/tags" Target="../tags/tag314.xml"/><Relationship Id="rId9" Type="http://schemas.openxmlformats.org/officeDocument/2006/relationships/tags" Target="../tags/tag319.xml"/><Relationship Id="rId14" Type="http://schemas.openxmlformats.org/officeDocument/2006/relationships/tags" Target="../tags/tag324.xml"/><Relationship Id="rId22" Type="http://schemas.openxmlformats.org/officeDocument/2006/relationships/tags" Target="../tags/tag332.xml"/><Relationship Id="rId27" Type="http://schemas.openxmlformats.org/officeDocument/2006/relationships/tags" Target="../tags/tag337.xml"/><Relationship Id="rId30" Type="http://schemas.openxmlformats.org/officeDocument/2006/relationships/tags" Target="../tags/tag340.xml"/><Relationship Id="rId35" Type="http://schemas.openxmlformats.org/officeDocument/2006/relationships/tags" Target="../tags/tag345.xml"/><Relationship Id="rId43" Type="http://schemas.openxmlformats.org/officeDocument/2006/relationships/image" Target="../media/image14.png"/><Relationship Id="rId8" Type="http://schemas.openxmlformats.org/officeDocument/2006/relationships/tags" Target="../tags/tag318.xml"/><Relationship Id="rId3" Type="http://schemas.openxmlformats.org/officeDocument/2006/relationships/tags" Target="../tags/tag313.xml"/><Relationship Id="rId12" Type="http://schemas.openxmlformats.org/officeDocument/2006/relationships/tags" Target="../tags/tag322.xml"/><Relationship Id="rId17" Type="http://schemas.openxmlformats.org/officeDocument/2006/relationships/tags" Target="../tags/tag327.xml"/><Relationship Id="rId25" Type="http://schemas.openxmlformats.org/officeDocument/2006/relationships/tags" Target="../tags/tag335.xml"/><Relationship Id="rId33" Type="http://schemas.openxmlformats.org/officeDocument/2006/relationships/tags" Target="../tags/tag343.xml"/><Relationship Id="rId38" Type="http://schemas.openxmlformats.org/officeDocument/2006/relationships/tags" Target="../tags/tag348.xml"/></Relationships>
</file>

<file path=ppt/slides/_rels/slide37.xml.rels><?xml version="1.0" encoding="UTF-8" standalone="yes"?>
<Relationships xmlns="http://schemas.openxmlformats.org/package/2006/relationships"><Relationship Id="rId8" Type="http://schemas.openxmlformats.org/officeDocument/2006/relationships/tags" Target="../tags/tag356.xml"/><Relationship Id="rId13" Type="http://schemas.openxmlformats.org/officeDocument/2006/relationships/tags" Target="../tags/tag361.xml"/><Relationship Id="rId18" Type="http://schemas.openxmlformats.org/officeDocument/2006/relationships/image" Target="../media/image12.wmf"/><Relationship Id="rId3" Type="http://schemas.openxmlformats.org/officeDocument/2006/relationships/tags" Target="../tags/tag351.xml"/><Relationship Id="rId7" Type="http://schemas.openxmlformats.org/officeDocument/2006/relationships/tags" Target="../tags/tag355.xml"/><Relationship Id="rId12" Type="http://schemas.openxmlformats.org/officeDocument/2006/relationships/tags" Target="../tags/tag360.xml"/><Relationship Id="rId17" Type="http://schemas.openxmlformats.org/officeDocument/2006/relationships/slideLayout" Target="../slideLayouts/slideLayout2.xml"/><Relationship Id="rId2" Type="http://schemas.openxmlformats.org/officeDocument/2006/relationships/tags" Target="../tags/tag350.xml"/><Relationship Id="rId16" Type="http://schemas.openxmlformats.org/officeDocument/2006/relationships/tags" Target="../tags/tag364.xml"/><Relationship Id="rId20" Type="http://schemas.openxmlformats.org/officeDocument/2006/relationships/image" Target="../media/image14.png"/><Relationship Id="rId1" Type="http://schemas.openxmlformats.org/officeDocument/2006/relationships/tags" Target="../tags/tag349.xml"/><Relationship Id="rId6" Type="http://schemas.openxmlformats.org/officeDocument/2006/relationships/tags" Target="../tags/tag354.xml"/><Relationship Id="rId11" Type="http://schemas.openxmlformats.org/officeDocument/2006/relationships/tags" Target="../tags/tag359.xml"/><Relationship Id="rId5" Type="http://schemas.openxmlformats.org/officeDocument/2006/relationships/tags" Target="../tags/tag353.xml"/><Relationship Id="rId15" Type="http://schemas.openxmlformats.org/officeDocument/2006/relationships/tags" Target="../tags/tag363.xml"/><Relationship Id="rId10" Type="http://schemas.openxmlformats.org/officeDocument/2006/relationships/tags" Target="../tags/tag358.xml"/><Relationship Id="rId19" Type="http://schemas.openxmlformats.org/officeDocument/2006/relationships/image" Target="../media/image13.png"/><Relationship Id="rId4" Type="http://schemas.openxmlformats.org/officeDocument/2006/relationships/tags" Target="../tags/tag352.xml"/><Relationship Id="rId9" Type="http://schemas.openxmlformats.org/officeDocument/2006/relationships/tags" Target="../tags/tag357.xml"/><Relationship Id="rId14" Type="http://schemas.openxmlformats.org/officeDocument/2006/relationships/tags" Target="../tags/tag36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6.xml"/><Relationship Id="rId1" Type="http://schemas.openxmlformats.org/officeDocument/2006/relationships/tags" Target="../tags/tag36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8.xml"/><Relationship Id="rId1" Type="http://schemas.openxmlformats.org/officeDocument/2006/relationships/tags" Target="../tags/tag36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0.xml"/><Relationship Id="rId1" Type="http://schemas.openxmlformats.org/officeDocument/2006/relationships/tags" Target="../tags/tag369.xml"/></Relationships>
</file>

<file path=ppt/slides/_rels/slide41.xml.rels><?xml version="1.0" encoding="UTF-8" standalone="yes"?>
<Relationships xmlns="http://schemas.openxmlformats.org/package/2006/relationships"><Relationship Id="rId13" Type="http://schemas.openxmlformats.org/officeDocument/2006/relationships/tags" Target="../tags/tag383.xml"/><Relationship Id="rId18" Type="http://schemas.openxmlformats.org/officeDocument/2006/relationships/tags" Target="../tags/tag388.xml"/><Relationship Id="rId26" Type="http://schemas.openxmlformats.org/officeDocument/2006/relationships/tags" Target="../tags/tag396.xml"/><Relationship Id="rId21" Type="http://schemas.openxmlformats.org/officeDocument/2006/relationships/tags" Target="../tags/tag391.xml"/><Relationship Id="rId34" Type="http://schemas.openxmlformats.org/officeDocument/2006/relationships/image" Target="../media/image12.wmf"/><Relationship Id="rId7" Type="http://schemas.openxmlformats.org/officeDocument/2006/relationships/tags" Target="../tags/tag377.xml"/><Relationship Id="rId12" Type="http://schemas.openxmlformats.org/officeDocument/2006/relationships/tags" Target="../tags/tag382.xml"/><Relationship Id="rId17" Type="http://schemas.openxmlformats.org/officeDocument/2006/relationships/tags" Target="../tags/tag387.xml"/><Relationship Id="rId25" Type="http://schemas.openxmlformats.org/officeDocument/2006/relationships/tags" Target="../tags/tag395.xml"/><Relationship Id="rId33" Type="http://schemas.openxmlformats.org/officeDocument/2006/relationships/slideLayout" Target="../slideLayouts/slideLayout13.xml"/><Relationship Id="rId2" Type="http://schemas.openxmlformats.org/officeDocument/2006/relationships/tags" Target="../tags/tag372.xml"/><Relationship Id="rId16" Type="http://schemas.openxmlformats.org/officeDocument/2006/relationships/tags" Target="../tags/tag386.xml"/><Relationship Id="rId20" Type="http://schemas.openxmlformats.org/officeDocument/2006/relationships/tags" Target="../tags/tag390.xml"/><Relationship Id="rId29" Type="http://schemas.openxmlformats.org/officeDocument/2006/relationships/tags" Target="../tags/tag399.xml"/><Relationship Id="rId1" Type="http://schemas.openxmlformats.org/officeDocument/2006/relationships/tags" Target="../tags/tag371.xml"/><Relationship Id="rId6" Type="http://schemas.openxmlformats.org/officeDocument/2006/relationships/tags" Target="../tags/tag376.xml"/><Relationship Id="rId11" Type="http://schemas.openxmlformats.org/officeDocument/2006/relationships/tags" Target="../tags/tag381.xml"/><Relationship Id="rId24" Type="http://schemas.openxmlformats.org/officeDocument/2006/relationships/tags" Target="../tags/tag394.xml"/><Relationship Id="rId32" Type="http://schemas.openxmlformats.org/officeDocument/2006/relationships/tags" Target="../tags/tag402.xml"/><Relationship Id="rId37" Type="http://schemas.openxmlformats.org/officeDocument/2006/relationships/image" Target="../media/image16.wmf"/><Relationship Id="rId5" Type="http://schemas.openxmlformats.org/officeDocument/2006/relationships/tags" Target="../tags/tag375.xml"/><Relationship Id="rId15" Type="http://schemas.openxmlformats.org/officeDocument/2006/relationships/tags" Target="../tags/tag385.xml"/><Relationship Id="rId23" Type="http://schemas.openxmlformats.org/officeDocument/2006/relationships/tags" Target="../tags/tag393.xml"/><Relationship Id="rId28" Type="http://schemas.openxmlformats.org/officeDocument/2006/relationships/tags" Target="../tags/tag398.xml"/><Relationship Id="rId36" Type="http://schemas.openxmlformats.org/officeDocument/2006/relationships/image" Target="../media/image10.wmf"/><Relationship Id="rId10" Type="http://schemas.openxmlformats.org/officeDocument/2006/relationships/tags" Target="../tags/tag380.xml"/><Relationship Id="rId19" Type="http://schemas.openxmlformats.org/officeDocument/2006/relationships/tags" Target="../tags/tag389.xml"/><Relationship Id="rId31" Type="http://schemas.openxmlformats.org/officeDocument/2006/relationships/tags" Target="../tags/tag401.xml"/><Relationship Id="rId4" Type="http://schemas.openxmlformats.org/officeDocument/2006/relationships/tags" Target="../tags/tag374.xml"/><Relationship Id="rId9" Type="http://schemas.openxmlformats.org/officeDocument/2006/relationships/tags" Target="../tags/tag379.xml"/><Relationship Id="rId14" Type="http://schemas.openxmlformats.org/officeDocument/2006/relationships/tags" Target="../tags/tag384.xml"/><Relationship Id="rId22" Type="http://schemas.openxmlformats.org/officeDocument/2006/relationships/tags" Target="../tags/tag392.xml"/><Relationship Id="rId27" Type="http://schemas.openxmlformats.org/officeDocument/2006/relationships/tags" Target="../tags/tag397.xml"/><Relationship Id="rId30" Type="http://schemas.openxmlformats.org/officeDocument/2006/relationships/tags" Target="../tags/tag400.xml"/><Relationship Id="rId35" Type="http://schemas.openxmlformats.org/officeDocument/2006/relationships/image" Target="../media/image13.png"/><Relationship Id="rId8" Type="http://schemas.openxmlformats.org/officeDocument/2006/relationships/tags" Target="../tags/tag378.xml"/><Relationship Id="rId3" Type="http://schemas.openxmlformats.org/officeDocument/2006/relationships/tags" Target="../tags/tag373.xml"/></Relationships>
</file>

<file path=ppt/slides/_rels/slide42.xml.rels><?xml version="1.0" encoding="UTF-8" standalone="yes"?>
<Relationships xmlns="http://schemas.openxmlformats.org/package/2006/relationships"><Relationship Id="rId8" Type="http://schemas.openxmlformats.org/officeDocument/2006/relationships/tags" Target="../tags/tag410.xml"/><Relationship Id="rId13" Type="http://schemas.openxmlformats.org/officeDocument/2006/relationships/tags" Target="../tags/tag415.xml"/><Relationship Id="rId18" Type="http://schemas.openxmlformats.org/officeDocument/2006/relationships/tags" Target="../tags/tag420.xml"/><Relationship Id="rId26" Type="http://schemas.openxmlformats.org/officeDocument/2006/relationships/tags" Target="../tags/tag428.xml"/><Relationship Id="rId3" Type="http://schemas.openxmlformats.org/officeDocument/2006/relationships/tags" Target="../tags/tag405.xml"/><Relationship Id="rId21" Type="http://schemas.openxmlformats.org/officeDocument/2006/relationships/tags" Target="../tags/tag423.xml"/><Relationship Id="rId7" Type="http://schemas.openxmlformats.org/officeDocument/2006/relationships/tags" Target="../tags/tag409.xml"/><Relationship Id="rId12" Type="http://schemas.openxmlformats.org/officeDocument/2006/relationships/tags" Target="../tags/tag414.xml"/><Relationship Id="rId17" Type="http://schemas.openxmlformats.org/officeDocument/2006/relationships/tags" Target="../tags/tag419.xml"/><Relationship Id="rId25" Type="http://schemas.openxmlformats.org/officeDocument/2006/relationships/tags" Target="../tags/tag427.xml"/><Relationship Id="rId2" Type="http://schemas.openxmlformats.org/officeDocument/2006/relationships/tags" Target="../tags/tag404.xml"/><Relationship Id="rId16" Type="http://schemas.openxmlformats.org/officeDocument/2006/relationships/tags" Target="../tags/tag418.xml"/><Relationship Id="rId20" Type="http://schemas.openxmlformats.org/officeDocument/2006/relationships/tags" Target="../tags/tag422.xml"/><Relationship Id="rId29" Type="http://schemas.openxmlformats.org/officeDocument/2006/relationships/notesSlide" Target="../notesSlides/notesSlide11.xml"/><Relationship Id="rId1" Type="http://schemas.openxmlformats.org/officeDocument/2006/relationships/tags" Target="../tags/tag403.xml"/><Relationship Id="rId6" Type="http://schemas.openxmlformats.org/officeDocument/2006/relationships/tags" Target="../tags/tag408.xml"/><Relationship Id="rId11" Type="http://schemas.openxmlformats.org/officeDocument/2006/relationships/tags" Target="../tags/tag413.xml"/><Relationship Id="rId24" Type="http://schemas.openxmlformats.org/officeDocument/2006/relationships/tags" Target="../tags/tag426.xml"/><Relationship Id="rId32" Type="http://schemas.openxmlformats.org/officeDocument/2006/relationships/image" Target="../media/image16.wmf"/><Relationship Id="rId5" Type="http://schemas.openxmlformats.org/officeDocument/2006/relationships/tags" Target="../tags/tag407.xml"/><Relationship Id="rId15" Type="http://schemas.openxmlformats.org/officeDocument/2006/relationships/tags" Target="../tags/tag417.xml"/><Relationship Id="rId23" Type="http://schemas.openxmlformats.org/officeDocument/2006/relationships/tags" Target="../tags/tag425.xml"/><Relationship Id="rId28" Type="http://schemas.openxmlformats.org/officeDocument/2006/relationships/slideLayout" Target="../slideLayouts/slideLayout14.xml"/><Relationship Id="rId10" Type="http://schemas.openxmlformats.org/officeDocument/2006/relationships/tags" Target="../tags/tag412.xml"/><Relationship Id="rId19" Type="http://schemas.openxmlformats.org/officeDocument/2006/relationships/tags" Target="../tags/tag421.xml"/><Relationship Id="rId31" Type="http://schemas.openxmlformats.org/officeDocument/2006/relationships/image" Target="../media/image10.wmf"/><Relationship Id="rId4" Type="http://schemas.openxmlformats.org/officeDocument/2006/relationships/tags" Target="../tags/tag406.xml"/><Relationship Id="rId9" Type="http://schemas.openxmlformats.org/officeDocument/2006/relationships/tags" Target="../tags/tag411.xml"/><Relationship Id="rId14" Type="http://schemas.openxmlformats.org/officeDocument/2006/relationships/tags" Target="../tags/tag416.xml"/><Relationship Id="rId22" Type="http://schemas.openxmlformats.org/officeDocument/2006/relationships/tags" Target="../tags/tag424.xml"/><Relationship Id="rId27" Type="http://schemas.openxmlformats.org/officeDocument/2006/relationships/tags" Target="../tags/tag429.xml"/><Relationship Id="rId30" Type="http://schemas.openxmlformats.org/officeDocument/2006/relationships/image" Target="../media/image12.wmf"/></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12192000" cy="1407031"/>
          </a:xfrm>
          <a:solidFill>
            <a:schemeClr val="accent5">
              <a:lumMod val="60000"/>
              <a:lumOff val="40000"/>
            </a:schemeClr>
          </a:solidFill>
          <a:ln>
            <a:solidFill>
              <a:schemeClr val="accent1"/>
            </a:solidFill>
          </a:ln>
        </p:spPr>
        <p:txBody>
          <a:bodyPr anchor="ctr">
            <a:normAutofit/>
          </a:bodyPr>
          <a:lstStyle/>
          <a:p>
            <a:r>
              <a:rPr lang="en-US" altLang="zh-CN" sz="3600" b="1" dirty="0" smtClean="0">
                <a:latin typeface="Arial" panose="020B0604020202020204" pitchFamily="34" charset="0"/>
                <a:cs typeface="Arial" panose="020B0604020202020204" pitchFamily="34" charset="0"/>
              </a:rPr>
              <a:t>Computer Security and Cryptography</a:t>
            </a:r>
            <a:endParaRPr lang="zh-CN" altLang="en-US" sz="3600" b="1" dirty="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1524000" y="1407032"/>
            <a:ext cx="9144000" cy="5450967"/>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r>
              <a:rPr lang="en-US" altLang="zh-CN" dirty="0" smtClean="0"/>
              <a:t>Lecturer: </a:t>
            </a:r>
            <a:r>
              <a:rPr lang="en-US" altLang="zh-CN" b="1" dirty="0" smtClean="0"/>
              <a:t>Zhou </a:t>
            </a:r>
            <a:r>
              <a:rPr lang="en-US" altLang="zh-CN" b="1" dirty="0" err="1" smtClean="0"/>
              <a:t>Peng</a:t>
            </a:r>
            <a:r>
              <a:rPr lang="en-US" altLang="zh-CN" dirty="0" smtClean="0"/>
              <a:t>, </a:t>
            </a:r>
            <a:r>
              <a:rPr lang="en-US" altLang="zh-CN" dirty="0" err="1" smtClean="0"/>
              <a:t>Ph.D</a:t>
            </a:r>
            <a:r>
              <a:rPr lang="en-US" altLang="zh-CN" dirty="0" smtClean="0"/>
              <a:t> in Computer Network Security</a:t>
            </a:r>
          </a:p>
          <a:p>
            <a:r>
              <a:rPr lang="en-US" altLang="zh-CN" dirty="0" smtClean="0"/>
              <a:t>pzhou@shu.edu.cn</a:t>
            </a:r>
            <a:endParaRPr lang="zh-CN" altLang="en-US" dirty="0"/>
          </a:p>
        </p:txBody>
      </p:sp>
      <p:cxnSp>
        <p:nvCxnSpPr>
          <p:cNvPr id="5" name="直接连接符 4"/>
          <p:cNvCxnSpPr/>
          <p:nvPr/>
        </p:nvCxnSpPr>
        <p:spPr>
          <a:xfrm>
            <a:off x="0" y="1407032"/>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7496175" y="1720908"/>
            <a:ext cx="2343150" cy="3324225"/>
          </a:xfrm>
          <a:prstGeom prst="rect">
            <a:avLst/>
          </a:prstGeom>
        </p:spPr>
      </p:pic>
      <p:pic>
        <p:nvPicPr>
          <p:cNvPr id="6" name="图片 5"/>
          <p:cNvPicPr>
            <a:picLocks noChangeAspect="1"/>
          </p:cNvPicPr>
          <p:nvPr/>
        </p:nvPicPr>
        <p:blipFill>
          <a:blip r:embed="rId4"/>
          <a:stretch>
            <a:fillRect/>
          </a:stretch>
        </p:blipFill>
        <p:spPr>
          <a:xfrm>
            <a:off x="2467692" y="1720909"/>
            <a:ext cx="2513945" cy="3324225"/>
          </a:xfrm>
          <a:prstGeom prst="rect">
            <a:avLst/>
          </a:prstGeom>
        </p:spPr>
      </p:pic>
      <p:sp>
        <p:nvSpPr>
          <p:cNvPr id="10" name="灯片编号占位符 9"/>
          <p:cNvSpPr>
            <a:spLocks noGrp="1"/>
          </p:cNvSpPr>
          <p:nvPr>
            <p:ph type="sldNum" sz="quarter" idx="12"/>
          </p:nvPr>
        </p:nvSpPr>
        <p:spPr/>
        <p:txBody>
          <a:bodyPr/>
          <a:lstStyle/>
          <a:p>
            <a:fld id="{1FF18F41-E0A9-4F72-861C-BE4AABE77BA0}" type="slidenum">
              <a:rPr lang="zh-CN" altLang="en-US" smtClean="0"/>
              <a:t>1</a:t>
            </a:fld>
            <a:endParaRPr lang="zh-CN" altLang="en-US"/>
          </a:p>
        </p:txBody>
      </p:sp>
      <p:sp>
        <p:nvSpPr>
          <p:cNvPr id="7" name="矩形 6"/>
          <p:cNvSpPr/>
          <p:nvPr/>
        </p:nvSpPr>
        <p:spPr>
          <a:xfrm>
            <a:off x="5460904" y="2859800"/>
            <a:ext cx="1556003" cy="523220"/>
          </a:xfrm>
          <a:prstGeom prst="rect">
            <a:avLst/>
          </a:prstGeom>
        </p:spPr>
        <p:txBody>
          <a:bodyPr wrap="none">
            <a:spAutoFit/>
          </a:bodyPr>
          <a:lstStyle/>
          <a:p>
            <a:r>
              <a:rPr lang="en-US" altLang="zh-CN" sz="2800" b="1" dirty="0"/>
              <a:t>Lecture </a:t>
            </a:r>
            <a:r>
              <a:rPr lang="en-US" altLang="zh-CN" sz="2800" b="1" dirty="0" smtClean="0"/>
              <a:t>4</a:t>
            </a:r>
            <a:endParaRPr lang="en-US" altLang="zh-CN" sz="2800" b="1" dirty="0"/>
          </a:p>
        </p:txBody>
      </p:sp>
    </p:spTree>
    <p:extLst>
      <p:ext uri="{BB962C8B-B14F-4D97-AF65-F5344CB8AC3E}">
        <p14:creationId xmlns:p14="http://schemas.microsoft.com/office/powerpoint/2010/main" val="2596138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4818" name="Picture 2" descr="spy"/>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08689" y="3246438"/>
            <a:ext cx="1398587" cy="2038350"/>
          </a:xfrm>
          <a:prstGeom prst="rect">
            <a:avLst/>
          </a:prstGeom>
          <a:noFill/>
          <a:extLst>
            <a:ext uri="{909E8E84-426E-40DD-AFC4-6F175D3DCCD1}">
              <a14:hiddenFill xmlns:a14="http://schemas.microsoft.com/office/drawing/2010/main">
                <a:solidFill>
                  <a:srgbClr val="FFFFFF"/>
                </a:solidFill>
              </a14:hiddenFill>
            </a:ext>
          </a:extLst>
        </p:spPr>
      </p:pic>
      <p:sp>
        <p:nvSpPr>
          <p:cNvPr id="674819" name="Rectangle 3"/>
          <p:cNvSpPr>
            <a:spLocks noGrp="1" noChangeArrowheads="1"/>
          </p:cNvSpPr>
          <p:nvPr>
            <p:ph type="title"/>
          </p:nvPr>
        </p:nvSpPr>
        <p:spPr>
          <a:xfrm>
            <a:off x="2057400" y="0"/>
            <a:ext cx="8229600" cy="1143000"/>
          </a:xfrm>
        </p:spPr>
        <p:txBody>
          <a:bodyPr/>
          <a:lstStyle/>
          <a:p>
            <a:r>
              <a:rPr lang="en-US" altLang="zh-CN">
                <a:ea typeface="宋体" panose="02010600030101010101" pitchFamily="2" charset="-122"/>
              </a:rPr>
              <a:t>Sending Passwords</a:t>
            </a:r>
          </a:p>
        </p:txBody>
      </p:sp>
      <p:sp>
        <p:nvSpPr>
          <p:cNvPr id="674820" name="Rectangle 4"/>
          <p:cNvSpPr>
            <a:spLocks noChangeArrowheads="1"/>
          </p:cNvSpPr>
          <p:nvPr/>
        </p:nvSpPr>
        <p:spPr bwMode="auto">
          <a:xfrm>
            <a:off x="3633788" y="2636838"/>
            <a:ext cx="13716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anose="020B0604030504040204" pitchFamily="34" charset="0"/>
                <a:ea typeface="宋体" panose="02010600030101010101" pitchFamily="2" charset="-122"/>
              </a:rPr>
              <a:t>Encrypt</a:t>
            </a:r>
          </a:p>
        </p:txBody>
      </p:sp>
      <p:sp>
        <p:nvSpPr>
          <p:cNvPr id="674821" name="Text Box 5"/>
          <p:cNvSpPr txBox="1">
            <a:spLocks noChangeArrowheads="1"/>
          </p:cNvSpPr>
          <p:nvPr/>
        </p:nvSpPr>
        <p:spPr bwMode="auto">
          <a:xfrm>
            <a:off x="3446464" y="5851525"/>
            <a:ext cx="8286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User</a:t>
            </a:r>
          </a:p>
        </p:txBody>
      </p:sp>
      <p:sp>
        <p:nvSpPr>
          <p:cNvPr id="674822" name="Text Box 6"/>
          <p:cNvSpPr txBox="1">
            <a:spLocks noChangeArrowheads="1"/>
          </p:cNvSpPr>
          <p:nvPr/>
        </p:nvSpPr>
        <p:spPr bwMode="auto">
          <a:xfrm>
            <a:off x="8991601" y="5867400"/>
            <a:ext cx="10826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Server</a:t>
            </a:r>
          </a:p>
        </p:txBody>
      </p:sp>
      <p:sp>
        <p:nvSpPr>
          <p:cNvPr id="674823" name="AutoShape 7"/>
          <p:cNvSpPr>
            <a:spLocks noChangeArrowheads="1"/>
          </p:cNvSpPr>
          <p:nvPr/>
        </p:nvSpPr>
        <p:spPr bwMode="auto">
          <a:xfrm>
            <a:off x="3352800" y="4495800"/>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4824" name="Oval 8"/>
          <p:cNvSpPr>
            <a:spLocks noChangeArrowheads="1"/>
          </p:cNvSpPr>
          <p:nvPr/>
        </p:nvSpPr>
        <p:spPr bwMode="auto">
          <a:xfrm>
            <a:off x="3581401" y="48768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4825" name="Oval 9"/>
          <p:cNvSpPr>
            <a:spLocks noChangeArrowheads="1"/>
          </p:cNvSpPr>
          <p:nvPr/>
        </p:nvSpPr>
        <p:spPr bwMode="auto">
          <a:xfrm>
            <a:off x="3657601" y="4908550"/>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4826" name="Oval 10"/>
          <p:cNvSpPr>
            <a:spLocks noChangeArrowheads="1"/>
          </p:cNvSpPr>
          <p:nvPr/>
        </p:nvSpPr>
        <p:spPr bwMode="auto">
          <a:xfrm>
            <a:off x="3933826" y="48768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4827" name="Oval 11"/>
          <p:cNvSpPr>
            <a:spLocks noChangeArrowheads="1"/>
          </p:cNvSpPr>
          <p:nvPr/>
        </p:nvSpPr>
        <p:spPr bwMode="auto">
          <a:xfrm>
            <a:off x="4010026" y="4908550"/>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4828" name="AutoShape 12"/>
          <p:cNvSpPr>
            <a:spLocks noChangeArrowheads="1"/>
          </p:cNvSpPr>
          <p:nvPr/>
        </p:nvSpPr>
        <p:spPr bwMode="auto">
          <a:xfrm>
            <a:off x="8686800" y="4343400"/>
            <a:ext cx="1600200" cy="14478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4829" name="Line 13"/>
          <p:cNvSpPr>
            <a:spLocks noChangeShapeType="1"/>
          </p:cNvSpPr>
          <p:nvPr/>
        </p:nvSpPr>
        <p:spPr bwMode="auto">
          <a:xfrm>
            <a:off x="5334000" y="2743200"/>
            <a:ext cx="685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4830" name="Oval 14"/>
          <p:cNvSpPr>
            <a:spLocks noChangeArrowheads="1"/>
          </p:cNvSpPr>
          <p:nvPr/>
        </p:nvSpPr>
        <p:spPr bwMode="auto">
          <a:xfrm>
            <a:off x="6096000" y="22098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4831" name="Oval 15"/>
          <p:cNvSpPr>
            <a:spLocks noChangeArrowheads="1"/>
          </p:cNvSpPr>
          <p:nvPr/>
        </p:nvSpPr>
        <p:spPr bwMode="auto">
          <a:xfrm>
            <a:off x="7010400" y="17526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4832" name="Oval 16"/>
          <p:cNvSpPr>
            <a:spLocks noChangeArrowheads="1"/>
          </p:cNvSpPr>
          <p:nvPr/>
        </p:nvSpPr>
        <p:spPr bwMode="auto">
          <a:xfrm>
            <a:off x="7315200" y="25146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4833" name="Oval 17"/>
          <p:cNvSpPr>
            <a:spLocks noChangeArrowheads="1"/>
          </p:cNvSpPr>
          <p:nvPr/>
        </p:nvSpPr>
        <p:spPr bwMode="auto">
          <a:xfrm>
            <a:off x="6477000" y="29718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4834" name="Oval 18"/>
          <p:cNvSpPr>
            <a:spLocks noChangeArrowheads="1"/>
          </p:cNvSpPr>
          <p:nvPr/>
        </p:nvSpPr>
        <p:spPr bwMode="auto">
          <a:xfrm>
            <a:off x="5867400" y="28194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4835" name="Text Box 19"/>
          <p:cNvSpPr txBox="1">
            <a:spLocks noChangeArrowheads="1"/>
          </p:cNvSpPr>
          <p:nvPr/>
        </p:nvSpPr>
        <p:spPr bwMode="auto">
          <a:xfrm>
            <a:off x="6561139" y="2735264"/>
            <a:ext cx="18903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bg1"/>
                </a:solidFill>
                <a:effectLst>
                  <a:outerShdw blurRad="38100" dist="38100" dir="2700000" algn="tl">
                    <a:srgbClr val="C0C0C0"/>
                  </a:outerShdw>
                </a:effectLst>
                <a:latin typeface="Tahoma" panose="020B0604030504040204" pitchFamily="34" charset="0"/>
                <a:ea typeface="宋体" panose="02010600030101010101" pitchFamily="2" charset="-122"/>
              </a:rPr>
              <a:t>The Internet</a:t>
            </a:r>
          </a:p>
        </p:txBody>
      </p:sp>
      <p:sp>
        <p:nvSpPr>
          <p:cNvPr id="674836" name="Line 20"/>
          <p:cNvSpPr>
            <a:spLocks noChangeShapeType="1"/>
          </p:cNvSpPr>
          <p:nvPr/>
        </p:nvSpPr>
        <p:spPr bwMode="auto">
          <a:xfrm>
            <a:off x="8305800" y="3657600"/>
            <a:ext cx="609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674837"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414" y="1203326"/>
            <a:ext cx="4065587"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1FF18F41-E0A9-4F72-861C-BE4AABE77BA0}" type="slidenum">
              <a:rPr lang="zh-CN" altLang="en-US" smtClean="0"/>
              <a:t>10</a:t>
            </a:fld>
            <a:endParaRPr lang="zh-CN" altLang="en-US"/>
          </a:p>
        </p:txBody>
      </p:sp>
      <p:sp>
        <p:nvSpPr>
          <p:cNvPr id="23"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4"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5897908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AutoShape 2"/>
          <p:cNvSpPr>
            <a:spLocks noChangeArrowheads="1"/>
          </p:cNvSpPr>
          <p:nvPr/>
        </p:nvSpPr>
        <p:spPr bwMode="auto">
          <a:xfrm>
            <a:off x="6781800" y="2209800"/>
            <a:ext cx="3429000" cy="2667000"/>
          </a:xfrm>
          <a:prstGeom prst="can">
            <a:avLst>
              <a:gd name="adj" fmla="val 11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43" name="Rectangle 3"/>
          <p:cNvSpPr>
            <a:spLocks noChangeArrowheads="1"/>
          </p:cNvSpPr>
          <p:nvPr/>
        </p:nvSpPr>
        <p:spPr bwMode="auto">
          <a:xfrm>
            <a:off x="3633788" y="2636838"/>
            <a:ext cx="13716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anose="020B0604030504040204" pitchFamily="34" charset="0"/>
                <a:ea typeface="宋体" panose="02010600030101010101" pitchFamily="2" charset="-122"/>
              </a:rPr>
              <a:t>Encrypt</a:t>
            </a:r>
          </a:p>
        </p:txBody>
      </p:sp>
      <p:sp>
        <p:nvSpPr>
          <p:cNvPr id="675844" name="Rectangle 4"/>
          <p:cNvSpPr>
            <a:spLocks noChangeArrowheads="1"/>
          </p:cNvSpPr>
          <p:nvPr/>
        </p:nvSpPr>
        <p:spPr bwMode="auto">
          <a:xfrm>
            <a:off x="6992938" y="2640013"/>
            <a:ext cx="1371600" cy="9144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anose="020B0604030504040204" pitchFamily="34" charset="0"/>
                <a:ea typeface="宋体" panose="02010600030101010101" pitchFamily="2" charset="-122"/>
              </a:rPr>
              <a:t>Decrypt</a:t>
            </a:r>
          </a:p>
        </p:txBody>
      </p:sp>
      <p:cxnSp>
        <p:nvCxnSpPr>
          <p:cNvPr id="675845" name="AutoShape 5"/>
          <p:cNvCxnSpPr>
            <a:cxnSpLocks noChangeShapeType="1"/>
            <a:stCxn id="675843" idx="0"/>
          </p:cNvCxnSpPr>
          <p:nvPr/>
        </p:nvCxnSpPr>
        <p:spPr bwMode="auto">
          <a:xfrm flipV="1">
            <a:off x="4319588" y="2136776"/>
            <a:ext cx="1096962" cy="5000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5846" name="Text Box 6"/>
          <p:cNvSpPr txBox="1">
            <a:spLocks noChangeArrowheads="1"/>
          </p:cNvSpPr>
          <p:nvPr/>
        </p:nvSpPr>
        <p:spPr bwMode="auto">
          <a:xfrm>
            <a:off x="1981200" y="2865438"/>
            <a:ext cx="1354138"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Plaintext</a:t>
            </a:r>
          </a:p>
        </p:txBody>
      </p:sp>
      <p:sp>
        <p:nvSpPr>
          <p:cNvPr id="675847" name="Text Box 7"/>
          <p:cNvSpPr txBox="1">
            <a:spLocks noChangeArrowheads="1"/>
          </p:cNvSpPr>
          <p:nvPr/>
        </p:nvSpPr>
        <p:spPr bwMode="auto">
          <a:xfrm>
            <a:off x="2971800" y="1752600"/>
            <a:ext cx="1574800"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Ciphertext</a:t>
            </a:r>
          </a:p>
        </p:txBody>
      </p:sp>
      <p:cxnSp>
        <p:nvCxnSpPr>
          <p:cNvPr id="675848" name="AutoShape 8"/>
          <p:cNvCxnSpPr>
            <a:cxnSpLocks noChangeShapeType="1"/>
            <a:stCxn id="675846" idx="3"/>
            <a:endCxn id="675843" idx="1"/>
          </p:cNvCxnSpPr>
          <p:nvPr/>
        </p:nvCxnSpPr>
        <p:spPr bwMode="auto">
          <a:xfrm>
            <a:off x="3335338" y="3094038"/>
            <a:ext cx="29845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5849" name="Text Box 9"/>
          <p:cNvSpPr txBox="1">
            <a:spLocks noChangeArrowheads="1"/>
          </p:cNvSpPr>
          <p:nvPr/>
        </p:nvSpPr>
        <p:spPr bwMode="auto">
          <a:xfrm>
            <a:off x="8704264" y="2868613"/>
            <a:ext cx="1354137"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Plaintext</a:t>
            </a:r>
          </a:p>
        </p:txBody>
      </p:sp>
      <p:cxnSp>
        <p:nvCxnSpPr>
          <p:cNvPr id="675850" name="AutoShape 10"/>
          <p:cNvCxnSpPr>
            <a:cxnSpLocks noChangeShapeType="1"/>
            <a:stCxn id="675844" idx="3"/>
            <a:endCxn id="675849" idx="1"/>
          </p:cNvCxnSpPr>
          <p:nvPr/>
        </p:nvCxnSpPr>
        <p:spPr bwMode="auto">
          <a:xfrm>
            <a:off x="8364539" y="3097213"/>
            <a:ext cx="3397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5851" name="Text Box 11"/>
          <p:cNvSpPr txBox="1">
            <a:spLocks noChangeArrowheads="1"/>
          </p:cNvSpPr>
          <p:nvPr/>
        </p:nvSpPr>
        <p:spPr bwMode="auto">
          <a:xfrm>
            <a:off x="2379664" y="4937125"/>
            <a:ext cx="8286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User</a:t>
            </a:r>
          </a:p>
        </p:txBody>
      </p:sp>
      <p:sp>
        <p:nvSpPr>
          <p:cNvPr id="675852" name="Text Box 12"/>
          <p:cNvSpPr txBox="1">
            <a:spLocks noChangeArrowheads="1"/>
          </p:cNvSpPr>
          <p:nvPr/>
        </p:nvSpPr>
        <p:spPr bwMode="auto">
          <a:xfrm>
            <a:off x="8077201" y="5029200"/>
            <a:ext cx="10826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Server</a:t>
            </a:r>
          </a:p>
        </p:txBody>
      </p:sp>
      <p:sp>
        <p:nvSpPr>
          <p:cNvPr id="675853" name="AutoShape 13"/>
          <p:cNvSpPr>
            <a:spLocks noChangeArrowheads="1"/>
          </p:cNvSpPr>
          <p:nvPr/>
        </p:nvSpPr>
        <p:spPr bwMode="auto">
          <a:xfrm>
            <a:off x="2286000" y="3581400"/>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54" name="Oval 14"/>
          <p:cNvSpPr>
            <a:spLocks noChangeArrowheads="1"/>
          </p:cNvSpPr>
          <p:nvPr/>
        </p:nvSpPr>
        <p:spPr bwMode="auto">
          <a:xfrm>
            <a:off x="2514601"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55" name="Oval 15"/>
          <p:cNvSpPr>
            <a:spLocks noChangeArrowheads="1"/>
          </p:cNvSpPr>
          <p:nvPr/>
        </p:nvSpPr>
        <p:spPr bwMode="auto">
          <a:xfrm>
            <a:off x="2590801" y="3994150"/>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56" name="Oval 16"/>
          <p:cNvSpPr>
            <a:spLocks noChangeArrowheads="1"/>
          </p:cNvSpPr>
          <p:nvPr/>
        </p:nvSpPr>
        <p:spPr bwMode="auto">
          <a:xfrm>
            <a:off x="2867026"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57" name="Oval 17"/>
          <p:cNvSpPr>
            <a:spLocks noChangeArrowheads="1"/>
          </p:cNvSpPr>
          <p:nvPr/>
        </p:nvSpPr>
        <p:spPr bwMode="auto">
          <a:xfrm>
            <a:off x="2943226" y="3994150"/>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58" name="Text Box 18"/>
          <p:cNvSpPr txBox="1">
            <a:spLocks noChangeArrowheads="1"/>
          </p:cNvSpPr>
          <p:nvPr/>
        </p:nvSpPr>
        <p:spPr bwMode="auto">
          <a:xfrm>
            <a:off x="3927476" y="4978401"/>
            <a:ext cx="1919115" cy="646331"/>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ea typeface="宋体" panose="02010600030101010101" pitchFamily="2" charset="-122"/>
              </a:rPr>
              <a:t>C = Encrypt</a:t>
            </a:r>
            <a:r>
              <a:rPr lang="en-US" altLang="zh-CN" i="1" baseline="-25000">
                <a:latin typeface="Tahoma" panose="020B0604030504040204" pitchFamily="34" charset="0"/>
                <a:ea typeface="宋体" panose="02010600030101010101" pitchFamily="2" charset="-122"/>
              </a:rPr>
              <a:t>K</a:t>
            </a:r>
            <a:r>
              <a:rPr lang="en-US" altLang="zh-CN">
                <a:latin typeface="Tahoma" panose="020B0604030504040204" pitchFamily="34" charset="0"/>
                <a:ea typeface="宋体" panose="02010600030101010101" pitchFamily="2" charset="-122"/>
              </a:rPr>
              <a:t> (P)</a:t>
            </a:r>
          </a:p>
          <a:p>
            <a:r>
              <a:rPr lang="en-US" altLang="zh-CN">
                <a:latin typeface="Tahoma" panose="020B0604030504040204" pitchFamily="34" charset="0"/>
                <a:ea typeface="宋体" panose="02010600030101010101" pitchFamily="2" charset="-122"/>
              </a:rPr>
              <a:t>P = Decrypt</a:t>
            </a:r>
            <a:r>
              <a:rPr lang="en-US" altLang="zh-CN" sz="2400" i="1" baseline="-25000">
                <a:latin typeface="Tahoma" panose="020B0604030504040204" pitchFamily="34" charset="0"/>
                <a:ea typeface="宋体" panose="02010600030101010101" pitchFamily="2" charset="-122"/>
              </a:rPr>
              <a:t>K</a:t>
            </a:r>
            <a:r>
              <a:rPr lang="en-US" altLang="zh-CN">
                <a:latin typeface="Tahoma" panose="020B0604030504040204" pitchFamily="34" charset="0"/>
                <a:ea typeface="宋体" panose="02010600030101010101" pitchFamily="2" charset="-122"/>
              </a:rPr>
              <a:t> (C)</a:t>
            </a:r>
          </a:p>
        </p:txBody>
      </p:sp>
      <p:sp>
        <p:nvSpPr>
          <p:cNvPr id="675859" name="Text Box 19"/>
          <p:cNvSpPr txBox="1">
            <a:spLocks noChangeArrowheads="1"/>
          </p:cNvSpPr>
          <p:nvPr/>
        </p:nvSpPr>
        <p:spPr bwMode="auto">
          <a:xfrm>
            <a:off x="4158334" y="3840163"/>
            <a:ext cx="320921" cy="369332"/>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i="1">
                <a:solidFill>
                  <a:srgbClr val="FF3300"/>
                </a:solidFill>
                <a:latin typeface="Tahoma" panose="020B0604030504040204" pitchFamily="34" charset="0"/>
                <a:ea typeface="宋体" panose="02010600030101010101" pitchFamily="2" charset="-122"/>
              </a:rPr>
              <a:t>K</a:t>
            </a:r>
            <a:endParaRPr lang="en-US" altLang="zh-CN" i="1" baseline="-25000">
              <a:solidFill>
                <a:schemeClr val="hlink"/>
              </a:solidFill>
              <a:latin typeface="Tahoma" panose="020B0604030504040204" pitchFamily="34" charset="0"/>
              <a:ea typeface="宋体" panose="02010600030101010101" pitchFamily="2" charset="-122"/>
            </a:endParaRPr>
          </a:p>
        </p:txBody>
      </p:sp>
      <p:cxnSp>
        <p:nvCxnSpPr>
          <p:cNvPr id="675860" name="AutoShape 20"/>
          <p:cNvCxnSpPr>
            <a:cxnSpLocks noChangeShapeType="1"/>
            <a:stCxn id="675859" idx="0"/>
          </p:cNvCxnSpPr>
          <p:nvPr/>
        </p:nvCxnSpPr>
        <p:spPr bwMode="auto">
          <a:xfrm flipV="1">
            <a:off x="4318795" y="3565525"/>
            <a:ext cx="2381" cy="2746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5861" name="Text Box 21"/>
          <p:cNvSpPr txBox="1">
            <a:spLocks noChangeArrowheads="1"/>
          </p:cNvSpPr>
          <p:nvPr/>
        </p:nvSpPr>
        <p:spPr bwMode="auto">
          <a:xfrm>
            <a:off x="7577809" y="3840163"/>
            <a:ext cx="320921" cy="369332"/>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i="1">
                <a:solidFill>
                  <a:srgbClr val="FF3300"/>
                </a:solidFill>
                <a:latin typeface="Tahoma" panose="020B0604030504040204" pitchFamily="34" charset="0"/>
                <a:ea typeface="宋体" panose="02010600030101010101" pitchFamily="2" charset="-122"/>
              </a:rPr>
              <a:t>K</a:t>
            </a:r>
            <a:endParaRPr lang="en-US" altLang="zh-CN" i="1" baseline="-25000">
              <a:solidFill>
                <a:schemeClr val="hlink"/>
              </a:solidFill>
              <a:latin typeface="Tahoma" panose="020B0604030504040204" pitchFamily="34" charset="0"/>
              <a:ea typeface="宋体" panose="02010600030101010101" pitchFamily="2" charset="-122"/>
            </a:endParaRPr>
          </a:p>
        </p:txBody>
      </p:sp>
      <p:cxnSp>
        <p:nvCxnSpPr>
          <p:cNvPr id="675862" name="AutoShape 22"/>
          <p:cNvCxnSpPr>
            <a:cxnSpLocks noChangeShapeType="1"/>
          </p:cNvCxnSpPr>
          <p:nvPr/>
        </p:nvCxnSpPr>
        <p:spPr bwMode="auto">
          <a:xfrm flipV="1">
            <a:off x="7739064" y="3565525"/>
            <a:ext cx="1587" cy="2746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5863" name="Oval 23"/>
          <p:cNvSpPr>
            <a:spLocks noChangeArrowheads="1"/>
          </p:cNvSpPr>
          <p:nvPr/>
        </p:nvSpPr>
        <p:spPr bwMode="auto">
          <a:xfrm>
            <a:off x="4953000" y="4572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64" name="Oval 24"/>
          <p:cNvSpPr>
            <a:spLocks noChangeArrowheads="1"/>
          </p:cNvSpPr>
          <p:nvPr/>
        </p:nvSpPr>
        <p:spPr bwMode="auto">
          <a:xfrm>
            <a:off x="5867400" y="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65" name="Oval 25"/>
          <p:cNvSpPr>
            <a:spLocks noChangeArrowheads="1"/>
          </p:cNvSpPr>
          <p:nvPr/>
        </p:nvSpPr>
        <p:spPr bwMode="auto">
          <a:xfrm>
            <a:off x="6172200" y="7620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66" name="Oval 26"/>
          <p:cNvSpPr>
            <a:spLocks noChangeArrowheads="1"/>
          </p:cNvSpPr>
          <p:nvPr/>
        </p:nvSpPr>
        <p:spPr bwMode="auto">
          <a:xfrm>
            <a:off x="5334000" y="12192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67" name="Oval 27"/>
          <p:cNvSpPr>
            <a:spLocks noChangeArrowheads="1"/>
          </p:cNvSpPr>
          <p:nvPr/>
        </p:nvSpPr>
        <p:spPr bwMode="auto">
          <a:xfrm>
            <a:off x="4724400" y="10668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68" name="Text Box 28"/>
          <p:cNvSpPr txBox="1">
            <a:spLocks noChangeArrowheads="1"/>
          </p:cNvSpPr>
          <p:nvPr/>
        </p:nvSpPr>
        <p:spPr bwMode="auto">
          <a:xfrm>
            <a:off x="5418139" y="982664"/>
            <a:ext cx="18903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bg1"/>
                </a:solidFill>
                <a:effectLst>
                  <a:outerShdw blurRad="38100" dist="38100" dir="2700000" algn="tl">
                    <a:srgbClr val="C0C0C0"/>
                  </a:outerShdw>
                </a:effectLst>
                <a:latin typeface="Tahoma" panose="020B0604030504040204" pitchFamily="34" charset="0"/>
                <a:ea typeface="宋体" panose="02010600030101010101" pitchFamily="2" charset="-122"/>
              </a:rPr>
              <a:t>The Internet</a:t>
            </a:r>
          </a:p>
        </p:txBody>
      </p:sp>
      <p:sp>
        <p:nvSpPr>
          <p:cNvPr id="675869" name="Line 29"/>
          <p:cNvSpPr>
            <a:spLocks noChangeShapeType="1"/>
          </p:cNvSpPr>
          <p:nvPr/>
        </p:nvSpPr>
        <p:spPr bwMode="auto">
          <a:xfrm>
            <a:off x="6858000" y="19812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2"/>
          </p:nvPr>
        </p:nvSpPr>
        <p:spPr/>
        <p:txBody>
          <a:bodyPr/>
          <a:lstStyle/>
          <a:p>
            <a:fld id="{1FF18F41-E0A9-4F72-861C-BE4AABE77BA0}" type="slidenum">
              <a:rPr lang="zh-CN" altLang="en-US" smtClean="0"/>
              <a:t>11</a:t>
            </a:fld>
            <a:endParaRPr lang="zh-CN" altLang="en-US"/>
          </a:p>
        </p:txBody>
      </p:sp>
      <p:sp>
        <p:nvSpPr>
          <p:cNvPr id="31"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32"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97748716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1"/>
            </p:custDataLst>
          </p:nvPr>
        </p:nvSpPr>
        <p:spPr/>
        <p:txBody>
          <a:bodyPr/>
          <a:lstStyle/>
          <a:p>
            <a:r>
              <a:rPr lang="en-AU" altLang="zh-CN">
                <a:ea typeface="宋体" panose="02010600030101010101" pitchFamily="2" charset="-122"/>
              </a:rPr>
              <a:t>Private-Key Cryptography</a:t>
            </a:r>
          </a:p>
        </p:txBody>
      </p:sp>
      <p:sp>
        <p:nvSpPr>
          <p:cNvPr id="4099" name="Rectangle 3"/>
          <p:cNvSpPr>
            <a:spLocks noGrp="1" noChangeArrowheads="1"/>
          </p:cNvSpPr>
          <p:nvPr>
            <p:ph type="body" idx="1"/>
            <p:custDataLst>
              <p:tags r:id="rId2"/>
            </p:custDataLst>
          </p:nvPr>
        </p:nvSpPr>
        <p:spPr/>
        <p:txBody>
          <a:bodyPr/>
          <a:lstStyle/>
          <a:p>
            <a:pPr>
              <a:lnSpc>
                <a:spcPct val="90000"/>
              </a:lnSpc>
            </a:pPr>
            <a:r>
              <a:rPr lang="en-AU" altLang="zh-CN">
                <a:ea typeface="宋体" panose="02010600030101010101" pitchFamily="2" charset="-122"/>
              </a:rPr>
              <a:t>traditional </a:t>
            </a:r>
            <a:r>
              <a:rPr lang="en-AU" altLang="zh-CN" b="1">
                <a:ea typeface="宋体" panose="02010600030101010101" pitchFamily="2" charset="-122"/>
              </a:rPr>
              <a:t>private/secret/single key</a:t>
            </a:r>
            <a:r>
              <a:rPr lang="en-AU" altLang="zh-CN">
                <a:ea typeface="宋体" panose="02010600030101010101" pitchFamily="2" charset="-122"/>
              </a:rPr>
              <a:t> cryptography uses </a:t>
            </a:r>
            <a:r>
              <a:rPr lang="en-AU" altLang="zh-CN" b="1">
                <a:ea typeface="宋体" panose="02010600030101010101" pitchFamily="2" charset="-122"/>
              </a:rPr>
              <a:t>one</a:t>
            </a:r>
            <a:r>
              <a:rPr lang="en-AU" altLang="zh-CN">
                <a:ea typeface="宋体" panose="02010600030101010101" pitchFamily="2" charset="-122"/>
              </a:rPr>
              <a:t> key </a:t>
            </a:r>
          </a:p>
          <a:p>
            <a:pPr>
              <a:lnSpc>
                <a:spcPct val="90000"/>
              </a:lnSpc>
            </a:pPr>
            <a:r>
              <a:rPr lang="en-AU" altLang="zh-CN">
                <a:ea typeface="宋体" panose="02010600030101010101" pitchFamily="2" charset="-122"/>
              </a:rPr>
              <a:t>shared by both sender and receiver </a:t>
            </a:r>
          </a:p>
          <a:p>
            <a:pPr>
              <a:lnSpc>
                <a:spcPct val="90000"/>
              </a:lnSpc>
            </a:pPr>
            <a:r>
              <a:rPr lang="en-AU" altLang="zh-CN">
                <a:ea typeface="宋体" panose="02010600030101010101" pitchFamily="2" charset="-122"/>
              </a:rPr>
              <a:t>if this key is disclosed communications are compromised </a:t>
            </a:r>
          </a:p>
          <a:p>
            <a:pPr>
              <a:lnSpc>
                <a:spcPct val="90000"/>
              </a:lnSpc>
            </a:pPr>
            <a:r>
              <a:rPr lang="en-AU" altLang="zh-CN">
                <a:ea typeface="宋体" panose="02010600030101010101" pitchFamily="2" charset="-122"/>
              </a:rPr>
              <a:t>also is </a:t>
            </a:r>
            <a:r>
              <a:rPr lang="en-AU" altLang="zh-CN" b="1">
                <a:ea typeface="宋体" panose="02010600030101010101" pitchFamily="2" charset="-122"/>
              </a:rPr>
              <a:t>symmetric</a:t>
            </a:r>
            <a:r>
              <a:rPr lang="en-AU" altLang="zh-CN">
                <a:ea typeface="宋体" panose="02010600030101010101" pitchFamily="2" charset="-122"/>
              </a:rPr>
              <a:t>, parties are equal </a:t>
            </a:r>
          </a:p>
          <a:p>
            <a:pPr>
              <a:lnSpc>
                <a:spcPct val="90000"/>
              </a:lnSpc>
            </a:pPr>
            <a:r>
              <a:rPr lang="en-AU" altLang="zh-CN">
                <a:ea typeface="宋体" panose="02010600030101010101" pitchFamily="2" charset="-122"/>
              </a:rPr>
              <a:t>hence does not protect sender from receiver forging a message &amp; claiming is sent by sender </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12</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916788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p:txBody>
          <a:bodyPr/>
          <a:lstStyle/>
          <a:p>
            <a:r>
              <a:rPr lang="en-AU" altLang="zh-CN">
                <a:ea typeface="宋体" panose="02010600030101010101" pitchFamily="2" charset="-122"/>
              </a:rPr>
              <a:t>Public-Key Cryptography</a:t>
            </a:r>
          </a:p>
        </p:txBody>
      </p:sp>
      <p:sp>
        <p:nvSpPr>
          <p:cNvPr id="7171" name="Rectangle 3"/>
          <p:cNvSpPr>
            <a:spLocks noGrp="1" noChangeArrowheads="1"/>
          </p:cNvSpPr>
          <p:nvPr>
            <p:ph type="body" idx="1"/>
            <p:custDataLst>
              <p:tags r:id="rId2"/>
            </p:custDataLst>
          </p:nvPr>
        </p:nvSpPr>
        <p:spPr/>
        <p:txBody>
          <a:bodyPr/>
          <a:lstStyle/>
          <a:p>
            <a:r>
              <a:rPr lang="en-AU" altLang="zh-CN">
                <a:ea typeface="宋体" panose="02010600030101010101" pitchFamily="2" charset="-122"/>
              </a:rPr>
              <a:t>probably most significant advance in the 3000 year history of cryptography </a:t>
            </a:r>
          </a:p>
          <a:p>
            <a:r>
              <a:rPr lang="en-US" altLang="zh-CN">
                <a:ea typeface="宋体" panose="02010600030101010101" pitchFamily="2" charset="-122"/>
              </a:rPr>
              <a:t>uses </a:t>
            </a:r>
            <a:r>
              <a:rPr lang="en-US" altLang="zh-CN" b="1">
                <a:ea typeface="宋体" panose="02010600030101010101" pitchFamily="2" charset="-122"/>
              </a:rPr>
              <a:t>two</a:t>
            </a:r>
            <a:r>
              <a:rPr lang="en-US" altLang="zh-CN">
                <a:ea typeface="宋体" panose="02010600030101010101" pitchFamily="2" charset="-122"/>
              </a:rPr>
              <a:t> keys – a public &amp; a private key</a:t>
            </a:r>
            <a:endParaRPr lang="en-AU" altLang="zh-CN">
              <a:ea typeface="宋体" panose="02010600030101010101" pitchFamily="2" charset="-122"/>
            </a:endParaRPr>
          </a:p>
          <a:p>
            <a:r>
              <a:rPr lang="en-AU" altLang="zh-CN" b="1">
                <a:ea typeface="宋体" panose="02010600030101010101" pitchFamily="2" charset="-122"/>
              </a:rPr>
              <a:t>asymmetric</a:t>
            </a:r>
            <a:r>
              <a:rPr lang="en-AU" altLang="zh-CN">
                <a:ea typeface="宋体" panose="02010600030101010101" pitchFamily="2" charset="-122"/>
              </a:rPr>
              <a:t> since parties are </a:t>
            </a:r>
            <a:r>
              <a:rPr lang="en-AU" altLang="zh-CN" b="1">
                <a:ea typeface="宋体" panose="02010600030101010101" pitchFamily="2" charset="-122"/>
              </a:rPr>
              <a:t>not</a:t>
            </a:r>
            <a:r>
              <a:rPr lang="en-AU" altLang="zh-CN">
                <a:ea typeface="宋体" panose="02010600030101010101" pitchFamily="2" charset="-122"/>
              </a:rPr>
              <a:t> equal </a:t>
            </a:r>
          </a:p>
          <a:p>
            <a:r>
              <a:rPr lang="en-AU" altLang="zh-CN">
                <a:ea typeface="宋体" panose="02010600030101010101" pitchFamily="2" charset="-122"/>
              </a:rPr>
              <a:t>uses clever application of number theoretic concepts to function</a:t>
            </a:r>
          </a:p>
          <a:p>
            <a:r>
              <a:rPr lang="en-US" altLang="zh-CN">
                <a:ea typeface="宋体" panose="02010600030101010101" pitchFamily="2" charset="-122"/>
              </a:rPr>
              <a:t>complements </a:t>
            </a:r>
            <a:r>
              <a:rPr lang="en-US" altLang="zh-CN" b="1">
                <a:ea typeface="宋体" panose="02010600030101010101" pitchFamily="2" charset="-122"/>
              </a:rPr>
              <a:t>rather than</a:t>
            </a:r>
            <a:r>
              <a:rPr lang="en-US" altLang="zh-CN">
                <a:ea typeface="宋体" panose="02010600030101010101" pitchFamily="2" charset="-122"/>
              </a:rPr>
              <a:t> replaces private key crypto</a:t>
            </a:r>
            <a:endParaRPr lang="en-AU" altLang="zh-CN">
              <a:ea typeface="宋体" panose="02010600030101010101" pitchFamily="2" charset="-122"/>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13</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71225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r>
              <a:rPr lang="en-AU" altLang="zh-CN">
                <a:ea typeface="宋体" panose="02010600030101010101" pitchFamily="2" charset="-122"/>
              </a:rPr>
              <a:t>Public-Key Cryptography</a:t>
            </a:r>
          </a:p>
        </p:txBody>
      </p:sp>
      <p:sp>
        <p:nvSpPr>
          <p:cNvPr id="9219" name="Rectangle 3"/>
          <p:cNvSpPr>
            <a:spLocks noGrp="1" noChangeArrowheads="1"/>
          </p:cNvSpPr>
          <p:nvPr>
            <p:ph type="body" idx="1"/>
            <p:custDataLst>
              <p:tags r:id="rId2"/>
            </p:custDataLst>
          </p:nvPr>
        </p:nvSpPr>
        <p:spPr/>
        <p:txBody>
          <a:bodyPr/>
          <a:lstStyle/>
          <a:p>
            <a:r>
              <a:rPr lang="en-AU" altLang="zh-CN" b="1">
                <a:ea typeface="宋体" panose="02010600030101010101" pitchFamily="2" charset="-122"/>
              </a:rPr>
              <a:t>public-key/two-key/asymmetric</a:t>
            </a:r>
            <a:r>
              <a:rPr lang="en-AU" altLang="zh-CN">
                <a:ea typeface="宋体" panose="02010600030101010101" pitchFamily="2" charset="-122"/>
              </a:rPr>
              <a:t> cryptography involves the use of </a:t>
            </a:r>
            <a:r>
              <a:rPr lang="en-AU" altLang="zh-CN" b="1">
                <a:ea typeface="宋体" panose="02010600030101010101" pitchFamily="2" charset="-122"/>
              </a:rPr>
              <a:t>two</a:t>
            </a:r>
            <a:r>
              <a:rPr lang="en-AU" altLang="zh-CN">
                <a:ea typeface="宋体" panose="02010600030101010101" pitchFamily="2" charset="-122"/>
              </a:rPr>
              <a:t> keys: </a:t>
            </a:r>
          </a:p>
          <a:p>
            <a:pPr lvl="1"/>
            <a:r>
              <a:rPr lang="en-AU" altLang="zh-CN">
                <a:ea typeface="宋体" panose="02010600030101010101" pitchFamily="2" charset="-122"/>
              </a:rPr>
              <a:t>a </a:t>
            </a:r>
            <a:r>
              <a:rPr lang="en-AU" altLang="zh-CN" b="1">
                <a:ea typeface="宋体" panose="02010600030101010101" pitchFamily="2" charset="-122"/>
              </a:rPr>
              <a:t>public-key</a:t>
            </a:r>
            <a:r>
              <a:rPr lang="en-AU" altLang="zh-CN">
                <a:ea typeface="宋体" panose="02010600030101010101" pitchFamily="2" charset="-122"/>
              </a:rPr>
              <a:t>, which may be known by anybody, and can be used to </a:t>
            </a:r>
            <a:r>
              <a:rPr lang="en-AU" altLang="zh-CN" b="1">
                <a:ea typeface="宋体" panose="02010600030101010101" pitchFamily="2" charset="-122"/>
              </a:rPr>
              <a:t>encrypt messages</a:t>
            </a:r>
            <a:r>
              <a:rPr lang="en-AU" altLang="zh-CN">
                <a:ea typeface="宋体" panose="02010600030101010101" pitchFamily="2" charset="-122"/>
              </a:rPr>
              <a:t>, and </a:t>
            </a:r>
            <a:r>
              <a:rPr lang="en-AU" altLang="zh-CN" b="1">
                <a:ea typeface="宋体" panose="02010600030101010101" pitchFamily="2" charset="-122"/>
              </a:rPr>
              <a:t>verify signatures</a:t>
            </a:r>
            <a:r>
              <a:rPr lang="en-AU" altLang="zh-CN">
                <a:ea typeface="宋体" panose="02010600030101010101" pitchFamily="2" charset="-122"/>
              </a:rPr>
              <a:t> </a:t>
            </a:r>
          </a:p>
          <a:p>
            <a:pPr lvl="1"/>
            <a:r>
              <a:rPr lang="en-AU" altLang="zh-CN">
                <a:ea typeface="宋体" panose="02010600030101010101" pitchFamily="2" charset="-122"/>
              </a:rPr>
              <a:t>a </a:t>
            </a:r>
            <a:r>
              <a:rPr lang="en-AU" altLang="zh-CN" b="1">
                <a:ea typeface="宋体" panose="02010600030101010101" pitchFamily="2" charset="-122"/>
              </a:rPr>
              <a:t>private-key</a:t>
            </a:r>
            <a:r>
              <a:rPr lang="en-AU" altLang="zh-CN">
                <a:ea typeface="宋体" panose="02010600030101010101" pitchFamily="2" charset="-122"/>
              </a:rPr>
              <a:t>, known only to the recipient, used to </a:t>
            </a:r>
            <a:r>
              <a:rPr lang="en-AU" altLang="zh-CN" b="1">
                <a:ea typeface="宋体" panose="02010600030101010101" pitchFamily="2" charset="-122"/>
              </a:rPr>
              <a:t>decrypt messages</a:t>
            </a:r>
            <a:r>
              <a:rPr lang="en-AU" altLang="zh-CN">
                <a:ea typeface="宋体" panose="02010600030101010101" pitchFamily="2" charset="-122"/>
              </a:rPr>
              <a:t>, and </a:t>
            </a:r>
            <a:r>
              <a:rPr lang="en-AU" altLang="zh-CN" b="1">
                <a:ea typeface="宋体" panose="02010600030101010101" pitchFamily="2" charset="-122"/>
              </a:rPr>
              <a:t>sign</a:t>
            </a:r>
            <a:r>
              <a:rPr lang="en-AU" altLang="zh-CN">
                <a:ea typeface="宋体" panose="02010600030101010101" pitchFamily="2" charset="-122"/>
              </a:rPr>
              <a:t> (create)</a:t>
            </a:r>
            <a:r>
              <a:rPr lang="en-AU" altLang="zh-CN" b="1">
                <a:ea typeface="宋体" panose="02010600030101010101" pitchFamily="2" charset="-122"/>
              </a:rPr>
              <a:t> signatures</a:t>
            </a:r>
            <a:endParaRPr lang="en-AU" altLang="zh-CN">
              <a:ea typeface="宋体" panose="02010600030101010101" pitchFamily="2" charset="-122"/>
            </a:endParaRPr>
          </a:p>
          <a:p>
            <a:r>
              <a:rPr lang="en-AU" altLang="zh-CN">
                <a:ea typeface="宋体" panose="02010600030101010101" pitchFamily="2" charset="-122"/>
              </a:rPr>
              <a:t>is </a:t>
            </a:r>
            <a:r>
              <a:rPr lang="en-AU" altLang="zh-CN" b="1">
                <a:ea typeface="宋体" panose="02010600030101010101" pitchFamily="2" charset="-122"/>
              </a:rPr>
              <a:t>asymmetric</a:t>
            </a:r>
            <a:r>
              <a:rPr lang="en-AU" altLang="zh-CN">
                <a:ea typeface="宋体" panose="02010600030101010101" pitchFamily="2" charset="-122"/>
              </a:rPr>
              <a:t> because</a:t>
            </a:r>
          </a:p>
          <a:p>
            <a:pPr lvl="1"/>
            <a:r>
              <a:rPr lang="en-AU" altLang="zh-CN">
                <a:ea typeface="宋体" panose="02010600030101010101" pitchFamily="2" charset="-122"/>
              </a:rPr>
              <a:t>those who encrypt messages or verify signatures </a:t>
            </a:r>
            <a:r>
              <a:rPr lang="en-AU" altLang="zh-CN" b="1">
                <a:ea typeface="宋体" panose="02010600030101010101" pitchFamily="2" charset="-122"/>
              </a:rPr>
              <a:t>cannot</a:t>
            </a:r>
            <a:r>
              <a:rPr lang="en-AU" altLang="zh-CN">
                <a:ea typeface="宋体" panose="02010600030101010101" pitchFamily="2" charset="-122"/>
              </a:rPr>
              <a:t> decrypt messages or create signatures</a:t>
            </a:r>
          </a:p>
          <a:p>
            <a:endParaRPr lang="en-AU" altLang="zh-CN">
              <a:ea typeface="宋体" panose="02010600030101010101" pitchFamily="2" charset="-122"/>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14</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843500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custDataLst>
              <p:tags r:id="rId1"/>
            </p:custDataLst>
          </p:nvPr>
        </p:nvSpPr>
        <p:spPr/>
        <p:txBody>
          <a:bodyPr/>
          <a:lstStyle/>
          <a:p>
            <a:r>
              <a:rPr lang="en-AU" altLang="zh-CN">
                <a:ea typeface="宋体" panose="02010600030101010101" pitchFamily="2" charset="-122"/>
              </a:rPr>
              <a:t>Public-Key Cryptography</a:t>
            </a:r>
          </a:p>
        </p:txBody>
      </p:sp>
      <p:pic>
        <p:nvPicPr>
          <p:cNvPr id="10243" name="Picture 3"/>
          <p:cNvPicPr>
            <a:picLocks noGrp="1" noChangeAspect="1" noChangeArrowheads="1"/>
          </p:cNvPicPr>
          <p:nvPr>
            <p:ph type="body" idx="1"/>
            <p:custDataLst>
              <p:tags r:id="rId2"/>
            </p:custDataLst>
          </p:nvPr>
        </p:nvPicPr>
        <p:blipFill>
          <a:blip r:embed="rId5">
            <a:extLst>
              <a:ext uri="{28A0092B-C50C-407E-A947-70E740481C1C}">
                <a14:useLocalDpi xmlns:a14="http://schemas.microsoft.com/office/drawing/2010/main" val="0"/>
              </a:ext>
            </a:extLst>
          </a:blip>
          <a:srcRect/>
          <a:stretch>
            <a:fillRect/>
          </a:stretch>
        </p:blipFill>
        <p:spPr/>
      </p:pic>
      <p:sp>
        <p:nvSpPr>
          <p:cNvPr id="2" name="灯片编号占位符 1"/>
          <p:cNvSpPr>
            <a:spLocks noGrp="1"/>
          </p:cNvSpPr>
          <p:nvPr>
            <p:ph type="sldNum" sz="quarter" idx="12"/>
          </p:nvPr>
        </p:nvSpPr>
        <p:spPr/>
        <p:txBody>
          <a:bodyPr/>
          <a:lstStyle/>
          <a:p>
            <a:fld id="{1FF18F41-E0A9-4F72-861C-BE4AABE77BA0}" type="slidenum">
              <a:rPr lang="zh-CN" altLang="en-US" smtClean="0"/>
              <a:t>15</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488593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custDataLst>
              <p:tags r:id="rId1"/>
            </p:custDataLst>
          </p:nvPr>
        </p:nvSpPr>
        <p:spPr/>
        <p:txBody>
          <a:bodyPr/>
          <a:lstStyle/>
          <a:p>
            <a:r>
              <a:rPr lang="en-AU" altLang="zh-CN">
                <a:ea typeface="宋体" panose="02010600030101010101" pitchFamily="2" charset="-122"/>
              </a:rPr>
              <a:t>Public-Key Characteristics</a:t>
            </a:r>
          </a:p>
        </p:txBody>
      </p:sp>
      <p:sp>
        <p:nvSpPr>
          <p:cNvPr id="14339" name="Rectangle 3"/>
          <p:cNvSpPr>
            <a:spLocks noGrp="1" noChangeArrowheads="1"/>
          </p:cNvSpPr>
          <p:nvPr>
            <p:ph type="body" idx="1"/>
            <p:custDataLst>
              <p:tags r:id="rId2"/>
            </p:custDataLst>
          </p:nvPr>
        </p:nvSpPr>
        <p:spPr/>
        <p:txBody>
          <a:bodyPr/>
          <a:lstStyle/>
          <a:p>
            <a:r>
              <a:rPr lang="en-AU" altLang="zh-CN">
                <a:ea typeface="宋体" panose="02010600030101010101" pitchFamily="2" charset="-122"/>
              </a:rPr>
              <a:t>Public-Key algorithms rely on two keys with the characteristics that it is:</a:t>
            </a:r>
          </a:p>
          <a:p>
            <a:pPr lvl="1"/>
            <a:r>
              <a:rPr lang="en-AU" altLang="zh-CN">
                <a:ea typeface="宋体" panose="02010600030101010101" pitchFamily="2" charset="-122"/>
              </a:rPr>
              <a:t>computationally infeasible to find decryption key knowing only algorithm &amp; encryption key</a:t>
            </a:r>
          </a:p>
          <a:p>
            <a:pPr lvl="1"/>
            <a:r>
              <a:rPr lang="en-AU" altLang="zh-CN">
                <a:ea typeface="宋体" panose="02010600030101010101" pitchFamily="2" charset="-122"/>
              </a:rPr>
              <a:t>computationally easy to en/decrypt messages when the relevant (en/decrypt) key is known</a:t>
            </a:r>
          </a:p>
          <a:p>
            <a:pPr lvl="1"/>
            <a:r>
              <a:rPr lang="en-AU" altLang="zh-CN">
                <a:ea typeface="宋体" panose="02010600030101010101" pitchFamily="2" charset="-122"/>
              </a:rPr>
              <a:t>either of the two related keys can be used for encryption, with the other used for decryption (in some schemes)</a:t>
            </a:r>
          </a:p>
          <a:p>
            <a:pPr lvl="1"/>
            <a:endParaRPr lang="en-AU" altLang="zh-CN">
              <a:ea typeface="宋体" panose="02010600030101010101" pitchFamily="2" charset="-122"/>
            </a:endParaRPr>
          </a:p>
          <a:p>
            <a:pPr lvl="1"/>
            <a:endParaRPr lang="en-AU" altLang="zh-CN">
              <a:ea typeface="宋体" panose="02010600030101010101" pitchFamily="2" charset="-122"/>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16</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716526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r>
              <a:rPr lang="en-AU" altLang="zh-CN">
                <a:ea typeface="宋体" panose="02010600030101010101" pitchFamily="2" charset="-122"/>
              </a:rPr>
              <a:t>Public-Key Cryptosystems</a:t>
            </a:r>
          </a:p>
        </p:txBody>
      </p:sp>
      <p:pic>
        <p:nvPicPr>
          <p:cNvPr id="16387" name="Picture 3"/>
          <p:cNvPicPr>
            <a:picLocks noGrp="1" noChangeAspect="1" noChangeArrowheads="1"/>
          </p:cNvPicPr>
          <p:nvPr>
            <p:ph type="body" idx="1"/>
            <p:custDataLst>
              <p:tags r:id="rId2"/>
            </p:custDataLst>
          </p:nvPr>
        </p:nvPicPr>
        <p:blipFill>
          <a:blip r:embed="rId5">
            <a:extLst>
              <a:ext uri="{28A0092B-C50C-407E-A947-70E740481C1C}">
                <a14:useLocalDpi xmlns:a14="http://schemas.microsoft.com/office/drawing/2010/main" val="0"/>
              </a:ext>
            </a:extLst>
          </a:blip>
          <a:srcRect/>
          <a:stretch>
            <a:fillRect/>
          </a:stretch>
        </p:blipFill>
        <p:spPr/>
      </p:pic>
      <p:sp>
        <p:nvSpPr>
          <p:cNvPr id="2" name="灯片编号占位符 1"/>
          <p:cNvSpPr>
            <a:spLocks noGrp="1"/>
          </p:cNvSpPr>
          <p:nvPr>
            <p:ph type="sldNum" sz="quarter" idx="12"/>
          </p:nvPr>
        </p:nvSpPr>
        <p:spPr/>
        <p:txBody>
          <a:bodyPr/>
          <a:lstStyle/>
          <a:p>
            <a:fld id="{1FF18F41-E0A9-4F72-861C-BE4AABE77BA0}" type="slidenum">
              <a:rPr lang="zh-CN" altLang="en-US" smtClean="0"/>
              <a:t>17</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176175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p:txBody>
          <a:bodyPr/>
          <a:lstStyle/>
          <a:p>
            <a:r>
              <a:rPr lang="en-AU" altLang="zh-CN">
                <a:ea typeface="宋体" panose="02010600030101010101" pitchFamily="2" charset="-122"/>
              </a:rPr>
              <a:t>Public-Key Applications</a:t>
            </a:r>
          </a:p>
        </p:txBody>
      </p:sp>
      <p:sp>
        <p:nvSpPr>
          <p:cNvPr id="18435" name="Rectangle 3"/>
          <p:cNvSpPr>
            <a:spLocks noGrp="1" noChangeArrowheads="1"/>
          </p:cNvSpPr>
          <p:nvPr>
            <p:ph type="body" idx="1"/>
            <p:custDataLst>
              <p:tags r:id="rId2"/>
            </p:custDataLst>
          </p:nvPr>
        </p:nvSpPr>
        <p:spPr/>
        <p:txBody>
          <a:bodyPr/>
          <a:lstStyle/>
          <a:p>
            <a:r>
              <a:rPr lang="en-US" altLang="zh-CN">
                <a:ea typeface="宋体" panose="02010600030101010101" pitchFamily="2" charset="-122"/>
              </a:rPr>
              <a:t>can classify uses into 3 categories:</a:t>
            </a:r>
          </a:p>
          <a:p>
            <a:pPr lvl="1"/>
            <a:r>
              <a:rPr lang="en-US" altLang="zh-CN" b="1">
                <a:ea typeface="宋体" panose="02010600030101010101" pitchFamily="2" charset="-122"/>
              </a:rPr>
              <a:t>encryption/decryption</a:t>
            </a:r>
            <a:r>
              <a:rPr lang="en-US" altLang="zh-CN">
                <a:ea typeface="宋体" panose="02010600030101010101" pitchFamily="2" charset="-122"/>
              </a:rPr>
              <a:t> (provide secrecy)</a:t>
            </a:r>
          </a:p>
          <a:p>
            <a:pPr lvl="1"/>
            <a:r>
              <a:rPr lang="en-US" altLang="zh-CN" b="1">
                <a:ea typeface="宋体" panose="02010600030101010101" pitchFamily="2" charset="-122"/>
              </a:rPr>
              <a:t>digital signatures</a:t>
            </a:r>
            <a:r>
              <a:rPr lang="en-US" altLang="zh-CN">
                <a:ea typeface="宋体" panose="02010600030101010101" pitchFamily="2" charset="-122"/>
              </a:rPr>
              <a:t> (provide authentication)</a:t>
            </a:r>
          </a:p>
          <a:p>
            <a:pPr lvl="1"/>
            <a:r>
              <a:rPr lang="en-US" altLang="zh-CN" b="1">
                <a:ea typeface="宋体" panose="02010600030101010101" pitchFamily="2" charset="-122"/>
              </a:rPr>
              <a:t>key exchange</a:t>
            </a:r>
            <a:r>
              <a:rPr lang="en-US" altLang="zh-CN">
                <a:ea typeface="宋体" panose="02010600030101010101" pitchFamily="2" charset="-122"/>
              </a:rPr>
              <a:t> (of session keys)</a:t>
            </a:r>
          </a:p>
          <a:p>
            <a:r>
              <a:rPr lang="en-US" altLang="zh-CN">
                <a:ea typeface="宋体" panose="02010600030101010101" pitchFamily="2" charset="-122"/>
              </a:rPr>
              <a:t>some algorithms are suitable for all uses, others are specific to one</a:t>
            </a:r>
            <a:endParaRPr lang="en-AU" altLang="zh-CN">
              <a:ea typeface="宋体" panose="02010600030101010101" pitchFamily="2" charset="-122"/>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18</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705840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p:txBody>
          <a:bodyPr/>
          <a:lstStyle/>
          <a:p>
            <a:r>
              <a:rPr lang="en-AU" altLang="zh-CN">
                <a:ea typeface="宋体" panose="02010600030101010101" pitchFamily="2" charset="-122"/>
              </a:rPr>
              <a:t>Security of Public Key Schemes</a:t>
            </a:r>
          </a:p>
        </p:txBody>
      </p:sp>
      <p:sp>
        <p:nvSpPr>
          <p:cNvPr id="19459" name="Rectangle 3"/>
          <p:cNvSpPr>
            <a:spLocks noGrp="1" noChangeArrowheads="1"/>
          </p:cNvSpPr>
          <p:nvPr>
            <p:ph type="body" idx="1"/>
            <p:custDataLst>
              <p:tags r:id="rId2"/>
            </p:custDataLst>
          </p:nvPr>
        </p:nvSpPr>
        <p:spPr>
          <a:xfrm>
            <a:off x="1992313" y="1412876"/>
            <a:ext cx="8229600" cy="4378325"/>
          </a:xfrm>
        </p:spPr>
        <p:txBody>
          <a:bodyPr>
            <a:normAutofit lnSpcReduction="10000"/>
          </a:bodyPr>
          <a:lstStyle/>
          <a:p>
            <a:pPr>
              <a:lnSpc>
                <a:spcPct val="90000"/>
              </a:lnSpc>
            </a:pPr>
            <a:r>
              <a:rPr lang="en-AU" altLang="zh-CN">
                <a:ea typeface="宋体" panose="02010600030101010101" pitchFamily="2" charset="-122"/>
              </a:rPr>
              <a:t>like private key schemes brute force </a:t>
            </a:r>
            <a:r>
              <a:rPr lang="en-AU" altLang="zh-CN" b="1">
                <a:ea typeface="宋体" panose="02010600030101010101" pitchFamily="2" charset="-122"/>
              </a:rPr>
              <a:t>exhaustive search</a:t>
            </a:r>
            <a:r>
              <a:rPr lang="en-AU" altLang="zh-CN">
                <a:ea typeface="宋体" panose="02010600030101010101" pitchFamily="2" charset="-122"/>
              </a:rPr>
              <a:t> attack is always theoretically possible </a:t>
            </a:r>
          </a:p>
          <a:p>
            <a:pPr>
              <a:lnSpc>
                <a:spcPct val="90000"/>
              </a:lnSpc>
            </a:pPr>
            <a:r>
              <a:rPr lang="en-AU" altLang="zh-CN">
                <a:ea typeface="宋体" panose="02010600030101010101" pitchFamily="2" charset="-122"/>
              </a:rPr>
              <a:t>but keys used are too large (&gt;512bits) </a:t>
            </a:r>
          </a:p>
          <a:p>
            <a:pPr>
              <a:lnSpc>
                <a:spcPct val="90000"/>
              </a:lnSpc>
            </a:pPr>
            <a:r>
              <a:rPr lang="en-AU" altLang="zh-CN">
                <a:ea typeface="宋体" panose="02010600030101010101" pitchFamily="2" charset="-122"/>
              </a:rPr>
              <a:t>security relies on a </a:t>
            </a:r>
            <a:r>
              <a:rPr lang="en-AU" altLang="zh-CN" b="1">
                <a:ea typeface="宋体" panose="02010600030101010101" pitchFamily="2" charset="-122"/>
              </a:rPr>
              <a:t>large enough</a:t>
            </a:r>
            <a:r>
              <a:rPr lang="en-AU" altLang="zh-CN">
                <a:ea typeface="宋体" panose="02010600030101010101" pitchFamily="2" charset="-122"/>
              </a:rPr>
              <a:t> difference in difficulty between </a:t>
            </a:r>
            <a:r>
              <a:rPr lang="en-AU" altLang="zh-CN" b="1">
                <a:ea typeface="宋体" panose="02010600030101010101" pitchFamily="2" charset="-122"/>
              </a:rPr>
              <a:t>easy</a:t>
            </a:r>
            <a:r>
              <a:rPr lang="en-AU" altLang="zh-CN">
                <a:ea typeface="宋体" panose="02010600030101010101" pitchFamily="2" charset="-122"/>
              </a:rPr>
              <a:t> (en/decrypt) and </a:t>
            </a:r>
            <a:r>
              <a:rPr lang="en-AU" altLang="zh-CN" b="1">
                <a:ea typeface="宋体" panose="02010600030101010101" pitchFamily="2" charset="-122"/>
              </a:rPr>
              <a:t>hard</a:t>
            </a:r>
            <a:r>
              <a:rPr lang="en-AU" altLang="zh-CN">
                <a:ea typeface="宋体" panose="02010600030101010101" pitchFamily="2" charset="-122"/>
              </a:rPr>
              <a:t> (cryptanalysis) problems</a:t>
            </a:r>
          </a:p>
          <a:p>
            <a:pPr>
              <a:lnSpc>
                <a:spcPct val="90000"/>
              </a:lnSpc>
            </a:pPr>
            <a:r>
              <a:rPr lang="en-AU" altLang="zh-CN">
                <a:ea typeface="宋体" panose="02010600030101010101" pitchFamily="2" charset="-122"/>
              </a:rPr>
              <a:t>more generally the </a:t>
            </a:r>
            <a:r>
              <a:rPr lang="en-AU" altLang="zh-CN" b="1">
                <a:ea typeface="宋体" panose="02010600030101010101" pitchFamily="2" charset="-122"/>
              </a:rPr>
              <a:t>hard</a:t>
            </a:r>
            <a:r>
              <a:rPr lang="en-AU" altLang="zh-CN">
                <a:ea typeface="宋体" panose="02010600030101010101" pitchFamily="2" charset="-122"/>
              </a:rPr>
              <a:t> problem is known, its just made too hard to do in practise </a:t>
            </a:r>
          </a:p>
          <a:p>
            <a:pPr>
              <a:lnSpc>
                <a:spcPct val="90000"/>
              </a:lnSpc>
            </a:pPr>
            <a:r>
              <a:rPr lang="en-AU" altLang="zh-CN">
                <a:ea typeface="宋体" panose="02010600030101010101" pitchFamily="2" charset="-122"/>
              </a:rPr>
              <a:t>requires the use of </a:t>
            </a:r>
            <a:r>
              <a:rPr lang="en-AU" altLang="zh-CN" b="1">
                <a:ea typeface="宋体" panose="02010600030101010101" pitchFamily="2" charset="-122"/>
              </a:rPr>
              <a:t>very large numbers</a:t>
            </a:r>
          </a:p>
          <a:p>
            <a:pPr>
              <a:lnSpc>
                <a:spcPct val="90000"/>
              </a:lnSpc>
            </a:pPr>
            <a:r>
              <a:rPr lang="en-AU" altLang="zh-CN">
                <a:ea typeface="宋体" panose="02010600030101010101" pitchFamily="2" charset="-122"/>
              </a:rPr>
              <a:t>hence is </a:t>
            </a:r>
            <a:r>
              <a:rPr lang="en-AU" altLang="zh-CN" b="1">
                <a:ea typeface="宋体" panose="02010600030101010101" pitchFamily="2" charset="-122"/>
              </a:rPr>
              <a:t>slow</a:t>
            </a:r>
            <a:r>
              <a:rPr lang="en-AU" altLang="zh-CN">
                <a:ea typeface="宋体" panose="02010600030101010101" pitchFamily="2" charset="-122"/>
              </a:rPr>
              <a:t> compared to secret key schemes</a:t>
            </a:r>
            <a:r>
              <a:rPr lang="en-AU" altLang="zh-CN" sz="2400">
                <a:ea typeface="宋体" panose="02010600030101010101" pitchFamily="2" charset="-122"/>
              </a:rPr>
              <a:t> </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19</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050291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12192000" cy="1407031"/>
          </a:xfrm>
          <a:solidFill>
            <a:schemeClr val="accent5">
              <a:lumMod val="60000"/>
              <a:lumOff val="40000"/>
            </a:schemeClr>
          </a:solidFill>
          <a:ln>
            <a:solidFill>
              <a:schemeClr val="accent1"/>
            </a:solidFill>
          </a:ln>
        </p:spPr>
        <p:txBody>
          <a:bodyPr anchor="ctr">
            <a:normAutofit/>
          </a:bodyPr>
          <a:lstStyle/>
          <a:p>
            <a:r>
              <a:rPr lang="en-US" altLang="zh-CN" sz="3600" b="1" dirty="0" smtClean="0">
                <a:latin typeface="Arial" panose="020B0604020202020204" pitchFamily="34" charset="0"/>
                <a:cs typeface="Arial" panose="020B0604020202020204" pitchFamily="34" charset="0"/>
              </a:rPr>
              <a:t>Computer Security and Cryptography</a:t>
            </a:r>
            <a:endParaRPr lang="zh-CN" altLang="en-US" sz="3600" b="1" dirty="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1524000" y="1407032"/>
            <a:ext cx="9144000" cy="5450967"/>
          </a:xfrm>
        </p:spPr>
        <p:txBody>
          <a:bodyPr>
            <a:normAutofit/>
          </a:bodyPr>
          <a:lstStyle/>
          <a:p>
            <a:r>
              <a:rPr lang="en-US" altLang="zh-CN" sz="3200" smtClean="0"/>
              <a:t>Lecture 4</a:t>
            </a:r>
            <a:endParaRPr lang="en-US" altLang="zh-CN" sz="3200" dirty="0"/>
          </a:p>
          <a:p>
            <a:r>
              <a:rPr lang="en-US" altLang="zh-CN" sz="3200" dirty="0"/>
              <a:t>Modern </a:t>
            </a:r>
            <a:r>
              <a:rPr lang="en-US" altLang="zh-CN" sz="3200" dirty="0" smtClean="0"/>
              <a:t>Cryptography</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p:txBody>
      </p:sp>
      <p:cxnSp>
        <p:nvCxnSpPr>
          <p:cNvPr id="5" name="直接连接符 4"/>
          <p:cNvCxnSpPr/>
          <p:nvPr/>
        </p:nvCxnSpPr>
        <p:spPr>
          <a:xfrm>
            <a:off x="0" y="1407032"/>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灯片编号占位符 10"/>
          <p:cNvSpPr>
            <a:spLocks noGrp="1"/>
          </p:cNvSpPr>
          <p:nvPr>
            <p:ph type="sldNum" sz="quarter" idx="12"/>
          </p:nvPr>
        </p:nvSpPr>
        <p:spPr/>
        <p:txBody>
          <a:bodyPr/>
          <a:lstStyle/>
          <a:p>
            <a:fld id="{1FF18F41-E0A9-4F72-861C-BE4AABE77BA0}" type="slidenum">
              <a:rPr lang="zh-CN" altLang="en-US" smtClean="0"/>
              <a:t>2</a:t>
            </a:fld>
            <a:endParaRPr lang="zh-CN" altLang="en-US"/>
          </a:p>
        </p:txBody>
      </p:sp>
      <p:pic>
        <p:nvPicPr>
          <p:cNvPr id="4" name="图片 3"/>
          <p:cNvPicPr>
            <a:picLocks noChangeAspect="1"/>
          </p:cNvPicPr>
          <p:nvPr/>
        </p:nvPicPr>
        <p:blipFill>
          <a:blip r:embed="rId2"/>
          <a:stretch>
            <a:fillRect/>
          </a:stretch>
        </p:blipFill>
        <p:spPr>
          <a:xfrm>
            <a:off x="3597215" y="2910200"/>
            <a:ext cx="5349816" cy="3568327"/>
          </a:xfrm>
          <a:prstGeom prst="rect">
            <a:avLst/>
          </a:prstGeom>
        </p:spPr>
      </p:pic>
      <p:pic>
        <p:nvPicPr>
          <p:cNvPr id="7" name="图片 6"/>
          <p:cNvPicPr>
            <a:picLocks noChangeAspect="1"/>
          </p:cNvPicPr>
          <p:nvPr/>
        </p:nvPicPr>
        <p:blipFill>
          <a:blip r:embed="rId3"/>
          <a:stretch>
            <a:fillRect/>
          </a:stretch>
        </p:blipFill>
        <p:spPr>
          <a:xfrm>
            <a:off x="500870" y="93605"/>
            <a:ext cx="922488" cy="1219819"/>
          </a:xfrm>
          <a:prstGeom prst="rect">
            <a:avLst/>
          </a:prstGeom>
        </p:spPr>
      </p:pic>
      <p:pic>
        <p:nvPicPr>
          <p:cNvPr id="8" name="图片 7"/>
          <p:cNvPicPr>
            <a:picLocks noChangeAspect="1"/>
          </p:cNvPicPr>
          <p:nvPr/>
        </p:nvPicPr>
        <p:blipFill>
          <a:blip r:embed="rId4"/>
          <a:stretch>
            <a:fillRect/>
          </a:stretch>
        </p:blipFill>
        <p:spPr>
          <a:xfrm>
            <a:off x="10731261" y="89595"/>
            <a:ext cx="862642" cy="1223829"/>
          </a:xfrm>
          <a:prstGeom prst="rect">
            <a:avLst/>
          </a:prstGeom>
        </p:spPr>
      </p:pic>
    </p:spTree>
    <p:extLst>
      <p:ext uri="{BB962C8B-B14F-4D97-AF65-F5344CB8AC3E}">
        <p14:creationId xmlns:p14="http://schemas.microsoft.com/office/powerpoint/2010/main" val="1141865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custDataLst>
              <p:tags r:id="rId1"/>
            </p:custDataLst>
          </p:nvPr>
        </p:nvSpPr>
        <p:spPr/>
        <p:txBody>
          <a:bodyPr/>
          <a:lstStyle/>
          <a:p>
            <a:r>
              <a:rPr lang="en-US" altLang="zh-CN" sz="2800">
                <a:ea typeface="宋体" panose="02010600030101010101" pitchFamily="2" charset="-122"/>
              </a:rPr>
              <a:t>Public key encryption algorithms</a:t>
            </a:r>
            <a:endParaRPr lang="en-US" altLang="zh-CN">
              <a:ea typeface="宋体" panose="02010600030101010101" pitchFamily="2" charset="-122"/>
            </a:endParaRPr>
          </a:p>
        </p:txBody>
      </p:sp>
      <p:sp>
        <p:nvSpPr>
          <p:cNvPr id="254979" name="Rectangle 3"/>
          <p:cNvSpPr>
            <a:spLocks noGrp="1" noChangeArrowheads="1"/>
          </p:cNvSpPr>
          <p:nvPr>
            <p:ph type="body" idx="1"/>
            <p:custDataLst>
              <p:tags r:id="rId2"/>
            </p:custDataLst>
          </p:nvPr>
        </p:nvSpPr>
        <p:spPr>
          <a:xfrm>
            <a:off x="3635375" y="2322513"/>
            <a:ext cx="5949950" cy="608012"/>
          </a:xfrm>
        </p:spPr>
        <p:txBody>
          <a:bodyPr/>
          <a:lstStyle/>
          <a:p>
            <a:pPr>
              <a:buFontTx/>
              <a:buNone/>
            </a:pPr>
            <a:r>
              <a:rPr lang="en-US" altLang="zh-CN">
                <a:ea typeface="宋体" panose="02010600030101010101" pitchFamily="2" charset="-122"/>
              </a:rPr>
              <a:t>need K  ( ) and K  ( ) such that</a:t>
            </a:r>
          </a:p>
        </p:txBody>
      </p:sp>
      <p:sp>
        <p:nvSpPr>
          <p:cNvPr id="254980" name="Text Box 4"/>
          <p:cNvSpPr txBox="1">
            <a:spLocks noChangeArrowheads="1"/>
          </p:cNvSpPr>
          <p:nvPr>
            <p:custDataLst>
              <p:tags r:id="rId3"/>
            </p:custDataLst>
          </p:nvPr>
        </p:nvSpPr>
        <p:spPr bwMode="auto">
          <a:xfrm>
            <a:off x="4876800" y="2590800"/>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Comic Sans MS" panose="030F0702030302020204" pitchFamily="66" charset="0"/>
                <a:ea typeface="宋体" panose="02010600030101010101" pitchFamily="2" charset="-122"/>
              </a:rPr>
              <a:t>B</a:t>
            </a:r>
            <a:endParaRPr lang="en-US" altLang="zh-CN" sz="2400">
              <a:latin typeface="Times New Roman" panose="02020603050405020304" pitchFamily="18" charset="0"/>
              <a:ea typeface="宋体" panose="02010600030101010101" pitchFamily="2" charset="-122"/>
            </a:endParaRPr>
          </a:p>
        </p:txBody>
      </p:sp>
      <p:sp>
        <p:nvSpPr>
          <p:cNvPr id="254981" name="Text Box 5"/>
          <p:cNvSpPr txBox="1">
            <a:spLocks noChangeArrowheads="1"/>
          </p:cNvSpPr>
          <p:nvPr>
            <p:custDataLst>
              <p:tags r:id="rId4"/>
            </p:custDataLst>
          </p:nvPr>
        </p:nvSpPr>
        <p:spPr bwMode="auto">
          <a:xfrm>
            <a:off x="6705600" y="2590800"/>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Comic Sans MS" panose="030F0702030302020204" pitchFamily="66" charset="0"/>
                <a:ea typeface="宋体" panose="02010600030101010101" pitchFamily="2" charset="-122"/>
              </a:rPr>
              <a:t>B</a:t>
            </a:r>
            <a:endParaRPr lang="en-US" altLang="zh-CN" sz="2400">
              <a:latin typeface="Times New Roman" panose="02020603050405020304" pitchFamily="18" charset="0"/>
              <a:ea typeface="宋体" panose="02010600030101010101" pitchFamily="2" charset="-122"/>
            </a:endParaRPr>
          </a:p>
        </p:txBody>
      </p:sp>
      <p:sp>
        <p:nvSpPr>
          <p:cNvPr id="254982" name="Text Box 6"/>
          <p:cNvSpPr txBox="1">
            <a:spLocks noChangeArrowheads="1"/>
          </p:cNvSpPr>
          <p:nvPr>
            <p:custDataLst>
              <p:tags r:id="rId5"/>
            </p:custDataLst>
          </p:nvPr>
        </p:nvSpPr>
        <p:spPr bwMode="auto">
          <a:xfrm>
            <a:off x="5053013" y="2001838"/>
            <a:ext cx="33655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4800">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254983" name="Text Box 7"/>
          <p:cNvSpPr txBox="1">
            <a:spLocks noChangeArrowheads="1"/>
          </p:cNvSpPr>
          <p:nvPr>
            <p:custDataLst>
              <p:tags r:id="rId6"/>
            </p:custDataLst>
          </p:nvPr>
        </p:nvSpPr>
        <p:spPr bwMode="auto">
          <a:xfrm>
            <a:off x="6637338" y="2039938"/>
            <a:ext cx="33655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4800">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254984" name="Rectangle 8"/>
          <p:cNvSpPr>
            <a:spLocks noChangeArrowheads="1"/>
          </p:cNvSpPr>
          <p:nvPr>
            <p:custDataLst>
              <p:tags r:id="rId7"/>
            </p:custDataLst>
          </p:nvPr>
        </p:nvSpPr>
        <p:spPr bwMode="auto">
          <a:xfrm>
            <a:off x="3641725" y="3857626"/>
            <a:ext cx="546893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zh-CN">
                <a:ea typeface="宋体" panose="02010600030101010101" pitchFamily="2" charset="-122"/>
              </a:rPr>
              <a:t>given public key K  , it should be impossible to compute private key K  </a:t>
            </a:r>
          </a:p>
        </p:txBody>
      </p:sp>
      <p:sp>
        <p:nvSpPr>
          <p:cNvPr id="254985" name="Text Box 9"/>
          <p:cNvSpPr txBox="1">
            <a:spLocks noChangeArrowheads="1"/>
          </p:cNvSpPr>
          <p:nvPr>
            <p:custDataLst>
              <p:tags r:id="rId8"/>
            </p:custDataLst>
          </p:nvPr>
        </p:nvSpPr>
        <p:spPr bwMode="auto">
          <a:xfrm>
            <a:off x="6324600" y="5029200"/>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Comic Sans MS" panose="030F0702030302020204" pitchFamily="66" charset="0"/>
                <a:ea typeface="宋体" panose="02010600030101010101" pitchFamily="2" charset="-122"/>
              </a:rPr>
              <a:t>B</a:t>
            </a:r>
            <a:endParaRPr lang="en-US" altLang="zh-CN" sz="2400">
              <a:latin typeface="Times New Roman" panose="02020603050405020304" pitchFamily="18" charset="0"/>
              <a:ea typeface="宋体" panose="02010600030101010101" pitchFamily="2" charset="-122"/>
            </a:endParaRPr>
          </a:p>
        </p:txBody>
      </p:sp>
      <p:sp>
        <p:nvSpPr>
          <p:cNvPr id="254986" name="Text Box 10"/>
          <p:cNvSpPr txBox="1">
            <a:spLocks noChangeArrowheads="1"/>
          </p:cNvSpPr>
          <p:nvPr>
            <p:custDataLst>
              <p:tags r:id="rId9"/>
            </p:custDataLst>
          </p:nvPr>
        </p:nvSpPr>
        <p:spPr bwMode="auto">
          <a:xfrm>
            <a:off x="6858000" y="4038600"/>
            <a:ext cx="4333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a:latin typeface="Comic Sans MS" panose="030F0702030302020204" pitchFamily="66" charset="0"/>
                <a:ea typeface="宋体" panose="02010600030101010101" pitchFamily="2" charset="-122"/>
              </a:rPr>
              <a:t>B</a:t>
            </a:r>
            <a:endParaRPr lang="en-US" altLang="zh-CN" sz="2400">
              <a:latin typeface="Times New Roman" panose="02020603050405020304" pitchFamily="18" charset="0"/>
              <a:ea typeface="宋体" panose="02010600030101010101" pitchFamily="2" charset="-122"/>
            </a:endParaRPr>
          </a:p>
        </p:txBody>
      </p:sp>
      <p:sp>
        <p:nvSpPr>
          <p:cNvPr id="254987" name="Text Box 11"/>
          <p:cNvSpPr txBox="1">
            <a:spLocks noChangeArrowheads="1"/>
          </p:cNvSpPr>
          <p:nvPr>
            <p:custDataLst>
              <p:tags r:id="rId10"/>
            </p:custDataLst>
          </p:nvPr>
        </p:nvSpPr>
        <p:spPr bwMode="auto">
          <a:xfrm>
            <a:off x="2055814" y="1535113"/>
            <a:ext cx="25431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latin typeface="Comic Sans MS" panose="030F0702030302020204" pitchFamily="66" charset="0"/>
                <a:ea typeface="宋体" panose="02010600030101010101" pitchFamily="2" charset="-122"/>
              </a:rPr>
              <a:t>Requirements:</a:t>
            </a:r>
            <a:endParaRPr lang="en-US" altLang="zh-CN" sz="2400">
              <a:latin typeface="Times New Roman" panose="02020603050405020304" pitchFamily="18" charset="0"/>
              <a:ea typeface="宋体" panose="02010600030101010101" pitchFamily="2" charset="-122"/>
            </a:endParaRPr>
          </a:p>
        </p:txBody>
      </p:sp>
      <p:grpSp>
        <p:nvGrpSpPr>
          <p:cNvPr id="254988" name="Group 12"/>
          <p:cNvGrpSpPr>
            <a:grpSpLocks/>
          </p:cNvGrpSpPr>
          <p:nvPr>
            <p:custDataLst>
              <p:tags r:id="rId11"/>
            </p:custDataLst>
          </p:nvPr>
        </p:nvGrpSpPr>
        <p:grpSpPr bwMode="auto">
          <a:xfrm>
            <a:off x="2992438" y="2336800"/>
            <a:ext cx="552450" cy="533400"/>
            <a:chOff x="489" y="1776"/>
            <a:chExt cx="348" cy="336"/>
          </a:xfrm>
        </p:grpSpPr>
        <p:sp>
          <p:nvSpPr>
            <p:cNvPr id="254989" name="Oval 13"/>
            <p:cNvSpPr>
              <a:spLocks noChangeArrowheads="1"/>
            </p:cNvSpPr>
            <p:nvPr>
              <p:custDataLst>
                <p:tags r:id="rId26"/>
              </p:custDataLst>
            </p:nvPr>
          </p:nvSpPr>
          <p:spPr bwMode="auto">
            <a:xfrm>
              <a:off x="489" y="1786"/>
              <a:ext cx="348" cy="326"/>
            </a:xfrm>
            <a:prstGeom prst="ellipse">
              <a:avLst/>
            </a:prstGeom>
            <a:solidFill>
              <a:srgbClr val="FFFFFF"/>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990" name="Text Box 14"/>
            <p:cNvSpPr txBox="1">
              <a:spLocks noChangeArrowheads="1"/>
            </p:cNvSpPr>
            <p:nvPr>
              <p:custDataLst>
                <p:tags r:id="rId27"/>
              </p:custDataLst>
            </p:nvPr>
          </p:nvSpPr>
          <p:spPr bwMode="auto">
            <a:xfrm>
              <a:off x="553" y="177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solidFill>
                    <a:schemeClr val="accent2"/>
                  </a:solidFill>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grpSp>
      <p:grpSp>
        <p:nvGrpSpPr>
          <p:cNvPr id="254991" name="Group 15"/>
          <p:cNvGrpSpPr>
            <a:grpSpLocks/>
          </p:cNvGrpSpPr>
          <p:nvPr>
            <p:custDataLst>
              <p:tags r:id="rId12"/>
            </p:custDataLst>
          </p:nvPr>
        </p:nvGrpSpPr>
        <p:grpSpPr bwMode="auto">
          <a:xfrm>
            <a:off x="3014663" y="3841750"/>
            <a:ext cx="552450" cy="533400"/>
            <a:chOff x="489" y="1776"/>
            <a:chExt cx="348" cy="336"/>
          </a:xfrm>
        </p:grpSpPr>
        <p:sp>
          <p:nvSpPr>
            <p:cNvPr id="254992" name="Oval 16"/>
            <p:cNvSpPr>
              <a:spLocks noChangeArrowheads="1"/>
            </p:cNvSpPr>
            <p:nvPr>
              <p:custDataLst>
                <p:tags r:id="rId24"/>
              </p:custDataLst>
            </p:nvPr>
          </p:nvSpPr>
          <p:spPr bwMode="auto">
            <a:xfrm>
              <a:off x="489" y="1786"/>
              <a:ext cx="348" cy="326"/>
            </a:xfrm>
            <a:prstGeom prst="ellipse">
              <a:avLst/>
            </a:prstGeom>
            <a:solidFill>
              <a:srgbClr val="FFFFFF"/>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993" name="Text Box 17"/>
            <p:cNvSpPr txBox="1">
              <a:spLocks noChangeArrowheads="1"/>
            </p:cNvSpPr>
            <p:nvPr>
              <p:custDataLst>
                <p:tags r:id="rId25"/>
              </p:custDataLst>
            </p:nvPr>
          </p:nvSpPr>
          <p:spPr bwMode="auto">
            <a:xfrm>
              <a:off x="553" y="1776"/>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solidFill>
                    <a:schemeClr val="accent2"/>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grpSp>
      <p:sp>
        <p:nvSpPr>
          <p:cNvPr id="254994" name="Text Box 18"/>
          <p:cNvSpPr txBox="1">
            <a:spLocks noChangeArrowheads="1"/>
          </p:cNvSpPr>
          <p:nvPr>
            <p:custDataLst>
              <p:tags r:id="rId13"/>
            </p:custDataLst>
          </p:nvPr>
        </p:nvSpPr>
        <p:spPr bwMode="auto">
          <a:xfrm>
            <a:off x="2473326" y="5614988"/>
            <a:ext cx="67421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solidFill>
                  <a:srgbClr val="FF0000"/>
                </a:solidFill>
                <a:latin typeface="Comic Sans MS" panose="030F0702030302020204" pitchFamily="66" charset="0"/>
                <a:ea typeface="宋体" panose="02010600030101010101" pitchFamily="2" charset="-122"/>
              </a:rPr>
              <a:t>RSA:</a:t>
            </a:r>
            <a:r>
              <a:rPr lang="en-US" altLang="zh-CN" sz="2800">
                <a:latin typeface="Comic Sans MS" panose="030F0702030302020204" pitchFamily="66" charset="0"/>
                <a:ea typeface="宋体" panose="02010600030101010101" pitchFamily="2" charset="-122"/>
              </a:rPr>
              <a:t> Rivest, Shamir, Adelson algorithm</a:t>
            </a:r>
            <a:endParaRPr lang="en-US" altLang="zh-CN" sz="2400">
              <a:latin typeface="Times New Roman" panose="02020603050405020304" pitchFamily="18" charset="0"/>
              <a:ea typeface="宋体" panose="02010600030101010101" pitchFamily="2" charset="-122"/>
            </a:endParaRPr>
          </a:p>
        </p:txBody>
      </p:sp>
      <p:sp>
        <p:nvSpPr>
          <p:cNvPr id="254995" name="Text Box 19"/>
          <p:cNvSpPr txBox="1">
            <a:spLocks noChangeArrowheads="1"/>
          </p:cNvSpPr>
          <p:nvPr>
            <p:custDataLst>
              <p:tags r:id="rId14"/>
            </p:custDataLst>
          </p:nvPr>
        </p:nvSpPr>
        <p:spPr bwMode="auto">
          <a:xfrm>
            <a:off x="4953000" y="2209800"/>
            <a:ext cx="350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a:latin typeface="Comic Sans MS" panose="030F0702030302020204" pitchFamily="66"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254996" name="Text Box 20"/>
          <p:cNvSpPr txBox="1">
            <a:spLocks noChangeArrowheads="1"/>
          </p:cNvSpPr>
          <p:nvPr>
            <p:custDataLst>
              <p:tags r:id="rId15"/>
            </p:custDataLst>
          </p:nvPr>
        </p:nvSpPr>
        <p:spPr bwMode="auto">
          <a:xfrm>
            <a:off x="6705600" y="2209800"/>
            <a:ext cx="311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Comic Sans MS" panose="030F0702030302020204" pitchFamily="66"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grpSp>
        <p:nvGrpSpPr>
          <p:cNvPr id="254997" name="Group 21"/>
          <p:cNvGrpSpPr>
            <a:grpSpLocks/>
          </p:cNvGrpSpPr>
          <p:nvPr>
            <p:custDataLst>
              <p:tags r:id="rId16"/>
            </p:custDataLst>
          </p:nvPr>
        </p:nvGrpSpPr>
        <p:grpSpPr bwMode="auto">
          <a:xfrm>
            <a:off x="4762501" y="2763839"/>
            <a:ext cx="2830513" cy="942975"/>
            <a:chOff x="1340" y="1706"/>
            <a:chExt cx="1783" cy="594"/>
          </a:xfrm>
        </p:grpSpPr>
        <p:grpSp>
          <p:nvGrpSpPr>
            <p:cNvPr id="254998" name="Group 22"/>
            <p:cNvGrpSpPr>
              <a:grpSpLocks/>
            </p:cNvGrpSpPr>
            <p:nvPr/>
          </p:nvGrpSpPr>
          <p:grpSpPr bwMode="auto">
            <a:xfrm>
              <a:off x="1340" y="1841"/>
              <a:ext cx="1783" cy="459"/>
              <a:chOff x="1711" y="1463"/>
              <a:chExt cx="1783" cy="459"/>
            </a:xfrm>
          </p:grpSpPr>
          <p:sp>
            <p:nvSpPr>
              <p:cNvPr id="254999" name="Text Box 23"/>
              <p:cNvSpPr txBox="1">
                <a:spLocks noChangeArrowheads="1"/>
              </p:cNvSpPr>
              <p:nvPr>
                <p:custDataLst>
                  <p:tags r:id="rId21"/>
                </p:custDataLst>
              </p:nvPr>
            </p:nvSpPr>
            <p:spPr bwMode="auto">
              <a:xfrm>
                <a:off x="1711" y="1463"/>
                <a:ext cx="178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solidFill>
                      <a:srgbClr val="FF0000"/>
                    </a:solidFill>
                    <a:latin typeface="Comic Sans MS" panose="030F0702030302020204" pitchFamily="66" charset="0"/>
                    <a:ea typeface="宋体" panose="02010600030101010101" pitchFamily="2" charset="-122"/>
                  </a:rPr>
                  <a:t>K  (K  (m))  =  m</a:t>
                </a:r>
                <a:r>
                  <a:rPr lang="en-US" altLang="zh-CN" sz="2800">
                    <a:latin typeface="Comic Sans MS" panose="030F0702030302020204" pitchFamily="66" charset="0"/>
                    <a:ea typeface="宋体" panose="02010600030101010101" pitchFamily="2" charset="-122"/>
                  </a:rPr>
                  <a:t> </a:t>
                </a:r>
              </a:p>
            </p:txBody>
          </p:sp>
          <p:sp>
            <p:nvSpPr>
              <p:cNvPr id="255000" name="Text Box 24"/>
              <p:cNvSpPr txBox="1">
                <a:spLocks noChangeArrowheads="1"/>
              </p:cNvSpPr>
              <p:nvPr>
                <p:custDataLst>
                  <p:tags r:id="rId22"/>
                </p:custDataLst>
              </p:nvPr>
            </p:nvSpPr>
            <p:spPr bwMode="auto">
              <a:xfrm>
                <a:off x="2182" y="1634"/>
                <a:ext cx="2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B</a:t>
                </a:r>
                <a:endParaRPr lang="en-US" altLang="zh-CN" sz="2800">
                  <a:latin typeface="Comic Sans MS" panose="030F0702030302020204" pitchFamily="66" charset="0"/>
                  <a:ea typeface="宋体" panose="02010600030101010101" pitchFamily="2" charset="-122"/>
                </a:endParaRPr>
              </a:p>
            </p:txBody>
          </p:sp>
          <p:sp>
            <p:nvSpPr>
              <p:cNvPr id="255001" name="Text Box 25"/>
              <p:cNvSpPr txBox="1">
                <a:spLocks noChangeArrowheads="1"/>
              </p:cNvSpPr>
              <p:nvPr>
                <p:custDataLst>
                  <p:tags r:id="rId23"/>
                </p:custDataLst>
              </p:nvPr>
            </p:nvSpPr>
            <p:spPr bwMode="auto">
              <a:xfrm>
                <a:off x="1864" y="1620"/>
                <a:ext cx="2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B</a:t>
                </a:r>
                <a:endParaRPr lang="en-US" altLang="zh-CN" sz="2800">
                  <a:latin typeface="Comic Sans MS" panose="030F0702030302020204" pitchFamily="66" charset="0"/>
                  <a:ea typeface="宋体" panose="02010600030101010101" pitchFamily="2" charset="-122"/>
                </a:endParaRPr>
              </a:p>
            </p:txBody>
          </p:sp>
        </p:grpSp>
        <p:sp>
          <p:nvSpPr>
            <p:cNvPr id="255002" name="Text Box 26"/>
            <p:cNvSpPr txBox="1">
              <a:spLocks noChangeArrowheads="1"/>
            </p:cNvSpPr>
            <p:nvPr>
              <p:custDataLst>
                <p:tags r:id="rId19"/>
              </p:custDataLst>
            </p:nvPr>
          </p:nvSpPr>
          <p:spPr bwMode="auto">
            <a:xfrm>
              <a:off x="1497" y="1706"/>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a:t>
              </a:r>
              <a:endParaRPr lang="en-US" altLang="zh-CN" sz="2400">
                <a:solidFill>
                  <a:srgbClr val="FF0000"/>
                </a:solidFill>
                <a:latin typeface="Times New Roman" panose="02020603050405020304" pitchFamily="18" charset="0"/>
                <a:ea typeface="宋体" panose="02010600030101010101" pitchFamily="2" charset="-122"/>
              </a:endParaRPr>
            </a:p>
          </p:txBody>
        </p:sp>
        <p:sp>
          <p:nvSpPr>
            <p:cNvPr id="255003" name="Text Box 27"/>
            <p:cNvSpPr txBox="1">
              <a:spLocks noChangeArrowheads="1"/>
            </p:cNvSpPr>
            <p:nvPr>
              <p:custDataLst>
                <p:tags r:id="rId20"/>
              </p:custDataLst>
            </p:nvPr>
          </p:nvSpPr>
          <p:spPr bwMode="auto">
            <a:xfrm>
              <a:off x="1853" y="1722"/>
              <a:ext cx="2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a:t>
              </a:r>
              <a:endParaRPr lang="en-US" altLang="zh-CN" sz="2400">
                <a:solidFill>
                  <a:srgbClr val="FF0000"/>
                </a:solidFill>
                <a:latin typeface="Times New Roman" panose="02020603050405020304" pitchFamily="18" charset="0"/>
                <a:ea typeface="宋体" panose="02010600030101010101" pitchFamily="2" charset="-122"/>
              </a:endParaRPr>
            </a:p>
          </p:txBody>
        </p:sp>
      </p:grpSp>
      <p:sp>
        <p:nvSpPr>
          <p:cNvPr id="255004" name="Text Box 28"/>
          <p:cNvSpPr txBox="1">
            <a:spLocks noChangeArrowheads="1"/>
          </p:cNvSpPr>
          <p:nvPr>
            <p:custDataLst>
              <p:tags r:id="rId17"/>
            </p:custDataLst>
          </p:nvPr>
        </p:nvSpPr>
        <p:spPr bwMode="auto">
          <a:xfrm>
            <a:off x="6934200" y="3733800"/>
            <a:ext cx="33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Comic Sans MS" panose="030F0702030302020204" pitchFamily="66"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255005" name="Text Box 29"/>
          <p:cNvSpPr txBox="1">
            <a:spLocks noChangeArrowheads="1"/>
          </p:cNvSpPr>
          <p:nvPr>
            <p:custDataLst>
              <p:tags r:id="rId18"/>
            </p:custDataLst>
          </p:nvPr>
        </p:nvSpPr>
        <p:spPr bwMode="auto">
          <a:xfrm>
            <a:off x="6324600" y="4724400"/>
            <a:ext cx="311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Comic Sans MS" panose="030F0702030302020204" pitchFamily="66"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20</a:t>
            </a:fld>
            <a:endParaRPr lang="zh-CN" altLang="en-US"/>
          </a:p>
        </p:txBody>
      </p:sp>
      <p:sp>
        <p:nvSpPr>
          <p:cNvPr id="33"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34"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148872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custDataLst>
              <p:tags r:id="rId1"/>
            </p:custDataLst>
          </p:nvPr>
        </p:nvSpPr>
        <p:spPr/>
        <p:txBody>
          <a:bodyPr/>
          <a:lstStyle/>
          <a:p>
            <a:r>
              <a:rPr lang="en-US" altLang="zh-CN">
                <a:ea typeface="宋体" panose="02010600030101010101" pitchFamily="2" charset="-122"/>
              </a:rPr>
              <a:t>RSA: Choosing keys</a:t>
            </a:r>
          </a:p>
        </p:txBody>
      </p:sp>
      <p:sp>
        <p:nvSpPr>
          <p:cNvPr id="256003" name="Text Box 3"/>
          <p:cNvSpPr txBox="1">
            <a:spLocks noChangeArrowheads="1"/>
          </p:cNvSpPr>
          <p:nvPr>
            <p:custDataLst>
              <p:tags r:id="rId2"/>
            </p:custDataLst>
          </p:nvPr>
        </p:nvSpPr>
        <p:spPr bwMode="auto">
          <a:xfrm>
            <a:off x="2182813" y="1476376"/>
            <a:ext cx="587532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latin typeface="Comic Sans MS" panose="030F0702030302020204" pitchFamily="66" charset="0"/>
                <a:ea typeface="宋体" panose="02010600030101010101" pitchFamily="2" charset="-122"/>
              </a:rPr>
              <a:t>1.</a:t>
            </a:r>
            <a:r>
              <a:rPr lang="en-US" altLang="zh-CN" sz="2400">
                <a:latin typeface="Comic Sans MS" panose="030F0702030302020204" pitchFamily="66" charset="0"/>
                <a:ea typeface="宋体" panose="02010600030101010101" pitchFamily="2" charset="-122"/>
              </a:rPr>
              <a:t> Choose two large prime numbers </a:t>
            </a:r>
            <a:r>
              <a:rPr lang="en-US" altLang="zh-CN" sz="2400" i="1">
                <a:latin typeface="Comic Sans MS" panose="030F0702030302020204" pitchFamily="66" charset="0"/>
                <a:ea typeface="宋体" panose="02010600030101010101" pitchFamily="2" charset="-122"/>
              </a:rPr>
              <a:t>p, q.</a:t>
            </a:r>
            <a:r>
              <a:rPr lang="en-US" altLang="zh-CN" sz="2400">
                <a:latin typeface="Comic Sans MS" panose="030F0702030302020204" pitchFamily="66" charset="0"/>
                <a:ea typeface="宋体" panose="02010600030101010101" pitchFamily="2" charset="-122"/>
              </a:rPr>
              <a:t> </a:t>
            </a:r>
          </a:p>
          <a:p>
            <a:r>
              <a:rPr lang="en-US" altLang="zh-CN" sz="2400">
                <a:latin typeface="Comic Sans MS" panose="030F0702030302020204" pitchFamily="66" charset="0"/>
                <a:ea typeface="宋体" panose="02010600030101010101" pitchFamily="2" charset="-122"/>
              </a:rPr>
              <a:t>   (e.g., 1024 bits each)</a:t>
            </a:r>
          </a:p>
        </p:txBody>
      </p:sp>
      <p:sp>
        <p:nvSpPr>
          <p:cNvPr id="256004" name="Text Box 4"/>
          <p:cNvSpPr txBox="1">
            <a:spLocks noChangeArrowheads="1"/>
          </p:cNvSpPr>
          <p:nvPr>
            <p:custDataLst>
              <p:tags r:id="rId3"/>
            </p:custDataLst>
          </p:nvPr>
        </p:nvSpPr>
        <p:spPr bwMode="auto">
          <a:xfrm>
            <a:off x="2135188" y="2462213"/>
            <a:ext cx="4718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latin typeface="Comic Sans MS" panose="030F0702030302020204" pitchFamily="66" charset="0"/>
                <a:ea typeface="宋体" panose="02010600030101010101" pitchFamily="2" charset="-122"/>
              </a:rPr>
              <a:t>2.</a:t>
            </a:r>
            <a:r>
              <a:rPr lang="en-US" altLang="zh-CN" sz="2400">
                <a:latin typeface="Comic Sans MS" panose="030F0702030302020204" pitchFamily="66" charset="0"/>
                <a:ea typeface="宋体" panose="02010600030101010101" pitchFamily="2" charset="-122"/>
              </a:rPr>
              <a:t> Compute </a:t>
            </a:r>
            <a:r>
              <a:rPr lang="en-US" altLang="zh-CN" sz="2400" i="1">
                <a:solidFill>
                  <a:srgbClr val="FF0000"/>
                </a:solidFill>
                <a:latin typeface="Comic Sans MS" panose="030F0702030302020204" pitchFamily="66" charset="0"/>
                <a:ea typeface="宋体" panose="02010600030101010101" pitchFamily="2" charset="-122"/>
              </a:rPr>
              <a:t>n</a:t>
            </a:r>
            <a:r>
              <a:rPr lang="en-US" altLang="zh-CN" sz="2400" i="1">
                <a:latin typeface="Comic Sans MS" panose="030F0702030302020204" pitchFamily="66" charset="0"/>
                <a:ea typeface="宋体" panose="02010600030101010101" pitchFamily="2" charset="-122"/>
              </a:rPr>
              <a:t> = pq,  z = (p-1)(q-1</a:t>
            </a:r>
            <a:r>
              <a:rPr lang="en-US" altLang="zh-CN" sz="2400">
                <a:latin typeface="Comic Sans MS" panose="030F0702030302020204" pitchFamily="66" charset="0"/>
                <a:ea typeface="宋体" panose="02010600030101010101" pitchFamily="2" charset="-122"/>
              </a:rPr>
              <a:t>)</a:t>
            </a:r>
          </a:p>
        </p:txBody>
      </p:sp>
      <p:sp>
        <p:nvSpPr>
          <p:cNvPr id="256005" name="Text Box 5"/>
          <p:cNvSpPr txBox="1">
            <a:spLocks noChangeArrowheads="1"/>
          </p:cNvSpPr>
          <p:nvPr>
            <p:custDataLst>
              <p:tags r:id="rId4"/>
            </p:custDataLst>
          </p:nvPr>
        </p:nvSpPr>
        <p:spPr bwMode="auto">
          <a:xfrm>
            <a:off x="2133601" y="3132139"/>
            <a:ext cx="7364517"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latin typeface="Comic Sans MS" panose="030F0702030302020204" pitchFamily="66" charset="0"/>
                <a:ea typeface="宋体" panose="02010600030101010101" pitchFamily="2" charset="-122"/>
              </a:rPr>
              <a:t>3.</a:t>
            </a:r>
            <a:r>
              <a:rPr lang="en-US" altLang="zh-CN" sz="2400">
                <a:latin typeface="Comic Sans MS" panose="030F0702030302020204" pitchFamily="66" charset="0"/>
                <a:ea typeface="宋体" panose="02010600030101010101" pitchFamily="2" charset="-122"/>
              </a:rPr>
              <a:t> Choose </a:t>
            </a:r>
            <a:r>
              <a:rPr lang="en-US" altLang="zh-CN" sz="2400" i="1">
                <a:solidFill>
                  <a:srgbClr val="FF0000"/>
                </a:solidFill>
                <a:latin typeface="Comic Sans MS" panose="030F0702030302020204" pitchFamily="66" charset="0"/>
                <a:ea typeface="宋体" panose="02010600030101010101" pitchFamily="2" charset="-122"/>
              </a:rPr>
              <a:t>e</a:t>
            </a:r>
            <a:r>
              <a:rPr lang="en-US" altLang="zh-CN" sz="2400" i="1">
                <a:latin typeface="Comic Sans MS" panose="030F0702030302020204" pitchFamily="66" charset="0"/>
                <a:ea typeface="宋体" panose="02010600030101010101" pitchFamily="2" charset="-122"/>
              </a:rPr>
              <a:t> (</a:t>
            </a:r>
            <a:r>
              <a:rPr lang="en-US" altLang="zh-CN" sz="2400">
                <a:latin typeface="Comic Sans MS" panose="030F0702030302020204" pitchFamily="66" charset="0"/>
                <a:ea typeface="宋体" panose="02010600030101010101" pitchFamily="2" charset="-122"/>
              </a:rPr>
              <a:t>with</a:t>
            </a:r>
            <a:r>
              <a:rPr lang="en-US" altLang="zh-CN" sz="2400" i="1">
                <a:latin typeface="Comic Sans MS" panose="030F0702030302020204" pitchFamily="66" charset="0"/>
                <a:ea typeface="宋体" panose="02010600030101010101" pitchFamily="2" charset="-122"/>
              </a:rPr>
              <a:t> e&lt;n)</a:t>
            </a:r>
            <a:r>
              <a:rPr lang="en-US" altLang="zh-CN" sz="2400">
                <a:latin typeface="Comic Sans MS" panose="030F0702030302020204" pitchFamily="66" charset="0"/>
                <a:ea typeface="宋体" panose="02010600030101010101" pitchFamily="2" charset="-122"/>
              </a:rPr>
              <a:t> that has no common factors</a:t>
            </a:r>
          </a:p>
          <a:p>
            <a:r>
              <a:rPr lang="en-US" altLang="zh-CN" sz="2400">
                <a:latin typeface="Comic Sans MS" panose="030F0702030302020204" pitchFamily="66" charset="0"/>
                <a:ea typeface="宋体" panose="02010600030101010101" pitchFamily="2" charset="-122"/>
              </a:rPr>
              <a:t>    with z. (</a:t>
            </a:r>
            <a:r>
              <a:rPr lang="en-US" altLang="zh-CN" sz="2400" i="1">
                <a:latin typeface="Comic Sans MS" panose="030F0702030302020204" pitchFamily="66" charset="0"/>
                <a:ea typeface="宋体" panose="02010600030101010101" pitchFamily="2" charset="-122"/>
              </a:rPr>
              <a:t>e, z</a:t>
            </a:r>
            <a:r>
              <a:rPr lang="en-US" altLang="zh-CN" sz="2400">
                <a:latin typeface="Comic Sans MS" panose="030F0702030302020204" pitchFamily="66" charset="0"/>
                <a:ea typeface="宋体" panose="02010600030101010101" pitchFamily="2" charset="-122"/>
              </a:rPr>
              <a:t> are “relatively prime”).</a:t>
            </a:r>
          </a:p>
        </p:txBody>
      </p:sp>
      <p:sp>
        <p:nvSpPr>
          <p:cNvPr id="256006" name="Text Box 6"/>
          <p:cNvSpPr txBox="1">
            <a:spLocks noChangeArrowheads="1"/>
          </p:cNvSpPr>
          <p:nvPr>
            <p:custDataLst>
              <p:tags r:id="rId5"/>
            </p:custDataLst>
          </p:nvPr>
        </p:nvSpPr>
        <p:spPr bwMode="auto">
          <a:xfrm>
            <a:off x="2149476" y="4121151"/>
            <a:ext cx="757611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latin typeface="Comic Sans MS" panose="030F0702030302020204" pitchFamily="66" charset="0"/>
                <a:ea typeface="宋体" panose="02010600030101010101" pitchFamily="2" charset="-122"/>
              </a:rPr>
              <a:t>4.</a:t>
            </a:r>
            <a:r>
              <a:rPr lang="en-US" altLang="zh-CN" sz="2400">
                <a:latin typeface="Comic Sans MS" panose="030F0702030302020204" pitchFamily="66" charset="0"/>
                <a:ea typeface="宋体" panose="02010600030101010101" pitchFamily="2" charset="-122"/>
              </a:rPr>
              <a:t> Choose </a:t>
            </a:r>
            <a:r>
              <a:rPr lang="en-US" altLang="zh-CN" sz="2400" i="1">
                <a:solidFill>
                  <a:srgbClr val="FF0000"/>
                </a:solidFill>
                <a:latin typeface="Comic Sans MS" panose="030F0702030302020204" pitchFamily="66" charset="0"/>
                <a:ea typeface="宋体" panose="02010600030101010101" pitchFamily="2" charset="-122"/>
              </a:rPr>
              <a:t>d</a:t>
            </a:r>
            <a:r>
              <a:rPr lang="en-US" altLang="zh-CN" sz="2400">
                <a:latin typeface="Comic Sans MS" panose="030F0702030302020204" pitchFamily="66" charset="0"/>
                <a:ea typeface="宋体" panose="02010600030101010101" pitchFamily="2" charset="-122"/>
              </a:rPr>
              <a:t> such that </a:t>
            </a:r>
            <a:r>
              <a:rPr lang="en-US" altLang="zh-CN" sz="2400" i="1">
                <a:latin typeface="Comic Sans MS" panose="030F0702030302020204" pitchFamily="66" charset="0"/>
                <a:ea typeface="宋体" panose="02010600030101010101" pitchFamily="2" charset="-122"/>
              </a:rPr>
              <a:t>ed-1</a:t>
            </a:r>
            <a:r>
              <a:rPr lang="en-US" altLang="zh-CN" sz="2400">
                <a:latin typeface="Comic Sans MS" panose="030F0702030302020204" pitchFamily="66" charset="0"/>
                <a:ea typeface="宋体" panose="02010600030101010101" pitchFamily="2" charset="-122"/>
              </a:rPr>
              <a:t> is  exactly divisible by </a:t>
            </a:r>
            <a:r>
              <a:rPr lang="en-US" altLang="zh-CN" sz="2400" i="1">
                <a:latin typeface="Comic Sans MS" panose="030F0702030302020204" pitchFamily="66" charset="0"/>
                <a:ea typeface="宋体" panose="02010600030101010101" pitchFamily="2" charset="-122"/>
              </a:rPr>
              <a:t>z</a:t>
            </a:r>
            <a:r>
              <a:rPr lang="en-US" altLang="zh-CN" sz="2400">
                <a:latin typeface="Comic Sans MS" panose="030F0702030302020204" pitchFamily="66" charset="0"/>
                <a:ea typeface="宋体" panose="02010600030101010101" pitchFamily="2" charset="-122"/>
              </a:rPr>
              <a:t>.</a:t>
            </a:r>
          </a:p>
          <a:p>
            <a:r>
              <a:rPr lang="en-US" altLang="zh-CN" sz="2400">
                <a:latin typeface="Comic Sans MS" panose="030F0702030302020204" pitchFamily="66" charset="0"/>
                <a:ea typeface="宋体" panose="02010600030101010101" pitchFamily="2" charset="-122"/>
              </a:rPr>
              <a:t>    (in other words: </a:t>
            </a:r>
            <a:r>
              <a:rPr lang="en-US" altLang="zh-CN" sz="2400" i="1">
                <a:latin typeface="Comic Sans MS" panose="030F0702030302020204" pitchFamily="66" charset="0"/>
                <a:ea typeface="宋体" panose="02010600030101010101" pitchFamily="2" charset="-122"/>
              </a:rPr>
              <a:t>ed</a:t>
            </a:r>
            <a:r>
              <a:rPr lang="en-US" altLang="zh-CN" sz="2400">
                <a:latin typeface="Comic Sans MS" panose="030F0702030302020204" pitchFamily="66" charset="0"/>
                <a:ea typeface="宋体" panose="02010600030101010101" pitchFamily="2" charset="-122"/>
              </a:rPr>
              <a:t> mod </a:t>
            </a:r>
            <a:r>
              <a:rPr lang="en-US" altLang="zh-CN" sz="2400" i="1">
                <a:latin typeface="Comic Sans MS" panose="030F0702030302020204" pitchFamily="66" charset="0"/>
                <a:ea typeface="宋体" panose="02010600030101010101" pitchFamily="2" charset="-122"/>
              </a:rPr>
              <a:t>z  = 1 </a:t>
            </a:r>
            <a:r>
              <a:rPr lang="en-US" altLang="zh-CN" sz="2400">
                <a:latin typeface="Comic Sans MS" panose="030F0702030302020204" pitchFamily="66" charset="0"/>
                <a:ea typeface="宋体" panose="02010600030101010101" pitchFamily="2" charset="-122"/>
              </a:rPr>
              <a:t>).</a:t>
            </a:r>
          </a:p>
        </p:txBody>
      </p:sp>
      <p:sp>
        <p:nvSpPr>
          <p:cNvPr id="256007" name="Text Box 7"/>
          <p:cNvSpPr txBox="1">
            <a:spLocks noChangeArrowheads="1"/>
          </p:cNvSpPr>
          <p:nvPr>
            <p:custDataLst>
              <p:tags r:id="rId6"/>
            </p:custDataLst>
          </p:nvPr>
        </p:nvSpPr>
        <p:spPr bwMode="auto">
          <a:xfrm>
            <a:off x="2160588" y="5156200"/>
            <a:ext cx="5969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latin typeface="Comic Sans MS" panose="030F0702030302020204" pitchFamily="66" charset="0"/>
                <a:ea typeface="宋体" panose="02010600030101010101" pitchFamily="2" charset="-122"/>
              </a:rPr>
              <a:t>5.</a:t>
            </a:r>
            <a:r>
              <a:rPr lang="en-US" altLang="zh-CN" sz="2400">
                <a:latin typeface="Comic Sans MS" panose="030F0702030302020204" pitchFamily="66" charset="0"/>
                <a:ea typeface="宋体" panose="02010600030101010101" pitchFamily="2" charset="-122"/>
              </a:rPr>
              <a:t> </a:t>
            </a:r>
            <a:r>
              <a:rPr lang="en-US" altLang="zh-CN" sz="2400" i="1">
                <a:latin typeface="Comic Sans MS" panose="030F0702030302020204" pitchFamily="66" charset="0"/>
                <a:ea typeface="宋体" panose="02010600030101010101" pitchFamily="2" charset="-122"/>
              </a:rPr>
              <a:t>Public</a:t>
            </a:r>
            <a:r>
              <a:rPr lang="en-US" altLang="zh-CN" sz="2400">
                <a:latin typeface="Comic Sans MS" panose="030F0702030302020204" pitchFamily="66" charset="0"/>
                <a:ea typeface="宋体" panose="02010600030101010101" pitchFamily="2" charset="-122"/>
              </a:rPr>
              <a:t> key is </a:t>
            </a:r>
            <a:r>
              <a:rPr lang="en-US" altLang="zh-CN" sz="2400" i="1">
                <a:latin typeface="Comic Sans MS" panose="030F0702030302020204" pitchFamily="66" charset="0"/>
                <a:ea typeface="宋体" panose="02010600030101010101" pitchFamily="2" charset="-122"/>
              </a:rPr>
              <a:t>(</a:t>
            </a:r>
            <a:r>
              <a:rPr lang="en-US" altLang="zh-CN" sz="2400" i="1">
                <a:solidFill>
                  <a:srgbClr val="FF0000"/>
                </a:solidFill>
                <a:latin typeface="Comic Sans MS" panose="030F0702030302020204" pitchFamily="66" charset="0"/>
                <a:ea typeface="宋体" panose="02010600030101010101" pitchFamily="2" charset="-122"/>
              </a:rPr>
              <a:t>n,e</a:t>
            </a:r>
            <a:r>
              <a:rPr lang="en-US" altLang="zh-CN" sz="2400" i="1">
                <a:latin typeface="Comic Sans MS" panose="030F0702030302020204" pitchFamily="66" charset="0"/>
                <a:ea typeface="宋体" panose="02010600030101010101" pitchFamily="2" charset="-122"/>
              </a:rPr>
              <a:t>).</a:t>
            </a:r>
            <a:r>
              <a:rPr lang="en-US" altLang="zh-CN" sz="2400">
                <a:latin typeface="Comic Sans MS" panose="030F0702030302020204" pitchFamily="66" charset="0"/>
                <a:ea typeface="宋体" panose="02010600030101010101" pitchFamily="2" charset="-122"/>
              </a:rPr>
              <a:t>  </a:t>
            </a:r>
            <a:r>
              <a:rPr lang="en-US" altLang="zh-CN" sz="2400" i="1">
                <a:latin typeface="Comic Sans MS" panose="030F0702030302020204" pitchFamily="66" charset="0"/>
                <a:ea typeface="宋体" panose="02010600030101010101" pitchFamily="2" charset="-122"/>
              </a:rPr>
              <a:t>Private</a:t>
            </a:r>
            <a:r>
              <a:rPr lang="en-US" altLang="zh-CN" sz="2400">
                <a:latin typeface="Comic Sans MS" panose="030F0702030302020204" pitchFamily="66" charset="0"/>
                <a:ea typeface="宋体" panose="02010600030101010101" pitchFamily="2" charset="-122"/>
              </a:rPr>
              <a:t> key is </a:t>
            </a:r>
            <a:r>
              <a:rPr lang="en-US" altLang="zh-CN" sz="2400" i="1">
                <a:latin typeface="Comic Sans MS" panose="030F0702030302020204" pitchFamily="66" charset="0"/>
                <a:ea typeface="宋体" panose="02010600030101010101" pitchFamily="2" charset="-122"/>
              </a:rPr>
              <a:t>(</a:t>
            </a:r>
            <a:r>
              <a:rPr lang="en-US" altLang="zh-CN" sz="2400" i="1">
                <a:solidFill>
                  <a:srgbClr val="FF0000"/>
                </a:solidFill>
                <a:latin typeface="Comic Sans MS" panose="030F0702030302020204" pitchFamily="66" charset="0"/>
                <a:ea typeface="宋体" panose="02010600030101010101" pitchFamily="2" charset="-122"/>
              </a:rPr>
              <a:t>n,d</a:t>
            </a:r>
            <a:r>
              <a:rPr lang="en-US" altLang="zh-CN" sz="2400" i="1">
                <a:latin typeface="Comic Sans MS" panose="030F0702030302020204" pitchFamily="66" charset="0"/>
                <a:ea typeface="宋体" panose="02010600030101010101" pitchFamily="2" charset="-122"/>
              </a:rPr>
              <a:t>).</a:t>
            </a:r>
          </a:p>
        </p:txBody>
      </p:sp>
      <p:grpSp>
        <p:nvGrpSpPr>
          <p:cNvPr id="256008" name="Group 8"/>
          <p:cNvGrpSpPr>
            <a:grpSpLocks/>
          </p:cNvGrpSpPr>
          <p:nvPr>
            <p:custDataLst>
              <p:tags r:id="rId7"/>
            </p:custDataLst>
          </p:nvPr>
        </p:nvGrpSpPr>
        <p:grpSpPr bwMode="auto">
          <a:xfrm>
            <a:off x="4600576" y="5673725"/>
            <a:ext cx="557213" cy="704850"/>
            <a:chOff x="1753" y="3628"/>
            <a:chExt cx="351" cy="444"/>
          </a:xfrm>
        </p:grpSpPr>
        <p:sp>
          <p:nvSpPr>
            <p:cNvPr id="256009" name="Text Box 9"/>
            <p:cNvSpPr txBox="1">
              <a:spLocks noChangeArrowheads="1"/>
            </p:cNvSpPr>
            <p:nvPr>
              <p:custDataLst>
                <p:tags r:id="rId14"/>
              </p:custDataLst>
            </p:nvPr>
          </p:nvSpPr>
          <p:spPr bwMode="auto">
            <a:xfrm>
              <a:off x="1753" y="3700"/>
              <a:ext cx="28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K</a:t>
              </a:r>
              <a:r>
                <a:rPr lang="en-US" altLang="zh-CN" sz="2000">
                  <a:solidFill>
                    <a:srgbClr val="FF0000"/>
                  </a:solidFill>
                  <a:latin typeface="Comic Sans MS" panose="030F0702030302020204" pitchFamily="66" charset="0"/>
                  <a:ea typeface="宋体" panose="02010600030101010101" pitchFamily="2" charset="-122"/>
                </a:rPr>
                <a:t> </a:t>
              </a:r>
            </a:p>
          </p:txBody>
        </p:sp>
        <p:sp>
          <p:nvSpPr>
            <p:cNvPr id="256010" name="Text Box 10"/>
            <p:cNvSpPr txBox="1">
              <a:spLocks noChangeArrowheads="1"/>
            </p:cNvSpPr>
            <p:nvPr>
              <p:custDataLst>
                <p:tags r:id="rId15"/>
              </p:custDataLst>
            </p:nvPr>
          </p:nvSpPr>
          <p:spPr bwMode="auto">
            <a:xfrm>
              <a:off x="1887" y="3822"/>
              <a:ext cx="21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B</a:t>
              </a:r>
            </a:p>
          </p:txBody>
        </p:sp>
        <p:sp>
          <p:nvSpPr>
            <p:cNvPr id="256011" name="Text Box 11"/>
            <p:cNvSpPr txBox="1">
              <a:spLocks noChangeArrowheads="1"/>
            </p:cNvSpPr>
            <p:nvPr>
              <p:custDataLst>
                <p:tags r:id="rId16"/>
              </p:custDataLst>
            </p:nvPr>
          </p:nvSpPr>
          <p:spPr bwMode="auto">
            <a:xfrm>
              <a:off x="1891" y="3628"/>
              <a:ext cx="19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a:t>
              </a:r>
            </a:p>
          </p:txBody>
        </p:sp>
      </p:grpSp>
      <p:grpSp>
        <p:nvGrpSpPr>
          <p:cNvPr id="256012" name="Group 12"/>
          <p:cNvGrpSpPr>
            <a:grpSpLocks/>
          </p:cNvGrpSpPr>
          <p:nvPr>
            <p:custDataLst>
              <p:tags r:id="rId8"/>
            </p:custDataLst>
          </p:nvPr>
        </p:nvGrpSpPr>
        <p:grpSpPr bwMode="auto">
          <a:xfrm>
            <a:off x="7454901" y="5643563"/>
            <a:ext cx="557213" cy="704850"/>
            <a:chOff x="1753" y="3628"/>
            <a:chExt cx="351" cy="444"/>
          </a:xfrm>
        </p:grpSpPr>
        <p:sp>
          <p:nvSpPr>
            <p:cNvPr id="256013" name="Text Box 13"/>
            <p:cNvSpPr txBox="1">
              <a:spLocks noChangeArrowheads="1"/>
            </p:cNvSpPr>
            <p:nvPr>
              <p:custDataLst>
                <p:tags r:id="rId11"/>
              </p:custDataLst>
            </p:nvPr>
          </p:nvSpPr>
          <p:spPr bwMode="auto">
            <a:xfrm>
              <a:off x="1753" y="3700"/>
              <a:ext cx="28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K</a:t>
              </a:r>
              <a:r>
                <a:rPr lang="en-US" altLang="zh-CN" sz="2000">
                  <a:solidFill>
                    <a:srgbClr val="FF0000"/>
                  </a:solidFill>
                  <a:latin typeface="Comic Sans MS" panose="030F0702030302020204" pitchFamily="66" charset="0"/>
                  <a:ea typeface="宋体" panose="02010600030101010101" pitchFamily="2" charset="-122"/>
                </a:rPr>
                <a:t> </a:t>
              </a:r>
            </a:p>
          </p:txBody>
        </p:sp>
        <p:sp>
          <p:nvSpPr>
            <p:cNvPr id="256014" name="Text Box 14"/>
            <p:cNvSpPr txBox="1">
              <a:spLocks noChangeArrowheads="1"/>
            </p:cNvSpPr>
            <p:nvPr>
              <p:custDataLst>
                <p:tags r:id="rId12"/>
              </p:custDataLst>
            </p:nvPr>
          </p:nvSpPr>
          <p:spPr bwMode="auto">
            <a:xfrm>
              <a:off x="1887" y="3822"/>
              <a:ext cx="21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B</a:t>
              </a:r>
            </a:p>
          </p:txBody>
        </p:sp>
        <p:sp>
          <p:nvSpPr>
            <p:cNvPr id="256015" name="Text Box 15"/>
            <p:cNvSpPr txBox="1">
              <a:spLocks noChangeArrowheads="1"/>
            </p:cNvSpPr>
            <p:nvPr>
              <p:custDataLst>
                <p:tags r:id="rId13"/>
              </p:custDataLst>
            </p:nvPr>
          </p:nvSpPr>
          <p:spPr bwMode="auto">
            <a:xfrm>
              <a:off x="1896" y="3628"/>
              <a:ext cx="18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a:t>
              </a:r>
            </a:p>
          </p:txBody>
        </p:sp>
      </p:grpSp>
      <p:sp>
        <p:nvSpPr>
          <p:cNvPr id="256016" name="AutoShape 16"/>
          <p:cNvSpPr>
            <a:spLocks/>
          </p:cNvSpPr>
          <p:nvPr>
            <p:custDataLst>
              <p:tags r:id="rId9"/>
            </p:custDataLst>
          </p:nvPr>
        </p:nvSpPr>
        <p:spPr bwMode="auto">
          <a:xfrm rot="5400000">
            <a:off x="4675982" y="5347494"/>
            <a:ext cx="165100" cy="760413"/>
          </a:xfrm>
          <a:prstGeom prst="rightBrace">
            <a:avLst>
              <a:gd name="adj1" fmla="val 38381"/>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17" name="AutoShape 17"/>
          <p:cNvSpPr>
            <a:spLocks/>
          </p:cNvSpPr>
          <p:nvPr>
            <p:custDataLst>
              <p:tags r:id="rId10"/>
            </p:custDataLst>
          </p:nvPr>
        </p:nvSpPr>
        <p:spPr bwMode="auto">
          <a:xfrm rot="5400000">
            <a:off x="7585869" y="5317332"/>
            <a:ext cx="165100" cy="760412"/>
          </a:xfrm>
          <a:prstGeom prst="rightBrace">
            <a:avLst>
              <a:gd name="adj1" fmla="val 38381"/>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灯片编号占位符 1"/>
          <p:cNvSpPr>
            <a:spLocks noGrp="1"/>
          </p:cNvSpPr>
          <p:nvPr>
            <p:ph type="sldNum" sz="quarter" idx="12"/>
          </p:nvPr>
        </p:nvSpPr>
        <p:spPr/>
        <p:txBody>
          <a:bodyPr/>
          <a:lstStyle/>
          <a:p>
            <a:fld id="{1FF18F41-E0A9-4F72-861C-BE4AABE77BA0}" type="slidenum">
              <a:rPr lang="zh-CN" altLang="en-US" smtClean="0"/>
              <a:t>21</a:t>
            </a:fld>
            <a:endParaRPr lang="zh-CN" altLang="en-US"/>
          </a:p>
        </p:txBody>
      </p:sp>
      <p:sp>
        <p:nvSpPr>
          <p:cNvPr id="21"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2"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484787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custDataLst>
              <p:tags r:id="rId1"/>
            </p:custDataLst>
          </p:nvPr>
        </p:nvSpPr>
        <p:spPr/>
        <p:txBody>
          <a:bodyPr/>
          <a:lstStyle/>
          <a:p>
            <a:r>
              <a:rPr lang="en-US" altLang="zh-CN">
                <a:ea typeface="宋体" panose="02010600030101010101" pitchFamily="2" charset="-122"/>
              </a:rPr>
              <a:t>RSA: Encryption, decryption</a:t>
            </a:r>
          </a:p>
        </p:txBody>
      </p:sp>
      <p:sp>
        <p:nvSpPr>
          <p:cNvPr id="257027" name="Text Box 3"/>
          <p:cNvSpPr txBox="1">
            <a:spLocks noChangeArrowheads="1"/>
          </p:cNvSpPr>
          <p:nvPr>
            <p:custDataLst>
              <p:tags r:id="rId2"/>
            </p:custDataLst>
          </p:nvPr>
        </p:nvSpPr>
        <p:spPr bwMode="auto">
          <a:xfrm>
            <a:off x="2136775" y="1500188"/>
            <a:ext cx="6192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latin typeface="Comic Sans MS" panose="030F0702030302020204" pitchFamily="66" charset="0"/>
                <a:ea typeface="宋体" panose="02010600030101010101" pitchFamily="2" charset="-122"/>
              </a:rPr>
              <a:t>0.</a:t>
            </a:r>
            <a:r>
              <a:rPr lang="en-US" altLang="zh-CN" sz="2400">
                <a:latin typeface="Comic Sans MS" panose="030F0702030302020204" pitchFamily="66" charset="0"/>
                <a:ea typeface="宋体" panose="02010600030101010101" pitchFamily="2" charset="-122"/>
              </a:rPr>
              <a:t>  Given (</a:t>
            </a:r>
            <a:r>
              <a:rPr lang="en-US" altLang="zh-CN" sz="2400" i="1">
                <a:latin typeface="Comic Sans MS" panose="030F0702030302020204" pitchFamily="66" charset="0"/>
                <a:ea typeface="宋体" panose="02010600030101010101" pitchFamily="2" charset="-122"/>
              </a:rPr>
              <a:t>n,e</a:t>
            </a:r>
            <a:r>
              <a:rPr lang="en-US" altLang="zh-CN" sz="2400">
                <a:latin typeface="Comic Sans MS" panose="030F0702030302020204" pitchFamily="66" charset="0"/>
                <a:ea typeface="宋体" panose="02010600030101010101" pitchFamily="2" charset="-122"/>
              </a:rPr>
              <a:t>) and (</a:t>
            </a:r>
            <a:r>
              <a:rPr lang="en-US" altLang="zh-CN" sz="2400" i="1">
                <a:latin typeface="Comic Sans MS" panose="030F0702030302020204" pitchFamily="66" charset="0"/>
                <a:ea typeface="宋体" panose="02010600030101010101" pitchFamily="2" charset="-122"/>
              </a:rPr>
              <a:t>n,d</a:t>
            </a:r>
            <a:r>
              <a:rPr lang="en-US" altLang="zh-CN" sz="2400">
                <a:latin typeface="Comic Sans MS" panose="030F0702030302020204" pitchFamily="66" charset="0"/>
                <a:ea typeface="宋体" panose="02010600030101010101" pitchFamily="2" charset="-122"/>
              </a:rPr>
              <a:t>) as computed above</a:t>
            </a:r>
          </a:p>
        </p:txBody>
      </p:sp>
      <p:grpSp>
        <p:nvGrpSpPr>
          <p:cNvPr id="257028" name="Group 4"/>
          <p:cNvGrpSpPr>
            <a:grpSpLocks/>
          </p:cNvGrpSpPr>
          <p:nvPr>
            <p:custDataLst>
              <p:tags r:id="rId3"/>
            </p:custDataLst>
          </p:nvPr>
        </p:nvGrpSpPr>
        <p:grpSpPr bwMode="auto">
          <a:xfrm>
            <a:off x="2193925" y="2179638"/>
            <a:ext cx="8332788" cy="965200"/>
            <a:chOff x="407" y="1521"/>
            <a:chExt cx="5249" cy="608"/>
          </a:xfrm>
        </p:grpSpPr>
        <p:sp>
          <p:nvSpPr>
            <p:cNvPr id="257029" name="Text Box 5"/>
            <p:cNvSpPr txBox="1">
              <a:spLocks noChangeArrowheads="1"/>
            </p:cNvSpPr>
            <p:nvPr>
              <p:custDataLst>
                <p:tags r:id="rId19"/>
              </p:custDataLst>
            </p:nvPr>
          </p:nvSpPr>
          <p:spPr bwMode="auto">
            <a:xfrm>
              <a:off x="407" y="1521"/>
              <a:ext cx="345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latin typeface="Comic Sans MS" panose="030F0702030302020204" pitchFamily="66" charset="0"/>
                  <a:ea typeface="宋体" panose="02010600030101010101" pitchFamily="2" charset="-122"/>
                </a:rPr>
                <a:t>1.</a:t>
              </a:r>
              <a:r>
                <a:rPr lang="en-US" altLang="zh-CN" sz="2400">
                  <a:latin typeface="Comic Sans MS" panose="030F0702030302020204" pitchFamily="66" charset="0"/>
                  <a:ea typeface="宋体" panose="02010600030101010101" pitchFamily="2" charset="-122"/>
                </a:rPr>
                <a:t> To encrypt bit pattern, </a:t>
              </a:r>
              <a:r>
                <a:rPr lang="en-US" altLang="zh-CN" sz="2400" i="1">
                  <a:latin typeface="Comic Sans MS" panose="030F0702030302020204" pitchFamily="66" charset="0"/>
                  <a:ea typeface="宋体" panose="02010600030101010101" pitchFamily="2" charset="-122"/>
                </a:rPr>
                <a:t>m</a:t>
              </a:r>
              <a:r>
                <a:rPr lang="en-US" altLang="zh-CN" sz="2400">
                  <a:latin typeface="Comic Sans MS" panose="030F0702030302020204" pitchFamily="66" charset="0"/>
                  <a:ea typeface="宋体" panose="02010600030101010101" pitchFamily="2" charset="-122"/>
                </a:rPr>
                <a:t>, compute</a:t>
              </a:r>
            </a:p>
          </p:txBody>
        </p:sp>
        <p:grpSp>
          <p:nvGrpSpPr>
            <p:cNvPr id="257030" name="Group 6"/>
            <p:cNvGrpSpPr>
              <a:grpSpLocks/>
            </p:cNvGrpSpPr>
            <p:nvPr/>
          </p:nvGrpSpPr>
          <p:grpSpPr bwMode="auto">
            <a:xfrm>
              <a:off x="563" y="1768"/>
              <a:ext cx="1451" cy="361"/>
              <a:chOff x="1688" y="1812"/>
              <a:chExt cx="1451" cy="361"/>
            </a:xfrm>
          </p:grpSpPr>
          <p:sp>
            <p:nvSpPr>
              <p:cNvPr id="257031" name="Text Box 7"/>
              <p:cNvSpPr txBox="1">
                <a:spLocks noChangeArrowheads="1"/>
              </p:cNvSpPr>
              <p:nvPr>
                <p:custDataLst>
                  <p:tags r:id="rId22"/>
                </p:custDataLst>
              </p:nvPr>
            </p:nvSpPr>
            <p:spPr bwMode="auto">
              <a:xfrm>
                <a:off x="1688" y="1885"/>
                <a:ext cx="145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i="1">
                    <a:solidFill>
                      <a:srgbClr val="FF0000"/>
                    </a:solidFill>
                    <a:latin typeface="Comic Sans MS" panose="030F0702030302020204" pitchFamily="66" charset="0"/>
                    <a:ea typeface="宋体" panose="02010600030101010101" pitchFamily="2" charset="-122"/>
                  </a:rPr>
                  <a:t>c = m   </a:t>
                </a:r>
                <a:r>
                  <a:rPr lang="en-US" altLang="zh-CN" sz="2400">
                    <a:solidFill>
                      <a:srgbClr val="FF0000"/>
                    </a:solidFill>
                    <a:latin typeface="Comic Sans MS" panose="030F0702030302020204" pitchFamily="66" charset="0"/>
                    <a:ea typeface="宋体" panose="02010600030101010101" pitchFamily="2" charset="-122"/>
                  </a:rPr>
                  <a:t>mod</a:t>
                </a:r>
                <a:r>
                  <a:rPr lang="en-US" altLang="zh-CN" sz="2400" i="1">
                    <a:solidFill>
                      <a:srgbClr val="FF0000"/>
                    </a:solidFill>
                    <a:latin typeface="Comic Sans MS" panose="030F0702030302020204" pitchFamily="66" charset="0"/>
                    <a:ea typeface="宋体" panose="02010600030101010101" pitchFamily="2" charset="-122"/>
                  </a:rPr>
                  <a:t>  n</a:t>
                </a:r>
              </a:p>
            </p:txBody>
          </p:sp>
          <p:sp>
            <p:nvSpPr>
              <p:cNvPr id="257032" name="Text Box 8"/>
              <p:cNvSpPr txBox="1">
                <a:spLocks noChangeArrowheads="1"/>
              </p:cNvSpPr>
              <p:nvPr>
                <p:custDataLst>
                  <p:tags r:id="rId23"/>
                </p:custDataLst>
              </p:nvPr>
            </p:nvSpPr>
            <p:spPr bwMode="auto">
              <a:xfrm>
                <a:off x="2224" y="1812"/>
                <a:ext cx="2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solidFill>
                      <a:srgbClr val="FF0000"/>
                    </a:solidFill>
                    <a:latin typeface="Comic Sans MS" panose="030F0702030302020204" pitchFamily="66" charset="0"/>
                    <a:ea typeface="宋体" panose="02010600030101010101" pitchFamily="2" charset="-122"/>
                  </a:rPr>
                  <a:t>e</a:t>
                </a:r>
              </a:p>
            </p:txBody>
          </p:sp>
        </p:grpSp>
        <p:grpSp>
          <p:nvGrpSpPr>
            <p:cNvPr id="257033" name="Group 9"/>
            <p:cNvGrpSpPr>
              <a:grpSpLocks/>
            </p:cNvGrpSpPr>
            <p:nvPr/>
          </p:nvGrpSpPr>
          <p:grpSpPr bwMode="auto">
            <a:xfrm>
              <a:off x="1966" y="1724"/>
              <a:ext cx="3690" cy="397"/>
              <a:chOff x="777" y="2538"/>
              <a:chExt cx="3690" cy="397"/>
            </a:xfrm>
          </p:grpSpPr>
          <p:sp>
            <p:nvSpPr>
              <p:cNvPr id="257034" name="Text Box 10"/>
              <p:cNvSpPr txBox="1">
                <a:spLocks noChangeArrowheads="1"/>
              </p:cNvSpPr>
              <p:nvPr>
                <p:custDataLst>
                  <p:tags r:id="rId20"/>
                </p:custDataLst>
              </p:nvPr>
            </p:nvSpPr>
            <p:spPr bwMode="auto">
              <a:xfrm>
                <a:off x="777" y="2647"/>
                <a:ext cx="369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mic Sans MS" panose="030F0702030302020204" pitchFamily="66" charset="0"/>
                    <a:ea typeface="宋体" panose="02010600030101010101" pitchFamily="2" charset="-122"/>
                  </a:rPr>
                  <a:t>(i.e., remainder when </a:t>
                </a:r>
                <a:r>
                  <a:rPr lang="en-US" altLang="zh-CN" sz="2400" i="1">
                    <a:latin typeface="Comic Sans MS" panose="030F0702030302020204" pitchFamily="66" charset="0"/>
                    <a:ea typeface="宋体" panose="02010600030101010101" pitchFamily="2" charset="-122"/>
                  </a:rPr>
                  <a:t>m</a:t>
                </a:r>
                <a:r>
                  <a:rPr lang="en-US" altLang="zh-CN" sz="2400">
                    <a:latin typeface="Comic Sans MS" panose="030F0702030302020204" pitchFamily="66" charset="0"/>
                    <a:ea typeface="宋体" panose="02010600030101010101" pitchFamily="2" charset="-122"/>
                  </a:rPr>
                  <a:t>   is divided by </a:t>
                </a:r>
                <a:r>
                  <a:rPr lang="en-US" altLang="zh-CN" sz="2400" i="1">
                    <a:latin typeface="Comic Sans MS" panose="030F0702030302020204" pitchFamily="66" charset="0"/>
                    <a:ea typeface="宋体" panose="02010600030101010101" pitchFamily="2" charset="-122"/>
                  </a:rPr>
                  <a:t>n</a:t>
                </a:r>
                <a:r>
                  <a:rPr lang="en-US" altLang="zh-CN" sz="2400">
                    <a:latin typeface="Comic Sans MS" panose="030F0702030302020204" pitchFamily="66" charset="0"/>
                    <a:ea typeface="宋体" panose="02010600030101010101" pitchFamily="2" charset="-122"/>
                  </a:rPr>
                  <a:t>)</a:t>
                </a:r>
              </a:p>
            </p:txBody>
          </p:sp>
          <p:sp>
            <p:nvSpPr>
              <p:cNvPr id="257035" name="Text Box 11"/>
              <p:cNvSpPr txBox="1">
                <a:spLocks noChangeArrowheads="1"/>
              </p:cNvSpPr>
              <p:nvPr>
                <p:custDataLst>
                  <p:tags r:id="rId21"/>
                </p:custDataLst>
              </p:nvPr>
            </p:nvSpPr>
            <p:spPr bwMode="auto">
              <a:xfrm>
                <a:off x="2845" y="2538"/>
                <a:ext cx="2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latin typeface="Comic Sans MS" panose="030F0702030302020204" pitchFamily="66" charset="0"/>
                    <a:ea typeface="宋体" panose="02010600030101010101" pitchFamily="2" charset="-122"/>
                  </a:rPr>
                  <a:t>e</a:t>
                </a:r>
                <a:endParaRPr lang="en-US" altLang="zh-CN" sz="2400" i="1">
                  <a:solidFill>
                    <a:srgbClr val="FF0000"/>
                  </a:solidFill>
                  <a:latin typeface="Comic Sans MS" panose="030F0702030302020204" pitchFamily="66" charset="0"/>
                  <a:ea typeface="宋体" panose="02010600030101010101" pitchFamily="2" charset="-122"/>
                </a:endParaRPr>
              </a:p>
            </p:txBody>
          </p:sp>
        </p:grpSp>
      </p:grpSp>
      <p:sp>
        <p:nvSpPr>
          <p:cNvPr id="257036" name="Text Box 12"/>
          <p:cNvSpPr txBox="1">
            <a:spLocks noChangeArrowheads="1"/>
          </p:cNvSpPr>
          <p:nvPr>
            <p:custDataLst>
              <p:tags r:id="rId4"/>
            </p:custDataLst>
          </p:nvPr>
        </p:nvSpPr>
        <p:spPr bwMode="auto">
          <a:xfrm>
            <a:off x="2193925" y="3449638"/>
            <a:ext cx="67770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latin typeface="Comic Sans MS" panose="030F0702030302020204" pitchFamily="66" charset="0"/>
                <a:ea typeface="宋体" panose="02010600030101010101" pitchFamily="2" charset="-122"/>
              </a:rPr>
              <a:t>2.</a:t>
            </a:r>
            <a:r>
              <a:rPr lang="en-US" altLang="zh-CN" sz="2400">
                <a:latin typeface="Comic Sans MS" panose="030F0702030302020204" pitchFamily="66" charset="0"/>
                <a:ea typeface="宋体" panose="02010600030101010101" pitchFamily="2" charset="-122"/>
              </a:rPr>
              <a:t> To decrypt received bit pattern, </a:t>
            </a:r>
            <a:r>
              <a:rPr lang="en-US" altLang="zh-CN" sz="2400" i="1">
                <a:latin typeface="Comic Sans MS" panose="030F0702030302020204" pitchFamily="66" charset="0"/>
                <a:ea typeface="宋体" panose="02010600030101010101" pitchFamily="2" charset="-122"/>
              </a:rPr>
              <a:t>c</a:t>
            </a:r>
            <a:r>
              <a:rPr lang="en-US" altLang="zh-CN" sz="2400">
                <a:latin typeface="Comic Sans MS" panose="030F0702030302020204" pitchFamily="66" charset="0"/>
                <a:ea typeface="宋体" panose="02010600030101010101" pitchFamily="2" charset="-122"/>
              </a:rPr>
              <a:t>, compute</a:t>
            </a:r>
          </a:p>
        </p:txBody>
      </p:sp>
      <p:grpSp>
        <p:nvGrpSpPr>
          <p:cNvPr id="257037" name="Group 13"/>
          <p:cNvGrpSpPr>
            <a:grpSpLocks/>
          </p:cNvGrpSpPr>
          <p:nvPr>
            <p:custDataLst>
              <p:tags r:id="rId5"/>
            </p:custDataLst>
          </p:nvPr>
        </p:nvGrpSpPr>
        <p:grpSpPr bwMode="auto">
          <a:xfrm>
            <a:off x="2441576" y="3841750"/>
            <a:ext cx="2303463" cy="573088"/>
            <a:chOff x="1688" y="1812"/>
            <a:chExt cx="1451" cy="361"/>
          </a:xfrm>
        </p:grpSpPr>
        <p:sp>
          <p:nvSpPr>
            <p:cNvPr id="257038" name="Text Box 14"/>
            <p:cNvSpPr txBox="1">
              <a:spLocks noChangeArrowheads="1"/>
            </p:cNvSpPr>
            <p:nvPr>
              <p:custDataLst>
                <p:tags r:id="rId17"/>
              </p:custDataLst>
            </p:nvPr>
          </p:nvSpPr>
          <p:spPr bwMode="auto">
            <a:xfrm>
              <a:off x="1688" y="1885"/>
              <a:ext cx="145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i="1">
                  <a:solidFill>
                    <a:srgbClr val="FF0000"/>
                  </a:solidFill>
                  <a:latin typeface="Comic Sans MS" panose="030F0702030302020204" pitchFamily="66" charset="0"/>
                  <a:ea typeface="宋体" panose="02010600030101010101" pitchFamily="2" charset="-122"/>
                </a:rPr>
                <a:t>m = c   </a:t>
              </a:r>
              <a:r>
                <a:rPr lang="en-US" altLang="zh-CN" sz="2400">
                  <a:solidFill>
                    <a:srgbClr val="FF0000"/>
                  </a:solidFill>
                  <a:latin typeface="Comic Sans MS" panose="030F0702030302020204" pitchFamily="66" charset="0"/>
                  <a:ea typeface="宋体" panose="02010600030101010101" pitchFamily="2" charset="-122"/>
                </a:rPr>
                <a:t>mod</a:t>
              </a:r>
              <a:r>
                <a:rPr lang="en-US" altLang="zh-CN" sz="2400" i="1">
                  <a:solidFill>
                    <a:srgbClr val="FF0000"/>
                  </a:solidFill>
                  <a:latin typeface="Comic Sans MS" panose="030F0702030302020204" pitchFamily="66" charset="0"/>
                  <a:ea typeface="宋体" panose="02010600030101010101" pitchFamily="2" charset="-122"/>
                </a:rPr>
                <a:t>  n</a:t>
              </a:r>
            </a:p>
          </p:txBody>
        </p:sp>
        <p:sp>
          <p:nvSpPr>
            <p:cNvPr id="257039" name="Text Box 15"/>
            <p:cNvSpPr txBox="1">
              <a:spLocks noChangeArrowheads="1"/>
            </p:cNvSpPr>
            <p:nvPr>
              <p:custDataLst>
                <p:tags r:id="rId18"/>
              </p:custDataLst>
            </p:nvPr>
          </p:nvSpPr>
          <p:spPr bwMode="auto">
            <a:xfrm>
              <a:off x="2220" y="1812"/>
              <a:ext cx="2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solidFill>
                    <a:srgbClr val="FF0000"/>
                  </a:solidFill>
                  <a:latin typeface="Comic Sans MS" panose="030F0702030302020204" pitchFamily="66" charset="0"/>
                  <a:ea typeface="宋体" panose="02010600030101010101" pitchFamily="2" charset="-122"/>
                </a:rPr>
                <a:t>d</a:t>
              </a:r>
            </a:p>
          </p:txBody>
        </p:sp>
      </p:grpSp>
      <p:sp>
        <p:nvSpPr>
          <p:cNvPr id="257040" name="Text Box 16"/>
          <p:cNvSpPr txBox="1">
            <a:spLocks noChangeArrowheads="1"/>
          </p:cNvSpPr>
          <p:nvPr>
            <p:custDataLst>
              <p:tags r:id="rId6"/>
            </p:custDataLst>
          </p:nvPr>
        </p:nvSpPr>
        <p:spPr bwMode="auto">
          <a:xfrm>
            <a:off x="4633913" y="3933825"/>
            <a:ext cx="5778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Comic Sans MS" panose="030F0702030302020204" pitchFamily="66" charset="0"/>
                <a:ea typeface="宋体" panose="02010600030101010101" pitchFamily="2" charset="-122"/>
              </a:rPr>
              <a:t>(i.e., remainder when </a:t>
            </a:r>
            <a:r>
              <a:rPr lang="en-US" altLang="zh-CN" sz="2400" i="1">
                <a:latin typeface="Comic Sans MS" panose="030F0702030302020204" pitchFamily="66" charset="0"/>
                <a:ea typeface="宋体" panose="02010600030101010101" pitchFamily="2" charset="-122"/>
              </a:rPr>
              <a:t>c</a:t>
            </a:r>
            <a:r>
              <a:rPr lang="en-US" altLang="zh-CN" sz="2400">
                <a:latin typeface="Comic Sans MS" panose="030F0702030302020204" pitchFamily="66" charset="0"/>
                <a:ea typeface="宋体" panose="02010600030101010101" pitchFamily="2" charset="-122"/>
              </a:rPr>
              <a:t>   is divided by </a:t>
            </a:r>
            <a:r>
              <a:rPr lang="en-US" altLang="zh-CN" sz="2400" i="1">
                <a:latin typeface="Comic Sans MS" panose="030F0702030302020204" pitchFamily="66" charset="0"/>
                <a:ea typeface="宋体" panose="02010600030101010101" pitchFamily="2" charset="-122"/>
              </a:rPr>
              <a:t>n</a:t>
            </a:r>
            <a:r>
              <a:rPr lang="en-US" altLang="zh-CN" sz="2400">
                <a:latin typeface="Comic Sans MS" panose="030F0702030302020204" pitchFamily="66" charset="0"/>
                <a:ea typeface="宋体" panose="02010600030101010101" pitchFamily="2" charset="-122"/>
              </a:rPr>
              <a:t>)</a:t>
            </a:r>
          </a:p>
        </p:txBody>
      </p:sp>
      <p:sp>
        <p:nvSpPr>
          <p:cNvPr id="257041" name="Text Box 17"/>
          <p:cNvSpPr txBox="1">
            <a:spLocks noChangeArrowheads="1"/>
          </p:cNvSpPr>
          <p:nvPr>
            <p:custDataLst>
              <p:tags r:id="rId7"/>
            </p:custDataLst>
          </p:nvPr>
        </p:nvSpPr>
        <p:spPr bwMode="auto">
          <a:xfrm>
            <a:off x="7815264" y="3795713"/>
            <a:ext cx="3635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latin typeface="Comic Sans MS" panose="030F0702030302020204" pitchFamily="66" charset="0"/>
                <a:ea typeface="宋体" panose="02010600030101010101" pitchFamily="2" charset="-122"/>
              </a:rPr>
              <a:t>d</a:t>
            </a:r>
            <a:endParaRPr lang="en-US" altLang="zh-CN" sz="2400" i="1">
              <a:solidFill>
                <a:srgbClr val="FF0000"/>
              </a:solidFill>
              <a:latin typeface="Comic Sans MS" panose="030F0702030302020204" pitchFamily="66" charset="0"/>
              <a:ea typeface="宋体" panose="02010600030101010101" pitchFamily="2" charset="-122"/>
            </a:endParaRPr>
          </a:p>
        </p:txBody>
      </p:sp>
      <p:grpSp>
        <p:nvGrpSpPr>
          <p:cNvPr id="257042" name="Group 18"/>
          <p:cNvGrpSpPr>
            <a:grpSpLocks/>
          </p:cNvGrpSpPr>
          <p:nvPr>
            <p:custDataLst>
              <p:tags r:id="rId8"/>
            </p:custDataLst>
          </p:nvPr>
        </p:nvGrpSpPr>
        <p:grpSpPr bwMode="auto">
          <a:xfrm>
            <a:off x="4489451" y="4922839"/>
            <a:ext cx="3935413" cy="619125"/>
            <a:chOff x="868" y="3287"/>
            <a:chExt cx="2479" cy="390"/>
          </a:xfrm>
        </p:grpSpPr>
        <p:sp>
          <p:nvSpPr>
            <p:cNvPr id="257043" name="Text Box 19"/>
            <p:cNvSpPr txBox="1">
              <a:spLocks noChangeArrowheads="1"/>
            </p:cNvSpPr>
            <p:nvPr>
              <p:custDataLst>
                <p:tags r:id="rId13"/>
              </p:custDataLst>
            </p:nvPr>
          </p:nvSpPr>
          <p:spPr bwMode="auto">
            <a:xfrm>
              <a:off x="868" y="3388"/>
              <a:ext cx="17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i="1">
                  <a:latin typeface="Comic Sans MS" panose="030F0702030302020204" pitchFamily="66" charset="0"/>
                  <a:ea typeface="宋体" panose="02010600030101010101" pitchFamily="2" charset="-122"/>
                </a:rPr>
                <a:t>m  =  (m   </a:t>
              </a:r>
              <a:r>
                <a:rPr lang="en-US" altLang="zh-CN" sz="2400">
                  <a:latin typeface="Comic Sans MS" panose="030F0702030302020204" pitchFamily="66" charset="0"/>
                  <a:ea typeface="宋体" panose="02010600030101010101" pitchFamily="2" charset="-122"/>
                </a:rPr>
                <a:t>mod</a:t>
              </a:r>
              <a:r>
                <a:rPr lang="en-US" altLang="zh-CN" sz="2400" i="1">
                  <a:latin typeface="Comic Sans MS" panose="030F0702030302020204" pitchFamily="66" charset="0"/>
                  <a:ea typeface="宋体" panose="02010600030101010101" pitchFamily="2" charset="-122"/>
                </a:rPr>
                <a:t>  n)</a:t>
              </a:r>
            </a:p>
          </p:txBody>
        </p:sp>
        <p:sp>
          <p:nvSpPr>
            <p:cNvPr id="257044" name="Text Box 20"/>
            <p:cNvSpPr txBox="1">
              <a:spLocks noChangeArrowheads="1"/>
            </p:cNvSpPr>
            <p:nvPr>
              <p:custDataLst>
                <p:tags r:id="rId14"/>
              </p:custDataLst>
            </p:nvPr>
          </p:nvSpPr>
          <p:spPr bwMode="auto">
            <a:xfrm>
              <a:off x="1617" y="3308"/>
              <a:ext cx="2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latin typeface="Comic Sans MS" panose="030F0702030302020204" pitchFamily="66" charset="0"/>
                  <a:ea typeface="宋体" panose="02010600030101010101" pitchFamily="2" charset="-122"/>
                </a:rPr>
                <a:t>e</a:t>
              </a:r>
            </a:p>
          </p:txBody>
        </p:sp>
        <p:sp>
          <p:nvSpPr>
            <p:cNvPr id="257045" name="Text Box 21"/>
            <p:cNvSpPr txBox="1">
              <a:spLocks noChangeArrowheads="1"/>
            </p:cNvSpPr>
            <p:nvPr>
              <p:custDataLst>
                <p:tags r:id="rId15"/>
              </p:custDataLst>
            </p:nvPr>
          </p:nvSpPr>
          <p:spPr bwMode="auto">
            <a:xfrm>
              <a:off x="2533" y="3389"/>
              <a:ext cx="8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i="1">
                  <a:latin typeface="Comic Sans MS" panose="030F0702030302020204" pitchFamily="66" charset="0"/>
                  <a:ea typeface="宋体" panose="02010600030101010101" pitchFamily="2" charset="-122"/>
                </a:rPr>
                <a:t> </a:t>
              </a:r>
              <a:r>
                <a:rPr lang="en-US" altLang="zh-CN" sz="2400">
                  <a:latin typeface="Comic Sans MS" panose="030F0702030302020204" pitchFamily="66" charset="0"/>
                  <a:ea typeface="宋体" panose="02010600030101010101" pitchFamily="2" charset="-122"/>
                </a:rPr>
                <a:t>mod</a:t>
              </a:r>
              <a:r>
                <a:rPr lang="en-US" altLang="zh-CN" sz="2400" i="1">
                  <a:latin typeface="Comic Sans MS" panose="030F0702030302020204" pitchFamily="66" charset="0"/>
                  <a:ea typeface="宋体" panose="02010600030101010101" pitchFamily="2" charset="-122"/>
                </a:rPr>
                <a:t>  n</a:t>
              </a:r>
            </a:p>
          </p:txBody>
        </p:sp>
        <p:sp>
          <p:nvSpPr>
            <p:cNvPr id="257046" name="Text Box 22"/>
            <p:cNvSpPr txBox="1">
              <a:spLocks noChangeArrowheads="1"/>
            </p:cNvSpPr>
            <p:nvPr>
              <p:custDataLst>
                <p:tags r:id="rId16"/>
              </p:custDataLst>
            </p:nvPr>
          </p:nvSpPr>
          <p:spPr bwMode="auto">
            <a:xfrm>
              <a:off x="2450" y="3287"/>
              <a:ext cx="2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latin typeface="Comic Sans MS" panose="030F0702030302020204" pitchFamily="66" charset="0"/>
                  <a:ea typeface="宋体" panose="02010600030101010101" pitchFamily="2" charset="-122"/>
                </a:rPr>
                <a:t>d</a:t>
              </a:r>
            </a:p>
          </p:txBody>
        </p:sp>
      </p:grpSp>
      <p:sp>
        <p:nvSpPr>
          <p:cNvPr id="257047" name="Text Box 23"/>
          <p:cNvSpPr txBox="1">
            <a:spLocks noChangeArrowheads="1"/>
          </p:cNvSpPr>
          <p:nvPr>
            <p:custDataLst>
              <p:tags r:id="rId9"/>
            </p:custDataLst>
          </p:nvPr>
        </p:nvSpPr>
        <p:spPr bwMode="auto">
          <a:xfrm>
            <a:off x="3048402" y="4910139"/>
            <a:ext cx="1402948"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400">
                <a:solidFill>
                  <a:schemeClr val="accent2"/>
                </a:solidFill>
                <a:latin typeface="Comic Sans MS" panose="030F0702030302020204" pitchFamily="66" charset="0"/>
                <a:ea typeface="宋体" panose="02010600030101010101" pitchFamily="2" charset="-122"/>
              </a:rPr>
              <a:t>Magic</a:t>
            </a:r>
          </a:p>
          <a:p>
            <a:pPr algn="r"/>
            <a:r>
              <a:rPr lang="en-US" altLang="zh-CN" sz="2400">
                <a:solidFill>
                  <a:schemeClr val="accent2"/>
                </a:solidFill>
                <a:latin typeface="Comic Sans MS" panose="030F0702030302020204" pitchFamily="66" charset="0"/>
                <a:ea typeface="宋体" panose="02010600030101010101" pitchFamily="2" charset="-122"/>
              </a:rPr>
              <a:t>happens!</a:t>
            </a:r>
            <a:endParaRPr lang="en-US" altLang="zh-CN" sz="2400">
              <a:latin typeface="Times New Roman" panose="02020603050405020304" pitchFamily="18" charset="0"/>
              <a:ea typeface="宋体" panose="02010600030101010101" pitchFamily="2" charset="-122"/>
            </a:endParaRPr>
          </a:p>
        </p:txBody>
      </p:sp>
      <p:sp>
        <p:nvSpPr>
          <p:cNvPr id="257048" name="Rectangle 24"/>
          <p:cNvSpPr>
            <a:spLocks noChangeArrowheads="1"/>
          </p:cNvSpPr>
          <p:nvPr>
            <p:custDataLst>
              <p:tags r:id="rId10"/>
            </p:custDataLst>
          </p:nvPr>
        </p:nvSpPr>
        <p:spPr bwMode="auto">
          <a:xfrm>
            <a:off x="2722564" y="4786313"/>
            <a:ext cx="6256337" cy="1268412"/>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49" name="AutoShape 25"/>
          <p:cNvSpPr>
            <a:spLocks/>
          </p:cNvSpPr>
          <p:nvPr>
            <p:custDataLst>
              <p:tags r:id="rId11"/>
            </p:custDataLst>
          </p:nvPr>
        </p:nvSpPr>
        <p:spPr bwMode="auto">
          <a:xfrm rot="16200000">
            <a:off x="6212682" y="4985544"/>
            <a:ext cx="139700" cy="1223963"/>
          </a:xfrm>
          <a:prstGeom prst="leftBrace">
            <a:avLst>
              <a:gd name="adj1" fmla="val 73011"/>
              <a:gd name="adj2" fmla="val 5295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050" name="Text Box 26"/>
          <p:cNvSpPr txBox="1">
            <a:spLocks noChangeArrowheads="1"/>
          </p:cNvSpPr>
          <p:nvPr>
            <p:custDataLst>
              <p:tags r:id="rId12"/>
            </p:custDataLst>
          </p:nvPr>
        </p:nvSpPr>
        <p:spPr bwMode="auto">
          <a:xfrm>
            <a:off x="6180138" y="5584825"/>
            <a:ext cx="436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a:latin typeface="Comic Sans MS" panose="030F0702030302020204" pitchFamily="66" charset="0"/>
                <a:ea typeface="宋体" panose="02010600030101010101" pitchFamily="2" charset="-122"/>
              </a:rPr>
              <a:t>c</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22</a:t>
            </a:fld>
            <a:endParaRPr lang="zh-CN" altLang="en-US"/>
          </a:p>
        </p:txBody>
      </p:sp>
      <p:sp>
        <p:nvSpPr>
          <p:cNvPr id="30"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31"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228504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custDataLst>
              <p:tags r:id="rId1"/>
            </p:custDataLst>
          </p:nvPr>
        </p:nvSpPr>
        <p:spPr/>
        <p:txBody>
          <a:bodyPr/>
          <a:lstStyle/>
          <a:p>
            <a:r>
              <a:rPr lang="en-US" altLang="zh-CN" sz="2800">
                <a:ea typeface="宋体" panose="02010600030101010101" pitchFamily="2" charset="-122"/>
              </a:rPr>
              <a:t>RSA example:</a:t>
            </a:r>
            <a:endParaRPr lang="en-US" altLang="zh-CN">
              <a:ea typeface="宋体" panose="02010600030101010101" pitchFamily="2" charset="-122"/>
            </a:endParaRPr>
          </a:p>
        </p:txBody>
      </p:sp>
      <p:sp>
        <p:nvSpPr>
          <p:cNvPr id="258051" name="Text Box 3"/>
          <p:cNvSpPr txBox="1">
            <a:spLocks noChangeArrowheads="1"/>
          </p:cNvSpPr>
          <p:nvPr>
            <p:custDataLst>
              <p:tags r:id="rId2"/>
            </p:custDataLst>
          </p:nvPr>
        </p:nvSpPr>
        <p:spPr bwMode="auto">
          <a:xfrm>
            <a:off x="2057400" y="1300163"/>
            <a:ext cx="5881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Comic Sans MS" panose="030F0702030302020204" pitchFamily="66" charset="0"/>
                <a:ea typeface="宋体" panose="02010600030101010101" pitchFamily="2" charset="-122"/>
              </a:rPr>
              <a:t>Bob chooses </a:t>
            </a:r>
            <a:r>
              <a:rPr lang="en-US" altLang="zh-CN" sz="2400" i="1">
                <a:latin typeface="Comic Sans MS" panose="030F0702030302020204" pitchFamily="66" charset="0"/>
                <a:ea typeface="宋体" panose="02010600030101010101" pitchFamily="2" charset="-122"/>
              </a:rPr>
              <a:t>p=5, q=7</a:t>
            </a:r>
            <a:r>
              <a:rPr lang="en-US" altLang="zh-CN" sz="2400">
                <a:latin typeface="Comic Sans MS" panose="030F0702030302020204" pitchFamily="66" charset="0"/>
                <a:ea typeface="宋体" panose="02010600030101010101" pitchFamily="2" charset="-122"/>
              </a:rPr>
              <a:t>.  Then </a:t>
            </a:r>
            <a:r>
              <a:rPr lang="en-US" altLang="zh-CN" sz="2400" i="1">
                <a:latin typeface="Comic Sans MS" panose="030F0702030302020204" pitchFamily="66" charset="0"/>
                <a:ea typeface="宋体" panose="02010600030101010101" pitchFamily="2" charset="-122"/>
              </a:rPr>
              <a:t>n=35, z=24</a:t>
            </a:r>
            <a:r>
              <a:rPr lang="en-US" altLang="zh-CN" sz="2400">
                <a:latin typeface="Comic Sans MS" panose="030F0702030302020204" pitchFamily="66"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258052" name="Text Box 4"/>
          <p:cNvSpPr txBox="1">
            <a:spLocks noChangeArrowheads="1"/>
          </p:cNvSpPr>
          <p:nvPr>
            <p:custDataLst>
              <p:tags r:id="rId3"/>
            </p:custDataLst>
          </p:nvPr>
        </p:nvSpPr>
        <p:spPr bwMode="auto">
          <a:xfrm>
            <a:off x="3836989" y="1724026"/>
            <a:ext cx="5299849"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Comic Sans MS" panose="030F0702030302020204" pitchFamily="66" charset="0"/>
                <a:ea typeface="宋体" panose="02010600030101010101" pitchFamily="2" charset="-122"/>
              </a:rPr>
              <a:t>e=5</a:t>
            </a:r>
            <a:r>
              <a:rPr lang="en-US" altLang="zh-CN" sz="2400">
                <a:latin typeface="Comic Sans MS" panose="030F0702030302020204" pitchFamily="66" charset="0"/>
                <a:ea typeface="宋体" panose="02010600030101010101" pitchFamily="2" charset="-122"/>
              </a:rPr>
              <a:t>  (so </a:t>
            </a:r>
            <a:r>
              <a:rPr lang="en-US" altLang="zh-CN" sz="2400" i="1">
                <a:latin typeface="Comic Sans MS" panose="030F0702030302020204" pitchFamily="66" charset="0"/>
                <a:ea typeface="宋体" panose="02010600030101010101" pitchFamily="2" charset="-122"/>
              </a:rPr>
              <a:t>e, z</a:t>
            </a:r>
            <a:r>
              <a:rPr lang="en-US" altLang="zh-CN" sz="2400">
                <a:latin typeface="Comic Sans MS" panose="030F0702030302020204" pitchFamily="66" charset="0"/>
                <a:ea typeface="宋体" panose="02010600030101010101" pitchFamily="2" charset="-122"/>
              </a:rPr>
              <a:t> relatively prime).</a:t>
            </a:r>
          </a:p>
          <a:p>
            <a:r>
              <a:rPr lang="en-US" altLang="zh-CN" sz="2400" i="1">
                <a:latin typeface="Comic Sans MS" panose="030F0702030302020204" pitchFamily="66" charset="0"/>
                <a:ea typeface="宋体" panose="02010600030101010101" pitchFamily="2" charset="-122"/>
              </a:rPr>
              <a:t>d=29</a:t>
            </a:r>
            <a:r>
              <a:rPr lang="en-US" altLang="zh-CN" sz="2400">
                <a:latin typeface="Comic Sans MS" panose="030F0702030302020204" pitchFamily="66" charset="0"/>
                <a:ea typeface="宋体" panose="02010600030101010101" pitchFamily="2" charset="-122"/>
              </a:rPr>
              <a:t> (so </a:t>
            </a:r>
            <a:r>
              <a:rPr lang="en-US" altLang="zh-CN" sz="2400" i="1">
                <a:latin typeface="Comic Sans MS" panose="030F0702030302020204" pitchFamily="66" charset="0"/>
                <a:ea typeface="宋体" panose="02010600030101010101" pitchFamily="2" charset="-122"/>
              </a:rPr>
              <a:t>ed-1</a:t>
            </a:r>
            <a:r>
              <a:rPr lang="en-US" altLang="zh-CN" sz="2400">
                <a:latin typeface="Comic Sans MS" panose="030F0702030302020204" pitchFamily="66" charset="0"/>
                <a:ea typeface="宋体" panose="02010600030101010101" pitchFamily="2" charset="-122"/>
              </a:rPr>
              <a:t> exactly divisible by z.</a:t>
            </a:r>
          </a:p>
          <a:p>
            <a:r>
              <a:rPr lang="en-US" altLang="zh-CN" sz="2400">
                <a:latin typeface="Comic Sans MS" panose="030F0702030302020204" pitchFamily="66"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258053" name="Text Box 5"/>
          <p:cNvSpPr txBox="1">
            <a:spLocks noChangeArrowheads="1"/>
          </p:cNvSpPr>
          <p:nvPr>
            <p:custDataLst>
              <p:tags r:id="rId4"/>
            </p:custDataLst>
          </p:nvPr>
        </p:nvSpPr>
        <p:spPr bwMode="auto">
          <a:xfrm>
            <a:off x="3536951" y="3335338"/>
            <a:ext cx="1033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u="sng">
                <a:latin typeface="Comic Sans MS" panose="030F0702030302020204" pitchFamily="66" charset="0"/>
                <a:ea typeface="宋体" panose="02010600030101010101" pitchFamily="2" charset="-122"/>
              </a:rPr>
              <a:t>letter</a:t>
            </a:r>
            <a:endParaRPr lang="en-US" altLang="zh-CN" sz="2400" u="sng">
              <a:latin typeface="Times New Roman" panose="02020603050405020304" pitchFamily="18" charset="0"/>
              <a:ea typeface="宋体" panose="02010600030101010101" pitchFamily="2" charset="-122"/>
            </a:endParaRPr>
          </a:p>
        </p:txBody>
      </p:sp>
      <p:sp>
        <p:nvSpPr>
          <p:cNvPr id="258054" name="Text Box 6"/>
          <p:cNvSpPr txBox="1">
            <a:spLocks noChangeArrowheads="1"/>
          </p:cNvSpPr>
          <p:nvPr>
            <p:custDataLst>
              <p:tags r:id="rId5"/>
            </p:custDataLst>
          </p:nvPr>
        </p:nvSpPr>
        <p:spPr bwMode="auto">
          <a:xfrm>
            <a:off x="5126039" y="3311525"/>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u="sng">
                <a:latin typeface="Comic Sans MS" panose="030F0702030302020204" pitchFamily="66" charset="0"/>
                <a:ea typeface="宋体" panose="02010600030101010101" pitchFamily="2" charset="-122"/>
              </a:rPr>
              <a:t>m</a:t>
            </a:r>
            <a:endParaRPr lang="en-US" altLang="zh-CN" sz="2400" u="sng">
              <a:latin typeface="Times New Roman" panose="02020603050405020304" pitchFamily="18" charset="0"/>
              <a:ea typeface="宋体" panose="02010600030101010101" pitchFamily="2" charset="-122"/>
            </a:endParaRPr>
          </a:p>
        </p:txBody>
      </p:sp>
      <p:sp>
        <p:nvSpPr>
          <p:cNvPr id="258055" name="Text Box 7"/>
          <p:cNvSpPr txBox="1">
            <a:spLocks noChangeArrowheads="1"/>
          </p:cNvSpPr>
          <p:nvPr>
            <p:custDataLst>
              <p:tags r:id="rId6"/>
            </p:custDataLst>
          </p:nvPr>
        </p:nvSpPr>
        <p:spPr bwMode="auto">
          <a:xfrm>
            <a:off x="6383339" y="3321050"/>
            <a:ext cx="4206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u="sng">
                <a:latin typeface="Comic Sans MS" panose="030F0702030302020204" pitchFamily="66" charset="0"/>
                <a:ea typeface="宋体" panose="02010600030101010101" pitchFamily="2" charset="-122"/>
              </a:rPr>
              <a:t>m</a:t>
            </a:r>
            <a:endParaRPr lang="en-US" altLang="zh-CN" sz="2400" u="sng">
              <a:latin typeface="Times New Roman" panose="02020603050405020304" pitchFamily="18" charset="0"/>
              <a:ea typeface="宋体" panose="02010600030101010101" pitchFamily="2" charset="-122"/>
            </a:endParaRPr>
          </a:p>
        </p:txBody>
      </p:sp>
      <p:sp>
        <p:nvSpPr>
          <p:cNvPr id="258056" name="Text Box 8"/>
          <p:cNvSpPr txBox="1">
            <a:spLocks noChangeArrowheads="1"/>
          </p:cNvSpPr>
          <p:nvPr>
            <p:custDataLst>
              <p:tags r:id="rId7"/>
            </p:custDataLst>
          </p:nvPr>
        </p:nvSpPr>
        <p:spPr bwMode="auto">
          <a:xfrm>
            <a:off x="6605589" y="3179763"/>
            <a:ext cx="350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Comic Sans MS" panose="030F0702030302020204" pitchFamily="66" charset="0"/>
                <a:ea typeface="宋体" panose="02010600030101010101" pitchFamily="2" charset="-122"/>
              </a:rPr>
              <a:t>e</a:t>
            </a:r>
            <a:endParaRPr lang="en-US" altLang="zh-CN" sz="2400" u="sng">
              <a:latin typeface="Times New Roman" panose="02020603050405020304" pitchFamily="18" charset="0"/>
              <a:ea typeface="宋体" panose="02010600030101010101" pitchFamily="2" charset="-122"/>
            </a:endParaRPr>
          </a:p>
        </p:txBody>
      </p:sp>
      <p:grpSp>
        <p:nvGrpSpPr>
          <p:cNvPr id="258057" name="Group 9"/>
          <p:cNvGrpSpPr>
            <a:grpSpLocks/>
          </p:cNvGrpSpPr>
          <p:nvPr>
            <p:custDataLst>
              <p:tags r:id="rId8"/>
            </p:custDataLst>
          </p:nvPr>
        </p:nvGrpSpPr>
        <p:grpSpPr bwMode="auto">
          <a:xfrm>
            <a:off x="8020050" y="3190875"/>
            <a:ext cx="2012950" cy="585788"/>
            <a:chOff x="2721" y="1773"/>
            <a:chExt cx="1268" cy="369"/>
          </a:xfrm>
        </p:grpSpPr>
        <p:sp>
          <p:nvSpPr>
            <p:cNvPr id="258058" name="Text Box 10"/>
            <p:cNvSpPr txBox="1">
              <a:spLocks noChangeArrowheads="1"/>
            </p:cNvSpPr>
            <p:nvPr>
              <p:custDataLst>
                <p:tags r:id="rId27"/>
              </p:custDataLst>
            </p:nvPr>
          </p:nvSpPr>
          <p:spPr bwMode="auto">
            <a:xfrm>
              <a:off x="2721" y="1854"/>
              <a:ext cx="12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u="sng">
                  <a:latin typeface="Comic Sans MS" panose="030F0702030302020204" pitchFamily="66" charset="0"/>
                  <a:ea typeface="宋体" panose="02010600030101010101" pitchFamily="2" charset="-122"/>
                </a:rPr>
                <a:t>c = m  mod  n</a:t>
              </a:r>
              <a:endParaRPr lang="en-US" altLang="zh-CN" sz="2400" u="sng">
                <a:latin typeface="Times New Roman" panose="02020603050405020304" pitchFamily="18" charset="0"/>
                <a:ea typeface="宋体" panose="02010600030101010101" pitchFamily="2" charset="-122"/>
              </a:endParaRPr>
            </a:p>
          </p:txBody>
        </p:sp>
        <p:sp>
          <p:nvSpPr>
            <p:cNvPr id="258059" name="Text Box 11"/>
            <p:cNvSpPr txBox="1">
              <a:spLocks noChangeArrowheads="1"/>
            </p:cNvSpPr>
            <p:nvPr>
              <p:custDataLst>
                <p:tags r:id="rId28"/>
              </p:custDataLst>
            </p:nvPr>
          </p:nvSpPr>
          <p:spPr bwMode="auto">
            <a:xfrm>
              <a:off x="3170" y="1773"/>
              <a:ext cx="2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Comic Sans MS" panose="030F0702030302020204" pitchFamily="66" charset="0"/>
                  <a:ea typeface="宋体" panose="02010600030101010101" pitchFamily="2" charset="-122"/>
                </a:rPr>
                <a:t>e</a:t>
              </a:r>
              <a:endParaRPr lang="en-US" altLang="zh-CN" sz="2400" u="sng">
                <a:latin typeface="Times New Roman" panose="02020603050405020304" pitchFamily="18" charset="0"/>
                <a:ea typeface="宋体" panose="02010600030101010101" pitchFamily="2" charset="-122"/>
              </a:endParaRPr>
            </a:p>
          </p:txBody>
        </p:sp>
      </p:grpSp>
      <p:sp>
        <p:nvSpPr>
          <p:cNvPr id="258060" name="Text Box 12"/>
          <p:cNvSpPr txBox="1">
            <a:spLocks noChangeArrowheads="1"/>
          </p:cNvSpPr>
          <p:nvPr>
            <p:custDataLst>
              <p:tags r:id="rId9"/>
            </p:custDataLst>
          </p:nvPr>
        </p:nvSpPr>
        <p:spPr bwMode="auto">
          <a:xfrm>
            <a:off x="3889570" y="3810001"/>
            <a:ext cx="25519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ea typeface="宋体" panose="02010600030101010101" pitchFamily="2" charset="-122"/>
              </a:rPr>
              <a:t>l</a:t>
            </a:r>
            <a:endParaRPr lang="en-US" altLang="zh-CN" sz="2400">
              <a:latin typeface="Times New Roman" panose="02020603050405020304" pitchFamily="18" charset="0"/>
              <a:ea typeface="宋体" panose="02010600030101010101" pitchFamily="2" charset="-122"/>
            </a:endParaRPr>
          </a:p>
        </p:txBody>
      </p:sp>
      <p:sp>
        <p:nvSpPr>
          <p:cNvPr id="258061" name="Text Box 13"/>
          <p:cNvSpPr txBox="1">
            <a:spLocks noChangeArrowheads="1"/>
          </p:cNvSpPr>
          <p:nvPr>
            <p:custDataLst>
              <p:tags r:id="rId10"/>
            </p:custDataLst>
          </p:nvPr>
        </p:nvSpPr>
        <p:spPr bwMode="auto">
          <a:xfrm>
            <a:off x="5051252" y="3832226"/>
            <a:ext cx="49564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ea typeface="宋体" panose="02010600030101010101" pitchFamily="2" charset="-122"/>
              </a:rPr>
              <a:t>12</a:t>
            </a:r>
            <a:endParaRPr lang="en-US" altLang="zh-CN" sz="2400">
              <a:latin typeface="Times New Roman" panose="02020603050405020304" pitchFamily="18" charset="0"/>
              <a:ea typeface="宋体" panose="02010600030101010101" pitchFamily="2" charset="-122"/>
            </a:endParaRPr>
          </a:p>
        </p:txBody>
      </p:sp>
      <p:sp>
        <p:nvSpPr>
          <p:cNvPr id="258062" name="Text Box 14"/>
          <p:cNvSpPr txBox="1">
            <a:spLocks noChangeArrowheads="1"/>
          </p:cNvSpPr>
          <p:nvPr>
            <p:custDataLst>
              <p:tags r:id="rId11"/>
            </p:custDataLst>
          </p:nvPr>
        </p:nvSpPr>
        <p:spPr bwMode="auto">
          <a:xfrm>
            <a:off x="5960304" y="3824289"/>
            <a:ext cx="127310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ea typeface="宋体" panose="02010600030101010101" pitchFamily="2" charset="-122"/>
              </a:rPr>
              <a:t>1524832</a:t>
            </a:r>
            <a:endParaRPr lang="en-US" altLang="zh-CN" sz="2400">
              <a:latin typeface="Times New Roman" panose="02020603050405020304" pitchFamily="18" charset="0"/>
              <a:ea typeface="宋体" panose="02010600030101010101" pitchFamily="2" charset="-122"/>
            </a:endParaRPr>
          </a:p>
        </p:txBody>
      </p:sp>
      <p:sp>
        <p:nvSpPr>
          <p:cNvPr id="258063" name="Text Box 15"/>
          <p:cNvSpPr txBox="1">
            <a:spLocks noChangeArrowheads="1"/>
          </p:cNvSpPr>
          <p:nvPr>
            <p:custDataLst>
              <p:tags r:id="rId12"/>
            </p:custDataLst>
          </p:nvPr>
        </p:nvSpPr>
        <p:spPr bwMode="auto">
          <a:xfrm>
            <a:off x="8946977" y="3822701"/>
            <a:ext cx="49564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ea typeface="宋体" panose="02010600030101010101" pitchFamily="2" charset="-122"/>
              </a:rPr>
              <a:t>17</a:t>
            </a:r>
            <a:endParaRPr lang="en-US" altLang="zh-CN" sz="2400">
              <a:latin typeface="Times New Roman" panose="02020603050405020304" pitchFamily="18" charset="0"/>
              <a:ea typeface="宋体" panose="02010600030101010101" pitchFamily="2" charset="-122"/>
            </a:endParaRPr>
          </a:p>
        </p:txBody>
      </p:sp>
      <p:sp>
        <p:nvSpPr>
          <p:cNvPr id="258064" name="Text Box 16"/>
          <p:cNvSpPr txBox="1">
            <a:spLocks noChangeArrowheads="1"/>
          </p:cNvSpPr>
          <p:nvPr>
            <p:custDataLst>
              <p:tags r:id="rId13"/>
            </p:custDataLst>
          </p:nvPr>
        </p:nvSpPr>
        <p:spPr bwMode="auto">
          <a:xfrm>
            <a:off x="3654426" y="4732338"/>
            <a:ext cx="3413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u="sng">
                <a:latin typeface="Comic Sans MS" panose="030F0702030302020204" pitchFamily="66" charset="0"/>
                <a:ea typeface="宋体" panose="02010600030101010101" pitchFamily="2" charset="-122"/>
              </a:rPr>
              <a:t>c</a:t>
            </a:r>
            <a:endParaRPr lang="en-US" altLang="zh-CN" sz="2400" u="sng">
              <a:latin typeface="Times New Roman" panose="02020603050405020304" pitchFamily="18" charset="0"/>
              <a:ea typeface="宋体" panose="02010600030101010101" pitchFamily="2" charset="-122"/>
            </a:endParaRPr>
          </a:p>
        </p:txBody>
      </p:sp>
      <p:grpSp>
        <p:nvGrpSpPr>
          <p:cNvPr id="258065" name="Group 17"/>
          <p:cNvGrpSpPr>
            <a:grpSpLocks/>
          </p:cNvGrpSpPr>
          <p:nvPr>
            <p:custDataLst>
              <p:tags r:id="rId14"/>
            </p:custDataLst>
          </p:nvPr>
        </p:nvGrpSpPr>
        <p:grpSpPr bwMode="auto">
          <a:xfrm>
            <a:off x="7369175" y="4657725"/>
            <a:ext cx="2012950" cy="585788"/>
            <a:chOff x="2721" y="1773"/>
            <a:chExt cx="1268" cy="369"/>
          </a:xfrm>
        </p:grpSpPr>
        <p:sp>
          <p:nvSpPr>
            <p:cNvPr id="258066" name="Text Box 18"/>
            <p:cNvSpPr txBox="1">
              <a:spLocks noChangeArrowheads="1"/>
            </p:cNvSpPr>
            <p:nvPr>
              <p:custDataLst>
                <p:tags r:id="rId25"/>
              </p:custDataLst>
            </p:nvPr>
          </p:nvSpPr>
          <p:spPr bwMode="auto">
            <a:xfrm>
              <a:off x="2721" y="1854"/>
              <a:ext cx="12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u="sng">
                  <a:latin typeface="Comic Sans MS" panose="030F0702030302020204" pitchFamily="66" charset="0"/>
                  <a:ea typeface="宋体" panose="02010600030101010101" pitchFamily="2" charset="-122"/>
                </a:rPr>
                <a:t>m = c  mod  n</a:t>
              </a:r>
              <a:endParaRPr lang="en-US" altLang="zh-CN" sz="2400" u="sng">
                <a:latin typeface="Times New Roman" panose="02020603050405020304" pitchFamily="18" charset="0"/>
                <a:ea typeface="宋体" panose="02010600030101010101" pitchFamily="2" charset="-122"/>
              </a:endParaRPr>
            </a:p>
          </p:txBody>
        </p:sp>
        <p:sp>
          <p:nvSpPr>
            <p:cNvPr id="258067" name="Text Box 19"/>
            <p:cNvSpPr txBox="1">
              <a:spLocks noChangeArrowheads="1"/>
            </p:cNvSpPr>
            <p:nvPr>
              <p:custDataLst>
                <p:tags r:id="rId26"/>
              </p:custDataLst>
            </p:nvPr>
          </p:nvSpPr>
          <p:spPr bwMode="auto">
            <a:xfrm>
              <a:off x="3166" y="1773"/>
              <a:ext cx="2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Comic Sans MS" panose="030F0702030302020204" pitchFamily="66" charset="0"/>
                  <a:ea typeface="宋体" panose="02010600030101010101" pitchFamily="2" charset="-122"/>
                </a:rPr>
                <a:t>d</a:t>
              </a:r>
              <a:endParaRPr lang="en-US" altLang="zh-CN" sz="2400" u="sng">
                <a:latin typeface="Times New Roman" panose="02020603050405020304" pitchFamily="18" charset="0"/>
                <a:ea typeface="宋体" panose="02010600030101010101" pitchFamily="2" charset="-122"/>
              </a:endParaRPr>
            </a:p>
          </p:txBody>
        </p:sp>
      </p:grpSp>
      <p:sp>
        <p:nvSpPr>
          <p:cNvPr id="258068" name="Text Box 20"/>
          <p:cNvSpPr txBox="1">
            <a:spLocks noChangeArrowheads="1"/>
          </p:cNvSpPr>
          <p:nvPr>
            <p:custDataLst>
              <p:tags r:id="rId15"/>
            </p:custDataLst>
          </p:nvPr>
        </p:nvSpPr>
        <p:spPr bwMode="auto">
          <a:xfrm>
            <a:off x="3517727" y="5159376"/>
            <a:ext cx="49564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ea typeface="宋体" panose="02010600030101010101" pitchFamily="2" charset="-122"/>
              </a:rPr>
              <a:t>17</a:t>
            </a:r>
            <a:endParaRPr lang="en-US" altLang="zh-CN" sz="2400">
              <a:latin typeface="Times New Roman" panose="02020603050405020304" pitchFamily="18" charset="0"/>
              <a:ea typeface="宋体" panose="02010600030101010101" pitchFamily="2" charset="-122"/>
            </a:endParaRPr>
          </a:p>
        </p:txBody>
      </p:sp>
      <p:sp>
        <p:nvSpPr>
          <p:cNvPr id="258069" name="Text Box 21"/>
          <p:cNvSpPr txBox="1">
            <a:spLocks noChangeArrowheads="1"/>
          </p:cNvSpPr>
          <p:nvPr>
            <p:custDataLst>
              <p:tags r:id="rId16"/>
            </p:custDataLst>
          </p:nvPr>
        </p:nvSpPr>
        <p:spPr bwMode="auto">
          <a:xfrm>
            <a:off x="4297719" y="5268914"/>
            <a:ext cx="3012363"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200">
                <a:solidFill>
                  <a:srgbClr val="FF0000"/>
                </a:solidFill>
                <a:ea typeface="宋体" panose="02010600030101010101" pitchFamily="2" charset="-122"/>
              </a:rPr>
              <a:t>481968572106750915091411825223071697</a:t>
            </a:r>
            <a:endParaRPr lang="en-US" altLang="zh-CN" sz="1200">
              <a:latin typeface="Times New Roman" panose="02020603050405020304" pitchFamily="18" charset="0"/>
              <a:ea typeface="宋体" panose="02010600030101010101" pitchFamily="2" charset="-122"/>
            </a:endParaRPr>
          </a:p>
        </p:txBody>
      </p:sp>
      <p:sp>
        <p:nvSpPr>
          <p:cNvPr id="258070" name="Text Box 22"/>
          <p:cNvSpPr txBox="1">
            <a:spLocks noChangeArrowheads="1"/>
          </p:cNvSpPr>
          <p:nvPr>
            <p:custDataLst>
              <p:tags r:id="rId17"/>
            </p:custDataLst>
          </p:nvPr>
        </p:nvSpPr>
        <p:spPr bwMode="auto">
          <a:xfrm>
            <a:off x="8118302" y="5172076"/>
            <a:ext cx="49564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ea typeface="宋体" panose="02010600030101010101" pitchFamily="2" charset="-122"/>
              </a:rPr>
              <a:t>12</a:t>
            </a:r>
            <a:endParaRPr lang="en-US" altLang="zh-CN" sz="2400">
              <a:latin typeface="Times New Roman" panose="02020603050405020304" pitchFamily="18" charset="0"/>
              <a:ea typeface="宋体" panose="02010600030101010101" pitchFamily="2" charset="-122"/>
            </a:endParaRPr>
          </a:p>
        </p:txBody>
      </p:sp>
      <p:grpSp>
        <p:nvGrpSpPr>
          <p:cNvPr id="258071" name="Group 23"/>
          <p:cNvGrpSpPr>
            <a:grpSpLocks/>
          </p:cNvGrpSpPr>
          <p:nvPr>
            <p:custDataLst>
              <p:tags r:id="rId18"/>
            </p:custDataLst>
          </p:nvPr>
        </p:nvGrpSpPr>
        <p:grpSpPr bwMode="auto">
          <a:xfrm>
            <a:off x="4784725" y="4587875"/>
            <a:ext cx="514350" cy="611188"/>
            <a:chOff x="3034" y="2876"/>
            <a:chExt cx="324" cy="385"/>
          </a:xfrm>
        </p:grpSpPr>
        <p:sp>
          <p:nvSpPr>
            <p:cNvPr id="258072" name="Text Box 24"/>
            <p:cNvSpPr txBox="1">
              <a:spLocks noChangeArrowheads="1"/>
            </p:cNvSpPr>
            <p:nvPr>
              <p:custDataLst>
                <p:tags r:id="rId23"/>
              </p:custDataLst>
            </p:nvPr>
          </p:nvSpPr>
          <p:spPr bwMode="auto">
            <a:xfrm>
              <a:off x="3034" y="2973"/>
              <a:ext cx="2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u="sng">
                  <a:latin typeface="Comic Sans MS" panose="030F0702030302020204" pitchFamily="66" charset="0"/>
                  <a:ea typeface="宋体" panose="02010600030101010101" pitchFamily="2" charset="-122"/>
                </a:rPr>
                <a:t>c</a:t>
              </a:r>
              <a:endParaRPr lang="en-US" altLang="zh-CN" sz="2400" u="sng">
                <a:latin typeface="Times New Roman" panose="02020603050405020304" pitchFamily="18" charset="0"/>
                <a:ea typeface="宋体" panose="02010600030101010101" pitchFamily="2" charset="-122"/>
              </a:endParaRPr>
            </a:p>
          </p:txBody>
        </p:sp>
        <p:sp>
          <p:nvSpPr>
            <p:cNvPr id="258073" name="Text Box 25"/>
            <p:cNvSpPr txBox="1">
              <a:spLocks noChangeArrowheads="1"/>
            </p:cNvSpPr>
            <p:nvPr>
              <p:custDataLst>
                <p:tags r:id="rId24"/>
              </p:custDataLst>
            </p:nvPr>
          </p:nvSpPr>
          <p:spPr bwMode="auto">
            <a:xfrm>
              <a:off x="3129" y="2876"/>
              <a:ext cx="2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Comic Sans MS" panose="030F0702030302020204" pitchFamily="66" charset="0"/>
                  <a:ea typeface="宋体" panose="02010600030101010101" pitchFamily="2" charset="-122"/>
                </a:rPr>
                <a:t>d</a:t>
              </a:r>
              <a:endParaRPr lang="en-US" altLang="zh-CN" sz="2400" u="sng">
                <a:latin typeface="Times New Roman" panose="02020603050405020304" pitchFamily="18" charset="0"/>
                <a:ea typeface="宋体" panose="02010600030101010101" pitchFamily="2" charset="-122"/>
              </a:endParaRPr>
            </a:p>
          </p:txBody>
        </p:sp>
      </p:grpSp>
      <p:sp>
        <p:nvSpPr>
          <p:cNvPr id="258074" name="Text Box 26"/>
          <p:cNvSpPr txBox="1">
            <a:spLocks noChangeArrowheads="1"/>
          </p:cNvSpPr>
          <p:nvPr>
            <p:custDataLst>
              <p:tags r:id="rId19"/>
            </p:custDataLst>
          </p:nvPr>
        </p:nvSpPr>
        <p:spPr bwMode="auto">
          <a:xfrm>
            <a:off x="9391651" y="4768850"/>
            <a:ext cx="10334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u="sng">
                <a:latin typeface="Comic Sans MS" panose="030F0702030302020204" pitchFamily="66" charset="0"/>
                <a:ea typeface="宋体" panose="02010600030101010101" pitchFamily="2" charset="-122"/>
              </a:rPr>
              <a:t>letter</a:t>
            </a:r>
            <a:endParaRPr lang="en-US" altLang="zh-CN" sz="2400" u="sng">
              <a:latin typeface="Times New Roman" panose="02020603050405020304" pitchFamily="18" charset="0"/>
              <a:ea typeface="宋体" panose="02010600030101010101" pitchFamily="2" charset="-122"/>
            </a:endParaRPr>
          </a:p>
        </p:txBody>
      </p:sp>
      <p:sp>
        <p:nvSpPr>
          <p:cNvPr id="258075" name="Text Box 27"/>
          <p:cNvSpPr txBox="1">
            <a:spLocks noChangeArrowheads="1"/>
          </p:cNvSpPr>
          <p:nvPr>
            <p:custDataLst>
              <p:tags r:id="rId20"/>
            </p:custDataLst>
          </p:nvPr>
        </p:nvSpPr>
        <p:spPr bwMode="auto">
          <a:xfrm>
            <a:off x="9744270" y="5243514"/>
            <a:ext cx="25519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ea typeface="宋体" panose="02010600030101010101" pitchFamily="2" charset="-122"/>
              </a:rPr>
              <a:t>l</a:t>
            </a:r>
            <a:endParaRPr lang="en-US" altLang="zh-CN" sz="2400">
              <a:latin typeface="Times New Roman" panose="02020603050405020304" pitchFamily="18" charset="0"/>
              <a:ea typeface="宋体" panose="02010600030101010101" pitchFamily="2" charset="-122"/>
            </a:endParaRPr>
          </a:p>
        </p:txBody>
      </p:sp>
      <p:sp>
        <p:nvSpPr>
          <p:cNvPr id="258076" name="Text Box 28"/>
          <p:cNvSpPr txBox="1">
            <a:spLocks noChangeArrowheads="1"/>
          </p:cNvSpPr>
          <p:nvPr>
            <p:custDataLst>
              <p:tags r:id="rId21"/>
            </p:custDataLst>
          </p:nvPr>
        </p:nvSpPr>
        <p:spPr bwMode="auto">
          <a:xfrm>
            <a:off x="1736726" y="3603625"/>
            <a:ext cx="1370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latin typeface="Comic Sans MS" panose="030F0702030302020204" pitchFamily="66" charset="0"/>
                <a:ea typeface="宋体" panose="02010600030101010101" pitchFamily="2" charset="-122"/>
              </a:rPr>
              <a:t>encrypt:</a:t>
            </a:r>
            <a:endParaRPr lang="en-US" altLang="zh-CN" sz="2400">
              <a:latin typeface="Times New Roman" panose="02020603050405020304" pitchFamily="18" charset="0"/>
              <a:ea typeface="宋体" panose="02010600030101010101" pitchFamily="2" charset="-122"/>
            </a:endParaRPr>
          </a:p>
        </p:txBody>
      </p:sp>
      <p:sp>
        <p:nvSpPr>
          <p:cNvPr id="258077" name="Text Box 29"/>
          <p:cNvSpPr txBox="1">
            <a:spLocks noChangeArrowheads="1"/>
          </p:cNvSpPr>
          <p:nvPr>
            <p:custDataLst>
              <p:tags r:id="rId22"/>
            </p:custDataLst>
          </p:nvPr>
        </p:nvSpPr>
        <p:spPr bwMode="auto">
          <a:xfrm>
            <a:off x="1784351" y="4895850"/>
            <a:ext cx="1389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chemeClr val="accent2"/>
                </a:solidFill>
                <a:latin typeface="Comic Sans MS" panose="030F0702030302020204" pitchFamily="66" charset="0"/>
                <a:ea typeface="宋体" panose="02010600030101010101" pitchFamily="2" charset="-122"/>
              </a:rPr>
              <a:t>decrypt:</a:t>
            </a:r>
            <a:endParaRPr lang="en-US" altLang="zh-CN" sz="240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23</a:t>
            </a:fld>
            <a:endParaRPr lang="zh-CN" altLang="en-US"/>
          </a:p>
        </p:txBody>
      </p:sp>
      <p:sp>
        <p:nvSpPr>
          <p:cNvPr id="33"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34"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346372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custDataLst>
              <p:tags r:id="rId1"/>
            </p:custDataLst>
          </p:nvPr>
        </p:nvSpPr>
        <p:spPr>
          <a:xfrm>
            <a:off x="1524000" y="0"/>
            <a:ext cx="2895600" cy="1143000"/>
          </a:xfrm>
        </p:spPr>
        <p:txBody>
          <a:bodyPr/>
          <a:lstStyle/>
          <a:p>
            <a:r>
              <a:rPr lang="en-US" altLang="zh-CN">
                <a:ea typeface="宋体" panose="02010600030101010101" pitchFamily="2" charset="-122"/>
              </a:rPr>
              <a:t>RSA: </a:t>
            </a:r>
            <a:r>
              <a:rPr lang="en-US" altLang="zh-CN" sz="2400">
                <a:ea typeface="宋体" panose="02010600030101010101" pitchFamily="2" charset="-122"/>
              </a:rPr>
              <a:t>Why is that</a:t>
            </a:r>
            <a:r>
              <a:rPr lang="en-US" altLang="zh-CN">
                <a:ea typeface="宋体" panose="02010600030101010101" pitchFamily="2" charset="-122"/>
              </a:rPr>
              <a:t> </a:t>
            </a:r>
          </a:p>
        </p:txBody>
      </p:sp>
      <p:grpSp>
        <p:nvGrpSpPr>
          <p:cNvPr id="259075" name="Group 3"/>
          <p:cNvGrpSpPr>
            <a:grpSpLocks/>
          </p:cNvGrpSpPr>
          <p:nvPr>
            <p:custDataLst>
              <p:tags r:id="rId2"/>
            </p:custDataLst>
          </p:nvPr>
        </p:nvGrpSpPr>
        <p:grpSpPr bwMode="auto">
          <a:xfrm>
            <a:off x="4648201" y="228601"/>
            <a:ext cx="3935413" cy="619125"/>
            <a:chOff x="868" y="3287"/>
            <a:chExt cx="2479" cy="390"/>
          </a:xfrm>
        </p:grpSpPr>
        <p:sp>
          <p:nvSpPr>
            <p:cNvPr id="259076" name="Text Box 4"/>
            <p:cNvSpPr txBox="1">
              <a:spLocks noChangeArrowheads="1"/>
            </p:cNvSpPr>
            <p:nvPr>
              <p:custDataLst>
                <p:tags r:id="rId27"/>
              </p:custDataLst>
            </p:nvPr>
          </p:nvSpPr>
          <p:spPr bwMode="auto">
            <a:xfrm>
              <a:off x="868" y="3388"/>
              <a:ext cx="17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i="1">
                  <a:solidFill>
                    <a:schemeClr val="accent2"/>
                  </a:solidFill>
                  <a:latin typeface="Comic Sans MS" panose="030F0702030302020204" pitchFamily="66" charset="0"/>
                  <a:ea typeface="宋体" panose="02010600030101010101" pitchFamily="2" charset="-122"/>
                </a:rPr>
                <a:t>m  =  (m   </a:t>
              </a:r>
              <a:r>
                <a:rPr lang="en-US" altLang="zh-CN" sz="2400">
                  <a:solidFill>
                    <a:schemeClr val="accent2"/>
                  </a:solidFill>
                  <a:latin typeface="Comic Sans MS" panose="030F0702030302020204" pitchFamily="66" charset="0"/>
                  <a:ea typeface="宋体" panose="02010600030101010101" pitchFamily="2" charset="-122"/>
                </a:rPr>
                <a:t>mod</a:t>
              </a:r>
              <a:r>
                <a:rPr lang="en-US" altLang="zh-CN" sz="2400" i="1">
                  <a:solidFill>
                    <a:schemeClr val="accent2"/>
                  </a:solidFill>
                  <a:latin typeface="Comic Sans MS" panose="030F0702030302020204" pitchFamily="66" charset="0"/>
                  <a:ea typeface="宋体" panose="02010600030101010101" pitchFamily="2" charset="-122"/>
                </a:rPr>
                <a:t>  n)</a:t>
              </a:r>
            </a:p>
          </p:txBody>
        </p:sp>
        <p:sp>
          <p:nvSpPr>
            <p:cNvPr id="259077" name="Text Box 5"/>
            <p:cNvSpPr txBox="1">
              <a:spLocks noChangeArrowheads="1"/>
            </p:cNvSpPr>
            <p:nvPr>
              <p:custDataLst>
                <p:tags r:id="rId28"/>
              </p:custDataLst>
            </p:nvPr>
          </p:nvSpPr>
          <p:spPr bwMode="auto">
            <a:xfrm>
              <a:off x="1617" y="3308"/>
              <a:ext cx="2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solidFill>
                    <a:schemeClr val="accent2"/>
                  </a:solidFill>
                  <a:latin typeface="Comic Sans MS" panose="030F0702030302020204" pitchFamily="66" charset="0"/>
                  <a:ea typeface="宋体" panose="02010600030101010101" pitchFamily="2" charset="-122"/>
                </a:rPr>
                <a:t>e</a:t>
              </a:r>
            </a:p>
          </p:txBody>
        </p:sp>
        <p:sp>
          <p:nvSpPr>
            <p:cNvPr id="259078" name="Text Box 6"/>
            <p:cNvSpPr txBox="1">
              <a:spLocks noChangeArrowheads="1"/>
            </p:cNvSpPr>
            <p:nvPr>
              <p:custDataLst>
                <p:tags r:id="rId29"/>
              </p:custDataLst>
            </p:nvPr>
          </p:nvSpPr>
          <p:spPr bwMode="auto">
            <a:xfrm>
              <a:off x="2533" y="3389"/>
              <a:ext cx="8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i="1">
                  <a:solidFill>
                    <a:schemeClr val="accent2"/>
                  </a:solidFill>
                  <a:latin typeface="Comic Sans MS" panose="030F0702030302020204" pitchFamily="66" charset="0"/>
                  <a:ea typeface="宋体" panose="02010600030101010101" pitchFamily="2" charset="-122"/>
                </a:rPr>
                <a:t> </a:t>
              </a:r>
              <a:r>
                <a:rPr lang="en-US" altLang="zh-CN" sz="2400">
                  <a:solidFill>
                    <a:schemeClr val="accent2"/>
                  </a:solidFill>
                  <a:latin typeface="Comic Sans MS" panose="030F0702030302020204" pitchFamily="66" charset="0"/>
                  <a:ea typeface="宋体" panose="02010600030101010101" pitchFamily="2" charset="-122"/>
                </a:rPr>
                <a:t>mod</a:t>
              </a:r>
              <a:r>
                <a:rPr lang="en-US" altLang="zh-CN" sz="2400" i="1">
                  <a:solidFill>
                    <a:schemeClr val="accent2"/>
                  </a:solidFill>
                  <a:latin typeface="Comic Sans MS" panose="030F0702030302020204" pitchFamily="66" charset="0"/>
                  <a:ea typeface="宋体" panose="02010600030101010101" pitchFamily="2" charset="-122"/>
                </a:rPr>
                <a:t>  n</a:t>
              </a:r>
            </a:p>
          </p:txBody>
        </p:sp>
        <p:sp>
          <p:nvSpPr>
            <p:cNvPr id="259079" name="Text Box 7"/>
            <p:cNvSpPr txBox="1">
              <a:spLocks noChangeArrowheads="1"/>
            </p:cNvSpPr>
            <p:nvPr>
              <p:custDataLst>
                <p:tags r:id="rId30"/>
              </p:custDataLst>
            </p:nvPr>
          </p:nvSpPr>
          <p:spPr bwMode="auto">
            <a:xfrm>
              <a:off x="2450" y="3287"/>
              <a:ext cx="2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solidFill>
                    <a:schemeClr val="accent2"/>
                  </a:solidFill>
                  <a:latin typeface="Comic Sans MS" panose="030F0702030302020204" pitchFamily="66" charset="0"/>
                  <a:ea typeface="宋体" panose="02010600030101010101" pitchFamily="2" charset="-122"/>
                </a:rPr>
                <a:t>d</a:t>
              </a:r>
            </a:p>
          </p:txBody>
        </p:sp>
      </p:grpSp>
      <p:grpSp>
        <p:nvGrpSpPr>
          <p:cNvPr id="259080" name="Group 8"/>
          <p:cNvGrpSpPr>
            <a:grpSpLocks/>
          </p:cNvGrpSpPr>
          <p:nvPr>
            <p:custDataLst>
              <p:tags r:id="rId3"/>
            </p:custDataLst>
          </p:nvPr>
        </p:nvGrpSpPr>
        <p:grpSpPr bwMode="auto">
          <a:xfrm>
            <a:off x="2138364" y="2911476"/>
            <a:ext cx="5068887" cy="633413"/>
            <a:chOff x="391" y="1580"/>
            <a:chExt cx="3193" cy="399"/>
          </a:xfrm>
        </p:grpSpPr>
        <p:sp>
          <p:nvSpPr>
            <p:cNvPr id="259081" name="Text Box 9"/>
            <p:cNvSpPr txBox="1">
              <a:spLocks noChangeArrowheads="1"/>
            </p:cNvSpPr>
            <p:nvPr>
              <p:custDataLst>
                <p:tags r:id="rId22"/>
              </p:custDataLst>
            </p:nvPr>
          </p:nvSpPr>
          <p:spPr bwMode="auto">
            <a:xfrm>
              <a:off x="391" y="1682"/>
              <a:ext cx="12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i="1">
                  <a:latin typeface="Comic Sans MS" panose="030F0702030302020204" pitchFamily="66" charset="0"/>
                  <a:ea typeface="宋体" panose="02010600030101010101" pitchFamily="2" charset="-122"/>
                </a:rPr>
                <a:t>(m   </a:t>
              </a:r>
              <a:r>
                <a:rPr lang="en-US" altLang="zh-CN" sz="2400">
                  <a:latin typeface="Comic Sans MS" panose="030F0702030302020204" pitchFamily="66" charset="0"/>
                  <a:ea typeface="宋体" panose="02010600030101010101" pitchFamily="2" charset="-122"/>
                </a:rPr>
                <a:t>mod</a:t>
              </a:r>
              <a:r>
                <a:rPr lang="en-US" altLang="zh-CN" sz="2400" i="1">
                  <a:latin typeface="Comic Sans MS" panose="030F0702030302020204" pitchFamily="66" charset="0"/>
                  <a:ea typeface="宋体" panose="02010600030101010101" pitchFamily="2" charset="-122"/>
                </a:rPr>
                <a:t>  n)</a:t>
              </a:r>
            </a:p>
          </p:txBody>
        </p:sp>
        <p:sp>
          <p:nvSpPr>
            <p:cNvPr id="259082" name="Text Box 10"/>
            <p:cNvSpPr txBox="1">
              <a:spLocks noChangeArrowheads="1"/>
            </p:cNvSpPr>
            <p:nvPr>
              <p:custDataLst>
                <p:tags r:id="rId23"/>
              </p:custDataLst>
            </p:nvPr>
          </p:nvSpPr>
          <p:spPr bwMode="auto">
            <a:xfrm>
              <a:off x="654" y="1580"/>
              <a:ext cx="22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latin typeface="Comic Sans MS" panose="030F0702030302020204" pitchFamily="66" charset="0"/>
                  <a:ea typeface="宋体" panose="02010600030101010101" pitchFamily="2" charset="-122"/>
                </a:rPr>
                <a:t>e</a:t>
              </a:r>
            </a:p>
          </p:txBody>
        </p:sp>
        <p:sp>
          <p:nvSpPr>
            <p:cNvPr id="259083" name="Text Box 11"/>
            <p:cNvSpPr txBox="1">
              <a:spLocks noChangeArrowheads="1"/>
            </p:cNvSpPr>
            <p:nvPr>
              <p:custDataLst>
                <p:tags r:id="rId24"/>
              </p:custDataLst>
            </p:nvPr>
          </p:nvSpPr>
          <p:spPr bwMode="auto">
            <a:xfrm>
              <a:off x="1577" y="1691"/>
              <a:ext cx="200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a:latin typeface="Comic Sans MS" panose="030F0702030302020204" pitchFamily="66" charset="0"/>
                  <a:ea typeface="宋体" panose="02010600030101010101" pitchFamily="2" charset="-122"/>
                </a:rPr>
                <a:t> </a:t>
              </a:r>
              <a:r>
                <a:rPr lang="en-US" altLang="zh-CN" sz="2400">
                  <a:latin typeface="Comic Sans MS" panose="030F0702030302020204" pitchFamily="66" charset="0"/>
                  <a:ea typeface="宋体" panose="02010600030101010101" pitchFamily="2" charset="-122"/>
                </a:rPr>
                <a:t>mod</a:t>
              </a:r>
              <a:r>
                <a:rPr lang="en-US" altLang="zh-CN" sz="2400" i="1">
                  <a:latin typeface="Comic Sans MS" panose="030F0702030302020204" pitchFamily="66" charset="0"/>
                  <a:ea typeface="宋体" panose="02010600030101010101" pitchFamily="2" charset="-122"/>
                </a:rPr>
                <a:t>  n  =  m    </a:t>
              </a:r>
              <a:r>
                <a:rPr lang="en-US" altLang="zh-CN" sz="2400">
                  <a:latin typeface="Comic Sans MS" panose="030F0702030302020204" pitchFamily="66" charset="0"/>
                  <a:ea typeface="宋体" panose="02010600030101010101" pitchFamily="2" charset="-122"/>
                </a:rPr>
                <a:t>mod</a:t>
              </a:r>
              <a:r>
                <a:rPr lang="en-US" altLang="zh-CN" sz="2400" i="1">
                  <a:latin typeface="Comic Sans MS" panose="030F0702030302020204" pitchFamily="66" charset="0"/>
                  <a:ea typeface="宋体" panose="02010600030101010101" pitchFamily="2" charset="-122"/>
                </a:rPr>
                <a:t> n</a:t>
              </a:r>
            </a:p>
          </p:txBody>
        </p:sp>
        <p:sp>
          <p:nvSpPr>
            <p:cNvPr id="259084" name="Text Box 12"/>
            <p:cNvSpPr txBox="1">
              <a:spLocks noChangeArrowheads="1"/>
            </p:cNvSpPr>
            <p:nvPr>
              <p:custDataLst>
                <p:tags r:id="rId25"/>
              </p:custDataLst>
            </p:nvPr>
          </p:nvSpPr>
          <p:spPr bwMode="auto">
            <a:xfrm>
              <a:off x="1494" y="1589"/>
              <a:ext cx="2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latin typeface="Comic Sans MS" panose="030F0702030302020204" pitchFamily="66" charset="0"/>
                  <a:ea typeface="宋体" panose="02010600030101010101" pitchFamily="2" charset="-122"/>
                </a:rPr>
                <a:t>d</a:t>
              </a:r>
            </a:p>
          </p:txBody>
        </p:sp>
        <p:sp>
          <p:nvSpPr>
            <p:cNvPr id="259085" name="Text Box 13"/>
            <p:cNvSpPr txBox="1">
              <a:spLocks noChangeArrowheads="1"/>
            </p:cNvSpPr>
            <p:nvPr>
              <p:custDataLst>
                <p:tags r:id="rId26"/>
              </p:custDataLst>
            </p:nvPr>
          </p:nvSpPr>
          <p:spPr bwMode="auto">
            <a:xfrm>
              <a:off x="2692" y="1595"/>
              <a:ext cx="3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latin typeface="Comic Sans MS" panose="030F0702030302020204" pitchFamily="66" charset="0"/>
                  <a:ea typeface="宋体" panose="02010600030101010101" pitchFamily="2" charset="-122"/>
                </a:rPr>
                <a:t>ed</a:t>
              </a:r>
            </a:p>
          </p:txBody>
        </p:sp>
      </p:grpSp>
      <p:sp>
        <p:nvSpPr>
          <p:cNvPr id="259086" name="Text Box 14"/>
          <p:cNvSpPr txBox="1">
            <a:spLocks noChangeArrowheads="1"/>
          </p:cNvSpPr>
          <p:nvPr>
            <p:custDataLst>
              <p:tags r:id="rId4"/>
            </p:custDataLst>
          </p:nvPr>
        </p:nvSpPr>
        <p:spPr bwMode="auto">
          <a:xfrm>
            <a:off x="2178050" y="1414464"/>
            <a:ext cx="75565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chemeClr val="accent2"/>
                </a:solidFill>
                <a:latin typeface="Comic Sans MS" panose="030F0702030302020204" pitchFamily="66" charset="0"/>
                <a:ea typeface="宋体" panose="02010600030101010101" pitchFamily="2" charset="-122"/>
              </a:rPr>
              <a:t>Useful number theory result:</a:t>
            </a:r>
            <a:r>
              <a:rPr lang="en-US" altLang="zh-CN" sz="2400">
                <a:latin typeface="Comic Sans MS" panose="030F0702030302020204" pitchFamily="66" charset="0"/>
                <a:ea typeface="宋体" panose="02010600030101010101" pitchFamily="2" charset="-122"/>
              </a:rPr>
              <a:t> If </a:t>
            </a:r>
            <a:r>
              <a:rPr lang="en-US" altLang="zh-CN" sz="2400" i="1">
                <a:latin typeface="Comic Sans MS" panose="030F0702030302020204" pitchFamily="66" charset="0"/>
                <a:ea typeface="宋体" panose="02010600030101010101" pitchFamily="2" charset="-122"/>
              </a:rPr>
              <a:t>p,q</a:t>
            </a:r>
            <a:r>
              <a:rPr lang="en-US" altLang="zh-CN" sz="2400">
                <a:latin typeface="Comic Sans MS" panose="030F0702030302020204" pitchFamily="66" charset="0"/>
                <a:ea typeface="宋体" panose="02010600030101010101" pitchFamily="2" charset="-122"/>
              </a:rPr>
              <a:t>  prime and </a:t>
            </a:r>
          </a:p>
          <a:p>
            <a:r>
              <a:rPr lang="en-US" altLang="zh-CN" sz="2400" i="1">
                <a:latin typeface="Comic Sans MS" panose="030F0702030302020204" pitchFamily="66" charset="0"/>
                <a:ea typeface="宋体" panose="02010600030101010101" pitchFamily="2" charset="-122"/>
              </a:rPr>
              <a:t>n = pq, </a:t>
            </a:r>
            <a:r>
              <a:rPr lang="en-US" altLang="zh-CN" sz="2400">
                <a:latin typeface="Comic Sans MS" panose="030F0702030302020204" pitchFamily="66" charset="0"/>
                <a:ea typeface="宋体" panose="02010600030101010101" pitchFamily="2" charset="-122"/>
              </a:rPr>
              <a:t>then:</a:t>
            </a:r>
          </a:p>
        </p:txBody>
      </p:sp>
      <p:grpSp>
        <p:nvGrpSpPr>
          <p:cNvPr id="259087" name="Group 15"/>
          <p:cNvGrpSpPr>
            <a:grpSpLocks/>
          </p:cNvGrpSpPr>
          <p:nvPr>
            <p:custDataLst>
              <p:tags r:id="rId5"/>
            </p:custDataLst>
          </p:nvPr>
        </p:nvGrpSpPr>
        <p:grpSpPr bwMode="auto">
          <a:xfrm>
            <a:off x="4225925" y="1874839"/>
            <a:ext cx="5157788" cy="655637"/>
            <a:chOff x="547" y="3263"/>
            <a:chExt cx="3249" cy="413"/>
          </a:xfrm>
        </p:grpSpPr>
        <p:sp>
          <p:nvSpPr>
            <p:cNvPr id="259088" name="Text Box 16"/>
            <p:cNvSpPr txBox="1">
              <a:spLocks noChangeArrowheads="1"/>
            </p:cNvSpPr>
            <p:nvPr>
              <p:custDataLst>
                <p:tags r:id="rId19"/>
              </p:custDataLst>
            </p:nvPr>
          </p:nvSpPr>
          <p:spPr bwMode="auto">
            <a:xfrm>
              <a:off x="547" y="3388"/>
              <a:ext cx="32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latin typeface="Comic Sans MS" panose="030F0702030302020204" pitchFamily="66" charset="0"/>
                  <a:ea typeface="宋体" panose="02010600030101010101" pitchFamily="2" charset="-122"/>
                </a:rPr>
                <a:t>x</a:t>
              </a:r>
              <a:r>
                <a:rPr lang="en-US" altLang="zh-CN" sz="2400">
                  <a:latin typeface="Comic Sans MS" panose="030F0702030302020204" pitchFamily="66" charset="0"/>
                  <a:ea typeface="宋体" panose="02010600030101010101" pitchFamily="2" charset="-122"/>
                </a:rPr>
                <a:t>  mod </a:t>
              </a:r>
              <a:r>
                <a:rPr lang="en-US" altLang="zh-CN" sz="2400" i="1">
                  <a:latin typeface="Comic Sans MS" panose="030F0702030302020204" pitchFamily="66" charset="0"/>
                  <a:ea typeface="宋体" panose="02010600030101010101" pitchFamily="2" charset="-122"/>
                </a:rPr>
                <a:t>n = x</a:t>
              </a:r>
              <a:r>
                <a:rPr lang="en-US" altLang="zh-CN" sz="2400">
                  <a:latin typeface="Comic Sans MS" panose="030F0702030302020204" pitchFamily="66" charset="0"/>
                  <a:ea typeface="宋体" panose="02010600030101010101" pitchFamily="2" charset="-122"/>
                </a:rPr>
                <a:t>                           mod</a:t>
              </a:r>
              <a:r>
                <a:rPr lang="en-US" altLang="zh-CN" sz="2400" i="1">
                  <a:latin typeface="Comic Sans MS" panose="030F0702030302020204" pitchFamily="66" charset="0"/>
                  <a:ea typeface="宋体" panose="02010600030101010101" pitchFamily="2" charset="-122"/>
                </a:rPr>
                <a:t> n</a:t>
              </a:r>
              <a:endParaRPr lang="en-US" altLang="zh-CN" sz="2400">
                <a:latin typeface="Comic Sans MS" panose="030F0702030302020204" pitchFamily="66" charset="0"/>
                <a:ea typeface="宋体" panose="02010600030101010101" pitchFamily="2" charset="-122"/>
              </a:endParaRPr>
            </a:p>
          </p:txBody>
        </p:sp>
        <p:sp>
          <p:nvSpPr>
            <p:cNvPr id="259089" name="Text Box 17"/>
            <p:cNvSpPr txBox="1">
              <a:spLocks noChangeArrowheads="1"/>
            </p:cNvSpPr>
            <p:nvPr>
              <p:custDataLst>
                <p:tags r:id="rId20"/>
              </p:custDataLst>
            </p:nvPr>
          </p:nvSpPr>
          <p:spPr bwMode="auto">
            <a:xfrm>
              <a:off x="691" y="3263"/>
              <a:ext cx="2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latin typeface="Comic Sans MS" panose="030F0702030302020204" pitchFamily="66" charset="0"/>
                  <a:ea typeface="宋体" panose="02010600030101010101" pitchFamily="2" charset="-122"/>
                </a:rPr>
                <a:t>y</a:t>
              </a:r>
              <a:endParaRPr lang="en-US" altLang="zh-CN" sz="2400">
                <a:latin typeface="Comic Sans MS" panose="030F0702030302020204" pitchFamily="66" charset="0"/>
                <a:ea typeface="宋体" panose="02010600030101010101" pitchFamily="2" charset="-122"/>
              </a:endParaRPr>
            </a:p>
          </p:txBody>
        </p:sp>
        <p:sp>
          <p:nvSpPr>
            <p:cNvPr id="259090" name="Text Box 18"/>
            <p:cNvSpPr txBox="1">
              <a:spLocks noChangeArrowheads="1"/>
            </p:cNvSpPr>
            <p:nvPr>
              <p:custDataLst>
                <p:tags r:id="rId21"/>
              </p:custDataLst>
            </p:nvPr>
          </p:nvSpPr>
          <p:spPr bwMode="auto">
            <a:xfrm>
              <a:off x="1699" y="3263"/>
              <a:ext cx="15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i="1">
                  <a:latin typeface="Comic Sans MS" panose="030F0702030302020204" pitchFamily="66" charset="0"/>
                  <a:ea typeface="宋体" panose="02010600030101010101" pitchFamily="2" charset="-122"/>
                </a:rPr>
                <a:t>y</a:t>
              </a:r>
              <a:r>
                <a:rPr lang="en-US" altLang="zh-CN" sz="2400">
                  <a:latin typeface="Comic Sans MS" panose="030F0702030302020204" pitchFamily="66" charset="0"/>
                  <a:ea typeface="宋体" panose="02010600030101010101" pitchFamily="2" charset="-122"/>
                </a:rPr>
                <a:t> mod </a:t>
              </a:r>
              <a:r>
                <a:rPr lang="en-US" altLang="zh-CN" sz="2400" i="1">
                  <a:latin typeface="Comic Sans MS" panose="030F0702030302020204" pitchFamily="66" charset="0"/>
                  <a:ea typeface="宋体" panose="02010600030101010101" pitchFamily="2" charset="-122"/>
                </a:rPr>
                <a:t>(p-1)(q-1)</a:t>
              </a:r>
              <a:endParaRPr lang="en-US" altLang="zh-CN" sz="2400">
                <a:latin typeface="Comic Sans MS" panose="030F0702030302020204" pitchFamily="66" charset="0"/>
                <a:ea typeface="宋体" panose="02010600030101010101" pitchFamily="2" charset="-122"/>
              </a:endParaRPr>
            </a:p>
          </p:txBody>
        </p:sp>
      </p:grpSp>
      <p:grpSp>
        <p:nvGrpSpPr>
          <p:cNvPr id="259091" name="Group 19"/>
          <p:cNvGrpSpPr>
            <a:grpSpLocks/>
          </p:cNvGrpSpPr>
          <p:nvPr>
            <p:custDataLst>
              <p:tags r:id="rId6"/>
            </p:custDataLst>
          </p:nvPr>
        </p:nvGrpSpPr>
        <p:grpSpPr bwMode="auto">
          <a:xfrm>
            <a:off x="5240338" y="3616325"/>
            <a:ext cx="4292600" cy="642938"/>
            <a:chOff x="2665" y="2648"/>
            <a:chExt cx="2704" cy="405"/>
          </a:xfrm>
        </p:grpSpPr>
        <p:sp>
          <p:nvSpPr>
            <p:cNvPr id="259092" name="Text Box 20"/>
            <p:cNvSpPr txBox="1">
              <a:spLocks noChangeArrowheads="1"/>
            </p:cNvSpPr>
            <p:nvPr>
              <p:custDataLst>
                <p:tags r:id="rId17"/>
              </p:custDataLst>
            </p:nvPr>
          </p:nvSpPr>
          <p:spPr bwMode="auto">
            <a:xfrm>
              <a:off x="2665" y="2765"/>
              <a:ext cx="27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a:latin typeface="Comic Sans MS" panose="030F0702030302020204" pitchFamily="66" charset="0"/>
                  <a:ea typeface="宋体" panose="02010600030101010101" pitchFamily="2" charset="-122"/>
                </a:rPr>
                <a:t>=  m                             </a:t>
              </a:r>
              <a:r>
                <a:rPr lang="en-US" altLang="zh-CN" sz="2400">
                  <a:latin typeface="Comic Sans MS" panose="030F0702030302020204" pitchFamily="66" charset="0"/>
                  <a:ea typeface="宋体" panose="02010600030101010101" pitchFamily="2" charset="-122"/>
                </a:rPr>
                <a:t>mod</a:t>
              </a:r>
              <a:r>
                <a:rPr lang="en-US" altLang="zh-CN" sz="2400" i="1">
                  <a:latin typeface="Comic Sans MS" panose="030F0702030302020204" pitchFamily="66" charset="0"/>
                  <a:ea typeface="宋体" panose="02010600030101010101" pitchFamily="2" charset="-122"/>
                </a:rPr>
                <a:t> n</a:t>
              </a:r>
            </a:p>
          </p:txBody>
        </p:sp>
        <p:sp>
          <p:nvSpPr>
            <p:cNvPr id="259093" name="Text Box 21"/>
            <p:cNvSpPr txBox="1">
              <a:spLocks noChangeArrowheads="1"/>
            </p:cNvSpPr>
            <p:nvPr>
              <p:custDataLst>
                <p:tags r:id="rId18"/>
              </p:custDataLst>
            </p:nvPr>
          </p:nvSpPr>
          <p:spPr bwMode="auto">
            <a:xfrm>
              <a:off x="3039" y="2648"/>
              <a:ext cx="18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a:latin typeface="Comic Sans MS" panose="030F0702030302020204" pitchFamily="66" charset="0"/>
                  <a:ea typeface="宋体" panose="02010600030101010101" pitchFamily="2" charset="-122"/>
                </a:rPr>
                <a:t>ed  </a:t>
              </a:r>
              <a:r>
                <a:rPr lang="en-US" altLang="zh-CN" sz="2400">
                  <a:latin typeface="Comic Sans MS" panose="030F0702030302020204" pitchFamily="66" charset="0"/>
                  <a:ea typeface="宋体" panose="02010600030101010101" pitchFamily="2" charset="-122"/>
                </a:rPr>
                <a:t>mod</a:t>
              </a:r>
              <a:r>
                <a:rPr lang="en-US" altLang="zh-CN" sz="2400" i="1">
                  <a:latin typeface="Comic Sans MS" panose="030F0702030302020204" pitchFamily="66" charset="0"/>
                  <a:ea typeface="宋体" panose="02010600030101010101" pitchFamily="2" charset="-122"/>
                </a:rPr>
                <a:t> (p-1)(q-1)</a:t>
              </a:r>
            </a:p>
          </p:txBody>
        </p:sp>
      </p:grpSp>
      <p:grpSp>
        <p:nvGrpSpPr>
          <p:cNvPr id="259094" name="Group 22"/>
          <p:cNvGrpSpPr>
            <a:grpSpLocks/>
          </p:cNvGrpSpPr>
          <p:nvPr>
            <p:custDataLst>
              <p:tags r:id="rId7"/>
            </p:custDataLst>
          </p:nvPr>
        </p:nvGrpSpPr>
        <p:grpSpPr bwMode="auto">
          <a:xfrm>
            <a:off x="5248275" y="4581525"/>
            <a:ext cx="4292600" cy="642938"/>
            <a:chOff x="2665" y="2648"/>
            <a:chExt cx="2704" cy="405"/>
          </a:xfrm>
        </p:grpSpPr>
        <p:sp>
          <p:nvSpPr>
            <p:cNvPr id="259095" name="Text Box 23"/>
            <p:cNvSpPr txBox="1">
              <a:spLocks noChangeArrowheads="1"/>
            </p:cNvSpPr>
            <p:nvPr>
              <p:custDataLst>
                <p:tags r:id="rId15"/>
              </p:custDataLst>
            </p:nvPr>
          </p:nvSpPr>
          <p:spPr bwMode="auto">
            <a:xfrm>
              <a:off x="2665" y="2765"/>
              <a:ext cx="27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a:latin typeface="Comic Sans MS" panose="030F0702030302020204" pitchFamily="66" charset="0"/>
                  <a:ea typeface="宋体" panose="02010600030101010101" pitchFamily="2" charset="-122"/>
                </a:rPr>
                <a:t>=  m   </a:t>
              </a:r>
              <a:r>
                <a:rPr lang="en-US" altLang="zh-CN" sz="2400">
                  <a:latin typeface="Comic Sans MS" panose="030F0702030302020204" pitchFamily="66" charset="0"/>
                  <a:ea typeface="宋体" panose="02010600030101010101" pitchFamily="2" charset="-122"/>
                </a:rPr>
                <a:t>mod</a:t>
              </a:r>
              <a:r>
                <a:rPr lang="en-US" altLang="zh-CN" sz="2400" i="1">
                  <a:latin typeface="Comic Sans MS" panose="030F0702030302020204" pitchFamily="66" charset="0"/>
                  <a:ea typeface="宋体" panose="02010600030101010101" pitchFamily="2" charset="-122"/>
                </a:rPr>
                <a:t> n</a:t>
              </a:r>
            </a:p>
          </p:txBody>
        </p:sp>
        <p:sp>
          <p:nvSpPr>
            <p:cNvPr id="259096" name="Text Box 24"/>
            <p:cNvSpPr txBox="1">
              <a:spLocks noChangeArrowheads="1"/>
            </p:cNvSpPr>
            <p:nvPr>
              <p:custDataLst>
                <p:tags r:id="rId16"/>
              </p:custDataLst>
            </p:nvPr>
          </p:nvSpPr>
          <p:spPr bwMode="auto">
            <a:xfrm>
              <a:off x="3039" y="2648"/>
              <a:ext cx="18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a:latin typeface="Comic Sans MS" panose="030F0702030302020204" pitchFamily="66" charset="0"/>
                  <a:ea typeface="宋体" panose="02010600030101010101" pitchFamily="2" charset="-122"/>
                </a:rPr>
                <a:t>1</a:t>
              </a:r>
            </a:p>
          </p:txBody>
        </p:sp>
      </p:grpSp>
      <p:grpSp>
        <p:nvGrpSpPr>
          <p:cNvPr id="259097" name="Group 25"/>
          <p:cNvGrpSpPr>
            <a:grpSpLocks/>
          </p:cNvGrpSpPr>
          <p:nvPr>
            <p:custDataLst>
              <p:tags r:id="rId8"/>
            </p:custDataLst>
          </p:nvPr>
        </p:nvGrpSpPr>
        <p:grpSpPr bwMode="auto">
          <a:xfrm>
            <a:off x="5257800" y="5715000"/>
            <a:ext cx="4292600" cy="642938"/>
            <a:chOff x="2665" y="2648"/>
            <a:chExt cx="2704" cy="405"/>
          </a:xfrm>
        </p:grpSpPr>
        <p:sp>
          <p:nvSpPr>
            <p:cNvPr id="259098" name="Text Box 26"/>
            <p:cNvSpPr txBox="1">
              <a:spLocks noChangeArrowheads="1"/>
            </p:cNvSpPr>
            <p:nvPr>
              <p:custDataLst>
                <p:tags r:id="rId13"/>
              </p:custDataLst>
            </p:nvPr>
          </p:nvSpPr>
          <p:spPr bwMode="auto">
            <a:xfrm>
              <a:off x="2665" y="2765"/>
              <a:ext cx="27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a:latin typeface="Comic Sans MS" panose="030F0702030302020204" pitchFamily="66" charset="0"/>
                  <a:ea typeface="宋体" panose="02010600030101010101" pitchFamily="2" charset="-122"/>
                </a:rPr>
                <a:t>=  m</a:t>
              </a:r>
            </a:p>
          </p:txBody>
        </p:sp>
        <p:sp>
          <p:nvSpPr>
            <p:cNvPr id="259099" name="Text Box 27"/>
            <p:cNvSpPr txBox="1">
              <a:spLocks noChangeArrowheads="1"/>
            </p:cNvSpPr>
            <p:nvPr>
              <p:custDataLst>
                <p:tags r:id="rId14"/>
              </p:custDataLst>
            </p:nvPr>
          </p:nvSpPr>
          <p:spPr bwMode="auto">
            <a:xfrm>
              <a:off x="3039" y="2648"/>
              <a:ext cx="18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400" i="1">
                <a:latin typeface="Comic Sans MS" panose="030F0702030302020204" pitchFamily="66" charset="0"/>
              </a:endParaRPr>
            </a:p>
          </p:txBody>
        </p:sp>
      </p:grpSp>
      <p:sp>
        <p:nvSpPr>
          <p:cNvPr id="259100" name="Text Box 28"/>
          <p:cNvSpPr txBox="1">
            <a:spLocks noChangeArrowheads="1"/>
          </p:cNvSpPr>
          <p:nvPr>
            <p:custDataLst>
              <p:tags r:id="rId9"/>
            </p:custDataLst>
          </p:nvPr>
        </p:nvSpPr>
        <p:spPr bwMode="auto">
          <a:xfrm>
            <a:off x="5722938" y="4159251"/>
            <a:ext cx="43227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latin typeface="Comic Sans MS" panose="030F0702030302020204" pitchFamily="66" charset="0"/>
                <a:ea typeface="宋体" panose="02010600030101010101" pitchFamily="2" charset="-122"/>
              </a:rPr>
              <a:t>(using number theory result above)</a:t>
            </a:r>
            <a:endParaRPr lang="en-US" altLang="zh-CN" sz="2400">
              <a:latin typeface="Times New Roman" panose="02020603050405020304" pitchFamily="18" charset="0"/>
              <a:ea typeface="宋体" panose="02010600030101010101" pitchFamily="2" charset="-122"/>
            </a:endParaRPr>
          </a:p>
        </p:txBody>
      </p:sp>
      <p:sp>
        <p:nvSpPr>
          <p:cNvPr id="259101" name="Text Box 29"/>
          <p:cNvSpPr txBox="1">
            <a:spLocks noChangeArrowheads="1"/>
          </p:cNvSpPr>
          <p:nvPr>
            <p:custDataLst>
              <p:tags r:id="rId10"/>
            </p:custDataLst>
          </p:nvPr>
        </p:nvSpPr>
        <p:spPr bwMode="auto">
          <a:xfrm>
            <a:off x="5645151" y="5240339"/>
            <a:ext cx="448151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latin typeface="Comic Sans MS" panose="030F0702030302020204" pitchFamily="66" charset="0"/>
                <a:ea typeface="宋体" panose="02010600030101010101" pitchFamily="2" charset="-122"/>
              </a:rPr>
              <a:t>(since we </a:t>
            </a:r>
            <a:r>
              <a:rPr lang="en-US" altLang="zh-CN" sz="2000">
                <a:solidFill>
                  <a:schemeClr val="accent2"/>
                </a:solidFill>
                <a:latin typeface="Comic Sans MS" panose="030F0702030302020204" pitchFamily="66" charset="0"/>
                <a:ea typeface="宋体" panose="02010600030101010101" pitchFamily="2" charset="-122"/>
              </a:rPr>
              <a:t>chose</a:t>
            </a:r>
            <a:r>
              <a:rPr lang="en-US" altLang="zh-CN" sz="2000">
                <a:latin typeface="Comic Sans MS" panose="030F0702030302020204" pitchFamily="66" charset="0"/>
                <a:ea typeface="宋体" panose="02010600030101010101" pitchFamily="2" charset="-122"/>
              </a:rPr>
              <a:t> </a:t>
            </a:r>
            <a:r>
              <a:rPr lang="en-US" altLang="zh-CN" sz="2000" i="1">
                <a:latin typeface="Comic Sans MS" panose="030F0702030302020204" pitchFamily="66" charset="0"/>
                <a:ea typeface="宋体" panose="02010600030101010101" pitchFamily="2" charset="-122"/>
              </a:rPr>
              <a:t>ed</a:t>
            </a:r>
            <a:r>
              <a:rPr lang="en-US" altLang="zh-CN" sz="2000">
                <a:latin typeface="Comic Sans MS" panose="030F0702030302020204" pitchFamily="66" charset="0"/>
                <a:ea typeface="宋体" panose="02010600030101010101" pitchFamily="2" charset="-122"/>
              </a:rPr>
              <a:t> to be divisible by</a:t>
            </a:r>
          </a:p>
          <a:p>
            <a:pPr algn="ctr"/>
            <a:r>
              <a:rPr lang="en-US" altLang="zh-CN" sz="2000" i="1">
                <a:latin typeface="Comic Sans MS" panose="030F0702030302020204" pitchFamily="66" charset="0"/>
                <a:ea typeface="宋体" panose="02010600030101010101" pitchFamily="2" charset="-122"/>
              </a:rPr>
              <a:t>(p-1)(q-1)</a:t>
            </a:r>
            <a:r>
              <a:rPr lang="en-US" altLang="zh-CN" sz="2000">
                <a:latin typeface="Comic Sans MS" panose="030F0702030302020204" pitchFamily="66" charset="0"/>
                <a:ea typeface="宋体" panose="02010600030101010101" pitchFamily="2" charset="-122"/>
              </a:rPr>
              <a:t> with remainder 1 )</a:t>
            </a:r>
            <a:endParaRPr lang="en-US" altLang="zh-CN" sz="2400">
              <a:latin typeface="Times New Roman" panose="02020603050405020304" pitchFamily="18" charset="0"/>
              <a:ea typeface="宋体" panose="02010600030101010101" pitchFamily="2" charset="-122"/>
            </a:endParaRPr>
          </a:p>
        </p:txBody>
      </p:sp>
      <p:sp>
        <p:nvSpPr>
          <p:cNvPr id="259102" name="Line 30"/>
          <p:cNvSpPr>
            <a:spLocks noChangeShapeType="1"/>
          </p:cNvSpPr>
          <p:nvPr>
            <p:custDataLst>
              <p:tags r:id="rId11"/>
            </p:custDataLst>
          </p:nvPr>
        </p:nvSpPr>
        <p:spPr bwMode="auto">
          <a:xfrm>
            <a:off x="4876800" y="838200"/>
            <a:ext cx="3784600"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9103" name="Line 31"/>
          <p:cNvSpPr>
            <a:spLocks noChangeShapeType="1"/>
          </p:cNvSpPr>
          <p:nvPr>
            <p:custDataLst>
              <p:tags r:id="rId12"/>
            </p:custDataLst>
          </p:nvPr>
        </p:nvSpPr>
        <p:spPr bwMode="auto">
          <a:xfrm>
            <a:off x="3141663" y="2743200"/>
            <a:ext cx="5078412"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2"/>
          </p:nvPr>
        </p:nvSpPr>
        <p:spPr/>
        <p:txBody>
          <a:bodyPr/>
          <a:lstStyle/>
          <a:p>
            <a:fld id="{1FF18F41-E0A9-4F72-861C-BE4AABE77BA0}" type="slidenum">
              <a:rPr lang="zh-CN" altLang="en-US" smtClean="0"/>
              <a:t>24</a:t>
            </a:fld>
            <a:endParaRPr lang="zh-CN" altLang="en-US"/>
          </a:p>
        </p:txBody>
      </p:sp>
      <p:sp>
        <p:nvSpPr>
          <p:cNvPr id="3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3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041220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custDataLst>
              <p:tags r:id="rId1"/>
            </p:custDataLst>
          </p:nvPr>
        </p:nvSpPr>
        <p:spPr/>
        <p:txBody>
          <a:bodyPr/>
          <a:lstStyle/>
          <a:p>
            <a:r>
              <a:rPr lang="en-US" altLang="zh-CN" sz="2800">
                <a:ea typeface="宋体" panose="02010600030101010101" pitchFamily="2" charset="-122"/>
              </a:rPr>
              <a:t>RSA: another important property</a:t>
            </a:r>
            <a:endParaRPr lang="en-US" altLang="zh-CN">
              <a:ea typeface="宋体" panose="02010600030101010101" pitchFamily="2" charset="-122"/>
            </a:endParaRPr>
          </a:p>
        </p:txBody>
      </p:sp>
      <p:sp>
        <p:nvSpPr>
          <p:cNvPr id="260099" name="Text Box 3"/>
          <p:cNvSpPr txBox="1">
            <a:spLocks noChangeArrowheads="1"/>
          </p:cNvSpPr>
          <p:nvPr>
            <p:custDataLst>
              <p:tags r:id="rId2"/>
            </p:custDataLst>
          </p:nvPr>
        </p:nvSpPr>
        <p:spPr bwMode="auto">
          <a:xfrm>
            <a:off x="1974851" y="1422401"/>
            <a:ext cx="81010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latin typeface="Comic Sans MS" panose="030F0702030302020204" pitchFamily="66" charset="0"/>
                <a:ea typeface="宋体" panose="02010600030101010101" pitchFamily="2" charset="-122"/>
              </a:rPr>
              <a:t>The following property will be </a:t>
            </a:r>
            <a:r>
              <a:rPr lang="en-US" altLang="zh-CN" sz="2800" i="1">
                <a:solidFill>
                  <a:schemeClr val="accent2"/>
                </a:solidFill>
                <a:latin typeface="Comic Sans MS" panose="030F0702030302020204" pitchFamily="66" charset="0"/>
                <a:ea typeface="宋体" panose="02010600030101010101" pitchFamily="2" charset="-122"/>
              </a:rPr>
              <a:t>very</a:t>
            </a:r>
            <a:r>
              <a:rPr lang="en-US" altLang="zh-CN" sz="2800">
                <a:latin typeface="Comic Sans MS" panose="030F0702030302020204" pitchFamily="66" charset="0"/>
                <a:ea typeface="宋体" panose="02010600030101010101" pitchFamily="2" charset="-122"/>
              </a:rPr>
              <a:t> useful later:</a:t>
            </a:r>
            <a:endParaRPr lang="en-US" altLang="zh-CN" sz="2400">
              <a:latin typeface="Times New Roman" panose="02020603050405020304" pitchFamily="18" charset="0"/>
              <a:ea typeface="宋体" panose="02010600030101010101" pitchFamily="2" charset="-122"/>
            </a:endParaRPr>
          </a:p>
        </p:txBody>
      </p:sp>
      <p:grpSp>
        <p:nvGrpSpPr>
          <p:cNvPr id="260100" name="Group 4"/>
          <p:cNvGrpSpPr>
            <a:grpSpLocks/>
          </p:cNvGrpSpPr>
          <p:nvPr>
            <p:custDataLst>
              <p:tags r:id="rId3"/>
            </p:custDataLst>
          </p:nvPr>
        </p:nvGrpSpPr>
        <p:grpSpPr bwMode="auto">
          <a:xfrm>
            <a:off x="3160714" y="2257426"/>
            <a:ext cx="5259387" cy="942975"/>
            <a:chOff x="501" y="1586"/>
            <a:chExt cx="3313" cy="594"/>
          </a:xfrm>
        </p:grpSpPr>
        <p:grpSp>
          <p:nvGrpSpPr>
            <p:cNvPr id="260101" name="Group 5"/>
            <p:cNvGrpSpPr>
              <a:grpSpLocks/>
            </p:cNvGrpSpPr>
            <p:nvPr/>
          </p:nvGrpSpPr>
          <p:grpSpPr bwMode="auto">
            <a:xfrm>
              <a:off x="501" y="1586"/>
              <a:ext cx="1807" cy="594"/>
              <a:chOff x="1328" y="1706"/>
              <a:chExt cx="1807" cy="594"/>
            </a:xfrm>
          </p:grpSpPr>
          <p:grpSp>
            <p:nvGrpSpPr>
              <p:cNvPr id="260102" name="Group 6"/>
              <p:cNvGrpSpPr>
                <a:grpSpLocks/>
              </p:cNvGrpSpPr>
              <p:nvPr/>
            </p:nvGrpSpPr>
            <p:grpSpPr bwMode="auto">
              <a:xfrm>
                <a:off x="1328" y="1811"/>
                <a:ext cx="1807" cy="489"/>
                <a:chOff x="1699" y="1433"/>
                <a:chExt cx="1807" cy="489"/>
              </a:xfrm>
            </p:grpSpPr>
            <p:sp>
              <p:nvSpPr>
                <p:cNvPr id="260103" name="Text Box 7"/>
                <p:cNvSpPr txBox="1">
                  <a:spLocks noChangeArrowheads="1"/>
                </p:cNvSpPr>
                <p:nvPr>
                  <p:custDataLst>
                    <p:tags r:id="rId17"/>
                  </p:custDataLst>
                </p:nvPr>
              </p:nvSpPr>
              <p:spPr bwMode="auto">
                <a:xfrm>
                  <a:off x="1699" y="1433"/>
                  <a:ext cx="180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solidFill>
                        <a:srgbClr val="FF0000"/>
                      </a:solidFill>
                      <a:latin typeface="Comic Sans MS" panose="030F0702030302020204" pitchFamily="66" charset="0"/>
                      <a:ea typeface="宋体" panose="02010600030101010101" pitchFamily="2" charset="-122"/>
                    </a:rPr>
                    <a:t>K  </a:t>
                  </a:r>
                  <a:r>
                    <a:rPr lang="en-US" altLang="zh-CN" sz="3200">
                      <a:solidFill>
                        <a:srgbClr val="FF0000"/>
                      </a:solidFill>
                      <a:latin typeface="Comic Sans MS" panose="030F0702030302020204" pitchFamily="66" charset="0"/>
                      <a:ea typeface="宋体" panose="02010600030101010101" pitchFamily="2" charset="-122"/>
                    </a:rPr>
                    <a:t>(</a:t>
                  </a:r>
                  <a:r>
                    <a:rPr lang="en-US" altLang="zh-CN" sz="2800">
                      <a:solidFill>
                        <a:srgbClr val="FF0000"/>
                      </a:solidFill>
                      <a:latin typeface="Comic Sans MS" panose="030F0702030302020204" pitchFamily="66" charset="0"/>
                      <a:ea typeface="宋体" panose="02010600030101010101" pitchFamily="2" charset="-122"/>
                    </a:rPr>
                    <a:t>K  (m)</a:t>
                  </a:r>
                  <a:r>
                    <a:rPr lang="en-US" altLang="zh-CN" sz="3200">
                      <a:solidFill>
                        <a:srgbClr val="FF0000"/>
                      </a:solidFill>
                      <a:latin typeface="Comic Sans MS" panose="030F0702030302020204" pitchFamily="66" charset="0"/>
                      <a:ea typeface="宋体" panose="02010600030101010101" pitchFamily="2" charset="-122"/>
                    </a:rPr>
                    <a:t>)</a:t>
                  </a:r>
                  <a:r>
                    <a:rPr lang="en-US" altLang="zh-CN" sz="2800">
                      <a:solidFill>
                        <a:srgbClr val="FF0000"/>
                      </a:solidFill>
                      <a:latin typeface="Comic Sans MS" panose="030F0702030302020204" pitchFamily="66" charset="0"/>
                      <a:ea typeface="宋体" panose="02010600030101010101" pitchFamily="2" charset="-122"/>
                    </a:rPr>
                    <a:t>  =  m</a:t>
                  </a:r>
                  <a:r>
                    <a:rPr lang="en-US" altLang="zh-CN" sz="2800">
                      <a:latin typeface="Comic Sans MS" panose="030F0702030302020204" pitchFamily="66" charset="0"/>
                      <a:ea typeface="宋体" panose="02010600030101010101" pitchFamily="2" charset="-122"/>
                    </a:rPr>
                    <a:t> </a:t>
                  </a:r>
                </a:p>
              </p:txBody>
            </p:sp>
            <p:sp>
              <p:nvSpPr>
                <p:cNvPr id="260104" name="Text Box 8"/>
                <p:cNvSpPr txBox="1">
                  <a:spLocks noChangeArrowheads="1"/>
                </p:cNvSpPr>
                <p:nvPr>
                  <p:custDataLst>
                    <p:tags r:id="rId18"/>
                  </p:custDataLst>
                </p:nvPr>
              </p:nvSpPr>
              <p:spPr bwMode="auto">
                <a:xfrm>
                  <a:off x="2182" y="1634"/>
                  <a:ext cx="2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B</a:t>
                  </a:r>
                  <a:endParaRPr lang="en-US" altLang="zh-CN" sz="2800">
                    <a:latin typeface="Comic Sans MS" panose="030F0702030302020204" pitchFamily="66" charset="0"/>
                    <a:ea typeface="宋体" panose="02010600030101010101" pitchFamily="2" charset="-122"/>
                  </a:endParaRPr>
                </a:p>
              </p:txBody>
            </p:sp>
            <p:sp>
              <p:nvSpPr>
                <p:cNvPr id="260105" name="Text Box 9"/>
                <p:cNvSpPr txBox="1">
                  <a:spLocks noChangeArrowheads="1"/>
                </p:cNvSpPr>
                <p:nvPr>
                  <p:custDataLst>
                    <p:tags r:id="rId19"/>
                  </p:custDataLst>
                </p:nvPr>
              </p:nvSpPr>
              <p:spPr bwMode="auto">
                <a:xfrm>
                  <a:off x="1864" y="1620"/>
                  <a:ext cx="2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B</a:t>
                  </a:r>
                  <a:endParaRPr lang="en-US" altLang="zh-CN" sz="2800">
                    <a:latin typeface="Comic Sans MS" panose="030F0702030302020204" pitchFamily="66" charset="0"/>
                    <a:ea typeface="宋体" panose="02010600030101010101" pitchFamily="2" charset="-122"/>
                  </a:endParaRPr>
                </a:p>
              </p:txBody>
            </p:sp>
          </p:grpSp>
          <p:sp>
            <p:nvSpPr>
              <p:cNvPr id="260106" name="Text Box 10"/>
              <p:cNvSpPr txBox="1">
                <a:spLocks noChangeArrowheads="1"/>
              </p:cNvSpPr>
              <p:nvPr>
                <p:custDataLst>
                  <p:tags r:id="rId15"/>
                </p:custDataLst>
              </p:nvPr>
            </p:nvSpPr>
            <p:spPr bwMode="auto">
              <a:xfrm>
                <a:off x="1497" y="1706"/>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a:t>
                </a:r>
                <a:endParaRPr lang="en-US" altLang="zh-CN" sz="2400">
                  <a:solidFill>
                    <a:srgbClr val="FF0000"/>
                  </a:solidFill>
                  <a:latin typeface="Times New Roman" panose="02020603050405020304" pitchFamily="18" charset="0"/>
                  <a:ea typeface="宋体" panose="02010600030101010101" pitchFamily="2" charset="-122"/>
                </a:endParaRPr>
              </a:p>
            </p:txBody>
          </p:sp>
          <p:sp>
            <p:nvSpPr>
              <p:cNvPr id="260107" name="Text Box 11"/>
              <p:cNvSpPr txBox="1">
                <a:spLocks noChangeArrowheads="1"/>
              </p:cNvSpPr>
              <p:nvPr>
                <p:custDataLst>
                  <p:tags r:id="rId16"/>
                </p:custDataLst>
              </p:nvPr>
            </p:nvSpPr>
            <p:spPr bwMode="auto">
              <a:xfrm>
                <a:off x="1853" y="1722"/>
                <a:ext cx="2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a:t>
                </a:r>
                <a:endParaRPr lang="en-US" altLang="zh-CN" sz="2400">
                  <a:solidFill>
                    <a:srgbClr val="FF0000"/>
                  </a:solidFill>
                  <a:latin typeface="Times New Roman" panose="02020603050405020304" pitchFamily="18" charset="0"/>
                  <a:ea typeface="宋体" panose="02010600030101010101" pitchFamily="2" charset="-122"/>
                </a:endParaRPr>
              </a:p>
            </p:txBody>
          </p:sp>
        </p:grpSp>
        <p:sp>
          <p:nvSpPr>
            <p:cNvPr id="260108" name="Text Box 12"/>
            <p:cNvSpPr txBox="1">
              <a:spLocks noChangeArrowheads="1"/>
            </p:cNvSpPr>
            <p:nvPr>
              <p:custDataLst>
                <p:tags r:id="rId9"/>
              </p:custDataLst>
            </p:nvPr>
          </p:nvSpPr>
          <p:spPr bwMode="auto">
            <a:xfrm>
              <a:off x="2496" y="1704"/>
              <a:ext cx="131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a:solidFill>
                    <a:srgbClr val="FF0000"/>
                  </a:solidFill>
                  <a:latin typeface="Comic Sans MS" panose="030F0702030302020204" pitchFamily="66" charset="0"/>
                  <a:ea typeface="宋体" panose="02010600030101010101" pitchFamily="2" charset="-122"/>
                </a:rPr>
                <a:t>K  </a:t>
              </a:r>
              <a:r>
                <a:rPr lang="en-US" altLang="zh-CN" sz="3200">
                  <a:solidFill>
                    <a:srgbClr val="FF0000"/>
                  </a:solidFill>
                  <a:latin typeface="Comic Sans MS" panose="030F0702030302020204" pitchFamily="66" charset="0"/>
                  <a:ea typeface="宋体" panose="02010600030101010101" pitchFamily="2" charset="-122"/>
                </a:rPr>
                <a:t>(</a:t>
              </a:r>
              <a:r>
                <a:rPr lang="en-US" altLang="zh-CN" sz="2800">
                  <a:solidFill>
                    <a:srgbClr val="FF0000"/>
                  </a:solidFill>
                  <a:latin typeface="Comic Sans MS" panose="030F0702030302020204" pitchFamily="66" charset="0"/>
                  <a:ea typeface="宋体" panose="02010600030101010101" pitchFamily="2" charset="-122"/>
                </a:rPr>
                <a:t>K  (m)</a:t>
              </a:r>
              <a:r>
                <a:rPr lang="en-US" altLang="zh-CN" sz="3200">
                  <a:solidFill>
                    <a:srgbClr val="FF0000"/>
                  </a:solidFill>
                  <a:latin typeface="Comic Sans MS" panose="030F0702030302020204" pitchFamily="66" charset="0"/>
                  <a:ea typeface="宋体" panose="02010600030101010101" pitchFamily="2" charset="-122"/>
                </a:rPr>
                <a:t>)</a:t>
              </a:r>
              <a:r>
                <a:rPr lang="en-US" altLang="zh-CN" sz="2800">
                  <a:solidFill>
                    <a:srgbClr val="FF0000"/>
                  </a:solidFill>
                  <a:latin typeface="Comic Sans MS" panose="030F0702030302020204" pitchFamily="66" charset="0"/>
                  <a:ea typeface="宋体" panose="02010600030101010101" pitchFamily="2" charset="-122"/>
                </a:rPr>
                <a:t>  </a:t>
              </a:r>
              <a:endParaRPr lang="en-US" altLang="zh-CN" sz="2800">
                <a:latin typeface="Comic Sans MS" panose="030F0702030302020204" pitchFamily="66" charset="0"/>
                <a:ea typeface="宋体" panose="02010600030101010101" pitchFamily="2" charset="-122"/>
              </a:endParaRPr>
            </a:p>
          </p:txBody>
        </p:sp>
        <p:sp>
          <p:nvSpPr>
            <p:cNvPr id="260109" name="Text Box 13"/>
            <p:cNvSpPr txBox="1">
              <a:spLocks noChangeArrowheads="1"/>
            </p:cNvSpPr>
            <p:nvPr>
              <p:custDataLst>
                <p:tags r:id="rId10"/>
              </p:custDataLst>
            </p:nvPr>
          </p:nvSpPr>
          <p:spPr bwMode="auto">
            <a:xfrm>
              <a:off x="3018" y="1887"/>
              <a:ext cx="2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B</a:t>
              </a:r>
              <a:endParaRPr lang="en-US" altLang="zh-CN" sz="2800">
                <a:latin typeface="Comic Sans MS" panose="030F0702030302020204" pitchFamily="66" charset="0"/>
                <a:ea typeface="宋体" panose="02010600030101010101" pitchFamily="2" charset="-122"/>
              </a:endParaRPr>
            </a:p>
          </p:txBody>
        </p:sp>
        <p:sp>
          <p:nvSpPr>
            <p:cNvPr id="260110" name="Text Box 14"/>
            <p:cNvSpPr txBox="1">
              <a:spLocks noChangeArrowheads="1"/>
            </p:cNvSpPr>
            <p:nvPr>
              <p:custDataLst>
                <p:tags r:id="rId11"/>
              </p:custDataLst>
            </p:nvPr>
          </p:nvSpPr>
          <p:spPr bwMode="auto">
            <a:xfrm>
              <a:off x="2663" y="1891"/>
              <a:ext cx="2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B</a:t>
              </a:r>
              <a:endParaRPr lang="en-US" altLang="zh-CN" sz="2800">
                <a:latin typeface="Comic Sans MS" panose="030F0702030302020204" pitchFamily="66" charset="0"/>
                <a:ea typeface="宋体" panose="02010600030101010101" pitchFamily="2" charset="-122"/>
              </a:endParaRPr>
            </a:p>
          </p:txBody>
        </p:sp>
        <p:sp>
          <p:nvSpPr>
            <p:cNvPr id="260111" name="Text Box 15"/>
            <p:cNvSpPr txBox="1">
              <a:spLocks noChangeArrowheads="1"/>
            </p:cNvSpPr>
            <p:nvPr>
              <p:custDataLst>
                <p:tags r:id="rId12"/>
              </p:custDataLst>
            </p:nvPr>
          </p:nvSpPr>
          <p:spPr bwMode="auto">
            <a:xfrm>
              <a:off x="2654" y="1636"/>
              <a:ext cx="2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a:t>
              </a:r>
              <a:endParaRPr lang="en-US" altLang="zh-CN" sz="2400">
                <a:solidFill>
                  <a:srgbClr val="FF0000"/>
                </a:solidFill>
                <a:latin typeface="Times New Roman" panose="02020603050405020304" pitchFamily="18" charset="0"/>
                <a:ea typeface="宋体" panose="02010600030101010101" pitchFamily="2" charset="-122"/>
              </a:endParaRPr>
            </a:p>
          </p:txBody>
        </p:sp>
        <p:sp>
          <p:nvSpPr>
            <p:cNvPr id="260112" name="Text Box 16"/>
            <p:cNvSpPr txBox="1">
              <a:spLocks noChangeArrowheads="1"/>
            </p:cNvSpPr>
            <p:nvPr>
              <p:custDataLst>
                <p:tags r:id="rId13"/>
              </p:custDataLst>
            </p:nvPr>
          </p:nvSpPr>
          <p:spPr bwMode="auto">
            <a:xfrm>
              <a:off x="3011" y="1606"/>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a:t>
              </a:r>
              <a:endParaRPr lang="en-US" altLang="zh-CN" sz="2400">
                <a:solidFill>
                  <a:srgbClr val="FF0000"/>
                </a:solidFill>
                <a:latin typeface="Times New Roman" panose="02020603050405020304" pitchFamily="18" charset="0"/>
                <a:ea typeface="宋体" panose="02010600030101010101" pitchFamily="2" charset="-122"/>
              </a:endParaRPr>
            </a:p>
          </p:txBody>
        </p:sp>
        <p:sp>
          <p:nvSpPr>
            <p:cNvPr id="260113" name="Text Box 17"/>
            <p:cNvSpPr txBox="1">
              <a:spLocks noChangeArrowheads="1"/>
            </p:cNvSpPr>
            <p:nvPr>
              <p:custDataLst>
                <p:tags r:id="rId14"/>
              </p:custDataLst>
            </p:nvPr>
          </p:nvSpPr>
          <p:spPr bwMode="auto">
            <a:xfrm>
              <a:off x="2261" y="1755"/>
              <a:ext cx="2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a:t>
              </a:r>
            </a:p>
          </p:txBody>
        </p:sp>
      </p:grpSp>
      <p:sp>
        <p:nvSpPr>
          <p:cNvPr id="260114" name="Text Box 18"/>
          <p:cNvSpPr txBox="1">
            <a:spLocks noChangeArrowheads="1"/>
          </p:cNvSpPr>
          <p:nvPr>
            <p:custDataLst>
              <p:tags r:id="rId4"/>
            </p:custDataLst>
          </p:nvPr>
        </p:nvSpPr>
        <p:spPr bwMode="auto">
          <a:xfrm>
            <a:off x="2687639" y="3487739"/>
            <a:ext cx="2917825"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latin typeface="Comic Sans MS" panose="030F0702030302020204" pitchFamily="66" charset="0"/>
                <a:ea typeface="宋体" panose="02010600030101010101" pitchFamily="2" charset="-122"/>
              </a:rPr>
              <a:t>use public key first, followed by private key </a:t>
            </a:r>
            <a:endParaRPr lang="en-US" altLang="zh-CN" sz="2400">
              <a:latin typeface="Times New Roman" panose="02020603050405020304" pitchFamily="18" charset="0"/>
              <a:ea typeface="宋体" panose="02010600030101010101" pitchFamily="2" charset="-122"/>
            </a:endParaRPr>
          </a:p>
        </p:txBody>
      </p:sp>
      <p:sp>
        <p:nvSpPr>
          <p:cNvPr id="260115" name="Text Box 19"/>
          <p:cNvSpPr txBox="1">
            <a:spLocks noChangeArrowheads="1"/>
          </p:cNvSpPr>
          <p:nvPr>
            <p:custDataLst>
              <p:tags r:id="rId5"/>
            </p:custDataLst>
          </p:nvPr>
        </p:nvSpPr>
        <p:spPr bwMode="auto">
          <a:xfrm>
            <a:off x="6018214" y="3479800"/>
            <a:ext cx="2917825"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latin typeface="Comic Sans MS" panose="030F0702030302020204" pitchFamily="66" charset="0"/>
                <a:ea typeface="宋体" panose="02010600030101010101" pitchFamily="2" charset="-122"/>
              </a:rPr>
              <a:t>use private key first, followed by public key </a:t>
            </a:r>
            <a:endParaRPr lang="en-US" altLang="zh-CN" sz="2400">
              <a:latin typeface="Times New Roman" panose="02020603050405020304" pitchFamily="18" charset="0"/>
              <a:ea typeface="宋体" panose="02010600030101010101" pitchFamily="2" charset="-122"/>
            </a:endParaRPr>
          </a:p>
        </p:txBody>
      </p:sp>
      <p:sp>
        <p:nvSpPr>
          <p:cNvPr id="260116" name="AutoShape 20"/>
          <p:cNvSpPr>
            <a:spLocks/>
          </p:cNvSpPr>
          <p:nvPr>
            <p:custDataLst>
              <p:tags r:id="rId6"/>
            </p:custDataLst>
          </p:nvPr>
        </p:nvSpPr>
        <p:spPr bwMode="auto">
          <a:xfrm rot="5400000">
            <a:off x="4005263" y="2509838"/>
            <a:ext cx="138112" cy="1509712"/>
          </a:xfrm>
          <a:prstGeom prst="rightBrace">
            <a:avLst>
              <a:gd name="adj1" fmla="val 9109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17" name="AutoShape 21"/>
          <p:cNvSpPr>
            <a:spLocks/>
          </p:cNvSpPr>
          <p:nvPr>
            <p:custDataLst>
              <p:tags r:id="rId7"/>
            </p:custDataLst>
          </p:nvPr>
        </p:nvSpPr>
        <p:spPr bwMode="auto">
          <a:xfrm rot="5400000">
            <a:off x="7277101" y="2501901"/>
            <a:ext cx="138113" cy="1509713"/>
          </a:xfrm>
          <a:prstGeom prst="rightBrace">
            <a:avLst>
              <a:gd name="adj1" fmla="val 9109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18" name="Text Box 22"/>
          <p:cNvSpPr txBox="1">
            <a:spLocks noChangeArrowheads="1"/>
          </p:cNvSpPr>
          <p:nvPr>
            <p:custDataLst>
              <p:tags r:id="rId8"/>
            </p:custDataLst>
          </p:nvPr>
        </p:nvSpPr>
        <p:spPr bwMode="auto">
          <a:xfrm>
            <a:off x="4232275" y="5200651"/>
            <a:ext cx="34671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i="1">
                <a:solidFill>
                  <a:schemeClr val="accent2"/>
                </a:solidFill>
                <a:latin typeface="Comic Sans MS" panose="030F0702030302020204" pitchFamily="66" charset="0"/>
                <a:ea typeface="宋体" panose="02010600030101010101" pitchFamily="2" charset="-122"/>
              </a:rPr>
              <a:t>Result is the same!</a:t>
            </a:r>
            <a:r>
              <a:rPr lang="en-US" altLang="zh-CN" sz="2800">
                <a:latin typeface="Comic Sans MS" panose="030F0702030302020204" pitchFamily="66"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25</a:t>
            </a:fld>
            <a:endParaRPr lang="zh-CN" altLang="en-US"/>
          </a:p>
        </p:txBody>
      </p:sp>
      <p:sp>
        <p:nvSpPr>
          <p:cNvPr id="2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817900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custDataLst>
              <p:tags r:id="rId1"/>
            </p:custDataLst>
          </p:nvPr>
        </p:nvSpPr>
        <p:spPr/>
        <p:txBody>
          <a:bodyPr/>
          <a:lstStyle/>
          <a:p>
            <a:r>
              <a:rPr lang="en-US" altLang="zh-CN" sz="2800">
                <a:ea typeface="宋体" panose="02010600030101010101" pitchFamily="2" charset="-122"/>
              </a:rPr>
              <a:t>Digital Signatures</a:t>
            </a:r>
            <a:r>
              <a:rPr lang="en-US" altLang="zh-CN" sz="2000">
                <a:ea typeface="宋体" panose="02010600030101010101" pitchFamily="2" charset="-122"/>
              </a:rPr>
              <a:t> </a:t>
            </a:r>
            <a:endParaRPr lang="en-US" altLang="zh-CN">
              <a:ea typeface="宋体" panose="02010600030101010101" pitchFamily="2" charset="-122"/>
            </a:endParaRPr>
          </a:p>
        </p:txBody>
      </p:sp>
      <p:sp>
        <p:nvSpPr>
          <p:cNvPr id="216067" name="Rectangle 3"/>
          <p:cNvSpPr>
            <a:spLocks noGrp="1" noChangeArrowheads="1"/>
          </p:cNvSpPr>
          <p:nvPr>
            <p:ph type="body" sz="half" idx="1"/>
            <p:custDataLst>
              <p:tags r:id="rId2"/>
            </p:custDataLst>
          </p:nvPr>
        </p:nvSpPr>
        <p:spPr>
          <a:xfrm>
            <a:off x="2235200" y="1677988"/>
            <a:ext cx="7708900" cy="4648200"/>
          </a:xfrm>
        </p:spPr>
        <p:txBody>
          <a:bodyPr/>
          <a:lstStyle/>
          <a:p>
            <a:pPr>
              <a:buFontTx/>
              <a:buNone/>
            </a:pPr>
            <a:r>
              <a:rPr lang="en-US" altLang="zh-CN">
                <a:solidFill>
                  <a:srgbClr val="FF0000"/>
                </a:solidFill>
                <a:ea typeface="宋体" panose="02010600030101010101" pitchFamily="2" charset="-122"/>
              </a:rPr>
              <a:t>Cryptographic technique analogous to hand-written signatures.</a:t>
            </a:r>
          </a:p>
          <a:p>
            <a:r>
              <a:rPr lang="en-US" altLang="zh-CN">
                <a:ea typeface="宋体" panose="02010600030101010101" pitchFamily="2" charset="-122"/>
              </a:rPr>
              <a:t>sender (Bob) digitally signs document,  establishing he is document owner/creator. </a:t>
            </a:r>
          </a:p>
          <a:p>
            <a:r>
              <a:rPr lang="en-US" altLang="zh-CN">
                <a:solidFill>
                  <a:schemeClr val="accent2"/>
                </a:solidFill>
                <a:ea typeface="宋体" panose="02010600030101010101" pitchFamily="2" charset="-122"/>
              </a:rPr>
              <a:t>verifiable, nonforgeable:</a:t>
            </a:r>
            <a:r>
              <a:rPr lang="en-US" altLang="zh-CN">
                <a:ea typeface="宋体" panose="02010600030101010101" pitchFamily="2" charset="-122"/>
              </a:rPr>
              <a:t> recipient (Alice) can prove to someone that Bob, and no one else (including Alice), must have signed document </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26</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350508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ChangeArrowheads="1"/>
          </p:cNvSpPr>
          <p:nvPr>
            <p:custDataLst>
              <p:tags r:id="rId1"/>
            </p:custDataLst>
          </p:nvPr>
        </p:nvSpPr>
        <p:spPr bwMode="auto">
          <a:xfrm>
            <a:off x="7835900" y="3543300"/>
            <a:ext cx="2311400" cy="154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91" name="Rectangle 3"/>
          <p:cNvSpPr>
            <a:spLocks noChangeArrowheads="1"/>
          </p:cNvSpPr>
          <p:nvPr>
            <p:custDataLst>
              <p:tags r:id="rId2"/>
            </p:custDataLst>
          </p:nvPr>
        </p:nvSpPr>
        <p:spPr bwMode="auto">
          <a:xfrm>
            <a:off x="2476500" y="3467100"/>
            <a:ext cx="2311400" cy="1549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92" name="Rectangle 4"/>
          <p:cNvSpPr>
            <a:spLocks noGrp="1" noChangeArrowheads="1"/>
          </p:cNvSpPr>
          <p:nvPr>
            <p:ph type="title"/>
            <p:custDataLst>
              <p:tags r:id="rId3"/>
            </p:custDataLst>
          </p:nvPr>
        </p:nvSpPr>
        <p:spPr/>
        <p:txBody>
          <a:bodyPr/>
          <a:lstStyle/>
          <a:p>
            <a:r>
              <a:rPr lang="en-US" altLang="zh-CN" sz="2800">
                <a:ea typeface="宋体" panose="02010600030101010101" pitchFamily="2" charset="-122"/>
              </a:rPr>
              <a:t>Digital Signatures</a:t>
            </a:r>
            <a:r>
              <a:rPr lang="en-US" altLang="zh-CN" sz="2000">
                <a:ea typeface="宋体" panose="02010600030101010101" pitchFamily="2" charset="-122"/>
              </a:rPr>
              <a:t> </a:t>
            </a:r>
            <a:endParaRPr lang="en-US" altLang="zh-CN">
              <a:ea typeface="宋体" panose="02010600030101010101" pitchFamily="2" charset="-122"/>
            </a:endParaRPr>
          </a:p>
        </p:txBody>
      </p:sp>
      <p:sp>
        <p:nvSpPr>
          <p:cNvPr id="217093" name="Rectangle 5"/>
          <p:cNvSpPr>
            <a:spLocks noGrp="1" noChangeArrowheads="1"/>
          </p:cNvSpPr>
          <p:nvPr>
            <p:ph type="body" sz="half" idx="2"/>
            <p:custDataLst>
              <p:tags r:id="rId4"/>
            </p:custDataLst>
          </p:nvPr>
        </p:nvSpPr>
        <p:spPr>
          <a:xfrm>
            <a:off x="2427288" y="1436688"/>
            <a:ext cx="7391400" cy="2032000"/>
          </a:xfrm>
        </p:spPr>
        <p:txBody>
          <a:bodyPr/>
          <a:lstStyle/>
          <a:p>
            <a:pPr>
              <a:buFontTx/>
              <a:buNone/>
            </a:pPr>
            <a:r>
              <a:rPr lang="en-US" altLang="zh-CN">
                <a:solidFill>
                  <a:srgbClr val="FF0000"/>
                </a:solidFill>
                <a:ea typeface="宋体" panose="02010600030101010101" pitchFamily="2" charset="-122"/>
              </a:rPr>
              <a:t>Simple digital signature for message m:</a:t>
            </a:r>
          </a:p>
          <a:p>
            <a:r>
              <a:rPr lang="en-US" altLang="zh-CN">
                <a:ea typeface="宋体" panose="02010600030101010101" pitchFamily="2" charset="-122"/>
              </a:rPr>
              <a:t>Bob signs m by encrypting with his private key K</a:t>
            </a:r>
            <a:r>
              <a:rPr lang="en-US" altLang="zh-CN" baseline="-25000">
                <a:ea typeface="宋体" panose="02010600030101010101" pitchFamily="2" charset="-122"/>
              </a:rPr>
              <a:t>B</a:t>
            </a:r>
            <a:r>
              <a:rPr lang="en-US" altLang="zh-CN">
                <a:ea typeface="宋体" panose="02010600030101010101" pitchFamily="2" charset="-122"/>
              </a:rPr>
              <a:t>, creating “signed” message, K</a:t>
            </a:r>
            <a:r>
              <a:rPr lang="en-US" altLang="zh-CN" baseline="-25000">
                <a:ea typeface="宋体" panose="02010600030101010101" pitchFamily="2" charset="-122"/>
              </a:rPr>
              <a:t>B</a:t>
            </a:r>
            <a:r>
              <a:rPr lang="en-US" altLang="zh-CN">
                <a:ea typeface="宋体" panose="02010600030101010101" pitchFamily="2" charset="-122"/>
              </a:rPr>
              <a:t>(m)</a:t>
            </a:r>
          </a:p>
        </p:txBody>
      </p:sp>
      <p:sp>
        <p:nvSpPr>
          <p:cNvPr id="217094" name="Text Box 6"/>
          <p:cNvSpPr txBox="1">
            <a:spLocks noChangeArrowheads="1"/>
          </p:cNvSpPr>
          <p:nvPr>
            <p:custDataLst>
              <p:tags r:id="rId5"/>
            </p:custDataLst>
          </p:nvPr>
        </p:nvSpPr>
        <p:spPr bwMode="auto">
          <a:xfrm>
            <a:off x="7186613" y="2174876"/>
            <a:ext cx="596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latin typeface="Comic Sans MS" panose="030F0702030302020204" pitchFamily="66" charset="0"/>
                <a:ea typeface="宋体" panose="02010600030101010101" pitchFamily="2" charset="-122"/>
              </a:rPr>
              <a:t>-</a:t>
            </a:r>
          </a:p>
        </p:txBody>
      </p:sp>
      <p:sp>
        <p:nvSpPr>
          <p:cNvPr id="217095" name="Text Box 7"/>
          <p:cNvSpPr txBox="1">
            <a:spLocks noChangeArrowheads="1"/>
          </p:cNvSpPr>
          <p:nvPr>
            <p:custDataLst>
              <p:tags r:id="rId6"/>
            </p:custDataLst>
          </p:nvPr>
        </p:nvSpPr>
        <p:spPr bwMode="auto">
          <a:xfrm>
            <a:off x="2832100" y="2197101"/>
            <a:ext cx="596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latin typeface="Comic Sans MS" panose="030F0702030302020204" pitchFamily="66" charset="0"/>
                <a:ea typeface="宋体" panose="02010600030101010101" pitchFamily="2" charset="-122"/>
              </a:rPr>
              <a:t>-</a:t>
            </a:r>
          </a:p>
        </p:txBody>
      </p:sp>
      <p:sp>
        <p:nvSpPr>
          <p:cNvPr id="217096" name="Text Box 8"/>
          <p:cNvSpPr txBox="1">
            <a:spLocks noChangeArrowheads="1"/>
          </p:cNvSpPr>
          <p:nvPr>
            <p:custDataLst>
              <p:tags r:id="rId7"/>
            </p:custDataLst>
          </p:nvPr>
        </p:nvSpPr>
        <p:spPr bwMode="auto">
          <a:xfrm>
            <a:off x="2514600" y="3467100"/>
            <a:ext cx="21209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Dear Alice</a:t>
            </a:r>
          </a:p>
          <a:p>
            <a:pPr>
              <a:spcBef>
                <a:spcPct val="50000"/>
              </a:spcBef>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Oh, how I have missed you. I think of you all the time! …(blah blah blah)</a:t>
            </a:r>
          </a:p>
          <a:p>
            <a:pPr>
              <a:spcBef>
                <a:spcPct val="50000"/>
              </a:spcBef>
            </a:pP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Bob</a:t>
            </a:r>
          </a:p>
        </p:txBody>
      </p:sp>
      <p:sp>
        <p:nvSpPr>
          <p:cNvPr id="217097" name="Text Box 9"/>
          <p:cNvSpPr txBox="1">
            <a:spLocks noChangeArrowheads="1"/>
          </p:cNvSpPr>
          <p:nvPr>
            <p:custDataLst>
              <p:tags r:id="rId8"/>
            </p:custDataLst>
          </p:nvPr>
        </p:nvSpPr>
        <p:spPr bwMode="auto">
          <a:xfrm>
            <a:off x="2176463" y="3048001"/>
            <a:ext cx="2735262"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solidFill>
                  <a:srgbClr val="FF0000"/>
                </a:solidFill>
                <a:latin typeface="Comic Sans MS" panose="030F0702030302020204" pitchFamily="66" charset="0"/>
                <a:ea typeface="宋体" panose="02010600030101010101" pitchFamily="2" charset="-122"/>
              </a:rPr>
              <a:t>Bob’s message, m</a:t>
            </a:r>
          </a:p>
        </p:txBody>
      </p:sp>
      <p:sp>
        <p:nvSpPr>
          <p:cNvPr id="217098" name="Rectangle 10"/>
          <p:cNvSpPr>
            <a:spLocks noChangeArrowheads="1"/>
          </p:cNvSpPr>
          <p:nvPr>
            <p:custDataLst>
              <p:tags r:id="rId9"/>
            </p:custDataLst>
          </p:nvPr>
        </p:nvSpPr>
        <p:spPr bwMode="auto">
          <a:xfrm>
            <a:off x="5665789" y="3810001"/>
            <a:ext cx="1417637" cy="10826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99" name="Text Box 11"/>
          <p:cNvSpPr txBox="1">
            <a:spLocks noChangeArrowheads="1"/>
          </p:cNvSpPr>
          <p:nvPr>
            <p:custDataLst>
              <p:tags r:id="rId10"/>
            </p:custDataLst>
          </p:nvPr>
        </p:nvSpPr>
        <p:spPr bwMode="auto">
          <a:xfrm>
            <a:off x="5672138" y="3844926"/>
            <a:ext cx="143510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latin typeface="Comic Sans MS" panose="030F0702030302020204" pitchFamily="66" charset="0"/>
                <a:ea typeface="宋体" panose="02010600030101010101" pitchFamily="2" charset="-122"/>
              </a:rPr>
              <a:t>Public key</a:t>
            </a:r>
          </a:p>
          <a:p>
            <a:pPr algn="ctr"/>
            <a:r>
              <a:rPr lang="en-US" altLang="zh-CN" sz="2000">
                <a:latin typeface="Comic Sans MS" panose="030F0702030302020204" pitchFamily="66" charset="0"/>
                <a:ea typeface="宋体" panose="02010600030101010101" pitchFamily="2" charset="-122"/>
              </a:rPr>
              <a:t>encryption</a:t>
            </a:r>
          </a:p>
          <a:p>
            <a:pPr algn="ctr"/>
            <a:r>
              <a:rPr lang="en-US" altLang="zh-CN" sz="2000">
                <a:latin typeface="Comic Sans MS" panose="030F0702030302020204" pitchFamily="66" charset="0"/>
                <a:ea typeface="宋体" panose="02010600030101010101" pitchFamily="2" charset="-122"/>
              </a:rPr>
              <a:t>algorithm</a:t>
            </a:r>
          </a:p>
        </p:txBody>
      </p:sp>
      <p:sp>
        <p:nvSpPr>
          <p:cNvPr id="217100" name="Line 12"/>
          <p:cNvSpPr>
            <a:spLocks noChangeShapeType="1"/>
          </p:cNvSpPr>
          <p:nvPr>
            <p:custDataLst>
              <p:tags r:id="rId11"/>
            </p:custDataLst>
          </p:nvPr>
        </p:nvSpPr>
        <p:spPr bwMode="auto">
          <a:xfrm>
            <a:off x="4933950" y="4273550"/>
            <a:ext cx="6746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01" name="Text Box 13"/>
          <p:cNvSpPr txBox="1">
            <a:spLocks noChangeArrowheads="1"/>
          </p:cNvSpPr>
          <p:nvPr>
            <p:custDataLst>
              <p:tags r:id="rId12"/>
            </p:custDataLst>
          </p:nvPr>
        </p:nvSpPr>
        <p:spPr bwMode="auto">
          <a:xfrm>
            <a:off x="6432551" y="3000375"/>
            <a:ext cx="1762125"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Comic Sans MS" panose="030F0702030302020204" pitchFamily="66" charset="0"/>
                <a:ea typeface="宋体" panose="02010600030101010101" pitchFamily="2" charset="-122"/>
              </a:rPr>
              <a:t>Bob’s private</a:t>
            </a:r>
          </a:p>
          <a:p>
            <a:r>
              <a:rPr lang="en-US" altLang="zh-CN">
                <a:latin typeface="Comic Sans MS" panose="030F0702030302020204" pitchFamily="66" charset="0"/>
                <a:ea typeface="宋体" panose="02010600030101010101" pitchFamily="2" charset="-122"/>
              </a:rPr>
              <a:t>key </a:t>
            </a:r>
          </a:p>
        </p:txBody>
      </p:sp>
      <p:pic>
        <p:nvPicPr>
          <p:cNvPr id="217102" name="Picture 14" descr="BS00768_[1]"/>
          <p:cNvPicPr>
            <a:picLocks noChangeAspect="1" noChangeArrowheads="1"/>
          </p:cNvPicPr>
          <p:nvPr>
            <p:custDataLst>
              <p:tags r:id="rId13"/>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flipH="1" flipV="1">
            <a:off x="5538789" y="3181350"/>
            <a:ext cx="4587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7103" name="Group 15"/>
          <p:cNvGrpSpPr>
            <a:grpSpLocks/>
          </p:cNvGrpSpPr>
          <p:nvPr>
            <p:custDataLst>
              <p:tags r:id="rId14"/>
            </p:custDataLst>
          </p:nvPr>
        </p:nvGrpSpPr>
        <p:grpSpPr bwMode="auto">
          <a:xfrm>
            <a:off x="6015038" y="2973388"/>
            <a:ext cx="482600" cy="603250"/>
            <a:chOff x="2997" y="2073"/>
            <a:chExt cx="304" cy="380"/>
          </a:xfrm>
        </p:grpSpPr>
        <p:grpSp>
          <p:nvGrpSpPr>
            <p:cNvPr id="217104" name="Group 16"/>
            <p:cNvGrpSpPr>
              <a:grpSpLocks/>
            </p:cNvGrpSpPr>
            <p:nvPr/>
          </p:nvGrpSpPr>
          <p:grpSpPr bwMode="auto">
            <a:xfrm>
              <a:off x="2997" y="2144"/>
              <a:ext cx="304" cy="309"/>
              <a:chOff x="2997" y="2144"/>
              <a:chExt cx="304" cy="309"/>
            </a:xfrm>
          </p:grpSpPr>
          <p:sp>
            <p:nvSpPr>
              <p:cNvPr id="217105" name="Text Box 17"/>
              <p:cNvSpPr txBox="1">
                <a:spLocks noChangeArrowheads="1"/>
              </p:cNvSpPr>
              <p:nvPr>
                <p:custDataLst>
                  <p:tags r:id="rId24"/>
                </p:custDataLst>
              </p:nvPr>
            </p:nvSpPr>
            <p:spPr bwMode="auto">
              <a:xfrm>
                <a:off x="2997" y="2144"/>
                <a:ext cx="26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K </a:t>
                </a:r>
              </a:p>
            </p:txBody>
          </p:sp>
          <p:sp>
            <p:nvSpPr>
              <p:cNvPr id="217106" name="Text Box 18"/>
              <p:cNvSpPr txBox="1">
                <a:spLocks noChangeArrowheads="1"/>
              </p:cNvSpPr>
              <p:nvPr>
                <p:custDataLst>
                  <p:tags r:id="rId25"/>
                </p:custDataLst>
              </p:nvPr>
            </p:nvSpPr>
            <p:spPr bwMode="auto">
              <a:xfrm>
                <a:off x="3104" y="2241"/>
                <a:ext cx="19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B</a:t>
                </a:r>
              </a:p>
            </p:txBody>
          </p:sp>
        </p:grpSp>
        <p:sp>
          <p:nvSpPr>
            <p:cNvPr id="217107" name="Text Box 19"/>
            <p:cNvSpPr txBox="1">
              <a:spLocks noChangeArrowheads="1"/>
            </p:cNvSpPr>
            <p:nvPr>
              <p:custDataLst>
                <p:tags r:id="rId23"/>
              </p:custDataLst>
            </p:nvPr>
          </p:nvSpPr>
          <p:spPr bwMode="auto">
            <a:xfrm>
              <a:off x="3117" y="2073"/>
              <a:ext cx="169"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a:t>
              </a:r>
            </a:p>
          </p:txBody>
        </p:sp>
      </p:grpSp>
      <p:sp>
        <p:nvSpPr>
          <p:cNvPr id="217108" name="Line 20"/>
          <p:cNvSpPr>
            <a:spLocks noChangeShapeType="1"/>
          </p:cNvSpPr>
          <p:nvPr>
            <p:custDataLst>
              <p:tags r:id="rId15"/>
            </p:custDataLst>
          </p:nvPr>
        </p:nvSpPr>
        <p:spPr bwMode="auto">
          <a:xfrm>
            <a:off x="6013450" y="3333750"/>
            <a:ext cx="1588" cy="46990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09" name="Line 21"/>
          <p:cNvSpPr>
            <a:spLocks noChangeShapeType="1"/>
          </p:cNvSpPr>
          <p:nvPr>
            <p:custDataLst>
              <p:tags r:id="rId16"/>
            </p:custDataLst>
          </p:nvPr>
        </p:nvSpPr>
        <p:spPr bwMode="auto">
          <a:xfrm>
            <a:off x="7118350" y="4273550"/>
            <a:ext cx="6746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110" name="Text Box 22"/>
          <p:cNvSpPr txBox="1">
            <a:spLocks noChangeArrowheads="1"/>
          </p:cNvSpPr>
          <p:nvPr>
            <p:custDataLst>
              <p:tags r:id="rId17"/>
            </p:custDataLst>
          </p:nvPr>
        </p:nvSpPr>
        <p:spPr bwMode="auto">
          <a:xfrm>
            <a:off x="7962900" y="3644900"/>
            <a:ext cx="21209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Bob’s message, m, signed (encrypted) with his private key</a:t>
            </a:r>
          </a:p>
        </p:txBody>
      </p:sp>
      <p:grpSp>
        <p:nvGrpSpPr>
          <p:cNvPr id="217111" name="Group 23"/>
          <p:cNvGrpSpPr>
            <a:grpSpLocks/>
          </p:cNvGrpSpPr>
          <p:nvPr>
            <p:custDataLst>
              <p:tags r:id="rId18"/>
            </p:custDataLst>
          </p:nvPr>
        </p:nvGrpSpPr>
        <p:grpSpPr bwMode="auto">
          <a:xfrm>
            <a:off x="8529638" y="3011488"/>
            <a:ext cx="482600" cy="603250"/>
            <a:chOff x="2997" y="2073"/>
            <a:chExt cx="304" cy="380"/>
          </a:xfrm>
        </p:grpSpPr>
        <p:grpSp>
          <p:nvGrpSpPr>
            <p:cNvPr id="217112" name="Group 24"/>
            <p:cNvGrpSpPr>
              <a:grpSpLocks/>
            </p:cNvGrpSpPr>
            <p:nvPr/>
          </p:nvGrpSpPr>
          <p:grpSpPr bwMode="auto">
            <a:xfrm>
              <a:off x="2997" y="2144"/>
              <a:ext cx="304" cy="309"/>
              <a:chOff x="2997" y="2144"/>
              <a:chExt cx="304" cy="309"/>
            </a:xfrm>
          </p:grpSpPr>
          <p:sp>
            <p:nvSpPr>
              <p:cNvPr id="217113" name="Text Box 25"/>
              <p:cNvSpPr txBox="1">
                <a:spLocks noChangeArrowheads="1"/>
              </p:cNvSpPr>
              <p:nvPr>
                <p:custDataLst>
                  <p:tags r:id="rId21"/>
                </p:custDataLst>
              </p:nvPr>
            </p:nvSpPr>
            <p:spPr bwMode="auto">
              <a:xfrm>
                <a:off x="2997" y="2144"/>
                <a:ext cx="26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K </a:t>
                </a:r>
              </a:p>
            </p:txBody>
          </p:sp>
          <p:sp>
            <p:nvSpPr>
              <p:cNvPr id="217114" name="Text Box 26"/>
              <p:cNvSpPr txBox="1">
                <a:spLocks noChangeArrowheads="1"/>
              </p:cNvSpPr>
              <p:nvPr>
                <p:custDataLst>
                  <p:tags r:id="rId22"/>
                </p:custDataLst>
              </p:nvPr>
            </p:nvSpPr>
            <p:spPr bwMode="auto">
              <a:xfrm>
                <a:off x="3104" y="2241"/>
                <a:ext cx="19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B</a:t>
                </a:r>
              </a:p>
            </p:txBody>
          </p:sp>
        </p:grpSp>
        <p:sp>
          <p:nvSpPr>
            <p:cNvPr id="217115" name="Text Box 27"/>
            <p:cNvSpPr txBox="1">
              <a:spLocks noChangeArrowheads="1"/>
            </p:cNvSpPr>
            <p:nvPr>
              <p:custDataLst>
                <p:tags r:id="rId20"/>
              </p:custDataLst>
            </p:nvPr>
          </p:nvSpPr>
          <p:spPr bwMode="auto">
            <a:xfrm>
              <a:off x="3117" y="2073"/>
              <a:ext cx="169"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a:t>
              </a:r>
            </a:p>
          </p:txBody>
        </p:sp>
      </p:grpSp>
      <p:sp>
        <p:nvSpPr>
          <p:cNvPr id="217116" name="Text Box 28"/>
          <p:cNvSpPr txBox="1">
            <a:spLocks noChangeArrowheads="1"/>
          </p:cNvSpPr>
          <p:nvPr>
            <p:custDataLst>
              <p:tags r:id="rId19"/>
            </p:custDataLst>
          </p:nvPr>
        </p:nvSpPr>
        <p:spPr bwMode="auto">
          <a:xfrm>
            <a:off x="8755063" y="3111501"/>
            <a:ext cx="67786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solidFill>
                  <a:srgbClr val="FF0000"/>
                </a:solidFill>
                <a:latin typeface="Comic Sans MS" panose="030F0702030302020204" pitchFamily="66" charset="0"/>
                <a:ea typeface="宋体" panose="02010600030101010101" pitchFamily="2" charset="-122"/>
              </a:rPr>
              <a:t>(m)</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27</a:t>
            </a:fld>
            <a:endParaRPr lang="zh-CN" altLang="en-US"/>
          </a:p>
        </p:txBody>
      </p:sp>
      <p:sp>
        <p:nvSpPr>
          <p:cNvPr id="32"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33"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248856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custDataLst>
              <p:tags r:id="rId1"/>
            </p:custDataLst>
          </p:nvPr>
        </p:nvSpPr>
        <p:spPr>
          <a:xfrm>
            <a:off x="1828800" y="152400"/>
            <a:ext cx="7772400" cy="914400"/>
          </a:xfrm>
        </p:spPr>
        <p:txBody>
          <a:bodyPr/>
          <a:lstStyle/>
          <a:p>
            <a:r>
              <a:rPr lang="en-US" altLang="zh-CN" sz="2800">
                <a:ea typeface="宋体" panose="02010600030101010101" pitchFamily="2" charset="-122"/>
              </a:rPr>
              <a:t>Digital Signatures (more)</a:t>
            </a:r>
            <a:endParaRPr lang="en-US" altLang="zh-CN">
              <a:ea typeface="宋体" panose="02010600030101010101" pitchFamily="2" charset="-122"/>
            </a:endParaRPr>
          </a:p>
        </p:txBody>
      </p:sp>
      <p:sp>
        <p:nvSpPr>
          <p:cNvPr id="218115" name="Rectangle 3"/>
          <p:cNvSpPr>
            <a:spLocks noGrp="1" noChangeArrowheads="1"/>
          </p:cNvSpPr>
          <p:nvPr>
            <p:ph type="body" sz="half" idx="1"/>
            <p:custDataLst>
              <p:tags r:id="rId2"/>
            </p:custDataLst>
          </p:nvPr>
        </p:nvSpPr>
        <p:spPr>
          <a:xfrm>
            <a:off x="2133600" y="1143000"/>
            <a:ext cx="8147050" cy="2438400"/>
          </a:xfrm>
        </p:spPr>
        <p:txBody>
          <a:bodyPr/>
          <a:lstStyle/>
          <a:p>
            <a:pPr>
              <a:lnSpc>
                <a:spcPct val="110000"/>
              </a:lnSpc>
            </a:pPr>
            <a:r>
              <a:rPr lang="en-US" altLang="zh-CN" sz="2400">
                <a:ea typeface="宋体" panose="02010600030101010101" pitchFamily="2" charset="-122"/>
              </a:rPr>
              <a:t>Suppose Alice receives msg m, digital signature K</a:t>
            </a:r>
            <a:r>
              <a:rPr lang="en-US" altLang="zh-CN" sz="2400" baseline="-25000">
                <a:ea typeface="宋体" panose="02010600030101010101" pitchFamily="2" charset="-122"/>
              </a:rPr>
              <a:t>B</a:t>
            </a:r>
            <a:r>
              <a:rPr lang="en-US" altLang="zh-CN" sz="2400">
                <a:ea typeface="宋体" panose="02010600030101010101" pitchFamily="2" charset="-122"/>
              </a:rPr>
              <a:t>(m)</a:t>
            </a:r>
          </a:p>
          <a:p>
            <a:pPr>
              <a:lnSpc>
                <a:spcPct val="110000"/>
              </a:lnSpc>
            </a:pPr>
            <a:r>
              <a:rPr lang="en-US" altLang="zh-CN" sz="2400">
                <a:ea typeface="宋体" panose="02010600030101010101" pitchFamily="2" charset="-122"/>
              </a:rPr>
              <a:t>Alice verifies m  signed by Bob by applying Bob’s public key K</a:t>
            </a:r>
            <a:r>
              <a:rPr lang="en-US" altLang="zh-CN" sz="2400" baseline="-25000">
                <a:ea typeface="宋体" panose="02010600030101010101" pitchFamily="2" charset="-122"/>
              </a:rPr>
              <a:t>B</a:t>
            </a:r>
            <a:r>
              <a:rPr lang="en-US" altLang="zh-CN" sz="2400">
                <a:ea typeface="宋体" panose="02010600030101010101" pitchFamily="2" charset="-122"/>
              </a:rPr>
              <a:t> to K</a:t>
            </a:r>
            <a:r>
              <a:rPr lang="en-US" altLang="zh-CN" sz="2400" baseline="-25000">
                <a:ea typeface="宋体" panose="02010600030101010101" pitchFamily="2" charset="-122"/>
              </a:rPr>
              <a:t>B</a:t>
            </a:r>
            <a:r>
              <a:rPr lang="en-US" altLang="zh-CN" sz="2400">
                <a:ea typeface="宋体" panose="02010600030101010101" pitchFamily="2" charset="-122"/>
              </a:rPr>
              <a:t>(m) then checks K</a:t>
            </a:r>
            <a:r>
              <a:rPr lang="en-US" altLang="zh-CN" sz="2400" baseline="-25000">
                <a:ea typeface="宋体" panose="02010600030101010101" pitchFamily="2" charset="-122"/>
              </a:rPr>
              <a:t>B</a:t>
            </a:r>
            <a:r>
              <a:rPr lang="en-US" altLang="zh-CN" sz="2400">
                <a:ea typeface="宋体" panose="02010600030101010101" pitchFamily="2" charset="-122"/>
              </a:rPr>
              <a:t>(K</a:t>
            </a:r>
            <a:r>
              <a:rPr lang="en-US" altLang="zh-CN" sz="2400" baseline="-25000">
                <a:ea typeface="宋体" panose="02010600030101010101" pitchFamily="2" charset="-122"/>
              </a:rPr>
              <a:t>B</a:t>
            </a:r>
            <a:r>
              <a:rPr lang="en-US" altLang="zh-CN" sz="2400">
                <a:ea typeface="宋体" panose="02010600030101010101" pitchFamily="2" charset="-122"/>
              </a:rPr>
              <a:t>(m) ) = m.</a:t>
            </a:r>
          </a:p>
          <a:p>
            <a:pPr>
              <a:lnSpc>
                <a:spcPct val="110000"/>
              </a:lnSpc>
            </a:pPr>
            <a:r>
              <a:rPr lang="en-US" altLang="zh-CN" sz="2400">
                <a:ea typeface="宋体" panose="02010600030101010101" pitchFamily="2" charset="-122"/>
              </a:rPr>
              <a:t>If K</a:t>
            </a:r>
            <a:r>
              <a:rPr lang="en-US" altLang="zh-CN" sz="2400" baseline="-25000">
                <a:ea typeface="宋体" panose="02010600030101010101" pitchFamily="2" charset="-122"/>
              </a:rPr>
              <a:t>B</a:t>
            </a:r>
            <a:r>
              <a:rPr lang="en-US" altLang="zh-CN" sz="2400">
                <a:ea typeface="宋体" panose="02010600030101010101" pitchFamily="2" charset="-122"/>
              </a:rPr>
              <a:t>(K</a:t>
            </a:r>
            <a:r>
              <a:rPr lang="en-US" altLang="zh-CN" sz="2400" baseline="-25000">
                <a:ea typeface="宋体" panose="02010600030101010101" pitchFamily="2" charset="-122"/>
              </a:rPr>
              <a:t>B</a:t>
            </a:r>
            <a:r>
              <a:rPr lang="en-US" altLang="zh-CN" sz="2400">
                <a:ea typeface="宋体" panose="02010600030101010101" pitchFamily="2" charset="-122"/>
              </a:rPr>
              <a:t>(m) ) = m, whoever signed m must have used Bob’s private key.</a:t>
            </a:r>
          </a:p>
        </p:txBody>
      </p:sp>
      <p:sp>
        <p:nvSpPr>
          <p:cNvPr id="218116" name="Text Box 4"/>
          <p:cNvSpPr txBox="1">
            <a:spLocks noChangeArrowheads="1"/>
          </p:cNvSpPr>
          <p:nvPr>
            <p:custDataLst>
              <p:tags r:id="rId3"/>
            </p:custDataLst>
          </p:nvPr>
        </p:nvSpPr>
        <p:spPr bwMode="auto">
          <a:xfrm>
            <a:off x="3048000" y="1905001"/>
            <a:ext cx="736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a:t>
            </a:r>
          </a:p>
        </p:txBody>
      </p:sp>
      <p:sp>
        <p:nvSpPr>
          <p:cNvPr id="218117" name="Text Box 5"/>
          <p:cNvSpPr txBox="1">
            <a:spLocks noChangeArrowheads="1"/>
          </p:cNvSpPr>
          <p:nvPr>
            <p:custDataLst>
              <p:tags r:id="rId4"/>
            </p:custDataLst>
          </p:nvPr>
        </p:nvSpPr>
        <p:spPr bwMode="auto">
          <a:xfrm>
            <a:off x="6400800" y="1905001"/>
            <a:ext cx="736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a:t>
            </a:r>
          </a:p>
        </p:txBody>
      </p:sp>
      <p:sp>
        <p:nvSpPr>
          <p:cNvPr id="218118" name="Text Box 6"/>
          <p:cNvSpPr txBox="1">
            <a:spLocks noChangeArrowheads="1"/>
          </p:cNvSpPr>
          <p:nvPr>
            <p:custDataLst>
              <p:tags r:id="rId5"/>
            </p:custDataLst>
          </p:nvPr>
        </p:nvSpPr>
        <p:spPr bwMode="auto">
          <a:xfrm>
            <a:off x="3200400" y="2438401"/>
            <a:ext cx="736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a:t>
            </a:r>
          </a:p>
        </p:txBody>
      </p:sp>
      <p:sp>
        <p:nvSpPr>
          <p:cNvPr id="218119" name="Text Box 7"/>
          <p:cNvSpPr txBox="1">
            <a:spLocks noChangeArrowheads="1"/>
          </p:cNvSpPr>
          <p:nvPr>
            <p:custDataLst>
              <p:tags r:id="rId6"/>
            </p:custDataLst>
          </p:nvPr>
        </p:nvSpPr>
        <p:spPr bwMode="auto">
          <a:xfrm>
            <a:off x="8991600" y="990601"/>
            <a:ext cx="736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a:t>
            </a:r>
          </a:p>
        </p:txBody>
      </p:sp>
      <p:sp>
        <p:nvSpPr>
          <p:cNvPr id="218120" name="Text Box 8"/>
          <p:cNvSpPr txBox="1">
            <a:spLocks noChangeArrowheads="1"/>
          </p:cNvSpPr>
          <p:nvPr>
            <p:custDataLst>
              <p:tags r:id="rId7"/>
            </p:custDataLst>
          </p:nvPr>
        </p:nvSpPr>
        <p:spPr bwMode="auto">
          <a:xfrm>
            <a:off x="3810000" y="1905001"/>
            <a:ext cx="736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a:t>
            </a:r>
          </a:p>
        </p:txBody>
      </p:sp>
      <p:sp>
        <p:nvSpPr>
          <p:cNvPr id="218121" name="Text Box 9"/>
          <p:cNvSpPr txBox="1">
            <a:spLocks noChangeArrowheads="1"/>
          </p:cNvSpPr>
          <p:nvPr>
            <p:custDataLst>
              <p:tags r:id="rId8"/>
            </p:custDataLst>
          </p:nvPr>
        </p:nvSpPr>
        <p:spPr bwMode="auto">
          <a:xfrm>
            <a:off x="6858000" y="1905001"/>
            <a:ext cx="736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a:t>
            </a:r>
          </a:p>
        </p:txBody>
      </p:sp>
      <p:sp>
        <p:nvSpPr>
          <p:cNvPr id="218122" name="Text Box 10"/>
          <p:cNvSpPr txBox="1">
            <a:spLocks noChangeArrowheads="1"/>
          </p:cNvSpPr>
          <p:nvPr>
            <p:custDataLst>
              <p:tags r:id="rId9"/>
            </p:custDataLst>
          </p:nvPr>
        </p:nvSpPr>
        <p:spPr bwMode="auto">
          <a:xfrm>
            <a:off x="2743200" y="2362201"/>
            <a:ext cx="736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a:t>
            </a:r>
          </a:p>
        </p:txBody>
      </p:sp>
      <p:sp>
        <p:nvSpPr>
          <p:cNvPr id="218123" name="Rectangle 11"/>
          <p:cNvSpPr>
            <a:spLocks noGrp="1" noChangeArrowheads="1"/>
          </p:cNvSpPr>
          <p:nvPr>
            <p:ph type="body" sz="half" idx="2"/>
            <p:custDataLst>
              <p:tags r:id="rId10"/>
            </p:custDataLst>
          </p:nvPr>
        </p:nvSpPr>
        <p:spPr>
          <a:xfrm>
            <a:off x="2590800" y="3352800"/>
            <a:ext cx="7391400" cy="2311400"/>
          </a:xfrm>
          <a:noFill/>
          <a:ln/>
        </p:spPr>
        <p:txBody>
          <a:bodyPr>
            <a:normAutofit fontScale="92500" lnSpcReduction="20000"/>
          </a:bodyPr>
          <a:lstStyle/>
          <a:p>
            <a:pPr marL="381000" indent="-381000">
              <a:buNone/>
            </a:pPr>
            <a:r>
              <a:rPr lang="en-US" altLang="zh-CN" sz="2400">
                <a:solidFill>
                  <a:srgbClr val="FF0000"/>
                </a:solidFill>
                <a:ea typeface="宋体" panose="02010600030101010101" pitchFamily="2" charset="-122"/>
              </a:rPr>
              <a:t>Alice thus verifies that:</a:t>
            </a:r>
          </a:p>
          <a:p>
            <a:pPr marL="800100" lvl="1" indent="-342900">
              <a:buFont typeface="ZapfDingbats" pitchFamily="82" charset="2"/>
              <a:buChar char="ü"/>
            </a:pPr>
            <a:r>
              <a:rPr lang="en-US" altLang="zh-CN">
                <a:ea typeface="宋体" panose="02010600030101010101" pitchFamily="2" charset="-122"/>
              </a:rPr>
              <a:t>Bob signed m.</a:t>
            </a:r>
          </a:p>
          <a:p>
            <a:pPr marL="800100" lvl="1" indent="-342900">
              <a:buFont typeface="ZapfDingbats" pitchFamily="82" charset="2"/>
              <a:buChar char="ü"/>
            </a:pPr>
            <a:r>
              <a:rPr lang="en-US" altLang="zh-CN">
                <a:ea typeface="宋体" panose="02010600030101010101" pitchFamily="2" charset="-122"/>
              </a:rPr>
              <a:t>No one else signed m.</a:t>
            </a:r>
          </a:p>
          <a:p>
            <a:pPr marL="800100" lvl="1" indent="-342900">
              <a:buFont typeface="ZapfDingbats" pitchFamily="82" charset="2"/>
              <a:buChar char="ü"/>
            </a:pPr>
            <a:r>
              <a:rPr lang="en-US" altLang="zh-CN">
                <a:ea typeface="宋体" panose="02010600030101010101" pitchFamily="2" charset="-122"/>
              </a:rPr>
              <a:t>Bob signed m and not m’.</a:t>
            </a:r>
          </a:p>
          <a:p>
            <a:pPr marL="381000" indent="-381000">
              <a:buNone/>
            </a:pPr>
            <a:r>
              <a:rPr lang="en-US" altLang="zh-CN" sz="2400">
                <a:solidFill>
                  <a:srgbClr val="FF0000"/>
                </a:solidFill>
                <a:ea typeface="宋体" panose="02010600030101010101" pitchFamily="2" charset="-122"/>
              </a:rPr>
              <a:t>Non-repudiation</a:t>
            </a:r>
            <a:r>
              <a:rPr lang="en-US" altLang="zh-CN" sz="2400">
                <a:ea typeface="宋体" panose="02010600030101010101" pitchFamily="2" charset="-122"/>
              </a:rPr>
              <a:t>:</a:t>
            </a:r>
          </a:p>
          <a:p>
            <a:pPr marL="800100" lvl="1" indent="-342900">
              <a:buFont typeface="Wingdings" panose="05000000000000000000" pitchFamily="2" charset="2"/>
              <a:buChar char="ü"/>
            </a:pPr>
            <a:r>
              <a:rPr lang="en-US" altLang="zh-CN">
                <a:ea typeface="宋体" panose="02010600030101010101" pitchFamily="2" charset="-122"/>
              </a:rPr>
              <a:t>Alice can take m, and signature K</a:t>
            </a:r>
            <a:r>
              <a:rPr lang="en-US" altLang="zh-CN" baseline="-25000">
                <a:ea typeface="宋体" panose="02010600030101010101" pitchFamily="2" charset="-122"/>
              </a:rPr>
              <a:t>B</a:t>
            </a:r>
            <a:r>
              <a:rPr lang="en-US" altLang="zh-CN">
                <a:ea typeface="宋体" panose="02010600030101010101" pitchFamily="2" charset="-122"/>
              </a:rPr>
              <a:t>(m) to court and prove that Bob signed m. </a:t>
            </a:r>
            <a:endParaRPr lang="en-US" altLang="zh-CN" sz="2000">
              <a:ea typeface="宋体" panose="02010600030101010101" pitchFamily="2" charset="-122"/>
            </a:endParaRPr>
          </a:p>
        </p:txBody>
      </p:sp>
      <p:sp>
        <p:nvSpPr>
          <p:cNvPr id="218124" name="Text Box 12"/>
          <p:cNvSpPr txBox="1">
            <a:spLocks noChangeArrowheads="1"/>
          </p:cNvSpPr>
          <p:nvPr>
            <p:custDataLst>
              <p:tags r:id="rId11"/>
            </p:custDataLst>
          </p:nvPr>
        </p:nvSpPr>
        <p:spPr bwMode="auto">
          <a:xfrm>
            <a:off x="7772400" y="5181601"/>
            <a:ext cx="7366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lang="en-US" altLang="zh-CN">
                <a:latin typeface="Arial Unicode MS" panose="020B0604020202020204" pitchFamily="34" charset="-122"/>
                <a:ea typeface="Arial Unicode MS" panose="020B0604020202020204" pitchFamily="34" charset="-122"/>
                <a:cs typeface="Arial Unicode MS" panose="020B0604020202020204" pitchFamily="34" charset="-122"/>
              </a:rPr>
              <a:t>-</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28</a:t>
            </a:fld>
            <a:endParaRPr lang="zh-CN" altLang="en-US"/>
          </a:p>
        </p:txBody>
      </p:sp>
      <p:sp>
        <p:nvSpPr>
          <p:cNvPr id="1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1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7657564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custDataLst>
              <p:tags r:id="rId1"/>
            </p:custDataLst>
          </p:nvPr>
        </p:nvSpPr>
        <p:spPr>
          <a:xfrm>
            <a:off x="1524001" y="0"/>
            <a:ext cx="7656513" cy="1143000"/>
          </a:xfrm>
        </p:spPr>
        <p:txBody>
          <a:bodyPr/>
          <a:lstStyle/>
          <a:p>
            <a:r>
              <a:rPr lang="en-US" altLang="zh-CN" sz="2400">
                <a:ea typeface="宋体" panose="02010600030101010101" pitchFamily="2" charset="-122"/>
              </a:rPr>
              <a:t>Internet checksum: poor crypto hash function</a:t>
            </a:r>
          </a:p>
        </p:txBody>
      </p:sp>
      <p:sp>
        <p:nvSpPr>
          <p:cNvPr id="220163" name="Rectangle 3"/>
          <p:cNvSpPr>
            <a:spLocks noGrp="1" noChangeArrowheads="1"/>
          </p:cNvSpPr>
          <p:nvPr>
            <p:ph type="body" idx="1"/>
            <p:custDataLst>
              <p:tags r:id="rId2"/>
            </p:custDataLst>
          </p:nvPr>
        </p:nvSpPr>
        <p:spPr>
          <a:xfrm>
            <a:off x="1981201" y="914400"/>
            <a:ext cx="8424863" cy="2122488"/>
          </a:xfrm>
        </p:spPr>
        <p:txBody>
          <a:bodyPr/>
          <a:lstStyle/>
          <a:p>
            <a:pPr>
              <a:buFontTx/>
              <a:buNone/>
            </a:pPr>
            <a:r>
              <a:rPr lang="en-US" altLang="zh-CN">
                <a:ea typeface="宋体" panose="02010600030101010101" pitchFamily="2" charset="-122"/>
              </a:rPr>
              <a:t>Internet checksum has some properties of hash function:</a:t>
            </a:r>
          </a:p>
          <a:p>
            <a:pPr>
              <a:buFont typeface="ZapfDingbats" pitchFamily="82" charset="2"/>
              <a:buChar char="ü"/>
            </a:pPr>
            <a:r>
              <a:rPr lang="en-US" altLang="zh-CN">
                <a:ea typeface="宋体" panose="02010600030101010101" pitchFamily="2" charset="-122"/>
              </a:rPr>
              <a:t>produces fixed length digest (16-bit sum) of message</a:t>
            </a:r>
          </a:p>
          <a:p>
            <a:pPr>
              <a:buFont typeface="ZapfDingbats" pitchFamily="82" charset="2"/>
              <a:buChar char="ü"/>
            </a:pPr>
            <a:r>
              <a:rPr lang="en-US" altLang="zh-CN">
                <a:ea typeface="宋体" panose="02010600030101010101" pitchFamily="2" charset="-122"/>
              </a:rPr>
              <a:t>is many-to-one</a:t>
            </a:r>
          </a:p>
        </p:txBody>
      </p:sp>
      <p:sp>
        <p:nvSpPr>
          <p:cNvPr id="220164" name="Rectangle 4"/>
          <p:cNvSpPr>
            <a:spLocks noChangeArrowheads="1"/>
          </p:cNvSpPr>
          <p:nvPr>
            <p:custDataLst>
              <p:tags r:id="rId3"/>
            </p:custDataLst>
          </p:nvPr>
        </p:nvSpPr>
        <p:spPr bwMode="auto">
          <a:xfrm>
            <a:off x="1908176" y="3201988"/>
            <a:ext cx="8424863"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zh-CN" sz="2800">
                <a:ea typeface="宋体" panose="02010600030101010101" pitchFamily="2" charset="-122"/>
              </a:rPr>
              <a:t>But given message with given hash value, it is easy to find another message with same hash value: </a:t>
            </a:r>
          </a:p>
        </p:txBody>
      </p:sp>
      <p:sp>
        <p:nvSpPr>
          <p:cNvPr id="220165" name="Text Box 5"/>
          <p:cNvSpPr txBox="1">
            <a:spLocks noChangeArrowheads="1"/>
          </p:cNvSpPr>
          <p:nvPr>
            <p:custDataLst>
              <p:tags r:id="rId4"/>
            </p:custDataLst>
          </p:nvPr>
        </p:nvSpPr>
        <p:spPr bwMode="auto">
          <a:xfrm>
            <a:off x="1978025" y="4608514"/>
            <a:ext cx="12509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Courier" pitchFamily="49" charset="0"/>
                <a:ea typeface="宋体" panose="02010600030101010101" pitchFamily="2" charset="-122"/>
              </a:rPr>
              <a:t>I O U 1</a:t>
            </a:r>
          </a:p>
          <a:p>
            <a:pPr algn="ctr"/>
            <a:r>
              <a:rPr lang="en-US" altLang="zh-CN" sz="2000" b="1">
                <a:latin typeface="Courier" pitchFamily="49" charset="0"/>
                <a:ea typeface="宋体" panose="02010600030101010101" pitchFamily="2" charset="-122"/>
              </a:rPr>
              <a:t>0 0 . 9</a:t>
            </a:r>
          </a:p>
          <a:p>
            <a:pPr algn="ctr"/>
            <a:r>
              <a:rPr lang="en-US" altLang="zh-CN" sz="2000" b="1">
                <a:latin typeface="Courier" pitchFamily="49" charset="0"/>
                <a:ea typeface="宋体" panose="02010600030101010101" pitchFamily="2" charset="-122"/>
              </a:rPr>
              <a:t>9 B O B</a:t>
            </a:r>
          </a:p>
        </p:txBody>
      </p:sp>
      <p:sp>
        <p:nvSpPr>
          <p:cNvPr id="220166" name="Text Box 6"/>
          <p:cNvSpPr txBox="1">
            <a:spLocks noChangeArrowheads="1"/>
          </p:cNvSpPr>
          <p:nvPr>
            <p:custDataLst>
              <p:tags r:id="rId5"/>
            </p:custDataLst>
          </p:nvPr>
        </p:nvSpPr>
        <p:spPr bwMode="auto">
          <a:xfrm>
            <a:off x="3316288" y="4608514"/>
            <a:ext cx="1860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Courier" pitchFamily="49" charset="0"/>
                <a:ea typeface="宋体" panose="02010600030101010101" pitchFamily="2" charset="-122"/>
              </a:rPr>
              <a:t>49 4F 55 31</a:t>
            </a:r>
          </a:p>
          <a:p>
            <a:pPr algn="ctr"/>
            <a:r>
              <a:rPr lang="en-US" altLang="zh-CN" sz="2000" b="1">
                <a:latin typeface="Courier" pitchFamily="49" charset="0"/>
                <a:ea typeface="宋体" panose="02010600030101010101" pitchFamily="2" charset="-122"/>
              </a:rPr>
              <a:t>30 30 2E 39</a:t>
            </a:r>
          </a:p>
          <a:p>
            <a:pPr algn="ctr"/>
            <a:r>
              <a:rPr lang="en-US" altLang="zh-CN" sz="2000" b="1">
                <a:latin typeface="Courier" pitchFamily="49" charset="0"/>
                <a:ea typeface="宋体" panose="02010600030101010101" pitchFamily="2" charset="-122"/>
              </a:rPr>
              <a:t>39 42 D2 42</a:t>
            </a:r>
          </a:p>
        </p:txBody>
      </p:sp>
      <p:sp>
        <p:nvSpPr>
          <p:cNvPr id="220167" name="Text Box 7"/>
          <p:cNvSpPr txBox="1">
            <a:spLocks noChangeArrowheads="1"/>
          </p:cNvSpPr>
          <p:nvPr>
            <p:custDataLst>
              <p:tags r:id="rId6"/>
            </p:custDataLst>
          </p:nvPr>
        </p:nvSpPr>
        <p:spPr bwMode="auto">
          <a:xfrm>
            <a:off x="1992313" y="4249739"/>
            <a:ext cx="1173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u="sng">
                <a:latin typeface="Comic Sans MS" panose="030F0702030302020204" pitchFamily="66" charset="0"/>
                <a:ea typeface="宋体" panose="02010600030101010101" pitchFamily="2" charset="-122"/>
              </a:rPr>
              <a:t>message</a:t>
            </a:r>
          </a:p>
        </p:txBody>
      </p:sp>
      <p:sp>
        <p:nvSpPr>
          <p:cNvPr id="220168" name="Text Box 8"/>
          <p:cNvSpPr txBox="1">
            <a:spLocks noChangeArrowheads="1"/>
          </p:cNvSpPr>
          <p:nvPr>
            <p:custDataLst>
              <p:tags r:id="rId7"/>
            </p:custDataLst>
          </p:nvPr>
        </p:nvSpPr>
        <p:spPr bwMode="auto">
          <a:xfrm>
            <a:off x="3340100" y="4244976"/>
            <a:ext cx="1881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u="sng">
                <a:latin typeface="Comic Sans MS" panose="030F0702030302020204" pitchFamily="66" charset="0"/>
                <a:ea typeface="宋体" panose="02010600030101010101" pitchFamily="2" charset="-122"/>
              </a:rPr>
              <a:t>ASCII format</a:t>
            </a:r>
          </a:p>
        </p:txBody>
      </p:sp>
      <p:sp>
        <p:nvSpPr>
          <p:cNvPr id="220169" name="Line 9"/>
          <p:cNvSpPr>
            <a:spLocks noChangeShapeType="1"/>
          </p:cNvSpPr>
          <p:nvPr>
            <p:custDataLst>
              <p:tags r:id="rId8"/>
            </p:custDataLst>
          </p:nvPr>
        </p:nvSpPr>
        <p:spPr bwMode="auto">
          <a:xfrm>
            <a:off x="3436939" y="5627688"/>
            <a:ext cx="1603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170" name="Text Box 10"/>
          <p:cNvSpPr txBox="1">
            <a:spLocks noChangeArrowheads="1"/>
          </p:cNvSpPr>
          <p:nvPr>
            <p:custDataLst>
              <p:tags r:id="rId9"/>
            </p:custDataLst>
          </p:nvPr>
        </p:nvSpPr>
        <p:spPr bwMode="auto">
          <a:xfrm>
            <a:off x="3328988" y="5661026"/>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Courier" pitchFamily="49" charset="0"/>
                <a:ea typeface="宋体" panose="02010600030101010101" pitchFamily="2" charset="-122"/>
              </a:rPr>
              <a:t>B2 C1 D2 AC</a:t>
            </a:r>
          </a:p>
        </p:txBody>
      </p:sp>
      <p:sp>
        <p:nvSpPr>
          <p:cNvPr id="220171" name="Text Box 11"/>
          <p:cNvSpPr txBox="1">
            <a:spLocks noChangeArrowheads="1"/>
          </p:cNvSpPr>
          <p:nvPr>
            <p:custDataLst>
              <p:tags r:id="rId10"/>
            </p:custDataLst>
          </p:nvPr>
        </p:nvSpPr>
        <p:spPr bwMode="auto">
          <a:xfrm>
            <a:off x="6999288" y="4592639"/>
            <a:ext cx="12509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Courier" pitchFamily="49" charset="0"/>
                <a:ea typeface="宋体" panose="02010600030101010101" pitchFamily="2" charset="-122"/>
              </a:rPr>
              <a:t>I O U </a:t>
            </a:r>
            <a:r>
              <a:rPr lang="en-US" altLang="zh-CN" sz="2000" b="1" u="sng">
                <a:solidFill>
                  <a:srgbClr val="FF0000"/>
                </a:solidFill>
                <a:latin typeface="Courier" pitchFamily="49" charset="0"/>
                <a:ea typeface="宋体" panose="02010600030101010101" pitchFamily="2" charset="-122"/>
              </a:rPr>
              <a:t>9</a:t>
            </a:r>
          </a:p>
          <a:p>
            <a:pPr algn="ctr"/>
            <a:r>
              <a:rPr lang="en-US" altLang="zh-CN" sz="2000" b="1">
                <a:latin typeface="Courier" pitchFamily="49" charset="0"/>
                <a:ea typeface="宋体" panose="02010600030101010101" pitchFamily="2" charset="-122"/>
              </a:rPr>
              <a:t>0 0 . </a:t>
            </a:r>
            <a:r>
              <a:rPr lang="en-US" altLang="zh-CN" sz="2000" b="1" u="sng">
                <a:solidFill>
                  <a:srgbClr val="FF0000"/>
                </a:solidFill>
                <a:latin typeface="Courier" pitchFamily="49" charset="0"/>
                <a:ea typeface="宋体" panose="02010600030101010101" pitchFamily="2" charset="-122"/>
              </a:rPr>
              <a:t>1</a:t>
            </a:r>
          </a:p>
          <a:p>
            <a:pPr algn="ctr"/>
            <a:r>
              <a:rPr lang="en-US" altLang="zh-CN" sz="2000" b="1">
                <a:latin typeface="Courier" pitchFamily="49" charset="0"/>
                <a:ea typeface="宋体" panose="02010600030101010101" pitchFamily="2" charset="-122"/>
              </a:rPr>
              <a:t>9 B O B</a:t>
            </a:r>
          </a:p>
        </p:txBody>
      </p:sp>
      <p:sp>
        <p:nvSpPr>
          <p:cNvPr id="220172" name="Text Box 12"/>
          <p:cNvSpPr txBox="1">
            <a:spLocks noChangeArrowheads="1"/>
          </p:cNvSpPr>
          <p:nvPr>
            <p:custDataLst>
              <p:tags r:id="rId11"/>
            </p:custDataLst>
          </p:nvPr>
        </p:nvSpPr>
        <p:spPr bwMode="auto">
          <a:xfrm>
            <a:off x="8337550" y="4592639"/>
            <a:ext cx="1860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Courier" pitchFamily="49" charset="0"/>
                <a:ea typeface="宋体" panose="02010600030101010101" pitchFamily="2" charset="-122"/>
              </a:rPr>
              <a:t>49 4F 55 </a:t>
            </a:r>
            <a:r>
              <a:rPr lang="en-US" altLang="zh-CN" sz="2000" b="1" u="sng">
                <a:solidFill>
                  <a:srgbClr val="FF0000"/>
                </a:solidFill>
                <a:latin typeface="Courier" pitchFamily="49" charset="0"/>
                <a:ea typeface="宋体" panose="02010600030101010101" pitchFamily="2" charset="-122"/>
              </a:rPr>
              <a:t>39</a:t>
            </a:r>
          </a:p>
          <a:p>
            <a:pPr algn="ctr"/>
            <a:r>
              <a:rPr lang="en-US" altLang="zh-CN" sz="2000" b="1">
                <a:latin typeface="Courier" pitchFamily="49" charset="0"/>
                <a:ea typeface="宋体" panose="02010600030101010101" pitchFamily="2" charset="-122"/>
              </a:rPr>
              <a:t>30 30 2E </a:t>
            </a:r>
            <a:r>
              <a:rPr lang="en-US" altLang="zh-CN" sz="2000" b="1" u="sng">
                <a:solidFill>
                  <a:srgbClr val="FF0000"/>
                </a:solidFill>
                <a:latin typeface="Courier" pitchFamily="49" charset="0"/>
                <a:ea typeface="宋体" panose="02010600030101010101" pitchFamily="2" charset="-122"/>
              </a:rPr>
              <a:t>31</a:t>
            </a:r>
          </a:p>
          <a:p>
            <a:pPr algn="ctr"/>
            <a:r>
              <a:rPr lang="en-US" altLang="zh-CN" sz="2000" b="1">
                <a:latin typeface="Courier" pitchFamily="49" charset="0"/>
                <a:ea typeface="宋体" panose="02010600030101010101" pitchFamily="2" charset="-122"/>
              </a:rPr>
              <a:t>39 42 D2 42</a:t>
            </a:r>
          </a:p>
        </p:txBody>
      </p:sp>
      <p:sp>
        <p:nvSpPr>
          <p:cNvPr id="220173" name="Text Box 13"/>
          <p:cNvSpPr txBox="1">
            <a:spLocks noChangeArrowheads="1"/>
          </p:cNvSpPr>
          <p:nvPr>
            <p:custDataLst>
              <p:tags r:id="rId12"/>
            </p:custDataLst>
          </p:nvPr>
        </p:nvSpPr>
        <p:spPr bwMode="auto">
          <a:xfrm>
            <a:off x="7013576" y="4233864"/>
            <a:ext cx="1173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u="sng">
                <a:latin typeface="Comic Sans MS" panose="030F0702030302020204" pitchFamily="66" charset="0"/>
                <a:ea typeface="宋体" panose="02010600030101010101" pitchFamily="2" charset="-122"/>
              </a:rPr>
              <a:t>message</a:t>
            </a:r>
          </a:p>
        </p:txBody>
      </p:sp>
      <p:sp>
        <p:nvSpPr>
          <p:cNvPr id="220174" name="Text Box 14"/>
          <p:cNvSpPr txBox="1">
            <a:spLocks noChangeArrowheads="1"/>
          </p:cNvSpPr>
          <p:nvPr>
            <p:custDataLst>
              <p:tags r:id="rId13"/>
            </p:custDataLst>
          </p:nvPr>
        </p:nvSpPr>
        <p:spPr bwMode="auto">
          <a:xfrm>
            <a:off x="8361364" y="4229101"/>
            <a:ext cx="1881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u="sng">
                <a:latin typeface="Comic Sans MS" panose="030F0702030302020204" pitchFamily="66" charset="0"/>
                <a:ea typeface="宋体" panose="02010600030101010101" pitchFamily="2" charset="-122"/>
              </a:rPr>
              <a:t>ASCII format</a:t>
            </a:r>
          </a:p>
        </p:txBody>
      </p:sp>
      <p:sp>
        <p:nvSpPr>
          <p:cNvPr id="220175" name="Line 15"/>
          <p:cNvSpPr>
            <a:spLocks noChangeShapeType="1"/>
          </p:cNvSpPr>
          <p:nvPr>
            <p:custDataLst>
              <p:tags r:id="rId14"/>
            </p:custDataLst>
          </p:nvPr>
        </p:nvSpPr>
        <p:spPr bwMode="auto">
          <a:xfrm>
            <a:off x="8458201" y="5611813"/>
            <a:ext cx="1603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176" name="Text Box 16"/>
          <p:cNvSpPr txBox="1">
            <a:spLocks noChangeArrowheads="1"/>
          </p:cNvSpPr>
          <p:nvPr>
            <p:custDataLst>
              <p:tags r:id="rId15"/>
            </p:custDataLst>
          </p:nvPr>
        </p:nvSpPr>
        <p:spPr bwMode="auto">
          <a:xfrm>
            <a:off x="8350250" y="5645151"/>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Courier" pitchFamily="49" charset="0"/>
                <a:ea typeface="宋体" panose="02010600030101010101" pitchFamily="2" charset="-122"/>
              </a:rPr>
              <a:t>B2 C1 D2 AC</a:t>
            </a:r>
          </a:p>
        </p:txBody>
      </p:sp>
      <p:sp>
        <p:nvSpPr>
          <p:cNvPr id="220177" name="Text Box 17"/>
          <p:cNvSpPr txBox="1">
            <a:spLocks noChangeArrowheads="1"/>
          </p:cNvSpPr>
          <p:nvPr>
            <p:custDataLst>
              <p:tags r:id="rId16"/>
            </p:custDataLst>
          </p:nvPr>
        </p:nvSpPr>
        <p:spPr bwMode="auto">
          <a:xfrm>
            <a:off x="5275263" y="5719764"/>
            <a:ext cx="30718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chemeClr val="accent2"/>
                </a:solidFill>
                <a:latin typeface="Comic Sans MS" panose="030F0702030302020204" pitchFamily="66" charset="0"/>
                <a:ea typeface="宋体" panose="02010600030101010101" pitchFamily="2" charset="-122"/>
              </a:rPr>
              <a:t>different messages</a:t>
            </a:r>
          </a:p>
          <a:p>
            <a:pPr algn="ctr"/>
            <a:r>
              <a:rPr lang="en-US" altLang="zh-CN" sz="2000">
                <a:solidFill>
                  <a:schemeClr val="accent2"/>
                </a:solidFill>
                <a:latin typeface="Comic Sans MS" panose="030F0702030302020204" pitchFamily="66" charset="0"/>
                <a:ea typeface="宋体" panose="02010600030101010101" pitchFamily="2" charset="-122"/>
              </a:rPr>
              <a:t>but identical checksums!</a:t>
            </a:r>
          </a:p>
        </p:txBody>
      </p:sp>
      <p:sp>
        <p:nvSpPr>
          <p:cNvPr id="220178" name="Line 18"/>
          <p:cNvSpPr>
            <a:spLocks noChangeShapeType="1"/>
          </p:cNvSpPr>
          <p:nvPr>
            <p:custDataLst>
              <p:tags r:id="rId17"/>
            </p:custDataLst>
          </p:nvPr>
        </p:nvSpPr>
        <p:spPr bwMode="auto">
          <a:xfrm flipH="1" flipV="1">
            <a:off x="5124450" y="5853114"/>
            <a:ext cx="381000" cy="84137"/>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179" name="Line 19"/>
          <p:cNvSpPr>
            <a:spLocks noChangeShapeType="1"/>
          </p:cNvSpPr>
          <p:nvPr>
            <p:custDataLst>
              <p:tags r:id="rId18"/>
            </p:custDataLst>
          </p:nvPr>
        </p:nvSpPr>
        <p:spPr bwMode="auto">
          <a:xfrm flipV="1">
            <a:off x="8034338" y="5837239"/>
            <a:ext cx="381000" cy="84137"/>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2"/>
          </p:nvPr>
        </p:nvSpPr>
        <p:spPr/>
        <p:txBody>
          <a:bodyPr/>
          <a:lstStyle/>
          <a:p>
            <a:fld id="{1FF18F41-E0A9-4F72-861C-BE4AABE77BA0}" type="slidenum">
              <a:rPr lang="zh-CN" altLang="en-US" smtClean="0"/>
              <a:t>29</a:t>
            </a:fld>
            <a:endParaRPr lang="zh-CN" altLang="en-US"/>
          </a:p>
        </p:txBody>
      </p:sp>
      <p:sp>
        <p:nvSpPr>
          <p:cNvPr id="23"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4"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40692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altLang="zh-CN" dirty="0" smtClean="0">
                <a:ea typeface="宋体" panose="02010600030101010101" pitchFamily="2" charset="-122"/>
              </a:rPr>
              <a:t>Today</a:t>
            </a:r>
            <a:endParaRPr lang="en-US" altLang="zh-CN" dirty="0">
              <a:ea typeface="宋体" panose="02010600030101010101" pitchFamily="2" charset="-122"/>
            </a:endParaRPr>
          </a:p>
        </p:txBody>
      </p:sp>
      <p:sp>
        <p:nvSpPr>
          <p:cNvPr id="665603" name="Rectangle 3"/>
          <p:cNvSpPr>
            <a:spLocks noGrp="1" noChangeArrowheads="1"/>
          </p:cNvSpPr>
          <p:nvPr>
            <p:ph type="body" idx="1"/>
          </p:nvPr>
        </p:nvSpPr>
        <p:spPr/>
        <p:txBody>
          <a:bodyPr/>
          <a:lstStyle/>
          <a:p>
            <a:r>
              <a:rPr lang="en-US" altLang="zh-CN" dirty="0">
                <a:ea typeface="宋体" panose="02010600030101010101" pitchFamily="2" charset="-122"/>
              </a:rPr>
              <a:t>Some loose ends on WWII</a:t>
            </a:r>
          </a:p>
          <a:p>
            <a:r>
              <a:rPr lang="en-US" altLang="zh-CN" dirty="0">
                <a:ea typeface="宋体" panose="02010600030101010101" pitchFamily="2" charset="-122"/>
              </a:rPr>
              <a:t>Maurice Burnett</a:t>
            </a:r>
          </a:p>
          <a:p>
            <a:endParaRPr lang="en-US" altLang="zh-CN" dirty="0">
              <a:ea typeface="宋体" panose="02010600030101010101" pitchFamily="2" charset="-122"/>
            </a:endParaRPr>
          </a:p>
          <a:p>
            <a:r>
              <a:rPr lang="en-US" altLang="zh-CN" dirty="0">
                <a:ea typeface="宋体" panose="02010600030101010101" pitchFamily="2" charset="-122"/>
              </a:rPr>
              <a:t>Modern Cryptography</a:t>
            </a:r>
          </a:p>
          <a:p>
            <a:pPr lvl="1"/>
            <a:r>
              <a:rPr lang="en-US" altLang="zh-CN" dirty="0">
                <a:ea typeface="宋体" panose="02010600030101010101" pitchFamily="2" charset="-122"/>
              </a:rPr>
              <a:t>Modern symmetric ciphers</a:t>
            </a:r>
          </a:p>
          <a:p>
            <a:pPr lvl="1"/>
            <a:r>
              <a:rPr lang="en-US" altLang="zh-CN" dirty="0">
                <a:ea typeface="宋体" panose="02010600030101010101" pitchFamily="2" charset="-122"/>
              </a:rPr>
              <a:t>Public-key cryptosystems</a:t>
            </a:r>
          </a:p>
          <a:p>
            <a:pPr lvl="1"/>
            <a:endParaRPr lang="en-US" altLang="zh-CN"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3</a:t>
            </a:fld>
            <a:endParaRPr lang="zh-CN" altLang="en-US"/>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96664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custDataLst>
              <p:tags r:id="rId1"/>
            </p:custDataLst>
          </p:nvPr>
        </p:nvSpPr>
        <p:spPr>
          <a:xfrm>
            <a:off x="1905000" y="0"/>
            <a:ext cx="6324600" cy="1143000"/>
          </a:xfrm>
        </p:spPr>
        <p:txBody>
          <a:bodyPr/>
          <a:lstStyle/>
          <a:p>
            <a:r>
              <a:rPr lang="en-US" altLang="zh-CN" sz="2800">
                <a:ea typeface="宋体" panose="02010600030101010101" pitchFamily="2" charset="-122"/>
              </a:rPr>
              <a:t>Message Digests</a:t>
            </a:r>
            <a:endParaRPr lang="en-US" altLang="zh-CN" sz="2000">
              <a:ea typeface="宋体" panose="02010600030101010101" pitchFamily="2" charset="-122"/>
            </a:endParaRPr>
          </a:p>
        </p:txBody>
      </p:sp>
      <p:sp>
        <p:nvSpPr>
          <p:cNvPr id="219139" name="Rectangle 3"/>
          <p:cNvSpPr>
            <a:spLocks noGrp="1" noChangeArrowheads="1"/>
          </p:cNvSpPr>
          <p:nvPr>
            <p:ph type="body" sz="half" idx="1"/>
            <p:custDataLst>
              <p:tags r:id="rId2"/>
            </p:custDataLst>
          </p:nvPr>
        </p:nvSpPr>
        <p:spPr>
          <a:xfrm>
            <a:off x="2063750" y="1736725"/>
            <a:ext cx="4146550" cy="3195638"/>
          </a:xfrm>
        </p:spPr>
        <p:txBody>
          <a:bodyPr/>
          <a:lstStyle/>
          <a:p>
            <a:pPr>
              <a:buFontTx/>
              <a:buNone/>
            </a:pPr>
            <a:r>
              <a:rPr lang="en-US" altLang="zh-CN" sz="2400">
                <a:ea typeface="宋体" panose="02010600030101010101" pitchFamily="2" charset="-122"/>
              </a:rPr>
              <a:t>Computationally expensive to public-key-encrypt long messages </a:t>
            </a:r>
          </a:p>
          <a:p>
            <a:pPr>
              <a:buFontTx/>
              <a:buNone/>
            </a:pPr>
            <a:r>
              <a:rPr lang="en-US" altLang="zh-CN" sz="2400" u="sng">
                <a:solidFill>
                  <a:srgbClr val="FF0000"/>
                </a:solidFill>
                <a:ea typeface="宋体" panose="02010600030101010101" pitchFamily="2" charset="-122"/>
              </a:rPr>
              <a:t>Goal:</a:t>
            </a:r>
            <a:r>
              <a:rPr lang="en-US" altLang="zh-CN" sz="2400">
                <a:ea typeface="宋体" panose="02010600030101010101" pitchFamily="2" charset="-122"/>
              </a:rPr>
              <a:t> fixed-length, easy- to-compute digital “fingerprint”</a:t>
            </a:r>
          </a:p>
          <a:p>
            <a:r>
              <a:rPr lang="en-US" altLang="zh-CN" sz="2400">
                <a:ea typeface="宋体" panose="02010600030101010101" pitchFamily="2" charset="-122"/>
              </a:rPr>
              <a:t>apply hash function H to </a:t>
            </a:r>
            <a:r>
              <a:rPr lang="en-US" altLang="zh-CN" sz="2400" i="1">
                <a:ea typeface="宋体" panose="02010600030101010101" pitchFamily="2" charset="-122"/>
              </a:rPr>
              <a:t>m</a:t>
            </a:r>
            <a:r>
              <a:rPr lang="en-US" altLang="zh-CN" sz="2400">
                <a:ea typeface="宋体" panose="02010600030101010101" pitchFamily="2" charset="-122"/>
              </a:rPr>
              <a:t>, get fixed size message digest, </a:t>
            </a:r>
            <a:r>
              <a:rPr lang="en-US" altLang="zh-CN" sz="2400" i="1">
                <a:ea typeface="宋体" panose="02010600030101010101" pitchFamily="2" charset="-122"/>
              </a:rPr>
              <a:t>H(m).</a:t>
            </a:r>
            <a:endParaRPr lang="en-US" altLang="zh-CN" sz="2400">
              <a:ea typeface="宋体" panose="02010600030101010101" pitchFamily="2" charset="-122"/>
            </a:endParaRPr>
          </a:p>
          <a:p>
            <a:endParaRPr lang="en-US" altLang="zh-CN" sz="2400">
              <a:ea typeface="宋体" panose="02010600030101010101" pitchFamily="2" charset="-122"/>
            </a:endParaRPr>
          </a:p>
          <a:p>
            <a:endParaRPr lang="en-US" altLang="zh-CN" sz="2400">
              <a:ea typeface="宋体" panose="02010600030101010101" pitchFamily="2" charset="-122"/>
            </a:endParaRPr>
          </a:p>
        </p:txBody>
      </p:sp>
      <p:sp>
        <p:nvSpPr>
          <p:cNvPr id="219140" name="Rectangle 4"/>
          <p:cNvSpPr>
            <a:spLocks noGrp="1" noChangeArrowheads="1"/>
          </p:cNvSpPr>
          <p:nvPr>
            <p:ph type="body" sz="half" idx="2"/>
            <p:custDataLst>
              <p:tags r:id="rId3"/>
            </p:custDataLst>
          </p:nvPr>
        </p:nvSpPr>
        <p:spPr>
          <a:xfrm>
            <a:off x="6248400" y="3048001"/>
            <a:ext cx="4044950" cy="3465513"/>
          </a:xfrm>
        </p:spPr>
        <p:txBody>
          <a:bodyPr/>
          <a:lstStyle/>
          <a:p>
            <a:pPr>
              <a:buFontTx/>
              <a:buNone/>
            </a:pPr>
            <a:r>
              <a:rPr lang="en-US" altLang="zh-CN">
                <a:solidFill>
                  <a:srgbClr val="FF0000"/>
                </a:solidFill>
                <a:ea typeface="宋体" panose="02010600030101010101" pitchFamily="2" charset="-122"/>
              </a:rPr>
              <a:t>Hash function properties:</a:t>
            </a:r>
          </a:p>
          <a:p>
            <a:r>
              <a:rPr lang="en-US" altLang="zh-CN" sz="2000">
                <a:ea typeface="宋体" panose="02010600030101010101" pitchFamily="2" charset="-122"/>
              </a:rPr>
              <a:t>many-to-1</a:t>
            </a:r>
          </a:p>
          <a:p>
            <a:r>
              <a:rPr lang="en-US" altLang="zh-CN" sz="2000">
                <a:ea typeface="宋体" panose="02010600030101010101" pitchFamily="2" charset="-122"/>
              </a:rPr>
              <a:t>produces fixed-size msg digest (fingerprint)</a:t>
            </a:r>
          </a:p>
          <a:p>
            <a:r>
              <a:rPr lang="en-US" altLang="zh-CN" sz="2000">
                <a:ea typeface="宋体" panose="02010600030101010101" pitchFamily="2" charset="-122"/>
              </a:rPr>
              <a:t>given message digest x, computationally infeasible to find m such that x = H(m)</a:t>
            </a:r>
          </a:p>
          <a:p>
            <a:pPr>
              <a:buFontTx/>
              <a:buNone/>
            </a:pPr>
            <a:endParaRPr lang="en-US" altLang="zh-CN" sz="2000">
              <a:ea typeface="宋体" panose="02010600030101010101" pitchFamily="2" charset="-122"/>
            </a:endParaRPr>
          </a:p>
          <a:p>
            <a:pPr>
              <a:buFontTx/>
              <a:buNone/>
            </a:pPr>
            <a:endParaRPr lang="en-US" altLang="zh-CN" sz="2000">
              <a:ea typeface="宋体" panose="02010600030101010101" pitchFamily="2" charset="-122"/>
            </a:endParaRPr>
          </a:p>
        </p:txBody>
      </p:sp>
      <p:grpSp>
        <p:nvGrpSpPr>
          <p:cNvPr id="219149" name="Group 13"/>
          <p:cNvGrpSpPr>
            <a:grpSpLocks/>
          </p:cNvGrpSpPr>
          <p:nvPr>
            <p:custDataLst>
              <p:tags r:id="rId4"/>
            </p:custDataLst>
          </p:nvPr>
        </p:nvGrpSpPr>
        <p:grpSpPr bwMode="auto">
          <a:xfrm>
            <a:off x="6934200" y="1143000"/>
            <a:ext cx="3009900" cy="1887538"/>
            <a:chOff x="3070" y="529"/>
            <a:chExt cx="1896" cy="1189"/>
          </a:xfrm>
        </p:grpSpPr>
        <p:sp>
          <p:nvSpPr>
            <p:cNvPr id="219141" name="Rectangle 5"/>
            <p:cNvSpPr>
              <a:spLocks noChangeArrowheads="1"/>
            </p:cNvSpPr>
            <p:nvPr>
              <p:custDataLst>
                <p:tags r:id="rId5"/>
              </p:custDataLst>
            </p:nvPr>
          </p:nvSpPr>
          <p:spPr bwMode="auto">
            <a:xfrm>
              <a:off x="4313" y="1452"/>
              <a:ext cx="507" cy="2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42" name="Rectangle 6"/>
            <p:cNvSpPr>
              <a:spLocks noChangeArrowheads="1"/>
            </p:cNvSpPr>
            <p:nvPr>
              <p:custDataLst>
                <p:tags r:id="rId6"/>
              </p:custDataLst>
            </p:nvPr>
          </p:nvSpPr>
          <p:spPr bwMode="auto">
            <a:xfrm>
              <a:off x="3073" y="536"/>
              <a:ext cx="854" cy="59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43" name="Text Box 7"/>
            <p:cNvSpPr txBox="1">
              <a:spLocks noChangeArrowheads="1"/>
            </p:cNvSpPr>
            <p:nvPr>
              <p:custDataLst>
                <p:tags r:id="rId7"/>
              </p:custDataLst>
            </p:nvPr>
          </p:nvSpPr>
          <p:spPr bwMode="auto">
            <a:xfrm>
              <a:off x="3070" y="529"/>
              <a:ext cx="846" cy="6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solidFill>
                    <a:srgbClr val="FF0000"/>
                  </a:solidFill>
                  <a:latin typeface="Comic Sans MS" panose="030F0702030302020204" pitchFamily="66" charset="0"/>
                  <a:ea typeface="宋体" panose="02010600030101010101" pitchFamily="2" charset="-122"/>
                </a:rPr>
                <a:t>large </a:t>
              </a:r>
            </a:p>
            <a:p>
              <a:pPr algn="ctr"/>
              <a:r>
                <a:rPr lang="en-US" altLang="zh-CN" sz="2000">
                  <a:solidFill>
                    <a:srgbClr val="FF0000"/>
                  </a:solidFill>
                  <a:latin typeface="Comic Sans MS" panose="030F0702030302020204" pitchFamily="66" charset="0"/>
                  <a:ea typeface="宋体" panose="02010600030101010101" pitchFamily="2" charset="-122"/>
                </a:rPr>
                <a:t>message</a:t>
              </a:r>
            </a:p>
            <a:p>
              <a:pPr algn="ctr"/>
              <a:r>
                <a:rPr lang="en-US" altLang="zh-CN" sz="2000">
                  <a:solidFill>
                    <a:srgbClr val="FF0000"/>
                  </a:solidFill>
                  <a:latin typeface="Comic Sans MS" panose="030F0702030302020204" pitchFamily="66" charset="0"/>
                  <a:ea typeface="宋体" panose="02010600030101010101" pitchFamily="2" charset="-122"/>
                </a:rPr>
                <a:t>m</a:t>
              </a:r>
            </a:p>
          </p:txBody>
        </p:sp>
        <p:sp>
          <p:nvSpPr>
            <p:cNvPr id="219144" name="Rectangle 8"/>
            <p:cNvSpPr>
              <a:spLocks noChangeArrowheads="1"/>
            </p:cNvSpPr>
            <p:nvPr>
              <p:custDataLst>
                <p:tags r:id="rId8"/>
              </p:custDataLst>
            </p:nvPr>
          </p:nvSpPr>
          <p:spPr bwMode="auto">
            <a:xfrm>
              <a:off x="4241" y="609"/>
              <a:ext cx="698" cy="47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45" name="Text Box 9"/>
            <p:cNvSpPr txBox="1">
              <a:spLocks noChangeArrowheads="1"/>
            </p:cNvSpPr>
            <p:nvPr>
              <p:custDataLst>
                <p:tags r:id="rId9"/>
              </p:custDataLst>
            </p:nvPr>
          </p:nvSpPr>
          <p:spPr bwMode="auto">
            <a:xfrm>
              <a:off x="4216" y="615"/>
              <a:ext cx="750" cy="4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latin typeface="Comic Sans MS" panose="030F0702030302020204" pitchFamily="66" charset="0"/>
                  <a:ea typeface="宋体" panose="02010600030101010101" pitchFamily="2" charset="-122"/>
                </a:rPr>
                <a:t>H: Hash</a:t>
              </a:r>
            </a:p>
            <a:p>
              <a:pPr algn="ctr"/>
              <a:r>
                <a:rPr lang="en-US" altLang="zh-CN" sz="2000">
                  <a:latin typeface="Comic Sans MS" panose="030F0702030302020204" pitchFamily="66" charset="0"/>
                  <a:ea typeface="宋体" panose="02010600030101010101" pitchFamily="2" charset="-122"/>
                </a:rPr>
                <a:t>Function</a:t>
              </a:r>
            </a:p>
          </p:txBody>
        </p:sp>
        <p:sp>
          <p:nvSpPr>
            <p:cNvPr id="219146" name="Line 10"/>
            <p:cNvSpPr>
              <a:spLocks noChangeShapeType="1"/>
            </p:cNvSpPr>
            <p:nvPr>
              <p:custDataLst>
                <p:tags r:id="rId10"/>
              </p:custDataLst>
            </p:nvPr>
          </p:nvSpPr>
          <p:spPr bwMode="auto">
            <a:xfrm>
              <a:off x="3930" y="832"/>
              <a:ext cx="31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9147" name="Text Box 11"/>
            <p:cNvSpPr txBox="1">
              <a:spLocks noChangeArrowheads="1"/>
            </p:cNvSpPr>
            <p:nvPr>
              <p:custDataLst>
                <p:tags r:id="rId11"/>
              </p:custDataLst>
            </p:nvPr>
          </p:nvSpPr>
          <p:spPr bwMode="auto">
            <a:xfrm>
              <a:off x="4282" y="1467"/>
              <a:ext cx="56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solidFill>
                    <a:srgbClr val="FF0000"/>
                  </a:solidFill>
                  <a:latin typeface="Comic Sans MS" panose="030F0702030302020204" pitchFamily="66" charset="0"/>
                  <a:ea typeface="宋体" panose="02010600030101010101" pitchFamily="2" charset="-122"/>
                </a:rPr>
                <a:t>H(m)</a:t>
              </a:r>
            </a:p>
          </p:txBody>
        </p:sp>
        <p:sp>
          <p:nvSpPr>
            <p:cNvPr id="219148" name="Line 12"/>
            <p:cNvSpPr>
              <a:spLocks noChangeShapeType="1"/>
            </p:cNvSpPr>
            <p:nvPr>
              <p:custDataLst>
                <p:tags r:id="rId12"/>
              </p:custDataLst>
            </p:nvPr>
          </p:nvSpPr>
          <p:spPr bwMode="auto">
            <a:xfrm>
              <a:off x="4513" y="1096"/>
              <a:ext cx="0" cy="34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灯片编号占位符 1"/>
          <p:cNvSpPr>
            <a:spLocks noGrp="1"/>
          </p:cNvSpPr>
          <p:nvPr>
            <p:ph type="sldNum" sz="quarter" idx="12"/>
          </p:nvPr>
        </p:nvSpPr>
        <p:spPr/>
        <p:txBody>
          <a:bodyPr/>
          <a:lstStyle/>
          <a:p>
            <a:fld id="{1FF18F41-E0A9-4F72-861C-BE4AABE77BA0}" type="slidenum">
              <a:rPr lang="zh-CN" altLang="en-US" smtClean="0"/>
              <a:t>30</a:t>
            </a:fld>
            <a:endParaRPr lang="zh-CN" altLang="en-US"/>
          </a:p>
        </p:txBody>
      </p:sp>
      <p:sp>
        <p:nvSpPr>
          <p:cNvPr id="1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1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478131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ChangeArrowheads="1"/>
          </p:cNvSpPr>
          <p:nvPr>
            <p:custDataLst>
              <p:tags r:id="rId1"/>
            </p:custDataLst>
          </p:nvPr>
        </p:nvSpPr>
        <p:spPr bwMode="auto">
          <a:xfrm>
            <a:off x="5176838" y="2405064"/>
            <a:ext cx="762000" cy="407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1187" name="Group 3"/>
          <p:cNvGrpSpPr>
            <a:grpSpLocks/>
          </p:cNvGrpSpPr>
          <p:nvPr>
            <p:custDataLst>
              <p:tags r:id="rId2"/>
            </p:custDataLst>
          </p:nvPr>
        </p:nvGrpSpPr>
        <p:grpSpPr bwMode="auto">
          <a:xfrm>
            <a:off x="2122489" y="2076451"/>
            <a:ext cx="1343025" cy="841375"/>
            <a:chOff x="403" y="1308"/>
            <a:chExt cx="846" cy="530"/>
          </a:xfrm>
        </p:grpSpPr>
        <p:sp>
          <p:nvSpPr>
            <p:cNvPr id="221188" name="Rectangle 4"/>
            <p:cNvSpPr>
              <a:spLocks noChangeArrowheads="1"/>
            </p:cNvSpPr>
            <p:nvPr>
              <p:custDataLst>
                <p:tags r:id="rId73"/>
              </p:custDataLst>
            </p:nvPr>
          </p:nvSpPr>
          <p:spPr bwMode="auto">
            <a:xfrm>
              <a:off x="477" y="1308"/>
              <a:ext cx="685" cy="4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89" name="Text Box 5"/>
            <p:cNvSpPr txBox="1">
              <a:spLocks noChangeArrowheads="1"/>
            </p:cNvSpPr>
            <p:nvPr>
              <p:custDataLst>
                <p:tags r:id="rId74"/>
              </p:custDataLst>
            </p:nvPr>
          </p:nvSpPr>
          <p:spPr bwMode="auto">
            <a:xfrm>
              <a:off x="403" y="1318"/>
              <a:ext cx="846" cy="5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zh-CN" sz="2000">
                  <a:solidFill>
                    <a:srgbClr val="FF0000"/>
                  </a:solidFill>
                  <a:latin typeface="Comic Sans MS" panose="030F0702030302020204" pitchFamily="66" charset="0"/>
                  <a:ea typeface="宋体" panose="02010600030101010101" pitchFamily="2" charset="-122"/>
                </a:rPr>
                <a:t>large </a:t>
              </a:r>
            </a:p>
            <a:p>
              <a:pPr algn="ctr">
                <a:lnSpc>
                  <a:spcPct val="80000"/>
                </a:lnSpc>
              </a:pPr>
              <a:r>
                <a:rPr lang="en-US" altLang="zh-CN" sz="2000">
                  <a:solidFill>
                    <a:srgbClr val="FF0000"/>
                  </a:solidFill>
                  <a:latin typeface="Comic Sans MS" panose="030F0702030302020204" pitchFamily="66" charset="0"/>
                  <a:ea typeface="宋体" panose="02010600030101010101" pitchFamily="2" charset="-122"/>
                </a:rPr>
                <a:t>message</a:t>
              </a:r>
            </a:p>
            <a:p>
              <a:pPr algn="ctr">
                <a:lnSpc>
                  <a:spcPct val="80000"/>
                </a:lnSpc>
              </a:pPr>
              <a:r>
                <a:rPr lang="en-US" altLang="zh-CN" sz="2000">
                  <a:solidFill>
                    <a:srgbClr val="FF0000"/>
                  </a:solidFill>
                  <a:latin typeface="Comic Sans MS" panose="030F0702030302020204" pitchFamily="66" charset="0"/>
                  <a:ea typeface="宋体" panose="02010600030101010101" pitchFamily="2" charset="-122"/>
                </a:rPr>
                <a:t>m</a:t>
              </a:r>
            </a:p>
          </p:txBody>
        </p:sp>
      </p:grpSp>
      <p:grpSp>
        <p:nvGrpSpPr>
          <p:cNvPr id="221190" name="Group 6"/>
          <p:cNvGrpSpPr>
            <a:grpSpLocks/>
          </p:cNvGrpSpPr>
          <p:nvPr>
            <p:custDataLst>
              <p:tags r:id="rId3"/>
            </p:custDataLst>
          </p:nvPr>
        </p:nvGrpSpPr>
        <p:grpSpPr bwMode="auto">
          <a:xfrm>
            <a:off x="3735388" y="2263776"/>
            <a:ext cx="1066800" cy="646113"/>
            <a:chOff x="1376" y="982"/>
            <a:chExt cx="672" cy="407"/>
          </a:xfrm>
        </p:grpSpPr>
        <p:sp>
          <p:nvSpPr>
            <p:cNvPr id="221191" name="Rectangle 7"/>
            <p:cNvSpPr>
              <a:spLocks noChangeArrowheads="1"/>
            </p:cNvSpPr>
            <p:nvPr>
              <p:custDataLst>
                <p:tags r:id="rId71"/>
              </p:custDataLst>
            </p:nvPr>
          </p:nvSpPr>
          <p:spPr bwMode="auto">
            <a:xfrm>
              <a:off x="1397" y="982"/>
              <a:ext cx="619" cy="39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2" name="Text Box 8"/>
            <p:cNvSpPr txBox="1">
              <a:spLocks noChangeArrowheads="1"/>
            </p:cNvSpPr>
            <p:nvPr>
              <p:custDataLst>
                <p:tags r:id="rId72"/>
              </p:custDataLst>
            </p:nvPr>
          </p:nvSpPr>
          <p:spPr bwMode="auto">
            <a:xfrm>
              <a:off x="1376" y="985"/>
              <a:ext cx="672"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Comic Sans MS" panose="030F0702030302020204" pitchFamily="66" charset="0"/>
                  <a:ea typeface="宋体" panose="02010600030101010101" pitchFamily="2" charset="-122"/>
                </a:rPr>
                <a:t>H: Hash</a:t>
              </a:r>
            </a:p>
            <a:p>
              <a:pPr algn="ctr"/>
              <a:r>
                <a:rPr lang="en-US" altLang="zh-CN">
                  <a:latin typeface="Comic Sans MS" panose="030F0702030302020204" pitchFamily="66" charset="0"/>
                  <a:ea typeface="宋体" panose="02010600030101010101" pitchFamily="2" charset="-122"/>
                </a:rPr>
                <a:t>function</a:t>
              </a:r>
            </a:p>
          </p:txBody>
        </p:sp>
      </p:grpSp>
      <p:sp>
        <p:nvSpPr>
          <p:cNvPr id="221193" name="Line 9"/>
          <p:cNvSpPr>
            <a:spLocks noChangeShapeType="1"/>
          </p:cNvSpPr>
          <p:nvPr>
            <p:custDataLst>
              <p:tags r:id="rId4"/>
            </p:custDataLst>
          </p:nvPr>
        </p:nvSpPr>
        <p:spPr bwMode="auto">
          <a:xfrm>
            <a:off x="3289301" y="2546350"/>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194" name="Text Box 10"/>
          <p:cNvSpPr txBox="1">
            <a:spLocks noChangeArrowheads="1"/>
          </p:cNvSpPr>
          <p:nvPr>
            <p:custDataLst>
              <p:tags r:id="rId5"/>
            </p:custDataLst>
          </p:nvPr>
        </p:nvSpPr>
        <p:spPr bwMode="auto">
          <a:xfrm>
            <a:off x="5127625" y="2428876"/>
            <a:ext cx="8461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solidFill>
                  <a:srgbClr val="FF0000"/>
                </a:solidFill>
                <a:latin typeface="Comic Sans MS" panose="030F0702030302020204" pitchFamily="66" charset="0"/>
                <a:ea typeface="宋体" panose="02010600030101010101" pitchFamily="2" charset="-122"/>
              </a:rPr>
              <a:t>H(m)</a:t>
            </a:r>
          </a:p>
        </p:txBody>
      </p:sp>
      <p:sp>
        <p:nvSpPr>
          <p:cNvPr id="221195" name="Line 11"/>
          <p:cNvSpPr>
            <a:spLocks noChangeShapeType="1"/>
          </p:cNvSpPr>
          <p:nvPr>
            <p:custDataLst>
              <p:tags r:id="rId6"/>
            </p:custDataLst>
          </p:nvPr>
        </p:nvSpPr>
        <p:spPr bwMode="auto">
          <a:xfrm>
            <a:off x="5313364" y="2840038"/>
            <a:ext cx="1587" cy="3286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196" name="Line 12"/>
          <p:cNvSpPr>
            <a:spLocks noChangeShapeType="1"/>
          </p:cNvSpPr>
          <p:nvPr>
            <p:custDataLst>
              <p:tags r:id="rId7"/>
            </p:custDataLst>
          </p:nvPr>
        </p:nvSpPr>
        <p:spPr bwMode="auto">
          <a:xfrm>
            <a:off x="4678363" y="2560638"/>
            <a:ext cx="50641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1197" name="Group 13"/>
          <p:cNvGrpSpPr>
            <a:grpSpLocks/>
          </p:cNvGrpSpPr>
          <p:nvPr>
            <p:custDataLst>
              <p:tags r:id="rId8"/>
            </p:custDataLst>
          </p:nvPr>
        </p:nvGrpSpPr>
        <p:grpSpPr bwMode="auto">
          <a:xfrm>
            <a:off x="4746626" y="3171826"/>
            <a:ext cx="1192213" cy="955675"/>
            <a:chOff x="1126" y="2124"/>
            <a:chExt cx="751" cy="602"/>
          </a:xfrm>
        </p:grpSpPr>
        <p:sp>
          <p:nvSpPr>
            <p:cNvPr id="221198" name="Rectangle 14"/>
            <p:cNvSpPr>
              <a:spLocks noChangeArrowheads="1"/>
            </p:cNvSpPr>
            <p:nvPr>
              <p:custDataLst>
                <p:tags r:id="rId69"/>
              </p:custDataLst>
            </p:nvPr>
          </p:nvSpPr>
          <p:spPr bwMode="auto">
            <a:xfrm>
              <a:off x="1126" y="2124"/>
              <a:ext cx="751" cy="60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9" name="Text Box 15"/>
            <p:cNvSpPr txBox="1">
              <a:spLocks noChangeArrowheads="1"/>
            </p:cNvSpPr>
            <p:nvPr>
              <p:custDataLst>
                <p:tags r:id="rId70"/>
              </p:custDataLst>
            </p:nvPr>
          </p:nvSpPr>
          <p:spPr bwMode="auto">
            <a:xfrm>
              <a:off x="1134" y="2127"/>
              <a:ext cx="742" cy="5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Comic Sans MS" panose="030F0702030302020204" pitchFamily="66" charset="0"/>
                  <a:ea typeface="宋体" panose="02010600030101010101" pitchFamily="2" charset="-122"/>
                </a:rPr>
                <a:t>digital</a:t>
              </a:r>
            </a:p>
            <a:p>
              <a:pPr algn="ctr"/>
              <a:r>
                <a:rPr lang="en-US" altLang="zh-CN">
                  <a:latin typeface="Comic Sans MS" panose="030F0702030302020204" pitchFamily="66" charset="0"/>
                  <a:ea typeface="宋体" panose="02010600030101010101" pitchFamily="2" charset="-122"/>
                </a:rPr>
                <a:t>signature</a:t>
              </a:r>
            </a:p>
            <a:p>
              <a:pPr algn="ctr"/>
              <a:r>
                <a:rPr lang="en-US" altLang="zh-CN">
                  <a:latin typeface="Comic Sans MS" panose="030F0702030302020204" pitchFamily="66" charset="0"/>
                  <a:ea typeface="宋体" panose="02010600030101010101" pitchFamily="2" charset="-122"/>
                </a:rPr>
                <a:t>(encrypt)</a:t>
              </a:r>
            </a:p>
          </p:txBody>
        </p:sp>
      </p:grpSp>
      <p:sp>
        <p:nvSpPr>
          <p:cNvPr id="221200" name="Text Box 16"/>
          <p:cNvSpPr txBox="1">
            <a:spLocks noChangeArrowheads="1"/>
          </p:cNvSpPr>
          <p:nvPr>
            <p:custDataLst>
              <p:tags r:id="rId9"/>
            </p:custDataLst>
          </p:nvPr>
        </p:nvSpPr>
        <p:spPr bwMode="auto">
          <a:xfrm>
            <a:off x="3014664" y="3252788"/>
            <a:ext cx="960437"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600">
                <a:latin typeface="Comic Sans MS" panose="030F0702030302020204" pitchFamily="66" charset="0"/>
                <a:ea typeface="宋体" panose="02010600030101010101" pitchFamily="2" charset="-122"/>
              </a:rPr>
              <a:t>Bob’s </a:t>
            </a:r>
          </a:p>
          <a:p>
            <a:pPr algn="r"/>
            <a:r>
              <a:rPr lang="en-US" altLang="zh-CN" sz="1600">
                <a:latin typeface="Comic Sans MS" panose="030F0702030302020204" pitchFamily="66" charset="0"/>
                <a:ea typeface="宋体" panose="02010600030101010101" pitchFamily="2" charset="-122"/>
              </a:rPr>
              <a:t>private</a:t>
            </a:r>
          </a:p>
          <a:p>
            <a:pPr algn="r"/>
            <a:r>
              <a:rPr lang="en-US" altLang="zh-CN" sz="1600">
                <a:latin typeface="Comic Sans MS" panose="030F0702030302020204" pitchFamily="66" charset="0"/>
                <a:ea typeface="宋体" panose="02010600030101010101" pitchFamily="2" charset="-122"/>
              </a:rPr>
              <a:t>key </a:t>
            </a:r>
          </a:p>
        </p:txBody>
      </p:sp>
      <p:pic>
        <p:nvPicPr>
          <p:cNvPr id="221201" name="Picture 17" descr="BS00768_[1]"/>
          <p:cNvPicPr>
            <a:picLocks noChangeAspect="1" noChangeArrowheads="1"/>
          </p:cNvPicPr>
          <p:nvPr>
            <p:custDataLst>
              <p:tags r:id="rId10"/>
            </p:custDataLst>
          </p:nvPr>
        </p:nvPicPr>
        <p:blipFill>
          <a:blip r:embed="rId76" cstate="print">
            <a:extLst>
              <a:ext uri="{28A0092B-C50C-407E-A947-70E740481C1C}">
                <a14:useLocalDpi xmlns:a14="http://schemas.microsoft.com/office/drawing/2010/main" val="0"/>
              </a:ext>
            </a:extLst>
          </a:blip>
          <a:srcRect/>
          <a:stretch>
            <a:fillRect/>
          </a:stretch>
        </p:blipFill>
        <p:spPr bwMode="auto">
          <a:xfrm flipH="1" flipV="1">
            <a:off x="3992564" y="3333750"/>
            <a:ext cx="4587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1202" name="Group 18"/>
          <p:cNvGrpSpPr>
            <a:grpSpLocks/>
          </p:cNvGrpSpPr>
          <p:nvPr>
            <p:custDataLst>
              <p:tags r:id="rId11"/>
            </p:custDataLst>
          </p:nvPr>
        </p:nvGrpSpPr>
        <p:grpSpPr bwMode="auto">
          <a:xfrm>
            <a:off x="3935413" y="3659188"/>
            <a:ext cx="482600" cy="603250"/>
            <a:chOff x="2997" y="2073"/>
            <a:chExt cx="304" cy="380"/>
          </a:xfrm>
        </p:grpSpPr>
        <p:grpSp>
          <p:nvGrpSpPr>
            <p:cNvPr id="221203" name="Group 19"/>
            <p:cNvGrpSpPr>
              <a:grpSpLocks/>
            </p:cNvGrpSpPr>
            <p:nvPr/>
          </p:nvGrpSpPr>
          <p:grpSpPr bwMode="auto">
            <a:xfrm>
              <a:off x="2997" y="2144"/>
              <a:ext cx="304" cy="309"/>
              <a:chOff x="2997" y="2144"/>
              <a:chExt cx="304" cy="309"/>
            </a:xfrm>
          </p:grpSpPr>
          <p:sp>
            <p:nvSpPr>
              <p:cNvPr id="221204" name="Text Box 20"/>
              <p:cNvSpPr txBox="1">
                <a:spLocks noChangeArrowheads="1"/>
              </p:cNvSpPr>
              <p:nvPr>
                <p:custDataLst>
                  <p:tags r:id="rId67"/>
                </p:custDataLst>
              </p:nvPr>
            </p:nvSpPr>
            <p:spPr bwMode="auto">
              <a:xfrm>
                <a:off x="2997" y="2144"/>
                <a:ext cx="26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K </a:t>
                </a:r>
              </a:p>
            </p:txBody>
          </p:sp>
          <p:sp>
            <p:nvSpPr>
              <p:cNvPr id="221205" name="Text Box 21"/>
              <p:cNvSpPr txBox="1">
                <a:spLocks noChangeArrowheads="1"/>
              </p:cNvSpPr>
              <p:nvPr>
                <p:custDataLst>
                  <p:tags r:id="rId68"/>
                </p:custDataLst>
              </p:nvPr>
            </p:nvSpPr>
            <p:spPr bwMode="auto">
              <a:xfrm>
                <a:off x="3104" y="2241"/>
                <a:ext cx="19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B</a:t>
                </a:r>
              </a:p>
            </p:txBody>
          </p:sp>
        </p:grpSp>
        <p:sp>
          <p:nvSpPr>
            <p:cNvPr id="221206" name="Text Box 22"/>
            <p:cNvSpPr txBox="1">
              <a:spLocks noChangeArrowheads="1"/>
            </p:cNvSpPr>
            <p:nvPr>
              <p:custDataLst>
                <p:tags r:id="rId66"/>
              </p:custDataLst>
            </p:nvPr>
          </p:nvSpPr>
          <p:spPr bwMode="auto">
            <a:xfrm>
              <a:off x="3117" y="2073"/>
              <a:ext cx="169"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a:t>
              </a:r>
            </a:p>
          </p:txBody>
        </p:sp>
      </p:grpSp>
      <p:sp>
        <p:nvSpPr>
          <p:cNvPr id="221207" name="Line 23"/>
          <p:cNvSpPr>
            <a:spLocks noChangeShapeType="1"/>
          </p:cNvSpPr>
          <p:nvPr>
            <p:custDataLst>
              <p:tags r:id="rId12"/>
            </p:custDataLst>
          </p:nvPr>
        </p:nvSpPr>
        <p:spPr bwMode="auto">
          <a:xfrm flipV="1">
            <a:off x="4059238" y="3702050"/>
            <a:ext cx="565150" cy="7938"/>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08" name="Line 24"/>
          <p:cNvSpPr>
            <a:spLocks noChangeShapeType="1"/>
          </p:cNvSpPr>
          <p:nvPr>
            <p:custDataLst>
              <p:tags r:id="rId13"/>
            </p:custDataLst>
          </p:nvPr>
        </p:nvSpPr>
        <p:spPr bwMode="auto">
          <a:xfrm>
            <a:off x="5324476" y="4129089"/>
            <a:ext cx="15875" cy="3127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1209" name="Group 25"/>
          <p:cNvGrpSpPr>
            <a:grpSpLocks/>
          </p:cNvGrpSpPr>
          <p:nvPr>
            <p:custDataLst>
              <p:tags r:id="rId14"/>
            </p:custDataLst>
          </p:nvPr>
        </p:nvGrpSpPr>
        <p:grpSpPr bwMode="auto">
          <a:xfrm>
            <a:off x="2352675" y="4799013"/>
            <a:ext cx="846138" cy="519112"/>
            <a:chOff x="984" y="2831"/>
            <a:chExt cx="533" cy="327"/>
          </a:xfrm>
        </p:grpSpPr>
        <p:sp>
          <p:nvSpPr>
            <p:cNvPr id="221210" name="Text Box 26"/>
            <p:cNvSpPr txBox="1">
              <a:spLocks noChangeArrowheads="1"/>
            </p:cNvSpPr>
            <p:nvPr>
              <p:custDataLst>
                <p:tags r:id="rId64"/>
              </p:custDataLst>
            </p:nvPr>
          </p:nvSpPr>
          <p:spPr bwMode="auto">
            <a:xfrm>
              <a:off x="984" y="2831"/>
              <a:ext cx="533"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a:latin typeface="Comic Sans MS" panose="030F0702030302020204" pitchFamily="66" charset="0"/>
                  <a:ea typeface="宋体" panose="02010600030101010101" pitchFamily="2" charset="-122"/>
                </a:rPr>
                <a:t>+</a:t>
              </a:r>
            </a:p>
          </p:txBody>
        </p:sp>
        <p:sp>
          <p:nvSpPr>
            <p:cNvPr id="221211" name="Oval 27"/>
            <p:cNvSpPr>
              <a:spLocks noChangeArrowheads="1"/>
            </p:cNvSpPr>
            <p:nvPr>
              <p:custDataLst>
                <p:tags r:id="rId65"/>
              </p:custDataLst>
            </p:nvPr>
          </p:nvSpPr>
          <p:spPr bwMode="auto">
            <a:xfrm>
              <a:off x="1152" y="2924"/>
              <a:ext cx="195" cy="16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12" name="Line 28"/>
          <p:cNvSpPr>
            <a:spLocks noChangeShapeType="1"/>
          </p:cNvSpPr>
          <p:nvPr>
            <p:custDataLst>
              <p:tags r:id="rId15"/>
            </p:custDataLst>
          </p:nvPr>
        </p:nvSpPr>
        <p:spPr bwMode="auto">
          <a:xfrm>
            <a:off x="2800350" y="2928938"/>
            <a:ext cx="0" cy="1981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13" name="Line 29"/>
          <p:cNvSpPr>
            <a:spLocks noChangeShapeType="1"/>
          </p:cNvSpPr>
          <p:nvPr>
            <p:custDataLst>
              <p:tags r:id="rId16"/>
            </p:custDataLst>
          </p:nvPr>
        </p:nvSpPr>
        <p:spPr bwMode="auto">
          <a:xfrm>
            <a:off x="2773364" y="5222875"/>
            <a:ext cx="3175"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21214" name="Picture 30" descr="BS00592_[1]"/>
          <p:cNvPicPr>
            <a:picLocks noGrp="1" noChangeAspect="1" noChangeArrowheads="1"/>
          </p:cNvPicPr>
          <p:nvPr>
            <p:ph sz="half" idx="1"/>
            <p:custDataLst>
              <p:tags r:id="rId17"/>
            </p:custDataLst>
          </p:nvPr>
        </p:nvPicPr>
        <p:blipFill>
          <a:blip r:embed="rId77" cstate="print">
            <a:extLst>
              <a:ext uri="{28A0092B-C50C-407E-A947-70E740481C1C}">
                <a14:useLocalDpi xmlns:a14="http://schemas.microsoft.com/office/drawing/2010/main" val="0"/>
              </a:ext>
            </a:extLst>
          </a:blip>
          <a:srcRect/>
          <a:stretch>
            <a:fillRect/>
          </a:stretch>
        </p:blipFill>
        <p:spPr>
          <a:xfrm>
            <a:off x="2517776" y="5551488"/>
            <a:ext cx="627063" cy="768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1215" name="Rectangle 31"/>
          <p:cNvSpPr>
            <a:spLocks noChangeArrowheads="1"/>
          </p:cNvSpPr>
          <p:nvPr>
            <p:custDataLst>
              <p:tags r:id="rId18"/>
            </p:custDataLst>
          </p:nvPr>
        </p:nvSpPr>
        <p:spPr bwMode="auto">
          <a:xfrm>
            <a:off x="2044700" y="1303338"/>
            <a:ext cx="3810000" cy="112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fontAlgn="base">
              <a:spcBef>
                <a:spcPct val="20000"/>
              </a:spcBef>
              <a:spcAft>
                <a:spcPct val="0"/>
              </a:spcAft>
              <a:buChar char="»"/>
              <a:defRPr>
                <a:solidFill>
                  <a:schemeClr val="tx1"/>
                </a:solidFill>
                <a:latin typeface="Arial" panose="020B0604020202020204" pitchFamily="34" charset="0"/>
              </a:defRPr>
            </a:lvl6pPr>
            <a:lvl7pPr marL="2971800" indent="-228600" fontAlgn="base">
              <a:spcBef>
                <a:spcPct val="20000"/>
              </a:spcBef>
              <a:spcAft>
                <a:spcPct val="0"/>
              </a:spcAft>
              <a:buChar char="»"/>
              <a:defRPr>
                <a:solidFill>
                  <a:schemeClr val="tx1"/>
                </a:solidFill>
                <a:latin typeface="Arial" panose="020B0604020202020204" pitchFamily="34" charset="0"/>
              </a:defRPr>
            </a:lvl7pPr>
            <a:lvl8pPr marL="3429000" indent="-228600" fontAlgn="base">
              <a:spcBef>
                <a:spcPct val="20000"/>
              </a:spcBef>
              <a:spcAft>
                <a:spcPct val="0"/>
              </a:spcAft>
              <a:buChar char="»"/>
              <a:defRPr>
                <a:solidFill>
                  <a:schemeClr val="tx1"/>
                </a:solidFill>
                <a:latin typeface="Arial" panose="020B0604020202020204" pitchFamily="34" charset="0"/>
              </a:defRPr>
            </a:lvl8pPr>
            <a:lvl9pPr marL="3886200" indent="-228600" fontAlgn="base">
              <a:spcBef>
                <a:spcPct val="20000"/>
              </a:spcBef>
              <a:spcAft>
                <a:spcPct val="0"/>
              </a:spcAft>
              <a:buChar char="»"/>
              <a:defRPr>
                <a:solidFill>
                  <a:schemeClr val="tx1"/>
                </a:solidFill>
                <a:latin typeface="Arial" panose="020B0604020202020204" pitchFamily="34" charset="0"/>
              </a:defRPr>
            </a:lvl9pPr>
          </a:lstStyle>
          <a:p>
            <a:pPr eaLnBrk="1" hangingPunct="1">
              <a:buFontTx/>
              <a:buNone/>
            </a:pPr>
            <a:r>
              <a:rPr lang="en-US" altLang="zh-CN" sz="2400">
                <a:ea typeface="宋体" panose="02010600030101010101" pitchFamily="2" charset="-122"/>
              </a:rPr>
              <a:t>Bob sends digitally signed message:</a:t>
            </a:r>
          </a:p>
        </p:txBody>
      </p:sp>
      <p:sp>
        <p:nvSpPr>
          <p:cNvPr id="221216" name="Rectangle 32"/>
          <p:cNvSpPr>
            <a:spLocks noGrp="1" noChangeArrowheads="1"/>
          </p:cNvSpPr>
          <p:nvPr>
            <p:ph type="body" sz="half" idx="2"/>
            <p:custDataLst>
              <p:tags r:id="rId19"/>
            </p:custDataLst>
          </p:nvPr>
        </p:nvSpPr>
        <p:spPr>
          <a:xfrm>
            <a:off x="6342063" y="1081089"/>
            <a:ext cx="3992562" cy="1057275"/>
          </a:xfrm>
          <a:noFill/>
          <a:ln/>
        </p:spPr>
        <p:txBody>
          <a:bodyPr>
            <a:normAutofit lnSpcReduction="10000"/>
          </a:bodyPr>
          <a:lstStyle/>
          <a:p>
            <a:pPr>
              <a:buFontTx/>
              <a:buNone/>
            </a:pPr>
            <a:r>
              <a:rPr lang="en-US" altLang="zh-CN" sz="2400">
                <a:ea typeface="宋体" panose="02010600030101010101" pitchFamily="2" charset="-122"/>
              </a:rPr>
              <a:t>Alice verifies signature and integrity of digitally signed message:</a:t>
            </a:r>
          </a:p>
        </p:txBody>
      </p:sp>
      <p:grpSp>
        <p:nvGrpSpPr>
          <p:cNvPr id="221217" name="Group 33"/>
          <p:cNvGrpSpPr>
            <a:grpSpLocks/>
          </p:cNvGrpSpPr>
          <p:nvPr>
            <p:custDataLst>
              <p:tags r:id="rId20"/>
            </p:custDataLst>
          </p:nvPr>
        </p:nvGrpSpPr>
        <p:grpSpPr bwMode="auto">
          <a:xfrm>
            <a:off x="4483100" y="4325938"/>
            <a:ext cx="1722438" cy="995362"/>
            <a:chOff x="3157" y="2362"/>
            <a:chExt cx="1085" cy="627"/>
          </a:xfrm>
        </p:grpSpPr>
        <p:grpSp>
          <p:nvGrpSpPr>
            <p:cNvPr id="221218" name="Group 34"/>
            <p:cNvGrpSpPr>
              <a:grpSpLocks/>
            </p:cNvGrpSpPr>
            <p:nvPr/>
          </p:nvGrpSpPr>
          <p:grpSpPr bwMode="auto">
            <a:xfrm>
              <a:off x="3220" y="2639"/>
              <a:ext cx="923" cy="339"/>
              <a:chOff x="2546" y="3029"/>
              <a:chExt cx="923" cy="339"/>
            </a:xfrm>
          </p:grpSpPr>
          <p:sp>
            <p:nvSpPr>
              <p:cNvPr id="221219" name="Text Box 35"/>
              <p:cNvSpPr txBox="1">
                <a:spLocks noChangeArrowheads="1"/>
              </p:cNvSpPr>
              <p:nvPr>
                <p:custDataLst>
                  <p:tags r:id="rId62"/>
                </p:custDataLst>
              </p:nvPr>
            </p:nvSpPr>
            <p:spPr bwMode="auto">
              <a:xfrm>
                <a:off x="2546" y="3118"/>
                <a:ext cx="9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solidFill>
                      <a:srgbClr val="FF0000"/>
                    </a:solidFill>
                    <a:latin typeface="Comic Sans MS" panose="030F0702030302020204" pitchFamily="66" charset="0"/>
                    <a:ea typeface="宋体" panose="02010600030101010101" pitchFamily="2" charset="-122"/>
                  </a:rPr>
                  <a:t>K</a:t>
                </a:r>
                <a:r>
                  <a:rPr lang="en-US" altLang="zh-CN" sz="2400" baseline="-25000">
                    <a:solidFill>
                      <a:srgbClr val="FF0000"/>
                    </a:solidFill>
                    <a:latin typeface="Comic Sans MS" panose="030F0702030302020204" pitchFamily="66" charset="0"/>
                    <a:ea typeface="宋体" panose="02010600030101010101" pitchFamily="2" charset="-122"/>
                  </a:rPr>
                  <a:t>B</a:t>
                </a:r>
                <a:r>
                  <a:rPr lang="en-US" altLang="zh-CN" sz="2000">
                    <a:solidFill>
                      <a:srgbClr val="FF0000"/>
                    </a:solidFill>
                    <a:latin typeface="Comic Sans MS" panose="030F0702030302020204" pitchFamily="66" charset="0"/>
                    <a:ea typeface="宋体" panose="02010600030101010101" pitchFamily="2" charset="-122"/>
                  </a:rPr>
                  <a:t>(H(m))</a:t>
                </a:r>
              </a:p>
            </p:txBody>
          </p:sp>
          <p:sp>
            <p:nvSpPr>
              <p:cNvPr id="221220" name="Text Box 36"/>
              <p:cNvSpPr txBox="1">
                <a:spLocks noChangeArrowheads="1"/>
              </p:cNvSpPr>
              <p:nvPr>
                <p:custDataLst>
                  <p:tags r:id="rId63"/>
                </p:custDataLst>
              </p:nvPr>
            </p:nvSpPr>
            <p:spPr bwMode="auto">
              <a:xfrm>
                <a:off x="2554" y="3029"/>
                <a:ext cx="53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solidFill>
                      <a:srgbClr val="FF0000"/>
                    </a:solidFill>
                    <a:latin typeface="Comic Sans MS" panose="030F0702030302020204" pitchFamily="66" charset="0"/>
                    <a:ea typeface="宋体" panose="02010600030101010101" pitchFamily="2" charset="-122"/>
                  </a:rPr>
                  <a:t>-</a:t>
                </a:r>
              </a:p>
            </p:txBody>
          </p:sp>
        </p:grpSp>
        <p:sp>
          <p:nvSpPr>
            <p:cNvPr id="221221" name="Rectangle 37"/>
            <p:cNvSpPr>
              <a:spLocks noChangeArrowheads="1"/>
            </p:cNvSpPr>
            <p:nvPr>
              <p:custDataLst>
                <p:tags r:id="rId60"/>
              </p:custDataLst>
            </p:nvPr>
          </p:nvSpPr>
          <p:spPr bwMode="auto">
            <a:xfrm>
              <a:off x="3291" y="2378"/>
              <a:ext cx="780" cy="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22" name="Text Box 38"/>
            <p:cNvSpPr txBox="1">
              <a:spLocks noChangeArrowheads="1"/>
            </p:cNvSpPr>
            <p:nvPr>
              <p:custDataLst>
                <p:tags r:id="rId61"/>
              </p:custDataLst>
            </p:nvPr>
          </p:nvSpPr>
          <p:spPr bwMode="auto">
            <a:xfrm>
              <a:off x="3157" y="2362"/>
              <a:ext cx="1085"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solidFill>
                    <a:srgbClr val="FF0000"/>
                  </a:solidFill>
                  <a:latin typeface="Comic Sans MS" panose="030F0702030302020204" pitchFamily="66" charset="0"/>
                  <a:ea typeface="宋体" panose="02010600030101010101" pitchFamily="2" charset="-122"/>
                </a:rPr>
                <a:t>encrypted </a:t>
              </a:r>
            </a:p>
            <a:p>
              <a:pPr algn="ctr"/>
              <a:r>
                <a:rPr lang="en-US" altLang="zh-CN">
                  <a:solidFill>
                    <a:srgbClr val="FF0000"/>
                  </a:solidFill>
                  <a:latin typeface="Comic Sans MS" panose="030F0702030302020204" pitchFamily="66" charset="0"/>
                  <a:ea typeface="宋体" panose="02010600030101010101" pitchFamily="2" charset="-122"/>
                </a:rPr>
                <a:t>msg digest</a:t>
              </a:r>
            </a:p>
          </p:txBody>
        </p:sp>
      </p:grpSp>
      <p:sp>
        <p:nvSpPr>
          <p:cNvPr id="221223" name="Line 39"/>
          <p:cNvSpPr>
            <a:spLocks noChangeShapeType="1"/>
          </p:cNvSpPr>
          <p:nvPr>
            <p:custDataLst>
              <p:tags r:id="rId21"/>
            </p:custDataLst>
          </p:nvPr>
        </p:nvSpPr>
        <p:spPr bwMode="auto">
          <a:xfrm flipH="1">
            <a:off x="2901951" y="5078413"/>
            <a:ext cx="18018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21224" name="Picture 40" descr="BS00592_[1]"/>
          <p:cNvPicPr>
            <a:picLocks noChangeAspect="1" noChangeArrowheads="1"/>
          </p:cNvPicPr>
          <p:nvPr>
            <p:custDataLst>
              <p:tags r:id="rId22"/>
            </p:custDataLst>
          </p:nvPr>
        </p:nvPicPr>
        <p:blipFill>
          <a:blip r:embed="rId77" cstate="print">
            <a:extLst>
              <a:ext uri="{28A0092B-C50C-407E-A947-70E740481C1C}">
                <a14:useLocalDpi xmlns:a14="http://schemas.microsoft.com/office/drawing/2010/main" val="0"/>
              </a:ext>
            </a:extLst>
          </a:blip>
          <a:srcRect/>
          <a:stretch>
            <a:fillRect/>
          </a:stretch>
        </p:blipFill>
        <p:spPr bwMode="auto">
          <a:xfrm>
            <a:off x="6904038" y="2201863"/>
            <a:ext cx="6270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225" name="Line 41"/>
          <p:cNvSpPr>
            <a:spLocks noChangeShapeType="1"/>
          </p:cNvSpPr>
          <p:nvPr>
            <p:custDataLst>
              <p:tags r:id="rId23"/>
            </p:custDataLst>
          </p:nvPr>
        </p:nvSpPr>
        <p:spPr bwMode="auto">
          <a:xfrm>
            <a:off x="9640889" y="3352800"/>
            <a:ext cx="15875" cy="3127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1226" name="Group 42"/>
          <p:cNvGrpSpPr>
            <a:grpSpLocks/>
          </p:cNvGrpSpPr>
          <p:nvPr>
            <p:custDataLst>
              <p:tags r:id="rId24"/>
            </p:custDataLst>
          </p:nvPr>
        </p:nvGrpSpPr>
        <p:grpSpPr bwMode="auto">
          <a:xfrm>
            <a:off x="8772525" y="2339976"/>
            <a:ext cx="1722438" cy="995363"/>
            <a:chOff x="3157" y="2362"/>
            <a:chExt cx="1085" cy="627"/>
          </a:xfrm>
        </p:grpSpPr>
        <p:grpSp>
          <p:nvGrpSpPr>
            <p:cNvPr id="221227" name="Group 43"/>
            <p:cNvGrpSpPr>
              <a:grpSpLocks/>
            </p:cNvGrpSpPr>
            <p:nvPr/>
          </p:nvGrpSpPr>
          <p:grpSpPr bwMode="auto">
            <a:xfrm>
              <a:off x="3220" y="2639"/>
              <a:ext cx="923" cy="339"/>
              <a:chOff x="2546" y="3029"/>
              <a:chExt cx="923" cy="339"/>
            </a:xfrm>
          </p:grpSpPr>
          <p:sp>
            <p:nvSpPr>
              <p:cNvPr id="221228" name="Text Box 44"/>
              <p:cNvSpPr txBox="1">
                <a:spLocks noChangeArrowheads="1"/>
              </p:cNvSpPr>
              <p:nvPr>
                <p:custDataLst>
                  <p:tags r:id="rId58"/>
                </p:custDataLst>
              </p:nvPr>
            </p:nvSpPr>
            <p:spPr bwMode="auto">
              <a:xfrm>
                <a:off x="2546" y="3118"/>
                <a:ext cx="9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solidFill>
                      <a:srgbClr val="FF0000"/>
                    </a:solidFill>
                    <a:latin typeface="Comic Sans MS" panose="030F0702030302020204" pitchFamily="66" charset="0"/>
                    <a:ea typeface="宋体" panose="02010600030101010101" pitchFamily="2" charset="-122"/>
                  </a:rPr>
                  <a:t>K</a:t>
                </a:r>
                <a:r>
                  <a:rPr lang="en-US" altLang="zh-CN" sz="2400" baseline="-25000">
                    <a:solidFill>
                      <a:srgbClr val="FF0000"/>
                    </a:solidFill>
                    <a:latin typeface="Comic Sans MS" panose="030F0702030302020204" pitchFamily="66" charset="0"/>
                    <a:ea typeface="宋体" panose="02010600030101010101" pitchFamily="2" charset="-122"/>
                  </a:rPr>
                  <a:t>B</a:t>
                </a:r>
                <a:r>
                  <a:rPr lang="en-US" altLang="zh-CN" sz="2000">
                    <a:solidFill>
                      <a:srgbClr val="FF0000"/>
                    </a:solidFill>
                    <a:latin typeface="Comic Sans MS" panose="030F0702030302020204" pitchFamily="66" charset="0"/>
                    <a:ea typeface="宋体" panose="02010600030101010101" pitchFamily="2" charset="-122"/>
                  </a:rPr>
                  <a:t>(H(m))</a:t>
                </a:r>
              </a:p>
            </p:txBody>
          </p:sp>
          <p:sp>
            <p:nvSpPr>
              <p:cNvPr id="221229" name="Text Box 45"/>
              <p:cNvSpPr txBox="1">
                <a:spLocks noChangeArrowheads="1"/>
              </p:cNvSpPr>
              <p:nvPr>
                <p:custDataLst>
                  <p:tags r:id="rId59"/>
                </p:custDataLst>
              </p:nvPr>
            </p:nvSpPr>
            <p:spPr bwMode="auto">
              <a:xfrm>
                <a:off x="2554" y="3029"/>
                <a:ext cx="53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solidFill>
                      <a:srgbClr val="FF0000"/>
                    </a:solidFill>
                    <a:latin typeface="Comic Sans MS" panose="030F0702030302020204" pitchFamily="66" charset="0"/>
                    <a:ea typeface="宋体" panose="02010600030101010101" pitchFamily="2" charset="-122"/>
                  </a:rPr>
                  <a:t>-</a:t>
                </a:r>
              </a:p>
            </p:txBody>
          </p:sp>
        </p:grpSp>
        <p:sp>
          <p:nvSpPr>
            <p:cNvPr id="221230" name="Rectangle 46"/>
            <p:cNvSpPr>
              <a:spLocks noChangeArrowheads="1"/>
            </p:cNvSpPr>
            <p:nvPr>
              <p:custDataLst>
                <p:tags r:id="rId56"/>
              </p:custDataLst>
            </p:nvPr>
          </p:nvSpPr>
          <p:spPr bwMode="auto">
            <a:xfrm>
              <a:off x="3291" y="2378"/>
              <a:ext cx="780" cy="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31" name="Text Box 47"/>
            <p:cNvSpPr txBox="1">
              <a:spLocks noChangeArrowheads="1"/>
            </p:cNvSpPr>
            <p:nvPr>
              <p:custDataLst>
                <p:tags r:id="rId57"/>
              </p:custDataLst>
            </p:nvPr>
          </p:nvSpPr>
          <p:spPr bwMode="auto">
            <a:xfrm>
              <a:off x="3157" y="2362"/>
              <a:ext cx="1085"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solidFill>
                    <a:srgbClr val="FF0000"/>
                  </a:solidFill>
                  <a:latin typeface="Comic Sans MS" panose="030F0702030302020204" pitchFamily="66" charset="0"/>
                  <a:ea typeface="宋体" panose="02010600030101010101" pitchFamily="2" charset="-122"/>
                </a:rPr>
                <a:t>encrypted </a:t>
              </a:r>
            </a:p>
            <a:p>
              <a:pPr algn="ctr"/>
              <a:r>
                <a:rPr lang="en-US" altLang="zh-CN">
                  <a:solidFill>
                    <a:srgbClr val="FF0000"/>
                  </a:solidFill>
                  <a:latin typeface="Comic Sans MS" panose="030F0702030302020204" pitchFamily="66" charset="0"/>
                  <a:ea typeface="宋体" panose="02010600030101010101" pitchFamily="2" charset="-122"/>
                </a:rPr>
                <a:t>msg digest</a:t>
              </a:r>
            </a:p>
          </p:txBody>
        </p:sp>
      </p:grpSp>
      <p:grpSp>
        <p:nvGrpSpPr>
          <p:cNvPr id="221232" name="Group 48"/>
          <p:cNvGrpSpPr>
            <a:grpSpLocks/>
          </p:cNvGrpSpPr>
          <p:nvPr>
            <p:custDataLst>
              <p:tags r:id="rId25"/>
            </p:custDataLst>
          </p:nvPr>
        </p:nvGrpSpPr>
        <p:grpSpPr bwMode="auto">
          <a:xfrm>
            <a:off x="6578601" y="3254376"/>
            <a:ext cx="1343025" cy="841375"/>
            <a:chOff x="403" y="1308"/>
            <a:chExt cx="846" cy="530"/>
          </a:xfrm>
        </p:grpSpPr>
        <p:sp>
          <p:nvSpPr>
            <p:cNvPr id="221233" name="Rectangle 49"/>
            <p:cNvSpPr>
              <a:spLocks noChangeArrowheads="1"/>
            </p:cNvSpPr>
            <p:nvPr>
              <p:custDataLst>
                <p:tags r:id="rId54"/>
              </p:custDataLst>
            </p:nvPr>
          </p:nvSpPr>
          <p:spPr bwMode="auto">
            <a:xfrm>
              <a:off x="477" y="1308"/>
              <a:ext cx="685" cy="49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34" name="Text Box 50"/>
            <p:cNvSpPr txBox="1">
              <a:spLocks noChangeArrowheads="1"/>
            </p:cNvSpPr>
            <p:nvPr>
              <p:custDataLst>
                <p:tags r:id="rId55"/>
              </p:custDataLst>
            </p:nvPr>
          </p:nvSpPr>
          <p:spPr bwMode="auto">
            <a:xfrm>
              <a:off x="403" y="1318"/>
              <a:ext cx="846" cy="5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zh-CN" sz="2000">
                  <a:solidFill>
                    <a:srgbClr val="FF0000"/>
                  </a:solidFill>
                  <a:latin typeface="Comic Sans MS" panose="030F0702030302020204" pitchFamily="66" charset="0"/>
                  <a:ea typeface="宋体" panose="02010600030101010101" pitchFamily="2" charset="-122"/>
                </a:rPr>
                <a:t>large </a:t>
              </a:r>
            </a:p>
            <a:p>
              <a:pPr algn="ctr">
                <a:lnSpc>
                  <a:spcPct val="80000"/>
                </a:lnSpc>
              </a:pPr>
              <a:r>
                <a:rPr lang="en-US" altLang="zh-CN" sz="2000">
                  <a:solidFill>
                    <a:srgbClr val="FF0000"/>
                  </a:solidFill>
                  <a:latin typeface="Comic Sans MS" panose="030F0702030302020204" pitchFamily="66" charset="0"/>
                  <a:ea typeface="宋体" panose="02010600030101010101" pitchFamily="2" charset="-122"/>
                </a:rPr>
                <a:t>message</a:t>
              </a:r>
            </a:p>
            <a:p>
              <a:pPr algn="ctr">
                <a:lnSpc>
                  <a:spcPct val="80000"/>
                </a:lnSpc>
              </a:pPr>
              <a:r>
                <a:rPr lang="en-US" altLang="zh-CN" sz="2000">
                  <a:solidFill>
                    <a:srgbClr val="FF0000"/>
                  </a:solidFill>
                  <a:latin typeface="Comic Sans MS" panose="030F0702030302020204" pitchFamily="66" charset="0"/>
                  <a:ea typeface="宋体" panose="02010600030101010101" pitchFamily="2" charset="-122"/>
                </a:rPr>
                <a:t>m</a:t>
              </a:r>
            </a:p>
          </p:txBody>
        </p:sp>
      </p:grpSp>
      <p:grpSp>
        <p:nvGrpSpPr>
          <p:cNvPr id="221235" name="Group 51"/>
          <p:cNvGrpSpPr>
            <a:grpSpLocks/>
          </p:cNvGrpSpPr>
          <p:nvPr>
            <p:custDataLst>
              <p:tags r:id="rId26"/>
            </p:custDataLst>
          </p:nvPr>
        </p:nvGrpSpPr>
        <p:grpSpPr bwMode="auto">
          <a:xfrm>
            <a:off x="6688138" y="4287838"/>
            <a:ext cx="1066800" cy="646112"/>
            <a:chOff x="1376" y="982"/>
            <a:chExt cx="672" cy="407"/>
          </a:xfrm>
        </p:grpSpPr>
        <p:sp>
          <p:nvSpPr>
            <p:cNvPr id="221236" name="Rectangle 52"/>
            <p:cNvSpPr>
              <a:spLocks noChangeArrowheads="1"/>
            </p:cNvSpPr>
            <p:nvPr>
              <p:custDataLst>
                <p:tags r:id="rId52"/>
              </p:custDataLst>
            </p:nvPr>
          </p:nvSpPr>
          <p:spPr bwMode="auto">
            <a:xfrm>
              <a:off x="1397" y="982"/>
              <a:ext cx="619" cy="39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37" name="Text Box 53"/>
            <p:cNvSpPr txBox="1">
              <a:spLocks noChangeArrowheads="1"/>
            </p:cNvSpPr>
            <p:nvPr>
              <p:custDataLst>
                <p:tags r:id="rId53"/>
              </p:custDataLst>
            </p:nvPr>
          </p:nvSpPr>
          <p:spPr bwMode="auto">
            <a:xfrm>
              <a:off x="1376" y="985"/>
              <a:ext cx="672"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Comic Sans MS" panose="030F0702030302020204" pitchFamily="66" charset="0"/>
                  <a:ea typeface="宋体" panose="02010600030101010101" pitchFamily="2" charset="-122"/>
                </a:rPr>
                <a:t>H: Hash</a:t>
              </a:r>
            </a:p>
            <a:p>
              <a:pPr algn="ctr"/>
              <a:r>
                <a:rPr lang="en-US" altLang="zh-CN">
                  <a:latin typeface="Comic Sans MS" panose="030F0702030302020204" pitchFamily="66" charset="0"/>
                  <a:ea typeface="宋体" panose="02010600030101010101" pitchFamily="2" charset="-122"/>
                </a:rPr>
                <a:t>function</a:t>
              </a:r>
            </a:p>
          </p:txBody>
        </p:sp>
      </p:grpSp>
      <p:grpSp>
        <p:nvGrpSpPr>
          <p:cNvPr id="221238" name="Group 54"/>
          <p:cNvGrpSpPr>
            <a:grpSpLocks/>
          </p:cNvGrpSpPr>
          <p:nvPr>
            <p:custDataLst>
              <p:tags r:id="rId27"/>
            </p:custDataLst>
          </p:nvPr>
        </p:nvGrpSpPr>
        <p:grpSpPr bwMode="auto">
          <a:xfrm>
            <a:off x="6813551" y="5132389"/>
            <a:ext cx="873125" cy="420687"/>
            <a:chOff x="3305" y="3136"/>
            <a:chExt cx="550" cy="265"/>
          </a:xfrm>
        </p:grpSpPr>
        <p:sp>
          <p:nvSpPr>
            <p:cNvPr id="221239" name="Rectangle 55"/>
            <p:cNvSpPr>
              <a:spLocks noChangeArrowheads="1"/>
            </p:cNvSpPr>
            <p:nvPr>
              <p:custDataLst>
                <p:tags r:id="rId50"/>
              </p:custDataLst>
            </p:nvPr>
          </p:nvSpPr>
          <p:spPr bwMode="auto">
            <a:xfrm>
              <a:off x="3336" y="3136"/>
              <a:ext cx="480" cy="2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40" name="Text Box 56"/>
            <p:cNvSpPr txBox="1">
              <a:spLocks noChangeArrowheads="1"/>
            </p:cNvSpPr>
            <p:nvPr>
              <p:custDataLst>
                <p:tags r:id="rId51"/>
              </p:custDataLst>
            </p:nvPr>
          </p:nvSpPr>
          <p:spPr bwMode="auto">
            <a:xfrm>
              <a:off x="3305" y="3151"/>
              <a:ext cx="55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solidFill>
                    <a:srgbClr val="FF0000"/>
                  </a:solidFill>
                  <a:latin typeface="Comic Sans MS" panose="030F0702030302020204" pitchFamily="66" charset="0"/>
                  <a:ea typeface="宋体" panose="02010600030101010101" pitchFamily="2" charset="-122"/>
                </a:rPr>
                <a:t>H(m)</a:t>
              </a:r>
            </a:p>
          </p:txBody>
        </p:sp>
      </p:grpSp>
      <p:grpSp>
        <p:nvGrpSpPr>
          <p:cNvPr id="221241" name="Group 57"/>
          <p:cNvGrpSpPr>
            <a:grpSpLocks/>
          </p:cNvGrpSpPr>
          <p:nvPr>
            <p:custDataLst>
              <p:tags r:id="rId28"/>
            </p:custDataLst>
          </p:nvPr>
        </p:nvGrpSpPr>
        <p:grpSpPr bwMode="auto">
          <a:xfrm>
            <a:off x="9120189" y="3705226"/>
            <a:ext cx="1196975" cy="955675"/>
            <a:chOff x="1126" y="2124"/>
            <a:chExt cx="754" cy="602"/>
          </a:xfrm>
        </p:grpSpPr>
        <p:sp>
          <p:nvSpPr>
            <p:cNvPr id="221242" name="Rectangle 58"/>
            <p:cNvSpPr>
              <a:spLocks noChangeArrowheads="1"/>
            </p:cNvSpPr>
            <p:nvPr>
              <p:custDataLst>
                <p:tags r:id="rId48"/>
              </p:custDataLst>
            </p:nvPr>
          </p:nvSpPr>
          <p:spPr bwMode="auto">
            <a:xfrm>
              <a:off x="1126" y="2124"/>
              <a:ext cx="751" cy="60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43" name="Text Box 59"/>
            <p:cNvSpPr txBox="1">
              <a:spLocks noChangeArrowheads="1"/>
            </p:cNvSpPr>
            <p:nvPr>
              <p:custDataLst>
                <p:tags r:id="rId49"/>
              </p:custDataLst>
            </p:nvPr>
          </p:nvSpPr>
          <p:spPr bwMode="auto">
            <a:xfrm>
              <a:off x="1131" y="2127"/>
              <a:ext cx="749" cy="5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Comic Sans MS" panose="030F0702030302020204" pitchFamily="66" charset="0"/>
                  <a:ea typeface="宋体" panose="02010600030101010101" pitchFamily="2" charset="-122"/>
                </a:rPr>
                <a:t>digital</a:t>
              </a:r>
            </a:p>
            <a:p>
              <a:pPr algn="ctr"/>
              <a:r>
                <a:rPr lang="en-US" altLang="zh-CN">
                  <a:latin typeface="Comic Sans MS" panose="030F0702030302020204" pitchFamily="66" charset="0"/>
                  <a:ea typeface="宋体" panose="02010600030101010101" pitchFamily="2" charset="-122"/>
                </a:rPr>
                <a:t>signature</a:t>
              </a:r>
            </a:p>
            <a:p>
              <a:pPr algn="ctr"/>
              <a:r>
                <a:rPr lang="en-US" altLang="zh-CN">
                  <a:latin typeface="Comic Sans MS" panose="030F0702030302020204" pitchFamily="66" charset="0"/>
                  <a:ea typeface="宋体" panose="02010600030101010101" pitchFamily="2" charset="-122"/>
                </a:rPr>
                <a:t>(decrypt)</a:t>
              </a:r>
            </a:p>
          </p:txBody>
        </p:sp>
      </p:grpSp>
      <p:sp>
        <p:nvSpPr>
          <p:cNvPr id="221244" name="Line 60"/>
          <p:cNvSpPr>
            <a:spLocks noChangeShapeType="1"/>
          </p:cNvSpPr>
          <p:nvPr>
            <p:custDataLst>
              <p:tags r:id="rId29"/>
            </p:custDataLst>
          </p:nvPr>
        </p:nvSpPr>
        <p:spPr bwMode="auto">
          <a:xfrm>
            <a:off x="9656764" y="4748214"/>
            <a:ext cx="15875" cy="3127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1245" name="Group 61"/>
          <p:cNvGrpSpPr>
            <a:grpSpLocks/>
          </p:cNvGrpSpPr>
          <p:nvPr>
            <p:custDataLst>
              <p:tags r:id="rId30"/>
            </p:custDataLst>
          </p:nvPr>
        </p:nvGrpSpPr>
        <p:grpSpPr bwMode="auto">
          <a:xfrm>
            <a:off x="9286876" y="5129214"/>
            <a:ext cx="873125" cy="420687"/>
            <a:chOff x="3305" y="3136"/>
            <a:chExt cx="550" cy="265"/>
          </a:xfrm>
        </p:grpSpPr>
        <p:sp>
          <p:nvSpPr>
            <p:cNvPr id="221246" name="Rectangle 62"/>
            <p:cNvSpPr>
              <a:spLocks noChangeArrowheads="1"/>
            </p:cNvSpPr>
            <p:nvPr>
              <p:custDataLst>
                <p:tags r:id="rId46"/>
              </p:custDataLst>
            </p:nvPr>
          </p:nvSpPr>
          <p:spPr bwMode="auto">
            <a:xfrm>
              <a:off x="3336" y="3136"/>
              <a:ext cx="480" cy="2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47" name="Text Box 63"/>
            <p:cNvSpPr txBox="1">
              <a:spLocks noChangeArrowheads="1"/>
            </p:cNvSpPr>
            <p:nvPr>
              <p:custDataLst>
                <p:tags r:id="rId47"/>
              </p:custDataLst>
            </p:nvPr>
          </p:nvSpPr>
          <p:spPr bwMode="auto">
            <a:xfrm>
              <a:off x="3305" y="3151"/>
              <a:ext cx="550"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solidFill>
                    <a:srgbClr val="FF0000"/>
                  </a:solidFill>
                  <a:latin typeface="Comic Sans MS" panose="030F0702030302020204" pitchFamily="66" charset="0"/>
                  <a:ea typeface="宋体" panose="02010600030101010101" pitchFamily="2" charset="-122"/>
                </a:rPr>
                <a:t>H(m)</a:t>
              </a:r>
            </a:p>
          </p:txBody>
        </p:sp>
      </p:grpSp>
      <p:sp>
        <p:nvSpPr>
          <p:cNvPr id="221248" name="Line 64"/>
          <p:cNvSpPr>
            <a:spLocks noChangeShapeType="1"/>
          </p:cNvSpPr>
          <p:nvPr>
            <p:custDataLst>
              <p:tags r:id="rId31"/>
            </p:custDataLst>
          </p:nvPr>
        </p:nvSpPr>
        <p:spPr bwMode="auto">
          <a:xfrm flipH="1">
            <a:off x="7527925" y="2571750"/>
            <a:ext cx="1449388"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49" name="Line 65"/>
          <p:cNvSpPr>
            <a:spLocks noChangeShapeType="1"/>
          </p:cNvSpPr>
          <p:nvPr>
            <p:custDataLst>
              <p:tags r:id="rId32"/>
            </p:custDataLst>
          </p:nvPr>
        </p:nvSpPr>
        <p:spPr bwMode="auto">
          <a:xfrm>
            <a:off x="7162801" y="2914650"/>
            <a:ext cx="15875" cy="3127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50" name="Line 66"/>
          <p:cNvSpPr>
            <a:spLocks noChangeShapeType="1"/>
          </p:cNvSpPr>
          <p:nvPr>
            <p:custDataLst>
              <p:tags r:id="rId33"/>
            </p:custDataLst>
          </p:nvPr>
        </p:nvSpPr>
        <p:spPr bwMode="auto">
          <a:xfrm>
            <a:off x="7202489" y="4037014"/>
            <a:ext cx="15875" cy="3127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51" name="Line 67"/>
          <p:cNvSpPr>
            <a:spLocks noChangeShapeType="1"/>
          </p:cNvSpPr>
          <p:nvPr>
            <p:custDataLst>
              <p:tags r:id="rId34"/>
            </p:custDataLst>
          </p:nvPr>
        </p:nvSpPr>
        <p:spPr bwMode="auto">
          <a:xfrm>
            <a:off x="7213601" y="4892675"/>
            <a:ext cx="15875" cy="3127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52" name="Text Box 68"/>
          <p:cNvSpPr txBox="1">
            <a:spLocks noChangeArrowheads="1"/>
          </p:cNvSpPr>
          <p:nvPr>
            <p:custDataLst>
              <p:tags r:id="rId35"/>
            </p:custDataLst>
          </p:nvPr>
        </p:nvSpPr>
        <p:spPr bwMode="auto">
          <a:xfrm>
            <a:off x="7585075" y="3643313"/>
            <a:ext cx="960438"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600">
                <a:latin typeface="Comic Sans MS" panose="030F0702030302020204" pitchFamily="66" charset="0"/>
                <a:ea typeface="宋体" panose="02010600030101010101" pitchFamily="2" charset="-122"/>
              </a:rPr>
              <a:t>Bob’s </a:t>
            </a:r>
          </a:p>
          <a:p>
            <a:pPr algn="r"/>
            <a:r>
              <a:rPr lang="en-US" altLang="zh-CN" sz="1600">
                <a:latin typeface="Comic Sans MS" panose="030F0702030302020204" pitchFamily="66" charset="0"/>
                <a:ea typeface="宋体" panose="02010600030101010101" pitchFamily="2" charset="-122"/>
              </a:rPr>
              <a:t>public</a:t>
            </a:r>
          </a:p>
          <a:p>
            <a:pPr algn="r"/>
            <a:r>
              <a:rPr lang="en-US" altLang="zh-CN" sz="1600">
                <a:latin typeface="Comic Sans MS" panose="030F0702030302020204" pitchFamily="66" charset="0"/>
                <a:ea typeface="宋体" panose="02010600030101010101" pitchFamily="2" charset="-122"/>
              </a:rPr>
              <a:t>key </a:t>
            </a:r>
          </a:p>
        </p:txBody>
      </p:sp>
      <p:pic>
        <p:nvPicPr>
          <p:cNvPr id="221253" name="Picture 69" descr="BS00768_[1]"/>
          <p:cNvPicPr>
            <a:picLocks noChangeAspect="1" noChangeArrowheads="1"/>
          </p:cNvPicPr>
          <p:nvPr>
            <p:custDataLst>
              <p:tags r:id="rId36"/>
            </p:custDataLst>
          </p:nvPr>
        </p:nvPicPr>
        <p:blipFill>
          <a:blip r:embed="rId76" cstate="print">
            <a:extLst>
              <a:ext uri="{28A0092B-C50C-407E-A947-70E740481C1C}">
                <a14:useLocalDpi xmlns:a14="http://schemas.microsoft.com/office/drawing/2010/main" val="0"/>
              </a:ext>
            </a:extLst>
          </a:blip>
          <a:srcRect/>
          <a:stretch>
            <a:fillRect/>
          </a:stretch>
        </p:blipFill>
        <p:spPr bwMode="auto">
          <a:xfrm flipH="1" flipV="1">
            <a:off x="8562975" y="3724275"/>
            <a:ext cx="4587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1254" name="Group 70"/>
          <p:cNvGrpSpPr>
            <a:grpSpLocks/>
          </p:cNvGrpSpPr>
          <p:nvPr>
            <p:custDataLst>
              <p:tags r:id="rId37"/>
            </p:custDataLst>
          </p:nvPr>
        </p:nvGrpSpPr>
        <p:grpSpPr bwMode="auto">
          <a:xfrm>
            <a:off x="8505825" y="4049713"/>
            <a:ext cx="482600" cy="603250"/>
            <a:chOff x="2997" y="2073"/>
            <a:chExt cx="304" cy="380"/>
          </a:xfrm>
        </p:grpSpPr>
        <p:grpSp>
          <p:nvGrpSpPr>
            <p:cNvPr id="221255" name="Group 71"/>
            <p:cNvGrpSpPr>
              <a:grpSpLocks/>
            </p:cNvGrpSpPr>
            <p:nvPr/>
          </p:nvGrpSpPr>
          <p:grpSpPr bwMode="auto">
            <a:xfrm>
              <a:off x="2997" y="2144"/>
              <a:ext cx="304" cy="309"/>
              <a:chOff x="2997" y="2144"/>
              <a:chExt cx="304" cy="309"/>
            </a:xfrm>
          </p:grpSpPr>
          <p:sp>
            <p:nvSpPr>
              <p:cNvPr id="221256" name="Text Box 72"/>
              <p:cNvSpPr txBox="1">
                <a:spLocks noChangeArrowheads="1"/>
              </p:cNvSpPr>
              <p:nvPr>
                <p:custDataLst>
                  <p:tags r:id="rId44"/>
                </p:custDataLst>
              </p:nvPr>
            </p:nvSpPr>
            <p:spPr bwMode="auto">
              <a:xfrm>
                <a:off x="2997" y="2144"/>
                <a:ext cx="26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K </a:t>
                </a:r>
              </a:p>
            </p:txBody>
          </p:sp>
          <p:sp>
            <p:nvSpPr>
              <p:cNvPr id="221257" name="Text Box 73"/>
              <p:cNvSpPr txBox="1">
                <a:spLocks noChangeArrowheads="1"/>
              </p:cNvSpPr>
              <p:nvPr>
                <p:custDataLst>
                  <p:tags r:id="rId45"/>
                </p:custDataLst>
              </p:nvPr>
            </p:nvSpPr>
            <p:spPr bwMode="auto">
              <a:xfrm>
                <a:off x="3104" y="2241"/>
                <a:ext cx="19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B</a:t>
                </a:r>
              </a:p>
            </p:txBody>
          </p:sp>
        </p:grpSp>
        <p:sp>
          <p:nvSpPr>
            <p:cNvPr id="221258" name="Text Box 74"/>
            <p:cNvSpPr txBox="1">
              <a:spLocks noChangeArrowheads="1"/>
            </p:cNvSpPr>
            <p:nvPr>
              <p:custDataLst>
                <p:tags r:id="rId43"/>
              </p:custDataLst>
            </p:nvPr>
          </p:nvSpPr>
          <p:spPr bwMode="auto">
            <a:xfrm>
              <a:off x="3113" y="2073"/>
              <a:ext cx="178"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a:t>
              </a:r>
            </a:p>
          </p:txBody>
        </p:sp>
      </p:grpSp>
      <p:sp>
        <p:nvSpPr>
          <p:cNvPr id="221259" name="Line 75"/>
          <p:cNvSpPr>
            <a:spLocks noChangeShapeType="1"/>
          </p:cNvSpPr>
          <p:nvPr>
            <p:custDataLst>
              <p:tags r:id="rId38"/>
            </p:custDataLst>
          </p:nvPr>
        </p:nvSpPr>
        <p:spPr bwMode="auto">
          <a:xfrm flipV="1">
            <a:off x="8629651" y="4092575"/>
            <a:ext cx="423863" cy="7938"/>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60" name="Line 76"/>
          <p:cNvSpPr>
            <a:spLocks noChangeShapeType="1"/>
          </p:cNvSpPr>
          <p:nvPr>
            <p:custDataLst>
              <p:tags r:id="rId39"/>
            </p:custDataLst>
          </p:nvPr>
        </p:nvSpPr>
        <p:spPr bwMode="auto">
          <a:xfrm>
            <a:off x="7205664" y="5581650"/>
            <a:ext cx="873125" cy="2111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61" name="Line 77"/>
          <p:cNvSpPr>
            <a:spLocks noChangeShapeType="1"/>
          </p:cNvSpPr>
          <p:nvPr>
            <p:custDataLst>
              <p:tags r:id="rId40"/>
            </p:custDataLst>
          </p:nvPr>
        </p:nvSpPr>
        <p:spPr bwMode="auto">
          <a:xfrm flipH="1">
            <a:off x="8823326" y="5575300"/>
            <a:ext cx="873125" cy="2111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62" name="Text Box 78"/>
          <p:cNvSpPr txBox="1">
            <a:spLocks noChangeArrowheads="1"/>
          </p:cNvSpPr>
          <p:nvPr>
            <p:custDataLst>
              <p:tags r:id="rId41"/>
            </p:custDataLst>
          </p:nvPr>
        </p:nvSpPr>
        <p:spPr bwMode="auto">
          <a:xfrm>
            <a:off x="7694613" y="5640389"/>
            <a:ext cx="1439862"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a:latin typeface="Comic Sans MS" panose="030F0702030302020204" pitchFamily="66" charset="0"/>
                <a:ea typeface="宋体" panose="02010600030101010101" pitchFamily="2" charset="-122"/>
              </a:rPr>
              <a:t>equal</a:t>
            </a:r>
          </a:p>
          <a:p>
            <a:pPr algn="ctr"/>
            <a:r>
              <a:rPr lang="en-US" altLang="zh-CN" sz="2400">
                <a:latin typeface="Comic Sans MS" panose="030F0702030302020204" pitchFamily="66" charset="0"/>
                <a:ea typeface="宋体" panose="02010600030101010101" pitchFamily="2" charset="-122"/>
              </a:rPr>
              <a:t> ?</a:t>
            </a:r>
          </a:p>
        </p:txBody>
      </p:sp>
      <p:sp>
        <p:nvSpPr>
          <p:cNvPr id="221263" name="Rectangle 79"/>
          <p:cNvSpPr>
            <a:spLocks noChangeArrowheads="1"/>
          </p:cNvSpPr>
          <p:nvPr>
            <p:custDataLst>
              <p:tags r:id="rId42"/>
            </p:custDataLst>
          </p:nvPr>
        </p:nvSpPr>
        <p:spPr bwMode="auto">
          <a:xfrm>
            <a:off x="1768476" y="0"/>
            <a:ext cx="818356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3200">
                <a:solidFill>
                  <a:schemeClr val="tx2"/>
                </a:solidFill>
                <a:latin typeface="Arial" panose="020B0604020202020204" pitchFamily="34" charset="0"/>
              </a:defRPr>
            </a:lvl1pPr>
            <a:lvl2pPr algn="ctr">
              <a:defRPr sz="3200">
                <a:solidFill>
                  <a:schemeClr val="tx2"/>
                </a:solidFill>
                <a:latin typeface="Arial" panose="020B0604020202020204" pitchFamily="34" charset="0"/>
              </a:defRPr>
            </a:lvl2pPr>
            <a:lvl3pPr algn="ctr">
              <a:defRPr sz="3200">
                <a:solidFill>
                  <a:schemeClr val="tx2"/>
                </a:solidFill>
                <a:latin typeface="Arial" panose="020B0604020202020204" pitchFamily="34" charset="0"/>
              </a:defRPr>
            </a:lvl3pPr>
            <a:lvl4pPr algn="ctr">
              <a:defRPr sz="3200">
                <a:solidFill>
                  <a:schemeClr val="tx2"/>
                </a:solidFill>
                <a:latin typeface="Arial" panose="020B0604020202020204" pitchFamily="34" charset="0"/>
              </a:defRPr>
            </a:lvl4pPr>
            <a:lvl5pPr algn="ctr">
              <a:defRPr sz="3200">
                <a:solidFill>
                  <a:schemeClr val="tx2"/>
                </a:solidFill>
                <a:latin typeface="Arial" panose="020B0604020202020204" pitchFamily="34" charset="0"/>
              </a:defRPr>
            </a:lvl5pPr>
            <a:lvl6pPr marL="457200" algn="ctr" fontAlgn="base">
              <a:spcBef>
                <a:spcPct val="0"/>
              </a:spcBef>
              <a:spcAft>
                <a:spcPct val="0"/>
              </a:spcAft>
              <a:defRPr sz="3200">
                <a:solidFill>
                  <a:schemeClr val="tx2"/>
                </a:solidFill>
                <a:latin typeface="Arial" panose="020B0604020202020204" pitchFamily="34" charset="0"/>
              </a:defRPr>
            </a:lvl6pPr>
            <a:lvl7pPr marL="914400" algn="ctr" fontAlgn="base">
              <a:spcBef>
                <a:spcPct val="0"/>
              </a:spcBef>
              <a:spcAft>
                <a:spcPct val="0"/>
              </a:spcAft>
              <a:defRPr sz="3200">
                <a:solidFill>
                  <a:schemeClr val="tx2"/>
                </a:solidFill>
                <a:latin typeface="Arial" panose="020B0604020202020204" pitchFamily="34" charset="0"/>
              </a:defRPr>
            </a:lvl7pPr>
            <a:lvl8pPr marL="1371600" algn="ctr" fontAlgn="base">
              <a:spcBef>
                <a:spcPct val="0"/>
              </a:spcBef>
              <a:spcAft>
                <a:spcPct val="0"/>
              </a:spcAft>
              <a:defRPr sz="3200">
                <a:solidFill>
                  <a:schemeClr val="tx2"/>
                </a:solidFill>
                <a:latin typeface="Arial" panose="020B0604020202020204" pitchFamily="34" charset="0"/>
              </a:defRPr>
            </a:lvl8pPr>
            <a:lvl9pPr marL="1828800" algn="ctr" fontAlgn="base">
              <a:spcBef>
                <a:spcPct val="0"/>
              </a:spcBef>
              <a:spcAft>
                <a:spcPct val="0"/>
              </a:spcAft>
              <a:defRPr sz="3200">
                <a:solidFill>
                  <a:schemeClr val="tx2"/>
                </a:solidFill>
                <a:latin typeface="Arial" panose="020B0604020202020204" pitchFamily="34" charset="0"/>
              </a:defRPr>
            </a:lvl9pPr>
          </a:lstStyle>
          <a:p>
            <a:pPr eaLnBrk="1" hangingPunct="1"/>
            <a:r>
              <a:rPr lang="en-US" altLang="zh-CN" sz="2400">
                <a:ea typeface="宋体" panose="02010600030101010101" pitchFamily="2" charset="-122"/>
              </a:rPr>
              <a:t>Digital signature = signed message digest</a:t>
            </a:r>
            <a:endParaRPr lang="en-US" altLang="zh-CN" sz="2000">
              <a:ea typeface="宋体" panose="02010600030101010101" pitchFamily="2" charset="-122"/>
            </a:endParaRPr>
          </a:p>
        </p:txBody>
      </p:sp>
      <p:sp>
        <p:nvSpPr>
          <p:cNvPr id="2" name="灯片编号占位符 1"/>
          <p:cNvSpPr>
            <a:spLocks noGrp="1"/>
          </p:cNvSpPr>
          <p:nvPr>
            <p:ph type="sldNum" sz="quarter" idx="12"/>
          </p:nvPr>
        </p:nvSpPr>
        <p:spPr/>
        <p:txBody>
          <a:bodyPr/>
          <a:lstStyle/>
          <a:p>
            <a:fld id="{27E78920-9DD6-43D3-B24F-C9D33B203A2D}" type="slidenum">
              <a:rPr lang="en-US" altLang="zh-CN" smtClean="0"/>
              <a:pPr/>
              <a:t>31</a:t>
            </a:fld>
            <a:endParaRPr lang="en-US" altLang="zh-CN"/>
          </a:p>
        </p:txBody>
      </p:sp>
      <p:sp>
        <p:nvSpPr>
          <p:cNvPr id="83"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4"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8979466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custDataLst>
              <p:tags r:id="rId1"/>
            </p:custDataLst>
          </p:nvPr>
        </p:nvSpPr>
        <p:spPr/>
        <p:txBody>
          <a:bodyPr/>
          <a:lstStyle/>
          <a:p>
            <a:r>
              <a:rPr lang="en-US" altLang="zh-CN">
                <a:ea typeface="宋体" panose="02010600030101010101" pitchFamily="2" charset="-122"/>
              </a:rPr>
              <a:t>Digital Envelopes</a:t>
            </a:r>
            <a:br>
              <a:rPr lang="en-US" altLang="zh-CN">
                <a:ea typeface="宋体" panose="02010600030101010101" pitchFamily="2" charset="-122"/>
              </a:rPr>
            </a:br>
            <a:r>
              <a:rPr lang="en-US" altLang="zh-CN">
                <a:ea typeface="宋体" panose="02010600030101010101" pitchFamily="2" charset="-122"/>
              </a:rPr>
              <a:t>-- Symmetric + Asymmetric</a:t>
            </a:r>
          </a:p>
        </p:txBody>
      </p:sp>
      <p:sp>
        <p:nvSpPr>
          <p:cNvPr id="268291" name="Rectangle 3"/>
          <p:cNvSpPr>
            <a:spLocks noGrp="1" noChangeArrowheads="1"/>
          </p:cNvSpPr>
          <p:nvPr>
            <p:ph type="body" idx="1"/>
            <p:custDataLst>
              <p:tags r:id="rId2"/>
            </p:custDataLst>
          </p:nvPr>
        </p:nvSpPr>
        <p:spPr/>
        <p:txBody>
          <a:bodyPr/>
          <a:lstStyle/>
          <a:p>
            <a:r>
              <a:rPr lang="en-US" altLang="zh-CN">
                <a:ea typeface="宋体" panose="02010600030101010101" pitchFamily="2" charset="-122"/>
              </a:rPr>
              <a:t>Generate a secret key (session key) at random. </a:t>
            </a:r>
          </a:p>
          <a:p>
            <a:r>
              <a:rPr lang="en-US" altLang="zh-CN">
                <a:ea typeface="宋体" panose="02010600030101010101" pitchFamily="2" charset="-122"/>
              </a:rPr>
              <a:t>Encrypt the message using the session key and symmetric algorithm.</a:t>
            </a:r>
          </a:p>
          <a:p>
            <a:r>
              <a:rPr lang="en-US" altLang="zh-CN">
                <a:ea typeface="宋体" panose="02010600030101010101" pitchFamily="2" charset="-122"/>
              </a:rPr>
              <a:t>Encrypt the session key with the recipient’s public key.  This becomes the “digital envelope”.</a:t>
            </a:r>
          </a:p>
          <a:p>
            <a:r>
              <a:rPr lang="en-US" altLang="zh-CN">
                <a:ea typeface="宋体" panose="02010600030101010101" pitchFamily="2" charset="-122"/>
              </a:rPr>
              <a:t>Send the encrypted message and the digital envelope to the recipient. </a:t>
            </a:r>
          </a:p>
          <a:p>
            <a:r>
              <a:rPr lang="en-US" altLang="zh-CN">
                <a:ea typeface="宋体" panose="02010600030101010101" pitchFamily="2" charset="-122"/>
              </a:rPr>
              <a:t>Figure … </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32</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635255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custDataLst>
              <p:tags r:id="rId1"/>
            </p:custDataLst>
          </p:nvPr>
        </p:nvSpPr>
        <p:spPr/>
        <p:txBody>
          <a:bodyPr/>
          <a:lstStyle/>
          <a:p>
            <a:r>
              <a:rPr lang="en-US" altLang="zh-CN">
                <a:ea typeface="宋体" panose="02010600030101010101" pitchFamily="2" charset="-122"/>
              </a:rPr>
              <a:t>Key Distribution</a:t>
            </a:r>
            <a:endParaRPr lang="en-AU" altLang="zh-CN">
              <a:ea typeface="宋体" panose="02010600030101010101" pitchFamily="2" charset="-122"/>
            </a:endParaRPr>
          </a:p>
        </p:txBody>
      </p:sp>
      <p:sp>
        <p:nvSpPr>
          <p:cNvPr id="211971" name="Rectangle 3"/>
          <p:cNvSpPr>
            <a:spLocks noGrp="1" noChangeArrowheads="1"/>
          </p:cNvSpPr>
          <p:nvPr>
            <p:ph type="body" idx="1"/>
            <p:custDataLst>
              <p:tags r:id="rId2"/>
            </p:custDataLst>
          </p:nvPr>
        </p:nvSpPr>
        <p:spPr/>
        <p:txBody>
          <a:bodyPr/>
          <a:lstStyle/>
          <a:p>
            <a:r>
              <a:rPr lang="en-US" altLang="zh-CN">
                <a:ea typeface="宋体" panose="02010600030101010101" pitchFamily="2" charset="-122"/>
              </a:rPr>
              <a:t>symmetric schemes require both parties to share a common secret key</a:t>
            </a:r>
            <a:endParaRPr lang="en-AU" altLang="zh-CN">
              <a:ea typeface="宋体" panose="02010600030101010101" pitchFamily="2" charset="-122"/>
            </a:endParaRPr>
          </a:p>
          <a:p>
            <a:r>
              <a:rPr lang="en-AU" altLang="zh-CN">
                <a:ea typeface="宋体" panose="02010600030101010101" pitchFamily="2" charset="-122"/>
              </a:rPr>
              <a:t>issue is how to securely distribute this key</a:t>
            </a:r>
          </a:p>
          <a:p>
            <a:r>
              <a:rPr lang="en-AU" altLang="zh-CN">
                <a:ea typeface="宋体" panose="02010600030101010101" pitchFamily="2" charset="-122"/>
              </a:rPr>
              <a:t>often secure system failure due to a break in the key distribution scheme </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33</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843675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custDataLst>
              <p:tags r:id="rId1"/>
            </p:custDataLst>
          </p:nvPr>
        </p:nvSpPr>
        <p:spPr/>
        <p:txBody>
          <a:bodyPr/>
          <a:lstStyle/>
          <a:p>
            <a:r>
              <a:rPr lang="en-US" altLang="zh-CN">
                <a:ea typeface="宋体" panose="02010600030101010101" pitchFamily="2" charset="-122"/>
              </a:rPr>
              <a:t>Key Distribution</a:t>
            </a:r>
            <a:endParaRPr lang="en-AU" altLang="zh-CN">
              <a:ea typeface="宋体" panose="02010600030101010101" pitchFamily="2" charset="-122"/>
            </a:endParaRPr>
          </a:p>
        </p:txBody>
      </p:sp>
      <p:sp>
        <p:nvSpPr>
          <p:cNvPr id="214019" name="Rectangle 3"/>
          <p:cNvSpPr>
            <a:spLocks noGrp="1" noChangeArrowheads="1"/>
          </p:cNvSpPr>
          <p:nvPr>
            <p:ph type="body" idx="1"/>
            <p:custDataLst>
              <p:tags r:id="rId2"/>
            </p:custDataLst>
          </p:nvPr>
        </p:nvSpPr>
        <p:spPr/>
        <p:txBody>
          <a:bodyPr/>
          <a:lstStyle/>
          <a:p>
            <a:pPr marL="609600" indent="-609600"/>
            <a:r>
              <a:rPr lang="en-US" altLang="zh-CN">
                <a:ea typeface="宋体" panose="02010600030101010101" pitchFamily="2" charset="-122"/>
              </a:rPr>
              <a:t>given parties A and B have various </a:t>
            </a:r>
            <a:r>
              <a:rPr lang="en-US" altLang="zh-CN" b="1">
                <a:ea typeface="宋体" panose="02010600030101010101" pitchFamily="2" charset="-122"/>
              </a:rPr>
              <a:t>key distribution</a:t>
            </a:r>
            <a:r>
              <a:rPr lang="en-US" altLang="zh-CN">
                <a:ea typeface="宋体" panose="02010600030101010101" pitchFamily="2" charset="-122"/>
              </a:rPr>
              <a:t> alternatives:</a:t>
            </a:r>
          </a:p>
          <a:p>
            <a:pPr marL="990600" lvl="1" indent="-533400">
              <a:buFontTx/>
              <a:buAutoNum type="arabicPeriod"/>
            </a:pPr>
            <a:r>
              <a:rPr lang="en-US" altLang="zh-CN">
                <a:ea typeface="宋体" panose="02010600030101010101" pitchFamily="2" charset="-122"/>
              </a:rPr>
              <a:t>A can select key and physically deliver to B</a:t>
            </a:r>
          </a:p>
          <a:p>
            <a:pPr marL="990600" lvl="1" indent="-533400">
              <a:buFontTx/>
              <a:buAutoNum type="arabicPeriod"/>
            </a:pPr>
            <a:r>
              <a:rPr lang="en-US" altLang="zh-CN">
                <a:ea typeface="宋体" panose="02010600030101010101" pitchFamily="2" charset="-122"/>
              </a:rPr>
              <a:t>third party can select &amp; deliver key to A &amp; B</a:t>
            </a:r>
          </a:p>
          <a:p>
            <a:pPr marL="990600" lvl="1" indent="-533400">
              <a:buFontTx/>
              <a:buAutoNum type="arabicPeriod"/>
            </a:pPr>
            <a:r>
              <a:rPr lang="en-US" altLang="zh-CN">
                <a:ea typeface="宋体" panose="02010600030101010101" pitchFamily="2" charset="-122"/>
              </a:rPr>
              <a:t>if A &amp; B have communicated previously can use previous key to encrypt a new key</a:t>
            </a:r>
          </a:p>
          <a:p>
            <a:pPr marL="990600" lvl="1" indent="-533400">
              <a:buFontTx/>
              <a:buAutoNum type="arabicPeriod"/>
            </a:pPr>
            <a:r>
              <a:rPr lang="en-US" altLang="zh-CN">
                <a:ea typeface="宋体" panose="02010600030101010101" pitchFamily="2" charset="-122"/>
              </a:rPr>
              <a:t>if A &amp; B have secure communications with a third party C, C can relay key between A &amp; B</a:t>
            </a:r>
            <a:endParaRPr lang="en-AU" altLang="zh-CN">
              <a:ea typeface="宋体" panose="02010600030101010101" pitchFamily="2" charset="-122"/>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34</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327204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custDataLst>
              <p:tags r:id="rId1"/>
            </p:custDataLst>
          </p:nvPr>
        </p:nvSpPr>
        <p:spPr/>
        <p:txBody>
          <a:bodyPr/>
          <a:lstStyle/>
          <a:p>
            <a:r>
              <a:rPr lang="en-US" altLang="zh-CN" sz="2800">
                <a:ea typeface="宋体" panose="02010600030101010101" pitchFamily="2" charset="-122"/>
              </a:rPr>
              <a:t>Trusted Intermediaries</a:t>
            </a:r>
            <a:endParaRPr lang="en-US" altLang="zh-CN" sz="2000">
              <a:ea typeface="宋体" panose="02010600030101010101" pitchFamily="2" charset="-122"/>
            </a:endParaRPr>
          </a:p>
        </p:txBody>
      </p:sp>
      <p:sp>
        <p:nvSpPr>
          <p:cNvPr id="199683" name="Rectangle 3"/>
          <p:cNvSpPr>
            <a:spLocks noGrp="1" noChangeArrowheads="1"/>
          </p:cNvSpPr>
          <p:nvPr>
            <p:ph type="body" sz="half" idx="1"/>
            <p:custDataLst>
              <p:tags r:id="rId2"/>
            </p:custDataLst>
          </p:nvPr>
        </p:nvSpPr>
        <p:spPr>
          <a:xfrm>
            <a:off x="1955801" y="1425575"/>
            <a:ext cx="4418013" cy="4648200"/>
          </a:xfrm>
        </p:spPr>
        <p:txBody>
          <a:bodyPr/>
          <a:lstStyle/>
          <a:p>
            <a:pPr>
              <a:buFontTx/>
              <a:buNone/>
            </a:pPr>
            <a:r>
              <a:rPr lang="en-US" altLang="zh-CN" sz="2400" u="sng">
                <a:solidFill>
                  <a:srgbClr val="FF0000"/>
                </a:solidFill>
                <a:ea typeface="宋体" panose="02010600030101010101" pitchFamily="2" charset="-122"/>
              </a:rPr>
              <a:t>Symmetric key problem:</a:t>
            </a:r>
            <a:endParaRPr lang="en-US" altLang="zh-CN" sz="2400" u="sng">
              <a:ea typeface="宋体" panose="02010600030101010101" pitchFamily="2" charset="-122"/>
            </a:endParaRPr>
          </a:p>
          <a:p>
            <a:r>
              <a:rPr lang="en-US" altLang="zh-CN" sz="2400">
                <a:ea typeface="宋体" panose="02010600030101010101" pitchFamily="2" charset="-122"/>
              </a:rPr>
              <a:t>How do two entities establish shared secret key over network?</a:t>
            </a:r>
          </a:p>
          <a:p>
            <a:pPr>
              <a:buFontTx/>
              <a:buNone/>
            </a:pPr>
            <a:r>
              <a:rPr lang="en-US" altLang="zh-CN" sz="2400">
                <a:solidFill>
                  <a:srgbClr val="FF0000"/>
                </a:solidFill>
                <a:ea typeface="宋体" panose="02010600030101010101" pitchFamily="2" charset="-122"/>
              </a:rPr>
              <a:t>Solution:</a:t>
            </a:r>
            <a:endParaRPr lang="en-US" altLang="zh-CN" sz="2400">
              <a:ea typeface="宋体" panose="02010600030101010101" pitchFamily="2" charset="-122"/>
            </a:endParaRPr>
          </a:p>
          <a:p>
            <a:r>
              <a:rPr lang="en-US" altLang="zh-CN" sz="2400">
                <a:ea typeface="宋体" panose="02010600030101010101" pitchFamily="2" charset="-122"/>
              </a:rPr>
              <a:t>trusted key distribution center (KDC) acting as intermediary between entities</a:t>
            </a:r>
          </a:p>
          <a:p>
            <a:pPr lvl="1"/>
            <a:endParaRPr lang="en-US" altLang="zh-CN">
              <a:ea typeface="宋体" panose="02010600030101010101" pitchFamily="2" charset="-122"/>
            </a:endParaRPr>
          </a:p>
          <a:p>
            <a:pPr lvl="1">
              <a:buFontTx/>
              <a:buNone/>
            </a:pPr>
            <a:endParaRPr lang="en-US" altLang="zh-CN">
              <a:ea typeface="宋体" panose="02010600030101010101" pitchFamily="2" charset="-122"/>
            </a:endParaRPr>
          </a:p>
        </p:txBody>
      </p:sp>
      <p:sp>
        <p:nvSpPr>
          <p:cNvPr id="199684" name="Rectangle 4"/>
          <p:cNvSpPr>
            <a:spLocks noGrp="1" noChangeArrowheads="1"/>
          </p:cNvSpPr>
          <p:nvPr>
            <p:ph type="body" sz="half" idx="2"/>
            <p:custDataLst>
              <p:tags r:id="rId3"/>
            </p:custDataLst>
          </p:nvPr>
        </p:nvSpPr>
        <p:spPr>
          <a:xfrm>
            <a:off x="6411914" y="1425575"/>
            <a:ext cx="3940175" cy="4648200"/>
          </a:xfrm>
        </p:spPr>
        <p:txBody>
          <a:bodyPr/>
          <a:lstStyle/>
          <a:p>
            <a:pPr>
              <a:buFontTx/>
              <a:buNone/>
            </a:pPr>
            <a:r>
              <a:rPr lang="en-US" altLang="zh-CN" sz="2400" u="sng">
                <a:solidFill>
                  <a:srgbClr val="FF0000"/>
                </a:solidFill>
                <a:ea typeface="宋体" panose="02010600030101010101" pitchFamily="2" charset="-122"/>
              </a:rPr>
              <a:t>Public key problem:</a:t>
            </a:r>
            <a:endParaRPr lang="en-US" altLang="zh-CN" sz="2400" u="sng">
              <a:ea typeface="宋体" panose="02010600030101010101" pitchFamily="2" charset="-122"/>
            </a:endParaRPr>
          </a:p>
          <a:p>
            <a:r>
              <a:rPr lang="en-US" altLang="zh-CN" sz="2400">
                <a:ea typeface="宋体" panose="02010600030101010101" pitchFamily="2" charset="-122"/>
              </a:rPr>
              <a:t>When Alice obtains Bob’s public key (from web site, e-mail, diskette), how does she know it is Bob’s public key, not Trudy’s?</a:t>
            </a:r>
          </a:p>
          <a:p>
            <a:pPr>
              <a:buFontTx/>
              <a:buNone/>
            </a:pPr>
            <a:r>
              <a:rPr lang="en-US" altLang="zh-CN" sz="2400">
                <a:solidFill>
                  <a:srgbClr val="FF0000"/>
                </a:solidFill>
                <a:ea typeface="宋体" panose="02010600030101010101" pitchFamily="2" charset="-122"/>
              </a:rPr>
              <a:t>Solution:</a:t>
            </a:r>
          </a:p>
          <a:p>
            <a:r>
              <a:rPr lang="en-US" altLang="zh-CN" sz="2400">
                <a:ea typeface="宋体" panose="02010600030101010101" pitchFamily="2" charset="-122"/>
              </a:rPr>
              <a:t>trusted certification authority (CA)</a:t>
            </a:r>
          </a:p>
          <a:p>
            <a:pPr lvl="1"/>
            <a:endParaRPr lang="en-US" altLang="zh-CN">
              <a:ea typeface="宋体" panose="02010600030101010101" pitchFamily="2" charset="-122"/>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35</a:t>
            </a:fld>
            <a:endParaRPr lang="zh-CN" altLang="en-US"/>
          </a:p>
        </p:txBody>
      </p:sp>
      <p:sp>
        <p:nvSpPr>
          <p:cNvPr id="8"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9"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019124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Oval 2"/>
          <p:cNvSpPr>
            <a:spLocks noChangeArrowheads="1"/>
          </p:cNvSpPr>
          <p:nvPr>
            <p:custDataLst>
              <p:tags r:id="rId1"/>
            </p:custDataLst>
          </p:nvPr>
        </p:nvSpPr>
        <p:spPr bwMode="auto">
          <a:xfrm>
            <a:off x="6996114" y="3671889"/>
            <a:ext cx="3038475" cy="2306637"/>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07" name="Rectangle 3"/>
          <p:cNvSpPr>
            <a:spLocks noGrp="1" noChangeArrowheads="1"/>
          </p:cNvSpPr>
          <p:nvPr>
            <p:ph type="title"/>
            <p:custDataLst>
              <p:tags r:id="rId2"/>
            </p:custDataLst>
          </p:nvPr>
        </p:nvSpPr>
        <p:spPr/>
        <p:txBody>
          <a:bodyPr/>
          <a:lstStyle/>
          <a:p>
            <a:r>
              <a:rPr lang="en-US" altLang="zh-CN" sz="2800">
                <a:ea typeface="宋体" panose="02010600030101010101" pitchFamily="2" charset="-122"/>
              </a:rPr>
              <a:t>Key Distribution Center (KDC)</a:t>
            </a:r>
            <a:endParaRPr lang="en-US" altLang="zh-CN" sz="2000">
              <a:ea typeface="宋体" panose="02010600030101010101" pitchFamily="2" charset="-122"/>
            </a:endParaRPr>
          </a:p>
        </p:txBody>
      </p:sp>
      <p:sp>
        <p:nvSpPr>
          <p:cNvPr id="200708" name="Rectangle 4"/>
          <p:cNvSpPr>
            <a:spLocks noGrp="1" noChangeArrowheads="1"/>
          </p:cNvSpPr>
          <p:nvPr>
            <p:ph type="body" sz="half" idx="1"/>
            <p:custDataLst>
              <p:tags r:id="rId3"/>
            </p:custDataLst>
          </p:nvPr>
        </p:nvSpPr>
        <p:spPr>
          <a:xfrm>
            <a:off x="2114551" y="1366838"/>
            <a:ext cx="8266113" cy="4648200"/>
          </a:xfrm>
        </p:spPr>
        <p:txBody>
          <a:bodyPr/>
          <a:lstStyle/>
          <a:p>
            <a:r>
              <a:rPr lang="en-US" altLang="zh-CN">
                <a:ea typeface="宋体" panose="02010600030101010101" pitchFamily="2" charset="-122"/>
              </a:rPr>
              <a:t>Alice, Bob need shared symmetric key.</a:t>
            </a:r>
          </a:p>
          <a:p>
            <a:r>
              <a:rPr lang="en-US" altLang="zh-CN">
                <a:solidFill>
                  <a:srgbClr val="FF0000"/>
                </a:solidFill>
                <a:ea typeface="宋体" panose="02010600030101010101" pitchFamily="2" charset="-122"/>
              </a:rPr>
              <a:t>KDC:</a:t>
            </a:r>
            <a:r>
              <a:rPr lang="en-US" altLang="zh-CN">
                <a:ea typeface="宋体" panose="02010600030101010101" pitchFamily="2" charset="-122"/>
              </a:rPr>
              <a:t> server shares different secret key with </a:t>
            </a:r>
            <a:r>
              <a:rPr lang="en-US" altLang="zh-CN" i="1">
                <a:ea typeface="宋体" panose="02010600030101010101" pitchFamily="2" charset="-122"/>
              </a:rPr>
              <a:t>each </a:t>
            </a:r>
            <a:r>
              <a:rPr lang="en-US" altLang="zh-CN">
                <a:ea typeface="宋体" panose="02010600030101010101" pitchFamily="2" charset="-122"/>
              </a:rPr>
              <a:t>registered user (many users)</a:t>
            </a:r>
          </a:p>
          <a:p>
            <a:r>
              <a:rPr lang="en-US" altLang="zh-CN">
                <a:ea typeface="宋体" panose="02010600030101010101" pitchFamily="2" charset="-122"/>
              </a:rPr>
              <a:t>Alice, Bob know own symmetric keys, </a:t>
            </a:r>
            <a:r>
              <a:rPr lang="en-US" altLang="zh-CN" sz="2000">
                <a:ea typeface="宋体" panose="02010600030101010101" pitchFamily="2" charset="-122"/>
              </a:rPr>
              <a:t>K</a:t>
            </a:r>
            <a:r>
              <a:rPr lang="en-US" altLang="zh-CN" sz="2000" baseline="-25000">
                <a:ea typeface="宋体" panose="02010600030101010101" pitchFamily="2" charset="-122"/>
              </a:rPr>
              <a:t>A-KDC</a:t>
            </a:r>
            <a:r>
              <a:rPr lang="en-US" altLang="zh-CN" sz="2000">
                <a:ea typeface="宋体" panose="02010600030101010101" pitchFamily="2" charset="-122"/>
              </a:rPr>
              <a:t> K</a:t>
            </a:r>
            <a:r>
              <a:rPr lang="en-US" altLang="zh-CN" sz="2000" baseline="-25000">
                <a:ea typeface="宋体" panose="02010600030101010101" pitchFamily="2" charset="-122"/>
              </a:rPr>
              <a:t>B-KDC</a:t>
            </a:r>
            <a:r>
              <a:rPr lang="en-US" altLang="zh-CN" baseline="-25000">
                <a:ea typeface="宋体" panose="02010600030101010101" pitchFamily="2" charset="-122"/>
              </a:rPr>
              <a:t> </a:t>
            </a:r>
            <a:r>
              <a:rPr lang="en-US" altLang="zh-CN">
                <a:ea typeface="宋体" panose="02010600030101010101" pitchFamily="2" charset="-122"/>
              </a:rPr>
              <a:t>, for communicating with KDC. </a:t>
            </a:r>
          </a:p>
        </p:txBody>
      </p:sp>
      <p:pic>
        <p:nvPicPr>
          <p:cNvPr id="200709" name="Picture 5" descr="j0175664[1]"/>
          <p:cNvPicPr>
            <a:picLocks noChangeAspect="1" noChangeArrowheads="1"/>
          </p:cNvPicPr>
          <p:nvPr>
            <p:custDataLst>
              <p:tags r:id="rId4"/>
            </p:custDataLst>
          </p:nvPr>
        </p:nvPicPr>
        <p:blipFill>
          <a:blip r:embed="rId40" cstate="print">
            <a:extLst>
              <a:ext uri="{28A0092B-C50C-407E-A947-70E740481C1C}">
                <a14:useLocalDpi xmlns:a14="http://schemas.microsoft.com/office/drawing/2010/main" val="0"/>
              </a:ext>
            </a:extLst>
          </a:blip>
          <a:srcRect/>
          <a:stretch>
            <a:fillRect/>
          </a:stretch>
        </p:blipFill>
        <p:spPr bwMode="auto">
          <a:xfrm>
            <a:off x="7666039" y="4449764"/>
            <a:ext cx="12017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0710" name="Group 6"/>
          <p:cNvGrpSpPr>
            <a:grpSpLocks/>
          </p:cNvGrpSpPr>
          <p:nvPr>
            <p:custDataLst>
              <p:tags r:id="rId5"/>
            </p:custDataLst>
          </p:nvPr>
        </p:nvGrpSpPr>
        <p:grpSpPr bwMode="auto">
          <a:xfrm>
            <a:off x="7653339" y="5449889"/>
            <a:ext cx="1068387" cy="428625"/>
            <a:chOff x="4006" y="2460"/>
            <a:chExt cx="673" cy="270"/>
          </a:xfrm>
        </p:grpSpPr>
        <p:pic>
          <p:nvPicPr>
            <p:cNvPr id="200711" name="Picture 7" descr="BS00768_[1]"/>
            <p:cNvPicPr>
              <a:picLocks noChangeAspect="1" noChangeArrowheads="1"/>
            </p:cNvPicPr>
            <p:nvPr>
              <p:custDataLst>
                <p:tags r:id="rId37"/>
              </p:custDataLst>
            </p:nvPr>
          </p:nvPicPr>
          <p:blipFill>
            <a:blip r:embed="rId41" cstate="print">
              <a:extLst>
                <a:ext uri="{28A0092B-C50C-407E-A947-70E740481C1C}">
                  <a14:useLocalDpi xmlns:a14="http://schemas.microsoft.com/office/drawing/2010/main" val="0"/>
                </a:ext>
              </a:extLst>
            </a:blip>
            <a:srcRect/>
            <a:stretch>
              <a:fillRect/>
            </a:stretch>
          </p:blipFill>
          <p:spPr bwMode="auto">
            <a:xfrm flipH="1" flipV="1">
              <a:off x="4205" y="2460"/>
              <a:ext cx="2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12" name="Text Box 8"/>
            <p:cNvSpPr txBox="1">
              <a:spLocks noChangeArrowheads="1"/>
            </p:cNvSpPr>
            <p:nvPr>
              <p:custDataLst>
                <p:tags r:id="rId38"/>
              </p:custDataLst>
            </p:nvPr>
          </p:nvSpPr>
          <p:spPr bwMode="auto">
            <a:xfrm>
              <a:off x="4006" y="2499"/>
              <a:ext cx="6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Comic Sans MS" panose="030F0702030302020204" pitchFamily="66" charset="0"/>
                  <a:ea typeface="宋体" panose="02010600030101010101" pitchFamily="2" charset="-122"/>
                </a:rPr>
                <a:t>K</a:t>
              </a:r>
              <a:r>
                <a:rPr lang="en-US" altLang="zh-CN" baseline="-25000">
                  <a:latin typeface="Comic Sans MS" panose="030F0702030302020204" pitchFamily="66" charset="0"/>
                  <a:ea typeface="宋体" panose="02010600030101010101" pitchFamily="2" charset="-122"/>
                </a:rPr>
                <a:t>B-KDC</a:t>
              </a:r>
            </a:p>
          </p:txBody>
        </p:sp>
      </p:grpSp>
      <p:grpSp>
        <p:nvGrpSpPr>
          <p:cNvPr id="200713" name="Group 9"/>
          <p:cNvGrpSpPr>
            <a:grpSpLocks/>
          </p:cNvGrpSpPr>
          <p:nvPr>
            <p:custDataLst>
              <p:tags r:id="rId6"/>
            </p:custDataLst>
          </p:nvPr>
        </p:nvGrpSpPr>
        <p:grpSpPr bwMode="auto">
          <a:xfrm>
            <a:off x="8832850" y="4224339"/>
            <a:ext cx="1068388" cy="428625"/>
            <a:chOff x="4006" y="2460"/>
            <a:chExt cx="673" cy="270"/>
          </a:xfrm>
        </p:grpSpPr>
        <p:pic>
          <p:nvPicPr>
            <p:cNvPr id="200714" name="Picture 10" descr="BS00768_[1]"/>
            <p:cNvPicPr>
              <a:picLocks noChangeAspect="1" noChangeArrowheads="1"/>
            </p:cNvPicPr>
            <p:nvPr>
              <p:custDataLst>
                <p:tags r:id="rId35"/>
              </p:custDataLst>
            </p:nvPr>
          </p:nvPicPr>
          <p:blipFill>
            <a:blip r:embed="rId41" cstate="print">
              <a:extLst>
                <a:ext uri="{28A0092B-C50C-407E-A947-70E740481C1C}">
                  <a14:useLocalDpi xmlns:a14="http://schemas.microsoft.com/office/drawing/2010/main" val="0"/>
                </a:ext>
              </a:extLst>
            </a:blip>
            <a:srcRect/>
            <a:stretch>
              <a:fillRect/>
            </a:stretch>
          </p:blipFill>
          <p:spPr bwMode="auto">
            <a:xfrm flipH="1" flipV="1">
              <a:off x="4205" y="2460"/>
              <a:ext cx="2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15" name="Text Box 11"/>
            <p:cNvSpPr txBox="1">
              <a:spLocks noChangeArrowheads="1"/>
            </p:cNvSpPr>
            <p:nvPr>
              <p:custDataLst>
                <p:tags r:id="rId36"/>
              </p:custDataLst>
            </p:nvPr>
          </p:nvSpPr>
          <p:spPr bwMode="auto">
            <a:xfrm>
              <a:off x="4006" y="2499"/>
              <a:ext cx="6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Comic Sans MS" panose="030F0702030302020204" pitchFamily="66" charset="0"/>
                  <a:ea typeface="宋体" panose="02010600030101010101" pitchFamily="2" charset="-122"/>
                </a:rPr>
                <a:t>K</a:t>
              </a:r>
              <a:r>
                <a:rPr lang="en-US" altLang="zh-CN" baseline="-25000">
                  <a:latin typeface="Comic Sans MS" panose="030F0702030302020204" pitchFamily="66" charset="0"/>
                  <a:ea typeface="宋体" panose="02010600030101010101" pitchFamily="2" charset="-122"/>
                </a:rPr>
                <a:t>X-KDC</a:t>
              </a:r>
            </a:p>
          </p:txBody>
        </p:sp>
      </p:grpSp>
      <p:grpSp>
        <p:nvGrpSpPr>
          <p:cNvPr id="200716" name="Group 12"/>
          <p:cNvGrpSpPr>
            <a:grpSpLocks/>
          </p:cNvGrpSpPr>
          <p:nvPr>
            <p:custDataLst>
              <p:tags r:id="rId7"/>
            </p:custDataLst>
          </p:nvPr>
        </p:nvGrpSpPr>
        <p:grpSpPr bwMode="auto">
          <a:xfrm>
            <a:off x="8759825" y="4684714"/>
            <a:ext cx="1068388" cy="428625"/>
            <a:chOff x="4006" y="2460"/>
            <a:chExt cx="673" cy="270"/>
          </a:xfrm>
        </p:grpSpPr>
        <p:pic>
          <p:nvPicPr>
            <p:cNvPr id="200717" name="Picture 13" descr="BS00768_[1]"/>
            <p:cNvPicPr>
              <a:picLocks noChangeAspect="1" noChangeArrowheads="1"/>
            </p:cNvPicPr>
            <p:nvPr>
              <p:custDataLst>
                <p:tags r:id="rId33"/>
              </p:custDataLst>
            </p:nvPr>
          </p:nvPicPr>
          <p:blipFill>
            <a:blip r:embed="rId41" cstate="print">
              <a:extLst>
                <a:ext uri="{28A0092B-C50C-407E-A947-70E740481C1C}">
                  <a14:useLocalDpi xmlns:a14="http://schemas.microsoft.com/office/drawing/2010/main" val="0"/>
                </a:ext>
              </a:extLst>
            </a:blip>
            <a:srcRect/>
            <a:stretch>
              <a:fillRect/>
            </a:stretch>
          </p:blipFill>
          <p:spPr bwMode="auto">
            <a:xfrm flipH="1" flipV="1">
              <a:off x="4205" y="2460"/>
              <a:ext cx="2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18" name="Text Box 14"/>
            <p:cNvSpPr txBox="1">
              <a:spLocks noChangeArrowheads="1"/>
            </p:cNvSpPr>
            <p:nvPr>
              <p:custDataLst>
                <p:tags r:id="rId34"/>
              </p:custDataLst>
            </p:nvPr>
          </p:nvSpPr>
          <p:spPr bwMode="auto">
            <a:xfrm>
              <a:off x="4006" y="2499"/>
              <a:ext cx="6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Comic Sans MS" panose="030F0702030302020204" pitchFamily="66" charset="0"/>
                  <a:ea typeface="宋体" panose="02010600030101010101" pitchFamily="2" charset="-122"/>
                </a:rPr>
                <a:t>K</a:t>
              </a:r>
              <a:r>
                <a:rPr lang="en-US" altLang="zh-CN" baseline="-25000">
                  <a:latin typeface="Comic Sans MS" panose="030F0702030302020204" pitchFamily="66" charset="0"/>
                  <a:ea typeface="宋体" panose="02010600030101010101" pitchFamily="2" charset="-122"/>
                </a:rPr>
                <a:t>Y-KDC</a:t>
              </a:r>
            </a:p>
          </p:txBody>
        </p:sp>
      </p:grpSp>
      <p:grpSp>
        <p:nvGrpSpPr>
          <p:cNvPr id="200719" name="Group 15"/>
          <p:cNvGrpSpPr>
            <a:grpSpLocks/>
          </p:cNvGrpSpPr>
          <p:nvPr>
            <p:custDataLst>
              <p:tags r:id="rId8"/>
            </p:custDataLst>
          </p:nvPr>
        </p:nvGrpSpPr>
        <p:grpSpPr bwMode="auto">
          <a:xfrm>
            <a:off x="8491539" y="5162551"/>
            <a:ext cx="1068387" cy="428625"/>
            <a:chOff x="4006" y="2460"/>
            <a:chExt cx="673" cy="270"/>
          </a:xfrm>
        </p:grpSpPr>
        <p:pic>
          <p:nvPicPr>
            <p:cNvPr id="200720" name="Picture 16" descr="BS00768_[1]"/>
            <p:cNvPicPr>
              <a:picLocks noChangeAspect="1" noChangeArrowheads="1"/>
            </p:cNvPicPr>
            <p:nvPr>
              <p:custDataLst>
                <p:tags r:id="rId31"/>
              </p:custDataLst>
            </p:nvPr>
          </p:nvPicPr>
          <p:blipFill>
            <a:blip r:embed="rId41" cstate="print">
              <a:extLst>
                <a:ext uri="{28A0092B-C50C-407E-A947-70E740481C1C}">
                  <a14:useLocalDpi xmlns:a14="http://schemas.microsoft.com/office/drawing/2010/main" val="0"/>
                </a:ext>
              </a:extLst>
            </a:blip>
            <a:srcRect/>
            <a:stretch>
              <a:fillRect/>
            </a:stretch>
          </p:blipFill>
          <p:spPr bwMode="auto">
            <a:xfrm flipH="1" flipV="1">
              <a:off x="4205" y="2460"/>
              <a:ext cx="2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21" name="Text Box 17"/>
            <p:cNvSpPr txBox="1">
              <a:spLocks noChangeArrowheads="1"/>
            </p:cNvSpPr>
            <p:nvPr>
              <p:custDataLst>
                <p:tags r:id="rId32"/>
              </p:custDataLst>
            </p:nvPr>
          </p:nvSpPr>
          <p:spPr bwMode="auto">
            <a:xfrm>
              <a:off x="4006" y="2499"/>
              <a:ext cx="6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Comic Sans MS" panose="030F0702030302020204" pitchFamily="66" charset="0"/>
                  <a:ea typeface="宋体" panose="02010600030101010101" pitchFamily="2" charset="-122"/>
                </a:rPr>
                <a:t>K</a:t>
              </a:r>
              <a:r>
                <a:rPr lang="en-US" altLang="zh-CN" baseline="-25000">
                  <a:latin typeface="Comic Sans MS" panose="030F0702030302020204" pitchFamily="66" charset="0"/>
                  <a:ea typeface="宋体" panose="02010600030101010101" pitchFamily="2" charset="-122"/>
                </a:rPr>
                <a:t>Z-KDC</a:t>
              </a:r>
            </a:p>
          </p:txBody>
        </p:sp>
      </p:grpSp>
      <p:grpSp>
        <p:nvGrpSpPr>
          <p:cNvPr id="200722" name="Group 18"/>
          <p:cNvGrpSpPr>
            <a:grpSpLocks/>
          </p:cNvGrpSpPr>
          <p:nvPr>
            <p:custDataLst>
              <p:tags r:id="rId9"/>
            </p:custDataLst>
          </p:nvPr>
        </p:nvGrpSpPr>
        <p:grpSpPr bwMode="auto">
          <a:xfrm>
            <a:off x="8091489" y="3916364"/>
            <a:ext cx="1068387" cy="428625"/>
            <a:chOff x="4006" y="2460"/>
            <a:chExt cx="673" cy="270"/>
          </a:xfrm>
        </p:grpSpPr>
        <p:pic>
          <p:nvPicPr>
            <p:cNvPr id="200723" name="Picture 19" descr="BS00768_[1]"/>
            <p:cNvPicPr>
              <a:picLocks noChangeAspect="1" noChangeArrowheads="1"/>
            </p:cNvPicPr>
            <p:nvPr>
              <p:custDataLst>
                <p:tags r:id="rId29"/>
              </p:custDataLst>
            </p:nvPr>
          </p:nvPicPr>
          <p:blipFill>
            <a:blip r:embed="rId41" cstate="print">
              <a:extLst>
                <a:ext uri="{28A0092B-C50C-407E-A947-70E740481C1C}">
                  <a14:useLocalDpi xmlns:a14="http://schemas.microsoft.com/office/drawing/2010/main" val="0"/>
                </a:ext>
              </a:extLst>
            </a:blip>
            <a:srcRect/>
            <a:stretch>
              <a:fillRect/>
            </a:stretch>
          </p:blipFill>
          <p:spPr bwMode="auto">
            <a:xfrm flipH="1" flipV="1">
              <a:off x="4205" y="2460"/>
              <a:ext cx="2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24" name="Text Box 20"/>
            <p:cNvSpPr txBox="1">
              <a:spLocks noChangeArrowheads="1"/>
            </p:cNvSpPr>
            <p:nvPr>
              <p:custDataLst>
                <p:tags r:id="rId30"/>
              </p:custDataLst>
            </p:nvPr>
          </p:nvSpPr>
          <p:spPr bwMode="auto">
            <a:xfrm>
              <a:off x="4006" y="2499"/>
              <a:ext cx="6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Comic Sans MS" panose="030F0702030302020204" pitchFamily="66" charset="0"/>
                  <a:ea typeface="宋体" panose="02010600030101010101" pitchFamily="2" charset="-122"/>
                </a:rPr>
                <a:t>K</a:t>
              </a:r>
              <a:r>
                <a:rPr lang="en-US" altLang="zh-CN" baseline="-25000">
                  <a:latin typeface="Comic Sans MS" panose="030F0702030302020204" pitchFamily="66" charset="0"/>
                  <a:ea typeface="宋体" panose="02010600030101010101" pitchFamily="2" charset="-122"/>
                </a:rPr>
                <a:t>P-KDC</a:t>
              </a:r>
            </a:p>
          </p:txBody>
        </p:sp>
      </p:grpSp>
      <p:grpSp>
        <p:nvGrpSpPr>
          <p:cNvPr id="200725" name="Group 21"/>
          <p:cNvGrpSpPr>
            <a:grpSpLocks/>
          </p:cNvGrpSpPr>
          <p:nvPr>
            <p:custDataLst>
              <p:tags r:id="rId10"/>
            </p:custDataLst>
          </p:nvPr>
        </p:nvGrpSpPr>
        <p:grpSpPr bwMode="auto">
          <a:xfrm>
            <a:off x="4198938" y="3836988"/>
            <a:ext cx="1898650" cy="1168400"/>
            <a:chOff x="240" y="2216"/>
            <a:chExt cx="1196" cy="736"/>
          </a:xfrm>
        </p:grpSpPr>
        <p:pic>
          <p:nvPicPr>
            <p:cNvPr id="200726" name="Picture 22" descr="Bob"/>
            <p:cNvPicPr>
              <a:picLocks noChangeAspect="1" noChangeArrowheads="1"/>
            </p:cNvPicPr>
            <p:nvPr>
              <p:custDataLst>
                <p:tags r:id="rId25"/>
              </p:custDataLst>
            </p:nvPr>
          </p:nvPicPr>
          <p:blipFill>
            <a:blip r:embed="rId42">
              <a:extLst>
                <a:ext uri="{28A0092B-C50C-407E-A947-70E740481C1C}">
                  <a14:useLocalDpi xmlns:a14="http://schemas.microsoft.com/office/drawing/2010/main" val="0"/>
                </a:ext>
              </a:extLst>
            </a:blip>
            <a:srcRect/>
            <a:stretch>
              <a:fillRect/>
            </a:stretch>
          </p:blipFill>
          <p:spPr bwMode="auto">
            <a:xfrm>
              <a:off x="380" y="2286"/>
              <a:ext cx="504"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0727" name="Group 23"/>
            <p:cNvGrpSpPr>
              <a:grpSpLocks/>
            </p:cNvGrpSpPr>
            <p:nvPr/>
          </p:nvGrpSpPr>
          <p:grpSpPr bwMode="auto">
            <a:xfrm>
              <a:off x="652" y="2582"/>
              <a:ext cx="673" cy="270"/>
              <a:chOff x="4006" y="2460"/>
              <a:chExt cx="673" cy="270"/>
            </a:xfrm>
          </p:grpSpPr>
          <p:pic>
            <p:nvPicPr>
              <p:cNvPr id="200728" name="Picture 24" descr="BS00768_[1]"/>
              <p:cNvPicPr>
                <a:picLocks noChangeAspect="1" noChangeArrowheads="1"/>
              </p:cNvPicPr>
              <p:nvPr>
                <p:custDataLst>
                  <p:tags r:id="rId27"/>
                </p:custDataLst>
              </p:nvPr>
            </p:nvPicPr>
            <p:blipFill>
              <a:blip r:embed="rId41" cstate="print">
                <a:extLst>
                  <a:ext uri="{28A0092B-C50C-407E-A947-70E740481C1C}">
                    <a14:useLocalDpi xmlns:a14="http://schemas.microsoft.com/office/drawing/2010/main" val="0"/>
                  </a:ext>
                </a:extLst>
              </a:blip>
              <a:srcRect/>
              <a:stretch>
                <a:fillRect/>
              </a:stretch>
            </p:blipFill>
            <p:spPr bwMode="auto">
              <a:xfrm flipH="1" flipV="1">
                <a:off x="4205" y="2460"/>
                <a:ext cx="2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29" name="Text Box 25"/>
              <p:cNvSpPr txBox="1">
                <a:spLocks noChangeArrowheads="1"/>
              </p:cNvSpPr>
              <p:nvPr>
                <p:custDataLst>
                  <p:tags r:id="rId28"/>
                </p:custDataLst>
              </p:nvPr>
            </p:nvSpPr>
            <p:spPr bwMode="auto">
              <a:xfrm>
                <a:off x="4006" y="2499"/>
                <a:ext cx="6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Comic Sans MS" panose="030F0702030302020204" pitchFamily="66" charset="0"/>
                    <a:ea typeface="宋体" panose="02010600030101010101" pitchFamily="2" charset="-122"/>
                  </a:rPr>
                  <a:t>K</a:t>
                </a:r>
                <a:r>
                  <a:rPr lang="en-US" altLang="zh-CN" baseline="-25000">
                    <a:latin typeface="Comic Sans MS" panose="030F0702030302020204" pitchFamily="66" charset="0"/>
                    <a:ea typeface="宋体" panose="02010600030101010101" pitchFamily="2" charset="-122"/>
                  </a:rPr>
                  <a:t>B-KDC</a:t>
                </a:r>
              </a:p>
            </p:txBody>
          </p:sp>
        </p:grpSp>
        <p:sp>
          <p:nvSpPr>
            <p:cNvPr id="200730" name="Oval 26"/>
            <p:cNvSpPr>
              <a:spLocks noChangeArrowheads="1"/>
            </p:cNvSpPr>
            <p:nvPr>
              <p:custDataLst>
                <p:tags r:id="rId26"/>
              </p:custDataLst>
            </p:nvPr>
          </p:nvSpPr>
          <p:spPr bwMode="auto">
            <a:xfrm>
              <a:off x="240" y="2216"/>
              <a:ext cx="1196" cy="7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0731" name="Group 27"/>
          <p:cNvGrpSpPr>
            <a:grpSpLocks/>
          </p:cNvGrpSpPr>
          <p:nvPr>
            <p:custDataLst>
              <p:tags r:id="rId11"/>
            </p:custDataLst>
          </p:nvPr>
        </p:nvGrpSpPr>
        <p:grpSpPr bwMode="auto">
          <a:xfrm>
            <a:off x="3581400" y="5105400"/>
            <a:ext cx="1911350" cy="1168400"/>
            <a:chOff x="168" y="3136"/>
            <a:chExt cx="1204" cy="736"/>
          </a:xfrm>
        </p:grpSpPr>
        <p:pic>
          <p:nvPicPr>
            <p:cNvPr id="200732" name="Picture 28" descr="Alice"/>
            <p:cNvPicPr>
              <a:picLocks noChangeAspect="1" noChangeArrowheads="1"/>
            </p:cNvPicPr>
            <p:nvPr>
              <p:custDataLst>
                <p:tags r:id="rId21"/>
              </p:custDataLst>
            </p:nvPr>
          </p:nvPicPr>
          <p:blipFill>
            <a:blip r:embed="rId43">
              <a:extLst>
                <a:ext uri="{28A0092B-C50C-407E-A947-70E740481C1C}">
                  <a14:useLocalDpi xmlns:a14="http://schemas.microsoft.com/office/drawing/2010/main" val="0"/>
                </a:ext>
              </a:extLst>
            </a:blip>
            <a:srcRect/>
            <a:stretch>
              <a:fillRect/>
            </a:stretch>
          </p:blipFill>
          <p:spPr bwMode="auto">
            <a:xfrm>
              <a:off x="320" y="3202"/>
              <a:ext cx="474"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0733" name="Group 29"/>
            <p:cNvGrpSpPr>
              <a:grpSpLocks/>
            </p:cNvGrpSpPr>
            <p:nvPr/>
          </p:nvGrpSpPr>
          <p:grpSpPr bwMode="auto">
            <a:xfrm>
              <a:off x="699" y="3336"/>
              <a:ext cx="673" cy="270"/>
              <a:chOff x="4006" y="2460"/>
              <a:chExt cx="673" cy="270"/>
            </a:xfrm>
          </p:grpSpPr>
          <p:pic>
            <p:nvPicPr>
              <p:cNvPr id="200734" name="Picture 30" descr="BS00768_[1]"/>
              <p:cNvPicPr>
                <a:picLocks noChangeAspect="1" noChangeArrowheads="1"/>
              </p:cNvPicPr>
              <p:nvPr>
                <p:custDataLst>
                  <p:tags r:id="rId23"/>
                </p:custDataLst>
              </p:nvPr>
            </p:nvPicPr>
            <p:blipFill>
              <a:blip r:embed="rId41" cstate="print">
                <a:extLst>
                  <a:ext uri="{28A0092B-C50C-407E-A947-70E740481C1C}">
                    <a14:useLocalDpi xmlns:a14="http://schemas.microsoft.com/office/drawing/2010/main" val="0"/>
                  </a:ext>
                </a:extLst>
              </a:blip>
              <a:srcRect/>
              <a:stretch>
                <a:fillRect/>
              </a:stretch>
            </p:blipFill>
            <p:spPr bwMode="auto">
              <a:xfrm flipH="1" flipV="1">
                <a:off x="4205" y="2460"/>
                <a:ext cx="2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35" name="Text Box 31"/>
              <p:cNvSpPr txBox="1">
                <a:spLocks noChangeArrowheads="1"/>
              </p:cNvSpPr>
              <p:nvPr>
                <p:custDataLst>
                  <p:tags r:id="rId24"/>
                </p:custDataLst>
              </p:nvPr>
            </p:nvSpPr>
            <p:spPr bwMode="auto">
              <a:xfrm>
                <a:off x="4006" y="2499"/>
                <a:ext cx="6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Comic Sans MS" panose="030F0702030302020204" pitchFamily="66" charset="0"/>
                    <a:ea typeface="宋体" panose="02010600030101010101" pitchFamily="2" charset="-122"/>
                  </a:rPr>
                  <a:t>K</a:t>
                </a:r>
                <a:r>
                  <a:rPr lang="en-US" altLang="zh-CN" baseline="-25000">
                    <a:latin typeface="Comic Sans MS" panose="030F0702030302020204" pitchFamily="66" charset="0"/>
                    <a:ea typeface="宋体" panose="02010600030101010101" pitchFamily="2" charset="-122"/>
                  </a:rPr>
                  <a:t>A-KDC</a:t>
                </a:r>
              </a:p>
            </p:txBody>
          </p:sp>
        </p:grpSp>
        <p:sp>
          <p:nvSpPr>
            <p:cNvPr id="200736" name="Oval 32"/>
            <p:cNvSpPr>
              <a:spLocks noChangeArrowheads="1"/>
            </p:cNvSpPr>
            <p:nvPr>
              <p:custDataLst>
                <p:tags r:id="rId22"/>
              </p:custDataLst>
            </p:nvPr>
          </p:nvSpPr>
          <p:spPr bwMode="auto">
            <a:xfrm>
              <a:off x="168" y="3136"/>
              <a:ext cx="1196" cy="7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0737" name="Group 33"/>
          <p:cNvGrpSpPr>
            <a:grpSpLocks/>
          </p:cNvGrpSpPr>
          <p:nvPr>
            <p:custDataLst>
              <p:tags r:id="rId12"/>
            </p:custDataLst>
          </p:nvPr>
        </p:nvGrpSpPr>
        <p:grpSpPr bwMode="auto">
          <a:xfrm>
            <a:off x="7339014" y="4021139"/>
            <a:ext cx="1068387" cy="428625"/>
            <a:chOff x="4006" y="2460"/>
            <a:chExt cx="673" cy="270"/>
          </a:xfrm>
        </p:grpSpPr>
        <p:pic>
          <p:nvPicPr>
            <p:cNvPr id="200738" name="Picture 34" descr="BS00768_[1]"/>
            <p:cNvPicPr>
              <a:picLocks noChangeAspect="1" noChangeArrowheads="1"/>
            </p:cNvPicPr>
            <p:nvPr>
              <p:custDataLst>
                <p:tags r:id="rId19"/>
              </p:custDataLst>
            </p:nvPr>
          </p:nvPicPr>
          <p:blipFill>
            <a:blip r:embed="rId41" cstate="print">
              <a:extLst>
                <a:ext uri="{28A0092B-C50C-407E-A947-70E740481C1C}">
                  <a14:useLocalDpi xmlns:a14="http://schemas.microsoft.com/office/drawing/2010/main" val="0"/>
                </a:ext>
              </a:extLst>
            </a:blip>
            <a:srcRect/>
            <a:stretch>
              <a:fillRect/>
            </a:stretch>
          </p:blipFill>
          <p:spPr bwMode="auto">
            <a:xfrm flipH="1" flipV="1">
              <a:off x="4205" y="2460"/>
              <a:ext cx="2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39" name="Text Box 35"/>
            <p:cNvSpPr txBox="1">
              <a:spLocks noChangeArrowheads="1"/>
            </p:cNvSpPr>
            <p:nvPr>
              <p:custDataLst>
                <p:tags r:id="rId20"/>
              </p:custDataLst>
            </p:nvPr>
          </p:nvSpPr>
          <p:spPr bwMode="auto">
            <a:xfrm>
              <a:off x="4006" y="2499"/>
              <a:ext cx="6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Comic Sans MS" panose="030F0702030302020204" pitchFamily="66" charset="0"/>
                  <a:ea typeface="宋体" panose="02010600030101010101" pitchFamily="2" charset="-122"/>
                </a:rPr>
                <a:t>K</a:t>
              </a:r>
              <a:r>
                <a:rPr lang="en-US" altLang="zh-CN" baseline="-25000">
                  <a:latin typeface="Comic Sans MS" panose="030F0702030302020204" pitchFamily="66" charset="0"/>
                  <a:ea typeface="宋体" panose="02010600030101010101" pitchFamily="2" charset="-122"/>
                </a:rPr>
                <a:t>A-KDC</a:t>
              </a:r>
            </a:p>
          </p:txBody>
        </p:sp>
      </p:grpSp>
      <p:pic>
        <p:nvPicPr>
          <p:cNvPr id="200740" name="Picture 36" descr="campdavid"/>
          <p:cNvPicPr>
            <a:picLocks noGrp="1" noChangeAspect="1" noChangeArrowheads="1"/>
          </p:cNvPicPr>
          <p:nvPr>
            <p:ph sz="quarter" idx="3"/>
            <p:custDataLst>
              <p:tags r:id="rId13"/>
            </p:custDataLst>
          </p:nvPr>
        </p:nvPicPr>
        <p:blipFill>
          <a:blip r:embed="rId44">
            <a:extLst>
              <a:ext uri="{28A0092B-C50C-407E-A947-70E740481C1C}">
                <a14:useLocalDpi xmlns:a14="http://schemas.microsoft.com/office/drawing/2010/main" val="0"/>
              </a:ext>
            </a:extLst>
          </a:blip>
          <a:srcRect/>
          <a:stretch>
            <a:fillRect/>
          </a:stretch>
        </p:blipFill>
        <p:spPr>
          <a:xfrm>
            <a:off x="2162175" y="4016375"/>
            <a:ext cx="788988" cy="1066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00741" name="Group 37"/>
          <p:cNvGrpSpPr>
            <a:grpSpLocks/>
          </p:cNvGrpSpPr>
          <p:nvPr>
            <p:custDataLst>
              <p:tags r:id="rId14"/>
            </p:custDataLst>
          </p:nvPr>
        </p:nvGrpSpPr>
        <p:grpSpPr bwMode="auto">
          <a:xfrm>
            <a:off x="2859089" y="4459289"/>
            <a:ext cx="1068387" cy="428625"/>
            <a:chOff x="4006" y="2460"/>
            <a:chExt cx="673" cy="270"/>
          </a:xfrm>
        </p:grpSpPr>
        <p:pic>
          <p:nvPicPr>
            <p:cNvPr id="200742" name="Picture 38" descr="BS00768_[1]"/>
            <p:cNvPicPr>
              <a:picLocks noChangeAspect="1" noChangeArrowheads="1"/>
            </p:cNvPicPr>
            <p:nvPr>
              <p:custDataLst>
                <p:tags r:id="rId17"/>
              </p:custDataLst>
            </p:nvPr>
          </p:nvPicPr>
          <p:blipFill>
            <a:blip r:embed="rId41" cstate="print">
              <a:extLst>
                <a:ext uri="{28A0092B-C50C-407E-A947-70E740481C1C}">
                  <a14:useLocalDpi xmlns:a14="http://schemas.microsoft.com/office/drawing/2010/main" val="0"/>
                </a:ext>
              </a:extLst>
            </a:blip>
            <a:srcRect/>
            <a:stretch>
              <a:fillRect/>
            </a:stretch>
          </p:blipFill>
          <p:spPr bwMode="auto">
            <a:xfrm flipH="1" flipV="1">
              <a:off x="4205" y="2460"/>
              <a:ext cx="2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43" name="Text Box 39"/>
            <p:cNvSpPr txBox="1">
              <a:spLocks noChangeArrowheads="1"/>
            </p:cNvSpPr>
            <p:nvPr>
              <p:custDataLst>
                <p:tags r:id="rId18"/>
              </p:custDataLst>
            </p:nvPr>
          </p:nvSpPr>
          <p:spPr bwMode="auto">
            <a:xfrm>
              <a:off x="4006" y="2499"/>
              <a:ext cx="6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Comic Sans MS" panose="030F0702030302020204" pitchFamily="66" charset="0"/>
                  <a:ea typeface="宋体" panose="02010600030101010101" pitchFamily="2" charset="-122"/>
                </a:rPr>
                <a:t>K</a:t>
              </a:r>
              <a:r>
                <a:rPr lang="en-US" altLang="zh-CN" baseline="-25000">
                  <a:latin typeface="Comic Sans MS" panose="030F0702030302020204" pitchFamily="66" charset="0"/>
                  <a:ea typeface="宋体" panose="02010600030101010101" pitchFamily="2" charset="-122"/>
                </a:rPr>
                <a:t>P-KDC</a:t>
              </a:r>
            </a:p>
          </p:txBody>
        </p:sp>
      </p:grpSp>
      <p:sp>
        <p:nvSpPr>
          <p:cNvPr id="200744" name="Oval 40"/>
          <p:cNvSpPr>
            <a:spLocks noChangeArrowheads="1"/>
          </p:cNvSpPr>
          <p:nvPr>
            <p:custDataLst>
              <p:tags r:id="rId15"/>
            </p:custDataLst>
          </p:nvPr>
        </p:nvSpPr>
        <p:spPr bwMode="auto">
          <a:xfrm>
            <a:off x="1873250" y="3924300"/>
            <a:ext cx="1898650" cy="13858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5" name="Text Box 41"/>
          <p:cNvSpPr txBox="1">
            <a:spLocks noChangeArrowheads="1"/>
          </p:cNvSpPr>
          <p:nvPr>
            <p:custDataLst>
              <p:tags r:id="rId16"/>
            </p:custDataLst>
          </p:nvPr>
        </p:nvSpPr>
        <p:spPr bwMode="auto">
          <a:xfrm>
            <a:off x="9207500" y="3467100"/>
            <a:ext cx="77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Comic Sans MS" panose="030F0702030302020204" pitchFamily="66" charset="0"/>
                <a:ea typeface="宋体" panose="02010600030101010101" pitchFamily="2" charset="-122"/>
              </a:rPr>
              <a:t>KDC</a:t>
            </a:r>
          </a:p>
        </p:txBody>
      </p:sp>
      <p:sp>
        <p:nvSpPr>
          <p:cNvPr id="2" name="灯片编号占位符 1"/>
          <p:cNvSpPr>
            <a:spLocks noGrp="1"/>
          </p:cNvSpPr>
          <p:nvPr>
            <p:ph type="sldNum" sz="quarter" idx="12"/>
          </p:nvPr>
        </p:nvSpPr>
        <p:spPr/>
        <p:txBody>
          <a:bodyPr/>
          <a:lstStyle/>
          <a:p>
            <a:fld id="{0A6C6811-17C7-40E2-AF29-43309B286191}" type="slidenum">
              <a:rPr lang="en-US" altLang="zh-CN" smtClean="0"/>
              <a:pPr/>
              <a:t>36</a:t>
            </a:fld>
            <a:endParaRPr lang="en-US" altLang="zh-CN"/>
          </a:p>
        </p:txBody>
      </p:sp>
      <p:sp>
        <p:nvSpPr>
          <p:cNvPr id="4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4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1930855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custDataLst>
              <p:tags r:id="rId1"/>
            </p:custDataLst>
          </p:nvPr>
        </p:nvSpPr>
        <p:spPr/>
        <p:txBody>
          <a:bodyPr/>
          <a:lstStyle/>
          <a:p>
            <a:r>
              <a:rPr lang="en-US" altLang="zh-CN" sz="2800">
                <a:ea typeface="宋体" panose="02010600030101010101" pitchFamily="2" charset="-122"/>
              </a:rPr>
              <a:t>Key Distribution Center (KDC)</a:t>
            </a:r>
            <a:endParaRPr lang="en-US" altLang="zh-CN" sz="2000">
              <a:ea typeface="宋体" panose="02010600030101010101" pitchFamily="2" charset="-122"/>
            </a:endParaRPr>
          </a:p>
        </p:txBody>
      </p:sp>
      <p:pic>
        <p:nvPicPr>
          <p:cNvPr id="201731" name="Picture 3" descr="j0175664[1]"/>
          <p:cNvPicPr>
            <a:picLocks noGrp="1" noChangeAspect="1" noChangeArrowheads="1"/>
          </p:cNvPicPr>
          <p:nvPr>
            <p:ph idx="1"/>
            <p:custDataLst>
              <p:tags r:id="rId2"/>
            </p:custDataLst>
          </p:nvPr>
        </p:nvPicPr>
        <p:blipFill>
          <a:blip r:embed="rId18" cstate="print">
            <a:extLst>
              <a:ext uri="{28A0092B-C50C-407E-A947-70E740481C1C}">
                <a14:useLocalDpi xmlns:a14="http://schemas.microsoft.com/office/drawing/2010/main" val="0"/>
              </a:ext>
            </a:extLst>
          </a:blip>
          <a:srcRect/>
          <a:stretch>
            <a:fillRect/>
          </a:stretch>
        </p:blipFill>
        <p:spPr>
          <a:xfrm>
            <a:off x="5773739" y="2417764"/>
            <a:ext cx="1271587" cy="928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1732" name="Picture 4" descr="Bob"/>
          <p:cNvPicPr>
            <a:picLocks noChangeAspect="1" noChangeArrowheads="1"/>
          </p:cNvPicPr>
          <p:nvPr>
            <p:custDataLst>
              <p:tags r:id="rId3"/>
            </p:custDataLst>
          </p:nvPr>
        </p:nvPicPr>
        <p:blipFill>
          <a:blip r:embed="rId19">
            <a:extLst>
              <a:ext uri="{28A0092B-C50C-407E-A947-70E740481C1C}">
                <a14:useLocalDpi xmlns:a14="http://schemas.microsoft.com/office/drawing/2010/main" val="0"/>
              </a:ext>
            </a:extLst>
          </a:blip>
          <a:srcRect/>
          <a:stretch>
            <a:fillRect/>
          </a:stretch>
        </p:blipFill>
        <p:spPr bwMode="auto">
          <a:xfrm>
            <a:off x="8218488" y="2944813"/>
            <a:ext cx="80010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733" name="Picture 5" descr="Alice"/>
          <p:cNvPicPr>
            <a:picLocks noChangeAspect="1" noChangeArrowheads="1"/>
          </p:cNvPicPr>
          <p:nvPr>
            <p:custDataLst>
              <p:tags r:id="rId4"/>
            </p:custDataLst>
          </p:nvPr>
        </p:nvPicPr>
        <p:blipFill>
          <a:blip r:embed="rId20">
            <a:extLst>
              <a:ext uri="{28A0092B-C50C-407E-A947-70E740481C1C}">
                <a14:useLocalDpi xmlns:a14="http://schemas.microsoft.com/office/drawing/2010/main" val="0"/>
              </a:ext>
            </a:extLst>
          </a:blip>
          <a:srcRect/>
          <a:stretch>
            <a:fillRect/>
          </a:stretch>
        </p:blipFill>
        <p:spPr bwMode="auto">
          <a:xfrm>
            <a:off x="2397126" y="2543175"/>
            <a:ext cx="75247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4" name="Line 6"/>
          <p:cNvSpPr>
            <a:spLocks noChangeShapeType="1"/>
          </p:cNvSpPr>
          <p:nvPr>
            <p:custDataLst>
              <p:tags r:id="rId5"/>
            </p:custDataLst>
          </p:nvPr>
        </p:nvSpPr>
        <p:spPr bwMode="auto">
          <a:xfrm>
            <a:off x="3155950" y="3068638"/>
            <a:ext cx="2249488"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35" name="Line 7"/>
          <p:cNvSpPr>
            <a:spLocks noChangeShapeType="1"/>
          </p:cNvSpPr>
          <p:nvPr>
            <p:custDataLst>
              <p:tags r:id="rId6"/>
            </p:custDataLst>
          </p:nvPr>
        </p:nvSpPr>
        <p:spPr bwMode="auto">
          <a:xfrm flipH="1">
            <a:off x="2900363" y="3400425"/>
            <a:ext cx="2601912" cy="630238"/>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36" name="Line 8"/>
          <p:cNvSpPr>
            <a:spLocks noChangeShapeType="1"/>
          </p:cNvSpPr>
          <p:nvPr>
            <p:custDataLst>
              <p:tags r:id="rId7"/>
            </p:custDataLst>
          </p:nvPr>
        </p:nvSpPr>
        <p:spPr bwMode="auto">
          <a:xfrm>
            <a:off x="3321050" y="4418013"/>
            <a:ext cx="4745038"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37" name="Text Box 9"/>
          <p:cNvSpPr txBox="1">
            <a:spLocks noChangeArrowheads="1"/>
          </p:cNvSpPr>
          <p:nvPr>
            <p:custDataLst>
              <p:tags r:id="rId8"/>
            </p:custDataLst>
          </p:nvPr>
        </p:nvSpPr>
        <p:spPr bwMode="auto">
          <a:xfrm>
            <a:off x="1997076" y="3651251"/>
            <a:ext cx="1223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latin typeface="Comic Sans MS" panose="030F0702030302020204" pitchFamily="66" charset="0"/>
                <a:ea typeface="宋体" panose="02010600030101010101" pitchFamily="2" charset="-122"/>
              </a:rPr>
              <a:t>Alice</a:t>
            </a:r>
          </a:p>
          <a:p>
            <a:pPr algn="ctr"/>
            <a:r>
              <a:rPr lang="en-US" altLang="zh-CN" sz="2000">
                <a:latin typeface="Comic Sans MS" panose="030F0702030302020204" pitchFamily="66" charset="0"/>
                <a:ea typeface="宋体" panose="02010600030101010101" pitchFamily="2" charset="-122"/>
              </a:rPr>
              <a:t>knows R1</a:t>
            </a:r>
          </a:p>
        </p:txBody>
      </p:sp>
      <p:sp>
        <p:nvSpPr>
          <p:cNvPr id="201738" name="Text Box 10"/>
          <p:cNvSpPr txBox="1">
            <a:spLocks noChangeArrowheads="1"/>
          </p:cNvSpPr>
          <p:nvPr>
            <p:custDataLst>
              <p:tags r:id="rId9"/>
            </p:custDataLst>
          </p:nvPr>
        </p:nvSpPr>
        <p:spPr bwMode="auto">
          <a:xfrm>
            <a:off x="8083550" y="3744914"/>
            <a:ext cx="18478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latin typeface="Comic Sans MS" panose="030F0702030302020204" pitchFamily="66" charset="0"/>
                <a:ea typeface="宋体" panose="02010600030101010101" pitchFamily="2" charset="-122"/>
              </a:rPr>
              <a:t>Bob knows to use  R1 to communicate with Alice</a:t>
            </a:r>
          </a:p>
        </p:txBody>
      </p:sp>
      <p:sp>
        <p:nvSpPr>
          <p:cNvPr id="201739" name="Line 11"/>
          <p:cNvSpPr>
            <a:spLocks noChangeShapeType="1"/>
          </p:cNvSpPr>
          <p:nvPr>
            <p:custDataLst>
              <p:tags r:id="rId10"/>
            </p:custDataLst>
          </p:nvPr>
        </p:nvSpPr>
        <p:spPr bwMode="auto">
          <a:xfrm>
            <a:off x="2730500" y="5108575"/>
            <a:ext cx="5964238" cy="0"/>
          </a:xfrm>
          <a:prstGeom prst="line">
            <a:avLst/>
          </a:prstGeom>
          <a:noFill/>
          <a:ln w="762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40" name="Text Box 12"/>
          <p:cNvSpPr txBox="1">
            <a:spLocks noChangeArrowheads="1"/>
          </p:cNvSpPr>
          <p:nvPr>
            <p:custDataLst>
              <p:tags r:id="rId11"/>
            </p:custDataLst>
          </p:nvPr>
        </p:nvSpPr>
        <p:spPr bwMode="auto">
          <a:xfrm>
            <a:off x="2249489" y="5284789"/>
            <a:ext cx="68976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a:latin typeface="Comic Sans MS" panose="030F0702030302020204" pitchFamily="66" charset="0"/>
                <a:ea typeface="宋体" panose="02010600030101010101" pitchFamily="2" charset="-122"/>
              </a:rPr>
              <a:t>Alice and Bob communicate: using R1 as </a:t>
            </a:r>
          </a:p>
          <a:p>
            <a:pPr algn="ctr"/>
            <a:r>
              <a:rPr lang="en-US" altLang="zh-CN" sz="2400" i="1">
                <a:solidFill>
                  <a:srgbClr val="FF0000"/>
                </a:solidFill>
                <a:latin typeface="Comic Sans MS" panose="030F0702030302020204" pitchFamily="66" charset="0"/>
                <a:ea typeface="宋体" panose="02010600030101010101" pitchFamily="2" charset="-122"/>
              </a:rPr>
              <a:t>session key</a:t>
            </a:r>
            <a:r>
              <a:rPr lang="en-US" altLang="zh-CN" sz="2400">
                <a:latin typeface="Comic Sans MS" panose="030F0702030302020204" pitchFamily="66" charset="0"/>
                <a:ea typeface="宋体" panose="02010600030101010101" pitchFamily="2" charset="-122"/>
              </a:rPr>
              <a:t> for shared symmetric encryption </a:t>
            </a:r>
          </a:p>
        </p:txBody>
      </p:sp>
      <p:sp>
        <p:nvSpPr>
          <p:cNvPr id="201741" name="Text Box 13"/>
          <p:cNvSpPr txBox="1">
            <a:spLocks noChangeArrowheads="1"/>
          </p:cNvSpPr>
          <p:nvPr>
            <p:custDataLst>
              <p:tags r:id="rId12"/>
            </p:custDataLst>
          </p:nvPr>
        </p:nvSpPr>
        <p:spPr bwMode="auto">
          <a:xfrm>
            <a:off x="2039939" y="1287464"/>
            <a:ext cx="81740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u="sng">
                <a:solidFill>
                  <a:srgbClr val="FF0000"/>
                </a:solidFill>
                <a:latin typeface="Comic Sans MS" panose="030F0702030302020204" pitchFamily="66" charset="0"/>
                <a:ea typeface="宋体" panose="02010600030101010101" pitchFamily="2" charset="-122"/>
              </a:rPr>
              <a:t>Q:</a:t>
            </a:r>
            <a:r>
              <a:rPr lang="en-US" altLang="zh-CN" sz="2400">
                <a:latin typeface="Comic Sans MS" panose="030F0702030302020204" pitchFamily="66" charset="0"/>
                <a:ea typeface="宋体" panose="02010600030101010101" pitchFamily="2" charset="-122"/>
              </a:rPr>
              <a:t>   How does KDC allow Bob, Alice to determine shared symmetric secret key to communicate with each other? </a:t>
            </a:r>
          </a:p>
        </p:txBody>
      </p:sp>
      <p:sp>
        <p:nvSpPr>
          <p:cNvPr id="201742" name="Text Box 14"/>
          <p:cNvSpPr txBox="1">
            <a:spLocks noChangeArrowheads="1"/>
          </p:cNvSpPr>
          <p:nvPr>
            <p:custDataLst>
              <p:tags r:id="rId13"/>
            </p:custDataLst>
          </p:nvPr>
        </p:nvSpPr>
        <p:spPr bwMode="auto">
          <a:xfrm>
            <a:off x="6934201" y="2362200"/>
            <a:ext cx="138271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Comic Sans MS" panose="030F0702030302020204" pitchFamily="66" charset="0"/>
                <a:ea typeface="宋体" panose="02010600030101010101" pitchFamily="2" charset="-122"/>
              </a:rPr>
              <a:t>KDC generates  R1</a:t>
            </a:r>
          </a:p>
        </p:txBody>
      </p:sp>
      <p:sp>
        <p:nvSpPr>
          <p:cNvPr id="201743" name="Text Box 15"/>
          <p:cNvSpPr txBox="1">
            <a:spLocks noChangeArrowheads="1"/>
          </p:cNvSpPr>
          <p:nvPr>
            <p:custDataLst>
              <p:tags r:id="rId14"/>
            </p:custDataLst>
          </p:nvPr>
        </p:nvSpPr>
        <p:spPr bwMode="auto">
          <a:xfrm>
            <a:off x="4922838" y="4251325"/>
            <a:ext cx="2024062"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K</a:t>
            </a:r>
            <a:r>
              <a:rPr lang="en-US" altLang="zh-CN" sz="2000" baseline="-25000">
                <a:latin typeface="Arial Unicode MS" panose="020B0604020202020204" pitchFamily="34" charset="-122"/>
                <a:ea typeface="Arial Unicode MS" panose="020B0604020202020204" pitchFamily="34" charset="-122"/>
                <a:cs typeface="Arial Unicode MS" panose="020B0604020202020204" pitchFamily="34" charset="-122"/>
              </a:rPr>
              <a:t>B-KDC</a:t>
            </a: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(A,R1)</a:t>
            </a:r>
            <a:r>
              <a:rPr lang="en-US" altLang="zh-CN" sz="2400">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201744" name="Text Box 16"/>
          <p:cNvSpPr txBox="1">
            <a:spLocks noChangeArrowheads="1"/>
          </p:cNvSpPr>
          <p:nvPr>
            <p:custDataLst>
              <p:tags r:id="rId15"/>
            </p:custDataLst>
          </p:nvPr>
        </p:nvSpPr>
        <p:spPr bwMode="auto">
          <a:xfrm>
            <a:off x="3346450" y="2776539"/>
            <a:ext cx="171608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K</a:t>
            </a:r>
            <a:r>
              <a:rPr lang="en-US" altLang="zh-CN" sz="2000" baseline="-25000">
                <a:latin typeface="Arial Unicode MS" panose="020B0604020202020204" pitchFamily="34" charset="-122"/>
                <a:ea typeface="Arial Unicode MS" panose="020B0604020202020204" pitchFamily="34" charset="-122"/>
                <a:cs typeface="Arial Unicode MS" panose="020B0604020202020204" pitchFamily="34" charset="-122"/>
              </a:rPr>
              <a:t>A-KDC</a:t>
            </a: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(A,B)</a:t>
            </a:r>
          </a:p>
        </p:txBody>
      </p:sp>
      <p:sp>
        <p:nvSpPr>
          <p:cNvPr id="201745" name="Text Box 17"/>
          <p:cNvSpPr txBox="1">
            <a:spLocks noChangeArrowheads="1"/>
          </p:cNvSpPr>
          <p:nvPr>
            <p:custDataLst>
              <p:tags r:id="rId16"/>
            </p:custDataLst>
          </p:nvPr>
        </p:nvSpPr>
        <p:spPr bwMode="auto">
          <a:xfrm>
            <a:off x="3332163" y="3532189"/>
            <a:ext cx="4216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K</a:t>
            </a:r>
            <a:r>
              <a:rPr lang="en-US" altLang="zh-CN" sz="2000" baseline="-25000">
                <a:latin typeface="Arial Unicode MS" panose="020B0604020202020204" pitchFamily="34" charset="-122"/>
                <a:ea typeface="Arial Unicode MS" panose="020B0604020202020204" pitchFamily="34" charset="-122"/>
                <a:cs typeface="Arial Unicode MS" panose="020B0604020202020204" pitchFamily="34" charset="-122"/>
              </a:rPr>
              <a:t>A-KDC</a:t>
            </a: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(R1, K</a:t>
            </a:r>
            <a:r>
              <a:rPr lang="en-US" altLang="zh-CN" sz="2000" baseline="-25000">
                <a:latin typeface="Arial Unicode MS" panose="020B0604020202020204" pitchFamily="34" charset="-122"/>
                <a:ea typeface="Arial Unicode MS" panose="020B0604020202020204" pitchFamily="34" charset="-122"/>
                <a:cs typeface="Arial Unicode MS" panose="020B0604020202020204" pitchFamily="34" charset="-122"/>
              </a:rPr>
              <a:t>B-KDC</a:t>
            </a:r>
            <a:r>
              <a:rPr lang="en-US" altLang="zh-CN" sz="2000">
                <a:latin typeface="Arial Unicode MS" panose="020B0604020202020204" pitchFamily="34" charset="-122"/>
                <a:ea typeface="Arial Unicode MS" panose="020B0604020202020204" pitchFamily="34" charset="-122"/>
                <a:cs typeface="Arial Unicode MS" panose="020B0604020202020204" pitchFamily="34" charset="-122"/>
              </a:rPr>
              <a:t>(A,R1) )</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37</a:t>
            </a:fld>
            <a:endParaRPr lang="zh-CN" altLang="en-US"/>
          </a:p>
        </p:txBody>
      </p:sp>
      <p:sp>
        <p:nvSpPr>
          <p:cNvPr id="21"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2"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085925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custDataLst>
              <p:tags r:id="rId1"/>
            </p:custDataLst>
          </p:nvPr>
        </p:nvSpPr>
        <p:spPr/>
        <p:txBody>
          <a:bodyPr/>
          <a:lstStyle/>
          <a:p>
            <a:r>
              <a:rPr lang="en-AU" altLang="zh-CN">
                <a:ea typeface="宋体" panose="02010600030101010101" pitchFamily="2" charset="-122"/>
              </a:rPr>
              <a:t>Key Management (public)</a:t>
            </a:r>
          </a:p>
        </p:txBody>
      </p:sp>
      <p:sp>
        <p:nvSpPr>
          <p:cNvPr id="250883" name="Rectangle 3"/>
          <p:cNvSpPr>
            <a:spLocks noGrp="1" noChangeArrowheads="1"/>
          </p:cNvSpPr>
          <p:nvPr>
            <p:ph type="body" idx="1"/>
            <p:custDataLst>
              <p:tags r:id="rId2"/>
            </p:custDataLst>
          </p:nvPr>
        </p:nvSpPr>
        <p:spPr/>
        <p:txBody>
          <a:bodyPr/>
          <a:lstStyle/>
          <a:p>
            <a:r>
              <a:rPr lang="en-US" altLang="zh-CN">
                <a:ea typeface="宋体" panose="02010600030101010101" pitchFamily="2" charset="-122"/>
              </a:rPr>
              <a:t>public-key encryption helps address </a:t>
            </a:r>
            <a:r>
              <a:rPr lang="en-AU" altLang="zh-CN">
                <a:ea typeface="宋体" panose="02010600030101010101" pitchFamily="2" charset="-122"/>
              </a:rPr>
              <a:t>key distribution problems</a:t>
            </a:r>
          </a:p>
          <a:p>
            <a:r>
              <a:rPr lang="en-AU" altLang="zh-CN">
                <a:ea typeface="宋体" panose="02010600030101010101" pitchFamily="2" charset="-122"/>
              </a:rPr>
              <a:t>have two aspects of this:</a:t>
            </a:r>
          </a:p>
          <a:p>
            <a:pPr lvl="1"/>
            <a:r>
              <a:rPr lang="en-US" altLang="zh-CN">
                <a:ea typeface="宋体" panose="02010600030101010101" pitchFamily="2" charset="-122"/>
              </a:rPr>
              <a:t>distribution of public keys</a:t>
            </a:r>
          </a:p>
          <a:p>
            <a:pPr lvl="1"/>
            <a:r>
              <a:rPr lang="en-US" altLang="zh-CN">
                <a:ea typeface="宋体" panose="02010600030101010101" pitchFamily="2" charset="-122"/>
              </a:rPr>
              <a:t>use of public-key encryption to </a:t>
            </a:r>
            <a:r>
              <a:rPr lang="en-AU" altLang="zh-CN">
                <a:ea typeface="宋体" panose="02010600030101010101" pitchFamily="2" charset="-122"/>
              </a:rPr>
              <a:t>distribute secret keys</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38</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094390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custDataLst>
              <p:tags r:id="rId1"/>
            </p:custDataLst>
          </p:nvPr>
        </p:nvSpPr>
        <p:spPr/>
        <p:txBody>
          <a:bodyPr/>
          <a:lstStyle/>
          <a:p>
            <a:r>
              <a:rPr lang="en-US" altLang="zh-CN">
                <a:ea typeface="宋体" panose="02010600030101010101" pitchFamily="2" charset="-122"/>
              </a:rPr>
              <a:t>Distribution of Public Keys</a:t>
            </a:r>
            <a:endParaRPr lang="en-AU" altLang="zh-CN">
              <a:ea typeface="宋体" panose="02010600030101010101" pitchFamily="2" charset="-122"/>
            </a:endParaRPr>
          </a:p>
        </p:txBody>
      </p:sp>
      <p:sp>
        <p:nvSpPr>
          <p:cNvPr id="251907" name="Rectangle 3"/>
          <p:cNvSpPr>
            <a:spLocks noGrp="1" noChangeArrowheads="1"/>
          </p:cNvSpPr>
          <p:nvPr>
            <p:ph type="body" idx="1"/>
            <p:custDataLst>
              <p:tags r:id="rId2"/>
            </p:custDataLst>
          </p:nvPr>
        </p:nvSpPr>
        <p:spPr/>
        <p:txBody>
          <a:bodyPr/>
          <a:lstStyle/>
          <a:p>
            <a:r>
              <a:rPr lang="en-US" altLang="zh-CN">
                <a:ea typeface="宋体" panose="02010600030101010101" pitchFamily="2" charset="-122"/>
              </a:rPr>
              <a:t>can be considered as using one of:</a:t>
            </a:r>
          </a:p>
          <a:p>
            <a:pPr lvl="1"/>
            <a:r>
              <a:rPr lang="en-AU" altLang="zh-CN">
                <a:ea typeface="宋体" panose="02010600030101010101" pitchFamily="2" charset="-122"/>
              </a:rPr>
              <a:t>Public announcement</a:t>
            </a:r>
          </a:p>
          <a:p>
            <a:pPr lvl="1"/>
            <a:r>
              <a:rPr lang="en-AU" altLang="zh-CN">
                <a:ea typeface="宋体" panose="02010600030101010101" pitchFamily="2" charset="-122"/>
              </a:rPr>
              <a:t>Publicly available directory</a:t>
            </a:r>
          </a:p>
          <a:p>
            <a:pPr lvl="1"/>
            <a:r>
              <a:rPr lang="en-AU" altLang="zh-CN">
                <a:ea typeface="宋体" panose="02010600030101010101" pitchFamily="2" charset="-122"/>
              </a:rPr>
              <a:t>Public-key authority</a:t>
            </a:r>
          </a:p>
          <a:p>
            <a:pPr lvl="1"/>
            <a:r>
              <a:rPr lang="en-AU" altLang="zh-CN">
                <a:ea typeface="宋体" panose="02010600030101010101" pitchFamily="2" charset="-122"/>
              </a:rPr>
              <a:t>Public-key certificates</a:t>
            </a:r>
          </a:p>
          <a:p>
            <a:pPr>
              <a:buFontTx/>
              <a:buNone/>
            </a:pPr>
            <a:endParaRPr lang="zh-CN" altLang="en-AU">
              <a:ea typeface="宋体" panose="02010600030101010101" pitchFamily="2" charset="-122"/>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39</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44766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7" name="Rectangle 5"/>
          <p:cNvSpPr>
            <a:spLocks noGrp="1" noChangeArrowheads="1"/>
          </p:cNvSpPr>
          <p:nvPr>
            <p:ph type="title"/>
          </p:nvPr>
        </p:nvSpPr>
        <p:spPr/>
        <p:txBody>
          <a:bodyPr/>
          <a:lstStyle/>
          <a:p>
            <a:r>
              <a:rPr lang="en-US" altLang="zh-CN">
                <a:ea typeface="宋体" panose="02010600030101010101" pitchFamily="2" charset="-122"/>
              </a:rPr>
              <a:t>British Cipher Machine</a:t>
            </a:r>
          </a:p>
        </p:txBody>
      </p:sp>
      <p:sp>
        <p:nvSpPr>
          <p:cNvPr id="714758" name="Rectangle 6"/>
          <p:cNvSpPr>
            <a:spLocks noGrp="1" noChangeArrowheads="1"/>
          </p:cNvSpPr>
          <p:nvPr>
            <p:ph type="body" idx="1"/>
          </p:nvPr>
        </p:nvSpPr>
        <p:spPr>
          <a:xfrm>
            <a:off x="1881188" y="1274764"/>
            <a:ext cx="4932362" cy="4778375"/>
          </a:xfrm>
        </p:spPr>
        <p:txBody>
          <a:bodyPr/>
          <a:lstStyle/>
          <a:p>
            <a:r>
              <a:rPr lang="en-US" altLang="zh-CN">
                <a:ea typeface="宋体" panose="02010600030101010101" pitchFamily="2" charset="-122"/>
              </a:rPr>
              <a:t>Design based on commercial Enigma</a:t>
            </a:r>
          </a:p>
          <a:p>
            <a:r>
              <a:rPr lang="en-US" altLang="zh-CN">
                <a:ea typeface="宋体" panose="02010600030101010101" pitchFamily="2" charset="-122"/>
              </a:rPr>
              <a:t>5 rotor wheels (instead of 3 in Enigma)</a:t>
            </a:r>
          </a:p>
          <a:p>
            <a:r>
              <a:rPr lang="en-US" altLang="zh-CN">
                <a:ea typeface="宋体" panose="02010600030101010101" pitchFamily="2" charset="-122"/>
              </a:rPr>
              <a:t>Multiple rings per rotor</a:t>
            </a:r>
          </a:p>
          <a:p>
            <a:r>
              <a:rPr lang="en-US" altLang="zh-CN">
                <a:ea typeface="宋体" panose="02010600030101010101" pitchFamily="2" charset="-122"/>
              </a:rPr>
              <a:t>Last 2 rotor wheels didn’t rotate</a:t>
            </a:r>
          </a:p>
          <a:p>
            <a:r>
              <a:rPr lang="en-US" altLang="zh-CN">
                <a:ea typeface="宋体" panose="02010600030101010101" pitchFamily="2" charset="-122"/>
              </a:rPr>
              <a:t>British attempted to break it (without success)</a:t>
            </a:r>
          </a:p>
        </p:txBody>
      </p:sp>
      <p:pic>
        <p:nvPicPr>
          <p:cNvPr id="714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050" y="1193800"/>
            <a:ext cx="3671888" cy="454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DD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4759" name="Text Box 7"/>
          <p:cNvSpPr txBox="1">
            <a:spLocks noChangeArrowheads="1"/>
          </p:cNvSpPr>
          <p:nvPr/>
        </p:nvSpPr>
        <p:spPr bwMode="auto">
          <a:xfrm>
            <a:off x="7070726" y="5678488"/>
            <a:ext cx="15942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DD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宋体" panose="02010600030101010101" pitchFamily="2" charset="-122"/>
              </a:rPr>
              <a:t>Typex Machine</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4</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6977995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custDataLst>
              <p:tags r:id="rId1"/>
            </p:custDataLst>
          </p:nvPr>
        </p:nvSpPr>
        <p:spPr>
          <a:xfrm>
            <a:off x="2057400" y="0"/>
            <a:ext cx="6324600" cy="1143000"/>
          </a:xfrm>
        </p:spPr>
        <p:txBody>
          <a:bodyPr/>
          <a:lstStyle/>
          <a:p>
            <a:r>
              <a:rPr lang="en-AU" altLang="zh-CN">
                <a:ea typeface="宋体" panose="02010600030101010101" pitchFamily="2" charset="-122"/>
              </a:rPr>
              <a:t>Public Announcement</a:t>
            </a:r>
          </a:p>
        </p:txBody>
      </p:sp>
      <p:sp>
        <p:nvSpPr>
          <p:cNvPr id="252931" name="Rectangle 3"/>
          <p:cNvSpPr>
            <a:spLocks noGrp="1" noChangeArrowheads="1"/>
          </p:cNvSpPr>
          <p:nvPr>
            <p:ph type="body" idx="1"/>
            <p:custDataLst>
              <p:tags r:id="rId2"/>
            </p:custDataLst>
          </p:nvPr>
        </p:nvSpPr>
        <p:spPr>
          <a:xfrm>
            <a:off x="1981200" y="1295401"/>
            <a:ext cx="8229600" cy="4525963"/>
          </a:xfrm>
        </p:spPr>
        <p:txBody>
          <a:bodyPr/>
          <a:lstStyle/>
          <a:p>
            <a:r>
              <a:rPr lang="en-US" altLang="zh-CN">
                <a:ea typeface="宋体" panose="02010600030101010101" pitchFamily="2" charset="-122"/>
              </a:rPr>
              <a:t>users distribute public keys to recipients or broadcast to community at large</a:t>
            </a:r>
          </a:p>
          <a:p>
            <a:pPr lvl="1"/>
            <a:r>
              <a:rPr lang="en-US" altLang="zh-CN">
                <a:ea typeface="宋体" panose="02010600030101010101" pitchFamily="2" charset="-122"/>
              </a:rPr>
              <a:t>eg. append PGP keys to email messages or post to news groups or email list</a:t>
            </a:r>
          </a:p>
          <a:p>
            <a:r>
              <a:rPr lang="en-US" altLang="zh-CN">
                <a:ea typeface="宋体" panose="02010600030101010101" pitchFamily="2" charset="-122"/>
              </a:rPr>
              <a:t>major weakness is forgery</a:t>
            </a:r>
          </a:p>
          <a:p>
            <a:pPr lvl="1"/>
            <a:r>
              <a:rPr lang="en-US" altLang="zh-CN">
                <a:ea typeface="宋体" panose="02010600030101010101" pitchFamily="2" charset="-122"/>
              </a:rPr>
              <a:t>anyone can create a key claiming to be someone else and broadcast it</a:t>
            </a:r>
          </a:p>
          <a:p>
            <a:pPr lvl="1"/>
            <a:r>
              <a:rPr lang="en-US" altLang="zh-CN">
                <a:ea typeface="宋体" panose="02010600030101010101" pitchFamily="2" charset="-122"/>
              </a:rPr>
              <a:t>until forgery is discovered can masquerade as claimed user</a:t>
            </a:r>
            <a:endParaRPr lang="en-AU" altLang="zh-CN">
              <a:ea typeface="宋体" panose="02010600030101010101" pitchFamily="2" charset="-122"/>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40</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710252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custDataLst>
              <p:tags r:id="rId1"/>
            </p:custDataLst>
          </p:nvPr>
        </p:nvSpPr>
        <p:spPr>
          <a:xfrm>
            <a:off x="2057400" y="304800"/>
            <a:ext cx="6324600" cy="685800"/>
          </a:xfrm>
        </p:spPr>
        <p:txBody>
          <a:bodyPr/>
          <a:lstStyle/>
          <a:p>
            <a:r>
              <a:rPr lang="en-US" altLang="zh-CN" sz="2800">
                <a:ea typeface="宋体" panose="02010600030101010101" pitchFamily="2" charset="-122"/>
              </a:rPr>
              <a:t>Certification Authorities</a:t>
            </a:r>
          </a:p>
        </p:txBody>
      </p:sp>
      <p:sp>
        <p:nvSpPr>
          <p:cNvPr id="202755" name="Rectangle 3"/>
          <p:cNvSpPr>
            <a:spLocks noGrp="1" noChangeArrowheads="1"/>
          </p:cNvSpPr>
          <p:nvPr>
            <p:ph type="body" sz="half" idx="1"/>
            <p:custDataLst>
              <p:tags r:id="rId2"/>
            </p:custDataLst>
          </p:nvPr>
        </p:nvSpPr>
        <p:spPr>
          <a:xfrm>
            <a:off x="1905001" y="1219200"/>
            <a:ext cx="7902575" cy="2971800"/>
          </a:xfrm>
        </p:spPr>
        <p:txBody>
          <a:bodyPr/>
          <a:lstStyle/>
          <a:p>
            <a:r>
              <a:rPr lang="en-US" altLang="zh-CN" sz="2400">
                <a:solidFill>
                  <a:srgbClr val="FF0000"/>
                </a:solidFill>
                <a:ea typeface="宋体" panose="02010600030101010101" pitchFamily="2" charset="-122"/>
              </a:rPr>
              <a:t>Certification authority (CA): </a:t>
            </a:r>
            <a:r>
              <a:rPr lang="en-US" altLang="zh-CN" sz="2400">
                <a:ea typeface="宋体" panose="02010600030101010101" pitchFamily="2" charset="-122"/>
              </a:rPr>
              <a:t>binds public key to particular entity, E.</a:t>
            </a:r>
          </a:p>
          <a:p>
            <a:r>
              <a:rPr lang="en-US" altLang="zh-CN" sz="2400">
                <a:ea typeface="宋体" panose="02010600030101010101" pitchFamily="2" charset="-122"/>
              </a:rPr>
              <a:t>E (person, router) registers its public key with CA.</a:t>
            </a:r>
          </a:p>
          <a:p>
            <a:pPr lvl="1"/>
            <a:r>
              <a:rPr lang="en-US" altLang="zh-CN" sz="2200">
                <a:ea typeface="宋体" panose="02010600030101010101" pitchFamily="2" charset="-122"/>
              </a:rPr>
              <a:t>E provides “proof of identity” to CA. </a:t>
            </a:r>
          </a:p>
          <a:p>
            <a:pPr lvl="1"/>
            <a:r>
              <a:rPr lang="en-US" altLang="zh-CN" sz="2200">
                <a:ea typeface="宋体" panose="02010600030101010101" pitchFamily="2" charset="-122"/>
              </a:rPr>
              <a:t>CA creates certificate binding E to its public key.</a:t>
            </a:r>
          </a:p>
          <a:p>
            <a:pPr lvl="1"/>
            <a:r>
              <a:rPr lang="en-US" altLang="zh-CN" sz="2200">
                <a:ea typeface="宋体" panose="02010600030101010101" pitchFamily="2" charset="-122"/>
              </a:rPr>
              <a:t>certificate containing E’s public key digitally signed by CA – CA says “this is E’s public key”</a:t>
            </a:r>
          </a:p>
        </p:txBody>
      </p:sp>
      <p:pic>
        <p:nvPicPr>
          <p:cNvPr id="202756" name="Picture 4" descr="j0175664[1]"/>
          <p:cNvPicPr>
            <a:picLocks noGrp="1" noChangeAspect="1" noChangeArrowheads="1"/>
          </p:cNvPicPr>
          <p:nvPr>
            <p:ph sz="quarter" idx="2"/>
            <p:custDataLst>
              <p:tags r:id="rId3"/>
            </p:custDataLst>
          </p:nvPr>
        </p:nvPicPr>
        <p:blipFill>
          <a:blip r:embed="rId34" cstate="print">
            <a:extLst>
              <a:ext uri="{28A0092B-C50C-407E-A947-70E740481C1C}">
                <a14:useLocalDpi xmlns:a14="http://schemas.microsoft.com/office/drawing/2010/main" val="0"/>
              </a:ext>
            </a:extLst>
          </a:blip>
          <a:srcRect/>
          <a:stretch>
            <a:fillRect/>
          </a:stretch>
        </p:blipFill>
        <p:spPr>
          <a:xfrm>
            <a:off x="4935538" y="4891088"/>
            <a:ext cx="1223962" cy="893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2757" name="Picture 5" descr="Bob"/>
          <p:cNvPicPr>
            <a:picLocks noChangeAspect="1" noChangeArrowheads="1"/>
          </p:cNvPicPr>
          <p:nvPr>
            <p:custDataLst>
              <p:tags r:id="rId4"/>
            </p:custDataLst>
          </p:nvPr>
        </p:nvPicPr>
        <p:blipFill>
          <a:blip r:embed="rId35">
            <a:extLst>
              <a:ext uri="{28A0092B-C50C-407E-A947-70E740481C1C}">
                <a14:useLocalDpi xmlns:a14="http://schemas.microsoft.com/office/drawing/2010/main" val="0"/>
              </a:ext>
            </a:extLst>
          </a:blip>
          <a:srcRect/>
          <a:stretch>
            <a:fillRect/>
          </a:stretch>
        </p:blipFill>
        <p:spPr bwMode="auto">
          <a:xfrm>
            <a:off x="3354388" y="5702300"/>
            <a:ext cx="5905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8" name="Text Box 6"/>
          <p:cNvSpPr txBox="1">
            <a:spLocks noChangeArrowheads="1"/>
          </p:cNvSpPr>
          <p:nvPr>
            <p:custDataLst>
              <p:tags r:id="rId5"/>
            </p:custDataLst>
          </p:nvPr>
        </p:nvSpPr>
        <p:spPr bwMode="auto">
          <a:xfrm>
            <a:off x="2679700" y="4324350"/>
            <a:ext cx="960438"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600">
                <a:latin typeface="Comic Sans MS" panose="030F0702030302020204" pitchFamily="66" charset="0"/>
                <a:ea typeface="宋体" panose="02010600030101010101" pitchFamily="2" charset="-122"/>
              </a:rPr>
              <a:t>Bob’s </a:t>
            </a:r>
          </a:p>
          <a:p>
            <a:pPr algn="r"/>
            <a:r>
              <a:rPr lang="en-US" altLang="zh-CN" sz="1600">
                <a:latin typeface="Comic Sans MS" panose="030F0702030302020204" pitchFamily="66" charset="0"/>
                <a:ea typeface="宋体" panose="02010600030101010101" pitchFamily="2" charset="-122"/>
              </a:rPr>
              <a:t>public</a:t>
            </a:r>
          </a:p>
          <a:p>
            <a:pPr algn="r"/>
            <a:r>
              <a:rPr lang="en-US" altLang="zh-CN" sz="1600">
                <a:latin typeface="Comic Sans MS" panose="030F0702030302020204" pitchFamily="66" charset="0"/>
                <a:ea typeface="宋体" panose="02010600030101010101" pitchFamily="2" charset="-122"/>
              </a:rPr>
              <a:t>key </a:t>
            </a:r>
          </a:p>
        </p:txBody>
      </p:sp>
      <p:pic>
        <p:nvPicPr>
          <p:cNvPr id="202759" name="Picture 7" descr="BS00768_[1]"/>
          <p:cNvPicPr>
            <a:picLocks noChangeAspect="1" noChangeArrowheads="1"/>
          </p:cNvPicPr>
          <p:nvPr>
            <p:custDataLst>
              <p:tags r:id="rId6"/>
            </p:custDataLst>
          </p:nvPr>
        </p:nvPicPr>
        <p:blipFill>
          <a:blip r:embed="rId36" cstate="print">
            <a:extLst>
              <a:ext uri="{28A0092B-C50C-407E-A947-70E740481C1C}">
                <a14:useLocalDpi xmlns:a14="http://schemas.microsoft.com/office/drawing/2010/main" val="0"/>
              </a:ext>
            </a:extLst>
          </a:blip>
          <a:srcRect/>
          <a:stretch>
            <a:fillRect/>
          </a:stretch>
        </p:blipFill>
        <p:spPr bwMode="auto">
          <a:xfrm flipH="1" flipV="1">
            <a:off x="3657600" y="4405314"/>
            <a:ext cx="45878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2760" name="Group 8"/>
          <p:cNvGrpSpPr>
            <a:grpSpLocks/>
          </p:cNvGrpSpPr>
          <p:nvPr>
            <p:custDataLst>
              <p:tags r:id="rId7"/>
            </p:custDataLst>
          </p:nvPr>
        </p:nvGrpSpPr>
        <p:grpSpPr bwMode="auto">
          <a:xfrm>
            <a:off x="3571875" y="4643438"/>
            <a:ext cx="482600" cy="603250"/>
            <a:chOff x="2997" y="2073"/>
            <a:chExt cx="304" cy="380"/>
          </a:xfrm>
        </p:grpSpPr>
        <p:grpSp>
          <p:nvGrpSpPr>
            <p:cNvPr id="202761" name="Group 9"/>
            <p:cNvGrpSpPr>
              <a:grpSpLocks/>
            </p:cNvGrpSpPr>
            <p:nvPr/>
          </p:nvGrpSpPr>
          <p:grpSpPr bwMode="auto">
            <a:xfrm>
              <a:off x="2997" y="2144"/>
              <a:ext cx="304" cy="309"/>
              <a:chOff x="2997" y="2144"/>
              <a:chExt cx="304" cy="309"/>
            </a:xfrm>
          </p:grpSpPr>
          <p:sp>
            <p:nvSpPr>
              <p:cNvPr id="202762" name="Text Box 10"/>
              <p:cNvSpPr txBox="1">
                <a:spLocks noChangeArrowheads="1"/>
              </p:cNvSpPr>
              <p:nvPr>
                <p:custDataLst>
                  <p:tags r:id="rId31"/>
                </p:custDataLst>
              </p:nvPr>
            </p:nvSpPr>
            <p:spPr bwMode="auto">
              <a:xfrm>
                <a:off x="2997" y="2144"/>
                <a:ext cx="26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K </a:t>
                </a:r>
              </a:p>
            </p:txBody>
          </p:sp>
          <p:sp>
            <p:nvSpPr>
              <p:cNvPr id="202763" name="Text Box 11"/>
              <p:cNvSpPr txBox="1">
                <a:spLocks noChangeArrowheads="1"/>
              </p:cNvSpPr>
              <p:nvPr>
                <p:custDataLst>
                  <p:tags r:id="rId32"/>
                </p:custDataLst>
              </p:nvPr>
            </p:nvSpPr>
            <p:spPr bwMode="auto">
              <a:xfrm>
                <a:off x="3104" y="2241"/>
                <a:ext cx="19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B</a:t>
                </a:r>
              </a:p>
            </p:txBody>
          </p:sp>
        </p:grpSp>
        <p:sp>
          <p:nvSpPr>
            <p:cNvPr id="202764" name="Text Box 12"/>
            <p:cNvSpPr txBox="1">
              <a:spLocks noChangeArrowheads="1"/>
            </p:cNvSpPr>
            <p:nvPr>
              <p:custDataLst>
                <p:tags r:id="rId30"/>
              </p:custDataLst>
            </p:nvPr>
          </p:nvSpPr>
          <p:spPr bwMode="auto">
            <a:xfrm>
              <a:off x="3113" y="2073"/>
              <a:ext cx="178"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a:t>
              </a:r>
            </a:p>
          </p:txBody>
        </p:sp>
      </p:grpSp>
      <p:sp>
        <p:nvSpPr>
          <p:cNvPr id="202765" name="Line 13"/>
          <p:cNvSpPr>
            <a:spLocks noChangeShapeType="1"/>
          </p:cNvSpPr>
          <p:nvPr>
            <p:custDataLst>
              <p:tags r:id="rId8"/>
            </p:custDataLst>
          </p:nvPr>
        </p:nvSpPr>
        <p:spPr bwMode="auto">
          <a:xfrm>
            <a:off x="4086225" y="4651375"/>
            <a:ext cx="698500" cy="61595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66" name="Text Box 14"/>
          <p:cNvSpPr txBox="1">
            <a:spLocks noChangeArrowheads="1"/>
          </p:cNvSpPr>
          <p:nvPr>
            <p:custDataLst>
              <p:tags r:id="rId9"/>
            </p:custDataLst>
          </p:nvPr>
        </p:nvSpPr>
        <p:spPr bwMode="auto">
          <a:xfrm>
            <a:off x="2089150" y="5507038"/>
            <a:ext cx="1309688"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600">
                <a:latin typeface="Comic Sans MS" panose="030F0702030302020204" pitchFamily="66" charset="0"/>
                <a:ea typeface="宋体" panose="02010600030101010101" pitchFamily="2" charset="-122"/>
              </a:rPr>
              <a:t>Bob’s </a:t>
            </a:r>
          </a:p>
          <a:p>
            <a:pPr algn="r"/>
            <a:r>
              <a:rPr lang="en-US" altLang="zh-CN" sz="1600">
                <a:latin typeface="Comic Sans MS" panose="030F0702030302020204" pitchFamily="66" charset="0"/>
                <a:ea typeface="宋体" panose="02010600030101010101" pitchFamily="2" charset="-122"/>
              </a:rPr>
              <a:t>identifying information </a:t>
            </a:r>
          </a:p>
        </p:txBody>
      </p:sp>
      <p:sp>
        <p:nvSpPr>
          <p:cNvPr id="202767" name="Line 15"/>
          <p:cNvSpPr>
            <a:spLocks noChangeShapeType="1"/>
          </p:cNvSpPr>
          <p:nvPr>
            <p:custDataLst>
              <p:tags r:id="rId10"/>
            </p:custDataLst>
          </p:nvPr>
        </p:nvSpPr>
        <p:spPr bwMode="auto">
          <a:xfrm flipV="1">
            <a:off x="4049713" y="5434013"/>
            <a:ext cx="741362" cy="341312"/>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2768" name="Group 16"/>
          <p:cNvGrpSpPr>
            <a:grpSpLocks/>
          </p:cNvGrpSpPr>
          <p:nvPr>
            <p:custDataLst>
              <p:tags r:id="rId11"/>
            </p:custDataLst>
          </p:nvPr>
        </p:nvGrpSpPr>
        <p:grpSpPr bwMode="auto">
          <a:xfrm>
            <a:off x="6380163" y="4224339"/>
            <a:ext cx="1192212" cy="955675"/>
            <a:chOff x="1126" y="2124"/>
            <a:chExt cx="751" cy="602"/>
          </a:xfrm>
        </p:grpSpPr>
        <p:sp>
          <p:nvSpPr>
            <p:cNvPr id="202769" name="Rectangle 17"/>
            <p:cNvSpPr>
              <a:spLocks noChangeArrowheads="1"/>
            </p:cNvSpPr>
            <p:nvPr>
              <p:custDataLst>
                <p:tags r:id="rId28"/>
              </p:custDataLst>
            </p:nvPr>
          </p:nvSpPr>
          <p:spPr bwMode="auto">
            <a:xfrm>
              <a:off x="1126" y="2124"/>
              <a:ext cx="751" cy="60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0" name="Text Box 18"/>
            <p:cNvSpPr txBox="1">
              <a:spLocks noChangeArrowheads="1"/>
            </p:cNvSpPr>
            <p:nvPr>
              <p:custDataLst>
                <p:tags r:id="rId29"/>
              </p:custDataLst>
            </p:nvPr>
          </p:nvSpPr>
          <p:spPr bwMode="auto">
            <a:xfrm>
              <a:off x="1134" y="2127"/>
              <a:ext cx="742" cy="5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Comic Sans MS" panose="030F0702030302020204" pitchFamily="66" charset="0"/>
                  <a:ea typeface="宋体" panose="02010600030101010101" pitchFamily="2" charset="-122"/>
                </a:rPr>
                <a:t>digital</a:t>
              </a:r>
            </a:p>
            <a:p>
              <a:pPr algn="ctr"/>
              <a:r>
                <a:rPr lang="en-US" altLang="zh-CN">
                  <a:latin typeface="Comic Sans MS" panose="030F0702030302020204" pitchFamily="66" charset="0"/>
                  <a:ea typeface="宋体" panose="02010600030101010101" pitchFamily="2" charset="-122"/>
                </a:rPr>
                <a:t>signature</a:t>
              </a:r>
            </a:p>
            <a:p>
              <a:pPr algn="ctr"/>
              <a:r>
                <a:rPr lang="en-US" altLang="zh-CN">
                  <a:latin typeface="Comic Sans MS" panose="030F0702030302020204" pitchFamily="66" charset="0"/>
                  <a:ea typeface="宋体" panose="02010600030101010101" pitchFamily="2" charset="-122"/>
                </a:rPr>
                <a:t>(encrypt)</a:t>
              </a:r>
            </a:p>
          </p:txBody>
        </p:sp>
      </p:grpSp>
      <p:sp>
        <p:nvSpPr>
          <p:cNvPr id="202771" name="Text Box 19"/>
          <p:cNvSpPr txBox="1">
            <a:spLocks noChangeArrowheads="1"/>
          </p:cNvSpPr>
          <p:nvPr>
            <p:custDataLst>
              <p:tags r:id="rId12"/>
            </p:custDataLst>
          </p:nvPr>
        </p:nvSpPr>
        <p:spPr bwMode="auto">
          <a:xfrm>
            <a:off x="6070600" y="5219700"/>
            <a:ext cx="960438"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600">
                <a:latin typeface="Comic Sans MS" panose="030F0702030302020204" pitchFamily="66" charset="0"/>
                <a:ea typeface="宋体" panose="02010600030101010101" pitchFamily="2" charset="-122"/>
              </a:rPr>
              <a:t>CA </a:t>
            </a:r>
          </a:p>
          <a:p>
            <a:pPr algn="r"/>
            <a:r>
              <a:rPr lang="en-US" altLang="zh-CN" sz="1600">
                <a:latin typeface="Comic Sans MS" panose="030F0702030302020204" pitchFamily="66" charset="0"/>
                <a:ea typeface="宋体" panose="02010600030101010101" pitchFamily="2" charset="-122"/>
              </a:rPr>
              <a:t>private</a:t>
            </a:r>
          </a:p>
          <a:p>
            <a:pPr algn="r"/>
            <a:r>
              <a:rPr lang="en-US" altLang="zh-CN" sz="1600">
                <a:latin typeface="Comic Sans MS" panose="030F0702030302020204" pitchFamily="66" charset="0"/>
                <a:ea typeface="宋体" panose="02010600030101010101" pitchFamily="2" charset="-122"/>
              </a:rPr>
              <a:t>key </a:t>
            </a:r>
          </a:p>
        </p:txBody>
      </p:sp>
      <p:pic>
        <p:nvPicPr>
          <p:cNvPr id="202772" name="Picture 20" descr="BS00768_[1]"/>
          <p:cNvPicPr>
            <a:picLocks noChangeAspect="1" noChangeArrowheads="1"/>
          </p:cNvPicPr>
          <p:nvPr>
            <p:custDataLst>
              <p:tags r:id="rId13"/>
            </p:custDataLst>
          </p:nvPr>
        </p:nvPicPr>
        <p:blipFill>
          <a:blip r:embed="rId36" cstate="print">
            <a:extLst>
              <a:ext uri="{28A0092B-C50C-407E-A947-70E740481C1C}">
                <a14:useLocalDpi xmlns:a14="http://schemas.microsoft.com/office/drawing/2010/main" val="0"/>
              </a:ext>
            </a:extLst>
          </a:blip>
          <a:srcRect/>
          <a:stretch>
            <a:fillRect/>
          </a:stretch>
        </p:blipFill>
        <p:spPr bwMode="auto">
          <a:xfrm flipH="1" flipV="1">
            <a:off x="7239000" y="5313364"/>
            <a:ext cx="45878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2773" name="Group 21"/>
          <p:cNvGrpSpPr>
            <a:grpSpLocks/>
          </p:cNvGrpSpPr>
          <p:nvPr>
            <p:custDataLst>
              <p:tags r:id="rId14"/>
            </p:custDataLst>
          </p:nvPr>
        </p:nvGrpSpPr>
        <p:grpSpPr bwMode="auto">
          <a:xfrm>
            <a:off x="6932613" y="5551489"/>
            <a:ext cx="627062" cy="477837"/>
            <a:chOff x="3773" y="3688"/>
            <a:chExt cx="395" cy="301"/>
          </a:xfrm>
        </p:grpSpPr>
        <p:sp>
          <p:nvSpPr>
            <p:cNvPr id="202774" name="Text Box 22"/>
            <p:cNvSpPr txBox="1">
              <a:spLocks noChangeArrowheads="1"/>
            </p:cNvSpPr>
            <p:nvPr>
              <p:custDataLst>
                <p:tags r:id="rId26"/>
              </p:custDataLst>
            </p:nvPr>
          </p:nvSpPr>
          <p:spPr bwMode="auto">
            <a:xfrm>
              <a:off x="3773" y="3688"/>
              <a:ext cx="26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K </a:t>
              </a:r>
            </a:p>
          </p:txBody>
        </p:sp>
        <p:sp>
          <p:nvSpPr>
            <p:cNvPr id="202775" name="Text Box 23"/>
            <p:cNvSpPr txBox="1">
              <a:spLocks noChangeArrowheads="1"/>
            </p:cNvSpPr>
            <p:nvPr>
              <p:custDataLst>
                <p:tags r:id="rId27"/>
              </p:custDataLst>
            </p:nvPr>
          </p:nvSpPr>
          <p:spPr bwMode="auto">
            <a:xfrm>
              <a:off x="3881" y="3777"/>
              <a:ext cx="28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CA</a:t>
              </a:r>
            </a:p>
          </p:txBody>
        </p:sp>
      </p:grpSp>
      <p:sp>
        <p:nvSpPr>
          <p:cNvPr id="202776" name="Text Box 24"/>
          <p:cNvSpPr txBox="1">
            <a:spLocks noChangeArrowheads="1"/>
          </p:cNvSpPr>
          <p:nvPr>
            <p:custDataLst>
              <p:tags r:id="rId15"/>
            </p:custDataLst>
          </p:nvPr>
        </p:nvSpPr>
        <p:spPr bwMode="auto">
          <a:xfrm>
            <a:off x="7118350" y="5386388"/>
            <a:ext cx="3111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a:t>
            </a:r>
          </a:p>
        </p:txBody>
      </p:sp>
      <p:sp>
        <p:nvSpPr>
          <p:cNvPr id="202777" name="Line 25"/>
          <p:cNvSpPr>
            <a:spLocks noChangeShapeType="1"/>
          </p:cNvSpPr>
          <p:nvPr>
            <p:custDataLst>
              <p:tags r:id="rId16"/>
            </p:custDataLst>
          </p:nvPr>
        </p:nvSpPr>
        <p:spPr bwMode="auto">
          <a:xfrm flipV="1">
            <a:off x="7158038" y="5132389"/>
            <a:ext cx="0" cy="428625"/>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78" name="Line 26"/>
          <p:cNvSpPr>
            <a:spLocks noChangeShapeType="1"/>
          </p:cNvSpPr>
          <p:nvPr>
            <p:custDataLst>
              <p:tags r:id="rId17"/>
            </p:custDataLst>
          </p:nvPr>
        </p:nvSpPr>
        <p:spPr bwMode="auto">
          <a:xfrm>
            <a:off x="4137025" y="4468813"/>
            <a:ext cx="2222500" cy="63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779" name="Line 27"/>
          <p:cNvSpPr>
            <a:spLocks noChangeShapeType="1"/>
          </p:cNvSpPr>
          <p:nvPr>
            <p:custDataLst>
              <p:tags r:id="rId18"/>
            </p:custDataLst>
          </p:nvPr>
        </p:nvSpPr>
        <p:spPr bwMode="auto">
          <a:xfrm flipV="1">
            <a:off x="7613651" y="4495801"/>
            <a:ext cx="1133475" cy="95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2780" name="Group 28"/>
          <p:cNvGrpSpPr>
            <a:grpSpLocks/>
          </p:cNvGrpSpPr>
          <p:nvPr>
            <p:custDataLst>
              <p:tags r:id="rId19"/>
            </p:custDataLst>
          </p:nvPr>
        </p:nvGrpSpPr>
        <p:grpSpPr bwMode="auto">
          <a:xfrm>
            <a:off x="8847138" y="4135438"/>
            <a:ext cx="952500" cy="1128712"/>
            <a:chOff x="4613" y="2605"/>
            <a:chExt cx="600" cy="711"/>
          </a:xfrm>
        </p:grpSpPr>
        <p:pic>
          <p:nvPicPr>
            <p:cNvPr id="202781" name="Picture 29" descr="SO00109_[1]"/>
            <p:cNvPicPr>
              <a:picLocks noChangeAspect="1" noChangeArrowheads="1"/>
            </p:cNvPicPr>
            <p:nvPr>
              <p:custDataLst>
                <p:tags r:id="rId21"/>
              </p:custDataLst>
            </p:nvPr>
          </p:nvPicPr>
          <p:blipFill>
            <a:blip r:embed="rId37" cstate="print">
              <a:extLst>
                <a:ext uri="{28A0092B-C50C-407E-A947-70E740481C1C}">
                  <a14:useLocalDpi xmlns:a14="http://schemas.microsoft.com/office/drawing/2010/main" val="0"/>
                </a:ext>
              </a:extLst>
            </a:blip>
            <a:srcRect/>
            <a:stretch>
              <a:fillRect/>
            </a:stretch>
          </p:blipFill>
          <p:spPr bwMode="auto">
            <a:xfrm>
              <a:off x="4640" y="2605"/>
              <a:ext cx="573" cy="7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02782" name="Group 30"/>
            <p:cNvGrpSpPr>
              <a:grpSpLocks/>
            </p:cNvGrpSpPr>
            <p:nvPr/>
          </p:nvGrpSpPr>
          <p:grpSpPr bwMode="auto">
            <a:xfrm>
              <a:off x="4613" y="2766"/>
              <a:ext cx="304" cy="380"/>
              <a:chOff x="2997" y="2073"/>
              <a:chExt cx="304" cy="380"/>
            </a:xfrm>
          </p:grpSpPr>
          <p:grpSp>
            <p:nvGrpSpPr>
              <p:cNvPr id="202783" name="Group 31"/>
              <p:cNvGrpSpPr>
                <a:grpSpLocks/>
              </p:cNvGrpSpPr>
              <p:nvPr/>
            </p:nvGrpSpPr>
            <p:grpSpPr bwMode="auto">
              <a:xfrm>
                <a:off x="2997" y="2144"/>
                <a:ext cx="304" cy="309"/>
                <a:chOff x="2997" y="2144"/>
                <a:chExt cx="304" cy="309"/>
              </a:xfrm>
            </p:grpSpPr>
            <p:sp>
              <p:nvSpPr>
                <p:cNvPr id="202784" name="Text Box 32"/>
                <p:cNvSpPr txBox="1">
                  <a:spLocks noChangeArrowheads="1"/>
                </p:cNvSpPr>
                <p:nvPr>
                  <p:custDataLst>
                    <p:tags r:id="rId24"/>
                  </p:custDataLst>
                </p:nvPr>
              </p:nvSpPr>
              <p:spPr bwMode="auto">
                <a:xfrm>
                  <a:off x="2997" y="2144"/>
                  <a:ext cx="26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K </a:t>
                  </a:r>
                </a:p>
              </p:txBody>
            </p:sp>
            <p:sp>
              <p:nvSpPr>
                <p:cNvPr id="202785" name="Text Box 33"/>
                <p:cNvSpPr txBox="1">
                  <a:spLocks noChangeArrowheads="1"/>
                </p:cNvSpPr>
                <p:nvPr>
                  <p:custDataLst>
                    <p:tags r:id="rId25"/>
                  </p:custDataLst>
                </p:nvPr>
              </p:nvSpPr>
              <p:spPr bwMode="auto">
                <a:xfrm>
                  <a:off x="3104" y="2241"/>
                  <a:ext cx="19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B</a:t>
                  </a:r>
                </a:p>
              </p:txBody>
            </p:sp>
          </p:grpSp>
          <p:sp>
            <p:nvSpPr>
              <p:cNvPr id="202786" name="Text Box 34"/>
              <p:cNvSpPr txBox="1">
                <a:spLocks noChangeArrowheads="1"/>
              </p:cNvSpPr>
              <p:nvPr>
                <p:custDataLst>
                  <p:tags r:id="rId23"/>
                </p:custDataLst>
              </p:nvPr>
            </p:nvSpPr>
            <p:spPr bwMode="auto">
              <a:xfrm>
                <a:off x="3113" y="2073"/>
                <a:ext cx="178"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a:t>
                </a:r>
              </a:p>
            </p:txBody>
          </p:sp>
        </p:grpSp>
        <p:pic>
          <p:nvPicPr>
            <p:cNvPr id="202787" name="Picture 35" descr="BS00768_[1]"/>
            <p:cNvPicPr>
              <a:picLocks noChangeAspect="1" noChangeArrowheads="1"/>
            </p:cNvPicPr>
            <p:nvPr>
              <p:custDataLst>
                <p:tags r:id="rId22"/>
              </p:custDataLst>
            </p:nvPr>
          </p:nvPicPr>
          <p:blipFill>
            <a:blip r:embed="rId36" cstate="print">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2788" name="Text Box 36"/>
          <p:cNvSpPr txBox="1">
            <a:spLocks noChangeArrowheads="1"/>
          </p:cNvSpPr>
          <p:nvPr>
            <p:custDataLst>
              <p:tags r:id="rId20"/>
            </p:custDataLst>
          </p:nvPr>
        </p:nvSpPr>
        <p:spPr bwMode="auto">
          <a:xfrm>
            <a:off x="7843839" y="5297489"/>
            <a:ext cx="2312987"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2000">
                <a:latin typeface="Comic Sans MS" panose="030F0702030302020204" pitchFamily="66" charset="0"/>
                <a:ea typeface="宋体" panose="02010600030101010101" pitchFamily="2" charset="-122"/>
              </a:rPr>
              <a:t>certificate for Bob’s public key, signed by CA</a:t>
            </a:r>
          </a:p>
        </p:txBody>
      </p:sp>
      <p:sp>
        <p:nvSpPr>
          <p:cNvPr id="2" name="灯片编号占位符 1"/>
          <p:cNvSpPr>
            <a:spLocks noGrp="1"/>
          </p:cNvSpPr>
          <p:nvPr>
            <p:ph type="sldNum" sz="quarter" idx="12"/>
          </p:nvPr>
        </p:nvSpPr>
        <p:spPr/>
        <p:txBody>
          <a:bodyPr/>
          <a:lstStyle/>
          <a:p>
            <a:fld id="{0A6C6811-17C7-40E2-AF29-43309B286191}" type="slidenum">
              <a:rPr lang="en-US" altLang="zh-CN" smtClean="0"/>
              <a:pPr/>
              <a:t>41</a:t>
            </a:fld>
            <a:endParaRPr lang="en-US" altLang="zh-CN"/>
          </a:p>
        </p:txBody>
      </p:sp>
      <p:sp>
        <p:nvSpPr>
          <p:cNvPr id="40"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41"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7612239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custDataLst>
              <p:tags r:id="rId1"/>
            </p:custDataLst>
          </p:nvPr>
        </p:nvSpPr>
        <p:spPr>
          <a:xfrm>
            <a:off x="1981200" y="0"/>
            <a:ext cx="6324600" cy="1143000"/>
          </a:xfrm>
        </p:spPr>
        <p:txBody>
          <a:bodyPr/>
          <a:lstStyle/>
          <a:p>
            <a:r>
              <a:rPr lang="en-US" altLang="zh-CN" sz="2800">
                <a:ea typeface="宋体" panose="02010600030101010101" pitchFamily="2" charset="-122"/>
              </a:rPr>
              <a:t>Certification Authorities</a:t>
            </a:r>
          </a:p>
        </p:txBody>
      </p:sp>
      <p:sp>
        <p:nvSpPr>
          <p:cNvPr id="203779" name="Rectangle 3"/>
          <p:cNvSpPr>
            <a:spLocks noGrp="1" noChangeArrowheads="1"/>
          </p:cNvSpPr>
          <p:nvPr>
            <p:ph type="body" sz="half" idx="3"/>
            <p:custDataLst>
              <p:tags r:id="rId2"/>
            </p:custDataLst>
          </p:nvPr>
        </p:nvSpPr>
        <p:spPr>
          <a:xfrm>
            <a:off x="2174875" y="1325563"/>
            <a:ext cx="7727950" cy="4648200"/>
          </a:xfrm>
        </p:spPr>
        <p:txBody>
          <a:bodyPr/>
          <a:lstStyle/>
          <a:p>
            <a:r>
              <a:rPr lang="en-US" altLang="zh-CN">
                <a:ea typeface="宋体" panose="02010600030101010101" pitchFamily="2" charset="-122"/>
              </a:rPr>
              <a:t>When Alice wants Bob’s public key:</a:t>
            </a:r>
          </a:p>
          <a:p>
            <a:pPr lvl="1"/>
            <a:r>
              <a:rPr lang="en-US" altLang="zh-CN">
                <a:solidFill>
                  <a:srgbClr val="FF0000"/>
                </a:solidFill>
                <a:ea typeface="宋体" panose="02010600030101010101" pitchFamily="2" charset="-122"/>
              </a:rPr>
              <a:t>gets Bob’s certificate (Bob or elsewhere).</a:t>
            </a:r>
          </a:p>
          <a:p>
            <a:pPr lvl="1"/>
            <a:r>
              <a:rPr lang="en-US" altLang="zh-CN">
                <a:solidFill>
                  <a:srgbClr val="FF0000"/>
                </a:solidFill>
                <a:ea typeface="宋体" panose="02010600030101010101" pitchFamily="2" charset="-122"/>
              </a:rPr>
              <a:t>apply CA’s public key to Bob’s certificate, get Bob’s public key</a:t>
            </a:r>
            <a:endParaRPr lang="en-US" altLang="zh-CN">
              <a:ea typeface="宋体" panose="02010600030101010101" pitchFamily="2" charset="-122"/>
            </a:endParaRPr>
          </a:p>
        </p:txBody>
      </p:sp>
      <p:pic>
        <p:nvPicPr>
          <p:cNvPr id="203780" name="Picture 4" descr="j0175664[1]"/>
          <p:cNvPicPr>
            <a:picLocks noGrp="1" noChangeAspect="1" noChangeArrowheads="1"/>
          </p:cNvPicPr>
          <p:nvPr>
            <p:ph sz="quarter" idx="2"/>
            <p:custDataLst>
              <p:tags r:id="rId3"/>
            </p:custDataLst>
          </p:nvPr>
        </p:nvPicPr>
        <p:blipFill>
          <a:blip r:embed="rId30" cstate="print">
            <a:extLst>
              <a:ext uri="{28A0092B-C50C-407E-A947-70E740481C1C}">
                <a14:useLocalDpi xmlns:a14="http://schemas.microsoft.com/office/drawing/2010/main" val="0"/>
              </a:ext>
            </a:extLst>
          </a:blip>
          <a:srcRect/>
          <a:stretch>
            <a:fillRect/>
          </a:stretch>
        </p:blipFill>
        <p:spPr>
          <a:xfrm>
            <a:off x="5842001" y="5146675"/>
            <a:ext cx="993775" cy="723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3781" name="Text Box 5"/>
          <p:cNvSpPr txBox="1">
            <a:spLocks noChangeArrowheads="1"/>
          </p:cNvSpPr>
          <p:nvPr>
            <p:custDataLst>
              <p:tags r:id="rId4"/>
            </p:custDataLst>
          </p:nvPr>
        </p:nvSpPr>
        <p:spPr bwMode="auto">
          <a:xfrm>
            <a:off x="8166100" y="3467100"/>
            <a:ext cx="960438"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600">
                <a:latin typeface="Comic Sans MS" panose="030F0702030302020204" pitchFamily="66" charset="0"/>
                <a:ea typeface="宋体" panose="02010600030101010101" pitchFamily="2" charset="-122"/>
              </a:rPr>
              <a:t>Bob’s </a:t>
            </a:r>
          </a:p>
          <a:p>
            <a:pPr algn="r"/>
            <a:r>
              <a:rPr lang="en-US" altLang="zh-CN" sz="1600">
                <a:latin typeface="Comic Sans MS" panose="030F0702030302020204" pitchFamily="66" charset="0"/>
                <a:ea typeface="宋体" panose="02010600030101010101" pitchFamily="2" charset="-122"/>
              </a:rPr>
              <a:t>public</a:t>
            </a:r>
          </a:p>
          <a:p>
            <a:pPr algn="r"/>
            <a:r>
              <a:rPr lang="en-US" altLang="zh-CN" sz="1600">
                <a:latin typeface="Comic Sans MS" panose="030F0702030302020204" pitchFamily="66" charset="0"/>
                <a:ea typeface="宋体" panose="02010600030101010101" pitchFamily="2" charset="-122"/>
              </a:rPr>
              <a:t>key </a:t>
            </a:r>
          </a:p>
        </p:txBody>
      </p:sp>
      <p:pic>
        <p:nvPicPr>
          <p:cNvPr id="203782" name="Picture 6" descr="BS00768_[1]"/>
          <p:cNvPicPr>
            <a:picLocks noChangeAspect="1" noChangeArrowheads="1"/>
          </p:cNvPicPr>
          <p:nvPr>
            <p:custDataLst>
              <p:tags r:id="rId5"/>
            </p:custDataLst>
          </p:nvPr>
        </p:nvPicPr>
        <p:blipFill>
          <a:blip r:embed="rId31" cstate="print">
            <a:extLst>
              <a:ext uri="{28A0092B-C50C-407E-A947-70E740481C1C}">
                <a14:useLocalDpi xmlns:a14="http://schemas.microsoft.com/office/drawing/2010/main" val="0"/>
              </a:ext>
            </a:extLst>
          </a:blip>
          <a:srcRect/>
          <a:stretch>
            <a:fillRect/>
          </a:stretch>
        </p:blipFill>
        <p:spPr bwMode="auto">
          <a:xfrm flipH="1" flipV="1">
            <a:off x="7997825" y="3592514"/>
            <a:ext cx="45878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3783" name="Group 7"/>
          <p:cNvGrpSpPr>
            <a:grpSpLocks/>
          </p:cNvGrpSpPr>
          <p:nvPr>
            <p:custDataLst>
              <p:tags r:id="rId6"/>
            </p:custDataLst>
          </p:nvPr>
        </p:nvGrpSpPr>
        <p:grpSpPr bwMode="auto">
          <a:xfrm>
            <a:off x="7912100" y="3830638"/>
            <a:ext cx="482600" cy="603250"/>
            <a:chOff x="2997" y="2073"/>
            <a:chExt cx="304" cy="380"/>
          </a:xfrm>
        </p:grpSpPr>
        <p:grpSp>
          <p:nvGrpSpPr>
            <p:cNvPr id="203784" name="Group 8"/>
            <p:cNvGrpSpPr>
              <a:grpSpLocks/>
            </p:cNvGrpSpPr>
            <p:nvPr/>
          </p:nvGrpSpPr>
          <p:grpSpPr bwMode="auto">
            <a:xfrm>
              <a:off x="2997" y="2144"/>
              <a:ext cx="304" cy="309"/>
              <a:chOff x="2997" y="2144"/>
              <a:chExt cx="304" cy="309"/>
            </a:xfrm>
          </p:grpSpPr>
          <p:sp>
            <p:nvSpPr>
              <p:cNvPr id="203785" name="Text Box 9"/>
              <p:cNvSpPr txBox="1">
                <a:spLocks noChangeArrowheads="1"/>
              </p:cNvSpPr>
              <p:nvPr>
                <p:custDataLst>
                  <p:tags r:id="rId26"/>
                </p:custDataLst>
              </p:nvPr>
            </p:nvSpPr>
            <p:spPr bwMode="auto">
              <a:xfrm>
                <a:off x="2997" y="2144"/>
                <a:ext cx="26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K </a:t>
                </a:r>
              </a:p>
            </p:txBody>
          </p:sp>
          <p:sp>
            <p:nvSpPr>
              <p:cNvPr id="203786" name="Text Box 10"/>
              <p:cNvSpPr txBox="1">
                <a:spLocks noChangeArrowheads="1"/>
              </p:cNvSpPr>
              <p:nvPr>
                <p:custDataLst>
                  <p:tags r:id="rId27"/>
                </p:custDataLst>
              </p:nvPr>
            </p:nvSpPr>
            <p:spPr bwMode="auto">
              <a:xfrm>
                <a:off x="3104" y="2241"/>
                <a:ext cx="19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B</a:t>
                </a:r>
              </a:p>
            </p:txBody>
          </p:sp>
        </p:grpSp>
        <p:sp>
          <p:nvSpPr>
            <p:cNvPr id="203787" name="Text Box 11"/>
            <p:cNvSpPr txBox="1">
              <a:spLocks noChangeArrowheads="1"/>
            </p:cNvSpPr>
            <p:nvPr>
              <p:custDataLst>
                <p:tags r:id="rId25"/>
              </p:custDataLst>
            </p:nvPr>
          </p:nvSpPr>
          <p:spPr bwMode="auto">
            <a:xfrm>
              <a:off x="3113" y="2073"/>
              <a:ext cx="178"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a:t>
              </a:r>
            </a:p>
          </p:txBody>
        </p:sp>
      </p:grpSp>
      <p:grpSp>
        <p:nvGrpSpPr>
          <p:cNvPr id="203788" name="Group 12"/>
          <p:cNvGrpSpPr>
            <a:grpSpLocks/>
          </p:cNvGrpSpPr>
          <p:nvPr>
            <p:custDataLst>
              <p:tags r:id="rId7"/>
            </p:custDataLst>
          </p:nvPr>
        </p:nvGrpSpPr>
        <p:grpSpPr bwMode="auto">
          <a:xfrm>
            <a:off x="5553076" y="3425826"/>
            <a:ext cx="1196975" cy="955675"/>
            <a:chOff x="1126" y="2124"/>
            <a:chExt cx="754" cy="602"/>
          </a:xfrm>
        </p:grpSpPr>
        <p:sp>
          <p:nvSpPr>
            <p:cNvPr id="203789" name="Rectangle 13"/>
            <p:cNvSpPr>
              <a:spLocks noChangeArrowheads="1"/>
            </p:cNvSpPr>
            <p:nvPr>
              <p:custDataLst>
                <p:tags r:id="rId23"/>
              </p:custDataLst>
            </p:nvPr>
          </p:nvSpPr>
          <p:spPr bwMode="auto">
            <a:xfrm>
              <a:off x="1126" y="2124"/>
              <a:ext cx="751" cy="60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0" name="Text Box 14"/>
            <p:cNvSpPr txBox="1">
              <a:spLocks noChangeArrowheads="1"/>
            </p:cNvSpPr>
            <p:nvPr>
              <p:custDataLst>
                <p:tags r:id="rId24"/>
              </p:custDataLst>
            </p:nvPr>
          </p:nvSpPr>
          <p:spPr bwMode="auto">
            <a:xfrm>
              <a:off x="1131" y="2127"/>
              <a:ext cx="749" cy="5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Comic Sans MS" panose="030F0702030302020204" pitchFamily="66" charset="0"/>
                  <a:ea typeface="宋体" panose="02010600030101010101" pitchFamily="2" charset="-122"/>
                </a:rPr>
                <a:t>digital</a:t>
              </a:r>
            </a:p>
            <a:p>
              <a:pPr algn="ctr"/>
              <a:r>
                <a:rPr lang="en-US" altLang="zh-CN">
                  <a:latin typeface="Comic Sans MS" panose="030F0702030302020204" pitchFamily="66" charset="0"/>
                  <a:ea typeface="宋体" panose="02010600030101010101" pitchFamily="2" charset="-122"/>
                </a:rPr>
                <a:t>signature</a:t>
              </a:r>
            </a:p>
            <a:p>
              <a:pPr algn="ctr"/>
              <a:r>
                <a:rPr lang="en-US" altLang="zh-CN">
                  <a:latin typeface="Comic Sans MS" panose="030F0702030302020204" pitchFamily="66" charset="0"/>
                  <a:ea typeface="宋体" panose="02010600030101010101" pitchFamily="2" charset="-122"/>
                </a:rPr>
                <a:t>(decrypt)</a:t>
              </a:r>
            </a:p>
          </p:txBody>
        </p:sp>
      </p:grpSp>
      <p:sp>
        <p:nvSpPr>
          <p:cNvPr id="203791" name="Text Box 15"/>
          <p:cNvSpPr txBox="1">
            <a:spLocks noChangeArrowheads="1"/>
          </p:cNvSpPr>
          <p:nvPr>
            <p:custDataLst>
              <p:tags r:id="rId8"/>
            </p:custDataLst>
          </p:nvPr>
        </p:nvSpPr>
        <p:spPr bwMode="auto">
          <a:xfrm>
            <a:off x="5084764" y="4522788"/>
            <a:ext cx="960437"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600">
                <a:latin typeface="Comic Sans MS" panose="030F0702030302020204" pitchFamily="66" charset="0"/>
                <a:ea typeface="宋体" panose="02010600030101010101" pitchFamily="2" charset="-122"/>
              </a:rPr>
              <a:t>CA </a:t>
            </a:r>
          </a:p>
          <a:p>
            <a:pPr algn="r"/>
            <a:r>
              <a:rPr lang="en-US" altLang="zh-CN" sz="1600">
                <a:latin typeface="Comic Sans MS" panose="030F0702030302020204" pitchFamily="66" charset="0"/>
                <a:ea typeface="宋体" panose="02010600030101010101" pitchFamily="2" charset="-122"/>
              </a:rPr>
              <a:t>public</a:t>
            </a:r>
          </a:p>
          <a:p>
            <a:pPr algn="r"/>
            <a:r>
              <a:rPr lang="en-US" altLang="zh-CN" sz="1600">
                <a:latin typeface="Comic Sans MS" panose="030F0702030302020204" pitchFamily="66" charset="0"/>
                <a:ea typeface="宋体" panose="02010600030101010101" pitchFamily="2" charset="-122"/>
              </a:rPr>
              <a:t>key </a:t>
            </a:r>
          </a:p>
        </p:txBody>
      </p:sp>
      <p:pic>
        <p:nvPicPr>
          <p:cNvPr id="203792" name="Picture 16" descr="BS00768_[1]"/>
          <p:cNvPicPr>
            <a:picLocks noChangeAspect="1" noChangeArrowheads="1"/>
          </p:cNvPicPr>
          <p:nvPr>
            <p:custDataLst>
              <p:tags r:id="rId9"/>
            </p:custDataLst>
          </p:nvPr>
        </p:nvPicPr>
        <p:blipFill>
          <a:blip r:embed="rId31" cstate="print">
            <a:extLst>
              <a:ext uri="{28A0092B-C50C-407E-A947-70E740481C1C}">
                <a14:useLocalDpi xmlns:a14="http://schemas.microsoft.com/office/drawing/2010/main" val="0"/>
              </a:ext>
            </a:extLst>
          </a:blip>
          <a:srcRect/>
          <a:stretch>
            <a:fillRect/>
          </a:stretch>
        </p:blipFill>
        <p:spPr bwMode="auto">
          <a:xfrm flipH="1" flipV="1">
            <a:off x="6324600" y="4530725"/>
            <a:ext cx="4587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3793" name="Group 17"/>
          <p:cNvGrpSpPr>
            <a:grpSpLocks/>
          </p:cNvGrpSpPr>
          <p:nvPr>
            <p:custDataLst>
              <p:tags r:id="rId10"/>
            </p:custDataLst>
          </p:nvPr>
        </p:nvGrpSpPr>
        <p:grpSpPr bwMode="auto">
          <a:xfrm>
            <a:off x="6308726" y="4810125"/>
            <a:ext cx="627063" cy="477838"/>
            <a:chOff x="3773" y="3688"/>
            <a:chExt cx="395" cy="301"/>
          </a:xfrm>
        </p:grpSpPr>
        <p:sp>
          <p:nvSpPr>
            <p:cNvPr id="203794" name="Text Box 18"/>
            <p:cNvSpPr txBox="1">
              <a:spLocks noChangeArrowheads="1"/>
            </p:cNvSpPr>
            <p:nvPr>
              <p:custDataLst>
                <p:tags r:id="rId21"/>
              </p:custDataLst>
            </p:nvPr>
          </p:nvSpPr>
          <p:spPr bwMode="auto">
            <a:xfrm>
              <a:off x="3773" y="3688"/>
              <a:ext cx="26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K </a:t>
              </a:r>
            </a:p>
          </p:txBody>
        </p:sp>
        <p:sp>
          <p:nvSpPr>
            <p:cNvPr id="203795" name="Text Box 19"/>
            <p:cNvSpPr txBox="1">
              <a:spLocks noChangeArrowheads="1"/>
            </p:cNvSpPr>
            <p:nvPr>
              <p:custDataLst>
                <p:tags r:id="rId22"/>
              </p:custDataLst>
            </p:nvPr>
          </p:nvSpPr>
          <p:spPr bwMode="auto">
            <a:xfrm>
              <a:off x="3881" y="3777"/>
              <a:ext cx="28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CA</a:t>
              </a:r>
            </a:p>
          </p:txBody>
        </p:sp>
      </p:grpSp>
      <p:sp>
        <p:nvSpPr>
          <p:cNvPr id="203796" name="Text Box 20"/>
          <p:cNvSpPr txBox="1">
            <a:spLocks noChangeArrowheads="1"/>
          </p:cNvSpPr>
          <p:nvPr>
            <p:custDataLst>
              <p:tags r:id="rId11"/>
            </p:custDataLst>
          </p:nvPr>
        </p:nvSpPr>
        <p:spPr bwMode="auto">
          <a:xfrm>
            <a:off x="6483350" y="4645025"/>
            <a:ext cx="3302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Comic Sans MS" panose="030F0702030302020204" pitchFamily="66" charset="0"/>
                <a:ea typeface="宋体" panose="02010600030101010101" pitchFamily="2" charset="-122"/>
              </a:rPr>
              <a:t>+</a:t>
            </a:r>
          </a:p>
        </p:txBody>
      </p:sp>
      <p:sp>
        <p:nvSpPr>
          <p:cNvPr id="203797" name="Line 21"/>
          <p:cNvSpPr>
            <a:spLocks noChangeShapeType="1"/>
          </p:cNvSpPr>
          <p:nvPr>
            <p:custDataLst>
              <p:tags r:id="rId12"/>
            </p:custDataLst>
          </p:nvPr>
        </p:nvSpPr>
        <p:spPr bwMode="auto">
          <a:xfrm flipV="1">
            <a:off x="6127750" y="4449763"/>
            <a:ext cx="0" cy="893762"/>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98" name="Line 22"/>
          <p:cNvSpPr>
            <a:spLocks noChangeShapeType="1"/>
          </p:cNvSpPr>
          <p:nvPr>
            <p:custDataLst>
              <p:tags r:id="rId13"/>
            </p:custDataLst>
          </p:nvPr>
        </p:nvSpPr>
        <p:spPr bwMode="auto">
          <a:xfrm>
            <a:off x="3903664" y="3873500"/>
            <a:ext cx="1627187" cy="63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799" name="Line 23"/>
          <p:cNvSpPr>
            <a:spLocks noChangeShapeType="1"/>
          </p:cNvSpPr>
          <p:nvPr>
            <p:custDataLst>
              <p:tags r:id="rId14"/>
            </p:custDataLst>
          </p:nvPr>
        </p:nvSpPr>
        <p:spPr bwMode="auto">
          <a:xfrm flipV="1">
            <a:off x="6772276" y="3886201"/>
            <a:ext cx="1133475" cy="95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800" name="Group 24"/>
          <p:cNvGrpSpPr>
            <a:grpSpLocks/>
          </p:cNvGrpSpPr>
          <p:nvPr>
            <p:custDataLst>
              <p:tags r:id="rId15"/>
            </p:custDataLst>
          </p:nvPr>
        </p:nvGrpSpPr>
        <p:grpSpPr bwMode="auto">
          <a:xfrm>
            <a:off x="3067050" y="3260726"/>
            <a:ext cx="909638" cy="1128713"/>
            <a:chOff x="4436" y="2620"/>
            <a:chExt cx="573" cy="711"/>
          </a:xfrm>
        </p:grpSpPr>
        <p:pic>
          <p:nvPicPr>
            <p:cNvPr id="203801" name="Picture 25" descr="SO00109_[1]"/>
            <p:cNvPicPr>
              <a:picLocks noChangeAspect="1" noChangeArrowheads="1"/>
            </p:cNvPicPr>
            <p:nvPr>
              <p:custDataLst>
                <p:tags r:id="rId16"/>
              </p:custDataLst>
            </p:nvPr>
          </p:nvPicPr>
          <p:blipFill>
            <a:blip r:embed="rId32" cstate="print">
              <a:extLst>
                <a:ext uri="{28A0092B-C50C-407E-A947-70E740481C1C}">
                  <a14:useLocalDpi xmlns:a14="http://schemas.microsoft.com/office/drawing/2010/main" val="0"/>
                </a:ext>
              </a:extLst>
            </a:blip>
            <a:srcRect/>
            <a:stretch>
              <a:fillRect/>
            </a:stretch>
          </p:blipFill>
          <p:spPr bwMode="auto">
            <a:xfrm>
              <a:off x="4436" y="2620"/>
              <a:ext cx="573" cy="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3802" name="Group 26"/>
            <p:cNvGrpSpPr>
              <a:grpSpLocks/>
            </p:cNvGrpSpPr>
            <p:nvPr/>
          </p:nvGrpSpPr>
          <p:grpSpPr bwMode="auto">
            <a:xfrm>
              <a:off x="4613" y="2766"/>
              <a:ext cx="304" cy="380"/>
              <a:chOff x="2997" y="2073"/>
              <a:chExt cx="304" cy="380"/>
            </a:xfrm>
          </p:grpSpPr>
          <p:grpSp>
            <p:nvGrpSpPr>
              <p:cNvPr id="203803" name="Group 27"/>
              <p:cNvGrpSpPr>
                <a:grpSpLocks/>
              </p:cNvGrpSpPr>
              <p:nvPr/>
            </p:nvGrpSpPr>
            <p:grpSpPr bwMode="auto">
              <a:xfrm>
                <a:off x="2997" y="2144"/>
                <a:ext cx="304" cy="309"/>
                <a:chOff x="2997" y="2144"/>
                <a:chExt cx="304" cy="309"/>
              </a:xfrm>
            </p:grpSpPr>
            <p:sp>
              <p:nvSpPr>
                <p:cNvPr id="203804" name="Text Box 28"/>
                <p:cNvSpPr txBox="1">
                  <a:spLocks noChangeArrowheads="1"/>
                </p:cNvSpPr>
                <p:nvPr>
                  <p:custDataLst>
                    <p:tags r:id="rId19"/>
                  </p:custDataLst>
                </p:nvPr>
              </p:nvSpPr>
              <p:spPr bwMode="auto">
                <a:xfrm>
                  <a:off x="2997" y="2144"/>
                  <a:ext cx="26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a:solidFill>
                        <a:srgbClr val="FF0000"/>
                      </a:solidFill>
                      <a:latin typeface="Comic Sans MS" panose="030F0702030302020204" pitchFamily="66" charset="0"/>
                      <a:ea typeface="宋体" panose="02010600030101010101" pitchFamily="2" charset="-122"/>
                    </a:rPr>
                    <a:t>K </a:t>
                  </a:r>
                </a:p>
              </p:txBody>
            </p:sp>
            <p:sp>
              <p:nvSpPr>
                <p:cNvPr id="203805" name="Text Box 29"/>
                <p:cNvSpPr txBox="1">
                  <a:spLocks noChangeArrowheads="1"/>
                </p:cNvSpPr>
                <p:nvPr>
                  <p:custDataLst>
                    <p:tags r:id="rId20"/>
                  </p:custDataLst>
                </p:nvPr>
              </p:nvSpPr>
              <p:spPr bwMode="auto">
                <a:xfrm>
                  <a:off x="3104" y="2241"/>
                  <a:ext cx="197"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B</a:t>
                  </a:r>
                </a:p>
              </p:txBody>
            </p:sp>
          </p:grpSp>
          <p:sp>
            <p:nvSpPr>
              <p:cNvPr id="203806" name="Text Box 30"/>
              <p:cNvSpPr txBox="1">
                <a:spLocks noChangeArrowheads="1"/>
              </p:cNvSpPr>
              <p:nvPr>
                <p:custDataLst>
                  <p:tags r:id="rId18"/>
                </p:custDataLst>
              </p:nvPr>
            </p:nvSpPr>
            <p:spPr bwMode="auto">
              <a:xfrm>
                <a:off x="3113" y="2073"/>
                <a:ext cx="178"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a:solidFill>
                      <a:srgbClr val="FF0000"/>
                    </a:solidFill>
                    <a:latin typeface="Comic Sans MS" panose="030F0702030302020204" pitchFamily="66" charset="0"/>
                    <a:ea typeface="宋体" panose="02010600030101010101" pitchFamily="2" charset="-122"/>
                  </a:rPr>
                  <a:t>+</a:t>
                </a:r>
              </a:p>
            </p:txBody>
          </p:sp>
        </p:grpSp>
        <p:pic>
          <p:nvPicPr>
            <p:cNvPr id="203807" name="Picture 31" descr="BS00768_[1]"/>
            <p:cNvPicPr>
              <a:picLocks noChangeAspect="1" noChangeArrowheads="1"/>
            </p:cNvPicPr>
            <p:nvPr>
              <p:custDataLst>
                <p:tags r:id="rId17"/>
              </p:custDataLst>
            </p:nvPr>
          </p:nvPicPr>
          <p:blipFill>
            <a:blip r:embed="rId31" cstate="print">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1"/>
          <p:cNvSpPr>
            <a:spLocks noGrp="1"/>
          </p:cNvSpPr>
          <p:nvPr>
            <p:ph type="sldNum" sz="quarter" idx="12"/>
          </p:nvPr>
        </p:nvSpPr>
        <p:spPr/>
        <p:txBody>
          <a:bodyPr/>
          <a:lstStyle/>
          <a:p>
            <a:fld id="{7F0CF02F-9030-4000-A71B-44E26773BBC3}" type="slidenum">
              <a:rPr lang="en-US" altLang="zh-CN" smtClean="0"/>
              <a:pPr/>
              <a:t>42</a:t>
            </a:fld>
            <a:endParaRPr lang="en-US" altLang="zh-CN"/>
          </a:p>
        </p:txBody>
      </p:sp>
      <p:sp>
        <p:nvSpPr>
          <p:cNvPr id="3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3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891242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100" y="990601"/>
            <a:ext cx="4972050" cy="355282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23" name="Oval 3"/>
          <p:cNvSpPr>
            <a:spLocks noChangeArrowheads="1"/>
          </p:cNvSpPr>
          <p:nvPr/>
        </p:nvSpPr>
        <p:spPr bwMode="auto">
          <a:xfrm>
            <a:off x="5794375" y="4184650"/>
            <a:ext cx="457200" cy="457200"/>
          </a:xfrm>
          <a:prstGeom prst="ellipse">
            <a:avLst/>
          </a:prstGeom>
          <a:noFill/>
          <a:ln w="28575">
            <a:solidFill>
              <a:schemeClr val="hlink"/>
            </a:solidFill>
            <a:round/>
            <a:headEnd/>
            <a:tailEnd/>
          </a:ln>
          <a:effectLst/>
          <a:extLst>
            <a:ext uri="{909E8E84-426E-40DD-AFC4-6F175D3DCCD1}">
              <a14:hiddenFill xmlns:a14="http://schemas.microsoft.com/office/drawing/2010/main">
                <a:solidFill>
                  <a:srgbClr val="FFC8BB"/>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24" name="Text Box 4"/>
          <p:cNvSpPr txBox="1">
            <a:spLocks noChangeArrowheads="1"/>
          </p:cNvSpPr>
          <p:nvPr/>
        </p:nvSpPr>
        <p:spPr bwMode="auto">
          <a:xfrm>
            <a:off x="5502276" y="4857751"/>
            <a:ext cx="4738541" cy="1200329"/>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Data encrypted using secret key </a:t>
            </a:r>
          </a:p>
          <a:p>
            <a:r>
              <a:rPr lang="en-US" altLang="zh-CN" sz="2400">
                <a:latin typeface="Tahoma" panose="020B0604030504040204" pitchFamily="34" charset="0"/>
                <a:ea typeface="宋体" panose="02010600030101010101" pitchFamily="2" charset="-122"/>
              </a:rPr>
              <a:t>exchanged using some public key</a:t>
            </a:r>
          </a:p>
          <a:p>
            <a:r>
              <a:rPr lang="en-US" altLang="zh-CN" sz="2400">
                <a:latin typeface="Tahoma" panose="020B0604030504040204" pitchFamily="34" charset="0"/>
                <a:ea typeface="宋体" panose="02010600030101010101" pitchFamily="2" charset="-122"/>
              </a:rPr>
              <a:t>associated with some certificate.</a:t>
            </a:r>
          </a:p>
        </p:txBody>
      </p:sp>
      <p:sp>
        <p:nvSpPr>
          <p:cNvPr id="696325" name="Text Box 5"/>
          <p:cNvSpPr txBox="1">
            <a:spLocks noChangeArrowheads="1"/>
          </p:cNvSpPr>
          <p:nvPr/>
        </p:nvSpPr>
        <p:spPr bwMode="auto">
          <a:xfrm>
            <a:off x="8045450" y="4670425"/>
            <a:ext cx="184150"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zh-CN" altLang="zh-CN" sz="2400">
              <a:latin typeface="Tahoma" panose="020B0604030504040204" pitchFamily="34" charset="0"/>
            </a:endParaRPr>
          </a:p>
        </p:txBody>
      </p:sp>
      <p:sp>
        <p:nvSpPr>
          <p:cNvPr id="2" name="灯片编号占位符 1"/>
          <p:cNvSpPr>
            <a:spLocks noGrp="1"/>
          </p:cNvSpPr>
          <p:nvPr>
            <p:ph type="sldNum" sz="quarter" idx="12"/>
          </p:nvPr>
        </p:nvSpPr>
        <p:spPr/>
        <p:txBody>
          <a:bodyPr/>
          <a:lstStyle/>
          <a:p>
            <a:fld id="{1FF18F41-E0A9-4F72-861C-BE4AABE77BA0}" type="slidenum">
              <a:rPr lang="zh-CN" altLang="en-US" smtClean="0"/>
              <a:t>43</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0689539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24"/>
                                        </p:tgtEl>
                                        <p:attrNameLst>
                                          <p:attrName>style.visibility</p:attrName>
                                        </p:attrNameLst>
                                      </p:cBhvr>
                                      <p:to>
                                        <p:strVal val="visible"/>
                                      </p:to>
                                    </p:set>
                                    <p:animEffect transition="in" filter="blinds(horizontal)">
                                      <p:cBhvr>
                                        <p:cTn id="7" dur="500"/>
                                        <p:tgtEl>
                                          <p:spTgt spid="69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813" y="314326"/>
            <a:ext cx="4857750" cy="565467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1FF18F41-E0A9-4F72-861C-BE4AABE77BA0}" type="slidenum">
              <a:rPr lang="zh-CN" altLang="en-US" smtClean="0"/>
              <a:t>44</a:t>
            </a:fld>
            <a:endParaRPr lang="zh-CN" altLang="en-US"/>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919750049"/>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800" y="71438"/>
            <a:ext cx="5259388" cy="61214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1FF18F41-E0A9-4F72-861C-BE4AABE77BA0}" type="slidenum">
              <a:rPr lang="zh-CN" altLang="en-US" smtClean="0"/>
              <a:t>45</a:t>
            </a:fld>
            <a:endParaRPr lang="zh-CN" altLang="en-US"/>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789734793"/>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451" y="277814"/>
            <a:ext cx="4365625" cy="5081587"/>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938" y="762000"/>
            <a:ext cx="4648200" cy="5410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1FF18F41-E0A9-4F72-861C-BE4AABE77BA0}" type="slidenum">
              <a:rPr lang="zh-CN" altLang="en-US" smtClean="0"/>
              <a:t>46</a:t>
            </a:fld>
            <a:endParaRPr lang="zh-CN" altLang="en-US"/>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306709363"/>
      </p:ext>
    </p:extLst>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2378075" y="88900"/>
            <a:ext cx="7772400" cy="1143000"/>
          </a:xfrm>
        </p:spPr>
        <p:txBody>
          <a:bodyPr/>
          <a:lstStyle/>
          <a:p>
            <a:r>
              <a:rPr lang="en-US" altLang="zh-CN">
                <a:ea typeface="宋体" panose="02010600030101010101" pitchFamily="2" charset="-122"/>
              </a:rPr>
              <a:t>SSL Recap</a:t>
            </a:r>
          </a:p>
        </p:txBody>
      </p:sp>
      <p:sp>
        <p:nvSpPr>
          <p:cNvPr id="718851" name="Line 3"/>
          <p:cNvSpPr>
            <a:spLocks noChangeShapeType="1"/>
          </p:cNvSpPr>
          <p:nvPr/>
        </p:nvSpPr>
        <p:spPr bwMode="auto">
          <a:xfrm>
            <a:off x="4114800" y="1768475"/>
            <a:ext cx="0" cy="419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52" name="Line 4"/>
          <p:cNvSpPr>
            <a:spLocks noChangeShapeType="1"/>
          </p:cNvSpPr>
          <p:nvPr/>
        </p:nvSpPr>
        <p:spPr bwMode="auto">
          <a:xfrm>
            <a:off x="9269413" y="1736725"/>
            <a:ext cx="0" cy="419100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53" name="Text Box 5"/>
          <p:cNvSpPr txBox="1">
            <a:spLocks noChangeArrowheads="1"/>
          </p:cNvSpPr>
          <p:nvPr/>
        </p:nvSpPr>
        <p:spPr bwMode="auto">
          <a:xfrm>
            <a:off x="2752725" y="1231900"/>
            <a:ext cx="1303338"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Browser</a:t>
            </a:r>
          </a:p>
        </p:txBody>
      </p:sp>
      <p:sp>
        <p:nvSpPr>
          <p:cNvPr id="718854" name="Text Box 6"/>
          <p:cNvSpPr txBox="1">
            <a:spLocks noChangeArrowheads="1"/>
          </p:cNvSpPr>
          <p:nvPr/>
        </p:nvSpPr>
        <p:spPr bwMode="auto">
          <a:xfrm>
            <a:off x="8567739" y="1200150"/>
            <a:ext cx="10826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Server</a:t>
            </a:r>
          </a:p>
        </p:txBody>
      </p:sp>
      <p:sp>
        <p:nvSpPr>
          <p:cNvPr id="718855" name="Line 7"/>
          <p:cNvSpPr>
            <a:spLocks noChangeShapeType="1"/>
          </p:cNvSpPr>
          <p:nvPr/>
        </p:nvSpPr>
        <p:spPr bwMode="auto">
          <a:xfrm>
            <a:off x="4130675" y="1885950"/>
            <a:ext cx="5081588" cy="357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56" name="Text Box 8"/>
          <p:cNvSpPr txBox="1">
            <a:spLocks noChangeArrowheads="1"/>
          </p:cNvSpPr>
          <p:nvPr/>
        </p:nvSpPr>
        <p:spPr bwMode="auto">
          <a:xfrm>
            <a:off x="4876801" y="1524000"/>
            <a:ext cx="881063"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Hello</a:t>
            </a:r>
          </a:p>
        </p:txBody>
      </p:sp>
      <p:grpSp>
        <p:nvGrpSpPr>
          <p:cNvPr id="718857" name="Group 9"/>
          <p:cNvGrpSpPr>
            <a:grpSpLocks/>
          </p:cNvGrpSpPr>
          <p:nvPr/>
        </p:nvGrpSpPr>
        <p:grpSpPr bwMode="auto">
          <a:xfrm>
            <a:off x="4111625" y="2336802"/>
            <a:ext cx="5168900" cy="490538"/>
            <a:chOff x="1463" y="1478"/>
            <a:chExt cx="3256" cy="309"/>
          </a:xfrm>
        </p:grpSpPr>
        <p:sp>
          <p:nvSpPr>
            <p:cNvPr id="718858" name="Line 10"/>
            <p:cNvSpPr>
              <a:spLocks noChangeShapeType="1"/>
            </p:cNvSpPr>
            <p:nvPr/>
          </p:nvSpPr>
          <p:spPr bwMode="auto">
            <a:xfrm flipH="1">
              <a:off x="1463" y="1478"/>
              <a:ext cx="3256" cy="2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59" name="Text Box 11"/>
            <p:cNvSpPr txBox="1">
              <a:spLocks noChangeArrowheads="1"/>
            </p:cNvSpPr>
            <p:nvPr/>
          </p:nvSpPr>
          <p:spPr bwMode="auto">
            <a:xfrm>
              <a:off x="1939" y="1496"/>
              <a:ext cx="2335" cy="291"/>
            </a:xfrm>
            <a:prstGeom prst="rect">
              <a:avLst/>
            </a:prstGeom>
            <a:solidFill>
              <a:schemeClr val="bg1"/>
            </a:solidFill>
            <a:ln w="254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KR</a:t>
              </a:r>
              <a:r>
                <a:rPr lang="en-US" altLang="zh-CN" sz="2400" baseline="-25000">
                  <a:latin typeface="Tahoma" panose="020B0604030504040204" pitchFamily="34" charset="0"/>
                  <a:ea typeface="宋体" panose="02010600030101010101" pitchFamily="2" charset="-122"/>
                </a:rPr>
                <a:t>CA</a:t>
              </a:r>
              <a:r>
                <a:rPr lang="en-US" altLang="zh-CN" sz="2400">
                  <a:latin typeface="Tahoma" panose="020B0604030504040204" pitchFamily="34" charset="0"/>
                  <a:ea typeface="宋体" panose="02010600030101010101" pitchFamily="2" charset="-122"/>
                </a:rPr>
                <a:t>[Server Identity, KU</a:t>
              </a:r>
              <a:r>
                <a:rPr lang="en-US" altLang="zh-CN" sz="2400" baseline="-25000">
                  <a:latin typeface="Tahoma" panose="020B0604030504040204" pitchFamily="34" charset="0"/>
                  <a:ea typeface="宋体" panose="02010600030101010101" pitchFamily="2" charset="-122"/>
                </a:rPr>
                <a:t>S</a:t>
              </a:r>
              <a:r>
                <a:rPr lang="en-US" altLang="zh-CN" sz="2400">
                  <a:latin typeface="Tahoma" panose="020B0604030504040204" pitchFamily="34" charset="0"/>
                  <a:ea typeface="宋体" panose="02010600030101010101" pitchFamily="2" charset="-122"/>
                </a:rPr>
                <a:t>]</a:t>
              </a:r>
            </a:p>
          </p:txBody>
        </p:sp>
      </p:grpSp>
      <p:sp>
        <p:nvSpPr>
          <p:cNvPr id="718860" name="Text Box 12"/>
          <p:cNvSpPr txBox="1">
            <a:spLocks noChangeArrowheads="1"/>
          </p:cNvSpPr>
          <p:nvPr/>
        </p:nvSpPr>
        <p:spPr bwMode="auto">
          <a:xfrm>
            <a:off x="1524000" y="2971801"/>
            <a:ext cx="2622550" cy="1200329"/>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2400">
                <a:latin typeface="Tahoma" panose="020B0604030504040204" pitchFamily="34" charset="0"/>
                <a:ea typeface="宋体" panose="02010600030101010101" pitchFamily="2" charset="-122"/>
              </a:rPr>
              <a:t>Check Certificate using KU</a:t>
            </a:r>
            <a:r>
              <a:rPr lang="en-US" altLang="zh-CN" sz="2400" baseline="-25000">
                <a:latin typeface="Tahoma" panose="020B0604030504040204" pitchFamily="34" charset="0"/>
                <a:ea typeface="宋体" panose="02010600030101010101" pitchFamily="2" charset="-122"/>
              </a:rPr>
              <a:t>CA</a:t>
            </a:r>
            <a:r>
              <a:rPr lang="en-US" altLang="zh-CN" sz="2400">
                <a:latin typeface="Tahoma" panose="020B0604030504040204" pitchFamily="34" charset="0"/>
                <a:ea typeface="宋体" panose="02010600030101010101" pitchFamily="2" charset="-122"/>
              </a:rPr>
              <a:t> </a:t>
            </a:r>
          </a:p>
          <a:p>
            <a:pPr algn="r"/>
            <a:r>
              <a:rPr lang="en-US" altLang="zh-CN" sz="2400">
                <a:latin typeface="Tahoma" panose="020B0604030504040204" pitchFamily="34" charset="0"/>
                <a:ea typeface="宋体" panose="02010600030101010101" pitchFamily="2" charset="-122"/>
              </a:rPr>
              <a:t>Pick random </a:t>
            </a:r>
            <a:r>
              <a:rPr lang="en-US" altLang="zh-CN" sz="2400" i="1">
                <a:latin typeface="Tahoma" panose="020B0604030504040204" pitchFamily="34" charset="0"/>
                <a:ea typeface="宋体" panose="02010600030101010101" pitchFamily="2" charset="-122"/>
              </a:rPr>
              <a:t>K</a:t>
            </a:r>
          </a:p>
        </p:txBody>
      </p:sp>
      <p:grpSp>
        <p:nvGrpSpPr>
          <p:cNvPr id="718861" name="Group 13"/>
          <p:cNvGrpSpPr>
            <a:grpSpLocks/>
          </p:cNvGrpSpPr>
          <p:nvPr/>
        </p:nvGrpSpPr>
        <p:grpSpPr bwMode="auto">
          <a:xfrm>
            <a:off x="4152900" y="3902080"/>
            <a:ext cx="5099050" cy="461963"/>
            <a:chOff x="1656" y="2458"/>
            <a:chExt cx="3212" cy="291"/>
          </a:xfrm>
        </p:grpSpPr>
        <p:sp>
          <p:nvSpPr>
            <p:cNvPr id="718862" name="Line 14"/>
            <p:cNvSpPr>
              <a:spLocks noChangeShapeType="1"/>
            </p:cNvSpPr>
            <p:nvPr/>
          </p:nvSpPr>
          <p:spPr bwMode="auto">
            <a:xfrm flipH="1" flipV="1">
              <a:off x="1656" y="2546"/>
              <a:ext cx="3212" cy="11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63" name="Text Box 15"/>
            <p:cNvSpPr txBox="1">
              <a:spLocks noChangeArrowheads="1"/>
            </p:cNvSpPr>
            <p:nvPr/>
          </p:nvSpPr>
          <p:spPr bwMode="auto">
            <a:xfrm>
              <a:off x="2899" y="2458"/>
              <a:ext cx="693" cy="291"/>
            </a:xfrm>
            <a:prstGeom prst="rect">
              <a:avLst/>
            </a:prstGeom>
            <a:solidFill>
              <a:schemeClr val="bg1"/>
            </a:solidFill>
            <a:ln w="254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KU</a:t>
              </a:r>
              <a:r>
                <a:rPr lang="en-US" altLang="zh-CN" sz="2400" baseline="-25000">
                  <a:latin typeface="Tahoma" panose="020B0604030504040204" pitchFamily="34" charset="0"/>
                  <a:ea typeface="宋体" panose="02010600030101010101" pitchFamily="2" charset="-122"/>
                </a:rPr>
                <a:t>S</a:t>
              </a:r>
              <a:r>
                <a:rPr lang="en-US" altLang="zh-CN" sz="2400">
                  <a:latin typeface="Tahoma" panose="020B0604030504040204" pitchFamily="34" charset="0"/>
                  <a:ea typeface="宋体" panose="02010600030101010101" pitchFamily="2" charset="-122"/>
                </a:rPr>
                <a:t>[</a:t>
              </a:r>
              <a:r>
                <a:rPr lang="en-US" altLang="zh-CN" sz="2400" i="1">
                  <a:latin typeface="Tahoma" panose="020B0604030504040204" pitchFamily="34" charset="0"/>
                  <a:ea typeface="宋体" panose="02010600030101010101" pitchFamily="2" charset="-122"/>
                </a:rPr>
                <a:t>K</a:t>
              </a:r>
              <a:r>
                <a:rPr lang="en-US" altLang="zh-CN" sz="2400">
                  <a:latin typeface="Tahoma" panose="020B0604030504040204" pitchFamily="34" charset="0"/>
                  <a:ea typeface="宋体" panose="02010600030101010101" pitchFamily="2" charset="-122"/>
                </a:rPr>
                <a:t>]</a:t>
              </a:r>
            </a:p>
          </p:txBody>
        </p:sp>
      </p:grpSp>
      <p:sp>
        <p:nvSpPr>
          <p:cNvPr id="718864" name="Text Box 16"/>
          <p:cNvSpPr txBox="1">
            <a:spLocks noChangeArrowheads="1"/>
          </p:cNvSpPr>
          <p:nvPr/>
        </p:nvSpPr>
        <p:spPr bwMode="auto">
          <a:xfrm>
            <a:off x="9375776" y="4232276"/>
            <a:ext cx="1216025" cy="1200329"/>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Tahoma" panose="020B0604030504040204" pitchFamily="34" charset="0"/>
                <a:ea typeface="宋体" panose="02010600030101010101" pitchFamily="2" charset="-122"/>
              </a:rPr>
              <a:t>Find </a:t>
            </a:r>
            <a:r>
              <a:rPr lang="en-US" altLang="zh-CN" sz="2400" i="1">
                <a:latin typeface="Tahoma" panose="020B0604030504040204" pitchFamily="34" charset="0"/>
                <a:ea typeface="宋体" panose="02010600030101010101" pitchFamily="2" charset="-122"/>
              </a:rPr>
              <a:t>K </a:t>
            </a:r>
            <a:r>
              <a:rPr lang="en-US" altLang="zh-CN" sz="2400">
                <a:latin typeface="Tahoma" panose="020B0604030504040204" pitchFamily="34" charset="0"/>
                <a:ea typeface="宋体" panose="02010600030101010101" pitchFamily="2" charset="-122"/>
              </a:rPr>
              <a:t>using KR</a:t>
            </a:r>
            <a:r>
              <a:rPr lang="en-US" altLang="zh-CN" sz="2400" baseline="-25000">
                <a:latin typeface="Tahoma" panose="020B0604030504040204" pitchFamily="34" charset="0"/>
                <a:ea typeface="宋体" panose="02010600030101010101" pitchFamily="2" charset="-122"/>
              </a:rPr>
              <a:t>S</a:t>
            </a:r>
          </a:p>
        </p:txBody>
      </p:sp>
      <p:grpSp>
        <p:nvGrpSpPr>
          <p:cNvPr id="718865" name="Group 17"/>
          <p:cNvGrpSpPr>
            <a:grpSpLocks/>
          </p:cNvGrpSpPr>
          <p:nvPr/>
        </p:nvGrpSpPr>
        <p:grpSpPr bwMode="auto">
          <a:xfrm>
            <a:off x="4114800" y="5486400"/>
            <a:ext cx="5105400" cy="533400"/>
            <a:chOff x="1632" y="3552"/>
            <a:chExt cx="3216" cy="336"/>
          </a:xfrm>
        </p:grpSpPr>
        <p:sp>
          <p:nvSpPr>
            <p:cNvPr id="718866" name="Line 18"/>
            <p:cNvSpPr>
              <a:spLocks noChangeShapeType="1"/>
            </p:cNvSpPr>
            <p:nvPr/>
          </p:nvSpPr>
          <p:spPr bwMode="auto">
            <a:xfrm>
              <a:off x="1632" y="3552"/>
              <a:ext cx="321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67" name="Text Box 19"/>
            <p:cNvSpPr txBox="1">
              <a:spLocks noChangeArrowheads="1"/>
            </p:cNvSpPr>
            <p:nvPr/>
          </p:nvSpPr>
          <p:spPr bwMode="auto">
            <a:xfrm>
              <a:off x="2284" y="3600"/>
              <a:ext cx="2089" cy="288"/>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Secure channel using </a:t>
              </a:r>
              <a:r>
                <a:rPr lang="en-US" altLang="zh-CN" sz="2400" i="1">
                  <a:latin typeface="Tahoma" panose="020B0604030504040204" pitchFamily="34" charset="0"/>
                  <a:ea typeface="宋体" panose="02010600030101010101" pitchFamily="2" charset="-122"/>
                </a:rPr>
                <a:t>K</a:t>
              </a:r>
            </a:p>
          </p:txBody>
        </p:sp>
      </p:grpSp>
      <p:sp>
        <p:nvSpPr>
          <p:cNvPr id="718868" name="Text Box 20"/>
          <p:cNvSpPr txBox="1">
            <a:spLocks noChangeArrowheads="1"/>
          </p:cNvSpPr>
          <p:nvPr/>
        </p:nvSpPr>
        <p:spPr bwMode="auto">
          <a:xfrm>
            <a:off x="1685926" y="4987926"/>
            <a:ext cx="20859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a:latin typeface="Tahoma" panose="020B0604030504040204" pitchFamily="34" charset="0"/>
                <a:ea typeface="宋体" panose="02010600030101010101" pitchFamily="2" charset="-122"/>
              </a:rPr>
              <a:t>Note: This is slightly simplified from the actual SSL protocol.  This version</a:t>
            </a:r>
          </a:p>
          <a:p>
            <a:r>
              <a:rPr lang="en-US" altLang="zh-CN" sz="1200">
                <a:latin typeface="Tahoma" panose="020B0604030504040204" pitchFamily="34" charset="0"/>
                <a:ea typeface="宋体" panose="02010600030101010101" pitchFamily="2" charset="-122"/>
              </a:rPr>
              <a:t>is vulnerable to a person-in-the-middle attack! </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47</a:t>
            </a:fld>
            <a:endParaRPr lang="zh-CN" altLang="en-US"/>
          </a:p>
        </p:txBody>
      </p:sp>
      <p:sp>
        <p:nvSpPr>
          <p:cNvPr id="22"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3"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8605888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18857"/>
                                        </p:tgtEl>
                                        <p:attrNameLst>
                                          <p:attrName>style.visibility</p:attrName>
                                        </p:attrNameLst>
                                      </p:cBhvr>
                                      <p:to>
                                        <p:strVal val="visible"/>
                                      </p:to>
                                    </p:set>
                                    <p:animEffect transition="in" filter="dissolve">
                                      <p:cBhvr>
                                        <p:cTn id="7" dur="500"/>
                                        <p:tgtEl>
                                          <p:spTgt spid="7188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8860"/>
                                        </p:tgtEl>
                                        <p:attrNameLst>
                                          <p:attrName>style.visibility</p:attrName>
                                        </p:attrNameLst>
                                      </p:cBhvr>
                                      <p:to>
                                        <p:strVal val="visible"/>
                                      </p:to>
                                    </p:set>
                                    <p:animEffect transition="in" filter="dissolve">
                                      <p:cBhvr>
                                        <p:cTn id="12" dur="500"/>
                                        <p:tgtEl>
                                          <p:spTgt spid="718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18861"/>
                                        </p:tgtEl>
                                        <p:attrNameLst>
                                          <p:attrName>style.visibility</p:attrName>
                                        </p:attrNameLst>
                                      </p:cBhvr>
                                      <p:to>
                                        <p:strVal val="visible"/>
                                      </p:to>
                                    </p:set>
                                    <p:animEffect transition="in" filter="dissolve">
                                      <p:cBhvr>
                                        <p:cTn id="17" dur="500"/>
                                        <p:tgtEl>
                                          <p:spTgt spid="7188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8864"/>
                                        </p:tgtEl>
                                        <p:attrNameLst>
                                          <p:attrName>style.visibility</p:attrName>
                                        </p:attrNameLst>
                                      </p:cBhvr>
                                      <p:to>
                                        <p:strVal val="visible"/>
                                      </p:to>
                                    </p:set>
                                    <p:animEffect transition="in" filter="dissolve">
                                      <p:cBhvr>
                                        <p:cTn id="22" dur="500"/>
                                        <p:tgtEl>
                                          <p:spTgt spid="7188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18865"/>
                                        </p:tgtEl>
                                        <p:attrNameLst>
                                          <p:attrName>style.visibility</p:attrName>
                                        </p:attrNameLst>
                                      </p:cBhvr>
                                      <p:to>
                                        <p:strVal val="visible"/>
                                      </p:to>
                                    </p:set>
                                    <p:animEffect transition="in" filter="dissolve">
                                      <p:cBhvr>
                                        <p:cTn id="27" dur="500"/>
                                        <p:tgtEl>
                                          <p:spTgt spid="718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60" grpId="0" autoUpdateAnimBg="0"/>
      <p:bldP spid="71886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zh-CN" dirty="0" smtClean="0">
                <a:ea typeface="宋体" panose="02010600030101010101" pitchFamily="2" charset="-122"/>
              </a:rPr>
              <a:t>Thanks and any questions?</a:t>
            </a:r>
            <a:endParaRPr lang="en-US" altLang="zh-CN" dirty="0">
              <a:ea typeface="宋体" panose="02010600030101010101" pitchFamily="2" charset="-122"/>
            </a:endParaRPr>
          </a:p>
        </p:txBody>
      </p:sp>
      <p:sp>
        <p:nvSpPr>
          <p:cNvPr id="3" name="灯片编号占位符 2"/>
          <p:cNvSpPr>
            <a:spLocks noGrp="1"/>
          </p:cNvSpPr>
          <p:nvPr>
            <p:ph type="sldNum" sz="quarter" idx="12"/>
          </p:nvPr>
        </p:nvSpPr>
        <p:spPr/>
        <p:txBody>
          <a:bodyPr/>
          <a:lstStyle/>
          <a:p>
            <a:fld id="{1FF18F41-E0A9-4F72-861C-BE4AABE77BA0}" type="slidenum">
              <a:rPr lang="zh-CN" altLang="en-US" smtClean="0"/>
              <a:t>48</a:t>
            </a:fld>
            <a:endParaRPr lang="zh-CN" altLang="en-US"/>
          </a:p>
        </p:txBody>
      </p:sp>
      <p:sp>
        <p:nvSpPr>
          <p:cNvPr id="8"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9"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9553109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1981200" y="274638"/>
            <a:ext cx="8382000" cy="4678362"/>
          </a:xfrm>
        </p:spPr>
        <p:txBody>
          <a:bodyPr/>
          <a:lstStyle/>
          <a:p>
            <a:r>
              <a:rPr lang="en-US" altLang="zh-CN">
                <a:ea typeface="宋体" panose="02010600030101010101" pitchFamily="2" charset="-122"/>
              </a:rPr>
              <a:t>Animated version of </a:t>
            </a:r>
            <a:br>
              <a:rPr lang="en-US" altLang="zh-CN">
                <a:ea typeface="宋体" panose="02010600030101010101" pitchFamily="2" charset="-122"/>
              </a:rPr>
            </a:br>
            <a:r>
              <a:rPr lang="en-US" altLang="zh-CN">
                <a:ea typeface="宋体" panose="02010600030101010101" pitchFamily="2" charset="-122"/>
              </a:rPr>
              <a:t>Asymmetric Cryptography Demo</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49</a:t>
            </a:fld>
            <a:endParaRPr lang="zh-CN" altLang="en-US"/>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264384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n-US" altLang="zh-CN" sz="4000">
                <a:ea typeface="宋体" panose="02010600030101010101" pitchFamily="2" charset="-122"/>
              </a:rPr>
              <a:t>German Code-Breaking Efforts</a:t>
            </a:r>
          </a:p>
        </p:txBody>
      </p:sp>
      <p:sp>
        <p:nvSpPr>
          <p:cNvPr id="713731" name="Rectangle 3"/>
          <p:cNvSpPr>
            <a:spLocks noGrp="1" noChangeArrowheads="1"/>
          </p:cNvSpPr>
          <p:nvPr>
            <p:ph type="body" idx="1"/>
          </p:nvPr>
        </p:nvSpPr>
        <p:spPr/>
        <p:txBody>
          <a:bodyPr/>
          <a:lstStyle/>
          <a:p>
            <a:pPr>
              <a:lnSpc>
                <a:spcPct val="90000"/>
              </a:lnSpc>
            </a:pPr>
            <a:r>
              <a:rPr lang="en-US" altLang="zh-CN">
                <a:ea typeface="宋体" panose="02010600030101010101" pitchFamily="2" charset="-122"/>
              </a:rPr>
              <a:t>About 6,000 people (compare to 12,000 working at Bletchley Park)</a:t>
            </a:r>
          </a:p>
          <a:p>
            <a:pPr>
              <a:lnSpc>
                <a:spcPct val="90000"/>
              </a:lnSpc>
            </a:pPr>
            <a:r>
              <a:rPr lang="en-US" altLang="zh-CN">
                <a:ea typeface="宋体" panose="02010600030101010101" pitchFamily="2" charset="-122"/>
              </a:rPr>
              <a:t>Decentralized: each military branch had their own, didn’t share what they learned</a:t>
            </a:r>
          </a:p>
          <a:p>
            <a:pPr>
              <a:lnSpc>
                <a:spcPct val="90000"/>
              </a:lnSpc>
            </a:pPr>
            <a:r>
              <a:rPr lang="en-US" altLang="zh-CN">
                <a:ea typeface="宋体" panose="02010600030101010101" pitchFamily="2" charset="-122"/>
              </a:rPr>
              <a:t>Effective against manual codes: broke about 50% of manually coded messages</a:t>
            </a:r>
          </a:p>
          <a:p>
            <a:pPr>
              <a:lnSpc>
                <a:spcPct val="90000"/>
              </a:lnSpc>
            </a:pPr>
            <a:r>
              <a:rPr lang="en-US" altLang="zh-CN">
                <a:ea typeface="宋体" panose="02010600030101010101" pitchFamily="2" charset="-122"/>
              </a:rPr>
              <a:t>Didn’t attempt to break rotor-based ciphers – so confident Enigma was unbreakable, didn’t try to Typex and  similar machines</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5</a:t>
            </a:fld>
            <a:endParaRPr lang="zh-CN" altLang="en-US"/>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7850097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en-US" altLang="zh-CN">
                <a:ea typeface="宋体" panose="02010600030101010101" pitchFamily="2" charset="-122"/>
              </a:rPr>
              <a:t>Padlocked Boxes</a:t>
            </a:r>
          </a:p>
        </p:txBody>
      </p:sp>
      <p:sp>
        <p:nvSpPr>
          <p:cNvPr id="704515" name="AutoShape 3"/>
          <p:cNvSpPr>
            <a:spLocks noChangeArrowheads="1"/>
          </p:cNvSpPr>
          <p:nvPr/>
        </p:nvSpPr>
        <p:spPr bwMode="auto">
          <a:xfrm>
            <a:off x="3810000" y="3276600"/>
            <a:ext cx="1066800" cy="11430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4516" name="Text Box 4"/>
          <p:cNvSpPr txBox="1">
            <a:spLocks noChangeArrowheads="1"/>
          </p:cNvSpPr>
          <p:nvPr/>
        </p:nvSpPr>
        <p:spPr bwMode="auto">
          <a:xfrm>
            <a:off x="2239964" y="3935413"/>
            <a:ext cx="846137"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Alice</a:t>
            </a:r>
          </a:p>
        </p:txBody>
      </p:sp>
      <p:sp>
        <p:nvSpPr>
          <p:cNvPr id="704517" name="AutoShape 5"/>
          <p:cNvSpPr>
            <a:spLocks noChangeArrowheads="1"/>
          </p:cNvSpPr>
          <p:nvPr/>
        </p:nvSpPr>
        <p:spPr bwMode="auto">
          <a:xfrm>
            <a:off x="2155825" y="2579688"/>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4518" name="Oval 6"/>
          <p:cNvSpPr>
            <a:spLocks noChangeArrowheads="1"/>
          </p:cNvSpPr>
          <p:nvPr/>
        </p:nvSpPr>
        <p:spPr bwMode="auto">
          <a:xfrm>
            <a:off x="2384426"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4519" name="Oval 7"/>
          <p:cNvSpPr>
            <a:spLocks noChangeArrowheads="1"/>
          </p:cNvSpPr>
          <p:nvPr/>
        </p:nvSpPr>
        <p:spPr bwMode="auto">
          <a:xfrm>
            <a:off x="2460626"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4520" name="Oval 8"/>
          <p:cNvSpPr>
            <a:spLocks noChangeArrowheads="1"/>
          </p:cNvSpPr>
          <p:nvPr/>
        </p:nvSpPr>
        <p:spPr bwMode="auto">
          <a:xfrm>
            <a:off x="2736851"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4521" name="Oval 9"/>
          <p:cNvSpPr>
            <a:spLocks noChangeArrowheads="1"/>
          </p:cNvSpPr>
          <p:nvPr/>
        </p:nvSpPr>
        <p:spPr bwMode="auto">
          <a:xfrm>
            <a:off x="2813051"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4522" name="AutoShape 10"/>
          <p:cNvSpPr>
            <a:spLocks noChangeArrowheads="1"/>
          </p:cNvSpPr>
          <p:nvPr/>
        </p:nvSpPr>
        <p:spPr bwMode="auto">
          <a:xfrm>
            <a:off x="3810000" y="3276600"/>
            <a:ext cx="1066800" cy="76200"/>
          </a:xfrm>
          <a:prstGeom prst="parallelogram">
            <a:avLst>
              <a:gd name="adj" fmla="val 3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4523" name="AutoShape 11"/>
          <p:cNvSpPr>
            <a:spLocks noChangeArrowheads="1"/>
          </p:cNvSpPr>
          <p:nvPr/>
        </p:nvSpPr>
        <p:spPr bwMode="auto">
          <a:xfrm>
            <a:off x="3394075" y="2363788"/>
            <a:ext cx="914400" cy="800100"/>
          </a:xfrm>
          <a:prstGeom prst="flowChartPunchedTape">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anose="020B0604030504040204" pitchFamily="34" charset="0"/>
                <a:ea typeface="宋体" panose="02010600030101010101" pitchFamily="2" charset="-122"/>
              </a:rPr>
              <a:t>Hi!</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50</a:t>
            </a:fld>
            <a:endParaRPr lang="zh-CN" altLang="en-US"/>
          </a:p>
        </p:txBody>
      </p:sp>
      <p:sp>
        <p:nvSpPr>
          <p:cNvPr id="13"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14"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4822084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4523"/>
                                        </p:tgtEl>
                                        <p:attrNameLst>
                                          <p:attrName>style.visibility</p:attrName>
                                        </p:attrNameLst>
                                      </p:cBhvr>
                                      <p:to>
                                        <p:strVal val="visible"/>
                                      </p:to>
                                    </p:set>
                                    <p:animEffect transition="in" filter="dissolve">
                                      <p:cBhvr>
                                        <p:cTn id="7" dur="500"/>
                                        <p:tgtEl>
                                          <p:spTgt spid="704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23"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en-US" altLang="zh-CN">
                <a:ea typeface="宋体" panose="02010600030101010101" pitchFamily="2" charset="-122"/>
              </a:rPr>
              <a:t>Padlocked Boxes</a:t>
            </a:r>
          </a:p>
        </p:txBody>
      </p:sp>
      <p:sp>
        <p:nvSpPr>
          <p:cNvPr id="705539" name="Text Box 3"/>
          <p:cNvSpPr txBox="1">
            <a:spLocks noChangeArrowheads="1"/>
          </p:cNvSpPr>
          <p:nvPr/>
        </p:nvSpPr>
        <p:spPr bwMode="auto">
          <a:xfrm>
            <a:off x="2239964" y="3935413"/>
            <a:ext cx="846137"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Alice</a:t>
            </a:r>
          </a:p>
        </p:txBody>
      </p:sp>
      <p:sp>
        <p:nvSpPr>
          <p:cNvPr id="705540" name="AutoShape 4"/>
          <p:cNvSpPr>
            <a:spLocks noChangeArrowheads="1"/>
          </p:cNvSpPr>
          <p:nvPr/>
        </p:nvSpPr>
        <p:spPr bwMode="auto">
          <a:xfrm>
            <a:off x="2155825" y="2579688"/>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5541" name="Oval 5"/>
          <p:cNvSpPr>
            <a:spLocks noChangeArrowheads="1"/>
          </p:cNvSpPr>
          <p:nvPr/>
        </p:nvSpPr>
        <p:spPr bwMode="auto">
          <a:xfrm>
            <a:off x="2384426"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5542" name="Oval 6"/>
          <p:cNvSpPr>
            <a:spLocks noChangeArrowheads="1"/>
          </p:cNvSpPr>
          <p:nvPr/>
        </p:nvSpPr>
        <p:spPr bwMode="auto">
          <a:xfrm>
            <a:off x="2460626"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5543" name="Oval 7"/>
          <p:cNvSpPr>
            <a:spLocks noChangeArrowheads="1"/>
          </p:cNvSpPr>
          <p:nvPr/>
        </p:nvSpPr>
        <p:spPr bwMode="auto">
          <a:xfrm>
            <a:off x="2736851"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5544" name="Oval 8"/>
          <p:cNvSpPr>
            <a:spLocks noChangeArrowheads="1"/>
          </p:cNvSpPr>
          <p:nvPr/>
        </p:nvSpPr>
        <p:spPr bwMode="auto">
          <a:xfrm>
            <a:off x="2813051"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5545" name="AutoShape 9"/>
          <p:cNvSpPr>
            <a:spLocks noChangeArrowheads="1"/>
          </p:cNvSpPr>
          <p:nvPr/>
        </p:nvSpPr>
        <p:spPr bwMode="auto">
          <a:xfrm>
            <a:off x="3810000" y="3276600"/>
            <a:ext cx="1066800" cy="11430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5546" name="AutoShape 10"/>
          <p:cNvSpPr>
            <a:spLocks noChangeArrowheads="1"/>
          </p:cNvSpPr>
          <p:nvPr/>
        </p:nvSpPr>
        <p:spPr bwMode="auto">
          <a:xfrm>
            <a:off x="3827464" y="3276600"/>
            <a:ext cx="1049337" cy="268288"/>
          </a:xfrm>
          <a:prstGeom prst="parallelogram">
            <a:avLst>
              <a:gd name="adj" fmla="val 977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5547" name="AutoShape 11"/>
          <p:cNvSpPr>
            <a:spLocks noChangeArrowheads="1"/>
          </p:cNvSpPr>
          <p:nvPr/>
        </p:nvSpPr>
        <p:spPr bwMode="auto">
          <a:xfrm rot="-5489381">
            <a:off x="3838576" y="3724276"/>
            <a:ext cx="754063" cy="608013"/>
          </a:xfrm>
          <a:prstGeom prst="flowChartPunchedTape">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anose="020B0604030504040204" pitchFamily="34" charset="0"/>
                <a:ea typeface="宋体" panose="02010600030101010101" pitchFamily="2" charset="-122"/>
              </a:rPr>
              <a:t>Hi!</a:t>
            </a:r>
          </a:p>
        </p:txBody>
      </p:sp>
      <p:grpSp>
        <p:nvGrpSpPr>
          <p:cNvPr id="705548" name="Group 12"/>
          <p:cNvGrpSpPr>
            <a:grpSpLocks/>
          </p:cNvGrpSpPr>
          <p:nvPr/>
        </p:nvGrpSpPr>
        <p:grpSpPr bwMode="auto">
          <a:xfrm>
            <a:off x="3436938" y="2717800"/>
            <a:ext cx="2133600" cy="1016000"/>
            <a:chOff x="1205" y="1712"/>
            <a:chExt cx="1344" cy="640"/>
          </a:xfrm>
        </p:grpSpPr>
        <p:sp>
          <p:nvSpPr>
            <p:cNvPr id="705549" name="AutoShape 13"/>
            <p:cNvSpPr>
              <a:spLocks noChangeArrowheads="1"/>
            </p:cNvSpPr>
            <p:nvPr/>
          </p:nvSpPr>
          <p:spPr bwMode="auto">
            <a:xfrm>
              <a:off x="1610" y="2064"/>
              <a:ext cx="240" cy="288"/>
            </a:xfrm>
            <a:prstGeom prst="flowChartCollate">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5550" name="Text Box 14"/>
            <p:cNvSpPr txBox="1">
              <a:spLocks noChangeArrowheads="1"/>
            </p:cNvSpPr>
            <p:nvPr/>
          </p:nvSpPr>
          <p:spPr bwMode="auto">
            <a:xfrm>
              <a:off x="1205" y="1712"/>
              <a:ext cx="13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Alice’s Padlock</a:t>
              </a:r>
            </a:p>
          </p:txBody>
        </p:sp>
      </p:grpSp>
      <p:grpSp>
        <p:nvGrpSpPr>
          <p:cNvPr id="705551" name="Group 15"/>
          <p:cNvGrpSpPr>
            <a:grpSpLocks/>
          </p:cNvGrpSpPr>
          <p:nvPr/>
        </p:nvGrpSpPr>
        <p:grpSpPr bwMode="auto">
          <a:xfrm>
            <a:off x="1949450" y="4897434"/>
            <a:ext cx="2717800" cy="682624"/>
            <a:chOff x="268" y="3085"/>
            <a:chExt cx="1712" cy="430"/>
          </a:xfrm>
        </p:grpSpPr>
        <p:sp>
          <p:nvSpPr>
            <p:cNvPr id="705552" name="AutoShape 16"/>
            <p:cNvSpPr>
              <a:spLocks noChangeArrowheads="1"/>
            </p:cNvSpPr>
            <p:nvPr/>
          </p:nvSpPr>
          <p:spPr bwMode="auto">
            <a:xfrm rot="-5400000">
              <a:off x="578" y="3021"/>
              <a:ext cx="160" cy="288"/>
            </a:xfrm>
            <a:prstGeom prst="flowChartCollate">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5553" name="Text Box 17"/>
            <p:cNvSpPr txBox="1">
              <a:spLocks noChangeArrowheads="1"/>
            </p:cNvSpPr>
            <p:nvPr/>
          </p:nvSpPr>
          <p:spPr bwMode="auto">
            <a:xfrm>
              <a:off x="268" y="3224"/>
              <a:ext cx="17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Alice’s Padlock Key</a:t>
              </a:r>
            </a:p>
          </p:txBody>
        </p:sp>
      </p:grpSp>
      <p:sp>
        <p:nvSpPr>
          <p:cNvPr id="2" name="灯片编号占位符 1"/>
          <p:cNvSpPr>
            <a:spLocks noGrp="1"/>
          </p:cNvSpPr>
          <p:nvPr>
            <p:ph type="sldNum" sz="quarter" idx="12"/>
          </p:nvPr>
        </p:nvSpPr>
        <p:spPr/>
        <p:txBody>
          <a:bodyPr/>
          <a:lstStyle/>
          <a:p>
            <a:fld id="{1FF18F41-E0A9-4F72-861C-BE4AABE77BA0}" type="slidenum">
              <a:rPr lang="zh-CN" altLang="en-US" smtClean="0"/>
              <a:t>51</a:t>
            </a:fld>
            <a:endParaRPr lang="zh-CN" altLang="en-US"/>
          </a:p>
        </p:txBody>
      </p:sp>
      <p:sp>
        <p:nvSpPr>
          <p:cNvPr id="19"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0"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085411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05547"/>
                                        </p:tgtEl>
                                        <p:attrNameLst>
                                          <p:attrName>style.visibility</p:attrName>
                                        </p:attrNameLst>
                                      </p:cBhvr>
                                      <p:to>
                                        <p:strVal val="visible"/>
                                      </p:to>
                                    </p:set>
                                    <p:animEffect transition="in" filter="dissolve">
                                      <p:cBhvr>
                                        <p:cTn id="7" dur="500"/>
                                        <p:tgtEl>
                                          <p:spTgt spid="705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05548"/>
                                        </p:tgtEl>
                                        <p:attrNameLst>
                                          <p:attrName>style.visibility</p:attrName>
                                        </p:attrNameLst>
                                      </p:cBhvr>
                                      <p:to>
                                        <p:strVal val="visible"/>
                                      </p:to>
                                    </p:set>
                                    <p:animEffect transition="in" filter="dissolve">
                                      <p:cBhvr>
                                        <p:cTn id="12" dur="500"/>
                                        <p:tgtEl>
                                          <p:spTgt spid="7055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705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47"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ltLang="zh-CN">
                <a:ea typeface="宋体" panose="02010600030101010101" pitchFamily="2" charset="-122"/>
              </a:rPr>
              <a:t>Padlocked Boxes</a:t>
            </a:r>
          </a:p>
        </p:txBody>
      </p:sp>
      <p:sp>
        <p:nvSpPr>
          <p:cNvPr id="706563" name="Text Box 3"/>
          <p:cNvSpPr txBox="1">
            <a:spLocks noChangeArrowheads="1"/>
          </p:cNvSpPr>
          <p:nvPr/>
        </p:nvSpPr>
        <p:spPr bwMode="auto">
          <a:xfrm>
            <a:off x="2239964" y="3935413"/>
            <a:ext cx="846137"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Alice</a:t>
            </a:r>
          </a:p>
        </p:txBody>
      </p:sp>
      <p:sp>
        <p:nvSpPr>
          <p:cNvPr id="706564" name="AutoShape 4"/>
          <p:cNvSpPr>
            <a:spLocks noChangeArrowheads="1"/>
          </p:cNvSpPr>
          <p:nvPr/>
        </p:nvSpPr>
        <p:spPr bwMode="auto">
          <a:xfrm>
            <a:off x="2155825" y="2579688"/>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565" name="Oval 5"/>
          <p:cNvSpPr>
            <a:spLocks noChangeArrowheads="1"/>
          </p:cNvSpPr>
          <p:nvPr/>
        </p:nvSpPr>
        <p:spPr bwMode="auto">
          <a:xfrm>
            <a:off x="2384426"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566" name="Oval 6"/>
          <p:cNvSpPr>
            <a:spLocks noChangeArrowheads="1"/>
          </p:cNvSpPr>
          <p:nvPr/>
        </p:nvSpPr>
        <p:spPr bwMode="auto">
          <a:xfrm>
            <a:off x="2460626"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567" name="Oval 7"/>
          <p:cNvSpPr>
            <a:spLocks noChangeArrowheads="1"/>
          </p:cNvSpPr>
          <p:nvPr/>
        </p:nvSpPr>
        <p:spPr bwMode="auto">
          <a:xfrm>
            <a:off x="2736851"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568" name="Oval 8"/>
          <p:cNvSpPr>
            <a:spLocks noChangeArrowheads="1"/>
          </p:cNvSpPr>
          <p:nvPr/>
        </p:nvSpPr>
        <p:spPr bwMode="auto">
          <a:xfrm>
            <a:off x="2813051"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569" name="AutoShape 9"/>
          <p:cNvSpPr>
            <a:spLocks noChangeArrowheads="1"/>
          </p:cNvSpPr>
          <p:nvPr/>
        </p:nvSpPr>
        <p:spPr bwMode="auto">
          <a:xfrm rot="-5400000">
            <a:off x="2441575" y="4795838"/>
            <a:ext cx="254000" cy="457200"/>
          </a:xfrm>
          <a:prstGeom prst="flowChartCollate">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570" name="Text Box 10"/>
          <p:cNvSpPr txBox="1">
            <a:spLocks noChangeArrowheads="1"/>
          </p:cNvSpPr>
          <p:nvPr/>
        </p:nvSpPr>
        <p:spPr bwMode="auto">
          <a:xfrm>
            <a:off x="1949451" y="5118101"/>
            <a:ext cx="2717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Alice’s Padlock Key</a:t>
            </a:r>
          </a:p>
        </p:txBody>
      </p:sp>
      <p:grpSp>
        <p:nvGrpSpPr>
          <p:cNvPr id="706571" name="Group 11"/>
          <p:cNvGrpSpPr>
            <a:grpSpLocks/>
          </p:cNvGrpSpPr>
          <p:nvPr/>
        </p:nvGrpSpPr>
        <p:grpSpPr bwMode="auto">
          <a:xfrm>
            <a:off x="7162800" y="2514600"/>
            <a:ext cx="3429000" cy="2687638"/>
            <a:chOff x="3552" y="1584"/>
            <a:chExt cx="2160" cy="1693"/>
          </a:xfrm>
        </p:grpSpPr>
        <p:sp>
          <p:nvSpPr>
            <p:cNvPr id="706572" name="AutoShape 12"/>
            <p:cNvSpPr>
              <a:spLocks noChangeArrowheads="1"/>
            </p:cNvSpPr>
            <p:nvPr/>
          </p:nvSpPr>
          <p:spPr bwMode="auto">
            <a:xfrm>
              <a:off x="3724" y="2941"/>
              <a:ext cx="384" cy="33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573" name="AutoShape 13"/>
            <p:cNvSpPr>
              <a:spLocks noChangeArrowheads="1"/>
            </p:cNvSpPr>
            <p:nvPr/>
          </p:nvSpPr>
          <p:spPr bwMode="auto">
            <a:xfrm>
              <a:off x="5152" y="2930"/>
              <a:ext cx="384" cy="33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574" name="AutoShape 14"/>
            <p:cNvSpPr>
              <a:spLocks noChangeArrowheads="1"/>
            </p:cNvSpPr>
            <p:nvPr/>
          </p:nvSpPr>
          <p:spPr bwMode="auto">
            <a:xfrm>
              <a:off x="5084" y="1759"/>
              <a:ext cx="432" cy="576"/>
            </a:xfrm>
            <a:prstGeom prst="rtTriangle">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575" name="Rectangle 15"/>
            <p:cNvSpPr>
              <a:spLocks noChangeArrowheads="1"/>
            </p:cNvSpPr>
            <p:nvPr/>
          </p:nvSpPr>
          <p:spPr bwMode="auto">
            <a:xfrm>
              <a:off x="3552" y="1584"/>
              <a:ext cx="1536" cy="134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anose="020B0604030504040204" pitchFamily="34" charset="0"/>
                  <a:ea typeface="宋体" panose="02010600030101010101" pitchFamily="2" charset="-122"/>
                </a:rPr>
                <a:t>Shady </a:t>
              </a:r>
            </a:p>
            <a:p>
              <a:pPr algn="ctr"/>
              <a:r>
                <a:rPr lang="en-US" altLang="zh-CN" sz="2400">
                  <a:latin typeface="Tahoma" panose="020B0604030504040204" pitchFamily="34" charset="0"/>
                  <a:ea typeface="宋体" panose="02010600030101010101" pitchFamily="2" charset="-122"/>
                </a:rPr>
                <a:t>Sammy’s </a:t>
              </a:r>
            </a:p>
            <a:p>
              <a:pPr algn="ctr"/>
              <a:r>
                <a:rPr lang="en-US" altLang="zh-CN" sz="2400">
                  <a:latin typeface="Tahoma" panose="020B0604030504040204" pitchFamily="34" charset="0"/>
                  <a:ea typeface="宋体" panose="02010600030101010101" pitchFamily="2" charset="-122"/>
                </a:rPr>
                <a:t>Slimy </a:t>
              </a:r>
            </a:p>
            <a:p>
              <a:pPr algn="ctr"/>
              <a:r>
                <a:rPr lang="en-US" altLang="zh-CN" sz="2400">
                  <a:latin typeface="Tahoma" panose="020B0604030504040204" pitchFamily="34" charset="0"/>
                  <a:ea typeface="宋体" panose="02010600030101010101" pitchFamily="2" charset="-122"/>
                </a:rPr>
                <a:t>Shipping </a:t>
              </a:r>
            </a:p>
            <a:p>
              <a:pPr algn="ctr"/>
              <a:r>
                <a:rPr lang="en-US" altLang="zh-CN" sz="2400">
                  <a:latin typeface="Tahoma" panose="020B0604030504040204" pitchFamily="34" charset="0"/>
                  <a:ea typeface="宋体" panose="02010600030101010101" pitchFamily="2" charset="-122"/>
                </a:rPr>
                <a:t>Service</a:t>
              </a:r>
            </a:p>
          </p:txBody>
        </p:sp>
        <p:sp>
          <p:nvSpPr>
            <p:cNvPr id="706576" name="Rectangle 16"/>
            <p:cNvSpPr>
              <a:spLocks noChangeArrowheads="1"/>
            </p:cNvSpPr>
            <p:nvPr/>
          </p:nvSpPr>
          <p:spPr bwMode="auto">
            <a:xfrm>
              <a:off x="5088" y="2319"/>
              <a:ext cx="624" cy="609"/>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577" name="AutoShape 17"/>
            <p:cNvSpPr>
              <a:spLocks noChangeArrowheads="1"/>
            </p:cNvSpPr>
            <p:nvPr/>
          </p:nvSpPr>
          <p:spPr bwMode="auto">
            <a:xfrm>
              <a:off x="5088" y="1920"/>
              <a:ext cx="336" cy="384"/>
            </a:xfrm>
            <a:prstGeom prst="rtTriangl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fld id="{1FF18F41-E0A9-4F72-861C-BE4AABE77BA0}" type="slidenum">
              <a:rPr lang="zh-CN" altLang="en-US" smtClean="0"/>
              <a:t>52</a:t>
            </a:fld>
            <a:endParaRPr lang="zh-CN" altLang="en-US"/>
          </a:p>
        </p:txBody>
      </p:sp>
      <p:sp>
        <p:nvSpPr>
          <p:cNvPr id="19"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0"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2432851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nodeType="afterEffect">
                                  <p:stCondLst>
                                    <p:cond delay="0"/>
                                  </p:stCondLst>
                                  <p:childTnLst>
                                    <p:set>
                                      <p:cBhvr>
                                        <p:cTn id="6" dur="1" fill="hold">
                                          <p:stCondLst>
                                            <p:cond delay="0"/>
                                          </p:stCondLst>
                                        </p:cTn>
                                        <p:tgtEl>
                                          <p:spTgt spid="706571"/>
                                        </p:tgtEl>
                                        <p:attrNameLst>
                                          <p:attrName>style.visibility</p:attrName>
                                        </p:attrNameLst>
                                      </p:cBhvr>
                                      <p:to>
                                        <p:strVal val="visible"/>
                                      </p:to>
                                    </p:set>
                                    <p:anim calcmode="lin" valueType="num">
                                      <p:cBhvr additive="base">
                                        <p:cTn id="7" dur="5000" fill="hold"/>
                                        <p:tgtEl>
                                          <p:spTgt spid="706571"/>
                                        </p:tgtEl>
                                        <p:attrNameLst>
                                          <p:attrName>ppt_x</p:attrName>
                                        </p:attrNameLst>
                                      </p:cBhvr>
                                      <p:tavLst>
                                        <p:tav tm="0">
                                          <p:val>
                                            <p:strVal val="0-#ppt_w/2"/>
                                          </p:val>
                                        </p:tav>
                                        <p:tav tm="100000">
                                          <p:val>
                                            <p:strVal val="#ppt_x"/>
                                          </p:val>
                                        </p:tav>
                                      </p:tavLst>
                                    </p:anim>
                                    <p:anim calcmode="lin" valueType="num">
                                      <p:cBhvr additive="base">
                                        <p:cTn id="8" dur="5000" fill="hold"/>
                                        <p:tgtEl>
                                          <p:spTgt spid="7065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altLang="zh-CN">
                <a:ea typeface="宋体" panose="02010600030101010101" pitchFamily="2" charset="-122"/>
              </a:rPr>
              <a:t>Padlocked Boxes</a:t>
            </a:r>
          </a:p>
        </p:txBody>
      </p:sp>
      <p:sp>
        <p:nvSpPr>
          <p:cNvPr id="707587" name="AutoShape 3"/>
          <p:cNvSpPr>
            <a:spLocks noChangeArrowheads="1"/>
          </p:cNvSpPr>
          <p:nvPr/>
        </p:nvSpPr>
        <p:spPr bwMode="auto">
          <a:xfrm>
            <a:off x="7162800" y="3810000"/>
            <a:ext cx="1066800" cy="11430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88" name="Text Box 4"/>
          <p:cNvSpPr txBox="1">
            <a:spLocks noChangeArrowheads="1"/>
          </p:cNvSpPr>
          <p:nvPr/>
        </p:nvSpPr>
        <p:spPr bwMode="auto">
          <a:xfrm>
            <a:off x="2239964" y="3935413"/>
            <a:ext cx="846137"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Alice</a:t>
            </a:r>
          </a:p>
        </p:txBody>
      </p:sp>
      <p:sp>
        <p:nvSpPr>
          <p:cNvPr id="707589" name="AutoShape 5"/>
          <p:cNvSpPr>
            <a:spLocks noChangeArrowheads="1"/>
          </p:cNvSpPr>
          <p:nvPr/>
        </p:nvSpPr>
        <p:spPr bwMode="auto">
          <a:xfrm>
            <a:off x="2155825" y="2579688"/>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90" name="Oval 6"/>
          <p:cNvSpPr>
            <a:spLocks noChangeArrowheads="1"/>
          </p:cNvSpPr>
          <p:nvPr/>
        </p:nvSpPr>
        <p:spPr bwMode="auto">
          <a:xfrm>
            <a:off x="2384426"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91" name="Oval 7"/>
          <p:cNvSpPr>
            <a:spLocks noChangeArrowheads="1"/>
          </p:cNvSpPr>
          <p:nvPr/>
        </p:nvSpPr>
        <p:spPr bwMode="auto">
          <a:xfrm>
            <a:off x="2460626"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92" name="Oval 8"/>
          <p:cNvSpPr>
            <a:spLocks noChangeArrowheads="1"/>
          </p:cNvSpPr>
          <p:nvPr/>
        </p:nvSpPr>
        <p:spPr bwMode="auto">
          <a:xfrm>
            <a:off x="2736851"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93" name="Oval 9"/>
          <p:cNvSpPr>
            <a:spLocks noChangeArrowheads="1"/>
          </p:cNvSpPr>
          <p:nvPr/>
        </p:nvSpPr>
        <p:spPr bwMode="auto">
          <a:xfrm>
            <a:off x="2813051"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94" name="AutoShape 10"/>
          <p:cNvSpPr>
            <a:spLocks noChangeArrowheads="1"/>
          </p:cNvSpPr>
          <p:nvPr/>
        </p:nvSpPr>
        <p:spPr bwMode="auto">
          <a:xfrm>
            <a:off x="7180264" y="3810000"/>
            <a:ext cx="1049337" cy="268288"/>
          </a:xfrm>
          <a:prstGeom prst="parallelogram">
            <a:avLst>
              <a:gd name="adj" fmla="val 977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95" name="AutoShape 11"/>
          <p:cNvSpPr>
            <a:spLocks noChangeArrowheads="1"/>
          </p:cNvSpPr>
          <p:nvPr/>
        </p:nvSpPr>
        <p:spPr bwMode="auto">
          <a:xfrm rot="-5489381">
            <a:off x="7191376" y="4257676"/>
            <a:ext cx="754063" cy="608013"/>
          </a:xfrm>
          <a:prstGeom prst="flowChartPunchedTape">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anose="020B0604030504040204" pitchFamily="34" charset="0"/>
                <a:ea typeface="宋体" panose="02010600030101010101" pitchFamily="2" charset="-122"/>
              </a:rPr>
              <a:t>Hi!</a:t>
            </a:r>
          </a:p>
        </p:txBody>
      </p:sp>
      <p:sp>
        <p:nvSpPr>
          <p:cNvPr id="707596" name="AutoShape 12"/>
          <p:cNvSpPr>
            <a:spLocks noChangeArrowheads="1"/>
          </p:cNvSpPr>
          <p:nvPr/>
        </p:nvSpPr>
        <p:spPr bwMode="auto">
          <a:xfrm>
            <a:off x="7578725" y="3827463"/>
            <a:ext cx="381000" cy="457200"/>
          </a:xfrm>
          <a:prstGeom prst="flowChartCollate">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97" name="Text Box 13"/>
          <p:cNvSpPr txBox="1">
            <a:spLocks noChangeArrowheads="1"/>
          </p:cNvSpPr>
          <p:nvPr/>
        </p:nvSpPr>
        <p:spPr bwMode="auto">
          <a:xfrm>
            <a:off x="8794751" y="4981575"/>
            <a:ext cx="7270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Bob</a:t>
            </a:r>
          </a:p>
        </p:txBody>
      </p:sp>
      <p:sp>
        <p:nvSpPr>
          <p:cNvPr id="707598" name="AutoShape 14"/>
          <p:cNvSpPr>
            <a:spLocks noChangeArrowheads="1"/>
          </p:cNvSpPr>
          <p:nvPr/>
        </p:nvSpPr>
        <p:spPr bwMode="auto">
          <a:xfrm>
            <a:off x="8610600" y="3581400"/>
            <a:ext cx="1066800" cy="1295400"/>
          </a:xfrm>
          <a:prstGeom prst="smileyFace">
            <a:avLst>
              <a:gd name="adj" fmla="val 4653"/>
            </a:avLst>
          </a:prstGeom>
          <a:solidFill>
            <a:srgbClr val="FEFC9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599" name="Oval 15"/>
          <p:cNvSpPr>
            <a:spLocks noChangeArrowheads="1"/>
          </p:cNvSpPr>
          <p:nvPr/>
        </p:nvSpPr>
        <p:spPr bwMode="auto">
          <a:xfrm>
            <a:off x="8886826"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600" name="Oval 16"/>
          <p:cNvSpPr>
            <a:spLocks noChangeArrowheads="1"/>
          </p:cNvSpPr>
          <p:nvPr/>
        </p:nvSpPr>
        <p:spPr bwMode="auto">
          <a:xfrm>
            <a:off x="8963026" y="39941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601" name="Oval 17"/>
          <p:cNvSpPr>
            <a:spLocks noChangeArrowheads="1"/>
          </p:cNvSpPr>
          <p:nvPr/>
        </p:nvSpPr>
        <p:spPr bwMode="auto">
          <a:xfrm>
            <a:off x="9191626"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602" name="Oval 18"/>
          <p:cNvSpPr>
            <a:spLocks noChangeArrowheads="1"/>
          </p:cNvSpPr>
          <p:nvPr/>
        </p:nvSpPr>
        <p:spPr bwMode="auto">
          <a:xfrm>
            <a:off x="9267826" y="39941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7603" name="Group 19"/>
          <p:cNvGrpSpPr>
            <a:grpSpLocks/>
          </p:cNvGrpSpPr>
          <p:nvPr/>
        </p:nvGrpSpPr>
        <p:grpSpPr bwMode="auto">
          <a:xfrm>
            <a:off x="7205663" y="2971800"/>
            <a:ext cx="2055812" cy="1327150"/>
            <a:chOff x="3579" y="1872"/>
            <a:chExt cx="1295" cy="836"/>
          </a:xfrm>
        </p:grpSpPr>
        <p:sp>
          <p:nvSpPr>
            <p:cNvPr id="707604" name="AutoShape 20"/>
            <p:cNvSpPr>
              <a:spLocks noChangeArrowheads="1"/>
            </p:cNvSpPr>
            <p:nvPr/>
          </p:nvSpPr>
          <p:spPr bwMode="auto">
            <a:xfrm>
              <a:off x="3579" y="2420"/>
              <a:ext cx="240" cy="288"/>
            </a:xfrm>
            <a:prstGeom prst="flowChartCollat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605" name="Text Box 21"/>
            <p:cNvSpPr txBox="1">
              <a:spLocks noChangeArrowheads="1"/>
            </p:cNvSpPr>
            <p:nvPr/>
          </p:nvSpPr>
          <p:spPr bwMode="auto">
            <a:xfrm>
              <a:off x="3600" y="1872"/>
              <a:ext cx="127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Bob’s Padlock</a:t>
              </a:r>
            </a:p>
          </p:txBody>
        </p:sp>
        <p:sp>
          <p:nvSpPr>
            <p:cNvPr id="707606" name="Line 22"/>
            <p:cNvSpPr>
              <a:spLocks noChangeShapeType="1"/>
            </p:cNvSpPr>
            <p:nvPr/>
          </p:nvSpPr>
          <p:spPr bwMode="auto">
            <a:xfrm flipH="1">
              <a:off x="3696" y="2160"/>
              <a:ext cx="24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7607" name="Group 23"/>
          <p:cNvGrpSpPr>
            <a:grpSpLocks/>
          </p:cNvGrpSpPr>
          <p:nvPr/>
        </p:nvGrpSpPr>
        <p:grpSpPr bwMode="auto">
          <a:xfrm>
            <a:off x="7229476" y="5329234"/>
            <a:ext cx="2606675" cy="682624"/>
            <a:chOff x="3594" y="3357"/>
            <a:chExt cx="1642" cy="430"/>
          </a:xfrm>
        </p:grpSpPr>
        <p:sp>
          <p:nvSpPr>
            <p:cNvPr id="707608" name="AutoShape 24"/>
            <p:cNvSpPr>
              <a:spLocks noChangeArrowheads="1"/>
            </p:cNvSpPr>
            <p:nvPr/>
          </p:nvSpPr>
          <p:spPr bwMode="auto">
            <a:xfrm rot="-5400000">
              <a:off x="3904" y="3293"/>
              <a:ext cx="160" cy="288"/>
            </a:xfrm>
            <a:prstGeom prst="flowChartCollat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609" name="Text Box 25"/>
            <p:cNvSpPr txBox="1">
              <a:spLocks noChangeArrowheads="1"/>
            </p:cNvSpPr>
            <p:nvPr/>
          </p:nvSpPr>
          <p:spPr bwMode="auto">
            <a:xfrm>
              <a:off x="3594" y="3496"/>
              <a:ext cx="16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Bob’s Padlock Key</a:t>
              </a:r>
            </a:p>
          </p:txBody>
        </p:sp>
      </p:grpSp>
      <p:sp>
        <p:nvSpPr>
          <p:cNvPr id="707610" name="AutoShape 26"/>
          <p:cNvSpPr>
            <a:spLocks noChangeArrowheads="1"/>
          </p:cNvSpPr>
          <p:nvPr/>
        </p:nvSpPr>
        <p:spPr bwMode="auto">
          <a:xfrm rot="-5400000">
            <a:off x="2441575" y="4795838"/>
            <a:ext cx="254000" cy="457200"/>
          </a:xfrm>
          <a:prstGeom prst="flowChartCollate">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611" name="Text Box 27"/>
          <p:cNvSpPr txBox="1">
            <a:spLocks noChangeArrowheads="1"/>
          </p:cNvSpPr>
          <p:nvPr/>
        </p:nvSpPr>
        <p:spPr bwMode="auto">
          <a:xfrm>
            <a:off x="1949451" y="5118101"/>
            <a:ext cx="2717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Alice’s Padlock Key</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53</a:t>
            </a:fld>
            <a:endParaRPr lang="zh-CN" altLang="en-US"/>
          </a:p>
        </p:txBody>
      </p:sp>
      <p:sp>
        <p:nvSpPr>
          <p:cNvPr id="29"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30"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8442904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07603"/>
                                        </p:tgtEl>
                                        <p:attrNameLst>
                                          <p:attrName>style.visibility</p:attrName>
                                        </p:attrNameLst>
                                      </p:cBhvr>
                                      <p:to>
                                        <p:strVal val="visible"/>
                                      </p:to>
                                    </p:set>
                                    <p:animEffect transition="in" filter="dissolve">
                                      <p:cBhvr>
                                        <p:cTn id="7" dur="500"/>
                                        <p:tgtEl>
                                          <p:spTgt spid="70760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707607"/>
                                        </p:tgtEl>
                                        <p:attrNameLst>
                                          <p:attrName>style.visibility</p:attrName>
                                        </p:attrNameLst>
                                      </p:cBhvr>
                                      <p:to>
                                        <p:strVal val="visible"/>
                                      </p:to>
                                    </p:set>
                                    <p:animEffect transition="in" filter="dissolve">
                                      <p:cBhvr>
                                        <p:cTn id="11" dur="500"/>
                                        <p:tgtEl>
                                          <p:spTgt spid="707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en-US" altLang="zh-CN">
                <a:ea typeface="宋体" panose="02010600030101010101" pitchFamily="2" charset="-122"/>
              </a:rPr>
              <a:t>Padlocked Boxes</a:t>
            </a:r>
          </a:p>
        </p:txBody>
      </p:sp>
      <p:sp>
        <p:nvSpPr>
          <p:cNvPr id="708611" name="AutoShape 3"/>
          <p:cNvSpPr>
            <a:spLocks noChangeArrowheads="1"/>
          </p:cNvSpPr>
          <p:nvPr/>
        </p:nvSpPr>
        <p:spPr bwMode="auto">
          <a:xfrm>
            <a:off x="3657600" y="3124200"/>
            <a:ext cx="1066800" cy="11430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12" name="Text Box 4"/>
          <p:cNvSpPr txBox="1">
            <a:spLocks noChangeArrowheads="1"/>
          </p:cNvSpPr>
          <p:nvPr/>
        </p:nvSpPr>
        <p:spPr bwMode="auto">
          <a:xfrm>
            <a:off x="2239964" y="3935413"/>
            <a:ext cx="846137"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Alice</a:t>
            </a:r>
          </a:p>
        </p:txBody>
      </p:sp>
      <p:sp>
        <p:nvSpPr>
          <p:cNvPr id="708613" name="AutoShape 5"/>
          <p:cNvSpPr>
            <a:spLocks noChangeArrowheads="1"/>
          </p:cNvSpPr>
          <p:nvPr/>
        </p:nvSpPr>
        <p:spPr bwMode="auto">
          <a:xfrm>
            <a:off x="2155825" y="2579688"/>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14" name="Oval 6"/>
          <p:cNvSpPr>
            <a:spLocks noChangeArrowheads="1"/>
          </p:cNvSpPr>
          <p:nvPr/>
        </p:nvSpPr>
        <p:spPr bwMode="auto">
          <a:xfrm>
            <a:off x="2384426"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15" name="Oval 7"/>
          <p:cNvSpPr>
            <a:spLocks noChangeArrowheads="1"/>
          </p:cNvSpPr>
          <p:nvPr/>
        </p:nvSpPr>
        <p:spPr bwMode="auto">
          <a:xfrm>
            <a:off x="2460626"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16" name="Oval 8"/>
          <p:cNvSpPr>
            <a:spLocks noChangeArrowheads="1"/>
          </p:cNvSpPr>
          <p:nvPr/>
        </p:nvSpPr>
        <p:spPr bwMode="auto">
          <a:xfrm>
            <a:off x="2736851"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17" name="Oval 9"/>
          <p:cNvSpPr>
            <a:spLocks noChangeArrowheads="1"/>
          </p:cNvSpPr>
          <p:nvPr/>
        </p:nvSpPr>
        <p:spPr bwMode="auto">
          <a:xfrm>
            <a:off x="2813051"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18" name="AutoShape 10"/>
          <p:cNvSpPr>
            <a:spLocks noChangeArrowheads="1"/>
          </p:cNvSpPr>
          <p:nvPr/>
        </p:nvSpPr>
        <p:spPr bwMode="auto">
          <a:xfrm>
            <a:off x="3675064" y="3124200"/>
            <a:ext cx="1049337" cy="268288"/>
          </a:xfrm>
          <a:prstGeom prst="parallelogram">
            <a:avLst>
              <a:gd name="adj" fmla="val 977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19" name="AutoShape 11"/>
          <p:cNvSpPr>
            <a:spLocks noChangeArrowheads="1"/>
          </p:cNvSpPr>
          <p:nvPr/>
        </p:nvSpPr>
        <p:spPr bwMode="auto">
          <a:xfrm rot="-5489381">
            <a:off x="3686176" y="3571876"/>
            <a:ext cx="754063" cy="608013"/>
          </a:xfrm>
          <a:prstGeom prst="flowChartPunchedTape">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anose="020B0604030504040204" pitchFamily="34" charset="0"/>
                <a:ea typeface="宋体" panose="02010600030101010101" pitchFamily="2" charset="-122"/>
              </a:rPr>
              <a:t>Hi!</a:t>
            </a:r>
          </a:p>
        </p:txBody>
      </p:sp>
      <p:sp>
        <p:nvSpPr>
          <p:cNvPr id="708620" name="AutoShape 12"/>
          <p:cNvSpPr>
            <a:spLocks noChangeArrowheads="1"/>
          </p:cNvSpPr>
          <p:nvPr/>
        </p:nvSpPr>
        <p:spPr bwMode="auto">
          <a:xfrm>
            <a:off x="4073525" y="3141663"/>
            <a:ext cx="381000" cy="457200"/>
          </a:xfrm>
          <a:prstGeom prst="flowChartCollate">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21" name="Text Box 13"/>
          <p:cNvSpPr txBox="1">
            <a:spLocks noChangeArrowheads="1"/>
          </p:cNvSpPr>
          <p:nvPr/>
        </p:nvSpPr>
        <p:spPr bwMode="auto">
          <a:xfrm>
            <a:off x="8794751" y="4981575"/>
            <a:ext cx="7270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Bob</a:t>
            </a:r>
          </a:p>
        </p:txBody>
      </p:sp>
      <p:sp>
        <p:nvSpPr>
          <p:cNvPr id="708622" name="AutoShape 14"/>
          <p:cNvSpPr>
            <a:spLocks noChangeArrowheads="1"/>
          </p:cNvSpPr>
          <p:nvPr/>
        </p:nvSpPr>
        <p:spPr bwMode="auto">
          <a:xfrm>
            <a:off x="8610600" y="3581400"/>
            <a:ext cx="1066800" cy="1295400"/>
          </a:xfrm>
          <a:prstGeom prst="smileyFace">
            <a:avLst>
              <a:gd name="adj" fmla="val 4653"/>
            </a:avLst>
          </a:prstGeom>
          <a:solidFill>
            <a:srgbClr val="FEFC9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23" name="Oval 15"/>
          <p:cNvSpPr>
            <a:spLocks noChangeArrowheads="1"/>
          </p:cNvSpPr>
          <p:nvPr/>
        </p:nvSpPr>
        <p:spPr bwMode="auto">
          <a:xfrm>
            <a:off x="8886826"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24" name="Oval 16"/>
          <p:cNvSpPr>
            <a:spLocks noChangeArrowheads="1"/>
          </p:cNvSpPr>
          <p:nvPr/>
        </p:nvSpPr>
        <p:spPr bwMode="auto">
          <a:xfrm>
            <a:off x="8963026" y="39941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25" name="Oval 17"/>
          <p:cNvSpPr>
            <a:spLocks noChangeArrowheads="1"/>
          </p:cNvSpPr>
          <p:nvPr/>
        </p:nvSpPr>
        <p:spPr bwMode="auto">
          <a:xfrm>
            <a:off x="9191626"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26" name="Oval 18"/>
          <p:cNvSpPr>
            <a:spLocks noChangeArrowheads="1"/>
          </p:cNvSpPr>
          <p:nvPr/>
        </p:nvSpPr>
        <p:spPr bwMode="auto">
          <a:xfrm>
            <a:off x="9267826" y="39941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27" name="AutoShape 19"/>
          <p:cNvSpPr>
            <a:spLocks noChangeArrowheads="1"/>
          </p:cNvSpPr>
          <p:nvPr/>
        </p:nvSpPr>
        <p:spPr bwMode="auto">
          <a:xfrm>
            <a:off x="3700463" y="3155950"/>
            <a:ext cx="381000" cy="457200"/>
          </a:xfrm>
          <a:prstGeom prst="flowChartCollat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8628" name="Group 20"/>
          <p:cNvGrpSpPr>
            <a:grpSpLocks/>
          </p:cNvGrpSpPr>
          <p:nvPr/>
        </p:nvGrpSpPr>
        <p:grpSpPr bwMode="auto">
          <a:xfrm>
            <a:off x="7229476" y="5329234"/>
            <a:ext cx="2606675" cy="682624"/>
            <a:chOff x="3594" y="3357"/>
            <a:chExt cx="1642" cy="430"/>
          </a:xfrm>
        </p:grpSpPr>
        <p:sp>
          <p:nvSpPr>
            <p:cNvPr id="708629" name="AutoShape 21"/>
            <p:cNvSpPr>
              <a:spLocks noChangeArrowheads="1"/>
            </p:cNvSpPr>
            <p:nvPr/>
          </p:nvSpPr>
          <p:spPr bwMode="auto">
            <a:xfrm rot="-5400000">
              <a:off x="3904" y="3293"/>
              <a:ext cx="160" cy="288"/>
            </a:xfrm>
            <a:prstGeom prst="flowChartCollat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30" name="Text Box 22"/>
            <p:cNvSpPr txBox="1">
              <a:spLocks noChangeArrowheads="1"/>
            </p:cNvSpPr>
            <p:nvPr/>
          </p:nvSpPr>
          <p:spPr bwMode="auto">
            <a:xfrm>
              <a:off x="3594" y="3496"/>
              <a:ext cx="16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Bob’s Padlock Key</a:t>
              </a:r>
            </a:p>
          </p:txBody>
        </p:sp>
      </p:grpSp>
      <p:sp>
        <p:nvSpPr>
          <p:cNvPr id="708631" name="AutoShape 23"/>
          <p:cNvSpPr>
            <a:spLocks noChangeArrowheads="1"/>
          </p:cNvSpPr>
          <p:nvPr/>
        </p:nvSpPr>
        <p:spPr bwMode="auto">
          <a:xfrm rot="-5400000">
            <a:off x="2441575" y="4795838"/>
            <a:ext cx="254000" cy="457200"/>
          </a:xfrm>
          <a:prstGeom prst="flowChartCollate">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32" name="Text Box 24"/>
          <p:cNvSpPr txBox="1">
            <a:spLocks noChangeArrowheads="1"/>
          </p:cNvSpPr>
          <p:nvPr/>
        </p:nvSpPr>
        <p:spPr bwMode="auto">
          <a:xfrm>
            <a:off x="1949451" y="5118101"/>
            <a:ext cx="2717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Alice’s Padlock Key</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54</a:t>
            </a:fld>
            <a:endParaRPr lang="zh-CN" altLang="en-US"/>
          </a:p>
        </p:txBody>
      </p:sp>
      <p:sp>
        <p:nvSpPr>
          <p:cNvPr id="2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56614083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en-US" altLang="zh-CN">
                <a:ea typeface="宋体" panose="02010600030101010101" pitchFamily="2" charset="-122"/>
              </a:rPr>
              <a:t>Padlocked Boxes</a:t>
            </a:r>
          </a:p>
        </p:txBody>
      </p:sp>
      <p:sp>
        <p:nvSpPr>
          <p:cNvPr id="709635" name="AutoShape 3"/>
          <p:cNvSpPr>
            <a:spLocks noChangeArrowheads="1"/>
          </p:cNvSpPr>
          <p:nvPr/>
        </p:nvSpPr>
        <p:spPr bwMode="auto">
          <a:xfrm>
            <a:off x="3657600" y="3124200"/>
            <a:ext cx="1066800" cy="11430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36" name="Text Box 4"/>
          <p:cNvSpPr txBox="1">
            <a:spLocks noChangeArrowheads="1"/>
          </p:cNvSpPr>
          <p:nvPr/>
        </p:nvSpPr>
        <p:spPr bwMode="auto">
          <a:xfrm>
            <a:off x="2239964" y="3935413"/>
            <a:ext cx="846137"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Alice</a:t>
            </a:r>
          </a:p>
        </p:txBody>
      </p:sp>
      <p:sp>
        <p:nvSpPr>
          <p:cNvPr id="709637" name="AutoShape 5"/>
          <p:cNvSpPr>
            <a:spLocks noChangeArrowheads="1"/>
          </p:cNvSpPr>
          <p:nvPr/>
        </p:nvSpPr>
        <p:spPr bwMode="auto">
          <a:xfrm>
            <a:off x="2155825" y="2579688"/>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38" name="Oval 6"/>
          <p:cNvSpPr>
            <a:spLocks noChangeArrowheads="1"/>
          </p:cNvSpPr>
          <p:nvPr/>
        </p:nvSpPr>
        <p:spPr bwMode="auto">
          <a:xfrm>
            <a:off x="2384426"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39" name="Oval 7"/>
          <p:cNvSpPr>
            <a:spLocks noChangeArrowheads="1"/>
          </p:cNvSpPr>
          <p:nvPr/>
        </p:nvSpPr>
        <p:spPr bwMode="auto">
          <a:xfrm>
            <a:off x="2460626"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40" name="Oval 8"/>
          <p:cNvSpPr>
            <a:spLocks noChangeArrowheads="1"/>
          </p:cNvSpPr>
          <p:nvPr/>
        </p:nvSpPr>
        <p:spPr bwMode="auto">
          <a:xfrm>
            <a:off x="2736851"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41" name="Oval 9"/>
          <p:cNvSpPr>
            <a:spLocks noChangeArrowheads="1"/>
          </p:cNvSpPr>
          <p:nvPr/>
        </p:nvSpPr>
        <p:spPr bwMode="auto">
          <a:xfrm>
            <a:off x="2813051"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42" name="AutoShape 10"/>
          <p:cNvSpPr>
            <a:spLocks noChangeArrowheads="1"/>
          </p:cNvSpPr>
          <p:nvPr/>
        </p:nvSpPr>
        <p:spPr bwMode="auto">
          <a:xfrm>
            <a:off x="3675064" y="3124200"/>
            <a:ext cx="1049337" cy="268288"/>
          </a:xfrm>
          <a:prstGeom prst="parallelogram">
            <a:avLst>
              <a:gd name="adj" fmla="val 977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43" name="AutoShape 11"/>
          <p:cNvSpPr>
            <a:spLocks noChangeArrowheads="1"/>
          </p:cNvSpPr>
          <p:nvPr/>
        </p:nvSpPr>
        <p:spPr bwMode="auto">
          <a:xfrm rot="-5489381">
            <a:off x="3686176" y="3571876"/>
            <a:ext cx="754063" cy="608013"/>
          </a:xfrm>
          <a:prstGeom prst="flowChartPunchedTape">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anose="020B0604030504040204" pitchFamily="34" charset="0"/>
                <a:ea typeface="宋体" panose="02010600030101010101" pitchFamily="2" charset="-122"/>
              </a:rPr>
              <a:t>Hi!</a:t>
            </a:r>
          </a:p>
        </p:txBody>
      </p:sp>
      <p:sp>
        <p:nvSpPr>
          <p:cNvPr id="709644" name="Text Box 12"/>
          <p:cNvSpPr txBox="1">
            <a:spLocks noChangeArrowheads="1"/>
          </p:cNvSpPr>
          <p:nvPr/>
        </p:nvSpPr>
        <p:spPr bwMode="auto">
          <a:xfrm>
            <a:off x="8794751" y="4981575"/>
            <a:ext cx="7270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Bob</a:t>
            </a:r>
          </a:p>
        </p:txBody>
      </p:sp>
      <p:sp>
        <p:nvSpPr>
          <p:cNvPr id="709645" name="AutoShape 13"/>
          <p:cNvSpPr>
            <a:spLocks noChangeArrowheads="1"/>
          </p:cNvSpPr>
          <p:nvPr/>
        </p:nvSpPr>
        <p:spPr bwMode="auto">
          <a:xfrm>
            <a:off x="8610600" y="3581400"/>
            <a:ext cx="1066800" cy="1295400"/>
          </a:xfrm>
          <a:prstGeom prst="smileyFace">
            <a:avLst>
              <a:gd name="adj" fmla="val 4653"/>
            </a:avLst>
          </a:prstGeom>
          <a:solidFill>
            <a:srgbClr val="FEFC9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46" name="Oval 14"/>
          <p:cNvSpPr>
            <a:spLocks noChangeArrowheads="1"/>
          </p:cNvSpPr>
          <p:nvPr/>
        </p:nvSpPr>
        <p:spPr bwMode="auto">
          <a:xfrm>
            <a:off x="8886826"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47" name="Oval 15"/>
          <p:cNvSpPr>
            <a:spLocks noChangeArrowheads="1"/>
          </p:cNvSpPr>
          <p:nvPr/>
        </p:nvSpPr>
        <p:spPr bwMode="auto">
          <a:xfrm>
            <a:off x="8963026" y="39941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48" name="Oval 16"/>
          <p:cNvSpPr>
            <a:spLocks noChangeArrowheads="1"/>
          </p:cNvSpPr>
          <p:nvPr/>
        </p:nvSpPr>
        <p:spPr bwMode="auto">
          <a:xfrm>
            <a:off x="9191626"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49" name="Oval 17"/>
          <p:cNvSpPr>
            <a:spLocks noChangeArrowheads="1"/>
          </p:cNvSpPr>
          <p:nvPr/>
        </p:nvSpPr>
        <p:spPr bwMode="auto">
          <a:xfrm>
            <a:off x="9267826" y="39941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50" name="AutoShape 18"/>
          <p:cNvSpPr>
            <a:spLocks noChangeArrowheads="1"/>
          </p:cNvSpPr>
          <p:nvPr/>
        </p:nvSpPr>
        <p:spPr bwMode="auto">
          <a:xfrm>
            <a:off x="3700463" y="3155950"/>
            <a:ext cx="381000" cy="457200"/>
          </a:xfrm>
          <a:prstGeom prst="flowChartCollat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9651" name="Group 19"/>
          <p:cNvGrpSpPr>
            <a:grpSpLocks/>
          </p:cNvGrpSpPr>
          <p:nvPr/>
        </p:nvGrpSpPr>
        <p:grpSpPr bwMode="auto">
          <a:xfrm>
            <a:off x="7229476" y="5329234"/>
            <a:ext cx="2606675" cy="682624"/>
            <a:chOff x="3594" y="3357"/>
            <a:chExt cx="1642" cy="430"/>
          </a:xfrm>
        </p:grpSpPr>
        <p:sp>
          <p:nvSpPr>
            <p:cNvPr id="709652" name="AutoShape 20"/>
            <p:cNvSpPr>
              <a:spLocks noChangeArrowheads="1"/>
            </p:cNvSpPr>
            <p:nvPr/>
          </p:nvSpPr>
          <p:spPr bwMode="auto">
            <a:xfrm rot="-5400000">
              <a:off x="3904" y="3293"/>
              <a:ext cx="160" cy="288"/>
            </a:xfrm>
            <a:prstGeom prst="flowChartCollat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53" name="Text Box 21"/>
            <p:cNvSpPr txBox="1">
              <a:spLocks noChangeArrowheads="1"/>
            </p:cNvSpPr>
            <p:nvPr/>
          </p:nvSpPr>
          <p:spPr bwMode="auto">
            <a:xfrm>
              <a:off x="3594" y="3496"/>
              <a:ext cx="16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Bob’s Padlock Key</a:t>
              </a:r>
            </a:p>
          </p:txBody>
        </p:sp>
      </p:grpSp>
      <p:sp>
        <p:nvSpPr>
          <p:cNvPr id="709654" name="AutoShape 22"/>
          <p:cNvSpPr>
            <a:spLocks noChangeArrowheads="1"/>
          </p:cNvSpPr>
          <p:nvPr/>
        </p:nvSpPr>
        <p:spPr bwMode="auto">
          <a:xfrm rot="-5400000">
            <a:off x="2441575" y="4795838"/>
            <a:ext cx="254000" cy="457200"/>
          </a:xfrm>
          <a:prstGeom prst="flowChartCollate">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9655" name="Text Box 23"/>
          <p:cNvSpPr txBox="1">
            <a:spLocks noChangeArrowheads="1"/>
          </p:cNvSpPr>
          <p:nvPr/>
        </p:nvSpPr>
        <p:spPr bwMode="auto">
          <a:xfrm>
            <a:off x="1949451" y="5118101"/>
            <a:ext cx="2717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Alice’s Padlock Key</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55</a:t>
            </a:fld>
            <a:endParaRPr lang="zh-CN" altLang="en-US"/>
          </a:p>
        </p:txBody>
      </p:sp>
      <p:sp>
        <p:nvSpPr>
          <p:cNvPr id="2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30113194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en-US" altLang="zh-CN">
                <a:ea typeface="宋体" panose="02010600030101010101" pitchFamily="2" charset="-122"/>
              </a:rPr>
              <a:t>Padlocked Boxes</a:t>
            </a:r>
          </a:p>
        </p:txBody>
      </p:sp>
      <p:sp>
        <p:nvSpPr>
          <p:cNvPr id="710659" name="AutoShape 3"/>
          <p:cNvSpPr>
            <a:spLocks noChangeArrowheads="1"/>
          </p:cNvSpPr>
          <p:nvPr/>
        </p:nvSpPr>
        <p:spPr bwMode="auto">
          <a:xfrm>
            <a:off x="7162800" y="3810000"/>
            <a:ext cx="1066800" cy="11430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60" name="Text Box 4"/>
          <p:cNvSpPr txBox="1">
            <a:spLocks noChangeArrowheads="1"/>
          </p:cNvSpPr>
          <p:nvPr/>
        </p:nvSpPr>
        <p:spPr bwMode="auto">
          <a:xfrm>
            <a:off x="2239964" y="3935413"/>
            <a:ext cx="846137"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Alice</a:t>
            </a:r>
          </a:p>
        </p:txBody>
      </p:sp>
      <p:sp>
        <p:nvSpPr>
          <p:cNvPr id="710661" name="AutoShape 5"/>
          <p:cNvSpPr>
            <a:spLocks noChangeArrowheads="1"/>
          </p:cNvSpPr>
          <p:nvPr/>
        </p:nvSpPr>
        <p:spPr bwMode="auto">
          <a:xfrm>
            <a:off x="2155825" y="2579688"/>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62" name="Oval 6"/>
          <p:cNvSpPr>
            <a:spLocks noChangeArrowheads="1"/>
          </p:cNvSpPr>
          <p:nvPr/>
        </p:nvSpPr>
        <p:spPr bwMode="auto">
          <a:xfrm>
            <a:off x="2384426"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63" name="Oval 7"/>
          <p:cNvSpPr>
            <a:spLocks noChangeArrowheads="1"/>
          </p:cNvSpPr>
          <p:nvPr/>
        </p:nvSpPr>
        <p:spPr bwMode="auto">
          <a:xfrm>
            <a:off x="2460626"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64" name="Oval 8"/>
          <p:cNvSpPr>
            <a:spLocks noChangeArrowheads="1"/>
          </p:cNvSpPr>
          <p:nvPr/>
        </p:nvSpPr>
        <p:spPr bwMode="auto">
          <a:xfrm>
            <a:off x="2736851"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65" name="Oval 9"/>
          <p:cNvSpPr>
            <a:spLocks noChangeArrowheads="1"/>
          </p:cNvSpPr>
          <p:nvPr/>
        </p:nvSpPr>
        <p:spPr bwMode="auto">
          <a:xfrm>
            <a:off x="2813051"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66" name="AutoShape 10"/>
          <p:cNvSpPr>
            <a:spLocks noChangeArrowheads="1"/>
          </p:cNvSpPr>
          <p:nvPr/>
        </p:nvSpPr>
        <p:spPr bwMode="auto">
          <a:xfrm>
            <a:off x="7180264" y="3810000"/>
            <a:ext cx="1049337" cy="268288"/>
          </a:xfrm>
          <a:prstGeom prst="parallelogram">
            <a:avLst>
              <a:gd name="adj" fmla="val 9778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67" name="AutoShape 11"/>
          <p:cNvSpPr>
            <a:spLocks noChangeArrowheads="1"/>
          </p:cNvSpPr>
          <p:nvPr/>
        </p:nvSpPr>
        <p:spPr bwMode="auto">
          <a:xfrm rot="-5489381">
            <a:off x="7191376" y="4257676"/>
            <a:ext cx="754063" cy="608013"/>
          </a:xfrm>
          <a:prstGeom prst="flowChartPunchedTape">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anose="020B0604030504040204" pitchFamily="34" charset="0"/>
                <a:ea typeface="宋体" panose="02010600030101010101" pitchFamily="2" charset="-122"/>
              </a:rPr>
              <a:t>Hi!</a:t>
            </a:r>
          </a:p>
        </p:txBody>
      </p:sp>
      <p:sp>
        <p:nvSpPr>
          <p:cNvPr id="710668" name="Text Box 12"/>
          <p:cNvSpPr txBox="1">
            <a:spLocks noChangeArrowheads="1"/>
          </p:cNvSpPr>
          <p:nvPr/>
        </p:nvSpPr>
        <p:spPr bwMode="auto">
          <a:xfrm>
            <a:off x="8794751" y="4981575"/>
            <a:ext cx="7270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Bob</a:t>
            </a:r>
          </a:p>
        </p:txBody>
      </p:sp>
      <p:sp>
        <p:nvSpPr>
          <p:cNvPr id="710669" name="AutoShape 13"/>
          <p:cNvSpPr>
            <a:spLocks noChangeArrowheads="1"/>
          </p:cNvSpPr>
          <p:nvPr/>
        </p:nvSpPr>
        <p:spPr bwMode="auto">
          <a:xfrm>
            <a:off x="8610600" y="3581400"/>
            <a:ext cx="1066800" cy="1295400"/>
          </a:xfrm>
          <a:prstGeom prst="smileyFace">
            <a:avLst>
              <a:gd name="adj" fmla="val 4653"/>
            </a:avLst>
          </a:prstGeom>
          <a:solidFill>
            <a:srgbClr val="FEFC9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70" name="Oval 14"/>
          <p:cNvSpPr>
            <a:spLocks noChangeArrowheads="1"/>
          </p:cNvSpPr>
          <p:nvPr/>
        </p:nvSpPr>
        <p:spPr bwMode="auto">
          <a:xfrm>
            <a:off x="8886826"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71" name="Oval 15"/>
          <p:cNvSpPr>
            <a:spLocks noChangeArrowheads="1"/>
          </p:cNvSpPr>
          <p:nvPr/>
        </p:nvSpPr>
        <p:spPr bwMode="auto">
          <a:xfrm>
            <a:off x="8963026" y="39941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72" name="Oval 16"/>
          <p:cNvSpPr>
            <a:spLocks noChangeArrowheads="1"/>
          </p:cNvSpPr>
          <p:nvPr/>
        </p:nvSpPr>
        <p:spPr bwMode="auto">
          <a:xfrm>
            <a:off x="9191626"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73" name="Oval 17"/>
          <p:cNvSpPr>
            <a:spLocks noChangeArrowheads="1"/>
          </p:cNvSpPr>
          <p:nvPr/>
        </p:nvSpPr>
        <p:spPr bwMode="auto">
          <a:xfrm>
            <a:off x="9267826" y="39941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74" name="AutoShape 18"/>
          <p:cNvSpPr>
            <a:spLocks noChangeArrowheads="1"/>
          </p:cNvSpPr>
          <p:nvPr/>
        </p:nvSpPr>
        <p:spPr bwMode="auto">
          <a:xfrm>
            <a:off x="7205663" y="3841750"/>
            <a:ext cx="381000" cy="457200"/>
          </a:xfrm>
          <a:prstGeom prst="flowChartCollat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75" name="AutoShape 19"/>
          <p:cNvSpPr>
            <a:spLocks noChangeArrowheads="1"/>
          </p:cNvSpPr>
          <p:nvPr/>
        </p:nvSpPr>
        <p:spPr bwMode="auto">
          <a:xfrm rot="-5400000">
            <a:off x="7721600" y="5227638"/>
            <a:ext cx="254000" cy="457200"/>
          </a:xfrm>
          <a:prstGeom prst="flowChartCollat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76" name="Text Box 20"/>
          <p:cNvSpPr txBox="1">
            <a:spLocks noChangeArrowheads="1"/>
          </p:cNvSpPr>
          <p:nvPr/>
        </p:nvSpPr>
        <p:spPr bwMode="auto">
          <a:xfrm>
            <a:off x="7229476" y="5549901"/>
            <a:ext cx="26064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Bob’s Padlock Key</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56</a:t>
            </a:fld>
            <a:endParaRPr lang="zh-CN" altLang="en-US"/>
          </a:p>
        </p:txBody>
      </p:sp>
      <p:sp>
        <p:nvSpPr>
          <p:cNvPr id="22"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3"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4140823309"/>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altLang="zh-CN">
                <a:ea typeface="宋体" panose="02010600030101010101" pitchFamily="2" charset="-122"/>
              </a:rPr>
              <a:t>Padlocked Boxes</a:t>
            </a:r>
          </a:p>
        </p:txBody>
      </p:sp>
      <p:sp>
        <p:nvSpPr>
          <p:cNvPr id="711683" name="AutoShape 3"/>
          <p:cNvSpPr>
            <a:spLocks noChangeArrowheads="1"/>
          </p:cNvSpPr>
          <p:nvPr/>
        </p:nvSpPr>
        <p:spPr bwMode="auto">
          <a:xfrm>
            <a:off x="7162800" y="3810000"/>
            <a:ext cx="1066800" cy="11430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84" name="Text Box 4"/>
          <p:cNvSpPr txBox="1">
            <a:spLocks noChangeArrowheads="1"/>
          </p:cNvSpPr>
          <p:nvPr/>
        </p:nvSpPr>
        <p:spPr bwMode="auto">
          <a:xfrm>
            <a:off x="2239964" y="3935413"/>
            <a:ext cx="846137"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Alice</a:t>
            </a:r>
          </a:p>
        </p:txBody>
      </p:sp>
      <p:sp>
        <p:nvSpPr>
          <p:cNvPr id="711685" name="AutoShape 5"/>
          <p:cNvSpPr>
            <a:spLocks noChangeArrowheads="1"/>
          </p:cNvSpPr>
          <p:nvPr/>
        </p:nvSpPr>
        <p:spPr bwMode="auto">
          <a:xfrm>
            <a:off x="2155825" y="2579688"/>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86" name="Oval 6"/>
          <p:cNvSpPr>
            <a:spLocks noChangeArrowheads="1"/>
          </p:cNvSpPr>
          <p:nvPr/>
        </p:nvSpPr>
        <p:spPr bwMode="auto">
          <a:xfrm>
            <a:off x="2384426"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87" name="Oval 7"/>
          <p:cNvSpPr>
            <a:spLocks noChangeArrowheads="1"/>
          </p:cNvSpPr>
          <p:nvPr/>
        </p:nvSpPr>
        <p:spPr bwMode="auto">
          <a:xfrm>
            <a:off x="2460626"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88" name="Oval 8"/>
          <p:cNvSpPr>
            <a:spLocks noChangeArrowheads="1"/>
          </p:cNvSpPr>
          <p:nvPr/>
        </p:nvSpPr>
        <p:spPr bwMode="auto">
          <a:xfrm>
            <a:off x="2736851" y="2960688"/>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89" name="Oval 9"/>
          <p:cNvSpPr>
            <a:spLocks noChangeArrowheads="1"/>
          </p:cNvSpPr>
          <p:nvPr/>
        </p:nvSpPr>
        <p:spPr bwMode="auto">
          <a:xfrm>
            <a:off x="2813051" y="2992438"/>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90" name="AutoShape 10"/>
          <p:cNvSpPr>
            <a:spLocks noChangeArrowheads="1"/>
          </p:cNvSpPr>
          <p:nvPr/>
        </p:nvSpPr>
        <p:spPr bwMode="auto">
          <a:xfrm>
            <a:off x="7180264" y="3810000"/>
            <a:ext cx="1049337" cy="76200"/>
          </a:xfrm>
          <a:prstGeom prst="parallelogram">
            <a:avLst>
              <a:gd name="adj" fmla="val 3442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91" name="AutoShape 11"/>
          <p:cNvSpPr>
            <a:spLocks noChangeArrowheads="1"/>
          </p:cNvSpPr>
          <p:nvPr/>
        </p:nvSpPr>
        <p:spPr bwMode="auto">
          <a:xfrm rot="-5489381">
            <a:off x="7191376" y="4257676"/>
            <a:ext cx="754063" cy="608013"/>
          </a:xfrm>
          <a:prstGeom prst="flowChartPunchedTape">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anose="020B0604030504040204" pitchFamily="34" charset="0"/>
                <a:ea typeface="宋体" panose="02010600030101010101" pitchFamily="2" charset="-122"/>
              </a:rPr>
              <a:t>Hi!</a:t>
            </a:r>
          </a:p>
        </p:txBody>
      </p:sp>
      <p:sp>
        <p:nvSpPr>
          <p:cNvPr id="711692" name="Text Box 12"/>
          <p:cNvSpPr txBox="1">
            <a:spLocks noChangeArrowheads="1"/>
          </p:cNvSpPr>
          <p:nvPr/>
        </p:nvSpPr>
        <p:spPr bwMode="auto">
          <a:xfrm>
            <a:off x="8794751" y="4981575"/>
            <a:ext cx="7270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Bob</a:t>
            </a:r>
          </a:p>
        </p:txBody>
      </p:sp>
      <p:sp>
        <p:nvSpPr>
          <p:cNvPr id="711693" name="AutoShape 13"/>
          <p:cNvSpPr>
            <a:spLocks noChangeArrowheads="1"/>
          </p:cNvSpPr>
          <p:nvPr/>
        </p:nvSpPr>
        <p:spPr bwMode="auto">
          <a:xfrm>
            <a:off x="8610600" y="3581400"/>
            <a:ext cx="1066800" cy="1295400"/>
          </a:xfrm>
          <a:prstGeom prst="smileyFace">
            <a:avLst>
              <a:gd name="adj" fmla="val 4653"/>
            </a:avLst>
          </a:prstGeom>
          <a:solidFill>
            <a:srgbClr val="FEFC9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94" name="Oval 14"/>
          <p:cNvSpPr>
            <a:spLocks noChangeArrowheads="1"/>
          </p:cNvSpPr>
          <p:nvPr/>
        </p:nvSpPr>
        <p:spPr bwMode="auto">
          <a:xfrm>
            <a:off x="8886826"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95" name="Oval 15"/>
          <p:cNvSpPr>
            <a:spLocks noChangeArrowheads="1"/>
          </p:cNvSpPr>
          <p:nvPr/>
        </p:nvSpPr>
        <p:spPr bwMode="auto">
          <a:xfrm>
            <a:off x="8963026" y="39941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96" name="Oval 16"/>
          <p:cNvSpPr>
            <a:spLocks noChangeArrowheads="1"/>
          </p:cNvSpPr>
          <p:nvPr/>
        </p:nvSpPr>
        <p:spPr bwMode="auto">
          <a:xfrm>
            <a:off x="9191626"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97" name="Oval 17"/>
          <p:cNvSpPr>
            <a:spLocks noChangeArrowheads="1"/>
          </p:cNvSpPr>
          <p:nvPr/>
        </p:nvSpPr>
        <p:spPr bwMode="auto">
          <a:xfrm>
            <a:off x="9267826" y="3994150"/>
            <a:ext cx="92075" cy="76200"/>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98" name="AutoShape 18"/>
          <p:cNvSpPr>
            <a:spLocks noChangeArrowheads="1"/>
          </p:cNvSpPr>
          <p:nvPr/>
        </p:nvSpPr>
        <p:spPr bwMode="auto">
          <a:xfrm rot="-5400000">
            <a:off x="7721600" y="5227638"/>
            <a:ext cx="254000" cy="457200"/>
          </a:xfrm>
          <a:prstGeom prst="flowChartCollate">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1699" name="Text Box 19"/>
          <p:cNvSpPr txBox="1">
            <a:spLocks noChangeArrowheads="1"/>
          </p:cNvSpPr>
          <p:nvPr/>
        </p:nvSpPr>
        <p:spPr bwMode="auto">
          <a:xfrm>
            <a:off x="7229476" y="5549901"/>
            <a:ext cx="26064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anose="020B0604030504040204" pitchFamily="34" charset="0"/>
                <a:ea typeface="宋体" panose="02010600030101010101" pitchFamily="2" charset="-122"/>
              </a:rPr>
              <a:t>Bob’s Padlock Key</a:t>
            </a:r>
          </a:p>
        </p:txBody>
      </p:sp>
      <p:sp>
        <p:nvSpPr>
          <p:cNvPr id="711700" name="AutoShape 20"/>
          <p:cNvSpPr>
            <a:spLocks noChangeArrowheads="1"/>
          </p:cNvSpPr>
          <p:nvPr/>
        </p:nvSpPr>
        <p:spPr bwMode="auto">
          <a:xfrm>
            <a:off x="7724775" y="2811463"/>
            <a:ext cx="914400" cy="800100"/>
          </a:xfrm>
          <a:prstGeom prst="flowChartPunchedTape">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ahoma" panose="020B0604030504040204" pitchFamily="34" charset="0"/>
                <a:ea typeface="宋体" panose="02010600030101010101" pitchFamily="2" charset="-122"/>
              </a:rPr>
              <a:t>Hi!</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57</a:t>
            </a:fld>
            <a:endParaRPr lang="zh-CN" altLang="en-US"/>
          </a:p>
        </p:txBody>
      </p:sp>
      <p:sp>
        <p:nvSpPr>
          <p:cNvPr id="22"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3"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106723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1700"/>
                                        </p:tgtEl>
                                        <p:attrNameLst>
                                          <p:attrName>style.visibility</p:attrName>
                                        </p:attrNameLst>
                                      </p:cBhvr>
                                      <p:to>
                                        <p:strVal val="visible"/>
                                      </p:to>
                                    </p:set>
                                    <p:animEffect transition="in" filter="dissolve">
                                      <p:cBhvr>
                                        <p:cTn id="7" dur="500"/>
                                        <p:tgtEl>
                                          <p:spTgt spid="711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700"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zh-CN" dirty="0" smtClean="0">
                <a:ea typeface="宋体" panose="02010600030101010101" pitchFamily="2" charset="-122"/>
              </a:rPr>
              <a:t>The end and questions?</a:t>
            </a:r>
            <a:endParaRPr lang="en-US" altLang="zh-CN" dirty="0">
              <a:ea typeface="宋体" panose="02010600030101010101" pitchFamily="2" charset="-122"/>
            </a:endParaRPr>
          </a:p>
        </p:txBody>
      </p:sp>
      <p:sp>
        <p:nvSpPr>
          <p:cNvPr id="3" name="灯片编号占位符 2"/>
          <p:cNvSpPr>
            <a:spLocks noGrp="1"/>
          </p:cNvSpPr>
          <p:nvPr>
            <p:ph type="sldNum" sz="quarter" idx="12"/>
          </p:nvPr>
        </p:nvSpPr>
        <p:spPr/>
        <p:txBody>
          <a:bodyPr/>
          <a:lstStyle/>
          <a:p>
            <a:fld id="{1FF18F41-E0A9-4F72-861C-BE4AABE77BA0}" type="slidenum">
              <a:rPr lang="zh-CN" altLang="en-US" smtClean="0"/>
              <a:t>58</a:t>
            </a:fld>
            <a:endParaRPr lang="zh-CN" altLang="en-US"/>
          </a:p>
        </p:txBody>
      </p:sp>
      <p:sp>
        <p:nvSpPr>
          <p:cNvPr id="8"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9"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pic>
        <p:nvPicPr>
          <p:cNvPr id="4" name="图片 3"/>
          <p:cNvPicPr>
            <a:picLocks noChangeAspect="1"/>
          </p:cNvPicPr>
          <p:nvPr/>
        </p:nvPicPr>
        <p:blipFill>
          <a:blip r:embed="rId2"/>
          <a:stretch>
            <a:fillRect/>
          </a:stretch>
        </p:blipFill>
        <p:spPr>
          <a:xfrm>
            <a:off x="4850920" y="2270634"/>
            <a:ext cx="1524000" cy="2886075"/>
          </a:xfrm>
          <a:prstGeom prst="rect">
            <a:avLst/>
          </a:prstGeom>
        </p:spPr>
      </p:pic>
      <p:sp>
        <p:nvSpPr>
          <p:cNvPr id="10" name="文本框 9"/>
          <p:cNvSpPr txBox="1"/>
          <p:nvPr/>
        </p:nvSpPr>
        <p:spPr>
          <a:xfrm>
            <a:off x="4490045" y="6436107"/>
            <a:ext cx="5778377" cy="338554"/>
          </a:xfrm>
          <a:prstGeom prst="rect">
            <a:avLst/>
          </a:prstGeom>
          <a:noFill/>
        </p:spPr>
        <p:txBody>
          <a:bodyPr wrap="none" rtlCol="0">
            <a:spAutoFit/>
          </a:bodyPr>
          <a:lstStyle/>
          <a:p>
            <a:r>
              <a:rPr lang="en-US" altLang="zh-CN" sz="1600" dirty="0" smtClean="0"/>
              <a:t>The materials of this lecture are mostly </a:t>
            </a:r>
            <a:r>
              <a:rPr lang="en-US" altLang="zh-CN" sz="1600" dirty="0"/>
              <a:t>from </a:t>
            </a:r>
            <a:r>
              <a:rPr lang="en-US" altLang="zh-CN" sz="1600" dirty="0" smtClean="0"/>
              <a:t>Washington university</a:t>
            </a:r>
            <a:endParaRPr lang="zh-CN" altLang="en-US" sz="1600" dirty="0"/>
          </a:p>
        </p:txBody>
      </p:sp>
    </p:spTree>
    <p:extLst>
      <p:ext uri="{BB962C8B-B14F-4D97-AF65-F5344CB8AC3E}">
        <p14:creationId xmlns:p14="http://schemas.microsoft.com/office/powerpoint/2010/main" val="1418115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6866" name="Picture 2" descr="lordia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36901" y="1092201"/>
            <a:ext cx="5641975" cy="4670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6867" name="Rectangle 3"/>
          <p:cNvSpPr>
            <a:spLocks noChangeArrowheads="1"/>
          </p:cNvSpPr>
          <p:nvPr/>
        </p:nvSpPr>
        <p:spPr bwMode="auto">
          <a:xfrm>
            <a:off x="4251325" y="5776913"/>
            <a:ext cx="60435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ea typeface="宋体" panose="02010600030101010101" pitchFamily="2" charset="-122"/>
              </a:rPr>
              <a:t>From http://www.codesandciphers.org.uk/lorenz/fish.htm</a:t>
            </a:r>
          </a:p>
        </p:txBody>
      </p:sp>
      <p:sp>
        <p:nvSpPr>
          <p:cNvPr id="676868" name="Text Box 4"/>
          <p:cNvSpPr txBox="1">
            <a:spLocks noChangeArrowheads="1"/>
          </p:cNvSpPr>
          <p:nvPr/>
        </p:nvSpPr>
        <p:spPr bwMode="auto">
          <a:xfrm>
            <a:off x="1773238" y="334963"/>
            <a:ext cx="8589962"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800">
                <a:latin typeface="Tahoma" panose="020B0604030504040204" pitchFamily="34" charset="0"/>
                <a:ea typeface="宋体" panose="02010600030101010101" pitchFamily="2" charset="-122"/>
              </a:rPr>
              <a:t>Lorenz Cipher</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6</a:t>
            </a:fld>
            <a:endParaRPr lang="zh-CN" altLang="en-US"/>
          </a:p>
        </p:txBody>
      </p:sp>
      <p:sp>
        <p:nvSpPr>
          <p:cNvPr id="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713592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1981200" y="76200"/>
            <a:ext cx="8229600" cy="1143000"/>
          </a:xfrm>
        </p:spPr>
        <p:txBody>
          <a:bodyPr/>
          <a:lstStyle/>
          <a:p>
            <a:r>
              <a:rPr lang="en-US" altLang="zh-CN">
                <a:ea typeface="宋体" panose="02010600030101010101" pitchFamily="2" charset="-122"/>
              </a:rPr>
              <a:t>Modern Symmetric Ciphers</a:t>
            </a:r>
          </a:p>
        </p:txBody>
      </p:sp>
      <p:sp>
        <p:nvSpPr>
          <p:cNvPr id="677891" name="Rectangle 3"/>
          <p:cNvSpPr>
            <a:spLocks noGrp="1" noChangeArrowheads="1"/>
          </p:cNvSpPr>
          <p:nvPr>
            <p:ph type="body" idx="1"/>
          </p:nvPr>
        </p:nvSpPr>
        <p:spPr>
          <a:xfrm>
            <a:off x="1828800" y="914400"/>
            <a:ext cx="8534400" cy="5257800"/>
          </a:xfrm>
        </p:spPr>
        <p:txBody>
          <a:bodyPr/>
          <a:lstStyle/>
          <a:p>
            <a:pPr lvl="2" eaLnBrk="0" hangingPunct="0">
              <a:lnSpc>
                <a:spcPct val="90000"/>
              </a:lnSpc>
              <a:spcBef>
                <a:spcPct val="0"/>
              </a:spcBef>
              <a:buFontTx/>
              <a:buNone/>
            </a:pPr>
            <a:r>
              <a:rPr lang="en-US" altLang="zh-CN" sz="2800" i="1">
                <a:ea typeface="宋体" panose="02010600030101010101" pitchFamily="2" charset="-122"/>
              </a:rPr>
              <a:t>   A billion billion is a large number, but it's not that large a number.</a:t>
            </a:r>
            <a:r>
              <a:rPr lang="en-US" altLang="zh-CN" sz="2800">
                <a:ea typeface="宋体" panose="02010600030101010101" pitchFamily="2" charset="-122"/>
              </a:rPr>
              <a:t>		Whitfield Diffie</a:t>
            </a:r>
          </a:p>
          <a:p>
            <a:pPr>
              <a:lnSpc>
                <a:spcPct val="90000"/>
              </a:lnSpc>
            </a:pPr>
            <a:r>
              <a:rPr lang="en-US" altLang="zh-CN" sz="3600">
                <a:ea typeface="宋体" panose="02010600030101010101" pitchFamily="2" charset="-122"/>
              </a:rPr>
              <a:t>Same idea but:</a:t>
            </a:r>
          </a:p>
          <a:p>
            <a:pPr lvl="1">
              <a:lnSpc>
                <a:spcPct val="90000"/>
              </a:lnSpc>
            </a:pPr>
            <a:r>
              <a:rPr lang="en-US" altLang="zh-CN" sz="3200">
                <a:ea typeface="宋体" panose="02010600030101010101" pitchFamily="2" charset="-122"/>
              </a:rPr>
              <a:t>Use digital logic instead of mechanical rotors</a:t>
            </a:r>
          </a:p>
          <a:p>
            <a:pPr lvl="1">
              <a:lnSpc>
                <a:spcPct val="90000"/>
              </a:lnSpc>
            </a:pPr>
            <a:r>
              <a:rPr lang="en-US" altLang="zh-CN" sz="3200">
                <a:ea typeface="宋体" panose="02010600030101010101" pitchFamily="2" charset="-122"/>
              </a:rPr>
              <a:t>Larger keys (random bits, not rotor alignments)</a:t>
            </a:r>
          </a:p>
          <a:p>
            <a:pPr lvl="2">
              <a:lnSpc>
                <a:spcPct val="90000"/>
              </a:lnSpc>
            </a:pPr>
            <a:r>
              <a:rPr lang="en-US" altLang="zh-CN" sz="2800">
                <a:ea typeface="宋体" panose="02010600030101010101" pitchFamily="2" charset="-122"/>
              </a:rPr>
              <a:t>Lorenz </a:t>
            </a:r>
            <a:r>
              <a:rPr lang="en-US" altLang="zh-CN" sz="2800">
                <a:ea typeface="宋体" panose="02010600030101010101" pitchFamily="2" charset="-122"/>
                <a:sym typeface="Symbol" panose="05050102010706020507" pitchFamily="18" charset="2"/>
              </a:rPr>
              <a:t> 5</a:t>
            </a:r>
            <a:r>
              <a:rPr lang="en-US" altLang="zh-CN" sz="2800" baseline="30000">
                <a:ea typeface="宋体" panose="02010600030101010101" pitchFamily="2" charset="-122"/>
                <a:sym typeface="Symbol" panose="05050102010706020507" pitchFamily="18" charset="2"/>
              </a:rPr>
              <a:t>12</a:t>
            </a:r>
            <a:r>
              <a:rPr lang="en-US" altLang="zh-CN" sz="2800">
                <a:ea typeface="宋体" panose="02010600030101010101" pitchFamily="2" charset="-122"/>
                <a:sym typeface="Symbol" panose="05050102010706020507" pitchFamily="18" charset="2"/>
              </a:rPr>
              <a:t> &lt; 10</a:t>
            </a:r>
            <a:r>
              <a:rPr lang="en-US" altLang="zh-CN" sz="2800" baseline="30000">
                <a:ea typeface="宋体" panose="02010600030101010101" pitchFamily="2" charset="-122"/>
                <a:sym typeface="Symbol" panose="05050102010706020507" pitchFamily="18" charset="2"/>
              </a:rPr>
              <a:t>9</a:t>
            </a:r>
            <a:endParaRPr lang="en-US" altLang="zh-CN" sz="2800">
              <a:ea typeface="宋体" panose="02010600030101010101" pitchFamily="2" charset="-122"/>
            </a:endParaRPr>
          </a:p>
          <a:p>
            <a:pPr lvl="2">
              <a:lnSpc>
                <a:spcPct val="90000"/>
              </a:lnSpc>
            </a:pPr>
            <a:r>
              <a:rPr lang="en-US" altLang="zh-CN" sz="2800">
                <a:ea typeface="宋体" panose="02010600030101010101" pitchFamily="2" charset="-122"/>
              </a:rPr>
              <a:t>Modern </a:t>
            </a:r>
            <a:r>
              <a:rPr lang="en-US" altLang="zh-CN" sz="2800">
                <a:ea typeface="宋体" panose="02010600030101010101" pitchFamily="2" charset="-122"/>
                <a:sym typeface="Symbol" panose="05050102010706020507" pitchFamily="18" charset="2"/>
              </a:rPr>
              <a:t></a:t>
            </a:r>
            <a:r>
              <a:rPr lang="en-US" altLang="zh-CN" sz="2800">
                <a:ea typeface="宋体" panose="02010600030101010101" pitchFamily="2" charset="-122"/>
              </a:rPr>
              <a:t> 128 bits &gt; </a:t>
            </a:r>
            <a:r>
              <a:rPr lang="en-US" altLang="zh-CN" sz="2800">
                <a:ea typeface="宋体" panose="02010600030101010101" pitchFamily="2" charset="-122"/>
                <a:sym typeface="Symbol" panose="05050102010706020507" pitchFamily="18" charset="2"/>
              </a:rPr>
              <a:t>10</a:t>
            </a:r>
            <a:r>
              <a:rPr lang="en-US" altLang="zh-CN" sz="2800" baseline="30000">
                <a:ea typeface="宋体" panose="02010600030101010101" pitchFamily="2" charset="-122"/>
                <a:sym typeface="Symbol" panose="05050102010706020507" pitchFamily="18" charset="2"/>
              </a:rPr>
              <a:t>37</a:t>
            </a:r>
          </a:p>
          <a:p>
            <a:pPr lvl="1">
              <a:lnSpc>
                <a:spcPct val="90000"/>
              </a:lnSpc>
            </a:pPr>
            <a:r>
              <a:rPr lang="en-US" altLang="zh-CN" sz="3200">
                <a:ea typeface="宋体" panose="02010600030101010101" pitchFamily="2" charset="-122"/>
              </a:rPr>
              <a:t>Encrypt blocks of letters at a time</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7</a:t>
            </a:fld>
            <a:endParaRPr lang="zh-CN" altLang="en-US"/>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72318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2209800" y="228600"/>
            <a:ext cx="7772400" cy="1143000"/>
          </a:xfrm>
        </p:spPr>
        <p:txBody>
          <a:bodyPr/>
          <a:lstStyle/>
          <a:p>
            <a:r>
              <a:rPr lang="en-US" altLang="zh-CN">
                <a:ea typeface="宋体" panose="02010600030101010101" pitchFamily="2" charset="-122"/>
              </a:rPr>
              <a:t>Modern Ciphers</a:t>
            </a:r>
          </a:p>
        </p:txBody>
      </p:sp>
      <p:sp>
        <p:nvSpPr>
          <p:cNvPr id="678915" name="Rectangle 3"/>
          <p:cNvSpPr>
            <a:spLocks noGrp="1" noChangeArrowheads="1"/>
          </p:cNvSpPr>
          <p:nvPr>
            <p:ph type="body" idx="1"/>
          </p:nvPr>
        </p:nvSpPr>
        <p:spPr>
          <a:xfrm>
            <a:off x="2133600" y="1524000"/>
            <a:ext cx="7848600" cy="4343400"/>
          </a:xfrm>
        </p:spPr>
        <p:txBody>
          <a:bodyPr/>
          <a:lstStyle/>
          <a:p>
            <a:pPr>
              <a:lnSpc>
                <a:spcPct val="90000"/>
              </a:lnSpc>
            </a:pPr>
            <a:r>
              <a:rPr lang="en-US" altLang="zh-CN">
                <a:ea typeface="宋体" panose="02010600030101010101" pitchFamily="2" charset="-122"/>
              </a:rPr>
              <a:t>AES (Rijndael) successor to DES selected 2001</a:t>
            </a:r>
          </a:p>
          <a:p>
            <a:pPr>
              <a:lnSpc>
                <a:spcPct val="90000"/>
              </a:lnSpc>
            </a:pPr>
            <a:r>
              <a:rPr lang="en-US" altLang="zh-CN">
                <a:ea typeface="宋体" panose="02010600030101010101" pitchFamily="2" charset="-122"/>
              </a:rPr>
              <a:t>128-bit keys, encrypt 128-bit blocks</a:t>
            </a:r>
          </a:p>
          <a:p>
            <a:pPr>
              <a:lnSpc>
                <a:spcPct val="90000"/>
              </a:lnSpc>
            </a:pPr>
            <a:r>
              <a:rPr lang="en-US" altLang="zh-CN">
                <a:ea typeface="宋体" panose="02010600030101010101" pitchFamily="2" charset="-122"/>
              </a:rPr>
              <a:t>Brute force attack (around 10</a:t>
            </a:r>
            <a:r>
              <a:rPr lang="en-US" altLang="zh-CN" baseline="30000">
                <a:ea typeface="宋体" panose="02010600030101010101" pitchFamily="2" charset="-122"/>
              </a:rPr>
              <a:t>30</a:t>
            </a:r>
            <a:r>
              <a:rPr lang="en-US" altLang="zh-CN">
                <a:ea typeface="宋体" panose="02010600030101010101" pitchFamily="2" charset="-122"/>
              </a:rPr>
              <a:t> times harder than Lorenz)</a:t>
            </a:r>
          </a:p>
          <a:p>
            <a:pPr lvl="1">
              <a:lnSpc>
                <a:spcPct val="90000"/>
              </a:lnSpc>
            </a:pPr>
            <a:r>
              <a:rPr lang="en-US" altLang="zh-CN">
                <a:ea typeface="宋体" panose="02010600030101010101" pitchFamily="2" charset="-122"/>
              </a:rPr>
              <a:t>Try 1 Trillion keys per second</a:t>
            </a:r>
          </a:p>
          <a:p>
            <a:pPr lvl="1">
              <a:lnSpc>
                <a:spcPct val="90000"/>
              </a:lnSpc>
            </a:pPr>
            <a:r>
              <a:rPr lang="en-US" altLang="zh-CN">
                <a:ea typeface="宋体" panose="02010600030101010101" pitchFamily="2" charset="-122"/>
              </a:rPr>
              <a:t>Would take 10790283070806000000 years to try all keys! </a:t>
            </a:r>
          </a:p>
          <a:p>
            <a:pPr lvl="1">
              <a:lnSpc>
                <a:spcPct val="90000"/>
              </a:lnSpc>
            </a:pPr>
            <a:r>
              <a:rPr lang="en-US" altLang="zh-CN">
                <a:ea typeface="宋体" panose="02010600030101010101" pitchFamily="2" charset="-122"/>
              </a:rPr>
              <a:t>If that’s not enough, can use 256-bit key</a:t>
            </a:r>
          </a:p>
          <a:p>
            <a:pPr>
              <a:lnSpc>
                <a:spcPct val="90000"/>
              </a:lnSpc>
            </a:pPr>
            <a:r>
              <a:rPr lang="en-US" altLang="zh-CN">
                <a:ea typeface="宋体" panose="02010600030101010101" pitchFamily="2" charset="-122"/>
              </a:rPr>
              <a:t>No known techniques that do better than brute force search</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8</a:t>
            </a:fld>
            <a:endParaRPr lang="zh-CN" altLang="en-US"/>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158946062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AutoShape 2"/>
          <p:cNvSpPr>
            <a:spLocks noChangeArrowheads="1"/>
          </p:cNvSpPr>
          <p:nvPr/>
        </p:nvSpPr>
        <p:spPr bwMode="auto">
          <a:xfrm>
            <a:off x="1925638" y="1889125"/>
            <a:ext cx="4572000" cy="914400"/>
          </a:xfrm>
          <a:prstGeom prst="roundRect">
            <a:avLst>
              <a:gd name="adj" fmla="val 16667"/>
            </a:avLst>
          </a:prstGeom>
          <a:solidFill>
            <a:srgbClr val="CCFFCC"/>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latin typeface="Lucida Console" panose="020B0609040504020204" pitchFamily="49" charset="0"/>
                <a:ea typeface="宋体" panose="02010600030101010101" pitchFamily="2" charset="-122"/>
              </a:rPr>
              <a:t>Login: alyssa</a:t>
            </a:r>
          </a:p>
          <a:p>
            <a:r>
              <a:rPr lang="en-US" altLang="zh-CN" sz="2000">
                <a:latin typeface="Lucida Console" panose="020B0609040504020204" pitchFamily="49" charset="0"/>
                <a:ea typeface="宋体" panose="02010600030101010101" pitchFamily="2" charset="-122"/>
              </a:rPr>
              <a:t>Password: fido</a:t>
            </a:r>
          </a:p>
        </p:txBody>
      </p:sp>
      <p:sp>
        <p:nvSpPr>
          <p:cNvPr id="668675" name="Line 3"/>
          <p:cNvSpPr>
            <a:spLocks noChangeShapeType="1"/>
          </p:cNvSpPr>
          <p:nvPr/>
        </p:nvSpPr>
        <p:spPr bwMode="auto">
          <a:xfrm>
            <a:off x="6553200" y="2667000"/>
            <a:ext cx="1066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8676" name="AutoShape 4"/>
          <p:cNvSpPr>
            <a:spLocks noChangeArrowheads="1"/>
          </p:cNvSpPr>
          <p:nvPr/>
        </p:nvSpPr>
        <p:spPr bwMode="auto">
          <a:xfrm>
            <a:off x="7696200" y="3276600"/>
            <a:ext cx="2286000" cy="1981200"/>
          </a:xfrm>
          <a:prstGeom prst="cube">
            <a:avLst>
              <a:gd name="adj" fmla="val 25000"/>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8677" name="Text Box 5"/>
          <p:cNvSpPr txBox="1">
            <a:spLocks noChangeArrowheads="1"/>
          </p:cNvSpPr>
          <p:nvPr/>
        </p:nvSpPr>
        <p:spPr bwMode="auto">
          <a:xfrm>
            <a:off x="1952625" y="1387475"/>
            <a:ext cx="1371600"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Terminal</a:t>
            </a:r>
          </a:p>
        </p:txBody>
      </p:sp>
      <p:sp>
        <p:nvSpPr>
          <p:cNvPr id="668678" name="Text Box 6"/>
          <p:cNvSpPr txBox="1">
            <a:spLocks noChangeArrowheads="1"/>
          </p:cNvSpPr>
          <p:nvPr/>
        </p:nvSpPr>
        <p:spPr bwMode="auto">
          <a:xfrm>
            <a:off x="7496176" y="2719388"/>
            <a:ext cx="280987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Trusted Subsystem</a:t>
            </a:r>
          </a:p>
        </p:txBody>
      </p:sp>
      <p:grpSp>
        <p:nvGrpSpPr>
          <p:cNvPr id="668679" name="Group 7"/>
          <p:cNvGrpSpPr>
            <a:grpSpLocks/>
          </p:cNvGrpSpPr>
          <p:nvPr/>
        </p:nvGrpSpPr>
        <p:grpSpPr bwMode="auto">
          <a:xfrm>
            <a:off x="5562600" y="3276601"/>
            <a:ext cx="1676400" cy="1862138"/>
            <a:chOff x="2304" y="2112"/>
            <a:chExt cx="1056" cy="1173"/>
          </a:xfrm>
        </p:grpSpPr>
        <p:sp>
          <p:nvSpPr>
            <p:cNvPr id="668680" name="Oval 8"/>
            <p:cNvSpPr>
              <a:spLocks noChangeArrowheads="1"/>
            </p:cNvSpPr>
            <p:nvPr/>
          </p:nvSpPr>
          <p:spPr bwMode="auto">
            <a:xfrm>
              <a:off x="2304" y="2256"/>
              <a:ext cx="240" cy="336"/>
            </a:xfrm>
            <a:prstGeom prst="ellipse">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8681" name="Oval 9"/>
            <p:cNvSpPr>
              <a:spLocks noChangeArrowheads="1"/>
            </p:cNvSpPr>
            <p:nvPr/>
          </p:nvSpPr>
          <p:spPr bwMode="auto">
            <a:xfrm>
              <a:off x="3120" y="2304"/>
              <a:ext cx="240" cy="336"/>
            </a:xfrm>
            <a:prstGeom prst="ellipse">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8682" name="Text Box 10"/>
            <p:cNvSpPr txBox="1">
              <a:spLocks noChangeArrowheads="1"/>
            </p:cNvSpPr>
            <p:nvPr/>
          </p:nvSpPr>
          <p:spPr bwMode="auto">
            <a:xfrm>
              <a:off x="2630" y="2994"/>
              <a:ext cx="423" cy="291"/>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anose="020B0604030504040204" pitchFamily="34" charset="0"/>
                  <a:ea typeface="宋体" panose="02010600030101010101" pitchFamily="2" charset="-122"/>
                </a:rPr>
                <a:t>Eve</a:t>
              </a:r>
            </a:p>
          </p:txBody>
        </p:sp>
        <p:sp>
          <p:nvSpPr>
            <p:cNvPr id="668683" name="AutoShape 11"/>
            <p:cNvSpPr>
              <a:spLocks noChangeArrowheads="1"/>
            </p:cNvSpPr>
            <p:nvPr/>
          </p:nvSpPr>
          <p:spPr bwMode="auto">
            <a:xfrm>
              <a:off x="2496" y="2112"/>
              <a:ext cx="672" cy="816"/>
            </a:xfrm>
            <a:prstGeom prst="smileyFace">
              <a:avLst>
                <a:gd name="adj" fmla="val 4653"/>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8684" name="Oval 12"/>
            <p:cNvSpPr>
              <a:spLocks noChangeArrowheads="1"/>
            </p:cNvSpPr>
            <p:nvPr/>
          </p:nvSpPr>
          <p:spPr bwMode="auto">
            <a:xfrm>
              <a:off x="2670" y="2352"/>
              <a:ext cx="162"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8685" name="Oval 13"/>
            <p:cNvSpPr>
              <a:spLocks noChangeArrowheads="1"/>
            </p:cNvSpPr>
            <p:nvPr/>
          </p:nvSpPr>
          <p:spPr bwMode="auto">
            <a:xfrm>
              <a:off x="2718" y="2372"/>
              <a:ext cx="58" cy="48"/>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8686" name="Oval 14"/>
            <p:cNvSpPr>
              <a:spLocks noChangeArrowheads="1"/>
            </p:cNvSpPr>
            <p:nvPr/>
          </p:nvSpPr>
          <p:spPr bwMode="auto">
            <a:xfrm>
              <a:off x="2862" y="2352"/>
              <a:ext cx="162"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8687" name="Oval 15"/>
            <p:cNvSpPr>
              <a:spLocks noChangeArrowheads="1"/>
            </p:cNvSpPr>
            <p:nvPr/>
          </p:nvSpPr>
          <p:spPr bwMode="auto">
            <a:xfrm>
              <a:off x="2910" y="2372"/>
              <a:ext cx="58" cy="48"/>
            </a:xfrm>
            <a:prstGeom prst="ellipse">
              <a:avLst/>
            </a:prstGeom>
            <a:solidFill>
              <a:srgbClr val="008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8688" name="Rectangle 16"/>
          <p:cNvSpPr>
            <a:spLocks noGrp="1" noChangeArrowheads="1"/>
          </p:cNvSpPr>
          <p:nvPr>
            <p:ph type="title"/>
          </p:nvPr>
        </p:nvSpPr>
        <p:spPr>
          <a:xfrm>
            <a:off x="2133600" y="228600"/>
            <a:ext cx="7772400" cy="1143000"/>
          </a:xfrm>
          <a:noFill/>
          <a:ln/>
        </p:spPr>
        <p:txBody>
          <a:bodyPr/>
          <a:lstStyle/>
          <a:p>
            <a:r>
              <a:rPr lang="en-US" altLang="zh-CN">
                <a:ea typeface="宋体" panose="02010600030101010101" pitchFamily="2" charset="-122"/>
              </a:rPr>
              <a:t>Login Process</a:t>
            </a:r>
          </a:p>
        </p:txBody>
      </p:sp>
      <p:sp>
        <p:nvSpPr>
          <p:cNvPr id="668689" name="Text Box 17"/>
          <p:cNvSpPr txBox="1">
            <a:spLocks noChangeArrowheads="1"/>
          </p:cNvSpPr>
          <p:nvPr/>
        </p:nvSpPr>
        <p:spPr bwMode="auto">
          <a:xfrm>
            <a:off x="1905000" y="2743201"/>
            <a:ext cx="4495800" cy="830997"/>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Tahoma" panose="020B0604030504040204" pitchFamily="34" charset="0"/>
                <a:ea typeface="宋体" panose="02010600030101010101" pitchFamily="2" charset="-122"/>
              </a:rPr>
              <a:t>login sends </a:t>
            </a:r>
          </a:p>
          <a:p>
            <a:r>
              <a:rPr lang="en-US" altLang="zh-CN" sz="2400">
                <a:latin typeface="Tahoma" panose="020B0604030504040204" pitchFamily="34" charset="0"/>
                <a:ea typeface="宋体" panose="02010600030101010101" pitchFamily="2" charset="-122"/>
              </a:rPr>
              <a:t>&lt;“alyssa”, “fido”&gt;</a:t>
            </a:r>
          </a:p>
        </p:txBody>
      </p:sp>
      <p:sp>
        <p:nvSpPr>
          <p:cNvPr id="2" name="灯片编号占位符 1"/>
          <p:cNvSpPr>
            <a:spLocks noGrp="1"/>
          </p:cNvSpPr>
          <p:nvPr>
            <p:ph type="sldNum" sz="quarter" idx="12"/>
          </p:nvPr>
        </p:nvSpPr>
        <p:spPr/>
        <p:txBody>
          <a:bodyPr/>
          <a:lstStyle/>
          <a:p>
            <a:fld id="{1FF18F41-E0A9-4F72-861C-BE4AABE77BA0}" type="slidenum">
              <a:rPr lang="zh-CN" altLang="en-US" smtClean="0"/>
              <a:t>9</a:t>
            </a:fld>
            <a:endParaRPr lang="zh-CN" altLang="en-US"/>
          </a:p>
        </p:txBody>
      </p:sp>
      <p:sp>
        <p:nvSpPr>
          <p:cNvPr id="19"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Modern Cryptography</a:t>
            </a:r>
          </a:p>
        </p:txBody>
      </p:sp>
      <p:sp>
        <p:nvSpPr>
          <p:cNvPr id="20"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Tree>
    <p:extLst>
      <p:ext uri="{BB962C8B-B14F-4D97-AF65-F5344CB8AC3E}">
        <p14:creationId xmlns:p14="http://schemas.microsoft.com/office/powerpoint/2010/main" val="379536305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8679"/>
                                        </p:tgtEl>
                                        <p:attrNameLst>
                                          <p:attrName>style.visibility</p:attrName>
                                        </p:attrNameLst>
                                      </p:cBhvr>
                                      <p:to>
                                        <p:strVal val="visible"/>
                                      </p:to>
                                    </p:set>
                                    <p:anim calcmode="lin" valueType="num">
                                      <p:cBhvr additive="base">
                                        <p:cTn id="7" dur="500" fill="hold"/>
                                        <p:tgtEl>
                                          <p:spTgt spid="668679"/>
                                        </p:tgtEl>
                                        <p:attrNameLst>
                                          <p:attrName>ppt_x</p:attrName>
                                        </p:attrNameLst>
                                      </p:cBhvr>
                                      <p:tavLst>
                                        <p:tav tm="0">
                                          <p:val>
                                            <p:strVal val="#ppt_x"/>
                                          </p:val>
                                        </p:tav>
                                        <p:tav tm="100000">
                                          <p:val>
                                            <p:strVal val="#ppt_x"/>
                                          </p:val>
                                        </p:tav>
                                      </p:tavLst>
                                    </p:anim>
                                    <p:anim calcmode="lin" valueType="num">
                                      <p:cBhvr additive="base">
                                        <p:cTn id="8" dur="500" fill="hold"/>
                                        <p:tgtEl>
                                          <p:spTgt spid="6686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5342</TotalTime>
  <Words>3154</Words>
  <Application>Microsoft Office PowerPoint</Application>
  <PresentationFormat>宽屏</PresentationFormat>
  <Paragraphs>690</Paragraphs>
  <Slides>58</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58</vt:i4>
      </vt:variant>
    </vt:vector>
  </HeadingPairs>
  <TitlesOfParts>
    <vt:vector size="72" baseType="lpstr">
      <vt:lpstr>Arial Unicode MS</vt:lpstr>
      <vt:lpstr>Courier</vt:lpstr>
      <vt:lpstr>ZapfDingbats</vt:lpstr>
      <vt:lpstr>宋体</vt:lpstr>
      <vt:lpstr>Arial</vt:lpstr>
      <vt:lpstr>Calibri</vt:lpstr>
      <vt:lpstr>Calibri Light</vt:lpstr>
      <vt:lpstr>Comic Sans MS</vt:lpstr>
      <vt:lpstr>Lucida Console</vt:lpstr>
      <vt:lpstr>Symbol</vt:lpstr>
      <vt:lpstr>Tahoma</vt:lpstr>
      <vt:lpstr>Times New Roman</vt:lpstr>
      <vt:lpstr>Wingdings</vt:lpstr>
      <vt:lpstr>Office 主题</vt:lpstr>
      <vt:lpstr>Computer Security and Cryptography</vt:lpstr>
      <vt:lpstr>Computer Security and Cryptography</vt:lpstr>
      <vt:lpstr>Today</vt:lpstr>
      <vt:lpstr>British Cipher Machine</vt:lpstr>
      <vt:lpstr>German Code-Breaking Efforts</vt:lpstr>
      <vt:lpstr>PowerPoint 演示文稿</vt:lpstr>
      <vt:lpstr>Modern Symmetric Ciphers</vt:lpstr>
      <vt:lpstr>Modern Ciphers</vt:lpstr>
      <vt:lpstr>Login Process</vt:lpstr>
      <vt:lpstr>Sending Passwords</vt:lpstr>
      <vt:lpstr>PowerPoint 演示文稿</vt:lpstr>
      <vt:lpstr>Private-Key Cryptography</vt:lpstr>
      <vt:lpstr>Public-Key Cryptography</vt:lpstr>
      <vt:lpstr>Public-Key Cryptography</vt:lpstr>
      <vt:lpstr>Public-Key Cryptography</vt:lpstr>
      <vt:lpstr>Public-Key Characteristics</vt:lpstr>
      <vt:lpstr>Public-Key Cryptosystems</vt:lpstr>
      <vt:lpstr>Public-Key Applications</vt:lpstr>
      <vt:lpstr>Security of Public Key Schemes</vt:lpstr>
      <vt:lpstr>Public key encryption algorithms</vt:lpstr>
      <vt:lpstr>RSA: Choosing keys</vt:lpstr>
      <vt:lpstr>RSA: Encryption, decryption</vt:lpstr>
      <vt:lpstr>RSA example:</vt:lpstr>
      <vt:lpstr>RSA: Why is that </vt:lpstr>
      <vt:lpstr>RSA: another important property</vt:lpstr>
      <vt:lpstr>Digital Signatures </vt:lpstr>
      <vt:lpstr>Digital Signatures </vt:lpstr>
      <vt:lpstr>Digital Signatures (more)</vt:lpstr>
      <vt:lpstr>Internet checksum: poor crypto hash function</vt:lpstr>
      <vt:lpstr>Message Digests</vt:lpstr>
      <vt:lpstr>PowerPoint 演示文稿</vt:lpstr>
      <vt:lpstr>Digital Envelopes -- Symmetric + Asymmetric</vt:lpstr>
      <vt:lpstr>Key Distribution</vt:lpstr>
      <vt:lpstr>Key Distribution</vt:lpstr>
      <vt:lpstr>Trusted Intermediaries</vt:lpstr>
      <vt:lpstr>Key Distribution Center (KDC)</vt:lpstr>
      <vt:lpstr>Key Distribution Center (KDC)</vt:lpstr>
      <vt:lpstr>Key Management (public)</vt:lpstr>
      <vt:lpstr>Distribution of Public Keys</vt:lpstr>
      <vt:lpstr>Public Announcement</vt:lpstr>
      <vt:lpstr>Certification Authorities</vt:lpstr>
      <vt:lpstr>Certification Authorities</vt:lpstr>
      <vt:lpstr>PowerPoint 演示文稿</vt:lpstr>
      <vt:lpstr>PowerPoint 演示文稿</vt:lpstr>
      <vt:lpstr>PowerPoint 演示文稿</vt:lpstr>
      <vt:lpstr>PowerPoint 演示文稿</vt:lpstr>
      <vt:lpstr>SSL Recap</vt:lpstr>
      <vt:lpstr>Thanks and any questions?</vt:lpstr>
      <vt:lpstr>Animated version of  Asymmetric Cryptography Demo</vt:lpstr>
      <vt:lpstr>Padlocked Boxes</vt:lpstr>
      <vt:lpstr>Padlocked Boxes</vt:lpstr>
      <vt:lpstr>Padlocked Boxes</vt:lpstr>
      <vt:lpstr>Padlocked Boxes</vt:lpstr>
      <vt:lpstr>Padlocked Boxes</vt:lpstr>
      <vt:lpstr>Padlocked Boxes</vt:lpstr>
      <vt:lpstr>Padlocked Boxes</vt:lpstr>
      <vt:lpstr>Padlocked Boxes</vt:lpstr>
      <vt:lpstr>The end and questions?</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物联网与大数据</dc:title>
  <dc:creator>pebg zhou</dc:creator>
  <cp:lastModifiedBy>pebg zhou</cp:lastModifiedBy>
  <cp:revision>173</cp:revision>
  <dcterms:created xsi:type="dcterms:W3CDTF">2016-03-16T02:24:27Z</dcterms:created>
  <dcterms:modified xsi:type="dcterms:W3CDTF">2016-05-22T11:40:20Z</dcterms:modified>
</cp:coreProperties>
</file>