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1"/>
  </p:notesMasterIdLst>
  <p:handoutMasterIdLst>
    <p:handoutMasterId r:id="rId42"/>
  </p:handoutMasterIdLst>
  <p:sldIdLst>
    <p:sldId id="275" r:id="rId2"/>
    <p:sldId id="303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4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DD05-F287-4CF1-AA8B-235E9571F61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86C31-6830-4FB3-92E2-4CBE013FB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889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637B8-6CFC-40D3-B47E-FF2FFF8BE109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50FFC-271D-4C6E-AD6F-E4E2AA330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6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1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Times New Roman" charset="0"/>
                <a:ea typeface="ＭＳ Ｐゴシック" charset="0"/>
                <a:cs typeface="ＭＳ Ｐゴシック" charset="0"/>
              </a:rPr>
              <a:t>Alice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visits   http://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www.google.com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automatically due to phishing filter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55DFC12-0008-244E-ADC5-E24C4A4B1899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4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04B1F2A-4012-7647-AD29-BBCB57408754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86402" y="8687106"/>
            <a:ext cx="2971598" cy="45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CEFF73CE-E7CD-5E4F-B877-7534EA3260EC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31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F0365FA-BF97-0E49-83CC-8574B149C91F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886402" y="8687106"/>
            <a:ext cx="2971598" cy="45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525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fld id="{25357B90-A618-5A4E-81D6-84A18A9EC191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All these shopping carts stored data on browser</a:t>
            </a:r>
          </a:p>
        </p:txBody>
      </p:sp>
    </p:spTree>
    <p:extLst>
      <p:ext uri="{BB962C8B-B14F-4D97-AF65-F5344CB8AC3E}">
        <p14:creationId xmlns:p14="http://schemas.microsoft.com/office/powerpoint/2010/main" val="93975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900" dirty="0">
                <a:latin typeface="Times New Roman" charset="0"/>
                <a:ea typeface="ＭＳ Ｐゴシック" charset="0"/>
                <a:cs typeface="ＭＳ Ｐゴシック" charset="0"/>
              </a:rPr>
              <a:t>non-keyed checksums (e.g. CRC) are insufficient for this purpose !</a:t>
            </a:r>
            <a:r>
              <a:rPr lang="en-US" sz="900" dirty="0" smtClean="0">
                <a:latin typeface="Times New Roman" charset="0"/>
                <a:ea typeface="ＭＳ Ｐゴシック" charset="0"/>
                <a:cs typeface="ＭＳ Ｐゴシック" charset="0"/>
              </a:rPr>
              <a:t>!</a:t>
            </a:r>
          </a:p>
          <a:p>
            <a:r>
              <a:rPr lang="en-US" sz="900" dirty="0" smtClean="0">
                <a:latin typeface="Times New Roman" charset="0"/>
                <a:ea typeface="ＭＳ Ｐゴシック" charset="0"/>
                <a:cs typeface="ＭＳ Ｐゴシック" charset="0"/>
              </a:rPr>
              <a:t>Can still swap with cookies from another active session.    Bind</a:t>
            </a:r>
            <a:r>
              <a:rPr lang="en-US" sz="900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to IP address?</a:t>
            </a:r>
            <a:endParaRPr lang="en-US" sz="9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0C49569-317F-1641-A0EB-93C14895FECE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39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Attack:</a:t>
            </a:r>
            <a:r>
              <a:rPr lang="en-US" baseline="0" dirty="0" smtClean="0"/>
              <a:t>   http://</a:t>
            </a:r>
            <a:r>
              <a:rPr lang="en-US" baseline="0" dirty="0" err="1" smtClean="0"/>
              <a:t>netifera.com</a:t>
            </a:r>
            <a:r>
              <a:rPr lang="en-US" baseline="0" dirty="0" smtClean="0"/>
              <a:t>/research/poet/PaddingOraclesEverywhereEkoparty2010.pdf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25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6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8311811-0FE7-BB47-9DE3-A8EDDA08486F}" type="slidenum">
              <a:rPr lang="en-US" sz="1200">
                <a:latin typeface="Times New Roman" charset="0"/>
              </a:rPr>
              <a:pPr/>
              <a:t>24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16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 token:   check that it</a:t>
            </a:r>
            <a:r>
              <a:rPr lang="en-US" baseline="0" dirty="0" smtClean="0"/>
              <a:t> belongs to an active session that has not been logged out or timed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32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A15180E-522D-6642-AAFB-699DCF4AFD34}" type="slidenum">
              <a:rPr lang="en-US" sz="1200">
                <a:latin typeface="Times New Roman" charset="0"/>
              </a:rPr>
              <a:pPr/>
              <a:t>27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84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5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50FFC-271D-4C6E-AD6F-E4E2AA3301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35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57AA25-869C-604A-911D-E8BB800C04A7}" type="slidenum">
              <a:rPr lang="en-US" sz="1200">
                <a:latin typeface="Times New Roman" charset="0"/>
              </a:rPr>
              <a:pPr/>
              <a:t>32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t generate your own.   Use built in procedures:   ASP, Tomcat,  JServ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05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657AA25-869C-604A-911D-E8BB800C04A7}" type="slidenum">
              <a:rPr lang="en-US" sz="1200">
                <a:latin typeface="Times New Roman" charset="0"/>
              </a:rPr>
              <a:pPr/>
              <a:t>33</a:t>
            </a:fld>
            <a:endParaRPr lang="en-US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t generate your own.   Use built in procedures:   ASP, Tomcat,  JServ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13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also embed agent’s </a:t>
            </a:r>
            <a:r>
              <a:rPr lang="en-US" dirty="0" err="1" smtClean="0"/>
              <a:t>timezone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37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Problems with new SessionToken after every request:     the back button   (but can be dealt with with proper handling of replays)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77EE1BB-94B2-2442-97FD-DE431D6892DA}" type="slidenum">
              <a:rPr lang="en-US" sz="1200">
                <a:latin typeface="Times New Roman" charset="0"/>
              </a:rPr>
              <a:pPr/>
              <a:t>37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0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Same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Site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cockies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:    e.g. do not send cookie on a cross-site POST request   (strict </a:t>
            </a:r>
            <a:r>
              <a:rPr lang="en-US" baseline="0" smtClean="0">
                <a:latin typeface="Times New Roman" charset="0"/>
                <a:ea typeface="ＭＳ Ｐゴシック" charset="0"/>
                <a:cs typeface="ＭＳ Ｐゴシック" charset="0"/>
              </a:rPr>
              <a:t>means never send cookie on cross-site request).  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http://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www.sjoerdlangkemper.nl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/2016/04/14/preventing-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csrf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-with-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samesite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-cookie-attribute/</a:t>
            </a:r>
          </a:p>
          <a:p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Supported in Chrome 51.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8CB7352-7717-7C41-A37D-AE595EEFC5F0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9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FF3:   most specific cookie sent first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767C316-1F59-B849-97C8-AE89DD8A70E4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SOP:    same as server-side read/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write. 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4DB5922-160F-2246-96F9-407F4974B683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6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an easily edit cookie database</a:t>
            </a:r>
            <a:r>
              <a:rPr lang="en-US" baseline="0" dirty="0" smtClean="0"/>
              <a:t> and modify cookies arbitrarily.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0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8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RFC 2109 (cookie RFC) has an option for including domain, path in Cookie header, but not supported by browsers.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12415" indent="-274006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096023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534432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1972841" indent="-219205" defTabSz="914875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411250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849659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288068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726477" indent="-219205" defTabSz="91487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C9F3E06-858C-D44A-B2FE-14B3CF8C51C3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Writes </a:t>
            </a:r>
            <a:r>
              <a:rPr lang="en-US" dirty="0" err="1" smtClean="0"/>
              <a:t>creditcard</a:t>
            </a:r>
            <a:r>
              <a:rPr lang="en-US" dirty="0" smtClean="0"/>
              <a:t> number into attacker’s account.    Common in hosting</a:t>
            </a:r>
            <a:r>
              <a:rPr lang="en-US" baseline="0" dirty="0" smtClean="0"/>
              <a:t> providers.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1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2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F41-E0A9-4F72-861C-BE4AABE77B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Lecturer: </a:t>
            </a:r>
            <a:r>
              <a:rPr lang="en-US" altLang="zh-CN" b="1" dirty="0" smtClean="0"/>
              <a:t>Zhou </a:t>
            </a:r>
            <a:r>
              <a:rPr lang="en-US" altLang="zh-CN" b="1" dirty="0" err="1" smtClean="0"/>
              <a:t>Peng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in Computer Network Security</a:t>
            </a:r>
          </a:p>
          <a:p>
            <a:r>
              <a:rPr lang="en-US" altLang="zh-CN" dirty="0" smtClean="0"/>
              <a:t>pzhou@shu.edu.cn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5" y="1720908"/>
            <a:ext cx="234315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692" y="1720909"/>
            <a:ext cx="2513945" cy="332422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60904" y="2859800"/>
            <a:ext cx="1556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Lecture </a:t>
            </a:r>
            <a:r>
              <a:rPr lang="en-US" altLang="zh-CN" sz="2800" b="1" dirty="0" smtClean="0"/>
              <a:t>7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961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2032000" y="1308973"/>
            <a:ext cx="8076698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733"/>
              <a:t>javascript:  alert(</a:t>
            </a:r>
            <a:r>
              <a:rPr lang="en-US" sz="3733" b="1"/>
              <a:t>document.cookie</a:t>
            </a:r>
            <a:r>
              <a:rPr lang="en-US" sz="3733"/>
              <a:t>)</a:t>
            </a:r>
          </a:p>
        </p:txBody>
      </p:sp>
      <p:sp>
        <p:nvSpPr>
          <p:cNvPr id="16387" name="Freeform 5"/>
          <p:cNvSpPr>
            <a:spLocks noChangeArrowheads="1"/>
          </p:cNvSpPr>
          <p:nvPr/>
        </p:nvSpPr>
        <p:spPr bwMode="auto">
          <a:xfrm>
            <a:off x="3153834" y="519986"/>
            <a:ext cx="2353733" cy="852487"/>
          </a:xfrm>
          <a:custGeom>
            <a:avLst/>
            <a:gdLst>
              <a:gd name="T0" fmla="*/ 1756999 w 1765738"/>
              <a:gd name="T1" fmla="*/ 0 h 851338"/>
              <a:gd name="T2" fmla="*/ 564752 w 1765738"/>
              <a:gd name="T3" fmla="*/ 275344 h 851338"/>
              <a:gd name="T4" fmla="*/ 0 w 1765738"/>
              <a:gd name="T5" fmla="*/ 874615 h 851338"/>
              <a:gd name="T6" fmla="*/ 0 60000 65536"/>
              <a:gd name="T7" fmla="*/ 0 60000 65536"/>
              <a:gd name="T8" fmla="*/ 0 60000 65536"/>
              <a:gd name="T9" fmla="*/ 0 w 1765738"/>
              <a:gd name="T10" fmla="*/ 0 h 851338"/>
              <a:gd name="T11" fmla="*/ 1765738 w 1765738"/>
              <a:gd name="T12" fmla="*/ 851338 h 8513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5738" h="851338">
                <a:moveTo>
                  <a:pt x="1765738" y="0"/>
                </a:moveTo>
                <a:cubicBezTo>
                  <a:pt x="1313793" y="63062"/>
                  <a:pt x="861848" y="126124"/>
                  <a:pt x="567558" y="268014"/>
                </a:cubicBezTo>
                <a:cubicBezTo>
                  <a:pt x="273268" y="409904"/>
                  <a:pt x="136634" y="630621"/>
                  <a:pt x="0" y="85133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5486401" y="242172"/>
            <a:ext cx="2375137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67"/>
              <a:t>Javascript URL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2946400" y="5664200"/>
            <a:ext cx="638521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67" dirty="0"/>
              <a:t>Displays all cookies for current document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922"/>
          <a:stretch/>
        </p:blipFill>
        <p:spPr>
          <a:xfrm>
            <a:off x="3352800" y="2413000"/>
            <a:ext cx="5808133" cy="2997200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812800" y="-25400"/>
            <a:ext cx="10837333" cy="914400"/>
          </a:xfrm>
        </p:spPr>
        <p:txBody>
          <a:bodyPr/>
          <a:lstStyle/>
          <a:p>
            <a:r>
              <a:rPr lang="en-US" sz="4267" dirty="0">
                <a:latin typeface="Tahoma" charset="0"/>
                <a:ea typeface="ＭＳ Ｐゴシック" charset="0"/>
                <a:cs typeface="ＭＳ Ｐゴシック" charset="0"/>
              </a:rPr>
              <a:t>Viewing/deleting cookies in Browser UI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2735"/>
          <a:stretch/>
        </p:blipFill>
        <p:spPr>
          <a:xfrm>
            <a:off x="711200" y="1498600"/>
            <a:ext cx="10481733" cy="4123267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3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Cookie protocol problems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Cookie protocol problems</a:t>
            </a:r>
          </a:p>
        </p:txBody>
      </p:sp>
      <p:sp>
        <p:nvSpPr>
          <p:cNvPr id="18434" name="Subtitle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Server is blind:</a:t>
            </a:r>
          </a:p>
          <a:p>
            <a:pPr lvl="1"/>
            <a:r>
              <a:rPr lang="en-US" dirty="0">
                <a:ea typeface="ＭＳ Ｐゴシック" charset="0"/>
              </a:rPr>
              <a:t>Does not see cookie attributes  (e.g. </a:t>
            </a:r>
            <a:r>
              <a:rPr lang="en-US" dirty="0" smtClean="0">
                <a:ea typeface="ＭＳ Ｐゴシック" charset="0"/>
              </a:rPr>
              <a:t>secure, </a:t>
            </a:r>
            <a:r>
              <a:rPr lang="en-US" dirty="0" err="1" smtClean="0">
                <a:ea typeface="ＭＳ Ｐゴシック" charset="0"/>
              </a:rPr>
              <a:t>HttpOnly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Does not see which domain set the cookie</a:t>
            </a:r>
          </a:p>
          <a:p>
            <a:pPr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032000" y="4648201"/>
            <a:ext cx="75824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Server only sees:        </a:t>
            </a:r>
            <a:r>
              <a:rPr lang="en-US" sz="3200" b="1" dirty="0">
                <a:solidFill>
                  <a:srgbClr val="FF0000"/>
                </a:solidFill>
              </a:rPr>
              <a:t>Cookie:  NAME=VALUE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sz="4800" dirty="0">
                <a:latin typeface="Tahoma" charset="0"/>
                <a:ea typeface="ＭＳ Ｐゴシック" charset="0"/>
                <a:cs typeface="ＭＳ Ｐゴシック" charset="0"/>
              </a:rPr>
              <a:t>Example 1:  login server problems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669506"/>
            <a:ext cx="11480800" cy="5765800"/>
          </a:xfrm>
        </p:spPr>
        <p:txBody>
          <a:bodyPr>
            <a:normAutofit/>
          </a:bodyPr>
          <a:lstStyle/>
          <a:p>
            <a:pPr marL="391573" indent="-609585">
              <a:spcBef>
                <a:spcPts val="3200"/>
              </a:spcBef>
              <a:buFont typeface="+mj-lt"/>
              <a:buAutoNum type="arabicPeriod"/>
              <a:tabLst>
                <a:tab pos="757748" algn="l"/>
                <a:tab pos="1598044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Alice logs in at    </a:t>
            </a:r>
            <a:r>
              <a:rPr lang="en-US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login.site.com</a:t>
            </a:r>
            <a:r>
              <a:rPr lang="en-US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  <a:p>
            <a:pPr marL="224361" indent="-442373">
              <a:buNone/>
              <a:tabLst>
                <a:tab pos="757748" algn="l"/>
                <a:tab pos="1598044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</a:t>
            </a:r>
            <a:r>
              <a:rPr lang="en-US" dirty="0">
                <a:ea typeface="ＭＳ Ｐゴシック" charset="0"/>
                <a:cs typeface="ＭＳ Ｐゴシック" charset="0"/>
              </a:rPr>
              <a:t>sets session-id cookie for  </a:t>
            </a:r>
            <a:r>
              <a:rPr lang="en-US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.</a:t>
            </a:r>
            <a:r>
              <a:rPr lang="en-US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site.com</a:t>
            </a:r>
            <a:endParaRPr lang="en-US" b="1" dirty="0">
              <a:solidFill>
                <a:srgbClr val="00B05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3200"/>
              </a:spcBef>
              <a:buNone/>
              <a:tabLst>
                <a:tab pos="757748" algn="l"/>
                <a:tab pos="1598044" algn="l"/>
              </a:tabLs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2.   Alice </a:t>
            </a:r>
            <a:r>
              <a:rPr lang="en-US" dirty="0">
                <a:ea typeface="ＭＳ Ｐゴシック" charset="0"/>
                <a:cs typeface="ＭＳ Ｐゴシック" charset="0"/>
              </a:rPr>
              <a:t>visits   </a:t>
            </a:r>
            <a:r>
              <a:rPr lang="en-US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evil.site.com</a:t>
            </a:r>
            <a:endParaRPr lang="en-US" b="1" dirty="0">
              <a:solidFill>
                <a:srgbClr val="00B050"/>
              </a:solidFill>
              <a:ea typeface="ＭＳ Ｐゴシック" charset="0"/>
              <a:cs typeface="ＭＳ Ｐゴシック" charset="0"/>
            </a:endParaRPr>
          </a:p>
          <a:p>
            <a:pPr marL="224361" indent="-442373">
              <a:buNone/>
              <a:tabLst>
                <a:tab pos="757748" algn="l"/>
                <a:tab pos="1598044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overwrites    </a:t>
            </a:r>
            <a:r>
              <a:rPr lang="en-US" b="1" dirty="0">
                <a:ea typeface="ＭＳ Ｐゴシック" charset="0"/>
                <a:cs typeface="ＭＳ Ｐゴシック" charset="0"/>
              </a:rPr>
              <a:t>.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site.com</a:t>
            </a:r>
            <a:r>
              <a:rPr lang="en-US" b="1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>
                <a:ea typeface="ＭＳ Ｐゴシック" charset="0"/>
                <a:cs typeface="ＭＳ Ｐゴシック" charset="0"/>
              </a:rPr>
              <a:t>session-id cookie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with </a:t>
            </a:r>
            <a:r>
              <a:rPr lang="en-US" dirty="0">
                <a:ea typeface="ＭＳ Ｐゴシック" charset="0"/>
                <a:cs typeface="ＭＳ Ｐゴシック" charset="0"/>
              </a:rPr>
              <a:t>session-id of user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badguy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3200"/>
              </a:spcBef>
              <a:buNone/>
              <a:tabLst>
                <a:tab pos="757748" algn="l"/>
                <a:tab pos="1598044" algn="l"/>
              </a:tabLs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3.   Alice </a:t>
            </a:r>
            <a:r>
              <a:rPr lang="en-US" dirty="0">
                <a:ea typeface="ＭＳ Ｐゴシック" charset="0"/>
                <a:cs typeface="ＭＳ Ｐゴシック" charset="0"/>
              </a:rPr>
              <a:t>visits   </a:t>
            </a:r>
            <a:r>
              <a:rPr lang="en-US" b="1" dirty="0" err="1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course.site.com</a:t>
            </a:r>
            <a:r>
              <a:rPr lang="en-US" b="1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dirty="0">
                <a:ea typeface="ＭＳ Ｐゴシック" charset="0"/>
                <a:cs typeface="ＭＳ Ｐゴシック" charset="0"/>
              </a:rPr>
              <a:t>to submit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homework</a:t>
            </a:r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224361" indent="-442373">
              <a:buNone/>
              <a:tabLst>
                <a:tab pos="757748" algn="l"/>
                <a:tab pos="1598044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</a:t>
            </a:r>
            <a:r>
              <a:rPr lang="en-US" b="1" dirty="0" err="1" smtClean="0">
                <a:ea typeface="ＭＳ Ｐゴシック" charset="0"/>
                <a:cs typeface="ＭＳ Ｐゴシック" charset="0"/>
              </a:rPr>
              <a:t>course.site.com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thinks </a:t>
            </a:r>
            <a:r>
              <a:rPr lang="en-US" dirty="0">
                <a:ea typeface="ＭＳ Ｐゴシック" charset="0"/>
                <a:cs typeface="ＭＳ Ｐゴシック" charset="0"/>
              </a:rPr>
              <a:t>it is talking to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badguy</a:t>
            </a:r>
            <a:r>
              <a:rPr lang="ja-JP" altLang="en-US" dirty="0" smtClean="0"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4361" indent="-442373">
              <a:spcBef>
                <a:spcPts val="3168"/>
              </a:spcBef>
              <a:buNone/>
              <a:tabLst>
                <a:tab pos="757748" algn="l"/>
                <a:tab pos="1598044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Problem:  </a:t>
            </a:r>
            <a:r>
              <a:rPr lang="en-US" b="1" dirty="0" err="1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course.site.com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expects </a:t>
            </a:r>
            <a:r>
              <a:rPr lang="en-US" dirty="0">
                <a:ea typeface="ＭＳ Ｐゴシック" charset="0"/>
                <a:cs typeface="ＭＳ Ｐゴシック" charset="0"/>
              </a:rPr>
              <a:t>session-id from  </a:t>
            </a:r>
            <a:r>
              <a:rPr lang="en-US" b="1" dirty="0" err="1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>
                <a:ea typeface="ＭＳ Ｐゴシック" charset="0"/>
                <a:cs typeface="ＭＳ Ｐゴシック" charset="0"/>
              </a:rPr>
              <a:t>;</a:t>
            </a:r>
          </a:p>
          <a:p>
            <a:pPr marL="224361" indent="-442373">
              <a:buNone/>
              <a:tabLst>
                <a:tab pos="757748" algn="l"/>
                <a:tab pos="1598044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		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cannot </a:t>
            </a:r>
            <a:r>
              <a:rPr lang="en-US" dirty="0">
                <a:ea typeface="ＭＳ Ｐゴシック" charset="0"/>
                <a:cs typeface="ＭＳ Ｐゴシック" charset="0"/>
              </a:rPr>
              <a:t>tell that session-id cookie was overwritten</a:t>
            </a:r>
          </a:p>
          <a:p>
            <a:pPr marL="224361" indent="-442373">
              <a:tabLst>
                <a:tab pos="757748" algn="l"/>
                <a:tab pos="1598044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1" y="5503653"/>
            <a:ext cx="11315700" cy="388189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8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769600" cy="914400"/>
          </a:xfrm>
        </p:spPr>
        <p:txBody>
          <a:bodyPr/>
          <a:lstStyle/>
          <a:p>
            <a:r>
              <a:rPr lang="en-US" sz="3733" dirty="0">
                <a:latin typeface="Tahoma" charset="0"/>
                <a:ea typeface="ＭＳ Ｐゴシック" charset="0"/>
                <a:cs typeface="ＭＳ Ｐゴシック" charset="0"/>
              </a:rPr>
              <a:t>Example 2:   </a:t>
            </a:r>
            <a:r>
              <a:rPr lang="ja-JP" altLang="en-US" sz="3733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733" dirty="0">
                <a:latin typeface="Tahoma" charset="0"/>
                <a:ea typeface="ＭＳ Ｐゴシック" charset="0"/>
                <a:cs typeface="ＭＳ Ｐゴシック" charset="0"/>
              </a:rPr>
              <a:t>secure</a:t>
            </a:r>
            <a:r>
              <a:rPr lang="ja-JP" altLang="en-US" sz="3733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733" dirty="0">
                <a:latin typeface="Tahoma" charset="0"/>
                <a:ea typeface="ＭＳ Ｐゴシック" charset="0"/>
                <a:cs typeface="ＭＳ Ｐゴシック" charset="0"/>
              </a:rPr>
              <a:t> cookies are not secure</a:t>
            </a:r>
            <a:endParaRPr lang="en-US" sz="3733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8001" y="900508"/>
            <a:ext cx="11087100" cy="553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Alice logs in at    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https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:/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accounts.google.com</a:t>
            </a:r>
            <a:endParaRPr lang="en-US" dirty="0">
              <a:solidFill>
                <a:srgbClr val="000090"/>
              </a:solidFill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Alice visits     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http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://</a:t>
            </a:r>
            <a:r>
              <a:rPr lang="en-US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www.google.com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dirty="0">
                <a:ea typeface="ＭＳ Ｐゴシック" charset="0"/>
                <a:cs typeface="ＭＳ Ｐゴシック" charset="0"/>
              </a:rPr>
              <a:t>(cleartext)</a:t>
            </a:r>
          </a:p>
          <a:p>
            <a:r>
              <a:rPr lang="en-US" dirty="0">
                <a:ea typeface="ＭＳ Ｐゴシック" charset="0"/>
              </a:rPr>
              <a:t>Network attacker can inject into response</a:t>
            </a:r>
          </a:p>
          <a:p>
            <a:pPr lvl="1"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			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</a:rPr>
              <a:t>Set-Cookie:  </a:t>
            </a:r>
            <a:r>
              <a:rPr lang="en-US" b="1" dirty="0" smtClean="0">
                <a:solidFill>
                  <a:srgbClr val="000090"/>
                </a:solidFill>
                <a:ea typeface="ＭＳ Ｐゴシック" charset="0"/>
              </a:rPr>
              <a:t>SSID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</a:rPr>
              <a:t>=</a:t>
            </a:r>
            <a:r>
              <a:rPr lang="en-US" b="1" dirty="0" err="1">
                <a:solidFill>
                  <a:srgbClr val="000090"/>
                </a:solidFill>
                <a:ea typeface="ＭＳ Ｐゴシック" charset="0"/>
              </a:rPr>
              <a:t>badguy</a:t>
            </a:r>
            <a:r>
              <a:rPr lang="en-US" b="1" dirty="0">
                <a:solidFill>
                  <a:srgbClr val="000090"/>
                </a:solidFill>
                <a:ea typeface="ＭＳ Ｐゴシック" charset="0"/>
              </a:rPr>
              <a:t>; secure</a:t>
            </a:r>
          </a:p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</a:rPr>
              <a:t>	and overwrite secure cookie</a:t>
            </a:r>
          </a:p>
          <a:p>
            <a:pPr marL="0" indent="0">
              <a:spcBef>
                <a:spcPts val="4000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Problem:   network attacker can re-write HTTPS cookies !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HTTPS </a:t>
            </a:r>
            <a:r>
              <a:rPr lang="en-US" dirty="0">
                <a:ea typeface="ＭＳ Ｐゴシック" charset="0"/>
                <a:cs typeface="ＭＳ Ｐゴシック" charset="0"/>
              </a:rPr>
              <a:t>cookie value cannot be trusted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03200" y="3067975"/>
            <a:ext cx="11176000" cy="1828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827216" y="1432004"/>
            <a:ext cx="10820206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000090"/>
                </a:solidFill>
              </a:rPr>
              <a:t>set-cookie: </a:t>
            </a:r>
            <a:r>
              <a:rPr lang="en-US" sz="2133" b="1" dirty="0">
                <a:solidFill>
                  <a:srgbClr val="000090"/>
                </a:solidFill>
              </a:rPr>
              <a:t>SSID</a:t>
            </a:r>
            <a:r>
              <a:rPr lang="en-US" sz="2133" dirty="0">
                <a:solidFill>
                  <a:srgbClr val="000090"/>
                </a:solidFill>
              </a:rPr>
              <a:t>=A7_ESAgDpKYk5TGnf;  Domain=.google.com;  Path=/  ;</a:t>
            </a:r>
            <a:br>
              <a:rPr lang="en-US" sz="2133" dirty="0">
                <a:solidFill>
                  <a:srgbClr val="000090"/>
                </a:solidFill>
              </a:rPr>
            </a:br>
            <a:r>
              <a:rPr lang="en-US" sz="2133" dirty="0">
                <a:solidFill>
                  <a:srgbClr val="000090"/>
                </a:solidFill>
              </a:rPr>
              <a:t>			Expires=Wed, 09-Mar-2026 18:35:11 GMT;  </a:t>
            </a:r>
            <a:r>
              <a:rPr lang="en-US" sz="2133" b="1" dirty="0">
                <a:solidFill>
                  <a:srgbClr val="000090"/>
                </a:solidFill>
              </a:rPr>
              <a:t>Secure;  </a:t>
            </a:r>
            <a:r>
              <a:rPr lang="en-US" sz="2133" b="1" dirty="0" err="1">
                <a:solidFill>
                  <a:srgbClr val="000090"/>
                </a:solidFill>
              </a:rPr>
              <a:t>HttpOnly</a:t>
            </a:r>
            <a:endParaRPr lang="en-US" sz="2133" b="1" dirty="0">
              <a:solidFill>
                <a:srgbClr val="000090"/>
              </a:solidFill>
            </a:endParaRPr>
          </a:p>
          <a:p>
            <a:r>
              <a:rPr lang="en-US" sz="2133" dirty="0">
                <a:solidFill>
                  <a:srgbClr val="000090"/>
                </a:solidFill>
              </a:rPr>
              <a:t>set-cookie: </a:t>
            </a:r>
            <a:r>
              <a:rPr lang="en-US" sz="2133" b="1" dirty="0">
                <a:solidFill>
                  <a:srgbClr val="000090"/>
                </a:solidFill>
              </a:rPr>
              <a:t>SAPISID</a:t>
            </a:r>
            <a:r>
              <a:rPr lang="en-US" sz="2133" dirty="0">
                <a:solidFill>
                  <a:srgbClr val="000090"/>
                </a:solidFill>
              </a:rPr>
              <a:t>=wj1gYKLFy-RmWybP/ANtKMtPIHNambvdI4;  Domain=.</a:t>
            </a:r>
            <a:r>
              <a:rPr lang="en-US" sz="2133" dirty="0" err="1">
                <a:solidFill>
                  <a:srgbClr val="000090"/>
                </a:solidFill>
              </a:rPr>
              <a:t>google.com;Path</a:t>
            </a:r>
            <a:r>
              <a:rPr lang="en-US" sz="2133" dirty="0">
                <a:solidFill>
                  <a:srgbClr val="000090"/>
                </a:solidFill>
              </a:rPr>
              <a:t>=/  ;</a:t>
            </a:r>
            <a:br>
              <a:rPr lang="en-US" sz="2133" dirty="0">
                <a:solidFill>
                  <a:srgbClr val="000090"/>
                </a:solidFill>
              </a:rPr>
            </a:br>
            <a:r>
              <a:rPr lang="en-US" sz="2133" dirty="0">
                <a:solidFill>
                  <a:srgbClr val="000090"/>
                </a:solidFill>
              </a:rPr>
              <a:t>			Expires=Wed, 09-Mar-2026 18:35:11 GMT;  </a:t>
            </a:r>
            <a:r>
              <a:rPr lang="en-US" sz="2133" b="1" dirty="0">
                <a:solidFill>
                  <a:srgbClr val="000090"/>
                </a:solidFill>
              </a:rPr>
              <a:t>Secure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Interaction with the DOM SOP</a:t>
            </a:r>
          </a:p>
        </p:txBody>
      </p:sp>
      <p:sp>
        <p:nvSpPr>
          <p:cNvPr id="2355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397000"/>
            <a:ext cx="11277600" cy="54610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Cookie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SOP </a:t>
            </a:r>
            <a:r>
              <a:rPr lang="en-US" dirty="0">
                <a:ea typeface="ＭＳ Ｐゴシック" charset="0"/>
                <a:cs typeface="ＭＳ Ｐゴシック" charset="0"/>
              </a:rPr>
              <a:t>path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separation:</a:t>
            </a:r>
          </a:p>
          <a:p>
            <a:pPr>
              <a:buFont typeface="Wingdings" charset="0"/>
              <a:buNone/>
            </a:pPr>
            <a:r>
              <a:rPr lang="en-US" b="1" dirty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b="1" dirty="0" smtClean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b="1" dirty="0" err="1" smtClean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b="1" dirty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/A</a:t>
            </a:r>
            <a:r>
              <a:rPr lang="en-US" dirty="0">
                <a:ea typeface="ＭＳ Ｐゴシック" charset="0"/>
                <a:cs typeface="ＭＳ Ｐゴシック" charset="0"/>
              </a:rPr>
              <a:t> 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does </a:t>
            </a:r>
            <a:r>
              <a:rPr lang="en-US" dirty="0">
                <a:ea typeface="ＭＳ Ｐゴシック" charset="0"/>
                <a:cs typeface="ＭＳ Ｐゴシック" charset="0"/>
              </a:rPr>
              <a:t>not see cookies of     </a:t>
            </a:r>
            <a:r>
              <a:rPr lang="en-US" b="1" dirty="0" err="1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b="1" dirty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/</a:t>
            </a:r>
            <a:r>
              <a:rPr lang="en-US" b="1" dirty="0" smtClean="0">
                <a:solidFill>
                  <a:srgbClr val="7379C1"/>
                </a:solidFill>
                <a:ea typeface="ＭＳ Ｐゴシック" charset="0"/>
                <a:cs typeface="ＭＳ Ｐゴシック" charset="0"/>
              </a:rPr>
              <a:t>B</a:t>
            </a:r>
            <a:endParaRPr lang="en-US" b="1" dirty="0">
              <a:solidFill>
                <a:srgbClr val="7379C1"/>
              </a:solidFill>
              <a:ea typeface="ＭＳ Ｐゴシック" charset="0"/>
              <a:cs typeface="ＭＳ Ｐゴシック" charset="0"/>
            </a:endParaRPr>
          </a:p>
          <a:p>
            <a:pPr>
              <a:spcBef>
                <a:spcPts val="3232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Not a security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measure:   </a:t>
            </a:r>
            <a:r>
              <a:rPr lang="en-US" b="1" dirty="0" err="1" smtClean="0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b="1" dirty="0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/A</a:t>
            </a:r>
            <a:r>
              <a:rPr lang="en-US" dirty="0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  </a:t>
            </a:r>
            <a:r>
              <a:rPr lang="en-US" dirty="0">
                <a:ea typeface="ＭＳ Ｐゴシック" charset="0"/>
                <a:cs typeface="ＭＳ Ｐゴシック" charset="0"/>
              </a:rPr>
              <a:t>has access to DOM of  </a:t>
            </a:r>
            <a:r>
              <a:rPr lang="en-US" b="1" dirty="0" err="1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b="1" dirty="0">
                <a:solidFill>
                  <a:srgbClr val="666699"/>
                </a:solidFill>
                <a:ea typeface="ＭＳ Ｐゴシック" charset="0"/>
                <a:cs typeface="ＭＳ Ｐゴシック" charset="0"/>
              </a:rPr>
              <a:t>/B</a:t>
            </a:r>
          </a:p>
          <a:p>
            <a:pPr>
              <a:spcBef>
                <a:spcPts val="2667"/>
              </a:spcBef>
              <a:buNone/>
            </a:pPr>
            <a:r>
              <a:rPr lang="en-US" altLang="ko-KR" dirty="0">
                <a:ea typeface="ＭＳ Ｐゴシック" charset="0"/>
                <a:cs typeface="ＭＳ Ｐゴシック" charset="0"/>
              </a:rPr>
              <a:t>		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altLang="ko-KR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iframe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ko-KR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src</a:t>
            </a:r>
            <a:r>
              <a:rPr lang="en-US" altLang="ko-KR" b="1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=“</a:t>
            </a:r>
            <a:r>
              <a:rPr lang="en-US" altLang="ko-KR" b="1" dirty="0" err="1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x.com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/B"&gt;&lt;/</a:t>
            </a:r>
            <a:r>
              <a:rPr lang="en-US" altLang="ko-KR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iframe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pPr>
              <a:spcBef>
                <a:spcPts val="1600"/>
              </a:spcBef>
              <a:buNone/>
            </a:pPr>
            <a:r>
              <a:rPr lang="en-US" altLang="ko-KR" b="1" dirty="0">
                <a:solidFill>
                  <a:srgbClr val="00B050"/>
                </a:solidFill>
                <a:ea typeface="굴림" charset="0"/>
                <a:cs typeface="굴림" charset="0"/>
              </a:rPr>
              <a:t>		a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lert(frames[0].</a:t>
            </a:r>
            <a:r>
              <a:rPr lang="en-US" altLang="ko-KR" b="1" dirty="0" err="1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document.cookie</a:t>
            </a:r>
            <a:r>
              <a:rPr lang="en-US" altLang="ko-KR" b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)</a:t>
            </a:r>
            <a:r>
              <a:rPr lang="en-US" altLang="ko-KR" b="1" dirty="0" smtClean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;</a:t>
            </a:r>
            <a:endParaRPr lang="en-US" altLang="ko-KR" b="1" dirty="0">
              <a:solidFill>
                <a:srgbClr val="00B050"/>
              </a:solidFill>
              <a:ea typeface="ＭＳ Ｐゴシック" charset="0"/>
              <a:cs typeface="ＭＳ Ｐゴシック" charset="0"/>
            </a:endParaRPr>
          </a:p>
          <a:p>
            <a:pPr>
              <a:spcBef>
                <a:spcPts val="4000"/>
              </a:spcBef>
              <a:buNone/>
            </a:pPr>
            <a:r>
              <a:rPr lang="en-US" altLang="ko-KR" dirty="0">
                <a:ea typeface="ＭＳ Ｐゴシック" charset="0"/>
                <a:cs typeface="ＭＳ Ｐゴシック" charset="0"/>
                <a:sym typeface="Symbol" charset="0"/>
              </a:rPr>
              <a:t>Path separation is done for efficiency not security:</a:t>
            </a:r>
          </a:p>
          <a:p>
            <a:pPr>
              <a:spcBef>
                <a:spcPts val="800"/>
              </a:spcBef>
              <a:buNone/>
            </a:pPr>
            <a:r>
              <a:rPr lang="en-US" altLang="ko-KR" dirty="0">
                <a:ea typeface="ＭＳ Ｐゴシック" charset="0"/>
                <a:cs typeface="ＭＳ Ｐゴシック" charset="0"/>
                <a:sym typeface="Symbol" charset="0"/>
              </a:rPr>
              <a:t>		</a:t>
            </a:r>
            <a:r>
              <a:rPr lang="en-US" altLang="ko-KR" dirty="0" smtClean="0">
                <a:ea typeface="ＭＳ Ｐゴシック" charset="0"/>
                <a:cs typeface="ＭＳ Ｐゴシック" charset="0"/>
                <a:sym typeface="Symbol" charset="0"/>
              </a:rPr>
              <a:t>	</a:t>
            </a:r>
            <a:r>
              <a:rPr lang="en-US" altLang="ko-KR" dirty="0" err="1" smtClean="0">
                <a:ea typeface="ＭＳ Ｐゴシック" charset="0"/>
                <a:cs typeface="ＭＳ Ｐゴシック" charset="0"/>
                <a:sym typeface="Symbol" charset="0"/>
              </a:rPr>
              <a:t>x.com</a:t>
            </a:r>
            <a:r>
              <a:rPr lang="en-US" altLang="ko-KR" dirty="0">
                <a:ea typeface="ＭＳ Ｐゴシック" charset="0"/>
                <a:cs typeface="ＭＳ Ｐゴシック" charset="0"/>
                <a:sym typeface="Symbol" charset="0"/>
              </a:rPr>
              <a:t>/A    is only sent the cookies it needs</a:t>
            </a:r>
            <a:endParaRPr lang="en-US" altLang="ko-KR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b="1" dirty="0">
              <a:solidFill>
                <a:srgbClr val="666699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1068372" y="3378882"/>
            <a:ext cx="79248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127000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Cookies have no integrity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4294967295"/>
          </p:nvPr>
        </p:nvSpPr>
        <p:spPr>
          <a:xfrm>
            <a:off x="406400" y="990600"/>
            <a:ext cx="11209867" cy="58674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8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User can change and delete cookie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values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761981" lvl="1">
              <a:spcBef>
                <a:spcPct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67" dirty="0">
                <a:ea typeface="ＭＳ Ｐゴシック" charset="0"/>
              </a:rPr>
              <a:t>Edit cookie database (FF:   </a:t>
            </a:r>
            <a:r>
              <a:rPr lang="en-US" sz="2667" dirty="0" err="1">
                <a:ea typeface="ＭＳ Ｐゴシック" charset="0"/>
              </a:rPr>
              <a:t>cookies.sqlite</a:t>
            </a:r>
            <a:r>
              <a:rPr lang="en-US" sz="2667" dirty="0">
                <a:ea typeface="ＭＳ Ｐゴシック" charset="0"/>
              </a:rPr>
              <a:t>)</a:t>
            </a:r>
          </a:p>
          <a:p>
            <a:pPr marL="761981" lvl="1">
              <a:spcBef>
                <a:spcPct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67" dirty="0">
                <a:ea typeface="ＭＳ Ｐゴシック" charset="0"/>
              </a:rPr>
              <a:t>Modify Cookie header   (FF:   </a:t>
            </a:r>
            <a:r>
              <a:rPr lang="en-US" sz="2667" dirty="0" err="1">
                <a:ea typeface="ＭＳ Ｐゴシック" charset="0"/>
              </a:rPr>
              <a:t>TamperData</a:t>
            </a:r>
            <a:r>
              <a:rPr lang="en-US" sz="2667" dirty="0">
                <a:ea typeface="ＭＳ Ｐゴシック" charset="0"/>
              </a:rPr>
              <a:t> extension)</a:t>
            </a:r>
          </a:p>
          <a:p>
            <a:pPr marL="0" indent="0">
              <a:spcBef>
                <a:spcPts val="3200"/>
              </a:spcBef>
              <a:spcAft>
                <a:spcPts val="8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Silly example: shopping cart software</a:t>
            </a:r>
          </a:p>
          <a:p>
            <a:pPr marL="228594">
              <a:spcBef>
                <a:spcPct val="0"/>
              </a:spcBef>
              <a:spcAft>
                <a:spcPts val="800"/>
              </a:spcAft>
              <a:buNone/>
            </a:pP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Set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-cookie:	shopping-cart-total = 150</a:t>
            </a:r>
            <a:r>
              <a:rPr lang="en-US" dirty="0">
                <a:ea typeface="ＭＳ Ｐゴシック" charset="0"/>
                <a:cs typeface="ＭＳ Ｐゴシック" charset="0"/>
              </a:rPr>
              <a:t>   ($)</a:t>
            </a:r>
          </a:p>
          <a:p>
            <a:pPr marL="0" indent="0">
              <a:spcBef>
                <a:spcPts val="1600"/>
              </a:spcBef>
              <a:spcAft>
                <a:spcPts val="800"/>
              </a:spcAft>
              <a:buNone/>
              <a:tabLst>
                <a:tab pos="611702" algn="l"/>
              </a:tabLs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	User </a:t>
            </a:r>
            <a:r>
              <a:rPr lang="en-US" dirty="0">
                <a:ea typeface="ＭＳ Ｐゴシック" charset="0"/>
                <a:cs typeface="ＭＳ Ｐゴシック" charset="0"/>
              </a:rPr>
              <a:t>edits cookie file  (cookie poisoning):</a:t>
            </a:r>
          </a:p>
          <a:p>
            <a:pPr marL="228594">
              <a:spcBef>
                <a:spcPct val="0"/>
              </a:spcBef>
              <a:spcAft>
                <a:spcPts val="800"/>
              </a:spcAft>
              <a:buNone/>
            </a:pP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Cookie:	shopping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-cart-total = 15</a:t>
            </a:r>
            <a:r>
              <a:rPr lang="en-US" dirty="0">
                <a:ea typeface="ＭＳ Ｐゴシック" charset="0"/>
                <a:cs typeface="ＭＳ Ｐゴシック" charset="0"/>
              </a:rPr>
              <a:t>     ($)</a:t>
            </a:r>
          </a:p>
          <a:p>
            <a:pPr marL="228594">
              <a:spcBef>
                <a:spcPts val="1600"/>
              </a:spcBef>
              <a:spcAft>
                <a:spcPts val="8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Similar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problem </a:t>
            </a:r>
            <a:r>
              <a:rPr lang="en-US" dirty="0">
                <a:ea typeface="ＭＳ Ｐゴシック" charset="0"/>
                <a:cs typeface="ＭＳ Ｐゴシック" charset="0"/>
              </a:rPr>
              <a:t>with hidden fields</a:t>
            </a:r>
          </a:p>
          <a:p>
            <a:pPr marL="761981" lvl="1">
              <a:spcBef>
                <a:spcPct val="0"/>
              </a:spcBef>
              <a:spcAft>
                <a:spcPts val="800"/>
              </a:spcAft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sz="2667" b="1" dirty="0">
                <a:solidFill>
                  <a:srgbClr val="009900"/>
                </a:solidFill>
                <a:ea typeface="ＭＳ Ｐゴシック" charset="0"/>
              </a:rPr>
              <a:t>&lt;INPUT TYPE=</a:t>
            </a:r>
            <a:r>
              <a:rPr lang="ja-JP" altLang="en-US" sz="2667" b="1" dirty="0">
                <a:solidFill>
                  <a:srgbClr val="009900"/>
                </a:solidFill>
                <a:ea typeface="ＭＳ Ｐゴシック" charset="0"/>
              </a:rPr>
              <a:t>“</a:t>
            </a:r>
            <a:r>
              <a:rPr lang="en-US" altLang="ja-JP" sz="2667" b="1" dirty="0">
                <a:solidFill>
                  <a:srgbClr val="009900"/>
                </a:solidFill>
                <a:ea typeface="ＭＳ Ｐゴシック" charset="0"/>
              </a:rPr>
              <a:t>hidden</a:t>
            </a:r>
            <a:r>
              <a:rPr lang="ja-JP" altLang="en-US" sz="2667" b="1" dirty="0">
                <a:solidFill>
                  <a:srgbClr val="009900"/>
                </a:solidFill>
                <a:ea typeface="ＭＳ Ｐゴシック" charset="0"/>
              </a:rPr>
              <a:t>”</a:t>
            </a:r>
            <a:r>
              <a:rPr lang="en-US" altLang="ja-JP" sz="2667" b="1" dirty="0">
                <a:solidFill>
                  <a:srgbClr val="009900"/>
                </a:solidFill>
                <a:ea typeface="ＭＳ Ｐゴシック" charset="0"/>
              </a:rPr>
              <a:t> NAME=price VALUE=</a:t>
            </a:r>
            <a:r>
              <a:rPr lang="ja-JP" altLang="en-US" sz="2667" b="1" dirty="0">
                <a:solidFill>
                  <a:srgbClr val="009900"/>
                </a:solidFill>
                <a:ea typeface="ＭＳ Ｐゴシック" charset="0"/>
              </a:rPr>
              <a:t>“</a:t>
            </a:r>
            <a:r>
              <a:rPr lang="en-US" altLang="ja-JP" sz="2667" b="1" dirty="0">
                <a:solidFill>
                  <a:srgbClr val="009900"/>
                </a:solidFill>
                <a:ea typeface="ＭＳ Ｐゴシック" charset="0"/>
              </a:rPr>
              <a:t>150</a:t>
            </a:r>
            <a:r>
              <a:rPr lang="ja-JP" altLang="en-US" sz="2667" b="1" dirty="0">
                <a:solidFill>
                  <a:srgbClr val="009900"/>
                </a:solidFill>
                <a:ea typeface="ＭＳ Ｐゴシック" charset="0"/>
              </a:rPr>
              <a:t>”</a:t>
            </a:r>
            <a:r>
              <a:rPr lang="en-US" altLang="ja-JP" sz="2667" b="1" dirty="0">
                <a:solidFill>
                  <a:srgbClr val="009900"/>
                </a:solidFill>
                <a:ea typeface="ＭＳ Ｐゴシック" charset="0"/>
              </a:rPr>
              <a:t>&gt;</a:t>
            </a:r>
            <a:endParaRPr lang="en-US" sz="2667" dirty="0">
              <a:ea typeface="ＭＳ Ｐゴシック" charset="0"/>
            </a:endParaRPr>
          </a:p>
        </p:txBody>
      </p:sp>
      <p:sp>
        <p:nvSpPr>
          <p:cNvPr id="25603" name="Slide Number Placeholder 3"/>
          <p:cNvSpPr txBox="1">
            <a:spLocks noGrp="1"/>
          </p:cNvSpPr>
          <p:nvPr/>
        </p:nvSpPr>
        <p:spPr bwMode="auto">
          <a:xfrm>
            <a:off x="11650134" y="6616701"/>
            <a:ext cx="47413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fld id="{B04F62A7-5F6E-AD40-A394-DA00A9642C2D}" type="slidenum">
              <a:rPr lang="en-GB" sz="1333" b="1">
                <a:solidFill>
                  <a:schemeClr val="bg1"/>
                </a:solidFill>
                <a:latin typeface="Times" charset="0"/>
              </a:rPr>
              <a:pPr algn="ctr"/>
              <a:t>17</a:t>
            </a:fld>
            <a:endParaRPr lang="en-GB" sz="1333" b="1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39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 txBox="1">
            <a:spLocks noGrp="1"/>
          </p:cNvSpPr>
          <p:nvPr/>
        </p:nvSpPr>
        <p:spPr bwMode="auto">
          <a:xfrm>
            <a:off x="11650134" y="6616701"/>
            <a:ext cx="47413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fld id="{5ED1EBF2-AB71-9845-8B20-20A6DEEAB568}" type="slidenum">
              <a:rPr lang="en-GB" sz="1333" b="1">
                <a:solidFill>
                  <a:schemeClr val="bg1"/>
                </a:solidFill>
                <a:latin typeface="Times" charset="0"/>
              </a:rPr>
              <a:pPr algn="ctr"/>
              <a:t>18</a:t>
            </a:fld>
            <a:endParaRPr lang="en-GB" sz="1333" b="1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721803"/>
          </a:xfrm>
        </p:spPr>
        <p:txBody>
          <a:bodyPr anchor="ctr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 so silly …   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(old)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1152106" y="1201468"/>
            <a:ext cx="10363200" cy="4495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D3.COM Pty Ltd: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ShopFactory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 5.8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@Retail Corporation: @Retail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Adgrafix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: Check It Out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Baron Consulting Group: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WebSite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 Tool 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ComCity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 Corporation: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SalesCart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Crested Butte Software: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EasyCart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Dansie.net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Dansie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 Shopping Cart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Intelligent Vending Systems: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Intellivend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Make-a-Store: Make-a-Store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OrderPage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McMurtrey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/Whitaker &amp; Associates: Cart32 3.0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pknutsen@nethut.no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CartMan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 1.04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Rich Media Technologies: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JustAddCommerce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 5.0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SmartCart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SmartCart</a:t>
            </a:r>
            <a:endParaRPr lang="en-US" sz="2667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tabLst>
                <a:tab pos="6095848" algn="l"/>
              </a:tabLst>
            </a:pP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Web Express: </a:t>
            </a:r>
            <a:r>
              <a:rPr lang="en-US" sz="2667" dirty="0" err="1">
                <a:latin typeface="Tahoma" charset="0"/>
                <a:ea typeface="ＭＳ Ｐゴシック" charset="0"/>
                <a:cs typeface="ＭＳ Ｐゴシック" charset="0"/>
              </a:rPr>
              <a:t>Shoptron</a:t>
            </a:r>
            <a:r>
              <a:rPr lang="en-US" sz="2667" dirty="0">
                <a:latin typeface="Tahoma" charset="0"/>
                <a:ea typeface="ＭＳ Ｐゴシック" charset="0"/>
                <a:cs typeface="ＭＳ Ｐゴシック" charset="0"/>
              </a:rPr>
              <a:t> 1.2 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800"/>
              </a:spcAft>
              <a:buNone/>
              <a:tabLst>
                <a:tab pos="6095848" algn="l"/>
              </a:tabLst>
            </a:pPr>
            <a:endParaRPr lang="en-US" sz="2667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134" y="5811809"/>
            <a:ext cx="7524751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dirty="0"/>
              <a:t>Source:    http://xforce.iss.net/xforce/xfdb/4621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0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769600" cy="914400"/>
          </a:xfrm>
        </p:spPr>
        <p:txBody>
          <a:bodyPr/>
          <a:lstStyle/>
          <a:p>
            <a:r>
              <a:rPr lang="en-US" sz="4800" dirty="0">
                <a:latin typeface="Tahoma" charset="0"/>
                <a:ea typeface="ＭＳ Ｐゴシック" charset="0"/>
                <a:cs typeface="ＭＳ Ｐゴシック" charset="0"/>
              </a:rPr>
              <a:t>Solution:   cryptographic checksums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4800" y="5682812"/>
            <a:ext cx="9024458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67" dirty="0">
                <a:latin typeface="+mn-lt"/>
              </a:rPr>
              <a:t> Binding to session-id (SID) makes it harder to </a:t>
            </a:r>
            <a:r>
              <a:rPr lang="en-US" altLang="ja-JP" sz="2667" dirty="0">
                <a:latin typeface="+mn-lt"/>
              </a:rPr>
              <a:t>replay old cookies</a:t>
            </a:r>
            <a:endParaRPr lang="en-US" sz="2667" dirty="0">
              <a:latin typeface="+mn-lt"/>
            </a:endParaRPr>
          </a:p>
        </p:txBody>
      </p:sp>
      <p:sp>
        <p:nvSpPr>
          <p:cNvPr id="29699" name="TextBox 17"/>
          <p:cNvSpPr txBox="1">
            <a:spLocks noChangeArrowheads="1"/>
          </p:cNvSpPr>
          <p:nvPr/>
        </p:nvSpPr>
        <p:spPr bwMode="auto">
          <a:xfrm>
            <a:off x="609600" y="933092"/>
            <a:ext cx="9805056" cy="1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Goal:    data integrity</a:t>
            </a:r>
          </a:p>
          <a:p>
            <a:pPr eaLnBrk="1" hangingPunct="1">
              <a:spcBef>
                <a:spcPts val="1067"/>
              </a:spcBef>
            </a:pPr>
            <a:r>
              <a:rPr lang="en-US" sz="3200" dirty="0">
                <a:latin typeface="+mn-lt"/>
              </a:rPr>
              <a:t>     Requires server-side secret key  k  unknown to browser</a:t>
            </a:r>
          </a:p>
        </p:txBody>
      </p:sp>
      <p:grpSp>
        <p:nvGrpSpPr>
          <p:cNvPr id="29700" name="Group 18"/>
          <p:cNvGrpSpPr>
            <a:grpSpLocks/>
          </p:cNvGrpSpPr>
          <p:nvPr/>
        </p:nvGrpSpPr>
        <p:grpSpPr bwMode="auto">
          <a:xfrm>
            <a:off x="914400" y="3219092"/>
            <a:ext cx="2032000" cy="1219200"/>
            <a:chOff x="1066800" y="1828800"/>
            <a:chExt cx="1524000" cy="1219200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547813" y="1928813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2400" b="1" dirty="0">
                  <a:solidFill>
                    <a:schemeClr val="bg1"/>
                  </a:solidFill>
                </a:rPr>
                <a:t>Browser</a:t>
              </a: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1066800" y="2667000"/>
              <a:ext cx="1524000" cy="228600"/>
            </a:xfrm>
            <a:prstGeom prst="parallelogram">
              <a:avLst>
                <a:gd name="adj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190750" y="2662238"/>
              <a:ext cx="400050" cy="385762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252" y="81"/>
                </a:cxn>
                <a:cxn ang="0">
                  <a:pos x="249" y="0"/>
                </a:cxn>
                <a:cxn ang="0">
                  <a:pos x="0" y="147"/>
                </a:cxn>
                <a:cxn ang="0">
                  <a:pos x="0" y="243"/>
                </a:cxn>
              </a:cxnLst>
              <a:rect l="0" t="0" r="r" b="b"/>
              <a:pathLst>
                <a:path w="252" h="243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400"/>
            </a:p>
          </p:txBody>
        </p:sp>
      </p:grp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9753600" y="3142893"/>
            <a:ext cx="16256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200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9702" name="TextBox 28"/>
          <p:cNvSpPr txBox="1">
            <a:spLocks noChangeArrowheads="1"/>
          </p:cNvSpPr>
          <p:nvPr/>
        </p:nvSpPr>
        <p:spPr bwMode="auto">
          <a:xfrm>
            <a:off x="11486099" y="3304817"/>
            <a:ext cx="423514" cy="66678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733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028953" y="3371489"/>
            <a:ext cx="6826249" cy="461669"/>
            <a:chOff x="2195514" y="3733800"/>
            <a:chExt cx="5119687" cy="461727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581596" y="3733804"/>
              <a:ext cx="2120966" cy="461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2400" dirty="0">
                  <a:solidFill>
                    <a:srgbClr val="808000"/>
                  </a:solidFill>
                </a:rPr>
                <a:t>Set-Cookie:  NAME = </a:t>
              </a:r>
            </a:p>
          </p:txBody>
        </p:sp>
        <p:cxnSp>
          <p:nvCxnSpPr>
            <p:cNvPr id="29714" name="Straight Arrow Connector 27"/>
            <p:cNvCxnSpPr>
              <a:cxnSpLocks noChangeShapeType="1"/>
            </p:cNvCxnSpPr>
            <p:nvPr/>
          </p:nvCxnSpPr>
          <p:spPr bwMode="auto">
            <a:xfrm rot="10800000" flipV="1">
              <a:off x="2195514" y="3733800"/>
              <a:ext cx="5119687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15" name="Rectangle 33"/>
            <p:cNvSpPr>
              <a:spLocks noChangeArrowheads="1"/>
            </p:cNvSpPr>
            <p:nvPr/>
          </p:nvSpPr>
          <p:spPr bwMode="auto">
            <a:xfrm>
              <a:off x="4648200" y="3811588"/>
              <a:ext cx="1524000" cy="379413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tIns="0" bIns="0"/>
            <a:lstStyle/>
            <a:p>
              <a:pPr algn="ctr"/>
              <a:r>
                <a:rPr lang="en-US" sz="2400" dirty="0"/>
                <a:t>value</a:t>
              </a:r>
            </a:p>
          </p:txBody>
        </p:sp>
        <p:sp>
          <p:nvSpPr>
            <p:cNvPr id="29716" name="Rectangle 34"/>
            <p:cNvSpPr>
              <a:spLocks noChangeArrowheads="1"/>
            </p:cNvSpPr>
            <p:nvPr/>
          </p:nvSpPr>
          <p:spPr bwMode="auto">
            <a:xfrm>
              <a:off x="6172200" y="3810000"/>
              <a:ext cx="547688" cy="380999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tIns="0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844800" y="4184299"/>
            <a:ext cx="6826251" cy="482599"/>
            <a:chOff x="2209801" y="4546540"/>
            <a:chExt cx="5119687" cy="482660"/>
          </a:xfrm>
        </p:grpSpPr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2617530" y="4546540"/>
              <a:ext cx="1753124" cy="461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2400" dirty="0">
                  <a:solidFill>
                    <a:srgbClr val="808000"/>
                  </a:solidFill>
                </a:rPr>
                <a:t>Cookie:   NAME =</a:t>
              </a:r>
            </a:p>
          </p:txBody>
        </p:sp>
        <p:cxnSp>
          <p:nvCxnSpPr>
            <p:cNvPr id="29710" name="Straight Arrow Connector 27"/>
            <p:cNvCxnSpPr>
              <a:cxnSpLocks noChangeShapeType="1"/>
            </p:cNvCxnSpPr>
            <p:nvPr/>
          </p:nvCxnSpPr>
          <p:spPr bwMode="auto">
            <a:xfrm rot="10800000" flipH="1" flipV="1">
              <a:off x="2209801" y="4551302"/>
              <a:ext cx="5119687" cy="15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11" name="Rectangle 35"/>
            <p:cNvSpPr>
              <a:spLocks noChangeArrowheads="1"/>
            </p:cNvSpPr>
            <p:nvPr/>
          </p:nvSpPr>
          <p:spPr bwMode="auto">
            <a:xfrm>
              <a:off x="4405312" y="4649788"/>
              <a:ext cx="1524000" cy="37941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tIns="0" bIns="0"/>
            <a:lstStyle/>
            <a:p>
              <a:pPr algn="ctr"/>
              <a:r>
                <a:rPr lang="en-US" sz="2400" dirty="0"/>
                <a:t>value</a:t>
              </a:r>
            </a:p>
          </p:txBody>
        </p:sp>
        <p:sp>
          <p:nvSpPr>
            <p:cNvPr id="29712" name="Rectangle 36"/>
            <p:cNvSpPr>
              <a:spLocks noChangeArrowheads="1"/>
            </p:cNvSpPr>
            <p:nvPr/>
          </p:nvSpPr>
          <p:spPr bwMode="auto">
            <a:xfrm>
              <a:off x="5929312" y="4648200"/>
              <a:ext cx="547688" cy="381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tIns="0" bIns="0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133601" y="2355492"/>
            <a:ext cx="971612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67" b="1" dirty="0">
                <a:solidFill>
                  <a:srgbClr val="002060"/>
                </a:solidFill>
              </a:rPr>
              <a:t>Generate tag:   T </a:t>
            </a:r>
            <a:r>
              <a:rPr lang="en-US" sz="2667" b="1" dirty="0">
                <a:solidFill>
                  <a:srgbClr val="002060"/>
                </a:solidFill>
                <a:sym typeface="Symbol" charset="0"/>
              </a:rPr>
              <a:t>⟵  </a:t>
            </a:r>
            <a:r>
              <a:rPr lang="en-US" sz="2667" b="1" dirty="0">
                <a:solidFill>
                  <a:srgbClr val="002060"/>
                </a:solidFill>
              </a:rPr>
              <a:t> </a:t>
            </a:r>
            <a:r>
              <a:rPr lang="en-US" sz="2667" b="1" dirty="0" err="1">
                <a:solidFill>
                  <a:srgbClr val="002060"/>
                </a:solidFill>
              </a:rPr>
              <a:t>MACsign</a:t>
            </a:r>
            <a:r>
              <a:rPr lang="en-US" sz="2667" b="1" dirty="0">
                <a:solidFill>
                  <a:srgbClr val="002060"/>
                </a:solidFill>
              </a:rPr>
              <a:t>(k,   SID </a:t>
            </a:r>
            <a:r>
              <a:rPr lang="en-US" sz="2667" b="1" dirty="0" err="1">
                <a:solidFill>
                  <a:srgbClr val="002060"/>
                </a:solidFill>
              </a:rPr>
              <a:t>ll</a:t>
            </a:r>
            <a:r>
              <a:rPr lang="en-US" sz="2667" b="1" dirty="0">
                <a:solidFill>
                  <a:srgbClr val="002060"/>
                </a:solidFill>
              </a:rPr>
              <a:t> name </a:t>
            </a:r>
            <a:r>
              <a:rPr lang="en-US" sz="2667" b="1" dirty="0" err="1">
                <a:solidFill>
                  <a:srgbClr val="002060"/>
                </a:solidFill>
              </a:rPr>
              <a:t>ll</a:t>
            </a:r>
            <a:r>
              <a:rPr lang="en-US" sz="2667" b="1" dirty="0">
                <a:solidFill>
                  <a:srgbClr val="002060"/>
                </a:solidFill>
              </a:rPr>
              <a:t> value )</a:t>
            </a:r>
          </a:p>
        </p:txBody>
      </p:sp>
      <p:sp>
        <p:nvSpPr>
          <p:cNvPr id="29707" name="TextBox 38"/>
          <p:cNvSpPr txBox="1">
            <a:spLocks noChangeArrowheads="1"/>
          </p:cNvSpPr>
          <p:nvPr/>
        </p:nvSpPr>
        <p:spPr bwMode="auto">
          <a:xfrm>
            <a:off x="2133600" y="4915628"/>
            <a:ext cx="90268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67" b="1" dirty="0">
                <a:solidFill>
                  <a:srgbClr val="002060"/>
                </a:solidFill>
              </a:rPr>
              <a:t> Verify tag:   </a:t>
            </a:r>
            <a:r>
              <a:rPr lang="en-US" sz="2667" b="1" dirty="0" err="1">
                <a:solidFill>
                  <a:srgbClr val="002060"/>
                </a:solidFill>
              </a:rPr>
              <a:t>MACverify</a:t>
            </a:r>
            <a:r>
              <a:rPr lang="en-US" sz="2667" b="1" dirty="0">
                <a:solidFill>
                  <a:srgbClr val="002060"/>
                </a:solidFill>
              </a:rPr>
              <a:t>(</a:t>
            </a:r>
            <a:r>
              <a:rPr lang="en-US" sz="2667" b="1" dirty="0">
                <a:solidFill>
                  <a:srgbClr val="002060"/>
                </a:solidFill>
                <a:sym typeface="Symbol" charset="0"/>
              </a:rPr>
              <a:t>k,   SID </a:t>
            </a:r>
            <a:r>
              <a:rPr lang="en-US" sz="2667" b="1" dirty="0" err="1">
                <a:solidFill>
                  <a:srgbClr val="002060"/>
                </a:solidFill>
                <a:sym typeface="Symbol" charset="0"/>
              </a:rPr>
              <a:t>ll</a:t>
            </a:r>
            <a:r>
              <a:rPr lang="en-US" sz="2667" b="1" dirty="0">
                <a:solidFill>
                  <a:srgbClr val="002060"/>
                </a:solidFill>
                <a:sym typeface="Symbol" charset="0"/>
              </a:rPr>
              <a:t> name </a:t>
            </a:r>
            <a:r>
              <a:rPr lang="en-US" sz="2667" b="1" dirty="0" err="1">
                <a:solidFill>
                  <a:srgbClr val="002060"/>
                </a:solidFill>
                <a:sym typeface="Symbol" charset="0"/>
              </a:rPr>
              <a:t>ll</a:t>
            </a:r>
            <a:r>
              <a:rPr lang="en-US" sz="2667" b="1" dirty="0">
                <a:solidFill>
                  <a:srgbClr val="002060"/>
                </a:solidFill>
                <a:sym typeface="Symbol" charset="0"/>
              </a:rPr>
              <a:t> value,   T</a:t>
            </a:r>
            <a:r>
              <a:rPr lang="en-US" sz="2667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06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8" grpId="0"/>
      <p:bldP spid="297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07031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Security and Cryptography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407032"/>
            <a:ext cx="9144000" cy="5450967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Lecture 7</a:t>
            </a:r>
          </a:p>
          <a:p>
            <a:r>
              <a:rPr lang="en-US" altLang="zh-CN" sz="3200" dirty="0" smtClean="0"/>
              <a:t>Session Management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7032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3205162"/>
            <a:ext cx="3333750" cy="33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70" y="93605"/>
            <a:ext cx="922488" cy="12198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261" y="89595"/>
            <a:ext cx="862642" cy="12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 txBox="1">
            <a:spLocks noGrp="1"/>
          </p:cNvSpPr>
          <p:nvPr/>
        </p:nvSpPr>
        <p:spPr bwMode="auto">
          <a:xfrm>
            <a:off x="11650134" y="6616701"/>
            <a:ext cx="47413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fld id="{0E05BD88-633D-D848-9C9B-53AD0B812A0C}" type="slidenum">
              <a:rPr lang="en-GB" sz="1333" b="1">
                <a:solidFill>
                  <a:schemeClr val="bg1"/>
                </a:solidFill>
                <a:latin typeface="Times" charset="0"/>
              </a:rPr>
              <a:pPr algn="ctr"/>
              <a:t>20</a:t>
            </a:fld>
            <a:endParaRPr lang="en-GB" sz="1333" b="1">
              <a:solidFill>
                <a:schemeClr val="bg1"/>
              </a:solidFill>
              <a:latin typeface="Times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228600"/>
            <a:ext cx="10972800" cy="1143000"/>
          </a:xfrm>
        </p:spPr>
        <p:txBody>
          <a:bodyPr anchor="ctr"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Example:    </a:t>
            </a:r>
            <a:r>
              <a:rPr lang="en-US" sz="4267" dirty="0">
                <a:latin typeface="Tahoma" charset="0"/>
                <a:ea typeface="ＭＳ Ｐゴシック" charset="0"/>
                <a:cs typeface="ＭＳ Ｐゴシック" charset="0"/>
              </a:rPr>
              <a:t>ASP.NET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092200"/>
            <a:ext cx="11074400" cy="576580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System.Web.Configuration.MachineKey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228594" lvl="1" indent="457189">
              <a:spcBef>
                <a:spcPct val="0"/>
              </a:spcBef>
              <a:spcAft>
                <a:spcPts val="800"/>
              </a:spcAft>
            </a:pPr>
            <a:r>
              <a:rPr lang="en-US" dirty="0">
                <a:ea typeface="ＭＳ Ｐゴシック" charset="0"/>
              </a:rPr>
              <a:t>Secret web server key intended for cookie protection</a:t>
            </a:r>
          </a:p>
          <a:p>
            <a:pPr marL="0" indent="-304792">
              <a:spcBef>
                <a:spcPts val="1600"/>
              </a:spcBef>
              <a:spcAft>
                <a:spcPts val="800"/>
              </a:spcAft>
              <a:buNone/>
            </a:pPr>
            <a:r>
              <a:rPr lang="en-US" dirty="0" smtClean="0">
                <a:ea typeface="ＭＳ Ｐゴシック" charset="0"/>
              </a:rPr>
              <a:t>Creating </a:t>
            </a:r>
            <a:r>
              <a:rPr lang="en-US" dirty="0">
                <a:ea typeface="ＭＳ Ｐゴシック" charset="0"/>
              </a:rPr>
              <a:t>an encrypted cookie with integrity: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cs-CZ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cs-CZ" dirty="0" err="1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HttpCookie</a:t>
            </a:r>
            <a:r>
              <a:rPr lang="cs-CZ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 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= 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new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name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,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val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); 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</a:b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 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encodedCookie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=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</a:b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		</a:t>
            </a:r>
            <a:r>
              <a:rPr lang="cs-CZ" b="1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HttpSecureCookie.Encode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);</a:t>
            </a:r>
            <a:r>
              <a:rPr lang="en-US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pPr marL="228594">
              <a:spcBef>
                <a:spcPts val="4000"/>
              </a:spcBef>
              <a:spcAft>
                <a:spcPts val="800"/>
              </a:spcAft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Decrypting and validating an encrypted cookie: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cs-CZ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cs-CZ" b="1" dirty="0" err="1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HttpSecureCookie</a:t>
            </a:r>
            <a:r>
              <a:rPr lang="cs-CZ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.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De</a:t>
            </a:r>
            <a:r>
              <a:rPr lang="cs-CZ" b="1" dirty="0" err="1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code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cs-CZ" dirty="0" err="1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cookie</a:t>
            </a:r>
            <a:r>
              <a:rPr lang="cs-CZ" dirty="0">
                <a:solidFill>
                  <a:srgbClr val="009900"/>
                </a:solidFill>
                <a:ea typeface="ＭＳ Ｐゴシック" charset="0"/>
                <a:cs typeface="ＭＳ Ｐゴシック" charset="0"/>
              </a:rPr>
              <a:t>);</a:t>
            </a:r>
            <a:endParaRPr lang="en-US" dirty="0">
              <a:solidFill>
                <a:srgbClr val="0099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89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Management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Sessions</a:t>
            </a:r>
          </a:p>
        </p:txBody>
      </p:sp>
      <p:sp>
        <p:nvSpPr>
          <p:cNvPr id="3379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A sequence of requests and responses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from one </a:t>
            </a:r>
            <a:r>
              <a:rPr lang="en-US" dirty="0">
                <a:ea typeface="ＭＳ Ｐゴシック" charset="0"/>
                <a:cs typeface="ＭＳ Ｐゴシック" charset="0"/>
              </a:rPr>
              <a:t>browser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ea typeface="ＭＳ Ｐゴシック" charset="0"/>
                <a:cs typeface="ＭＳ Ｐゴシック" charset="0"/>
              </a:rPr>
              <a:t>one (or more) sites</a:t>
            </a:r>
          </a:p>
          <a:p>
            <a:pPr lvl="1"/>
            <a:r>
              <a:rPr lang="en-US" dirty="0">
                <a:ea typeface="ＭＳ Ｐゴシック" charset="0"/>
              </a:rPr>
              <a:t>Session can be long  </a:t>
            </a:r>
            <a:r>
              <a:rPr lang="en-US" dirty="0" smtClean="0">
                <a:ea typeface="ＭＳ Ｐゴシック" charset="0"/>
              </a:rPr>
              <a:t>(e.g. Gmail) or </a:t>
            </a:r>
            <a:r>
              <a:rPr lang="en-US" dirty="0">
                <a:ea typeface="ＭＳ Ｐゴシック" charset="0"/>
              </a:rPr>
              <a:t>short</a:t>
            </a:r>
          </a:p>
          <a:p>
            <a:pPr lvl="1">
              <a:spcBef>
                <a:spcPts val="1067"/>
              </a:spcBef>
            </a:pPr>
            <a:r>
              <a:rPr lang="en-US" dirty="0">
                <a:ea typeface="ＭＳ Ｐゴシック" charset="0"/>
              </a:rPr>
              <a:t>without session </a:t>
            </a:r>
            <a:r>
              <a:rPr lang="en-US" dirty="0" err="1">
                <a:ea typeface="ＭＳ Ｐゴシック" charset="0"/>
              </a:rPr>
              <a:t>mgmt</a:t>
            </a:r>
            <a:r>
              <a:rPr lang="en-US" dirty="0">
                <a:ea typeface="ＭＳ Ｐゴシック" charset="0"/>
              </a:rPr>
              <a:t>: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	 </a:t>
            </a:r>
            <a:r>
              <a:rPr lang="en-US" dirty="0" smtClean="0">
                <a:ea typeface="ＭＳ Ｐゴシック" charset="0"/>
              </a:rPr>
              <a:t>	users </a:t>
            </a:r>
            <a:r>
              <a:rPr lang="en-US" dirty="0">
                <a:ea typeface="ＭＳ Ｐゴシック" charset="0"/>
              </a:rPr>
              <a:t>would have to constantly re-authenticate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Session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mgmt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    </a:t>
            </a:r>
            <a:r>
              <a:rPr lang="en-US" dirty="0" smtClean="0">
                <a:ea typeface="ＭＳ Ｐゴシック" charset="0"/>
              </a:rPr>
              <a:t>authorize </a:t>
            </a:r>
            <a:r>
              <a:rPr lang="en-US" dirty="0">
                <a:ea typeface="ＭＳ Ｐゴシック" charset="0"/>
              </a:rPr>
              <a:t>user once;</a:t>
            </a:r>
          </a:p>
          <a:p>
            <a:pPr lvl="1"/>
            <a:r>
              <a:rPr lang="en-US" dirty="0">
                <a:ea typeface="ＭＳ Ｐゴシック" charset="0"/>
              </a:rPr>
              <a:t>All subsequent requests are tied to user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2821"/>
            <a:ext cx="10515600" cy="1325563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Pre-history:   HTTP auth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7" t="36752" r="19173" b="41354"/>
          <a:stretch>
            <a:fillRect/>
          </a:stretch>
        </p:blipFill>
        <p:spPr>
          <a:xfrm>
            <a:off x="1117600" y="2863496"/>
            <a:ext cx="10058400" cy="1997075"/>
          </a:xfrm>
          <a:noFill/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609600" y="933097"/>
            <a:ext cx="10972800" cy="542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39925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67" dirty="0"/>
              <a:t>HTTP request:	</a:t>
            </a:r>
            <a:r>
              <a:rPr lang="en-US" sz="2667" dirty="0">
                <a:solidFill>
                  <a:srgbClr val="002060"/>
                </a:solidFill>
              </a:rPr>
              <a:t>GET   /</a:t>
            </a:r>
            <a:r>
              <a:rPr lang="en-US" sz="2667" dirty="0" err="1">
                <a:solidFill>
                  <a:srgbClr val="002060"/>
                </a:solidFill>
              </a:rPr>
              <a:t>index.html</a:t>
            </a:r>
            <a:endParaRPr lang="en-US" sz="2667" dirty="0">
              <a:solidFill>
                <a:srgbClr val="002060"/>
              </a:solidFill>
            </a:endParaRPr>
          </a:p>
          <a:p>
            <a:pPr eaLnBrk="1" hangingPunct="1">
              <a:spcBef>
                <a:spcPts val="1600"/>
              </a:spcBef>
            </a:pPr>
            <a:r>
              <a:rPr lang="en-US" sz="2667" dirty="0"/>
              <a:t>HTTP response contains:</a:t>
            </a:r>
          </a:p>
          <a:p>
            <a:pPr eaLnBrk="1" hangingPunct="1">
              <a:spcBef>
                <a:spcPts val="800"/>
              </a:spcBef>
            </a:pPr>
            <a:r>
              <a:rPr lang="en-US" sz="2667" dirty="0"/>
              <a:t>       </a:t>
            </a:r>
            <a:r>
              <a:rPr lang="en-US" sz="2667" b="1" dirty="0">
                <a:solidFill>
                  <a:srgbClr val="002060"/>
                </a:solidFill>
              </a:rPr>
              <a:t>WWW-Authenticate:  Basic realm="Password Required</a:t>
            </a:r>
            <a:r>
              <a:rPr lang="ja-JP" altLang="en-US" sz="2667" b="1" dirty="0">
                <a:solidFill>
                  <a:srgbClr val="002060"/>
                </a:solidFill>
              </a:rPr>
              <a:t>“</a:t>
            </a:r>
            <a:endParaRPr lang="en-US" altLang="ja-JP" sz="2667" b="1" dirty="0">
              <a:solidFill>
                <a:srgbClr val="002060"/>
              </a:solidFill>
            </a:endParaRPr>
          </a:p>
          <a:p>
            <a:pPr eaLnBrk="1" hangingPunct="1"/>
            <a:endParaRPr lang="en-US" sz="2667" dirty="0"/>
          </a:p>
          <a:p>
            <a:pPr eaLnBrk="1" hangingPunct="1"/>
            <a:endParaRPr lang="en-US" sz="2667" dirty="0"/>
          </a:p>
          <a:p>
            <a:pPr eaLnBrk="1" hangingPunct="1"/>
            <a:endParaRPr lang="en-US" sz="2667" dirty="0"/>
          </a:p>
          <a:p>
            <a:pPr eaLnBrk="1" hangingPunct="1"/>
            <a:endParaRPr lang="en-US" sz="2667" dirty="0"/>
          </a:p>
          <a:p>
            <a:pPr eaLnBrk="1" hangingPunct="1"/>
            <a:endParaRPr lang="en-US" sz="2667" dirty="0"/>
          </a:p>
          <a:p>
            <a:pPr eaLnBrk="1" hangingPunct="1"/>
            <a:endParaRPr lang="en-US" sz="2667" dirty="0"/>
          </a:p>
          <a:p>
            <a:pPr eaLnBrk="1" hangingPunct="1"/>
            <a:endParaRPr lang="en-US" sz="2667" dirty="0"/>
          </a:p>
          <a:p>
            <a:pPr eaLnBrk="1" hangingPunct="1"/>
            <a:r>
              <a:rPr lang="en-US" sz="2667" dirty="0"/>
              <a:t>Browsers sends hashed password on all subsequent HTTP requests:</a:t>
            </a:r>
          </a:p>
          <a:p>
            <a:pPr eaLnBrk="1" hangingPunct="1">
              <a:spcBef>
                <a:spcPts val="800"/>
              </a:spcBef>
            </a:pPr>
            <a:r>
              <a:rPr lang="en-US" sz="2667" dirty="0"/>
              <a:t>       </a:t>
            </a:r>
            <a:r>
              <a:rPr lang="en-US" sz="2667" b="1" dirty="0">
                <a:solidFill>
                  <a:srgbClr val="002060"/>
                </a:solidFill>
              </a:rPr>
              <a:t>Authorization:  Basic ZGFddfibzsdfgkjheczI1NXRleHQ=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HTTP auth problems</a:t>
            </a:r>
          </a:p>
        </p:txBody>
      </p:sp>
      <p:sp>
        <p:nvSpPr>
          <p:cNvPr id="3584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04800" y="1295400"/>
            <a:ext cx="118872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Hardly used in commercial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sites: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3200"/>
              </a:spcBef>
            </a:pPr>
            <a:r>
              <a:rPr lang="en-US" dirty="0">
                <a:ea typeface="ＭＳ Ｐゴシック" charset="0"/>
              </a:rPr>
              <a:t>User cannot log out other than by closing browser</a:t>
            </a:r>
          </a:p>
          <a:p>
            <a:pPr lvl="1">
              <a:spcBef>
                <a:spcPts val="800"/>
              </a:spcBef>
            </a:pPr>
            <a:r>
              <a:rPr lang="en-US" dirty="0">
                <a:ea typeface="ＭＳ Ｐゴシック" charset="0"/>
              </a:rPr>
              <a:t>What </a:t>
            </a:r>
            <a:r>
              <a:rPr lang="en-US" dirty="0" smtClean="0">
                <a:ea typeface="ＭＳ Ｐゴシック" charset="0"/>
              </a:rPr>
              <a:t>if user </a:t>
            </a:r>
            <a:r>
              <a:rPr lang="en-US" dirty="0">
                <a:ea typeface="ＭＳ Ｐゴシック" charset="0"/>
              </a:rPr>
              <a:t>has multiple accounts</a:t>
            </a:r>
            <a:r>
              <a:rPr lang="en-US" dirty="0" smtClean="0">
                <a:ea typeface="ＭＳ Ｐゴシック" charset="0"/>
              </a:rPr>
              <a:t>? 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multiple </a:t>
            </a:r>
            <a:r>
              <a:rPr lang="en-US" dirty="0">
                <a:ea typeface="ＭＳ Ｐゴシック" charset="0"/>
              </a:rPr>
              <a:t>users on same </a:t>
            </a:r>
            <a:r>
              <a:rPr lang="en-US" dirty="0" smtClean="0">
                <a:ea typeface="ＭＳ Ｐゴシック" charset="0"/>
              </a:rPr>
              <a:t>machine?</a:t>
            </a:r>
            <a:endParaRPr lang="en-US" dirty="0">
              <a:ea typeface="ＭＳ Ｐゴシック" charset="0"/>
            </a:endParaRPr>
          </a:p>
          <a:p>
            <a:pPr>
              <a:spcBef>
                <a:spcPts val="3200"/>
              </a:spcBef>
            </a:pPr>
            <a:r>
              <a:rPr lang="en-US" dirty="0">
                <a:ea typeface="ＭＳ Ｐゴシック" charset="0"/>
              </a:rPr>
              <a:t>Site cannot customize password dialog</a:t>
            </a:r>
          </a:p>
          <a:p>
            <a:pPr>
              <a:spcBef>
                <a:spcPts val="3200"/>
              </a:spcBef>
            </a:pPr>
            <a:r>
              <a:rPr lang="en-US" dirty="0">
                <a:ea typeface="ＭＳ Ｐゴシック" charset="0"/>
              </a:rPr>
              <a:t>Confusing dialog to users </a:t>
            </a:r>
          </a:p>
          <a:p>
            <a:pPr>
              <a:spcBef>
                <a:spcPts val="3200"/>
              </a:spcBef>
            </a:pPr>
            <a:r>
              <a:rPr lang="en-US" dirty="0">
                <a:ea typeface="ＭＳ Ｐゴシック" charset="0"/>
              </a:rPr>
              <a:t>Easily </a:t>
            </a:r>
            <a:r>
              <a:rPr lang="en-US" dirty="0" smtClean="0">
                <a:ea typeface="ＭＳ Ｐゴシック" charset="0"/>
              </a:rPr>
              <a:t>spoofed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15"/>
            <a:ext cx="10515600" cy="1325563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Session tokens</a:t>
            </a:r>
          </a:p>
        </p:txBody>
      </p:sp>
      <p:grpSp>
        <p:nvGrpSpPr>
          <p:cNvPr id="37890" name="Group 36"/>
          <p:cNvGrpSpPr>
            <a:grpSpLocks/>
          </p:cNvGrpSpPr>
          <p:nvPr/>
        </p:nvGrpSpPr>
        <p:grpSpPr bwMode="auto">
          <a:xfrm>
            <a:off x="508001" y="933091"/>
            <a:ext cx="1625600" cy="4740275"/>
            <a:chOff x="381000" y="1736725"/>
            <a:chExt cx="1219200" cy="4740275"/>
          </a:xfrm>
        </p:grpSpPr>
        <p:sp>
          <p:nvSpPr>
            <p:cNvPr id="1323012" name="Rectangle 4"/>
            <p:cNvSpPr>
              <a:spLocks noChangeArrowheads="1"/>
            </p:cNvSpPr>
            <p:nvPr/>
          </p:nvSpPr>
          <p:spPr bwMode="auto">
            <a:xfrm>
              <a:off x="381000" y="2133600"/>
              <a:ext cx="1219200" cy="4343400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1323015" name="Text Box 7"/>
            <p:cNvSpPr txBox="1">
              <a:spLocks noChangeArrowheads="1"/>
            </p:cNvSpPr>
            <p:nvPr/>
          </p:nvSpPr>
          <p:spPr bwMode="auto">
            <a:xfrm>
              <a:off x="457200" y="1736725"/>
              <a:ext cx="909721" cy="4616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/>
                <a:t>Browser</a:t>
              </a:r>
            </a:p>
          </p:txBody>
        </p:sp>
      </p:grpSp>
      <p:sp>
        <p:nvSpPr>
          <p:cNvPr id="1323013" name="Rectangle 5"/>
          <p:cNvSpPr>
            <a:spLocks noChangeArrowheads="1"/>
          </p:cNvSpPr>
          <p:nvPr/>
        </p:nvSpPr>
        <p:spPr bwMode="auto">
          <a:xfrm>
            <a:off x="9753600" y="1314090"/>
            <a:ext cx="1625600" cy="4343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37892" name="Group 53"/>
          <p:cNvGrpSpPr>
            <a:grpSpLocks/>
          </p:cNvGrpSpPr>
          <p:nvPr/>
        </p:nvGrpSpPr>
        <p:grpSpPr bwMode="auto">
          <a:xfrm>
            <a:off x="2133600" y="1137858"/>
            <a:ext cx="7620000" cy="1110798"/>
            <a:chOff x="1600200" y="1652297"/>
            <a:chExt cx="5715000" cy="1111244"/>
          </a:xfrm>
        </p:grpSpPr>
        <p:cxnSp>
          <p:nvCxnSpPr>
            <p:cNvPr id="37908" name="Straight Arrow Connector 39"/>
            <p:cNvCxnSpPr>
              <a:cxnSpLocks noChangeShapeType="1"/>
            </p:cNvCxnSpPr>
            <p:nvPr/>
          </p:nvCxnSpPr>
          <p:spPr bwMode="auto">
            <a:xfrm>
              <a:off x="1600200" y="2133600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09" name="TextBox 40"/>
            <p:cNvSpPr txBox="1">
              <a:spLocks noChangeArrowheads="1"/>
            </p:cNvSpPr>
            <p:nvPr/>
          </p:nvSpPr>
          <p:spPr bwMode="auto">
            <a:xfrm>
              <a:off x="2057400" y="1652297"/>
              <a:ext cx="1815400" cy="50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67" dirty="0">
                  <a:latin typeface="+mn-lt"/>
                </a:rPr>
                <a:t>GET /</a:t>
              </a:r>
              <a:r>
                <a:rPr lang="en-US" sz="2667" dirty="0" err="1">
                  <a:latin typeface="+mn-lt"/>
                </a:rPr>
                <a:t>index.html</a:t>
              </a:r>
              <a:endParaRPr lang="en-US" sz="2667" dirty="0">
                <a:latin typeface="+mn-lt"/>
              </a:endParaRPr>
            </a:p>
          </p:txBody>
        </p:sp>
        <p:cxnSp>
          <p:nvCxnSpPr>
            <p:cNvPr id="37910" name="Straight Arrow Connector 42"/>
            <p:cNvCxnSpPr>
              <a:cxnSpLocks noChangeShapeType="1"/>
            </p:cNvCxnSpPr>
            <p:nvPr/>
          </p:nvCxnSpPr>
          <p:spPr bwMode="auto">
            <a:xfrm rot="10800000" flipV="1">
              <a:off x="2079662" y="2362215"/>
              <a:ext cx="5235538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11" name="TextBox 43"/>
            <p:cNvSpPr txBox="1">
              <a:spLocks noChangeArrowheads="1"/>
            </p:cNvSpPr>
            <p:nvPr/>
          </p:nvSpPr>
          <p:spPr bwMode="auto">
            <a:xfrm>
              <a:off x="3811997" y="2260573"/>
              <a:ext cx="3182506" cy="50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67" dirty="0">
                  <a:latin typeface="+mn-lt"/>
                </a:rPr>
                <a:t>set anonymous session token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133600" y="2312676"/>
            <a:ext cx="6807200" cy="913199"/>
            <a:chOff x="1600200" y="2827543"/>
            <a:chExt cx="5105400" cy="913019"/>
          </a:xfrm>
        </p:grpSpPr>
        <p:cxnSp>
          <p:nvCxnSpPr>
            <p:cNvPr id="37906" name="Straight Arrow Connector 45"/>
            <p:cNvCxnSpPr>
              <a:cxnSpLocks noChangeShapeType="1"/>
            </p:cNvCxnSpPr>
            <p:nvPr/>
          </p:nvCxnSpPr>
          <p:spPr bwMode="auto">
            <a:xfrm>
              <a:off x="1600200" y="3299182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07" name="TextBox 46"/>
            <p:cNvSpPr txBox="1">
              <a:spLocks noChangeArrowheads="1"/>
            </p:cNvSpPr>
            <p:nvPr/>
          </p:nvSpPr>
          <p:spPr bwMode="auto">
            <a:xfrm>
              <a:off x="2057400" y="2827543"/>
              <a:ext cx="2813607" cy="913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67" dirty="0">
                  <a:latin typeface="+mn-lt"/>
                </a:rPr>
                <a:t>GET /</a:t>
              </a:r>
              <a:r>
                <a:rPr lang="en-US" sz="2667" dirty="0" err="1">
                  <a:latin typeface="+mn-lt"/>
                </a:rPr>
                <a:t>books.html</a:t>
              </a:r>
              <a:endParaRPr lang="en-US" sz="2667" dirty="0">
                <a:latin typeface="+mn-lt"/>
              </a:endParaRPr>
            </a:p>
            <a:p>
              <a:pPr eaLnBrk="1" hangingPunct="1"/>
              <a:r>
                <a:rPr lang="en-US" sz="2667" dirty="0">
                  <a:latin typeface="+mn-lt"/>
                </a:rPr>
                <a:t>anonymous session token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2133600" y="3269889"/>
            <a:ext cx="7620000" cy="1420229"/>
            <a:chOff x="1600200" y="3733830"/>
            <a:chExt cx="5715002" cy="1420047"/>
          </a:xfrm>
        </p:grpSpPr>
        <p:cxnSp>
          <p:nvCxnSpPr>
            <p:cNvPr id="37902" name="Straight Arrow Connector 47"/>
            <p:cNvCxnSpPr>
              <a:cxnSpLocks noChangeShapeType="1"/>
            </p:cNvCxnSpPr>
            <p:nvPr/>
          </p:nvCxnSpPr>
          <p:spPr bwMode="auto">
            <a:xfrm>
              <a:off x="1600200" y="4241765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03" name="TextBox 48"/>
            <p:cNvSpPr txBox="1">
              <a:spLocks noChangeArrowheads="1"/>
            </p:cNvSpPr>
            <p:nvPr/>
          </p:nvSpPr>
          <p:spPr bwMode="auto">
            <a:xfrm>
              <a:off x="2079662" y="3733830"/>
              <a:ext cx="2492606" cy="913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67" dirty="0">
                  <a:latin typeface="+mn-lt"/>
                </a:rPr>
                <a:t>POST /do-login</a:t>
              </a:r>
            </a:p>
            <a:p>
              <a:pPr eaLnBrk="1" hangingPunct="1"/>
              <a:r>
                <a:rPr lang="en-US" sz="2667" dirty="0">
                  <a:latin typeface="+mn-lt"/>
                </a:rPr>
                <a:t>Username &amp; password</a:t>
              </a:r>
            </a:p>
          </p:txBody>
        </p:sp>
        <p:cxnSp>
          <p:nvCxnSpPr>
            <p:cNvPr id="37904" name="Straight Arrow Connector 49"/>
            <p:cNvCxnSpPr>
              <a:cxnSpLocks noChangeShapeType="1"/>
            </p:cNvCxnSpPr>
            <p:nvPr/>
          </p:nvCxnSpPr>
          <p:spPr bwMode="auto">
            <a:xfrm rot="10800000" flipV="1">
              <a:off x="2133601" y="4728963"/>
              <a:ext cx="518160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05" name="TextBox 50"/>
            <p:cNvSpPr txBox="1">
              <a:spLocks noChangeArrowheads="1"/>
            </p:cNvSpPr>
            <p:nvPr/>
          </p:nvSpPr>
          <p:spPr bwMode="auto">
            <a:xfrm>
              <a:off x="3048000" y="4651176"/>
              <a:ext cx="3837543" cy="502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67">
                  <a:latin typeface="+mn-lt"/>
                </a:rPr>
                <a:t>elevate to a logged-in session token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2133600" y="4866041"/>
            <a:ext cx="6807200" cy="913199"/>
            <a:chOff x="1600200" y="5214396"/>
            <a:chExt cx="5105400" cy="913019"/>
          </a:xfrm>
        </p:grpSpPr>
        <p:cxnSp>
          <p:nvCxnSpPr>
            <p:cNvPr id="37900" name="Straight Arrow Connector 51"/>
            <p:cNvCxnSpPr>
              <a:cxnSpLocks noChangeShapeType="1"/>
            </p:cNvCxnSpPr>
            <p:nvPr/>
          </p:nvCxnSpPr>
          <p:spPr bwMode="auto">
            <a:xfrm>
              <a:off x="1600200" y="5737582"/>
              <a:ext cx="51054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901" name="TextBox 52"/>
            <p:cNvSpPr txBox="1">
              <a:spLocks noChangeArrowheads="1"/>
            </p:cNvSpPr>
            <p:nvPr/>
          </p:nvSpPr>
          <p:spPr bwMode="auto">
            <a:xfrm>
              <a:off x="2133600" y="5214396"/>
              <a:ext cx="2568540" cy="913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67" dirty="0">
                  <a:latin typeface="+mn-lt"/>
                </a:rPr>
                <a:t>POST /checkout</a:t>
              </a:r>
            </a:p>
            <a:p>
              <a:pPr eaLnBrk="1" hangingPunct="1"/>
              <a:r>
                <a:rPr lang="en-US" sz="2667" dirty="0">
                  <a:latin typeface="+mn-lt"/>
                </a:rPr>
                <a:t>logged-in session token</a:t>
              </a:r>
            </a:p>
          </p:txBody>
        </p:sp>
      </p:grpSp>
      <p:sp>
        <p:nvSpPr>
          <p:cNvPr id="58" name="Rounded Rectangular Callout 57"/>
          <p:cNvSpPr>
            <a:spLocks noChangeArrowheads="1"/>
          </p:cNvSpPr>
          <p:nvPr/>
        </p:nvSpPr>
        <p:spPr bwMode="auto">
          <a:xfrm>
            <a:off x="9855202" y="3038114"/>
            <a:ext cx="1987551" cy="1298576"/>
          </a:xfrm>
          <a:prstGeom prst="wedgeRoundRectCallout">
            <a:avLst>
              <a:gd name="adj1" fmla="val -80561"/>
              <a:gd name="adj2" fmla="val 14108"/>
              <a:gd name="adj3" fmla="val 16667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check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credentials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(crypto)</a:t>
            </a:r>
          </a:p>
        </p:txBody>
      </p:sp>
      <p:sp>
        <p:nvSpPr>
          <p:cNvPr id="59" name="Rounded Rectangular Callout 58"/>
          <p:cNvSpPr>
            <a:spLocks noChangeArrowheads="1"/>
          </p:cNvSpPr>
          <p:nvPr/>
        </p:nvSpPr>
        <p:spPr bwMode="auto">
          <a:xfrm>
            <a:off x="9899650" y="4946291"/>
            <a:ext cx="1987551" cy="1069975"/>
          </a:xfrm>
          <a:prstGeom prst="wedgeRoundRectCallout">
            <a:avLst>
              <a:gd name="adj1" fmla="val -86710"/>
              <a:gd name="adj2" fmla="val -10915"/>
              <a:gd name="adj3" fmla="val 16667"/>
            </a:avLst>
          </a:prstGeom>
          <a:solidFill>
            <a:srgbClr val="E46C0A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Validate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56801" y="847048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web site</a:t>
            </a: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>
                <a:latin typeface="Tahoma" charset="0"/>
                <a:ea typeface="ＭＳ Ｐゴシック" charset="0"/>
                <a:cs typeface="ＭＳ Ｐゴシック" charset="0"/>
              </a:rPr>
              <a:t>Storing session tokens:  </a:t>
            </a:r>
            <a:br>
              <a:rPr lang="en-US" sz="480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4800"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4267">
                <a:latin typeface="Tahoma" charset="0"/>
                <a:ea typeface="ＭＳ Ｐゴシック" charset="0"/>
                <a:cs typeface="ＭＳ Ｐゴシック" charset="0"/>
              </a:rPr>
              <a:t>Lots of options   </a:t>
            </a:r>
            <a:r>
              <a:rPr lang="en-US" sz="3733">
                <a:latin typeface="Tahoma" charset="0"/>
                <a:ea typeface="ＭＳ Ｐゴシック" charset="0"/>
                <a:cs typeface="ＭＳ Ｐゴシック" charset="0"/>
              </a:rPr>
              <a:t>(but none are perfect)</a:t>
            </a:r>
          </a:p>
        </p:txBody>
      </p:sp>
      <p:sp>
        <p:nvSpPr>
          <p:cNvPr id="389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06400" y="1397000"/>
            <a:ext cx="11379200" cy="51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Browser cookie:</a:t>
            </a:r>
          </a:p>
          <a:p>
            <a:pPr marL="455073" indent="-455073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Set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-Cookie:    </a:t>
            </a:r>
            <a:r>
              <a:rPr lang="en-US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SessionToken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=fduhye63sfdb</a:t>
            </a:r>
          </a:p>
          <a:p>
            <a:pPr marL="455073" indent="-455073"/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Embed </a:t>
            </a:r>
            <a:r>
              <a:rPr lang="en-US" dirty="0">
                <a:ea typeface="ＭＳ Ｐゴシック" charset="0"/>
                <a:cs typeface="ＭＳ Ｐゴシック" charset="0"/>
              </a:rPr>
              <a:t>in all URL links:</a:t>
            </a:r>
          </a:p>
          <a:p>
            <a:pPr marL="455073" indent="-455073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https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://</a:t>
            </a:r>
            <a:r>
              <a:rPr lang="en-US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site.com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/checkout ? </a:t>
            </a:r>
            <a:r>
              <a:rPr lang="en-US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SessionToken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=kh7y3b</a:t>
            </a:r>
          </a:p>
          <a:p>
            <a:pPr marL="455073" indent="-455073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 a hidden form field:</a:t>
            </a:r>
          </a:p>
          <a:p>
            <a:pPr marL="455073" indent="-455073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	</a:t>
            </a:r>
            <a:r>
              <a:rPr 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&lt;input type=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hidden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name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sessionid</a:t>
            </a:r>
            <a:r>
              <a:rPr lang="ja-JP" altLang="en-US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value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=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kh7y3b</a:t>
            </a:r>
            <a:r>
              <a:rPr lang="ja-JP" altLang="en-US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&gt;</a:t>
            </a:r>
          </a:p>
          <a:p>
            <a:pPr marL="455073" indent="-455073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8915" name="Straight Connector 4"/>
          <p:cNvCxnSpPr>
            <a:cxnSpLocks noChangeShapeType="1"/>
          </p:cNvCxnSpPr>
          <p:nvPr/>
        </p:nvCxnSpPr>
        <p:spPr bwMode="auto">
          <a:xfrm>
            <a:off x="812800" y="2919413"/>
            <a:ext cx="10363200" cy="1588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16" name="Straight Connector 5"/>
          <p:cNvCxnSpPr>
            <a:cxnSpLocks noChangeShapeType="1"/>
          </p:cNvCxnSpPr>
          <p:nvPr/>
        </p:nvCxnSpPr>
        <p:spPr bwMode="auto">
          <a:xfrm>
            <a:off x="914400" y="4748213"/>
            <a:ext cx="10363200" cy="1587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363200" cy="914400"/>
          </a:xfrm>
        </p:spPr>
        <p:txBody>
          <a:bodyPr/>
          <a:lstStyle/>
          <a:p>
            <a:r>
              <a:rPr lang="en-US" sz="4800">
                <a:latin typeface="Tahoma" charset="0"/>
                <a:ea typeface="ＭＳ Ｐゴシック" charset="0"/>
                <a:cs typeface="ＭＳ Ｐゴシック" charset="0"/>
              </a:rPr>
              <a:t>Storing session tokens:   problems</a:t>
            </a:r>
            <a:endParaRPr lang="en-US" sz="3733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8000" y="1193800"/>
            <a:ext cx="11176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Browser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cookie:   browser </a:t>
            </a:r>
            <a:r>
              <a:rPr lang="en-US" dirty="0">
                <a:ea typeface="ＭＳ Ｐゴシック" charset="0"/>
                <a:cs typeface="ＭＳ Ｐゴシック" charset="0"/>
              </a:rPr>
              <a:t>sends cookie with every request,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	even when it should not   (CSRF)</a:t>
            </a:r>
          </a:p>
          <a:p>
            <a:pPr marL="0" indent="0">
              <a:spcBef>
                <a:spcPts val="5867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Embed in all URL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links:     token </a:t>
            </a:r>
            <a:r>
              <a:rPr lang="en-US" dirty="0">
                <a:ea typeface="ＭＳ Ｐゴシック" charset="0"/>
                <a:cs typeface="ＭＳ Ｐゴシック" charset="0"/>
              </a:rPr>
              <a:t>leaks via HTTP  </a:t>
            </a:r>
            <a:r>
              <a:rPr lang="en-US" b="1" dirty="0" err="1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Referer</a:t>
            </a:r>
            <a:r>
              <a:rPr lang="en-US" dirty="0">
                <a:ea typeface="ＭＳ Ｐゴシック" charset="0"/>
                <a:cs typeface="ＭＳ Ｐゴシック" charset="0"/>
              </a:rPr>
              <a:t>  header</a:t>
            </a:r>
          </a:p>
          <a:p>
            <a:pPr marL="0" indent="0">
              <a:spcBef>
                <a:spcPts val="5867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In a hidden form field:  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does not work for long-lived sessions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455073" indent="-455073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5073" indent="-455073">
              <a:spcBef>
                <a:spcPts val="4000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Best answer:   a combination of all of the above.</a:t>
            </a:r>
          </a:p>
        </p:txBody>
      </p:sp>
      <p:cxnSp>
        <p:nvCxnSpPr>
          <p:cNvPr id="39939" name="Straight Connector 3"/>
          <p:cNvCxnSpPr>
            <a:cxnSpLocks noChangeShapeType="1"/>
          </p:cNvCxnSpPr>
          <p:nvPr/>
        </p:nvCxnSpPr>
        <p:spPr bwMode="auto">
          <a:xfrm>
            <a:off x="609600" y="2716213"/>
            <a:ext cx="10363200" cy="1588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40" name="Straight Connector 4"/>
          <p:cNvCxnSpPr>
            <a:cxnSpLocks noChangeShapeType="1"/>
          </p:cNvCxnSpPr>
          <p:nvPr/>
        </p:nvCxnSpPr>
        <p:spPr bwMode="auto">
          <a:xfrm>
            <a:off x="609600" y="4138613"/>
            <a:ext cx="10363200" cy="1587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41" name="Straight Connector 5"/>
          <p:cNvCxnSpPr>
            <a:cxnSpLocks noChangeShapeType="1"/>
          </p:cNvCxnSpPr>
          <p:nvPr/>
        </p:nvCxnSpPr>
        <p:spPr bwMode="auto">
          <a:xfrm>
            <a:off x="609600" y="5053013"/>
            <a:ext cx="10363200" cy="1587"/>
          </a:xfrm>
          <a:prstGeom prst="line">
            <a:avLst/>
          </a:prstGeom>
          <a:noFill/>
          <a:ln w="3175">
            <a:solidFill>
              <a:srgbClr val="8694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673601" y="3442972"/>
            <a:ext cx="473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(or if user posts URL in a public blog)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838200" y="2815"/>
            <a:ext cx="10515600" cy="1325563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HTTP referer header</a:t>
            </a:r>
          </a:p>
        </p:txBody>
      </p:sp>
      <p:pic>
        <p:nvPicPr>
          <p:cNvPr id="4198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38608" r="57159" b="56155"/>
          <a:stretch>
            <a:fillRect/>
          </a:stretch>
        </p:blipFill>
        <p:spPr>
          <a:xfrm>
            <a:off x="203202" y="1085490"/>
            <a:ext cx="7042151" cy="838200"/>
          </a:xfrm>
          <a:noFill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56116" r="42328" b="37067"/>
          <a:stretch>
            <a:fillRect/>
          </a:stretch>
        </p:blipFill>
        <p:spPr bwMode="auto">
          <a:xfrm>
            <a:off x="226486" y="1990366"/>
            <a:ext cx="1189143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41988" name="TextBox 6"/>
          <p:cNvSpPr txBox="1">
            <a:spLocks noChangeArrowheads="1"/>
          </p:cNvSpPr>
          <p:nvPr/>
        </p:nvSpPr>
        <p:spPr bwMode="auto">
          <a:xfrm>
            <a:off x="406400" y="3676291"/>
            <a:ext cx="993130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 err="1">
                <a:latin typeface="+mn-lt"/>
              </a:rPr>
              <a:t>Referer</a:t>
            </a:r>
            <a:r>
              <a:rPr lang="en-US" sz="3200" dirty="0">
                <a:latin typeface="+mn-lt"/>
              </a:rPr>
              <a:t> leaks URL session token to 3</a:t>
            </a:r>
            <a:r>
              <a:rPr lang="en-US" sz="3200" baseline="30000" dirty="0">
                <a:latin typeface="+mn-lt"/>
              </a:rPr>
              <a:t>rd</a:t>
            </a:r>
            <a:r>
              <a:rPr lang="en-US" sz="3200" dirty="0">
                <a:latin typeface="+mn-lt"/>
              </a:rPr>
              <a:t> parties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u="sng" dirty="0" err="1">
                <a:latin typeface="+mn-lt"/>
              </a:rPr>
              <a:t>Referer</a:t>
            </a:r>
            <a:r>
              <a:rPr lang="en-US" sz="3200" b="1" u="sng" dirty="0">
                <a:latin typeface="+mn-lt"/>
              </a:rPr>
              <a:t> </a:t>
            </a:r>
            <a:r>
              <a:rPr lang="en-US" sz="3200" b="1" u="sng" dirty="0" err="1">
                <a:latin typeface="+mn-lt"/>
              </a:rPr>
              <a:t>supression</a:t>
            </a:r>
            <a:r>
              <a:rPr lang="en-US" sz="3200" dirty="0">
                <a:latin typeface="+mn-lt"/>
              </a:rPr>
              <a:t>:</a:t>
            </a:r>
          </a:p>
          <a:p>
            <a:pPr marL="457189" indent="-457189" eaLnBrk="1" hangingPunct="1">
              <a:buFont typeface="Arial"/>
              <a:buChar char="•"/>
            </a:pPr>
            <a:r>
              <a:rPr lang="en-US" sz="3200" dirty="0">
                <a:latin typeface="+mn-lt"/>
              </a:rPr>
              <a:t>not sent when HTTPS site refers to an HTTP site</a:t>
            </a:r>
          </a:p>
          <a:p>
            <a:pPr marL="457189" indent="-457189" eaLnBrk="1" hangingPunct="1">
              <a:buFont typeface="Arial"/>
              <a:buChar char="•"/>
            </a:pPr>
            <a:r>
              <a:rPr lang="en-US" sz="3200" dirty="0">
                <a:latin typeface="+mn-lt"/>
              </a:rPr>
              <a:t>in HTML5:     </a:t>
            </a:r>
            <a:r>
              <a:rPr lang="en-US" sz="2667" dirty="0">
                <a:solidFill>
                  <a:srgbClr val="0000FF"/>
                </a:solidFill>
                <a:latin typeface="Arial"/>
                <a:cs typeface="Arial"/>
              </a:rPr>
              <a:t>&lt;a  </a:t>
            </a:r>
            <a:r>
              <a:rPr lang="en-US" sz="2667" b="1" dirty="0" err="1">
                <a:solidFill>
                  <a:srgbClr val="0000FF"/>
                </a:solidFill>
                <a:latin typeface="Arial"/>
                <a:cs typeface="Arial"/>
              </a:rPr>
              <a:t>rel</a:t>
            </a:r>
            <a:r>
              <a:rPr lang="en-US" sz="2667" b="1" dirty="0">
                <a:solidFill>
                  <a:srgbClr val="0000FF"/>
                </a:solidFill>
                <a:latin typeface="Arial"/>
                <a:cs typeface="Arial"/>
              </a:rPr>
              <a:t>=”</a:t>
            </a:r>
            <a:r>
              <a:rPr lang="en-US" sz="2667" b="1" dirty="0" err="1">
                <a:solidFill>
                  <a:srgbClr val="0000FF"/>
                </a:solidFill>
                <a:latin typeface="Arial"/>
                <a:cs typeface="Arial"/>
              </a:rPr>
              <a:t>noreferrer</a:t>
            </a:r>
            <a:r>
              <a:rPr lang="en-US" sz="2667" b="1" dirty="0">
                <a:solidFill>
                  <a:srgbClr val="0000FF"/>
                </a:solidFill>
                <a:latin typeface="Arial"/>
                <a:cs typeface="Arial"/>
              </a:rPr>
              <a:t>” </a:t>
            </a:r>
            <a:r>
              <a:rPr lang="en-US" sz="2667" dirty="0" err="1">
                <a:solidFill>
                  <a:srgbClr val="0000FF"/>
                </a:solidFill>
                <a:latin typeface="Arial"/>
                <a:cs typeface="Arial"/>
              </a:rPr>
              <a:t>href</a:t>
            </a:r>
            <a:r>
              <a:rPr lang="en-US" sz="2667" dirty="0">
                <a:solidFill>
                  <a:srgbClr val="0000FF"/>
                </a:solidFill>
                <a:latin typeface="Arial"/>
                <a:cs typeface="Arial"/>
              </a:rPr>
              <a:t>=www.example.com&gt;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6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10363200" cy="914400"/>
          </a:xfrm>
        </p:spPr>
        <p:txBody>
          <a:bodyPr>
            <a:normAutofit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The Logout Process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11200" y="1143000"/>
            <a:ext cx="11176000" cy="5715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 smtClean="0"/>
              <a:t>Web sites must provide a logout function: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Functionality:  let user to login as different user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Security:   prevent others from abusing account</a:t>
            </a:r>
            <a:endParaRPr lang="en-US" dirty="0"/>
          </a:p>
          <a:p>
            <a:pPr marL="0" indent="0">
              <a:spcBef>
                <a:spcPts val="3168"/>
              </a:spcBef>
              <a:buNone/>
              <a:defRPr/>
            </a:pPr>
            <a:r>
              <a:rPr lang="en-US" dirty="0" smtClean="0"/>
              <a:t>What happens during logout:</a:t>
            </a:r>
          </a:p>
          <a:p>
            <a:pPr marL="533387" lvl="1" indent="0">
              <a:buNone/>
              <a:defRPr/>
            </a:pPr>
            <a:r>
              <a:rPr lang="en-US" dirty="0" smtClean="0"/>
              <a:t>1.  Delete </a:t>
            </a:r>
            <a:r>
              <a:rPr lang="en-US" dirty="0" err="1" smtClean="0"/>
              <a:t>SessionToken</a:t>
            </a:r>
            <a:r>
              <a:rPr lang="en-US" dirty="0" smtClean="0"/>
              <a:t> from client</a:t>
            </a:r>
          </a:p>
          <a:p>
            <a:pPr marL="533387" lvl="1" indent="0">
              <a:buNone/>
              <a:defRPr/>
            </a:pPr>
            <a:r>
              <a:rPr lang="en-US" dirty="0" smtClean="0"/>
              <a:t>2.  Mark session token as expired on server</a:t>
            </a:r>
            <a:endParaRPr lang="en-US" dirty="0"/>
          </a:p>
          <a:p>
            <a:pPr marL="0" indent="0">
              <a:spcBef>
                <a:spcPts val="3168"/>
              </a:spcBef>
              <a:buNone/>
              <a:defRPr/>
            </a:pPr>
            <a:r>
              <a:rPr lang="en-US" dirty="0" smtClean="0"/>
              <a:t>Problem:   many web sites do (1) but not (2)   !!</a:t>
            </a:r>
          </a:p>
          <a:p>
            <a:pPr marL="0" indent="0">
              <a:spcBef>
                <a:spcPts val="768"/>
              </a:spcBef>
              <a:buNone/>
              <a:tabLst>
                <a:tab pos="611702" algn="l"/>
              </a:tabLst>
              <a:defRPr/>
            </a:pPr>
            <a:r>
              <a:rPr lang="en-US" dirty="0" smtClean="0">
                <a:cs typeface="Calibri (Body)"/>
              </a:rPr>
              <a:t>	⇒   Especially risky for sites who fall back to HTTP after login </a:t>
            </a:r>
          </a:p>
          <a:p>
            <a:pPr marL="0" indent="0">
              <a:buNone/>
              <a:defRPr/>
            </a:pPr>
            <a:endParaRPr lang="en-US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9874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Same origin policy:   </a:t>
            </a:r>
            <a:r>
              <a:rPr lang="en-US" altLang="ja-JP" sz="4267" dirty="0">
                <a:ea typeface="ＭＳ Ｐゴシック" charset="0"/>
                <a:cs typeface="ＭＳ Ｐゴシック" charset="0"/>
              </a:rPr>
              <a:t>review</a:t>
            </a:r>
            <a:endParaRPr lang="en-US" sz="4267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8000" y="691556"/>
            <a:ext cx="10668000" cy="406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Review:   Same Origin Policy (SOP) for DOM:</a:t>
            </a:r>
          </a:p>
          <a:p>
            <a:pPr marL="694249" lvl="1" indent="-311143">
              <a:lnSpc>
                <a:spcPts val="4533"/>
              </a:lnSpc>
              <a:spcBef>
                <a:spcPts val="1600"/>
              </a:spcBef>
            </a:pPr>
            <a:r>
              <a:rPr lang="en-US" dirty="0">
                <a:ea typeface="ＭＳ Ｐゴシック" charset="0"/>
              </a:rPr>
              <a:t>Origin A can access origin </a:t>
            </a:r>
            <a:r>
              <a:rPr lang="en-US" dirty="0" smtClean="0">
                <a:ea typeface="ＭＳ Ｐゴシック" charset="0"/>
              </a:rPr>
              <a:t>B’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</a:rPr>
              <a:t>DOM if match on</a:t>
            </a:r>
            <a:br>
              <a:rPr lang="en-US" altLang="ja-JP" dirty="0">
                <a:ea typeface="ＭＳ Ｐゴシック" charset="0"/>
              </a:rPr>
            </a:br>
            <a:r>
              <a:rPr lang="en-US" altLang="ja-JP" dirty="0">
                <a:ea typeface="ＭＳ Ｐゴシック" charset="0"/>
              </a:rPr>
              <a:t>		</a:t>
            </a:r>
            <a:r>
              <a:rPr lang="en-US" altLang="ja-JP" sz="3467" b="1" dirty="0">
                <a:ea typeface="ＭＳ Ｐゴシック" charset="0"/>
              </a:rPr>
              <a:t>(scheme,   domain,  port)</a:t>
            </a:r>
          </a:p>
          <a:p>
            <a:pPr marL="694249" lvl="1" indent="-311143"/>
            <a:endParaRPr lang="en-US" dirty="0"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This lecture:  </a:t>
            </a:r>
            <a:r>
              <a:rPr lang="en-US" dirty="0">
                <a:ea typeface="ＭＳ Ｐゴシック" charset="0"/>
                <a:cs typeface="ＭＳ Ｐゴシック" charset="0"/>
              </a:rPr>
              <a:t>Same Original Policy (SOP) for cookies: </a:t>
            </a:r>
          </a:p>
          <a:p>
            <a:pPr marL="694249" lvl="1" indent="-311143">
              <a:lnSpc>
                <a:spcPts val="4533"/>
              </a:lnSpc>
              <a:spcBef>
                <a:spcPts val="1600"/>
              </a:spcBef>
            </a:pP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Based </a:t>
            </a:r>
            <a:r>
              <a:rPr lang="en-US" dirty="0">
                <a:ea typeface="ＭＳ Ｐゴシック" charset="0"/>
              </a:rPr>
              <a:t>on</a:t>
            </a:r>
            <a:r>
              <a:rPr lang="en-US" dirty="0" smtClean="0">
                <a:ea typeface="ＭＳ Ｐゴシック" charset="0"/>
              </a:rPr>
              <a:t>:      </a:t>
            </a:r>
            <a:r>
              <a:rPr lang="en-US" sz="3467" b="1" dirty="0">
                <a:ea typeface="ＭＳ Ｐゴシック" charset="0"/>
              </a:rPr>
              <a:t>([scheme],  domain,  </a:t>
            </a:r>
            <a:r>
              <a:rPr lang="en-US" sz="3467" b="1" i="1" dirty="0">
                <a:ea typeface="ＭＳ Ｐゴシック" charset="0"/>
              </a:rPr>
              <a:t>path</a:t>
            </a:r>
            <a:r>
              <a:rPr lang="en-US" sz="3467" b="1" dirty="0">
                <a:ea typeface="ＭＳ Ｐゴシック" charset="0"/>
              </a:rPr>
              <a:t>)</a:t>
            </a:r>
          </a:p>
        </p:txBody>
      </p:sp>
      <p:grpSp>
        <p:nvGrpSpPr>
          <p:cNvPr id="6149" name="Group 6"/>
          <p:cNvGrpSpPr>
            <a:grpSpLocks/>
          </p:cNvGrpSpPr>
          <p:nvPr/>
        </p:nvGrpSpPr>
        <p:grpSpPr bwMode="auto">
          <a:xfrm>
            <a:off x="3454400" y="4552362"/>
            <a:ext cx="1428746" cy="1004549"/>
            <a:chOff x="2209800" y="4984376"/>
            <a:chExt cx="1071282" cy="1005032"/>
          </a:xfrm>
        </p:grpSpPr>
        <p:sp>
          <p:nvSpPr>
            <p:cNvPr id="6151" name="TextBox 4"/>
            <p:cNvSpPr txBox="1">
              <a:spLocks noChangeArrowheads="1"/>
            </p:cNvSpPr>
            <p:nvPr/>
          </p:nvSpPr>
          <p:spPr bwMode="auto">
            <a:xfrm>
              <a:off x="2209800" y="5486400"/>
              <a:ext cx="1039919" cy="503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67"/>
                <a:t>optional</a:t>
              </a:r>
            </a:p>
          </p:txBody>
        </p:sp>
        <p:sp>
          <p:nvSpPr>
            <p:cNvPr id="6152" name="Freeform 5"/>
            <p:cNvSpPr>
              <a:spLocks noChangeArrowheads="1"/>
            </p:cNvSpPr>
            <p:nvPr/>
          </p:nvSpPr>
          <p:spPr bwMode="auto">
            <a:xfrm>
              <a:off x="2761129" y="4984376"/>
              <a:ext cx="519953" cy="573742"/>
            </a:xfrm>
            <a:custGeom>
              <a:avLst/>
              <a:gdLst>
                <a:gd name="T0" fmla="*/ 0 w 519953"/>
                <a:gd name="T1" fmla="*/ 573742 h 573742"/>
                <a:gd name="T2" fmla="*/ 394447 w 519953"/>
                <a:gd name="T3" fmla="*/ 340659 h 573742"/>
                <a:gd name="T4" fmla="*/ 519953 w 519953"/>
                <a:gd name="T5" fmla="*/ 0 h 573742"/>
                <a:gd name="T6" fmla="*/ 0 60000 65536"/>
                <a:gd name="T7" fmla="*/ 0 60000 65536"/>
                <a:gd name="T8" fmla="*/ 0 60000 65536"/>
                <a:gd name="T9" fmla="*/ 0 w 519953"/>
                <a:gd name="T10" fmla="*/ 0 h 573742"/>
                <a:gd name="T11" fmla="*/ 519953 w 519953"/>
                <a:gd name="T12" fmla="*/ 573742 h 5737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9953" h="573742">
                  <a:moveTo>
                    <a:pt x="0" y="573742"/>
                  </a:moveTo>
                  <a:cubicBezTo>
                    <a:pt x="153894" y="505012"/>
                    <a:pt x="307788" y="436283"/>
                    <a:pt x="394447" y="340659"/>
                  </a:cubicBezTo>
                  <a:cubicBezTo>
                    <a:pt x="481106" y="245035"/>
                    <a:pt x="500529" y="122517"/>
                    <a:pt x="519953" y="0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0" y="5644556"/>
            <a:ext cx="7213600" cy="6096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3200"/>
              <a:t>scheme://domain:port/path?params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5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US" sz="6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hijacking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27000"/>
            <a:ext cx="10972800" cy="1143000"/>
          </a:xfrm>
        </p:spPr>
        <p:txBody>
          <a:bodyPr/>
          <a:lstStyle/>
          <a:p>
            <a:r>
              <a:rPr lang="en-US" dirty="0" smtClean="0"/>
              <a:t>Session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1277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Attacker waits for user to login</a:t>
            </a:r>
            <a:endParaRPr lang="en-US" dirty="0"/>
          </a:p>
          <a:p>
            <a:pPr marL="0" indent="0">
              <a:spcBef>
                <a:spcPts val="3168"/>
              </a:spcBef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	then </a:t>
            </a:r>
            <a:r>
              <a:rPr lang="en-US" dirty="0">
                <a:ea typeface="ＭＳ Ｐゴシック" charset="0"/>
                <a:cs typeface="ＭＳ Ｐゴシック" charset="0"/>
              </a:rPr>
              <a:t>attacker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steals user’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Session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Token </a:t>
            </a:r>
            <a:br>
              <a:rPr lang="en-US" altLang="ja-JP" dirty="0" smtClean="0">
                <a:ea typeface="ＭＳ Ｐゴシック" charset="0"/>
                <a:cs typeface="ＭＳ Ｐゴシック" charset="0"/>
              </a:rPr>
            </a:br>
            <a:r>
              <a:rPr lang="en-US" altLang="ja-JP" dirty="0" smtClean="0">
                <a:ea typeface="ＭＳ Ｐゴシック" charset="0"/>
                <a:cs typeface="ＭＳ Ｐゴシック" charset="0"/>
              </a:rPr>
              <a:t>	and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hijacks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session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3168"/>
              </a:spcBef>
              <a:buNone/>
            </a:pPr>
            <a:r>
              <a:rPr lang="en-US" altLang="ja-JP" dirty="0" smtClean="0">
                <a:ea typeface="ＭＳ Ｐゴシック" charset="0"/>
                <a:cs typeface="ＭＳ Ｐゴシック" charset="0"/>
              </a:rPr>
              <a:t>⇒   attacker can issue arbitrary requests on behalf of user</a:t>
            </a:r>
          </a:p>
          <a:p>
            <a:pPr marL="0" indent="0">
              <a:buNone/>
            </a:pP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ja-JP" dirty="0" smtClean="0">
                <a:ea typeface="ＭＳ Ｐゴシック" charset="0"/>
                <a:cs typeface="ＭＳ Ｐゴシック" charset="0"/>
              </a:rPr>
              <a:t>Example:   </a:t>
            </a:r>
            <a:r>
              <a:rPr lang="en-US" altLang="ja-JP" b="1" dirty="0" err="1" smtClean="0">
                <a:ea typeface="ＭＳ Ｐゴシック" charset="0"/>
                <a:cs typeface="ＭＳ Ｐゴシック" charset="0"/>
              </a:rPr>
              <a:t>FireSheep</a:t>
            </a:r>
            <a:r>
              <a:rPr lang="en-US" altLang="ja-JP" b="1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[2010]    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ja-JP" dirty="0" smtClean="0">
                <a:ea typeface="ＭＳ Ｐゴシック" charset="0"/>
                <a:cs typeface="ＭＳ Ｐゴシック" charset="0"/>
              </a:rPr>
              <a:t>	Firefox extension that hijacks Facebook </a:t>
            </a:r>
            <a:br>
              <a:rPr lang="en-US" altLang="ja-JP" dirty="0" smtClean="0">
                <a:ea typeface="ＭＳ Ｐゴシック" charset="0"/>
                <a:cs typeface="ＭＳ Ｐゴシック" charset="0"/>
              </a:rPr>
            </a:br>
            <a:r>
              <a:rPr lang="en-US" altLang="ja-JP" dirty="0" smtClean="0">
                <a:ea typeface="ＭＳ Ｐゴシック" charset="0"/>
                <a:cs typeface="ＭＳ Ｐゴシック" charset="0"/>
              </a:rPr>
              <a:t>	session tokens over </a:t>
            </a:r>
            <a:r>
              <a:rPr lang="en-US" altLang="ja-JP" dirty="0" err="1" smtClean="0">
                <a:ea typeface="ＭＳ Ｐゴシック" charset="0"/>
                <a:cs typeface="ＭＳ Ｐゴシック" charset="0"/>
              </a:rPr>
              <a:t>WiFi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.          Solution:   HTTPS after login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76200"/>
            <a:ext cx="10972800" cy="838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ahoma" charset="0"/>
                <a:ea typeface="ＭＳ Ｐゴシック" charset="0"/>
                <a:cs typeface="ＭＳ Ｐゴシック" charset="0"/>
              </a:rPr>
              <a:t>Beware:    Predictable tokens</a:t>
            </a:r>
            <a:endParaRPr lang="en-US" sz="4800" dirty="0">
              <a:latin typeface="Tahoma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146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092200"/>
            <a:ext cx="1188720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a typeface="ＭＳ Ｐゴシック" charset="0"/>
                <a:cs typeface="ＭＳ Ｐゴシック" charset="0"/>
              </a:rPr>
              <a:t>Example 1: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   </a:t>
            </a:r>
            <a:r>
              <a:rPr lang="en-US" dirty="0">
                <a:ea typeface="ＭＳ Ｐゴシック" charset="0"/>
                <a:cs typeface="ＭＳ Ｐゴシック" charset="0"/>
              </a:rPr>
              <a:t>counter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ea typeface="ＭＳ Ｐゴシック" charset="0"/>
                <a:cs typeface="ＭＳ Ｐゴシック" charset="0"/>
                <a:sym typeface="Symbol" charset="0"/>
              </a:rPr>
              <a:t> 	</a:t>
            </a:r>
            <a:r>
              <a:rPr lang="en-US" dirty="0" smtClean="0">
                <a:ea typeface="ＭＳ Ｐゴシック" charset="0"/>
                <a:sym typeface="Symbol" charset="0"/>
              </a:rPr>
              <a:t>⇒ </a:t>
            </a:r>
            <a:r>
              <a:rPr lang="en-US" dirty="0" smtClean="0">
                <a:ea typeface="ＭＳ Ｐゴシック" charset="0"/>
              </a:rPr>
              <a:t> user logs in, gets counter value, </a:t>
            </a:r>
            <a:br>
              <a:rPr lang="en-US" dirty="0" smtClean="0">
                <a:ea typeface="ＭＳ Ｐゴシック" charset="0"/>
              </a:rPr>
            </a:br>
            <a:r>
              <a:rPr lang="en-US" dirty="0" smtClean="0">
                <a:ea typeface="ＭＳ Ｐゴシック" charset="0"/>
              </a:rPr>
              <a:t>       	      can view sessions of other users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3968"/>
              </a:spcBef>
              <a:buNone/>
            </a:pPr>
            <a:r>
              <a:rPr lang="en-US" b="1" dirty="0" smtClean="0">
                <a:ea typeface="ＭＳ Ｐゴシック" charset="0"/>
                <a:cs typeface="ＭＳ Ｐゴシック" charset="0"/>
              </a:rPr>
              <a:t>Example 2:    </a:t>
            </a:r>
            <a:r>
              <a:rPr lang="en-US" dirty="0">
                <a:ea typeface="ＭＳ Ｐゴシック" charset="0"/>
                <a:cs typeface="ＭＳ Ｐゴシック" charset="0"/>
              </a:rPr>
              <a:t>weak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MAC.       </a:t>
            </a:r>
            <a:r>
              <a:rPr lang="en-US" dirty="0" smtClean="0">
                <a:ea typeface="ＭＳ Ｐゴシック" charset="0"/>
              </a:rPr>
              <a:t>token </a:t>
            </a:r>
            <a:r>
              <a:rPr lang="en-US" dirty="0">
                <a:ea typeface="ＭＳ Ｐゴシック" charset="0"/>
              </a:rPr>
              <a:t>= </a:t>
            </a:r>
            <a:r>
              <a:rPr lang="en-US" sz="3733" b="1" dirty="0">
                <a:solidFill>
                  <a:srgbClr val="009900"/>
                </a:solidFill>
                <a:ea typeface="ＭＳ Ｐゴシック" charset="0"/>
              </a:rPr>
              <a:t>{</a:t>
            </a:r>
            <a:r>
              <a:rPr lang="en-US" b="1" dirty="0" smtClean="0">
                <a:solidFill>
                  <a:srgbClr val="009900"/>
                </a:solidFill>
                <a:ea typeface="ＭＳ Ｐゴシック" charset="0"/>
              </a:rPr>
              <a:t> </a:t>
            </a:r>
            <a:r>
              <a:rPr lang="en-US" b="1" dirty="0" err="1" smtClean="0">
                <a:solidFill>
                  <a:srgbClr val="009900"/>
                </a:solidFill>
                <a:ea typeface="ＭＳ Ｐゴシック" charset="0"/>
              </a:rPr>
              <a:t>userid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</a:rPr>
              <a:t>,  </a:t>
            </a:r>
            <a:r>
              <a:rPr lang="en-US" b="1" dirty="0" err="1">
                <a:solidFill>
                  <a:srgbClr val="009900"/>
                </a:solidFill>
                <a:ea typeface="ＭＳ Ｐゴシック" charset="0"/>
              </a:rPr>
              <a:t>MAC</a:t>
            </a:r>
            <a:r>
              <a:rPr lang="en-US" sz="3733" b="1" baseline="-25000" dirty="0" err="1">
                <a:solidFill>
                  <a:srgbClr val="009900"/>
                </a:solidFill>
                <a:ea typeface="ＭＳ Ｐゴシック" charset="0"/>
              </a:rPr>
              <a:t>k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</a:rPr>
              <a:t>(</a:t>
            </a:r>
            <a:r>
              <a:rPr lang="en-US" b="1" dirty="0" err="1">
                <a:solidFill>
                  <a:srgbClr val="009900"/>
                </a:solidFill>
                <a:ea typeface="ＭＳ Ｐゴシック" charset="0"/>
              </a:rPr>
              <a:t>userid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</a:rPr>
              <a:t>) </a:t>
            </a:r>
            <a:r>
              <a:rPr lang="en-US" sz="3733" b="1" dirty="0">
                <a:solidFill>
                  <a:srgbClr val="009900"/>
                </a:solidFill>
                <a:ea typeface="ＭＳ Ｐゴシック" charset="0"/>
              </a:rPr>
              <a:t>}</a:t>
            </a:r>
            <a:endParaRPr lang="en-US" b="1" dirty="0">
              <a:solidFill>
                <a:srgbClr val="009900"/>
              </a:solidFill>
              <a:ea typeface="ＭＳ Ｐゴシック" charset="0"/>
            </a:endParaRPr>
          </a:p>
          <a:p>
            <a:pPr marL="685783" indent="-609585"/>
            <a:r>
              <a:rPr lang="en-US" dirty="0">
                <a:ea typeface="ＭＳ Ｐゴシック" charset="0"/>
              </a:rPr>
              <a:t>Weak MAC exposes  </a:t>
            </a:r>
            <a:r>
              <a:rPr lang="en-US" b="1" dirty="0">
                <a:solidFill>
                  <a:srgbClr val="009900"/>
                </a:solidFill>
                <a:ea typeface="ＭＳ Ｐゴシック" charset="0"/>
              </a:rPr>
              <a:t> k  </a:t>
            </a:r>
            <a:r>
              <a:rPr lang="en-US" dirty="0">
                <a:ea typeface="ＭＳ Ｐゴシック" charset="0"/>
              </a:rPr>
              <a:t>  from few cookies</a:t>
            </a:r>
            <a:r>
              <a:rPr lang="en-US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</a:endParaRPr>
          </a:p>
          <a:p>
            <a:pPr marL="0" indent="0">
              <a:spcBef>
                <a:spcPts val="5568"/>
              </a:spcBef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Apache </a:t>
            </a:r>
            <a:r>
              <a:rPr lang="en-US" dirty="0">
                <a:ea typeface="ＭＳ Ｐゴシック" charset="0"/>
                <a:cs typeface="ＭＳ Ｐゴシック" charset="0"/>
              </a:rPr>
              <a:t>Tomcat:  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generateSessionId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()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Returns random session ID     </a:t>
            </a:r>
            <a:r>
              <a:rPr lang="en-US" sz="2667" dirty="0">
                <a:ea typeface="ＭＳ Ｐゴシック" charset="0"/>
                <a:cs typeface="ＭＳ Ｐゴシック" charset="0"/>
              </a:rPr>
              <a:t>[server retrieves client state based on </a:t>
            </a:r>
            <a:r>
              <a:rPr lang="en-US" sz="2667" dirty="0" err="1">
                <a:ea typeface="ＭＳ Ｐゴシック" charset="0"/>
                <a:cs typeface="ＭＳ Ｐゴシック" charset="0"/>
              </a:rPr>
              <a:t>sess</a:t>
            </a:r>
            <a:r>
              <a:rPr lang="en-US" sz="2667" dirty="0">
                <a:ea typeface="ＭＳ Ｐゴシック" charset="0"/>
                <a:cs typeface="ＭＳ Ｐゴシック" charset="0"/>
              </a:rPr>
              <a:t>-id]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711200" y="1803400"/>
            <a:ext cx="10871200" cy="32512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r>
              <a:rPr lang="en-US" sz="3200" dirty="0"/>
              <a:t>Session tokens must be unpredictable to attacker</a:t>
            </a:r>
          </a:p>
          <a:p>
            <a:pPr>
              <a:spcBef>
                <a:spcPts val="3733"/>
              </a:spcBef>
            </a:pPr>
            <a:r>
              <a:rPr lang="en-US" sz="3200" dirty="0"/>
              <a:t>To generate:  use underlying framework  </a:t>
            </a:r>
            <a:r>
              <a:rPr lang="en-US" sz="2667" dirty="0"/>
              <a:t>(e.g. ASP, Tomcat, Rails)</a:t>
            </a:r>
          </a:p>
          <a:p>
            <a:pPr>
              <a:spcBef>
                <a:spcPts val="3200"/>
              </a:spcBef>
            </a:pPr>
            <a:r>
              <a:rPr lang="en-US" sz="3200" dirty="0"/>
              <a:t>    	Rails:     token = MD5( current time, </a:t>
            </a:r>
            <a:r>
              <a:rPr lang="en-US" sz="3200" u="sng" dirty="0"/>
              <a:t>random nonce</a:t>
            </a:r>
            <a:r>
              <a:rPr lang="en-US" sz="3200" dirty="0"/>
              <a:t> )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Beware:  Session token theft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193800"/>
            <a:ext cx="1137920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Example 1</a:t>
            </a:r>
            <a:r>
              <a:rPr lang="en-US" dirty="0">
                <a:ea typeface="ＭＳ Ｐゴシック" charset="0"/>
                <a:cs typeface="ＭＳ Ｐゴシック" charset="0"/>
              </a:rPr>
              <a:t>:    login over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HTTPS,  but subsequent HTTP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1333"/>
              </a:spcBef>
            </a:pPr>
            <a:r>
              <a:rPr lang="en-US" dirty="0" smtClean="0">
                <a:ea typeface="ＭＳ Ｐゴシック" charset="0"/>
              </a:rPr>
              <a:t>Enables cookie theft at wireless </a:t>
            </a:r>
            <a:r>
              <a:rPr lang="en-US" dirty="0">
                <a:ea typeface="ＭＳ Ｐゴシック" charset="0"/>
              </a:rPr>
              <a:t>Café </a:t>
            </a:r>
            <a:r>
              <a:rPr lang="en-US" dirty="0" smtClean="0">
                <a:ea typeface="ＭＳ Ｐゴシック" charset="0"/>
              </a:rPr>
              <a:t>      </a:t>
            </a:r>
            <a:r>
              <a:rPr lang="en-US" dirty="0">
                <a:ea typeface="ＭＳ Ｐゴシック" charset="0"/>
              </a:rPr>
              <a:t>(e.g. </a:t>
            </a:r>
            <a:r>
              <a:rPr lang="en-US" dirty="0" err="1">
                <a:ea typeface="ＭＳ Ｐゴシック" charset="0"/>
              </a:rPr>
              <a:t>Firesheep</a:t>
            </a:r>
            <a:r>
              <a:rPr lang="en-US" dirty="0">
                <a:ea typeface="ＭＳ Ｐゴシック" charset="0"/>
              </a:rPr>
              <a:t>)</a:t>
            </a:r>
          </a:p>
          <a:p>
            <a:pPr>
              <a:spcBef>
                <a:spcPts val="1333"/>
              </a:spcBef>
            </a:pPr>
            <a:r>
              <a:rPr lang="en-US" dirty="0">
                <a:ea typeface="ＭＳ Ｐゴシック" charset="0"/>
              </a:rPr>
              <a:t>Other </a:t>
            </a:r>
            <a:r>
              <a:rPr lang="en-US" dirty="0" smtClean="0">
                <a:ea typeface="ＭＳ Ｐゴシック" charset="0"/>
              </a:rPr>
              <a:t>ways network attacker can steal token: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S</a:t>
            </a:r>
            <a:r>
              <a:rPr lang="en-US" dirty="0" smtClean="0">
                <a:ea typeface="ＭＳ Ｐゴシック" charset="0"/>
              </a:rPr>
              <a:t>ite has mixed HTTPS</a:t>
            </a:r>
            <a:r>
              <a:rPr lang="en-US" dirty="0">
                <a:ea typeface="ＭＳ Ｐゴシック" charset="0"/>
              </a:rPr>
              <a:t>/HTTP </a:t>
            </a:r>
            <a:r>
              <a:rPr lang="en-US" dirty="0" smtClean="0">
                <a:ea typeface="ＭＳ Ｐゴシック" charset="0"/>
              </a:rPr>
              <a:t>pages  ⇒  token sent over HTTP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Man-in-the-middle attacks on SSL </a:t>
            </a:r>
          </a:p>
          <a:p>
            <a:pPr lvl="2"/>
            <a:endParaRPr lang="en-US" dirty="0">
              <a:ea typeface="ＭＳ Ｐゴシック" charset="0"/>
            </a:endParaRPr>
          </a:p>
          <a:p>
            <a:pPr marL="0" indent="0"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Example 2</a:t>
            </a:r>
            <a:r>
              <a:rPr lang="en-US" dirty="0">
                <a:ea typeface="ＭＳ Ｐゴシック" charset="0"/>
                <a:cs typeface="ＭＳ Ｐゴシック" charset="0"/>
              </a:rPr>
              <a:t>:    Cross Site Scripting (XSS) exploits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Amplified by poor logout procedures:</a:t>
            </a:r>
          </a:p>
          <a:p>
            <a:pPr lvl="1"/>
            <a:r>
              <a:rPr lang="en-US" dirty="0">
                <a:ea typeface="ＭＳ Ｐゴシック" charset="0"/>
              </a:rPr>
              <a:t>Logout must invalidate token on server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812800" y="-25400"/>
            <a:ext cx="11074400" cy="1270000"/>
          </a:xfrm>
        </p:spPr>
        <p:txBody>
          <a:bodyPr>
            <a:normAutofit fontScale="90000"/>
          </a:bodyPr>
          <a:lstStyle/>
          <a:p>
            <a:pPr>
              <a:lnSpc>
                <a:spcPts val="6000"/>
              </a:lnSpc>
            </a:pPr>
            <a:r>
              <a:rPr lang="en-US" sz="4267" dirty="0">
                <a:latin typeface="Tahoma" charset="0"/>
                <a:ea typeface="ＭＳ Ｐゴシック" charset="0"/>
                <a:cs typeface="ＭＳ Ｐゴシック" charset="0"/>
              </a:rPr>
              <a:t>Mitigating </a:t>
            </a:r>
            <a:r>
              <a:rPr lang="en-US" sz="4267" dirty="0" err="1">
                <a:latin typeface="Tahoma" charset="0"/>
                <a:ea typeface="ＭＳ Ｐゴシック" charset="0"/>
                <a:cs typeface="ＭＳ Ｐゴシック" charset="0"/>
              </a:rPr>
              <a:t>SessionToken</a:t>
            </a:r>
            <a:r>
              <a:rPr lang="en-US" sz="4267" dirty="0">
                <a:latin typeface="Tahoma" charset="0"/>
                <a:ea typeface="ＭＳ Ｐゴシック" charset="0"/>
                <a:cs typeface="ＭＳ Ｐゴシック" charset="0"/>
              </a:rPr>
              <a:t> theft by binding </a:t>
            </a:r>
            <a:br>
              <a:rPr lang="en-US" sz="4267" dirty="0">
                <a:latin typeface="Tahoma" charset="0"/>
                <a:ea typeface="ＭＳ Ｐゴシック" charset="0"/>
                <a:cs typeface="ＭＳ Ｐゴシック" charset="0"/>
              </a:rPr>
            </a:br>
            <a:r>
              <a:rPr lang="en-US" sz="4267" dirty="0">
                <a:latin typeface="Tahoma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4267" dirty="0" err="1">
                <a:latin typeface="Tahoma" charset="0"/>
                <a:ea typeface="ＭＳ Ｐゴシック" charset="0"/>
                <a:cs typeface="ＭＳ Ｐゴシック" charset="0"/>
              </a:rPr>
              <a:t>SessionToken</a:t>
            </a:r>
            <a:r>
              <a:rPr lang="en-US" sz="4267" dirty="0">
                <a:latin typeface="Tahoma" charset="0"/>
                <a:ea typeface="ＭＳ Ｐゴシック" charset="0"/>
                <a:cs typeface="ＭＳ Ｐゴシック" charset="0"/>
              </a:rPr>
              <a:t> to client’</a:t>
            </a:r>
            <a:r>
              <a:rPr lang="en-US" altLang="ja-JP" sz="4267" dirty="0">
                <a:latin typeface="Tahoma" charset="0"/>
                <a:ea typeface="ＭＳ Ｐゴシック" charset="0"/>
                <a:cs typeface="ＭＳ Ｐゴシック" charset="0"/>
              </a:rPr>
              <a:t>s computer</a:t>
            </a:r>
            <a:endParaRPr lang="en-US" sz="4267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06400" y="2641600"/>
            <a:ext cx="11277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Client IP </a:t>
            </a:r>
            <a:r>
              <a:rPr lang="en-US" b="1" dirty="0" err="1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 b="1" dirty="0" err="1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ddr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    </a:t>
            </a:r>
            <a:r>
              <a:rPr lang="en-US" dirty="0" smtClean="0">
                <a:ea typeface="ＭＳ Ｐゴシック" charset="0"/>
              </a:rPr>
              <a:t>makes </a:t>
            </a:r>
            <a:r>
              <a:rPr lang="en-US" dirty="0">
                <a:ea typeface="ＭＳ Ｐゴシック" charset="0"/>
              </a:rPr>
              <a:t>it harder to use token at another machine</a:t>
            </a:r>
          </a:p>
          <a:p>
            <a:pPr lvl="1"/>
            <a:r>
              <a:rPr lang="en-US" dirty="0">
                <a:ea typeface="ＭＳ Ｐゴシック" charset="0"/>
              </a:rPr>
              <a:t>But honest client may change IP </a:t>
            </a:r>
            <a:r>
              <a:rPr lang="en-US" dirty="0" err="1">
                <a:ea typeface="ＭＳ Ｐゴシック" charset="0"/>
              </a:rPr>
              <a:t>addr</a:t>
            </a:r>
            <a:r>
              <a:rPr lang="en-US" dirty="0">
                <a:ea typeface="ＭＳ Ｐゴシック" charset="0"/>
              </a:rPr>
              <a:t> during session</a:t>
            </a:r>
          </a:p>
          <a:p>
            <a:pPr lvl="2"/>
            <a:r>
              <a:rPr lang="en-US" dirty="0">
                <a:ea typeface="ＭＳ Ｐゴシック" charset="0"/>
              </a:rPr>
              <a:t>client will be logged out for no reason</a:t>
            </a:r>
            <a:r>
              <a:rPr lang="en-US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3232"/>
              </a:spcBef>
              <a:buNone/>
            </a:pPr>
            <a:r>
              <a:rPr lang="en-US" b="1" dirty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Client user </a:t>
            </a:r>
            <a:r>
              <a:rPr lang="en-US" b="1" dirty="0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agent</a:t>
            </a:r>
            <a:r>
              <a:rPr lang="en-US" dirty="0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 weak </a:t>
            </a:r>
            <a:r>
              <a:rPr lang="en-US" dirty="0">
                <a:ea typeface="ＭＳ Ｐゴシック" charset="0"/>
              </a:rPr>
              <a:t>defense against theft, but </a:t>
            </a:r>
            <a:r>
              <a:rPr lang="en-US" dirty="0" smtClean="0">
                <a:ea typeface="ＭＳ Ｐゴシック" charset="0"/>
              </a:rPr>
              <a:t>doesn’</a:t>
            </a:r>
            <a:r>
              <a:rPr lang="en-US" altLang="ja-JP" dirty="0" smtClean="0">
                <a:ea typeface="ＭＳ Ｐゴシック" charset="0"/>
              </a:rPr>
              <a:t>t </a:t>
            </a:r>
            <a:r>
              <a:rPr lang="en-US" altLang="ja-JP" dirty="0">
                <a:ea typeface="ＭＳ Ｐゴシック" charset="0"/>
              </a:rPr>
              <a:t>hurt</a:t>
            </a:r>
            <a:r>
              <a:rPr lang="en-US" altLang="ja-JP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4032"/>
              </a:spcBef>
              <a:buNone/>
            </a:pPr>
            <a:r>
              <a:rPr lang="en-US" b="1" dirty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SSL session </a:t>
            </a:r>
            <a:r>
              <a:rPr lang="en-US" b="1" dirty="0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id</a:t>
            </a:r>
            <a:r>
              <a:rPr lang="en-US" dirty="0" smtClean="0">
                <a:solidFill>
                  <a:srgbClr val="002060"/>
                </a:solidFill>
                <a:ea typeface="ＭＳ Ｐゴシック" charset="0"/>
                <a:cs typeface="ＭＳ Ｐゴシック" charset="0"/>
              </a:rPr>
              <a:t>:  </a:t>
            </a:r>
            <a:r>
              <a:rPr lang="en-US" dirty="0">
                <a:ea typeface="ＭＳ Ｐゴシック" charset="0"/>
              </a:rPr>
              <a:t>s</a:t>
            </a:r>
            <a:r>
              <a:rPr lang="en-US" dirty="0" smtClean="0">
                <a:ea typeface="ＭＳ Ｐゴシック" charset="0"/>
              </a:rPr>
              <a:t>ame </a:t>
            </a:r>
            <a:r>
              <a:rPr lang="en-US" dirty="0">
                <a:ea typeface="ＭＳ Ｐゴシック" charset="0"/>
              </a:rPr>
              <a:t>problem as IP address   </a:t>
            </a:r>
            <a:r>
              <a:rPr lang="en-US" sz="2400" dirty="0">
                <a:ea typeface="ＭＳ Ｐゴシック" charset="0"/>
              </a:rPr>
              <a:t>(and even worse)</a:t>
            </a:r>
            <a:endParaRPr lang="en-US" dirty="0">
              <a:ea typeface="ＭＳ Ｐゴシック" charset="0"/>
            </a:endParaRP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406401" y="1695847"/>
            <a:ext cx="89938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A common idea:  embed machine specific data in SID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ession </a:t>
            </a:r>
            <a:r>
              <a:rPr lang="en-US" dirty="0">
                <a:ea typeface="ＭＳ Ｐゴシック" charset="0"/>
                <a:cs typeface="ＭＳ Ｐゴシック" charset="0"/>
              </a:rPr>
              <a:t>fixation attacks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8000" y="889000"/>
            <a:ext cx="11379200" cy="596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Suppose attacker can set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user’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session token:</a:t>
            </a:r>
          </a:p>
          <a:p>
            <a:r>
              <a:rPr lang="en-US" dirty="0">
                <a:ea typeface="ＭＳ Ｐゴシック" charset="0"/>
              </a:rPr>
              <a:t>For URL tokens, trick user into clicking on URL</a:t>
            </a:r>
          </a:p>
          <a:p>
            <a:r>
              <a:rPr lang="en-US" dirty="0">
                <a:ea typeface="ＭＳ Ｐゴシック" charset="0"/>
              </a:rPr>
              <a:t>For cookie tokens, set using XSS </a:t>
            </a:r>
            <a:r>
              <a:rPr lang="en-US" dirty="0" smtClean="0">
                <a:ea typeface="ＭＳ Ｐゴシック" charset="0"/>
              </a:rPr>
              <a:t>exploits</a:t>
            </a:r>
            <a:endParaRPr lang="en-US" dirty="0">
              <a:ea typeface="ＭＳ Ｐゴシック" charset="0"/>
            </a:endParaRPr>
          </a:p>
          <a:p>
            <a:pPr marL="0" indent="0">
              <a:spcBef>
                <a:spcPts val="1568"/>
              </a:spcBef>
              <a:buNone/>
            </a:pPr>
            <a:r>
              <a:rPr lang="en-US" u="sng" dirty="0">
                <a:ea typeface="ＭＳ Ｐゴシック" charset="0"/>
                <a:cs typeface="ＭＳ Ｐゴシック" charset="0"/>
              </a:rPr>
              <a:t>Attack</a:t>
            </a:r>
            <a:r>
              <a:rPr lang="en-US" dirty="0">
                <a:ea typeface="ＭＳ Ｐゴシック" charset="0"/>
                <a:cs typeface="ＭＳ Ｐゴシック" charset="0"/>
              </a:rPr>
              <a:t>:     (say, using URL tokens)</a:t>
            </a:r>
          </a:p>
          <a:p>
            <a:pPr>
              <a:spcBef>
                <a:spcPts val="1600"/>
              </a:spcBef>
              <a:buFont typeface="Wingdings" charset="0"/>
              <a:buAutoNum type="arabicPeriod"/>
            </a:pPr>
            <a:r>
              <a:rPr lang="en-US" dirty="0">
                <a:ea typeface="ＭＳ Ｐゴシック" charset="0"/>
              </a:rPr>
              <a:t>Attacker gets anonymous session token for </a:t>
            </a:r>
            <a:r>
              <a:rPr lang="en-US" dirty="0" err="1">
                <a:ea typeface="ＭＳ Ｐゴシック" charset="0"/>
              </a:rPr>
              <a:t>site.com</a:t>
            </a:r>
            <a:endParaRPr lang="en-US" dirty="0">
              <a:ea typeface="ＭＳ Ｐゴシック" charset="0"/>
            </a:endParaRPr>
          </a:p>
          <a:p>
            <a:pPr>
              <a:spcBef>
                <a:spcPts val="1600"/>
              </a:spcBef>
              <a:buFont typeface="Wingdings" charset="0"/>
              <a:buAutoNum type="arabicPeriod"/>
            </a:pPr>
            <a:r>
              <a:rPr lang="en-US" dirty="0">
                <a:ea typeface="ＭＳ Ｐゴシック" charset="0"/>
              </a:rPr>
              <a:t>Sends URL to user with </a:t>
            </a:r>
            <a:r>
              <a:rPr lang="en-US" dirty="0" smtClean="0">
                <a:ea typeface="ＭＳ Ｐゴシック" charset="0"/>
              </a:rPr>
              <a:t>attacker’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</a:rPr>
              <a:t>session token</a:t>
            </a:r>
          </a:p>
          <a:p>
            <a:pPr>
              <a:spcBef>
                <a:spcPts val="1600"/>
              </a:spcBef>
              <a:buFont typeface="Wingdings" charset="0"/>
              <a:buAutoNum type="arabicPeriod"/>
            </a:pPr>
            <a:r>
              <a:rPr lang="en-US" dirty="0">
                <a:ea typeface="ＭＳ Ｐゴシック" charset="0"/>
              </a:rPr>
              <a:t>User clicks on URL and logs into  </a:t>
            </a:r>
            <a:r>
              <a:rPr lang="en-US" dirty="0" err="1">
                <a:ea typeface="ＭＳ Ｐゴシック" charset="0"/>
              </a:rPr>
              <a:t>site.com</a:t>
            </a:r>
            <a:endParaRPr lang="en-US" dirty="0">
              <a:ea typeface="ＭＳ Ｐゴシック" charset="0"/>
            </a:endParaRPr>
          </a:p>
          <a:p>
            <a:pPr marL="1219170" lvl="1" indent="-609585"/>
            <a:r>
              <a:rPr lang="en-US" dirty="0">
                <a:ea typeface="ＭＳ Ｐゴシック" charset="0"/>
              </a:rPr>
              <a:t>this elevates </a:t>
            </a:r>
            <a:r>
              <a:rPr lang="en-US" dirty="0" smtClean="0">
                <a:ea typeface="ＭＳ Ｐゴシック" charset="0"/>
              </a:rPr>
              <a:t>attacker’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</a:rPr>
              <a:t>token to logged-in token</a:t>
            </a:r>
          </a:p>
          <a:p>
            <a:pPr>
              <a:spcBef>
                <a:spcPts val="1600"/>
              </a:spcBef>
              <a:buFont typeface="Tahoma" charset="0"/>
              <a:buAutoNum type="arabicPeriod"/>
            </a:pPr>
            <a:r>
              <a:rPr lang="en-US" dirty="0">
                <a:ea typeface="ＭＳ Ｐゴシック" charset="0"/>
              </a:rPr>
              <a:t>Attacker uses elevated token to hijack </a:t>
            </a:r>
            <a:r>
              <a:rPr lang="en-US" dirty="0" smtClean="0">
                <a:ea typeface="ＭＳ Ｐゴシック" charset="0"/>
              </a:rPr>
              <a:t>user’</a:t>
            </a:r>
            <a:r>
              <a:rPr lang="en-US" altLang="ja-JP" dirty="0" smtClean="0">
                <a:ea typeface="ＭＳ Ｐゴシック" charset="0"/>
              </a:rPr>
              <a:t>s </a:t>
            </a:r>
            <a:r>
              <a:rPr lang="en-US" altLang="ja-JP" dirty="0">
                <a:ea typeface="ＭＳ Ｐゴシック" charset="0"/>
              </a:rPr>
              <a:t>session.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3200" y="2985219"/>
            <a:ext cx="11379200" cy="282898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4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Session fixation:  lesson</a:t>
            </a:r>
          </a:p>
        </p:txBody>
      </p:sp>
      <p:sp>
        <p:nvSpPr>
          <p:cNvPr id="481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06400" y="1143000"/>
            <a:ext cx="11582400" cy="5715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When elevating user from anonymous to logged-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in:</a:t>
            </a:r>
          </a:p>
          <a:p>
            <a:pPr marL="0" indent="0">
              <a:spcBef>
                <a:spcPts val="2368"/>
              </a:spcBef>
              <a:buNone/>
              <a:defRPr/>
            </a:pP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1" dirty="0" smtClean="0">
                <a:solidFill>
                  <a:srgbClr val="000090"/>
                </a:solidFill>
                <a:latin typeface="Tahoma" charset="0"/>
                <a:ea typeface="ＭＳ Ｐゴシック" charset="0"/>
                <a:cs typeface="ＭＳ Ｐゴシック" charset="0"/>
              </a:rPr>
              <a:t>always </a:t>
            </a:r>
            <a:r>
              <a:rPr lang="en-US" b="1" dirty="0">
                <a:solidFill>
                  <a:srgbClr val="000090"/>
                </a:solidFill>
                <a:latin typeface="Tahoma" charset="0"/>
                <a:ea typeface="ＭＳ Ｐゴシック" charset="0"/>
                <a:cs typeface="ＭＳ Ｐゴシック" charset="0"/>
              </a:rPr>
              <a:t>issue a new session token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ts val="4667"/>
              </a:lnSpc>
              <a:spcBef>
                <a:spcPts val="2933"/>
              </a:spcBef>
              <a:buNone/>
              <a:defRPr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After login, 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token changes to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value unknown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attacker    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ts val="4667"/>
              </a:lnSpc>
              <a:spcBef>
                <a:spcPts val="2933"/>
              </a:spcBef>
              <a:buNone/>
              <a:defRPr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	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  <a:sym typeface="Symbol" charset="0"/>
              </a:rPr>
              <a:t>⇒  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Attacker’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token is not elevated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480800" cy="4978400"/>
          </a:xfrm>
        </p:spPr>
        <p:txBody>
          <a:bodyPr/>
          <a:lstStyle/>
          <a:p>
            <a:pPr>
              <a:spcBef>
                <a:spcPts val="3168"/>
              </a:spcBef>
            </a:pPr>
            <a:r>
              <a:rPr lang="en-US" dirty="0" smtClean="0"/>
              <a:t>Always assume cookie data retrieved from client is adversarial</a:t>
            </a:r>
          </a:p>
          <a:p>
            <a:pPr>
              <a:spcBef>
                <a:spcPts val="3168"/>
              </a:spcBef>
            </a:pPr>
            <a:r>
              <a:rPr lang="en-US" dirty="0" smtClean="0"/>
              <a:t>Session tokens are split across multiple client state mechanisms:</a:t>
            </a:r>
          </a:p>
          <a:p>
            <a:pPr lvl="1"/>
            <a:r>
              <a:rPr lang="en-US" dirty="0" smtClean="0"/>
              <a:t>Cookies,  hidden form fields,   URL parameters</a:t>
            </a:r>
          </a:p>
          <a:p>
            <a:pPr lvl="1"/>
            <a:r>
              <a:rPr lang="en-US" dirty="0" smtClean="0"/>
              <a:t>Cookies by themselves are insecure  </a:t>
            </a:r>
            <a:r>
              <a:rPr lang="en-US" sz="2667" dirty="0"/>
              <a:t>(CSRF, cookie overwrite)</a:t>
            </a:r>
          </a:p>
          <a:p>
            <a:pPr lvl="1"/>
            <a:r>
              <a:rPr lang="en-US" dirty="0" smtClean="0"/>
              <a:t>Session tokens must be unpredictable and resist theft by network attacker</a:t>
            </a:r>
            <a:endParaRPr lang="en-US" dirty="0"/>
          </a:p>
          <a:p>
            <a:pPr>
              <a:spcBef>
                <a:spcPts val="3168"/>
              </a:spcBef>
            </a:pPr>
            <a:r>
              <a:rPr lang="en-US" dirty="0" smtClean="0"/>
              <a:t>Ensure logout invalidates session on server</a:t>
            </a:r>
          </a:p>
          <a:p>
            <a:pPr marL="533387"/>
            <a:endParaRPr lang="en-US" dirty="0"/>
          </a:p>
          <a:p>
            <a:pPr marL="533387"/>
            <a:endParaRPr lang="en-US" dirty="0" smtClean="0"/>
          </a:p>
          <a:p>
            <a:pPr lvl="1"/>
            <a:endParaRPr lang="en-US" dirty="0"/>
          </a:p>
          <a:p>
            <a:pPr marL="533387"/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Thanks and any questions?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20" y="2270634"/>
            <a:ext cx="1524000" cy="2886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19111" y="6436107"/>
            <a:ext cx="611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materials of this lecture are mostly from Stanford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11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742944" y="2752061"/>
            <a:ext cx="5776799" cy="914400"/>
            <a:chOff x="4495800" y="3124200"/>
            <a:chExt cx="4332812" cy="68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495800" y="3124200"/>
              <a:ext cx="3505371" cy="685800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3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7184" name="TextBox 15"/>
            <p:cNvSpPr txBox="1">
              <a:spLocks noChangeArrowheads="1"/>
            </p:cNvSpPr>
            <p:nvPr/>
          </p:nvSpPr>
          <p:spPr bwMode="auto">
            <a:xfrm>
              <a:off x="8042060" y="3152745"/>
              <a:ext cx="78655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667" dirty="0"/>
                <a:t>scope</a:t>
              </a:r>
            </a:p>
          </p:txBody>
        </p:sp>
      </p:grpSp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8382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ahoma" charset="0"/>
                <a:ea typeface="ＭＳ Ｐゴシック" charset="0"/>
                <a:cs typeface="ＭＳ Ｐゴシック" charset="0"/>
              </a:rPr>
              <a:t>Setting/deleting cookies by server</a:t>
            </a:r>
          </a:p>
        </p:txBody>
      </p:sp>
      <p:sp>
        <p:nvSpPr>
          <p:cNvPr id="717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06400" y="5648390"/>
            <a:ext cx="9347200" cy="838200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Default 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scope is domain and path of setting URL</a:t>
            </a:r>
            <a:endParaRPr lang="en-US" sz="3733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73189" name="Rectangle 5"/>
          <p:cNvSpPr>
            <a:spLocks noChangeArrowheads="1"/>
          </p:cNvSpPr>
          <p:nvPr/>
        </p:nvSpPr>
        <p:spPr bwMode="auto">
          <a:xfrm>
            <a:off x="1727202" y="1154565"/>
            <a:ext cx="1504951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373190" name="AutoShape 6"/>
          <p:cNvSpPr>
            <a:spLocks noChangeArrowheads="1"/>
          </p:cNvSpPr>
          <p:nvPr/>
        </p:nvSpPr>
        <p:spPr bwMode="auto">
          <a:xfrm>
            <a:off x="1860551" y="1254578"/>
            <a:ext cx="12192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b="1" dirty="0">
                <a:solidFill>
                  <a:srgbClr val="FFFFFF"/>
                </a:solidFill>
              </a:rPr>
              <a:t>Browser</a:t>
            </a:r>
          </a:p>
        </p:txBody>
      </p:sp>
      <p:sp>
        <p:nvSpPr>
          <p:cNvPr id="1373191" name="AutoShape 7"/>
          <p:cNvSpPr>
            <a:spLocks noChangeArrowheads="1"/>
          </p:cNvSpPr>
          <p:nvPr/>
        </p:nvSpPr>
        <p:spPr bwMode="auto">
          <a:xfrm>
            <a:off x="1219200" y="1992765"/>
            <a:ext cx="2032000" cy="228600"/>
          </a:xfrm>
          <a:prstGeom prst="parallelogram">
            <a:avLst>
              <a:gd name="adj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373192" name="Rectangle 8"/>
          <p:cNvSpPr>
            <a:spLocks noChangeArrowheads="1"/>
          </p:cNvSpPr>
          <p:nvPr/>
        </p:nvSpPr>
        <p:spPr bwMode="auto">
          <a:xfrm>
            <a:off x="1219200" y="2221365"/>
            <a:ext cx="1524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373193" name="Freeform 9"/>
          <p:cNvSpPr>
            <a:spLocks/>
          </p:cNvSpPr>
          <p:nvPr/>
        </p:nvSpPr>
        <p:spPr bwMode="auto">
          <a:xfrm>
            <a:off x="2717800" y="1988003"/>
            <a:ext cx="533400" cy="385763"/>
          </a:xfrm>
          <a:custGeom>
            <a:avLst/>
            <a:gdLst/>
            <a:ahLst/>
            <a:cxnLst>
              <a:cxn ang="0">
                <a:pos x="0" y="243"/>
              </a:cxn>
              <a:cxn ang="0">
                <a:pos x="252" y="81"/>
              </a:cxn>
              <a:cxn ang="0">
                <a:pos x="249" y="0"/>
              </a:cxn>
              <a:cxn ang="0">
                <a:pos x="0" y="147"/>
              </a:cxn>
              <a:cxn ang="0">
                <a:pos x="0" y="243"/>
              </a:cxn>
            </a:cxnLst>
            <a:rect l="0" t="0" r="r" b="b"/>
            <a:pathLst>
              <a:path w="252" h="243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373194" name="AutoShape 10"/>
          <p:cNvSpPr>
            <a:spLocks noChangeArrowheads="1"/>
          </p:cNvSpPr>
          <p:nvPr/>
        </p:nvSpPr>
        <p:spPr bwMode="auto">
          <a:xfrm>
            <a:off x="8839200" y="1078365"/>
            <a:ext cx="16256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200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7178" name="Text Box 12"/>
          <p:cNvSpPr txBox="1">
            <a:spLocks noChangeArrowheads="1"/>
          </p:cNvSpPr>
          <p:nvPr/>
        </p:nvSpPr>
        <p:spPr bwMode="auto">
          <a:xfrm>
            <a:off x="4943641" y="960890"/>
            <a:ext cx="1191352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67" dirty="0">
                <a:solidFill>
                  <a:srgbClr val="808000"/>
                </a:solidFill>
              </a:rPr>
              <a:t>GET …</a:t>
            </a: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3556000" y="1638355"/>
            <a:ext cx="7518400" cy="400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400" dirty="0">
                <a:solidFill>
                  <a:srgbClr val="808000"/>
                </a:solidFill>
              </a:rPr>
              <a:t>HTTP Header: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67" dirty="0">
                <a:solidFill>
                  <a:srgbClr val="808000"/>
                </a:solidFill>
              </a:rPr>
              <a:t>   Set-cookie:	NAME=VALUE ;</a:t>
            </a:r>
          </a:p>
          <a:p>
            <a:pPr>
              <a:spcBef>
                <a:spcPts val="1440"/>
              </a:spcBef>
              <a:buClr>
                <a:schemeClr val="accent2"/>
              </a:buClr>
            </a:pPr>
            <a:r>
              <a:rPr lang="en-US" sz="2667" dirty="0">
                <a:solidFill>
                  <a:srgbClr val="808000"/>
                </a:solidFill>
              </a:rPr>
              <a:t>		domain = (when to send) 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67" dirty="0">
                <a:solidFill>
                  <a:srgbClr val="808000"/>
                </a:solidFill>
              </a:rPr>
              <a:t>		path = (when to send)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67" dirty="0">
                <a:solidFill>
                  <a:srgbClr val="808000"/>
                </a:solidFill>
              </a:rPr>
              <a:t>		secure = (only send over SSL);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67" dirty="0">
                <a:solidFill>
                  <a:srgbClr val="808000"/>
                </a:solidFill>
              </a:rPr>
              <a:t>		expires = (when expires) ;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67" dirty="0">
                <a:solidFill>
                  <a:srgbClr val="808000"/>
                </a:solidFill>
              </a:rPr>
              <a:t>		</a:t>
            </a:r>
            <a:r>
              <a:rPr lang="en-US" sz="2667" dirty="0" err="1">
                <a:solidFill>
                  <a:srgbClr val="808000"/>
                </a:solidFill>
              </a:rPr>
              <a:t>HttpOnly</a:t>
            </a:r>
            <a:r>
              <a:rPr lang="en-US" sz="2667" dirty="0">
                <a:solidFill>
                  <a:srgbClr val="808000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667" dirty="0">
                <a:solidFill>
                  <a:srgbClr val="808000"/>
                </a:solidFill>
              </a:rPr>
              <a:t>		</a:t>
            </a:r>
            <a:r>
              <a:rPr lang="en-US" sz="2667" dirty="0" err="1">
                <a:solidFill>
                  <a:srgbClr val="808000"/>
                </a:solidFill>
              </a:rPr>
              <a:t>SameSite</a:t>
            </a:r>
            <a:r>
              <a:rPr lang="en-US" sz="2667" dirty="0">
                <a:solidFill>
                  <a:srgbClr val="808000"/>
                </a:solidFill>
              </a:rPr>
              <a:t> = [lax | strict]</a:t>
            </a:r>
          </a:p>
        </p:txBody>
      </p:sp>
      <p:sp>
        <p:nvSpPr>
          <p:cNvPr id="1373210" name="Text Box 26"/>
          <p:cNvSpPr txBox="1">
            <a:spLocks noChangeArrowheads="1"/>
          </p:cNvSpPr>
          <p:nvPr/>
        </p:nvSpPr>
        <p:spPr bwMode="auto">
          <a:xfrm>
            <a:off x="1016002" y="3094491"/>
            <a:ext cx="2496196" cy="8309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if expires=NULL:</a:t>
            </a:r>
          </a:p>
          <a:p>
            <a:pPr>
              <a:defRPr/>
            </a:pPr>
            <a:r>
              <a:rPr lang="en-US" sz="2400" dirty="0"/>
              <a:t>    this session only</a:t>
            </a:r>
          </a:p>
        </p:txBody>
      </p:sp>
      <p:cxnSp>
        <p:nvCxnSpPr>
          <p:cNvPr id="7181" name="Straight Arrow Connector 24"/>
          <p:cNvCxnSpPr>
            <a:cxnSpLocks noChangeShapeType="1"/>
          </p:cNvCxnSpPr>
          <p:nvPr/>
        </p:nvCxnSpPr>
        <p:spPr bwMode="auto">
          <a:xfrm>
            <a:off x="3251200" y="1443491"/>
            <a:ext cx="5588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2" name="Straight Arrow Connector 26"/>
          <p:cNvCxnSpPr>
            <a:cxnSpLocks noChangeShapeType="1"/>
          </p:cNvCxnSpPr>
          <p:nvPr/>
        </p:nvCxnSpPr>
        <p:spPr bwMode="auto">
          <a:xfrm flipH="1">
            <a:off x="3251200" y="2044755"/>
            <a:ext cx="5588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1016001" y="3959916"/>
            <a:ext cx="3348609" cy="83099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if expires=past date:</a:t>
            </a:r>
          </a:p>
          <a:p>
            <a:pPr>
              <a:defRPr/>
            </a:pPr>
            <a:r>
              <a:rPr lang="en-US" sz="2400" dirty="0"/>
              <a:t>    browser deletes cookie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924800" y="4618490"/>
            <a:ext cx="3323970" cy="461665"/>
            <a:chOff x="5867400" y="3638550"/>
            <a:chExt cx="3825619" cy="34624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867400" y="3844021"/>
              <a:ext cx="11429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19800" y="3638550"/>
              <a:ext cx="277321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weak XSS defense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550401" y="5366405"/>
            <a:ext cx="2582503" cy="779168"/>
            <a:chOff x="7162800" y="4199486"/>
            <a:chExt cx="1936877" cy="584376"/>
          </a:xfrm>
        </p:grpSpPr>
        <p:sp>
          <p:nvSpPr>
            <p:cNvPr id="10" name="Freeform 9"/>
            <p:cNvSpPr/>
            <p:nvPr/>
          </p:nvSpPr>
          <p:spPr>
            <a:xfrm>
              <a:off x="7543800" y="4199486"/>
              <a:ext cx="585788" cy="286789"/>
            </a:xfrm>
            <a:custGeom>
              <a:avLst/>
              <a:gdLst>
                <a:gd name="connsiteX0" fmla="*/ 0 w 585788"/>
                <a:gd name="connsiteY0" fmla="*/ 1039 h 286789"/>
                <a:gd name="connsiteX1" fmla="*/ 300038 w 585788"/>
                <a:gd name="connsiteY1" fmla="*/ 43902 h 286789"/>
                <a:gd name="connsiteX2" fmla="*/ 585788 w 585788"/>
                <a:gd name="connsiteY2" fmla="*/ 286789 h 28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788" h="286789">
                  <a:moveTo>
                    <a:pt x="0" y="1039"/>
                  </a:moveTo>
                  <a:cubicBezTo>
                    <a:pt x="101203" y="-1342"/>
                    <a:pt x="202407" y="-3723"/>
                    <a:pt x="300038" y="43902"/>
                  </a:cubicBezTo>
                  <a:cubicBezTo>
                    <a:pt x="397669" y="91527"/>
                    <a:pt x="585788" y="286789"/>
                    <a:pt x="585788" y="286789"/>
                  </a:cubicBez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4437613"/>
              <a:ext cx="1936877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weak CSRF defense</a:t>
              </a:r>
            </a:p>
          </p:txBody>
        </p:sp>
      </p:grpSp>
      <p:sp>
        <p:nvSpPr>
          <p:cNvPr id="2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1373210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/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Scope setting rules   </a:t>
            </a:r>
            <a:r>
              <a:rPr lang="en-US" sz="3200" dirty="0">
                <a:latin typeface="Tahoma" charset="0"/>
                <a:ea typeface="ＭＳ Ｐゴシック" charset="0"/>
                <a:cs typeface="ＭＳ Ｐゴシック" charset="0"/>
              </a:rPr>
              <a:t>(write SOP)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06400" y="1092200"/>
            <a:ext cx="11582400" cy="56896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domain</a:t>
            </a:r>
            <a:r>
              <a:rPr lang="en-US" dirty="0">
                <a:ea typeface="ＭＳ Ｐゴシック" charset="0"/>
                <a:cs typeface="ＭＳ Ｐゴシック" charset="0"/>
              </a:rPr>
              <a:t>:   any domain-suffix of URL-hostname, except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TLD</a:t>
            </a:r>
          </a:p>
          <a:p>
            <a:pPr>
              <a:spcBef>
                <a:spcPts val="2208"/>
              </a:spcBef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:     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spcBef>
                <a:spcPts val="608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host </a:t>
            </a:r>
            <a:r>
              <a:rPr 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= </a:t>
            </a:r>
            <a:r>
              <a:rPr lang="ja-JP" alt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login.site.com</a:t>
            </a:r>
            <a:r>
              <a:rPr lang="ja-JP" altLang="en-US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solidFill>
                <a:srgbClr val="0000FF"/>
              </a:solidFill>
              <a:ea typeface="ＭＳ Ｐゴシック" charset="0"/>
              <a:cs typeface="ＭＳ Ｐゴシック" charset="0"/>
            </a:endParaRPr>
          </a:p>
          <a:p>
            <a:pPr>
              <a:spcBef>
                <a:spcPct val="0"/>
              </a:spcBef>
              <a:buFont typeface="Wingdings" charset="0"/>
              <a:buNone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can set cookies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 for </a:t>
            </a:r>
            <a:r>
              <a:rPr lang="en-US" dirty="0">
                <a:ea typeface="ＭＳ Ｐゴシック" charset="0"/>
                <a:cs typeface="ＭＳ Ｐゴシック" charset="0"/>
              </a:rPr>
              <a:t>all of </a:t>
            </a:r>
            <a:r>
              <a:rPr lang="en-US" dirty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.</a:t>
            </a:r>
            <a:r>
              <a:rPr lang="en-US" dirty="0" err="1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site.com</a:t>
            </a:r>
            <a:r>
              <a:rPr lang="en-US" dirty="0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but not for </a:t>
            </a:r>
            <a:r>
              <a:rPr lang="en-US" dirty="0">
                <a:ea typeface="ＭＳ Ｐゴシック" charset="0"/>
                <a:cs typeface="ＭＳ Ｐゴシック" charset="0"/>
              </a:rPr>
              <a:t>another site  or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TLD  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 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Problematic </a:t>
            </a:r>
            <a:r>
              <a:rPr lang="en-US" dirty="0">
                <a:ea typeface="ＭＳ Ｐゴシック" charset="0"/>
                <a:cs typeface="ＭＳ Ｐゴシック" charset="0"/>
              </a:rPr>
              <a:t>for sites like   </a:t>
            </a:r>
            <a:r>
              <a:rPr lang="en-US" dirty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.</a:t>
            </a:r>
            <a:r>
              <a:rPr lang="en-US" dirty="0" smtClean="0">
                <a:solidFill>
                  <a:srgbClr val="2D44A4"/>
                </a:solidFill>
                <a:ea typeface="ＭＳ Ｐゴシック" charset="0"/>
                <a:cs typeface="ＭＳ Ｐゴシック" charset="0"/>
              </a:rPr>
              <a:t>stanford.edu 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</a:t>
            </a:r>
            <a:r>
              <a:rPr lang="en-US" sz="2667" dirty="0">
                <a:ea typeface="ＭＳ Ｐゴシック" charset="0"/>
                <a:cs typeface="ＭＳ Ｐゴシック" charset="0"/>
              </a:rPr>
              <a:t>and some hosting centers)</a:t>
            </a:r>
            <a:endParaRPr lang="en-US" sz="2667" u="sng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endParaRPr lang="en-US" u="sng" dirty="0" smtClean="0"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b="1" u="sng" dirty="0" smtClean="0">
                <a:ea typeface="ＭＳ Ｐゴシック" charset="0"/>
                <a:cs typeface="ＭＳ Ｐゴシック" charset="0"/>
              </a:rPr>
              <a:t>path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  can be set to anything</a:t>
            </a:r>
          </a:p>
          <a:p>
            <a:pPr>
              <a:buFont typeface="Wingdings" charset="0"/>
              <a:buNone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5618231" y="1966238"/>
            <a:ext cx="2700804" cy="1528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sz="2667" u="sng" dirty="0"/>
              <a:t>allowed domains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sz="2667" b="1" dirty="0" err="1">
                <a:solidFill>
                  <a:srgbClr val="2D44A4"/>
                </a:solidFill>
              </a:rPr>
              <a:t>login.site.com</a:t>
            </a:r>
            <a:endParaRPr lang="en-US" sz="2667" b="1" dirty="0">
              <a:solidFill>
                <a:srgbClr val="2D44A4"/>
              </a:solidFill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sz="2667" b="1" dirty="0">
                <a:solidFill>
                  <a:srgbClr val="2D44A4"/>
                </a:solidFill>
              </a:rPr>
              <a:t>.</a:t>
            </a:r>
            <a:r>
              <a:rPr lang="en-US" sz="2667" b="1" dirty="0" err="1">
                <a:solidFill>
                  <a:srgbClr val="2D44A4"/>
                </a:solidFill>
              </a:rPr>
              <a:t>site.com</a:t>
            </a:r>
            <a:endParaRPr lang="en-US" sz="2400" b="1" dirty="0">
              <a:solidFill>
                <a:srgbClr val="2D44A4"/>
              </a:solidFill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8533079" y="1966238"/>
            <a:ext cx="3120790" cy="20418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sz="2667" u="sng" dirty="0"/>
              <a:t>disallowed domains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sz="2667" b="1" dirty="0">
                <a:solidFill>
                  <a:srgbClr val="2D44A4"/>
                </a:solidFill>
              </a:rPr>
              <a:t>other.site.com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sz="2667" b="1" dirty="0" err="1">
                <a:solidFill>
                  <a:srgbClr val="2D44A4"/>
                </a:solidFill>
              </a:rPr>
              <a:t>othersite.com</a:t>
            </a:r>
            <a:endParaRPr lang="en-US" sz="2667" b="1" dirty="0">
              <a:solidFill>
                <a:srgbClr val="2D44A4"/>
              </a:solidFill>
            </a:endParaRPr>
          </a:p>
          <a:p>
            <a:pPr algn="ctr" eaLnBrk="1" hangingPunct="1">
              <a:spcBef>
                <a:spcPts val="800"/>
              </a:spcBef>
            </a:pPr>
            <a:r>
              <a:rPr lang="en-US" sz="2667" b="1" dirty="0">
                <a:solidFill>
                  <a:srgbClr val="2D44A4"/>
                </a:solidFill>
              </a:rPr>
              <a:t>.com</a:t>
            </a:r>
            <a:endParaRPr lang="en-US" sz="2400" b="1" dirty="0">
              <a:solidFill>
                <a:srgbClr val="2D44A4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838200" y="54576"/>
            <a:ext cx="10515600" cy="825320"/>
          </a:xfrm>
        </p:spPr>
        <p:txBody>
          <a:bodyPr/>
          <a:lstStyle/>
          <a:p>
            <a:r>
              <a:rPr lang="en-US" sz="3733" dirty="0">
                <a:latin typeface="Tahoma" charset="0"/>
                <a:ea typeface="ＭＳ Ｐゴシック" charset="0"/>
                <a:cs typeface="ＭＳ Ｐゴシック" charset="0"/>
              </a:rPr>
              <a:t>Cookies are identified by  (</a:t>
            </a:r>
            <a:r>
              <a:rPr lang="en-US" sz="3733" dirty="0" err="1">
                <a:latin typeface="Tahoma" charset="0"/>
                <a:ea typeface="ＭＳ Ｐゴシック" charset="0"/>
                <a:cs typeface="ＭＳ Ｐゴシック" charset="0"/>
              </a:rPr>
              <a:t>name,domain,path</a:t>
            </a:r>
            <a:r>
              <a:rPr lang="en-US" sz="3733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024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4940542"/>
            <a:ext cx="103632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Both cookies stored in 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browser’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Tahoma" charset="0"/>
                <a:ea typeface="ＭＳ Ｐゴシック" charset="0"/>
                <a:cs typeface="ＭＳ Ｐゴシック" charset="0"/>
              </a:rPr>
              <a:t>cookie </a:t>
            </a:r>
            <a:r>
              <a:rPr lang="en-US" altLang="ja-JP" dirty="0" smtClean="0">
                <a:latin typeface="Tahoma" charset="0"/>
                <a:ea typeface="ＭＳ Ｐゴシック" charset="0"/>
                <a:cs typeface="ＭＳ Ｐゴシック" charset="0"/>
              </a:rPr>
              <a:t>jar</a:t>
            </a:r>
            <a:endParaRPr lang="en-US" altLang="ja-JP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067"/>
              </a:spcBef>
              <a:buNone/>
            </a:pP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		both are in scope of    </a:t>
            </a:r>
            <a:r>
              <a:rPr lang="en-US" b="1" dirty="0" err="1">
                <a:solidFill>
                  <a:srgbClr val="2D44A4"/>
                </a:solidFill>
                <a:latin typeface="Tahoma" charset="0"/>
                <a:ea typeface="ＭＳ Ｐゴシック" charset="0"/>
                <a:cs typeface="ＭＳ Ｐゴシック" charset="0"/>
              </a:rPr>
              <a:t>login.site.com</a:t>
            </a:r>
            <a:endParaRPr lang="en-US" b="1" dirty="0">
              <a:solidFill>
                <a:srgbClr val="2D44A4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0" y="1000186"/>
            <a:ext cx="4960012" cy="30469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u="sng" dirty="0">
                <a:latin typeface="Tahoma" pitchFamily="34" charset="0"/>
              </a:rPr>
              <a:t>cookie 1</a:t>
            </a: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name =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userid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value =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test</a:t>
            </a: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domain =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login.site.com</a:t>
            </a: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path =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/</a:t>
            </a: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584" y="1000186"/>
            <a:ext cx="3938899" cy="30469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u="sng" dirty="0">
                <a:latin typeface="Tahoma" pitchFamily="34" charset="0"/>
              </a:rPr>
              <a:t>cookie 2</a:t>
            </a: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name =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userid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value =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test123</a:t>
            </a: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domain =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.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site.com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path =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</a:rPr>
              <a:t>/</a:t>
            </a:r>
          </a:p>
          <a:p>
            <a:pPr>
              <a:defRPr/>
            </a:pPr>
            <a:r>
              <a:rPr lang="en-US" sz="3200" dirty="0">
                <a:latin typeface="Tahoma" pitchFamily="34" charset="0"/>
              </a:rPr>
              <a:t>secure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367867" y="4347033"/>
            <a:ext cx="27510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distinct cookies</a:t>
            </a:r>
          </a:p>
        </p:txBody>
      </p:sp>
      <p:sp>
        <p:nvSpPr>
          <p:cNvPr id="10246" name="Freeform 6"/>
          <p:cNvSpPr>
            <a:spLocks noChangeArrowheads="1"/>
          </p:cNvSpPr>
          <p:nvPr/>
        </p:nvSpPr>
        <p:spPr bwMode="auto">
          <a:xfrm>
            <a:off x="3881967" y="4058110"/>
            <a:ext cx="1638300" cy="581025"/>
          </a:xfrm>
          <a:custGeom>
            <a:avLst/>
            <a:gdLst>
              <a:gd name="T0" fmla="*/ 1215018 w 1229710"/>
              <a:gd name="T1" fmla="*/ 556502 h 580696"/>
              <a:gd name="T2" fmla="*/ 358274 w 1229710"/>
              <a:gd name="T3" fmla="*/ 492900 h 580696"/>
              <a:gd name="T4" fmla="*/ 0 w 1229710"/>
              <a:gd name="T5" fmla="*/ 0 h 580696"/>
              <a:gd name="T6" fmla="*/ 0 60000 65536"/>
              <a:gd name="T7" fmla="*/ 0 60000 65536"/>
              <a:gd name="T8" fmla="*/ 0 60000 65536"/>
              <a:gd name="T9" fmla="*/ 0 w 1229710"/>
              <a:gd name="T10" fmla="*/ 0 h 580696"/>
              <a:gd name="T11" fmla="*/ 1229710 w 1229710"/>
              <a:gd name="T12" fmla="*/ 580696 h 580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9710" h="580696">
                <a:moveTo>
                  <a:pt x="1229710" y="551793"/>
                </a:moveTo>
                <a:cubicBezTo>
                  <a:pt x="898634" y="566244"/>
                  <a:pt x="567558" y="580696"/>
                  <a:pt x="362606" y="488731"/>
                </a:cubicBezTo>
                <a:cubicBezTo>
                  <a:pt x="157654" y="396766"/>
                  <a:pt x="78827" y="198383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8233834" y="4058109"/>
            <a:ext cx="1113367" cy="536575"/>
          </a:xfrm>
          <a:custGeom>
            <a:avLst/>
            <a:gdLst>
              <a:gd name="T0" fmla="*/ 0 w 835572"/>
              <a:gd name="T1" fmla="*/ 544292 h 536028"/>
              <a:gd name="T2" fmla="*/ 686902 w 835572"/>
              <a:gd name="T3" fmla="*/ 416222 h 536028"/>
              <a:gd name="T4" fmla="*/ 827405 w 835572"/>
              <a:gd name="T5" fmla="*/ 0 h 536028"/>
              <a:gd name="T6" fmla="*/ 0 60000 65536"/>
              <a:gd name="T7" fmla="*/ 0 60000 65536"/>
              <a:gd name="T8" fmla="*/ 0 60000 65536"/>
              <a:gd name="T9" fmla="*/ 0 w 835572"/>
              <a:gd name="T10" fmla="*/ 0 h 536028"/>
              <a:gd name="T11" fmla="*/ 835572 w 835572"/>
              <a:gd name="T12" fmla="*/ 536028 h 536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5572" h="536028">
                <a:moveTo>
                  <a:pt x="0" y="536028"/>
                </a:moveTo>
                <a:cubicBezTo>
                  <a:pt x="277210" y="517634"/>
                  <a:pt x="554420" y="499241"/>
                  <a:pt x="693682" y="409903"/>
                </a:cubicBezTo>
                <a:cubicBezTo>
                  <a:pt x="832944" y="320565"/>
                  <a:pt x="834258" y="160282"/>
                  <a:pt x="83557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Reading cookies on server   </a:t>
            </a:r>
            <a:r>
              <a:rPr lang="en-US" sz="2667">
                <a:latin typeface="Tahoma" charset="0"/>
                <a:ea typeface="ＭＳ Ｐゴシック" charset="0"/>
                <a:cs typeface="ＭＳ Ｐゴシック" charset="0"/>
              </a:rPr>
              <a:t>(read SOP)</a:t>
            </a:r>
            <a:endParaRPr lang="en-US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8000" y="3022600"/>
            <a:ext cx="11277600" cy="38354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Browser sends all cookies in URL scope:</a:t>
            </a:r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cookie-domain is domain-suffix of URL-domain, and</a:t>
            </a:r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cookie-path is prefix of URL-path, and</a:t>
            </a:r>
          </a:p>
          <a:p>
            <a:pPr>
              <a:spcBef>
                <a:spcPts val="1600"/>
              </a:spcBef>
              <a:buFont typeface="Arial" charset="0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[protocol=HTTPS  if cookie is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secure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]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3200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Goal:   server only sees cookies in its scope</a:t>
            </a:r>
          </a:p>
          <a:p>
            <a:pPr>
              <a:spcBef>
                <a:spcPts val="1600"/>
              </a:spcBef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spcBef>
                <a:spcPts val="1600"/>
              </a:spcBef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7" name="Group 11"/>
          <p:cNvGrpSpPr>
            <a:grpSpLocks/>
          </p:cNvGrpSpPr>
          <p:nvPr/>
        </p:nvGrpSpPr>
        <p:grpSpPr bwMode="auto">
          <a:xfrm>
            <a:off x="1219200" y="1473200"/>
            <a:ext cx="2032000" cy="1219200"/>
            <a:chOff x="1066800" y="1828800"/>
            <a:chExt cx="1524000" cy="1219200"/>
          </a:xfrm>
        </p:grpSpPr>
        <p:sp>
          <p:nvSpPr>
            <p:cNvPr id="4" name="Rectangle 15"/>
            <p:cNvSpPr>
              <a:spLocks noChangeArrowheads="1"/>
            </p:cNvSpPr>
            <p:nvPr/>
          </p:nvSpPr>
          <p:spPr bwMode="auto"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547813" y="1928813"/>
              <a:ext cx="9144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sz="2400" b="1" dirty="0">
                  <a:solidFill>
                    <a:srgbClr val="FFFFFF"/>
                  </a:solidFill>
                </a:rPr>
                <a:t>Browser</a:t>
              </a: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066800" y="2667000"/>
              <a:ext cx="1524000" cy="228600"/>
            </a:xfrm>
            <a:prstGeom prst="parallelogram">
              <a:avLst>
                <a:gd name="adj" fmla="val 16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2190750" y="2662238"/>
              <a:ext cx="400050" cy="385762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252" y="81"/>
                </a:cxn>
                <a:cxn ang="0">
                  <a:pos x="249" y="0"/>
                </a:cxn>
                <a:cxn ang="0">
                  <a:pos x="0" y="147"/>
                </a:cxn>
                <a:cxn ang="0">
                  <a:pos x="0" y="243"/>
                </a:cxn>
              </a:cxnLst>
              <a:rect l="0" t="0" r="r" b="b"/>
              <a:pathLst>
                <a:path w="252" h="243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400"/>
            </a:p>
          </p:txBody>
        </p:sp>
      </p:grp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8839200" y="1397001"/>
            <a:ext cx="1625600" cy="1271588"/>
          </a:xfrm>
          <a:prstGeom prst="can">
            <a:avLst>
              <a:gd name="adj" fmla="val 26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3200" dirty="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657600" y="1778001"/>
            <a:ext cx="387029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>
                <a:solidFill>
                  <a:srgbClr val="808000"/>
                </a:solidFill>
              </a:rPr>
              <a:t>GET  //URL-domain/URL-path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dirty="0">
                <a:solidFill>
                  <a:srgbClr val="808000"/>
                </a:solidFill>
              </a:rPr>
              <a:t>Cookie:  NAME = VALUE</a:t>
            </a:r>
          </a:p>
        </p:txBody>
      </p:sp>
      <p:cxnSp>
        <p:nvCxnSpPr>
          <p:cNvPr id="11270" name="Straight Arrow Connector 27"/>
          <p:cNvCxnSpPr>
            <a:cxnSpLocks noChangeShapeType="1"/>
          </p:cNvCxnSpPr>
          <p:nvPr/>
        </p:nvCxnSpPr>
        <p:spPr bwMode="auto">
          <a:xfrm>
            <a:off x="3251200" y="1700213"/>
            <a:ext cx="5588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812321" y="22260"/>
            <a:ext cx="10515600" cy="930275"/>
          </a:xfrm>
        </p:spPr>
        <p:txBody>
          <a:bodyPr/>
          <a:lstStyle/>
          <a:p>
            <a:pPr algn="l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614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8000" y="4438292"/>
            <a:ext cx="5080000" cy="1879600"/>
          </a:xfrm>
        </p:spPr>
        <p:txBody>
          <a:bodyPr>
            <a:normAutofit/>
          </a:bodyPr>
          <a:lstStyle/>
          <a:p>
            <a:pPr>
              <a:spcBef>
                <a:spcPts val="1333"/>
              </a:spcBef>
              <a:buNone/>
              <a:tabLst>
                <a:tab pos="5486263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http://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checkout.site.com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</a:p>
          <a:p>
            <a:pPr>
              <a:spcBef>
                <a:spcPts val="1333"/>
              </a:spcBef>
              <a:buNone/>
              <a:tabLst>
                <a:tab pos="5486263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http://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</a:p>
          <a:p>
            <a:pPr>
              <a:spcBef>
                <a:spcPts val="1333"/>
              </a:spcBef>
              <a:buNone/>
              <a:tabLst>
                <a:tab pos="5486263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https://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login.site.com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</a:p>
          <a:p>
            <a:pPr>
              <a:buNone/>
              <a:tabLst>
                <a:tab pos="5486263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2" y="933092"/>
            <a:ext cx="4233275" cy="30469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u="sng" dirty="0"/>
              <a:t>cookie 1</a:t>
            </a:r>
          </a:p>
          <a:p>
            <a:pPr>
              <a:defRPr/>
            </a:pPr>
            <a:r>
              <a:rPr lang="en-US" sz="3200" dirty="0"/>
              <a:t>name =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3200" dirty="0"/>
              <a:t>value =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u1</a:t>
            </a:r>
          </a:p>
          <a:p>
            <a:pPr>
              <a:defRPr/>
            </a:pPr>
            <a:r>
              <a:rPr lang="en-US" sz="3200" dirty="0"/>
              <a:t>domain =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login.site.com</a:t>
            </a:r>
          </a:p>
          <a:p>
            <a:pPr>
              <a:defRPr/>
            </a:pPr>
            <a:r>
              <a:rPr lang="en-US" sz="3200" dirty="0"/>
              <a:t>path =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3200" dirty="0"/>
              <a:t>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8586" y="933092"/>
            <a:ext cx="3396507" cy="30469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u="sng" dirty="0"/>
              <a:t>cookie 2</a:t>
            </a:r>
          </a:p>
          <a:p>
            <a:pPr>
              <a:defRPr/>
            </a:pPr>
            <a:r>
              <a:rPr lang="en-US" sz="3200" dirty="0"/>
              <a:t>name = 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userid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3200" dirty="0"/>
              <a:t>value =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u2</a:t>
            </a:r>
          </a:p>
          <a:p>
            <a:pPr>
              <a:defRPr/>
            </a:pPr>
            <a:r>
              <a:rPr lang="en-US" sz="3200" dirty="0"/>
              <a:t>domain =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5">
                    <a:lumMod val="50000"/>
                  </a:schemeClr>
                </a:solidFill>
              </a:rPr>
              <a:t>site.com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3200" dirty="0"/>
              <a:t>path =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</a:p>
          <a:p>
            <a:pPr>
              <a:defRPr/>
            </a:pPr>
            <a:r>
              <a:rPr lang="en-US" sz="3200" dirty="0"/>
              <a:t>non-secure</a:t>
            </a: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6908801" y="323492"/>
            <a:ext cx="4614725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67" dirty="0"/>
              <a:t>both set by   </a:t>
            </a:r>
            <a:r>
              <a:rPr lang="en-US" sz="2667" b="1" dirty="0" err="1"/>
              <a:t>login.site.com</a:t>
            </a:r>
            <a:endParaRPr lang="en-US" sz="2667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01553" y="4370560"/>
            <a:ext cx="5006307" cy="176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1333"/>
              </a:spcBef>
            </a:pPr>
            <a:r>
              <a:rPr lang="en-US" sz="32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32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=u2</a:t>
            </a:r>
          </a:p>
          <a:p>
            <a:pPr eaLnBrk="1" hangingPunct="1">
              <a:spcBef>
                <a:spcPts val="800"/>
              </a:spcBef>
            </a:pPr>
            <a:r>
              <a:rPr lang="en-US" sz="32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32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=u2</a:t>
            </a:r>
          </a:p>
          <a:p>
            <a:pPr eaLnBrk="1" hangingPunct="1">
              <a:spcBef>
                <a:spcPts val="667"/>
              </a:spcBef>
            </a:pPr>
            <a:r>
              <a:rPr lang="en-US" sz="3200" dirty="0">
                <a:solidFill>
                  <a:srgbClr val="00B050"/>
                </a:solidFill>
                <a:latin typeface="+mn-lt"/>
              </a:rPr>
              <a:t>cookie: </a:t>
            </a:r>
            <a:r>
              <a:rPr lang="en-US" sz="32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=u1; </a:t>
            </a:r>
            <a:r>
              <a:rPr lang="en-US" sz="3200" dirty="0" err="1">
                <a:solidFill>
                  <a:srgbClr val="00B050"/>
                </a:solidFill>
                <a:latin typeface="+mn-lt"/>
              </a:rPr>
              <a:t>userid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=u2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5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06400" y="-127000"/>
            <a:ext cx="11277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 side read/write:     </a:t>
            </a:r>
            <a:r>
              <a:rPr lang="en-US" sz="4800" dirty="0" err="1">
                <a:solidFill>
                  <a:schemeClr val="accent2">
                    <a:lumMod val="50000"/>
                  </a:schemeClr>
                </a:solidFill>
              </a:rPr>
              <a:t>document.cookie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33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8000" y="1193800"/>
            <a:ext cx="10972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Setting a cookie </a:t>
            </a:r>
            <a:r>
              <a:rPr lang="en-US" dirty="0">
                <a:ea typeface="ＭＳ Ｐゴシック" charset="0"/>
                <a:cs typeface="ＭＳ Ｐゴシック" charset="0"/>
              </a:rPr>
              <a:t>in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Javascript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	 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= </a:t>
            </a:r>
            <a:r>
              <a:rPr lang="ja-JP" alt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name=value;  expires=…; </a:t>
            </a:r>
            <a:r>
              <a:rPr lang="ja-JP" altLang="en-US" dirty="0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solidFill>
                <a:srgbClr val="7030A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Reading a cookie</a:t>
            </a:r>
            <a:r>
              <a:rPr lang="en-US" dirty="0">
                <a:ea typeface="ＭＳ Ｐゴシック" charset="0"/>
                <a:cs typeface="ＭＳ Ｐゴシック" charset="0"/>
              </a:rPr>
              <a:t>:	   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alert(</a:t>
            </a:r>
            <a:r>
              <a:rPr lang="en-US" dirty="0" err="1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document.cookie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800"/>
              </a:spcBef>
              <a:buNone/>
            </a:pP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		</a:t>
            </a:r>
            <a:r>
              <a:rPr lang="en-US" dirty="0">
                <a:ea typeface="ＭＳ Ｐゴシック" charset="0"/>
                <a:cs typeface="ＭＳ Ｐゴシック" charset="0"/>
              </a:rPr>
              <a:t>prints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string containing all cookies available for 	document    </a:t>
            </a:r>
            <a:r>
              <a:rPr lang="en-US" sz="2667" dirty="0">
                <a:ea typeface="ＭＳ Ｐゴシック" charset="0"/>
                <a:cs typeface="ＭＳ Ｐゴシック" charset="0"/>
              </a:rPr>
              <a:t>(based on [protocol], domain, path)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Deleting a cookie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spcBef>
                <a:spcPts val="800"/>
              </a:spcBef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document.cookie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=  </a:t>
            </a:r>
            <a:r>
              <a:rPr lang="ja-JP" alt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name=;  expires= Thu, 01-Jan-70</a:t>
            </a:r>
            <a:r>
              <a:rPr lang="ja-JP" altLang="en-US" dirty="0">
                <a:solidFill>
                  <a:srgbClr val="7030A0"/>
                </a:solidFill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solidFill>
                <a:srgbClr val="7030A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508000" y="5137031"/>
            <a:ext cx="89142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3200" dirty="0" err="1">
                <a:latin typeface="+mn-lt"/>
              </a:rPr>
              <a:t>HttpOnly</a:t>
            </a:r>
            <a:r>
              <a:rPr lang="en-US" sz="3200" dirty="0">
                <a:latin typeface="+mn-lt"/>
              </a:rPr>
              <a:t> cookies:   not included in </a:t>
            </a:r>
            <a:r>
              <a:rPr lang="en-US" sz="3200" dirty="0" err="1">
                <a:latin typeface="+mn-lt"/>
              </a:rPr>
              <a:t>document.cookie</a:t>
            </a:r>
            <a:endParaRPr lang="en-US" sz="3200" dirty="0"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6383547"/>
            <a:ext cx="10274060" cy="474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 smtClean="0"/>
              <a:t>Session Management</a:t>
            </a:r>
            <a:endParaRPr lang="en-US" altLang="zh-CN" sz="24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274060" y="6383547"/>
            <a:ext cx="1917940" cy="474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F41-E0A9-4F72-861C-BE4AABE77B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5438</TotalTime>
  <Words>1510</Words>
  <Application>Microsoft Office PowerPoint</Application>
  <PresentationFormat>宽屏</PresentationFormat>
  <Paragraphs>473</Paragraphs>
  <Slides>39</Slides>
  <Notes>23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Calibri (Body)</vt:lpstr>
      <vt:lpstr>굴림</vt:lpstr>
      <vt:lpstr>ＭＳ Ｐゴシック</vt:lpstr>
      <vt:lpstr>宋体</vt:lpstr>
      <vt:lpstr>Arial</vt:lpstr>
      <vt:lpstr>Calibri</vt:lpstr>
      <vt:lpstr>Calibri Light</vt:lpstr>
      <vt:lpstr>Symbol</vt:lpstr>
      <vt:lpstr>Tahoma</vt:lpstr>
      <vt:lpstr>Times</vt:lpstr>
      <vt:lpstr>Times New Roman</vt:lpstr>
      <vt:lpstr>Wingdings</vt:lpstr>
      <vt:lpstr>Office 主题</vt:lpstr>
      <vt:lpstr>Computer Security and Cryptography</vt:lpstr>
      <vt:lpstr>Computer Security and Cryptography</vt:lpstr>
      <vt:lpstr>Same origin policy:   review</vt:lpstr>
      <vt:lpstr>Setting/deleting cookies by server</vt:lpstr>
      <vt:lpstr>Scope setting rules   (write SOP)</vt:lpstr>
      <vt:lpstr>Cookies are identified by  (name,domain,path)</vt:lpstr>
      <vt:lpstr>Reading cookies on server   (read SOP)</vt:lpstr>
      <vt:lpstr>Examples</vt:lpstr>
      <vt:lpstr>Client side read/write:     document.cookie</vt:lpstr>
      <vt:lpstr>PowerPoint 演示文稿</vt:lpstr>
      <vt:lpstr>Viewing/deleting cookies in Browser UI</vt:lpstr>
      <vt:lpstr>Cookie protocol problems</vt:lpstr>
      <vt:lpstr>Cookie protocol problems</vt:lpstr>
      <vt:lpstr>Example 1:  login server problems</vt:lpstr>
      <vt:lpstr>Example 2:   “secure” cookies are not secure</vt:lpstr>
      <vt:lpstr>Interaction with the DOM SOP</vt:lpstr>
      <vt:lpstr>Cookies have no integrity</vt:lpstr>
      <vt:lpstr>Not so silly …   (old)</vt:lpstr>
      <vt:lpstr>Solution:   cryptographic checksums</vt:lpstr>
      <vt:lpstr>Example:    ASP.NET</vt:lpstr>
      <vt:lpstr>Session Management</vt:lpstr>
      <vt:lpstr>Sessions</vt:lpstr>
      <vt:lpstr>Pre-history:   HTTP auth</vt:lpstr>
      <vt:lpstr>HTTP auth problems</vt:lpstr>
      <vt:lpstr>Session tokens</vt:lpstr>
      <vt:lpstr>Storing session tokens:    Lots of options   (but none are perfect)</vt:lpstr>
      <vt:lpstr>Storing session tokens:   problems</vt:lpstr>
      <vt:lpstr>The HTTP referer header</vt:lpstr>
      <vt:lpstr>The Logout Process</vt:lpstr>
      <vt:lpstr>Session hijacking</vt:lpstr>
      <vt:lpstr>Session hijacking</vt:lpstr>
      <vt:lpstr>Beware:    Predictable tokens</vt:lpstr>
      <vt:lpstr>PowerPoint 演示文稿</vt:lpstr>
      <vt:lpstr>Beware:  Session token theft</vt:lpstr>
      <vt:lpstr>Mitigating SessionToken theft by binding    SessionToken to client’s computer</vt:lpstr>
      <vt:lpstr>Session fixation attacks</vt:lpstr>
      <vt:lpstr>Session fixation:  lesson</vt:lpstr>
      <vt:lpstr>Summary</vt:lpstr>
      <vt:lpstr>Thanks and any questions?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物联网与大数据</dc:title>
  <dc:creator>pebg zhou</dc:creator>
  <cp:lastModifiedBy>pebg zhou</cp:lastModifiedBy>
  <cp:revision>191</cp:revision>
  <dcterms:created xsi:type="dcterms:W3CDTF">2016-03-16T02:24:27Z</dcterms:created>
  <dcterms:modified xsi:type="dcterms:W3CDTF">2016-05-22T11:39:43Z</dcterms:modified>
</cp:coreProperties>
</file>