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51"/>
  </p:notesMasterIdLst>
  <p:handoutMasterIdLst>
    <p:handoutMasterId r:id="rId52"/>
  </p:handoutMasterIdLst>
  <p:sldIdLst>
    <p:sldId id="275" r:id="rId2"/>
    <p:sldId id="303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47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6DD05-F287-4CF1-AA8B-235E9571F619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86C31-6830-4FB3-92E2-4CBE013FB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889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637B8-6CFC-40D3-B47E-FF2FFF8BE109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50FFC-271D-4C6E-AD6F-E4E2AA330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069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1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3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96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BB52FFF-3A8E-4918-A27E-015CE76079FE}" type="slidenum">
              <a:rPr lang="en-US" sz="1300" smtClean="0">
                <a:latin typeface="Times New Roman" pitchFamily="18" charset="0"/>
              </a:rPr>
              <a:pPr/>
              <a:t>11</a:t>
            </a:fld>
            <a:endParaRPr lang="en-US" sz="1300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Pentium 4,  2.1GhZ </a:t>
            </a:r>
          </a:p>
        </p:txBody>
      </p:sp>
    </p:spTree>
    <p:extLst>
      <p:ext uri="{BB962C8B-B14F-4D97-AF65-F5344CB8AC3E}">
        <p14:creationId xmlns:p14="http://schemas.microsoft.com/office/powerpoint/2010/main" val="2525004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5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8800064-E321-4494-A138-4E5576AC3F94}" type="slidenum">
              <a:rPr lang="en-US" sz="1300" smtClean="0">
                <a:latin typeface="Times New Roman" pitchFamily="18" charset="0"/>
              </a:rPr>
              <a:pPr/>
              <a:t>30</a:t>
            </a:fld>
            <a:endParaRPr lang="en-US" sz="1300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1804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  asymmetric 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4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this in</a:t>
            </a:r>
            <a:r>
              <a:rPr lang="en-US" baseline="0" dirty="0" smtClean="0"/>
              <a:t> corporate settings.   Bob’s key is no longer available, but need access to his files.   </a:t>
            </a:r>
          </a:p>
          <a:p>
            <a:r>
              <a:rPr lang="en-US" baseline="0" dirty="0" smtClean="0"/>
              <a:t>Escrow service is offline until needed.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6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explain what is a random oracle.   NEVER encrypt m directly</a:t>
            </a:r>
            <a:r>
              <a:rPr lang="en-US" baseline="0" dirty="0" smtClean="0"/>
              <a:t> with RSA.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1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4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32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4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7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93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99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0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en.wikipedia.org/wiki/File:Kerkhoffs.jpg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07031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Security and Cryptography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07032"/>
            <a:ext cx="9144000" cy="5450967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Lecturer: </a:t>
            </a:r>
            <a:r>
              <a:rPr lang="en-US" altLang="zh-CN" b="1" dirty="0" smtClean="0"/>
              <a:t>Zhou </a:t>
            </a:r>
            <a:r>
              <a:rPr lang="en-US" altLang="zh-CN" b="1" dirty="0" err="1" smtClean="0"/>
              <a:t>Peng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Ph.D</a:t>
            </a:r>
            <a:r>
              <a:rPr lang="en-US" altLang="zh-CN" dirty="0" smtClean="0"/>
              <a:t> in Computer Network Security</a:t>
            </a:r>
          </a:p>
          <a:p>
            <a:r>
              <a:rPr lang="en-US" altLang="zh-CN" dirty="0" smtClean="0"/>
              <a:t>pzhou@shu.edu.cn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140703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175" y="1720908"/>
            <a:ext cx="2343150" cy="3324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692" y="1720909"/>
            <a:ext cx="2513945" cy="3324225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60904" y="2859800"/>
            <a:ext cx="1556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Lecture 8</a:t>
            </a:r>
          </a:p>
        </p:txBody>
      </p:sp>
    </p:spTree>
    <p:extLst>
      <p:ext uri="{BB962C8B-B14F-4D97-AF65-F5344CB8AC3E}">
        <p14:creationId xmlns:p14="http://schemas.microsoft.com/office/powerpoint/2010/main" val="25961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First example: One Time Pad   </a:t>
            </a:r>
            <a:r>
              <a:rPr lang="en-US" sz="2000"/>
              <a:t>(single use key)</a:t>
            </a:r>
            <a:endParaRPr lang="en-US" smtClean="0"/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84400" y="1524000"/>
            <a:ext cx="8178800" cy="5105400"/>
          </a:xfrm>
        </p:spPr>
        <p:txBody>
          <a:bodyPr/>
          <a:lstStyle/>
          <a:p>
            <a:pPr marL="0" indent="0"/>
            <a:r>
              <a:rPr lang="en-US" smtClean="0"/>
              <a:t>Vernam </a:t>
            </a:r>
            <a:r>
              <a:rPr lang="en-US" sz="1800"/>
              <a:t>(1917)</a:t>
            </a:r>
            <a:endParaRPr lang="en-US" smtClean="0"/>
          </a:p>
          <a:p>
            <a:pPr marL="0" indent="0"/>
            <a:endParaRPr lang="en-US" smtClean="0"/>
          </a:p>
          <a:p>
            <a:pPr marL="0" indent="0"/>
            <a:endParaRPr lang="en-US" smtClean="0"/>
          </a:p>
          <a:p>
            <a:pPr marL="0" indent="0"/>
            <a:endParaRPr lang="en-US" smtClean="0"/>
          </a:p>
          <a:p>
            <a:pPr marL="0" indent="0"/>
            <a:endParaRPr lang="en-US" smtClean="0"/>
          </a:p>
          <a:p>
            <a:pPr marL="0" indent="0"/>
            <a:endParaRPr lang="en-US" smtClean="0"/>
          </a:p>
          <a:p>
            <a:pPr marL="0" indent="0">
              <a:buNone/>
            </a:pPr>
            <a:endParaRPr lang="en-US" sz="1800">
              <a:sym typeface="Symbol" pitchFamily="18" charset="2"/>
            </a:endParaRPr>
          </a:p>
          <a:p>
            <a:pPr marL="0" indent="0">
              <a:spcBef>
                <a:spcPct val="100000"/>
              </a:spcBef>
            </a:pPr>
            <a:r>
              <a:rPr lang="en-US" smtClean="0">
                <a:sym typeface="Symbol" pitchFamily="18" charset="2"/>
              </a:rPr>
              <a:t>Shannon ‘49:    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OTP is “secure” against ciphertext-only attacks</a:t>
            </a:r>
            <a:endParaRPr lang="en-US" smtClean="0"/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4289425" y="2209800"/>
            <a:ext cx="5334000" cy="457200"/>
            <a:chOff x="624" y="1872"/>
            <a:chExt cx="3360" cy="288"/>
          </a:xfrm>
        </p:grpSpPr>
        <p:sp>
          <p:nvSpPr>
            <p:cNvPr id="18465" name="Rectangle 5"/>
            <p:cNvSpPr>
              <a:spLocks noChangeArrowheads="1"/>
            </p:cNvSpPr>
            <p:nvPr/>
          </p:nvSpPr>
          <p:spPr bwMode="auto">
            <a:xfrm>
              <a:off x="624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66" name="Rectangle 6"/>
            <p:cNvSpPr>
              <a:spLocks noChangeArrowheads="1"/>
            </p:cNvSpPr>
            <p:nvPr/>
          </p:nvSpPr>
          <p:spPr bwMode="auto">
            <a:xfrm>
              <a:off x="960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67" name="Rectangle 7"/>
            <p:cNvSpPr>
              <a:spLocks noChangeArrowheads="1"/>
            </p:cNvSpPr>
            <p:nvPr/>
          </p:nvSpPr>
          <p:spPr bwMode="auto">
            <a:xfrm>
              <a:off x="1296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68" name="Rectangle 8"/>
            <p:cNvSpPr>
              <a:spLocks noChangeArrowheads="1"/>
            </p:cNvSpPr>
            <p:nvPr/>
          </p:nvSpPr>
          <p:spPr bwMode="auto">
            <a:xfrm>
              <a:off x="1632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69" name="Rectangle 9"/>
            <p:cNvSpPr>
              <a:spLocks noChangeArrowheads="1"/>
            </p:cNvSpPr>
            <p:nvPr/>
          </p:nvSpPr>
          <p:spPr bwMode="auto">
            <a:xfrm>
              <a:off x="1968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70" name="Rectangle 10"/>
            <p:cNvSpPr>
              <a:spLocks noChangeArrowheads="1"/>
            </p:cNvSpPr>
            <p:nvPr/>
          </p:nvSpPr>
          <p:spPr bwMode="auto">
            <a:xfrm>
              <a:off x="2304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71" name="Rectangle 11"/>
            <p:cNvSpPr>
              <a:spLocks noChangeArrowheads="1"/>
            </p:cNvSpPr>
            <p:nvPr/>
          </p:nvSpPr>
          <p:spPr bwMode="auto">
            <a:xfrm>
              <a:off x="2640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72" name="Rectangle 12"/>
            <p:cNvSpPr>
              <a:spLocks noChangeArrowheads="1"/>
            </p:cNvSpPr>
            <p:nvPr/>
          </p:nvSpPr>
          <p:spPr bwMode="auto">
            <a:xfrm>
              <a:off x="2976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73" name="Rectangle 13"/>
            <p:cNvSpPr>
              <a:spLocks noChangeArrowheads="1"/>
            </p:cNvSpPr>
            <p:nvPr/>
          </p:nvSpPr>
          <p:spPr bwMode="auto">
            <a:xfrm>
              <a:off x="3648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74" name="Rectangle 14"/>
            <p:cNvSpPr>
              <a:spLocks noChangeArrowheads="1"/>
            </p:cNvSpPr>
            <p:nvPr/>
          </p:nvSpPr>
          <p:spPr bwMode="auto">
            <a:xfrm>
              <a:off x="3312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</p:grpSp>
      <p:sp>
        <p:nvSpPr>
          <p:cNvPr id="18438" name="Text Box 15"/>
          <p:cNvSpPr txBox="1">
            <a:spLocks noChangeArrowheads="1"/>
          </p:cNvSpPr>
          <p:nvPr/>
        </p:nvSpPr>
        <p:spPr bwMode="auto">
          <a:xfrm>
            <a:off x="2587691" y="2209800"/>
            <a:ext cx="682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Key:</a:t>
            </a:r>
          </a:p>
        </p:txBody>
      </p:sp>
      <p:grpSp>
        <p:nvGrpSpPr>
          <p:cNvPr id="18439" name="Group 16"/>
          <p:cNvGrpSpPr>
            <a:grpSpLocks/>
          </p:cNvGrpSpPr>
          <p:nvPr/>
        </p:nvGrpSpPr>
        <p:grpSpPr bwMode="auto">
          <a:xfrm>
            <a:off x="4289425" y="2895600"/>
            <a:ext cx="5334000" cy="457200"/>
            <a:chOff x="624" y="1872"/>
            <a:chExt cx="3360" cy="288"/>
          </a:xfrm>
        </p:grpSpPr>
        <p:sp>
          <p:nvSpPr>
            <p:cNvPr id="18455" name="Rectangle 17"/>
            <p:cNvSpPr>
              <a:spLocks noChangeArrowheads="1"/>
            </p:cNvSpPr>
            <p:nvPr/>
          </p:nvSpPr>
          <p:spPr bwMode="auto">
            <a:xfrm>
              <a:off x="624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56" name="Rectangle 18"/>
            <p:cNvSpPr>
              <a:spLocks noChangeArrowheads="1"/>
            </p:cNvSpPr>
            <p:nvPr/>
          </p:nvSpPr>
          <p:spPr bwMode="auto">
            <a:xfrm>
              <a:off x="960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57" name="Rectangle 19"/>
            <p:cNvSpPr>
              <a:spLocks noChangeArrowheads="1"/>
            </p:cNvSpPr>
            <p:nvPr/>
          </p:nvSpPr>
          <p:spPr bwMode="auto">
            <a:xfrm>
              <a:off x="1296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58" name="Rectangle 20"/>
            <p:cNvSpPr>
              <a:spLocks noChangeArrowheads="1"/>
            </p:cNvSpPr>
            <p:nvPr/>
          </p:nvSpPr>
          <p:spPr bwMode="auto">
            <a:xfrm>
              <a:off x="1632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59" name="Rectangle 21"/>
            <p:cNvSpPr>
              <a:spLocks noChangeArrowheads="1"/>
            </p:cNvSpPr>
            <p:nvPr/>
          </p:nvSpPr>
          <p:spPr bwMode="auto">
            <a:xfrm>
              <a:off x="1968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60" name="Rectangle 22"/>
            <p:cNvSpPr>
              <a:spLocks noChangeArrowheads="1"/>
            </p:cNvSpPr>
            <p:nvPr/>
          </p:nvSpPr>
          <p:spPr bwMode="auto">
            <a:xfrm>
              <a:off x="2304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61" name="Rectangle 23"/>
            <p:cNvSpPr>
              <a:spLocks noChangeArrowheads="1"/>
            </p:cNvSpPr>
            <p:nvPr/>
          </p:nvSpPr>
          <p:spPr bwMode="auto">
            <a:xfrm>
              <a:off x="2640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62" name="Rectangle 24"/>
            <p:cNvSpPr>
              <a:spLocks noChangeArrowheads="1"/>
            </p:cNvSpPr>
            <p:nvPr/>
          </p:nvSpPr>
          <p:spPr bwMode="auto">
            <a:xfrm>
              <a:off x="2976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63" name="Rectangle 25"/>
            <p:cNvSpPr>
              <a:spLocks noChangeArrowheads="1"/>
            </p:cNvSpPr>
            <p:nvPr/>
          </p:nvSpPr>
          <p:spPr bwMode="auto">
            <a:xfrm>
              <a:off x="3648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64" name="Rectangle 26"/>
            <p:cNvSpPr>
              <a:spLocks noChangeArrowheads="1"/>
            </p:cNvSpPr>
            <p:nvPr/>
          </p:nvSpPr>
          <p:spPr bwMode="auto">
            <a:xfrm>
              <a:off x="3312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</p:grpSp>
      <p:sp>
        <p:nvSpPr>
          <p:cNvPr id="18440" name="Text Box 27"/>
          <p:cNvSpPr txBox="1">
            <a:spLocks noChangeArrowheads="1"/>
          </p:cNvSpPr>
          <p:nvPr/>
        </p:nvSpPr>
        <p:spPr bwMode="auto">
          <a:xfrm>
            <a:off x="2613184" y="2895600"/>
            <a:ext cx="12474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Plaintext:</a:t>
            </a:r>
          </a:p>
        </p:txBody>
      </p:sp>
      <p:sp>
        <p:nvSpPr>
          <p:cNvPr id="18441" name="Text Box 28"/>
          <p:cNvSpPr txBox="1">
            <a:spLocks noChangeArrowheads="1"/>
          </p:cNvSpPr>
          <p:nvPr/>
        </p:nvSpPr>
        <p:spPr bwMode="auto">
          <a:xfrm>
            <a:off x="9677401" y="2524126"/>
            <a:ext cx="461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>
                <a:sym typeface="Symbol" pitchFamily="18" charset="2"/>
              </a:rPr>
              <a:t></a:t>
            </a:r>
            <a:endParaRPr lang="en-US" sz="2800" b="1"/>
          </a:p>
        </p:txBody>
      </p:sp>
      <p:sp>
        <p:nvSpPr>
          <p:cNvPr id="18442" name="Line 29"/>
          <p:cNvSpPr>
            <a:spLocks noChangeShapeType="1"/>
          </p:cNvSpPr>
          <p:nvPr/>
        </p:nvSpPr>
        <p:spPr bwMode="auto">
          <a:xfrm>
            <a:off x="3679825" y="3657600"/>
            <a:ext cx="6477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3" name="Group 30"/>
          <p:cNvGrpSpPr>
            <a:grpSpLocks/>
          </p:cNvGrpSpPr>
          <p:nvPr/>
        </p:nvGrpSpPr>
        <p:grpSpPr bwMode="auto">
          <a:xfrm>
            <a:off x="4289425" y="3962400"/>
            <a:ext cx="5334000" cy="457200"/>
            <a:chOff x="624" y="1872"/>
            <a:chExt cx="3360" cy="288"/>
          </a:xfrm>
        </p:grpSpPr>
        <p:sp>
          <p:nvSpPr>
            <p:cNvPr id="18445" name="Rectangle 31"/>
            <p:cNvSpPr>
              <a:spLocks noChangeArrowheads="1"/>
            </p:cNvSpPr>
            <p:nvPr/>
          </p:nvSpPr>
          <p:spPr bwMode="auto">
            <a:xfrm>
              <a:off x="624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46" name="Rectangle 32"/>
            <p:cNvSpPr>
              <a:spLocks noChangeArrowheads="1"/>
            </p:cNvSpPr>
            <p:nvPr/>
          </p:nvSpPr>
          <p:spPr bwMode="auto">
            <a:xfrm>
              <a:off x="960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47" name="Rectangle 33"/>
            <p:cNvSpPr>
              <a:spLocks noChangeArrowheads="1"/>
            </p:cNvSpPr>
            <p:nvPr/>
          </p:nvSpPr>
          <p:spPr bwMode="auto">
            <a:xfrm>
              <a:off x="1296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48" name="Rectangle 34"/>
            <p:cNvSpPr>
              <a:spLocks noChangeArrowheads="1"/>
            </p:cNvSpPr>
            <p:nvPr/>
          </p:nvSpPr>
          <p:spPr bwMode="auto">
            <a:xfrm>
              <a:off x="1632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49" name="Rectangle 35"/>
            <p:cNvSpPr>
              <a:spLocks noChangeArrowheads="1"/>
            </p:cNvSpPr>
            <p:nvPr/>
          </p:nvSpPr>
          <p:spPr bwMode="auto">
            <a:xfrm>
              <a:off x="1968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50" name="Rectangle 36"/>
            <p:cNvSpPr>
              <a:spLocks noChangeArrowheads="1"/>
            </p:cNvSpPr>
            <p:nvPr/>
          </p:nvSpPr>
          <p:spPr bwMode="auto">
            <a:xfrm>
              <a:off x="2304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51" name="Rectangle 37"/>
            <p:cNvSpPr>
              <a:spLocks noChangeArrowheads="1"/>
            </p:cNvSpPr>
            <p:nvPr/>
          </p:nvSpPr>
          <p:spPr bwMode="auto">
            <a:xfrm>
              <a:off x="2640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52" name="Rectangle 38"/>
            <p:cNvSpPr>
              <a:spLocks noChangeArrowheads="1"/>
            </p:cNvSpPr>
            <p:nvPr/>
          </p:nvSpPr>
          <p:spPr bwMode="auto">
            <a:xfrm>
              <a:off x="2976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53" name="Rectangle 39"/>
            <p:cNvSpPr>
              <a:spLocks noChangeArrowheads="1"/>
            </p:cNvSpPr>
            <p:nvPr/>
          </p:nvSpPr>
          <p:spPr bwMode="auto">
            <a:xfrm>
              <a:off x="3648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18454" name="Rectangle 40"/>
            <p:cNvSpPr>
              <a:spLocks noChangeArrowheads="1"/>
            </p:cNvSpPr>
            <p:nvPr/>
          </p:nvSpPr>
          <p:spPr bwMode="auto">
            <a:xfrm>
              <a:off x="3312" y="1872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</p:grpSp>
      <p:sp>
        <p:nvSpPr>
          <p:cNvPr id="18444" name="Text Box 41"/>
          <p:cNvSpPr txBox="1">
            <a:spLocks noChangeArrowheads="1"/>
          </p:cNvSpPr>
          <p:nvPr/>
        </p:nvSpPr>
        <p:spPr bwMode="auto">
          <a:xfrm>
            <a:off x="2652758" y="3962400"/>
            <a:ext cx="14350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Ciphertext:</a:t>
            </a:r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Stream ciphers     </a:t>
            </a:r>
            <a:r>
              <a:rPr lang="en-US" sz="2000"/>
              <a:t>(single use key)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1788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ym typeface="Symbol" pitchFamily="18" charset="2"/>
              </a:rPr>
              <a:t>Problem:   OTP key is as long the message</a:t>
            </a:r>
          </a:p>
          <a:p>
            <a:pPr marL="0" indent="0">
              <a:buNone/>
            </a:pPr>
            <a:r>
              <a:rPr lang="en-US" sz="2400" u="sng" dirty="0">
                <a:sym typeface="Symbol" pitchFamily="18" charset="2"/>
              </a:rPr>
              <a:t>Solution</a:t>
            </a:r>
            <a:r>
              <a:rPr lang="en-US" sz="2400" dirty="0">
                <a:sym typeface="Symbol" pitchFamily="18" charset="2"/>
              </a:rPr>
              <a:t>:    Pseudo random key  --  stream ciphers</a:t>
            </a:r>
          </a:p>
          <a:p>
            <a:pPr marL="0" indent="0"/>
            <a:endParaRPr lang="en-US" dirty="0" smtClean="0">
              <a:sym typeface="Symbol" pitchFamily="18" charset="2"/>
            </a:endParaRPr>
          </a:p>
          <a:p>
            <a:pPr marL="0" indent="0"/>
            <a:endParaRPr lang="en-US" sz="1800" dirty="0">
              <a:sym typeface="Symbol" pitchFamily="18" charset="2"/>
            </a:endParaRPr>
          </a:p>
          <a:p>
            <a:pPr marL="0" indent="0"/>
            <a:endParaRPr lang="en-US" sz="1800" dirty="0">
              <a:sym typeface="Symbol" pitchFamily="18" charset="2"/>
            </a:endParaRPr>
          </a:p>
          <a:p>
            <a:pPr marL="0" indent="0"/>
            <a:endParaRPr lang="en-US" sz="1800" dirty="0">
              <a:sym typeface="Symbol" pitchFamily="18" charset="2"/>
            </a:endParaRPr>
          </a:p>
          <a:p>
            <a:pPr marL="0" indent="0"/>
            <a:endParaRPr lang="en-US" sz="1800" dirty="0">
              <a:sym typeface="Symbol" pitchFamily="18" charset="2"/>
            </a:endParaRPr>
          </a:p>
          <a:p>
            <a:pPr marL="0" indent="0"/>
            <a:endParaRPr lang="en-US" sz="1800" dirty="0">
              <a:sym typeface="Symbol" pitchFamily="18" charset="2"/>
            </a:endParaRPr>
          </a:p>
          <a:p>
            <a:pPr marL="0" indent="0"/>
            <a:endParaRPr lang="en-US" sz="1800" dirty="0">
              <a:sym typeface="Symbol" pitchFamily="18" charset="2"/>
            </a:endParaRPr>
          </a:p>
          <a:p>
            <a:pPr marL="0" indent="0"/>
            <a:endParaRPr lang="en-US" sz="1800" dirty="0">
              <a:sym typeface="Symbol" pitchFamily="18" charset="2"/>
            </a:endParaRPr>
          </a:p>
          <a:p>
            <a:pPr marL="0" indent="0"/>
            <a:endParaRPr lang="en-US" sz="1800" dirty="0">
              <a:sym typeface="Symbol" pitchFamily="18" charset="2"/>
            </a:endParaRPr>
          </a:p>
          <a:p>
            <a:pPr marL="0" indent="0"/>
            <a:endParaRPr lang="en-US" sz="1800" dirty="0">
              <a:sym typeface="Symbol" pitchFamily="18" charset="2"/>
            </a:endParaRPr>
          </a:p>
          <a:p>
            <a:pPr marL="0" indent="0">
              <a:buNone/>
            </a:pPr>
            <a:r>
              <a:rPr lang="en-US" sz="2000" dirty="0">
                <a:sym typeface="Symbol" pitchFamily="18" charset="2"/>
              </a:rPr>
              <a:t>Stream ciphers:  RC4  (126 MB/sec) ,   Salsa20/12 (643 MB/sec)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4075113" y="2514600"/>
            <a:ext cx="762000" cy="304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key</a:t>
            </a:r>
          </a:p>
        </p:txBody>
      </p:sp>
      <p:sp>
        <p:nvSpPr>
          <p:cNvPr id="19462" name="Freeform 5"/>
          <p:cNvSpPr>
            <a:spLocks/>
          </p:cNvSpPr>
          <p:nvPr/>
        </p:nvSpPr>
        <p:spPr bwMode="auto">
          <a:xfrm>
            <a:off x="4075113" y="2971800"/>
            <a:ext cx="3048000" cy="1447800"/>
          </a:xfrm>
          <a:custGeom>
            <a:avLst/>
            <a:gdLst>
              <a:gd name="T0" fmla="*/ 0 w 1920"/>
              <a:gd name="T1" fmla="*/ 0 h 912"/>
              <a:gd name="T2" fmla="*/ 0 w 1920"/>
              <a:gd name="T3" fmla="*/ 2147483647 h 912"/>
              <a:gd name="T4" fmla="*/ 2147483647 w 1920"/>
              <a:gd name="T5" fmla="*/ 2147483647 h 912"/>
              <a:gd name="T6" fmla="*/ 2147483647 w 1920"/>
              <a:gd name="T7" fmla="*/ 0 h 912"/>
              <a:gd name="T8" fmla="*/ 0 w 1920"/>
              <a:gd name="T9" fmla="*/ 0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912"/>
              <a:gd name="T17" fmla="*/ 1920 w 1920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912">
                <a:moveTo>
                  <a:pt x="0" y="0"/>
                </a:moveTo>
                <a:lnTo>
                  <a:pt x="0" y="912"/>
                </a:lnTo>
                <a:lnTo>
                  <a:pt x="1920" y="912"/>
                </a:lnTo>
                <a:lnTo>
                  <a:pt x="48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4379914" y="3455988"/>
            <a:ext cx="809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b="1" dirty="0"/>
              <a:t>PRG</a:t>
            </a:r>
            <a:r>
              <a:rPr lang="en-US" dirty="0"/>
              <a:t> </a:t>
            </a: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4075113" y="4572000"/>
            <a:ext cx="3048000" cy="304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message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3635376" y="4267201"/>
            <a:ext cx="461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>
                <a:sym typeface="Symbol" pitchFamily="18" charset="2"/>
              </a:rPr>
              <a:t></a:t>
            </a:r>
            <a:endParaRPr lang="en-US" sz="2800"/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>
            <a:off x="3657600" y="5029200"/>
            <a:ext cx="38862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4114800" y="5257800"/>
            <a:ext cx="3048000" cy="304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ciphertext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7451725" y="3108325"/>
            <a:ext cx="2656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800" dirty="0"/>
              <a:t>c </a:t>
            </a:r>
            <a:r>
              <a:rPr lang="en-US" sz="2800" dirty="0">
                <a:sym typeface="Symbol" pitchFamily="18" charset="2"/>
              </a:rPr>
              <a:t> </a:t>
            </a:r>
            <a:r>
              <a:rPr lang="en-US" dirty="0">
                <a:sym typeface="Symbol" pitchFamily="18" charset="2"/>
              </a:rPr>
              <a:t>PRG</a:t>
            </a:r>
            <a:r>
              <a:rPr lang="en-US" sz="2800" dirty="0">
                <a:sym typeface="Symbol" pitchFamily="18" charset="2"/>
              </a:rPr>
              <a:t>(k)  m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r>
              <a:rPr lang="en-US" sz="4000"/>
              <a:t>Dangers in using stream ciphers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600200"/>
            <a:ext cx="7772400" cy="4724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    One time key !!         “Two time pad” is insecure: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sz="2000" dirty="0"/>
              <a:t>		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  </a:t>
            </a:r>
            <a:r>
              <a:rPr lang="en-US" dirty="0">
                <a:sym typeface="Symbol" pitchFamily="18" charset="2"/>
              </a:rPr>
              <a:t>  m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   PRG(k)</a:t>
            </a:r>
            <a:endParaRPr lang="en-US" dirty="0" smtClean="0">
              <a:sym typeface="Symbol" pitchFamily="18" charset="2"/>
            </a:endParaRPr>
          </a:p>
          <a:p>
            <a:pPr lvl="1" eaLnBrk="1" hangingPunct="1">
              <a:buFont typeface="Times" pitchFamily="18" charset="0"/>
              <a:buNone/>
              <a:defRPr/>
            </a:pPr>
            <a:r>
              <a:rPr lang="en-US" sz="3600" dirty="0">
                <a:sym typeface="Symbol" pitchFamily="18" charset="2"/>
              </a:rPr>
              <a:t>			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 </a:t>
            </a:r>
            <a:r>
              <a:rPr lang="en-US" dirty="0" smtClean="0">
                <a:sym typeface="Symbol" pitchFamily="18" charset="2"/>
              </a:rPr>
              <a:t>  m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    PRG(k)</a:t>
            </a:r>
          </a:p>
          <a:p>
            <a:pPr lvl="1" eaLnBrk="1" hangingPunct="1">
              <a:buFont typeface="Times" pitchFamily="18" charset="0"/>
              <a:buNone/>
              <a:defRPr/>
            </a:pPr>
            <a:endParaRPr lang="en-US" dirty="0">
              <a:sym typeface="Symbol" pitchFamily="18" charset="2"/>
            </a:endParaRPr>
          </a:p>
          <a:p>
            <a:pPr lvl="1" eaLnBrk="1" hangingPunct="1">
              <a:buFont typeface="Times" pitchFamily="18" charset="0"/>
              <a:buNone/>
              <a:defRPr/>
            </a:pPr>
            <a:r>
              <a:rPr lang="en-US" dirty="0">
                <a:sym typeface="Symbol" pitchFamily="18" charset="2"/>
              </a:rPr>
              <a:t>Eavesdropper does:</a:t>
            </a: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  <a:defRPr/>
            </a:pPr>
            <a:r>
              <a:rPr lang="en-US" dirty="0" smtClean="0">
                <a:sym typeface="Symbol" pitchFamily="18" charset="2"/>
              </a:rPr>
              <a:t>			C</a:t>
            </a:r>
            <a:r>
              <a:rPr lang="en-US" baseline="-25000" dirty="0" smtClean="0">
                <a:sym typeface="Symbol" pitchFamily="18" charset="2"/>
              </a:rPr>
              <a:t>1 </a:t>
            </a:r>
            <a:r>
              <a:rPr lang="en-US" dirty="0" smtClean="0">
                <a:sym typeface="Symbol" pitchFamily="18" charset="2"/>
              </a:rPr>
              <a:t>   C</a:t>
            </a:r>
            <a:r>
              <a:rPr lang="en-US" baseline="-25000" dirty="0" smtClean="0">
                <a:sym typeface="Symbol" pitchFamily="18" charset="2"/>
              </a:rPr>
              <a:t>2       </a:t>
            </a:r>
            <a:r>
              <a:rPr lang="en-US" b="1" dirty="0" smtClean="0">
                <a:sym typeface="Symbol" pitchFamily="18" charset="2"/>
              </a:rPr>
              <a:t></a:t>
            </a:r>
            <a:r>
              <a:rPr lang="en-US" dirty="0" smtClean="0">
                <a:sym typeface="Symbol" pitchFamily="18" charset="2"/>
              </a:rPr>
              <a:t>        m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  m</a:t>
            </a:r>
            <a:r>
              <a:rPr lang="en-US" baseline="-25000" dirty="0" smtClean="0">
                <a:sym typeface="Symbol" pitchFamily="18" charset="2"/>
              </a:rPr>
              <a:t>2 </a:t>
            </a: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  <a:defRPr/>
            </a:pPr>
            <a:endParaRPr lang="en-US" baseline="-25000" dirty="0" smtClean="0">
              <a:sym typeface="Symbol" pitchFamily="18" charset="2"/>
            </a:endParaRP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  <a:defRPr/>
            </a:pPr>
            <a:r>
              <a:rPr lang="en-US" dirty="0">
                <a:sym typeface="Symbol" pitchFamily="18" charset="2"/>
              </a:rPr>
              <a:t>Enough redundant information in English that:</a:t>
            </a:r>
          </a:p>
          <a:p>
            <a:pPr lvl="1" eaLnBrk="1" hangingPunct="1">
              <a:lnSpc>
                <a:spcPct val="80000"/>
              </a:lnSpc>
              <a:buFont typeface="Times" pitchFamily="18" charset="0"/>
              <a:buNone/>
              <a:defRPr/>
            </a:pPr>
            <a:r>
              <a:rPr lang="en-US" sz="3600" dirty="0">
                <a:sym typeface="Symbol" pitchFamily="18" charset="2"/>
              </a:rPr>
              <a:t>			 </a:t>
            </a:r>
            <a:r>
              <a:rPr lang="en-US" dirty="0" smtClean="0">
                <a:sym typeface="Symbol" pitchFamily="18" charset="2"/>
              </a:rPr>
              <a:t>m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  m</a:t>
            </a:r>
            <a:r>
              <a:rPr lang="en-US" baseline="-25000" dirty="0" smtClean="0">
                <a:sym typeface="Symbol" pitchFamily="18" charset="2"/>
              </a:rPr>
              <a:t>2 </a:t>
            </a:r>
            <a:r>
              <a:rPr lang="en-US" b="1" dirty="0" smtClean="0">
                <a:sym typeface="Symbol" pitchFamily="18" charset="2"/>
              </a:rPr>
              <a:t></a:t>
            </a:r>
            <a:r>
              <a:rPr lang="en-US" dirty="0" smtClean="0">
                <a:sym typeface="Symbol" pitchFamily="18" charset="2"/>
              </a:rPr>
              <a:t>        m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,  m</a:t>
            </a:r>
            <a:r>
              <a:rPr lang="en-US" baseline="-25000" dirty="0" smtClean="0">
                <a:sym typeface="Symbol" pitchFamily="18" charset="2"/>
              </a:rPr>
              <a:t>2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20484" name="AutoShape 4"/>
          <p:cNvSpPr>
            <a:spLocks/>
          </p:cNvSpPr>
          <p:nvPr/>
        </p:nvSpPr>
        <p:spPr bwMode="auto">
          <a:xfrm>
            <a:off x="3657600" y="22098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55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 ciphers:  crypto work horse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7772400" cy="4724400"/>
          </a:xfrm>
        </p:spPr>
        <p:txBody>
          <a:bodyPr/>
          <a:lstStyle/>
          <a:p>
            <a:pPr marL="0" indent="0"/>
            <a:endParaRPr lang="en-US" sz="2000"/>
          </a:p>
          <a:p>
            <a:pPr marL="0" indent="0"/>
            <a:endParaRPr lang="en-US" sz="2000"/>
          </a:p>
          <a:p>
            <a:pPr marL="0" indent="0"/>
            <a:endParaRPr lang="en-US" sz="2000"/>
          </a:p>
          <a:p>
            <a:pPr marL="0" indent="0"/>
            <a:endParaRPr lang="en-US" sz="2000"/>
          </a:p>
          <a:p>
            <a:pPr marL="0" indent="0"/>
            <a:endParaRPr lang="en-US" sz="2000"/>
          </a:p>
          <a:p>
            <a:pPr marL="0" indent="0"/>
            <a:endParaRPr lang="en-US" sz="2000"/>
          </a:p>
          <a:p>
            <a:pPr marL="0" indent="0"/>
            <a:endParaRPr lang="en-US" sz="2000"/>
          </a:p>
          <a:p>
            <a:pPr marL="0" indent="0"/>
            <a:endParaRPr lang="en-US" sz="200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486400" y="1890713"/>
            <a:ext cx="1371600" cy="990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/>
              <a:t>E, D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4572000" y="24241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6858000" y="24241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7772400" y="2195513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/>
              <a:t>CT Block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8386128" y="1828800"/>
            <a:ext cx="7553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n Bits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2387600" y="2195513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/>
              <a:t>PT Block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028315" y="1828800"/>
            <a:ext cx="7553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n Bits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5715000" y="3490913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/>
              <a:t>Key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6771702" y="3519488"/>
            <a:ext cx="742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k Bits</a:t>
            </a: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6248400" y="28813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2270126" y="44592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2574926" y="4568825"/>
            <a:ext cx="5649913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Canonical examples: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en-US"/>
              <a:t>3DES:   n= 64 bits,    k = 168 bits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en-US"/>
              <a:t>AES:     n=128 bits,   k = 128, 192, 256 bits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IV handled as part of PT block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6172200" y="2895600"/>
            <a:ext cx="2895600" cy="1066800"/>
          </a:xfrm>
          <a:prstGeom prst="rect">
            <a:avLst/>
          </a:prstGeom>
          <a:solidFill>
            <a:srgbClr val="CCFF99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a block cipher</a:t>
            </a:r>
          </a:p>
        </p:txBody>
      </p:sp>
      <p:sp>
        <p:nvSpPr>
          <p:cNvPr id="245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153400" cy="4572000"/>
          </a:xfrm>
        </p:spPr>
        <p:txBody>
          <a:bodyPr/>
          <a:lstStyle/>
          <a:p>
            <a:pPr marL="0" indent="0">
              <a:buNone/>
              <a:tabLst>
                <a:tab pos="579438" algn="l"/>
                <a:tab pos="2743200" algn="l"/>
              </a:tabLst>
            </a:pPr>
            <a:r>
              <a:rPr lang="en-US" sz="2400" dirty="0"/>
              <a:t>Input:  (m, k)</a:t>
            </a:r>
          </a:p>
          <a:p>
            <a:pPr marL="0" indent="0">
              <a:buNone/>
              <a:tabLst>
                <a:tab pos="579438" algn="l"/>
                <a:tab pos="2743200" algn="l"/>
              </a:tabLst>
            </a:pPr>
            <a:r>
              <a:rPr lang="en-US" sz="2400" dirty="0"/>
              <a:t>	Repeat simple “mixing” operation several times</a:t>
            </a:r>
          </a:p>
          <a:p>
            <a:pPr marL="0" indent="0">
              <a:buNone/>
              <a:tabLst>
                <a:tab pos="579438" algn="l"/>
                <a:tab pos="2743200" algn="l"/>
              </a:tabLst>
            </a:pPr>
            <a:r>
              <a:rPr lang="en-US" sz="2400" dirty="0"/>
              <a:t>	</a:t>
            </a:r>
            <a:r>
              <a:rPr lang="en-US" sz="2400" dirty="0">
                <a:sym typeface="Symbol" pitchFamily="18" charset="2"/>
              </a:rPr>
              <a:t>  </a:t>
            </a:r>
            <a:r>
              <a:rPr lang="en-US" sz="2400" dirty="0"/>
              <a:t>DES:	Repeat  16  times:</a:t>
            </a:r>
          </a:p>
          <a:p>
            <a:pPr marL="0" indent="0">
              <a:buNone/>
              <a:tabLst>
                <a:tab pos="579438" algn="l"/>
                <a:tab pos="2743200" algn="l"/>
              </a:tabLst>
            </a:pPr>
            <a:endParaRPr lang="en-US" sz="2400" dirty="0"/>
          </a:p>
          <a:p>
            <a:pPr marL="0" indent="0">
              <a:buNone/>
              <a:tabLst>
                <a:tab pos="579438" algn="l"/>
                <a:tab pos="2743200" algn="l"/>
              </a:tabLst>
            </a:pPr>
            <a:endParaRPr lang="en-US" sz="2400" dirty="0"/>
          </a:p>
          <a:p>
            <a:pPr marL="0" indent="0">
              <a:buNone/>
              <a:tabLst>
                <a:tab pos="579438" algn="l"/>
                <a:tab pos="2743200" algn="l"/>
              </a:tabLst>
            </a:pPr>
            <a:endParaRPr lang="en-US" sz="2400" dirty="0"/>
          </a:p>
          <a:p>
            <a:pPr marL="0" indent="0">
              <a:buNone/>
              <a:tabLst>
                <a:tab pos="579438" algn="l"/>
                <a:tab pos="2743200" algn="l"/>
              </a:tabLst>
            </a:pPr>
            <a:r>
              <a:rPr lang="en-US" sz="2400" dirty="0"/>
              <a:t>	</a:t>
            </a:r>
            <a:r>
              <a:rPr lang="en-US" sz="2400" dirty="0">
                <a:sym typeface="Symbol" pitchFamily="18" charset="2"/>
              </a:rPr>
              <a:t>  </a:t>
            </a:r>
            <a:r>
              <a:rPr lang="en-US" sz="2400" dirty="0"/>
              <a:t>AES-128:	Mixing step repeated 10 times</a:t>
            </a:r>
          </a:p>
          <a:p>
            <a:pPr marL="0" indent="0">
              <a:buNone/>
              <a:tabLst>
                <a:tab pos="579438" algn="l"/>
                <a:tab pos="2743200" algn="l"/>
              </a:tabLst>
            </a:pPr>
            <a:endParaRPr lang="en-US" sz="2400" dirty="0"/>
          </a:p>
          <a:p>
            <a:pPr marL="0" indent="0">
              <a:buNone/>
              <a:tabLst>
                <a:tab pos="579438" algn="l"/>
                <a:tab pos="2743200" algn="l"/>
              </a:tabLst>
            </a:pPr>
            <a:r>
              <a:rPr lang="en-US" sz="2400" dirty="0"/>
              <a:t>Difficult to design:     must resist subtle attacks</a:t>
            </a:r>
          </a:p>
          <a:p>
            <a:pPr marL="0" indent="0">
              <a:buNone/>
              <a:tabLst>
                <a:tab pos="579438" algn="l"/>
                <a:tab pos="2743200" algn="l"/>
              </a:tabLst>
            </a:pPr>
            <a:r>
              <a:rPr lang="en-US" sz="2400" dirty="0"/>
              <a:t>	</a:t>
            </a:r>
            <a:r>
              <a:rPr lang="en-US" sz="2400" dirty="0">
                <a:sym typeface="Symbol" pitchFamily="18" charset="2"/>
              </a:rPr>
              <a:t>  differential attacks,  linear attacks, brute-force,  …</a:t>
            </a:r>
          </a:p>
        </p:txBody>
      </p:sp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6267452" y="2959101"/>
            <a:ext cx="2062163" cy="931863"/>
            <a:chOff x="2640" y="1909"/>
            <a:chExt cx="1299" cy="587"/>
          </a:xfrm>
        </p:grpSpPr>
        <p:sp>
          <p:nvSpPr>
            <p:cNvPr id="50180" name="Text Box 4"/>
            <p:cNvSpPr txBox="1">
              <a:spLocks noChangeArrowheads="1"/>
            </p:cNvSpPr>
            <p:nvPr/>
          </p:nvSpPr>
          <p:spPr bwMode="auto">
            <a:xfrm>
              <a:off x="2749" y="1909"/>
              <a:ext cx="1190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err="1"/>
                <a:t>m</a:t>
              </a:r>
              <a:r>
                <a:rPr lang="en-US" baseline="-25000" dirty="0" err="1"/>
                <a:t>L</a:t>
              </a:r>
              <a:r>
                <a:rPr lang="en-US" dirty="0"/>
                <a:t> </a:t>
              </a:r>
              <a:r>
                <a:rPr lang="en-US" dirty="0">
                  <a:sym typeface="Symbol" pitchFamily="18" charset="2"/>
                </a:rPr>
                <a:t> </a:t>
              </a:r>
              <a:r>
                <a:rPr lang="en-US" dirty="0" err="1">
                  <a:sym typeface="Symbol" pitchFamily="18" charset="2"/>
                </a:rPr>
                <a:t>m</a:t>
              </a:r>
              <a:r>
                <a:rPr lang="en-US" baseline="-25000" dirty="0" err="1">
                  <a:sym typeface="Symbol" pitchFamily="18" charset="2"/>
                </a:rPr>
                <a:t>R</a:t>
              </a:r>
              <a:endParaRPr lang="en-US" baseline="-25000" dirty="0">
                <a:sym typeface="Symbol" pitchFamily="18" charset="2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dirty="0" err="1">
                  <a:sym typeface="Symbol" pitchFamily="18" charset="2"/>
                </a:rPr>
                <a:t>m</a:t>
              </a:r>
              <a:r>
                <a:rPr lang="en-US" baseline="-25000" dirty="0" err="1">
                  <a:sym typeface="Symbol" pitchFamily="18" charset="2"/>
                </a:rPr>
                <a:t>R</a:t>
              </a:r>
              <a:r>
                <a:rPr lang="en-US" dirty="0">
                  <a:sym typeface="Symbol" pitchFamily="18" charset="2"/>
                </a:rPr>
                <a:t>  </a:t>
              </a:r>
              <a:r>
                <a:rPr lang="en-US" dirty="0" err="1">
                  <a:sym typeface="Symbol" pitchFamily="18" charset="2"/>
                </a:rPr>
                <a:t>m</a:t>
              </a:r>
              <a:r>
                <a:rPr lang="en-US" baseline="-25000" dirty="0" err="1">
                  <a:sym typeface="Symbol" pitchFamily="18" charset="2"/>
                </a:rPr>
                <a:t>L</a:t>
              </a:r>
              <a:r>
                <a:rPr lang="en-US" dirty="0" err="1">
                  <a:sym typeface="Symbol" pitchFamily="18" charset="2"/>
                </a:rPr>
                <a:t>F</a:t>
              </a:r>
              <a:r>
                <a:rPr lang="en-US" dirty="0">
                  <a:sym typeface="Symbol" pitchFamily="18" charset="2"/>
                </a:rPr>
                <a:t>(</a:t>
              </a:r>
              <a:r>
                <a:rPr lang="en-US" dirty="0" err="1">
                  <a:sym typeface="Symbol" pitchFamily="18" charset="2"/>
                </a:rPr>
                <a:t>k,m</a:t>
              </a:r>
              <a:r>
                <a:rPr lang="en-US" baseline="-25000" dirty="0" err="1">
                  <a:sym typeface="Symbol" pitchFamily="18" charset="2"/>
                </a:rPr>
                <a:t>R</a:t>
              </a:r>
              <a:r>
                <a:rPr lang="en-US" dirty="0">
                  <a:sym typeface="Symbol" pitchFamily="18" charset="2"/>
                </a:rPr>
                <a:t>)</a:t>
              </a:r>
            </a:p>
          </p:txBody>
        </p:sp>
        <p:sp>
          <p:nvSpPr>
            <p:cNvPr id="50181" name="AutoShape 5"/>
            <p:cNvSpPr>
              <a:spLocks/>
            </p:cNvSpPr>
            <p:nvPr/>
          </p:nvSpPr>
          <p:spPr bwMode="auto">
            <a:xfrm>
              <a:off x="2640" y="1968"/>
              <a:ext cx="144" cy="528"/>
            </a:xfrm>
            <a:prstGeom prst="leftBrace">
              <a:avLst>
                <a:gd name="adj1" fmla="val 30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4583" name="Line 8"/>
          <p:cNvSpPr>
            <a:spLocks noChangeShapeType="1"/>
          </p:cNvSpPr>
          <p:nvPr/>
        </p:nvSpPr>
        <p:spPr bwMode="auto">
          <a:xfrm>
            <a:off x="1447800" y="4800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9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Ciphers Built by Iteration</a:t>
            </a:r>
          </a:p>
        </p:txBody>
      </p:sp>
      <p:sp>
        <p:nvSpPr>
          <p:cNvPr id="2560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209800" y="5410200"/>
            <a:ext cx="8153400" cy="990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/>
              <a:t>R(</a:t>
            </a:r>
            <a:r>
              <a:rPr lang="en-US" sz="2400" dirty="0" err="1"/>
              <a:t>k,m</a:t>
            </a:r>
            <a:r>
              <a:rPr lang="en-US" sz="2400" dirty="0"/>
              <a:t>):    round function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               for  DES (n=16),      for AES-128  (n=10)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486400" y="1524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/>
              <a:t>key  k</a:t>
            </a:r>
          </a:p>
        </p:txBody>
      </p:sp>
      <p:sp>
        <p:nvSpPr>
          <p:cNvPr id="7" name="Trapezoid 6"/>
          <p:cNvSpPr/>
          <p:nvPr/>
        </p:nvSpPr>
        <p:spPr bwMode="auto">
          <a:xfrm>
            <a:off x="3230563" y="1905000"/>
            <a:ext cx="5638800" cy="9144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84763" y="2133600"/>
            <a:ext cx="150438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key expansion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76600" y="28194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/>
              <a:t>k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419600" y="28194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/>
              <a:t>k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562600" y="28194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/>
              <a:t>k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305800" y="28194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 err="1"/>
              <a:t>k</a:t>
            </a:r>
            <a:r>
              <a:rPr lang="en-US" baseline="-25000" dirty="0" err="1"/>
              <a:t>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 rot="16200000">
            <a:off x="3028950" y="3905250"/>
            <a:ext cx="11430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/>
              <a:t>R(k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sym typeface="Symbol"/>
              </a:rPr>
              <a:t>)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 rot="16200000">
            <a:off x="4210050" y="3905250"/>
            <a:ext cx="11430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/>
              <a:t>R(k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dirty="0">
                <a:sym typeface="Symbol"/>
              </a:rPr>
              <a:t>)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 rot="16200000">
            <a:off x="5353050" y="3905250"/>
            <a:ext cx="11430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/>
              <a:t>R(k</a:t>
            </a:r>
            <a:r>
              <a:rPr lang="en-US" baseline="-25000" dirty="0"/>
              <a:t>3</a:t>
            </a:r>
            <a:r>
              <a:rPr lang="en-US" dirty="0"/>
              <a:t>, </a:t>
            </a:r>
            <a:r>
              <a:rPr lang="en-US" dirty="0">
                <a:sym typeface="Symbol"/>
              </a:rPr>
              <a:t>)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 rot="16200000">
            <a:off x="8096250" y="3905250"/>
            <a:ext cx="11430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/>
              <a:t>R(</a:t>
            </a:r>
            <a:r>
              <a:rPr lang="en-US" dirty="0" err="1"/>
              <a:t>k</a:t>
            </a:r>
            <a:r>
              <a:rPr lang="en-US" baseline="-25000" dirty="0" err="1"/>
              <a:t>n</a:t>
            </a:r>
            <a:r>
              <a:rPr lang="en-US" dirty="0"/>
              <a:t>, </a:t>
            </a:r>
            <a:r>
              <a:rPr lang="en-US" dirty="0">
                <a:sym typeface="Symbol"/>
              </a:rPr>
              <a:t>)</a:t>
            </a:r>
            <a:endParaRPr lang="en-US" dirty="0"/>
          </a:p>
        </p:txBody>
      </p:sp>
      <p:cxnSp>
        <p:nvCxnSpPr>
          <p:cNvPr id="25615" name="Straight Arrow Connector 18"/>
          <p:cNvCxnSpPr>
            <a:cxnSpLocks noChangeShapeType="1"/>
            <a:stCxn id="9" idx="2"/>
          </p:cNvCxnSpPr>
          <p:nvPr/>
        </p:nvCxnSpPr>
        <p:spPr bwMode="auto">
          <a:xfrm rot="5400000">
            <a:off x="3352801" y="3352801"/>
            <a:ext cx="457200" cy="31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Straight Arrow Connector 20"/>
          <p:cNvCxnSpPr>
            <a:cxnSpLocks noChangeShapeType="1"/>
          </p:cNvCxnSpPr>
          <p:nvPr/>
        </p:nvCxnSpPr>
        <p:spPr bwMode="auto">
          <a:xfrm rot="5400000">
            <a:off x="4496594" y="3352006"/>
            <a:ext cx="4572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Straight Arrow Connector 21"/>
          <p:cNvCxnSpPr>
            <a:cxnSpLocks noChangeShapeType="1"/>
          </p:cNvCxnSpPr>
          <p:nvPr/>
        </p:nvCxnSpPr>
        <p:spPr bwMode="auto">
          <a:xfrm rot="5400000">
            <a:off x="5639594" y="3352006"/>
            <a:ext cx="4572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Straight Arrow Connector 22"/>
          <p:cNvCxnSpPr>
            <a:cxnSpLocks noChangeShapeType="1"/>
          </p:cNvCxnSpPr>
          <p:nvPr/>
        </p:nvCxnSpPr>
        <p:spPr bwMode="auto">
          <a:xfrm rot="5400000">
            <a:off x="8382794" y="3352006"/>
            <a:ext cx="4572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Straight Arrow Connector 23"/>
          <p:cNvCxnSpPr>
            <a:cxnSpLocks noChangeShapeType="1"/>
          </p:cNvCxnSpPr>
          <p:nvPr/>
        </p:nvCxnSpPr>
        <p:spPr bwMode="auto">
          <a:xfrm>
            <a:off x="3962400" y="4191000"/>
            <a:ext cx="4572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Straight Arrow Connector 25"/>
          <p:cNvCxnSpPr>
            <a:cxnSpLocks noChangeShapeType="1"/>
          </p:cNvCxnSpPr>
          <p:nvPr/>
        </p:nvCxnSpPr>
        <p:spPr bwMode="auto">
          <a:xfrm>
            <a:off x="5105400" y="4189414"/>
            <a:ext cx="457200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Straight Arrow Connector 26"/>
          <p:cNvCxnSpPr>
            <a:cxnSpLocks noChangeShapeType="1"/>
          </p:cNvCxnSpPr>
          <p:nvPr/>
        </p:nvCxnSpPr>
        <p:spPr bwMode="auto">
          <a:xfrm>
            <a:off x="6248400" y="4191000"/>
            <a:ext cx="4572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Straight Arrow Connector 27"/>
          <p:cNvCxnSpPr>
            <a:cxnSpLocks noChangeShapeType="1"/>
          </p:cNvCxnSpPr>
          <p:nvPr/>
        </p:nvCxnSpPr>
        <p:spPr bwMode="auto">
          <a:xfrm>
            <a:off x="7924800" y="4191000"/>
            <a:ext cx="4572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3" name="Straight Arrow Connector 28"/>
          <p:cNvCxnSpPr>
            <a:cxnSpLocks noChangeShapeType="1"/>
          </p:cNvCxnSpPr>
          <p:nvPr/>
        </p:nvCxnSpPr>
        <p:spPr bwMode="auto">
          <a:xfrm>
            <a:off x="8991600" y="4191000"/>
            <a:ext cx="4572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Straight Arrow Connector 29"/>
          <p:cNvCxnSpPr>
            <a:cxnSpLocks noChangeShapeType="1"/>
          </p:cNvCxnSpPr>
          <p:nvPr/>
        </p:nvCxnSpPr>
        <p:spPr bwMode="auto">
          <a:xfrm>
            <a:off x="2819400" y="4191000"/>
            <a:ext cx="4572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5" name="Straight Connector 31"/>
          <p:cNvCxnSpPr>
            <a:cxnSpLocks noChangeShapeType="1"/>
          </p:cNvCxnSpPr>
          <p:nvPr/>
        </p:nvCxnSpPr>
        <p:spPr bwMode="auto">
          <a:xfrm>
            <a:off x="6781800" y="4191000"/>
            <a:ext cx="1143000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2286000" y="3886201"/>
            <a:ext cx="48418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m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25000" y="3886201"/>
            <a:ext cx="381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/>
              <a:t>c</a:t>
            </a:r>
            <a:endParaRPr lang="en-US" dirty="0"/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2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9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23"/>
            <a:ext cx="10515600" cy="1325563"/>
          </a:xfrm>
        </p:spPr>
        <p:txBody>
          <a:bodyPr/>
          <a:lstStyle/>
          <a:p>
            <a:pPr eaLnBrk="1" hangingPunct="1"/>
            <a:r>
              <a:rPr lang="en-US" smtClean="0"/>
              <a:t>Incorrect use of block ciphers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314098"/>
            <a:ext cx="83058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Electronic Code Book (ECB):</a:t>
            </a:r>
          </a:p>
          <a:p>
            <a:pPr marL="0" indent="0"/>
            <a:endParaRPr lang="en-US" dirty="0" smtClean="0"/>
          </a:p>
          <a:p>
            <a:pPr marL="0" indent="0"/>
            <a:endParaRPr lang="en-US" sz="1800" dirty="0"/>
          </a:p>
          <a:p>
            <a:pPr marL="0" indent="0"/>
            <a:endParaRPr lang="en-US" sz="1800" dirty="0"/>
          </a:p>
          <a:p>
            <a:pPr marL="0" indent="0"/>
            <a:endParaRPr lang="en-US" sz="1800" dirty="0"/>
          </a:p>
          <a:p>
            <a:pPr marL="0" indent="0"/>
            <a:endParaRPr lang="en-US" sz="1800" dirty="0"/>
          </a:p>
          <a:p>
            <a:pPr marL="0" indent="0"/>
            <a:endParaRPr lang="en-US" sz="2000" dirty="0"/>
          </a:p>
          <a:p>
            <a:pPr marL="0" indent="0"/>
            <a:endParaRPr lang="en-US" sz="2000" dirty="0"/>
          </a:p>
          <a:p>
            <a:pPr marL="0" indent="0">
              <a:buNone/>
            </a:pPr>
            <a:r>
              <a:rPr lang="en-US" u="sng" dirty="0" smtClean="0"/>
              <a:t>Problem</a:t>
            </a:r>
            <a:r>
              <a:rPr lang="en-US" dirty="0" smtClean="0"/>
              <a:t>:   </a:t>
            </a:r>
          </a:p>
          <a:p>
            <a:pPr lvl="1" eaLnBrk="1" hangingPunct="1"/>
            <a:r>
              <a:rPr lang="en-US" dirty="0" smtClean="0"/>
              <a:t>if    m</a:t>
            </a:r>
            <a:r>
              <a:rPr lang="en-US" baseline="-25000" dirty="0" smtClean="0"/>
              <a:t>1</a:t>
            </a:r>
            <a:r>
              <a:rPr lang="en-US" dirty="0" smtClean="0"/>
              <a:t>=m</a:t>
            </a:r>
            <a:r>
              <a:rPr lang="en-US" baseline="-25000" dirty="0" smtClean="0"/>
              <a:t>2</a:t>
            </a:r>
            <a:r>
              <a:rPr lang="en-US" dirty="0" smtClean="0"/>
              <a:t>     then   c</a:t>
            </a:r>
            <a:r>
              <a:rPr lang="en-US" baseline="-25000" dirty="0" smtClean="0"/>
              <a:t>1</a:t>
            </a:r>
            <a:r>
              <a:rPr lang="en-US" dirty="0" smtClean="0"/>
              <a:t>=c</a:t>
            </a:r>
            <a:r>
              <a:rPr lang="en-US" baseline="-25000" dirty="0" smtClean="0"/>
              <a:t>2</a:t>
            </a:r>
          </a:p>
        </p:txBody>
      </p:sp>
      <p:sp>
        <p:nvSpPr>
          <p:cNvPr id="26629" name="AutoShape 4"/>
          <p:cNvSpPr>
            <a:spLocks noChangeArrowheads="1"/>
          </p:cNvSpPr>
          <p:nvPr/>
        </p:nvSpPr>
        <p:spPr bwMode="auto">
          <a:xfrm>
            <a:off x="3992564" y="2582511"/>
            <a:ext cx="257175" cy="38100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5"/>
          <p:cNvSpPr>
            <a:spLocks noChangeArrowheads="1"/>
          </p:cNvSpPr>
          <p:nvPr/>
        </p:nvSpPr>
        <p:spPr bwMode="auto">
          <a:xfrm>
            <a:off x="8874126" y="2582511"/>
            <a:ext cx="257175" cy="38100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7573963" y="2315811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4249738" y="2195161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5316538" y="2195161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3182938" y="2195161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783138" y="2195161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3716338" y="2195161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5849938" y="2195161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3"/>
          <p:cNvSpPr>
            <a:spLocks noChangeArrowheads="1"/>
          </p:cNvSpPr>
          <p:nvPr/>
        </p:nvSpPr>
        <p:spPr bwMode="auto">
          <a:xfrm>
            <a:off x="6383338" y="2195161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4"/>
          <p:cNvSpPr>
            <a:spLocks noChangeArrowheads="1"/>
          </p:cNvSpPr>
          <p:nvPr/>
        </p:nvSpPr>
        <p:spPr bwMode="auto">
          <a:xfrm>
            <a:off x="8216900" y="2184048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Rectangle 15"/>
          <p:cNvSpPr>
            <a:spLocks noChangeArrowheads="1"/>
          </p:cNvSpPr>
          <p:nvPr/>
        </p:nvSpPr>
        <p:spPr bwMode="auto">
          <a:xfrm>
            <a:off x="6916738" y="2195161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Rectangle 16"/>
          <p:cNvSpPr>
            <a:spLocks noChangeArrowheads="1"/>
          </p:cNvSpPr>
          <p:nvPr/>
        </p:nvSpPr>
        <p:spPr bwMode="auto">
          <a:xfrm>
            <a:off x="8750300" y="2184048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Rectangle 17"/>
          <p:cNvSpPr>
            <a:spLocks noChangeArrowheads="1"/>
          </p:cNvSpPr>
          <p:nvPr/>
        </p:nvSpPr>
        <p:spPr bwMode="auto">
          <a:xfrm>
            <a:off x="9283700" y="2184048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Text Box 18"/>
          <p:cNvSpPr txBox="1">
            <a:spLocks noChangeArrowheads="1"/>
          </p:cNvSpPr>
          <p:nvPr/>
        </p:nvSpPr>
        <p:spPr bwMode="auto">
          <a:xfrm>
            <a:off x="2486291" y="2076098"/>
            <a:ext cx="5423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PT:</a:t>
            </a:r>
          </a:p>
        </p:txBody>
      </p:sp>
      <p:sp>
        <p:nvSpPr>
          <p:cNvPr id="26644" name="Line 19"/>
          <p:cNvSpPr>
            <a:spLocks noChangeShapeType="1"/>
          </p:cNvSpPr>
          <p:nvPr/>
        </p:nvSpPr>
        <p:spPr bwMode="auto">
          <a:xfrm>
            <a:off x="7581900" y="3192111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Rectangle 20"/>
          <p:cNvSpPr>
            <a:spLocks noChangeArrowheads="1"/>
          </p:cNvSpPr>
          <p:nvPr/>
        </p:nvSpPr>
        <p:spPr bwMode="auto">
          <a:xfrm>
            <a:off x="4257675" y="3071461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Rectangle 21"/>
          <p:cNvSpPr>
            <a:spLocks noChangeArrowheads="1"/>
          </p:cNvSpPr>
          <p:nvPr/>
        </p:nvSpPr>
        <p:spPr bwMode="auto">
          <a:xfrm>
            <a:off x="5324475" y="3071461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Rectangle 22"/>
          <p:cNvSpPr>
            <a:spLocks noChangeArrowheads="1"/>
          </p:cNvSpPr>
          <p:nvPr/>
        </p:nvSpPr>
        <p:spPr bwMode="auto">
          <a:xfrm>
            <a:off x="3190875" y="3071461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Rectangle 23"/>
          <p:cNvSpPr>
            <a:spLocks noChangeArrowheads="1"/>
          </p:cNvSpPr>
          <p:nvPr/>
        </p:nvSpPr>
        <p:spPr bwMode="auto">
          <a:xfrm>
            <a:off x="4791075" y="3071461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24"/>
          <p:cNvSpPr>
            <a:spLocks noChangeArrowheads="1"/>
          </p:cNvSpPr>
          <p:nvPr/>
        </p:nvSpPr>
        <p:spPr bwMode="auto">
          <a:xfrm>
            <a:off x="3724275" y="3071461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Rectangle 25"/>
          <p:cNvSpPr>
            <a:spLocks noChangeArrowheads="1"/>
          </p:cNvSpPr>
          <p:nvPr/>
        </p:nvSpPr>
        <p:spPr bwMode="auto">
          <a:xfrm>
            <a:off x="5857875" y="3071461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Rectangle 26"/>
          <p:cNvSpPr>
            <a:spLocks noChangeArrowheads="1"/>
          </p:cNvSpPr>
          <p:nvPr/>
        </p:nvSpPr>
        <p:spPr bwMode="auto">
          <a:xfrm>
            <a:off x="6391275" y="3071461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Rectangle 27"/>
          <p:cNvSpPr>
            <a:spLocks noChangeArrowheads="1"/>
          </p:cNvSpPr>
          <p:nvPr/>
        </p:nvSpPr>
        <p:spPr bwMode="auto">
          <a:xfrm>
            <a:off x="8224838" y="3060348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Rectangle 28"/>
          <p:cNvSpPr>
            <a:spLocks noChangeArrowheads="1"/>
          </p:cNvSpPr>
          <p:nvPr/>
        </p:nvSpPr>
        <p:spPr bwMode="auto">
          <a:xfrm>
            <a:off x="6924675" y="3071461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Rectangle 29"/>
          <p:cNvSpPr>
            <a:spLocks noChangeArrowheads="1"/>
          </p:cNvSpPr>
          <p:nvPr/>
        </p:nvSpPr>
        <p:spPr bwMode="auto">
          <a:xfrm>
            <a:off x="8758238" y="3060348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Rectangle 30"/>
          <p:cNvSpPr>
            <a:spLocks noChangeArrowheads="1"/>
          </p:cNvSpPr>
          <p:nvPr/>
        </p:nvSpPr>
        <p:spPr bwMode="auto">
          <a:xfrm>
            <a:off x="9291638" y="3060348"/>
            <a:ext cx="533400" cy="228600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6" name="Text Box 31"/>
          <p:cNvSpPr txBox="1">
            <a:spLocks noChangeArrowheads="1"/>
          </p:cNvSpPr>
          <p:nvPr/>
        </p:nvSpPr>
        <p:spPr bwMode="auto">
          <a:xfrm>
            <a:off x="2494961" y="2963511"/>
            <a:ext cx="555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CT: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67201" y="2076098"/>
            <a:ext cx="49212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08676" y="2076098"/>
            <a:ext cx="49212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13239" y="2955573"/>
            <a:ext cx="49212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c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13439" y="2944461"/>
            <a:ext cx="49212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c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pictures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" t="12686" r="3424" b="45523"/>
          <a:stretch>
            <a:fillRect/>
          </a:stretch>
        </p:blipFill>
        <p:spPr bwMode="auto">
          <a:xfrm>
            <a:off x="1905000" y="2438400"/>
            <a:ext cx="83820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0"/>
          <p:cNvSpPr>
            <a:spLocks noChangeArrowheads="1"/>
          </p:cNvSpPr>
          <p:nvPr/>
        </p:nvSpPr>
        <p:spPr bwMode="auto">
          <a:xfrm>
            <a:off x="2057400" y="4724046"/>
            <a:ext cx="8153400" cy="7175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21"/>
            <a:ext cx="10515600" cy="1325563"/>
          </a:xfrm>
        </p:spPr>
        <p:txBody>
          <a:bodyPr/>
          <a:lstStyle/>
          <a:p>
            <a:pPr eaLnBrk="1" hangingPunct="1"/>
            <a:r>
              <a:rPr lang="en-US" sz="3200"/>
              <a:t>Correct use of block ciphers I:  CBC mode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886200" y="3444521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562600" y="3444521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8763000" y="3444521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581400" y="1996721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m[0]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5105400" y="1996721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m[1]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781800" y="1996721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m[2]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8382000" y="1996721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m[3]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2438400" y="1996721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IV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4075114" y="2636485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8991600" y="2636485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791200" y="2636485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4311650" y="237772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6019800" y="240947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9220200" y="237772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6019800" y="306352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9220200" y="306352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4267200" y="306352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3" name="Freeform 21"/>
          <p:cNvSpPr>
            <a:spLocks/>
          </p:cNvSpPr>
          <p:nvPr/>
        </p:nvSpPr>
        <p:spPr bwMode="auto">
          <a:xfrm>
            <a:off x="2819400" y="2377721"/>
            <a:ext cx="1371600" cy="53340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4267200" y="4282721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Freeform 23"/>
          <p:cNvSpPr>
            <a:spLocks/>
          </p:cNvSpPr>
          <p:nvPr/>
        </p:nvSpPr>
        <p:spPr bwMode="auto">
          <a:xfrm>
            <a:off x="4267200" y="2911121"/>
            <a:ext cx="1600200" cy="16764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>
            <a:off x="6019800" y="4282721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7239000" y="3444521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28698" name="Freeform 26"/>
          <p:cNvSpPr>
            <a:spLocks/>
          </p:cNvSpPr>
          <p:nvPr/>
        </p:nvSpPr>
        <p:spPr bwMode="auto">
          <a:xfrm>
            <a:off x="6019800" y="2911121"/>
            <a:ext cx="1600200" cy="16764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9" name="Freeform 27"/>
          <p:cNvSpPr>
            <a:spLocks/>
          </p:cNvSpPr>
          <p:nvPr/>
        </p:nvSpPr>
        <p:spPr bwMode="auto">
          <a:xfrm>
            <a:off x="7696200" y="2911121"/>
            <a:ext cx="1371600" cy="16764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7504114" y="2636485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7732713" y="240947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7732713" y="306352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>
            <a:off x="7696200" y="4282721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>
            <a:off x="9218614" y="4282721"/>
            <a:ext cx="158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3581400" y="4892321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c[0]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5105400" y="4892321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c[1]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6781800" y="4892321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c[2]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8382000" y="4892321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c[3]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2438400" y="4892321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IV</a:t>
            </a:r>
          </a:p>
        </p:txBody>
      </p:sp>
      <p:sp>
        <p:nvSpPr>
          <p:cNvPr id="28710" name="Text Box 39"/>
          <p:cNvSpPr txBox="1">
            <a:spLocks noChangeArrowheads="1"/>
          </p:cNvSpPr>
          <p:nvPr/>
        </p:nvSpPr>
        <p:spPr bwMode="auto">
          <a:xfrm>
            <a:off x="5530851" y="5428896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ciphertext</a:t>
            </a:r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auto">
          <a:xfrm>
            <a:off x="1752600" y="1202971"/>
            <a:ext cx="5642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 a secure PRP.        </a:t>
            </a:r>
            <a:r>
              <a:rPr lang="en-US" u="sng" dirty="0"/>
              <a:t>Cipher Block Chaining</a:t>
            </a:r>
            <a:r>
              <a:rPr lang="en-US" dirty="0"/>
              <a:t>  with random IV:</a:t>
            </a:r>
          </a:p>
        </p:txBody>
      </p:sp>
      <p:sp>
        <p:nvSpPr>
          <p:cNvPr id="28712" name="TextBox 41"/>
          <p:cNvSpPr txBox="1">
            <a:spLocks noChangeArrowheads="1"/>
          </p:cNvSpPr>
          <p:nvPr/>
        </p:nvSpPr>
        <p:spPr bwMode="auto">
          <a:xfrm>
            <a:off x="7239000" y="5854346"/>
            <a:ext cx="314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Q: how to do decryption?</a:t>
            </a: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4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67000" y="3200400"/>
            <a:ext cx="69342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cases:   how to choose an IV</a:t>
            </a:r>
          </a:p>
        </p:txBody>
      </p:sp>
      <p:sp>
        <p:nvSpPr>
          <p:cNvPr id="3174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286000" y="1676400"/>
            <a:ext cx="85344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Single use key:        no IV needed     </a:t>
            </a:r>
            <a:r>
              <a:rPr lang="en-US" sz="1800" dirty="0"/>
              <a:t>(IV=0)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/>
              <a:t>Multi use key:	</a:t>
            </a:r>
            <a:r>
              <a:rPr lang="en-US" sz="1800" dirty="0"/>
              <a:t>(CPA Security)</a:t>
            </a:r>
            <a:endParaRPr lang="en-US" sz="2400" dirty="0"/>
          </a:p>
          <a:p>
            <a:pPr lvl="1">
              <a:spcBef>
                <a:spcPts val="3600"/>
              </a:spcBef>
              <a:buNone/>
            </a:pPr>
            <a:r>
              <a:rPr lang="en-US" dirty="0" smtClean="0"/>
              <a:t>Best:  use a fresh </a:t>
            </a:r>
            <a:r>
              <a:rPr lang="en-US" i="1" u="sng" dirty="0" smtClean="0"/>
              <a:t>random</a:t>
            </a:r>
            <a:r>
              <a:rPr lang="en-US" dirty="0" smtClean="0"/>
              <a:t> IV for every message    	</a:t>
            </a:r>
            <a:endParaRPr lang="en-US" sz="2000" dirty="0"/>
          </a:p>
          <a:p>
            <a:pPr lvl="1">
              <a:spcBef>
                <a:spcPts val="3600"/>
              </a:spcBef>
              <a:buNone/>
            </a:pPr>
            <a:r>
              <a:rPr lang="en-US" dirty="0" smtClean="0"/>
              <a:t>Can use </a:t>
            </a:r>
            <a:r>
              <a:rPr lang="en-US" i="1" u="sng" dirty="0" smtClean="0"/>
              <a:t>unique</a:t>
            </a:r>
            <a:r>
              <a:rPr lang="en-US" dirty="0" smtClean="0"/>
              <a:t> IV	(</a:t>
            </a:r>
            <a:r>
              <a:rPr lang="en-US" dirty="0" err="1" smtClean="0"/>
              <a:t>e.g</a:t>
            </a:r>
            <a:r>
              <a:rPr lang="en-US" dirty="0" smtClean="0"/>
              <a:t>  counter)</a:t>
            </a:r>
          </a:p>
          <a:p>
            <a:pPr lvl="2" indent="0">
              <a:buNone/>
            </a:pPr>
            <a:r>
              <a:rPr lang="en-US" dirty="0" smtClean="0"/>
              <a:t>  but then first step in CBC </a:t>
            </a:r>
            <a:r>
              <a:rPr lang="en-US" u="sng" dirty="0" smtClean="0"/>
              <a:t>must be</a:t>
            </a:r>
            <a:r>
              <a:rPr lang="en-US" dirty="0" smtClean="0"/>
              <a:t>     </a:t>
            </a:r>
            <a:r>
              <a:rPr lang="en-US" sz="2400" dirty="0">
                <a:solidFill>
                  <a:srgbClr val="FF0000"/>
                </a:solidFill>
              </a:rPr>
              <a:t>IV’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 E(k</a:t>
            </a:r>
            <a:r>
              <a:rPr lang="en-US" sz="24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,IV)</a:t>
            </a:r>
            <a:endParaRPr lang="en-US" dirty="0" smtClean="0">
              <a:solidFill>
                <a:srgbClr val="FF0000"/>
              </a:solidFill>
              <a:sym typeface="Symbol" pitchFamily="18" charset="2"/>
            </a:endParaRPr>
          </a:p>
          <a:p>
            <a:pPr lvl="2" indent="0">
              <a:buNone/>
            </a:pPr>
            <a:r>
              <a:rPr lang="en-US" dirty="0" smtClean="0">
                <a:sym typeface="Symbol" pitchFamily="18" charset="2"/>
              </a:rPr>
              <a:t>  benefit:    may save transmitting  IV  with </a:t>
            </a:r>
            <a:r>
              <a:rPr lang="en-US" dirty="0" err="1" smtClean="0">
                <a:sym typeface="Symbol" pitchFamily="18" charset="2"/>
              </a:rPr>
              <a:t>ciphertext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7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07031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Security and Cryptography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07032"/>
            <a:ext cx="9144000" cy="5450967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Lecture 8</a:t>
            </a:r>
          </a:p>
          <a:p>
            <a:r>
              <a:rPr lang="en-US" altLang="zh-CN" sz="3200" dirty="0" smtClean="0"/>
              <a:t>Cryptography Review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140703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854" y="2725745"/>
            <a:ext cx="6374291" cy="39957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70" y="93605"/>
            <a:ext cx="922488" cy="12198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1261" y="89595"/>
            <a:ext cx="862642" cy="12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1143000"/>
          </a:xfrm>
        </p:spPr>
        <p:txBody>
          <a:bodyPr/>
          <a:lstStyle/>
          <a:p>
            <a:r>
              <a:rPr lang="en-US" sz="3600"/>
              <a:t>CBC with Unique IVs</a:t>
            </a:r>
          </a:p>
        </p:txBody>
      </p:sp>
      <p:sp>
        <p:nvSpPr>
          <p:cNvPr id="30723" name="Rectangle 40"/>
          <p:cNvSpPr>
            <a:spLocks noChangeArrowheads="1"/>
          </p:cNvSpPr>
          <p:nvPr/>
        </p:nvSpPr>
        <p:spPr bwMode="auto">
          <a:xfrm>
            <a:off x="1905000" y="5238750"/>
            <a:ext cx="8153400" cy="7175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733800" y="3959225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410200" y="3959225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8610600" y="3959225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429000" y="2511425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m[0]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4953000" y="2511425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m[1]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6629400" y="2511425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m[2]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8229600" y="2511425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m[3]</a:t>
            </a:r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3922714" y="3151189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8839200" y="3151189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0733" name="Text Box 14"/>
          <p:cNvSpPr txBox="1">
            <a:spLocks noChangeArrowheads="1"/>
          </p:cNvSpPr>
          <p:nvPr/>
        </p:nvSpPr>
        <p:spPr bwMode="auto">
          <a:xfrm>
            <a:off x="5638800" y="3151189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0734" name="Line 15"/>
          <p:cNvSpPr>
            <a:spLocks noChangeShapeType="1"/>
          </p:cNvSpPr>
          <p:nvPr/>
        </p:nvSpPr>
        <p:spPr bwMode="auto">
          <a:xfrm>
            <a:off x="4159250" y="28924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16"/>
          <p:cNvSpPr>
            <a:spLocks noChangeShapeType="1"/>
          </p:cNvSpPr>
          <p:nvPr/>
        </p:nvSpPr>
        <p:spPr bwMode="auto">
          <a:xfrm>
            <a:off x="5867400" y="29241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Line 17"/>
          <p:cNvSpPr>
            <a:spLocks noChangeShapeType="1"/>
          </p:cNvSpPr>
          <p:nvPr/>
        </p:nvSpPr>
        <p:spPr bwMode="auto">
          <a:xfrm>
            <a:off x="9067800" y="28924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18"/>
          <p:cNvSpPr>
            <a:spLocks noChangeShapeType="1"/>
          </p:cNvSpPr>
          <p:nvPr/>
        </p:nvSpPr>
        <p:spPr bwMode="auto">
          <a:xfrm>
            <a:off x="5867400" y="35782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9"/>
          <p:cNvSpPr>
            <a:spLocks noChangeShapeType="1"/>
          </p:cNvSpPr>
          <p:nvPr/>
        </p:nvSpPr>
        <p:spPr bwMode="auto">
          <a:xfrm>
            <a:off x="9067800" y="35782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Line 20"/>
          <p:cNvSpPr>
            <a:spLocks noChangeShapeType="1"/>
          </p:cNvSpPr>
          <p:nvPr/>
        </p:nvSpPr>
        <p:spPr bwMode="auto">
          <a:xfrm>
            <a:off x="4114800" y="35782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Line 22"/>
          <p:cNvSpPr>
            <a:spLocks noChangeShapeType="1"/>
          </p:cNvSpPr>
          <p:nvPr/>
        </p:nvSpPr>
        <p:spPr bwMode="auto">
          <a:xfrm>
            <a:off x="4114800" y="4797425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Freeform 23"/>
          <p:cNvSpPr>
            <a:spLocks/>
          </p:cNvSpPr>
          <p:nvPr/>
        </p:nvSpPr>
        <p:spPr bwMode="auto">
          <a:xfrm>
            <a:off x="4114800" y="3425825"/>
            <a:ext cx="1600200" cy="16764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Line 24"/>
          <p:cNvSpPr>
            <a:spLocks noChangeShapeType="1"/>
          </p:cNvSpPr>
          <p:nvPr/>
        </p:nvSpPr>
        <p:spPr bwMode="auto">
          <a:xfrm>
            <a:off x="5867400" y="4797425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3" name="Rectangle 25"/>
          <p:cNvSpPr>
            <a:spLocks noChangeArrowheads="1"/>
          </p:cNvSpPr>
          <p:nvPr/>
        </p:nvSpPr>
        <p:spPr bwMode="auto">
          <a:xfrm>
            <a:off x="7086600" y="3959225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0744" name="Freeform 26"/>
          <p:cNvSpPr>
            <a:spLocks/>
          </p:cNvSpPr>
          <p:nvPr/>
        </p:nvSpPr>
        <p:spPr bwMode="auto">
          <a:xfrm>
            <a:off x="5867400" y="3425825"/>
            <a:ext cx="1600200" cy="16764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5" name="Freeform 27"/>
          <p:cNvSpPr>
            <a:spLocks/>
          </p:cNvSpPr>
          <p:nvPr/>
        </p:nvSpPr>
        <p:spPr bwMode="auto">
          <a:xfrm>
            <a:off x="7543800" y="3425825"/>
            <a:ext cx="1371600" cy="16764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6" name="Text Box 28"/>
          <p:cNvSpPr txBox="1">
            <a:spLocks noChangeArrowheads="1"/>
          </p:cNvSpPr>
          <p:nvPr/>
        </p:nvSpPr>
        <p:spPr bwMode="auto">
          <a:xfrm>
            <a:off x="7351714" y="3151189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0747" name="Line 29"/>
          <p:cNvSpPr>
            <a:spLocks noChangeShapeType="1"/>
          </p:cNvSpPr>
          <p:nvPr/>
        </p:nvSpPr>
        <p:spPr bwMode="auto">
          <a:xfrm>
            <a:off x="7580313" y="29241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8" name="Line 30"/>
          <p:cNvSpPr>
            <a:spLocks noChangeShapeType="1"/>
          </p:cNvSpPr>
          <p:nvPr/>
        </p:nvSpPr>
        <p:spPr bwMode="auto">
          <a:xfrm>
            <a:off x="7580313" y="35782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9" name="Line 31"/>
          <p:cNvSpPr>
            <a:spLocks noChangeShapeType="1"/>
          </p:cNvSpPr>
          <p:nvPr/>
        </p:nvSpPr>
        <p:spPr bwMode="auto">
          <a:xfrm>
            <a:off x="7543800" y="4797425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Line 32"/>
          <p:cNvSpPr>
            <a:spLocks noChangeShapeType="1"/>
          </p:cNvSpPr>
          <p:nvPr/>
        </p:nvSpPr>
        <p:spPr bwMode="auto">
          <a:xfrm>
            <a:off x="9066214" y="4797425"/>
            <a:ext cx="158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1" name="Rectangle 33"/>
          <p:cNvSpPr>
            <a:spLocks noChangeArrowheads="1"/>
          </p:cNvSpPr>
          <p:nvPr/>
        </p:nvSpPr>
        <p:spPr bwMode="auto">
          <a:xfrm>
            <a:off x="3429000" y="5407025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c[0]</a:t>
            </a:r>
          </a:p>
        </p:txBody>
      </p:sp>
      <p:sp>
        <p:nvSpPr>
          <p:cNvPr id="30752" name="Rectangle 34"/>
          <p:cNvSpPr>
            <a:spLocks noChangeArrowheads="1"/>
          </p:cNvSpPr>
          <p:nvPr/>
        </p:nvSpPr>
        <p:spPr bwMode="auto">
          <a:xfrm>
            <a:off x="4953000" y="5407025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c[1]</a:t>
            </a:r>
          </a:p>
        </p:txBody>
      </p:sp>
      <p:sp>
        <p:nvSpPr>
          <p:cNvPr id="30753" name="Rectangle 35"/>
          <p:cNvSpPr>
            <a:spLocks noChangeArrowheads="1"/>
          </p:cNvSpPr>
          <p:nvPr/>
        </p:nvSpPr>
        <p:spPr bwMode="auto">
          <a:xfrm>
            <a:off x="6629400" y="5407025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c[2]</a:t>
            </a:r>
          </a:p>
        </p:txBody>
      </p:sp>
      <p:sp>
        <p:nvSpPr>
          <p:cNvPr id="30754" name="Rectangle 36"/>
          <p:cNvSpPr>
            <a:spLocks noChangeArrowheads="1"/>
          </p:cNvSpPr>
          <p:nvPr/>
        </p:nvSpPr>
        <p:spPr bwMode="auto">
          <a:xfrm>
            <a:off x="8229600" y="5407025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c[3]</a:t>
            </a:r>
          </a:p>
        </p:txBody>
      </p:sp>
      <p:sp>
        <p:nvSpPr>
          <p:cNvPr id="30755" name="Rectangle 37"/>
          <p:cNvSpPr>
            <a:spLocks noChangeArrowheads="1"/>
          </p:cNvSpPr>
          <p:nvPr/>
        </p:nvSpPr>
        <p:spPr bwMode="auto">
          <a:xfrm>
            <a:off x="2286000" y="5407025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IV</a:t>
            </a:r>
          </a:p>
        </p:txBody>
      </p:sp>
      <p:sp>
        <p:nvSpPr>
          <p:cNvPr id="30756" name="Text Box 39"/>
          <p:cNvSpPr txBox="1">
            <a:spLocks noChangeArrowheads="1"/>
          </p:cNvSpPr>
          <p:nvPr/>
        </p:nvSpPr>
        <p:spPr bwMode="auto">
          <a:xfrm>
            <a:off x="5378451" y="5943600"/>
            <a:ext cx="1295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ciphertext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2255838" y="2511426"/>
            <a:ext cx="1706562" cy="2593975"/>
            <a:chOff x="883920" y="2359025"/>
            <a:chExt cx="1706880" cy="2593976"/>
          </a:xfrm>
        </p:grpSpPr>
        <p:sp>
          <p:nvSpPr>
            <p:cNvPr id="30759" name="Rectangle 11"/>
            <p:cNvSpPr>
              <a:spLocks noChangeArrowheads="1"/>
            </p:cNvSpPr>
            <p:nvPr/>
          </p:nvSpPr>
          <p:spPr bwMode="auto">
            <a:xfrm>
              <a:off x="914400" y="2359025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IV</a:t>
              </a:r>
            </a:p>
          </p:txBody>
        </p:sp>
        <p:sp>
          <p:nvSpPr>
            <p:cNvPr id="30760" name="Rectangle 4"/>
            <p:cNvSpPr>
              <a:spLocks noChangeArrowheads="1"/>
            </p:cNvSpPr>
            <p:nvPr/>
          </p:nvSpPr>
          <p:spPr bwMode="auto">
            <a:xfrm>
              <a:off x="883920" y="3810000"/>
              <a:ext cx="91440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</a:rPr>
                <a:t>E(k</a:t>
              </a:r>
              <a:r>
                <a:rPr lang="en-US" baseline="-25000" dirty="0">
                  <a:latin typeface="Arial" charset="0"/>
                </a:rPr>
                <a:t>1</a:t>
              </a:r>
              <a:r>
                <a:rPr lang="en-US" dirty="0">
                  <a:latin typeface="Arial" charset="0"/>
                </a:rPr>
                <a:t>,</a:t>
              </a:r>
              <a:r>
                <a:rPr lang="en-US" dirty="0">
                  <a:latin typeface="Arial" charset="0"/>
                  <a:sym typeface="Symbol" pitchFamily="18" charset="2"/>
                </a:rPr>
                <a:t>)</a:t>
              </a:r>
            </a:p>
          </p:txBody>
        </p:sp>
        <p:sp>
          <p:nvSpPr>
            <p:cNvPr id="30761" name="Freeform 23"/>
            <p:cNvSpPr>
              <a:spLocks/>
            </p:cNvSpPr>
            <p:nvPr/>
          </p:nvSpPr>
          <p:spPr bwMode="auto">
            <a:xfrm>
              <a:off x="1295400" y="3276600"/>
              <a:ext cx="1295400" cy="1676400"/>
            </a:xfrm>
            <a:custGeom>
              <a:avLst/>
              <a:gdLst>
                <a:gd name="T0" fmla="*/ 0 w 912"/>
                <a:gd name="T1" fmla="*/ 2147483647 h 1056"/>
                <a:gd name="T2" fmla="*/ 2147483647 w 912"/>
                <a:gd name="T3" fmla="*/ 2147483647 h 1056"/>
                <a:gd name="T4" fmla="*/ 2147483647 w 912"/>
                <a:gd name="T5" fmla="*/ 0 h 1056"/>
                <a:gd name="T6" fmla="*/ 2147483647 w 912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1056"/>
                <a:gd name="T14" fmla="*/ 912 w 912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1056">
                  <a:moveTo>
                    <a:pt x="0" y="1056"/>
                  </a:moveTo>
                  <a:lnTo>
                    <a:pt x="480" y="1056"/>
                  </a:lnTo>
                  <a:lnTo>
                    <a:pt x="480" y="0"/>
                  </a:lnTo>
                  <a:lnTo>
                    <a:pt x="91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0762" name="Straight Arrow Connector 45"/>
            <p:cNvCxnSpPr>
              <a:cxnSpLocks noChangeShapeType="1"/>
              <a:stCxn id="30759" idx="2"/>
              <a:endCxn id="30760" idx="0"/>
            </p:cNvCxnSpPr>
            <p:nvPr/>
          </p:nvCxnSpPr>
          <p:spPr bwMode="auto">
            <a:xfrm rot="16200000" flipH="1">
              <a:off x="802323" y="3271202"/>
              <a:ext cx="1069975" cy="762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63" name="Straight Connector 47"/>
            <p:cNvCxnSpPr>
              <a:cxnSpLocks noChangeShapeType="1"/>
            </p:cNvCxnSpPr>
            <p:nvPr/>
          </p:nvCxnSpPr>
          <p:spPr bwMode="auto">
            <a:xfrm rot="5400000">
              <a:off x="1142049" y="4796790"/>
              <a:ext cx="309562" cy="285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TextBox 53"/>
            <p:cNvSpPr txBox="1"/>
            <p:nvPr/>
          </p:nvSpPr>
          <p:spPr>
            <a:xfrm>
              <a:off x="2011255" y="2911475"/>
              <a:ext cx="439626" cy="460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IV</a:t>
              </a:r>
              <a:r>
                <a:rPr lang="en-US" sz="2390" b="1" dirty="0"/>
                <a:t>′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514601" y="1611314"/>
            <a:ext cx="580120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unique IV means:    (</a:t>
            </a:r>
            <a:r>
              <a:rPr lang="en-US" dirty="0" err="1"/>
              <a:t>k,IV</a:t>
            </a:r>
            <a:r>
              <a:rPr lang="en-US" dirty="0"/>
              <a:t>)  pair is used for only one message.</a:t>
            </a:r>
          </a:p>
          <a:p>
            <a:pPr>
              <a:defRPr/>
            </a:pPr>
            <a:r>
              <a:rPr lang="en-US" dirty="0"/>
              <a:t>                             generate unpredictable IV’ as </a:t>
            </a:r>
            <a:r>
              <a:rPr lang="en-US" dirty="0">
                <a:latin typeface="Arial" charset="0"/>
              </a:rPr>
              <a:t>E(k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,</a:t>
            </a:r>
            <a:r>
              <a:rPr lang="en-US" dirty="0">
                <a:latin typeface="Arial" charset="0"/>
                <a:sym typeface="Symbol" pitchFamily="18" charset="2"/>
              </a:rPr>
              <a:t>IV)</a:t>
            </a:r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4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33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pictures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" t="12686" r="48509" b="44763"/>
          <a:stretch>
            <a:fillRect/>
          </a:stretch>
        </p:blipFill>
        <p:spPr bwMode="auto">
          <a:xfrm>
            <a:off x="1752600" y="2438400"/>
            <a:ext cx="4267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" t="51184" r="48509" b="4237"/>
          <a:stretch>
            <a:fillRect/>
          </a:stretch>
        </p:blipFill>
        <p:spPr bwMode="auto">
          <a:xfrm>
            <a:off x="6096000" y="1981200"/>
            <a:ext cx="4267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95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Correct use of block ciphers II:   CTR mode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Counter mode with a random IV:    (parallel encryption)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4314825" y="2514600"/>
            <a:ext cx="4419600" cy="5334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3048000" y="4114800"/>
            <a:ext cx="5867400" cy="5334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4419600" y="2590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m[0]</a:t>
            </a: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5486400" y="25908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m[1]</a:t>
            </a: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6477000" y="2590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…</a:t>
            </a:r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auto">
          <a:xfrm>
            <a:off x="4419600" y="3352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E(k,IV)</a:t>
            </a:r>
          </a:p>
        </p:txBody>
      </p:sp>
      <p:sp>
        <p:nvSpPr>
          <p:cNvPr id="32779" name="Rectangle 10"/>
          <p:cNvSpPr>
            <a:spLocks noChangeArrowheads="1"/>
          </p:cNvSpPr>
          <p:nvPr/>
        </p:nvSpPr>
        <p:spPr bwMode="auto">
          <a:xfrm>
            <a:off x="5486400" y="33528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E(k,IV+1)</a:t>
            </a:r>
          </a:p>
        </p:txBody>
      </p:sp>
      <p:sp>
        <p:nvSpPr>
          <p:cNvPr id="32780" name="Rectangle 11"/>
          <p:cNvSpPr>
            <a:spLocks noChangeArrowheads="1"/>
          </p:cNvSpPr>
          <p:nvPr/>
        </p:nvSpPr>
        <p:spPr bwMode="auto">
          <a:xfrm>
            <a:off x="6477000" y="33528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…</a:t>
            </a:r>
          </a:p>
        </p:txBody>
      </p:sp>
      <p:sp>
        <p:nvSpPr>
          <p:cNvPr id="32781" name="Rectangle 12"/>
          <p:cNvSpPr>
            <a:spLocks noChangeArrowheads="1"/>
          </p:cNvSpPr>
          <p:nvPr/>
        </p:nvSpPr>
        <p:spPr bwMode="auto">
          <a:xfrm>
            <a:off x="7543800" y="2590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m[L]</a:t>
            </a:r>
          </a:p>
        </p:txBody>
      </p:sp>
      <p:sp>
        <p:nvSpPr>
          <p:cNvPr id="32782" name="Rectangle 13"/>
          <p:cNvSpPr>
            <a:spLocks noChangeArrowheads="1"/>
          </p:cNvSpPr>
          <p:nvPr/>
        </p:nvSpPr>
        <p:spPr bwMode="auto">
          <a:xfrm>
            <a:off x="7467600" y="33528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E(k,IV+L)</a:t>
            </a:r>
          </a:p>
        </p:txBody>
      </p:sp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8839200" y="2849564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2784" name="Line 15"/>
          <p:cNvSpPr>
            <a:spLocks noChangeShapeType="1"/>
          </p:cNvSpPr>
          <p:nvPr/>
        </p:nvSpPr>
        <p:spPr bwMode="auto">
          <a:xfrm>
            <a:off x="2590800" y="3962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Rectangle 16"/>
          <p:cNvSpPr>
            <a:spLocks noChangeArrowheads="1"/>
          </p:cNvSpPr>
          <p:nvPr/>
        </p:nvSpPr>
        <p:spPr bwMode="auto">
          <a:xfrm>
            <a:off x="4419600" y="4191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c[0]</a:t>
            </a:r>
          </a:p>
        </p:txBody>
      </p:sp>
      <p:sp>
        <p:nvSpPr>
          <p:cNvPr id="32786" name="Rectangle 17"/>
          <p:cNvSpPr>
            <a:spLocks noChangeArrowheads="1"/>
          </p:cNvSpPr>
          <p:nvPr/>
        </p:nvSpPr>
        <p:spPr bwMode="auto">
          <a:xfrm>
            <a:off x="5486400" y="41910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c[1]</a:t>
            </a:r>
          </a:p>
        </p:txBody>
      </p:sp>
      <p:sp>
        <p:nvSpPr>
          <p:cNvPr id="32787" name="Rectangle 18"/>
          <p:cNvSpPr>
            <a:spLocks noChangeArrowheads="1"/>
          </p:cNvSpPr>
          <p:nvPr/>
        </p:nvSpPr>
        <p:spPr bwMode="auto">
          <a:xfrm>
            <a:off x="6477000" y="4191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…</a:t>
            </a:r>
          </a:p>
        </p:txBody>
      </p:sp>
      <p:sp>
        <p:nvSpPr>
          <p:cNvPr id="32788" name="Rectangle 19"/>
          <p:cNvSpPr>
            <a:spLocks noChangeArrowheads="1"/>
          </p:cNvSpPr>
          <p:nvPr/>
        </p:nvSpPr>
        <p:spPr bwMode="auto">
          <a:xfrm>
            <a:off x="7543800" y="4191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c[L]</a:t>
            </a:r>
          </a:p>
        </p:txBody>
      </p:sp>
      <p:sp>
        <p:nvSpPr>
          <p:cNvPr id="32789" name="Rectangle 20"/>
          <p:cNvSpPr>
            <a:spLocks noChangeArrowheads="1"/>
          </p:cNvSpPr>
          <p:nvPr/>
        </p:nvSpPr>
        <p:spPr bwMode="auto">
          <a:xfrm>
            <a:off x="3352800" y="2590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IV</a:t>
            </a:r>
          </a:p>
        </p:txBody>
      </p:sp>
      <p:sp>
        <p:nvSpPr>
          <p:cNvPr id="32790" name="Rectangle 21"/>
          <p:cNvSpPr>
            <a:spLocks noChangeArrowheads="1"/>
          </p:cNvSpPr>
          <p:nvPr/>
        </p:nvSpPr>
        <p:spPr bwMode="auto">
          <a:xfrm>
            <a:off x="3352800" y="41910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IV</a:t>
            </a:r>
          </a:p>
        </p:txBody>
      </p:sp>
      <p:sp>
        <p:nvSpPr>
          <p:cNvPr id="32791" name="Text Box 22"/>
          <p:cNvSpPr txBox="1">
            <a:spLocks noChangeArrowheads="1"/>
          </p:cNvSpPr>
          <p:nvPr/>
        </p:nvSpPr>
        <p:spPr bwMode="auto">
          <a:xfrm>
            <a:off x="5937250" y="4622801"/>
            <a:ext cx="1284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ciphertext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2270125" y="5486400"/>
            <a:ext cx="4645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 dirty="0"/>
              <a:t>   Why are these modes secure?        not today.</a:t>
            </a:r>
          </a:p>
        </p:txBody>
      </p:sp>
      <p:sp>
        <p:nvSpPr>
          <p:cNvPr id="2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1" y="228600"/>
            <a:ext cx="8208963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Performance:	</a:t>
            </a:r>
            <a:r>
              <a:rPr lang="en-US" sz="1600" dirty="0"/>
              <a:t>Crypto++  5.6.0      [ Wei Dai ]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8382000" cy="3886200"/>
          </a:xfrm>
        </p:spPr>
        <p:txBody>
          <a:bodyPr/>
          <a:lstStyle/>
          <a:p>
            <a:pPr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/>
              <a:t>Intel Core 2    </a:t>
            </a:r>
            <a:r>
              <a:rPr lang="en-US" sz="1600" dirty="0"/>
              <a:t>(on Windows Vista)</a:t>
            </a:r>
          </a:p>
          <a:p>
            <a:pPr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endParaRPr lang="en-US" sz="2000" dirty="0"/>
          </a:p>
          <a:p>
            <a:pPr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/>
              <a:t>		</a:t>
            </a:r>
            <a:r>
              <a:rPr lang="en-US" sz="1600" u="sng" dirty="0"/>
              <a:t>Cipher</a:t>
            </a:r>
            <a:r>
              <a:rPr lang="en-US" sz="1600" dirty="0"/>
              <a:t>	</a:t>
            </a:r>
            <a:r>
              <a:rPr lang="en-US" sz="1600" u="sng" dirty="0"/>
              <a:t>Block/key size</a:t>
            </a:r>
            <a:r>
              <a:rPr lang="en-US" sz="1600" dirty="0"/>
              <a:t>	         </a:t>
            </a:r>
            <a:r>
              <a:rPr lang="en-US" sz="1600" u="sng" dirty="0"/>
              <a:t>Speed   (MB/sec)</a:t>
            </a:r>
          </a:p>
          <a:p>
            <a:pPr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/>
              <a:t>		RC4			 		126</a:t>
            </a:r>
          </a:p>
          <a:p>
            <a:pPr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/>
              <a:t>		Salsa20/12			 		643</a:t>
            </a:r>
          </a:p>
          <a:p>
            <a:pPr>
              <a:spcBef>
                <a:spcPct val="50000"/>
              </a:spcBef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/>
              <a:t>		3DES		64/168	 		 10</a:t>
            </a:r>
          </a:p>
          <a:p>
            <a:pPr>
              <a:lnSpc>
                <a:spcPct val="160000"/>
              </a:lnSpc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/>
              <a:t>		AES/GCM		128/128			102</a:t>
            </a:r>
          </a:p>
          <a:p>
            <a:pPr>
              <a:lnSpc>
                <a:spcPct val="160000"/>
              </a:lnSpc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/>
              <a:t>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81200" y="5562600"/>
            <a:ext cx="631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AES is about 8x faster with AES-NI :   Intel </a:t>
            </a:r>
            <a:r>
              <a:rPr lang="en-US" dirty="0" err="1"/>
              <a:t>Westmere</a:t>
            </a:r>
            <a:r>
              <a:rPr lang="en-US" dirty="0"/>
              <a:t> and onwards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1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Data integrity</a:t>
            </a:r>
          </a:p>
        </p:txBody>
      </p:sp>
      <p:sp>
        <p:nvSpPr>
          <p:cNvPr id="34819" name="Subtitle 4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54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Integrity:    MACs</a:t>
            </a:r>
          </a:p>
        </p:txBody>
      </p:sp>
      <p:sp>
        <p:nvSpPr>
          <p:cNvPr id="3789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Goal: message integrity.   No confidentiality.</a:t>
            </a:r>
          </a:p>
          <a:p>
            <a:pPr lvl="1"/>
            <a:r>
              <a:rPr lang="en-US" smtClean="0">
                <a:sym typeface="Symbol" pitchFamily="18" charset="2"/>
              </a:rPr>
              <a:t>ex:   Protecting public binaries on disk.   </a:t>
            </a:r>
          </a:p>
          <a:p>
            <a:pPr lvl="1"/>
            <a:endParaRPr lang="en-US" smtClean="0">
              <a:sym typeface="Symbol" pitchFamily="18" charset="2"/>
            </a:endParaRPr>
          </a:p>
          <a:p>
            <a:pPr lvl="1"/>
            <a:endParaRPr lang="en-US" smtClean="0">
              <a:sym typeface="Symbol" pitchFamily="18" charset="2"/>
            </a:endParaRPr>
          </a:p>
          <a:p>
            <a:pPr lvl="1"/>
            <a:endParaRPr lang="en-US" smtClean="0">
              <a:sym typeface="Symbol" pitchFamily="18" charset="2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362200" y="3468688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Alice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7924800" y="3468688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Bob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2574925" y="3124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k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8229600" y="3163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k</a:t>
            </a:r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3200400" y="3773488"/>
            <a:ext cx="464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810000" y="3240088"/>
            <a:ext cx="2590800" cy="381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Message  m 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6553200" y="3240088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tag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2057400" y="4237038"/>
            <a:ext cx="3276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69406"/>
                </a:solidFill>
                <a:latin typeface="Arial" charset="0"/>
              </a:rPr>
              <a:t>Generate tag:</a:t>
            </a:r>
          </a:p>
          <a:p>
            <a:pPr eaLnBrk="1" hangingPunct="1"/>
            <a:r>
              <a:rPr lang="en-US">
                <a:solidFill>
                  <a:srgbClr val="869406"/>
                </a:solidFill>
                <a:latin typeface="Arial" charset="0"/>
              </a:rPr>
              <a:t>     tag </a:t>
            </a:r>
            <a:r>
              <a:rPr lang="en-US">
                <a:solidFill>
                  <a:srgbClr val="869406"/>
                </a:solidFill>
                <a:latin typeface="Arial" charset="0"/>
                <a:sym typeface="Symbol" pitchFamily="18" charset="2"/>
              </a:rPr>
              <a:t> S(k, m)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086602" y="4230689"/>
            <a:ext cx="2690813" cy="708025"/>
            <a:chOff x="3504" y="2448"/>
            <a:chExt cx="1695" cy="446"/>
          </a:xfrm>
        </p:grpSpPr>
        <p:sp>
          <p:nvSpPr>
            <p:cNvPr id="37903" name="Text Box 14"/>
            <p:cNvSpPr txBox="1">
              <a:spLocks noChangeArrowheads="1"/>
            </p:cNvSpPr>
            <p:nvPr/>
          </p:nvSpPr>
          <p:spPr bwMode="auto">
            <a:xfrm>
              <a:off x="3504" y="2448"/>
              <a:ext cx="169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869406"/>
                  </a:solidFill>
                  <a:latin typeface="Arial" charset="0"/>
                </a:rPr>
                <a:t>Verify tag:</a:t>
              </a:r>
            </a:p>
            <a:p>
              <a:pPr eaLnBrk="1" hangingPunct="1"/>
              <a:r>
                <a:rPr lang="en-US">
                  <a:solidFill>
                    <a:srgbClr val="869406"/>
                  </a:solidFill>
                  <a:latin typeface="Arial" charset="0"/>
                </a:rPr>
                <a:t>    V</a:t>
              </a:r>
              <a:r>
                <a:rPr lang="en-US">
                  <a:solidFill>
                    <a:srgbClr val="869406"/>
                  </a:solidFill>
                  <a:latin typeface="Arial" charset="0"/>
                  <a:sym typeface="Symbol" pitchFamily="18" charset="2"/>
                </a:rPr>
                <a:t>(k, m, tag)  = `yes’</a:t>
              </a:r>
            </a:p>
          </p:txBody>
        </p:sp>
        <p:sp>
          <p:nvSpPr>
            <p:cNvPr id="37904" name="Text Box 15"/>
            <p:cNvSpPr txBox="1">
              <a:spLocks noChangeArrowheads="1"/>
            </p:cNvSpPr>
            <p:nvPr/>
          </p:nvSpPr>
          <p:spPr bwMode="auto">
            <a:xfrm>
              <a:off x="4608" y="247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869406"/>
                  </a:solidFill>
                  <a:latin typeface="Arial" charset="0"/>
                </a:rPr>
                <a:t>?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24088" y="5791200"/>
            <a:ext cx="551240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note:    non-keyed checksum (CRC) is an insecure MAC  !!</a:t>
            </a: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3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3" grpId="0" animBg="1"/>
      <p:bldP spid="5428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Secure MACs</a:t>
            </a:r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6000" y="15240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493838" algn="l"/>
              </a:tabLst>
            </a:pPr>
            <a:r>
              <a:rPr lang="en-US" dirty="0" smtClean="0"/>
              <a:t>Attacker information: chosen message attack</a:t>
            </a:r>
          </a:p>
          <a:p>
            <a:pPr lvl="1">
              <a:tabLst>
                <a:tab pos="1493838" algn="l"/>
              </a:tabLst>
            </a:pPr>
            <a:r>
              <a:rPr lang="en-US" dirty="0" smtClean="0"/>
              <a:t>for m</a:t>
            </a:r>
            <a:r>
              <a:rPr lang="en-US" baseline="-25000" dirty="0" smtClean="0"/>
              <a:t>1</a:t>
            </a:r>
            <a:r>
              <a:rPr lang="en-US" dirty="0" smtClean="0"/>
              <a:t>,m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dirty="0" err="1" smtClean="0"/>
              <a:t>m</a:t>
            </a:r>
            <a:r>
              <a:rPr lang="en-US" baseline="-25000" dirty="0" err="1" smtClean="0"/>
              <a:t>q</a:t>
            </a:r>
            <a:r>
              <a:rPr lang="en-US" dirty="0" smtClean="0"/>
              <a:t>   attacker is given  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</a:t>
            </a:r>
            <a:r>
              <a:rPr lang="en-US" dirty="0" smtClean="0"/>
              <a:t> S(</a:t>
            </a:r>
            <a:r>
              <a:rPr lang="en-US" dirty="0" err="1" smtClean="0"/>
              <a:t>k,m</a:t>
            </a:r>
            <a:r>
              <a:rPr lang="en-US" baseline="-25000" dirty="0" err="1"/>
              <a:t>i</a:t>
            </a:r>
            <a:r>
              <a:rPr lang="en-US" dirty="0" smtClean="0"/>
              <a:t>)</a:t>
            </a:r>
          </a:p>
          <a:p>
            <a:pPr>
              <a:tabLst>
                <a:tab pos="1493838" algn="l"/>
              </a:tabLst>
            </a:pPr>
            <a:endParaRPr lang="en-US" dirty="0" smtClean="0"/>
          </a:p>
          <a:p>
            <a:pPr>
              <a:tabLst>
                <a:tab pos="1493838" algn="l"/>
              </a:tabLst>
            </a:pPr>
            <a:r>
              <a:rPr lang="en-US" dirty="0" smtClean="0"/>
              <a:t>Attacker’s goal:   existential forgery.</a:t>
            </a:r>
          </a:p>
          <a:p>
            <a:pPr lvl="1">
              <a:tabLst>
                <a:tab pos="1493838" algn="l"/>
              </a:tabLst>
            </a:pPr>
            <a:r>
              <a:rPr lang="en-US" dirty="0" smtClean="0"/>
              <a:t>produce some </a:t>
            </a:r>
            <a:r>
              <a:rPr lang="en-US" b="1" u="sng" dirty="0" smtClean="0"/>
              <a:t>new</a:t>
            </a:r>
            <a:r>
              <a:rPr lang="en-US" dirty="0" smtClean="0"/>
              <a:t> valid message/tag pair  (</a:t>
            </a:r>
            <a:r>
              <a:rPr lang="en-US" dirty="0" err="1" smtClean="0"/>
              <a:t>m,t</a:t>
            </a:r>
            <a:r>
              <a:rPr lang="en-US" dirty="0" smtClean="0"/>
              <a:t>).</a:t>
            </a:r>
          </a:p>
          <a:p>
            <a:pPr lvl="1">
              <a:buNone/>
              <a:tabLst>
                <a:tab pos="1493838" algn="l"/>
              </a:tabLst>
            </a:pPr>
            <a:r>
              <a:rPr lang="en-US" dirty="0" smtClean="0"/>
              <a:t>			(</a:t>
            </a:r>
            <a:r>
              <a:rPr lang="en-US" dirty="0" err="1" smtClean="0"/>
              <a:t>m,t</a:t>
            </a:r>
            <a:r>
              <a:rPr lang="en-US" dirty="0" smtClean="0"/>
              <a:t>)  </a:t>
            </a:r>
            <a:r>
              <a:rPr lang="en-US" dirty="0" smtClean="0">
                <a:sym typeface="Symbol" pitchFamily="18" charset="2"/>
              </a:rPr>
              <a:t>  </a:t>
            </a:r>
            <a:r>
              <a:rPr lang="en-US" sz="2800" dirty="0">
                <a:sym typeface="Symbol" pitchFamily="18" charset="2"/>
              </a:rPr>
              <a:t>{</a:t>
            </a:r>
            <a:r>
              <a:rPr lang="en-US" dirty="0" smtClean="0">
                <a:sym typeface="Symbol" pitchFamily="18" charset="2"/>
              </a:rPr>
              <a:t> (m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,t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) , … , (</a:t>
            </a:r>
            <a:r>
              <a:rPr lang="en-US" dirty="0" err="1" smtClean="0">
                <a:sym typeface="Symbol" pitchFamily="18" charset="2"/>
              </a:rPr>
              <a:t>m</a:t>
            </a:r>
            <a:r>
              <a:rPr lang="en-US" baseline="-25000" dirty="0" err="1" smtClean="0">
                <a:sym typeface="Symbol" pitchFamily="18" charset="2"/>
              </a:rPr>
              <a:t>q</a:t>
            </a:r>
            <a:r>
              <a:rPr lang="en-US" dirty="0" err="1" smtClean="0">
                <a:sym typeface="Symbol" pitchFamily="18" charset="2"/>
              </a:rPr>
              <a:t>,t</a:t>
            </a:r>
            <a:r>
              <a:rPr lang="en-US" baseline="-25000" dirty="0" err="1" smtClean="0"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 </a:t>
            </a:r>
            <a:r>
              <a:rPr lang="en-US" sz="2800" dirty="0">
                <a:sym typeface="Symbol" pitchFamily="18" charset="2"/>
              </a:rPr>
              <a:t>}</a:t>
            </a:r>
          </a:p>
          <a:p>
            <a:pPr lvl="1">
              <a:buNone/>
              <a:tabLst>
                <a:tab pos="1493838" algn="l"/>
              </a:tabLst>
            </a:pPr>
            <a:endParaRPr lang="en-US" sz="2800" dirty="0">
              <a:sym typeface="Symbol" pitchFamily="18" charset="2"/>
            </a:endParaRPr>
          </a:p>
          <a:p>
            <a:pPr>
              <a:lnSpc>
                <a:spcPct val="110000"/>
              </a:lnSpc>
              <a:tabLst>
                <a:tab pos="1493838" algn="l"/>
              </a:tabLst>
            </a:pPr>
            <a:r>
              <a:rPr lang="en-US" dirty="0" smtClean="0">
                <a:sym typeface="Symbol" pitchFamily="18" charset="2"/>
              </a:rPr>
              <a:t>A secure PRF gives a secure MAC:</a:t>
            </a:r>
            <a:endParaRPr lang="en-US" dirty="0" smtClean="0"/>
          </a:p>
          <a:p>
            <a:pPr lvl="1">
              <a:lnSpc>
                <a:spcPct val="110000"/>
              </a:lnSpc>
              <a:tabLst>
                <a:tab pos="1493838" algn="l"/>
              </a:tabLst>
            </a:pPr>
            <a:r>
              <a:rPr lang="en-US" dirty="0" smtClean="0"/>
              <a:t>S(</a:t>
            </a:r>
            <a:r>
              <a:rPr lang="en-US" dirty="0" err="1" smtClean="0"/>
              <a:t>k,m</a:t>
            </a:r>
            <a:r>
              <a:rPr lang="en-US" dirty="0" smtClean="0"/>
              <a:t>) = F(</a:t>
            </a:r>
            <a:r>
              <a:rPr lang="en-US" dirty="0" err="1" smtClean="0"/>
              <a:t>k,m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  <a:tabLst>
                <a:tab pos="1493838" algn="l"/>
              </a:tabLst>
            </a:pPr>
            <a:r>
              <a:rPr lang="en-US" dirty="0" smtClean="0"/>
              <a:t>V(</a:t>
            </a:r>
            <a:r>
              <a:rPr lang="en-US" dirty="0" err="1" smtClean="0"/>
              <a:t>k,m,t</a:t>
            </a:r>
            <a:r>
              <a:rPr lang="en-US" dirty="0" smtClean="0"/>
              <a:t>): `yes’ if  t = F(</a:t>
            </a:r>
            <a:r>
              <a:rPr lang="en-US" dirty="0" err="1" smtClean="0"/>
              <a:t>k,m</a:t>
            </a:r>
            <a:r>
              <a:rPr lang="en-US" dirty="0" smtClean="0"/>
              <a:t>) and `no’ otherwise.</a:t>
            </a:r>
          </a:p>
          <a:p>
            <a:pPr>
              <a:tabLst>
                <a:tab pos="1493838" algn="l"/>
              </a:tabLst>
            </a:pPr>
            <a:endParaRPr lang="en-US" dirty="0" smtClean="0">
              <a:sym typeface="Symbol" pitchFamily="18" charset="2"/>
            </a:endParaRP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1727200" y="45720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3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Construction 1:   ECBC</a:t>
            </a:r>
          </a:p>
        </p:txBody>
      </p:sp>
      <p:sp>
        <p:nvSpPr>
          <p:cNvPr id="39939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066800"/>
            <a:ext cx="8763000" cy="5638800"/>
          </a:xfrm>
        </p:spPr>
        <p:txBody>
          <a:bodyPr/>
          <a:lstStyle/>
          <a:p>
            <a:pPr marL="0" indent="0"/>
            <a:endParaRPr lang="en-US" smtClean="0"/>
          </a:p>
          <a:p>
            <a:pPr lvl="1" eaLnBrk="1" hangingPunct="1">
              <a:buFont typeface="Times" pitchFamily="18" charset="0"/>
              <a:buNone/>
            </a:pPr>
            <a:r>
              <a:rPr lang="en-US" smtClean="0"/>
              <a:t> </a:t>
            </a:r>
          </a:p>
        </p:txBody>
      </p:sp>
      <p:sp>
        <p:nvSpPr>
          <p:cNvPr id="39941" name="AutoShape 3"/>
          <p:cNvSpPr>
            <a:spLocks noChangeArrowheads="1"/>
          </p:cNvSpPr>
          <p:nvPr/>
        </p:nvSpPr>
        <p:spPr bwMode="auto">
          <a:xfrm>
            <a:off x="1981200" y="1752600"/>
            <a:ext cx="7239000" cy="3124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1828800" y="4876800"/>
            <a:ext cx="1313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Raw CBC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2590800" y="3505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4267200" y="3505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7467600" y="3505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2286000" y="20574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m[0]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3810000" y="20574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m[1]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5486400" y="2057400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m[2]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7086600" y="20574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m[3]</a:t>
            </a:r>
          </a:p>
        </p:txBody>
      </p:sp>
      <p:sp>
        <p:nvSpPr>
          <p:cNvPr id="39950" name="Text Box 15"/>
          <p:cNvSpPr txBox="1">
            <a:spLocks noChangeArrowheads="1"/>
          </p:cNvSpPr>
          <p:nvPr/>
        </p:nvSpPr>
        <p:spPr bwMode="auto">
          <a:xfrm>
            <a:off x="7696200" y="2697164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9951" name="Text Box 16"/>
          <p:cNvSpPr txBox="1">
            <a:spLocks noChangeArrowheads="1"/>
          </p:cNvSpPr>
          <p:nvPr/>
        </p:nvSpPr>
        <p:spPr bwMode="auto">
          <a:xfrm>
            <a:off x="4495800" y="2697164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9952" name="Line 17"/>
          <p:cNvSpPr>
            <a:spLocks noChangeShapeType="1"/>
          </p:cNvSpPr>
          <p:nvPr/>
        </p:nvSpPr>
        <p:spPr bwMode="auto">
          <a:xfrm>
            <a:off x="2962275" y="24384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18"/>
          <p:cNvSpPr>
            <a:spLocks noChangeShapeType="1"/>
          </p:cNvSpPr>
          <p:nvPr/>
        </p:nvSpPr>
        <p:spPr bwMode="auto">
          <a:xfrm>
            <a:off x="4724400" y="2470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19"/>
          <p:cNvSpPr>
            <a:spLocks noChangeShapeType="1"/>
          </p:cNvSpPr>
          <p:nvPr/>
        </p:nvSpPr>
        <p:spPr bwMode="auto">
          <a:xfrm>
            <a:off x="79248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Line 20"/>
          <p:cNvSpPr>
            <a:spLocks noChangeShapeType="1"/>
          </p:cNvSpPr>
          <p:nvPr/>
        </p:nvSpPr>
        <p:spPr bwMode="auto">
          <a:xfrm>
            <a:off x="47244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Line 21"/>
          <p:cNvSpPr>
            <a:spLocks noChangeShapeType="1"/>
          </p:cNvSpPr>
          <p:nvPr/>
        </p:nvSpPr>
        <p:spPr bwMode="auto">
          <a:xfrm>
            <a:off x="79248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Line 23"/>
          <p:cNvSpPr>
            <a:spLocks noChangeShapeType="1"/>
          </p:cNvSpPr>
          <p:nvPr/>
        </p:nvSpPr>
        <p:spPr bwMode="auto">
          <a:xfrm>
            <a:off x="2971800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Freeform 24"/>
          <p:cNvSpPr>
            <a:spLocks/>
          </p:cNvSpPr>
          <p:nvPr/>
        </p:nvSpPr>
        <p:spPr bwMode="auto">
          <a:xfrm>
            <a:off x="2971800" y="2971800"/>
            <a:ext cx="1600200" cy="16764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Line 25"/>
          <p:cNvSpPr>
            <a:spLocks noChangeShapeType="1"/>
          </p:cNvSpPr>
          <p:nvPr/>
        </p:nvSpPr>
        <p:spPr bwMode="auto">
          <a:xfrm>
            <a:off x="4724400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Rectangle 26"/>
          <p:cNvSpPr>
            <a:spLocks noChangeArrowheads="1"/>
          </p:cNvSpPr>
          <p:nvPr/>
        </p:nvSpPr>
        <p:spPr bwMode="auto">
          <a:xfrm>
            <a:off x="5943600" y="3505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9961" name="Freeform 27"/>
          <p:cNvSpPr>
            <a:spLocks/>
          </p:cNvSpPr>
          <p:nvPr/>
        </p:nvSpPr>
        <p:spPr bwMode="auto">
          <a:xfrm>
            <a:off x="4724400" y="2971800"/>
            <a:ext cx="1600200" cy="16764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Freeform 28"/>
          <p:cNvSpPr>
            <a:spLocks/>
          </p:cNvSpPr>
          <p:nvPr/>
        </p:nvSpPr>
        <p:spPr bwMode="auto">
          <a:xfrm>
            <a:off x="6400800" y="2971800"/>
            <a:ext cx="1371600" cy="16764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Text Box 29"/>
          <p:cNvSpPr txBox="1">
            <a:spLocks noChangeArrowheads="1"/>
          </p:cNvSpPr>
          <p:nvPr/>
        </p:nvSpPr>
        <p:spPr bwMode="auto">
          <a:xfrm>
            <a:off x="6208714" y="2697164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9964" name="Line 30"/>
          <p:cNvSpPr>
            <a:spLocks noChangeShapeType="1"/>
          </p:cNvSpPr>
          <p:nvPr/>
        </p:nvSpPr>
        <p:spPr bwMode="auto">
          <a:xfrm>
            <a:off x="6437313" y="2470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5" name="Line 31"/>
          <p:cNvSpPr>
            <a:spLocks noChangeShapeType="1"/>
          </p:cNvSpPr>
          <p:nvPr/>
        </p:nvSpPr>
        <p:spPr bwMode="auto">
          <a:xfrm>
            <a:off x="6437313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6" name="Line 32"/>
          <p:cNvSpPr>
            <a:spLocks noChangeShapeType="1"/>
          </p:cNvSpPr>
          <p:nvPr/>
        </p:nvSpPr>
        <p:spPr bwMode="auto">
          <a:xfrm>
            <a:off x="6400800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7" name="Line 33"/>
          <p:cNvSpPr>
            <a:spLocks noChangeShapeType="1"/>
          </p:cNvSpPr>
          <p:nvPr/>
        </p:nvSpPr>
        <p:spPr bwMode="auto">
          <a:xfrm>
            <a:off x="7923214" y="4343400"/>
            <a:ext cx="1587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8" name="Rectangle 34"/>
          <p:cNvSpPr>
            <a:spLocks noChangeArrowheads="1"/>
          </p:cNvSpPr>
          <p:nvPr/>
        </p:nvSpPr>
        <p:spPr bwMode="auto">
          <a:xfrm>
            <a:off x="7543800" y="52578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E(</a:t>
            </a:r>
            <a:r>
              <a:rPr lang="en-US" b="1">
                <a:latin typeface="Arial" charset="0"/>
              </a:rPr>
              <a:t>k</a:t>
            </a:r>
            <a:r>
              <a:rPr lang="en-US" b="1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9969" name="Line 35"/>
          <p:cNvSpPr>
            <a:spLocks noChangeShapeType="1"/>
          </p:cNvSpPr>
          <p:nvPr/>
        </p:nvSpPr>
        <p:spPr bwMode="auto">
          <a:xfrm>
            <a:off x="8458200" y="5715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0" name="Text Box 36"/>
          <p:cNvSpPr txBox="1">
            <a:spLocks noChangeArrowheads="1"/>
          </p:cNvSpPr>
          <p:nvPr/>
        </p:nvSpPr>
        <p:spPr bwMode="auto">
          <a:xfrm>
            <a:off x="9175750" y="537686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tag</a:t>
            </a:r>
          </a:p>
        </p:txBody>
      </p:sp>
      <p:sp>
        <p:nvSpPr>
          <p:cNvPr id="56358" name="Text Box 38"/>
          <p:cNvSpPr txBox="1">
            <a:spLocks noChangeArrowheads="1"/>
          </p:cNvSpPr>
          <p:nvPr/>
        </p:nvSpPr>
        <p:spPr bwMode="auto">
          <a:xfrm>
            <a:off x="4038600" y="5410200"/>
            <a:ext cx="1259384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key = (k, k</a:t>
            </a:r>
            <a:r>
              <a:rPr lang="en-US" baseline="-25000"/>
              <a:t>1</a:t>
            </a:r>
            <a:r>
              <a:rPr lang="en-US"/>
              <a:t>)</a:t>
            </a: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3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07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590800" y="4800600"/>
            <a:ext cx="7315200" cy="1066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0"/>
            <a:ext cx="8534400" cy="914400"/>
          </a:xfrm>
        </p:spPr>
        <p:txBody>
          <a:bodyPr/>
          <a:lstStyle/>
          <a:p>
            <a:r>
              <a:rPr lang="en-US" smtClean="0"/>
              <a:t>Construction 2:   HMAC  (Hash-MAC)</a:t>
            </a:r>
          </a:p>
        </p:txBody>
      </p:sp>
      <p:sp>
        <p:nvSpPr>
          <p:cNvPr id="58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83058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Most widely used MAC on the Internet.</a:t>
            </a:r>
          </a:p>
          <a:p>
            <a:pPr marL="0" indent="0"/>
            <a:endParaRPr lang="en-US" sz="2400"/>
          </a:p>
          <a:p>
            <a:pPr marL="0" indent="0">
              <a:buNone/>
            </a:pPr>
            <a:r>
              <a:rPr lang="en-US" sz="2400"/>
              <a:t>	H:   hash function.      </a:t>
            </a:r>
          </a:p>
          <a:p>
            <a:pPr marL="0" indent="0">
              <a:buNone/>
            </a:pPr>
            <a:r>
              <a:rPr lang="en-US" sz="2400"/>
              <a:t>	       example:   SHA-256</a:t>
            </a:r>
            <a:r>
              <a:rPr lang="en-US" sz="2400">
                <a:sym typeface="Symbol" pitchFamily="18" charset="2"/>
              </a:rPr>
              <a:t>    ;    output is 256 bits</a:t>
            </a:r>
            <a:endParaRPr lang="en-US" sz="2400" baseline="30000">
              <a:sym typeface="Symbol" pitchFamily="18" charset="2"/>
            </a:endParaRPr>
          </a:p>
          <a:p>
            <a:pPr marL="0" indent="0"/>
            <a:endParaRPr lang="en-US" sz="2400" baseline="30000">
              <a:sym typeface="Symbol" pitchFamily="18" charset="2"/>
            </a:endParaRPr>
          </a:p>
          <a:p>
            <a:pPr marL="0" indent="0">
              <a:spcBef>
                <a:spcPct val="100000"/>
              </a:spcBef>
              <a:buNone/>
            </a:pPr>
            <a:r>
              <a:rPr lang="en-US" sz="2400">
                <a:sym typeface="Symbol" pitchFamily="18" charset="2"/>
              </a:rPr>
              <a:t>Building a MAC out of a hash function:</a:t>
            </a:r>
          </a:p>
          <a:p>
            <a:pPr marL="0" indent="0"/>
            <a:endParaRPr lang="en-US" sz="2400"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Standardized method:   HMAC</a:t>
            </a:r>
          </a:p>
          <a:p>
            <a:pPr lvl="1" eaLnBrk="1" hangingPunct="1">
              <a:buFont typeface="Times" pitchFamily="18" charset="0"/>
              <a:buNone/>
            </a:pPr>
            <a:r>
              <a:rPr lang="en-US" sz="2000">
                <a:sym typeface="Symbol" pitchFamily="18" charset="2"/>
              </a:rPr>
              <a:t>		 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S( k, m ) =  H( kopad ||  </a:t>
            </a:r>
            <a:r>
              <a:rPr lang="en-US" b="1" smtClean="0">
                <a:latin typeface="Arial" charset="0"/>
                <a:cs typeface="Arial" charset="0"/>
                <a:sym typeface="Symbol" pitchFamily="18" charset="2"/>
              </a:rPr>
              <a:t>H( kipad || m )</a:t>
            </a:r>
            <a:r>
              <a:rPr lang="en-US" smtClean="0">
                <a:latin typeface="Arial" charset="0"/>
                <a:cs typeface="Arial" charset="0"/>
                <a:sym typeface="Symbol" pitchFamily="18" charset="2"/>
              </a:rPr>
              <a:t>)</a:t>
            </a:r>
          </a:p>
          <a:p>
            <a:pPr marL="0" indent="0"/>
            <a:endParaRPr lang="en-US" sz="1800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2590800" y="2438400"/>
            <a:ext cx="7315200" cy="1042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7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SHA-256:    Merkle-Damgard</a:t>
            </a:r>
          </a:p>
        </p:txBody>
      </p:sp>
      <p:sp>
        <p:nvSpPr>
          <p:cNvPr id="4198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286000" y="4648200"/>
            <a:ext cx="8153400" cy="160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/>
              <a:t>h(t, m[i]):  compression function</a:t>
            </a:r>
          </a:p>
          <a:p>
            <a:pPr>
              <a:spcBef>
                <a:spcPts val="1800"/>
              </a:spcBef>
              <a:buNone/>
            </a:pPr>
            <a:r>
              <a:rPr lang="en-US" sz="2400" dirty="0" err="1"/>
              <a:t>Thm</a:t>
            </a:r>
            <a:r>
              <a:rPr lang="en-US" sz="2400" dirty="0"/>
              <a:t> 1:       if  h is collision resistant then so is  H</a:t>
            </a:r>
          </a:p>
          <a:p>
            <a:pPr>
              <a:spcBef>
                <a:spcPts val="1800"/>
              </a:spcBef>
              <a:buNone/>
            </a:pPr>
            <a:r>
              <a:rPr lang="en-US" sz="2400" dirty="0"/>
              <a:t>“</a:t>
            </a:r>
            <a:r>
              <a:rPr lang="en-US" sz="2400" dirty="0" err="1"/>
              <a:t>Thm</a:t>
            </a:r>
            <a:r>
              <a:rPr lang="en-US" sz="2400" dirty="0"/>
              <a:t> 2”:     if  h is a PRF then HMAC is a PRF</a:t>
            </a:r>
          </a:p>
        </p:txBody>
      </p:sp>
      <p:sp>
        <p:nvSpPr>
          <p:cNvPr id="41988" name="AutoShape 3"/>
          <p:cNvSpPr>
            <a:spLocks noChangeArrowheads="1"/>
          </p:cNvSpPr>
          <p:nvPr/>
        </p:nvSpPr>
        <p:spPr bwMode="auto">
          <a:xfrm>
            <a:off x="2209800" y="1447800"/>
            <a:ext cx="7239000" cy="2743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7"/>
          <p:cNvSpPr>
            <a:spLocks noChangeArrowheads="1"/>
          </p:cNvSpPr>
          <p:nvPr/>
        </p:nvSpPr>
        <p:spPr bwMode="auto">
          <a:xfrm>
            <a:off x="304800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h</a:t>
            </a:r>
            <a:endParaRPr lang="en-US">
              <a:latin typeface="Arial" charset="0"/>
              <a:sym typeface="Symbol" pitchFamily="18" charset="2"/>
            </a:endParaRPr>
          </a:p>
        </p:txBody>
      </p:sp>
      <p:sp>
        <p:nvSpPr>
          <p:cNvPr id="41990" name="Rectangle 8"/>
          <p:cNvSpPr>
            <a:spLocks noChangeArrowheads="1"/>
          </p:cNvSpPr>
          <p:nvPr/>
        </p:nvSpPr>
        <p:spPr bwMode="auto">
          <a:xfrm>
            <a:off x="472440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h</a:t>
            </a:r>
            <a:endParaRPr lang="en-US">
              <a:latin typeface="Arial" charset="0"/>
              <a:sym typeface="Symbol" pitchFamily="18" charset="2"/>
            </a:endParaRPr>
          </a:p>
        </p:txBody>
      </p:sp>
      <p:sp>
        <p:nvSpPr>
          <p:cNvPr id="41991" name="Rectangle 9"/>
          <p:cNvSpPr>
            <a:spLocks noChangeArrowheads="1"/>
          </p:cNvSpPr>
          <p:nvPr/>
        </p:nvSpPr>
        <p:spPr bwMode="auto">
          <a:xfrm>
            <a:off x="800100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  <a:sym typeface="Symbol" pitchFamily="18" charset="2"/>
              </a:rPr>
              <a:t>h</a:t>
            </a:r>
          </a:p>
        </p:txBody>
      </p:sp>
      <p:sp>
        <p:nvSpPr>
          <p:cNvPr id="41992" name="Rectangle 10"/>
          <p:cNvSpPr>
            <a:spLocks noChangeArrowheads="1"/>
          </p:cNvSpPr>
          <p:nvPr/>
        </p:nvSpPr>
        <p:spPr bwMode="auto">
          <a:xfrm>
            <a:off x="2514600" y="17526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m[0]</a:t>
            </a:r>
          </a:p>
        </p:txBody>
      </p:sp>
      <p:sp>
        <p:nvSpPr>
          <p:cNvPr id="41993" name="Rectangle 11"/>
          <p:cNvSpPr>
            <a:spLocks noChangeArrowheads="1"/>
          </p:cNvSpPr>
          <p:nvPr/>
        </p:nvSpPr>
        <p:spPr bwMode="auto">
          <a:xfrm>
            <a:off x="4038600" y="17526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m[1]</a:t>
            </a:r>
          </a:p>
        </p:txBody>
      </p:sp>
      <p:sp>
        <p:nvSpPr>
          <p:cNvPr id="41994" name="Rectangle 12"/>
          <p:cNvSpPr>
            <a:spLocks noChangeArrowheads="1"/>
          </p:cNvSpPr>
          <p:nvPr/>
        </p:nvSpPr>
        <p:spPr bwMode="auto">
          <a:xfrm>
            <a:off x="5715000" y="1752600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m[2]</a:t>
            </a:r>
          </a:p>
        </p:txBody>
      </p:sp>
      <p:sp>
        <p:nvSpPr>
          <p:cNvPr id="41995" name="Rectangle 13"/>
          <p:cNvSpPr>
            <a:spLocks noChangeArrowheads="1"/>
          </p:cNvSpPr>
          <p:nvPr/>
        </p:nvSpPr>
        <p:spPr bwMode="auto">
          <a:xfrm>
            <a:off x="7315200" y="17526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m[3]</a:t>
            </a:r>
          </a:p>
        </p:txBody>
      </p:sp>
      <p:sp>
        <p:nvSpPr>
          <p:cNvPr id="41996" name="Rectangle 26"/>
          <p:cNvSpPr>
            <a:spLocks noChangeArrowheads="1"/>
          </p:cNvSpPr>
          <p:nvPr/>
        </p:nvSpPr>
        <p:spPr bwMode="auto">
          <a:xfrm>
            <a:off x="640080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  <a:sym typeface="Symbol" pitchFamily="18" charset="2"/>
              </a:rPr>
              <a:t>h</a:t>
            </a:r>
          </a:p>
        </p:txBody>
      </p:sp>
      <p:grpSp>
        <p:nvGrpSpPr>
          <p:cNvPr id="41997" name="Group 67"/>
          <p:cNvGrpSpPr>
            <a:grpSpLocks/>
          </p:cNvGrpSpPr>
          <p:nvPr/>
        </p:nvGrpSpPr>
        <p:grpSpPr bwMode="auto">
          <a:xfrm>
            <a:off x="1828800" y="2936874"/>
            <a:ext cx="1219200" cy="369332"/>
            <a:chOff x="228600" y="3059668"/>
            <a:chExt cx="1219200" cy="368777"/>
          </a:xfrm>
        </p:grpSpPr>
        <p:cxnSp>
          <p:nvCxnSpPr>
            <p:cNvPr id="42039" name="Straight Arrow Connector 31"/>
            <p:cNvCxnSpPr>
              <a:cxnSpLocks noChangeShapeType="1"/>
            </p:cNvCxnSpPr>
            <p:nvPr/>
          </p:nvCxnSpPr>
          <p:spPr bwMode="auto">
            <a:xfrm>
              <a:off x="304800" y="3364468"/>
              <a:ext cx="1143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TextBox 34"/>
            <p:cNvSpPr txBox="1"/>
            <p:nvPr/>
          </p:nvSpPr>
          <p:spPr>
            <a:xfrm>
              <a:off x="228600" y="3059668"/>
              <a:ext cx="373820" cy="368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IV</a:t>
              </a:r>
            </a:p>
          </p:txBody>
        </p:sp>
      </p:grpSp>
      <p:grpSp>
        <p:nvGrpSpPr>
          <p:cNvPr id="41998" name="Group 47"/>
          <p:cNvGrpSpPr>
            <a:grpSpLocks/>
          </p:cNvGrpSpPr>
          <p:nvPr/>
        </p:nvGrpSpPr>
        <p:grpSpPr bwMode="auto">
          <a:xfrm>
            <a:off x="2741614" y="2135188"/>
            <a:ext cx="306387" cy="838200"/>
            <a:chOff x="1218406" y="2134394"/>
            <a:chExt cx="305594" cy="838994"/>
          </a:xfrm>
        </p:grpSpPr>
        <p:cxnSp>
          <p:nvCxnSpPr>
            <p:cNvPr id="42037" name="Straight Connector 42"/>
            <p:cNvCxnSpPr>
              <a:cxnSpLocks noChangeShapeType="1"/>
            </p:cNvCxnSpPr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8" name="Straight Arrow Connector 46"/>
            <p:cNvCxnSpPr>
              <a:cxnSpLocks noChangeShapeType="1"/>
            </p:cNvCxnSpPr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9" name="Group 48"/>
          <p:cNvGrpSpPr>
            <a:grpSpLocks/>
          </p:cNvGrpSpPr>
          <p:nvPr/>
        </p:nvGrpSpPr>
        <p:grpSpPr bwMode="auto">
          <a:xfrm>
            <a:off x="4419600" y="2133600"/>
            <a:ext cx="306388" cy="839788"/>
            <a:chOff x="1218406" y="2134394"/>
            <a:chExt cx="305594" cy="838994"/>
          </a:xfrm>
        </p:grpSpPr>
        <p:cxnSp>
          <p:nvCxnSpPr>
            <p:cNvPr id="42035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6" name="Straight Arrow Connector 50"/>
            <p:cNvCxnSpPr>
              <a:cxnSpLocks noChangeShapeType="1"/>
            </p:cNvCxnSpPr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0" name="Group 51"/>
          <p:cNvGrpSpPr>
            <a:grpSpLocks/>
          </p:cNvGrpSpPr>
          <p:nvPr/>
        </p:nvGrpSpPr>
        <p:grpSpPr bwMode="auto">
          <a:xfrm>
            <a:off x="6096000" y="2133600"/>
            <a:ext cx="306388" cy="839788"/>
            <a:chOff x="1218406" y="2134394"/>
            <a:chExt cx="305594" cy="838994"/>
          </a:xfrm>
        </p:grpSpPr>
        <p:cxnSp>
          <p:nvCxnSpPr>
            <p:cNvPr id="42033" name="Straight Connector 52"/>
            <p:cNvCxnSpPr>
              <a:cxnSpLocks noChangeShapeType="1"/>
            </p:cNvCxnSpPr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4" name="Straight Arrow Connector 53"/>
            <p:cNvCxnSpPr>
              <a:cxnSpLocks noChangeShapeType="1"/>
            </p:cNvCxnSpPr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1" name="Group 54"/>
          <p:cNvGrpSpPr>
            <a:grpSpLocks/>
          </p:cNvGrpSpPr>
          <p:nvPr/>
        </p:nvGrpSpPr>
        <p:grpSpPr bwMode="auto">
          <a:xfrm>
            <a:off x="7696200" y="2133600"/>
            <a:ext cx="306388" cy="839788"/>
            <a:chOff x="1218406" y="2134394"/>
            <a:chExt cx="305594" cy="838994"/>
          </a:xfrm>
        </p:grpSpPr>
        <p:cxnSp>
          <p:nvCxnSpPr>
            <p:cNvPr id="42031" name="Straight Connector 55"/>
            <p:cNvCxnSpPr>
              <a:cxnSpLocks noChangeShapeType="1"/>
            </p:cNvCxnSpPr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2" name="Straight Arrow Connector 56"/>
            <p:cNvCxnSpPr>
              <a:cxnSpLocks noChangeShapeType="1"/>
            </p:cNvCxnSpPr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2002" name="Straight Arrow Connector 58"/>
          <p:cNvCxnSpPr>
            <a:cxnSpLocks noChangeShapeType="1"/>
          </p:cNvCxnSpPr>
          <p:nvPr/>
        </p:nvCxnSpPr>
        <p:spPr bwMode="auto">
          <a:xfrm>
            <a:off x="3962400" y="3244850"/>
            <a:ext cx="762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3" name="Straight Arrow Connector 59"/>
          <p:cNvCxnSpPr>
            <a:cxnSpLocks noChangeShapeType="1"/>
          </p:cNvCxnSpPr>
          <p:nvPr/>
        </p:nvCxnSpPr>
        <p:spPr bwMode="auto">
          <a:xfrm>
            <a:off x="5638800" y="3244850"/>
            <a:ext cx="762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4" name="Straight Arrow Connector 62"/>
          <p:cNvCxnSpPr>
            <a:cxnSpLocks noChangeShapeType="1"/>
          </p:cNvCxnSpPr>
          <p:nvPr/>
        </p:nvCxnSpPr>
        <p:spPr bwMode="auto">
          <a:xfrm>
            <a:off x="7315200" y="3275014"/>
            <a:ext cx="685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5" name="Straight Arrow Connector 65"/>
          <p:cNvCxnSpPr>
            <a:cxnSpLocks noChangeShapeType="1"/>
          </p:cNvCxnSpPr>
          <p:nvPr/>
        </p:nvCxnSpPr>
        <p:spPr bwMode="auto">
          <a:xfrm>
            <a:off x="8915400" y="3275014"/>
            <a:ext cx="990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9525000" y="2819400"/>
            <a:ext cx="6543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H(m)</a:t>
            </a:r>
          </a:p>
        </p:txBody>
      </p:sp>
      <p:grpSp>
        <p:nvGrpSpPr>
          <p:cNvPr id="42007" name="Group 72"/>
          <p:cNvGrpSpPr>
            <a:grpSpLocks/>
          </p:cNvGrpSpPr>
          <p:nvPr/>
        </p:nvGrpSpPr>
        <p:grpSpPr bwMode="auto">
          <a:xfrm>
            <a:off x="3048000" y="2803525"/>
            <a:ext cx="1066800" cy="381000"/>
            <a:chOff x="1524000" y="2803525"/>
            <a:chExt cx="1066800" cy="381000"/>
          </a:xfrm>
        </p:grpSpPr>
        <p:sp>
          <p:nvSpPr>
            <p:cNvPr id="70" name="Right Triangle 69"/>
            <p:cNvSpPr/>
            <p:nvPr/>
          </p:nvSpPr>
          <p:spPr bwMode="auto">
            <a:xfrm flipH="1" flipV="1">
              <a:off x="1524000" y="2803525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2030" name="Straight Connector 71"/>
            <p:cNvCxnSpPr>
              <a:cxnSpLocks noChangeShapeType="1"/>
              <a:stCxn id="70" idx="4"/>
            </p:cNvCxnSpPr>
            <p:nvPr/>
          </p:nvCxnSpPr>
          <p:spPr bwMode="auto">
            <a:xfrm rot="16200000" flipH="1">
              <a:off x="1828800" y="2498725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8" name="Group 73"/>
          <p:cNvGrpSpPr>
            <a:grpSpLocks/>
          </p:cNvGrpSpPr>
          <p:nvPr/>
        </p:nvGrpSpPr>
        <p:grpSpPr bwMode="auto">
          <a:xfrm>
            <a:off x="4724400" y="2803525"/>
            <a:ext cx="1066800" cy="381000"/>
            <a:chOff x="1524000" y="2803525"/>
            <a:chExt cx="1066800" cy="381000"/>
          </a:xfrm>
        </p:grpSpPr>
        <p:sp>
          <p:nvSpPr>
            <p:cNvPr id="75" name="Right Triangle 74"/>
            <p:cNvSpPr/>
            <p:nvPr/>
          </p:nvSpPr>
          <p:spPr bwMode="auto">
            <a:xfrm flipH="1" flipV="1">
              <a:off x="1524000" y="2803525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2028" name="Straight Connector 75"/>
            <p:cNvCxnSpPr>
              <a:cxnSpLocks noChangeShapeType="1"/>
              <a:stCxn id="75" idx="4"/>
            </p:cNvCxnSpPr>
            <p:nvPr/>
          </p:nvCxnSpPr>
          <p:spPr bwMode="auto">
            <a:xfrm rot="16200000" flipH="1">
              <a:off x="1828800" y="2498725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9" name="Group 76"/>
          <p:cNvGrpSpPr>
            <a:grpSpLocks/>
          </p:cNvGrpSpPr>
          <p:nvPr/>
        </p:nvGrpSpPr>
        <p:grpSpPr bwMode="auto">
          <a:xfrm>
            <a:off x="6400800" y="2803525"/>
            <a:ext cx="1066800" cy="381000"/>
            <a:chOff x="1524000" y="2803525"/>
            <a:chExt cx="1066800" cy="381000"/>
          </a:xfrm>
        </p:grpSpPr>
        <p:sp>
          <p:nvSpPr>
            <p:cNvPr id="78" name="Right Triangle 77"/>
            <p:cNvSpPr/>
            <p:nvPr/>
          </p:nvSpPr>
          <p:spPr bwMode="auto">
            <a:xfrm flipH="1" flipV="1">
              <a:off x="1524000" y="2803525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2026" name="Straight Connector 78"/>
            <p:cNvCxnSpPr>
              <a:cxnSpLocks noChangeShapeType="1"/>
              <a:stCxn id="78" idx="4"/>
            </p:cNvCxnSpPr>
            <p:nvPr/>
          </p:nvCxnSpPr>
          <p:spPr bwMode="auto">
            <a:xfrm rot="16200000" flipH="1">
              <a:off x="1828800" y="2498725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10" name="Group 79"/>
          <p:cNvGrpSpPr>
            <a:grpSpLocks/>
          </p:cNvGrpSpPr>
          <p:nvPr/>
        </p:nvGrpSpPr>
        <p:grpSpPr bwMode="auto">
          <a:xfrm>
            <a:off x="8001000" y="2803525"/>
            <a:ext cx="1066800" cy="381000"/>
            <a:chOff x="1524000" y="2803525"/>
            <a:chExt cx="1066800" cy="381000"/>
          </a:xfrm>
        </p:grpSpPr>
        <p:sp>
          <p:nvSpPr>
            <p:cNvPr id="81" name="Right Triangle 80"/>
            <p:cNvSpPr/>
            <p:nvPr/>
          </p:nvSpPr>
          <p:spPr bwMode="auto">
            <a:xfrm flipH="1" flipV="1">
              <a:off x="1524000" y="2803525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2024" name="Straight Connector 81"/>
            <p:cNvCxnSpPr>
              <a:cxnSpLocks noChangeShapeType="1"/>
              <a:stCxn id="81" idx="4"/>
            </p:cNvCxnSpPr>
            <p:nvPr/>
          </p:nvCxnSpPr>
          <p:spPr bwMode="auto">
            <a:xfrm rot="16200000" flipH="1">
              <a:off x="1828800" y="2498725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11" name="Group 57"/>
          <p:cNvGrpSpPr>
            <a:grpSpLocks/>
          </p:cNvGrpSpPr>
          <p:nvPr/>
        </p:nvGrpSpPr>
        <p:grpSpPr bwMode="auto">
          <a:xfrm flipV="1">
            <a:off x="3048000" y="3290888"/>
            <a:ext cx="1066800" cy="381000"/>
            <a:chOff x="1524000" y="2819400"/>
            <a:chExt cx="1066800" cy="381000"/>
          </a:xfrm>
        </p:grpSpPr>
        <p:sp>
          <p:nvSpPr>
            <p:cNvPr id="61" name="Right Triangle 6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2022" name="Straight Connector 61"/>
            <p:cNvCxnSpPr>
              <a:cxnSpLocks noChangeShapeType="1"/>
              <a:stCxn id="6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12" name="Group 63"/>
          <p:cNvGrpSpPr>
            <a:grpSpLocks/>
          </p:cNvGrpSpPr>
          <p:nvPr/>
        </p:nvGrpSpPr>
        <p:grpSpPr bwMode="auto">
          <a:xfrm flipV="1">
            <a:off x="4724400" y="3290888"/>
            <a:ext cx="1066800" cy="381000"/>
            <a:chOff x="1524000" y="2819400"/>
            <a:chExt cx="1066800" cy="381000"/>
          </a:xfrm>
        </p:grpSpPr>
        <p:sp>
          <p:nvSpPr>
            <p:cNvPr id="65" name="Right Triangle 6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2020" name="Straight Connector 66"/>
            <p:cNvCxnSpPr>
              <a:cxnSpLocks noChangeShapeType="1"/>
              <a:stCxn id="6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13" name="Group 70"/>
          <p:cNvGrpSpPr>
            <a:grpSpLocks/>
          </p:cNvGrpSpPr>
          <p:nvPr/>
        </p:nvGrpSpPr>
        <p:grpSpPr bwMode="auto">
          <a:xfrm flipV="1">
            <a:off x="6400800" y="3290888"/>
            <a:ext cx="1066800" cy="381000"/>
            <a:chOff x="1524000" y="2819400"/>
            <a:chExt cx="1066800" cy="381000"/>
          </a:xfrm>
        </p:grpSpPr>
        <p:sp>
          <p:nvSpPr>
            <p:cNvPr id="83" name="Right Triangle 82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2018" name="Straight Connector 83"/>
            <p:cNvCxnSpPr>
              <a:cxnSpLocks noChangeShapeType="1"/>
              <a:stCxn id="83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14" name="Group 84"/>
          <p:cNvGrpSpPr>
            <a:grpSpLocks/>
          </p:cNvGrpSpPr>
          <p:nvPr/>
        </p:nvGrpSpPr>
        <p:grpSpPr bwMode="auto">
          <a:xfrm flipV="1">
            <a:off x="8001000" y="3290888"/>
            <a:ext cx="1066800" cy="381000"/>
            <a:chOff x="1524000" y="2819400"/>
            <a:chExt cx="1066800" cy="381000"/>
          </a:xfrm>
        </p:grpSpPr>
        <p:sp>
          <p:nvSpPr>
            <p:cNvPr id="86" name="Right Triangle 8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2016" name="Straight Connector 86"/>
            <p:cNvCxnSpPr>
              <a:cxnSpLocks noChangeShapeType="1"/>
              <a:stCxn id="8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5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Cryptography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0"/>
            <a:ext cx="8305800" cy="4953000"/>
          </a:xfrm>
        </p:spPr>
        <p:txBody>
          <a:bodyPr/>
          <a:lstStyle/>
          <a:p>
            <a:r>
              <a:rPr lang="en-US" dirty="0" smtClean="0"/>
              <a:t>Is</a:t>
            </a:r>
          </a:p>
          <a:p>
            <a:pPr lvl="1"/>
            <a:r>
              <a:rPr lang="en-US" dirty="0" smtClean="0"/>
              <a:t>A tremendous tool</a:t>
            </a:r>
          </a:p>
          <a:p>
            <a:pPr lvl="1"/>
            <a:r>
              <a:rPr lang="en-US" dirty="0" smtClean="0"/>
              <a:t>The basis for many security mechanisms</a:t>
            </a:r>
          </a:p>
          <a:p>
            <a:pPr>
              <a:spcBef>
                <a:spcPts val="3024"/>
              </a:spcBef>
            </a:pPr>
            <a:r>
              <a:rPr lang="en-US" dirty="0" smtClean="0"/>
              <a:t>Is not</a:t>
            </a:r>
          </a:p>
          <a:p>
            <a:pPr lvl="1"/>
            <a:r>
              <a:rPr lang="en-US" dirty="0" smtClean="0"/>
              <a:t>The solution to all security problems</a:t>
            </a:r>
          </a:p>
          <a:p>
            <a:pPr lvl="1"/>
            <a:r>
              <a:rPr lang="en-US" dirty="0" smtClean="0"/>
              <a:t>Reliable unless implemented properly</a:t>
            </a:r>
          </a:p>
          <a:p>
            <a:pPr lvl="1"/>
            <a:r>
              <a:rPr lang="en-US" dirty="0" smtClean="0"/>
              <a:t>Reliable unless used properly</a:t>
            </a:r>
          </a:p>
          <a:p>
            <a:pPr lvl="1"/>
            <a:r>
              <a:rPr lang="en-US" dirty="0" smtClean="0"/>
              <a:t>Something you should try to invent </a:t>
            </a:r>
            <a:br>
              <a:rPr lang="en-US" dirty="0" smtClean="0"/>
            </a:br>
            <a:r>
              <a:rPr lang="en-US" dirty="0" smtClean="0"/>
              <a:t>or implement yourself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7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2133600" y="69019"/>
            <a:ext cx="7772400" cy="838200"/>
          </a:xfrm>
        </p:spPr>
        <p:txBody>
          <a:bodyPr/>
          <a:lstStyle/>
          <a:p>
            <a:pPr eaLnBrk="1" hangingPunct="1"/>
            <a:r>
              <a:rPr lang="en-US" sz="3600"/>
              <a:t>Construction 3:  PMAC – parallel MAC</a:t>
            </a:r>
          </a:p>
        </p:txBody>
      </p:sp>
      <p:sp>
        <p:nvSpPr>
          <p:cNvPr id="4301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135819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ECBC and HMAC are sequential.        PMAC: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2819400" y="1897819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m[0]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4343400" y="1897819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m[1]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6019800" y="1897819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m[2]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7620000" y="1897819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m[3]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3313114" y="2537583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8229600" y="2537583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5029200" y="2537583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3549650" y="227881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5257800" y="231056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8458200" y="227881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6742114" y="2537583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6970713" y="231056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3152775" y="3345619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4829175" y="3345619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8029575" y="3345619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5286375" y="296461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>
            <a:off x="8486775" y="296461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3533775" y="296461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3533775" y="418381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>
            <a:off x="5286375" y="418381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6505575" y="3345619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6999288" y="296461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>
            <a:off x="6962775" y="418381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5719763" y="5326819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F(</a:t>
            </a:r>
            <a:r>
              <a:rPr lang="en-US" b="1">
                <a:latin typeface="Arial" charset="0"/>
              </a:rPr>
              <a:t>k</a:t>
            </a:r>
            <a:r>
              <a:rPr lang="en-US" b="1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3037" name="Line 29"/>
          <p:cNvSpPr>
            <a:spLocks noChangeShapeType="1"/>
          </p:cNvSpPr>
          <p:nvPr/>
        </p:nvSpPr>
        <p:spPr bwMode="auto">
          <a:xfrm>
            <a:off x="6634163" y="5784019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7351713" y="5445882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tag</a:t>
            </a:r>
          </a:p>
        </p:txBody>
      </p:sp>
      <p:sp>
        <p:nvSpPr>
          <p:cNvPr id="43039" name="Line 31"/>
          <p:cNvSpPr>
            <a:spLocks noChangeShapeType="1"/>
          </p:cNvSpPr>
          <p:nvPr/>
        </p:nvSpPr>
        <p:spPr bwMode="auto">
          <a:xfrm>
            <a:off x="8458200" y="418381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auto">
          <a:xfrm>
            <a:off x="5903914" y="4671183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>
            <a:off x="3505200" y="4488619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5257800" y="4488619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 flipH="1">
            <a:off x="6172200" y="4488619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 flipH="1">
            <a:off x="6248400" y="4488619"/>
            <a:ext cx="2209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>
            <a:off x="6143625" y="509821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46" name="Group 38"/>
          <p:cNvGrpSpPr>
            <a:grpSpLocks/>
          </p:cNvGrpSpPr>
          <p:nvPr/>
        </p:nvGrpSpPr>
        <p:grpSpPr bwMode="auto">
          <a:xfrm>
            <a:off x="2405064" y="2640770"/>
            <a:ext cx="1023937" cy="366713"/>
            <a:chOff x="555" y="1842"/>
            <a:chExt cx="645" cy="231"/>
          </a:xfrm>
        </p:grpSpPr>
        <p:sp>
          <p:nvSpPr>
            <p:cNvPr id="43056" name="Line 3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7" name="Text Box 40"/>
            <p:cNvSpPr txBox="1">
              <a:spLocks noChangeArrowheads="1"/>
            </p:cNvSpPr>
            <p:nvPr/>
          </p:nvSpPr>
          <p:spPr bwMode="auto">
            <a:xfrm>
              <a:off x="555" y="1842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P(k,0)</a:t>
              </a:r>
            </a:p>
          </p:txBody>
        </p:sp>
      </p:grpSp>
      <p:grpSp>
        <p:nvGrpSpPr>
          <p:cNvPr id="43047" name="Group 41"/>
          <p:cNvGrpSpPr>
            <a:grpSpLocks/>
          </p:cNvGrpSpPr>
          <p:nvPr/>
        </p:nvGrpSpPr>
        <p:grpSpPr bwMode="auto">
          <a:xfrm>
            <a:off x="4095750" y="2640770"/>
            <a:ext cx="1023938" cy="366713"/>
            <a:chOff x="555" y="1842"/>
            <a:chExt cx="645" cy="231"/>
          </a:xfrm>
        </p:grpSpPr>
        <p:sp>
          <p:nvSpPr>
            <p:cNvPr id="43054" name="Line 4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5" name="Text Box 43"/>
            <p:cNvSpPr txBox="1">
              <a:spLocks noChangeArrowheads="1"/>
            </p:cNvSpPr>
            <p:nvPr/>
          </p:nvSpPr>
          <p:spPr bwMode="auto">
            <a:xfrm>
              <a:off x="555" y="1842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P(k,1)</a:t>
              </a:r>
            </a:p>
          </p:txBody>
        </p:sp>
      </p:grpSp>
      <p:grpSp>
        <p:nvGrpSpPr>
          <p:cNvPr id="43048" name="Group 44"/>
          <p:cNvGrpSpPr>
            <a:grpSpLocks/>
          </p:cNvGrpSpPr>
          <p:nvPr/>
        </p:nvGrpSpPr>
        <p:grpSpPr bwMode="auto">
          <a:xfrm>
            <a:off x="5848350" y="2631245"/>
            <a:ext cx="1023938" cy="366713"/>
            <a:chOff x="555" y="1842"/>
            <a:chExt cx="645" cy="231"/>
          </a:xfrm>
        </p:grpSpPr>
        <p:sp>
          <p:nvSpPr>
            <p:cNvPr id="43052" name="Line 4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3" name="Text Box 46"/>
            <p:cNvSpPr txBox="1">
              <a:spLocks noChangeArrowheads="1"/>
            </p:cNvSpPr>
            <p:nvPr/>
          </p:nvSpPr>
          <p:spPr bwMode="auto">
            <a:xfrm>
              <a:off x="555" y="1842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P(k,2)</a:t>
              </a:r>
            </a:p>
          </p:txBody>
        </p:sp>
      </p:grpSp>
      <p:grpSp>
        <p:nvGrpSpPr>
          <p:cNvPr id="43049" name="Group 47"/>
          <p:cNvGrpSpPr>
            <a:grpSpLocks/>
          </p:cNvGrpSpPr>
          <p:nvPr/>
        </p:nvGrpSpPr>
        <p:grpSpPr bwMode="auto">
          <a:xfrm>
            <a:off x="7343775" y="2655057"/>
            <a:ext cx="1023938" cy="366712"/>
            <a:chOff x="555" y="1842"/>
            <a:chExt cx="645" cy="231"/>
          </a:xfrm>
        </p:grpSpPr>
        <p:sp>
          <p:nvSpPr>
            <p:cNvPr id="43050" name="Line 4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1" name="Text Box 49"/>
            <p:cNvSpPr txBox="1">
              <a:spLocks noChangeArrowheads="1"/>
            </p:cNvSpPr>
            <p:nvPr/>
          </p:nvSpPr>
          <p:spPr bwMode="auto">
            <a:xfrm>
              <a:off x="555" y="1842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P(k,3)</a:t>
              </a:r>
            </a:p>
          </p:txBody>
        </p:sp>
      </p:grpSp>
      <p:sp>
        <p:nvSpPr>
          <p:cNvPr id="50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51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83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are these MAC constructions secure?</a:t>
            </a:r>
          </a:p>
          <a:p>
            <a:pPr marL="457200" lvl="1" indent="0">
              <a:buNone/>
            </a:pPr>
            <a:r>
              <a:rPr lang="en-US" dirty="0" smtClean="0"/>
              <a:t>… not today –  take CS255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Why the last encryption step in ECBC?</a:t>
            </a:r>
          </a:p>
          <a:p>
            <a:pPr lvl="1"/>
            <a:r>
              <a:rPr lang="en-US" dirty="0" smtClean="0"/>
              <a:t>CBC (aka Raw-CBC)  is not a secure MAC:</a:t>
            </a:r>
          </a:p>
          <a:p>
            <a:pPr lvl="3"/>
            <a:r>
              <a:rPr lang="en-US" dirty="0" smtClean="0"/>
              <a:t>Given tag on a message m,  attacker can deduce </a:t>
            </a:r>
            <a:br>
              <a:rPr lang="en-US" dirty="0" smtClean="0"/>
            </a:br>
            <a:r>
              <a:rPr lang="en-US" dirty="0" smtClean="0"/>
              <a:t>tag for some other message m’</a:t>
            </a:r>
          </a:p>
          <a:p>
            <a:pPr lvl="3"/>
            <a:r>
              <a:rPr lang="en-US" dirty="0" smtClean="0"/>
              <a:t>How:     good crypto exercise</a:t>
            </a:r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	</a:t>
            </a:r>
          </a:p>
          <a:p>
            <a:endParaRPr lang="en-US" dirty="0" smtClean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Authenticated Encryption:   </a:t>
            </a:r>
            <a:br>
              <a:rPr lang="en-US" sz="3200"/>
            </a:br>
            <a:r>
              <a:rPr lang="en-US" sz="3200"/>
              <a:t>                             Encryption + MAC</a:t>
            </a:r>
          </a:p>
        </p:txBody>
      </p:sp>
      <p:sp>
        <p:nvSpPr>
          <p:cNvPr id="4505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2138364" y="3429000"/>
            <a:ext cx="8174037" cy="1524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sz="3200"/>
              <a:t>Combining MAC and ENC   </a:t>
            </a:r>
            <a:r>
              <a:rPr lang="en-US" sz="2000"/>
              <a:t>(CCA)</a:t>
            </a:r>
          </a:p>
        </p:txBody>
      </p:sp>
      <p:sp>
        <p:nvSpPr>
          <p:cNvPr id="4608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905000"/>
            <a:ext cx="8178800" cy="4724400"/>
          </a:xfrm>
        </p:spPr>
        <p:txBody>
          <a:bodyPr/>
          <a:lstStyle/>
          <a:p>
            <a:pPr marL="461963" indent="-461963">
              <a:buNone/>
            </a:pPr>
            <a:r>
              <a:rPr lang="en-US" sz="2000" u="sng"/>
              <a:t>Option 1</a:t>
            </a:r>
            <a:r>
              <a:rPr lang="en-US" sz="2000"/>
              <a:t>:  MAC-then-Encrypt (SSL)</a:t>
            </a:r>
          </a:p>
          <a:p>
            <a:pPr marL="461963" indent="-461963">
              <a:buNone/>
            </a:pPr>
            <a:endParaRPr lang="en-US" sz="2000"/>
          </a:p>
          <a:p>
            <a:pPr marL="461963" indent="-461963">
              <a:buNone/>
            </a:pPr>
            <a:endParaRPr lang="en-US" sz="2000"/>
          </a:p>
          <a:p>
            <a:pPr marL="461963" indent="-461963">
              <a:buNone/>
            </a:pPr>
            <a:endParaRPr lang="en-US" sz="2000"/>
          </a:p>
          <a:p>
            <a:pPr marL="461963" indent="-461963">
              <a:spcBef>
                <a:spcPct val="60000"/>
              </a:spcBef>
              <a:buNone/>
            </a:pPr>
            <a:r>
              <a:rPr lang="en-US" sz="2000" u="sng"/>
              <a:t>Option 2</a:t>
            </a:r>
            <a:r>
              <a:rPr lang="en-US" sz="2000"/>
              <a:t>:  Encrypt-then-MAC (IPsec)</a:t>
            </a:r>
          </a:p>
          <a:p>
            <a:pPr marL="461963" indent="-461963">
              <a:buNone/>
            </a:pPr>
            <a:endParaRPr lang="en-US" sz="2000"/>
          </a:p>
          <a:p>
            <a:pPr marL="461963" indent="-461963">
              <a:buNone/>
            </a:pPr>
            <a:endParaRPr lang="en-US" sz="2000"/>
          </a:p>
          <a:p>
            <a:pPr marL="461963" indent="-461963">
              <a:buNone/>
            </a:pPr>
            <a:endParaRPr lang="en-US" sz="2000"/>
          </a:p>
          <a:p>
            <a:pPr marL="461963" indent="-461963">
              <a:spcBef>
                <a:spcPct val="50000"/>
              </a:spcBef>
              <a:buNone/>
            </a:pPr>
            <a:r>
              <a:rPr lang="en-US" sz="2000" u="sng"/>
              <a:t>Option 3</a:t>
            </a:r>
            <a:r>
              <a:rPr lang="en-US" sz="2000"/>
              <a:t>:   Encrypt-and-MAC (SSH)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457575" y="2640013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/>
              <a:t>Msg  M</a:t>
            </a:r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4981575" y="2716213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514975" y="2640013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/>
              <a:t>Msg  M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6886575" y="2640013"/>
            <a:ext cx="838200" cy="3810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39216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39216"/>
                  <a:invGamma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/>
              <a:t>MAC</a:t>
            </a:r>
          </a:p>
        </p:txBody>
      </p:sp>
      <p:sp>
        <p:nvSpPr>
          <p:cNvPr id="46089" name="AutoShape 9"/>
          <p:cNvSpPr>
            <a:spLocks noChangeArrowheads="1"/>
          </p:cNvSpPr>
          <p:nvPr/>
        </p:nvSpPr>
        <p:spPr bwMode="auto">
          <a:xfrm>
            <a:off x="7877175" y="2716213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Rectangle 10" descr="Horizontal brick"/>
          <p:cNvSpPr>
            <a:spLocks noChangeArrowheads="1"/>
          </p:cNvSpPr>
          <p:nvPr/>
        </p:nvSpPr>
        <p:spPr bwMode="auto">
          <a:xfrm>
            <a:off x="8410575" y="2640013"/>
            <a:ext cx="1752600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9166340" y="2182813"/>
            <a:ext cx="9284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Enc K</a:t>
            </a:r>
            <a:r>
              <a:rPr kumimoji="1" lang="en-US" baseline="-25000">
                <a:latin typeface="Comic Sans MS" pitchFamily="66" charset="0"/>
              </a:rPr>
              <a:t>E</a:t>
            </a:r>
            <a:endParaRPr kumimoji="1" lang="en-US" sz="2800" baseline="-25000">
              <a:latin typeface="Comic Sans MS" pitchFamily="66" charset="0"/>
            </a:endParaRP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6508750" y="2133600"/>
            <a:ext cx="1398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MAC(M,K</a:t>
            </a:r>
            <a:r>
              <a:rPr kumimoji="1" lang="en-US" baseline="-25000">
                <a:latin typeface="Comic Sans MS" pitchFamily="66" charset="0"/>
              </a:rPr>
              <a:t>I</a:t>
            </a:r>
            <a:r>
              <a:rPr kumimoji="1" lang="en-US">
                <a:latin typeface="Comic Sans MS" pitchFamily="66" charset="0"/>
              </a:rPr>
              <a:t>)</a:t>
            </a:r>
            <a:endParaRPr kumimoji="1" lang="en-US" baseline="-25000">
              <a:latin typeface="Comic Sans MS" pitchFamily="66" charset="0"/>
            </a:endParaRP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457575" y="42672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/>
              <a:t>Msg  M</a:t>
            </a:r>
          </a:p>
        </p:txBody>
      </p:sp>
      <p:sp>
        <p:nvSpPr>
          <p:cNvPr id="46094" name="AutoShape 14"/>
          <p:cNvSpPr>
            <a:spLocks noChangeArrowheads="1"/>
          </p:cNvSpPr>
          <p:nvPr/>
        </p:nvSpPr>
        <p:spPr bwMode="auto">
          <a:xfrm>
            <a:off x="4981575" y="4343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AutoShape 15"/>
          <p:cNvSpPr>
            <a:spLocks noChangeArrowheads="1"/>
          </p:cNvSpPr>
          <p:nvPr/>
        </p:nvSpPr>
        <p:spPr bwMode="auto">
          <a:xfrm>
            <a:off x="7191375" y="4343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 descr="Horizontal brick"/>
          <p:cNvSpPr>
            <a:spLocks noChangeArrowheads="1"/>
          </p:cNvSpPr>
          <p:nvPr/>
        </p:nvSpPr>
        <p:spPr bwMode="auto">
          <a:xfrm>
            <a:off x="5516563" y="4267200"/>
            <a:ext cx="1370012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5813540" y="3810000"/>
            <a:ext cx="9284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Enc K</a:t>
            </a:r>
            <a:r>
              <a:rPr kumimoji="1" lang="en-US" baseline="-25000">
                <a:latin typeface="Comic Sans MS" pitchFamily="66" charset="0"/>
              </a:rPr>
              <a:t>E</a:t>
            </a:r>
            <a:endParaRPr kumimoji="1" lang="en-US" sz="2800" baseline="-25000">
              <a:latin typeface="Comic Sans MS" pitchFamily="66" charset="0"/>
            </a:endParaRP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 flipH="1">
            <a:off x="9248775" y="4252913"/>
            <a:ext cx="838200" cy="3810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39216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39216"/>
                  <a:invGamma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/>
              <a:t>MAC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 flipH="1">
            <a:off x="8855075" y="3733800"/>
            <a:ext cx="1435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MAC(C, K</a:t>
            </a:r>
            <a:r>
              <a:rPr kumimoji="1" lang="en-US" baseline="-25000">
                <a:latin typeface="Comic Sans MS" pitchFamily="66" charset="0"/>
              </a:rPr>
              <a:t>I</a:t>
            </a:r>
            <a:r>
              <a:rPr kumimoji="1" lang="en-US">
                <a:latin typeface="Comic Sans MS" pitchFamily="66" charset="0"/>
              </a:rPr>
              <a:t>)</a:t>
            </a:r>
            <a:endParaRPr kumimoji="1" lang="en-US" baseline="-25000">
              <a:latin typeface="Comic Sans MS" pitchFamily="66" charset="0"/>
            </a:endParaRPr>
          </a:p>
        </p:txBody>
      </p:sp>
      <p:sp>
        <p:nvSpPr>
          <p:cNvPr id="46100" name="Rectangle 20" descr="Horizontal brick"/>
          <p:cNvSpPr>
            <a:spLocks noChangeArrowheads="1"/>
          </p:cNvSpPr>
          <p:nvPr/>
        </p:nvSpPr>
        <p:spPr bwMode="auto">
          <a:xfrm>
            <a:off x="7800976" y="4254500"/>
            <a:ext cx="137001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3457575" y="58674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/>
              <a:t>Msg  M</a:t>
            </a:r>
          </a:p>
        </p:txBody>
      </p:sp>
      <p:sp>
        <p:nvSpPr>
          <p:cNvPr id="46102" name="AutoShape 22"/>
          <p:cNvSpPr>
            <a:spLocks noChangeArrowheads="1"/>
          </p:cNvSpPr>
          <p:nvPr/>
        </p:nvSpPr>
        <p:spPr bwMode="auto">
          <a:xfrm>
            <a:off x="4981575" y="5943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AutoShape 23"/>
          <p:cNvSpPr>
            <a:spLocks noChangeArrowheads="1"/>
          </p:cNvSpPr>
          <p:nvPr/>
        </p:nvSpPr>
        <p:spPr bwMode="auto">
          <a:xfrm>
            <a:off x="7191375" y="5943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Rectangle 24" descr="Horizontal brick"/>
          <p:cNvSpPr>
            <a:spLocks noChangeArrowheads="1"/>
          </p:cNvSpPr>
          <p:nvPr/>
        </p:nvSpPr>
        <p:spPr bwMode="auto">
          <a:xfrm>
            <a:off x="5516563" y="5867400"/>
            <a:ext cx="1370012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5813540" y="5410200"/>
            <a:ext cx="9284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Enc K</a:t>
            </a:r>
            <a:r>
              <a:rPr kumimoji="1" lang="en-US" baseline="-25000">
                <a:latin typeface="Comic Sans MS" pitchFamily="66" charset="0"/>
              </a:rPr>
              <a:t>E</a:t>
            </a:r>
            <a:endParaRPr kumimoji="1" lang="en-US" sz="2800" baseline="-25000">
              <a:latin typeface="Comic Sans MS" pitchFamily="66" charset="0"/>
            </a:endParaRPr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 flipH="1">
            <a:off x="9248775" y="5853113"/>
            <a:ext cx="838200" cy="3810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39216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39216"/>
                  <a:invGamma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/>
              <a:t>MAC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 flipH="1">
            <a:off x="8831264" y="5334000"/>
            <a:ext cx="1481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MAC(M, K</a:t>
            </a:r>
            <a:r>
              <a:rPr kumimoji="1" lang="en-US" baseline="-25000">
                <a:latin typeface="Comic Sans MS" pitchFamily="66" charset="0"/>
              </a:rPr>
              <a:t>I</a:t>
            </a:r>
            <a:r>
              <a:rPr kumimoji="1" lang="en-US">
                <a:latin typeface="Comic Sans MS" pitchFamily="66" charset="0"/>
              </a:rPr>
              <a:t>)</a:t>
            </a:r>
            <a:endParaRPr kumimoji="1" lang="en-US" baseline="-25000">
              <a:latin typeface="Comic Sans MS" pitchFamily="66" charset="0"/>
            </a:endParaRPr>
          </a:p>
        </p:txBody>
      </p:sp>
      <p:sp>
        <p:nvSpPr>
          <p:cNvPr id="46108" name="Rectangle 28" descr="Horizontal brick"/>
          <p:cNvSpPr>
            <a:spLocks noChangeArrowheads="1"/>
          </p:cNvSpPr>
          <p:nvPr/>
        </p:nvSpPr>
        <p:spPr bwMode="auto">
          <a:xfrm>
            <a:off x="7800976" y="5854700"/>
            <a:ext cx="137001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938839" y="1219200"/>
            <a:ext cx="33825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Encryption key  K</a:t>
            </a:r>
            <a:r>
              <a:rPr lang="en-US" baseline="-25000" dirty="0"/>
              <a:t>E</a:t>
            </a:r>
            <a:r>
              <a:rPr lang="en-US" dirty="0"/>
              <a:t>      MAC key = K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33" name="7-Point Star 32"/>
          <p:cNvSpPr/>
          <p:nvPr/>
        </p:nvSpPr>
        <p:spPr bwMode="auto">
          <a:xfrm>
            <a:off x="1600200" y="3905250"/>
            <a:ext cx="1752600" cy="1200150"/>
          </a:xfrm>
          <a:prstGeom prst="star7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lIns="0" tIns="91440" rIns="0" bIns="0" anchor="ctr"/>
          <a:lstStyle/>
          <a:p>
            <a:pPr algn="ctr">
              <a:defRPr/>
            </a:pPr>
            <a:r>
              <a:rPr lang="en-US" sz="1600" dirty="0"/>
              <a:t>Secure for</a:t>
            </a:r>
            <a:br>
              <a:rPr lang="en-US" sz="1600" dirty="0"/>
            </a:br>
            <a:r>
              <a:rPr lang="en-US" sz="1600" dirty="0"/>
              <a:t>all secure</a:t>
            </a:r>
            <a:br>
              <a:rPr lang="en-US" sz="1600" dirty="0"/>
            </a:br>
            <a:r>
              <a:rPr lang="en-US" sz="1600" dirty="0"/>
              <a:t>primitives</a:t>
            </a:r>
          </a:p>
        </p:txBody>
      </p:sp>
      <p:sp>
        <p:nvSpPr>
          <p:cNvPr id="32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5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6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OCB</a:t>
            </a:r>
          </a:p>
        </p:txBody>
      </p:sp>
      <p:sp>
        <p:nvSpPr>
          <p:cNvPr id="47107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133600" y="1143006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b="1">
                <a:latin typeface="Arial" charset="0"/>
              </a:rPr>
              <a:t> More efficient authenticated encryption </a:t>
            </a: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2471738" y="1905006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m[0]</a:t>
            </a: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3995738" y="1905006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m[1]</a:t>
            </a:r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5672138" y="1905006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m[2]</a:t>
            </a:r>
          </a:p>
        </p:txBody>
      </p:sp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7272338" y="1905006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m[3]</a:t>
            </a: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2965450" y="2544770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7113" name="Text Box 10"/>
          <p:cNvSpPr txBox="1">
            <a:spLocks noChangeArrowheads="1"/>
          </p:cNvSpPr>
          <p:nvPr/>
        </p:nvSpPr>
        <p:spPr bwMode="auto">
          <a:xfrm>
            <a:off x="7881939" y="2544770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7114" name="Text Box 11"/>
          <p:cNvSpPr txBox="1">
            <a:spLocks noChangeArrowheads="1"/>
          </p:cNvSpPr>
          <p:nvPr/>
        </p:nvSpPr>
        <p:spPr bwMode="auto">
          <a:xfrm>
            <a:off x="4681539" y="2544770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7115" name="Line 12"/>
          <p:cNvSpPr>
            <a:spLocks noChangeShapeType="1"/>
          </p:cNvSpPr>
          <p:nvPr/>
        </p:nvSpPr>
        <p:spPr bwMode="auto">
          <a:xfrm>
            <a:off x="3201988" y="228600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13"/>
          <p:cNvSpPr>
            <a:spLocks noChangeShapeType="1"/>
          </p:cNvSpPr>
          <p:nvPr/>
        </p:nvSpPr>
        <p:spPr bwMode="auto">
          <a:xfrm>
            <a:off x="4910138" y="231775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Line 14"/>
          <p:cNvSpPr>
            <a:spLocks noChangeShapeType="1"/>
          </p:cNvSpPr>
          <p:nvPr/>
        </p:nvSpPr>
        <p:spPr bwMode="auto">
          <a:xfrm>
            <a:off x="8110538" y="228600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Text Box 15"/>
          <p:cNvSpPr txBox="1">
            <a:spLocks noChangeArrowheads="1"/>
          </p:cNvSpPr>
          <p:nvPr/>
        </p:nvSpPr>
        <p:spPr bwMode="auto">
          <a:xfrm>
            <a:off x="6394450" y="2544770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7119" name="Line 16"/>
          <p:cNvSpPr>
            <a:spLocks noChangeShapeType="1"/>
          </p:cNvSpPr>
          <p:nvPr/>
        </p:nvSpPr>
        <p:spPr bwMode="auto">
          <a:xfrm>
            <a:off x="6623050" y="231775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Rectangle 17"/>
          <p:cNvSpPr>
            <a:spLocks noChangeArrowheads="1"/>
          </p:cNvSpPr>
          <p:nvPr/>
        </p:nvSpPr>
        <p:spPr bwMode="auto">
          <a:xfrm>
            <a:off x="2805113" y="3352806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7121" name="Rectangle 18"/>
          <p:cNvSpPr>
            <a:spLocks noChangeArrowheads="1"/>
          </p:cNvSpPr>
          <p:nvPr/>
        </p:nvSpPr>
        <p:spPr bwMode="auto">
          <a:xfrm>
            <a:off x="4481513" y="3352806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7122" name="Rectangle 19"/>
          <p:cNvSpPr>
            <a:spLocks noChangeArrowheads="1"/>
          </p:cNvSpPr>
          <p:nvPr/>
        </p:nvSpPr>
        <p:spPr bwMode="auto">
          <a:xfrm>
            <a:off x="7681913" y="3352806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7123" name="Line 20"/>
          <p:cNvSpPr>
            <a:spLocks noChangeShapeType="1"/>
          </p:cNvSpPr>
          <p:nvPr/>
        </p:nvSpPr>
        <p:spPr bwMode="auto">
          <a:xfrm>
            <a:off x="4938713" y="297180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Line 21"/>
          <p:cNvSpPr>
            <a:spLocks noChangeShapeType="1"/>
          </p:cNvSpPr>
          <p:nvPr/>
        </p:nvSpPr>
        <p:spPr bwMode="auto">
          <a:xfrm>
            <a:off x="8139113" y="297180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5" name="Line 22"/>
          <p:cNvSpPr>
            <a:spLocks noChangeShapeType="1"/>
          </p:cNvSpPr>
          <p:nvPr/>
        </p:nvSpPr>
        <p:spPr bwMode="auto">
          <a:xfrm>
            <a:off x="3186113" y="297180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Rectangle 23"/>
          <p:cNvSpPr>
            <a:spLocks noChangeArrowheads="1"/>
          </p:cNvSpPr>
          <p:nvPr/>
        </p:nvSpPr>
        <p:spPr bwMode="auto">
          <a:xfrm>
            <a:off x="6157913" y="3352806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7127" name="Line 24"/>
          <p:cNvSpPr>
            <a:spLocks noChangeShapeType="1"/>
          </p:cNvSpPr>
          <p:nvPr/>
        </p:nvSpPr>
        <p:spPr bwMode="auto">
          <a:xfrm>
            <a:off x="6651625" y="297180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28" name="Group 25"/>
          <p:cNvGrpSpPr>
            <a:grpSpLocks/>
          </p:cNvGrpSpPr>
          <p:nvPr/>
        </p:nvGrpSpPr>
        <p:grpSpPr bwMode="auto">
          <a:xfrm>
            <a:off x="1828800" y="2647957"/>
            <a:ext cx="1252538" cy="366713"/>
            <a:chOff x="411" y="1842"/>
            <a:chExt cx="789" cy="231"/>
          </a:xfrm>
        </p:grpSpPr>
        <p:sp>
          <p:nvSpPr>
            <p:cNvPr id="47183" name="Line 2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4" name="Text Box 27"/>
            <p:cNvSpPr txBox="1">
              <a:spLocks noChangeArrowheads="1"/>
            </p:cNvSpPr>
            <p:nvPr/>
          </p:nvSpPr>
          <p:spPr bwMode="auto">
            <a:xfrm>
              <a:off x="411" y="184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P(N,k,0)</a:t>
              </a:r>
            </a:p>
          </p:txBody>
        </p:sp>
      </p:grpSp>
      <p:grpSp>
        <p:nvGrpSpPr>
          <p:cNvPr id="47129" name="Group 28"/>
          <p:cNvGrpSpPr>
            <a:grpSpLocks/>
          </p:cNvGrpSpPr>
          <p:nvPr/>
        </p:nvGrpSpPr>
        <p:grpSpPr bwMode="auto">
          <a:xfrm>
            <a:off x="3519489" y="2647957"/>
            <a:ext cx="1252537" cy="366713"/>
            <a:chOff x="411" y="1842"/>
            <a:chExt cx="789" cy="231"/>
          </a:xfrm>
        </p:grpSpPr>
        <p:sp>
          <p:nvSpPr>
            <p:cNvPr id="47181" name="Line 2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2" name="Text Box 30"/>
            <p:cNvSpPr txBox="1">
              <a:spLocks noChangeArrowheads="1"/>
            </p:cNvSpPr>
            <p:nvPr/>
          </p:nvSpPr>
          <p:spPr bwMode="auto">
            <a:xfrm>
              <a:off x="411" y="184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 eaLnBrk="1" hangingPunct="1"/>
              <a:r>
                <a:rPr lang="en-US" sz="1800">
                  <a:latin typeface="Arial" charset="0"/>
                </a:rPr>
                <a:t>P(N,k,1)</a:t>
              </a:r>
            </a:p>
          </p:txBody>
        </p:sp>
      </p:grpSp>
      <p:grpSp>
        <p:nvGrpSpPr>
          <p:cNvPr id="47130" name="Group 31"/>
          <p:cNvGrpSpPr>
            <a:grpSpLocks/>
          </p:cNvGrpSpPr>
          <p:nvPr/>
        </p:nvGrpSpPr>
        <p:grpSpPr bwMode="auto">
          <a:xfrm>
            <a:off x="5272089" y="2638432"/>
            <a:ext cx="1252537" cy="366713"/>
            <a:chOff x="411" y="1842"/>
            <a:chExt cx="789" cy="231"/>
          </a:xfrm>
        </p:grpSpPr>
        <p:sp>
          <p:nvSpPr>
            <p:cNvPr id="47179" name="Line 3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0" name="Text Box 33"/>
            <p:cNvSpPr txBox="1">
              <a:spLocks noChangeArrowheads="1"/>
            </p:cNvSpPr>
            <p:nvPr/>
          </p:nvSpPr>
          <p:spPr bwMode="auto">
            <a:xfrm>
              <a:off x="411" y="184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 eaLnBrk="1" hangingPunct="1"/>
              <a:r>
                <a:rPr lang="en-US" sz="1800">
                  <a:latin typeface="Arial" charset="0"/>
                </a:rPr>
                <a:t>P(N,k,2)</a:t>
              </a:r>
            </a:p>
          </p:txBody>
        </p:sp>
      </p:grpSp>
      <p:grpSp>
        <p:nvGrpSpPr>
          <p:cNvPr id="47131" name="Group 34"/>
          <p:cNvGrpSpPr>
            <a:grpSpLocks/>
          </p:cNvGrpSpPr>
          <p:nvPr/>
        </p:nvGrpSpPr>
        <p:grpSpPr bwMode="auto">
          <a:xfrm>
            <a:off x="6767514" y="2662244"/>
            <a:ext cx="1252537" cy="366712"/>
            <a:chOff x="411" y="1842"/>
            <a:chExt cx="789" cy="231"/>
          </a:xfrm>
        </p:grpSpPr>
        <p:sp>
          <p:nvSpPr>
            <p:cNvPr id="47177" name="Line 3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8" name="Text Box 36"/>
            <p:cNvSpPr txBox="1">
              <a:spLocks noChangeArrowheads="1"/>
            </p:cNvSpPr>
            <p:nvPr/>
          </p:nvSpPr>
          <p:spPr bwMode="auto">
            <a:xfrm>
              <a:off x="411" y="184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 eaLnBrk="1" hangingPunct="1"/>
              <a:r>
                <a:rPr lang="en-US" sz="1800">
                  <a:latin typeface="Arial" charset="0"/>
                </a:rPr>
                <a:t>P(N,k,3)</a:t>
              </a:r>
            </a:p>
          </p:txBody>
        </p:sp>
      </p:grpSp>
      <p:sp>
        <p:nvSpPr>
          <p:cNvPr id="47132" name="Text Box 37"/>
          <p:cNvSpPr txBox="1">
            <a:spLocks noChangeArrowheads="1"/>
          </p:cNvSpPr>
          <p:nvPr/>
        </p:nvSpPr>
        <p:spPr bwMode="auto">
          <a:xfrm>
            <a:off x="2968625" y="4449770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7133" name="Text Box 38"/>
          <p:cNvSpPr txBox="1">
            <a:spLocks noChangeArrowheads="1"/>
          </p:cNvSpPr>
          <p:nvPr/>
        </p:nvSpPr>
        <p:spPr bwMode="auto">
          <a:xfrm>
            <a:off x="7885114" y="4449770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7134" name="Text Box 39"/>
          <p:cNvSpPr txBox="1">
            <a:spLocks noChangeArrowheads="1"/>
          </p:cNvSpPr>
          <p:nvPr/>
        </p:nvSpPr>
        <p:spPr bwMode="auto">
          <a:xfrm>
            <a:off x="4684714" y="4449770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7135" name="Line 40"/>
          <p:cNvSpPr>
            <a:spLocks noChangeShapeType="1"/>
          </p:cNvSpPr>
          <p:nvPr/>
        </p:nvSpPr>
        <p:spPr bwMode="auto">
          <a:xfrm>
            <a:off x="3205163" y="419100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6" name="Line 41"/>
          <p:cNvSpPr>
            <a:spLocks noChangeShapeType="1"/>
          </p:cNvSpPr>
          <p:nvPr/>
        </p:nvSpPr>
        <p:spPr bwMode="auto">
          <a:xfrm>
            <a:off x="4913313" y="422275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7" name="Line 42"/>
          <p:cNvSpPr>
            <a:spLocks noChangeShapeType="1"/>
          </p:cNvSpPr>
          <p:nvPr/>
        </p:nvSpPr>
        <p:spPr bwMode="auto">
          <a:xfrm>
            <a:off x="8113713" y="419100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8" name="Text Box 43"/>
          <p:cNvSpPr txBox="1">
            <a:spLocks noChangeArrowheads="1"/>
          </p:cNvSpPr>
          <p:nvPr/>
        </p:nvSpPr>
        <p:spPr bwMode="auto">
          <a:xfrm>
            <a:off x="6397625" y="4449770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7139" name="Line 44"/>
          <p:cNvSpPr>
            <a:spLocks noChangeShapeType="1"/>
          </p:cNvSpPr>
          <p:nvPr/>
        </p:nvSpPr>
        <p:spPr bwMode="auto">
          <a:xfrm>
            <a:off x="6626225" y="422275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0" name="Line 45"/>
          <p:cNvSpPr>
            <a:spLocks noChangeShapeType="1"/>
          </p:cNvSpPr>
          <p:nvPr/>
        </p:nvSpPr>
        <p:spPr bwMode="auto">
          <a:xfrm>
            <a:off x="4941888" y="487680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1" name="Line 46"/>
          <p:cNvSpPr>
            <a:spLocks noChangeShapeType="1"/>
          </p:cNvSpPr>
          <p:nvPr/>
        </p:nvSpPr>
        <p:spPr bwMode="auto">
          <a:xfrm>
            <a:off x="8142288" y="487680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2" name="Line 47"/>
          <p:cNvSpPr>
            <a:spLocks noChangeShapeType="1"/>
          </p:cNvSpPr>
          <p:nvPr/>
        </p:nvSpPr>
        <p:spPr bwMode="auto">
          <a:xfrm>
            <a:off x="3189288" y="487680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3" name="Line 48"/>
          <p:cNvSpPr>
            <a:spLocks noChangeShapeType="1"/>
          </p:cNvSpPr>
          <p:nvPr/>
        </p:nvSpPr>
        <p:spPr bwMode="auto">
          <a:xfrm>
            <a:off x="6654800" y="487680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44" name="Group 49"/>
          <p:cNvGrpSpPr>
            <a:grpSpLocks/>
          </p:cNvGrpSpPr>
          <p:nvPr/>
        </p:nvGrpSpPr>
        <p:grpSpPr bwMode="auto">
          <a:xfrm>
            <a:off x="1831975" y="4552957"/>
            <a:ext cx="1252538" cy="366713"/>
            <a:chOff x="411" y="1842"/>
            <a:chExt cx="789" cy="231"/>
          </a:xfrm>
        </p:grpSpPr>
        <p:sp>
          <p:nvSpPr>
            <p:cNvPr id="47175" name="Line 50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6" name="Text Box 51"/>
            <p:cNvSpPr txBox="1">
              <a:spLocks noChangeArrowheads="1"/>
            </p:cNvSpPr>
            <p:nvPr/>
          </p:nvSpPr>
          <p:spPr bwMode="auto">
            <a:xfrm>
              <a:off x="411" y="184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 eaLnBrk="1" hangingPunct="1"/>
              <a:r>
                <a:rPr lang="en-US" sz="1800">
                  <a:latin typeface="Arial" charset="0"/>
                </a:rPr>
                <a:t>P(N,k,0)</a:t>
              </a:r>
            </a:p>
          </p:txBody>
        </p:sp>
      </p:grpSp>
      <p:grpSp>
        <p:nvGrpSpPr>
          <p:cNvPr id="47145" name="Group 52"/>
          <p:cNvGrpSpPr>
            <a:grpSpLocks/>
          </p:cNvGrpSpPr>
          <p:nvPr/>
        </p:nvGrpSpPr>
        <p:grpSpPr bwMode="auto">
          <a:xfrm>
            <a:off x="3522664" y="4552957"/>
            <a:ext cx="1252537" cy="366713"/>
            <a:chOff x="411" y="1842"/>
            <a:chExt cx="789" cy="231"/>
          </a:xfrm>
        </p:grpSpPr>
        <p:sp>
          <p:nvSpPr>
            <p:cNvPr id="47173" name="Line 53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4" name="Text Box 54"/>
            <p:cNvSpPr txBox="1">
              <a:spLocks noChangeArrowheads="1"/>
            </p:cNvSpPr>
            <p:nvPr/>
          </p:nvSpPr>
          <p:spPr bwMode="auto">
            <a:xfrm>
              <a:off x="411" y="184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 eaLnBrk="1" hangingPunct="1"/>
              <a:r>
                <a:rPr lang="en-US" sz="1800">
                  <a:latin typeface="Arial" charset="0"/>
                </a:rPr>
                <a:t>P(N,k,1)</a:t>
              </a:r>
            </a:p>
          </p:txBody>
        </p:sp>
      </p:grpSp>
      <p:grpSp>
        <p:nvGrpSpPr>
          <p:cNvPr id="47146" name="Group 55"/>
          <p:cNvGrpSpPr>
            <a:grpSpLocks/>
          </p:cNvGrpSpPr>
          <p:nvPr/>
        </p:nvGrpSpPr>
        <p:grpSpPr bwMode="auto">
          <a:xfrm>
            <a:off x="5275264" y="4543432"/>
            <a:ext cx="1252537" cy="366713"/>
            <a:chOff x="411" y="1842"/>
            <a:chExt cx="789" cy="231"/>
          </a:xfrm>
        </p:grpSpPr>
        <p:sp>
          <p:nvSpPr>
            <p:cNvPr id="47171" name="Line 5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2" name="Text Box 57"/>
            <p:cNvSpPr txBox="1">
              <a:spLocks noChangeArrowheads="1"/>
            </p:cNvSpPr>
            <p:nvPr/>
          </p:nvSpPr>
          <p:spPr bwMode="auto">
            <a:xfrm>
              <a:off x="411" y="184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 eaLnBrk="1" hangingPunct="1"/>
              <a:r>
                <a:rPr lang="en-US" sz="1800">
                  <a:latin typeface="Arial" charset="0"/>
                </a:rPr>
                <a:t>P(N,k,2)</a:t>
              </a:r>
            </a:p>
          </p:txBody>
        </p:sp>
      </p:grpSp>
      <p:grpSp>
        <p:nvGrpSpPr>
          <p:cNvPr id="47147" name="Group 58"/>
          <p:cNvGrpSpPr>
            <a:grpSpLocks/>
          </p:cNvGrpSpPr>
          <p:nvPr/>
        </p:nvGrpSpPr>
        <p:grpSpPr bwMode="auto">
          <a:xfrm>
            <a:off x="6770689" y="4567244"/>
            <a:ext cx="1252537" cy="366712"/>
            <a:chOff x="411" y="1842"/>
            <a:chExt cx="789" cy="231"/>
          </a:xfrm>
        </p:grpSpPr>
        <p:sp>
          <p:nvSpPr>
            <p:cNvPr id="47169" name="Line 5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0" name="Text Box 60"/>
            <p:cNvSpPr txBox="1">
              <a:spLocks noChangeArrowheads="1"/>
            </p:cNvSpPr>
            <p:nvPr/>
          </p:nvSpPr>
          <p:spPr bwMode="auto">
            <a:xfrm>
              <a:off x="411" y="184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 eaLnBrk="1" hangingPunct="1"/>
              <a:r>
                <a:rPr lang="en-US" sz="1800">
                  <a:latin typeface="Arial" charset="0"/>
                </a:rPr>
                <a:t>P(N,k,3)</a:t>
              </a:r>
            </a:p>
          </p:txBody>
        </p:sp>
      </p:grpSp>
      <p:sp>
        <p:nvSpPr>
          <p:cNvPr id="47148" name="Rectangle 61"/>
          <p:cNvSpPr>
            <a:spLocks noChangeArrowheads="1"/>
          </p:cNvSpPr>
          <p:nvPr/>
        </p:nvSpPr>
        <p:spPr bwMode="auto">
          <a:xfrm>
            <a:off x="2438400" y="5257806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c[0]</a:t>
            </a:r>
          </a:p>
        </p:txBody>
      </p:sp>
      <p:sp>
        <p:nvSpPr>
          <p:cNvPr id="47149" name="Rectangle 62"/>
          <p:cNvSpPr>
            <a:spLocks noChangeArrowheads="1"/>
          </p:cNvSpPr>
          <p:nvPr/>
        </p:nvSpPr>
        <p:spPr bwMode="auto">
          <a:xfrm>
            <a:off x="3962400" y="5257806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c[1]</a:t>
            </a:r>
          </a:p>
        </p:txBody>
      </p:sp>
      <p:sp>
        <p:nvSpPr>
          <p:cNvPr id="47150" name="Rectangle 63"/>
          <p:cNvSpPr>
            <a:spLocks noChangeArrowheads="1"/>
          </p:cNvSpPr>
          <p:nvPr/>
        </p:nvSpPr>
        <p:spPr bwMode="auto">
          <a:xfrm>
            <a:off x="5638800" y="5257806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c[2]</a:t>
            </a:r>
          </a:p>
        </p:txBody>
      </p:sp>
      <p:sp>
        <p:nvSpPr>
          <p:cNvPr id="47151" name="Rectangle 64"/>
          <p:cNvSpPr>
            <a:spLocks noChangeArrowheads="1"/>
          </p:cNvSpPr>
          <p:nvPr/>
        </p:nvSpPr>
        <p:spPr bwMode="auto">
          <a:xfrm>
            <a:off x="7239000" y="5257806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c[3]</a:t>
            </a:r>
          </a:p>
        </p:txBody>
      </p:sp>
      <p:sp>
        <p:nvSpPr>
          <p:cNvPr id="47152" name="Rectangle 65"/>
          <p:cNvSpPr>
            <a:spLocks noChangeArrowheads="1"/>
          </p:cNvSpPr>
          <p:nvPr/>
        </p:nvSpPr>
        <p:spPr bwMode="auto">
          <a:xfrm>
            <a:off x="9067800" y="1905007"/>
            <a:ext cx="1143000" cy="377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checksum</a:t>
            </a:r>
          </a:p>
        </p:txBody>
      </p:sp>
      <p:sp>
        <p:nvSpPr>
          <p:cNvPr id="47153" name="Rectangle 66"/>
          <p:cNvSpPr>
            <a:spLocks noChangeArrowheads="1"/>
          </p:cNvSpPr>
          <p:nvPr/>
        </p:nvSpPr>
        <p:spPr bwMode="auto">
          <a:xfrm>
            <a:off x="9372600" y="3352806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47154" name="Text Box 67"/>
          <p:cNvSpPr txBox="1">
            <a:spLocks noChangeArrowheads="1"/>
          </p:cNvSpPr>
          <p:nvPr/>
        </p:nvSpPr>
        <p:spPr bwMode="auto">
          <a:xfrm>
            <a:off x="9525000" y="2544770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7155" name="Line 68"/>
          <p:cNvSpPr>
            <a:spLocks noChangeShapeType="1"/>
          </p:cNvSpPr>
          <p:nvPr/>
        </p:nvSpPr>
        <p:spPr bwMode="auto">
          <a:xfrm>
            <a:off x="9753600" y="228600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6" name="Line 69"/>
          <p:cNvSpPr>
            <a:spLocks noChangeShapeType="1"/>
          </p:cNvSpPr>
          <p:nvPr/>
        </p:nvSpPr>
        <p:spPr bwMode="auto">
          <a:xfrm>
            <a:off x="9782175" y="297180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7" name="Text Box 70"/>
          <p:cNvSpPr txBox="1">
            <a:spLocks noChangeArrowheads="1"/>
          </p:cNvSpPr>
          <p:nvPr/>
        </p:nvSpPr>
        <p:spPr bwMode="auto">
          <a:xfrm>
            <a:off x="9561514" y="4449770"/>
            <a:ext cx="496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47158" name="Line 71"/>
          <p:cNvSpPr>
            <a:spLocks noChangeShapeType="1"/>
          </p:cNvSpPr>
          <p:nvPr/>
        </p:nvSpPr>
        <p:spPr bwMode="auto">
          <a:xfrm>
            <a:off x="9790113" y="419100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9" name="Line 72"/>
          <p:cNvSpPr>
            <a:spLocks noChangeShapeType="1"/>
          </p:cNvSpPr>
          <p:nvPr/>
        </p:nvSpPr>
        <p:spPr bwMode="auto">
          <a:xfrm>
            <a:off x="9818688" y="487680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0" name="Rectangle 73"/>
          <p:cNvSpPr>
            <a:spLocks noChangeArrowheads="1"/>
          </p:cNvSpPr>
          <p:nvPr/>
        </p:nvSpPr>
        <p:spPr bwMode="auto">
          <a:xfrm>
            <a:off x="8915400" y="5257806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c[4]</a:t>
            </a:r>
          </a:p>
        </p:txBody>
      </p:sp>
      <p:grpSp>
        <p:nvGrpSpPr>
          <p:cNvPr id="47161" name="Group 74"/>
          <p:cNvGrpSpPr>
            <a:grpSpLocks/>
          </p:cNvGrpSpPr>
          <p:nvPr/>
        </p:nvGrpSpPr>
        <p:grpSpPr bwMode="auto">
          <a:xfrm>
            <a:off x="8424864" y="2646369"/>
            <a:ext cx="1252537" cy="366712"/>
            <a:chOff x="411" y="1842"/>
            <a:chExt cx="789" cy="231"/>
          </a:xfrm>
        </p:grpSpPr>
        <p:sp>
          <p:nvSpPr>
            <p:cNvPr id="47167" name="Line 7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8" name="Text Box 76"/>
            <p:cNvSpPr txBox="1">
              <a:spLocks noChangeArrowheads="1"/>
            </p:cNvSpPr>
            <p:nvPr/>
          </p:nvSpPr>
          <p:spPr bwMode="auto">
            <a:xfrm>
              <a:off x="411" y="184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 eaLnBrk="1" hangingPunct="1"/>
              <a:r>
                <a:rPr lang="en-US" sz="1800">
                  <a:latin typeface="Arial" charset="0"/>
                </a:rPr>
                <a:t>P(N,k,0)</a:t>
              </a:r>
            </a:p>
          </p:txBody>
        </p:sp>
      </p:grpSp>
      <p:grpSp>
        <p:nvGrpSpPr>
          <p:cNvPr id="47162" name="Group 77"/>
          <p:cNvGrpSpPr>
            <a:grpSpLocks/>
          </p:cNvGrpSpPr>
          <p:nvPr/>
        </p:nvGrpSpPr>
        <p:grpSpPr bwMode="auto">
          <a:xfrm>
            <a:off x="8818564" y="4572007"/>
            <a:ext cx="858837" cy="366713"/>
            <a:chOff x="659" y="1842"/>
            <a:chExt cx="541" cy="231"/>
          </a:xfrm>
        </p:grpSpPr>
        <p:sp>
          <p:nvSpPr>
            <p:cNvPr id="47165" name="Line 7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6" name="Text Box 79"/>
            <p:cNvSpPr txBox="1">
              <a:spLocks noChangeArrowheads="1"/>
            </p:cNvSpPr>
            <p:nvPr/>
          </p:nvSpPr>
          <p:spPr bwMode="auto">
            <a:xfrm>
              <a:off x="659" y="1842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 eaLnBrk="1" hangingPunct="1"/>
              <a:r>
                <a:rPr lang="en-US" sz="1800">
                  <a:latin typeface="Arial" charset="0"/>
                </a:rPr>
                <a:t>auth</a:t>
              </a:r>
            </a:p>
          </p:txBody>
        </p:sp>
      </p:grpSp>
      <p:sp>
        <p:nvSpPr>
          <p:cNvPr id="47163" name="TextBox 78"/>
          <p:cNvSpPr txBox="1">
            <a:spLocks noChangeArrowheads="1"/>
          </p:cNvSpPr>
          <p:nvPr/>
        </p:nvSpPr>
        <p:spPr bwMode="auto">
          <a:xfrm>
            <a:off x="7620001" y="728670"/>
            <a:ext cx="21955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</a:rPr>
              <a:t>offset codebook mode</a:t>
            </a:r>
          </a:p>
        </p:txBody>
      </p:sp>
      <p:sp>
        <p:nvSpPr>
          <p:cNvPr id="47164" name="TextBox 79"/>
          <p:cNvSpPr txBox="1">
            <a:spLocks noChangeArrowheads="1"/>
          </p:cNvSpPr>
          <p:nvPr/>
        </p:nvSpPr>
        <p:spPr bwMode="auto">
          <a:xfrm>
            <a:off x="8915400" y="5867406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</a:rPr>
              <a:t>Rogaway, …</a:t>
            </a:r>
          </a:p>
        </p:txBody>
      </p:sp>
      <p:sp>
        <p:nvSpPr>
          <p:cNvPr id="81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8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82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Public-key Cryptography</a:t>
            </a:r>
          </a:p>
        </p:txBody>
      </p:sp>
      <p:sp>
        <p:nvSpPr>
          <p:cNvPr id="48131" name="Subtitle 4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0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-1270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ublic key encryption:   </a:t>
            </a:r>
            <a:r>
              <a:rPr lang="en-US" sz="4000" dirty="0"/>
              <a:t>(Gen, E, 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29000" y="4546600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0" y="4546600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00"/>
                </a:solidFill>
              </a:rPr>
              <a:t>D</a:t>
            </a:r>
          </a:p>
        </p:txBody>
      </p:sp>
      <p:cxnSp>
        <p:nvCxnSpPr>
          <p:cNvPr id="7" name="Straight Arrow Connector 20"/>
          <p:cNvCxnSpPr>
            <a:cxnSpLocks noChangeShapeType="1"/>
          </p:cNvCxnSpPr>
          <p:nvPr/>
        </p:nvCxnSpPr>
        <p:spPr bwMode="auto">
          <a:xfrm>
            <a:off x="3886200" y="3798493"/>
            <a:ext cx="2" cy="71120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3657600" y="3188894"/>
            <a:ext cx="49725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/>
              <a:t>pk</a:t>
            </a:r>
            <a:endParaRPr lang="en-US" sz="2400" b="1" dirty="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2438400" y="5227637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542263" y="4716919"/>
            <a:ext cx="443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m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4572000" y="5227637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4810297" y="4716919"/>
            <a:ext cx="3266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c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6668610" y="5227637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6843037" y="4716919"/>
            <a:ext cx="3266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c</a:t>
            </a: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8802210" y="5227637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8994603" y="4716919"/>
            <a:ext cx="443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m</a:t>
            </a:r>
          </a:p>
        </p:txBody>
      </p:sp>
      <p:cxnSp>
        <p:nvCxnSpPr>
          <p:cNvPr id="23" name="Straight Arrow Connector 20"/>
          <p:cNvCxnSpPr>
            <a:cxnSpLocks noChangeShapeType="1"/>
          </p:cNvCxnSpPr>
          <p:nvPr/>
        </p:nvCxnSpPr>
        <p:spPr bwMode="auto">
          <a:xfrm>
            <a:off x="8153400" y="3798494"/>
            <a:ext cx="2" cy="71120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" name="TextBox 23"/>
          <p:cNvSpPr txBox="1"/>
          <p:nvPr/>
        </p:nvSpPr>
        <p:spPr>
          <a:xfrm>
            <a:off x="7924800" y="3188895"/>
            <a:ext cx="45557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/>
              <a:t>sk</a:t>
            </a:r>
            <a:endParaRPr lang="en-US" sz="2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486400" y="1600200"/>
            <a:ext cx="1066800" cy="711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Gen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191000" y="2311400"/>
            <a:ext cx="1524000" cy="101600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24600" y="2311400"/>
            <a:ext cx="1600200" cy="101600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1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25600"/>
            <a:ext cx="82296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Session setup    </a:t>
            </a:r>
            <a:r>
              <a:rPr lang="en-US" sz="2000" dirty="0"/>
              <a:t>(for now, only eavesdropping security)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Non-interactive applications</a:t>
            </a:r>
            <a:r>
              <a:rPr lang="en-US" dirty="0" smtClean="0"/>
              <a:t>:  (e.g.  Email)</a:t>
            </a:r>
          </a:p>
          <a:p>
            <a:r>
              <a:rPr lang="en-US" dirty="0" smtClean="0"/>
              <a:t>Bob sends email to Alice encrypted using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alice</a:t>
            </a:r>
            <a:endParaRPr lang="en-US" baseline="-25000" dirty="0" smtClean="0"/>
          </a:p>
          <a:p>
            <a:r>
              <a:rPr lang="en-US" dirty="0" smtClean="0"/>
              <a:t>Note:   Bob needs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alice</a:t>
            </a:r>
            <a:r>
              <a:rPr lang="en-US" dirty="0" smtClean="0"/>
              <a:t>    </a:t>
            </a:r>
            <a:r>
              <a:rPr lang="en-US" sz="2000" dirty="0"/>
              <a:t>(public key management)</a:t>
            </a:r>
            <a:endParaRPr lang="en-US" sz="2000" baseline="-25000" dirty="0"/>
          </a:p>
        </p:txBody>
      </p:sp>
      <p:sp>
        <p:nvSpPr>
          <p:cNvPr id="4" name="Rounded Rectangle 3"/>
          <p:cNvSpPr/>
          <p:nvPr/>
        </p:nvSpPr>
        <p:spPr>
          <a:xfrm>
            <a:off x="2286000" y="2844800"/>
            <a:ext cx="2362200" cy="1422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Generate  (</a:t>
            </a:r>
            <a:r>
              <a:rPr lang="en-US" sz="2000" dirty="0" err="1"/>
              <a:t>pk</a:t>
            </a:r>
            <a:r>
              <a:rPr lang="en-US" sz="2000" dirty="0"/>
              <a:t>, </a:t>
            </a:r>
            <a:r>
              <a:rPr lang="en-US" sz="2000" dirty="0" err="1"/>
              <a:t>sk</a:t>
            </a:r>
            <a:r>
              <a:rPr lang="en-US" sz="20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1" y="2389076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772400" y="2844800"/>
            <a:ext cx="2209800" cy="1422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choose random x</a:t>
            </a:r>
          </a:p>
          <a:p>
            <a:pPr algn="ctr"/>
            <a:r>
              <a:rPr lang="en-US" sz="2000" dirty="0"/>
              <a:t>(e.g.  48 bytes)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34401" y="233680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Bob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724400" y="2432449"/>
            <a:ext cx="2971800" cy="615553"/>
            <a:chOff x="3505200" y="1652885"/>
            <a:chExt cx="2971800" cy="461665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505200" y="21145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72000" y="1652885"/>
              <a:ext cx="4860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pk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24400" y="3352803"/>
            <a:ext cx="2971800" cy="546836"/>
            <a:chOff x="3505200" y="2237823"/>
            <a:chExt cx="2971800" cy="410127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3505200" y="26479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67200" y="2237823"/>
              <a:ext cx="110158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E(</a:t>
              </a:r>
              <a:r>
                <a:rPr lang="en-US" sz="2400" dirty="0" err="1"/>
                <a:t>pk</a:t>
              </a:r>
              <a:r>
                <a:rPr lang="en-US" sz="2400" dirty="0"/>
                <a:t>, x)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76600" y="365760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65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-228600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533950"/>
            <a:ext cx="8305800" cy="4714450"/>
          </a:xfrm>
        </p:spPr>
        <p:txBody>
          <a:bodyPr/>
          <a:lstStyle/>
          <a:p>
            <a:pPr marL="0" indent="0">
              <a:buNone/>
              <a:tabLst>
                <a:tab pos="2282825" algn="l"/>
              </a:tabLst>
            </a:pPr>
            <a:r>
              <a:rPr lang="en-US" dirty="0" smtClean="0"/>
              <a:t>Encryption in non-interactive settings:</a:t>
            </a:r>
          </a:p>
          <a:p>
            <a:r>
              <a:rPr lang="en-US" dirty="0" smtClean="0"/>
              <a:t>Encrypted File Systems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981200" y="2766690"/>
            <a:ext cx="933450" cy="1782465"/>
            <a:chOff x="457200" y="3181350"/>
            <a:chExt cx="933450" cy="13368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57200" y="3181350"/>
              <a:ext cx="933450" cy="9334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57200" y="4171950"/>
              <a:ext cx="67518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Bob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68290"/>
            <a:ext cx="990600" cy="136164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2914650" y="3126753"/>
            <a:ext cx="1581150" cy="101663"/>
            <a:chOff x="1390650" y="2532231"/>
            <a:chExt cx="1581150" cy="995368"/>
          </a:xfrm>
        </p:grpSpPr>
        <p:cxnSp>
          <p:nvCxnSpPr>
            <p:cNvPr id="9" name="Straight Arrow Connector 8"/>
            <p:cNvCxnSpPr>
              <a:stCxn id="4" idx="1"/>
            </p:cNvCxnSpPr>
            <p:nvPr/>
          </p:nvCxnSpPr>
          <p:spPr>
            <a:xfrm flipV="1">
              <a:off x="1390650" y="2532231"/>
              <a:ext cx="1581150" cy="9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52600" y="3181350"/>
              <a:ext cx="859881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write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6600" y="3579488"/>
            <a:ext cx="4800600" cy="1625600"/>
            <a:chOff x="1752600" y="3790950"/>
            <a:chExt cx="4800600" cy="1219200"/>
          </a:xfrm>
        </p:grpSpPr>
        <p:sp>
          <p:nvSpPr>
            <p:cNvPr id="7" name="Rectangle 6"/>
            <p:cNvSpPr/>
            <p:nvPr/>
          </p:nvSpPr>
          <p:spPr>
            <a:xfrm>
              <a:off x="1752600" y="4400550"/>
              <a:ext cx="31242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E(</a:t>
              </a:r>
              <a:r>
                <a:rPr lang="en-US" sz="2400" dirty="0" err="1"/>
                <a:t>k</a:t>
              </a:r>
              <a:r>
                <a:rPr lang="en-US" sz="2400" baseline="-25000" dirty="0" err="1"/>
                <a:t>F</a:t>
              </a:r>
              <a:r>
                <a:rPr lang="en-US" sz="2400" dirty="0"/>
                <a:t>, File)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6800" y="3790950"/>
              <a:ext cx="1676400" cy="609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E(</a:t>
              </a:r>
              <a:r>
                <a:rPr lang="en-US" sz="2400" dirty="0" err="1"/>
                <a:t>pk</a:t>
              </a:r>
              <a:r>
                <a:rPr lang="en-US" sz="3200" baseline="-25000" dirty="0" err="1"/>
                <a:t>A</a:t>
              </a:r>
              <a:r>
                <a:rPr lang="en-US" sz="2400" dirty="0"/>
                <a:t>,  K</a:t>
              </a:r>
              <a:r>
                <a:rPr lang="en-US" sz="2400" baseline="-25000" dirty="0"/>
                <a:t>F</a:t>
              </a:r>
              <a:r>
                <a:rPr lang="en-US" sz="2400" dirty="0"/>
                <a:t>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6800" y="4400550"/>
              <a:ext cx="1676400" cy="609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E(</a:t>
              </a:r>
              <a:r>
                <a:rPr lang="en-US" sz="2400" dirty="0" err="1"/>
                <a:t>pk</a:t>
              </a:r>
              <a:r>
                <a:rPr lang="en-US" sz="3200" baseline="-25000" dirty="0" err="1"/>
                <a:t>B</a:t>
              </a:r>
              <a:r>
                <a:rPr lang="en-US" sz="2400" dirty="0"/>
                <a:t>,  K</a:t>
              </a:r>
              <a:r>
                <a:rPr lang="en-US" sz="2400" baseline="-25000" dirty="0"/>
                <a:t>F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15000" y="2665088"/>
            <a:ext cx="4648200" cy="1117600"/>
            <a:chOff x="4191000" y="3105150"/>
            <a:chExt cx="4648200" cy="838200"/>
          </a:xfrm>
        </p:grpSpPr>
        <p:sp>
          <p:nvSpPr>
            <p:cNvPr id="14" name="Rounded Rectangle 13"/>
            <p:cNvSpPr/>
            <p:nvPr/>
          </p:nvSpPr>
          <p:spPr>
            <a:xfrm>
              <a:off x="7696200" y="3105150"/>
              <a:ext cx="1143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Alice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62600" y="3105150"/>
              <a:ext cx="75129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read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191000" y="3562350"/>
              <a:ext cx="3505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448801" y="408153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53600" y="2258690"/>
            <a:ext cx="603050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sk</a:t>
            </a:r>
            <a:r>
              <a:rPr lang="en-US" sz="3200" baseline="-25000" dirty="0" err="1">
                <a:solidFill>
                  <a:schemeClr val="bg1"/>
                </a:solidFill>
              </a:rPr>
              <a:t>A</a:t>
            </a:r>
            <a:endParaRPr lang="en-US" sz="3200" baseline="-25000" dirty="0">
              <a:solidFill>
                <a:schemeClr val="bg1"/>
              </a:solidFill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2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-228600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650" y="934894"/>
            <a:ext cx="8153400" cy="3562350"/>
          </a:xfrm>
        </p:spPr>
        <p:txBody>
          <a:bodyPr/>
          <a:lstStyle/>
          <a:p>
            <a:pPr marL="0" indent="0">
              <a:buNone/>
              <a:tabLst>
                <a:tab pos="2282825" algn="l"/>
              </a:tabLst>
            </a:pPr>
            <a:r>
              <a:rPr lang="en-US" dirty="0" smtClean="0"/>
              <a:t>Encryption in non-interactive settings:</a:t>
            </a:r>
          </a:p>
          <a:p>
            <a:r>
              <a:rPr lang="en-US" dirty="0" smtClean="0"/>
              <a:t>Key escrow:  data recovery without Bob’s key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981200" y="3405046"/>
            <a:ext cx="933450" cy="1782465"/>
            <a:chOff x="457200" y="3181350"/>
            <a:chExt cx="933450" cy="13368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57200" y="3181350"/>
              <a:ext cx="933450" cy="9334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57200" y="4171950"/>
              <a:ext cx="67518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Bob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506646"/>
            <a:ext cx="990600" cy="136164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2914650" y="3177895"/>
            <a:ext cx="1581150" cy="688816"/>
            <a:chOff x="1390650" y="3010987"/>
            <a:chExt cx="1581150" cy="516612"/>
          </a:xfrm>
        </p:grpSpPr>
        <p:cxnSp>
          <p:nvCxnSpPr>
            <p:cNvPr id="9" name="Straight Arrow Connector 8"/>
            <p:cNvCxnSpPr>
              <a:stCxn id="4" idx="1"/>
            </p:cNvCxnSpPr>
            <p:nvPr/>
          </p:nvCxnSpPr>
          <p:spPr>
            <a:xfrm flipV="1">
              <a:off x="1390650" y="3010987"/>
              <a:ext cx="1581150" cy="9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52600" y="3181350"/>
              <a:ext cx="859881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write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48000" y="4217844"/>
            <a:ext cx="5486400" cy="1625600"/>
            <a:chOff x="1752600" y="3790950"/>
            <a:chExt cx="5486400" cy="1219200"/>
          </a:xfrm>
        </p:grpSpPr>
        <p:sp>
          <p:nvSpPr>
            <p:cNvPr id="7" name="Rectangle 6"/>
            <p:cNvSpPr/>
            <p:nvPr/>
          </p:nvSpPr>
          <p:spPr>
            <a:xfrm>
              <a:off x="1752600" y="4400550"/>
              <a:ext cx="31242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E(</a:t>
              </a:r>
              <a:r>
                <a:rPr lang="en-US" sz="2400" dirty="0" err="1"/>
                <a:t>k</a:t>
              </a:r>
              <a:r>
                <a:rPr lang="en-US" sz="2400" baseline="-25000" dirty="0" err="1"/>
                <a:t>F</a:t>
              </a:r>
              <a:r>
                <a:rPr lang="en-US" sz="2400" dirty="0"/>
                <a:t>, File)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6800" y="3790950"/>
              <a:ext cx="2362200" cy="609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E(</a:t>
              </a:r>
              <a:r>
                <a:rPr lang="en-US" sz="2400" dirty="0" err="1"/>
                <a:t>pk</a:t>
              </a:r>
              <a:r>
                <a:rPr lang="en-US" sz="3200" baseline="-25000" dirty="0" err="1"/>
                <a:t>escrow</a:t>
              </a:r>
              <a:r>
                <a:rPr lang="en-US" sz="2400" dirty="0"/>
                <a:t>,  K</a:t>
              </a:r>
              <a:r>
                <a:rPr lang="en-US" sz="2400" baseline="-25000" dirty="0"/>
                <a:t>F</a:t>
              </a:r>
              <a:r>
                <a:rPr lang="en-US" sz="2400" dirty="0"/>
                <a:t>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6800" y="4400550"/>
              <a:ext cx="2362200" cy="609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E(</a:t>
              </a:r>
              <a:r>
                <a:rPr lang="en-US" sz="2400" dirty="0" err="1"/>
                <a:t>pk</a:t>
              </a:r>
              <a:r>
                <a:rPr lang="en-US" sz="3200" baseline="-25000" dirty="0" err="1"/>
                <a:t>B</a:t>
              </a:r>
              <a:r>
                <a:rPr lang="en-US" sz="2400" dirty="0"/>
                <a:t>,  K</a:t>
              </a:r>
              <a:r>
                <a:rPr lang="en-US" sz="2400" baseline="-25000" dirty="0"/>
                <a:t>F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239537" y="2687893"/>
            <a:ext cx="3187131" cy="1529953"/>
            <a:chOff x="5715536" y="2643485"/>
            <a:chExt cx="3187131" cy="1147465"/>
          </a:xfrm>
        </p:grpSpPr>
        <p:sp>
          <p:nvSpPr>
            <p:cNvPr id="14" name="Rounded Rectangle 13"/>
            <p:cNvSpPr/>
            <p:nvPr/>
          </p:nvSpPr>
          <p:spPr>
            <a:xfrm>
              <a:off x="7086600" y="2643485"/>
              <a:ext cx="1524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Escrow</a:t>
              </a:r>
            </a:p>
            <a:p>
              <a:pPr algn="ctr"/>
              <a:r>
                <a:rPr lang="en-US" sz="2400" dirty="0"/>
                <a:t>Service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68739" y="3405485"/>
              <a:ext cx="1233928" cy="346249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bg1"/>
                  </a:solidFill>
                </a:rPr>
                <a:t>sk</a:t>
              </a:r>
              <a:r>
                <a:rPr lang="en-US" sz="3200" baseline="-25000" dirty="0" err="1">
                  <a:solidFill>
                    <a:schemeClr val="bg1"/>
                  </a:solidFill>
                </a:rPr>
                <a:t>escrow</a:t>
              </a:r>
              <a:endParaRPr lang="en-US" sz="32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715536" y="2998118"/>
              <a:ext cx="1355938" cy="792832"/>
            </a:xfrm>
            <a:custGeom>
              <a:avLst/>
              <a:gdLst>
                <a:gd name="connsiteX0" fmla="*/ 1355938 w 1355938"/>
                <a:gd name="connsiteY0" fmla="*/ 4759 h 622494"/>
                <a:gd name="connsiteX1" fmla="*/ 291785 w 1355938"/>
                <a:gd name="connsiteY1" fmla="*/ 90556 h 622494"/>
                <a:gd name="connsiteX2" fmla="*/ 0 w 1355938"/>
                <a:gd name="connsiteY2" fmla="*/ 622494 h 6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938" h="622494">
                  <a:moveTo>
                    <a:pt x="1355938" y="4759"/>
                  </a:moveTo>
                  <a:cubicBezTo>
                    <a:pt x="936856" y="-3821"/>
                    <a:pt x="517775" y="-12400"/>
                    <a:pt x="291785" y="90556"/>
                  </a:cubicBezTo>
                  <a:cubicBezTo>
                    <a:pt x="65795" y="193512"/>
                    <a:pt x="0" y="622494"/>
                    <a:pt x="0" y="622494"/>
                  </a:cubicBezTo>
                </a:path>
              </a:pathLst>
            </a:custGeom>
            <a:ln w="57150" cmpd="sng">
              <a:solidFill>
                <a:srgbClr val="00009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74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Kerckhoff’s</a:t>
            </a:r>
            <a:r>
              <a:rPr lang="en-US" dirty="0" smtClean="0"/>
              <a:t> principle</a:t>
            </a:r>
          </a:p>
        </p:txBody>
      </p:sp>
      <p:sp>
        <p:nvSpPr>
          <p:cNvPr id="6553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349500" y="2514600"/>
            <a:ext cx="5867400" cy="2362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cryptosystem should be secure even if </a:t>
            </a:r>
            <a:r>
              <a:rPr lang="en-US" b="1" dirty="0" smtClean="0"/>
              <a:t>everything</a:t>
            </a:r>
            <a:r>
              <a:rPr lang="en-US" dirty="0" smtClean="0"/>
              <a:t> about the system, except the secret key, </a:t>
            </a:r>
            <a:br>
              <a:rPr lang="en-US" dirty="0" smtClean="0"/>
            </a:br>
            <a:r>
              <a:rPr lang="en-US" b="1" dirty="0" smtClean="0"/>
              <a:t>is public knowledge</a:t>
            </a:r>
            <a:r>
              <a:rPr lang="en-US" dirty="0" smtClean="0"/>
              <a:t>.</a:t>
            </a:r>
          </a:p>
        </p:txBody>
      </p:sp>
      <p:pic>
        <p:nvPicPr>
          <p:cNvPr id="65540" name="Picture 2" descr="http://upload.wikimedia.org/wikipedia/commons/thumb/6/68/Kerkhoffs.jpg/180px-Kerkhoffs.jpg">
            <a:hlinkClick r:id="rId2" tooltip="Auguste Kerckhoffs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9126"/>
            <a:ext cx="17145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5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7772400" cy="990600"/>
          </a:xfrm>
        </p:spPr>
        <p:txBody>
          <a:bodyPr/>
          <a:lstStyle/>
          <a:p>
            <a:r>
              <a:rPr lang="en-US" dirty="0" smtClean="0"/>
              <a:t>Trapdoor functions (TDF)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676400"/>
            <a:ext cx="8077200" cy="49530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/>
              <a:t>Def</a:t>
            </a:r>
            <a:r>
              <a:rPr lang="en-US" dirty="0" smtClean="0"/>
              <a:t>:   a trapdoor </a:t>
            </a:r>
            <a:r>
              <a:rPr lang="en-US" dirty="0" err="1" smtClean="0"/>
              <a:t>func</a:t>
            </a:r>
            <a:r>
              <a:rPr lang="en-US" dirty="0" smtClean="0"/>
              <a:t>.  X⟶Y  is a triple of efficient </a:t>
            </a:r>
            <a:r>
              <a:rPr lang="en-US" dirty="0" err="1" smtClean="0"/>
              <a:t>algs</a:t>
            </a:r>
            <a:r>
              <a:rPr lang="en-US" dirty="0" smtClean="0"/>
              <a:t>.   (G, F, F</a:t>
            </a:r>
            <a:r>
              <a:rPr lang="en-US" baseline="30000" dirty="0" smtClean="0"/>
              <a:t>-1</a:t>
            </a:r>
            <a:r>
              <a:rPr lang="en-US" dirty="0" smtClean="0"/>
              <a:t>)</a:t>
            </a:r>
          </a:p>
          <a:p>
            <a:pPr>
              <a:spcBef>
                <a:spcPts val="3000"/>
              </a:spcBef>
              <a:buFont typeface="Arial"/>
              <a:buChar char="•"/>
            </a:pPr>
            <a:r>
              <a:rPr lang="en-US" dirty="0" smtClean="0"/>
              <a:t>G(): randomized alg. </a:t>
            </a:r>
            <a:r>
              <a:rPr lang="en-US" dirty="0"/>
              <a:t>o</a:t>
            </a:r>
            <a:r>
              <a:rPr lang="en-US" dirty="0" smtClean="0"/>
              <a:t>utputs key pair   (</a:t>
            </a:r>
            <a:r>
              <a:rPr lang="en-US" dirty="0" err="1" smtClean="0"/>
              <a:t>pk</a:t>
            </a:r>
            <a:r>
              <a:rPr lang="en-US" dirty="0" smtClean="0"/>
              <a:t>,  </a:t>
            </a:r>
            <a:r>
              <a:rPr lang="en-US" dirty="0" err="1" smtClean="0"/>
              <a:t>sk</a:t>
            </a:r>
            <a:r>
              <a:rPr lang="en-US" dirty="0" smtClean="0"/>
              <a:t>)</a:t>
            </a:r>
          </a:p>
          <a:p>
            <a:pPr>
              <a:spcBef>
                <a:spcPts val="3000"/>
              </a:spcBef>
              <a:buFont typeface="Arial"/>
              <a:buChar char="•"/>
            </a:pPr>
            <a:r>
              <a:rPr lang="en-US" dirty="0" smtClean="0"/>
              <a:t>F(</a:t>
            </a:r>
            <a:r>
              <a:rPr lang="en-US" dirty="0" err="1" smtClean="0"/>
              <a:t>pk</a:t>
            </a:r>
            <a:r>
              <a:rPr lang="en-US" dirty="0" smtClean="0"/>
              <a:t>,⋅):   det. </a:t>
            </a:r>
            <a:r>
              <a:rPr lang="en-US" dirty="0"/>
              <a:t>a</a:t>
            </a:r>
            <a:r>
              <a:rPr lang="en-US" dirty="0" smtClean="0"/>
              <a:t>lg. </a:t>
            </a:r>
            <a:r>
              <a:rPr lang="en-US" dirty="0"/>
              <a:t>t</a:t>
            </a:r>
            <a:r>
              <a:rPr lang="en-US" dirty="0" smtClean="0"/>
              <a:t>hat defines a </a:t>
            </a:r>
            <a:r>
              <a:rPr lang="en-US" dirty="0" err="1" smtClean="0"/>
              <a:t>func</a:t>
            </a:r>
            <a:r>
              <a:rPr lang="en-US" dirty="0" smtClean="0"/>
              <a:t>.    X </a:t>
            </a:r>
            <a:r>
              <a:rPr lang="en-US" dirty="0"/>
              <a:t>⟶ </a:t>
            </a:r>
            <a:r>
              <a:rPr lang="en-US" dirty="0" smtClean="0"/>
              <a:t>Y</a:t>
            </a:r>
          </a:p>
          <a:p>
            <a:pPr>
              <a:spcBef>
                <a:spcPts val="3000"/>
              </a:spcBef>
              <a:buFont typeface="Arial"/>
              <a:buChar char="•"/>
            </a:pPr>
            <a:r>
              <a:rPr lang="en-US" dirty="0" smtClean="0"/>
              <a:t>F</a:t>
            </a:r>
            <a:r>
              <a:rPr lang="en-US" baseline="30000" dirty="0" smtClean="0"/>
              <a:t>-1</a:t>
            </a:r>
            <a:r>
              <a:rPr lang="en-US" dirty="0" smtClean="0"/>
              <a:t>(</a:t>
            </a:r>
            <a:r>
              <a:rPr lang="en-US" dirty="0" err="1" smtClean="0"/>
              <a:t>sk</a:t>
            </a:r>
            <a:r>
              <a:rPr lang="en-US" dirty="0"/>
              <a:t>,⋅): </a:t>
            </a:r>
            <a:r>
              <a:rPr lang="en-US" dirty="0" smtClean="0"/>
              <a:t>   </a:t>
            </a:r>
            <a:r>
              <a:rPr lang="en-US" dirty="0"/>
              <a:t>defines a </a:t>
            </a:r>
            <a:r>
              <a:rPr lang="en-US" dirty="0" err="1" smtClean="0"/>
              <a:t>func</a:t>
            </a:r>
            <a:r>
              <a:rPr lang="en-US" dirty="0" smtClean="0"/>
              <a:t>.    Y ⟶  X    that 				inverts   F</a:t>
            </a:r>
            <a:r>
              <a:rPr lang="en-US" dirty="0"/>
              <a:t>(</a:t>
            </a:r>
            <a:r>
              <a:rPr lang="en-US" dirty="0" err="1"/>
              <a:t>pk</a:t>
            </a:r>
            <a:r>
              <a:rPr lang="en-US" dirty="0"/>
              <a:t>,⋅</a:t>
            </a:r>
            <a:r>
              <a:rPr lang="en-US" dirty="0" smtClean="0"/>
              <a:t>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/>
              <a:t>Security:     F(</a:t>
            </a:r>
            <a:r>
              <a:rPr lang="en-US" dirty="0" err="1" smtClean="0"/>
              <a:t>pk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⋅)  is  one-way without  </a:t>
            </a:r>
            <a:r>
              <a:rPr lang="en-US" dirty="0" err="1" smtClean="0"/>
              <a:t>sk</a:t>
            </a:r>
            <a:endParaRPr lang="en-US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encryption </a:t>
            </a:r>
            <a:r>
              <a:rPr lang="en-US" dirty="0"/>
              <a:t>f</a:t>
            </a:r>
            <a:r>
              <a:rPr lang="en-US" dirty="0" smtClean="0"/>
              <a:t>rom TDFs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00200"/>
            <a:ext cx="8382000" cy="5029200"/>
          </a:xfrm>
        </p:spPr>
        <p:txBody>
          <a:bodyPr/>
          <a:lstStyle/>
          <a:p>
            <a:pPr>
              <a:spcBef>
                <a:spcPts val="1176"/>
              </a:spcBef>
              <a:buFont typeface="Arial"/>
              <a:buChar char="•"/>
            </a:pPr>
            <a:r>
              <a:rPr lang="en-US" dirty="0" smtClean="0"/>
              <a:t>(</a:t>
            </a:r>
            <a:r>
              <a:rPr lang="en-US" dirty="0"/>
              <a:t>G, F, F</a:t>
            </a:r>
            <a:r>
              <a:rPr lang="en-US" baseline="30000" dirty="0"/>
              <a:t>-1</a:t>
            </a:r>
            <a:r>
              <a:rPr lang="en-US" dirty="0" smtClean="0"/>
              <a:t>):    secure TDF   X ⟶ Y       </a:t>
            </a:r>
          </a:p>
          <a:p>
            <a:pPr>
              <a:spcBef>
                <a:spcPts val="1176"/>
              </a:spcBef>
              <a:buFont typeface="Arial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s</a:t>
            </a:r>
            <a:r>
              <a:rPr lang="en-US" dirty="0" smtClean="0"/>
              <a:t>, D</a:t>
            </a:r>
            <a:r>
              <a:rPr lang="en-US" baseline="-25000" dirty="0" smtClean="0"/>
              <a:t>s</a:t>
            </a:r>
            <a:r>
              <a:rPr lang="en-US" dirty="0" smtClean="0"/>
              <a:t>) :   </a:t>
            </a:r>
            <a:r>
              <a:rPr lang="en-US" dirty="0" err="1" smtClean="0"/>
              <a:t>symm</a:t>
            </a:r>
            <a:r>
              <a:rPr lang="en-US" dirty="0" smtClean="0"/>
              <a:t>. auth. encryption with keys in K</a:t>
            </a:r>
          </a:p>
          <a:p>
            <a:pPr>
              <a:spcBef>
                <a:spcPts val="1176"/>
              </a:spcBef>
              <a:buFont typeface="Arial"/>
              <a:buChar char="•"/>
            </a:pPr>
            <a:r>
              <a:rPr lang="en-US" dirty="0" smtClean="0"/>
              <a:t>H: X ⟶ K  </a:t>
            </a:r>
            <a:r>
              <a:rPr lang="en-US" dirty="0"/>
              <a:t> </a:t>
            </a:r>
            <a:r>
              <a:rPr lang="en-US" dirty="0" smtClean="0"/>
              <a:t>a hash function</a:t>
            </a:r>
            <a:endParaRPr lang="en-US" sz="2000" dirty="0"/>
          </a:p>
          <a:p>
            <a:pPr marL="0" indent="0">
              <a:spcBef>
                <a:spcPts val="1176"/>
              </a:spcBef>
              <a:buNone/>
            </a:pPr>
            <a:endParaRPr lang="en-US" dirty="0" smtClean="0"/>
          </a:p>
          <a:p>
            <a:pPr marL="0" indent="0">
              <a:spcBef>
                <a:spcPts val="1176"/>
              </a:spcBef>
              <a:buNone/>
            </a:pPr>
            <a:r>
              <a:rPr lang="en-US" dirty="0" smtClean="0"/>
              <a:t>We construct a pub-key enc. </a:t>
            </a:r>
            <a:r>
              <a:rPr lang="en-US" dirty="0"/>
              <a:t>s</a:t>
            </a:r>
            <a:r>
              <a:rPr lang="en-US" dirty="0" smtClean="0"/>
              <a:t>ystem (G, E, D):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	Key generation G:    same as G for TDF</a:t>
            </a:r>
            <a:endParaRPr 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94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encryption </a:t>
            </a:r>
            <a:r>
              <a:rPr lang="en-US" dirty="0"/>
              <a:t>f</a:t>
            </a:r>
            <a:r>
              <a:rPr lang="en-US" dirty="0" smtClean="0"/>
              <a:t>rom TDFs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00200"/>
            <a:ext cx="8382000" cy="5029200"/>
          </a:xfrm>
        </p:spPr>
        <p:txBody>
          <a:bodyPr/>
          <a:lstStyle/>
          <a:p>
            <a:pPr>
              <a:spcBef>
                <a:spcPts val="1176"/>
              </a:spcBef>
              <a:buFont typeface="Arial"/>
              <a:buChar char="•"/>
            </a:pPr>
            <a:r>
              <a:rPr lang="en-US" dirty="0" smtClean="0"/>
              <a:t>(</a:t>
            </a:r>
            <a:r>
              <a:rPr lang="en-US" dirty="0"/>
              <a:t>G, F, F</a:t>
            </a:r>
            <a:r>
              <a:rPr lang="en-US" baseline="30000" dirty="0"/>
              <a:t>-1</a:t>
            </a:r>
            <a:r>
              <a:rPr lang="en-US" dirty="0" smtClean="0"/>
              <a:t>):    secure TDF   X ⟶ Y       </a:t>
            </a:r>
          </a:p>
          <a:p>
            <a:pPr>
              <a:spcBef>
                <a:spcPts val="1176"/>
              </a:spcBef>
              <a:buFont typeface="Arial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s</a:t>
            </a:r>
            <a:r>
              <a:rPr lang="en-US" dirty="0" smtClean="0"/>
              <a:t>, D</a:t>
            </a:r>
            <a:r>
              <a:rPr lang="en-US" baseline="-25000" dirty="0" smtClean="0"/>
              <a:t>s</a:t>
            </a:r>
            <a:r>
              <a:rPr lang="en-US" dirty="0" smtClean="0"/>
              <a:t>) :   </a:t>
            </a:r>
            <a:r>
              <a:rPr lang="en-US" dirty="0" err="1" smtClean="0"/>
              <a:t>symm</a:t>
            </a:r>
            <a:r>
              <a:rPr lang="en-US" dirty="0" smtClean="0"/>
              <a:t>. auth. encryption with keys in K</a:t>
            </a:r>
          </a:p>
          <a:p>
            <a:pPr>
              <a:spcBef>
                <a:spcPts val="1176"/>
              </a:spcBef>
              <a:buFont typeface="Arial"/>
              <a:buChar char="•"/>
            </a:pPr>
            <a:r>
              <a:rPr lang="en-US" dirty="0" smtClean="0"/>
              <a:t>H: X ⟶ K  </a:t>
            </a:r>
            <a:r>
              <a:rPr lang="en-US" dirty="0"/>
              <a:t> </a:t>
            </a:r>
            <a:r>
              <a:rPr lang="en-US" dirty="0" smtClean="0"/>
              <a:t>a hash function</a:t>
            </a:r>
            <a:endParaRPr lang="en-US" sz="2000" dirty="0"/>
          </a:p>
          <a:p>
            <a:pPr marL="0" indent="0">
              <a:spcBef>
                <a:spcPts val="1176"/>
              </a:spcBef>
              <a:buNone/>
            </a:pPr>
            <a:endParaRPr lang="en-US" dirty="0" smtClean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981200" y="3421339"/>
            <a:ext cx="3886200" cy="2539999"/>
          </a:xfrm>
          <a:prstGeom prst="rect">
            <a:avLst/>
          </a:prstGeom>
          <a:noFill/>
          <a:ln>
            <a:solidFill>
              <a:srgbClr val="008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b="1" u="sng"/>
              <a:t>E</a:t>
            </a:r>
            <a:r>
              <a:rPr lang="en-US" b="1" u="sng"/>
              <a:t>(</a:t>
            </a:r>
            <a:r>
              <a:rPr lang="en-US" sz="2400" b="1" u="sng"/>
              <a:t> pk, m</a:t>
            </a:r>
            <a:r>
              <a:rPr lang="en-US" b="1" u="sng"/>
              <a:t>)</a:t>
            </a:r>
            <a:r>
              <a:rPr lang="en-US" b="1"/>
              <a:t> </a:t>
            </a:r>
            <a:r>
              <a:rPr lang="en-US" sz="2400" b="1"/>
              <a:t>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/>
              <a:t>	x ⟵ X,    	y ⟵ F(pk, x)</a:t>
            </a:r>
          </a:p>
          <a:p>
            <a:pPr marL="0" indent="0" defTabSz="1033463">
              <a:buNone/>
              <a:tabLst>
                <a:tab pos="455613" algn="l"/>
                <a:tab pos="1947863" algn="l"/>
              </a:tabLst>
            </a:pPr>
            <a:r>
              <a:rPr lang="en-US" sz="2400"/>
              <a:t>	k ⟵ H(x),  	c ⟵ E</a:t>
            </a:r>
            <a:r>
              <a:rPr lang="en-US" sz="2400" baseline="-25000"/>
              <a:t>s</a:t>
            </a:r>
            <a:r>
              <a:rPr lang="en-US" sz="2400"/>
              <a:t>(k, m)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sz="2400"/>
              <a:t>	output   (y, c)</a:t>
            </a:r>
            <a:endParaRPr lang="en-US" sz="24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172200" y="3421339"/>
            <a:ext cx="4191000" cy="25399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tabLst>
                <a:tab pos="455613" algn="l"/>
              </a:tabLst>
            </a:pPr>
            <a:r>
              <a:rPr lang="en-US" sz="2400" b="1" u="sng" dirty="0"/>
              <a:t>D</a:t>
            </a:r>
            <a:r>
              <a:rPr lang="en-US" b="1" u="sng" dirty="0"/>
              <a:t>(</a:t>
            </a:r>
            <a:r>
              <a:rPr lang="en-US" sz="2400" b="1" u="sng" dirty="0"/>
              <a:t> </a:t>
            </a:r>
            <a:r>
              <a:rPr lang="en-US" sz="2400" b="1" u="sng" dirty="0" err="1"/>
              <a:t>sk</a:t>
            </a:r>
            <a:r>
              <a:rPr lang="en-US" sz="2400" b="1" u="sng" dirty="0"/>
              <a:t>, (</a:t>
            </a:r>
            <a:r>
              <a:rPr lang="en-US" sz="2400" b="1" u="sng" dirty="0" err="1"/>
              <a:t>y,c</a:t>
            </a:r>
            <a:r>
              <a:rPr lang="en-US" sz="2400" b="1" u="sng" dirty="0"/>
              <a:t>) </a:t>
            </a:r>
            <a:r>
              <a:rPr lang="en-US" b="1" u="sng" dirty="0"/>
              <a:t>)</a:t>
            </a:r>
            <a:r>
              <a:rPr lang="en-US" b="1" dirty="0"/>
              <a:t> </a:t>
            </a:r>
            <a:r>
              <a:rPr lang="en-US" sz="2400" b="1" dirty="0"/>
              <a:t>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x ⟵ F</a:t>
            </a:r>
            <a:r>
              <a:rPr lang="en-US" sz="2400" baseline="30000" dirty="0"/>
              <a:t>-1</a:t>
            </a:r>
            <a:r>
              <a:rPr lang="en-US" sz="2400" dirty="0"/>
              <a:t>(</a:t>
            </a:r>
            <a:r>
              <a:rPr lang="en-US" sz="2400" dirty="0" err="1"/>
              <a:t>sk</a:t>
            </a:r>
            <a:r>
              <a:rPr lang="en-US" sz="2400" dirty="0"/>
              <a:t>, y),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k ⟵ H(x),   m ⟵ D</a:t>
            </a:r>
            <a:r>
              <a:rPr lang="en-US" sz="2400" baseline="-25000" dirty="0"/>
              <a:t>s</a:t>
            </a:r>
            <a:r>
              <a:rPr lang="en-US" sz="2400" dirty="0"/>
              <a:t>(k, c)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sz="2400" dirty="0"/>
              <a:t>	output   m</a:t>
            </a:r>
          </a:p>
          <a:p>
            <a:pPr marL="0" indent="0">
              <a:buNone/>
              <a:tabLst>
                <a:tab pos="455613" algn="l"/>
              </a:tabLst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28113" y="392636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26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87400"/>
            <a:ext cx="82296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pictures: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spcBef>
                <a:spcPts val="1176"/>
              </a:spcBef>
              <a:buNone/>
              <a:tabLst>
                <a:tab pos="912813" algn="l"/>
              </a:tabLst>
            </a:pPr>
            <a:r>
              <a:rPr lang="en-US" b="1" u="sng" dirty="0" smtClean="0"/>
              <a:t>Security Theore</a:t>
            </a:r>
            <a:r>
              <a:rPr lang="en-US" b="1" u="sng" dirty="0"/>
              <a:t>m</a:t>
            </a:r>
            <a:r>
              <a:rPr lang="en-US" dirty="0" smtClean="0"/>
              <a:t>:    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>
              <a:rPr lang="en-US" dirty="0"/>
              <a:t>	</a:t>
            </a:r>
            <a:r>
              <a:rPr lang="en-US" dirty="0" smtClean="0"/>
              <a:t>If  </a:t>
            </a:r>
            <a:r>
              <a:rPr lang="en-US" b="1" dirty="0" smtClean="0"/>
              <a:t>(</a:t>
            </a:r>
            <a:r>
              <a:rPr lang="en-US" b="1" dirty="0"/>
              <a:t>G, F, F</a:t>
            </a:r>
            <a:r>
              <a:rPr lang="en-US" b="1" baseline="30000" dirty="0"/>
              <a:t>-1</a:t>
            </a:r>
            <a:r>
              <a:rPr lang="en-US" b="1" dirty="0" smtClean="0"/>
              <a:t>)  </a:t>
            </a:r>
            <a:r>
              <a:rPr lang="en-US" dirty="0" smtClean="0"/>
              <a:t>is a </a:t>
            </a:r>
            <a:r>
              <a:rPr lang="en-US" dirty="0"/>
              <a:t>secure </a:t>
            </a:r>
            <a:r>
              <a:rPr lang="en-US" dirty="0" smtClean="0"/>
              <a:t>TDF,     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>
              <a:rPr lang="en-US" b="1" dirty="0"/>
              <a:t>	</a:t>
            </a:r>
            <a:r>
              <a:rPr lang="en-US" b="1" dirty="0" smtClean="0"/>
              <a:t>(</a:t>
            </a:r>
            <a:r>
              <a:rPr lang="en-US" b="1" dirty="0" err="1"/>
              <a:t>E</a:t>
            </a:r>
            <a:r>
              <a:rPr lang="en-US" b="1" baseline="-25000" dirty="0" err="1"/>
              <a:t>s</a:t>
            </a:r>
            <a:r>
              <a:rPr lang="en-US" b="1" dirty="0"/>
              <a:t>, D</a:t>
            </a:r>
            <a:r>
              <a:rPr lang="en-US" b="1" baseline="-25000" dirty="0"/>
              <a:t>s</a:t>
            </a:r>
            <a:r>
              <a:rPr lang="en-US" b="1" dirty="0"/>
              <a:t>) </a:t>
            </a:r>
            <a:r>
              <a:rPr lang="en-US" dirty="0" smtClean="0"/>
              <a:t>provides auth. enc.</a:t>
            </a:r>
            <a:br>
              <a:rPr lang="en-US" dirty="0" smtClean="0"/>
            </a:br>
            <a:r>
              <a:rPr lang="en-US" dirty="0" smtClean="0"/>
              <a:t>	and   </a:t>
            </a:r>
            <a:r>
              <a:rPr lang="en-US" b="1" dirty="0" smtClean="0"/>
              <a:t>H:</a:t>
            </a:r>
            <a:r>
              <a:rPr lang="en-US" dirty="0" smtClean="0"/>
              <a:t> X </a:t>
            </a:r>
            <a:r>
              <a:rPr lang="en-US" dirty="0"/>
              <a:t>⟶ </a:t>
            </a:r>
            <a:r>
              <a:rPr lang="en-US" dirty="0" smtClean="0"/>
              <a:t>K    is a   “random oracle” </a:t>
            </a:r>
            <a:br>
              <a:rPr lang="en-US" dirty="0" smtClean="0"/>
            </a:br>
            <a:r>
              <a:rPr lang="en-US" dirty="0" smtClean="0"/>
              <a:t>	then   </a:t>
            </a:r>
            <a:r>
              <a:rPr lang="en-US" b="1" dirty="0" smtClean="0"/>
              <a:t>(G,E,D)</a:t>
            </a:r>
            <a:r>
              <a:rPr lang="en-US" dirty="0" smtClean="0"/>
              <a:t>   is  </a:t>
            </a:r>
            <a:r>
              <a:rPr lang="en-US" dirty="0" err="1" smtClean="0"/>
              <a:t>CCA</a:t>
            </a:r>
            <a:r>
              <a:rPr lang="en-US" baseline="30000" dirty="0" err="1" smtClean="0"/>
              <a:t>ro</a:t>
            </a:r>
            <a:r>
              <a:rPr lang="en-US" dirty="0"/>
              <a:t> </a:t>
            </a:r>
            <a:r>
              <a:rPr lang="en-US" dirty="0" smtClean="0"/>
              <a:t> secure.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962400" y="1193801"/>
            <a:ext cx="6248400" cy="1385333"/>
            <a:chOff x="2438400" y="1047750"/>
            <a:chExt cx="6248400" cy="1038999"/>
          </a:xfrm>
        </p:grpSpPr>
        <p:sp>
          <p:nvSpPr>
            <p:cNvPr id="4" name="Rectangle 3"/>
            <p:cNvSpPr/>
            <p:nvPr/>
          </p:nvSpPr>
          <p:spPr>
            <a:xfrm>
              <a:off x="2438400" y="1047750"/>
              <a:ext cx="1219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F(</a:t>
              </a:r>
              <a:r>
                <a:rPr lang="en-US" sz="2000" dirty="0" err="1"/>
                <a:t>pk</a:t>
              </a:r>
              <a:r>
                <a:rPr lang="en-US" sz="2000" dirty="0"/>
                <a:t>, x)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57600" y="1047750"/>
              <a:ext cx="5029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3463">
                <a:tabLst>
                  <a:tab pos="455613" algn="l"/>
                  <a:tab pos="1947863" algn="l"/>
                </a:tabLst>
              </a:pPr>
              <a:r>
                <a:rPr lang="en-US" sz="2000" dirty="0" err="1"/>
                <a:t>E</a:t>
              </a:r>
              <a:r>
                <a:rPr lang="en-US" sz="2000" baseline="-25000" dirty="0" err="1"/>
                <a:t>s</a:t>
              </a:r>
              <a:r>
                <a:rPr lang="en-US" sz="2400" dirty="0"/>
                <a:t>(</a:t>
              </a:r>
              <a:r>
                <a:rPr lang="en-US" sz="2000" dirty="0"/>
                <a:t> H(x),  m </a:t>
              </a:r>
              <a:r>
                <a:rPr lang="en-US" sz="2400" dirty="0"/>
                <a:t>)</a:t>
              </a:r>
              <a:endParaRPr lang="en-US" sz="2000" dirty="0"/>
            </a:p>
          </p:txBody>
        </p:sp>
        <p:sp>
          <p:nvSpPr>
            <p:cNvPr id="6" name="Right Brace 5"/>
            <p:cNvSpPr/>
            <p:nvPr/>
          </p:nvSpPr>
          <p:spPr>
            <a:xfrm rot="5400000">
              <a:off x="2933700" y="1162050"/>
              <a:ext cx="228600" cy="12192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90800" y="1809750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header</a:t>
              </a:r>
            </a:p>
          </p:txBody>
        </p:sp>
        <p:sp>
          <p:nvSpPr>
            <p:cNvPr id="8" name="Right Brace 7"/>
            <p:cNvSpPr/>
            <p:nvPr/>
          </p:nvSpPr>
          <p:spPr>
            <a:xfrm rot="5400000">
              <a:off x="6096000" y="-704850"/>
              <a:ext cx="228600" cy="4953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23568" y="1809750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body</a:t>
              </a:r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71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Digital Signatures</a:t>
            </a:r>
          </a:p>
        </p:txBody>
      </p:sp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Public-key encryption</a:t>
            </a:r>
          </a:p>
          <a:p>
            <a:pPr lvl="1"/>
            <a:r>
              <a:rPr lang="en-US" dirty="0" smtClean="0"/>
              <a:t>Alice publishes encryption key</a:t>
            </a:r>
          </a:p>
          <a:p>
            <a:pPr lvl="1"/>
            <a:r>
              <a:rPr lang="en-US" dirty="0" smtClean="0"/>
              <a:t>Anyone can send encrypted message</a:t>
            </a:r>
          </a:p>
          <a:p>
            <a:pPr lvl="1"/>
            <a:r>
              <a:rPr lang="en-US" dirty="0" smtClean="0"/>
              <a:t>Only Alice can decrypt messages with this key</a:t>
            </a:r>
          </a:p>
          <a:p>
            <a:endParaRPr lang="en-US" dirty="0" smtClean="0"/>
          </a:p>
          <a:p>
            <a:r>
              <a:rPr lang="en-US" dirty="0" smtClean="0"/>
              <a:t>Digital signature scheme</a:t>
            </a:r>
          </a:p>
          <a:p>
            <a:pPr lvl="1"/>
            <a:r>
              <a:rPr lang="en-US" dirty="0" smtClean="0"/>
              <a:t>Alice publishes key for verifying signatures</a:t>
            </a:r>
          </a:p>
          <a:p>
            <a:pPr lvl="1"/>
            <a:r>
              <a:rPr lang="en-US" dirty="0" smtClean="0"/>
              <a:t>Anyone can check a message signed by Alice</a:t>
            </a:r>
          </a:p>
          <a:p>
            <a:pPr lvl="1"/>
            <a:r>
              <a:rPr lang="en-US" dirty="0" smtClean="0"/>
              <a:t>Only Alice can send signed messages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Signatures from TDPs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00200"/>
            <a:ext cx="8382000" cy="5029200"/>
          </a:xfrm>
        </p:spPr>
        <p:txBody>
          <a:bodyPr/>
          <a:lstStyle/>
          <a:p>
            <a:pPr>
              <a:spcBef>
                <a:spcPts val="1176"/>
              </a:spcBef>
            </a:pPr>
            <a:r>
              <a:rPr lang="en-US" dirty="0" smtClean="0"/>
              <a:t>(</a:t>
            </a:r>
            <a:r>
              <a:rPr lang="en-US" dirty="0"/>
              <a:t>G, F, F</a:t>
            </a:r>
            <a:r>
              <a:rPr lang="en-US" baseline="30000" dirty="0"/>
              <a:t>-1</a:t>
            </a:r>
            <a:r>
              <a:rPr lang="en-US" dirty="0" smtClean="0"/>
              <a:t>):    secure TDP   X ⟶ X       </a:t>
            </a:r>
          </a:p>
          <a:p>
            <a:pPr>
              <a:spcBef>
                <a:spcPts val="1176"/>
              </a:spcBef>
            </a:pPr>
            <a:r>
              <a:rPr lang="en-US" dirty="0" smtClean="0"/>
              <a:t>H: M ⟶ X   a hash function</a:t>
            </a:r>
          </a:p>
          <a:p>
            <a:pPr>
              <a:spcBef>
                <a:spcPts val="1176"/>
              </a:spcBef>
            </a:pPr>
            <a:endParaRPr lang="en-US" sz="2000" dirty="0"/>
          </a:p>
          <a:p>
            <a:pPr>
              <a:spcBef>
                <a:spcPts val="1176"/>
              </a:spcBef>
            </a:pPr>
            <a:endParaRPr lang="en-US" sz="2000" dirty="0"/>
          </a:p>
          <a:p>
            <a:pPr>
              <a:spcBef>
                <a:spcPts val="1176"/>
              </a:spcBef>
            </a:pPr>
            <a:endParaRPr lang="en-US" sz="2000" dirty="0"/>
          </a:p>
          <a:p>
            <a:pPr>
              <a:spcBef>
                <a:spcPts val="1176"/>
              </a:spcBef>
            </a:pPr>
            <a:endParaRPr lang="en-US" sz="2000" dirty="0"/>
          </a:p>
          <a:p>
            <a:pPr>
              <a:spcBef>
                <a:spcPts val="1176"/>
              </a:spcBef>
            </a:pPr>
            <a:endParaRPr lang="en-US" sz="2000" dirty="0"/>
          </a:p>
          <a:p>
            <a:pPr>
              <a:spcBef>
                <a:spcPts val="1176"/>
              </a:spcBef>
            </a:pPr>
            <a:endParaRPr lang="en-US" sz="2000" dirty="0"/>
          </a:p>
          <a:p>
            <a:pPr marL="0" indent="0">
              <a:spcBef>
                <a:spcPts val="1176"/>
              </a:spcBef>
              <a:buNone/>
            </a:pPr>
            <a:r>
              <a:rPr lang="en-US" sz="2400" dirty="0"/>
              <a:t>Security:   existential </a:t>
            </a:r>
            <a:r>
              <a:rPr lang="en-US" sz="2400" dirty="0" err="1"/>
              <a:t>unforgeability</a:t>
            </a:r>
            <a:r>
              <a:rPr lang="en-US" sz="2400" dirty="0"/>
              <a:t> under a chosen message 		attack  </a:t>
            </a:r>
            <a:r>
              <a:rPr lang="en-US" sz="2000" dirty="0"/>
              <a:t>(in the random oracle model)</a:t>
            </a:r>
            <a:endParaRPr lang="en-US" dirty="0" smtClean="0"/>
          </a:p>
          <a:p>
            <a:pPr marL="0" indent="0">
              <a:spcBef>
                <a:spcPts val="1176"/>
              </a:spcBef>
              <a:buNone/>
            </a:pPr>
            <a:endParaRPr lang="en-US" dirty="0" smtClean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2133600" y="2997202"/>
            <a:ext cx="3886200" cy="2031998"/>
          </a:xfrm>
          <a:prstGeom prst="rect">
            <a:avLst/>
          </a:prstGeom>
          <a:noFill/>
          <a:ln>
            <a:solidFill>
              <a:srgbClr val="008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b="1" u="sng" dirty="0"/>
              <a:t>Sign</a:t>
            </a:r>
            <a:r>
              <a:rPr lang="en-US" b="1" u="sng" dirty="0"/>
              <a:t>(</a:t>
            </a:r>
            <a:r>
              <a:rPr lang="en-US" sz="2400" b="1" u="sng" dirty="0"/>
              <a:t> </a:t>
            </a:r>
            <a:r>
              <a:rPr lang="en-US" sz="2400" b="1" u="sng" dirty="0" err="1"/>
              <a:t>sk</a:t>
            </a:r>
            <a:r>
              <a:rPr lang="en-US" sz="2400" b="1" u="sng" dirty="0"/>
              <a:t>, </a:t>
            </a:r>
            <a:r>
              <a:rPr lang="en-US" sz="2400" b="1" u="sng" dirty="0" err="1"/>
              <a:t>m∈X</a:t>
            </a:r>
            <a:r>
              <a:rPr lang="en-US" b="1" u="sng" dirty="0"/>
              <a:t>)</a:t>
            </a:r>
            <a:r>
              <a:rPr lang="en-US" b="1" dirty="0"/>
              <a:t> </a:t>
            </a:r>
            <a:r>
              <a:rPr lang="en-US" sz="2400" b="1" dirty="0"/>
              <a:t>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output   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    sig =  F</a:t>
            </a:r>
            <a:r>
              <a:rPr lang="en-US" sz="2400" baseline="30000" dirty="0"/>
              <a:t>-1</a:t>
            </a:r>
            <a:r>
              <a:rPr lang="en-US" sz="3200" dirty="0"/>
              <a:t>(</a:t>
            </a:r>
            <a:r>
              <a:rPr lang="en-US" sz="2400" dirty="0" err="1"/>
              <a:t>sk</a:t>
            </a:r>
            <a:r>
              <a:rPr lang="en-US" sz="2400" dirty="0"/>
              <a:t>, H(m) </a:t>
            </a:r>
            <a:r>
              <a:rPr lang="en-US" sz="3200" dirty="0"/>
              <a:t>)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324600" y="2997202"/>
            <a:ext cx="4191000" cy="20319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tabLst>
                <a:tab pos="455613" algn="l"/>
              </a:tabLst>
            </a:pPr>
            <a:r>
              <a:rPr lang="en-US" sz="2400" b="1" u="sng" dirty="0"/>
              <a:t>Verify</a:t>
            </a:r>
            <a:r>
              <a:rPr lang="en-US" b="1" u="sng" dirty="0"/>
              <a:t>(</a:t>
            </a:r>
            <a:r>
              <a:rPr lang="en-US" sz="2400" b="1" u="sng" dirty="0"/>
              <a:t> </a:t>
            </a:r>
            <a:r>
              <a:rPr lang="en-US" sz="2400" b="1" u="sng" dirty="0" err="1"/>
              <a:t>pk</a:t>
            </a:r>
            <a:r>
              <a:rPr lang="en-US" sz="2400" b="1" u="sng" dirty="0"/>
              <a:t>, m, sig</a:t>
            </a:r>
            <a:r>
              <a:rPr lang="en-US" b="1" u="sng" dirty="0"/>
              <a:t>)</a:t>
            </a:r>
            <a:r>
              <a:rPr lang="en-US" b="1" dirty="0"/>
              <a:t> </a:t>
            </a:r>
            <a:r>
              <a:rPr lang="en-US" sz="2400" b="1" dirty="0"/>
              <a:t>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output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sz="2400" dirty="0"/>
              <a:t>	1   if    H(m) = F(</a:t>
            </a:r>
            <a:r>
              <a:rPr lang="en-US" sz="2400" dirty="0" err="1"/>
              <a:t>pk</a:t>
            </a:r>
            <a:r>
              <a:rPr lang="en-US" sz="2400" dirty="0"/>
              <a:t>, sig)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sz="2400" dirty="0"/>
              <a:t>	0   otherwise</a:t>
            </a:r>
          </a:p>
        </p:txBody>
      </p:sp>
      <p:sp>
        <p:nvSpPr>
          <p:cNvPr id="7" name="Left Brace 6"/>
          <p:cNvSpPr/>
          <p:nvPr/>
        </p:nvSpPr>
        <p:spPr bwMode="auto">
          <a:xfrm>
            <a:off x="6629400" y="4038599"/>
            <a:ext cx="152400" cy="76200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Tahoma" pitchFamily="34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42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Public-Key Infrastructure (PKI)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0"/>
            <a:ext cx="8305800" cy="5029200"/>
          </a:xfrm>
        </p:spPr>
        <p:txBody>
          <a:bodyPr/>
          <a:lstStyle/>
          <a:p>
            <a:r>
              <a:rPr lang="en-US" sz="2400" dirty="0"/>
              <a:t>Anyone can send Bob a secret message</a:t>
            </a:r>
          </a:p>
          <a:p>
            <a:pPr lvl="1"/>
            <a:r>
              <a:rPr lang="en-US" sz="2000" dirty="0"/>
              <a:t>Provided they know Bob’s public key</a:t>
            </a:r>
          </a:p>
          <a:p>
            <a:r>
              <a:rPr lang="en-US" sz="2400" dirty="0"/>
              <a:t>How do we know a key belongs to Bob?</a:t>
            </a:r>
          </a:p>
          <a:p>
            <a:pPr lvl="1"/>
            <a:r>
              <a:rPr lang="en-US" sz="2000" dirty="0"/>
              <a:t>If imposter substitutes another key, can read Bob’s mail</a:t>
            </a:r>
          </a:p>
          <a:p>
            <a:endParaRPr lang="en-US" sz="2400" dirty="0"/>
          </a:p>
          <a:p>
            <a:r>
              <a:rPr lang="en-US" sz="2400" dirty="0"/>
              <a:t>One solution: PKI</a:t>
            </a:r>
          </a:p>
          <a:p>
            <a:pPr lvl="1"/>
            <a:r>
              <a:rPr lang="en-US" sz="2000" dirty="0"/>
              <a:t>Trusted root Certificate Authority (e.g. Symantec)</a:t>
            </a:r>
          </a:p>
          <a:p>
            <a:pPr lvl="2"/>
            <a:r>
              <a:rPr lang="en-US" sz="1800" dirty="0"/>
              <a:t>Everyone must know the verification key of root CA</a:t>
            </a:r>
          </a:p>
          <a:p>
            <a:pPr lvl="2"/>
            <a:r>
              <a:rPr lang="en-US" sz="1800" dirty="0"/>
              <a:t>Check your browser; there are hundreds!!</a:t>
            </a:r>
          </a:p>
          <a:p>
            <a:pPr lvl="1"/>
            <a:r>
              <a:rPr lang="en-US" sz="2000" dirty="0"/>
              <a:t>Root authority signs intermediate CA</a:t>
            </a:r>
          </a:p>
          <a:p>
            <a:pPr lvl="1"/>
            <a:r>
              <a:rPr lang="en-US" sz="2000" dirty="0"/>
              <a:t>Results in a certificate chain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21"/>
            <a:ext cx="10515600" cy="1325563"/>
          </a:xfrm>
        </p:spPr>
        <p:txBody>
          <a:bodyPr/>
          <a:lstStyle/>
          <a:p>
            <a:r>
              <a:rPr lang="en-US" dirty="0" smtClean="0"/>
              <a:t>Back to SSL/TLS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1905000" y="1406172"/>
            <a:ext cx="1054100" cy="40989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44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 flipV="1">
            <a:off x="3390900" y="1618896"/>
            <a:ext cx="3162300" cy="127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5040314" y="2990496"/>
            <a:ext cx="3265487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3390900" y="4041421"/>
            <a:ext cx="3290888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3476626" y="1210909"/>
            <a:ext cx="284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</a:rPr>
              <a:t>Version, Crypto choice, nonce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6705601" y="1847496"/>
            <a:ext cx="229761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</a:rPr>
              <a:t>Version, Choice, nonce,</a:t>
            </a:r>
          </a:p>
          <a:p>
            <a:pPr eaLnBrk="1" hangingPunct="1"/>
            <a:r>
              <a:rPr lang="en-US" sz="1600">
                <a:solidFill>
                  <a:schemeClr val="tx2"/>
                </a:solidFill>
              </a:rPr>
              <a:t>Signed certificate</a:t>
            </a:r>
          </a:p>
          <a:p>
            <a:pPr eaLnBrk="1" hangingPunct="1"/>
            <a:r>
              <a:rPr lang="en-US" sz="1600">
                <a:solidFill>
                  <a:schemeClr val="tx2"/>
                </a:solidFill>
              </a:rPr>
              <a:t>containing server’s</a:t>
            </a:r>
          </a:p>
          <a:p>
            <a:pPr eaLnBrk="1" hangingPunct="1"/>
            <a:r>
              <a:rPr lang="en-US" sz="1600">
                <a:solidFill>
                  <a:schemeClr val="tx2"/>
                </a:solidFill>
              </a:rPr>
              <a:t>public key Ks</a:t>
            </a:r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8851900" y="1329972"/>
            <a:ext cx="1054100" cy="40989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44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3324226" y="3127022"/>
            <a:ext cx="15908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</a:rPr>
              <a:t>Secret key K</a:t>
            </a:r>
          </a:p>
          <a:p>
            <a:pPr eaLnBrk="1" hangingPunct="1"/>
            <a:r>
              <a:rPr lang="en-US" sz="1600">
                <a:solidFill>
                  <a:schemeClr val="tx2"/>
                </a:solidFill>
              </a:rPr>
              <a:t>encrypted with </a:t>
            </a:r>
          </a:p>
          <a:p>
            <a:pPr eaLnBrk="1" hangingPunct="1"/>
            <a:r>
              <a:rPr lang="en-US" sz="1600">
                <a:solidFill>
                  <a:schemeClr val="tx2"/>
                </a:solidFill>
              </a:rPr>
              <a:t>server’s key Ks</a:t>
            </a:r>
          </a:p>
        </p:txBody>
      </p:sp>
      <p:sp>
        <p:nvSpPr>
          <p:cNvPr id="60427" name="Line 12"/>
          <p:cNvSpPr>
            <a:spLocks noChangeShapeType="1"/>
          </p:cNvSpPr>
          <p:nvPr/>
        </p:nvSpPr>
        <p:spPr bwMode="auto">
          <a:xfrm>
            <a:off x="3352800" y="5047896"/>
            <a:ext cx="32908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Line 13"/>
          <p:cNvSpPr>
            <a:spLocks noChangeShapeType="1"/>
          </p:cNvSpPr>
          <p:nvPr/>
        </p:nvSpPr>
        <p:spPr bwMode="auto">
          <a:xfrm>
            <a:off x="5040314" y="5505096"/>
            <a:ext cx="32654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Text Box 14"/>
          <p:cNvSpPr txBox="1">
            <a:spLocks noChangeArrowheads="1"/>
          </p:cNvSpPr>
          <p:nvPr/>
        </p:nvSpPr>
        <p:spPr bwMode="auto">
          <a:xfrm>
            <a:off x="5429250" y="5124096"/>
            <a:ext cx="2952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/>
              <a:t>Hash of sequence of messages</a:t>
            </a:r>
          </a:p>
        </p:txBody>
      </p:sp>
      <p:sp>
        <p:nvSpPr>
          <p:cNvPr id="60430" name="Text Box 15"/>
          <p:cNvSpPr txBox="1">
            <a:spLocks noChangeArrowheads="1"/>
          </p:cNvSpPr>
          <p:nvPr/>
        </p:nvSpPr>
        <p:spPr bwMode="auto">
          <a:xfrm>
            <a:off x="3352800" y="4666896"/>
            <a:ext cx="2952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/>
              <a:t>Hash of sequence of messages</a:t>
            </a:r>
          </a:p>
        </p:txBody>
      </p:sp>
      <p:cxnSp>
        <p:nvCxnSpPr>
          <p:cNvPr id="60431" name="Straight Connector 16"/>
          <p:cNvCxnSpPr>
            <a:cxnSpLocks noChangeShapeType="1"/>
          </p:cNvCxnSpPr>
          <p:nvPr/>
        </p:nvCxnSpPr>
        <p:spPr bwMode="auto">
          <a:xfrm>
            <a:off x="3429000" y="4438296"/>
            <a:ext cx="48768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432" name="Text Box 11"/>
          <p:cNvSpPr txBox="1">
            <a:spLocks noChangeArrowheads="1"/>
          </p:cNvSpPr>
          <p:nvPr/>
        </p:nvSpPr>
        <p:spPr bwMode="auto">
          <a:xfrm>
            <a:off x="4551364" y="4254146"/>
            <a:ext cx="2611437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/>
              <a:t>switch to negotiated cipher</a:t>
            </a:r>
          </a:p>
        </p:txBody>
      </p:sp>
      <p:sp>
        <p:nvSpPr>
          <p:cNvPr id="60433" name="Line 12"/>
          <p:cNvSpPr>
            <a:spLocks noChangeShapeType="1"/>
          </p:cNvSpPr>
          <p:nvPr/>
        </p:nvSpPr>
        <p:spPr bwMode="auto">
          <a:xfrm>
            <a:off x="3324226" y="6157559"/>
            <a:ext cx="4981575" cy="0"/>
          </a:xfrm>
          <a:prstGeom prst="line">
            <a:avLst/>
          </a:prstGeom>
          <a:noFill/>
          <a:ln w="50800">
            <a:solidFill>
              <a:srgbClr val="7030A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Text Box 15"/>
          <p:cNvSpPr txBox="1">
            <a:spLocks noChangeArrowheads="1"/>
          </p:cNvSpPr>
          <p:nvPr/>
        </p:nvSpPr>
        <p:spPr bwMode="auto">
          <a:xfrm>
            <a:off x="4800600" y="5776560"/>
            <a:ext cx="1773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7030A0"/>
                </a:solidFill>
              </a:rPr>
              <a:t>data transmission</a:t>
            </a: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43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of cryptography</a:t>
            </a:r>
          </a:p>
        </p:txBody>
      </p:sp>
      <p:sp>
        <p:nvSpPr>
          <p:cNvPr id="62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0" y="1571448"/>
            <a:ext cx="81534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Cryptography works when used correctly !!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…   but is not the solution to all security problems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pic>
        <p:nvPicPr>
          <p:cNvPr id="4" name="Picture 2" descr="Secu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813650"/>
            <a:ext cx="5410200" cy="33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93658" y="5922333"/>
            <a:ext cx="113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XKCD 538 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Thanks and any questions?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920" y="2270634"/>
            <a:ext cx="1524000" cy="2886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19111" y="6436107"/>
            <a:ext cx="611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materials of this lecture are mostly from Stanford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11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17"/>
            <a:ext cx="10515600" cy="1325563"/>
          </a:xfrm>
        </p:spPr>
        <p:txBody>
          <a:bodyPr/>
          <a:lstStyle/>
          <a:p>
            <a:r>
              <a:rPr lang="en-US" dirty="0" smtClean="0"/>
              <a:t>Goal 1:secure communication</a:t>
            </a:r>
          </a:p>
        </p:txBody>
      </p:sp>
      <p:sp>
        <p:nvSpPr>
          <p:cNvPr id="14" name="Content Placeholder 1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463317"/>
            <a:ext cx="10515600" cy="4351338"/>
          </a:xfrm>
        </p:spPr>
        <p:txBody>
          <a:bodyPr/>
          <a:lstStyle/>
          <a:p>
            <a:pPr marL="0" indent="0">
              <a:buClr>
                <a:schemeClr val="tx1"/>
              </a:buClr>
              <a:buSzPct val="60000"/>
              <a:buNone/>
              <a:defRPr/>
            </a:pPr>
            <a:r>
              <a:rPr lang="en-US" sz="2400" dirty="0"/>
              <a:t>Step 1:  Session setup to exchange key</a:t>
            </a:r>
          </a:p>
          <a:p>
            <a:pPr marL="0" indent="0">
              <a:buClr>
                <a:schemeClr val="tx1"/>
              </a:buClr>
              <a:buSzPct val="60000"/>
              <a:buNone/>
              <a:defRPr/>
            </a:pPr>
            <a:r>
              <a:rPr lang="en-US" sz="2400" dirty="0"/>
              <a:t>Step 2:  encrypt data</a:t>
            </a:r>
            <a:endParaRPr lang="en-US" sz="2000" dirty="0"/>
          </a:p>
          <a:p>
            <a:pPr>
              <a:defRPr/>
            </a:pPr>
            <a:endParaRPr lang="en-US" dirty="0"/>
          </a:p>
        </p:txBody>
      </p:sp>
      <p:pic>
        <p:nvPicPr>
          <p:cNvPr id="12292" name="Picture 3" descr="MCj040415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1" y="171093"/>
            <a:ext cx="17367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Line 5"/>
          <p:cNvSpPr>
            <a:spLocks noChangeShapeType="1"/>
          </p:cNvSpPr>
          <p:nvPr/>
        </p:nvSpPr>
        <p:spPr bwMode="auto">
          <a:xfrm flipV="1">
            <a:off x="6426201" y="1447442"/>
            <a:ext cx="2289175" cy="1692275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pic>
        <p:nvPicPr>
          <p:cNvPr id="12296" name="Picture 7" descr="wellsfar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139718"/>
            <a:ext cx="4368800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AutoShape 8"/>
          <p:cNvSpPr>
            <a:spLocks noChangeArrowheads="1"/>
          </p:cNvSpPr>
          <p:nvPr/>
        </p:nvSpPr>
        <p:spPr bwMode="auto">
          <a:xfrm>
            <a:off x="5467350" y="5714642"/>
            <a:ext cx="457200" cy="457200"/>
          </a:xfrm>
          <a:prstGeom prst="irregularSeal1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8553450" y="1637942"/>
            <a:ext cx="304800" cy="304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9601200" y="56792"/>
            <a:ext cx="304800" cy="304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2133600" y="1314092"/>
            <a:ext cx="4089400" cy="129540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lang="en-US" kern="0" dirty="0"/>
          </a:p>
        </p:txBody>
      </p:sp>
      <p:sp>
        <p:nvSpPr>
          <p:cNvPr id="2" name="TextBox 1"/>
          <p:cNvSpPr txBox="1"/>
          <p:nvPr/>
        </p:nvSpPr>
        <p:spPr>
          <a:xfrm rot="19071652">
            <a:off x="7403469" y="2275282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6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Goal 2:   Protected files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4800600" y="2014538"/>
            <a:ext cx="2057400" cy="2786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5411789" y="1600200"/>
            <a:ext cx="784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/>
              <a:t>Disk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5257800" y="2362200"/>
            <a:ext cx="10668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/>
              <a:t>File 1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5257800" y="3733800"/>
            <a:ext cx="10668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/>
              <a:t>File 2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V="1">
            <a:off x="3276600" y="28194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2362200" y="2590800"/>
            <a:ext cx="852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/>
              <a:t>Alice</a:t>
            </a: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6324600" y="28194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8839200" y="2590800"/>
            <a:ext cx="852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/>
              <a:t>Alice</a:t>
            </a:r>
          </a:p>
        </p:txBody>
      </p:sp>
      <p:sp>
        <p:nvSpPr>
          <p:cNvPr id="47116" name="AutoShape 12"/>
          <p:cNvSpPr>
            <a:spLocks/>
          </p:cNvSpPr>
          <p:nvPr/>
        </p:nvSpPr>
        <p:spPr bwMode="auto">
          <a:xfrm>
            <a:off x="7239000" y="3309938"/>
            <a:ext cx="2971800" cy="952500"/>
          </a:xfrm>
          <a:prstGeom prst="borderCallout2">
            <a:avLst>
              <a:gd name="adj1" fmla="val 12000"/>
              <a:gd name="adj2" fmla="val -2940"/>
              <a:gd name="adj3" fmla="val 12000"/>
              <a:gd name="adj4" fmla="val -24569"/>
              <a:gd name="adj5" fmla="val -26500"/>
              <a:gd name="adj6" fmla="val -347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/>
              <a:t>No eavesdropping</a:t>
            </a:r>
          </a:p>
          <a:p>
            <a:pPr>
              <a:defRPr/>
            </a:pPr>
            <a:r>
              <a:rPr lang="en-US"/>
              <a:t>No tampering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1965325" y="5257801"/>
            <a:ext cx="8483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Analogous to secure communication:</a:t>
            </a:r>
          </a:p>
          <a:p>
            <a:pPr>
              <a:defRPr/>
            </a:pPr>
            <a:r>
              <a:rPr lang="en-US" dirty="0"/>
              <a:t>	Alice today sends a message to Alice tomorrow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2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6" grpId="0" animBg="1"/>
      <p:bldP spid="471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Symmetric Cryptography</a:t>
            </a:r>
          </a:p>
        </p:txBody>
      </p:sp>
      <p:sp>
        <p:nvSpPr>
          <p:cNvPr id="16387" name="Subtitle 4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Assumes parties already </a:t>
            </a:r>
            <a:br>
              <a:rPr lang="en-US" dirty="0" smtClean="0"/>
            </a:br>
            <a:r>
              <a:rPr lang="en-US" dirty="0" smtClean="0"/>
              <a:t>share a secret key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949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Building block:   sym. encryption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77824"/>
            <a:ext cx="8178800" cy="5257800"/>
          </a:xfrm>
        </p:spPr>
        <p:txBody>
          <a:bodyPr>
            <a:normAutofit/>
          </a:bodyPr>
          <a:lstStyle/>
          <a:p>
            <a:pPr marL="0" indent="0">
              <a:defRPr/>
            </a:pPr>
            <a:endParaRPr lang="en-US" sz="2000" dirty="0"/>
          </a:p>
          <a:p>
            <a:pPr marL="0" indent="0">
              <a:defRPr/>
            </a:pPr>
            <a:endParaRPr lang="en-US" sz="2000" dirty="0"/>
          </a:p>
          <a:p>
            <a:pPr marL="0" indent="0">
              <a:defRPr/>
            </a:pPr>
            <a:endParaRPr lang="en-US" sz="2000" dirty="0"/>
          </a:p>
          <a:p>
            <a:pPr marL="0" indent="0">
              <a:defRPr/>
            </a:pPr>
            <a:endParaRPr lang="en-US" sz="2000" dirty="0"/>
          </a:p>
          <a:p>
            <a:pPr marL="0" indent="0">
              <a:defRPr/>
            </a:pPr>
            <a:endParaRPr lang="en-US" sz="2000" dirty="0"/>
          </a:p>
          <a:p>
            <a:pPr marL="0" indent="0"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600" dirty="0"/>
          </a:p>
          <a:p>
            <a:pPr marL="0" indent="0">
              <a:buNone/>
              <a:defRPr/>
            </a:pPr>
            <a:r>
              <a:rPr lang="en-US" sz="2600" dirty="0"/>
              <a:t>E, D:  cipher       </a:t>
            </a:r>
            <a:r>
              <a:rPr lang="en-US" sz="2600" dirty="0">
                <a:solidFill>
                  <a:schemeClr val="tx2"/>
                </a:solidFill>
              </a:rPr>
              <a:t>k:  secret key (e.g. 128 bits)</a:t>
            </a:r>
          </a:p>
          <a:p>
            <a:pPr marL="0" indent="0">
              <a:buNone/>
              <a:defRPr/>
            </a:pPr>
            <a:r>
              <a:rPr lang="en-US" sz="2600" dirty="0"/>
              <a:t>m, c:  plaintext,  </a:t>
            </a:r>
            <a:r>
              <a:rPr lang="en-US" sz="2600" dirty="0" err="1"/>
              <a:t>ciphertext</a:t>
            </a:r>
            <a:r>
              <a:rPr lang="en-US" sz="2600" dirty="0"/>
              <a:t>            n:  nonce   </a:t>
            </a:r>
            <a:r>
              <a:rPr lang="en-US" sz="1900" dirty="0"/>
              <a:t>(aka IV)</a:t>
            </a:r>
            <a:endParaRPr lang="en-US" sz="1900" dirty="0">
              <a:solidFill>
                <a:schemeClr val="tx2"/>
              </a:solidFill>
            </a:endParaRPr>
          </a:p>
          <a:p>
            <a:pPr marL="0" indent="0">
              <a:spcBef>
                <a:spcPts val="3000"/>
              </a:spcBef>
              <a:buNone/>
              <a:defRPr/>
            </a:pPr>
            <a:r>
              <a:rPr lang="en-US" sz="2600" dirty="0"/>
              <a:t>Encryption algorithm is </a:t>
            </a:r>
            <a:r>
              <a:rPr lang="en-US" sz="26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publicly known</a:t>
            </a:r>
          </a:p>
          <a:p>
            <a:pPr lvl="1">
              <a:spcBef>
                <a:spcPts val="0"/>
              </a:spcBef>
              <a:defRPr/>
            </a:pPr>
            <a:r>
              <a:rPr lang="en-US" sz="2600" dirty="0"/>
              <a:t>Never use a proprietary cipher		</a:t>
            </a:r>
            <a:r>
              <a:rPr lang="en-US" sz="3600" dirty="0"/>
              <a:t>	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2773082" y="1490513"/>
            <a:ext cx="6562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Alice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2743200" y="1990576"/>
            <a:ext cx="762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E</a:t>
            </a:r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1828800" y="2447776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1829472" y="1969938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m, n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791438" y="20207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E(k,m,n)=c</a:t>
            </a:r>
          </a:p>
        </p:txBody>
      </p:sp>
      <p:pic>
        <p:nvPicPr>
          <p:cNvPr id="8203" name="Picture 11" descr="j00893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5953" y="1838179"/>
            <a:ext cx="1223963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8095119" y="1512738"/>
            <a:ext cx="575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Bob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7969250" y="2012801"/>
            <a:ext cx="762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D</a:t>
            </a:r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7239000" y="2470001"/>
            <a:ext cx="73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7322647" y="1990576"/>
            <a:ext cx="5613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c, n</a:t>
            </a:r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8731250" y="2470001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9003864" y="1969938"/>
            <a:ext cx="1370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D(k,c,n)=m</a:t>
            </a:r>
          </a:p>
        </p:txBody>
      </p:sp>
      <p:cxnSp>
        <p:nvCxnSpPr>
          <p:cNvPr id="8210" name="Straight Arrow Connector 20"/>
          <p:cNvCxnSpPr>
            <a:cxnSpLocks noChangeShapeType="1"/>
          </p:cNvCxnSpPr>
          <p:nvPr/>
        </p:nvCxnSpPr>
        <p:spPr bwMode="auto">
          <a:xfrm rot="5400000" flipH="1" flipV="1">
            <a:off x="2954340" y="3125700"/>
            <a:ext cx="3397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11" name="Straight Arrow Connector 21"/>
          <p:cNvCxnSpPr>
            <a:cxnSpLocks noChangeShapeType="1"/>
          </p:cNvCxnSpPr>
          <p:nvPr/>
        </p:nvCxnSpPr>
        <p:spPr bwMode="auto">
          <a:xfrm rot="5400000" flipH="1" flipV="1">
            <a:off x="8213726" y="3159035"/>
            <a:ext cx="338139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" name="TextBox 22"/>
          <p:cNvSpPr txBox="1"/>
          <p:nvPr/>
        </p:nvSpPr>
        <p:spPr>
          <a:xfrm>
            <a:off x="2938464" y="3219361"/>
            <a:ext cx="28886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96263" y="3214597"/>
            <a:ext cx="28886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k</a:t>
            </a:r>
          </a:p>
        </p:txBody>
      </p:sp>
      <p:cxnSp>
        <p:nvCxnSpPr>
          <p:cNvPr id="8214" name="Straight Arrow Connector 27"/>
          <p:cNvCxnSpPr>
            <a:cxnSpLocks noChangeShapeType="1"/>
          </p:cNvCxnSpPr>
          <p:nvPr/>
        </p:nvCxnSpPr>
        <p:spPr bwMode="auto">
          <a:xfrm>
            <a:off x="3505200" y="2481114"/>
            <a:ext cx="2057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9" name="TextBox 38"/>
          <p:cNvSpPr txBox="1"/>
          <p:nvPr/>
        </p:nvSpPr>
        <p:spPr>
          <a:xfrm>
            <a:off x="5651502" y="1202646"/>
            <a:ext cx="763351" cy="369332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nonce</a:t>
            </a:r>
          </a:p>
        </p:txBody>
      </p:sp>
      <p:sp>
        <p:nvSpPr>
          <p:cNvPr id="8216" name="Freeform 39"/>
          <p:cNvSpPr>
            <a:spLocks noChangeArrowheads="1"/>
          </p:cNvSpPr>
          <p:nvPr/>
        </p:nvSpPr>
        <p:spPr bwMode="auto">
          <a:xfrm>
            <a:off x="4665663" y="1547665"/>
            <a:ext cx="914400" cy="633413"/>
          </a:xfrm>
          <a:custGeom>
            <a:avLst/>
            <a:gdLst>
              <a:gd name="T0" fmla="*/ 914400 w 914400"/>
              <a:gd name="T1" fmla="*/ 0 h 634181"/>
              <a:gd name="T2" fmla="*/ 324465 w 914400"/>
              <a:gd name="T3" fmla="*/ 58781 h 634181"/>
              <a:gd name="T4" fmla="*/ 0 w 914400"/>
              <a:gd name="T5" fmla="*/ 631880 h 634181"/>
              <a:gd name="T6" fmla="*/ 0 60000 65536"/>
              <a:gd name="T7" fmla="*/ 0 60000 65536"/>
              <a:gd name="T8" fmla="*/ 0 60000 65536"/>
              <a:gd name="T9" fmla="*/ 0 w 914400"/>
              <a:gd name="T10" fmla="*/ 0 h 634181"/>
              <a:gd name="T11" fmla="*/ 914400 w 914400"/>
              <a:gd name="T12" fmla="*/ 634181 h 634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634181">
                <a:moveTo>
                  <a:pt x="914400" y="0"/>
                </a:moveTo>
                <a:lnTo>
                  <a:pt x="324465" y="58994"/>
                </a:lnTo>
                <a:cubicBezTo>
                  <a:pt x="172065" y="164691"/>
                  <a:pt x="86032" y="399436"/>
                  <a:pt x="0" y="634181"/>
                </a:cubicBezTo>
              </a:path>
            </a:pathLst>
          </a:custGeom>
          <a:noFill/>
          <a:ln w="28575" algn="ctr">
            <a:solidFill>
              <a:srgbClr val="00206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217" name="Freeform 40"/>
          <p:cNvSpPr>
            <a:spLocks noChangeArrowheads="1"/>
          </p:cNvSpPr>
          <p:nvPr/>
        </p:nvSpPr>
        <p:spPr bwMode="auto">
          <a:xfrm flipH="1">
            <a:off x="6553200" y="1490514"/>
            <a:ext cx="1143000" cy="633413"/>
          </a:xfrm>
          <a:custGeom>
            <a:avLst/>
            <a:gdLst>
              <a:gd name="T0" fmla="*/ 2232423 w 914400"/>
              <a:gd name="T1" fmla="*/ 0 h 634181"/>
              <a:gd name="T2" fmla="*/ 792150 w 914400"/>
              <a:gd name="T3" fmla="*/ 58781 h 634181"/>
              <a:gd name="T4" fmla="*/ 0 w 914400"/>
              <a:gd name="T5" fmla="*/ 631880 h 634181"/>
              <a:gd name="T6" fmla="*/ 0 60000 65536"/>
              <a:gd name="T7" fmla="*/ 0 60000 65536"/>
              <a:gd name="T8" fmla="*/ 0 60000 65536"/>
              <a:gd name="T9" fmla="*/ 0 w 914400"/>
              <a:gd name="T10" fmla="*/ 0 h 634181"/>
              <a:gd name="T11" fmla="*/ 914400 w 914400"/>
              <a:gd name="T12" fmla="*/ 634181 h 634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634181">
                <a:moveTo>
                  <a:pt x="914400" y="0"/>
                </a:moveTo>
                <a:lnTo>
                  <a:pt x="324465" y="58994"/>
                </a:lnTo>
                <a:cubicBezTo>
                  <a:pt x="172065" y="164691"/>
                  <a:pt x="86032" y="399436"/>
                  <a:pt x="0" y="634181"/>
                </a:cubicBezTo>
              </a:path>
            </a:pathLst>
          </a:custGeom>
          <a:noFill/>
          <a:ln w="28575" algn="ctr">
            <a:solidFill>
              <a:srgbClr val="00206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2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69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8153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Single use key</a:t>
            </a:r>
            <a:r>
              <a:rPr lang="en-US" dirty="0" smtClean="0"/>
              <a:t>:</a:t>
            </a:r>
            <a:r>
              <a:rPr lang="en-US" sz="2000" dirty="0"/>
              <a:t>    (one time key)</a:t>
            </a:r>
            <a:endParaRPr lang="en-US" b="0" dirty="0" smtClean="0"/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Key is only used to encrypt one message</a:t>
            </a:r>
          </a:p>
          <a:p>
            <a:pPr lvl="2" indent="0">
              <a:buFontTx/>
              <a:buChar char="•"/>
            </a:pPr>
            <a:r>
              <a:rPr lang="en-US" dirty="0" smtClean="0"/>
              <a:t>    </a:t>
            </a:r>
            <a:r>
              <a:rPr lang="en-US" b="0" dirty="0" smtClean="0"/>
              <a:t>encrypted email:     new key generated for every email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No need for nonce    </a:t>
            </a:r>
            <a:r>
              <a:rPr lang="en-US" sz="1800" dirty="0"/>
              <a:t>(set to 0)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b="1" dirty="0" smtClean="0"/>
              <a:t>Multi use key</a:t>
            </a:r>
            <a:r>
              <a:rPr lang="en-US" dirty="0" smtClean="0"/>
              <a:t>:   (many time </a:t>
            </a:r>
            <a:r>
              <a:rPr lang="en-US" dirty="0"/>
              <a:t>key</a:t>
            </a:r>
            <a:r>
              <a:rPr lang="en-US" dirty="0" smtClean="0"/>
              <a:t>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Key used to encrypt multiple messages</a:t>
            </a:r>
          </a:p>
          <a:p>
            <a:pPr lvl="2" indent="0">
              <a:buFontTx/>
              <a:buChar char="•"/>
            </a:pPr>
            <a:r>
              <a:rPr lang="en-US" dirty="0" smtClean="0"/>
              <a:t>   </a:t>
            </a:r>
            <a:r>
              <a:rPr lang="en-US" b="0" dirty="0" smtClean="0"/>
              <a:t>files:    same key used to encrypt many files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Cryptography Review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5454</TotalTime>
  <Words>2006</Words>
  <Application>Microsoft Office PowerPoint</Application>
  <PresentationFormat>宽屏</PresentationFormat>
  <Paragraphs>725</Paragraphs>
  <Slides>49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宋体</vt:lpstr>
      <vt:lpstr>Arial</vt:lpstr>
      <vt:lpstr>Calibri</vt:lpstr>
      <vt:lpstr>Calibri Light</vt:lpstr>
      <vt:lpstr>Comic Sans MS</vt:lpstr>
      <vt:lpstr>Symbol</vt:lpstr>
      <vt:lpstr>Tahoma</vt:lpstr>
      <vt:lpstr>Times</vt:lpstr>
      <vt:lpstr>Times New Roman</vt:lpstr>
      <vt:lpstr>Wingdings</vt:lpstr>
      <vt:lpstr>Office 主题</vt:lpstr>
      <vt:lpstr>Computer Security and Cryptography</vt:lpstr>
      <vt:lpstr>Computer Security and Cryptography</vt:lpstr>
      <vt:lpstr>Cryptography</vt:lpstr>
      <vt:lpstr>Kerckhoff’s principle</vt:lpstr>
      <vt:lpstr>Goal 1:secure communication</vt:lpstr>
      <vt:lpstr>Goal 2:   Protected files</vt:lpstr>
      <vt:lpstr>Symmetric Cryptography</vt:lpstr>
      <vt:lpstr>Building block:   sym. encryption</vt:lpstr>
      <vt:lpstr>Use Cases</vt:lpstr>
      <vt:lpstr>First example: One Time Pad   (single use key)</vt:lpstr>
      <vt:lpstr>Stream ciphers     (single use key)</vt:lpstr>
      <vt:lpstr>Dangers in using stream ciphers</vt:lpstr>
      <vt:lpstr>Block ciphers:  crypto work horse</vt:lpstr>
      <vt:lpstr>Building a block cipher</vt:lpstr>
      <vt:lpstr>Block Ciphers Built by Iteration</vt:lpstr>
      <vt:lpstr>Incorrect use of block ciphers</vt:lpstr>
      <vt:lpstr>In pictures</vt:lpstr>
      <vt:lpstr>Correct use of block ciphers I:  CBC mode</vt:lpstr>
      <vt:lpstr>Use cases:   how to choose an IV</vt:lpstr>
      <vt:lpstr>CBC with Unique IVs</vt:lpstr>
      <vt:lpstr>In pictures</vt:lpstr>
      <vt:lpstr>Correct use of block ciphers II:   CTR mode</vt:lpstr>
      <vt:lpstr>Performance: Crypto++  5.6.0      [ Wei Dai ]</vt:lpstr>
      <vt:lpstr>Data integrity</vt:lpstr>
      <vt:lpstr>Message Integrity:    MACs</vt:lpstr>
      <vt:lpstr>Secure MACs</vt:lpstr>
      <vt:lpstr>Construction 1:   ECBC</vt:lpstr>
      <vt:lpstr>Construction 2:   HMAC  (Hash-MAC)</vt:lpstr>
      <vt:lpstr>SHA-256:    Merkle-Damgard</vt:lpstr>
      <vt:lpstr>Construction 3:  PMAC – parallel MAC</vt:lpstr>
      <vt:lpstr>PowerPoint 演示文稿</vt:lpstr>
      <vt:lpstr>Authenticated Encryption:                                 Encryption + MAC</vt:lpstr>
      <vt:lpstr>Combining MAC and ENC   (CCA)</vt:lpstr>
      <vt:lpstr>OCB</vt:lpstr>
      <vt:lpstr>Public-key Cryptography</vt:lpstr>
      <vt:lpstr>Public key encryption:   (Gen, E, D)</vt:lpstr>
      <vt:lpstr>Applications</vt:lpstr>
      <vt:lpstr>Applications</vt:lpstr>
      <vt:lpstr>Applications</vt:lpstr>
      <vt:lpstr>Trapdoor functions (TDF)</vt:lpstr>
      <vt:lpstr>Public-key encryption from TDFs </vt:lpstr>
      <vt:lpstr>Public-key encryption from TDFs </vt:lpstr>
      <vt:lpstr>PowerPoint 演示文稿</vt:lpstr>
      <vt:lpstr>Digital Signatures</vt:lpstr>
      <vt:lpstr>Digital Signatures from TDPs </vt:lpstr>
      <vt:lpstr>Public-Key Infrastructure (PKI)</vt:lpstr>
      <vt:lpstr>Back to SSL/TLS</vt:lpstr>
      <vt:lpstr>Limitations of cryptography</vt:lpstr>
      <vt:lpstr>Thanks and any questions?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物联网与大数据</dc:title>
  <dc:creator>pebg zhou</dc:creator>
  <cp:lastModifiedBy>pebg zhou</cp:lastModifiedBy>
  <cp:revision>195</cp:revision>
  <dcterms:created xsi:type="dcterms:W3CDTF">2016-03-16T02:24:27Z</dcterms:created>
  <dcterms:modified xsi:type="dcterms:W3CDTF">2016-05-22T11:39:32Z</dcterms:modified>
</cp:coreProperties>
</file>