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6"/>
  </p:notesMasterIdLst>
  <p:handoutMasterIdLst>
    <p:handoutMasterId r:id="rId37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4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and</a:t>
            </a:r>
            <a:r>
              <a:rPr lang="en-US" baseline="0" dirty="0" smtClean="0"/>
              <a:t> internal links </a:t>
            </a:r>
            <a:r>
              <a:rPr lang="en-US" dirty="0" smtClean="0"/>
              <a:t>are upgraded to HTTPS.   External links are not.</a:t>
            </a:r>
          </a:p>
          <a:p>
            <a:r>
              <a:rPr lang="en-US" dirty="0" smtClean="0"/>
              <a:t>Unlike HSTS,</a:t>
            </a:r>
            <a:r>
              <a:rPr lang="en-US" baseline="0" dirty="0" smtClean="0"/>
              <a:t> can be applied to sections of a site.   Does not require changing page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7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India CCA event: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/2014/07/maintaining-digital-certificate-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CNNIC event:    http://</a:t>
            </a:r>
            <a:r>
              <a:rPr lang="en-US" dirty="0" err="1" smtClean="0"/>
              <a:t>googleonlinesecurity.blogspot.com</a:t>
            </a:r>
            <a:r>
              <a:rPr lang="en-US" dirty="0" smtClean="0"/>
              <a:t>/2015/03/maintaining-digital-certificate-</a:t>
            </a:r>
            <a:r>
              <a:rPr lang="en-US" dirty="0" err="1" smtClean="0"/>
              <a:t>security.html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Perspectives:</a:t>
            </a:r>
            <a:r>
              <a:rPr lang="en-US" baseline="0" dirty="0" smtClean="0"/>
              <a:t>    </a:t>
            </a:r>
            <a:r>
              <a:rPr lang="en-US" dirty="0" err="1" smtClean="0"/>
              <a:t>Wendlandt</a:t>
            </a:r>
            <a:r>
              <a:rPr lang="en-US" dirty="0" smtClean="0"/>
              <a:t>,</a:t>
            </a:r>
            <a:r>
              <a:rPr lang="en-US" baseline="0" dirty="0" smtClean="0"/>
              <a:t> Anderson, </a:t>
            </a:r>
            <a:r>
              <a:rPr lang="en-US" baseline="0" dirty="0" err="1" smtClean="0"/>
              <a:t>Perrig</a:t>
            </a:r>
            <a:endParaRPr lang="en-US" baseline="0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Google stores all certs it sees   </a:t>
            </a:r>
            <a:r>
              <a:rPr lang="en-US" b="0" dirty="0" smtClean="0"/>
              <a:t>(stored in </a:t>
            </a:r>
            <a:r>
              <a:rPr lang="en-US" b="0" dirty="0" err="1" smtClean="0"/>
              <a:t>google</a:t>
            </a:r>
            <a:r>
              <a:rPr lang="en-US" b="0" dirty="0" smtClean="0"/>
              <a:t> DNS)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MS’01:   </a:t>
            </a:r>
            <a:r>
              <a:rPr lang="en-US" dirty="0" err="1" smtClean="0"/>
              <a:t>Mantin</a:t>
            </a:r>
            <a:r>
              <a:rPr lang="en-US" dirty="0" smtClean="0"/>
              <a:t>-Shamir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SNI:   server name indication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attacker:    controls routers,  DNS;   can inject, delete, and modify packets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3681-6466-403A-82BB-BA32AF0EA2D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23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08DA-5068-4416-B171-B03E4DCF31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Both inner and outer windows are focused</a:t>
            </a:r>
          </a:p>
        </p:txBody>
      </p:sp>
    </p:spTree>
    <p:extLst>
      <p:ext uri="{BB962C8B-B14F-4D97-AF65-F5344CB8AC3E}">
        <p14:creationId xmlns:p14="http://schemas.microsoft.com/office/powerpoint/2010/main" val="81656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</a:p>
          <a:p>
            <a:r>
              <a:rPr lang="en-US" baseline="0" dirty="0" smtClean="0"/>
              <a:t>Similar attack done on SMTP STARTTLES :   http://</a:t>
            </a:r>
            <a:r>
              <a:rPr lang="en-US" baseline="0" dirty="0" err="1" smtClean="0"/>
              <a:t>arstechnica.com</a:t>
            </a:r>
            <a:r>
              <a:rPr lang="en-US" baseline="0" dirty="0" smtClean="0"/>
              <a:t>/tech-policy/2014/11/condemnation-mounts-against-isp-that-sabotaged-users-e-mail-encryption/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r>
              <a:rPr lang="en-US" baseline="0" dirty="0" smtClean="0"/>
              <a:t> is given in seconds  (31.10^6) is one year.    HSTS header only accepted over HTTPS.</a:t>
            </a:r>
          </a:p>
          <a:p>
            <a:r>
              <a:rPr lang="en-US" dirty="0" smtClean="0"/>
              <a:t>HSTS preloaded list:   list of HSTS sites embedded in browser.</a:t>
            </a:r>
          </a:p>
          <a:p>
            <a:r>
              <a:rPr lang="en-US" dirty="0" smtClean="0"/>
              <a:t>Apr. 2015:   160</a:t>
            </a:r>
            <a:r>
              <a:rPr lang="en-US" baseline="0" dirty="0" smtClean="0"/>
              <a:t> sites use of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 Top 10K sites.     (http://</a:t>
            </a:r>
            <a:r>
              <a:rPr lang="en-US" baseline="0" dirty="0" err="1" smtClean="0"/>
              <a:t>trends.builtwith.com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docinfo</a:t>
            </a:r>
            <a:r>
              <a:rPr lang="en-US" baseline="0" dirty="0" smtClean="0"/>
              <a:t>/HSTS)</a:t>
            </a:r>
          </a:p>
          <a:p>
            <a:r>
              <a:rPr lang="en-US" baseline="0" dirty="0" smtClean="0"/>
              <a:t>Most sites (but not all) set the max-age field to one year.</a:t>
            </a:r>
          </a:p>
          <a:p>
            <a:r>
              <a:rPr lang="en-US" baseline="0" dirty="0" smtClean="0"/>
              <a:t>To examine HSTS database use:    chrome://net-internals/#</a:t>
            </a:r>
            <a:r>
              <a:rPr lang="en-US" baseline="0" dirty="0" err="1" smtClean="0"/>
              <a:t>hsts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7651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50134" y="6616701"/>
            <a:ext cx="474133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9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7"/>
            <a:ext cx="10515600" cy="1325563"/>
          </a:xfrm>
        </p:spPr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4400" y="1314092"/>
            <a:ext cx="1524000" cy="429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2" y="806012"/>
            <a:ext cx="13209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1203" y="790772"/>
            <a:ext cx="104849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871200" y="1999892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438400" y="1110815"/>
            <a:ext cx="6908800" cy="502767"/>
            <a:chOff x="1828800" y="1615440"/>
            <a:chExt cx="5181600" cy="50276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2066134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38401" y="1873510"/>
            <a:ext cx="6908800" cy="502767"/>
            <a:chOff x="1828800" y="2235815"/>
            <a:chExt cx="5181600" cy="502765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7162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443203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server-hello   +   server-cert (</a:t>
              </a:r>
              <a:r>
                <a:rPr lang="en-US" sz="2400" dirty="0"/>
                <a:t>PK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38400" y="2681226"/>
            <a:ext cx="6908800" cy="1706265"/>
            <a:chOff x="1828800" y="3043535"/>
            <a:chExt cx="5181600" cy="1382651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130786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667"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4600" y="3043535"/>
              <a:ext cx="3737080" cy="40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0070C0"/>
                  </a:solidFill>
                </a:rPr>
                <a:t>key exchange </a:t>
              </a:r>
              <a:r>
                <a:rPr lang="en-US" sz="2133" dirty="0">
                  <a:solidFill>
                    <a:srgbClr val="0070C0"/>
                  </a:solidFill>
                </a:rPr>
                <a:t>(several options):  EC-DHE</a:t>
              </a:r>
              <a:endParaRPr lang="en-US" sz="2667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9347200" y="1237892"/>
            <a:ext cx="1524000" cy="436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38400" y="4463619"/>
            <a:ext cx="6908800" cy="502767"/>
            <a:chOff x="1828800" y="4495800"/>
            <a:chExt cx="518160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9514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00532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10871200" y="1491892"/>
            <a:ext cx="101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cert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38400" y="3679743"/>
            <a:ext cx="6908800" cy="502766"/>
            <a:chOff x="1828800" y="3031536"/>
            <a:chExt cx="5181600" cy="37707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339600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43200" y="3031536"/>
              <a:ext cx="224845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client-key-exchange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38401" y="5073220"/>
            <a:ext cx="6908800" cy="502767"/>
            <a:chOff x="1828800" y="5177135"/>
            <a:chExt cx="5181600" cy="502765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66261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574777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2802" y="5729228"/>
            <a:ext cx="624728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Most common:    server authentication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8400" y="3142815"/>
            <a:ext cx="6908800" cy="502766"/>
            <a:chOff x="1828800" y="2628840"/>
            <a:chExt cx="5181600" cy="377074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H="1">
              <a:off x="1828800" y="2952750"/>
              <a:ext cx="5181600" cy="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316938" y="2628840"/>
              <a:ext cx="2325204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 server-key-exchange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53602" y="3981093"/>
            <a:ext cx="338003" cy="883623"/>
            <a:chOff x="7315200" y="3257550"/>
            <a:chExt cx="253502" cy="662717"/>
          </a:xfrm>
        </p:grpSpPr>
        <p:sp>
          <p:nvSpPr>
            <p:cNvPr id="28" name="TextBox 27"/>
            <p:cNvSpPr txBox="1"/>
            <p:nvPr/>
          </p:nvSpPr>
          <p:spPr>
            <a:xfrm>
              <a:off x="7315200" y="3574018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3" name="Down Arrow 2"/>
            <p:cNvSpPr/>
            <p:nvPr/>
          </p:nvSpPr>
          <p:spPr>
            <a:xfrm>
              <a:off x="7340102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42669" y="3981093"/>
            <a:ext cx="336330" cy="868065"/>
            <a:chOff x="1082000" y="3257550"/>
            <a:chExt cx="252247" cy="651049"/>
          </a:xfrm>
        </p:grpSpPr>
        <p:sp>
          <p:nvSpPr>
            <p:cNvPr id="41" name="TextBox 40"/>
            <p:cNvSpPr txBox="1"/>
            <p:nvPr/>
          </p:nvSpPr>
          <p:spPr>
            <a:xfrm>
              <a:off x="1082000" y="35623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1105647" y="3257550"/>
              <a:ext cx="228600" cy="381000"/>
            </a:xfrm>
            <a:prstGeom prst="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-1270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Integrating SSL/TLS with HTTP:  </a:t>
            </a:r>
            <a:r>
              <a:rPr lang="en-US" dirty="0" smtClean="0">
                <a:sym typeface="Symbol"/>
              </a:rPr>
              <a:t> 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46828"/>
            <a:ext cx="10871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Two complications</a:t>
            </a:r>
          </a:p>
          <a:p>
            <a:pPr marL="0" indent="0">
              <a:spcBef>
                <a:spcPts val="2667"/>
              </a:spcBef>
              <a:buNone/>
            </a:pPr>
            <a:r>
              <a:rPr lang="en-US" u="sng" dirty="0" smtClean="0"/>
              <a:t>Web proxies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solution:  browser sends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	  </a:t>
            </a:r>
            <a:r>
              <a:rPr lang="en-US" sz="2667" b="1" dirty="0">
                <a:solidFill>
                  <a:srgbClr val="0000FF"/>
                </a:solidFill>
              </a:rPr>
              <a:t>CONNECT domain-name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</a:t>
            </a:r>
            <a:r>
              <a:rPr lang="en-US" b="0" dirty="0" smtClean="0"/>
              <a:t>before client-hello</a:t>
            </a:r>
          </a:p>
          <a:p>
            <a:pPr>
              <a:spcBef>
                <a:spcPts val="800"/>
              </a:spcBef>
              <a:tabLst>
                <a:tab pos="601118" algn="l"/>
              </a:tabLst>
            </a:pPr>
            <a:endParaRPr lang="en-US" b="0" dirty="0" smtClean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u="sng" dirty="0" smtClean="0"/>
              <a:t>Virtual hosting:</a:t>
            </a:r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two sites hosted at same IP address.</a:t>
            </a:r>
          </a:p>
          <a:p>
            <a:pPr marL="0" indent="0">
              <a:spcBef>
                <a:spcPts val="2400"/>
              </a:spcBef>
              <a:buNone/>
              <a:tabLst>
                <a:tab pos="601118" algn="l"/>
              </a:tabLst>
            </a:pPr>
            <a:r>
              <a:rPr lang="en-US" b="0" dirty="0" smtClean="0"/>
              <a:t>	solution in </a:t>
            </a:r>
            <a:r>
              <a:rPr lang="en-US" sz="2667" dirty="0"/>
              <a:t>TLS 1.1:  </a:t>
            </a:r>
            <a:r>
              <a:rPr lang="en-US" dirty="0" smtClean="0"/>
              <a:t>SNI</a:t>
            </a:r>
            <a:r>
              <a:rPr lang="en-US" b="0" dirty="0" smtClean="0"/>
              <a:t>   </a:t>
            </a:r>
            <a:r>
              <a:rPr lang="en-US" sz="2133" dirty="0"/>
              <a:t>(June 2003)</a:t>
            </a:r>
            <a:endParaRPr lang="en-US" sz="2667" dirty="0"/>
          </a:p>
          <a:p>
            <a:pPr marL="0" indent="0">
              <a:spcBef>
                <a:spcPts val="800"/>
              </a:spcBef>
              <a:buNone/>
              <a:tabLst>
                <a:tab pos="601118" algn="l"/>
              </a:tabLst>
            </a:pPr>
            <a:r>
              <a:rPr lang="en-US" sz="2667" dirty="0"/>
              <a:t>		</a:t>
            </a:r>
            <a:r>
              <a:rPr lang="en-US" sz="2667" dirty="0" err="1"/>
              <a:t>client_hello_extension</a:t>
            </a:r>
            <a:r>
              <a:rPr lang="en-US" sz="2667" dirty="0"/>
              <a:t>:  </a:t>
            </a:r>
            <a:r>
              <a:rPr lang="en-US" sz="2667" dirty="0" err="1"/>
              <a:t>server_name</a:t>
            </a:r>
            <a:r>
              <a:rPr lang="en-US" sz="2667" dirty="0"/>
              <a:t>=cnn.com</a:t>
            </a:r>
          </a:p>
          <a:p>
            <a:pPr marL="0" indent="0">
              <a:spcBef>
                <a:spcPts val="2667"/>
              </a:spcBef>
              <a:buNone/>
              <a:tabLst>
                <a:tab pos="601118" algn="l"/>
              </a:tabLst>
            </a:pPr>
            <a:r>
              <a:rPr lang="en-US" sz="2933" dirty="0"/>
              <a:t>	implemented since FF2 and IE7 (vista)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12446" y="745228"/>
            <a:ext cx="5910778" cy="2087264"/>
            <a:chOff x="3352800" y="1422400"/>
            <a:chExt cx="4433084" cy="2087265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196536" y="1422400"/>
              <a:ext cx="6580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782" y="1625600"/>
              <a:ext cx="725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dirty="0"/>
                <a:t>web</a:t>
              </a:r>
              <a:br>
                <a:rPr lang="en-US" sz="2400" dirty="0"/>
              </a:br>
              <a:r>
                <a:rPr lang="en-US" sz="2400" dirty="0"/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188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corporate network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883520" y="3653907"/>
            <a:ext cx="1148070" cy="2234485"/>
            <a:chOff x="8162641" y="4254882"/>
            <a:chExt cx="861053" cy="2234485"/>
          </a:xfrm>
        </p:grpSpPr>
        <p:grpSp>
          <p:nvGrpSpPr>
            <p:cNvPr id="22" name="Group 21"/>
            <p:cNvGrpSpPr/>
            <p:nvPr/>
          </p:nvGrpSpPr>
          <p:grpSpPr>
            <a:xfrm>
              <a:off x="8289223" y="4254882"/>
              <a:ext cx="725103" cy="1231518"/>
              <a:chOff x="8279982" y="4254882"/>
              <a:chExt cx="725103" cy="1231518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9982" y="4254882"/>
                <a:ext cx="7251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400"/>
                  </a:lnSpc>
                </a:pPr>
                <a:r>
                  <a:rPr lang="en-US" sz="2400" dirty="0"/>
                  <a:t>web</a:t>
                </a:r>
                <a:br>
                  <a:rPr lang="en-US" sz="2400" dirty="0"/>
                </a:br>
                <a:r>
                  <a:rPr lang="en-US" sz="2400" dirty="0"/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861053" cy="10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cert</a:t>
              </a:r>
              <a:r>
                <a:rPr lang="en-US" sz="2667" baseline="-25000" dirty="0" err="1"/>
                <a:t>CNN</a:t>
              </a:r>
              <a:endParaRPr lang="en-US" sz="2667" baseline="-25000" dirty="0"/>
            </a:p>
            <a:p>
              <a:pPr>
                <a:spcBef>
                  <a:spcPts val="667"/>
                </a:spcBef>
              </a:pPr>
              <a:r>
                <a:rPr lang="en-US" sz="2667" dirty="0" err="1"/>
                <a:t>cert</a:t>
              </a:r>
              <a:r>
                <a:rPr lang="en-US" sz="2667" baseline="-25000" dirty="0" err="1"/>
                <a:t>ABC</a:t>
              </a:r>
              <a:endParaRPr lang="en-US" sz="2667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68640" y="4072556"/>
            <a:ext cx="3007360" cy="502767"/>
            <a:chOff x="6126480" y="4649410"/>
            <a:chExt cx="2255520" cy="502765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649410"/>
              <a:ext cx="130353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client-hello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27999" y="4702557"/>
            <a:ext cx="2946400" cy="502767"/>
            <a:chOff x="6096000" y="5303520"/>
            <a:chExt cx="2209800" cy="50276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689261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server-cert ???</a:t>
              </a: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24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is HTTPS not used for all web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0"/>
            <a:ext cx="10972800" cy="53594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rypto slows down web servers   </a:t>
            </a:r>
            <a:r>
              <a:rPr lang="en-US" sz="2400" dirty="0"/>
              <a:t>(but not by much if done right)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Some ad-networks do not support HTTPS    </a:t>
            </a:r>
            <a:r>
              <a:rPr lang="en-US" sz="2400" dirty="0"/>
              <a:t>(2015 stats:  20%)</a:t>
            </a:r>
          </a:p>
          <a:p>
            <a:pPr lvl="1"/>
            <a:r>
              <a:rPr lang="en-US" b="0" dirty="0" smtClean="0"/>
              <a:t>Reduced revenue for publishers</a:t>
            </a:r>
          </a:p>
          <a:p>
            <a:pPr marL="1219170" lvl="2" indent="0">
              <a:buNone/>
            </a:pPr>
            <a:endParaRPr lang="en-US" sz="3200" dirty="0"/>
          </a:p>
          <a:p>
            <a:r>
              <a:rPr lang="en-US" dirty="0" smtClean="0"/>
              <a:t>Incompatible with virtual hosting  </a:t>
            </a:r>
            <a:r>
              <a:rPr lang="en-US" sz="2667" dirty="0"/>
              <a:t>(older browsers)</a:t>
            </a:r>
          </a:p>
          <a:p>
            <a:pPr marL="0" indent="0">
              <a:buNone/>
            </a:pPr>
            <a:r>
              <a:rPr lang="en-US" sz="2667" dirty="0"/>
              <a:t>	March 2015:   IE6 ≈ 1%	  (ie6countdown.com)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b="0" dirty="0" smtClean="0"/>
              <a:t>Aug 2014:   Google boosts ranking of sites supporting HTTPS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HTTPS in the Browser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lock icon:    SSL indicator</a:t>
            </a:r>
          </a:p>
        </p:txBody>
      </p:sp>
      <p:sp>
        <p:nvSpPr>
          <p:cNvPr id="21509" name="Content Placeholder 10"/>
          <p:cNvSpPr>
            <a:spLocks noGrp="1"/>
          </p:cNvSpPr>
          <p:nvPr>
            <p:ph idx="1"/>
          </p:nvPr>
        </p:nvSpPr>
        <p:spPr>
          <a:xfrm>
            <a:off x="914400" y="2438400"/>
            <a:ext cx="10972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Intended goal</a:t>
            </a:r>
            <a:r>
              <a:rPr lang="en-US" dirty="0" smtClean="0"/>
              <a:t>:</a:t>
            </a:r>
          </a:p>
          <a:p>
            <a:pPr lvl="1"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Provide user with identity of page origin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</a:pPr>
            <a:r>
              <a:rPr lang="en-US" dirty="0" smtClean="0"/>
              <a:t>Indicate to user that page contents were not </a:t>
            </a:r>
            <a:br>
              <a:rPr lang="en-US" dirty="0" smtClean="0"/>
            </a:br>
            <a:r>
              <a:rPr lang="en-US" dirty="0" smtClean="0"/>
              <a:t>viewed or modified by a </a:t>
            </a:r>
            <a:r>
              <a:rPr lang="en-US" b="1" dirty="0" smtClean="0"/>
              <a:t>network attacker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u="sng" dirty="0" smtClean="0"/>
              <a:t>In reality</a:t>
            </a:r>
            <a:r>
              <a:rPr lang="en-US" dirty="0" smtClean="0"/>
              <a:t>:   many problems  </a:t>
            </a:r>
            <a:r>
              <a:rPr lang="en-US" sz="2667" dirty="0"/>
              <a:t>(next few slides)</a:t>
            </a:r>
            <a:endParaRPr lang="en-US" dirty="0" smtClean="0"/>
          </a:p>
        </p:txBody>
      </p:sp>
      <p:pic>
        <p:nvPicPr>
          <p:cNvPr id="21513" name="Picture 16" descr="evil-ro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0" y="25146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3657600" y="1498600"/>
            <a:ext cx="3318933" cy="533400"/>
            <a:chOff x="2743200" y="943634"/>
            <a:chExt cx="2489200" cy="400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When is the (basic) lock icon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9300"/>
            <a:ext cx="10972800" cy="42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elements on the page fetched using HTTPS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elements: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issued by a CA trusted by browser</a:t>
            </a:r>
          </a:p>
          <a:p>
            <a:pPr lvl="2">
              <a:spcBef>
                <a:spcPts val="1333"/>
              </a:spcBef>
            </a:pPr>
            <a:r>
              <a:rPr lang="en-US" sz="3200" dirty="0"/>
              <a:t>HTTPS cert is valid   (e.g. not expired)</a:t>
            </a:r>
          </a:p>
          <a:p>
            <a:pPr lvl="2">
              <a:spcBef>
                <a:spcPts val="1333"/>
              </a:spcBef>
            </a:pPr>
            <a:r>
              <a:rPr lang="en-US" dirty="0" smtClean="0"/>
              <a:t>Domain </a:t>
            </a:r>
            <a:r>
              <a:rPr lang="en-US" dirty="0"/>
              <a:t>in URL </a:t>
            </a:r>
            <a:r>
              <a:rPr lang="en-US" dirty="0" smtClean="0"/>
              <a:t>matches: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CommonName</a:t>
            </a:r>
            <a:r>
              <a:rPr lang="en-US" dirty="0" smtClean="0"/>
              <a:t>  </a:t>
            </a:r>
            <a:r>
              <a:rPr lang="en-US" sz="3200" dirty="0"/>
              <a:t>or  </a:t>
            </a:r>
            <a:r>
              <a:rPr lang="en-US" sz="3200" b="1" dirty="0" err="1">
                <a:solidFill>
                  <a:srgbClr val="0070C0"/>
                </a:solidFill>
              </a:rPr>
              <a:t>SubjectAlternativeName</a:t>
            </a:r>
            <a:r>
              <a:rPr lang="en-US" sz="3200" dirty="0"/>
              <a:t>  in cert</a:t>
            </a:r>
          </a:p>
          <a:p>
            <a:pPr lvl="2"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136300"/>
            <a:ext cx="3318933" cy="533400"/>
            <a:chOff x="2743200" y="943634"/>
            <a:chExt cx="2489200" cy="4000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971550"/>
              <a:ext cx="2413000" cy="330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2743200" y="943634"/>
              <a:ext cx="1066800" cy="40005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34401" y="942534"/>
            <a:ext cx="3466527" cy="4677753"/>
            <a:chOff x="6400800" y="978625"/>
            <a:chExt cx="2599895" cy="35083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978625"/>
              <a:ext cx="2599895" cy="19702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Freeform 4"/>
            <p:cNvSpPr/>
            <p:nvPr/>
          </p:nvSpPr>
          <p:spPr>
            <a:xfrm>
              <a:off x="6836735" y="3019647"/>
              <a:ext cx="1138250" cy="1467293"/>
            </a:xfrm>
            <a:custGeom>
              <a:avLst/>
              <a:gdLst>
                <a:gd name="connsiteX0" fmla="*/ 0 w 1138250"/>
                <a:gd name="connsiteY0" fmla="*/ 1467293 h 1467293"/>
                <a:gd name="connsiteX1" fmla="*/ 967563 w 1138250"/>
                <a:gd name="connsiteY1" fmla="*/ 839972 h 1467293"/>
                <a:gd name="connsiteX2" fmla="*/ 1137684 w 1138250"/>
                <a:gd name="connsiteY2" fmla="*/ 0 h 146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250" h="1467293">
                  <a:moveTo>
                    <a:pt x="0" y="1467293"/>
                  </a:moveTo>
                  <a:cubicBezTo>
                    <a:pt x="388974" y="1275907"/>
                    <a:pt x="777949" y="1084521"/>
                    <a:pt x="967563" y="839972"/>
                  </a:cubicBezTo>
                  <a:cubicBezTo>
                    <a:pt x="1157177" y="595423"/>
                    <a:pt x="1137684" y="0"/>
                    <a:pt x="1137684" y="0"/>
                  </a:cubicBezTo>
                </a:path>
              </a:pathLst>
            </a:custGeom>
            <a:noFill/>
            <a:ln w="571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-127000"/>
            <a:ext cx="1137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lock UI:   Extended Validation Certs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1137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ea typeface="굴림" pitchFamily="34" charset="-127"/>
              </a:rPr>
              <a:t>Harder to obtain than regular certs</a:t>
            </a:r>
          </a:p>
          <a:p>
            <a:pPr marL="914377" lvl="3" indent="0">
              <a:buFontTx/>
              <a:buChar char="•"/>
            </a:pPr>
            <a:r>
              <a:rPr lang="en-US" altLang="ko-KR" sz="2667" dirty="0">
                <a:ea typeface="굴림" pitchFamily="34" charset="-127"/>
              </a:rPr>
              <a:t>  requires human at CA to approve cert request</a:t>
            </a:r>
          </a:p>
          <a:p>
            <a:pPr marL="914377" lvl="3" indent="0">
              <a:buFontTx/>
              <a:buChar char="•"/>
            </a:pP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 no wildcard certs    (e.g.  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ko-KR" dirty="0">
              <a:ea typeface="굴림" pitchFamily="34" charset="-127"/>
            </a:endParaRPr>
          </a:p>
          <a:p>
            <a:pPr marL="0" lvl="1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ea typeface="굴림" pitchFamily="34" charset="-127"/>
              </a:rPr>
              <a:t>Helps block “semantic attacks”:    </a:t>
            </a:r>
            <a:r>
              <a:rPr lang="en-US" altLang="ko-KR" b="0" dirty="0" smtClean="0">
                <a:ea typeface="굴림" pitchFamily="34" charset="-127"/>
              </a:rPr>
              <a:t>www.bankofthe</a:t>
            </a:r>
            <a:r>
              <a:rPr lang="en-US" altLang="ko-KR" dirty="0" smtClean="0">
                <a:ea typeface="굴림" pitchFamily="34" charset="-127"/>
              </a:rPr>
              <a:t>vv</a:t>
            </a:r>
            <a:r>
              <a:rPr lang="en-US" altLang="ko-KR" b="0" dirty="0" smtClean="0">
                <a:ea typeface="굴림" pitchFamily="34" charset="-127"/>
              </a:rPr>
              <a:t>est.com</a:t>
            </a:r>
            <a:endParaRPr lang="en-US" altLang="ko-KR" b="0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endParaRPr lang="en-US" altLang="ko-KR" dirty="0">
              <a:ea typeface="굴림" pitchFamily="34" charset="-127"/>
            </a:endParaRPr>
          </a:p>
          <a:p>
            <a:pPr marL="0" indent="0">
              <a:spcBef>
                <a:spcPts val="3168"/>
              </a:spcBef>
              <a:buNone/>
            </a:pPr>
            <a:r>
              <a:rPr lang="en-US" altLang="ko-KR" dirty="0" smtClean="0">
                <a:ea typeface="굴림" pitchFamily="34" charset="-127"/>
              </a:rPr>
              <a:t>note</a:t>
            </a:r>
            <a:r>
              <a:rPr lang="en-US" altLang="ko-KR" b="0" dirty="0" smtClean="0">
                <a:ea typeface="굴림" pitchFamily="34" charset="-127"/>
              </a:rPr>
              <a:t>:    HTTPS-EV and HTTPS are in the same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4241800"/>
            <a:ext cx="5672667" cy="4402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2641600" y="4140200"/>
            <a:ext cx="2844800" cy="609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31" y="0"/>
            <a:ext cx="10515600" cy="868452"/>
          </a:xfrm>
        </p:spPr>
        <p:txBody>
          <a:bodyPr>
            <a:normAutofit/>
          </a:bodyPr>
          <a:lstStyle/>
          <a:p>
            <a:r>
              <a:rPr lang="en-US" dirty="0" smtClean="0"/>
              <a:t>A general UI attack:  picture-in-picture</a:t>
            </a:r>
          </a:p>
        </p:txBody>
      </p:sp>
      <p:sp>
        <p:nvSpPr>
          <p:cNvPr id="146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5622986"/>
            <a:ext cx="11277600" cy="522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Trained users are more likely to fall victim to this  </a:t>
            </a:r>
            <a:r>
              <a:rPr lang="en-US" sz="2400" dirty="0"/>
              <a:t>[JSTB’07]</a:t>
            </a:r>
            <a:endParaRPr lang="en-US" sz="2667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l="4688" t="7292" r="7275" b="30208"/>
          <a:stretch>
            <a:fillRect/>
          </a:stretch>
        </p:blipFill>
        <p:spPr bwMode="auto">
          <a:xfrm>
            <a:off x="406400" y="746186"/>
            <a:ext cx="11449051" cy="45720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2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HTTPS and login pages:   incorrect 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203200" y="655131"/>
            <a:ext cx="50800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Users often land on login page over HTTP:</a:t>
            </a:r>
          </a:p>
          <a:p>
            <a:pPr marL="300559" lvl="2" indent="-300559">
              <a:spcBef>
                <a:spcPts val="3200"/>
              </a:spcBef>
              <a:tabLst>
                <a:tab pos="452955" algn="l"/>
              </a:tabLst>
            </a:pPr>
            <a:r>
              <a:rPr lang="en-US" sz="3200" dirty="0"/>
              <a:t>Type HTTP URL </a:t>
            </a:r>
            <a:br>
              <a:rPr lang="en-US" sz="3200" dirty="0"/>
            </a:br>
            <a:r>
              <a:rPr lang="en-US" sz="3200" dirty="0"/>
              <a:t>	into address bar</a:t>
            </a:r>
          </a:p>
          <a:p>
            <a:pPr marL="300559" indent="-300559">
              <a:spcBef>
                <a:spcPts val="3200"/>
              </a:spcBef>
            </a:pPr>
            <a:r>
              <a:rPr lang="en-US" b="0" dirty="0" smtClean="0"/>
              <a:t>Google links to HTTP page</a:t>
            </a:r>
          </a:p>
          <a:p>
            <a:pPr>
              <a:spcBef>
                <a:spcPts val="3200"/>
              </a:spcBef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r="21713" b="22231"/>
          <a:stretch>
            <a:fillRect/>
          </a:stretch>
        </p:blipFill>
        <p:spPr bwMode="auto">
          <a:xfrm>
            <a:off x="5384800" y="858331"/>
            <a:ext cx="65024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16002" y="78213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5662" y="5049331"/>
            <a:ext cx="7684155" cy="106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667"/>
              </a:lnSpc>
              <a:spcBef>
                <a:spcPts val="800"/>
              </a:spcBef>
            </a:pP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sz="24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2" y="4744532"/>
            <a:ext cx="17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128000" y="12393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02400" y="2534731"/>
            <a:ext cx="812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4668332"/>
            <a:ext cx="508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9956800" y="5430332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(old site)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2EE7D-01F6-4F93-9B7B-B4021A6FD2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5360"/>
          </a:xfrm>
        </p:spPr>
        <p:txBody>
          <a:bodyPr/>
          <a:lstStyle/>
          <a:p>
            <a:r>
              <a:rPr lang="en-US" dirty="0" smtClean="0"/>
              <a:t>HTTPS and login pages:  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839644"/>
            <a:ext cx="11582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guideline:</a:t>
            </a:r>
          </a:p>
          <a:p>
            <a:pPr marL="1219170" lvl="2" indent="-541853">
              <a:lnSpc>
                <a:spcPct val="150000"/>
              </a:lnSpc>
              <a:buNone/>
              <a:tabLst>
                <a:tab pos="677316" algn="l"/>
                <a:tab pos="3574961" algn="l"/>
              </a:tabLst>
            </a:pPr>
            <a:r>
              <a:rPr lang="en-US" sz="3200" dirty="0"/>
              <a:t>Response to	</a:t>
            </a:r>
            <a:r>
              <a:rPr lang="en-US" sz="3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http://login.site.com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	should be     </a:t>
            </a:r>
            <a:r>
              <a:rPr lang="en-US" sz="3200" dirty="0">
                <a:solidFill>
                  <a:srgbClr val="0070C0"/>
                </a:solidFill>
              </a:rPr>
              <a:t>Location:  https://login.site.com 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r="21865" b="70909"/>
          <a:stretch>
            <a:fillRect/>
          </a:stretch>
        </p:blipFill>
        <p:spPr bwMode="auto">
          <a:xfrm>
            <a:off x="4775202" y="3963844"/>
            <a:ext cx="70796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7518400" y="4421044"/>
            <a:ext cx="14224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2897044"/>
            <a:ext cx="14773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(redirect)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9</a:t>
            </a:r>
          </a:p>
          <a:p>
            <a:r>
              <a:rPr lang="en-US" altLang="zh-CN" sz="3200" dirty="0" smtClean="0"/>
              <a:t>HTTPS</a:t>
            </a:r>
            <a:r>
              <a:rPr lang="en-US" altLang="zh-CN" sz="3200" dirty="0"/>
              <a:t>: goals and pitfalls</a:t>
            </a:r>
            <a:r>
              <a:rPr lang="en-US" altLang="zh-CN" sz="3200" b="1" dirty="0"/>
              <a:t> 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http://www.yuminstall.com/wp-content/uploads/2015/12/144981047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584827"/>
            <a:ext cx="605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HTTPS </a:t>
            </a:r>
            <a:br>
              <a:rPr lang="en-US" dirty="0" smtClean="0"/>
            </a:br>
            <a:r>
              <a:rPr lang="en-US" dirty="0" smtClean="0"/>
              <a:t>and the Lock Icon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5400"/>
            <a:ext cx="1158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98600"/>
            <a:ext cx="10871200" cy="46736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Upgrade from HTTP to HTTPS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Forged certs</a:t>
            </a:r>
          </a:p>
          <a:p>
            <a:pPr marL="609585" indent="-609585">
              <a:spcBef>
                <a:spcPts val="2667"/>
              </a:spcBef>
              <a:buAutoNum type="arabicPeriod"/>
            </a:pPr>
            <a:r>
              <a:rPr lang="en-US" dirty="0" smtClean="0"/>
              <a:t>Mixed content:    </a:t>
            </a:r>
            <a:r>
              <a:rPr lang="en-US" sz="2667" dirty="0"/>
              <a:t>HTTP and HTTPS on the same page</a:t>
            </a:r>
          </a:p>
          <a:p>
            <a:pPr marL="685783" indent="-685783">
              <a:spcBef>
                <a:spcPts val="2667"/>
              </a:spcBef>
              <a:buFont typeface="+mj-lt"/>
              <a:buAutoNum type="arabicPeriod"/>
            </a:pPr>
            <a:r>
              <a:rPr lang="en-US" dirty="0" smtClean="0"/>
              <a:t>Does HTTPS hide web traffic?  </a:t>
            </a:r>
          </a:p>
          <a:p>
            <a:pPr marL="1219170" lvl="1" indent="-685783">
              <a:lnSpc>
                <a:spcPct val="110000"/>
              </a:lnSpc>
              <a:spcBef>
                <a:spcPts val="1600"/>
              </a:spcBef>
            </a:pPr>
            <a:r>
              <a:rPr lang="en-US" dirty="0" smtClean="0"/>
              <a:t>Problems:    traffic analysis,   </a:t>
            </a:r>
            <a:r>
              <a:rPr lang="en-US" dirty="0"/>
              <a:t>c</a:t>
            </a:r>
            <a:r>
              <a:rPr lang="en-US" dirty="0" smtClean="0"/>
              <a:t>ompression attacks</a:t>
            </a:r>
            <a:endParaRPr lang="en-US" sz="2667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176"/>
          </a:xfrm>
        </p:spPr>
        <p:txBody>
          <a:bodyPr>
            <a:normAutofit/>
          </a:bodyPr>
          <a:lstStyle/>
          <a:p>
            <a:r>
              <a:rPr lang="en-US" dirty="0" smtClean="0"/>
              <a:t>1.  HTTP  </a:t>
            </a:r>
            <a:r>
              <a:rPr lang="en-US" dirty="0" smtClean="0">
                <a:sym typeface="Symbol"/>
              </a:rPr>
              <a:t>⇒  HTTPS 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658965"/>
            <a:ext cx="11887200" cy="566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3200" dirty="0"/>
              <a:t>connect to bank over HTTP;   move to HTTPS for login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en-US" b="1" dirty="0" err="1" smtClean="0"/>
              <a:t>SSL_strip</a:t>
            </a:r>
            <a:r>
              <a:rPr lang="en-US" b="1" dirty="0" smtClean="0"/>
              <a:t> attack</a:t>
            </a:r>
            <a:r>
              <a:rPr lang="en-US" b="0" dirty="0" smtClean="0"/>
              <a:t>:   prevent the upgrade </a:t>
            </a:r>
            <a:r>
              <a:rPr lang="en-US" sz="2400" dirty="0"/>
              <a:t>[Moxie’08]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spcBef>
                <a:spcPts val="6400"/>
              </a:spcBef>
              <a:buNone/>
            </a:pPr>
            <a:r>
              <a:rPr lang="en-US" sz="2667" dirty="0"/>
              <a:t>	&lt;a </a:t>
            </a:r>
            <a:r>
              <a:rPr lang="en-US" sz="2667" dirty="0" err="1"/>
              <a:t>href</a:t>
            </a:r>
            <a:r>
              <a:rPr lang="en-US" sz="2667" dirty="0"/>
              <a:t>=</a:t>
            </a:r>
            <a:r>
              <a:rPr lang="en-US" dirty="0" smtClean="0"/>
              <a:t>https</a:t>
            </a:r>
            <a:r>
              <a:rPr lang="en-US" sz="2667" dirty="0"/>
              <a:t>://…&gt;                </a:t>
            </a:r>
            <a:r>
              <a:rPr lang="en-US" sz="3467" dirty="0"/>
              <a:t>⟶ </a:t>
            </a:r>
            <a:r>
              <a:rPr lang="en-US" sz="3467" dirty="0">
                <a:sym typeface="Symbol"/>
              </a:rPr>
              <a:t>      </a:t>
            </a:r>
            <a:r>
              <a:rPr lang="en-US" sz="2667" dirty="0">
                <a:sym typeface="Symbol"/>
              </a:rPr>
              <a:t>&lt;a </a:t>
            </a:r>
            <a:r>
              <a:rPr lang="en-US" sz="2667" dirty="0" err="1">
                <a:sym typeface="Symbol"/>
              </a:rPr>
              <a:t>href</a:t>
            </a:r>
            <a:r>
              <a:rPr lang="en-US" sz="2667" dirty="0">
                <a:sym typeface="Symbol"/>
              </a:rPr>
              <a:t>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</a:p>
          <a:p>
            <a:pPr marL="0" indent="0">
              <a:buNone/>
            </a:pPr>
            <a:r>
              <a:rPr lang="en-US" sz="3733" dirty="0"/>
              <a:t>	</a:t>
            </a:r>
            <a:r>
              <a:rPr lang="en-US" sz="2667" dirty="0"/>
              <a:t>Location: </a:t>
            </a:r>
            <a:r>
              <a:rPr lang="en-US" dirty="0" smtClean="0"/>
              <a:t>https</a:t>
            </a:r>
            <a:r>
              <a:rPr lang="en-US" sz="2667" dirty="0"/>
              <a:t>://...               </a:t>
            </a:r>
            <a:r>
              <a:rPr lang="en-US" sz="3733" dirty="0">
                <a:sym typeface="Symbol"/>
              </a:rPr>
              <a:t>⟶ </a:t>
            </a:r>
            <a:r>
              <a:rPr lang="en-US" sz="2667" dirty="0">
                <a:sym typeface="Symbol"/>
              </a:rPr>
              <a:t>        Location: 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://...               (redirect)</a:t>
            </a:r>
          </a:p>
          <a:p>
            <a:pPr marL="0" indent="0">
              <a:buNone/>
            </a:pPr>
            <a:r>
              <a:rPr lang="en-US" sz="2667" dirty="0">
                <a:sym typeface="Symbol"/>
              </a:rPr>
              <a:t>	&lt;form action=</a:t>
            </a:r>
            <a:r>
              <a:rPr lang="en-US" dirty="0" smtClean="0">
                <a:sym typeface="Symbol"/>
              </a:rPr>
              <a:t>https</a:t>
            </a:r>
            <a:r>
              <a:rPr lang="en-US" sz="2667" dirty="0">
                <a:sym typeface="Symbol"/>
              </a:rPr>
              <a:t>://… &gt;    </a:t>
            </a:r>
            <a:r>
              <a:rPr lang="en-US" sz="3733" dirty="0">
                <a:sym typeface="Symbol"/>
              </a:rPr>
              <a:t>⟶       </a:t>
            </a:r>
            <a:r>
              <a:rPr lang="en-US" sz="2667" dirty="0">
                <a:sym typeface="Symbol"/>
              </a:rPr>
              <a:t>&lt;form action=</a:t>
            </a:r>
            <a:r>
              <a:rPr lang="en-US" dirty="0" smtClean="0">
                <a:sym typeface="Symbol"/>
              </a:rPr>
              <a:t>http</a:t>
            </a:r>
            <a:r>
              <a:rPr lang="en-US" sz="2667" dirty="0">
                <a:sym typeface="Symbol"/>
              </a:rPr>
              <a:t>://…&gt;</a:t>
            </a:r>
            <a:endParaRPr lang="en-US" sz="3733" dirty="0"/>
          </a:p>
          <a:p>
            <a:endParaRPr lang="en-US" sz="3733" dirty="0"/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01782" y="3266513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7405835" y="3266513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10596897" y="3342714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202936" y="3559646"/>
            <a:ext cx="2946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266936" y="3559646"/>
            <a:ext cx="203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0484159" y="385551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9267" y="3901234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78137" y="3097365"/>
            <a:ext cx="6431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378" y="3097365"/>
            <a:ext cx="91230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HTTP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Tricks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3" y="787400"/>
            <a:ext cx="11196317" cy="589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Tricks:    </a:t>
            </a:r>
            <a:r>
              <a:rPr lang="en-US" b="0" dirty="0" smtClean="0"/>
              <a:t>drop-in a clever </a:t>
            </a:r>
            <a:r>
              <a:rPr lang="en-US" b="0" dirty="0" err="1" smtClean="0"/>
              <a:t>fav</a:t>
            </a:r>
            <a:r>
              <a:rPr lang="en-US" b="0" dirty="0" smtClean="0"/>
              <a:t> icon   </a:t>
            </a:r>
            <a:r>
              <a:rPr lang="en-US" sz="2667" dirty="0"/>
              <a:t>(older browsers)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⇒  </a:t>
            </a:r>
            <a:r>
              <a:rPr lang="en-US" dirty="0" err="1" smtClean="0"/>
              <a:t>fav</a:t>
            </a:r>
            <a:r>
              <a:rPr lang="en-US" dirty="0" smtClean="0"/>
              <a:t> icon no longer presented in address bar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en-US" dirty="0" smtClean="0"/>
              <a:t>More tricks:   </a:t>
            </a:r>
            <a:r>
              <a:rPr lang="en-US" b="0" dirty="0" smtClean="0"/>
              <a:t>	inject “Set-cookie” headers to delete 	</a:t>
            </a:r>
            <a:br>
              <a:rPr lang="en-US" b="0" dirty="0" smtClean="0"/>
            </a:br>
            <a:r>
              <a:rPr lang="en-US" b="0" dirty="0" smtClean="0"/>
              <a:t>	existing session cookies in browser.   Force login.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en-US" b="0" dirty="0" smtClean="0"/>
              <a:t>Number of users who detected </a:t>
            </a:r>
            <a:r>
              <a:rPr lang="en-US" sz="2667" dirty="0"/>
              <a:t>HTTP </a:t>
            </a:r>
            <a:r>
              <a:rPr lang="en-US" b="0" dirty="0" smtClean="0"/>
              <a:t>downgrade:     0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24289" r="40112" b="88364"/>
          <a:stretch>
            <a:fillRect/>
          </a:stretch>
        </p:blipFill>
        <p:spPr bwMode="auto">
          <a:xfrm>
            <a:off x="304800" y="1473199"/>
            <a:ext cx="4876800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 l="23300" r="44067" b="88364"/>
          <a:stretch>
            <a:fillRect/>
          </a:stretch>
        </p:blipFill>
        <p:spPr bwMode="auto">
          <a:xfrm>
            <a:off x="6807200" y="1473200"/>
            <a:ext cx="455168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89600" y="172720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⟶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3158067"/>
            <a:ext cx="5672667" cy="11853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010400" y="2819400"/>
            <a:ext cx="2438400" cy="508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Defense:   Strict Transport Security (HSTS)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7800"/>
            <a:ext cx="11379200" cy="3337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/>
              <a:t>Header tells browser to always connect over HTTPS</a:t>
            </a:r>
            <a:endParaRPr lang="en-US" sz="2533" dirty="0"/>
          </a:p>
          <a:p>
            <a:pPr marL="0" indent="0">
              <a:lnSpc>
                <a:spcPct val="140000"/>
              </a:lnSpc>
              <a:spcBef>
                <a:spcPts val="2304"/>
              </a:spcBef>
              <a:buNone/>
            </a:pPr>
            <a:r>
              <a:rPr lang="en-US" dirty="0"/>
              <a:t>S</a:t>
            </a:r>
            <a:r>
              <a:rPr lang="en-US" b="0" dirty="0" smtClean="0"/>
              <a:t>ubsequent visits must be over HTTPS      </a:t>
            </a:r>
            <a:r>
              <a:rPr lang="en-US" sz="2667" dirty="0"/>
              <a:t>(self signed certs result in an error)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Browser refuses to connect over HTTP or if self-signed cert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Requires that </a:t>
            </a:r>
            <a:r>
              <a:rPr lang="en-US" u="sng" dirty="0" smtClean="0"/>
              <a:t>entire</a:t>
            </a:r>
            <a:r>
              <a:rPr lang="en-US" dirty="0" smtClean="0"/>
              <a:t> site be served over HTTPS</a:t>
            </a:r>
          </a:p>
          <a:p>
            <a:pPr marL="0" indent="0">
              <a:lnSpc>
                <a:spcPct val="200000"/>
              </a:lnSpc>
              <a:spcBef>
                <a:spcPts val="1568"/>
              </a:spcBef>
              <a:buNone/>
            </a:pPr>
            <a:r>
              <a:rPr lang="en-US" b="0" dirty="0" smtClean="0"/>
              <a:t>HSTS flag </a:t>
            </a:r>
            <a:r>
              <a:rPr lang="en-US" sz="2933" dirty="0"/>
              <a:t>deleted when user “clears private data” :    security vs. privacy</a:t>
            </a: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09601" y="1630064"/>
            <a:ext cx="892455" cy="683315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10470595" y="1630064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625600" y="1905000"/>
            <a:ext cx="8737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992159" y="1579264"/>
            <a:ext cx="966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web</a:t>
            </a:r>
            <a:br>
              <a:rPr lang="en-US" sz="2400" dirty="0"/>
            </a:br>
            <a:r>
              <a:rPr lang="en-US" sz="2400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1397001"/>
            <a:ext cx="8237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Strict-Transport-Security:  max-age=31⋅10</a:t>
            </a:r>
            <a:r>
              <a:rPr lang="en-US" sz="2400" baseline="30000" dirty="0"/>
              <a:t>6</a:t>
            </a:r>
            <a:r>
              <a:rPr lang="en-US" sz="2400" dirty="0"/>
              <a:t>;   </a:t>
            </a:r>
            <a:r>
              <a:rPr lang="en-US" sz="2400" dirty="0" err="1"/>
              <a:t>includeSubDomains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(ignored if not over HTTPS)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CSP:  </a:t>
            </a:r>
            <a:r>
              <a:rPr lang="en-US" sz="5333" dirty="0">
                <a:latin typeface="Arial"/>
                <a:cs typeface="Arial"/>
              </a:rPr>
              <a:t>upgrade-insecure-requests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68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problem:  many pages use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en-US" b="1" dirty="0" smtClean="0">
                <a:solidFill>
                  <a:srgbClr val="0000FF"/>
                </a:solidFill>
              </a:rPr>
              <a:t>://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Makes it difficult to migrate a section of a site to HTTPS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368"/>
              </a:spcBef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    gradual transition using CSP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6368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Always use protocol relative URLs     </a:t>
            </a: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src</a:t>
            </a:r>
            <a:r>
              <a:rPr lang="en-US" b="1" dirty="0" smtClean="0">
                <a:solidFill>
                  <a:srgbClr val="0000FF"/>
                </a:solidFill>
              </a:rPr>
              <a:t>=“/</a:t>
            </a:r>
            <a:r>
              <a:rPr lang="en-US" b="1" dirty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site.com</a:t>
            </a:r>
            <a:r>
              <a:rPr lang="en-US" b="1" dirty="0" smtClean="0">
                <a:solidFill>
                  <a:srgbClr val="0000FF"/>
                </a:solidFill>
              </a:rPr>
              <a:t>/</a:t>
            </a:r>
            <a:r>
              <a:rPr lang="en-US" b="1" dirty="0" err="1" smtClean="0">
                <a:solidFill>
                  <a:srgbClr val="0000FF"/>
                </a:solidFill>
              </a:rPr>
              <a:t>img</a:t>
            </a:r>
            <a:r>
              <a:rPr lang="en-US" b="1" dirty="0" smtClean="0">
                <a:solidFill>
                  <a:srgbClr val="0000FF"/>
                </a:solidFill>
              </a:rPr>
              <a:t>”&gt; 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201" y="3632201"/>
            <a:ext cx="5761193" cy="204184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https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://othersite.com/img”&gt;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1" y="2996803"/>
            <a:ext cx="8912633" cy="263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</a:rPr>
              <a:t>Content-Security-Policy: upgrade-insecure-requests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 </a:t>
            </a:r>
            <a:r>
              <a:rPr lang="en-US" sz="2667" b="1" dirty="0" err="1">
                <a:solidFill>
                  <a:srgbClr val="0000FF"/>
                </a:solidFill>
              </a:rPr>
              <a:t>src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://site.com/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  <a:p>
            <a:pPr>
              <a:spcBef>
                <a:spcPts val="800"/>
              </a:spcBef>
            </a:pPr>
            <a:r>
              <a:rPr lang="en-US" sz="2667" b="1" dirty="0">
                <a:solidFill>
                  <a:srgbClr val="0000FF"/>
                </a:solidFill>
              </a:rPr>
              <a:t>&lt;a </a:t>
            </a:r>
            <a:r>
              <a:rPr lang="en-US" sz="2667" b="1" dirty="0" err="1">
                <a:solidFill>
                  <a:srgbClr val="0000FF"/>
                </a:solidFill>
              </a:rPr>
              <a:t>href</a:t>
            </a:r>
            <a:r>
              <a:rPr lang="en-US" sz="2667" b="1" dirty="0">
                <a:solidFill>
                  <a:srgbClr val="0000FF"/>
                </a:solidFill>
              </a:rPr>
              <a:t>=“</a:t>
            </a:r>
            <a:r>
              <a:rPr lang="en-US" sz="2667" b="1" dirty="0">
                <a:solidFill>
                  <a:srgbClr val="FF0000"/>
                </a:solidFill>
              </a:rPr>
              <a:t>http</a:t>
            </a:r>
            <a:r>
              <a:rPr lang="en-US" sz="2667" b="1" dirty="0">
                <a:solidFill>
                  <a:srgbClr val="0000FF"/>
                </a:solidFill>
              </a:rPr>
              <a:t>://</a:t>
            </a:r>
            <a:r>
              <a:rPr lang="en-US" sz="2667" b="1" dirty="0" err="1">
                <a:solidFill>
                  <a:srgbClr val="0000FF"/>
                </a:solidFill>
              </a:rPr>
              <a:t>othersite.com</a:t>
            </a:r>
            <a:r>
              <a:rPr lang="en-US" sz="2667" b="1" dirty="0">
                <a:solidFill>
                  <a:srgbClr val="0000FF"/>
                </a:solidFill>
              </a:rPr>
              <a:t>/</a:t>
            </a:r>
            <a:r>
              <a:rPr lang="en-US" sz="2667" b="1" dirty="0" err="1">
                <a:solidFill>
                  <a:srgbClr val="0000FF"/>
                </a:solidFill>
              </a:rPr>
              <a:t>img</a:t>
            </a:r>
            <a:r>
              <a:rPr lang="en-US" sz="2667" b="1" dirty="0">
                <a:solidFill>
                  <a:srgbClr val="0000FF"/>
                </a:solidFill>
              </a:rPr>
              <a:t>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600" y="3632200"/>
            <a:ext cx="5588000" cy="207236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>
            <a:off x="5791200" y="4241800"/>
            <a:ext cx="406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7416800" y="5189736"/>
            <a:ext cx="1117600" cy="5080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6"/>
            <a:ext cx="10515600" cy="89433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 Certificates: wrong issuance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2" y="831491"/>
            <a:ext cx="11876928" cy="5349825"/>
          </a:xfrm>
        </p:spPr>
        <p:txBody>
          <a:bodyPr>
            <a:normAutofit fontScale="92500" lnSpcReduction="20000"/>
          </a:bodyPr>
          <a:lstStyle/>
          <a:p>
            <a:pPr marL="76198" indent="0">
              <a:lnSpc>
                <a:spcPct val="130000"/>
              </a:lnSpc>
              <a:buNone/>
            </a:pPr>
            <a:r>
              <a:rPr lang="en-US" b="0" dirty="0" smtClean="0"/>
              <a:t>2011</a:t>
            </a:r>
            <a:r>
              <a:rPr lang="en-US" b="0" dirty="0"/>
              <a:t>:   </a:t>
            </a:r>
            <a:r>
              <a:rPr lang="en-US" b="1" dirty="0" err="1"/>
              <a:t>Comodo</a:t>
            </a:r>
            <a:r>
              <a:rPr lang="en-US" b="0" dirty="0"/>
              <a:t> </a:t>
            </a:r>
            <a:r>
              <a:rPr lang="en-US" b="0" dirty="0" smtClean="0"/>
              <a:t>and </a:t>
            </a:r>
            <a:r>
              <a:rPr lang="en-US" b="1" dirty="0" err="1" smtClean="0"/>
              <a:t>DigiNotar</a:t>
            </a:r>
            <a:r>
              <a:rPr lang="en-US" b="0" dirty="0" smtClean="0"/>
              <a:t> CAs </a:t>
            </a:r>
            <a:r>
              <a:rPr lang="en-US" b="0" dirty="0"/>
              <a:t>hacked, </a:t>
            </a:r>
            <a:r>
              <a:rPr lang="en-US" b="0" dirty="0" smtClean="0"/>
              <a:t>issue </a:t>
            </a:r>
            <a:r>
              <a:rPr lang="en-US" b="0" dirty="0"/>
              <a:t>certs </a:t>
            </a:r>
            <a:r>
              <a:rPr lang="en-US" b="0" dirty="0" smtClean="0"/>
              <a:t>for  Gmail</a:t>
            </a:r>
            <a:r>
              <a:rPr lang="en-US" b="0" dirty="0"/>
              <a:t>, </a:t>
            </a:r>
            <a:r>
              <a:rPr lang="en-US" b="0" dirty="0" smtClean="0"/>
              <a:t> Yahoo</a:t>
            </a:r>
            <a:r>
              <a:rPr lang="en-US" b="0" dirty="0"/>
              <a:t>! Mail, </a:t>
            </a:r>
            <a:r>
              <a:rPr lang="en-US" b="0" dirty="0" smtClean="0"/>
              <a:t>…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2013:   </a:t>
            </a:r>
            <a:r>
              <a:rPr lang="en-US" b="1" dirty="0" err="1" smtClean="0"/>
              <a:t>TurkTrust</a:t>
            </a:r>
            <a:r>
              <a:rPr lang="en-US" dirty="0" smtClean="0"/>
              <a:t> issued cert. for </a:t>
            </a:r>
            <a:r>
              <a:rPr lang="en-US" dirty="0" err="1" smtClean="0"/>
              <a:t>gmail.com</a:t>
            </a:r>
            <a:r>
              <a:rPr lang="en-US" dirty="0" smtClean="0"/>
              <a:t>   </a:t>
            </a:r>
            <a:r>
              <a:rPr lang="en-US" sz="2667" dirty="0"/>
              <a:t>(discovered by pinning)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dirty="0" smtClean="0"/>
              <a:t>2014:   </a:t>
            </a:r>
            <a:r>
              <a:rPr lang="en-US" b="1" dirty="0" smtClean="0"/>
              <a:t>Indian NIC </a:t>
            </a:r>
            <a:r>
              <a:rPr lang="en-US" sz="2667" dirty="0"/>
              <a:t>(intermediate CA trusted by the root CA </a:t>
            </a:r>
            <a:r>
              <a:rPr lang="en-US" sz="2667" b="1" dirty="0" err="1"/>
              <a:t>IndiaCCA</a:t>
            </a:r>
            <a:r>
              <a:rPr lang="en-US" sz="2667" dirty="0"/>
              <a:t>) </a:t>
            </a:r>
            <a:r>
              <a:rPr lang="en-US" dirty="0" smtClean="0"/>
              <a:t>issue certs</a:t>
            </a:r>
            <a:br>
              <a:rPr lang="en-US" dirty="0" smtClean="0"/>
            </a:br>
            <a:r>
              <a:rPr lang="en-US" dirty="0" smtClean="0"/>
              <a:t>	for Google and Yahoo! domains</a:t>
            </a:r>
          </a:p>
          <a:p>
            <a:pPr marL="76198" indent="0">
              <a:lnSpc>
                <a:spcPct val="130000"/>
              </a:lnSpc>
              <a:buNone/>
            </a:pPr>
            <a:r>
              <a:rPr lang="en-US" sz="2667" dirty="0"/>
              <a:t>	</a:t>
            </a:r>
            <a:r>
              <a:rPr lang="en-US" dirty="0" smtClean="0"/>
              <a:t>Result:   (1) India CCA revoked NIC’s intermediate certificate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/>
              <a:t>	</a:t>
            </a:r>
            <a:r>
              <a:rPr lang="en-US" dirty="0" smtClean="0"/>
              <a:t>(2) Chrome restricts India CCA root to only seven Indian domains</a:t>
            </a:r>
          </a:p>
          <a:p>
            <a:pPr marL="76198" indent="0">
              <a:lnSpc>
                <a:spcPct val="130000"/>
              </a:lnSpc>
              <a:buNone/>
              <a:tabLst>
                <a:tab pos="2370607" algn="l"/>
              </a:tabLst>
            </a:pPr>
            <a:r>
              <a:rPr lang="en-US" dirty="0" smtClean="0"/>
              <a:t>2015:   </a:t>
            </a:r>
            <a:r>
              <a:rPr lang="en-US" b="1" dirty="0" smtClean="0"/>
              <a:t>MCS</a:t>
            </a:r>
            <a:r>
              <a:rPr lang="en-US" dirty="0" smtClean="0"/>
              <a:t> </a:t>
            </a:r>
            <a:r>
              <a:rPr lang="en-US" dirty="0"/>
              <a:t>(intermediate CA cert issued by </a:t>
            </a:r>
            <a:r>
              <a:rPr lang="en-US" b="1" dirty="0"/>
              <a:t>CNNIC</a:t>
            </a:r>
            <a:r>
              <a:rPr lang="en-US" dirty="0"/>
              <a:t>) </a:t>
            </a:r>
            <a:r>
              <a:rPr lang="en-US" dirty="0" smtClean="0"/>
              <a:t>issues certs for Google domains</a:t>
            </a:r>
          </a:p>
          <a:p>
            <a:pPr marL="76198" indent="0">
              <a:buNone/>
            </a:pPr>
            <a:r>
              <a:rPr lang="en-US" sz="2667" dirty="0"/>
              <a:t>	</a:t>
            </a:r>
            <a:r>
              <a:rPr lang="en-US" dirty="0"/>
              <a:t>Result:  </a:t>
            </a:r>
            <a:r>
              <a:rPr lang="en-US" dirty="0" smtClean="0"/>
              <a:t>current CNNIC root no longer recognized by Chrome</a:t>
            </a:r>
            <a:endParaRPr lang="en-US" b="0" dirty="0" smtClean="0"/>
          </a:p>
          <a:p>
            <a:pPr marL="76198" indent="0">
              <a:buNone/>
            </a:pPr>
            <a:endParaRPr lang="en-US" sz="2667" dirty="0"/>
          </a:p>
          <a:p>
            <a:pPr marL="76198" indent="0">
              <a:buNone/>
            </a:pPr>
            <a:r>
              <a:rPr lang="en-US" sz="3733" dirty="0"/>
              <a:t>⇒  </a:t>
            </a:r>
            <a:r>
              <a:rPr lang="en-US" b="0" dirty="0" smtClean="0"/>
              <a:t>enables eavesdropping w/o a warning on user’s session</a:t>
            </a:r>
            <a:endParaRPr lang="en-US" sz="2667" dirty="0"/>
          </a:p>
          <a:p>
            <a:pPr marL="76198" indent="0">
              <a:buNone/>
            </a:pPr>
            <a:endParaRPr lang="en-US" b="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28600"/>
            <a:ext cx="11988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Man in the middle attack using rogue 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5461000"/>
            <a:ext cx="10363200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Attacker proxies data between user and bank.   </a:t>
            </a:r>
            <a:br>
              <a:rPr lang="en-US" b="0" dirty="0" smtClean="0"/>
            </a:br>
            <a:r>
              <a:rPr lang="en-US" b="0" dirty="0" smtClean="0"/>
              <a:t>Sees all traffic and can modify data at will.</a:t>
            </a:r>
            <a:endParaRPr lang="en-US" b="0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16002" y="1947148"/>
            <a:ext cx="892455" cy="683315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5689600" y="1947148"/>
            <a:ext cx="508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10154491" y="2023349"/>
            <a:ext cx="632883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0016962" y="1676400"/>
            <a:ext cx="79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/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3200" y="1524000"/>
            <a:ext cx="130439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attacker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33600" y="1600203"/>
            <a:ext cx="7620000" cy="502767"/>
            <a:chOff x="1600200" y="2133600"/>
            <a:chExt cx="5715000" cy="50276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133600"/>
              <a:ext cx="127948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ClientHello</a:t>
              </a:r>
              <a:endParaRPr lang="en-US" sz="2667" dirty="0"/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9753600" y="1143000"/>
            <a:ext cx="17272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BankCert</a:t>
            </a:r>
            <a:endParaRPr lang="en-US" sz="2667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978400" y="1143000"/>
            <a:ext cx="21336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 err="1"/>
              <a:t>BadguyCert</a:t>
            </a:r>
            <a:endParaRPr lang="en-US" sz="2667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04000" y="2209804"/>
            <a:ext cx="3352800" cy="502767"/>
            <a:chOff x="4953000" y="2743201"/>
            <a:chExt cx="2514600" cy="50276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743201"/>
              <a:ext cx="1987420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Bank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3600" y="2209804"/>
            <a:ext cx="3352800" cy="502767"/>
            <a:chOff x="1600200" y="2743200"/>
            <a:chExt cx="2514600" cy="502765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743200"/>
              <a:ext cx="2070855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/>
                <a:t>ServerCert</a:t>
              </a:r>
              <a:r>
                <a:rPr lang="en-US" sz="2667" dirty="0"/>
                <a:t> (</a:t>
              </a:r>
              <a:r>
                <a:rPr lang="en-US" sz="2667" b="1" dirty="0"/>
                <a:t>rogue</a:t>
              </a:r>
              <a:r>
                <a:rPr lang="en-US" sz="2667" dirty="0"/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0" y="990600"/>
            <a:ext cx="3759200" cy="4572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/>
              <a:t>GET </a:t>
            </a:r>
            <a:r>
              <a:rPr lang="en-US" sz="2667" b="1" dirty="0"/>
              <a:t>https</a:t>
            </a:r>
            <a:r>
              <a:rPr lang="en-US" sz="2667" dirty="0"/>
              <a:t>://bank.com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19200" y="3429004"/>
            <a:ext cx="9477164" cy="995069"/>
            <a:chOff x="914400" y="3962397"/>
            <a:chExt cx="7107873" cy="995067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3962398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3962397"/>
              <a:ext cx="1922594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5"/>
              <a:ext cx="32124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20801" y="4343408"/>
            <a:ext cx="4572000" cy="502767"/>
            <a:chOff x="990600" y="4876799"/>
            <a:chExt cx="3429000" cy="502765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487679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1</a:t>
              </a:r>
              <a:endParaRPr lang="en-US" sz="2667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99201" y="4381037"/>
            <a:ext cx="4572000" cy="502767"/>
            <a:chOff x="4724400" y="4914429"/>
            <a:chExt cx="3429000" cy="502765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4914429"/>
              <a:ext cx="2411189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HTTP data enc with k</a:t>
              </a:r>
              <a:r>
                <a:rPr lang="en-US" sz="2667" baseline="-25000" dirty="0"/>
                <a:t>2</a:t>
              </a:r>
              <a:endParaRPr lang="en-US" sz="2667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25602" y="2819400"/>
            <a:ext cx="40084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</a:rPr>
              <a:t>(cert for Bank by a valid CA)</a:t>
            </a: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What to do?      </a:t>
            </a:r>
            <a:r>
              <a:rPr lang="en-US" sz="3200" dirty="0"/>
              <a:t>(many good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92200"/>
            <a:ext cx="11887200" cy="5486400"/>
          </a:xfrm>
        </p:spPr>
        <p:txBody>
          <a:bodyPr>
            <a:normAutofit/>
          </a:bodyPr>
          <a:lstStyle/>
          <a:p>
            <a:pPr marL="609585" indent="-609585">
              <a:spcBef>
                <a:spcPts val="3168"/>
              </a:spcBef>
              <a:buAutoNum type="arabicPeriod"/>
            </a:pPr>
            <a:r>
              <a:rPr lang="en-US" b="0" dirty="0" smtClean="0"/>
              <a:t>Dynamic HTTP public-key pinning</a:t>
            </a:r>
            <a:r>
              <a:rPr lang="en-US" dirty="0"/>
              <a:t>    </a:t>
            </a:r>
            <a:r>
              <a:rPr lang="en-US" sz="2000" dirty="0"/>
              <a:t>(RFC 7469)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Let</a:t>
            </a:r>
            <a:r>
              <a:rPr lang="en-US" dirty="0" smtClean="0"/>
              <a:t> a </a:t>
            </a:r>
            <a:r>
              <a:rPr lang="en-US" b="0" dirty="0" smtClean="0"/>
              <a:t>site declare CAs </a:t>
            </a:r>
            <a:r>
              <a:rPr lang="en-US" b="0" dirty="0"/>
              <a:t>that can sign </a:t>
            </a:r>
            <a:r>
              <a:rPr lang="en-US" dirty="0" smtClean="0"/>
              <a:t>its </a:t>
            </a:r>
            <a:r>
              <a:rPr lang="en-US" b="0" dirty="0" smtClean="0"/>
              <a:t>cert (</a:t>
            </a:r>
            <a:r>
              <a:rPr lang="en-US" dirty="0" smtClean="0"/>
              <a:t>similar to </a:t>
            </a:r>
            <a:r>
              <a:rPr lang="en-US" b="0" dirty="0" smtClean="0"/>
              <a:t>HSTS)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0" dirty="0" smtClean="0"/>
              <a:t>on </a:t>
            </a:r>
            <a:r>
              <a:rPr lang="en-US" b="0" dirty="0"/>
              <a:t>subsequent HTTPS, browser rejects certs </a:t>
            </a:r>
            <a:r>
              <a:rPr lang="en-US" b="0" dirty="0" smtClean="0"/>
              <a:t>issued </a:t>
            </a:r>
            <a:r>
              <a:rPr lang="en-US" b="0" dirty="0"/>
              <a:t>by other </a:t>
            </a:r>
            <a:r>
              <a:rPr lang="en-US" b="0" dirty="0" smtClean="0"/>
              <a:t>CAs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TOFU:    Trust on First Use</a:t>
            </a:r>
            <a:endParaRPr lang="en-US" b="0" dirty="0"/>
          </a:p>
          <a:p>
            <a:pPr marL="609585" indent="-609585">
              <a:buAutoNum type="arabicPeriod"/>
            </a:pPr>
            <a:endParaRPr lang="en-US" b="0" dirty="0"/>
          </a:p>
          <a:p>
            <a:pPr marL="609585" indent="-609585">
              <a:buAutoNum type="arabicPeriod"/>
            </a:pPr>
            <a:r>
              <a:rPr lang="en-US" b="0" dirty="0" smtClean="0"/>
              <a:t>Certificate Transparency:   </a:t>
            </a:r>
            <a:r>
              <a:rPr lang="en-US" sz="2533" dirty="0"/>
              <a:t>[LL’12]</a:t>
            </a:r>
          </a:p>
          <a:p>
            <a:pPr marL="1142971" lvl="1" indent="-609585"/>
            <a:r>
              <a:rPr lang="en-US" b="0" dirty="0" smtClean="0"/>
              <a:t>idea:     CA’s must advertise a log of </a:t>
            </a:r>
            <a:r>
              <a:rPr lang="en-US" u="sng" dirty="0" smtClean="0"/>
              <a:t>all</a:t>
            </a:r>
            <a:r>
              <a:rPr lang="en-US" b="0" dirty="0" smtClean="0"/>
              <a:t> certs. they issued</a:t>
            </a:r>
          </a:p>
          <a:p>
            <a:pPr marL="1142971" lvl="1" indent="-609585"/>
            <a:r>
              <a:rPr lang="en-US" dirty="0" smtClean="0"/>
              <a:t>Browser will only use a cert if it is published on log server</a:t>
            </a:r>
          </a:p>
          <a:p>
            <a:pPr lvl="2">
              <a:lnSpc>
                <a:spcPct val="110000"/>
              </a:lnSpc>
              <a:buFont typeface="Arial"/>
              <a:buChar char="•"/>
            </a:pPr>
            <a:r>
              <a:rPr lang="en-US" b="0" dirty="0" smtClean="0"/>
              <a:t>Efficient implementation using </a:t>
            </a:r>
            <a:r>
              <a:rPr lang="en-US" b="0" dirty="0" err="1" smtClean="0"/>
              <a:t>Merkle</a:t>
            </a:r>
            <a:r>
              <a:rPr lang="en-US" b="0" dirty="0" smtClean="0"/>
              <a:t> hash trees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Companies can scan logs to look for invalid issuance</a:t>
            </a:r>
            <a:endParaRPr lang="en-US" b="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03400"/>
            <a:ext cx="10625922" cy="173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Public-Key-Pins: max-age=2592000;</a:t>
            </a:r>
          </a:p>
          <a:p>
            <a:r>
              <a:rPr lang="en-US" sz="2667" dirty="0"/>
              <a:t>       pin-sha256="E9CZ9INDbd+2eRQozYqqbQ2yXLVKB9+xcprMF+44U1g=";</a:t>
            </a:r>
          </a:p>
          <a:p>
            <a:r>
              <a:rPr lang="en-US" sz="2667" dirty="0"/>
              <a:t>       pin-sha256="LPJNul+wow4m6DsqxbninhsWHlwfp0JecwQzYpOLmCQ=";</a:t>
            </a:r>
          </a:p>
          <a:p>
            <a:r>
              <a:rPr lang="en-US" sz="2667" dirty="0"/>
              <a:t>      </a:t>
            </a:r>
            <a:r>
              <a:rPr lang="en-US" sz="2667" dirty="0">
                <a:solidFill>
                  <a:srgbClr val="0000FF"/>
                </a:solidFill>
              </a:rPr>
              <a:t> report-</a:t>
            </a:r>
            <a:r>
              <a:rPr lang="en-US" sz="2667" dirty="0" err="1">
                <a:solidFill>
                  <a:srgbClr val="0000FF"/>
                </a:solidFill>
              </a:rPr>
              <a:t>uri</a:t>
            </a:r>
            <a:r>
              <a:rPr lang="en-US" sz="2667" dirty="0">
                <a:solidFill>
                  <a:srgbClr val="0000FF"/>
                </a:solidFill>
              </a:rPr>
              <a:t>="https://</a:t>
            </a:r>
            <a:r>
              <a:rPr lang="en-US" sz="2667" dirty="0" err="1">
                <a:solidFill>
                  <a:srgbClr val="0000FF"/>
                </a:solidFill>
              </a:rPr>
              <a:t>example.net</a:t>
            </a:r>
            <a:r>
              <a:rPr lang="en-US" sz="2667" dirty="0">
                <a:solidFill>
                  <a:srgbClr val="0000FF"/>
                </a:solidFill>
              </a:rPr>
              <a:t>/</a:t>
            </a:r>
            <a:r>
              <a:rPr lang="en-US" sz="2667" dirty="0" err="1">
                <a:solidFill>
                  <a:srgbClr val="0000FF"/>
                </a:solidFill>
              </a:rPr>
              <a:t>pkp</a:t>
            </a:r>
            <a:r>
              <a:rPr lang="en-US" sz="2667" dirty="0">
                <a:solidFill>
                  <a:srgbClr val="0000FF"/>
                </a:solidFill>
              </a:rPr>
              <a:t>-report"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650118"/>
            <a:ext cx="10760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Examine browser’s pinning DB:      </a:t>
            </a:r>
            <a:r>
              <a:rPr lang="en-US" sz="3200" dirty="0">
                <a:solidFill>
                  <a:srgbClr val="0000FF"/>
                </a:solidFill>
              </a:rPr>
              <a:t>chrome://net-internals/#</a:t>
            </a:r>
            <a:r>
              <a:rPr lang="en-US" sz="3200" dirty="0" err="1">
                <a:solidFill>
                  <a:srgbClr val="0000FF"/>
                </a:solidFill>
              </a:rPr>
              <a:t>hsts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HPKP example   </a:t>
            </a:r>
            <a:r>
              <a:rPr lang="en-US" sz="3733" dirty="0"/>
              <a:t>(HTTP header </a:t>
            </a:r>
            <a:r>
              <a:rPr lang="en-US" sz="3733"/>
              <a:t>from server)</a:t>
            </a:r>
            <a:endParaRPr lang="en-US" sz="3733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871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Brief overview of HTTPS: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the SSL/TLS protocol works  (very briefly)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How to use HTTPS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Integrating HTTPS into the browser</a:t>
            </a:r>
          </a:p>
          <a:p>
            <a:pPr lvl="1">
              <a:buFont typeface="Arial" pitchFamily="34" charset="0"/>
              <a:buChar char="•"/>
            </a:pPr>
            <a:r>
              <a:rPr lang="en-US" b="0" dirty="0" smtClean="0"/>
              <a:t>Lots of user interface problems to watch for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880894"/>
          </a:xfrm>
        </p:spPr>
        <p:txBody>
          <a:bodyPr>
            <a:normAutofit/>
          </a:bodyPr>
          <a:lstStyle/>
          <a:p>
            <a:r>
              <a:rPr lang="en-US" sz="5333" dirty="0"/>
              <a:t>3.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708327"/>
            <a:ext cx="11379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Page loads over HTTPS, but contains content over HTTP</a:t>
            </a:r>
          </a:p>
          <a:p>
            <a:pPr marL="0" indent="0">
              <a:buNone/>
            </a:pPr>
            <a:r>
              <a:rPr lang="en-US" dirty="0" smtClean="0"/>
              <a:t>		(e.g.     &lt;script 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://.../script.js&gt;  ) </a:t>
            </a:r>
          </a:p>
          <a:p>
            <a:endParaRPr lang="en-US" dirty="0"/>
          </a:p>
          <a:p>
            <a:pPr marL="609585" lvl="1" indent="0">
              <a:buNone/>
            </a:pPr>
            <a:r>
              <a:rPr lang="en-US" b="0" dirty="0" smtClean="0"/>
              <a:t>⇒  Active </a:t>
            </a:r>
            <a:r>
              <a:rPr lang="en-US" b="0" dirty="0"/>
              <a:t>network attacker can </a:t>
            </a:r>
            <a:r>
              <a:rPr lang="en-US" b="0" dirty="0" smtClean="0"/>
              <a:t>hijack session</a:t>
            </a:r>
          </a:p>
          <a:p>
            <a:pPr marL="0" indent="0">
              <a:buNone/>
            </a:pPr>
            <a:r>
              <a:rPr lang="en-US" b="0" dirty="0" smtClean="0"/>
              <a:t>		by modifying script en-route to browser</a:t>
            </a:r>
          </a:p>
          <a:p>
            <a:pPr marL="0" indent="0"/>
            <a:endParaRPr lang="en-US" b="0" dirty="0"/>
          </a:p>
          <a:p>
            <a:endParaRPr lang="en-US" dirty="0" smtClean="0"/>
          </a:p>
          <a:p>
            <a:pPr marL="15239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l="33594" t="37500" r="32813" b="40625"/>
          <a:stretch>
            <a:fillRect/>
          </a:stretch>
        </p:blipFill>
        <p:spPr bwMode="auto">
          <a:xfrm>
            <a:off x="1117600" y="3934127"/>
            <a:ext cx="43688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7" name="TextBox 6"/>
          <p:cNvSpPr txBox="1"/>
          <p:nvPr/>
        </p:nvSpPr>
        <p:spPr>
          <a:xfrm>
            <a:off x="162984" y="4219876"/>
            <a:ext cx="702436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67" dirty="0"/>
              <a:t>IE7: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2" y="4137327"/>
            <a:ext cx="19360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Old Chrome:</a:t>
            </a:r>
          </a:p>
        </p:txBody>
      </p:sp>
      <p:pic>
        <p:nvPicPr>
          <p:cNvPr id="9" name="Picture 8" descr="Screen Shot 2011-11-02 at 2.22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3" b="-732"/>
          <a:stretch/>
        </p:blipFill>
        <p:spPr>
          <a:xfrm>
            <a:off x="6178562" y="4594527"/>
            <a:ext cx="5810239" cy="457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604001" y="1902128"/>
            <a:ext cx="3766121" cy="563265"/>
            <a:chOff x="4953001" y="1885950"/>
            <a:chExt cx="2824591" cy="422449"/>
          </a:xfrm>
        </p:grpSpPr>
        <p:sp>
          <p:nvSpPr>
            <p:cNvPr id="4" name="Left Brace 3"/>
            <p:cNvSpPr/>
            <p:nvPr/>
          </p:nvSpPr>
          <p:spPr>
            <a:xfrm rot="16200000">
              <a:off x="5143501" y="1695450"/>
              <a:ext cx="152399" cy="533400"/>
            </a:xfrm>
            <a:prstGeom prst="leftBrac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72200" y="1962150"/>
              <a:ext cx="160539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never write this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192889" y="2060222"/>
              <a:ext cx="945444" cy="104622"/>
            </a:xfrm>
            <a:custGeom>
              <a:avLst/>
              <a:gdLst>
                <a:gd name="connsiteX0" fmla="*/ 945444 w 945444"/>
                <a:gd name="connsiteY0" fmla="*/ 84667 h 104622"/>
                <a:gd name="connsiteX1" fmla="*/ 536222 w 945444"/>
                <a:gd name="connsiteY1" fmla="*/ 98778 h 104622"/>
                <a:gd name="connsiteX2" fmla="*/ 0 w 945444"/>
                <a:gd name="connsiteY2" fmla="*/ 0 h 10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444" h="104622">
                  <a:moveTo>
                    <a:pt x="945444" y="84667"/>
                  </a:moveTo>
                  <a:cubicBezTo>
                    <a:pt x="819620" y="98778"/>
                    <a:pt x="693796" y="112889"/>
                    <a:pt x="536222" y="98778"/>
                  </a:cubicBezTo>
                  <a:cubicBezTo>
                    <a:pt x="378648" y="84667"/>
                    <a:pt x="0" y="0"/>
                    <a:pt x="0" y="0"/>
                  </a:cubicBezTo>
                </a:path>
              </a:pathLst>
            </a:cu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41074" y="5661327"/>
            <a:ext cx="9682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Chrome policy:   blocked:  CSS, script, frame;     allowed: images, XHR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Peeking through SSL: 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8600"/>
            <a:ext cx="11582400" cy="3886200"/>
          </a:xfrm>
        </p:spPr>
        <p:txBody>
          <a:bodyPr>
            <a:normAutofit/>
          </a:bodyPr>
          <a:lstStyle/>
          <a:p>
            <a:r>
              <a:rPr lang="en-US" b="0" dirty="0" smtClean="0"/>
              <a:t>Network traffic reveals length of HTTPS packets</a:t>
            </a:r>
          </a:p>
          <a:p>
            <a:pPr lvl="1">
              <a:spcAft>
                <a:spcPts val="4000"/>
              </a:spcAft>
            </a:pPr>
            <a:r>
              <a:rPr lang="en-US" dirty="0" smtClean="0"/>
              <a:t>TLS supports up to 256 bytes of padding</a:t>
            </a:r>
          </a:p>
          <a:p>
            <a:pPr>
              <a:spcAft>
                <a:spcPts val="4000"/>
              </a:spcAft>
            </a:pPr>
            <a:r>
              <a:rPr lang="en-US" b="0" dirty="0" smtClean="0"/>
              <a:t>AJAX-rich pages have lots and lots of interactions with the server</a:t>
            </a:r>
          </a:p>
          <a:p>
            <a:r>
              <a:rPr lang="en-US" b="0" dirty="0" smtClean="0"/>
              <a:t>These interactions expose specific internal state of the page</a:t>
            </a:r>
            <a:endParaRPr lang="en-US" b="0" dirty="0"/>
          </a:p>
        </p:txBody>
      </p:sp>
      <p:sp>
        <p:nvSpPr>
          <p:cNvPr id="4" name="Explosion 2 3"/>
          <p:cNvSpPr/>
          <p:nvPr/>
        </p:nvSpPr>
        <p:spPr>
          <a:xfrm>
            <a:off x="3352800" y="4622800"/>
            <a:ext cx="3251200" cy="11430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200" y="5060890"/>
            <a:ext cx="5283200" cy="50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67" dirty="0"/>
              <a:t>Chen, Wang, Wang, Zhang, 2010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1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0" y="76200"/>
            <a:ext cx="11887200" cy="944563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an example  </a:t>
            </a:r>
            <a:r>
              <a:rPr lang="en-US" sz="2667" dirty="0"/>
              <a:t>[CWWZ’10]</a:t>
            </a:r>
          </a:p>
        </p:txBody>
      </p:sp>
      <p:pic>
        <p:nvPicPr>
          <p:cNvPr id="4" name="Picture 3" descr="state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532" y="1020763"/>
            <a:ext cx="8500477" cy="33341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45268" y="4684805"/>
            <a:ext cx="10464800" cy="1229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600"/>
              </a:spcAft>
            </a:pPr>
            <a:r>
              <a:rPr lang="en-US" sz="3200" dirty="0"/>
              <a:t>	Vulnerabilities in an online tax application</a:t>
            </a:r>
          </a:p>
          <a:p>
            <a:r>
              <a:rPr lang="en-US" sz="2400" dirty="0"/>
              <a:t>	</a:t>
            </a:r>
            <a:r>
              <a:rPr lang="en-US" sz="3200" dirty="0"/>
              <a:t>No easy fix.    Can also be used to ID Tor traffic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5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148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Peeking through SSL:  compression </a:t>
            </a:r>
            <a:r>
              <a:rPr lang="en-US" sz="2667" dirty="0"/>
              <a:t>[DR’12]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" y="889000"/>
            <a:ext cx="12090400" cy="499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   supports compressing data before encryption </a:t>
            </a:r>
            <a:r>
              <a:rPr lang="en-US" sz="2667" dirty="0"/>
              <a:t>(16KB records)</a:t>
            </a:r>
          </a:p>
          <a:p>
            <a:endParaRPr lang="en-US" sz="3200" dirty="0"/>
          </a:p>
          <a:p>
            <a:r>
              <a:rPr lang="en-US" sz="3200" dirty="0"/>
              <a:t>Attacker:   wants to recover Gmail session cookie (say)</a:t>
            </a:r>
          </a:p>
          <a:p>
            <a:pPr marL="457189" indent="-457189">
              <a:spcBef>
                <a:spcPts val="800"/>
              </a:spcBef>
              <a:buFont typeface="Arial"/>
              <a:buChar char="•"/>
            </a:pPr>
            <a:r>
              <a:rPr lang="en-US" sz="3200" dirty="0"/>
              <a:t>Places </a:t>
            </a:r>
            <a:r>
              <a:rPr lang="en-US" sz="3200" dirty="0" err="1"/>
              <a:t>Javascript</a:t>
            </a:r>
            <a:r>
              <a:rPr lang="en-US" sz="3200" dirty="0"/>
              <a:t> on some site that issues request:</a:t>
            </a:r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 marL="457189" indent="-457189">
              <a:buFont typeface="Arial"/>
              <a:buChar char="•"/>
            </a:pPr>
            <a:endParaRPr lang="en-US" sz="3200" dirty="0"/>
          </a:p>
          <a:p>
            <a:pPr>
              <a:spcBef>
                <a:spcPts val="800"/>
              </a:spcBef>
            </a:pPr>
            <a:r>
              <a:rPr lang="en-US" sz="2933" dirty="0"/>
              <a:t>           1</a:t>
            </a:r>
            <a:r>
              <a:rPr lang="en-US" sz="2933" baseline="30000" dirty="0"/>
              <a:t>st</a:t>
            </a:r>
            <a:r>
              <a:rPr lang="en-US" sz="2933" dirty="0"/>
              <a:t> byte of cookie is “A”    ⇒   record will compress more than when not</a:t>
            </a:r>
          </a:p>
          <a:p>
            <a:pPr marL="457189" indent="-457189">
              <a:spcBef>
                <a:spcPts val="2400"/>
              </a:spcBef>
              <a:buFont typeface="Arial"/>
              <a:buChar char="•"/>
            </a:pPr>
            <a:r>
              <a:rPr lang="en-US" sz="2400" dirty="0"/>
              <a:t>Script tries all possibilities to expose 1</a:t>
            </a:r>
            <a:r>
              <a:rPr lang="en-US" sz="2400" baseline="30000" dirty="0"/>
              <a:t>st</a:t>
            </a:r>
            <a:r>
              <a:rPr lang="en-US" sz="2400" dirty="0"/>
              <a:t> byte.   Moves to 2</a:t>
            </a:r>
            <a:r>
              <a:rPr lang="en-US" sz="2400" baseline="30000" dirty="0"/>
              <a:t>nd</a:t>
            </a:r>
            <a:r>
              <a:rPr lang="en-US" sz="2400" dirty="0"/>
              <a:t> bytes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367" y="5672373"/>
            <a:ext cx="843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to do:   do not use compression with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3124201"/>
            <a:ext cx="6206379" cy="120032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GET  </a:t>
            </a:r>
            <a:r>
              <a:rPr lang="en-US" sz="2400" dirty="0" err="1">
                <a:solidFill>
                  <a:srgbClr val="0000FF"/>
                </a:solidFill>
              </a:rPr>
              <a:t>gmail.com</a:t>
            </a:r>
            <a:r>
              <a:rPr lang="en-US" sz="2400" dirty="0">
                <a:solidFill>
                  <a:srgbClr val="0000FF"/>
                </a:solidFill>
              </a:rPr>
              <a:t>/__AAAAAAAAAAAAA….AAAAAA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Cookie:   session=__A </a:t>
            </a:r>
            <a:r>
              <a:rPr lang="en-US" sz="2400" dirty="0"/>
              <a:t>6Bh63g53ig4</a:t>
            </a:r>
            <a:br>
              <a:rPr lang="en-US" sz="2400" dirty="0"/>
            </a:br>
            <a:r>
              <a:rPr lang="en-US" sz="2400" dirty="0"/>
              <a:t>Host: </a:t>
            </a:r>
            <a:r>
              <a:rPr lang="en-US" sz="2400" dirty="0" err="1"/>
              <a:t>gmail.com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57601" y="3022601"/>
            <a:ext cx="7336663" cy="920660"/>
            <a:chOff x="4495800" y="2038350"/>
            <a:chExt cx="5502497" cy="69049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95800" y="2724150"/>
              <a:ext cx="2087265" cy="46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602638" y="2460795"/>
              <a:ext cx="392" cy="263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91854" y="2456400"/>
              <a:ext cx="2602942" cy="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20200" y="2038350"/>
              <a:ext cx="77809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16KB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0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08000" y="1905000"/>
            <a:ext cx="10972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 Attacker: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 smtClean="0"/>
              <a:t>Controls network infrastructure:     </a:t>
            </a:r>
            <a:r>
              <a:rPr lang="en-US" sz="2667" dirty="0"/>
              <a:t>Routers,   DNS</a:t>
            </a:r>
            <a:endParaRPr lang="en-US" dirty="0"/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/>
              <a:t>E</a:t>
            </a:r>
            <a:r>
              <a:rPr lang="en-US" sz="3200" dirty="0"/>
              <a:t>avesdrops, injects, blocks, and modifies packets</a:t>
            </a:r>
          </a:p>
          <a:p>
            <a:pPr lvl="1"/>
            <a:endParaRPr lang="en-US" dirty="0" smtClean="0"/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Examples: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Wireless network at Internet Café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Internet access at hotels   </a:t>
            </a:r>
            <a:r>
              <a:rPr lang="en-US" sz="2667" dirty="0"/>
              <a:t>(</a:t>
            </a:r>
            <a:r>
              <a:rPr lang="en-US" sz="2667" dirty="0" err="1"/>
              <a:t>untrusted</a:t>
            </a:r>
            <a:r>
              <a:rPr lang="en-US" sz="2667" dirty="0"/>
              <a:t> ISP)</a:t>
            </a:r>
            <a:endParaRPr lang="en-US" dirty="0" smtClean="0"/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1600" y="1600201"/>
            <a:ext cx="1684867" cy="92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60161" y="1685030"/>
            <a:ext cx="814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90333" y="2185092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Enc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871133" y="264229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67392" y="2164455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35646" y="2215255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892585" y="1707255"/>
            <a:ext cx="703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8737600" y="2207317"/>
            <a:ext cx="1016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Dec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763933" y="2664517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093244" y="2214590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0092192" y="2193951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3428472" y="3267239"/>
            <a:ext cx="339725" cy="4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9119923" y="3300840"/>
            <a:ext cx="338139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191934" y="3361429"/>
            <a:ext cx="1189749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PK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sp>
        <p:nvSpPr>
          <p:cNvPr id="20" name="TextBox 19"/>
          <p:cNvSpPr txBox="1"/>
          <p:nvPr/>
        </p:nvSpPr>
        <p:spPr>
          <a:xfrm>
            <a:off x="8779934" y="3356668"/>
            <a:ext cx="1162498" cy="666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733" dirty="0" err="1"/>
              <a:t>SK</a:t>
            </a:r>
            <a:r>
              <a:rPr lang="en-US" sz="3733" baseline="-25000" dirty="0" err="1"/>
              <a:t>Bob</a:t>
            </a:r>
            <a:endParaRPr lang="en-US" sz="3733" dirty="0"/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4106333" y="2675630"/>
            <a:ext cx="121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9795933" y="2675629"/>
            <a:ext cx="9736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1117600" y="4428229"/>
            <a:ext cx="1076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Bob generates    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,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Alice:  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  encrypts messages and only Bob can decrypt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609600" y="796029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Public-key encryption: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16312"/>
            <a:ext cx="103632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Alice (browser)  obtain 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550400" y="1941160"/>
            <a:ext cx="14224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3200" y="2296760"/>
            <a:ext cx="13208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5200" y="1483960"/>
            <a:ext cx="56457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CA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802064" y="1991964"/>
            <a:ext cx="3748336" cy="913200"/>
            <a:chOff x="4275348" y="3019933"/>
            <a:chExt cx="2811252" cy="913198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1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PK     and</a:t>
              </a:r>
            </a:p>
            <a:p>
              <a:r>
                <a:rPr lang="en-US" sz="2667" dirty="0"/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46" y="1352913"/>
            <a:ext cx="1327350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Browser</a:t>
            </a:r>
            <a:br>
              <a:rPr lang="en-US" sz="2667" dirty="0"/>
            </a:br>
            <a:r>
              <a:rPr lang="en-US" sz="2667" dirty="0"/>
              <a:t>Alice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972800" y="3007960"/>
            <a:ext cx="1016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>
                    <a:lumMod val="95000"/>
                  </a:schemeClr>
                </a:solidFill>
              </a:rPr>
              <a:t>SK</a:t>
            </a:r>
            <a:r>
              <a:rPr lang="en-US" sz="2667" baseline="-25000" dirty="0">
                <a:solidFill>
                  <a:schemeClr val="bg1">
                    <a:lumMod val="95000"/>
                  </a:schemeClr>
                </a:solidFill>
              </a:rPr>
              <a:t>CA</a:t>
            </a:r>
            <a:endParaRPr lang="en-US" sz="26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325" y="2688170"/>
            <a:ext cx="97815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check</a:t>
            </a:r>
          </a:p>
          <a:p>
            <a:pPr algn="ctr"/>
            <a:r>
              <a:rPr lang="en-US" sz="2667" dirty="0"/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838112" y="3287280"/>
            <a:ext cx="3759200" cy="1854280"/>
            <a:chOff x="4302384" y="4327445"/>
            <a:chExt cx="2819400" cy="1854279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327445"/>
              <a:ext cx="2272353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issue Cert with SK</a:t>
              </a:r>
              <a:r>
                <a:rPr lang="en-US" sz="2667" baseline="-25000" dirty="0"/>
                <a:t>CA </a:t>
              </a:r>
              <a:r>
                <a:rPr lang="en-US" sz="2667" dirty="0"/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059665" cy="91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24000" y="4074764"/>
            <a:ext cx="2378440" cy="1420824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059665" cy="67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Bob’s </a:t>
                </a:r>
                <a:br>
                  <a:rPr lang="en-US" sz="2667" b="1" dirty="0"/>
                </a:br>
                <a:r>
                  <a:rPr lang="en-US" sz="2667" b="1" dirty="0"/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3759200" y="2195160"/>
            <a:ext cx="2032000" cy="254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093561"/>
            <a:ext cx="1455848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choose</a:t>
            </a:r>
          </a:p>
          <a:p>
            <a:r>
              <a:rPr lang="en-US" sz="2667" dirty="0"/>
              <a:t>   (SK,PK</a:t>
            </a:r>
            <a:r>
              <a:rPr lang="en-US" sz="2400" dirty="0"/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7713" y="1636360"/>
            <a:ext cx="169610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Server 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775" y="3065049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5" name="TextBox 34"/>
          <p:cNvSpPr txBox="1"/>
          <p:nvPr/>
        </p:nvSpPr>
        <p:spPr>
          <a:xfrm>
            <a:off x="366121" y="3747874"/>
            <a:ext cx="99001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Verify</a:t>
            </a:r>
          </a:p>
          <a:p>
            <a:pPr algn="ctr"/>
            <a:r>
              <a:rPr lang="en-US" sz="2667" dirty="0"/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914400" y="5620112"/>
            <a:ext cx="1036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kern="0" dirty="0"/>
              <a:t>Bob uses Cert for an extended period  </a:t>
            </a:r>
            <a:r>
              <a:rPr lang="en-US" sz="2667" kern="0" dirty="0"/>
              <a:t>(</a:t>
            </a:r>
            <a:r>
              <a:rPr lang="en-US" sz="2667" kern="0" dirty="0" err="1"/>
              <a:t>e.g</a:t>
            </a:r>
            <a:r>
              <a:rPr lang="en-US" sz="2667" kern="0" dirty="0"/>
              <a:t>. one year) </a:t>
            </a:r>
            <a:endParaRPr lang="en-US" sz="3200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  <a:p>
            <a:pPr marL="457189" indent="-457189" defTabSz="121917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3200" b="1" kern="0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2" y="3084160"/>
            <a:ext cx="779188" cy="5027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PK</a:t>
            </a:r>
            <a:r>
              <a:rPr lang="en-US" sz="2667" baseline="-25000" dirty="0"/>
              <a:t>CA</a:t>
            </a:r>
            <a:endParaRPr lang="en-US" sz="2667" dirty="0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0026"/>
          </a:xfrm>
        </p:spPr>
        <p:txBody>
          <a:bodyPr/>
          <a:lstStyle/>
          <a:p>
            <a:r>
              <a:rPr lang="en-US" dirty="0" smtClean="0"/>
              <a:t>Certificates: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46826"/>
            <a:ext cx="406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745227"/>
            <a:ext cx="5419455" cy="5382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19" r="5319" b="5636"/>
          <a:stretch/>
        </p:blipFill>
        <p:spPr>
          <a:xfrm>
            <a:off x="304800" y="1618234"/>
            <a:ext cx="5689600" cy="44101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65600" y="1862826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2980426"/>
            <a:ext cx="5283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80000" y="49108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80000" y="5825226"/>
            <a:ext cx="812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652000" y="4670405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5824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Subject’s </a:t>
            </a:r>
            <a:r>
              <a:rPr lang="en-US" dirty="0" err="1" smtClean="0"/>
              <a:t>CommonName</a:t>
            </a:r>
            <a:r>
              <a:rPr lang="en-US" dirty="0" smtClean="0"/>
              <a:t> can be: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An explicit name, e.g. 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cs.stanford.edu  </a:t>
            </a:r>
            <a:r>
              <a:rPr lang="en-US" b="0" dirty="0" smtClean="0"/>
              <a:t>  ,   or</a:t>
            </a:r>
          </a:p>
          <a:p>
            <a:pPr>
              <a:spcBef>
                <a:spcPts val="2368"/>
              </a:spcBef>
            </a:pPr>
            <a:r>
              <a:rPr lang="en-US" b="0" dirty="0" smtClean="0"/>
              <a:t>A wildcard cert, e.g.    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b="0" dirty="0" smtClean="0"/>
              <a:t>or    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</a:t>
            </a:r>
            <a:r>
              <a:rPr lang="en-US" b="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*.</a:t>
            </a:r>
            <a:r>
              <a:rPr lang="en-US" b="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stanford.edu</a:t>
            </a:r>
            <a:endParaRPr lang="en-US" b="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6400"/>
              </a:spcBef>
              <a:buNone/>
            </a:pPr>
            <a:r>
              <a:rPr lang="en-US" dirty="0" smtClean="0"/>
              <a:t>matching rules:</a:t>
            </a:r>
          </a:p>
          <a:p>
            <a:pPr marL="0" indent="0">
              <a:buNone/>
            </a:pPr>
            <a:r>
              <a:rPr lang="en-US" sz="2667" dirty="0"/>
              <a:t>	 “</a:t>
            </a:r>
            <a:r>
              <a:rPr lang="en-US" sz="2667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2667" dirty="0"/>
              <a:t>” must occur in leftmost component,  does not match “.”</a:t>
            </a:r>
          </a:p>
          <a:p>
            <a:pPr marL="0" indent="0">
              <a:buNone/>
            </a:pPr>
            <a:r>
              <a:rPr lang="en-US" sz="2667" dirty="0"/>
              <a:t>		 example:   *.</a:t>
            </a:r>
            <a:r>
              <a:rPr lang="en-US" sz="2667" dirty="0" err="1"/>
              <a:t>a.com</a:t>
            </a:r>
            <a:r>
              <a:rPr lang="en-US" sz="2667" dirty="0"/>
              <a:t>   matches   x.a.com  but not  </a:t>
            </a:r>
            <a:r>
              <a:rPr lang="en-US" sz="2667" dirty="0" err="1"/>
              <a:t>y.x.a.com</a:t>
            </a:r>
            <a:endParaRPr lang="en-US" sz="2667" dirty="0"/>
          </a:p>
          <a:p>
            <a:pPr marL="0" indent="0">
              <a:spcBef>
                <a:spcPts val="2432"/>
              </a:spcBef>
              <a:buNone/>
            </a:pPr>
            <a:r>
              <a:rPr lang="en-US" sz="2667" dirty="0"/>
              <a:t>					</a:t>
            </a:r>
            <a:r>
              <a:rPr lang="en-US" sz="2400" dirty="0"/>
              <a:t>(as in RFC 2818:   “HTTPS over TLS”)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"/>
            <a:ext cx="10515600" cy="1325563"/>
          </a:xfrm>
        </p:spPr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644294"/>
            <a:ext cx="3860800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67"/>
              </a:lnSpc>
            </a:pPr>
            <a:r>
              <a:rPr lang="en-US" sz="3200" dirty="0"/>
              <a:t>Browsers accept</a:t>
            </a:r>
            <a:br>
              <a:rPr lang="en-US" sz="3200" dirty="0"/>
            </a:br>
            <a:r>
              <a:rPr lang="en-US" sz="3200" dirty="0"/>
              <a:t>certificates from a</a:t>
            </a:r>
            <a:br>
              <a:rPr lang="en-US" sz="3200" dirty="0"/>
            </a:br>
            <a:r>
              <a:rPr lang="en-US" sz="3200" dirty="0"/>
              <a:t>large number of CAs</a:t>
            </a:r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endParaRPr lang="en-US" sz="2400" dirty="0"/>
          </a:p>
          <a:p>
            <a:pPr>
              <a:lnSpc>
                <a:spcPts val="4667"/>
              </a:lnSpc>
            </a:pPr>
            <a:r>
              <a:rPr lang="en-US" sz="2400" dirty="0"/>
              <a:t>Top level CAs ≈ 60</a:t>
            </a:r>
          </a:p>
          <a:p>
            <a:pPr>
              <a:lnSpc>
                <a:spcPts val="4667"/>
              </a:lnSpc>
            </a:pPr>
            <a:r>
              <a:rPr lang="en-US" sz="2400" dirty="0"/>
              <a:t>Intermediate CAs ≈ 1200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78401" y="1014851"/>
            <a:ext cx="6538148" cy="5373931"/>
            <a:chOff x="3733800" y="1032868"/>
            <a:chExt cx="4903611" cy="4030448"/>
          </a:xfrm>
        </p:grpSpPr>
        <p:grpSp>
          <p:nvGrpSpPr>
            <p:cNvPr id="5" name="Group 4"/>
            <p:cNvGrpSpPr/>
            <p:nvPr/>
          </p:nvGrpSpPr>
          <p:grpSpPr>
            <a:xfrm>
              <a:off x="3733800" y="1649909"/>
              <a:ext cx="4903611" cy="2819400"/>
              <a:chOff x="2514600" y="971550"/>
              <a:chExt cx="4903611" cy="28194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r="65914"/>
              <a:stretch/>
            </p:blipFill>
            <p:spPr>
              <a:xfrm>
                <a:off x="2514600" y="971550"/>
                <a:ext cx="2748844" cy="28194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73211"/>
              <a:stretch/>
            </p:blipFill>
            <p:spPr>
              <a:xfrm>
                <a:off x="5257800" y="971550"/>
                <a:ext cx="2160411" cy="28194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410200" y="4316909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8206" y="1032868"/>
              <a:ext cx="310422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867" b="1" dirty="0"/>
                <a:t>⋮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HTTPS: goals and pitfalls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1723</Words>
  <Application>Microsoft Office PowerPoint</Application>
  <PresentationFormat>宽屏</PresentationFormat>
  <Paragraphs>426</Paragraphs>
  <Slides>34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굴림</vt:lpstr>
      <vt:lpstr>宋体</vt:lpstr>
      <vt:lpstr>Arial</vt:lpstr>
      <vt:lpstr>Calibri</vt:lpstr>
      <vt:lpstr>Calibri Light</vt:lpstr>
      <vt:lpstr>Symbol</vt:lpstr>
      <vt:lpstr>Tahoma</vt:lpstr>
      <vt:lpstr>Times</vt:lpstr>
      <vt:lpstr>Wingdings</vt:lpstr>
      <vt:lpstr>Office 主题</vt:lpstr>
      <vt:lpstr>Computer Security and Cryptography</vt:lpstr>
      <vt:lpstr>Computer Security and Cryptography</vt:lpstr>
      <vt:lpstr>Goals for this lecture</vt:lpstr>
      <vt:lpstr>Threat Model:   Network Attacker</vt:lpstr>
      <vt:lpstr>SSL/TLS overview</vt:lpstr>
      <vt:lpstr>Certificates</vt:lpstr>
      <vt:lpstr>Certificates: example</vt:lpstr>
      <vt:lpstr>Certificates on the web</vt:lpstr>
      <vt:lpstr>Certificate Authorities</vt:lpstr>
      <vt:lpstr>Brief overview of SSL/TLS</vt:lpstr>
      <vt:lpstr>Integrating SSL/TLS with HTTP:    HTTPS</vt:lpstr>
      <vt:lpstr>Why is HTTPS not used for all web traffic?</vt:lpstr>
      <vt:lpstr>HTTPS in the Browser</vt:lpstr>
      <vt:lpstr>The lock icon:    SSL indicator</vt:lpstr>
      <vt:lpstr>When is the (basic) lock icon displayed</vt:lpstr>
      <vt:lpstr>The lock UI:   Extended Validation Certs</vt:lpstr>
      <vt:lpstr>A general UI attack:  picture-in-picture</vt:lpstr>
      <vt:lpstr>HTTPS and login pages:   incorrect usage</vt:lpstr>
      <vt:lpstr>HTTPS and login pages:   guidelines</vt:lpstr>
      <vt:lpstr>Problems with HTTPS  and the Lock Icon</vt:lpstr>
      <vt:lpstr>Problems with HTTPS and the Lock Icon</vt:lpstr>
      <vt:lpstr>1.  HTTP  ⇒  HTTPS  upgrade</vt:lpstr>
      <vt:lpstr>Tricks and Details</vt:lpstr>
      <vt:lpstr>Defense:   Strict Transport Security (HSTS)</vt:lpstr>
      <vt:lpstr>CSP:  upgrade-insecure-requests</vt:lpstr>
      <vt:lpstr>2.  Certificates: wrong issuance</vt:lpstr>
      <vt:lpstr>Man in the middle attack using rogue cert</vt:lpstr>
      <vt:lpstr>What to do?      (many good ideas)</vt:lpstr>
      <vt:lpstr>HPKP example   (HTTP header from server)</vt:lpstr>
      <vt:lpstr>3. Mixed Content:  HTTP and HTTPS</vt:lpstr>
      <vt:lpstr>4.  Peeking through SSL:  traffic analysis</vt:lpstr>
      <vt:lpstr>Peeking through SSL: an example  [CWWZ’10]</vt:lpstr>
      <vt:lpstr>Peeking through SSL:  compression [DR’12]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198</cp:revision>
  <dcterms:created xsi:type="dcterms:W3CDTF">2016-03-16T02:24:27Z</dcterms:created>
  <dcterms:modified xsi:type="dcterms:W3CDTF">2016-05-22T11:39:23Z</dcterms:modified>
</cp:coreProperties>
</file>