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69" r:id="rId4"/>
  </p:sldMasterIdLst>
  <p:notesMasterIdLst>
    <p:notesMasterId r:id="rId30"/>
  </p:notesMasterIdLst>
  <p:sldIdLst>
    <p:sldId id="258" r:id="rId5"/>
    <p:sldId id="315" r:id="rId6"/>
    <p:sldId id="394" r:id="rId7"/>
    <p:sldId id="403" r:id="rId8"/>
    <p:sldId id="283" r:id="rId9"/>
    <p:sldId id="355" r:id="rId10"/>
    <p:sldId id="298" r:id="rId11"/>
    <p:sldId id="420" r:id="rId12"/>
    <p:sldId id="388" r:id="rId13"/>
    <p:sldId id="389" r:id="rId14"/>
    <p:sldId id="299" r:id="rId15"/>
    <p:sldId id="421" r:id="rId16"/>
    <p:sldId id="404" r:id="rId17"/>
    <p:sldId id="405" r:id="rId18"/>
    <p:sldId id="406" r:id="rId19"/>
    <p:sldId id="422" r:id="rId20"/>
    <p:sldId id="437" r:id="rId21"/>
    <p:sldId id="438" r:id="rId22"/>
    <p:sldId id="439" r:id="rId23"/>
    <p:sldId id="440" r:id="rId24"/>
    <p:sldId id="446" r:id="rId25"/>
    <p:sldId id="417" r:id="rId26"/>
    <p:sldId id="436" r:id="rId27"/>
    <p:sldId id="433" r:id="rId28"/>
    <p:sldId id="26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DEB"/>
    <a:srgbClr val="EFABD0"/>
    <a:srgbClr val="D4ECF9"/>
    <a:srgbClr val="F0F1C9"/>
    <a:srgbClr val="4999F4"/>
    <a:srgbClr val="88A0D8"/>
    <a:srgbClr val="4F80BD"/>
    <a:srgbClr val="99FF66"/>
    <a:srgbClr val="FFFF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050" y="-78"/>
      </p:cViewPr>
      <p:guideLst>
        <p:guide orient="horz" pos="2116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362A6-41F8-4682-A223-825AAD3DE4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8CF27-4A8B-41D0-81DA-E58080BE6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宋体" panose="02010600030101010101" pitchFamily="2" charset="-122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544CA-89D6-4B7A-A798-C5ED5D2C345F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49213"/>
            <a:ext cx="8229600" cy="665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E03C008-47C4-458B-AB62-FB949B446A2C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1490" y="83186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2490" y="83186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457200"/>
            <a:ext cx="9144000" cy="2895600"/>
          </a:xfrm>
          <a:prstGeom prst="rect">
            <a:avLst/>
          </a:prstGeom>
          <a:gradFill rotWithShape="1">
            <a:gsLst>
              <a:gs pos="0">
                <a:schemeClr val="accent1">
                  <a:alpha val="59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9000"/>
                </a:schemeClr>
              </a:gs>
            </a:gsLst>
            <a:lin ang="2700000" scaled="1"/>
          </a:gradFill>
          <a:ln w="12700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360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Picture 2" descr="C:\Users\togo\Desktop\万翔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4763" y="684213"/>
            <a:ext cx="9163051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28600" y="4572000"/>
            <a:ext cx="7162800" cy="914400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28600" y="5715000"/>
            <a:ext cx="4724400" cy="914400"/>
          </a:xfrm>
        </p:spPr>
        <p:txBody>
          <a:bodyPr/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508605-9BFA-4487-A1D1-359F3EE655E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4B5A1-EB8E-4906-8BF9-61503FA0F34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ADA66-CD28-41B2-B6A8-93BDCF699FD6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A8EEB-8376-46FC-873B-ABB9169A8CE1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C43C-937D-458C-922E-398B7C1C41A3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1D30-B0CB-49C7-8DFA-7D87C8114F91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9D8C-69F8-4782-A177-D1A15B74F1FA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85725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8175" y="85725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A97C0-244F-43C3-91BC-78BCF033F17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E7A8-936C-4A35-A1D7-95347FB6C5D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2EBFD-D52D-436E-B2BA-5A2259F835DE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2500-F694-4A99-BE85-BDAD0AE3BB78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ABBEF-2845-43B0-9414-CCAA3850FE7C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8DEED-B320-4C9E-A9A5-E445FDDD564B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CD3F-92BF-4E46-AE8D-A70921F5C329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9DE3-9EC3-4662-9670-698B6513A51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48401-D9D4-408F-B59A-3C14BB88AC07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E3B3C-A54C-4FEE-8120-86D4589FE424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6EA3-AFAA-4379-942D-82D6F6010454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4F856-C0C9-4864-88C7-B493A2FFABA3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A1DE7-ECBB-4C26-B3E1-73B7D842725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54387-2225-475E-93D7-738E5BF0C2B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1490" y="83186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2490" y="83186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5088" y="49213"/>
            <a:ext cx="2071687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0025" y="49213"/>
            <a:ext cx="6062663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D2919-AFB0-4D42-A10C-49916AB165BD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83704-A882-459A-8998-22B4AE9B82F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49213"/>
            <a:ext cx="8229600" cy="665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6AF9558-C49C-47B7-97E3-CDFAF6F6690A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92C3B13-D2B7-4836-948D-809FE2EF8FB8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457200"/>
            <a:ext cx="9144000" cy="2895600"/>
          </a:xfrm>
          <a:prstGeom prst="rect">
            <a:avLst/>
          </a:prstGeom>
          <a:gradFill rotWithShape="1">
            <a:gsLst>
              <a:gs pos="0">
                <a:schemeClr val="accent1">
                  <a:alpha val="59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9000"/>
                </a:schemeClr>
              </a:gs>
            </a:gsLst>
            <a:lin ang="2700000" scaled="1"/>
          </a:gradFill>
          <a:ln w="12700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360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Picture 2" descr="C:\Users\togo\Desktop\万翔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4763" y="684213"/>
            <a:ext cx="9163051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28600" y="4572000"/>
            <a:ext cx="7162800" cy="914400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28600" y="5715000"/>
            <a:ext cx="4724400" cy="914400"/>
          </a:xfrm>
        </p:spPr>
        <p:txBody>
          <a:bodyPr/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508605-9BFA-4487-A1D1-359F3EE655E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635" y="8572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8051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0" y="6415088"/>
            <a:ext cx="9144000" cy="214312"/>
          </a:xfrm>
          <a:prstGeom prst="rect">
            <a:avLst/>
          </a:prstGeom>
          <a:solidFill>
            <a:srgbClr val="2355A5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9" name="Picture 14" descr="C:\Users\Administrator\Desktop\玻璃窗贴字-04.p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7215188" y="6462713"/>
            <a:ext cx="18288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635" y="8572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8051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0" y="6415088"/>
            <a:ext cx="9144000" cy="214312"/>
          </a:xfrm>
          <a:prstGeom prst="rect">
            <a:avLst/>
          </a:prstGeom>
          <a:solidFill>
            <a:srgbClr val="2355A5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9" name="Picture 14" descr="C:\Users\Administrator\Desktop\玻璃窗贴字-04.pn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215188" y="6462713"/>
            <a:ext cx="18288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8572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单击此处编辑母版文本样式</a:t>
            </a:r>
            <a:endParaRPr lang="zh-CN" smtClean="0">
              <a:sym typeface="Verdana" panose="020B0604030504040204" pitchFamily="34" charset="0"/>
            </a:endParaRPr>
          </a:p>
          <a:p>
            <a:pPr lvl="1"/>
            <a:r>
              <a:rPr lang="zh-CN" smtClean="0">
                <a:sym typeface="Verdana" panose="020B0604030504040204" pitchFamily="34" charset="0"/>
              </a:rPr>
              <a:t>第二级</a:t>
            </a:r>
            <a:endParaRPr lang="zh-CN" smtClean="0">
              <a:sym typeface="Verdana" panose="020B0604030504040204" pitchFamily="34" charset="0"/>
            </a:endParaRPr>
          </a:p>
          <a:p>
            <a:pPr lvl="2"/>
            <a:r>
              <a:rPr lang="zh-CN" smtClean="0">
                <a:sym typeface="Verdana" panose="020B0604030504040204" pitchFamily="34" charset="0"/>
              </a:rPr>
              <a:t>第三级</a:t>
            </a:r>
            <a:endParaRPr lang="zh-CN" smtClean="0">
              <a:sym typeface="Verdana" panose="020B0604030504040204" pitchFamily="34" charset="0"/>
            </a:endParaRPr>
          </a:p>
          <a:p>
            <a:pPr lvl="3"/>
            <a:r>
              <a:rPr lang="zh-CN" smtClean="0">
                <a:sym typeface="Verdana" panose="020B0604030504040204" pitchFamily="34" charset="0"/>
              </a:rPr>
              <a:t>第四级</a:t>
            </a:r>
            <a:endParaRPr lang="zh-CN" smtClean="0">
              <a:sym typeface="Verdana" panose="020B0604030504040204" pitchFamily="34" charset="0"/>
            </a:endParaRPr>
          </a:p>
          <a:p>
            <a:pPr lvl="4"/>
            <a:r>
              <a:rPr lang="zh-CN" smtClean="0">
                <a:sym typeface="Verdana" panose="020B0604030504040204" pitchFamily="34" charset="0"/>
              </a:rPr>
              <a:t>第五级</a:t>
            </a:r>
            <a:endParaRPr lang="zh-CN" smtClean="0">
              <a:sym typeface="Verdana" panose="020B0604030504040204" pitchFamily="34" charset="0"/>
            </a:endParaRPr>
          </a:p>
        </p:txBody>
      </p:sp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35ED8-5A74-48D7-B839-59A0F34E177F}" type="datetime1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B8F594-72B0-464F-B089-D4B6BB2DABA9}" type="slidenum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0" y="6415088"/>
            <a:ext cx="9144000" cy="214312"/>
          </a:xfrm>
          <a:prstGeom prst="rect">
            <a:avLst/>
          </a:prstGeom>
          <a:solidFill>
            <a:srgbClr val="235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032" name="Picture 14" descr="C:\Users\Administrator\Desktop\玻璃窗贴字-0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6462713"/>
            <a:ext cx="18288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0025" y="49213"/>
            <a:ext cx="82296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单击此处编辑母版标题样式</a:t>
            </a:r>
            <a:endParaRPr lang="zh-CN" smtClean="0">
              <a:sym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57188" y="4071938"/>
            <a:ext cx="8286750" cy="1285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rgbClr val="0070C0"/>
                </a:solidFill>
                <a:cs typeface="Andalus" panose="02020603050405020304" pitchFamily="18" charset="-78"/>
              </a:rPr>
              <a:t>日志系统</a:t>
            </a:r>
            <a:r>
              <a:rPr lang="en-US" altLang="zh-CN" sz="3600" dirty="0" smtClean="0">
                <a:solidFill>
                  <a:srgbClr val="0070C0"/>
                </a:solidFill>
                <a:cs typeface="Andalus" panose="02020603050405020304" pitchFamily="18" charset="-78"/>
              </a:rPr>
              <a:t>3.0</a:t>
            </a:r>
            <a:r>
              <a:rPr lang="zh-CN" altLang="en-US" sz="3600" dirty="0" smtClean="0">
                <a:solidFill>
                  <a:srgbClr val="0070C0"/>
                </a:solidFill>
                <a:cs typeface="Andalus" panose="02020603050405020304" pitchFamily="18" charset="-78"/>
              </a:rPr>
              <a:t>发布介绍</a:t>
            </a:r>
            <a:endParaRPr lang="zh-CN" altLang="en-US" sz="3600" dirty="0" smtClean="0">
              <a:solidFill>
                <a:srgbClr val="0070C0"/>
              </a:solidFill>
              <a:cs typeface="Andalus" panose="02020603050405020304" pitchFamily="18" charset="-78"/>
            </a:endParaRPr>
          </a:p>
        </p:txBody>
      </p:sp>
      <p:sp>
        <p:nvSpPr>
          <p:cNvPr id="4099" name="Text Placeholder 18"/>
          <p:cNvSpPr txBox="1"/>
          <p:nvPr/>
        </p:nvSpPr>
        <p:spPr bwMode="auto">
          <a:xfrm>
            <a:off x="428625" y="6072188"/>
            <a:ext cx="257175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pPr eaLnBrk="0" hangingPunct="0"/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</a:rPr>
              <a:t>锐特信息技术有限公司</a:t>
            </a:r>
            <a:endParaRPr lang="en-US" altLang="zh-CN" sz="140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</a:rPr>
              <a:t>2017</a:t>
            </a:r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</a:rPr>
              <a:t>月</a:t>
            </a:r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</a:rPr>
              <a:t>日</a:t>
            </a:r>
            <a:endParaRPr lang="en-US" altLang="zh-CN" sz="140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00" name="直接连接符 8"/>
          <p:cNvCxnSpPr>
            <a:cxnSpLocks noChangeShapeType="1"/>
          </p:cNvCxnSpPr>
          <p:nvPr/>
        </p:nvCxnSpPr>
        <p:spPr bwMode="auto">
          <a:xfrm rot="5400000">
            <a:off x="1154113" y="3749675"/>
            <a:ext cx="500062" cy="1588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</a:ln>
        </p:spPr>
      </p:cxnSp>
      <p:sp>
        <p:nvSpPr>
          <p:cNvPr id="4101" name="AutoShape 14" descr="data:image/png;base64,iVBORw0KGgoAAAANSUhEUgAAAKAAAAAlCAYAAADFsuJGAAAQSElEQVR4Xu2beZBWxRXFm0EQEUXAUSACYlRQRFziDhIRY1DBJMqoVFSMWqasqJEoSBK1ojEIGhI1ZVWCRiEEETGJw2I0KIq4JygCiisChlUZ2WUZyP3d1/dNv+UbYTJV889rihrm+/r16759+txz720a7ZTmilZYoIEs0KgAYANZvnitWqAAYAGEBrVAAcAGNX/x8gKABQYa1AIFABvU/MXLCwAWGGhQCxQAbFDzFy8vAFhgoEEtUACwQc1fvLzOAPx0/TI37PX73bH7d3U397jcNW7UKGPNr6q3ul+88Qc3es4Y12rvA93QYwa7W+RvutlYk95/Sr+i7xVdBriRJ93g9ihrHHefsniWG/r6fW7hmo+cK2vi3LaNrmv5ke6h029zh+7b0W2u3qx9mdekj56OnqPfjm36s1XTFq5q6wb9vbLfA+6cjj3doOd+7vS9TfZOTIu+tKNaH+oGd+nvLuzc1+3bNOpTLcWjM6Zc7V5a9mY0ftBqey7sN1/WcHrlVdF8wiZrGnLc1e7eU4Y4LPqzV0er/cL58Y45F0xwnfZp5y6eMTxaazgPv77+nU7XkbHbgGeGZOyOHR4+4w73oy7nJ2yc7sv7Zg14SPvkzpk98/Y666CT3Q8PO8ed3eFU17Rsj+w7U5/UGYDrtm50SzYsdx1btHP7NG0uxmrkws/YrO07qt24D6e6BWs+dt9u/y2HQaj7LRDjv7F6gStv1sp13qe9Wytj3T//Mbd80+c6vREnXudOa9vDvbxirvvboufiKT/yfmVi+oD0uqMuds8LEG569Xf6nW6obCIgPrB5G/3s6NaH6UEZ9fajrmrjSt3MRZdUuvZ7H+B6TL6oBtDh6ICWJoeI1qvDae6JvvfImK0cB+vYJy9xC1e/mwGugr3Ec+Hwd8tchr880rnGTZPgkblXCCAe73u3dlfwPH1d9KgdJnn/w/J9n/YnuM6PDYgPmL5bvgPAo06+UUlhp/xRkKYPme874rRhMSnQFxtfOeOWmnlJv1ayT8sufdb967PXknOpxV6s4a997koQSGLz/C91BmB6sJWbqtzAGTc7TvZYOVV2+ujHwgBo9c4d7p654yLDb//KtWrZKe5Ln/VbN8Usoyd/3gTnNn+hr7K+J5Z3d9OWznJdWh7sWgrIr519t3sJkO7RLJ4Siz+7wykK/M82rnIHCdCmL33ZLfxysW5WV2G1+QOfcEs3rEhuoI3gGTMe0G8W40448zfu881r3RGTvu+qvqqqAY8BL8WIzH+IHKjfCqNZ46Ce9I/L8oGfAiB2zbzLs2T5Xq0jWxp7y+cclJn9/+TKBHz8YT+6T744b+/1oALWcG4Zxg3GHPvBlAicobfIW7e3F4ckZNd6A+DWHdvdm6sW6Hintj1aFwor/Gf1e+4be5era6Ct2vSlgsUYsJ8Y5/VV85XVMN4Vh5+vjIILnvjxs44FGlut3rzGvQnDSDtB3OzQHlcIa85TF7xyUwRKAMDpNKaDUXGrPMtJVrajCdjdnvvGbts26bWV81zPyiszdlFXHYKLHp4J1gx+oYaVArCZC8o852XC/IGTY5kSs1oarLzHA3CibJ6JmgwoZC69hP0AV/w+f2hmD3jYnXxgd3lXma4rZtqUxNAvUwCEBHpXirSQwxqCOmLUn7qhr/0+Vw7YXiRkQOog5Z+AOtaCQ/0XajoWQAvZDrcHQG7ucZnqurDZCR04Y5hbuHyOftW13XFulGi/czr2EoZa7v67cbWC+oH5E93oNx6oeXyvNm5I90EKTAN5t9bfdI++P6WGEXFvjCmMR1PtKAfFXFwGCB5k6B0APHru2ATDAXa0F4clzTyMOfKk6yP9Gbo7z7ivf29czO4XCYvk6U4DBQfENBc2nbr4pcj15QHWLOLBBFAMfLUybQDAe0+5MZZQB084N6lLZVyYjL0rBU6+0z00be7HDtdRrwBkMKBmJxTXCpu8tOIt16vtsarfMNyW6kgP7dm4iS4QdzJq7iO6uYASoPVud7ybJxPn2QP2aqWUTb9HPngq0mxepPdqe4wyobnUH3Q+U8ceLqDUYMBrNTRVxaH9VE+uFhZL6D+vD83tZNjBA3DFZTPcB19+muu60I56GMLAIN78G930JSmweAC+dcFjaofF65cn3D7MSaATBzSe3XCjAAk7LxYPcdyTg7KsHICPYCwEOV+lDxjvwu5hEBfqzVx37QMagoq24/pmZAfBHHLrz3LoEu7Zr8MOUr0DMBwQwFz/ykjddJjuvE69YhZ8r+oT16JJcxX8o98Zr6CiES3BGAdLEIL7/mjtEu1Hu2zmbRGL0YTpKg7p6+4/dZj7aN2SGKirNlfFWtL0H5tw+eH99TF7D/9WN0XzkTMnmn4ZlxK4DQKghHv24Px00DR39aw7Myxn0aRuhMw/ZqtYQ41RF5wAvQfnOcJ4MaB9/+fP+2NCwNfKmrK0h3vfqizFQbeWcN0eEHwXgz0v4MmJluddOFH3RgMea94eeIQOLdrWaPtAj4bgrjcAov/GfzjNAYBrjxwYuxVeELpgTpPSsug4qHicBCZow9BAFiUTmGhEKY1JAzb03gIB73mi6cqbtVGAq9tCz9FE0w2R9A8NrQg7EmkzlmoY735hRiJiS78ADAzadb/OwnAVGbdBVMi6MiDzwHj23AejCNjcTQDMpsJw35l2bTI9E6RV1qeDDw8AgqQYgAFjNrM1yBozwLYdLaG12KdEhO/nocFYkMYKQZJ5h1/bexV/18OfPpBhMJdhaO+66z0IMQAi+I3psAW5sTAXCABxtWGwwbPPLH3Ftd6zpeq6Dds2aRRLX1wDTHDXiT9xa7dsVF1nDVAReAAic1mkamikb0gPqGshyvUpGL7jM1wwbdInM+JAAhdb9dX63EgWcU9LCHE+CDRW+dg+CfGPNkRHqf4Mc4MBS8D0Gc3pN4kgLQ3AtDtFd2c22YP1aXGDjB+2BJj8PKZ89z7X/5831Gg8f6jMTeZJEgOZRsAhs/t34/GUQFL6D2+E7AgPUWKC/pf/Ow2D/pu+ZLZGp7g1JmQiGEbcIcAkJYCR42BDUiZRsjUSv4xB4zkMR06vaq2Aieb73n78NW7yohmaOyQVg0Yc/prk/tB+MMWWdRrAMAeiYE46gEYzKvhogS4pmZ7wKYREqsGDGveLXs2LnC0HF0aPzCtM9KbdKIcp49IDRrXEN1PPSAJ/KEoJ/cS7PNCmCgA1yLAI39vjRQm6cNwZNx+wa8loWvokcpneVulUXB74+Gy3AZhONjMIJ/uFZf/WpDB6AECRprEkMp8TzcJWNDLlsCfg5GQBThps+dbnC+MAArAB6O4i0okuYTprsGHX/TopMxrTkfuLWYiOgBOXLTpSW5ziGBFFlnnVgbSlMLDomsqzR6vYrjWtYc/6jaWCYi4oU/kINpfqQsy4OQBEI6trD9Mj/kDBvjAYgYy1DFt69uYQJwAYMGCcXE8xGZJk2DGXKymkKzJWYQpNRrBohYRSoAs/3y0Awmgj3x6rjPdgz1scaY9Q09nAGNtcK8HGmNNvzWhFcoSq6xY8Hj0mTGdZeUAO01BeQwsqUEhI+2Qzp95cMCBnHhqUwIjChJrz89qP97+z5sM4BQPzjpDgBx2bm1S1aJo5CYPhkjkEURUnv6oQl/jMADn6J44SrfKRTm+Y6065bYbMRJjhDqZyeXyVYLJUsJCWD7jYdysmZ6JzfYU8awyex96JiNrPCX0dHoZSIOS/wlG93S0AMhgnxdIqIeAopx1ffoT6fBiQv02kjgtALZc1/sPp+ghMRW0Vl2rsR1qF9A3GNs1H31DHhc8++O4TUZrGIlzvgtF8AA72JDAhQAmjvpIn2m8UxmvXfH+tnhDUhDXNUnk1onTYOa7rpgKDUs+Rx4T1w3ST2ZSEMvbI1X4pAIZuOCMt/LqowyNNtLpkzes4APjKindypQXzoNhw5KQLM4EXUXdivJzDUAqA9rkAcNsu/rfMbGHZ8n9XzbpDxT7RK5UNAEe+iyCDWjFspuJXKhOIUxgldE2E+G1l0/XiQpBsRtPZRQOCEliuW6tDogsJJK6t/CYuEhAA7GeWvqqaz9yz1X7tRM+WhDAbm3B7fJkyHmszLWvGAgyJ2qt8Afuhdy4XgR5qK5jFAomSlQ/cOy1dD5aPDIBfl37hcbucQCBSUiKYB0mV0XDhXwyemU12+8oKeU+yF20ePSOzPvYmoYdTQU20uO0lMBjhSQBYvYsALNNodaq4X1IjRrOc7s3bt7r992qpA26TSNeARP2WQGOQJIa3SlJ6zZa1cSoGUR0mkTnFuPVFssmkX0hKG0tqUBKU1XoJWxq7wVYAT12wABggaSDgfwJEqwFjbEQ/LaGFPAArJfcW1rDTlqstN3ieHLCERqvFfdXKCmy8NBK8ZAt6Ss04zil6xoLdE9G2rBVmv+noS7Oppdpe5tmR8mIecAF2blLea1xSa+nI3G7O1LjhKMAs1XbLBdvtFMpfBwjTZS9gOWdpGlwrbvWEA7qpKzZGJKdHQ/9ZUMFk0XT0JU0DAGE6Ahut6forVAAIV0INmSiYAIbNoKUFelg5satZsNJ7FU9mC/R+IxDz3aRP3rp4R16eDI04s/8YSWqnRLp3w3iFtuPPStrfIm37NM2A8v0Iuc3C+tLpDZLoibSNPzzk864/6pIkYPku/a4cBiTPR4UqXd2xHGFGg/q1/aXPr13fqT/OzXuGFxzywRcBc5cBGCaZbUArmaEtiHTDRLOlVrg5ooujrir6MUxK6wT8dlvgokDyyWaYzliRshrXj4imcfmauGbjfNBAcIGeCi80hNevYETTSnlMBji/Lm+VYQm/EdyQydwU8WxFWkiDI6vj+s9JEVnTQ5a6/JAJbIIE9QS5/5cuezF/ZFC6Ds0BwVvQEimpABW4+9gb2Tw9qyKX8ipGdkFBbze9+KtEpmFXasA7XcT0u6UBcbc0y0+xkaRWEOyE+HweghIRz32/O+c8pKkVu9WCTjR3zni4W041uTtLq7BBdtePRdLM9cCEFnxgeMv9hWwZ5weDO3Sc6Il9RyTvvDGwgBhtyhWttO4LT6/qMaJ2omyaBD4V3S7Su3sKatyl5SXtQV/+iysz8syI3rcHd/CcCPwLag6UPZceR36PAqjBotfkjuDUa6KeQcUn7/fZF0xUzUuLNazl7niHMCJlvFjm2KGWn4lLu6l12xoS0X2w5ppoOF8D7thZLVGw0M/2Het3SQMu3bBOa7Rhbov32V0//o37tXqvXTbgelS4qRa4cOIAIQ0XbGkdLjCUSUKa27QwDswSNsCGCyY9QyMpDcMC3rCFUTDsSbPgxyLtsD+Ar81tMG9uTxNhh83GZHOxj70r0Sn1C5UL8xbY7NLnf5kZN/087GYXPHlXP7ukWsuL7JnGZWXqaUo9h01JrYVzx34kriEVDl563QQgANtKrulpmF2qd6ZufPuOjVx0k1wAuHaXAFibQYvvCgvsvgWi+1QFAHffcsUT9WKBAoD1YsZikLpaoABgXS1XPFcvFigAWC9mLAapqwUKANbVcsVz9WKBAoD1YsZikLpaoABgXS1XPFcvFogA+D9Lt0SMYrzY6AAAAABJRU5ErkJggg=="/>
          <p:cNvSpPr>
            <a:spLocks noChangeAspect="1" noChangeArrowheads="1"/>
          </p:cNvSpPr>
          <p:nvPr/>
        </p:nvSpPr>
        <p:spPr bwMode="auto">
          <a:xfrm>
            <a:off x="166688" y="-160338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102" name="Picture 20" descr="C:\Users\Administrator\Desktop\logo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19250" y="3663950"/>
            <a:ext cx="373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5999177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日志检索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3645"/>
            <a:ext cx="9144635" cy="411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应用监控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1293495"/>
            <a:ext cx="9147175" cy="437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应用监控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283970"/>
            <a:ext cx="9141460" cy="3966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应用监控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1300480"/>
            <a:ext cx="9130665" cy="381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应用监控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322070"/>
            <a:ext cx="9125585" cy="4204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-IP</a:t>
            </a:r>
            <a:r>
              <a:rPr lang="zh-CN" altLang="en-US" dirty="0" smtClean="0">
                <a:solidFill>
                  <a:srgbClr val="FFFFFF"/>
                </a:solidFill>
              </a:rPr>
              <a:t>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257300"/>
            <a:ext cx="914146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-Web</a:t>
            </a:r>
            <a:r>
              <a:rPr lang="zh-CN" altLang="zh-CN" dirty="0" smtClean="0">
                <a:solidFill>
                  <a:srgbClr val="FFFFFF"/>
                </a:solidFill>
              </a:rPr>
              <a:t>操作</a:t>
            </a:r>
            <a:endParaRPr lang="zh-CN" altLang="zh-CN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" y="1554480"/>
            <a:ext cx="9115425" cy="395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发现问题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954405"/>
            <a:ext cx="7028815" cy="526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定位问题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1786890"/>
            <a:ext cx="9137015" cy="3283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定位问题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1607820"/>
            <a:ext cx="8921115" cy="399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1"/>
          <p:cNvSpPr>
            <a:spLocks noGrp="1" noChangeArrowheads="1"/>
          </p:cNvSpPr>
          <p:nvPr>
            <p:ph type="title" idx="4294967295"/>
          </p:nvPr>
        </p:nvSpPr>
        <p:spPr>
          <a:xfrm>
            <a:off x="230188" y="49213"/>
            <a:ext cx="8229600" cy="665162"/>
          </a:xfrm>
        </p:spPr>
        <p:txBody>
          <a:bodyPr/>
          <a:lstStyle/>
          <a:p>
            <a:pPr eaLnBrk="1" hangingPunct="1"/>
            <a:r>
              <a:rPr lang="zh-CN" altLang="en-US" dirty="0"/>
              <a:t>目录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134235" y="1703705"/>
            <a:ext cx="4693285" cy="3802380"/>
            <a:chOff x="1945010" y="914642"/>
            <a:chExt cx="4615278" cy="3920584"/>
          </a:xfrm>
        </p:grpSpPr>
        <p:sp>
          <p:nvSpPr>
            <p:cNvPr id="3" name="任意多边形 2"/>
            <p:cNvSpPr/>
            <p:nvPr/>
          </p:nvSpPr>
          <p:spPr bwMode="auto">
            <a:xfrm>
              <a:off x="2270651" y="914642"/>
              <a:ext cx="4289637" cy="540426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1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架构特点</a:t>
              </a:r>
              <a:endParaRPr lang="zh-CN" altLang="en-US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965880" y="914642"/>
              <a:ext cx="608270" cy="5404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 bwMode="auto">
            <a:xfrm>
              <a:off x="2270651" y="1590457"/>
              <a:ext cx="4289637" cy="541555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架构设计</a:t>
              </a:r>
              <a:endParaRPr lang="zh-CN" alt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965880" y="1590457"/>
              <a:ext cx="608270" cy="54155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 bwMode="auto">
            <a:xfrm>
              <a:off x="2270651" y="2267402"/>
              <a:ext cx="4289637" cy="540427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功能介绍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965880" y="2267402"/>
              <a:ext cx="608270" cy="54042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/>
            <p:cNvSpPr txBox="1"/>
            <p:nvPr/>
          </p:nvSpPr>
          <p:spPr bwMode="auto">
            <a:xfrm>
              <a:off x="2097501" y="954641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2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097501" y="1639097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3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097501" y="2330441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4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2264302" y="2931935"/>
              <a:ext cx="4289637" cy="540426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适用场景及客户</a:t>
              </a:r>
              <a:endParaRPr lang="en-US" altLang="zh-CN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965880" y="2931935"/>
              <a:ext cx="601922" cy="5404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/>
            <p:cNvSpPr txBox="1"/>
            <p:nvPr/>
          </p:nvSpPr>
          <p:spPr bwMode="auto">
            <a:xfrm>
              <a:off x="2091032" y="2995365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5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2256480" y="3601793"/>
              <a:ext cx="4289637" cy="540426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安装部署</a:t>
              </a:r>
              <a:endParaRPr lang="zh-CN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951710" y="3601793"/>
              <a:ext cx="608270" cy="5404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/>
            <p:cNvSpPr txBox="1"/>
            <p:nvPr/>
          </p:nvSpPr>
          <p:spPr bwMode="auto">
            <a:xfrm>
              <a:off x="2083211" y="3652127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6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26" name="任意多边形 25"/>
            <p:cNvSpPr/>
            <p:nvPr/>
          </p:nvSpPr>
          <p:spPr bwMode="auto">
            <a:xfrm>
              <a:off x="2249781" y="4294800"/>
              <a:ext cx="4310507" cy="540426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zh-CN" sz="2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同类产品对标分析</a:t>
              </a:r>
              <a:endParaRPr lang="zh-CN" altLang="zh-CN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945010" y="4294800"/>
              <a:ext cx="608270" cy="5404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 bwMode="auto">
            <a:xfrm>
              <a:off x="2076511" y="4359019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7</a:t>
              </a:r>
              <a:endParaRPr lang="en-US" sz="2000" b="1" dirty="0">
                <a:latin typeface="+mj-ea"/>
                <a:ea typeface="+mj-ea"/>
              </a:endParaRPr>
            </a:p>
          </p:txBody>
        </p:sp>
      </p:grpSp>
      <p:sp>
        <p:nvSpPr>
          <p:cNvPr id="5" name="任意多边形 4"/>
          <p:cNvSpPr/>
          <p:nvPr/>
        </p:nvSpPr>
        <p:spPr bwMode="auto">
          <a:xfrm>
            <a:off x="2474763" y="1040883"/>
            <a:ext cx="4322277" cy="529472"/>
          </a:xfrm>
          <a:custGeom>
            <a:avLst/>
            <a:gdLst>
              <a:gd name="connsiteX0" fmla="*/ 0 w 5362727"/>
              <a:gd name="connsiteY0" fmla="*/ 0 h 761041"/>
              <a:gd name="connsiteX1" fmla="*/ 4982207 w 5362727"/>
              <a:gd name="connsiteY1" fmla="*/ 0 h 761041"/>
              <a:gd name="connsiteX2" fmla="*/ 5362727 w 5362727"/>
              <a:gd name="connsiteY2" fmla="*/ 380521 h 761041"/>
              <a:gd name="connsiteX3" fmla="*/ 4982207 w 5362727"/>
              <a:gd name="connsiteY3" fmla="*/ 761041 h 761041"/>
              <a:gd name="connsiteX4" fmla="*/ 0 w 5362727"/>
              <a:gd name="connsiteY4" fmla="*/ 761041 h 761041"/>
              <a:gd name="connsiteX5" fmla="*/ 0 w 5362727"/>
              <a:gd name="connsiteY5" fmla="*/ 0 h 76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2727" h="761041">
                <a:moveTo>
                  <a:pt x="5362727" y="761040"/>
                </a:moveTo>
                <a:lnTo>
                  <a:pt x="380520" y="761040"/>
                </a:lnTo>
                <a:lnTo>
                  <a:pt x="0" y="380520"/>
                </a:lnTo>
                <a:lnTo>
                  <a:pt x="380520" y="1"/>
                </a:lnTo>
                <a:lnTo>
                  <a:pt x="5362727" y="1"/>
                </a:lnTo>
                <a:lnTo>
                  <a:pt x="5362727" y="76104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25858" tIns="91441" rIns="170688" bIns="91440" spcCol="1270" anchor="ctr"/>
          <a:p>
            <a:pPr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系统介绍</a:t>
            </a:r>
            <a:endParaRPr lang="zh-CN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176413" y="1000125"/>
            <a:ext cx="618551" cy="5241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TextBox 5"/>
          <p:cNvSpPr txBox="1"/>
          <p:nvPr/>
        </p:nvSpPr>
        <p:spPr bwMode="auto">
          <a:xfrm>
            <a:off x="2298193" y="1050983"/>
            <a:ext cx="351436" cy="417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p>
            <a:pPr algn="ctr">
              <a:defRPr/>
            </a:pPr>
            <a:r>
              <a:rPr lang="en-US" sz="2000" b="1" dirty="0">
                <a:latin typeface="+mj-ea"/>
                <a:ea typeface="+mj-ea"/>
              </a:rPr>
              <a:t>1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2459355" y="5652135"/>
            <a:ext cx="4354195" cy="529590"/>
          </a:xfrm>
          <a:custGeom>
            <a:avLst/>
            <a:gdLst>
              <a:gd name="connsiteX0" fmla="*/ 0 w 5362727"/>
              <a:gd name="connsiteY0" fmla="*/ 0 h 761041"/>
              <a:gd name="connsiteX1" fmla="*/ 4982207 w 5362727"/>
              <a:gd name="connsiteY1" fmla="*/ 0 h 761041"/>
              <a:gd name="connsiteX2" fmla="*/ 5362727 w 5362727"/>
              <a:gd name="connsiteY2" fmla="*/ 380521 h 761041"/>
              <a:gd name="connsiteX3" fmla="*/ 4982207 w 5362727"/>
              <a:gd name="connsiteY3" fmla="*/ 761041 h 761041"/>
              <a:gd name="connsiteX4" fmla="*/ 0 w 5362727"/>
              <a:gd name="connsiteY4" fmla="*/ 761041 h 761041"/>
              <a:gd name="connsiteX5" fmla="*/ 0 w 5362727"/>
              <a:gd name="connsiteY5" fmla="*/ 0 h 76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2727" h="761041">
                <a:moveTo>
                  <a:pt x="5362727" y="761040"/>
                </a:moveTo>
                <a:lnTo>
                  <a:pt x="380520" y="761040"/>
                </a:lnTo>
                <a:lnTo>
                  <a:pt x="0" y="380520"/>
                </a:lnTo>
                <a:lnTo>
                  <a:pt x="380520" y="1"/>
                </a:lnTo>
                <a:lnTo>
                  <a:pt x="5362727" y="1"/>
                </a:lnTo>
                <a:lnTo>
                  <a:pt x="5362727" y="76104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25858" tIns="91441" rIns="170688" bIns="91440" spcCol="1270" anchor="ctr"/>
          <a:p>
            <a:pPr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Road Map</a:t>
            </a:r>
            <a:endParaRPr lang="en-US" altLang="zh-CN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161173" y="5611495"/>
            <a:ext cx="618551" cy="5241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extBox 5"/>
          <p:cNvSpPr txBox="1"/>
          <p:nvPr/>
        </p:nvSpPr>
        <p:spPr bwMode="auto">
          <a:xfrm>
            <a:off x="2282953" y="5662353"/>
            <a:ext cx="351436" cy="417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p>
            <a:pPr algn="ctr">
              <a:defRPr/>
            </a:pPr>
            <a:r>
              <a:rPr lang="en-US" sz="2000" b="1" dirty="0">
                <a:latin typeface="+mj-ea"/>
                <a:ea typeface="+mj-ea"/>
              </a:rPr>
              <a:t>8</a:t>
            </a:r>
            <a:endParaRPr lang="en-US" sz="20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云形标注 13"/>
          <p:cNvSpPr/>
          <p:nvPr/>
        </p:nvSpPr>
        <p:spPr>
          <a:xfrm>
            <a:off x="612775" y="885190"/>
            <a:ext cx="7821930" cy="4745355"/>
          </a:xfrm>
          <a:prstGeom prst="cloudCallout">
            <a:avLst/>
          </a:prstGeom>
          <a:solidFill>
            <a:srgbClr val="F0F1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总结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0405" y="2080895"/>
            <a:ext cx="458597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 </a:t>
            </a:r>
            <a:r>
              <a:rPr lang="zh-CN" altLang="en-US"/>
              <a:t>发现问题：查看</a:t>
            </a:r>
            <a:r>
              <a:rPr lang="en-US" altLang="zh-CN"/>
              <a:t>Dashboard</a:t>
            </a:r>
            <a:r>
              <a:rPr lang="zh-CN" altLang="en-US"/>
              <a:t>或异常列表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70405" y="2695575"/>
            <a:ext cx="458533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 </a:t>
            </a:r>
            <a:r>
              <a:rPr lang="zh-CN" altLang="en-US"/>
              <a:t>定位问题：检索异常日志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70405" y="3286125"/>
            <a:ext cx="470408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掌握异常上下文：了解异常上下文信息</a:t>
            </a:r>
            <a:endParaRPr lang="zh-CN" altLang="en-US" b="1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0405" y="3886200"/>
            <a:ext cx="470408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4  </a:t>
            </a:r>
            <a:r>
              <a:rPr lang="zh-CN" altLang="en-US">
                <a:sym typeface="+mn-ea"/>
              </a:rPr>
              <a:t>开发人员修改问题：检查代码并修改异常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c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cc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cc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cc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8" grpId="2"/>
      <p:bldP spid="8" grpId="3"/>
      <p:bldP spid="8" grpId="4"/>
      <p:bldP spid="8" grpId="5"/>
      <p:bldP spid="8" grpId="6"/>
      <p:bldP spid="8" grpId="7"/>
      <p:bldP spid="8" grpId="8"/>
      <p:bldP spid="8" grpId="9"/>
      <p:bldP spid="8" grpId="10"/>
      <p:bldP spid="8" grpId="11"/>
      <p:bldP spid="8" grpId="12"/>
      <p:bldP spid="8" grpId="13"/>
      <p:bldP spid="8" grpId="14"/>
      <p:bldP spid="8" grpId="15"/>
      <p:bldP spid="8" grpId="16"/>
      <p:bldP spid="8" grpId="17"/>
      <p:bldP spid="8" grpId="18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1212215" y="1022350"/>
            <a:ext cx="6941820" cy="596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12215" y="1814195"/>
            <a:ext cx="6941820" cy="5962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12215" y="2572385"/>
            <a:ext cx="6941820" cy="596265"/>
          </a:xfrm>
          <a:prstGeom prst="rect">
            <a:avLst/>
          </a:prstGeom>
          <a:solidFill>
            <a:srgbClr val="ADED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2215" y="3314065"/>
            <a:ext cx="6941820" cy="596265"/>
          </a:xfrm>
          <a:prstGeom prst="rect">
            <a:avLst/>
          </a:prstGeom>
          <a:solidFill>
            <a:srgbClr val="F0F1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12215" y="4080510"/>
            <a:ext cx="6941820" cy="596265"/>
          </a:xfrm>
          <a:prstGeom prst="rect">
            <a:avLst/>
          </a:prstGeom>
          <a:solidFill>
            <a:srgbClr val="D4EC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199416" y="7357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适用场景及客户</a:t>
            </a:r>
            <a:endParaRPr lang="zh-CN" dirty="0" smtClean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9410" y="1128395"/>
            <a:ext cx="361696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 </a:t>
            </a:r>
            <a:r>
              <a:rPr lang="zh-CN" altLang="en-US"/>
              <a:t>所有能产生日志文件的系统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29410" y="1925320"/>
            <a:ext cx="5614035" cy="659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 </a:t>
            </a:r>
            <a:r>
              <a:rPr lang="zh-CN" altLang="en-US">
                <a:sym typeface="+mn-ea"/>
              </a:rPr>
              <a:t>项目比较多的场景</a:t>
            </a:r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29410" y="2680970"/>
            <a:ext cx="608012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需要对目标项目进行统计，问题预警，定位，排错</a:t>
            </a:r>
            <a:endParaRPr lang="zh-CN" altLang="en-US" b="1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29410" y="3436620"/>
            <a:ext cx="472757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  </a:t>
            </a:r>
            <a:r>
              <a:rPr lang="zh-CN" altLang="en-US">
                <a:sym typeface="+mn-ea"/>
              </a:rPr>
              <a:t>对实时分析统计有要求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29410" y="4184015"/>
            <a:ext cx="411797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  </a:t>
            </a:r>
            <a:r>
              <a:rPr lang="zh-CN" altLang="en-US">
                <a:sym typeface="+mn-ea"/>
              </a:rPr>
              <a:t>海量日志的存储，检索及统计展示</a:t>
            </a:r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2654300" y="5430520"/>
            <a:ext cx="1460500" cy="3302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客户：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TCL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团队"/>
          <p:cNvSpPr/>
          <p:nvPr/>
        </p:nvSpPr>
        <p:spPr bwMode="auto">
          <a:xfrm>
            <a:off x="1223010" y="5118735"/>
            <a:ext cx="1292860" cy="765175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团队"/>
          <p:cNvSpPr/>
          <p:nvPr/>
        </p:nvSpPr>
        <p:spPr bwMode="auto">
          <a:xfrm>
            <a:off x="5002530" y="5118735"/>
            <a:ext cx="1292860" cy="765175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6451600" y="5430520"/>
            <a:ext cx="1598295" cy="3308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客户：晶链通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9"/>
      <p:bldP spid="18" grpId="10"/>
      <p:bldP spid="18" grpId="11"/>
      <p:bldP spid="18" grpId="12"/>
      <p:bldP spid="18" grpId="13"/>
      <p:bldP spid="18" grpId="14"/>
      <p:bldP spid="18" grpId="15"/>
      <p:bldP spid="18" grpId="16"/>
      <p:bldP spid="18" grpId="17"/>
      <p:bldP spid="18" grpId="18"/>
      <p:bldP spid="25" grpId="0" bldLvl="0" animBg="1"/>
      <p:bldP spid="18" grpId="19"/>
      <p:bldP spid="26" grpId="0" bldLvl="0" animBg="1"/>
      <p:bldP spid="19" grpId="0"/>
      <p:bldP spid="27" grpId="0" bldLvl="0" animBg="1"/>
      <p:bldP spid="20" grpId="0"/>
      <p:bldP spid="28" grpId="0" bldLvl="0" animBg="1"/>
      <p:bldP spid="21" grpId="0"/>
      <p:bldP spid="29" grpId="0" bldLvl="0" animBg="1"/>
      <p:bldP spid="22" grpId="0"/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磁盘 19"/>
          <p:cNvSpPr/>
          <p:nvPr/>
        </p:nvSpPr>
        <p:spPr>
          <a:xfrm>
            <a:off x="6771640" y="1986280"/>
            <a:ext cx="1840865" cy="2879090"/>
          </a:xfrm>
          <a:prstGeom prst="flowChartMagneticDisk">
            <a:avLst/>
          </a:prstGeom>
          <a:solidFill>
            <a:srgbClr val="92D050">
              <a:alpha val="4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3627755" y="1986280"/>
            <a:ext cx="1840865" cy="287909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462915" y="1986280"/>
            <a:ext cx="1840865" cy="287909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安装部署</a:t>
            </a:r>
            <a:endParaRPr lang="zh-CN" altLang="zh-CN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835" y="3093085"/>
            <a:ext cx="1597025" cy="1207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 </a:t>
            </a:r>
            <a:r>
              <a:rPr lang="zh-CN" altLang="en-US"/>
              <a:t>安装日志系统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tar</a:t>
            </a:r>
            <a:r>
              <a:rPr lang="zh-CN" altLang="en-US">
                <a:sym typeface="+mn-ea"/>
              </a:rPr>
              <a:t>包，安装只需两步操作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11905" y="3093085"/>
            <a:ext cx="1553210" cy="1482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 </a:t>
            </a:r>
            <a:r>
              <a:rPr lang="zh-CN" altLang="en-US">
                <a:sym typeface="+mn-ea"/>
              </a:rPr>
              <a:t>日志收集组件安装（安装到业务服务器，解压，配置）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73240" y="3093085"/>
            <a:ext cx="1739265" cy="1207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  </a:t>
            </a:r>
            <a:r>
              <a:rPr lang="zh-CN" altLang="en-US">
                <a:sym typeface="+mn-ea"/>
              </a:rPr>
              <a:t>具体安装步骤参看《日志通三期部署文档V3.0》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493645" y="3265805"/>
            <a:ext cx="860425" cy="5880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636895" y="3265805"/>
            <a:ext cx="860425" cy="5880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8" grpId="1"/>
      <p:bldP spid="13" grpId="0" animBg="1"/>
      <p:bldP spid="17" grpId="0" animBg="1"/>
      <p:bldP spid="9" grpId="0"/>
      <p:bldP spid="19" grpId="0" animBg="1"/>
      <p:bldP spid="2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同类产品对标分析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307975" y="1195705"/>
          <a:ext cx="8435340" cy="4923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565"/>
                <a:gridCol w="2074545"/>
                <a:gridCol w="2142490"/>
                <a:gridCol w="2110740"/>
              </a:tblGrid>
              <a:tr h="454660"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zh-CN" altLang="en-US" sz="16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1" u="none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（锐特）日志通</a:t>
                      </a:r>
                      <a:endParaRPr lang="zh-CN" altLang="en-US" sz="1600" b="1" u="none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1" u="none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日志易</a:t>
                      </a:r>
                      <a:endParaRPr lang="zh-CN" altLang="en-US" sz="1600" b="1" u="none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1" u="none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阿里Log Service</a:t>
                      </a:r>
                      <a:endParaRPr lang="zh-CN" altLang="en-US" sz="1600" b="1" u="none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4805">
                <a:tc>
                  <a:txBody>
                    <a:bodyPr/>
                    <a:p>
                      <a:pPr marL="0"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日志搜索</a:t>
                      </a:r>
                      <a:endParaRPr lang="zh-CN" altLang="en-US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 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SPL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自定义语言）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（自定义语言）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日志分析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（预留接口）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对接分析接口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少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多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日志展示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支持的日志类型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应用日志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应用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组件日志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应用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组件日志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应用的访问统计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应用定时任务统计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存储量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PB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PB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大于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PB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采集方式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Agent,Filebeat, Http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Rsyslog,  Http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Logtail,Api,SDK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用户认证及权限管理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监控告警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√(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配合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falcon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系统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)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实时性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报表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Road Map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574675" y="974090"/>
            <a:ext cx="598170" cy="4498975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上箭头 17"/>
          <p:cNvSpPr/>
          <p:nvPr/>
        </p:nvSpPr>
        <p:spPr>
          <a:xfrm rot="5400000">
            <a:off x="4519295" y="1700530"/>
            <a:ext cx="598170" cy="7555230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0875" y="5267325"/>
            <a:ext cx="445770" cy="4216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1726565" y="3429000"/>
            <a:ext cx="1120140" cy="122555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日志一期：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初级版本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检索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0" name="直接连接符 19"/>
          <p:cNvCxnSpPr>
            <a:stCxn id="19" idx="2"/>
          </p:cNvCxnSpPr>
          <p:nvPr/>
        </p:nvCxnSpPr>
        <p:spPr>
          <a:xfrm flipH="1">
            <a:off x="2268220" y="4654550"/>
            <a:ext cx="5715" cy="66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折角形 20"/>
          <p:cNvSpPr/>
          <p:nvPr/>
        </p:nvSpPr>
        <p:spPr>
          <a:xfrm>
            <a:off x="3531870" y="2646045"/>
            <a:ext cx="1120140" cy="1225550"/>
          </a:xfrm>
          <a:prstGeom prst="foldedCorner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日志二期：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统计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离线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日志检索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2" name="直接连接符 21"/>
          <p:cNvCxnSpPr>
            <a:stCxn id="21" idx="2"/>
          </p:cNvCxnSpPr>
          <p:nvPr/>
        </p:nvCxnSpPr>
        <p:spPr>
          <a:xfrm flipH="1">
            <a:off x="4076700" y="3871595"/>
            <a:ext cx="2540" cy="14566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折角形 22"/>
          <p:cNvSpPr/>
          <p:nvPr/>
        </p:nvSpPr>
        <p:spPr>
          <a:xfrm>
            <a:off x="5340985" y="1880870"/>
            <a:ext cx="1120140" cy="122555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日志三期：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功能增强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实时分析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大数据日志检索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 flipH="1">
            <a:off x="5887085" y="3106420"/>
            <a:ext cx="1270" cy="2195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文本框 24"/>
          <p:cNvSpPr txBox="1"/>
          <p:nvPr/>
        </p:nvSpPr>
        <p:spPr>
          <a:xfrm>
            <a:off x="1753870" y="5688965"/>
            <a:ext cx="10928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2016.4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59175" y="5688965"/>
            <a:ext cx="10928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2016.9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36235" y="5688965"/>
            <a:ext cx="10928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2017.3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7116445" y="1309370"/>
            <a:ext cx="1120140" cy="122555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日志四期：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组件多样化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智能解决方案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SAAS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服务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9" name="直接连接符 28"/>
          <p:cNvCxnSpPr>
            <a:stCxn id="28" idx="2"/>
          </p:cNvCxnSpPr>
          <p:nvPr/>
        </p:nvCxnSpPr>
        <p:spPr>
          <a:xfrm flipH="1">
            <a:off x="7668895" y="2534920"/>
            <a:ext cx="7620" cy="278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7116445" y="5688965"/>
            <a:ext cx="134175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2017.12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64615" y="1190625"/>
            <a:ext cx="24130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产品路线规划</a:t>
            </a:r>
            <a:r>
              <a:rPr lang="en-US" altLang="zh-CN" sz="1400"/>
              <a:t>(2016-2017)</a:t>
            </a:r>
            <a:endParaRPr lang="en-US" altLang="zh-CN" sz="1400"/>
          </a:p>
        </p:txBody>
      </p:sp>
      <p:sp>
        <p:nvSpPr>
          <p:cNvPr id="32" name="文本框 31"/>
          <p:cNvSpPr txBox="1"/>
          <p:nvPr/>
        </p:nvSpPr>
        <p:spPr>
          <a:xfrm>
            <a:off x="1364615" y="1561465"/>
            <a:ext cx="24130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战略目标</a:t>
            </a:r>
            <a:r>
              <a:rPr lang="en-US" altLang="zh-CN" sz="1400"/>
              <a:t>/</a:t>
            </a:r>
            <a:r>
              <a:rPr lang="zh-CN" altLang="en-US" sz="1400"/>
              <a:t>产品线路示意图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inoServices\文档模板\ppt模板\2014\PPT封底_20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24890" y="2527300"/>
            <a:ext cx="7103110" cy="596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4890" y="3343910"/>
            <a:ext cx="7103110" cy="5962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4890" y="4180205"/>
            <a:ext cx="7103110" cy="596265"/>
          </a:xfrm>
          <a:prstGeom prst="rect">
            <a:avLst/>
          </a:prstGeom>
          <a:solidFill>
            <a:srgbClr val="ADED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24890" y="4998085"/>
            <a:ext cx="7103110" cy="596265"/>
          </a:xfrm>
          <a:prstGeom prst="rect">
            <a:avLst/>
          </a:prstGeom>
          <a:solidFill>
            <a:srgbClr val="F0F1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24890" y="1252220"/>
            <a:ext cx="7103745" cy="102171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525858" tIns="91441" rIns="170688" bIns="91440" numCol="1" spcCol="1270" rtlCol="0" fromWordArt="0" anchor="ctr" anchorCtr="0" forceAA="0" compatLnSpc="1">
            <a:noAutofit/>
          </a:bodyPr>
          <a:p>
            <a:pPr lvl="0" algn="l" defTabSz="1066800">
              <a:lnSpc>
                <a:spcPct val="90000"/>
              </a:lnSpc>
              <a:spcAft>
                <a:spcPct val="35000"/>
              </a:spcAft>
              <a:defRPr/>
            </a:pPr>
            <a:endParaRPr lang="zh-CN" sz="20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系统简介</a:t>
            </a:r>
            <a:endParaRPr lang="zh-CN" altLang="zh-CN" dirty="0" smtClean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8870" y="1562100"/>
            <a:ext cx="720471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日志通3.0是一个简单、通用的日志实时分析、统计、监控管理工具。</a:t>
            </a:r>
            <a:endParaRPr lang="zh-CN" altLang="en-US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9230" y="2633345"/>
            <a:ext cx="639000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zh-CN" altLang="en-US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对日志进行集中管理和准实时搜索、分析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59230" y="3465195"/>
            <a:ext cx="572643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进行线上业务的准实时监控、业务异常及时定位原因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59230" y="4282440"/>
            <a:ext cx="427101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辅助研发人员排除故障、跟踪分析Bug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59230" y="5109845"/>
            <a:ext cx="48691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zh-CN" altLang="en-US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业务趋势分析，深度挖掘日志的大数据价值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26" grpId="0" animBg="1"/>
      <p:bldP spid="8" grpId="0"/>
      <p:bldP spid="27" grpId="0" animBg="1"/>
      <p:bldP spid="9" grpId="0"/>
      <p:bldP spid="2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架构特点</a:t>
            </a:r>
            <a:endParaRPr lang="zh-CN" altLang="zh-CN" dirty="0" smtClean="0">
              <a:solidFill>
                <a:srgbClr val="FFFFFF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785495" y="2297430"/>
            <a:ext cx="2155190" cy="1598930"/>
          </a:xfrm>
          <a:prstGeom prst="triangle">
            <a:avLst>
              <a:gd name="adj" fmla="val 49587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175000" y="1560195"/>
            <a:ext cx="2794000" cy="194627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6066155" y="2546985"/>
            <a:ext cx="2155190" cy="1465580"/>
          </a:xfrm>
          <a:prstGeom prst="triangle">
            <a:avLst/>
          </a:prstGeom>
          <a:solidFill>
            <a:srgbClr val="ADED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3132455" y="3714115"/>
            <a:ext cx="2879090" cy="169481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02715" y="3272155"/>
            <a:ext cx="868680" cy="379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低耦合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89960" y="2904490"/>
            <a:ext cx="21640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对业务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零侵入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53155" y="4803140"/>
            <a:ext cx="1837690" cy="379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支持PB级数据量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34785" y="3434080"/>
            <a:ext cx="1325880" cy="379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高可扩展性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  <p:bldP spid="14" grpId="0" animBg="1"/>
      <p:bldP spid="17" grpId="0"/>
      <p:bldP spid="18" grpId="0"/>
      <p:bldP spid="13" grpId="0" animBg="1"/>
      <p:bldP spid="12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en-US" dirty="0" smtClean="0">
                <a:solidFill>
                  <a:srgbClr val="FFFFFF"/>
                </a:solidFill>
              </a:rPr>
              <a:t>架构设计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419860"/>
            <a:ext cx="8752205" cy="422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1"/>
          <p:cNvSpPr>
            <a:spLocks noGrp="1" noChangeArrowheads="1"/>
          </p:cNvSpPr>
          <p:nvPr>
            <p:ph type="title" idx="4294967295"/>
          </p:nvPr>
        </p:nvSpPr>
        <p:spPr>
          <a:xfrm>
            <a:off x="230188" y="49213"/>
            <a:ext cx="8229600" cy="665162"/>
          </a:xfrm>
        </p:spPr>
        <p:txBody>
          <a:bodyPr/>
          <a:lstStyle/>
          <a:p>
            <a:pPr eaLnBrk="1" hangingPunct="1"/>
            <a:r>
              <a:rPr lang="zh-CN" dirty="0"/>
              <a:t>功能介绍</a:t>
            </a:r>
            <a:r>
              <a:rPr lang="en-US" altLang="zh-CN" dirty="0"/>
              <a:t>-Dashboard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" y="833120"/>
            <a:ext cx="7245985" cy="3409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4243070"/>
            <a:ext cx="6361430" cy="20720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5999177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异常列表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260475"/>
            <a:ext cx="9133840" cy="433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5999177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定时任务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1273175"/>
            <a:ext cx="9134475" cy="441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5999177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日志检索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278890"/>
            <a:ext cx="9138920" cy="429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inoService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inoService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SinoServices-Office</Template>
  <TotalTime>0</TotalTime>
  <Words>1032</Words>
  <Application>WPS 演示</Application>
  <PresentationFormat>全屏显示(4:3)</PresentationFormat>
  <Paragraphs>272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华文中宋</vt:lpstr>
      <vt:lpstr>Verdana</vt:lpstr>
      <vt:lpstr>微软雅黑</vt:lpstr>
      <vt:lpstr>Andalus</vt:lpstr>
      <vt:lpstr>Wingdings</vt:lpstr>
      <vt:lpstr>Calibri</vt:lpstr>
      <vt:lpstr>Office 主题</vt:lpstr>
      <vt:lpstr>1_Office 主题</vt:lpstr>
      <vt:lpstr>2_Office 主题</vt:lpstr>
      <vt:lpstr>PowerPoint 演示文稿</vt:lpstr>
      <vt:lpstr>目录</vt:lpstr>
      <vt:lpstr>PowerPoint 演示文稿</vt:lpstr>
      <vt:lpstr>PowerPoint 演示文稿</vt:lpstr>
      <vt:lpstr>PowerPoint 演示文稿</vt:lpstr>
      <vt:lpstr>功能介绍-Dashboard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Www.SangSan.Cn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傅琼松</dc:creator>
  <cp:lastModifiedBy>Administrator</cp:lastModifiedBy>
  <cp:revision>2197</cp:revision>
  <dcterms:created xsi:type="dcterms:W3CDTF">2015-03-25T06:30:00Z</dcterms:created>
  <dcterms:modified xsi:type="dcterms:W3CDTF">2017-04-27T02:20:39Z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