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69" r:id="rId4"/>
  </p:sldMasterIdLst>
  <p:notesMasterIdLst>
    <p:notesMasterId r:id="rId30"/>
  </p:notesMasterIdLst>
  <p:sldIdLst>
    <p:sldId id="258" r:id="rId5"/>
    <p:sldId id="315" r:id="rId6"/>
    <p:sldId id="394" r:id="rId7"/>
    <p:sldId id="403" r:id="rId8"/>
    <p:sldId id="283" r:id="rId9"/>
    <p:sldId id="355" r:id="rId10"/>
    <p:sldId id="298" r:id="rId11"/>
    <p:sldId id="420" r:id="rId12"/>
    <p:sldId id="388" r:id="rId13"/>
    <p:sldId id="389" r:id="rId14"/>
    <p:sldId id="299" r:id="rId15"/>
    <p:sldId id="421" r:id="rId16"/>
    <p:sldId id="404" r:id="rId17"/>
    <p:sldId id="405" r:id="rId18"/>
    <p:sldId id="406" r:id="rId19"/>
    <p:sldId id="422" r:id="rId20"/>
    <p:sldId id="437" r:id="rId21"/>
    <p:sldId id="438" r:id="rId22"/>
    <p:sldId id="439" r:id="rId23"/>
    <p:sldId id="440" r:id="rId24"/>
    <p:sldId id="446" r:id="rId25"/>
    <p:sldId id="417" r:id="rId26"/>
    <p:sldId id="436" r:id="rId27"/>
    <p:sldId id="433" r:id="rId28"/>
    <p:sldId id="260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EDEB"/>
    <a:srgbClr val="EFABD0"/>
    <a:srgbClr val="D4ECF9"/>
    <a:srgbClr val="F0F1C9"/>
    <a:srgbClr val="4999F4"/>
    <a:srgbClr val="88A0D8"/>
    <a:srgbClr val="4F80BD"/>
    <a:srgbClr val="99FF66"/>
    <a:srgbClr val="FFFF66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050" y="-78"/>
      </p:cViewPr>
      <p:guideLst>
        <p:guide orient="horz" pos="2116"/>
        <p:guide pos="2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362A6-41F8-4682-A223-825AAD3DE4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8CF27-4A8B-41D0-81DA-E58080BE6D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宋体" panose="02010600030101010101" pitchFamily="2" charset="-122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A544CA-89D6-4B7A-A798-C5ED5D2C345F}" type="slidenum">
              <a:rPr lang="en-US" altLang="zh-CN" smtClean="0">
                <a:solidFill>
                  <a:prstClr val="black"/>
                </a:solidFill>
              </a:rPr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5" y="49213"/>
            <a:ext cx="8229600" cy="665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E03C008-47C4-458B-AB62-FB949B446A2C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1490" y="83186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62490" y="83186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"/>
          <p:cNvSpPr>
            <a:spLocks noChangeArrowheads="1"/>
          </p:cNvSpPr>
          <p:nvPr userDrawn="1"/>
        </p:nvSpPr>
        <p:spPr bwMode="auto">
          <a:xfrm>
            <a:off x="0" y="457200"/>
            <a:ext cx="9144000" cy="2895600"/>
          </a:xfrm>
          <a:prstGeom prst="rect">
            <a:avLst/>
          </a:prstGeom>
          <a:gradFill rotWithShape="1">
            <a:gsLst>
              <a:gs pos="0">
                <a:schemeClr val="accent1">
                  <a:alpha val="59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9000"/>
                </a:schemeClr>
              </a:gs>
            </a:gsLst>
            <a:lin ang="2700000" scaled="1"/>
          </a:gradFill>
          <a:ln w="12700" algn="ctr">
            <a:noFill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3600"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Picture 2" descr="C:\Users\togo\Desktop\万翔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4763" y="684213"/>
            <a:ext cx="9163051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228600" y="4572000"/>
            <a:ext cx="7162800" cy="914400"/>
          </a:xfr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28600" y="5715000"/>
            <a:ext cx="4724400" cy="914400"/>
          </a:xfrm>
        </p:spPr>
        <p:txBody>
          <a:bodyPr/>
          <a:lstStyle>
            <a:lvl1pPr marL="0" indent="0">
              <a:buNone/>
              <a:defRPr sz="1800"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4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8508605-9BFA-4487-A1D1-359F3EE655ED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4B5A1-EB8E-4906-8BF9-61503FA0F34B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ADA66-CD28-41B2-B6A8-93BDCF699FD6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A8EEB-8376-46FC-873B-ABB9169A8CE1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5C43C-937D-458C-922E-398B7C1C41A3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61D30-B0CB-49C7-8DFA-7D87C8114F91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99D8C-69F8-4782-A177-D1A15B74F1FA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7175" y="85725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8175" y="85725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A97C0-244F-43C3-91BC-78BCF033F172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6E7A8-936C-4A35-A1D7-95347FB6C5D0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2EBFD-D52D-436E-B2BA-5A2259F835DE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2500-F694-4A99-BE85-BDAD0AE3BB78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ABBEF-2845-43B0-9414-CCAA3850FE7C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8DEED-B320-4C9E-A9A5-E445FDDD564B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ECD3F-92BF-4E46-AE8D-A70921F5C329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9DE3-9EC3-4662-9670-698B6513A510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48401-D9D4-408F-B59A-3C14BB88AC07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E3B3C-A54C-4FEE-8120-86D4589FE424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Verdana" panose="020B060403050404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6EA3-AFAA-4379-942D-82D6F6010454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4F856-C0C9-4864-88C7-B493A2FFABA3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A1DE7-ECBB-4C26-B3E1-73B7D8427252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54387-2225-475E-93D7-738E5BF0C2B9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1490" y="83186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62490" y="83186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5088" y="49213"/>
            <a:ext cx="2071687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0025" y="49213"/>
            <a:ext cx="6062663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D2919-AFB0-4D42-A10C-49916AB165BD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83704-A882-459A-8998-22B4AE9B82F0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5" y="49213"/>
            <a:ext cx="8229600" cy="665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C6AF9558-C49C-47B7-97E3-CDFAF6F6690A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92C3B13-D2B7-4836-948D-809FE2EF8FB8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"/>
          <p:cNvSpPr>
            <a:spLocks noChangeArrowheads="1"/>
          </p:cNvSpPr>
          <p:nvPr userDrawn="1"/>
        </p:nvSpPr>
        <p:spPr bwMode="auto">
          <a:xfrm>
            <a:off x="0" y="457200"/>
            <a:ext cx="9144000" cy="2895600"/>
          </a:xfrm>
          <a:prstGeom prst="rect">
            <a:avLst/>
          </a:prstGeom>
          <a:gradFill rotWithShape="1">
            <a:gsLst>
              <a:gs pos="0">
                <a:schemeClr val="accent1">
                  <a:alpha val="59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9000"/>
                </a:schemeClr>
              </a:gs>
            </a:gsLst>
            <a:lin ang="2700000" scaled="1"/>
          </a:gradFill>
          <a:ln w="12700" algn="ctr">
            <a:noFill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3600"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Picture 2" descr="C:\Users\togo\Desktop\万翔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4763" y="684213"/>
            <a:ext cx="9163051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228600" y="4572000"/>
            <a:ext cx="7162800" cy="914400"/>
          </a:xfr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28600" y="5715000"/>
            <a:ext cx="4724400" cy="914400"/>
          </a:xfrm>
        </p:spPr>
        <p:txBody>
          <a:bodyPr/>
          <a:lstStyle>
            <a:lvl1pPr marL="0" indent="0">
              <a:buNone/>
              <a:defRPr sz="1800"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4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8508605-9BFA-4487-A1D1-359F3EE655ED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5" Type="http://schemas.openxmlformats.org/officeDocument/2006/relationships/theme" Target="../theme/theme3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635" y="85723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180513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0" y="6415088"/>
            <a:ext cx="9144000" cy="214312"/>
          </a:xfrm>
          <a:prstGeom prst="rect">
            <a:avLst/>
          </a:prstGeom>
          <a:solidFill>
            <a:srgbClr val="2355A5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pic>
        <p:nvPicPr>
          <p:cNvPr id="9" name="Picture 14" descr="C:\Users\Administrator\Desktop\玻璃窗贴字-04.png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7215188" y="6462713"/>
            <a:ext cx="1828800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0052" y="48632"/>
            <a:ext cx="8229600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635" y="85723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410BA-43BC-413C-9DC5-F2E8BDD2141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80417-BC15-41A0-A5E9-8BA9BB28A88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9180513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0" y="6415088"/>
            <a:ext cx="9144000" cy="214312"/>
          </a:xfrm>
          <a:prstGeom prst="rect">
            <a:avLst/>
          </a:prstGeom>
          <a:solidFill>
            <a:srgbClr val="2355A5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pic>
        <p:nvPicPr>
          <p:cNvPr id="9" name="Picture 14" descr="C:\Users\Administrator\Desktop\玻璃窗贴字-04.pn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215188" y="6462713"/>
            <a:ext cx="1828800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0052" y="48632"/>
            <a:ext cx="8229600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7175" y="8572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Verdana" panose="020B0604030504040204" pitchFamily="34" charset="0"/>
              </a:rPr>
              <a:t>单击此处编辑母版文本样式</a:t>
            </a:r>
            <a:endParaRPr lang="zh-CN" smtClean="0">
              <a:sym typeface="Verdana" panose="020B0604030504040204" pitchFamily="34" charset="0"/>
            </a:endParaRPr>
          </a:p>
          <a:p>
            <a:pPr lvl="1"/>
            <a:r>
              <a:rPr lang="zh-CN" smtClean="0">
                <a:sym typeface="Verdana" panose="020B0604030504040204" pitchFamily="34" charset="0"/>
              </a:rPr>
              <a:t>第二级</a:t>
            </a:r>
            <a:endParaRPr lang="zh-CN" smtClean="0">
              <a:sym typeface="Verdana" panose="020B0604030504040204" pitchFamily="34" charset="0"/>
            </a:endParaRPr>
          </a:p>
          <a:p>
            <a:pPr lvl="2"/>
            <a:r>
              <a:rPr lang="zh-CN" smtClean="0">
                <a:sym typeface="Verdana" panose="020B0604030504040204" pitchFamily="34" charset="0"/>
              </a:rPr>
              <a:t>第三级</a:t>
            </a:r>
            <a:endParaRPr lang="zh-CN" smtClean="0">
              <a:sym typeface="Verdana" panose="020B0604030504040204" pitchFamily="34" charset="0"/>
            </a:endParaRPr>
          </a:p>
          <a:p>
            <a:pPr lvl="3"/>
            <a:r>
              <a:rPr lang="zh-CN" smtClean="0">
                <a:sym typeface="Verdana" panose="020B0604030504040204" pitchFamily="34" charset="0"/>
              </a:rPr>
              <a:t>第四级</a:t>
            </a:r>
            <a:endParaRPr lang="zh-CN" smtClean="0">
              <a:sym typeface="Verdana" panose="020B0604030504040204" pitchFamily="34" charset="0"/>
            </a:endParaRPr>
          </a:p>
          <a:p>
            <a:pPr lvl="4"/>
            <a:r>
              <a:rPr lang="zh-CN" smtClean="0">
                <a:sym typeface="Verdana" panose="020B0604030504040204" pitchFamily="34" charset="0"/>
              </a:rPr>
              <a:t>第五级</a:t>
            </a:r>
            <a:endParaRPr lang="zh-CN" smtClean="0">
              <a:sym typeface="Verdana" panose="020B0604030504040204" pitchFamily="34" charset="0"/>
            </a:endParaRPr>
          </a:p>
        </p:txBody>
      </p:sp>
      <p:sp>
        <p:nvSpPr>
          <p:cNvPr id="102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935ED8-5A74-48D7-B839-59A0F34E177F}" type="datetime1"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B8F594-72B0-464F-B089-D4B6BB2DABA9}" type="slidenum"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0"/>
          <p:cNvSpPr>
            <a:spLocks noChangeArrowheads="1"/>
          </p:cNvSpPr>
          <p:nvPr/>
        </p:nvSpPr>
        <p:spPr bwMode="auto">
          <a:xfrm>
            <a:off x="0" y="6415088"/>
            <a:ext cx="9144000" cy="214312"/>
          </a:xfrm>
          <a:prstGeom prst="rect">
            <a:avLst/>
          </a:prstGeom>
          <a:solidFill>
            <a:srgbClr val="235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pic>
        <p:nvPicPr>
          <p:cNvPr id="1032" name="Picture 14" descr="C:\Users\Administrator\Desktop\玻璃窗贴字-04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6462713"/>
            <a:ext cx="182880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0025" y="49213"/>
            <a:ext cx="8229600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Verdana" panose="020B0604030504040204" pitchFamily="34" charset="0"/>
              </a:rPr>
              <a:t>单击此处编辑母版标题样式</a:t>
            </a:r>
            <a:endParaRPr lang="zh-CN" smtClean="0">
              <a:sym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ftr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+mj-lt"/>
          <a:ea typeface="+mj-ea"/>
          <a:cs typeface="+mj-cs"/>
          <a:sym typeface="Verdana" panose="020B0604030504040204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357188" y="4071938"/>
            <a:ext cx="8286750" cy="1285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zh-CN" sz="3600" dirty="0" smtClean="0">
                <a:solidFill>
                  <a:srgbClr val="0070C0"/>
                </a:solidFill>
                <a:cs typeface="Andalus" panose="02020603050405020304" pitchFamily="18" charset="-78"/>
              </a:rPr>
              <a:t>日志系统</a:t>
            </a:r>
            <a:r>
              <a:rPr lang="en-US" altLang="zh-CN" sz="3600" dirty="0" smtClean="0">
                <a:solidFill>
                  <a:srgbClr val="0070C0"/>
                </a:solidFill>
                <a:cs typeface="Andalus" panose="02020603050405020304" pitchFamily="18" charset="-78"/>
              </a:rPr>
              <a:t>3.0</a:t>
            </a:r>
            <a:r>
              <a:rPr lang="zh-CN" altLang="en-US" sz="3600" dirty="0" smtClean="0">
                <a:solidFill>
                  <a:srgbClr val="0070C0"/>
                </a:solidFill>
                <a:cs typeface="Andalus" panose="02020603050405020304" pitchFamily="18" charset="-78"/>
              </a:rPr>
              <a:t>发布介绍</a:t>
            </a:r>
            <a:endParaRPr lang="zh-CN" altLang="en-US" sz="3600" dirty="0" smtClean="0">
              <a:solidFill>
                <a:srgbClr val="0070C0"/>
              </a:solidFill>
              <a:cs typeface="Andalus" panose="02020603050405020304" pitchFamily="18" charset="-78"/>
            </a:endParaRPr>
          </a:p>
        </p:txBody>
      </p:sp>
      <p:sp>
        <p:nvSpPr>
          <p:cNvPr id="4099" name="Text Placeholder 18"/>
          <p:cNvSpPr txBox="1"/>
          <p:nvPr/>
        </p:nvSpPr>
        <p:spPr bwMode="auto">
          <a:xfrm>
            <a:off x="428625" y="6072188"/>
            <a:ext cx="257175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/>
          <a:lstStyle/>
          <a:p>
            <a:pPr eaLnBrk="0" hangingPunct="0"/>
            <a:endParaRPr lang="en-US" altLang="zh-CN" sz="140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1400">
                <a:solidFill>
                  <a:srgbClr val="0070C0"/>
                </a:solidFill>
                <a:latin typeface="微软雅黑" panose="020B0503020204020204" pitchFamily="34" charset="-122"/>
              </a:rPr>
              <a:t>2017</a:t>
            </a:r>
            <a:r>
              <a:rPr lang="zh-CN" altLang="en-US" sz="1400">
                <a:solidFill>
                  <a:srgbClr val="0070C0"/>
                </a:solidFill>
                <a:latin typeface="微软雅黑" panose="020B0503020204020204" pitchFamily="34" charset="-122"/>
              </a:rPr>
              <a:t>年</a:t>
            </a:r>
            <a:r>
              <a:rPr lang="en-US" altLang="zh-CN" sz="1400">
                <a:solidFill>
                  <a:srgbClr val="0070C0"/>
                </a:solidFill>
                <a:latin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rgbClr val="0070C0"/>
                </a:solidFill>
                <a:latin typeface="微软雅黑" panose="020B0503020204020204" pitchFamily="34" charset="-122"/>
              </a:rPr>
              <a:t>月</a:t>
            </a:r>
            <a:r>
              <a:rPr lang="en-US" altLang="zh-CN" sz="1400">
                <a:solidFill>
                  <a:srgbClr val="0070C0"/>
                </a:solidFill>
                <a:latin typeface="微软雅黑" panose="020B0503020204020204" pitchFamily="34" charset="-122"/>
              </a:rPr>
              <a:t>6</a:t>
            </a:r>
            <a:r>
              <a:rPr lang="zh-CN" altLang="en-US" sz="1400">
                <a:solidFill>
                  <a:srgbClr val="0070C0"/>
                </a:solidFill>
                <a:latin typeface="微软雅黑" panose="020B0503020204020204" pitchFamily="34" charset="-122"/>
              </a:rPr>
              <a:t>日</a:t>
            </a:r>
            <a:endParaRPr lang="en-US" altLang="zh-CN" sz="140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100" name="直接连接符 8"/>
          <p:cNvCxnSpPr>
            <a:cxnSpLocks noChangeShapeType="1"/>
          </p:cNvCxnSpPr>
          <p:nvPr/>
        </p:nvCxnSpPr>
        <p:spPr bwMode="auto">
          <a:xfrm rot="5400000">
            <a:off x="1154113" y="3749675"/>
            <a:ext cx="500062" cy="1588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</a:ln>
        </p:spPr>
      </p:cxnSp>
      <p:sp>
        <p:nvSpPr>
          <p:cNvPr id="4101" name="AutoShape 14" descr="data:image/png;base64,iVBORw0KGgoAAAANSUhEUgAAAKAAAAAlCAYAAADFsuJGAAAQSElEQVR4Xu2beZBWxRXFm0EQEUXAUSACYlRQRFziDhIRY1DBJMqoVFSMWqasqJEoSBK1ojEIGhI1ZVWCRiEEETGJw2I0KIq4JygCiisChlUZ2WUZyP3d1/dNv+UbYTJV889rihrm+/r16759+txz720a7ZTmilZYoIEs0KgAYANZvnitWqAAYAGEBrVAAcAGNX/x8gKABQYa1AIFABvU/MXLCwAWGGhQCxQAbFDzFy8vAFhgoEEtUACwQc1fvLzOAPx0/TI37PX73bH7d3U397jcNW7UKGPNr6q3ul+88Qc3es4Y12rvA93QYwa7W+RvutlYk95/Sr+i7xVdBriRJ93g9ihrHHefsniWG/r6fW7hmo+cK2vi3LaNrmv5ke6h029zh+7b0W2u3qx9mdekj56OnqPfjm36s1XTFq5q6wb9vbLfA+6cjj3doOd+7vS9TfZOTIu+tKNaH+oGd+nvLuzc1+3bNOpTLcWjM6Zc7V5a9mY0ftBqey7sN1/WcHrlVdF8wiZrGnLc1e7eU4Y4LPqzV0er/cL58Y45F0xwnfZp5y6eMTxaazgPv77+nU7XkbHbgGeGZOyOHR4+4w73oy7nJ2yc7sv7Zg14SPvkzpk98/Y666CT3Q8PO8ed3eFU17Rsj+w7U5/UGYDrtm50SzYsdx1btHP7NG0uxmrkws/YrO07qt24D6e6BWs+dt9u/y2HQaj7LRDjv7F6gStv1sp13qe9Wytj3T//Mbd80+c6vREnXudOa9vDvbxirvvboufiKT/yfmVi+oD0uqMuds8LEG569Xf6nW6obCIgPrB5G/3s6NaH6UEZ9fajrmrjSt3MRZdUuvZ7H+B6TL6oBtDh6ICWJoeI1qvDae6JvvfImK0cB+vYJy9xC1e/mwGugr3Ec+Hwd8tchr880rnGTZPgkblXCCAe73u3dlfwPH1d9KgdJnn/w/J9n/YnuM6PDYgPmL5bvgPAo06+UUlhp/xRkKYPme874rRhMSnQFxtfOeOWmnlJv1ayT8sufdb967PXknOpxV6s4a997koQSGLz/C91BmB6sJWbqtzAGTc7TvZYOVV2+ujHwgBo9c4d7p654yLDb//KtWrZKe5Ln/VbN8Usoyd/3gTnNn+hr7K+J5Z3d9OWznJdWh7sWgrIr519t3sJkO7RLJ4Siz+7wykK/M82rnIHCdCmL33ZLfxysW5WV2G1+QOfcEs3rEhuoI3gGTMe0G8W40448zfu881r3RGTvu+qvqqqAY8BL8WIzH+IHKjfCqNZ46Ce9I/L8oGfAiB2zbzLs2T5Xq0jWxp7y+cclJn9/+TKBHz8YT+6T744b+/1oALWcG4Zxg3GHPvBlAicobfIW7e3F4ckZNd6A+DWHdvdm6sW6Hintj1aFwor/Gf1e+4be5era6Ct2vSlgsUYsJ8Y5/VV85XVMN4Vh5+vjIILnvjxs44FGlut3rzGvQnDSDtB3OzQHlcIa85TF7xyUwRKAMDpNKaDUXGrPMtJVrajCdjdnvvGbts26bWV81zPyiszdlFXHYKLHp4J1gx+oYaVArCZC8o852XC/IGTY5kSs1oarLzHA3CibJ6JmgwoZC69hP0AV/w+f2hmD3jYnXxgd3lXma4rZtqUxNAvUwCEBHpXirSQwxqCOmLUn7qhr/0+Vw7YXiRkQOog5Z+AOtaCQ/0XajoWQAvZDrcHQG7ucZnqurDZCR04Y5hbuHyOftW13XFulGi/czr2EoZa7v67cbWC+oH5E93oNx6oeXyvNm5I90EKTAN5t9bfdI++P6WGEXFvjCmMR1PtKAfFXFwGCB5k6B0APHru2ATDAXa0F4clzTyMOfKk6yP9Gbo7z7ivf29czO4XCYvk6U4DBQfENBc2nbr4pcj15QHWLOLBBFAMfLUybQDAe0+5MZZQB084N6lLZVyYjL0rBU6+0z00be7HDtdRrwBkMKBmJxTXCpu8tOIt16vtsarfMNyW6kgP7dm4iS4QdzJq7iO6uYASoPVud7ybJxPn2QP2aqWUTb9HPngq0mxepPdqe4wyobnUH3Q+U8ceLqDUYMBrNTRVxaH9VE+uFhZL6D+vD83tZNjBA3DFZTPcB19+muu60I56GMLAIN78G930JSmweAC+dcFjaofF65cn3D7MSaATBzSe3XCjAAk7LxYPcdyTg7KsHICPYCwEOV+lDxjvwu5hEBfqzVx37QMagoq24/pmZAfBHHLrz3LoEu7Zr8MOUr0DMBwQwFz/ykjddJjuvE69YhZ8r+oT16JJcxX8o98Zr6CiES3BGAdLEIL7/mjtEu1Hu2zmbRGL0YTpKg7p6+4/dZj7aN2SGKirNlfFWtL0H5tw+eH99TF7D/9WN0XzkTMnmn4ZlxK4DQKghHv24Px00DR39aw7Myxn0aRuhMw/ZqtYQ41RF5wAvQfnOcJ4MaB9/+fP+2NCwNfKmrK0h3vfqizFQbeWcN0eEHwXgz0v4MmJluddOFH3RgMea94eeIQOLdrWaPtAj4bgrjcAov/GfzjNAYBrjxwYuxVeELpgTpPSsug4qHicBCZow9BAFiUTmGhEKY1JAzb03gIB73mi6cqbtVGAq9tCz9FE0w2R9A8NrQg7EmkzlmoY735hRiJiS78ADAzadb/OwnAVGbdBVMi6MiDzwHj23AejCNjcTQDMpsJw35l2bTI9E6RV1qeDDw8AgqQYgAFjNrM1yBozwLYdLaG12KdEhO/nocFYkMYKQZJ5h1/bexV/18OfPpBhMJdhaO+66z0IMQAi+I3psAW5sTAXCABxtWGwwbPPLH3Ftd6zpeq6Dds2aRRLX1wDTHDXiT9xa7dsVF1nDVAReAAic1mkamikb0gPqGshyvUpGL7jM1wwbdInM+JAAhdb9dX63EgWcU9LCHE+CDRW+dg+CfGPNkRHqf4Mc4MBS8D0Gc3pN4kgLQ3AtDtFd2c22YP1aXGDjB+2BJj8PKZ89z7X/5831Gg8f6jMTeZJEgOZRsAhs/t34/GUQFL6D2+E7AgPUWKC/pf/Ow2D/pu+ZLZGp7g1JmQiGEbcIcAkJYCR42BDUiZRsjUSv4xB4zkMR06vaq2Aieb73n78NW7yohmaOyQVg0Yc/prk/tB+MMWWdRrAMAeiYE46gEYzKvhogS4pmZ7wKYREqsGDGveLXs2LnC0HF0aPzCtM9KbdKIcp49IDRrXEN1PPSAJ/KEoJ/cS7PNCmCgA1yLAI39vjRQm6cNwZNx+wa8loWvokcpneVulUXB74+Gy3AZhONjMIJ/uFZf/WpDB6AECRprEkMp8TzcJWNDLlsCfg5GQBThps+dbnC+MAArAB6O4i0okuYTprsGHX/TopMxrTkfuLWYiOgBOXLTpSW5ziGBFFlnnVgbSlMLDomsqzR6vYrjWtYc/6jaWCYi4oU/kINpfqQsy4OQBEI6trD9Mj/kDBvjAYgYy1DFt69uYQJwAYMGCcXE8xGZJk2DGXKymkKzJWYQpNRrBohYRSoAs/3y0Awmgj3x6rjPdgz1scaY9Q09nAGNtcK8HGmNNvzWhFcoSq6xY8Hj0mTGdZeUAO01BeQwsqUEhI+2Qzp95cMCBnHhqUwIjChJrz89qP97+z5sM4BQPzjpDgBx2bm1S1aJo5CYPhkjkEURUnv6oQl/jMADn6J44SrfKRTm+Y6065bYbMRJjhDqZyeXyVYLJUsJCWD7jYdysmZ6JzfYU8awyex96JiNrPCX0dHoZSIOS/wlG93S0AMhgnxdIqIeAopx1ffoT6fBiQv02kjgtALZc1/sPp+ghMRW0Vl2rsR1qF9A3GNs1H31DHhc8++O4TUZrGIlzvgtF8AA72JDAhQAmjvpIn2m8UxmvXfH+tnhDUhDXNUnk1onTYOa7rpgKDUs+Rx4T1w3ST2ZSEMvbI1X4pAIZuOCMt/LqowyNNtLpkzes4APjKindypQXzoNhw5KQLM4EXUXdivJzDUAqA9rkAcNsu/rfMbGHZ8n9XzbpDxT7RK5UNAEe+iyCDWjFspuJXKhOIUxgldE2E+G1l0/XiQpBsRtPZRQOCEliuW6tDogsJJK6t/CYuEhAA7GeWvqqaz9yz1X7tRM+WhDAbm3B7fJkyHmszLWvGAgyJ2qt8Afuhdy4XgR5qK5jFAomSlQ/cOy1dD5aPDIBfl37hcbucQCBSUiKYB0mV0XDhXwyemU12+8oKeU+yF20ePSOzPvYmoYdTQU20uO0lMBjhSQBYvYsALNNodaq4X1IjRrOc7s3bt7r992qpA26TSNeARP2WQGOQJIa3SlJ6zZa1cSoGUR0mkTnFuPVFssmkX0hKG0tqUBKU1XoJWxq7wVYAT12wABggaSDgfwJEqwFjbEQ/LaGFPAArJfcW1rDTlqstN3ieHLCERqvFfdXKCmy8NBK8ZAt6Ss04zil6xoLdE9G2rBVmv+noS7Oppdpe5tmR8mIecAF2blLea1xSa+nI3G7O1LjhKMAs1XbLBdvtFMpfBwjTZS9gOWdpGlwrbvWEA7qpKzZGJKdHQ/9ZUMFk0XT0JU0DAGE6Ahut6forVAAIV0INmSiYAIbNoKUFelg5satZsNJ7FU9mC/R+IxDz3aRP3rp4R16eDI04s/8YSWqnRLp3w3iFtuPPStrfIm37NM2A8v0Iuc3C+tLpDZLoibSNPzzk864/6pIkYPku/a4cBiTPR4UqXd2xHGFGg/q1/aXPr13fqT/OzXuGFxzywRcBc5cBGCaZbUArmaEtiHTDRLOlVrg5ooujrir6MUxK6wT8dlvgokDyyWaYzliRshrXj4imcfmauGbjfNBAcIGeCi80hNevYETTSnlMBji/Lm+VYQm/EdyQydwU8WxFWkiDI6vj+s9JEVnTQ5a6/JAJbIIE9QS5/5cuezF/ZFC6Ds0BwVvQEimpABW4+9gb2Tw9qyKX8ipGdkFBbze9+KtEpmFXasA7XcT0u6UBcbc0y0+xkaRWEOyE+HweghIRz32/O+c8pKkVu9WCTjR3zni4W041uTtLq7BBdtePRdLM9cCEFnxgeMv9hWwZ5weDO3Sc6Il9RyTvvDGwgBhtyhWttO4LT6/qMaJ2omyaBD4V3S7Su3sKatyl5SXtQV/+iysz8syI3rcHd/CcCPwLag6UPZceR36PAqjBotfkjuDUa6KeQcUn7/fZF0xUzUuLNazl7niHMCJlvFjm2KGWn4lLu6l12xoS0X2w5ppoOF8D7thZLVGw0M/2Het3SQMu3bBOa7Rhbov32V0//o37tXqvXTbgelS4qRa4cOIAIQ0XbGkdLjCUSUKa27QwDswSNsCGCyY9QyMpDcMC3rCFUTDsSbPgxyLtsD+Ar81tMG9uTxNhh83GZHOxj70r0Sn1C5UL8xbY7NLnf5kZN/087GYXPHlXP7ukWsuL7JnGZWXqaUo9h01JrYVzx34kriEVDl563QQgANtKrulpmF2qd6ZufPuOjVx0k1wAuHaXAFibQYvvCgvsvgWi+1QFAHffcsUT9WKBAoD1YsZikLpaoABgXS1XPFcvFigAWC9mLAapqwUKANbVcsVz9WKBAoD1YsZikLpaoABgXS1XPFcvFogA+D9Lt0SMYrzY6AAAAABJRU5ErkJggg=="/>
          <p:cNvSpPr>
            <a:spLocks noChangeAspect="1" noChangeArrowheads="1"/>
          </p:cNvSpPr>
          <p:nvPr/>
        </p:nvSpPr>
        <p:spPr bwMode="auto">
          <a:xfrm>
            <a:off x="166688" y="-160338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2" y="48632"/>
            <a:ext cx="5999177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dirty="0" smtClean="0">
                <a:solidFill>
                  <a:srgbClr val="FFFFFF"/>
                </a:solidFill>
              </a:rPr>
              <a:t>功能介绍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日志检索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23645"/>
            <a:ext cx="9144635" cy="411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dirty="0" smtClean="0">
                <a:solidFill>
                  <a:srgbClr val="FFFFFF"/>
                </a:solidFill>
              </a:rPr>
              <a:t>功能介绍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应用监控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1293495"/>
            <a:ext cx="9147175" cy="4373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dirty="0" smtClean="0">
                <a:solidFill>
                  <a:srgbClr val="FFFFFF"/>
                </a:solidFill>
              </a:rPr>
              <a:t>功能介绍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应用监控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1283970"/>
            <a:ext cx="9141460" cy="3966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dirty="0" smtClean="0">
                <a:solidFill>
                  <a:srgbClr val="FFFFFF"/>
                </a:solidFill>
              </a:rPr>
              <a:t>功能介绍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应用监控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1300480"/>
            <a:ext cx="9130665" cy="381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dirty="0" smtClean="0">
                <a:solidFill>
                  <a:srgbClr val="FFFFFF"/>
                </a:solidFill>
              </a:rPr>
              <a:t>功能介绍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应用监控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322070"/>
            <a:ext cx="9125585" cy="4204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dirty="0" smtClean="0">
                <a:solidFill>
                  <a:srgbClr val="FFFFFF"/>
                </a:solidFill>
              </a:rPr>
              <a:t>功能介绍</a:t>
            </a:r>
            <a:r>
              <a:rPr lang="en-US" altLang="zh-CN" dirty="0" smtClean="0">
                <a:solidFill>
                  <a:srgbClr val="FFFFFF"/>
                </a:solidFill>
              </a:rPr>
              <a:t>-IP</a:t>
            </a:r>
            <a:r>
              <a:rPr lang="zh-CN" altLang="en-US" dirty="0" smtClean="0">
                <a:solidFill>
                  <a:srgbClr val="FFFFFF"/>
                </a:solidFill>
              </a:rPr>
              <a:t>监控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1257300"/>
            <a:ext cx="914146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dirty="0" smtClean="0">
                <a:solidFill>
                  <a:srgbClr val="FFFFFF"/>
                </a:solidFill>
              </a:rPr>
              <a:t>功能介绍</a:t>
            </a:r>
            <a:r>
              <a:rPr lang="en-US" altLang="zh-CN" dirty="0" smtClean="0">
                <a:solidFill>
                  <a:srgbClr val="FFFFFF"/>
                </a:solidFill>
              </a:rPr>
              <a:t>-Web</a:t>
            </a:r>
            <a:r>
              <a:rPr lang="zh-CN" altLang="zh-CN" dirty="0" smtClean="0">
                <a:solidFill>
                  <a:srgbClr val="FFFFFF"/>
                </a:solidFill>
              </a:rPr>
              <a:t>操作</a:t>
            </a:r>
            <a:endParaRPr lang="zh-CN" altLang="zh-CN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" y="1554480"/>
            <a:ext cx="9115425" cy="3955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zh-CN" dirty="0" smtClean="0">
                <a:solidFill>
                  <a:srgbClr val="FFFFFF"/>
                </a:solidFill>
              </a:rPr>
              <a:t>最佳实践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发现问题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175" y="954405"/>
            <a:ext cx="7028815" cy="5266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zh-CN" dirty="0" smtClean="0">
                <a:solidFill>
                  <a:srgbClr val="FFFFFF"/>
                </a:solidFill>
              </a:rPr>
              <a:t>最佳实践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定位问题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" y="1786890"/>
            <a:ext cx="9137015" cy="3283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zh-CN" dirty="0" smtClean="0">
                <a:solidFill>
                  <a:srgbClr val="FFFFFF"/>
                </a:solidFill>
              </a:rPr>
              <a:t>最佳实践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定位问题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" y="1607820"/>
            <a:ext cx="8921115" cy="3998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1"/>
          <p:cNvSpPr>
            <a:spLocks noGrp="1" noChangeArrowheads="1"/>
          </p:cNvSpPr>
          <p:nvPr>
            <p:ph type="title" idx="4294967295"/>
          </p:nvPr>
        </p:nvSpPr>
        <p:spPr>
          <a:xfrm>
            <a:off x="230188" y="49213"/>
            <a:ext cx="8229600" cy="665162"/>
          </a:xfrm>
        </p:spPr>
        <p:txBody>
          <a:bodyPr/>
          <a:lstStyle/>
          <a:p>
            <a:pPr eaLnBrk="1" hangingPunct="1"/>
            <a:r>
              <a:rPr lang="zh-CN" altLang="en-US" dirty="0"/>
              <a:t>目录</a:t>
            </a:r>
            <a:endParaRPr lang="zh-CN" altLang="en-US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2134235" y="1703705"/>
            <a:ext cx="4693285" cy="3802380"/>
            <a:chOff x="1945010" y="914642"/>
            <a:chExt cx="4615278" cy="3920584"/>
          </a:xfrm>
        </p:grpSpPr>
        <p:sp>
          <p:nvSpPr>
            <p:cNvPr id="3" name="任意多边形 2"/>
            <p:cNvSpPr/>
            <p:nvPr/>
          </p:nvSpPr>
          <p:spPr bwMode="auto">
            <a:xfrm>
              <a:off x="2270651" y="914642"/>
              <a:ext cx="4289637" cy="540426"/>
            </a:xfrm>
            <a:custGeom>
              <a:avLst/>
              <a:gdLst>
                <a:gd name="connsiteX0" fmla="*/ 0 w 5362727"/>
                <a:gd name="connsiteY0" fmla="*/ 0 h 761041"/>
                <a:gd name="connsiteX1" fmla="*/ 4982207 w 5362727"/>
                <a:gd name="connsiteY1" fmla="*/ 0 h 761041"/>
                <a:gd name="connsiteX2" fmla="*/ 5362727 w 5362727"/>
                <a:gd name="connsiteY2" fmla="*/ 380521 h 761041"/>
                <a:gd name="connsiteX3" fmla="*/ 4982207 w 5362727"/>
                <a:gd name="connsiteY3" fmla="*/ 761041 h 761041"/>
                <a:gd name="connsiteX4" fmla="*/ 0 w 5362727"/>
                <a:gd name="connsiteY4" fmla="*/ 761041 h 761041"/>
                <a:gd name="connsiteX5" fmla="*/ 0 w 5362727"/>
                <a:gd name="connsiteY5" fmla="*/ 0 h 76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62727" h="761041">
                  <a:moveTo>
                    <a:pt x="5362727" y="761040"/>
                  </a:moveTo>
                  <a:lnTo>
                    <a:pt x="380520" y="761040"/>
                  </a:lnTo>
                  <a:lnTo>
                    <a:pt x="0" y="380520"/>
                  </a:lnTo>
                  <a:lnTo>
                    <a:pt x="380520" y="1"/>
                  </a:lnTo>
                  <a:lnTo>
                    <a:pt x="5362727" y="1"/>
                  </a:lnTo>
                  <a:lnTo>
                    <a:pt x="5362727" y="761040"/>
                  </a:lnTo>
                  <a:close/>
                </a:path>
              </a:pathLst>
            </a:cu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25858" tIns="91441" rIns="170688" bIns="91441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架构特点</a:t>
              </a:r>
              <a:endParaRPr lang="zh-CN" altLang="en-US" sz="2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1965880" y="914642"/>
              <a:ext cx="608270" cy="54042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 6"/>
            <p:cNvSpPr/>
            <p:nvPr/>
          </p:nvSpPr>
          <p:spPr bwMode="auto">
            <a:xfrm>
              <a:off x="2270651" y="1590457"/>
              <a:ext cx="4289637" cy="541555"/>
            </a:xfrm>
            <a:custGeom>
              <a:avLst/>
              <a:gdLst>
                <a:gd name="connsiteX0" fmla="*/ 0 w 5362727"/>
                <a:gd name="connsiteY0" fmla="*/ 0 h 761041"/>
                <a:gd name="connsiteX1" fmla="*/ 4982207 w 5362727"/>
                <a:gd name="connsiteY1" fmla="*/ 0 h 761041"/>
                <a:gd name="connsiteX2" fmla="*/ 5362727 w 5362727"/>
                <a:gd name="connsiteY2" fmla="*/ 380521 h 761041"/>
                <a:gd name="connsiteX3" fmla="*/ 4982207 w 5362727"/>
                <a:gd name="connsiteY3" fmla="*/ 761041 h 761041"/>
                <a:gd name="connsiteX4" fmla="*/ 0 w 5362727"/>
                <a:gd name="connsiteY4" fmla="*/ 761041 h 761041"/>
                <a:gd name="connsiteX5" fmla="*/ 0 w 5362727"/>
                <a:gd name="connsiteY5" fmla="*/ 0 h 76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62727" h="761041">
                  <a:moveTo>
                    <a:pt x="5362727" y="761040"/>
                  </a:moveTo>
                  <a:lnTo>
                    <a:pt x="380520" y="761040"/>
                  </a:lnTo>
                  <a:lnTo>
                    <a:pt x="0" y="380520"/>
                  </a:lnTo>
                  <a:lnTo>
                    <a:pt x="380520" y="1"/>
                  </a:lnTo>
                  <a:lnTo>
                    <a:pt x="5362727" y="1"/>
                  </a:lnTo>
                  <a:lnTo>
                    <a:pt x="5362727" y="7610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25858" tIns="91441" rIns="170688" bIns="9144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架构设计</a:t>
              </a:r>
              <a:endParaRPr lang="zh-CN" altLang="en-US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1965880" y="1590457"/>
              <a:ext cx="608270" cy="54155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 bwMode="auto">
            <a:xfrm>
              <a:off x="2270651" y="2267402"/>
              <a:ext cx="4289637" cy="540427"/>
            </a:xfrm>
            <a:custGeom>
              <a:avLst/>
              <a:gdLst>
                <a:gd name="connsiteX0" fmla="*/ 0 w 5362727"/>
                <a:gd name="connsiteY0" fmla="*/ 0 h 761041"/>
                <a:gd name="connsiteX1" fmla="*/ 4982207 w 5362727"/>
                <a:gd name="connsiteY1" fmla="*/ 0 h 761041"/>
                <a:gd name="connsiteX2" fmla="*/ 5362727 w 5362727"/>
                <a:gd name="connsiteY2" fmla="*/ 380521 h 761041"/>
                <a:gd name="connsiteX3" fmla="*/ 4982207 w 5362727"/>
                <a:gd name="connsiteY3" fmla="*/ 761041 h 761041"/>
                <a:gd name="connsiteX4" fmla="*/ 0 w 5362727"/>
                <a:gd name="connsiteY4" fmla="*/ 761041 h 761041"/>
                <a:gd name="connsiteX5" fmla="*/ 0 w 5362727"/>
                <a:gd name="connsiteY5" fmla="*/ 0 h 76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62727" h="761041">
                  <a:moveTo>
                    <a:pt x="5362727" y="761040"/>
                  </a:moveTo>
                  <a:lnTo>
                    <a:pt x="380520" y="761040"/>
                  </a:lnTo>
                  <a:lnTo>
                    <a:pt x="0" y="380520"/>
                  </a:lnTo>
                  <a:lnTo>
                    <a:pt x="380520" y="1"/>
                  </a:lnTo>
                  <a:lnTo>
                    <a:pt x="5362727" y="1"/>
                  </a:lnTo>
                  <a:lnTo>
                    <a:pt x="5362727" y="7610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25858" tIns="91441" rIns="170688" bIns="9144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功能介绍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965880" y="2267402"/>
              <a:ext cx="608270" cy="54042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TextBox 5"/>
            <p:cNvSpPr txBox="1"/>
            <p:nvPr/>
          </p:nvSpPr>
          <p:spPr bwMode="auto">
            <a:xfrm>
              <a:off x="2097501" y="954641"/>
              <a:ext cx="345595" cy="43081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latin typeface="+mj-ea"/>
                  <a:ea typeface="+mj-ea"/>
                </a:rPr>
                <a:t>2</a:t>
              </a:r>
              <a:endParaRPr lang="en-US" sz="2000" b="1" dirty="0"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097501" y="1639097"/>
              <a:ext cx="345595" cy="43081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latin typeface="+mj-ea"/>
                  <a:ea typeface="+mj-ea"/>
                </a:rPr>
                <a:t>3</a:t>
              </a:r>
              <a:endParaRPr lang="en-US" sz="2000" b="1" dirty="0">
                <a:latin typeface="+mj-ea"/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2097501" y="2330441"/>
              <a:ext cx="345595" cy="43081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latin typeface="+mj-ea"/>
                  <a:ea typeface="+mj-ea"/>
                </a:rPr>
                <a:t>4</a:t>
              </a:r>
              <a:endParaRPr lang="en-US" sz="2000" b="1" dirty="0">
                <a:latin typeface="+mj-ea"/>
                <a:ea typeface="+mj-ea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>
              <a:off x="2264302" y="2931935"/>
              <a:ext cx="4289637" cy="540426"/>
            </a:xfrm>
            <a:custGeom>
              <a:avLst/>
              <a:gdLst>
                <a:gd name="connsiteX0" fmla="*/ 0 w 5362727"/>
                <a:gd name="connsiteY0" fmla="*/ 0 h 761041"/>
                <a:gd name="connsiteX1" fmla="*/ 4982207 w 5362727"/>
                <a:gd name="connsiteY1" fmla="*/ 0 h 761041"/>
                <a:gd name="connsiteX2" fmla="*/ 5362727 w 5362727"/>
                <a:gd name="connsiteY2" fmla="*/ 380521 h 761041"/>
                <a:gd name="connsiteX3" fmla="*/ 4982207 w 5362727"/>
                <a:gd name="connsiteY3" fmla="*/ 761041 h 761041"/>
                <a:gd name="connsiteX4" fmla="*/ 0 w 5362727"/>
                <a:gd name="connsiteY4" fmla="*/ 761041 h 761041"/>
                <a:gd name="connsiteX5" fmla="*/ 0 w 5362727"/>
                <a:gd name="connsiteY5" fmla="*/ 0 h 76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62727" h="761041">
                  <a:moveTo>
                    <a:pt x="5362727" y="761040"/>
                  </a:moveTo>
                  <a:lnTo>
                    <a:pt x="380520" y="761040"/>
                  </a:lnTo>
                  <a:lnTo>
                    <a:pt x="0" y="380520"/>
                  </a:lnTo>
                  <a:lnTo>
                    <a:pt x="380520" y="1"/>
                  </a:lnTo>
                  <a:lnTo>
                    <a:pt x="5362727" y="1"/>
                  </a:lnTo>
                  <a:lnTo>
                    <a:pt x="5362727" y="7610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25858" tIns="91441" rIns="170688" bIns="9144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适用场景及客户</a:t>
              </a:r>
              <a:endParaRPr lang="en-US" altLang="zh-CN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1965880" y="2931935"/>
              <a:ext cx="601922" cy="54042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/>
            <p:cNvSpPr txBox="1"/>
            <p:nvPr/>
          </p:nvSpPr>
          <p:spPr bwMode="auto">
            <a:xfrm>
              <a:off x="2091032" y="2995365"/>
              <a:ext cx="345595" cy="43081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latin typeface="+mj-ea"/>
                  <a:ea typeface="+mj-ea"/>
                </a:rPr>
                <a:t>5</a:t>
              </a:r>
              <a:endParaRPr lang="en-US" sz="2000" b="1" dirty="0">
                <a:latin typeface="+mj-ea"/>
                <a:ea typeface="+mj-ea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2256480" y="3601793"/>
              <a:ext cx="4289637" cy="540426"/>
            </a:xfrm>
            <a:custGeom>
              <a:avLst/>
              <a:gdLst>
                <a:gd name="connsiteX0" fmla="*/ 0 w 5362727"/>
                <a:gd name="connsiteY0" fmla="*/ 0 h 761041"/>
                <a:gd name="connsiteX1" fmla="*/ 4982207 w 5362727"/>
                <a:gd name="connsiteY1" fmla="*/ 0 h 761041"/>
                <a:gd name="connsiteX2" fmla="*/ 5362727 w 5362727"/>
                <a:gd name="connsiteY2" fmla="*/ 380521 h 761041"/>
                <a:gd name="connsiteX3" fmla="*/ 4982207 w 5362727"/>
                <a:gd name="connsiteY3" fmla="*/ 761041 h 761041"/>
                <a:gd name="connsiteX4" fmla="*/ 0 w 5362727"/>
                <a:gd name="connsiteY4" fmla="*/ 761041 h 761041"/>
                <a:gd name="connsiteX5" fmla="*/ 0 w 5362727"/>
                <a:gd name="connsiteY5" fmla="*/ 0 h 76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62727" h="761041">
                  <a:moveTo>
                    <a:pt x="5362727" y="761040"/>
                  </a:moveTo>
                  <a:lnTo>
                    <a:pt x="380520" y="761040"/>
                  </a:lnTo>
                  <a:lnTo>
                    <a:pt x="0" y="380520"/>
                  </a:lnTo>
                  <a:lnTo>
                    <a:pt x="380520" y="1"/>
                  </a:lnTo>
                  <a:lnTo>
                    <a:pt x="5362727" y="1"/>
                  </a:lnTo>
                  <a:lnTo>
                    <a:pt x="5362727" y="7610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25858" tIns="91441" rIns="170688" bIns="9144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sz="20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安装部署</a:t>
              </a:r>
              <a:endParaRPr lang="zh-CN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1951710" y="3601793"/>
              <a:ext cx="608270" cy="54042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/>
            <p:cNvSpPr txBox="1"/>
            <p:nvPr/>
          </p:nvSpPr>
          <p:spPr bwMode="auto">
            <a:xfrm>
              <a:off x="2083211" y="3652127"/>
              <a:ext cx="345595" cy="43081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latin typeface="+mj-ea"/>
                  <a:ea typeface="+mj-ea"/>
                </a:rPr>
                <a:t>6</a:t>
              </a:r>
              <a:endParaRPr lang="en-US" sz="2000" b="1" dirty="0">
                <a:latin typeface="+mj-ea"/>
                <a:ea typeface="+mj-ea"/>
              </a:endParaRPr>
            </a:p>
          </p:txBody>
        </p:sp>
        <p:sp>
          <p:nvSpPr>
            <p:cNvPr id="26" name="任意多边形 25"/>
            <p:cNvSpPr/>
            <p:nvPr/>
          </p:nvSpPr>
          <p:spPr bwMode="auto">
            <a:xfrm>
              <a:off x="2249781" y="4294800"/>
              <a:ext cx="4310507" cy="540426"/>
            </a:xfrm>
            <a:custGeom>
              <a:avLst/>
              <a:gdLst>
                <a:gd name="connsiteX0" fmla="*/ 0 w 5362727"/>
                <a:gd name="connsiteY0" fmla="*/ 0 h 761041"/>
                <a:gd name="connsiteX1" fmla="*/ 4982207 w 5362727"/>
                <a:gd name="connsiteY1" fmla="*/ 0 h 761041"/>
                <a:gd name="connsiteX2" fmla="*/ 5362727 w 5362727"/>
                <a:gd name="connsiteY2" fmla="*/ 380521 h 761041"/>
                <a:gd name="connsiteX3" fmla="*/ 4982207 w 5362727"/>
                <a:gd name="connsiteY3" fmla="*/ 761041 h 761041"/>
                <a:gd name="connsiteX4" fmla="*/ 0 w 5362727"/>
                <a:gd name="connsiteY4" fmla="*/ 761041 h 761041"/>
                <a:gd name="connsiteX5" fmla="*/ 0 w 5362727"/>
                <a:gd name="connsiteY5" fmla="*/ 0 h 76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62727" h="761041">
                  <a:moveTo>
                    <a:pt x="5362727" y="761040"/>
                  </a:moveTo>
                  <a:lnTo>
                    <a:pt x="380520" y="761040"/>
                  </a:lnTo>
                  <a:lnTo>
                    <a:pt x="0" y="380520"/>
                  </a:lnTo>
                  <a:lnTo>
                    <a:pt x="380520" y="1"/>
                  </a:lnTo>
                  <a:lnTo>
                    <a:pt x="5362727" y="1"/>
                  </a:lnTo>
                  <a:lnTo>
                    <a:pt x="5362727" y="7610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25858" tIns="91441" rIns="170688" bIns="9144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zh-CN" sz="20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同类产品对标分析</a:t>
              </a:r>
              <a:endParaRPr lang="zh-CN" altLang="zh-CN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1945010" y="4294800"/>
              <a:ext cx="608270" cy="54042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TextBox 27"/>
            <p:cNvSpPr txBox="1"/>
            <p:nvPr/>
          </p:nvSpPr>
          <p:spPr bwMode="auto">
            <a:xfrm>
              <a:off x="2076511" y="4359019"/>
              <a:ext cx="345595" cy="43081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latin typeface="+mj-ea"/>
                  <a:ea typeface="+mj-ea"/>
                </a:rPr>
                <a:t>7</a:t>
              </a:r>
              <a:endParaRPr lang="en-US" sz="2000" b="1" dirty="0">
                <a:latin typeface="+mj-ea"/>
                <a:ea typeface="+mj-ea"/>
              </a:endParaRPr>
            </a:p>
          </p:txBody>
        </p:sp>
      </p:grpSp>
      <p:sp>
        <p:nvSpPr>
          <p:cNvPr id="5" name="任意多边形 4"/>
          <p:cNvSpPr/>
          <p:nvPr/>
        </p:nvSpPr>
        <p:spPr bwMode="auto">
          <a:xfrm>
            <a:off x="2474763" y="1040883"/>
            <a:ext cx="4322277" cy="529472"/>
          </a:xfrm>
          <a:custGeom>
            <a:avLst/>
            <a:gdLst>
              <a:gd name="connsiteX0" fmla="*/ 0 w 5362727"/>
              <a:gd name="connsiteY0" fmla="*/ 0 h 761041"/>
              <a:gd name="connsiteX1" fmla="*/ 4982207 w 5362727"/>
              <a:gd name="connsiteY1" fmla="*/ 0 h 761041"/>
              <a:gd name="connsiteX2" fmla="*/ 5362727 w 5362727"/>
              <a:gd name="connsiteY2" fmla="*/ 380521 h 761041"/>
              <a:gd name="connsiteX3" fmla="*/ 4982207 w 5362727"/>
              <a:gd name="connsiteY3" fmla="*/ 761041 h 761041"/>
              <a:gd name="connsiteX4" fmla="*/ 0 w 5362727"/>
              <a:gd name="connsiteY4" fmla="*/ 761041 h 761041"/>
              <a:gd name="connsiteX5" fmla="*/ 0 w 5362727"/>
              <a:gd name="connsiteY5" fmla="*/ 0 h 76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62727" h="761041">
                <a:moveTo>
                  <a:pt x="5362727" y="761040"/>
                </a:moveTo>
                <a:lnTo>
                  <a:pt x="380520" y="761040"/>
                </a:lnTo>
                <a:lnTo>
                  <a:pt x="0" y="380520"/>
                </a:lnTo>
                <a:lnTo>
                  <a:pt x="380520" y="1"/>
                </a:lnTo>
                <a:lnTo>
                  <a:pt x="5362727" y="1"/>
                </a:lnTo>
                <a:lnTo>
                  <a:pt x="5362727" y="76104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525858" tIns="91441" rIns="170688" bIns="91440" spcCol="1270" anchor="ctr"/>
          <a:p>
            <a:pPr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sz="2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系统介绍</a:t>
            </a:r>
            <a:endParaRPr lang="zh-CN" sz="2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2176413" y="1000125"/>
            <a:ext cx="618551" cy="52413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TextBox 5"/>
          <p:cNvSpPr txBox="1"/>
          <p:nvPr/>
        </p:nvSpPr>
        <p:spPr bwMode="auto">
          <a:xfrm>
            <a:off x="2298193" y="1050983"/>
            <a:ext cx="351436" cy="4178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p>
            <a:pPr algn="ctr">
              <a:defRPr/>
            </a:pPr>
            <a:r>
              <a:rPr lang="en-US" sz="2000" b="1" dirty="0">
                <a:latin typeface="+mj-ea"/>
                <a:ea typeface="+mj-ea"/>
              </a:rPr>
              <a:t>1</a:t>
            </a:r>
            <a:endParaRPr lang="en-US" sz="2000" b="1" dirty="0">
              <a:latin typeface="+mj-ea"/>
              <a:ea typeface="+mj-ea"/>
            </a:endParaRPr>
          </a:p>
        </p:txBody>
      </p:sp>
      <p:sp>
        <p:nvSpPr>
          <p:cNvPr id="19" name="任意多边形 18"/>
          <p:cNvSpPr/>
          <p:nvPr/>
        </p:nvSpPr>
        <p:spPr bwMode="auto">
          <a:xfrm>
            <a:off x="2459355" y="5652135"/>
            <a:ext cx="4354195" cy="529590"/>
          </a:xfrm>
          <a:custGeom>
            <a:avLst/>
            <a:gdLst>
              <a:gd name="connsiteX0" fmla="*/ 0 w 5362727"/>
              <a:gd name="connsiteY0" fmla="*/ 0 h 761041"/>
              <a:gd name="connsiteX1" fmla="*/ 4982207 w 5362727"/>
              <a:gd name="connsiteY1" fmla="*/ 0 h 761041"/>
              <a:gd name="connsiteX2" fmla="*/ 5362727 w 5362727"/>
              <a:gd name="connsiteY2" fmla="*/ 380521 h 761041"/>
              <a:gd name="connsiteX3" fmla="*/ 4982207 w 5362727"/>
              <a:gd name="connsiteY3" fmla="*/ 761041 h 761041"/>
              <a:gd name="connsiteX4" fmla="*/ 0 w 5362727"/>
              <a:gd name="connsiteY4" fmla="*/ 761041 h 761041"/>
              <a:gd name="connsiteX5" fmla="*/ 0 w 5362727"/>
              <a:gd name="connsiteY5" fmla="*/ 0 h 76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62727" h="761041">
                <a:moveTo>
                  <a:pt x="5362727" y="761040"/>
                </a:moveTo>
                <a:lnTo>
                  <a:pt x="380520" y="761040"/>
                </a:lnTo>
                <a:lnTo>
                  <a:pt x="0" y="380520"/>
                </a:lnTo>
                <a:lnTo>
                  <a:pt x="380520" y="1"/>
                </a:lnTo>
                <a:lnTo>
                  <a:pt x="5362727" y="1"/>
                </a:lnTo>
                <a:lnTo>
                  <a:pt x="5362727" y="76104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525858" tIns="91441" rIns="170688" bIns="91440" spcCol="1270" anchor="ctr"/>
          <a:p>
            <a:pPr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Road Map</a:t>
            </a:r>
            <a:endParaRPr lang="en-US" altLang="zh-CN" sz="2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2161173" y="5611495"/>
            <a:ext cx="618551" cy="52413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TextBox 5"/>
          <p:cNvSpPr txBox="1"/>
          <p:nvPr/>
        </p:nvSpPr>
        <p:spPr bwMode="auto">
          <a:xfrm>
            <a:off x="2282953" y="5662353"/>
            <a:ext cx="351436" cy="4178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p>
            <a:pPr algn="ctr">
              <a:defRPr/>
            </a:pPr>
            <a:r>
              <a:rPr lang="en-US" sz="2000" b="1" dirty="0">
                <a:latin typeface="+mj-ea"/>
                <a:ea typeface="+mj-ea"/>
              </a:rPr>
              <a:t>8</a:t>
            </a:r>
            <a:endParaRPr lang="en-US" sz="20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云形标注 13"/>
          <p:cNvSpPr/>
          <p:nvPr/>
        </p:nvSpPr>
        <p:spPr>
          <a:xfrm>
            <a:off x="612775" y="885190"/>
            <a:ext cx="7821930" cy="4745355"/>
          </a:xfrm>
          <a:prstGeom prst="cloudCallout">
            <a:avLst/>
          </a:prstGeom>
          <a:solidFill>
            <a:srgbClr val="F0F1C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zh-CN" dirty="0" smtClean="0">
                <a:solidFill>
                  <a:srgbClr val="FFFFFF"/>
                </a:solidFill>
              </a:rPr>
              <a:t>最佳实践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总结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70405" y="2080895"/>
            <a:ext cx="4585970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  </a:t>
            </a:r>
            <a:r>
              <a:rPr lang="zh-CN" altLang="en-US"/>
              <a:t>发现问题：查看</a:t>
            </a:r>
            <a:r>
              <a:rPr lang="en-US" altLang="zh-CN"/>
              <a:t>Dashboard</a:t>
            </a:r>
            <a:r>
              <a:rPr lang="zh-CN" altLang="en-US"/>
              <a:t>或异常列表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70405" y="2695575"/>
            <a:ext cx="4585335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  </a:t>
            </a:r>
            <a:r>
              <a:rPr lang="zh-CN" altLang="en-US"/>
              <a:t>定位问题：检索异常日志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70405" y="3286125"/>
            <a:ext cx="4704080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3  </a:t>
            </a:r>
            <a:r>
              <a:rPr lang="zh-CN" altLang="en-US">
                <a:sym typeface="+mn-ea"/>
              </a:rPr>
              <a:t>掌握异常上下文：了解异常上下文信息</a:t>
            </a:r>
            <a:endParaRPr lang="zh-CN" altLang="en-US" b="1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70405" y="3886200"/>
            <a:ext cx="4704080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4  </a:t>
            </a:r>
            <a:r>
              <a:rPr lang="zh-CN" altLang="en-US">
                <a:sym typeface="+mn-ea"/>
              </a:rPr>
              <a:t>开发人员修改问题：检查代码并修改异常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cc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cc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cc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cc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8" grpId="2"/>
      <p:bldP spid="8" grpId="3"/>
      <p:bldP spid="8" grpId="4"/>
      <p:bldP spid="8" grpId="5"/>
      <p:bldP spid="8" grpId="6"/>
      <p:bldP spid="8" grpId="7"/>
      <p:bldP spid="8" grpId="8"/>
      <p:bldP spid="8" grpId="9"/>
      <p:bldP spid="8" grpId="10"/>
      <p:bldP spid="8" grpId="11"/>
      <p:bldP spid="8" grpId="12"/>
      <p:bldP spid="8" grpId="13"/>
      <p:bldP spid="8" grpId="14"/>
      <p:bldP spid="8" grpId="15"/>
      <p:bldP spid="8" grpId="16"/>
      <p:bldP spid="8" grpId="17"/>
      <p:bldP spid="8" grpId="18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矩形 24"/>
          <p:cNvSpPr/>
          <p:nvPr/>
        </p:nvSpPr>
        <p:spPr>
          <a:xfrm>
            <a:off x="1212215" y="1022350"/>
            <a:ext cx="6941820" cy="596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12215" y="1814195"/>
            <a:ext cx="6941820" cy="5962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12215" y="2572385"/>
            <a:ext cx="6941820" cy="596265"/>
          </a:xfrm>
          <a:prstGeom prst="rect">
            <a:avLst/>
          </a:prstGeom>
          <a:solidFill>
            <a:srgbClr val="ADEDE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12215" y="3314065"/>
            <a:ext cx="6941820" cy="596265"/>
          </a:xfrm>
          <a:prstGeom prst="rect">
            <a:avLst/>
          </a:prstGeom>
          <a:solidFill>
            <a:srgbClr val="F0F1C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212215" y="4080510"/>
            <a:ext cx="6941820" cy="596265"/>
          </a:xfrm>
          <a:prstGeom prst="rect">
            <a:avLst/>
          </a:prstGeom>
          <a:solidFill>
            <a:srgbClr val="D4ECF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199416" y="7357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dirty="0" smtClean="0">
                <a:solidFill>
                  <a:srgbClr val="FFFFFF"/>
                </a:solidFill>
              </a:rPr>
              <a:t>适用场景及客户</a:t>
            </a:r>
            <a:endParaRPr lang="zh-CN" dirty="0" smtClean="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9410" y="1128395"/>
            <a:ext cx="3616960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  </a:t>
            </a:r>
            <a:r>
              <a:rPr lang="zh-CN" altLang="en-US"/>
              <a:t>所有能产生日志文件的系统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629410" y="1925320"/>
            <a:ext cx="5614035" cy="659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  </a:t>
            </a:r>
            <a:r>
              <a:rPr lang="zh-CN" altLang="en-US">
                <a:sym typeface="+mn-ea"/>
              </a:rPr>
              <a:t>项目比较多的场景</a:t>
            </a:r>
            <a:endParaRPr lang="zh-CN" altLang="en-US" b="1">
              <a:sym typeface="+mn-ea"/>
            </a:endParaRPr>
          </a:p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629410" y="2680970"/>
            <a:ext cx="6080125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3  </a:t>
            </a:r>
            <a:r>
              <a:rPr lang="zh-CN" altLang="en-US">
                <a:sym typeface="+mn-ea"/>
              </a:rPr>
              <a:t>需要对目标项目进行统计，问题预警，定位，排错</a:t>
            </a:r>
            <a:endParaRPr lang="zh-CN" altLang="en-US" b="1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29410" y="3436620"/>
            <a:ext cx="4727575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  </a:t>
            </a:r>
            <a:r>
              <a:rPr lang="zh-CN" altLang="en-US">
                <a:sym typeface="+mn-ea"/>
              </a:rPr>
              <a:t>对实时分析统计有要求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629410" y="4184015"/>
            <a:ext cx="4117975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5  </a:t>
            </a:r>
            <a:r>
              <a:rPr lang="zh-CN" altLang="en-US">
                <a:sym typeface="+mn-ea"/>
              </a:rPr>
              <a:t>海量日志的存储，检索及统计展示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/>
      <p:bldP spid="18" grpId="2"/>
      <p:bldP spid="18" grpId="3"/>
      <p:bldP spid="18" grpId="4"/>
      <p:bldP spid="18" grpId="5"/>
      <p:bldP spid="18" grpId="6"/>
      <p:bldP spid="18" grpId="7"/>
      <p:bldP spid="18" grpId="8"/>
      <p:bldP spid="18" grpId="9"/>
      <p:bldP spid="18" grpId="10"/>
      <p:bldP spid="18" grpId="11"/>
      <p:bldP spid="18" grpId="12"/>
      <p:bldP spid="18" grpId="13"/>
      <p:bldP spid="18" grpId="14"/>
      <p:bldP spid="18" grpId="15"/>
      <p:bldP spid="18" grpId="16"/>
      <p:bldP spid="18" grpId="17"/>
      <p:bldP spid="18" grpId="18"/>
      <p:bldP spid="25" grpId="0" bldLvl="0" animBg="1"/>
      <p:bldP spid="18" grpId="19"/>
      <p:bldP spid="26" grpId="0" bldLvl="0" animBg="1"/>
      <p:bldP spid="19" grpId="0"/>
      <p:bldP spid="27" grpId="0" bldLvl="0" animBg="1"/>
      <p:bldP spid="20" grpId="0"/>
      <p:bldP spid="28" grpId="0" bldLvl="0" animBg="1"/>
      <p:bldP spid="21" grpId="0"/>
      <p:bldP spid="29" grpId="0" bldLvl="0" animBg="1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流程图: 磁盘 19"/>
          <p:cNvSpPr/>
          <p:nvPr/>
        </p:nvSpPr>
        <p:spPr>
          <a:xfrm>
            <a:off x="6771640" y="1986280"/>
            <a:ext cx="1840865" cy="2879090"/>
          </a:xfrm>
          <a:prstGeom prst="flowChartMagneticDisk">
            <a:avLst/>
          </a:prstGeom>
          <a:solidFill>
            <a:srgbClr val="92D050">
              <a:alpha val="4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流程图: 磁盘 16"/>
          <p:cNvSpPr/>
          <p:nvPr/>
        </p:nvSpPr>
        <p:spPr>
          <a:xfrm>
            <a:off x="3627755" y="1986280"/>
            <a:ext cx="1840865" cy="287909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流程图: 磁盘 11"/>
          <p:cNvSpPr/>
          <p:nvPr/>
        </p:nvSpPr>
        <p:spPr>
          <a:xfrm>
            <a:off x="462915" y="1986280"/>
            <a:ext cx="1840865" cy="287909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zh-CN" dirty="0" smtClean="0">
                <a:solidFill>
                  <a:srgbClr val="FFFFFF"/>
                </a:solidFill>
              </a:rPr>
              <a:t>安装部署</a:t>
            </a:r>
            <a:endParaRPr lang="zh-CN" altLang="zh-CN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4835" y="3093085"/>
            <a:ext cx="1597025" cy="1207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  </a:t>
            </a:r>
            <a:r>
              <a:rPr lang="zh-CN" altLang="en-US"/>
              <a:t>安装日志系统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一个</a:t>
            </a:r>
            <a:r>
              <a:rPr lang="en-US" altLang="zh-CN">
                <a:sym typeface="+mn-ea"/>
              </a:rPr>
              <a:t>tar</a:t>
            </a:r>
            <a:r>
              <a:rPr lang="zh-CN" altLang="en-US">
                <a:sym typeface="+mn-ea"/>
              </a:rPr>
              <a:t>包，安装只需两步操作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11905" y="3093085"/>
            <a:ext cx="1553210" cy="1482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  </a:t>
            </a:r>
            <a:r>
              <a:rPr lang="zh-CN" altLang="en-US">
                <a:sym typeface="+mn-ea"/>
              </a:rPr>
              <a:t>日志收集组件安装（安装到业务服务器，解压，配置）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73240" y="3093085"/>
            <a:ext cx="1739265" cy="1207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  </a:t>
            </a:r>
            <a:r>
              <a:rPr lang="zh-CN" altLang="en-US">
                <a:sym typeface="+mn-ea"/>
              </a:rPr>
              <a:t>具体安装步骤参看《日志通三期部署文档V3.0》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493645" y="3265805"/>
            <a:ext cx="860425" cy="5880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636895" y="3265805"/>
            <a:ext cx="860425" cy="5880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8" grpId="1"/>
      <p:bldP spid="13" grpId="0" animBg="1"/>
      <p:bldP spid="17" grpId="0" animBg="1"/>
      <p:bldP spid="9" grpId="0"/>
      <p:bldP spid="19" grpId="0" animBg="1"/>
      <p:bldP spid="20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dirty="0" smtClean="0">
                <a:solidFill>
                  <a:srgbClr val="FFFFFF"/>
                </a:solidFill>
              </a:rPr>
              <a:t>同类产品对标分析</a:t>
            </a:r>
            <a:endParaRPr lang="en-US" altLang="zh-CN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0" name="表格 -1"/>
          <p:cNvGraphicFramePr/>
          <p:nvPr/>
        </p:nvGraphicFramePr>
        <p:xfrm>
          <a:off x="307975" y="1195705"/>
          <a:ext cx="8435340" cy="4923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7565"/>
                <a:gridCol w="2074545"/>
                <a:gridCol w="2142490"/>
                <a:gridCol w="2110740"/>
              </a:tblGrid>
              <a:tr h="454660">
                <a:tc>
                  <a:txBody>
                    <a:bodyPr/>
                    <a:p>
                      <a:pPr marL="0" indent="0" algn="l">
                        <a:buNone/>
                      </a:pPr>
                      <a:endParaRPr lang="zh-CN" altLang="en-US" sz="16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600" b="1" u="none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（锐特）日志通</a:t>
                      </a:r>
                      <a:endParaRPr lang="zh-CN" altLang="en-US" sz="1600" b="1" u="none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600" b="1" u="none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日志易</a:t>
                      </a:r>
                      <a:endParaRPr lang="zh-CN" altLang="en-US" sz="1600" b="1" u="none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600" b="1" u="none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阿里Log Service</a:t>
                      </a:r>
                      <a:endParaRPr lang="zh-CN" altLang="en-US" sz="1600" b="1" u="none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44805">
                <a:tc>
                  <a:txBody>
                    <a:bodyPr/>
                    <a:p>
                      <a:pPr marL="0"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altLang="en-US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日志搜索</a:t>
                      </a:r>
                      <a:endParaRPr lang="zh-CN" altLang="en-US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 </a:t>
                      </a: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SPL</a:t>
                      </a: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自定义语言）</a:t>
                      </a:r>
                      <a:endParaRPr lang="zh-CN" altLang="en-US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（自定义语言）</a:t>
                      </a:r>
                      <a:endParaRPr lang="zh-CN" altLang="en-US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3535">
                <a:tc>
                  <a:txBody>
                    <a:bodyPr/>
                    <a:p>
                      <a:pPr mar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日志分析</a:t>
                      </a:r>
                      <a:endParaRPr lang="en-US" altLang="zh-CN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（预留接口）</a:t>
                      </a:r>
                      <a:endParaRPr lang="zh-CN" altLang="en-US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3535">
                <a:tc>
                  <a:txBody>
                    <a:bodyPr/>
                    <a:p>
                      <a:pPr mar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对接分析接口</a:t>
                      </a:r>
                      <a:endParaRPr lang="en-US" altLang="zh-CN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少</a:t>
                      </a:r>
                      <a:endParaRPr lang="zh-CN" altLang="en-US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多</a:t>
                      </a:r>
                      <a:endParaRPr lang="zh-CN" altLang="en-US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4170">
                <a:tc>
                  <a:txBody>
                    <a:bodyPr/>
                    <a:p>
                      <a:pPr mar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日志展示</a:t>
                      </a:r>
                      <a:endParaRPr lang="en-US" altLang="zh-CN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3535">
                <a:tc>
                  <a:txBody>
                    <a:bodyPr/>
                    <a:p>
                      <a:pPr mar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支持的日志类型</a:t>
                      </a:r>
                      <a:endParaRPr lang="en-US" altLang="zh-CN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应用日志</a:t>
                      </a:r>
                      <a:endParaRPr lang="zh-CN" altLang="en-US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应用</a:t>
                      </a: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, </a:t>
                      </a: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组件日志</a:t>
                      </a:r>
                      <a:endParaRPr lang="zh-CN" altLang="en-US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应用</a:t>
                      </a: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, </a:t>
                      </a: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组件日志</a:t>
                      </a:r>
                      <a:endParaRPr lang="zh-CN" altLang="en-US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3535">
                <a:tc>
                  <a:txBody>
                    <a:bodyPr/>
                    <a:p>
                      <a:pPr mar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应用的访问统计</a:t>
                      </a:r>
                      <a:endParaRPr lang="en-US" altLang="zh-CN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×</a:t>
                      </a:r>
                      <a:endParaRPr lang="en-US" altLang="zh-CN" sz="1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×</a:t>
                      </a:r>
                      <a:endParaRPr lang="en-US" altLang="zh-CN" sz="1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p>
                      <a:pPr mar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应用定时任务统计</a:t>
                      </a:r>
                      <a:endParaRPr lang="en-US" altLang="zh-CN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×</a:t>
                      </a:r>
                      <a:endParaRPr lang="en-US" altLang="zh-CN" sz="1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×</a:t>
                      </a:r>
                      <a:endParaRPr lang="en-US" altLang="zh-CN" sz="1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3535">
                <a:tc>
                  <a:txBody>
                    <a:bodyPr/>
                    <a:p>
                      <a:pPr mar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存储量</a:t>
                      </a:r>
                      <a:endParaRPr lang="en-US" altLang="zh-CN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PB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PB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大于</a:t>
                      </a: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PB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4170">
                <a:tc>
                  <a:txBody>
                    <a:bodyPr/>
                    <a:p>
                      <a:pPr mar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采集方式</a:t>
                      </a:r>
                      <a:endParaRPr lang="en-US" altLang="zh-CN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Agent,Filebeat, Http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Rsyslog,  Http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Logtail,Api,SDK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3535">
                <a:tc>
                  <a:txBody>
                    <a:bodyPr/>
                    <a:p>
                      <a:pPr mar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用户认证及权限管理</a:t>
                      </a:r>
                      <a:endParaRPr lang="en-US" altLang="zh-CN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×</a:t>
                      </a:r>
                      <a:endParaRPr lang="en-US" altLang="zh-CN" sz="1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3535">
                <a:tc>
                  <a:txBody>
                    <a:bodyPr/>
                    <a:p>
                      <a:pPr mar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监控告警</a:t>
                      </a:r>
                      <a:endParaRPr lang="en-US" altLang="zh-CN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√(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配合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falcon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系统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)</a:t>
                      </a:r>
                      <a:endParaRPr lang="en-US" altLang="zh-CN" sz="1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4170">
                <a:tc>
                  <a:txBody>
                    <a:bodyPr/>
                    <a:p>
                      <a:pPr mar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实时性</a:t>
                      </a:r>
                      <a:endParaRPr lang="en-US" altLang="zh-CN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3535">
                <a:tc>
                  <a:txBody>
                    <a:bodyPr/>
                    <a:p>
                      <a:pPr mar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1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报表</a:t>
                      </a:r>
                      <a:endParaRPr lang="en-US" altLang="zh-CN" sz="1400" b="1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×</a:t>
                      </a:r>
                      <a:endParaRPr lang="en-US" altLang="zh-CN" sz="1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×</a:t>
                      </a:r>
                      <a:endParaRPr lang="en-US" altLang="zh-CN" sz="1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1" y="48632"/>
            <a:ext cx="5387831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dirty="0" smtClean="0">
                <a:solidFill>
                  <a:srgbClr val="FFFFFF"/>
                </a:solidFill>
              </a:rPr>
              <a:t>Road Map</a:t>
            </a:r>
            <a:endParaRPr lang="en-US" altLang="zh-CN" dirty="0" smtClean="0">
              <a:solidFill>
                <a:srgbClr val="FFFFFF"/>
              </a:solidFill>
            </a:endParaRPr>
          </a:p>
        </p:txBody>
      </p:sp>
      <p:sp>
        <p:nvSpPr>
          <p:cNvPr id="2" name="AutoShape 4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0" descr="data:image/jpeg;base64,/9j/4AAQSkZJRgABAQAAAQABAAD/2wCEAAkGBxAPEBAPEA8QDRAPDw8NDw8OEBAODQ8NFREWFhURFRUYHSggGBolGxUVIjIhJiorLi4yFx8zODMtNygtLisBCgoKDg0OGxAQGisgICUtKy0vLSsuLS8tLTAvLSsrLSsvKy0rLSstLystKy8tLSsrLS0rLS4tLS0tLS0rLS0tK//AABEIAMwAzAMBEQACEQEDEQH/xAAbAAACAwEBAQAAAAAAAAAAAAABAgADBQQGB//EAEMQAAEDAgEHCAgDBwMFAAAAAAEAAgMEESEFEhUxUVJxBhMzQWGBkdEUIzJTk6GiwiJCsUNicoKDkvAWJMFUc4Sz0v/EABoBAQADAQEBAAAAAAAAAAAAAAACAwUEAQb/xAA5EQEAAgECAgYHBwMEAwAAAAAAAQIDBBEhMQUSE0FRkRQiMmFxsfAVQlKBwdHxI1OhJDOC4SU0Q//aAAwDAQACEQMRAD8A+4oEc9BS6ZBWakbUA9JG1BPSRtQT0kbUE9JG1BPSRtQT0kbUE9JG1BPSRtQT0kbUE9JG1BPSRtQT0kbUE9JG1BPSRtQLLVC2vrQVirG1A4qhtQMKobUDtqBtQXMkQWgoCgR7kHI55cbDq1nYgIaB1d5xKA5xQQuO1BWXEdaBw/tQTOO1BM87UAzztQK5x2oFzztQTPO1BM87UEzztQTPO1BM87UBzztQFhvcHHBBzTBzOskdRQBkx2oLRIdqBg/bjxQMNrfDbwQdEEtwg6AUHJWy5rSdiCuEWaB1kXPEoHugCAIA5AgdZA90AughKBC5ALoJdBLoOSgrRLzgtmuhlfC8a8WnB3Atse9QreLb+7gnfHNNvfG7rU0EugiB4Tj3ILXWOBxCDNqoizEYt+YQVsnO1BaHnagYPO1BbDLZ9upwzu/rQabSgyOUcmbE7gUHa5ACUAugl0AugV4QK13Uga6BC5BAEBcgW6CFwGJwAxJ2BB53klLzr6yYezLPnN7Rjb5WXDo79e2S3d1mn0hTs6Yq98Veiuu5mBnIASgeDX3IL0AKDOqqXN/E3V1jZw7EFTHoLQ5BVLLaWEbRJ9iD0DDggxuU/Qu4FB2h90BJQC6CXQAlALoEegBcggQOgCBUHkeVGWzITRUxz3vIZM9mOaD+yad49ewXWbrdVtHZY+Npa3R2j609tk4Vji38jUApoWRDWBdx2vOvy7l1abD2OOKebj1mo7fNN+7u+DtXQ5UQC6B4Tig6EEugCDiqqX8zO9vkg52OQUTH10HCT7EHp49SDG5T9C7gUHQ8WQFsm1A10AugF0Eugrc5AEFgKCXQLJIGgucQ1oBJc42AG0lCI3eIy1ykkqnej0ecI3HNMzQecl/diHUP3lk6rX8ezxcZbej6Njbtc/CI+uLY5N5AbStz3252x/hjHXjt2lXaPR9n/UycbT/hTr9f2v8ASxcKR/lKjlMxz+ZpI3V0uo82bQM7XS6gOF10W1Fet1a8Z9zkppL9Xr39WPe0KGKf255G53VFC3NhZxcfxPPbgOxW1i3Oym805V85dimrRALoOmOQHigZBEAQc1RT3xbgesbUGZL00P8AU+xB6ePUgyOU/Qu4FB1koKXt2IA2RA90EJQVucgjQgdAoNkDXQeB5Q5TfWy8xHf0drwwNbrqJAdZ/dB1DsusTW6u17dlj+D6Lo7Q1x07bL8fg9PkTJEdIzOdYyZt3vOpo3W7Au7SaSuCu88bd8s7Xa+2pt1a8K90frLzlXVy5Um5iMmOludVwZGDW953djeF1y5dRfUZOxxcu+XZh0uPS4u3zcZ7oetybk+KmjEcTc1o1n8zjtJWjhwVxV6tf5ZOo1F89utby7odSuUBdAEAugF0Dc87aghndtQLz7tv6IBz7tqDiqX3ngJ12k+xB6WPUgyeU/Qu4FB0EoFugVwugrDiEEc+6AtCBwgl0EKCuUEtcBrLXAcbLyeT2u28bvF8k4AKlocMY2PIB3xZv/JXz3R1N9R63OInz5PqOlcm2l9XlO3lzek5Sk+iT5vW0NNt0uAd8iVs6y01wWmPBg6GsW1FInxef5IVLWTmM2BlZZna5uJb4XPcsroq0RktE85hs9NUtOOsxyiXslvPm0QAoBdAt0AJQAlALoFugF0HLMfXQcJPsQemj1IMvlP0LuBQWkoBdApcgqc+6ABBY1yBroJdBLoIUHmct0rqaZtbECWtdeZg2EZrjwIPisrPi7DPGevLvbOnzRqdPOmt7Uez7/d9dz0ALJ48CHxys1jUWOC0piuSm3OJZNZtjvvymJeCynQvgkLLlrmkPjkHYbtcP82r5i9L6bLt4cve+wx5Merw7+PP3PaZErjUQMkcM1+LXgas9psbdh196+k0+WMuOLvk9ThnDlmng7VcoC6AEoFJQAlACUC3QKSgF0HLKfXQ8JPsQeoj1IMzlP0LuBQMSgUuQUufdBGi6Cy6BSNiBmuQNdBLoKpKljfaexv8TgF5MxD2ImeSzAjqcCOIIKTETG0kTNZ3hwZOo3Uz3Rsuad5L2DWYHnFzP4TrGw4KrFj7P1Y5d3u9y/NljL60+13+/wB7j5VR54hY0Z0jnkMA9oi2PdqXF0nj69K7RvO/B39EZepe02nau3Fo5Lo+YibHrIu5x6i4m5/zsXZpsPY4oo4dXn7fNa7qJV7mZdRygpIzZ87R1Xs8s/uAt81XbLSvOVtcGS3KHbT1LJWh8b2yNOpzCHNPeFOJiY3hXNZidpMSvXgEoFJQKSgBKBSUHM8+uh4Sfag9THqQZvKfoXcCgp57agR77oI0XQWXQS6A3QAoKqqV7Y3ujZzrw0ljLhuc7ZcqN5mKzMRulSItaImdnjayrq3uvVumjiB/HBStMRzdmccT4rFtrcs5Ii8TWO9vU0GKuObUmLW7mjQZdyXD7DeZd1mSCV0h4vIJPiu+mp00cpZuTTamecO//V1B/wBQPhzf/Kt9Kw/ihT6Jm/DJXcsKEftnO4QzH7V5Oswx95KNFnn7qkcqaTPL2R1EryM0FsDyQ3dF7WCh6Vhmd4neU/Q8+3V22hc3L0z+iyfUv7ZMyJveXFTjU9b2azKM6Xq+1aI/Np0jpiLzNjjJ/IxxktxdYDwV9ZtMcY2c1orE+rO62RocM1wDmkWLXC7bcEtWLRtMFb2rO8TtLymTYvR61zIsI3ucx7Py+znB3Ear8Vkaa84tVbDHL6ltaqlc2krnmNrfUPUkrZYZSUCkoFJQKSgUlBQ4+uh4Sfag9XHqQZvKfoXcCg4iUAugdsiBg5AboJdAboJdBJZgxpc42a0FzidQaBcleW223l7XffaGXk3K8FU5/wCBjQ22bzoa2SQbwadQXNjyYc0ztEcHXlpnwxHWmeLSFPEdUcR/kZ5K3scf4YU9vl/FPmdsLBqYwcGNH/C9jFSO6EZzZJ52nzR87Ga3MZbaWtUtqwjvafFzRZXp5H82yeJ8licxr2udgvIyVmdoni9nHeI3mJ2dRKmgzMr5WbAA0esmfhHE3FxO8djVRnz1xV3nn3Qv0+ntmttHLvlz5Eya6O8s2MrrkjrBcbuJ7T8lyaPTWi85snOe7wduu1dJpGDF7Md/i1SVpMspKBSUCkoFJQKSgpB9dDwk+1B62LUgzeU/Qu4FBnkoBdALoCHIHEiBg5BM5A4KCGxuCLg4EHEELyY34PYnad4ZFdybpZcS0s2WN2g9l8R4rPt0dj33pM1aVOk8m22SIs4jyOZ+WZ7eBkH6OUPQs0csifp+CeeMP9HjrqZD/NKfuT0PUf3Pn+56bpu7GsZyNp9b3F/EX/UlPs+0+1kk+0qR7OOHbHybpG29Vn2NxdxbY7Rm2V+PQYqTvxmfj+yjL0jlvG20RHw/doysJbmteY+rOaA5wHZnXF+03XZMcODhieO8qKSgihJcxv43e3K8mSZ3Fxx7hYKFcVazv3+Ky2a9o6u/DwheSrFRSUCkoFJQKSgQlApKBIz66Lg/7UHro9SDN5T9C7gUGaUC3QS6A3QQFAwKBwUDAoFE7L2z2k7M4X8F5vD3aWNlvJ1Q+UTRSOOYAY2CxEbgMXFn5796ztZ6RW8Xx8YhpaL0a1Jpk4TPe4dM17MHtgdba18Z/VUfadq+3V0fZVbezYf9R1fuIOPOO8k+1o8Hn2PP4i6WyhJg0wx/wRukd8zb5KM9J5LexVOOisdeN7NTJEleCGzsZIz3ri2GQfyDX3ALu0uXNf267e9wavDgpP8ATvv7mwSu1wlJQKSgUlApKBSUCEoFJQKSgWHpouD/ALUHsI9SDM5T9C7gUGWUAQRACUBBQMCgoyhUPjjc6NhlfgA3qx6z2BVZsnZ0m2263Bi7W8U323eb9JBdn1r5pWHVHDnNgYf3ms/ER4rJw62Mt57Sdo9zYzaGcWP+lG8+9uUGUaG1oX07P3Whsbu8EArVx3xfdmGRkpl+9EtJlQw6ntPBwKt3hVtK3nL9d/ApMRPMiZjkGGxvg1Q7KnhCfa5PxT5oZgPzAd4CnERHJGZtPNTJWxN9qWMcXtSbRHe8iszyhxS8oKRuBqGE7GEyO8G3KrnPjjnaFlcGSeVZKMoyTC0EEhBw52ccxEBtsfxO4AKPazb2I/SEuxis+vO3+ZdUPq2xxukz3WDA53tSOAxNu5W14RETPFVb1pmYjgtJUkSkoFJQKSgQlApKCU3TRcH/AGoPZRjAIMrlP0LuBQZZQKUAQLdAwQMEDAoI9jXe0xj/AOJjSfFU30+K/tVifyXU1GWns2mPzcVVkumcLmlEm3m/a8C7HuVNtFh7q+Uyvrrs/faPziP2ZkmTcnA2dDNEf+3O0eObZV+jYo5TaPNbGqzT92s/XxUuoslDXO5nGVzf1UZw44/+k+b3t8n9uPIPRck/9Vf/AMhOyx/3Z8ztsv8AajylOZyOP2mf/Ue/9AnZ4I55J8ztc/djjyOx+Sm+xSumPZBO/wDUAJ1NLHjPmdbVT4R5O2DKDhhTZNlbsJjipx3nWra5KV/28c+Sq2PJb/cyR5rC3KEvtOgpG9n+4m7vy+Kn1s9+URX48f8ACHV09Oczb4OiiycyIl+c+aVws6aU5zyNgGpo7ArceLq8ZnefFTky9aNojaPB1FWqilApQKSgUoFKA0nTR8H/AGoPZxjBBk8p+hdwKDLKBUCPKABAwQMCgIQMEDAoGDjtKCZy82h7vKdw8AnVjwOtPigKdWPA60+I552lNjeSkr14UlApQAoFKBSgUoFKBSgej6aPg77UHtI9SDH5T9C7gUGYUClBS84oIEDBAwQMEBCDmlylAyRsLpmNldm5sbnAPdnGwsO0qM3rE7TKcY7zXrRHB13UkFdTUsiaZJHtjY22c5xs0XNhjxIXkzERvL2tZtO0RuSir4pwXQyslDTYljg4A7CvK2i3Kd3t6WpwtGzoupIuWqylBEbSTRxnXZ7g02UbXrXnKdcdrezG7njy9SONm1UJOwSNUe1p4wlODJHOsu9rgRcEEHEEG4KsVAUAKBSgUoFKAFApQWUXTR8Hfag9ozUgxuU/Qu4FBmuCBHIKEBCBggIQMEBQecyowGuiNhcGnxtj0hWPqZ/1tPy+cvoNFEfZ2T/l8oelWw+fYXKeTP5qAY57s9w7BgPmfks3pK89WuOOdpbHRGOOvbLblWFGSGinq3wamyAtH8TRnN8W3VWjnstRfDP19Qu6QiM+lpqIj4/L5vSrXYLy+VaZj65mexrweaabjW25wWLqo62srSeU7fq+i0VupoL3jnG/6NabINI8WNOxva3OB+ZK7raHDMbRG3wmWZXpPURO8zv8Yj9mRkNjqapdTBxMTs4Bt8GvAzg4DquL3C5dHkvTNbBad9vr5O3X4seXT11NI235/L5vTFazDKUAKBSgUoAUClBZRdNHwd9qD2jNSDG5T9C7gUHDIMSgom1IKAgYICEBCBkBQYGUh/vI+NP/AOxY2p/96n5fOW/o5/8AH5P+Xyh6FbLAYFIOfrHyHFsZs3gzAfUSVkV/r63fur9fNuW/0/R+3ff6+Q8ooix8c7dbSPFpuPlcJr47LNTNHwk6NtGbBfBPxj6+LcjkDmhw1OAcOBC1oneN4YkxtO0vO5WlbHVCR1w1nNOcQC42B2DErF1Vorra2nlw/Vv6Os20F615zv8Aovk5VU9vViWZ3U0RPZj2lwAAWhfW4axvvuzKdH57TttssyPQyZxqJhZ77kN2Z3X4YBc+kwXtltnvG2/KHVrdRSuCumxzvtzn697XWmyClACgCBSgBQBBZRj1sX8/2oPZM1IMblP0LuBQcsw/EUHHUawEFYCAoCgKAoCgxK0Xq2W6jDfudnfosbU8ddT8v1bmlnbQX39/yamUZ+bie/rDbN7XnADxK1M2Ts8c28GRgx9pkrTxli0WS6hzA6GpFMDgbtznPt1+weu6x9Fi1E1nJjmOPj/EtzX5tNFox5ImdvD+YWTZKqg1xlq21DWjOzM2xuOsWYO3rVuqw6q2OevMTEceH8KdHqNJTLHUi0TPDj/Ls5Py3izDricWfyHFvyNu5dfR+Xr4I93Bx9JYuzzz4Txc1a3/AHbbgEXiBDgHAi/WDrXFqaxbW1iY3jh+rv0l5roLzE7Txak9FE9paY423GDmMaxwO27QF35NFhvXaKxHwjZm4tfnx2iZtM+6Z3ZmQHOY6SBzi4N/GzON83GzmjsvbxXP0dmtO+K3Orp6Tw1ia5a8rNlabKBAEAKAWQLZACEF1MPWw/1P1ag9ezUgx+U49S7gUHPLibjUQHDgQg4JvaKBLIDZAbICgKDJn0hnO5tsJYXHMJxc1vVfHFcWTNni0xWm7ux4dPasTa+0967JmTXRkySuD5CSTbeOsnuwsqtNpb9r22Xn3Qt1Orx9lGDDy75NlanklzGsYXNBL3G4AuBYD5lT6QpkvjilI33R6Ovjx5Jvknbbk7YI8xrWj8oAXXhxxjpFI7ocWbJOTJN575PZTmN+CETtO8Mugo5IpnHMPNuBbnXFsDdp/UeCzNFhyYctqzHq90tXXZsefFW0T63fBqijkdO2QMJYDHd2FsDimbDknV1vEcOHHzMGfHXR2pM8Z34NJajJZZo5G1AlawlhJziCMGuGP1WKy6YMmPWTeI9We/4/9tW+fHk0cUmfWju+H/TTWoygQAoBZALIBZACEF1P0sA67SHuJb5FB65gwQZnKNl4XcCgwchVgmiDD0kYtbeZ1EcNSAv1niglkEsgNkBsgKCWQFBEBQRBEAQRBLIAgCCWQCyAWQCyAtZfEmwGLidQG1BRkip56qLh7LWhrQd3/MUHuWjBBz5Sgz43DsKD5XO91NOW3LDnF0bhhjsQa8GXQeljuRrfHYf3AoL9NU28/wCjzQTTVNvP+jzQHTVNvP8Ao80E03Tbz/o80E03Tbz/AKPNAdN028/6PNBNOU28/wCjzQTTlNvP+jzQTTlNvP8Ao80E05Tbz/o80E05Tbz/AKPNBNOU28/6PNBNOU28/wCjzQTTlNvP+jzQDTdNvP8Ao80E03Tbz/o80E03Tbz/AKPNANNU28/6PNBNNU28/wCjzQQ5ag/KHyHYM0foUGRlTLLnjGzGdTGH2jx60HoOQ1C7GRwsXY8Ag9wgBCDy3Knk22oaSBig+eVWTqunNrc4Be1xiOB6kFGkakfsn/Ff5IJpKp90/wCK/wAkE0lU+6f8V/kgmkqn3T/iv8kE0lU+6f8AFf5IJpKp90/4r/JBNJVPun/Ff5IJpKp90/4r/JBNJVPun/Ff5IJpKp90/wCK/wAkE0lU+6f8V/kgmkqn3T/iv8kE0lU+6f8AFf5IJpKp90/4r/JBNJVPun/Ff5IJpKp90/4r/JBNJVPun/Ff5IJpKp90/wCK/wAkE0lU+6f8V/kgb0iqkwEX97jIPAhBu5A5LSyvEkxLuvHUEH0uhpBE0NA1IOpBEAIQctRRxu1tBQcRyVDuBANFQ7gQTRUO4EE0VDuBBNFQ7gQTRUO4EE0VDuBBNFQ7gQTRUO4EE0VDuBBNFQ7gQTRUO4EE0VDuBBNFQ7gQTRUO4EE0VDuBBNFQ7gQTRUO4EE0VDuBBdDk2IamBBoRxBuoWQOgi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>
            <a:off x="574675" y="974090"/>
            <a:ext cx="598170" cy="4498975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上箭头 17"/>
          <p:cNvSpPr/>
          <p:nvPr/>
        </p:nvSpPr>
        <p:spPr>
          <a:xfrm rot="5400000">
            <a:off x="4519295" y="1700530"/>
            <a:ext cx="598170" cy="7555230"/>
          </a:xfrm>
          <a:prstGeom prst="up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50875" y="5267325"/>
            <a:ext cx="445770" cy="4216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折角形 18"/>
          <p:cNvSpPr/>
          <p:nvPr/>
        </p:nvSpPr>
        <p:spPr>
          <a:xfrm>
            <a:off x="1726565" y="3429000"/>
            <a:ext cx="1120140" cy="122555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日志一期：</a:t>
            </a:r>
            <a:endParaRPr kumimoji="0" lang="zh-C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初级版本</a:t>
            </a:r>
            <a:endParaRPr kumimoji="0" lang="zh-C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Mysql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检索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20" name="直接连接符 19"/>
          <p:cNvCxnSpPr>
            <a:stCxn id="19" idx="2"/>
          </p:cNvCxnSpPr>
          <p:nvPr/>
        </p:nvCxnSpPr>
        <p:spPr>
          <a:xfrm flipH="1">
            <a:off x="2268220" y="4654550"/>
            <a:ext cx="5715" cy="660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折角形 20"/>
          <p:cNvSpPr/>
          <p:nvPr/>
        </p:nvSpPr>
        <p:spPr>
          <a:xfrm>
            <a:off x="3531870" y="2646045"/>
            <a:ext cx="1120140" cy="1225550"/>
          </a:xfrm>
          <a:prstGeom prst="foldedCorner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日志二期：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统计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离线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日志检索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22" name="直接连接符 21"/>
          <p:cNvCxnSpPr>
            <a:stCxn id="21" idx="2"/>
          </p:cNvCxnSpPr>
          <p:nvPr/>
        </p:nvCxnSpPr>
        <p:spPr>
          <a:xfrm flipH="1">
            <a:off x="4076700" y="3871595"/>
            <a:ext cx="2540" cy="14566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折角形 22"/>
          <p:cNvSpPr/>
          <p:nvPr/>
        </p:nvSpPr>
        <p:spPr>
          <a:xfrm>
            <a:off x="5340985" y="1880870"/>
            <a:ext cx="1120140" cy="1225550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日志三期：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功能增强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实时分析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大数据日志检索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24" name="直接连接符 23"/>
          <p:cNvCxnSpPr>
            <a:stCxn id="23" idx="2"/>
          </p:cNvCxnSpPr>
          <p:nvPr/>
        </p:nvCxnSpPr>
        <p:spPr>
          <a:xfrm flipH="1">
            <a:off x="5887085" y="3106420"/>
            <a:ext cx="1270" cy="21951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文本框 24"/>
          <p:cNvSpPr txBox="1"/>
          <p:nvPr/>
        </p:nvSpPr>
        <p:spPr>
          <a:xfrm>
            <a:off x="1753870" y="5688965"/>
            <a:ext cx="109283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2016.4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59175" y="5688965"/>
            <a:ext cx="109283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2016.9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36235" y="5688965"/>
            <a:ext cx="109283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2017.3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折角形 27"/>
          <p:cNvSpPr/>
          <p:nvPr/>
        </p:nvSpPr>
        <p:spPr>
          <a:xfrm>
            <a:off x="7116445" y="1309370"/>
            <a:ext cx="1120140" cy="1225550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日志四期：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组件多样化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智能解决方案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SAAS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服务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29" name="直接连接符 28"/>
          <p:cNvCxnSpPr>
            <a:stCxn id="28" idx="2"/>
          </p:cNvCxnSpPr>
          <p:nvPr/>
        </p:nvCxnSpPr>
        <p:spPr>
          <a:xfrm flipH="1">
            <a:off x="7668895" y="2534920"/>
            <a:ext cx="7620" cy="27800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文本框 29"/>
          <p:cNvSpPr txBox="1"/>
          <p:nvPr/>
        </p:nvSpPr>
        <p:spPr>
          <a:xfrm>
            <a:off x="7116445" y="5688965"/>
            <a:ext cx="134175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2017.12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364615" y="1190625"/>
            <a:ext cx="241300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产品路线规划</a:t>
            </a:r>
            <a:r>
              <a:rPr lang="en-US" altLang="zh-CN" sz="1400"/>
              <a:t>(2016-2017)</a:t>
            </a:r>
            <a:endParaRPr lang="en-US" altLang="zh-CN" sz="1400"/>
          </a:p>
        </p:txBody>
      </p:sp>
      <p:sp>
        <p:nvSpPr>
          <p:cNvPr id="32" name="文本框 31"/>
          <p:cNvSpPr txBox="1"/>
          <p:nvPr/>
        </p:nvSpPr>
        <p:spPr>
          <a:xfrm>
            <a:off x="1364615" y="1561465"/>
            <a:ext cx="241300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战略目标</a:t>
            </a:r>
            <a:r>
              <a:rPr lang="en-US" altLang="zh-CN" sz="1400"/>
              <a:t>/</a:t>
            </a:r>
            <a:r>
              <a:rPr lang="zh-CN" altLang="en-US" sz="1400"/>
              <a:t>产品线路示意图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3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6800" y="2729230"/>
            <a:ext cx="3534410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6600">
                <a:latin typeface="楷体" panose="02010609060101010101" charset="-122"/>
                <a:ea typeface="楷体" panose="02010609060101010101" charset="-122"/>
              </a:rPr>
              <a:t>谢谢</a:t>
            </a:r>
            <a:endParaRPr lang="zh-CN" altLang="zh-CN" sz="66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024890" y="2527300"/>
            <a:ext cx="7103110" cy="596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24890" y="3343910"/>
            <a:ext cx="7103110" cy="5962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24890" y="4180205"/>
            <a:ext cx="7103110" cy="596265"/>
          </a:xfrm>
          <a:prstGeom prst="rect">
            <a:avLst/>
          </a:prstGeom>
          <a:solidFill>
            <a:srgbClr val="ADEDE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24890" y="4998085"/>
            <a:ext cx="7103110" cy="596265"/>
          </a:xfrm>
          <a:prstGeom prst="rect">
            <a:avLst/>
          </a:prstGeom>
          <a:solidFill>
            <a:srgbClr val="F0F1C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24890" y="1252220"/>
            <a:ext cx="7103745" cy="1021715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Overflow="overflow" horzOverflow="overflow" vert="horz" wrap="square" lIns="525858" tIns="91441" rIns="170688" bIns="91440" numCol="1" spcCol="1270" rtlCol="0" fromWordArt="0" anchor="ctr" anchorCtr="0" forceAA="0" compatLnSpc="1">
            <a:noAutofit/>
          </a:bodyPr>
          <a:p>
            <a:pPr lvl="0" algn="l" defTabSz="1066800">
              <a:lnSpc>
                <a:spcPct val="90000"/>
              </a:lnSpc>
              <a:spcAft>
                <a:spcPct val="35000"/>
              </a:spcAft>
              <a:defRPr/>
            </a:pPr>
            <a:endParaRPr lang="zh-CN" sz="2000" b="1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2" y="48632"/>
            <a:ext cx="8229600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zh-CN" dirty="0" smtClean="0">
                <a:solidFill>
                  <a:srgbClr val="FFFFFF"/>
                </a:solidFill>
              </a:rPr>
              <a:t>系统简介</a:t>
            </a:r>
            <a:endParaRPr lang="zh-CN" altLang="zh-CN" dirty="0" smtClean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8870" y="1562100"/>
            <a:ext cx="7204710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日志通3.0是一个简单、通用的日志实时分析、统计、监控管理工具。</a:t>
            </a:r>
            <a:endParaRPr lang="zh-CN" altLang="en-US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9230" y="2633345"/>
            <a:ext cx="6390005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</a:pPr>
            <a:r>
              <a:rPr lang="zh-CN" altLang="en-US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对日志进行集中管理和准实时搜索、分析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59230" y="3465195"/>
            <a:ext cx="572643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进行线上业务的准实时监控、业务异常及时定位原因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59230" y="4282440"/>
            <a:ext cx="427101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辅助研发人员排除故障、跟踪分析Bug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59230" y="5109845"/>
            <a:ext cx="486918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</a:pPr>
            <a:r>
              <a:rPr lang="zh-CN" altLang="en-US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业务趋势分析，深度挖掘日志的大数据价值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/>
      <p:bldP spid="26" grpId="0" animBg="1"/>
      <p:bldP spid="8" grpId="0"/>
      <p:bldP spid="27" grpId="0" animBg="1"/>
      <p:bldP spid="9" grpId="0"/>
      <p:bldP spid="2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2" y="48632"/>
            <a:ext cx="8229600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zh-CN" dirty="0" smtClean="0">
                <a:solidFill>
                  <a:srgbClr val="FFFFFF"/>
                </a:solidFill>
              </a:rPr>
              <a:t>架构特点</a:t>
            </a:r>
            <a:endParaRPr lang="zh-CN" altLang="zh-CN" dirty="0" smtClean="0">
              <a:solidFill>
                <a:srgbClr val="FFFFFF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785495" y="2297430"/>
            <a:ext cx="2155190" cy="1598930"/>
          </a:xfrm>
          <a:prstGeom prst="triangle">
            <a:avLst>
              <a:gd name="adj" fmla="val 49587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3175000" y="1560195"/>
            <a:ext cx="2794000" cy="1946275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6066155" y="2546985"/>
            <a:ext cx="2155190" cy="1465580"/>
          </a:xfrm>
          <a:prstGeom prst="triangle">
            <a:avLst/>
          </a:prstGeom>
          <a:solidFill>
            <a:srgbClr val="ADEDE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3132455" y="3714115"/>
            <a:ext cx="2879090" cy="1694815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02715" y="3272155"/>
            <a:ext cx="868680" cy="379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ctr"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低耦合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489960" y="2904490"/>
            <a:ext cx="216408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对业务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几乎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零侵入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653155" y="4803140"/>
            <a:ext cx="1837690" cy="379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支持PB级数据量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534785" y="3434080"/>
            <a:ext cx="1325880" cy="379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高可扩展性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 animBg="1"/>
      <p:bldP spid="14" grpId="0" animBg="1"/>
      <p:bldP spid="17" grpId="0"/>
      <p:bldP spid="18" grpId="0"/>
      <p:bldP spid="13" grpId="0" animBg="1"/>
      <p:bldP spid="12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2" y="48632"/>
            <a:ext cx="8229600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en-US" dirty="0" smtClean="0">
                <a:solidFill>
                  <a:srgbClr val="FFFFFF"/>
                </a:solidFill>
              </a:rPr>
              <a:t>架构设计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1419860"/>
            <a:ext cx="8752205" cy="4228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1"/>
          <p:cNvSpPr>
            <a:spLocks noGrp="1" noChangeArrowheads="1"/>
          </p:cNvSpPr>
          <p:nvPr>
            <p:ph type="title" idx="4294967295"/>
          </p:nvPr>
        </p:nvSpPr>
        <p:spPr>
          <a:xfrm>
            <a:off x="230188" y="49213"/>
            <a:ext cx="8229600" cy="665162"/>
          </a:xfrm>
        </p:spPr>
        <p:txBody>
          <a:bodyPr/>
          <a:lstStyle/>
          <a:p>
            <a:pPr eaLnBrk="1" hangingPunct="1"/>
            <a:r>
              <a:rPr lang="zh-CN" dirty="0"/>
              <a:t>功能介绍</a:t>
            </a:r>
            <a:r>
              <a:rPr lang="en-US" altLang="zh-CN" dirty="0"/>
              <a:t>-Dashboard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315" y="833120"/>
            <a:ext cx="7245985" cy="3409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05" y="4243070"/>
            <a:ext cx="6361430" cy="20720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2" y="48632"/>
            <a:ext cx="5999177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zh-CN" dirty="0" smtClean="0">
                <a:solidFill>
                  <a:srgbClr val="FFFFFF"/>
                </a:solidFill>
              </a:rPr>
              <a:t>功能介绍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异常列表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260475"/>
            <a:ext cx="9133840" cy="4333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2" y="48632"/>
            <a:ext cx="5999177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zh-CN" dirty="0" smtClean="0">
                <a:solidFill>
                  <a:srgbClr val="FFFFFF"/>
                </a:solidFill>
              </a:rPr>
              <a:t>功能介绍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定时任务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1273175"/>
            <a:ext cx="9134475" cy="4415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>
            <a:spLocks noChangeArrowheads="1"/>
          </p:cNvSpPr>
          <p:nvPr/>
        </p:nvSpPr>
        <p:spPr>
          <a:xfrm>
            <a:off x="200052" y="48632"/>
            <a:ext cx="5999177" cy="66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dirty="0" smtClean="0">
                <a:solidFill>
                  <a:srgbClr val="FFFFFF"/>
                </a:solidFill>
              </a:rPr>
              <a:t>功能介绍</a:t>
            </a:r>
            <a:r>
              <a:rPr lang="en-US" altLang="zh-CN" dirty="0" smtClean="0">
                <a:solidFill>
                  <a:srgbClr val="FFFFFF"/>
                </a:solidFill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</a:rPr>
              <a:t>日志检索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1278890"/>
            <a:ext cx="9138920" cy="429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inoService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inoService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SinoServices-Office</Template>
  <TotalTime>0</TotalTime>
  <Words>1013</Words>
  <Application>WPS 演示</Application>
  <PresentationFormat>全屏显示(4:3)</PresentationFormat>
  <Paragraphs>269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华文中宋</vt:lpstr>
      <vt:lpstr>Verdana</vt:lpstr>
      <vt:lpstr>微软雅黑</vt:lpstr>
      <vt:lpstr>Andalus</vt:lpstr>
      <vt:lpstr>Wingdings</vt:lpstr>
      <vt:lpstr>Calibri</vt:lpstr>
      <vt:lpstr>楷体</vt:lpstr>
      <vt:lpstr>Office 主题</vt:lpstr>
      <vt:lpstr>1_Office 主题</vt:lpstr>
      <vt:lpstr>2_Office 主题</vt:lpstr>
      <vt:lpstr>PowerPoint 演示文稿</vt:lpstr>
      <vt:lpstr>目录</vt:lpstr>
      <vt:lpstr>PowerPoint 演示文稿</vt:lpstr>
      <vt:lpstr>PowerPoint 演示文稿</vt:lpstr>
      <vt:lpstr>PowerPoint 演示文稿</vt:lpstr>
      <vt:lpstr>功能介绍-Dashboard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Www.SangSan.Cn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傅琼松</dc:creator>
  <cp:lastModifiedBy>Administrator</cp:lastModifiedBy>
  <cp:revision>2201</cp:revision>
  <dcterms:created xsi:type="dcterms:W3CDTF">2015-03-25T06:30:00Z</dcterms:created>
  <dcterms:modified xsi:type="dcterms:W3CDTF">2017-11-20T05:12:47Z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