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Dubbo</a:t>
            </a:r>
            <a:r>
              <a:rPr lang="zh-CN" altLang="en-US" smtClean="0"/>
              <a:t>官网：</a:t>
            </a:r>
            <a:r>
              <a:rPr lang="en-US" altLang="zh-CN" smtClean="0"/>
              <a:t>dubbo.apache.org</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B1495-AF0D-4C95-8503-768AD394682D}" type="datetimeFigureOut">
              <a:rPr lang="zh-CN" altLang="en-US" smtClean="0"/>
              <a:t>2018-11-26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58BBF9-2AA4-4EAE-A959-E9CBA07CBF92}" type="slidenum">
              <a:rPr lang="zh-CN" altLang="en-US" smtClean="0"/>
              <a:t>‹#›</a:t>
            </a:fld>
            <a:endParaRPr lang="zh-CN" altLang="en-US"/>
          </a:p>
        </p:txBody>
      </p:sp>
    </p:spTree>
    <p:extLst>
      <p:ext uri="{BB962C8B-B14F-4D97-AF65-F5344CB8AC3E}">
        <p14:creationId xmlns:p14="http://schemas.microsoft.com/office/powerpoint/2010/main" val="3931117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zh-CN" smtClean="0"/>
              <a:t>Dubbo</a:t>
            </a:r>
            <a:r>
              <a:rPr kumimoji="1" lang="zh-CN" altLang="en-US" smtClean="0"/>
              <a:t>官网：</a:t>
            </a:r>
            <a:r>
              <a:rPr kumimoji="1" lang="en-US" altLang="zh-CN" smtClean="0"/>
              <a:t>dubbo.apache.org</a:t>
            </a:r>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18E77-F42B-714E-BAF3-7892E33504A8}" type="datetimeFigureOut">
              <a:rPr kumimoji="1" lang="zh-CN" altLang="en-US" smtClean="0"/>
              <a:t>2018-11-26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56ABE-D2FE-D14F-8E47-5B41215A56F3}" type="slidenum">
              <a:rPr kumimoji="1" lang="zh-CN" altLang="en-US" smtClean="0"/>
              <a:t>‹#›</a:t>
            </a:fld>
            <a:endParaRPr kumimoji="1" lang="zh-CN" altLang="en-US"/>
          </a:p>
        </p:txBody>
      </p:sp>
    </p:spTree>
    <p:extLst>
      <p:ext uri="{BB962C8B-B14F-4D97-AF65-F5344CB8AC3E}">
        <p14:creationId xmlns:p14="http://schemas.microsoft.com/office/powerpoint/2010/main" val="4333353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556ABE-D2FE-D14F-8E47-5B41215A56F3}" type="slidenum">
              <a:rPr kumimoji="1" lang="zh-CN" altLang="en-US" smtClean="0"/>
              <a:t>1</a:t>
            </a:fld>
            <a:endParaRPr kumimoji="1" lang="zh-CN" altLang="en-US"/>
          </a:p>
        </p:txBody>
      </p:sp>
    </p:spTree>
    <p:extLst>
      <p:ext uri="{BB962C8B-B14F-4D97-AF65-F5344CB8AC3E}">
        <p14:creationId xmlns:p14="http://schemas.microsoft.com/office/powerpoint/2010/main" val="356522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E556ABE-D2FE-D14F-8E47-5B41215A56F3}" type="slidenum">
              <a:rPr kumimoji="1" lang="zh-CN" altLang="en-US" smtClean="0"/>
              <a:t>5</a:t>
            </a:fld>
            <a:endParaRPr kumimoji="1" lang="zh-CN" altLang="en-US"/>
          </a:p>
        </p:txBody>
      </p:sp>
    </p:spTree>
    <p:extLst>
      <p:ext uri="{BB962C8B-B14F-4D97-AF65-F5344CB8AC3E}">
        <p14:creationId xmlns:p14="http://schemas.microsoft.com/office/powerpoint/2010/main" val="95007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5D16FDC-289F-4F8A-94DD-DA2C2CF142A1}" type="datetime1">
              <a:rPr lang="en-US" altLang="zh-CN" smtClean="0"/>
              <a:t>11/26/2018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B6FC466-9147-47CC-8AA3-5703DBF2ADF1}" type="datetime1">
              <a:rPr lang="en-US" altLang="zh-CN" smtClean="0"/>
              <a:t>11/26/2018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46122D6-A3C6-4BA2-95B6-E7D1461CAA70}" type="datetime1">
              <a:rPr lang="en-US" altLang="zh-CN" smtClean="0"/>
              <a:t>11/26/2018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9462FD3-B06E-453A-B266-CFE8C6F34B88}" type="datetime1">
              <a:rPr lang="en-US" altLang="zh-CN" smtClean="0"/>
              <a:t>11/26/2018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86878D2-D561-4774-81F5-E4DB00A4D7D9}" type="datetime1">
              <a:rPr lang="en-US" altLang="zh-CN" smtClean="0"/>
              <a:t>11/26/2018</a:t>
            </a:fld>
            <a:endParaRPr lang="en-US" dirty="0"/>
          </a:p>
        </p:txBody>
      </p:sp>
      <p:sp>
        <p:nvSpPr>
          <p:cNvPr id="5" name="Footer Placeholder 4"/>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F1ED207B-C687-40F6-A2EB-FC5E7BF1F099}" type="datetime1">
              <a:rPr lang="en-US" altLang="zh-CN" smtClean="0"/>
              <a:t>11/26/2018</a:t>
            </a:fld>
            <a:endParaRPr lang="en-US" dirty="0"/>
          </a:p>
        </p:txBody>
      </p:sp>
      <p:sp>
        <p:nvSpPr>
          <p:cNvPr id="6" name="Footer Placeholder 5"/>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398F76A9-F93E-4E0B-A5B8-EA5BE1969FE7}" type="datetime1">
              <a:rPr lang="en-US" altLang="zh-CN" smtClean="0"/>
              <a:t>11/26/2018</a:t>
            </a:fld>
            <a:endParaRPr lang="en-US" dirty="0"/>
          </a:p>
        </p:txBody>
      </p:sp>
      <p:sp>
        <p:nvSpPr>
          <p:cNvPr id="8" name="Footer Placeholder 7"/>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953B2E7-6B7E-4379-A08B-1A8F490C9E91}" type="datetime1">
              <a:rPr lang="en-US" altLang="zh-CN" smtClean="0"/>
              <a:t>11/26/2018</a:t>
            </a:fld>
            <a:endParaRPr lang="en-US" dirty="0"/>
          </a:p>
        </p:txBody>
      </p:sp>
      <p:sp>
        <p:nvSpPr>
          <p:cNvPr id="4" name="Footer Placeholder 3"/>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46C5-C8E7-48AE-BFE0-C90D376BA454}" type="datetime1">
              <a:rPr lang="en-US" altLang="zh-CN" smtClean="0"/>
              <a:t>11/26/2018</a:t>
            </a:fld>
            <a:endParaRPr lang="en-US" dirty="0"/>
          </a:p>
        </p:txBody>
      </p:sp>
      <p:sp>
        <p:nvSpPr>
          <p:cNvPr id="3" name="Footer Placeholder 2"/>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E77E35A-664E-4276-B4BA-144D29511158}" type="datetime1">
              <a:rPr lang="en-US" altLang="zh-CN" smtClean="0"/>
              <a:t>11/26/2018</a:t>
            </a:fld>
            <a:endParaRPr lang="en-US" dirty="0"/>
          </a:p>
        </p:txBody>
      </p:sp>
      <p:sp>
        <p:nvSpPr>
          <p:cNvPr id="6" name="Footer Placeholder 5"/>
          <p:cNvSpPr>
            <a:spLocks noGrp="1"/>
          </p:cNvSpPr>
          <p:nvPr>
            <p:ph type="ftr" sz="quarter" idx="11"/>
          </p:nvPr>
        </p:nvSpPr>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F70E82C-8637-4F8D-9DED-7F23A134F8C4}" type="datetime1">
              <a:rPr lang="en-US" altLang="zh-CN" smtClean="0"/>
              <a:t>11/26/2018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smtClean="0"/>
              <a:t>Dubbo</a:t>
            </a:r>
            <a:r>
              <a:rPr lang="zh-CN" altLang="en-US" smtClean="0"/>
              <a:t>官网：</a:t>
            </a:r>
            <a:r>
              <a:rPr lang="en-US" smtClean="0"/>
              <a:t>dubbo.apache.org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39FF7EF-D69A-4F50-88C2-06975EB3651E}" type="datetime1">
              <a:rPr lang="en-US" altLang="zh-CN" smtClean="0"/>
              <a:t>11/26/2018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Dubbo</a:t>
            </a:r>
            <a:r>
              <a:rPr lang="zh-CN" altLang="en-US" smtClean="0"/>
              <a:t>官网：</a:t>
            </a:r>
            <a:r>
              <a:rPr lang="en-US" smtClean="0"/>
              <a:t>dubbo.apache.org</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7780" y="2671948"/>
            <a:ext cx="8610209" cy="760022"/>
          </a:xfrm>
        </p:spPr>
        <p:txBody>
          <a:bodyPr>
            <a:noAutofit/>
          </a:bodyPr>
          <a:lstStyle/>
          <a:p>
            <a:r>
              <a:rPr kumimoji="1" lang="zh-CN" altLang="en-US" sz="4800" dirty="0" smtClean="0">
                <a:latin typeface="Songti SC" charset="-122"/>
                <a:ea typeface="Songti SC" charset="-122"/>
                <a:cs typeface="Songti SC" charset="-122"/>
              </a:rPr>
              <a:t>微服务架构之</a:t>
            </a:r>
            <a:r>
              <a:rPr kumimoji="1" lang="en-US" altLang="zh-CN" sz="4800" dirty="0" err="1" smtClean="0">
                <a:latin typeface="Songti SC" charset="-122"/>
                <a:ea typeface="Songti SC" charset="-122"/>
                <a:cs typeface="Songti SC" charset="-122"/>
              </a:rPr>
              <a:t>D</a:t>
            </a:r>
            <a:r>
              <a:rPr kumimoji="1" lang="en-US" altLang="zh-CN" sz="4800" cap="none" dirty="0" err="1" smtClean="0">
                <a:latin typeface="宋体" panose="02010600030101010101" pitchFamily="2" charset="-122"/>
                <a:ea typeface="宋体" panose="02010600030101010101" pitchFamily="2" charset="-122"/>
                <a:cs typeface="Songti SC" charset="-122"/>
              </a:rPr>
              <a:t>ubbo</a:t>
            </a:r>
            <a:r>
              <a:rPr kumimoji="1" lang="zh-CN" altLang="en-US" sz="4800" dirty="0" smtClean="0">
                <a:latin typeface="Songti SC" charset="-122"/>
                <a:ea typeface="Songti SC" charset="-122"/>
                <a:cs typeface="Songti SC" charset="-122"/>
              </a:rPr>
              <a:t>入门介绍</a:t>
            </a:r>
            <a:endParaRPr kumimoji="1" lang="zh-CN" altLang="en-US" sz="4800" dirty="0">
              <a:latin typeface="Songti SC" charset="-122"/>
              <a:ea typeface="Songti SC" charset="-122"/>
              <a:cs typeface="Songti SC" charset="-122"/>
            </a:endParaRPr>
          </a:p>
        </p:txBody>
      </p:sp>
      <p:sp>
        <p:nvSpPr>
          <p:cNvPr id="3" name="副标题 2"/>
          <p:cNvSpPr>
            <a:spLocks noGrp="1"/>
          </p:cNvSpPr>
          <p:nvPr>
            <p:ph type="subTitle" idx="1"/>
          </p:nvPr>
        </p:nvSpPr>
        <p:spPr/>
        <p:txBody>
          <a:bodyPr/>
          <a:lstStyle/>
          <a:p>
            <a:pPr algn="r"/>
            <a:r>
              <a:rPr kumimoji="1" lang="zh-CN" altLang="en-US" dirty="0" smtClean="0"/>
              <a:t>方小明</a:t>
            </a:r>
            <a:endParaRPr kumimoji="1" lang="zh-CN" altLang="en-US" dirty="0"/>
          </a:p>
        </p:txBody>
      </p:sp>
      <p:sp>
        <p:nvSpPr>
          <p:cNvPr id="5" name="页脚占位符 4"/>
          <p:cNvSpPr>
            <a:spLocks noGrp="1"/>
          </p:cNvSpPr>
          <p:nvPr>
            <p:ph type="ftr" sz="quarter" idx="11"/>
          </p:nvPr>
        </p:nvSpPr>
        <p:spPr>
          <a:xfrm>
            <a:off x="0" y="20106"/>
            <a:ext cx="4973915" cy="309201"/>
          </a:xfrm>
        </p:spPr>
        <p:txBody>
          <a:bodyPr/>
          <a:lstStyle/>
          <a:p>
            <a:r>
              <a:rPr lang="en-US" smtClean="0"/>
              <a:t>Dubbo</a:t>
            </a:r>
            <a:r>
              <a:rPr lang="zh-CN" altLang="en-US" smtClean="0"/>
              <a:t>官网：</a:t>
            </a:r>
            <a:r>
              <a:rPr lang="en-US" smtClean="0"/>
              <a:t>dubbo.apache.org</a:t>
            </a:r>
            <a:endParaRPr lang="en-US" dirty="0"/>
          </a:p>
        </p:txBody>
      </p:sp>
    </p:spTree>
    <p:extLst>
      <p:ext uri="{BB962C8B-B14F-4D97-AF65-F5344CB8AC3E}">
        <p14:creationId xmlns:p14="http://schemas.microsoft.com/office/powerpoint/2010/main" val="156796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2994" y="1160779"/>
            <a:ext cx="9760444" cy="608645"/>
          </a:xfrm>
        </p:spPr>
        <p:txBody>
          <a:bodyPr/>
          <a:lstStyle/>
          <a:p>
            <a:r>
              <a:rPr lang="zh-CN" altLang="en-US" dirty="0"/>
              <a:t>架构演变的过程</a:t>
            </a:r>
            <a:endParaRPr kumimoji="1"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246" y="2365386"/>
            <a:ext cx="10461940" cy="2527248"/>
          </a:xfrm>
        </p:spPr>
      </p:pic>
      <p:sp>
        <p:nvSpPr>
          <p:cNvPr id="4" name="页脚占位符 3"/>
          <p:cNvSpPr>
            <a:spLocks noGrp="1"/>
          </p:cNvSpPr>
          <p:nvPr>
            <p:ph type="ftr" sz="quarter" idx="11"/>
          </p:nvPr>
        </p:nvSpPr>
        <p:spPr>
          <a:xfrm>
            <a:off x="0" y="47661"/>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1772246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3143" y="629393"/>
            <a:ext cx="11079677" cy="4247317"/>
          </a:xfrm>
          <a:prstGeom prst="rect">
            <a:avLst/>
          </a:prstGeom>
          <a:noFill/>
        </p:spPr>
        <p:txBody>
          <a:bodyPr wrap="square" rtlCol="0">
            <a:spAutoFit/>
          </a:bodyPr>
          <a:lstStyle/>
          <a:p>
            <a:pPr marL="285750" indent="-285750">
              <a:buFont typeface="Wingdings" charset="2"/>
              <a:buChar char="l"/>
            </a:pPr>
            <a:r>
              <a:rPr kumimoji="1" lang="zh-CN" altLang="en-US" b="1" dirty="0"/>
              <a:t>单一应用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网站流量很小时，只需一个应用，将所有功能都部署在一起，以减少部署节点和成本</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，用于简化增删改查工作量</a:t>
            </a:r>
            <a:r>
              <a:rPr kumimoji="1" lang="zh-CN" altLang="en-US" dirty="0" smtClean="0"/>
              <a:t>的数据</a:t>
            </a:r>
            <a:r>
              <a:rPr kumimoji="1" lang="zh-CN" altLang="en-US" dirty="0"/>
              <a:t>访问框架</a:t>
            </a:r>
            <a:r>
              <a:rPr kumimoji="1" lang="en-US" altLang="zh-CN" dirty="0"/>
              <a:t>(ORM)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垂直</a:t>
            </a:r>
            <a:r>
              <a:rPr kumimoji="1" lang="zh-CN" altLang="en-US" b="1" dirty="0"/>
              <a:t>应用</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访问量逐渐增大，单一应用增加机器带来的加速度越来越小，将应用拆成互不相干的几个应用，以提升效率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，用于加速前端页面开发的 </a:t>
            </a:r>
            <a:r>
              <a:rPr kumimoji="1" lang="en-US" altLang="zh-CN" dirty="0"/>
              <a:t>Web</a:t>
            </a:r>
            <a:r>
              <a:rPr kumimoji="1" lang="zh-CN" altLang="en-US" dirty="0"/>
              <a:t>框架</a:t>
            </a:r>
            <a:r>
              <a:rPr kumimoji="1" lang="en-US" altLang="zh-CN" dirty="0"/>
              <a:t>(MVC)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分布式</a:t>
            </a:r>
            <a:r>
              <a:rPr kumimoji="1" lang="zh-CN" altLang="en-US" b="1" dirty="0"/>
              <a:t>服务</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垂直应用越来越多，应用之间交互不可避免，将核心业务抽取出来，作为独立的服务，逐渐形成稳定的服务中心，使前端应用能更快速的响应多变的市场需求</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，用于提高业务复用及整合的 分布式服务框架</a:t>
            </a:r>
            <a:r>
              <a:rPr kumimoji="1" lang="en-US" altLang="zh-CN" dirty="0"/>
              <a:t>(RPC) </a:t>
            </a:r>
            <a:r>
              <a:rPr kumimoji="1" lang="zh-CN" altLang="en-US" dirty="0"/>
              <a:t>是关键</a:t>
            </a:r>
            <a:r>
              <a:rPr kumimoji="1" lang="zh-CN" altLang="en-US" dirty="0" smtClean="0"/>
              <a:t>。</a:t>
            </a:r>
            <a:endParaRPr kumimoji="1" lang="en-US" altLang="zh-CN" dirty="0" smtClean="0"/>
          </a:p>
          <a:p>
            <a:pPr marL="285750" indent="-285750">
              <a:buFont typeface="Wingdings" charset="2"/>
              <a:buChar char="l"/>
            </a:pPr>
            <a:r>
              <a:rPr kumimoji="1" lang="zh-CN" altLang="en-US" b="1" dirty="0" smtClean="0"/>
              <a:t>流动</a:t>
            </a:r>
            <a:r>
              <a:rPr kumimoji="1" lang="zh-CN" altLang="en-US" b="1" dirty="0"/>
              <a:t>计算</a:t>
            </a:r>
            <a:r>
              <a:rPr kumimoji="1" lang="zh-CN" altLang="en-US" b="1" dirty="0" smtClean="0"/>
              <a:t>架构</a:t>
            </a:r>
            <a:endParaRPr kumimoji="1" lang="en-US" altLang="zh-CN" b="1" dirty="0" smtClean="0"/>
          </a:p>
          <a:p>
            <a:pPr marL="285750" indent="-285750">
              <a:buFont typeface="Arial" charset="0"/>
              <a:buChar char="•"/>
            </a:pPr>
            <a:r>
              <a:rPr kumimoji="1" lang="zh-CN" altLang="en-US" dirty="0" smtClean="0"/>
              <a:t>当</a:t>
            </a:r>
            <a:r>
              <a:rPr kumimoji="1" lang="zh-CN" altLang="en-US" dirty="0"/>
              <a:t>服务越来越多，容量的评估，小服务资源的浪费等问题逐渐显现</a:t>
            </a:r>
            <a:r>
              <a:rPr kumimoji="1" lang="zh-CN" altLang="en-US" dirty="0" smtClean="0"/>
              <a:t>，此时</a:t>
            </a:r>
            <a:r>
              <a:rPr kumimoji="1" lang="zh-CN" altLang="en-US" dirty="0"/>
              <a:t>需增加一个调度中心基于访问压力实时管理集群容量，提高集群利用率</a:t>
            </a:r>
            <a:r>
              <a:rPr kumimoji="1" lang="zh-CN" altLang="en-US" dirty="0" smtClean="0"/>
              <a:t>。</a:t>
            </a:r>
            <a:endParaRPr kumimoji="1" lang="en-US" altLang="zh-CN" dirty="0" smtClean="0"/>
          </a:p>
          <a:p>
            <a:pPr marL="285750" indent="-285750">
              <a:buFont typeface="Arial" charset="0"/>
              <a:buChar char="•"/>
            </a:pPr>
            <a:r>
              <a:rPr kumimoji="1" lang="zh-CN" altLang="en-US" dirty="0" smtClean="0"/>
              <a:t>此时</a:t>
            </a:r>
            <a:r>
              <a:rPr kumimoji="1" lang="zh-CN" altLang="en-US" dirty="0"/>
              <a:t>，用于提高机器利用率</a:t>
            </a:r>
            <a:r>
              <a:rPr kumimoji="1" lang="zh-CN" altLang="en-US" dirty="0" smtClean="0"/>
              <a:t>的资源</a:t>
            </a:r>
            <a:r>
              <a:rPr kumimoji="1" lang="zh-CN" altLang="en-US" dirty="0"/>
              <a:t>调度和治理中心</a:t>
            </a:r>
            <a:r>
              <a:rPr kumimoji="1" lang="en-US" altLang="zh-CN" dirty="0"/>
              <a:t>(SOA) </a:t>
            </a:r>
            <a:r>
              <a:rPr kumimoji="1" lang="zh-CN" altLang="en-US" dirty="0"/>
              <a:t>是关键</a:t>
            </a:r>
            <a:r>
              <a:rPr kumimoji="1" lang="zh-CN" altLang="en-US" dirty="0" smtClean="0"/>
              <a:t>。</a:t>
            </a:r>
            <a:endParaRPr kumimoji="1" lang="zh-CN" altLang="en-US" dirty="0"/>
          </a:p>
        </p:txBody>
      </p:sp>
      <p:sp>
        <p:nvSpPr>
          <p:cNvPr id="4" name="页脚占位符 3"/>
          <p:cNvSpPr>
            <a:spLocks noGrp="1"/>
          </p:cNvSpPr>
          <p:nvPr>
            <p:ph type="ftr" sz="quarter" idx="11"/>
          </p:nvPr>
        </p:nvSpPr>
        <p:spPr>
          <a:xfrm>
            <a:off x="0" y="0"/>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212082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8" y="1279532"/>
            <a:ext cx="9603275" cy="537393"/>
          </a:xfrm>
        </p:spPr>
        <p:txBody>
          <a:bodyPr/>
          <a:lstStyle/>
          <a:p>
            <a:pPr algn="ctr"/>
            <a:r>
              <a:rPr kumimoji="1" lang="en-US" altLang="zh-CN" dirty="0" err="1" smtClean="0"/>
              <a:t>D</a:t>
            </a:r>
            <a:r>
              <a:rPr kumimoji="1" lang="en-US" altLang="zh-CN" cap="none" dirty="0" err="1" smtClean="0"/>
              <a:t>ubbo</a:t>
            </a:r>
            <a:r>
              <a:rPr kumimoji="1" lang="zh-CN" altLang="en-US" dirty="0" smtClean="0"/>
              <a:t>是什么？</a:t>
            </a:r>
            <a:endParaRPr kumimoji="1" lang="zh-CN" altLang="en-US" dirty="0"/>
          </a:p>
        </p:txBody>
      </p:sp>
      <p:sp>
        <p:nvSpPr>
          <p:cNvPr id="3" name="内容占位符 2"/>
          <p:cNvSpPr>
            <a:spLocks noGrp="1"/>
          </p:cNvSpPr>
          <p:nvPr>
            <p:ph idx="1"/>
          </p:nvPr>
        </p:nvSpPr>
        <p:spPr>
          <a:xfrm>
            <a:off x="2685216" y="3571356"/>
            <a:ext cx="7135997" cy="2568143"/>
          </a:xfrm>
        </p:spPr>
        <p:txBody>
          <a:bodyPr/>
          <a:lstStyle/>
          <a:p>
            <a:r>
              <a:rPr lang="zh-CN" altLang="en-US" dirty="0"/>
              <a:t>一款分布式服务框架</a:t>
            </a:r>
          </a:p>
          <a:p>
            <a:r>
              <a:rPr lang="zh-CN" altLang="en-US" dirty="0"/>
              <a:t>高性能和透明化的</a:t>
            </a:r>
            <a:r>
              <a:rPr lang="en-US" altLang="zh-CN" dirty="0"/>
              <a:t>RPC</a:t>
            </a:r>
            <a:r>
              <a:rPr lang="zh-CN" altLang="en-US" dirty="0"/>
              <a:t>远程服务调用方案</a:t>
            </a:r>
          </a:p>
          <a:p>
            <a:r>
              <a:rPr lang="en-US" altLang="zh-CN" dirty="0"/>
              <a:t>SOA</a:t>
            </a:r>
            <a:r>
              <a:rPr lang="zh-CN" altLang="en-US" dirty="0"/>
              <a:t>服务治理方案</a:t>
            </a:r>
            <a:endParaRPr lang="en-US" altLang="zh-CN" dirty="0"/>
          </a:p>
          <a:p>
            <a:endParaRPr lang="en-US" altLang="zh-CN" dirty="0"/>
          </a:p>
          <a:p>
            <a:pPr marL="0" indent="0">
              <a:buNone/>
            </a:pPr>
            <a:endParaRPr lang="zh-CN" altLang="en-US" dirty="0"/>
          </a:p>
        </p:txBody>
      </p:sp>
      <p:sp>
        <p:nvSpPr>
          <p:cNvPr id="6" name="页脚占位符 5"/>
          <p:cNvSpPr>
            <a:spLocks noGrp="1"/>
          </p:cNvSpPr>
          <p:nvPr>
            <p:ph type="ftr" sz="quarter" idx="11"/>
          </p:nvPr>
        </p:nvSpPr>
        <p:spPr>
          <a:xfrm>
            <a:off x="0" y="20106"/>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
        <p:nvSpPr>
          <p:cNvPr id="7" name="文本框 6"/>
          <p:cNvSpPr txBox="1"/>
          <p:nvPr/>
        </p:nvSpPr>
        <p:spPr>
          <a:xfrm>
            <a:off x="2522462" y="2166985"/>
            <a:ext cx="7461504" cy="1200329"/>
          </a:xfrm>
          <a:prstGeom prst="rect">
            <a:avLst/>
          </a:prstGeom>
          <a:noFill/>
        </p:spPr>
        <p:txBody>
          <a:bodyPr wrap="square" rtlCol="0">
            <a:spAutoFit/>
          </a:bodyPr>
          <a:lstStyle/>
          <a:p>
            <a:r>
              <a:rPr lang="en-US" altLang="zh-CN" dirty="0" smtClean="0"/>
              <a:t>      Apache </a:t>
            </a:r>
            <a:r>
              <a:rPr lang="en-US" altLang="zh-CN" dirty="0" err="1"/>
              <a:t>Dubbo</a:t>
            </a:r>
            <a:r>
              <a:rPr lang="en-US" altLang="zh-CN" dirty="0"/>
              <a:t> (incubating) |ˈ</a:t>
            </a:r>
            <a:r>
              <a:rPr lang="en-US" altLang="zh-CN" dirty="0" err="1"/>
              <a:t>dʌbəʊ</a:t>
            </a:r>
            <a:r>
              <a:rPr lang="en-US" altLang="zh-CN" dirty="0"/>
              <a:t>| is a high-performance, light weight, java based RPC framework. </a:t>
            </a:r>
            <a:r>
              <a:rPr lang="en-US" altLang="zh-CN" dirty="0" err="1"/>
              <a:t>Dubbo</a:t>
            </a:r>
            <a:r>
              <a:rPr lang="en-US" altLang="zh-CN" dirty="0"/>
              <a:t> offers three key functionalities, which include interface based remote call, fault tolerance &amp; load balancing, and automatic service registration &amp; discovery.</a:t>
            </a:r>
            <a:endParaRPr lang="zh-CN" altLang="en-US" dirty="0"/>
          </a:p>
        </p:txBody>
      </p:sp>
    </p:spTree>
    <p:extLst>
      <p:ext uri="{BB962C8B-B14F-4D97-AF65-F5344CB8AC3E}">
        <p14:creationId xmlns:p14="http://schemas.microsoft.com/office/powerpoint/2010/main" val="5582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401288"/>
            <a:ext cx="9603275" cy="452466"/>
          </a:xfrm>
        </p:spPr>
        <p:txBody>
          <a:bodyPr>
            <a:normAutofit fontScale="90000"/>
          </a:bodyPr>
          <a:lstStyle/>
          <a:p>
            <a:pPr algn="ctr"/>
            <a:r>
              <a:rPr lang="en-US" altLang="zh-CN" b="1" dirty="0" err="1" smtClean="0"/>
              <a:t>D</a:t>
            </a:r>
            <a:r>
              <a:rPr lang="en-US" altLang="zh-CN" b="1" cap="none" dirty="0" err="1" smtClean="0"/>
              <a:t>ubbo</a:t>
            </a:r>
            <a:r>
              <a:rPr lang="zh-CN" altLang="en-US" b="1" dirty="0" smtClean="0"/>
              <a:t>架构</a:t>
            </a:r>
            <a:r>
              <a:rPr lang="zh-CN" altLang="en-US" b="1" dirty="0"/>
              <a:t/>
            </a:r>
            <a:br>
              <a:rPr lang="zh-CN" altLang="en-US" b="1" dirty="0"/>
            </a:br>
            <a:endParaRPr kumimoji="1"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923" y="1968624"/>
            <a:ext cx="5282293" cy="4075916"/>
          </a:xfrm>
        </p:spPr>
      </p:pic>
      <p:sp>
        <p:nvSpPr>
          <p:cNvPr id="5" name="文本框 4"/>
          <p:cNvSpPr txBox="1"/>
          <p:nvPr/>
        </p:nvSpPr>
        <p:spPr>
          <a:xfrm>
            <a:off x="6488320" y="2220686"/>
            <a:ext cx="5529944" cy="1200329"/>
          </a:xfrm>
          <a:prstGeom prst="rect">
            <a:avLst/>
          </a:prstGeom>
          <a:noFill/>
        </p:spPr>
        <p:txBody>
          <a:bodyPr wrap="square" rtlCol="0">
            <a:spAutoFit/>
          </a:bodyPr>
          <a:lstStyle/>
          <a:p>
            <a:r>
              <a:rPr lang="en-US" altLang="zh-CN" b="1" dirty="0"/>
              <a:t>Provider</a:t>
            </a:r>
            <a:r>
              <a:rPr lang="en-US" altLang="zh-CN" dirty="0"/>
              <a:t>: </a:t>
            </a:r>
            <a:r>
              <a:rPr lang="zh-CN" altLang="en-US" dirty="0"/>
              <a:t>暴露服务的服务提供方。 </a:t>
            </a:r>
            <a:br>
              <a:rPr lang="zh-CN" altLang="en-US" dirty="0"/>
            </a:br>
            <a:r>
              <a:rPr lang="en-US" altLang="zh-CN" b="1" dirty="0"/>
              <a:t>Consumer</a:t>
            </a:r>
            <a:r>
              <a:rPr lang="en-US" altLang="zh-CN" dirty="0"/>
              <a:t>: </a:t>
            </a:r>
            <a:r>
              <a:rPr lang="zh-CN" altLang="en-US" dirty="0"/>
              <a:t>调用远程服务的服务消费方。 </a:t>
            </a:r>
            <a:br>
              <a:rPr lang="zh-CN" altLang="en-US" dirty="0"/>
            </a:br>
            <a:r>
              <a:rPr lang="en-US" altLang="zh-CN" b="1" dirty="0"/>
              <a:t>Registry</a:t>
            </a:r>
            <a:r>
              <a:rPr lang="en-US" altLang="zh-CN" dirty="0"/>
              <a:t>: </a:t>
            </a:r>
            <a:r>
              <a:rPr lang="zh-CN" altLang="en-US" dirty="0"/>
              <a:t>服务注册与发现的注册中心。 </a:t>
            </a:r>
            <a:br>
              <a:rPr lang="zh-CN" altLang="en-US" dirty="0"/>
            </a:br>
            <a:r>
              <a:rPr lang="en-US" altLang="zh-CN" b="1" dirty="0"/>
              <a:t>Monitor</a:t>
            </a:r>
            <a:r>
              <a:rPr lang="en-US" altLang="zh-CN" dirty="0"/>
              <a:t>: </a:t>
            </a:r>
            <a:r>
              <a:rPr lang="zh-CN" altLang="en-US" dirty="0"/>
              <a:t>统计服务的调用次数和调用时间的监控中心。</a:t>
            </a:r>
            <a:endParaRPr kumimoji="1" lang="zh-CN" altLang="en-US" dirty="0"/>
          </a:p>
        </p:txBody>
      </p:sp>
      <p:sp>
        <p:nvSpPr>
          <p:cNvPr id="6" name="页脚占位符 5"/>
          <p:cNvSpPr>
            <a:spLocks noGrp="1"/>
          </p:cNvSpPr>
          <p:nvPr>
            <p:ph type="ftr" sz="quarter" idx="11"/>
          </p:nvPr>
        </p:nvSpPr>
        <p:spPr>
          <a:xfrm>
            <a:off x="0" y="36699"/>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73250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94410"/>
            <a:ext cx="9603275" cy="559344"/>
          </a:xfrm>
        </p:spPr>
        <p:txBody>
          <a:bodyPr/>
          <a:lstStyle/>
          <a:p>
            <a:pPr algn="ctr"/>
            <a:r>
              <a:rPr kumimoji="1" lang="en-US" altLang="zh-CN" dirty="0" err="1" smtClean="0"/>
              <a:t>D</a:t>
            </a:r>
            <a:r>
              <a:rPr kumimoji="1" lang="en-US" altLang="zh-CN" cap="none" dirty="0" err="1" smtClean="0"/>
              <a:t>ubbo</a:t>
            </a:r>
            <a:r>
              <a:rPr kumimoji="1" lang="zh-CN" altLang="en-US" cap="none" dirty="0" smtClean="0"/>
              <a:t>注册中心</a:t>
            </a:r>
            <a:endParaRPr kumimoji="1" lang="zh-CN" altLang="en-US" dirty="0"/>
          </a:p>
        </p:txBody>
      </p:sp>
      <p:sp>
        <p:nvSpPr>
          <p:cNvPr id="3" name="内容占位符 2"/>
          <p:cNvSpPr>
            <a:spLocks noGrp="1"/>
          </p:cNvSpPr>
          <p:nvPr>
            <p:ph idx="1"/>
          </p:nvPr>
        </p:nvSpPr>
        <p:spPr>
          <a:xfrm>
            <a:off x="1451579" y="2015732"/>
            <a:ext cx="9603275" cy="2580019"/>
          </a:xfrm>
        </p:spPr>
        <p:txBody>
          <a:bodyPr/>
          <a:lstStyle/>
          <a:p>
            <a:pPr>
              <a:lnSpc>
                <a:spcPct val="100000"/>
              </a:lnSpc>
              <a:spcBef>
                <a:spcPts val="0"/>
              </a:spcBef>
              <a:buClrTx/>
              <a:buSzTx/>
            </a:pPr>
            <a:r>
              <a:rPr kumimoji="1" lang="zh-CN" altLang="en-US" dirty="0"/>
              <a:t>对于服务提供方，它需要发布服务，而且由于应用系统的复杂性，服务的数量、类型也不断膨胀；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服务消费方，它最关心如何获取到它所需要的服务，而面对复杂的应用系统，需要管理大量的服务调用。 </a:t>
            </a:r>
            <a:endParaRPr kumimoji="1" lang="en-US" altLang="zh-CN" dirty="0" smtClean="0"/>
          </a:p>
          <a:p>
            <a:pPr>
              <a:lnSpc>
                <a:spcPct val="100000"/>
              </a:lnSpc>
              <a:spcBef>
                <a:spcPts val="0"/>
              </a:spcBef>
              <a:buClrTx/>
              <a:buSzTx/>
            </a:pPr>
            <a:r>
              <a:rPr kumimoji="1" lang="zh-CN" altLang="en-US" dirty="0" smtClean="0"/>
              <a:t>对于</a:t>
            </a:r>
            <a:r>
              <a:rPr kumimoji="1" lang="zh-CN" altLang="en-US" dirty="0"/>
              <a:t>服务提供方和服务消费方来说，他们还有可能兼具这两种角色，即既需要提供服务，有需要消费服务</a:t>
            </a:r>
            <a:r>
              <a:rPr kumimoji="1" lang="zh-CN" altLang="en-US" dirty="0" smtClean="0"/>
              <a:t>。</a:t>
            </a:r>
            <a:endParaRPr kumimoji="1" lang="en-US" altLang="zh-CN" dirty="0" smtClean="0"/>
          </a:p>
          <a:p>
            <a:pPr>
              <a:lnSpc>
                <a:spcPct val="100000"/>
              </a:lnSpc>
              <a:spcBef>
                <a:spcPts val="0"/>
              </a:spcBef>
              <a:buClrTx/>
              <a:buSzTx/>
            </a:pPr>
            <a:r>
              <a:rPr kumimoji="1" lang="zh-CN" altLang="en-US" dirty="0"/>
              <a:t>通过将服务统一管理起来，可以有效地优化内部应用对服务发布</a:t>
            </a:r>
            <a:r>
              <a:rPr kumimoji="1" lang="en-US" altLang="zh-CN" dirty="0"/>
              <a:t>/</a:t>
            </a:r>
            <a:r>
              <a:rPr kumimoji="1" lang="zh-CN" altLang="en-US" dirty="0"/>
              <a:t>使用的流程和管理。服务注册中心可以通过特定协议来完成服务对外的统一</a:t>
            </a:r>
            <a:r>
              <a:rPr kumimoji="1" lang="zh-CN" altLang="en-US" dirty="0" smtClean="0"/>
              <a:t>。</a:t>
            </a:r>
            <a:endParaRPr kumimoji="1" lang="zh-CN" altLang="en-US" dirty="0"/>
          </a:p>
        </p:txBody>
      </p:sp>
      <p:sp>
        <p:nvSpPr>
          <p:cNvPr id="4" name="文本框 3"/>
          <p:cNvSpPr txBox="1"/>
          <p:nvPr/>
        </p:nvSpPr>
        <p:spPr>
          <a:xfrm>
            <a:off x="1451579" y="4595751"/>
            <a:ext cx="6092042" cy="1754326"/>
          </a:xfrm>
          <a:prstGeom prst="rect">
            <a:avLst/>
          </a:prstGeom>
          <a:noFill/>
        </p:spPr>
        <p:txBody>
          <a:bodyPr wrap="square" rtlCol="0">
            <a:spAutoFit/>
          </a:bodyPr>
          <a:lstStyle/>
          <a:p>
            <a:r>
              <a:rPr lang="en-US" altLang="zh-CN" b="1" dirty="0" err="1"/>
              <a:t>Dubbo</a:t>
            </a:r>
            <a:r>
              <a:rPr lang="zh-CN" altLang="en-US" b="1" dirty="0"/>
              <a:t>提供的注册中心有如下几种类型可供选择</a:t>
            </a:r>
            <a:r>
              <a:rPr lang="zh-CN" altLang="en-US" dirty="0"/>
              <a:t>：</a:t>
            </a:r>
          </a:p>
          <a:p>
            <a:pPr marL="285750" indent="-285750">
              <a:buFont typeface="Arial" charset="0"/>
              <a:buChar char="•"/>
            </a:pPr>
            <a:r>
              <a:rPr lang="en-US" altLang="zh-CN" dirty="0"/>
              <a:t>Multicast</a:t>
            </a:r>
            <a:r>
              <a:rPr lang="zh-CN" altLang="en-US" dirty="0"/>
              <a:t>注册中心</a:t>
            </a:r>
          </a:p>
          <a:p>
            <a:pPr marL="285750" indent="-285750">
              <a:buFont typeface="Arial" charset="0"/>
              <a:buChar char="•"/>
            </a:pPr>
            <a:r>
              <a:rPr lang="en-US" altLang="zh-CN" dirty="0"/>
              <a:t>Zookeeper</a:t>
            </a:r>
            <a:r>
              <a:rPr lang="zh-CN" altLang="en-US" dirty="0"/>
              <a:t>注册中心</a:t>
            </a:r>
          </a:p>
          <a:p>
            <a:pPr marL="285750" indent="-285750">
              <a:buFont typeface="Arial" charset="0"/>
              <a:buChar char="•"/>
            </a:pPr>
            <a:r>
              <a:rPr lang="en-US" altLang="zh-CN" dirty="0" err="1"/>
              <a:t>Redis</a:t>
            </a:r>
            <a:r>
              <a:rPr lang="zh-CN" altLang="en-US" dirty="0"/>
              <a:t>注册中心</a:t>
            </a:r>
          </a:p>
          <a:p>
            <a:pPr marL="285750" indent="-285750">
              <a:buFont typeface="Arial" charset="0"/>
              <a:buChar char="•"/>
            </a:pPr>
            <a:r>
              <a:rPr lang="en-US" altLang="zh-CN" dirty="0"/>
              <a:t>Simple</a:t>
            </a:r>
            <a:r>
              <a:rPr lang="zh-CN" altLang="en-US" dirty="0"/>
              <a:t>注册中心</a:t>
            </a:r>
          </a:p>
          <a:p>
            <a:endParaRPr kumimoji="1" lang="zh-CN" altLang="en-US" dirty="0"/>
          </a:p>
        </p:txBody>
      </p:sp>
      <p:sp>
        <p:nvSpPr>
          <p:cNvPr id="6" name="页脚占位符 5"/>
          <p:cNvSpPr>
            <a:spLocks noGrp="1"/>
          </p:cNvSpPr>
          <p:nvPr>
            <p:ph type="ftr" sz="quarter" idx="11"/>
          </p:nvPr>
        </p:nvSpPr>
        <p:spPr>
          <a:xfrm>
            <a:off x="0" y="0"/>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7496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306286"/>
            <a:ext cx="9603275" cy="547468"/>
          </a:xfrm>
        </p:spPr>
        <p:txBody>
          <a:bodyPr/>
          <a:lstStyle/>
          <a:p>
            <a:pPr algn="ctr"/>
            <a:r>
              <a:rPr kumimoji="1" lang="en-US" altLang="zh-CN" dirty="0" err="1" smtClean="0"/>
              <a:t>D</a:t>
            </a:r>
            <a:r>
              <a:rPr kumimoji="1" lang="en-US" altLang="zh-CN" cap="none" dirty="0" err="1" smtClean="0"/>
              <a:t>ubbo</a:t>
            </a:r>
            <a:r>
              <a:rPr kumimoji="1" lang="zh-CN" altLang="en-US" cap="none" dirty="0" smtClean="0"/>
              <a:t>优缺点</a:t>
            </a:r>
            <a:endParaRPr kumimoji="1" lang="zh-CN" altLang="en-US" dirty="0"/>
          </a:p>
        </p:txBody>
      </p:sp>
      <p:sp>
        <p:nvSpPr>
          <p:cNvPr id="3" name="内容占位符 2"/>
          <p:cNvSpPr>
            <a:spLocks noGrp="1"/>
          </p:cNvSpPr>
          <p:nvPr>
            <p:ph idx="1"/>
          </p:nvPr>
        </p:nvSpPr>
        <p:spPr>
          <a:xfrm>
            <a:off x="1451579" y="2015733"/>
            <a:ext cx="9603275" cy="2271259"/>
          </a:xfrm>
        </p:spPr>
        <p:txBody>
          <a:bodyPr>
            <a:normAutofit fontScale="92500" lnSpcReduction="20000"/>
          </a:bodyPr>
          <a:lstStyle/>
          <a:p>
            <a:pPr marL="0" lvl="0" indent="0">
              <a:lnSpc>
                <a:spcPct val="100000"/>
              </a:lnSpc>
              <a:spcBef>
                <a:spcPts val="0"/>
              </a:spcBef>
              <a:buClrTx/>
              <a:buSzTx/>
              <a:buNone/>
            </a:pPr>
            <a:r>
              <a:rPr kumimoji="1" lang="zh-CN" altLang="en-US" b="1" dirty="0" smtClean="0"/>
              <a:t>优点</a:t>
            </a:r>
            <a:r>
              <a:rPr kumimoji="1" lang="zh-CN" altLang="en-US" dirty="0" smtClean="0"/>
              <a:t>：</a:t>
            </a:r>
            <a:endParaRPr kumimoji="1" lang="en-US" altLang="zh-CN" dirty="0" smtClean="0"/>
          </a:p>
          <a:p>
            <a:pPr>
              <a:lnSpc>
                <a:spcPct val="100000"/>
              </a:lnSpc>
              <a:spcBef>
                <a:spcPts val="0"/>
              </a:spcBef>
              <a:buClrTx/>
              <a:buSzTx/>
            </a:pPr>
            <a:r>
              <a:rPr kumimoji="1" lang="zh-CN" altLang="en-US" dirty="0" smtClean="0"/>
              <a:t>透明化的远程方法调用 </a:t>
            </a:r>
            <a:r>
              <a:rPr kumimoji="1" lang="en-US" altLang="zh-CN" dirty="0" smtClean="0"/>
              <a:t>- </a:t>
            </a:r>
            <a:r>
              <a:rPr kumimoji="1" lang="zh-CN" altLang="en-US" dirty="0" smtClean="0"/>
              <a:t>像调用本地方法一样调用远程方法；</a:t>
            </a:r>
            <a:endParaRPr kumimoji="1" lang="en-US" altLang="zh-CN" dirty="0" smtClean="0"/>
          </a:p>
          <a:p>
            <a:pPr>
              <a:lnSpc>
                <a:spcPct val="100000"/>
              </a:lnSpc>
              <a:spcBef>
                <a:spcPts val="0"/>
              </a:spcBef>
              <a:buClrTx/>
              <a:buSzTx/>
            </a:pPr>
            <a:r>
              <a:rPr kumimoji="1" lang="zh-CN" altLang="en-US" dirty="0" smtClean="0"/>
              <a:t>只需简单配置，没有任何</a:t>
            </a:r>
            <a:r>
              <a:rPr kumimoji="1" lang="en-US" altLang="zh-CN" dirty="0" smtClean="0"/>
              <a:t>API</a:t>
            </a:r>
            <a:r>
              <a:rPr kumimoji="1" lang="zh-CN" altLang="en-US" dirty="0" smtClean="0"/>
              <a:t>侵入。软负载均衡及容错机制 可在内网替代</a:t>
            </a:r>
            <a:r>
              <a:rPr kumimoji="1" lang="en-US" altLang="zh-CN" dirty="0" err="1" smtClean="0"/>
              <a:t>nginx</a:t>
            </a:r>
            <a:r>
              <a:rPr kumimoji="1" lang="en-US" altLang="zh-CN" dirty="0" smtClean="0"/>
              <a:t> </a:t>
            </a:r>
            <a:r>
              <a:rPr kumimoji="1" lang="en-US" altLang="zh-CN" dirty="0" err="1" smtClean="0"/>
              <a:t>lvs</a:t>
            </a:r>
            <a:r>
              <a:rPr kumimoji="1" lang="zh-CN" altLang="en-US" dirty="0" smtClean="0"/>
              <a:t>等硬件负载均衡器。</a:t>
            </a:r>
            <a:endParaRPr kumimoji="1" lang="en-US" altLang="zh-CN" dirty="0" smtClean="0"/>
          </a:p>
          <a:p>
            <a:pPr>
              <a:lnSpc>
                <a:spcPct val="100000"/>
              </a:lnSpc>
              <a:spcBef>
                <a:spcPts val="0"/>
              </a:spcBef>
              <a:buClrTx/>
              <a:buSzTx/>
            </a:pPr>
            <a:r>
              <a:rPr kumimoji="1" lang="zh-CN" altLang="en-US" dirty="0" smtClean="0"/>
              <a:t>服务注册中心自动注册 </a:t>
            </a:r>
            <a:r>
              <a:rPr kumimoji="1" lang="en-US" altLang="zh-CN" dirty="0" smtClean="0"/>
              <a:t>&amp; </a:t>
            </a:r>
            <a:r>
              <a:rPr kumimoji="1" lang="zh-CN" altLang="en-US" dirty="0" smtClean="0"/>
              <a:t>配置管理 </a:t>
            </a:r>
            <a:r>
              <a:rPr kumimoji="1" lang="en-US" altLang="zh-CN" dirty="0" smtClean="0"/>
              <a:t>-</a:t>
            </a:r>
            <a:r>
              <a:rPr kumimoji="1" lang="zh-CN" altLang="en-US" dirty="0" smtClean="0"/>
              <a:t>不需要写死服务提供者地址，注册中心基于接口名自动查询提供者</a:t>
            </a:r>
            <a:r>
              <a:rPr kumimoji="1" lang="en-US" altLang="zh-CN" dirty="0" err="1" smtClean="0"/>
              <a:t>ip</a:t>
            </a:r>
            <a:r>
              <a:rPr kumimoji="1" lang="zh-CN" altLang="en-US" dirty="0" smtClean="0"/>
              <a:t>。 使用类似</a:t>
            </a:r>
            <a:r>
              <a:rPr kumimoji="1" lang="en-US" altLang="zh-CN" dirty="0" smtClean="0"/>
              <a:t>zookeeper</a:t>
            </a:r>
            <a:r>
              <a:rPr kumimoji="1" lang="zh-CN" altLang="en-US" dirty="0" smtClean="0"/>
              <a:t>等分布式协调服务作为服务注册中心，可以将绝大部分项目配置移入</a:t>
            </a:r>
            <a:r>
              <a:rPr kumimoji="1" lang="en-US" altLang="zh-CN" dirty="0" smtClean="0"/>
              <a:t>zookeeper</a:t>
            </a:r>
            <a:r>
              <a:rPr kumimoji="1" lang="zh-CN" altLang="en-US" dirty="0" smtClean="0"/>
              <a:t>集群。</a:t>
            </a:r>
            <a:endParaRPr kumimoji="1" lang="en-US" altLang="zh-CN" dirty="0" smtClean="0"/>
          </a:p>
          <a:p>
            <a:pPr>
              <a:lnSpc>
                <a:spcPct val="100000"/>
              </a:lnSpc>
              <a:spcBef>
                <a:spcPts val="0"/>
              </a:spcBef>
              <a:buClrTx/>
              <a:buSzTx/>
            </a:pPr>
            <a:r>
              <a:rPr kumimoji="1" lang="zh-CN" altLang="en-US" dirty="0" smtClean="0"/>
              <a:t>服务接口监控与治理 </a:t>
            </a:r>
            <a:r>
              <a:rPr kumimoji="1" lang="en-US" altLang="zh-CN" dirty="0" smtClean="0"/>
              <a:t>-</a:t>
            </a:r>
            <a:r>
              <a:rPr kumimoji="1" lang="en-US" altLang="zh-CN" dirty="0" err="1" smtClean="0"/>
              <a:t>Dubbo</a:t>
            </a:r>
            <a:r>
              <a:rPr kumimoji="1" lang="en-US" altLang="zh-CN" dirty="0" smtClean="0"/>
              <a:t>-admin</a:t>
            </a:r>
            <a:r>
              <a:rPr kumimoji="1" lang="zh-CN" altLang="en-US" dirty="0" smtClean="0"/>
              <a:t>与</a:t>
            </a:r>
            <a:r>
              <a:rPr kumimoji="1" lang="en-US" altLang="zh-CN" dirty="0" err="1" smtClean="0"/>
              <a:t>Dubbo</a:t>
            </a:r>
            <a:r>
              <a:rPr kumimoji="1" lang="en-US" altLang="zh-CN" dirty="0" smtClean="0"/>
              <a:t>-monitor</a:t>
            </a:r>
            <a:r>
              <a:rPr kumimoji="1" lang="zh-CN" altLang="en-US" dirty="0" smtClean="0"/>
              <a:t>提供了完善的服务接口管理与监控功能，针对不同应用的不同接口，可以进行 多版本，多协议，多注册中心管理。</a:t>
            </a:r>
            <a:endParaRPr kumimoji="1" lang="zh-CN" altLang="en-US" dirty="0"/>
          </a:p>
        </p:txBody>
      </p:sp>
      <p:sp>
        <p:nvSpPr>
          <p:cNvPr id="5" name="页脚占位符 4"/>
          <p:cNvSpPr>
            <a:spLocks noGrp="1"/>
          </p:cNvSpPr>
          <p:nvPr>
            <p:ph type="ftr" sz="quarter" idx="11"/>
          </p:nvPr>
        </p:nvSpPr>
        <p:spPr>
          <a:xfrm>
            <a:off x="0" y="0"/>
            <a:ext cx="5938836" cy="309201"/>
          </a:xfrm>
        </p:spPr>
        <p:txBody>
          <a:bodyPr/>
          <a:lstStyle/>
          <a:p>
            <a:r>
              <a:rPr lang="en-US" smtClean="0"/>
              <a:t>Dubbo</a:t>
            </a:r>
            <a:r>
              <a:rPr lang="zh-CN" altLang="en-US" smtClean="0"/>
              <a:t>官网：</a:t>
            </a:r>
            <a:r>
              <a:rPr lang="en-US" smtClean="0"/>
              <a:t>dubbo.apache.org</a:t>
            </a:r>
            <a:endParaRPr lang="en-US" dirty="0"/>
          </a:p>
        </p:txBody>
      </p:sp>
    </p:spTree>
    <p:extLst>
      <p:ext uri="{BB962C8B-B14F-4D97-AF65-F5344CB8AC3E}">
        <p14:creationId xmlns:p14="http://schemas.microsoft.com/office/powerpoint/2010/main" val="498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280160"/>
            <a:ext cx="9603275" cy="573594"/>
          </a:xfrm>
        </p:spPr>
        <p:txBody>
          <a:bodyPr/>
          <a:lstStyle/>
          <a:p>
            <a:pPr algn="ctr"/>
            <a:r>
              <a:rPr kumimoji="1" lang="en-US" altLang="zh-CN" dirty="0" err="1"/>
              <a:t>D</a:t>
            </a:r>
            <a:r>
              <a:rPr kumimoji="1" lang="en-US" altLang="zh-CN" cap="none" dirty="0" err="1"/>
              <a:t>ubbo</a:t>
            </a:r>
            <a:r>
              <a:rPr kumimoji="1" lang="zh-CN" altLang="en-US" cap="none" dirty="0"/>
              <a:t>优缺点</a:t>
            </a:r>
            <a:endParaRPr lang="zh-CN" altLang="en-US" dirty="0"/>
          </a:p>
        </p:txBody>
      </p:sp>
      <p:sp>
        <p:nvSpPr>
          <p:cNvPr id="4" name="文本框 3"/>
          <p:cNvSpPr txBox="1"/>
          <p:nvPr/>
        </p:nvSpPr>
        <p:spPr>
          <a:xfrm>
            <a:off x="1277842" y="1853754"/>
            <a:ext cx="9603275" cy="3693319"/>
          </a:xfrm>
          <a:prstGeom prst="rect">
            <a:avLst/>
          </a:prstGeom>
          <a:noFill/>
        </p:spPr>
        <p:txBody>
          <a:bodyPr wrap="square" rtlCol="0">
            <a:spAutoFit/>
          </a:bodyPr>
          <a:lstStyle/>
          <a:p>
            <a:r>
              <a:rPr kumimoji="1" lang="zh-CN" altLang="en-US" b="1" dirty="0"/>
              <a:t>缺点</a:t>
            </a:r>
            <a:r>
              <a:rPr kumimoji="1" lang="zh-CN" altLang="en-US" dirty="0"/>
              <a:t>：</a:t>
            </a:r>
            <a:endParaRPr kumimoji="1" lang="en-US" altLang="zh-CN" dirty="0"/>
          </a:p>
          <a:p>
            <a:pPr marL="285750" indent="-285750">
              <a:buFont typeface="Arial" charset="0"/>
              <a:buChar char="•"/>
            </a:pPr>
            <a:r>
              <a:rPr lang="en-US" altLang="zh-CN" dirty="0" err="1"/>
              <a:t>Dubbo</a:t>
            </a:r>
            <a:r>
              <a:rPr lang="zh-CN" altLang="en-US" dirty="0"/>
              <a:t>只是实现了服务治理，其他组件需要另外整合以实现对应的功能</a:t>
            </a:r>
            <a:r>
              <a:rPr lang="zh-CN" altLang="en-US" dirty="0" smtClean="0"/>
              <a:t>，</a:t>
            </a:r>
            <a:endParaRPr lang="en-US" altLang="zh-CN" dirty="0" smtClean="0"/>
          </a:p>
          <a:p>
            <a:pPr marL="742950" lvl="1" indent="-285750">
              <a:buFont typeface="Arial" charset="0"/>
              <a:buChar char="•"/>
            </a:pPr>
            <a:r>
              <a:rPr lang="zh-CN" altLang="en-US" dirty="0" smtClean="0"/>
              <a:t>比如</a:t>
            </a:r>
            <a:r>
              <a:rPr lang="zh-CN" altLang="en-US" dirty="0"/>
              <a:t>：分布式配置：可以使用淘宝的</a:t>
            </a:r>
            <a:r>
              <a:rPr lang="en-US" altLang="zh-CN" dirty="0"/>
              <a:t>diamond</a:t>
            </a:r>
            <a:r>
              <a:rPr lang="zh-CN" altLang="en-US" dirty="0"/>
              <a:t>、百度的</a:t>
            </a:r>
            <a:r>
              <a:rPr lang="en-US" altLang="zh-CN" dirty="0" err="1"/>
              <a:t>disconf</a:t>
            </a:r>
            <a:r>
              <a:rPr lang="zh-CN" altLang="en-US" dirty="0"/>
              <a:t>来实现分布式</a:t>
            </a:r>
            <a:r>
              <a:rPr lang="zh-CN" altLang="en-US" dirty="0" smtClean="0"/>
              <a:t>配置管理</a:t>
            </a:r>
            <a:endParaRPr lang="en-US" altLang="zh-CN" dirty="0" smtClean="0"/>
          </a:p>
          <a:p>
            <a:pPr marL="742950" lvl="1" indent="-285750">
              <a:buFont typeface="Arial" charset="0"/>
              <a:buChar char="•"/>
            </a:pPr>
            <a:r>
              <a:rPr lang="zh-CN" altLang="en-US" dirty="0" smtClean="0"/>
              <a:t>服务</a:t>
            </a:r>
            <a:r>
              <a:rPr lang="zh-CN" altLang="en-US" dirty="0"/>
              <a:t>跟踪：可以使用京东开源的</a:t>
            </a:r>
            <a:r>
              <a:rPr lang="en-US" altLang="zh-CN" dirty="0" smtClean="0"/>
              <a:t>Hydra</a:t>
            </a:r>
          </a:p>
          <a:p>
            <a:pPr marL="742950" lvl="1" indent="-285750">
              <a:buFont typeface="Arial" charset="0"/>
              <a:buChar char="•"/>
            </a:pPr>
            <a:r>
              <a:rPr lang="zh-CN" altLang="en-US" dirty="0" smtClean="0"/>
              <a:t>批量</a:t>
            </a:r>
            <a:r>
              <a:rPr lang="zh-CN" altLang="en-US" dirty="0"/>
              <a:t>任务：可以使用当当开源</a:t>
            </a:r>
            <a:r>
              <a:rPr lang="zh-CN" altLang="en-US" dirty="0" smtClean="0"/>
              <a:t>的方方面面</a:t>
            </a:r>
            <a:r>
              <a:rPr lang="zh-CN" altLang="en-US" dirty="0"/>
              <a:t>，服务治理只是其中的一个</a:t>
            </a:r>
            <a:r>
              <a:rPr lang="zh-CN" altLang="en-US" dirty="0" smtClean="0"/>
              <a:t>方面</a:t>
            </a:r>
            <a:r>
              <a:rPr lang="en-US" altLang="zh-CN" dirty="0"/>
              <a:t>Elastic-Job</a:t>
            </a:r>
          </a:p>
          <a:p>
            <a:pPr marL="742950" lvl="1" indent="-285750">
              <a:buFont typeface="Arial" charset="0"/>
              <a:buChar char="•"/>
            </a:pPr>
            <a:r>
              <a:rPr lang="en-US" altLang="zh-CN" dirty="0"/>
              <a:t>Spring Cloud</a:t>
            </a:r>
            <a:r>
              <a:rPr lang="zh-CN" altLang="en-US" dirty="0"/>
              <a:t>下面有</a:t>
            </a:r>
            <a:r>
              <a:rPr lang="en-US" altLang="zh-CN" dirty="0"/>
              <a:t>17</a:t>
            </a:r>
            <a:r>
              <a:rPr lang="zh-CN" altLang="en-US" dirty="0"/>
              <a:t>个子项目（可能还会新增）分别覆盖了微服务架构下的</a:t>
            </a:r>
            <a:endParaRPr lang="en-US" altLang="zh-CN" dirty="0" smtClean="0"/>
          </a:p>
          <a:p>
            <a:pPr marL="285750" indent="-285750">
              <a:buFont typeface="Arial" charset="0"/>
              <a:buChar char="•"/>
            </a:pPr>
            <a:r>
              <a:rPr lang="zh-CN" altLang="en-US" dirty="0" smtClean="0"/>
              <a:t>服务</a:t>
            </a:r>
            <a:r>
              <a:rPr lang="zh-CN" altLang="en-US" dirty="0"/>
              <a:t>提供方与调用方接口依赖方式太强：调用方对提供方的抽象接口存在强依赖关系，需要严格的管理版本依赖，才不会出现服务方与调用方的不一致导致应用无法编译成功等一系列</a:t>
            </a:r>
            <a:r>
              <a:rPr lang="zh-CN" altLang="en-US" dirty="0" smtClean="0"/>
              <a:t>问题</a:t>
            </a:r>
            <a:endParaRPr lang="en-US" altLang="zh-CN" dirty="0" smtClean="0"/>
          </a:p>
          <a:p>
            <a:pPr marL="285750" indent="-285750">
              <a:buFont typeface="Arial" charset="0"/>
              <a:buChar char="•"/>
            </a:pPr>
            <a:r>
              <a:rPr lang="zh-CN" altLang="en-US" dirty="0"/>
              <a:t>服务对平台敏感，难以简单复用：通常我们在提供对外服务时，都会以</a:t>
            </a:r>
            <a:r>
              <a:rPr lang="en-US" altLang="zh-CN" dirty="0"/>
              <a:t>REST</a:t>
            </a:r>
            <a:r>
              <a:rPr lang="zh-CN" altLang="en-US" dirty="0"/>
              <a:t>的方式提供出去，这样可以实现跨平台的特点。在</a:t>
            </a:r>
            <a:r>
              <a:rPr lang="en-US" altLang="zh-CN" dirty="0" err="1"/>
              <a:t>Dubbo</a:t>
            </a:r>
            <a:r>
              <a:rPr lang="zh-CN" altLang="en-US" dirty="0"/>
              <a:t>中我们要提供</a:t>
            </a:r>
            <a:r>
              <a:rPr lang="en-US" altLang="zh-CN" dirty="0"/>
              <a:t>REST</a:t>
            </a:r>
            <a:r>
              <a:rPr lang="zh-CN" altLang="en-US" dirty="0"/>
              <a:t>接口时，不得不实现一层代理，用来将</a:t>
            </a:r>
            <a:r>
              <a:rPr lang="en-US" altLang="zh-CN" dirty="0"/>
              <a:t>RPC</a:t>
            </a:r>
            <a:r>
              <a:rPr lang="zh-CN" altLang="en-US" dirty="0"/>
              <a:t>接口转换成</a:t>
            </a:r>
            <a:r>
              <a:rPr lang="en-US" altLang="zh-CN" dirty="0"/>
              <a:t>REST</a:t>
            </a:r>
            <a:r>
              <a:rPr lang="zh-CN" altLang="en-US" dirty="0"/>
              <a:t>接口进行对外发布。所以当当网在</a:t>
            </a:r>
            <a:r>
              <a:rPr lang="en-US" altLang="zh-CN" dirty="0" err="1"/>
              <a:t>dubbox</a:t>
            </a:r>
            <a:r>
              <a:rPr lang="zh-CN" altLang="en-US" dirty="0"/>
              <a:t>（基于</a:t>
            </a:r>
            <a:r>
              <a:rPr lang="en-US" altLang="zh-CN" dirty="0" err="1"/>
              <a:t>Dubbo</a:t>
            </a:r>
            <a:r>
              <a:rPr lang="zh-CN" altLang="en-US" dirty="0"/>
              <a:t>的开源扩展）中增加了对</a:t>
            </a:r>
            <a:r>
              <a:rPr lang="en-US" altLang="zh-CN" dirty="0"/>
              <a:t>REST</a:t>
            </a:r>
            <a:r>
              <a:rPr lang="zh-CN" altLang="en-US" dirty="0" smtClean="0"/>
              <a:t>支持</a:t>
            </a:r>
            <a:endParaRPr lang="zh-CN" altLang="en-US" dirty="0"/>
          </a:p>
        </p:txBody>
      </p:sp>
      <p:sp>
        <p:nvSpPr>
          <p:cNvPr id="5" name="页脚占位符 4"/>
          <p:cNvSpPr>
            <a:spLocks noGrp="1"/>
          </p:cNvSpPr>
          <p:nvPr>
            <p:ph type="ftr" sz="quarter" idx="11"/>
          </p:nvPr>
        </p:nvSpPr>
        <p:spPr>
          <a:xfrm>
            <a:off x="0" y="-18165"/>
            <a:ext cx="5938836" cy="309201"/>
          </a:xfrm>
        </p:spPr>
        <p:txBody>
          <a:bodyPr/>
          <a:lstStyle/>
          <a:p>
            <a:r>
              <a:rPr lang="en-US" dirty="0" err="1" smtClean="0"/>
              <a:t>Dubbo</a:t>
            </a:r>
            <a:r>
              <a:rPr lang="zh-CN" altLang="en-US" dirty="0" smtClean="0"/>
              <a:t>官网：</a:t>
            </a:r>
            <a:r>
              <a:rPr lang="en-US" dirty="0" smtClean="0"/>
              <a:t>dubbo.apache.org</a:t>
            </a:r>
            <a:endParaRPr lang="en-US" dirty="0"/>
          </a:p>
        </p:txBody>
      </p:sp>
    </p:spTree>
    <p:extLst>
      <p:ext uri="{BB962C8B-B14F-4D97-AF65-F5344CB8AC3E}">
        <p14:creationId xmlns:p14="http://schemas.microsoft.com/office/powerpoint/2010/main" val="21747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库">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355</TotalTime>
  <Words>864</Words>
  <Application>Microsoft Office PowerPoint</Application>
  <PresentationFormat>宽屏</PresentationFormat>
  <Paragraphs>57</Paragraphs>
  <Slides>8</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Songti SC</vt:lpstr>
      <vt:lpstr>DengXian</vt:lpstr>
      <vt:lpstr>DengXian</vt:lpstr>
      <vt:lpstr>等线 Light</vt:lpstr>
      <vt:lpstr>宋体</vt:lpstr>
      <vt:lpstr>Arial</vt:lpstr>
      <vt:lpstr>Calibri</vt:lpstr>
      <vt:lpstr>Gill Sans MT</vt:lpstr>
      <vt:lpstr>Wingdings</vt:lpstr>
      <vt:lpstr>库</vt:lpstr>
      <vt:lpstr>微服务架构之Dubbo入门介绍</vt:lpstr>
      <vt:lpstr>架构演变的过程</vt:lpstr>
      <vt:lpstr>PowerPoint 演示文稿</vt:lpstr>
      <vt:lpstr>Dubbo是什么？</vt:lpstr>
      <vt:lpstr>Dubbo架构 </vt:lpstr>
      <vt:lpstr>Dubbo注册中心</vt:lpstr>
      <vt:lpstr>Dubbo优缺点</vt:lpstr>
      <vt:lpstr>Dubbo优缺点</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微服务架构之Dubbo入门介绍</dc:title>
  <dc:creator>Microsoft Office 用户</dc:creator>
  <cp:lastModifiedBy>m x</cp:lastModifiedBy>
  <cp:revision>32</cp:revision>
  <dcterms:created xsi:type="dcterms:W3CDTF">2018-10-15T12:27:16Z</dcterms:created>
  <dcterms:modified xsi:type="dcterms:W3CDTF">2018-11-26T07:13:38Z</dcterms:modified>
</cp:coreProperties>
</file>