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2" autoAdjust="0"/>
    <p:restoredTop sz="94694"/>
  </p:normalViewPr>
  <p:slideViewPr>
    <p:cSldViewPr snapToGrid="0" snapToObjects="1">
      <p:cViewPr varScale="1">
        <p:scale>
          <a:sx n="21" d="100"/>
          <a:sy n="21"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mage"/>
          <p:cNvSpPr/>
          <p:nvPr/>
        </p:nvSpPr>
        <p:spPr>
          <a:xfrm>
            <a:off x="3710330" y="17081352"/>
            <a:ext cx="365147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677B8C"/>
                </a:solidFill>
                <a:latin typeface="Arial"/>
                <a:ea typeface="Arial"/>
                <a:cs typeface="Arial"/>
                <a:sym typeface="Arial"/>
              </a:defRPr>
            </a:lvl1pPr>
          </a:lstStyle>
          <a:p>
            <a:r>
              <a:rPr dirty="0"/>
              <a:t>image</a:t>
            </a:r>
          </a:p>
        </p:txBody>
      </p:sp>
      <p:sp>
        <p:nvSpPr>
          <p:cNvPr id="30" name="TextBox 35"/>
          <p:cNvSpPr txBox="1"/>
          <p:nvPr/>
        </p:nvSpPr>
        <p:spPr>
          <a:xfrm>
            <a:off x="968275" y="784521"/>
            <a:ext cx="14466772"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rPr lang="en-US" dirty="0"/>
              <a:t>Pruning Filter in Filter</a:t>
            </a:r>
            <a:endParaRPr dirty="0"/>
          </a:p>
        </p:txBody>
      </p:sp>
      <p:sp>
        <p:nvSpPr>
          <p:cNvPr id="33" name="TextBox 38"/>
          <p:cNvSpPr txBox="1"/>
          <p:nvPr/>
        </p:nvSpPr>
        <p:spPr>
          <a:xfrm>
            <a:off x="986246" y="3484308"/>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Abstract</a:t>
            </a:r>
            <a:endParaRPr dirty="0"/>
          </a:p>
        </p:txBody>
      </p:sp>
      <mc:AlternateContent xmlns:mc="http://schemas.openxmlformats.org/markup-compatibility/2006">
        <mc:Choice xmlns:a14="http://schemas.microsoft.com/office/drawing/2010/main" Requires="a14">
          <p:sp>
            <p:nvSpPr>
              <p:cNvPr id="34" name="TextBox 39"/>
              <p:cNvSpPr txBox="1"/>
              <p:nvPr/>
            </p:nvSpPr>
            <p:spPr>
              <a:xfrm>
                <a:off x="986246" y="5018530"/>
                <a:ext cx="9064534" cy="74272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Pruning has become a very powerful and effective technique to compress and accelerate modern neural networks. Existing pruning methods can be grouped into two categories: filter pruning (FP) and weight pruning (WP). FP wins at hardware compatibility but loses at compression ratio compared</a:t>
                </a:r>
              </a:p>
              <a:p>
                <a:r>
                  <a:rPr lang="en-US" dirty="0"/>
                  <a:t>with WP. </a:t>
                </a:r>
              </a:p>
              <a:p>
                <a:r>
                  <a:rPr lang="en-US" dirty="0"/>
                  <a:t>To converge the strength of both methods, we propose to prune the filter in the filter. Specifically, we treat a filter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sup>
                    </m:sSup>
                  </m:oMath>
                </a14:m>
                <a:r>
                  <a:rPr lang="en-US" dirty="0"/>
                  <a:t> as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a14:m>
                <a:r>
                  <a:rPr lang="en-US" dirty="0"/>
                  <a:t> stripes </a:t>
                </a:r>
                <a14:m>
                  <m:oMath xmlns:m="http://schemas.openxmlformats.org/officeDocument/2006/math">
                    <m:sSup>
                      <m:sSupPr>
                        <m:ctrlPr>
                          <a:rPr lang="en-US" altLang="zh-CN" i="1">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sup>
                        <m:r>
                          <a:rPr lang="en-US" altLang="zh-CN" i="1">
                            <a:latin typeface="Cambria Math" panose="02040503050406030204" pitchFamily="18" charset="0"/>
                          </a:rPr>
                          <m:t>𝐶</m:t>
                        </m:r>
                      </m:sup>
                    </m:sSup>
                  </m:oMath>
                </a14:m>
                <a:r>
                  <a:rPr lang="en-US" dirty="0"/>
                  <a:t>, then by pruning the stripes instead of the whole filter. We term our method as </a:t>
                </a:r>
                <a:r>
                  <a:rPr lang="en-US" altLang="zh-CN" dirty="0"/>
                  <a:t>Stripe-Wise Pruning (</a:t>
                </a:r>
                <a:r>
                  <a:rPr lang="en-US" dirty="0"/>
                  <a:t>SWP).</a:t>
                </a:r>
              </a:p>
              <a:p>
                <a:r>
                  <a:rPr lang="en-US" dirty="0"/>
                  <a:t>SWP is implemented by introducing a novel learnable matrix called Filter Skeleton(FS), whose values reflect the shape of each filter. As some recent work has shown that the pruned architecture is more crucial than the inherited important weights, we argue that the architecture (shape) of a single filter also matters. </a:t>
                </a:r>
              </a:p>
              <a:p>
                <a:r>
                  <a:rPr lang="en-US" dirty="0"/>
                  <a:t>Through extensive experiments, we demonstrate that SWP is more effective compared to the previous FP-based methods and achieves the state-of-art pruning ratio on CIFAR-10 and ImageNet datasets without obvious accuracy drop.</a:t>
                </a:r>
              </a:p>
              <a:p>
                <a:r>
                  <a:rPr lang="en-US" dirty="0"/>
                  <a:t>Our main contribution are listed as follow:</a:t>
                </a:r>
                <a:endParaRPr dirty="0"/>
              </a:p>
            </p:txBody>
          </p:sp>
        </mc:Choice>
        <mc:Fallback>
          <p:sp>
            <p:nvSpPr>
              <p:cNvPr id="34" name="TextBox 39"/>
              <p:cNvSpPr txBox="1">
                <a:spLocks noRot="1" noChangeAspect="1" noMove="1" noResize="1" noEditPoints="1" noAdjustHandles="1" noChangeArrowheads="1" noChangeShapeType="1" noTextEdit="1"/>
              </p:cNvSpPr>
              <p:nvPr/>
            </p:nvSpPr>
            <p:spPr>
              <a:xfrm>
                <a:off x="986246" y="5018530"/>
                <a:ext cx="9064534" cy="7427290"/>
              </a:xfrm>
              <a:prstGeom prst="rect">
                <a:avLst/>
              </a:prstGeom>
              <a:blipFill>
                <a:blip r:embed="rId2"/>
                <a:stretch>
                  <a:fillRect l="-1345" t="-164" r="-2085" b="-574"/>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41"/>
              <p:cNvSpPr txBox="1"/>
              <p:nvPr/>
            </p:nvSpPr>
            <p:spPr>
              <a:xfrm>
                <a:off x="11898083" y="10464148"/>
                <a:ext cx="9130938" cy="2383473"/>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We know that the structure of deep nets matters for learning tasks. However, we find that there is another structure hidden inside the network, which we call ‘the shape of the filters’. </a:t>
                </a:r>
              </a:p>
              <a:p>
                <a:r>
                  <a:rPr lang="en-US" dirty="0"/>
                  <a:t>From Figure2, not all the stripes in a filter contribute equally. Some stripes have a very low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1</m:t>
                        </m:r>
                      </m:sub>
                    </m:sSub>
                  </m:oMath>
                </a14:m>
                <a:r>
                  <a:rPr lang="en-US" dirty="0"/>
                  <a:t> norm indicating that such stripes can be removed from the network. </a:t>
                </a:r>
                <a:endParaRPr dirty="0"/>
              </a:p>
            </p:txBody>
          </p:sp>
        </mc:Choice>
        <mc:Fallback>
          <p:sp>
            <p:nvSpPr>
              <p:cNvPr id="35" name="TextBox 41"/>
              <p:cNvSpPr txBox="1">
                <a:spLocks noRot="1" noChangeAspect="1" noMove="1" noResize="1" noEditPoints="1" noAdjustHandles="1" noChangeArrowheads="1" noChangeShapeType="1" noTextEdit="1"/>
              </p:cNvSpPr>
              <p:nvPr/>
            </p:nvSpPr>
            <p:spPr>
              <a:xfrm>
                <a:off x="11898083" y="10464148"/>
                <a:ext cx="9130938" cy="2383473"/>
              </a:xfrm>
              <a:prstGeom prst="rect">
                <a:avLst/>
              </a:prstGeom>
              <a:blipFill>
                <a:blip r:embed="rId3"/>
                <a:stretch>
                  <a:fillRect l="-1335" t="-767" b="-3836"/>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
        <p:nvSpPr>
          <p:cNvPr id="36" name="TextBox 42"/>
          <p:cNvSpPr txBox="1"/>
          <p:nvPr/>
        </p:nvSpPr>
        <p:spPr>
          <a:xfrm>
            <a:off x="986246" y="12914449"/>
            <a:ext cx="9064534" cy="2771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We propose a new pruning paradigm called SWP. SWP achieves a finer granular than traditional filter pruning and the pruned network can still be inferred efficiently.</a:t>
            </a:r>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We introduce FS to efficiently learn the shape of each filter and deeply analyze the working mechanism of FS. Using FS, we achieve the state-of-art pruning ratio on CIFAR-10 and ImageNet datasets without obvious accuracy drop.</a:t>
            </a:r>
          </a:p>
        </p:txBody>
      </p:sp>
      <p:sp>
        <p:nvSpPr>
          <p:cNvPr id="37" name="TextBox 43"/>
          <p:cNvSpPr txBox="1"/>
          <p:nvPr/>
        </p:nvSpPr>
        <p:spPr>
          <a:xfrm>
            <a:off x="11898083" y="3461115"/>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Filter Skeleton</a:t>
            </a:r>
            <a:endParaRPr dirty="0"/>
          </a:p>
        </p:txBody>
      </p:sp>
      <p:sp>
        <p:nvSpPr>
          <p:cNvPr id="46" name="TextBox 56"/>
          <p:cNvSpPr txBox="1"/>
          <p:nvPr/>
        </p:nvSpPr>
        <p:spPr>
          <a:xfrm>
            <a:off x="982979" y="19680858"/>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Figure1 </a:t>
            </a:r>
            <a:r>
              <a:rPr lang="en-US" dirty="0"/>
              <a:t>Comparison of different type of pruning</a:t>
            </a:r>
            <a:endParaRPr dirty="0"/>
          </a:p>
        </p:txBody>
      </p:sp>
      <mc:AlternateContent xmlns:mc="http://schemas.openxmlformats.org/markup-compatibility/2006">
        <mc:Choice xmlns:a14="http://schemas.microsoft.com/office/drawing/2010/main" Requires="a14">
          <p:sp>
            <p:nvSpPr>
              <p:cNvPr id="50" name="TextBox 37"/>
              <p:cNvSpPr txBox="1"/>
              <p:nvPr/>
            </p:nvSpPr>
            <p:spPr>
              <a:xfrm>
                <a:off x="17483356" y="784521"/>
                <a:ext cx="6052723" cy="98514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p>
                <a:pPr>
                  <a:lnSpc>
                    <a:spcPct val="120000"/>
                  </a:lnSpc>
                  <a:spcBef>
                    <a:spcPts val="1000"/>
                  </a:spcBef>
                  <a:defRPr sz="2100">
                    <a:latin typeface="Arial"/>
                    <a:ea typeface="Arial"/>
                    <a:cs typeface="Arial"/>
                    <a:sym typeface="Arial"/>
                  </a:defRPr>
                </a:pPr>
                <a14:m>
                  <m:oMath xmlns:m="http://schemas.openxmlformats.org/officeDocument/2006/math">
                    <m:sSup>
                      <m:sSupPr>
                        <m:ctrlPr>
                          <a:rPr lang="en-US" altLang="zh-CN" i="1" smtClean="0">
                            <a:latin typeface="Cambria Math" panose="02040503050406030204" pitchFamily="18" charset="0"/>
                          </a:rPr>
                        </m:ctrlPr>
                      </m:sSupPr>
                      <m:e>
                        <m:r>
                          <m:rPr>
                            <m:nor/>
                          </m:rPr>
                          <a:rPr lang="en-US" altLang="zh-CN" dirty="0"/>
                          <m:t>Fanxu</m:t>
                        </m:r>
                        <m:r>
                          <m:rPr>
                            <m:nor/>
                          </m:rPr>
                          <a:rPr lang="en-US" altLang="zh-CN" dirty="0"/>
                          <m:t> </m:t>
                        </m:r>
                        <m:r>
                          <m:rPr>
                            <m:nor/>
                          </m:rPr>
                          <a:rPr lang="en-US" altLang="zh-CN" dirty="0"/>
                          <m:t>Meng</m:t>
                        </m:r>
                      </m:e>
                      <m:sup>
                        <m:r>
                          <a:rPr lang="en-US" altLang="zh-CN" b="0" i="1" smtClean="0">
                            <a:latin typeface="Cambria Math" panose="02040503050406030204" pitchFamily="18" charset="0"/>
                          </a:rPr>
                          <m:t>∗</m:t>
                        </m:r>
                      </m:sup>
                    </m:sSup>
                  </m:oMath>
                </a14:m>
                <a:r>
                  <a:rPr lang="en-US" dirty="0"/>
                  <a:t>, </a:t>
                </a:r>
                <a14:m>
                  <m:oMath xmlns:m="http://schemas.openxmlformats.org/officeDocument/2006/math">
                    <m:sSup>
                      <m:sSupPr>
                        <m:ctrlPr>
                          <a:rPr lang="en-US" altLang="zh-CN" i="1" smtClean="0">
                            <a:latin typeface="Cambria Math" panose="02040503050406030204" pitchFamily="18" charset="0"/>
                          </a:rPr>
                        </m:ctrlPr>
                      </m:sSupPr>
                      <m:e>
                        <m:r>
                          <m:rPr>
                            <m:nor/>
                          </m:rPr>
                          <a:rPr lang="en-US" altLang="zh-CN" dirty="0"/>
                          <m:t>Hao</m:t>
                        </m:r>
                        <m:r>
                          <m:rPr>
                            <m:nor/>
                          </m:rPr>
                          <a:rPr lang="en-US" altLang="zh-CN" dirty="0"/>
                          <m:t> </m:t>
                        </m:r>
                        <m:r>
                          <m:rPr>
                            <m:nor/>
                          </m:rPr>
                          <a:rPr lang="en-US" altLang="zh-CN" dirty="0"/>
                          <m:t>Cheng</m:t>
                        </m:r>
                      </m:e>
                      <m:sup>
                        <m:r>
                          <a:rPr lang="en-US" altLang="zh-CN" b="0" i="1" smtClean="0">
                            <a:latin typeface="Cambria Math" panose="02040503050406030204" pitchFamily="18" charset="0"/>
                          </a:rPr>
                          <m:t>∗</m:t>
                        </m:r>
                      </m:sup>
                    </m:sSup>
                  </m:oMath>
                </a14:m>
                <a:r>
                  <a:rPr lang="en-US" dirty="0"/>
                  <a:t>, </a:t>
                </a:r>
                <a:r>
                  <a:rPr lang="en-US" dirty="0" err="1"/>
                  <a:t>Ke</a:t>
                </a:r>
                <a:r>
                  <a:rPr lang="en-US" dirty="0"/>
                  <a:t> Li, </a:t>
                </a:r>
                <a:r>
                  <a:rPr lang="en-US" dirty="0" err="1"/>
                  <a:t>Huixiang</a:t>
                </a:r>
                <a:r>
                  <a:rPr lang="en-US" dirty="0"/>
                  <a:t> Luo,</a:t>
                </a:r>
              </a:p>
              <a:p>
                <a:pPr>
                  <a:lnSpc>
                    <a:spcPct val="120000"/>
                  </a:lnSpc>
                  <a:spcBef>
                    <a:spcPts val="1000"/>
                  </a:spcBef>
                  <a:defRPr sz="2100">
                    <a:latin typeface="Arial"/>
                    <a:ea typeface="Arial"/>
                    <a:cs typeface="Arial"/>
                    <a:sym typeface="Arial"/>
                  </a:defRPr>
                </a:pPr>
                <a:r>
                  <a:rPr lang="en-US" dirty="0" err="1"/>
                  <a:t>Xiaowei</a:t>
                </a:r>
                <a:r>
                  <a:rPr lang="en-US" dirty="0"/>
                  <a:t> Guo, </a:t>
                </a:r>
                <a14:m>
                  <m:oMath xmlns:m="http://schemas.openxmlformats.org/officeDocument/2006/math">
                    <m:sSup>
                      <m:sSupPr>
                        <m:ctrlPr>
                          <a:rPr lang="en-US" altLang="zh-CN" i="1" smtClean="0">
                            <a:latin typeface="Cambria Math" panose="02040503050406030204" pitchFamily="18" charset="0"/>
                          </a:rPr>
                        </m:ctrlPr>
                      </m:sSupPr>
                      <m:e>
                        <m:r>
                          <m:rPr>
                            <m:nor/>
                          </m:rPr>
                          <a:rPr lang="en-US" altLang="zh-CN" dirty="0"/>
                          <m:t>Guangming</m:t>
                        </m:r>
                        <m:r>
                          <m:rPr>
                            <m:nor/>
                          </m:rPr>
                          <a:rPr lang="en-US" altLang="zh-CN" dirty="0"/>
                          <m:t> </m:t>
                        </m:r>
                        <m:r>
                          <m:rPr>
                            <m:nor/>
                          </m:rPr>
                          <a:rPr lang="en-US" altLang="zh-CN" dirty="0"/>
                          <m:t>Lu</m:t>
                        </m:r>
                      </m:e>
                      <m:sup>
                        <m:r>
                          <a:rPr lang="en-US" altLang="zh-CN" i="1" smtClean="0">
                            <a:latin typeface="Cambria Math" panose="02040503050406030204" pitchFamily="18" charset="0"/>
                          </a:rPr>
                          <m:t>†</m:t>
                        </m:r>
                      </m:sup>
                    </m:sSup>
                  </m:oMath>
                </a14:m>
                <a:r>
                  <a:rPr lang="en-US" dirty="0"/>
                  <a:t>, </a:t>
                </a:r>
                <a14:m>
                  <m:oMath xmlns:m="http://schemas.openxmlformats.org/officeDocument/2006/math">
                    <m:sSup>
                      <m:sSupPr>
                        <m:ctrlPr>
                          <a:rPr lang="en-US" altLang="zh-CN" i="1" smtClean="0">
                            <a:latin typeface="Cambria Math" panose="02040503050406030204" pitchFamily="18" charset="0"/>
                          </a:rPr>
                        </m:ctrlPr>
                      </m:sSupPr>
                      <m:e>
                        <m:r>
                          <m:rPr>
                            <m:nor/>
                          </m:rPr>
                          <a:rPr lang="en-US" altLang="zh-CN" dirty="0"/>
                          <m:t>Xing</m:t>
                        </m:r>
                        <m:r>
                          <m:rPr>
                            <m:nor/>
                          </m:rPr>
                          <a:rPr lang="en-US" altLang="zh-CN" dirty="0"/>
                          <m:t> </m:t>
                        </m:r>
                        <m:r>
                          <m:rPr>
                            <m:nor/>
                          </m:rPr>
                          <a:rPr lang="en-US" altLang="zh-CN" dirty="0"/>
                          <m:t>Sun</m:t>
                        </m:r>
                      </m:e>
                      <m:sup>
                        <m:r>
                          <a:rPr lang="en-US" altLang="zh-CN" i="1">
                            <a:latin typeface="Cambria Math" panose="02040503050406030204" pitchFamily="18" charset="0"/>
                          </a:rPr>
                          <m:t>†</m:t>
                        </m:r>
                      </m:sup>
                    </m:sSup>
                  </m:oMath>
                </a14:m>
                <a:endParaRPr lang="en-US" dirty="0"/>
              </a:p>
            </p:txBody>
          </p:sp>
        </mc:Choice>
        <mc:Fallback>
          <p:sp>
            <p:nvSpPr>
              <p:cNvPr id="50" name="TextBox 37"/>
              <p:cNvSpPr txBox="1">
                <a:spLocks noRot="1" noChangeAspect="1" noMove="1" noResize="1" noEditPoints="1" noAdjustHandles="1" noChangeArrowheads="1" noChangeShapeType="1" noTextEdit="1"/>
              </p:cNvSpPr>
              <p:nvPr/>
            </p:nvSpPr>
            <p:spPr>
              <a:xfrm>
                <a:off x="17483356" y="784521"/>
                <a:ext cx="6052723" cy="985141"/>
              </a:xfrm>
              <a:prstGeom prst="rect">
                <a:avLst/>
              </a:prstGeom>
              <a:blipFill>
                <a:blip r:embed="rId4"/>
                <a:stretch>
                  <a:fillRect l="-1913" t="-1863" b="-9317"/>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pic>
        <p:nvPicPr>
          <p:cNvPr id="51" name="Image"/>
          <p:cNvPicPr>
            <a:picLocks noChangeAspect="1"/>
          </p:cNvPicPr>
          <p:nvPr/>
        </p:nvPicPr>
        <p:blipFill>
          <a:blip r:embed="rId5">
            <a:extLst>
              <a:ext uri="{28A0092B-C50C-407E-A947-70E740481C1C}">
                <a14:useLocalDpi xmlns:a14="http://schemas.microsoft.com/office/drawing/2010/main" val="0"/>
              </a:ext>
            </a:extLst>
          </a:blip>
          <a:srcRect t="164" b="164"/>
          <a:stretch/>
        </p:blipFill>
        <p:spPr>
          <a:xfrm>
            <a:off x="30639512" y="19418089"/>
            <a:ext cx="2166058" cy="2158938"/>
          </a:xfrm>
          <a:prstGeom prst="rect">
            <a:avLst/>
          </a:prstGeom>
          <a:ln w="12700">
            <a:miter lim="400000"/>
          </a:ln>
        </p:spPr>
      </p:pic>
      <p:pic>
        <p:nvPicPr>
          <p:cNvPr id="54" name="neurips_logo.pdf" descr="neurips_logo.pdf"/>
          <p:cNvPicPr>
            <a:picLocks noChangeAspect="1"/>
          </p:cNvPicPr>
          <p:nvPr/>
        </p:nvPicPr>
        <p:blipFill>
          <a:blip r:embed="rId6"/>
          <a:stretch>
            <a:fillRect/>
          </a:stretch>
        </p:blipFill>
        <p:spPr>
          <a:xfrm>
            <a:off x="27437816" y="588942"/>
            <a:ext cx="4797779" cy="2159001"/>
          </a:xfrm>
          <a:prstGeom prst="rect">
            <a:avLst/>
          </a:prstGeom>
          <a:ln w="12700">
            <a:miter lim="400000"/>
          </a:ln>
        </p:spPr>
      </p:pic>
      <p:pic>
        <p:nvPicPr>
          <p:cNvPr id="7" name="图片 6">
            <a:extLst>
              <a:ext uri="{FF2B5EF4-FFF2-40B4-BE49-F238E27FC236}">
                <a16:creationId xmlns:a16="http://schemas.microsoft.com/office/drawing/2014/main" id="{EBA4AEED-B651-420D-A86C-0A56C23925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246" y="16541761"/>
            <a:ext cx="9158400" cy="2781268"/>
          </a:xfrm>
          <a:prstGeom prst="rect">
            <a:avLst/>
          </a:prstGeom>
        </p:spPr>
      </p:pic>
      <p:pic>
        <p:nvPicPr>
          <p:cNvPr id="55" name="图片 54">
            <a:extLst>
              <a:ext uri="{FF2B5EF4-FFF2-40B4-BE49-F238E27FC236}">
                <a16:creationId xmlns:a16="http://schemas.microsoft.com/office/drawing/2014/main" id="{1CC42D7F-273B-4C3F-A127-763A64E787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246" y="16477000"/>
            <a:ext cx="9158400" cy="2781268"/>
          </a:xfrm>
          <a:prstGeom prst="rect">
            <a:avLst/>
          </a:prstGeom>
        </p:spPr>
      </p:pic>
      <p:pic>
        <p:nvPicPr>
          <p:cNvPr id="10" name="图片 9">
            <a:extLst>
              <a:ext uri="{FF2B5EF4-FFF2-40B4-BE49-F238E27FC236}">
                <a16:creationId xmlns:a16="http://schemas.microsoft.com/office/drawing/2014/main" id="{25247DA6-A03F-4237-ACD8-AF44BAAEFB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77269" y="4871852"/>
            <a:ext cx="6631893" cy="4409689"/>
          </a:xfrm>
          <a:prstGeom prst="rect">
            <a:avLst/>
          </a:prstGeom>
        </p:spPr>
      </p:pic>
      <p:sp>
        <p:nvSpPr>
          <p:cNvPr id="11" name="TextBox 56">
            <a:extLst>
              <a:ext uri="{FF2B5EF4-FFF2-40B4-BE49-F238E27FC236}">
                <a16:creationId xmlns:a16="http://schemas.microsoft.com/office/drawing/2014/main" id="{34B30CDD-2EE0-40A1-B9E1-D8D75DC2E44F}"/>
              </a:ext>
            </a:extLst>
          </p:cNvPr>
          <p:cNvSpPr txBox="1"/>
          <p:nvPr/>
        </p:nvSpPr>
        <p:spPr>
          <a:xfrm>
            <a:off x="11898083" y="9640653"/>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Figure2 </a:t>
            </a:r>
            <a:r>
              <a:rPr lang="en-US" dirty="0"/>
              <a:t>Shape hidden inside the parameters for the filter</a:t>
            </a:r>
            <a:endParaRPr dirty="0"/>
          </a:p>
        </p:txBody>
      </p:sp>
      <p:pic>
        <p:nvPicPr>
          <p:cNvPr id="13" name="图片 12">
            <a:extLst>
              <a:ext uri="{FF2B5EF4-FFF2-40B4-BE49-F238E27FC236}">
                <a16:creationId xmlns:a16="http://schemas.microsoft.com/office/drawing/2014/main" id="{906CE051-AC6A-40BC-AAB6-6DB3618CE2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94059" y="13260925"/>
            <a:ext cx="9998311" cy="2771271"/>
          </a:xfrm>
          <a:prstGeom prst="rect">
            <a:avLst/>
          </a:prstGeom>
        </p:spPr>
      </p:pic>
      <p:sp>
        <p:nvSpPr>
          <p:cNvPr id="14" name="TextBox 56">
            <a:extLst>
              <a:ext uri="{FF2B5EF4-FFF2-40B4-BE49-F238E27FC236}">
                <a16:creationId xmlns:a16="http://schemas.microsoft.com/office/drawing/2014/main" id="{F234635F-889A-47D6-9107-6CD133C30F44}"/>
              </a:ext>
            </a:extLst>
          </p:cNvPr>
          <p:cNvSpPr txBox="1"/>
          <p:nvPr/>
        </p:nvSpPr>
        <p:spPr>
          <a:xfrm>
            <a:off x="11948703" y="16389800"/>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Figure3 </a:t>
            </a:r>
            <a:r>
              <a:rPr lang="en-US" dirty="0"/>
              <a:t>Shape implied in the parameters for the filter</a:t>
            </a:r>
            <a:endParaRPr dirty="0"/>
          </a:p>
        </p:txBody>
      </p:sp>
      <mc:AlternateContent xmlns:mc="http://schemas.openxmlformats.org/markup-compatibility/2006">
        <mc:Choice xmlns:a14="http://schemas.microsoft.com/office/drawing/2010/main" Requires="a14">
          <p:sp>
            <p:nvSpPr>
              <p:cNvPr id="15" name="TextBox 41">
                <a:extLst>
                  <a:ext uri="{FF2B5EF4-FFF2-40B4-BE49-F238E27FC236}">
                    <a16:creationId xmlns:a16="http://schemas.microsoft.com/office/drawing/2014/main" id="{F0C5BEC8-5C91-4395-844C-1DF92E08B4AD}"/>
                  </a:ext>
                </a:extLst>
              </p:cNvPr>
              <p:cNvSpPr txBox="1"/>
              <p:nvPr/>
            </p:nvSpPr>
            <p:spPr>
              <a:xfrm>
                <a:off x="11898083" y="17169844"/>
                <a:ext cx="9130938" cy="277941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FS is introduced to learn the </a:t>
                </a:r>
                <a:r>
                  <a:rPr lang="en-US" altLang="zh-CN" dirty="0"/>
                  <a:t>shape</a:t>
                </a:r>
                <a:r>
                  <a:rPr lang="en-US" dirty="0"/>
                  <a:t> property, which is a matrix related to the stripes of the filter. Suppose the </a:t>
                </a:r>
                <a14:m>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ea typeface="Cambria Math" panose="02040503050406030204" pitchFamily="18" charset="0"/>
                      </a:rPr>
                      <m:t>−</m:t>
                    </m:r>
                    <m:r>
                      <a:rPr lang="en-US" i="1" dirty="0" err="1" smtClean="0">
                        <a:latin typeface="Cambria Math" panose="02040503050406030204" pitchFamily="18" charset="0"/>
                      </a:rPr>
                      <m:t>𝑡h</m:t>
                    </m:r>
                  </m:oMath>
                </a14:m>
                <a:r>
                  <a:rPr lang="en-US" dirty="0"/>
                  <a:t> convolutional layer's weight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𝑙</m:t>
                        </m:r>
                      </m:sup>
                    </m:sSup>
                  </m:oMath>
                </a14:m>
                <a:r>
                  <a:rPr lang="en-US" dirty="0"/>
                  <a:t> is of size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sup>
                    </m:sSup>
                    <m:r>
                      <a:rPr lang="en-US" altLang="zh-CN" b="0" i="1" smtClean="0">
                        <a:latin typeface="Cambria Math" panose="02040503050406030204" pitchFamily="18" charset="0"/>
                      </a:rPr>
                      <m:t>. </m:t>
                    </m:r>
                  </m:oMath>
                </a14:m>
                <a:r>
                  <a:rPr lang="en-US" dirty="0"/>
                  <a:t> Then the size of FS in this layer is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𝐾</m:t>
                        </m:r>
                      </m:sup>
                    </m:sSup>
                    <m:r>
                      <a:rPr lang="en-US" altLang="zh-CN" i="1">
                        <a:latin typeface="Cambria Math" panose="02040503050406030204" pitchFamily="18" charset="0"/>
                      </a:rPr>
                      <m:t>. </m:t>
                    </m:r>
                  </m:oMath>
                </a14:m>
                <a:r>
                  <a:rPr lang="en-US" dirty="0"/>
                  <a:t> Each value in FS corresponds to a stripe in the filter. FS in each layer is firstly initialized with all-one matrix. During training, We multiply the filters' weights with FS. After training, we merge FS onto the filter weights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oMath>
                </a14:m>
                <a:r>
                  <a:rPr lang="en-US" dirty="0"/>
                  <a:t>, and only use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oMath>
                </a14:m>
                <a:r>
                  <a:rPr lang="en-US" dirty="0"/>
                  <a:t> during evaluating.</a:t>
                </a:r>
                <a:endParaRPr dirty="0"/>
              </a:p>
            </p:txBody>
          </p:sp>
        </mc:Choice>
        <mc:Fallback>
          <p:sp>
            <p:nvSpPr>
              <p:cNvPr id="15" name="TextBox 41">
                <a:extLst>
                  <a:ext uri="{FF2B5EF4-FFF2-40B4-BE49-F238E27FC236}">
                    <a16:creationId xmlns:a16="http://schemas.microsoft.com/office/drawing/2014/main" id="{F0C5BEC8-5C91-4395-844C-1DF92E08B4AD}"/>
                  </a:ext>
                </a:extLst>
              </p:cNvPr>
              <p:cNvSpPr txBox="1">
                <a:spLocks noRot="1" noChangeAspect="1" noMove="1" noResize="1" noEditPoints="1" noAdjustHandles="1" noChangeArrowheads="1" noChangeShapeType="1" noTextEdit="1"/>
              </p:cNvSpPr>
              <p:nvPr/>
            </p:nvSpPr>
            <p:spPr>
              <a:xfrm>
                <a:off x="11898083" y="17169844"/>
                <a:ext cx="9130938" cy="2779415"/>
              </a:xfrm>
              <a:prstGeom prst="rect">
                <a:avLst/>
              </a:prstGeom>
              <a:blipFill>
                <a:blip r:embed="rId10"/>
                <a:stretch>
                  <a:fillRect l="-1335" t="-658" r="-868" b="-350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
        <p:nvSpPr>
          <p:cNvPr id="16" name="TextBox 43">
            <a:extLst>
              <a:ext uri="{FF2B5EF4-FFF2-40B4-BE49-F238E27FC236}">
                <a16:creationId xmlns:a16="http://schemas.microsoft.com/office/drawing/2014/main" id="{B1B2143C-B013-4A01-9187-7101D39E3C13}"/>
              </a:ext>
            </a:extLst>
          </p:cNvPr>
          <p:cNvSpPr txBox="1"/>
          <p:nvPr/>
        </p:nvSpPr>
        <p:spPr>
          <a:xfrm>
            <a:off x="22217203" y="3445060"/>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Stripe Wise Pruning</a:t>
            </a:r>
            <a:endParaRPr dirty="0"/>
          </a:p>
        </p:txBody>
      </p:sp>
      <p:pic>
        <p:nvPicPr>
          <p:cNvPr id="18" name="图片 17">
            <a:extLst>
              <a:ext uri="{FF2B5EF4-FFF2-40B4-BE49-F238E27FC236}">
                <a16:creationId xmlns:a16="http://schemas.microsoft.com/office/drawing/2014/main" id="{E6D7DDF0-3B30-4DBC-9DE3-AFB5A3417B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12091" y="4876769"/>
            <a:ext cx="11041338" cy="2684313"/>
          </a:xfrm>
          <a:prstGeom prst="rect">
            <a:avLst/>
          </a:prstGeom>
        </p:spPr>
      </p:pic>
      <p:sp>
        <p:nvSpPr>
          <p:cNvPr id="19" name="TextBox 56">
            <a:extLst>
              <a:ext uri="{FF2B5EF4-FFF2-40B4-BE49-F238E27FC236}">
                <a16:creationId xmlns:a16="http://schemas.microsoft.com/office/drawing/2014/main" id="{C720D25C-89CC-444A-AC44-EF3C79A9BAED}"/>
              </a:ext>
            </a:extLst>
          </p:cNvPr>
          <p:cNvSpPr txBox="1"/>
          <p:nvPr/>
        </p:nvSpPr>
        <p:spPr>
          <a:xfrm>
            <a:off x="22417909" y="8021266"/>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Figure4 </a:t>
            </a:r>
            <a:r>
              <a:rPr lang="en-US" dirty="0"/>
              <a:t>Shape implied in the parameters for the filter</a:t>
            </a:r>
            <a:endParaRPr dirty="0"/>
          </a:p>
        </p:txBody>
      </p:sp>
      <p:sp>
        <p:nvSpPr>
          <p:cNvPr id="20" name="TextBox 41">
            <a:extLst>
              <a:ext uri="{FF2B5EF4-FFF2-40B4-BE49-F238E27FC236}">
                <a16:creationId xmlns:a16="http://schemas.microsoft.com/office/drawing/2014/main" id="{6E0CFB8F-7EC7-4946-8A0A-C06DCDB570E2}"/>
              </a:ext>
            </a:extLst>
          </p:cNvPr>
          <p:cNvSpPr txBox="1"/>
          <p:nvPr/>
        </p:nvSpPr>
        <p:spPr>
          <a:xfrm>
            <a:off x="22316672" y="8804557"/>
            <a:ext cx="9130938" cy="1995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altLang="zh-CN" dirty="0"/>
              <a:t>By sparse FS while training, we learn filters’ shape needed prune to. However we can not directly use the filter as a whole to perform convolution on the input feature map since the filter is broken. Instead, we need to change Filter-Wise-Convolution to Stripe-wise-Convolution, and play pruning on each stripe. </a:t>
            </a:r>
            <a:endParaRPr dirty="0"/>
          </a:p>
        </p:txBody>
      </p:sp>
      <p:pic>
        <p:nvPicPr>
          <p:cNvPr id="23" name="图片 22">
            <a:extLst>
              <a:ext uri="{FF2B5EF4-FFF2-40B4-BE49-F238E27FC236}">
                <a16:creationId xmlns:a16="http://schemas.microsoft.com/office/drawing/2014/main" id="{63ADA453-D112-4A21-A2B4-AD29332450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267821" y="11087511"/>
            <a:ext cx="9329876" cy="6072854"/>
          </a:xfrm>
          <a:prstGeom prst="rect">
            <a:avLst/>
          </a:prstGeom>
        </p:spPr>
      </p:pic>
      <p:sp>
        <p:nvSpPr>
          <p:cNvPr id="24" name="TextBox 41">
            <a:extLst>
              <a:ext uri="{FF2B5EF4-FFF2-40B4-BE49-F238E27FC236}">
                <a16:creationId xmlns:a16="http://schemas.microsoft.com/office/drawing/2014/main" id="{DF603CC8-FD61-473E-9537-8DC3C1DB15A7}"/>
              </a:ext>
            </a:extLst>
          </p:cNvPr>
          <p:cNvSpPr txBox="1"/>
          <p:nvPr/>
        </p:nvSpPr>
        <p:spPr>
          <a:xfrm>
            <a:off x="22367290" y="17571564"/>
            <a:ext cx="9130938" cy="2383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altLang="zh-CN" dirty="0"/>
              <a:t>Hinge and IR are group-wise pruning methods, the others except ours are filter-wise or channel-wise methods. We can see SWP outperforms other methods by a large margin. For example, when pruning VGG16, SWP can reduce the number of parameters by 92.66% and the number of Flops by 71.16% without losing network performance. On ImageNet, SWP can reduce the FLOPs by 54.58% without obvious accuracy drop.</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TotalTime>
  <Words>635</Words>
  <Application>Microsoft Office PowerPoint</Application>
  <PresentationFormat>自定义</PresentationFormat>
  <Paragraphs>24</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Cambria Math</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谢亚丽</dc:creator>
  <cp:lastModifiedBy>亚丽</cp:lastModifiedBy>
  <cp:revision>27</cp:revision>
  <dcterms:modified xsi:type="dcterms:W3CDTF">2020-11-05T17:30:09Z</dcterms:modified>
</cp:coreProperties>
</file>