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</p:sldMasterIdLst>
  <p:notesMasterIdLst>
    <p:notesMasterId r:id="rId10"/>
  </p:notesMasterIdLst>
  <p:sldIdLst>
    <p:sldId id="2666" r:id="rId3"/>
    <p:sldId id="2668" r:id="rId4"/>
    <p:sldId id="2672" r:id="rId5"/>
    <p:sldId id="2670" r:id="rId6"/>
    <p:sldId id="2671" r:id="rId7"/>
    <p:sldId id="2669" r:id="rId8"/>
    <p:sldId id="2667" r:id="rId9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813C"/>
    <a:srgbClr val="244311"/>
    <a:srgbClr val="9D381C"/>
    <a:srgbClr val="1B44A7"/>
    <a:srgbClr val="0000FF"/>
    <a:srgbClr val="D50000"/>
    <a:srgbClr val="D76F59"/>
    <a:srgbClr val="FF5BD0"/>
    <a:srgbClr val="B4FFB2"/>
    <a:srgbClr val="EC5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 autoAdjust="0"/>
    <p:restoredTop sz="87619" autoAdjust="0"/>
  </p:normalViewPr>
  <p:slideViewPr>
    <p:cSldViewPr snapToGrid="0">
      <p:cViewPr varScale="1">
        <p:scale>
          <a:sx n="107" d="100"/>
          <a:sy n="107" d="100"/>
        </p:scale>
        <p:origin x="1168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8936" y="6273479"/>
            <a:ext cx="469134" cy="455271"/>
            <a:chOff x="8131778" y="2255091"/>
            <a:chExt cx="938267" cy="764921"/>
          </a:xfrm>
        </p:grpSpPr>
        <p:sp>
          <p:nvSpPr>
            <p:cNvPr id="6" name="Oval 5"/>
            <p:cNvSpPr/>
            <p:nvPr/>
          </p:nvSpPr>
          <p:spPr>
            <a:xfrm rot="21106030">
              <a:off x="8155645" y="2742219"/>
              <a:ext cx="914400" cy="277793"/>
            </a:xfrm>
            <a:prstGeom prst="ellipse">
              <a:avLst/>
            </a:prstGeom>
            <a:gradFill>
              <a:gsLst>
                <a:gs pos="900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46000">
                  <a:srgbClr val="9D381C">
                    <a:alpha val="54118"/>
                  </a:srgbClr>
                </a:gs>
                <a:gs pos="100000">
                  <a:srgbClr val="C00000"/>
                </a:gs>
              </a:gsLst>
              <a:lin ang="5400000" scaled="1"/>
            </a:gradFill>
            <a:ln w="12700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21239091">
              <a:off x="8131778" y="2255091"/>
              <a:ext cx="892682" cy="543823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9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53975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9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64061" y="1477007"/>
            <a:ext cx="7924800" cy="3756837"/>
          </a:xfrm>
        </p:spPr>
        <p:txBody>
          <a:bodyPr/>
          <a:lstStyle/>
          <a:p>
            <a:r>
              <a:rPr lang="en-US" sz="3733" dirty="0">
                <a:solidFill>
                  <a:schemeClr val="bg1"/>
                </a:solidFill>
              </a:rPr>
              <a:t>Digital Business Automation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Diagrams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05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mp:transition xmlns:mp="http://schemas.microsoft.com/office/mac/powerpoint/2008/main"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BD4C-6130-8A4D-A20A-D3DACE4F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Refund Request use case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30688-F00F-9F40-888A-A703869B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2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FB15809-788F-3843-94BF-D56578181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07" y="1866508"/>
            <a:ext cx="6020711" cy="3519110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OpenShift Container Platform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B9DFC2C-F306-0E4A-A4BD-C81788E28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07" y="5432860"/>
            <a:ext cx="10215639" cy="34764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bg1">
                <a:lumMod val="10000"/>
              </a:schemeClr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On-premise or Cloud Providers (IBM, AWS, GCP, Azure...)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6AEE529-3EDC-D24A-895D-1A327D19E6CC}"/>
              </a:ext>
            </a:extLst>
          </p:cNvPr>
          <p:cNvSpPr/>
          <p:nvPr/>
        </p:nvSpPr>
        <p:spPr>
          <a:xfrm>
            <a:off x="7391403" y="2076151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Request Process App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90F82829-A4B7-A640-91D2-3467C63CA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8655" y="2205817"/>
            <a:ext cx="2255520" cy="249755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Insight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C1AD571-B5DB-A746-9798-81C794C06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42" y="3498901"/>
            <a:ext cx="3482795" cy="1204471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Operational Decision Manager - Dev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846B9AC-58A8-7945-9399-1FB1814F7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753" y="1866508"/>
            <a:ext cx="4145893" cy="3519109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1B44A7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VM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2D290673-5AFB-3149-BBB9-FAD6AD0EA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2378" y="1952964"/>
            <a:ext cx="1899893" cy="2750408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 - Prod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007D79-16AB-164F-A735-FB42570A5B70}"/>
              </a:ext>
            </a:extLst>
          </p:cNvPr>
          <p:cNvSpPr/>
          <p:nvPr/>
        </p:nvSpPr>
        <p:spPr>
          <a:xfrm>
            <a:off x="9165238" y="385576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Server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1038804-C1A1-F547-9999-EB2368EEF20D}"/>
              </a:ext>
            </a:extLst>
          </p:cNvPr>
          <p:cNvSpPr/>
          <p:nvPr/>
        </p:nvSpPr>
        <p:spPr>
          <a:xfrm>
            <a:off x="7064848" y="2856275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Portal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B94C62F-77D1-674C-9EC1-A56B83638F9B}"/>
              </a:ext>
            </a:extLst>
          </p:cNvPr>
          <p:cNvSpPr/>
          <p:nvPr/>
        </p:nvSpPr>
        <p:spPr>
          <a:xfrm>
            <a:off x="4809328" y="385576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Kafka Brokers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A7BE2-AC06-9B43-816E-6496BFD55CF4}"/>
              </a:ext>
            </a:extLst>
          </p:cNvPr>
          <p:cNvSpPr/>
          <p:nvPr/>
        </p:nvSpPr>
        <p:spPr>
          <a:xfrm>
            <a:off x="4809328" y="335528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Data Ingestion Processing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17B0DDB-4F6E-2144-86D9-045B5610C8C6}"/>
              </a:ext>
            </a:extLst>
          </p:cNvPr>
          <p:cNvSpPr/>
          <p:nvPr/>
        </p:nvSpPr>
        <p:spPr>
          <a:xfrm>
            <a:off x="4809328" y="285263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Query &amp; Search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6D2E09D-8190-4C4C-9C25-E454341A7505}"/>
              </a:ext>
            </a:extLst>
          </p:cNvPr>
          <p:cNvSpPr/>
          <p:nvPr/>
        </p:nvSpPr>
        <p:spPr>
          <a:xfrm>
            <a:off x="4809328" y="2355744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Dashboard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2FD7BDC-91B3-C14F-B20F-60269FFCECD5}"/>
              </a:ext>
            </a:extLst>
          </p:cNvPr>
          <p:cNvSpPr/>
          <p:nvPr/>
        </p:nvSpPr>
        <p:spPr>
          <a:xfrm>
            <a:off x="2512077" y="4024854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Server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86B680B-0D7C-314E-86C5-22F8255EE24D}"/>
              </a:ext>
            </a:extLst>
          </p:cNvPr>
          <p:cNvSpPr/>
          <p:nvPr/>
        </p:nvSpPr>
        <p:spPr>
          <a:xfrm>
            <a:off x="2512077" y="3581171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Center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AFD2967-3142-5C43-BF86-9F28F59D8F99}"/>
              </a:ext>
            </a:extLst>
          </p:cNvPr>
          <p:cNvSpPr/>
          <p:nvPr/>
        </p:nvSpPr>
        <p:spPr>
          <a:xfrm>
            <a:off x="1130343" y="3585504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Processing Project</a:t>
            </a:r>
          </a:p>
        </p:txBody>
      </p:sp>
      <p:sp>
        <p:nvSpPr>
          <p:cNvPr id="27" name="AutoShape 4">
            <a:extLst>
              <a:ext uri="{FF2B5EF4-FFF2-40B4-BE49-F238E27FC236}">
                <a16:creationId xmlns:a16="http://schemas.microsoft.com/office/drawing/2014/main" id="{F74E4F81-9735-4142-B0D6-CBE3A7B2E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42" y="2207832"/>
            <a:ext cx="3482795" cy="1204471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Operational Decision Manager - Prod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64BC727-8975-3743-B1AC-52F8347A3FA1}"/>
              </a:ext>
            </a:extLst>
          </p:cNvPr>
          <p:cNvSpPr/>
          <p:nvPr/>
        </p:nvSpPr>
        <p:spPr>
          <a:xfrm>
            <a:off x="2512077" y="243173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Server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7C9DEA0-7E0B-5749-BAD8-3601D571C7A7}"/>
              </a:ext>
            </a:extLst>
          </p:cNvPr>
          <p:cNvSpPr/>
          <p:nvPr/>
        </p:nvSpPr>
        <p:spPr>
          <a:xfrm>
            <a:off x="1130343" y="2294435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Processing Decision Service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9890A0C-8D27-7C44-9F8E-3AA14483D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42" y="4754208"/>
            <a:ext cx="10082229" cy="347646"/>
          </a:xfrm>
          <a:prstGeom prst="roundRect">
            <a:avLst>
              <a:gd name="adj" fmla="val 7117"/>
            </a:avLst>
          </a:prstGeom>
          <a:solidFill>
            <a:schemeClr val="tx1">
              <a:lumMod val="25000"/>
              <a:lumOff val="7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IBM Cloud Pak</a:t>
            </a:r>
            <a:r>
              <a:rPr lang="en-US" sz="1200" dirty="0"/>
              <a:t>®</a:t>
            </a:r>
            <a:r>
              <a:rPr lang="en-US" sz="1200" dirty="0">
                <a:solidFill>
                  <a:prstClr val="black"/>
                </a:solidFill>
                <a:latin typeface="Arial"/>
              </a:rPr>
              <a:t> for Automation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33" name="AutoShape 4">
            <a:extLst>
              <a:ext uri="{FF2B5EF4-FFF2-40B4-BE49-F238E27FC236}">
                <a16:creationId xmlns:a16="http://schemas.microsoft.com/office/drawing/2014/main" id="{FE7DCDAD-00CD-B345-9299-DB512EC58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489" y="1952964"/>
            <a:ext cx="1899893" cy="2750408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 - Dev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5EE4E64-394E-7148-860D-328634CA8257}"/>
              </a:ext>
            </a:extLst>
          </p:cNvPr>
          <p:cNvSpPr/>
          <p:nvPr/>
        </p:nvSpPr>
        <p:spPr>
          <a:xfrm>
            <a:off x="7064848" y="3355375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Designer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13A41FE-6EFD-8E47-B10F-FA0FFEC6125E}"/>
              </a:ext>
            </a:extLst>
          </p:cNvPr>
          <p:cNvSpPr/>
          <p:nvPr/>
        </p:nvSpPr>
        <p:spPr>
          <a:xfrm>
            <a:off x="7064848" y="386090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Center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C204309-B57C-FD48-9980-482A7BF09888}"/>
              </a:ext>
            </a:extLst>
          </p:cNvPr>
          <p:cNvSpPr/>
          <p:nvPr/>
        </p:nvSpPr>
        <p:spPr>
          <a:xfrm>
            <a:off x="9160506" y="335528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Portal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8880B7F-C5B0-B54A-AA58-272F7D65C5F5}"/>
              </a:ext>
            </a:extLst>
          </p:cNvPr>
          <p:cNvSpPr/>
          <p:nvPr/>
        </p:nvSpPr>
        <p:spPr>
          <a:xfrm>
            <a:off x="9487061" y="2076151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Request Process App</a:t>
            </a:r>
          </a:p>
        </p:txBody>
      </p:sp>
    </p:spTree>
    <p:extLst>
      <p:ext uri="{BB962C8B-B14F-4D97-AF65-F5344CB8AC3E}">
        <p14:creationId xmlns:p14="http://schemas.microsoft.com/office/powerpoint/2010/main" val="298778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BD4C-6130-8A4D-A20A-D3DACE4F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Accounts Payable use case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30688-F00F-9F40-888A-A703869B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3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FB15809-788F-3843-94BF-D56578181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07" y="1866508"/>
            <a:ext cx="6020711" cy="3519110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OpenShift Container Platform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B9DFC2C-F306-0E4A-A4BD-C81788E28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07" y="5432860"/>
            <a:ext cx="10215639" cy="34764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bg1">
                <a:lumMod val="10000"/>
              </a:schemeClr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On-premise or Cloud Providers (IBM, AWS, GCP, Azure...)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6AEE529-3EDC-D24A-895D-1A327D19E6CC}"/>
              </a:ext>
            </a:extLst>
          </p:cNvPr>
          <p:cNvSpPr/>
          <p:nvPr/>
        </p:nvSpPr>
        <p:spPr>
          <a:xfrm>
            <a:off x="7391403" y="2076151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Accounts Payable Process App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90F82829-A4B7-A640-91D2-3467C63CA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8655" y="2205817"/>
            <a:ext cx="2255520" cy="249755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Insight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C1AD571-B5DB-A746-9798-81C794C06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42" y="3498901"/>
            <a:ext cx="3482795" cy="1204471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Operational Decision Manager - Dev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846B9AC-58A8-7945-9399-1FB1814F7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753" y="1866508"/>
            <a:ext cx="4145893" cy="3519109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1B44A7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VM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2D290673-5AFB-3149-BBB9-FAD6AD0EA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2378" y="1952964"/>
            <a:ext cx="1899893" cy="2750408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 - Prod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007D79-16AB-164F-A735-FB42570A5B70}"/>
              </a:ext>
            </a:extLst>
          </p:cNvPr>
          <p:cNvSpPr/>
          <p:nvPr/>
        </p:nvSpPr>
        <p:spPr>
          <a:xfrm>
            <a:off x="9165238" y="385576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Server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1038804-C1A1-F547-9999-EB2368EEF20D}"/>
              </a:ext>
            </a:extLst>
          </p:cNvPr>
          <p:cNvSpPr/>
          <p:nvPr/>
        </p:nvSpPr>
        <p:spPr>
          <a:xfrm>
            <a:off x="7064848" y="2856275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Portal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B94C62F-77D1-674C-9EC1-A56B83638F9B}"/>
              </a:ext>
            </a:extLst>
          </p:cNvPr>
          <p:cNvSpPr/>
          <p:nvPr/>
        </p:nvSpPr>
        <p:spPr>
          <a:xfrm>
            <a:off x="4809328" y="385576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Kafka Brokers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A7BE2-AC06-9B43-816E-6496BFD55CF4}"/>
              </a:ext>
            </a:extLst>
          </p:cNvPr>
          <p:cNvSpPr/>
          <p:nvPr/>
        </p:nvSpPr>
        <p:spPr>
          <a:xfrm>
            <a:off x="4809328" y="335528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Data Ingestion Processing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17B0DDB-4F6E-2144-86D9-045B5610C8C6}"/>
              </a:ext>
            </a:extLst>
          </p:cNvPr>
          <p:cNvSpPr/>
          <p:nvPr/>
        </p:nvSpPr>
        <p:spPr>
          <a:xfrm>
            <a:off x="4809328" y="285263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Query &amp; Search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6D2E09D-8190-4C4C-9C25-E454341A7505}"/>
              </a:ext>
            </a:extLst>
          </p:cNvPr>
          <p:cNvSpPr/>
          <p:nvPr/>
        </p:nvSpPr>
        <p:spPr>
          <a:xfrm>
            <a:off x="4809328" y="2355744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Dashboard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2FD7BDC-91B3-C14F-B20F-60269FFCECD5}"/>
              </a:ext>
            </a:extLst>
          </p:cNvPr>
          <p:cNvSpPr/>
          <p:nvPr/>
        </p:nvSpPr>
        <p:spPr>
          <a:xfrm>
            <a:off x="2512077" y="4024854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Server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86B680B-0D7C-314E-86C5-22F8255EE24D}"/>
              </a:ext>
            </a:extLst>
          </p:cNvPr>
          <p:cNvSpPr/>
          <p:nvPr/>
        </p:nvSpPr>
        <p:spPr>
          <a:xfrm>
            <a:off x="2512077" y="3581171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Center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AFD2967-3142-5C43-BF86-9F28F59D8F99}"/>
              </a:ext>
            </a:extLst>
          </p:cNvPr>
          <p:cNvSpPr/>
          <p:nvPr/>
        </p:nvSpPr>
        <p:spPr>
          <a:xfrm>
            <a:off x="1130343" y="3585504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Validate Invoice Project</a:t>
            </a:r>
          </a:p>
        </p:txBody>
      </p:sp>
      <p:sp>
        <p:nvSpPr>
          <p:cNvPr id="27" name="AutoShape 4">
            <a:extLst>
              <a:ext uri="{FF2B5EF4-FFF2-40B4-BE49-F238E27FC236}">
                <a16:creationId xmlns:a16="http://schemas.microsoft.com/office/drawing/2014/main" id="{F74E4F81-9735-4142-B0D6-CBE3A7B2E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42" y="2207832"/>
            <a:ext cx="3482795" cy="1204471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Operational Decision Manager - Prod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64BC727-8975-3743-B1AC-52F8347A3FA1}"/>
              </a:ext>
            </a:extLst>
          </p:cNvPr>
          <p:cNvSpPr/>
          <p:nvPr/>
        </p:nvSpPr>
        <p:spPr>
          <a:xfrm>
            <a:off x="2512077" y="243173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Server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7C9DEA0-7E0B-5749-BAD8-3601D571C7A7}"/>
              </a:ext>
            </a:extLst>
          </p:cNvPr>
          <p:cNvSpPr/>
          <p:nvPr/>
        </p:nvSpPr>
        <p:spPr>
          <a:xfrm>
            <a:off x="1130343" y="2294435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Validate Invoice Decision Service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9890A0C-8D27-7C44-9F8E-3AA14483D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42" y="4754208"/>
            <a:ext cx="10082229" cy="347646"/>
          </a:xfrm>
          <a:prstGeom prst="roundRect">
            <a:avLst>
              <a:gd name="adj" fmla="val 7117"/>
            </a:avLst>
          </a:prstGeom>
          <a:solidFill>
            <a:schemeClr val="tx1">
              <a:lumMod val="25000"/>
              <a:lumOff val="7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IBM Cloud Pak</a:t>
            </a:r>
            <a:r>
              <a:rPr lang="en-US" sz="1200" dirty="0"/>
              <a:t>®</a:t>
            </a:r>
            <a:r>
              <a:rPr lang="en-US" sz="1200" dirty="0">
                <a:solidFill>
                  <a:prstClr val="black"/>
                </a:solidFill>
                <a:latin typeface="Arial"/>
              </a:rPr>
              <a:t> for Automation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33" name="AutoShape 4">
            <a:extLst>
              <a:ext uri="{FF2B5EF4-FFF2-40B4-BE49-F238E27FC236}">
                <a16:creationId xmlns:a16="http://schemas.microsoft.com/office/drawing/2014/main" id="{FE7DCDAD-00CD-B345-9299-DB512EC58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489" y="1952964"/>
            <a:ext cx="1899893" cy="2750408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 - Dev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5EE4E64-394E-7148-860D-328634CA8257}"/>
              </a:ext>
            </a:extLst>
          </p:cNvPr>
          <p:cNvSpPr/>
          <p:nvPr/>
        </p:nvSpPr>
        <p:spPr>
          <a:xfrm>
            <a:off x="7064848" y="3355375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Designer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13A41FE-6EFD-8E47-B10F-FA0FFEC6125E}"/>
              </a:ext>
            </a:extLst>
          </p:cNvPr>
          <p:cNvSpPr/>
          <p:nvPr/>
        </p:nvSpPr>
        <p:spPr>
          <a:xfrm>
            <a:off x="7064848" y="386090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Center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C204309-B57C-FD48-9980-482A7BF09888}"/>
              </a:ext>
            </a:extLst>
          </p:cNvPr>
          <p:cNvSpPr/>
          <p:nvPr/>
        </p:nvSpPr>
        <p:spPr>
          <a:xfrm>
            <a:off x="9160506" y="335528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Portal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8880B7F-C5B0-B54A-AA58-272F7D65C5F5}"/>
              </a:ext>
            </a:extLst>
          </p:cNvPr>
          <p:cNvSpPr/>
          <p:nvPr/>
        </p:nvSpPr>
        <p:spPr>
          <a:xfrm>
            <a:off x="9487061" y="2076151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>
                <a:solidFill>
                  <a:srgbClr val="244311"/>
                </a:solidFill>
              </a:rPr>
              <a:t>Accounts Payable Process </a:t>
            </a:r>
            <a:r>
              <a:rPr lang="en-US" sz="900" b="1" dirty="0">
                <a:solidFill>
                  <a:srgbClr val="244311"/>
                </a:solidFill>
                <a:latin typeface="Arial"/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66952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2C41C85-7D29-7743-9DAC-FB52A86A72C1}"/>
              </a:ext>
            </a:extLst>
          </p:cNvPr>
          <p:cNvSpPr/>
          <p:nvPr/>
        </p:nvSpPr>
        <p:spPr>
          <a:xfrm>
            <a:off x="1685049" y="3167017"/>
            <a:ext cx="3131649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Event Backbone</a:t>
            </a:r>
            <a:endParaRPr sz="1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48EA8-A256-4443-8D3B-3516A14E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Data Models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B103E-AA64-754B-A1B4-52560005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4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C5E8A0B-745D-F14C-8480-C0F6E10D6E9D}"/>
              </a:ext>
            </a:extLst>
          </p:cNvPr>
          <p:cNvSpPr/>
          <p:nvPr/>
        </p:nvSpPr>
        <p:spPr>
          <a:xfrm>
            <a:off x="9163317" y="1420587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Tables</a:t>
            </a:r>
            <a:endParaRPr sz="1000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A5C4C75-EBDB-954A-AE82-0DF7B4434EC6}"/>
              </a:ext>
            </a:extLst>
          </p:cNvPr>
          <p:cNvSpPr/>
          <p:nvPr/>
        </p:nvSpPr>
        <p:spPr>
          <a:xfrm>
            <a:off x="9163317" y="2206166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JSON Documents </a:t>
            </a:r>
            <a:endParaRPr sz="10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8B7B09-DAA3-DC4D-AF87-6B9F9BB19CF2}"/>
              </a:ext>
            </a:extLst>
          </p:cNvPr>
          <p:cNvSpPr/>
          <p:nvPr/>
        </p:nvSpPr>
        <p:spPr>
          <a:xfrm>
            <a:off x="8403463" y="4732543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External App CRM / ERP)</a:t>
            </a:r>
            <a:endParaRPr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2AC6B-32B5-8749-B5BA-C56BD0BBB96A}"/>
              </a:ext>
            </a:extLst>
          </p:cNvPr>
          <p:cNvSpPr/>
          <p:nvPr/>
        </p:nvSpPr>
        <p:spPr>
          <a:xfrm>
            <a:off x="8105175" y="4712550"/>
            <a:ext cx="298287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ASBO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D9BF22-5B6A-3B4F-BB30-8F818F4A0114}"/>
              </a:ext>
            </a:extLst>
          </p:cNvPr>
          <p:cNvSpPr/>
          <p:nvPr/>
        </p:nvSpPr>
        <p:spPr>
          <a:xfrm>
            <a:off x="2666347" y="5114299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Decision Service</a:t>
            </a:r>
            <a:endParaRPr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48AE25-6E27-C945-B595-84BFE684158B}"/>
              </a:ext>
            </a:extLst>
          </p:cNvPr>
          <p:cNvSpPr/>
          <p:nvPr/>
        </p:nvSpPr>
        <p:spPr>
          <a:xfrm>
            <a:off x="2653696" y="4873668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RBO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1F4BCA-4CBF-D142-88ED-2A1834782639}"/>
              </a:ext>
            </a:extLst>
          </p:cNvPr>
          <p:cNvGrpSpPr/>
          <p:nvPr/>
        </p:nvGrpSpPr>
        <p:grpSpPr>
          <a:xfrm>
            <a:off x="4554075" y="1347516"/>
            <a:ext cx="1836048" cy="1253722"/>
            <a:chOff x="6351711" y="1422162"/>
            <a:chExt cx="1836048" cy="125372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57D5F8B-B296-2A41-A579-E64791BBE494}"/>
                </a:ext>
              </a:extLst>
            </p:cNvPr>
            <p:cNvSpPr/>
            <p:nvPr/>
          </p:nvSpPr>
          <p:spPr>
            <a:xfrm>
              <a:off x="6351711" y="1761484"/>
              <a:ext cx="1674254" cy="914400"/>
            </a:xfrm>
            <a:prstGeom prst="roundRect">
              <a:avLst>
                <a:gd name="adj" fmla="val 680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µService</a:t>
              </a:r>
              <a:endParaRPr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EC7BAC-8979-A149-B31E-14C106576152}"/>
                </a:ext>
              </a:extLst>
            </p:cNvPr>
            <p:cNvSpPr/>
            <p:nvPr/>
          </p:nvSpPr>
          <p:spPr>
            <a:xfrm>
              <a:off x="6351711" y="1422162"/>
              <a:ext cx="1686905" cy="3393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API / DTO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170951-269D-7241-83B1-884F809D5D7A}"/>
                </a:ext>
              </a:extLst>
            </p:cNvPr>
            <p:cNvSpPr/>
            <p:nvPr/>
          </p:nvSpPr>
          <p:spPr>
            <a:xfrm>
              <a:off x="7889472" y="1748966"/>
              <a:ext cx="298287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Entity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F44E3B5-08FE-734B-9503-8EFD1EB28C62}"/>
              </a:ext>
            </a:extLst>
          </p:cNvPr>
          <p:cNvSpPr/>
          <p:nvPr/>
        </p:nvSpPr>
        <p:spPr>
          <a:xfrm>
            <a:off x="2286341" y="3548028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Event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944324-F8BD-5C4E-97A7-A9DE9DAA1B09}"/>
              </a:ext>
            </a:extLst>
          </p:cNvPr>
          <p:cNvSpPr/>
          <p:nvPr/>
        </p:nvSpPr>
        <p:spPr>
          <a:xfrm>
            <a:off x="5834194" y="3180235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Enterprise Service Bus</a:t>
            </a:r>
            <a:endParaRPr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4BD393-D39A-D74D-B642-54D0DD849E9F}"/>
              </a:ext>
            </a:extLst>
          </p:cNvPr>
          <p:cNvSpPr/>
          <p:nvPr/>
        </p:nvSpPr>
        <p:spPr>
          <a:xfrm>
            <a:off x="6096000" y="3573972"/>
            <a:ext cx="1270715" cy="332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Message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D929BF9-A7B9-A24F-9455-F9D62C0EDC1D}"/>
              </a:ext>
            </a:extLst>
          </p:cNvPr>
          <p:cNvSpPr/>
          <p:nvPr/>
        </p:nvSpPr>
        <p:spPr>
          <a:xfrm>
            <a:off x="577823" y="1697482"/>
            <a:ext cx="1752828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Single Page Application</a:t>
            </a:r>
            <a:endParaRPr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E78779-6BA9-3841-8897-0102FB2FCA4A}"/>
              </a:ext>
            </a:extLst>
          </p:cNvPr>
          <p:cNvSpPr/>
          <p:nvPr/>
        </p:nvSpPr>
        <p:spPr>
          <a:xfrm>
            <a:off x="610784" y="2206166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User Interface Data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F82E2F2-E417-8B4D-84E9-87FE968E6384}"/>
              </a:ext>
            </a:extLst>
          </p:cNvPr>
          <p:cNvGrpSpPr/>
          <p:nvPr/>
        </p:nvGrpSpPr>
        <p:grpSpPr>
          <a:xfrm>
            <a:off x="8304795" y="2840913"/>
            <a:ext cx="1686905" cy="1253722"/>
            <a:chOff x="8688526" y="4774977"/>
            <a:chExt cx="1686905" cy="1253722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BA07F0D-4EBD-DD4A-9195-A1F9E000BB08}"/>
                </a:ext>
              </a:extLst>
            </p:cNvPr>
            <p:cNvSpPr/>
            <p:nvPr/>
          </p:nvSpPr>
          <p:spPr>
            <a:xfrm>
              <a:off x="8688526" y="5114299"/>
              <a:ext cx="1674254" cy="914400"/>
            </a:xfrm>
            <a:prstGeom prst="roundRect">
              <a:avLst>
                <a:gd name="adj" fmla="val 680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Predictive Scoring Service</a:t>
              </a:r>
              <a:endParaRPr sz="11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F88A3D-EF22-7540-8033-178D8D2F3899}"/>
                </a:ext>
              </a:extLst>
            </p:cNvPr>
            <p:cNvSpPr/>
            <p:nvPr/>
          </p:nvSpPr>
          <p:spPr>
            <a:xfrm>
              <a:off x="8688526" y="4774977"/>
              <a:ext cx="1686905" cy="3393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tuples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AD4564D-CC78-D649-A0AD-B30BA7184908}"/>
              </a:ext>
            </a:extLst>
          </p:cNvPr>
          <p:cNvSpPr/>
          <p:nvPr/>
        </p:nvSpPr>
        <p:spPr>
          <a:xfrm>
            <a:off x="757478" y="5089165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Process Automation</a:t>
            </a:r>
            <a:endParaRPr sz="11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7884F7-C429-7D4F-B06E-7629D6708781}"/>
              </a:ext>
            </a:extLst>
          </p:cNvPr>
          <p:cNvSpPr/>
          <p:nvPr/>
        </p:nvSpPr>
        <p:spPr>
          <a:xfrm>
            <a:off x="841596" y="5507844"/>
            <a:ext cx="144474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Process App Data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65834FE1-9178-7448-A05D-773A6B50BA35}"/>
              </a:ext>
            </a:extLst>
          </p:cNvPr>
          <p:cNvSpPr/>
          <p:nvPr/>
        </p:nvSpPr>
        <p:spPr>
          <a:xfrm>
            <a:off x="10363201" y="1420586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Documents </a:t>
            </a:r>
            <a:endParaRPr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D436DE-8F08-EA41-A933-7F0A80F7CFD1}"/>
              </a:ext>
            </a:extLst>
          </p:cNvPr>
          <p:cNvSpPr/>
          <p:nvPr/>
        </p:nvSpPr>
        <p:spPr>
          <a:xfrm>
            <a:off x="757478" y="4766081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API / DTO / Message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D407AF-E392-FE44-80F9-C8AA706FDB5D}"/>
              </a:ext>
            </a:extLst>
          </p:cNvPr>
          <p:cNvSpPr/>
          <p:nvPr/>
        </p:nvSpPr>
        <p:spPr>
          <a:xfrm>
            <a:off x="1487898" y="3063335"/>
            <a:ext cx="6401574" cy="1182783"/>
          </a:xfrm>
          <a:custGeom>
            <a:avLst/>
            <a:gdLst>
              <a:gd name="connsiteX0" fmla="*/ 0 w 6401574"/>
              <a:gd name="connsiteY0" fmla="*/ 0 h 1182783"/>
              <a:gd name="connsiteX1" fmla="*/ 517946 w 6401574"/>
              <a:gd name="connsiteY1" fmla="*/ 0 h 1182783"/>
              <a:gd name="connsiteX2" fmla="*/ 907860 w 6401574"/>
              <a:gd name="connsiteY2" fmla="*/ 0 h 1182783"/>
              <a:gd name="connsiteX3" fmla="*/ 1617852 w 6401574"/>
              <a:gd name="connsiteY3" fmla="*/ 0 h 1182783"/>
              <a:gd name="connsiteX4" fmla="*/ 2135798 w 6401574"/>
              <a:gd name="connsiteY4" fmla="*/ 0 h 1182783"/>
              <a:gd name="connsiteX5" fmla="*/ 2653743 w 6401574"/>
              <a:gd name="connsiteY5" fmla="*/ 0 h 1182783"/>
              <a:gd name="connsiteX6" fmla="*/ 3363736 w 6401574"/>
              <a:gd name="connsiteY6" fmla="*/ 0 h 1182783"/>
              <a:gd name="connsiteX7" fmla="*/ 3817666 w 6401574"/>
              <a:gd name="connsiteY7" fmla="*/ 0 h 1182783"/>
              <a:gd name="connsiteX8" fmla="*/ 4527659 w 6401574"/>
              <a:gd name="connsiteY8" fmla="*/ 0 h 1182783"/>
              <a:gd name="connsiteX9" fmla="*/ 5237651 w 6401574"/>
              <a:gd name="connsiteY9" fmla="*/ 0 h 1182783"/>
              <a:gd name="connsiteX10" fmla="*/ 5819613 w 6401574"/>
              <a:gd name="connsiteY10" fmla="*/ 0 h 1182783"/>
              <a:gd name="connsiteX11" fmla="*/ 6401574 w 6401574"/>
              <a:gd name="connsiteY11" fmla="*/ 0 h 1182783"/>
              <a:gd name="connsiteX12" fmla="*/ 6401574 w 6401574"/>
              <a:gd name="connsiteY12" fmla="*/ 579564 h 1182783"/>
              <a:gd name="connsiteX13" fmla="*/ 6401574 w 6401574"/>
              <a:gd name="connsiteY13" fmla="*/ 1182783 h 1182783"/>
              <a:gd name="connsiteX14" fmla="*/ 5819613 w 6401574"/>
              <a:gd name="connsiteY14" fmla="*/ 1182783 h 1182783"/>
              <a:gd name="connsiteX15" fmla="*/ 5365683 w 6401574"/>
              <a:gd name="connsiteY15" fmla="*/ 1182783 h 1182783"/>
              <a:gd name="connsiteX16" fmla="*/ 4783722 w 6401574"/>
              <a:gd name="connsiteY16" fmla="*/ 1182783 h 1182783"/>
              <a:gd name="connsiteX17" fmla="*/ 4073729 w 6401574"/>
              <a:gd name="connsiteY17" fmla="*/ 1182783 h 1182783"/>
              <a:gd name="connsiteX18" fmla="*/ 3491768 w 6401574"/>
              <a:gd name="connsiteY18" fmla="*/ 1182783 h 1182783"/>
              <a:gd name="connsiteX19" fmla="*/ 3101854 w 6401574"/>
              <a:gd name="connsiteY19" fmla="*/ 1182783 h 1182783"/>
              <a:gd name="connsiteX20" fmla="*/ 2647924 w 6401574"/>
              <a:gd name="connsiteY20" fmla="*/ 1182783 h 1182783"/>
              <a:gd name="connsiteX21" fmla="*/ 1937931 w 6401574"/>
              <a:gd name="connsiteY21" fmla="*/ 1182783 h 1182783"/>
              <a:gd name="connsiteX22" fmla="*/ 1355970 w 6401574"/>
              <a:gd name="connsiteY22" fmla="*/ 1182783 h 1182783"/>
              <a:gd name="connsiteX23" fmla="*/ 902040 w 6401574"/>
              <a:gd name="connsiteY23" fmla="*/ 1182783 h 1182783"/>
              <a:gd name="connsiteX24" fmla="*/ 0 w 6401574"/>
              <a:gd name="connsiteY24" fmla="*/ 1182783 h 1182783"/>
              <a:gd name="connsiteX25" fmla="*/ 0 w 6401574"/>
              <a:gd name="connsiteY25" fmla="*/ 626875 h 1182783"/>
              <a:gd name="connsiteX26" fmla="*/ 0 w 6401574"/>
              <a:gd name="connsiteY26" fmla="*/ 0 h 118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401574" h="1182783" extrusionOk="0">
                <a:moveTo>
                  <a:pt x="0" y="0"/>
                </a:moveTo>
                <a:cubicBezTo>
                  <a:pt x="112290" y="-11668"/>
                  <a:pt x="272293" y="52424"/>
                  <a:pt x="517946" y="0"/>
                </a:cubicBezTo>
                <a:cubicBezTo>
                  <a:pt x="763599" y="-52424"/>
                  <a:pt x="784048" y="4814"/>
                  <a:pt x="907860" y="0"/>
                </a:cubicBezTo>
                <a:cubicBezTo>
                  <a:pt x="1031672" y="-4814"/>
                  <a:pt x="1370316" y="34274"/>
                  <a:pt x="1617852" y="0"/>
                </a:cubicBezTo>
                <a:cubicBezTo>
                  <a:pt x="1865388" y="-34274"/>
                  <a:pt x="1959659" y="61561"/>
                  <a:pt x="2135798" y="0"/>
                </a:cubicBezTo>
                <a:cubicBezTo>
                  <a:pt x="2311937" y="-61561"/>
                  <a:pt x="2429972" y="58170"/>
                  <a:pt x="2653743" y="0"/>
                </a:cubicBezTo>
                <a:cubicBezTo>
                  <a:pt x="2877514" y="-58170"/>
                  <a:pt x="3206925" y="26854"/>
                  <a:pt x="3363736" y="0"/>
                </a:cubicBezTo>
                <a:cubicBezTo>
                  <a:pt x="3520547" y="-26854"/>
                  <a:pt x="3612462" y="26498"/>
                  <a:pt x="3817666" y="0"/>
                </a:cubicBezTo>
                <a:cubicBezTo>
                  <a:pt x="4022870" y="-26498"/>
                  <a:pt x="4384868" y="46198"/>
                  <a:pt x="4527659" y="0"/>
                </a:cubicBezTo>
                <a:cubicBezTo>
                  <a:pt x="4670450" y="-46198"/>
                  <a:pt x="4948846" y="39889"/>
                  <a:pt x="5237651" y="0"/>
                </a:cubicBezTo>
                <a:cubicBezTo>
                  <a:pt x="5526456" y="-39889"/>
                  <a:pt x="5614045" y="65071"/>
                  <a:pt x="5819613" y="0"/>
                </a:cubicBezTo>
                <a:cubicBezTo>
                  <a:pt x="6025181" y="-65071"/>
                  <a:pt x="6269794" y="18036"/>
                  <a:pt x="6401574" y="0"/>
                </a:cubicBezTo>
                <a:cubicBezTo>
                  <a:pt x="6404566" y="280997"/>
                  <a:pt x="6391317" y="448816"/>
                  <a:pt x="6401574" y="579564"/>
                </a:cubicBezTo>
                <a:cubicBezTo>
                  <a:pt x="6411831" y="710312"/>
                  <a:pt x="6342894" y="942022"/>
                  <a:pt x="6401574" y="1182783"/>
                </a:cubicBezTo>
                <a:cubicBezTo>
                  <a:pt x="6121553" y="1237805"/>
                  <a:pt x="6043146" y="1171489"/>
                  <a:pt x="5819613" y="1182783"/>
                </a:cubicBezTo>
                <a:cubicBezTo>
                  <a:pt x="5596080" y="1194077"/>
                  <a:pt x="5508623" y="1180756"/>
                  <a:pt x="5365683" y="1182783"/>
                </a:cubicBezTo>
                <a:cubicBezTo>
                  <a:pt x="5222743" y="1184810"/>
                  <a:pt x="5034078" y="1123118"/>
                  <a:pt x="4783722" y="1182783"/>
                </a:cubicBezTo>
                <a:cubicBezTo>
                  <a:pt x="4533366" y="1242448"/>
                  <a:pt x="4332664" y="1163016"/>
                  <a:pt x="4073729" y="1182783"/>
                </a:cubicBezTo>
                <a:cubicBezTo>
                  <a:pt x="3814794" y="1202550"/>
                  <a:pt x="3661982" y="1132935"/>
                  <a:pt x="3491768" y="1182783"/>
                </a:cubicBezTo>
                <a:cubicBezTo>
                  <a:pt x="3321554" y="1232631"/>
                  <a:pt x="3286834" y="1170587"/>
                  <a:pt x="3101854" y="1182783"/>
                </a:cubicBezTo>
                <a:cubicBezTo>
                  <a:pt x="2916874" y="1194979"/>
                  <a:pt x="2779360" y="1170750"/>
                  <a:pt x="2647924" y="1182783"/>
                </a:cubicBezTo>
                <a:cubicBezTo>
                  <a:pt x="2516488" y="1194816"/>
                  <a:pt x="2101572" y="1100511"/>
                  <a:pt x="1937931" y="1182783"/>
                </a:cubicBezTo>
                <a:cubicBezTo>
                  <a:pt x="1774290" y="1265055"/>
                  <a:pt x="1589044" y="1146976"/>
                  <a:pt x="1355970" y="1182783"/>
                </a:cubicBezTo>
                <a:cubicBezTo>
                  <a:pt x="1122896" y="1218590"/>
                  <a:pt x="1085336" y="1146161"/>
                  <a:pt x="902040" y="1182783"/>
                </a:cubicBezTo>
                <a:cubicBezTo>
                  <a:pt x="718744" y="1219405"/>
                  <a:pt x="227706" y="1126304"/>
                  <a:pt x="0" y="1182783"/>
                </a:cubicBezTo>
                <a:cubicBezTo>
                  <a:pt x="-13079" y="952744"/>
                  <a:pt x="27311" y="814571"/>
                  <a:pt x="0" y="626875"/>
                </a:cubicBezTo>
                <a:cubicBezTo>
                  <a:pt x="-27311" y="439179"/>
                  <a:pt x="42512" y="20472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A6A194-B1FA-A745-A8AC-765B779E8844}"/>
              </a:ext>
            </a:extLst>
          </p:cNvPr>
          <p:cNvSpPr/>
          <p:nvPr/>
        </p:nvSpPr>
        <p:spPr>
          <a:xfrm>
            <a:off x="610784" y="4766783"/>
            <a:ext cx="5740927" cy="1468833"/>
          </a:xfrm>
          <a:custGeom>
            <a:avLst/>
            <a:gdLst>
              <a:gd name="connsiteX0" fmla="*/ 0 w 5740927"/>
              <a:gd name="connsiteY0" fmla="*/ 0 h 1468833"/>
              <a:gd name="connsiteX1" fmla="*/ 516683 w 5740927"/>
              <a:gd name="connsiteY1" fmla="*/ 0 h 1468833"/>
              <a:gd name="connsiteX2" fmla="*/ 918548 w 5740927"/>
              <a:gd name="connsiteY2" fmla="*/ 0 h 1468833"/>
              <a:gd name="connsiteX3" fmla="*/ 1607460 w 5740927"/>
              <a:gd name="connsiteY3" fmla="*/ 0 h 1468833"/>
              <a:gd name="connsiteX4" fmla="*/ 2124143 w 5740927"/>
              <a:gd name="connsiteY4" fmla="*/ 0 h 1468833"/>
              <a:gd name="connsiteX5" fmla="*/ 2640826 w 5740927"/>
              <a:gd name="connsiteY5" fmla="*/ 0 h 1468833"/>
              <a:gd name="connsiteX6" fmla="*/ 3329738 w 5740927"/>
              <a:gd name="connsiteY6" fmla="*/ 0 h 1468833"/>
              <a:gd name="connsiteX7" fmla="*/ 3789012 w 5740927"/>
              <a:gd name="connsiteY7" fmla="*/ 0 h 1468833"/>
              <a:gd name="connsiteX8" fmla="*/ 4477923 w 5740927"/>
              <a:gd name="connsiteY8" fmla="*/ 0 h 1468833"/>
              <a:gd name="connsiteX9" fmla="*/ 5166834 w 5740927"/>
              <a:gd name="connsiteY9" fmla="*/ 0 h 1468833"/>
              <a:gd name="connsiteX10" fmla="*/ 5740927 w 5740927"/>
              <a:gd name="connsiteY10" fmla="*/ 0 h 1468833"/>
              <a:gd name="connsiteX11" fmla="*/ 5740927 w 5740927"/>
              <a:gd name="connsiteY11" fmla="*/ 518988 h 1468833"/>
              <a:gd name="connsiteX12" fmla="*/ 5740927 w 5740927"/>
              <a:gd name="connsiteY12" fmla="*/ 1023287 h 1468833"/>
              <a:gd name="connsiteX13" fmla="*/ 5740927 w 5740927"/>
              <a:gd name="connsiteY13" fmla="*/ 1468833 h 1468833"/>
              <a:gd name="connsiteX14" fmla="*/ 5166834 w 5740927"/>
              <a:gd name="connsiteY14" fmla="*/ 1468833 h 1468833"/>
              <a:gd name="connsiteX15" fmla="*/ 4707560 w 5740927"/>
              <a:gd name="connsiteY15" fmla="*/ 1468833 h 1468833"/>
              <a:gd name="connsiteX16" fmla="*/ 4133467 w 5740927"/>
              <a:gd name="connsiteY16" fmla="*/ 1468833 h 1468833"/>
              <a:gd name="connsiteX17" fmla="*/ 3444556 w 5740927"/>
              <a:gd name="connsiteY17" fmla="*/ 1468833 h 1468833"/>
              <a:gd name="connsiteX18" fmla="*/ 2870464 w 5740927"/>
              <a:gd name="connsiteY18" fmla="*/ 1468833 h 1468833"/>
              <a:gd name="connsiteX19" fmla="*/ 2468599 w 5740927"/>
              <a:gd name="connsiteY19" fmla="*/ 1468833 h 1468833"/>
              <a:gd name="connsiteX20" fmla="*/ 2009324 w 5740927"/>
              <a:gd name="connsiteY20" fmla="*/ 1468833 h 1468833"/>
              <a:gd name="connsiteX21" fmla="*/ 1320413 w 5740927"/>
              <a:gd name="connsiteY21" fmla="*/ 1468833 h 1468833"/>
              <a:gd name="connsiteX22" fmla="*/ 746321 w 5740927"/>
              <a:gd name="connsiteY22" fmla="*/ 1468833 h 1468833"/>
              <a:gd name="connsiteX23" fmla="*/ 0 w 5740927"/>
              <a:gd name="connsiteY23" fmla="*/ 1468833 h 1468833"/>
              <a:gd name="connsiteX24" fmla="*/ 0 w 5740927"/>
              <a:gd name="connsiteY24" fmla="*/ 979222 h 1468833"/>
              <a:gd name="connsiteX25" fmla="*/ 0 w 5740927"/>
              <a:gd name="connsiteY25" fmla="*/ 533676 h 1468833"/>
              <a:gd name="connsiteX26" fmla="*/ 0 w 5740927"/>
              <a:gd name="connsiteY26" fmla="*/ 0 h 146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40927" h="1468833" extrusionOk="0">
                <a:moveTo>
                  <a:pt x="0" y="0"/>
                </a:moveTo>
                <a:cubicBezTo>
                  <a:pt x="209493" y="-1563"/>
                  <a:pt x="342758" y="45203"/>
                  <a:pt x="516683" y="0"/>
                </a:cubicBezTo>
                <a:cubicBezTo>
                  <a:pt x="690608" y="-45203"/>
                  <a:pt x="820444" y="2413"/>
                  <a:pt x="918548" y="0"/>
                </a:cubicBezTo>
                <a:cubicBezTo>
                  <a:pt x="1016652" y="-2413"/>
                  <a:pt x="1346316" y="57198"/>
                  <a:pt x="1607460" y="0"/>
                </a:cubicBezTo>
                <a:cubicBezTo>
                  <a:pt x="1868604" y="-57198"/>
                  <a:pt x="1884157" y="25476"/>
                  <a:pt x="2124143" y="0"/>
                </a:cubicBezTo>
                <a:cubicBezTo>
                  <a:pt x="2364129" y="-25476"/>
                  <a:pt x="2426129" y="5215"/>
                  <a:pt x="2640826" y="0"/>
                </a:cubicBezTo>
                <a:cubicBezTo>
                  <a:pt x="2855523" y="-5215"/>
                  <a:pt x="3104953" y="64982"/>
                  <a:pt x="3329738" y="0"/>
                </a:cubicBezTo>
                <a:cubicBezTo>
                  <a:pt x="3554523" y="-64982"/>
                  <a:pt x="3610307" y="21538"/>
                  <a:pt x="3789012" y="0"/>
                </a:cubicBezTo>
                <a:cubicBezTo>
                  <a:pt x="3967717" y="-21538"/>
                  <a:pt x="4177686" y="77037"/>
                  <a:pt x="4477923" y="0"/>
                </a:cubicBezTo>
                <a:cubicBezTo>
                  <a:pt x="4778160" y="-77037"/>
                  <a:pt x="4886004" y="14455"/>
                  <a:pt x="5166834" y="0"/>
                </a:cubicBezTo>
                <a:cubicBezTo>
                  <a:pt x="5447664" y="-14455"/>
                  <a:pt x="5502770" y="30282"/>
                  <a:pt x="5740927" y="0"/>
                </a:cubicBezTo>
                <a:cubicBezTo>
                  <a:pt x="5745181" y="242988"/>
                  <a:pt x="5717021" y="348245"/>
                  <a:pt x="5740927" y="518988"/>
                </a:cubicBezTo>
                <a:cubicBezTo>
                  <a:pt x="5764833" y="689731"/>
                  <a:pt x="5710383" y="821898"/>
                  <a:pt x="5740927" y="1023287"/>
                </a:cubicBezTo>
                <a:cubicBezTo>
                  <a:pt x="5771471" y="1224676"/>
                  <a:pt x="5710086" y="1312164"/>
                  <a:pt x="5740927" y="1468833"/>
                </a:cubicBezTo>
                <a:cubicBezTo>
                  <a:pt x="5525583" y="1508018"/>
                  <a:pt x="5405584" y="1403823"/>
                  <a:pt x="5166834" y="1468833"/>
                </a:cubicBezTo>
                <a:cubicBezTo>
                  <a:pt x="4928084" y="1533843"/>
                  <a:pt x="4850073" y="1434094"/>
                  <a:pt x="4707560" y="1468833"/>
                </a:cubicBezTo>
                <a:cubicBezTo>
                  <a:pt x="4565047" y="1503572"/>
                  <a:pt x="4408450" y="1451325"/>
                  <a:pt x="4133467" y="1468833"/>
                </a:cubicBezTo>
                <a:cubicBezTo>
                  <a:pt x="3858484" y="1486341"/>
                  <a:pt x="3652193" y="1459354"/>
                  <a:pt x="3444556" y="1468833"/>
                </a:cubicBezTo>
                <a:cubicBezTo>
                  <a:pt x="3236919" y="1478312"/>
                  <a:pt x="3093429" y="1400683"/>
                  <a:pt x="2870464" y="1468833"/>
                </a:cubicBezTo>
                <a:cubicBezTo>
                  <a:pt x="2647499" y="1536983"/>
                  <a:pt x="2608416" y="1465977"/>
                  <a:pt x="2468599" y="1468833"/>
                </a:cubicBezTo>
                <a:cubicBezTo>
                  <a:pt x="2328783" y="1471689"/>
                  <a:pt x="2126354" y="1430141"/>
                  <a:pt x="2009324" y="1468833"/>
                </a:cubicBezTo>
                <a:cubicBezTo>
                  <a:pt x="1892294" y="1507525"/>
                  <a:pt x="1518318" y="1444120"/>
                  <a:pt x="1320413" y="1468833"/>
                </a:cubicBezTo>
                <a:cubicBezTo>
                  <a:pt x="1122508" y="1493546"/>
                  <a:pt x="890991" y="1407954"/>
                  <a:pt x="746321" y="1468833"/>
                </a:cubicBezTo>
                <a:cubicBezTo>
                  <a:pt x="601651" y="1529712"/>
                  <a:pt x="251639" y="1436166"/>
                  <a:pt x="0" y="1468833"/>
                </a:cubicBezTo>
                <a:cubicBezTo>
                  <a:pt x="-36984" y="1234924"/>
                  <a:pt x="24349" y="1214866"/>
                  <a:pt x="0" y="979222"/>
                </a:cubicBezTo>
                <a:cubicBezTo>
                  <a:pt x="-24349" y="743578"/>
                  <a:pt x="23422" y="711645"/>
                  <a:pt x="0" y="533676"/>
                </a:cubicBezTo>
                <a:cubicBezTo>
                  <a:pt x="-23422" y="355707"/>
                  <a:pt x="13794" y="21574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B810CD-EE9D-FF4D-ACB8-8E54F886D9C5}"/>
              </a:ext>
            </a:extLst>
          </p:cNvPr>
          <p:cNvSpPr/>
          <p:nvPr/>
        </p:nvSpPr>
        <p:spPr>
          <a:xfrm>
            <a:off x="514947" y="1169502"/>
            <a:ext cx="6993501" cy="1588761"/>
          </a:xfrm>
          <a:custGeom>
            <a:avLst/>
            <a:gdLst>
              <a:gd name="connsiteX0" fmla="*/ 0 w 6993501"/>
              <a:gd name="connsiteY0" fmla="*/ 0 h 1588761"/>
              <a:gd name="connsiteX1" fmla="*/ 512857 w 6993501"/>
              <a:gd name="connsiteY1" fmla="*/ 0 h 1588761"/>
              <a:gd name="connsiteX2" fmla="*/ 885843 w 6993501"/>
              <a:gd name="connsiteY2" fmla="*/ 0 h 1588761"/>
              <a:gd name="connsiteX3" fmla="*/ 1608505 w 6993501"/>
              <a:gd name="connsiteY3" fmla="*/ 0 h 1588761"/>
              <a:gd name="connsiteX4" fmla="*/ 2121362 w 6993501"/>
              <a:gd name="connsiteY4" fmla="*/ 0 h 1588761"/>
              <a:gd name="connsiteX5" fmla="*/ 2634219 w 6993501"/>
              <a:gd name="connsiteY5" fmla="*/ 0 h 1588761"/>
              <a:gd name="connsiteX6" fmla="*/ 3356880 w 6993501"/>
              <a:gd name="connsiteY6" fmla="*/ 0 h 1588761"/>
              <a:gd name="connsiteX7" fmla="*/ 3799802 w 6993501"/>
              <a:gd name="connsiteY7" fmla="*/ 0 h 1588761"/>
              <a:gd name="connsiteX8" fmla="*/ 4522464 w 6993501"/>
              <a:gd name="connsiteY8" fmla="*/ 0 h 1588761"/>
              <a:gd name="connsiteX9" fmla="*/ 5245126 w 6993501"/>
              <a:gd name="connsiteY9" fmla="*/ 0 h 1588761"/>
              <a:gd name="connsiteX10" fmla="*/ 5827918 w 6993501"/>
              <a:gd name="connsiteY10" fmla="*/ 0 h 1588761"/>
              <a:gd name="connsiteX11" fmla="*/ 6993501 w 6993501"/>
              <a:gd name="connsiteY11" fmla="*/ 0 h 1588761"/>
              <a:gd name="connsiteX12" fmla="*/ 6993501 w 6993501"/>
              <a:gd name="connsiteY12" fmla="*/ 513699 h 1588761"/>
              <a:gd name="connsiteX13" fmla="*/ 6993501 w 6993501"/>
              <a:gd name="connsiteY13" fmla="*/ 995624 h 1588761"/>
              <a:gd name="connsiteX14" fmla="*/ 6993501 w 6993501"/>
              <a:gd name="connsiteY14" fmla="*/ 1588761 h 1588761"/>
              <a:gd name="connsiteX15" fmla="*/ 6410709 w 6993501"/>
              <a:gd name="connsiteY15" fmla="*/ 1588761 h 1588761"/>
              <a:gd name="connsiteX16" fmla="*/ 5827918 w 6993501"/>
              <a:gd name="connsiteY16" fmla="*/ 1588761 h 1588761"/>
              <a:gd name="connsiteX17" fmla="*/ 5105256 w 6993501"/>
              <a:gd name="connsiteY17" fmla="*/ 1588761 h 1588761"/>
              <a:gd name="connsiteX18" fmla="*/ 4522464 w 6993501"/>
              <a:gd name="connsiteY18" fmla="*/ 1588761 h 1588761"/>
              <a:gd name="connsiteX19" fmla="*/ 4149477 w 6993501"/>
              <a:gd name="connsiteY19" fmla="*/ 1588761 h 1588761"/>
              <a:gd name="connsiteX20" fmla="*/ 3706556 w 6993501"/>
              <a:gd name="connsiteY20" fmla="*/ 1588761 h 1588761"/>
              <a:gd name="connsiteX21" fmla="*/ 2983894 w 6993501"/>
              <a:gd name="connsiteY21" fmla="*/ 1588761 h 1588761"/>
              <a:gd name="connsiteX22" fmla="*/ 2401102 w 6993501"/>
              <a:gd name="connsiteY22" fmla="*/ 1588761 h 1588761"/>
              <a:gd name="connsiteX23" fmla="*/ 1958180 w 6993501"/>
              <a:gd name="connsiteY23" fmla="*/ 1588761 h 1588761"/>
              <a:gd name="connsiteX24" fmla="*/ 1375389 w 6993501"/>
              <a:gd name="connsiteY24" fmla="*/ 1588761 h 1588761"/>
              <a:gd name="connsiteX25" fmla="*/ 1002402 w 6993501"/>
              <a:gd name="connsiteY25" fmla="*/ 1588761 h 1588761"/>
              <a:gd name="connsiteX26" fmla="*/ 629415 w 6993501"/>
              <a:gd name="connsiteY26" fmla="*/ 1588761 h 1588761"/>
              <a:gd name="connsiteX27" fmla="*/ 0 w 6993501"/>
              <a:gd name="connsiteY27" fmla="*/ 1588761 h 1588761"/>
              <a:gd name="connsiteX28" fmla="*/ 0 w 6993501"/>
              <a:gd name="connsiteY28" fmla="*/ 1090949 h 1588761"/>
              <a:gd name="connsiteX29" fmla="*/ 0 w 6993501"/>
              <a:gd name="connsiteY29" fmla="*/ 529587 h 1588761"/>
              <a:gd name="connsiteX30" fmla="*/ 0 w 6993501"/>
              <a:gd name="connsiteY30" fmla="*/ 0 h 158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993501" h="1588761" extrusionOk="0">
                <a:moveTo>
                  <a:pt x="0" y="0"/>
                </a:moveTo>
                <a:cubicBezTo>
                  <a:pt x="215884" y="-5258"/>
                  <a:pt x="322945" y="37621"/>
                  <a:pt x="512857" y="0"/>
                </a:cubicBezTo>
                <a:cubicBezTo>
                  <a:pt x="702769" y="-37621"/>
                  <a:pt x="754929" y="41606"/>
                  <a:pt x="885843" y="0"/>
                </a:cubicBezTo>
                <a:cubicBezTo>
                  <a:pt x="1016757" y="-41606"/>
                  <a:pt x="1357398" y="67784"/>
                  <a:pt x="1608505" y="0"/>
                </a:cubicBezTo>
                <a:cubicBezTo>
                  <a:pt x="1859612" y="-67784"/>
                  <a:pt x="1898003" y="42902"/>
                  <a:pt x="2121362" y="0"/>
                </a:cubicBezTo>
                <a:cubicBezTo>
                  <a:pt x="2344721" y="-42902"/>
                  <a:pt x="2445243" y="59217"/>
                  <a:pt x="2634219" y="0"/>
                </a:cubicBezTo>
                <a:cubicBezTo>
                  <a:pt x="2823195" y="-59217"/>
                  <a:pt x="3093527" y="84386"/>
                  <a:pt x="3356880" y="0"/>
                </a:cubicBezTo>
                <a:cubicBezTo>
                  <a:pt x="3620233" y="-84386"/>
                  <a:pt x="3604606" y="11504"/>
                  <a:pt x="3799802" y="0"/>
                </a:cubicBezTo>
                <a:cubicBezTo>
                  <a:pt x="3994998" y="-11504"/>
                  <a:pt x="4315531" y="75591"/>
                  <a:pt x="4522464" y="0"/>
                </a:cubicBezTo>
                <a:cubicBezTo>
                  <a:pt x="4729397" y="-75591"/>
                  <a:pt x="4889367" y="3850"/>
                  <a:pt x="5245126" y="0"/>
                </a:cubicBezTo>
                <a:cubicBezTo>
                  <a:pt x="5600885" y="-3850"/>
                  <a:pt x="5543814" y="47539"/>
                  <a:pt x="5827918" y="0"/>
                </a:cubicBezTo>
                <a:cubicBezTo>
                  <a:pt x="6112022" y="-47539"/>
                  <a:pt x="6758703" y="95370"/>
                  <a:pt x="6993501" y="0"/>
                </a:cubicBezTo>
                <a:cubicBezTo>
                  <a:pt x="7045830" y="221409"/>
                  <a:pt x="6963337" y="364687"/>
                  <a:pt x="6993501" y="513699"/>
                </a:cubicBezTo>
                <a:cubicBezTo>
                  <a:pt x="7023665" y="662711"/>
                  <a:pt x="6965887" y="799434"/>
                  <a:pt x="6993501" y="995624"/>
                </a:cubicBezTo>
                <a:cubicBezTo>
                  <a:pt x="7021115" y="1191814"/>
                  <a:pt x="6967289" y="1370398"/>
                  <a:pt x="6993501" y="1588761"/>
                </a:cubicBezTo>
                <a:cubicBezTo>
                  <a:pt x="6857619" y="1613475"/>
                  <a:pt x="6620415" y="1583814"/>
                  <a:pt x="6410709" y="1588761"/>
                </a:cubicBezTo>
                <a:cubicBezTo>
                  <a:pt x="6201003" y="1593708"/>
                  <a:pt x="6117569" y="1559327"/>
                  <a:pt x="5827918" y="1588761"/>
                </a:cubicBezTo>
                <a:cubicBezTo>
                  <a:pt x="5538267" y="1618195"/>
                  <a:pt x="5355034" y="1537474"/>
                  <a:pt x="5105256" y="1588761"/>
                </a:cubicBezTo>
                <a:cubicBezTo>
                  <a:pt x="4855478" y="1640048"/>
                  <a:pt x="4780428" y="1559165"/>
                  <a:pt x="4522464" y="1588761"/>
                </a:cubicBezTo>
                <a:cubicBezTo>
                  <a:pt x="4264500" y="1618357"/>
                  <a:pt x="4278294" y="1579176"/>
                  <a:pt x="4149477" y="1588761"/>
                </a:cubicBezTo>
                <a:cubicBezTo>
                  <a:pt x="4020660" y="1598346"/>
                  <a:pt x="3879839" y="1577273"/>
                  <a:pt x="3706556" y="1588761"/>
                </a:cubicBezTo>
                <a:cubicBezTo>
                  <a:pt x="3533273" y="1600249"/>
                  <a:pt x="3229084" y="1538602"/>
                  <a:pt x="2983894" y="1588761"/>
                </a:cubicBezTo>
                <a:cubicBezTo>
                  <a:pt x="2738704" y="1638920"/>
                  <a:pt x="2621220" y="1585411"/>
                  <a:pt x="2401102" y="1588761"/>
                </a:cubicBezTo>
                <a:cubicBezTo>
                  <a:pt x="2180984" y="1592111"/>
                  <a:pt x="2092165" y="1583481"/>
                  <a:pt x="1958180" y="1588761"/>
                </a:cubicBezTo>
                <a:cubicBezTo>
                  <a:pt x="1824195" y="1594041"/>
                  <a:pt x="1598455" y="1587102"/>
                  <a:pt x="1375389" y="1588761"/>
                </a:cubicBezTo>
                <a:cubicBezTo>
                  <a:pt x="1152323" y="1590420"/>
                  <a:pt x="1107812" y="1582060"/>
                  <a:pt x="1002402" y="1588761"/>
                </a:cubicBezTo>
                <a:cubicBezTo>
                  <a:pt x="896992" y="1595462"/>
                  <a:pt x="777301" y="1552937"/>
                  <a:pt x="629415" y="1588761"/>
                </a:cubicBezTo>
                <a:cubicBezTo>
                  <a:pt x="481529" y="1624585"/>
                  <a:pt x="182171" y="1575387"/>
                  <a:pt x="0" y="1588761"/>
                </a:cubicBezTo>
                <a:cubicBezTo>
                  <a:pt x="-47468" y="1346096"/>
                  <a:pt x="21766" y="1324814"/>
                  <a:pt x="0" y="1090949"/>
                </a:cubicBezTo>
                <a:cubicBezTo>
                  <a:pt x="-21766" y="857084"/>
                  <a:pt x="27976" y="699037"/>
                  <a:pt x="0" y="529587"/>
                </a:cubicBezTo>
                <a:cubicBezTo>
                  <a:pt x="-27976" y="360137"/>
                  <a:pt x="40522" y="22905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8D8EFE-BD3D-E941-A7B7-3A5425EDEF70}"/>
              </a:ext>
            </a:extLst>
          </p:cNvPr>
          <p:cNvSpPr/>
          <p:nvPr/>
        </p:nvSpPr>
        <p:spPr>
          <a:xfrm>
            <a:off x="8105175" y="1211057"/>
            <a:ext cx="3627883" cy="3052416"/>
          </a:xfrm>
          <a:custGeom>
            <a:avLst/>
            <a:gdLst>
              <a:gd name="connsiteX0" fmla="*/ 0 w 3627883"/>
              <a:gd name="connsiteY0" fmla="*/ 0 h 3052416"/>
              <a:gd name="connsiteX1" fmla="*/ 481990 w 3627883"/>
              <a:gd name="connsiteY1" fmla="*/ 0 h 3052416"/>
              <a:gd name="connsiteX2" fmla="*/ 891423 w 3627883"/>
              <a:gd name="connsiteY2" fmla="*/ 0 h 3052416"/>
              <a:gd name="connsiteX3" fmla="*/ 1482249 w 3627883"/>
              <a:gd name="connsiteY3" fmla="*/ 0 h 3052416"/>
              <a:gd name="connsiteX4" fmla="*/ 1964240 w 3627883"/>
              <a:gd name="connsiteY4" fmla="*/ 0 h 3052416"/>
              <a:gd name="connsiteX5" fmla="*/ 2446230 w 3627883"/>
              <a:gd name="connsiteY5" fmla="*/ 0 h 3052416"/>
              <a:gd name="connsiteX6" fmla="*/ 3037056 w 3627883"/>
              <a:gd name="connsiteY6" fmla="*/ 0 h 3052416"/>
              <a:gd name="connsiteX7" fmla="*/ 3627883 w 3627883"/>
              <a:gd name="connsiteY7" fmla="*/ 0 h 3052416"/>
              <a:gd name="connsiteX8" fmla="*/ 3627883 w 3627883"/>
              <a:gd name="connsiteY8" fmla="*/ 569784 h 3052416"/>
              <a:gd name="connsiteX9" fmla="*/ 3627883 w 3627883"/>
              <a:gd name="connsiteY9" fmla="*/ 1017472 h 3052416"/>
              <a:gd name="connsiteX10" fmla="*/ 3627883 w 3627883"/>
              <a:gd name="connsiteY10" fmla="*/ 1465160 h 3052416"/>
              <a:gd name="connsiteX11" fmla="*/ 3627883 w 3627883"/>
              <a:gd name="connsiteY11" fmla="*/ 1973896 h 3052416"/>
              <a:gd name="connsiteX12" fmla="*/ 3627883 w 3627883"/>
              <a:gd name="connsiteY12" fmla="*/ 2513156 h 3052416"/>
              <a:gd name="connsiteX13" fmla="*/ 3627883 w 3627883"/>
              <a:gd name="connsiteY13" fmla="*/ 3052416 h 3052416"/>
              <a:gd name="connsiteX14" fmla="*/ 3109614 w 3627883"/>
              <a:gd name="connsiteY14" fmla="*/ 3052416 h 3052416"/>
              <a:gd name="connsiteX15" fmla="*/ 2663903 w 3627883"/>
              <a:gd name="connsiteY15" fmla="*/ 3052416 h 3052416"/>
              <a:gd name="connsiteX16" fmla="*/ 2145634 w 3627883"/>
              <a:gd name="connsiteY16" fmla="*/ 3052416 h 3052416"/>
              <a:gd name="connsiteX17" fmla="*/ 1554807 w 3627883"/>
              <a:gd name="connsiteY17" fmla="*/ 3052416 h 3052416"/>
              <a:gd name="connsiteX18" fmla="*/ 1036538 w 3627883"/>
              <a:gd name="connsiteY18" fmla="*/ 3052416 h 3052416"/>
              <a:gd name="connsiteX19" fmla="*/ 627105 w 3627883"/>
              <a:gd name="connsiteY19" fmla="*/ 3052416 h 3052416"/>
              <a:gd name="connsiteX20" fmla="*/ 0 w 3627883"/>
              <a:gd name="connsiteY20" fmla="*/ 3052416 h 3052416"/>
              <a:gd name="connsiteX21" fmla="*/ 0 w 3627883"/>
              <a:gd name="connsiteY21" fmla="*/ 2482632 h 3052416"/>
              <a:gd name="connsiteX22" fmla="*/ 0 w 3627883"/>
              <a:gd name="connsiteY22" fmla="*/ 1912847 h 3052416"/>
              <a:gd name="connsiteX23" fmla="*/ 0 w 3627883"/>
              <a:gd name="connsiteY23" fmla="*/ 1404111 h 3052416"/>
              <a:gd name="connsiteX24" fmla="*/ 0 w 3627883"/>
              <a:gd name="connsiteY24" fmla="*/ 925900 h 3052416"/>
              <a:gd name="connsiteX25" fmla="*/ 0 w 3627883"/>
              <a:gd name="connsiteY25" fmla="*/ 508736 h 3052416"/>
              <a:gd name="connsiteX26" fmla="*/ 0 w 3627883"/>
              <a:gd name="connsiteY26" fmla="*/ 0 h 305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27883" h="3052416" extrusionOk="0">
                <a:moveTo>
                  <a:pt x="0" y="0"/>
                </a:moveTo>
                <a:cubicBezTo>
                  <a:pt x="108901" y="-11090"/>
                  <a:pt x="246191" y="42117"/>
                  <a:pt x="481990" y="0"/>
                </a:cubicBezTo>
                <a:cubicBezTo>
                  <a:pt x="717789" y="-42117"/>
                  <a:pt x="699826" y="7879"/>
                  <a:pt x="891423" y="0"/>
                </a:cubicBezTo>
                <a:cubicBezTo>
                  <a:pt x="1083020" y="-7879"/>
                  <a:pt x="1358848" y="26959"/>
                  <a:pt x="1482249" y="0"/>
                </a:cubicBezTo>
                <a:cubicBezTo>
                  <a:pt x="1605650" y="-26959"/>
                  <a:pt x="1834323" y="47452"/>
                  <a:pt x="1964240" y="0"/>
                </a:cubicBezTo>
                <a:cubicBezTo>
                  <a:pt x="2094157" y="-47452"/>
                  <a:pt x="2287081" y="43177"/>
                  <a:pt x="2446230" y="0"/>
                </a:cubicBezTo>
                <a:cubicBezTo>
                  <a:pt x="2605379" y="-43177"/>
                  <a:pt x="2751396" y="59627"/>
                  <a:pt x="3037056" y="0"/>
                </a:cubicBezTo>
                <a:cubicBezTo>
                  <a:pt x="3322716" y="-59627"/>
                  <a:pt x="3359400" y="46278"/>
                  <a:pt x="3627883" y="0"/>
                </a:cubicBezTo>
                <a:cubicBezTo>
                  <a:pt x="3681900" y="196394"/>
                  <a:pt x="3599637" y="286892"/>
                  <a:pt x="3627883" y="569784"/>
                </a:cubicBezTo>
                <a:cubicBezTo>
                  <a:pt x="3656129" y="852676"/>
                  <a:pt x="3600510" y="838599"/>
                  <a:pt x="3627883" y="1017472"/>
                </a:cubicBezTo>
                <a:cubicBezTo>
                  <a:pt x="3655256" y="1196345"/>
                  <a:pt x="3574506" y="1354236"/>
                  <a:pt x="3627883" y="1465160"/>
                </a:cubicBezTo>
                <a:cubicBezTo>
                  <a:pt x="3681260" y="1576084"/>
                  <a:pt x="3594534" y="1805908"/>
                  <a:pt x="3627883" y="1973896"/>
                </a:cubicBezTo>
                <a:cubicBezTo>
                  <a:pt x="3661232" y="2141884"/>
                  <a:pt x="3583169" y="2276718"/>
                  <a:pt x="3627883" y="2513156"/>
                </a:cubicBezTo>
                <a:cubicBezTo>
                  <a:pt x="3672597" y="2749594"/>
                  <a:pt x="3596340" y="2903201"/>
                  <a:pt x="3627883" y="3052416"/>
                </a:cubicBezTo>
                <a:cubicBezTo>
                  <a:pt x="3431066" y="3107795"/>
                  <a:pt x="3232325" y="3024729"/>
                  <a:pt x="3109614" y="3052416"/>
                </a:cubicBezTo>
                <a:cubicBezTo>
                  <a:pt x="2986903" y="3080103"/>
                  <a:pt x="2754500" y="3031612"/>
                  <a:pt x="2663903" y="3052416"/>
                </a:cubicBezTo>
                <a:cubicBezTo>
                  <a:pt x="2573306" y="3073220"/>
                  <a:pt x="2378038" y="3037917"/>
                  <a:pt x="2145634" y="3052416"/>
                </a:cubicBezTo>
                <a:cubicBezTo>
                  <a:pt x="1913230" y="3066915"/>
                  <a:pt x="1726261" y="2982277"/>
                  <a:pt x="1554807" y="3052416"/>
                </a:cubicBezTo>
                <a:cubicBezTo>
                  <a:pt x="1383353" y="3122555"/>
                  <a:pt x="1178103" y="2997937"/>
                  <a:pt x="1036538" y="3052416"/>
                </a:cubicBezTo>
                <a:cubicBezTo>
                  <a:pt x="894973" y="3106895"/>
                  <a:pt x="798690" y="3011897"/>
                  <a:pt x="627105" y="3052416"/>
                </a:cubicBezTo>
                <a:cubicBezTo>
                  <a:pt x="455520" y="3092935"/>
                  <a:pt x="263486" y="2997584"/>
                  <a:pt x="0" y="3052416"/>
                </a:cubicBezTo>
                <a:cubicBezTo>
                  <a:pt x="-56928" y="2792825"/>
                  <a:pt x="30166" y="2741891"/>
                  <a:pt x="0" y="2482632"/>
                </a:cubicBezTo>
                <a:cubicBezTo>
                  <a:pt x="-30166" y="2223373"/>
                  <a:pt x="65810" y="2149690"/>
                  <a:pt x="0" y="1912847"/>
                </a:cubicBezTo>
                <a:cubicBezTo>
                  <a:pt x="-65810" y="1676005"/>
                  <a:pt x="21712" y="1534802"/>
                  <a:pt x="0" y="1404111"/>
                </a:cubicBezTo>
                <a:cubicBezTo>
                  <a:pt x="-21712" y="1273420"/>
                  <a:pt x="35328" y="1150180"/>
                  <a:pt x="0" y="925900"/>
                </a:cubicBezTo>
                <a:cubicBezTo>
                  <a:pt x="-35328" y="701620"/>
                  <a:pt x="4975" y="650418"/>
                  <a:pt x="0" y="508736"/>
                </a:cubicBezTo>
                <a:cubicBezTo>
                  <a:pt x="-4975" y="367054"/>
                  <a:pt x="42184" y="23032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06914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BCEB-A565-9C4C-A713-B6CB597B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Automation Methodology</a:t>
            </a:r>
            <a:endParaRPr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A4D987A-E914-3344-9C2E-E8218B464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993586"/>
              </p:ext>
            </p:extLst>
          </p:nvPr>
        </p:nvGraphicFramePr>
        <p:xfrm>
          <a:off x="458788" y="1039812"/>
          <a:ext cx="11458272" cy="5401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48">
                  <a:extLst>
                    <a:ext uri="{9D8B030D-6E8A-4147-A177-3AD203B41FA5}">
                      <a16:colId xmlns:a16="http://schemas.microsoft.com/office/drawing/2014/main" val="1900723538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2279379966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461257381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1792008334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935883231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2284065854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1463780842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1640407928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1928972222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2921032351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745135032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1445383299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3869369123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3622219144"/>
                    </a:ext>
                  </a:extLst>
                </a:gridCol>
              </a:tblGrid>
              <a:tr h="5401739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84829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2D228-7860-5B46-8FAB-47D715A1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5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F1002D-4945-1648-9B37-A8DE60CCBF77}"/>
              </a:ext>
            </a:extLst>
          </p:cNvPr>
          <p:cNvSpPr/>
          <p:nvPr/>
        </p:nvSpPr>
        <p:spPr>
          <a:xfrm>
            <a:off x="473571" y="1623628"/>
            <a:ext cx="2445178" cy="38431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Architecture</a:t>
            </a:r>
            <a:endParaRPr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00BDAF-F612-E247-85E1-EDF60AB3E754}"/>
              </a:ext>
            </a:extLst>
          </p:cNvPr>
          <p:cNvSpPr/>
          <p:nvPr/>
        </p:nvSpPr>
        <p:spPr>
          <a:xfrm>
            <a:off x="5417958" y="1562103"/>
            <a:ext cx="1944832" cy="38431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Architecture</a:t>
            </a:r>
            <a:endParaRPr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0AF077-3368-8240-90F3-11409E13888D}"/>
              </a:ext>
            </a:extLst>
          </p:cNvPr>
          <p:cNvSpPr txBox="1"/>
          <p:nvPr/>
        </p:nvSpPr>
        <p:spPr>
          <a:xfrm>
            <a:off x="389243" y="1019387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Iteration</a:t>
            </a:r>
            <a:endParaRPr sz="1400" dirty="0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5FF55E89-F2BC-3A42-AF5C-14036E3D19E4}"/>
              </a:ext>
            </a:extLst>
          </p:cNvPr>
          <p:cNvSpPr/>
          <p:nvPr/>
        </p:nvSpPr>
        <p:spPr>
          <a:xfrm>
            <a:off x="1910443" y="988609"/>
            <a:ext cx="359229" cy="3693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F3443A7-E1D9-364B-ACEF-504A3A4FE187}"/>
              </a:ext>
            </a:extLst>
          </p:cNvPr>
          <p:cNvSpPr/>
          <p:nvPr/>
        </p:nvSpPr>
        <p:spPr>
          <a:xfrm>
            <a:off x="1115784" y="1010377"/>
            <a:ext cx="359229" cy="3693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35388CF9-4083-6A46-AD61-180B8FAD0379}"/>
              </a:ext>
            </a:extLst>
          </p:cNvPr>
          <p:cNvSpPr/>
          <p:nvPr/>
        </p:nvSpPr>
        <p:spPr>
          <a:xfrm>
            <a:off x="389243" y="6123422"/>
            <a:ext cx="359229" cy="3693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EC40FE-720D-B145-9F11-BEDC88635411}"/>
              </a:ext>
            </a:extLst>
          </p:cNvPr>
          <p:cNvSpPr txBox="1"/>
          <p:nvPr/>
        </p:nvSpPr>
        <p:spPr>
          <a:xfrm>
            <a:off x="659510" y="609264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Playback</a:t>
            </a:r>
            <a:endParaRPr dirty="0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18F27A98-AD2B-EE43-8FC2-4EFB3057C083}"/>
              </a:ext>
            </a:extLst>
          </p:cNvPr>
          <p:cNvSpPr/>
          <p:nvPr/>
        </p:nvSpPr>
        <p:spPr>
          <a:xfrm>
            <a:off x="2732316" y="1010377"/>
            <a:ext cx="359229" cy="3693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15C2362-FD66-554E-A266-7443DCD49DDE}"/>
              </a:ext>
            </a:extLst>
          </p:cNvPr>
          <p:cNvSpPr/>
          <p:nvPr/>
        </p:nvSpPr>
        <p:spPr>
          <a:xfrm>
            <a:off x="5169903" y="939326"/>
            <a:ext cx="496111" cy="3693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1.0</a:t>
            </a:r>
            <a:endParaRPr sz="8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585D97-6049-4244-BB17-C043A0C88B20}"/>
              </a:ext>
            </a:extLst>
          </p:cNvPr>
          <p:cNvSpPr/>
          <p:nvPr/>
        </p:nvSpPr>
        <p:spPr>
          <a:xfrm>
            <a:off x="8318189" y="939326"/>
            <a:ext cx="496111" cy="3693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1.1</a:t>
            </a:r>
            <a:endParaRPr sz="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BA4F50-80DC-8042-9650-F4E536D4FED9}"/>
              </a:ext>
            </a:extLst>
          </p:cNvPr>
          <p:cNvSpPr/>
          <p:nvPr/>
        </p:nvSpPr>
        <p:spPr>
          <a:xfrm>
            <a:off x="485488" y="2422638"/>
            <a:ext cx="11247724" cy="3693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Business Process</a:t>
            </a:r>
            <a:endParaRPr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D257B8-9497-7740-91EB-5133730B8DC7}"/>
              </a:ext>
            </a:extLst>
          </p:cNvPr>
          <p:cNvSpPr/>
          <p:nvPr/>
        </p:nvSpPr>
        <p:spPr>
          <a:xfrm>
            <a:off x="1047082" y="3393524"/>
            <a:ext cx="10681663" cy="4413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Business Decision</a:t>
            </a:r>
            <a:endParaRPr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3D7A0B-C69F-CF47-A2A9-41FEEF755E52}"/>
              </a:ext>
            </a:extLst>
          </p:cNvPr>
          <p:cNvSpPr/>
          <p:nvPr/>
        </p:nvSpPr>
        <p:spPr>
          <a:xfrm>
            <a:off x="481022" y="4150081"/>
            <a:ext cx="11247723" cy="369333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Data</a:t>
            </a:r>
            <a:endParaRPr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6AFEB6-2771-2E4D-A178-C7C4B3A49A66}"/>
              </a:ext>
            </a:extLst>
          </p:cNvPr>
          <p:cNvSpPr/>
          <p:nvPr/>
        </p:nvSpPr>
        <p:spPr>
          <a:xfrm>
            <a:off x="459252" y="4926363"/>
            <a:ext cx="1124772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Services</a:t>
            </a:r>
            <a:endParaRPr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86C573-8259-0F43-8549-CE7E77BFB81F}"/>
              </a:ext>
            </a:extLst>
          </p:cNvPr>
          <p:cNvSpPr/>
          <p:nvPr/>
        </p:nvSpPr>
        <p:spPr>
          <a:xfrm>
            <a:off x="464691" y="5519635"/>
            <a:ext cx="2445178" cy="384313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Platform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99290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6EFD7A-54C0-2342-913C-772AA467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6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877B22-01CF-4E42-93A6-DFAB54B54A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Older Versions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ADCDA09-464A-A547-8B2D-6FAAD0C85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3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BD4C-6130-8A4D-A20A-D3DACE4F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refund request scenario (2020)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30688-F00F-9F40-888A-A703869B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7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FB15809-788F-3843-94BF-D56578181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33" y="1246909"/>
            <a:ext cx="9692263" cy="4214123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OpenShift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B9DFC2C-F306-0E4A-A4BD-C81788E28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33" y="5481663"/>
            <a:ext cx="11850247" cy="34764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bg1">
                <a:lumMod val="10000"/>
              </a:schemeClr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On-premise or Cloud Providers (IBM, AWS, GCP, Azure...)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5A7A879D-1D2A-C84E-94D8-F2F0DA96D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45" y="3011425"/>
            <a:ext cx="3482795" cy="1768914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9890A0C-8D27-7C44-9F8E-3AA14483D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868" y="4829622"/>
            <a:ext cx="9509117" cy="347646"/>
          </a:xfrm>
          <a:prstGeom prst="roundRect">
            <a:avLst>
              <a:gd name="adj" fmla="val 7117"/>
            </a:avLst>
          </a:prstGeom>
          <a:solidFill>
            <a:schemeClr val="tx1">
              <a:lumMod val="25000"/>
              <a:lumOff val="7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Cloud Pak Automation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6AEE529-3EDC-D24A-895D-1A327D19E6CC}"/>
              </a:ext>
            </a:extLst>
          </p:cNvPr>
          <p:cNvSpPr/>
          <p:nvPr/>
        </p:nvSpPr>
        <p:spPr>
          <a:xfrm>
            <a:off x="448873" y="3098799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Process App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90F82829-A4B7-A640-91D2-3467C63CA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465" y="2535936"/>
            <a:ext cx="2255520" cy="2244403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Insight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C1AD571-B5DB-A746-9798-81C794C06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852" y="3011425"/>
            <a:ext cx="3482795" cy="1768914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Automation Decision Services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846B9AC-58A8-7945-9399-1FB1814F7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7708" y="1246908"/>
            <a:ext cx="2072372" cy="4214123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1B44A7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VM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2D290673-5AFB-3149-BBB9-FAD6AD0EA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7914" y="1755649"/>
            <a:ext cx="1899893" cy="3046292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43A00D4-5F8D-524D-A5C8-E42D729D1AC8}"/>
              </a:ext>
            </a:extLst>
          </p:cNvPr>
          <p:cNvSpPr/>
          <p:nvPr/>
        </p:nvSpPr>
        <p:spPr>
          <a:xfrm>
            <a:off x="10163636" y="1930671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Designer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007D79-16AB-164F-A735-FB42570A5B70}"/>
              </a:ext>
            </a:extLst>
          </p:cNvPr>
          <p:cNvSpPr/>
          <p:nvPr/>
        </p:nvSpPr>
        <p:spPr>
          <a:xfrm>
            <a:off x="10163636" y="2624063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Center</a:t>
            </a: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7905C708-C0BF-B940-88A4-864472DCB527}"/>
              </a:ext>
            </a:extLst>
          </p:cNvPr>
          <p:cNvSpPr/>
          <p:nvPr/>
        </p:nvSpPr>
        <p:spPr>
          <a:xfrm>
            <a:off x="10241281" y="3428999"/>
            <a:ext cx="1553855" cy="743279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Repository</a:t>
            </a:r>
            <a:endParaRPr sz="11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1038804-C1A1-F547-9999-EB2368EEF20D}"/>
              </a:ext>
            </a:extLst>
          </p:cNvPr>
          <p:cNvSpPr/>
          <p:nvPr/>
        </p:nvSpPr>
        <p:spPr>
          <a:xfrm>
            <a:off x="1792000" y="308589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Portal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3F73E85-6B08-6644-9622-93E57C66AE4B}"/>
              </a:ext>
            </a:extLst>
          </p:cNvPr>
          <p:cNvSpPr/>
          <p:nvPr/>
        </p:nvSpPr>
        <p:spPr>
          <a:xfrm>
            <a:off x="1029402" y="4136229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Server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B94C62F-77D1-674C-9EC1-A56B83638F9B}"/>
              </a:ext>
            </a:extLst>
          </p:cNvPr>
          <p:cNvSpPr/>
          <p:nvPr/>
        </p:nvSpPr>
        <p:spPr>
          <a:xfrm>
            <a:off x="7743139" y="410182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Kafka Brokers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A7BE2-AC06-9B43-816E-6496BFD55CF4}"/>
              </a:ext>
            </a:extLst>
          </p:cNvPr>
          <p:cNvSpPr/>
          <p:nvPr/>
        </p:nvSpPr>
        <p:spPr>
          <a:xfrm>
            <a:off x="7743139" y="3625151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Data ingestion processing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17B0DDB-4F6E-2144-86D9-045B5610C8C6}"/>
              </a:ext>
            </a:extLst>
          </p:cNvPr>
          <p:cNvSpPr/>
          <p:nvPr/>
        </p:nvSpPr>
        <p:spPr>
          <a:xfrm>
            <a:off x="7743138" y="319005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Query &amp; Search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6D2E09D-8190-4C4C-9C25-E454341A7505}"/>
              </a:ext>
            </a:extLst>
          </p:cNvPr>
          <p:cNvSpPr/>
          <p:nvPr/>
        </p:nvSpPr>
        <p:spPr>
          <a:xfrm>
            <a:off x="7743138" y="2694734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Dashboard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2FD7BDC-91B3-C14F-B20F-60269FFCECD5}"/>
              </a:ext>
            </a:extLst>
          </p:cNvPr>
          <p:cNvSpPr/>
          <p:nvPr/>
        </p:nvSpPr>
        <p:spPr>
          <a:xfrm>
            <a:off x="4911546" y="4097116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Runtime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86B680B-0D7C-314E-86C5-22F8255EE24D}"/>
              </a:ext>
            </a:extLst>
          </p:cNvPr>
          <p:cNvSpPr/>
          <p:nvPr/>
        </p:nvSpPr>
        <p:spPr>
          <a:xfrm>
            <a:off x="5827776" y="3078549"/>
            <a:ext cx="1474013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Center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AFD2967-3142-5C43-BF86-9F28F59D8F99}"/>
              </a:ext>
            </a:extLst>
          </p:cNvPr>
          <p:cNvSpPr/>
          <p:nvPr/>
        </p:nvSpPr>
        <p:spPr>
          <a:xfrm>
            <a:off x="4043382" y="3098798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Decision </a:t>
            </a:r>
          </a:p>
        </p:txBody>
      </p:sp>
    </p:spTree>
    <p:extLst>
      <p:ext uri="{BB962C8B-B14F-4D97-AF65-F5344CB8AC3E}">
        <p14:creationId xmlns:p14="http://schemas.microsoft.com/office/powerpoint/2010/main" val="322379803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203723</TotalTime>
  <Words>324</Words>
  <Application>Microsoft Macintosh PowerPoint</Application>
  <PresentationFormat>Widescreen</PresentationFormat>
  <Paragraphs>118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Lucida Grande</vt:lpstr>
      <vt:lpstr>BLANK</vt:lpstr>
      <vt:lpstr>InterConnect Theme</vt:lpstr>
      <vt:lpstr>PowerPoint Presentation</vt:lpstr>
      <vt:lpstr>Refund Request use case</vt:lpstr>
      <vt:lpstr>Accounts Payable use case</vt:lpstr>
      <vt:lpstr>Different Data Models</vt:lpstr>
      <vt:lpstr>Process Automation Methodology</vt:lpstr>
      <vt:lpstr>Older Versions</vt:lpstr>
      <vt:lpstr>refund request scenario (2020)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Jeff Goodhue</cp:lastModifiedBy>
  <cp:revision>2750</cp:revision>
  <cp:lastPrinted>2016-03-10T02:30:19Z</cp:lastPrinted>
  <dcterms:created xsi:type="dcterms:W3CDTF">2015-06-25T15:18:43Z</dcterms:created>
  <dcterms:modified xsi:type="dcterms:W3CDTF">2021-02-10T07:12:48Z</dcterms:modified>
</cp:coreProperties>
</file>