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22C0-5465-4A28-8C56-3F7B1EF25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ACE5BD-3503-4E9B-9297-55BD6A3D4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72616-43F7-4362-95FE-854B7DFF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4039-1BE8-4104-ADD5-F729C6FFED4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E81A5-3640-4FD3-A96C-4E9AA960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71D1E-84D5-409E-996C-140048F7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B791-000F-4841-8867-40E7B94CA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8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C5060-3912-4D57-973D-0CED488C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50CCA6-C7F5-41B5-ADD4-355347260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6C11B-AD38-4F98-8E37-8D706E75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4039-1BE8-4104-ADD5-F729C6FFED4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CFCFA-9A02-45F4-BF79-886DA490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922F1-990A-4171-B10F-1F8539B8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B791-000F-4841-8867-40E7B94CA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2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46A1DB-E36C-47C3-9301-242C0DD8C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16186A-B22A-4360-96CD-B7121C261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702C9-0D2C-4A6F-8DC9-0076FB0C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4039-1BE8-4104-ADD5-F729C6FFED4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BCC30-87BE-4FB5-BD9F-783E6A62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523CB8-B0EF-462D-8DA1-56400EE1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B791-000F-4841-8867-40E7B94CA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9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7A163-A30F-4D69-BF60-C0380E27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B203F-A68B-44A2-AF5E-42606B61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B433A-BFE3-48A6-975E-47209336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4039-1BE8-4104-ADD5-F729C6FFED4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FC8C0-AB60-461F-AAB5-8852ED95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B209D-386A-49C7-9E4E-97398AB9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B791-000F-4841-8867-40E7B94CA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2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8D828-935B-455E-ACD8-322B5916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E31399-B5F8-43E2-9934-CE676EDCC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D2346-458B-4A7E-A967-3FB30531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4039-1BE8-4104-ADD5-F729C6FFED4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0FEF3-93DF-4360-9BA5-25E0E009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87CDD-D33A-4285-B902-0867CA58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B791-000F-4841-8867-40E7B94CA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9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1C3C1-4565-4201-9BB8-E651D36B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D8060-1F2B-4147-9643-F869082B3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C382B7-6428-454D-A82F-72A4CC4C5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12D5A1-BC83-4E46-BC8D-08BD2A93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4039-1BE8-4104-ADD5-F729C6FFED4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66F00D-E768-4E1B-97F0-F23C5116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32E30A-8256-45B0-8781-2CEAEC20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B791-000F-4841-8867-40E7B94CA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4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598A2-2A0E-48D1-9366-F475DCE3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7DE394-D156-4775-992D-5653F8860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08609D-90FE-4083-8779-4612E60F3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D13D01-8893-449A-95E7-BD5215B66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F11F3A-A0E4-4502-B0FC-24E4A9614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EA8689-D9B1-43BC-A9C4-19487CF5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4039-1BE8-4104-ADD5-F729C6FFED4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47899D-5A3E-4236-A3BD-A439BB38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507CDD-54B2-4FA0-BD4A-45BF765D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B791-000F-4841-8867-40E7B94CA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5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20E34-31DA-48F8-A1C4-056E345B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681A89-4B26-4906-AE17-ED999AAB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4039-1BE8-4104-ADD5-F729C6FFED4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C483E9-6454-44FF-ABAE-30BAB489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8E1084-1A37-46B0-A00D-62055C6C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B791-000F-4841-8867-40E7B94CA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2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2C3739-041A-4ECB-8D1B-0163A7BE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4039-1BE8-4104-ADD5-F729C6FFED4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332949-1B53-46FF-925C-67CB4D94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B3ECFD-F099-437F-B151-01519503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B791-000F-4841-8867-40E7B94CA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6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D0E3C-0BCE-43CD-A69A-844A9D9F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316A7-40AD-45B9-8D46-D181730BF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2D3C2D-86E7-463D-9851-1046C9BCC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FB261-5AAA-4B00-93A1-C06D2DEC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4039-1BE8-4104-ADD5-F729C6FFED4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6DE2F-077B-4C20-8203-DCD2EE8B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BAA3A-B3E1-407E-8F84-85F072DD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B791-000F-4841-8867-40E7B94CA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2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9F449-4949-4AB9-8FDC-75B1336D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4C7B14-06CF-49E9-863F-F8B00B243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AE02A3-E9EB-4C3D-9B7E-690FA2A87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361291-8554-4C73-A6B4-CD90FB23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4039-1BE8-4104-ADD5-F729C6FFED4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110486-344C-4D78-91A5-8F8CD98B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5851CB-5CFE-4F83-81F6-ABCADD01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B791-000F-4841-8867-40E7B94CA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0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E9A2A5-3BCA-4384-944D-199F22DD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82CB9-590D-4509-94A7-15804E514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EAADDE-C2AE-4238-902E-461B964A0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74039-1BE8-4104-ADD5-F729C6FFED4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E02B6-460C-4065-9A4F-C49985029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00BFF-2B15-4DA2-9E44-60B7AF39F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CB791-000F-4841-8867-40E7B94CA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5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326FC-CFDC-4191-9571-60CFA25B1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Comparison of </a:t>
            </a:r>
            <a:r>
              <a:rPr lang="en-US" altLang="ko-KR" b="1" dirty="0"/>
              <a:t>Summarization Dataset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E31BA6-4B88-4CCF-9BB3-B59558E79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2669"/>
            <a:ext cx="9144000" cy="1655762"/>
          </a:xfrm>
        </p:spPr>
        <p:txBody>
          <a:bodyPr/>
          <a:lstStyle/>
          <a:p>
            <a:r>
              <a:rPr lang="en-US" altLang="ko-KR" dirty="0"/>
              <a:t>Bumjin Park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2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FE10A-51A6-45EE-A731-6968710E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Capture the degree of text overlap between the summary and article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9C3103-B354-48D9-9F7C-DDFCD16D8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6010" y="1833646"/>
                <a:ext cx="958916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400" dirty="0"/>
                  <a:t>Given Article Text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and Summary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𝑠h𝑎𝑟𝑒𝑑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𝑠𝑒𝑞𝑢𝑒𝑛𝑐𝑒𝑠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𝑡𝑜𝑘𝑒𝑛𝑠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sz="2400" dirty="0"/>
                  <a:t> 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2400" b="1" dirty="0">
                    <a:sym typeface="Wingdings" panose="05000000000000000000" pitchFamily="2" charset="2"/>
                  </a:rPr>
                  <a:t>Coverage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(A,S)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b>
                      <m:sup/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</m:e>
                    </m:nary>
                  </m:oMath>
                </a14:m>
                <a:r>
                  <a:rPr lang="ko-KR" altLang="en-US" sz="2400" dirty="0"/>
                  <a:t> </a:t>
                </a:r>
                <a:endParaRPr lang="en-US" altLang="ko-KR" sz="2400" dirty="0"/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altLang="ko-KR" sz="2400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2400" b="1" dirty="0">
                    <a:sym typeface="Wingdings" panose="05000000000000000000" pitchFamily="2" charset="2"/>
                  </a:rPr>
                  <a:t>Density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(A,S)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</m:den>
                    </m:f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∈</m:t>
                            </m:r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𝑓</m:t>
                                </m:r>
                              </m:e>
                            </m:d>
                          </m:e>
                        </m:nary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400" dirty="0"/>
                  <a:t> </a:t>
                </a:r>
                <a:endParaRPr lang="en-US" altLang="ko-KR" sz="2400" dirty="0"/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ko-KR" altLang="en-US" sz="2400" dirty="0"/>
                  <a:t> </a:t>
                </a:r>
                <a:r>
                  <a:rPr lang="en-US" altLang="ko-KR" sz="2400" b="1" dirty="0"/>
                  <a:t>Compression</a:t>
                </a:r>
                <a:r>
                  <a:rPr lang="en-US" altLang="ko-KR" sz="2400" dirty="0"/>
                  <a:t>(A,S)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9C3103-B354-48D9-9F7C-DDFCD16D8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010" y="1833646"/>
                <a:ext cx="9589169" cy="4351338"/>
              </a:xfrm>
              <a:blipFill>
                <a:blip r:embed="rId2"/>
                <a:stretch>
                  <a:fillRect l="-1017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9958D370-ABD7-4626-A305-91678586D649}"/>
                  </a:ext>
                </a:extLst>
              </p:cNvPr>
              <p:cNvSpPr/>
              <p:nvPr/>
            </p:nvSpPr>
            <p:spPr>
              <a:xfrm>
                <a:off x="6372727" y="3312882"/>
                <a:ext cx="5342021" cy="9998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accent2"/>
                    </a:solidFill>
                  </a:rPr>
                  <a:t>Article  = Summary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/ Article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Summary </a:t>
                </a:r>
                <a:br>
                  <a:rPr lang="en-US" altLang="ko-KR" dirty="0"/>
                </a:br>
                <a:endParaRPr lang="en-US" altLang="ko-KR" dirty="0"/>
              </a:p>
              <a:p>
                <a:pPr algn="ctr"/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9958D370-ABD7-4626-A305-91678586D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727" y="3312882"/>
                <a:ext cx="5342021" cy="99983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62D9687-99DB-406A-8A63-76AAA19BCFD1}"/>
              </a:ext>
            </a:extLst>
          </p:cNvPr>
          <p:cNvSpPr txBox="1"/>
          <p:nvPr/>
        </p:nvSpPr>
        <p:spPr>
          <a:xfrm>
            <a:off x="838200" y="6492875"/>
            <a:ext cx="10876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NEWSROOM: A Dataset of 1.3 Million Summaries with Diverse Extractive Strategies Max Grusky1,2 , </a:t>
            </a:r>
            <a:r>
              <a:rPr lang="en-US" altLang="ko-KR" sz="1400" dirty="0" err="1"/>
              <a:t>Mor</a:t>
            </a:r>
            <a:r>
              <a:rPr lang="en-US" altLang="ko-KR" sz="1400" dirty="0"/>
              <a:t> Naaman2 , Yoav Artzi1,2</a:t>
            </a:r>
            <a:endParaRPr lang="ko-KR" altLang="en-US" sz="1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817FD35-28B0-4D78-BA80-3982AB21964E}"/>
              </a:ext>
            </a:extLst>
          </p:cNvPr>
          <p:cNvSpPr/>
          <p:nvPr/>
        </p:nvSpPr>
        <p:spPr>
          <a:xfrm>
            <a:off x="6902116" y="3812799"/>
            <a:ext cx="360947" cy="3609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B8A4201-8125-4721-A13C-524845EE3305}"/>
              </a:ext>
            </a:extLst>
          </p:cNvPr>
          <p:cNvSpPr/>
          <p:nvPr/>
        </p:nvSpPr>
        <p:spPr>
          <a:xfrm>
            <a:off x="7354052" y="3812799"/>
            <a:ext cx="360947" cy="3609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AB2487-F669-494D-B5E6-108378C4EBC2}"/>
              </a:ext>
            </a:extLst>
          </p:cNvPr>
          <p:cNvSpPr/>
          <p:nvPr/>
        </p:nvSpPr>
        <p:spPr>
          <a:xfrm>
            <a:off x="8709860" y="3812799"/>
            <a:ext cx="360947" cy="3609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0C38ECB-489D-47FB-AC3A-A0EEF1B0E099}"/>
              </a:ext>
            </a:extLst>
          </p:cNvPr>
          <p:cNvSpPr/>
          <p:nvPr/>
        </p:nvSpPr>
        <p:spPr>
          <a:xfrm>
            <a:off x="7805988" y="3812799"/>
            <a:ext cx="360947" cy="3609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BD395FE-24F9-44BC-B360-CEEBB07742BF}"/>
              </a:ext>
            </a:extLst>
          </p:cNvPr>
          <p:cNvSpPr/>
          <p:nvPr/>
        </p:nvSpPr>
        <p:spPr>
          <a:xfrm>
            <a:off x="8257924" y="3812799"/>
            <a:ext cx="360947" cy="3609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AEDA1A1-1F8C-4863-9B7C-D8E4D7A93AA1}"/>
              </a:ext>
            </a:extLst>
          </p:cNvPr>
          <p:cNvSpPr/>
          <p:nvPr/>
        </p:nvSpPr>
        <p:spPr>
          <a:xfrm>
            <a:off x="9161796" y="3812799"/>
            <a:ext cx="360947" cy="3609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1FBC2BA-C4F8-4DF6-B9B8-507A7423AE4F}"/>
              </a:ext>
            </a:extLst>
          </p:cNvPr>
          <p:cNvSpPr/>
          <p:nvPr/>
        </p:nvSpPr>
        <p:spPr>
          <a:xfrm>
            <a:off x="9613732" y="3812799"/>
            <a:ext cx="360947" cy="360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1184FA1-3DBC-4CD7-BC01-577FEE2DE9EE}"/>
              </a:ext>
            </a:extLst>
          </p:cNvPr>
          <p:cNvSpPr/>
          <p:nvPr/>
        </p:nvSpPr>
        <p:spPr>
          <a:xfrm>
            <a:off x="10065668" y="3812799"/>
            <a:ext cx="360947" cy="360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7E2D809-321A-4AB4-862D-4E69D459E3B8}"/>
              </a:ext>
            </a:extLst>
          </p:cNvPr>
          <p:cNvSpPr/>
          <p:nvPr/>
        </p:nvSpPr>
        <p:spPr>
          <a:xfrm>
            <a:off x="10517605" y="3812799"/>
            <a:ext cx="360947" cy="360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CFEA38C-AF07-4CFC-A3B1-0FA1C7556C2F}"/>
              </a:ext>
            </a:extLst>
          </p:cNvPr>
          <p:cNvSpPr/>
          <p:nvPr/>
        </p:nvSpPr>
        <p:spPr>
          <a:xfrm>
            <a:off x="10966157" y="3812799"/>
            <a:ext cx="360947" cy="360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FDAC66D-8078-4199-BDA4-9D6D270B5F51}"/>
                  </a:ext>
                </a:extLst>
              </p:cNvPr>
              <p:cNvSpPr/>
              <p:nvPr/>
            </p:nvSpPr>
            <p:spPr>
              <a:xfrm>
                <a:off x="6399796" y="4402961"/>
                <a:ext cx="5342021" cy="18454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</a:rPr>
                  <a:t>Coverage(A,S)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3+4</m:t>
                        </m:r>
                      </m:num>
                      <m:den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en-US" altLang="ko-KR" sz="2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2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</a:rPr>
                  <a:t>Density(A,S)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lang="en-US" altLang="ko-KR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FDAC66D-8078-4199-BDA4-9D6D270B5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796" y="4402961"/>
                <a:ext cx="5342021" cy="184543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75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7A49F-0594-4FE4-AF1D-DEE29837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673" y="173163"/>
            <a:ext cx="10515600" cy="1325563"/>
          </a:xfrm>
        </p:spPr>
        <p:txBody>
          <a:bodyPr/>
          <a:lstStyle/>
          <a:p>
            <a:r>
              <a:rPr lang="en-US" altLang="ko-KR" dirty="0"/>
              <a:t>Summarization Data Compression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640F71F-60D5-4C7A-89D6-652517E56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2567" y="1498726"/>
            <a:ext cx="6138821" cy="472591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AEEC1-CCAD-4BFA-AC4C-04E46665343B}"/>
              </a:ext>
            </a:extLst>
          </p:cNvPr>
          <p:cNvSpPr txBox="1"/>
          <p:nvPr/>
        </p:nvSpPr>
        <p:spPr>
          <a:xfrm>
            <a:off x="6641432" y="6492875"/>
            <a:ext cx="55505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PEGASUS: </a:t>
            </a:r>
            <a:r>
              <a:rPr lang="ko-KR" altLang="en-US" sz="1100" dirty="0" err="1"/>
              <a:t>Pre-training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with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Extracted</a:t>
            </a:r>
            <a:r>
              <a:rPr lang="ko-KR" altLang="en-US" sz="1100" dirty="0"/>
              <a:t> Gap-</a:t>
            </a:r>
            <a:r>
              <a:rPr lang="ko-KR" altLang="en-US" sz="1100" dirty="0" err="1"/>
              <a:t>sentences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Abstractive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Summarization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99CFD9-176A-428A-86F0-4A662B789F7E}"/>
              </a:ext>
            </a:extLst>
          </p:cNvPr>
          <p:cNvSpPr/>
          <p:nvPr/>
        </p:nvSpPr>
        <p:spPr>
          <a:xfrm>
            <a:off x="1888730" y="1850339"/>
            <a:ext cx="2566737" cy="1852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0390FD-AB3F-4995-BC02-1A241204F189}"/>
              </a:ext>
            </a:extLst>
          </p:cNvPr>
          <p:cNvSpPr/>
          <p:nvPr/>
        </p:nvSpPr>
        <p:spPr>
          <a:xfrm>
            <a:off x="1888730" y="4054815"/>
            <a:ext cx="2566737" cy="1852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47EE934F-6379-409F-A83F-7B1A86DC1D21}"/>
              </a:ext>
            </a:extLst>
          </p:cNvPr>
          <p:cNvSpPr/>
          <p:nvPr/>
        </p:nvSpPr>
        <p:spPr>
          <a:xfrm>
            <a:off x="3384884" y="1923949"/>
            <a:ext cx="936645" cy="1508689"/>
          </a:xfrm>
          <a:custGeom>
            <a:avLst/>
            <a:gdLst>
              <a:gd name="connsiteX0" fmla="*/ 2665 w 936645"/>
              <a:gd name="connsiteY0" fmla="*/ 1404196 h 1508689"/>
              <a:gd name="connsiteX1" fmla="*/ 812791 w 936645"/>
              <a:gd name="connsiteY1" fmla="*/ 1396175 h 1508689"/>
              <a:gd name="connsiteX2" fmla="*/ 909044 w 936645"/>
              <a:gd name="connsiteY2" fmla="*/ 512 h 1508689"/>
              <a:gd name="connsiteX3" fmla="*/ 564138 w 936645"/>
              <a:gd name="connsiteY3" fmla="*/ 1235754 h 1508689"/>
              <a:gd name="connsiteX4" fmla="*/ 2665 w 936645"/>
              <a:gd name="connsiteY4" fmla="*/ 1404196 h 1508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6645" h="1508689">
                <a:moveTo>
                  <a:pt x="2665" y="1404196"/>
                </a:moveTo>
                <a:cubicBezTo>
                  <a:pt x="44107" y="1430933"/>
                  <a:pt x="661728" y="1630122"/>
                  <a:pt x="812791" y="1396175"/>
                </a:cubicBezTo>
                <a:cubicBezTo>
                  <a:pt x="963854" y="1162228"/>
                  <a:pt x="950486" y="27249"/>
                  <a:pt x="909044" y="512"/>
                </a:cubicBezTo>
                <a:cubicBezTo>
                  <a:pt x="867602" y="-26225"/>
                  <a:pt x="713864" y="1001807"/>
                  <a:pt x="564138" y="1235754"/>
                </a:cubicBezTo>
                <a:cubicBezTo>
                  <a:pt x="414412" y="1469701"/>
                  <a:pt x="-38777" y="1377459"/>
                  <a:pt x="2665" y="140419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964C37-8F5D-4271-9759-BDE879306A39}"/>
              </a:ext>
            </a:extLst>
          </p:cNvPr>
          <p:cNvSpPr/>
          <p:nvPr/>
        </p:nvSpPr>
        <p:spPr>
          <a:xfrm>
            <a:off x="2393842" y="5138284"/>
            <a:ext cx="1982084" cy="638611"/>
          </a:xfrm>
          <a:custGeom>
            <a:avLst/>
            <a:gdLst>
              <a:gd name="connsiteX0" fmla="*/ 1806 w 1982084"/>
              <a:gd name="connsiteY0" fmla="*/ 620127 h 638611"/>
              <a:gd name="connsiteX1" fmla="*/ 1493722 w 1982084"/>
              <a:gd name="connsiteY1" fmla="*/ 547937 h 638611"/>
              <a:gd name="connsiteX2" fmla="*/ 1974985 w 1982084"/>
              <a:gd name="connsiteY2" fmla="*/ 2506 h 638611"/>
              <a:gd name="connsiteX3" fmla="*/ 1204964 w 1982084"/>
              <a:gd name="connsiteY3" fmla="*/ 355432 h 638611"/>
              <a:gd name="connsiteX4" fmla="*/ 1806 w 1982084"/>
              <a:gd name="connsiteY4" fmla="*/ 620127 h 63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2084" h="638611">
                <a:moveTo>
                  <a:pt x="1806" y="620127"/>
                </a:moveTo>
                <a:cubicBezTo>
                  <a:pt x="49932" y="652211"/>
                  <a:pt x="1164859" y="650874"/>
                  <a:pt x="1493722" y="547937"/>
                </a:cubicBezTo>
                <a:cubicBezTo>
                  <a:pt x="1822585" y="445000"/>
                  <a:pt x="2023111" y="34590"/>
                  <a:pt x="1974985" y="2506"/>
                </a:cubicBezTo>
                <a:cubicBezTo>
                  <a:pt x="1926859" y="-29578"/>
                  <a:pt x="1529817" y="255169"/>
                  <a:pt x="1204964" y="355432"/>
                </a:cubicBezTo>
                <a:cubicBezTo>
                  <a:pt x="880111" y="455695"/>
                  <a:pt x="-46320" y="588043"/>
                  <a:pt x="1806" y="62012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FE1B11-A2A3-40CC-8762-87EC6DD16696}"/>
              </a:ext>
            </a:extLst>
          </p:cNvPr>
          <p:cNvSpPr txBox="1"/>
          <p:nvPr/>
        </p:nvSpPr>
        <p:spPr>
          <a:xfrm>
            <a:off x="459505" y="3677019"/>
            <a:ext cx="98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Density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E50D6B-6F94-4ACB-AF28-64BFD5823CD9}"/>
              </a:ext>
            </a:extLst>
          </p:cNvPr>
          <p:cNvSpPr txBox="1"/>
          <p:nvPr/>
        </p:nvSpPr>
        <p:spPr>
          <a:xfrm>
            <a:off x="2726703" y="6071428"/>
            <a:ext cx="17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Coverage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88F1C-7B05-49F2-B8D5-ADC14DF80ADB}"/>
              </a:ext>
            </a:extLst>
          </p:cNvPr>
          <p:cNvSpPr txBox="1"/>
          <p:nvPr/>
        </p:nvSpPr>
        <p:spPr>
          <a:xfrm>
            <a:off x="1888730" y="1923949"/>
            <a:ext cx="136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Something Extractive …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1E78B5-C63B-40FC-AA3B-EC37BD5796E3}"/>
              </a:ext>
            </a:extLst>
          </p:cNvPr>
          <p:cNvSpPr txBox="1"/>
          <p:nvPr/>
        </p:nvSpPr>
        <p:spPr>
          <a:xfrm>
            <a:off x="1922779" y="4135865"/>
            <a:ext cx="136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Something </a:t>
            </a:r>
            <a:br>
              <a:rPr lang="en-US" altLang="ko-KR" sz="1400" dirty="0"/>
            </a:br>
            <a:r>
              <a:rPr lang="en-US" altLang="ko-KR" sz="1400" dirty="0"/>
              <a:t>Abstractive …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648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8F21-5A3A-4192-8A9E-6DE1B7B6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732"/>
            <a:ext cx="10515600" cy="1325563"/>
          </a:xfrm>
        </p:spPr>
        <p:txBody>
          <a:bodyPr/>
          <a:lstStyle/>
          <a:p>
            <a:r>
              <a:rPr lang="en-US" altLang="ko-KR" dirty="0"/>
              <a:t>Construction of the </a:t>
            </a:r>
            <a:r>
              <a:rPr lang="en-US" altLang="ko-KR" dirty="0" err="1"/>
              <a:t>NewRoom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DCFAAE-6ED3-49BA-A966-16D78F8C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7" y="1042422"/>
            <a:ext cx="5232551" cy="53919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6379CD-35B2-4B7A-A4DF-6BB9BF6A4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078" y="1439295"/>
            <a:ext cx="6752840" cy="14774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25415A-74ED-4ECB-A2E4-B952635DD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099" y="6541017"/>
            <a:ext cx="2086266" cy="2572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16B3DF-7FFD-472B-9C0D-A2BE94414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545" y="3429000"/>
            <a:ext cx="6691906" cy="22605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5A32B9-3C08-4ABC-A353-B5357300297F}"/>
              </a:ext>
            </a:extLst>
          </p:cNvPr>
          <p:cNvSpPr/>
          <p:nvPr/>
        </p:nvSpPr>
        <p:spPr>
          <a:xfrm>
            <a:off x="5586562" y="3918857"/>
            <a:ext cx="669458" cy="167951"/>
          </a:xfrm>
          <a:prstGeom prst="rect">
            <a:avLst/>
          </a:prstGeom>
          <a:solidFill>
            <a:schemeClr val="accent4">
              <a:alpha val="31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A53F57-F45F-4054-A635-93A2C9C651D7}"/>
              </a:ext>
            </a:extLst>
          </p:cNvPr>
          <p:cNvSpPr/>
          <p:nvPr/>
        </p:nvSpPr>
        <p:spPr>
          <a:xfrm>
            <a:off x="5586562" y="4086808"/>
            <a:ext cx="669458" cy="155459"/>
          </a:xfrm>
          <a:prstGeom prst="rect">
            <a:avLst/>
          </a:prstGeom>
          <a:solidFill>
            <a:schemeClr val="accent4">
              <a:alpha val="31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3843F55-F4CC-438E-A954-25E25705D139}"/>
                  </a:ext>
                </a:extLst>
              </p:cNvPr>
              <p:cNvSpPr/>
              <p:nvPr/>
            </p:nvSpPr>
            <p:spPr>
              <a:xfrm>
                <a:off x="5662761" y="5965207"/>
                <a:ext cx="6391689" cy="664193"/>
              </a:xfrm>
              <a:prstGeom prst="rect">
                <a:avLst/>
              </a:prstGeom>
              <a:solidFill>
                <a:schemeClr val="accent4">
                  <a:alpha val="31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* Lead-3 : Get first 3 sentences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* Fragments : Extractive Oracle. 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</a:rPr>
                  <a:t>를 계산하면서 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Extractive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한 부분을 모두 포함</a:t>
                </a: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3843F55-F4CC-438E-A954-25E25705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761" y="5965207"/>
                <a:ext cx="6391689" cy="6641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54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Palatino Linotype (제목)"/>
        <a:ea typeface="Palatino Linotype (제목)"/>
        <a:cs typeface=""/>
      </a:majorFont>
      <a:minorFont>
        <a:latin typeface="Palatino Linotype (본문)"/>
        <a:ea typeface="Palatino Linotype (본문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175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Palatino Linotype (본문)</vt:lpstr>
      <vt:lpstr>Palatino Linotype (제목)</vt:lpstr>
      <vt:lpstr>Arial</vt:lpstr>
      <vt:lpstr>Cambria Math</vt:lpstr>
      <vt:lpstr>Wingdings</vt:lpstr>
      <vt:lpstr>Office 테마</vt:lpstr>
      <vt:lpstr>Comparison of Summarization Dataset</vt:lpstr>
      <vt:lpstr>Capture the degree of text overlap between the summary and article</vt:lpstr>
      <vt:lpstr>Summarization Data Compression</vt:lpstr>
      <vt:lpstr>Construction of the NewRoom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Summarization Dataset</dc:title>
  <dc:creator>박범진</dc:creator>
  <cp:lastModifiedBy>park bumjin</cp:lastModifiedBy>
  <cp:revision>6</cp:revision>
  <dcterms:created xsi:type="dcterms:W3CDTF">2021-02-15T04:22:40Z</dcterms:created>
  <dcterms:modified xsi:type="dcterms:W3CDTF">2021-02-15T05:43:57Z</dcterms:modified>
</cp:coreProperties>
</file>