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1F46A-AAB1-4C61-B8D6-EC711D1A0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58D90-99BB-4D54-BEBE-D0F4DAD34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C4FC7-1BA0-4772-8B8E-E312AF59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B35-FC84-40D6-AD66-BAB246F1CFC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8CC65-1007-4CA4-A66D-8F9012FB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1425A-4C87-49E0-A65A-E2F808A8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386F-7529-4598-B31D-D4ADB046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8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6B71A-94A1-46ED-8DCF-F2086C2E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BCA6C2-755A-4F7B-8785-8FFBCA234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7A811-6F4A-48FD-844B-82000011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B35-FC84-40D6-AD66-BAB246F1CFC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DBEEB-E744-4AB3-926C-6D1FD652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B2769-6916-4409-A2DB-AF8ECD67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386F-7529-4598-B31D-D4ADB046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8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E83BC1-9020-4D00-AFA7-449B98732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329C86-1B59-499D-B494-8CECB380E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3885A-DBE1-469F-A491-1C3B52A4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B35-FC84-40D6-AD66-BAB246F1CFC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3E450-1E9A-432F-8D1A-390B1FE0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BF7B1-4DC7-45DE-A529-4E599B12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386F-7529-4598-B31D-D4ADB046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3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79295-89C3-42FB-B032-5411FDE2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AB9C4-EE53-448F-921F-98930AB1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373F5-89B4-4D6E-9A74-752A0886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B35-FC84-40D6-AD66-BAB246F1CFC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1D643-FD11-4E72-BEEE-2ED19350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2187E-5713-4359-85D0-EF9F0CA4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386F-7529-4598-B31D-D4ADB046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1A13-99D5-483A-B68E-E206BE99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E5F4A-7E31-48F4-85B5-349AF5844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2D9F5-752D-476D-BE06-3124D646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B35-FC84-40D6-AD66-BAB246F1CFC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13D64-F288-4199-AE3E-AD1AC7F5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EE2C8-8A77-4AF0-B70B-9DF6EA9B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386F-7529-4598-B31D-D4ADB046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4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A778-EB6F-4F1B-A214-3867B6FC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CB3C4-F39A-43EF-8D12-84B35A189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AAEA22-BB0E-463E-9182-D747EF26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61257-D58F-485D-8BF2-42F80D16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B35-FC84-40D6-AD66-BAB246F1CFC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40D9D1-5976-401A-9D28-E03461E8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7D2706-155F-4F18-8422-5A3F2E45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386F-7529-4598-B31D-D4ADB046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9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7B357-63B0-412D-A216-29F9DD98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2D108-5B23-4E1E-974E-C0516787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8AFA29-0955-45EE-9813-105B43245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B7FD7B-C6A5-4F58-A696-0471826D7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EF4564-A624-4CA9-B27A-F6E7E61B9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0A6C8E-B610-4C7E-95C0-10760CA9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B35-FC84-40D6-AD66-BAB246F1CFC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AB0A6A-F2E0-4873-8D24-98E1EFB8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177CEF-2F60-4FE7-ABFB-DA8F56AE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386F-7529-4598-B31D-D4ADB046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4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BA7FD-91BE-4D7A-A83C-D85DECAC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0E27B1-1A9D-4516-99FE-C32D9E8A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B35-FC84-40D6-AD66-BAB246F1CFC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48E390-D38F-4767-89C4-BDD8F579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A5B2BF-5FF5-470E-B136-5B193C34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386F-7529-4598-B31D-D4ADB046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2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E6D4A2-DA92-4281-8CAB-9A4A5170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B35-FC84-40D6-AD66-BAB246F1CFC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2910AF-9846-4A17-B701-78A48E37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29C56D-1716-4EE8-8B70-59B4B7FD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386F-7529-4598-B31D-D4ADB046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6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05678-C266-499B-8E0C-A4EFC43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583CB-6E70-447A-9B38-29CA6FCE6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96EF03-45CA-43D5-96A8-B9E250AF0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C3CE4-75FD-41F0-BB94-ADEB55D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B35-FC84-40D6-AD66-BAB246F1CFC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768F5-B3AE-4F3D-AD9C-FAADD169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EE5DB-578B-4596-9DE1-99D56E67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386F-7529-4598-B31D-D4ADB046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1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DA4B1-6951-4D63-9F87-F82F5B87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060B86-5B1D-49A7-950A-0BB0CACF6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62371-9C39-4314-ABA4-A6C395F49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26678-B914-4277-90B1-59FB8530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5B35-FC84-40D6-AD66-BAB246F1CFC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45DCD-29D3-4F98-8E9C-2CA006C3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7CF19D-E187-46DF-9892-3904479F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386F-7529-4598-B31D-D4ADB046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6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1E6834-4108-48B9-B135-1AD385AD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06F41-1805-4F69-97F0-A18B65DC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0F55D-9D7B-4DC4-AA32-8F09AA902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35B35-FC84-40D6-AD66-BAB246F1CFC9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E9055-A993-4151-8EB9-73D8F8E6A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28661-DB60-4BCE-B6BD-48B086A3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386F-7529-4598-B31D-D4ADB04652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4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BA2B6-FD30-4B84-A597-C0E460ECA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51" y="1258721"/>
            <a:ext cx="11237495" cy="2387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PEGASUS: </a:t>
            </a:r>
            <a:br>
              <a:rPr lang="en-US" altLang="ko-KR" sz="4000" dirty="0"/>
            </a:br>
            <a:r>
              <a:rPr lang="en-US" altLang="ko-KR" sz="4000" dirty="0"/>
              <a:t>Pre-training with Extracted Gap-sentences </a:t>
            </a:r>
            <a:br>
              <a:rPr lang="en-US" altLang="ko-KR" sz="4000" dirty="0"/>
            </a:br>
            <a:r>
              <a:rPr lang="en-US" altLang="ko-KR" sz="4000" dirty="0"/>
              <a:t>for Abstractive Summarization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914E26-B306-4192-8CFE-1B1FAC95D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7153"/>
            <a:ext cx="9144000" cy="1655762"/>
          </a:xfrm>
        </p:spPr>
        <p:txBody>
          <a:bodyPr/>
          <a:lstStyle/>
          <a:p>
            <a:r>
              <a:rPr lang="en-US" altLang="ko-KR" dirty="0"/>
              <a:t>Bumjin Park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49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A09DC-C781-4532-BF4A-21B967C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Gap Sentences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75CD04-8CA7-4A6E-9A52-1127F2915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13168" cy="45992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b="0" dirty="0"/>
                  <a:t>A document is  comprised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b="0" dirty="0"/>
                  <a:t> sentences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Select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/>
                  <a:t> sentences</a:t>
                </a:r>
              </a:p>
              <a:p>
                <a:pPr marL="514350" indent="-514350">
                  <a:buAutoNum type="arabicPeriod"/>
                </a:pPr>
                <a:r>
                  <a:rPr lang="en-US" altLang="ko-KR" b="1" dirty="0"/>
                  <a:t>Random</a:t>
                </a:r>
                <a:r>
                  <a:rPr lang="en-US" altLang="ko-KR" dirty="0"/>
                  <a:t> : uniformly select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sentences at random</a:t>
                </a:r>
              </a:p>
              <a:p>
                <a:pPr marL="514350" indent="-514350">
                  <a:buAutoNum type="arabicPeriod"/>
                </a:pPr>
                <a:r>
                  <a:rPr lang="en-US" altLang="ko-KR" b="1" dirty="0"/>
                  <a:t>Lead</a:t>
                </a:r>
                <a:r>
                  <a:rPr lang="en-US" altLang="ko-KR" dirty="0"/>
                  <a:t> : Select first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/>
                  <a:t> sentences</a:t>
                </a:r>
              </a:p>
              <a:p>
                <a:pPr marL="514350" indent="-514350">
                  <a:buAutoNum type="arabicPeriod"/>
                </a:pPr>
                <a:r>
                  <a:rPr lang="en-US" altLang="ko-KR" b="1" dirty="0"/>
                  <a:t>Principal</a:t>
                </a:r>
                <a:r>
                  <a:rPr lang="en-US" altLang="ko-KR" dirty="0"/>
                  <a:t> : Select top-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/>
                  <a:t> sentences according to importance</a:t>
                </a:r>
              </a:p>
              <a:p>
                <a:pPr marL="514350" indent="-514350">
                  <a:buAutoNum type="arabicPeriod"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0" dirty="0"/>
                  <a:t>Sentence importance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ko-KR" b="0" dirty="0"/>
                  <a:t> sentence</a:t>
                </a:r>
                <a:br>
                  <a:rPr lang="en-US" altLang="ko-K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𝑟𝑜𝑢𝑔𝑒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75CD04-8CA7-4A6E-9A52-1127F2915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13168" cy="4599238"/>
              </a:xfrm>
              <a:blipFill>
                <a:blip r:embed="rId2"/>
                <a:stretch>
                  <a:fillRect l="-1371" t="-2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0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4FA09DC-C781-4532-BF4A-21B967C64F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9652" y="153192"/>
                <a:ext cx="10515600" cy="1325563"/>
              </a:xfrm>
            </p:spPr>
            <p:txBody>
              <a:bodyPr/>
              <a:lstStyle/>
              <a:p>
                <a:r>
                  <a:rPr lang="en-US" altLang="ko-KR" dirty="0"/>
                  <a:t>(principal) Selecting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sentences</a:t>
                </a:r>
                <a:endParaRPr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74FA09DC-C781-4532-BF4A-21B967C64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9652" y="153192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75CD04-8CA7-4A6E-9A52-1127F2915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551" y="140193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Assumption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is calculated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𝑟𝑜𝑢𝑔𝑒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514350" indent="-514350">
                  <a:buAutoNum type="arabicPeriod"/>
                </a:pPr>
                <a:r>
                  <a:rPr lang="en-US" altLang="ko-KR" sz="2000" b="1" dirty="0"/>
                  <a:t>Ind</a:t>
                </a:r>
                <a:r>
                  <a:rPr lang="en-US" altLang="ko-KR" sz="2000" dirty="0"/>
                  <a:t> : Independently select top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sz="2000" dirty="0"/>
              </a:p>
              <a:p>
                <a:pPr marL="514350" indent="-514350">
                  <a:buAutoNum type="arabicPeriod"/>
                </a:pPr>
                <a:r>
                  <a:rPr lang="en-US" altLang="ko-KR" sz="2000" b="1" dirty="0"/>
                  <a:t>Seq</a:t>
                </a:r>
                <a:r>
                  <a:rPr lang="en-US" altLang="ko-KR" sz="2000" dirty="0"/>
                  <a:t> : Sequentially and greedily select to maximize ROUGE1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rouge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lit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2000" dirty="0"/>
              </a:p>
              <a:p>
                <a:pPr marL="514350" indent="-514350">
                  <a:buAutoNum type="arabicPeriod"/>
                </a:pPr>
                <a:r>
                  <a:rPr lang="en-US" altLang="ko-KR" sz="2000" b="1" dirty="0" err="1"/>
                  <a:t>Orig</a:t>
                </a:r>
                <a:r>
                  <a:rPr lang="en-US" altLang="ko-KR" sz="2000" dirty="0"/>
                  <a:t> : double counting identical n-grams</a:t>
                </a:r>
              </a:p>
              <a:p>
                <a:pPr marL="514350" indent="-514350">
                  <a:buAutoNum type="arabicPeriod"/>
                </a:pPr>
                <a:r>
                  <a:rPr lang="en-US" altLang="ko-KR" sz="2000" b="1" dirty="0" err="1"/>
                  <a:t>Uniq</a:t>
                </a:r>
                <a:r>
                  <a:rPr lang="en-US" altLang="ko-KR" sz="2000" b="1" dirty="0"/>
                  <a:t> </a:t>
                </a:r>
                <a:r>
                  <a:rPr lang="en-US" altLang="ko-KR" sz="2000" dirty="0"/>
                  <a:t>: set version. Doesn’t count double.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75CD04-8CA7-4A6E-9A52-1127F2915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551" y="1401930"/>
                <a:ext cx="10515600" cy="4351338"/>
              </a:xfrm>
              <a:blipFill>
                <a:blip r:embed="rId3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903E095-0B3B-46A5-87EF-7F06F4B24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606" y="2983708"/>
            <a:ext cx="464185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8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9DD49-D2F2-4F4B-8E4F-9EDEF66C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Gap Sentence Generation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5A35C77-7DDA-4C8A-8AE4-79EA137B67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254" y="1601035"/>
                <a:ext cx="10515600" cy="4351338"/>
              </a:xfrm>
            </p:spPr>
            <p:txBody>
              <a:bodyPr/>
              <a:lstStyle/>
              <a:p>
                <a:r>
                  <a:rPr lang="en-US" altLang="ko-KR" b="0" dirty="0"/>
                  <a:t>A document is  comprised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b="0" dirty="0"/>
                  <a:t> sentences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sentences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are fully masked and the decoder generate it.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5A35C77-7DDA-4C8A-8AE4-79EA137B6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254" y="1601035"/>
                <a:ext cx="10515600" cy="4351338"/>
              </a:xfrm>
              <a:blipFill>
                <a:blip r:embed="rId2"/>
                <a:stretch>
                  <a:fillRect l="-1043" t="-2525" r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17E04C1-3B7E-4004-BDE3-52ECBC23E4D1}"/>
              </a:ext>
            </a:extLst>
          </p:cNvPr>
          <p:cNvSpPr/>
          <p:nvPr/>
        </p:nvSpPr>
        <p:spPr>
          <a:xfrm>
            <a:off x="2744286" y="3899838"/>
            <a:ext cx="3384882" cy="113585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Encoder</a:t>
            </a:r>
            <a:endParaRPr lang="ko-KR" altLang="en-US" sz="32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ECB2C8B-2165-4B02-BCD3-D8091114D15F}"/>
              </a:ext>
            </a:extLst>
          </p:cNvPr>
          <p:cNvGrpSpPr/>
          <p:nvPr/>
        </p:nvGrpSpPr>
        <p:grpSpPr>
          <a:xfrm>
            <a:off x="2933780" y="4859731"/>
            <a:ext cx="986589" cy="661570"/>
            <a:chOff x="3068052" y="6136105"/>
            <a:chExt cx="986589" cy="66157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32442C8-4B93-4D63-AB66-16DC980D2D40}"/>
                </a:ext>
              </a:extLst>
            </p:cNvPr>
            <p:cNvGrpSpPr/>
            <p:nvPr/>
          </p:nvGrpSpPr>
          <p:grpSpPr>
            <a:xfrm>
              <a:off x="3068052" y="6492875"/>
              <a:ext cx="986589" cy="304800"/>
              <a:chOff x="2955757" y="5510839"/>
              <a:chExt cx="986589" cy="3048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FF476ECA-9925-4053-8A82-61CBF4C68A94}"/>
                  </a:ext>
                </a:extLst>
              </p:cNvPr>
              <p:cNvSpPr/>
              <p:nvPr/>
            </p:nvSpPr>
            <p:spPr>
              <a:xfrm>
                <a:off x="2955757" y="5510839"/>
                <a:ext cx="986589" cy="3048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1509333F-39E9-4C18-A48F-F1BB870582B5}"/>
                  </a:ext>
                </a:extLst>
              </p:cNvPr>
              <p:cNvSpPr/>
              <p:nvPr/>
            </p:nvSpPr>
            <p:spPr>
              <a:xfrm>
                <a:off x="3023937" y="5578307"/>
                <a:ext cx="240632" cy="18080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43630019-ED49-4018-992C-7A663BEED5E8}"/>
                  </a:ext>
                </a:extLst>
              </p:cNvPr>
              <p:cNvSpPr/>
              <p:nvPr/>
            </p:nvSpPr>
            <p:spPr>
              <a:xfrm>
                <a:off x="3332749" y="5572834"/>
                <a:ext cx="240632" cy="18080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00A32FB9-C790-4E15-837E-3BA0C6F1EFB3}"/>
                  </a:ext>
                </a:extLst>
              </p:cNvPr>
              <p:cNvSpPr/>
              <p:nvPr/>
            </p:nvSpPr>
            <p:spPr>
              <a:xfrm>
                <a:off x="3597444" y="5572833"/>
                <a:ext cx="240632" cy="18080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4BBD1B5-7009-4A88-90E8-F0CDBBE77AB8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565360" y="6142142"/>
              <a:ext cx="0" cy="412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BAB95AF-C740-4603-973D-A7071B301B7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3830055" y="6144126"/>
              <a:ext cx="0" cy="410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A604AC2-CD0E-4279-B456-4366ED8C3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548" y="6136105"/>
              <a:ext cx="0" cy="4187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EB35486-EC3F-480F-B004-D5709947385C}"/>
              </a:ext>
            </a:extLst>
          </p:cNvPr>
          <p:cNvGrpSpPr/>
          <p:nvPr/>
        </p:nvGrpSpPr>
        <p:grpSpPr>
          <a:xfrm>
            <a:off x="4001587" y="4859731"/>
            <a:ext cx="986589" cy="661570"/>
            <a:chOff x="3068052" y="6136105"/>
            <a:chExt cx="986589" cy="6615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11BC989-58FF-4D30-AD37-428034505902}"/>
                </a:ext>
              </a:extLst>
            </p:cNvPr>
            <p:cNvGrpSpPr/>
            <p:nvPr/>
          </p:nvGrpSpPr>
          <p:grpSpPr>
            <a:xfrm>
              <a:off x="3068052" y="6492875"/>
              <a:ext cx="986589" cy="304800"/>
              <a:chOff x="2955757" y="5510839"/>
              <a:chExt cx="986589" cy="304800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787810F0-092E-47EB-9B80-1A3470ECB4F9}"/>
                  </a:ext>
                </a:extLst>
              </p:cNvPr>
              <p:cNvSpPr/>
              <p:nvPr/>
            </p:nvSpPr>
            <p:spPr>
              <a:xfrm>
                <a:off x="2955757" y="5510839"/>
                <a:ext cx="986589" cy="3048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0BD9F525-3372-4391-BAD6-39506DE85294}"/>
                  </a:ext>
                </a:extLst>
              </p:cNvPr>
              <p:cNvSpPr/>
              <p:nvPr/>
            </p:nvSpPr>
            <p:spPr>
              <a:xfrm>
                <a:off x="3023937" y="5578307"/>
                <a:ext cx="240632" cy="18080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F9EA1C65-F9BD-42A7-9CFE-446A99CCAAAD}"/>
                  </a:ext>
                </a:extLst>
              </p:cNvPr>
              <p:cNvSpPr/>
              <p:nvPr/>
            </p:nvSpPr>
            <p:spPr>
              <a:xfrm>
                <a:off x="3332749" y="5572834"/>
                <a:ext cx="240632" cy="18080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5189F957-4EE4-4CC1-BEF7-14084F774E09}"/>
                  </a:ext>
                </a:extLst>
              </p:cNvPr>
              <p:cNvSpPr/>
              <p:nvPr/>
            </p:nvSpPr>
            <p:spPr>
              <a:xfrm>
                <a:off x="3597444" y="5572833"/>
                <a:ext cx="240632" cy="18080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E7C9365-2279-44D7-A4EE-F5AFD13937D7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3565360" y="6142142"/>
              <a:ext cx="0" cy="412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2C43B87-EDCB-48AC-B43A-FC95ABB035BC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V="1">
              <a:off x="3830055" y="6144126"/>
              <a:ext cx="0" cy="410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943D749-FC14-4AAD-9E84-0A77A39D9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548" y="6136105"/>
              <a:ext cx="0" cy="4187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0277A01-4318-42F6-A1A2-1258E85D86B2}"/>
              </a:ext>
            </a:extLst>
          </p:cNvPr>
          <p:cNvGrpSpPr/>
          <p:nvPr/>
        </p:nvGrpSpPr>
        <p:grpSpPr>
          <a:xfrm>
            <a:off x="5041312" y="4859731"/>
            <a:ext cx="986589" cy="661570"/>
            <a:chOff x="3068052" y="6136105"/>
            <a:chExt cx="986589" cy="661570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28FF48D5-4735-4033-899F-0B223261E00C}"/>
                </a:ext>
              </a:extLst>
            </p:cNvPr>
            <p:cNvGrpSpPr/>
            <p:nvPr/>
          </p:nvGrpSpPr>
          <p:grpSpPr>
            <a:xfrm>
              <a:off x="3068052" y="6492875"/>
              <a:ext cx="986589" cy="304800"/>
              <a:chOff x="2955757" y="5510839"/>
              <a:chExt cx="986589" cy="304800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C75940A4-1803-47EE-9976-F1D46013C5D2}"/>
                  </a:ext>
                </a:extLst>
              </p:cNvPr>
              <p:cNvSpPr/>
              <p:nvPr/>
            </p:nvSpPr>
            <p:spPr>
              <a:xfrm>
                <a:off x="2955757" y="5510839"/>
                <a:ext cx="986589" cy="3048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FAFE31B2-43CE-4112-9C4B-37CAFABAF93B}"/>
                  </a:ext>
                </a:extLst>
              </p:cNvPr>
              <p:cNvSpPr/>
              <p:nvPr/>
            </p:nvSpPr>
            <p:spPr>
              <a:xfrm>
                <a:off x="3023937" y="5578307"/>
                <a:ext cx="240632" cy="18080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3D82A040-BF32-41C1-A900-7A576E16ADB7}"/>
                  </a:ext>
                </a:extLst>
              </p:cNvPr>
              <p:cNvSpPr/>
              <p:nvPr/>
            </p:nvSpPr>
            <p:spPr>
              <a:xfrm>
                <a:off x="3332749" y="5572834"/>
                <a:ext cx="240632" cy="18080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C9AB9C64-1020-421D-A19C-A8D10628A740}"/>
                  </a:ext>
                </a:extLst>
              </p:cNvPr>
              <p:cNvSpPr/>
              <p:nvPr/>
            </p:nvSpPr>
            <p:spPr>
              <a:xfrm>
                <a:off x="3597444" y="5572833"/>
                <a:ext cx="240632" cy="18080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ED83378-DB27-4FDC-9AF5-D141CE3A5971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3565360" y="6142142"/>
              <a:ext cx="0" cy="412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EE80672-E586-4FA7-98C5-FF5F5A640131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3830055" y="6144126"/>
              <a:ext cx="0" cy="410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071BAD6-C384-4916-A13F-7F30019486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548" y="6136105"/>
              <a:ext cx="0" cy="4187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F8E4AC6-FB20-4B89-90CF-F9F1C040934C}"/>
              </a:ext>
            </a:extLst>
          </p:cNvPr>
          <p:cNvSpPr txBox="1"/>
          <p:nvPr/>
        </p:nvSpPr>
        <p:spPr>
          <a:xfrm>
            <a:off x="2887659" y="6048994"/>
            <a:ext cx="2296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2"/>
                </a:solidFill>
              </a:rPr>
              <a:t>Sentence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</a:rPr>
              <a:t>Token Level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1619BC8-38F1-40B3-AD78-09A2DC574AC1}"/>
              </a:ext>
            </a:extLst>
          </p:cNvPr>
          <p:cNvSpPr/>
          <p:nvPr/>
        </p:nvSpPr>
        <p:spPr>
          <a:xfrm>
            <a:off x="6745791" y="3886819"/>
            <a:ext cx="3384882" cy="116189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Decoder</a:t>
            </a:r>
            <a:endParaRPr lang="ko-KR" altLang="en-US" sz="32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1E67F58-584A-4B78-9980-D9BA034A6CB5}"/>
              </a:ext>
            </a:extLst>
          </p:cNvPr>
          <p:cNvCxnSpPr>
            <a:cxnSpLocks/>
            <a:stCxn id="5" idx="3"/>
            <a:endCxn id="65" idx="1"/>
          </p:cNvCxnSpPr>
          <p:nvPr/>
        </p:nvCxnSpPr>
        <p:spPr>
          <a:xfrm>
            <a:off x="6129168" y="4467765"/>
            <a:ext cx="6166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B489D95-8477-4E31-9BFB-791D50377713}"/>
              </a:ext>
            </a:extLst>
          </p:cNvPr>
          <p:cNvGrpSpPr/>
          <p:nvPr/>
        </p:nvGrpSpPr>
        <p:grpSpPr>
          <a:xfrm>
            <a:off x="7944937" y="3303092"/>
            <a:ext cx="986589" cy="304800"/>
            <a:chOff x="2955757" y="5510839"/>
            <a:chExt cx="986589" cy="304800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1F938943-F204-410F-AAC9-0482E14987B5}"/>
                </a:ext>
              </a:extLst>
            </p:cNvPr>
            <p:cNvSpPr/>
            <p:nvPr/>
          </p:nvSpPr>
          <p:spPr>
            <a:xfrm>
              <a:off x="2955757" y="5510839"/>
              <a:ext cx="986589" cy="304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2ADBB04A-345D-4713-8FA0-B414987194CD}"/>
                </a:ext>
              </a:extLst>
            </p:cNvPr>
            <p:cNvSpPr/>
            <p:nvPr/>
          </p:nvSpPr>
          <p:spPr>
            <a:xfrm>
              <a:off x="3023937" y="5578307"/>
              <a:ext cx="240632" cy="18080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585A438-4797-419A-A253-271633879818}"/>
                </a:ext>
              </a:extLst>
            </p:cNvPr>
            <p:cNvSpPr/>
            <p:nvPr/>
          </p:nvSpPr>
          <p:spPr>
            <a:xfrm>
              <a:off x="3332749" y="5572834"/>
              <a:ext cx="240632" cy="18080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312709A-9534-477F-A0D1-5AE4992BD702}"/>
                </a:ext>
              </a:extLst>
            </p:cNvPr>
            <p:cNvSpPr/>
            <p:nvPr/>
          </p:nvSpPr>
          <p:spPr>
            <a:xfrm>
              <a:off x="3597444" y="5572833"/>
              <a:ext cx="240632" cy="180809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9909BBC-07D6-4BD0-BF80-0D8AAC7CE112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8133433" y="3551369"/>
            <a:ext cx="0" cy="337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ED9DEBC-68B4-4F61-ADB9-EFEA7A8AEC2D}"/>
              </a:ext>
            </a:extLst>
          </p:cNvPr>
          <p:cNvCxnSpPr>
            <a:cxnSpLocks/>
            <a:stCxn id="65" idx="0"/>
            <a:endCxn id="77" idx="2"/>
          </p:cNvCxnSpPr>
          <p:nvPr/>
        </p:nvCxnSpPr>
        <p:spPr>
          <a:xfrm flipV="1">
            <a:off x="8438232" y="3545896"/>
            <a:ext cx="4013" cy="340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535725E-DA5A-41B9-86E1-4367FADFBC12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8706940" y="3545895"/>
            <a:ext cx="0" cy="340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AFFA7E9-B8A7-4872-BB91-5CDFFC9E3C55}"/>
              </a:ext>
            </a:extLst>
          </p:cNvPr>
          <p:cNvSpPr/>
          <p:nvPr/>
        </p:nvSpPr>
        <p:spPr>
          <a:xfrm>
            <a:off x="3920369" y="5110787"/>
            <a:ext cx="1165053" cy="537411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32F2ED5-C450-4D89-8846-0FEEC7092C71}"/>
              </a:ext>
            </a:extLst>
          </p:cNvPr>
          <p:cNvSpPr txBox="1"/>
          <p:nvPr/>
        </p:nvSpPr>
        <p:spPr>
          <a:xfrm>
            <a:off x="4035673" y="5589052"/>
            <a:ext cx="134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Masked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DEB30-D54C-4086-8ADD-F71B4D0216A2}"/>
              </a:ext>
            </a:extLst>
          </p:cNvPr>
          <p:cNvSpPr txBox="1"/>
          <p:nvPr/>
        </p:nvSpPr>
        <p:spPr>
          <a:xfrm>
            <a:off x="8991853" y="3346718"/>
            <a:ext cx="134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61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9DD49-D2F2-4F4B-8E4F-9EDEF66C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GSG and MLM combined pretraining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9CDAE4A-EA98-412E-9CB1-45BB00D04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192" y="1821273"/>
            <a:ext cx="7687748" cy="40296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1D4D1A-0BDA-405A-AAC8-B77B3FDFD705}"/>
              </a:ext>
            </a:extLst>
          </p:cNvPr>
          <p:cNvSpPr txBox="1"/>
          <p:nvPr/>
        </p:nvSpPr>
        <p:spPr>
          <a:xfrm>
            <a:off x="4721290" y="5834096"/>
            <a:ext cx="7175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There are 3 sentences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MASK1 for GSG generation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MASK2 for MLM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84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01BF81-1610-457D-AC25-54A6CC03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200"/>
              <a:t>Experiments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F5BFBED-9698-4EA9-97CB-0846C95A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234485"/>
            <a:ext cx="5586942" cy="280743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CF144F-0699-46EA-B528-160E200D6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3528202"/>
            <a:ext cx="5586942" cy="30309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C8B3D1-7575-4082-8710-9245EE558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38" y="3570103"/>
            <a:ext cx="5586942" cy="2947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DE426C-BBE6-43D0-8C1B-47DB75BBB818}"/>
              </a:ext>
            </a:extLst>
          </p:cNvPr>
          <p:cNvSpPr txBox="1"/>
          <p:nvPr/>
        </p:nvSpPr>
        <p:spPr>
          <a:xfrm>
            <a:off x="7740731" y="215521"/>
            <a:ext cx="140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GAP %</a:t>
            </a:r>
            <a:endParaRPr lang="ko-KR" altLang="en-US" sz="28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C998F4-D3AD-41A2-9818-36EE8CFE03E2}"/>
              </a:ext>
            </a:extLst>
          </p:cNvPr>
          <p:cNvSpPr txBox="1"/>
          <p:nvPr/>
        </p:nvSpPr>
        <p:spPr>
          <a:xfrm>
            <a:off x="1389384" y="3229319"/>
            <a:ext cx="203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VOCAB</a:t>
            </a:r>
            <a:endParaRPr lang="ko-KR" altLang="en-US" sz="2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518BA9-9B9D-4F69-BF4A-C92A3D7B63B8}"/>
              </a:ext>
            </a:extLst>
          </p:cNvPr>
          <p:cNvSpPr txBox="1"/>
          <p:nvPr/>
        </p:nvSpPr>
        <p:spPr>
          <a:xfrm>
            <a:off x="6864056" y="3235563"/>
            <a:ext cx="3904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Sentence Importance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671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17D1-C89E-4B30-A437-0F2D66F9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533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Training Data size and ROUGE score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79C038-8467-4511-824F-96C87E33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7173"/>
            <a:ext cx="12037751" cy="364679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71CC7F-AFBD-448B-96AF-C0BF977598E5}"/>
                  </a:ext>
                </a:extLst>
              </p:cNvPr>
              <p:cNvSpPr txBox="1"/>
              <p:nvPr/>
            </p:nvSpPr>
            <p:spPr>
              <a:xfrm>
                <a:off x="7823200" y="5690453"/>
                <a:ext cx="4152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* Solid : PEGASUS</a:t>
                </a:r>
              </a:p>
              <a:p>
                <a:r>
                  <a:rPr lang="en-US" altLang="ko-KR" sz="2400" dirty="0"/>
                  <a:t>* Dashed :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𝑡𝑟𝑎𝑛𝑠𝑓𝑜𝑟𝑚𝑒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71CC7F-AFBD-448B-96AF-C0BF9775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00" y="5690453"/>
                <a:ext cx="4152900" cy="830997"/>
              </a:xfrm>
              <a:prstGeom prst="rect">
                <a:avLst/>
              </a:prstGeom>
              <a:blipFill>
                <a:blip r:embed="rId3"/>
                <a:stretch>
                  <a:fillRect l="-2199" t="-5839" b="-153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5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Palatino Linotype (제목)"/>
        <a:ea typeface="Palatino Linotype (제목)"/>
        <a:cs typeface=""/>
      </a:majorFont>
      <a:minorFont>
        <a:latin typeface="Palatino Linotype (본문)"/>
        <a:ea typeface="Palatino Linotype (본문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191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Palatino Linotype (본문)</vt:lpstr>
      <vt:lpstr>Palatino Linotype (제목)</vt:lpstr>
      <vt:lpstr>Arial</vt:lpstr>
      <vt:lpstr>Cambria Math</vt:lpstr>
      <vt:lpstr>Office 테마</vt:lpstr>
      <vt:lpstr>PEGASUS:  Pre-training with Extracted Gap-sentences  for Abstractive Summarization</vt:lpstr>
      <vt:lpstr>Gap Sentences</vt:lpstr>
      <vt:lpstr>(principal) Selecting m sentences</vt:lpstr>
      <vt:lpstr>Gap Sentence Generation</vt:lpstr>
      <vt:lpstr>GSG and MLM combined pretraining</vt:lpstr>
      <vt:lpstr>Experiments</vt:lpstr>
      <vt:lpstr>Training Data size and ROUGE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PEGASUS:  Pre-training with Extracted Gap-sentences  for Abstractive Summarization</dc:title>
  <dc:creator>park bumjin</dc:creator>
  <cp:lastModifiedBy>park bumjin</cp:lastModifiedBy>
  <cp:revision>4</cp:revision>
  <dcterms:created xsi:type="dcterms:W3CDTF">2021-02-15T05:44:32Z</dcterms:created>
  <dcterms:modified xsi:type="dcterms:W3CDTF">2021-02-15T06:17:42Z</dcterms:modified>
</cp:coreProperties>
</file>