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4" r:id="rId5"/>
    <p:sldId id="263" r:id="rId6"/>
    <p:sldId id="261" r:id="rId7"/>
    <p:sldId id="267" r:id="rId8"/>
    <p:sldId id="260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4BD3D-CC22-40AB-8630-BD5E0FA79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F90149-A142-4808-B8B6-2A47215C9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7CD9B-1475-4D9F-93EF-A7D6E57A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69F7-B8DE-43C6-B664-BF84173CDA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BEB9C-C4D3-41DA-B7D6-0A0039B8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D28C4-41FA-4D87-94C6-9C9FA067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DF07-2CC6-4EBE-BBF4-289B526AA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3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91F8C-3DE8-4ED7-AA65-20B52D9F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2843B8-03FE-439F-AC46-F9784D686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722D2-C780-477C-A16A-ED40CFEA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69F7-B8DE-43C6-B664-BF84173CDA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A733D-47F2-4A69-A335-E76206CA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7BCC9-A269-42D6-825E-8CCF1B7A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DF07-2CC6-4EBE-BBF4-289B526AA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33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12BBA2-648D-4BFB-A977-C4729614A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091411-8505-4E79-8862-D061CB5EF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FB9C5-BFD5-4500-95D0-AC44764C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69F7-B8DE-43C6-B664-BF84173CDA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B5A10F-5BDB-456C-914D-30BDC657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A1105-C7F3-4B96-95EF-2E2D9B5A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DF07-2CC6-4EBE-BBF4-289B526AA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14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12BDB-E5E7-414A-9FEB-D36AAC19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A2ECD7-98A2-47DA-8C99-793B2E470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7C171-A7BD-4EE7-AF86-8C3CE3B2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69F7-B8DE-43C6-B664-BF84173CDA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38A27-9339-4DE8-BFD7-4424D5F1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AA105-8C6C-4924-993F-31590658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DF07-2CC6-4EBE-BBF4-289B526AA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46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D80EE-9608-4A98-AF41-B8309F6D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C4473C-BBAB-43E9-B1EC-BA8885B08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98DC8-F9CD-43C7-B3B8-80222231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69F7-B8DE-43C6-B664-BF84173CDA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BD686-3E03-47C0-B544-8172616B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A42F0-F58C-4E09-B245-9D1F2420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DF07-2CC6-4EBE-BBF4-289B526AA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2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1C573-5FEA-45D5-90B9-53DC625F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993D3-03E8-49B2-90EB-EB4E26A16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23B378-AA76-46E9-91D2-3BCF2946B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45C031-937A-4FD2-B7F2-1F1210C0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69F7-B8DE-43C6-B664-BF84173CDA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6DA6F4-A4DB-4AE6-9375-EBD3213F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51D2E7-E66D-49E9-B636-E7DF8ADD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DF07-2CC6-4EBE-BBF4-289B526AA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81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25991-6211-4646-A836-BADF86FA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9E94C2-7C96-4DFD-8EF0-33B1D7D93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970D27-C3E0-49CA-99B7-DBF95B8E6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942292-34FC-4407-B011-E9C56541E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E4E187-D9A2-4DF4-96CA-855CA7968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E47C9A-CBB5-4FF1-A2B5-935E184E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69F7-B8DE-43C6-B664-BF84173CDA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3B7F37-131C-4C1B-997E-C0455E08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1C277E-E0AB-45D7-BE6C-39E512EC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DF07-2CC6-4EBE-BBF4-289B526AA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72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4BE1F-D746-4942-9E06-84892634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E366D-E645-4284-9A11-FBB7CE4F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69F7-B8DE-43C6-B664-BF84173CDA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547180-2864-4514-B1C9-B6B77315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3195FD-E1D2-48EB-9534-1BFCF980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DF07-2CC6-4EBE-BBF4-289B526AA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84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729C72-1AA8-4CF0-B6D6-7299AD3B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69F7-B8DE-43C6-B664-BF84173CDA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F88F98-3345-4F5F-A6EE-A3B97454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83CAD9-3458-432C-AC48-FA78B0EE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DF07-2CC6-4EBE-BBF4-289B526AA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6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6F77C-F5F6-4DD5-B224-8F421B023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FDE17C-41FC-4574-BAD2-7F276D29F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A75102-4C5D-4FAD-93D1-FF3084E58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393339-A4A0-46B1-92D8-7471F3C8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69F7-B8DE-43C6-B664-BF84173CDA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0CC056-7F52-4487-8B12-9164704B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938C7-9209-4042-A064-962553FD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DF07-2CC6-4EBE-BBF4-289B526AA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6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DBD5D-EEE8-483E-A04D-805585AB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8E743C-473F-478E-9CB6-3FA63A45D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4B2613-C0D9-4D7D-B2E1-AE6218620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2A469-6137-43A9-B532-B5E3E00C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69F7-B8DE-43C6-B664-BF84173CDA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A65615-4A6B-41CD-82D2-7ABE4706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D307D9-C692-4B7D-85D6-BA458C26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DF07-2CC6-4EBE-BBF4-289B526AA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05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E9548C-06CF-4D58-8A46-6AF31BC4E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1C7A5-B19F-49C8-8E4C-5F346AEA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593DD-97B2-4EAA-B0CD-B9B866198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B69F7-B8DE-43C6-B664-BF84173CDA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198E7-DB6D-4F8A-8AFD-6575D31B0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AC312-749F-42E2-A772-811AFE53C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DF07-2CC6-4EBE-BBF4-289B526AA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6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0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69263-A14F-4B61-A208-5F8FD6FBF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Presentation3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803A7C-46D9-46D8-8B8D-31F4E6EB8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3978"/>
            <a:ext cx="9144000" cy="1655762"/>
          </a:xfrm>
        </p:spPr>
        <p:txBody>
          <a:bodyPr/>
          <a:lstStyle/>
          <a:p>
            <a:r>
              <a:rPr lang="ko-KR" altLang="en-US" dirty="0"/>
              <a:t>트랜스포머는 정교한 모델이다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Bumjin Park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83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2642782-1347-471B-8808-AF493CEDA87D}"/>
              </a:ext>
            </a:extLst>
          </p:cNvPr>
          <p:cNvSpPr/>
          <p:nvPr/>
        </p:nvSpPr>
        <p:spPr>
          <a:xfrm>
            <a:off x="9975028" y="5176654"/>
            <a:ext cx="961289" cy="369180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Output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Embedding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C7C76CA-3416-4709-B5FE-93BC8080AE7A}"/>
              </a:ext>
            </a:extLst>
          </p:cNvPr>
          <p:cNvSpPr/>
          <p:nvPr/>
        </p:nvSpPr>
        <p:spPr>
          <a:xfrm>
            <a:off x="7370152" y="5188440"/>
            <a:ext cx="961289" cy="369180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Embedding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FEF060B-D946-48E0-A685-8644238DE6D2}"/>
              </a:ext>
            </a:extLst>
          </p:cNvPr>
          <p:cNvSpPr/>
          <p:nvPr/>
        </p:nvSpPr>
        <p:spPr>
          <a:xfrm>
            <a:off x="7159766" y="4428196"/>
            <a:ext cx="1393788" cy="441554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A14253-CD8E-47AC-8941-92942ED0A82A}"/>
              </a:ext>
            </a:extLst>
          </p:cNvPr>
          <p:cNvSpPr/>
          <p:nvPr/>
        </p:nvSpPr>
        <p:spPr>
          <a:xfrm>
            <a:off x="9761998" y="4428196"/>
            <a:ext cx="1393788" cy="441554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99E755-A1C1-496D-AD1F-1C9D122D83DF}"/>
                  </a:ext>
                </a:extLst>
              </p:cNvPr>
              <p:cNvSpPr txBox="1"/>
              <p:nvPr/>
            </p:nvSpPr>
            <p:spPr>
              <a:xfrm>
                <a:off x="9758785" y="6060061"/>
                <a:ext cx="1393777" cy="235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050" dirty="0"/>
                      <m:t>(</m:t>
                    </m:r>
                    <m:r>
                      <m:rPr>
                        <m:nor/>
                      </m:rPr>
                      <a:rPr lang="en-US" altLang="ko-KR" sz="1050" dirty="0"/>
                      <m:t>shifted</m:t>
                    </m:r>
                    <m:r>
                      <m:rPr>
                        <m:nor/>
                      </m:rPr>
                      <a:rPr lang="en-US" altLang="ko-KR" sz="1050" dirty="0"/>
                      <m:t> </m:t>
                    </m:r>
                    <m:r>
                      <m:rPr>
                        <m:nor/>
                      </m:rPr>
                      <a:rPr lang="en-US" altLang="ko-KR" sz="1050" dirty="0"/>
                      <m:t>right</m:t>
                    </m:r>
                    <m:r>
                      <m:rPr>
                        <m:nor/>
                      </m:rPr>
                      <a:rPr lang="en-US" altLang="ko-KR" sz="1050" dirty="0"/>
                      <m:t>)</m:t>
                    </m:r>
                  </m:oMath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99E755-A1C1-496D-AD1F-1C9D122D8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785" y="6060061"/>
                <a:ext cx="1393777" cy="235881"/>
              </a:xfrm>
              <a:prstGeom prst="rect">
                <a:avLst/>
              </a:prstGeom>
              <a:blipFill>
                <a:blip r:embed="rId2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091CC9-F5C2-46D2-B7A1-8F1E139008A8}"/>
                  </a:ext>
                </a:extLst>
              </p:cNvPr>
              <p:cNvSpPr txBox="1"/>
              <p:nvPr/>
            </p:nvSpPr>
            <p:spPr>
              <a:xfrm>
                <a:off x="7634054" y="6073868"/>
                <a:ext cx="4334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091CC9-F5C2-46D2-B7A1-8F1E13900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054" y="6073868"/>
                <a:ext cx="43348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연결선: 꺾임 29">
            <a:extLst>
              <a:ext uri="{FF2B5EF4-FFF2-40B4-BE49-F238E27FC236}">
                <a16:creationId xmlns:a16="http://schemas.microsoft.com/office/drawing/2014/main" id="{D25A7699-80DB-40D1-9BD0-42D4D051F806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rot="5400000" flipH="1" flipV="1">
            <a:off x="7592672" y="5815744"/>
            <a:ext cx="516248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29">
            <a:extLst>
              <a:ext uri="{FF2B5EF4-FFF2-40B4-BE49-F238E27FC236}">
                <a16:creationId xmlns:a16="http://schemas.microsoft.com/office/drawing/2014/main" id="{36F532D4-FC72-4F4F-BA90-FC1F67444BE2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16200000" flipV="1">
            <a:off x="10198561" y="5802947"/>
            <a:ext cx="514227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29">
            <a:extLst>
              <a:ext uri="{FF2B5EF4-FFF2-40B4-BE49-F238E27FC236}">
                <a16:creationId xmlns:a16="http://schemas.microsoft.com/office/drawing/2014/main" id="{89731D48-3A04-4936-A1B6-6E7520104EDC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5400000" flipH="1" flipV="1">
            <a:off x="7694383" y="5026164"/>
            <a:ext cx="318690" cy="586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29">
            <a:extLst>
              <a:ext uri="{FF2B5EF4-FFF2-40B4-BE49-F238E27FC236}">
                <a16:creationId xmlns:a16="http://schemas.microsoft.com/office/drawing/2014/main" id="{BC2CF5DF-3D60-410D-AA1D-0C4F6E2BF05D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rot="5400000" flipH="1" flipV="1">
            <a:off x="10303830" y="5021593"/>
            <a:ext cx="306904" cy="321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29">
            <a:extLst>
              <a:ext uri="{FF2B5EF4-FFF2-40B4-BE49-F238E27FC236}">
                <a16:creationId xmlns:a16="http://schemas.microsoft.com/office/drawing/2014/main" id="{9EA97B79-1783-4C30-BE4C-247FB878CC73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rot="16200000" flipV="1">
            <a:off x="9958944" y="3928247"/>
            <a:ext cx="987151" cy="1274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71AF952-92A7-4C15-85D1-E1D5C2553531}"/>
              </a:ext>
            </a:extLst>
          </p:cNvPr>
          <p:cNvSpPr/>
          <p:nvPr/>
        </p:nvSpPr>
        <p:spPr>
          <a:xfrm>
            <a:off x="9831181" y="3121703"/>
            <a:ext cx="1229928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Linear(</a:t>
            </a:r>
            <a:r>
              <a:rPr lang="en-US" altLang="ko-KR" sz="1400" b="1" dirty="0" err="1">
                <a:solidFill>
                  <a:sysClr val="windowText" lastClr="000000"/>
                </a:solidFill>
              </a:rPr>
              <a:t>XtoV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연결선: 꺾임 29">
            <a:extLst>
              <a:ext uri="{FF2B5EF4-FFF2-40B4-BE49-F238E27FC236}">
                <a16:creationId xmlns:a16="http://schemas.microsoft.com/office/drawing/2014/main" id="{1579B75E-B8FF-49FA-B6C3-403A8AC444E7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rot="16200000" flipV="1">
            <a:off x="7682619" y="4254154"/>
            <a:ext cx="342219" cy="586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6F4F6E0D-6608-40D7-ACE0-A14593906D91}"/>
                  </a:ext>
                </a:extLst>
              </p:cNvPr>
              <p:cNvSpPr/>
              <p:nvPr/>
            </p:nvSpPr>
            <p:spPr>
              <a:xfrm>
                <a:off x="7607656" y="3756971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6F4F6E0D-6608-40D7-ACE0-A14593906D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656" y="3756971"/>
                <a:ext cx="486277" cy="32900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연결선: 꺾임 29">
            <a:extLst>
              <a:ext uri="{FF2B5EF4-FFF2-40B4-BE49-F238E27FC236}">
                <a16:creationId xmlns:a16="http://schemas.microsoft.com/office/drawing/2014/main" id="{860659A3-6506-4769-95E9-4AA06ED17FA6}"/>
              </a:ext>
            </a:extLst>
          </p:cNvPr>
          <p:cNvCxnSpPr>
            <a:cxnSpLocks/>
            <a:stCxn id="7" idx="0"/>
            <a:endCxn id="19" idx="2"/>
          </p:cNvCxnSpPr>
          <p:nvPr/>
        </p:nvCxnSpPr>
        <p:spPr>
          <a:xfrm rot="16200000" flipV="1">
            <a:off x="9561592" y="3530896"/>
            <a:ext cx="342220" cy="145238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BE924DE2-87DD-4EC2-A1C3-42B6C5A4E06B}"/>
                  </a:ext>
                </a:extLst>
              </p:cNvPr>
              <p:cNvSpPr/>
              <p:nvPr/>
            </p:nvSpPr>
            <p:spPr>
              <a:xfrm>
                <a:off x="8763373" y="3756970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BE924DE2-87DD-4EC2-A1C3-42B6C5A4E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3" y="3756970"/>
                <a:ext cx="486277" cy="329006"/>
              </a:xfrm>
              <a:prstGeom prst="round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연결선: 꺾임 29">
            <a:extLst>
              <a:ext uri="{FF2B5EF4-FFF2-40B4-BE49-F238E27FC236}">
                <a16:creationId xmlns:a16="http://schemas.microsoft.com/office/drawing/2014/main" id="{67CB6D8A-0DCA-4ADA-BC86-1561323B6549}"/>
              </a:ext>
            </a:extLst>
          </p:cNvPr>
          <p:cNvCxnSpPr>
            <a:cxnSpLocks/>
            <a:stCxn id="19" idx="0"/>
            <a:endCxn id="21" idx="2"/>
          </p:cNvCxnSpPr>
          <p:nvPr/>
        </p:nvCxnSpPr>
        <p:spPr>
          <a:xfrm rot="16200000" flipV="1">
            <a:off x="8841122" y="3591579"/>
            <a:ext cx="33078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6E40987-91BC-4F6A-93E5-C55B842B3A21}"/>
              </a:ext>
            </a:extLst>
          </p:cNvPr>
          <p:cNvSpPr/>
          <p:nvPr/>
        </p:nvSpPr>
        <p:spPr>
          <a:xfrm>
            <a:off x="8391547" y="3106848"/>
            <a:ext cx="1229928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Linear(</a:t>
            </a:r>
            <a:r>
              <a:rPr lang="en-US" altLang="ko-KR" sz="1400" b="1" dirty="0" err="1">
                <a:solidFill>
                  <a:sysClr val="windowText" lastClr="000000"/>
                </a:solidFill>
              </a:rPr>
              <a:t>ZtoV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E22855C-495D-4775-914A-C47C5797C46F}"/>
              </a:ext>
            </a:extLst>
          </p:cNvPr>
          <p:cNvSpPr/>
          <p:nvPr/>
        </p:nvSpPr>
        <p:spPr>
          <a:xfrm>
            <a:off x="9965502" y="2370722"/>
            <a:ext cx="961289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Softmax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05C2F3-563E-4F3C-8391-302E42427964}"/>
              </a:ext>
            </a:extLst>
          </p:cNvPr>
          <p:cNvSpPr txBox="1"/>
          <p:nvPr/>
        </p:nvSpPr>
        <p:spPr>
          <a:xfrm>
            <a:off x="9879245" y="925348"/>
            <a:ext cx="1152855" cy="38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Output Probability</a:t>
            </a:r>
            <a:endParaRPr lang="ko-KR" altLang="en-US" sz="1050" dirty="0"/>
          </a:p>
        </p:txBody>
      </p:sp>
      <p:sp>
        <p:nvSpPr>
          <p:cNvPr id="25" name="순서도: 논리합 24">
            <a:extLst>
              <a:ext uri="{FF2B5EF4-FFF2-40B4-BE49-F238E27FC236}">
                <a16:creationId xmlns:a16="http://schemas.microsoft.com/office/drawing/2014/main" id="{3E534B06-EB4F-4013-932B-0E88B7625112}"/>
              </a:ext>
            </a:extLst>
          </p:cNvPr>
          <p:cNvSpPr/>
          <p:nvPr/>
        </p:nvSpPr>
        <p:spPr>
          <a:xfrm>
            <a:off x="10285370" y="1654294"/>
            <a:ext cx="321551" cy="329006"/>
          </a:xfrm>
          <a:prstGeom prst="flowChar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9">
            <a:extLst>
              <a:ext uri="{FF2B5EF4-FFF2-40B4-BE49-F238E27FC236}">
                <a16:creationId xmlns:a16="http://schemas.microsoft.com/office/drawing/2014/main" id="{EA6044E9-0ED1-49A6-A890-97B83C22304B}"/>
              </a:ext>
            </a:extLst>
          </p:cNvPr>
          <p:cNvCxnSpPr>
            <a:cxnSpLocks/>
            <a:stCxn id="21" idx="0"/>
            <a:endCxn id="37" idx="2"/>
          </p:cNvCxnSpPr>
          <p:nvPr/>
        </p:nvCxnSpPr>
        <p:spPr>
          <a:xfrm rot="16200000" flipV="1">
            <a:off x="8800086" y="2900422"/>
            <a:ext cx="403326" cy="952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15">
            <a:extLst>
              <a:ext uri="{FF2B5EF4-FFF2-40B4-BE49-F238E27FC236}">
                <a16:creationId xmlns:a16="http://schemas.microsoft.com/office/drawing/2014/main" id="{22320D62-ED82-4EA8-A14A-E53DBC66349B}"/>
              </a:ext>
            </a:extLst>
          </p:cNvPr>
          <p:cNvCxnSpPr>
            <a:cxnSpLocks/>
            <a:stCxn id="17" idx="0"/>
            <a:endCxn id="19" idx="0"/>
          </p:cNvCxnSpPr>
          <p:nvPr/>
        </p:nvCxnSpPr>
        <p:spPr>
          <a:xfrm rot="5400000" flipH="1" flipV="1">
            <a:off x="8428653" y="3179113"/>
            <a:ext cx="1" cy="1155717"/>
          </a:xfrm>
          <a:prstGeom prst="curvedConnector3">
            <a:avLst>
              <a:gd name="adj1" fmla="val 22860100000"/>
            </a:avLst>
          </a:prstGeom>
          <a:ln w="190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9">
            <a:extLst>
              <a:ext uri="{FF2B5EF4-FFF2-40B4-BE49-F238E27FC236}">
                <a16:creationId xmlns:a16="http://schemas.microsoft.com/office/drawing/2014/main" id="{9F7B6405-8AA7-45D7-8B01-AC95439200A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553554" y="4648973"/>
            <a:ext cx="1208444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3702670-D630-4632-9F1B-C4BE9DE54507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rot="5400000" flipH="1" flipV="1">
            <a:off x="10230327" y="2905883"/>
            <a:ext cx="431639" cy="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0229F7B-1AA8-44E4-A946-F41A05FF4CEF}"/>
              </a:ext>
            </a:extLst>
          </p:cNvPr>
          <p:cNvSpPr/>
          <p:nvPr/>
        </p:nvSpPr>
        <p:spPr>
          <a:xfrm>
            <a:off x="8516341" y="2384180"/>
            <a:ext cx="961289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Softmax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7" name="연결선: 꺾임 29">
            <a:extLst>
              <a:ext uri="{FF2B5EF4-FFF2-40B4-BE49-F238E27FC236}">
                <a16:creationId xmlns:a16="http://schemas.microsoft.com/office/drawing/2014/main" id="{87AEEB18-BB34-4D41-B1C5-016BD8917C25}"/>
              </a:ext>
            </a:extLst>
          </p:cNvPr>
          <p:cNvCxnSpPr>
            <a:cxnSpLocks/>
            <a:stCxn id="37" idx="0"/>
            <a:endCxn id="25" idx="2"/>
          </p:cNvCxnSpPr>
          <p:nvPr/>
        </p:nvCxnSpPr>
        <p:spPr>
          <a:xfrm rot="5400000" flipH="1" flipV="1">
            <a:off x="9358487" y="1457297"/>
            <a:ext cx="565383" cy="1288384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29">
            <a:extLst>
              <a:ext uri="{FF2B5EF4-FFF2-40B4-BE49-F238E27FC236}">
                <a16:creationId xmlns:a16="http://schemas.microsoft.com/office/drawing/2014/main" id="{F08B6E26-64DC-4716-94E7-EE4FC7C139C2}"/>
              </a:ext>
            </a:extLst>
          </p:cNvPr>
          <p:cNvCxnSpPr>
            <a:cxnSpLocks/>
            <a:stCxn id="22" idx="0"/>
            <a:endCxn id="25" idx="4"/>
          </p:cNvCxnSpPr>
          <p:nvPr/>
        </p:nvCxnSpPr>
        <p:spPr>
          <a:xfrm rot="16200000" flipV="1">
            <a:off x="10252436" y="2177010"/>
            <a:ext cx="387422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29">
            <a:extLst>
              <a:ext uri="{FF2B5EF4-FFF2-40B4-BE49-F238E27FC236}">
                <a16:creationId xmlns:a16="http://schemas.microsoft.com/office/drawing/2014/main" id="{22EC9B54-C95E-4E54-9CF0-7FD4109C58D3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rot="5400000" flipH="1" flipV="1">
            <a:off x="10280691" y="1479313"/>
            <a:ext cx="340436" cy="952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48D7D7E-1C6D-4502-B9BC-8C4439103638}"/>
              </a:ext>
            </a:extLst>
          </p:cNvPr>
          <p:cNvSpPr/>
          <p:nvPr/>
        </p:nvSpPr>
        <p:spPr>
          <a:xfrm>
            <a:off x="4162040" y="5051216"/>
            <a:ext cx="961289" cy="369180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Output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Embedding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EA39C42-F8A3-443D-B29B-E63D638EAC73}"/>
              </a:ext>
            </a:extLst>
          </p:cNvPr>
          <p:cNvSpPr/>
          <p:nvPr/>
        </p:nvSpPr>
        <p:spPr>
          <a:xfrm>
            <a:off x="1557164" y="5063002"/>
            <a:ext cx="961289" cy="369180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Embedding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7634886-0DE3-431A-BCA3-30A43FCCA524}"/>
              </a:ext>
            </a:extLst>
          </p:cNvPr>
          <p:cNvSpPr/>
          <p:nvPr/>
        </p:nvSpPr>
        <p:spPr>
          <a:xfrm>
            <a:off x="1346778" y="4302758"/>
            <a:ext cx="1393788" cy="441554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AAE22E3-ADC9-4CE4-ADA5-6402DC05A8C2}"/>
              </a:ext>
            </a:extLst>
          </p:cNvPr>
          <p:cNvSpPr/>
          <p:nvPr/>
        </p:nvSpPr>
        <p:spPr>
          <a:xfrm>
            <a:off x="3949010" y="4302758"/>
            <a:ext cx="1393788" cy="441554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6F14F53-D929-4438-9D48-0E2B6C417115}"/>
                  </a:ext>
                </a:extLst>
              </p:cNvPr>
              <p:cNvSpPr txBox="1"/>
              <p:nvPr/>
            </p:nvSpPr>
            <p:spPr>
              <a:xfrm>
                <a:off x="3945797" y="5934623"/>
                <a:ext cx="1393777" cy="235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050" dirty="0"/>
                      <m:t>(</m:t>
                    </m:r>
                    <m:r>
                      <m:rPr>
                        <m:nor/>
                      </m:rPr>
                      <a:rPr lang="en-US" altLang="ko-KR" sz="1050" dirty="0"/>
                      <m:t>shifted</m:t>
                    </m:r>
                    <m:r>
                      <m:rPr>
                        <m:nor/>
                      </m:rPr>
                      <a:rPr lang="en-US" altLang="ko-KR" sz="1050" dirty="0"/>
                      <m:t> </m:t>
                    </m:r>
                    <m:r>
                      <m:rPr>
                        <m:nor/>
                      </m:rPr>
                      <a:rPr lang="en-US" altLang="ko-KR" sz="1050" dirty="0"/>
                      <m:t>right</m:t>
                    </m:r>
                    <m:r>
                      <m:rPr>
                        <m:nor/>
                      </m:rPr>
                      <a:rPr lang="en-US" altLang="ko-KR" sz="1050" dirty="0"/>
                      <m:t>)</m:t>
                    </m:r>
                  </m:oMath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6F14F53-D929-4438-9D48-0E2B6C417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97" y="5934623"/>
                <a:ext cx="1393777" cy="235881"/>
              </a:xfrm>
              <a:prstGeom prst="rect">
                <a:avLst/>
              </a:prstGeom>
              <a:blipFill>
                <a:blip r:embed="rId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982A3D2-9852-4159-BBE3-0893F57272A9}"/>
                  </a:ext>
                </a:extLst>
              </p:cNvPr>
              <p:cNvSpPr txBox="1"/>
              <p:nvPr/>
            </p:nvSpPr>
            <p:spPr>
              <a:xfrm>
                <a:off x="1821066" y="5948430"/>
                <a:ext cx="4334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982A3D2-9852-4159-BBE3-0893F572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066" y="5948430"/>
                <a:ext cx="433484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연결선: 꺾임 29">
            <a:extLst>
              <a:ext uri="{FF2B5EF4-FFF2-40B4-BE49-F238E27FC236}">
                <a16:creationId xmlns:a16="http://schemas.microsoft.com/office/drawing/2014/main" id="{88A430B7-82E5-4225-9AE6-5D255174E419}"/>
              </a:ext>
            </a:extLst>
          </p:cNvPr>
          <p:cNvCxnSpPr>
            <a:cxnSpLocks/>
            <a:stCxn id="73" idx="0"/>
            <a:endCxn id="69" idx="2"/>
          </p:cNvCxnSpPr>
          <p:nvPr/>
        </p:nvCxnSpPr>
        <p:spPr>
          <a:xfrm rot="5400000" flipH="1" flipV="1">
            <a:off x="1779684" y="5690306"/>
            <a:ext cx="516248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29">
            <a:extLst>
              <a:ext uri="{FF2B5EF4-FFF2-40B4-BE49-F238E27FC236}">
                <a16:creationId xmlns:a16="http://schemas.microsoft.com/office/drawing/2014/main" id="{AD848765-89F5-4843-ACB0-9745CD7E47D9}"/>
              </a:ext>
            </a:extLst>
          </p:cNvPr>
          <p:cNvCxnSpPr>
            <a:cxnSpLocks/>
            <a:stCxn id="72" idx="0"/>
            <a:endCxn id="68" idx="2"/>
          </p:cNvCxnSpPr>
          <p:nvPr/>
        </p:nvCxnSpPr>
        <p:spPr>
          <a:xfrm rot="16200000" flipV="1">
            <a:off x="4385573" y="5677509"/>
            <a:ext cx="514227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29">
            <a:extLst>
              <a:ext uri="{FF2B5EF4-FFF2-40B4-BE49-F238E27FC236}">
                <a16:creationId xmlns:a16="http://schemas.microsoft.com/office/drawing/2014/main" id="{2E1F8FA1-2E1D-4881-8D1C-E8D65FE80D46}"/>
              </a:ext>
            </a:extLst>
          </p:cNvPr>
          <p:cNvCxnSpPr>
            <a:cxnSpLocks/>
            <a:stCxn id="69" idx="0"/>
            <a:endCxn id="70" idx="2"/>
          </p:cNvCxnSpPr>
          <p:nvPr/>
        </p:nvCxnSpPr>
        <p:spPr>
          <a:xfrm rot="5400000" flipH="1" flipV="1">
            <a:off x="1881395" y="4900726"/>
            <a:ext cx="318690" cy="586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29">
            <a:extLst>
              <a:ext uri="{FF2B5EF4-FFF2-40B4-BE49-F238E27FC236}">
                <a16:creationId xmlns:a16="http://schemas.microsoft.com/office/drawing/2014/main" id="{43625F1D-25F6-4A86-BFD0-3DF0DEE61223}"/>
              </a:ext>
            </a:extLst>
          </p:cNvPr>
          <p:cNvCxnSpPr>
            <a:cxnSpLocks/>
            <a:stCxn id="68" idx="0"/>
            <a:endCxn id="71" idx="2"/>
          </p:cNvCxnSpPr>
          <p:nvPr/>
        </p:nvCxnSpPr>
        <p:spPr>
          <a:xfrm rot="5400000" flipH="1" flipV="1">
            <a:off x="4490842" y="4896155"/>
            <a:ext cx="306904" cy="321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29">
            <a:extLst>
              <a:ext uri="{FF2B5EF4-FFF2-40B4-BE49-F238E27FC236}">
                <a16:creationId xmlns:a16="http://schemas.microsoft.com/office/drawing/2014/main" id="{F4947D3B-FD86-4DB5-8B0A-BC075F8FAA7B}"/>
              </a:ext>
            </a:extLst>
          </p:cNvPr>
          <p:cNvCxnSpPr>
            <a:cxnSpLocks/>
            <a:stCxn id="71" idx="0"/>
            <a:endCxn id="79" idx="2"/>
          </p:cNvCxnSpPr>
          <p:nvPr/>
        </p:nvCxnSpPr>
        <p:spPr>
          <a:xfrm rot="16200000" flipV="1">
            <a:off x="4143291" y="3800145"/>
            <a:ext cx="1002006" cy="322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CF27596-F0A3-4FDC-99A5-01B3A1EA3D2E}"/>
              </a:ext>
            </a:extLst>
          </p:cNvPr>
          <p:cNvSpPr/>
          <p:nvPr/>
        </p:nvSpPr>
        <p:spPr>
          <a:xfrm>
            <a:off x="4027720" y="2981410"/>
            <a:ext cx="1229928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Linear(</a:t>
            </a:r>
            <a:r>
              <a:rPr lang="en-US" altLang="ko-KR" sz="1400" b="1" dirty="0" err="1">
                <a:solidFill>
                  <a:sysClr val="windowText" lastClr="000000"/>
                </a:solidFill>
              </a:rPr>
              <a:t>XtoV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연결선: 꺾임 29">
            <a:extLst>
              <a:ext uri="{FF2B5EF4-FFF2-40B4-BE49-F238E27FC236}">
                <a16:creationId xmlns:a16="http://schemas.microsoft.com/office/drawing/2014/main" id="{0D8F62FE-4EF1-45F0-9092-65A59D6B353F}"/>
              </a:ext>
            </a:extLst>
          </p:cNvPr>
          <p:cNvCxnSpPr>
            <a:cxnSpLocks/>
            <a:stCxn id="70" idx="0"/>
            <a:endCxn id="81" idx="2"/>
          </p:cNvCxnSpPr>
          <p:nvPr/>
        </p:nvCxnSpPr>
        <p:spPr>
          <a:xfrm rot="16200000" flipV="1">
            <a:off x="1869631" y="4128716"/>
            <a:ext cx="342219" cy="586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82616D34-F7D4-4C8A-9CB8-BB8CB37621A7}"/>
                  </a:ext>
                </a:extLst>
              </p:cNvPr>
              <p:cNvSpPr/>
              <p:nvPr/>
            </p:nvSpPr>
            <p:spPr>
              <a:xfrm>
                <a:off x="1794668" y="3631533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82616D34-F7D4-4C8A-9CB8-BB8CB3762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668" y="3631533"/>
                <a:ext cx="486277" cy="32900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연결선: 꺾임 29">
            <a:extLst>
              <a:ext uri="{FF2B5EF4-FFF2-40B4-BE49-F238E27FC236}">
                <a16:creationId xmlns:a16="http://schemas.microsoft.com/office/drawing/2014/main" id="{E5A071DC-8AF8-46E7-BA81-BFBEF283BA45}"/>
              </a:ext>
            </a:extLst>
          </p:cNvPr>
          <p:cNvCxnSpPr>
            <a:cxnSpLocks/>
            <a:stCxn id="71" idx="0"/>
            <a:endCxn id="83" idx="2"/>
          </p:cNvCxnSpPr>
          <p:nvPr/>
        </p:nvCxnSpPr>
        <p:spPr>
          <a:xfrm rot="16200000" flipV="1">
            <a:off x="3748604" y="3405458"/>
            <a:ext cx="342220" cy="145238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64C351C0-BFFC-4D11-903C-9186CEA6D4E7}"/>
                  </a:ext>
                </a:extLst>
              </p:cNvPr>
              <p:cNvSpPr/>
              <p:nvPr/>
            </p:nvSpPr>
            <p:spPr>
              <a:xfrm>
                <a:off x="2950385" y="3631532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64C351C0-BFFC-4D11-903C-9186CEA6D4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385" y="3631532"/>
                <a:ext cx="486277" cy="329006"/>
              </a:xfrm>
              <a:prstGeom prst="roundRect">
                <a:avLst/>
              </a:prstGeom>
              <a:blipFill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연결선: 꺾임 29">
            <a:extLst>
              <a:ext uri="{FF2B5EF4-FFF2-40B4-BE49-F238E27FC236}">
                <a16:creationId xmlns:a16="http://schemas.microsoft.com/office/drawing/2014/main" id="{204BDFA6-4811-404C-A497-FA0DB05253FF}"/>
              </a:ext>
            </a:extLst>
          </p:cNvPr>
          <p:cNvCxnSpPr>
            <a:cxnSpLocks/>
            <a:stCxn id="83" idx="0"/>
            <a:endCxn id="85" idx="2"/>
          </p:cNvCxnSpPr>
          <p:nvPr/>
        </p:nvCxnSpPr>
        <p:spPr>
          <a:xfrm rot="16200000" flipV="1">
            <a:off x="3028134" y="3466141"/>
            <a:ext cx="33078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154C7530-EF6B-41FD-BDD1-024233531BF1}"/>
              </a:ext>
            </a:extLst>
          </p:cNvPr>
          <p:cNvSpPr/>
          <p:nvPr/>
        </p:nvSpPr>
        <p:spPr>
          <a:xfrm>
            <a:off x="2578559" y="2981410"/>
            <a:ext cx="1229928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Linear(</a:t>
            </a:r>
            <a:r>
              <a:rPr lang="en-US" altLang="ko-KR" sz="1400" b="1" dirty="0" err="1">
                <a:solidFill>
                  <a:sysClr val="windowText" lastClr="000000"/>
                </a:solidFill>
              </a:rPr>
              <a:t>ZtoV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6314FE8-43FB-454F-8F77-A5064F5719B0}"/>
              </a:ext>
            </a:extLst>
          </p:cNvPr>
          <p:cNvSpPr/>
          <p:nvPr/>
        </p:nvSpPr>
        <p:spPr>
          <a:xfrm>
            <a:off x="4162040" y="1642193"/>
            <a:ext cx="961289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Softmax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7F16B50A-4D38-458D-9814-12B144FAFD00}"/>
              </a:ext>
            </a:extLst>
          </p:cNvPr>
          <p:cNvCxnSpPr>
            <a:cxnSpLocks/>
            <a:stCxn id="88" idx="2"/>
            <a:endCxn id="86" idx="0"/>
          </p:cNvCxnSpPr>
          <p:nvPr/>
        </p:nvCxnSpPr>
        <p:spPr>
          <a:xfrm>
            <a:off x="4642685" y="1312301"/>
            <a:ext cx="0" cy="329892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7AB9EEA-8972-4858-A2D6-95029BF8CB8F}"/>
              </a:ext>
            </a:extLst>
          </p:cNvPr>
          <p:cNvSpPr txBox="1"/>
          <p:nvPr/>
        </p:nvSpPr>
        <p:spPr>
          <a:xfrm>
            <a:off x="4066257" y="923791"/>
            <a:ext cx="1152855" cy="38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Output Probability</a:t>
            </a:r>
            <a:endParaRPr lang="ko-KR" altLang="en-US" sz="1050" dirty="0"/>
          </a:p>
        </p:txBody>
      </p:sp>
      <p:sp>
        <p:nvSpPr>
          <p:cNvPr id="89" name="순서도: 논리합 88">
            <a:extLst>
              <a:ext uri="{FF2B5EF4-FFF2-40B4-BE49-F238E27FC236}">
                <a16:creationId xmlns:a16="http://schemas.microsoft.com/office/drawing/2014/main" id="{0F832BD2-739C-4BF2-B609-C5BDE3A4F85A}"/>
              </a:ext>
            </a:extLst>
          </p:cNvPr>
          <p:cNvSpPr/>
          <p:nvPr/>
        </p:nvSpPr>
        <p:spPr>
          <a:xfrm>
            <a:off x="4481907" y="2395624"/>
            <a:ext cx="321551" cy="329006"/>
          </a:xfrm>
          <a:prstGeom prst="flowChar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연결선: 꺾임 29">
            <a:extLst>
              <a:ext uri="{FF2B5EF4-FFF2-40B4-BE49-F238E27FC236}">
                <a16:creationId xmlns:a16="http://schemas.microsoft.com/office/drawing/2014/main" id="{D6575C88-09C2-46CD-BEDB-C2FD2A332119}"/>
              </a:ext>
            </a:extLst>
          </p:cNvPr>
          <p:cNvCxnSpPr>
            <a:cxnSpLocks/>
            <a:stCxn id="85" idx="0"/>
            <a:endCxn id="89" idx="2"/>
          </p:cNvCxnSpPr>
          <p:nvPr/>
        </p:nvCxnSpPr>
        <p:spPr>
          <a:xfrm rot="5400000" flipH="1" flipV="1">
            <a:off x="3627074" y="2126577"/>
            <a:ext cx="421283" cy="1288384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29">
            <a:extLst>
              <a:ext uri="{FF2B5EF4-FFF2-40B4-BE49-F238E27FC236}">
                <a16:creationId xmlns:a16="http://schemas.microsoft.com/office/drawing/2014/main" id="{0501F43F-2836-49E7-A6F1-201EB6537495}"/>
              </a:ext>
            </a:extLst>
          </p:cNvPr>
          <p:cNvCxnSpPr>
            <a:cxnSpLocks/>
            <a:stCxn id="89" idx="0"/>
            <a:endCxn id="86" idx="2"/>
          </p:cNvCxnSpPr>
          <p:nvPr/>
        </p:nvCxnSpPr>
        <p:spPr>
          <a:xfrm rot="5400000" flipH="1" flipV="1">
            <a:off x="4425640" y="2178579"/>
            <a:ext cx="434089" cy="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15">
            <a:extLst>
              <a:ext uri="{FF2B5EF4-FFF2-40B4-BE49-F238E27FC236}">
                <a16:creationId xmlns:a16="http://schemas.microsoft.com/office/drawing/2014/main" id="{4743FAB8-3CF4-4799-AC04-76A5AF4C0F41}"/>
              </a:ext>
            </a:extLst>
          </p:cNvPr>
          <p:cNvCxnSpPr>
            <a:cxnSpLocks/>
            <a:stCxn id="81" idx="0"/>
            <a:endCxn id="83" idx="0"/>
          </p:cNvCxnSpPr>
          <p:nvPr/>
        </p:nvCxnSpPr>
        <p:spPr>
          <a:xfrm rot="5400000" flipH="1" flipV="1">
            <a:off x="2615665" y="3053675"/>
            <a:ext cx="1" cy="1155717"/>
          </a:xfrm>
          <a:prstGeom prst="curvedConnector3">
            <a:avLst>
              <a:gd name="adj1" fmla="val 22860100000"/>
            </a:avLst>
          </a:prstGeom>
          <a:ln w="190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29">
            <a:extLst>
              <a:ext uri="{FF2B5EF4-FFF2-40B4-BE49-F238E27FC236}">
                <a16:creationId xmlns:a16="http://schemas.microsoft.com/office/drawing/2014/main" id="{0884C533-1DAC-4B67-9573-3E3752508CD8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2740566" y="4523535"/>
            <a:ext cx="1208444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29">
            <a:extLst>
              <a:ext uri="{FF2B5EF4-FFF2-40B4-BE49-F238E27FC236}">
                <a16:creationId xmlns:a16="http://schemas.microsoft.com/office/drawing/2014/main" id="{D7F311A6-EF20-4183-87E3-477C4345F2FA}"/>
              </a:ext>
            </a:extLst>
          </p:cNvPr>
          <p:cNvCxnSpPr>
            <a:cxnSpLocks/>
            <a:stCxn id="79" idx="0"/>
            <a:endCxn id="89" idx="4"/>
          </p:cNvCxnSpPr>
          <p:nvPr/>
        </p:nvCxnSpPr>
        <p:spPr>
          <a:xfrm rot="16200000" flipV="1">
            <a:off x="4514294" y="2853019"/>
            <a:ext cx="256780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C0A82ED-8129-4C91-8893-932204429BCB}"/>
              </a:ext>
            </a:extLst>
          </p:cNvPr>
          <p:cNvCxnSpPr/>
          <p:nvPr/>
        </p:nvCxnSpPr>
        <p:spPr>
          <a:xfrm>
            <a:off x="588761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016192A-FC5B-4DEF-B712-C028C649E45C}"/>
              </a:ext>
            </a:extLst>
          </p:cNvPr>
          <p:cNvSpPr txBox="1"/>
          <p:nvPr/>
        </p:nvSpPr>
        <p:spPr>
          <a:xfrm>
            <a:off x="224628" y="327634"/>
            <a:ext cx="4059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Training</a:t>
            </a:r>
            <a:endParaRPr lang="ko-KR" altLang="en-US" sz="28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3091546-5A28-4EFE-BE9F-3EA57BA5C611}"/>
              </a:ext>
            </a:extLst>
          </p:cNvPr>
          <p:cNvSpPr txBox="1"/>
          <p:nvPr/>
        </p:nvSpPr>
        <p:spPr>
          <a:xfrm>
            <a:off x="6136959" y="294977"/>
            <a:ext cx="4059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Inference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C400699-E45B-4054-9FD0-0B53EEEA6853}"/>
                  </a:ext>
                </a:extLst>
              </p:cNvPr>
              <p:cNvSpPr txBox="1"/>
              <p:nvPr/>
            </p:nvSpPr>
            <p:spPr>
              <a:xfrm>
                <a:off x="9069415" y="1426053"/>
                <a:ext cx="809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(0.05)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C400699-E45B-4054-9FD0-0B53EEEA6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415" y="1426053"/>
                <a:ext cx="809828" cy="369332"/>
              </a:xfrm>
              <a:prstGeom prst="rect">
                <a:avLst/>
              </a:prstGeom>
              <a:blipFill>
                <a:blip r:embed="rId10"/>
                <a:stretch>
                  <a:fillRect r="-45865"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7432D1F1-8C20-4BE3-80A6-7EF81C4F2F65}"/>
              </a:ext>
            </a:extLst>
          </p:cNvPr>
          <p:cNvSpPr/>
          <p:nvPr/>
        </p:nvSpPr>
        <p:spPr>
          <a:xfrm>
            <a:off x="6104311" y="1401701"/>
            <a:ext cx="2689611" cy="60023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It’s like a bag of words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80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48D7D7E-1C6D-4502-B9BC-8C4439103638}"/>
              </a:ext>
            </a:extLst>
          </p:cNvPr>
          <p:cNvSpPr/>
          <p:nvPr/>
        </p:nvSpPr>
        <p:spPr>
          <a:xfrm>
            <a:off x="9143615" y="4803566"/>
            <a:ext cx="961289" cy="369180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Output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Embedding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EA39C42-F8A3-443D-B29B-E63D638EAC73}"/>
              </a:ext>
            </a:extLst>
          </p:cNvPr>
          <p:cNvSpPr/>
          <p:nvPr/>
        </p:nvSpPr>
        <p:spPr>
          <a:xfrm>
            <a:off x="6538739" y="4815352"/>
            <a:ext cx="961289" cy="369180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Embedding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7634886-0DE3-431A-BCA3-30A43FCCA524}"/>
              </a:ext>
            </a:extLst>
          </p:cNvPr>
          <p:cNvSpPr/>
          <p:nvPr/>
        </p:nvSpPr>
        <p:spPr>
          <a:xfrm>
            <a:off x="6328353" y="4055108"/>
            <a:ext cx="1393788" cy="441554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AAE22E3-ADC9-4CE4-ADA5-6402DC05A8C2}"/>
              </a:ext>
            </a:extLst>
          </p:cNvPr>
          <p:cNvSpPr/>
          <p:nvPr/>
        </p:nvSpPr>
        <p:spPr>
          <a:xfrm>
            <a:off x="8930585" y="4055108"/>
            <a:ext cx="1393788" cy="441554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6F14F53-D929-4438-9D48-0E2B6C417115}"/>
                  </a:ext>
                </a:extLst>
              </p:cNvPr>
              <p:cNvSpPr txBox="1"/>
              <p:nvPr/>
            </p:nvSpPr>
            <p:spPr>
              <a:xfrm>
                <a:off x="8927372" y="5686973"/>
                <a:ext cx="1393777" cy="235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050" dirty="0"/>
                      <m:t>(</m:t>
                    </m:r>
                    <m:r>
                      <m:rPr>
                        <m:nor/>
                      </m:rPr>
                      <a:rPr lang="en-US" altLang="ko-KR" sz="1050" dirty="0"/>
                      <m:t>shifted</m:t>
                    </m:r>
                    <m:r>
                      <m:rPr>
                        <m:nor/>
                      </m:rPr>
                      <a:rPr lang="en-US" altLang="ko-KR" sz="1050" dirty="0"/>
                      <m:t> </m:t>
                    </m:r>
                    <m:r>
                      <m:rPr>
                        <m:nor/>
                      </m:rPr>
                      <a:rPr lang="en-US" altLang="ko-KR" sz="1050" dirty="0"/>
                      <m:t>right</m:t>
                    </m:r>
                    <m:r>
                      <m:rPr>
                        <m:nor/>
                      </m:rPr>
                      <a:rPr lang="en-US" altLang="ko-KR" sz="1050" dirty="0"/>
                      <m:t>)</m:t>
                    </m:r>
                  </m:oMath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6F14F53-D929-4438-9D48-0E2B6C417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372" y="5686973"/>
                <a:ext cx="1393777" cy="235881"/>
              </a:xfrm>
              <a:prstGeom prst="rect">
                <a:avLst/>
              </a:prstGeom>
              <a:blipFill>
                <a:blip r:embed="rId2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982A3D2-9852-4159-BBE3-0893F57272A9}"/>
                  </a:ext>
                </a:extLst>
              </p:cNvPr>
              <p:cNvSpPr txBox="1"/>
              <p:nvPr/>
            </p:nvSpPr>
            <p:spPr>
              <a:xfrm>
                <a:off x="6802641" y="5700780"/>
                <a:ext cx="4334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982A3D2-9852-4159-BBE3-0893F572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641" y="5700780"/>
                <a:ext cx="43348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연결선: 꺾임 29">
            <a:extLst>
              <a:ext uri="{FF2B5EF4-FFF2-40B4-BE49-F238E27FC236}">
                <a16:creationId xmlns:a16="http://schemas.microsoft.com/office/drawing/2014/main" id="{88A430B7-82E5-4225-9AE6-5D255174E419}"/>
              </a:ext>
            </a:extLst>
          </p:cNvPr>
          <p:cNvCxnSpPr>
            <a:cxnSpLocks/>
            <a:stCxn id="73" idx="0"/>
            <a:endCxn id="69" idx="2"/>
          </p:cNvCxnSpPr>
          <p:nvPr/>
        </p:nvCxnSpPr>
        <p:spPr>
          <a:xfrm rot="5400000" flipH="1" flipV="1">
            <a:off x="6761259" y="5442656"/>
            <a:ext cx="516248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29">
            <a:extLst>
              <a:ext uri="{FF2B5EF4-FFF2-40B4-BE49-F238E27FC236}">
                <a16:creationId xmlns:a16="http://schemas.microsoft.com/office/drawing/2014/main" id="{AD848765-89F5-4843-ACB0-9745CD7E47D9}"/>
              </a:ext>
            </a:extLst>
          </p:cNvPr>
          <p:cNvCxnSpPr>
            <a:cxnSpLocks/>
            <a:stCxn id="72" idx="0"/>
            <a:endCxn id="68" idx="2"/>
          </p:cNvCxnSpPr>
          <p:nvPr/>
        </p:nvCxnSpPr>
        <p:spPr>
          <a:xfrm rot="16200000" flipV="1">
            <a:off x="9367148" y="5429859"/>
            <a:ext cx="514227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29">
            <a:extLst>
              <a:ext uri="{FF2B5EF4-FFF2-40B4-BE49-F238E27FC236}">
                <a16:creationId xmlns:a16="http://schemas.microsoft.com/office/drawing/2014/main" id="{2E1F8FA1-2E1D-4881-8D1C-E8D65FE80D46}"/>
              </a:ext>
            </a:extLst>
          </p:cNvPr>
          <p:cNvCxnSpPr>
            <a:cxnSpLocks/>
            <a:stCxn id="69" idx="0"/>
            <a:endCxn id="70" idx="2"/>
          </p:cNvCxnSpPr>
          <p:nvPr/>
        </p:nvCxnSpPr>
        <p:spPr>
          <a:xfrm rot="5400000" flipH="1" flipV="1">
            <a:off x="6862970" y="4653076"/>
            <a:ext cx="318690" cy="586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29">
            <a:extLst>
              <a:ext uri="{FF2B5EF4-FFF2-40B4-BE49-F238E27FC236}">
                <a16:creationId xmlns:a16="http://schemas.microsoft.com/office/drawing/2014/main" id="{43625F1D-25F6-4A86-BFD0-3DF0DEE61223}"/>
              </a:ext>
            </a:extLst>
          </p:cNvPr>
          <p:cNvCxnSpPr>
            <a:cxnSpLocks/>
            <a:stCxn id="68" idx="0"/>
            <a:endCxn id="71" idx="2"/>
          </p:cNvCxnSpPr>
          <p:nvPr/>
        </p:nvCxnSpPr>
        <p:spPr>
          <a:xfrm rot="5400000" flipH="1" flipV="1">
            <a:off x="9472417" y="4648505"/>
            <a:ext cx="306904" cy="321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29">
            <a:extLst>
              <a:ext uri="{FF2B5EF4-FFF2-40B4-BE49-F238E27FC236}">
                <a16:creationId xmlns:a16="http://schemas.microsoft.com/office/drawing/2014/main" id="{F4947D3B-FD86-4DB5-8B0A-BC075F8FAA7B}"/>
              </a:ext>
            </a:extLst>
          </p:cNvPr>
          <p:cNvCxnSpPr>
            <a:cxnSpLocks/>
            <a:stCxn id="71" idx="0"/>
            <a:endCxn id="79" idx="2"/>
          </p:cNvCxnSpPr>
          <p:nvPr/>
        </p:nvCxnSpPr>
        <p:spPr>
          <a:xfrm rot="16200000" flipV="1">
            <a:off x="9124866" y="3552495"/>
            <a:ext cx="1002006" cy="322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CF27596-F0A3-4FDC-99A5-01B3A1EA3D2E}"/>
              </a:ext>
            </a:extLst>
          </p:cNvPr>
          <p:cNvSpPr/>
          <p:nvPr/>
        </p:nvSpPr>
        <p:spPr>
          <a:xfrm>
            <a:off x="9009295" y="2733760"/>
            <a:ext cx="1229928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Linear(</a:t>
            </a:r>
            <a:r>
              <a:rPr lang="en-US" altLang="ko-KR" sz="1400" b="1" dirty="0" err="1">
                <a:solidFill>
                  <a:sysClr val="windowText" lastClr="000000"/>
                </a:solidFill>
              </a:rPr>
              <a:t>XtoV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연결선: 꺾임 29">
            <a:extLst>
              <a:ext uri="{FF2B5EF4-FFF2-40B4-BE49-F238E27FC236}">
                <a16:creationId xmlns:a16="http://schemas.microsoft.com/office/drawing/2014/main" id="{0D8F62FE-4EF1-45F0-9092-65A59D6B353F}"/>
              </a:ext>
            </a:extLst>
          </p:cNvPr>
          <p:cNvCxnSpPr>
            <a:cxnSpLocks/>
            <a:stCxn id="70" idx="0"/>
            <a:endCxn id="81" idx="2"/>
          </p:cNvCxnSpPr>
          <p:nvPr/>
        </p:nvCxnSpPr>
        <p:spPr>
          <a:xfrm rot="16200000" flipV="1">
            <a:off x="6851206" y="3881066"/>
            <a:ext cx="342219" cy="586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82616D34-F7D4-4C8A-9CB8-BB8CB37621A7}"/>
                  </a:ext>
                </a:extLst>
              </p:cNvPr>
              <p:cNvSpPr/>
              <p:nvPr/>
            </p:nvSpPr>
            <p:spPr>
              <a:xfrm>
                <a:off x="6776243" y="3383883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82616D34-F7D4-4C8A-9CB8-BB8CB3762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243" y="3383883"/>
                <a:ext cx="486277" cy="32900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연결선: 꺾임 29">
            <a:extLst>
              <a:ext uri="{FF2B5EF4-FFF2-40B4-BE49-F238E27FC236}">
                <a16:creationId xmlns:a16="http://schemas.microsoft.com/office/drawing/2014/main" id="{E5A071DC-8AF8-46E7-BA81-BFBEF283BA45}"/>
              </a:ext>
            </a:extLst>
          </p:cNvPr>
          <p:cNvCxnSpPr>
            <a:cxnSpLocks/>
            <a:stCxn id="71" idx="0"/>
            <a:endCxn id="83" idx="2"/>
          </p:cNvCxnSpPr>
          <p:nvPr/>
        </p:nvCxnSpPr>
        <p:spPr>
          <a:xfrm rot="16200000" flipV="1">
            <a:off x="8730179" y="3157808"/>
            <a:ext cx="342220" cy="145238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64C351C0-BFFC-4D11-903C-9186CEA6D4E7}"/>
                  </a:ext>
                </a:extLst>
              </p:cNvPr>
              <p:cNvSpPr/>
              <p:nvPr/>
            </p:nvSpPr>
            <p:spPr>
              <a:xfrm>
                <a:off x="7931960" y="3383882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64C351C0-BFFC-4D11-903C-9186CEA6D4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960" y="3383882"/>
                <a:ext cx="486277" cy="329006"/>
              </a:xfrm>
              <a:prstGeom prst="round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연결선: 꺾임 29">
            <a:extLst>
              <a:ext uri="{FF2B5EF4-FFF2-40B4-BE49-F238E27FC236}">
                <a16:creationId xmlns:a16="http://schemas.microsoft.com/office/drawing/2014/main" id="{204BDFA6-4811-404C-A497-FA0DB05253FF}"/>
              </a:ext>
            </a:extLst>
          </p:cNvPr>
          <p:cNvCxnSpPr>
            <a:cxnSpLocks/>
            <a:stCxn id="83" idx="0"/>
            <a:endCxn id="85" idx="2"/>
          </p:cNvCxnSpPr>
          <p:nvPr/>
        </p:nvCxnSpPr>
        <p:spPr>
          <a:xfrm rot="16200000" flipV="1">
            <a:off x="8009709" y="3218491"/>
            <a:ext cx="33078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154C7530-EF6B-41FD-BDD1-024233531BF1}"/>
              </a:ext>
            </a:extLst>
          </p:cNvPr>
          <p:cNvSpPr/>
          <p:nvPr/>
        </p:nvSpPr>
        <p:spPr>
          <a:xfrm>
            <a:off x="7560134" y="2733760"/>
            <a:ext cx="1229928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Linear(</a:t>
            </a:r>
            <a:r>
              <a:rPr lang="en-US" altLang="ko-KR" sz="1400" b="1" dirty="0" err="1">
                <a:solidFill>
                  <a:sysClr val="windowText" lastClr="000000"/>
                </a:solidFill>
              </a:rPr>
              <a:t>ZtoV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6314FE8-43FB-454F-8F77-A5064F5719B0}"/>
              </a:ext>
            </a:extLst>
          </p:cNvPr>
          <p:cNvSpPr/>
          <p:nvPr/>
        </p:nvSpPr>
        <p:spPr>
          <a:xfrm>
            <a:off x="9143615" y="1394543"/>
            <a:ext cx="961289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Softmax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7F16B50A-4D38-458D-9814-12B144FAFD00}"/>
              </a:ext>
            </a:extLst>
          </p:cNvPr>
          <p:cNvCxnSpPr>
            <a:cxnSpLocks/>
            <a:stCxn id="88" idx="2"/>
            <a:endCxn id="86" idx="0"/>
          </p:cNvCxnSpPr>
          <p:nvPr/>
        </p:nvCxnSpPr>
        <p:spPr>
          <a:xfrm>
            <a:off x="9624260" y="1064651"/>
            <a:ext cx="0" cy="329892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7AB9EEA-8972-4858-A2D6-95029BF8CB8F}"/>
              </a:ext>
            </a:extLst>
          </p:cNvPr>
          <p:cNvSpPr txBox="1"/>
          <p:nvPr/>
        </p:nvSpPr>
        <p:spPr>
          <a:xfrm>
            <a:off x="9047832" y="676141"/>
            <a:ext cx="1152855" cy="38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Output Probability</a:t>
            </a:r>
            <a:endParaRPr lang="ko-KR" altLang="en-US" sz="1050" dirty="0"/>
          </a:p>
        </p:txBody>
      </p:sp>
      <p:sp>
        <p:nvSpPr>
          <p:cNvPr id="89" name="순서도: 논리합 88">
            <a:extLst>
              <a:ext uri="{FF2B5EF4-FFF2-40B4-BE49-F238E27FC236}">
                <a16:creationId xmlns:a16="http://schemas.microsoft.com/office/drawing/2014/main" id="{0F832BD2-739C-4BF2-B609-C5BDE3A4F85A}"/>
              </a:ext>
            </a:extLst>
          </p:cNvPr>
          <p:cNvSpPr/>
          <p:nvPr/>
        </p:nvSpPr>
        <p:spPr>
          <a:xfrm>
            <a:off x="9463482" y="2147974"/>
            <a:ext cx="321551" cy="329006"/>
          </a:xfrm>
          <a:prstGeom prst="flowChar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연결선: 꺾임 29">
            <a:extLst>
              <a:ext uri="{FF2B5EF4-FFF2-40B4-BE49-F238E27FC236}">
                <a16:creationId xmlns:a16="http://schemas.microsoft.com/office/drawing/2014/main" id="{D6575C88-09C2-46CD-BEDB-C2FD2A332119}"/>
              </a:ext>
            </a:extLst>
          </p:cNvPr>
          <p:cNvCxnSpPr>
            <a:cxnSpLocks/>
            <a:stCxn id="85" idx="0"/>
            <a:endCxn id="89" idx="2"/>
          </p:cNvCxnSpPr>
          <p:nvPr/>
        </p:nvCxnSpPr>
        <p:spPr>
          <a:xfrm rot="5400000" flipH="1" flipV="1">
            <a:off x="8608649" y="1878927"/>
            <a:ext cx="421283" cy="1288384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29">
            <a:extLst>
              <a:ext uri="{FF2B5EF4-FFF2-40B4-BE49-F238E27FC236}">
                <a16:creationId xmlns:a16="http://schemas.microsoft.com/office/drawing/2014/main" id="{0501F43F-2836-49E7-A6F1-201EB6537495}"/>
              </a:ext>
            </a:extLst>
          </p:cNvPr>
          <p:cNvCxnSpPr>
            <a:cxnSpLocks/>
            <a:stCxn id="89" idx="0"/>
            <a:endCxn id="86" idx="2"/>
          </p:cNvCxnSpPr>
          <p:nvPr/>
        </p:nvCxnSpPr>
        <p:spPr>
          <a:xfrm rot="5400000" flipH="1" flipV="1">
            <a:off x="9407215" y="1930929"/>
            <a:ext cx="434089" cy="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15">
            <a:extLst>
              <a:ext uri="{FF2B5EF4-FFF2-40B4-BE49-F238E27FC236}">
                <a16:creationId xmlns:a16="http://schemas.microsoft.com/office/drawing/2014/main" id="{4743FAB8-3CF4-4799-AC04-76A5AF4C0F41}"/>
              </a:ext>
            </a:extLst>
          </p:cNvPr>
          <p:cNvCxnSpPr>
            <a:cxnSpLocks/>
            <a:stCxn id="81" idx="0"/>
            <a:endCxn id="83" idx="0"/>
          </p:cNvCxnSpPr>
          <p:nvPr/>
        </p:nvCxnSpPr>
        <p:spPr>
          <a:xfrm rot="5400000" flipH="1" flipV="1">
            <a:off x="7597240" y="2806025"/>
            <a:ext cx="1" cy="1155717"/>
          </a:xfrm>
          <a:prstGeom prst="curvedConnector3">
            <a:avLst>
              <a:gd name="adj1" fmla="val 22860100000"/>
            </a:avLst>
          </a:prstGeom>
          <a:ln w="190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29">
            <a:extLst>
              <a:ext uri="{FF2B5EF4-FFF2-40B4-BE49-F238E27FC236}">
                <a16:creationId xmlns:a16="http://schemas.microsoft.com/office/drawing/2014/main" id="{0884C533-1DAC-4B67-9573-3E3752508CD8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7722141" y="4275885"/>
            <a:ext cx="1208444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29">
            <a:extLst>
              <a:ext uri="{FF2B5EF4-FFF2-40B4-BE49-F238E27FC236}">
                <a16:creationId xmlns:a16="http://schemas.microsoft.com/office/drawing/2014/main" id="{D7F311A6-EF20-4183-87E3-477C4345F2FA}"/>
              </a:ext>
            </a:extLst>
          </p:cNvPr>
          <p:cNvCxnSpPr>
            <a:cxnSpLocks/>
            <a:stCxn id="79" idx="0"/>
            <a:endCxn id="89" idx="4"/>
          </p:cNvCxnSpPr>
          <p:nvPr/>
        </p:nvCxnSpPr>
        <p:spPr>
          <a:xfrm rot="16200000" flipV="1">
            <a:off x="9495869" y="2605369"/>
            <a:ext cx="256780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C0A82ED-8129-4C91-8893-932204429BCB}"/>
              </a:ext>
            </a:extLst>
          </p:cNvPr>
          <p:cNvCxnSpPr/>
          <p:nvPr/>
        </p:nvCxnSpPr>
        <p:spPr>
          <a:xfrm>
            <a:off x="6096000" y="11597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016192A-FC5B-4DEF-B712-C028C649E45C}"/>
                  </a:ext>
                </a:extLst>
              </p:cNvPr>
              <p:cNvSpPr txBox="1"/>
              <p:nvPr/>
            </p:nvSpPr>
            <p:spPr>
              <a:xfrm>
                <a:off x="167496" y="313529"/>
                <a:ext cx="5790515" cy="4798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Transformer is a sophisticated model</a:t>
                </a:r>
              </a:p>
              <a:p>
                <a:endParaRPr lang="en-US" altLang="ko-KR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/>
                  <a:t>Warm UP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b="1" dirty="0"/>
              </a:p>
              <a:p>
                <a:r>
                  <a:rPr lang="en-US" altLang="ko-KR" sz="2000" dirty="0"/>
                  <a:t>1. Parameter of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Finetuned model is adapted to the </a:t>
                </a:r>
                <a:r>
                  <a:rPr lang="en-US" altLang="ko-KR" sz="2000" b="1" dirty="0"/>
                  <a:t>small learning rate </a:t>
                </a:r>
              </a:p>
              <a:p>
                <a:endParaRPr lang="en-US" altLang="ko-KR" sz="2000" b="1" dirty="0"/>
              </a:p>
              <a:p>
                <a:r>
                  <a:rPr lang="en-US" altLang="ko-KR" sz="2000" dirty="0"/>
                  <a:t>2.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may corrupt the model heavily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016192A-FC5B-4DEF-B712-C028C649E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96" y="313529"/>
                <a:ext cx="5790515" cy="4798686"/>
              </a:xfrm>
              <a:prstGeom prst="rect">
                <a:avLst/>
              </a:prstGeom>
              <a:blipFill>
                <a:blip r:embed="rId6"/>
                <a:stretch>
                  <a:fillRect l="-1579" t="-1015" b="-7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67A4968-75EB-4469-B16A-BBCDA96336B4}"/>
              </a:ext>
            </a:extLst>
          </p:cNvPr>
          <p:cNvCxnSpPr>
            <a:cxnSpLocks/>
            <a:stCxn id="73" idx="0"/>
            <a:endCxn id="89" idx="4"/>
          </p:cNvCxnSpPr>
          <p:nvPr/>
        </p:nvCxnSpPr>
        <p:spPr>
          <a:xfrm rot="5400000" flipH="1" flipV="1">
            <a:off x="6709920" y="2786443"/>
            <a:ext cx="3223800" cy="2604875"/>
          </a:xfrm>
          <a:prstGeom prst="bentConnector3">
            <a:avLst>
              <a:gd name="adj1" fmla="val 4468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E944205-E930-4CC4-830A-13C42B38A00D}"/>
              </a:ext>
            </a:extLst>
          </p:cNvPr>
          <p:cNvSpPr txBox="1"/>
          <p:nvPr/>
        </p:nvSpPr>
        <p:spPr>
          <a:xfrm>
            <a:off x="9679955" y="3398954"/>
            <a:ext cx="205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Transformer Flow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97" name="직선 화살표 연결선 39">
            <a:extLst>
              <a:ext uri="{FF2B5EF4-FFF2-40B4-BE49-F238E27FC236}">
                <a16:creationId xmlns:a16="http://schemas.microsoft.com/office/drawing/2014/main" id="{75A85169-58FB-4F4E-A115-166890A521F0}"/>
              </a:ext>
            </a:extLst>
          </p:cNvPr>
          <p:cNvCxnSpPr>
            <a:cxnSpLocks/>
            <a:stCxn id="71" idx="0"/>
            <a:endCxn id="89" idx="2"/>
          </p:cNvCxnSpPr>
          <p:nvPr/>
        </p:nvCxnSpPr>
        <p:spPr>
          <a:xfrm rot="16200000" flipV="1">
            <a:off x="8674166" y="3101794"/>
            <a:ext cx="1742631" cy="163997"/>
          </a:xfrm>
          <a:prstGeom prst="bentConnector4">
            <a:avLst>
              <a:gd name="adj1" fmla="val 8658"/>
              <a:gd name="adj2" fmla="val 796657"/>
            </a:avLst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9323E57-C1F3-4C19-96D2-7F560EA31CD9}"/>
              </a:ext>
            </a:extLst>
          </p:cNvPr>
          <p:cNvSpPr txBox="1"/>
          <p:nvPr/>
        </p:nvSpPr>
        <p:spPr>
          <a:xfrm>
            <a:off x="6125288" y="1888707"/>
            <a:ext cx="263807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Independent path of latent generation 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Day 2: Bag of Tricks for Image Classification with Convolutional Neural  Networks | by Francisco Ingham | A paper a day avoids neuron decay | Medium">
            <a:extLst>
              <a:ext uri="{FF2B5EF4-FFF2-40B4-BE49-F238E27FC236}">
                <a16:creationId xmlns:a16="http://schemas.microsoft.com/office/drawing/2014/main" id="{FB8DB5CD-AB0B-4B6B-9412-D7BBA0DBC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05" y="1640724"/>
            <a:ext cx="5807654" cy="178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카카오AI리포트]최신 AI 논문: 데이터">
            <a:extLst>
              <a:ext uri="{FF2B5EF4-FFF2-40B4-BE49-F238E27FC236}">
                <a16:creationId xmlns:a16="http://schemas.microsoft.com/office/drawing/2014/main" id="{8AEFEA29-3434-452A-982E-7F092A5E5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r="34719" b="75654"/>
          <a:stretch/>
        </p:blipFill>
        <p:spPr bwMode="auto">
          <a:xfrm>
            <a:off x="6303459" y="684588"/>
            <a:ext cx="2638076" cy="105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88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41FA0-F4E0-46B9-8E3F-C36B344D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6" y="170506"/>
            <a:ext cx="10515600" cy="1325563"/>
          </a:xfrm>
        </p:spPr>
        <p:txBody>
          <a:bodyPr/>
          <a:lstStyle/>
          <a:p>
            <a:r>
              <a:rPr lang="en-US" altLang="ko-KR" dirty="0"/>
              <a:t>Train a model </a:t>
            </a:r>
            <a:br>
              <a:rPr lang="en-US" altLang="ko-KR" dirty="0"/>
            </a:br>
            <a:r>
              <a:rPr lang="en-US" altLang="ko-KR" dirty="0"/>
              <a:t>with 1% of the Total Sample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E1B6CBE-3290-4509-9751-0ECE826C1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90" y="3616723"/>
            <a:ext cx="4670396" cy="2935443"/>
          </a:xfr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295A77E-E2CE-4241-A275-CEADE32F94C1}"/>
              </a:ext>
            </a:extLst>
          </p:cNvPr>
          <p:cNvSpPr/>
          <p:nvPr/>
        </p:nvSpPr>
        <p:spPr>
          <a:xfrm>
            <a:off x="442198" y="2952654"/>
            <a:ext cx="3911081" cy="513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BART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0065D11-72DE-4E81-AC75-2EEBDBB25DE7}"/>
              </a:ext>
            </a:extLst>
          </p:cNvPr>
          <p:cNvSpPr/>
          <p:nvPr/>
        </p:nvSpPr>
        <p:spPr>
          <a:xfrm>
            <a:off x="5476059" y="1631907"/>
            <a:ext cx="5646030" cy="51318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CVAE running 4 times 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409216-3493-4D68-BA7A-E4DCBEA9F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360" y="2280928"/>
            <a:ext cx="3464111" cy="21427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1F7F7F-1F36-4A26-B688-34631F42E9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46"/>
          <a:stretch/>
        </p:blipFill>
        <p:spPr>
          <a:xfrm>
            <a:off x="4890612" y="4538664"/>
            <a:ext cx="3519608" cy="220038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C483D1A-4DA2-44E5-9BA3-827ED1E99E3C}"/>
              </a:ext>
            </a:extLst>
          </p:cNvPr>
          <p:cNvCxnSpPr>
            <a:cxnSpLocks/>
          </p:cNvCxnSpPr>
          <p:nvPr/>
        </p:nvCxnSpPr>
        <p:spPr>
          <a:xfrm>
            <a:off x="4968334" y="2670810"/>
            <a:ext cx="1544226" cy="0"/>
          </a:xfrm>
          <a:prstGeom prst="line">
            <a:avLst/>
          </a:prstGeom>
          <a:ln w="88900">
            <a:solidFill>
              <a:srgbClr val="FFFF00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B03D51A0-141A-4D14-BFF1-D64D9D5C0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572" y="2280928"/>
            <a:ext cx="3502195" cy="214274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D8B08CE-5E59-4562-9D8A-04923B0C04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3613" y="4538664"/>
            <a:ext cx="3464112" cy="217952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F401660-B13B-4A82-B88F-CB3CCB3C3490}"/>
              </a:ext>
            </a:extLst>
          </p:cNvPr>
          <p:cNvCxnSpPr>
            <a:cxnSpLocks/>
          </p:cNvCxnSpPr>
          <p:nvPr/>
        </p:nvCxnSpPr>
        <p:spPr>
          <a:xfrm>
            <a:off x="8463613" y="2658110"/>
            <a:ext cx="1544226" cy="0"/>
          </a:xfrm>
          <a:prstGeom prst="line">
            <a:avLst/>
          </a:prstGeom>
          <a:ln w="88900">
            <a:solidFill>
              <a:srgbClr val="FFFF00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407676E-4E2C-447D-AAA1-FA652721EB7A}"/>
              </a:ext>
            </a:extLst>
          </p:cNvPr>
          <p:cNvCxnSpPr>
            <a:cxnSpLocks/>
          </p:cNvCxnSpPr>
          <p:nvPr/>
        </p:nvCxnSpPr>
        <p:spPr>
          <a:xfrm>
            <a:off x="4918360" y="4912360"/>
            <a:ext cx="1544226" cy="0"/>
          </a:xfrm>
          <a:prstGeom prst="line">
            <a:avLst/>
          </a:prstGeom>
          <a:ln w="88900">
            <a:solidFill>
              <a:srgbClr val="FFFF00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56B3135-2556-47BD-B86B-60EB2D96E437}"/>
              </a:ext>
            </a:extLst>
          </p:cNvPr>
          <p:cNvCxnSpPr>
            <a:cxnSpLocks/>
          </p:cNvCxnSpPr>
          <p:nvPr/>
        </p:nvCxnSpPr>
        <p:spPr>
          <a:xfrm>
            <a:off x="8463613" y="4922520"/>
            <a:ext cx="1544226" cy="0"/>
          </a:xfrm>
          <a:prstGeom prst="line">
            <a:avLst/>
          </a:prstGeom>
          <a:ln w="88900">
            <a:solidFill>
              <a:srgbClr val="FFFF00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A87406-01F9-40A2-901B-3AC8DD574608}"/>
              </a:ext>
            </a:extLst>
          </p:cNvPr>
          <p:cNvSpPr txBox="1"/>
          <p:nvPr/>
        </p:nvSpPr>
        <p:spPr>
          <a:xfrm>
            <a:off x="499702" y="2371730"/>
            <a:ext cx="391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Different Result whenever I run it.</a:t>
            </a:r>
            <a:endParaRPr lang="ko-KR" altLang="en-US" b="1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50F3F0F-BBC1-4102-9CD7-5AD279F45FB0}"/>
              </a:ext>
            </a:extLst>
          </p:cNvPr>
          <p:cNvCxnSpPr>
            <a:cxnSpLocks/>
          </p:cNvCxnSpPr>
          <p:nvPr/>
        </p:nvCxnSpPr>
        <p:spPr>
          <a:xfrm>
            <a:off x="131690" y="4147185"/>
            <a:ext cx="2154310" cy="0"/>
          </a:xfrm>
          <a:prstGeom prst="line">
            <a:avLst/>
          </a:prstGeom>
          <a:ln w="88900">
            <a:solidFill>
              <a:srgbClr val="FFFF00">
                <a:alpha val="3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62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16250-FE8C-42A3-9B11-BD06BCA9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CVAE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5EAEB0D-FB5F-408A-ADE5-DD54D6DB8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937" y="2626244"/>
            <a:ext cx="5967664" cy="3252042"/>
          </a:xfr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4E0AC66-63F8-4324-A23F-43D63A6CA6F8}"/>
              </a:ext>
            </a:extLst>
          </p:cNvPr>
          <p:cNvCxnSpPr>
            <a:cxnSpLocks/>
          </p:cNvCxnSpPr>
          <p:nvPr/>
        </p:nvCxnSpPr>
        <p:spPr>
          <a:xfrm>
            <a:off x="1904072" y="4674636"/>
            <a:ext cx="6885991" cy="0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A4B656-50E5-4C08-B9F1-7E5E209BD122}"/>
              </a:ext>
            </a:extLst>
          </p:cNvPr>
          <p:cNvSpPr txBox="1"/>
          <p:nvPr/>
        </p:nvSpPr>
        <p:spPr>
          <a:xfrm>
            <a:off x="8874038" y="4474581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Finetuned BART 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C3B5B-2973-4752-A573-A3773D2E090D}"/>
              </a:ext>
            </a:extLst>
          </p:cNvPr>
          <p:cNvSpPr txBox="1"/>
          <p:nvPr/>
        </p:nvSpPr>
        <p:spPr>
          <a:xfrm>
            <a:off x="1264923" y="1597612"/>
            <a:ext cx="8317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To get a meaningful result we should drop the Cross Entropy loss to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With Latent Variable it is hard to get that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71989-8636-448F-AA59-41E962A82CBD}"/>
              </a:ext>
            </a:extLst>
          </p:cNvPr>
          <p:cNvSpPr txBox="1"/>
          <p:nvPr/>
        </p:nvSpPr>
        <p:spPr>
          <a:xfrm>
            <a:off x="6945825" y="2836838"/>
            <a:ext cx="47316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Trade Off</a:t>
            </a:r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b="1" dirty="0"/>
              <a:t>Variation vs </a:t>
            </a:r>
            <a:r>
              <a:rPr lang="en-US" altLang="ko-KR" sz="2800" b="1" dirty="0" err="1"/>
              <a:t>CrossEntropy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1182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7350B-BB32-42EE-B60E-DE133757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30" y="99157"/>
            <a:ext cx="10515600" cy="1325563"/>
          </a:xfrm>
        </p:spPr>
        <p:txBody>
          <a:bodyPr/>
          <a:lstStyle/>
          <a:p>
            <a:r>
              <a:rPr lang="en-US" altLang="ko-KR" b="1" dirty="0"/>
              <a:t>Training of CVAE</a:t>
            </a:r>
            <a:endParaRPr lang="ko-KR" altLang="en-US" b="1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34A3C9FD-1DD2-47ED-9D5B-DF433E2C1B23}"/>
              </a:ext>
            </a:extLst>
          </p:cNvPr>
          <p:cNvSpPr/>
          <p:nvPr/>
        </p:nvSpPr>
        <p:spPr>
          <a:xfrm>
            <a:off x="1353871" y="1993471"/>
            <a:ext cx="2649800" cy="347311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BART condition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885701D-63AF-43D2-832B-B8C5FD8DBFB9}"/>
              </a:ext>
            </a:extLst>
          </p:cNvPr>
          <p:cNvSpPr/>
          <p:nvPr/>
        </p:nvSpPr>
        <p:spPr>
          <a:xfrm>
            <a:off x="4281889" y="1931589"/>
            <a:ext cx="2933425" cy="347311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Freezing the BART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D8DB16AF-3103-44DA-BA7C-C449B214BC4B}"/>
              </a:ext>
            </a:extLst>
          </p:cNvPr>
          <p:cNvSpPr/>
          <p:nvPr/>
        </p:nvSpPr>
        <p:spPr>
          <a:xfrm>
            <a:off x="4640196" y="3088338"/>
            <a:ext cx="2149231" cy="4816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BART Freeze</a:t>
            </a:r>
            <a:endParaRPr lang="ko-KR" altLang="en-US" b="1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05356A5-6401-4565-966D-804C43C43DB0}"/>
              </a:ext>
            </a:extLst>
          </p:cNvPr>
          <p:cNvSpPr/>
          <p:nvPr/>
        </p:nvSpPr>
        <p:spPr>
          <a:xfrm>
            <a:off x="4640196" y="3953005"/>
            <a:ext cx="2149231" cy="4816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BART Unfreeze</a:t>
            </a:r>
            <a:endParaRPr lang="ko-KR" altLang="en-US" b="1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776096D-3839-46F9-BFC0-CAFC646143BC}"/>
              </a:ext>
            </a:extLst>
          </p:cNvPr>
          <p:cNvSpPr/>
          <p:nvPr/>
        </p:nvSpPr>
        <p:spPr>
          <a:xfrm>
            <a:off x="7493532" y="1931589"/>
            <a:ext cx="2999822" cy="347311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How to Use Latent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(Level)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93EC9C1-43B4-4A42-B9FD-312D3225894C}"/>
              </a:ext>
            </a:extLst>
          </p:cNvPr>
          <p:cNvSpPr/>
          <p:nvPr/>
        </p:nvSpPr>
        <p:spPr>
          <a:xfrm>
            <a:off x="7771751" y="3063521"/>
            <a:ext cx="2513928" cy="4816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Generate Vocab</a:t>
            </a:r>
            <a:endParaRPr lang="ko-KR" altLang="en-US" b="1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291A1912-2B9D-45D2-825B-1F2EA1617692}"/>
              </a:ext>
            </a:extLst>
          </p:cNvPr>
          <p:cNvSpPr/>
          <p:nvPr/>
        </p:nvSpPr>
        <p:spPr>
          <a:xfrm>
            <a:off x="7771751" y="3952361"/>
            <a:ext cx="2513928" cy="4816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Decoder Last Feature</a:t>
            </a:r>
            <a:br>
              <a:rPr lang="en-US" altLang="ko-KR" sz="1400" b="1" dirty="0"/>
            </a:br>
            <a:r>
              <a:rPr lang="en-US" altLang="ko-KR" sz="1400" b="1" dirty="0"/>
              <a:t>Concatenation</a:t>
            </a:r>
            <a:endParaRPr lang="ko-KR" altLang="en-US" sz="1400" b="1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A908E62E-F804-4B06-A4F4-0092AFBB2764}"/>
              </a:ext>
            </a:extLst>
          </p:cNvPr>
          <p:cNvSpPr/>
          <p:nvPr/>
        </p:nvSpPr>
        <p:spPr>
          <a:xfrm>
            <a:off x="1440349" y="2786015"/>
            <a:ext cx="2438605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Initial</a:t>
            </a:r>
            <a:r>
              <a:rPr lang="en-US" altLang="ko-KR" dirty="0">
                <a:solidFill>
                  <a:schemeClr val="tx1"/>
                </a:solidFill>
              </a:rPr>
              <a:t> parameter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72939840-ADEF-4B2A-A83B-EB4695858876}"/>
              </a:ext>
            </a:extLst>
          </p:cNvPr>
          <p:cNvSpPr/>
          <p:nvPr/>
        </p:nvSpPr>
        <p:spPr>
          <a:xfrm>
            <a:off x="1479409" y="3477647"/>
            <a:ext cx="2438605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pretrained</a:t>
            </a:r>
            <a:r>
              <a:rPr lang="en-US" altLang="ko-KR" dirty="0">
                <a:solidFill>
                  <a:schemeClr val="tx1"/>
                </a:solidFill>
              </a:rPr>
              <a:t> parameter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DD5ACE3D-45C2-43D1-86DA-398F5FDF33BC}"/>
              </a:ext>
            </a:extLst>
          </p:cNvPr>
          <p:cNvSpPr/>
          <p:nvPr/>
        </p:nvSpPr>
        <p:spPr>
          <a:xfrm>
            <a:off x="1476529" y="4142731"/>
            <a:ext cx="2438605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Finetuned</a:t>
            </a:r>
            <a:r>
              <a:rPr lang="en-US" altLang="ko-KR" dirty="0">
                <a:solidFill>
                  <a:schemeClr val="tx1"/>
                </a:solidFill>
              </a:rPr>
              <a:t> parameter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10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2642782-1347-471B-8808-AF493CEDA87D}"/>
              </a:ext>
            </a:extLst>
          </p:cNvPr>
          <p:cNvSpPr/>
          <p:nvPr/>
        </p:nvSpPr>
        <p:spPr>
          <a:xfrm>
            <a:off x="9975028" y="5176654"/>
            <a:ext cx="961289" cy="369180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Output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Embedding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C7C76CA-3416-4709-B5FE-93BC8080AE7A}"/>
              </a:ext>
            </a:extLst>
          </p:cNvPr>
          <p:cNvSpPr/>
          <p:nvPr/>
        </p:nvSpPr>
        <p:spPr>
          <a:xfrm>
            <a:off x="7370152" y="5188440"/>
            <a:ext cx="961289" cy="369180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Embedding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FEF060B-D946-48E0-A685-8644238DE6D2}"/>
              </a:ext>
            </a:extLst>
          </p:cNvPr>
          <p:cNvSpPr/>
          <p:nvPr/>
        </p:nvSpPr>
        <p:spPr>
          <a:xfrm>
            <a:off x="7159766" y="4428196"/>
            <a:ext cx="1393788" cy="441554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A14253-CD8E-47AC-8941-92942ED0A82A}"/>
              </a:ext>
            </a:extLst>
          </p:cNvPr>
          <p:cNvSpPr/>
          <p:nvPr/>
        </p:nvSpPr>
        <p:spPr>
          <a:xfrm>
            <a:off x="9761998" y="4428196"/>
            <a:ext cx="1393788" cy="441554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99E755-A1C1-496D-AD1F-1C9D122D83DF}"/>
                  </a:ext>
                </a:extLst>
              </p:cNvPr>
              <p:cNvSpPr txBox="1"/>
              <p:nvPr/>
            </p:nvSpPr>
            <p:spPr>
              <a:xfrm>
                <a:off x="9758785" y="6060061"/>
                <a:ext cx="1393777" cy="235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050" dirty="0"/>
                      <m:t>(</m:t>
                    </m:r>
                    <m:r>
                      <m:rPr>
                        <m:nor/>
                      </m:rPr>
                      <a:rPr lang="en-US" altLang="ko-KR" sz="1050" dirty="0"/>
                      <m:t>shifted</m:t>
                    </m:r>
                    <m:r>
                      <m:rPr>
                        <m:nor/>
                      </m:rPr>
                      <a:rPr lang="en-US" altLang="ko-KR" sz="1050" dirty="0"/>
                      <m:t> </m:t>
                    </m:r>
                    <m:r>
                      <m:rPr>
                        <m:nor/>
                      </m:rPr>
                      <a:rPr lang="en-US" altLang="ko-KR" sz="1050" dirty="0"/>
                      <m:t>right</m:t>
                    </m:r>
                    <m:r>
                      <m:rPr>
                        <m:nor/>
                      </m:rPr>
                      <a:rPr lang="en-US" altLang="ko-KR" sz="1050" dirty="0"/>
                      <m:t>)</m:t>
                    </m:r>
                  </m:oMath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99E755-A1C1-496D-AD1F-1C9D122D8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785" y="6060061"/>
                <a:ext cx="1393777" cy="235881"/>
              </a:xfrm>
              <a:prstGeom prst="rect">
                <a:avLst/>
              </a:prstGeom>
              <a:blipFill>
                <a:blip r:embed="rId2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091CC9-F5C2-46D2-B7A1-8F1E139008A8}"/>
                  </a:ext>
                </a:extLst>
              </p:cNvPr>
              <p:cNvSpPr txBox="1"/>
              <p:nvPr/>
            </p:nvSpPr>
            <p:spPr>
              <a:xfrm>
                <a:off x="7634054" y="6073868"/>
                <a:ext cx="4334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091CC9-F5C2-46D2-B7A1-8F1E13900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054" y="6073868"/>
                <a:ext cx="43348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연결선: 꺾임 29">
            <a:extLst>
              <a:ext uri="{FF2B5EF4-FFF2-40B4-BE49-F238E27FC236}">
                <a16:creationId xmlns:a16="http://schemas.microsoft.com/office/drawing/2014/main" id="{D25A7699-80DB-40D1-9BD0-42D4D051F806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rot="5400000" flipH="1" flipV="1">
            <a:off x="7592672" y="5815744"/>
            <a:ext cx="516248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29">
            <a:extLst>
              <a:ext uri="{FF2B5EF4-FFF2-40B4-BE49-F238E27FC236}">
                <a16:creationId xmlns:a16="http://schemas.microsoft.com/office/drawing/2014/main" id="{36F532D4-FC72-4F4F-BA90-FC1F67444BE2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16200000" flipV="1">
            <a:off x="10198561" y="5802947"/>
            <a:ext cx="514227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29">
            <a:extLst>
              <a:ext uri="{FF2B5EF4-FFF2-40B4-BE49-F238E27FC236}">
                <a16:creationId xmlns:a16="http://schemas.microsoft.com/office/drawing/2014/main" id="{89731D48-3A04-4936-A1B6-6E7520104EDC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5400000" flipH="1" flipV="1">
            <a:off x="7694383" y="5026164"/>
            <a:ext cx="318690" cy="586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29">
            <a:extLst>
              <a:ext uri="{FF2B5EF4-FFF2-40B4-BE49-F238E27FC236}">
                <a16:creationId xmlns:a16="http://schemas.microsoft.com/office/drawing/2014/main" id="{BC2CF5DF-3D60-410D-AA1D-0C4F6E2BF05D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rot="5400000" flipH="1" flipV="1">
            <a:off x="10303830" y="5021593"/>
            <a:ext cx="306904" cy="321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29">
            <a:extLst>
              <a:ext uri="{FF2B5EF4-FFF2-40B4-BE49-F238E27FC236}">
                <a16:creationId xmlns:a16="http://schemas.microsoft.com/office/drawing/2014/main" id="{9EA97B79-1783-4C30-BE4C-247FB878CC73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rot="16200000" flipV="1">
            <a:off x="9958944" y="3928247"/>
            <a:ext cx="987151" cy="1274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71AF952-92A7-4C15-85D1-E1D5C2553531}"/>
              </a:ext>
            </a:extLst>
          </p:cNvPr>
          <p:cNvSpPr/>
          <p:nvPr/>
        </p:nvSpPr>
        <p:spPr>
          <a:xfrm>
            <a:off x="9831181" y="3121703"/>
            <a:ext cx="1229928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Linear(</a:t>
            </a:r>
            <a:r>
              <a:rPr lang="en-US" altLang="ko-KR" sz="1400" b="1" dirty="0" err="1">
                <a:solidFill>
                  <a:sysClr val="windowText" lastClr="000000"/>
                </a:solidFill>
              </a:rPr>
              <a:t>XtoV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연결선: 꺾임 29">
            <a:extLst>
              <a:ext uri="{FF2B5EF4-FFF2-40B4-BE49-F238E27FC236}">
                <a16:creationId xmlns:a16="http://schemas.microsoft.com/office/drawing/2014/main" id="{1579B75E-B8FF-49FA-B6C3-403A8AC444E7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rot="16200000" flipV="1">
            <a:off x="7682619" y="4254154"/>
            <a:ext cx="342219" cy="586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6F4F6E0D-6608-40D7-ACE0-A14593906D91}"/>
                  </a:ext>
                </a:extLst>
              </p:cNvPr>
              <p:cNvSpPr/>
              <p:nvPr/>
            </p:nvSpPr>
            <p:spPr>
              <a:xfrm>
                <a:off x="7607656" y="3756971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6F4F6E0D-6608-40D7-ACE0-A14593906D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656" y="3756971"/>
                <a:ext cx="486277" cy="32900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연결선: 꺾임 29">
            <a:extLst>
              <a:ext uri="{FF2B5EF4-FFF2-40B4-BE49-F238E27FC236}">
                <a16:creationId xmlns:a16="http://schemas.microsoft.com/office/drawing/2014/main" id="{860659A3-6506-4769-95E9-4AA06ED17FA6}"/>
              </a:ext>
            </a:extLst>
          </p:cNvPr>
          <p:cNvCxnSpPr>
            <a:cxnSpLocks/>
            <a:stCxn id="7" idx="0"/>
            <a:endCxn id="19" idx="2"/>
          </p:cNvCxnSpPr>
          <p:nvPr/>
        </p:nvCxnSpPr>
        <p:spPr>
          <a:xfrm rot="16200000" flipV="1">
            <a:off x="9561592" y="3530896"/>
            <a:ext cx="342220" cy="145238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BE924DE2-87DD-4EC2-A1C3-42B6C5A4E06B}"/>
                  </a:ext>
                </a:extLst>
              </p:cNvPr>
              <p:cNvSpPr/>
              <p:nvPr/>
            </p:nvSpPr>
            <p:spPr>
              <a:xfrm>
                <a:off x="8763373" y="3756970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BE924DE2-87DD-4EC2-A1C3-42B6C5A4E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3" y="3756970"/>
                <a:ext cx="486277" cy="329006"/>
              </a:xfrm>
              <a:prstGeom prst="round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연결선: 꺾임 29">
            <a:extLst>
              <a:ext uri="{FF2B5EF4-FFF2-40B4-BE49-F238E27FC236}">
                <a16:creationId xmlns:a16="http://schemas.microsoft.com/office/drawing/2014/main" id="{67CB6D8A-0DCA-4ADA-BC86-1561323B6549}"/>
              </a:ext>
            </a:extLst>
          </p:cNvPr>
          <p:cNvCxnSpPr>
            <a:cxnSpLocks/>
            <a:stCxn id="19" idx="0"/>
            <a:endCxn id="21" idx="2"/>
          </p:cNvCxnSpPr>
          <p:nvPr/>
        </p:nvCxnSpPr>
        <p:spPr>
          <a:xfrm rot="16200000" flipV="1">
            <a:off x="8841122" y="3591579"/>
            <a:ext cx="33078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6E40987-91BC-4F6A-93E5-C55B842B3A21}"/>
              </a:ext>
            </a:extLst>
          </p:cNvPr>
          <p:cNvSpPr/>
          <p:nvPr/>
        </p:nvSpPr>
        <p:spPr>
          <a:xfrm>
            <a:off x="8391547" y="3106848"/>
            <a:ext cx="1229928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Linear(</a:t>
            </a:r>
            <a:r>
              <a:rPr lang="en-US" altLang="ko-KR" sz="1400" b="1" dirty="0" err="1">
                <a:solidFill>
                  <a:sysClr val="windowText" lastClr="000000"/>
                </a:solidFill>
              </a:rPr>
              <a:t>ZtoV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E22855C-495D-4775-914A-C47C5797C46F}"/>
              </a:ext>
            </a:extLst>
          </p:cNvPr>
          <p:cNvSpPr/>
          <p:nvPr/>
        </p:nvSpPr>
        <p:spPr>
          <a:xfrm>
            <a:off x="9984986" y="1964336"/>
            <a:ext cx="961289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Softmax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05C2F3-563E-4F3C-8391-302E42427964}"/>
              </a:ext>
            </a:extLst>
          </p:cNvPr>
          <p:cNvSpPr txBox="1"/>
          <p:nvPr/>
        </p:nvSpPr>
        <p:spPr>
          <a:xfrm>
            <a:off x="9869716" y="525173"/>
            <a:ext cx="1152855" cy="38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Output Probability</a:t>
            </a:r>
            <a:endParaRPr lang="ko-KR" altLang="en-US" sz="1050" dirty="0"/>
          </a:p>
        </p:txBody>
      </p:sp>
      <p:sp>
        <p:nvSpPr>
          <p:cNvPr id="25" name="순서도: 논리합 24">
            <a:extLst>
              <a:ext uri="{FF2B5EF4-FFF2-40B4-BE49-F238E27FC236}">
                <a16:creationId xmlns:a16="http://schemas.microsoft.com/office/drawing/2014/main" id="{3E534B06-EB4F-4013-932B-0E88B7625112}"/>
              </a:ext>
            </a:extLst>
          </p:cNvPr>
          <p:cNvSpPr/>
          <p:nvPr/>
        </p:nvSpPr>
        <p:spPr>
          <a:xfrm>
            <a:off x="10285369" y="1228621"/>
            <a:ext cx="321551" cy="329006"/>
          </a:xfrm>
          <a:prstGeom prst="flowChar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9">
            <a:extLst>
              <a:ext uri="{FF2B5EF4-FFF2-40B4-BE49-F238E27FC236}">
                <a16:creationId xmlns:a16="http://schemas.microsoft.com/office/drawing/2014/main" id="{EA6044E9-0ED1-49A6-A890-97B83C22304B}"/>
              </a:ext>
            </a:extLst>
          </p:cNvPr>
          <p:cNvCxnSpPr>
            <a:cxnSpLocks/>
            <a:stCxn id="21" idx="0"/>
            <a:endCxn id="37" idx="2"/>
          </p:cNvCxnSpPr>
          <p:nvPr/>
        </p:nvCxnSpPr>
        <p:spPr>
          <a:xfrm rot="16200000" flipV="1">
            <a:off x="8800086" y="2900422"/>
            <a:ext cx="403326" cy="9525"/>
          </a:xfrm>
          <a:prstGeom prst="curved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15">
            <a:extLst>
              <a:ext uri="{FF2B5EF4-FFF2-40B4-BE49-F238E27FC236}">
                <a16:creationId xmlns:a16="http://schemas.microsoft.com/office/drawing/2014/main" id="{22320D62-ED82-4EA8-A14A-E53DBC66349B}"/>
              </a:ext>
            </a:extLst>
          </p:cNvPr>
          <p:cNvCxnSpPr>
            <a:cxnSpLocks/>
            <a:stCxn id="17" idx="0"/>
            <a:endCxn id="19" idx="0"/>
          </p:cNvCxnSpPr>
          <p:nvPr/>
        </p:nvCxnSpPr>
        <p:spPr>
          <a:xfrm rot="5400000" flipH="1" flipV="1">
            <a:off x="8428653" y="3179113"/>
            <a:ext cx="1" cy="1155717"/>
          </a:xfrm>
          <a:prstGeom prst="curvedConnector3">
            <a:avLst>
              <a:gd name="adj1" fmla="val 22860100000"/>
            </a:avLst>
          </a:prstGeom>
          <a:ln w="190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9">
            <a:extLst>
              <a:ext uri="{FF2B5EF4-FFF2-40B4-BE49-F238E27FC236}">
                <a16:creationId xmlns:a16="http://schemas.microsoft.com/office/drawing/2014/main" id="{9F7B6405-8AA7-45D7-8B01-AC95439200A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553554" y="4648973"/>
            <a:ext cx="1208444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3702670-D630-4632-9F1B-C4BE9DE54507}"/>
              </a:ext>
            </a:extLst>
          </p:cNvPr>
          <p:cNvCxnSpPr>
            <a:cxnSpLocks/>
            <a:stCxn id="15" idx="0"/>
            <a:endCxn id="99" idx="4"/>
          </p:cNvCxnSpPr>
          <p:nvPr/>
        </p:nvCxnSpPr>
        <p:spPr>
          <a:xfrm rot="5400000" flipH="1" flipV="1">
            <a:off x="10323283" y="2995519"/>
            <a:ext cx="249046" cy="332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0229F7B-1AA8-44E4-A946-F41A05FF4CEF}"/>
              </a:ext>
            </a:extLst>
          </p:cNvPr>
          <p:cNvSpPr/>
          <p:nvPr/>
        </p:nvSpPr>
        <p:spPr>
          <a:xfrm>
            <a:off x="8516341" y="2384180"/>
            <a:ext cx="961289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Softmax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7" name="연결선: 꺾임 29">
            <a:extLst>
              <a:ext uri="{FF2B5EF4-FFF2-40B4-BE49-F238E27FC236}">
                <a16:creationId xmlns:a16="http://schemas.microsoft.com/office/drawing/2014/main" id="{87AEEB18-BB34-4D41-B1C5-016BD8917C25}"/>
              </a:ext>
            </a:extLst>
          </p:cNvPr>
          <p:cNvCxnSpPr>
            <a:cxnSpLocks/>
            <a:stCxn id="37" idx="0"/>
            <a:endCxn id="25" idx="2"/>
          </p:cNvCxnSpPr>
          <p:nvPr/>
        </p:nvCxnSpPr>
        <p:spPr>
          <a:xfrm rot="5400000" flipH="1" flipV="1">
            <a:off x="9145649" y="1244461"/>
            <a:ext cx="991056" cy="1288383"/>
          </a:xfrm>
          <a:prstGeom prst="curved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29">
            <a:extLst>
              <a:ext uri="{FF2B5EF4-FFF2-40B4-BE49-F238E27FC236}">
                <a16:creationId xmlns:a16="http://schemas.microsoft.com/office/drawing/2014/main" id="{F08B6E26-64DC-4716-94E7-EE4FC7C139C2}"/>
              </a:ext>
            </a:extLst>
          </p:cNvPr>
          <p:cNvCxnSpPr>
            <a:cxnSpLocks/>
            <a:stCxn id="22" idx="0"/>
            <a:endCxn id="25" idx="4"/>
          </p:cNvCxnSpPr>
          <p:nvPr/>
        </p:nvCxnSpPr>
        <p:spPr>
          <a:xfrm rot="16200000" flipV="1">
            <a:off x="10252534" y="1751239"/>
            <a:ext cx="406709" cy="1948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29">
            <a:extLst>
              <a:ext uri="{FF2B5EF4-FFF2-40B4-BE49-F238E27FC236}">
                <a16:creationId xmlns:a16="http://schemas.microsoft.com/office/drawing/2014/main" id="{22EC9B54-C95E-4E54-9CF0-7FD4109C58D3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rot="16200000" flipV="1">
            <a:off x="10288676" y="1071151"/>
            <a:ext cx="314938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48D7D7E-1C6D-4502-B9BC-8C4439103638}"/>
              </a:ext>
            </a:extLst>
          </p:cNvPr>
          <p:cNvSpPr/>
          <p:nvPr/>
        </p:nvSpPr>
        <p:spPr>
          <a:xfrm>
            <a:off x="4162040" y="5051216"/>
            <a:ext cx="961289" cy="369180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Output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Embedding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EA39C42-F8A3-443D-B29B-E63D638EAC73}"/>
              </a:ext>
            </a:extLst>
          </p:cNvPr>
          <p:cNvSpPr/>
          <p:nvPr/>
        </p:nvSpPr>
        <p:spPr>
          <a:xfrm>
            <a:off x="1557164" y="5063002"/>
            <a:ext cx="961289" cy="369180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Embedding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7634886-0DE3-431A-BCA3-30A43FCCA524}"/>
              </a:ext>
            </a:extLst>
          </p:cNvPr>
          <p:cNvSpPr/>
          <p:nvPr/>
        </p:nvSpPr>
        <p:spPr>
          <a:xfrm>
            <a:off x="1346778" y="4302758"/>
            <a:ext cx="1393788" cy="441554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AAE22E3-ADC9-4CE4-ADA5-6402DC05A8C2}"/>
              </a:ext>
            </a:extLst>
          </p:cNvPr>
          <p:cNvSpPr/>
          <p:nvPr/>
        </p:nvSpPr>
        <p:spPr>
          <a:xfrm>
            <a:off x="3949010" y="4302758"/>
            <a:ext cx="1393788" cy="441554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6F14F53-D929-4438-9D48-0E2B6C417115}"/>
                  </a:ext>
                </a:extLst>
              </p:cNvPr>
              <p:cNvSpPr txBox="1"/>
              <p:nvPr/>
            </p:nvSpPr>
            <p:spPr>
              <a:xfrm>
                <a:off x="3945797" y="5934623"/>
                <a:ext cx="1393777" cy="235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050" dirty="0"/>
                      <m:t>(</m:t>
                    </m:r>
                    <m:r>
                      <m:rPr>
                        <m:nor/>
                      </m:rPr>
                      <a:rPr lang="en-US" altLang="ko-KR" sz="1050" dirty="0"/>
                      <m:t>shifted</m:t>
                    </m:r>
                    <m:r>
                      <m:rPr>
                        <m:nor/>
                      </m:rPr>
                      <a:rPr lang="en-US" altLang="ko-KR" sz="1050" dirty="0"/>
                      <m:t> </m:t>
                    </m:r>
                    <m:r>
                      <m:rPr>
                        <m:nor/>
                      </m:rPr>
                      <a:rPr lang="en-US" altLang="ko-KR" sz="1050" dirty="0"/>
                      <m:t>right</m:t>
                    </m:r>
                    <m:r>
                      <m:rPr>
                        <m:nor/>
                      </m:rPr>
                      <a:rPr lang="en-US" altLang="ko-KR" sz="1050" dirty="0"/>
                      <m:t>)</m:t>
                    </m:r>
                  </m:oMath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6F14F53-D929-4438-9D48-0E2B6C417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97" y="5934623"/>
                <a:ext cx="1393777" cy="235881"/>
              </a:xfrm>
              <a:prstGeom prst="rect">
                <a:avLst/>
              </a:prstGeom>
              <a:blipFill>
                <a:blip r:embed="rId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982A3D2-9852-4159-BBE3-0893F57272A9}"/>
                  </a:ext>
                </a:extLst>
              </p:cNvPr>
              <p:cNvSpPr txBox="1"/>
              <p:nvPr/>
            </p:nvSpPr>
            <p:spPr>
              <a:xfrm>
                <a:off x="1821066" y="5948430"/>
                <a:ext cx="4334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982A3D2-9852-4159-BBE3-0893F572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066" y="5948430"/>
                <a:ext cx="433484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연결선: 꺾임 29">
            <a:extLst>
              <a:ext uri="{FF2B5EF4-FFF2-40B4-BE49-F238E27FC236}">
                <a16:creationId xmlns:a16="http://schemas.microsoft.com/office/drawing/2014/main" id="{88A430B7-82E5-4225-9AE6-5D255174E419}"/>
              </a:ext>
            </a:extLst>
          </p:cNvPr>
          <p:cNvCxnSpPr>
            <a:cxnSpLocks/>
            <a:stCxn id="73" idx="0"/>
            <a:endCxn id="69" idx="2"/>
          </p:cNvCxnSpPr>
          <p:nvPr/>
        </p:nvCxnSpPr>
        <p:spPr>
          <a:xfrm rot="5400000" flipH="1" flipV="1">
            <a:off x="1779684" y="5690306"/>
            <a:ext cx="516248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29">
            <a:extLst>
              <a:ext uri="{FF2B5EF4-FFF2-40B4-BE49-F238E27FC236}">
                <a16:creationId xmlns:a16="http://schemas.microsoft.com/office/drawing/2014/main" id="{AD848765-89F5-4843-ACB0-9745CD7E47D9}"/>
              </a:ext>
            </a:extLst>
          </p:cNvPr>
          <p:cNvCxnSpPr>
            <a:cxnSpLocks/>
            <a:stCxn id="72" idx="0"/>
            <a:endCxn id="68" idx="2"/>
          </p:cNvCxnSpPr>
          <p:nvPr/>
        </p:nvCxnSpPr>
        <p:spPr>
          <a:xfrm rot="16200000" flipV="1">
            <a:off x="4385573" y="5677509"/>
            <a:ext cx="514227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29">
            <a:extLst>
              <a:ext uri="{FF2B5EF4-FFF2-40B4-BE49-F238E27FC236}">
                <a16:creationId xmlns:a16="http://schemas.microsoft.com/office/drawing/2014/main" id="{2E1F8FA1-2E1D-4881-8D1C-E8D65FE80D46}"/>
              </a:ext>
            </a:extLst>
          </p:cNvPr>
          <p:cNvCxnSpPr>
            <a:cxnSpLocks/>
            <a:stCxn id="69" idx="0"/>
            <a:endCxn id="70" idx="2"/>
          </p:cNvCxnSpPr>
          <p:nvPr/>
        </p:nvCxnSpPr>
        <p:spPr>
          <a:xfrm rot="5400000" flipH="1" flipV="1">
            <a:off x="1881395" y="4900726"/>
            <a:ext cx="318690" cy="586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29">
            <a:extLst>
              <a:ext uri="{FF2B5EF4-FFF2-40B4-BE49-F238E27FC236}">
                <a16:creationId xmlns:a16="http://schemas.microsoft.com/office/drawing/2014/main" id="{43625F1D-25F6-4A86-BFD0-3DF0DEE61223}"/>
              </a:ext>
            </a:extLst>
          </p:cNvPr>
          <p:cNvCxnSpPr>
            <a:cxnSpLocks/>
            <a:stCxn id="68" idx="0"/>
            <a:endCxn id="71" idx="2"/>
          </p:cNvCxnSpPr>
          <p:nvPr/>
        </p:nvCxnSpPr>
        <p:spPr>
          <a:xfrm rot="5400000" flipH="1" flipV="1">
            <a:off x="4490842" y="4896155"/>
            <a:ext cx="306904" cy="3219"/>
          </a:xfrm>
          <a:prstGeom prst="curved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29">
            <a:extLst>
              <a:ext uri="{FF2B5EF4-FFF2-40B4-BE49-F238E27FC236}">
                <a16:creationId xmlns:a16="http://schemas.microsoft.com/office/drawing/2014/main" id="{F4947D3B-FD86-4DB5-8B0A-BC075F8FAA7B}"/>
              </a:ext>
            </a:extLst>
          </p:cNvPr>
          <p:cNvCxnSpPr>
            <a:cxnSpLocks/>
            <a:stCxn id="71" idx="0"/>
            <a:endCxn id="79" idx="2"/>
          </p:cNvCxnSpPr>
          <p:nvPr/>
        </p:nvCxnSpPr>
        <p:spPr>
          <a:xfrm rot="16200000" flipV="1">
            <a:off x="4143291" y="3800145"/>
            <a:ext cx="1002006" cy="3220"/>
          </a:xfrm>
          <a:prstGeom prst="curved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CF27596-F0A3-4FDC-99A5-01B3A1EA3D2E}"/>
              </a:ext>
            </a:extLst>
          </p:cNvPr>
          <p:cNvSpPr/>
          <p:nvPr/>
        </p:nvSpPr>
        <p:spPr>
          <a:xfrm>
            <a:off x="4027720" y="2981410"/>
            <a:ext cx="1229928" cy="319342"/>
          </a:xfrm>
          <a:prstGeom prst="roundRect">
            <a:avLst>
              <a:gd name="adj" fmla="val 9190"/>
            </a:avLst>
          </a:prstGeom>
          <a:solidFill>
            <a:srgbClr val="FFFF0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Linear(</a:t>
            </a:r>
            <a:r>
              <a:rPr lang="en-US" altLang="ko-KR" sz="1400" b="1" dirty="0" err="1">
                <a:solidFill>
                  <a:srgbClr val="FF0000"/>
                </a:solidFill>
              </a:rPr>
              <a:t>XtoV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80" name="연결선: 꺾임 29">
            <a:extLst>
              <a:ext uri="{FF2B5EF4-FFF2-40B4-BE49-F238E27FC236}">
                <a16:creationId xmlns:a16="http://schemas.microsoft.com/office/drawing/2014/main" id="{0D8F62FE-4EF1-45F0-9092-65A59D6B353F}"/>
              </a:ext>
            </a:extLst>
          </p:cNvPr>
          <p:cNvCxnSpPr>
            <a:cxnSpLocks/>
            <a:stCxn id="70" idx="0"/>
            <a:endCxn id="81" idx="2"/>
          </p:cNvCxnSpPr>
          <p:nvPr/>
        </p:nvCxnSpPr>
        <p:spPr>
          <a:xfrm rot="16200000" flipV="1">
            <a:off x="1869631" y="4128716"/>
            <a:ext cx="342219" cy="586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82616D34-F7D4-4C8A-9CB8-BB8CB37621A7}"/>
                  </a:ext>
                </a:extLst>
              </p:cNvPr>
              <p:cNvSpPr/>
              <p:nvPr/>
            </p:nvSpPr>
            <p:spPr>
              <a:xfrm>
                <a:off x="1794668" y="3631533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82616D34-F7D4-4C8A-9CB8-BB8CB3762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668" y="3631533"/>
                <a:ext cx="486277" cy="32900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연결선: 꺾임 29">
            <a:extLst>
              <a:ext uri="{FF2B5EF4-FFF2-40B4-BE49-F238E27FC236}">
                <a16:creationId xmlns:a16="http://schemas.microsoft.com/office/drawing/2014/main" id="{E5A071DC-8AF8-46E7-BA81-BFBEF283BA45}"/>
              </a:ext>
            </a:extLst>
          </p:cNvPr>
          <p:cNvCxnSpPr>
            <a:cxnSpLocks/>
            <a:stCxn id="71" idx="0"/>
            <a:endCxn id="83" idx="2"/>
          </p:cNvCxnSpPr>
          <p:nvPr/>
        </p:nvCxnSpPr>
        <p:spPr>
          <a:xfrm rot="16200000" flipV="1">
            <a:off x="3748604" y="3405458"/>
            <a:ext cx="342220" cy="145238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64C351C0-BFFC-4D11-903C-9186CEA6D4E7}"/>
                  </a:ext>
                </a:extLst>
              </p:cNvPr>
              <p:cNvSpPr/>
              <p:nvPr/>
            </p:nvSpPr>
            <p:spPr>
              <a:xfrm>
                <a:off x="2950385" y="3631532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64C351C0-BFFC-4D11-903C-9186CEA6D4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385" y="3631532"/>
                <a:ext cx="486277" cy="329006"/>
              </a:xfrm>
              <a:prstGeom prst="roundRect">
                <a:avLst/>
              </a:prstGeom>
              <a:blipFill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연결선: 꺾임 29">
            <a:extLst>
              <a:ext uri="{FF2B5EF4-FFF2-40B4-BE49-F238E27FC236}">
                <a16:creationId xmlns:a16="http://schemas.microsoft.com/office/drawing/2014/main" id="{204BDFA6-4811-404C-A497-FA0DB05253FF}"/>
              </a:ext>
            </a:extLst>
          </p:cNvPr>
          <p:cNvCxnSpPr>
            <a:cxnSpLocks/>
            <a:stCxn id="83" idx="0"/>
            <a:endCxn id="85" idx="2"/>
          </p:cNvCxnSpPr>
          <p:nvPr/>
        </p:nvCxnSpPr>
        <p:spPr>
          <a:xfrm rot="16200000" flipV="1">
            <a:off x="3028134" y="3466141"/>
            <a:ext cx="33078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154C7530-EF6B-41FD-BDD1-024233531BF1}"/>
              </a:ext>
            </a:extLst>
          </p:cNvPr>
          <p:cNvSpPr/>
          <p:nvPr/>
        </p:nvSpPr>
        <p:spPr>
          <a:xfrm>
            <a:off x="2578559" y="2981410"/>
            <a:ext cx="1229928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Linear(</a:t>
            </a:r>
            <a:r>
              <a:rPr lang="en-US" altLang="ko-KR" sz="1400" b="1" dirty="0" err="1">
                <a:solidFill>
                  <a:sysClr val="windowText" lastClr="000000"/>
                </a:solidFill>
              </a:rPr>
              <a:t>ZtoV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6314FE8-43FB-454F-8F77-A5064F5719B0}"/>
              </a:ext>
            </a:extLst>
          </p:cNvPr>
          <p:cNvSpPr/>
          <p:nvPr/>
        </p:nvSpPr>
        <p:spPr>
          <a:xfrm>
            <a:off x="4162040" y="1642193"/>
            <a:ext cx="961289" cy="319342"/>
          </a:xfrm>
          <a:prstGeom prst="roundRect">
            <a:avLst>
              <a:gd name="adj" fmla="val 919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Softmax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7F16B50A-4D38-458D-9814-12B144FAFD00}"/>
              </a:ext>
            </a:extLst>
          </p:cNvPr>
          <p:cNvCxnSpPr>
            <a:cxnSpLocks/>
            <a:stCxn id="88" idx="2"/>
            <a:endCxn id="86" idx="0"/>
          </p:cNvCxnSpPr>
          <p:nvPr/>
        </p:nvCxnSpPr>
        <p:spPr>
          <a:xfrm>
            <a:off x="4642685" y="1312301"/>
            <a:ext cx="0" cy="329892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7AB9EEA-8972-4858-A2D6-95029BF8CB8F}"/>
              </a:ext>
            </a:extLst>
          </p:cNvPr>
          <p:cNvSpPr txBox="1"/>
          <p:nvPr/>
        </p:nvSpPr>
        <p:spPr>
          <a:xfrm>
            <a:off x="4066257" y="923791"/>
            <a:ext cx="1152855" cy="38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Output Probability</a:t>
            </a:r>
            <a:endParaRPr lang="ko-KR" altLang="en-US" sz="1050" dirty="0"/>
          </a:p>
        </p:txBody>
      </p:sp>
      <p:sp>
        <p:nvSpPr>
          <p:cNvPr id="89" name="순서도: 논리합 88">
            <a:extLst>
              <a:ext uri="{FF2B5EF4-FFF2-40B4-BE49-F238E27FC236}">
                <a16:creationId xmlns:a16="http://schemas.microsoft.com/office/drawing/2014/main" id="{0F832BD2-739C-4BF2-B609-C5BDE3A4F85A}"/>
              </a:ext>
            </a:extLst>
          </p:cNvPr>
          <p:cNvSpPr/>
          <p:nvPr/>
        </p:nvSpPr>
        <p:spPr>
          <a:xfrm>
            <a:off x="4481907" y="2327991"/>
            <a:ext cx="321551" cy="329006"/>
          </a:xfrm>
          <a:prstGeom prst="flowChar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연결선: 꺾임 29">
            <a:extLst>
              <a:ext uri="{FF2B5EF4-FFF2-40B4-BE49-F238E27FC236}">
                <a16:creationId xmlns:a16="http://schemas.microsoft.com/office/drawing/2014/main" id="{D6575C88-09C2-46CD-BEDB-C2FD2A332119}"/>
              </a:ext>
            </a:extLst>
          </p:cNvPr>
          <p:cNvCxnSpPr>
            <a:cxnSpLocks/>
            <a:stCxn id="85" idx="0"/>
            <a:endCxn id="89" idx="2"/>
          </p:cNvCxnSpPr>
          <p:nvPr/>
        </p:nvCxnSpPr>
        <p:spPr>
          <a:xfrm rot="5400000" flipH="1" flipV="1">
            <a:off x="3593257" y="2092760"/>
            <a:ext cx="488916" cy="1288384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29">
            <a:extLst>
              <a:ext uri="{FF2B5EF4-FFF2-40B4-BE49-F238E27FC236}">
                <a16:creationId xmlns:a16="http://schemas.microsoft.com/office/drawing/2014/main" id="{0501F43F-2836-49E7-A6F1-201EB6537495}"/>
              </a:ext>
            </a:extLst>
          </p:cNvPr>
          <p:cNvCxnSpPr>
            <a:cxnSpLocks/>
            <a:stCxn id="89" idx="0"/>
            <a:endCxn id="86" idx="2"/>
          </p:cNvCxnSpPr>
          <p:nvPr/>
        </p:nvCxnSpPr>
        <p:spPr>
          <a:xfrm rot="5400000" flipH="1" flipV="1">
            <a:off x="4459456" y="2144762"/>
            <a:ext cx="366456" cy="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15">
            <a:extLst>
              <a:ext uri="{FF2B5EF4-FFF2-40B4-BE49-F238E27FC236}">
                <a16:creationId xmlns:a16="http://schemas.microsoft.com/office/drawing/2014/main" id="{4743FAB8-3CF4-4799-AC04-76A5AF4C0F41}"/>
              </a:ext>
            </a:extLst>
          </p:cNvPr>
          <p:cNvCxnSpPr>
            <a:cxnSpLocks/>
            <a:stCxn id="81" idx="0"/>
            <a:endCxn id="83" idx="0"/>
          </p:cNvCxnSpPr>
          <p:nvPr/>
        </p:nvCxnSpPr>
        <p:spPr>
          <a:xfrm rot="5400000" flipH="1" flipV="1">
            <a:off x="2615665" y="3053675"/>
            <a:ext cx="1" cy="1155717"/>
          </a:xfrm>
          <a:prstGeom prst="curvedConnector3">
            <a:avLst>
              <a:gd name="adj1" fmla="val 22860100000"/>
            </a:avLst>
          </a:prstGeom>
          <a:ln w="190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29">
            <a:extLst>
              <a:ext uri="{FF2B5EF4-FFF2-40B4-BE49-F238E27FC236}">
                <a16:creationId xmlns:a16="http://schemas.microsoft.com/office/drawing/2014/main" id="{0884C533-1DAC-4B67-9573-3E3752508CD8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2740566" y="4523535"/>
            <a:ext cx="1208444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29">
            <a:extLst>
              <a:ext uri="{FF2B5EF4-FFF2-40B4-BE49-F238E27FC236}">
                <a16:creationId xmlns:a16="http://schemas.microsoft.com/office/drawing/2014/main" id="{D7F311A6-EF20-4183-87E3-477C4345F2FA}"/>
              </a:ext>
            </a:extLst>
          </p:cNvPr>
          <p:cNvCxnSpPr>
            <a:cxnSpLocks/>
            <a:stCxn id="79" idx="0"/>
            <a:endCxn id="89" idx="4"/>
          </p:cNvCxnSpPr>
          <p:nvPr/>
        </p:nvCxnSpPr>
        <p:spPr>
          <a:xfrm rot="16200000" flipV="1">
            <a:off x="4480478" y="2819203"/>
            <a:ext cx="32441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C0A82ED-8129-4C91-8893-932204429BCB}"/>
              </a:ext>
            </a:extLst>
          </p:cNvPr>
          <p:cNvCxnSpPr/>
          <p:nvPr/>
        </p:nvCxnSpPr>
        <p:spPr>
          <a:xfrm>
            <a:off x="5906666" y="12045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016192A-FC5B-4DEF-B712-C028C649E45C}"/>
              </a:ext>
            </a:extLst>
          </p:cNvPr>
          <p:cNvSpPr txBox="1"/>
          <p:nvPr/>
        </p:nvSpPr>
        <p:spPr>
          <a:xfrm>
            <a:off x="218093" y="225960"/>
            <a:ext cx="4059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Experiments Decision</a:t>
            </a:r>
          </a:p>
          <a:p>
            <a:r>
              <a:rPr lang="en-US" altLang="ko-KR" sz="2800" b="1" dirty="0"/>
              <a:t>Training</a:t>
            </a:r>
            <a:endParaRPr lang="ko-KR" altLang="en-US" sz="28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3091546-5A28-4EFE-BE9F-3EA57BA5C611}"/>
              </a:ext>
            </a:extLst>
          </p:cNvPr>
          <p:cNvSpPr txBox="1"/>
          <p:nvPr/>
        </p:nvSpPr>
        <p:spPr>
          <a:xfrm>
            <a:off x="6136959" y="294977"/>
            <a:ext cx="4059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Inference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C400699-E45B-4054-9FD0-0B53EEEA6853}"/>
                  </a:ext>
                </a:extLst>
              </p:cNvPr>
              <p:cNvSpPr txBox="1"/>
              <p:nvPr/>
            </p:nvSpPr>
            <p:spPr>
              <a:xfrm>
                <a:off x="8914574" y="1035720"/>
                <a:ext cx="809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(0.05)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C400699-E45B-4054-9FD0-0B53EEEA6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574" y="1035720"/>
                <a:ext cx="809828" cy="369332"/>
              </a:xfrm>
              <a:prstGeom prst="rect">
                <a:avLst/>
              </a:prstGeom>
              <a:blipFill>
                <a:blip r:embed="rId10"/>
                <a:stretch>
                  <a:fillRect r="-45865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2A0F9E9-D42A-4484-9408-F047D7A85741}"/>
              </a:ext>
            </a:extLst>
          </p:cNvPr>
          <p:cNvSpPr txBox="1"/>
          <p:nvPr/>
        </p:nvSpPr>
        <p:spPr>
          <a:xfrm>
            <a:off x="178185" y="1411029"/>
            <a:ext cx="3954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B0F0"/>
                </a:solidFill>
              </a:rPr>
              <a:t>1 Freezing or Not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2 </a:t>
            </a:r>
            <a:r>
              <a:rPr lang="en-US" altLang="ko-KR" sz="2400" b="1" dirty="0" err="1">
                <a:solidFill>
                  <a:srgbClr val="FF0000"/>
                </a:solidFill>
              </a:rPr>
              <a:t>New_Linear</a:t>
            </a:r>
            <a:r>
              <a:rPr lang="en-US" altLang="ko-KR" sz="2400" b="1" dirty="0">
                <a:solidFill>
                  <a:srgbClr val="FF0000"/>
                </a:solidFill>
              </a:rPr>
              <a:t> Layer or Not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2BF571-E5CF-4ED4-8BC9-B95C9487A1C2}"/>
              </a:ext>
            </a:extLst>
          </p:cNvPr>
          <p:cNvSpPr txBox="1"/>
          <p:nvPr/>
        </p:nvSpPr>
        <p:spPr>
          <a:xfrm>
            <a:off x="6004300" y="1405052"/>
            <a:ext cx="2973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B050"/>
                </a:solidFill>
              </a:rPr>
              <a:t>3 Separate </a:t>
            </a:r>
            <a:r>
              <a:rPr lang="en-US" altLang="ko-KR" sz="2400" b="1" dirty="0" err="1">
                <a:solidFill>
                  <a:srgbClr val="00B050"/>
                </a:solidFill>
              </a:rPr>
              <a:t>Softmax</a:t>
            </a:r>
            <a:br>
              <a:rPr lang="en-US" altLang="ko-KR" sz="2400" b="1" dirty="0">
                <a:solidFill>
                  <a:srgbClr val="00B050"/>
                </a:solidFill>
              </a:rPr>
            </a:br>
            <a:r>
              <a:rPr lang="en-US" altLang="ko-KR" sz="2400" b="1" dirty="0">
                <a:solidFill>
                  <a:srgbClr val="FFC000"/>
                </a:solidFill>
              </a:rPr>
              <a:t>or Addition</a:t>
            </a:r>
          </a:p>
          <a:p>
            <a:endParaRPr lang="en-US" altLang="ko-KR" sz="2400" b="1" dirty="0">
              <a:solidFill>
                <a:srgbClr val="00B050"/>
              </a:solidFill>
            </a:endParaRPr>
          </a:p>
        </p:txBody>
      </p:sp>
      <p:cxnSp>
        <p:nvCxnSpPr>
          <p:cNvPr id="97" name="연결선: 꺾임 29">
            <a:extLst>
              <a:ext uri="{FF2B5EF4-FFF2-40B4-BE49-F238E27FC236}">
                <a16:creationId xmlns:a16="http://schemas.microsoft.com/office/drawing/2014/main" id="{F34E8AE9-5F96-4B1F-87E9-6E28009A318B}"/>
              </a:ext>
            </a:extLst>
          </p:cNvPr>
          <p:cNvCxnSpPr>
            <a:cxnSpLocks/>
            <a:stCxn id="21" idx="0"/>
            <a:endCxn id="99" idx="2"/>
          </p:cNvCxnSpPr>
          <p:nvPr/>
        </p:nvCxnSpPr>
        <p:spPr>
          <a:xfrm rot="5400000" flipH="1" flipV="1">
            <a:off x="9448254" y="2266411"/>
            <a:ext cx="398694" cy="1282180"/>
          </a:xfrm>
          <a:prstGeom prst="curvedConnector2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논리합 98">
            <a:extLst>
              <a:ext uri="{FF2B5EF4-FFF2-40B4-BE49-F238E27FC236}">
                <a16:creationId xmlns:a16="http://schemas.microsoft.com/office/drawing/2014/main" id="{42DF802C-997C-415B-816F-5DC87D40C599}"/>
              </a:ext>
            </a:extLst>
          </p:cNvPr>
          <p:cNvSpPr/>
          <p:nvPr/>
        </p:nvSpPr>
        <p:spPr>
          <a:xfrm>
            <a:off x="10288691" y="2543651"/>
            <a:ext cx="321551" cy="329006"/>
          </a:xfrm>
          <a:prstGeom prst="flowChar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연결선: 꺾임 29">
            <a:extLst>
              <a:ext uri="{FF2B5EF4-FFF2-40B4-BE49-F238E27FC236}">
                <a16:creationId xmlns:a16="http://schemas.microsoft.com/office/drawing/2014/main" id="{4253D417-E66E-4FB1-B536-99BD8A2671AC}"/>
              </a:ext>
            </a:extLst>
          </p:cNvPr>
          <p:cNvCxnSpPr>
            <a:cxnSpLocks/>
            <a:stCxn id="99" idx="0"/>
            <a:endCxn id="22" idx="2"/>
          </p:cNvCxnSpPr>
          <p:nvPr/>
        </p:nvCxnSpPr>
        <p:spPr>
          <a:xfrm rot="5400000" flipH="1" flipV="1">
            <a:off x="10327563" y="2405583"/>
            <a:ext cx="259973" cy="1616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1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DE1C5795-C937-4B47-89DF-64797E7F1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00" y="3918892"/>
            <a:ext cx="7239257" cy="2687379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91304B1-1D8B-4426-A19B-AC687C10BC9B}"/>
              </a:ext>
            </a:extLst>
          </p:cNvPr>
          <p:cNvSpPr/>
          <p:nvPr/>
        </p:nvSpPr>
        <p:spPr>
          <a:xfrm>
            <a:off x="113798" y="645363"/>
            <a:ext cx="4794104" cy="5676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BART : Finetuned</a:t>
            </a:r>
            <a:r>
              <a:rPr lang="en-US" altLang="ko-KR" sz="2400" dirty="0">
                <a:solidFill>
                  <a:schemeClr val="tx1"/>
                </a:solidFill>
              </a:rPr>
              <a:t> parameter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03B07F1-EA32-4FFD-8737-6DAF95D83008}"/>
              </a:ext>
            </a:extLst>
          </p:cNvPr>
          <p:cNvSpPr/>
          <p:nvPr/>
        </p:nvSpPr>
        <p:spPr>
          <a:xfrm>
            <a:off x="5131188" y="641415"/>
            <a:ext cx="5272445" cy="5676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How to Use Latent </a:t>
            </a:r>
            <a:r>
              <a:rPr lang="en-US" altLang="ko-KR" sz="2400" b="1" dirty="0"/>
              <a:t>:Generate Vocab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1E4A90-7668-4909-A547-A254D7974D0A}"/>
              </a:ext>
            </a:extLst>
          </p:cNvPr>
          <p:cNvSpPr txBox="1"/>
          <p:nvPr/>
        </p:nvSpPr>
        <p:spPr>
          <a:xfrm>
            <a:off x="5131188" y="5842908"/>
            <a:ext cx="397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&gt; 2 </a:t>
            </a:r>
            <a:r>
              <a:rPr lang="en-US" altLang="ko-KR" sz="1400" b="1" dirty="0"/>
              <a:t>Increasing, not </a:t>
            </a:r>
            <a:r>
              <a:rPr lang="en-US" altLang="ko-KR" sz="1400" b="1" dirty="0" err="1"/>
              <a:t>freezed</a:t>
            </a:r>
            <a:endParaRPr lang="en-US" altLang="ko-KR" sz="1400" b="1" dirty="0"/>
          </a:p>
          <a:p>
            <a:r>
              <a:rPr lang="en-US" altLang="ko-KR" sz="1400" b="1" dirty="0">
                <a:solidFill>
                  <a:srgbClr val="C00000"/>
                </a:solidFill>
              </a:rPr>
              <a:t>&gt; 4 </a:t>
            </a:r>
            <a:r>
              <a:rPr lang="en-US" altLang="ko-KR" sz="1400" b="1" dirty="0"/>
              <a:t>No change, because I BART is freeze</a:t>
            </a:r>
            <a:endParaRPr lang="ko-KR" alt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A2561D-B3C9-4A17-8A3D-D1D2CBE3EAE9}"/>
              </a:ext>
            </a:extLst>
          </p:cNvPr>
          <p:cNvSpPr txBox="1"/>
          <p:nvPr/>
        </p:nvSpPr>
        <p:spPr>
          <a:xfrm>
            <a:off x="5345563" y="5019736"/>
            <a:ext cx="45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&gt;3 </a:t>
            </a:r>
            <a:r>
              <a:rPr lang="en-US" altLang="ko-KR" b="1" dirty="0"/>
              <a:t>Converge high </a:t>
            </a:r>
            <a:r>
              <a:rPr lang="en-US" altLang="ko-KR" b="1" dirty="0">
                <a:sym typeface="Wingdings" panose="05000000000000000000" pitchFamily="2" charset="2"/>
              </a:rPr>
              <a:t> Low ROUGE score</a:t>
            </a:r>
            <a:endParaRPr lang="ko-KR" altLang="en-US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272EEF7-9AB9-45EB-98F1-196360F01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531" y="4474540"/>
            <a:ext cx="504895" cy="91452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C6468FA-849D-41C4-9671-445F1CB164A1}"/>
              </a:ext>
            </a:extLst>
          </p:cNvPr>
          <p:cNvSpPr txBox="1"/>
          <p:nvPr/>
        </p:nvSpPr>
        <p:spPr>
          <a:xfrm>
            <a:off x="5169826" y="5460148"/>
            <a:ext cx="45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&gt;1 </a:t>
            </a:r>
            <a:r>
              <a:rPr lang="en-US" altLang="ko-KR" b="1" dirty="0"/>
              <a:t>Appropriate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466EA3-9095-493A-BB1D-4BDE37258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3629"/>
            <a:ext cx="12192000" cy="23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5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9774623-5D81-49A7-B515-ED0F672CF20E}"/>
              </a:ext>
            </a:extLst>
          </p:cNvPr>
          <p:cNvSpPr/>
          <p:nvPr/>
        </p:nvSpPr>
        <p:spPr>
          <a:xfrm>
            <a:off x="48595" y="977505"/>
            <a:ext cx="2880000" cy="406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Hot, New Linear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36FA77-A3D6-40DF-912B-E1C8FFDC0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8" y="1631578"/>
            <a:ext cx="2881871" cy="44360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9353BC-7935-4E98-A1A1-B3EDD5F45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888" y="1583787"/>
            <a:ext cx="2907093" cy="447484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1B37607-6095-4226-88BD-BB6B3D1AEC40}"/>
              </a:ext>
            </a:extLst>
          </p:cNvPr>
          <p:cNvSpPr/>
          <p:nvPr/>
        </p:nvSpPr>
        <p:spPr>
          <a:xfrm>
            <a:off x="6167781" y="977505"/>
            <a:ext cx="288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Freeze, New Linear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E1F4089-BDD7-4D6A-B159-0D58D7F6B3A5}"/>
              </a:ext>
            </a:extLst>
          </p:cNvPr>
          <p:cNvSpPr/>
          <p:nvPr/>
        </p:nvSpPr>
        <p:spPr>
          <a:xfrm>
            <a:off x="3083890" y="977505"/>
            <a:ext cx="2880000" cy="406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Hot, Existing Linear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312093E-5FA6-4E38-95BC-C4C3A61FB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998" y="1592755"/>
            <a:ext cx="2907357" cy="4474846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FFCD307-5AF7-477B-8A7F-D0A5A65A1870}"/>
              </a:ext>
            </a:extLst>
          </p:cNvPr>
          <p:cNvSpPr/>
          <p:nvPr/>
        </p:nvSpPr>
        <p:spPr>
          <a:xfrm>
            <a:off x="9251672" y="977505"/>
            <a:ext cx="288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Freeze, Existing Linear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401C93C-B973-49D6-9050-974BB426E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7993" y="1583787"/>
            <a:ext cx="2907357" cy="445691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92C4DD5-0A6A-4C95-B7AA-526805094234}"/>
              </a:ext>
            </a:extLst>
          </p:cNvPr>
          <p:cNvCxnSpPr/>
          <p:nvPr/>
        </p:nvCxnSpPr>
        <p:spPr>
          <a:xfrm>
            <a:off x="3000375" y="977504"/>
            <a:ext cx="0" cy="5400675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FC233C3-9EC8-4223-8580-6F512185F8EE}"/>
              </a:ext>
            </a:extLst>
          </p:cNvPr>
          <p:cNvCxnSpPr/>
          <p:nvPr/>
        </p:nvCxnSpPr>
        <p:spPr>
          <a:xfrm>
            <a:off x="9136355" y="977505"/>
            <a:ext cx="0" cy="5400675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60E27D-F26A-4CE4-AEB2-02822BC06400}"/>
              </a:ext>
            </a:extLst>
          </p:cNvPr>
          <p:cNvCxnSpPr/>
          <p:nvPr/>
        </p:nvCxnSpPr>
        <p:spPr>
          <a:xfrm>
            <a:off x="6096000" y="977505"/>
            <a:ext cx="0" cy="5400675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5BE6D2F-39AF-469F-BEB1-2CB55D5C5CFD}"/>
              </a:ext>
            </a:extLst>
          </p:cNvPr>
          <p:cNvCxnSpPr>
            <a:cxnSpLocks/>
          </p:cNvCxnSpPr>
          <p:nvPr/>
        </p:nvCxnSpPr>
        <p:spPr>
          <a:xfrm>
            <a:off x="3486327" y="4993737"/>
            <a:ext cx="1089496" cy="2804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E0A7EE9-2B58-47DC-AE53-EFC001DA8666}"/>
              </a:ext>
            </a:extLst>
          </p:cNvPr>
          <p:cNvCxnSpPr>
            <a:cxnSpLocks/>
          </p:cNvCxnSpPr>
          <p:nvPr/>
        </p:nvCxnSpPr>
        <p:spPr>
          <a:xfrm>
            <a:off x="3552826" y="3429000"/>
            <a:ext cx="1089496" cy="2804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2A34ED4-2D10-429B-A028-E2ED0D411E2B}"/>
              </a:ext>
            </a:extLst>
          </p:cNvPr>
          <p:cNvCxnSpPr>
            <a:cxnSpLocks/>
          </p:cNvCxnSpPr>
          <p:nvPr/>
        </p:nvCxnSpPr>
        <p:spPr>
          <a:xfrm>
            <a:off x="9677401" y="3523369"/>
            <a:ext cx="1089496" cy="2804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E6F3553-93AF-4A81-B26D-C1579E664FBC}"/>
              </a:ext>
            </a:extLst>
          </p:cNvPr>
          <p:cNvCxnSpPr>
            <a:cxnSpLocks/>
          </p:cNvCxnSpPr>
          <p:nvPr/>
        </p:nvCxnSpPr>
        <p:spPr>
          <a:xfrm>
            <a:off x="9644896" y="5133975"/>
            <a:ext cx="1089496" cy="2804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8C67C4-23E6-4AE5-A39D-DFDAE17CE711}"/>
              </a:ext>
            </a:extLst>
          </p:cNvPr>
          <p:cNvCxnSpPr>
            <a:cxnSpLocks/>
          </p:cNvCxnSpPr>
          <p:nvPr/>
        </p:nvCxnSpPr>
        <p:spPr>
          <a:xfrm flipV="1">
            <a:off x="6711196" y="5514975"/>
            <a:ext cx="971480" cy="1828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F958884-E8B5-4D8B-955E-4CFCF87B39F2}"/>
              </a:ext>
            </a:extLst>
          </p:cNvPr>
          <p:cNvCxnSpPr>
            <a:cxnSpLocks/>
          </p:cNvCxnSpPr>
          <p:nvPr/>
        </p:nvCxnSpPr>
        <p:spPr>
          <a:xfrm flipV="1">
            <a:off x="6706256" y="4048125"/>
            <a:ext cx="976420" cy="1447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A3E5E9-C16A-42A9-89E2-26ACF9A4EF16}"/>
              </a:ext>
            </a:extLst>
          </p:cNvPr>
          <p:cNvCxnSpPr>
            <a:cxnSpLocks/>
          </p:cNvCxnSpPr>
          <p:nvPr/>
        </p:nvCxnSpPr>
        <p:spPr>
          <a:xfrm>
            <a:off x="481083" y="5697797"/>
            <a:ext cx="10075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6CB1ED5-E715-4BE7-8CCB-29CF8B0B6506}"/>
              </a:ext>
            </a:extLst>
          </p:cNvPr>
          <p:cNvCxnSpPr>
            <a:cxnSpLocks/>
          </p:cNvCxnSpPr>
          <p:nvPr/>
        </p:nvCxnSpPr>
        <p:spPr>
          <a:xfrm>
            <a:off x="481083" y="4213744"/>
            <a:ext cx="10075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2CEE7CB-DF9E-423A-AE40-5EBB8C13928F}"/>
              </a:ext>
            </a:extLst>
          </p:cNvPr>
          <p:cNvSpPr txBox="1"/>
          <p:nvPr/>
        </p:nvSpPr>
        <p:spPr>
          <a:xfrm>
            <a:off x="963935" y="233771"/>
            <a:ext cx="544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3D882B-7922-4942-8099-1267DF9A67FD}"/>
              </a:ext>
            </a:extLst>
          </p:cNvPr>
          <p:cNvSpPr txBox="1"/>
          <p:nvPr/>
        </p:nvSpPr>
        <p:spPr>
          <a:xfrm>
            <a:off x="10324047" y="233771"/>
            <a:ext cx="544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3ED417-DD61-4EE7-85A2-687E469BD4D8}"/>
              </a:ext>
            </a:extLst>
          </p:cNvPr>
          <p:cNvSpPr txBox="1"/>
          <p:nvPr/>
        </p:nvSpPr>
        <p:spPr>
          <a:xfrm>
            <a:off x="7137928" y="215666"/>
            <a:ext cx="544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EE5EF5-EBDC-4E1D-86AC-0095ABAEDEB1}"/>
              </a:ext>
            </a:extLst>
          </p:cNvPr>
          <p:cNvSpPr txBox="1"/>
          <p:nvPr/>
        </p:nvSpPr>
        <p:spPr>
          <a:xfrm>
            <a:off x="4097574" y="215666"/>
            <a:ext cx="544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🐴</a:t>
            </a:r>
          </a:p>
        </p:txBody>
      </p:sp>
    </p:spTree>
    <p:extLst>
      <p:ext uri="{BB962C8B-B14F-4D97-AF65-F5344CB8AC3E}">
        <p14:creationId xmlns:p14="http://schemas.microsoft.com/office/powerpoint/2010/main" val="132709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Palatino Linotype (제목)"/>
        <a:ea typeface="Palatino Linotype (제목)"/>
        <a:cs typeface=""/>
      </a:majorFont>
      <a:minorFont>
        <a:latin typeface="Palatino Linotype (본문)"/>
        <a:ea typeface="Palatino Linotype (본문)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362</Words>
  <Application>Microsoft Office PowerPoint</Application>
  <PresentationFormat>와이드스크린</PresentationFormat>
  <Paragraphs>161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Palatino Linotype (본문)</vt:lpstr>
      <vt:lpstr>Palatino Linotype (제목)</vt:lpstr>
      <vt:lpstr>Arial</vt:lpstr>
      <vt:lpstr>Cambria Math</vt:lpstr>
      <vt:lpstr>Office 테마</vt:lpstr>
      <vt:lpstr>Presentation3</vt:lpstr>
      <vt:lpstr>PowerPoint 프레젠테이션</vt:lpstr>
      <vt:lpstr>PowerPoint 프레젠테이션</vt:lpstr>
      <vt:lpstr>Train a model  with 1% of the Total Sample </vt:lpstr>
      <vt:lpstr>Training CVAE</vt:lpstr>
      <vt:lpstr>Training of CVAE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Presentation3</dc:title>
  <dc:creator>박범진</dc:creator>
  <cp:lastModifiedBy>박범진</cp:lastModifiedBy>
  <cp:revision>27</cp:revision>
  <dcterms:created xsi:type="dcterms:W3CDTF">2021-01-26T09:54:58Z</dcterms:created>
  <dcterms:modified xsi:type="dcterms:W3CDTF">2021-01-28T04:38:57Z</dcterms:modified>
</cp:coreProperties>
</file>