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6D88B-7B9C-4DD2-8183-36CF38C2E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6EC633-C2BD-4C9A-92A6-822EE315B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86614-B821-4E3D-8294-C501E331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7F054-7B0C-4217-B452-28C9DB5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0C8F3-A221-4C49-BC27-36E89687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F300C-7066-4C94-B535-936B7E5D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87E80-4E31-4A56-957B-9818E760D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A79F0-147F-4A05-9797-4AD8F20D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44759-D321-4619-B50B-48095DE9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08824-BFAD-48DC-86D6-1D453EB6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DB883-FB76-4EA9-9898-C606395E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6F9AC-1777-49B4-A7E0-9B201B2C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196A9-0294-40B5-AD24-80E7278D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4A9F9-4B27-4138-AB68-DFD14D66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BCD01-A2F0-45CC-A278-7827064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2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D06AB-03AE-4030-A969-E5D825BF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E50A7-5A21-4DF6-A5C4-AD3FC6D6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6CD31-A6F2-4774-84EF-7D882ACB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0AD50-7F5D-4034-9089-66869F9A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CC4A2-D337-402D-8259-7E93777D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3F32B-F0E5-4688-9C63-DFFAB185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25E50-800D-4168-91E7-910E473B2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FA03C-FDC3-405F-814E-54FC8089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FB731-5CA7-40C8-B008-99AC753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A32F5-689F-41E3-AC13-733BD28B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4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7367E-2748-42FA-BD19-32A01B71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9875C-D958-4B06-8F50-ED9B4884F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613E5A-3C51-4525-888B-D2DB3F605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7DA0B-4831-400F-BA97-91097879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A785D-9975-4E56-9421-CD02AAE4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8BE6E-3ED9-45F6-98F4-7FF4E2FA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3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2A5B-3B7D-4817-BB21-4BC8FD75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864B4-B3AA-4EC7-BB1F-74C4ED18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63884-D45A-43CC-8D94-944D00E0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17F9F-AFD5-4B01-B50F-E149C1EA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98E686-BD09-4B54-8BB9-6EDE8AD6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28B33B-561E-4008-AEFF-9C3236FB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17627-FEC4-4E06-A48B-12BEA920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5D6EE4-583F-47B2-820B-6D4BAB1A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4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45699-4092-4BE8-A877-4D2091AA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4BDD25-B144-4D47-9760-2A89365A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F38FB-40DE-488C-80BC-8BE3D470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B7EF3-EB82-41D4-AA1E-1DC2F534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253930-8759-4DF1-8E64-507DEB82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89F2FA-8977-46F9-BAD4-1E28D60F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3E0DA-A3A2-4281-B080-7FD08B9A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6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DC5CE-C707-4D65-9075-67F583FC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04538-10FE-45F6-B9E2-DD867C651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8D2272-FD92-4293-B5B7-2CC9F6EE0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AA255-CB0E-4AF7-8265-C9A60D5A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44DD6-E983-4FAE-BEDB-9C5D57A9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0B3EF-2EA8-4DD2-B6FD-32CE6F5E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7AE1-0BF3-4C8A-A8F0-72155B92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B484F-1FD8-4ACB-B069-77B7F66DC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A1CF6-6F0B-4279-B71E-A69A45571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03839-76AB-415F-AB98-6BE22425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EE785-1E60-4223-BC46-41F38967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EA817-7AFF-48F2-8B4E-AEC5FAF4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1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63639E-9591-4718-B0C5-03BFDCB5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81E5E-05F8-4AB8-805F-9F8DA6B5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27926-FF54-4A52-889A-0A7E34B66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59AF-DCF2-4FC6-90E1-11E7F46359B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5B8F9-B28A-494F-80F4-C364CD37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B7794-8300-48B2-A6DE-2BB38A143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4999-BE0E-4BE8-B639-47C86562D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4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B4741-29A0-4A53-BEBD-4D11CAD55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Presentation3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CE41-399B-4897-9485-ED29260A4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Bumjin Park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06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FBD4-B7AD-48B2-B4C7-47CE35F4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47" y="62408"/>
            <a:ext cx="5442283" cy="1325563"/>
          </a:xfrm>
        </p:spPr>
        <p:txBody>
          <a:bodyPr/>
          <a:lstStyle/>
          <a:p>
            <a:r>
              <a:rPr lang="en-US" altLang="ko-KR" dirty="0"/>
              <a:t>Problems</a:t>
            </a:r>
            <a:endParaRPr lang="ko-KR" altLang="en-US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C398EC7-D625-4B64-9A06-5824B2047BEE}"/>
              </a:ext>
            </a:extLst>
          </p:cNvPr>
          <p:cNvSpPr/>
          <p:nvPr/>
        </p:nvSpPr>
        <p:spPr>
          <a:xfrm>
            <a:off x="6956601" y="2442380"/>
            <a:ext cx="3209771" cy="2579237"/>
          </a:xfrm>
          <a:custGeom>
            <a:avLst/>
            <a:gdLst>
              <a:gd name="connsiteX0" fmla="*/ 144379 w 3400927"/>
              <a:gd name="connsiteY0" fmla="*/ 368969 h 2719137"/>
              <a:gd name="connsiteX1" fmla="*/ 2518611 w 3400927"/>
              <a:gd name="connsiteY1" fmla="*/ 0 h 2719137"/>
              <a:gd name="connsiteX2" fmla="*/ 3400927 w 3400927"/>
              <a:gd name="connsiteY2" fmla="*/ 1676400 h 2719137"/>
              <a:gd name="connsiteX3" fmla="*/ 2438400 w 3400927"/>
              <a:gd name="connsiteY3" fmla="*/ 2438400 h 2719137"/>
              <a:gd name="connsiteX4" fmla="*/ 545432 w 3400927"/>
              <a:gd name="connsiteY4" fmla="*/ 2719137 h 2719137"/>
              <a:gd name="connsiteX5" fmla="*/ 0 w 3400927"/>
              <a:gd name="connsiteY5" fmla="*/ 834190 h 2719137"/>
              <a:gd name="connsiteX6" fmla="*/ 144379 w 3400927"/>
              <a:gd name="connsiteY6" fmla="*/ 368969 h 2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0927" h="2719137">
                <a:moveTo>
                  <a:pt x="144379" y="368969"/>
                </a:moveTo>
                <a:lnTo>
                  <a:pt x="2518611" y="0"/>
                </a:lnTo>
                <a:lnTo>
                  <a:pt x="3400927" y="1676400"/>
                </a:lnTo>
                <a:lnTo>
                  <a:pt x="2438400" y="2438400"/>
                </a:lnTo>
                <a:lnTo>
                  <a:pt x="545432" y="2719137"/>
                </a:lnTo>
                <a:lnTo>
                  <a:pt x="0" y="834190"/>
                </a:lnTo>
                <a:lnTo>
                  <a:pt x="144379" y="3689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70E71A-C8E4-4E21-BC72-6618F9866B59}"/>
              </a:ext>
            </a:extLst>
          </p:cNvPr>
          <p:cNvSpPr txBox="1"/>
          <p:nvPr/>
        </p:nvSpPr>
        <p:spPr>
          <a:xfrm>
            <a:off x="7382331" y="1657066"/>
            <a:ext cx="1656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Sampling in </a:t>
            </a:r>
            <a:br>
              <a:rPr lang="en-US" altLang="ko-KR" b="1" dirty="0"/>
            </a:br>
            <a:r>
              <a:rPr lang="en-US" altLang="ko-KR" b="1" dirty="0"/>
              <a:t>NLP Space</a:t>
            </a:r>
            <a:br>
              <a:rPr lang="en-US" altLang="ko-KR" b="1" dirty="0"/>
            </a:br>
            <a:r>
              <a:rPr lang="en-US" altLang="ko-KR" b="1" dirty="0"/>
              <a:t>(Discrete)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143AA0-8CDC-455A-9D20-C1E28BFBE7EC}"/>
              </a:ext>
            </a:extLst>
          </p:cNvPr>
          <p:cNvSpPr/>
          <p:nvPr/>
        </p:nvSpPr>
        <p:spPr>
          <a:xfrm>
            <a:off x="7827021" y="2746897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B8C89A-167B-448E-8A58-7FF6176BE782}"/>
              </a:ext>
            </a:extLst>
          </p:cNvPr>
          <p:cNvSpPr/>
          <p:nvPr/>
        </p:nvSpPr>
        <p:spPr>
          <a:xfrm>
            <a:off x="8488129" y="2770488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6D75BF-22D7-405D-A45B-7D6E21C6EDA2}"/>
              </a:ext>
            </a:extLst>
          </p:cNvPr>
          <p:cNvSpPr/>
          <p:nvPr/>
        </p:nvSpPr>
        <p:spPr>
          <a:xfrm>
            <a:off x="7760298" y="3282449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AB26C9-ADFC-4E55-9A88-912069E5EA33}"/>
              </a:ext>
            </a:extLst>
          </p:cNvPr>
          <p:cNvSpPr/>
          <p:nvPr/>
        </p:nvSpPr>
        <p:spPr>
          <a:xfrm>
            <a:off x="8343750" y="3409978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FD9D62-224A-4B60-BC25-DDF89A436379}"/>
              </a:ext>
            </a:extLst>
          </p:cNvPr>
          <p:cNvSpPr/>
          <p:nvPr/>
        </p:nvSpPr>
        <p:spPr>
          <a:xfrm>
            <a:off x="7507365" y="3864842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7B53FA-3EB1-45D9-9BFD-06AC5E77732C}"/>
              </a:ext>
            </a:extLst>
          </p:cNvPr>
          <p:cNvSpPr/>
          <p:nvPr/>
        </p:nvSpPr>
        <p:spPr>
          <a:xfrm>
            <a:off x="9011910" y="3910467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34A1CF-E338-4FAB-BD8D-26E59351E97D}"/>
              </a:ext>
            </a:extLst>
          </p:cNvPr>
          <p:cNvSpPr/>
          <p:nvPr/>
        </p:nvSpPr>
        <p:spPr>
          <a:xfrm>
            <a:off x="9297566" y="3165271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D431BF2-047F-41FB-8823-D5A403ADC3CD}"/>
              </a:ext>
            </a:extLst>
          </p:cNvPr>
          <p:cNvSpPr/>
          <p:nvPr/>
        </p:nvSpPr>
        <p:spPr>
          <a:xfrm>
            <a:off x="2417325" y="2692828"/>
            <a:ext cx="3209772" cy="2579237"/>
          </a:xfrm>
          <a:custGeom>
            <a:avLst/>
            <a:gdLst>
              <a:gd name="connsiteX0" fmla="*/ 144379 w 3400927"/>
              <a:gd name="connsiteY0" fmla="*/ 368969 h 2719137"/>
              <a:gd name="connsiteX1" fmla="*/ 2518611 w 3400927"/>
              <a:gd name="connsiteY1" fmla="*/ 0 h 2719137"/>
              <a:gd name="connsiteX2" fmla="*/ 3400927 w 3400927"/>
              <a:gd name="connsiteY2" fmla="*/ 1676400 h 2719137"/>
              <a:gd name="connsiteX3" fmla="*/ 2438400 w 3400927"/>
              <a:gd name="connsiteY3" fmla="*/ 2438400 h 2719137"/>
              <a:gd name="connsiteX4" fmla="*/ 545432 w 3400927"/>
              <a:gd name="connsiteY4" fmla="*/ 2719137 h 2719137"/>
              <a:gd name="connsiteX5" fmla="*/ 0 w 3400927"/>
              <a:gd name="connsiteY5" fmla="*/ 834190 h 2719137"/>
              <a:gd name="connsiteX6" fmla="*/ 144379 w 3400927"/>
              <a:gd name="connsiteY6" fmla="*/ 368969 h 2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0927" h="2719137">
                <a:moveTo>
                  <a:pt x="144379" y="368969"/>
                </a:moveTo>
                <a:lnTo>
                  <a:pt x="2518611" y="0"/>
                </a:lnTo>
                <a:lnTo>
                  <a:pt x="3400927" y="1676400"/>
                </a:lnTo>
                <a:lnTo>
                  <a:pt x="2438400" y="2438400"/>
                </a:lnTo>
                <a:lnTo>
                  <a:pt x="545432" y="2719137"/>
                </a:lnTo>
                <a:lnTo>
                  <a:pt x="0" y="834190"/>
                </a:lnTo>
                <a:lnTo>
                  <a:pt x="144379" y="36896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ADC27F-0DC2-4C15-BF14-5CD8F33031A3}"/>
              </a:ext>
            </a:extLst>
          </p:cNvPr>
          <p:cNvSpPr txBox="1"/>
          <p:nvPr/>
        </p:nvSpPr>
        <p:spPr>
          <a:xfrm>
            <a:off x="2687542" y="1852634"/>
            <a:ext cx="229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Sampling in</a:t>
            </a:r>
            <a:br>
              <a:rPr lang="en-US" altLang="ko-KR" b="1" dirty="0"/>
            </a:br>
            <a:r>
              <a:rPr lang="en-US" altLang="ko-KR" b="1" dirty="0"/>
              <a:t>Vision Space</a:t>
            </a:r>
            <a:br>
              <a:rPr lang="en-US" altLang="ko-KR" b="1" dirty="0"/>
            </a:br>
            <a:r>
              <a:rPr lang="en-US" altLang="ko-KR" b="1" dirty="0"/>
              <a:t>(Continuous)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D13C6E-9814-4E3C-99AC-AF24A57D38A0}"/>
              </a:ext>
            </a:extLst>
          </p:cNvPr>
          <p:cNvSpPr/>
          <p:nvPr/>
        </p:nvSpPr>
        <p:spPr>
          <a:xfrm>
            <a:off x="3414569" y="3007242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F34C93-16EF-4879-BEFE-8050D4B848A4}"/>
              </a:ext>
            </a:extLst>
          </p:cNvPr>
          <p:cNvSpPr/>
          <p:nvPr/>
        </p:nvSpPr>
        <p:spPr>
          <a:xfrm>
            <a:off x="4381183" y="2945800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BFF8AD-82BA-41F5-A293-C99443ACA357}"/>
              </a:ext>
            </a:extLst>
          </p:cNvPr>
          <p:cNvSpPr/>
          <p:nvPr/>
        </p:nvSpPr>
        <p:spPr>
          <a:xfrm>
            <a:off x="2812149" y="3354618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53D222-3A50-4270-9AEF-BDF74C490790}"/>
              </a:ext>
            </a:extLst>
          </p:cNvPr>
          <p:cNvSpPr/>
          <p:nvPr/>
        </p:nvSpPr>
        <p:spPr>
          <a:xfrm>
            <a:off x="3588431" y="3728991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0A9929-2939-404D-8593-C5F81F54CD7F}"/>
              </a:ext>
            </a:extLst>
          </p:cNvPr>
          <p:cNvSpPr/>
          <p:nvPr/>
        </p:nvSpPr>
        <p:spPr>
          <a:xfrm>
            <a:off x="2840883" y="4042452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14A373-23ED-4607-B771-28470B0A7641}"/>
              </a:ext>
            </a:extLst>
          </p:cNvPr>
          <p:cNvSpPr/>
          <p:nvPr/>
        </p:nvSpPr>
        <p:spPr>
          <a:xfrm>
            <a:off x="4697773" y="3423694"/>
            <a:ext cx="288758" cy="206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166CEF5-3461-4473-A560-87784F78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" y="4594787"/>
            <a:ext cx="2233036" cy="2263213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A17BE9A-597A-4B1C-BE7B-A8839410E2A8}"/>
              </a:ext>
            </a:extLst>
          </p:cNvPr>
          <p:cNvCxnSpPr>
            <a:cxnSpLocks/>
            <a:stCxn id="48" idx="3"/>
            <a:endCxn id="60" idx="0"/>
          </p:cNvCxnSpPr>
          <p:nvPr/>
        </p:nvCxnSpPr>
        <p:spPr>
          <a:xfrm>
            <a:off x="3877189" y="3832051"/>
            <a:ext cx="307849" cy="3343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1DBD16-EFBD-48FC-8709-0C0CB8BE5932}"/>
              </a:ext>
            </a:extLst>
          </p:cNvPr>
          <p:cNvSpPr txBox="1"/>
          <p:nvPr/>
        </p:nvSpPr>
        <p:spPr>
          <a:xfrm>
            <a:off x="2921609" y="4471903"/>
            <a:ext cx="236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Meaning(X, S) is close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09D95D-3FE9-4BCA-A3D8-E5C7BDB33D5F}"/>
              </a:ext>
            </a:extLst>
          </p:cNvPr>
          <p:cNvSpPr/>
          <p:nvPr/>
        </p:nvSpPr>
        <p:spPr>
          <a:xfrm>
            <a:off x="4068354" y="4166389"/>
            <a:ext cx="233368" cy="2432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EE1B3A4-DFFF-465C-A980-17353995463F}"/>
              </a:ext>
            </a:extLst>
          </p:cNvPr>
          <p:cNvSpPr/>
          <p:nvPr/>
        </p:nvSpPr>
        <p:spPr>
          <a:xfrm>
            <a:off x="8488129" y="3860834"/>
            <a:ext cx="233368" cy="2432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4" name="직선 화살표 연결선 54">
            <a:extLst>
              <a:ext uri="{FF2B5EF4-FFF2-40B4-BE49-F238E27FC236}">
                <a16:creationId xmlns:a16="http://schemas.microsoft.com/office/drawing/2014/main" id="{BB1A7583-0F1F-4DA7-B78E-9E97BD0F4F56}"/>
              </a:ext>
            </a:extLst>
          </p:cNvPr>
          <p:cNvCxnSpPr>
            <a:cxnSpLocks/>
            <a:stCxn id="41" idx="1"/>
            <a:endCxn id="63" idx="6"/>
          </p:cNvCxnSpPr>
          <p:nvPr/>
        </p:nvCxnSpPr>
        <p:spPr>
          <a:xfrm rot="10800000">
            <a:off x="8721498" y="3982447"/>
            <a:ext cx="290413" cy="3108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54">
            <a:extLst>
              <a:ext uri="{FF2B5EF4-FFF2-40B4-BE49-F238E27FC236}">
                <a16:creationId xmlns:a16="http://schemas.microsoft.com/office/drawing/2014/main" id="{599F6083-3FFD-4B48-B104-3B8FFE4FAE2F}"/>
              </a:ext>
            </a:extLst>
          </p:cNvPr>
          <p:cNvCxnSpPr>
            <a:cxnSpLocks/>
            <a:stCxn id="39" idx="2"/>
            <a:endCxn id="63" idx="2"/>
          </p:cNvCxnSpPr>
          <p:nvPr/>
        </p:nvCxnSpPr>
        <p:spPr>
          <a:xfrm rot="5400000">
            <a:off x="8304955" y="3799272"/>
            <a:ext cx="366348" cy="12700"/>
          </a:xfrm>
          <a:prstGeom prst="curvedConnector4">
            <a:avLst>
              <a:gd name="adj1" fmla="val 33402"/>
              <a:gd name="adj2" fmla="val 2278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C2FFE01-E177-4DB5-AE01-58E2C1E33A46}"/>
              </a:ext>
            </a:extLst>
          </p:cNvPr>
          <p:cNvSpPr txBox="1"/>
          <p:nvPr/>
        </p:nvSpPr>
        <p:spPr>
          <a:xfrm>
            <a:off x="7438220" y="4135114"/>
            <a:ext cx="202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What does the Sample mean?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0C6BDDB1-7552-4A69-927F-0BF7EFE78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723" y="5011094"/>
            <a:ext cx="3519916" cy="180586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1386951-0C60-4F06-B00D-C93CA3AF0CB0}"/>
              </a:ext>
            </a:extLst>
          </p:cNvPr>
          <p:cNvSpPr txBox="1"/>
          <p:nvPr/>
        </p:nvSpPr>
        <p:spPr>
          <a:xfrm>
            <a:off x="6030776" y="3491159"/>
            <a:ext cx="136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VS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822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67A53E-77BA-4BC8-A2F9-EF83BA2E1040}"/>
              </a:ext>
            </a:extLst>
          </p:cNvPr>
          <p:cNvSpPr/>
          <p:nvPr/>
        </p:nvSpPr>
        <p:spPr>
          <a:xfrm>
            <a:off x="6075873" y="5497490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2B7A0F4-02C8-4F9B-A2D7-6BCCB9537E95}"/>
              </a:ext>
            </a:extLst>
          </p:cNvPr>
          <p:cNvSpPr/>
          <p:nvPr/>
        </p:nvSpPr>
        <p:spPr>
          <a:xfrm>
            <a:off x="3566626" y="5509276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A2FBC3-70A0-4EB6-84DE-17B624B4CD2C}"/>
              </a:ext>
            </a:extLst>
          </p:cNvPr>
          <p:cNvSpPr/>
          <p:nvPr/>
        </p:nvSpPr>
        <p:spPr>
          <a:xfrm>
            <a:off x="3356240" y="4749032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2B8701-D497-4613-9E1F-7927DCAB7F1A}"/>
              </a:ext>
            </a:extLst>
          </p:cNvPr>
          <p:cNvSpPr/>
          <p:nvPr/>
        </p:nvSpPr>
        <p:spPr>
          <a:xfrm>
            <a:off x="5862843" y="4749032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46719F-522E-4E2A-B2AB-2E19A4795EC3}"/>
                  </a:ext>
                </a:extLst>
              </p:cNvPr>
              <p:cNvSpPr txBox="1"/>
              <p:nvPr/>
            </p:nvSpPr>
            <p:spPr>
              <a:xfrm>
                <a:off x="5859630" y="6380897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46719F-522E-4E2A-B2AB-2E19A479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630" y="6380897"/>
                <a:ext cx="1393777" cy="235881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18EC3C-1349-460F-83E8-E663574DC2A7}"/>
                  </a:ext>
                </a:extLst>
              </p:cNvPr>
              <p:cNvSpPr txBox="1"/>
              <p:nvPr/>
            </p:nvSpPr>
            <p:spPr>
              <a:xfrm>
                <a:off x="3830528" y="6394704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18EC3C-1349-460F-83E8-E663574D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28" y="6394704"/>
                <a:ext cx="43348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29">
            <a:extLst>
              <a:ext uri="{FF2B5EF4-FFF2-40B4-BE49-F238E27FC236}">
                <a16:creationId xmlns:a16="http://schemas.microsoft.com/office/drawing/2014/main" id="{16881083-7617-4452-82D7-6530A4A468D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5400000" flipH="1" flipV="1">
            <a:off x="3789146" y="6136580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29">
            <a:extLst>
              <a:ext uri="{FF2B5EF4-FFF2-40B4-BE49-F238E27FC236}">
                <a16:creationId xmlns:a16="http://schemas.microsoft.com/office/drawing/2014/main" id="{7F091D7F-BFCC-41A0-8C43-711B67F2BD9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6299406" y="6123783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29">
            <a:extLst>
              <a:ext uri="{FF2B5EF4-FFF2-40B4-BE49-F238E27FC236}">
                <a16:creationId xmlns:a16="http://schemas.microsoft.com/office/drawing/2014/main" id="{8AF5B7C5-D165-4ED2-BC6F-2D8CD2971A74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3890857" y="5347000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29">
            <a:extLst>
              <a:ext uri="{FF2B5EF4-FFF2-40B4-BE49-F238E27FC236}">
                <a16:creationId xmlns:a16="http://schemas.microsoft.com/office/drawing/2014/main" id="{96269F8A-3C1E-438D-8ECA-AF9A1437F13B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5400000" flipH="1" flipV="1">
            <a:off x="6404675" y="5342429"/>
            <a:ext cx="306904" cy="32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29">
            <a:extLst>
              <a:ext uri="{FF2B5EF4-FFF2-40B4-BE49-F238E27FC236}">
                <a16:creationId xmlns:a16="http://schemas.microsoft.com/office/drawing/2014/main" id="{DB68A17C-C7C1-47CD-9DDF-3ECDDC9109D0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5945960" y="4135255"/>
            <a:ext cx="1227555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F68340-5587-44F0-98EB-388A28FB80D7}"/>
              </a:ext>
            </a:extLst>
          </p:cNvPr>
          <p:cNvSpPr/>
          <p:nvPr/>
        </p:nvSpPr>
        <p:spPr>
          <a:xfrm>
            <a:off x="5944773" y="3202135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XtoV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연결선: 꺾임 29">
            <a:extLst>
              <a:ext uri="{FF2B5EF4-FFF2-40B4-BE49-F238E27FC236}">
                <a16:creationId xmlns:a16="http://schemas.microsoft.com/office/drawing/2014/main" id="{64E4E2E5-5B53-4A37-A687-8E0DB9F36AB9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rot="16200000" flipV="1">
            <a:off x="3767928" y="4463825"/>
            <a:ext cx="567768" cy="264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B554B694-7EA1-4CF8-9156-C4F6E64679D4}"/>
                  </a:ext>
                </a:extLst>
              </p:cNvPr>
              <p:cNvSpPr/>
              <p:nvPr/>
            </p:nvSpPr>
            <p:spPr>
              <a:xfrm>
                <a:off x="3807350" y="3852258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B554B694-7EA1-4CF8-9156-C4F6E6467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50" y="3852258"/>
                <a:ext cx="486277" cy="329006"/>
              </a:xfrm>
              <a:prstGeom prst="round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29">
            <a:extLst>
              <a:ext uri="{FF2B5EF4-FFF2-40B4-BE49-F238E27FC236}">
                <a16:creationId xmlns:a16="http://schemas.microsoft.com/office/drawing/2014/main" id="{87A9701F-2723-428E-8983-2068032288D0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rot="16200000" flipV="1">
            <a:off x="5551273" y="3740568"/>
            <a:ext cx="567769" cy="14491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F915A919-AC5D-41D0-B337-A758C4C77752}"/>
                  </a:ext>
                </a:extLst>
              </p:cNvPr>
              <p:cNvSpPr/>
              <p:nvPr/>
            </p:nvSpPr>
            <p:spPr>
              <a:xfrm>
                <a:off x="4867438" y="3852257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F915A919-AC5D-41D0-B337-A758C4C7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38" y="3852257"/>
                <a:ext cx="486277" cy="329006"/>
              </a:xfrm>
              <a:prstGeom prst="round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연결선: 꺾임 29">
            <a:extLst>
              <a:ext uri="{FF2B5EF4-FFF2-40B4-BE49-F238E27FC236}">
                <a16:creationId xmlns:a16="http://schemas.microsoft.com/office/drawing/2014/main" id="{AD93D673-021D-4C21-A025-284009627DA1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rot="16200000" flipV="1">
            <a:off x="4945187" y="3686866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F46322D-51DD-4BF3-BFF5-36D273BF3CB4}"/>
              </a:ext>
            </a:extLst>
          </p:cNvPr>
          <p:cNvSpPr/>
          <p:nvPr/>
        </p:nvSpPr>
        <p:spPr>
          <a:xfrm>
            <a:off x="4495612" y="3202135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E440F97-BF77-4E0F-8E9F-4E8B7F66B85D}"/>
              </a:ext>
            </a:extLst>
          </p:cNvPr>
          <p:cNvSpPr/>
          <p:nvPr/>
        </p:nvSpPr>
        <p:spPr>
          <a:xfrm>
            <a:off x="6072742" y="1210969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FE6AAD-D465-438A-8B98-43B73CA968F5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6553387" y="881077"/>
            <a:ext cx="0" cy="32989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F76FC9-16DF-4784-9CC1-A11A4B09718F}"/>
              </a:ext>
            </a:extLst>
          </p:cNvPr>
          <p:cNvSpPr txBox="1"/>
          <p:nvPr/>
        </p:nvSpPr>
        <p:spPr>
          <a:xfrm>
            <a:off x="5976959" y="492567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25" name="순서도: 논리합 24">
            <a:extLst>
              <a:ext uri="{FF2B5EF4-FFF2-40B4-BE49-F238E27FC236}">
                <a16:creationId xmlns:a16="http://schemas.microsoft.com/office/drawing/2014/main" id="{60C14275-048F-4205-BA8D-5604C30B914D}"/>
              </a:ext>
            </a:extLst>
          </p:cNvPr>
          <p:cNvSpPr/>
          <p:nvPr/>
        </p:nvSpPr>
        <p:spPr>
          <a:xfrm>
            <a:off x="6398960" y="2616349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9">
            <a:extLst>
              <a:ext uri="{FF2B5EF4-FFF2-40B4-BE49-F238E27FC236}">
                <a16:creationId xmlns:a16="http://schemas.microsoft.com/office/drawing/2014/main" id="{35C3429C-1049-40E2-8EE9-8DD559F40E41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rot="5400000" flipH="1" flipV="1">
            <a:off x="5544127" y="2347302"/>
            <a:ext cx="421283" cy="128838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9">
            <a:extLst>
              <a:ext uri="{FF2B5EF4-FFF2-40B4-BE49-F238E27FC236}">
                <a16:creationId xmlns:a16="http://schemas.microsoft.com/office/drawing/2014/main" id="{7ECF3248-01BD-4724-9D82-3B782C5D3015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rot="16200000" flipV="1">
            <a:off x="6013543" y="2070155"/>
            <a:ext cx="1086038" cy="634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15">
            <a:extLst>
              <a:ext uri="{FF2B5EF4-FFF2-40B4-BE49-F238E27FC236}">
                <a16:creationId xmlns:a16="http://schemas.microsoft.com/office/drawing/2014/main" id="{7FC4C3F1-5720-4A05-9466-63D07A45C8C9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4580533" y="3322214"/>
            <a:ext cx="1" cy="1060088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9">
            <a:extLst>
              <a:ext uri="{FF2B5EF4-FFF2-40B4-BE49-F238E27FC236}">
                <a16:creationId xmlns:a16="http://schemas.microsoft.com/office/drawing/2014/main" id="{0E788AD8-8FB7-47CF-8BAD-A8D6B80B94E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50028" y="4969809"/>
            <a:ext cx="1112815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B9FEC22-BDD9-453E-9516-76DAE867690F}"/>
              </a:ext>
            </a:extLst>
          </p:cNvPr>
          <p:cNvCxnSpPr>
            <a:cxnSpLocks/>
            <a:stCxn id="15" idx="0"/>
            <a:endCxn id="25" idx="4"/>
          </p:cNvCxnSpPr>
          <p:nvPr/>
        </p:nvCxnSpPr>
        <p:spPr>
          <a:xfrm rot="16200000" flipV="1">
            <a:off x="6431347" y="3073744"/>
            <a:ext cx="256780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F93B40-F8F7-4105-B45F-BCA3B12163F8}"/>
              </a:ext>
            </a:extLst>
          </p:cNvPr>
          <p:cNvSpPr/>
          <p:nvPr/>
        </p:nvSpPr>
        <p:spPr>
          <a:xfrm>
            <a:off x="3241962" y="4647517"/>
            <a:ext cx="4199160" cy="2001104"/>
          </a:xfrm>
          <a:prstGeom prst="rect">
            <a:avLst/>
          </a:prstGeom>
          <a:solidFill>
            <a:schemeClr val="tx1">
              <a:lumMod val="85000"/>
              <a:lumOff val="1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E9725F-E65C-4938-AB04-2E885D4EA97E}"/>
              </a:ext>
            </a:extLst>
          </p:cNvPr>
          <p:cNvSpPr/>
          <p:nvPr/>
        </p:nvSpPr>
        <p:spPr>
          <a:xfrm>
            <a:off x="3539945" y="3036017"/>
            <a:ext cx="2262927" cy="1485245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B4452E-7EA8-46CA-B7A8-83AF0167CE29}"/>
              </a:ext>
            </a:extLst>
          </p:cNvPr>
          <p:cNvSpPr/>
          <p:nvPr/>
        </p:nvSpPr>
        <p:spPr>
          <a:xfrm>
            <a:off x="5859630" y="3025564"/>
            <a:ext cx="1581492" cy="1537271"/>
          </a:xfrm>
          <a:prstGeom prst="rect">
            <a:avLst/>
          </a:prstGeom>
          <a:solidFill>
            <a:schemeClr val="tx1">
              <a:lumMod val="85000"/>
              <a:lumOff val="1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B7012-2E4D-4AC0-85DA-1B9158FDD33F}"/>
              </a:ext>
            </a:extLst>
          </p:cNvPr>
          <p:cNvSpPr txBox="1"/>
          <p:nvPr/>
        </p:nvSpPr>
        <p:spPr>
          <a:xfrm>
            <a:off x="518077" y="492567"/>
            <a:ext cx="34219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0" dirty="0">
                <a:solidFill>
                  <a:srgbClr val="FF0000"/>
                </a:solidFill>
                <a:effectLst/>
                <a:latin typeface="Roboto"/>
              </a:rPr>
              <a:t>Whoops!!</a:t>
            </a:r>
          </a:p>
          <a:p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1CDA3C-B93A-4A09-AEFC-7ADDE0F65407}"/>
              </a:ext>
            </a:extLst>
          </p:cNvPr>
          <p:cNvSpPr txBox="1"/>
          <p:nvPr/>
        </p:nvSpPr>
        <p:spPr>
          <a:xfrm>
            <a:off x="3335167" y="4156873"/>
            <a:ext cx="530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6A4A6A-CBCF-431B-A3ED-7CCCF4A1C1F1}"/>
              </a:ext>
            </a:extLst>
          </p:cNvPr>
          <p:cNvSpPr txBox="1"/>
          <p:nvPr/>
        </p:nvSpPr>
        <p:spPr>
          <a:xfrm>
            <a:off x="5203098" y="4147819"/>
            <a:ext cx="502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7E601B-02CE-4265-851C-FC55DACFF4E8}"/>
              </a:ext>
            </a:extLst>
          </p:cNvPr>
          <p:cNvSpPr txBox="1"/>
          <p:nvPr/>
        </p:nvSpPr>
        <p:spPr>
          <a:xfrm>
            <a:off x="6209398" y="2411124"/>
            <a:ext cx="881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😧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4EE1D3-D87C-4C10-8595-0408D74AD7A4}"/>
              </a:ext>
            </a:extLst>
          </p:cNvPr>
          <p:cNvSpPr/>
          <p:nvPr/>
        </p:nvSpPr>
        <p:spPr>
          <a:xfrm>
            <a:off x="8858016" y="5190586"/>
            <a:ext cx="1860153" cy="1047632"/>
          </a:xfrm>
          <a:prstGeom prst="rect">
            <a:avLst/>
          </a:prstGeom>
          <a:solidFill>
            <a:schemeClr val="tx1">
              <a:lumMod val="85000"/>
              <a:lumOff val="1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Discrete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Space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D5C757-A3C6-458E-BC76-0BC6D1609A78}"/>
              </a:ext>
            </a:extLst>
          </p:cNvPr>
          <p:cNvSpPr/>
          <p:nvPr/>
        </p:nvSpPr>
        <p:spPr>
          <a:xfrm>
            <a:off x="8858017" y="3209567"/>
            <a:ext cx="1860153" cy="1196219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Continuous 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Space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5271AF-2EC4-474A-9D62-7A930302985B}"/>
              </a:ext>
            </a:extLst>
          </p:cNvPr>
          <p:cNvSpPr/>
          <p:nvPr/>
        </p:nvSpPr>
        <p:spPr>
          <a:xfrm>
            <a:off x="8860470" y="1440025"/>
            <a:ext cx="1860153" cy="1047632"/>
          </a:xfrm>
          <a:prstGeom prst="rect">
            <a:avLst/>
          </a:prstGeom>
          <a:solidFill>
            <a:schemeClr val="tx1">
              <a:lumMod val="85000"/>
              <a:lumOff val="1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Discrete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Space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1" name="연결선: 꺾임 29">
            <a:extLst>
              <a:ext uri="{FF2B5EF4-FFF2-40B4-BE49-F238E27FC236}">
                <a16:creationId xmlns:a16="http://schemas.microsoft.com/office/drawing/2014/main" id="{9883D597-4C2C-43C3-AD4E-297009DCA39D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rot="5400000" flipH="1" flipV="1">
            <a:off x="9395693" y="4798186"/>
            <a:ext cx="78480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29">
            <a:extLst>
              <a:ext uri="{FF2B5EF4-FFF2-40B4-BE49-F238E27FC236}">
                <a16:creationId xmlns:a16="http://schemas.microsoft.com/office/drawing/2014/main" id="{E041E774-8A57-4EFD-AD09-35C6A1C41AE9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rot="5400000" flipH="1" flipV="1">
            <a:off x="9428365" y="2847386"/>
            <a:ext cx="721910" cy="245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FBD4-B7AD-48B2-B4C7-47CE35F4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6" y="12832"/>
            <a:ext cx="110490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Discrete vs Continuous in the Transformer 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71CC1B-085B-4C06-B656-CDF5FAE54D12}"/>
              </a:ext>
            </a:extLst>
          </p:cNvPr>
          <p:cNvGrpSpPr/>
          <p:nvPr/>
        </p:nvGrpSpPr>
        <p:grpSpPr>
          <a:xfrm>
            <a:off x="6096000" y="1092405"/>
            <a:ext cx="5888277" cy="5557777"/>
            <a:chOff x="5208368" y="-3158"/>
            <a:chExt cx="6332504" cy="672412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A4A991D-A88E-433C-B99D-CDFF943333CE}"/>
                </a:ext>
              </a:extLst>
            </p:cNvPr>
            <p:cNvSpPr/>
            <p:nvPr/>
          </p:nvSpPr>
          <p:spPr>
            <a:xfrm>
              <a:off x="6891430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1BE15B-0347-4AB3-B435-81B0E5A53B4B}"/>
                </a:ext>
              </a:extLst>
            </p:cNvPr>
            <p:cNvSpPr/>
            <p:nvPr/>
          </p:nvSpPr>
          <p:spPr>
            <a:xfrm>
              <a:off x="8873275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C5D9E4E-841B-44A5-A8AE-5E7CB80FF107}"/>
                </a:ext>
              </a:extLst>
            </p:cNvPr>
            <p:cNvCxnSpPr>
              <a:cxnSpLocks/>
            </p:cNvCxnSpPr>
            <p:nvPr/>
          </p:nvCxnSpPr>
          <p:spPr>
            <a:xfrm>
              <a:off x="7414444" y="5970613"/>
              <a:ext cx="0" cy="3330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62B6228-0DFB-4574-973C-0284B6B1CB95}"/>
                </a:ext>
              </a:extLst>
            </p:cNvPr>
            <p:cNvCxnSpPr>
              <a:cxnSpLocks/>
              <a:stCxn id="11" idx="6"/>
              <a:endCxn id="38" idx="1"/>
            </p:cNvCxnSpPr>
            <p:nvPr/>
          </p:nvCxnSpPr>
          <p:spPr>
            <a:xfrm flipV="1">
              <a:off x="9510785" y="5240322"/>
              <a:ext cx="659778" cy="5046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112EEF4-FA7C-4F95-B686-6DDE0A7BEEF9}"/>
                </a:ext>
              </a:extLst>
            </p:cNvPr>
            <p:cNvSpPr/>
            <p:nvPr/>
          </p:nvSpPr>
          <p:spPr>
            <a:xfrm>
              <a:off x="7317151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2805CF7-83EA-4445-A9C8-1A3B1E0EDDE5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7423369" y="5383146"/>
              <a:ext cx="0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F5413F9-CEC1-44CF-B79B-4207F994BF83}"/>
                </a:ext>
              </a:extLst>
            </p:cNvPr>
            <p:cNvSpPr/>
            <p:nvPr/>
          </p:nvSpPr>
          <p:spPr>
            <a:xfrm>
              <a:off x="9298350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BAAD710-AC77-4865-8689-F203AC1E4261}"/>
                </a:ext>
              </a:extLst>
            </p:cNvPr>
            <p:cNvCxnSpPr>
              <a:cxnSpLocks/>
              <a:stCxn id="11" idx="4"/>
              <a:endCxn id="6" idx="0"/>
            </p:cNvCxnSpPr>
            <p:nvPr/>
          </p:nvCxnSpPr>
          <p:spPr>
            <a:xfrm>
              <a:off x="9404568" y="5383146"/>
              <a:ext cx="646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9E9A911-EB72-40A3-B3FB-38AB7142532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405214" y="5970613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BE2EE8-1D66-4DE8-B910-860120FDA08A}"/>
                </a:ext>
              </a:extLst>
            </p:cNvPr>
            <p:cNvSpPr txBox="1"/>
            <p:nvPr/>
          </p:nvSpPr>
          <p:spPr>
            <a:xfrm>
              <a:off x="7060959" y="6290455"/>
              <a:ext cx="937255" cy="26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Inputs</a:t>
              </a:r>
              <a:endParaRPr lang="ko-KR" alt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1CD140-CD2C-4856-A759-D1ADB8811879}"/>
                </a:ext>
              </a:extLst>
            </p:cNvPr>
            <p:cNvSpPr txBox="1"/>
            <p:nvPr/>
          </p:nvSpPr>
          <p:spPr>
            <a:xfrm>
              <a:off x="8723986" y="6290455"/>
              <a:ext cx="1361164" cy="43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Outputs</a:t>
              </a:r>
              <a:br>
                <a:rPr lang="en-US" altLang="ko-KR" sz="1000" dirty="0"/>
              </a:br>
              <a:r>
                <a:rPr lang="en-US" altLang="ko-KR" sz="1000" dirty="0"/>
                <a:t>(shifted right)</a:t>
              </a:r>
              <a:endParaRPr lang="ko-KR" altLang="en-US" sz="10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C29859D-EFD8-400B-B0DF-C82242716FC8}"/>
                </a:ext>
              </a:extLst>
            </p:cNvPr>
            <p:cNvSpPr/>
            <p:nvPr/>
          </p:nvSpPr>
          <p:spPr>
            <a:xfrm>
              <a:off x="6657373" y="2842918"/>
              <a:ext cx="1542532" cy="225398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33CAD69-EEED-4A6E-A353-3290519ED454}"/>
                </a:ext>
              </a:extLst>
            </p:cNvPr>
            <p:cNvCxnSpPr>
              <a:cxnSpLocks/>
              <a:stCxn id="18" idx="2"/>
              <a:endCxn id="9" idx="0"/>
            </p:cNvCxnSpPr>
            <p:nvPr/>
          </p:nvCxnSpPr>
          <p:spPr>
            <a:xfrm flipH="1">
              <a:off x="7423369" y="4750871"/>
              <a:ext cx="5270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A384B93-834F-4393-900B-2C8B3E5482BE}"/>
                </a:ext>
              </a:extLst>
            </p:cNvPr>
            <p:cNvSpPr/>
            <p:nvPr/>
          </p:nvSpPr>
          <p:spPr>
            <a:xfrm>
              <a:off x="6896700" y="432466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22DE7C-AA90-49F3-8CDF-BD196091C326}"/>
                </a:ext>
              </a:extLst>
            </p:cNvPr>
            <p:cNvSpPr/>
            <p:nvPr/>
          </p:nvSpPr>
          <p:spPr>
            <a:xfrm>
              <a:off x="6896700" y="400482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08E4A84-75BA-47DC-8026-6E6C7E4EA40A}"/>
                </a:ext>
              </a:extLst>
            </p:cNvPr>
            <p:cNvSpPr/>
            <p:nvPr/>
          </p:nvSpPr>
          <p:spPr>
            <a:xfrm>
              <a:off x="6896700" y="327315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432526-21C9-4CE8-A037-DA6AE0127A69}"/>
                </a:ext>
              </a:extLst>
            </p:cNvPr>
            <p:cNvSpPr/>
            <p:nvPr/>
          </p:nvSpPr>
          <p:spPr>
            <a:xfrm>
              <a:off x="6896700" y="298049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58F213F-795A-48D0-8B73-D6519DF56B7D}"/>
                </a:ext>
              </a:extLst>
            </p:cNvPr>
            <p:cNvSpPr/>
            <p:nvPr/>
          </p:nvSpPr>
          <p:spPr>
            <a:xfrm>
              <a:off x="8633317" y="1761098"/>
              <a:ext cx="1542532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31D27CF-6B28-4E1E-B02C-BF38138F4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9314" y="3641536"/>
              <a:ext cx="246854" cy="4750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5624582-2473-449E-B29C-8D7850D6242C}"/>
                </a:ext>
              </a:extLst>
            </p:cNvPr>
            <p:cNvSpPr/>
            <p:nvPr/>
          </p:nvSpPr>
          <p:spPr>
            <a:xfrm>
              <a:off x="8872644" y="324284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6D1AAD8-6115-4006-BE1C-BF8763F05ED3}"/>
                </a:ext>
              </a:extLst>
            </p:cNvPr>
            <p:cNvSpPr/>
            <p:nvPr/>
          </p:nvSpPr>
          <p:spPr>
            <a:xfrm>
              <a:off x="8872644" y="2923007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BABF517-7168-429F-87B8-BD68203884A1}"/>
                </a:ext>
              </a:extLst>
            </p:cNvPr>
            <p:cNvSpPr/>
            <p:nvPr/>
          </p:nvSpPr>
          <p:spPr>
            <a:xfrm>
              <a:off x="8872644" y="219133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597F749-6FC0-46AA-96ED-CD6C4945A558}"/>
                </a:ext>
              </a:extLst>
            </p:cNvPr>
            <p:cNvSpPr/>
            <p:nvPr/>
          </p:nvSpPr>
          <p:spPr>
            <a:xfrm>
              <a:off x="8872644" y="1898680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A2CD7FE-1A10-4955-B557-3F29A42A8BA8}"/>
                </a:ext>
              </a:extLst>
            </p:cNvPr>
            <p:cNvSpPr/>
            <p:nvPr/>
          </p:nvSpPr>
          <p:spPr>
            <a:xfrm>
              <a:off x="8867374" y="4370571"/>
              <a:ext cx="1063877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900" dirty="0">
                  <a:solidFill>
                    <a:sysClr val="windowText" lastClr="000000"/>
                  </a:solidFill>
                </a:rPr>
              </a:br>
              <a:r>
                <a:rPr lang="en-US" altLang="ko-KR" sz="9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E59C2B-B1DB-40C4-B7F9-4DAC62A78DE2}"/>
                </a:ext>
              </a:extLst>
            </p:cNvPr>
            <p:cNvSpPr/>
            <p:nvPr/>
          </p:nvSpPr>
          <p:spPr>
            <a:xfrm>
              <a:off x="8867374" y="408057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586CB9E-DF15-421D-8E28-8E76D20BBDDB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404583" y="151885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041D6D5-9AF0-45AA-A4E7-DC28919A2C5E}"/>
                </a:ext>
              </a:extLst>
            </p:cNvPr>
            <p:cNvSpPr/>
            <p:nvPr/>
          </p:nvSpPr>
          <p:spPr>
            <a:xfrm>
              <a:off x="8911375" y="128240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27F3E35-53DE-4CCC-A599-1066C59F1E37}"/>
                </a:ext>
              </a:extLst>
            </p:cNvPr>
            <p:cNvSpPr/>
            <p:nvPr/>
          </p:nvSpPr>
          <p:spPr>
            <a:xfrm>
              <a:off x="8910728" y="74933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85DF7A2-40CB-47FA-9F4B-FDBF37B97A1B}"/>
                </a:ext>
              </a:extLst>
            </p:cNvPr>
            <p:cNvCxnSpPr>
              <a:cxnSpLocks/>
            </p:cNvCxnSpPr>
            <p:nvPr/>
          </p:nvCxnSpPr>
          <p:spPr>
            <a:xfrm>
              <a:off x="9442667" y="104016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A1C7339-0773-461C-858E-03846CF42E44}"/>
                </a:ext>
              </a:extLst>
            </p:cNvPr>
            <p:cNvCxnSpPr>
              <a:cxnSpLocks/>
            </p:cNvCxnSpPr>
            <p:nvPr/>
          </p:nvCxnSpPr>
          <p:spPr>
            <a:xfrm>
              <a:off x="9404582" y="506379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EF81BF-BF84-4287-BBCF-9AA8C20820B1}"/>
                </a:ext>
              </a:extLst>
            </p:cNvPr>
            <p:cNvSpPr txBox="1"/>
            <p:nvPr/>
          </p:nvSpPr>
          <p:spPr>
            <a:xfrm>
              <a:off x="8761368" y="-3158"/>
              <a:ext cx="1275887" cy="43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Output Probability</a:t>
              </a:r>
              <a:endParaRPr lang="ko-KR" altLang="en-US" sz="1000" dirty="0"/>
            </a:p>
          </p:txBody>
        </p:sp>
        <p:cxnSp>
          <p:nvCxnSpPr>
            <p:cNvPr id="36" name="직선 화살표 연결선 63">
              <a:extLst>
                <a:ext uri="{FF2B5EF4-FFF2-40B4-BE49-F238E27FC236}">
                  <a16:creationId xmlns:a16="http://schemas.microsoft.com/office/drawing/2014/main" id="{E5943636-D507-4E16-8D5D-E1ABB28F762D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rot="5400000" flipH="1">
              <a:off x="7957279" y="2451860"/>
              <a:ext cx="671709" cy="1728989"/>
            </a:xfrm>
            <a:prstGeom prst="bentConnector5">
              <a:avLst>
                <a:gd name="adj1" fmla="val -34033"/>
                <a:gd name="adj2" fmla="val 42172"/>
                <a:gd name="adj3" fmla="val 134033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3E88AF9-1D50-42D0-A73A-0F529D446D53}"/>
                </a:ext>
              </a:extLst>
            </p:cNvPr>
            <p:cNvCxnSpPr>
              <a:cxnSpLocks/>
              <a:stCxn id="28" idx="2"/>
              <a:endCxn id="11" idx="0"/>
            </p:cNvCxnSpPr>
            <p:nvPr/>
          </p:nvCxnSpPr>
          <p:spPr>
            <a:xfrm>
              <a:off x="9399313" y="4945815"/>
              <a:ext cx="5255" cy="2526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6270FF-24FB-48BB-AF3A-0C5A294BC3F5}"/>
                </a:ext>
              </a:extLst>
            </p:cNvPr>
            <p:cNvSpPr txBox="1"/>
            <p:nvPr/>
          </p:nvSpPr>
          <p:spPr>
            <a:xfrm>
              <a:off x="10170564" y="5008507"/>
              <a:ext cx="1370308" cy="46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Positional Encoding</a:t>
              </a:r>
              <a:endParaRPr lang="ko-KR" altLang="en-US" sz="11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0989D41-BB46-41AA-83BD-D73067530094}"/>
                </a:ext>
              </a:extLst>
            </p:cNvPr>
            <p:cNvCxnSpPr>
              <a:cxnSpLocks/>
              <a:stCxn id="9" idx="2"/>
              <a:endCxn id="40" idx="3"/>
            </p:cNvCxnSpPr>
            <p:nvPr/>
          </p:nvCxnSpPr>
          <p:spPr>
            <a:xfrm flipH="1" flipV="1">
              <a:off x="6578676" y="5240322"/>
              <a:ext cx="738475" cy="5046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DFFE0F-D642-44F2-BB9B-8282D790EFA5}"/>
                </a:ext>
              </a:extLst>
            </p:cNvPr>
            <p:cNvSpPr txBox="1"/>
            <p:nvPr/>
          </p:nvSpPr>
          <p:spPr>
            <a:xfrm>
              <a:off x="5208368" y="5008507"/>
              <a:ext cx="1370308" cy="46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Positional Encoding</a:t>
              </a:r>
              <a:endParaRPr lang="ko-KR" altLang="en-US" sz="1100" dirty="0"/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C664ED8-02DE-49C3-9325-8E5FB087440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160518" y="4152695"/>
            <a:ext cx="0" cy="25248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3B2135-2DC0-4BD1-80E4-3B370F748388}"/>
              </a:ext>
            </a:extLst>
          </p:cNvPr>
          <p:cNvSpPr/>
          <p:nvPr/>
        </p:nvSpPr>
        <p:spPr>
          <a:xfrm>
            <a:off x="303768" y="1448242"/>
            <a:ext cx="3316888" cy="2477213"/>
          </a:xfrm>
          <a:prstGeom prst="rect">
            <a:avLst/>
          </a:prstGeom>
          <a:solidFill>
            <a:schemeClr val="tx1">
              <a:lumMod val="85000"/>
              <a:lumOff val="1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Discrete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Embedded 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Encoder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Decoder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Last Linear Layer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171690C-6297-4B51-9263-74B36EB05747}"/>
              </a:ext>
            </a:extLst>
          </p:cNvPr>
          <p:cNvSpPr/>
          <p:nvPr/>
        </p:nvSpPr>
        <p:spPr>
          <a:xfrm>
            <a:off x="341971" y="4104900"/>
            <a:ext cx="3316888" cy="2477213"/>
          </a:xfrm>
          <a:prstGeom prst="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Continuous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Positional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Attention matrix</a:t>
            </a:r>
          </a:p>
        </p:txBody>
      </p:sp>
    </p:spTree>
    <p:extLst>
      <p:ext uri="{BB962C8B-B14F-4D97-AF65-F5344CB8AC3E}">
        <p14:creationId xmlns:p14="http://schemas.microsoft.com/office/powerpoint/2010/main" val="178575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FBD4-B7AD-48B2-B4C7-47CE35F4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80386-BF1F-4210-9EFC-D66E9BAC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8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159</Words>
  <Application>Microsoft Office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Roboto</vt:lpstr>
      <vt:lpstr>맑은 고딕</vt:lpstr>
      <vt:lpstr>Arial</vt:lpstr>
      <vt:lpstr>Cambria Math</vt:lpstr>
      <vt:lpstr>Office 테마</vt:lpstr>
      <vt:lpstr>Presentation3</vt:lpstr>
      <vt:lpstr>Problems</vt:lpstr>
      <vt:lpstr>PowerPoint 프레젠테이션</vt:lpstr>
      <vt:lpstr>Discrete vs Continuous in the Transformer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Presentation3</dc:title>
  <dc:creator>박범진</dc:creator>
  <cp:lastModifiedBy>박범진</cp:lastModifiedBy>
  <cp:revision>6</cp:revision>
  <dcterms:created xsi:type="dcterms:W3CDTF">2021-01-29T02:44:38Z</dcterms:created>
  <dcterms:modified xsi:type="dcterms:W3CDTF">2021-01-29T03:23:04Z</dcterms:modified>
</cp:coreProperties>
</file>